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78" r:id="rId3"/>
    <p:sldId id="257" r:id="rId4"/>
    <p:sldId id="264" r:id="rId5"/>
    <p:sldId id="267" r:id="rId6"/>
    <p:sldId id="273" r:id="rId7"/>
    <p:sldId id="280" r:id="rId8"/>
    <p:sldId id="286" r:id="rId9"/>
    <p:sldId id="274" r:id="rId10"/>
    <p:sldId id="292" r:id="rId11"/>
    <p:sldId id="289" r:id="rId12"/>
    <p:sldId id="288" r:id="rId13"/>
    <p:sldId id="279" r:id="rId14"/>
    <p:sldId id="285" r:id="rId15"/>
    <p:sldId id="291" r:id="rId16"/>
    <p:sldId id="293" r:id="rId17"/>
    <p:sldId id="29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tienne LARDEUR" initials="EL" lastIdx="2" clrIdx="0">
    <p:extLst>
      <p:ext uri="{19B8F6BF-5375-455C-9EA6-DF929625EA0E}">
        <p15:presenceInfo xmlns:p15="http://schemas.microsoft.com/office/powerpoint/2012/main" userId="d97171942a5c59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AAE9F"/>
    <a:srgbClr val="E8833A"/>
    <a:srgbClr val="D3455B"/>
    <a:srgbClr val="BD34D1"/>
    <a:srgbClr val="788896"/>
    <a:srgbClr val="424F5A"/>
    <a:srgbClr val="2C88D9"/>
    <a:srgbClr val="F7C325"/>
    <a:srgbClr val="F0F4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61" autoAdjust="0"/>
    <p:restoredTop sz="94947" autoAdjust="0"/>
  </p:normalViewPr>
  <p:slideViewPr>
    <p:cSldViewPr snapToGrid="0">
      <p:cViewPr varScale="1">
        <p:scale>
          <a:sx n="108" d="100"/>
          <a:sy n="108" d="100"/>
        </p:scale>
        <p:origin x="102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587C75-1698-4E99-B627-BC28AE6E7568}" type="datetimeFigureOut">
              <a:rPr lang="en-US" smtClean="0"/>
              <a:t>10/5/2020</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C8FE4B-F9EA-429D-BEE6-C3838DC5788A}" type="slidenum">
              <a:rPr lang="en-US" smtClean="0"/>
              <a:t>‹N°›</a:t>
            </a:fld>
            <a:endParaRPr lang="en-US"/>
          </a:p>
        </p:txBody>
      </p:sp>
    </p:spTree>
    <p:extLst>
      <p:ext uri="{BB962C8B-B14F-4D97-AF65-F5344CB8AC3E}">
        <p14:creationId xmlns:p14="http://schemas.microsoft.com/office/powerpoint/2010/main" val="2654218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Why</a:t>
            </a:r>
            <a:r>
              <a:rPr lang="fr-FR" dirty="0"/>
              <a:t> </a:t>
            </a:r>
            <a:r>
              <a:rPr lang="fr-FR" dirty="0" err="1"/>
              <a:t>such</a:t>
            </a:r>
            <a:r>
              <a:rPr lang="fr-FR" dirty="0"/>
              <a:t> data troncature </a:t>
            </a:r>
            <a:r>
              <a:rPr lang="fr-FR" dirty="0" err="1"/>
              <a:t>statement</a:t>
            </a:r>
            <a:r>
              <a:rPr lang="fr-FR" dirty="0"/>
              <a:t> : </a:t>
            </a:r>
          </a:p>
          <a:p>
            <a:pPr marL="171450" indent="-171450">
              <a:buFontTx/>
              <a:buChar char="-"/>
            </a:pPr>
            <a:r>
              <a:rPr lang="fr-FR" dirty="0"/>
              <a:t>Identification of </a:t>
            </a:r>
            <a:r>
              <a:rPr lang="fr-FR" dirty="0" err="1"/>
              <a:t>unexpectedly</a:t>
            </a:r>
            <a:r>
              <a:rPr lang="fr-FR" dirty="0"/>
              <a:t> </a:t>
            </a:r>
            <a:r>
              <a:rPr lang="fr-FR" dirty="0" err="1"/>
              <a:t>poor</a:t>
            </a:r>
            <a:r>
              <a:rPr lang="fr-FR" dirty="0"/>
              <a:t> </a:t>
            </a:r>
            <a:r>
              <a:rPr lang="fr-FR" dirty="0" err="1"/>
              <a:t>quantities</a:t>
            </a:r>
            <a:r>
              <a:rPr lang="fr-FR" dirty="0"/>
              <a:t> of a </a:t>
            </a:r>
            <a:r>
              <a:rPr lang="fr-FR" dirty="0" err="1"/>
              <a:t>given</a:t>
            </a:r>
            <a:r>
              <a:rPr lang="fr-FR" dirty="0"/>
              <a:t> type of </a:t>
            </a:r>
            <a:r>
              <a:rPr lang="fr-FR" dirty="0" err="1"/>
              <a:t>order</a:t>
            </a:r>
            <a:r>
              <a:rPr lang="fr-FR" dirty="0"/>
              <a:t> (</a:t>
            </a:r>
            <a:r>
              <a:rPr lang="fr-FR" dirty="0" err="1"/>
              <a:t>multi_orders</a:t>
            </a:r>
            <a:r>
              <a:rPr lang="fr-FR" dirty="0"/>
              <a:t>, </a:t>
            </a:r>
            <a:r>
              <a:rPr lang="fr-FR" dirty="0" err="1"/>
              <a:t>multi_products</a:t>
            </a:r>
            <a:r>
              <a:rPr lang="fr-FR" dirty="0"/>
              <a:t>) </a:t>
            </a:r>
          </a:p>
          <a:p>
            <a:pPr marL="0" indent="0">
              <a:buFontTx/>
              <a:buNone/>
            </a:pPr>
            <a:r>
              <a:rPr lang="fr-FR" dirty="0" err="1"/>
              <a:t>Consequence</a:t>
            </a:r>
            <a:r>
              <a:rPr lang="fr-FR" dirty="0"/>
              <a:t> for the </a:t>
            </a:r>
            <a:r>
              <a:rPr lang="fr-FR" dirty="0" err="1"/>
              <a:t>study</a:t>
            </a:r>
            <a:r>
              <a:rPr lang="fr-FR" dirty="0"/>
              <a:t> :</a:t>
            </a:r>
          </a:p>
          <a:p>
            <a:pPr marL="171450" indent="-171450">
              <a:buFontTx/>
              <a:buChar char="-"/>
            </a:pPr>
            <a:r>
              <a:rPr lang="fr-FR" dirty="0" err="1"/>
              <a:t>Rebuild</a:t>
            </a:r>
            <a:r>
              <a:rPr lang="fr-FR" dirty="0"/>
              <a:t> a </a:t>
            </a:r>
            <a:r>
              <a:rPr lang="fr-FR" dirty="0" err="1"/>
              <a:t>balanced</a:t>
            </a:r>
            <a:r>
              <a:rPr lang="fr-FR" dirty="0"/>
              <a:t> </a:t>
            </a:r>
            <a:r>
              <a:rPr lang="fr-FR" dirty="0" err="1"/>
              <a:t>dataset</a:t>
            </a:r>
            <a:r>
              <a:rPr lang="fr-FR" dirty="0"/>
              <a:t> </a:t>
            </a:r>
            <a:r>
              <a:rPr lang="fr-FR" dirty="0" err="1"/>
              <a:t>would</a:t>
            </a:r>
            <a:r>
              <a:rPr lang="fr-FR" dirty="0"/>
              <a:t> </a:t>
            </a:r>
            <a:r>
              <a:rPr lang="fr-FR" dirty="0" err="1"/>
              <a:t>imply</a:t>
            </a:r>
            <a:r>
              <a:rPr lang="fr-FR" dirty="0"/>
              <a:t> to </a:t>
            </a:r>
            <a:r>
              <a:rPr lang="fr-FR" dirty="0" err="1"/>
              <a:t>adjust</a:t>
            </a:r>
            <a:r>
              <a:rPr lang="fr-FR" dirty="0"/>
              <a:t> </a:t>
            </a:r>
            <a:r>
              <a:rPr lang="fr-FR" dirty="0" err="1"/>
              <a:t>with</a:t>
            </a:r>
            <a:r>
              <a:rPr lang="fr-FR" dirty="0"/>
              <a:t> an </a:t>
            </a:r>
            <a:r>
              <a:rPr lang="fr-FR" dirty="0" err="1"/>
              <a:t>additionnal</a:t>
            </a:r>
            <a:r>
              <a:rPr lang="fr-FR" dirty="0"/>
              <a:t> </a:t>
            </a:r>
            <a:r>
              <a:rPr lang="fr-FR" dirty="0" err="1"/>
              <a:t>sample</a:t>
            </a:r>
            <a:r>
              <a:rPr lang="fr-FR" dirty="0"/>
              <a:t> of original datas. For instance : how </a:t>
            </a:r>
            <a:r>
              <a:rPr lang="fr-FR" dirty="0" err="1"/>
              <a:t>many</a:t>
            </a:r>
            <a:r>
              <a:rPr lang="fr-FR" dirty="0"/>
              <a:t> </a:t>
            </a:r>
            <a:r>
              <a:rPr lang="fr-FR" dirty="0" err="1"/>
              <a:t>single_orders</a:t>
            </a:r>
            <a:r>
              <a:rPr lang="fr-FR" dirty="0"/>
              <a:t> </a:t>
            </a:r>
            <a:r>
              <a:rPr lang="fr-FR" dirty="0" err="1"/>
              <a:t>should</a:t>
            </a:r>
            <a:r>
              <a:rPr lang="fr-FR" dirty="0"/>
              <a:t> </a:t>
            </a:r>
            <a:r>
              <a:rPr lang="fr-FR" dirty="0" err="1"/>
              <a:t>we</a:t>
            </a:r>
            <a:r>
              <a:rPr lang="fr-FR" dirty="0"/>
              <a:t> </a:t>
            </a:r>
            <a:r>
              <a:rPr lang="fr-FR" dirty="0" err="1"/>
              <a:t>keep</a:t>
            </a:r>
            <a:r>
              <a:rPr lang="fr-FR" dirty="0"/>
              <a:t>, on </a:t>
            </a:r>
            <a:r>
              <a:rPr lang="fr-FR" dirty="0" err="1"/>
              <a:t>which</a:t>
            </a:r>
            <a:r>
              <a:rPr lang="fr-FR" dirty="0"/>
              <a:t> basis ?</a:t>
            </a:r>
          </a:p>
          <a:p>
            <a:pPr marL="0" indent="0">
              <a:buFontTx/>
              <a:buNone/>
            </a:pPr>
            <a:r>
              <a:rPr lang="fr-FR" dirty="0" err="1"/>
              <a:t>We</a:t>
            </a:r>
            <a:r>
              <a:rPr lang="fr-FR" dirty="0"/>
              <a:t> </a:t>
            </a:r>
            <a:r>
              <a:rPr lang="fr-FR" dirty="0" err="1"/>
              <a:t>would</a:t>
            </a:r>
            <a:r>
              <a:rPr lang="fr-FR" dirty="0"/>
              <a:t> </a:t>
            </a:r>
            <a:r>
              <a:rPr lang="fr-FR" dirty="0" err="1"/>
              <a:t>rather</a:t>
            </a:r>
            <a:r>
              <a:rPr lang="fr-FR" dirty="0"/>
              <a:t> </a:t>
            </a:r>
            <a:r>
              <a:rPr lang="fr-FR" dirty="0" err="1"/>
              <a:t>get</a:t>
            </a:r>
            <a:r>
              <a:rPr lang="fr-FR" dirty="0"/>
              <a:t> to a </a:t>
            </a:r>
            <a:r>
              <a:rPr lang="fr-FR" dirty="0" err="1"/>
              <a:t>clearly</a:t>
            </a:r>
            <a:r>
              <a:rPr lang="fr-FR" dirty="0"/>
              <a:t> </a:t>
            </a:r>
            <a:r>
              <a:rPr lang="fr-FR" dirty="0" err="1"/>
              <a:t>biased</a:t>
            </a:r>
            <a:r>
              <a:rPr lang="fr-FR" dirty="0"/>
              <a:t> </a:t>
            </a:r>
            <a:r>
              <a:rPr lang="fr-FR" dirty="0" err="1"/>
              <a:t>dataset</a:t>
            </a:r>
            <a:r>
              <a:rPr lang="fr-FR" dirty="0"/>
              <a:t>.</a:t>
            </a:r>
          </a:p>
        </p:txBody>
      </p:sp>
      <p:sp>
        <p:nvSpPr>
          <p:cNvPr id="4" name="Espace réservé du numéro de diapositive 3"/>
          <p:cNvSpPr>
            <a:spLocks noGrp="1"/>
          </p:cNvSpPr>
          <p:nvPr>
            <p:ph type="sldNum" sz="quarter" idx="5"/>
          </p:nvPr>
        </p:nvSpPr>
        <p:spPr/>
        <p:txBody>
          <a:bodyPr/>
          <a:lstStyle/>
          <a:p>
            <a:fld id="{7FC8FE4B-F9EA-429D-BEE6-C3838DC5788A}" type="slidenum">
              <a:rPr lang="en-US" smtClean="0"/>
              <a:t>3</a:t>
            </a:fld>
            <a:endParaRPr lang="en-US"/>
          </a:p>
        </p:txBody>
      </p:sp>
    </p:spTree>
    <p:extLst>
      <p:ext uri="{BB962C8B-B14F-4D97-AF65-F5344CB8AC3E}">
        <p14:creationId xmlns:p14="http://schemas.microsoft.com/office/powerpoint/2010/main" val="1908856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400" b="1" dirty="0" err="1"/>
              <a:t>Heatmaps</a:t>
            </a:r>
            <a:r>
              <a:rPr lang="fr-FR" sz="1400" dirty="0"/>
              <a:t> (</a:t>
            </a:r>
            <a:r>
              <a:rPr lang="fr-FR" sz="1400" dirty="0" err="1"/>
              <a:t>with</a:t>
            </a:r>
            <a:r>
              <a:rPr lang="fr-FR" sz="1400" dirty="0"/>
              <a:t> Spearman </a:t>
            </a:r>
            <a:r>
              <a:rPr lang="fr-FR" sz="1400" dirty="0" err="1"/>
              <a:t>rank</a:t>
            </a:r>
            <a:r>
              <a:rPr lang="fr-FR" sz="1400" dirty="0"/>
              <a:t> </a:t>
            </a:r>
            <a:r>
              <a:rPr lang="fr-FR" sz="1400" dirty="0" err="1"/>
              <a:t>correlation</a:t>
            </a:r>
            <a:r>
              <a:rPr lang="fr-FR" sz="1400" dirty="0"/>
              <a:t>) : help to catch </a:t>
            </a:r>
            <a:r>
              <a:rPr lang="fr-FR" sz="1400" dirty="0" err="1"/>
              <a:t>correlated</a:t>
            </a:r>
            <a:r>
              <a:rPr lang="fr-FR" sz="1400" dirty="0"/>
              <a:t> </a:t>
            </a:r>
            <a:r>
              <a:rPr lang="fr-FR" sz="1400" dirty="0" err="1"/>
              <a:t>features</a:t>
            </a:r>
            <a:r>
              <a:rPr lang="fr-FR" sz="1400" dirty="0"/>
              <a:t> (&amp; drop </a:t>
            </a:r>
            <a:r>
              <a:rPr lang="fr-FR" sz="1400" dirty="0" err="1"/>
              <a:t>redundancies</a:t>
            </a:r>
            <a:r>
              <a:rPr lang="fr-FR" sz="1400" dirty="0"/>
              <a:t>)</a:t>
            </a:r>
          </a:p>
          <a:p>
            <a:r>
              <a:rPr lang="fr-FR" sz="1400" b="1" dirty="0" err="1"/>
              <a:t>Pairplots</a:t>
            </a:r>
            <a:r>
              <a:rPr lang="fr-FR" sz="1400" dirty="0"/>
              <a:t> : help to catch trends or pattern </a:t>
            </a:r>
            <a:r>
              <a:rPr lang="fr-FR" sz="1400" dirty="0" err="1"/>
              <a:t>between</a:t>
            </a:r>
            <a:r>
              <a:rPr lang="fr-FR" sz="1400" dirty="0"/>
              <a:t> a </a:t>
            </a:r>
            <a:r>
              <a:rPr lang="fr-FR" sz="1400" dirty="0" err="1"/>
              <a:t>features</a:t>
            </a:r>
            <a:r>
              <a:rPr lang="fr-FR" sz="1400" dirty="0"/>
              <a:t> and a Goal (e.g. </a:t>
            </a:r>
            <a:r>
              <a:rPr lang="fr-FR" sz="1400" dirty="0" err="1"/>
              <a:t>inscrease</a:t>
            </a:r>
            <a:r>
              <a:rPr lang="fr-FR" sz="1400" dirty="0"/>
              <a:t> sales)</a:t>
            </a:r>
          </a:p>
          <a:p>
            <a:r>
              <a:rPr lang="fr-FR" dirty="0"/>
              <a:t>Once </a:t>
            </a:r>
            <a:r>
              <a:rPr lang="fr-FR" dirty="0" err="1"/>
              <a:t>we</a:t>
            </a:r>
            <a:r>
              <a:rPr lang="fr-FR" dirty="0"/>
              <a:t> put </a:t>
            </a:r>
            <a:r>
              <a:rPr lang="fr-FR" dirty="0" err="1"/>
              <a:t>discrete</a:t>
            </a:r>
            <a:r>
              <a:rPr lang="fr-FR" dirty="0"/>
              <a:t> or </a:t>
            </a:r>
            <a:r>
              <a:rPr lang="fr-FR" dirty="0" err="1"/>
              <a:t>even</a:t>
            </a:r>
            <a:r>
              <a:rPr lang="fr-FR" dirty="0"/>
              <a:t> non-</a:t>
            </a:r>
            <a:r>
              <a:rPr lang="fr-FR" dirty="0" err="1"/>
              <a:t>normally</a:t>
            </a:r>
            <a:r>
              <a:rPr lang="fr-FR" dirty="0"/>
              <a:t> </a:t>
            </a:r>
            <a:r>
              <a:rPr lang="fr-FR" dirty="0" err="1"/>
              <a:t>distributed</a:t>
            </a:r>
            <a:r>
              <a:rPr lang="fr-FR" dirty="0"/>
              <a:t> </a:t>
            </a:r>
            <a:r>
              <a:rPr lang="fr-FR" dirty="0" err="1"/>
              <a:t>features</a:t>
            </a:r>
            <a:r>
              <a:rPr lang="fr-FR" dirty="0"/>
              <a:t>, </a:t>
            </a:r>
            <a:r>
              <a:rPr lang="fr-FR" b="1" dirty="0" err="1"/>
              <a:t>this</a:t>
            </a:r>
            <a:r>
              <a:rPr lang="fr-FR" b="1" dirty="0"/>
              <a:t> </a:t>
            </a:r>
            <a:r>
              <a:rPr lang="fr-FR" b="1" dirty="0" err="1"/>
              <a:t>takes</a:t>
            </a:r>
            <a:r>
              <a:rPr lang="fr-FR" b="1" dirty="0"/>
              <a:t> the lead on </a:t>
            </a:r>
            <a:r>
              <a:rPr lang="fr-FR" b="1" dirty="0" err="1"/>
              <a:t>other</a:t>
            </a:r>
            <a:r>
              <a:rPr lang="fr-FR" b="1" dirty="0"/>
              <a:t> </a:t>
            </a:r>
            <a:r>
              <a:rPr lang="fr-FR" b="1" dirty="0" err="1"/>
              <a:t>features</a:t>
            </a:r>
            <a:endParaRPr lang="fr-FR" b="1" dirty="0"/>
          </a:p>
          <a:p>
            <a:pPr lvl="2"/>
            <a:r>
              <a:rPr lang="fr-FR" dirty="0"/>
              <a:t>.e.g. </a:t>
            </a:r>
            <a:r>
              <a:rPr lang="fr-FR" dirty="0" err="1"/>
              <a:t>Charm</a:t>
            </a:r>
            <a:r>
              <a:rPr lang="fr-FR" dirty="0"/>
              <a:t> </a:t>
            </a:r>
            <a:r>
              <a:rPr lang="fr-FR" dirty="0" err="1"/>
              <a:t>price</a:t>
            </a:r>
            <a:r>
              <a:rPr lang="fr-FR" dirty="0"/>
              <a:t> </a:t>
            </a:r>
            <a:r>
              <a:rPr lang="fr-FR" dirty="0" err="1"/>
              <a:t>binary</a:t>
            </a:r>
            <a:r>
              <a:rPr lang="fr-FR" dirty="0"/>
              <a:t> (0, 1) or </a:t>
            </a:r>
            <a:r>
              <a:rPr lang="fr-FR" dirty="0" err="1"/>
              <a:t>discrete</a:t>
            </a:r>
            <a:r>
              <a:rPr lang="fr-FR" dirty="0"/>
              <a:t> </a:t>
            </a:r>
            <a:r>
              <a:rPr lang="fr-FR" dirty="0" err="1"/>
              <a:t>Review</a:t>
            </a:r>
            <a:r>
              <a:rPr lang="fr-FR" dirty="0"/>
              <a:t> Scores (1 to 5) </a:t>
            </a:r>
            <a:r>
              <a:rPr lang="fr-FR" dirty="0" err="1"/>
              <a:t>introduce</a:t>
            </a:r>
            <a:r>
              <a:rPr lang="fr-FR" dirty="0"/>
              <a:t> </a:t>
            </a:r>
            <a:r>
              <a:rPr lang="fr-FR" dirty="0" err="1"/>
              <a:t>bias</a:t>
            </a:r>
            <a:r>
              <a:rPr lang="fr-FR" dirty="0"/>
              <a:t>, </a:t>
            </a:r>
            <a:r>
              <a:rPr lang="fr-FR" dirty="0" err="1"/>
              <a:t>even</a:t>
            </a:r>
            <a:r>
              <a:rPr lang="fr-FR" dirty="0"/>
              <a:t> on optimal </a:t>
            </a:r>
            <a:r>
              <a:rPr lang="fr-FR" dirty="0" err="1"/>
              <a:t>number</a:t>
            </a:r>
            <a:r>
              <a:rPr lang="fr-FR" dirty="0"/>
              <a:t> of segments.</a:t>
            </a:r>
          </a:p>
          <a:p>
            <a:pPr lvl="2"/>
            <a:r>
              <a:rPr lang="fr-FR" dirty="0" err="1"/>
              <a:t>we</a:t>
            </a:r>
            <a:r>
              <a:rPr lang="fr-FR" dirty="0"/>
              <a:t> </a:t>
            </a:r>
            <a:r>
              <a:rPr lang="fr-FR" dirty="0" err="1"/>
              <a:t>may</a:t>
            </a:r>
            <a:r>
              <a:rPr lang="fr-FR" dirty="0"/>
              <a:t> </a:t>
            </a:r>
            <a:r>
              <a:rPr lang="fr-FR" dirty="0" err="1"/>
              <a:t>try</a:t>
            </a:r>
            <a:r>
              <a:rPr lang="fr-FR" dirty="0"/>
              <a:t> to </a:t>
            </a:r>
            <a:r>
              <a:rPr lang="fr-FR" dirty="0" err="1"/>
              <a:t>remedy</a:t>
            </a:r>
            <a:r>
              <a:rPr lang="fr-FR" dirty="0"/>
              <a:t> </a:t>
            </a:r>
            <a:r>
              <a:rPr lang="fr-FR" dirty="0" err="1"/>
              <a:t>this</a:t>
            </a:r>
            <a:r>
              <a:rPr lang="fr-FR" dirty="0"/>
              <a:t> </a:t>
            </a:r>
            <a:r>
              <a:rPr lang="fr-FR" dirty="0" err="1"/>
              <a:t>effect</a:t>
            </a:r>
            <a:r>
              <a:rPr lang="fr-FR" dirty="0"/>
              <a:t> and tends to normal-</a:t>
            </a:r>
            <a:r>
              <a:rPr lang="fr-FR" dirty="0" err="1"/>
              <a:t>distributed</a:t>
            </a:r>
            <a:r>
              <a:rPr lang="fr-FR" dirty="0"/>
              <a:t> </a:t>
            </a:r>
            <a:r>
              <a:rPr lang="fr-FR" dirty="0" err="1"/>
              <a:t>features</a:t>
            </a:r>
            <a:r>
              <a:rPr lang="fr-FR" dirty="0"/>
              <a:t>, </a:t>
            </a:r>
            <a:r>
              <a:rPr lang="fr-FR" dirty="0" err="1"/>
              <a:t>build</a:t>
            </a:r>
            <a:r>
              <a:rPr lang="fr-FR" dirty="0"/>
              <a:t> new </a:t>
            </a:r>
            <a:r>
              <a:rPr lang="fr-FR" dirty="0" err="1"/>
              <a:t>features</a:t>
            </a:r>
            <a:r>
              <a:rPr lang="fr-FR" dirty="0"/>
              <a:t> </a:t>
            </a:r>
            <a:r>
              <a:rPr lang="fr-FR" dirty="0" err="1"/>
              <a:t>such</a:t>
            </a:r>
            <a:r>
              <a:rPr lang="fr-FR" dirty="0"/>
              <a:t> as « indexes »</a:t>
            </a:r>
          </a:p>
          <a:p>
            <a:pPr lvl="2"/>
            <a:r>
              <a:rPr lang="fr-FR" dirty="0"/>
              <a:t>Or </a:t>
            </a:r>
            <a:r>
              <a:rPr lang="fr-FR" dirty="0" err="1"/>
              <a:t>we</a:t>
            </a:r>
            <a:r>
              <a:rPr lang="fr-FR" dirty="0"/>
              <a:t> </a:t>
            </a:r>
            <a:r>
              <a:rPr lang="fr-FR" dirty="0" err="1"/>
              <a:t>could</a:t>
            </a:r>
            <a:r>
              <a:rPr lang="fr-FR" dirty="0"/>
              <a:t> </a:t>
            </a:r>
            <a:r>
              <a:rPr lang="fr-FR" dirty="0" err="1"/>
              <a:t>target</a:t>
            </a:r>
            <a:r>
              <a:rPr lang="fr-FR" dirty="0"/>
              <a:t> </a:t>
            </a:r>
            <a:r>
              <a:rPr lang="fr-FR" dirty="0" err="1"/>
              <a:t>this</a:t>
            </a:r>
            <a:r>
              <a:rPr lang="fr-FR" dirty="0"/>
              <a:t> </a:t>
            </a:r>
            <a:r>
              <a:rPr lang="fr-FR" dirty="0" err="1"/>
              <a:t>effect</a:t>
            </a:r>
            <a:r>
              <a:rPr lang="fr-FR" dirty="0"/>
              <a:t>, </a:t>
            </a:r>
            <a:r>
              <a:rPr lang="fr-FR" dirty="0" err="1"/>
              <a:t>consider</a:t>
            </a:r>
            <a:r>
              <a:rPr lang="fr-FR" dirty="0"/>
              <a:t> </a:t>
            </a:r>
            <a:r>
              <a:rPr lang="fr-FR" dirty="0" err="1"/>
              <a:t>this</a:t>
            </a:r>
            <a:r>
              <a:rPr lang="fr-FR" dirty="0"/>
              <a:t> as an </a:t>
            </a:r>
            <a:r>
              <a:rPr lang="fr-FR" dirty="0" err="1"/>
              <a:t>emerging</a:t>
            </a:r>
            <a:r>
              <a:rPr lang="fr-FR" dirty="0"/>
              <a:t> </a:t>
            </a:r>
            <a:r>
              <a:rPr lang="fr-FR" dirty="0" err="1"/>
              <a:t>categorization</a:t>
            </a:r>
            <a:r>
              <a:rPr lang="fr-FR" dirty="0"/>
              <a:t> and </a:t>
            </a:r>
            <a:r>
              <a:rPr lang="fr-FR" dirty="0" err="1"/>
              <a:t>refine</a:t>
            </a:r>
            <a:r>
              <a:rPr lang="fr-FR" dirty="0"/>
              <a:t> </a:t>
            </a:r>
            <a:r>
              <a:rPr lang="fr-FR" dirty="0" err="1"/>
              <a:t>it</a:t>
            </a:r>
            <a:r>
              <a:rPr lang="fr-FR" dirty="0"/>
              <a:t>.</a:t>
            </a:r>
            <a:endParaRPr lang="en-US" dirty="0"/>
          </a:p>
        </p:txBody>
      </p:sp>
      <p:sp>
        <p:nvSpPr>
          <p:cNvPr id="4" name="Espace réservé du numéro de diapositive 3"/>
          <p:cNvSpPr>
            <a:spLocks noGrp="1"/>
          </p:cNvSpPr>
          <p:nvPr>
            <p:ph type="sldNum" sz="quarter" idx="5"/>
          </p:nvPr>
        </p:nvSpPr>
        <p:spPr/>
        <p:txBody>
          <a:bodyPr/>
          <a:lstStyle/>
          <a:p>
            <a:fld id="{7FC8FE4B-F9EA-429D-BEE6-C3838DC5788A}" type="slidenum">
              <a:rPr lang="en-US" smtClean="0"/>
              <a:t>9</a:t>
            </a:fld>
            <a:endParaRPr lang="en-US"/>
          </a:p>
        </p:txBody>
      </p:sp>
    </p:spTree>
    <p:extLst>
      <p:ext uri="{BB962C8B-B14F-4D97-AF65-F5344CB8AC3E}">
        <p14:creationId xmlns:p14="http://schemas.microsoft.com/office/powerpoint/2010/main" val="1542101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400" b="1" dirty="0" err="1"/>
              <a:t>Heatmaps</a:t>
            </a:r>
            <a:r>
              <a:rPr lang="fr-FR" sz="1400" dirty="0"/>
              <a:t> (</a:t>
            </a:r>
            <a:r>
              <a:rPr lang="fr-FR" sz="1400" dirty="0" err="1"/>
              <a:t>with</a:t>
            </a:r>
            <a:r>
              <a:rPr lang="fr-FR" sz="1400" dirty="0"/>
              <a:t> Spearman </a:t>
            </a:r>
            <a:r>
              <a:rPr lang="fr-FR" sz="1400" dirty="0" err="1"/>
              <a:t>rank</a:t>
            </a:r>
            <a:r>
              <a:rPr lang="fr-FR" sz="1400" dirty="0"/>
              <a:t> </a:t>
            </a:r>
            <a:r>
              <a:rPr lang="fr-FR" sz="1400" dirty="0" err="1"/>
              <a:t>correlation</a:t>
            </a:r>
            <a:r>
              <a:rPr lang="fr-FR" sz="1400" dirty="0"/>
              <a:t>) : help to catch </a:t>
            </a:r>
            <a:r>
              <a:rPr lang="fr-FR" sz="1400" dirty="0" err="1"/>
              <a:t>correlated</a:t>
            </a:r>
            <a:r>
              <a:rPr lang="fr-FR" sz="1400" dirty="0"/>
              <a:t> </a:t>
            </a:r>
            <a:r>
              <a:rPr lang="fr-FR" sz="1400" dirty="0" err="1"/>
              <a:t>features</a:t>
            </a:r>
            <a:r>
              <a:rPr lang="fr-FR" sz="1400" dirty="0"/>
              <a:t> (&amp; drop </a:t>
            </a:r>
            <a:r>
              <a:rPr lang="fr-FR" sz="1400" dirty="0" err="1"/>
              <a:t>redundancies</a:t>
            </a:r>
            <a:r>
              <a:rPr lang="fr-FR" sz="1400" dirty="0"/>
              <a:t>)</a:t>
            </a:r>
          </a:p>
          <a:p>
            <a:r>
              <a:rPr lang="fr-FR" sz="1400" b="1" dirty="0" err="1"/>
              <a:t>Pairplots</a:t>
            </a:r>
            <a:r>
              <a:rPr lang="fr-FR" sz="1400" dirty="0"/>
              <a:t> : help to catch trends or pattern </a:t>
            </a:r>
            <a:r>
              <a:rPr lang="fr-FR" sz="1400" dirty="0" err="1"/>
              <a:t>between</a:t>
            </a:r>
            <a:r>
              <a:rPr lang="fr-FR" sz="1400" dirty="0"/>
              <a:t> a </a:t>
            </a:r>
            <a:r>
              <a:rPr lang="fr-FR" sz="1400" dirty="0" err="1"/>
              <a:t>features</a:t>
            </a:r>
            <a:r>
              <a:rPr lang="fr-FR" sz="1400" dirty="0"/>
              <a:t> and a Goal (e.g. </a:t>
            </a:r>
            <a:r>
              <a:rPr lang="fr-FR" sz="1400" dirty="0" err="1"/>
              <a:t>inscrease</a:t>
            </a:r>
            <a:r>
              <a:rPr lang="fr-FR" sz="1400" dirty="0"/>
              <a:t> sales)</a:t>
            </a:r>
          </a:p>
          <a:p>
            <a:r>
              <a:rPr lang="fr-FR" dirty="0"/>
              <a:t>Once </a:t>
            </a:r>
            <a:r>
              <a:rPr lang="fr-FR" dirty="0" err="1"/>
              <a:t>we</a:t>
            </a:r>
            <a:r>
              <a:rPr lang="fr-FR" dirty="0"/>
              <a:t> put </a:t>
            </a:r>
            <a:r>
              <a:rPr lang="fr-FR" dirty="0" err="1"/>
              <a:t>discrete</a:t>
            </a:r>
            <a:r>
              <a:rPr lang="fr-FR" dirty="0"/>
              <a:t> or </a:t>
            </a:r>
            <a:r>
              <a:rPr lang="fr-FR" dirty="0" err="1"/>
              <a:t>even</a:t>
            </a:r>
            <a:r>
              <a:rPr lang="fr-FR" dirty="0"/>
              <a:t> non-</a:t>
            </a:r>
            <a:r>
              <a:rPr lang="fr-FR" dirty="0" err="1"/>
              <a:t>normally</a:t>
            </a:r>
            <a:r>
              <a:rPr lang="fr-FR" dirty="0"/>
              <a:t> </a:t>
            </a:r>
            <a:r>
              <a:rPr lang="fr-FR" dirty="0" err="1"/>
              <a:t>distributed</a:t>
            </a:r>
            <a:r>
              <a:rPr lang="fr-FR" dirty="0"/>
              <a:t> </a:t>
            </a:r>
            <a:r>
              <a:rPr lang="fr-FR" dirty="0" err="1"/>
              <a:t>features</a:t>
            </a:r>
            <a:r>
              <a:rPr lang="fr-FR" dirty="0"/>
              <a:t>, </a:t>
            </a:r>
            <a:r>
              <a:rPr lang="fr-FR" b="1" dirty="0" err="1"/>
              <a:t>this</a:t>
            </a:r>
            <a:r>
              <a:rPr lang="fr-FR" b="1" dirty="0"/>
              <a:t> </a:t>
            </a:r>
            <a:r>
              <a:rPr lang="fr-FR" b="1" dirty="0" err="1"/>
              <a:t>takes</a:t>
            </a:r>
            <a:r>
              <a:rPr lang="fr-FR" b="1" dirty="0"/>
              <a:t> the lead on </a:t>
            </a:r>
            <a:r>
              <a:rPr lang="fr-FR" b="1" dirty="0" err="1"/>
              <a:t>other</a:t>
            </a:r>
            <a:r>
              <a:rPr lang="fr-FR" b="1" dirty="0"/>
              <a:t> </a:t>
            </a:r>
            <a:r>
              <a:rPr lang="fr-FR" b="1" dirty="0" err="1"/>
              <a:t>features</a:t>
            </a:r>
            <a:endParaRPr lang="fr-FR" b="1" dirty="0"/>
          </a:p>
          <a:p>
            <a:pPr lvl="2"/>
            <a:r>
              <a:rPr lang="fr-FR" dirty="0"/>
              <a:t>.e.g. </a:t>
            </a:r>
            <a:r>
              <a:rPr lang="fr-FR" dirty="0" err="1"/>
              <a:t>Charm</a:t>
            </a:r>
            <a:r>
              <a:rPr lang="fr-FR" dirty="0"/>
              <a:t> </a:t>
            </a:r>
            <a:r>
              <a:rPr lang="fr-FR" dirty="0" err="1"/>
              <a:t>price</a:t>
            </a:r>
            <a:r>
              <a:rPr lang="fr-FR" dirty="0"/>
              <a:t> </a:t>
            </a:r>
            <a:r>
              <a:rPr lang="fr-FR" dirty="0" err="1"/>
              <a:t>binary</a:t>
            </a:r>
            <a:r>
              <a:rPr lang="fr-FR" dirty="0"/>
              <a:t> (0, 1) or </a:t>
            </a:r>
            <a:r>
              <a:rPr lang="fr-FR" dirty="0" err="1"/>
              <a:t>discrete</a:t>
            </a:r>
            <a:r>
              <a:rPr lang="fr-FR" dirty="0"/>
              <a:t> </a:t>
            </a:r>
            <a:r>
              <a:rPr lang="fr-FR" dirty="0" err="1"/>
              <a:t>Review</a:t>
            </a:r>
            <a:r>
              <a:rPr lang="fr-FR" dirty="0"/>
              <a:t> Scores (1 to 5) </a:t>
            </a:r>
            <a:r>
              <a:rPr lang="fr-FR" dirty="0" err="1"/>
              <a:t>introduce</a:t>
            </a:r>
            <a:r>
              <a:rPr lang="fr-FR" dirty="0"/>
              <a:t> </a:t>
            </a:r>
            <a:r>
              <a:rPr lang="fr-FR" dirty="0" err="1"/>
              <a:t>bias</a:t>
            </a:r>
            <a:r>
              <a:rPr lang="fr-FR" dirty="0"/>
              <a:t>, </a:t>
            </a:r>
            <a:r>
              <a:rPr lang="fr-FR" dirty="0" err="1"/>
              <a:t>even</a:t>
            </a:r>
            <a:r>
              <a:rPr lang="fr-FR" dirty="0"/>
              <a:t> on optimal </a:t>
            </a:r>
            <a:r>
              <a:rPr lang="fr-FR" dirty="0" err="1"/>
              <a:t>number</a:t>
            </a:r>
            <a:r>
              <a:rPr lang="fr-FR" dirty="0"/>
              <a:t> of segments.</a:t>
            </a:r>
          </a:p>
          <a:p>
            <a:pPr lvl="2"/>
            <a:r>
              <a:rPr lang="fr-FR" dirty="0" err="1"/>
              <a:t>we</a:t>
            </a:r>
            <a:r>
              <a:rPr lang="fr-FR" dirty="0"/>
              <a:t> </a:t>
            </a:r>
            <a:r>
              <a:rPr lang="fr-FR" dirty="0" err="1"/>
              <a:t>may</a:t>
            </a:r>
            <a:r>
              <a:rPr lang="fr-FR" dirty="0"/>
              <a:t> </a:t>
            </a:r>
            <a:r>
              <a:rPr lang="fr-FR" dirty="0" err="1"/>
              <a:t>try</a:t>
            </a:r>
            <a:r>
              <a:rPr lang="fr-FR" dirty="0"/>
              <a:t> to </a:t>
            </a:r>
            <a:r>
              <a:rPr lang="fr-FR" dirty="0" err="1"/>
              <a:t>remedy</a:t>
            </a:r>
            <a:r>
              <a:rPr lang="fr-FR" dirty="0"/>
              <a:t> </a:t>
            </a:r>
            <a:r>
              <a:rPr lang="fr-FR" dirty="0" err="1"/>
              <a:t>this</a:t>
            </a:r>
            <a:r>
              <a:rPr lang="fr-FR" dirty="0"/>
              <a:t> </a:t>
            </a:r>
            <a:r>
              <a:rPr lang="fr-FR" dirty="0" err="1"/>
              <a:t>effect</a:t>
            </a:r>
            <a:r>
              <a:rPr lang="fr-FR" dirty="0"/>
              <a:t> and tends to normal-</a:t>
            </a:r>
            <a:r>
              <a:rPr lang="fr-FR" dirty="0" err="1"/>
              <a:t>distributed</a:t>
            </a:r>
            <a:r>
              <a:rPr lang="fr-FR" dirty="0"/>
              <a:t> </a:t>
            </a:r>
            <a:r>
              <a:rPr lang="fr-FR" dirty="0" err="1"/>
              <a:t>features</a:t>
            </a:r>
            <a:r>
              <a:rPr lang="fr-FR" dirty="0"/>
              <a:t>, </a:t>
            </a:r>
            <a:r>
              <a:rPr lang="fr-FR" dirty="0" err="1"/>
              <a:t>build</a:t>
            </a:r>
            <a:r>
              <a:rPr lang="fr-FR" dirty="0"/>
              <a:t> new </a:t>
            </a:r>
            <a:r>
              <a:rPr lang="fr-FR" dirty="0" err="1"/>
              <a:t>features</a:t>
            </a:r>
            <a:r>
              <a:rPr lang="fr-FR" dirty="0"/>
              <a:t> </a:t>
            </a:r>
            <a:r>
              <a:rPr lang="fr-FR" dirty="0" err="1"/>
              <a:t>such</a:t>
            </a:r>
            <a:r>
              <a:rPr lang="fr-FR" dirty="0"/>
              <a:t> as « indexes »</a:t>
            </a:r>
          </a:p>
          <a:p>
            <a:pPr lvl="2"/>
            <a:r>
              <a:rPr lang="fr-FR" dirty="0"/>
              <a:t>Or </a:t>
            </a:r>
            <a:r>
              <a:rPr lang="fr-FR" dirty="0" err="1"/>
              <a:t>we</a:t>
            </a:r>
            <a:r>
              <a:rPr lang="fr-FR" dirty="0"/>
              <a:t> </a:t>
            </a:r>
            <a:r>
              <a:rPr lang="fr-FR" dirty="0" err="1"/>
              <a:t>could</a:t>
            </a:r>
            <a:r>
              <a:rPr lang="fr-FR" dirty="0"/>
              <a:t> </a:t>
            </a:r>
            <a:r>
              <a:rPr lang="fr-FR" dirty="0" err="1"/>
              <a:t>target</a:t>
            </a:r>
            <a:r>
              <a:rPr lang="fr-FR" dirty="0"/>
              <a:t> </a:t>
            </a:r>
            <a:r>
              <a:rPr lang="fr-FR" dirty="0" err="1"/>
              <a:t>this</a:t>
            </a:r>
            <a:r>
              <a:rPr lang="fr-FR" dirty="0"/>
              <a:t> </a:t>
            </a:r>
            <a:r>
              <a:rPr lang="fr-FR" dirty="0" err="1"/>
              <a:t>effect</a:t>
            </a:r>
            <a:r>
              <a:rPr lang="fr-FR" dirty="0"/>
              <a:t>, </a:t>
            </a:r>
            <a:r>
              <a:rPr lang="fr-FR" dirty="0" err="1"/>
              <a:t>consider</a:t>
            </a:r>
            <a:r>
              <a:rPr lang="fr-FR" dirty="0"/>
              <a:t> </a:t>
            </a:r>
            <a:r>
              <a:rPr lang="fr-FR" dirty="0" err="1"/>
              <a:t>this</a:t>
            </a:r>
            <a:r>
              <a:rPr lang="fr-FR" dirty="0"/>
              <a:t> as an </a:t>
            </a:r>
            <a:r>
              <a:rPr lang="fr-FR" dirty="0" err="1"/>
              <a:t>emerging</a:t>
            </a:r>
            <a:r>
              <a:rPr lang="fr-FR" dirty="0"/>
              <a:t> </a:t>
            </a:r>
            <a:r>
              <a:rPr lang="fr-FR" dirty="0" err="1"/>
              <a:t>categorization</a:t>
            </a:r>
            <a:r>
              <a:rPr lang="fr-FR" dirty="0"/>
              <a:t> and </a:t>
            </a:r>
            <a:r>
              <a:rPr lang="fr-FR" dirty="0" err="1"/>
              <a:t>refine</a:t>
            </a:r>
            <a:r>
              <a:rPr lang="fr-FR" dirty="0"/>
              <a:t> </a:t>
            </a:r>
            <a:r>
              <a:rPr lang="fr-FR" dirty="0" err="1"/>
              <a:t>it</a:t>
            </a:r>
            <a:r>
              <a:rPr lang="fr-FR" dirty="0"/>
              <a:t>.</a:t>
            </a:r>
            <a:endParaRPr lang="en-US" dirty="0"/>
          </a:p>
        </p:txBody>
      </p:sp>
      <p:sp>
        <p:nvSpPr>
          <p:cNvPr id="4" name="Espace réservé du numéro de diapositive 3"/>
          <p:cNvSpPr>
            <a:spLocks noGrp="1"/>
          </p:cNvSpPr>
          <p:nvPr>
            <p:ph type="sldNum" sz="quarter" idx="5"/>
          </p:nvPr>
        </p:nvSpPr>
        <p:spPr/>
        <p:txBody>
          <a:bodyPr/>
          <a:lstStyle/>
          <a:p>
            <a:fld id="{7FC8FE4B-F9EA-429D-BEE6-C3838DC5788A}" type="slidenum">
              <a:rPr lang="en-US" smtClean="0"/>
              <a:t>10</a:t>
            </a:fld>
            <a:endParaRPr lang="en-US"/>
          </a:p>
        </p:txBody>
      </p:sp>
    </p:spTree>
    <p:extLst>
      <p:ext uri="{BB962C8B-B14F-4D97-AF65-F5344CB8AC3E}">
        <p14:creationId xmlns:p14="http://schemas.microsoft.com/office/powerpoint/2010/main" val="311555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Idea</a:t>
            </a:r>
            <a:r>
              <a:rPr lang="fr-FR" dirty="0"/>
              <a:t> </a:t>
            </a:r>
            <a:r>
              <a:rPr lang="fr-FR" dirty="0" err="1"/>
              <a:t>is</a:t>
            </a:r>
            <a:r>
              <a:rPr lang="fr-FR" dirty="0"/>
              <a:t> to </a:t>
            </a:r>
            <a:r>
              <a:rPr lang="fr-FR" dirty="0" err="1"/>
              <a:t>perform</a:t>
            </a:r>
            <a:r>
              <a:rPr lang="fr-FR" dirty="0"/>
              <a:t> K-Modes technique, </a:t>
            </a:r>
            <a:r>
              <a:rPr lang="fr-FR" dirty="0" err="1"/>
              <a:t>dedicated</a:t>
            </a:r>
            <a:r>
              <a:rPr lang="fr-FR" dirty="0"/>
              <a:t> to </a:t>
            </a:r>
            <a:r>
              <a:rPr lang="fr-FR" dirty="0" err="1"/>
              <a:t>categorical</a:t>
            </a:r>
            <a:r>
              <a:rPr lang="fr-FR" dirty="0"/>
              <a:t> </a:t>
            </a:r>
            <a:r>
              <a:rPr lang="fr-FR" dirty="0" err="1"/>
              <a:t>features</a:t>
            </a:r>
            <a:r>
              <a:rPr lang="fr-FR" dirty="0"/>
              <a:t>, on </a:t>
            </a:r>
            <a:r>
              <a:rPr lang="fr-FR" dirty="0" err="1"/>
              <a:t>level</a:t>
            </a:r>
            <a:r>
              <a:rPr lang="fr-FR" dirty="0"/>
              <a:t> </a:t>
            </a:r>
            <a:r>
              <a:rPr lang="fr-FR" dirty="0" err="1"/>
              <a:t>features</a:t>
            </a:r>
            <a:r>
              <a:rPr lang="fr-FR" dirty="0"/>
              <a:t>.</a:t>
            </a:r>
          </a:p>
          <a:p>
            <a:pPr lvl="1"/>
            <a:r>
              <a:rPr lang="fr-FR" dirty="0"/>
              <a:t>Pros : </a:t>
            </a:r>
            <a:r>
              <a:rPr lang="fr-FR" dirty="0" err="1"/>
              <a:t>get</a:t>
            </a:r>
            <a:r>
              <a:rPr lang="fr-FR" dirty="0"/>
              <a:t> </a:t>
            </a:r>
            <a:r>
              <a:rPr lang="fr-FR" dirty="0" err="1"/>
              <a:t>clear</a:t>
            </a:r>
            <a:r>
              <a:rPr lang="fr-FR" dirty="0"/>
              <a:t> </a:t>
            </a:r>
            <a:r>
              <a:rPr lang="fr-FR" dirty="0" err="1"/>
              <a:t>centroïd</a:t>
            </a:r>
            <a:r>
              <a:rPr lang="fr-FR" dirty="0"/>
              <a:t> </a:t>
            </a:r>
            <a:r>
              <a:rPr lang="fr-FR" dirty="0" err="1"/>
              <a:t>details</a:t>
            </a:r>
            <a:r>
              <a:rPr lang="fr-FR" dirty="0"/>
              <a:t> and cluster description</a:t>
            </a:r>
          </a:p>
          <a:p>
            <a:pPr lvl="1"/>
            <a:r>
              <a:rPr lang="fr-FR" dirty="0"/>
              <a:t>Cons : </a:t>
            </a:r>
            <a:r>
              <a:rPr lang="fr-FR" dirty="0" err="1"/>
              <a:t>consider</a:t>
            </a:r>
            <a:r>
              <a:rPr lang="fr-FR" dirty="0"/>
              <a:t> ordinal as </a:t>
            </a:r>
            <a:r>
              <a:rPr lang="fr-FR" dirty="0" err="1"/>
              <a:t>categorical</a:t>
            </a:r>
            <a:r>
              <a:rPr lang="fr-FR" dirty="0"/>
              <a:t> </a:t>
            </a:r>
            <a:r>
              <a:rPr lang="fr-FR" dirty="0" err="1"/>
              <a:t>features</a:t>
            </a:r>
            <a:r>
              <a:rPr lang="fr-FR" dirty="0"/>
              <a:t>, </a:t>
            </a:r>
            <a:r>
              <a:rPr lang="fr-FR" dirty="0" err="1"/>
              <a:t>losing</a:t>
            </a:r>
            <a:r>
              <a:rPr lang="fr-FR" dirty="0"/>
              <a:t> the « real » distance </a:t>
            </a:r>
            <a:r>
              <a:rPr lang="fr-FR" dirty="0" err="1"/>
              <a:t>between</a:t>
            </a:r>
            <a:r>
              <a:rPr lang="fr-FR" dirty="0"/>
              <a:t> </a:t>
            </a:r>
            <a:r>
              <a:rPr lang="fr-FR" dirty="0" err="1"/>
              <a:t>levels</a:t>
            </a:r>
            <a:endParaRPr lang="en-US" dirty="0"/>
          </a:p>
          <a:p>
            <a:pPr lvl="1"/>
            <a:r>
              <a:rPr lang="en-US" dirty="0"/>
              <a:t>Method : starting with an initial centroids seed, refine clusters by minimizing dissimilarity (Hamming distance from cluster mode).</a:t>
            </a:r>
          </a:p>
          <a:p>
            <a:pPr lvl="1"/>
            <a:r>
              <a:rPr lang="en-US" dirty="0"/>
              <a:t>! Currently a research topic, to find the most efficient technique.</a:t>
            </a:r>
          </a:p>
          <a:p>
            <a:pPr lvl="1"/>
            <a:r>
              <a:rPr lang="en-US" dirty="0"/>
              <a:t>Basics : many seeds, few clusters, and of course few features and especially few categories (prevent having too small populated categories)</a:t>
            </a:r>
          </a:p>
          <a:p>
            <a:pPr lvl="1"/>
            <a:r>
              <a:rPr lang="en-US" dirty="0"/>
              <a:t>Evaluation : the lowest cost gives the best clustering.</a:t>
            </a:r>
          </a:p>
          <a:p>
            <a:endParaRPr lang="en-US" dirty="0"/>
          </a:p>
        </p:txBody>
      </p:sp>
      <p:sp>
        <p:nvSpPr>
          <p:cNvPr id="4" name="Espace réservé du numéro de diapositive 3"/>
          <p:cNvSpPr>
            <a:spLocks noGrp="1"/>
          </p:cNvSpPr>
          <p:nvPr>
            <p:ph type="sldNum" sz="quarter" idx="5"/>
          </p:nvPr>
        </p:nvSpPr>
        <p:spPr/>
        <p:txBody>
          <a:bodyPr/>
          <a:lstStyle/>
          <a:p>
            <a:fld id="{7FC8FE4B-F9EA-429D-BEE6-C3838DC5788A}" type="slidenum">
              <a:rPr lang="en-US" smtClean="0"/>
              <a:t>13</a:t>
            </a:fld>
            <a:endParaRPr lang="en-US"/>
          </a:p>
        </p:txBody>
      </p:sp>
    </p:spTree>
    <p:extLst>
      <p:ext uri="{BB962C8B-B14F-4D97-AF65-F5344CB8AC3E}">
        <p14:creationId xmlns:p14="http://schemas.microsoft.com/office/powerpoint/2010/main" val="2664038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8C79C5D-2A6F-F04D-97DA-BEF2467B64E4}" type="datetimeFigureOut">
              <a:rPr lang="en-US" dirty="0"/>
              <a:pPr/>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FBF54567-0DE4-3F47-BF90-CB84690072F9}" type="datetimeFigureOut">
              <a:rPr lang="en-US" dirty="0"/>
              <a:pPr/>
              <a:t>10/5/2020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183767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37410" y="118714"/>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18288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18586" y="237335"/>
            <a:ext cx="10571998" cy="970450"/>
          </a:xfrm>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184655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37410" y="243002"/>
            <a:ext cx="10571998" cy="970450"/>
          </a:xfrm>
        </p:spPr>
        <p:txBody>
          <a:bodyPr/>
          <a:lstStyle/>
          <a:p>
            <a:r>
              <a:rPr lang="fr-FR" dirty="0"/>
              <a:t>Modifiez le style du titre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0DF5E60-9974-AC48-9591-99C2BB44B7CF}" type="datetimeFigureOut">
              <a:rPr lang="en-US" dirty="0"/>
              <a:pPr/>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10/5/2020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10/5/2020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olistbr/brazilian-ecommerce" TargetMode="Externa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18" Type="http://schemas.openxmlformats.org/officeDocument/2006/relationships/image" Target="../media/image49.png"/><Relationship Id="rId3" Type="http://schemas.openxmlformats.org/officeDocument/2006/relationships/image" Target="../media/image25.png"/><Relationship Id="rId7" Type="http://schemas.openxmlformats.org/officeDocument/2006/relationships/image" Target="../media/image38.png"/><Relationship Id="rId12" Type="http://schemas.openxmlformats.org/officeDocument/2006/relationships/image" Target="../media/image43.png"/><Relationship Id="rId17" Type="http://schemas.openxmlformats.org/officeDocument/2006/relationships/image" Target="../media/image48.png"/><Relationship Id="rId2" Type="http://schemas.openxmlformats.org/officeDocument/2006/relationships/notesSlide" Target="../notesSlides/notesSlide3.xml"/><Relationship Id="rId16"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5" Type="http://schemas.openxmlformats.org/officeDocument/2006/relationships/image" Target="../media/image46.png"/><Relationship Id="rId10" Type="http://schemas.openxmlformats.org/officeDocument/2006/relationships/image" Target="../media/image41.png"/><Relationship Id="rId19" Type="http://schemas.openxmlformats.org/officeDocument/2006/relationships/image" Target="../media/image50.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5.png"/></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png"/><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10" Type="http://schemas.openxmlformats.org/officeDocument/2006/relationships/image" Target="../media/image67.png"/><Relationship Id="rId4" Type="http://schemas.openxmlformats.org/officeDocument/2006/relationships/image" Target="../media/image61.png"/><Relationship Id="rId9" Type="http://schemas.openxmlformats.org/officeDocument/2006/relationships/image" Target="../media/image6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1.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10.png"/><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18.png"/><Relationship Id="rId5" Type="http://schemas.openxmlformats.org/officeDocument/2006/relationships/image" Target="../media/image13.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10.png"/><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18.png"/><Relationship Id="rId5" Type="http://schemas.openxmlformats.org/officeDocument/2006/relationships/image" Target="../media/image13.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672BEF-9993-4F86-AADC-1F8E786E117B}"/>
              </a:ext>
            </a:extLst>
          </p:cNvPr>
          <p:cNvSpPr>
            <a:spLocks noGrp="1"/>
          </p:cNvSpPr>
          <p:nvPr>
            <p:ph type="ctrTitle"/>
          </p:nvPr>
        </p:nvSpPr>
        <p:spPr>
          <a:xfrm>
            <a:off x="62814" y="483164"/>
            <a:ext cx="7376985" cy="4350059"/>
          </a:xfrm>
        </p:spPr>
        <p:txBody>
          <a:bodyPr>
            <a:normAutofit fontScale="90000"/>
          </a:bodyPr>
          <a:lstStyle/>
          <a:p>
            <a:r>
              <a:rPr lang="en-US">
                <a:solidFill>
                  <a:schemeClr val="accent3"/>
                </a:solidFill>
              </a:rPr>
              <a:t>Olist</a:t>
            </a:r>
            <a:r>
              <a:rPr lang="en-US" sz="4800"/>
              <a:t> Marketplace:</a:t>
            </a:r>
            <a:br>
              <a:rPr lang="en-US" sz="4800" b="0"/>
            </a:br>
            <a:r>
              <a:rPr lang="en-US" sz="4800" b="0" i="1"/>
              <a:t>Customer Segmentation</a:t>
            </a:r>
            <a:br>
              <a:rPr lang="en-US" sz="4800" b="0" i="1"/>
            </a:br>
            <a:br>
              <a:rPr lang="en-US" sz="4800"/>
            </a:br>
            <a:br>
              <a:rPr lang="en-US" sz="4800"/>
            </a:br>
            <a:r>
              <a:rPr lang="en-US" sz="2200" b="0">
                <a:sym typeface="Wingdings 2" panose="05020102010507070707" pitchFamily="18" charset="2"/>
              </a:rPr>
              <a:t> We r</a:t>
            </a:r>
            <a:r>
              <a:rPr lang="en-US" sz="2200" b="0"/>
              <a:t>ely on Olist datasets shared through Kaggle*,</a:t>
            </a:r>
            <a:br>
              <a:rPr lang="en-US" sz="2200" b="0"/>
            </a:br>
            <a:r>
              <a:rPr lang="en-US" sz="2200" b="0">
                <a:sym typeface="Wingdings 2" panose="05020102010507070707" pitchFamily="18" charset="2"/>
              </a:rPr>
              <a:t> To i</a:t>
            </a:r>
            <a:r>
              <a:rPr lang="en-US" sz="2200" b="0"/>
              <a:t>mprove marketing team’s customer understanding,</a:t>
            </a:r>
            <a:br>
              <a:rPr lang="en-US" sz="2200" b="0"/>
            </a:br>
            <a:r>
              <a:rPr lang="en-US" sz="2200" b="0">
                <a:sym typeface="Wingdings 2" panose="05020102010507070707" pitchFamily="18" charset="2"/>
              </a:rPr>
              <a:t> </a:t>
            </a:r>
            <a:r>
              <a:rPr lang="en-US" sz="2200" b="0"/>
              <a:t>Through a usable </a:t>
            </a:r>
            <a:r>
              <a:rPr lang="en-US" sz="2200"/>
              <a:t>segmentation</a:t>
            </a:r>
            <a:r>
              <a:rPr lang="en-US" sz="2200" b="0"/>
              <a:t>,</a:t>
            </a:r>
            <a:br>
              <a:rPr lang="en-US" sz="2200" b="0"/>
            </a:br>
            <a:r>
              <a:rPr lang="en-US" sz="2200" b="0">
                <a:sym typeface="Wingdings 2" panose="05020102010507070707" pitchFamily="18" charset="2"/>
              </a:rPr>
              <a:t> </a:t>
            </a:r>
            <a:r>
              <a:rPr lang="en-US" sz="2200" b="0"/>
              <a:t>Identifying a right update interval</a:t>
            </a:r>
            <a:br>
              <a:rPr lang="en-US" sz="2200" i="1"/>
            </a:br>
            <a:endParaRPr lang="en-US" sz="2200"/>
          </a:p>
        </p:txBody>
      </p:sp>
      <p:sp>
        <p:nvSpPr>
          <p:cNvPr id="3" name="Sous-titre 2">
            <a:extLst>
              <a:ext uri="{FF2B5EF4-FFF2-40B4-BE49-F238E27FC236}">
                <a16:creationId xmlns:a16="http://schemas.microsoft.com/office/drawing/2014/main" id="{88E09DBE-4639-4641-BF7E-AD59BF810A78}"/>
              </a:ext>
            </a:extLst>
          </p:cNvPr>
          <p:cNvSpPr>
            <a:spLocks noGrp="1"/>
          </p:cNvSpPr>
          <p:nvPr>
            <p:ph type="subTitle" idx="1"/>
          </p:nvPr>
        </p:nvSpPr>
        <p:spPr>
          <a:xfrm>
            <a:off x="280942" y="5907064"/>
            <a:ext cx="7060897" cy="713628"/>
          </a:xfrm>
          <a:effectLst/>
        </p:spPr>
        <p:txBody>
          <a:bodyPr>
            <a:normAutofit/>
          </a:bodyPr>
          <a:lstStyle/>
          <a:p>
            <a:endParaRPr lang="en-US"/>
          </a:p>
          <a:p>
            <a:pPr algn="r"/>
            <a:r>
              <a:rPr lang="en-US" sz="1400" i="1"/>
              <a:t>* </a:t>
            </a:r>
            <a:r>
              <a:rPr lang="en-US" sz="1400" i="1" u="sng">
                <a:hlinkClick r:id="rId2"/>
              </a:rPr>
              <a:t>https://www.kaggle.com/olistbr/brazilian-ecommerce</a:t>
            </a:r>
            <a:endParaRPr lang="en-US" sz="1400" i="1"/>
          </a:p>
        </p:txBody>
      </p:sp>
      <p:sp>
        <p:nvSpPr>
          <p:cNvPr id="18" name="Rectangle 17">
            <a:extLst>
              <a:ext uri="{FF2B5EF4-FFF2-40B4-BE49-F238E27FC236}">
                <a16:creationId xmlns:a16="http://schemas.microsoft.com/office/drawing/2014/main" id="{C9E0B9CF-B27D-4193-B217-EF614E7A6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59" y="0"/>
            <a:ext cx="465065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4">
            <a:extLst>
              <a:ext uri="{FF2B5EF4-FFF2-40B4-BE49-F238E27FC236}">
                <a16:creationId xmlns:a16="http://schemas.microsoft.com/office/drawing/2014/main" id="{AFEEC2B0-DD70-40E3-B299-D2FA7870F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4806" y="639097"/>
            <a:ext cx="3363730" cy="5582150"/>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D4FC7AE6-E97F-4A1B-91FB-AA39961492E3}"/>
              </a:ext>
            </a:extLst>
          </p:cNvPr>
          <p:cNvPicPr>
            <a:picLocks noChangeAspect="1"/>
          </p:cNvPicPr>
          <p:nvPr/>
        </p:nvPicPr>
        <p:blipFill>
          <a:blip r:embed="rId3"/>
          <a:stretch>
            <a:fillRect/>
          </a:stretch>
        </p:blipFill>
        <p:spPr>
          <a:xfrm>
            <a:off x="8494095" y="1006715"/>
            <a:ext cx="2745153" cy="1468656"/>
          </a:xfrm>
          <a:prstGeom prst="rect">
            <a:avLst/>
          </a:prstGeom>
        </p:spPr>
      </p:pic>
      <p:pic>
        <p:nvPicPr>
          <p:cNvPr id="5" name="Image 4">
            <a:extLst>
              <a:ext uri="{FF2B5EF4-FFF2-40B4-BE49-F238E27FC236}">
                <a16:creationId xmlns:a16="http://schemas.microsoft.com/office/drawing/2014/main" id="{EDDA8E6E-786F-4C58-A108-C38D18FD8722}"/>
              </a:ext>
            </a:extLst>
          </p:cNvPr>
          <p:cNvPicPr>
            <a:picLocks noChangeAspect="1"/>
          </p:cNvPicPr>
          <p:nvPr/>
        </p:nvPicPr>
        <p:blipFill>
          <a:blip r:embed="rId4"/>
          <a:stretch>
            <a:fillRect/>
          </a:stretch>
        </p:blipFill>
        <p:spPr>
          <a:xfrm>
            <a:off x="8684557" y="2658194"/>
            <a:ext cx="2364227" cy="1554480"/>
          </a:xfrm>
          <a:prstGeom prst="rect">
            <a:avLst/>
          </a:prstGeom>
        </p:spPr>
      </p:pic>
      <p:pic>
        <p:nvPicPr>
          <p:cNvPr id="6" name="Image 5">
            <a:extLst>
              <a:ext uri="{FF2B5EF4-FFF2-40B4-BE49-F238E27FC236}">
                <a16:creationId xmlns:a16="http://schemas.microsoft.com/office/drawing/2014/main" id="{2951AE74-5A3F-41F1-BCBE-C442014EB188}"/>
              </a:ext>
            </a:extLst>
          </p:cNvPr>
          <p:cNvPicPr>
            <a:picLocks noChangeAspect="1"/>
          </p:cNvPicPr>
          <p:nvPr/>
        </p:nvPicPr>
        <p:blipFill>
          <a:blip r:embed="rId5"/>
          <a:stretch>
            <a:fillRect/>
          </a:stretch>
        </p:blipFill>
        <p:spPr>
          <a:xfrm>
            <a:off x="8576646" y="4352584"/>
            <a:ext cx="2580050" cy="1554480"/>
          </a:xfrm>
          <a:prstGeom prst="rect">
            <a:avLst/>
          </a:prstGeom>
        </p:spPr>
      </p:pic>
      <p:sp>
        <p:nvSpPr>
          <p:cNvPr id="7" name="ZoneTexte 6">
            <a:extLst>
              <a:ext uri="{FF2B5EF4-FFF2-40B4-BE49-F238E27FC236}">
                <a16:creationId xmlns:a16="http://schemas.microsoft.com/office/drawing/2014/main" id="{8FFA3AFC-DADC-48DE-80F7-D5B7CDC713EC}"/>
              </a:ext>
            </a:extLst>
          </p:cNvPr>
          <p:cNvSpPr txBox="1"/>
          <p:nvPr/>
        </p:nvSpPr>
        <p:spPr>
          <a:xfrm>
            <a:off x="85022" y="5063549"/>
            <a:ext cx="6364243" cy="1200329"/>
          </a:xfrm>
          <a:prstGeom prst="rect">
            <a:avLst/>
          </a:prstGeom>
          <a:noFill/>
        </p:spPr>
        <p:txBody>
          <a:bodyPr wrap="none" rtlCol="0">
            <a:spAutoFit/>
          </a:bodyPr>
          <a:lstStyle/>
          <a:p>
            <a:r>
              <a:rPr lang="en-US" b="1" dirty="0"/>
              <a:t>3 steps :</a:t>
            </a:r>
          </a:p>
          <a:p>
            <a:r>
              <a:rPr lang="en-US" dirty="0"/>
              <a:t>1. Perform EDA &amp; Feature Engineering to </a:t>
            </a:r>
            <a:r>
              <a:rPr lang="en-US" b="1" dirty="0"/>
              <a:t>enhance</a:t>
            </a:r>
            <a:r>
              <a:rPr lang="en-US" dirty="0"/>
              <a:t> data</a:t>
            </a:r>
          </a:p>
          <a:p>
            <a:r>
              <a:rPr lang="en-US" dirty="0"/>
              <a:t>2. </a:t>
            </a:r>
            <a:r>
              <a:rPr lang="en-US" b="1" dirty="0"/>
              <a:t>Explore</a:t>
            </a:r>
            <a:r>
              <a:rPr lang="en-US" dirty="0"/>
              <a:t> a variety of modelling approaches</a:t>
            </a:r>
          </a:p>
          <a:p>
            <a:r>
              <a:rPr lang="en-US" dirty="0"/>
              <a:t>3. Assess </a:t>
            </a:r>
            <a:r>
              <a:rPr lang="en-US" b="1" dirty="0"/>
              <a:t>actionability</a:t>
            </a:r>
            <a:r>
              <a:rPr lang="en-US" dirty="0"/>
              <a:t> and </a:t>
            </a:r>
            <a:r>
              <a:rPr lang="en-US" b="1" dirty="0"/>
              <a:t>stability</a:t>
            </a:r>
          </a:p>
        </p:txBody>
      </p:sp>
    </p:spTree>
    <p:extLst>
      <p:ext uri="{BB962C8B-B14F-4D97-AF65-F5344CB8AC3E}">
        <p14:creationId xmlns:p14="http://schemas.microsoft.com/office/powerpoint/2010/main" val="1665921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2F54FE-4B8B-4198-901E-86D4B4C0ED06}"/>
              </a:ext>
            </a:extLst>
          </p:cNvPr>
          <p:cNvSpPr>
            <a:spLocks noGrp="1"/>
          </p:cNvSpPr>
          <p:nvPr>
            <p:ph type="title"/>
          </p:nvPr>
        </p:nvSpPr>
        <p:spPr>
          <a:xfrm>
            <a:off x="1973428" y="370062"/>
            <a:ext cx="9603054" cy="970450"/>
          </a:xfrm>
        </p:spPr>
        <p:txBody>
          <a:bodyPr/>
          <a:lstStyle/>
          <a:p>
            <a:r>
              <a:rPr lang="en-US" sz="3600"/>
              <a:t>Toward the best segmentation</a:t>
            </a:r>
            <a:br>
              <a:rPr lang="en-US" sz="3600"/>
            </a:br>
            <a:r>
              <a:rPr lang="en-US" sz="2800"/>
              <a:t>2.b. consistent reducer &amp; model &amp; meaningfull results</a:t>
            </a:r>
            <a:endParaRPr lang="en-US" sz="3600"/>
          </a:p>
        </p:txBody>
      </p:sp>
      <p:pic>
        <p:nvPicPr>
          <p:cNvPr id="10" name="Image 9">
            <a:extLst>
              <a:ext uri="{FF2B5EF4-FFF2-40B4-BE49-F238E27FC236}">
                <a16:creationId xmlns:a16="http://schemas.microsoft.com/office/drawing/2014/main" id="{9C74BB5D-F3A3-4682-BD41-79A430013E4C}"/>
              </a:ext>
            </a:extLst>
          </p:cNvPr>
          <p:cNvPicPr>
            <a:picLocks noChangeAspect="1"/>
          </p:cNvPicPr>
          <p:nvPr/>
        </p:nvPicPr>
        <p:blipFill>
          <a:blip r:embed="rId3"/>
          <a:stretch>
            <a:fillRect/>
          </a:stretch>
        </p:blipFill>
        <p:spPr>
          <a:xfrm>
            <a:off x="-590830" y="0"/>
            <a:ext cx="2880988" cy="1649018"/>
          </a:xfrm>
          <a:prstGeom prst="rect">
            <a:avLst/>
          </a:prstGeom>
        </p:spPr>
      </p:pic>
      <p:sp>
        <p:nvSpPr>
          <p:cNvPr id="44" name="ZoneTexte 43">
            <a:extLst>
              <a:ext uri="{FF2B5EF4-FFF2-40B4-BE49-F238E27FC236}">
                <a16:creationId xmlns:a16="http://schemas.microsoft.com/office/drawing/2014/main" id="{943AA95A-5EE4-4407-B47D-22AC66A5E3F3}"/>
              </a:ext>
            </a:extLst>
          </p:cNvPr>
          <p:cNvSpPr txBox="1"/>
          <p:nvPr/>
        </p:nvSpPr>
        <p:spPr>
          <a:xfrm>
            <a:off x="131543" y="1551769"/>
            <a:ext cx="6788580" cy="415498"/>
          </a:xfrm>
          <a:prstGeom prst="rect">
            <a:avLst/>
          </a:prstGeom>
          <a:noFill/>
        </p:spPr>
        <p:txBody>
          <a:bodyPr wrap="square" rtlCol="0">
            <a:spAutoFit/>
          </a:bodyPr>
          <a:lstStyle/>
          <a:p>
            <a:r>
              <a:rPr lang="en-US" sz="1050" b="1" u="sng"/>
              <a:t>Use Case : K-means after PCA</a:t>
            </a:r>
          </a:p>
          <a:p>
            <a:r>
              <a:rPr lang="en-US" sz="1050"/>
              <a:t>Optimal nClusters : 6		      Optimal nComponents : 2	        6 clusters projection PC1-PC2</a:t>
            </a:r>
          </a:p>
        </p:txBody>
      </p:sp>
      <p:grpSp>
        <p:nvGrpSpPr>
          <p:cNvPr id="18" name="Groupe 17">
            <a:extLst>
              <a:ext uri="{FF2B5EF4-FFF2-40B4-BE49-F238E27FC236}">
                <a16:creationId xmlns:a16="http://schemas.microsoft.com/office/drawing/2014/main" id="{32EAB03B-90C3-4DFB-8D96-E2C422BB1AB5}"/>
              </a:ext>
            </a:extLst>
          </p:cNvPr>
          <p:cNvGrpSpPr/>
          <p:nvPr/>
        </p:nvGrpSpPr>
        <p:grpSpPr>
          <a:xfrm>
            <a:off x="121745" y="3103925"/>
            <a:ext cx="6302734" cy="1523555"/>
            <a:chOff x="121745" y="3103925"/>
            <a:chExt cx="6302734" cy="1523555"/>
          </a:xfrm>
        </p:grpSpPr>
        <p:sp>
          <p:nvSpPr>
            <p:cNvPr id="36" name="ZoneTexte 35">
              <a:extLst>
                <a:ext uri="{FF2B5EF4-FFF2-40B4-BE49-F238E27FC236}">
                  <a16:creationId xmlns:a16="http://schemas.microsoft.com/office/drawing/2014/main" id="{EB54CF81-AC6B-4D48-A588-5F4F3C74801E}"/>
                </a:ext>
              </a:extLst>
            </p:cNvPr>
            <p:cNvSpPr txBox="1"/>
            <p:nvPr/>
          </p:nvSpPr>
          <p:spPr>
            <a:xfrm>
              <a:off x="121745" y="3103925"/>
              <a:ext cx="4311779" cy="415498"/>
            </a:xfrm>
            <a:prstGeom prst="rect">
              <a:avLst/>
            </a:prstGeom>
            <a:noFill/>
          </p:spPr>
          <p:txBody>
            <a:bodyPr wrap="square" rtlCol="0">
              <a:spAutoFit/>
            </a:bodyPr>
            <a:lstStyle/>
            <a:p>
              <a:r>
                <a:rPr lang="en-US" sz="1050" b="1" u="sng"/>
                <a:t>Use Case : alternate dimension « reducers » &amp; K-Means </a:t>
              </a:r>
            </a:p>
            <a:p>
              <a:r>
                <a:rPr lang="en-US" sz="1050"/>
                <a:t>t-SNE 2d			     </a:t>
              </a:r>
            </a:p>
          </p:txBody>
        </p:sp>
        <p:pic>
          <p:nvPicPr>
            <p:cNvPr id="37" name="Image 36">
              <a:extLst>
                <a:ext uri="{FF2B5EF4-FFF2-40B4-BE49-F238E27FC236}">
                  <a16:creationId xmlns:a16="http://schemas.microsoft.com/office/drawing/2014/main" id="{893C1D97-702B-4576-8872-EF0429E59A67}"/>
                </a:ext>
              </a:extLst>
            </p:cNvPr>
            <p:cNvPicPr>
              <a:picLocks noChangeAspect="1"/>
            </p:cNvPicPr>
            <p:nvPr/>
          </p:nvPicPr>
          <p:blipFill>
            <a:blip r:embed="rId4"/>
            <a:stretch>
              <a:fillRect/>
            </a:stretch>
          </p:blipFill>
          <p:spPr>
            <a:xfrm>
              <a:off x="157616" y="3481289"/>
              <a:ext cx="1511453" cy="1122110"/>
            </a:xfrm>
            <a:prstGeom prst="rect">
              <a:avLst/>
            </a:prstGeom>
          </p:spPr>
        </p:pic>
        <p:pic>
          <p:nvPicPr>
            <p:cNvPr id="50" name="Image 49">
              <a:extLst>
                <a:ext uri="{FF2B5EF4-FFF2-40B4-BE49-F238E27FC236}">
                  <a16:creationId xmlns:a16="http://schemas.microsoft.com/office/drawing/2014/main" id="{77AA7FEB-3373-4882-A622-199843F8EBC8}"/>
                </a:ext>
              </a:extLst>
            </p:cNvPr>
            <p:cNvPicPr>
              <a:picLocks noChangeAspect="1"/>
            </p:cNvPicPr>
            <p:nvPr/>
          </p:nvPicPr>
          <p:blipFill>
            <a:blip r:embed="rId5"/>
            <a:stretch>
              <a:fillRect/>
            </a:stretch>
          </p:blipFill>
          <p:spPr>
            <a:xfrm>
              <a:off x="2340001" y="3478705"/>
              <a:ext cx="1941264" cy="1129182"/>
            </a:xfrm>
            <a:prstGeom prst="rect">
              <a:avLst/>
            </a:prstGeom>
          </p:spPr>
        </p:pic>
        <p:sp>
          <p:nvSpPr>
            <p:cNvPr id="52" name="Flèche : bas 51">
              <a:extLst>
                <a:ext uri="{FF2B5EF4-FFF2-40B4-BE49-F238E27FC236}">
                  <a16:creationId xmlns:a16="http://schemas.microsoft.com/office/drawing/2014/main" id="{5243B1BE-EA5B-41F0-8FFC-641283FED2CC}"/>
                </a:ext>
              </a:extLst>
            </p:cNvPr>
            <p:cNvSpPr/>
            <p:nvPr/>
          </p:nvSpPr>
          <p:spPr>
            <a:xfrm>
              <a:off x="3547034" y="4210137"/>
              <a:ext cx="150725" cy="1062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èche : bas 53">
              <a:extLst>
                <a:ext uri="{FF2B5EF4-FFF2-40B4-BE49-F238E27FC236}">
                  <a16:creationId xmlns:a16="http://schemas.microsoft.com/office/drawing/2014/main" id="{E28C20D3-BC41-4EA1-A0AB-2DC7A19474C2}"/>
                </a:ext>
              </a:extLst>
            </p:cNvPr>
            <p:cNvSpPr/>
            <p:nvPr/>
          </p:nvSpPr>
          <p:spPr>
            <a:xfrm flipV="1">
              <a:off x="3032263" y="4328817"/>
              <a:ext cx="111483" cy="1356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Image 55">
              <a:extLst>
                <a:ext uri="{FF2B5EF4-FFF2-40B4-BE49-F238E27FC236}">
                  <a16:creationId xmlns:a16="http://schemas.microsoft.com/office/drawing/2014/main" id="{81D9B78F-049B-4197-A01E-FD8B37D5A0F0}"/>
                </a:ext>
              </a:extLst>
            </p:cNvPr>
            <p:cNvPicPr>
              <a:picLocks noChangeAspect="1"/>
            </p:cNvPicPr>
            <p:nvPr/>
          </p:nvPicPr>
          <p:blipFill>
            <a:blip r:embed="rId6"/>
            <a:stretch>
              <a:fillRect/>
            </a:stretch>
          </p:blipFill>
          <p:spPr>
            <a:xfrm>
              <a:off x="4609531" y="3485509"/>
              <a:ext cx="1814948" cy="1110206"/>
            </a:xfrm>
            <a:prstGeom prst="rect">
              <a:avLst/>
            </a:prstGeom>
          </p:spPr>
        </p:pic>
        <p:sp>
          <p:nvSpPr>
            <p:cNvPr id="59" name="ZoneTexte 58">
              <a:extLst>
                <a:ext uri="{FF2B5EF4-FFF2-40B4-BE49-F238E27FC236}">
                  <a16:creationId xmlns:a16="http://schemas.microsoft.com/office/drawing/2014/main" id="{0726D6C8-B3BC-4E96-A0D9-7EC4CA11CCF9}"/>
                </a:ext>
              </a:extLst>
            </p:cNvPr>
            <p:cNvSpPr txBox="1"/>
            <p:nvPr/>
          </p:nvSpPr>
          <p:spPr>
            <a:xfrm>
              <a:off x="4580318" y="3239288"/>
              <a:ext cx="1768675" cy="246221"/>
            </a:xfrm>
            <a:prstGeom prst="rect">
              <a:avLst/>
            </a:prstGeom>
            <a:noFill/>
          </p:spPr>
          <p:txBody>
            <a:bodyPr wrap="square">
              <a:spAutoFit/>
            </a:bodyPr>
            <a:lstStyle/>
            <a:p>
              <a:r>
                <a:rPr lang="en-US" sz="1000"/>
                <a:t>t-SNE with 9 Clusters</a:t>
              </a:r>
            </a:p>
          </p:txBody>
        </p:sp>
        <p:sp>
          <p:nvSpPr>
            <p:cNvPr id="48" name="ZoneTexte 47">
              <a:extLst>
                <a:ext uri="{FF2B5EF4-FFF2-40B4-BE49-F238E27FC236}">
                  <a16:creationId xmlns:a16="http://schemas.microsoft.com/office/drawing/2014/main" id="{5703940F-9229-4CDA-B3DF-0F51A4C4FE4B}"/>
                </a:ext>
              </a:extLst>
            </p:cNvPr>
            <p:cNvSpPr txBox="1"/>
            <p:nvPr/>
          </p:nvSpPr>
          <p:spPr>
            <a:xfrm>
              <a:off x="2289426" y="3264666"/>
              <a:ext cx="1700663" cy="230832"/>
            </a:xfrm>
            <a:prstGeom prst="rect">
              <a:avLst/>
            </a:prstGeom>
            <a:noFill/>
          </p:spPr>
          <p:txBody>
            <a:bodyPr wrap="square">
              <a:spAutoFit/>
            </a:bodyPr>
            <a:lstStyle/>
            <a:p>
              <a:r>
                <a:rPr lang="en-US" sz="900"/>
                <a:t>t-SNE 2d Optimal  k : 4 or 9</a:t>
              </a:r>
            </a:p>
          </p:txBody>
        </p:sp>
        <p:sp>
          <p:nvSpPr>
            <p:cNvPr id="19" name="Flèche : droite 18">
              <a:extLst>
                <a:ext uri="{FF2B5EF4-FFF2-40B4-BE49-F238E27FC236}">
                  <a16:creationId xmlns:a16="http://schemas.microsoft.com/office/drawing/2014/main" id="{7E8A4973-1129-41BD-B302-23D4E8743140}"/>
                </a:ext>
              </a:extLst>
            </p:cNvPr>
            <p:cNvSpPr/>
            <p:nvPr/>
          </p:nvSpPr>
          <p:spPr>
            <a:xfrm>
              <a:off x="1739765" y="3978424"/>
              <a:ext cx="230962" cy="19781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èche : droite 52">
              <a:extLst>
                <a:ext uri="{FF2B5EF4-FFF2-40B4-BE49-F238E27FC236}">
                  <a16:creationId xmlns:a16="http://schemas.microsoft.com/office/drawing/2014/main" id="{741E357F-B916-47A9-8B0A-36D72C7774B2}"/>
                </a:ext>
              </a:extLst>
            </p:cNvPr>
            <p:cNvSpPr/>
            <p:nvPr/>
          </p:nvSpPr>
          <p:spPr>
            <a:xfrm>
              <a:off x="4331840" y="3978424"/>
              <a:ext cx="230962" cy="19781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ZoneTexte 56">
              <a:extLst>
                <a:ext uri="{FF2B5EF4-FFF2-40B4-BE49-F238E27FC236}">
                  <a16:creationId xmlns:a16="http://schemas.microsoft.com/office/drawing/2014/main" id="{03C6D732-A2A4-48CF-95E6-98CE87BA70D1}"/>
                </a:ext>
              </a:extLst>
            </p:cNvPr>
            <p:cNvSpPr txBox="1"/>
            <p:nvPr/>
          </p:nvSpPr>
          <p:spPr>
            <a:xfrm>
              <a:off x="4551815" y="4396648"/>
              <a:ext cx="631904" cy="230832"/>
            </a:xfrm>
            <a:prstGeom prst="rect">
              <a:avLst/>
            </a:prstGeom>
            <a:noFill/>
          </p:spPr>
          <p:txBody>
            <a:bodyPr wrap="none" rtlCol="0">
              <a:spAutoFit/>
            </a:bodyPr>
            <a:lstStyle/>
            <a:p>
              <a:r>
                <a:rPr lang="en-US" sz="900" b="1">
                  <a:solidFill>
                    <a:schemeClr val="bg1"/>
                  </a:solidFill>
                </a:rPr>
                <a:t>kmeans</a:t>
              </a:r>
            </a:p>
          </p:txBody>
        </p:sp>
      </p:grpSp>
      <p:grpSp>
        <p:nvGrpSpPr>
          <p:cNvPr id="15" name="Groupe 14">
            <a:extLst>
              <a:ext uri="{FF2B5EF4-FFF2-40B4-BE49-F238E27FC236}">
                <a16:creationId xmlns:a16="http://schemas.microsoft.com/office/drawing/2014/main" id="{4C0D9D1A-1534-4D24-8B0E-3865005FE32E}"/>
              </a:ext>
            </a:extLst>
          </p:cNvPr>
          <p:cNvGrpSpPr/>
          <p:nvPr/>
        </p:nvGrpSpPr>
        <p:grpSpPr>
          <a:xfrm>
            <a:off x="156456" y="1940937"/>
            <a:ext cx="6257612" cy="1191330"/>
            <a:chOff x="156456" y="1940937"/>
            <a:chExt cx="6257612" cy="1191330"/>
          </a:xfrm>
        </p:grpSpPr>
        <p:pic>
          <p:nvPicPr>
            <p:cNvPr id="42" name="Image 41">
              <a:extLst>
                <a:ext uri="{FF2B5EF4-FFF2-40B4-BE49-F238E27FC236}">
                  <a16:creationId xmlns:a16="http://schemas.microsoft.com/office/drawing/2014/main" id="{663AD829-3B8A-491E-9BCE-6AF37C034389}"/>
                </a:ext>
              </a:extLst>
            </p:cNvPr>
            <p:cNvPicPr>
              <a:picLocks noChangeAspect="1"/>
            </p:cNvPicPr>
            <p:nvPr/>
          </p:nvPicPr>
          <p:blipFill>
            <a:blip r:embed="rId7"/>
            <a:stretch>
              <a:fillRect/>
            </a:stretch>
          </p:blipFill>
          <p:spPr>
            <a:xfrm>
              <a:off x="156456" y="1940937"/>
              <a:ext cx="1989815" cy="1187534"/>
            </a:xfrm>
            <a:prstGeom prst="rect">
              <a:avLst/>
            </a:prstGeom>
          </p:spPr>
        </p:pic>
        <p:pic>
          <p:nvPicPr>
            <p:cNvPr id="43" name="Image 42">
              <a:extLst>
                <a:ext uri="{FF2B5EF4-FFF2-40B4-BE49-F238E27FC236}">
                  <a16:creationId xmlns:a16="http://schemas.microsoft.com/office/drawing/2014/main" id="{47BB571E-20B7-4BCB-947D-1D09E13DB369}"/>
                </a:ext>
              </a:extLst>
            </p:cNvPr>
            <p:cNvPicPr>
              <a:picLocks noChangeAspect="1"/>
            </p:cNvPicPr>
            <p:nvPr/>
          </p:nvPicPr>
          <p:blipFill>
            <a:blip r:embed="rId8"/>
            <a:stretch>
              <a:fillRect/>
            </a:stretch>
          </p:blipFill>
          <p:spPr>
            <a:xfrm>
              <a:off x="2240650" y="1950271"/>
              <a:ext cx="1880085" cy="1163303"/>
            </a:xfrm>
            <a:prstGeom prst="rect">
              <a:avLst/>
            </a:prstGeom>
          </p:spPr>
        </p:pic>
        <p:sp>
          <p:nvSpPr>
            <p:cNvPr id="45" name="Flèche : bas 44">
              <a:extLst>
                <a:ext uri="{FF2B5EF4-FFF2-40B4-BE49-F238E27FC236}">
                  <a16:creationId xmlns:a16="http://schemas.microsoft.com/office/drawing/2014/main" id="{07E6D1CA-5480-48DF-9C1B-58DED5F13DD2}"/>
                </a:ext>
              </a:extLst>
            </p:cNvPr>
            <p:cNvSpPr/>
            <p:nvPr/>
          </p:nvSpPr>
          <p:spPr>
            <a:xfrm>
              <a:off x="1226650" y="2557192"/>
              <a:ext cx="150725" cy="1062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èche : bas 46">
              <a:extLst>
                <a:ext uri="{FF2B5EF4-FFF2-40B4-BE49-F238E27FC236}">
                  <a16:creationId xmlns:a16="http://schemas.microsoft.com/office/drawing/2014/main" id="{D8216939-90E5-4242-8876-DF3DA720669F}"/>
                </a:ext>
              </a:extLst>
            </p:cNvPr>
            <p:cNvSpPr/>
            <p:nvPr/>
          </p:nvSpPr>
          <p:spPr>
            <a:xfrm>
              <a:off x="2559681" y="2670832"/>
              <a:ext cx="150725" cy="1062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Image 48">
              <a:extLst>
                <a:ext uri="{FF2B5EF4-FFF2-40B4-BE49-F238E27FC236}">
                  <a16:creationId xmlns:a16="http://schemas.microsoft.com/office/drawing/2014/main" id="{10CB8C85-4FB5-447E-912E-94A3FFDF0C9D}"/>
                </a:ext>
              </a:extLst>
            </p:cNvPr>
            <p:cNvPicPr>
              <a:picLocks noChangeAspect="1"/>
            </p:cNvPicPr>
            <p:nvPr/>
          </p:nvPicPr>
          <p:blipFill>
            <a:blip r:embed="rId9"/>
            <a:stretch>
              <a:fillRect/>
            </a:stretch>
          </p:blipFill>
          <p:spPr>
            <a:xfrm>
              <a:off x="4645393" y="1951843"/>
              <a:ext cx="1768675" cy="1180424"/>
            </a:xfrm>
            <a:prstGeom prst="rect">
              <a:avLst/>
            </a:prstGeom>
          </p:spPr>
        </p:pic>
        <p:sp>
          <p:nvSpPr>
            <p:cNvPr id="20" name="ZoneTexte 19">
              <a:extLst>
                <a:ext uri="{FF2B5EF4-FFF2-40B4-BE49-F238E27FC236}">
                  <a16:creationId xmlns:a16="http://schemas.microsoft.com/office/drawing/2014/main" id="{0BD65DB2-44B0-4F86-9AC0-E07027766326}"/>
                </a:ext>
              </a:extLst>
            </p:cNvPr>
            <p:cNvSpPr txBox="1"/>
            <p:nvPr/>
          </p:nvSpPr>
          <p:spPr>
            <a:xfrm>
              <a:off x="4572304" y="2901435"/>
              <a:ext cx="631904" cy="230832"/>
            </a:xfrm>
            <a:prstGeom prst="rect">
              <a:avLst/>
            </a:prstGeom>
            <a:noFill/>
          </p:spPr>
          <p:txBody>
            <a:bodyPr wrap="none" rtlCol="0">
              <a:spAutoFit/>
            </a:bodyPr>
            <a:lstStyle/>
            <a:p>
              <a:r>
                <a:rPr lang="en-US" sz="900" b="1">
                  <a:solidFill>
                    <a:schemeClr val="bg1"/>
                  </a:solidFill>
                </a:rPr>
                <a:t>kmeans</a:t>
              </a:r>
            </a:p>
          </p:txBody>
        </p:sp>
        <p:sp>
          <p:nvSpPr>
            <p:cNvPr id="51" name="Flèche : droite 50">
              <a:extLst>
                <a:ext uri="{FF2B5EF4-FFF2-40B4-BE49-F238E27FC236}">
                  <a16:creationId xmlns:a16="http://schemas.microsoft.com/office/drawing/2014/main" id="{722BDBCD-7054-4C4E-820D-B0FD81033BDE}"/>
                </a:ext>
              </a:extLst>
            </p:cNvPr>
            <p:cNvSpPr/>
            <p:nvPr/>
          </p:nvSpPr>
          <p:spPr>
            <a:xfrm>
              <a:off x="4292373" y="2338374"/>
              <a:ext cx="230962" cy="19781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ZoneTexte 57">
            <a:extLst>
              <a:ext uri="{FF2B5EF4-FFF2-40B4-BE49-F238E27FC236}">
                <a16:creationId xmlns:a16="http://schemas.microsoft.com/office/drawing/2014/main" id="{4CE4724A-3242-4437-B144-71A5AFA53E91}"/>
              </a:ext>
            </a:extLst>
          </p:cNvPr>
          <p:cNvSpPr txBox="1"/>
          <p:nvPr/>
        </p:nvSpPr>
        <p:spPr>
          <a:xfrm>
            <a:off x="5151862" y="4785060"/>
            <a:ext cx="1557811" cy="230832"/>
          </a:xfrm>
          <a:prstGeom prst="rect">
            <a:avLst/>
          </a:prstGeom>
          <a:noFill/>
        </p:spPr>
        <p:txBody>
          <a:bodyPr wrap="square">
            <a:spAutoFit/>
          </a:bodyPr>
          <a:lstStyle/>
          <a:p>
            <a:r>
              <a:rPr lang="en-US" sz="900"/>
              <a:t>after PCA 80%	</a:t>
            </a:r>
          </a:p>
        </p:txBody>
      </p:sp>
      <p:grpSp>
        <p:nvGrpSpPr>
          <p:cNvPr id="21" name="Groupe 20">
            <a:extLst>
              <a:ext uri="{FF2B5EF4-FFF2-40B4-BE49-F238E27FC236}">
                <a16:creationId xmlns:a16="http://schemas.microsoft.com/office/drawing/2014/main" id="{3B10D31A-37EE-47DB-BA42-25488FE72904}"/>
              </a:ext>
            </a:extLst>
          </p:cNvPr>
          <p:cNvGrpSpPr/>
          <p:nvPr/>
        </p:nvGrpSpPr>
        <p:grpSpPr>
          <a:xfrm>
            <a:off x="121666" y="4591281"/>
            <a:ext cx="6302813" cy="1575770"/>
            <a:chOff x="121666" y="4591281"/>
            <a:chExt cx="6302813" cy="1575770"/>
          </a:xfrm>
        </p:grpSpPr>
        <p:sp>
          <p:nvSpPr>
            <p:cNvPr id="75" name="Rectangle 74">
              <a:extLst>
                <a:ext uri="{FF2B5EF4-FFF2-40B4-BE49-F238E27FC236}">
                  <a16:creationId xmlns:a16="http://schemas.microsoft.com/office/drawing/2014/main" id="{2F88F996-7147-4A98-B88F-CD03EC5A57F9}"/>
                </a:ext>
              </a:extLst>
            </p:cNvPr>
            <p:cNvSpPr/>
            <p:nvPr/>
          </p:nvSpPr>
          <p:spPr>
            <a:xfrm>
              <a:off x="2248150" y="4795531"/>
              <a:ext cx="2919431" cy="1371520"/>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p>
          </p:txBody>
        </p:sp>
        <p:pic>
          <p:nvPicPr>
            <p:cNvPr id="22" name="Image 21">
              <a:extLst>
                <a:ext uri="{FF2B5EF4-FFF2-40B4-BE49-F238E27FC236}">
                  <a16:creationId xmlns:a16="http://schemas.microsoft.com/office/drawing/2014/main" id="{25666B75-25BF-4D22-AF09-934A5AF70C29}"/>
                </a:ext>
              </a:extLst>
            </p:cNvPr>
            <p:cNvPicPr>
              <a:picLocks noChangeAspect="1"/>
            </p:cNvPicPr>
            <p:nvPr/>
          </p:nvPicPr>
          <p:blipFill>
            <a:blip r:embed="rId10"/>
            <a:stretch>
              <a:fillRect/>
            </a:stretch>
          </p:blipFill>
          <p:spPr>
            <a:xfrm>
              <a:off x="5211035" y="5010102"/>
              <a:ext cx="1213444" cy="1064991"/>
            </a:xfrm>
            <a:prstGeom prst="rect">
              <a:avLst/>
            </a:prstGeom>
          </p:spPr>
        </p:pic>
        <p:pic>
          <p:nvPicPr>
            <p:cNvPr id="28" name="Image 27">
              <a:extLst>
                <a:ext uri="{FF2B5EF4-FFF2-40B4-BE49-F238E27FC236}">
                  <a16:creationId xmlns:a16="http://schemas.microsoft.com/office/drawing/2014/main" id="{91FEABAA-AE36-47E0-A9DF-6C98E2A8E88C}"/>
                </a:ext>
              </a:extLst>
            </p:cNvPr>
            <p:cNvPicPr>
              <a:picLocks noChangeAspect="1"/>
            </p:cNvPicPr>
            <p:nvPr/>
          </p:nvPicPr>
          <p:blipFill>
            <a:blip r:embed="rId11"/>
            <a:stretch>
              <a:fillRect/>
            </a:stretch>
          </p:blipFill>
          <p:spPr>
            <a:xfrm>
              <a:off x="183855" y="5018445"/>
              <a:ext cx="1632097" cy="1052156"/>
            </a:xfrm>
            <a:prstGeom prst="rect">
              <a:avLst/>
            </a:prstGeom>
          </p:spPr>
        </p:pic>
        <p:sp>
          <p:nvSpPr>
            <p:cNvPr id="60" name="ZoneTexte 59">
              <a:extLst>
                <a:ext uri="{FF2B5EF4-FFF2-40B4-BE49-F238E27FC236}">
                  <a16:creationId xmlns:a16="http://schemas.microsoft.com/office/drawing/2014/main" id="{5D897D7E-912B-4031-A8A9-FC869CA759C2}"/>
                </a:ext>
              </a:extLst>
            </p:cNvPr>
            <p:cNvSpPr txBox="1"/>
            <p:nvPr/>
          </p:nvSpPr>
          <p:spPr>
            <a:xfrm>
              <a:off x="5183342" y="5863549"/>
              <a:ext cx="678391" cy="230832"/>
            </a:xfrm>
            <a:prstGeom prst="rect">
              <a:avLst/>
            </a:prstGeom>
            <a:noFill/>
          </p:spPr>
          <p:txBody>
            <a:bodyPr wrap="none" rtlCol="0">
              <a:spAutoFit/>
            </a:bodyPr>
            <a:lstStyle/>
            <a:p>
              <a:r>
                <a:rPr lang="en-US" sz="900" b="1">
                  <a:solidFill>
                    <a:schemeClr val="bg1"/>
                  </a:solidFill>
                </a:rPr>
                <a:t>hdbscan</a:t>
              </a:r>
            </a:p>
          </p:txBody>
        </p:sp>
        <p:sp>
          <p:nvSpPr>
            <p:cNvPr id="62" name="ZoneTexte 61">
              <a:extLst>
                <a:ext uri="{FF2B5EF4-FFF2-40B4-BE49-F238E27FC236}">
                  <a16:creationId xmlns:a16="http://schemas.microsoft.com/office/drawing/2014/main" id="{C0D32F2A-A4D8-4078-B6A7-0B7504A67014}"/>
                </a:ext>
              </a:extLst>
            </p:cNvPr>
            <p:cNvSpPr txBox="1"/>
            <p:nvPr/>
          </p:nvSpPr>
          <p:spPr>
            <a:xfrm>
              <a:off x="137126" y="5870650"/>
              <a:ext cx="678391" cy="230832"/>
            </a:xfrm>
            <a:prstGeom prst="rect">
              <a:avLst/>
            </a:prstGeom>
            <a:noFill/>
          </p:spPr>
          <p:txBody>
            <a:bodyPr wrap="none" rtlCol="0">
              <a:spAutoFit/>
            </a:bodyPr>
            <a:lstStyle/>
            <a:p>
              <a:r>
                <a:rPr lang="en-US" sz="900" b="1">
                  <a:solidFill>
                    <a:schemeClr val="bg1"/>
                  </a:solidFill>
                </a:rPr>
                <a:t>hdbscan</a:t>
              </a:r>
            </a:p>
          </p:txBody>
        </p:sp>
        <p:sp>
          <p:nvSpPr>
            <p:cNvPr id="63" name="ZoneTexte 62">
              <a:extLst>
                <a:ext uri="{FF2B5EF4-FFF2-40B4-BE49-F238E27FC236}">
                  <a16:creationId xmlns:a16="http://schemas.microsoft.com/office/drawing/2014/main" id="{94F5F3AE-0139-49D1-8F67-6D93CD4EC2E2}"/>
                </a:ext>
              </a:extLst>
            </p:cNvPr>
            <p:cNvSpPr txBox="1"/>
            <p:nvPr/>
          </p:nvSpPr>
          <p:spPr>
            <a:xfrm>
              <a:off x="121666" y="4591281"/>
              <a:ext cx="4311779" cy="415498"/>
            </a:xfrm>
            <a:prstGeom prst="rect">
              <a:avLst/>
            </a:prstGeom>
            <a:noFill/>
          </p:spPr>
          <p:txBody>
            <a:bodyPr wrap="square" rtlCol="0">
              <a:spAutoFit/>
            </a:bodyPr>
            <a:lstStyle/>
            <a:p>
              <a:r>
                <a:rPr lang="en-US" sz="1050" b="1" u="sng"/>
                <a:t>Use Case : alternate clusterer HDBSCAN - agglomerative</a:t>
              </a:r>
              <a:r>
                <a:rPr lang="en-US" sz="1050"/>
                <a:t>			     </a:t>
              </a:r>
            </a:p>
          </p:txBody>
        </p:sp>
        <p:sp>
          <p:nvSpPr>
            <p:cNvPr id="66" name="ZoneTexte 65">
              <a:extLst>
                <a:ext uri="{FF2B5EF4-FFF2-40B4-BE49-F238E27FC236}">
                  <a16:creationId xmlns:a16="http://schemas.microsoft.com/office/drawing/2014/main" id="{5412BE6A-DD16-478F-AF9C-169971C7A41F}"/>
                </a:ext>
              </a:extLst>
            </p:cNvPr>
            <p:cNvSpPr txBox="1"/>
            <p:nvPr/>
          </p:nvSpPr>
          <p:spPr>
            <a:xfrm>
              <a:off x="137126" y="4769376"/>
              <a:ext cx="812383" cy="230832"/>
            </a:xfrm>
            <a:prstGeom prst="rect">
              <a:avLst/>
            </a:prstGeom>
            <a:noFill/>
          </p:spPr>
          <p:txBody>
            <a:bodyPr wrap="square">
              <a:spAutoFit/>
            </a:bodyPr>
            <a:lstStyle/>
            <a:p>
              <a:r>
                <a:rPr lang="en-US" sz="900"/>
                <a:t>After t-sne</a:t>
              </a:r>
            </a:p>
          </p:txBody>
        </p:sp>
        <p:pic>
          <p:nvPicPr>
            <p:cNvPr id="13" name="Image 12">
              <a:extLst>
                <a:ext uri="{FF2B5EF4-FFF2-40B4-BE49-F238E27FC236}">
                  <a16:creationId xmlns:a16="http://schemas.microsoft.com/office/drawing/2014/main" id="{A0E6A044-16D9-40A6-92A9-2999E55D67C3}"/>
                </a:ext>
              </a:extLst>
            </p:cNvPr>
            <p:cNvPicPr>
              <a:picLocks noChangeAspect="1"/>
            </p:cNvPicPr>
            <p:nvPr/>
          </p:nvPicPr>
          <p:blipFill>
            <a:blip r:embed="rId12"/>
            <a:stretch>
              <a:fillRect/>
            </a:stretch>
          </p:blipFill>
          <p:spPr>
            <a:xfrm>
              <a:off x="2347375" y="5028854"/>
              <a:ext cx="1003110" cy="1039042"/>
            </a:xfrm>
            <a:prstGeom prst="rect">
              <a:avLst/>
            </a:prstGeom>
          </p:spPr>
        </p:pic>
        <p:sp>
          <p:nvSpPr>
            <p:cNvPr id="70" name="Flèche : droite 69">
              <a:extLst>
                <a:ext uri="{FF2B5EF4-FFF2-40B4-BE49-F238E27FC236}">
                  <a16:creationId xmlns:a16="http://schemas.microsoft.com/office/drawing/2014/main" id="{C1F6FFBE-A072-414C-972D-B943D3DDC02E}"/>
                </a:ext>
              </a:extLst>
            </p:cNvPr>
            <p:cNvSpPr/>
            <p:nvPr/>
          </p:nvSpPr>
          <p:spPr>
            <a:xfrm>
              <a:off x="1955611" y="5400637"/>
              <a:ext cx="230962" cy="19781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ZoneTexte 70">
              <a:extLst>
                <a:ext uri="{FF2B5EF4-FFF2-40B4-BE49-F238E27FC236}">
                  <a16:creationId xmlns:a16="http://schemas.microsoft.com/office/drawing/2014/main" id="{A005F5F9-E025-42A2-97EA-D8359CD781E9}"/>
                </a:ext>
              </a:extLst>
            </p:cNvPr>
            <p:cNvSpPr txBox="1"/>
            <p:nvPr/>
          </p:nvSpPr>
          <p:spPr>
            <a:xfrm>
              <a:off x="3562983" y="4796287"/>
              <a:ext cx="1768675" cy="246221"/>
            </a:xfrm>
            <a:prstGeom prst="rect">
              <a:avLst/>
            </a:prstGeom>
            <a:noFill/>
          </p:spPr>
          <p:txBody>
            <a:bodyPr wrap="square">
              <a:spAutoFit/>
            </a:bodyPr>
            <a:lstStyle/>
            <a:p>
              <a:r>
                <a:rPr lang="en-US" sz="1000"/>
                <a:t>Discrimiating features</a:t>
              </a:r>
            </a:p>
          </p:txBody>
        </p:sp>
        <p:sp>
          <p:nvSpPr>
            <p:cNvPr id="23" name="ZoneTexte 22">
              <a:extLst>
                <a:ext uri="{FF2B5EF4-FFF2-40B4-BE49-F238E27FC236}">
                  <a16:creationId xmlns:a16="http://schemas.microsoft.com/office/drawing/2014/main" id="{4EC399B8-982E-4CE9-B862-19CD328D3A4C}"/>
                </a:ext>
              </a:extLst>
            </p:cNvPr>
            <p:cNvSpPr txBox="1"/>
            <p:nvPr/>
          </p:nvSpPr>
          <p:spPr>
            <a:xfrm>
              <a:off x="3897185" y="5327390"/>
              <a:ext cx="917239" cy="369332"/>
            </a:xfrm>
            <a:prstGeom prst="rect">
              <a:avLst/>
            </a:prstGeom>
            <a:noFill/>
          </p:spPr>
          <p:txBody>
            <a:bodyPr wrap="none" rtlCol="0">
              <a:spAutoFit/>
            </a:bodyPr>
            <a:lstStyle/>
            <a:p>
              <a:r>
                <a:rPr lang="en-US" b="1" i="1"/>
                <a:t>None !</a:t>
              </a:r>
            </a:p>
          </p:txBody>
        </p:sp>
        <p:sp>
          <p:nvSpPr>
            <p:cNvPr id="72" name="ZoneTexte 71">
              <a:extLst>
                <a:ext uri="{FF2B5EF4-FFF2-40B4-BE49-F238E27FC236}">
                  <a16:creationId xmlns:a16="http://schemas.microsoft.com/office/drawing/2014/main" id="{A5E0CDC5-C17B-4BF3-8B2F-DE08B10848D3}"/>
                </a:ext>
              </a:extLst>
            </p:cNvPr>
            <p:cNvSpPr txBox="1"/>
            <p:nvPr/>
          </p:nvSpPr>
          <p:spPr>
            <a:xfrm>
              <a:off x="2230324" y="4799592"/>
              <a:ext cx="1485296" cy="246221"/>
            </a:xfrm>
            <a:prstGeom prst="rect">
              <a:avLst/>
            </a:prstGeom>
            <a:noFill/>
          </p:spPr>
          <p:txBody>
            <a:bodyPr wrap="square">
              <a:spAutoFit/>
            </a:bodyPr>
            <a:lstStyle/>
            <a:p>
              <a:r>
                <a:rPr lang="en-US" sz="1000"/>
                <a:t>Cluster’s balance</a:t>
              </a:r>
            </a:p>
          </p:txBody>
        </p:sp>
      </p:grpSp>
      <p:sp>
        <p:nvSpPr>
          <p:cNvPr id="81" name="ZoneTexte 80">
            <a:extLst>
              <a:ext uri="{FF2B5EF4-FFF2-40B4-BE49-F238E27FC236}">
                <a16:creationId xmlns:a16="http://schemas.microsoft.com/office/drawing/2014/main" id="{57568BE2-5887-4C94-9BB1-EDC6D19FF495}"/>
              </a:ext>
            </a:extLst>
          </p:cNvPr>
          <p:cNvSpPr txBox="1"/>
          <p:nvPr/>
        </p:nvSpPr>
        <p:spPr>
          <a:xfrm>
            <a:off x="121666" y="6262094"/>
            <a:ext cx="6891693" cy="523220"/>
          </a:xfrm>
          <a:prstGeom prst="rect">
            <a:avLst/>
          </a:prstGeom>
          <a:noFill/>
        </p:spPr>
        <p:txBody>
          <a:bodyPr wrap="square" rtlCol="0">
            <a:spAutoFit/>
          </a:bodyPr>
          <a:lstStyle/>
          <a:p>
            <a:r>
              <a:rPr lang="en-US" sz="1400" i="1" dirty="0"/>
              <a:t>Many alternate dimension reducers, </a:t>
            </a:r>
            <a:r>
              <a:rPr lang="en-US" sz="1400" i="1" dirty="0" err="1"/>
              <a:t>clusterer</a:t>
            </a:r>
            <a:r>
              <a:rPr lang="en-US" sz="1400" i="1" dirty="0"/>
              <a:t> techniques could be explored</a:t>
            </a:r>
          </a:p>
          <a:p>
            <a:r>
              <a:rPr lang="en-US" sz="1400" i="1" dirty="0"/>
              <a:t>Depending on the goal we want to achieve		     </a:t>
            </a:r>
          </a:p>
        </p:txBody>
      </p:sp>
      <p:grpSp>
        <p:nvGrpSpPr>
          <p:cNvPr id="14" name="Groupe 13">
            <a:extLst>
              <a:ext uri="{FF2B5EF4-FFF2-40B4-BE49-F238E27FC236}">
                <a16:creationId xmlns:a16="http://schemas.microsoft.com/office/drawing/2014/main" id="{6BD68DDB-39B0-41AC-AD3D-5C141BC0B789}"/>
              </a:ext>
            </a:extLst>
          </p:cNvPr>
          <p:cNvGrpSpPr/>
          <p:nvPr/>
        </p:nvGrpSpPr>
        <p:grpSpPr>
          <a:xfrm>
            <a:off x="6472877" y="1340512"/>
            <a:ext cx="5597378" cy="4877467"/>
            <a:chOff x="6472877" y="1340512"/>
            <a:chExt cx="5597378" cy="4877467"/>
          </a:xfrm>
        </p:grpSpPr>
        <p:sp>
          <p:nvSpPr>
            <p:cNvPr id="74" name="Rectangle 73">
              <a:extLst>
                <a:ext uri="{FF2B5EF4-FFF2-40B4-BE49-F238E27FC236}">
                  <a16:creationId xmlns:a16="http://schemas.microsoft.com/office/drawing/2014/main" id="{2663D5B5-FD1C-4D7E-B195-55126730AF3F}"/>
                </a:ext>
              </a:extLst>
            </p:cNvPr>
            <p:cNvSpPr/>
            <p:nvPr/>
          </p:nvSpPr>
          <p:spPr>
            <a:xfrm>
              <a:off x="6673498" y="1340512"/>
              <a:ext cx="5396757" cy="4877467"/>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p>
          </p:txBody>
        </p:sp>
        <p:sp>
          <p:nvSpPr>
            <p:cNvPr id="39" name="ZoneTexte 38">
              <a:extLst>
                <a:ext uri="{FF2B5EF4-FFF2-40B4-BE49-F238E27FC236}">
                  <a16:creationId xmlns:a16="http://schemas.microsoft.com/office/drawing/2014/main" id="{D42A541B-345F-4EA1-A810-60E883982346}"/>
                </a:ext>
              </a:extLst>
            </p:cNvPr>
            <p:cNvSpPr txBox="1"/>
            <p:nvPr/>
          </p:nvSpPr>
          <p:spPr>
            <a:xfrm>
              <a:off x="6842176" y="1683860"/>
              <a:ext cx="1768675" cy="246221"/>
            </a:xfrm>
            <a:prstGeom prst="rect">
              <a:avLst/>
            </a:prstGeom>
            <a:noFill/>
          </p:spPr>
          <p:txBody>
            <a:bodyPr wrap="square">
              <a:spAutoFit/>
            </a:bodyPr>
            <a:lstStyle/>
            <a:p>
              <a:r>
                <a:rPr lang="en-US" sz="1000" b="1" u="sng" dirty="0"/>
                <a:t>Cluster’s balance</a:t>
              </a:r>
            </a:p>
          </p:txBody>
        </p:sp>
        <p:sp>
          <p:nvSpPr>
            <p:cNvPr id="40" name="ZoneTexte 39">
              <a:extLst>
                <a:ext uri="{FF2B5EF4-FFF2-40B4-BE49-F238E27FC236}">
                  <a16:creationId xmlns:a16="http://schemas.microsoft.com/office/drawing/2014/main" id="{80C7D8FB-BC58-4E12-92CD-B6579844A09D}"/>
                </a:ext>
              </a:extLst>
            </p:cNvPr>
            <p:cNvSpPr txBox="1"/>
            <p:nvPr/>
          </p:nvSpPr>
          <p:spPr>
            <a:xfrm>
              <a:off x="8363871" y="1696295"/>
              <a:ext cx="1768675" cy="246221"/>
            </a:xfrm>
            <a:prstGeom prst="rect">
              <a:avLst/>
            </a:prstGeom>
            <a:noFill/>
          </p:spPr>
          <p:txBody>
            <a:bodyPr wrap="square">
              <a:spAutoFit/>
            </a:bodyPr>
            <a:lstStyle/>
            <a:p>
              <a:r>
                <a:rPr lang="en-US" sz="1000" b="1" u="sng" dirty="0"/>
                <a:t>Discriminating features</a:t>
              </a:r>
            </a:p>
          </p:txBody>
        </p:sp>
        <p:pic>
          <p:nvPicPr>
            <p:cNvPr id="4" name="Image 3">
              <a:extLst>
                <a:ext uri="{FF2B5EF4-FFF2-40B4-BE49-F238E27FC236}">
                  <a16:creationId xmlns:a16="http://schemas.microsoft.com/office/drawing/2014/main" id="{6C67AC29-6F9C-4FA3-9C20-BD02CF4A4D9F}"/>
                </a:ext>
              </a:extLst>
            </p:cNvPr>
            <p:cNvPicPr>
              <a:picLocks noChangeAspect="1"/>
            </p:cNvPicPr>
            <p:nvPr/>
          </p:nvPicPr>
          <p:blipFill>
            <a:blip r:embed="rId13"/>
            <a:stretch>
              <a:fillRect/>
            </a:stretch>
          </p:blipFill>
          <p:spPr>
            <a:xfrm>
              <a:off x="6930135" y="1930081"/>
              <a:ext cx="1140997" cy="1199071"/>
            </a:xfrm>
            <a:prstGeom prst="rect">
              <a:avLst/>
            </a:prstGeom>
          </p:spPr>
        </p:pic>
        <p:pic>
          <p:nvPicPr>
            <p:cNvPr id="5" name="Image 4">
              <a:extLst>
                <a:ext uri="{FF2B5EF4-FFF2-40B4-BE49-F238E27FC236}">
                  <a16:creationId xmlns:a16="http://schemas.microsoft.com/office/drawing/2014/main" id="{179C1798-26BE-4BB6-A630-01C2DE851680}"/>
                </a:ext>
              </a:extLst>
            </p:cNvPr>
            <p:cNvPicPr>
              <a:picLocks noChangeAspect="1"/>
            </p:cNvPicPr>
            <p:nvPr/>
          </p:nvPicPr>
          <p:blipFill>
            <a:blip r:embed="rId14"/>
            <a:stretch>
              <a:fillRect/>
            </a:stretch>
          </p:blipFill>
          <p:spPr>
            <a:xfrm>
              <a:off x="8461810" y="2059013"/>
              <a:ext cx="1572798" cy="958261"/>
            </a:xfrm>
            <a:prstGeom prst="rect">
              <a:avLst/>
            </a:prstGeom>
          </p:spPr>
        </p:pic>
        <p:pic>
          <p:nvPicPr>
            <p:cNvPr id="6" name="Image 5">
              <a:extLst>
                <a:ext uri="{FF2B5EF4-FFF2-40B4-BE49-F238E27FC236}">
                  <a16:creationId xmlns:a16="http://schemas.microsoft.com/office/drawing/2014/main" id="{19035553-3198-4C4A-8D5B-BA24C9D09D90}"/>
                </a:ext>
              </a:extLst>
            </p:cNvPr>
            <p:cNvPicPr>
              <a:picLocks noChangeAspect="1"/>
            </p:cNvPicPr>
            <p:nvPr/>
          </p:nvPicPr>
          <p:blipFill>
            <a:blip r:embed="rId15"/>
            <a:stretch>
              <a:fillRect/>
            </a:stretch>
          </p:blipFill>
          <p:spPr>
            <a:xfrm>
              <a:off x="10263097" y="2059013"/>
              <a:ext cx="1447075" cy="958261"/>
            </a:xfrm>
            <a:prstGeom prst="rect">
              <a:avLst/>
            </a:prstGeom>
          </p:spPr>
        </p:pic>
        <p:pic>
          <p:nvPicPr>
            <p:cNvPr id="8" name="Image 7">
              <a:extLst>
                <a:ext uri="{FF2B5EF4-FFF2-40B4-BE49-F238E27FC236}">
                  <a16:creationId xmlns:a16="http://schemas.microsoft.com/office/drawing/2014/main" id="{149D4DB9-1C12-4BB4-BDC1-28D708E845D0}"/>
                </a:ext>
              </a:extLst>
            </p:cNvPr>
            <p:cNvPicPr>
              <a:picLocks noChangeAspect="1"/>
            </p:cNvPicPr>
            <p:nvPr/>
          </p:nvPicPr>
          <p:blipFill>
            <a:blip r:embed="rId16"/>
            <a:stretch>
              <a:fillRect/>
            </a:stretch>
          </p:blipFill>
          <p:spPr>
            <a:xfrm>
              <a:off x="8489299" y="3432616"/>
              <a:ext cx="1572798" cy="843591"/>
            </a:xfrm>
            <a:prstGeom prst="rect">
              <a:avLst/>
            </a:prstGeom>
          </p:spPr>
        </p:pic>
        <p:pic>
          <p:nvPicPr>
            <p:cNvPr id="12" name="Image 11">
              <a:extLst>
                <a:ext uri="{FF2B5EF4-FFF2-40B4-BE49-F238E27FC236}">
                  <a16:creationId xmlns:a16="http://schemas.microsoft.com/office/drawing/2014/main" id="{892ECF76-B1A6-443A-BFEF-41630499D27F}"/>
                </a:ext>
              </a:extLst>
            </p:cNvPr>
            <p:cNvPicPr>
              <a:picLocks noChangeAspect="1"/>
            </p:cNvPicPr>
            <p:nvPr/>
          </p:nvPicPr>
          <p:blipFill>
            <a:blip r:embed="rId17"/>
            <a:stretch>
              <a:fillRect/>
            </a:stretch>
          </p:blipFill>
          <p:spPr>
            <a:xfrm>
              <a:off x="10253141" y="3432617"/>
              <a:ext cx="1572797" cy="843590"/>
            </a:xfrm>
            <a:prstGeom prst="rect">
              <a:avLst/>
            </a:prstGeom>
          </p:spPr>
        </p:pic>
        <p:pic>
          <p:nvPicPr>
            <p:cNvPr id="16" name="Image 15">
              <a:extLst>
                <a:ext uri="{FF2B5EF4-FFF2-40B4-BE49-F238E27FC236}">
                  <a16:creationId xmlns:a16="http://schemas.microsoft.com/office/drawing/2014/main" id="{BCB9F67F-10AA-4355-9BA3-829C9EFA12B1}"/>
                </a:ext>
              </a:extLst>
            </p:cNvPr>
            <p:cNvPicPr>
              <a:picLocks noChangeAspect="1"/>
            </p:cNvPicPr>
            <p:nvPr/>
          </p:nvPicPr>
          <p:blipFill>
            <a:blip r:embed="rId18"/>
            <a:stretch>
              <a:fillRect/>
            </a:stretch>
          </p:blipFill>
          <p:spPr>
            <a:xfrm>
              <a:off x="6933682" y="3254788"/>
              <a:ext cx="1183390" cy="1262282"/>
            </a:xfrm>
            <a:prstGeom prst="rect">
              <a:avLst/>
            </a:prstGeom>
          </p:spPr>
        </p:pic>
        <p:pic>
          <p:nvPicPr>
            <p:cNvPr id="17" name="Image 16">
              <a:extLst>
                <a:ext uri="{FF2B5EF4-FFF2-40B4-BE49-F238E27FC236}">
                  <a16:creationId xmlns:a16="http://schemas.microsoft.com/office/drawing/2014/main" id="{D9B981B1-1322-4951-AD9A-90B8EFC4E671}"/>
                </a:ext>
              </a:extLst>
            </p:cNvPr>
            <p:cNvPicPr>
              <a:picLocks noChangeAspect="1"/>
            </p:cNvPicPr>
            <p:nvPr/>
          </p:nvPicPr>
          <p:blipFill>
            <a:blip r:embed="rId19"/>
            <a:stretch>
              <a:fillRect/>
            </a:stretch>
          </p:blipFill>
          <p:spPr>
            <a:xfrm>
              <a:off x="6874484" y="4795531"/>
              <a:ext cx="1301786" cy="1279784"/>
            </a:xfrm>
            <a:prstGeom prst="rect">
              <a:avLst/>
            </a:prstGeom>
          </p:spPr>
        </p:pic>
        <p:sp>
          <p:nvSpPr>
            <p:cNvPr id="67" name="Flèche : droite 66">
              <a:extLst>
                <a:ext uri="{FF2B5EF4-FFF2-40B4-BE49-F238E27FC236}">
                  <a16:creationId xmlns:a16="http://schemas.microsoft.com/office/drawing/2014/main" id="{0AB09DC3-1967-4D5F-87BB-02FAD587E2D6}"/>
                </a:ext>
              </a:extLst>
            </p:cNvPr>
            <p:cNvSpPr/>
            <p:nvPr/>
          </p:nvSpPr>
          <p:spPr>
            <a:xfrm>
              <a:off x="6472877" y="2310769"/>
              <a:ext cx="230962" cy="19781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èche : droite 67">
              <a:extLst>
                <a:ext uri="{FF2B5EF4-FFF2-40B4-BE49-F238E27FC236}">
                  <a16:creationId xmlns:a16="http://schemas.microsoft.com/office/drawing/2014/main" id="{D2D08767-ED3E-42DC-A2BF-C6D6AF7B0015}"/>
                </a:ext>
              </a:extLst>
            </p:cNvPr>
            <p:cNvSpPr/>
            <p:nvPr/>
          </p:nvSpPr>
          <p:spPr>
            <a:xfrm>
              <a:off x="6476778" y="3919657"/>
              <a:ext cx="230962" cy="19781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lèche : droite 68">
              <a:extLst>
                <a:ext uri="{FF2B5EF4-FFF2-40B4-BE49-F238E27FC236}">
                  <a16:creationId xmlns:a16="http://schemas.microsoft.com/office/drawing/2014/main" id="{195ECC7C-06BE-4ACC-9784-EB0B557CFCC0}"/>
                </a:ext>
              </a:extLst>
            </p:cNvPr>
            <p:cNvSpPr/>
            <p:nvPr/>
          </p:nvSpPr>
          <p:spPr>
            <a:xfrm>
              <a:off x="6474124" y="5234872"/>
              <a:ext cx="230962" cy="19781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ZoneTexte 72">
              <a:extLst>
                <a:ext uri="{FF2B5EF4-FFF2-40B4-BE49-F238E27FC236}">
                  <a16:creationId xmlns:a16="http://schemas.microsoft.com/office/drawing/2014/main" id="{FB583F0E-2B61-4F90-80F7-6C82DD61CBCF}"/>
                </a:ext>
              </a:extLst>
            </p:cNvPr>
            <p:cNvSpPr txBox="1"/>
            <p:nvPr/>
          </p:nvSpPr>
          <p:spPr>
            <a:xfrm>
              <a:off x="8716622" y="1402797"/>
              <a:ext cx="1768675" cy="276999"/>
            </a:xfrm>
            <a:prstGeom prst="rect">
              <a:avLst/>
            </a:prstGeom>
            <a:noFill/>
          </p:spPr>
          <p:txBody>
            <a:bodyPr wrap="square">
              <a:spAutoFit/>
            </a:bodyPr>
            <a:lstStyle/>
            <a:p>
              <a:r>
                <a:rPr lang="en-US" sz="1200" b="1"/>
                <a:t>- Qualitative results -</a:t>
              </a:r>
            </a:p>
          </p:txBody>
        </p:sp>
        <p:sp>
          <p:nvSpPr>
            <p:cNvPr id="76" name="ZoneTexte 75">
              <a:extLst>
                <a:ext uri="{FF2B5EF4-FFF2-40B4-BE49-F238E27FC236}">
                  <a16:creationId xmlns:a16="http://schemas.microsoft.com/office/drawing/2014/main" id="{BD181F21-0FFD-4559-B9C2-38AC0F9A1422}"/>
                </a:ext>
              </a:extLst>
            </p:cNvPr>
            <p:cNvSpPr txBox="1"/>
            <p:nvPr/>
          </p:nvSpPr>
          <p:spPr>
            <a:xfrm>
              <a:off x="9371876" y="5076246"/>
              <a:ext cx="917239" cy="369332"/>
            </a:xfrm>
            <a:prstGeom prst="rect">
              <a:avLst/>
            </a:prstGeom>
            <a:noFill/>
          </p:spPr>
          <p:txBody>
            <a:bodyPr wrap="none" rtlCol="0">
              <a:spAutoFit/>
            </a:bodyPr>
            <a:lstStyle/>
            <a:p>
              <a:r>
                <a:rPr lang="en-US" b="1" i="1"/>
                <a:t>None !</a:t>
              </a:r>
            </a:p>
          </p:txBody>
        </p:sp>
        <p:sp>
          <p:nvSpPr>
            <p:cNvPr id="77" name="ZoneTexte 76">
              <a:extLst>
                <a:ext uri="{FF2B5EF4-FFF2-40B4-BE49-F238E27FC236}">
                  <a16:creationId xmlns:a16="http://schemas.microsoft.com/office/drawing/2014/main" id="{C8F9843D-B785-4477-910E-8BC21FCD7AF2}"/>
                </a:ext>
              </a:extLst>
            </p:cNvPr>
            <p:cNvSpPr txBox="1"/>
            <p:nvPr/>
          </p:nvSpPr>
          <p:spPr>
            <a:xfrm>
              <a:off x="8389413" y="1841839"/>
              <a:ext cx="1447075" cy="246221"/>
            </a:xfrm>
            <a:prstGeom prst="rect">
              <a:avLst/>
            </a:prstGeom>
            <a:noFill/>
          </p:spPr>
          <p:txBody>
            <a:bodyPr wrap="square">
              <a:spAutoFit/>
            </a:bodyPr>
            <a:lstStyle/>
            <a:p>
              <a:r>
                <a:rPr lang="en-US" sz="1000" b="1"/>
                <a:t>Charm_price_cat</a:t>
              </a:r>
            </a:p>
          </p:txBody>
        </p:sp>
        <p:sp>
          <p:nvSpPr>
            <p:cNvPr id="78" name="ZoneTexte 77">
              <a:extLst>
                <a:ext uri="{FF2B5EF4-FFF2-40B4-BE49-F238E27FC236}">
                  <a16:creationId xmlns:a16="http://schemas.microsoft.com/office/drawing/2014/main" id="{A8084900-3DE3-453D-A0EE-37FF1D706111}"/>
                </a:ext>
              </a:extLst>
            </p:cNvPr>
            <p:cNvSpPr txBox="1"/>
            <p:nvPr/>
          </p:nvSpPr>
          <p:spPr>
            <a:xfrm>
              <a:off x="10157191" y="1844156"/>
              <a:ext cx="1746386" cy="246221"/>
            </a:xfrm>
            <a:prstGeom prst="rect">
              <a:avLst/>
            </a:prstGeom>
            <a:noFill/>
          </p:spPr>
          <p:txBody>
            <a:bodyPr wrap="square">
              <a:spAutoFit/>
            </a:bodyPr>
            <a:lstStyle/>
            <a:p>
              <a:r>
                <a:rPr lang="en-US" sz="1000" b="1"/>
                <a:t>Purchase_time_zone_cat</a:t>
              </a:r>
            </a:p>
          </p:txBody>
        </p:sp>
        <p:sp>
          <p:nvSpPr>
            <p:cNvPr id="79" name="ZoneTexte 78">
              <a:extLst>
                <a:ext uri="{FF2B5EF4-FFF2-40B4-BE49-F238E27FC236}">
                  <a16:creationId xmlns:a16="http://schemas.microsoft.com/office/drawing/2014/main" id="{F8EDBBA6-EC1B-4A6A-A4DE-9B18175FE9F1}"/>
                </a:ext>
              </a:extLst>
            </p:cNvPr>
            <p:cNvSpPr txBox="1"/>
            <p:nvPr/>
          </p:nvSpPr>
          <p:spPr>
            <a:xfrm>
              <a:off x="8588967" y="3223075"/>
              <a:ext cx="1599451" cy="246221"/>
            </a:xfrm>
            <a:prstGeom prst="rect">
              <a:avLst/>
            </a:prstGeom>
            <a:noFill/>
          </p:spPr>
          <p:txBody>
            <a:bodyPr wrap="square">
              <a:spAutoFit/>
            </a:bodyPr>
            <a:lstStyle/>
            <a:p>
              <a:r>
                <a:rPr lang="en-US" sz="1000" b="1"/>
                <a:t>Product_review_mean</a:t>
              </a:r>
            </a:p>
          </p:txBody>
        </p:sp>
        <p:sp>
          <p:nvSpPr>
            <p:cNvPr id="80" name="ZoneTexte 79">
              <a:extLst>
                <a:ext uri="{FF2B5EF4-FFF2-40B4-BE49-F238E27FC236}">
                  <a16:creationId xmlns:a16="http://schemas.microsoft.com/office/drawing/2014/main" id="{F3047BA4-7821-4DE4-8E67-104E8656AC1D}"/>
                </a:ext>
              </a:extLst>
            </p:cNvPr>
            <p:cNvSpPr txBox="1"/>
            <p:nvPr/>
          </p:nvSpPr>
          <p:spPr>
            <a:xfrm>
              <a:off x="10386602" y="3223074"/>
              <a:ext cx="1396673" cy="246221"/>
            </a:xfrm>
            <a:prstGeom prst="rect">
              <a:avLst/>
            </a:prstGeom>
            <a:noFill/>
          </p:spPr>
          <p:txBody>
            <a:bodyPr wrap="square">
              <a:spAutoFit/>
            </a:bodyPr>
            <a:lstStyle/>
            <a:p>
              <a:r>
                <a:rPr lang="en-US" sz="1000" b="1"/>
                <a:t>Review_gap</a:t>
              </a:r>
            </a:p>
          </p:txBody>
        </p:sp>
        <p:cxnSp>
          <p:nvCxnSpPr>
            <p:cNvPr id="7" name="Connecteur droit 6">
              <a:extLst>
                <a:ext uri="{FF2B5EF4-FFF2-40B4-BE49-F238E27FC236}">
                  <a16:creationId xmlns:a16="http://schemas.microsoft.com/office/drawing/2014/main" id="{FE30F74C-29CC-4D16-A94A-4856DD786E10}"/>
                </a:ext>
              </a:extLst>
            </p:cNvPr>
            <p:cNvCxnSpPr>
              <a:cxnSpLocks/>
            </p:cNvCxnSpPr>
            <p:nvPr/>
          </p:nvCxnSpPr>
          <p:spPr>
            <a:xfrm>
              <a:off x="8282866" y="1551769"/>
              <a:ext cx="33580" cy="4516127"/>
            </a:xfrm>
            <a:prstGeom prst="line">
              <a:avLst/>
            </a:prstGeom>
            <a:ln w="9525" cap="flat" cmpd="sng" algn="ctr">
              <a:solidFill>
                <a:schemeClr val="tx1"/>
              </a:solidFill>
              <a:prstDash val="dashDot"/>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506069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83DB6F-23EC-437D-8839-AABEDD303498}"/>
              </a:ext>
            </a:extLst>
          </p:cNvPr>
          <p:cNvSpPr/>
          <p:nvPr/>
        </p:nvSpPr>
        <p:spPr>
          <a:xfrm>
            <a:off x="245569" y="3257098"/>
            <a:ext cx="11700860" cy="1755491"/>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i="1" dirty="0"/>
          </a:p>
        </p:txBody>
      </p:sp>
      <p:sp>
        <p:nvSpPr>
          <p:cNvPr id="2" name="Titre 1">
            <a:extLst>
              <a:ext uri="{FF2B5EF4-FFF2-40B4-BE49-F238E27FC236}">
                <a16:creationId xmlns:a16="http://schemas.microsoft.com/office/drawing/2014/main" id="{8FE49DD3-7E10-4E6D-A34B-30CA72C36DF5}"/>
              </a:ext>
            </a:extLst>
          </p:cNvPr>
          <p:cNvSpPr>
            <a:spLocks noGrp="1"/>
          </p:cNvSpPr>
          <p:nvPr>
            <p:ph type="title"/>
          </p:nvPr>
        </p:nvSpPr>
        <p:spPr>
          <a:xfrm>
            <a:off x="2019299" y="405959"/>
            <a:ext cx="10043000" cy="970450"/>
          </a:xfrm>
        </p:spPr>
        <p:txBody>
          <a:bodyPr/>
          <a:lstStyle/>
          <a:p>
            <a:r>
              <a:rPr lang="en-US" sz="3600" dirty="0"/>
              <a:t>Toward the best segmentation</a:t>
            </a:r>
            <a:br>
              <a:rPr lang="en-US" sz="3600" dirty="0"/>
            </a:br>
            <a:r>
              <a:rPr lang="en-US" sz="3200" dirty="0"/>
              <a:t>2.c. </a:t>
            </a:r>
            <a:r>
              <a:rPr lang="en-US" sz="3200" dirty="0" err="1"/>
              <a:t>Meaningfull</a:t>
            </a:r>
            <a:r>
              <a:rPr lang="en-US" sz="3200" dirty="0"/>
              <a:t> results, what about actionability?</a:t>
            </a:r>
            <a:endParaRPr lang="en-US" sz="3600" dirty="0"/>
          </a:p>
        </p:txBody>
      </p:sp>
      <p:sp>
        <p:nvSpPr>
          <p:cNvPr id="3" name="Espace réservé du contenu 2">
            <a:extLst>
              <a:ext uri="{FF2B5EF4-FFF2-40B4-BE49-F238E27FC236}">
                <a16:creationId xmlns:a16="http://schemas.microsoft.com/office/drawing/2014/main" id="{C09EDB73-FCA7-4F86-B53A-45706AEAA0C2}"/>
              </a:ext>
            </a:extLst>
          </p:cNvPr>
          <p:cNvSpPr>
            <a:spLocks noGrp="1"/>
          </p:cNvSpPr>
          <p:nvPr>
            <p:ph idx="1"/>
          </p:nvPr>
        </p:nvSpPr>
        <p:spPr>
          <a:xfrm>
            <a:off x="652976" y="1808271"/>
            <a:ext cx="5443023" cy="1289574"/>
          </a:xfrm>
        </p:spPr>
        <p:txBody>
          <a:bodyPr>
            <a:normAutofit lnSpcReduction="10000"/>
          </a:bodyPr>
          <a:lstStyle/>
          <a:p>
            <a:r>
              <a:rPr lang="en-US" sz="1400" b="1" dirty="0"/>
              <a:t>Quantitative</a:t>
            </a:r>
            <a:r>
              <a:rPr lang="en-US" sz="1400" dirty="0"/>
              <a:t> evaluation:</a:t>
            </a:r>
          </a:p>
          <a:p>
            <a:pPr lvl="1"/>
            <a:r>
              <a:rPr lang="en-US" sz="1400" dirty="0"/>
              <a:t>DB-Index, same ground</a:t>
            </a:r>
          </a:p>
          <a:p>
            <a:pPr lvl="1"/>
            <a:r>
              <a:rPr lang="en-US" sz="1400" dirty="0"/>
              <a:t>Silhouette Score, various ground (normalized)</a:t>
            </a:r>
          </a:p>
          <a:p>
            <a:pPr lvl="1"/>
            <a:r>
              <a:rPr lang="en-US" sz="1400" dirty="0"/>
              <a:t>Duration (time spent to compute)</a:t>
            </a:r>
          </a:p>
        </p:txBody>
      </p:sp>
      <p:pic>
        <p:nvPicPr>
          <p:cNvPr id="5" name="Image 4">
            <a:extLst>
              <a:ext uri="{FF2B5EF4-FFF2-40B4-BE49-F238E27FC236}">
                <a16:creationId xmlns:a16="http://schemas.microsoft.com/office/drawing/2014/main" id="{4AFAC001-FD1B-47BE-A410-7EA1B4B2D54C}"/>
              </a:ext>
            </a:extLst>
          </p:cNvPr>
          <p:cNvPicPr>
            <a:picLocks noChangeAspect="1"/>
          </p:cNvPicPr>
          <p:nvPr/>
        </p:nvPicPr>
        <p:blipFill>
          <a:blip r:embed="rId2"/>
          <a:stretch>
            <a:fillRect/>
          </a:stretch>
        </p:blipFill>
        <p:spPr>
          <a:xfrm>
            <a:off x="-590830" y="0"/>
            <a:ext cx="2880988" cy="1649018"/>
          </a:xfrm>
          <a:prstGeom prst="rect">
            <a:avLst/>
          </a:prstGeom>
        </p:spPr>
      </p:pic>
      <p:sp>
        <p:nvSpPr>
          <p:cNvPr id="12" name="Espace réservé du contenu 2">
            <a:extLst>
              <a:ext uri="{FF2B5EF4-FFF2-40B4-BE49-F238E27FC236}">
                <a16:creationId xmlns:a16="http://schemas.microsoft.com/office/drawing/2014/main" id="{34FE5D38-C5E9-4E50-8C72-17279CB5B6A2}"/>
              </a:ext>
            </a:extLst>
          </p:cNvPr>
          <p:cNvSpPr txBox="1">
            <a:spLocks/>
          </p:cNvSpPr>
          <p:nvPr/>
        </p:nvSpPr>
        <p:spPr>
          <a:xfrm>
            <a:off x="129699" y="5111496"/>
            <a:ext cx="11932600" cy="1475402"/>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anose="05000000000000000000" pitchFamily="2" charset="2"/>
              <a:buChar char="Ø"/>
            </a:pPr>
            <a:r>
              <a:rPr lang="en-US" dirty="0"/>
              <a:t>to emphasize </a:t>
            </a:r>
            <a:r>
              <a:rPr lang="en-US" b="1" u="sng" dirty="0">
                <a:solidFill>
                  <a:srgbClr val="C00000"/>
                </a:solidFill>
              </a:rPr>
              <a:t>actionability</a:t>
            </a:r>
            <a:r>
              <a:rPr lang="en-US" dirty="0"/>
              <a:t> : explore alternate approaches to reach most valuable </a:t>
            </a:r>
            <a:r>
              <a:rPr lang="en-US" b="1" dirty="0"/>
              <a:t>qualitative</a:t>
            </a:r>
            <a:r>
              <a:rPr lang="en-US" dirty="0"/>
              <a:t> results</a:t>
            </a:r>
          </a:p>
          <a:p>
            <a:pPr lvl="1"/>
            <a:r>
              <a:rPr lang="en-US" b="1" dirty="0"/>
              <a:t>Option 1</a:t>
            </a:r>
            <a:r>
              <a:rPr lang="en-US" dirty="0"/>
              <a:t> : Introduce </a:t>
            </a:r>
            <a:r>
              <a:rPr lang="en-US" b="1" dirty="0"/>
              <a:t>weighted</a:t>
            </a:r>
            <a:r>
              <a:rPr lang="en-US" dirty="0"/>
              <a:t> techniques to ensure desired feature to be discriminant</a:t>
            </a:r>
          </a:p>
          <a:p>
            <a:pPr lvl="2"/>
            <a:r>
              <a:rPr lang="en-US" b="1" i="1" dirty="0">
                <a:solidFill>
                  <a:srgbClr val="C00000"/>
                </a:solidFill>
              </a:rPr>
              <a:t>Pre-requisite is a refined and stable target</a:t>
            </a:r>
          </a:p>
          <a:p>
            <a:pPr lvl="1"/>
            <a:r>
              <a:rPr lang="en-US" b="1" dirty="0"/>
              <a:t>Option 2 </a:t>
            </a:r>
            <a:r>
              <a:rPr lang="en-US" b="1" dirty="0">
                <a:solidFill>
                  <a:srgbClr val="1AAE9F"/>
                </a:solidFill>
              </a:rPr>
              <a:t>(selected) </a:t>
            </a:r>
            <a:r>
              <a:rPr lang="en-US" b="1" dirty="0"/>
              <a:t>: </a:t>
            </a:r>
            <a:r>
              <a:rPr lang="en-US" dirty="0"/>
              <a:t>K-Modes/K-Prototype extension, to assert actions considering categorical features</a:t>
            </a:r>
          </a:p>
        </p:txBody>
      </p:sp>
      <p:graphicFrame>
        <p:nvGraphicFramePr>
          <p:cNvPr id="6" name="Tableau 5">
            <a:extLst>
              <a:ext uri="{FF2B5EF4-FFF2-40B4-BE49-F238E27FC236}">
                <a16:creationId xmlns:a16="http://schemas.microsoft.com/office/drawing/2014/main" id="{FF969C4A-830A-4592-975E-B11687399BF3}"/>
              </a:ext>
            </a:extLst>
          </p:cNvPr>
          <p:cNvGraphicFramePr>
            <a:graphicFrameLocks noGrp="1"/>
          </p:cNvGraphicFramePr>
          <p:nvPr>
            <p:extLst>
              <p:ext uri="{D42A27DB-BD31-4B8C-83A1-F6EECF244321}">
                <p14:modId xmlns:p14="http://schemas.microsoft.com/office/powerpoint/2010/main" val="3833959172"/>
              </p:ext>
            </p:extLst>
          </p:nvPr>
        </p:nvGraphicFramePr>
        <p:xfrm>
          <a:off x="2400450" y="3388676"/>
          <a:ext cx="8796782" cy="1447800"/>
        </p:xfrm>
        <a:graphic>
          <a:graphicData uri="http://schemas.openxmlformats.org/drawingml/2006/table">
            <a:tbl>
              <a:tblPr>
                <a:tableStyleId>{5C22544A-7EE6-4342-B048-85BDC9FD1C3A}</a:tableStyleId>
              </a:tblPr>
              <a:tblGrid>
                <a:gridCol w="1662807">
                  <a:extLst>
                    <a:ext uri="{9D8B030D-6E8A-4147-A177-3AD203B41FA5}">
                      <a16:colId xmlns:a16="http://schemas.microsoft.com/office/drawing/2014/main" val="4102253"/>
                    </a:ext>
                  </a:extLst>
                </a:gridCol>
                <a:gridCol w="831403">
                  <a:extLst>
                    <a:ext uri="{9D8B030D-6E8A-4147-A177-3AD203B41FA5}">
                      <a16:colId xmlns:a16="http://schemas.microsoft.com/office/drawing/2014/main" val="974994035"/>
                    </a:ext>
                  </a:extLst>
                </a:gridCol>
                <a:gridCol w="1032549">
                  <a:extLst>
                    <a:ext uri="{9D8B030D-6E8A-4147-A177-3AD203B41FA5}">
                      <a16:colId xmlns:a16="http://schemas.microsoft.com/office/drawing/2014/main" val="955745773"/>
                    </a:ext>
                  </a:extLst>
                </a:gridCol>
                <a:gridCol w="1032549">
                  <a:extLst>
                    <a:ext uri="{9D8B030D-6E8A-4147-A177-3AD203B41FA5}">
                      <a16:colId xmlns:a16="http://schemas.microsoft.com/office/drawing/2014/main" val="3394358674"/>
                    </a:ext>
                  </a:extLst>
                </a:gridCol>
                <a:gridCol w="831403">
                  <a:extLst>
                    <a:ext uri="{9D8B030D-6E8A-4147-A177-3AD203B41FA5}">
                      <a16:colId xmlns:a16="http://schemas.microsoft.com/office/drawing/2014/main" val="2849443841"/>
                    </a:ext>
                  </a:extLst>
                </a:gridCol>
                <a:gridCol w="831403">
                  <a:extLst>
                    <a:ext uri="{9D8B030D-6E8A-4147-A177-3AD203B41FA5}">
                      <a16:colId xmlns:a16="http://schemas.microsoft.com/office/drawing/2014/main" val="3281144039"/>
                    </a:ext>
                  </a:extLst>
                </a:gridCol>
                <a:gridCol w="911862">
                  <a:extLst>
                    <a:ext uri="{9D8B030D-6E8A-4147-A177-3AD203B41FA5}">
                      <a16:colId xmlns:a16="http://schemas.microsoft.com/office/drawing/2014/main" val="2997899637"/>
                    </a:ext>
                  </a:extLst>
                </a:gridCol>
                <a:gridCol w="831403">
                  <a:extLst>
                    <a:ext uri="{9D8B030D-6E8A-4147-A177-3AD203B41FA5}">
                      <a16:colId xmlns:a16="http://schemas.microsoft.com/office/drawing/2014/main" val="3555214140"/>
                    </a:ext>
                  </a:extLst>
                </a:gridCol>
                <a:gridCol w="831403">
                  <a:extLst>
                    <a:ext uri="{9D8B030D-6E8A-4147-A177-3AD203B41FA5}">
                      <a16:colId xmlns:a16="http://schemas.microsoft.com/office/drawing/2014/main" val="955997230"/>
                    </a:ext>
                  </a:extLst>
                </a:gridCol>
              </a:tblGrid>
              <a:tr h="42095">
                <a:tc>
                  <a:txBody>
                    <a:bodyPr/>
                    <a:lstStyle/>
                    <a:p>
                      <a:pPr algn="r" fontAlgn="b"/>
                      <a:r>
                        <a:rPr lang="en-US" sz="1100" b="1" u="none" strike="noStrike" dirty="0" err="1">
                          <a:solidFill>
                            <a:schemeClr val="tx1"/>
                          </a:solidFill>
                          <a:effectLst/>
                        </a:rPr>
                        <a:t>Clusterers</a:t>
                      </a:r>
                      <a:endParaRPr lang="en-US" sz="1100" b="1" i="0" u="none" strike="noStrike" dirty="0">
                        <a:solidFill>
                          <a:schemeClr val="tx1"/>
                        </a:solidFill>
                        <a:effectLst/>
                        <a:latin typeface="Calibri" panose="020F0502020204030204" pitchFamily="34" charset="0"/>
                      </a:endParaRPr>
                    </a:p>
                  </a:txBody>
                  <a:tcPr marL="7620" marR="7620" marT="7620" marB="0" anchor="b">
                    <a:solidFill>
                      <a:schemeClr val="bg2">
                        <a:lumMod val="75000"/>
                        <a:lumOff val="25000"/>
                      </a:schemeClr>
                    </a:solidFill>
                  </a:tcPr>
                </a:tc>
                <a:tc gridSpan="4">
                  <a:txBody>
                    <a:bodyPr/>
                    <a:lstStyle/>
                    <a:p>
                      <a:pPr algn="ctr" fontAlgn="b"/>
                      <a:r>
                        <a:rPr lang="en-US" sz="1100" b="1" u="none" strike="noStrike" dirty="0">
                          <a:effectLst/>
                        </a:rPr>
                        <a:t>K-means</a:t>
                      </a:r>
                      <a:endParaRPr lang="en-US" sz="1100" b="1" i="0" u="none" strike="noStrike" dirty="0">
                        <a:solidFill>
                          <a:srgbClr val="FFFFFF"/>
                        </a:solidFill>
                        <a:effectLst/>
                        <a:latin typeface="Calibri" panose="020F0502020204030204" pitchFamily="34" charset="0"/>
                      </a:endParaRPr>
                    </a:p>
                  </a:txBody>
                  <a:tcPr marL="7620" marR="7620" marT="7620" marB="0" anchor="b">
                    <a:solidFill>
                      <a:schemeClr val="tx2">
                        <a:lumMod val="20000"/>
                        <a:lumOff val="80000"/>
                      </a:schemeClr>
                    </a:solidFill>
                  </a:tcPr>
                </a:tc>
                <a:tc hMerge="1">
                  <a:txBody>
                    <a:bodyPr/>
                    <a:lstStyle/>
                    <a:p>
                      <a:pPr algn="ctr" fontAlgn="b"/>
                      <a:endParaRPr lang="en-US" sz="1100" b="1" i="0" u="none" strike="noStrike">
                        <a:solidFill>
                          <a:srgbClr val="FFFFFF"/>
                        </a:solidFill>
                        <a:effectLst/>
                        <a:latin typeface="Calibri" panose="020F0502020204030204" pitchFamily="34" charset="0"/>
                      </a:endParaRPr>
                    </a:p>
                  </a:txBody>
                  <a:tcPr marL="7620" marR="7620" marT="7620" marB="0" anchor="b"/>
                </a:tc>
                <a:tc hMerge="1">
                  <a:txBody>
                    <a:bodyPr/>
                    <a:lstStyle/>
                    <a:p>
                      <a:pPr algn="ctr" fontAlgn="b"/>
                      <a:endParaRPr lang="en-US" sz="1100" b="1" i="0" u="none" strike="noStrike" dirty="0">
                        <a:solidFill>
                          <a:srgbClr val="FFFFFF"/>
                        </a:solidFill>
                        <a:effectLst/>
                        <a:latin typeface="Calibri" panose="020F0502020204030204" pitchFamily="34" charset="0"/>
                      </a:endParaRPr>
                    </a:p>
                  </a:txBody>
                  <a:tcPr marL="7620" marR="7620" marT="7620" marB="0" anchor="b"/>
                </a:tc>
                <a:tc hMerge="1">
                  <a:txBody>
                    <a:bodyPr/>
                    <a:lstStyle/>
                    <a:p>
                      <a:pPr algn="ctr" fontAlgn="b"/>
                      <a:endParaRPr lang="en-US" sz="1100" b="1" i="0" u="none" strike="noStrike" dirty="0">
                        <a:solidFill>
                          <a:srgbClr val="FFFFFF"/>
                        </a:solidFill>
                        <a:effectLst/>
                        <a:latin typeface="Calibri" panose="020F0502020204030204" pitchFamily="34" charset="0"/>
                      </a:endParaRPr>
                    </a:p>
                  </a:txBody>
                  <a:tcPr marL="7620" marR="7620" marT="7620" marB="0" anchor="b"/>
                </a:tc>
                <a:tc gridSpan="4">
                  <a:txBody>
                    <a:bodyPr/>
                    <a:lstStyle/>
                    <a:p>
                      <a:pPr algn="ctr" fontAlgn="b"/>
                      <a:r>
                        <a:rPr lang="en-US" sz="1100" b="1" u="none" strike="noStrike" dirty="0">
                          <a:effectLst/>
                        </a:rPr>
                        <a:t>HDBSCAN</a:t>
                      </a:r>
                      <a:endParaRPr lang="en-US" sz="1100" b="1" i="0" u="none" strike="noStrike" dirty="0">
                        <a:solidFill>
                          <a:srgbClr val="FFFFFF"/>
                        </a:solidFill>
                        <a:effectLst/>
                        <a:latin typeface="Calibri" panose="020F0502020204030204" pitchFamily="34" charset="0"/>
                      </a:endParaRPr>
                    </a:p>
                  </a:txBody>
                  <a:tcPr marL="7620" marR="7620" marT="7620" marB="0" anchor="b">
                    <a:solidFill>
                      <a:schemeClr val="tx2">
                        <a:lumMod val="20000"/>
                        <a:lumOff val="80000"/>
                      </a:schemeClr>
                    </a:solidFill>
                  </a:tcPr>
                </a:tc>
                <a:tc hMerge="1">
                  <a:txBody>
                    <a:bodyPr/>
                    <a:lstStyle/>
                    <a:p>
                      <a:pPr algn="ctr" fontAlgn="b"/>
                      <a:endParaRPr lang="en-US" sz="1100" b="1" i="0" u="none" strike="noStrike" dirty="0">
                        <a:solidFill>
                          <a:srgbClr val="FFFFFF"/>
                        </a:solidFill>
                        <a:effectLst/>
                        <a:latin typeface="Calibri" panose="020F0502020204030204" pitchFamily="34" charset="0"/>
                      </a:endParaRPr>
                    </a:p>
                  </a:txBody>
                  <a:tcPr marL="7620" marR="7620" marT="7620" marB="0" anchor="b"/>
                </a:tc>
                <a:tc hMerge="1">
                  <a:txBody>
                    <a:bodyPr/>
                    <a:lstStyle/>
                    <a:p>
                      <a:pPr algn="ctr" fontAlgn="b"/>
                      <a:endParaRPr lang="en-US" sz="1100" b="1" i="0" u="none" strike="noStrike" dirty="0">
                        <a:solidFill>
                          <a:srgbClr val="FFFFFF"/>
                        </a:solidFill>
                        <a:effectLst/>
                        <a:latin typeface="Calibri" panose="020F0502020204030204" pitchFamily="34" charset="0"/>
                      </a:endParaRPr>
                    </a:p>
                  </a:txBody>
                  <a:tcPr marL="7620" marR="7620" marT="7620" marB="0" anchor="b"/>
                </a:tc>
                <a:tc hMerge="1">
                  <a:txBody>
                    <a:bodyPr/>
                    <a:lstStyle/>
                    <a:p>
                      <a:pPr algn="ctr" fontAlgn="b"/>
                      <a:endParaRPr lang="en-US" sz="1100" b="1" i="0" u="none" strike="noStrike" dirty="0">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56021838"/>
                  </a:ext>
                </a:extLst>
              </a:tr>
              <a:tr h="182880">
                <a:tc>
                  <a:txBody>
                    <a:bodyPr/>
                    <a:lstStyle/>
                    <a:p>
                      <a:pPr algn="r" fontAlgn="b"/>
                      <a:r>
                        <a:rPr lang="en-US" sz="1100" b="1" u="none" strike="noStrike" dirty="0">
                          <a:solidFill>
                            <a:schemeClr val="tx1"/>
                          </a:solidFill>
                          <a:effectLst/>
                        </a:rPr>
                        <a:t>Reducers</a:t>
                      </a:r>
                      <a:endParaRPr lang="en-US" sz="1100" b="1" i="0" u="none" strike="noStrike" dirty="0">
                        <a:solidFill>
                          <a:schemeClr val="tx1"/>
                        </a:solidFill>
                        <a:effectLst/>
                        <a:latin typeface="Calibri" panose="020F0502020204030204" pitchFamily="34" charset="0"/>
                      </a:endParaRPr>
                    </a:p>
                  </a:txBody>
                  <a:tcPr marL="7620" marR="7620" marT="7620" marB="0" anchor="b">
                    <a:solidFill>
                      <a:schemeClr val="bg2">
                        <a:lumMod val="75000"/>
                        <a:lumOff val="25000"/>
                      </a:schemeClr>
                    </a:solidFill>
                  </a:tcPr>
                </a:tc>
                <a:tc>
                  <a:txBody>
                    <a:bodyPr/>
                    <a:lstStyle/>
                    <a:p>
                      <a:pPr algn="ctr" fontAlgn="b"/>
                      <a:r>
                        <a:rPr lang="en-US" sz="1100" u="none" strike="noStrike">
                          <a:effectLst/>
                        </a:rPr>
                        <a:t>none</a:t>
                      </a:r>
                      <a:endParaRPr lang="en-US" sz="1100" b="0" i="0" u="none" strike="noStrike">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tc>
                  <a:txBody>
                    <a:bodyPr/>
                    <a:lstStyle/>
                    <a:p>
                      <a:pPr algn="ctr" fontAlgn="b"/>
                      <a:r>
                        <a:rPr lang="en-US" sz="1100" u="none" strike="noStrike" dirty="0" err="1">
                          <a:effectLst/>
                        </a:rPr>
                        <a:t>pca</a:t>
                      </a:r>
                      <a:r>
                        <a:rPr lang="en-US" sz="1100" u="none" strike="noStrike" dirty="0">
                          <a:effectLst/>
                        </a:rPr>
                        <a:t> (80%)</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tc>
                  <a:txBody>
                    <a:bodyPr/>
                    <a:lstStyle/>
                    <a:p>
                      <a:pPr algn="ctr" fontAlgn="b"/>
                      <a:r>
                        <a:rPr lang="en-US" sz="1100" u="none" strike="noStrike">
                          <a:effectLst/>
                        </a:rPr>
                        <a:t>pca 2 PC</a:t>
                      </a:r>
                      <a:endParaRPr lang="en-US" sz="1100" b="0" i="0" u="none" strike="noStrike">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tc>
                  <a:txBody>
                    <a:bodyPr/>
                    <a:lstStyle/>
                    <a:p>
                      <a:pPr algn="ctr" fontAlgn="b"/>
                      <a:r>
                        <a:rPr lang="en-US" sz="1100" u="none" strike="noStrike">
                          <a:effectLst/>
                        </a:rPr>
                        <a:t>tsne</a:t>
                      </a:r>
                      <a:endParaRPr lang="en-US" sz="1100" b="0" i="0" u="none" strike="noStrike">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tc>
                  <a:txBody>
                    <a:bodyPr/>
                    <a:lstStyle/>
                    <a:p>
                      <a:pPr algn="ctr" fontAlgn="b"/>
                      <a:r>
                        <a:rPr lang="en-US" sz="1100" u="none" strike="noStrike">
                          <a:effectLst/>
                        </a:rPr>
                        <a:t>none</a:t>
                      </a:r>
                      <a:endParaRPr lang="en-US" sz="1100" b="0" i="0" u="none" strike="noStrike">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tc>
                  <a:txBody>
                    <a:bodyPr/>
                    <a:lstStyle/>
                    <a:p>
                      <a:pPr algn="ctr" fontAlgn="b"/>
                      <a:r>
                        <a:rPr lang="en-US" sz="1100" u="none" strike="noStrike" dirty="0" err="1">
                          <a:effectLst/>
                        </a:rPr>
                        <a:t>pca</a:t>
                      </a:r>
                      <a:r>
                        <a:rPr lang="en-US" sz="1100" u="none" strike="noStrike" dirty="0">
                          <a:effectLst/>
                        </a:rPr>
                        <a:t> (80%)</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tc>
                  <a:txBody>
                    <a:bodyPr/>
                    <a:lstStyle/>
                    <a:p>
                      <a:pPr algn="ctr" fontAlgn="b"/>
                      <a:r>
                        <a:rPr lang="en-US" sz="1100" u="none" strike="noStrike">
                          <a:effectLst/>
                        </a:rPr>
                        <a:t>pca 2 PC</a:t>
                      </a:r>
                      <a:endParaRPr lang="en-US" sz="1100" b="0" i="0" u="none" strike="noStrike">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tc>
                  <a:txBody>
                    <a:bodyPr/>
                    <a:lstStyle/>
                    <a:p>
                      <a:pPr algn="ctr" fontAlgn="b"/>
                      <a:r>
                        <a:rPr lang="en-US" sz="1100" u="none" strike="noStrike" dirty="0" err="1">
                          <a:effectLst/>
                        </a:rPr>
                        <a:t>tsne</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extLst>
                  <a:ext uri="{0D108BD9-81ED-4DB2-BD59-A6C34878D82A}">
                    <a16:rowId xmlns:a16="http://schemas.microsoft.com/office/drawing/2014/main" val="1291932982"/>
                  </a:ext>
                </a:extLst>
              </a:tr>
              <a:tr h="182880">
                <a:tc>
                  <a:txBody>
                    <a:bodyPr/>
                    <a:lstStyle/>
                    <a:p>
                      <a:pPr algn="r" fontAlgn="b"/>
                      <a:r>
                        <a:rPr lang="fr-FR" sz="1100" b="1" u="none" strike="noStrike" kern="1200" dirty="0">
                          <a:solidFill>
                            <a:schemeClr val="tx1"/>
                          </a:solidFill>
                          <a:effectLst/>
                          <a:latin typeface="+mn-lt"/>
                          <a:ea typeface="+mn-ea"/>
                          <a:cs typeface="+mn-cs"/>
                        </a:rPr>
                        <a:t>Duration</a:t>
                      </a:r>
                      <a:endParaRPr lang="en-US" sz="1100" b="1" u="none" strike="noStrike" kern="1200" dirty="0">
                        <a:solidFill>
                          <a:schemeClr val="tx1"/>
                        </a:solidFill>
                        <a:effectLst/>
                        <a:latin typeface="+mn-lt"/>
                        <a:ea typeface="+mn-ea"/>
                        <a:cs typeface="+mn-cs"/>
                      </a:endParaRPr>
                    </a:p>
                  </a:txBody>
                  <a:tcPr marL="7620" marR="7620" marT="7620" marB="0" anchor="b">
                    <a:solidFill>
                      <a:schemeClr val="bg2">
                        <a:lumMod val="75000"/>
                        <a:lumOff val="25000"/>
                      </a:schemeClr>
                    </a:solidFill>
                  </a:tcPr>
                </a:tc>
                <a:tc>
                  <a:txBody>
                    <a:bodyPr/>
                    <a:lstStyle/>
                    <a:p>
                      <a:pPr algn="ctr" fontAlgn="b"/>
                      <a:r>
                        <a:rPr lang="fr-FR" sz="1100" b="0" i="0" u="none" strike="noStrike" dirty="0">
                          <a:solidFill>
                            <a:srgbClr val="000000"/>
                          </a:solidFill>
                          <a:effectLst/>
                          <a:latin typeface="Calibri" panose="020F0502020204030204" pitchFamily="34" charset="0"/>
                        </a:rPr>
                        <a:t>fast</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accent4">
                        <a:lumMod val="60000"/>
                        <a:lumOff val="40000"/>
                      </a:schemeClr>
                    </a:solidFill>
                  </a:tcPr>
                </a:tc>
                <a:tc>
                  <a:txBody>
                    <a:bodyPr/>
                    <a:lstStyle/>
                    <a:p>
                      <a:pPr algn="ctr" fontAlgn="b"/>
                      <a:r>
                        <a:rPr lang="fr-FR" sz="1100" b="0" i="0" u="none" strike="noStrike" dirty="0">
                          <a:solidFill>
                            <a:srgbClr val="000000"/>
                          </a:solidFill>
                          <a:effectLst/>
                          <a:latin typeface="Calibri" panose="020F0502020204030204" pitchFamily="34" charset="0"/>
                        </a:rPr>
                        <a:t>fast</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accent4">
                        <a:lumMod val="60000"/>
                        <a:lumOff val="40000"/>
                      </a:schemeClr>
                    </a:solidFill>
                  </a:tcPr>
                </a:tc>
                <a:tc>
                  <a:txBody>
                    <a:bodyPr/>
                    <a:lstStyle/>
                    <a:p>
                      <a:pPr algn="ctr" fontAlgn="b"/>
                      <a:r>
                        <a:rPr lang="fr-FR" sz="1100" b="0" i="0" u="none" strike="noStrike" dirty="0">
                          <a:solidFill>
                            <a:srgbClr val="000000"/>
                          </a:solidFill>
                          <a:effectLst/>
                          <a:latin typeface="Calibri" panose="020F0502020204030204" pitchFamily="34" charset="0"/>
                        </a:rPr>
                        <a:t>fast</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accent4">
                        <a:lumMod val="60000"/>
                        <a:lumOff val="40000"/>
                      </a:schemeClr>
                    </a:solidFill>
                  </a:tcPr>
                </a:tc>
                <a:tc>
                  <a:txBody>
                    <a:bodyPr/>
                    <a:lstStyle/>
                    <a:p>
                      <a:pPr algn="ctr" fontAlgn="b"/>
                      <a:r>
                        <a:rPr lang="fr-FR" sz="1100" b="0" i="0" u="none" strike="noStrike" dirty="0">
                          <a:solidFill>
                            <a:srgbClr val="000000"/>
                          </a:solidFill>
                          <a:effectLst/>
                          <a:latin typeface="Calibri" panose="020F0502020204030204" pitchFamily="34" charset="0"/>
                        </a:rPr>
                        <a:t>slow</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accent5">
                        <a:lumMod val="60000"/>
                        <a:lumOff val="40000"/>
                      </a:schemeClr>
                    </a:solidFill>
                  </a:tcPr>
                </a:tc>
                <a:tc>
                  <a:txBody>
                    <a:bodyPr/>
                    <a:lstStyle/>
                    <a:p>
                      <a:pPr algn="ctr" fontAlgn="b"/>
                      <a:r>
                        <a:rPr lang="fr-FR" sz="1100" b="0" i="0" u="none" strike="noStrike" dirty="0">
                          <a:solidFill>
                            <a:srgbClr val="000000"/>
                          </a:solidFill>
                          <a:effectLst/>
                          <a:latin typeface="Calibri" panose="020F0502020204030204" pitchFamily="34" charset="0"/>
                        </a:rPr>
                        <a:t>slow</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accent5">
                        <a:lumMod val="60000"/>
                        <a:lumOff val="40000"/>
                      </a:schemeClr>
                    </a:solidFill>
                  </a:tcPr>
                </a:tc>
                <a:tc>
                  <a:txBody>
                    <a:bodyPr/>
                    <a:lstStyle/>
                    <a:p>
                      <a:pPr algn="ctr" fontAlgn="b"/>
                      <a:r>
                        <a:rPr lang="fr-FR" sz="1100" b="0" i="0" u="none" strike="noStrike" dirty="0">
                          <a:solidFill>
                            <a:srgbClr val="000000"/>
                          </a:solidFill>
                          <a:effectLst/>
                          <a:latin typeface="Calibri" panose="020F0502020204030204" pitchFamily="34" charset="0"/>
                        </a:rPr>
                        <a:t>slow</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accent5">
                        <a:lumMod val="60000"/>
                        <a:lumOff val="40000"/>
                      </a:schemeClr>
                    </a:solidFill>
                  </a:tcPr>
                </a:tc>
                <a:tc>
                  <a:txBody>
                    <a:bodyPr/>
                    <a:lstStyle/>
                    <a:p>
                      <a:pPr algn="ctr" fontAlgn="b"/>
                      <a:r>
                        <a:rPr lang="fr-FR" sz="1100" b="0" i="0" u="none" strike="noStrike" dirty="0">
                          <a:solidFill>
                            <a:srgbClr val="000000"/>
                          </a:solidFill>
                          <a:effectLst/>
                          <a:latin typeface="Calibri" panose="020F0502020204030204" pitchFamily="34" charset="0"/>
                        </a:rPr>
                        <a:t>slow</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accent5">
                        <a:lumMod val="60000"/>
                        <a:lumOff val="40000"/>
                      </a:schemeClr>
                    </a:solidFill>
                  </a:tcPr>
                </a:tc>
                <a:tc>
                  <a:txBody>
                    <a:bodyPr/>
                    <a:lstStyle/>
                    <a:p>
                      <a:pPr algn="ctr" fontAlgn="b"/>
                      <a:r>
                        <a:rPr lang="fr-FR" sz="1100" b="0" i="0" u="none" strike="noStrike" dirty="0">
                          <a:solidFill>
                            <a:srgbClr val="000000"/>
                          </a:solidFill>
                          <a:effectLst/>
                          <a:latin typeface="Calibri" panose="020F0502020204030204" pitchFamily="34" charset="0"/>
                        </a:rPr>
                        <a:t>slow²</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accent6">
                        <a:lumMod val="60000"/>
                        <a:lumOff val="40000"/>
                      </a:schemeClr>
                    </a:solidFill>
                  </a:tcPr>
                </a:tc>
                <a:extLst>
                  <a:ext uri="{0D108BD9-81ED-4DB2-BD59-A6C34878D82A}">
                    <a16:rowId xmlns:a16="http://schemas.microsoft.com/office/drawing/2014/main" val="1577560174"/>
                  </a:ext>
                </a:extLst>
              </a:tr>
              <a:tr h="182880">
                <a:tc>
                  <a:txBody>
                    <a:bodyPr/>
                    <a:lstStyle/>
                    <a:p>
                      <a:pPr algn="r" fontAlgn="ctr"/>
                      <a:r>
                        <a:rPr lang="en-US" sz="1100" b="1" u="none" strike="noStrike" dirty="0">
                          <a:solidFill>
                            <a:schemeClr val="tx1"/>
                          </a:solidFill>
                          <a:effectLst/>
                        </a:rPr>
                        <a:t>optimal cluster number</a:t>
                      </a:r>
                      <a:endParaRPr lang="en-US" sz="1100" b="1" i="0" u="none" strike="noStrike" dirty="0">
                        <a:solidFill>
                          <a:schemeClr val="tx1"/>
                        </a:solidFill>
                        <a:effectLst/>
                        <a:latin typeface="Calibri" panose="020F0502020204030204" pitchFamily="34" charset="0"/>
                      </a:endParaRPr>
                    </a:p>
                  </a:txBody>
                  <a:tcPr marL="7620" marR="7620" marT="7620" marB="0" anchor="ctr">
                    <a:solidFill>
                      <a:schemeClr val="bg2">
                        <a:lumMod val="75000"/>
                        <a:lumOff val="25000"/>
                      </a:schemeClr>
                    </a:solidFill>
                  </a:tcPr>
                </a:tc>
                <a:tc>
                  <a:txBody>
                    <a:bodyPr/>
                    <a:lstStyle/>
                    <a:p>
                      <a:pPr algn="ctr" fontAlgn="ctr"/>
                      <a:r>
                        <a:rPr lang="en-US" sz="1100" b="1" u="none" strike="noStrike" dirty="0">
                          <a:solidFill>
                            <a:srgbClr val="1AAE9F"/>
                          </a:solidFill>
                          <a:effectLst/>
                        </a:rPr>
                        <a:t>6</a:t>
                      </a:r>
                      <a:endParaRPr lang="en-US" sz="1100" b="1" i="0" u="none" strike="noStrike" dirty="0">
                        <a:solidFill>
                          <a:srgbClr val="1AAE9F"/>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algn="ctr" fontAlgn="ctr"/>
                      <a:r>
                        <a:rPr lang="en-US" sz="1100" b="1" u="none" strike="noStrike" dirty="0">
                          <a:solidFill>
                            <a:srgbClr val="1AAE9F"/>
                          </a:solidFill>
                          <a:effectLst/>
                        </a:rPr>
                        <a:t>6</a:t>
                      </a:r>
                      <a:endParaRPr lang="en-US" sz="1100" b="1" i="0" u="none" strike="noStrike" dirty="0">
                        <a:solidFill>
                          <a:srgbClr val="1AAE9F"/>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algn="ctr" fontAlgn="ctr"/>
                      <a:r>
                        <a:rPr lang="en-US" sz="1100" b="1" u="none" strike="noStrike" dirty="0">
                          <a:solidFill>
                            <a:srgbClr val="1AAE9F"/>
                          </a:solidFill>
                          <a:effectLst/>
                        </a:rPr>
                        <a:t>6</a:t>
                      </a:r>
                      <a:endParaRPr lang="en-US" sz="1100" b="1" i="0" u="none" strike="noStrike" dirty="0">
                        <a:solidFill>
                          <a:srgbClr val="1AAE9F"/>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algn="ctr" fontAlgn="ctr"/>
                      <a:r>
                        <a:rPr lang="en-US" sz="1100" u="none" strike="noStrike" dirty="0">
                          <a:effectLst/>
                        </a:rPr>
                        <a:t>9</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dirty="0">
                          <a:effectLst/>
                        </a:rPr>
                        <a:t>20</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6">
                        <a:lumMod val="60000"/>
                        <a:lumOff val="40000"/>
                      </a:schemeClr>
                    </a:solidFill>
                  </a:tcPr>
                </a:tc>
                <a:tc>
                  <a:txBody>
                    <a:bodyPr/>
                    <a:lstStyle/>
                    <a:p>
                      <a:pPr algn="ctr" fontAlgn="ctr"/>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dirty="0">
                          <a:effectLst/>
                        </a:rPr>
                        <a:t>11</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extLst>
                  <a:ext uri="{0D108BD9-81ED-4DB2-BD59-A6C34878D82A}">
                    <a16:rowId xmlns:a16="http://schemas.microsoft.com/office/drawing/2014/main" val="3568379840"/>
                  </a:ext>
                </a:extLst>
              </a:tr>
              <a:tr h="182880">
                <a:tc>
                  <a:txBody>
                    <a:bodyPr/>
                    <a:lstStyle/>
                    <a:p>
                      <a:pPr algn="r" fontAlgn="ctr"/>
                      <a:r>
                        <a:rPr lang="en-US" sz="1100" b="1" u="none" strike="noStrike" dirty="0">
                          <a:solidFill>
                            <a:schemeClr val="tx1"/>
                          </a:solidFill>
                          <a:effectLst/>
                        </a:rPr>
                        <a:t>silhouette score</a:t>
                      </a:r>
                      <a:endParaRPr lang="en-US" sz="1100" b="1" i="0" u="none" strike="noStrike" dirty="0">
                        <a:solidFill>
                          <a:schemeClr val="tx1"/>
                        </a:solidFill>
                        <a:effectLst/>
                        <a:latin typeface="Calibri" panose="020F0502020204030204" pitchFamily="34" charset="0"/>
                      </a:endParaRPr>
                    </a:p>
                  </a:txBody>
                  <a:tcPr marL="7620" marR="7620" marT="7620" marB="0" anchor="ctr">
                    <a:solidFill>
                      <a:schemeClr val="bg2">
                        <a:lumMod val="75000"/>
                        <a:lumOff val="25000"/>
                      </a:schemeClr>
                    </a:solidFill>
                  </a:tcPr>
                </a:tc>
                <a:tc>
                  <a:txBody>
                    <a:bodyPr/>
                    <a:lstStyle/>
                    <a:p>
                      <a:pPr algn="ctr" fontAlgn="ctr"/>
                      <a:r>
                        <a:rPr lang="en-US" sz="1100" u="none" strike="noStrike" dirty="0">
                          <a:effectLst/>
                        </a:rPr>
                        <a:t>0.257372</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dirty="0">
                          <a:effectLst/>
                        </a:rPr>
                        <a:t>0.326331</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40000"/>
                        <a:lumOff val="60000"/>
                      </a:schemeClr>
                    </a:solidFill>
                  </a:tcPr>
                </a:tc>
                <a:tc>
                  <a:txBody>
                    <a:bodyPr/>
                    <a:lstStyle/>
                    <a:p>
                      <a:pPr algn="ctr" fontAlgn="ctr"/>
                      <a:r>
                        <a:rPr lang="en-US" sz="1100" b="1" u="none" strike="noStrike" dirty="0">
                          <a:solidFill>
                            <a:srgbClr val="1AAE9F"/>
                          </a:solidFill>
                          <a:effectLst/>
                        </a:rPr>
                        <a:t>0.904481</a:t>
                      </a:r>
                      <a:endParaRPr lang="en-US" sz="1100" b="1" i="0" u="none" strike="noStrike" dirty="0">
                        <a:solidFill>
                          <a:srgbClr val="1AAE9F"/>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algn="ctr" fontAlgn="ctr"/>
                      <a:r>
                        <a:rPr lang="en-US" sz="1100" u="none" strike="noStrike" dirty="0">
                          <a:solidFill>
                            <a:srgbClr val="1AAE9F"/>
                          </a:solidFill>
                          <a:effectLst/>
                        </a:rPr>
                        <a:t>0.404643</a:t>
                      </a:r>
                      <a:endParaRPr lang="en-US" sz="1100" b="0" i="0" u="none" strike="noStrike" dirty="0">
                        <a:solidFill>
                          <a:srgbClr val="1AAE9F"/>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algn="ctr" fontAlgn="ctr"/>
                      <a:r>
                        <a:rPr lang="en-US" sz="1100" u="none" strike="noStrike" dirty="0">
                          <a:effectLst/>
                        </a:rPr>
                        <a:t>0.130021</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6">
                        <a:lumMod val="60000"/>
                        <a:lumOff val="40000"/>
                      </a:schemeClr>
                    </a:solidFill>
                  </a:tcPr>
                </a:tc>
                <a:tc>
                  <a:txBody>
                    <a:bodyPr/>
                    <a:lstStyle/>
                    <a:p>
                      <a:pPr algn="ctr" fontAlgn="ctr"/>
                      <a:r>
                        <a:rPr lang="en-US" sz="1100" u="none" strike="noStrike" dirty="0">
                          <a:solidFill>
                            <a:srgbClr val="1AAE9F"/>
                          </a:solidFill>
                          <a:effectLst/>
                        </a:rPr>
                        <a:t>0.399960</a:t>
                      </a:r>
                      <a:endParaRPr lang="en-US" sz="1100" b="0" i="0" u="none" strike="noStrike" dirty="0">
                        <a:solidFill>
                          <a:srgbClr val="1AAE9F"/>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algn="ctr" fontAlgn="ctr"/>
                      <a:r>
                        <a:rPr lang="en-US" sz="1100" b="1" u="none" strike="noStrike" dirty="0">
                          <a:solidFill>
                            <a:srgbClr val="1AAE9F"/>
                          </a:solidFill>
                          <a:effectLst/>
                        </a:rPr>
                        <a:t>0.634935</a:t>
                      </a:r>
                      <a:endParaRPr lang="en-US" sz="1100" b="1" i="0" u="none" strike="noStrike" dirty="0">
                        <a:solidFill>
                          <a:srgbClr val="1AAE9F"/>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algn="ctr" fontAlgn="ctr"/>
                      <a:r>
                        <a:rPr lang="en-US" sz="1100" u="none" strike="noStrike" dirty="0">
                          <a:effectLst/>
                        </a:rPr>
                        <a:t>0.006387</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6">
                        <a:lumMod val="60000"/>
                        <a:lumOff val="40000"/>
                      </a:schemeClr>
                    </a:solidFill>
                  </a:tcPr>
                </a:tc>
                <a:extLst>
                  <a:ext uri="{0D108BD9-81ED-4DB2-BD59-A6C34878D82A}">
                    <a16:rowId xmlns:a16="http://schemas.microsoft.com/office/drawing/2014/main" val="1778020055"/>
                  </a:ext>
                </a:extLst>
              </a:tr>
              <a:tr h="182880">
                <a:tc>
                  <a:txBody>
                    <a:bodyPr/>
                    <a:lstStyle/>
                    <a:p>
                      <a:pPr algn="r" fontAlgn="b"/>
                      <a:r>
                        <a:rPr lang="en-US" sz="1100" b="1" u="none" strike="noStrike" dirty="0">
                          <a:solidFill>
                            <a:schemeClr val="tx1"/>
                          </a:solidFill>
                          <a:effectLst/>
                        </a:rPr>
                        <a:t>cluster balance</a:t>
                      </a:r>
                      <a:endParaRPr lang="en-US" sz="1100" b="1" i="0" u="none" strike="noStrike" dirty="0">
                        <a:solidFill>
                          <a:schemeClr val="tx1"/>
                        </a:solidFill>
                        <a:effectLst/>
                        <a:latin typeface="Calibri" panose="020F0502020204030204" pitchFamily="34" charset="0"/>
                      </a:endParaRPr>
                    </a:p>
                  </a:txBody>
                  <a:tcPr marL="7620" marR="7620" marT="7620" marB="0" anchor="b">
                    <a:solidFill>
                      <a:schemeClr val="bg2">
                        <a:lumMod val="75000"/>
                        <a:lumOff val="25000"/>
                      </a:schemeClr>
                    </a:solidFill>
                  </a:tcPr>
                </a:tc>
                <a:tc>
                  <a:txBody>
                    <a:bodyPr/>
                    <a:lstStyle/>
                    <a:p>
                      <a:pPr algn="ctr" fontAlgn="ctr"/>
                      <a:r>
                        <a:rPr lang="en-US" sz="1100" u="none" strike="noStrike" dirty="0">
                          <a:effectLst/>
                        </a:rPr>
                        <a:t>average</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b="1" u="none" strike="noStrike" dirty="0">
                          <a:solidFill>
                            <a:srgbClr val="1AAE9F"/>
                          </a:solidFill>
                          <a:effectLst/>
                        </a:rPr>
                        <a:t>good</a:t>
                      </a:r>
                      <a:endParaRPr lang="en-US" sz="1100" b="1" i="0" u="none" strike="noStrike" dirty="0">
                        <a:solidFill>
                          <a:srgbClr val="1AAE9F"/>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algn="ctr" fontAlgn="ctr"/>
                      <a:r>
                        <a:rPr lang="en-US" sz="1100" b="1" u="none" strike="noStrike" dirty="0">
                          <a:solidFill>
                            <a:srgbClr val="C00000"/>
                          </a:solidFill>
                          <a:effectLst/>
                        </a:rPr>
                        <a:t>bad</a:t>
                      </a:r>
                      <a:endParaRPr lang="en-US" sz="1100" b="1" i="0" u="none" strike="noStrike" dirty="0">
                        <a:solidFill>
                          <a:srgbClr val="C00000"/>
                        </a:solidFill>
                        <a:effectLst/>
                        <a:latin typeface="Calibri" panose="020F0502020204030204" pitchFamily="34" charset="0"/>
                      </a:endParaRPr>
                    </a:p>
                  </a:txBody>
                  <a:tcPr marL="7620" marR="7620" marT="7620" marB="0" anchor="ctr">
                    <a:solidFill>
                      <a:schemeClr val="accent6">
                        <a:lumMod val="60000"/>
                        <a:lumOff val="40000"/>
                      </a:schemeClr>
                    </a:solidFill>
                  </a:tcPr>
                </a:tc>
                <a:tc>
                  <a:txBody>
                    <a:bodyPr/>
                    <a:lstStyle/>
                    <a:p>
                      <a:pPr algn="ctr" fontAlgn="ctr"/>
                      <a:r>
                        <a:rPr lang="en-US" sz="1100" u="none" strike="noStrike" dirty="0">
                          <a:effectLst/>
                        </a:rPr>
                        <a:t>average</a:t>
                      </a:r>
                      <a:endParaRPr lang="en-US" sz="1100" b="0" i="1"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bg2">
                        <a:lumMod val="25000"/>
                        <a:lumOff val="75000"/>
                      </a:schemeClr>
                    </a:solidFill>
                  </a:tcPr>
                </a:tc>
                <a:tc>
                  <a:txBody>
                    <a:bodyPr/>
                    <a:lstStyle/>
                    <a:p>
                      <a:pPr algn="ctr" fontAlgn="ctr"/>
                      <a:r>
                        <a:rPr lang="en-US" sz="1100" u="none" strike="noStrike" dirty="0">
                          <a:effectLst/>
                        </a:rPr>
                        <a:t>average</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dirty="0">
                          <a:effectLst/>
                        </a:rPr>
                        <a:t>average</a:t>
                      </a:r>
                      <a:endParaRPr lang="en-US" sz="1100" b="0" i="1"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marL="0" algn="ctr" defTabSz="457200" rtl="0" eaLnBrk="1" fontAlgn="ctr" latinLnBrk="0" hangingPunct="1"/>
                      <a:r>
                        <a:rPr lang="en-US" sz="1100" b="1" u="none" strike="noStrike" kern="1200" dirty="0">
                          <a:solidFill>
                            <a:srgbClr val="C00000"/>
                          </a:solidFill>
                          <a:effectLst/>
                          <a:latin typeface="+mn-lt"/>
                          <a:ea typeface="+mn-ea"/>
                          <a:cs typeface="+mn-cs"/>
                        </a:rPr>
                        <a:t>very bad</a:t>
                      </a:r>
                    </a:p>
                  </a:txBody>
                  <a:tcPr marL="7620" marR="7620" marT="7620" marB="0" anchor="ctr">
                    <a:solidFill>
                      <a:schemeClr val="accent6">
                        <a:lumMod val="60000"/>
                        <a:lumOff val="40000"/>
                      </a:schemeClr>
                    </a:solidFill>
                  </a:tcPr>
                </a:tc>
                <a:extLst>
                  <a:ext uri="{0D108BD9-81ED-4DB2-BD59-A6C34878D82A}">
                    <a16:rowId xmlns:a16="http://schemas.microsoft.com/office/drawing/2014/main" val="1491240488"/>
                  </a:ext>
                </a:extLst>
              </a:tr>
              <a:tr h="182880">
                <a:tc>
                  <a:txBody>
                    <a:bodyPr/>
                    <a:lstStyle/>
                    <a:p>
                      <a:pPr algn="r" fontAlgn="b"/>
                      <a:r>
                        <a:rPr lang="en-US" sz="1100" b="1" i="1" u="none" strike="noStrike" dirty="0">
                          <a:solidFill>
                            <a:schemeClr val="tx1"/>
                          </a:solidFill>
                          <a:effectLst/>
                        </a:rPr>
                        <a:t>discriminatory</a:t>
                      </a:r>
                      <a:r>
                        <a:rPr lang="en-US" sz="1100" b="1" u="none" strike="noStrike" dirty="0">
                          <a:solidFill>
                            <a:schemeClr val="tx1"/>
                          </a:solidFill>
                          <a:effectLst/>
                        </a:rPr>
                        <a:t> features</a:t>
                      </a:r>
                      <a:endParaRPr lang="en-US" sz="1100" b="1" i="0" u="none" strike="noStrike" dirty="0">
                        <a:solidFill>
                          <a:schemeClr val="tx1"/>
                        </a:solidFill>
                        <a:effectLst/>
                        <a:latin typeface="Calibri" panose="020F0502020204030204" pitchFamily="34" charset="0"/>
                      </a:endParaRPr>
                    </a:p>
                  </a:txBody>
                  <a:tcPr marL="7620" marR="7620" marT="7620" marB="0" anchor="b">
                    <a:solidFill>
                      <a:schemeClr val="bg2">
                        <a:lumMod val="75000"/>
                        <a:lumOff val="25000"/>
                      </a:schemeClr>
                    </a:solidFill>
                  </a:tcPr>
                </a:tc>
                <a:tc>
                  <a:txBody>
                    <a:bodyPr/>
                    <a:lstStyle/>
                    <a:p>
                      <a:pPr algn="ctr" fontAlgn="ctr"/>
                      <a:r>
                        <a:rPr lang="en-US" sz="1100" u="none" strike="noStrike" dirty="0">
                          <a:effectLst/>
                        </a:rPr>
                        <a:t>2 / 7</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dirty="0">
                          <a:effectLst/>
                        </a:rPr>
                        <a:t>2 / 7</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dirty="0">
                          <a:effectLst/>
                        </a:rPr>
                        <a:t>2 / 7</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a:effectLst/>
                        </a:rPr>
                        <a:t>2 / 7</a:t>
                      </a:r>
                      <a:endParaRPr lang="en-US" sz="1100" b="0" i="0" u="none" strike="noStrike">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bg2">
                        <a:lumMod val="25000"/>
                        <a:lumOff val="75000"/>
                      </a:schemeClr>
                    </a:solidFill>
                  </a:tcPr>
                </a:tc>
                <a:tc>
                  <a:txBody>
                    <a:bodyPr/>
                    <a:lstStyle/>
                    <a:p>
                      <a:pPr algn="ctr" fontAlgn="ctr"/>
                      <a:r>
                        <a:rPr lang="en-US" sz="1100" b="1" u="none" strike="noStrike" dirty="0">
                          <a:solidFill>
                            <a:srgbClr val="C00000"/>
                          </a:solidFill>
                          <a:effectLst/>
                        </a:rPr>
                        <a:t> none</a:t>
                      </a:r>
                      <a:endParaRPr lang="en-US" sz="1100" b="1" i="0" u="none" strike="noStrike" dirty="0">
                        <a:solidFill>
                          <a:srgbClr val="C00000"/>
                        </a:solidFill>
                        <a:effectLst/>
                        <a:latin typeface="Calibri" panose="020F0502020204030204" pitchFamily="34" charset="0"/>
                      </a:endParaRPr>
                    </a:p>
                  </a:txBody>
                  <a:tcPr marL="7620" marR="7620" marT="7620" marB="0" anchor="ctr">
                    <a:solidFill>
                      <a:schemeClr val="accent6">
                        <a:lumMod val="60000"/>
                        <a:lumOff val="40000"/>
                      </a:schemeClr>
                    </a:solidFill>
                  </a:tcPr>
                </a:tc>
                <a:tc>
                  <a:txBody>
                    <a:bodyPr/>
                    <a:lstStyle/>
                    <a:p>
                      <a:pPr algn="ctr" fontAlgn="ctr"/>
                      <a:r>
                        <a:rPr lang="en-US" sz="1100" b="1" u="none" strike="noStrike" dirty="0">
                          <a:solidFill>
                            <a:srgbClr val="C00000"/>
                          </a:solidFill>
                          <a:effectLst/>
                        </a:rPr>
                        <a:t>none</a:t>
                      </a:r>
                      <a:endParaRPr lang="en-US" sz="1100" b="1" i="0" u="none" strike="noStrike" dirty="0">
                        <a:solidFill>
                          <a:srgbClr val="C00000"/>
                        </a:solidFill>
                        <a:effectLst/>
                        <a:latin typeface="Calibri" panose="020F0502020204030204" pitchFamily="34" charset="0"/>
                      </a:endParaRPr>
                    </a:p>
                  </a:txBody>
                  <a:tcPr marL="7620" marR="7620" marT="7620" marB="0" anchor="ctr">
                    <a:solidFill>
                      <a:schemeClr val="accent6">
                        <a:lumMod val="60000"/>
                        <a:lumOff val="40000"/>
                      </a:schemeClr>
                    </a:solidFill>
                  </a:tcPr>
                </a:tc>
                <a:tc>
                  <a:txBody>
                    <a:bodyPr/>
                    <a:lstStyle/>
                    <a:p>
                      <a:pPr algn="ctr" fontAlgn="ctr"/>
                      <a:r>
                        <a:rPr lang="en-US" sz="1100" b="1" u="none" strike="noStrike" dirty="0">
                          <a:effectLst/>
                        </a:rPr>
                        <a:t> </a:t>
                      </a:r>
                      <a:r>
                        <a:rPr lang="en-US" sz="1100" b="1" u="none" strike="noStrike" dirty="0">
                          <a:solidFill>
                            <a:srgbClr val="C00000"/>
                          </a:solidFill>
                          <a:effectLst/>
                        </a:rPr>
                        <a:t>none</a:t>
                      </a:r>
                      <a:endParaRPr lang="en-US" sz="1100" b="1" i="0" u="none" strike="noStrike" dirty="0">
                        <a:solidFill>
                          <a:srgbClr val="C00000"/>
                        </a:solidFill>
                        <a:effectLst/>
                        <a:latin typeface="Calibri" panose="020F0502020204030204" pitchFamily="34" charset="0"/>
                      </a:endParaRPr>
                    </a:p>
                  </a:txBody>
                  <a:tcPr marL="7620" marR="7620" marT="7620" marB="0" anchor="ctr">
                    <a:solidFill>
                      <a:schemeClr val="accent6">
                        <a:lumMod val="60000"/>
                        <a:lumOff val="40000"/>
                      </a:schemeClr>
                    </a:solidFill>
                  </a:tcPr>
                </a:tc>
                <a:extLst>
                  <a:ext uri="{0D108BD9-81ED-4DB2-BD59-A6C34878D82A}">
                    <a16:rowId xmlns:a16="http://schemas.microsoft.com/office/drawing/2014/main" val="1066765848"/>
                  </a:ext>
                </a:extLst>
              </a:tr>
              <a:tr h="0">
                <a:tc>
                  <a:txBody>
                    <a:bodyPr/>
                    <a:lstStyle/>
                    <a:p>
                      <a:pPr algn="r" fontAlgn="ctr"/>
                      <a:r>
                        <a:rPr lang="en-US" sz="1100" b="1" u="none" strike="noStrike" dirty="0">
                          <a:solidFill>
                            <a:schemeClr val="tx1"/>
                          </a:solidFill>
                          <a:effectLst/>
                        </a:rPr>
                        <a:t>actionability</a:t>
                      </a:r>
                      <a:endParaRPr lang="en-US" sz="1100" b="1" i="0" u="none" strike="noStrike" dirty="0">
                        <a:solidFill>
                          <a:schemeClr val="tx1"/>
                        </a:solidFill>
                        <a:effectLst/>
                        <a:latin typeface="Calibri" panose="020F0502020204030204" pitchFamily="34" charset="0"/>
                      </a:endParaRPr>
                    </a:p>
                  </a:txBody>
                  <a:tcPr marL="7620" marR="7620" marT="7620" marB="0" anchor="ctr">
                    <a:solidFill>
                      <a:schemeClr val="bg2">
                        <a:lumMod val="75000"/>
                        <a:lumOff val="25000"/>
                      </a:schemeClr>
                    </a:solidFill>
                  </a:tcPr>
                </a:tc>
                <a:tc>
                  <a:txBody>
                    <a:bodyPr/>
                    <a:lstStyle/>
                    <a:p>
                      <a:pPr algn="ctr" fontAlgn="ctr"/>
                      <a:r>
                        <a:rPr lang="en-US" sz="1100" u="none" strike="noStrike" dirty="0">
                          <a:effectLst/>
                        </a:rPr>
                        <a:t>poor</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gridSpan="2">
                  <a:txBody>
                    <a:bodyPr/>
                    <a:lstStyle/>
                    <a:p>
                      <a:pPr algn="ctr" fontAlgn="ctr"/>
                      <a:r>
                        <a:rPr lang="en-US" sz="1100" u="none" strike="noStrike" dirty="0">
                          <a:effectLst/>
                        </a:rPr>
                        <a:t>biased (categories)</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h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dirty="0">
                          <a:effectLst/>
                        </a:rPr>
                        <a:t>poor</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gridSpan="4">
                  <a:txBody>
                    <a:bodyPr/>
                    <a:lstStyle/>
                    <a:p>
                      <a:pPr algn="ctr" fontAlgn="ctr"/>
                      <a:r>
                        <a:rPr lang="en-US" sz="1100" b="1" u="none" strike="noStrike" dirty="0">
                          <a:solidFill>
                            <a:srgbClr val="C00000"/>
                          </a:solidFill>
                          <a:effectLst/>
                        </a:rPr>
                        <a:t>bad</a:t>
                      </a:r>
                      <a:endParaRPr lang="en-US" sz="1100" b="1" i="0" u="none" strike="noStrike" dirty="0">
                        <a:solidFill>
                          <a:srgbClr val="C00000"/>
                        </a:solidFill>
                        <a:effectLst/>
                        <a:latin typeface="Calibri" panose="020F0502020204030204" pitchFamily="34" charset="0"/>
                      </a:endParaRPr>
                    </a:p>
                  </a:txBody>
                  <a:tcPr marL="7620" marR="7620" marT="7620" marB="0" anchor="ctr">
                    <a:solidFill>
                      <a:schemeClr val="accent6">
                        <a:lumMod val="60000"/>
                        <a:lumOff val="40000"/>
                      </a:schemeClr>
                    </a:solidFill>
                  </a:tcPr>
                </a:tc>
                <a:tc hMerge="1">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hMerge="1">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h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706587693"/>
                  </a:ext>
                </a:extLst>
              </a:tr>
            </a:tbl>
          </a:graphicData>
        </a:graphic>
      </p:graphicFrame>
      <p:sp>
        <p:nvSpPr>
          <p:cNvPr id="14" name="Espace réservé du contenu 2">
            <a:extLst>
              <a:ext uri="{FF2B5EF4-FFF2-40B4-BE49-F238E27FC236}">
                <a16:creationId xmlns:a16="http://schemas.microsoft.com/office/drawing/2014/main" id="{755A3E99-98E6-4665-9B39-52ED9526B95B}"/>
              </a:ext>
            </a:extLst>
          </p:cNvPr>
          <p:cNvSpPr txBox="1">
            <a:spLocks/>
          </p:cNvSpPr>
          <p:nvPr/>
        </p:nvSpPr>
        <p:spPr>
          <a:xfrm>
            <a:off x="5584523" y="1852936"/>
            <a:ext cx="5443023" cy="1272540"/>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400" b="1" dirty="0"/>
              <a:t>Qualitative</a:t>
            </a:r>
            <a:r>
              <a:rPr lang="en-US" sz="1400" dirty="0"/>
              <a:t> evaluation:</a:t>
            </a:r>
          </a:p>
          <a:p>
            <a:pPr lvl="1"/>
            <a:r>
              <a:rPr lang="en-US" sz="1400" dirty="0"/>
              <a:t>Cluster balance</a:t>
            </a:r>
          </a:p>
          <a:p>
            <a:pPr lvl="1"/>
            <a:r>
              <a:rPr lang="en-US" sz="1400" dirty="0"/>
              <a:t>Discriminatory features</a:t>
            </a:r>
          </a:p>
          <a:p>
            <a:pPr lvl="1"/>
            <a:r>
              <a:rPr lang="en-US" sz="1400" dirty="0"/>
              <a:t>Actionability</a:t>
            </a:r>
          </a:p>
        </p:txBody>
      </p:sp>
      <p:sp>
        <p:nvSpPr>
          <p:cNvPr id="9" name="Espace réservé du contenu 2">
            <a:extLst>
              <a:ext uri="{FF2B5EF4-FFF2-40B4-BE49-F238E27FC236}">
                <a16:creationId xmlns:a16="http://schemas.microsoft.com/office/drawing/2014/main" id="{C400F15F-0DE6-4DE8-81F2-BB51DF9D2C69}"/>
              </a:ext>
            </a:extLst>
          </p:cNvPr>
          <p:cNvSpPr txBox="1">
            <a:spLocks/>
          </p:cNvSpPr>
          <p:nvPr/>
        </p:nvSpPr>
        <p:spPr>
          <a:xfrm>
            <a:off x="426597" y="3153106"/>
            <a:ext cx="2263337" cy="597800"/>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400" b="1" dirty="0"/>
              <a:t>Intermediate results: </a:t>
            </a:r>
            <a:endParaRPr lang="en-US" sz="1400" dirty="0"/>
          </a:p>
        </p:txBody>
      </p:sp>
    </p:spTree>
    <p:extLst>
      <p:ext uri="{BB962C8B-B14F-4D97-AF65-F5344CB8AC3E}">
        <p14:creationId xmlns:p14="http://schemas.microsoft.com/office/powerpoint/2010/main" val="3256530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1F4F0F-44C5-48E6-9D4B-913A4451E53F}"/>
              </a:ext>
            </a:extLst>
          </p:cNvPr>
          <p:cNvSpPr>
            <a:spLocks noGrp="1"/>
          </p:cNvSpPr>
          <p:nvPr>
            <p:ph type="title"/>
          </p:nvPr>
        </p:nvSpPr>
        <p:spPr>
          <a:xfrm>
            <a:off x="2230735" y="187801"/>
            <a:ext cx="8807852" cy="1131339"/>
          </a:xfrm>
        </p:spPr>
        <p:txBody>
          <a:bodyPr/>
          <a:lstStyle/>
          <a:p>
            <a:r>
              <a:rPr lang="en-US"/>
              <a:t>Data Science : your best Support</a:t>
            </a:r>
          </a:p>
        </p:txBody>
      </p:sp>
      <p:sp>
        <p:nvSpPr>
          <p:cNvPr id="3" name="Espace réservé du contenu 2">
            <a:extLst>
              <a:ext uri="{FF2B5EF4-FFF2-40B4-BE49-F238E27FC236}">
                <a16:creationId xmlns:a16="http://schemas.microsoft.com/office/drawing/2014/main" id="{B1B79044-FE6A-4C4A-8B1D-7998D6FC576E}"/>
              </a:ext>
            </a:extLst>
          </p:cNvPr>
          <p:cNvSpPr>
            <a:spLocks noGrp="1"/>
          </p:cNvSpPr>
          <p:nvPr>
            <p:ph idx="1"/>
          </p:nvPr>
        </p:nvSpPr>
        <p:spPr>
          <a:xfrm>
            <a:off x="195284" y="1752474"/>
            <a:ext cx="10554574" cy="736188"/>
          </a:xfrm>
        </p:spPr>
        <p:txBody>
          <a:bodyPr>
            <a:normAutofit/>
          </a:bodyPr>
          <a:lstStyle/>
          <a:p>
            <a:pPr>
              <a:buFont typeface="+mj-lt"/>
              <a:buAutoNum type="arabicPeriod"/>
            </a:pPr>
            <a:r>
              <a:rPr lang="en-US" b="1"/>
              <a:t>We’re now able to define Use Cases and refine targets </a:t>
            </a:r>
          </a:p>
        </p:txBody>
      </p:sp>
      <p:pic>
        <p:nvPicPr>
          <p:cNvPr id="4" name="Image 3">
            <a:extLst>
              <a:ext uri="{FF2B5EF4-FFF2-40B4-BE49-F238E27FC236}">
                <a16:creationId xmlns:a16="http://schemas.microsoft.com/office/drawing/2014/main" id="{E5EB5F30-CD7A-4A25-A9E8-4A0A7290D582}"/>
              </a:ext>
            </a:extLst>
          </p:cNvPr>
          <p:cNvPicPr>
            <a:picLocks noChangeAspect="1"/>
          </p:cNvPicPr>
          <p:nvPr/>
        </p:nvPicPr>
        <p:blipFill>
          <a:blip r:embed="rId2"/>
          <a:stretch>
            <a:fillRect/>
          </a:stretch>
        </p:blipFill>
        <p:spPr>
          <a:xfrm>
            <a:off x="195284" y="118714"/>
            <a:ext cx="1904823" cy="1428617"/>
          </a:xfrm>
          <a:prstGeom prst="rect">
            <a:avLst/>
          </a:prstGeom>
        </p:spPr>
      </p:pic>
      <p:sp>
        <p:nvSpPr>
          <p:cNvPr id="9" name="Espace réservé du contenu 2">
            <a:extLst>
              <a:ext uri="{FF2B5EF4-FFF2-40B4-BE49-F238E27FC236}">
                <a16:creationId xmlns:a16="http://schemas.microsoft.com/office/drawing/2014/main" id="{311E5A95-59C9-4258-9D85-7AED881D9D4B}"/>
              </a:ext>
            </a:extLst>
          </p:cNvPr>
          <p:cNvSpPr txBox="1">
            <a:spLocks/>
          </p:cNvSpPr>
          <p:nvPr/>
        </p:nvSpPr>
        <p:spPr>
          <a:xfrm>
            <a:off x="195284" y="2283865"/>
            <a:ext cx="10554574" cy="63813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2"/>
            </a:pPr>
            <a:r>
              <a:rPr lang="en-US" b="1" dirty="0"/>
              <a:t>We know how to select and tune an approach</a:t>
            </a:r>
          </a:p>
        </p:txBody>
      </p:sp>
      <p:sp>
        <p:nvSpPr>
          <p:cNvPr id="7" name="Espace réservé du contenu 2">
            <a:extLst>
              <a:ext uri="{FF2B5EF4-FFF2-40B4-BE49-F238E27FC236}">
                <a16:creationId xmlns:a16="http://schemas.microsoft.com/office/drawing/2014/main" id="{ACB06965-83BE-4AE9-B988-3EC495075BF1}"/>
              </a:ext>
            </a:extLst>
          </p:cNvPr>
          <p:cNvSpPr txBox="1">
            <a:spLocks/>
          </p:cNvSpPr>
          <p:nvPr/>
        </p:nvSpPr>
        <p:spPr>
          <a:xfrm>
            <a:off x="126119" y="2786855"/>
            <a:ext cx="10554574" cy="165715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00050">
              <a:buFont typeface="+mj-lt"/>
              <a:buAutoNum type="arabicPeriod" startAt="3"/>
            </a:pPr>
            <a:r>
              <a:rPr lang="en-US" b="1" dirty="0"/>
              <a:t>Next, how to achieve </a:t>
            </a:r>
            <a:r>
              <a:rPr lang="en-US" b="1" dirty="0" err="1"/>
              <a:t>Olist</a:t>
            </a:r>
            <a:r>
              <a:rPr lang="en-US" b="1" dirty="0"/>
              <a:t> business goals ?</a:t>
            </a:r>
          </a:p>
          <a:p>
            <a:pPr marL="857250" lvl="1" indent="-342900">
              <a:buFont typeface="+mj-lt"/>
              <a:buAutoNum type="alphaLcPeriod"/>
            </a:pPr>
            <a:r>
              <a:rPr lang="en-US" dirty="0"/>
              <a:t>Actionability</a:t>
            </a:r>
          </a:p>
          <a:p>
            <a:pPr marL="857250" lvl="1" indent="-342900">
              <a:buFont typeface="+mj-lt"/>
              <a:buAutoNum type="alphaLcPeriod"/>
            </a:pPr>
            <a:r>
              <a:rPr lang="en-US" dirty="0"/>
              <a:t>Stability assessment</a:t>
            </a:r>
          </a:p>
          <a:p>
            <a:pPr marL="857250" lvl="1" indent="-342900">
              <a:buFont typeface="+mj-lt"/>
              <a:buAutoNum type="alphaLcPeriod"/>
            </a:pPr>
            <a:r>
              <a:rPr lang="en-US" dirty="0"/>
              <a:t>Results &amp; further proceedings</a:t>
            </a:r>
          </a:p>
        </p:txBody>
      </p:sp>
    </p:spTree>
    <p:extLst>
      <p:ext uri="{BB962C8B-B14F-4D97-AF65-F5344CB8AC3E}">
        <p14:creationId xmlns:p14="http://schemas.microsoft.com/office/powerpoint/2010/main" val="14422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C18698-7E41-4C10-B133-88BACBDB2C55}"/>
              </a:ext>
            </a:extLst>
          </p:cNvPr>
          <p:cNvSpPr>
            <a:spLocks noGrp="1"/>
          </p:cNvSpPr>
          <p:nvPr>
            <p:ph type="title"/>
          </p:nvPr>
        </p:nvSpPr>
        <p:spPr>
          <a:xfrm>
            <a:off x="2130250" y="339284"/>
            <a:ext cx="8767659" cy="970450"/>
          </a:xfrm>
        </p:spPr>
        <p:txBody>
          <a:bodyPr/>
          <a:lstStyle/>
          <a:p>
            <a:r>
              <a:rPr lang="en-US" dirty="0"/>
              <a:t>3.a. Actionability</a:t>
            </a:r>
            <a:br>
              <a:rPr lang="en-US" dirty="0"/>
            </a:br>
            <a:r>
              <a:rPr lang="en-US" dirty="0"/>
              <a:t>Explore K-Modes</a:t>
            </a:r>
          </a:p>
        </p:txBody>
      </p:sp>
      <p:sp>
        <p:nvSpPr>
          <p:cNvPr id="3" name="Espace réservé du contenu 2">
            <a:extLst>
              <a:ext uri="{FF2B5EF4-FFF2-40B4-BE49-F238E27FC236}">
                <a16:creationId xmlns:a16="http://schemas.microsoft.com/office/drawing/2014/main" id="{AF3CD896-BA35-43A7-8374-BC42C4A24EBB}"/>
              </a:ext>
            </a:extLst>
          </p:cNvPr>
          <p:cNvSpPr>
            <a:spLocks noGrp="1"/>
          </p:cNvSpPr>
          <p:nvPr>
            <p:ph idx="1"/>
          </p:nvPr>
        </p:nvSpPr>
        <p:spPr>
          <a:xfrm>
            <a:off x="12189" y="1815218"/>
            <a:ext cx="4479874" cy="4924068"/>
          </a:xfrm>
        </p:spPr>
        <p:txBody>
          <a:bodyPr>
            <a:normAutofit lnSpcReduction="10000"/>
          </a:bodyPr>
          <a:lstStyle/>
          <a:p>
            <a:r>
              <a:rPr lang="en-US" b="1"/>
              <a:t>What : </a:t>
            </a:r>
            <a:r>
              <a:rPr lang="en-US"/>
              <a:t>k-Modes extends k-Means algorithm for categorical features, minimizing a cost function measuring </a:t>
            </a:r>
            <a:r>
              <a:rPr lang="en-US" b="1"/>
              <a:t>matching dissimilarity</a:t>
            </a:r>
          </a:p>
          <a:p>
            <a:pPr lvl="1"/>
            <a:r>
              <a:rPr lang="en-US" b="1"/>
              <a:t>Pros : </a:t>
            </a:r>
          </a:p>
          <a:p>
            <a:pPr lvl="2"/>
            <a:r>
              <a:rPr lang="en-US"/>
              <a:t>« raw » data (turned to categorical)</a:t>
            </a:r>
          </a:p>
          <a:p>
            <a:pPr lvl="2"/>
            <a:r>
              <a:rPr lang="en-US" b="1">
                <a:solidFill>
                  <a:srgbClr val="1AAE9F"/>
                </a:solidFill>
              </a:rPr>
              <a:t>clear cluster description</a:t>
            </a:r>
          </a:p>
          <a:p>
            <a:pPr lvl="2"/>
            <a:r>
              <a:rPr lang="en-US" i="1"/>
              <a:t>deterministic (with « Cao » init)</a:t>
            </a:r>
          </a:p>
          <a:p>
            <a:pPr lvl="1"/>
            <a:r>
              <a:rPr lang="en-US" b="1"/>
              <a:t>Cons : </a:t>
            </a:r>
          </a:p>
          <a:p>
            <a:pPr lvl="2"/>
            <a:r>
              <a:rPr lang="en-US" b="1"/>
              <a:t>introduce a sensitivity to feature engineering : </a:t>
            </a:r>
            <a:r>
              <a:rPr lang="en-US" b="1">
                <a:solidFill>
                  <a:srgbClr val="C00000"/>
                </a:solidFill>
              </a:rPr>
              <a:t>reward same k optimal clusters than feature discretization</a:t>
            </a:r>
          </a:p>
          <a:p>
            <a:pPr lvl="2"/>
            <a:r>
              <a:rPr lang="en-US"/>
              <a:t>would consider ordinal as categorical (losing the « real » distance between levels)</a:t>
            </a:r>
          </a:p>
          <a:p>
            <a:pPr lvl="2"/>
            <a:r>
              <a:rPr lang="en-US"/>
              <a:t>stability is compromized because of its sensitivity to discretization</a:t>
            </a:r>
          </a:p>
        </p:txBody>
      </p:sp>
      <p:pic>
        <p:nvPicPr>
          <p:cNvPr id="4" name="Image 3">
            <a:extLst>
              <a:ext uri="{FF2B5EF4-FFF2-40B4-BE49-F238E27FC236}">
                <a16:creationId xmlns:a16="http://schemas.microsoft.com/office/drawing/2014/main" id="{65AD38C1-3B32-4426-9DE6-7809DB933253}"/>
              </a:ext>
            </a:extLst>
          </p:cNvPr>
          <p:cNvPicPr>
            <a:picLocks noChangeAspect="1"/>
          </p:cNvPicPr>
          <p:nvPr/>
        </p:nvPicPr>
        <p:blipFill>
          <a:blip r:embed="rId3"/>
          <a:stretch>
            <a:fillRect/>
          </a:stretch>
        </p:blipFill>
        <p:spPr>
          <a:xfrm>
            <a:off x="195284" y="118714"/>
            <a:ext cx="1904823" cy="1428617"/>
          </a:xfrm>
          <a:prstGeom prst="rect">
            <a:avLst/>
          </a:prstGeom>
        </p:spPr>
      </p:pic>
      <p:grpSp>
        <p:nvGrpSpPr>
          <p:cNvPr id="6" name="Groupe 5">
            <a:extLst>
              <a:ext uri="{FF2B5EF4-FFF2-40B4-BE49-F238E27FC236}">
                <a16:creationId xmlns:a16="http://schemas.microsoft.com/office/drawing/2014/main" id="{045A685A-3832-4955-A44B-4F5D8461C31E}"/>
              </a:ext>
            </a:extLst>
          </p:cNvPr>
          <p:cNvGrpSpPr/>
          <p:nvPr/>
        </p:nvGrpSpPr>
        <p:grpSpPr>
          <a:xfrm>
            <a:off x="4393697" y="1651247"/>
            <a:ext cx="7717839" cy="5024761"/>
            <a:chOff x="4393697" y="1651247"/>
            <a:chExt cx="7717839" cy="5024761"/>
          </a:xfrm>
        </p:grpSpPr>
        <p:sp>
          <p:nvSpPr>
            <p:cNvPr id="5" name="Rectangle 4">
              <a:extLst>
                <a:ext uri="{FF2B5EF4-FFF2-40B4-BE49-F238E27FC236}">
                  <a16:creationId xmlns:a16="http://schemas.microsoft.com/office/drawing/2014/main" id="{4E542A1C-8708-4BA7-AE41-B23929194E69}"/>
                </a:ext>
              </a:extLst>
            </p:cNvPr>
            <p:cNvSpPr/>
            <p:nvPr/>
          </p:nvSpPr>
          <p:spPr>
            <a:xfrm>
              <a:off x="4393697" y="1651247"/>
              <a:ext cx="7552731" cy="5024761"/>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i="1" dirty="0"/>
            </a:p>
          </p:txBody>
        </p:sp>
        <p:sp>
          <p:nvSpPr>
            <p:cNvPr id="10" name="Espace réservé du contenu 2">
              <a:extLst>
                <a:ext uri="{FF2B5EF4-FFF2-40B4-BE49-F238E27FC236}">
                  <a16:creationId xmlns:a16="http://schemas.microsoft.com/office/drawing/2014/main" id="{C3A4F4C8-741E-4E89-A790-816263E73F57}"/>
                </a:ext>
              </a:extLst>
            </p:cNvPr>
            <p:cNvSpPr txBox="1">
              <a:spLocks/>
            </p:cNvSpPr>
            <p:nvPr/>
          </p:nvSpPr>
          <p:spPr>
            <a:xfrm>
              <a:off x="4393698" y="1729884"/>
              <a:ext cx="7534275" cy="502462"/>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anose="05000000000000000000" pitchFamily="2" charset="2"/>
                <a:buChar char="Ø"/>
              </a:pPr>
              <a:r>
                <a:rPr lang="en-US" sz="1200" b="1" dirty="0"/>
                <a:t>K-Modes gets a direct « cluster Zero » description : feature’s most frequent values ( </a:t>
              </a:r>
              <a:r>
                <a:rPr lang="en-US" sz="1200" b="1" dirty="0" err="1"/>
                <a:t>n_init</a:t>
              </a:r>
              <a:r>
                <a:rPr lang="en-US" sz="1200" b="1" dirty="0"/>
                <a:t>=1)</a:t>
              </a:r>
            </a:p>
            <a:p>
              <a:pPr marL="0" indent="0">
                <a:buNone/>
              </a:pPr>
              <a:r>
                <a:rPr lang="en-US" sz="1200" b="1" dirty="0"/>
                <a:t>	</a:t>
              </a:r>
              <a:r>
                <a:rPr lang="en-US" sz="1200" b="1" i="1" dirty="0"/>
                <a:t>Once optimal settings found : Optimal </a:t>
              </a:r>
              <a:r>
                <a:rPr lang="en-US" sz="1200" b="1" i="1" dirty="0" err="1"/>
                <a:t>n_init</a:t>
              </a:r>
              <a:r>
                <a:rPr lang="en-US" sz="1200" b="1" i="1" dirty="0"/>
                <a:t>=3 and </a:t>
              </a:r>
              <a:r>
                <a:rPr lang="en-US" sz="1200" b="1" i="1" dirty="0" err="1"/>
                <a:t>max_iter</a:t>
              </a:r>
              <a:r>
                <a:rPr lang="en-US" sz="1200" b="1" i="1" dirty="0"/>
                <a:t>=30</a:t>
              </a:r>
            </a:p>
          </p:txBody>
        </p:sp>
        <p:sp>
          <p:nvSpPr>
            <p:cNvPr id="11" name="Espace réservé du contenu 2">
              <a:extLst>
                <a:ext uri="{FF2B5EF4-FFF2-40B4-BE49-F238E27FC236}">
                  <a16:creationId xmlns:a16="http://schemas.microsoft.com/office/drawing/2014/main" id="{FBBF2CBD-484C-4A5A-8279-1A579B279B7E}"/>
                </a:ext>
              </a:extLst>
            </p:cNvPr>
            <p:cNvSpPr txBox="1">
              <a:spLocks/>
            </p:cNvSpPr>
            <p:nvPr/>
          </p:nvSpPr>
          <p:spPr>
            <a:xfrm>
              <a:off x="4393698" y="2500161"/>
              <a:ext cx="2118695" cy="618004"/>
            </a:xfrm>
            <a:prstGeom prst="rect">
              <a:avLst/>
            </a:prstGeom>
            <a:effectLst>
              <a:outerShdw blurRad="50800" dir="14400000">
                <a:srgbClr val="000000">
                  <a:alpha val="40000"/>
                </a:srgbClr>
              </a:outerShdw>
            </a:effectLst>
          </p:spPr>
          <p:txBody>
            <a:bodyPr vert="horz" lIns="91440" tIns="45720" rIns="91440" bIns="45720" rtlCol="0" anchor="ctr">
              <a:noAutofit/>
            </a:bodyPr>
            <a:lstStyle>
              <a:defPPr>
                <a:defRPr lang="en-US"/>
              </a:defPPr>
              <a:lvl1pPr marL="342900" indent="-342900">
                <a:spcBef>
                  <a:spcPct val="20000"/>
                </a:spcBef>
                <a:spcAft>
                  <a:spcPts val="600"/>
                </a:spcAft>
                <a:buClr>
                  <a:schemeClr val="accent1"/>
                </a:buClr>
                <a:buFont typeface="Wingdings" panose="05000000000000000000" pitchFamily="2" charset="2"/>
                <a:buChar char="Ø"/>
                <a:defRPr sz="1600" b="1"/>
              </a:lvl1pPr>
              <a:lvl2pPr marL="742950" indent="-285750">
                <a:spcBef>
                  <a:spcPct val="20000"/>
                </a:spcBef>
                <a:spcAft>
                  <a:spcPts val="600"/>
                </a:spcAft>
                <a:buClr>
                  <a:schemeClr val="accent1"/>
                </a:buClr>
                <a:buFont typeface="Wingdings 2" charset="2"/>
                <a:buChar char=""/>
                <a:defRPr sz="1600"/>
              </a:lvl2pPr>
              <a:lvl3pPr marL="1143000" indent="-228600">
                <a:spcBef>
                  <a:spcPct val="20000"/>
                </a:spcBef>
                <a:spcAft>
                  <a:spcPts val="600"/>
                </a:spcAft>
                <a:buClr>
                  <a:schemeClr val="accent1"/>
                </a:buClr>
                <a:buFont typeface="Wingdings 2" charset="2"/>
                <a:buChar char=""/>
                <a:defRPr sz="1400"/>
              </a:lvl3pPr>
              <a:lvl4pPr marL="1600200" indent="-228600">
                <a:spcBef>
                  <a:spcPct val="20000"/>
                </a:spcBef>
                <a:spcAft>
                  <a:spcPts val="600"/>
                </a:spcAft>
                <a:buClr>
                  <a:schemeClr val="accent1"/>
                </a:buClr>
                <a:buFont typeface="Wingdings 2" charset="2"/>
                <a:buChar char=""/>
                <a:defRPr sz="1200"/>
              </a:lvl4pPr>
              <a:lvl5pPr marL="2057400" indent="-228600">
                <a:spcBef>
                  <a:spcPct val="20000"/>
                </a:spcBef>
                <a:spcAft>
                  <a:spcPts val="600"/>
                </a:spcAft>
                <a:buClr>
                  <a:schemeClr val="accent1"/>
                </a:buClr>
                <a:buFont typeface="Wingdings 2" charset="2"/>
                <a:buChar char=""/>
                <a:defRPr sz="1200"/>
              </a:lvl5pPr>
              <a:lvl6pPr marL="2400000" indent="-228600">
                <a:spcBef>
                  <a:spcPct val="20000"/>
                </a:spcBef>
                <a:spcAft>
                  <a:spcPts val="600"/>
                </a:spcAft>
                <a:buClr>
                  <a:schemeClr val="accent1"/>
                </a:buClr>
                <a:buFont typeface="Wingdings 2" charset="2"/>
                <a:buChar char=""/>
                <a:defRPr sz="1200"/>
              </a:lvl6pPr>
              <a:lvl7pPr marL="2800000" indent="-228600">
                <a:spcBef>
                  <a:spcPct val="20000"/>
                </a:spcBef>
                <a:spcAft>
                  <a:spcPts val="600"/>
                </a:spcAft>
                <a:buClr>
                  <a:schemeClr val="accent1"/>
                </a:buClr>
                <a:buFont typeface="Wingdings 2" charset="2"/>
                <a:buChar char=""/>
                <a:defRPr sz="1200"/>
              </a:lvl7pPr>
              <a:lvl8pPr marL="3200000" indent="-228600">
                <a:spcBef>
                  <a:spcPct val="20000"/>
                </a:spcBef>
                <a:spcAft>
                  <a:spcPts val="600"/>
                </a:spcAft>
                <a:buClr>
                  <a:schemeClr val="accent1"/>
                </a:buClr>
                <a:buFont typeface="Wingdings 2" charset="2"/>
                <a:buChar char=""/>
                <a:defRPr sz="1200"/>
              </a:lvl8pPr>
              <a:lvl9pPr marL="3600000" indent="-228600">
                <a:spcBef>
                  <a:spcPct val="20000"/>
                </a:spcBef>
                <a:spcAft>
                  <a:spcPts val="600"/>
                </a:spcAft>
                <a:buClr>
                  <a:schemeClr val="accent1"/>
                </a:buClr>
                <a:buFont typeface="Wingdings 2" charset="2"/>
                <a:buChar char=""/>
                <a:defRPr sz="1200"/>
              </a:lvl9pPr>
            </a:lstStyle>
            <a:p>
              <a:pPr>
                <a:buFont typeface="+mj-lt"/>
                <a:buAutoNum type="arabicPeriod"/>
              </a:pPr>
              <a:r>
                <a:rPr lang="en-US" sz="1200" dirty="0"/>
                <a:t>K-Modes build clusters iteratively until cost slows its decrease</a:t>
              </a:r>
            </a:p>
          </p:txBody>
        </p:sp>
        <p:grpSp>
          <p:nvGrpSpPr>
            <p:cNvPr id="28" name="Groupe 27">
              <a:extLst>
                <a:ext uri="{FF2B5EF4-FFF2-40B4-BE49-F238E27FC236}">
                  <a16:creationId xmlns:a16="http://schemas.microsoft.com/office/drawing/2014/main" id="{BB7C5925-39DF-493C-B8B9-B588D59714D6}"/>
                </a:ext>
              </a:extLst>
            </p:cNvPr>
            <p:cNvGrpSpPr/>
            <p:nvPr/>
          </p:nvGrpSpPr>
          <p:grpSpPr>
            <a:xfrm>
              <a:off x="6270441" y="2522148"/>
              <a:ext cx="1037315" cy="686474"/>
              <a:chOff x="8556674" y="2227061"/>
              <a:chExt cx="1268958" cy="812981"/>
            </a:xfrm>
          </p:grpSpPr>
          <p:pic>
            <p:nvPicPr>
              <p:cNvPr id="12" name="Image 11">
                <a:extLst>
                  <a:ext uri="{FF2B5EF4-FFF2-40B4-BE49-F238E27FC236}">
                    <a16:creationId xmlns:a16="http://schemas.microsoft.com/office/drawing/2014/main" id="{000FFE65-4C58-47B2-A8F7-C0F5A805C539}"/>
                  </a:ext>
                </a:extLst>
              </p:cNvPr>
              <p:cNvPicPr>
                <a:picLocks noChangeAspect="1"/>
              </p:cNvPicPr>
              <p:nvPr/>
            </p:nvPicPr>
            <p:blipFill>
              <a:blip r:embed="rId4"/>
              <a:stretch>
                <a:fillRect/>
              </a:stretch>
            </p:blipFill>
            <p:spPr>
              <a:xfrm>
                <a:off x="8556674" y="2227061"/>
                <a:ext cx="1268958" cy="812981"/>
              </a:xfrm>
              <a:prstGeom prst="rect">
                <a:avLst/>
              </a:prstGeom>
            </p:spPr>
          </p:pic>
          <p:sp>
            <p:nvSpPr>
              <p:cNvPr id="13" name="Flèche : bas 12">
                <a:extLst>
                  <a:ext uri="{FF2B5EF4-FFF2-40B4-BE49-F238E27FC236}">
                    <a16:creationId xmlns:a16="http://schemas.microsoft.com/office/drawing/2014/main" id="{14D4352D-8E0D-48CF-93EB-36014145F056}"/>
                  </a:ext>
                </a:extLst>
              </p:cNvPr>
              <p:cNvSpPr/>
              <p:nvPr/>
            </p:nvSpPr>
            <p:spPr>
              <a:xfrm>
                <a:off x="9082505" y="2578013"/>
                <a:ext cx="140677" cy="1449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sp>
          <p:nvSpPr>
            <p:cNvPr id="16" name="Espace réservé du contenu 2">
              <a:extLst>
                <a:ext uri="{FF2B5EF4-FFF2-40B4-BE49-F238E27FC236}">
                  <a16:creationId xmlns:a16="http://schemas.microsoft.com/office/drawing/2014/main" id="{74F1C0DE-3F20-4018-92CD-1487185083DC}"/>
                </a:ext>
              </a:extLst>
            </p:cNvPr>
            <p:cNvSpPr txBox="1">
              <a:spLocks/>
            </p:cNvSpPr>
            <p:nvPr/>
          </p:nvSpPr>
          <p:spPr>
            <a:xfrm>
              <a:off x="7307756" y="2302805"/>
              <a:ext cx="1672511" cy="81298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2"/>
              </a:pPr>
              <a:r>
                <a:rPr lang="en-US" sz="1200" b="1" dirty="0"/>
                <a:t>Resulting cluster’s balance</a:t>
              </a:r>
            </a:p>
          </p:txBody>
        </p:sp>
        <p:pic>
          <p:nvPicPr>
            <p:cNvPr id="17" name="Image 16">
              <a:extLst>
                <a:ext uri="{FF2B5EF4-FFF2-40B4-BE49-F238E27FC236}">
                  <a16:creationId xmlns:a16="http://schemas.microsoft.com/office/drawing/2014/main" id="{FE72D099-0E58-4DD8-B6D7-AF121BA9654F}"/>
                </a:ext>
              </a:extLst>
            </p:cNvPr>
            <p:cNvPicPr>
              <a:picLocks noChangeAspect="1"/>
            </p:cNvPicPr>
            <p:nvPr/>
          </p:nvPicPr>
          <p:blipFill>
            <a:blip r:embed="rId5"/>
            <a:stretch>
              <a:fillRect/>
            </a:stretch>
          </p:blipFill>
          <p:spPr>
            <a:xfrm>
              <a:off x="8494299" y="2522148"/>
              <a:ext cx="971935" cy="989739"/>
            </a:xfrm>
            <a:prstGeom prst="rect">
              <a:avLst/>
            </a:prstGeom>
          </p:spPr>
        </p:pic>
        <p:pic>
          <p:nvPicPr>
            <p:cNvPr id="21" name="Image 20">
              <a:extLst>
                <a:ext uri="{FF2B5EF4-FFF2-40B4-BE49-F238E27FC236}">
                  <a16:creationId xmlns:a16="http://schemas.microsoft.com/office/drawing/2014/main" id="{E84A5B52-D0D5-419E-80E7-B2935856B11B}"/>
                </a:ext>
              </a:extLst>
            </p:cNvPr>
            <p:cNvPicPr>
              <a:picLocks noChangeAspect="1"/>
            </p:cNvPicPr>
            <p:nvPr/>
          </p:nvPicPr>
          <p:blipFill>
            <a:blip r:embed="rId6"/>
            <a:stretch>
              <a:fillRect/>
            </a:stretch>
          </p:blipFill>
          <p:spPr>
            <a:xfrm>
              <a:off x="10450436" y="2522148"/>
              <a:ext cx="1388827" cy="989739"/>
            </a:xfrm>
            <a:prstGeom prst="rect">
              <a:avLst/>
            </a:prstGeom>
          </p:spPr>
        </p:pic>
        <p:sp>
          <p:nvSpPr>
            <p:cNvPr id="22" name="Espace réservé du contenu 2">
              <a:extLst>
                <a:ext uri="{FF2B5EF4-FFF2-40B4-BE49-F238E27FC236}">
                  <a16:creationId xmlns:a16="http://schemas.microsoft.com/office/drawing/2014/main" id="{42B907EF-6479-4C67-9D3E-F004EB64A561}"/>
                </a:ext>
              </a:extLst>
            </p:cNvPr>
            <p:cNvSpPr txBox="1">
              <a:spLocks/>
            </p:cNvSpPr>
            <p:nvPr/>
          </p:nvSpPr>
          <p:spPr>
            <a:xfrm>
              <a:off x="9466234" y="2342665"/>
              <a:ext cx="1098886" cy="772845"/>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3"/>
              </a:pPr>
              <a:r>
                <a:rPr lang="en-US" sz="1200" b="1" dirty="0"/>
                <a:t>Goal: Mean Price</a:t>
              </a:r>
            </a:p>
          </p:txBody>
        </p:sp>
        <p:sp>
          <p:nvSpPr>
            <p:cNvPr id="24" name="Espace réservé du contenu 2">
              <a:extLst>
                <a:ext uri="{FF2B5EF4-FFF2-40B4-BE49-F238E27FC236}">
                  <a16:creationId xmlns:a16="http://schemas.microsoft.com/office/drawing/2014/main" id="{0F876AC2-BF65-4C10-B471-67D0B8ECC58A}"/>
                </a:ext>
              </a:extLst>
            </p:cNvPr>
            <p:cNvSpPr txBox="1">
              <a:spLocks/>
            </p:cNvSpPr>
            <p:nvPr/>
          </p:nvSpPr>
          <p:spPr>
            <a:xfrm>
              <a:off x="4443965" y="3382808"/>
              <a:ext cx="3128387" cy="34164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4"/>
              </a:pPr>
              <a:r>
                <a:rPr lang="en-US" sz="1200" b="1"/>
                <a:t>Find your target</a:t>
              </a:r>
            </a:p>
          </p:txBody>
        </p:sp>
        <p:pic>
          <p:nvPicPr>
            <p:cNvPr id="25" name="Image 24">
              <a:extLst>
                <a:ext uri="{FF2B5EF4-FFF2-40B4-BE49-F238E27FC236}">
                  <a16:creationId xmlns:a16="http://schemas.microsoft.com/office/drawing/2014/main" id="{A4377CC0-E4E2-45BE-B78D-2456B5A618F3}"/>
                </a:ext>
              </a:extLst>
            </p:cNvPr>
            <p:cNvPicPr>
              <a:picLocks noChangeAspect="1"/>
            </p:cNvPicPr>
            <p:nvPr/>
          </p:nvPicPr>
          <p:blipFill>
            <a:blip r:embed="rId7"/>
            <a:stretch>
              <a:fillRect/>
            </a:stretch>
          </p:blipFill>
          <p:spPr>
            <a:xfrm>
              <a:off x="4780718" y="3775125"/>
              <a:ext cx="2265888" cy="1103971"/>
            </a:xfrm>
            <a:prstGeom prst="rect">
              <a:avLst/>
            </a:prstGeom>
          </p:spPr>
        </p:pic>
        <p:pic>
          <p:nvPicPr>
            <p:cNvPr id="26" name="Image 25">
              <a:extLst>
                <a:ext uri="{FF2B5EF4-FFF2-40B4-BE49-F238E27FC236}">
                  <a16:creationId xmlns:a16="http://schemas.microsoft.com/office/drawing/2014/main" id="{90BADB72-8D0A-4E7B-A390-D43DBA493C1E}"/>
                </a:ext>
              </a:extLst>
            </p:cNvPr>
            <p:cNvPicPr>
              <a:picLocks noChangeAspect="1"/>
            </p:cNvPicPr>
            <p:nvPr/>
          </p:nvPicPr>
          <p:blipFill>
            <a:blip r:embed="rId8"/>
            <a:stretch>
              <a:fillRect/>
            </a:stretch>
          </p:blipFill>
          <p:spPr>
            <a:xfrm>
              <a:off x="4780718" y="4916651"/>
              <a:ext cx="2265888" cy="1144206"/>
            </a:xfrm>
            <a:prstGeom prst="rect">
              <a:avLst/>
            </a:prstGeom>
          </p:spPr>
        </p:pic>
        <p:pic>
          <p:nvPicPr>
            <p:cNvPr id="27" name="Image 26">
              <a:extLst>
                <a:ext uri="{FF2B5EF4-FFF2-40B4-BE49-F238E27FC236}">
                  <a16:creationId xmlns:a16="http://schemas.microsoft.com/office/drawing/2014/main" id="{1C53639A-CB0B-4C5F-8DFF-71AE19481D94}"/>
                </a:ext>
              </a:extLst>
            </p:cNvPr>
            <p:cNvPicPr>
              <a:picLocks noChangeAspect="1"/>
            </p:cNvPicPr>
            <p:nvPr/>
          </p:nvPicPr>
          <p:blipFill>
            <a:blip r:embed="rId9"/>
            <a:stretch>
              <a:fillRect/>
            </a:stretch>
          </p:blipFill>
          <p:spPr>
            <a:xfrm>
              <a:off x="7097285" y="3779702"/>
              <a:ext cx="2074544" cy="1099395"/>
            </a:xfrm>
            <a:prstGeom prst="rect">
              <a:avLst/>
            </a:prstGeom>
          </p:spPr>
        </p:pic>
        <p:pic>
          <p:nvPicPr>
            <p:cNvPr id="29" name="Image 28">
              <a:extLst>
                <a:ext uri="{FF2B5EF4-FFF2-40B4-BE49-F238E27FC236}">
                  <a16:creationId xmlns:a16="http://schemas.microsoft.com/office/drawing/2014/main" id="{27B5A152-26E0-43D3-B951-27BAE708C9D6}"/>
                </a:ext>
              </a:extLst>
            </p:cNvPr>
            <p:cNvPicPr>
              <a:picLocks noChangeAspect="1"/>
            </p:cNvPicPr>
            <p:nvPr/>
          </p:nvPicPr>
          <p:blipFill>
            <a:blip r:embed="rId10"/>
            <a:stretch>
              <a:fillRect/>
            </a:stretch>
          </p:blipFill>
          <p:spPr>
            <a:xfrm>
              <a:off x="9229831" y="3775126"/>
              <a:ext cx="2074543" cy="1099395"/>
            </a:xfrm>
            <a:prstGeom prst="rect">
              <a:avLst/>
            </a:prstGeom>
          </p:spPr>
        </p:pic>
        <p:pic>
          <p:nvPicPr>
            <p:cNvPr id="30" name="Image 29">
              <a:extLst>
                <a:ext uri="{FF2B5EF4-FFF2-40B4-BE49-F238E27FC236}">
                  <a16:creationId xmlns:a16="http://schemas.microsoft.com/office/drawing/2014/main" id="{4A03BE73-5C6D-4840-8BBC-F18A41C570C3}"/>
                </a:ext>
              </a:extLst>
            </p:cNvPr>
            <p:cNvPicPr>
              <a:picLocks noChangeAspect="1"/>
            </p:cNvPicPr>
            <p:nvPr/>
          </p:nvPicPr>
          <p:blipFill>
            <a:blip r:embed="rId11"/>
            <a:stretch>
              <a:fillRect/>
            </a:stretch>
          </p:blipFill>
          <p:spPr>
            <a:xfrm>
              <a:off x="9229831" y="4916651"/>
              <a:ext cx="2069373" cy="1139509"/>
            </a:xfrm>
            <a:prstGeom prst="rect">
              <a:avLst/>
            </a:prstGeom>
          </p:spPr>
        </p:pic>
        <p:pic>
          <p:nvPicPr>
            <p:cNvPr id="31" name="Image 30">
              <a:extLst>
                <a:ext uri="{FF2B5EF4-FFF2-40B4-BE49-F238E27FC236}">
                  <a16:creationId xmlns:a16="http://schemas.microsoft.com/office/drawing/2014/main" id="{3DE67D12-C220-4B83-B480-ECE9971A93CF}"/>
                </a:ext>
              </a:extLst>
            </p:cNvPr>
            <p:cNvPicPr>
              <a:picLocks noChangeAspect="1"/>
            </p:cNvPicPr>
            <p:nvPr/>
          </p:nvPicPr>
          <p:blipFill>
            <a:blip r:embed="rId12"/>
            <a:stretch>
              <a:fillRect/>
            </a:stretch>
          </p:blipFill>
          <p:spPr>
            <a:xfrm>
              <a:off x="7102456" y="4916651"/>
              <a:ext cx="2069373" cy="1139509"/>
            </a:xfrm>
            <a:prstGeom prst="rect">
              <a:avLst/>
            </a:prstGeom>
          </p:spPr>
        </p:pic>
        <p:sp>
          <p:nvSpPr>
            <p:cNvPr id="23" name="Espace réservé du contenu 2">
              <a:extLst>
                <a:ext uri="{FF2B5EF4-FFF2-40B4-BE49-F238E27FC236}">
                  <a16:creationId xmlns:a16="http://schemas.microsoft.com/office/drawing/2014/main" id="{298D6285-1DEC-4486-BB05-21CD3606C94F}"/>
                </a:ext>
              </a:extLst>
            </p:cNvPr>
            <p:cNvSpPr txBox="1">
              <a:spLocks/>
            </p:cNvSpPr>
            <p:nvPr/>
          </p:nvSpPr>
          <p:spPr>
            <a:xfrm>
              <a:off x="4492063" y="6177073"/>
              <a:ext cx="4006767" cy="341643"/>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5"/>
              </a:pPr>
              <a:r>
                <a:rPr lang="en-US" sz="1200" b="1"/>
                <a:t>Refine your use case : what matters most?</a:t>
              </a:r>
            </a:p>
          </p:txBody>
        </p:sp>
        <p:sp>
          <p:nvSpPr>
            <p:cNvPr id="32" name="Espace réservé du contenu 2">
              <a:extLst>
                <a:ext uri="{FF2B5EF4-FFF2-40B4-BE49-F238E27FC236}">
                  <a16:creationId xmlns:a16="http://schemas.microsoft.com/office/drawing/2014/main" id="{A8463685-4059-40C6-A766-6FE87CAE0F18}"/>
                </a:ext>
              </a:extLst>
            </p:cNvPr>
            <p:cNvSpPr txBox="1">
              <a:spLocks/>
            </p:cNvSpPr>
            <p:nvPr/>
          </p:nvSpPr>
          <p:spPr>
            <a:xfrm>
              <a:off x="8330766" y="6160278"/>
              <a:ext cx="3780770" cy="341643"/>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6"/>
              </a:pPr>
              <a:r>
                <a:rPr lang="en-US" sz="1200" b="1"/>
                <a:t>Re-engineer your features accordingly</a:t>
              </a:r>
            </a:p>
          </p:txBody>
        </p:sp>
      </p:grpSp>
    </p:spTree>
    <p:extLst>
      <p:ext uri="{BB962C8B-B14F-4D97-AF65-F5344CB8AC3E}">
        <p14:creationId xmlns:p14="http://schemas.microsoft.com/office/powerpoint/2010/main" val="1894715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9CFFD5-80AC-4DC1-9578-FE8E71CD9807}"/>
              </a:ext>
            </a:extLst>
          </p:cNvPr>
          <p:cNvSpPr>
            <a:spLocks noGrp="1"/>
          </p:cNvSpPr>
          <p:nvPr>
            <p:ph type="title"/>
          </p:nvPr>
        </p:nvSpPr>
        <p:spPr>
          <a:xfrm>
            <a:off x="2100107" y="347797"/>
            <a:ext cx="9619586" cy="970450"/>
          </a:xfrm>
        </p:spPr>
        <p:txBody>
          <a:bodyPr/>
          <a:lstStyle/>
          <a:p>
            <a:r>
              <a:rPr lang="en-US" dirty="0"/>
              <a:t>3a. Actionability</a:t>
            </a:r>
            <a:br>
              <a:rPr lang="en-US" dirty="0"/>
            </a:br>
            <a:r>
              <a:rPr lang="en-US" dirty="0"/>
              <a:t>K-Modes results</a:t>
            </a:r>
          </a:p>
        </p:txBody>
      </p:sp>
      <p:sp>
        <p:nvSpPr>
          <p:cNvPr id="3" name="Espace réservé du contenu 2">
            <a:extLst>
              <a:ext uri="{FF2B5EF4-FFF2-40B4-BE49-F238E27FC236}">
                <a16:creationId xmlns:a16="http://schemas.microsoft.com/office/drawing/2014/main" id="{F47139B7-A9E3-4FC9-9C05-6D72D5307651}"/>
              </a:ext>
            </a:extLst>
          </p:cNvPr>
          <p:cNvSpPr>
            <a:spLocks noGrp="1"/>
          </p:cNvSpPr>
          <p:nvPr>
            <p:ph idx="1"/>
          </p:nvPr>
        </p:nvSpPr>
        <p:spPr>
          <a:xfrm>
            <a:off x="409137" y="1737964"/>
            <a:ext cx="11167345" cy="5120036"/>
          </a:xfrm>
        </p:spPr>
        <p:txBody>
          <a:bodyPr>
            <a:normAutofit fontScale="62500" lnSpcReduction="20000"/>
          </a:bodyPr>
          <a:lstStyle/>
          <a:p>
            <a:r>
              <a:rPr lang="en-US" b="1" dirty="0"/>
              <a:t>Cluster 0 : </a:t>
            </a:r>
            <a:r>
              <a:rPr lang="en-US" dirty="0"/>
              <a:t>Customer of the largest segment, they claim a good product description of  below mean priced products. They seem satisfied by low review score while giving a better score. They live the closest to commercial areas and seems not sensitive to charm pricing. They spread across any purchase time zone.</a:t>
            </a:r>
          </a:p>
          <a:p>
            <a:pPr lvl="2"/>
            <a:r>
              <a:rPr lang="en-US" i="1" dirty="0"/>
              <a:t>['</a:t>
            </a:r>
            <a:r>
              <a:rPr lang="en-US" i="1" dirty="0" err="1"/>
              <a:t>Near_Dist</a:t>
            </a:r>
            <a:r>
              <a:rPr lang="en-US" i="1" dirty="0"/>
              <a:t>', '</a:t>
            </a:r>
            <a:r>
              <a:rPr lang="en-US" i="1" dirty="0" err="1"/>
              <a:t>Light_Price</a:t>
            </a:r>
            <a:r>
              <a:rPr lang="en-US" i="1" dirty="0"/>
              <a:t>', '</a:t>
            </a:r>
            <a:r>
              <a:rPr lang="en-US" i="1" dirty="0" err="1"/>
              <a:t>High_QltyIdx</a:t>
            </a:r>
            <a:r>
              <a:rPr lang="en-US" i="1" dirty="0"/>
              <a:t>', '</a:t>
            </a:r>
            <a:r>
              <a:rPr lang="en-US" i="1" dirty="0" err="1"/>
              <a:t>Low_Score</a:t>
            </a:r>
            <a:r>
              <a:rPr lang="en-US" i="1" dirty="0"/>
              <a:t>’,  '</a:t>
            </a:r>
            <a:r>
              <a:rPr lang="en-US" i="1" dirty="0" err="1"/>
              <a:t>Better_Review</a:t>
            </a:r>
            <a:r>
              <a:rPr lang="en-US" i="1" dirty="0"/>
              <a:t>', '</a:t>
            </a:r>
            <a:r>
              <a:rPr lang="en-US" i="1" dirty="0" err="1"/>
              <a:t>Charmed_Price</a:t>
            </a:r>
            <a:r>
              <a:rPr lang="en-US" i="1" dirty="0"/>
              <a:t>', 'PM-WD’],</a:t>
            </a:r>
          </a:p>
          <a:p>
            <a:r>
              <a:rPr lang="en-US" b="1" dirty="0"/>
              <a:t>Cluster 1 : </a:t>
            </a:r>
            <a:r>
              <a:rPr lang="en-US" dirty="0"/>
              <a:t>Customers of the interesting second largest segment, buy more expensive products, no matter their description’s quality and are not sensitive to charm pricing. They live far from the sellers, meaning they could not get to stores. Top review score seems mandatory to them while they score the same. Their favorite purchase time zone is the evening of a working day.</a:t>
            </a:r>
          </a:p>
          <a:p>
            <a:pPr lvl="2"/>
            <a:r>
              <a:rPr lang="en-US" i="1" dirty="0"/>
              <a:t>['</a:t>
            </a:r>
            <a:r>
              <a:rPr lang="en-US" i="1" dirty="0" err="1"/>
              <a:t>Far_Dist</a:t>
            </a:r>
            <a:r>
              <a:rPr lang="en-US" i="1" dirty="0"/>
              <a:t>', '</a:t>
            </a:r>
            <a:r>
              <a:rPr lang="en-US" i="1" dirty="0" err="1"/>
              <a:t>Medium_Price</a:t>
            </a:r>
            <a:r>
              <a:rPr lang="en-US" i="1" dirty="0"/>
              <a:t>', '</a:t>
            </a:r>
            <a:r>
              <a:rPr lang="en-US" i="1" dirty="0" err="1"/>
              <a:t>Low_QltyIdx</a:t>
            </a:r>
            <a:r>
              <a:rPr lang="en-US" i="1" dirty="0"/>
              <a:t>', '</a:t>
            </a:r>
            <a:r>
              <a:rPr lang="en-US" i="1" dirty="0" err="1"/>
              <a:t>Top_Score</a:t>
            </a:r>
            <a:r>
              <a:rPr lang="en-US" i="1" dirty="0"/>
              <a:t>',  '</a:t>
            </a:r>
            <a:r>
              <a:rPr lang="en-US" i="1" dirty="0" err="1"/>
              <a:t>Same_Review</a:t>
            </a:r>
            <a:r>
              <a:rPr lang="en-US" i="1" dirty="0"/>
              <a:t>', '</a:t>
            </a:r>
            <a:r>
              <a:rPr lang="en-US" i="1" dirty="0" err="1"/>
              <a:t>Charmed_Price</a:t>
            </a:r>
            <a:r>
              <a:rPr lang="en-US" i="1" dirty="0"/>
              <a:t>', 'Evening-WD’]</a:t>
            </a:r>
          </a:p>
          <a:p>
            <a:r>
              <a:rPr lang="en-US" b="1" dirty="0"/>
              <a:t>Cluster 2 : </a:t>
            </a:r>
            <a:r>
              <a:rPr lang="en-US" dirty="0"/>
              <a:t>Customers of the second smallest segment are the worst reviewers while purchasing medium scored products, not matter their description’s quality. They are located around the median distance to sellers but live already two far to get those shops other than virtually. These customer seems to reject charm pricing. Their favorite purchase time zone is the morning of a working day. They buy more often products of Electronics, Computers &amp; Accessories.</a:t>
            </a:r>
          </a:p>
          <a:p>
            <a:pPr lvl="1"/>
            <a:r>
              <a:rPr lang="en-US" i="1" dirty="0"/>
              <a:t>['</a:t>
            </a:r>
            <a:r>
              <a:rPr lang="en-US" i="1" dirty="0" err="1"/>
              <a:t>AroundMed_Dist</a:t>
            </a:r>
            <a:r>
              <a:rPr lang="en-US" i="1" dirty="0"/>
              <a:t>', '</a:t>
            </a:r>
            <a:r>
              <a:rPr lang="en-US" i="1" dirty="0" err="1"/>
              <a:t>Light_Price</a:t>
            </a:r>
            <a:r>
              <a:rPr lang="en-US" i="1" dirty="0"/>
              <a:t>', '</a:t>
            </a:r>
            <a:r>
              <a:rPr lang="en-US" i="1" dirty="0" err="1"/>
              <a:t>Low_QltyIdx</a:t>
            </a:r>
            <a:r>
              <a:rPr lang="en-US" i="1" dirty="0"/>
              <a:t>', '</a:t>
            </a:r>
            <a:r>
              <a:rPr lang="en-US" i="1" dirty="0" err="1"/>
              <a:t>Medium_Score</a:t>
            </a:r>
            <a:r>
              <a:rPr lang="en-US" i="1" dirty="0"/>
              <a:t>’,  '</a:t>
            </a:r>
            <a:r>
              <a:rPr lang="en-US" i="1" dirty="0" err="1"/>
              <a:t>Worst_Review</a:t>
            </a:r>
            <a:r>
              <a:rPr lang="en-US" i="1" dirty="0"/>
              <a:t>', '</a:t>
            </a:r>
            <a:r>
              <a:rPr lang="en-US" i="1" dirty="0" err="1"/>
              <a:t>Uncharmed_Price</a:t>
            </a:r>
            <a:r>
              <a:rPr lang="en-US" i="1" dirty="0"/>
              <a:t>', 'AM-WD’]</a:t>
            </a:r>
          </a:p>
          <a:p>
            <a:r>
              <a:rPr lang="en-US" b="1" dirty="0"/>
              <a:t>Cluster 3 :  </a:t>
            </a:r>
            <a:r>
              <a:rPr lang="en-US" dirty="0"/>
              <a:t>Customers of the smallest segment are the best reviewers while purchasing medium scored products, not matter their description’s quality. They are the farthest customers. They have the highest sensitivity to charm pricing. Their favorite purchase time zone is the week-end. They buy more often products of Telephony, Supplies and Health Beauty Baby Categories.</a:t>
            </a:r>
          </a:p>
          <a:p>
            <a:pPr lvl="2"/>
            <a:r>
              <a:rPr lang="en-US" i="1" dirty="0"/>
              <a:t>['</a:t>
            </a:r>
            <a:r>
              <a:rPr lang="en-US" i="1" dirty="0" err="1"/>
              <a:t>Far_Dist</a:t>
            </a:r>
            <a:r>
              <a:rPr lang="en-US" i="1" dirty="0"/>
              <a:t>', '</a:t>
            </a:r>
            <a:r>
              <a:rPr lang="en-US" i="1" dirty="0" err="1"/>
              <a:t>Light_Price</a:t>
            </a:r>
            <a:r>
              <a:rPr lang="en-US" i="1" dirty="0"/>
              <a:t>', '</a:t>
            </a:r>
            <a:r>
              <a:rPr lang="en-US" i="1" dirty="0" err="1"/>
              <a:t>Low_QltyIdx</a:t>
            </a:r>
            <a:r>
              <a:rPr lang="en-US" i="1" dirty="0"/>
              <a:t>', '</a:t>
            </a:r>
            <a:r>
              <a:rPr lang="en-US" i="1" dirty="0" err="1"/>
              <a:t>Medium_Score</a:t>
            </a:r>
            <a:r>
              <a:rPr lang="en-US" i="1" dirty="0"/>
              <a:t>’,  '</a:t>
            </a:r>
            <a:r>
              <a:rPr lang="en-US" i="1" dirty="0" err="1"/>
              <a:t>Better_Review</a:t>
            </a:r>
            <a:r>
              <a:rPr lang="en-US" i="1" dirty="0"/>
              <a:t>', '</a:t>
            </a:r>
            <a:r>
              <a:rPr lang="en-US" i="1" dirty="0" err="1"/>
              <a:t>Charmed_Price</a:t>
            </a:r>
            <a:r>
              <a:rPr lang="en-US" i="1" dirty="0"/>
              <a:t>', 'WE’]</a:t>
            </a:r>
          </a:p>
          <a:p>
            <a:pPr lvl="1"/>
            <a:endParaRPr lang="en-US" dirty="0"/>
          </a:p>
          <a:p>
            <a:pPr marL="0" indent="0">
              <a:buNone/>
            </a:pPr>
            <a:r>
              <a:rPr lang="en-US" sz="1900" b="1" dirty="0"/>
              <a:t>With basic goal of sales increase : </a:t>
            </a:r>
          </a:p>
          <a:p>
            <a:r>
              <a:rPr lang="en-US" sz="1900" b="1" u="sng" dirty="0"/>
              <a:t>Action 1</a:t>
            </a:r>
            <a:r>
              <a:rPr lang="en-US" sz="1900" b="1" dirty="0"/>
              <a:t>: improve scoring, </a:t>
            </a:r>
            <a:r>
              <a:rPr lang="en-US" sz="1900" dirty="0"/>
              <a:t>targeting cluster 3 customers, i.e. mainly during the week-end, catching them on the charm price sensitivity, arguing that they can afford any products thanks to the marketplace, no matter the live far from the original commercial areas (action about freight fares to study). Additional action targeting cluster 2 could be, mainly during the morning, to fasten regular cart </a:t>
            </a:r>
          </a:p>
          <a:p>
            <a:r>
              <a:rPr lang="en-US" sz="1900" b="1" u="sng" dirty="0"/>
              <a:t>Action 2</a:t>
            </a:r>
            <a:r>
              <a:rPr lang="en-US" sz="1900" b="1" dirty="0"/>
              <a:t>: improve sales, </a:t>
            </a:r>
            <a:r>
              <a:rPr lang="en-US" sz="1900" dirty="0"/>
              <a:t>targeting cluster 1 customers, i.e. mainly during the evening of a working-day, catching them on the top review scores and arguing that those selected products are now available thanks to the marketplace (new sellers joined, top ratings).</a:t>
            </a:r>
          </a:p>
          <a:p>
            <a:endParaRPr lang="en-US" dirty="0"/>
          </a:p>
        </p:txBody>
      </p:sp>
      <p:pic>
        <p:nvPicPr>
          <p:cNvPr id="5" name="Image 4">
            <a:extLst>
              <a:ext uri="{FF2B5EF4-FFF2-40B4-BE49-F238E27FC236}">
                <a16:creationId xmlns:a16="http://schemas.microsoft.com/office/drawing/2014/main" id="{E7E16FF5-0DED-4776-AD0C-6FAF6C87834F}"/>
              </a:ext>
            </a:extLst>
          </p:cNvPr>
          <p:cNvPicPr>
            <a:picLocks noChangeAspect="1"/>
          </p:cNvPicPr>
          <p:nvPr/>
        </p:nvPicPr>
        <p:blipFill>
          <a:blip r:embed="rId2"/>
          <a:stretch>
            <a:fillRect/>
          </a:stretch>
        </p:blipFill>
        <p:spPr>
          <a:xfrm>
            <a:off x="195284" y="118714"/>
            <a:ext cx="1904823" cy="1428617"/>
          </a:xfrm>
          <a:prstGeom prst="rect">
            <a:avLst/>
          </a:prstGeom>
        </p:spPr>
      </p:pic>
    </p:spTree>
    <p:extLst>
      <p:ext uri="{BB962C8B-B14F-4D97-AF65-F5344CB8AC3E}">
        <p14:creationId xmlns:p14="http://schemas.microsoft.com/office/powerpoint/2010/main" val="2774318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9CFFD5-80AC-4DC1-9578-FE8E71CD9807}"/>
              </a:ext>
            </a:extLst>
          </p:cNvPr>
          <p:cNvSpPr>
            <a:spLocks noGrp="1"/>
          </p:cNvSpPr>
          <p:nvPr>
            <p:ph type="title"/>
          </p:nvPr>
        </p:nvSpPr>
        <p:spPr>
          <a:xfrm>
            <a:off x="2100107" y="347797"/>
            <a:ext cx="9619586" cy="970450"/>
          </a:xfrm>
        </p:spPr>
        <p:txBody>
          <a:bodyPr/>
          <a:lstStyle/>
          <a:p>
            <a:r>
              <a:rPr lang="en-US" dirty="0"/>
              <a:t>3.b. Stability assessment</a:t>
            </a:r>
            <a:br>
              <a:rPr lang="en-US" dirty="0"/>
            </a:br>
            <a:r>
              <a:rPr lang="en-US" dirty="0"/>
              <a:t>Choice of baseline &amp; further action</a:t>
            </a:r>
          </a:p>
        </p:txBody>
      </p:sp>
      <p:sp>
        <p:nvSpPr>
          <p:cNvPr id="3" name="Espace réservé du contenu 2">
            <a:extLst>
              <a:ext uri="{FF2B5EF4-FFF2-40B4-BE49-F238E27FC236}">
                <a16:creationId xmlns:a16="http://schemas.microsoft.com/office/drawing/2014/main" id="{F47139B7-A9E3-4FC9-9C05-6D72D5307651}"/>
              </a:ext>
            </a:extLst>
          </p:cNvPr>
          <p:cNvSpPr>
            <a:spLocks noGrp="1"/>
          </p:cNvSpPr>
          <p:nvPr>
            <p:ph idx="1"/>
          </p:nvPr>
        </p:nvSpPr>
        <p:spPr>
          <a:xfrm>
            <a:off x="485337" y="1776414"/>
            <a:ext cx="11234356" cy="892427"/>
          </a:xfrm>
        </p:spPr>
        <p:txBody>
          <a:bodyPr>
            <a:normAutofit fontScale="92500" lnSpcReduction="20000"/>
          </a:bodyPr>
          <a:lstStyle/>
          <a:p>
            <a:r>
              <a:rPr lang="en-US" i="1" dirty="0"/>
              <a:t>Remember</a:t>
            </a:r>
            <a:r>
              <a:rPr lang="en-US" dirty="0"/>
              <a:t> stability is biased due to data </a:t>
            </a:r>
            <a:r>
              <a:rPr lang="en-US" dirty="0" err="1"/>
              <a:t>troncature</a:t>
            </a:r>
            <a:r>
              <a:rPr lang="en-US" dirty="0"/>
              <a:t>, and marketing should decide either to keep « rising » period (2017) or focus only on « stable » period (2018)</a:t>
            </a:r>
          </a:p>
          <a:p>
            <a:r>
              <a:rPr lang="en-US" dirty="0"/>
              <a:t>Here are depicted 2 ways to assess stability</a:t>
            </a:r>
            <a:endParaRPr lang="en-US" b="1" dirty="0"/>
          </a:p>
        </p:txBody>
      </p:sp>
      <p:pic>
        <p:nvPicPr>
          <p:cNvPr id="5" name="Image 4">
            <a:extLst>
              <a:ext uri="{FF2B5EF4-FFF2-40B4-BE49-F238E27FC236}">
                <a16:creationId xmlns:a16="http://schemas.microsoft.com/office/drawing/2014/main" id="{E7E16FF5-0DED-4776-AD0C-6FAF6C87834F}"/>
              </a:ext>
            </a:extLst>
          </p:cNvPr>
          <p:cNvPicPr>
            <a:picLocks noChangeAspect="1"/>
          </p:cNvPicPr>
          <p:nvPr/>
        </p:nvPicPr>
        <p:blipFill>
          <a:blip r:embed="rId2"/>
          <a:stretch>
            <a:fillRect/>
          </a:stretch>
        </p:blipFill>
        <p:spPr>
          <a:xfrm>
            <a:off x="195284" y="118714"/>
            <a:ext cx="1904823" cy="1428617"/>
          </a:xfrm>
          <a:prstGeom prst="rect">
            <a:avLst/>
          </a:prstGeom>
        </p:spPr>
      </p:pic>
      <p:grpSp>
        <p:nvGrpSpPr>
          <p:cNvPr id="8" name="Groupe 7">
            <a:extLst>
              <a:ext uri="{FF2B5EF4-FFF2-40B4-BE49-F238E27FC236}">
                <a16:creationId xmlns:a16="http://schemas.microsoft.com/office/drawing/2014/main" id="{9FBBFB64-F574-4D45-B2AF-DBC07ED54CE8}"/>
              </a:ext>
            </a:extLst>
          </p:cNvPr>
          <p:cNvGrpSpPr/>
          <p:nvPr/>
        </p:nvGrpSpPr>
        <p:grpSpPr>
          <a:xfrm>
            <a:off x="317586" y="2845968"/>
            <a:ext cx="4805341" cy="3350348"/>
            <a:chOff x="317586" y="2845968"/>
            <a:chExt cx="4805341" cy="3350348"/>
          </a:xfrm>
        </p:grpSpPr>
        <p:sp>
          <p:nvSpPr>
            <p:cNvPr id="6" name="Espace réservé du contenu 2">
              <a:extLst>
                <a:ext uri="{FF2B5EF4-FFF2-40B4-BE49-F238E27FC236}">
                  <a16:creationId xmlns:a16="http://schemas.microsoft.com/office/drawing/2014/main" id="{098B2454-25F7-46FF-8B7B-65E90255446E}"/>
                </a:ext>
              </a:extLst>
            </p:cNvPr>
            <p:cNvSpPr txBox="1">
              <a:spLocks/>
            </p:cNvSpPr>
            <p:nvPr/>
          </p:nvSpPr>
          <p:spPr>
            <a:xfrm>
              <a:off x="317586" y="3093828"/>
              <a:ext cx="4805341" cy="2998876"/>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200" dirty="0"/>
                <a:t>Stability assessment by </a:t>
              </a:r>
              <a:r>
                <a:rPr lang="en-US" sz="1200" b="1" dirty="0"/>
                <a:t>comparison</a:t>
              </a:r>
            </a:p>
            <a:p>
              <a:pPr lvl="1"/>
              <a:r>
                <a:rPr lang="en-US" sz="1200" dirty="0"/>
                <a:t>Compute segmentation on 2 similar periods</a:t>
              </a:r>
            </a:p>
            <a:p>
              <a:pPr lvl="1"/>
              <a:r>
                <a:rPr lang="en-US" sz="1200" b="1" dirty="0"/>
                <a:t>Re-map clusters according to </a:t>
              </a:r>
              <a:r>
                <a:rPr lang="en-US" sz="1200" b="1" dirty="0" err="1"/>
                <a:t>centroïds</a:t>
              </a:r>
              <a:endParaRPr lang="en-US" sz="1200" b="1" dirty="0"/>
            </a:p>
            <a:p>
              <a:pPr lvl="1"/>
              <a:r>
                <a:rPr lang="en-US" sz="1200" b="1" dirty="0"/>
                <a:t>Measure deviation of </a:t>
              </a:r>
              <a:r>
                <a:rPr lang="en-US" sz="1200" b="1" dirty="0" err="1"/>
                <a:t>centroïds</a:t>
              </a:r>
              <a:r>
                <a:rPr lang="en-US" sz="1200" b="1" dirty="0"/>
                <a:t> coordinates</a:t>
              </a:r>
            </a:p>
            <a:p>
              <a:pPr lvl="1"/>
              <a:r>
                <a:rPr lang="en-US" sz="1200" dirty="0"/>
                <a:t>If needed : refine categories or levels</a:t>
              </a:r>
            </a:p>
            <a:p>
              <a:pPr lvl="1"/>
              <a:r>
                <a:rPr lang="en-US" sz="1200" dirty="0"/>
                <a:t>Clear understanding of </a:t>
              </a:r>
              <a:r>
                <a:rPr lang="en-US" sz="1200" b="1" dirty="0"/>
                <a:t>target</a:t>
              </a:r>
              <a:r>
                <a:rPr lang="en-US" sz="1200" dirty="0"/>
                <a:t> is a pre-requisite</a:t>
              </a:r>
            </a:p>
          </p:txBody>
        </p:sp>
        <p:sp>
          <p:nvSpPr>
            <p:cNvPr id="11" name="Rectangle 10">
              <a:extLst>
                <a:ext uri="{FF2B5EF4-FFF2-40B4-BE49-F238E27FC236}">
                  <a16:creationId xmlns:a16="http://schemas.microsoft.com/office/drawing/2014/main" id="{5A9A4290-60CA-49EA-8E26-0E7C37C84469}"/>
                </a:ext>
              </a:extLst>
            </p:cNvPr>
            <p:cNvSpPr/>
            <p:nvPr/>
          </p:nvSpPr>
          <p:spPr>
            <a:xfrm>
              <a:off x="413255" y="2845968"/>
              <a:ext cx="4614001" cy="583032"/>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u="sng" dirty="0"/>
                <a:t>By comparison</a:t>
              </a:r>
              <a:r>
                <a:rPr lang="en-US" sz="1600" b="1" i="1" dirty="0"/>
                <a:t>:</a:t>
              </a:r>
            </a:p>
            <a:p>
              <a:r>
                <a:rPr lang="en-US" sz="1600" b="1" i="1" dirty="0"/>
                <a:t>To keep your customers in your target</a:t>
              </a:r>
            </a:p>
          </p:txBody>
        </p:sp>
        <p:sp>
          <p:nvSpPr>
            <p:cNvPr id="13" name="Rectangle 12">
              <a:extLst>
                <a:ext uri="{FF2B5EF4-FFF2-40B4-BE49-F238E27FC236}">
                  <a16:creationId xmlns:a16="http://schemas.microsoft.com/office/drawing/2014/main" id="{14E7CFA2-3C42-4C33-9ADE-70A0A409245B}"/>
                </a:ext>
              </a:extLst>
            </p:cNvPr>
            <p:cNvSpPr/>
            <p:nvPr/>
          </p:nvSpPr>
          <p:spPr>
            <a:xfrm>
              <a:off x="413254" y="5655959"/>
              <a:ext cx="4614001" cy="540357"/>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u="sng" dirty="0"/>
                <a:t>Action</a:t>
              </a:r>
              <a:r>
                <a:rPr lang="en-US" sz="1600" b="1" i="1" dirty="0"/>
                <a:t>: review features </a:t>
              </a:r>
              <a:r>
                <a:rPr lang="en-US" sz="1600" b="1" i="1" u="sng" dirty="0"/>
                <a:t>periodically</a:t>
              </a:r>
              <a:r>
                <a:rPr lang="en-US" sz="1600" b="1" i="1" dirty="0"/>
                <a:t> </a:t>
              </a:r>
            </a:p>
            <a:p>
              <a:r>
                <a:rPr lang="en-US" sz="1600" b="1" i="1" dirty="0"/>
                <a:t>to ensure customers matching your target </a:t>
              </a:r>
            </a:p>
          </p:txBody>
        </p:sp>
      </p:grpSp>
      <p:grpSp>
        <p:nvGrpSpPr>
          <p:cNvPr id="17" name="Groupe 16">
            <a:extLst>
              <a:ext uri="{FF2B5EF4-FFF2-40B4-BE49-F238E27FC236}">
                <a16:creationId xmlns:a16="http://schemas.microsoft.com/office/drawing/2014/main" id="{78F1E8DE-DD7A-4175-A95B-BB4FB99863E7}"/>
              </a:ext>
            </a:extLst>
          </p:cNvPr>
          <p:cNvGrpSpPr/>
          <p:nvPr/>
        </p:nvGrpSpPr>
        <p:grpSpPr>
          <a:xfrm>
            <a:off x="5847900" y="2847629"/>
            <a:ext cx="5337250" cy="3348687"/>
            <a:chOff x="5847900" y="2847629"/>
            <a:chExt cx="5337250" cy="3348687"/>
          </a:xfrm>
        </p:grpSpPr>
        <p:sp>
          <p:nvSpPr>
            <p:cNvPr id="9" name="Espace réservé du contenu 2">
              <a:extLst>
                <a:ext uri="{FF2B5EF4-FFF2-40B4-BE49-F238E27FC236}">
                  <a16:creationId xmlns:a16="http://schemas.microsoft.com/office/drawing/2014/main" id="{D17FB6EC-33BA-47DF-AB7E-9750CE9F3AC4}"/>
                </a:ext>
              </a:extLst>
            </p:cNvPr>
            <p:cNvSpPr txBox="1">
              <a:spLocks/>
            </p:cNvSpPr>
            <p:nvPr/>
          </p:nvSpPr>
          <p:spPr>
            <a:xfrm>
              <a:off x="5941848" y="3166874"/>
              <a:ext cx="5196328" cy="285278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200" dirty="0"/>
                <a:t>Stability assessment measuring</a:t>
              </a:r>
              <a:r>
                <a:rPr lang="en-US" sz="1200" b="1" dirty="0"/>
                <a:t> dissimilarity</a:t>
              </a:r>
            </a:p>
            <a:p>
              <a:pPr lvl="1"/>
              <a:r>
                <a:rPr lang="en-US" sz="1200" dirty="0"/>
                <a:t>Compute segmentation on a baseline, whatever its size :</a:t>
              </a:r>
            </a:p>
            <a:p>
              <a:pPr lvl="2"/>
              <a:r>
                <a:rPr lang="en-US" sz="1200" dirty="0"/>
                <a:t>allow larger baseline and smaller additions</a:t>
              </a:r>
            </a:p>
            <a:p>
              <a:pPr lvl="1"/>
              <a:r>
                <a:rPr lang="en-US" sz="1200" b="1" dirty="0"/>
                <a:t>Aggregation : put new data (e.g. monthly)</a:t>
              </a:r>
            </a:p>
            <a:p>
              <a:pPr lvl="1"/>
              <a:r>
                <a:rPr lang="en-US" sz="1200" b="1" dirty="0"/>
                <a:t>Assess deviation computing adjusted Rand index</a:t>
              </a:r>
            </a:p>
            <a:p>
              <a:pPr lvl="1"/>
              <a:r>
                <a:rPr lang="en-US" sz="1200" b="1" dirty="0"/>
                <a:t>Target</a:t>
              </a:r>
              <a:r>
                <a:rPr lang="en-US" sz="1200" dirty="0"/>
                <a:t> may change according to new clustering</a:t>
              </a:r>
            </a:p>
          </p:txBody>
        </p:sp>
        <p:sp>
          <p:nvSpPr>
            <p:cNvPr id="12" name="Rectangle 11">
              <a:extLst>
                <a:ext uri="{FF2B5EF4-FFF2-40B4-BE49-F238E27FC236}">
                  <a16:creationId xmlns:a16="http://schemas.microsoft.com/office/drawing/2014/main" id="{8180F574-DA4D-40D4-BFD4-8C8E8DFA4D0C}"/>
                </a:ext>
              </a:extLst>
            </p:cNvPr>
            <p:cNvSpPr/>
            <p:nvPr/>
          </p:nvSpPr>
          <p:spPr>
            <a:xfrm>
              <a:off x="5894874" y="2847629"/>
              <a:ext cx="5290276" cy="583031"/>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u="sng" dirty="0"/>
                <a:t>By aggregation – deviation</a:t>
              </a:r>
              <a:r>
                <a:rPr lang="en-US" sz="1600" b="1" i="1" dirty="0"/>
                <a:t>:</a:t>
              </a:r>
            </a:p>
            <a:p>
              <a:r>
                <a:rPr lang="en-US" sz="1600" b="1" i="1" dirty="0"/>
                <a:t>To adapt your target to customers</a:t>
              </a:r>
            </a:p>
          </p:txBody>
        </p:sp>
        <p:sp>
          <p:nvSpPr>
            <p:cNvPr id="14" name="Rectangle 13">
              <a:extLst>
                <a:ext uri="{FF2B5EF4-FFF2-40B4-BE49-F238E27FC236}">
                  <a16:creationId xmlns:a16="http://schemas.microsoft.com/office/drawing/2014/main" id="{65C371D7-E66B-433E-B2EF-C6417673D89C}"/>
                </a:ext>
              </a:extLst>
            </p:cNvPr>
            <p:cNvSpPr/>
            <p:nvPr/>
          </p:nvSpPr>
          <p:spPr>
            <a:xfrm>
              <a:off x="5847900" y="5655959"/>
              <a:ext cx="5290276" cy="540357"/>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u="sng" dirty="0"/>
                <a:t>Action</a:t>
              </a:r>
              <a:r>
                <a:rPr lang="en-US" sz="1600" b="1" i="1" dirty="0"/>
                <a:t>: review clusters </a:t>
              </a:r>
              <a:r>
                <a:rPr lang="en-US" sz="1600" b="1" i="1" u="sng" dirty="0"/>
                <a:t>periodically</a:t>
              </a:r>
              <a:r>
                <a:rPr lang="en-US" sz="1600" b="1" i="1" dirty="0"/>
                <a:t> </a:t>
              </a:r>
            </a:p>
            <a:p>
              <a:r>
                <a:rPr lang="en-US" sz="1600" b="1" i="1" dirty="0"/>
                <a:t>to match your new customers</a:t>
              </a:r>
            </a:p>
          </p:txBody>
        </p:sp>
      </p:grpSp>
    </p:spTree>
    <p:extLst>
      <p:ext uri="{BB962C8B-B14F-4D97-AF65-F5344CB8AC3E}">
        <p14:creationId xmlns:p14="http://schemas.microsoft.com/office/powerpoint/2010/main" val="2888215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9CFFD5-80AC-4DC1-9578-FE8E71CD9807}"/>
              </a:ext>
            </a:extLst>
          </p:cNvPr>
          <p:cNvSpPr>
            <a:spLocks noGrp="1"/>
          </p:cNvSpPr>
          <p:nvPr>
            <p:ph type="title"/>
          </p:nvPr>
        </p:nvSpPr>
        <p:spPr>
          <a:xfrm>
            <a:off x="2100107" y="396373"/>
            <a:ext cx="9619586" cy="970450"/>
          </a:xfrm>
        </p:spPr>
        <p:txBody>
          <a:bodyPr/>
          <a:lstStyle/>
          <a:p>
            <a:br>
              <a:rPr lang="en-US" dirty="0"/>
            </a:br>
            <a:r>
              <a:rPr lang="en-US" dirty="0"/>
              <a:t>3.b. K-Prototype to remedy </a:t>
            </a:r>
            <a:br>
              <a:rPr lang="en-US" dirty="0"/>
            </a:br>
            <a:r>
              <a:rPr lang="en-US" dirty="0"/>
              <a:t>K-Modes high </a:t>
            </a:r>
            <a:r>
              <a:rPr lang="en-US" dirty="0" err="1"/>
              <a:t>unstability</a:t>
            </a:r>
            <a:endParaRPr lang="en-US" dirty="0"/>
          </a:p>
        </p:txBody>
      </p:sp>
      <p:pic>
        <p:nvPicPr>
          <p:cNvPr id="5" name="Image 4">
            <a:extLst>
              <a:ext uri="{FF2B5EF4-FFF2-40B4-BE49-F238E27FC236}">
                <a16:creationId xmlns:a16="http://schemas.microsoft.com/office/drawing/2014/main" id="{E7E16FF5-0DED-4776-AD0C-6FAF6C87834F}"/>
              </a:ext>
            </a:extLst>
          </p:cNvPr>
          <p:cNvPicPr>
            <a:picLocks noChangeAspect="1"/>
          </p:cNvPicPr>
          <p:nvPr/>
        </p:nvPicPr>
        <p:blipFill>
          <a:blip r:embed="rId2"/>
          <a:stretch>
            <a:fillRect/>
          </a:stretch>
        </p:blipFill>
        <p:spPr>
          <a:xfrm>
            <a:off x="195284" y="118714"/>
            <a:ext cx="1904823" cy="1428617"/>
          </a:xfrm>
          <a:prstGeom prst="rect">
            <a:avLst/>
          </a:prstGeom>
        </p:spPr>
      </p:pic>
      <p:sp>
        <p:nvSpPr>
          <p:cNvPr id="6" name="Espace réservé du contenu 2">
            <a:extLst>
              <a:ext uri="{FF2B5EF4-FFF2-40B4-BE49-F238E27FC236}">
                <a16:creationId xmlns:a16="http://schemas.microsoft.com/office/drawing/2014/main" id="{098B2454-25F7-46FF-8B7B-65E90255446E}"/>
              </a:ext>
            </a:extLst>
          </p:cNvPr>
          <p:cNvSpPr txBox="1">
            <a:spLocks/>
          </p:cNvSpPr>
          <p:nvPr/>
        </p:nvSpPr>
        <p:spPr>
          <a:xfrm>
            <a:off x="88776" y="2261853"/>
            <a:ext cx="4873841" cy="2502492"/>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Courier New" panose="02070309020205020404" pitchFamily="49" charset="0"/>
              <a:buChar char="o"/>
            </a:pPr>
            <a:r>
              <a:rPr lang="en-US" sz="1400" dirty="0"/>
              <a:t>Due to </a:t>
            </a:r>
            <a:r>
              <a:rPr lang="en-US" sz="1400" b="1" dirty="0"/>
              <a:t>threshold definition</a:t>
            </a:r>
            <a:r>
              <a:rPr lang="en-US" sz="1400" dirty="0"/>
              <a:t>, risk is high to loose the essence of a Segment !</a:t>
            </a:r>
          </a:p>
          <a:p>
            <a:pPr>
              <a:buFont typeface="Courier New" panose="02070309020205020404" pitchFamily="49" charset="0"/>
              <a:buChar char="o"/>
            </a:pPr>
            <a:r>
              <a:rPr lang="en-US" sz="1400" dirty="0"/>
              <a:t>Solution to restrain volatility is to work on feature’s discretization :</a:t>
            </a:r>
          </a:p>
          <a:p>
            <a:pPr>
              <a:buFont typeface="Courier New" panose="02070309020205020404" pitchFamily="49" charset="0"/>
              <a:buChar char="o"/>
            </a:pPr>
            <a:r>
              <a:rPr lang="en-US" sz="1400" dirty="0"/>
              <a:t>Most « unstable » features are :</a:t>
            </a:r>
          </a:p>
          <a:p>
            <a:pPr lvl="1">
              <a:buFont typeface="Courier New" panose="02070309020205020404" pitchFamily="49" charset="0"/>
              <a:buChar char="o"/>
            </a:pPr>
            <a:r>
              <a:rPr lang="en-US" sz="1200" dirty="0" err="1"/>
              <a:t>product_review_mean_lvl</a:t>
            </a:r>
            <a:r>
              <a:rPr lang="en-US" sz="1200" dirty="0"/>
              <a:t>, </a:t>
            </a:r>
            <a:r>
              <a:rPr lang="en-US" sz="1200" dirty="0" err="1"/>
              <a:t>review_gap_lvl</a:t>
            </a:r>
            <a:endParaRPr lang="en-US" sz="1200" dirty="0"/>
          </a:p>
          <a:p>
            <a:pPr lvl="1">
              <a:buFont typeface="Courier New" panose="02070309020205020404" pitchFamily="49" charset="0"/>
              <a:buChar char="o"/>
            </a:pPr>
            <a:r>
              <a:rPr lang="en-US" sz="1200" dirty="0" err="1"/>
              <a:t>Product_qlty_idx</a:t>
            </a:r>
            <a:endParaRPr lang="en-US" sz="1200" dirty="0"/>
          </a:p>
          <a:p>
            <a:pPr>
              <a:buFont typeface="Courier New" panose="02070309020205020404" pitchFamily="49" charset="0"/>
              <a:buChar char="o"/>
            </a:pPr>
            <a:r>
              <a:rPr lang="en-US" sz="1400" dirty="0"/>
              <a:t>Here only 2 clusters remain « stable » through such comparison. </a:t>
            </a:r>
          </a:p>
        </p:txBody>
      </p:sp>
      <p:sp>
        <p:nvSpPr>
          <p:cNvPr id="11" name="Rectangle 10">
            <a:extLst>
              <a:ext uri="{FF2B5EF4-FFF2-40B4-BE49-F238E27FC236}">
                <a16:creationId xmlns:a16="http://schemas.microsoft.com/office/drawing/2014/main" id="{5A9A4290-60CA-49EA-8E26-0E7C37C84469}"/>
              </a:ext>
            </a:extLst>
          </p:cNvPr>
          <p:cNvSpPr/>
          <p:nvPr/>
        </p:nvSpPr>
        <p:spPr>
          <a:xfrm>
            <a:off x="246564" y="1691164"/>
            <a:ext cx="4689420" cy="573796"/>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a:t>K-Modes:</a:t>
            </a:r>
          </a:p>
          <a:p>
            <a:r>
              <a:rPr lang="en-US" sz="1600" b="1" i="1" u="sng" dirty="0"/>
              <a:t>By comparison</a:t>
            </a:r>
            <a:r>
              <a:rPr lang="en-US" sz="1600" b="1" i="1" dirty="0"/>
              <a:t> 2018 / 2017</a:t>
            </a:r>
          </a:p>
        </p:txBody>
      </p:sp>
      <p:graphicFrame>
        <p:nvGraphicFramePr>
          <p:cNvPr id="3" name="Tableau 2">
            <a:extLst>
              <a:ext uri="{FF2B5EF4-FFF2-40B4-BE49-F238E27FC236}">
                <a16:creationId xmlns:a16="http://schemas.microsoft.com/office/drawing/2014/main" id="{5C30A404-1B6B-4B64-AE06-D1416D7AAF09}"/>
              </a:ext>
            </a:extLst>
          </p:cNvPr>
          <p:cNvGraphicFramePr>
            <a:graphicFrameLocks noGrp="1"/>
          </p:cNvGraphicFramePr>
          <p:nvPr>
            <p:extLst>
              <p:ext uri="{D42A27DB-BD31-4B8C-83A1-F6EECF244321}">
                <p14:modId xmlns:p14="http://schemas.microsoft.com/office/powerpoint/2010/main" val="4232281224"/>
              </p:ext>
            </p:extLst>
          </p:nvPr>
        </p:nvGraphicFramePr>
        <p:xfrm>
          <a:off x="370851" y="4764345"/>
          <a:ext cx="4440846" cy="1092645"/>
        </p:xfrm>
        <a:graphic>
          <a:graphicData uri="http://schemas.openxmlformats.org/drawingml/2006/table">
            <a:tbl>
              <a:tblPr>
                <a:tableStyleId>{5C22544A-7EE6-4342-B048-85BDC9FD1C3A}</a:tableStyleId>
              </a:tblPr>
              <a:tblGrid>
                <a:gridCol w="826824">
                  <a:extLst>
                    <a:ext uri="{9D8B030D-6E8A-4147-A177-3AD203B41FA5}">
                      <a16:colId xmlns:a16="http://schemas.microsoft.com/office/drawing/2014/main" val="2381265116"/>
                    </a:ext>
                  </a:extLst>
                </a:gridCol>
                <a:gridCol w="906840">
                  <a:extLst>
                    <a:ext uri="{9D8B030D-6E8A-4147-A177-3AD203B41FA5}">
                      <a16:colId xmlns:a16="http://schemas.microsoft.com/office/drawing/2014/main" val="622802521"/>
                    </a:ext>
                  </a:extLst>
                </a:gridCol>
                <a:gridCol w="920175">
                  <a:extLst>
                    <a:ext uri="{9D8B030D-6E8A-4147-A177-3AD203B41FA5}">
                      <a16:colId xmlns:a16="http://schemas.microsoft.com/office/drawing/2014/main" val="3495787771"/>
                    </a:ext>
                  </a:extLst>
                </a:gridCol>
                <a:gridCol w="920175">
                  <a:extLst>
                    <a:ext uri="{9D8B030D-6E8A-4147-A177-3AD203B41FA5}">
                      <a16:colId xmlns:a16="http://schemas.microsoft.com/office/drawing/2014/main" val="3091615998"/>
                    </a:ext>
                  </a:extLst>
                </a:gridCol>
                <a:gridCol w="866832">
                  <a:extLst>
                    <a:ext uri="{9D8B030D-6E8A-4147-A177-3AD203B41FA5}">
                      <a16:colId xmlns:a16="http://schemas.microsoft.com/office/drawing/2014/main" val="4058690797"/>
                    </a:ext>
                  </a:extLst>
                </a:gridCol>
              </a:tblGrid>
              <a:tr h="143223">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Stable 2018</a:t>
                      </a:r>
                      <a:endParaRPr lang="en-US" sz="1100" b="1" i="0" u="none" strike="noStrike" dirty="0">
                        <a:solidFill>
                          <a:srgbClr val="000000"/>
                        </a:solidFill>
                        <a:effectLst/>
                        <a:latin typeface="Calibri" panose="020F0502020204030204" pitchFamily="34" charset="0"/>
                      </a:endParaRPr>
                    </a:p>
                  </a:txBody>
                  <a:tcPr marL="7620" marR="7620" marT="7620" marB="0" anchor="b">
                    <a:solidFill>
                      <a:schemeClr val="bg2">
                        <a:lumMod val="25000"/>
                        <a:lumOff val="75000"/>
                      </a:schemeClr>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bg2">
                        <a:lumMod val="25000"/>
                        <a:lumOff val="75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solidFill>
                      <a:schemeClr val="bg2">
                        <a:lumMod val="25000"/>
                        <a:lumOff val="75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solidFill>
                      <a:schemeClr val="bg2">
                        <a:lumMod val="25000"/>
                        <a:lumOff val="75000"/>
                      </a:schemeClr>
                    </a:solidFill>
                  </a:tcPr>
                </a:tc>
                <a:extLst>
                  <a:ext uri="{0D108BD9-81ED-4DB2-BD59-A6C34878D82A}">
                    <a16:rowId xmlns:a16="http://schemas.microsoft.com/office/drawing/2014/main" val="1223418360"/>
                  </a:ext>
                </a:extLst>
              </a:tr>
              <a:tr h="183477">
                <a:tc>
                  <a:txBody>
                    <a:bodyPr/>
                    <a:lstStyle/>
                    <a:p>
                      <a:pPr algn="l" fontAlgn="b"/>
                      <a:r>
                        <a:rPr lang="en-US" sz="1100" b="1" u="none" strike="noStrike" dirty="0">
                          <a:effectLst/>
                        </a:rPr>
                        <a:t>Rising 2017</a:t>
                      </a:r>
                      <a:endParaRPr lang="en-US" sz="1100" b="1" i="0" u="none" strike="noStrike" dirty="0">
                        <a:solidFill>
                          <a:srgbClr val="000000"/>
                        </a:solidFill>
                        <a:effectLst/>
                        <a:latin typeface="Calibri" panose="020F0502020204030204" pitchFamily="34" charset="0"/>
                      </a:endParaRPr>
                    </a:p>
                  </a:txBody>
                  <a:tcPr marL="7620" marR="7620" marT="7620" marB="0" anchor="b">
                    <a:solidFill>
                      <a:schemeClr val="bg2">
                        <a:lumMod val="25000"/>
                        <a:lumOff val="75000"/>
                      </a:schemeClr>
                    </a:solidFill>
                  </a:tcPr>
                </a:tc>
                <a:tc>
                  <a:txBody>
                    <a:bodyPr/>
                    <a:lstStyle/>
                    <a:p>
                      <a:pPr algn="l" fontAlgn="b"/>
                      <a:r>
                        <a:rPr lang="en-US" sz="1100" u="none" strike="noStrike" dirty="0">
                          <a:effectLst/>
                        </a:rPr>
                        <a:t>Cluster 0</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bg2">
                        <a:lumMod val="25000"/>
                        <a:lumOff val="75000"/>
                      </a:schemeClr>
                    </a:solidFill>
                  </a:tcPr>
                </a:tc>
                <a:tc>
                  <a:txBody>
                    <a:bodyPr/>
                    <a:lstStyle/>
                    <a:p>
                      <a:pPr algn="l" fontAlgn="b"/>
                      <a:r>
                        <a:rPr lang="en-US" sz="1100" u="none" strike="noStrike" dirty="0">
                          <a:effectLst/>
                        </a:rPr>
                        <a:t>Cluster 1</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bg2">
                        <a:lumMod val="25000"/>
                        <a:lumOff val="75000"/>
                      </a:schemeClr>
                    </a:solidFill>
                  </a:tcPr>
                </a:tc>
                <a:tc>
                  <a:txBody>
                    <a:bodyPr/>
                    <a:lstStyle/>
                    <a:p>
                      <a:pPr algn="l" fontAlgn="b"/>
                      <a:r>
                        <a:rPr lang="en-US" sz="1100" u="none" strike="noStrike" dirty="0">
                          <a:effectLst/>
                        </a:rPr>
                        <a:t>Cluster 2</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bg2">
                        <a:lumMod val="25000"/>
                        <a:lumOff val="75000"/>
                      </a:schemeClr>
                    </a:solidFill>
                  </a:tcPr>
                </a:tc>
                <a:tc>
                  <a:txBody>
                    <a:bodyPr/>
                    <a:lstStyle/>
                    <a:p>
                      <a:pPr algn="l" fontAlgn="b"/>
                      <a:r>
                        <a:rPr lang="en-US" sz="1100" u="none" strike="noStrike" dirty="0">
                          <a:effectLst/>
                        </a:rPr>
                        <a:t>Cluster 3</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bg2">
                        <a:lumMod val="25000"/>
                        <a:lumOff val="75000"/>
                      </a:schemeClr>
                    </a:solidFill>
                  </a:tcPr>
                </a:tc>
                <a:extLst>
                  <a:ext uri="{0D108BD9-81ED-4DB2-BD59-A6C34878D82A}">
                    <a16:rowId xmlns:a16="http://schemas.microsoft.com/office/drawing/2014/main" val="701074914"/>
                  </a:ext>
                </a:extLst>
              </a:tr>
              <a:tr h="183477">
                <a:tc>
                  <a:txBody>
                    <a:bodyPr/>
                    <a:lstStyle/>
                    <a:p>
                      <a:pPr algn="l" fontAlgn="b"/>
                      <a:r>
                        <a:rPr lang="en-US" sz="1100" u="none" strike="noStrike">
                          <a:effectLst/>
                        </a:rPr>
                        <a:t>Cluster 0</a:t>
                      </a:r>
                      <a:endParaRPr lang="en-US" sz="1100" b="0" i="0" u="none" strike="noStrike">
                        <a:solidFill>
                          <a:srgbClr val="000000"/>
                        </a:solidFill>
                        <a:effectLst/>
                        <a:latin typeface="Calibri" panose="020F0502020204030204" pitchFamily="34" charset="0"/>
                      </a:endParaRPr>
                    </a:p>
                  </a:txBody>
                  <a:tcPr marL="7620" marR="7620" marT="7620" marB="0" anchor="b">
                    <a:solidFill>
                      <a:schemeClr val="bg2">
                        <a:lumMod val="25000"/>
                        <a:lumOff val="75000"/>
                      </a:schemeClr>
                    </a:solidFill>
                  </a:tcPr>
                </a:tc>
                <a:tc>
                  <a:txBody>
                    <a:bodyPr/>
                    <a:lstStyle/>
                    <a:p>
                      <a:pPr algn="ctr" fontAlgn="b"/>
                      <a:r>
                        <a:rPr lang="en-US" sz="1100" b="1" u="none" strike="noStrike" dirty="0">
                          <a:solidFill>
                            <a:schemeClr val="tx1"/>
                          </a:solidFill>
                          <a:effectLst/>
                        </a:rPr>
                        <a:t>2 / 7</a:t>
                      </a:r>
                      <a:endParaRPr lang="en-US" sz="1100" b="1" i="0" u="none" strike="noStrike" dirty="0">
                        <a:solidFill>
                          <a:schemeClr val="tx1"/>
                        </a:solidFill>
                        <a:effectLst/>
                        <a:latin typeface="Calibri" panose="020F0502020204030204" pitchFamily="34" charset="0"/>
                      </a:endParaRPr>
                    </a:p>
                  </a:txBody>
                  <a:tcPr marL="7620" marR="7620" marT="7620" marB="0" anchor="b">
                    <a:solidFill>
                      <a:srgbClr val="FFC000"/>
                    </a:solidFill>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32682949"/>
                  </a:ext>
                </a:extLst>
              </a:tr>
              <a:tr h="183477">
                <a:tc>
                  <a:txBody>
                    <a:bodyPr/>
                    <a:lstStyle/>
                    <a:p>
                      <a:pPr algn="l" fontAlgn="b"/>
                      <a:r>
                        <a:rPr lang="en-US" sz="1100" u="none" strike="noStrike">
                          <a:effectLst/>
                        </a:rPr>
                        <a:t>Cluster 1</a:t>
                      </a:r>
                      <a:endParaRPr lang="en-US" sz="1100" b="0" i="0" u="none" strike="noStrike">
                        <a:solidFill>
                          <a:srgbClr val="000000"/>
                        </a:solidFill>
                        <a:effectLst/>
                        <a:latin typeface="Calibri" panose="020F0502020204030204" pitchFamily="34" charset="0"/>
                      </a:endParaRPr>
                    </a:p>
                  </a:txBody>
                  <a:tcPr marL="7620" marR="7620" marT="7620" marB="0" anchor="b">
                    <a:solidFill>
                      <a:schemeClr val="bg2">
                        <a:lumMod val="25000"/>
                        <a:lumOff val="75000"/>
                      </a:schemeClr>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dirty="0">
                          <a:solidFill>
                            <a:schemeClr val="tx1"/>
                          </a:solidFill>
                          <a:effectLst/>
                        </a:rPr>
                        <a:t>4 / 7</a:t>
                      </a:r>
                      <a:endParaRPr lang="en-US" sz="1100" b="1" i="0" u="none" strike="noStrike" dirty="0">
                        <a:solidFill>
                          <a:schemeClr val="tx1"/>
                        </a:solidFill>
                        <a:effectLst/>
                        <a:latin typeface="Calibri" panose="020F0502020204030204" pitchFamily="34" charset="0"/>
                      </a:endParaRPr>
                    </a:p>
                  </a:txBody>
                  <a:tcPr marL="7620" marR="7620" marT="7620" marB="0" anchor="b">
                    <a:solidFill>
                      <a:srgbClr val="C00000"/>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14268498"/>
                  </a:ext>
                </a:extLst>
              </a:tr>
              <a:tr h="183477">
                <a:tc>
                  <a:txBody>
                    <a:bodyPr/>
                    <a:lstStyle/>
                    <a:p>
                      <a:pPr algn="l" fontAlgn="b"/>
                      <a:r>
                        <a:rPr lang="en-US" sz="1100" u="none" strike="noStrike">
                          <a:effectLst/>
                        </a:rPr>
                        <a:t>Cluster 2</a:t>
                      </a:r>
                      <a:endParaRPr lang="en-US" sz="1100" b="0" i="0" u="none" strike="noStrike">
                        <a:solidFill>
                          <a:srgbClr val="000000"/>
                        </a:solidFill>
                        <a:effectLst/>
                        <a:latin typeface="Calibri" panose="020F0502020204030204" pitchFamily="34" charset="0"/>
                      </a:endParaRPr>
                    </a:p>
                  </a:txBody>
                  <a:tcPr marL="7620" marR="7620" marT="7620" marB="0" anchor="b">
                    <a:solidFill>
                      <a:schemeClr val="bg2">
                        <a:lumMod val="25000"/>
                        <a:lumOff val="75000"/>
                      </a:schemeClr>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dirty="0">
                          <a:solidFill>
                            <a:schemeClr val="tx1"/>
                          </a:solidFill>
                          <a:effectLst/>
                        </a:rPr>
                        <a:t>3 / 7</a:t>
                      </a:r>
                      <a:endParaRPr lang="en-US" sz="1100" b="1" i="0" u="none" strike="noStrike" dirty="0">
                        <a:solidFill>
                          <a:schemeClr val="tx1"/>
                        </a:solidFill>
                        <a:effectLst/>
                        <a:latin typeface="Calibri" panose="020F0502020204030204" pitchFamily="34" charset="0"/>
                      </a:endParaRPr>
                    </a:p>
                  </a:txBody>
                  <a:tcPr marL="7620" marR="7620" marT="7620" marB="0" anchor="b">
                    <a:solidFill>
                      <a:srgbClr val="E8833A"/>
                    </a:solidFill>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8851946"/>
                  </a:ext>
                </a:extLst>
              </a:tr>
              <a:tr h="183477">
                <a:tc>
                  <a:txBody>
                    <a:bodyPr/>
                    <a:lstStyle/>
                    <a:p>
                      <a:pPr algn="l" fontAlgn="b"/>
                      <a:r>
                        <a:rPr lang="en-US" sz="1100" u="none" strike="noStrike" dirty="0">
                          <a:effectLst/>
                        </a:rPr>
                        <a:t>Cluster 3</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bg2">
                        <a:lumMod val="25000"/>
                        <a:lumOff val="75000"/>
                      </a:schemeClr>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dirty="0">
                          <a:solidFill>
                            <a:schemeClr val="tx1"/>
                          </a:solidFill>
                          <a:effectLst/>
                        </a:rPr>
                        <a:t>2 / 7</a:t>
                      </a:r>
                      <a:endParaRPr lang="en-US" sz="1100" b="1" i="0" u="none" strike="noStrike" dirty="0">
                        <a:solidFill>
                          <a:schemeClr val="tx1"/>
                        </a:solidFill>
                        <a:effectLst/>
                        <a:latin typeface="Calibri" panose="020F0502020204030204" pitchFamily="34" charset="0"/>
                      </a:endParaRPr>
                    </a:p>
                  </a:txBody>
                  <a:tcPr marL="7620" marR="7620" marT="7620" marB="0" anchor="b">
                    <a:solidFill>
                      <a:srgbClr val="FFC000"/>
                    </a:solidFill>
                  </a:tcPr>
                </a:tc>
                <a:extLst>
                  <a:ext uri="{0D108BD9-81ED-4DB2-BD59-A6C34878D82A}">
                    <a16:rowId xmlns:a16="http://schemas.microsoft.com/office/drawing/2014/main" val="500068632"/>
                  </a:ext>
                </a:extLst>
              </a:tr>
            </a:tbl>
          </a:graphicData>
        </a:graphic>
      </p:graphicFrame>
      <p:sp>
        <p:nvSpPr>
          <p:cNvPr id="10" name="Rectangle 9">
            <a:extLst>
              <a:ext uri="{FF2B5EF4-FFF2-40B4-BE49-F238E27FC236}">
                <a16:creationId xmlns:a16="http://schemas.microsoft.com/office/drawing/2014/main" id="{08880813-9B74-4B14-B883-AD44D16D7EC0}"/>
              </a:ext>
            </a:extLst>
          </p:cNvPr>
          <p:cNvSpPr/>
          <p:nvPr/>
        </p:nvSpPr>
        <p:spPr>
          <a:xfrm>
            <a:off x="246564" y="6193070"/>
            <a:ext cx="4689420" cy="476942"/>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a:solidFill>
                  <a:srgbClr val="C00000"/>
                </a:solidFill>
              </a:rPr>
              <a:t>Bad stability uneasy to follow-up</a:t>
            </a:r>
          </a:p>
        </p:txBody>
      </p:sp>
      <p:sp>
        <p:nvSpPr>
          <p:cNvPr id="13" name="Rectangle 12">
            <a:extLst>
              <a:ext uri="{FF2B5EF4-FFF2-40B4-BE49-F238E27FC236}">
                <a16:creationId xmlns:a16="http://schemas.microsoft.com/office/drawing/2014/main" id="{FD82480C-EC0C-4688-BF33-D59282347F7E}"/>
              </a:ext>
            </a:extLst>
          </p:cNvPr>
          <p:cNvSpPr/>
          <p:nvPr/>
        </p:nvSpPr>
        <p:spPr>
          <a:xfrm>
            <a:off x="5327193" y="1681362"/>
            <a:ext cx="3153584" cy="572243"/>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a:t>K-Prototype:</a:t>
            </a:r>
          </a:p>
          <a:p>
            <a:r>
              <a:rPr lang="en-US" sz="1600" b="1" i="1" u="sng" dirty="0"/>
              <a:t>By comparison</a:t>
            </a:r>
            <a:r>
              <a:rPr lang="en-US" sz="1600" b="1" i="1" dirty="0"/>
              <a:t> 2018 / 2017</a:t>
            </a:r>
          </a:p>
        </p:txBody>
      </p:sp>
      <p:sp>
        <p:nvSpPr>
          <p:cNvPr id="14" name="Espace réservé du contenu 2">
            <a:extLst>
              <a:ext uri="{FF2B5EF4-FFF2-40B4-BE49-F238E27FC236}">
                <a16:creationId xmlns:a16="http://schemas.microsoft.com/office/drawing/2014/main" id="{9D7F2782-A1F1-4A9F-A4C3-290CC949D23D}"/>
              </a:ext>
            </a:extLst>
          </p:cNvPr>
          <p:cNvSpPr>
            <a:spLocks noGrp="1"/>
          </p:cNvSpPr>
          <p:nvPr>
            <p:ph idx="1"/>
          </p:nvPr>
        </p:nvSpPr>
        <p:spPr>
          <a:xfrm>
            <a:off x="5296760" y="2041177"/>
            <a:ext cx="6639474" cy="1157028"/>
          </a:xfrm>
        </p:spPr>
        <p:txBody>
          <a:bodyPr>
            <a:normAutofit/>
          </a:bodyPr>
          <a:lstStyle/>
          <a:p>
            <a:pPr>
              <a:buFont typeface="Wingdings" panose="05000000000000000000" pitchFamily="2" charset="2"/>
              <a:buChar char="Ø"/>
            </a:pPr>
            <a:r>
              <a:rPr lang="en-US" sz="1200" b="1" dirty="0"/>
              <a:t>k-Prototypes</a:t>
            </a:r>
            <a:r>
              <a:rPr lang="en-US" sz="1200" dirty="0"/>
              <a:t> aim is to combine K-Means and K-Modes, again with cost </a:t>
            </a:r>
            <a:r>
              <a:rPr lang="en-US" sz="1200" b="1" dirty="0"/>
              <a:t>matching dissimilarity, enabling « really</a:t>
            </a:r>
            <a:r>
              <a:rPr lang="en-US" sz="1200" dirty="0"/>
              <a:t> </a:t>
            </a:r>
            <a:r>
              <a:rPr lang="en-US" sz="1200" b="1" dirty="0"/>
              <a:t>raw </a:t>
            </a:r>
            <a:r>
              <a:rPr lang="en-US" sz="1200" dirty="0"/>
              <a:t>» data and </a:t>
            </a:r>
            <a:r>
              <a:rPr lang="en-US" sz="1200" b="1" dirty="0"/>
              <a:t>remedy the bias</a:t>
            </a:r>
            <a:r>
              <a:rPr lang="en-US" sz="1200" dirty="0"/>
              <a:t> of considering ordinal as categorical (losing the « real » distance between levels)</a:t>
            </a:r>
          </a:p>
        </p:txBody>
      </p:sp>
      <p:pic>
        <p:nvPicPr>
          <p:cNvPr id="4" name="Image 3">
            <a:extLst>
              <a:ext uri="{FF2B5EF4-FFF2-40B4-BE49-F238E27FC236}">
                <a16:creationId xmlns:a16="http://schemas.microsoft.com/office/drawing/2014/main" id="{CD4D3DF3-BFA2-47C1-BD77-9B215887457C}"/>
              </a:ext>
            </a:extLst>
          </p:cNvPr>
          <p:cNvPicPr>
            <a:picLocks noChangeAspect="1"/>
          </p:cNvPicPr>
          <p:nvPr/>
        </p:nvPicPr>
        <p:blipFill>
          <a:blip r:embed="rId3"/>
          <a:stretch>
            <a:fillRect/>
          </a:stretch>
        </p:blipFill>
        <p:spPr>
          <a:xfrm>
            <a:off x="5891485" y="3124167"/>
            <a:ext cx="972818" cy="706262"/>
          </a:xfrm>
          <a:prstGeom prst="rect">
            <a:avLst/>
          </a:prstGeom>
        </p:spPr>
      </p:pic>
      <p:pic>
        <p:nvPicPr>
          <p:cNvPr id="7" name="Image 6">
            <a:extLst>
              <a:ext uri="{FF2B5EF4-FFF2-40B4-BE49-F238E27FC236}">
                <a16:creationId xmlns:a16="http://schemas.microsoft.com/office/drawing/2014/main" id="{764AAE51-6017-4932-B911-65C0612EC6B6}"/>
              </a:ext>
            </a:extLst>
          </p:cNvPr>
          <p:cNvPicPr>
            <a:picLocks noChangeAspect="1"/>
          </p:cNvPicPr>
          <p:nvPr/>
        </p:nvPicPr>
        <p:blipFill>
          <a:blip r:embed="rId4"/>
          <a:stretch>
            <a:fillRect/>
          </a:stretch>
        </p:blipFill>
        <p:spPr>
          <a:xfrm>
            <a:off x="5898272" y="3820813"/>
            <a:ext cx="972818" cy="993227"/>
          </a:xfrm>
          <a:prstGeom prst="rect">
            <a:avLst/>
          </a:prstGeom>
        </p:spPr>
      </p:pic>
      <p:pic>
        <p:nvPicPr>
          <p:cNvPr id="18" name="Image 17">
            <a:extLst>
              <a:ext uri="{FF2B5EF4-FFF2-40B4-BE49-F238E27FC236}">
                <a16:creationId xmlns:a16="http://schemas.microsoft.com/office/drawing/2014/main" id="{65D71E77-5AA6-4D33-AE57-2384EEA7BE45}"/>
              </a:ext>
            </a:extLst>
          </p:cNvPr>
          <p:cNvPicPr>
            <a:picLocks noChangeAspect="1"/>
          </p:cNvPicPr>
          <p:nvPr/>
        </p:nvPicPr>
        <p:blipFill>
          <a:blip r:embed="rId5"/>
          <a:stretch>
            <a:fillRect/>
          </a:stretch>
        </p:blipFill>
        <p:spPr>
          <a:xfrm>
            <a:off x="5894035" y="4804239"/>
            <a:ext cx="977055" cy="983825"/>
          </a:xfrm>
          <a:prstGeom prst="rect">
            <a:avLst/>
          </a:prstGeom>
        </p:spPr>
      </p:pic>
      <p:pic>
        <p:nvPicPr>
          <p:cNvPr id="20" name="Image 19">
            <a:extLst>
              <a:ext uri="{FF2B5EF4-FFF2-40B4-BE49-F238E27FC236}">
                <a16:creationId xmlns:a16="http://schemas.microsoft.com/office/drawing/2014/main" id="{A44A8016-DF86-42DB-9215-C9E22BDEAA2B}"/>
              </a:ext>
            </a:extLst>
          </p:cNvPr>
          <p:cNvPicPr>
            <a:picLocks noChangeAspect="1"/>
          </p:cNvPicPr>
          <p:nvPr/>
        </p:nvPicPr>
        <p:blipFill>
          <a:blip r:embed="rId6"/>
          <a:stretch>
            <a:fillRect/>
          </a:stretch>
        </p:blipFill>
        <p:spPr>
          <a:xfrm>
            <a:off x="7099928" y="3115289"/>
            <a:ext cx="965394" cy="706262"/>
          </a:xfrm>
          <a:prstGeom prst="rect">
            <a:avLst/>
          </a:prstGeom>
        </p:spPr>
      </p:pic>
      <p:pic>
        <p:nvPicPr>
          <p:cNvPr id="22" name="Image 21">
            <a:extLst>
              <a:ext uri="{FF2B5EF4-FFF2-40B4-BE49-F238E27FC236}">
                <a16:creationId xmlns:a16="http://schemas.microsoft.com/office/drawing/2014/main" id="{0E8D3965-AD48-4D3B-92AB-D00719967F83}"/>
              </a:ext>
            </a:extLst>
          </p:cNvPr>
          <p:cNvPicPr>
            <a:picLocks noChangeAspect="1"/>
          </p:cNvPicPr>
          <p:nvPr/>
        </p:nvPicPr>
        <p:blipFill>
          <a:blip r:embed="rId7"/>
          <a:stretch>
            <a:fillRect/>
          </a:stretch>
        </p:blipFill>
        <p:spPr>
          <a:xfrm>
            <a:off x="7099928" y="3803977"/>
            <a:ext cx="965394" cy="1000261"/>
          </a:xfrm>
          <a:prstGeom prst="rect">
            <a:avLst/>
          </a:prstGeom>
        </p:spPr>
      </p:pic>
      <p:pic>
        <p:nvPicPr>
          <p:cNvPr id="24" name="Image 23">
            <a:extLst>
              <a:ext uri="{FF2B5EF4-FFF2-40B4-BE49-F238E27FC236}">
                <a16:creationId xmlns:a16="http://schemas.microsoft.com/office/drawing/2014/main" id="{14BBE5D1-7395-4E8C-ADD3-A644F32696EA}"/>
              </a:ext>
            </a:extLst>
          </p:cNvPr>
          <p:cNvPicPr>
            <a:picLocks noChangeAspect="1"/>
          </p:cNvPicPr>
          <p:nvPr/>
        </p:nvPicPr>
        <p:blipFill>
          <a:blip r:embed="rId8"/>
          <a:stretch>
            <a:fillRect/>
          </a:stretch>
        </p:blipFill>
        <p:spPr>
          <a:xfrm>
            <a:off x="7099928" y="4804238"/>
            <a:ext cx="970146" cy="1000261"/>
          </a:xfrm>
          <a:prstGeom prst="rect">
            <a:avLst/>
          </a:prstGeom>
        </p:spPr>
      </p:pic>
      <p:sp>
        <p:nvSpPr>
          <p:cNvPr id="25" name="ZoneTexte 24">
            <a:extLst>
              <a:ext uri="{FF2B5EF4-FFF2-40B4-BE49-F238E27FC236}">
                <a16:creationId xmlns:a16="http://schemas.microsoft.com/office/drawing/2014/main" id="{1EAC9805-0268-4BDA-B7D4-F31AEA0A1F11}"/>
              </a:ext>
            </a:extLst>
          </p:cNvPr>
          <p:cNvSpPr txBox="1"/>
          <p:nvPr/>
        </p:nvSpPr>
        <p:spPr>
          <a:xfrm>
            <a:off x="5825378" y="2881762"/>
            <a:ext cx="1066318" cy="276999"/>
          </a:xfrm>
          <a:prstGeom prst="rect">
            <a:avLst/>
          </a:prstGeom>
          <a:noFill/>
        </p:spPr>
        <p:txBody>
          <a:bodyPr wrap="none" rtlCol="0">
            <a:spAutoFit/>
          </a:bodyPr>
          <a:lstStyle/>
          <a:p>
            <a:r>
              <a:rPr lang="en-US" sz="1200" b="1"/>
              <a:t>2017 - rising</a:t>
            </a:r>
          </a:p>
        </p:txBody>
      </p:sp>
      <p:sp>
        <p:nvSpPr>
          <p:cNvPr id="26" name="ZoneTexte 25">
            <a:extLst>
              <a:ext uri="{FF2B5EF4-FFF2-40B4-BE49-F238E27FC236}">
                <a16:creationId xmlns:a16="http://schemas.microsoft.com/office/drawing/2014/main" id="{72DA4C31-182C-43E9-BC26-292125441AE8}"/>
              </a:ext>
            </a:extLst>
          </p:cNvPr>
          <p:cNvSpPr txBox="1"/>
          <p:nvPr/>
        </p:nvSpPr>
        <p:spPr>
          <a:xfrm>
            <a:off x="7047090" y="2881762"/>
            <a:ext cx="1132041" cy="276999"/>
          </a:xfrm>
          <a:prstGeom prst="rect">
            <a:avLst/>
          </a:prstGeom>
          <a:noFill/>
        </p:spPr>
        <p:txBody>
          <a:bodyPr wrap="none" rtlCol="0">
            <a:spAutoFit/>
          </a:bodyPr>
          <a:lstStyle/>
          <a:p>
            <a:r>
              <a:rPr lang="en-US" sz="1200" b="1"/>
              <a:t>2018 - stable</a:t>
            </a:r>
          </a:p>
        </p:txBody>
      </p:sp>
      <p:sp>
        <p:nvSpPr>
          <p:cNvPr id="31" name="ZoneTexte 30">
            <a:extLst>
              <a:ext uri="{FF2B5EF4-FFF2-40B4-BE49-F238E27FC236}">
                <a16:creationId xmlns:a16="http://schemas.microsoft.com/office/drawing/2014/main" id="{5BBDD05F-6190-4E4E-B774-8671B850EA7D}"/>
              </a:ext>
            </a:extLst>
          </p:cNvPr>
          <p:cNvSpPr txBox="1"/>
          <p:nvPr/>
        </p:nvSpPr>
        <p:spPr>
          <a:xfrm>
            <a:off x="5433837" y="5828513"/>
            <a:ext cx="3119765" cy="276999"/>
          </a:xfrm>
          <a:prstGeom prst="rect">
            <a:avLst/>
          </a:prstGeom>
          <a:noFill/>
        </p:spPr>
        <p:txBody>
          <a:bodyPr wrap="none" rtlCol="0">
            <a:spAutoFit/>
          </a:bodyPr>
          <a:lstStyle/>
          <a:p>
            <a:r>
              <a:rPr lang="en-US" sz="1200" b="1" dirty="0"/>
              <a:t>With clusters &amp; cat balance unchanged</a:t>
            </a:r>
          </a:p>
        </p:txBody>
      </p:sp>
      <p:sp>
        <p:nvSpPr>
          <p:cNvPr id="32" name="Rectangle 31">
            <a:extLst>
              <a:ext uri="{FF2B5EF4-FFF2-40B4-BE49-F238E27FC236}">
                <a16:creationId xmlns:a16="http://schemas.microsoft.com/office/drawing/2014/main" id="{209B3C40-A457-40C5-98C2-C7CF1DBBA625}"/>
              </a:ext>
            </a:extLst>
          </p:cNvPr>
          <p:cNvSpPr/>
          <p:nvPr/>
        </p:nvSpPr>
        <p:spPr>
          <a:xfrm>
            <a:off x="8665613" y="1689610"/>
            <a:ext cx="3153584" cy="572243"/>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a:t>K-Prototype:</a:t>
            </a:r>
          </a:p>
          <a:p>
            <a:r>
              <a:rPr lang="en-US" sz="1600" b="1" i="1" u="sng" dirty="0"/>
              <a:t>By aggregation - deviation</a:t>
            </a:r>
          </a:p>
        </p:txBody>
      </p:sp>
      <p:cxnSp>
        <p:nvCxnSpPr>
          <p:cNvPr id="33" name="Connecteur droit 32">
            <a:extLst>
              <a:ext uri="{FF2B5EF4-FFF2-40B4-BE49-F238E27FC236}">
                <a16:creationId xmlns:a16="http://schemas.microsoft.com/office/drawing/2014/main" id="{0531581E-A6A3-4C6A-B33C-F6B956B21893}"/>
              </a:ext>
            </a:extLst>
          </p:cNvPr>
          <p:cNvCxnSpPr>
            <a:cxnSpLocks/>
          </p:cNvCxnSpPr>
          <p:nvPr/>
        </p:nvCxnSpPr>
        <p:spPr>
          <a:xfrm>
            <a:off x="8568217" y="3009530"/>
            <a:ext cx="38223" cy="3095982"/>
          </a:xfrm>
          <a:prstGeom prst="line">
            <a:avLst/>
          </a:prstGeom>
          <a:ln w="9525" cap="flat" cmpd="sng" algn="ctr">
            <a:solidFill>
              <a:schemeClr val="tx1"/>
            </a:solidFill>
            <a:prstDash val="dashDot"/>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6" name="Image 35">
            <a:extLst>
              <a:ext uri="{FF2B5EF4-FFF2-40B4-BE49-F238E27FC236}">
                <a16:creationId xmlns:a16="http://schemas.microsoft.com/office/drawing/2014/main" id="{C6CC8FEA-F082-463F-AC49-FF4260C7B128}"/>
              </a:ext>
            </a:extLst>
          </p:cNvPr>
          <p:cNvPicPr>
            <a:picLocks noChangeAspect="1"/>
          </p:cNvPicPr>
          <p:nvPr/>
        </p:nvPicPr>
        <p:blipFill>
          <a:blip r:embed="rId9"/>
          <a:stretch>
            <a:fillRect/>
          </a:stretch>
        </p:blipFill>
        <p:spPr>
          <a:xfrm>
            <a:off x="9758680" y="3548213"/>
            <a:ext cx="1653231" cy="1119543"/>
          </a:xfrm>
          <a:prstGeom prst="rect">
            <a:avLst/>
          </a:prstGeom>
        </p:spPr>
      </p:pic>
      <p:pic>
        <p:nvPicPr>
          <p:cNvPr id="37" name="Image 36">
            <a:extLst>
              <a:ext uri="{FF2B5EF4-FFF2-40B4-BE49-F238E27FC236}">
                <a16:creationId xmlns:a16="http://schemas.microsoft.com/office/drawing/2014/main" id="{42923283-4277-47FD-9F72-EEA91ED50BF5}"/>
              </a:ext>
            </a:extLst>
          </p:cNvPr>
          <p:cNvPicPr>
            <a:picLocks noChangeAspect="1"/>
          </p:cNvPicPr>
          <p:nvPr/>
        </p:nvPicPr>
        <p:blipFill>
          <a:blip r:embed="rId10"/>
          <a:stretch>
            <a:fillRect/>
          </a:stretch>
        </p:blipFill>
        <p:spPr>
          <a:xfrm>
            <a:off x="9758680" y="4828312"/>
            <a:ext cx="1667057" cy="1119543"/>
          </a:xfrm>
          <a:prstGeom prst="rect">
            <a:avLst/>
          </a:prstGeom>
        </p:spPr>
      </p:pic>
      <p:sp>
        <p:nvSpPr>
          <p:cNvPr id="39" name="ZoneTexte 38">
            <a:extLst>
              <a:ext uri="{FF2B5EF4-FFF2-40B4-BE49-F238E27FC236}">
                <a16:creationId xmlns:a16="http://schemas.microsoft.com/office/drawing/2014/main" id="{A72D15CF-8382-43A4-9ECD-8FE5E51C93D6}"/>
              </a:ext>
            </a:extLst>
          </p:cNvPr>
          <p:cNvSpPr txBox="1"/>
          <p:nvPr/>
        </p:nvSpPr>
        <p:spPr>
          <a:xfrm>
            <a:off x="8692446" y="2933659"/>
            <a:ext cx="3258403" cy="830997"/>
          </a:xfrm>
          <a:prstGeom prst="rect">
            <a:avLst/>
          </a:prstGeom>
          <a:noFill/>
        </p:spPr>
        <p:txBody>
          <a:bodyPr wrap="square" rtlCol="0">
            <a:spAutoFit/>
          </a:bodyPr>
          <a:lstStyle/>
          <a:p>
            <a:r>
              <a:rPr lang="en-US" sz="1200" dirty="0"/>
              <a:t>ARI does not fall while increasing customers number taken into account</a:t>
            </a:r>
          </a:p>
          <a:p>
            <a:r>
              <a:rPr lang="en-US" sz="1200" dirty="0"/>
              <a:t>Its stability is even better on higher timeframe</a:t>
            </a:r>
          </a:p>
        </p:txBody>
      </p:sp>
      <p:sp>
        <p:nvSpPr>
          <p:cNvPr id="40" name="ZoneTexte 39">
            <a:extLst>
              <a:ext uri="{FF2B5EF4-FFF2-40B4-BE49-F238E27FC236}">
                <a16:creationId xmlns:a16="http://schemas.microsoft.com/office/drawing/2014/main" id="{19997A3E-7DA3-4B07-8A5A-F79A284678B3}"/>
              </a:ext>
            </a:extLst>
          </p:cNvPr>
          <p:cNvSpPr txBox="1"/>
          <p:nvPr/>
        </p:nvSpPr>
        <p:spPr>
          <a:xfrm>
            <a:off x="8697701" y="4815653"/>
            <a:ext cx="914871" cy="830997"/>
          </a:xfrm>
          <a:prstGeom prst="rect">
            <a:avLst/>
          </a:prstGeom>
          <a:noFill/>
        </p:spPr>
        <p:txBody>
          <a:bodyPr wrap="square" rtlCol="0">
            <a:spAutoFit/>
          </a:bodyPr>
          <a:lstStyle/>
          <a:p>
            <a:r>
              <a:rPr lang="fr-FR" sz="1200" b="1" dirty="0" err="1"/>
              <a:t>Same</a:t>
            </a:r>
            <a:r>
              <a:rPr lang="fr-FR" sz="1200" b="1" dirty="0"/>
              <a:t> trend for a basic K-</a:t>
            </a:r>
            <a:r>
              <a:rPr lang="fr-FR" sz="1200" b="1" dirty="0" err="1"/>
              <a:t>Means</a:t>
            </a:r>
            <a:endParaRPr lang="en-US" sz="1200" b="1" dirty="0"/>
          </a:p>
        </p:txBody>
      </p:sp>
      <p:sp>
        <p:nvSpPr>
          <p:cNvPr id="41" name="Flèche : bas 40">
            <a:extLst>
              <a:ext uri="{FF2B5EF4-FFF2-40B4-BE49-F238E27FC236}">
                <a16:creationId xmlns:a16="http://schemas.microsoft.com/office/drawing/2014/main" id="{494F0329-5592-4656-B5A5-54EFEB377D9E}"/>
              </a:ext>
            </a:extLst>
          </p:cNvPr>
          <p:cNvSpPr/>
          <p:nvPr/>
        </p:nvSpPr>
        <p:spPr>
          <a:xfrm rot="16200000">
            <a:off x="9478732" y="5011684"/>
            <a:ext cx="229384" cy="20955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ZoneTexte 41">
            <a:extLst>
              <a:ext uri="{FF2B5EF4-FFF2-40B4-BE49-F238E27FC236}">
                <a16:creationId xmlns:a16="http://schemas.microsoft.com/office/drawing/2014/main" id="{F30CC79F-4DE8-4719-8393-D5D63F5C8BA9}"/>
              </a:ext>
            </a:extLst>
          </p:cNvPr>
          <p:cNvSpPr txBox="1"/>
          <p:nvPr/>
        </p:nvSpPr>
        <p:spPr>
          <a:xfrm>
            <a:off x="10256823" y="5252617"/>
            <a:ext cx="777777" cy="276999"/>
          </a:xfrm>
          <a:prstGeom prst="rect">
            <a:avLst/>
          </a:prstGeom>
          <a:noFill/>
        </p:spPr>
        <p:txBody>
          <a:bodyPr wrap="none" rtlCol="0">
            <a:spAutoFit/>
          </a:bodyPr>
          <a:lstStyle/>
          <a:p>
            <a:r>
              <a:rPr lang="fr-FR" sz="1200" b="1" dirty="0" err="1">
                <a:solidFill>
                  <a:schemeClr val="bg1"/>
                </a:solidFill>
              </a:rPr>
              <a:t>KMeans</a:t>
            </a:r>
            <a:endParaRPr lang="en-US" sz="1200" b="1" dirty="0">
              <a:solidFill>
                <a:schemeClr val="bg1"/>
              </a:solidFill>
            </a:endParaRPr>
          </a:p>
        </p:txBody>
      </p:sp>
      <p:sp>
        <p:nvSpPr>
          <p:cNvPr id="43" name="ZoneTexte 42">
            <a:extLst>
              <a:ext uri="{FF2B5EF4-FFF2-40B4-BE49-F238E27FC236}">
                <a16:creationId xmlns:a16="http://schemas.microsoft.com/office/drawing/2014/main" id="{4DC53F42-2064-435A-82C0-484560C92AEA}"/>
              </a:ext>
            </a:extLst>
          </p:cNvPr>
          <p:cNvSpPr txBox="1"/>
          <p:nvPr/>
        </p:nvSpPr>
        <p:spPr>
          <a:xfrm>
            <a:off x="10256823" y="3925212"/>
            <a:ext cx="673582" cy="276999"/>
          </a:xfrm>
          <a:prstGeom prst="rect">
            <a:avLst/>
          </a:prstGeom>
          <a:noFill/>
        </p:spPr>
        <p:txBody>
          <a:bodyPr wrap="none" rtlCol="0">
            <a:spAutoFit/>
          </a:bodyPr>
          <a:lstStyle/>
          <a:p>
            <a:r>
              <a:rPr lang="fr-FR" sz="1200" b="1" dirty="0" err="1">
                <a:solidFill>
                  <a:schemeClr val="bg1"/>
                </a:solidFill>
              </a:rPr>
              <a:t>Kproto</a:t>
            </a:r>
            <a:endParaRPr lang="en-US" sz="1200" b="1" dirty="0">
              <a:solidFill>
                <a:schemeClr val="bg1"/>
              </a:solidFill>
            </a:endParaRPr>
          </a:p>
        </p:txBody>
      </p:sp>
      <p:sp>
        <p:nvSpPr>
          <p:cNvPr id="44" name="ZoneTexte 43">
            <a:extLst>
              <a:ext uri="{FF2B5EF4-FFF2-40B4-BE49-F238E27FC236}">
                <a16:creationId xmlns:a16="http://schemas.microsoft.com/office/drawing/2014/main" id="{82CEE4C6-192D-4296-A237-DCBFC8176C52}"/>
              </a:ext>
            </a:extLst>
          </p:cNvPr>
          <p:cNvSpPr txBox="1"/>
          <p:nvPr/>
        </p:nvSpPr>
        <p:spPr>
          <a:xfrm>
            <a:off x="10020377" y="4139531"/>
            <a:ext cx="1250668" cy="261610"/>
          </a:xfrm>
          <a:prstGeom prst="rect">
            <a:avLst/>
          </a:prstGeom>
          <a:noFill/>
        </p:spPr>
        <p:txBody>
          <a:bodyPr wrap="square" rtlCol="0">
            <a:spAutoFit/>
          </a:bodyPr>
          <a:lstStyle/>
          <a:p>
            <a:r>
              <a:rPr lang="fr-FR" sz="1100" dirty="0">
                <a:solidFill>
                  <a:schemeClr val="bg1"/>
                </a:solidFill>
              </a:rPr>
              <a:t>1h </a:t>
            </a:r>
            <a:r>
              <a:rPr lang="fr-FR" sz="1100" dirty="0" err="1">
                <a:solidFill>
                  <a:schemeClr val="bg1"/>
                </a:solidFill>
              </a:rPr>
              <a:t>computing</a:t>
            </a:r>
            <a:endParaRPr lang="en-US" sz="1100" dirty="0">
              <a:solidFill>
                <a:schemeClr val="bg1"/>
              </a:solidFill>
            </a:endParaRPr>
          </a:p>
        </p:txBody>
      </p:sp>
      <p:sp>
        <p:nvSpPr>
          <p:cNvPr id="45" name="ZoneTexte 44">
            <a:extLst>
              <a:ext uri="{FF2B5EF4-FFF2-40B4-BE49-F238E27FC236}">
                <a16:creationId xmlns:a16="http://schemas.microsoft.com/office/drawing/2014/main" id="{9C1A8369-7106-4775-B418-B48BD40637CF}"/>
              </a:ext>
            </a:extLst>
          </p:cNvPr>
          <p:cNvSpPr txBox="1"/>
          <p:nvPr/>
        </p:nvSpPr>
        <p:spPr>
          <a:xfrm>
            <a:off x="10020377" y="5477125"/>
            <a:ext cx="1250668" cy="261610"/>
          </a:xfrm>
          <a:prstGeom prst="rect">
            <a:avLst/>
          </a:prstGeom>
          <a:noFill/>
        </p:spPr>
        <p:txBody>
          <a:bodyPr wrap="square" rtlCol="0">
            <a:spAutoFit/>
          </a:bodyPr>
          <a:lstStyle/>
          <a:p>
            <a:r>
              <a:rPr lang="fr-FR" sz="1100" dirty="0">
                <a:solidFill>
                  <a:schemeClr val="bg1"/>
                </a:solidFill>
              </a:rPr>
              <a:t>20s </a:t>
            </a:r>
            <a:r>
              <a:rPr lang="fr-FR" sz="1100" dirty="0" err="1">
                <a:solidFill>
                  <a:schemeClr val="bg1"/>
                </a:solidFill>
              </a:rPr>
              <a:t>computing</a:t>
            </a:r>
            <a:endParaRPr lang="en-US" sz="1100" dirty="0">
              <a:solidFill>
                <a:schemeClr val="bg1"/>
              </a:solidFill>
            </a:endParaRPr>
          </a:p>
        </p:txBody>
      </p:sp>
      <p:sp>
        <p:nvSpPr>
          <p:cNvPr id="48" name="Rectangle 47">
            <a:extLst>
              <a:ext uri="{FF2B5EF4-FFF2-40B4-BE49-F238E27FC236}">
                <a16:creationId xmlns:a16="http://schemas.microsoft.com/office/drawing/2014/main" id="{D15F0AA6-7744-454A-9E96-B6B20CDA2642}"/>
              </a:ext>
            </a:extLst>
          </p:cNvPr>
          <p:cNvSpPr/>
          <p:nvPr/>
        </p:nvSpPr>
        <p:spPr>
          <a:xfrm>
            <a:off x="5339848" y="6193070"/>
            <a:ext cx="6492004" cy="476942"/>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a:solidFill>
                  <a:srgbClr val="1AAE9F"/>
                </a:solidFill>
              </a:rPr>
              <a:t>Good stability, easy to follow-up</a:t>
            </a:r>
          </a:p>
        </p:txBody>
      </p:sp>
    </p:spTree>
    <p:extLst>
      <p:ext uri="{BB962C8B-B14F-4D97-AF65-F5344CB8AC3E}">
        <p14:creationId xmlns:p14="http://schemas.microsoft.com/office/powerpoint/2010/main" val="2592717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42A041-F110-4670-A356-BEC29B6C9EC8}"/>
              </a:ext>
            </a:extLst>
          </p:cNvPr>
          <p:cNvSpPr>
            <a:spLocks noGrp="1"/>
          </p:cNvSpPr>
          <p:nvPr>
            <p:ph type="title"/>
          </p:nvPr>
        </p:nvSpPr>
        <p:spPr/>
        <p:txBody>
          <a:bodyPr/>
          <a:lstStyle/>
          <a:p>
            <a:r>
              <a:rPr lang="fr-FR" dirty="0"/>
              <a:t>3.c. </a:t>
            </a:r>
            <a:r>
              <a:rPr lang="fr-FR" dirty="0" err="1"/>
              <a:t>Results</a:t>
            </a:r>
            <a:r>
              <a:rPr lang="fr-FR" dirty="0"/>
              <a:t> &amp; </a:t>
            </a:r>
            <a:r>
              <a:rPr lang="fr-FR" dirty="0" err="1"/>
              <a:t>further</a:t>
            </a:r>
            <a:r>
              <a:rPr lang="fr-FR" dirty="0"/>
              <a:t> </a:t>
            </a:r>
            <a:r>
              <a:rPr lang="fr-FR" dirty="0" err="1"/>
              <a:t>proceedings</a:t>
            </a:r>
            <a:endParaRPr lang="en-US" dirty="0"/>
          </a:p>
        </p:txBody>
      </p:sp>
      <p:graphicFrame>
        <p:nvGraphicFramePr>
          <p:cNvPr id="5" name="Tableau 4">
            <a:extLst>
              <a:ext uri="{FF2B5EF4-FFF2-40B4-BE49-F238E27FC236}">
                <a16:creationId xmlns:a16="http://schemas.microsoft.com/office/drawing/2014/main" id="{D5F30822-5280-4DE0-A70D-5F885EF9B018}"/>
              </a:ext>
            </a:extLst>
          </p:cNvPr>
          <p:cNvGraphicFramePr>
            <a:graphicFrameLocks noGrp="1"/>
          </p:cNvGraphicFramePr>
          <p:nvPr>
            <p:extLst>
              <p:ext uri="{D42A27DB-BD31-4B8C-83A1-F6EECF244321}">
                <p14:modId xmlns:p14="http://schemas.microsoft.com/office/powerpoint/2010/main" val="280642057"/>
              </p:ext>
            </p:extLst>
          </p:nvPr>
        </p:nvGraphicFramePr>
        <p:xfrm>
          <a:off x="3398365" y="1795336"/>
          <a:ext cx="4900473" cy="1943100"/>
        </p:xfrm>
        <a:graphic>
          <a:graphicData uri="http://schemas.openxmlformats.org/drawingml/2006/table">
            <a:tbl>
              <a:tblPr>
                <a:tableStyleId>{5C22544A-7EE6-4342-B048-85BDC9FD1C3A}</a:tableStyleId>
              </a:tblPr>
              <a:tblGrid>
                <a:gridCol w="1550876">
                  <a:extLst>
                    <a:ext uri="{9D8B030D-6E8A-4147-A177-3AD203B41FA5}">
                      <a16:colId xmlns:a16="http://schemas.microsoft.com/office/drawing/2014/main" val="4102253"/>
                    </a:ext>
                  </a:extLst>
                </a:gridCol>
                <a:gridCol w="837399">
                  <a:extLst>
                    <a:ext uri="{9D8B030D-6E8A-4147-A177-3AD203B41FA5}">
                      <a16:colId xmlns:a16="http://schemas.microsoft.com/office/drawing/2014/main" val="974994035"/>
                    </a:ext>
                  </a:extLst>
                </a:gridCol>
                <a:gridCol w="980095">
                  <a:extLst>
                    <a:ext uri="{9D8B030D-6E8A-4147-A177-3AD203B41FA5}">
                      <a16:colId xmlns:a16="http://schemas.microsoft.com/office/drawing/2014/main" val="2080781293"/>
                    </a:ext>
                  </a:extLst>
                </a:gridCol>
                <a:gridCol w="694704">
                  <a:extLst>
                    <a:ext uri="{9D8B030D-6E8A-4147-A177-3AD203B41FA5}">
                      <a16:colId xmlns:a16="http://schemas.microsoft.com/office/drawing/2014/main" val="500945862"/>
                    </a:ext>
                  </a:extLst>
                </a:gridCol>
                <a:gridCol w="837399">
                  <a:extLst>
                    <a:ext uri="{9D8B030D-6E8A-4147-A177-3AD203B41FA5}">
                      <a16:colId xmlns:a16="http://schemas.microsoft.com/office/drawing/2014/main" val="3666206018"/>
                    </a:ext>
                  </a:extLst>
                </a:gridCol>
              </a:tblGrid>
              <a:tr h="42095">
                <a:tc>
                  <a:txBody>
                    <a:bodyPr/>
                    <a:lstStyle/>
                    <a:p>
                      <a:pPr algn="r" fontAlgn="b"/>
                      <a:r>
                        <a:rPr lang="en-US" sz="1100" b="1" u="none" strike="noStrike" dirty="0" err="1">
                          <a:solidFill>
                            <a:schemeClr val="tx1"/>
                          </a:solidFill>
                          <a:effectLst/>
                        </a:rPr>
                        <a:t>Clusterers</a:t>
                      </a:r>
                      <a:endParaRPr lang="en-US" sz="1100" b="1" i="0" u="none" strike="noStrike" dirty="0">
                        <a:solidFill>
                          <a:schemeClr val="tx1"/>
                        </a:solidFill>
                        <a:effectLst/>
                        <a:latin typeface="Calibri" panose="020F0502020204030204" pitchFamily="34" charset="0"/>
                      </a:endParaRPr>
                    </a:p>
                  </a:txBody>
                  <a:tcPr marL="7620" marR="7620" marT="7620" marB="0" anchor="b">
                    <a:solidFill>
                      <a:schemeClr val="bg2">
                        <a:lumMod val="75000"/>
                        <a:lumOff val="25000"/>
                      </a:schemeClr>
                    </a:solidFill>
                  </a:tcPr>
                </a:tc>
                <a:tc>
                  <a:txBody>
                    <a:bodyPr/>
                    <a:lstStyle/>
                    <a:p>
                      <a:pPr algn="ctr" fontAlgn="b"/>
                      <a:r>
                        <a:rPr lang="en-US" sz="1100" b="1" u="none" strike="noStrike" dirty="0">
                          <a:effectLst/>
                        </a:rPr>
                        <a:t>K-means</a:t>
                      </a:r>
                      <a:endParaRPr lang="en-US" sz="1100" b="1" i="0" u="none" strike="noStrike" dirty="0">
                        <a:solidFill>
                          <a:srgbClr val="FFFFFF"/>
                        </a:solidFill>
                        <a:effectLst/>
                        <a:latin typeface="Calibri" panose="020F0502020204030204" pitchFamily="34" charset="0"/>
                      </a:endParaRPr>
                    </a:p>
                  </a:txBody>
                  <a:tcPr marL="7620" marR="7620" marT="7620" marB="0" anchor="b">
                    <a:solidFill>
                      <a:schemeClr val="tx2">
                        <a:lumMod val="20000"/>
                        <a:lumOff val="80000"/>
                      </a:schemeClr>
                    </a:solidFill>
                  </a:tcPr>
                </a:tc>
                <a:tc>
                  <a:txBody>
                    <a:bodyPr/>
                    <a:lstStyle/>
                    <a:p>
                      <a:pPr algn="ctr" fontAlgn="b"/>
                      <a:r>
                        <a:rPr lang="en-US" sz="1100" b="1" u="none" strike="noStrike" dirty="0">
                          <a:effectLst/>
                        </a:rPr>
                        <a:t>HDBSCAN</a:t>
                      </a:r>
                      <a:endParaRPr lang="en-US" sz="1100" b="1" i="0" u="none" strike="noStrike" dirty="0">
                        <a:solidFill>
                          <a:srgbClr val="FFFFFF"/>
                        </a:solidFill>
                        <a:effectLst/>
                        <a:latin typeface="Calibri" panose="020F0502020204030204" pitchFamily="34" charset="0"/>
                      </a:endParaRPr>
                    </a:p>
                  </a:txBody>
                  <a:tcPr marL="7620" marR="7620" marT="7620" marB="0" anchor="b">
                    <a:solidFill>
                      <a:schemeClr val="tx2">
                        <a:lumMod val="20000"/>
                        <a:lumOff val="80000"/>
                      </a:schemeClr>
                    </a:solidFill>
                  </a:tcPr>
                </a:tc>
                <a:tc>
                  <a:txBody>
                    <a:bodyPr/>
                    <a:lstStyle/>
                    <a:p>
                      <a:pPr algn="ctr" fontAlgn="b"/>
                      <a:r>
                        <a:rPr lang="fr-FR" sz="1100" b="1" u="none" strike="noStrike" kern="1200" dirty="0" err="1">
                          <a:solidFill>
                            <a:schemeClr val="dk1"/>
                          </a:solidFill>
                          <a:effectLst/>
                          <a:latin typeface="+mn-lt"/>
                          <a:ea typeface="+mn-ea"/>
                          <a:cs typeface="+mn-cs"/>
                        </a:rPr>
                        <a:t>KModes</a:t>
                      </a:r>
                      <a:endParaRPr lang="en-US" sz="1100" b="1" u="none" strike="noStrike" kern="1200" dirty="0">
                        <a:solidFill>
                          <a:schemeClr val="dk1"/>
                        </a:solidFill>
                        <a:effectLst/>
                        <a:latin typeface="+mn-lt"/>
                        <a:ea typeface="+mn-ea"/>
                        <a:cs typeface="+mn-cs"/>
                      </a:endParaRPr>
                    </a:p>
                  </a:txBody>
                  <a:tcPr marL="7620" marR="7620" marT="7620" marB="0" anchor="b">
                    <a:solidFill>
                      <a:schemeClr val="tx2">
                        <a:lumMod val="20000"/>
                        <a:lumOff val="80000"/>
                      </a:schemeClr>
                    </a:solidFill>
                  </a:tcPr>
                </a:tc>
                <a:tc>
                  <a:txBody>
                    <a:bodyPr/>
                    <a:lstStyle/>
                    <a:p>
                      <a:pPr algn="ctr" fontAlgn="b"/>
                      <a:r>
                        <a:rPr lang="fr-FR" sz="1100" b="1" u="none" strike="noStrike" kern="1200" dirty="0" err="1">
                          <a:solidFill>
                            <a:schemeClr val="dk1"/>
                          </a:solidFill>
                          <a:effectLst/>
                          <a:latin typeface="+mn-lt"/>
                          <a:ea typeface="+mn-ea"/>
                          <a:cs typeface="+mn-cs"/>
                        </a:rPr>
                        <a:t>KPrototype</a:t>
                      </a:r>
                      <a:endParaRPr lang="en-US" sz="1100" b="1" u="none" strike="noStrike" kern="1200" dirty="0">
                        <a:solidFill>
                          <a:schemeClr val="dk1"/>
                        </a:solidFill>
                        <a:effectLst/>
                        <a:latin typeface="+mn-lt"/>
                        <a:ea typeface="+mn-ea"/>
                        <a:cs typeface="+mn-cs"/>
                      </a:endParaRPr>
                    </a:p>
                  </a:txBody>
                  <a:tcPr marL="7620" marR="7620" marT="7620" marB="0" anchor="b">
                    <a:solidFill>
                      <a:schemeClr val="tx2">
                        <a:lumMod val="20000"/>
                        <a:lumOff val="80000"/>
                      </a:schemeClr>
                    </a:solidFill>
                  </a:tcPr>
                </a:tc>
                <a:extLst>
                  <a:ext uri="{0D108BD9-81ED-4DB2-BD59-A6C34878D82A}">
                    <a16:rowId xmlns:a16="http://schemas.microsoft.com/office/drawing/2014/main" val="2256021838"/>
                  </a:ext>
                </a:extLst>
              </a:tr>
              <a:tr h="182880">
                <a:tc>
                  <a:txBody>
                    <a:bodyPr/>
                    <a:lstStyle/>
                    <a:p>
                      <a:pPr algn="r" fontAlgn="b"/>
                      <a:r>
                        <a:rPr lang="en-US" sz="1100" b="1" u="none" strike="noStrike" dirty="0">
                          <a:solidFill>
                            <a:schemeClr val="tx1"/>
                          </a:solidFill>
                          <a:effectLst/>
                        </a:rPr>
                        <a:t>Best Reducers</a:t>
                      </a:r>
                      <a:endParaRPr lang="en-US" sz="1100" b="1" i="0" u="none" strike="noStrike" dirty="0">
                        <a:solidFill>
                          <a:schemeClr val="tx1"/>
                        </a:solidFill>
                        <a:effectLst/>
                        <a:latin typeface="Calibri" panose="020F0502020204030204" pitchFamily="34" charset="0"/>
                      </a:endParaRPr>
                    </a:p>
                  </a:txBody>
                  <a:tcPr marL="7620" marR="7620" marT="7620" marB="0" anchor="b">
                    <a:solidFill>
                      <a:schemeClr val="bg2">
                        <a:lumMod val="75000"/>
                        <a:lumOff val="25000"/>
                      </a:schemeClr>
                    </a:solidFill>
                  </a:tcPr>
                </a:tc>
                <a:tc>
                  <a:txBody>
                    <a:bodyPr/>
                    <a:lstStyle/>
                    <a:p>
                      <a:pPr algn="ctr" fontAlgn="b"/>
                      <a:r>
                        <a:rPr lang="en-US" sz="1100" u="none" strike="noStrike" dirty="0" err="1">
                          <a:effectLst/>
                        </a:rPr>
                        <a:t>pca</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tc>
                  <a:txBody>
                    <a:bodyPr/>
                    <a:lstStyle/>
                    <a:p>
                      <a:pPr algn="ctr" fontAlgn="b"/>
                      <a:r>
                        <a:rPr lang="en-US" sz="1100" u="none" strike="noStrike" dirty="0" err="1">
                          <a:effectLst/>
                        </a:rPr>
                        <a:t>pca</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tc>
                  <a:txBody>
                    <a:bodyPr/>
                    <a:lstStyle/>
                    <a:p>
                      <a:pPr algn="ctr" fontAlgn="b"/>
                      <a:r>
                        <a:rPr lang="fr-FR" sz="1100" b="0" i="1" u="none" strike="noStrike" dirty="0">
                          <a:solidFill>
                            <a:srgbClr val="000000"/>
                          </a:solidFill>
                          <a:effectLst/>
                          <a:latin typeface="Calibri" panose="020F0502020204030204" pitchFamily="34" charset="0"/>
                        </a:rPr>
                        <a:t>not </a:t>
                      </a:r>
                      <a:r>
                        <a:rPr lang="fr-FR" sz="1100" b="0" i="1" u="none" strike="noStrike" dirty="0" err="1">
                          <a:solidFill>
                            <a:srgbClr val="000000"/>
                          </a:solidFill>
                          <a:effectLst/>
                          <a:latin typeface="Calibri" panose="020F0502020204030204" pitchFamily="34" charset="0"/>
                        </a:rPr>
                        <a:t>used</a:t>
                      </a:r>
                      <a:endParaRPr lang="en-US" sz="1100" b="0" i="1" u="none" strike="noStrike" dirty="0">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tc>
                  <a:txBody>
                    <a:bodyPr/>
                    <a:lstStyle/>
                    <a:p>
                      <a:pPr algn="ctr" fontAlgn="b"/>
                      <a:r>
                        <a:rPr lang="fr-FR" sz="1100" b="0" i="1" u="none" strike="noStrike" dirty="0">
                          <a:solidFill>
                            <a:srgbClr val="000000"/>
                          </a:solidFill>
                          <a:effectLst/>
                          <a:latin typeface="Calibri" panose="020F0502020204030204" pitchFamily="34" charset="0"/>
                        </a:rPr>
                        <a:t>not </a:t>
                      </a:r>
                      <a:r>
                        <a:rPr lang="fr-FR" sz="1100" b="0" i="1" u="none" strike="noStrike" dirty="0" err="1">
                          <a:solidFill>
                            <a:srgbClr val="000000"/>
                          </a:solidFill>
                          <a:effectLst/>
                          <a:latin typeface="Calibri" panose="020F0502020204030204" pitchFamily="34" charset="0"/>
                        </a:rPr>
                        <a:t>used</a:t>
                      </a:r>
                      <a:endParaRPr lang="en-US" sz="1100" b="0" i="1" u="none" strike="noStrike" dirty="0">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extLst>
                  <a:ext uri="{0D108BD9-81ED-4DB2-BD59-A6C34878D82A}">
                    <a16:rowId xmlns:a16="http://schemas.microsoft.com/office/drawing/2014/main" val="1291932982"/>
                  </a:ext>
                </a:extLst>
              </a:tr>
              <a:tr h="182880">
                <a:tc>
                  <a:txBody>
                    <a:bodyPr/>
                    <a:lstStyle/>
                    <a:p>
                      <a:pPr marL="0" algn="r" defTabSz="457200" rtl="0" eaLnBrk="1" fontAlgn="b" latinLnBrk="0" hangingPunct="1"/>
                      <a:r>
                        <a:rPr lang="fr-FR" sz="1100" b="1" u="none" strike="noStrike" kern="1200" dirty="0">
                          <a:solidFill>
                            <a:schemeClr val="tx1"/>
                          </a:solidFill>
                          <a:effectLst/>
                          <a:latin typeface="+mn-lt"/>
                          <a:ea typeface="+mn-ea"/>
                          <a:cs typeface="+mn-cs"/>
                        </a:rPr>
                        <a:t>Duration</a:t>
                      </a:r>
                      <a:endParaRPr lang="en-US" sz="1100" b="1" u="none" strike="noStrike" kern="1200" dirty="0">
                        <a:solidFill>
                          <a:schemeClr val="tx1"/>
                        </a:solidFill>
                        <a:effectLst/>
                        <a:latin typeface="+mn-lt"/>
                        <a:ea typeface="+mn-ea"/>
                        <a:cs typeface="+mn-cs"/>
                      </a:endParaRPr>
                    </a:p>
                  </a:txBody>
                  <a:tcPr marL="7620" marR="7620" marT="7620" marB="0" anchor="b">
                    <a:solidFill>
                      <a:schemeClr val="bg2">
                        <a:lumMod val="75000"/>
                        <a:lumOff val="25000"/>
                      </a:schemeClr>
                    </a:solidFill>
                  </a:tcPr>
                </a:tc>
                <a:tc>
                  <a:txBody>
                    <a:bodyPr/>
                    <a:lstStyle/>
                    <a:p>
                      <a:pPr algn="ctr" fontAlgn="b"/>
                      <a:r>
                        <a:rPr lang="fr-FR" sz="1100" b="0" i="0" u="none" strike="noStrike" dirty="0">
                          <a:solidFill>
                            <a:srgbClr val="000000"/>
                          </a:solidFill>
                          <a:effectLst/>
                          <a:latin typeface="Calibri" panose="020F0502020204030204" pitchFamily="34" charset="0"/>
                        </a:rPr>
                        <a:t>fast</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accent4">
                        <a:lumMod val="60000"/>
                        <a:lumOff val="40000"/>
                      </a:schemeClr>
                    </a:solidFill>
                  </a:tcPr>
                </a:tc>
                <a:tc>
                  <a:txBody>
                    <a:bodyPr/>
                    <a:lstStyle/>
                    <a:p>
                      <a:pPr algn="ctr" fontAlgn="b"/>
                      <a:r>
                        <a:rPr lang="fr-FR" sz="1100" b="0" i="0" u="none" strike="noStrike" dirty="0">
                          <a:solidFill>
                            <a:srgbClr val="000000"/>
                          </a:solidFill>
                          <a:effectLst/>
                          <a:latin typeface="Calibri" panose="020F0502020204030204" pitchFamily="34" charset="0"/>
                        </a:rPr>
                        <a:t>slow</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accent5">
                        <a:lumMod val="60000"/>
                        <a:lumOff val="40000"/>
                      </a:schemeClr>
                    </a:solidFill>
                  </a:tcPr>
                </a:tc>
                <a:tc>
                  <a:txBody>
                    <a:bodyPr/>
                    <a:lstStyle/>
                    <a:p>
                      <a:pPr algn="ctr" fontAlgn="b"/>
                      <a:r>
                        <a:rPr lang="fr-FR" sz="1100" b="0" i="0" u="none" strike="noStrike" dirty="0">
                          <a:solidFill>
                            <a:srgbClr val="000000"/>
                          </a:solidFill>
                          <a:effectLst/>
                          <a:latin typeface="Calibri" panose="020F0502020204030204" pitchFamily="34" charset="0"/>
                        </a:rPr>
                        <a:t>fast</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accent4">
                        <a:lumMod val="60000"/>
                        <a:lumOff val="40000"/>
                      </a:schemeClr>
                    </a:solidFill>
                  </a:tcPr>
                </a:tc>
                <a:tc>
                  <a:txBody>
                    <a:bodyPr/>
                    <a:lstStyle/>
                    <a:p>
                      <a:pPr algn="ctr" fontAlgn="b"/>
                      <a:r>
                        <a:rPr lang="fr-FR" sz="1100" b="1" i="0" u="none" strike="noStrike" dirty="0" err="1">
                          <a:solidFill>
                            <a:srgbClr val="C00000"/>
                          </a:solidFill>
                          <a:effectLst/>
                          <a:latin typeface="Calibri" panose="020F0502020204030204" pitchFamily="34" charset="0"/>
                        </a:rPr>
                        <a:t>very</a:t>
                      </a:r>
                      <a:r>
                        <a:rPr lang="fr-FR" sz="1100" b="1" i="0" u="none" strike="noStrike" dirty="0">
                          <a:solidFill>
                            <a:srgbClr val="C00000"/>
                          </a:solidFill>
                          <a:effectLst/>
                          <a:latin typeface="Calibri" panose="020F0502020204030204" pitchFamily="34" charset="0"/>
                        </a:rPr>
                        <a:t> slow</a:t>
                      </a:r>
                      <a:endParaRPr lang="en-US" sz="1100" b="1" i="0" u="none" strike="noStrike" dirty="0">
                        <a:solidFill>
                          <a:srgbClr val="C00000"/>
                        </a:solidFill>
                        <a:effectLst/>
                        <a:latin typeface="Calibri" panose="020F0502020204030204" pitchFamily="34" charset="0"/>
                      </a:endParaRPr>
                    </a:p>
                  </a:txBody>
                  <a:tcPr marL="7620" marR="7620" marT="7620" marB="0" anchor="b">
                    <a:solidFill>
                      <a:schemeClr val="accent6">
                        <a:lumMod val="60000"/>
                        <a:lumOff val="40000"/>
                      </a:schemeClr>
                    </a:solidFill>
                  </a:tcPr>
                </a:tc>
                <a:extLst>
                  <a:ext uri="{0D108BD9-81ED-4DB2-BD59-A6C34878D82A}">
                    <a16:rowId xmlns:a16="http://schemas.microsoft.com/office/drawing/2014/main" val="4000179809"/>
                  </a:ext>
                </a:extLst>
              </a:tr>
              <a:tr h="182880">
                <a:tc>
                  <a:txBody>
                    <a:bodyPr/>
                    <a:lstStyle/>
                    <a:p>
                      <a:pPr algn="r" fontAlgn="ctr"/>
                      <a:r>
                        <a:rPr lang="en-US" sz="1100" b="1" u="none" strike="noStrike" dirty="0">
                          <a:solidFill>
                            <a:schemeClr val="tx1"/>
                          </a:solidFill>
                          <a:effectLst/>
                        </a:rPr>
                        <a:t>Get optimal cluster number</a:t>
                      </a:r>
                      <a:endParaRPr lang="en-US" sz="1100" b="1" i="0" u="none" strike="noStrike" dirty="0">
                        <a:solidFill>
                          <a:schemeClr val="tx1"/>
                        </a:solidFill>
                        <a:effectLst/>
                        <a:latin typeface="Calibri" panose="020F0502020204030204" pitchFamily="34" charset="0"/>
                      </a:endParaRPr>
                    </a:p>
                  </a:txBody>
                  <a:tcPr marL="7620" marR="7620" marT="7620" marB="0" anchor="ctr">
                    <a:solidFill>
                      <a:schemeClr val="bg2">
                        <a:lumMod val="75000"/>
                        <a:lumOff val="25000"/>
                      </a:schemeClr>
                    </a:solidFill>
                  </a:tcPr>
                </a:tc>
                <a:tc>
                  <a:txBody>
                    <a:bodyPr/>
                    <a:lstStyle/>
                    <a:p>
                      <a:pPr algn="ctr" fontAlgn="ctr"/>
                      <a:r>
                        <a:rPr lang="en-US" sz="1100" u="none" strike="noStrike" dirty="0">
                          <a:effectLst/>
                        </a:rPr>
                        <a:t>good</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algn="ctr" fontAlgn="ctr"/>
                      <a:r>
                        <a:rPr lang="en-US" sz="1100" u="none" strike="noStrike" dirty="0">
                          <a:effectLst/>
                        </a:rPr>
                        <a:t>bad</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dirty="0">
                          <a:effectLst/>
                        </a:rPr>
                        <a:t>good</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100" u="none" strike="noStrike" dirty="0">
                          <a:effectLst/>
                        </a:rPr>
                        <a:t>good</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4">
                        <a:lumMod val="60000"/>
                        <a:lumOff val="40000"/>
                      </a:schemeClr>
                    </a:solidFill>
                  </a:tcPr>
                </a:tc>
                <a:extLst>
                  <a:ext uri="{0D108BD9-81ED-4DB2-BD59-A6C34878D82A}">
                    <a16:rowId xmlns:a16="http://schemas.microsoft.com/office/drawing/2014/main" val="3568379840"/>
                  </a:ext>
                </a:extLst>
              </a:tr>
              <a:tr h="182880">
                <a:tc>
                  <a:txBody>
                    <a:bodyPr/>
                    <a:lstStyle/>
                    <a:p>
                      <a:pPr algn="r" fontAlgn="ctr"/>
                      <a:r>
                        <a:rPr lang="en-US" sz="1100" b="1" u="none" strike="noStrike" dirty="0">
                          <a:solidFill>
                            <a:schemeClr val="tx1"/>
                          </a:solidFill>
                          <a:effectLst/>
                        </a:rPr>
                        <a:t>Best Silhouette or Cost</a:t>
                      </a:r>
                      <a:endParaRPr lang="en-US" sz="1100" b="1" i="0" u="none" strike="noStrike" dirty="0">
                        <a:solidFill>
                          <a:schemeClr val="tx1"/>
                        </a:solidFill>
                        <a:effectLst/>
                        <a:latin typeface="Calibri" panose="020F0502020204030204" pitchFamily="34" charset="0"/>
                      </a:endParaRPr>
                    </a:p>
                  </a:txBody>
                  <a:tcPr marL="7620" marR="7620" marT="7620" marB="0" anchor="ctr">
                    <a:solidFill>
                      <a:schemeClr val="bg2">
                        <a:lumMod val="75000"/>
                        <a:lumOff val="25000"/>
                      </a:schemeClr>
                    </a:solidFill>
                  </a:tcPr>
                </a:tc>
                <a:tc>
                  <a:txBody>
                    <a:bodyPr/>
                    <a:lstStyle/>
                    <a:p>
                      <a:pPr algn="ctr" fontAlgn="ctr"/>
                      <a:r>
                        <a:rPr lang="en-US" sz="1100" u="none" strike="noStrike" dirty="0">
                          <a:effectLst/>
                        </a:rPr>
                        <a:t>good</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algn="ctr" fontAlgn="ctr"/>
                      <a:r>
                        <a:rPr lang="en-US" sz="1100" u="none" strike="noStrike" dirty="0">
                          <a:effectLst/>
                        </a:rPr>
                        <a:t>average</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dirty="0">
                          <a:effectLst/>
                        </a:rPr>
                        <a:t>good</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algn="ctr" fontAlgn="ctr"/>
                      <a:r>
                        <a:rPr lang="en-US" sz="1100" u="none" strike="noStrike" dirty="0">
                          <a:effectLst/>
                        </a:rPr>
                        <a:t>average</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extLst>
                  <a:ext uri="{0D108BD9-81ED-4DB2-BD59-A6C34878D82A}">
                    <a16:rowId xmlns:a16="http://schemas.microsoft.com/office/drawing/2014/main" val="1778020055"/>
                  </a:ext>
                </a:extLst>
              </a:tr>
              <a:tr h="182880">
                <a:tc>
                  <a:txBody>
                    <a:bodyPr/>
                    <a:lstStyle/>
                    <a:p>
                      <a:pPr algn="r" fontAlgn="b"/>
                      <a:r>
                        <a:rPr lang="en-US" sz="1100" b="1" u="none" strike="noStrike" dirty="0">
                          <a:solidFill>
                            <a:schemeClr val="tx1"/>
                          </a:solidFill>
                          <a:effectLst/>
                        </a:rPr>
                        <a:t>Best cluster balance</a:t>
                      </a:r>
                      <a:endParaRPr lang="en-US" sz="1100" b="1" i="0" u="none" strike="noStrike" dirty="0">
                        <a:solidFill>
                          <a:schemeClr val="tx1"/>
                        </a:solidFill>
                        <a:effectLst/>
                        <a:latin typeface="Calibri" panose="020F0502020204030204" pitchFamily="34" charset="0"/>
                      </a:endParaRPr>
                    </a:p>
                  </a:txBody>
                  <a:tcPr marL="7620" marR="7620" marT="7620" marB="0" anchor="b">
                    <a:solidFill>
                      <a:schemeClr val="bg2">
                        <a:lumMod val="75000"/>
                        <a:lumOff val="25000"/>
                      </a:schemeClr>
                    </a:solidFill>
                  </a:tcPr>
                </a:tc>
                <a:tc>
                  <a:txBody>
                    <a:bodyPr/>
                    <a:lstStyle/>
                    <a:p>
                      <a:pPr algn="ctr" fontAlgn="ctr"/>
                      <a:r>
                        <a:rPr lang="en-US" sz="1100" u="none" strike="noStrike" dirty="0">
                          <a:effectLst/>
                        </a:rPr>
                        <a:t>average</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marL="0" algn="ctr" defTabSz="457200" rtl="0" eaLnBrk="1" fontAlgn="ctr" latinLnBrk="0" hangingPunct="1"/>
                      <a:r>
                        <a:rPr lang="en-US" sz="1100" u="none" strike="noStrike" dirty="0">
                          <a:effectLst/>
                        </a:rPr>
                        <a:t>average</a:t>
                      </a:r>
                      <a:endParaRPr lang="en-US" sz="1100" b="1" u="none" strike="noStrike" kern="1200" dirty="0">
                        <a:solidFill>
                          <a:srgbClr val="C00000"/>
                        </a:solidFill>
                        <a:effectLst/>
                        <a:latin typeface="+mn-lt"/>
                        <a:ea typeface="+mn-ea"/>
                        <a:cs typeface="+mn-cs"/>
                      </a:endParaRPr>
                    </a:p>
                  </a:txBody>
                  <a:tcPr marL="7620" marR="7620" marT="7620" marB="0" anchor="ctr">
                    <a:solidFill>
                      <a:schemeClr val="accent5">
                        <a:lumMod val="60000"/>
                        <a:lumOff val="40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100" u="none" strike="noStrike" dirty="0">
                          <a:effectLst/>
                        </a:rPr>
                        <a:t>good</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100" u="none" strike="noStrike" dirty="0">
                          <a:effectLst/>
                        </a:rPr>
                        <a:t>good</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4">
                        <a:lumMod val="60000"/>
                        <a:lumOff val="40000"/>
                      </a:schemeClr>
                    </a:solidFill>
                  </a:tcPr>
                </a:tc>
                <a:extLst>
                  <a:ext uri="{0D108BD9-81ED-4DB2-BD59-A6C34878D82A}">
                    <a16:rowId xmlns:a16="http://schemas.microsoft.com/office/drawing/2014/main" val="1491240488"/>
                  </a:ext>
                </a:extLst>
              </a:tr>
              <a:tr h="182880">
                <a:tc>
                  <a:txBody>
                    <a:bodyPr/>
                    <a:lstStyle/>
                    <a:p>
                      <a:pPr algn="r" fontAlgn="b"/>
                      <a:r>
                        <a:rPr lang="en-US" sz="1100" b="1" i="0" u="none" strike="noStrike" dirty="0">
                          <a:solidFill>
                            <a:schemeClr val="tx1"/>
                          </a:solidFill>
                          <a:effectLst/>
                        </a:rPr>
                        <a:t>Best discriminatory</a:t>
                      </a:r>
                      <a:r>
                        <a:rPr lang="en-US" sz="1100" b="1" u="none" strike="noStrike" dirty="0">
                          <a:solidFill>
                            <a:schemeClr val="tx1"/>
                          </a:solidFill>
                          <a:effectLst/>
                        </a:rPr>
                        <a:t> features</a:t>
                      </a:r>
                      <a:endParaRPr lang="en-US" sz="1100" b="1" i="0" u="none" strike="noStrike" dirty="0">
                        <a:solidFill>
                          <a:schemeClr val="tx1"/>
                        </a:solidFill>
                        <a:effectLst/>
                        <a:latin typeface="Calibri" panose="020F0502020204030204" pitchFamily="34" charset="0"/>
                      </a:endParaRPr>
                    </a:p>
                  </a:txBody>
                  <a:tcPr marL="7620" marR="7620" marT="7620" marB="0" anchor="b">
                    <a:solidFill>
                      <a:schemeClr val="bg2">
                        <a:lumMod val="75000"/>
                        <a:lumOff val="25000"/>
                      </a:schemeClr>
                    </a:solidFill>
                  </a:tcPr>
                </a:tc>
                <a:tc>
                  <a:txBody>
                    <a:bodyPr/>
                    <a:lstStyle/>
                    <a:p>
                      <a:pPr algn="ctr" fontAlgn="ctr"/>
                      <a:r>
                        <a:rPr lang="en-US" sz="1100" u="none" strike="noStrike" dirty="0">
                          <a:effectLst/>
                        </a:rPr>
                        <a:t>2 / 7</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b="1" u="none" strike="noStrike" dirty="0">
                          <a:solidFill>
                            <a:srgbClr val="C00000"/>
                          </a:solidFill>
                          <a:effectLst/>
                        </a:rPr>
                        <a:t>none</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6">
                        <a:lumMod val="60000"/>
                        <a:lumOff val="40000"/>
                      </a:schemeClr>
                    </a:solidFill>
                  </a:tcPr>
                </a:tc>
                <a:tc>
                  <a:txBody>
                    <a:bodyPr/>
                    <a:lstStyle/>
                    <a:p>
                      <a:pPr algn="ctr" fontAlgn="ctr"/>
                      <a:r>
                        <a:rPr lang="fr-FR" sz="1100" b="0" i="0" u="none" strike="noStrike" dirty="0">
                          <a:solidFill>
                            <a:srgbClr val="000000"/>
                          </a:solidFill>
                          <a:effectLst/>
                          <a:latin typeface="Calibri" panose="020F0502020204030204" pitchFamily="34" charset="0"/>
                        </a:rPr>
                        <a:t>7/7</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algn="ctr" fontAlgn="ctr"/>
                      <a:r>
                        <a:rPr lang="fr-FR" sz="1100" b="0" i="0" u="none" strike="noStrike" dirty="0">
                          <a:solidFill>
                            <a:srgbClr val="000000"/>
                          </a:solidFill>
                          <a:effectLst/>
                          <a:latin typeface="Calibri" panose="020F0502020204030204" pitchFamily="34" charset="0"/>
                        </a:rPr>
                        <a:t>5/7</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4">
                        <a:lumMod val="60000"/>
                        <a:lumOff val="40000"/>
                      </a:schemeClr>
                    </a:solidFill>
                  </a:tcPr>
                </a:tc>
                <a:extLst>
                  <a:ext uri="{0D108BD9-81ED-4DB2-BD59-A6C34878D82A}">
                    <a16:rowId xmlns:a16="http://schemas.microsoft.com/office/drawing/2014/main" val="1066765848"/>
                  </a:ext>
                </a:extLst>
              </a:tr>
              <a:tr h="0">
                <a:tc>
                  <a:txBody>
                    <a:bodyPr/>
                    <a:lstStyle/>
                    <a:p>
                      <a:pPr algn="r" fontAlgn="ctr"/>
                      <a:r>
                        <a:rPr lang="en-US" sz="1100" b="1" u="none" strike="noStrike" dirty="0">
                          <a:solidFill>
                            <a:schemeClr val="tx1"/>
                          </a:solidFill>
                          <a:effectLst/>
                        </a:rPr>
                        <a:t>Best actionability</a:t>
                      </a:r>
                      <a:endParaRPr lang="en-US" sz="1100" b="1" i="0" u="none" strike="noStrike" dirty="0">
                        <a:solidFill>
                          <a:schemeClr val="tx1"/>
                        </a:solidFill>
                        <a:effectLst/>
                        <a:latin typeface="Calibri" panose="020F0502020204030204" pitchFamily="34" charset="0"/>
                      </a:endParaRPr>
                    </a:p>
                  </a:txBody>
                  <a:tcPr marL="7620" marR="7620" marT="7620" marB="0" anchor="ctr">
                    <a:solidFill>
                      <a:schemeClr val="bg2">
                        <a:lumMod val="75000"/>
                        <a:lumOff val="25000"/>
                      </a:schemeClr>
                    </a:solidFill>
                  </a:tcPr>
                </a:tc>
                <a:tc>
                  <a:txBody>
                    <a:bodyPr/>
                    <a:lstStyle/>
                    <a:p>
                      <a:pPr algn="ctr" fontAlgn="ctr"/>
                      <a:r>
                        <a:rPr lang="en-US" sz="1100" u="none" strike="noStrike" dirty="0">
                          <a:effectLst/>
                        </a:rPr>
                        <a:t>biased</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b="1" u="none" strike="noStrike" dirty="0">
                          <a:solidFill>
                            <a:srgbClr val="C00000"/>
                          </a:solidFill>
                          <a:effectLst/>
                        </a:rPr>
                        <a:t>bad</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6">
                        <a:lumMod val="60000"/>
                        <a:lumOff val="40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100" u="none" strike="noStrike" dirty="0">
                          <a:effectLst/>
                        </a:rPr>
                        <a:t>easy</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fr-FR" sz="1100" u="none" strike="noStrike" kern="1200" dirty="0">
                          <a:solidFill>
                            <a:schemeClr val="dk1"/>
                          </a:solidFill>
                          <a:effectLst/>
                          <a:latin typeface="+mn-lt"/>
                          <a:ea typeface="+mn-ea"/>
                          <a:cs typeface="+mn-cs"/>
                        </a:rPr>
                        <a:t>g</a:t>
                      </a:r>
                      <a:r>
                        <a:rPr lang="en-US" sz="1100" u="none" strike="noStrike" kern="1200" dirty="0" err="1">
                          <a:solidFill>
                            <a:schemeClr val="dk1"/>
                          </a:solidFill>
                          <a:effectLst/>
                          <a:latin typeface="+mn-lt"/>
                          <a:ea typeface="+mn-ea"/>
                          <a:cs typeface="+mn-cs"/>
                        </a:rPr>
                        <a:t>ood</a:t>
                      </a:r>
                      <a:endParaRPr lang="en-US" sz="1100" u="none" strike="noStrike" kern="1200" dirty="0">
                        <a:solidFill>
                          <a:schemeClr val="dk1"/>
                        </a:solidFill>
                        <a:effectLst/>
                        <a:latin typeface="+mn-lt"/>
                        <a:ea typeface="+mn-ea"/>
                        <a:cs typeface="+mn-cs"/>
                      </a:endParaRPr>
                    </a:p>
                  </a:txBody>
                  <a:tcPr marL="7620" marR="7620" marT="7620" marB="0" anchor="ctr">
                    <a:solidFill>
                      <a:schemeClr val="accent4">
                        <a:lumMod val="60000"/>
                        <a:lumOff val="40000"/>
                      </a:schemeClr>
                    </a:solidFill>
                  </a:tcPr>
                </a:tc>
                <a:extLst>
                  <a:ext uri="{0D108BD9-81ED-4DB2-BD59-A6C34878D82A}">
                    <a16:rowId xmlns:a16="http://schemas.microsoft.com/office/drawing/2014/main" val="1706587693"/>
                  </a:ext>
                </a:extLst>
              </a:tr>
              <a:tr h="0">
                <a:tc>
                  <a:txBody>
                    <a:bodyPr/>
                    <a:lstStyle/>
                    <a:p>
                      <a:pPr algn="r" fontAlgn="ctr"/>
                      <a:r>
                        <a:rPr lang="fr-FR" sz="1100" b="1" u="none" strike="noStrike" kern="1200" dirty="0" err="1">
                          <a:solidFill>
                            <a:schemeClr val="tx1"/>
                          </a:solidFill>
                          <a:effectLst/>
                          <a:latin typeface="+mn-lt"/>
                          <a:ea typeface="+mn-ea"/>
                          <a:cs typeface="+mn-cs"/>
                        </a:rPr>
                        <a:t>stability</a:t>
                      </a:r>
                      <a:endParaRPr lang="en-US" sz="1100" b="1" u="none" strike="noStrike" kern="1200" dirty="0">
                        <a:solidFill>
                          <a:schemeClr val="tx1"/>
                        </a:solidFill>
                        <a:effectLst/>
                        <a:latin typeface="+mn-lt"/>
                        <a:ea typeface="+mn-ea"/>
                        <a:cs typeface="+mn-cs"/>
                      </a:endParaRPr>
                    </a:p>
                  </a:txBody>
                  <a:tcPr marL="7620" marR="7620" marT="7620" marB="0" anchor="ctr">
                    <a:solidFill>
                      <a:schemeClr val="bg2">
                        <a:lumMod val="75000"/>
                        <a:lumOff val="25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fr-FR" sz="1100" u="none" strike="noStrike" kern="1200" dirty="0">
                          <a:solidFill>
                            <a:schemeClr val="dk1"/>
                          </a:solidFill>
                          <a:effectLst/>
                          <a:latin typeface="+mn-lt"/>
                          <a:ea typeface="+mn-ea"/>
                          <a:cs typeface="+mn-cs"/>
                        </a:rPr>
                        <a:t>good</a:t>
                      </a:r>
                      <a:endParaRPr lang="en-US" sz="1100" u="none" strike="noStrike" kern="1200" dirty="0">
                        <a:solidFill>
                          <a:schemeClr val="dk1"/>
                        </a:solidFill>
                        <a:effectLst/>
                        <a:latin typeface="+mn-lt"/>
                        <a:ea typeface="+mn-ea"/>
                        <a:cs typeface="+mn-cs"/>
                      </a:endParaRPr>
                    </a:p>
                  </a:txBody>
                  <a:tcPr marL="7620" marR="7620" marT="7620" marB="0" anchor="ctr">
                    <a:solidFill>
                      <a:schemeClr val="accent4">
                        <a:lumMod val="60000"/>
                        <a:lumOff val="40000"/>
                      </a:schemeClr>
                    </a:solidFill>
                  </a:tcPr>
                </a:tc>
                <a:tc>
                  <a:txBody>
                    <a:bodyPr/>
                    <a:lstStyle/>
                    <a:p>
                      <a:pPr algn="ctr" fontAlgn="ctr"/>
                      <a:r>
                        <a:rPr lang="fr-FR" sz="1100" b="0" i="0" u="none" strike="noStrike" dirty="0">
                          <a:solidFill>
                            <a:srgbClr val="000000"/>
                          </a:solidFill>
                          <a:effectLst/>
                          <a:latin typeface="Calibri" panose="020F0502020204030204" pitchFamily="34" charset="0"/>
                        </a:rPr>
                        <a:t>-</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tx1">
                        <a:lumMod val="85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fr-FR" sz="1100" b="1" u="none" strike="noStrike" kern="1200" dirty="0" err="1">
                          <a:solidFill>
                            <a:srgbClr val="C00000"/>
                          </a:solidFill>
                          <a:effectLst/>
                          <a:latin typeface="+mn-lt"/>
                          <a:ea typeface="+mn-ea"/>
                          <a:cs typeface="+mn-cs"/>
                        </a:rPr>
                        <a:t>bad</a:t>
                      </a:r>
                      <a:endParaRPr lang="en-US" sz="1100" b="1" u="none" strike="noStrike" kern="1200" dirty="0">
                        <a:solidFill>
                          <a:srgbClr val="C00000"/>
                        </a:solidFill>
                        <a:effectLst/>
                        <a:latin typeface="+mn-lt"/>
                        <a:ea typeface="+mn-ea"/>
                        <a:cs typeface="+mn-cs"/>
                      </a:endParaRPr>
                    </a:p>
                  </a:txBody>
                  <a:tcPr marL="7620" marR="7620" marT="7620" marB="0" anchor="ctr">
                    <a:solidFill>
                      <a:schemeClr val="accent6">
                        <a:lumMod val="60000"/>
                        <a:lumOff val="40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fr-FR" sz="1100" u="none" strike="noStrike" kern="1200" dirty="0">
                          <a:solidFill>
                            <a:schemeClr val="dk1"/>
                          </a:solidFill>
                          <a:effectLst/>
                          <a:latin typeface="+mn-lt"/>
                          <a:ea typeface="+mn-ea"/>
                          <a:cs typeface="+mn-cs"/>
                        </a:rPr>
                        <a:t>good</a:t>
                      </a:r>
                      <a:endParaRPr lang="en-US" sz="1100" u="none" strike="noStrike" kern="1200" dirty="0">
                        <a:solidFill>
                          <a:schemeClr val="dk1"/>
                        </a:solidFill>
                        <a:effectLst/>
                        <a:latin typeface="+mn-lt"/>
                        <a:ea typeface="+mn-ea"/>
                        <a:cs typeface="+mn-cs"/>
                      </a:endParaRPr>
                    </a:p>
                  </a:txBody>
                  <a:tcPr marL="7620" marR="7620" marT="7620" marB="0" anchor="ctr">
                    <a:solidFill>
                      <a:schemeClr val="accent4">
                        <a:lumMod val="60000"/>
                        <a:lumOff val="40000"/>
                      </a:schemeClr>
                    </a:solidFill>
                  </a:tcPr>
                </a:tc>
                <a:extLst>
                  <a:ext uri="{0D108BD9-81ED-4DB2-BD59-A6C34878D82A}">
                    <a16:rowId xmlns:a16="http://schemas.microsoft.com/office/drawing/2014/main" val="4222671892"/>
                  </a:ext>
                </a:extLst>
              </a:tr>
            </a:tbl>
          </a:graphicData>
        </a:graphic>
      </p:graphicFrame>
      <p:sp>
        <p:nvSpPr>
          <p:cNvPr id="17" name="Espace réservé du contenu 2">
            <a:extLst>
              <a:ext uri="{FF2B5EF4-FFF2-40B4-BE49-F238E27FC236}">
                <a16:creationId xmlns:a16="http://schemas.microsoft.com/office/drawing/2014/main" id="{1D4606F4-DC2F-40C5-8639-22A3B56AF175}"/>
              </a:ext>
            </a:extLst>
          </p:cNvPr>
          <p:cNvSpPr txBox="1">
            <a:spLocks/>
          </p:cNvSpPr>
          <p:nvPr/>
        </p:nvSpPr>
        <p:spPr>
          <a:xfrm>
            <a:off x="244441" y="1582329"/>
            <a:ext cx="1999258" cy="597800"/>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400" b="1" dirty="0"/>
              <a:t>Final results: </a:t>
            </a:r>
            <a:endParaRPr lang="en-US" sz="1400" dirty="0"/>
          </a:p>
        </p:txBody>
      </p:sp>
      <p:grpSp>
        <p:nvGrpSpPr>
          <p:cNvPr id="27" name="Groupe 26">
            <a:extLst>
              <a:ext uri="{FF2B5EF4-FFF2-40B4-BE49-F238E27FC236}">
                <a16:creationId xmlns:a16="http://schemas.microsoft.com/office/drawing/2014/main" id="{1D42EBFD-7590-40DB-9FAB-976B801DEDC9}"/>
              </a:ext>
            </a:extLst>
          </p:cNvPr>
          <p:cNvGrpSpPr/>
          <p:nvPr/>
        </p:nvGrpSpPr>
        <p:grpSpPr>
          <a:xfrm>
            <a:off x="232907" y="3730352"/>
            <a:ext cx="11726186" cy="2294064"/>
            <a:chOff x="232907" y="3730352"/>
            <a:chExt cx="11726186" cy="2294064"/>
          </a:xfrm>
        </p:grpSpPr>
        <p:sp>
          <p:nvSpPr>
            <p:cNvPr id="12" name="Flèche : bas 11">
              <a:extLst>
                <a:ext uri="{FF2B5EF4-FFF2-40B4-BE49-F238E27FC236}">
                  <a16:creationId xmlns:a16="http://schemas.microsoft.com/office/drawing/2014/main" id="{F7DBEC7B-D5AE-4A92-BB9D-9178D9671A96}"/>
                </a:ext>
              </a:extLst>
            </p:cNvPr>
            <p:cNvSpPr/>
            <p:nvPr/>
          </p:nvSpPr>
          <p:spPr>
            <a:xfrm rot="10800000">
              <a:off x="6390140" y="5244919"/>
              <a:ext cx="435005" cy="4350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èche : bas 12">
              <a:extLst>
                <a:ext uri="{FF2B5EF4-FFF2-40B4-BE49-F238E27FC236}">
                  <a16:creationId xmlns:a16="http://schemas.microsoft.com/office/drawing/2014/main" id="{A88703C6-A818-48BB-AD1D-750E5DB609C8}"/>
                </a:ext>
              </a:extLst>
            </p:cNvPr>
            <p:cNvSpPr/>
            <p:nvPr/>
          </p:nvSpPr>
          <p:spPr>
            <a:xfrm rot="10800000">
              <a:off x="7269030" y="3944001"/>
              <a:ext cx="435005" cy="4350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ZoneTexte 13">
              <a:extLst>
                <a:ext uri="{FF2B5EF4-FFF2-40B4-BE49-F238E27FC236}">
                  <a16:creationId xmlns:a16="http://schemas.microsoft.com/office/drawing/2014/main" id="{FFC34B26-26D1-4863-94AC-E7F1427D4AB3}"/>
                </a:ext>
              </a:extLst>
            </p:cNvPr>
            <p:cNvSpPr txBox="1"/>
            <p:nvPr/>
          </p:nvSpPr>
          <p:spPr>
            <a:xfrm>
              <a:off x="7280562" y="4009675"/>
              <a:ext cx="377026" cy="369332"/>
            </a:xfrm>
            <a:prstGeom prst="rect">
              <a:avLst/>
            </a:prstGeom>
            <a:noFill/>
          </p:spPr>
          <p:txBody>
            <a:bodyPr wrap="none" rtlCol="0">
              <a:spAutoFit/>
            </a:bodyPr>
            <a:lstStyle/>
            <a:p>
              <a:r>
                <a:rPr lang="fr-FR" dirty="0"/>
                <a:t>1.</a:t>
              </a:r>
              <a:endParaRPr lang="en-US" dirty="0"/>
            </a:p>
          </p:txBody>
        </p:sp>
        <p:sp>
          <p:nvSpPr>
            <p:cNvPr id="15" name="ZoneTexte 14">
              <a:extLst>
                <a:ext uri="{FF2B5EF4-FFF2-40B4-BE49-F238E27FC236}">
                  <a16:creationId xmlns:a16="http://schemas.microsoft.com/office/drawing/2014/main" id="{466389B1-014C-48A4-BAA2-1B5BA06733B7}"/>
                </a:ext>
              </a:extLst>
            </p:cNvPr>
            <p:cNvSpPr txBox="1"/>
            <p:nvPr/>
          </p:nvSpPr>
          <p:spPr>
            <a:xfrm>
              <a:off x="6419129" y="5378085"/>
              <a:ext cx="377026" cy="369332"/>
            </a:xfrm>
            <a:prstGeom prst="rect">
              <a:avLst/>
            </a:prstGeom>
            <a:noFill/>
          </p:spPr>
          <p:txBody>
            <a:bodyPr wrap="none" rtlCol="0">
              <a:spAutoFit/>
            </a:bodyPr>
            <a:lstStyle/>
            <a:p>
              <a:r>
                <a:rPr lang="fr-FR" dirty="0"/>
                <a:t>2.</a:t>
              </a:r>
              <a:endParaRPr lang="en-US" dirty="0"/>
            </a:p>
          </p:txBody>
        </p:sp>
        <p:sp>
          <p:nvSpPr>
            <p:cNvPr id="18" name="Espace réservé du contenu 2">
              <a:extLst>
                <a:ext uri="{FF2B5EF4-FFF2-40B4-BE49-F238E27FC236}">
                  <a16:creationId xmlns:a16="http://schemas.microsoft.com/office/drawing/2014/main" id="{6528DE52-C4B8-493E-B1DD-5B1F5CCBB0F0}"/>
                </a:ext>
              </a:extLst>
            </p:cNvPr>
            <p:cNvSpPr txBox="1">
              <a:spLocks/>
            </p:cNvSpPr>
            <p:nvPr/>
          </p:nvSpPr>
          <p:spPr>
            <a:xfrm>
              <a:off x="232907" y="3730352"/>
              <a:ext cx="2624370" cy="648655"/>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400" b="1" dirty="0"/>
                <a:t>Further proceedings, recommendations: </a:t>
              </a:r>
            </a:p>
          </p:txBody>
        </p:sp>
        <p:sp>
          <p:nvSpPr>
            <p:cNvPr id="20" name="ZoneTexte 19">
              <a:extLst>
                <a:ext uri="{FF2B5EF4-FFF2-40B4-BE49-F238E27FC236}">
                  <a16:creationId xmlns:a16="http://schemas.microsoft.com/office/drawing/2014/main" id="{2A5E75A8-F894-4D61-8CB7-AE1537689DA1}"/>
                </a:ext>
              </a:extLst>
            </p:cNvPr>
            <p:cNvSpPr txBox="1"/>
            <p:nvPr/>
          </p:nvSpPr>
          <p:spPr>
            <a:xfrm>
              <a:off x="7919755" y="3928561"/>
              <a:ext cx="4039338" cy="738664"/>
            </a:xfrm>
            <a:prstGeom prst="rect">
              <a:avLst/>
            </a:prstGeom>
            <a:noFill/>
          </p:spPr>
          <p:txBody>
            <a:bodyPr wrap="square">
              <a:spAutoFit/>
            </a:bodyPr>
            <a:lstStyle/>
            <a:p>
              <a:r>
                <a:rPr lang="en-US" sz="1400" dirty="0"/>
                <a:t>Refine your target (i.e. use case) through a </a:t>
              </a:r>
              <a:r>
                <a:rPr lang="en-US" sz="1400" dirty="0" err="1"/>
                <a:t>Kmode</a:t>
              </a:r>
              <a:r>
                <a:rPr lang="en-US" sz="1400" dirty="0"/>
                <a:t> / </a:t>
              </a:r>
              <a:r>
                <a:rPr lang="en-US" sz="1400" dirty="0" err="1"/>
                <a:t>Kprototype</a:t>
              </a:r>
              <a:r>
                <a:rPr lang="en-US" sz="1400" dirty="0"/>
                <a:t> rough segmentation for an </a:t>
              </a:r>
              <a:r>
                <a:rPr lang="en-US" sz="1400" b="1" dirty="0">
                  <a:solidFill>
                    <a:srgbClr val="1AAE9F"/>
                  </a:solidFill>
                </a:rPr>
                <a:t>easy actionability</a:t>
              </a:r>
            </a:p>
          </p:txBody>
        </p:sp>
        <p:sp>
          <p:nvSpPr>
            <p:cNvPr id="22" name="ZoneTexte 21">
              <a:extLst>
                <a:ext uri="{FF2B5EF4-FFF2-40B4-BE49-F238E27FC236}">
                  <a16:creationId xmlns:a16="http://schemas.microsoft.com/office/drawing/2014/main" id="{7BAC629F-0441-4981-85CC-4BDE5C3F4EED}"/>
                </a:ext>
              </a:extLst>
            </p:cNvPr>
            <p:cNvSpPr txBox="1"/>
            <p:nvPr/>
          </p:nvSpPr>
          <p:spPr>
            <a:xfrm>
              <a:off x="6796155" y="5285752"/>
              <a:ext cx="5095646" cy="738664"/>
            </a:xfrm>
            <a:prstGeom prst="rect">
              <a:avLst/>
            </a:prstGeom>
            <a:noFill/>
          </p:spPr>
          <p:txBody>
            <a:bodyPr wrap="square">
              <a:spAutoFit/>
            </a:bodyPr>
            <a:lstStyle/>
            <a:p>
              <a:r>
                <a:rPr lang="en-US" sz="1400" dirty="0"/>
                <a:t>Optimize both </a:t>
              </a:r>
              <a:r>
                <a:rPr lang="en-US" sz="1400" b="1" dirty="0"/>
                <a:t>Quantitative + Qualitative </a:t>
              </a:r>
              <a:r>
                <a:rPr lang="en-US" sz="1400" dirty="0"/>
                <a:t>results through relevant technique (</a:t>
              </a:r>
              <a:r>
                <a:rPr lang="en-US" sz="1400" dirty="0" err="1"/>
                <a:t>Kmeans</a:t>
              </a:r>
              <a:r>
                <a:rPr lang="en-US" sz="1400" dirty="0"/>
                <a:t> or </a:t>
              </a:r>
              <a:r>
                <a:rPr lang="en-US" sz="1400" dirty="0" err="1"/>
                <a:t>Kprototype</a:t>
              </a:r>
              <a:r>
                <a:rPr lang="en-US" sz="1400" dirty="0"/>
                <a:t> if mixed feature types)</a:t>
              </a:r>
            </a:p>
          </p:txBody>
        </p:sp>
        <p:sp>
          <p:nvSpPr>
            <p:cNvPr id="24" name="Parenthèse ouvrante 23">
              <a:extLst>
                <a:ext uri="{FF2B5EF4-FFF2-40B4-BE49-F238E27FC236}">
                  <a16:creationId xmlns:a16="http://schemas.microsoft.com/office/drawing/2014/main" id="{9033640A-28F4-4F33-9A51-A6C5CA87633B}"/>
                </a:ext>
              </a:extLst>
            </p:cNvPr>
            <p:cNvSpPr/>
            <p:nvPr/>
          </p:nvSpPr>
          <p:spPr>
            <a:xfrm rot="16200000">
              <a:off x="7381435" y="3397477"/>
              <a:ext cx="149970" cy="903603"/>
            </a:xfrm>
            <a:prstGeom prst="leftBracket">
              <a:avLst>
                <a:gd name="adj" fmla="val 58333"/>
              </a:avLst>
            </a:prstGeom>
            <a:ln>
              <a:headEnd type="stealth"/>
              <a:tailEnd type="stealth"/>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5" name="Parenthèse ouvrante 24">
              <a:extLst>
                <a:ext uri="{FF2B5EF4-FFF2-40B4-BE49-F238E27FC236}">
                  <a16:creationId xmlns:a16="http://schemas.microsoft.com/office/drawing/2014/main" id="{265B2CA3-3CFB-45E0-84CE-A9E07E684CB1}"/>
                </a:ext>
              </a:extLst>
            </p:cNvPr>
            <p:cNvSpPr/>
            <p:nvPr/>
          </p:nvSpPr>
          <p:spPr>
            <a:xfrm rot="16200000">
              <a:off x="5926662" y="3227502"/>
              <a:ext cx="1434770" cy="2528351"/>
            </a:xfrm>
            <a:prstGeom prst="leftBracket">
              <a:avLst>
                <a:gd name="adj" fmla="val 58333"/>
              </a:avLst>
            </a:prstGeom>
            <a:ln>
              <a:headEnd type="stealth"/>
              <a:tailEnd type="stealth"/>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sp>
        <p:nvSpPr>
          <p:cNvPr id="26" name="ZoneTexte 25">
            <a:extLst>
              <a:ext uri="{FF2B5EF4-FFF2-40B4-BE49-F238E27FC236}">
                <a16:creationId xmlns:a16="http://schemas.microsoft.com/office/drawing/2014/main" id="{98DD05E4-F865-4250-B1ED-375D88D46695}"/>
              </a:ext>
            </a:extLst>
          </p:cNvPr>
          <p:cNvSpPr txBox="1"/>
          <p:nvPr/>
        </p:nvSpPr>
        <p:spPr>
          <a:xfrm>
            <a:off x="181993" y="6148251"/>
            <a:ext cx="11027415" cy="523220"/>
          </a:xfrm>
          <a:prstGeom prst="rect">
            <a:avLst/>
          </a:prstGeom>
          <a:effectLst>
            <a:outerShdw blurRad="50800" dir="14400000">
              <a:srgbClr val="000000">
                <a:alpha val="40000"/>
              </a:srgbClr>
            </a:outerShdw>
          </a:effectLst>
        </p:spPr>
        <p:txBody>
          <a:bodyPr vert="horz" lIns="91440" tIns="45720" rIns="91440" bIns="45720" rtlCol="0" anchor="ctr">
            <a:noAutofit/>
          </a:bodyPr>
          <a:lstStyle>
            <a:defPPr>
              <a:defRPr lang="en-US"/>
            </a:defPPr>
            <a:lvl1pPr indent="0">
              <a:spcBef>
                <a:spcPct val="20000"/>
              </a:spcBef>
              <a:spcAft>
                <a:spcPts val="600"/>
              </a:spcAft>
              <a:buClr>
                <a:schemeClr val="accent1"/>
              </a:buClr>
              <a:buFont typeface="Wingdings 2" charset="2"/>
              <a:buNone/>
              <a:defRPr sz="1400" b="1"/>
            </a:lvl1pPr>
            <a:lvl2pPr marL="742950" indent="-285750">
              <a:spcBef>
                <a:spcPct val="20000"/>
              </a:spcBef>
              <a:spcAft>
                <a:spcPts val="600"/>
              </a:spcAft>
              <a:buClr>
                <a:schemeClr val="accent1"/>
              </a:buClr>
              <a:buFont typeface="Wingdings 2" charset="2"/>
              <a:buChar char=""/>
              <a:defRPr sz="1600"/>
            </a:lvl2pPr>
            <a:lvl3pPr marL="1143000" indent="-228600">
              <a:spcBef>
                <a:spcPct val="20000"/>
              </a:spcBef>
              <a:spcAft>
                <a:spcPts val="600"/>
              </a:spcAft>
              <a:buClr>
                <a:schemeClr val="accent1"/>
              </a:buClr>
              <a:buFont typeface="Wingdings 2" charset="2"/>
              <a:buChar char=""/>
              <a:defRPr sz="1400"/>
            </a:lvl3pPr>
            <a:lvl4pPr marL="1600200" indent="-228600">
              <a:spcBef>
                <a:spcPct val="20000"/>
              </a:spcBef>
              <a:spcAft>
                <a:spcPts val="600"/>
              </a:spcAft>
              <a:buClr>
                <a:schemeClr val="accent1"/>
              </a:buClr>
              <a:buFont typeface="Wingdings 2" charset="2"/>
              <a:buChar char=""/>
              <a:defRPr sz="1200"/>
            </a:lvl4pPr>
            <a:lvl5pPr marL="2057400" indent="-228600">
              <a:spcBef>
                <a:spcPct val="20000"/>
              </a:spcBef>
              <a:spcAft>
                <a:spcPts val="600"/>
              </a:spcAft>
              <a:buClr>
                <a:schemeClr val="accent1"/>
              </a:buClr>
              <a:buFont typeface="Wingdings 2" charset="2"/>
              <a:buChar char=""/>
              <a:defRPr sz="1200"/>
            </a:lvl5pPr>
            <a:lvl6pPr marL="2400000" indent="-228600">
              <a:spcBef>
                <a:spcPct val="20000"/>
              </a:spcBef>
              <a:spcAft>
                <a:spcPts val="600"/>
              </a:spcAft>
              <a:buClr>
                <a:schemeClr val="accent1"/>
              </a:buClr>
              <a:buFont typeface="Wingdings 2" charset="2"/>
              <a:buChar char=""/>
              <a:defRPr sz="1200"/>
            </a:lvl6pPr>
            <a:lvl7pPr marL="2800000" indent="-228600">
              <a:spcBef>
                <a:spcPct val="20000"/>
              </a:spcBef>
              <a:spcAft>
                <a:spcPts val="600"/>
              </a:spcAft>
              <a:buClr>
                <a:schemeClr val="accent1"/>
              </a:buClr>
              <a:buFont typeface="Wingdings 2" charset="2"/>
              <a:buChar char=""/>
              <a:defRPr sz="1200"/>
            </a:lvl7pPr>
            <a:lvl8pPr marL="3200000" indent="-228600">
              <a:spcBef>
                <a:spcPct val="20000"/>
              </a:spcBef>
              <a:spcAft>
                <a:spcPts val="600"/>
              </a:spcAft>
              <a:buClr>
                <a:schemeClr val="accent1"/>
              </a:buClr>
              <a:buFont typeface="Wingdings 2" charset="2"/>
              <a:buChar char=""/>
              <a:defRPr sz="1200"/>
            </a:lvl8pPr>
            <a:lvl9pPr marL="3600000" indent="-228600">
              <a:spcBef>
                <a:spcPct val="20000"/>
              </a:spcBef>
              <a:spcAft>
                <a:spcPts val="600"/>
              </a:spcAft>
              <a:buClr>
                <a:schemeClr val="accent1"/>
              </a:buClr>
              <a:buFont typeface="Wingdings 2" charset="2"/>
              <a:buChar char=""/>
              <a:defRPr sz="1200"/>
            </a:lvl9pPr>
          </a:lstStyle>
          <a:p>
            <a:r>
              <a:rPr lang="en-US" dirty="0"/>
              <a:t>Alternate option: explore </a:t>
            </a:r>
            <a:r>
              <a:rPr lang="en-US" dirty="0">
                <a:solidFill>
                  <a:srgbClr val="1AAE9F"/>
                </a:solidFill>
              </a:rPr>
              <a:t>Weighted</a:t>
            </a:r>
            <a:r>
              <a:rPr lang="en-US" dirty="0"/>
              <a:t> </a:t>
            </a:r>
            <a:r>
              <a:rPr lang="en-US" dirty="0" err="1"/>
              <a:t>Kmeans</a:t>
            </a:r>
            <a:r>
              <a:rPr lang="en-US" dirty="0"/>
              <a:t> (or K-Prototype) … </a:t>
            </a:r>
            <a:r>
              <a:rPr lang="en-US" i="1" dirty="0"/>
              <a:t>as long as we know the target to achieve</a:t>
            </a:r>
          </a:p>
        </p:txBody>
      </p:sp>
    </p:spTree>
    <p:extLst>
      <p:ext uri="{BB962C8B-B14F-4D97-AF65-F5344CB8AC3E}">
        <p14:creationId xmlns:p14="http://schemas.microsoft.com/office/powerpoint/2010/main" val="1019687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1F4F0F-44C5-48E6-9D4B-913A4451E53F}"/>
              </a:ext>
            </a:extLst>
          </p:cNvPr>
          <p:cNvSpPr>
            <a:spLocks noGrp="1"/>
          </p:cNvSpPr>
          <p:nvPr>
            <p:ph type="title"/>
          </p:nvPr>
        </p:nvSpPr>
        <p:spPr>
          <a:xfrm>
            <a:off x="2230735" y="187801"/>
            <a:ext cx="8807852" cy="1131339"/>
          </a:xfrm>
        </p:spPr>
        <p:txBody>
          <a:bodyPr/>
          <a:lstStyle/>
          <a:p>
            <a:r>
              <a:rPr lang="en-US"/>
              <a:t>Data Science : your best Support</a:t>
            </a:r>
          </a:p>
        </p:txBody>
      </p:sp>
      <p:sp>
        <p:nvSpPr>
          <p:cNvPr id="3" name="Espace réservé du contenu 2">
            <a:extLst>
              <a:ext uri="{FF2B5EF4-FFF2-40B4-BE49-F238E27FC236}">
                <a16:creationId xmlns:a16="http://schemas.microsoft.com/office/drawing/2014/main" id="{B1B79044-FE6A-4C4A-8B1D-7998D6FC576E}"/>
              </a:ext>
            </a:extLst>
          </p:cNvPr>
          <p:cNvSpPr>
            <a:spLocks noGrp="1"/>
          </p:cNvSpPr>
          <p:nvPr>
            <p:ph idx="1"/>
          </p:nvPr>
        </p:nvSpPr>
        <p:spPr>
          <a:xfrm>
            <a:off x="195284" y="1752473"/>
            <a:ext cx="10554574" cy="1838903"/>
          </a:xfrm>
        </p:spPr>
        <p:txBody>
          <a:bodyPr>
            <a:normAutofit/>
          </a:bodyPr>
          <a:lstStyle/>
          <a:p>
            <a:pPr>
              <a:buFont typeface="+mj-lt"/>
              <a:buAutoNum type="arabicPeriod"/>
            </a:pPr>
            <a:r>
              <a:rPr lang="en-US" b="1" dirty="0"/>
              <a:t>What can emerge out of data ? </a:t>
            </a:r>
          </a:p>
          <a:p>
            <a:pPr marL="800100" lvl="1" indent="-342900">
              <a:buFont typeface="+mj-lt"/>
              <a:buAutoNum type="alphaLcPeriod"/>
            </a:pPr>
            <a:r>
              <a:rPr lang="en-US" b="1" dirty="0"/>
              <a:t>Exploratory Data Analysis</a:t>
            </a:r>
            <a:r>
              <a:rPr lang="en-US" dirty="0"/>
              <a:t>, toward </a:t>
            </a:r>
            <a:r>
              <a:rPr lang="en-US" b="1" dirty="0"/>
              <a:t>valuable</a:t>
            </a:r>
            <a:r>
              <a:rPr lang="en-US" dirty="0"/>
              <a:t> </a:t>
            </a:r>
            <a:r>
              <a:rPr lang="en-US" b="1" dirty="0"/>
              <a:t>Customer-Centric</a:t>
            </a:r>
            <a:r>
              <a:rPr lang="en-US" dirty="0"/>
              <a:t> data</a:t>
            </a:r>
          </a:p>
          <a:p>
            <a:pPr marL="800100" lvl="1" indent="-342900">
              <a:buFont typeface="+mj-lt"/>
              <a:buAutoNum type="alphaLcPeriod"/>
            </a:pPr>
            <a:r>
              <a:rPr lang="en-US" b="1" dirty="0"/>
              <a:t>Feature Engineering</a:t>
            </a:r>
            <a:r>
              <a:rPr lang="en-US" dirty="0"/>
              <a:t>: You Set the Limits, Pick Your </a:t>
            </a:r>
            <a:r>
              <a:rPr lang="en-US" dirty="0" err="1"/>
              <a:t>Favourite</a:t>
            </a:r>
            <a:r>
              <a:rPr lang="en-US" dirty="0"/>
              <a:t> !</a:t>
            </a:r>
          </a:p>
          <a:p>
            <a:pPr marL="800100" lvl="1" indent="-342900">
              <a:buFont typeface="+mj-lt"/>
              <a:buAutoNum type="alphaLcPeriod"/>
            </a:pPr>
            <a:r>
              <a:rPr lang="en-US" dirty="0"/>
              <a:t>Refine your target : refine Use Cases</a:t>
            </a:r>
          </a:p>
        </p:txBody>
      </p:sp>
      <p:pic>
        <p:nvPicPr>
          <p:cNvPr id="4" name="Image 3">
            <a:extLst>
              <a:ext uri="{FF2B5EF4-FFF2-40B4-BE49-F238E27FC236}">
                <a16:creationId xmlns:a16="http://schemas.microsoft.com/office/drawing/2014/main" id="{E5EB5F30-CD7A-4A25-A9E8-4A0A7290D582}"/>
              </a:ext>
            </a:extLst>
          </p:cNvPr>
          <p:cNvPicPr>
            <a:picLocks noChangeAspect="1"/>
          </p:cNvPicPr>
          <p:nvPr/>
        </p:nvPicPr>
        <p:blipFill>
          <a:blip r:embed="rId2"/>
          <a:stretch>
            <a:fillRect/>
          </a:stretch>
        </p:blipFill>
        <p:spPr>
          <a:xfrm>
            <a:off x="195284" y="118714"/>
            <a:ext cx="1904823" cy="1428617"/>
          </a:xfrm>
          <a:prstGeom prst="rect">
            <a:avLst/>
          </a:prstGeom>
        </p:spPr>
      </p:pic>
      <p:sp>
        <p:nvSpPr>
          <p:cNvPr id="9" name="Espace réservé du contenu 2">
            <a:extLst>
              <a:ext uri="{FF2B5EF4-FFF2-40B4-BE49-F238E27FC236}">
                <a16:creationId xmlns:a16="http://schemas.microsoft.com/office/drawing/2014/main" id="{311E5A95-59C9-4258-9D85-7AED881D9D4B}"/>
              </a:ext>
            </a:extLst>
          </p:cNvPr>
          <p:cNvSpPr txBox="1">
            <a:spLocks/>
          </p:cNvSpPr>
          <p:nvPr/>
        </p:nvSpPr>
        <p:spPr>
          <a:xfrm>
            <a:off x="195284" y="3429000"/>
            <a:ext cx="10554574" cy="165715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2"/>
            </a:pPr>
            <a:r>
              <a:rPr lang="en-US" b="1"/>
              <a:t>What is a good segmentation ?</a:t>
            </a:r>
          </a:p>
          <a:p>
            <a:pPr marL="457200" lvl="1" indent="0">
              <a:buNone/>
            </a:pPr>
            <a:r>
              <a:rPr lang="en-US"/>
              <a:t>The most usefull Features, i.e. with adequate </a:t>
            </a:r>
            <a:r>
              <a:rPr lang="en-US" b="1" i="1"/>
              <a:t>type</a:t>
            </a:r>
            <a:r>
              <a:rPr lang="en-US" i="1"/>
              <a:t> </a:t>
            </a:r>
            <a:r>
              <a:rPr lang="en-US"/>
              <a:t>and </a:t>
            </a:r>
            <a:r>
              <a:rPr lang="en-US" b="1" i="1"/>
              <a:t>distribution</a:t>
            </a:r>
          </a:p>
          <a:p>
            <a:pPr marL="457200" lvl="1" indent="0">
              <a:buNone/>
            </a:pPr>
            <a:r>
              <a:rPr lang="en-US"/>
              <a:t>The most efficient Models, i.e. with adequate </a:t>
            </a:r>
            <a:r>
              <a:rPr lang="en-US" b="1" i="1"/>
              <a:t>« sensitivity »</a:t>
            </a:r>
          </a:p>
          <a:p>
            <a:pPr marL="457200" lvl="1" indent="0">
              <a:buNone/>
            </a:pPr>
            <a:r>
              <a:rPr lang="en-US"/>
              <a:t>The most relevant Metrics, i.e. with </a:t>
            </a:r>
            <a:r>
              <a:rPr lang="en-US" b="1" i="1"/>
              <a:t>meaningfull</a:t>
            </a:r>
            <a:r>
              <a:rPr lang="en-US"/>
              <a:t> results</a:t>
            </a:r>
          </a:p>
        </p:txBody>
      </p:sp>
      <p:sp>
        <p:nvSpPr>
          <p:cNvPr id="10" name="Espace réservé du contenu 2">
            <a:extLst>
              <a:ext uri="{FF2B5EF4-FFF2-40B4-BE49-F238E27FC236}">
                <a16:creationId xmlns:a16="http://schemas.microsoft.com/office/drawing/2014/main" id="{CB13AE12-715F-42AB-831A-6A3C652B869A}"/>
              </a:ext>
            </a:extLst>
          </p:cNvPr>
          <p:cNvSpPr txBox="1">
            <a:spLocks/>
          </p:cNvSpPr>
          <p:nvPr/>
        </p:nvSpPr>
        <p:spPr>
          <a:xfrm>
            <a:off x="91157" y="4917829"/>
            <a:ext cx="10554574" cy="165715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00050">
              <a:buFont typeface="+mj-lt"/>
              <a:buAutoNum type="arabicPeriod" startAt="3"/>
            </a:pPr>
            <a:r>
              <a:rPr lang="en-US" b="1" dirty="0"/>
              <a:t>How to achieve </a:t>
            </a:r>
            <a:r>
              <a:rPr lang="en-US" b="1" dirty="0" err="1"/>
              <a:t>Olist</a:t>
            </a:r>
            <a:r>
              <a:rPr lang="en-US" b="1" dirty="0"/>
              <a:t> business goals ?</a:t>
            </a:r>
          </a:p>
          <a:p>
            <a:pPr marL="857250" lvl="1" indent="-342900">
              <a:buFont typeface="+mj-lt"/>
              <a:buAutoNum type="alphaLcPeriod"/>
            </a:pPr>
            <a:r>
              <a:rPr lang="en-US" dirty="0"/>
              <a:t>Actionability</a:t>
            </a:r>
          </a:p>
          <a:p>
            <a:pPr marL="857250" lvl="1" indent="-342900">
              <a:buFont typeface="+mj-lt"/>
              <a:buAutoNum type="alphaLcPeriod"/>
            </a:pPr>
            <a:r>
              <a:rPr lang="en-US" dirty="0"/>
              <a:t>Stability assessment</a:t>
            </a:r>
          </a:p>
          <a:p>
            <a:pPr marL="857250" lvl="1" indent="-342900">
              <a:buFont typeface="+mj-lt"/>
              <a:buAutoNum type="alphaLcPeriod"/>
            </a:pPr>
            <a:r>
              <a:rPr lang="en-US" dirty="0"/>
              <a:t>Results &amp; further proceedings</a:t>
            </a:r>
          </a:p>
        </p:txBody>
      </p:sp>
      <p:sp>
        <p:nvSpPr>
          <p:cNvPr id="8" name="ZoneTexte 7">
            <a:extLst>
              <a:ext uri="{FF2B5EF4-FFF2-40B4-BE49-F238E27FC236}">
                <a16:creationId xmlns:a16="http://schemas.microsoft.com/office/drawing/2014/main" id="{EF206441-F13F-482F-AD8E-94B19014B512}"/>
              </a:ext>
            </a:extLst>
          </p:cNvPr>
          <p:cNvSpPr txBox="1"/>
          <p:nvPr/>
        </p:nvSpPr>
        <p:spPr>
          <a:xfrm>
            <a:off x="8479125" y="4241477"/>
            <a:ext cx="2270733" cy="261610"/>
          </a:xfrm>
          <a:prstGeom prst="rect">
            <a:avLst/>
          </a:prstGeom>
          <a:noFill/>
        </p:spPr>
        <p:txBody>
          <a:bodyPr wrap="square">
            <a:spAutoFit/>
          </a:bodyPr>
          <a:lstStyle/>
          <a:p>
            <a:r>
              <a:rPr lang="en-US" sz="1100" i="1" dirty="0"/>
              <a:t>POlist_02_NotebookModels</a:t>
            </a:r>
          </a:p>
        </p:txBody>
      </p:sp>
      <p:pic>
        <p:nvPicPr>
          <p:cNvPr id="6" name="Image 5">
            <a:extLst>
              <a:ext uri="{FF2B5EF4-FFF2-40B4-BE49-F238E27FC236}">
                <a16:creationId xmlns:a16="http://schemas.microsoft.com/office/drawing/2014/main" id="{C24A2F65-B019-44B6-A29A-38B3280279EF}"/>
              </a:ext>
            </a:extLst>
          </p:cNvPr>
          <p:cNvPicPr>
            <a:picLocks noChangeAspect="1"/>
          </p:cNvPicPr>
          <p:nvPr/>
        </p:nvPicPr>
        <p:blipFill>
          <a:blip r:embed="rId3"/>
          <a:stretch>
            <a:fillRect/>
          </a:stretch>
        </p:blipFill>
        <p:spPr>
          <a:xfrm>
            <a:off x="8563901" y="4500985"/>
            <a:ext cx="1171575" cy="342900"/>
          </a:xfrm>
          <a:prstGeom prst="rect">
            <a:avLst/>
          </a:prstGeom>
        </p:spPr>
      </p:pic>
      <p:sp>
        <p:nvSpPr>
          <p:cNvPr id="11" name="ZoneTexte 10">
            <a:extLst>
              <a:ext uri="{FF2B5EF4-FFF2-40B4-BE49-F238E27FC236}">
                <a16:creationId xmlns:a16="http://schemas.microsoft.com/office/drawing/2014/main" id="{06095C12-BE88-4DE8-812B-E2B29FDBF2BB}"/>
              </a:ext>
            </a:extLst>
          </p:cNvPr>
          <p:cNvSpPr txBox="1"/>
          <p:nvPr/>
        </p:nvSpPr>
        <p:spPr>
          <a:xfrm>
            <a:off x="8479124" y="2374448"/>
            <a:ext cx="2080233" cy="261610"/>
          </a:xfrm>
          <a:prstGeom prst="rect">
            <a:avLst/>
          </a:prstGeom>
          <a:noFill/>
        </p:spPr>
        <p:txBody>
          <a:bodyPr wrap="square">
            <a:spAutoFit/>
          </a:bodyPr>
          <a:lstStyle/>
          <a:p>
            <a:r>
              <a:rPr lang="en-US" sz="1100" i="1" dirty="0"/>
              <a:t>POlist_01_NotebookEDA</a:t>
            </a:r>
          </a:p>
        </p:txBody>
      </p:sp>
      <p:pic>
        <p:nvPicPr>
          <p:cNvPr id="12" name="Image 11">
            <a:extLst>
              <a:ext uri="{FF2B5EF4-FFF2-40B4-BE49-F238E27FC236}">
                <a16:creationId xmlns:a16="http://schemas.microsoft.com/office/drawing/2014/main" id="{315DDB2C-7425-4332-A203-99E04EB97D57}"/>
              </a:ext>
            </a:extLst>
          </p:cNvPr>
          <p:cNvPicPr>
            <a:picLocks noChangeAspect="1"/>
          </p:cNvPicPr>
          <p:nvPr/>
        </p:nvPicPr>
        <p:blipFill>
          <a:blip r:embed="rId3"/>
          <a:stretch>
            <a:fillRect/>
          </a:stretch>
        </p:blipFill>
        <p:spPr>
          <a:xfrm>
            <a:off x="8563902" y="2653008"/>
            <a:ext cx="1171575" cy="342900"/>
          </a:xfrm>
          <a:prstGeom prst="rect">
            <a:avLst/>
          </a:prstGeom>
        </p:spPr>
      </p:pic>
      <p:sp>
        <p:nvSpPr>
          <p:cNvPr id="7" name="Accolade fermante 6">
            <a:extLst>
              <a:ext uri="{FF2B5EF4-FFF2-40B4-BE49-F238E27FC236}">
                <a16:creationId xmlns:a16="http://schemas.microsoft.com/office/drawing/2014/main" id="{D85BF0DC-A228-491C-B6D1-7942451A4AB0}"/>
              </a:ext>
            </a:extLst>
          </p:cNvPr>
          <p:cNvSpPr/>
          <p:nvPr/>
        </p:nvSpPr>
        <p:spPr>
          <a:xfrm>
            <a:off x="8238478" y="2121763"/>
            <a:ext cx="240647" cy="1233996"/>
          </a:xfrm>
          <a:prstGeom prst="rightBrace">
            <a:avLst>
              <a:gd name="adj1" fmla="val 19401"/>
              <a:gd name="adj2" fmla="val 2985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Accolade fermante 12">
            <a:extLst>
              <a:ext uri="{FF2B5EF4-FFF2-40B4-BE49-F238E27FC236}">
                <a16:creationId xmlns:a16="http://schemas.microsoft.com/office/drawing/2014/main" id="{F684171F-6EF9-42AA-B285-199AB0C8AB8B}"/>
              </a:ext>
            </a:extLst>
          </p:cNvPr>
          <p:cNvSpPr/>
          <p:nvPr/>
        </p:nvSpPr>
        <p:spPr>
          <a:xfrm>
            <a:off x="8238478" y="3576901"/>
            <a:ext cx="240647" cy="2998079"/>
          </a:xfrm>
          <a:prstGeom prst="rightBrace">
            <a:avLst>
              <a:gd name="adj1" fmla="val 19401"/>
              <a:gd name="adj2" fmla="val 26302"/>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579157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B7EF40-861A-4DA7-8B54-6A4925077BE2}"/>
              </a:ext>
            </a:extLst>
          </p:cNvPr>
          <p:cNvSpPr>
            <a:spLocks noGrp="1"/>
          </p:cNvSpPr>
          <p:nvPr>
            <p:ph type="title"/>
          </p:nvPr>
        </p:nvSpPr>
        <p:spPr>
          <a:xfrm>
            <a:off x="1373119" y="433502"/>
            <a:ext cx="9644069" cy="970450"/>
          </a:xfrm>
        </p:spPr>
        <p:txBody>
          <a:bodyPr/>
          <a:lstStyle/>
          <a:p>
            <a:r>
              <a:rPr lang="en-US" dirty="0"/>
              <a:t>1.a. EDA: Merge a </a:t>
            </a:r>
            <a:r>
              <a:rPr lang="en-US" dirty="0">
                <a:solidFill>
                  <a:srgbClr val="1AAE9F"/>
                </a:solidFill>
              </a:rPr>
              <a:t>Customer-Centric</a:t>
            </a:r>
            <a:r>
              <a:rPr lang="en-US" b="0" dirty="0"/>
              <a:t> </a:t>
            </a:r>
            <a:br>
              <a:rPr lang="en-US" b="0" dirty="0"/>
            </a:br>
            <a:r>
              <a:rPr lang="en-US" dirty="0"/>
              <a:t>Dataset</a:t>
            </a:r>
          </a:p>
        </p:txBody>
      </p:sp>
      <p:sp>
        <p:nvSpPr>
          <p:cNvPr id="3" name="Espace réservé du contenu 2">
            <a:extLst>
              <a:ext uri="{FF2B5EF4-FFF2-40B4-BE49-F238E27FC236}">
                <a16:creationId xmlns:a16="http://schemas.microsoft.com/office/drawing/2014/main" id="{1C97390A-0370-47F9-B9CA-3D688EEDCB88}"/>
              </a:ext>
            </a:extLst>
          </p:cNvPr>
          <p:cNvSpPr>
            <a:spLocks noGrp="1"/>
          </p:cNvSpPr>
          <p:nvPr>
            <p:ph idx="1"/>
          </p:nvPr>
        </p:nvSpPr>
        <p:spPr>
          <a:xfrm>
            <a:off x="36155" y="1895908"/>
            <a:ext cx="6082832" cy="3342004"/>
          </a:xfrm>
        </p:spPr>
        <p:txBody>
          <a:bodyPr>
            <a:noAutofit/>
          </a:bodyPr>
          <a:lstStyle/>
          <a:p>
            <a:pPr>
              <a:buFont typeface="Wingdings" panose="05000000000000000000" pitchFamily="2" charset="2"/>
              <a:buChar char="Ø"/>
            </a:pPr>
            <a:r>
              <a:rPr lang="en-US" sz="1600" b="1">
                <a:solidFill>
                  <a:schemeClr val="accent1"/>
                </a:solidFill>
              </a:rPr>
              <a:t>Data Truncature</a:t>
            </a:r>
          </a:p>
          <a:p>
            <a:pPr lvl="1">
              <a:buFont typeface="Wingdings" panose="05000000000000000000" pitchFamily="2" charset="2"/>
              <a:buChar char="q"/>
            </a:pPr>
            <a:r>
              <a:rPr lang="en-US" sz="1400" b="1"/>
              <a:t>Orders number rise from end 2016 and is stable in 2018</a:t>
            </a:r>
          </a:p>
          <a:p>
            <a:pPr lvl="1">
              <a:buFont typeface="Wingdings" panose="05000000000000000000" pitchFamily="2" charset="2"/>
              <a:buChar char="q"/>
            </a:pPr>
            <a:r>
              <a:rPr lang="en-US" sz="1400" b="1"/>
              <a:t>Only 3% </a:t>
            </a:r>
            <a:r>
              <a:rPr lang="en-US" sz="1400"/>
              <a:t>of </a:t>
            </a:r>
            <a:r>
              <a:rPr lang="en-US" sz="1400" b="1"/>
              <a:t>Customers </a:t>
            </a:r>
            <a:r>
              <a:rPr lang="en-US" sz="1400"/>
              <a:t>(3k) made more than a</a:t>
            </a:r>
            <a:r>
              <a:rPr lang="en-US" sz="1400" b="1"/>
              <a:t> Single Order!</a:t>
            </a:r>
          </a:p>
          <a:p>
            <a:pPr lvl="2">
              <a:buFont typeface="Wingdings" panose="05000000000000000000" pitchFamily="2" charset="2"/>
              <a:buChar char="Ø"/>
            </a:pPr>
            <a:r>
              <a:rPr lang="en-US" b="1"/>
              <a:t>RFM</a:t>
            </a:r>
            <a:r>
              <a:rPr lang="en-US"/>
              <a:t>* techniques are </a:t>
            </a:r>
            <a:r>
              <a:rPr lang="en-US" b="1">
                <a:solidFill>
                  <a:srgbClr val="FF0000"/>
                </a:solidFill>
              </a:rPr>
              <a:t>not valid</a:t>
            </a:r>
          </a:p>
          <a:p>
            <a:pPr lvl="1">
              <a:buFont typeface="Wingdings" panose="05000000000000000000" pitchFamily="2" charset="2"/>
              <a:buChar char="q"/>
            </a:pPr>
            <a:r>
              <a:rPr lang="en-US" sz="1400" b="1"/>
              <a:t>Only 3 % of Orders are not single_product</a:t>
            </a:r>
            <a:r>
              <a:rPr lang="en-US" sz="1400"/>
              <a:t> &amp; 10% multi-item in shopping carts</a:t>
            </a:r>
          </a:p>
          <a:p>
            <a:pPr lvl="2">
              <a:buFont typeface="Wingdings" panose="05000000000000000000" pitchFamily="2" charset="2"/>
              <a:buChar char="Ø"/>
            </a:pPr>
            <a:r>
              <a:rPr lang="en-US"/>
              <a:t>Simplified </a:t>
            </a:r>
            <a:r>
              <a:rPr lang="en-US" b="1"/>
              <a:t>1:1</a:t>
            </a:r>
            <a:r>
              <a:rPr lang="en-US"/>
              <a:t> cardinality for {Customer_unique – Order – Product – Review} is </a:t>
            </a:r>
            <a:r>
              <a:rPr lang="en-US" b="1">
                <a:solidFill>
                  <a:srgbClr val="00B050"/>
                </a:solidFill>
              </a:rPr>
              <a:t>valid</a:t>
            </a:r>
          </a:p>
          <a:p>
            <a:pPr marL="114300" indent="0">
              <a:buNone/>
            </a:pPr>
            <a:r>
              <a:rPr lang="en-US" sz="1200" i="1"/>
              <a:t>* </a:t>
            </a:r>
            <a:r>
              <a:rPr lang="en-US" sz="1200" b="1" i="1"/>
              <a:t>R</a:t>
            </a:r>
            <a:r>
              <a:rPr lang="en-US" sz="1200" i="1"/>
              <a:t>ecency and </a:t>
            </a:r>
            <a:r>
              <a:rPr lang="en-US" sz="1200" b="1" i="1"/>
              <a:t>F</a:t>
            </a:r>
            <a:r>
              <a:rPr lang="en-US" sz="1200" i="1"/>
              <a:t>requency would require the knowledge of multiple timestamped orders and senseful anteriority.</a:t>
            </a:r>
          </a:p>
          <a:p>
            <a:pPr lvl="2">
              <a:buFont typeface="Wingdings" panose="05000000000000000000" pitchFamily="2" charset="2"/>
              <a:buChar char="Ø"/>
            </a:pPr>
            <a:endParaRPr lang="en-US" b="1">
              <a:solidFill>
                <a:srgbClr val="1AAE9F"/>
              </a:solidFill>
            </a:endParaRPr>
          </a:p>
        </p:txBody>
      </p:sp>
      <p:pic>
        <p:nvPicPr>
          <p:cNvPr id="57" name="Image 56">
            <a:extLst>
              <a:ext uri="{FF2B5EF4-FFF2-40B4-BE49-F238E27FC236}">
                <a16:creationId xmlns:a16="http://schemas.microsoft.com/office/drawing/2014/main" id="{A0D8C0C5-4CD6-470E-A0A0-76286A9F44CB}"/>
              </a:ext>
            </a:extLst>
          </p:cNvPr>
          <p:cNvPicPr>
            <a:picLocks noChangeAspect="1"/>
          </p:cNvPicPr>
          <p:nvPr/>
        </p:nvPicPr>
        <p:blipFill>
          <a:blip r:embed="rId3"/>
          <a:stretch>
            <a:fillRect/>
          </a:stretch>
        </p:blipFill>
        <p:spPr>
          <a:xfrm>
            <a:off x="6165679" y="2954475"/>
            <a:ext cx="5812794" cy="3500366"/>
          </a:xfrm>
          <a:prstGeom prst="rect">
            <a:avLst/>
          </a:prstGeom>
        </p:spPr>
      </p:pic>
      <p:grpSp>
        <p:nvGrpSpPr>
          <p:cNvPr id="76" name="Groupe 75">
            <a:extLst>
              <a:ext uri="{FF2B5EF4-FFF2-40B4-BE49-F238E27FC236}">
                <a16:creationId xmlns:a16="http://schemas.microsoft.com/office/drawing/2014/main" id="{6F1FB830-4295-4792-86A1-9AFCBB707D50}"/>
              </a:ext>
            </a:extLst>
          </p:cNvPr>
          <p:cNvGrpSpPr/>
          <p:nvPr/>
        </p:nvGrpSpPr>
        <p:grpSpPr>
          <a:xfrm>
            <a:off x="9153752" y="3658554"/>
            <a:ext cx="1450223" cy="622312"/>
            <a:chOff x="8954406" y="3834277"/>
            <a:chExt cx="1450223" cy="622312"/>
          </a:xfrm>
        </p:grpSpPr>
        <p:sp>
          <p:nvSpPr>
            <p:cNvPr id="59" name="Explosion : 8 points 58">
              <a:extLst>
                <a:ext uri="{FF2B5EF4-FFF2-40B4-BE49-F238E27FC236}">
                  <a16:creationId xmlns:a16="http://schemas.microsoft.com/office/drawing/2014/main" id="{00C5B24D-260E-4A4B-9852-7E00BF20F7DE}"/>
                </a:ext>
              </a:extLst>
            </p:cNvPr>
            <p:cNvSpPr/>
            <p:nvPr/>
          </p:nvSpPr>
          <p:spPr>
            <a:xfrm>
              <a:off x="9019713" y="3921992"/>
              <a:ext cx="1384916" cy="534597"/>
            </a:xfrm>
            <a:prstGeom prst="irregularSeal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Ellipse 59">
              <a:extLst>
                <a:ext uri="{FF2B5EF4-FFF2-40B4-BE49-F238E27FC236}">
                  <a16:creationId xmlns:a16="http://schemas.microsoft.com/office/drawing/2014/main" id="{FB0D0CB6-990F-4BB7-B285-F0E46B478E7F}"/>
                </a:ext>
              </a:extLst>
            </p:cNvPr>
            <p:cNvSpPr/>
            <p:nvPr/>
          </p:nvSpPr>
          <p:spPr>
            <a:xfrm>
              <a:off x="8954406" y="3834277"/>
              <a:ext cx="319595" cy="35501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a:t>1</a:t>
              </a:r>
            </a:p>
          </p:txBody>
        </p:sp>
      </p:grpSp>
      <p:grpSp>
        <p:nvGrpSpPr>
          <p:cNvPr id="75" name="Groupe 74">
            <a:extLst>
              <a:ext uri="{FF2B5EF4-FFF2-40B4-BE49-F238E27FC236}">
                <a16:creationId xmlns:a16="http://schemas.microsoft.com/office/drawing/2014/main" id="{EC9E3FB7-5CF9-4F25-B409-ED930A488380}"/>
              </a:ext>
            </a:extLst>
          </p:cNvPr>
          <p:cNvGrpSpPr/>
          <p:nvPr/>
        </p:nvGrpSpPr>
        <p:grpSpPr>
          <a:xfrm>
            <a:off x="9949694" y="2974711"/>
            <a:ext cx="1450223" cy="622312"/>
            <a:chOff x="9744981" y="3117750"/>
            <a:chExt cx="1450223" cy="622312"/>
          </a:xfrm>
        </p:grpSpPr>
        <p:sp>
          <p:nvSpPr>
            <p:cNvPr id="61" name="Explosion : 8 points 60">
              <a:extLst>
                <a:ext uri="{FF2B5EF4-FFF2-40B4-BE49-F238E27FC236}">
                  <a16:creationId xmlns:a16="http://schemas.microsoft.com/office/drawing/2014/main" id="{92F07B7D-42E8-40CF-A7C8-D5659AFF6598}"/>
                </a:ext>
              </a:extLst>
            </p:cNvPr>
            <p:cNvSpPr/>
            <p:nvPr/>
          </p:nvSpPr>
          <p:spPr>
            <a:xfrm>
              <a:off x="9810288" y="3205465"/>
              <a:ext cx="1384916" cy="534597"/>
            </a:xfrm>
            <a:prstGeom prst="irregularSeal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Ellipse 61">
              <a:extLst>
                <a:ext uri="{FF2B5EF4-FFF2-40B4-BE49-F238E27FC236}">
                  <a16:creationId xmlns:a16="http://schemas.microsoft.com/office/drawing/2014/main" id="{290D83FB-B21F-46C0-B135-270018574C4A}"/>
                </a:ext>
              </a:extLst>
            </p:cNvPr>
            <p:cNvSpPr/>
            <p:nvPr/>
          </p:nvSpPr>
          <p:spPr>
            <a:xfrm>
              <a:off x="9744981" y="3117750"/>
              <a:ext cx="319595" cy="35501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a:t>2</a:t>
              </a:r>
            </a:p>
          </p:txBody>
        </p:sp>
      </p:grpSp>
      <p:grpSp>
        <p:nvGrpSpPr>
          <p:cNvPr id="77" name="Groupe 76">
            <a:extLst>
              <a:ext uri="{FF2B5EF4-FFF2-40B4-BE49-F238E27FC236}">
                <a16:creationId xmlns:a16="http://schemas.microsoft.com/office/drawing/2014/main" id="{4099F8AA-29A6-47BD-8BA6-FEDBDCA3A9A8}"/>
              </a:ext>
            </a:extLst>
          </p:cNvPr>
          <p:cNvGrpSpPr/>
          <p:nvPr/>
        </p:nvGrpSpPr>
        <p:grpSpPr>
          <a:xfrm>
            <a:off x="7670151" y="5006697"/>
            <a:ext cx="1432269" cy="659173"/>
            <a:chOff x="7522137" y="5146137"/>
            <a:chExt cx="1432269" cy="659173"/>
          </a:xfrm>
        </p:grpSpPr>
        <p:sp>
          <p:nvSpPr>
            <p:cNvPr id="72" name="Explosion : 8 points 71">
              <a:extLst>
                <a:ext uri="{FF2B5EF4-FFF2-40B4-BE49-F238E27FC236}">
                  <a16:creationId xmlns:a16="http://schemas.microsoft.com/office/drawing/2014/main" id="{43C4CB60-230C-4095-AB62-2CCEC2342F64}"/>
                </a:ext>
              </a:extLst>
            </p:cNvPr>
            <p:cNvSpPr/>
            <p:nvPr/>
          </p:nvSpPr>
          <p:spPr>
            <a:xfrm>
              <a:off x="7569490" y="5270713"/>
              <a:ext cx="1384916" cy="534597"/>
            </a:xfrm>
            <a:prstGeom prst="irregularSeal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Ellipse 73">
              <a:extLst>
                <a:ext uri="{FF2B5EF4-FFF2-40B4-BE49-F238E27FC236}">
                  <a16:creationId xmlns:a16="http://schemas.microsoft.com/office/drawing/2014/main" id="{F95610D4-4DD0-4758-9C67-12BCB35B5567}"/>
                </a:ext>
              </a:extLst>
            </p:cNvPr>
            <p:cNvSpPr/>
            <p:nvPr/>
          </p:nvSpPr>
          <p:spPr>
            <a:xfrm>
              <a:off x="7522137" y="5146137"/>
              <a:ext cx="319595" cy="280798"/>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a:t>3.</a:t>
              </a:r>
            </a:p>
          </p:txBody>
        </p:sp>
      </p:grpSp>
      <p:sp>
        <p:nvSpPr>
          <p:cNvPr id="80" name="Espace réservé du contenu 2">
            <a:extLst>
              <a:ext uri="{FF2B5EF4-FFF2-40B4-BE49-F238E27FC236}">
                <a16:creationId xmlns:a16="http://schemas.microsoft.com/office/drawing/2014/main" id="{867BADFA-3BE9-460D-A897-019ED856E8C7}"/>
              </a:ext>
            </a:extLst>
          </p:cNvPr>
          <p:cNvSpPr txBox="1">
            <a:spLocks/>
          </p:cNvSpPr>
          <p:nvPr/>
        </p:nvSpPr>
        <p:spPr>
          <a:xfrm>
            <a:off x="-23218" y="4888909"/>
            <a:ext cx="5898588" cy="197170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anose="05000000000000000000" pitchFamily="2" charset="2"/>
              <a:buChar char="Ø"/>
            </a:pPr>
            <a:r>
              <a:rPr lang="en-US" sz="1600" b="1" i="1"/>
              <a:t>From </a:t>
            </a:r>
            <a:r>
              <a:rPr lang="en-US" sz="1600" b="1" i="1">
                <a:solidFill>
                  <a:srgbClr val="D3455B"/>
                </a:solidFill>
              </a:rPr>
              <a:t>Order-Centric</a:t>
            </a:r>
            <a:r>
              <a:rPr lang="en-US" sz="1600" b="1" i="1"/>
              <a:t> to </a:t>
            </a:r>
            <a:r>
              <a:rPr lang="en-US" sz="1600" b="1" i="1">
                <a:solidFill>
                  <a:srgbClr val="1AAE9F"/>
                </a:solidFill>
              </a:rPr>
              <a:t>Customer-Centric</a:t>
            </a:r>
            <a:r>
              <a:rPr lang="en-US" sz="1600" b="1" i="1"/>
              <a:t> data:</a:t>
            </a:r>
          </a:p>
          <a:p>
            <a:pPr marL="457200" lvl="1" indent="0">
              <a:buNone/>
            </a:pPr>
            <a:r>
              <a:rPr lang="en-US" sz="1400" b="1"/>
              <a:t>1. </a:t>
            </a:r>
            <a:r>
              <a:rPr lang="en-US" sz="1400"/>
              <a:t>Focused on the </a:t>
            </a:r>
            <a:r>
              <a:rPr lang="en-US" sz="1400" b="1"/>
              <a:t>most_important_product </a:t>
            </a:r>
            <a:r>
              <a:rPr lang="en-US" sz="1400"/>
              <a:t>(</a:t>
            </a:r>
            <a:r>
              <a:rPr lang="en-US" sz="1400" i="1"/>
              <a:t>of highest value</a:t>
            </a:r>
            <a:r>
              <a:rPr lang="en-US" sz="1400"/>
              <a:t>)</a:t>
            </a:r>
          </a:p>
          <a:p>
            <a:pPr marL="457200" lvl="1" indent="0">
              <a:buNone/>
            </a:pPr>
            <a:r>
              <a:rPr lang="en-US" sz="1400" b="1"/>
              <a:t>2. </a:t>
            </a:r>
            <a:r>
              <a:rPr lang="en-US" sz="1400"/>
              <a:t>Attached a </a:t>
            </a:r>
            <a:r>
              <a:rPr lang="en-US" sz="1400" b="1"/>
              <a:t>category </a:t>
            </a:r>
            <a:r>
              <a:rPr lang="en-US" sz="1400"/>
              <a:t>to the product</a:t>
            </a:r>
          </a:p>
          <a:p>
            <a:pPr marL="457200" lvl="1" indent="0">
              <a:buFont typeface="Wingdings 2" charset="2"/>
              <a:buNone/>
            </a:pPr>
            <a:r>
              <a:rPr lang="en-US" sz="1400" b="1"/>
              <a:t>3. </a:t>
            </a:r>
            <a:r>
              <a:rPr lang="en-US" sz="1400"/>
              <a:t>Keeping for any customer_unique_id, the « </a:t>
            </a:r>
            <a:r>
              <a:rPr lang="en-US" sz="1400" b="1" i="1"/>
              <a:t>single_product » </a:t>
            </a:r>
            <a:r>
              <a:rPr lang="en-US" sz="1400"/>
              <a:t>&amp; last delivered </a:t>
            </a:r>
            <a:r>
              <a:rPr lang="en-US" sz="1400" b="1"/>
              <a:t>Orders</a:t>
            </a:r>
            <a:endParaRPr lang="en-US" b="1"/>
          </a:p>
        </p:txBody>
      </p:sp>
      <p:grpSp>
        <p:nvGrpSpPr>
          <p:cNvPr id="5" name="Groupe 4">
            <a:extLst>
              <a:ext uri="{FF2B5EF4-FFF2-40B4-BE49-F238E27FC236}">
                <a16:creationId xmlns:a16="http://schemas.microsoft.com/office/drawing/2014/main" id="{D67238C0-1CD5-4CDD-B3DC-2CF9514354F4}"/>
              </a:ext>
            </a:extLst>
          </p:cNvPr>
          <p:cNvGrpSpPr/>
          <p:nvPr/>
        </p:nvGrpSpPr>
        <p:grpSpPr>
          <a:xfrm>
            <a:off x="6096000" y="2905517"/>
            <a:ext cx="6233202" cy="4058262"/>
            <a:chOff x="5958798" y="2477559"/>
            <a:chExt cx="6233202" cy="4058262"/>
          </a:xfrm>
        </p:grpSpPr>
        <p:grpSp>
          <p:nvGrpSpPr>
            <p:cNvPr id="29" name="Groupe 28">
              <a:extLst>
                <a:ext uri="{FF2B5EF4-FFF2-40B4-BE49-F238E27FC236}">
                  <a16:creationId xmlns:a16="http://schemas.microsoft.com/office/drawing/2014/main" id="{45D2AC66-2946-48BE-839A-6C00CFAC41F2}"/>
                </a:ext>
              </a:extLst>
            </p:cNvPr>
            <p:cNvGrpSpPr/>
            <p:nvPr/>
          </p:nvGrpSpPr>
          <p:grpSpPr>
            <a:xfrm>
              <a:off x="6058820" y="2477559"/>
              <a:ext cx="5812795" cy="3500366"/>
              <a:chOff x="6580079" y="3999796"/>
              <a:chExt cx="4264166" cy="2655124"/>
            </a:xfrm>
          </p:grpSpPr>
          <p:sp>
            <p:nvSpPr>
              <p:cNvPr id="10" name="Ellipse 9">
                <a:extLst>
                  <a:ext uri="{FF2B5EF4-FFF2-40B4-BE49-F238E27FC236}">
                    <a16:creationId xmlns:a16="http://schemas.microsoft.com/office/drawing/2014/main" id="{75670810-231F-4A7B-8088-332003CD44C1}"/>
                  </a:ext>
                </a:extLst>
              </p:cNvPr>
              <p:cNvSpPr/>
              <p:nvPr/>
            </p:nvSpPr>
            <p:spPr>
              <a:xfrm rot="10800000">
                <a:off x="7448364" y="4614838"/>
                <a:ext cx="1540814" cy="1352346"/>
              </a:xfrm>
              <a:prstGeom prst="ellipse">
                <a:avLst/>
              </a:prstGeom>
              <a:solidFill>
                <a:srgbClr val="D3455B">
                  <a:alpha val="50196"/>
                </a:srgbClr>
              </a:solidFill>
              <a:ln>
                <a:solidFill>
                  <a:srgbClr val="D345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a:extLst>
                  <a:ext uri="{FF2B5EF4-FFF2-40B4-BE49-F238E27FC236}">
                    <a16:creationId xmlns:a16="http://schemas.microsoft.com/office/drawing/2014/main" id="{DC646430-D0B5-4371-9956-57505418C213}"/>
                  </a:ext>
                </a:extLst>
              </p:cNvPr>
              <p:cNvSpPr/>
              <p:nvPr/>
            </p:nvSpPr>
            <p:spPr>
              <a:xfrm rot="5400000">
                <a:off x="7791167" y="4078013"/>
                <a:ext cx="894068" cy="795202"/>
              </a:xfrm>
              <a:prstGeom prst="ellipse">
                <a:avLst/>
              </a:prstGeom>
              <a:solidFill>
                <a:srgbClr val="788896">
                  <a:alpha val="50196"/>
                </a:srgbClr>
              </a:solidFill>
              <a:ln>
                <a:solidFill>
                  <a:srgbClr val="7888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Ellipse 13">
                <a:extLst>
                  <a:ext uri="{FF2B5EF4-FFF2-40B4-BE49-F238E27FC236}">
                    <a16:creationId xmlns:a16="http://schemas.microsoft.com/office/drawing/2014/main" id="{F8D34389-4E07-454E-85A8-528358E51560}"/>
                  </a:ext>
                </a:extLst>
              </p:cNvPr>
              <p:cNvSpPr/>
              <p:nvPr/>
            </p:nvSpPr>
            <p:spPr>
              <a:xfrm rot="16200000">
                <a:off x="9538262" y="5342787"/>
                <a:ext cx="1637909" cy="974056"/>
              </a:xfrm>
              <a:prstGeom prst="ellipse">
                <a:avLst/>
              </a:prstGeom>
              <a:solidFill>
                <a:srgbClr val="2C88D9">
                  <a:alpha val="50196"/>
                </a:srgbClr>
              </a:solidFill>
              <a:ln>
                <a:solidFill>
                  <a:srgbClr val="2C88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Ellipse 15">
                <a:extLst>
                  <a:ext uri="{FF2B5EF4-FFF2-40B4-BE49-F238E27FC236}">
                    <a16:creationId xmlns:a16="http://schemas.microsoft.com/office/drawing/2014/main" id="{BE489108-2CA4-45E7-969B-14BA13CBB61D}"/>
                  </a:ext>
                </a:extLst>
              </p:cNvPr>
              <p:cNvSpPr/>
              <p:nvPr/>
            </p:nvSpPr>
            <p:spPr>
              <a:xfrm>
                <a:off x="8950206" y="3999796"/>
                <a:ext cx="1839964" cy="894068"/>
              </a:xfrm>
              <a:prstGeom prst="ellipse">
                <a:avLst/>
              </a:prstGeom>
              <a:solidFill>
                <a:srgbClr val="F7C325">
                  <a:alpha val="50196"/>
                </a:srgbClr>
              </a:solidFill>
              <a:ln>
                <a:solidFill>
                  <a:srgbClr val="F7C3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Ellipse 17">
                <a:extLst>
                  <a:ext uri="{FF2B5EF4-FFF2-40B4-BE49-F238E27FC236}">
                    <a16:creationId xmlns:a16="http://schemas.microsoft.com/office/drawing/2014/main" id="{EF5F0CF2-D476-4ED4-B7E1-F72F90FAF163}"/>
                  </a:ext>
                </a:extLst>
              </p:cNvPr>
              <p:cNvSpPr/>
              <p:nvPr/>
            </p:nvSpPr>
            <p:spPr>
              <a:xfrm>
                <a:off x="6580079" y="4875883"/>
                <a:ext cx="1267577" cy="880498"/>
              </a:xfrm>
              <a:prstGeom prst="ellipse">
                <a:avLst/>
              </a:prstGeom>
              <a:solidFill>
                <a:srgbClr val="BD34D1">
                  <a:alpha val="50196"/>
                </a:srgbClr>
              </a:solidFill>
              <a:ln>
                <a:solidFill>
                  <a:srgbClr val="BD34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Ellipse 25">
                <a:extLst>
                  <a:ext uri="{FF2B5EF4-FFF2-40B4-BE49-F238E27FC236}">
                    <a16:creationId xmlns:a16="http://schemas.microsoft.com/office/drawing/2014/main" id="{2411C8DC-0905-4D9C-B243-973D7ADCCC80}"/>
                  </a:ext>
                </a:extLst>
              </p:cNvPr>
              <p:cNvSpPr/>
              <p:nvPr/>
            </p:nvSpPr>
            <p:spPr>
              <a:xfrm>
                <a:off x="8637223" y="4698252"/>
                <a:ext cx="1397671" cy="1070651"/>
              </a:xfrm>
              <a:prstGeom prst="ellipse">
                <a:avLst/>
              </a:prstGeom>
              <a:solidFill>
                <a:srgbClr val="E8833A">
                  <a:alpha val="50196"/>
                </a:srgbClr>
              </a:solidFill>
              <a:ln>
                <a:solidFill>
                  <a:srgbClr val="E883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Ellipse 27">
                <a:extLst>
                  <a:ext uri="{FF2B5EF4-FFF2-40B4-BE49-F238E27FC236}">
                    <a16:creationId xmlns:a16="http://schemas.microsoft.com/office/drawing/2014/main" id="{266D6D0A-1BEB-4EEC-B4A4-E805FD7DC217}"/>
                  </a:ext>
                </a:extLst>
              </p:cNvPr>
              <p:cNvSpPr/>
              <p:nvPr/>
            </p:nvSpPr>
            <p:spPr>
              <a:xfrm>
                <a:off x="7850024" y="5749830"/>
                <a:ext cx="795202" cy="905090"/>
              </a:xfrm>
              <a:prstGeom prst="ellipse">
                <a:avLst/>
              </a:prstGeom>
              <a:solidFill>
                <a:srgbClr val="1AAE9F">
                  <a:alpha val="50196"/>
                </a:srgbClr>
              </a:solidFill>
              <a:ln>
                <a:solidFill>
                  <a:srgbClr val="1AA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Espace réservé du contenu 2">
              <a:extLst>
                <a:ext uri="{FF2B5EF4-FFF2-40B4-BE49-F238E27FC236}">
                  <a16:creationId xmlns:a16="http://schemas.microsoft.com/office/drawing/2014/main" id="{E3371055-6AAC-4D47-BF26-A34F261E073A}"/>
                </a:ext>
              </a:extLst>
            </p:cNvPr>
            <p:cNvSpPr txBox="1">
              <a:spLocks/>
            </p:cNvSpPr>
            <p:nvPr/>
          </p:nvSpPr>
          <p:spPr>
            <a:xfrm>
              <a:off x="5958798" y="5880700"/>
              <a:ext cx="6233202" cy="65512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indent="-285750">
                <a:buFont typeface="Wingdings" panose="05000000000000000000" pitchFamily="2" charset="2"/>
                <a:buChar char="Ø"/>
              </a:pPr>
              <a:r>
                <a:rPr lang="en-US" b="1"/>
                <a:t>Let’s browse some </a:t>
              </a:r>
              <a:r>
                <a:rPr lang="en-US" b="1">
                  <a:solidFill>
                    <a:srgbClr val="1AAE9F"/>
                  </a:solidFill>
                </a:rPr>
                <a:t>Customer-Centric</a:t>
              </a:r>
              <a:r>
                <a:rPr lang="en-US" b="1"/>
                <a:t> features !</a:t>
              </a:r>
            </a:p>
          </p:txBody>
        </p:sp>
      </p:grpSp>
      <p:pic>
        <p:nvPicPr>
          <p:cNvPr id="7" name="Image 6">
            <a:extLst>
              <a:ext uri="{FF2B5EF4-FFF2-40B4-BE49-F238E27FC236}">
                <a16:creationId xmlns:a16="http://schemas.microsoft.com/office/drawing/2014/main" id="{30C546AF-B0AB-4D2B-B89C-8CCEE7D0FE9F}"/>
              </a:ext>
            </a:extLst>
          </p:cNvPr>
          <p:cNvPicPr>
            <a:picLocks noChangeAspect="1"/>
          </p:cNvPicPr>
          <p:nvPr/>
        </p:nvPicPr>
        <p:blipFill>
          <a:blip r:embed="rId4"/>
          <a:stretch>
            <a:fillRect/>
          </a:stretch>
        </p:blipFill>
        <p:spPr>
          <a:xfrm>
            <a:off x="6165679" y="1287634"/>
            <a:ext cx="5812794" cy="1631351"/>
          </a:xfrm>
          <a:prstGeom prst="rect">
            <a:avLst/>
          </a:prstGeom>
        </p:spPr>
      </p:pic>
      <p:grpSp>
        <p:nvGrpSpPr>
          <p:cNvPr id="8" name="Graphique 5" descr="Pièces de puzzle">
            <a:extLst>
              <a:ext uri="{FF2B5EF4-FFF2-40B4-BE49-F238E27FC236}">
                <a16:creationId xmlns:a16="http://schemas.microsoft.com/office/drawing/2014/main" id="{D42FA39E-DCEB-48E2-A475-669B45A5A0A4}"/>
              </a:ext>
            </a:extLst>
          </p:cNvPr>
          <p:cNvGrpSpPr/>
          <p:nvPr/>
        </p:nvGrpSpPr>
        <p:grpSpPr>
          <a:xfrm>
            <a:off x="-23218" y="0"/>
            <a:ext cx="1701293" cy="1525292"/>
            <a:chOff x="10658223" y="206576"/>
            <a:chExt cx="1078252" cy="1078252"/>
          </a:xfrm>
        </p:grpSpPr>
        <p:sp>
          <p:nvSpPr>
            <p:cNvPr id="9" name="Forme libre : forme 8">
              <a:extLst>
                <a:ext uri="{FF2B5EF4-FFF2-40B4-BE49-F238E27FC236}">
                  <a16:creationId xmlns:a16="http://schemas.microsoft.com/office/drawing/2014/main" id="{1AF3BCBD-E486-45B7-84FB-254BFE4A9294}"/>
                </a:ext>
              </a:extLst>
            </p:cNvPr>
            <p:cNvSpPr/>
            <p:nvPr/>
          </p:nvSpPr>
          <p:spPr>
            <a:xfrm>
              <a:off x="11166610" y="352589"/>
              <a:ext cx="428119" cy="383790"/>
            </a:xfrm>
            <a:custGeom>
              <a:avLst/>
              <a:gdLst>
                <a:gd name="connsiteX0" fmla="*/ 43655 w 428119"/>
                <a:gd name="connsiteY0" fmla="*/ 271023 h 383790"/>
                <a:gd name="connsiteX1" fmla="*/ 43655 w 428119"/>
                <a:gd name="connsiteY1" fmla="*/ 271023 h 383790"/>
                <a:gd name="connsiteX2" fmla="*/ 106890 w 428119"/>
                <a:gd name="connsiteY2" fmla="*/ 297193 h 383790"/>
                <a:gd name="connsiteX3" fmla="*/ 186123 w 428119"/>
                <a:gd name="connsiteY3" fmla="*/ 226142 h 383790"/>
                <a:gd name="connsiteX4" fmla="*/ 251556 w 428119"/>
                <a:gd name="connsiteY4" fmla="*/ 272483 h 383790"/>
                <a:gd name="connsiteX5" fmla="*/ 238415 w 428119"/>
                <a:gd name="connsiteY5" fmla="*/ 351667 h 383790"/>
                <a:gd name="connsiteX6" fmla="*/ 314566 w 428119"/>
                <a:gd name="connsiteY6" fmla="*/ 383229 h 383790"/>
                <a:gd name="connsiteX7" fmla="*/ 315914 w 428119"/>
                <a:gd name="connsiteY7" fmla="*/ 383790 h 383790"/>
                <a:gd name="connsiteX8" fmla="*/ 428120 w 428119"/>
                <a:gd name="connsiteY8" fmla="*/ 112318 h 383790"/>
                <a:gd name="connsiteX9" fmla="*/ 155861 w 428119"/>
                <a:gd name="connsiteY9" fmla="*/ 0 h 383790"/>
                <a:gd name="connsiteX10" fmla="*/ 113517 w 428119"/>
                <a:gd name="connsiteY10" fmla="*/ 104119 h 383790"/>
                <a:gd name="connsiteX11" fmla="*/ 113517 w 428119"/>
                <a:gd name="connsiteY11" fmla="*/ 104119 h 383790"/>
                <a:gd name="connsiteX12" fmla="*/ 110260 w 428119"/>
                <a:gd name="connsiteY12" fmla="*/ 111869 h 383790"/>
                <a:gd name="connsiteX13" fmla="*/ 109361 w 428119"/>
                <a:gd name="connsiteY13" fmla="*/ 108274 h 383790"/>
                <a:gd name="connsiteX14" fmla="*/ 33210 w 428119"/>
                <a:gd name="connsiteY14" fmla="*/ 76713 h 383790"/>
                <a:gd name="connsiteX15" fmla="*/ 3221 w 428119"/>
                <a:gd name="connsiteY15" fmla="*/ 105130 h 383790"/>
                <a:gd name="connsiteX16" fmla="*/ 39153 w 428119"/>
                <a:gd name="connsiteY16" fmla="*/ 179149 h 383790"/>
                <a:gd name="connsiteX17" fmla="*/ 80496 w 428119"/>
                <a:gd name="connsiteY17" fmla="*/ 177912 h 383790"/>
                <a:gd name="connsiteX18" fmla="*/ 84090 w 428119"/>
                <a:gd name="connsiteY18" fmla="*/ 176451 h 383790"/>
                <a:gd name="connsiteX19" fmla="*/ 81956 w 428119"/>
                <a:gd name="connsiteY19" fmla="*/ 181618 h 383790"/>
                <a:gd name="connsiteX20" fmla="*/ 81956 w 428119"/>
                <a:gd name="connsiteY20" fmla="*/ 181618 h 383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28119" h="383790">
                  <a:moveTo>
                    <a:pt x="43655" y="271023"/>
                  </a:moveTo>
                  <a:lnTo>
                    <a:pt x="43655" y="271023"/>
                  </a:lnTo>
                  <a:lnTo>
                    <a:pt x="106890" y="297193"/>
                  </a:lnTo>
                  <a:cubicBezTo>
                    <a:pt x="109149" y="255694"/>
                    <a:pt x="144622" y="223883"/>
                    <a:pt x="186123" y="226142"/>
                  </a:cubicBezTo>
                  <a:cubicBezTo>
                    <a:pt x="215032" y="227716"/>
                    <a:pt x="240476" y="245735"/>
                    <a:pt x="251556" y="272483"/>
                  </a:cubicBezTo>
                  <a:cubicBezTo>
                    <a:pt x="262277" y="299264"/>
                    <a:pt x="257211" y="329784"/>
                    <a:pt x="238415" y="351667"/>
                  </a:cubicBezTo>
                  <a:lnTo>
                    <a:pt x="314566" y="383229"/>
                  </a:lnTo>
                  <a:lnTo>
                    <a:pt x="315914" y="383790"/>
                  </a:lnTo>
                  <a:lnTo>
                    <a:pt x="428120" y="112318"/>
                  </a:lnTo>
                  <a:lnTo>
                    <a:pt x="155861" y="0"/>
                  </a:lnTo>
                  <a:lnTo>
                    <a:pt x="113517" y="104119"/>
                  </a:lnTo>
                  <a:lnTo>
                    <a:pt x="113517" y="104119"/>
                  </a:lnTo>
                  <a:lnTo>
                    <a:pt x="110260" y="111869"/>
                  </a:lnTo>
                  <a:lnTo>
                    <a:pt x="109361" y="108274"/>
                  </a:lnTo>
                  <a:cubicBezTo>
                    <a:pt x="96998" y="78580"/>
                    <a:pt x="62954" y="64469"/>
                    <a:pt x="33210" y="76713"/>
                  </a:cubicBezTo>
                  <a:cubicBezTo>
                    <a:pt x="20170" y="82344"/>
                    <a:pt x="9544" y="92411"/>
                    <a:pt x="3221" y="105130"/>
                  </a:cubicBezTo>
                  <a:cubicBezTo>
                    <a:pt x="-7297" y="135491"/>
                    <a:pt x="8790" y="168632"/>
                    <a:pt x="39153" y="179149"/>
                  </a:cubicBezTo>
                  <a:cubicBezTo>
                    <a:pt x="52619" y="183815"/>
                    <a:pt x="67331" y="183375"/>
                    <a:pt x="80496" y="177912"/>
                  </a:cubicBezTo>
                  <a:lnTo>
                    <a:pt x="84090" y="176451"/>
                  </a:lnTo>
                  <a:lnTo>
                    <a:pt x="81956" y="181618"/>
                  </a:lnTo>
                  <a:lnTo>
                    <a:pt x="81956" y="181618"/>
                  </a:lnTo>
                  <a:close/>
                </a:path>
              </a:pathLst>
            </a:custGeom>
            <a:solidFill>
              <a:srgbClr val="E8833A"/>
            </a:solidFill>
            <a:ln w="11212" cap="flat">
              <a:noFill/>
              <a:prstDash val="solid"/>
              <a:miter/>
            </a:ln>
          </p:spPr>
          <p:txBody>
            <a:bodyPr rtlCol="0" anchor="ctr"/>
            <a:lstStyle/>
            <a:p>
              <a:endParaRPr lang="en-US"/>
            </a:p>
          </p:txBody>
        </p:sp>
        <p:sp>
          <p:nvSpPr>
            <p:cNvPr id="11" name="Forme libre : forme 10">
              <a:extLst>
                <a:ext uri="{FF2B5EF4-FFF2-40B4-BE49-F238E27FC236}">
                  <a16:creationId xmlns:a16="http://schemas.microsoft.com/office/drawing/2014/main" id="{23F50696-0E15-46F5-9211-7F9965143284}"/>
                </a:ext>
              </a:extLst>
            </p:cNvPr>
            <p:cNvSpPr/>
            <p:nvPr/>
          </p:nvSpPr>
          <p:spPr>
            <a:xfrm>
              <a:off x="10804236" y="834657"/>
              <a:ext cx="416145" cy="292026"/>
            </a:xfrm>
            <a:custGeom>
              <a:avLst/>
              <a:gdLst>
                <a:gd name="connsiteX0" fmla="*/ 377613 w 416145"/>
                <a:gd name="connsiteY0" fmla="*/ 187346 h 292026"/>
                <a:gd name="connsiteX1" fmla="*/ 413287 w 416145"/>
                <a:gd name="connsiteY1" fmla="*/ 116388 h 292026"/>
                <a:gd name="connsiteX2" fmla="*/ 342329 w 416145"/>
                <a:gd name="connsiteY2" fmla="*/ 80714 h 292026"/>
                <a:gd name="connsiteX3" fmla="*/ 314490 w 416145"/>
                <a:gd name="connsiteY3" fmla="*/ 101086 h 292026"/>
                <a:gd name="connsiteX4" fmla="*/ 314490 w 416145"/>
                <a:gd name="connsiteY4" fmla="*/ 0 h 292026"/>
                <a:gd name="connsiteX5" fmla="*/ 246313 w 416145"/>
                <a:gd name="connsiteY5" fmla="*/ 0 h 292026"/>
                <a:gd name="connsiteX6" fmla="*/ 247099 w 416145"/>
                <a:gd name="connsiteY6" fmla="*/ 11232 h 292026"/>
                <a:gd name="connsiteX7" fmla="*/ 157245 w 416145"/>
                <a:gd name="connsiteY7" fmla="*/ 101086 h 292026"/>
                <a:gd name="connsiteX8" fmla="*/ 67391 w 416145"/>
                <a:gd name="connsiteY8" fmla="*/ 11232 h 292026"/>
                <a:gd name="connsiteX9" fmla="*/ 68177 w 416145"/>
                <a:gd name="connsiteY9" fmla="*/ 0 h 292026"/>
                <a:gd name="connsiteX10" fmla="*/ 0 w 416145"/>
                <a:gd name="connsiteY10" fmla="*/ 0 h 292026"/>
                <a:gd name="connsiteX11" fmla="*/ 0 w 416145"/>
                <a:gd name="connsiteY11" fmla="*/ 292027 h 292026"/>
                <a:gd name="connsiteX12" fmla="*/ 314490 w 416145"/>
                <a:gd name="connsiteY12" fmla="*/ 292027 h 292026"/>
                <a:gd name="connsiteX13" fmla="*/ 314490 w 416145"/>
                <a:gd name="connsiteY13" fmla="*/ 168477 h 292026"/>
                <a:gd name="connsiteX14" fmla="*/ 318534 w 416145"/>
                <a:gd name="connsiteY14" fmla="*/ 173419 h 292026"/>
                <a:gd name="connsiteX15" fmla="*/ 320668 w 416145"/>
                <a:gd name="connsiteY15" fmla="*/ 176676 h 292026"/>
                <a:gd name="connsiteX16" fmla="*/ 370649 w 416145"/>
                <a:gd name="connsiteY16" fmla="*/ 189593 h 292026"/>
                <a:gd name="connsiteX17" fmla="*/ 376153 w 416145"/>
                <a:gd name="connsiteY17" fmla="*/ 187908 h 29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16145" h="292026">
                  <a:moveTo>
                    <a:pt x="377613" y="187346"/>
                  </a:moveTo>
                  <a:cubicBezTo>
                    <a:pt x="407058" y="177603"/>
                    <a:pt x="423031" y="145834"/>
                    <a:pt x="413287" y="116388"/>
                  </a:cubicBezTo>
                  <a:cubicBezTo>
                    <a:pt x="403544" y="86943"/>
                    <a:pt x="371775" y="70971"/>
                    <a:pt x="342329" y="80714"/>
                  </a:cubicBezTo>
                  <a:cubicBezTo>
                    <a:pt x="331142" y="84416"/>
                    <a:pt x="321402" y="91542"/>
                    <a:pt x="314490" y="101086"/>
                  </a:cubicBezTo>
                  <a:lnTo>
                    <a:pt x="314490" y="0"/>
                  </a:lnTo>
                  <a:lnTo>
                    <a:pt x="246313" y="0"/>
                  </a:lnTo>
                  <a:cubicBezTo>
                    <a:pt x="246806" y="3724"/>
                    <a:pt x="247069" y="7475"/>
                    <a:pt x="247099" y="11232"/>
                  </a:cubicBezTo>
                  <a:cubicBezTo>
                    <a:pt x="247099" y="60857"/>
                    <a:pt x="206871" y="101086"/>
                    <a:pt x="157245" y="101086"/>
                  </a:cubicBezTo>
                  <a:cubicBezTo>
                    <a:pt x="107620" y="101086"/>
                    <a:pt x="67391" y="60857"/>
                    <a:pt x="67391" y="11232"/>
                  </a:cubicBezTo>
                  <a:cubicBezTo>
                    <a:pt x="67421" y="7475"/>
                    <a:pt x="67684" y="3724"/>
                    <a:pt x="68177" y="0"/>
                  </a:cubicBezTo>
                  <a:lnTo>
                    <a:pt x="0" y="0"/>
                  </a:lnTo>
                  <a:lnTo>
                    <a:pt x="0" y="292027"/>
                  </a:lnTo>
                  <a:lnTo>
                    <a:pt x="314490" y="292027"/>
                  </a:lnTo>
                  <a:lnTo>
                    <a:pt x="314490" y="168477"/>
                  </a:lnTo>
                  <a:cubicBezTo>
                    <a:pt x="315743" y="170201"/>
                    <a:pt x="317093" y="171851"/>
                    <a:pt x="318534" y="173419"/>
                  </a:cubicBezTo>
                  <a:cubicBezTo>
                    <a:pt x="319139" y="174570"/>
                    <a:pt x="319853" y="175661"/>
                    <a:pt x="320668" y="176676"/>
                  </a:cubicBezTo>
                  <a:cubicBezTo>
                    <a:pt x="333944" y="189389"/>
                    <a:pt x="352876" y="194283"/>
                    <a:pt x="370649" y="189593"/>
                  </a:cubicBezTo>
                  <a:cubicBezTo>
                    <a:pt x="372559" y="189593"/>
                    <a:pt x="374356" y="188469"/>
                    <a:pt x="376153" y="187908"/>
                  </a:cubicBezTo>
                  <a:close/>
                </a:path>
              </a:pathLst>
            </a:custGeom>
            <a:solidFill>
              <a:srgbClr val="1AAE9F"/>
            </a:solidFill>
            <a:ln w="11212" cap="flat">
              <a:noFill/>
              <a:prstDash val="solid"/>
              <a:miter/>
            </a:ln>
          </p:spPr>
          <p:txBody>
            <a:bodyPr rtlCol="0" anchor="ctr"/>
            <a:lstStyle/>
            <a:p>
              <a:endParaRPr lang="en-US"/>
            </a:p>
          </p:txBody>
        </p:sp>
        <p:sp>
          <p:nvSpPr>
            <p:cNvPr id="13" name="Forme libre : forme 12">
              <a:extLst>
                <a:ext uri="{FF2B5EF4-FFF2-40B4-BE49-F238E27FC236}">
                  <a16:creationId xmlns:a16="http://schemas.microsoft.com/office/drawing/2014/main" id="{DABA74E5-42DB-4286-8A9F-C20B1B7A4CCC}"/>
                </a:ext>
              </a:extLst>
            </p:cNvPr>
            <p:cNvSpPr/>
            <p:nvPr/>
          </p:nvSpPr>
          <p:spPr>
            <a:xfrm>
              <a:off x="11152421" y="734033"/>
              <a:ext cx="292026" cy="392425"/>
            </a:xfrm>
            <a:custGeom>
              <a:avLst/>
              <a:gdLst>
                <a:gd name="connsiteX0" fmla="*/ 168477 w 292026"/>
                <a:gd name="connsiteY0" fmla="*/ 100399 h 392425"/>
                <a:gd name="connsiteX1" fmla="*/ 173419 w 292026"/>
                <a:gd name="connsiteY1" fmla="*/ 96243 h 392425"/>
                <a:gd name="connsiteX2" fmla="*/ 176676 w 292026"/>
                <a:gd name="connsiteY2" fmla="*/ 94109 h 392425"/>
                <a:gd name="connsiteX3" fmla="*/ 188582 w 292026"/>
                <a:gd name="connsiteY3" fmla="*/ 38961 h 392425"/>
                <a:gd name="connsiteX4" fmla="*/ 188582 w 292026"/>
                <a:gd name="connsiteY4" fmla="*/ 37277 h 392425"/>
                <a:gd name="connsiteX5" fmla="*/ 116801 w 292026"/>
                <a:gd name="connsiteY5" fmla="*/ 3290 h 392425"/>
                <a:gd name="connsiteX6" fmla="*/ 82814 w 292026"/>
                <a:gd name="connsiteY6" fmla="*/ 75072 h 392425"/>
                <a:gd name="connsiteX7" fmla="*/ 101086 w 292026"/>
                <a:gd name="connsiteY7" fmla="*/ 100399 h 392425"/>
                <a:gd name="connsiteX8" fmla="*/ 0 w 292026"/>
                <a:gd name="connsiteY8" fmla="*/ 100399 h 392425"/>
                <a:gd name="connsiteX9" fmla="*/ 0 w 292026"/>
                <a:gd name="connsiteY9" fmla="*/ 146450 h 392425"/>
                <a:gd name="connsiteX10" fmla="*/ 11232 w 292026"/>
                <a:gd name="connsiteY10" fmla="*/ 145776 h 392425"/>
                <a:gd name="connsiteX11" fmla="*/ 101086 w 292026"/>
                <a:gd name="connsiteY11" fmla="*/ 235630 h 392425"/>
                <a:gd name="connsiteX12" fmla="*/ 11232 w 292026"/>
                <a:gd name="connsiteY12" fmla="*/ 325484 h 392425"/>
                <a:gd name="connsiteX13" fmla="*/ 0 w 292026"/>
                <a:gd name="connsiteY13" fmla="*/ 324698 h 392425"/>
                <a:gd name="connsiteX14" fmla="*/ 0 w 292026"/>
                <a:gd name="connsiteY14" fmla="*/ 392426 h 392425"/>
                <a:gd name="connsiteX15" fmla="*/ 292027 w 292026"/>
                <a:gd name="connsiteY15" fmla="*/ 392426 h 392425"/>
                <a:gd name="connsiteX16" fmla="*/ 292027 w 292026"/>
                <a:gd name="connsiteY16" fmla="*/ 100399 h 39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2026" h="392425">
                  <a:moveTo>
                    <a:pt x="168477" y="100399"/>
                  </a:moveTo>
                  <a:cubicBezTo>
                    <a:pt x="170220" y="99131"/>
                    <a:pt x="171871" y="97743"/>
                    <a:pt x="173419" y="96243"/>
                  </a:cubicBezTo>
                  <a:cubicBezTo>
                    <a:pt x="174645" y="95775"/>
                    <a:pt x="175757" y="95047"/>
                    <a:pt x="176676" y="94109"/>
                  </a:cubicBezTo>
                  <a:cubicBezTo>
                    <a:pt x="190482" y="79314"/>
                    <a:pt x="195054" y="58135"/>
                    <a:pt x="188582" y="38961"/>
                  </a:cubicBezTo>
                  <a:lnTo>
                    <a:pt x="188582" y="37277"/>
                  </a:lnTo>
                  <a:cubicBezTo>
                    <a:pt x="178145" y="8069"/>
                    <a:pt x="146008" y="-7146"/>
                    <a:pt x="116801" y="3290"/>
                  </a:cubicBezTo>
                  <a:cubicBezTo>
                    <a:pt x="87593" y="13727"/>
                    <a:pt x="72378" y="45864"/>
                    <a:pt x="82814" y="75072"/>
                  </a:cubicBezTo>
                  <a:cubicBezTo>
                    <a:pt x="86387" y="85072"/>
                    <a:pt x="92723" y="93854"/>
                    <a:pt x="101086" y="100399"/>
                  </a:cubicBezTo>
                  <a:lnTo>
                    <a:pt x="0" y="100399"/>
                  </a:lnTo>
                  <a:lnTo>
                    <a:pt x="0" y="146450"/>
                  </a:lnTo>
                  <a:cubicBezTo>
                    <a:pt x="3727" y="145998"/>
                    <a:pt x="7478" y="145773"/>
                    <a:pt x="11232" y="145776"/>
                  </a:cubicBezTo>
                  <a:cubicBezTo>
                    <a:pt x="60857" y="145776"/>
                    <a:pt x="101086" y="186005"/>
                    <a:pt x="101086" y="235630"/>
                  </a:cubicBezTo>
                  <a:cubicBezTo>
                    <a:pt x="101086" y="285255"/>
                    <a:pt x="60857" y="325484"/>
                    <a:pt x="11232" y="325484"/>
                  </a:cubicBezTo>
                  <a:cubicBezTo>
                    <a:pt x="7476" y="325449"/>
                    <a:pt x="3724" y="325188"/>
                    <a:pt x="0" y="324698"/>
                  </a:cubicBezTo>
                  <a:lnTo>
                    <a:pt x="0" y="392426"/>
                  </a:lnTo>
                  <a:lnTo>
                    <a:pt x="292027" y="392426"/>
                  </a:lnTo>
                  <a:lnTo>
                    <a:pt x="292027" y="100399"/>
                  </a:lnTo>
                  <a:close/>
                </a:path>
              </a:pathLst>
            </a:custGeom>
            <a:solidFill>
              <a:srgbClr val="2C88D9"/>
            </a:solidFill>
            <a:ln w="11212" cap="flat">
              <a:noFill/>
              <a:prstDash val="solid"/>
              <a:miter/>
            </a:ln>
          </p:spPr>
          <p:txBody>
            <a:bodyPr rtlCol="0" anchor="ctr"/>
            <a:lstStyle/>
            <a:p>
              <a:endParaRPr lang="en-US"/>
            </a:p>
          </p:txBody>
        </p:sp>
        <p:sp>
          <p:nvSpPr>
            <p:cNvPr id="15" name="Forme libre : forme 14">
              <a:extLst>
                <a:ext uri="{FF2B5EF4-FFF2-40B4-BE49-F238E27FC236}">
                  <a16:creationId xmlns:a16="http://schemas.microsoft.com/office/drawing/2014/main" id="{B601EEEC-A7C5-4678-B83F-1846FCE466DA}"/>
                </a:ext>
              </a:extLst>
            </p:cNvPr>
            <p:cNvSpPr/>
            <p:nvPr/>
          </p:nvSpPr>
          <p:spPr>
            <a:xfrm>
              <a:off x="10804236" y="486247"/>
              <a:ext cx="314490" cy="415576"/>
            </a:xfrm>
            <a:custGeom>
              <a:avLst/>
              <a:gdLst>
                <a:gd name="connsiteX0" fmla="*/ 314490 w 314490"/>
                <a:gd name="connsiteY0" fmla="*/ 116586 h 415576"/>
                <a:gd name="connsiteX1" fmla="*/ 314490 w 314490"/>
                <a:gd name="connsiteY1" fmla="*/ 0 h 415576"/>
                <a:gd name="connsiteX2" fmla="*/ 0 w 314490"/>
                <a:gd name="connsiteY2" fmla="*/ 0 h 415576"/>
                <a:gd name="connsiteX3" fmla="*/ 0 w 314490"/>
                <a:gd name="connsiteY3" fmla="*/ 314490 h 415576"/>
                <a:gd name="connsiteX4" fmla="*/ 123550 w 314490"/>
                <a:gd name="connsiteY4" fmla="*/ 314490 h 415576"/>
                <a:gd name="connsiteX5" fmla="*/ 101086 w 314490"/>
                <a:gd name="connsiteY5" fmla="*/ 359417 h 415576"/>
                <a:gd name="connsiteX6" fmla="*/ 157245 w 314490"/>
                <a:gd name="connsiteY6" fmla="*/ 415576 h 415576"/>
                <a:gd name="connsiteX7" fmla="*/ 213404 w 314490"/>
                <a:gd name="connsiteY7" fmla="*/ 359417 h 415576"/>
                <a:gd name="connsiteX8" fmla="*/ 190940 w 314490"/>
                <a:gd name="connsiteY8" fmla="*/ 314490 h 415576"/>
                <a:gd name="connsiteX9" fmla="*/ 314490 w 314490"/>
                <a:gd name="connsiteY9" fmla="*/ 314490 h 415576"/>
                <a:gd name="connsiteX10" fmla="*/ 314490 w 314490"/>
                <a:gd name="connsiteY10" fmla="*/ 199027 h 415576"/>
                <a:gd name="connsiteX11" fmla="*/ 228567 w 314490"/>
                <a:gd name="connsiteY11" fmla="*/ 199027 h 415576"/>
                <a:gd name="connsiteX12" fmla="*/ 227606 w 314490"/>
                <a:gd name="connsiteY12" fmla="*/ 117547 h 415576"/>
                <a:gd name="connsiteX13" fmla="*/ 228567 w 314490"/>
                <a:gd name="connsiteY13" fmla="*/ 116586 h 415576"/>
                <a:gd name="connsiteX14" fmla="*/ 314490 w 314490"/>
                <a:gd name="connsiteY14" fmla="*/ 116586 h 415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4490" h="415576">
                  <a:moveTo>
                    <a:pt x="314490" y="116586"/>
                  </a:moveTo>
                  <a:lnTo>
                    <a:pt x="314490" y="0"/>
                  </a:lnTo>
                  <a:lnTo>
                    <a:pt x="0" y="0"/>
                  </a:lnTo>
                  <a:lnTo>
                    <a:pt x="0" y="314490"/>
                  </a:lnTo>
                  <a:lnTo>
                    <a:pt x="123550" y="314490"/>
                  </a:lnTo>
                  <a:cubicBezTo>
                    <a:pt x="109409" y="325096"/>
                    <a:pt x="101086" y="341741"/>
                    <a:pt x="101086" y="359417"/>
                  </a:cubicBezTo>
                  <a:cubicBezTo>
                    <a:pt x="101086" y="390433"/>
                    <a:pt x="126230" y="415576"/>
                    <a:pt x="157245" y="415576"/>
                  </a:cubicBezTo>
                  <a:cubicBezTo>
                    <a:pt x="188261" y="415576"/>
                    <a:pt x="213404" y="390433"/>
                    <a:pt x="213404" y="359417"/>
                  </a:cubicBezTo>
                  <a:cubicBezTo>
                    <a:pt x="213404" y="341741"/>
                    <a:pt x="205081" y="325096"/>
                    <a:pt x="190940" y="314490"/>
                  </a:cubicBezTo>
                  <a:lnTo>
                    <a:pt x="314490" y="314490"/>
                  </a:lnTo>
                  <a:lnTo>
                    <a:pt x="314490" y="199027"/>
                  </a:lnTo>
                  <a:cubicBezTo>
                    <a:pt x="290334" y="221694"/>
                    <a:pt x="252723" y="221694"/>
                    <a:pt x="228567" y="199027"/>
                  </a:cubicBezTo>
                  <a:cubicBezTo>
                    <a:pt x="205801" y="176793"/>
                    <a:pt x="205371" y="140313"/>
                    <a:pt x="227606" y="117547"/>
                  </a:cubicBezTo>
                  <a:cubicBezTo>
                    <a:pt x="227922" y="117223"/>
                    <a:pt x="228242" y="116903"/>
                    <a:pt x="228567" y="116586"/>
                  </a:cubicBezTo>
                  <a:cubicBezTo>
                    <a:pt x="252723" y="93919"/>
                    <a:pt x="290334" y="93919"/>
                    <a:pt x="314490" y="116586"/>
                  </a:cubicBezTo>
                  <a:close/>
                </a:path>
              </a:pathLst>
            </a:custGeom>
            <a:solidFill>
              <a:srgbClr val="BD34D1"/>
            </a:solidFill>
            <a:ln w="11212" cap="flat">
              <a:noFill/>
              <a:prstDash val="solid"/>
              <a:miter/>
            </a:ln>
          </p:spPr>
          <p:txBody>
            <a:bodyPr rtlCol="0" anchor="ctr"/>
            <a:lstStyle/>
            <a:p>
              <a:endParaRPr lang="en-US"/>
            </a:p>
          </p:txBody>
        </p:sp>
      </p:grpSp>
    </p:spTree>
    <p:extLst>
      <p:ext uri="{BB962C8B-B14F-4D97-AF65-F5344CB8AC3E}">
        <p14:creationId xmlns:p14="http://schemas.microsoft.com/office/powerpoint/2010/main" val="1665913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76"/>
                                        </p:tgtEl>
                                        <p:attrNameLst>
                                          <p:attrName>style.visibility</p:attrName>
                                        </p:attrNameLst>
                                      </p:cBhvr>
                                      <p:to>
                                        <p:strVal val="visible"/>
                                      </p:to>
                                    </p:set>
                                    <p:anim calcmode="lin" valueType="num">
                                      <p:cBhvr>
                                        <p:cTn id="11" dur="500" fill="hold"/>
                                        <p:tgtEl>
                                          <p:spTgt spid="76"/>
                                        </p:tgtEl>
                                        <p:attrNameLst>
                                          <p:attrName>ppt_w</p:attrName>
                                        </p:attrNameLst>
                                      </p:cBhvr>
                                      <p:tavLst>
                                        <p:tav tm="0">
                                          <p:val>
                                            <p:fltVal val="0"/>
                                          </p:val>
                                        </p:tav>
                                        <p:tav tm="100000">
                                          <p:val>
                                            <p:strVal val="#ppt_w"/>
                                          </p:val>
                                        </p:tav>
                                      </p:tavLst>
                                    </p:anim>
                                    <p:anim calcmode="lin" valueType="num">
                                      <p:cBhvr>
                                        <p:cTn id="12" dur="500" fill="hold"/>
                                        <p:tgtEl>
                                          <p:spTgt spid="76"/>
                                        </p:tgtEl>
                                        <p:attrNameLst>
                                          <p:attrName>ppt_h</p:attrName>
                                        </p:attrNameLst>
                                      </p:cBhvr>
                                      <p:tavLst>
                                        <p:tav tm="0">
                                          <p:val>
                                            <p:fltVal val="0"/>
                                          </p:val>
                                        </p:tav>
                                        <p:tav tm="100000">
                                          <p:val>
                                            <p:strVal val="#ppt_h"/>
                                          </p:val>
                                        </p:tav>
                                      </p:tavLst>
                                    </p:anim>
                                    <p:animEffect transition="in" filter="fade">
                                      <p:cBhvr>
                                        <p:cTn id="13" dur="500"/>
                                        <p:tgtEl>
                                          <p:spTgt spid="76"/>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75"/>
                                        </p:tgtEl>
                                        <p:attrNameLst>
                                          <p:attrName>style.visibility</p:attrName>
                                        </p:attrNameLst>
                                      </p:cBhvr>
                                      <p:to>
                                        <p:strVal val="visible"/>
                                      </p:to>
                                    </p:set>
                                    <p:anim calcmode="lin" valueType="num">
                                      <p:cBhvr>
                                        <p:cTn id="18" dur="500" fill="hold"/>
                                        <p:tgtEl>
                                          <p:spTgt spid="75"/>
                                        </p:tgtEl>
                                        <p:attrNameLst>
                                          <p:attrName>ppt_w</p:attrName>
                                        </p:attrNameLst>
                                      </p:cBhvr>
                                      <p:tavLst>
                                        <p:tav tm="0">
                                          <p:val>
                                            <p:fltVal val="0"/>
                                          </p:val>
                                        </p:tav>
                                        <p:tav tm="100000">
                                          <p:val>
                                            <p:strVal val="#ppt_w"/>
                                          </p:val>
                                        </p:tav>
                                      </p:tavLst>
                                    </p:anim>
                                    <p:anim calcmode="lin" valueType="num">
                                      <p:cBhvr>
                                        <p:cTn id="19" dur="500" fill="hold"/>
                                        <p:tgtEl>
                                          <p:spTgt spid="75"/>
                                        </p:tgtEl>
                                        <p:attrNameLst>
                                          <p:attrName>ppt_h</p:attrName>
                                        </p:attrNameLst>
                                      </p:cBhvr>
                                      <p:tavLst>
                                        <p:tav tm="0">
                                          <p:val>
                                            <p:fltVal val="0"/>
                                          </p:val>
                                        </p:tav>
                                        <p:tav tm="100000">
                                          <p:val>
                                            <p:strVal val="#ppt_h"/>
                                          </p:val>
                                        </p:tav>
                                      </p:tavLst>
                                    </p:anim>
                                    <p:animEffect transition="in" filter="fade">
                                      <p:cBhvr>
                                        <p:cTn id="20" dur="500"/>
                                        <p:tgtEl>
                                          <p:spTgt spid="75"/>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77"/>
                                        </p:tgtEl>
                                        <p:attrNameLst>
                                          <p:attrName>style.visibility</p:attrName>
                                        </p:attrNameLst>
                                      </p:cBhvr>
                                      <p:to>
                                        <p:strVal val="visible"/>
                                      </p:to>
                                    </p:set>
                                    <p:anim calcmode="lin" valueType="num">
                                      <p:cBhvr>
                                        <p:cTn id="25" dur="500" fill="hold"/>
                                        <p:tgtEl>
                                          <p:spTgt spid="77"/>
                                        </p:tgtEl>
                                        <p:attrNameLst>
                                          <p:attrName>ppt_w</p:attrName>
                                        </p:attrNameLst>
                                      </p:cBhvr>
                                      <p:tavLst>
                                        <p:tav tm="0">
                                          <p:val>
                                            <p:fltVal val="0"/>
                                          </p:val>
                                        </p:tav>
                                        <p:tav tm="100000">
                                          <p:val>
                                            <p:strVal val="#ppt_w"/>
                                          </p:val>
                                        </p:tav>
                                      </p:tavLst>
                                    </p:anim>
                                    <p:anim calcmode="lin" valueType="num">
                                      <p:cBhvr>
                                        <p:cTn id="26" dur="500" fill="hold"/>
                                        <p:tgtEl>
                                          <p:spTgt spid="77"/>
                                        </p:tgtEl>
                                        <p:attrNameLst>
                                          <p:attrName>ppt_h</p:attrName>
                                        </p:attrNameLst>
                                      </p:cBhvr>
                                      <p:tavLst>
                                        <p:tav tm="0">
                                          <p:val>
                                            <p:fltVal val="0"/>
                                          </p:val>
                                        </p:tav>
                                        <p:tav tm="100000">
                                          <p:val>
                                            <p:strVal val="#ppt_h"/>
                                          </p:val>
                                        </p:tav>
                                      </p:tavLst>
                                    </p:anim>
                                    <p:animEffect transition="in" filter="fade">
                                      <p:cBhvr>
                                        <p:cTn id="27" dur="500"/>
                                        <p:tgtEl>
                                          <p:spTgt spid="7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B7EF40-861A-4DA7-8B54-6A4925077BE2}"/>
              </a:ext>
            </a:extLst>
          </p:cNvPr>
          <p:cNvSpPr>
            <a:spLocks noGrp="1"/>
          </p:cNvSpPr>
          <p:nvPr>
            <p:ph type="title"/>
          </p:nvPr>
        </p:nvSpPr>
        <p:spPr>
          <a:xfrm>
            <a:off x="2260880" y="417043"/>
            <a:ext cx="9386623" cy="970450"/>
          </a:xfrm>
        </p:spPr>
        <p:txBody>
          <a:bodyPr/>
          <a:lstStyle/>
          <a:p>
            <a:r>
              <a:rPr lang="en-US" dirty="0"/>
              <a:t>1.b. FE: Engineer </a:t>
            </a:r>
            <a:r>
              <a:rPr lang="en-US" dirty="0">
                <a:solidFill>
                  <a:srgbClr val="1AAE9F"/>
                </a:solidFill>
              </a:rPr>
              <a:t>Customer-Centric </a:t>
            </a:r>
            <a:r>
              <a:rPr lang="en-US" dirty="0"/>
              <a:t>Features</a:t>
            </a:r>
          </a:p>
        </p:txBody>
      </p:sp>
      <p:sp>
        <p:nvSpPr>
          <p:cNvPr id="3" name="Espace réservé du contenu 2">
            <a:extLst>
              <a:ext uri="{FF2B5EF4-FFF2-40B4-BE49-F238E27FC236}">
                <a16:creationId xmlns:a16="http://schemas.microsoft.com/office/drawing/2014/main" id="{0AFF64B5-0C38-4CF9-B6A9-17F3B455F8FF}"/>
              </a:ext>
            </a:extLst>
          </p:cNvPr>
          <p:cNvSpPr txBox="1">
            <a:spLocks/>
          </p:cNvSpPr>
          <p:nvPr/>
        </p:nvSpPr>
        <p:spPr>
          <a:xfrm>
            <a:off x="120580" y="1753643"/>
            <a:ext cx="11414615" cy="499317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a:t>While </a:t>
            </a:r>
            <a:r>
              <a:rPr lang="en-US" b="1">
                <a:solidFill>
                  <a:srgbClr val="D3455B"/>
                </a:solidFill>
              </a:rPr>
              <a:t>Order-Centric</a:t>
            </a:r>
            <a:r>
              <a:rPr lang="en-US"/>
              <a:t> datasets enable many calculation with groupby and consolidation by merge,</a:t>
            </a:r>
          </a:p>
          <a:p>
            <a:pPr marL="0" indent="0">
              <a:buNone/>
            </a:pPr>
            <a:r>
              <a:rPr lang="en-US" b="1">
                <a:solidFill>
                  <a:srgbClr val="1AAE9F"/>
                </a:solidFill>
              </a:rPr>
              <a:t>Client-Centric</a:t>
            </a:r>
            <a:r>
              <a:rPr lang="en-US"/>
              <a:t> features </a:t>
            </a:r>
            <a:r>
              <a:rPr lang="en-US" b="1"/>
              <a:t>can be engineered </a:t>
            </a:r>
            <a:r>
              <a:rPr lang="en-US"/>
              <a:t>to get the </a:t>
            </a:r>
            <a:r>
              <a:rPr lang="en-US" b="1"/>
              <a:t>« Who »</a:t>
            </a:r>
            <a:r>
              <a:rPr lang="en-US"/>
              <a:t> </a:t>
            </a:r>
            <a:r>
              <a:rPr lang="en-US" b="1"/>
              <a:t>: Customers Groups</a:t>
            </a:r>
            <a:r>
              <a:rPr lang="en-US"/>
              <a:t>, e.g. </a:t>
            </a:r>
            <a:r>
              <a:rPr lang="en-US" i="1"/>
              <a:t>by studying : </a:t>
            </a:r>
          </a:p>
          <a:p>
            <a:pPr lvl="1"/>
            <a:r>
              <a:rPr lang="en-US" b="1"/>
              <a:t>What :</a:t>
            </a:r>
            <a:r>
              <a:rPr lang="en-US"/>
              <a:t> the product, its value and price </a:t>
            </a:r>
            <a:r>
              <a:rPr lang="en-US" i="1"/>
              <a:t>(the « M » criteria of RFM)</a:t>
            </a:r>
          </a:p>
          <a:p>
            <a:pPr lvl="2"/>
            <a:r>
              <a:rPr lang="en-US"/>
              <a:t>The « charm price » </a:t>
            </a:r>
            <a:r>
              <a:rPr lang="en-US" i="1"/>
              <a:t>(price with a « 9, 99 or x90 » termination)</a:t>
            </a:r>
          </a:p>
          <a:p>
            <a:pPr lvl="2"/>
            <a:r>
              <a:rPr lang="en-US"/>
              <a:t>The product category, </a:t>
            </a:r>
            <a:r>
              <a:rPr lang="en-US" i="1"/>
              <a:t>and its caracteristics : size, weight</a:t>
            </a:r>
          </a:p>
          <a:p>
            <a:pPr lvl="1"/>
            <a:r>
              <a:rPr lang="en-US" b="1"/>
              <a:t>When</a:t>
            </a:r>
            <a:r>
              <a:rPr lang="en-US"/>
              <a:t> : the purchase_time_zone </a:t>
            </a:r>
            <a:r>
              <a:rPr lang="en-US" i="1"/>
              <a:t>(as a clustering of purchase_dayofweek &amp; purchase hour)</a:t>
            </a:r>
          </a:p>
          <a:p>
            <a:pPr lvl="1"/>
            <a:r>
              <a:rPr lang="en-US" b="1"/>
              <a:t>Why</a:t>
            </a:r>
            <a:r>
              <a:rPr lang="en-US"/>
              <a:t> :</a:t>
            </a:r>
          </a:p>
          <a:p>
            <a:pPr lvl="2"/>
            <a:r>
              <a:rPr lang="en-US"/>
              <a:t>the Review Scores interest and behaviour, </a:t>
            </a:r>
            <a:r>
              <a:rPr lang="en-US" i="1"/>
              <a:t>as well as the « popularity » of the product or its seller</a:t>
            </a:r>
            <a:r>
              <a:rPr lang="en-US"/>
              <a:t>. </a:t>
            </a:r>
          </a:p>
          <a:p>
            <a:pPr lvl="2"/>
            <a:r>
              <a:rPr lang="en-US"/>
              <a:t>the quality of product’s description.</a:t>
            </a:r>
          </a:p>
          <a:p>
            <a:pPr lvl="1"/>
            <a:r>
              <a:rPr lang="en-US" b="1"/>
              <a:t>Where</a:t>
            </a:r>
            <a:r>
              <a:rPr lang="en-US"/>
              <a:t> : the Customer-Seller distance, linked to the delivery time and freight cost.</a:t>
            </a:r>
          </a:p>
          <a:p>
            <a:pPr lvl="2"/>
            <a:r>
              <a:rPr lang="en-US"/>
              <a:t>ea</a:t>
            </a:r>
            <a:r>
              <a:rPr lang="en-US" b="0" i="0">
                <a:effectLst/>
              </a:rPr>
              <a:t>ch item has the freight calculated accordingly to its measures  &amp; </a:t>
            </a:r>
            <a:r>
              <a:rPr lang="en-US"/>
              <a:t>freight value is splitted between items</a:t>
            </a:r>
          </a:p>
          <a:p>
            <a:pPr lvl="1"/>
            <a:r>
              <a:rPr lang="en-US" b="1"/>
              <a:t>How</a:t>
            </a:r>
            <a:r>
              <a:rPr lang="en-US"/>
              <a:t> : </a:t>
            </a:r>
          </a:p>
          <a:p>
            <a:pPr lvl="2"/>
            <a:r>
              <a:rPr lang="en-US"/>
              <a:t>The kind of payment, with payment_type, installements size, …</a:t>
            </a:r>
          </a:p>
          <a:p>
            <a:pPr lvl="2"/>
            <a:r>
              <a:rPr lang="en-US"/>
              <a:t>the review score given by the customer</a:t>
            </a:r>
          </a:p>
        </p:txBody>
      </p:sp>
      <p:pic>
        <p:nvPicPr>
          <p:cNvPr id="5" name="Image 4">
            <a:extLst>
              <a:ext uri="{FF2B5EF4-FFF2-40B4-BE49-F238E27FC236}">
                <a16:creationId xmlns:a16="http://schemas.microsoft.com/office/drawing/2014/main" id="{6E5980FE-76E9-45BC-AE64-C81BB1834931}"/>
              </a:ext>
            </a:extLst>
          </p:cNvPr>
          <p:cNvPicPr>
            <a:picLocks noChangeAspect="1"/>
          </p:cNvPicPr>
          <p:nvPr/>
        </p:nvPicPr>
        <p:blipFill>
          <a:blip r:embed="rId2"/>
          <a:stretch>
            <a:fillRect/>
          </a:stretch>
        </p:blipFill>
        <p:spPr>
          <a:xfrm>
            <a:off x="192426" y="111183"/>
            <a:ext cx="2068454" cy="1378970"/>
          </a:xfrm>
          <a:prstGeom prst="rect">
            <a:avLst/>
          </a:prstGeom>
        </p:spPr>
      </p:pic>
    </p:spTree>
    <p:extLst>
      <p:ext uri="{BB962C8B-B14F-4D97-AF65-F5344CB8AC3E}">
        <p14:creationId xmlns:p14="http://schemas.microsoft.com/office/powerpoint/2010/main" val="3732091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177322-B9AA-4F08-8621-2C45D074DF3C}"/>
              </a:ext>
            </a:extLst>
          </p:cNvPr>
          <p:cNvSpPr>
            <a:spLocks noGrp="1"/>
          </p:cNvSpPr>
          <p:nvPr>
            <p:ph type="title"/>
          </p:nvPr>
        </p:nvSpPr>
        <p:spPr>
          <a:xfrm>
            <a:off x="2301072" y="369925"/>
            <a:ext cx="9776628" cy="970450"/>
          </a:xfrm>
        </p:spPr>
        <p:txBody>
          <a:bodyPr/>
          <a:lstStyle/>
          <a:p>
            <a:r>
              <a:rPr lang="en-US" dirty="0"/>
              <a:t>1.b. Overview : </a:t>
            </a:r>
            <a:br>
              <a:rPr lang="en-US" dirty="0"/>
            </a:br>
            <a:r>
              <a:rPr lang="en-US" dirty="0"/>
              <a:t>the unlimited Feature Engineering field</a:t>
            </a:r>
          </a:p>
        </p:txBody>
      </p:sp>
      <p:grpSp>
        <p:nvGrpSpPr>
          <p:cNvPr id="23" name="Groupe 22">
            <a:extLst>
              <a:ext uri="{FF2B5EF4-FFF2-40B4-BE49-F238E27FC236}">
                <a16:creationId xmlns:a16="http://schemas.microsoft.com/office/drawing/2014/main" id="{C3CCC0E6-F2F5-47CA-BE5C-6E4AE11E5935}"/>
              </a:ext>
            </a:extLst>
          </p:cNvPr>
          <p:cNvGrpSpPr/>
          <p:nvPr/>
        </p:nvGrpSpPr>
        <p:grpSpPr>
          <a:xfrm>
            <a:off x="-97654" y="2988494"/>
            <a:ext cx="5419753" cy="1461166"/>
            <a:chOff x="-78270" y="3035998"/>
            <a:chExt cx="5419753" cy="1461166"/>
          </a:xfrm>
        </p:grpSpPr>
        <p:sp>
          <p:nvSpPr>
            <p:cNvPr id="4" name="Ellipse 3">
              <a:extLst>
                <a:ext uri="{FF2B5EF4-FFF2-40B4-BE49-F238E27FC236}">
                  <a16:creationId xmlns:a16="http://schemas.microsoft.com/office/drawing/2014/main" id="{DAE8D56E-2A82-40A1-B796-96DDB9457AD5}"/>
                </a:ext>
              </a:extLst>
            </p:cNvPr>
            <p:cNvSpPr/>
            <p:nvPr/>
          </p:nvSpPr>
          <p:spPr>
            <a:xfrm rot="11579535">
              <a:off x="3251710" y="3035998"/>
              <a:ext cx="2089773" cy="1325994"/>
            </a:xfrm>
            <a:prstGeom prst="ellipse">
              <a:avLst/>
            </a:prstGeom>
            <a:solidFill>
              <a:srgbClr val="D3455B"/>
            </a:solidFill>
            <a:ln>
              <a:solidFill>
                <a:srgbClr val="D345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ZoneTexte 27">
              <a:extLst>
                <a:ext uri="{FF2B5EF4-FFF2-40B4-BE49-F238E27FC236}">
                  <a16:creationId xmlns:a16="http://schemas.microsoft.com/office/drawing/2014/main" id="{8F7A32BD-EB0B-4F72-A157-FD5404AA74D8}"/>
                </a:ext>
              </a:extLst>
            </p:cNvPr>
            <p:cNvSpPr txBox="1"/>
            <p:nvPr/>
          </p:nvSpPr>
          <p:spPr>
            <a:xfrm>
              <a:off x="3679309" y="3086736"/>
              <a:ext cx="872355" cy="369332"/>
            </a:xfrm>
            <a:prstGeom prst="rect">
              <a:avLst/>
            </a:prstGeom>
            <a:noFill/>
          </p:spPr>
          <p:txBody>
            <a:bodyPr wrap="none" rtlCol="0">
              <a:spAutoFit/>
            </a:bodyPr>
            <a:lstStyle/>
            <a:p>
              <a:r>
                <a:rPr lang="en-US" b="1"/>
                <a:t>orders</a:t>
              </a:r>
            </a:p>
          </p:txBody>
        </p:sp>
        <p:pic>
          <p:nvPicPr>
            <p:cNvPr id="52" name="Image 51">
              <a:extLst>
                <a:ext uri="{FF2B5EF4-FFF2-40B4-BE49-F238E27FC236}">
                  <a16:creationId xmlns:a16="http://schemas.microsoft.com/office/drawing/2014/main" id="{98D6734F-B36E-4756-9034-C4EB3F1E4BED}"/>
                </a:ext>
              </a:extLst>
            </p:cNvPr>
            <p:cNvPicPr>
              <a:picLocks noChangeAspect="1"/>
            </p:cNvPicPr>
            <p:nvPr/>
          </p:nvPicPr>
          <p:blipFill>
            <a:blip r:embed="rId2">
              <a:duotone>
                <a:prstClr val="black"/>
                <a:schemeClr val="tx2">
                  <a:tint val="45000"/>
                  <a:satMod val="400000"/>
                </a:schemeClr>
              </a:duotone>
            </a:blip>
            <a:stretch>
              <a:fillRect/>
            </a:stretch>
          </p:blipFill>
          <p:spPr>
            <a:xfrm>
              <a:off x="3768735" y="3435887"/>
              <a:ext cx="715357" cy="711124"/>
            </a:xfrm>
            <a:prstGeom prst="rect">
              <a:avLst/>
            </a:prstGeom>
          </p:spPr>
        </p:pic>
        <p:sp>
          <p:nvSpPr>
            <p:cNvPr id="3" name="Rectangle 2">
              <a:extLst>
                <a:ext uri="{FF2B5EF4-FFF2-40B4-BE49-F238E27FC236}">
                  <a16:creationId xmlns:a16="http://schemas.microsoft.com/office/drawing/2014/main" id="{EA4F0FCF-ACF5-4C83-9B78-F8824674BB2C}"/>
                </a:ext>
              </a:extLst>
            </p:cNvPr>
            <p:cNvSpPr/>
            <p:nvPr/>
          </p:nvSpPr>
          <p:spPr>
            <a:xfrm>
              <a:off x="-78270" y="3112169"/>
              <a:ext cx="3334880" cy="1384995"/>
            </a:xfrm>
            <a:prstGeom prst="rect">
              <a:avLst/>
            </a:prstGeom>
          </p:spPr>
          <p:txBody>
            <a:bodyPr wrap="square">
              <a:spAutoFit/>
            </a:bodyPr>
            <a:lstStyle/>
            <a:p>
              <a:pPr algn="r"/>
              <a:r>
                <a:rPr lang="en-US" sz="1400" b="1"/>
                <a:t>When : </a:t>
              </a:r>
              <a:r>
                <a:rPr lang="en-US" sz="1400" b="1" u="sng">
                  <a:solidFill>
                    <a:srgbClr val="D3455B"/>
                  </a:solidFill>
                </a:rPr>
                <a:t>purchase_time_zone_cat</a:t>
              </a:r>
            </a:p>
            <a:p>
              <a:pPr algn="r"/>
              <a:r>
                <a:rPr lang="en-US" sz="1400" i="1">
                  <a:solidFill>
                    <a:srgbClr val="D3455B"/>
                  </a:solidFill>
                </a:rPr>
                <a:t>order_purchase_dayofweek</a:t>
              </a:r>
            </a:p>
            <a:p>
              <a:pPr algn="r"/>
              <a:r>
                <a:rPr lang="en-US" sz="1400" i="1">
                  <a:solidFill>
                    <a:srgbClr val="D3455B"/>
                  </a:solidFill>
                </a:rPr>
                <a:t>order_purchase_hour</a:t>
              </a:r>
            </a:p>
            <a:p>
              <a:pPr algn="r"/>
              <a:r>
                <a:rPr lang="en-US" sz="1400" i="1">
                  <a:solidFill>
                    <a:srgbClr val="D3455B"/>
                  </a:solidFill>
                </a:rPr>
                <a:t>delivery_vs_estimated*</a:t>
              </a:r>
            </a:p>
            <a:p>
              <a:pPr algn="r"/>
              <a:r>
                <a:rPr lang="en-US" sz="1400" i="1">
                  <a:solidFill>
                    <a:srgbClr val="D3455B"/>
                  </a:solidFill>
                </a:rPr>
                <a:t>estimated_delivery_time effective_delivery_time</a:t>
              </a:r>
            </a:p>
          </p:txBody>
        </p:sp>
      </p:grpSp>
      <p:grpSp>
        <p:nvGrpSpPr>
          <p:cNvPr id="35" name="Groupe 34">
            <a:extLst>
              <a:ext uri="{FF2B5EF4-FFF2-40B4-BE49-F238E27FC236}">
                <a16:creationId xmlns:a16="http://schemas.microsoft.com/office/drawing/2014/main" id="{4CD96C37-ECB5-4868-8CAF-80868AB31BEC}"/>
              </a:ext>
            </a:extLst>
          </p:cNvPr>
          <p:cNvGrpSpPr/>
          <p:nvPr/>
        </p:nvGrpSpPr>
        <p:grpSpPr>
          <a:xfrm>
            <a:off x="348404" y="4128709"/>
            <a:ext cx="4973649" cy="2089773"/>
            <a:chOff x="301086" y="4129728"/>
            <a:chExt cx="4973649" cy="2089773"/>
          </a:xfrm>
        </p:grpSpPr>
        <p:sp>
          <p:nvSpPr>
            <p:cNvPr id="16" name="Ellipse 15">
              <a:extLst>
                <a:ext uri="{FF2B5EF4-FFF2-40B4-BE49-F238E27FC236}">
                  <a16:creationId xmlns:a16="http://schemas.microsoft.com/office/drawing/2014/main" id="{35149DF7-0BDE-4819-888E-3D0DE3E16C61}"/>
                </a:ext>
              </a:extLst>
            </p:cNvPr>
            <p:cNvSpPr/>
            <p:nvPr/>
          </p:nvSpPr>
          <p:spPr>
            <a:xfrm rot="18777061">
              <a:off x="3566851" y="4511618"/>
              <a:ext cx="2089773" cy="1325994"/>
            </a:xfrm>
            <a:prstGeom prst="ellipse">
              <a:avLst/>
            </a:prstGeom>
            <a:solidFill>
              <a:srgbClr val="BD34D1"/>
            </a:solidFill>
            <a:ln>
              <a:solidFill>
                <a:srgbClr val="BD34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ZoneTexte 18">
              <a:extLst>
                <a:ext uri="{FF2B5EF4-FFF2-40B4-BE49-F238E27FC236}">
                  <a16:creationId xmlns:a16="http://schemas.microsoft.com/office/drawing/2014/main" id="{58CEDE13-D58D-46B0-AE1C-9CA2AEF3DAB1}"/>
                </a:ext>
              </a:extLst>
            </p:cNvPr>
            <p:cNvSpPr txBox="1"/>
            <p:nvPr/>
          </p:nvSpPr>
          <p:spPr>
            <a:xfrm>
              <a:off x="4064096" y="4712607"/>
              <a:ext cx="1024639" cy="369332"/>
            </a:xfrm>
            <a:prstGeom prst="rect">
              <a:avLst/>
            </a:prstGeom>
            <a:noFill/>
          </p:spPr>
          <p:txBody>
            <a:bodyPr wrap="none" rtlCol="0">
              <a:spAutoFit/>
            </a:bodyPr>
            <a:lstStyle/>
            <a:p>
              <a:r>
                <a:rPr lang="en-US" b="1"/>
                <a:t>reviews</a:t>
              </a:r>
            </a:p>
          </p:txBody>
        </p:sp>
        <p:pic>
          <p:nvPicPr>
            <p:cNvPr id="42" name="Image 41">
              <a:extLst>
                <a:ext uri="{FF2B5EF4-FFF2-40B4-BE49-F238E27FC236}">
                  <a16:creationId xmlns:a16="http://schemas.microsoft.com/office/drawing/2014/main" id="{C60A0801-4FDE-4A73-A7F2-5019BD3508A5}"/>
                </a:ext>
              </a:extLst>
            </p:cNvPr>
            <p:cNvPicPr>
              <a:picLocks noChangeAspect="1"/>
            </p:cNvPicPr>
            <p:nvPr/>
          </p:nvPicPr>
          <p:blipFill>
            <a:blip r:embed="rId3">
              <a:duotone>
                <a:prstClr val="black"/>
                <a:schemeClr val="tx2">
                  <a:tint val="45000"/>
                  <a:satMod val="400000"/>
                </a:schemeClr>
              </a:duotone>
            </a:blip>
            <a:stretch>
              <a:fillRect/>
            </a:stretch>
          </p:blipFill>
          <p:spPr>
            <a:xfrm>
              <a:off x="4157916" y="5034281"/>
              <a:ext cx="796676" cy="655253"/>
            </a:xfrm>
            <a:prstGeom prst="rect">
              <a:avLst/>
            </a:prstGeom>
          </p:spPr>
        </p:pic>
        <p:sp>
          <p:nvSpPr>
            <p:cNvPr id="5" name="Rectangle 4">
              <a:extLst>
                <a:ext uri="{FF2B5EF4-FFF2-40B4-BE49-F238E27FC236}">
                  <a16:creationId xmlns:a16="http://schemas.microsoft.com/office/drawing/2014/main" id="{5FF9BF08-0C13-4177-84BD-C30469388199}"/>
                </a:ext>
              </a:extLst>
            </p:cNvPr>
            <p:cNvSpPr/>
            <p:nvPr/>
          </p:nvSpPr>
          <p:spPr>
            <a:xfrm>
              <a:off x="301086" y="4790320"/>
              <a:ext cx="3506542" cy="1384995"/>
            </a:xfrm>
            <a:prstGeom prst="rect">
              <a:avLst/>
            </a:prstGeom>
          </p:spPr>
          <p:txBody>
            <a:bodyPr wrap="square">
              <a:spAutoFit/>
            </a:bodyPr>
            <a:lstStyle/>
            <a:p>
              <a:pPr algn="r"/>
              <a:r>
                <a:rPr lang="en-US" sz="1400" b="1"/>
                <a:t>Why : </a:t>
              </a:r>
              <a:r>
                <a:rPr lang="en-US" sz="1400" b="1" u="sng">
                  <a:solidFill>
                    <a:srgbClr val="BD34D1"/>
                  </a:solidFill>
                </a:rPr>
                <a:t>product_review_mean*</a:t>
              </a:r>
            </a:p>
            <a:p>
              <a:pPr algn="r"/>
              <a:r>
                <a:rPr lang="en-US" sz="1400" i="1">
                  <a:solidFill>
                    <a:srgbClr val="BD34D1"/>
                  </a:solidFill>
                </a:rPr>
                <a:t>product_review_count</a:t>
              </a:r>
            </a:p>
            <a:p>
              <a:pPr algn="r"/>
              <a:r>
                <a:rPr lang="en-US" sz="1400" i="1">
                  <a:solidFill>
                    <a:srgbClr val="BD34D1"/>
                  </a:solidFill>
                </a:rPr>
                <a:t>customer_review_count</a:t>
              </a:r>
            </a:p>
            <a:p>
              <a:pPr algn="r"/>
              <a:r>
                <a:rPr lang="en-US" sz="1400" b="1"/>
                <a:t>How : </a:t>
              </a:r>
              <a:r>
                <a:rPr lang="en-US" sz="1400" b="1" u="sng">
                  <a:solidFill>
                    <a:srgbClr val="BD34D1"/>
                  </a:solidFill>
                </a:rPr>
                <a:t>review_gap*</a:t>
              </a:r>
            </a:p>
            <a:p>
              <a:pPr algn="r"/>
              <a:r>
                <a:rPr lang="en-US" sz="1400" i="1">
                  <a:solidFill>
                    <a:srgbClr val="BD34D1"/>
                  </a:solidFill>
                </a:rPr>
                <a:t>review_answer_delay*</a:t>
              </a:r>
            </a:p>
            <a:p>
              <a:pPr algn="r"/>
              <a:r>
                <a:rPr lang="en-US" sz="1400" i="1">
                  <a:solidFill>
                    <a:srgbClr val="BD34D1"/>
                  </a:solidFill>
                </a:rPr>
                <a:t>customer_review_mean</a:t>
              </a:r>
            </a:p>
          </p:txBody>
        </p:sp>
      </p:grpSp>
      <p:grpSp>
        <p:nvGrpSpPr>
          <p:cNvPr id="32" name="Groupe 31">
            <a:extLst>
              <a:ext uri="{FF2B5EF4-FFF2-40B4-BE49-F238E27FC236}">
                <a16:creationId xmlns:a16="http://schemas.microsoft.com/office/drawing/2014/main" id="{42ADDB90-E698-4A82-8B52-3F20AD6E2721}"/>
              </a:ext>
            </a:extLst>
          </p:cNvPr>
          <p:cNvGrpSpPr/>
          <p:nvPr/>
        </p:nvGrpSpPr>
        <p:grpSpPr>
          <a:xfrm>
            <a:off x="5483046" y="4551055"/>
            <a:ext cx="3520741" cy="2249056"/>
            <a:chOff x="5508464" y="4630865"/>
            <a:chExt cx="3520741" cy="2249056"/>
          </a:xfrm>
        </p:grpSpPr>
        <p:sp>
          <p:nvSpPr>
            <p:cNvPr id="12" name="Ellipse 11">
              <a:extLst>
                <a:ext uri="{FF2B5EF4-FFF2-40B4-BE49-F238E27FC236}">
                  <a16:creationId xmlns:a16="http://schemas.microsoft.com/office/drawing/2014/main" id="{710E4DF1-23BC-490C-9E6D-8B21FE2B7F08}"/>
                </a:ext>
              </a:extLst>
            </p:cNvPr>
            <p:cNvSpPr/>
            <p:nvPr/>
          </p:nvSpPr>
          <p:spPr>
            <a:xfrm rot="15287207">
              <a:off x="5126574" y="5012755"/>
              <a:ext cx="2089773" cy="1325994"/>
            </a:xfrm>
            <a:prstGeom prst="ellipse">
              <a:avLst/>
            </a:prstGeom>
            <a:solidFill>
              <a:srgbClr val="2C88D9"/>
            </a:solidFill>
            <a:ln>
              <a:solidFill>
                <a:srgbClr val="2C88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ZoneTexte 25">
              <a:extLst>
                <a:ext uri="{FF2B5EF4-FFF2-40B4-BE49-F238E27FC236}">
                  <a16:creationId xmlns:a16="http://schemas.microsoft.com/office/drawing/2014/main" id="{B31E17A3-F41D-4B0E-B5AE-B386ACA94074}"/>
                </a:ext>
              </a:extLst>
            </p:cNvPr>
            <p:cNvSpPr txBox="1"/>
            <p:nvPr/>
          </p:nvSpPr>
          <p:spPr>
            <a:xfrm>
              <a:off x="5600938" y="5019305"/>
              <a:ext cx="1107996" cy="646331"/>
            </a:xfrm>
            <a:prstGeom prst="rect">
              <a:avLst/>
            </a:prstGeom>
            <a:noFill/>
          </p:spPr>
          <p:txBody>
            <a:bodyPr wrap="none" rtlCol="0">
              <a:spAutoFit/>
            </a:bodyPr>
            <a:lstStyle/>
            <a:p>
              <a:r>
                <a:rPr lang="en-US" b="1"/>
                <a:t>Sellers &amp;</a:t>
              </a:r>
            </a:p>
            <a:p>
              <a:r>
                <a:rPr lang="en-US" b="1"/>
                <a:t>geoloc</a:t>
              </a:r>
            </a:p>
          </p:txBody>
        </p:sp>
        <p:pic>
          <p:nvPicPr>
            <p:cNvPr id="43" name="Image 42">
              <a:extLst>
                <a:ext uri="{FF2B5EF4-FFF2-40B4-BE49-F238E27FC236}">
                  <a16:creationId xmlns:a16="http://schemas.microsoft.com/office/drawing/2014/main" id="{C1113912-0194-4CEE-98AB-34D687DF2746}"/>
                </a:ext>
              </a:extLst>
            </p:cNvPr>
            <p:cNvPicPr>
              <a:picLocks noChangeAspect="1"/>
            </p:cNvPicPr>
            <p:nvPr/>
          </p:nvPicPr>
          <p:blipFill>
            <a:blip r:embed="rId4">
              <a:duotone>
                <a:prstClr val="black"/>
                <a:schemeClr val="tx2">
                  <a:tint val="45000"/>
                  <a:satMod val="400000"/>
                </a:schemeClr>
              </a:duotone>
            </a:blip>
            <a:stretch>
              <a:fillRect/>
            </a:stretch>
          </p:blipFill>
          <p:spPr>
            <a:xfrm>
              <a:off x="5987726" y="5723842"/>
              <a:ext cx="663308" cy="632928"/>
            </a:xfrm>
            <a:prstGeom prst="rect">
              <a:avLst/>
            </a:prstGeom>
          </p:spPr>
        </p:pic>
        <p:sp>
          <p:nvSpPr>
            <p:cNvPr id="9" name="Rectangle 8">
              <a:extLst>
                <a:ext uri="{FF2B5EF4-FFF2-40B4-BE49-F238E27FC236}">
                  <a16:creationId xmlns:a16="http://schemas.microsoft.com/office/drawing/2014/main" id="{AB5B1110-CC01-4569-81CD-FC09541ABB99}"/>
                </a:ext>
              </a:extLst>
            </p:cNvPr>
            <p:cNvSpPr/>
            <p:nvPr/>
          </p:nvSpPr>
          <p:spPr>
            <a:xfrm>
              <a:off x="6684991" y="5494926"/>
              <a:ext cx="2344214" cy="1384995"/>
            </a:xfrm>
            <a:prstGeom prst="rect">
              <a:avLst/>
            </a:prstGeom>
          </p:spPr>
          <p:txBody>
            <a:bodyPr wrap="square">
              <a:spAutoFit/>
            </a:bodyPr>
            <a:lstStyle/>
            <a:p>
              <a:pPr algn="r"/>
              <a:r>
                <a:rPr lang="en-US" sz="1400" b="1"/>
                <a:t>Where : </a:t>
              </a:r>
              <a:r>
                <a:rPr lang="en-US" sz="1400" b="1" u="sng">
                  <a:solidFill>
                    <a:srgbClr val="2C88D9"/>
                  </a:solidFill>
                </a:rPr>
                <a:t>cust_sell_dist*</a:t>
              </a:r>
            </a:p>
            <a:p>
              <a:pPr algn="r"/>
              <a:r>
                <a:rPr lang="en-US" sz="1400" i="1">
                  <a:solidFill>
                    <a:srgbClr val="2C88D9"/>
                  </a:solidFill>
                </a:rPr>
                <a:t>seller_city &amp;state</a:t>
              </a:r>
            </a:p>
            <a:p>
              <a:pPr algn="r"/>
              <a:r>
                <a:rPr lang="en-US" sz="1400" i="1">
                  <a:solidFill>
                    <a:srgbClr val="2C88D9"/>
                  </a:solidFill>
                </a:rPr>
                <a:t>customer_city &amp; state</a:t>
              </a:r>
            </a:p>
            <a:p>
              <a:pPr algn="r"/>
              <a:r>
                <a:rPr lang="en-US" sz="1400" b="1"/>
                <a:t>Why : </a:t>
              </a:r>
              <a:r>
                <a:rPr lang="en-US" sz="1400" i="1">
                  <a:solidFill>
                    <a:srgbClr val="2C88D9"/>
                  </a:solidFill>
                </a:rPr>
                <a:t>seller_sales_count</a:t>
              </a:r>
            </a:p>
            <a:p>
              <a:pPr algn="r"/>
              <a:r>
                <a:rPr lang="en-US" sz="1400" i="1">
                  <a:solidFill>
                    <a:srgbClr val="2C88D9"/>
                  </a:solidFill>
                </a:rPr>
                <a:t>seller_revenue</a:t>
              </a:r>
            </a:p>
            <a:p>
              <a:pPr algn="r"/>
              <a:r>
                <a:rPr lang="en-US" sz="1400" i="1">
                  <a:solidFill>
                    <a:srgbClr val="2C88D9"/>
                  </a:solidFill>
                </a:rPr>
                <a:t>seller_main_product_cat</a:t>
              </a:r>
            </a:p>
          </p:txBody>
        </p:sp>
      </p:grpSp>
      <p:grpSp>
        <p:nvGrpSpPr>
          <p:cNvPr id="24" name="Groupe 23">
            <a:extLst>
              <a:ext uri="{FF2B5EF4-FFF2-40B4-BE49-F238E27FC236}">
                <a16:creationId xmlns:a16="http://schemas.microsoft.com/office/drawing/2014/main" id="{83B20C85-B14F-4A00-9806-90218DC11ADC}"/>
              </a:ext>
            </a:extLst>
          </p:cNvPr>
          <p:cNvGrpSpPr/>
          <p:nvPr/>
        </p:nvGrpSpPr>
        <p:grpSpPr>
          <a:xfrm>
            <a:off x="1518311" y="1659231"/>
            <a:ext cx="4711413" cy="2089773"/>
            <a:chOff x="1518311" y="1659231"/>
            <a:chExt cx="4711413" cy="2089773"/>
          </a:xfrm>
        </p:grpSpPr>
        <p:sp>
          <p:nvSpPr>
            <p:cNvPr id="8" name="Ellipse 7">
              <a:extLst>
                <a:ext uri="{FF2B5EF4-FFF2-40B4-BE49-F238E27FC236}">
                  <a16:creationId xmlns:a16="http://schemas.microsoft.com/office/drawing/2014/main" id="{2C054608-9D2C-416A-871D-4563ABF56A17}"/>
                </a:ext>
              </a:extLst>
            </p:cNvPr>
            <p:cNvSpPr/>
            <p:nvPr/>
          </p:nvSpPr>
          <p:spPr>
            <a:xfrm rot="4473680">
              <a:off x="4521840" y="2041121"/>
              <a:ext cx="2089773" cy="1325994"/>
            </a:xfrm>
            <a:prstGeom prst="ellipse">
              <a:avLst/>
            </a:prstGeom>
            <a:solidFill>
              <a:srgbClr val="788896"/>
            </a:solidFill>
            <a:ln>
              <a:solidFill>
                <a:srgbClr val="7888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ZoneTexte 17">
              <a:extLst>
                <a:ext uri="{FF2B5EF4-FFF2-40B4-BE49-F238E27FC236}">
                  <a16:creationId xmlns:a16="http://schemas.microsoft.com/office/drawing/2014/main" id="{91C5F64A-5135-44AC-B105-DDF813AC4F42}"/>
                </a:ext>
              </a:extLst>
            </p:cNvPr>
            <p:cNvSpPr txBox="1"/>
            <p:nvPr/>
          </p:nvSpPr>
          <p:spPr>
            <a:xfrm>
              <a:off x="4864436" y="2069801"/>
              <a:ext cx="1298753" cy="369332"/>
            </a:xfrm>
            <a:prstGeom prst="rect">
              <a:avLst/>
            </a:prstGeom>
            <a:noFill/>
          </p:spPr>
          <p:txBody>
            <a:bodyPr wrap="none" rtlCol="0">
              <a:spAutoFit/>
            </a:bodyPr>
            <a:lstStyle/>
            <a:p>
              <a:r>
                <a:rPr lang="en-US" b="1"/>
                <a:t>payments</a:t>
              </a:r>
            </a:p>
          </p:txBody>
        </p:sp>
        <p:pic>
          <p:nvPicPr>
            <p:cNvPr id="41" name="Image 40">
              <a:extLst>
                <a:ext uri="{FF2B5EF4-FFF2-40B4-BE49-F238E27FC236}">
                  <a16:creationId xmlns:a16="http://schemas.microsoft.com/office/drawing/2014/main" id="{80E749F5-6D1D-4FE2-BD0D-DDD941F2F709}"/>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5015954" y="2423451"/>
              <a:ext cx="926751" cy="675360"/>
            </a:xfrm>
            <a:prstGeom prst="rect">
              <a:avLst/>
            </a:prstGeom>
          </p:spPr>
        </p:pic>
        <p:sp>
          <p:nvSpPr>
            <p:cNvPr id="10" name="Rectangle 9">
              <a:extLst>
                <a:ext uri="{FF2B5EF4-FFF2-40B4-BE49-F238E27FC236}">
                  <a16:creationId xmlns:a16="http://schemas.microsoft.com/office/drawing/2014/main" id="{1C943459-98F9-4D1A-8C2C-7EB5CE4DC4AE}"/>
                </a:ext>
              </a:extLst>
            </p:cNvPr>
            <p:cNvSpPr/>
            <p:nvPr/>
          </p:nvSpPr>
          <p:spPr>
            <a:xfrm>
              <a:off x="1518311" y="1755450"/>
              <a:ext cx="3345623" cy="1169551"/>
            </a:xfrm>
            <a:prstGeom prst="rect">
              <a:avLst/>
            </a:prstGeom>
          </p:spPr>
          <p:txBody>
            <a:bodyPr wrap="square">
              <a:spAutoFit/>
            </a:bodyPr>
            <a:lstStyle/>
            <a:p>
              <a:pPr algn="r"/>
              <a:r>
                <a:rPr lang="en-US" sz="1400" b="1"/>
                <a:t>How :</a:t>
              </a:r>
              <a:r>
                <a:rPr lang="en-US" sz="1400">
                  <a:solidFill>
                    <a:srgbClr val="788896"/>
                  </a:solidFill>
                </a:rPr>
                <a:t> </a:t>
              </a:r>
              <a:r>
                <a:rPr lang="en-US" sz="1400" b="1" u="sng">
                  <a:solidFill>
                    <a:srgbClr val="788896"/>
                  </a:solidFill>
                </a:rPr>
                <a:t>main_payment_type(_cat)</a:t>
              </a:r>
            </a:p>
            <a:p>
              <a:pPr algn="r"/>
              <a:r>
                <a:rPr lang="en-US" sz="1400" i="1">
                  <a:solidFill>
                    <a:srgbClr val="788896"/>
                  </a:solidFill>
                </a:rPr>
                <a:t>payment_installments_size(_cat)</a:t>
              </a:r>
            </a:p>
            <a:p>
              <a:pPr algn="r"/>
              <a:r>
                <a:rPr lang="en-US" sz="1400" i="1">
                  <a:solidFill>
                    <a:srgbClr val="788896"/>
                  </a:solidFill>
                </a:rPr>
                <a:t>payment_sequence_size(_cat)</a:t>
              </a:r>
            </a:p>
            <a:p>
              <a:pPr algn="r"/>
              <a:r>
                <a:rPr lang="en-US" sz="1400" b="1"/>
                <a:t>What :</a:t>
              </a:r>
              <a:r>
                <a:rPr lang="en-US" sz="1400" b="1">
                  <a:solidFill>
                    <a:srgbClr val="788896"/>
                  </a:solidFill>
                </a:rPr>
                <a:t> payment_total*</a:t>
              </a:r>
            </a:p>
            <a:p>
              <a:pPr algn="r"/>
              <a:r>
                <a:rPr lang="en-US" sz="1400" i="1">
                  <a:solidFill>
                    <a:srgbClr val="788896"/>
                  </a:solidFill>
                </a:rPr>
                <a:t>main_payment_value</a:t>
              </a:r>
            </a:p>
          </p:txBody>
        </p:sp>
      </p:grpSp>
      <p:grpSp>
        <p:nvGrpSpPr>
          <p:cNvPr id="29" name="Groupe 28">
            <a:extLst>
              <a:ext uri="{FF2B5EF4-FFF2-40B4-BE49-F238E27FC236}">
                <a16:creationId xmlns:a16="http://schemas.microsoft.com/office/drawing/2014/main" id="{12D3F016-67B5-4644-A84F-A9361CD44EEF}"/>
              </a:ext>
            </a:extLst>
          </p:cNvPr>
          <p:cNvGrpSpPr/>
          <p:nvPr/>
        </p:nvGrpSpPr>
        <p:grpSpPr>
          <a:xfrm>
            <a:off x="6071757" y="1548212"/>
            <a:ext cx="4564360" cy="2281808"/>
            <a:chOff x="6072352" y="1441904"/>
            <a:chExt cx="4564360" cy="2281808"/>
          </a:xfrm>
        </p:grpSpPr>
        <p:sp>
          <p:nvSpPr>
            <p:cNvPr id="14" name="Ellipse 13">
              <a:extLst>
                <a:ext uri="{FF2B5EF4-FFF2-40B4-BE49-F238E27FC236}">
                  <a16:creationId xmlns:a16="http://schemas.microsoft.com/office/drawing/2014/main" id="{D260994E-BCA1-4011-B8EB-F2A33CCE4C50}"/>
                </a:ext>
              </a:extLst>
            </p:cNvPr>
            <p:cNvSpPr/>
            <p:nvPr/>
          </p:nvSpPr>
          <p:spPr>
            <a:xfrm rot="19587551">
              <a:off x="6072352" y="2397718"/>
              <a:ext cx="2089773" cy="1325994"/>
            </a:xfrm>
            <a:prstGeom prst="ellipse">
              <a:avLst/>
            </a:prstGeom>
            <a:solidFill>
              <a:srgbClr val="F7C325"/>
            </a:solidFill>
            <a:ln>
              <a:solidFill>
                <a:srgbClr val="F7C3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ZoneTexte 24">
              <a:extLst>
                <a:ext uri="{FF2B5EF4-FFF2-40B4-BE49-F238E27FC236}">
                  <a16:creationId xmlns:a16="http://schemas.microsoft.com/office/drawing/2014/main" id="{FF1849C4-A45E-4369-8D7E-0BC29B88E255}"/>
                </a:ext>
              </a:extLst>
            </p:cNvPr>
            <p:cNvSpPr txBox="1"/>
            <p:nvPr/>
          </p:nvSpPr>
          <p:spPr>
            <a:xfrm>
              <a:off x="6667097" y="2481301"/>
              <a:ext cx="1178528" cy="369332"/>
            </a:xfrm>
            <a:prstGeom prst="rect">
              <a:avLst/>
            </a:prstGeom>
            <a:noFill/>
          </p:spPr>
          <p:txBody>
            <a:bodyPr wrap="none" rtlCol="0">
              <a:spAutoFit/>
            </a:bodyPr>
            <a:lstStyle/>
            <a:p>
              <a:r>
                <a:rPr lang="en-US" b="1"/>
                <a:t>products</a:t>
              </a:r>
            </a:p>
          </p:txBody>
        </p:sp>
        <p:pic>
          <p:nvPicPr>
            <p:cNvPr id="38" name="Image 37">
              <a:extLst>
                <a:ext uri="{FF2B5EF4-FFF2-40B4-BE49-F238E27FC236}">
                  <a16:creationId xmlns:a16="http://schemas.microsoft.com/office/drawing/2014/main" id="{130B437A-2F95-438A-8B6E-D76A52367822}"/>
                </a:ext>
              </a:extLst>
            </p:cNvPr>
            <p:cNvPicPr>
              <a:picLocks noChangeAspect="1"/>
            </p:cNvPicPr>
            <p:nvPr/>
          </p:nvPicPr>
          <p:blipFill>
            <a:blip r:embed="rId7">
              <a:grayscl/>
            </a:blip>
            <a:stretch>
              <a:fillRect/>
            </a:stretch>
          </p:blipFill>
          <p:spPr>
            <a:xfrm>
              <a:off x="6393663" y="2841151"/>
              <a:ext cx="759082" cy="710074"/>
            </a:xfrm>
            <a:prstGeom prst="rect">
              <a:avLst/>
            </a:prstGeom>
          </p:spPr>
        </p:pic>
        <p:pic>
          <p:nvPicPr>
            <p:cNvPr id="54" name="Image 53">
              <a:extLst>
                <a:ext uri="{FF2B5EF4-FFF2-40B4-BE49-F238E27FC236}">
                  <a16:creationId xmlns:a16="http://schemas.microsoft.com/office/drawing/2014/main" id="{D5E64795-93F1-4C82-9336-A5672C242D49}"/>
                </a:ext>
              </a:extLst>
            </p:cNvPr>
            <p:cNvPicPr>
              <a:picLocks noChangeAspect="1"/>
            </p:cNvPicPr>
            <p:nvPr/>
          </p:nvPicPr>
          <p:blipFill>
            <a:blip r:embed="rId8">
              <a:grayscl/>
            </a:blip>
            <a:stretch>
              <a:fillRect/>
            </a:stretch>
          </p:blipFill>
          <p:spPr>
            <a:xfrm>
              <a:off x="7224162" y="2836801"/>
              <a:ext cx="759082" cy="728256"/>
            </a:xfrm>
            <a:prstGeom prst="rect">
              <a:avLst/>
            </a:prstGeom>
          </p:spPr>
        </p:pic>
        <p:sp>
          <p:nvSpPr>
            <p:cNvPr id="11" name="Rectangle 10">
              <a:extLst>
                <a:ext uri="{FF2B5EF4-FFF2-40B4-BE49-F238E27FC236}">
                  <a16:creationId xmlns:a16="http://schemas.microsoft.com/office/drawing/2014/main" id="{CEC719FA-7321-4327-AF5F-8F3627013B8F}"/>
                </a:ext>
              </a:extLst>
            </p:cNvPr>
            <p:cNvSpPr/>
            <p:nvPr/>
          </p:nvSpPr>
          <p:spPr>
            <a:xfrm>
              <a:off x="7983244" y="1441904"/>
              <a:ext cx="2653468" cy="2246769"/>
            </a:xfrm>
            <a:prstGeom prst="rect">
              <a:avLst/>
            </a:prstGeom>
          </p:spPr>
          <p:txBody>
            <a:bodyPr wrap="square">
              <a:spAutoFit/>
            </a:bodyPr>
            <a:lstStyle/>
            <a:p>
              <a:pPr algn="r"/>
              <a:r>
                <a:rPr lang="en-US" sz="1400" b="1"/>
                <a:t>What : </a:t>
              </a:r>
              <a:r>
                <a:rPr lang="en-US" sz="1400" b="1" u="sng">
                  <a:solidFill>
                    <a:srgbClr val="FFC000"/>
                  </a:solidFill>
                </a:rPr>
                <a:t>product_cat</a:t>
              </a:r>
            </a:p>
            <a:p>
              <a:pPr algn="r"/>
              <a:r>
                <a:rPr lang="en-US" sz="1400" i="1">
                  <a:solidFill>
                    <a:srgbClr val="FFC000"/>
                  </a:solidFill>
                </a:rPr>
                <a:t>product_weight_g</a:t>
              </a:r>
            </a:p>
            <a:p>
              <a:pPr algn="r"/>
              <a:r>
                <a:rPr lang="en-US" sz="1400" i="1">
                  <a:solidFill>
                    <a:srgbClr val="FFC000"/>
                  </a:solidFill>
                </a:rPr>
                <a:t>product_size</a:t>
              </a:r>
            </a:p>
            <a:p>
              <a:pPr algn="r"/>
              <a:r>
                <a:rPr lang="en-US" sz="1400" i="1">
                  <a:solidFill>
                    <a:srgbClr val="FFC000"/>
                  </a:solidFill>
                </a:rPr>
                <a:t>product_density</a:t>
              </a:r>
            </a:p>
            <a:p>
              <a:pPr algn="r"/>
              <a:r>
                <a:rPr lang="en-US" sz="1400" b="1"/>
                <a:t>Why : </a:t>
              </a:r>
              <a:r>
                <a:rPr lang="en-US" sz="1400" b="1" u="sng">
                  <a:solidFill>
                    <a:srgbClr val="FFC000"/>
                  </a:solidFill>
                </a:rPr>
                <a:t>product_qlty_idx*</a:t>
              </a:r>
            </a:p>
            <a:p>
              <a:pPr algn="r"/>
              <a:r>
                <a:rPr lang="en-US" sz="1400" i="1">
                  <a:solidFill>
                    <a:srgbClr val="FFC000"/>
                  </a:solidFill>
                </a:rPr>
                <a:t>product_photos_qty</a:t>
              </a:r>
              <a:r>
                <a:rPr lang="en-US" sz="1400" b="1"/>
                <a:t> </a:t>
              </a:r>
              <a:r>
                <a:rPr lang="en-US" sz="1400" i="1">
                  <a:solidFill>
                    <a:srgbClr val="FFC000"/>
                  </a:solidFill>
                </a:rPr>
                <a:t>product_description_length</a:t>
              </a:r>
            </a:p>
            <a:p>
              <a:pPr algn="r"/>
              <a:r>
                <a:rPr lang="en-US" sz="1400" i="1">
                  <a:solidFill>
                    <a:srgbClr val="FFC000"/>
                  </a:solidFill>
                </a:rPr>
                <a:t>product_name_length</a:t>
              </a:r>
            </a:p>
            <a:p>
              <a:pPr algn="r"/>
              <a:r>
                <a:rPr lang="en-US" sz="1400" i="1">
                  <a:solidFill>
                    <a:srgbClr val="FFC000"/>
                  </a:solidFill>
                </a:rPr>
                <a:t>product_sales_count</a:t>
              </a:r>
            </a:p>
            <a:p>
              <a:pPr algn="r"/>
              <a:r>
                <a:rPr lang="en-US" sz="1400" i="1">
                  <a:solidFill>
                    <a:srgbClr val="FFC000"/>
                  </a:solidFill>
                </a:rPr>
                <a:t>product_revenue</a:t>
              </a:r>
            </a:p>
          </p:txBody>
        </p:sp>
      </p:grpSp>
      <p:grpSp>
        <p:nvGrpSpPr>
          <p:cNvPr id="31" name="Groupe 30">
            <a:extLst>
              <a:ext uri="{FF2B5EF4-FFF2-40B4-BE49-F238E27FC236}">
                <a16:creationId xmlns:a16="http://schemas.microsoft.com/office/drawing/2014/main" id="{8E2F8B2C-915A-4A5D-9D78-F872C6A10187}"/>
              </a:ext>
            </a:extLst>
          </p:cNvPr>
          <p:cNvGrpSpPr/>
          <p:nvPr/>
        </p:nvGrpSpPr>
        <p:grpSpPr>
          <a:xfrm>
            <a:off x="6280586" y="3847036"/>
            <a:ext cx="3845998" cy="1600438"/>
            <a:chOff x="6345914" y="3794365"/>
            <a:chExt cx="3845998" cy="1600438"/>
          </a:xfrm>
        </p:grpSpPr>
        <p:sp>
          <p:nvSpPr>
            <p:cNvPr id="30" name="Ellipse 29">
              <a:extLst>
                <a:ext uri="{FF2B5EF4-FFF2-40B4-BE49-F238E27FC236}">
                  <a16:creationId xmlns:a16="http://schemas.microsoft.com/office/drawing/2014/main" id="{CE12770A-7BDF-40FD-BAB6-382837C1A6F9}"/>
                </a:ext>
              </a:extLst>
            </p:cNvPr>
            <p:cNvSpPr/>
            <p:nvPr/>
          </p:nvSpPr>
          <p:spPr>
            <a:xfrm rot="1100895">
              <a:off x="6345914" y="3943406"/>
              <a:ext cx="2089773" cy="1325994"/>
            </a:xfrm>
            <a:prstGeom prst="ellipse">
              <a:avLst/>
            </a:prstGeom>
            <a:solidFill>
              <a:srgbClr val="E8833A"/>
            </a:solidFill>
            <a:ln>
              <a:solidFill>
                <a:srgbClr val="E883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ZoneTexte 32">
              <a:extLst>
                <a:ext uri="{FF2B5EF4-FFF2-40B4-BE49-F238E27FC236}">
                  <a16:creationId xmlns:a16="http://schemas.microsoft.com/office/drawing/2014/main" id="{F5BF2ED8-C45C-4E1F-8688-9811E66A88C7}"/>
                </a:ext>
              </a:extLst>
            </p:cNvPr>
            <p:cNvSpPr txBox="1"/>
            <p:nvPr/>
          </p:nvSpPr>
          <p:spPr>
            <a:xfrm>
              <a:off x="6783648" y="3969770"/>
              <a:ext cx="774571" cy="369332"/>
            </a:xfrm>
            <a:prstGeom prst="rect">
              <a:avLst/>
            </a:prstGeom>
            <a:noFill/>
          </p:spPr>
          <p:txBody>
            <a:bodyPr wrap="none" rtlCol="0">
              <a:spAutoFit/>
            </a:bodyPr>
            <a:lstStyle/>
            <a:p>
              <a:r>
                <a:rPr lang="en-US" b="1"/>
                <a:t>items</a:t>
              </a:r>
            </a:p>
          </p:txBody>
        </p:sp>
        <p:pic>
          <p:nvPicPr>
            <p:cNvPr id="34" name="Image 33">
              <a:extLst>
                <a:ext uri="{FF2B5EF4-FFF2-40B4-BE49-F238E27FC236}">
                  <a16:creationId xmlns:a16="http://schemas.microsoft.com/office/drawing/2014/main" id="{E5ADBF5D-29F9-4114-B857-008A51ED5F1A}"/>
                </a:ext>
              </a:extLst>
            </p:cNvPr>
            <p:cNvPicPr>
              <a:picLocks noChangeAspect="1"/>
            </p:cNvPicPr>
            <p:nvPr/>
          </p:nvPicPr>
          <p:blipFill rotWithShape="1">
            <a:blip r:embed="rId9">
              <a:duotone>
                <a:prstClr val="black"/>
                <a:schemeClr val="tx2">
                  <a:tint val="45000"/>
                  <a:satMod val="400000"/>
                </a:schemeClr>
              </a:duotone>
            </a:blip>
            <a:srcRect l="-594" t="4816" r="4312" b="4386"/>
            <a:stretch/>
          </p:blipFill>
          <p:spPr>
            <a:xfrm>
              <a:off x="7249812" y="4297447"/>
              <a:ext cx="702525" cy="511877"/>
            </a:xfrm>
            <a:prstGeom prst="rect">
              <a:avLst/>
            </a:prstGeom>
          </p:spPr>
        </p:pic>
        <p:pic>
          <p:nvPicPr>
            <p:cNvPr id="40" name="Image 39">
              <a:extLst>
                <a:ext uri="{FF2B5EF4-FFF2-40B4-BE49-F238E27FC236}">
                  <a16:creationId xmlns:a16="http://schemas.microsoft.com/office/drawing/2014/main" id="{7DAC59CA-690E-4FA4-9BBF-39134999FE7F}"/>
                </a:ext>
              </a:extLst>
            </p:cNvPr>
            <p:cNvPicPr>
              <a:picLocks noChangeAspect="1"/>
            </p:cNvPicPr>
            <p:nvPr/>
          </p:nvPicPr>
          <p:blipFill>
            <a:blip r:embed="rId10">
              <a:duotone>
                <a:prstClr val="black"/>
                <a:schemeClr val="tx2">
                  <a:tint val="45000"/>
                  <a:satMod val="400000"/>
                </a:schemeClr>
              </a:duotone>
            </a:blip>
            <a:stretch>
              <a:fillRect/>
            </a:stretch>
          </p:blipFill>
          <p:spPr>
            <a:xfrm>
              <a:off x="7244585" y="4857958"/>
              <a:ext cx="738659" cy="532100"/>
            </a:xfrm>
            <a:prstGeom prst="rect">
              <a:avLst/>
            </a:prstGeom>
          </p:spPr>
        </p:pic>
        <p:sp>
          <p:nvSpPr>
            <p:cNvPr id="15" name="Rectangle 14">
              <a:extLst>
                <a:ext uri="{FF2B5EF4-FFF2-40B4-BE49-F238E27FC236}">
                  <a16:creationId xmlns:a16="http://schemas.microsoft.com/office/drawing/2014/main" id="{7E2BA02B-B28F-4A47-B24B-9F8E603ACA14}"/>
                </a:ext>
              </a:extLst>
            </p:cNvPr>
            <p:cNvSpPr/>
            <p:nvPr/>
          </p:nvSpPr>
          <p:spPr>
            <a:xfrm>
              <a:off x="8039413" y="3794365"/>
              <a:ext cx="2152499" cy="1600438"/>
            </a:xfrm>
            <a:prstGeom prst="rect">
              <a:avLst/>
            </a:prstGeom>
          </p:spPr>
          <p:txBody>
            <a:bodyPr wrap="square">
              <a:spAutoFit/>
            </a:bodyPr>
            <a:lstStyle/>
            <a:p>
              <a:pPr algn="r"/>
              <a:r>
                <a:rPr lang="en-US" sz="1400" b="1"/>
                <a:t>What : </a:t>
              </a:r>
              <a:r>
                <a:rPr lang="en-US" sz="1400" b="1">
                  <a:solidFill>
                    <a:srgbClr val="E8833A"/>
                  </a:solidFill>
                </a:rPr>
                <a:t>total_price*</a:t>
              </a:r>
            </a:p>
            <a:p>
              <a:pPr algn="r"/>
              <a:r>
                <a:rPr lang="en-US" sz="1400" b="1" u="sng">
                  <a:solidFill>
                    <a:srgbClr val="E8833A"/>
                  </a:solidFill>
                </a:rPr>
                <a:t>charmed_price(_cat)</a:t>
              </a:r>
            </a:p>
            <a:p>
              <a:pPr algn="r"/>
              <a:r>
                <a:rPr lang="en-US" sz="1400" i="1">
                  <a:solidFill>
                    <a:srgbClr val="E8833A"/>
                  </a:solidFill>
                </a:rPr>
                <a:t>freight_percentage*</a:t>
              </a:r>
            </a:p>
            <a:p>
              <a:pPr algn="r"/>
              <a:r>
                <a:rPr lang="en-US" sz="1400" i="1">
                  <a:solidFill>
                    <a:srgbClr val="E8833A"/>
                  </a:solidFill>
                </a:rPr>
                <a:t>total_freight</a:t>
              </a:r>
            </a:p>
            <a:p>
              <a:pPr algn="r"/>
              <a:r>
                <a:rPr lang="en-US" sz="1400" i="1">
                  <a:solidFill>
                    <a:srgbClr val="E8833A"/>
                  </a:solidFill>
                </a:rPr>
                <a:t>items_qty</a:t>
              </a:r>
            </a:p>
            <a:p>
              <a:pPr algn="r"/>
              <a:r>
                <a:rPr lang="en-US" sz="1400" i="1">
                  <a:solidFill>
                    <a:srgbClr val="E8833A"/>
                  </a:solidFill>
                </a:rPr>
                <a:t>product_price</a:t>
              </a:r>
            </a:p>
            <a:p>
              <a:pPr algn="r"/>
              <a:r>
                <a:rPr lang="en-US" sz="1400" i="1">
                  <a:solidFill>
                    <a:srgbClr val="E8833A"/>
                  </a:solidFill>
                </a:rPr>
                <a:t>product_freight</a:t>
              </a:r>
            </a:p>
          </p:txBody>
        </p:sp>
        <p:pic>
          <p:nvPicPr>
            <p:cNvPr id="21" name="Graphique 20" descr="Chariot de courses">
              <a:extLst>
                <a:ext uri="{FF2B5EF4-FFF2-40B4-BE49-F238E27FC236}">
                  <a16:creationId xmlns:a16="http://schemas.microsoft.com/office/drawing/2014/main" id="{DBBBD600-3F13-4707-852F-D2B272B4817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697207" y="4237565"/>
              <a:ext cx="547378" cy="547378"/>
            </a:xfrm>
            <a:prstGeom prst="rect">
              <a:avLst/>
            </a:prstGeom>
          </p:spPr>
        </p:pic>
      </p:grpSp>
      <p:grpSp>
        <p:nvGrpSpPr>
          <p:cNvPr id="36" name="Groupe 35">
            <a:extLst>
              <a:ext uri="{FF2B5EF4-FFF2-40B4-BE49-F238E27FC236}">
                <a16:creationId xmlns:a16="http://schemas.microsoft.com/office/drawing/2014/main" id="{D4FD5850-779D-4C69-B73E-0820D54E99F2}"/>
              </a:ext>
            </a:extLst>
          </p:cNvPr>
          <p:cNvGrpSpPr/>
          <p:nvPr/>
        </p:nvGrpSpPr>
        <p:grpSpPr>
          <a:xfrm>
            <a:off x="5084582" y="3391860"/>
            <a:ext cx="1504952" cy="1360165"/>
            <a:chOff x="5084582" y="3391860"/>
            <a:chExt cx="1504952" cy="1360165"/>
          </a:xfrm>
        </p:grpSpPr>
        <p:sp>
          <p:nvSpPr>
            <p:cNvPr id="17" name="Ellipse 16">
              <a:extLst>
                <a:ext uri="{FF2B5EF4-FFF2-40B4-BE49-F238E27FC236}">
                  <a16:creationId xmlns:a16="http://schemas.microsoft.com/office/drawing/2014/main" id="{4193DD9C-1E16-4FED-8462-93F5A974EADB}"/>
                </a:ext>
              </a:extLst>
            </p:cNvPr>
            <p:cNvSpPr/>
            <p:nvPr/>
          </p:nvSpPr>
          <p:spPr>
            <a:xfrm>
              <a:off x="5084582" y="3391860"/>
              <a:ext cx="1504952" cy="1360165"/>
            </a:xfrm>
            <a:prstGeom prst="ellipse">
              <a:avLst/>
            </a:prstGeom>
            <a:solidFill>
              <a:srgbClr val="1AAE9F"/>
            </a:solidFill>
            <a:ln>
              <a:solidFill>
                <a:srgbClr val="1AA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ZoneTexte 26">
              <a:extLst>
                <a:ext uri="{FF2B5EF4-FFF2-40B4-BE49-F238E27FC236}">
                  <a16:creationId xmlns:a16="http://schemas.microsoft.com/office/drawing/2014/main" id="{870B628F-8FF6-4907-B7C6-1BBE505E6A15}"/>
                </a:ext>
              </a:extLst>
            </p:cNvPr>
            <p:cNvSpPr txBox="1"/>
            <p:nvPr/>
          </p:nvSpPr>
          <p:spPr>
            <a:xfrm>
              <a:off x="5203498" y="3873993"/>
              <a:ext cx="1229824" cy="369332"/>
            </a:xfrm>
            <a:prstGeom prst="rect">
              <a:avLst/>
            </a:prstGeom>
            <a:noFill/>
          </p:spPr>
          <p:txBody>
            <a:bodyPr wrap="none" rtlCol="0">
              <a:spAutoFit/>
            </a:bodyPr>
            <a:lstStyle/>
            <a:p>
              <a:r>
                <a:rPr lang="en-US" b="1"/>
                <a:t>customer</a:t>
              </a:r>
            </a:p>
          </p:txBody>
        </p:sp>
      </p:grpSp>
      <p:pic>
        <p:nvPicPr>
          <p:cNvPr id="60" name="Image 59">
            <a:extLst>
              <a:ext uri="{FF2B5EF4-FFF2-40B4-BE49-F238E27FC236}">
                <a16:creationId xmlns:a16="http://schemas.microsoft.com/office/drawing/2014/main" id="{C9849357-87C8-4111-BF16-6341284F9C27}"/>
              </a:ext>
            </a:extLst>
          </p:cNvPr>
          <p:cNvPicPr>
            <a:picLocks noChangeAspect="1"/>
          </p:cNvPicPr>
          <p:nvPr/>
        </p:nvPicPr>
        <p:blipFill>
          <a:blip r:embed="rId13"/>
          <a:stretch>
            <a:fillRect/>
          </a:stretch>
        </p:blipFill>
        <p:spPr>
          <a:xfrm>
            <a:off x="241614" y="115712"/>
            <a:ext cx="1930006" cy="1353885"/>
          </a:xfrm>
          <a:prstGeom prst="rect">
            <a:avLst/>
          </a:prstGeom>
        </p:spPr>
      </p:pic>
      <p:sp>
        <p:nvSpPr>
          <p:cNvPr id="62" name="Rectangle 61">
            <a:extLst>
              <a:ext uri="{FF2B5EF4-FFF2-40B4-BE49-F238E27FC236}">
                <a16:creationId xmlns:a16="http://schemas.microsoft.com/office/drawing/2014/main" id="{D31205F8-BA02-4CD8-AA55-AE9DDD06D129}"/>
              </a:ext>
            </a:extLst>
          </p:cNvPr>
          <p:cNvSpPr/>
          <p:nvPr/>
        </p:nvSpPr>
        <p:spPr>
          <a:xfrm>
            <a:off x="286504" y="6174296"/>
            <a:ext cx="5266571" cy="617703"/>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t>nb *: Most features can also be derived as an ordinal « </a:t>
            </a:r>
            <a:r>
              <a:rPr lang="en-US" sz="1600" b="1"/>
              <a:t>level</a:t>
            </a:r>
            <a:r>
              <a:rPr lang="en-US" sz="1600"/>
              <a:t> », according to your </a:t>
            </a:r>
            <a:r>
              <a:rPr lang="en-US" sz="1600" b="1"/>
              <a:t>rules</a:t>
            </a:r>
            <a:r>
              <a:rPr lang="en-US" sz="1600"/>
              <a:t> or </a:t>
            </a:r>
            <a:r>
              <a:rPr lang="en-US" sz="1600" b="1"/>
              <a:t>targets</a:t>
            </a:r>
          </a:p>
        </p:txBody>
      </p:sp>
      <p:sp>
        <p:nvSpPr>
          <p:cNvPr id="63" name="Rectangle 62">
            <a:extLst>
              <a:ext uri="{FF2B5EF4-FFF2-40B4-BE49-F238E27FC236}">
                <a16:creationId xmlns:a16="http://schemas.microsoft.com/office/drawing/2014/main" id="{E6899B5B-63CD-4DB7-BB87-827FACA9D6AA}"/>
              </a:ext>
            </a:extLst>
          </p:cNvPr>
          <p:cNvSpPr/>
          <p:nvPr/>
        </p:nvSpPr>
        <p:spPr>
          <a:xfrm>
            <a:off x="8969707" y="6024975"/>
            <a:ext cx="3222293" cy="775135"/>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t>Pick your favorite feature out of :</a:t>
            </a:r>
          </a:p>
          <a:p>
            <a:r>
              <a:rPr lang="en-US" sz="1400" b="1"/>
              <a:t>- 42 numerical</a:t>
            </a:r>
          </a:p>
          <a:p>
            <a:r>
              <a:rPr lang="en-US" sz="1400" b="1"/>
              <a:t>- 7 categorical / ordinal</a:t>
            </a:r>
          </a:p>
        </p:txBody>
      </p:sp>
    </p:spTree>
    <p:extLst>
      <p:ext uri="{BB962C8B-B14F-4D97-AF65-F5344CB8AC3E}">
        <p14:creationId xmlns:p14="http://schemas.microsoft.com/office/powerpoint/2010/main" val="124456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p:cTn id="21" dur="500" fill="hold"/>
                                        <p:tgtEl>
                                          <p:spTgt spid="29"/>
                                        </p:tgtEl>
                                        <p:attrNameLst>
                                          <p:attrName>ppt_w</p:attrName>
                                        </p:attrNameLst>
                                      </p:cBhvr>
                                      <p:tavLst>
                                        <p:tav tm="0">
                                          <p:val>
                                            <p:fltVal val="0"/>
                                          </p:val>
                                        </p:tav>
                                        <p:tav tm="100000">
                                          <p:val>
                                            <p:strVal val="#ppt_w"/>
                                          </p:val>
                                        </p:tav>
                                      </p:tavLst>
                                    </p:anim>
                                    <p:anim calcmode="lin" valueType="num">
                                      <p:cBhvr>
                                        <p:cTn id="22" dur="500" fill="hold"/>
                                        <p:tgtEl>
                                          <p:spTgt spid="29"/>
                                        </p:tgtEl>
                                        <p:attrNameLst>
                                          <p:attrName>ppt_h</p:attrName>
                                        </p:attrNameLst>
                                      </p:cBhvr>
                                      <p:tavLst>
                                        <p:tav tm="0">
                                          <p:val>
                                            <p:fltVal val="0"/>
                                          </p:val>
                                        </p:tav>
                                        <p:tav tm="100000">
                                          <p:val>
                                            <p:strVal val="#ppt_h"/>
                                          </p:val>
                                        </p:tav>
                                      </p:tavLst>
                                    </p:anim>
                                    <p:animEffect transition="in" filter="fad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p:cTn id="28" dur="500" fill="hold"/>
                                        <p:tgtEl>
                                          <p:spTgt spid="31"/>
                                        </p:tgtEl>
                                        <p:attrNameLst>
                                          <p:attrName>ppt_w</p:attrName>
                                        </p:attrNameLst>
                                      </p:cBhvr>
                                      <p:tavLst>
                                        <p:tav tm="0">
                                          <p:val>
                                            <p:fltVal val="0"/>
                                          </p:val>
                                        </p:tav>
                                        <p:tav tm="100000">
                                          <p:val>
                                            <p:strVal val="#ppt_w"/>
                                          </p:val>
                                        </p:tav>
                                      </p:tavLst>
                                    </p:anim>
                                    <p:anim calcmode="lin" valueType="num">
                                      <p:cBhvr>
                                        <p:cTn id="29" dur="500" fill="hold"/>
                                        <p:tgtEl>
                                          <p:spTgt spid="31"/>
                                        </p:tgtEl>
                                        <p:attrNameLst>
                                          <p:attrName>ppt_h</p:attrName>
                                        </p:attrNameLst>
                                      </p:cBhvr>
                                      <p:tavLst>
                                        <p:tav tm="0">
                                          <p:val>
                                            <p:fltVal val="0"/>
                                          </p:val>
                                        </p:tav>
                                        <p:tav tm="100000">
                                          <p:val>
                                            <p:strVal val="#ppt_h"/>
                                          </p:val>
                                        </p:tav>
                                      </p:tavLst>
                                    </p:anim>
                                    <p:animEffect transition="in" filter="fade">
                                      <p:cBhvr>
                                        <p:cTn id="30" dur="500"/>
                                        <p:tgtEl>
                                          <p:spTgt spid="31"/>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p:cTn id="35" dur="500" fill="hold"/>
                                        <p:tgtEl>
                                          <p:spTgt spid="32"/>
                                        </p:tgtEl>
                                        <p:attrNameLst>
                                          <p:attrName>ppt_w</p:attrName>
                                        </p:attrNameLst>
                                      </p:cBhvr>
                                      <p:tavLst>
                                        <p:tav tm="0">
                                          <p:val>
                                            <p:fltVal val="0"/>
                                          </p:val>
                                        </p:tav>
                                        <p:tav tm="100000">
                                          <p:val>
                                            <p:strVal val="#ppt_w"/>
                                          </p:val>
                                        </p:tav>
                                      </p:tavLst>
                                    </p:anim>
                                    <p:anim calcmode="lin" valueType="num">
                                      <p:cBhvr>
                                        <p:cTn id="36" dur="500" fill="hold"/>
                                        <p:tgtEl>
                                          <p:spTgt spid="32"/>
                                        </p:tgtEl>
                                        <p:attrNameLst>
                                          <p:attrName>ppt_h</p:attrName>
                                        </p:attrNameLst>
                                      </p:cBhvr>
                                      <p:tavLst>
                                        <p:tav tm="0">
                                          <p:val>
                                            <p:fltVal val="0"/>
                                          </p:val>
                                        </p:tav>
                                        <p:tav tm="100000">
                                          <p:val>
                                            <p:strVal val="#ppt_h"/>
                                          </p:val>
                                        </p:tav>
                                      </p:tavLst>
                                    </p:anim>
                                    <p:animEffect transition="in" filter="fade">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 calcmode="lin" valueType="num">
                                      <p:cBhvr>
                                        <p:cTn id="42" dur="500" fill="hold"/>
                                        <p:tgtEl>
                                          <p:spTgt spid="35"/>
                                        </p:tgtEl>
                                        <p:attrNameLst>
                                          <p:attrName>ppt_w</p:attrName>
                                        </p:attrNameLst>
                                      </p:cBhvr>
                                      <p:tavLst>
                                        <p:tav tm="0">
                                          <p:val>
                                            <p:fltVal val="0"/>
                                          </p:val>
                                        </p:tav>
                                        <p:tav tm="100000">
                                          <p:val>
                                            <p:strVal val="#ppt_w"/>
                                          </p:val>
                                        </p:tav>
                                      </p:tavLst>
                                    </p:anim>
                                    <p:anim calcmode="lin" valueType="num">
                                      <p:cBhvr>
                                        <p:cTn id="43" dur="500" fill="hold"/>
                                        <p:tgtEl>
                                          <p:spTgt spid="35"/>
                                        </p:tgtEl>
                                        <p:attrNameLst>
                                          <p:attrName>ppt_h</p:attrName>
                                        </p:attrNameLst>
                                      </p:cBhvr>
                                      <p:tavLst>
                                        <p:tav tm="0">
                                          <p:val>
                                            <p:fltVal val="0"/>
                                          </p:val>
                                        </p:tav>
                                        <p:tav tm="100000">
                                          <p:val>
                                            <p:strVal val="#ppt_h"/>
                                          </p:val>
                                        </p:tav>
                                      </p:tavLst>
                                    </p:anim>
                                    <p:animEffect transition="in" filter="fade">
                                      <p:cBhvr>
                                        <p:cTn id="4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ED6295-148D-4520-93EE-A42EF45C18E9}"/>
              </a:ext>
            </a:extLst>
          </p:cNvPr>
          <p:cNvSpPr>
            <a:spLocks noGrp="1"/>
          </p:cNvSpPr>
          <p:nvPr>
            <p:ph type="title"/>
          </p:nvPr>
        </p:nvSpPr>
        <p:spPr>
          <a:xfrm>
            <a:off x="1527348" y="440261"/>
            <a:ext cx="9682059" cy="970450"/>
          </a:xfrm>
        </p:spPr>
        <p:txBody>
          <a:bodyPr/>
          <a:lstStyle/>
          <a:p>
            <a:r>
              <a:rPr lang="en-US"/>
              <a:t>1.c. Refine your Goals, </a:t>
            </a:r>
            <a:br>
              <a:rPr lang="en-US"/>
            </a:br>
            <a:r>
              <a:rPr lang="en-US"/>
              <a:t>Find the Right Target</a:t>
            </a:r>
          </a:p>
        </p:txBody>
      </p:sp>
      <p:sp>
        <p:nvSpPr>
          <p:cNvPr id="3" name="Espace réservé du contenu 2">
            <a:extLst>
              <a:ext uri="{FF2B5EF4-FFF2-40B4-BE49-F238E27FC236}">
                <a16:creationId xmlns:a16="http://schemas.microsoft.com/office/drawing/2014/main" id="{77B3184C-E484-426C-9EEB-B4187A699A88}"/>
              </a:ext>
            </a:extLst>
          </p:cNvPr>
          <p:cNvSpPr>
            <a:spLocks noGrp="1"/>
          </p:cNvSpPr>
          <p:nvPr>
            <p:ph idx="1"/>
          </p:nvPr>
        </p:nvSpPr>
        <p:spPr>
          <a:xfrm>
            <a:off x="113355" y="3110578"/>
            <a:ext cx="6247246" cy="840193"/>
          </a:xfrm>
        </p:spPr>
        <p:txBody>
          <a:bodyPr>
            <a:noAutofit/>
          </a:bodyPr>
          <a:lstStyle/>
          <a:p>
            <a:pPr>
              <a:buFont typeface="Wingdings" panose="05000000000000000000" pitchFamily="2" charset="2"/>
              <a:buChar char="q"/>
            </a:pPr>
            <a:r>
              <a:rPr lang="en-US" sz="1400" b="1">
                <a:solidFill>
                  <a:srgbClr val="D3455B"/>
                </a:solidFill>
              </a:rPr>
              <a:t>The right time :</a:t>
            </a:r>
          </a:p>
          <a:p>
            <a:pPr marL="0" indent="0">
              <a:buNone/>
            </a:pPr>
            <a:r>
              <a:rPr lang="en-US" sz="1400" b="1" u="sng">
                <a:solidFill>
                  <a:srgbClr val="D3455B"/>
                </a:solidFill>
              </a:rPr>
              <a:t>purchase_time_zone_cat</a:t>
            </a:r>
            <a:r>
              <a:rPr lang="en-US" sz="1400" b="1">
                <a:solidFill>
                  <a:srgbClr val="D3455B"/>
                </a:solidFill>
              </a:rPr>
              <a:t> : </a:t>
            </a:r>
            <a:r>
              <a:rPr lang="en-US" sz="1400" i="1"/>
              <a:t>build purchase time zone (through hierarchical clustering technique out of day &amp; hour timestamp) </a:t>
            </a:r>
          </a:p>
        </p:txBody>
      </p:sp>
      <p:pic>
        <p:nvPicPr>
          <p:cNvPr id="5" name="Image 4">
            <a:extLst>
              <a:ext uri="{FF2B5EF4-FFF2-40B4-BE49-F238E27FC236}">
                <a16:creationId xmlns:a16="http://schemas.microsoft.com/office/drawing/2014/main" id="{DDA53BC1-B512-4CA7-AA28-CBA9C65D9AD5}"/>
              </a:ext>
            </a:extLst>
          </p:cNvPr>
          <p:cNvPicPr>
            <a:picLocks noChangeAspect="1"/>
          </p:cNvPicPr>
          <p:nvPr/>
        </p:nvPicPr>
        <p:blipFill>
          <a:blip r:embed="rId2"/>
          <a:stretch>
            <a:fillRect/>
          </a:stretch>
        </p:blipFill>
        <p:spPr>
          <a:xfrm>
            <a:off x="2013878" y="3951894"/>
            <a:ext cx="1197702" cy="1119803"/>
          </a:xfrm>
          <a:prstGeom prst="rect">
            <a:avLst/>
          </a:prstGeom>
        </p:spPr>
      </p:pic>
      <p:pic>
        <p:nvPicPr>
          <p:cNvPr id="6" name="Image 5">
            <a:extLst>
              <a:ext uri="{FF2B5EF4-FFF2-40B4-BE49-F238E27FC236}">
                <a16:creationId xmlns:a16="http://schemas.microsoft.com/office/drawing/2014/main" id="{4066AA3C-04DF-4D90-AEF2-2BC89347E0B6}"/>
              </a:ext>
            </a:extLst>
          </p:cNvPr>
          <p:cNvPicPr>
            <a:picLocks noChangeAspect="1"/>
          </p:cNvPicPr>
          <p:nvPr/>
        </p:nvPicPr>
        <p:blipFill>
          <a:blip r:embed="rId3"/>
          <a:stretch>
            <a:fillRect/>
          </a:stretch>
        </p:blipFill>
        <p:spPr>
          <a:xfrm>
            <a:off x="249951" y="3950772"/>
            <a:ext cx="1185064" cy="1115686"/>
          </a:xfrm>
          <a:prstGeom prst="rect">
            <a:avLst/>
          </a:prstGeom>
        </p:spPr>
      </p:pic>
      <p:pic>
        <p:nvPicPr>
          <p:cNvPr id="8" name="Image 7">
            <a:extLst>
              <a:ext uri="{FF2B5EF4-FFF2-40B4-BE49-F238E27FC236}">
                <a16:creationId xmlns:a16="http://schemas.microsoft.com/office/drawing/2014/main" id="{71B287B2-4B14-4ECF-AFEB-3A8078ACC1B0}"/>
              </a:ext>
            </a:extLst>
          </p:cNvPr>
          <p:cNvPicPr>
            <a:picLocks noChangeAspect="1"/>
          </p:cNvPicPr>
          <p:nvPr/>
        </p:nvPicPr>
        <p:blipFill>
          <a:blip r:embed="rId4"/>
          <a:stretch>
            <a:fillRect/>
          </a:stretch>
        </p:blipFill>
        <p:spPr>
          <a:xfrm>
            <a:off x="3418767" y="3941277"/>
            <a:ext cx="1733957" cy="1125182"/>
          </a:xfrm>
          <a:prstGeom prst="rect">
            <a:avLst/>
          </a:prstGeom>
        </p:spPr>
      </p:pic>
      <p:sp>
        <p:nvSpPr>
          <p:cNvPr id="12" name="Espace réservé du contenu 2">
            <a:extLst>
              <a:ext uri="{FF2B5EF4-FFF2-40B4-BE49-F238E27FC236}">
                <a16:creationId xmlns:a16="http://schemas.microsoft.com/office/drawing/2014/main" id="{EB9E2526-7D46-4FC0-94E7-D6F287783B84}"/>
              </a:ext>
            </a:extLst>
          </p:cNvPr>
          <p:cNvSpPr txBox="1">
            <a:spLocks/>
          </p:cNvSpPr>
          <p:nvPr/>
        </p:nvSpPr>
        <p:spPr>
          <a:xfrm>
            <a:off x="5950150" y="2893153"/>
            <a:ext cx="5375942" cy="49936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Clr>
                <a:srgbClr val="BD34D1"/>
              </a:buClr>
              <a:buFont typeface="Wingdings" panose="05000000000000000000" pitchFamily="2" charset="2"/>
              <a:buChar char="q"/>
            </a:pPr>
            <a:r>
              <a:rPr lang="en-US" sz="1400" b="1">
                <a:solidFill>
                  <a:srgbClr val="BD34D1"/>
                </a:solidFill>
              </a:rPr>
              <a:t>The right product : </a:t>
            </a:r>
          </a:p>
          <a:p>
            <a:pPr marL="0" indent="0">
              <a:buNone/>
            </a:pPr>
            <a:r>
              <a:rPr lang="en-US" sz="1400" b="1" u="sng">
                <a:solidFill>
                  <a:srgbClr val="BD34D1"/>
                </a:solidFill>
              </a:rPr>
              <a:t>Product_review_mean</a:t>
            </a:r>
            <a:r>
              <a:rPr lang="en-US" sz="1400" b="1">
                <a:solidFill>
                  <a:srgbClr val="BD34D1"/>
                </a:solidFill>
              </a:rPr>
              <a:t> : </a:t>
            </a:r>
            <a:r>
              <a:rPr lang="en-US" sz="1400" i="1"/>
              <a:t>« stars » influence</a:t>
            </a:r>
            <a:endParaRPr lang="en-US" sz="1400" b="1">
              <a:solidFill>
                <a:srgbClr val="FF0000"/>
              </a:solidFill>
            </a:endParaRPr>
          </a:p>
        </p:txBody>
      </p:sp>
      <p:sp>
        <p:nvSpPr>
          <p:cNvPr id="13" name="Espace réservé du contenu 2">
            <a:extLst>
              <a:ext uri="{FF2B5EF4-FFF2-40B4-BE49-F238E27FC236}">
                <a16:creationId xmlns:a16="http://schemas.microsoft.com/office/drawing/2014/main" id="{FEAE2A0A-2132-4887-A187-51F7F63460EB}"/>
              </a:ext>
            </a:extLst>
          </p:cNvPr>
          <p:cNvSpPr txBox="1">
            <a:spLocks/>
          </p:cNvSpPr>
          <p:nvPr/>
        </p:nvSpPr>
        <p:spPr>
          <a:xfrm>
            <a:off x="113355" y="5216785"/>
            <a:ext cx="5403273" cy="49936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Clr>
                <a:srgbClr val="BD34D1"/>
              </a:buClr>
              <a:buFont typeface="Wingdings" panose="05000000000000000000" pitchFamily="2" charset="2"/>
              <a:buChar char="q"/>
            </a:pPr>
            <a:r>
              <a:rPr lang="en-US" sz="1400" b="1">
                <a:solidFill>
                  <a:srgbClr val="BD34D1"/>
                </a:solidFill>
              </a:rPr>
              <a:t>The right satisfaction level :</a:t>
            </a:r>
          </a:p>
          <a:p>
            <a:pPr marL="0" indent="0">
              <a:buNone/>
            </a:pPr>
            <a:r>
              <a:rPr lang="en-US" sz="1400" b="1" u="sng">
                <a:solidFill>
                  <a:srgbClr val="BD34D1"/>
                </a:solidFill>
              </a:rPr>
              <a:t>review_gap</a:t>
            </a:r>
            <a:r>
              <a:rPr lang="en-US" sz="1400" b="1">
                <a:solidFill>
                  <a:srgbClr val="BD34D1"/>
                </a:solidFill>
              </a:rPr>
              <a:t> :</a:t>
            </a:r>
            <a:r>
              <a:rPr lang="en-US" sz="1400" b="1"/>
              <a:t> </a:t>
            </a:r>
            <a:r>
              <a:rPr lang="en-US" sz="1400" i="1"/>
              <a:t>value the gap between product and customer review, to define who’s a worst, same or better scorer</a:t>
            </a:r>
            <a:r>
              <a:rPr lang="en-US" sz="1400" b="1" i="1"/>
              <a:t>. </a:t>
            </a:r>
            <a:endParaRPr lang="en-US" sz="1400" i="1"/>
          </a:p>
        </p:txBody>
      </p:sp>
      <p:pic>
        <p:nvPicPr>
          <p:cNvPr id="7" name="Image 6">
            <a:extLst>
              <a:ext uri="{FF2B5EF4-FFF2-40B4-BE49-F238E27FC236}">
                <a16:creationId xmlns:a16="http://schemas.microsoft.com/office/drawing/2014/main" id="{6E336379-40E8-4CE5-91F8-A01A34001329}"/>
              </a:ext>
            </a:extLst>
          </p:cNvPr>
          <p:cNvPicPr>
            <a:picLocks noChangeAspect="1"/>
          </p:cNvPicPr>
          <p:nvPr/>
        </p:nvPicPr>
        <p:blipFill>
          <a:blip r:embed="rId5"/>
          <a:stretch>
            <a:fillRect/>
          </a:stretch>
        </p:blipFill>
        <p:spPr>
          <a:xfrm flipH="1">
            <a:off x="113355" y="45487"/>
            <a:ext cx="1303463" cy="1461766"/>
          </a:xfrm>
          <a:prstGeom prst="rect">
            <a:avLst/>
          </a:prstGeom>
        </p:spPr>
      </p:pic>
      <p:sp>
        <p:nvSpPr>
          <p:cNvPr id="10" name="ZoneTexte 9">
            <a:extLst>
              <a:ext uri="{FF2B5EF4-FFF2-40B4-BE49-F238E27FC236}">
                <a16:creationId xmlns:a16="http://schemas.microsoft.com/office/drawing/2014/main" id="{C778895E-49C3-461E-9F77-1CC81EE786F5}"/>
              </a:ext>
            </a:extLst>
          </p:cNvPr>
          <p:cNvSpPr txBox="1"/>
          <p:nvPr/>
        </p:nvSpPr>
        <p:spPr>
          <a:xfrm>
            <a:off x="101599" y="1759680"/>
            <a:ext cx="11965290" cy="923330"/>
          </a:xfrm>
          <a:prstGeom prst="rect">
            <a:avLst/>
          </a:prstGeom>
          <a:noFill/>
        </p:spPr>
        <p:txBody>
          <a:bodyPr wrap="square" rtlCol="0">
            <a:spAutoFit/>
          </a:bodyPr>
          <a:lstStyle/>
          <a:p>
            <a:r>
              <a:rPr lang="en-US" i="1" dirty="0"/>
              <a:t>RFM easy </a:t>
            </a:r>
            <a:r>
              <a:rPr lang="en-US" b="1" i="1" dirty="0"/>
              <a:t>actionability</a:t>
            </a:r>
            <a:r>
              <a:rPr lang="en-US" i="1" dirty="0"/>
              <a:t> has emerged during years of practices, is now enhanced by Machine Learning. </a:t>
            </a:r>
          </a:p>
          <a:p>
            <a:r>
              <a:rPr lang="en-US" i="1" dirty="0"/>
              <a:t>You shall not « put » customers in a frozen matrix anymore but </a:t>
            </a:r>
            <a:r>
              <a:rPr lang="en-US" b="1" i="1" dirty="0"/>
              <a:t>drive</a:t>
            </a:r>
            <a:r>
              <a:rPr lang="en-US" i="1" dirty="0"/>
              <a:t> your ability to « learn » from data.</a:t>
            </a:r>
          </a:p>
          <a:p>
            <a:r>
              <a:rPr lang="en-US" i="1" dirty="0"/>
              <a:t>Let’s see practical examples :</a:t>
            </a:r>
          </a:p>
        </p:txBody>
      </p:sp>
      <p:sp>
        <p:nvSpPr>
          <p:cNvPr id="14" name="Flèche : droite 13">
            <a:extLst>
              <a:ext uri="{FF2B5EF4-FFF2-40B4-BE49-F238E27FC236}">
                <a16:creationId xmlns:a16="http://schemas.microsoft.com/office/drawing/2014/main" id="{C57E6EB3-BD86-4485-939F-BDA7B19EFACF}"/>
              </a:ext>
            </a:extLst>
          </p:cNvPr>
          <p:cNvSpPr/>
          <p:nvPr/>
        </p:nvSpPr>
        <p:spPr>
          <a:xfrm>
            <a:off x="1642202" y="4313759"/>
            <a:ext cx="195469" cy="380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Espace réservé du contenu 2">
            <a:extLst>
              <a:ext uri="{FF2B5EF4-FFF2-40B4-BE49-F238E27FC236}">
                <a16:creationId xmlns:a16="http://schemas.microsoft.com/office/drawing/2014/main" id="{29AE5D2E-F4F2-4D21-B4E8-19A0910B293F}"/>
              </a:ext>
            </a:extLst>
          </p:cNvPr>
          <p:cNvSpPr txBox="1">
            <a:spLocks/>
          </p:cNvSpPr>
          <p:nvPr/>
        </p:nvSpPr>
        <p:spPr>
          <a:xfrm>
            <a:off x="5950148" y="3645522"/>
            <a:ext cx="5991901" cy="49936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Clr>
                <a:srgbClr val="F7C325"/>
              </a:buClr>
              <a:buFont typeface="Wingdings" panose="05000000000000000000" pitchFamily="2" charset="2"/>
              <a:buChar char="q"/>
            </a:pPr>
            <a:r>
              <a:rPr lang="en-US" sz="1400" b="1">
                <a:solidFill>
                  <a:srgbClr val="FFC000"/>
                </a:solidFill>
              </a:rPr>
              <a:t>The right product description :</a:t>
            </a:r>
            <a:endParaRPr lang="en-US" sz="1400" b="1">
              <a:solidFill>
                <a:srgbClr val="E8833A"/>
              </a:solidFill>
            </a:endParaRPr>
          </a:p>
          <a:p>
            <a:pPr marL="0" indent="0">
              <a:buNone/>
            </a:pPr>
            <a:r>
              <a:rPr lang="en-US" sz="1400" b="1" u="sng">
                <a:solidFill>
                  <a:srgbClr val="FFC000"/>
                </a:solidFill>
              </a:rPr>
              <a:t>product_qlty_idx</a:t>
            </a:r>
            <a:r>
              <a:rPr lang="en-US" sz="1400" b="1">
                <a:solidFill>
                  <a:srgbClr val="FFC000"/>
                </a:solidFill>
              </a:rPr>
              <a:t> : </a:t>
            </a:r>
            <a:r>
              <a:rPr lang="en-US" sz="1400" i="1"/>
              <a:t>e.g. build a product description index</a:t>
            </a:r>
            <a:endParaRPr lang="en-US" sz="1400" b="1">
              <a:solidFill>
                <a:srgbClr val="FF0000"/>
              </a:solidFill>
            </a:endParaRPr>
          </a:p>
        </p:txBody>
      </p:sp>
      <p:sp>
        <p:nvSpPr>
          <p:cNvPr id="20" name="Espace réservé du contenu 2">
            <a:extLst>
              <a:ext uri="{FF2B5EF4-FFF2-40B4-BE49-F238E27FC236}">
                <a16:creationId xmlns:a16="http://schemas.microsoft.com/office/drawing/2014/main" id="{930E718C-80C7-4165-9D82-FCBDE808E004}"/>
              </a:ext>
            </a:extLst>
          </p:cNvPr>
          <p:cNvSpPr txBox="1">
            <a:spLocks/>
          </p:cNvSpPr>
          <p:nvPr/>
        </p:nvSpPr>
        <p:spPr>
          <a:xfrm>
            <a:off x="5950146" y="5182184"/>
            <a:ext cx="5991901" cy="49936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Clr>
                <a:srgbClr val="2C88D9"/>
              </a:buClr>
              <a:buFont typeface="Wingdings" panose="05000000000000000000" pitchFamily="2" charset="2"/>
              <a:buChar char="q"/>
            </a:pPr>
            <a:r>
              <a:rPr lang="en-US" sz="1400" b="1">
                <a:solidFill>
                  <a:srgbClr val="2C88D9"/>
                </a:solidFill>
              </a:rPr>
              <a:t>The right location : </a:t>
            </a:r>
          </a:p>
          <a:p>
            <a:pPr marL="0" indent="0">
              <a:buNone/>
            </a:pPr>
            <a:r>
              <a:rPr lang="en-US" sz="1400" b="1" u="sng">
                <a:solidFill>
                  <a:srgbClr val="2C88D9"/>
                </a:solidFill>
              </a:rPr>
              <a:t>cust_sell_distance</a:t>
            </a:r>
            <a:r>
              <a:rPr lang="en-US" sz="1400" b="1">
                <a:solidFill>
                  <a:srgbClr val="2C88D9"/>
                </a:solidFill>
              </a:rPr>
              <a:t> : </a:t>
            </a:r>
            <a:r>
              <a:rPr lang="en-US" sz="1400" i="1"/>
              <a:t> so far so close thanks to a virtual marketplace</a:t>
            </a:r>
            <a:endParaRPr lang="en-US" sz="1400"/>
          </a:p>
        </p:txBody>
      </p:sp>
      <p:sp>
        <p:nvSpPr>
          <p:cNvPr id="21" name="Espace réservé du contenu 2">
            <a:extLst>
              <a:ext uri="{FF2B5EF4-FFF2-40B4-BE49-F238E27FC236}">
                <a16:creationId xmlns:a16="http://schemas.microsoft.com/office/drawing/2014/main" id="{D424E10D-A533-4CA0-8B18-A81DD802DBDD}"/>
              </a:ext>
            </a:extLst>
          </p:cNvPr>
          <p:cNvSpPr txBox="1">
            <a:spLocks/>
          </p:cNvSpPr>
          <p:nvPr/>
        </p:nvSpPr>
        <p:spPr>
          <a:xfrm>
            <a:off x="5950147" y="4382878"/>
            <a:ext cx="5991901" cy="49936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Clr>
                <a:srgbClr val="E8833A"/>
              </a:buClr>
              <a:buFont typeface="Wingdings" panose="05000000000000000000" pitchFamily="2" charset="2"/>
              <a:buChar char="q"/>
            </a:pPr>
            <a:r>
              <a:rPr lang="en-US" sz="1400" b="1">
                <a:solidFill>
                  <a:srgbClr val="E8833A"/>
                </a:solidFill>
              </a:rPr>
              <a:t>The right pricing and its attractivity : </a:t>
            </a:r>
          </a:p>
          <a:p>
            <a:pPr marL="0" indent="0">
              <a:buNone/>
            </a:pPr>
            <a:r>
              <a:rPr lang="en-US" sz="1400" b="1" u="sng">
                <a:solidFill>
                  <a:srgbClr val="E8833A"/>
                </a:solidFill>
              </a:rPr>
              <a:t>Total_price &amp; charmed_price</a:t>
            </a:r>
            <a:r>
              <a:rPr lang="en-US" sz="1400" b="1">
                <a:solidFill>
                  <a:srgbClr val="E8833A"/>
                </a:solidFill>
              </a:rPr>
              <a:t> : </a:t>
            </a:r>
            <a:r>
              <a:rPr lang="en-US" sz="1400" i="1"/>
              <a:t>« charmed » by 0,99 termination</a:t>
            </a:r>
            <a:endParaRPr lang="en-US" sz="1400" b="1">
              <a:solidFill>
                <a:srgbClr val="FF0000"/>
              </a:solidFill>
            </a:endParaRPr>
          </a:p>
        </p:txBody>
      </p:sp>
      <p:sp>
        <p:nvSpPr>
          <p:cNvPr id="9" name="ZoneTexte 8">
            <a:extLst>
              <a:ext uri="{FF2B5EF4-FFF2-40B4-BE49-F238E27FC236}">
                <a16:creationId xmlns:a16="http://schemas.microsoft.com/office/drawing/2014/main" id="{24E8D992-EBC2-409F-9232-04E021CF85F9}"/>
              </a:ext>
            </a:extLst>
          </p:cNvPr>
          <p:cNvSpPr txBox="1"/>
          <p:nvPr/>
        </p:nvSpPr>
        <p:spPr>
          <a:xfrm>
            <a:off x="125382" y="2754575"/>
            <a:ext cx="2496196" cy="369332"/>
          </a:xfrm>
          <a:prstGeom prst="rect">
            <a:avLst/>
          </a:prstGeom>
          <a:noFill/>
        </p:spPr>
        <p:txBody>
          <a:bodyPr wrap="none" rtlCol="0">
            <a:spAutoFit/>
          </a:bodyPr>
          <a:lstStyle/>
          <a:p>
            <a:r>
              <a:rPr lang="en-US" b="1"/>
              <a:t>The « Right » features</a:t>
            </a:r>
          </a:p>
        </p:txBody>
      </p:sp>
      <p:sp>
        <p:nvSpPr>
          <p:cNvPr id="11" name="Rectangle 10">
            <a:extLst>
              <a:ext uri="{FF2B5EF4-FFF2-40B4-BE49-F238E27FC236}">
                <a16:creationId xmlns:a16="http://schemas.microsoft.com/office/drawing/2014/main" id="{F9F752C6-B3F8-436E-9D9B-764C09793B0F}"/>
              </a:ext>
            </a:extLst>
          </p:cNvPr>
          <p:cNvSpPr/>
          <p:nvPr/>
        </p:nvSpPr>
        <p:spPr>
          <a:xfrm>
            <a:off x="291374" y="6136335"/>
            <a:ext cx="11676185" cy="665207"/>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t>The most </a:t>
            </a:r>
            <a:r>
              <a:rPr lang="en-US" sz="1600" b="1" i="1" dirty="0" err="1"/>
              <a:t>powerfull</a:t>
            </a:r>
            <a:r>
              <a:rPr lang="en-US" sz="1600" b="1" i="1" dirty="0"/>
              <a:t> &amp; efficient</a:t>
            </a:r>
            <a:r>
              <a:rPr lang="en-US" sz="1600" i="1" dirty="0"/>
              <a:t> Customer’s segmentation shall first </a:t>
            </a:r>
            <a:r>
              <a:rPr lang="en-US" sz="1600" b="1" i="1" dirty="0"/>
              <a:t>suit to Your Goals</a:t>
            </a:r>
          </a:p>
        </p:txBody>
      </p:sp>
    </p:spTree>
    <p:extLst>
      <p:ext uri="{BB962C8B-B14F-4D97-AF65-F5344CB8AC3E}">
        <p14:creationId xmlns:p14="http://schemas.microsoft.com/office/powerpoint/2010/main" val="1073747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177322-B9AA-4F08-8621-2C45D074DF3C}"/>
              </a:ext>
            </a:extLst>
          </p:cNvPr>
          <p:cNvSpPr>
            <a:spLocks noGrp="1"/>
          </p:cNvSpPr>
          <p:nvPr>
            <p:ph type="title"/>
          </p:nvPr>
        </p:nvSpPr>
        <p:spPr>
          <a:xfrm>
            <a:off x="271305" y="379621"/>
            <a:ext cx="12058022" cy="970450"/>
          </a:xfrm>
        </p:spPr>
        <p:txBody>
          <a:bodyPr/>
          <a:lstStyle/>
          <a:p>
            <a:r>
              <a:rPr lang="en-US"/>
              <a:t>Use Case : </a:t>
            </a:r>
            <a:br>
              <a:rPr lang="en-US"/>
            </a:br>
            <a:r>
              <a:rPr lang="en-US"/>
              <a:t>building a « Right » communication campaign</a:t>
            </a:r>
          </a:p>
        </p:txBody>
      </p:sp>
      <p:grpSp>
        <p:nvGrpSpPr>
          <p:cNvPr id="23" name="Groupe 22">
            <a:extLst>
              <a:ext uri="{FF2B5EF4-FFF2-40B4-BE49-F238E27FC236}">
                <a16:creationId xmlns:a16="http://schemas.microsoft.com/office/drawing/2014/main" id="{C3CCC0E6-F2F5-47CA-BE5C-6E4AE11E5935}"/>
              </a:ext>
            </a:extLst>
          </p:cNvPr>
          <p:cNvGrpSpPr/>
          <p:nvPr/>
        </p:nvGrpSpPr>
        <p:grpSpPr>
          <a:xfrm>
            <a:off x="0" y="2566463"/>
            <a:ext cx="5419753" cy="1325994"/>
            <a:chOff x="-78270" y="3035998"/>
            <a:chExt cx="5419753" cy="1325994"/>
          </a:xfrm>
        </p:grpSpPr>
        <p:sp>
          <p:nvSpPr>
            <p:cNvPr id="4" name="Ellipse 3">
              <a:extLst>
                <a:ext uri="{FF2B5EF4-FFF2-40B4-BE49-F238E27FC236}">
                  <a16:creationId xmlns:a16="http://schemas.microsoft.com/office/drawing/2014/main" id="{DAE8D56E-2A82-40A1-B796-96DDB9457AD5}"/>
                </a:ext>
              </a:extLst>
            </p:cNvPr>
            <p:cNvSpPr/>
            <p:nvPr/>
          </p:nvSpPr>
          <p:spPr>
            <a:xfrm rot="11579535">
              <a:off x="3251710" y="3035998"/>
              <a:ext cx="2089773" cy="1325994"/>
            </a:xfrm>
            <a:prstGeom prst="ellipse">
              <a:avLst/>
            </a:prstGeom>
            <a:solidFill>
              <a:srgbClr val="D3455B"/>
            </a:solidFill>
            <a:ln>
              <a:solidFill>
                <a:srgbClr val="D345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ZoneTexte 27">
              <a:extLst>
                <a:ext uri="{FF2B5EF4-FFF2-40B4-BE49-F238E27FC236}">
                  <a16:creationId xmlns:a16="http://schemas.microsoft.com/office/drawing/2014/main" id="{8F7A32BD-EB0B-4F72-A157-FD5404AA74D8}"/>
                </a:ext>
              </a:extLst>
            </p:cNvPr>
            <p:cNvSpPr txBox="1"/>
            <p:nvPr/>
          </p:nvSpPr>
          <p:spPr>
            <a:xfrm>
              <a:off x="3679309" y="3086736"/>
              <a:ext cx="872355" cy="369332"/>
            </a:xfrm>
            <a:prstGeom prst="rect">
              <a:avLst/>
            </a:prstGeom>
            <a:noFill/>
          </p:spPr>
          <p:txBody>
            <a:bodyPr wrap="none" rtlCol="0">
              <a:spAutoFit/>
            </a:bodyPr>
            <a:lstStyle/>
            <a:p>
              <a:r>
                <a:rPr lang="en-US" b="1"/>
                <a:t>orders</a:t>
              </a:r>
            </a:p>
          </p:txBody>
        </p:sp>
        <p:pic>
          <p:nvPicPr>
            <p:cNvPr id="52" name="Image 51">
              <a:extLst>
                <a:ext uri="{FF2B5EF4-FFF2-40B4-BE49-F238E27FC236}">
                  <a16:creationId xmlns:a16="http://schemas.microsoft.com/office/drawing/2014/main" id="{98D6734F-B36E-4756-9034-C4EB3F1E4BED}"/>
                </a:ext>
              </a:extLst>
            </p:cNvPr>
            <p:cNvPicPr>
              <a:picLocks noChangeAspect="1"/>
            </p:cNvPicPr>
            <p:nvPr/>
          </p:nvPicPr>
          <p:blipFill>
            <a:blip r:embed="rId2">
              <a:duotone>
                <a:prstClr val="black"/>
                <a:schemeClr val="tx2">
                  <a:tint val="45000"/>
                  <a:satMod val="400000"/>
                </a:schemeClr>
              </a:duotone>
            </a:blip>
            <a:stretch>
              <a:fillRect/>
            </a:stretch>
          </p:blipFill>
          <p:spPr>
            <a:xfrm>
              <a:off x="3768735" y="3435887"/>
              <a:ext cx="715357" cy="711124"/>
            </a:xfrm>
            <a:prstGeom prst="rect">
              <a:avLst/>
            </a:prstGeom>
          </p:spPr>
        </p:pic>
        <p:sp>
          <p:nvSpPr>
            <p:cNvPr id="3" name="Rectangle 2">
              <a:extLst>
                <a:ext uri="{FF2B5EF4-FFF2-40B4-BE49-F238E27FC236}">
                  <a16:creationId xmlns:a16="http://schemas.microsoft.com/office/drawing/2014/main" id="{EA4F0FCF-ACF5-4C83-9B78-F8824674BB2C}"/>
                </a:ext>
              </a:extLst>
            </p:cNvPr>
            <p:cNvSpPr/>
            <p:nvPr/>
          </p:nvSpPr>
          <p:spPr>
            <a:xfrm>
              <a:off x="-78270" y="3112169"/>
              <a:ext cx="3334880" cy="307777"/>
            </a:xfrm>
            <a:prstGeom prst="rect">
              <a:avLst/>
            </a:prstGeom>
          </p:spPr>
          <p:txBody>
            <a:bodyPr wrap="square">
              <a:spAutoFit/>
            </a:bodyPr>
            <a:lstStyle/>
            <a:p>
              <a:pPr algn="r"/>
              <a:r>
                <a:rPr lang="en-US" sz="1400" b="1"/>
                <a:t>When : </a:t>
              </a:r>
              <a:r>
                <a:rPr lang="en-US" sz="1400" b="1" u="sng">
                  <a:solidFill>
                    <a:srgbClr val="D3455B"/>
                  </a:solidFill>
                </a:rPr>
                <a:t>purchase_time_zone_cat</a:t>
              </a:r>
            </a:p>
          </p:txBody>
        </p:sp>
      </p:grpSp>
      <p:grpSp>
        <p:nvGrpSpPr>
          <p:cNvPr id="35" name="Groupe 34">
            <a:extLst>
              <a:ext uri="{FF2B5EF4-FFF2-40B4-BE49-F238E27FC236}">
                <a16:creationId xmlns:a16="http://schemas.microsoft.com/office/drawing/2014/main" id="{4CD96C37-ECB5-4868-8CAF-80868AB31BEC}"/>
              </a:ext>
            </a:extLst>
          </p:cNvPr>
          <p:cNvGrpSpPr/>
          <p:nvPr/>
        </p:nvGrpSpPr>
        <p:grpSpPr>
          <a:xfrm>
            <a:off x="377732" y="3706678"/>
            <a:ext cx="5041975" cy="2089773"/>
            <a:chOff x="232760" y="4129728"/>
            <a:chExt cx="5041975" cy="2089773"/>
          </a:xfrm>
        </p:grpSpPr>
        <p:sp>
          <p:nvSpPr>
            <p:cNvPr id="16" name="Ellipse 15">
              <a:extLst>
                <a:ext uri="{FF2B5EF4-FFF2-40B4-BE49-F238E27FC236}">
                  <a16:creationId xmlns:a16="http://schemas.microsoft.com/office/drawing/2014/main" id="{35149DF7-0BDE-4819-888E-3D0DE3E16C61}"/>
                </a:ext>
              </a:extLst>
            </p:cNvPr>
            <p:cNvSpPr/>
            <p:nvPr/>
          </p:nvSpPr>
          <p:spPr>
            <a:xfrm rot="18777061">
              <a:off x="3566851" y="4511618"/>
              <a:ext cx="2089773" cy="1325994"/>
            </a:xfrm>
            <a:prstGeom prst="ellipse">
              <a:avLst/>
            </a:prstGeom>
            <a:solidFill>
              <a:srgbClr val="BD34D1"/>
            </a:solidFill>
            <a:ln>
              <a:solidFill>
                <a:srgbClr val="BD34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ZoneTexte 18">
              <a:extLst>
                <a:ext uri="{FF2B5EF4-FFF2-40B4-BE49-F238E27FC236}">
                  <a16:creationId xmlns:a16="http://schemas.microsoft.com/office/drawing/2014/main" id="{58CEDE13-D58D-46B0-AE1C-9CA2AEF3DAB1}"/>
                </a:ext>
              </a:extLst>
            </p:cNvPr>
            <p:cNvSpPr txBox="1"/>
            <p:nvPr/>
          </p:nvSpPr>
          <p:spPr>
            <a:xfrm>
              <a:off x="4064096" y="4712607"/>
              <a:ext cx="1024639" cy="369332"/>
            </a:xfrm>
            <a:prstGeom prst="rect">
              <a:avLst/>
            </a:prstGeom>
            <a:noFill/>
          </p:spPr>
          <p:txBody>
            <a:bodyPr wrap="none" rtlCol="0">
              <a:spAutoFit/>
            </a:bodyPr>
            <a:lstStyle/>
            <a:p>
              <a:r>
                <a:rPr lang="en-US" b="1"/>
                <a:t>reviews</a:t>
              </a:r>
            </a:p>
          </p:txBody>
        </p:sp>
        <p:pic>
          <p:nvPicPr>
            <p:cNvPr id="42" name="Image 41">
              <a:extLst>
                <a:ext uri="{FF2B5EF4-FFF2-40B4-BE49-F238E27FC236}">
                  <a16:creationId xmlns:a16="http://schemas.microsoft.com/office/drawing/2014/main" id="{C60A0801-4FDE-4A73-A7F2-5019BD3508A5}"/>
                </a:ext>
              </a:extLst>
            </p:cNvPr>
            <p:cNvPicPr>
              <a:picLocks noChangeAspect="1"/>
            </p:cNvPicPr>
            <p:nvPr/>
          </p:nvPicPr>
          <p:blipFill>
            <a:blip r:embed="rId3">
              <a:duotone>
                <a:prstClr val="black"/>
                <a:schemeClr val="tx2">
                  <a:tint val="45000"/>
                  <a:satMod val="400000"/>
                </a:schemeClr>
              </a:duotone>
            </a:blip>
            <a:stretch>
              <a:fillRect/>
            </a:stretch>
          </p:blipFill>
          <p:spPr>
            <a:xfrm>
              <a:off x="4157916" y="5034281"/>
              <a:ext cx="796676" cy="655253"/>
            </a:xfrm>
            <a:prstGeom prst="rect">
              <a:avLst/>
            </a:prstGeom>
          </p:spPr>
        </p:pic>
        <p:sp>
          <p:nvSpPr>
            <p:cNvPr id="5" name="Rectangle 4">
              <a:extLst>
                <a:ext uri="{FF2B5EF4-FFF2-40B4-BE49-F238E27FC236}">
                  <a16:creationId xmlns:a16="http://schemas.microsoft.com/office/drawing/2014/main" id="{5FF9BF08-0C13-4177-84BD-C30469388199}"/>
                </a:ext>
              </a:extLst>
            </p:cNvPr>
            <p:cNvSpPr/>
            <p:nvPr/>
          </p:nvSpPr>
          <p:spPr>
            <a:xfrm>
              <a:off x="232760" y="5034281"/>
              <a:ext cx="3506542" cy="523220"/>
            </a:xfrm>
            <a:prstGeom prst="rect">
              <a:avLst/>
            </a:prstGeom>
          </p:spPr>
          <p:txBody>
            <a:bodyPr wrap="square">
              <a:spAutoFit/>
            </a:bodyPr>
            <a:lstStyle/>
            <a:p>
              <a:pPr algn="r"/>
              <a:r>
                <a:rPr lang="en-US" sz="1400" b="1"/>
                <a:t>Why : </a:t>
              </a:r>
              <a:r>
                <a:rPr lang="en-US" sz="1400" b="1" u="sng">
                  <a:solidFill>
                    <a:srgbClr val="BD34D1"/>
                  </a:solidFill>
                </a:rPr>
                <a:t>product_review_mean(_lvl)</a:t>
              </a:r>
            </a:p>
            <a:p>
              <a:pPr algn="r"/>
              <a:r>
                <a:rPr lang="en-US" sz="1400" b="1"/>
                <a:t>How : </a:t>
              </a:r>
              <a:r>
                <a:rPr lang="en-US" sz="1400" b="1" u="sng">
                  <a:solidFill>
                    <a:srgbClr val="BD34D1"/>
                  </a:solidFill>
                </a:rPr>
                <a:t>review_gap(_lvl)</a:t>
              </a:r>
            </a:p>
          </p:txBody>
        </p:sp>
      </p:grpSp>
      <p:grpSp>
        <p:nvGrpSpPr>
          <p:cNvPr id="32" name="Groupe 31">
            <a:extLst>
              <a:ext uri="{FF2B5EF4-FFF2-40B4-BE49-F238E27FC236}">
                <a16:creationId xmlns:a16="http://schemas.microsoft.com/office/drawing/2014/main" id="{42ADDB90-E698-4A82-8B52-3F20AD6E2721}"/>
              </a:ext>
            </a:extLst>
          </p:cNvPr>
          <p:cNvGrpSpPr/>
          <p:nvPr/>
        </p:nvGrpSpPr>
        <p:grpSpPr>
          <a:xfrm>
            <a:off x="5580700" y="4129024"/>
            <a:ext cx="3671710" cy="2089773"/>
            <a:chOff x="5508464" y="4630865"/>
            <a:chExt cx="3671710" cy="2089773"/>
          </a:xfrm>
        </p:grpSpPr>
        <p:sp>
          <p:nvSpPr>
            <p:cNvPr id="12" name="Ellipse 11">
              <a:extLst>
                <a:ext uri="{FF2B5EF4-FFF2-40B4-BE49-F238E27FC236}">
                  <a16:creationId xmlns:a16="http://schemas.microsoft.com/office/drawing/2014/main" id="{710E4DF1-23BC-490C-9E6D-8B21FE2B7F08}"/>
                </a:ext>
              </a:extLst>
            </p:cNvPr>
            <p:cNvSpPr/>
            <p:nvPr/>
          </p:nvSpPr>
          <p:spPr>
            <a:xfrm rot="15287207">
              <a:off x="5126574" y="5012755"/>
              <a:ext cx="2089773" cy="1325994"/>
            </a:xfrm>
            <a:prstGeom prst="ellipse">
              <a:avLst/>
            </a:prstGeom>
            <a:solidFill>
              <a:srgbClr val="2C88D9"/>
            </a:solidFill>
            <a:ln>
              <a:solidFill>
                <a:srgbClr val="2C88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ZoneTexte 25">
              <a:extLst>
                <a:ext uri="{FF2B5EF4-FFF2-40B4-BE49-F238E27FC236}">
                  <a16:creationId xmlns:a16="http://schemas.microsoft.com/office/drawing/2014/main" id="{B31E17A3-F41D-4B0E-B5AE-B386ACA94074}"/>
                </a:ext>
              </a:extLst>
            </p:cNvPr>
            <p:cNvSpPr txBox="1"/>
            <p:nvPr/>
          </p:nvSpPr>
          <p:spPr>
            <a:xfrm>
              <a:off x="5600938" y="5019305"/>
              <a:ext cx="1107996" cy="646331"/>
            </a:xfrm>
            <a:prstGeom prst="rect">
              <a:avLst/>
            </a:prstGeom>
            <a:noFill/>
          </p:spPr>
          <p:txBody>
            <a:bodyPr wrap="none" rtlCol="0">
              <a:spAutoFit/>
            </a:bodyPr>
            <a:lstStyle/>
            <a:p>
              <a:r>
                <a:rPr lang="en-US" b="1"/>
                <a:t>Sellers &amp;</a:t>
              </a:r>
            </a:p>
            <a:p>
              <a:r>
                <a:rPr lang="en-US" b="1"/>
                <a:t>geoloc</a:t>
              </a:r>
            </a:p>
          </p:txBody>
        </p:sp>
        <p:pic>
          <p:nvPicPr>
            <p:cNvPr id="43" name="Image 42">
              <a:extLst>
                <a:ext uri="{FF2B5EF4-FFF2-40B4-BE49-F238E27FC236}">
                  <a16:creationId xmlns:a16="http://schemas.microsoft.com/office/drawing/2014/main" id="{C1113912-0194-4CEE-98AB-34D687DF2746}"/>
                </a:ext>
              </a:extLst>
            </p:cNvPr>
            <p:cNvPicPr>
              <a:picLocks noChangeAspect="1"/>
            </p:cNvPicPr>
            <p:nvPr/>
          </p:nvPicPr>
          <p:blipFill>
            <a:blip r:embed="rId4">
              <a:duotone>
                <a:prstClr val="black"/>
                <a:schemeClr val="tx2">
                  <a:tint val="45000"/>
                  <a:satMod val="400000"/>
                </a:schemeClr>
              </a:duotone>
            </a:blip>
            <a:stretch>
              <a:fillRect/>
            </a:stretch>
          </p:blipFill>
          <p:spPr>
            <a:xfrm>
              <a:off x="5987726" y="5723842"/>
              <a:ext cx="663308" cy="632928"/>
            </a:xfrm>
            <a:prstGeom prst="rect">
              <a:avLst/>
            </a:prstGeom>
          </p:spPr>
        </p:pic>
        <p:sp>
          <p:nvSpPr>
            <p:cNvPr id="9" name="Rectangle 8">
              <a:extLst>
                <a:ext uri="{FF2B5EF4-FFF2-40B4-BE49-F238E27FC236}">
                  <a16:creationId xmlns:a16="http://schemas.microsoft.com/office/drawing/2014/main" id="{AB5B1110-CC01-4569-81CD-FC09541ABB99}"/>
                </a:ext>
              </a:extLst>
            </p:cNvPr>
            <p:cNvSpPr/>
            <p:nvPr/>
          </p:nvSpPr>
          <p:spPr>
            <a:xfrm>
              <a:off x="6835960" y="5983328"/>
              <a:ext cx="2344214" cy="523220"/>
            </a:xfrm>
            <a:prstGeom prst="rect">
              <a:avLst/>
            </a:prstGeom>
          </p:spPr>
          <p:txBody>
            <a:bodyPr wrap="square">
              <a:spAutoFit/>
            </a:bodyPr>
            <a:lstStyle/>
            <a:p>
              <a:pPr algn="r"/>
              <a:r>
                <a:rPr lang="en-US" sz="1400" b="1"/>
                <a:t>Where : </a:t>
              </a:r>
              <a:r>
                <a:rPr lang="en-US" sz="1400" b="1" u="sng">
                  <a:solidFill>
                    <a:srgbClr val="2C88D9"/>
                  </a:solidFill>
                </a:rPr>
                <a:t>cust_sell_dist(_lvl)</a:t>
              </a:r>
            </a:p>
          </p:txBody>
        </p:sp>
      </p:grpSp>
      <p:grpSp>
        <p:nvGrpSpPr>
          <p:cNvPr id="24" name="Groupe 23">
            <a:extLst>
              <a:ext uri="{FF2B5EF4-FFF2-40B4-BE49-F238E27FC236}">
                <a16:creationId xmlns:a16="http://schemas.microsoft.com/office/drawing/2014/main" id="{83B20C85-B14F-4A00-9806-90218DC11ADC}"/>
              </a:ext>
            </a:extLst>
          </p:cNvPr>
          <p:cNvGrpSpPr/>
          <p:nvPr/>
        </p:nvGrpSpPr>
        <p:grpSpPr>
          <a:xfrm>
            <a:off x="4962090" y="1237200"/>
            <a:ext cx="1365288" cy="2089773"/>
            <a:chOff x="4864436" y="1659231"/>
            <a:chExt cx="1365288" cy="2089773"/>
          </a:xfrm>
        </p:grpSpPr>
        <p:sp>
          <p:nvSpPr>
            <p:cNvPr id="8" name="Ellipse 7">
              <a:extLst>
                <a:ext uri="{FF2B5EF4-FFF2-40B4-BE49-F238E27FC236}">
                  <a16:creationId xmlns:a16="http://schemas.microsoft.com/office/drawing/2014/main" id="{2C054608-9D2C-416A-871D-4563ABF56A17}"/>
                </a:ext>
              </a:extLst>
            </p:cNvPr>
            <p:cNvSpPr/>
            <p:nvPr/>
          </p:nvSpPr>
          <p:spPr>
            <a:xfrm rot="4473680">
              <a:off x="4521840" y="2041121"/>
              <a:ext cx="2089773" cy="1325994"/>
            </a:xfrm>
            <a:prstGeom prst="ellipse">
              <a:avLst/>
            </a:prstGeom>
            <a:solidFill>
              <a:srgbClr val="788896"/>
            </a:solidFill>
            <a:ln>
              <a:solidFill>
                <a:srgbClr val="7888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ZoneTexte 17">
              <a:extLst>
                <a:ext uri="{FF2B5EF4-FFF2-40B4-BE49-F238E27FC236}">
                  <a16:creationId xmlns:a16="http://schemas.microsoft.com/office/drawing/2014/main" id="{91C5F64A-5135-44AC-B105-DDF813AC4F42}"/>
                </a:ext>
              </a:extLst>
            </p:cNvPr>
            <p:cNvSpPr txBox="1"/>
            <p:nvPr/>
          </p:nvSpPr>
          <p:spPr>
            <a:xfrm>
              <a:off x="4864436" y="2069801"/>
              <a:ext cx="1298753" cy="369332"/>
            </a:xfrm>
            <a:prstGeom prst="rect">
              <a:avLst/>
            </a:prstGeom>
            <a:noFill/>
          </p:spPr>
          <p:txBody>
            <a:bodyPr wrap="none" rtlCol="0">
              <a:spAutoFit/>
            </a:bodyPr>
            <a:lstStyle/>
            <a:p>
              <a:r>
                <a:rPr lang="en-US" b="1"/>
                <a:t>payments</a:t>
              </a:r>
            </a:p>
          </p:txBody>
        </p:sp>
        <p:pic>
          <p:nvPicPr>
            <p:cNvPr id="41" name="Image 40">
              <a:extLst>
                <a:ext uri="{FF2B5EF4-FFF2-40B4-BE49-F238E27FC236}">
                  <a16:creationId xmlns:a16="http://schemas.microsoft.com/office/drawing/2014/main" id="{80E749F5-6D1D-4FE2-BD0D-DDD941F2F709}"/>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5015954" y="2423451"/>
              <a:ext cx="926751" cy="675360"/>
            </a:xfrm>
            <a:prstGeom prst="rect">
              <a:avLst/>
            </a:prstGeom>
          </p:spPr>
        </p:pic>
      </p:grpSp>
      <p:grpSp>
        <p:nvGrpSpPr>
          <p:cNvPr id="29" name="Groupe 28">
            <a:extLst>
              <a:ext uri="{FF2B5EF4-FFF2-40B4-BE49-F238E27FC236}">
                <a16:creationId xmlns:a16="http://schemas.microsoft.com/office/drawing/2014/main" id="{12D3F016-67B5-4644-A84F-A9361CD44EEF}"/>
              </a:ext>
            </a:extLst>
          </p:cNvPr>
          <p:cNvGrpSpPr/>
          <p:nvPr/>
        </p:nvGrpSpPr>
        <p:grpSpPr>
          <a:xfrm>
            <a:off x="6169411" y="1670418"/>
            <a:ext cx="4409733" cy="1737571"/>
            <a:chOff x="6072352" y="1986141"/>
            <a:chExt cx="4409733" cy="1737571"/>
          </a:xfrm>
        </p:grpSpPr>
        <p:sp>
          <p:nvSpPr>
            <p:cNvPr id="14" name="Ellipse 13">
              <a:extLst>
                <a:ext uri="{FF2B5EF4-FFF2-40B4-BE49-F238E27FC236}">
                  <a16:creationId xmlns:a16="http://schemas.microsoft.com/office/drawing/2014/main" id="{D260994E-BCA1-4011-B8EB-F2A33CCE4C50}"/>
                </a:ext>
              </a:extLst>
            </p:cNvPr>
            <p:cNvSpPr/>
            <p:nvPr/>
          </p:nvSpPr>
          <p:spPr>
            <a:xfrm rot="19587551">
              <a:off x="6072352" y="2397718"/>
              <a:ext cx="2089773" cy="1325994"/>
            </a:xfrm>
            <a:prstGeom prst="ellipse">
              <a:avLst/>
            </a:prstGeom>
            <a:solidFill>
              <a:srgbClr val="F7C325"/>
            </a:solidFill>
            <a:ln>
              <a:solidFill>
                <a:srgbClr val="F7C3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ZoneTexte 24">
              <a:extLst>
                <a:ext uri="{FF2B5EF4-FFF2-40B4-BE49-F238E27FC236}">
                  <a16:creationId xmlns:a16="http://schemas.microsoft.com/office/drawing/2014/main" id="{FF1849C4-A45E-4369-8D7E-0BC29B88E255}"/>
                </a:ext>
              </a:extLst>
            </p:cNvPr>
            <p:cNvSpPr txBox="1"/>
            <p:nvPr/>
          </p:nvSpPr>
          <p:spPr>
            <a:xfrm>
              <a:off x="6667097" y="2481301"/>
              <a:ext cx="1178528" cy="369332"/>
            </a:xfrm>
            <a:prstGeom prst="rect">
              <a:avLst/>
            </a:prstGeom>
            <a:noFill/>
          </p:spPr>
          <p:txBody>
            <a:bodyPr wrap="none" rtlCol="0">
              <a:spAutoFit/>
            </a:bodyPr>
            <a:lstStyle/>
            <a:p>
              <a:r>
                <a:rPr lang="en-US" b="1"/>
                <a:t>products</a:t>
              </a:r>
            </a:p>
          </p:txBody>
        </p:sp>
        <p:pic>
          <p:nvPicPr>
            <p:cNvPr id="38" name="Image 37">
              <a:extLst>
                <a:ext uri="{FF2B5EF4-FFF2-40B4-BE49-F238E27FC236}">
                  <a16:creationId xmlns:a16="http://schemas.microsoft.com/office/drawing/2014/main" id="{130B437A-2F95-438A-8B6E-D76A52367822}"/>
                </a:ext>
              </a:extLst>
            </p:cNvPr>
            <p:cNvPicPr>
              <a:picLocks noChangeAspect="1"/>
            </p:cNvPicPr>
            <p:nvPr/>
          </p:nvPicPr>
          <p:blipFill>
            <a:blip r:embed="rId7">
              <a:grayscl/>
            </a:blip>
            <a:stretch>
              <a:fillRect/>
            </a:stretch>
          </p:blipFill>
          <p:spPr>
            <a:xfrm>
              <a:off x="6393663" y="2841151"/>
              <a:ext cx="759082" cy="710074"/>
            </a:xfrm>
            <a:prstGeom prst="rect">
              <a:avLst/>
            </a:prstGeom>
          </p:spPr>
        </p:pic>
        <p:pic>
          <p:nvPicPr>
            <p:cNvPr id="54" name="Image 53">
              <a:extLst>
                <a:ext uri="{FF2B5EF4-FFF2-40B4-BE49-F238E27FC236}">
                  <a16:creationId xmlns:a16="http://schemas.microsoft.com/office/drawing/2014/main" id="{D5E64795-93F1-4C82-9336-A5672C242D49}"/>
                </a:ext>
              </a:extLst>
            </p:cNvPr>
            <p:cNvPicPr>
              <a:picLocks noChangeAspect="1"/>
            </p:cNvPicPr>
            <p:nvPr/>
          </p:nvPicPr>
          <p:blipFill>
            <a:blip r:embed="rId8">
              <a:grayscl/>
            </a:blip>
            <a:stretch>
              <a:fillRect/>
            </a:stretch>
          </p:blipFill>
          <p:spPr>
            <a:xfrm>
              <a:off x="7224162" y="2836801"/>
              <a:ext cx="759082" cy="728256"/>
            </a:xfrm>
            <a:prstGeom prst="rect">
              <a:avLst/>
            </a:prstGeom>
          </p:spPr>
        </p:pic>
        <p:sp>
          <p:nvSpPr>
            <p:cNvPr id="11" name="Rectangle 10">
              <a:extLst>
                <a:ext uri="{FF2B5EF4-FFF2-40B4-BE49-F238E27FC236}">
                  <a16:creationId xmlns:a16="http://schemas.microsoft.com/office/drawing/2014/main" id="{CEC719FA-7321-4327-AF5F-8F3627013B8F}"/>
                </a:ext>
              </a:extLst>
            </p:cNvPr>
            <p:cNvSpPr/>
            <p:nvPr/>
          </p:nvSpPr>
          <p:spPr>
            <a:xfrm>
              <a:off x="7828617" y="1986141"/>
              <a:ext cx="2653468" cy="307777"/>
            </a:xfrm>
            <a:prstGeom prst="rect">
              <a:avLst/>
            </a:prstGeom>
          </p:spPr>
          <p:txBody>
            <a:bodyPr wrap="square">
              <a:spAutoFit/>
            </a:bodyPr>
            <a:lstStyle/>
            <a:p>
              <a:pPr algn="r"/>
              <a:r>
                <a:rPr lang="en-US" sz="1400" b="1"/>
                <a:t>Why : </a:t>
              </a:r>
              <a:r>
                <a:rPr lang="en-US" sz="1400" b="1" u="sng">
                  <a:solidFill>
                    <a:srgbClr val="FFC000"/>
                  </a:solidFill>
                </a:rPr>
                <a:t>product_qlty_idx(_lvl)</a:t>
              </a:r>
              <a:endParaRPr lang="en-US" sz="1400" i="1">
                <a:solidFill>
                  <a:srgbClr val="FFC000"/>
                </a:solidFill>
              </a:endParaRPr>
            </a:p>
          </p:txBody>
        </p:sp>
      </p:grpSp>
      <p:grpSp>
        <p:nvGrpSpPr>
          <p:cNvPr id="31" name="Groupe 30">
            <a:extLst>
              <a:ext uri="{FF2B5EF4-FFF2-40B4-BE49-F238E27FC236}">
                <a16:creationId xmlns:a16="http://schemas.microsoft.com/office/drawing/2014/main" id="{8E2F8B2C-915A-4A5D-9D78-F872C6A10187}"/>
              </a:ext>
            </a:extLst>
          </p:cNvPr>
          <p:cNvGrpSpPr/>
          <p:nvPr/>
        </p:nvGrpSpPr>
        <p:grpSpPr>
          <a:xfrm>
            <a:off x="6378240" y="3574046"/>
            <a:ext cx="4433760" cy="1446652"/>
            <a:chOff x="6345914" y="3943406"/>
            <a:chExt cx="4040839" cy="1446652"/>
          </a:xfrm>
        </p:grpSpPr>
        <p:sp>
          <p:nvSpPr>
            <p:cNvPr id="30" name="Ellipse 29">
              <a:extLst>
                <a:ext uri="{FF2B5EF4-FFF2-40B4-BE49-F238E27FC236}">
                  <a16:creationId xmlns:a16="http://schemas.microsoft.com/office/drawing/2014/main" id="{CE12770A-7BDF-40FD-BAB6-382837C1A6F9}"/>
                </a:ext>
              </a:extLst>
            </p:cNvPr>
            <p:cNvSpPr/>
            <p:nvPr/>
          </p:nvSpPr>
          <p:spPr>
            <a:xfrm rot="1100895">
              <a:off x="6345914" y="3943406"/>
              <a:ext cx="2089773" cy="1325994"/>
            </a:xfrm>
            <a:prstGeom prst="ellipse">
              <a:avLst/>
            </a:prstGeom>
            <a:solidFill>
              <a:srgbClr val="E8833A"/>
            </a:solidFill>
            <a:ln>
              <a:solidFill>
                <a:srgbClr val="E883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ZoneTexte 32">
              <a:extLst>
                <a:ext uri="{FF2B5EF4-FFF2-40B4-BE49-F238E27FC236}">
                  <a16:creationId xmlns:a16="http://schemas.microsoft.com/office/drawing/2014/main" id="{F5BF2ED8-C45C-4E1F-8688-9811E66A88C7}"/>
                </a:ext>
              </a:extLst>
            </p:cNvPr>
            <p:cNvSpPr txBox="1"/>
            <p:nvPr/>
          </p:nvSpPr>
          <p:spPr>
            <a:xfrm>
              <a:off x="6783648" y="3969770"/>
              <a:ext cx="705928" cy="369332"/>
            </a:xfrm>
            <a:prstGeom prst="rect">
              <a:avLst/>
            </a:prstGeom>
            <a:noFill/>
          </p:spPr>
          <p:txBody>
            <a:bodyPr wrap="none" rtlCol="0">
              <a:spAutoFit/>
            </a:bodyPr>
            <a:lstStyle/>
            <a:p>
              <a:r>
                <a:rPr lang="en-US" b="1"/>
                <a:t>items</a:t>
              </a:r>
            </a:p>
          </p:txBody>
        </p:sp>
        <p:pic>
          <p:nvPicPr>
            <p:cNvPr id="34" name="Image 33">
              <a:extLst>
                <a:ext uri="{FF2B5EF4-FFF2-40B4-BE49-F238E27FC236}">
                  <a16:creationId xmlns:a16="http://schemas.microsoft.com/office/drawing/2014/main" id="{E5ADBF5D-29F9-4114-B857-008A51ED5F1A}"/>
                </a:ext>
              </a:extLst>
            </p:cNvPr>
            <p:cNvPicPr>
              <a:picLocks noChangeAspect="1"/>
            </p:cNvPicPr>
            <p:nvPr/>
          </p:nvPicPr>
          <p:blipFill rotWithShape="1">
            <a:blip r:embed="rId9">
              <a:duotone>
                <a:prstClr val="black"/>
                <a:schemeClr val="tx2">
                  <a:tint val="45000"/>
                  <a:satMod val="400000"/>
                </a:schemeClr>
              </a:duotone>
            </a:blip>
            <a:srcRect l="-594" t="4816" r="4312" b="4386"/>
            <a:stretch/>
          </p:blipFill>
          <p:spPr>
            <a:xfrm>
              <a:off x="7249812" y="4297447"/>
              <a:ext cx="702525" cy="511877"/>
            </a:xfrm>
            <a:prstGeom prst="rect">
              <a:avLst/>
            </a:prstGeom>
          </p:spPr>
        </p:pic>
        <p:pic>
          <p:nvPicPr>
            <p:cNvPr id="40" name="Image 39">
              <a:extLst>
                <a:ext uri="{FF2B5EF4-FFF2-40B4-BE49-F238E27FC236}">
                  <a16:creationId xmlns:a16="http://schemas.microsoft.com/office/drawing/2014/main" id="{7DAC59CA-690E-4FA4-9BBF-39134999FE7F}"/>
                </a:ext>
              </a:extLst>
            </p:cNvPr>
            <p:cNvPicPr>
              <a:picLocks noChangeAspect="1"/>
            </p:cNvPicPr>
            <p:nvPr/>
          </p:nvPicPr>
          <p:blipFill>
            <a:blip r:embed="rId10">
              <a:duotone>
                <a:prstClr val="black"/>
                <a:schemeClr val="tx2">
                  <a:tint val="45000"/>
                  <a:satMod val="400000"/>
                </a:schemeClr>
              </a:duotone>
            </a:blip>
            <a:stretch>
              <a:fillRect/>
            </a:stretch>
          </p:blipFill>
          <p:spPr>
            <a:xfrm>
              <a:off x="7244585" y="4857958"/>
              <a:ext cx="738659" cy="532100"/>
            </a:xfrm>
            <a:prstGeom prst="rect">
              <a:avLst/>
            </a:prstGeom>
          </p:spPr>
        </p:pic>
        <p:sp>
          <p:nvSpPr>
            <p:cNvPr id="15" name="Rectangle 14">
              <a:extLst>
                <a:ext uri="{FF2B5EF4-FFF2-40B4-BE49-F238E27FC236}">
                  <a16:creationId xmlns:a16="http://schemas.microsoft.com/office/drawing/2014/main" id="{7E2BA02B-B28F-4A47-B24B-9F8E603ACA14}"/>
                </a:ext>
              </a:extLst>
            </p:cNvPr>
            <p:cNvSpPr/>
            <p:nvPr/>
          </p:nvSpPr>
          <p:spPr>
            <a:xfrm>
              <a:off x="8145898" y="4226554"/>
              <a:ext cx="2240855" cy="523220"/>
            </a:xfrm>
            <a:prstGeom prst="rect">
              <a:avLst/>
            </a:prstGeom>
          </p:spPr>
          <p:txBody>
            <a:bodyPr wrap="square">
              <a:spAutoFit/>
            </a:bodyPr>
            <a:lstStyle/>
            <a:p>
              <a:pPr algn="r"/>
              <a:r>
                <a:rPr lang="en-US" sz="1400" b="1"/>
                <a:t>What : </a:t>
              </a:r>
              <a:r>
                <a:rPr lang="en-US" sz="1400" b="1">
                  <a:solidFill>
                    <a:srgbClr val="E8833A"/>
                  </a:solidFill>
                </a:rPr>
                <a:t>product_price(_lvl)</a:t>
              </a:r>
            </a:p>
            <a:p>
              <a:pPr algn="r"/>
              <a:r>
                <a:rPr lang="en-US" sz="1400" b="1" u="sng">
                  <a:solidFill>
                    <a:srgbClr val="E8833A"/>
                  </a:solidFill>
                </a:rPr>
                <a:t>charmed_price_cat</a:t>
              </a:r>
            </a:p>
          </p:txBody>
        </p:sp>
        <p:pic>
          <p:nvPicPr>
            <p:cNvPr id="21" name="Graphique 20" descr="Chariot de courses">
              <a:extLst>
                <a:ext uri="{FF2B5EF4-FFF2-40B4-BE49-F238E27FC236}">
                  <a16:creationId xmlns:a16="http://schemas.microsoft.com/office/drawing/2014/main" id="{DBBBD600-3F13-4707-852F-D2B272B4817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697207" y="4237565"/>
              <a:ext cx="547378" cy="547378"/>
            </a:xfrm>
            <a:prstGeom prst="rect">
              <a:avLst/>
            </a:prstGeom>
          </p:spPr>
        </p:pic>
      </p:grpSp>
      <p:grpSp>
        <p:nvGrpSpPr>
          <p:cNvPr id="36" name="Groupe 35">
            <a:extLst>
              <a:ext uri="{FF2B5EF4-FFF2-40B4-BE49-F238E27FC236}">
                <a16:creationId xmlns:a16="http://schemas.microsoft.com/office/drawing/2014/main" id="{D4FD5850-779D-4C69-B73E-0820D54E99F2}"/>
              </a:ext>
            </a:extLst>
          </p:cNvPr>
          <p:cNvGrpSpPr/>
          <p:nvPr/>
        </p:nvGrpSpPr>
        <p:grpSpPr>
          <a:xfrm>
            <a:off x="5182236" y="2969829"/>
            <a:ext cx="1504952" cy="1360165"/>
            <a:chOff x="5084582" y="3391860"/>
            <a:chExt cx="1504952" cy="1360165"/>
          </a:xfrm>
        </p:grpSpPr>
        <p:sp>
          <p:nvSpPr>
            <p:cNvPr id="17" name="Ellipse 16">
              <a:extLst>
                <a:ext uri="{FF2B5EF4-FFF2-40B4-BE49-F238E27FC236}">
                  <a16:creationId xmlns:a16="http://schemas.microsoft.com/office/drawing/2014/main" id="{4193DD9C-1E16-4FED-8462-93F5A974EADB}"/>
                </a:ext>
              </a:extLst>
            </p:cNvPr>
            <p:cNvSpPr/>
            <p:nvPr/>
          </p:nvSpPr>
          <p:spPr>
            <a:xfrm>
              <a:off x="5084582" y="3391860"/>
              <a:ext cx="1504952" cy="1360165"/>
            </a:xfrm>
            <a:prstGeom prst="ellipse">
              <a:avLst/>
            </a:prstGeom>
            <a:solidFill>
              <a:srgbClr val="1AAE9F"/>
            </a:solidFill>
            <a:ln>
              <a:solidFill>
                <a:srgbClr val="1AA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ZoneTexte 26">
              <a:extLst>
                <a:ext uri="{FF2B5EF4-FFF2-40B4-BE49-F238E27FC236}">
                  <a16:creationId xmlns:a16="http://schemas.microsoft.com/office/drawing/2014/main" id="{870B628F-8FF6-4907-B7C6-1BBE505E6A15}"/>
                </a:ext>
              </a:extLst>
            </p:cNvPr>
            <p:cNvSpPr txBox="1"/>
            <p:nvPr/>
          </p:nvSpPr>
          <p:spPr>
            <a:xfrm>
              <a:off x="5203498" y="3873993"/>
              <a:ext cx="1229824" cy="369332"/>
            </a:xfrm>
            <a:prstGeom prst="rect">
              <a:avLst/>
            </a:prstGeom>
            <a:noFill/>
          </p:spPr>
          <p:txBody>
            <a:bodyPr wrap="none" rtlCol="0">
              <a:spAutoFit/>
            </a:bodyPr>
            <a:lstStyle/>
            <a:p>
              <a:r>
                <a:rPr lang="en-US" b="1"/>
                <a:t>customer</a:t>
              </a:r>
            </a:p>
          </p:txBody>
        </p:sp>
      </p:grpSp>
      <p:sp>
        <p:nvSpPr>
          <p:cNvPr id="6" name="Rectangle 5">
            <a:extLst>
              <a:ext uri="{FF2B5EF4-FFF2-40B4-BE49-F238E27FC236}">
                <a16:creationId xmlns:a16="http://schemas.microsoft.com/office/drawing/2014/main" id="{B972DCC2-4D79-48CD-B129-0845C40F48F6}"/>
              </a:ext>
            </a:extLst>
          </p:cNvPr>
          <p:cNvSpPr/>
          <p:nvPr/>
        </p:nvSpPr>
        <p:spPr>
          <a:xfrm>
            <a:off x="271305" y="6217487"/>
            <a:ext cx="11676185" cy="523220"/>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We’ll use this </a:t>
            </a:r>
            <a:r>
              <a:rPr lang="en-US" sz="1600" b="1" u="sng"/>
              <a:t>shorlist</a:t>
            </a:r>
            <a:r>
              <a:rPr lang="en-US" sz="1600" b="1"/>
              <a:t> </a:t>
            </a:r>
            <a:r>
              <a:rPr lang="en-US" sz="1600"/>
              <a:t>of </a:t>
            </a:r>
            <a:r>
              <a:rPr lang="en-US" sz="1600" b="1" u="sng"/>
              <a:t>7 features</a:t>
            </a:r>
            <a:r>
              <a:rPr lang="en-US" sz="1600"/>
              <a:t>, incl. 2 of type Categories, and 5 Numerical (with their derivation as Ordinal)</a:t>
            </a:r>
          </a:p>
        </p:txBody>
      </p:sp>
    </p:spTree>
    <p:extLst>
      <p:ext uri="{BB962C8B-B14F-4D97-AF65-F5344CB8AC3E}">
        <p14:creationId xmlns:p14="http://schemas.microsoft.com/office/powerpoint/2010/main" val="4289670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p:cTn id="21" dur="500" fill="hold"/>
                                        <p:tgtEl>
                                          <p:spTgt spid="29"/>
                                        </p:tgtEl>
                                        <p:attrNameLst>
                                          <p:attrName>ppt_w</p:attrName>
                                        </p:attrNameLst>
                                      </p:cBhvr>
                                      <p:tavLst>
                                        <p:tav tm="0">
                                          <p:val>
                                            <p:fltVal val="0"/>
                                          </p:val>
                                        </p:tav>
                                        <p:tav tm="100000">
                                          <p:val>
                                            <p:strVal val="#ppt_w"/>
                                          </p:val>
                                        </p:tav>
                                      </p:tavLst>
                                    </p:anim>
                                    <p:anim calcmode="lin" valueType="num">
                                      <p:cBhvr>
                                        <p:cTn id="22" dur="500" fill="hold"/>
                                        <p:tgtEl>
                                          <p:spTgt spid="29"/>
                                        </p:tgtEl>
                                        <p:attrNameLst>
                                          <p:attrName>ppt_h</p:attrName>
                                        </p:attrNameLst>
                                      </p:cBhvr>
                                      <p:tavLst>
                                        <p:tav tm="0">
                                          <p:val>
                                            <p:fltVal val="0"/>
                                          </p:val>
                                        </p:tav>
                                        <p:tav tm="100000">
                                          <p:val>
                                            <p:strVal val="#ppt_h"/>
                                          </p:val>
                                        </p:tav>
                                      </p:tavLst>
                                    </p:anim>
                                    <p:animEffect transition="in" filter="fad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p:cTn id="28" dur="500" fill="hold"/>
                                        <p:tgtEl>
                                          <p:spTgt spid="31"/>
                                        </p:tgtEl>
                                        <p:attrNameLst>
                                          <p:attrName>ppt_w</p:attrName>
                                        </p:attrNameLst>
                                      </p:cBhvr>
                                      <p:tavLst>
                                        <p:tav tm="0">
                                          <p:val>
                                            <p:fltVal val="0"/>
                                          </p:val>
                                        </p:tav>
                                        <p:tav tm="100000">
                                          <p:val>
                                            <p:strVal val="#ppt_w"/>
                                          </p:val>
                                        </p:tav>
                                      </p:tavLst>
                                    </p:anim>
                                    <p:anim calcmode="lin" valueType="num">
                                      <p:cBhvr>
                                        <p:cTn id="29" dur="500" fill="hold"/>
                                        <p:tgtEl>
                                          <p:spTgt spid="31"/>
                                        </p:tgtEl>
                                        <p:attrNameLst>
                                          <p:attrName>ppt_h</p:attrName>
                                        </p:attrNameLst>
                                      </p:cBhvr>
                                      <p:tavLst>
                                        <p:tav tm="0">
                                          <p:val>
                                            <p:fltVal val="0"/>
                                          </p:val>
                                        </p:tav>
                                        <p:tav tm="100000">
                                          <p:val>
                                            <p:strVal val="#ppt_h"/>
                                          </p:val>
                                        </p:tav>
                                      </p:tavLst>
                                    </p:anim>
                                    <p:animEffect transition="in" filter="fade">
                                      <p:cBhvr>
                                        <p:cTn id="30" dur="500"/>
                                        <p:tgtEl>
                                          <p:spTgt spid="31"/>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p:cTn id="35" dur="500" fill="hold"/>
                                        <p:tgtEl>
                                          <p:spTgt spid="32"/>
                                        </p:tgtEl>
                                        <p:attrNameLst>
                                          <p:attrName>ppt_w</p:attrName>
                                        </p:attrNameLst>
                                      </p:cBhvr>
                                      <p:tavLst>
                                        <p:tav tm="0">
                                          <p:val>
                                            <p:fltVal val="0"/>
                                          </p:val>
                                        </p:tav>
                                        <p:tav tm="100000">
                                          <p:val>
                                            <p:strVal val="#ppt_w"/>
                                          </p:val>
                                        </p:tav>
                                      </p:tavLst>
                                    </p:anim>
                                    <p:anim calcmode="lin" valueType="num">
                                      <p:cBhvr>
                                        <p:cTn id="36" dur="500" fill="hold"/>
                                        <p:tgtEl>
                                          <p:spTgt spid="32"/>
                                        </p:tgtEl>
                                        <p:attrNameLst>
                                          <p:attrName>ppt_h</p:attrName>
                                        </p:attrNameLst>
                                      </p:cBhvr>
                                      <p:tavLst>
                                        <p:tav tm="0">
                                          <p:val>
                                            <p:fltVal val="0"/>
                                          </p:val>
                                        </p:tav>
                                        <p:tav tm="100000">
                                          <p:val>
                                            <p:strVal val="#ppt_h"/>
                                          </p:val>
                                        </p:tav>
                                      </p:tavLst>
                                    </p:anim>
                                    <p:animEffect transition="in" filter="fade">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 calcmode="lin" valueType="num">
                                      <p:cBhvr>
                                        <p:cTn id="42" dur="500" fill="hold"/>
                                        <p:tgtEl>
                                          <p:spTgt spid="35"/>
                                        </p:tgtEl>
                                        <p:attrNameLst>
                                          <p:attrName>ppt_w</p:attrName>
                                        </p:attrNameLst>
                                      </p:cBhvr>
                                      <p:tavLst>
                                        <p:tav tm="0">
                                          <p:val>
                                            <p:fltVal val="0"/>
                                          </p:val>
                                        </p:tav>
                                        <p:tav tm="100000">
                                          <p:val>
                                            <p:strVal val="#ppt_w"/>
                                          </p:val>
                                        </p:tav>
                                      </p:tavLst>
                                    </p:anim>
                                    <p:anim calcmode="lin" valueType="num">
                                      <p:cBhvr>
                                        <p:cTn id="43" dur="500" fill="hold"/>
                                        <p:tgtEl>
                                          <p:spTgt spid="35"/>
                                        </p:tgtEl>
                                        <p:attrNameLst>
                                          <p:attrName>ppt_h</p:attrName>
                                        </p:attrNameLst>
                                      </p:cBhvr>
                                      <p:tavLst>
                                        <p:tav tm="0">
                                          <p:val>
                                            <p:fltVal val="0"/>
                                          </p:val>
                                        </p:tav>
                                        <p:tav tm="100000">
                                          <p:val>
                                            <p:strVal val="#ppt_h"/>
                                          </p:val>
                                        </p:tav>
                                      </p:tavLst>
                                    </p:anim>
                                    <p:animEffect transition="in" filter="fade">
                                      <p:cBhvr>
                                        <p:cTn id="4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1F4F0F-44C5-48E6-9D4B-913A4451E53F}"/>
              </a:ext>
            </a:extLst>
          </p:cNvPr>
          <p:cNvSpPr>
            <a:spLocks noGrp="1"/>
          </p:cNvSpPr>
          <p:nvPr>
            <p:ph type="title"/>
          </p:nvPr>
        </p:nvSpPr>
        <p:spPr>
          <a:xfrm>
            <a:off x="2230735" y="187801"/>
            <a:ext cx="8807852" cy="1131339"/>
          </a:xfrm>
        </p:spPr>
        <p:txBody>
          <a:bodyPr/>
          <a:lstStyle/>
          <a:p>
            <a:r>
              <a:rPr lang="en-US"/>
              <a:t>Data Science : your best Support</a:t>
            </a:r>
          </a:p>
        </p:txBody>
      </p:sp>
      <p:sp>
        <p:nvSpPr>
          <p:cNvPr id="3" name="Espace réservé du contenu 2">
            <a:extLst>
              <a:ext uri="{FF2B5EF4-FFF2-40B4-BE49-F238E27FC236}">
                <a16:creationId xmlns:a16="http://schemas.microsoft.com/office/drawing/2014/main" id="{B1B79044-FE6A-4C4A-8B1D-7998D6FC576E}"/>
              </a:ext>
            </a:extLst>
          </p:cNvPr>
          <p:cNvSpPr>
            <a:spLocks noGrp="1"/>
          </p:cNvSpPr>
          <p:nvPr>
            <p:ph idx="1"/>
          </p:nvPr>
        </p:nvSpPr>
        <p:spPr>
          <a:xfrm>
            <a:off x="195284" y="1752474"/>
            <a:ext cx="10554574" cy="736188"/>
          </a:xfrm>
        </p:spPr>
        <p:txBody>
          <a:bodyPr>
            <a:normAutofit/>
          </a:bodyPr>
          <a:lstStyle/>
          <a:p>
            <a:pPr>
              <a:buFont typeface="+mj-lt"/>
              <a:buAutoNum type="arabicPeriod"/>
            </a:pPr>
            <a:r>
              <a:rPr lang="en-US" b="1"/>
              <a:t>We’re now able to define Use Cases and refine targets </a:t>
            </a:r>
          </a:p>
        </p:txBody>
      </p:sp>
      <p:pic>
        <p:nvPicPr>
          <p:cNvPr id="4" name="Image 3">
            <a:extLst>
              <a:ext uri="{FF2B5EF4-FFF2-40B4-BE49-F238E27FC236}">
                <a16:creationId xmlns:a16="http://schemas.microsoft.com/office/drawing/2014/main" id="{E5EB5F30-CD7A-4A25-A9E8-4A0A7290D582}"/>
              </a:ext>
            </a:extLst>
          </p:cNvPr>
          <p:cNvPicPr>
            <a:picLocks noChangeAspect="1"/>
          </p:cNvPicPr>
          <p:nvPr/>
        </p:nvPicPr>
        <p:blipFill>
          <a:blip r:embed="rId2"/>
          <a:stretch>
            <a:fillRect/>
          </a:stretch>
        </p:blipFill>
        <p:spPr>
          <a:xfrm>
            <a:off x="195284" y="118714"/>
            <a:ext cx="1904823" cy="1428617"/>
          </a:xfrm>
          <a:prstGeom prst="rect">
            <a:avLst/>
          </a:prstGeom>
        </p:spPr>
      </p:pic>
      <p:sp>
        <p:nvSpPr>
          <p:cNvPr id="9" name="Espace réservé du contenu 2">
            <a:extLst>
              <a:ext uri="{FF2B5EF4-FFF2-40B4-BE49-F238E27FC236}">
                <a16:creationId xmlns:a16="http://schemas.microsoft.com/office/drawing/2014/main" id="{311E5A95-59C9-4258-9D85-7AED881D9D4B}"/>
              </a:ext>
            </a:extLst>
          </p:cNvPr>
          <p:cNvSpPr txBox="1">
            <a:spLocks/>
          </p:cNvSpPr>
          <p:nvPr/>
        </p:nvSpPr>
        <p:spPr>
          <a:xfrm>
            <a:off x="195284" y="2283865"/>
            <a:ext cx="10554574" cy="165715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2"/>
            </a:pPr>
            <a:r>
              <a:rPr lang="en-US" b="1" dirty="0"/>
              <a:t>Next, what is a good segmentation ?</a:t>
            </a:r>
          </a:p>
          <a:p>
            <a:pPr marL="457200" lvl="1" indent="0">
              <a:buNone/>
            </a:pPr>
            <a:r>
              <a:rPr lang="en-US" dirty="0"/>
              <a:t>The most </a:t>
            </a:r>
            <a:r>
              <a:rPr lang="en-US" dirty="0" err="1"/>
              <a:t>usefull</a:t>
            </a:r>
            <a:r>
              <a:rPr lang="en-US" dirty="0"/>
              <a:t> Features, i.e. with adequate </a:t>
            </a:r>
            <a:r>
              <a:rPr lang="en-US" b="1" i="1" dirty="0"/>
              <a:t>type</a:t>
            </a:r>
            <a:r>
              <a:rPr lang="en-US" i="1" dirty="0"/>
              <a:t> </a:t>
            </a:r>
            <a:r>
              <a:rPr lang="en-US" dirty="0"/>
              <a:t>and </a:t>
            </a:r>
            <a:r>
              <a:rPr lang="en-US" b="1" i="1" dirty="0"/>
              <a:t>shape</a:t>
            </a:r>
          </a:p>
          <a:p>
            <a:pPr marL="457200" lvl="1" indent="0">
              <a:buNone/>
            </a:pPr>
            <a:r>
              <a:rPr lang="en-US" dirty="0"/>
              <a:t>The most efficient Models, i.e. with adequate </a:t>
            </a:r>
            <a:r>
              <a:rPr lang="en-US" b="1" i="1" dirty="0"/>
              <a:t>sensitivity</a:t>
            </a:r>
          </a:p>
          <a:p>
            <a:pPr marL="457200" lvl="1" indent="0">
              <a:buNone/>
            </a:pPr>
            <a:r>
              <a:rPr lang="en-US" dirty="0"/>
              <a:t>The most relevant Metrics, i.e. with </a:t>
            </a:r>
            <a:r>
              <a:rPr lang="en-US" b="1" i="1" dirty="0" err="1"/>
              <a:t>meaningfull</a:t>
            </a:r>
            <a:r>
              <a:rPr lang="en-US" dirty="0"/>
              <a:t> results</a:t>
            </a:r>
          </a:p>
        </p:txBody>
      </p:sp>
      <p:grpSp>
        <p:nvGrpSpPr>
          <p:cNvPr id="8" name="Groupe 7">
            <a:extLst>
              <a:ext uri="{FF2B5EF4-FFF2-40B4-BE49-F238E27FC236}">
                <a16:creationId xmlns:a16="http://schemas.microsoft.com/office/drawing/2014/main" id="{D6F7CF15-0C26-41E7-8374-F6E60326DC2E}"/>
              </a:ext>
            </a:extLst>
          </p:cNvPr>
          <p:cNvGrpSpPr/>
          <p:nvPr/>
        </p:nvGrpSpPr>
        <p:grpSpPr>
          <a:xfrm>
            <a:off x="7095717" y="2801623"/>
            <a:ext cx="4900998" cy="3591584"/>
            <a:chOff x="7095717" y="2801623"/>
            <a:chExt cx="4900998" cy="3591584"/>
          </a:xfrm>
        </p:grpSpPr>
        <p:sp>
          <p:nvSpPr>
            <p:cNvPr id="5" name="Rectangle 4">
              <a:extLst>
                <a:ext uri="{FF2B5EF4-FFF2-40B4-BE49-F238E27FC236}">
                  <a16:creationId xmlns:a16="http://schemas.microsoft.com/office/drawing/2014/main" id="{C306D9EB-8AD1-4865-A475-839231F5C4E4}"/>
                </a:ext>
              </a:extLst>
            </p:cNvPr>
            <p:cNvSpPr/>
            <p:nvPr/>
          </p:nvSpPr>
          <p:spPr>
            <a:xfrm>
              <a:off x="7095717" y="2801623"/>
              <a:ext cx="4900998" cy="3591584"/>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i="1" dirty="0"/>
                <a:t>3 interdependent steps, with a resulting « sensitivity »</a:t>
              </a:r>
              <a:endParaRPr lang="en-US" sz="1400" dirty="0"/>
            </a:p>
            <a:p>
              <a:endParaRPr lang="en-US" sz="1400" dirty="0"/>
            </a:p>
            <a:p>
              <a:pPr algn="r"/>
              <a:r>
                <a:rPr lang="en-US" sz="1400" dirty="0"/>
                <a:t>Transform inputs</a:t>
              </a:r>
            </a:p>
            <a:p>
              <a:pPr algn="r"/>
              <a:r>
                <a:rPr lang="en-US" sz="1400" dirty="0"/>
                <a:t>Reduce dimension</a:t>
              </a:r>
            </a:p>
            <a:p>
              <a:r>
                <a:rPr lang="en-US" sz="1400" dirty="0"/>
                <a:t>Initialize &amp;</a:t>
              </a:r>
            </a:p>
            <a:p>
              <a:r>
                <a:rPr lang="en-US" sz="1400" dirty="0"/>
                <a:t>« feed » </a:t>
              </a:r>
            </a:p>
            <a:p>
              <a:r>
                <a:rPr lang="en-US" sz="1400" dirty="0"/>
                <a:t>clusters</a:t>
              </a:r>
            </a:p>
            <a:p>
              <a:pPr algn="r"/>
              <a:r>
                <a:rPr lang="en-US" sz="1400" dirty="0"/>
                <a:t>Find the </a:t>
              </a:r>
            </a:p>
            <a:p>
              <a:pPr algn="r"/>
              <a:r>
                <a:rPr lang="en-US" sz="1400" dirty="0"/>
                <a:t>optimal solution</a:t>
              </a:r>
            </a:p>
            <a:p>
              <a:pPr algn="r"/>
              <a:endParaRPr lang="en-US" sz="1400" dirty="0"/>
            </a:p>
            <a:p>
              <a:pPr algn="ctr"/>
              <a:r>
                <a:rPr lang="en-US" sz="1400" b="1" i="1" dirty="0"/>
                <a:t>Consistent calculation of « distance » and its generalization</a:t>
              </a:r>
            </a:p>
            <a:p>
              <a:pPr algn="ctr"/>
              <a:endParaRPr lang="en-US" sz="1400" b="1" i="1" dirty="0"/>
            </a:p>
            <a:p>
              <a:pPr algn="ctr"/>
              <a:r>
                <a:rPr lang="en-US" sz="1400" b="1" i="1" dirty="0"/>
                <a:t>Right combination of transformers, reducers, models, metrics</a:t>
              </a:r>
              <a:r>
                <a:rPr lang="en-US" sz="1400" i="1" dirty="0"/>
                <a:t> must be </a:t>
              </a:r>
              <a:r>
                <a:rPr lang="en-US" sz="1400" b="1" i="1" dirty="0"/>
                <a:t>chosen</a:t>
              </a:r>
              <a:r>
                <a:rPr lang="en-US" sz="1400" i="1" dirty="0"/>
                <a:t> and </a:t>
              </a:r>
              <a:r>
                <a:rPr lang="en-US" sz="1400" b="1" i="1" dirty="0"/>
                <a:t>tuned</a:t>
              </a:r>
              <a:r>
                <a:rPr lang="en-US" sz="1400" i="1" dirty="0"/>
                <a:t> to </a:t>
              </a:r>
              <a:r>
                <a:rPr lang="en-US" sz="1400" b="1" i="1" dirty="0"/>
                <a:t>enhance results</a:t>
              </a:r>
            </a:p>
          </p:txBody>
        </p:sp>
        <p:pic>
          <p:nvPicPr>
            <p:cNvPr id="6" name="Image 5">
              <a:extLst>
                <a:ext uri="{FF2B5EF4-FFF2-40B4-BE49-F238E27FC236}">
                  <a16:creationId xmlns:a16="http://schemas.microsoft.com/office/drawing/2014/main" id="{37AF34AA-55E4-4828-85DF-F3E156A9A425}"/>
                </a:ext>
              </a:extLst>
            </p:cNvPr>
            <p:cNvPicPr>
              <a:picLocks noChangeAspect="1"/>
            </p:cNvPicPr>
            <p:nvPr/>
          </p:nvPicPr>
          <p:blipFill>
            <a:blip r:embed="rId3"/>
            <a:stretch>
              <a:fillRect/>
            </a:stretch>
          </p:blipFill>
          <p:spPr>
            <a:xfrm>
              <a:off x="7696119" y="3285200"/>
              <a:ext cx="2880988" cy="1649018"/>
            </a:xfrm>
            <a:prstGeom prst="rect">
              <a:avLst/>
            </a:prstGeom>
          </p:spPr>
        </p:pic>
        <p:sp>
          <p:nvSpPr>
            <p:cNvPr id="7" name="Légende : flèche courbée 6">
              <a:extLst>
                <a:ext uri="{FF2B5EF4-FFF2-40B4-BE49-F238E27FC236}">
                  <a16:creationId xmlns:a16="http://schemas.microsoft.com/office/drawing/2014/main" id="{056EE678-AD63-4A1A-B058-336BDC5B5954}"/>
                </a:ext>
              </a:extLst>
            </p:cNvPr>
            <p:cNvSpPr/>
            <p:nvPr/>
          </p:nvSpPr>
          <p:spPr>
            <a:xfrm>
              <a:off x="10238938" y="3364403"/>
              <a:ext cx="1757777" cy="541538"/>
            </a:xfrm>
            <a:prstGeom prst="borderCallout2">
              <a:avLst>
                <a:gd name="adj1" fmla="val 18750"/>
                <a:gd name="adj2" fmla="val -8333"/>
                <a:gd name="adj3" fmla="val 18750"/>
                <a:gd name="adj4" fmla="val -16667"/>
                <a:gd name="adj5" fmla="val 48566"/>
                <a:gd name="adj6" fmla="val -5341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égende : flèche courbée 9">
              <a:extLst>
                <a:ext uri="{FF2B5EF4-FFF2-40B4-BE49-F238E27FC236}">
                  <a16:creationId xmlns:a16="http://schemas.microsoft.com/office/drawing/2014/main" id="{492C9025-97EC-4514-9AAE-E19E93519ED2}"/>
                </a:ext>
              </a:extLst>
            </p:cNvPr>
            <p:cNvSpPr/>
            <p:nvPr/>
          </p:nvSpPr>
          <p:spPr>
            <a:xfrm>
              <a:off x="10238938" y="4392680"/>
              <a:ext cx="1757777" cy="541538"/>
            </a:xfrm>
            <a:prstGeom prst="borderCallout2">
              <a:avLst>
                <a:gd name="adj1" fmla="val 18750"/>
                <a:gd name="adj2" fmla="val -8333"/>
                <a:gd name="adj3" fmla="val 18750"/>
                <a:gd name="adj4" fmla="val -16667"/>
                <a:gd name="adj5" fmla="val 12501"/>
                <a:gd name="adj6" fmla="val -3270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égende : flèche courbée 10">
              <a:extLst>
                <a:ext uri="{FF2B5EF4-FFF2-40B4-BE49-F238E27FC236}">
                  <a16:creationId xmlns:a16="http://schemas.microsoft.com/office/drawing/2014/main" id="{9EBB9573-3479-4921-9F8A-DF348901F1ED}"/>
                </a:ext>
              </a:extLst>
            </p:cNvPr>
            <p:cNvSpPr/>
            <p:nvPr/>
          </p:nvSpPr>
          <p:spPr>
            <a:xfrm flipH="1">
              <a:off x="7095718" y="3804389"/>
              <a:ext cx="938573" cy="728022"/>
            </a:xfrm>
            <a:prstGeom prst="borderCallout2">
              <a:avLst>
                <a:gd name="adj1" fmla="val 18750"/>
                <a:gd name="adj2" fmla="val -8333"/>
                <a:gd name="adj3" fmla="val 18750"/>
                <a:gd name="adj4" fmla="val -16667"/>
                <a:gd name="adj5" fmla="val 38488"/>
                <a:gd name="adj6" fmla="val -6837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69390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2F54FE-4B8B-4198-901E-86D4B4C0ED06}"/>
              </a:ext>
            </a:extLst>
          </p:cNvPr>
          <p:cNvSpPr>
            <a:spLocks noGrp="1"/>
          </p:cNvSpPr>
          <p:nvPr>
            <p:ph type="title"/>
          </p:nvPr>
        </p:nvSpPr>
        <p:spPr>
          <a:xfrm>
            <a:off x="1973428" y="370062"/>
            <a:ext cx="8942222" cy="970450"/>
          </a:xfrm>
        </p:spPr>
        <p:txBody>
          <a:bodyPr/>
          <a:lstStyle/>
          <a:p>
            <a:r>
              <a:rPr lang="en-US" sz="3600"/>
              <a:t>Toward the best segmentation</a:t>
            </a:r>
            <a:br>
              <a:rPr lang="en-US" sz="3600"/>
            </a:br>
            <a:r>
              <a:rPr lang="en-US" sz="2800"/>
              <a:t>2.a. Issue : mixed type of features</a:t>
            </a:r>
            <a:endParaRPr lang="en-US" sz="3600"/>
          </a:p>
        </p:txBody>
      </p:sp>
      <p:sp>
        <p:nvSpPr>
          <p:cNvPr id="4" name="Espace réservé du contenu 2">
            <a:extLst>
              <a:ext uri="{FF2B5EF4-FFF2-40B4-BE49-F238E27FC236}">
                <a16:creationId xmlns:a16="http://schemas.microsoft.com/office/drawing/2014/main" id="{F4169435-64E4-4CF4-BB10-01E286263E83}"/>
              </a:ext>
            </a:extLst>
          </p:cNvPr>
          <p:cNvSpPr txBox="1">
            <a:spLocks/>
          </p:cNvSpPr>
          <p:nvPr/>
        </p:nvSpPr>
        <p:spPr>
          <a:xfrm>
            <a:off x="321442" y="1860600"/>
            <a:ext cx="6582314" cy="1003207"/>
          </a:xfrm>
          <a:prstGeom prst="rect">
            <a:avLst/>
          </a:prstGeom>
          <a:effectLst>
            <a:outerShdw blurRad="50800" dir="14400000">
              <a:srgbClr val="000000">
                <a:alpha val="40000"/>
              </a:srgbClr>
            </a:outerShdw>
          </a:effectLst>
        </p:spPr>
        <p:txBody>
          <a:bodyPr vert="horz" lIns="91440" tIns="45720" rIns="91440" bIns="45720" rtlCol="0" anchor="ctr">
            <a:normAutofit fontScale="77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600" b="1" dirty="0"/>
              <a:t>Aim</a:t>
            </a:r>
            <a:r>
              <a:rPr lang="en-US" sz="1600" dirty="0"/>
              <a:t> is to deal </a:t>
            </a:r>
            <a:r>
              <a:rPr lang="en-US" sz="1600" i="1" dirty="0"/>
              <a:t>equally</a:t>
            </a:r>
            <a:r>
              <a:rPr lang="en-US" sz="1600" dirty="0"/>
              <a:t> with features of any type </a:t>
            </a:r>
          </a:p>
          <a:p>
            <a:r>
              <a:rPr lang="en-US" sz="1600" b="1" dirty="0"/>
              <a:t>Transformers</a:t>
            </a:r>
            <a:r>
              <a:rPr lang="en-US" sz="1600" dirty="0"/>
              <a:t> : </a:t>
            </a:r>
            <a:r>
              <a:rPr lang="en-US" sz="1600" dirty="0" err="1"/>
              <a:t>onehot</a:t>
            </a:r>
            <a:r>
              <a:rPr lang="en-US" sz="1600" dirty="0"/>
              <a:t> encoding / quantile transformer, scaled</a:t>
            </a:r>
          </a:p>
          <a:p>
            <a:r>
              <a:rPr lang="en-US" sz="1600" b="1" dirty="0"/>
              <a:t>Reducer</a:t>
            </a:r>
            <a:r>
              <a:rPr lang="en-US" sz="1600" dirty="0"/>
              <a:t> : hereby, resulting PCA’s cumulative explained variance </a:t>
            </a:r>
            <a:r>
              <a:rPr lang="en-US" sz="1600" b="1" dirty="0"/>
              <a:t>increase linearly </a:t>
            </a:r>
          </a:p>
        </p:txBody>
      </p:sp>
      <p:pic>
        <p:nvPicPr>
          <p:cNvPr id="10" name="Image 9">
            <a:extLst>
              <a:ext uri="{FF2B5EF4-FFF2-40B4-BE49-F238E27FC236}">
                <a16:creationId xmlns:a16="http://schemas.microsoft.com/office/drawing/2014/main" id="{9C74BB5D-F3A3-4682-BD41-79A430013E4C}"/>
              </a:ext>
            </a:extLst>
          </p:cNvPr>
          <p:cNvPicPr>
            <a:picLocks noChangeAspect="1"/>
          </p:cNvPicPr>
          <p:nvPr/>
        </p:nvPicPr>
        <p:blipFill>
          <a:blip r:embed="rId3"/>
          <a:stretch>
            <a:fillRect/>
          </a:stretch>
        </p:blipFill>
        <p:spPr>
          <a:xfrm>
            <a:off x="-590830" y="0"/>
            <a:ext cx="2880988" cy="1649018"/>
          </a:xfrm>
          <a:prstGeom prst="rect">
            <a:avLst/>
          </a:prstGeom>
        </p:spPr>
      </p:pic>
      <p:sp>
        <p:nvSpPr>
          <p:cNvPr id="55" name="Espace réservé du contenu 2">
            <a:extLst>
              <a:ext uri="{FF2B5EF4-FFF2-40B4-BE49-F238E27FC236}">
                <a16:creationId xmlns:a16="http://schemas.microsoft.com/office/drawing/2014/main" id="{F50039B3-97BF-42AA-97D1-21792484A145}"/>
              </a:ext>
            </a:extLst>
          </p:cNvPr>
          <p:cNvSpPr txBox="1">
            <a:spLocks/>
          </p:cNvSpPr>
          <p:nvPr/>
        </p:nvSpPr>
        <p:spPr>
          <a:xfrm>
            <a:off x="880099" y="1955531"/>
            <a:ext cx="1713516" cy="6993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en-US" sz="1200" i="1"/>
          </a:p>
        </p:txBody>
      </p:sp>
      <p:grpSp>
        <p:nvGrpSpPr>
          <p:cNvPr id="17" name="Groupe 16">
            <a:extLst>
              <a:ext uri="{FF2B5EF4-FFF2-40B4-BE49-F238E27FC236}">
                <a16:creationId xmlns:a16="http://schemas.microsoft.com/office/drawing/2014/main" id="{DCF7E245-F71F-482B-ACA5-60AD5145A0BC}"/>
              </a:ext>
            </a:extLst>
          </p:cNvPr>
          <p:cNvGrpSpPr/>
          <p:nvPr/>
        </p:nvGrpSpPr>
        <p:grpSpPr>
          <a:xfrm>
            <a:off x="7377337" y="1839996"/>
            <a:ext cx="3857625" cy="4884653"/>
            <a:chOff x="7377337" y="1839996"/>
            <a:chExt cx="3857625" cy="4884653"/>
          </a:xfrm>
        </p:grpSpPr>
        <p:sp>
          <p:nvSpPr>
            <p:cNvPr id="9" name="Rectangle 8">
              <a:extLst>
                <a:ext uri="{FF2B5EF4-FFF2-40B4-BE49-F238E27FC236}">
                  <a16:creationId xmlns:a16="http://schemas.microsoft.com/office/drawing/2014/main" id="{8516F320-2047-4A7F-A349-8A53226DB04D}"/>
                </a:ext>
              </a:extLst>
            </p:cNvPr>
            <p:cNvSpPr/>
            <p:nvPr/>
          </p:nvSpPr>
          <p:spPr>
            <a:xfrm>
              <a:off x="7377337" y="1839996"/>
              <a:ext cx="3857625" cy="4884653"/>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i="1"/>
            </a:p>
          </p:txBody>
        </p:sp>
        <p:sp>
          <p:nvSpPr>
            <p:cNvPr id="41" name="Rectangle 40">
              <a:extLst>
                <a:ext uri="{FF2B5EF4-FFF2-40B4-BE49-F238E27FC236}">
                  <a16:creationId xmlns:a16="http://schemas.microsoft.com/office/drawing/2014/main" id="{56DD9DCB-CD92-4D0C-95FD-B28812415153}"/>
                </a:ext>
              </a:extLst>
            </p:cNvPr>
            <p:cNvSpPr/>
            <p:nvPr/>
          </p:nvSpPr>
          <p:spPr>
            <a:xfrm>
              <a:off x="7576989" y="5704130"/>
              <a:ext cx="3304052" cy="7722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bg1"/>
                  </a:solidFill>
                </a:rPr>
                <a:t>4 firsts PCs taken by « _cat »</a:t>
              </a:r>
            </a:p>
          </p:txBody>
        </p:sp>
        <p:pic>
          <p:nvPicPr>
            <p:cNvPr id="13" name="Image 12">
              <a:extLst>
                <a:ext uri="{FF2B5EF4-FFF2-40B4-BE49-F238E27FC236}">
                  <a16:creationId xmlns:a16="http://schemas.microsoft.com/office/drawing/2014/main" id="{DD56FF96-4EE8-4530-8130-53BFA327256B}"/>
                </a:ext>
              </a:extLst>
            </p:cNvPr>
            <p:cNvPicPr>
              <a:picLocks noChangeAspect="1"/>
            </p:cNvPicPr>
            <p:nvPr/>
          </p:nvPicPr>
          <p:blipFill>
            <a:blip r:embed="rId4"/>
            <a:stretch>
              <a:fillRect/>
            </a:stretch>
          </p:blipFill>
          <p:spPr>
            <a:xfrm>
              <a:off x="9320655" y="2449915"/>
              <a:ext cx="1560386" cy="1192094"/>
            </a:xfrm>
            <a:prstGeom prst="rect">
              <a:avLst/>
            </a:prstGeom>
          </p:spPr>
        </p:pic>
        <p:sp>
          <p:nvSpPr>
            <p:cNvPr id="27" name="ZoneTexte 26">
              <a:extLst>
                <a:ext uri="{FF2B5EF4-FFF2-40B4-BE49-F238E27FC236}">
                  <a16:creationId xmlns:a16="http://schemas.microsoft.com/office/drawing/2014/main" id="{67F66EA0-4A53-4968-B65C-DE7E2356E0F2}"/>
                </a:ext>
              </a:extLst>
            </p:cNvPr>
            <p:cNvSpPr txBox="1"/>
            <p:nvPr/>
          </p:nvSpPr>
          <p:spPr>
            <a:xfrm>
              <a:off x="7462413" y="1893653"/>
              <a:ext cx="3444856" cy="500137"/>
            </a:xfrm>
            <a:prstGeom prst="rect">
              <a:avLst/>
            </a:prstGeom>
            <a:noFill/>
          </p:spPr>
          <p:txBody>
            <a:bodyPr wrap="square" rtlCol="0">
              <a:spAutoFit/>
            </a:bodyPr>
            <a:lstStyle/>
            <a:p>
              <a:r>
                <a:rPr lang="en-US" sz="1600" b="1"/>
                <a:t>Use Case Focus </a:t>
              </a:r>
              <a:r>
                <a:rPr lang="en-US" sz="1600" i="1"/>
                <a:t>(dim 12)</a:t>
              </a:r>
            </a:p>
            <a:p>
              <a:r>
                <a:rPr lang="en-US" sz="1050"/>
                <a:t>Cumul. expl. Variance	PC1-PC2 projection</a:t>
              </a:r>
            </a:p>
          </p:txBody>
        </p:sp>
        <p:pic>
          <p:nvPicPr>
            <p:cNvPr id="35" name="Image 34">
              <a:extLst>
                <a:ext uri="{FF2B5EF4-FFF2-40B4-BE49-F238E27FC236}">
                  <a16:creationId xmlns:a16="http://schemas.microsoft.com/office/drawing/2014/main" id="{C10EF896-21A0-4AE5-BD21-7F86462514A2}"/>
                </a:ext>
              </a:extLst>
            </p:cNvPr>
            <p:cNvPicPr>
              <a:picLocks noChangeAspect="1"/>
            </p:cNvPicPr>
            <p:nvPr/>
          </p:nvPicPr>
          <p:blipFill>
            <a:blip r:embed="rId5"/>
            <a:stretch>
              <a:fillRect/>
            </a:stretch>
          </p:blipFill>
          <p:spPr>
            <a:xfrm>
              <a:off x="7576989" y="2449914"/>
              <a:ext cx="1656525" cy="1192095"/>
            </a:xfrm>
            <a:prstGeom prst="rect">
              <a:avLst/>
            </a:prstGeom>
          </p:spPr>
        </p:pic>
        <p:pic>
          <p:nvPicPr>
            <p:cNvPr id="3" name="Image 2">
              <a:extLst>
                <a:ext uri="{FF2B5EF4-FFF2-40B4-BE49-F238E27FC236}">
                  <a16:creationId xmlns:a16="http://schemas.microsoft.com/office/drawing/2014/main" id="{3512531C-B0FF-44B5-99D3-8D8A4E778515}"/>
                </a:ext>
              </a:extLst>
            </p:cNvPr>
            <p:cNvPicPr>
              <a:picLocks noChangeAspect="1"/>
            </p:cNvPicPr>
            <p:nvPr/>
          </p:nvPicPr>
          <p:blipFill>
            <a:blip r:embed="rId6"/>
            <a:stretch>
              <a:fillRect/>
            </a:stretch>
          </p:blipFill>
          <p:spPr>
            <a:xfrm>
              <a:off x="7576989" y="3824711"/>
              <a:ext cx="3304052" cy="1879420"/>
            </a:xfrm>
            <a:prstGeom prst="rect">
              <a:avLst/>
            </a:prstGeom>
          </p:spPr>
        </p:pic>
        <p:sp>
          <p:nvSpPr>
            <p:cNvPr id="5" name="Ellipse 4">
              <a:extLst>
                <a:ext uri="{FF2B5EF4-FFF2-40B4-BE49-F238E27FC236}">
                  <a16:creationId xmlns:a16="http://schemas.microsoft.com/office/drawing/2014/main" id="{CE38EE93-2211-4A74-AA72-6259E57EE0B7}"/>
                </a:ext>
              </a:extLst>
            </p:cNvPr>
            <p:cNvSpPr/>
            <p:nvPr/>
          </p:nvSpPr>
          <p:spPr>
            <a:xfrm>
              <a:off x="8879694" y="5177453"/>
              <a:ext cx="243647" cy="506779"/>
            </a:xfrm>
            <a:prstGeom prst="ellipse">
              <a:avLst/>
            </a:prstGeom>
            <a:noFill/>
            <a:ln w="25400">
              <a:solidFill>
                <a:srgbClr val="E883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Ellipse 24">
              <a:extLst>
                <a:ext uri="{FF2B5EF4-FFF2-40B4-BE49-F238E27FC236}">
                  <a16:creationId xmlns:a16="http://schemas.microsoft.com/office/drawing/2014/main" id="{087CDCEC-EB98-4652-A234-D68E85041D6B}"/>
                </a:ext>
              </a:extLst>
            </p:cNvPr>
            <p:cNvSpPr/>
            <p:nvPr/>
          </p:nvSpPr>
          <p:spPr>
            <a:xfrm>
              <a:off x="9063018" y="4616379"/>
              <a:ext cx="243647" cy="739760"/>
            </a:xfrm>
            <a:prstGeom prst="ellipse">
              <a:avLst/>
            </a:prstGeom>
            <a:noFill/>
            <a:ln w="25400">
              <a:solidFill>
                <a:srgbClr val="D345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ccolade ouvrante 5">
              <a:extLst>
                <a:ext uri="{FF2B5EF4-FFF2-40B4-BE49-F238E27FC236}">
                  <a16:creationId xmlns:a16="http://schemas.microsoft.com/office/drawing/2014/main" id="{E292405F-1BFD-4203-99BA-F645F4194C88}"/>
                </a:ext>
              </a:extLst>
            </p:cNvPr>
            <p:cNvSpPr/>
            <p:nvPr/>
          </p:nvSpPr>
          <p:spPr>
            <a:xfrm>
              <a:off x="9380030" y="2634238"/>
              <a:ext cx="254365" cy="796196"/>
            </a:xfrm>
            <a:prstGeom prst="leftBrace">
              <a:avLst>
                <a:gd name="adj1" fmla="val 47723"/>
                <a:gd name="adj2" fmla="val 54623"/>
              </a:avLst>
            </a:prstGeom>
            <a:ln>
              <a:solidFill>
                <a:srgbClr val="D3455B"/>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Accolade ouvrante 6">
              <a:extLst>
                <a:ext uri="{FF2B5EF4-FFF2-40B4-BE49-F238E27FC236}">
                  <a16:creationId xmlns:a16="http://schemas.microsoft.com/office/drawing/2014/main" id="{74447EA1-530E-4A27-9F8E-E24F74537C12}"/>
                </a:ext>
              </a:extLst>
            </p:cNvPr>
            <p:cNvSpPr/>
            <p:nvPr/>
          </p:nvSpPr>
          <p:spPr>
            <a:xfrm rot="16200000">
              <a:off x="10010926" y="2927432"/>
              <a:ext cx="254365" cy="1140777"/>
            </a:xfrm>
            <a:prstGeom prst="leftBrace">
              <a:avLst>
                <a:gd name="adj1" fmla="val 47723"/>
                <a:gd name="adj2" fmla="val 54623"/>
              </a:avLst>
            </a:prstGeom>
            <a:ln>
              <a:solidFill>
                <a:srgbClr val="E8833A"/>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4" name="Connecteur : en arc 13">
              <a:extLst>
                <a:ext uri="{FF2B5EF4-FFF2-40B4-BE49-F238E27FC236}">
                  <a16:creationId xmlns:a16="http://schemas.microsoft.com/office/drawing/2014/main" id="{6151C5D2-9EB8-48A1-86CC-23EEA134C0A9}"/>
                </a:ext>
              </a:extLst>
            </p:cNvPr>
            <p:cNvCxnSpPr>
              <a:cxnSpLocks/>
              <a:stCxn id="25" idx="0"/>
              <a:endCxn id="6" idx="1"/>
            </p:cNvCxnSpPr>
            <p:nvPr/>
          </p:nvCxnSpPr>
          <p:spPr>
            <a:xfrm rot="5400000" flipH="1" flipV="1">
              <a:off x="8508819" y="3745168"/>
              <a:ext cx="1547235" cy="195188"/>
            </a:xfrm>
            <a:prstGeom prst="curvedConnector2">
              <a:avLst/>
            </a:prstGeom>
            <a:ln w="25400">
              <a:solidFill>
                <a:srgbClr val="D3455B"/>
              </a:solidFill>
            </a:ln>
          </p:spPr>
          <p:style>
            <a:lnRef idx="1">
              <a:schemeClr val="accent1"/>
            </a:lnRef>
            <a:fillRef idx="0">
              <a:schemeClr val="accent1"/>
            </a:fillRef>
            <a:effectRef idx="0">
              <a:schemeClr val="accent1"/>
            </a:effectRef>
            <a:fontRef idx="minor">
              <a:schemeClr val="tx1"/>
            </a:fontRef>
          </p:style>
        </p:cxnSp>
        <p:cxnSp>
          <p:nvCxnSpPr>
            <p:cNvPr id="29" name="Connecteur : en arc 28">
              <a:extLst>
                <a:ext uri="{FF2B5EF4-FFF2-40B4-BE49-F238E27FC236}">
                  <a16:creationId xmlns:a16="http://schemas.microsoft.com/office/drawing/2014/main" id="{059E1C4B-AA16-4821-95A0-CDE3D7202A83}"/>
                </a:ext>
              </a:extLst>
            </p:cNvPr>
            <p:cNvCxnSpPr>
              <a:cxnSpLocks/>
              <a:stCxn id="5" idx="6"/>
              <a:endCxn id="7" idx="1"/>
            </p:cNvCxnSpPr>
            <p:nvPr/>
          </p:nvCxnSpPr>
          <p:spPr>
            <a:xfrm flipV="1">
              <a:off x="9123341" y="3625003"/>
              <a:ext cx="1067506" cy="1805840"/>
            </a:xfrm>
            <a:prstGeom prst="curvedConnector2">
              <a:avLst/>
            </a:prstGeom>
            <a:ln w="25400">
              <a:solidFill>
                <a:srgbClr val="E8833A"/>
              </a:solidFill>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3056EA80-BA52-4266-A6F5-45873AC547DD}"/>
                </a:ext>
              </a:extLst>
            </p:cNvPr>
            <p:cNvSpPr txBox="1"/>
            <p:nvPr/>
          </p:nvSpPr>
          <p:spPr>
            <a:xfrm>
              <a:off x="7809188" y="3330369"/>
              <a:ext cx="1486304" cy="246221"/>
            </a:xfrm>
            <a:prstGeom prst="rect">
              <a:avLst/>
            </a:prstGeom>
            <a:noFill/>
          </p:spPr>
          <p:txBody>
            <a:bodyPr wrap="none" rtlCol="0">
              <a:spAutoFit/>
            </a:bodyPr>
            <a:lstStyle/>
            <a:p>
              <a:r>
                <a:rPr lang="en-US" sz="1000" i="1">
                  <a:solidFill>
                    <a:schemeClr val="bg1"/>
                  </a:solidFill>
                </a:rPr>
                <a:t>8 PCs for 12 variables</a:t>
              </a:r>
            </a:p>
          </p:txBody>
        </p:sp>
        <p:sp>
          <p:nvSpPr>
            <p:cNvPr id="18" name="Accolade fermante 17">
              <a:extLst>
                <a:ext uri="{FF2B5EF4-FFF2-40B4-BE49-F238E27FC236}">
                  <a16:creationId xmlns:a16="http://schemas.microsoft.com/office/drawing/2014/main" id="{66821977-1B6F-489A-93DF-8FFB25D748B6}"/>
                </a:ext>
              </a:extLst>
            </p:cNvPr>
            <p:cNvSpPr/>
            <p:nvPr/>
          </p:nvSpPr>
          <p:spPr>
            <a:xfrm rot="5400000">
              <a:off x="9205100" y="5359267"/>
              <a:ext cx="189978" cy="840794"/>
            </a:xfrm>
            <a:prstGeom prst="rightBrace">
              <a:avLst>
                <a:gd name="adj1" fmla="val 42034"/>
                <a:gd name="adj2" fmla="val 47734"/>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grpSp>
      <p:grpSp>
        <p:nvGrpSpPr>
          <p:cNvPr id="19" name="Groupe 18">
            <a:extLst>
              <a:ext uri="{FF2B5EF4-FFF2-40B4-BE49-F238E27FC236}">
                <a16:creationId xmlns:a16="http://schemas.microsoft.com/office/drawing/2014/main" id="{966E0202-7AC0-4857-86E3-388A37382663}"/>
              </a:ext>
            </a:extLst>
          </p:cNvPr>
          <p:cNvGrpSpPr/>
          <p:nvPr/>
        </p:nvGrpSpPr>
        <p:grpSpPr>
          <a:xfrm>
            <a:off x="536673" y="2907762"/>
            <a:ext cx="5566501" cy="3575398"/>
            <a:chOff x="536673" y="2907762"/>
            <a:chExt cx="5566501" cy="3575398"/>
          </a:xfrm>
        </p:grpSpPr>
        <p:pic>
          <p:nvPicPr>
            <p:cNvPr id="8" name="Image 7">
              <a:extLst>
                <a:ext uri="{FF2B5EF4-FFF2-40B4-BE49-F238E27FC236}">
                  <a16:creationId xmlns:a16="http://schemas.microsoft.com/office/drawing/2014/main" id="{D2FA1EF6-6854-4E1F-BA7F-D1A14A75AD56}"/>
                </a:ext>
              </a:extLst>
            </p:cNvPr>
            <p:cNvPicPr>
              <a:picLocks noChangeAspect="1"/>
            </p:cNvPicPr>
            <p:nvPr/>
          </p:nvPicPr>
          <p:blipFill>
            <a:blip r:embed="rId7"/>
            <a:stretch>
              <a:fillRect/>
            </a:stretch>
          </p:blipFill>
          <p:spPr>
            <a:xfrm>
              <a:off x="742700" y="4524694"/>
              <a:ext cx="1579492" cy="1194020"/>
            </a:xfrm>
            <a:prstGeom prst="rect">
              <a:avLst/>
            </a:prstGeom>
          </p:spPr>
        </p:pic>
        <p:pic>
          <p:nvPicPr>
            <p:cNvPr id="11" name="Image 10">
              <a:extLst>
                <a:ext uri="{FF2B5EF4-FFF2-40B4-BE49-F238E27FC236}">
                  <a16:creationId xmlns:a16="http://schemas.microsoft.com/office/drawing/2014/main" id="{80E41332-78DF-43A8-AC71-6679A330BA00}"/>
                </a:ext>
              </a:extLst>
            </p:cNvPr>
            <p:cNvPicPr>
              <a:picLocks noChangeAspect="1"/>
            </p:cNvPicPr>
            <p:nvPr/>
          </p:nvPicPr>
          <p:blipFill>
            <a:blip r:embed="rId8"/>
            <a:stretch>
              <a:fillRect/>
            </a:stretch>
          </p:blipFill>
          <p:spPr>
            <a:xfrm>
              <a:off x="2535482" y="4524695"/>
              <a:ext cx="1568886" cy="1194019"/>
            </a:xfrm>
            <a:prstGeom prst="rect">
              <a:avLst/>
            </a:prstGeom>
          </p:spPr>
        </p:pic>
        <p:pic>
          <p:nvPicPr>
            <p:cNvPr id="12" name="Image 11">
              <a:extLst>
                <a:ext uri="{FF2B5EF4-FFF2-40B4-BE49-F238E27FC236}">
                  <a16:creationId xmlns:a16="http://schemas.microsoft.com/office/drawing/2014/main" id="{0E40B9E3-BBC3-424F-858A-C86EA582E1EF}"/>
                </a:ext>
              </a:extLst>
            </p:cNvPr>
            <p:cNvPicPr>
              <a:picLocks noChangeAspect="1"/>
            </p:cNvPicPr>
            <p:nvPr/>
          </p:nvPicPr>
          <p:blipFill>
            <a:blip r:embed="rId9"/>
            <a:stretch>
              <a:fillRect/>
            </a:stretch>
          </p:blipFill>
          <p:spPr>
            <a:xfrm>
              <a:off x="4292057" y="4524694"/>
              <a:ext cx="1618769" cy="1194019"/>
            </a:xfrm>
            <a:prstGeom prst="rect">
              <a:avLst/>
            </a:prstGeom>
          </p:spPr>
        </p:pic>
        <p:sp>
          <p:nvSpPr>
            <p:cNvPr id="23" name="ZoneTexte 22">
              <a:extLst>
                <a:ext uri="{FF2B5EF4-FFF2-40B4-BE49-F238E27FC236}">
                  <a16:creationId xmlns:a16="http://schemas.microsoft.com/office/drawing/2014/main" id="{EA1F759E-A35D-487E-931B-FF365EEFF944}"/>
                </a:ext>
              </a:extLst>
            </p:cNvPr>
            <p:cNvSpPr txBox="1"/>
            <p:nvPr/>
          </p:nvSpPr>
          <p:spPr>
            <a:xfrm>
              <a:off x="717795" y="2907762"/>
              <a:ext cx="1170513" cy="415498"/>
            </a:xfrm>
            <a:prstGeom prst="rect">
              <a:avLst/>
            </a:prstGeom>
            <a:noFill/>
          </p:spPr>
          <p:txBody>
            <a:bodyPr wrap="none" rtlCol="0">
              <a:spAutoFit/>
            </a:bodyPr>
            <a:lstStyle/>
            <a:p>
              <a:r>
                <a:rPr lang="en-US" sz="1050" i="1"/>
                <a:t>Only numerical</a:t>
              </a:r>
            </a:p>
            <a:p>
              <a:r>
                <a:rPr lang="en-US" sz="1050" i="1"/>
                <a:t> (dim 42)</a:t>
              </a:r>
            </a:p>
          </p:txBody>
        </p:sp>
        <p:sp>
          <p:nvSpPr>
            <p:cNvPr id="24" name="ZoneTexte 23">
              <a:extLst>
                <a:ext uri="{FF2B5EF4-FFF2-40B4-BE49-F238E27FC236}">
                  <a16:creationId xmlns:a16="http://schemas.microsoft.com/office/drawing/2014/main" id="{C5E3127A-D8A8-48EF-A166-16F067356B03}"/>
                </a:ext>
              </a:extLst>
            </p:cNvPr>
            <p:cNvSpPr txBox="1"/>
            <p:nvPr/>
          </p:nvSpPr>
          <p:spPr>
            <a:xfrm>
              <a:off x="2474051" y="2920222"/>
              <a:ext cx="1282723" cy="415498"/>
            </a:xfrm>
            <a:prstGeom prst="rect">
              <a:avLst/>
            </a:prstGeom>
            <a:noFill/>
          </p:spPr>
          <p:txBody>
            <a:bodyPr wrap="none" rtlCol="0">
              <a:spAutoFit/>
            </a:bodyPr>
            <a:lstStyle/>
            <a:p>
              <a:r>
                <a:rPr lang="en-US" sz="1050" i="1"/>
                <a:t>Only categorical</a:t>
              </a:r>
            </a:p>
            <a:p>
              <a:r>
                <a:rPr lang="en-US" sz="1050" i="1"/>
                <a:t>(dim 43)</a:t>
              </a:r>
            </a:p>
          </p:txBody>
        </p:sp>
        <p:sp>
          <p:nvSpPr>
            <p:cNvPr id="26" name="ZoneTexte 25">
              <a:extLst>
                <a:ext uri="{FF2B5EF4-FFF2-40B4-BE49-F238E27FC236}">
                  <a16:creationId xmlns:a16="http://schemas.microsoft.com/office/drawing/2014/main" id="{982127EE-A405-4AD3-BA49-1CC498B21144}"/>
                </a:ext>
              </a:extLst>
            </p:cNvPr>
            <p:cNvSpPr txBox="1"/>
            <p:nvPr/>
          </p:nvSpPr>
          <p:spPr>
            <a:xfrm>
              <a:off x="4255597" y="2925004"/>
              <a:ext cx="1003801" cy="415498"/>
            </a:xfrm>
            <a:prstGeom prst="rect">
              <a:avLst/>
            </a:prstGeom>
            <a:noFill/>
          </p:spPr>
          <p:txBody>
            <a:bodyPr wrap="none" rtlCol="0">
              <a:spAutoFit/>
            </a:bodyPr>
            <a:lstStyle/>
            <a:p>
              <a:r>
                <a:rPr lang="en-US" sz="1050" i="1"/>
                <a:t>Any features</a:t>
              </a:r>
            </a:p>
            <a:p>
              <a:r>
                <a:rPr lang="en-US" sz="1050" i="1"/>
                <a:t>(dim 85)</a:t>
              </a:r>
            </a:p>
          </p:txBody>
        </p:sp>
        <p:pic>
          <p:nvPicPr>
            <p:cNvPr id="16" name="Image 15">
              <a:extLst>
                <a:ext uri="{FF2B5EF4-FFF2-40B4-BE49-F238E27FC236}">
                  <a16:creationId xmlns:a16="http://schemas.microsoft.com/office/drawing/2014/main" id="{B49563B1-0281-465F-A510-F1D77A314573}"/>
                </a:ext>
              </a:extLst>
            </p:cNvPr>
            <p:cNvPicPr>
              <a:picLocks noChangeAspect="1"/>
            </p:cNvPicPr>
            <p:nvPr/>
          </p:nvPicPr>
          <p:blipFill>
            <a:blip r:embed="rId10"/>
            <a:stretch>
              <a:fillRect/>
            </a:stretch>
          </p:blipFill>
          <p:spPr>
            <a:xfrm>
              <a:off x="4292056" y="3343843"/>
              <a:ext cx="1618769" cy="1111254"/>
            </a:xfrm>
            <a:prstGeom prst="rect">
              <a:avLst/>
            </a:prstGeom>
          </p:spPr>
        </p:pic>
        <p:pic>
          <p:nvPicPr>
            <p:cNvPr id="21" name="Image 20">
              <a:extLst>
                <a:ext uri="{FF2B5EF4-FFF2-40B4-BE49-F238E27FC236}">
                  <a16:creationId xmlns:a16="http://schemas.microsoft.com/office/drawing/2014/main" id="{02438E32-C38A-4C92-93BF-635417B74A64}"/>
                </a:ext>
              </a:extLst>
            </p:cNvPr>
            <p:cNvPicPr>
              <a:picLocks noChangeAspect="1"/>
            </p:cNvPicPr>
            <p:nvPr/>
          </p:nvPicPr>
          <p:blipFill>
            <a:blip r:embed="rId11"/>
            <a:stretch>
              <a:fillRect/>
            </a:stretch>
          </p:blipFill>
          <p:spPr>
            <a:xfrm>
              <a:off x="749078" y="3341619"/>
              <a:ext cx="1573114" cy="1121878"/>
            </a:xfrm>
            <a:prstGeom prst="rect">
              <a:avLst/>
            </a:prstGeom>
          </p:spPr>
        </p:pic>
        <p:pic>
          <p:nvPicPr>
            <p:cNvPr id="22" name="Image 21">
              <a:extLst>
                <a:ext uri="{FF2B5EF4-FFF2-40B4-BE49-F238E27FC236}">
                  <a16:creationId xmlns:a16="http://schemas.microsoft.com/office/drawing/2014/main" id="{C9F8F5D5-7106-4676-B570-38FAEA63E6B0}"/>
                </a:ext>
              </a:extLst>
            </p:cNvPr>
            <p:cNvPicPr>
              <a:picLocks noChangeAspect="1"/>
            </p:cNvPicPr>
            <p:nvPr/>
          </p:nvPicPr>
          <p:blipFill>
            <a:blip r:embed="rId12"/>
            <a:stretch>
              <a:fillRect/>
            </a:stretch>
          </p:blipFill>
          <p:spPr>
            <a:xfrm>
              <a:off x="2535481" y="3336233"/>
              <a:ext cx="1568886" cy="1118863"/>
            </a:xfrm>
            <a:prstGeom prst="rect">
              <a:avLst/>
            </a:prstGeom>
          </p:spPr>
        </p:pic>
        <p:sp>
          <p:nvSpPr>
            <p:cNvPr id="30" name="Rectangle 29">
              <a:extLst>
                <a:ext uri="{FF2B5EF4-FFF2-40B4-BE49-F238E27FC236}">
                  <a16:creationId xmlns:a16="http://schemas.microsoft.com/office/drawing/2014/main" id="{4E61450F-8604-41BF-AA7F-0198D6EE46A3}"/>
                </a:ext>
              </a:extLst>
            </p:cNvPr>
            <p:cNvSpPr/>
            <p:nvPr/>
          </p:nvSpPr>
          <p:spPr>
            <a:xfrm>
              <a:off x="536673" y="5817953"/>
              <a:ext cx="5566501" cy="665207"/>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a:t>Discrete</a:t>
              </a:r>
              <a:r>
                <a:rPr lang="en-US" sz="1600" i="1"/>
                <a:t> features highly </a:t>
              </a:r>
              <a:r>
                <a:rPr lang="en-US" sz="1600" b="1" i="1"/>
                <a:t>affect results </a:t>
              </a:r>
              <a:r>
                <a:rPr lang="en-US" sz="1600" i="1"/>
                <a:t>for such reducer</a:t>
              </a:r>
              <a:endParaRPr lang="en-US" sz="1600"/>
            </a:p>
          </p:txBody>
        </p:sp>
      </p:grpSp>
    </p:spTree>
    <p:extLst>
      <p:ext uri="{BB962C8B-B14F-4D97-AF65-F5344CB8AC3E}">
        <p14:creationId xmlns:p14="http://schemas.microsoft.com/office/powerpoint/2010/main" val="20646556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33476</TotalTime>
  <Words>3375</Words>
  <Application>Microsoft Office PowerPoint</Application>
  <PresentationFormat>Grand écran</PresentationFormat>
  <Paragraphs>458</Paragraphs>
  <Slides>17</Slides>
  <Notes>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Calibri</vt:lpstr>
      <vt:lpstr>Century Gothic</vt:lpstr>
      <vt:lpstr>Courier New</vt:lpstr>
      <vt:lpstr>Wingdings</vt:lpstr>
      <vt:lpstr>Wingdings 2</vt:lpstr>
      <vt:lpstr>Concis</vt:lpstr>
      <vt:lpstr>Olist Marketplace: Customer Segmentation    We rely on Olist datasets shared through Kaggle*,  To improve marketing team’s customer understanding,  Through a usable segmentation,  Identifying a right update interval </vt:lpstr>
      <vt:lpstr>Data Science : your best Support</vt:lpstr>
      <vt:lpstr>1.a. EDA: Merge a Customer-Centric  Dataset</vt:lpstr>
      <vt:lpstr>1.b. FE: Engineer Customer-Centric Features</vt:lpstr>
      <vt:lpstr>1.b. Overview :  the unlimited Feature Engineering field</vt:lpstr>
      <vt:lpstr>1.c. Refine your Goals,  Find the Right Target</vt:lpstr>
      <vt:lpstr>Use Case :  building a « Right » communication campaign</vt:lpstr>
      <vt:lpstr>Data Science : your best Support</vt:lpstr>
      <vt:lpstr>Toward the best segmentation 2.a. Issue : mixed type of features</vt:lpstr>
      <vt:lpstr>Toward the best segmentation 2.b. consistent reducer &amp; model &amp; meaningfull results</vt:lpstr>
      <vt:lpstr>Toward the best segmentation 2.c. Meaningfull results, what about actionability?</vt:lpstr>
      <vt:lpstr>Data Science : your best Support</vt:lpstr>
      <vt:lpstr>3.a. Actionability Explore K-Modes</vt:lpstr>
      <vt:lpstr>3a. Actionability K-Modes results</vt:lpstr>
      <vt:lpstr>3.b. Stability assessment Choice of baseline &amp; further action</vt:lpstr>
      <vt:lpstr> 3.b. K-Prototype to remedy  K-Modes high unstability</vt:lpstr>
      <vt:lpstr>3.c. Results &amp; further proceedings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Segmentation client Marketplace Olist</dc:title>
  <dc:creator>Etienne LARDEUR</dc:creator>
  <cp:lastModifiedBy>Etienne LARDEUR</cp:lastModifiedBy>
  <cp:revision>429</cp:revision>
  <dcterms:created xsi:type="dcterms:W3CDTF">2020-07-07T07:51:10Z</dcterms:created>
  <dcterms:modified xsi:type="dcterms:W3CDTF">2020-10-05T13:40:57Z</dcterms:modified>
</cp:coreProperties>
</file>