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8" r:id="rId3"/>
    <p:sldId id="257" r:id="rId4"/>
    <p:sldId id="264" r:id="rId5"/>
    <p:sldId id="267" r:id="rId6"/>
    <p:sldId id="273" r:id="rId7"/>
    <p:sldId id="280" r:id="rId8"/>
    <p:sldId id="286" r:id="rId9"/>
    <p:sldId id="274" r:id="rId10"/>
    <p:sldId id="288" r:id="rId11"/>
    <p:sldId id="279" r:id="rId12"/>
    <p:sldId id="285" r:id="rId13"/>
    <p:sldId id="284" r:id="rId14"/>
    <p:sldId id="287" r:id="rId15"/>
    <p:sldId id="277" r:id="rId16"/>
    <p:sldId id="276" r:id="rId17"/>
    <p:sldId id="263"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455B"/>
    <a:srgbClr val="E8833A"/>
    <a:srgbClr val="BD34D1"/>
    <a:srgbClr val="788896"/>
    <a:srgbClr val="424F5A"/>
    <a:srgbClr val="2C88D9"/>
    <a:srgbClr val="1AAE9F"/>
    <a:srgbClr val="F7C325"/>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88568" autoAdjust="0"/>
  </p:normalViewPr>
  <p:slideViewPr>
    <p:cSldViewPr snapToGrid="0">
      <p:cViewPr varScale="1">
        <p:scale>
          <a:sx n="76" d="100"/>
          <a:sy n="76" d="100"/>
        </p:scale>
        <p:origin x="11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87C75-1698-4E99-B627-BC28AE6E7568}" type="datetimeFigureOut">
              <a:rPr lang="en-US" smtClean="0"/>
              <a:t>9/30/2020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FE4B-F9EA-429D-BEE6-C3838DC5788A}" type="slidenum">
              <a:rPr lang="en-US" smtClean="0"/>
              <a:t>‹N°›</a:t>
            </a:fld>
            <a:endParaRPr lang="en-US"/>
          </a:p>
        </p:txBody>
      </p:sp>
    </p:spTree>
    <p:extLst>
      <p:ext uri="{BB962C8B-B14F-4D97-AF65-F5344CB8AC3E}">
        <p14:creationId xmlns:p14="http://schemas.microsoft.com/office/powerpoint/2010/main" val="2654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Why</a:t>
            </a:r>
            <a:r>
              <a:rPr lang="fr-FR" dirty="0"/>
              <a:t> </a:t>
            </a:r>
            <a:r>
              <a:rPr lang="fr-FR" dirty="0" err="1"/>
              <a:t>such</a:t>
            </a:r>
            <a:r>
              <a:rPr lang="fr-FR" dirty="0"/>
              <a:t> data troncature </a:t>
            </a:r>
            <a:r>
              <a:rPr lang="fr-FR" dirty="0" err="1"/>
              <a:t>statement</a:t>
            </a:r>
            <a:r>
              <a:rPr lang="fr-FR" dirty="0"/>
              <a:t> : </a:t>
            </a:r>
          </a:p>
          <a:p>
            <a:pPr marL="171450" indent="-171450">
              <a:buFontTx/>
              <a:buChar char="-"/>
            </a:pPr>
            <a:r>
              <a:rPr lang="fr-FR" dirty="0"/>
              <a:t>Identification of </a:t>
            </a:r>
            <a:r>
              <a:rPr lang="fr-FR" dirty="0" err="1"/>
              <a:t>unexpectedly</a:t>
            </a:r>
            <a:r>
              <a:rPr lang="fr-FR" dirty="0"/>
              <a:t> </a:t>
            </a:r>
            <a:r>
              <a:rPr lang="fr-FR" dirty="0" err="1"/>
              <a:t>poor</a:t>
            </a:r>
            <a:r>
              <a:rPr lang="fr-FR" dirty="0"/>
              <a:t> </a:t>
            </a:r>
            <a:r>
              <a:rPr lang="fr-FR" dirty="0" err="1"/>
              <a:t>quantities</a:t>
            </a:r>
            <a:r>
              <a:rPr lang="fr-FR" dirty="0"/>
              <a:t> of a </a:t>
            </a:r>
            <a:r>
              <a:rPr lang="fr-FR" dirty="0" err="1"/>
              <a:t>given</a:t>
            </a:r>
            <a:r>
              <a:rPr lang="fr-FR" dirty="0"/>
              <a:t> type of </a:t>
            </a:r>
            <a:r>
              <a:rPr lang="fr-FR" dirty="0" err="1"/>
              <a:t>order</a:t>
            </a:r>
            <a:r>
              <a:rPr lang="fr-FR" dirty="0"/>
              <a:t> (</a:t>
            </a:r>
            <a:r>
              <a:rPr lang="fr-FR" dirty="0" err="1"/>
              <a:t>multi_orders</a:t>
            </a:r>
            <a:r>
              <a:rPr lang="fr-FR" dirty="0"/>
              <a:t>, </a:t>
            </a:r>
            <a:r>
              <a:rPr lang="fr-FR" dirty="0" err="1"/>
              <a:t>multi_products</a:t>
            </a:r>
            <a:r>
              <a:rPr lang="fr-FR" dirty="0"/>
              <a:t>) </a:t>
            </a:r>
          </a:p>
          <a:p>
            <a:pPr marL="0" indent="0">
              <a:buFontTx/>
              <a:buNone/>
            </a:pPr>
            <a:r>
              <a:rPr lang="fr-FR" dirty="0" err="1"/>
              <a:t>Consequence</a:t>
            </a:r>
            <a:r>
              <a:rPr lang="fr-FR" dirty="0"/>
              <a:t> for the </a:t>
            </a:r>
            <a:r>
              <a:rPr lang="fr-FR" dirty="0" err="1"/>
              <a:t>study</a:t>
            </a:r>
            <a:r>
              <a:rPr lang="fr-FR" dirty="0"/>
              <a:t> :</a:t>
            </a:r>
          </a:p>
          <a:p>
            <a:pPr marL="171450" indent="-171450">
              <a:buFontTx/>
              <a:buChar char="-"/>
            </a:pPr>
            <a:r>
              <a:rPr lang="fr-FR" dirty="0" err="1"/>
              <a:t>Rebuild</a:t>
            </a:r>
            <a:r>
              <a:rPr lang="fr-FR" dirty="0"/>
              <a:t> a </a:t>
            </a:r>
            <a:r>
              <a:rPr lang="fr-FR" dirty="0" err="1"/>
              <a:t>balanced</a:t>
            </a:r>
            <a:r>
              <a:rPr lang="fr-FR" dirty="0"/>
              <a:t> </a:t>
            </a:r>
            <a:r>
              <a:rPr lang="fr-FR" dirty="0" err="1"/>
              <a:t>dataset</a:t>
            </a:r>
            <a:r>
              <a:rPr lang="fr-FR" dirty="0"/>
              <a:t> </a:t>
            </a:r>
            <a:r>
              <a:rPr lang="fr-FR" dirty="0" err="1"/>
              <a:t>would</a:t>
            </a:r>
            <a:r>
              <a:rPr lang="fr-FR" dirty="0"/>
              <a:t> </a:t>
            </a:r>
            <a:r>
              <a:rPr lang="fr-FR" dirty="0" err="1"/>
              <a:t>imply</a:t>
            </a:r>
            <a:r>
              <a:rPr lang="fr-FR" dirty="0"/>
              <a:t> to </a:t>
            </a:r>
            <a:r>
              <a:rPr lang="fr-FR" dirty="0" err="1"/>
              <a:t>adjust</a:t>
            </a:r>
            <a:r>
              <a:rPr lang="fr-FR" dirty="0"/>
              <a:t> </a:t>
            </a:r>
            <a:r>
              <a:rPr lang="fr-FR" dirty="0" err="1"/>
              <a:t>with</a:t>
            </a:r>
            <a:r>
              <a:rPr lang="fr-FR" dirty="0"/>
              <a:t> an </a:t>
            </a:r>
            <a:r>
              <a:rPr lang="fr-FR" dirty="0" err="1"/>
              <a:t>additionnal</a:t>
            </a:r>
            <a:r>
              <a:rPr lang="fr-FR" dirty="0"/>
              <a:t> </a:t>
            </a:r>
            <a:r>
              <a:rPr lang="fr-FR" dirty="0" err="1"/>
              <a:t>sample</a:t>
            </a:r>
            <a:r>
              <a:rPr lang="fr-FR" dirty="0"/>
              <a:t> of original datas. For instance : how </a:t>
            </a:r>
            <a:r>
              <a:rPr lang="fr-FR" dirty="0" err="1"/>
              <a:t>many</a:t>
            </a:r>
            <a:r>
              <a:rPr lang="fr-FR" dirty="0"/>
              <a:t> </a:t>
            </a:r>
            <a:r>
              <a:rPr lang="fr-FR" dirty="0" err="1"/>
              <a:t>single_orders</a:t>
            </a:r>
            <a:r>
              <a:rPr lang="fr-FR" dirty="0"/>
              <a:t> </a:t>
            </a:r>
            <a:r>
              <a:rPr lang="fr-FR" dirty="0" err="1"/>
              <a:t>should</a:t>
            </a:r>
            <a:r>
              <a:rPr lang="fr-FR" dirty="0"/>
              <a:t> </a:t>
            </a:r>
            <a:r>
              <a:rPr lang="fr-FR" dirty="0" err="1"/>
              <a:t>we</a:t>
            </a:r>
            <a:r>
              <a:rPr lang="fr-FR" dirty="0"/>
              <a:t> </a:t>
            </a:r>
            <a:r>
              <a:rPr lang="fr-FR" dirty="0" err="1"/>
              <a:t>keep</a:t>
            </a:r>
            <a:r>
              <a:rPr lang="fr-FR" dirty="0"/>
              <a:t>, on </a:t>
            </a:r>
            <a:r>
              <a:rPr lang="fr-FR" dirty="0" err="1"/>
              <a:t>which</a:t>
            </a:r>
            <a:r>
              <a:rPr lang="fr-FR" dirty="0"/>
              <a:t> basis ?</a:t>
            </a:r>
          </a:p>
          <a:p>
            <a:pPr marL="0" indent="0">
              <a:buFontTx/>
              <a:buNone/>
            </a:pPr>
            <a:r>
              <a:rPr lang="fr-FR" dirty="0" err="1"/>
              <a:t>We</a:t>
            </a:r>
            <a:r>
              <a:rPr lang="fr-FR" dirty="0"/>
              <a:t> </a:t>
            </a:r>
            <a:r>
              <a:rPr lang="fr-FR" dirty="0" err="1"/>
              <a:t>would</a:t>
            </a:r>
            <a:r>
              <a:rPr lang="fr-FR" dirty="0"/>
              <a:t> </a:t>
            </a:r>
            <a:r>
              <a:rPr lang="fr-FR" dirty="0" err="1"/>
              <a:t>rather</a:t>
            </a:r>
            <a:r>
              <a:rPr lang="fr-FR" dirty="0"/>
              <a:t> </a:t>
            </a:r>
            <a:r>
              <a:rPr lang="fr-FR" dirty="0" err="1"/>
              <a:t>get</a:t>
            </a:r>
            <a:r>
              <a:rPr lang="fr-FR" dirty="0"/>
              <a:t> to a </a:t>
            </a:r>
            <a:r>
              <a:rPr lang="fr-FR" dirty="0" err="1"/>
              <a:t>clearly</a:t>
            </a:r>
            <a:r>
              <a:rPr lang="fr-FR" dirty="0"/>
              <a:t> </a:t>
            </a:r>
            <a:r>
              <a:rPr lang="fr-FR" dirty="0" err="1"/>
              <a:t>biased</a:t>
            </a:r>
            <a:r>
              <a:rPr lang="fr-FR" dirty="0"/>
              <a:t> </a:t>
            </a:r>
            <a:r>
              <a:rPr lang="fr-FR" dirty="0" err="1"/>
              <a:t>dataset</a:t>
            </a:r>
            <a:r>
              <a:rPr lang="fr-FR" dirty="0"/>
              <a:t>.</a:t>
            </a:r>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3</a:t>
            </a:fld>
            <a:endParaRPr lang="en-US"/>
          </a:p>
        </p:txBody>
      </p:sp>
    </p:spTree>
    <p:extLst>
      <p:ext uri="{BB962C8B-B14F-4D97-AF65-F5344CB8AC3E}">
        <p14:creationId xmlns:p14="http://schemas.microsoft.com/office/powerpoint/2010/main" val="19088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9</a:t>
            </a:fld>
            <a:endParaRPr lang="en-US"/>
          </a:p>
        </p:txBody>
      </p:sp>
    </p:spTree>
    <p:extLst>
      <p:ext uri="{BB962C8B-B14F-4D97-AF65-F5344CB8AC3E}">
        <p14:creationId xmlns:p14="http://schemas.microsoft.com/office/powerpoint/2010/main" val="154210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k-Modes intend to extend the k-Means algorithm, dedicated to categorical features : with discrete data as input (even with labels), it performs clustering that minimize a cost-function that measures a "matching dissimilarity". A cost unit is spent on any category switch.</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Pros :</a:t>
            </a:r>
          </a:p>
          <a:p>
            <a:pPr algn="l">
              <a:buFont typeface="Arial" panose="020B0604020202020204" pitchFamily="34" charset="0"/>
              <a:buChar char="•"/>
            </a:pPr>
            <a:r>
              <a:rPr lang="en-US" b="0" i="0" dirty="0">
                <a:solidFill>
                  <a:srgbClr val="000000"/>
                </a:solidFill>
                <a:effectLst/>
                <a:latin typeface="Helvetica Neue"/>
              </a:rPr>
              <a:t>raw data (</a:t>
            </a:r>
            <a:r>
              <a:rPr lang="en-US" b="0" i="0" dirty="0" err="1">
                <a:solidFill>
                  <a:srgbClr val="000000"/>
                </a:solidFill>
                <a:effectLst/>
                <a:latin typeface="Helvetica Neue"/>
              </a:rPr>
              <a:t>unpreprocessed</a:t>
            </a:r>
            <a:r>
              <a:rPr lang="en-US" b="0" i="0" dirty="0">
                <a:solidFill>
                  <a:srgbClr val="000000"/>
                </a:solidFill>
                <a:effectLst/>
                <a:latin typeface="Helvetica Neue"/>
              </a:rPr>
              <a:t>) can be considered as inputs (even labels),</a:t>
            </a:r>
          </a:p>
          <a:p>
            <a:pPr algn="l">
              <a:buFont typeface="Arial" panose="020B0604020202020204" pitchFamily="34" charset="0"/>
              <a:buChar char="•"/>
            </a:pPr>
            <a:r>
              <a:rPr lang="en-US" b="0" i="0" dirty="0">
                <a:solidFill>
                  <a:srgbClr val="000000"/>
                </a:solidFill>
                <a:effectLst/>
                <a:latin typeface="Helvetica Neue"/>
              </a:rPr>
              <a:t>it provides a clear cluster description, based on </a:t>
            </a:r>
            <a:r>
              <a:rPr lang="en-US" b="0" i="0" dirty="0" err="1">
                <a:solidFill>
                  <a:srgbClr val="000000"/>
                </a:solidFill>
                <a:effectLst/>
                <a:latin typeface="Helvetica Neue"/>
              </a:rPr>
              <a:t>centroïd</a:t>
            </a:r>
            <a:r>
              <a:rPr lang="en-US" b="0" i="0" dirty="0">
                <a:solidFill>
                  <a:srgbClr val="000000"/>
                </a:solidFill>
                <a:effectLst/>
                <a:latin typeface="Helvetica Neue"/>
              </a:rPr>
              <a:t> values,</a:t>
            </a:r>
          </a:p>
          <a:p>
            <a:pPr algn="l">
              <a:buFont typeface="Arial" panose="020B0604020202020204" pitchFamily="34" charset="0"/>
              <a:buChar char="•"/>
            </a:pPr>
            <a:r>
              <a:rPr lang="en-US" b="0" i="0" dirty="0">
                <a:solidFill>
                  <a:srgbClr val="000000"/>
                </a:solidFill>
                <a:effectLst/>
                <a:latin typeface="Helvetica Neue"/>
              </a:rPr>
              <a:t>among the various </a:t>
            </a:r>
            <a:r>
              <a:rPr lang="en-US" b="0" i="0" dirty="0" err="1">
                <a:solidFill>
                  <a:srgbClr val="000000"/>
                </a:solidFill>
                <a:effectLst/>
                <a:latin typeface="Helvetica Neue"/>
              </a:rPr>
              <a:t>init</a:t>
            </a:r>
            <a:r>
              <a:rPr lang="en-US" b="0" i="0" dirty="0">
                <a:solidFill>
                  <a:srgbClr val="000000"/>
                </a:solidFill>
                <a:effectLst/>
                <a:latin typeface="Helvetica Neue"/>
              </a:rPr>
              <a:t> techniques (with pretty high dependency to </a:t>
            </a:r>
            <a:r>
              <a:rPr lang="en-US" b="0" i="0" dirty="0" err="1">
                <a:solidFill>
                  <a:srgbClr val="000000"/>
                </a:solidFill>
                <a:effectLst/>
                <a:latin typeface="Helvetica Neue"/>
              </a:rPr>
              <a:t>init</a:t>
            </a:r>
            <a:r>
              <a:rPr lang="en-US" b="0" i="0" dirty="0">
                <a:solidFill>
                  <a:srgbClr val="000000"/>
                </a:solidFill>
                <a:effectLst/>
                <a:latin typeface="Helvetica Neue"/>
              </a:rPr>
              <a:t>), 'Cao' research offers a deterministic approach introducing density of the data to their Modes (i.e. most frequent values).</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Cons : this depends on the feature discretization in the first place, with</a:t>
            </a:r>
            <a:br>
              <a:rPr lang="en-US" b="0" i="0" dirty="0">
                <a:solidFill>
                  <a:srgbClr val="000000"/>
                </a:solidFill>
                <a:effectLst/>
                <a:latin typeface="Helvetica Neue"/>
              </a:rPr>
            </a:b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cost approximation is wrong for ordinal features, i.e. cost is the same for any switch, even when passing from </a:t>
            </a:r>
            <a:r>
              <a:rPr lang="en-US" b="0" i="0" dirty="0" err="1">
                <a:solidFill>
                  <a:srgbClr val="000000"/>
                </a:solidFill>
                <a:effectLst/>
                <a:latin typeface="Helvetica Neue"/>
              </a:rPr>
              <a:t>below_median</a:t>
            </a:r>
            <a:r>
              <a:rPr lang="en-US" b="0" i="0" dirty="0">
                <a:solidFill>
                  <a:srgbClr val="000000"/>
                </a:solidFill>
                <a:effectLst/>
                <a:latin typeface="Helvetica Neue"/>
              </a:rPr>
              <a:t> to </a:t>
            </a:r>
            <a:r>
              <a:rPr lang="en-US" b="0" i="0" dirty="0" err="1">
                <a:solidFill>
                  <a:srgbClr val="000000"/>
                </a:solidFill>
                <a:effectLst/>
                <a:latin typeface="Helvetica Neue"/>
              </a:rPr>
              <a:t>over_median</a:t>
            </a:r>
            <a:r>
              <a:rPr lang="en-US" b="0" i="0" dirty="0">
                <a:solidFill>
                  <a:srgbClr val="000000"/>
                </a:solidFill>
                <a:effectLst/>
                <a:latin typeface="Helvetica Neue"/>
              </a:rPr>
              <a:t> (e.g. 1 to 3).</a:t>
            </a:r>
          </a:p>
          <a:p>
            <a:pPr algn="l">
              <a:buFont typeface="Arial" panose="020B0604020202020204" pitchFamily="34" charset="0"/>
              <a:buChar char="•"/>
            </a:pPr>
            <a:r>
              <a:rPr lang="en-US" b="0" i="0" dirty="0">
                <a:solidFill>
                  <a:srgbClr val="000000"/>
                </a:solidFill>
                <a:effectLst/>
                <a:latin typeface="Helvetica Neue"/>
              </a:rPr>
              <a:t>while trying to find the best "k", the algorithm may reward the features with a 'k' corresponding discretization : e.g. the 5 levels of review scores would obviously lead to split into 5 clusters.</a:t>
            </a:r>
          </a:p>
          <a:p>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11</a:t>
            </a:fld>
            <a:endParaRPr lang="en-US"/>
          </a:p>
        </p:txBody>
      </p:sp>
    </p:spTree>
    <p:extLst>
      <p:ext uri="{BB962C8B-B14F-4D97-AF65-F5344CB8AC3E}">
        <p14:creationId xmlns:p14="http://schemas.microsoft.com/office/powerpoint/2010/main" val="2664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83767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118714"/>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8288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8586" y="237335"/>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84655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43002"/>
            <a:ext cx="10571998" cy="970450"/>
          </a:xfrm>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9/30/2020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9/30/2020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4.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2.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72BEF-9993-4F86-AADC-1F8E786E117B}"/>
              </a:ext>
            </a:extLst>
          </p:cNvPr>
          <p:cNvSpPr>
            <a:spLocks noGrp="1"/>
          </p:cNvSpPr>
          <p:nvPr>
            <p:ph type="ctrTitle"/>
          </p:nvPr>
        </p:nvSpPr>
        <p:spPr>
          <a:xfrm>
            <a:off x="62814" y="483164"/>
            <a:ext cx="7376985" cy="4350059"/>
          </a:xfrm>
        </p:spPr>
        <p:txBody>
          <a:bodyPr>
            <a:normAutofit fontScale="90000"/>
          </a:bodyPr>
          <a:lstStyle/>
          <a:p>
            <a:r>
              <a:rPr lang="fr-FR" dirty="0" err="1">
                <a:solidFill>
                  <a:schemeClr val="accent3"/>
                </a:solidFill>
              </a:rPr>
              <a:t>Olist</a:t>
            </a:r>
            <a:r>
              <a:rPr lang="fr-FR" sz="4800" dirty="0"/>
              <a:t> Marketplace:</a:t>
            </a:r>
            <a:br>
              <a:rPr lang="fr-FR" sz="4800" b="0" dirty="0"/>
            </a:br>
            <a:r>
              <a:rPr lang="fr-FR" sz="4800" b="0" i="1" dirty="0"/>
              <a:t>Customer Segmentation</a:t>
            </a:r>
            <a:br>
              <a:rPr lang="fr-FR" sz="4800" b="0" i="1" dirty="0"/>
            </a:br>
            <a:br>
              <a:rPr lang="fr-FR" sz="4800" dirty="0"/>
            </a:br>
            <a:br>
              <a:rPr lang="fr-FR" sz="4800" dirty="0"/>
            </a:br>
            <a:r>
              <a:rPr lang="fr-FR" sz="2200" b="0" dirty="0">
                <a:sym typeface="Wingdings 2" panose="05020102010507070707" pitchFamily="18" charset="2"/>
              </a:rPr>
              <a:t> </a:t>
            </a:r>
            <a:r>
              <a:rPr lang="fr-FR" sz="2200" b="0" dirty="0" err="1">
                <a:sym typeface="Wingdings 2" panose="05020102010507070707" pitchFamily="18" charset="2"/>
              </a:rPr>
              <a:t>We</a:t>
            </a:r>
            <a:r>
              <a:rPr lang="fr-FR" sz="2200" b="0" dirty="0">
                <a:sym typeface="Wingdings 2" panose="05020102010507070707" pitchFamily="18" charset="2"/>
              </a:rPr>
              <a:t> r</a:t>
            </a:r>
            <a:r>
              <a:rPr lang="en-US" sz="2200" b="0" dirty="0" err="1"/>
              <a:t>ely</a:t>
            </a:r>
            <a:r>
              <a:rPr lang="en-US" sz="2200" b="0" dirty="0"/>
              <a:t> on </a:t>
            </a:r>
            <a:r>
              <a:rPr lang="en-US" sz="2200" b="0" dirty="0" err="1"/>
              <a:t>Olist</a:t>
            </a:r>
            <a:r>
              <a:rPr lang="en-US" sz="2200" b="0" dirty="0"/>
              <a:t> datasets shared through Kaggle*,</a:t>
            </a:r>
            <a:br>
              <a:rPr lang="en-US" sz="2200" b="0" dirty="0"/>
            </a:br>
            <a:r>
              <a:rPr lang="fr-FR" sz="2200" b="0" dirty="0">
                <a:sym typeface="Wingdings 2" panose="05020102010507070707" pitchFamily="18" charset="2"/>
              </a:rPr>
              <a:t> To i</a:t>
            </a:r>
            <a:r>
              <a:rPr lang="en-US" sz="2200" b="0" dirty="0" err="1"/>
              <a:t>mprove</a:t>
            </a:r>
            <a:r>
              <a:rPr lang="en-US" sz="2200" b="0" dirty="0"/>
              <a:t> marketing team’s customer understanding,</a:t>
            </a:r>
            <a:br>
              <a:rPr lang="en-US" sz="2200" b="0" dirty="0"/>
            </a:br>
            <a:r>
              <a:rPr lang="fr-FR" sz="2200" b="0" dirty="0">
                <a:sym typeface="Wingdings 2" panose="05020102010507070707" pitchFamily="18" charset="2"/>
              </a:rPr>
              <a:t> </a:t>
            </a:r>
            <a:r>
              <a:rPr lang="en-US" sz="2200" b="0" dirty="0"/>
              <a:t>Through a usable </a:t>
            </a:r>
            <a:r>
              <a:rPr lang="en-US" sz="2200" dirty="0"/>
              <a:t>segmentation</a:t>
            </a:r>
            <a:r>
              <a:rPr lang="en-US" sz="2200" b="0" dirty="0"/>
              <a:t>,</a:t>
            </a:r>
            <a:br>
              <a:rPr lang="en-US" sz="2200" b="0" dirty="0"/>
            </a:br>
            <a:r>
              <a:rPr lang="fr-FR" sz="2200" b="0" dirty="0">
                <a:sym typeface="Wingdings 2" panose="05020102010507070707" pitchFamily="18" charset="2"/>
              </a:rPr>
              <a:t> </a:t>
            </a:r>
            <a:r>
              <a:rPr lang="en-US" sz="2200" b="0" dirty="0"/>
              <a:t>Identifying a right update interval</a:t>
            </a:r>
            <a:br>
              <a:rPr lang="en-US" sz="2200" i="1" dirty="0"/>
            </a:br>
            <a:endParaRPr lang="fr-FR" sz="2200" dirty="0"/>
          </a:p>
        </p:txBody>
      </p:sp>
      <p:sp>
        <p:nvSpPr>
          <p:cNvPr id="3" name="Sous-titre 2">
            <a:extLst>
              <a:ext uri="{FF2B5EF4-FFF2-40B4-BE49-F238E27FC236}">
                <a16:creationId xmlns:a16="http://schemas.microsoft.com/office/drawing/2014/main" id="{88E09DBE-4639-4641-BF7E-AD59BF810A78}"/>
              </a:ext>
            </a:extLst>
          </p:cNvPr>
          <p:cNvSpPr>
            <a:spLocks noGrp="1"/>
          </p:cNvSpPr>
          <p:nvPr>
            <p:ph type="subTitle" idx="1"/>
          </p:nvPr>
        </p:nvSpPr>
        <p:spPr>
          <a:xfrm>
            <a:off x="280942" y="5907064"/>
            <a:ext cx="7060897" cy="713628"/>
          </a:xfrm>
          <a:effectLst/>
        </p:spPr>
        <p:txBody>
          <a:bodyPr>
            <a:normAutofit/>
          </a:bodyPr>
          <a:lstStyle/>
          <a:p>
            <a:endParaRPr lang="en-US" dirty="0"/>
          </a:p>
          <a:p>
            <a:pPr algn="r"/>
            <a:r>
              <a:rPr lang="en-US" sz="1400" i="1" dirty="0"/>
              <a:t>* </a:t>
            </a:r>
            <a:r>
              <a:rPr lang="en-US" sz="1400" i="1" u="sng" dirty="0">
                <a:hlinkClick r:id="rId2"/>
              </a:rPr>
              <a:t>https://www.kaggle.com/olistbr/brazilian-ecommerce</a:t>
            </a:r>
            <a:endParaRPr lang="en-US" sz="1400" i="1" dirty="0"/>
          </a:p>
        </p:txBody>
      </p:sp>
      <p:sp>
        <p:nvSpPr>
          <p:cNvPr id="18" name="Rectangle 17">
            <a:extLst>
              <a:ext uri="{FF2B5EF4-FFF2-40B4-BE49-F238E27FC236}">
                <a16:creationId xmlns:a16="http://schemas.microsoft.com/office/drawing/2014/main" id="{C9E0B9CF-B27D-4193-B217-EF614E7A6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59" y="0"/>
            <a:ext cx="465065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AFEEC2B0-DD70-40E3-B299-D2FA7870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D4FC7AE6-E97F-4A1B-91FB-AA39961492E3}"/>
              </a:ext>
            </a:extLst>
          </p:cNvPr>
          <p:cNvPicPr>
            <a:picLocks noChangeAspect="1"/>
          </p:cNvPicPr>
          <p:nvPr/>
        </p:nvPicPr>
        <p:blipFill>
          <a:blip r:embed="rId3"/>
          <a:stretch>
            <a:fillRect/>
          </a:stretch>
        </p:blipFill>
        <p:spPr>
          <a:xfrm>
            <a:off x="8494095" y="1006715"/>
            <a:ext cx="2745153" cy="1468656"/>
          </a:xfrm>
          <a:prstGeom prst="rect">
            <a:avLst/>
          </a:prstGeom>
        </p:spPr>
      </p:pic>
      <p:pic>
        <p:nvPicPr>
          <p:cNvPr id="5" name="Image 4">
            <a:extLst>
              <a:ext uri="{FF2B5EF4-FFF2-40B4-BE49-F238E27FC236}">
                <a16:creationId xmlns:a16="http://schemas.microsoft.com/office/drawing/2014/main" id="{EDDA8E6E-786F-4C58-A108-C38D18FD8722}"/>
              </a:ext>
            </a:extLst>
          </p:cNvPr>
          <p:cNvPicPr>
            <a:picLocks noChangeAspect="1"/>
          </p:cNvPicPr>
          <p:nvPr/>
        </p:nvPicPr>
        <p:blipFill>
          <a:blip r:embed="rId4"/>
          <a:stretch>
            <a:fillRect/>
          </a:stretch>
        </p:blipFill>
        <p:spPr>
          <a:xfrm>
            <a:off x="8684557" y="2658194"/>
            <a:ext cx="2364227" cy="1554480"/>
          </a:xfrm>
          <a:prstGeom prst="rect">
            <a:avLst/>
          </a:prstGeom>
        </p:spPr>
      </p:pic>
      <p:pic>
        <p:nvPicPr>
          <p:cNvPr id="6" name="Image 5">
            <a:extLst>
              <a:ext uri="{FF2B5EF4-FFF2-40B4-BE49-F238E27FC236}">
                <a16:creationId xmlns:a16="http://schemas.microsoft.com/office/drawing/2014/main" id="{2951AE74-5A3F-41F1-BCBE-C442014EB188}"/>
              </a:ext>
            </a:extLst>
          </p:cNvPr>
          <p:cNvPicPr>
            <a:picLocks noChangeAspect="1"/>
          </p:cNvPicPr>
          <p:nvPr/>
        </p:nvPicPr>
        <p:blipFill>
          <a:blip r:embed="rId5"/>
          <a:stretch>
            <a:fillRect/>
          </a:stretch>
        </p:blipFill>
        <p:spPr>
          <a:xfrm>
            <a:off x="8576646" y="4352584"/>
            <a:ext cx="2580050" cy="1554480"/>
          </a:xfrm>
          <a:prstGeom prst="rect">
            <a:avLst/>
          </a:prstGeom>
        </p:spPr>
      </p:pic>
      <p:sp>
        <p:nvSpPr>
          <p:cNvPr id="7" name="ZoneTexte 6">
            <a:extLst>
              <a:ext uri="{FF2B5EF4-FFF2-40B4-BE49-F238E27FC236}">
                <a16:creationId xmlns:a16="http://schemas.microsoft.com/office/drawing/2014/main" id="{8FFA3AFC-DADC-48DE-80F7-D5B7CDC713EC}"/>
              </a:ext>
            </a:extLst>
          </p:cNvPr>
          <p:cNvSpPr txBox="1"/>
          <p:nvPr/>
        </p:nvSpPr>
        <p:spPr>
          <a:xfrm>
            <a:off x="85022" y="5063549"/>
            <a:ext cx="6364243" cy="1200329"/>
          </a:xfrm>
          <a:prstGeom prst="rect">
            <a:avLst/>
          </a:prstGeom>
          <a:noFill/>
        </p:spPr>
        <p:txBody>
          <a:bodyPr wrap="none" rtlCol="0">
            <a:spAutoFit/>
          </a:bodyPr>
          <a:lstStyle/>
          <a:p>
            <a:r>
              <a:rPr lang="en-US" b="1" dirty="0"/>
              <a:t>3 steps :</a:t>
            </a:r>
          </a:p>
          <a:p>
            <a:r>
              <a:rPr lang="en-US" dirty="0"/>
              <a:t>1. Perform EDA &amp; Feature Engineering to </a:t>
            </a:r>
            <a:r>
              <a:rPr lang="en-US" b="1" dirty="0"/>
              <a:t>enhance</a:t>
            </a:r>
            <a:r>
              <a:rPr lang="en-US" dirty="0"/>
              <a:t> data</a:t>
            </a:r>
          </a:p>
          <a:p>
            <a:r>
              <a:rPr lang="en-US" dirty="0"/>
              <a:t>2. Combine a variety of modelling approaches</a:t>
            </a:r>
          </a:p>
          <a:p>
            <a:r>
              <a:rPr lang="en-US" dirty="0"/>
              <a:t>3. Choose the best approach and its improvements</a:t>
            </a:r>
          </a:p>
        </p:txBody>
      </p:sp>
    </p:spTree>
    <p:extLst>
      <p:ext uri="{BB962C8B-B14F-4D97-AF65-F5344CB8AC3E}">
        <p14:creationId xmlns:p14="http://schemas.microsoft.com/office/powerpoint/2010/main" val="166592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fr-FR" b="1" dirty="0" err="1"/>
              <a:t>We’re</a:t>
            </a:r>
            <a:r>
              <a:rPr lang="fr-FR" b="1" dirty="0"/>
              <a:t> </a:t>
            </a:r>
            <a:r>
              <a:rPr lang="fr-FR" b="1" dirty="0" err="1"/>
              <a:t>now</a:t>
            </a:r>
            <a:r>
              <a:rPr lang="fr-FR" b="1" dirty="0"/>
              <a:t> able to </a:t>
            </a:r>
            <a:r>
              <a:rPr lang="fr-FR" b="1" dirty="0" err="1"/>
              <a:t>define</a:t>
            </a:r>
            <a:r>
              <a:rPr lang="fr-FR" b="1" dirty="0"/>
              <a:t> Use Cases and </a:t>
            </a:r>
            <a:r>
              <a:rPr lang="fr-FR" b="1" dirty="0" err="1"/>
              <a:t>refine</a:t>
            </a:r>
            <a:r>
              <a:rPr lang="fr-FR" b="1" dirty="0"/>
              <a:t> </a:t>
            </a:r>
            <a:r>
              <a:rPr lang="fr-FR" b="1" dirty="0" err="1"/>
              <a:t>targets</a:t>
            </a:r>
            <a:r>
              <a:rPr lang="fr-FR" b="1" dirty="0"/>
              <a:t>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63813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err="1"/>
              <a:t>We</a:t>
            </a:r>
            <a:r>
              <a:rPr lang="fr-FR" b="1" dirty="0"/>
              <a:t> know how to select and tune an </a:t>
            </a:r>
            <a:r>
              <a:rPr lang="fr-FR" b="1" dirty="0" err="1"/>
              <a:t>approach</a:t>
            </a:r>
            <a:endParaRPr lang="fr-FR" b="1" dirty="0"/>
          </a:p>
        </p:txBody>
      </p:sp>
      <p:sp>
        <p:nvSpPr>
          <p:cNvPr id="7" name="Espace réservé du contenu 2">
            <a:extLst>
              <a:ext uri="{FF2B5EF4-FFF2-40B4-BE49-F238E27FC236}">
                <a16:creationId xmlns:a16="http://schemas.microsoft.com/office/drawing/2014/main" id="{ACB06965-83BE-4AE9-B988-3EC495075BF1}"/>
              </a:ext>
            </a:extLst>
          </p:cNvPr>
          <p:cNvSpPr txBox="1">
            <a:spLocks/>
          </p:cNvSpPr>
          <p:nvPr/>
        </p:nvSpPr>
        <p:spPr>
          <a:xfrm>
            <a:off x="134996" y="2600424"/>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b="1" dirty="0"/>
              <a:t>Next, 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Actionability</a:t>
            </a:r>
            <a:endParaRPr lang="fr-FR" dirty="0"/>
          </a:p>
          <a:p>
            <a:pPr marL="857250" lvl="1" indent="-342900">
              <a:buFont typeface="+mj-lt"/>
              <a:buAutoNum type="alphaLcPeriod"/>
            </a:pPr>
            <a:r>
              <a:rPr lang="fr-FR" dirty="0" err="1"/>
              <a:t>Stability</a:t>
            </a:r>
            <a:r>
              <a:rPr lang="fr-FR" dirty="0"/>
              <a:t> &amp; </a:t>
            </a: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1442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err="1"/>
              <a:t>Actionability</a:t>
            </a:r>
            <a:br>
              <a:rPr lang="fr-FR" dirty="0"/>
            </a:br>
            <a:r>
              <a:rPr lang="fr-FR" dirty="0" err="1"/>
              <a:t>Starting</a:t>
            </a:r>
            <a:r>
              <a:rPr lang="fr-FR" dirty="0"/>
              <a:t> </a:t>
            </a:r>
            <a:r>
              <a:rPr lang="fr-FR" dirty="0" err="1"/>
              <a:t>with</a:t>
            </a:r>
            <a:r>
              <a:rPr lang="fr-FR" dirty="0"/>
              <a:t> : K-Modes</a:t>
            </a:r>
            <a:endParaRPr lang="en-US" dirty="0"/>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12189" y="1815218"/>
            <a:ext cx="4479874" cy="4530414"/>
          </a:xfrm>
        </p:spPr>
        <p:txBody>
          <a:bodyPr>
            <a:normAutofit/>
          </a:bodyPr>
          <a:lstStyle/>
          <a:p>
            <a:r>
              <a:rPr lang="fr-FR" b="1" dirty="0" err="1"/>
              <a:t>What</a:t>
            </a:r>
            <a:r>
              <a:rPr lang="fr-FR" b="1" dirty="0"/>
              <a:t> : </a:t>
            </a:r>
            <a:r>
              <a:rPr lang="en-US" dirty="0"/>
              <a:t>k-Modes extends k-Means algorithm for categorical features, minimizing a cost function measuring </a:t>
            </a:r>
            <a:r>
              <a:rPr lang="en-US" b="1" dirty="0"/>
              <a:t>matching dissimilarity</a:t>
            </a:r>
          </a:p>
          <a:p>
            <a:pPr lvl="1"/>
            <a:r>
              <a:rPr lang="fr-FR" b="1" dirty="0"/>
              <a:t>Pros : </a:t>
            </a:r>
          </a:p>
          <a:p>
            <a:pPr lvl="2"/>
            <a:r>
              <a:rPr lang="fr-FR" dirty="0"/>
              <a:t>« </a:t>
            </a:r>
            <a:r>
              <a:rPr lang="fr-FR" dirty="0" err="1"/>
              <a:t>raw</a:t>
            </a:r>
            <a:r>
              <a:rPr lang="fr-FR" dirty="0"/>
              <a:t> » data (</a:t>
            </a:r>
            <a:r>
              <a:rPr lang="fr-FR" dirty="0" err="1"/>
              <a:t>turned</a:t>
            </a:r>
            <a:r>
              <a:rPr lang="fr-FR" dirty="0"/>
              <a:t> to </a:t>
            </a:r>
            <a:r>
              <a:rPr lang="fr-FR" dirty="0" err="1"/>
              <a:t>categorical</a:t>
            </a:r>
            <a:r>
              <a:rPr lang="fr-FR" dirty="0"/>
              <a:t>)</a:t>
            </a:r>
          </a:p>
          <a:p>
            <a:pPr lvl="2"/>
            <a:r>
              <a:rPr lang="fr-FR" dirty="0" err="1"/>
              <a:t>clear</a:t>
            </a:r>
            <a:r>
              <a:rPr lang="fr-FR" dirty="0"/>
              <a:t> cluster description</a:t>
            </a:r>
          </a:p>
          <a:p>
            <a:pPr lvl="2"/>
            <a:r>
              <a:rPr lang="fr-FR" dirty="0" err="1"/>
              <a:t>deterministic</a:t>
            </a:r>
            <a:r>
              <a:rPr lang="fr-FR" dirty="0"/>
              <a:t> (</a:t>
            </a:r>
            <a:r>
              <a:rPr lang="fr-FR" dirty="0" err="1"/>
              <a:t>with</a:t>
            </a:r>
            <a:r>
              <a:rPr lang="fr-FR" dirty="0"/>
              <a:t> « Cao » init)</a:t>
            </a:r>
          </a:p>
          <a:p>
            <a:pPr lvl="1"/>
            <a:r>
              <a:rPr lang="fr-FR" b="1" dirty="0"/>
              <a:t>Cons : </a:t>
            </a:r>
          </a:p>
          <a:p>
            <a:pPr lvl="2"/>
            <a:r>
              <a:rPr lang="fr-FR" dirty="0" err="1"/>
              <a:t>would</a:t>
            </a:r>
            <a:r>
              <a:rPr lang="fr-FR" dirty="0"/>
              <a:t> </a:t>
            </a:r>
            <a:r>
              <a:rPr lang="fr-FR" dirty="0" err="1"/>
              <a:t>consider</a:t>
            </a:r>
            <a:r>
              <a:rPr lang="fr-FR" dirty="0"/>
              <a:t> ordinal as </a:t>
            </a:r>
            <a:r>
              <a:rPr lang="fr-FR" dirty="0" err="1"/>
              <a:t>categorical</a:t>
            </a:r>
            <a:r>
              <a:rPr lang="fr-FR" dirty="0"/>
              <a:t> (</a:t>
            </a:r>
            <a:r>
              <a:rPr lang="fr-FR" dirty="0" err="1"/>
              <a:t>losing</a:t>
            </a:r>
            <a:r>
              <a:rPr lang="fr-FR" dirty="0"/>
              <a:t> the « real » distance </a:t>
            </a:r>
            <a:r>
              <a:rPr lang="fr-FR" dirty="0" err="1"/>
              <a:t>between</a:t>
            </a:r>
            <a:r>
              <a:rPr lang="fr-FR" dirty="0"/>
              <a:t> </a:t>
            </a:r>
            <a:r>
              <a:rPr lang="fr-FR" dirty="0" err="1"/>
              <a:t>levels</a:t>
            </a:r>
            <a:r>
              <a:rPr lang="fr-FR" dirty="0"/>
              <a:t>)</a:t>
            </a:r>
          </a:p>
          <a:p>
            <a:pPr lvl="2"/>
            <a:r>
              <a:rPr lang="fr-FR" dirty="0" err="1"/>
              <a:t>reward</a:t>
            </a:r>
            <a:r>
              <a:rPr lang="fr-FR" dirty="0"/>
              <a:t> </a:t>
            </a:r>
            <a:r>
              <a:rPr lang="fr-FR" dirty="0" err="1"/>
              <a:t>same</a:t>
            </a:r>
            <a:r>
              <a:rPr lang="fr-FR" dirty="0"/>
              <a:t> k optimal clusters </a:t>
            </a:r>
            <a:r>
              <a:rPr lang="fr-FR" dirty="0" err="1"/>
              <a:t>than</a:t>
            </a:r>
            <a:r>
              <a:rPr lang="fr-FR" dirty="0"/>
              <a:t> </a:t>
            </a:r>
            <a:r>
              <a:rPr lang="fr-FR" dirty="0" err="1"/>
              <a:t>feature</a:t>
            </a:r>
            <a:r>
              <a:rPr lang="fr-FR" dirty="0"/>
              <a:t> </a:t>
            </a:r>
            <a:r>
              <a:rPr lang="fr-FR" dirty="0" err="1"/>
              <a:t>discretization</a:t>
            </a:r>
            <a:endParaRPr lang="en-US" dirty="0"/>
          </a:p>
          <a:p>
            <a:pPr lvl="1"/>
            <a:endParaRPr lang="fr-FR" dirty="0"/>
          </a:p>
        </p:txBody>
      </p:sp>
      <p:pic>
        <p:nvPicPr>
          <p:cNvPr id="5" name="Image 4">
            <a:extLst>
              <a:ext uri="{FF2B5EF4-FFF2-40B4-BE49-F238E27FC236}">
                <a16:creationId xmlns:a16="http://schemas.microsoft.com/office/drawing/2014/main" id="{21629247-6381-48E4-AC4F-2583B7C5E3BE}"/>
              </a:ext>
            </a:extLst>
          </p:cNvPr>
          <p:cNvPicPr>
            <a:picLocks noChangeAspect="1"/>
          </p:cNvPicPr>
          <p:nvPr/>
        </p:nvPicPr>
        <p:blipFill>
          <a:blip r:embed="rId3"/>
          <a:stretch>
            <a:fillRect/>
          </a:stretch>
        </p:blipFill>
        <p:spPr>
          <a:xfrm>
            <a:off x="-590830" y="0"/>
            <a:ext cx="2880988" cy="1649018"/>
          </a:xfrm>
          <a:prstGeom prst="rect">
            <a:avLst/>
          </a:prstGeom>
        </p:spPr>
      </p:pic>
      <p:sp>
        <p:nvSpPr>
          <p:cNvPr id="8" name="Rectangle 7">
            <a:extLst>
              <a:ext uri="{FF2B5EF4-FFF2-40B4-BE49-F238E27FC236}">
                <a16:creationId xmlns:a16="http://schemas.microsoft.com/office/drawing/2014/main" id="{20D8FB56-5325-4F92-9C78-7F4502F6BA79}"/>
              </a:ext>
            </a:extLst>
          </p:cNvPr>
          <p:cNvSpPr/>
          <p:nvPr/>
        </p:nvSpPr>
        <p:spPr>
          <a:xfrm>
            <a:off x="12003667" y="1645791"/>
            <a:ext cx="107869" cy="5061754"/>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p:txBody>
      </p:sp>
      <p:sp>
        <p:nvSpPr>
          <p:cNvPr id="10" name="Espace réservé du contenu 2">
            <a:extLst>
              <a:ext uri="{FF2B5EF4-FFF2-40B4-BE49-F238E27FC236}">
                <a16:creationId xmlns:a16="http://schemas.microsoft.com/office/drawing/2014/main" id="{C3A4F4C8-741E-4E89-A790-816263E73F57}"/>
              </a:ext>
            </a:extLst>
          </p:cNvPr>
          <p:cNvSpPr txBox="1">
            <a:spLocks/>
          </p:cNvSpPr>
          <p:nvPr/>
        </p:nvSpPr>
        <p:spPr>
          <a:xfrm>
            <a:off x="4429125" y="1729650"/>
            <a:ext cx="7534275"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a:t>K-Modes </a:t>
            </a:r>
            <a:r>
              <a:rPr lang="fr-FR" sz="1200" b="1" dirty="0" err="1"/>
              <a:t>gets</a:t>
            </a:r>
            <a:r>
              <a:rPr lang="fr-FR" sz="1200" b="1" dirty="0"/>
              <a:t> a direct « cluster </a:t>
            </a:r>
            <a:r>
              <a:rPr lang="fr-FR" sz="1200" b="1" dirty="0" err="1"/>
              <a:t>Zero</a:t>
            </a:r>
            <a:r>
              <a:rPr lang="fr-FR" sz="1200" b="1" dirty="0"/>
              <a:t> » description : </a:t>
            </a:r>
            <a:r>
              <a:rPr lang="fr-FR" sz="1200" b="1" dirty="0" err="1"/>
              <a:t>feature’s</a:t>
            </a:r>
            <a:r>
              <a:rPr lang="fr-FR" sz="1200" b="1" dirty="0"/>
              <a:t> </a:t>
            </a:r>
            <a:r>
              <a:rPr lang="fr-FR" sz="1200" b="1" dirty="0" err="1"/>
              <a:t>most</a:t>
            </a:r>
            <a:r>
              <a:rPr lang="fr-FR" sz="1200" b="1" dirty="0"/>
              <a:t> </a:t>
            </a:r>
            <a:r>
              <a:rPr lang="fr-FR" sz="1200" b="1" dirty="0" err="1"/>
              <a:t>frequent</a:t>
            </a:r>
            <a:r>
              <a:rPr lang="fr-FR" sz="1200" b="1" dirty="0"/>
              <a:t> values</a:t>
            </a:r>
          </a:p>
        </p:txBody>
      </p:sp>
      <p:sp>
        <p:nvSpPr>
          <p:cNvPr id="11" name="Espace réservé du contenu 2">
            <a:extLst>
              <a:ext uri="{FF2B5EF4-FFF2-40B4-BE49-F238E27FC236}">
                <a16:creationId xmlns:a16="http://schemas.microsoft.com/office/drawing/2014/main" id="{FBBF2CBD-484C-4A5A-8279-1A579B279B7E}"/>
              </a:ext>
            </a:extLst>
          </p:cNvPr>
          <p:cNvSpPr txBox="1">
            <a:spLocks/>
          </p:cNvSpPr>
          <p:nvPr/>
        </p:nvSpPr>
        <p:spPr>
          <a:xfrm>
            <a:off x="4420734" y="2293561"/>
            <a:ext cx="2118695" cy="618004"/>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marL="342900" indent="-342900">
              <a:spcBef>
                <a:spcPct val="20000"/>
              </a:spcBef>
              <a:spcAft>
                <a:spcPts val="600"/>
              </a:spcAft>
              <a:buClr>
                <a:schemeClr val="accent1"/>
              </a:buClr>
              <a:buFont typeface="Wingdings" panose="05000000000000000000" pitchFamily="2" charset="2"/>
              <a:buChar char="Ø"/>
              <a:defRPr sz="16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r>
              <a:rPr lang="fr-FR" sz="1200" dirty="0"/>
              <a:t>K-Modes </a:t>
            </a:r>
            <a:r>
              <a:rPr lang="fr-FR" sz="1200" dirty="0" err="1"/>
              <a:t>build</a:t>
            </a:r>
            <a:r>
              <a:rPr lang="fr-FR" sz="1200" dirty="0"/>
              <a:t> clusters </a:t>
            </a:r>
            <a:r>
              <a:rPr lang="fr-FR" sz="1200" dirty="0" err="1"/>
              <a:t>iteratively</a:t>
            </a:r>
            <a:r>
              <a:rPr lang="fr-FR" sz="1200" dirty="0"/>
              <a:t> </a:t>
            </a:r>
            <a:r>
              <a:rPr lang="fr-FR" sz="1200" dirty="0" err="1"/>
              <a:t>until</a:t>
            </a:r>
            <a:r>
              <a:rPr lang="fr-FR" sz="1200" dirty="0"/>
              <a:t> </a:t>
            </a:r>
            <a:r>
              <a:rPr lang="fr-FR" sz="1200" dirty="0" err="1"/>
              <a:t>cost</a:t>
            </a:r>
            <a:r>
              <a:rPr lang="fr-FR" sz="1200" dirty="0"/>
              <a:t> slows </a:t>
            </a:r>
            <a:r>
              <a:rPr lang="fr-FR" sz="1200" dirty="0" err="1"/>
              <a:t>its</a:t>
            </a:r>
            <a:r>
              <a:rPr lang="fr-FR" sz="1200" dirty="0"/>
              <a:t> </a:t>
            </a:r>
            <a:r>
              <a:rPr lang="fr-FR" sz="1200" dirty="0" err="1"/>
              <a:t>decrease</a:t>
            </a:r>
            <a:r>
              <a:rPr lang="fr-FR" sz="1200" dirty="0"/>
              <a:t> </a:t>
            </a:r>
          </a:p>
        </p:txBody>
      </p:sp>
      <p:grpSp>
        <p:nvGrpSpPr>
          <p:cNvPr id="28" name="Groupe 27">
            <a:extLst>
              <a:ext uri="{FF2B5EF4-FFF2-40B4-BE49-F238E27FC236}">
                <a16:creationId xmlns:a16="http://schemas.microsoft.com/office/drawing/2014/main" id="{BB7C5925-39DF-493C-B8B9-B588D59714D6}"/>
              </a:ext>
            </a:extLst>
          </p:cNvPr>
          <p:cNvGrpSpPr/>
          <p:nvPr/>
        </p:nvGrpSpPr>
        <p:grpSpPr>
          <a:xfrm>
            <a:off x="6295069" y="2284931"/>
            <a:ext cx="1037315" cy="686474"/>
            <a:chOff x="8556674" y="2227061"/>
            <a:chExt cx="1268958" cy="812981"/>
          </a:xfrm>
        </p:grpSpPr>
        <p:pic>
          <p:nvPicPr>
            <p:cNvPr id="12" name="Image 11">
              <a:extLst>
                <a:ext uri="{FF2B5EF4-FFF2-40B4-BE49-F238E27FC236}">
                  <a16:creationId xmlns:a16="http://schemas.microsoft.com/office/drawing/2014/main" id="{000FFE65-4C58-47B2-A8F7-C0F5A805C539}"/>
                </a:ext>
              </a:extLst>
            </p:cNvPr>
            <p:cNvPicPr>
              <a:picLocks noChangeAspect="1"/>
            </p:cNvPicPr>
            <p:nvPr/>
          </p:nvPicPr>
          <p:blipFill>
            <a:blip r:embed="rId4"/>
            <a:stretch>
              <a:fillRect/>
            </a:stretch>
          </p:blipFill>
          <p:spPr>
            <a:xfrm>
              <a:off x="8556674" y="2227061"/>
              <a:ext cx="1268958" cy="812981"/>
            </a:xfrm>
            <a:prstGeom prst="rect">
              <a:avLst/>
            </a:prstGeom>
          </p:spPr>
        </p:pic>
        <p:sp>
          <p:nvSpPr>
            <p:cNvPr id="13" name="Flèche : bas 12">
              <a:extLst>
                <a:ext uri="{FF2B5EF4-FFF2-40B4-BE49-F238E27FC236}">
                  <a16:creationId xmlns:a16="http://schemas.microsoft.com/office/drawing/2014/main" id="{14D4352D-8E0D-48CF-93EB-36014145F056}"/>
                </a:ext>
              </a:extLst>
            </p:cNvPr>
            <p:cNvSpPr/>
            <p:nvPr/>
          </p:nvSpPr>
          <p:spPr>
            <a:xfrm>
              <a:off x="9082505" y="2578013"/>
              <a:ext cx="140677" cy="1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6" name="Espace réservé du contenu 2">
            <a:extLst>
              <a:ext uri="{FF2B5EF4-FFF2-40B4-BE49-F238E27FC236}">
                <a16:creationId xmlns:a16="http://schemas.microsoft.com/office/drawing/2014/main" id="{74F1C0DE-3F20-4018-92CD-1487185083DC}"/>
              </a:ext>
            </a:extLst>
          </p:cNvPr>
          <p:cNvSpPr txBox="1">
            <a:spLocks/>
          </p:cNvSpPr>
          <p:nvPr/>
        </p:nvSpPr>
        <p:spPr>
          <a:xfrm>
            <a:off x="7341945" y="2098584"/>
            <a:ext cx="1672511" cy="812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err="1"/>
              <a:t>Resulting</a:t>
            </a:r>
            <a:r>
              <a:rPr lang="fr-FR" sz="1200" b="1" dirty="0"/>
              <a:t> </a:t>
            </a:r>
            <a:r>
              <a:rPr lang="fr-FR" sz="1200" b="1" dirty="0" err="1"/>
              <a:t>cluster’s</a:t>
            </a:r>
            <a:r>
              <a:rPr lang="fr-FR" sz="1200" b="1" dirty="0"/>
              <a:t> balance</a:t>
            </a:r>
          </a:p>
        </p:txBody>
      </p:sp>
      <p:pic>
        <p:nvPicPr>
          <p:cNvPr id="17" name="Image 16">
            <a:extLst>
              <a:ext uri="{FF2B5EF4-FFF2-40B4-BE49-F238E27FC236}">
                <a16:creationId xmlns:a16="http://schemas.microsoft.com/office/drawing/2014/main" id="{FE72D099-0E58-4DD8-B6D7-AF121BA9654F}"/>
              </a:ext>
            </a:extLst>
          </p:cNvPr>
          <p:cNvPicPr>
            <a:picLocks noChangeAspect="1"/>
          </p:cNvPicPr>
          <p:nvPr/>
        </p:nvPicPr>
        <p:blipFill>
          <a:blip r:embed="rId5"/>
          <a:stretch>
            <a:fillRect/>
          </a:stretch>
        </p:blipFill>
        <p:spPr>
          <a:xfrm>
            <a:off x="8498830" y="2231407"/>
            <a:ext cx="971935" cy="989739"/>
          </a:xfrm>
          <a:prstGeom prst="rect">
            <a:avLst/>
          </a:prstGeom>
        </p:spPr>
      </p:pic>
      <p:pic>
        <p:nvPicPr>
          <p:cNvPr id="21" name="Image 20">
            <a:extLst>
              <a:ext uri="{FF2B5EF4-FFF2-40B4-BE49-F238E27FC236}">
                <a16:creationId xmlns:a16="http://schemas.microsoft.com/office/drawing/2014/main" id="{E84A5B52-D0D5-419E-80E7-B2935856B11B}"/>
              </a:ext>
            </a:extLst>
          </p:cNvPr>
          <p:cNvPicPr>
            <a:picLocks noChangeAspect="1"/>
          </p:cNvPicPr>
          <p:nvPr/>
        </p:nvPicPr>
        <p:blipFill>
          <a:blip r:embed="rId6"/>
          <a:stretch>
            <a:fillRect/>
          </a:stretch>
        </p:blipFill>
        <p:spPr>
          <a:xfrm>
            <a:off x="10522226" y="2231407"/>
            <a:ext cx="1388827" cy="989739"/>
          </a:xfrm>
          <a:prstGeom prst="rect">
            <a:avLst/>
          </a:prstGeom>
        </p:spPr>
      </p:pic>
      <p:sp>
        <p:nvSpPr>
          <p:cNvPr id="22" name="Espace réservé du contenu 2">
            <a:extLst>
              <a:ext uri="{FF2B5EF4-FFF2-40B4-BE49-F238E27FC236}">
                <a16:creationId xmlns:a16="http://schemas.microsoft.com/office/drawing/2014/main" id="{42B907EF-6479-4C67-9D3E-F004EB64A561}"/>
              </a:ext>
            </a:extLst>
          </p:cNvPr>
          <p:cNvSpPr txBox="1">
            <a:spLocks/>
          </p:cNvSpPr>
          <p:nvPr/>
        </p:nvSpPr>
        <p:spPr>
          <a:xfrm>
            <a:off x="9493328" y="2357603"/>
            <a:ext cx="1098886"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a:t>Goal : </a:t>
            </a:r>
            <a:r>
              <a:rPr lang="fr-FR" sz="1200" b="1" dirty="0" err="1"/>
              <a:t>Mean</a:t>
            </a:r>
            <a:r>
              <a:rPr lang="fr-FR" sz="1200" b="1" dirty="0"/>
              <a:t> Price</a:t>
            </a:r>
          </a:p>
        </p:txBody>
      </p:sp>
      <p:sp>
        <p:nvSpPr>
          <p:cNvPr id="24" name="Espace réservé du contenu 2">
            <a:extLst>
              <a:ext uri="{FF2B5EF4-FFF2-40B4-BE49-F238E27FC236}">
                <a16:creationId xmlns:a16="http://schemas.microsoft.com/office/drawing/2014/main" id="{0F876AC2-BF65-4C10-B471-67D0B8ECC58A}"/>
              </a:ext>
            </a:extLst>
          </p:cNvPr>
          <p:cNvSpPr txBox="1">
            <a:spLocks/>
          </p:cNvSpPr>
          <p:nvPr/>
        </p:nvSpPr>
        <p:spPr>
          <a:xfrm>
            <a:off x="4443965" y="3133834"/>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err="1"/>
              <a:t>Find</a:t>
            </a:r>
            <a:r>
              <a:rPr lang="fr-FR" sz="1200" b="1" dirty="0"/>
              <a:t> </a:t>
            </a:r>
            <a:r>
              <a:rPr lang="fr-FR" sz="1200" b="1" dirty="0" err="1"/>
              <a:t>your</a:t>
            </a:r>
            <a:r>
              <a:rPr lang="fr-FR" sz="1200" b="1" dirty="0"/>
              <a:t> </a:t>
            </a:r>
            <a:r>
              <a:rPr lang="fr-FR" sz="1200" b="1" dirty="0" err="1"/>
              <a:t>target</a:t>
            </a:r>
            <a:endParaRPr lang="fr-FR" sz="1200" b="1" dirty="0"/>
          </a:p>
        </p:txBody>
      </p:sp>
      <p:pic>
        <p:nvPicPr>
          <p:cNvPr id="25" name="Image 24">
            <a:extLst>
              <a:ext uri="{FF2B5EF4-FFF2-40B4-BE49-F238E27FC236}">
                <a16:creationId xmlns:a16="http://schemas.microsoft.com/office/drawing/2014/main" id="{A4377CC0-E4E2-45BE-B78D-2456B5A618F3}"/>
              </a:ext>
            </a:extLst>
          </p:cNvPr>
          <p:cNvPicPr>
            <a:picLocks noChangeAspect="1"/>
          </p:cNvPicPr>
          <p:nvPr/>
        </p:nvPicPr>
        <p:blipFill>
          <a:blip r:embed="rId7"/>
          <a:stretch>
            <a:fillRect/>
          </a:stretch>
        </p:blipFill>
        <p:spPr>
          <a:xfrm>
            <a:off x="4780718" y="3526151"/>
            <a:ext cx="2265888" cy="1103971"/>
          </a:xfrm>
          <a:prstGeom prst="rect">
            <a:avLst/>
          </a:prstGeom>
        </p:spPr>
      </p:pic>
      <p:pic>
        <p:nvPicPr>
          <p:cNvPr id="26" name="Image 25">
            <a:extLst>
              <a:ext uri="{FF2B5EF4-FFF2-40B4-BE49-F238E27FC236}">
                <a16:creationId xmlns:a16="http://schemas.microsoft.com/office/drawing/2014/main" id="{90BADB72-8D0A-4E7B-A390-D43DBA493C1E}"/>
              </a:ext>
            </a:extLst>
          </p:cNvPr>
          <p:cNvPicPr>
            <a:picLocks noChangeAspect="1"/>
          </p:cNvPicPr>
          <p:nvPr/>
        </p:nvPicPr>
        <p:blipFill>
          <a:blip r:embed="rId8"/>
          <a:stretch>
            <a:fillRect/>
          </a:stretch>
        </p:blipFill>
        <p:spPr>
          <a:xfrm>
            <a:off x="4780718" y="4667677"/>
            <a:ext cx="2265888" cy="1144206"/>
          </a:xfrm>
          <a:prstGeom prst="rect">
            <a:avLst/>
          </a:prstGeom>
        </p:spPr>
      </p:pic>
      <p:pic>
        <p:nvPicPr>
          <p:cNvPr id="27" name="Image 26">
            <a:extLst>
              <a:ext uri="{FF2B5EF4-FFF2-40B4-BE49-F238E27FC236}">
                <a16:creationId xmlns:a16="http://schemas.microsoft.com/office/drawing/2014/main" id="{1C53639A-CB0B-4C5F-8DFF-71AE19481D94}"/>
              </a:ext>
            </a:extLst>
          </p:cNvPr>
          <p:cNvPicPr>
            <a:picLocks noChangeAspect="1"/>
          </p:cNvPicPr>
          <p:nvPr/>
        </p:nvPicPr>
        <p:blipFill>
          <a:blip r:embed="rId9"/>
          <a:stretch>
            <a:fillRect/>
          </a:stretch>
        </p:blipFill>
        <p:spPr>
          <a:xfrm>
            <a:off x="7097285" y="3530728"/>
            <a:ext cx="2074544" cy="1099395"/>
          </a:xfrm>
          <a:prstGeom prst="rect">
            <a:avLst/>
          </a:prstGeom>
        </p:spPr>
      </p:pic>
      <p:pic>
        <p:nvPicPr>
          <p:cNvPr id="29" name="Image 28">
            <a:extLst>
              <a:ext uri="{FF2B5EF4-FFF2-40B4-BE49-F238E27FC236}">
                <a16:creationId xmlns:a16="http://schemas.microsoft.com/office/drawing/2014/main" id="{27B5A152-26E0-43D3-B951-27BAE708C9D6}"/>
              </a:ext>
            </a:extLst>
          </p:cNvPr>
          <p:cNvPicPr>
            <a:picLocks noChangeAspect="1"/>
          </p:cNvPicPr>
          <p:nvPr/>
        </p:nvPicPr>
        <p:blipFill>
          <a:blip r:embed="rId10"/>
          <a:stretch>
            <a:fillRect/>
          </a:stretch>
        </p:blipFill>
        <p:spPr>
          <a:xfrm>
            <a:off x="9229831" y="3526152"/>
            <a:ext cx="2074543" cy="1099395"/>
          </a:xfrm>
          <a:prstGeom prst="rect">
            <a:avLst/>
          </a:prstGeom>
        </p:spPr>
      </p:pic>
      <p:pic>
        <p:nvPicPr>
          <p:cNvPr id="30" name="Image 29">
            <a:extLst>
              <a:ext uri="{FF2B5EF4-FFF2-40B4-BE49-F238E27FC236}">
                <a16:creationId xmlns:a16="http://schemas.microsoft.com/office/drawing/2014/main" id="{4A03BE73-5C6D-4840-8BBC-F18A41C570C3}"/>
              </a:ext>
            </a:extLst>
          </p:cNvPr>
          <p:cNvPicPr>
            <a:picLocks noChangeAspect="1"/>
          </p:cNvPicPr>
          <p:nvPr/>
        </p:nvPicPr>
        <p:blipFill>
          <a:blip r:embed="rId11"/>
          <a:stretch>
            <a:fillRect/>
          </a:stretch>
        </p:blipFill>
        <p:spPr>
          <a:xfrm>
            <a:off x="9229831" y="4667677"/>
            <a:ext cx="2069373" cy="1139509"/>
          </a:xfrm>
          <a:prstGeom prst="rect">
            <a:avLst/>
          </a:prstGeom>
        </p:spPr>
      </p:pic>
      <p:pic>
        <p:nvPicPr>
          <p:cNvPr id="31" name="Image 30">
            <a:extLst>
              <a:ext uri="{FF2B5EF4-FFF2-40B4-BE49-F238E27FC236}">
                <a16:creationId xmlns:a16="http://schemas.microsoft.com/office/drawing/2014/main" id="{3DE67D12-C220-4B83-B480-ECE9971A93CF}"/>
              </a:ext>
            </a:extLst>
          </p:cNvPr>
          <p:cNvPicPr>
            <a:picLocks noChangeAspect="1"/>
          </p:cNvPicPr>
          <p:nvPr/>
        </p:nvPicPr>
        <p:blipFill>
          <a:blip r:embed="rId12"/>
          <a:stretch>
            <a:fillRect/>
          </a:stretch>
        </p:blipFill>
        <p:spPr>
          <a:xfrm>
            <a:off x="7102456" y="4667677"/>
            <a:ext cx="2069373" cy="1139509"/>
          </a:xfrm>
          <a:prstGeom prst="rect">
            <a:avLst/>
          </a:prstGeom>
        </p:spPr>
      </p:pic>
      <p:sp>
        <p:nvSpPr>
          <p:cNvPr id="37" name="Espace réservé du contenu 2">
            <a:extLst>
              <a:ext uri="{FF2B5EF4-FFF2-40B4-BE49-F238E27FC236}">
                <a16:creationId xmlns:a16="http://schemas.microsoft.com/office/drawing/2014/main" id="{CD9E364A-2178-4762-9361-DD02C4861ACA}"/>
              </a:ext>
            </a:extLst>
          </p:cNvPr>
          <p:cNvSpPr txBox="1">
            <a:spLocks/>
          </p:cNvSpPr>
          <p:nvPr/>
        </p:nvSpPr>
        <p:spPr>
          <a:xfrm>
            <a:off x="4492063" y="6097331"/>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900" b="1" dirty="0"/>
              <a:t>Watch for an </a:t>
            </a:r>
            <a:r>
              <a:rPr lang="fr-FR" sz="900" b="1" dirty="0" err="1"/>
              <a:t>unbalanced</a:t>
            </a:r>
            <a:r>
              <a:rPr lang="fr-FR" sz="900" b="1" dirty="0"/>
              <a:t> </a:t>
            </a:r>
            <a:r>
              <a:rPr lang="fr-FR" sz="900" b="1" dirty="0" err="1"/>
              <a:t>between</a:t>
            </a:r>
            <a:r>
              <a:rPr lang="fr-FR" sz="900" b="1" dirty="0"/>
              <a:t> </a:t>
            </a:r>
            <a:r>
              <a:rPr lang="fr-FR" sz="900" b="1" dirty="0" err="1"/>
              <a:t>products</a:t>
            </a:r>
            <a:r>
              <a:rPr lang="fr-FR" sz="900" b="1" dirty="0"/>
              <a:t> </a:t>
            </a:r>
            <a:r>
              <a:rPr lang="fr-FR" sz="900" b="1" dirty="0" err="1"/>
              <a:t>categories</a:t>
            </a:r>
            <a:r>
              <a:rPr lang="fr-FR" sz="900" b="1" dirty="0"/>
              <a:t>. (</a:t>
            </a:r>
            <a:r>
              <a:rPr lang="fr-FR" sz="900" b="1" dirty="0" err="1"/>
              <a:t>they</a:t>
            </a:r>
            <a:r>
              <a:rPr lang="fr-FR" sz="900" b="1" dirty="0"/>
              <a:t> </a:t>
            </a:r>
            <a:r>
              <a:rPr lang="fr-FR" sz="900" b="1" dirty="0" err="1"/>
              <a:t>buy</a:t>
            </a:r>
            <a:r>
              <a:rPr lang="fr-FR" sz="900" b="1" dirty="0"/>
              <a:t> the </a:t>
            </a:r>
            <a:r>
              <a:rPr lang="fr-FR" sz="900" b="1" dirty="0" err="1"/>
              <a:t>same</a:t>
            </a:r>
            <a:r>
              <a:rPr lang="fr-FR" sz="900" b="1" dirty="0"/>
              <a:t>).</a:t>
            </a:r>
          </a:p>
        </p:txBody>
      </p:sp>
    </p:spTree>
    <p:extLst>
      <p:ext uri="{BB962C8B-B14F-4D97-AF65-F5344CB8AC3E}">
        <p14:creationId xmlns:p14="http://schemas.microsoft.com/office/powerpoint/2010/main" val="189471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75812" y="1610744"/>
            <a:ext cx="10554574" cy="5128542"/>
          </a:xfrm>
        </p:spPr>
        <p:txBody>
          <a:bodyPr>
            <a:normAutofit fontScale="62500" lnSpcReduction="20000"/>
          </a:bodyPr>
          <a:lstStyle/>
          <a:p>
            <a:r>
              <a:rPr lang="fr-FR" dirty="0"/>
              <a:t>Cluster 0 : </a:t>
            </a:r>
          </a:p>
          <a:p>
            <a:pPr lvl="1"/>
            <a:r>
              <a:rPr lang="en-US" dirty="0"/>
              <a:t>['</a:t>
            </a:r>
            <a:r>
              <a:rPr lang="en-US" dirty="0" err="1"/>
              <a:t>Near_Dist</a:t>
            </a:r>
            <a:r>
              <a:rPr lang="en-US" dirty="0"/>
              <a:t>', '</a:t>
            </a:r>
            <a:r>
              <a:rPr lang="en-US" dirty="0" err="1"/>
              <a:t>Light_Price</a:t>
            </a:r>
            <a:r>
              <a:rPr lang="en-US" dirty="0"/>
              <a:t>', '</a:t>
            </a:r>
            <a:r>
              <a:rPr lang="en-US" dirty="0" err="1"/>
              <a:t>High_QltyIdx</a:t>
            </a:r>
            <a:r>
              <a:rPr lang="en-US" dirty="0"/>
              <a:t>', '</a:t>
            </a:r>
            <a:r>
              <a:rPr lang="en-US" dirty="0" err="1"/>
              <a:t>Low_Score</a:t>
            </a:r>
            <a:r>
              <a:rPr lang="en-US" dirty="0"/>
              <a:t>’,  '</a:t>
            </a:r>
            <a:r>
              <a:rPr lang="en-US" dirty="0" err="1"/>
              <a:t>Better_Review</a:t>
            </a:r>
            <a:r>
              <a:rPr lang="en-US" dirty="0"/>
              <a:t>', '</a:t>
            </a:r>
            <a:r>
              <a:rPr lang="en-US" dirty="0" err="1"/>
              <a:t>Charmed_Price</a:t>
            </a:r>
            <a:r>
              <a:rPr lang="en-US" dirty="0"/>
              <a:t>', 'PM-WD’],</a:t>
            </a:r>
          </a:p>
          <a:p>
            <a:pPr lvl="1"/>
            <a:r>
              <a:rPr lang="en-US" dirty="0"/>
              <a:t>Customer of the largest segment, they claim a good product description of  below mean priced products. They seem satisfied by low review score while giving a better score. They live the closest to commercial areas and seems not sensitive to charm pricing. They spread across any purchase time zone.</a:t>
            </a:r>
          </a:p>
          <a:p>
            <a:r>
              <a:rPr lang="en-US" dirty="0"/>
              <a:t>Cluster 1 : </a:t>
            </a:r>
          </a:p>
          <a:p>
            <a:pPr lvl="1"/>
            <a:r>
              <a:rPr lang="en-US" dirty="0"/>
              <a:t>['</a:t>
            </a:r>
            <a:r>
              <a:rPr lang="en-US" dirty="0" err="1"/>
              <a:t>Far_Dist</a:t>
            </a:r>
            <a:r>
              <a:rPr lang="en-US" dirty="0"/>
              <a:t>', '</a:t>
            </a:r>
            <a:r>
              <a:rPr lang="en-US" dirty="0" err="1"/>
              <a:t>Medium_Price</a:t>
            </a:r>
            <a:r>
              <a:rPr lang="en-US" dirty="0"/>
              <a:t>', '</a:t>
            </a:r>
            <a:r>
              <a:rPr lang="en-US" dirty="0" err="1"/>
              <a:t>Low_QltyIdx</a:t>
            </a:r>
            <a:r>
              <a:rPr lang="en-US" dirty="0"/>
              <a:t>', '</a:t>
            </a:r>
            <a:r>
              <a:rPr lang="en-US" dirty="0" err="1"/>
              <a:t>Top_Score</a:t>
            </a:r>
            <a:r>
              <a:rPr lang="en-US" dirty="0"/>
              <a:t>',  '</a:t>
            </a:r>
            <a:r>
              <a:rPr lang="en-US" dirty="0" err="1"/>
              <a:t>Same_Review</a:t>
            </a:r>
            <a:r>
              <a:rPr lang="en-US" dirty="0"/>
              <a:t>', '</a:t>
            </a:r>
            <a:r>
              <a:rPr lang="en-US" dirty="0" err="1"/>
              <a:t>Charmed_Price</a:t>
            </a:r>
            <a:r>
              <a:rPr lang="en-US" dirty="0"/>
              <a:t>', 'Evening-WD’]</a:t>
            </a:r>
          </a:p>
          <a:p>
            <a:pPr lvl="1"/>
            <a:r>
              <a:rPr lang="en-US" dirty="0"/>
              <a:t>Customers of the interesting second largest segment, buy more expensive products, no matter their description’s quality and are not sensitive to charm pricing. They live far from the sellers, meaning they could not get to stores. Top review score seems mandatory to them while they score the same. Their favorite purchase time zone is the evening of a working day.</a:t>
            </a:r>
          </a:p>
          <a:p>
            <a:r>
              <a:rPr lang="fr-FR" dirty="0"/>
              <a:t>Cluster 2 : </a:t>
            </a:r>
          </a:p>
          <a:p>
            <a:pPr lvl="1"/>
            <a:r>
              <a:rPr lang="fr-FR" dirty="0"/>
              <a:t>['</a:t>
            </a:r>
            <a:r>
              <a:rPr lang="fr-FR" dirty="0" err="1"/>
              <a:t>AroundMed_Dist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Worst_Review</a:t>
            </a:r>
            <a:r>
              <a:rPr lang="fr-FR" dirty="0"/>
              <a:t>', '</a:t>
            </a:r>
            <a:r>
              <a:rPr lang="fr-FR" dirty="0" err="1"/>
              <a:t>Uncharmed_Price</a:t>
            </a:r>
            <a:r>
              <a:rPr lang="fr-FR" dirty="0"/>
              <a:t>', 'AM-WD’]</a:t>
            </a:r>
          </a:p>
          <a:p>
            <a:pPr lvl="1"/>
            <a:r>
              <a:rPr lang="fr-FR" dirty="0" err="1"/>
              <a:t>Customers</a:t>
            </a:r>
            <a:r>
              <a:rPr lang="fr-FR" dirty="0"/>
              <a:t> of the second </a:t>
            </a:r>
            <a:r>
              <a:rPr lang="fr-FR" dirty="0" err="1"/>
              <a:t>smallest</a:t>
            </a:r>
            <a:r>
              <a:rPr lang="fr-FR" dirty="0"/>
              <a:t> segment are the </a:t>
            </a:r>
            <a:r>
              <a:rPr lang="fr-FR" dirty="0" err="1"/>
              <a:t>worst</a:t>
            </a:r>
            <a:r>
              <a:rPr lang="fr-FR" dirty="0"/>
              <a: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a:t>
            </a:r>
            <a:r>
              <a:rPr lang="fr-FR" dirty="0" err="1"/>
              <a:t>located</a:t>
            </a:r>
            <a:r>
              <a:rPr lang="fr-FR" dirty="0"/>
              <a:t> </a:t>
            </a:r>
            <a:r>
              <a:rPr lang="fr-FR" dirty="0" err="1"/>
              <a:t>around</a:t>
            </a:r>
            <a:r>
              <a:rPr lang="fr-FR" dirty="0"/>
              <a:t> the </a:t>
            </a:r>
            <a:r>
              <a:rPr lang="fr-FR" dirty="0" err="1"/>
              <a:t>median</a:t>
            </a:r>
            <a:r>
              <a:rPr lang="fr-FR" dirty="0"/>
              <a:t> distance to </a:t>
            </a:r>
            <a:r>
              <a:rPr lang="fr-FR" dirty="0" err="1"/>
              <a:t>sellers</a:t>
            </a:r>
            <a:r>
              <a:rPr lang="fr-FR" dirty="0"/>
              <a:t>, but live </a:t>
            </a:r>
            <a:r>
              <a:rPr lang="fr-FR" dirty="0" err="1"/>
              <a:t>already</a:t>
            </a:r>
            <a:r>
              <a:rPr lang="fr-FR" dirty="0"/>
              <a:t> </a:t>
            </a:r>
            <a:r>
              <a:rPr lang="fr-FR" dirty="0" err="1"/>
              <a:t>two</a:t>
            </a:r>
            <a:r>
              <a:rPr lang="fr-FR" dirty="0"/>
              <a:t> far to </a:t>
            </a:r>
            <a:r>
              <a:rPr lang="fr-FR" dirty="0" err="1"/>
              <a:t>get</a:t>
            </a:r>
            <a:r>
              <a:rPr lang="fr-FR" dirty="0"/>
              <a:t> </a:t>
            </a:r>
            <a:r>
              <a:rPr lang="fr-FR" dirty="0" err="1"/>
              <a:t>those</a:t>
            </a:r>
            <a:r>
              <a:rPr lang="fr-FR" dirty="0"/>
              <a:t> shops </a:t>
            </a:r>
            <a:r>
              <a:rPr lang="fr-FR" dirty="0" err="1"/>
              <a:t>other</a:t>
            </a:r>
            <a:r>
              <a:rPr lang="fr-FR" dirty="0"/>
              <a:t> </a:t>
            </a:r>
            <a:r>
              <a:rPr lang="fr-FR" dirty="0" err="1"/>
              <a:t>than</a:t>
            </a:r>
            <a:r>
              <a:rPr lang="fr-FR" dirty="0"/>
              <a:t> </a:t>
            </a:r>
            <a:r>
              <a:rPr lang="fr-FR" dirty="0" err="1"/>
              <a:t>virtually</a:t>
            </a:r>
            <a:r>
              <a:rPr lang="fr-FR" dirty="0"/>
              <a:t>. </a:t>
            </a:r>
            <a:r>
              <a:rPr lang="fr-FR" dirty="0" err="1"/>
              <a:t>These</a:t>
            </a:r>
            <a:r>
              <a:rPr lang="fr-FR" dirty="0"/>
              <a:t> </a:t>
            </a:r>
            <a:r>
              <a:rPr lang="fr-FR" dirty="0" err="1"/>
              <a:t>customer</a:t>
            </a:r>
            <a:r>
              <a:rPr lang="fr-FR" dirty="0"/>
              <a:t> </a:t>
            </a:r>
            <a:r>
              <a:rPr lang="fr-FR" dirty="0" err="1"/>
              <a:t>seems</a:t>
            </a:r>
            <a:r>
              <a:rPr lang="fr-FR" dirty="0"/>
              <a:t> to </a:t>
            </a:r>
            <a:r>
              <a:rPr lang="fr-FR" dirty="0" err="1"/>
              <a:t>reject</a:t>
            </a:r>
            <a:r>
              <a:rPr lang="fr-FR" dirty="0"/>
              <a:t>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a:t>
            </a:r>
            <a:r>
              <a:rPr lang="fr-FR" dirty="0" err="1"/>
              <a:t>morning</a:t>
            </a:r>
            <a:r>
              <a:rPr lang="fr-FR" dirty="0"/>
              <a:t> of a </a:t>
            </a:r>
            <a:r>
              <a:rPr lang="fr-FR" dirty="0" err="1"/>
              <a:t>working</a:t>
            </a:r>
            <a:r>
              <a:rPr lang="fr-FR" dirty="0"/>
              <a:t> </a:t>
            </a:r>
            <a:r>
              <a:rPr lang="fr-FR" dirty="0" err="1"/>
              <a:t>day</a:t>
            </a:r>
            <a:r>
              <a:rPr lang="fr-FR" dirty="0"/>
              <a:t>.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Electronics, Computers &amp; Accessories.</a:t>
            </a:r>
          </a:p>
          <a:p>
            <a:r>
              <a:rPr lang="fr-FR" dirty="0"/>
              <a:t>Cluster 3 : </a:t>
            </a:r>
          </a:p>
          <a:p>
            <a:pPr lvl="1"/>
            <a:r>
              <a:rPr lang="fr-FR" dirty="0"/>
              <a:t>'</a:t>
            </a:r>
            <a:r>
              <a:rPr lang="fr-FR" dirty="0" err="1"/>
              <a:t>Far_Dist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Better_Review</a:t>
            </a:r>
            <a:r>
              <a:rPr lang="fr-FR" dirty="0"/>
              <a:t>', '</a:t>
            </a:r>
            <a:r>
              <a:rPr lang="fr-FR" dirty="0" err="1"/>
              <a:t>Charmed_Price</a:t>
            </a:r>
            <a:r>
              <a:rPr lang="fr-FR" dirty="0"/>
              <a:t>', 'WE’]</a:t>
            </a:r>
          </a:p>
          <a:p>
            <a:pPr lvl="1"/>
            <a:r>
              <a:rPr lang="fr-FR" dirty="0" err="1"/>
              <a:t>Customers</a:t>
            </a:r>
            <a:r>
              <a:rPr lang="fr-FR" dirty="0"/>
              <a:t> of the </a:t>
            </a:r>
            <a:r>
              <a:rPr lang="fr-FR" dirty="0" err="1"/>
              <a:t>smallest</a:t>
            </a:r>
            <a:r>
              <a:rPr lang="fr-FR" dirty="0"/>
              <a:t> segment are the best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the </a:t>
            </a:r>
            <a:r>
              <a:rPr lang="fr-FR" dirty="0" err="1"/>
              <a:t>farthest</a:t>
            </a:r>
            <a:r>
              <a:rPr lang="fr-FR" dirty="0"/>
              <a:t> </a:t>
            </a:r>
            <a:r>
              <a:rPr lang="fr-FR" dirty="0" err="1"/>
              <a:t>customers</a:t>
            </a:r>
            <a:r>
              <a:rPr lang="fr-FR" dirty="0"/>
              <a:t>. </a:t>
            </a:r>
            <a:r>
              <a:rPr lang="fr-FR" dirty="0" err="1"/>
              <a:t>They</a:t>
            </a:r>
            <a:r>
              <a:rPr lang="fr-FR" dirty="0"/>
              <a:t> have the </a:t>
            </a:r>
            <a:r>
              <a:rPr lang="fr-FR" dirty="0" err="1"/>
              <a:t>highest</a:t>
            </a:r>
            <a:r>
              <a:rPr lang="fr-FR" dirty="0"/>
              <a:t> </a:t>
            </a:r>
            <a:r>
              <a:rPr lang="fr-FR" dirty="0" err="1"/>
              <a:t>sensitivity</a:t>
            </a:r>
            <a:r>
              <a:rPr lang="fr-FR" dirty="0"/>
              <a:t> to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week-end.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a:t>
            </a:r>
            <a:r>
              <a:rPr lang="fr-FR" dirty="0" err="1"/>
              <a:t>Telephony</a:t>
            </a:r>
            <a:r>
              <a:rPr lang="fr-FR" dirty="0"/>
              <a:t>, Supplies and </a:t>
            </a:r>
            <a:r>
              <a:rPr lang="fr-FR" dirty="0" err="1"/>
              <a:t>Health</a:t>
            </a:r>
            <a:r>
              <a:rPr lang="fr-FR" dirty="0"/>
              <a:t> Beauty Baby </a:t>
            </a:r>
            <a:r>
              <a:rPr lang="fr-FR" dirty="0" err="1"/>
              <a:t>Caterogies</a:t>
            </a:r>
            <a:r>
              <a:rPr lang="fr-FR" dirty="0"/>
              <a:t>.</a:t>
            </a:r>
          </a:p>
          <a:p>
            <a:pPr lvl="1"/>
            <a:endParaRPr lang="fr-FR" dirty="0"/>
          </a:p>
          <a:p>
            <a:r>
              <a:rPr lang="fr-FR" dirty="0" err="1"/>
              <a:t>With</a:t>
            </a:r>
            <a:r>
              <a:rPr lang="fr-FR" dirty="0"/>
              <a:t> basic goal of sales </a:t>
            </a:r>
            <a:r>
              <a:rPr lang="fr-FR" dirty="0" err="1"/>
              <a:t>increase</a:t>
            </a:r>
            <a:r>
              <a:rPr lang="fr-FR" dirty="0"/>
              <a:t> : </a:t>
            </a:r>
          </a:p>
          <a:p>
            <a:r>
              <a:rPr lang="fr-FR" dirty="0"/>
              <a:t>Action 1 : </a:t>
            </a:r>
            <a:r>
              <a:rPr lang="fr-FR" dirty="0" err="1"/>
              <a:t>improve</a:t>
            </a:r>
            <a:r>
              <a:rPr lang="fr-FR" dirty="0"/>
              <a:t> </a:t>
            </a:r>
            <a:r>
              <a:rPr lang="fr-FR" dirty="0" err="1"/>
              <a:t>scoring</a:t>
            </a:r>
            <a:r>
              <a:rPr lang="fr-FR" dirty="0"/>
              <a:t>, </a:t>
            </a:r>
            <a:r>
              <a:rPr lang="fr-FR" dirty="0" err="1"/>
              <a:t>targetting</a:t>
            </a:r>
            <a:r>
              <a:rPr lang="fr-FR" dirty="0"/>
              <a:t> cluster 3 </a:t>
            </a:r>
            <a:r>
              <a:rPr lang="fr-FR" dirty="0" err="1"/>
              <a:t>customers</a:t>
            </a:r>
            <a:r>
              <a:rPr lang="fr-FR" dirty="0"/>
              <a:t>, i.e. </a:t>
            </a:r>
            <a:r>
              <a:rPr lang="fr-FR" dirty="0" err="1"/>
              <a:t>mainly</a:t>
            </a:r>
            <a:r>
              <a:rPr lang="fr-FR" dirty="0"/>
              <a:t> </a:t>
            </a:r>
            <a:r>
              <a:rPr lang="fr-FR" dirty="0" err="1"/>
              <a:t>during</a:t>
            </a:r>
            <a:r>
              <a:rPr lang="fr-FR" dirty="0"/>
              <a:t> the week-end, </a:t>
            </a:r>
            <a:r>
              <a:rPr lang="fr-FR" dirty="0" err="1"/>
              <a:t>catching</a:t>
            </a:r>
            <a:r>
              <a:rPr lang="fr-FR" dirty="0"/>
              <a:t> </a:t>
            </a:r>
            <a:r>
              <a:rPr lang="fr-FR" dirty="0" err="1"/>
              <a:t>them</a:t>
            </a:r>
            <a:r>
              <a:rPr lang="fr-FR" dirty="0"/>
              <a:t> on the </a:t>
            </a:r>
            <a:r>
              <a:rPr lang="fr-FR" dirty="0" err="1"/>
              <a:t>charm</a:t>
            </a:r>
            <a:r>
              <a:rPr lang="fr-FR" dirty="0"/>
              <a:t> </a:t>
            </a:r>
            <a:r>
              <a:rPr lang="fr-FR" dirty="0" err="1"/>
              <a:t>price</a:t>
            </a:r>
            <a:r>
              <a:rPr lang="fr-FR" dirty="0"/>
              <a:t> </a:t>
            </a:r>
            <a:r>
              <a:rPr lang="fr-FR" dirty="0" err="1"/>
              <a:t>sensitivity</a:t>
            </a:r>
            <a:r>
              <a:rPr lang="fr-FR" dirty="0"/>
              <a:t>, </a:t>
            </a:r>
            <a:r>
              <a:rPr lang="fr-FR" dirty="0" err="1"/>
              <a:t>arguing</a:t>
            </a:r>
            <a:r>
              <a:rPr lang="fr-FR" dirty="0"/>
              <a:t> </a:t>
            </a:r>
            <a:r>
              <a:rPr lang="fr-FR" dirty="0" err="1"/>
              <a:t>that</a:t>
            </a:r>
            <a:r>
              <a:rPr lang="fr-FR" dirty="0"/>
              <a:t> </a:t>
            </a:r>
            <a:r>
              <a:rPr lang="fr-FR" dirty="0" err="1"/>
              <a:t>they</a:t>
            </a:r>
            <a:r>
              <a:rPr lang="fr-FR" dirty="0"/>
              <a:t> can </a:t>
            </a:r>
            <a:r>
              <a:rPr lang="fr-FR" dirty="0" err="1"/>
              <a:t>afford</a:t>
            </a:r>
            <a:r>
              <a:rPr lang="fr-FR" dirty="0"/>
              <a:t> </a:t>
            </a:r>
            <a:r>
              <a:rPr lang="fr-FR" dirty="0" err="1"/>
              <a:t>any</a:t>
            </a:r>
            <a:r>
              <a:rPr lang="fr-FR" dirty="0"/>
              <a:t> </a:t>
            </a:r>
            <a:r>
              <a:rPr lang="fr-FR" dirty="0" err="1"/>
              <a:t>products</a:t>
            </a:r>
            <a:r>
              <a:rPr lang="fr-FR" dirty="0"/>
              <a:t> </a:t>
            </a:r>
            <a:r>
              <a:rPr lang="fr-FR" dirty="0" err="1"/>
              <a:t>thanks</a:t>
            </a:r>
            <a:r>
              <a:rPr lang="fr-FR" dirty="0"/>
              <a:t> to the marketplace, no </a:t>
            </a:r>
            <a:r>
              <a:rPr lang="fr-FR" dirty="0" err="1"/>
              <a:t>matter</a:t>
            </a:r>
            <a:r>
              <a:rPr lang="fr-FR" dirty="0"/>
              <a:t> the live far </a:t>
            </a:r>
            <a:r>
              <a:rPr lang="fr-FR" dirty="0" err="1"/>
              <a:t>from</a:t>
            </a:r>
            <a:r>
              <a:rPr lang="fr-FR" dirty="0"/>
              <a:t> the original commercial areas (action about </a:t>
            </a:r>
            <a:r>
              <a:rPr lang="fr-FR" dirty="0" err="1"/>
              <a:t>freight</a:t>
            </a:r>
            <a:r>
              <a:rPr lang="fr-FR" dirty="0"/>
              <a:t> </a:t>
            </a:r>
            <a:r>
              <a:rPr lang="fr-FR" dirty="0" err="1"/>
              <a:t>fares</a:t>
            </a:r>
            <a:r>
              <a:rPr lang="fr-FR" dirty="0"/>
              <a:t> to </a:t>
            </a:r>
            <a:r>
              <a:rPr lang="fr-FR" dirty="0" err="1"/>
              <a:t>study</a:t>
            </a:r>
            <a:r>
              <a:rPr lang="fr-FR" dirty="0"/>
              <a:t>). </a:t>
            </a:r>
            <a:r>
              <a:rPr lang="fr-FR" dirty="0" err="1"/>
              <a:t>Additionnal</a:t>
            </a:r>
            <a:r>
              <a:rPr lang="fr-FR" dirty="0"/>
              <a:t> action </a:t>
            </a:r>
            <a:r>
              <a:rPr lang="fr-FR" dirty="0" err="1"/>
              <a:t>targetting</a:t>
            </a:r>
            <a:r>
              <a:rPr lang="fr-FR" dirty="0"/>
              <a:t> cluster 2 </a:t>
            </a:r>
            <a:r>
              <a:rPr lang="fr-FR" dirty="0" err="1"/>
              <a:t>could</a:t>
            </a:r>
            <a:r>
              <a:rPr lang="fr-FR" dirty="0"/>
              <a:t> </a:t>
            </a:r>
            <a:r>
              <a:rPr lang="fr-FR" dirty="0" err="1"/>
              <a:t>be</a:t>
            </a:r>
            <a:r>
              <a:rPr lang="fr-FR" dirty="0"/>
              <a:t>, </a:t>
            </a:r>
            <a:r>
              <a:rPr lang="fr-FR" dirty="0" err="1"/>
              <a:t>mainly</a:t>
            </a:r>
            <a:r>
              <a:rPr lang="fr-FR" dirty="0"/>
              <a:t> </a:t>
            </a:r>
            <a:r>
              <a:rPr lang="fr-FR" dirty="0" err="1"/>
              <a:t>during</a:t>
            </a:r>
            <a:r>
              <a:rPr lang="fr-FR" dirty="0"/>
              <a:t> the </a:t>
            </a:r>
            <a:r>
              <a:rPr lang="fr-FR" dirty="0" err="1"/>
              <a:t>morning</a:t>
            </a:r>
            <a:r>
              <a:rPr lang="fr-FR" dirty="0"/>
              <a:t>, to </a:t>
            </a:r>
            <a:r>
              <a:rPr lang="fr-FR" dirty="0" err="1"/>
              <a:t>fasten</a:t>
            </a:r>
            <a:r>
              <a:rPr lang="fr-FR" dirty="0"/>
              <a:t> </a:t>
            </a:r>
            <a:r>
              <a:rPr lang="fr-FR" dirty="0" err="1"/>
              <a:t>regular</a:t>
            </a:r>
            <a:r>
              <a:rPr lang="fr-FR" dirty="0"/>
              <a:t> </a:t>
            </a:r>
            <a:r>
              <a:rPr lang="fr-FR" dirty="0" err="1"/>
              <a:t>cart</a:t>
            </a:r>
            <a:r>
              <a:rPr lang="fr-FR" dirty="0"/>
              <a:t> </a:t>
            </a:r>
          </a:p>
          <a:p>
            <a:r>
              <a:rPr lang="fr-FR" dirty="0"/>
              <a:t>Action 2 : </a:t>
            </a:r>
            <a:r>
              <a:rPr lang="fr-FR" dirty="0" err="1"/>
              <a:t>improve</a:t>
            </a:r>
            <a:r>
              <a:rPr lang="fr-FR" dirty="0"/>
              <a:t> sales, </a:t>
            </a:r>
            <a:r>
              <a:rPr lang="fr-FR" dirty="0" err="1"/>
              <a:t>targetting</a:t>
            </a:r>
            <a:r>
              <a:rPr lang="fr-FR" dirty="0"/>
              <a:t> cluster 1 </a:t>
            </a:r>
            <a:r>
              <a:rPr lang="fr-FR" dirty="0" err="1"/>
              <a:t>customers</a:t>
            </a:r>
            <a:r>
              <a:rPr lang="fr-FR" dirty="0"/>
              <a:t>, i.e. </a:t>
            </a:r>
            <a:r>
              <a:rPr lang="fr-FR" dirty="0" err="1"/>
              <a:t>mainly</a:t>
            </a:r>
            <a:r>
              <a:rPr lang="fr-FR" dirty="0"/>
              <a:t> </a:t>
            </a:r>
            <a:r>
              <a:rPr lang="fr-FR" dirty="0" err="1"/>
              <a:t>during</a:t>
            </a:r>
            <a:r>
              <a:rPr lang="fr-FR" dirty="0"/>
              <a:t> the </a:t>
            </a:r>
            <a:r>
              <a:rPr lang="fr-FR" dirty="0" err="1"/>
              <a:t>evening</a:t>
            </a:r>
            <a:r>
              <a:rPr lang="fr-FR" dirty="0"/>
              <a:t> of a </a:t>
            </a:r>
            <a:r>
              <a:rPr lang="fr-FR" dirty="0" err="1"/>
              <a:t>working-day</a:t>
            </a:r>
            <a:r>
              <a:rPr lang="fr-FR" dirty="0"/>
              <a:t>, </a:t>
            </a:r>
            <a:r>
              <a:rPr lang="fr-FR" dirty="0" err="1"/>
              <a:t>catching</a:t>
            </a:r>
            <a:r>
              <a:rPr lang="fr-FR" dirty="0"/>
              <a:t> </a:t>
            </a:r>
            <a:r>
              <a:rPr lang="fr-FR" dirty="0" err="1"/>
              <a:t>them</a:t>
            </a:r>
            <a:r>
              <a:rPr lang="fr-FR" dirty="0"/>
              <a:t> on the top </a:t>
            </a:r>
            <a:r>
              <a:rPr lang="fr-FR" dirty="0" err="1"/>
              <a:t>review</a:t>
            </a:r>
            <a:r>
              <a:rPr lang="fr-FR" dirty="0"/>
              <a:t> scores and </a:t>
            </a:r>
            <a:r>
              <a:rPr lang="fr-FR" dirty="0" err="1"/>
              <a:t>arguing</a:t>
            </a:r>
            <a:r>
              <a:rPr lang="fr-FR" dirty="0"/>
              <a:t> </a:t>
            </a:r>
            <a:r>
              <a:rPr lang="fr-FR" dirty="0" err="1"/>
              <a:t>that</a:t>
            </a:r>
            <a:r>
              <a:rPr lang="fr-FR" dirty="0"/>
              <a:t> </a:t>
            </a:r>
            <a:r>
              <a:rPr lang="fr-FR" dirty="0" err="1"/>
              <a:t>those</a:t>
            </a:r>
            <a:r>
              <a:rPr lang="fr-FR" dirty="0"/>
              <a:t> </a:t>
            </a:r>
            <a:r>
              <a:rPr lang="fr-FR" dirty="0" err="1"/>
              <a:t>selected</a:t>
            </a:r>
            <a:r>
              <a:rPr lang="fr-FR" dirty="0"/>
              <a:t> </a:t>
            </a:r>
            <a:r>
              <a:rPr lang="fr-FR" dirty="0" err="1"/>
              <a:t>products</a:t>
            </a:r>
            <a:r>
              <a:rPr lang="fr-FR" dirty="0"/>
              <a:t> are </a:t>
            </a:r>
            <a:r>
              <a:rPr lang="fr-FR" dirty="0" err="1"/>
              <a:t>now</a:t>
            </a:r>
            <a:r>
              <a:rPr lang="fr-FR" dirty="0"/>
              <a:t> </a:t>
            </a:r>
            <a:r>
              <a:rPr lang="fr-FR" dirty="0" err="1"/>
              <a:t>available</a:t>
            </a:r>
            <a:r>
              <a:rPr lang="fr-FR" dirty="0"/>
              <a:t> </a:t>
            </a:r>
            <a:r>
              <a:rPr lang="fr-FR" dirty="0" err="1"/>
              <a:t>thanks</a:t>
            </a:r>
            <a:r>
              <a:rPr lang="fr-FR" dirty="0"/>
              <a:t> to the </a:t>
            </a:r>
            <a:r>
              <a:rPr lang="fr-FR" dirty="0" err="1"/>
              <a:t>market</a:t>
            </a:r>
            <a:r>
              <a:rPr lang="fr-FR" dirty="0"/>
              <a:t> place (new </a:t>
            </a:r>
            <a:r>
              <a:rPr lang="fr-FR" dirty="0" err="1"/>
              <a:t>sellers</a:t>
            </a:r>
            <a:r>
              <a:rPr lang="fr-FR" dirty="0"/>
              <a:t> </a:t>
            </a:r>
            <a:r>
              <a:rPr lang="fr-FR" dirty="0" err="1"/>
              <a:t>joigned</a:t>
            </a:r>
            <a:r>
              <a:rPr lang="fr-FR" dirty="0"/>
              <a:t>, top ratings).</a:t>
            </a:r>
          </a:p>
          <a:p>
            <a:endParaRPr lang="fr-FR" dirty="0"/>
          </a:p>
        </p:txBody>
      </p:sp>
    </p:spTree>
    <p:extLst>
      <p:ext uri="{BB962C8B-B14F-4D97-AF65-F5344CB8AC3E}">
        <p14:creationId xmlns:p14="http://schemas.microsoft.com/office/powerpoint/2010/main" val="277431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a:t>K-Mode</a:t>
            </a:r>
            <a:endParaRPr lang="en-US" dirty="0"/>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343335" y="1988302"/>
            <a:ext cx="10554574" cy="2631065"/>
          </a:xfrm>
        </p:spPr>
        <p:txBody>
          <a:bodyPr>
            <a:normAutofit fontScale="92500" lnSpcReduction="20000"/>
          </a:bodyPr>
          <a:lstStyle/>
          <a:p>
            <a:r>
              <a:rPr lang="fr-FR" dirty="0" err="1"/>
              <a:t>Idea</a:t>
            </a:r>
            <a:r>
              <a:rPr lang="fr-FR" dirty="0"/>
              <a:t> </a:t>
            </a:r>
            <a:r>
              <a:rPr lang="fr-FR" dirty="0" err="1"/>
              <a:t>is</a:t>
            </a:r>
            <a:r>
              <a:rPr lang="fr-FR" dirty="0"/>
              <a:t> to </a:t>
            </a:r>
            <a:r>
              <a:rPr lang="fr-FR" dirty="0" err="1"/>
              <a:t>perform</a:t>
            </a:r>
            <a:r>
              <a:rPr lang="fr-FR" dirty="0"/>
              <a:t> K-Modes technique, </a:t>
            </a:r>
            <a:r>
              <a:rPr lang="fr-FR" dirty="0" err="1"/>
              <a:t>dedicated</a:t>
            </a:r>
            <a:r>
              <a:rPr lang="fr-FR" dirty="0"/>
              <a:t> to </a:t>
            </a:r>
            <a:r>
              <a:rPr lang="fr-FR" dirty="0" err="1"/>
              <a:t>categorical</a:t>
            </a:r>
            <a:r>
              <a:rPr lang="fr-FR" dirty="0"/>
              <a:t> </a:t>
            </a:r>
            <a:r>
              <a:rPr lang="fr-FR" dirty="0" err="1"/>
              <a:t>features</a:t>
            </a:r>
            <a:r>
              <a:rPr lang="fr-FR" dirty="0"/>
              <a:t>, on </a:t>
            </a:r>
            <a:r>
              <a:rPr lang="fr-FR" dirty="0" err="1"/>
              <a:t>level</a:t>
            </a:r>
            <a:r>
              <a:rPr lang="fr-FR" dirty="0"/>
              <a:t> </a:t>
            </a:r>
            <a:r>
              <a:rPr lang="fr-FR" dirty="0" err="1"/>
              <a:t>features</a:t>
            </a:r>
            <a:r>
              <a:rPr lang="fr-FR" dirty="0"/>
              <a:t>.</a:t>
            </a:r>
          </a:p>
          <a:p>
            <a:pPr lvl="1"/>
            <a:r>
              <a:rPr lang="fr-FR" dirty="0"/>
              <a:t>Pros : </a:t>
            </a:r>
            <a:r>
              <a:rPr lang="fr-FR" dirty="0" err="1"/>
              <a:t>get</a:t>
            </a:r>
            <a:r>
              <a:rPr lang="fr-FR" dirty="0"/>
              <a:t> </a:t>
            </a:r>
            <a:r>
              <a:rPr lang="fr-FR" dirty="0" err="1"/>
              <a:t>clear</a:t>
            </a:r>
            <a:r>
              <a:rPr lang="fr-FR" dirty="0"/>
              <a:t> </a:t>
            </a:r>
            <a:r>
              <a:rPr lang="fr-FR" dirty="0" err="1"/>
              <a:t>centroïd</a:t>
            </a:r>
            <a:r>
              <a:rPr lang="fr-FR" dirty="0"/>
              <a:t> </a:t>
            </a:r>
            <a:r>
              <a:rPr lang="fr-FR" dirty="0" err="1"/>
              <a:t>details</a:t>
            </a:r>
            <a:r>
              <a:rPr lang="fr-FR" dirty="0"/>
              <a:t> and cluster description</a:t>
            </a:r>
          </a:p>
          <a:p>
            <a:pPr lvl="1"/>
            <a:r>
              <a:rPr lang="fr-FR" dirty="0"/>
              <a:t>Cons : </a:t>
            </a:r>
            <a:r>
              <a:rPr lang="fr-FR" dirty="0" err="1"/>
              <a:t>consider</a:t>
            </a:r>
            <a:r>
              <a:rPr lang="fr-FR" dirty="0"/>
              <a:t> ordinal as </a:t>
            </a:r>
            <a:r>
              <a:rPr lang="fr-FR" dirty="0" err="1"/>
              <a:t>categorical</a:t>
            </a:r>
            <a:r>
              <a:rPr lang="fr-FR" dirty="0"/>
              <a:t> </a:t>
            </a:r>
            <a:r>
              <a:rPr lang="fr-FR" dirty="0" err="1"/>
              <a:t>features</a:t>
            </a:r>
            <a:r>
              <a:rPr lang="fr-FR" dirty="0"/>
              <a:t>, </a:t>
            </a:r>
            <a:r>
              <a:rPr lang="fr-FR" dirty="0" err="1"/>
              <a:t>losing</a:t>
            </a:r>
            <a:r>
              <a:rPr lang="fr-FR" dirty="0"/>
              <a:t> the « real » distance </a:t>
            </a:r>
            <a:r>
              <a:rPr lang="fr-FR" dirty="0" err="1"/>
              <a:t>between</a:t>
            </a:r>
            <a:r>
              <a:rPr lang="fr-FR" dirty="0"/>
              <a:t> </a:t>
            </a:r>
            <a:r>
              <a:rPr lang="fr-FR" dirty="0" err="1"/>
              <a:t>levels</a:t>
            </a:r>
            <a:endParaRPr lang="en-US" dirty="0"/>
          </a:p>
          <a:p>
            <a:pPr lvl="1"/>
            <a:r>
              <a:rPr lang="en-US" dirty="0"/>
              <a:t>Method : starting with an initial centroids seed, refine clusters by minimizing dissimilarity (Hamming distance from cluster mode).</a:t>
            </a:r>
          </a:p>
          <a:p>
            <a:pPr lvl="1"/>
            <a:r>
              <a:rPr lang="en-US" dirty="0"/>
              <a:t>! Currently a research topic, to find the most efficient technique.</a:t>
            </a:r>
          </a:p>
          <a:p>
            <a:pPr lvl="1"/>
            <a:r>
              <a:rPr lang="en-US" dirty="0"/>
              <a:t>Basics : many seeds, few clusters, and of course few features and especially few categories (prevent having too small populated categories)</a:t>
            </a:r>
          </a:p>
          <a:p>
            <a:pPr lvl="1"/>
            <a:r>
              <a:rPr lang="en-US" dirty="0"/>
              <a:t>Evaluation : the lowest cost gives the best clustering.</a:t>
            </a:r>
          </a:p>
          <a:p>
            <a:pPr lvl="1"/>
            <a:endParaRPr lang="fr-FR" dirty="0"/>
          </a:p>
        </p:txBody>
      </p:sp>
      <p:pic>
        <p:nvPicPr>
          <p:cNvPr id="5" name="Image 4">
            <a:extLst>
              <a:ext uri="{FF2B5EF4-FFF2-40B4-BE49-F238E27FC236}">
                <a16:creationId xmlns:a16="http://schemas.microsoft.com/office/drawing/2014/main" id="{21629247-6381-48E4-AC4F-2583B7C5E3BE}"/>
              </a:ext>
            </a:extLst>
          </p:cNvPr>
          <p:cNvPicPr>
            <a:picLocks noChangeAspect="1"/>
          </p:cNvPicPr>
          <p:nvPr/>
        </p:nvPicPr>
        <p:blipFill>
          <a:blip r:embed="rId2"/>
          <a:stretch>
            <a:fillRect/>
          </a:stretch>
        </p:blipFill>
        <p:spPr>
          <a:xfrm>
            <a:off x="-590830" y="0"/>
            <a:ext cx="2880988" cy="1649018"/>
          </a:xfrm>
          <a:prstGeom prst="rect">
            <a:avLst/>
          </a:prstGeom>
        </p:spPr>
      </p:pic>
    </p:spTree>
    <p:extLst>
      <p:ext uri="{BB962C8B-B14F-4D97-AF65-F5344CB8AC3E}">
        <p14:creationId xmlns:p14="http://schemas.microsoft.com/office/powerpoint/2010/main" val="237128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fr-FR" b="1" dirty="0" err="1"/>
              <a:t>What</a:t>
            </a:r>
            <a:r>
              <a:rPr lang="fr-FR" b="1" dirty="0"/>
              <a:t> can </a:t>
            </a:r>
            <a:r>
              <a:rPr lang="fr-FR" b="1" dirty="0" err="1"/>
              <a:t>emerge</a:t>
            </a:r>
            <a:r>
              <a:rPr lang="fr-FR" b="1" dirty="0"/>
              <a:t> out of data ? </a:t>
            </a:r>
          </a:p>
          <a:p>
            <a:pPr marL="800100" lvl="1" indent="-342900">
              <a:buFont typeface="+mj-lt"/>
              <a:buAutoNum type="alphaLcPeriod"/>
            </a:pPr>
            <a:r>
              <a:rPr lang="fr-FR" dirty="0" err="1"/>
              <a:t>Exploratory</a:t>
            </a:r>
            <a:r>
              <a:rPr lang="fr-FR" dirty="0"/>
              <a:t> Data </a:t>
            </a:r>
            <a:r>
              <a:rPr lang="fr-FR" dirty="0" err="1"/>
              <a:t>Analysis</a:t>
            </a:r>
            <a:r>
              <a:rPr lang="fr-FR" dirty="0"/>
              <a:t>, </a:t>
            </a:r>
            <a:r>
              <a:rPr lang="fr-FR" dirty="0" err="1"/>
              <a:t>toward</a:t>
            </a:r>
            <a:r>
              <a:rPr lang="fr-FR" dirty="0"/>
              <a:t> </a:t>
            </a:r>
            <a:r>
              <a:rPr lang="fr-FR" b="1" dirty="0" err="1"/>
              <a:t>valuable</a:t>
            </a:r>
            <a:r>
              <a:rPr lang="fr-FR" dirty="0"/>
              <a:t> </a:t>
            </a:r>
            <a:r>
              <a:rPr lang="fr-FR" b="1" dirty="0"/>
              <a:t>Customer-</a:t>
            </a:r>
            <a:r>
              <a:rPr lang="fr-FR" b="1" dirty="0" err="1"/>
              <a:t>Centric</a:t>
            </a:r>
            <a:r>
              <a:rPr lang="fr-FR" dirty="0"/>
              <a:t> data</a:t>
            </a:r>
          </a:p>
          <a:p>
            <a:pPr marL="800100" lvl="1" indent="-342900">
              <a:buFont typeface="+mj-lt"/>
              <a:buAutoNum type="alphaLcPeriod"/>
            </a:pPr>
            <a:r>
              <a:rPr lang="fr-FR" dirty="0" err="1"/>
              <a:t>Feature</a:t>
            </a:r>
            <a:r>
              <a:rPr lang="fr-FR" dirty="0"/>
              <a:t> Engineering: You Set the Limits, Pick </a:t>
            </a:r>
            <a:r>
              <a:rPr lang="fr-FR" dirty="0" err="1"/>
              <a:t>Your</a:t>
            </a:r>
            <a:r>
              <a:rPr lang="fr-FR" dirty="0"/>
              <a:t> </a:t>
            </a:r>
            <a:r>
              <a:rPr lang="fr-FR" dirty="0" err="1"/>
              <a:t>Favourite</a:t>
            </a:r>
            <a:r>
              <a:rPr lang="fr-FR" dirty="0"/>
              <a:t> !</a:t>
            </a:r>
          </a:p>
          <a:p>
            <a:pPr marL="800100" lvl="1" indent="-342900">
              <a:buFont typeface="+mj-lt"/>
              <a:buAutoNum type="alphaLcPeriod"/>
            </a:pPr>
            <a:r>
              <a:rPr lang="fr-FR" dirty="0" err="1"/>
              <a:t>Refine</a:t>
            </a:r>
            <a:r>
              <a:rPr lang="fr-FR" dirty="0"/>
              <a:t> </a:t>
            </a:r>
            <a:r>
              <a:rPr lang="fr-FR" dirty="0" err="1"/>
              <a:t>your</a:t>
            </a:r>
            <a:r>
              <a:rPr lang="fr-FR" dirty="0"/>
              <a:t> </a:t>
            </a:r>
            <a:r>
              <a:rPr lang="fr-FR" dirty="0" err="1"/>
              <a:t>target</a:t>
            </a:r>
            <a:r>
              <a:rPr lang="fr-FR" dirty="0"/>
              <a:t> : </a:t>
            </a:r>
            <a:r>
              <a:rPr lang="fr-FR" dirty="0" err="1"/>
              <a:t>refine</a:t>
            </a:r>
            <a:r>
              <a:rPr lang="fr-FR" dirty="0"/>
              <a:t>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dirty="0"/>
              <a:t>Once the right </a:t>
            </a:r>
            <a:r>
              <a:rPr lang="fr-FR" dirty="0" err="1"/>
              <a:t>targets</a:t>
            </a:r>
            <a:r>
              <a:rPr lang="fr-FR" dirty="0"/>
              <a:t> are </a:t>
            </a:r>
            <a:r>
              <a:rPr lang="fr-FR" dirty="0" err="1"/>
              <a:t>selected</a:t>
            </a:r>
            <a:r>
              <a:rPr lang="fr-FR" dirty="0"/>
              <a:t> : </a:t>
            </a:r>
            <a:r>
              <a:rPr lang="fr-FR" b="1" dirty="0" err="1"/>
              <a:t>what</a:t>
            </a:r>
            <a:r>
              <a:rPr lang="fr-FR" b="1" dirty="0"/>
              <a:t> </a:t>
            </a:r>
            <a:r>
              <a:rPr lang="fr-FR" b="1" dirty="0" err="1"/>
              <a:t>is</a:t>
            </a:r>
            <a:r>
              <a:rPr lang="fr-FR" b="1" dirty="0"/>
              <a:t> a good segmentation ?</a:t>
            </a:r>
          </a:p>
          <a:p>
            <a:pPr marL="800100" lvl="1" indent="-342900">
              <a:buFont typeface="+mj-lt"/>
              <a:buAutoNum type="alphaLcPeriod"/>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800100" lvl="1" indent="-342900">
              <a:buFont typeface="+mj-lt"/>
              <a:buAutoNum type="alphaLcPeriod"/>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800100" lvl="1" indent="-342900">
              <a:buFont typeface="+mj-lt"/>
              <a:buAutoNum type="alphaLcPeriod"/>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100034" y="4831973"/>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dirty="0"/>
              <a:t>Once the « right » </a:t>
            </a:r>
            <a:r>
              <a:rPr lang="fr-FR" dirty="0" err="1"/>
              <a:t>approach</a:t>
            </a:r>
            <a:r>
              <a:rPr lang="fr-FR" dirty="0"/>
              <a:t> </a:t>
            </a:r>
            <a:r>
              <a:rPr lang="fr-FR" dirty="0" err="1"/>
              <a:t>is</a:t>
            </a:r>
            <a:r>
              <a:rPr lang="fr-FR" dirty="0"/>
              <a:t> </a:t>
            </a:r>
            <a:r>
              <a:rPr lang="fr-FR" dirty="0" err="1"/>
              <a:t>selected</a:t>
            </a:r>
            <a:r>
              <a:rPr lang="fr-FR" dirty="0"/>
              <a:t> : </a:t>
            </a:r>
            <a:r>
              <a:rPr lang="fr-FR" b="1" dirty="0"/>
              <a:t>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Stability</a:t>
            </a:r>
            <a:endParaRPr lang="fr-FR" dirty="0"/>
          </a:p>
          <a:p>
            <a:pPr marL="857250" lvl="1" indent="-342900">
              <a:buFont typeface="+mj-lt"/>
              <a:buAutoNum type="alphaLcPeriod"/>
            </a:pP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377554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A60F8-F15A-4395-AE74-8798B82C0A78}"/>
              </a:ext>
            </a:extLst>
          </p:cNvPr>
          <p:cNvSpPr>
            <a:spLocks noGrp="1"/>
          </p:cNvSpPr>
          <p:nvPr>
            <p:ph type="title"/>
          </p:nvPr>
        </p:nvSpPr>
        <p:spPr/>
        <p:txBody>
          <a:bodyPr/>
          <a:lstStyle/>
          <a:p>
            <a:r>
              <a:rPr lang="fr-FR" dirty="0" err="1"/>
              <a:t>Funnel</a:t>
            </a:r>
            <a:r>
              <a:rPr lang="fr-FR" dirty="0"/>
              <a:t> : issue </a:t>
            </a:r>
            <a:r>
              <a:rPr lang="fr-FR" dirty="0" err="1"/>
              <a:t>synthesis</a:t>
            </a:r>
            <a:r>
              <a:rPr lang="fr-FR" dirty="0"/>
              <a:t> &amp; </a:t>
            </a:r>
            <a:r>
              <a:rPr lang="fr-FR" dirty="0" err="1"/>
              <a:t>strategy</a:t>
            </a:r>
            <a:endParaRPr lang="en-US" dirty="0"/>
          </a:p>
        </p:txBody>
      </p:sp>
      <p:sp>
        <p:nvSpPr>
          <p:cNvPr id="3" name="Espace réservé du contenu 2">
            <a:extLst>
              <a:ext uri="{FF2B5EF4-FFF2-40B4-BE49-F238E27FC236}">
                <a16:creationId xmlns:a16="http://schemas.microsoft.com/office/drawing/2014/main" id="{833FB7C4-AEBB-4EF8-B3F1-13A5DD3BAD01}"/>
              </a:ext>
            </a:extLst>
          </p:cNvPr>
          <p:cNvSpPr>
            <a:spLocks noGrp="1"/>
          </p:cNvSpPr>
          <p:nvPr>
            <p:ph idx="1"/>
          </p:nvPr>
        </p:nvSpPr>
        <p:spPr>
          <a:xfrm>
            <a:off x="728277" y="1701179"/>
            <a:ext cx="10554574" cy="4026381"/>
          </a:xfrm>
        </p:spPr>
        <p:txBody>
          <a:bodyPr>
            <a:normAutofit fontScale="85000" lnSpcReduction="20000"/>
          </a:bodyPr>
          <a:lstStyle/>
          <a:p>
            <a:endParaRPr lang="fr-FR" dirty="0"/>
          </a:p>
          <a:p>
            <a:r>
              <a:rPr lang="fr-FR" dirty="0"/>
              <a:t>Data Science </a:t>
            </a:r>
            <a:r>
              <a:rPr lang="fr-FR" dirty="0" err="1"/>
              <a:t>approach</a:t>
            </a:r>
            <a:r>
              <a:rPr lang="fr-FR" dirty="0"/>
              <a:t> relies on </a:t>
            </a:r>
            <a:r>
              <a:rPr lang="fr-FR" dirty="0" err="1"/>
              <a:t>facts</a:t>
            </a:r>
            <a:r>
              <a:rPr lang="fr-FR" dirty="0"/>
              <a:t> an maths, </a:t>
            </a:r>
            <a:r>
              <a:rPr lang="fr-FR" dirty="0" err="1"/>
              <a:t>rather</a:t>
            </a:r>
            <a:r>
              <a:rPr lang="fr-FR" dirty="0"/>
              <a:t> </a:t>
            </a:r>
            <a:r>
              <a:rPr lang="fr-FR" dirty="0" err="1"/>
              <a:t>than</a:t>
            </a:r>
            <a:r>
              <a:rPr lang="fr-FR" dirty="0"/>
              <a:t> </a:t>
            </a:r>
            <a:r>
              <a:rPr lang="fr-FR" dirty="0" err="1"/>
              <a:t>usual</a:t>
            </a:r>
            <a:r>
              <a:rPr lang="fr-FR" dirty="0"/>
              <a:t> marketing practices. </a:t>
            </a:r>
          </a:p>
          <a:p>
            <a:r>
              <a:rPr lang="fr-FR" dirty="0" err="1"/>
              <a:t>Such</a:t>
            </a:r>
            <a:r>
              <a:rPr lang="fr-FR" dirty="0"/>
              <a:t> </a:t>
            </a:r>
            <a:r>
              <a:rPr lang="fr-FR" dirty="0" err="1"/>
              <a:t>approach</a:t>
            </a:r>
            <a:r>
              <a:rPr lang="fr-FR" dirty="0"/>
              <a:t> </a:t>
            </a:r>
            <a:r>
              <a:rPr lang="fr-FR" dirty="0" err="1"/>
              <a:t>needs</a:t>
            </a:r>
            <a:r>
              <a:rPr lang="fr-FR" dirty="0"/>
              <a:t> </a:t>
            </a:r>
            <a:r>
              <a:rPr lang="fr-FR" dirty="0" err="1"/>
              <a:t>could</a:t>
            </a:r>
            <a:r>
              <a:rPr lang="fr-FR" dirty="0"/>
              <a:t> help to </a:t>
            </a:r>
            <a:r>
              <a:rPr lang="fr-FR" dirty="0" err="1"/>
              <a:t>find</a:t>
            </a:r>
            <a:r>
              <a:rPr lang="fr-FR" dirty="0"/>
              <a:t> disruptive </a:t>
            </a:r>
            <a:r>
              <a:rPr lang="fr-FR" dirty="0" err="1"/>
              <a:t>recipe</a:t>
            </a:r>
            <a:r>
              <a:rPr lang="fr-FR" dirty="0"/>
              <a:t>.</a:t>
            </a:r>
          </a:p>
          <a:p>
            <a:endParaRPr lang="fr-FR" dirty="0"/>
          </a:p>
          <a:p>
            <a:endParaRPr lang="fr-FR" dirty="0"/>
          </a:p>
          <a:p>
            <a:r>
              <a:rPr lang="fr-FR" dirty="0" err="1"/>
              <a:t>Which</a:t>
            </a:r>
            <a:r>
              <a:rPr lang="fr-FR" dirty="0"/>
              <a:t> </a:t>
            </a:r>
            <a:r>
              <a:rPr lang="fr-FR" dirty="0" err="1"/>
              <a:t>features</a:t>
            </a:r>
            <a:r>
              <a:rPr lang="fr-FR" dirty="0"/>
              <a:t> as input of clustering </a:t>
            </a:r>
            <a:r>
              <a:rPr lang="fr-FR" dirty="0" err="1"/>
              <a:t>algorithm</a:t>
            </a:r>
            <a:r>
              <a:rPr lang="fr-FR" dirty="0"/>
              <a:t> ?</a:t>
            </a:r>
          </a:p>
          <a:p>
            <a:endParaRPr lang="fr-FR" dirty="0"/>
          </a:p>
          <a:p>
            <a:pPr lvl="1"/>
            <a:r>
              <a:rPr lang="fr-FR" dirty="0" err="1"/>
              <a:t>Reduced</a:t>
            </a:r>
            <a:r>
              <a:rPr lang="fr-FR" dirty="0"/>
              <a:t> </a:t>
            </a:r>
            <a:r>
              <a:rPr lang="fr-FR" dirty="0" err="1"/>
              <a:t>number</a:t>
            </a:r>
            <a:r>
              <a:rPr lang="fr-FR" dirty="0"/>
              <a:t> of </a:t>
            </a:r>
            <a:r>
              <a:rPr lang="fr-FR" dirty="0" err="1"/>
              <a:t>features</a:t>
            </a:r>
            <a:r>
              <a:rPr lang="fr-FR" dirty="0"/>
              <a:t> </a:t>
            </a:r>
            <a:r>
              <a:rPr lang="fr-FR" dirty="0" err="1"/>
              <a:t>better</a:t>
            </a:r>
            <a:r>
              <a:rPr lang="fr-FR" dirty="0"/>
              <a:t> </a:t>
            </a:r>
            <a:r>
              <a:rPr lang="fr-FR" dirty="0" err="1"/>
              <a:t>actionability</a:t>
            </a:r>
            <a:endParaRPr lang="fr-FR" dirty="0"/>
          </a:p>
          <a:p>
            <a:pPr lvl="1"/>
            <a:endParaRPr lang="fr-FR" dirty="0"/>
          </a:p>
          <a:p>
            <a:pPr lvl="1"/>
            <a:endParaRPr lang="fr-FR" dirty="0"/>
          </a:p>
          <a:p>
            <a:endParaRPr lang="fr-FR" dirty="0"/>
          </a:p>
          <a:p>
            <a:r>
              <a:rPr lang="fr-FR" dirty="0" err="1"/>
              <a:t>Haw</a:t>
            </a:r>
            <a:r>
              <a:rPr lang="fr-FR" dirty="0"/>
              <a:t> </a:t>
            </a:r>
            <a:r>
              <a:rPr lang="fr-FR" dirty="0" err="1"/>
              <a:t>many</a:t>
            </a:r>
            <a:r>
              <a:rPr lang="fr-FR" dirty="0"/>
              <a:t> clusters </a:t>
            </a:r>
            <a:r>
              <a:rPr lang="fr-FR" dirty="0" err="1"/>
              <a:t>should</a:t>
            </a:r>
            <a:r>
              <a:rPr lang="fr-FR" dirty="0"/>
              <a:t> </a:t>
            </a:r>
            <a:r>
              <a:rPr lang="fr-FR" dirty="0" err="1"/>
              <a:t>we</a:t>
            </a:r>
            <a:r>
              <a:rPr lang="fr-FR" dirty="0"/>
              <a:t> </a:t>
            </a:r>
            <a:r>
              <a:rPr lang="fr-FR" dirty="0" err="1"/>
              <a:t>target</a:t>
            </a:r>
            <a:r>
              <a:rPr lang="fr-FR" dirty="0"/>
              <a:t> ?</a:t>
            </a:r>
          </a:p>
          <a:p>
            <a:pPr lvl="1"/>
            <a:r>
              <a:rPr lang="fr-FR" dirty="0"/>
              <a:t>Is </a:t>
            </a:r>
            <a:r>
              <a:rPr lang="fr-FR" dirty="0" err="1"/>
              <a:t>there</a:t>
            </a:r>
            <a:r>
              <a:rPr lang="fr-FR" dirty="0"/>
              <a:t> a « marketing » optimal cluster </a:t>
            </a:r>
            <a:r>
              <a:rPr lang="fr-FR" dirty="0" err="1"/>
              <a:t>number</a:t>
            </a:r>
            <a:r>
              <a:rPr lang="fr-FR" dirty="0"/>
              <a:t> ?</a:t>
            </a:r>
          </a:p>
          <a:p>
            <a:pPr marL="457200" lvl="1" indent="0">
              <a:buNone/>
            </a:pPr>
            <a:endParaRPr lang="fr-FR" dirty="0"/>
          </a:p>
          <a:p>
            <a:endParaRPr lang="en-US" dirty="0"/>
          </a:p>
        </p:txBody>
      </p:sp>
    </p:spTree>
    <p:extLst>
      <p:ext uri="{BB962C8B-B14F-4D97-AF65-F5344CB8AC3E}">
        <p14:creationId xmlns:p14="http://schemas.microsoft.com/office/powerpoint/2010/main" val="409875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9B0B39-6CE0-4203-812F-5EA1B6ECE2A9}"/>
              </a:ext>
            </a:extLst>
          </p:cNvPr>
          <p:cNvSpPr>
            <a:spLocks noGrp="1"/>
          </p:cNvSpPr>
          <p:nvPr>
            <p:ph type="title"/>
          </p:nvPr>
        </p:nvSpPr>
        <p:spPr/>
        <p:txBody>
          <a:bodyPr/>
          <a:lstStyle/>
          <a:p>
            <a:r>
              <a:rPr lang="fr-FR" dirty="0"/>
              <a:t>(Fast) </a:t>
            </a:r>
            <a:r>
              <a:rPr lang="fr-FR" dirty="0" err="1"/>
              <a:t>Forward</a:t>
            </a:r>
            <a:r>
              <a:rPr lang="fr-FR" dirty="0"/>
              <a:t> </a:t>
            </a:r>
            <a:r>
              <a:rPr lang="fr-FR" dirty="0" err="1"/>
              <a:t>Selector</a:t>
            </a:r>
            <a:endParaRPr lang="en-US" dirty="0"/>
          </a:p>
        </p:txBody>
      </p:sp>
      <p:sp>
        <p:nvSpPr>
          <p:cNvPr id="3" name="Espace réservé du contenu 2">
            <a:extLst>
              <a:ext uri="{FF2B5EF4-FFF2-40B4-BE49-F238E27FC236}">
                <a16:creationId xmlns:a16="http://schemas.microsoft.com/office/drawing/2014/main" id="{681B6989-2CA7-49D1-8521-A61B833FF41B}"/>
              </a:ext>
            </a:extLst>
          </p:cNvPr>
          <p:cNvSpPr>
            <a:spLocks noGrp="1"/>
          </p:cNvSpPr>
          <p:nvPr>
            <p:ph idx="1"/>
          </p:nvPr>
        </p:nvSpPr>
        <p:spPr>
          <a:xfrm>
            <a:off x="532963" y="1346479"/>
            <a:ext cx="10554574" cy="5392807"/>
          </a:xfrm>
        </p:spPr>
        <p:txBody>
          <a:bodyPr>
            <a:normAutofit fontScale="85000" lnSpcReduction="10000"/>
          </a:bodyPr>
          <a:lstStyle/>
          <a:p>
            <a:r>
              <a:rPr lang="fr-FR" dirty="0"/>
              <a:t>Aim </a:t>
            </a:r>
            <a:r>
              <a:rPr lang="fr-FR" dirty="0" err="1"/>
              <a:t>is</a:t>
            </a:r>
            <a:r>
              <a:rPr lang="fr-FR" dirty="0"/>
              <a:t> to </a:t>
            </a:r>
            <a:r>
              <a:rPr lang="fr-FR" dirty="0" err="1"/>
              <a:t>get</a:t>
            </a:r>
            <a:r>
              <a:rPr lang="fr-FR" dirty="0"/>
              <a:t> an </a:t>
            </a:r>
            <a:r>
              <a:rPr lang="fr-FR" dirty="0" err="1"/>
              <a:t>idea</a:t>
            </a:r>
            <a:r>
              <a:rPr lang="fr-FR" dirty="0"/>
              <a:t> of the </a:t>
            </a:r>
            <a:r>
              <a:rPr lang="fr-FR" dirty="0" err="1"/>
              <a:t>most</a:t>
            </a:r>
            <a:r>
              <a:rPr lang="fr-FR" dirty="0"/>
              <a:t> </a:t>
            </a:r>
            <a:r>
              <a:rPr lang="fr-FR" dirty="0" err="1"/>
              <a:t>valuable</a:t>
            </a:r>
            <a:r>
              <a:rPr lang="fr-FR" dirty="0"/>
              <a:t> </a:t>
            </a:r>
            <a:r>
              <a:rPr lang="fr-FR" dirty="0" err="1"/>
              <a:t>features</a:t>
            </a:r>
            <a:r>
              <a:rPr lang="fr-FR" dirty="0"/>
              <a:t> to </a:t>
            </a:r>
            <a:r>
              <a:rPr lang="fr-FR" dirty="0" err="1"/>
              <a:t>perform</a:t>
            </a:r>
            <a:r>
              <a:rPr lang="fr-FR" dirty="0"/>
              <a:t> segmentation. </a:t>
            </a:r>
          </a:p>
          <a:p>
            <a:endParaRPr lang="fr-FR" dirty="0"/>
          </a:p>
          <a:p>
            <a:r>
              <a:rPr lang="fr-FR" dirty="0" err="1"/>
              <a:t>Unfortunately</a:t>
            </a:r>
            <a:r>
              <a:rPr lang="fr-FR" dirty="0"/>
              <a:t>, </a:t>
            </a:r>
            <a:r>
              <a:rPr lang="fr-FR" dirty="0" err="1"/>
              <a:t>neither</a:t>
            </a:r>
            <a:r>
              <a:rPr lang="fr-FR" dirty="0"/>
              <a:t> </a:t>
            </a:r>
            <a:r>
              <a:rPr lang="fr-FR" dirty="0" err="1"/>
              <a:t>feature</a:t>
            </a:r>
            <a:r>
              <a:rPr lang="fr-FR" dirty="0"/>
              <a:t> combination technique </a:t>
            </a:r>
            <a:r>
              <a:rPr lang="fr-FR" dirty="0" err="1"/>
              <a:t>seems</a:t>
            </a:r>
            <a:r>
              <a:rPr lang="fr-FR" dirty="0"/>
              <a:t> </a:t>
            </a:r>
            <a:r>
              <a:rPr lang="fr-FR" dirty="0" err="1"/>
              <a:t>embedded</a:t>
            </a:r>
            <a:r>
              <a:rPr lang="fr-FR" dirty="0"/>
              <a:t> in pipeline, </a:t>
            </a:r>
            <a:r>
              <a:rPr lang="fr-FR" dirty="0" err="1"/>
              <a:t>nor</a:t>
            </a:r>
            <a:r>
              <a:rPr lang="fr-FR" dirty="0"/>
              <a:t> </a:t>
            </a:r>
            <a:r>
              <a:rPr lang="fr-FR" dirty="0" err="1"/>
              <a:t>features</a:t>
            </a:r>
            <a:r>
              <a:rPr lang="fr-FR" dirty="0"/>
              <a:t> </a:t>
            </a:r>
            <a:r>
              <a:rPr lang="fr-FR" dirty="0" err="1"/>
              <a:t>selection’s</a:t>
            </a:r>
            <a:r>
              <a:rPr lang="fr-FR" dirty="0"/>
              <a:t> </a:t>
            </a:r>
            <a:r>
              <a:rPr lang="fr-FR" dirty="0" err="1"/>
              <a:t>algorithms</a:t>
            </a:r>
            <a:r>
              <a:rPr lang="fr-FR" dirty="0"/>
              <a:t> in </a:t>
            </a:r>
            <a:r>
              <a:rPr lang="fr-FR" dirty="0" err="1"/>
              <a:t>such</a:t>
            </a:r>
            <a:r>
              <a:rPr lang="fr-FR" dirty="0"/>
              <a:t> </a:t>
            </a:r>
            <a:r>
              <a:rPr lang="fr-FR" dirty="0" err="1"/>
              <a:t>unsupervized</a:t>
            </a:r>
            <a:r>
              <a:rPr lang="fr-FR" dirty="0"/>
              <a:t> </a:t>
            </a:r>
            <a:r>
              <a:rPr lang="fr-FR" dirty="0" err="1"/>
              <a:t>context</a:t>
            </a:r>
            <a:r>
              <a:rPr lang="fr-FR" dirty="0"/>
              <a:t> (</a:t>
            </a:r>
            <a:r>
              <a:rPr lang="fr-FR" dirty="0" err="1"/>
              <a:t>unlike</a:t>
            </a:r>
            <a:r>
              <a:rPr lang="fr-FR" dirty="0"/>
              <a:t> </a:t>
            </a:r>
            <a:r>
              <a:rPr lang="fr-FR" dirty="0" err="1"/>
              <a:t>feature’s</a:t>
            </a:r>
            <a:r>
              <a:rPr lang="fr-FR" dirty="0"/>
              <a:t> importance or coef. </a:t>
            </a:r>
            <a:r>
              <a:rPr lang="fr-FR" dirty="0" err="1"/>
              <a:t>weights</a:t>
            </a:r>
            <a:r>
              <a:rPr lang="fr-FR" dirty="0"/>
              <a:t>).</a:t>
            </a:r>
          </a:p>
          <a:p>
            <a:endParaRPr lang="fr-FR" dirty="0"/>
          </a:p>
          <a:p>
            <a:r>
              <a:rPr lang="fr-FR" dirty="0"/>
              <a:t>An </a:t>
            </a:r>
            <a:r>
              <a:rPr lang="fr-FR" dirty="0" err="1"/>
              <a:t>idea</a:t>
            </a:r>
            <a:r>
              <a:rPr lang="fr-FR" dirty="0"/>
              <a:t> to </a:t>
            </a:r>
            <a:r>
              <a:rPr lang="fr-FR" dirty="0" err="1"/>
              <a:t>assess</a:t>
            </a:r>
            <a:r>
              <a:rPr lang="fr-FR" dirty="0"/>
              <a:t> </a:t>
            </a:r>
            <a:r>
              <a:rPr lang="fr-FR" dirty="0" err="1"/>
              <a:t>each</a:t>
            </a:r>
            <a:r>
              <a:rPr lang="fr-FR" dirty="0"/>
              <a:t> </a:t>
            </a:r>
            <a:r>
              <a:rPr lang="fr-FR" dirty="0" err="1"/>
              <a:t>feature</a:t>
            </a:r>
            <a:r>
              <a:rPr lang="fr-FR" dirty="0"/>
              <a:t> for </a:t>
            </a:r>
            <a:r>
              <a:rPr lang="fr-FR" dirty="0" err="1"/>
              <a:t>further</a:t>
            </a:r>
            <a:r>
              <a:rPr lang="fr-FR" dirty="0"/>
              <a:t> clustering, </a:t>
            </a:r>
            <a:r>
              <a:rPr lang="fr-FR" dirty="0" err="1"/>
              <a:t>is</a:t>
            </a:r>
            <a:r>
              <a:rPr lang="fr-FR" dirty="0"/>
              <a:t> to </a:t>
            </a:r>
            <a:r>
              <a:rPr lang="fr-FR" dirty="0" err="1"/>
              <a:t>proceed</a:t>
            </a:r>
            <a:r>
              <a:rPr lang="fr-FR" dirty="0"/>
              <a:t> by :</a:t>
            </a:r>
          </a:p>
          <a:p>
            <a:pPr lvl="1"/>
            <a:r>
              <a:rPr lang="fr-FR" dirty="0"/>
              <a:t>1. </a:t>
            </a:r>
            <a:r>
              <a:rPr lang="fr-FR" dirty="0" err="1"/>
              <a:t>Performing</a:t>
            </a:r>
            <a:r>
              <a:rPr lang="fr-FR" dirty="0"/>
              <a:t> K-</a:t>
            </a:r>
            <a:r>
              <a:rPr lang="fr-FR" dirty="0" err="1"/>
              <a:t>means</a:t>
            </a:r>
            <a:r>
              <a:rPr lang="fr-FR" dirty="0"/>
              <a:t> </a:t>
            </a:r>
            <a:r>
              <a:rPr lang="fr-FR" dirty="0" err="1"/>
              <a:t>with</a:t>
            </a:r>
            <a:r>
              <a:rPr lang="fr-FR" dirty="0"/>
              <a:t> </a:t>
            </a:r>
            <a:r>
              <a:rPr lang="fr-FR" dirty="0" err="1"/>
              <a:t>each</a:t>
            </a:r>
            <a:r>
              <a:rPr lang="fr-FR" dirty="0"/>
              <a:t> </a:t>
            </a:r>
            <a:r>
              <a:rPr lang="fr-FR" dirty="0" err="1"/>
              <a:t>feature</a:t>
            </a:r>
            <a:r>
              <a:rPr lang="fr-FR" dirty="0"/>
              <a:t> </a:t>
            </a:r>
            <a:r>
              <a:rPr lang="fr-FR" dirty="0" err="1"/>
              <a:t>individually</a:t>
            </a:r>
            <a:r>
              <a:rPr lang="fr-FR" dirty="0"/>
              <a:t>, </a:t>
            </a:r>
            <a:r>
              <a:rPr lang="fr-FR" dirty="0" err="1"/>
              <a:t>targetting</a:t>
            </a:r>
            <a:r>
              <a:rPr lang="fr-FR" dirty="0"/>
              <a:t> a </a:t>
            </a:r>
            <a:r>
              <a:rPr lang="fr-FR" dirty="0" err="1"/>
              <a:t>given</a:t>
            </a:r>
            <a:r>
              <a:rPr lang="fr-FR" dirty="0"/>
              <a:t> k clusters </a:t>
            </a:r>
            <a:r>
              <a:rPr lang="fr-FR" dirty="0" err="1"/>
              <a:t>number</a:t>
            </a:r>
            <a:r>
              <a:rPr lang="fr-FR" dirty="0"/>
              <a:t>.</a:t>
            </a:r>
          </a:p>
          <a:p>
            <a:pPr lvl="1"/>
            <a:r>
              <a:rPr lang="fr-FR" dirty="0"/>
              <a:t>2. </a:t>
            </a:r>
            <a:r>
              <a:rPr lang="fr-FR" dirty="0" err="1"/>
              <a:t>Get</a:t>
            </a:r>
            <a:r>
              <a:rPr lang="fr-FR" dirty="0"/>
              <a:t> clustering performance</a:t>
            </a:r>
          </a:p>
          <a:p>
            <a:pPr lvl="1"/>
            <a:r>
              <a:rPr lang="fr-FR" dirty="0"/>
              <a:t>3. </a:t>
            </a:r>
            <a:r>
              <a:rPr lang="fr-FR" dirty="0" err="1"/>
              <a:t>Keep</a:t>
            </a:r>
            <a:r>
              <a:rPr lang="fr-FR" dirty="0"/>
              <a:t> the </a:t>
            </a:r>
            <a:r>
              <a:rPr lang="fr-FR" dirty="0" err="1"/>
              <a:t>feature</a:t>
            </a:r>
            <a:r>
              <a:rPr lang="fr-FR" dirty="0"/>
              <a:t> </a:t>
            </a:r>
            <a:r>
              <a:rPr lang="fr-FR" dirty="0" err="1"/>
              <a:t>that</a:t>
            </a:r>
            <a:r>
              <a:rPr lang="fr-FR" dirty="0"/>
              <a:t> </a:t>
            </a:r>
            <a:r>
              <a:rPr lang="fr-FR" dirty="0" err="1"/>
              <a:t>gives</a:t>
            </a:r>
            <a:r>
              <a:rPr lang="fr-FR" dirty="0"/>
              <a:t> the best </a:t>
            </a:r>
            <a:r>
              <a:rPr lang="fr-FR" dirty="0" err="1"/>
              <a:t>result</a:t>
            </a:r>
            <a:r>
              <a:rPr lang="fr-FR" dirty="0"/>
              <a:t>.</a:t>
            </a:r>
          </a:p>
          <a:p>
            <a:pPr lvl="1"/>
            <a:r>
              <a:rPr lang="fr-FR" dirty="0" err="1"/>
              <a:t>Proceed</a:t>
            </a:r>
            <a:r>
              <a:rPr lang="fr-FR" dirty="0"/>
              <a:t> the </a:t>
            </a:r>
            <a:r>
              <a:rPr lang="fr-FR" dirty="0" err="1"/>
              <a:t>same</a:t>
            </a:r>
            <a:r>
              <a:rPr lang="fr-FR" dirty="0"/>
              <a:t> </a:t>
            </a:r>
            <a:r>
              <a:rPr lang="fr-FR" dirty="0" err="1"/>
              <a:t>loop</a:t>
            </a:r>
            <a:r>
              <a:rPr lang="fr-FR" dirty="0"/>
              <a:t> 1 to 3 </a:t>
            </a:r>
            <a:r>
              <a:rPr lang="fr-FR" dirty="0" err="1"/>
              <a:t>with</a:t>
            </a:r>
            <a:r>
              <a:rPr lang="fr-FR" dirty="0"/>
              <a:t> </a:t>
            </a:r>
            <a:r>
              <a:rPr lang="fr-FR" dirty="0" err="1"/>
              <a:t>remaining</a:t>
            </a:r>
            <a:r>
              <a:rPr lang="fr-FR" dirty="0"/>
              <a:t> </a:t>
            </a:r>
            <a:r>
              <a:rPr lang="fr-FR" dirty="0" err="1"/>
              <a:t>features</a:t>
            </a:r>
            <a:r>
              <a:rPr lang="fr-FR" dirty="0"/>
              <a:t>, </a:t>
            </a:r>
            <a:r>
              <a:rPr lang="fr-FR" dirty="0" err="1"/>
              <a:t>until</a:t>
            </a:r>
            <a:r>
              <a:rPr lang="fr-FR" dirty="0"/>
              <a:t> n « </a:t>
            </a:r>
            <a:r>
              <a:rPr lang="fr-FR" dirty="0" err="1"/>
              <a:t>most</a:t>
            </a:r>
            <a:r>
              <a:rPr lang="fr-FR" dirty="0"/>
              <a:t> </a:t>
            </a:r>
            <a:r>
              <a:rPr lang="fr-FR" dirty="0" err="1"/>
              <a:t>valuable</a:t>
            </a:r>
            <a:r>
              <a:rPr lang="fr-FR" dirty="0"/>
              <a:t> » </a:t>
            </a:r>
            <a:r>
              <a:rPr lang="fr-FR" dirty="0" err="1"/>
              <a:t>features</a:t>
            </a:r>
            <a:r>
              <a:rPr lang="fr-FR" dirty="0"/>
              <a:t> </a:t>
            </a:r>
            <a:r>
              <a:rPr lang="fr-FR" dirty="0" err="1"/>
              <a:t>seems</a:t>
            </a:r>
            <a:r>
              <a:rPr lang="fr-FR" dirty="0"/>
              <a:t> </a:t>
            </a:r>
            <a:r>
              <a:rPr lang="fr-FR" dirty="0" err="1"/>
              <a:t>found</a:t>
            </a:r>
            <a:r>
              <a:rPr lang="fr-FR" dirty="0"/>
              <a:t>.</a:t>
            </a:r>
            <a:endParaRPr lang="en-US" dirty="0"/>
          </a:p>
          <a:p>
            <a:endParaRPr lang="fr-FR" dirty="0"/>
          </a:p>
          <a:p>
            <a:r>
              <a:rPr lang="fr-FR" dirty="0" err="1"/>
              <a:t>Implementation</a:t>
            </a:r>
            <a:r>
              <a:rPr lang="fr-FR" dirty="0"/>
              <a:t> made on 2 </a:t>
            </a:r>
            <a:r>
              <a:rPr lang="fr-FR" dirty="0" err="1"/>
              <a:t>scoring</a:t>
            </a:r>
            <a:r>
              <a:rPr lang="fr-FR" dirty="0"/>
              <a:t> </a:t>
            </a:r>
            <a:r>
              <a:rPr lang="fr-FR" dirty="0" err="1"/>
              <a:t>methods</a:t>
            </a:r>
            <a:r>
              <a:rPr lang="fr-FR" dirty="0"/>
              <a:t> : max of silhouette score, min of Davies-</a:t>
            </a:r>
            <a:r>
              <a:rPr lang="fr-FR" dirty="0" err="1"/>
              <a:t>Bouldin</a:t>
            </a:r>
            <a:r>
              <a:rPr lang="fr-FR" dirty="0"/>
              <a:t> Index, </a:t>
            </a:r>
          </a:p>
          <a:p>
            <a:endParaRPr lang="fr-FR" dirty="0"/>
          </a:p>
          <a:p>
            <a:pPr marL="0" indent="0">
              <a:buNone/>
            </a:pPr>
            <a:r>
              <a:rPr lang="fr-FR" dirty="0" err="1"/>
              <a:t>We</a:t>
            </a:r>
            <a:r>
              <a:rPr lang="fr-FR" dirty="0"/>
              <a:t> are able to </a:t>
            </a:r>
            <a:r>
              <a:rPr lang="fr-FR" dirty="0" err="1"/>
              <a:t>submit</a:t>
            </a:r>
            <a:r>
              <a:rPr lang="fr-FR" dirty="0"/>
              <a:t> to marketing </a:t>
            </a:r>
            <a:r>
              <a:rPr lang="fr-FR" dirty="0" err="1"/>
              <a:t>departement</a:t>
            </a:r>
            <a:r>
              <a:rPr lang="fr-FR" dirty="0"/>
              <a:t> </a:t>
            </a:r>
            <a:r>
              <a:rPr lang="fr-FR" dirty="0" err="1"/>
              <a:t>alternate</a:t>
            </a:r>
            <a:r>
              <a:rPr lang="fr-FR" dirty="0"/>
              <a:t> </a:t>
            </a:r>
            <a:r>
              <a:rPr lang="fr-FR" dirty="0" err="1"/>
              <a:t>subsets</a:t>
            </a:r>
            <a:r>
              <a:rPr lang="fr-FR" dirty="0"/>
              <a:t> of </a:t>
            </a:r>
            <a:r>
              <a:rPr lang="fr-FR" dirty="0" err="1"/>
              <a:t>features</a:t>
            </a:r>
            <a:r>
              <a:rPr lang="fr-FR" dirty="0"/>
              <a:t>, </a:t>
            </a:r>
            <a:r>
              <a:rPr lang="fr-FR" dirty="0" err="1"/>
              <a:t>based</a:t>
            </a:r>
            <a:r>
              <a:rPr lang="fr-FR" dirty="0"/>
              <a:t> on </a:t>
            </a:r>
            <a:r>
              <a:rPr lang="fr-FR" dirty="0" err="1"/>
              <a:t>our</a:t>
            </a:r>
            <a:r>
              <a:rPr lang="fr-FR" dirty="0"/>
              <a:t> observations : </a:t>
            </a:r>
          </a:p>
          <a:p>
            <a:r>
              <a:rPr lang="fr-FR" dirty="0"/>
              <a:t>The « model </a:t>
            </a:r>
            <a:r>
              <a:rPr lang="fr-FR" dirty="0" err="1"/>
              <a:t>sensitivity</a:t>
            </a:r>
            <a:r>
              <a:rPr lang="fr-FR" dirty="0"/>
              <a:t> » </a:t>
            </a:r>
            <a:r>
              <a:rPr lang="fr-FR" dirty="0" err="1"/>
              <a:t>according</a:t>
            </a:r>
            <a:r>
              <a:rPr lang="fr-FR" dirty="0"/>
              <a:t> to the </a:t>
            </a:r>
            <a:r>
              <a:rPr lang="fr-FR" dirty="0" err="1"/>
              <a:t>feature’s</a:t>
            </a:r>
            <a:r>
              <a:rPr lang="fr-FR" dirty="0"/>
              <a:t> distribution.</a:t>
            </a:r>
          </a:p>
          <a:p>
            <a:r>
              <a:rPr lang="fr-FR" dirty="0"/>
              <a:t>A </a:t>
            </a:r>
            <a:r>
              <a:rPr lang="fr-FR" dirty="0" err="1"/>
              <a:t>small</a:t>
            </a:r>
            <a:r>
              <a:rPr lang="fr-FR" dirty="0"/>
              <a:t> </a:t>
            </a:r>
            <a:r>
              <a:rPr lang="fr-FR" dirty="0" err="1"/>
              <a:t>number</a:t>
            </a:r>
            <a:r>
              <a:rPr lang="fr-FR" dirty="0"/>
              <a:t> of </a:t>
            </a:r>
            <a:r>
              <a:rPr lang="fr-FR" dirty="0" err="1"/>
              <a:t>features</a:t>
            </a:r>
            <a:r>
              <a:rPr lang="fr-FR" dirty="0"/>
              <a:t> </a:t>
            </a:r>
            <a:r>
              <a:rPr lang="fr-FR" dirty="0" err="1"/>
              <a:t>generaly</a:t>
            </a:r>
            <a:r>
              <a:rPr lang="fr-FR" dirty="0"/>
              <a:t> leads to high clustering scores. This trend </a:t>
            </a:r>
            <a:r>
              <a:rPr lang="fr-FR" dirty="0" err="1"/>
              <a:t>explains</a:t>
            </a:r>
            <a:r>
              <a:rPr lang="fr-FR" dirty="0"/>
              <a:t> </a:t>
            </a:r>
            <a:r>
              <a:rPr lang="fr-FR" dirty="0" err="1"/>
              <a:t>why</a:t>
            </a:r>
            <a:r>
              <a:rPr lang="fr-FR" dirty="0"/>
              <a:t> </a:t>
            </a:r>
            <a:r>
              <a:rPr lang="fr-FR" dirty="0" err="1"/>
              <a:t>dimensionality</a:t>
            </a:r>
            <a:r>
              <a:rPr lang="fr-FR" dirty="0"/>
              <a:t> </a:t>
            </a:r>
            <a:r>
              <a:rPr lang="fr-FR" dirty="0" err="1"/>
              <a:t>reduction</a:t>
            </a:r>
            <a:r>
              <a:rPr lang="fr-FR" dirty="0"/>
              <a:t> techniques are </a:t>
            </a:r>
            <a:r>
              <a:rPr lang="fr-FR" dirty="0" err="1"/>
              <a:t>so</a:t>
            </a:r>
            <a:r>
              <a:rPr lang="fr-FR" dirty="0"/>
              <a:t> </a:t>
            </a:r>
            <a:r>
              <a:rPr lang="fr-FR" dirty="0" err="1"/>
              <a:t>valuable</a:t>
            </a:r>
            <a:r>
              <a:rPr lang="fr-FR" dirty="0"/>
              <a:t> in clustering.</a:t>
            </a:r>
          </a:p>
          <a:p>
            <a:endParaRPr lang="fr-FR" dirty="0"/>
          </a:p>
        </p:txBody>
      </p:sp>
    </p:spTree>
    <p:extLst>
      <p:ext uri="{BB962C8B-B14F-4D97-AF65-F5344CB8AC3E}">
        <p14:creationId xmlns:p14="http://schemas.microsoft.com/office/powerpoint/2010/main" val="2195037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FBCB3-9A79-4E62-8456-2142CD0ED041}"/>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F9E2DAEB-1242-4956-9372-4F5CB1D07D37}"/>
              </a:ext>
            </a:extLst>
          </p:cNvPr>
          <p:cNvSpPr>
            <a:spLocks noGrp="1"/>
          </p:cNvSpPr>
          <p:nvPr>
            <p:ph idx="1"/>
          </p:nvPr>
        </p:nvSpPr>
        <p:spPr>
          <a:xfrm>
            <a:off x="348195" y="2031325"/>
            <a:ext cx="10554574" cy="4635713"/>
          </a:xfrm>
        </p:spPr>
        <p:txBody>
          <a:bodyPr>
            <a:normAutofit fontScale="47500" lnSpcReduction="20000"/>
          </a:bodyPr>
          <a:lstStyle/>
          <a:p>
            <a:endParaRPr lang="en-US" dirty="0"/>
          </a:p>
          <a:p>
            <a:r>
              <a:rPr lang="en-US" dirty="0"/>
              <a:t>From Payments-Centric</a:t>
            </a:r>
          </a:p>
          <a:p>
            <a:pPr lvl="1"/>
            <a:r>
              <a:rPr lang="fr-FR" dirty="0"/>
              <a:t>A </a:t>
            </a:r>
            <a:r>
              <a:rPr lang="fr-FR" dirty="0" err="1"/>
              <a:t>customer</a:t>
            </a:r>
            <a:r>
              <a:rPr lang="fr-FR" dirty="0"/>
              <a:t> can </a:t>
            </a:r>
            <a:r>
              <a:rPr lang="fr-FR" dirty="0" err="1"/>
              <a:t>already</a:t>
            </a:r>
            <a:r>
              <a:rPr lang="fr-FR" dirty="0"/>
              <a:t> select the </a:t>
            </a:r>
            <a:r>
              <a:rPr lang="fr-FR" dirty="0" err="1"/>
              <a:t>payment</a:t>
            </a:r>
            <a:r>
              <a:rPr lang="fr-FR" dirty="0"/>
              <a:t> </a:t>
            </a:r>
            <a:r>
              <a:rPr lang="fr-FR" dirty="0" err="1"/>
              <a:t>means</a:t>
            </a:r>
            <a:r>
              <a:rPr lang="fr-FR" dirty="0"/>
              <a:t> and </a:t>
            </a:r>
            <a:r>
              <a:rPr lang="fr-FR" dirty="0" err="1"/>
              <a:t>its</a:t>
            </a:r>
            <a:r>
              <a:rPr lang="fr-FR" dirty="0"/>
              <a:t> </a:t>
            </a:r>
            <a:r>
              <a:rPr lang="fr-FR" dirty="0" err="1"/>
              <a:t>potential</a:t>
            </a:r>
            <a:r>
              <a:rPr lang="fr-FR" dirty="0"/>
              <a:t> </a:t>
            </a:r>
            <a:r>
              <a:rPr lang="fr-FR" dirty="0" err="1"/>
              <a:t>installements</a:t>
            </a:r>
            <a:r>
              <a:rPr lang="fr-FR" dirty="0"/>
              <a:t>, </a:t>
            </a:r>
            <a:r>
              <a:rPr lang="fr-FR" dirty="0" err="1"/>
              <a:t>although</a:t>
            </a:r>
            <a:r>
              <a:rPr lang="fr-FR" dirty="0"/>
              <a:t> </a:t>
            </a:r>
            <a:r>
              <a:rPr lang="fr-FR" dirty="0" err="1"/>
              <a:t>this</a:t>
            </a:r>
            <a:r>
              <a:rPr lang="fr-FR" dirty="0"/>
              <a:t> </a:t>
            </a:r>
            <a:r>
              <a:rPr lang="fr-FR" dirty="0" err="1"/>
              <a:t>reveal</a:t>
            </a:r>
            <a:r>
              <a:rPr lang="fr-FR" dirty="0"/>
              <a:t> the </a:t>
            </a:r>
            <a:r>
              <a:rPr lang="fr-FR" dirty="0" err="1"/>
              <a:t>purchase</a:t>
            </a:r>
            <a:r>
              <a:rPr lang="fr-FR" dirty="0"/>
              <a:t> </a:t>
            </a:r>
            <a:r>
              <a:rPr lang="fr-FR" dirty="0" err="1"/>
              <a:t>behavior</a:t>
            </a:r>
            <a:r>
              <a:rPr lang="fr-FR" dirty="0"/>
              <a:t>,</a:t>
            </a:r>
          </a:p>
          <a:p>
            <a:pPr lvl="1"/>
            <a:r>
              <a:rPr lang="fr-FR" dirty="0" err="1"/>
              <a:t>We</a:t>
            </a:r>
            <a:r>
              <a:rPr lang="fr-FR" dirty="0"/>
              <a:t> </a:t>
            </a:r>
            <a:r>
              <a:rPr lang="fr-FR" dirty="0" err="1"/>
              <a:t>could</a:t>
            </a:r>
            <a:r>
              <a:rPr lang="fr-FR" dirty="0"/>
              <a:t> </a:t>
            </a:r>
            <a:r>
              <a:rPr lang="fr-FR" dirty="0" err="1"/>
              <a:t>try</a:t>
            </a:r>
            <a:r>
              <a:rPr lang="fr-FR" dirty="0"/>
              <a:t> to </a:t>
            </a:r>
            <a:r>
              <a:rPr lang="fr-FR" dirty="0" err="1"/>
              <a:t>improve</a:t>
            </a:r>
            <a:r>
              <a:rPr lang="fr-FR" dirty="0"/>
              <a:t> sales or </a:t>
            </a:r>
            <a:r>
              <a:rPr lang="fr-FR" dirty="0" err="1"/>
              <a:t>favor</a:t>
            </a:r>
            <a:r>
              <a:rPr lang="fr-FR" dirty="0"/>
              <a:t> </a:t>
            </a:r>
            <a:r>
              <a:rPr lang="fr-FR" dirty="0" err="1"/>
              <a:t>highest</a:t>
            </a:r>
            <a:r>
              <a:rPr lang="fr-FR" dirty="0"/>
              <a:t> </a:t>
            </a:r>
            <a:r>
              <a:rPr lang="fr-FR" dirty="0" err="1"/>
              <a:t>expenses</a:t>
            </a:r>
            <a:r>
              <a:rPr lang="fr-FR" dirty="0"/>
              <a:t> for </a:t>
            </a:r>
            <a:r>
              <a:rPr lang="fr-FR" dirty="0" err="1"/>
              <a:t>customers</a:t>
            </a:r>
            <a:r>
              <a:rPr lang="fr-FR" dirty="0"/>
              <a:t>, by </a:t>
            </a:r>
            <a:r>
              <a:rPr lang="fr-FR" dirty="0" err="1"/>
              <a:t>analysing</a:t>
            </a:r>
            <a:r>
              <a:rPr lang="fr-FR" dirty="0"/>
              <a:t> </a:t>
            </a:r>
            <a:r>
              <a:rPr lang="fr-FR" dirty="0" err="1"/>
              <a:t>payment</a:t>
            </a:r>
            <a:r>
              <a:rPr lang="fr-FR" dirty="0"/>
              <a:t> total. </a:t>
            </a:r>
            <a:endParaRPr lang="en-US" dirty="0"/>
          </a:p>
          <a:p>
            <a:r>
              <a:rPr lang="en-US" dirty="0"/>
              <a:t>From Products/Items-Centric</a:t>
            </a:r>
          </a:p>
          <a:p>
            <a:pPr lvl="1"/>
            <a:r>
              <a:rPr lang="en-US" dirty="0"/>
              <a:t>Product sales comparisons based on their detailed descriptions would be valuable to take actions to enhance seller’s products database.</a:t>
            </a:r>
          </a:p>
          <a:p>
            <a:pPr lvl="1"/>
            <a:r>
              <a:rPr lang="en-US" dirty="0"/>
              <a:t>Charm pricing could affect Customer behavior.</a:t>
            </a:r>
          </a:p>
          <a:p>
            <a:pPr lvl="1"/>
            <a:r>
              <a:rPr lang="fr-FR" dirty="0" err="1"/>
              <a:t>Freight</a:t>
            </a:r>
            <a:r>
              <a:rPr lang="fr-FR" dirty="0"/>
              <a:t> value </a:t>
            </a:r>
            <a:r>
              <a:rPr lang="fr-FR" dirty="0" err="1"/>
              <a:t>beeing</a:t>
            </a:r>
            <a:r>
              <a:rPr lang="fr-FR" dirty="0"/>
              <a:t> </a:t>
            </a:r>
            <a:r>
              <a:rPr lang="fr-FR" dirty="0" err="1"/>
              <a:t>usually</a:t>
            </a:r>
            <a:r>
              <a:rPr lang="fr-FR" dirty="0"/>
              <a:t> </a:t>
            </a:r>
            <a:r>
              <a:rPr lang="fr-FR" dirty="0" err="1"/>
              <a:t>determined</a:t>
            </a:r>
            <a:r>
              <a:rPr lang="fr-FR" dirty="0"/>
              <a:t> by </a:t>
            </a:r>
            <a:r>
              <a:rPr lang="fr-FR" dirty="0" err="1"/>
              <a:t>product</a:t>
            </a:r>
            <a:r>
              <a:rPr lang="fr-FR" dirty="0"/>
              <a:t> </a:t>
            </a:r>
            <a:r>
              <a:rPr lang="fr-FR" dirty="0" err="1"/>
              <a:t>Weight</a:t>
            </a:r>
            <a:r>
              <a:rPr lang="fr-FR" dirty="0"/>
              <a:t> and Volume, </a:t>
            </a:r>
            <a:r>
              <a:rPr lang="fr-FR" dirty="0" err="1"/>
              <a:t>those</a:t>
            </a:r>
            <a:r>
              <a:rPr lang="fr-FR" dirty="0"/>
              <a:t> </a:t>
            </a:r>
            <a:r>
              <a:rPr lang="fr-FR" dirty="0" err="1"/>
              <a:t>features</a:t>
            </a:r>
            <a:r>
              <a:rPr lang="fr-FR" dirty="0"/>
              <a:t> </a:t>
            </a:r>
            <a:r>
              <a:rPr lang="fr-FR" dirty="0" err="1"/>
              <a:t>may</a:t>
            </a:r>
            <a:r>
              <a:rPr lang="fr-FR" dirty="0"/>
              <a:t> have an </a:t>
            </a:r>
            <a:r>
              <a:rPr lang="fr-FR" dirty="0" err="1"/>
              <a:t>hidden</a:t>
            </a:r>
            <a:r>
              <a:rPr lang="fr-FR" dirty="0"/>
              <a:t> impact on </a:t>
            </a:r>
            <a:r>
              <a:rPr lang="fr-FR" dirty="0" err="1"/>
              <a:t>Customer’s</a:t>
            </a:r>
            <a:r>
              <a:rPr lang="fr-FR" dirty="0"/>
              <a:t> </a:t>
            </a:r>
            <a:r>
              <a:rPr lang="fr-FR" dirty="0" err="1"/>
              <a:t>behavior</a:t>
            </a:r>
            <a:r>
              <a:rPr lang="fr-FR" dirty="0"/>
              <a:t>  </a:t>
            </a:r>
          </a:p>
          <a:p>
            <a:r>
              <a:rPr lang="en-US" dirty="0"/>
              <a:t>From </a:t>
            </a:r>
            <a:r>
              <a:rPr lang="en-US" dirty="0" err="1"/>
              <a:t>Geoloc</a:t>
            </a:r>
            <a:r>
              <a:rPr lang="en-US" dirty="0"/>
              <a:t>-Centric:</a:t>
            </a:r>
          </a:p>
          <a:p>
            <a:pPr lvl="1"/>
            <a:r>
              <a:rPr lang="en-US" dirty="0"/>
              <a:t>A marketplace offers a virtualization of Seller-Customer relations, a deeper look on this hidden aspect and its impact to the customer behavior could be valuable to understand how the real </a:t>
            </a:r>
            <a:r>
              <a:rPr lang="en-US" dirty="0" err="1"/>
              <a:t>cust</a:t>
            </a:r>
            <a:r>
              <a:rPr lang="en-US" dirty="0"/>
              <a:t>-seller distance influence the sales.</a:t>
            </a:r>
          </a:p>
          <a:p>
            <a:r>
              <a:rPr lang="en-US" dirty="0"/>
              <a:t>From Order-Centric</a:t>
            </a:r>
          </a:p>
          <a:p>
            <a:pPr lvl="1"/>
            <a:r>
              <a:rPr lang="en-US" dirty="0" err="1"/>
              <a:t>delivery_vs_estimated</a:t>
            </a:r>
            <a:r>
              <a:rPr lang="en-US" dirty="0"/>
              <a:t> would be valuable to remedy unsatisfaction consequences, and its consequence on Review scores.</a:t>
            </a:r>
          </a:p>
          <a:p>
            <a:r>
              <a:rPr lang="en-US" dirty="0"/>
              <a:t>From Review-Centric</a:t>
            </a:r>
          </a:p>
          <a:p>
            <a:pPr lvl="1"/>
            <a:r>
              <a:rPr lang="en-US" dirty="0"/>
              <a:t>Is the review score given by the customer correlated with the average score? Does the score affects the sales of a product?</a:t>
            </a:r>
          </a:p>
          <a:p>
            <a:pPr lvl="1"/>
            <a:r>
              <a:rPr lang="en-US" dirty="0"/>
              <a:t>Client review would be valuable to remedy unsatisfaction consequences. Does the client follow the crowd?</a:t>
            </a:r>
          </a:p>
          <a:p>
            <a:r>
              <a:rPr lang="fr-FR" dirty="0"/>
              <a:t>Customer-</a:t>
            </a:r>
            <a:r>
              <a:rPr lang="fr-FR" dirty="0" err="1"/>
              <a:t>Centric</a:t>
            </a:r>
            <a:r>
              <a:rPr lang="fr-FR" dirty="0"/>
              <a:t> </a:t>
            </a:r>
            <a:r>
              <a:rPr lang="fr-FR" dirty="0" err="1"/>
              <a:t>selection</a:t>
            </a:r>
            <a:r>
              <a:rPr lang="fr-FR" dirty="0"/>
              <a:t> :</a:t>
            </a:r>
          </a:p>
          <a:p>
            <a:pPr marL="457200" lvl="1" indent="0">
              <a:buNone/>
            </a:pPr>
            <a:r>
              <a:rPr lang="fr-FR" dirty="0"/>
              <a:t>	</a:t>
            </a:r>
            <a:r>
              <a:rPr lang="fr-FR" dirty="0" err="1"/>
              <a:t>Payment</a:t>
            </a:r>
            <a:r>
              <a:rPr lang="fr-FR" dirty="0"/>
              <a:t> Total</a:t>
            </a:r>
          </a:p>
          <a:p>
            <a:pPr marL="457200" lvl="1" indent="0">
              <a:buNone/>
            </a:pPr>
            <a:r>
              <a:rPr lang="fr-FR" dirty="0"/>
              <a:t>	</a:t>
            </a:r>
            <a:r>
              <a:rPr lang="fr-FR" dirty="0" err="1"/>
              <a:t>Freight</a:t>
            </a:r>
            <a:r>
              <a:rPr lang="fr-FR" dirty="0"/>
              <a:t> Percentage</a:t>
            </a:r>
          </a:p>
          <a:p>
            <a:pPr marL="457200" lvl="1" indent="0">
              <a:buNone/>
            </a:pPr>
            <a:r>
              <a:rPr lang="fr-FR" dirty="0"/>
              <a:t>	Customer – Seller Distance</a:t>
            </a:r>
          </a:p>
          <a:p>
            <a:pPr marL="457200" lvl="1" indent="0">
              <a:buNone/>
            </a:pPr>
            <a:r>
              <a:rPr lang="fr-FR" dirty="0"/>
              <a:t>	</a:t>
            </a:r>
            <a:r>
              <a:rPr lang="fr-FR" dirty="0" err="1"/>
              <a:t>Charm</a:t>
            </a:r>
            <a:r>
              <a:rPr lang="fr-FR" dirty="0"/>
              <a:t> Price</a:t>
            </a:r>
          </a:p>
          <a:p>
            <a:pPr marL="457200" lvl="1" indent="0">
              <a:buNone/>
            </a:pPr>
            <a:r>
              <a:rPr lang="fr-FR" dirty="0"/>
              <a:t>	</a:t>
            </a:r>
            <a:r>
              <a:rPr lang="fr-FR" dirty="0" err="1"/>
              <a:t>Review</a:t>
            </a:r>
            <a:r>
              <a:rPr lang="fr-FR" dirty="0"/>
              <a:t> Score Gap</a:t>
            </a:r>
          </a:p>
          <a:p>
            <a:pPr marL="457200" lvl="1" indent="0">
              <a:buNone/>
            </a:pPr>
            <a:r>
              <a:rPr lang="fr-FR" dirty="0"/>
              <a:t>If </a:t>
            </a:r>
            <a:r>
              <a:rPr lang="fr-FR" dirty="0" err="1"/>
              <a:t>we</a:t>
            </a:r>
            <a:r>
              <a:rPr lang="fr-FR" dirty="0"/>
              <a:t> </a:t>
            </a:r>
            <a:r>
              <a:rPr lang="fr-FR" dirty="0" err="1"/>
              <a:t>want</a:t>
            </a:r>
            <a:r>
              <a:rPr lang="fr-FR" dirty="0"/>
              <a:t> to </a:t>
            </a:r>
            <a:r>
              <a:rPr lang="fr-FR" dirty="0" err="1"/>
              <a:t>get</a:t>
            </a:r>
            <a:r>
              <a:rPr lang="fr-FR" dirty="0"/>
              <a:t> to new </a:t>
            </a:r>
            <a:r>
              <a:rPr lang="fr-FR" dirty="0" err="1"/>
              <a:t>customers</a:t>
            </a:r>
            <a:r>
              <a:rPr lang="fr-FR" dirty="0"/>
              <a:t>, an </a:t>
            </a:r>
            <a:r>
              <a:rPr lang="fr-FR" dirty="0" err="1"/>
              <a:t>idea</a:t>
            </a:r>
            <a:r>
              <a:rPr lang="fr-FR" dirty="0"/>
              <a:t> </a:t>
            </a:r>
            <a:r>
              <a:rPr lang="fr-FR" dirty="0" err="1"/>
              <a:t>is</a:t>
            </a:r>
            <a:r>
              <a:rPr lang="fr-FR" dirty="0"/>
              <a:t> to </a:t>
            </a:r>
            <a:r>
              <a:rPr lang="fr-FR" dirty="0" err="1"/>
              <a:t>get</a:t>
            </a:r>
            <a:r>
              <a:rPr lang="fr-FR" dirty="0"/>
              <a:t> a </a:t>
            </a:r>
            <a:r>
              <a:rPr lang="fr-FR" dirty="0" err="1"/>
              <a:t>picture</a:t>
            </a:r>
            <a:r>
              <a:rPr lang="fr-FR" dirty="0"/>
              <a:t> of </a:t>
            </a:r>
            <a:r>
              <a:rPr lang="fr-FR" dirty="0" err="1"/>
              <a:t>When</a:t>
            </a:r>
            <a:r>
              <a:rPr lang="fr-FR" dirty="0"/>
              <a:t> and </a:t>
            </a:r>
            <a:r>
              <a:rPr lang="fr-FR" dirty="0" err="1"/>
              <a:t>What</a:t>
            </a:r>
            <a:r>
              <a:rPr lang="fr-FR" dirty="0"/>
              <a:t> </a:t>
            </a:r>
            <a:r>
              <a:rPr lang="fr-FR" dirty="0" err="1"/>
              <a:t>they</a:t>
            </a:r>
            <a:r>
              <a:rPr lang="fr-FR" dirty="0"/>
              <a:t> </a:t>
            </a:r>
            <a:r>
              <a:rPr lang="fr-FR" dirty="0" err="1"/>
              <a:t>buy</a:t>
            </a:r>
            <a:r>
              <a:rPr lang="fr-FR" dirty="0"/>
              <a:t>, by </a:t>
            </a:r>
            <a:r>
              <a:rPr lang="fr-FR" dirty="0" err="1"/>
              <a:t>catching</a:t>
            </a:r>
            <a:r>
              <a:rPr lang="fr-FR" dirty="0"/>
              <a:t> </a:t>
            </a:r>
            <a:r>
              <a:rPr lang="fr-FR" dirty="0" err="1"/>
              <a:t>their</a:t>
            </a:r>
            <a:r>
              <a:rPr lang="fr-FR" dirty="0"/>
              <a:t> favorite Time </a:t>
            </a:r>
            <a:r>
              <a:rPr lang="fr-FR" dirty="0" err="1"/>
              <a:t>Purchase</a:t>
            </a:r>
            <a:r>
              <a:rPr lang="fr-FR" dirty="0"/>
              <a:t> Zone and Product </a:t>
            </a:r>
            <a:r>
              <a:rPr lang="fr-FR" dirty="0" err="1"/>
              <a:t>Category</a:t>
            </a:r>
            <a:r>
              <a:rPr lang="fr-FR" dirty="0"/>
              <a:t>.</a:t>
            </a:r>
          </a:p>
          <a:p>
            <a:pPr marL="457200" lvl="1" indent="0">
              <a:buNone/>
            </a:pPr>
            <a:endParaRPr lang="fr-FR" dirty="0"/>
          </a:p>
        </p:txBody>
      </p:sp>
      <p:sp>
        <p:nvSpPr>
          <p:cNvPr id="4" name="Rectangle 3">
            <a:extLst>
              <a:ext uri="{FF2B5EF4-FFF2-40B4-BE49-F238E27FC236}">
                <a16:creationId xmlns:a16="http://schemas.microsoft.com/office/drawing/2014/main" id="{599F264F-9CA4-40CB-984D-616F5C606BF2}"/>
              </a:ext>
            </a:extLst>
          </p:cNvPr>
          <p:cNvSpPr/>
          <p:nvPr/>
        </p:nvSpPr>
        <p:spPr>
          <a:xfrm>
            <a:off x="8646849" y="1115809"/>
            <a:ext cx="3417903" cy="2031325"/>
          </a:xfrm>
          <a:prstGeom prst="rect">
            <a:avLst/>
          </a:prstGeom>
        </p:spPr>
        <p:txBody>
          <a:bodyPr wrap="square">
            <a:spAutoFit/>
          </a:bodyPr>
          <a:lstStyle/>
          <a:p>
            <a:r>
              <a:rPr lang="fr-FR" dirty="0"/>
              <a:t>* Customer </a:t>
            </a:r>
            <a:r>
              <a:rPr lang="fr-FR" dirty="0" err="1"/>
              <a:t>shall</a:t>
            </a:r>
            <a:r>
              <a:rPr lang="fr-FR" dirty="0"/>
              <a:t> </a:t>
            </a:r>
            <a:r>
              <a:rPr lang="fr-FR" dirty="0" err="1"/>
              <a:t>surely</a:t>
            </a:r>
            <a:r>
              <a:rPr lang="fr-FR" dirty="0"/>
              <a:t> not </a:t>
            </a:r>
            <a:r>
              <a:rPr lang="fr-FR" dirty="0" err="1"/>
              <a:t>pay</a:t>
            </a:r>
            <a:r>
              <a:rPr lang="fr-FR" dirty="0"/>
              <a:t> </a:t>
            </a:r>
            <a:r>
              <a:rPr lang="fr-FR" dirty="0" err="1"/>
              <a:t>delivery</a:t>
            </a:r>
            <a:r>
              <a:rPr lang="fr-FR" dirty="0"/>
              <a:t> </a:t>
            </a:r>
            <a:r>
              <a:rPr lang="fr-FR" dirty="0" err="1"/>
              <a:t>costs</a:t>
            </a:r>
            <a:r>
              <a:rPr lang="fr-FR" dirty="0"/>
              <a:t> for </a:t>
            </a:r>
            <a:r>
              <a:rPr lang="fr-FR" dirty="0" err="1"/>
              <a:t>any</a:t>
            </a:r>
            <a:r>
              <a:rPr lang="fr-FR" dirty="0"/>
              <a:t> items of </a:t>
            </a:r>
            <a:r>
              <a:rPr lang="fr-FR" dirty="0" err="1"/>
              <a:t>its</a:t>
            </a:r>
            <a:r>
              <a:rPr lang="fr-FR" dirty="0"/>
              <a:t> </a:t>
            </a:r>
            <a:r>
              <a:rPr lang="fr-FR" dirty="0" err="1"/>
              <a:t>order</a:t>
            </a:r>
            <a:r>
              <a:rPr lang="fr-FR" dirty="0"/>
              <a:t> and </a:t>
            </a:r>
            <a:r>
              <a:rPr lang="fr-FR" dirty="0" err="1"/>
              <a:t>we</a:t>
            </a:r>
            <a:r>
              <a:rPr lang="fr-FR" dirty="0"/>
              <a:t> assume </a:t>
            </a:r>
            <a:r>
              <a:rPr lang="fr-FR" dirty="0" err="1"/>
              <a:t>that</a:t>
            </a:r>
            <a:r>
              <a:rPr lang="fr-FR" dirty="0"/>
              <a:t> for a </a:t>
            </a:r>
            <a:r>
              <a:rPr lang="fr-FR" dirty="0" err="1"/>
              <a:t>given</a:t>
            </a:r>
            <a:r>
              <a:rPr lang="fr-FR" dirty="0"/>
              <a:t> </a:t>
            </a:r>
            <a:r>
              <a:rPr lang="fr-FR" dirty="0" err="1"/>
              <a:t>price</a:t>
            </a:r>
            <a:r>
              <a:rPr lang="fr-FR" dirty="0"/>
              <a:t>, the </a:t>
            </a:r>
            <a:r>
              <a:rPr lang="fr-FR" dirty="0" err="1"/>
              <a:t>costs</a:t>
            </a:r>
            <a:r>
              <a:rPr lang="fr-FR" dirty="0"/>
              <a:t> are </a:t>
            </a:r>
            <a:r>
              <a:rPr lang="fr-FR" dirty="0" err="1"/>
              <a:t>adjusted</a:t>
            </a:r>
            <a:r>
              <a:rPr lang="fr-FR" dirty="0"/>
              <a:t> in case of far distance </a:t>
            </a:r>
            <a:r>
              <a:rPr lang="fr-FR" dirty="0" err="1"/>
              <a:t>delivery</a:t>
            </a:r>
            <a:r>
              <a:rPr lang="fr-FR" dirty="0"/>
              <a:t>.</a:t>
            </a:r>
          </a:p>
        </p:txBody>
      </p:sp>
    </p:spTree>
    <p:extLst>
      <p:ext uri="{BB962C8B-B14F-4D97-AF65-F5344CB8AC3E}">
        <p14:creationId xmlns:p14="http://schemas.microsoft.com/office/powerpoint/2010/main" val="51080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BE5DB-DF24-480C-BCFE-2B4654DF747E}"/>
              </a:ext>
            </a:extLst>
          </p:cNvPr>
          <p:cNvSpPr>
            <a:spLocks noGrp="1"/>
          </p:cNvSpPr>
          <p:nvPr>
            <p:ph type="title"/>
          </p:nvPr>
        </p:nvSpPr>
        <p:spPr/>
        <p:txBody>
          <a:bodyPr/>
          <a:lstStyle/>
          <a:p>
            <a:endParaRPr lang="en-US" dirty="0"/>
          </a:p>
        </p:txBody>
      </p:sp>
      <p:sp>
        <p:nvSpPr>
          <p:cNvPr id="3" name="Espace réservé du contenu 2">
            <a:extLst>
              <a:ext uri="{FF2B5EF4-FFF2-40B4-BE49-F238E27FC236}">
                <a16:creationId xmlns:a16="http://schemas.microsoft.com/office/drawing/2014/main" id="{7BDA39DC-9EEA-4850-A1E9-D7C1E9003EB4}"/>
              </a:ext>
            </a:extLst>
          </p:cNvPr>
          <p:cNvSpPr>
            <a:spLocks noGrp="1"/>
          </p:cNvSpPr>
          <p:nvPr>
            <p:ph idx="1"/>
          </p:nvPr>
        </p:nvSpPr>
        <p:spPr>
          <a:xfrm>
            <a:off x="1290357" y="-3737561"/>
            <a:ext cx="10554574" cy="3636511"/>
          </a:xfrm>
        </p:spPr>
        <p:txBody>
          <a:bodyPr/>
          <a:lstStyle/>
          <a:p>
            <a:r>
              <a:rPr lang="en-US" dirty="0" err="1"/>
              <a:t>davies_bouldin_score</a:t>
            </a:r>
            <a:r>
              <a:rPr lang="en-US" dirty="0"/>
              <a:t> : 0.8377774761211887</a:t>
            </a:r>
          </a:p>
        </p:txBody>
      </p:sp>
      <p:pic>
        <p:nvPicPr>
          <p:cNvPr id="4" name="Image 3">
            <a:extLst>
              <a:ext uri="{FF2B5EF4-FFF2-40B4-BE49-F238E27FC236}">
                <a16:creationId xmlns:a16="http://schemas.microsoft.com/office/drawing/2014/main" id="{36618DA7-AD4D-4EE7-A39D-B0393FBEC33D}"/>
              </a:ext>
            </a:extLst>
          </p:cNvPr>
          <p:cNvPicPr>
            <a:picLocks noChangeAspect="1"/>
          </p:cNvPicPr>
          <p:nvPr/>
        </p:nvPicPr>
        <p:blipFill>
          <a:blip r:embed="rId2"/>
          <a:stretch>
            <a:fillRect/>
          </a:stretch>
        </p:blipFill>
        <p:spPr>
          <a:xfrm>
            <a:off x="1897392" y="2016772"/>
            <a:ext cx="3663934" cy="3223461"/>
          </a:xfrm>
          <a:prstGeom prst="rect">
            <a:avLst/>
          </a:prstGeom>
        </p:spPr>
      </p:pic>
      <p:pic>
        <p:nvPicPr>
          <p:cNvPr id="5" name="Image 4">
            <a:extLst>
              <a:ext uri="{FF2B5EF4-FFF2-40B4-BE49-F238E27FC236}">
                <a16:creationId xmlns:a16="http://schemas.microsoft.com/office/drawing/2014/main" id="{FB23DB91-F5D8-41B2-8AED-5EA74758706E}"/>
              </a:ext>
            </a:extLst>
          </p:cNvPr>
          <p:cNvPicPr>
            <a:picLocks noChangeAspect="1"/>
          </p:cNvPicPr>
          <p:nvPr/>
        </p:nvPicPr>
        <p:blipFill>
          <a:blip r:embed="rId3"/>
          <a:stretch>
            <a:fillRect/>
          </a:stretch>
        </p:blipFill>
        <p:spPr>
          <a:xfrm>
            <a:off x="1290357" y="5240233"/>
            <a:ext cx="3662954" cy="1563456"/>
          </a:xfrm>
          <a:prstGeom prst="rect">
            <a:avLst/>
          </a:prstGeom>
        </p:spPr>
      </p:pic>
      <p:pic>
        <p:nvPicPr>
          <p:cNvPr id="6" name="Image 5">
            <a:extLst>
              <a:ext uri="{FF2B5EF4-FFF2-40B4-BE49-F238E27FC236}">
                <a16:creationId xmlns:a16="http://schemas.microsoft.com/office/drawing/2014/main" id="{016E28E7-2560-4AD2-B157-1ADA70A78B45}"/>
              </a:ext>
            </a:extLst>
          </p:cNvPr>
          <p:cNvPicPr>
            <a:picLocks noChangeAspect="1"/>
          </p:cNvPicPr>
          <p:nvPr/>
        </p:nvPicPr>
        <p:blipFill>
          <a:blip r:embed="rId4"/>
          <a:stretch>
            <a:fillRect/>
          </a:stretch>
        </p:blipFill>
        <p:spPr>
          <a:xfrm>
            <a:off x="5932503" y="3282186"/>
            <a:ext cx="3663934" cy="3290063"/>
          </a:xfrm>
          <a:prstGeom prst="rect">
            <a:avLst/>
          </a:prstGeom>
        </p:spPr>
      </p:pic>
    </p:spTree>
    <p:extLst>
      <p:ext uri="{BB962C8B-B14F-4D97-AF65-F5344CB8AC3E}">
        <p14:creationId xmlns:p14="http://schemas.microsoft.com/office/powerpoint/2010/main" val="212552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fr-FR" b="1" dirty="0" err="1"/>
              <a:t>What</a:t>
            </a:r>
            <a:r>
              <a:rPr lang="fr-FR" b="1" dirty="0"/>
              <a:t> can </a:t>
            </a:r>
            <a:r>
              <a:rPr lang="fr-FR" b="1" dirty="0" err="1"/>
              <a:t>emerge</a:t>
            </a:r>
            <a:r>
              <a:rPr lang="fr-FR" b="1" dirty="0"/>
              <a:t> out of data ? </a:t>
            </a:r>
          </a:p>
          <a:p>
            <a:pPr marL="800100" lvl="1" indent="-342900">
              <a:buFont typeface="+mj-lt"/>
              <a:buAutoNum type="alphaLcPeriod"/>
            </a:pPr>
            <a:r>
              <a:rPr lang="fr-FR" dirty="0" err="1"/>
              <a:t>Exploratory</a:t>
            </a:r>
            <a:r>
              <a:rPr lang="fr-FR" dirty="0"/>
              <a:t> Data </a:t>
            </a:r>
            <a:r>
              <a:rPr lang="fr-FR" dirty="0" err="1"/>
              <a:t>Analysis</a:t>
            </a:r>
            <a:r>
              <a:rPr lang="fr-FR" dirty="0"/>
              <a:t>, </a:t>
            </a:r>
            <a:r>
              <a:rPr lang="fr-FR" dirty="0" err="1"/>
              <a:t>toward</a:t>
            </a:r>
            <a:r>
              <a:rPr lang="fr-FR" dirty="0"/>
              <a:t> </a:t>
            </a:r>
            <a:r>
              <a:rPr lang="fr-FR" b="1" dirty="0" err="1"/>
              <a:t>valuable</a:t>
            </a:r>
            <a:r>
              <a:rPr lang="fr-FR" dirty="0"/>
              <a:t> </a:t>
            </a:r>
            <a:r>
              <a:rPr lang="fr-FR" b="1" dirty="0"/>
              <a:t>Customer-</a:t>
            </a:r>
            <a:r>
              <a:rPr lang="fr-FR" b="1" dirty="0" err="1"/>
              <a:t>Centric</a:t>
            </a:r>
            <a:r>
              <a:rPr lang="fr-FR" dirty="0"/>
              <a:t> data</a:t>
            </a:r>
          </a:p>
          <a:p>
            <a:pPr marL="800100" lvl="1" indent="-342900">
              <a:buFont typeface="+mj-lt"/>
              <a:buAutoNum type="alphaLcPeriod"/>
            </a:pPr>
            <a:r>
              <a:rPr lang="fr-FR" dirty="0" err="1"/>
              <a:t>Feature</a:t>
            </a:r>
            <a:r>
              <a:rPr lang="fr-FR" dirty="0"/>
              <a:t> Engineering: You Set the Limits, Pick </a:t>
            </a:r>
            <a:r>
              <a:rPr lang="fr-FR" dirty="0" err="1"/>
              <a:t>Your</a:t>
            </a:r>
            <a:r>
              <a:rPr lang="fr-FR" dirty="0"/>
              <a:t> </a:t>
            </a:r>
            <a:r>
              <a:rPr lang="fr-FR" dirty="0" err="1"/>
              <a:t>Favourite</a:t>
            </a:r>
            <a:r>
              <a:rPr lang="fr-FR" dirty="0"/>
              <a:t> !</a:t>
            </a:r>
          </a:p>
          <a:p>
            <a:pPr marL="800100" lvl="1" indent="-342900">
              <a:buFont typeface="+mj-lt"/>
              <a:buAutoNum type="alphaLcPeriod"/>
            </a:pPr>
            <a:r>
              <a:rPr lang="fr-FR" dirty="0" err="1"/>
              <a:t>Refine</a:t>
            </a:r>
            <a:r>
              <a:rPr lang="fr-FR" dirty="0"/>
              <a:t> </a:t>
            </a:r>
            <a:r>
              <a:rPr lang="fr-FR" dirty="0" err="1"/>
              <a:t>your</a:t>
            </a:r>
            <a:r>
              <a:rPr lang="fr-FR" dirty="0"/>
              <a:t> </a:t>
            </a:r>
            <a:r>
              <a:rPr lang="fr-FR" dirty="0" err="1"/>
              <a:t>target</a:t>
            </a:r>
            <a:r>
              <a:rPr lang="fr-FR" dirty="0"/>
              <a:t> : </a:t>
            </a:r>
            <a:r>
              <a:rPr lang="fr-FR" dirty="0" err="1"/>
              <a:t>refine</a:t>
            </a:r>
            <a:r>
              <a:rPr lang="fr-FR" dirty="0"/>
              <a:t>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err="1"/>
              <a:t>What</a:t>
            </a:r>
            <a:r>
              <a:rPr lang="fr-FR" b="1" dirty="0"/>
              <a:t> </a:t>
            </a:r>
            <a:r>
              <a:rPr lang="fr-FR" b="1" dirty="0" err="1"/>
              <a:t>is</a:t>
            </a:r>
            <a:r>
              <a:rPr lang="fr-FR" b="1" dirty="0"/>
              <a:t> a good segmentation ?</a:t>
            </a:r>
          </a:p>
          <a:p>
            <a:pPr marL="457200" lvl="1" indent="0">
              <a:buNone/>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457200" lvl="1" indent="0">
              <a:buNone/>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457200" lvl="1" indent="0">
              <a:buNone/>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100034" y="4831973"/>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b="1" dirty="0"/>
              <a:t>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Actionability</a:t>
            </a:r>
            <a:endParaRPr lang="fr-FR" dirty="0"/>
          </a:p>
          <a:p>
            <a:pPr marL="857250" lvl="1" indent="-342900">
              <a:buFont typeface="+mj-lt"/>
              <a:buAutoNum type="alphaLcPeriod"/>
            </a:pPr>
            <a:r>
              <a:rPr lang="fr-FR" dirty="0" err="1"/>
              <a:t>Stability</a:t>
            </a:r>
            <a:r>
              <a:rPr lang="fr-FR" dirty="0"/>
              <a:t> &amp; </a:t>
            </a: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5791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1373119" y="433502"/>
            <a:ext cx="9881585" cy="970450"/>
          </a:xfrm>
        </p:spPr>
        <p:txBody>
          <a:bodyPr/>
          <a:lstStyle/>
          <a:p>
            <a:r>
              <a:rPr lang="fr-FR" dirty="0"/>
              <a:t>1.a. Merge a </a:t>
            </a:r>
            <a:r>
              <a:rPr lang="fr-FR" dirty="0">
                <a:solidFill>
                  <a:srgbClr val="1AAE9F"/>
                </a:solidFill>
              </a:rPr>
              <a:t>Customer-</a:t>
            </a:r>
            <a:r>
              <a:rPr lang="fr-FR" dirty="0" err="1">
                <a:solidFill>
                  <a:srgbClr val="1AAE9F"/>
                </a:solidFill>
              </a:rPr>
              <a:t>Centric</a:t>
            </a:r>
            <a:r>
              <a:rPr lang="fr-FR" b="0" dirty="0"/>
              <a:t> </a:t>
            </a:r>
            <a:br>
              <a:rPr lang="fr-FR" b="0" dirty="0"/>
            </a:br>
            <a:r>
              <a:rPr lang="fr-FR" dirty="0" err="1"/>
              <a:t>Dataset</a:t>
            </a:r>
            <a:endParaRPr lang="fr-FR" dirty="0"/>
          </a:p>
        </p:txBody>
      </p:sp>
      <p:sp>
        <p:nvSpPr>
          <p:cNvPr id="3" name="Espace réservé du contenu 2">
            <a:extLst>
              <a:ext uri="{FF2B5EF4-FFF2-40B4-BE49-F238E27FC236}">
                <a16:creationId xmlns:a16="http://schemas.microsoft.com/office/drawing/2014/main" id="{1C97390A-0370-47F9-B9CA-3D688EEDCB88}"/>
              </a:ext>
            </a:extLst>
          </p:cNvPr>
          <p:cNvSpPr>
            <a:spLocks noGrp="1"/>
          </p:cNvSpPr>
          <p:nvPr>
            <p:ph idx="1"/>
          </p:nvPr>
        </p:nvSpPr>
        <p:spPr>
          <a:xfrm>
            <a:off x="36155" y="1895908"/>
            <a:ext cx="5741743" cy="3342004"/>
          </a:xfrm>
        </p:spPr>
        <p:txBody>
          <a:bodyPr>
            <a:noAutofit/>
          </a:bodyPr>
          <a:lstStyle/>
          <a:p>
            <a:pPr>
              <a:buFont typeface="Wingdings" panose="05000000000000000000" pitchFamily="2" charset="2"/>
              <a:buChar char="Ø"/>
            </a:pPr>
            <a:r>
              <a:rPr lang="fr-FR" sz="1600" b="1" dirty="0">
                <a:solidFill>
                  <a:schemeClr val="accent1"/>
                </a:solidFill>
              </a:rPr>
              <a:t>Data </a:t>
            </a:r>
            <a:r>
              <a:rPr lang="fr-FR" sz="1600" b="1" dirty="0" err="1">
                <a:solidFill>
                  <a:schemeClr val="accent1"/>
                </a:solidFill>
              </a:rPr>
              <a:t>Truncature</a:t>
            </a:r>
            <a:endParaRPr lang="fr-FR" sz="1600" b="1" dirty="0">
              <a:solidFill>
                <a:schemeClr val="accent1"/>
              </a:solidFill>
            </a:endParaRPr>
          </a:p>
          <a:p>
            <a:pPr lvl="1">
              <a:buFont typeface="Wingdings" panose="05000000000000000000" pitchFamily="2" charset="2"/>
              <a:buChar char="q"/>
            </a:pPr>
            <a:r>
              <a:rPr lang="fr-FR" sz="1400" b="1" dirty="0" err="1"/>
              <a:t>Orders</a:t>
            </a:r>
            <a:r>
              <a:rPr lang="fr-FR" sz="1400" b="1" dirty="0"/>
              <a:t> </a:t>
            </a:r>
            <a:r>
              <a:rPr lang="fr-FR" sz="1400" b="1" dirty="0" err="1"/>
              <a:t>number</a:t>
            </a:r>
            <a:r>
              <a:rPr lang="fr-FR" sz="1400" b="1" dirty="0"/>
              <a:t> </a:t>
            </a:r>
            <a:r>
              <a:rPr lang="fr-FR" sz="1400" b="1" dirty="0" err="1"/>
              <a:t>rise</a:t>
            </a:r>
            <a:r>
              <a:rPr lang="fr-FR" sz="1400" b="1" dirty="0"/>
              <a:t> </a:t>
            </a:r>
            <a:r>
              <a:rPr lang="fr-FR" sz="1400" b="1" dirty="0" err="1"/>
              <a:t>from</a:t>
            </a:r>
            <a:r>
              <a:rPr lang="fr-FR" sz="1400" b="1" dirty="0"/>
              <a:t> end 2016 and </a:t>
            </a:r>
            <a:r>
              <a:rPr lang="fr-FR" sz="1400" b="1" dirty="0" err="1"/>
              <a:t>is</a:t>
            </a:r>
            <a:r>
              <a:rPr lang="fr-FR" sz="1400" b="1" dirty="0"/>
              <a:t> stable in 2018</a:t>
            </a:r>
          </a:p>
          <a:p>
            <a:pPr lvl="1">
              <a:buFont typeface="Wingdings" panose="05000000000000000000" pitchFamily="2" charset="2"/>
              <a:buChar char="q"/>
            </a:pPr>
            <a:r>
              <a:rPr lang="fr-FR" sz="1400" b="1" dirty="0" err="1"/>
              <a:t>Only</a:t>
            </a:r>
            <a:r>
              <a:rPr lang="fr-FR" sz="1400" b="1" dirty="0"/>
              <a:t> 3 % of </a:t>
            </a:r>
            <a:r>
              <a:rPr lang="fr-FR" sz="1400" b="1" dirty="0" err="1"/>
              <a:t>Customers</a:t>
            </a:r>
            <a:r>
              <a:rPr lang="fr-FR" sz="1400" b="1" dirty="0"/>
              <a:t> made more </a:t>
            </a:r>
            <a:r>
              <a:rPr lang="fr-FR" sz="1400" b="1" dirty="0" err="1"/>
              <a:t>than</a:t>
            </a:r>
            <a:r>
              <a:rPr lang="fr-FR" sz="1400" b="1" dirty="0"/>
              <a:t> a Single </a:t>
            </a:r>
            <a:r>
              <a:rPr lang="fr-FR" sz="1400" b="1" dirty="0" err="1"/>
              <a:t>Order</a:t>
            </a:r>
            <a:r>
              <a:rPr lang="fr-FR" sz="1400" b="1" dirty="0"/>
              <a:t> !</a:t>
            </a:r>
          </a:p>
          <a:p>
            <a:pPr lvl="2">
              <a:buFont typeface="Wingdings" panose="05000000000000000000" pitchFamily="2" charset="2"/>
              <a:buChar char="Ø"/>
            </a:pPr>
            <a:r>
              <a:rPr lang="fr-FR" b="1" dirty="0"/>
              <a:t>RFM</a:t>
            </a:r>
            <a:r>
              <a:rPr lang="fr-FR" dirty="0"/>
              <a:t>* techniques are </a:t>
            </a:r>
            <a:r>
              <a:rPr lang="fr-FR" b="1" dirty="0">
                <a:solidFill>
                  <a:srgbClr val="FF0000"/>
                </a:solidFill>
              </a:rPr>
              <a:t>not </a:t>
            </a:r>
            <a:r>
              <a:rPr lang="fr-FR" b="1" dirty="0" err="1">
                <a:solidFill>
                  <a:srgbClr val="FF0000"/>
                </a:solidFill>
              </a:rPr>
              <a:t>valid</a:t>
            </a:r>
            <a:endParaRPr lang="fr-FR" b="1" dirty="0">
              <a:solidFill>
                <a:srgbClr val="FF0000"/>
              </a:solidFill>
            </a:endParaRPr>
          </a:p>
          <a:p>
            <a:pPr lvl="1">
              <a:buFont typeface="Wingdings" panose="05000000000000000000" pitchFamily="2" charset="2"/>
              <a:buChar char="q"/>
            </a:pPr>
            <a:r>
              <a:rPr lang="fr-FR" sz="1400" b="1" dirty="0" err="1"/>
              <a:t>Only</a:t>
            </a:r>
            <a:r>
              <a:rPr lang="fr-FR" sz="1400" b="1" dirty="0"/>
              <a:t> 3 % of </a:t>
            </a:r>
            <a:r>
              <a:rPr lang="fr-FR" sz="1400" b="1" dirty="0" err="1"/>
              <a:t>Orders</a:t>
            </a:r>
            <a:r>
              <a:rPr lang="fr-FR" sz="1400" b="1" dirty="0"/>
              <a:t> are not </a:t>
            </a:r>
            <a:r>
              <a:rPr lang="fr-FR" sz="1400" b="1" dirty="0" err="1"/>
              <a:t>single_product</a:t>
            </a:r>
            <a:r>
              <a:rPr lang="fr-FR" sz="1400" dirty="0"/>
              <a:t> &amp; 10% multi-item in shopping </a:t>
            </a:r>
            <a:r>
              <a:rPr lang="fr-FR" sz="1400" dirty="0" err="1"/>
              <a:t>carts</a:t>
            </a:r>
            <a:endParaRPr lang="fr-FR" sz="1400" dirty="0"/>
          </a:p>
          <a:p>
            <a:pPr lvl="2">
              <a:buFont typeface="Wingdings" panose="05000000000000000000" pitchFamily="2" charset="2"/>
              <a:buChar char="Ø"/>
            </a:pPr>
            <a:r>
              <a:rPr lang="fr-FR" dirty="0" err="1"/>
              <a:t>Simplified</a:t>
            </a:r>
            <a:r>
              <a:rPr lang="fr-FR" dirty="0"/>
              <a:t> </a:t>
            </a:r>
            <a:r>
              <a:rPr lang="fr-FR" b="1" dirty="0"/>
              <a:t>1:1</a:t>
            </a:r>
            <a:r>
              <a:rPr lang="fr-FR" dirty="0"/>
              <a:t> </a:t>
            </a:r>
            <a:r>
              <a:rPr lang="fr-FR" dirty="0" err="1"/>
              <a:t>cardinality</a:t>
            </a:r>
            <a:r>
              <a:rPr lang="fr-FR" dirty="0"/>
              <a:t> for {</a:t>
            </a:r>
            <a:r>
              <a:rPr lang="fr-FR" dirty="0" err="1"/>
              <a:t>Customer_unique</a:t>
            </a:r>
            <a:r>
              <a:rPr lang="fr-FR" dirty="0"/>
              <a:t> – </a:t>
            </a:r>
            <a:r>
              <a:rPr lang="fr-FR" dirty="0" err="1"/>
              <a:t>Order</a:t>
            </a:r>
            <a:r>
              <a:rPr lang="fr-FR" dirty="0"/>
              <a:t> – Product – </a:t>
            </a:r>
            <a:r>
              <a:rPr lang="fr-FR" dirty="0" err="1"/>
              <a:t>Review</a:t>
            </a:r>
            <a:r>
              <a:rPr lang="fr-FR" dirty="0"/>
              <a:t>} </a:t>
            </a:r>
            <a:r>
              <a:rPr lang="fr-FR" dirty="0" err="1"/>
              <a:t>is</a:t>
            </a:r>
            <a:r>
              <a:rPr lang="fr-FR" dirty="0"/>
              <a:t> </a:t>
            </a:r>
            <a:r>
              <a:rPr lang="fr-FR" b="1" dirty="0" err="1">
                <a:solidFill>
                  <a:srgbClr val="00B050"/>
                </a:solidFill>
              </a:rPr>
              <a:t>valid</a:t>
            </a:r>
            <a:endParaRPr lang="fr-FR" b="1" dirty="0">
              <a:solidFill>
                <a:srgbClr val="00B050"/>
              </a:solidFill>
            </a:endParaRPr>
          </a:p>
          <a:p>
            <a:pPr marL="114300" indent="0">
              <a:buNone/>
            </a:pPr>
            <a:r>
              <a:rPr lang="fr-FR" sz="1200" i="1" dirty="0"/>
              <a:t>* </a:t>
            </a:r>
            <a:r>
              <a:rPr lang="fr-FR" sz="1200" b="1" i="1" dirty="0" err="1"/>
              <a:t>R</a:t>
            </a:r>
            <a:r>
              <a:rPr lang="fr-FR" sz="1200" i="1" dirty="0" err="1"/>
              <a:t>ecency</a:t>
            </a:r>
            <a:r>
              <a:rPr lang="fr-FR" sz="1200" i="1" dirty="0"/>
              <a:t> and </a:t>
            </a:r>
            <a:r>
              <a:rPr lang="fr-FR" sz="1200" b="1" i="1" dirty="0"/>
              <a:t>F</a:t>
            </a:r>
            <a:r>
              <a:rPr lang="fr-FR" sz="1200" i="1" dirty="0"/>
              <a:t>requency </a:t>
            </a:r>
            <a:r>
              <a:rPr lang="fr-FR" sz="1200" i="1" dirty="0" err="1"/>
              <a:t>would</a:t>
            </a:r>
            <a:r>
              <a:rPr lang="fr-FR" sz="1200" i="1" dirty="0"/>
              <a:t> </a:t>
            </a:r>
            <a:r>
              <a:rPr lang="fr-FR" sz="1200" i="1" dirty="0" err="1"/>
              <a:t>require</a:t>
            </a:r>
            <a:r>
              <a:rPr lang="fr-FR" sz="1200" i="1" dirty="0"/>
              <a:t> the </a:t>
            </a:r>
            <a:r>
              <a:rPr lang="fr-FR" sz="1200" i="1" dirty="0" err="1"/>
              <a:t>knowledge</a:t>
            </a:r>
            <a:r>
              <a:rPr lang="fr-FR" sz="1200" i="1" dirty="0"/>
              <a:t> of multiple </a:t>
            </a:r>
            <a:r>
              <a:rPr lang="fr-FR" sz="1200" i="1" dirty="0" err="1"/>
              <a:t>timestamped</a:t>
            </a:r>
            <a:r>
              <a:rPr lang="fr-FR" sz="1200" i="1" dirty="0"/>
              <a:t> </a:t>
            </a:r>
            <a:r>
              <a:rPr lang="fr-FR" sz="1200" i="1" dirty="0" err="1"/>
              <a:t>orders</a:t>
            </a:r>
            <a:r>
              <a:rPr lang="fr-FR" sz="1200" i="1" dirty="0"/>
              <a:t> and </a:t>
            </a:r>
            <a:r>
              <a:rPr lang="fr-FR" sz="1200" i="1" dirty="0" err="1"/>
              <a:t>senseful</a:t>
            </a:r>
            <a:r>
              <a:rPr lang="fr-FR" sz="1200" i="1" dirty="0"/>
              <a:t> </a:t>
            </a:r>
            <a:r>
              <a:rPr lang="fr-FR" sz="1200" i="1" dirty="0" err="1"/>
              <a:t>anteriority</a:t>
            </a:r>
            <a:r>
              <a:rPr lang="fr-FR" sz="1200" i="1" dirty="0"/>
              <a:t>.</a:t>
            </a:r>
            <a:endParaRPr lang="en-US" sz="1200" i="1" dirty="0"/>
          </a:p>
          <a:p>
            <a:pPr lvl="2">
              <a:buFont typeface="Wingdings" panose="05000000000000000000" pitchFamily="2" charset="2"/>
              <a:buChar char="Ø"/>
            </a:pPr>
            <a:endParaRPr lang="fr-FR" b="1" dirty="0">
              <a:solidFill>
                <a:srgbClr val="1AAE9F"/>
              </a:solidFill>
            </a:endParaRPr>
          </a:p>
        </p:txBody>
      </p:sp>
      <p:pic>
        <p:nvPicPr>
          <p:cNvPr id="57" name="Image 56">
            <a:extLst>
              <a:ext uri="{FF2B5EF4-FFF2-40B4-BE49-F238E27FC236}">
                <a16:creationId xmlns:a16="http://schemas.microsoft.com/office/drawing/2014/main" id="{A0D8C0C5-4CD6-470E-A0A0-76286A9F44CB}"/>
              </a:ext>
            </a:extLst>
          </p:cNvPr>
          <p:cNvPicPr>
            <a:picLocks noChangeAspect="1"/>
          </p:cNvPicPr>
          <p:nvPr/>
        </p:nvPicPr>
        <p:blipFill>
          <a:blip r:embed="rId3"/>
          <a:stretch>
            <a:fillRect/>
          </a:stretch>
        </p:blipFill>
        <p:spPr>
          <a:xfrm>
            <a:off x="6165679" y="2954475"/>
            <a:ext cx="5812794" cy="3500366"/>
          </a:xfrm>
          <a:prstGeom prst="rect">
            <a:avLst/>
          </a:prstGeom>
        </p:spPr>
      </p:pic>
      <p:grpSp>
        <p:nvGrpSpPr>
          <p:cNvPr id="76" name="Groupe 75">
            <a:extLst>
              <a:ext uri="{FF2B5EF4-FFF2-40B4-BE49-F238E27FC236}">
                <a16:creationId xmlns:a16="http://schemas.microsoft.com/office/drawing/2014/main" id="{6F1FB830-4295-4792-86A1-9AFCBB707D50}"/>
              </a:ext>
            </a:extLst>
          </p:cNvPr>
          <p:cNvGrpSpPr/>
          <p:nvPr/>
        </p:nvGrpSpPr>
        <p:grpSpPr>
          <a:xfrm>
            <a:off x="9153752" y="3658554"/>
            <a:ext cx="1450223" cy="622312"/>
            <a:chOff x="8954406" y="3834277"/>
            <a:chExt cx="1450223" cy="622312"/>
          </a:xfrm>
        </p:grpSpPr>
        <p:sp>
          <p:nvSpPr>
            <p:cNvPr id="59" name="Explosion : 8 points 58">
              <a:extLst>
                <a:ext uri="{FF2B5EF4-FFF2-40B4-BE49-F238E27FC236}">
                  <a16:creationId xmlns:a16="http://schemas.microsoft.com/office/drawing/2014/main" id="{00C5B24D-260E-4A4B-9852-7E00BF20F7DE}"/>
                </a:ext>
              </a:extLst>
            </p:cNvPr>
            <p:cNvSpPr/>
            <p:nvPr/>
          </p:nvSpPr>
          <p:spPr>
            <a:xfrm>
              <a:off x="9019713" y="3921992"/>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FB0D0CB6-990F-4BB7-B285-F0E46B478E7F}"/>
                </a:ext>
              </a:extLst>
            </p:cNvPr>
            <p:cNvSpPr/>
            <p:nvPr/>
          </p:nvSpPr>
          <p:spPr>
            <a:xfrm>
              <a:off x="8954406" y="3834277"/>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1</a:t>
              </a:r>
              <a:endParaRPr lang="en-US" sz="1400" b="1" dirty="0"/>
            </a:p>
          </p:txBody>
        </p:sp>
      </p:grpSp>
      <p:grpSp>
        <p:nvGrpSpPr>
          <p:cNvPr id="75" name="Groupe 74">
            <a:extLst>
              <a:ext uri="{FF2B5EF4-FFF2-40B4-BE49-F238E27FC236}">
                <a16:creationId xmlns:a16="http://schemas.microsoft.com/office/drawing/2014/main" id="{EC9E3FB7-5CF9-4F25-B409-ED930A488380}"/>
              </a:ext>
            </a:extLst>
          </p:cNvPr>
          <p:cNvGrpSpPr/>
          <p:nvPr/>
        </p:nvGrpSpPr>
        <p:grpSpPr>
          <a:xfrm>
            <a:off x="9949694" y="2974711"/>
            <a:ext cx="1450223" cy="622312"/>
            <a:chOff x="9744981" y="3117750"/>
            <a:chExt cx="1450223" cy="622312"/>
          </a:xfrm>
        </p:grpSpPr>
        <p:sp>
          <p:nvSpPr>
            <p:cNvPr id="61" name="Explosion : 8 points 60">
              <a:extLst>
                <a:ext uri="{FF2B5EF4-FFF2-40B4-BE49-F238E27FC236}">
                  <a16:creationId xmlns:a16="http://schemas.microsoft.com/office/drawing/2014/main" id="{92F07B7D-42E8-40CF-A7C8-D5659AFF6598}"/>
                </a:ext>
              </a:extLst>
            </p:cNvPr>
            <p:cNvSpPr/>
            <p:nvPr/>
          </p:nvSpPr>
          <p:spPr>
            <a:xfrm>
              <a:off x="9810288" y="3205465"/>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290D83FB-B21F-46C0-B135-270018574C4A}"/>
                </a:ext>
              </a:extLst>
            </p:cNvPr>
            <p:cNvSpPr/>
            <p:nvPr/>
          </p:nvSpPr>
          <p:spPr>
            <a:xfrm>
              <a:off x="9744981" y="3117750"/>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2</a:t>
              </a:r>
              <a:endParaRPr lang="en-US" sz="1400" b="1" dirty="0"/>
            </a:p>
          </p:txBody>
        </p:sp>
      </p:grpSp>
      <p:grpSp>
        <p:nvGrpSpPr>
          <p:cNvPr id="77" name="Groupe 76">
            <a:extLst>
              <a:ext uri="{FF2B5EF4-FFF2-40B4-BE49-F238E27FC236}">
                <a16:creationId xmlns:a16="http://schemas.microsoft.com/office/drawing/2014/main" id="{4099F8AA-29A6-47BD-8BA6-FEDBDCA3A9A8}"/>
              </a:ext>
            </a:extLst>
          </p:cNvPr>
          <p:cNvGrpSpPr/>
          <p:nvPr/>
        </p:nvGrpSpPr>
        <p:grpSpPr>
          <a:xfrm>
            <a:off x="7670151" y="5006697"/>
            <a:ext cx="1432269" cy="659173"/>
            <a:chOff x="7522137" y="5146137"/>
            <a:chExt cx="1432269" cy="659173"/>
          </a:xfrm>
        </p:grpSpPr>
        <p:sp>
          <p:nvSpPr>
            <p:cNvPr id="72" name="Explosion : 8 points 71">
              <a:extLst>
                <a:ext uri="{FF2B5EF4-FFF2-40B4-BE49-F238E27FC236}">
                  <a16:creationId xmlns:a16="http://schemas.microsoft.com/office/drawing/2014/main" id="{43C4CB60-230C-4095-AB62-2CCEC2342F64}"/>
                </a:ext>
              </a:extLst>
            </p:cNvPr>
            <p:cNvSpPr/>
            <p:nvPr/>
          </p:nvSpPr>
          <p:spPr>
            <a:xfrm>
              <a:off x="7569490" y="5270713"/>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95610D4-4DD0-4758-9C67-12BCB35B5567}"/>
                </a:ext>
              </a:extLst>
            </p:cNvPr>
            <p:cNvSpPr/>
            <p:nvPr/>
          </p:nvSpPr>
          <p:spPr>
            <a:xfrm>
              <a:off x="7522137" y="5146137"/>
              <a:ext cx="319595" cy="28079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3.</a:t>
              </a:r>
              <a:endParaRPr lang="en-US" sz="1400" b="1" dirty="0"/>
            </a:p>
          </p:txBody>
        </p:sp>
      </p:grpSp>
      <p:sp>
        <p:nvSpPr>
          <p:cNvPr id="80" name="Espace réservé du contenu 2">
            <a:extLst>
              <a:ext uri="{FF2B5EF4-FFF2-40B4-BE49-F238E27FC236}">
                <a16:creationId xmlns:a16="http://schemas.microsoft.com/office/drawing/2014/main" id="{867BADFA-3BE9-460D-A897-019ED856E8C7}"/>
              </a:ext>
            </a:extLst>
          </p:cNvPr>
          <p:cNvSpPr txBox="1">
            <a:spLocks/>
          </p:cNvSpPr>
          <p:nvPr/>
        </p:nvSpPr>
        <p:spPr>
          <a:xfrm>
            <a:off x="-23218" y="4888909"/>
            <a:ext cx="5898588" cy="197170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600" b="1" i="1" dirty="0" err="1"/>
              <a:t>From</a:t>
            </a:r>
            <a:r>
              <a:rPr lang="fr-FR" sz="1600" b="1" i="1" dirty="0"/>
              <a:t> </a:t>
            </a:r>
            <a:r>
              <a:rPr lang="fr-FR" sz="1600" b="1" i="1" dirty="0" err="1">
                <a:solidFill>
                  <a:srgbClr val="D3455B"/>
                </a:solidFill>
              </a:rPr>
              <a:t>Order-Centric</a:t>
            </a:r>
            <a:r>
              <a:rPr lang="fr-FR" sz="1600" b="1" i="1" dirty="0"/>
              <a:t> to </a:t>
            </a:r>
            <a:r>
              <a:rPr lang="fr-FR" sz="1600" b="1" i="1" dirty="0">
                <a:solidFill>
                  <a:srgbClr val="1AAE9F"/>
                </a:solidFill>
              </a:rPr>
              <a:t>Customer-</a:t>
            </a:r>
            <a:r>
              <a:rPr lang="fr-FR" sz="1600" b="1" i="1" dirty="0" err="1">
                <a:solidFill>
                  <a:srgbClr val="1AAE9F"/>
                </a:solidFill>
              </a:rPr>
              <a:t>Centric</a:t>
            </a:r>
            <a:r>
              <a:rPr lang="fr-FR" sz="1600" b="1" i="1" dirty="0"/>
              <a:t> data:</a:t>
            </a:r>
          </a:p>
          <a:p>
            <a:pPr marL="457200" lvl="1" indent="0">
              <a:buNone/>
            </a:pPr>
            <a:r>
              <a:rPr lang="fr-FR" sz="1400" b="1" dirty="0"/>
              <a:t>1. </a:t>
            </a:r>
            <a:r>
              <a:rPr lang="fr-FR" sz="1400" dirty="0" err="1"/>
              <a:t>Focused</a:t>
            </a:r>
            <a:r>
              <a:rPr lang="fr-FR" sz="1400" dirty="0"/>
              <a:t> on the </a:t>
            </a:r>
            <a:r>
              <a:rPr lang="fr-FR" sz="1400" b="1" dirty="0" err="1"/>
              <a:t>most_important_product</a:t>
            </a:r>
            <a:r>
              <a:rPr lang="fr-FR" sz="1400" b="1" dirty="0"/>
              <a:t> </a:t>
            </a:r>
            <a:r>
              <a:rPr lang="fr-FR" sz="1400" dirty="0"/>
              <a:t>(</a:t>
            </a:r>
            <a:r>
              <a:rPr lang="fr-FR" sz="1400" i="1" dirty="0"/>
              <a:t>of </a:t>
            </a:r>
            <a:r>
              <a:rPr lang="fr-FR" sz="1400" i="1" dirty="0" err="1"/>
              <a:t>highest</a:t>
            </a:r>
            <a:r>
              <a:rPr lang="fr-FR" sz="1400" i="1" dirty="0"/>
              <a:t> value</a:t>
            </a:r>
            <a:r>
              <a:rPr lang="fr-FR" sz="1400" dirty="0"/>
              <a:t>)</a:t>
            </a:r>
          </a:p>
          <a:p>
            <a:pPr marL="457200" lvl="1" indent="0">
              <a:buNone/>
            </a:pPr>
            <a:r>
              <a:rPr lang="fr-FR" sz="1400" b="1" dirty="0"/>
              <a:t>2. </a:t>
            </a:r>
            <a:r>
              <a:rPr lang="fr-FR" sz="1400" dirty="0" err="1"/>
              <a:t>Attached</a:t>
            </a:r>
            <a:r>
              <a:rPr lang="fr-FR" sz="1400" dirty="0"/>
              <a:t> a </a:t>
            </a:r>
            <a:r>
              <a:rPr lang="fr-FR" sz="1400" b="1" dirty="0" err="1"/>
              <a:t>category</a:t>
            </a:r>
            <a:r>
              <a:rPr lang="fr-FR" sz="1400" b="1" dirty="0"/>
              <a:t> </a:t>
            </a:r>
            <a:r>
              <a:rPr lang="fr-FR" sz="1400" dirty="0"/>
              <a:t>to the </a:t>
            </a:r>
            <a:r>
              <a:rPr lang="fr-FR" sz="1400" dirty="0" err="1"/>
              <a:t>product</a:t>
            </a:r>
            <a:endParaRPr lang="fr-FR" sz="1400" dirty="0"/>
          </a:p>
          <a:p>
            <a:pPr marL="457200" lvl="1" indent="0">
              <a:buFont typeface="Wingdings 2" charset="2"/>
              <a:buNone/>
            </a:pPr>
            <a:r>
              <a:rPr lang="fr-FR" sz="1400" b="1" dirty="0"/>
              <a:t>3. </a:t>
            </a:r>
            <a:r>
              <a:rPr lang="fr-FR" sz="1400" dirty="0" err="1"/>
              <a:t>Keeping</a:t>
            </a:r>
            <a:r>
              <a:rPr lang="fr-FR" sz="1400" dirty="0"/>
              <a:t> for </a:t>
            </a:r>
            <a:r>
              <a:rPr lang="fr-FR" sz="1400" dirty="0" err="1"/>
              <a:t>any</a:t>
            </a:r>
            <a:r>
              <a:rPr lang="fr-FR" sz="1400" dirty="0"/>
              <a:t> </a:t>
            </a:r>
            <a:r>
              <a:rPr lang="fr-FR" sz="1400" dirty="0" err="1"/>
              <a:t>customer_unique_id</a:t>
            </a:r>
            <a:r>
              <a:rPr lang="fr-FR" sz="1400" dirty="0"/>
              <a:t>, the « </a:t>
            </a:r>
            <a:r>
              <a:rPr lang="fr-FR" sz="1400" b="1" i="1" dirty="0" err="1"/>
              <a:t>single_product</a:t>
            </a:r>
            <a:r>
              <a:rPr lang="fr-FR" sz="1400" b="1" i="1" dirty="0"/>
              <a:t> » </a:t>
            </a:r>
            <a:r>
              <a:rPr lang="fr-FR" sz="1400" dirty="0"/>
              <a:t>&amp; last </a:t>
            </a:r>
            <a:r>
              <a:rPr lang="fr-FR" sz="1400" dirty="0" err="1"/>
              <a:t>delivered</a:t>
            </a:r>
            <a:r>
              <a:rPr lang="fr-FR" sz="1400" dirty="0"/>
              <a:t> </a:t>
            </a:r>
            <a:r>
              <a:rPr lang="fr-FR" sz="1400" b="1" dirty="0" err="1"/>
              <a:t>Orders</a:t>
            </a:r>
            <a:endParaRPr lang="fr-FR" b="1" dirty="0"/>
          </a:p>
        </p:txBody>
      </p:sp>
      <p:grpSp>
        <p:nvGrpSpPr>
          <p:cNvPr id="5" name="Groupe 4">
            <a:extLst>
              <a:ext uri="{FF2B5EF4-FFF2-40B4-BE49-F238E27FC236}">
                <a16:creationId xmlns:a16="http://schemas.microsoft.com/office/drawing/2014/main" id="{D67238C0-1CD5-4CDD-B3DC-2CF9514354F4}"/>
              </a:ext>
            </a:extLst>
          </p:cNvPr>
          <p:cNvGrpSpPr/>
          <p:nvPr/>
        </p:nvGrpSpPr>
        <p:grpSpPr>
          <a:xfrm>
            <a:off x="6096000" y="2905517"/>
            <a:ext cx="6233202" cy="4058262"/>
            <a:chOff x="5958798" y="2477559"/>
            <a:chExt cx="6233202" cy="4058262"/>
          </a:xfrm>
        </p:grpSpPr>
        <p:grpSp>
          <p:nvGrpSpPr>
            <p:cNvPr id="29" name="Groupe 28">
              <a:extLst>
                <a:ext uri="{FF2B5EF4-FFF2-40B4-BE49-F238E27FC236}">
                  <a16:creationId xmlns:a16="http://schemas.microsoft.com/office/drawing/2014/main" id="{45D2AC66-2946-48BE-839A-6C00CFAC41F2}"/>
                </a:ext>
              </a:extLst>
            </p:cNvPr>
            <p:cNvGrpSpPr/>
            <p:nvPr/>
          </p:nvGrpSpPr>
          <p:grpSpPr>
            <a:xfrm>
              <a:off x="6058820" y="2477559"/>
              <a:ext cx="5812795" cy="3500366"/>
              <a:chOff x="6580079" y="3999796"/>
              <a:chExt cx="4264166" cy="2655124"/>
            </a:xfrm>
          </p:grpSpPr>
          <p:sp>
            <p:nvSpPr>
              <p:cNvPr id="10" name="Ellipse 9">
                <a:extLst>
                  <a:ext uri="{FF2B5EF4-FFF2-40B4-BE49-F238E27FC236}">
                    <a16:creationId xmlns:a16="http://schemas.microsoft.com/office/drawing/2014/main" id="{75670810-231F-4A7B-8088-332003CD44C1}"/>
                  </a:ext>
                </a:extLst>
              </p:cNvPr>
              <p:cNvSpPr/>
              <p:nvPr/>
            </p:nvSpPr>
            <p:spPr>
              <a:xfrm rot="10800000">
                <a:off x="7448364" y="4614838"/>
                <a:ext cx="1540814" cy="1352346"/>
              </a:xfrm>
              <a:prstGeom prst="ellipse">
                <a:avLst/>
              </a:prstGeom>
              <a:solidFill>
                <a:srgbClr val="D3455B">
                  <a:alpha val="50196"/>
                </a:srgbClr>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DC646430-D0B5-4371-9956-57505418C213}"/>
                  </a:ext>
                </a:extLst>
              </p:cNvPr>
              <p:cNvSpPr/>
              <p:nvPr/>
            </p:nvSpPr>
            <p:spPr>
              <a:xfrm rot="5400000">
                <a:off x="7791167" y="4078013"/>
                <a:ext cx="894068" cy="795202"/>
              </a:xfrm>
              <a:prstGeom prst="ellipse">
                <a:avLst/>
              </a:prstGeom>
              <a:solidFill>
                <a:srgbClr val="788896">
                  <a:alpha val="50196"/>
                </a:srgbClr>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lipse 13">
                <a:extLst>
                  <a:ext uri="{FF2B5EF4-FFF2-40B4-BE49-F238E27FC236}">
                    <a16:creationId xmlns:a16="http://schemas.microsoft.com/office/drawing/2014/main" id="{F8D34389-4E07-454E-85A8-528358E51560}"/>
                  </a:ext>
                </a:extLst>
              </p:cNvPr>
              <p:cNvSpPr/>
              <p:nvPr/>
            </p:nvSpPr>
            <p:spPr>
              <a:xfrm rot="16200000">
                <a:off x="9538262" y="5342787"/>
                <a:ext cx="1637909" cy="974056"/>
              </a:xfrm>
              <a:prstGeom prst="ellipse">
                <a:avLst/>
              </a:prstGeom>
              <a:solidFill>
                <a:srgbClr val="2C88D9">
                  <a:alpha val="50196"/>
                </a:srgbClr>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BE489108-2CA4-45E7-969B-14BA13CBB61D}"/>
                  </a:ext>
                </a:extLst>
              </p:cNvPr>
              <p:cNvSpPr/>
              <p:nvPr/>
            </p:nvSpPr>
            <p:spPr>
              <a:xfrm>
                <a:off x="8950206" y="3999796"/>
                <a:ext cx="1839964" cy="894068"/>
              </a:xfrm>
              <a:prstGeom prst="ellipse">
                <a:avLst/>
              </a:prstGeom>
              <a:solidFill>
                <a:srgbClr val="F7C325">
                  <a:alpha val="50196"/>
                </a:srgbClr>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EF5F0CF2-D476-4ED4-B7E1-F72F90FAF163}"/>
                  </a:ext>
                </a:extLst>
              </p:cNvPr>
              <p:cNvSpPr/>
              <p:nvPr/>
            </p:nvSpPr>
            <p:spPr>
              <a:xfrm>
                <a:off x="6580079" y="4875883"/>
                <a:ext cx="1267577" cy="880498"/>
              </a:xfrm>
              <a:prstGeom prst="ellipse">
                <a:avLst/>
              </a:prstGeom>
              <a:solidFill>
                <a:srgbClr val="BD34D1">
                  <a:alpha val="50196"/>
                </a:srgbClr>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411C8DC-0905-4D9C-B243-973D7ADCCC80}"/>
                  </a:ext>
                </a:extLst>
              </p:cNvPr>
              <p:cNvSpPr/>
              <p:nvPr/>
            </p:nvSpPr>
            <p:spPr>
              <a:xfrm>
                <a:off x="8637223" y="4698252"/>
                <a:ext cx="1397671" cy="1070651"/>
              </a:xfrm>
              <a:prstGeom prst="ellipse">
                <a:avLst/>
              </a:prstGeom>
              <a:solidFill>
                <a:srgbClr val="E8833A">
                  <a:alpha val="50196"/>
                </a:srgbClr>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266D6D0A-1BEB-4EEC-B4A4-E805FD7DC217}"/>
                  </a:ext>
                </a:extLst>
              </p:cNvPr>
              <p:cNvSpPr/>
              <p:nvPr/>
            </p:nvSpPr>
            <p:spPr>
              <a:xfrm>
                <a:off x="7850024" y="5749830"/>
                <a:ext cx="795202" cy="905090"/>
              </a:xfrm>
              <a:prstGeom prst="ellipse">
                <a:avLst/>
              </a:prstGeom>
              <a:solidFill>
                <a:srgbClr val="1AAE9F">
                  <a:alpha val="50196"/>
                </a:srgbClr>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Espace réservé du contenu 2">
              <a:extLst>
                <a:ext uri="{FF2B5EF4-FFF2-40B4-BE49-F238E27FC236}">
                  <a16:creationId xmlns:a16="http://schemas.microsoft.com/office/drawing/2014/main" id="{E3371055-6AAC-4D47-BF26-A34F261E073A}"/>
                </a:ext>
              </a:extLst>
            </p:cNvPr>
            <p:cNvSpPr txBox="1">
              <a:spLocks/>
            </p:cNvSpPr>
            <p:nvPr/>
          </p:nvSpPr>
          <p:spPr>
            <a:xfrm>
              <a:off x="5958798" y="5880700"/>
              <a:ext cx="6233202" cy="65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indent="-285750">
                <a:buFont typeface="Wingdings" panose="05000000000000000000" pitchFamily="2" charset="2"/>
                <a:buChar char="Ø"/>
              </a:pPr>
              <a:r>
                <a:rPr lang="fr-FR" b="1" dirty="0" err="1"/>
                <a:t>Let’s</a:t>
              </a:r>
              <a:r>
                <a:rPr lang="fr-FR" b="1" dirty="0"/>
                <a:t> </a:t>
              </a:r>
              <a:r>
                <a:rPr lang="fr-FR" b="1" dirty="0" err="1"/>
                <a:t>browse</a:t>
              </a:r>
              <a:r>
                <a:rPr lang="fr-FR" b="1" dirty="0"/>
                <a:t> </a:t>
              </a:r>
              <a:r>
                <a:rPr lang="fr-FR" b="1" dirty="0" err="1"/>
                <a:t>some</a:t>
              </a:r>
              <a:r>
                <a:rPr lang="fr-FR" b="1" dirty="0"/>
                <a:t> </a:t>
              </a:r>
              <a:r>
                <a:rPr lang="fr-FR" b="1" dirty="0">
                  <a:solidFill>
                    <a:srgbClr val="1AAE9F"/>
                  </a:solidFill>
                </a:rPr>
                <a:t>Customer-</a:t>
              </a:r>
              <a:r>
                <a:rPr lang="fr-FR" b="1" dirty="0" err="1">
                  <a:solidFill>
                    <a:srgbClr val="1AAE9F"/>
                  </a:solidFill>
                </a:rPr>
                <a:t>Centric</a:t>
              </a:r>
              <a:r>
                <a:rPr lang="fr-FR" b="1" dirty="0"/>
                <a:t> </a:t>
              </a:r>
              <a:r>
                <a:rPr lang="fr-FR" b="1" dirty="0" err="1"/>
                <a:t>features</a:t>
              </a:r>
              <a:r>
                <a:rPr lang="fr-FR" b="1" dirty="0"/>
                <a:t> !</a:t>
              </a:r>
            </a:p>
          </p:txBody>
        </p:sp>
      </p:grpSp>
      <p:pic>
        <p:nvPicPr>
          <p:cNvPr id="7" name="Image 6">
            <a:extLst>
              <a:ext uri="{FF2B5EF4-FFF2-40B4-BE49-F238E27FC236}">
                <a16:creationId xmlns:a16="http://schemas.microsoft.com/office/drawing/2014/main" id="{30C546AF-B0AB-4D2B-B89C-8CCEE7D0FE9F}"/>
              </a:ext>
            </a:extLst>
          </p:cNvPr>
          <p:cNvPicPr>
            <a:picLocks noChangeAspect="1"/>
          </p:cNvPicPr>
          <p:nvPr/>
        </p:nvPicPr>
        <p:blipFill>
          <a:blip r:embed="rId4"/>
          <a:stretch>
            <a:fillRect/>
          </a:stretch>
        </p:blipFill>
        <p:spPr>
          <a:xfrm>
            <a:off x="6165679" y="1287634"/>
            <a:ext cx="5812794" cy="1631351"/>
          </a:xfrm>
          <a:prstGeom prst="rect">
            <a:avLst/>
          </a:prstGeom>
        </p:spPr>
      </p:pic>
      <p:grpSp>
        <p:nvGrpSpPr>
          <p:cNvPr id="8" name="Graphique 5" descr="Pièces de puzzle">
            <a:extLst>
              <a:ext uri="{FF2B5EF4-FFF2-40B4-BE49-F238E27FC236}">
                <a16:creationId xmlns:a16="http://schemas.microsoft.com/office/drawing/2014/main" id="{D42FA39E-DCEB-48E2-A475-669B45A5A0A4}"/>
              </a:ext>
            </a:extLst>
          </p:cNvPr>
          <p:cNvGrpSpPr/>
          <p:nvPr/>
        </p:nvGrpSpPr>
        <p:grpSpPr>
          <a:xfrm>
            <a:off x="-23218" y="0"/>
            <a:ext cx="1701293" cy="1525292"/>
            <a:chOff x="10658223" y="206576"/>
            <a:chExt cx="1078252" cy="1078252"/>
          </a:xfrm>
        </p:grpSpPr>
        <p:sp>
          <p:nvSpPr>
            <p:cNvPr id="9" name="Forme libre : forme 8">
              <a:extLst>
                <a:ext uri="{FF2B5EF4-FFF2-40B4-BE49-F238E27FC236}">
                  <a16:creationId xmlns:a16="http://schemas.microsoft.com/office/drawing/2014/main" id="{1AF3BCBD-E486-45B7-84FB-254BFE4A9294}"/>
                </a:ext>
              </a:extLst>
            </p:cNvPr>
            <p:cNvSpPr/>
            <p:nvPr/>
          </p:nvSpPr>
          <p:spPr>
            <a:xfrm>
              <a:off x="11166610" y="352589"/>
              <a:ext cx="428119" cy="383790"/>
            </a:xfrm>
            <a:custGeom>
              <a:avLst/>
              <a:gdLst>
                <a:gd name="connsiteX0" fmla="*/ 43655 w 428119"/>
                <a:gd name="connsiteY0" fmla="*/ 271023 h 383790"/>
                <a:gd name="connsiteX1" fmla="*/ 43655 w 428119"/>
                <a:gd name="connsiteY1" fmla="*/ 271023 h 383790"/>
                <a:gd name="connsiteX2" fmla="*/ 106890 w 428119"/>
                <a:gd name="connsiteY2" fmla="*/ 297193 h 383790"/>
                <a:gd name="connsiteX3" fmla="*/ 186123 w 428119"/>
                <a:gd name="connsiteY3" fmla="*/ 226142 h 383790"/>
                <a:gd name="connsiteX4" fmla="*/ 251556 w 428119"/>
                <a:gd name="connsiteY4" fmla="*/ 272483 h 383790"/>
                <a:gd name="connsiteX5" fmla="*/ 238415 w 428119"/>
                <a:gd name="connsiteY5" fmla="*/ 351667 h 383790"/>
                <a:gd name="connsiteX6" fmla="*/ 314566 w 428119"/>
                <a:gd name="connsiteY6" fmla="*/ 383229 h 383790"/>
                <a:gd name="connsiteX7" fmla="*/ 315914 w 428119"/>
                <a:gd name="connsiteY7" fmla="*/ 383790 h 383790"/>
                <a:gd name="connsiteX8" fmla="*/ 428120 w 428119"/>
                <a:gd name="connsiteY8" fmla="*/ 112318 h 383790"/>
                <a:gd name="connsiteX9" fmla="*/ 155861 w 428119"/>
                <a:gd name="connsiteY9" fmla="*/ 0 h 383790"/>
                <a:gd name="connsiteX10" fmla="*/ 113517 w 428119"/>
                <a:gd name="connsiteY10" fmla="*/ 104119 h 383790"/>
                <a:gd name="connsiteX11" fmla="*/ 113517 w 428119"/>
                <a:gd name="connsiteY11" fmla="*/ 104119 h 383790"/>
                <a:gd name="connsiteX12" fmla="*/ 110260 w 428119"/>
                <a:gd name="connsiteY12" fmla="*/ 111869 h 383790"/>
                <a:gd name="connsiteX13" fmla="*/ 109361 w 428119"/>
                <a:gd name="connsiteY13" fmla="*/ 108274 h 383790"/>
                <a:gd name="connsiteX14" fmla="*/ 33210 w 428119"/>
                <a:gd name="connsiteY14" fmla="*/ 76713 h 383790"/>
                <a:gd name="connsiteX15" fmla="*/ 3221 w 428119"/>
                <a:gd name="connsiteY15" fmla="*/ 105130 h 383790"/>
                <a:gd name="connsiteX16" fmla="*/ 39153 w 428119"/>
                <a:gd name="connsiteY16" fmla="*/ 179149 h 383790"/>
                <a:gd name="connsiteX17" fmla="*/ 80496 w 428119"/>
                <a:gd name="connsiteY17" fmla="*/ 177912 h 383790"/>
                <a:gd name="connsiteX18" fmla="*/ 84090 w 428119"/>
                <a:gd name="connsiteY18" fmla="*/ 176451 h 383790"/>
                <a:gd name="connsiteX19" fmla="*/ 81956 w 428119"/>
                <a:gd name="connsiteY19" fmla="*/ 181618 h 383790"/>
                <a:gd name="connsiteX20" fmla="*/ 81956 w 428119"/>
                <a:gd name="connsiteY20" fmla="*/ 181618 h 3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119" h="383790">
                  <a:moveTo>
                    <a:pt x="43655" y="271023"/>
                  </a:moveTo>
                  <a:lnTo>
                    <a:pt x="43655" y="271023"/>
                  </a:lnTo>
                  <a:lnTo>
                    <a:pt x="106890" y="297193"/>
                  </a:lnTo>
                  <a:cubicBezTo>
                    <a:pt x="109149" y="255694"/>
                    <a:pt x="144622" y="223883"/>
                    <a:pt x="186123" y="226142"/>
                  </a:cubicBezTo>
                  <a:cubicBezTo>
                    <a:pt x="215032" y="227716"/>
                    <a:pt x="240476" y="245735"/>
                    <a:pt x="251556" y="272483"/>
                  </a:cubicBezTo>
                  <a:cubicBezTo>
                    <a:pt x="262277" y="299264"/>
                    <a:pt x="257211" y="329784"/>
                    <a:pt x="238415" y="351667"/>
                  </a:cubicBezTo>
                  <a:lnTo>
                    <a:pt x="314566" y="383229"/>
                  </a:lnTo>
                  <a:lnTo>
                    <a:pt x="315914" y="383790"/>
                  </a:lnTo>
                  <a:lnTo>
                    <a:pt x="428120" y="112318"/>
                  </a:lnTo>
                  <a:lnTo>
                    <a:pt x="155861" y="0"/>
                  </a:lnTo>
                  <a:lnTo>
                    <a:pt x="113517" y="104119"/>
                  </a:lnTo>
                  <a:lnTo>
                    <a:pt x="113517" y="104119"/>
                  </a:lnTo>
                  <a:lnTo>
                    <a:pt x="110260" y="111869"/>
                  </a:lnTo>
                  <a:lnTo>
                    <a:pt x="109361" y="108274"/>
                  </a:lnTo>
                  <a:cubicBezTo>
                    <a:pt x="96998" y="78580"/>
                    <a:pt x="62954" y="64469"/>
                    <a:pt x="33210" y="76713"/>
                  </a:cubicBezTo>
                  <a:cubicBezTo>
                    <a:pt x="20170" y="82344"/>
                    <a:pt x="9544" y="92411"/>
                    <a:pt x="3221" y="105130"/>
                  </a:cubicBezTo>
                  <a:cubicBezTo>
                    <a:pt x="-7297" y="135491"/>
                    <a:pt x="8790" y="168632"/>
                    <a:pt x="39153" y="179149"/>
                  </a:cubicBezTo>
                  <a:cubicBezTo>
                    <a:pt x="52619" y="183815"/>
                    <a:pt x="67331" y="183375"/>
                    <a:pt x="80496" y="177912"/>
                  </a:cubicBezTo>
                  <a:lnTo>
                    <a:pt x="84090" y="176451"/>
                  </a:lnTo>
                  <a:lnTo>
                    <a:pt x="81956" y="181618"/>
                  </a:lnTo>
                  <a:lnTo>
                    <a:pt x="81956" y="181618"/>
                  </a:lnTo>
                  <a:close/>
                </a:path>
              </a:pathLst>
            </a:custGeom>
            <a:solidFill>
              <a:srgbClr val="E8833A"/>
            </a:solidFill>
            <a:ln w="11212" cap="flat">
              <a:noFill/>
              <a:prstDash val="solid"/>
              <a:miter/>
            </a:ln>
          </p:spPr>
          <p:txBody>
            <a:bodyPr rtlCol="0" anchor="ctr"/>
            <a:lstStyle/>
            <a:p>
              <a:endParaRPr lang="en-US"/>
            </a:p>
          </p:txBody>
        </p:sp>
        <p:sp>
          <p:nvSpPr>
            <p:cNvPr id="11" name="Forme libre : forme 10">
              <a:extLst>
                <a:ext uri="{FF2B5EF4-FFF2-40B4-BE49-F238E27FC236}">
                  <a16:creationId xmlns:a16="http://schemas.microsoft.com/office/drawing/2014/main" id="{23F50696-0E15-46F5-9211-7F9965143284}"/>
                </a:ext>
              </a:extLst>
            </p:cNvPr>
            <p:cNvSpPr/>
            <p:nvPr/>
          </p:nvSpPr>
          <p:spPr>
            <a:xfrm>
              <a:off x="10804236" y="834657"/>
              <a:ext cx="416145" cy="292026"/>
            </a:xfrm>
            <a:custGeom>
              <a:avLst/>
              <a:gdLst>
                <a:gd name="connsiteX0" fmla="*/ 377613 w 416145"/>
                <a:gd name="connsiteY0" fmla="*/ 187346 h 292026"/>
                <a:gd name="connsiteX1" fmla="*/ 413287 w 416145"/>
                <a:gd name="connsiteY1" fmla="*/ 116388 h 292026"/>
                <a:gd name="connsiteX2" fmla="*/ 342329 w 416145"/>
                <a:gd name="connsiteY2" fmla="*/ 80714 h 292026"/>
                <a:gd name="connsiteX3" fmla="*/ 314490 w 416145"/>
                <a:gd name="connsiteY3" fmla="*/ 101086 h 292026"/>
                <a:gd name="connsiteX4" fmla="*/ 314490 w 416145"/>
                <a:gd name="connsiteY4" fmla="*/ 0 h 292026"/>
                <a:gd name="connsiteX5" fmla="*/ 246313 w 416145"/>
                <a:gd name="connsiteY5" fmla="*/ 0 h 292026"/>
                <a:gd name="connsiteX6" fmla="*/ 247099 w 416145"/>
                <a:gd name="connsiteY6" fmla="*/ 11232 h 292026"/>
                <a:gd name="connsiteX7" fmla="*/ 157245 w 416145"/>
                <a:gd name="connsiteY7" fmla="*/ 101086 h 292026"/>
                <a:gd name="connsiteX8" fmla="*/ 67391 w 416145"/>
                <a:gd name="connsiteY8" fmla="*/ 11232 h 292026"/>
                <a:gd name="connsiteX9" fmla="*/ 68177 w 416145"/>
                <a:gd name="connsiteY9" fmla="*/ 0 h 292026"/>
                <a:gd name="connsiteX10" fmla="*/ 0 w 416145"/>
                <a:gd name="connsiteY10" fmla="*/ 0 h 292026"/>
                <a:gd name="connsiteX11" fmla="*/ 0 w 416145"/>
                <a:gd name="connsiteY11" fmla="*/ 292027 h 292026"/>
                <a:gd name="connsiteX12" fmla="*/ 314490 w 416145"/>
                <a:gd name="connsiteY12" fmla="*/ 292027 h 292026"/>
                <a:gd name="connsiteX13" fmla="*/ 314490 w 416145"/>
                <a:gd name="connsiteY13" fmla="*/ 168477 h 292026"/>
                <a:gd name="connsiteX14" fmla="*/ 318534 w 416145"/>
                <a:gd name="connsiteY14" fmla="*/ 173419 h 292026"/>
                <a:gd name="connsiteX15" fmla="*/ 320668 w 416145"/>
                <a:gd name="connsiteY15" fmla="*/ 176676 h 292026"/>
                <a:gd name="connsiteX16" fmla="*/ 370649 w 416145"/>
                <a:gd name="connsiteY16" fmla="*/ 189593 h 292026"/>
                <a:gd name="connsiteX17" fmla="*/ 376153 w 416145"/>
                <a:gd name="connsiteY17" fmla="*/ 187908 h 29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145" h="292026">
                  <a:moveTo>
                    <a:pt x="377613" y="187346"/>
                  </a:moveTo>
                  <a:cubicBezTo>
                    <a:pt x="407058" y="177603"/>
                    <a:pt x="423031" y="145834"/>
                    <a:pt x="413287" y="116388"/>
                  </a:cubicBezTo>
                  <a:cubicBezTo>
                    <a:pt x="403544" y="86943"/>
                    <a:pt x="371775" y="70971"/>
                    <a:pt x="342329" y="80714"/>
                  </a:cubicBezTo>
                  <a:cubicBezTo>
                    <a:pt x="331142" y="84416"/>
                    <a:pt x="321402" y="91542"/>
                    <a:pt x="314490" y="101086"/>
                  </a:cubicBezTo>
                  <a:lnTo>
                    <a:pt x="314490" y="0"/>
                  </a:lnTo>
                  <a:lnTo>
                    <a:pt x="246313" y="0"/>
                  </a:lnTo>
                  <a:cubicBezTo>
                    <a:pt x="246806" y="3724"/>
                    <a:pt x="247069" y="7475"/>
                    <a:pt x="247099" y="11232"/>
                  </a:cubicBezTo>
                  <a:cubicBezTo>
                    <a:pt x="247099" y="60857"/>
                    <a:pt x="206871" y="101086"/>
                    <a:pt x="157245" y="101086"/>
                  </a:cubicBezTo>
                  <a:cubicBezTo>
                    <a:pt x="107620" y="101086"/>
                    <a:pt x="67391" y="60857"/>
                    <a:pt x="67391" y="11232"/>
                  </a:cubicBezTo>
                  <a:cubicBezTo>
                    <a:pt x="67421" y="7475"/>
                    <a:pt x="67684" y="3724"/>
                    <a:pt x="68177" y="0"/>
                  </a:cubicBezTo>
                  <a:lnTo>
                    <a:pt x="0" y="0"/>
                  </a:lnTo>
                  <a:lnTo>
                    <a:pt x="0" y="292027"/>
                  </a:lnTo>
                  <a:lnTo>
                    <a:pt x="314490" y="292027"/>
                  </a:lnTo>
                  <a:lnTo>
                    <a:pt x="314490" y="168477"/>
                  </a:lnTo>
                  <a:cubicBezTo>
                    <a:pt x="315743" y="170201"/>
                    <a:pt x="317093" y="171851"/>
                    <a:pt x="318534" y="173419"/>
                  </a:cubicBezTo>
                  <a:cubicBezTo>
                    <a:pt x="319139" y="174570"/>
                    <a:pt x="319853" y="175661"/>
                    <a:pt x="320668" y="176676"/>
                  </a:cubicBezTo>
                  <a:cubicBezTo>
                    <a:pt x="333944" y="189389"/>
                    <a:pt x="352876" y="194283"/>
                    <a:pt x="370649" y="189593"/>
                  </a:cubicBezTo>
                  <a:cubicBezTo>
                    <a:pt x="372559" y="189593"/>
                    <a:pt x="374356" y="188469"/>
                    <a:pt x="376153" y="187908"/>
                  </a:cubicBezTo>
                  <a:close/>
                </a:path>
              </a:pathLst>
            </a:custGeom>
            <a:solidFill>
              <a:srgbClr val="1AAE9F"/>
            </a:solidFill>
            <a:ln w="11212" cap="flat">
              <a:noFill/>
              <a:prstDash val="solid"/>
              <a:miter/>
            </a:ln>
          </p:spPr>
          <p:txBody>
            <a:bodyPr rtlCol="0" anchor="ctr"/>
            <a:lstStyle/>
            <a:p>
              <a:endParaRPr lang="en-US"/>
            </a:p>
          </p:txBody>
        </p:sp>
        <p:sp>
          <p:nvSpPr>
            <p:cNvPr id="13" name="Forme libre : forme 12">
              <a:extLst>
                <a:ext uri="{FF2B5EF4-FFF2-40B4-BE49-F238E27FC236}">
                  <a16:creationId xmlns:a16="http://schemas.microsoft.com/office/drawing/2014/main" id="{DABA74E5-42DB-4286-8A9F-C20B1B7A4CCC}"/>
                </a:ext>
              </a:extLst>
            </p:cNvPr>
            <p:cNvSpPr/>
            <p:nvPr/>
          </p:nvSpPr>
          <p:spPr>
            <a:xfrm>
              <a:off x="11152421" y="734033"/>
              <a:ext cx="292026" cy="392425"/>
            </a:xfrm>
            <a:custGeom>
              <a:avLst/>
              <a:gdLst>
                <a:gd name="connsiteX0" fmla="*/ 168477 w 292026"/>
                <a:gd name="connsiteY0" fmla="*/ 100399 h 392425"/>
                <a:gd name="connsiteX1" fmla="*/ 173419 w 292026"/>
                <a:gd name="connsiteY1" fmla="*/ 96243 h 392425"/>
                <a:gd name="connsiteX2" fmla="*/ 176676 w 292026"/>
                <a:gd name="connsiteY2" fmla="*/ 94109 h 392425"/>
                <a:gd name="connsiteX3" fmla="*/ 188582 w 292026"/>
                <a:gd name="connsiteY3" fmla="*/ 38961 h 392425"/>
                <a:gd name="connsiteX4" fmla="*/ 188582 w 292026"/>
                <a:gd name="connsiteY4" fmla="*/ 37277 h 392425"/>
                <a:gd name="connsiteX5" fmla="*/ 116801 w 292026"/>
                <a:gd name="connsiteY5" fmla="*/ 3290 h 392425"/>
                <a:gd name="connsiteX6" fmla="*/ 82814 w 292026"/>
                <a:gd name="connsiteY6" fmla="*/ 75072 h 392425"/>
                <a:gd name="connsiteX7" fmla="*/ 101086 w 292026"/>
                <a:gd name="connsiteY7" fmla="*/ 100399 h 392425"/>
                <a:gd name="connsiteX8" fmla="*/ 0 w 292026"/>
                <a:gd name="connsiteY8" fmla="*/ 100399 h 392425"/>
                <a:gd name="connsiteX9" fmla="*/ 0 w 292026"/>
                <a:gd name="connsiteY9" fmla="*/ 146450 h 392425"/>
                <a:gd name="connsiteX10" fmla="*/ 11232 w 292026"/>
                <a:gd name="connsiteY10" fmla="*/ 145776 h 392425"/>
                <a:gd name="connsiteX11" fmla="*/ 101086 w 292026"/>
                <a:gd name="connsiteY11" fmla="*/ 235630 h 392425"/>
                <a:gd name="connsiteX12" fmla="*/ 11232 w 292026"/>
                <a:gd name="connsiteY12" fmla="*/ 325484 h 392425"/>
                <a:gd name="connsiteX13" fmla="*/ 0 w 292026"/>
                <a:gd name="connsiteY13" fmla="*/ 324698 h 392425"/>
                <a:gd name="connsiteX14" fmla="*/ 0 w 292026"/>
                <a:gd name="connsiteY14" fmla="*/ 392426 h 392425"/>
                <a:gd name="connsiteX15" fmla="*/ 292027 w 292026"/>
                <a:gd name="connsiteY15" fmla="*/ 392426 h 392425"/>
                <a:gd name="connsiteX16" fmla="*/ 292027 w 292026"/>
                <a:gd name="connsiteY16" fmla="*/ 100399 h 39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026" h="392425">
                  <a:moveTo>
                    <a:pt x="168477" y="100399"/>
                  </a:moveTo>
                  <a:cubicBezTo>
                    <a:pt x="170220" y="99131"/>
                    <a:pt x="171871" y="97743"/>
                    <a:pt x="173419" y="96243"/>
                  </a:cubicBezTo>
                  <a:cubicBezTo>
                    <a:pt x="174645" y="95775"/>
                    <a:pt x="175757" y="95047"/>
                    <a:pt x="176676" y="94109"/>
                  </a:cubicBezTo>
                  <a:cubicBezTo>
                    <a:pt x="190482" y="79314"/>
                    <a:pt x="195054" y="58135"/>
                    <a:pt x="188582" y="38961"/>
                  </a:cubicBezTo>
                  <a:lnTo>
                    <a:pt x="188582" y="37277"/>
                  </a:lnTo>
                  <a:cubicBezTo>
                    <a:pt x="178145" y="8069"/>
                    <a:pt x="146008" y="-7146"/>
                    <a:pt x="116801" y="3290"/>
                  </a:cubicBezTo>
                  <a:cubicBezTo>
                    <a:pt x="87593" y="13727"/>
                    <a:pt x="72378" y="45864"/>
                    <a:pt x="82814" y="75072"/>
                  </a:cubicBezTo>
                  <a:cubicBezTo>
                    <a:pt x="86387" y="85072"/>
                    <a:pt x="92723" y="93854"/>
                    <a:pt x="101086" y="100399"/>
                  </a:cubicBezTo>
                  <a:lnTo>
                    <a:pt x="0" y="100399"/>
                  </a:lnTo>
                  <a:lnTo>
                    <a:pt x="0" y="146450"/>
                  </a:lnTo>
                  <a:cubicBezTo>
                    <a:pt x="3727" y="145998"/>
                    <a:pt x="7478" y="145773"/>
                    <a:pt x="11232" y="145776"/>
                  </a:cubicBezTo>
                  <a:cubicBezTo>
                    <a:pt x="60857" y="145776"/>
                    <a:pt x="101086" y="186005"/>
                    <a:pt x="101086" y="235630"/>
                  </a:cubicBezTo>
                  <a:cubicBezTo>
                    <a:pt x="101086" y="285255"/>
                    <a:pt x="60857" y="325484"/>
                    <a:pt x="11232" y="325484"/>
                  </a:cubicBezTo>
                  <a:cubicBezTo>
                    <a:pt x="7476" y="325449"/>
                    <a:pt x="3724" y="325188"/>
                    <a:pt x="0" y="324698"/>
                  </a:cubicBezTo>
                  <a:lnTo>
                    <a:pt x="0" y="392426"/>
                  </a:lnTo>
                  <a:lnTo>
                    <a:pt x="292027" y="392426"/>
                  </a:lnTo>
                  <a:lnTo>
                    <a:pt x="292027" y="100399"/>
                  </a:lnTo>
                  <a:close/>
                </a:path>
              </a:pathLst>
            </a:custGeom>
            <a:solidFill>
              <a:srgbClr val="2C88D9"/>
            </a:solidFill>
            <a:ln w="11212" cap="flat">
              <a:noFill/>
              <a:prstDash val="solid"/>
              <a:miter/>
            </a:ln>
          </p:spPr>
          <p:txBody>
            <a:bodyPr rtlCol="0" anchor="ctr"/>
            <a:lstStyle/>
            <a:p>
              <a:endParaRPr lang="en-US"/>
            </a:p>
          </p:txBody>
        </p:sp>
        <p:sp>
          <p:nvSpPr>
            <p:cNvPr id="15" name="Forme libre : forme 14">
              <a:extLst>
                <a:ext uri="{FF2B5EF4-FFF2-40B4-BE49-F238E27FC236}">
                  <a16:creationId xmlns:a16="http://schemas.microsoft.com/office/drawing/2014/main" id="{B601EEEC-A7C5-4678-B83F-1846FCE466DA}"/>
                </a:ext>
              </a:extLst>
            </p:cNvPr>
            <p:cNvSpPr/>
            <p:nvPr/>
          </p:nvSpPr>
          <p:spPr>
            <a:xfrm>
              <a:off x="10804236" y="486247"/>
              <a:ext cx="314490" cy="415576"/>
            </a:xfrm>
            <a:custGeom>
              <a:avLst/>
              <a:gdLst>
                <a:gd name="connsiteX0" fmla="*/ 314490 w 314490"/>
                <a:gd name="connsiteY0" fmla="*/ 116586 h 415576"/>
                <a:gd name="connsiteX1" fmla="*/ 314490 w 314490"/>
                <a:gd name="connsiteY1" fmla="*/ 0 h 415576"/>
                <a:gd name="connsiteX2" fmla="*/ 0 w 314490"/>
                <a:gd name="connsiteY2" fmla="*/ 0 h 415576"/>
                <a:gd name="connsiteX3" fmla="*/ 0 w 314490"/>
                <a:gd name="connsiteY3" fmla="*/ 314490 h 415576"/>
                <a:gd name="connsiteX4" fmla="*/ 123550 w 314490"/>
                <a:gd name="connsiteY4" fmla="*/ 314490 h 415576"/>
                <a:gd name="connsiteX5" fmla="*/ 101086 w 314490"/>
                <a:gd name="connsiteY5" fmla="*/ 359417 h 415576"/>
                <a:gd name="connsiteX6" fmla="*/ 157245 w 314490"/>
                <a:gd name="connsiteY6" fmla="*/ 415576 h 415576"/>
                <a:gd name="connsiteX7" fmla="*/ 213404 w 314490"/>
                <a:gd name="connsiteY7" fmla="*/ 359417 h 415576"/>
                <a:gd name="connsiteX8" fmla="*/ 190940 w 314490"/>
                <a:gd name="connsiteY8" fmla="*/ 314490 h 415576"/>
                <a:gd name="connsiteX9" fmla="*/ 314490 w 314490"/>
                <a:gd name="connsiteY9" fmla="*/ 314490 h 415576"/>
                <a:gd name="connsiteX10" fmla="*/ 314490 w 314490"/>
                <a:gd name="connsiteY10" fmla="*/ 199027 h 415576"/>
                <a:gd name="connsiteX11" fmla="*/ 228567 w 314490"/>
                <a:gd name="connsiteY11" fmla="*/ 199027 h 415576"/>
                <a:gd name="connsiteX12" fmla="*/ 227606 w 314490"/>
                <a:gd name="connsiteY12" fmla="*/ 117547 h 415576"/>
                <a:gd name="connsiteX13" fmla="*/ 228567 w 314490"/>
                <a:gd name="connsiteY13" fmla="*/ 116586 h 415576"/>
                <a:gd name="connsiteX14" fmla="*/ 314490 w 314490"/>
                <a:gd name="connsiteY14" fmla="*/ 116586 h 41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490" h="415576">
                  <a:moveTo>
                    <a:pt x="314490" y="116586"/>
                  </a:moveTo>
                  <a:lnTo>
                    <a:pt x="314490" y="0"/>
                  </a:lnTo>
                  <a:lnTo>
                    <a:pt x="0" y="0"/>
                  </a:lnTo>
                  <a:lnTo>
                    <a:pt x="0" y="314490"/>
                  </a:lnTo>
                  <a:lnTo>
                    <a:pt x="123550" y="314490"/>
                  </a:lnTo>
                  <a:cubicBezTo>
                    <a:pt x="109409" y="325096"/>
                    <a:pt x="101086" y="341741"/>
                    <a:pt x="101086" y="359417"/>
                  </a:cubicBezTo>
                  <a:cubicBezTo>
                    <a:pt x="101086" y="390433"/>
                    <a:pt x="126230" y="415576"/>
                    <a:pt x="157245" y="415576"/>
                  </a:cubicBezTo>
                  <a:cubicBezTo>
                    <a:pt x="188261" y="415576"/>
                    <a:pt x="213404" y="390433"/>
                    <a:pt x="213404" y="359417"/>
                  </a:cubicBezTo>
                  <a:cubicBezTo>
                    <a:pt x="213404" y="341741"/>
                    <a:pt x="205081" y="325096"/>
                    <a:pt x="190940" y="314490"/>
                  </a:cubicBezTo>
                  <a:lnTo>
                    <a:pt x="314490" y="314490"/>
                  </a:lnTo>
                  <a:lnTo>
                    <a:pt x="314490" y="199027"/>
                  </a:lnTo>
                  <a:cubicBezTo>
                    <a:pt x="290334" y="221694"/>
                    <a:pt x="252723" y="221694"/>
                    <a:pt x="228567" y="199027"/>
                  </a:cubicBezTo>
                  <a:cubicBezTo>
                    <a:pt x="205801" y="176793"/>
                    <a:pt x="205371" y="140313"/>
                    <a:pt x="227606" y="117547"/>
                  </a:cubicBezTo>
                  <a:cubicBezTo>
                    <a:pt x="227922" y="117223"/>
                    <a:pt x="228242" y="116903"/>
                    <a:pt x="228567" y="116586"/>
                  </a:cubicBezTo>
                  <a:cubicBezTo>
                    <a:pt x="252723" y="93919"/>
                    <a:pt x="290334" y="93919"/>
                    <a:pt x="314490" y="116586"/>
                  </a:cubicBezTo>
                  <a:close/>
                </a:path>
              </a:pathLst>
            </a:custGeom>
            <a:solidFill>
              <a:srgbClr val="BD34D1"/>
            </a:solidFill>
            <a:ln w="11212" cap="flat">
              <a:noFill/>
              <a:prstDash val="solid"/>
              <a:miter/>
            </a:ln>
          </p:spPr>
          <p:txBody>
            <a:bodyPr rtlCol="0" anchor="ctr"/>
            <a:lstStyle/>
            <a:p>
              <a:endParaRPr lang="en-US"/>
            </a:p>
          </p:txBody>
        </p:sp>
      </p:grpSp>
    </p:spTree>
    <p:extLst>
      <p:ext uri="{BB962C8B-B14F-4D97-AF65-F5344CB8AC3E}">
        <p14:creationId xmlns:p14="http://schemas.microsoft.com/office/powerpoint/2010/main" val="16659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2260880" y="417043"/>
            <a:ext cx="8229599" cy="970450"/>
          </a:xfrm>
        </p:spPr>
        <p:txBody>
          <a:bodyPr/>
          <a:lstStyle/>
          <a:p>
            <a:r>
              <a:rPr lang="fr-FR" dirty="0"/>
              <a:t>1.b. </a:t>
            </a:r>
            <a:r>
              <a:rPr lang="fr-FR" dirty="0" err="1"/>
              <a:t>Engineer</a:t>
            </a:r>
            <a:r>
              <a:rPr lang="fr-FR" dirty="0"/>
              <a:t> </a:t>
            </a:r>
            <a:r>
              <a:rPr lang="fr-FR" dirty="0">
                <a:solidFill>
                  <a:srgbClr val="1AAE9F"/>
                </a:solidFill>
              </a:rPr>
              <a:t>Customer-</a:t>
            </a:r>
            <a:r>
              <a:rPr lang="fr-FR" dirty="0" err="1">
                <a:solidFill>
                  <a:srgbClr val="1AAE9F"/>
                </a:solidFill>
              </a:rPr>
              <a:t>Centric</a:t>
            </a:r>
            <a:r>
              <a:rPr lang="fr-FR" dirty="0">
                <a:solidFill>
                  <a:srgbClr val="1AAE9F"/>
                </a:solidFill>
              </a:rPr>
              <a:t> </a:t>
            </a:r>
            <a:r>
              <a:rPr lang="fr-FR" dirty="0" err="1"/>
              <a:t>Features</a:t>
            </a:r>
            <a:endParaRPr lang="fr-FR" dirty="0"/>
          </a:p>
        </p:txBody>
      </p:sp>
      <p:sp>
        <p:nvSpPr>
          <p:cNvPr id="3" name="Espace réservé du contenu 2">
            <a:extLst>
              <a:ext uri="{FF2B5EF4-FFF2-40B4-BE49-F238E27FC236}">
                <a16:creationId xmlns:a16="http://schemas.microsoft.com/office/drawing/2014/main" id="{0AFF64B5-0C38-4CF9-B6A9-17F3B455F8FF}"/>
              </a:ext>
            </a:extLst>
          </p:cNvPr>
          <p:cNvSpPr txBox="1">
            <a:spLocks/>
          </p:cNvSpPr>
          <p:nvPr/>
        </p:nvSpPr>
        <p:spPr>
          <a:xfrm>
            <a:off x="120580" y="1753643"/>
            <a:ext cx="11414615" cy="49931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dirty="0" err="1"/>
              <a:t>While</a:t>
            </a:r>
            <a:r>
              <a:rPr lang="fr-FR" dirty="0"/>
              <a:t> </a:t>
            </a:r>
            <a:r>
              <a:rPr lang="fr-FR" b="1" dirty="0" err="1">
                <a:solidFill>
                  <a:srgbClr val="D3455B"/>
                </a:solidFill>
              </a:rPr>
              <a:t>Order-Centric</a:t>
            </a:r>
            <a:r>
              <a:rPr lang="fr-FR" dirty="0"/>
              <a:t> </a:t>
            </a:r>
            <a:r>
              <a:rPr lang="fr-FR" dirty="0" err="1"/>
              <a:t>datasets</a:t>
            </a:r>
            <a:r>
              <a:rPr lang="fr-FR" dirty="0"/>
              <a:t> enable </a:t>
            </a:r>
            <a:r>
              <a:rPr lang="fr-FR" dirty="0" err="1"/>
              <a:t>many</a:t>
            </a:r>
            <a:r>
              <a:rPr lang="fr-FR" dirty="0"/>
              <a:t> </a:t>
            </a:r>
            <a:r>
              <a:rPr lang="fr-FR" dirty="0" err="1"/>
              <a:t>calculation</a:t>
            </a:r>
            <a:r>
              <a:rPr lang="fr-FR" dirty="0"/>
              <a:t> </a:t>
            </a:r>
            <a:r>
              <a:rPr lang="fr-FR" dirty="0" err="1"/>
              <a:t>with</a:t>
            </a:r>
            <a:r>
              <a:rPr lang="fr-FR" dirty="0"/>
              <a:t> </a:t>
            </a:r>
            <a:r>
              <a:rPr lang="fr-FR" dirty="0" err="1"/>
              <a:t>groupby</a:t>
            </a:r>
            <a:r>
              <a:rPr lang="fr-FR" dirty="0"/>
              <a:t> and consolidation by merge,</a:t>
            </a:r>
          </a:p>
          <a:p>
            <a:pPr marL="0" indent="0">
              <a:buNone/>
            </a:pPr>
            <a:r>
              <a:rPr lang="fr-FR" b="1" dirty="0">
                <a:solidFill>
                  <a:srgbClr val="1AAE9F"/>
                </a:solidFill>
              </a:rPr>
              <a:t>Client-</a:t>
            </a:r>
            <a:r>
              <a:rPr lang="fr-FR" b="1" dirty="0" err="1">
                <a:solidFill>
                  <a:srgbClr val="1AAE9F"/>
                </a:solidFill>
              </a:rPr>
              <a:t>Centric</a:t>
            </a:r>
            <a:r>
              <a:rPr lang="fr-FR" dirty="0"/>
              <a:t> </a:t>
            </a:r>
            <a:r>
              <a:rPr lang="fr-FR" dirty="0" err="1"/>
              <a:t>features</a:t>
            </a:r>
            <a:r>
              <a:rPr lang="fr-FR" dirty="0"/>
              <a:t> </a:t>
            </a:r>
            <a:r>
              <a:rPr lang="fr-FR" b="1" dirty="0"/>
              <a:t>can </a:t>
            </a:r>
            <a:r>
              <a:rPr lang="fr-FR" b="1" dirty="0" err="1"/>
              <a:t>be</a:t>
            </a:r>
            <a:r>
              <a:rPr lang="fr-FR" b="1" dirty="0"/>
              <a:t> </a:t>
            </a:r>
            <a:r>
              <a:rPr lang="fr-FR" b="1" dirty="0" err="1"/>
              <a:t>engineered</a:t>
            </a:r>
            <a:r>
              <a:rPr lang="fr-FR" b="1" dirty="0"/>
              <a:t> </a:t>
            </a:r>
            <a:r>
              <a:rPr lang="fr-FR" dirty="0"/>
              <a:t>to </a:t>
            </a:r>
            <a:r>
              <a:rPr lang="fr-FR" dirty="0" err="1"/>
              <a:t>get</a:t>
            </a:r>
            <a:r>
              <a:rPr lang="fr-FR" dirty="0"/>
              <a:t> the </a:t>
            </a:r>
            <a:r>
              <a:rPr lang="fr-FR" b="1" dirty="0"/>
              <a:t>« </a:t>
            </a:r>
            <a:r>
              <a:rPr lang="fr-FR" b="1" dirty="0" err="1"/>
              <a:t>Who</a:t>
            </a:r>
            <a:r>
              <a:rPr lang="fr-FR" b="1" dirty="0"/>
              <a:t> »</a:t>
            </a:r>
            <a:r>
              <a:rPr lang="fr-FR" dirty="0"/>
              <a:t> </a:t>
            </a:r>
            <a:r>
              <a:rPr lang="fr-FR" b="1" dirty="0"/>
              <a:t>: </a:t>
            </a:r>
            <a:r>
              <a:rPr lang="fr-FR" b="1" dirty="0" err="1"/>
              <a:t>Customers</a:t>
            </a:r>
            <a:r>
              <a:rPr lang="fr-FR" b="1" dirty="0"/>
              <a:t> Groups</a:t>
            </a:r>
            <a:r>
              <a:rPr lang="fr-FR" dirty="0"/>
              <a:t>, e.g. </a:t>
            </a:r>
            <a:r>
              <a:rPr lang="fr-FR" i="1" dirty="0"/>
              <a:t>by </a:t>
            </a:r>
            <a:r>
              <a:rPr lang="fr-FR" i="1" dirty="0" err="1"/>
              <a:t>studying</a:t>
            </a:r>
            <a:r>
              <a:rPr lang="fr-FR" i="1" dirty="0"/>
              <a:t> : </a:t>
            </a:r>
          </a:p>
          <a:p>
            <a:pPr lvl="1"/>
            <a:r>
              <a:rPr lang="fr-FR" b="1" dirty="0" err="1"/>
              <a:t>What</a:t>
            </a:r>
            <a:r>
              <a:rPr lang="fr-FR" b="1" dirty="0"/>
              <a:t> :</a:t>
            </a:r>
            <a:r>
              <a:rPr lang="fr-FR" dirty="0"/>
              <a:t> the </a:t>
            </a:r>
            <a:r>
              <a:rPr lang="fr-FR" dirty="0" err="1"/>
              <a:t>product</a:t>
            </a:r>
            <a:r>
              <a:rPr lang="fr-FR" dirty="0"/>
              <a:t>, </a:t>
            </a:r>
            <a:r>
              <a:rPr lang="fr-FR" dirty="0" err="1"/>
              <a:t>its</a:t>
            </a:r>
            <a:r>
              <a:rPr lang="fr-FR" dirty="0"/>
              <a:t> value and </a:t>
            </a:r>
            <a:r>
              <a:rPr lang="fr-FR" dirty="0" err="1"/>
              <a:t>price</a:t>
            </a:r>
            <a:r>
              <a:rPr lang="fr-FR" dirty="0"/>
              <a:t> </a:t>
            </a:r>
            <a:r>
              <a:rPr lang="fr-FR" i="1" dirty="0"/>
              <a:t>(the « M » </a:t>
            </a:r>
            <a:r>
              <a:rPr lang="fr-FR" i="1" dirty="0" err="1"/>
              <a:t>criteria</a:t>
            </a:r>
            <a:r>
              <a:rPr lang="fr-FR" i="1" dirty="0"/>
              <a:t> of RFM)</a:t>
            </a:r>
          </a:p>
          <a:p>
            <a:pPr lvl="2"/>
            <a:r>
              <a:rPr lang="fr-FR" dirty="0"/>
              <a:t>The « </a:t>
            </a:r>
            <a:r>
              <a:rPr lang="fr-FR" dirty="0" err="1"/>
              <a:t>charm</a:t>
            </a:r>
            <a:r>
              <a:rPr lang="fr-FR" dirty="0"/>
              <a:t> </a:t>
            </a:r>
            <a:r>
              <a:rPr lang="fr-FR" dirty="0" err="1"/>
              <a:t>price</a:t>
            </a:r>
            <a:r>
              <a:rPr lang="fr-FR" dirty="0"/>
              <a:t> » </a:t>
            </a:r>
            <a:r>
              <a:rPr lang="fr-FR" i="1" dirty="0"/>
              <a:t>(</a:t>
            </a:r>
            <a:r>
              <a:rPr lang="fr-FR" i="1" dirty="0" err="1"/>
              <a:t>price</a:t>
            </a:r>
            <a:r>
              <a:rPr lang="fr-FR" i="1" dirty="0"/>
              <a:t> </a:t>
            </a:r>
            <a:r>
              <a:rPr lang="fr-FR" i="1" dirty="0" err="1"/>
              <a:t>with</a:t>
            </a:r>
            <a:r>
              <a:rPr lang="fr-FR" i="1" dirty="0"/>
              <a:t> a « 9, 99 or x90 » </a:t>
            </a:r>
            <a:r>
              <a:rPr lang="fr-FR" i="1" dirty="0" err="1"/>
              <a:t>termination</a:t>
            </a:r>
            <a:r>
              <a:rPr lang="fr-FR" i="1" dirty="0"/>
              <a:t>)</a:t>
            </a:r>
          </a:p>
          <a:p>
            <a:pPr lvl="2"/>
            <a:r>
              <a:rPr lang="fr-FR" dirty="0"/>
              <a:t>The </a:t>
            </a:r>
            <a:r>
              <a:rPr lang="fr-FR" dirty="0" err="1"/>
              <a:t>product</a:t>
            </a:r>
            <a:r>
              <a:rPr lang="fr-FR" dirty="0"/>
              <a:t> </a:t>
            </a:r>
            <a:r>
              <a:rPr lang="fr-FR" dirty="0" err="1"/>
              <a:t>category</a:t>
            </a:r>
            <a:r>
              <a:rPr lang="fr-FR" dirty="0"/>
              <a:t>, </a:t>
            </a:r>
            <a:r>
              <a:rPr lang="fr-FR" i="1" dirty="0"/>
              <a:t>and </a:t>
            </a:r>
            <a:r>
              <a:rPr lang="fr-FR" i="1" dirty="0" err="1"/>
              <a:t>its</a:t>
            </a:r>
            <a:r>
              <a:rPr lang="fr-FR" i="1" dirty="0"/>
              <a:t> </a:t>
            </a:r>
            <a:r>
              <a:rPr lang="fr-FR" i="1" dirty="0" err="1"/>
              <a:t>caracteristics</a:t>
            </a:r>
            <a:r>
              <a:rPr lang="fr-FR" i="1" dirty="0"/>
              <a:t> : size, </a:t>
            </a:r>
            <a:r>
              <a:rPr lang="fr-FR" i="1" dirty="0" err="1"/>
              <a:t>weight</a:t>
            </a:r>
            <a:endParaRPr lang="fr-FR" i="1" dirty="0"/>
          </a:p>
          <a:p>
            <a:pPr lvl="1"/>
            <a:r>
              <a:rPr lang="fr-FR" b="1" dirty="0" err="1"/>
              <a:t>When</a:t>
            </a:r>
            <a:r>
              <a:rPr lang="fr-FR" dirty="0"/>
              <a:t> : the </a:t>
            </a:r>
            <a:r>
              <a:rPr lang="fr-FR" dirty="0" err="1"/>
              <a:t>purchase_time_zone</a:t>
            </a:r>
            <a:r>
              <a:rPr lang="fr-FR" dirty="0"/>
              <a:t> </a:t>
            </a:r>
            <a:r>
              <a:rPr lang="fr-FR" i="1" dirty="0"/>
              <a:t>(as a clustering of </a:t>
            </a:r>
            <a:r>
              <a:rPr lang="fr-FR" i="1" dirty="0" err="1"/>
              <a:t>purchase_dayofweek</a:t>
            </a:r>
            <a:r>
              <a:rPr lang="fr-FR" i="1" dirty="0"/>
              <a:t> &amp; </a:t>
            </a:r>
            <a:r>
              <a:rPr lang="fr-FR" i="1" dirty="0" err="1"/>
              <a:t>purchase</a:t>
            </a:r>
            <a:r>
              <a:rPr lang="fr-FR" i="1" dirty="0"/>
              <a:t> </a:t>
            </a:r>
            <a:r>
              <a:rPr lang="fr-FR" i="1" dirty="0" err="1"/>
              <a:t>hour</a:t>
            </a:r>
            <a:r>
              <a:rPr lang="fr-FR" i="1" dirty="0"/>
              <a:t>)</a:t>
            </a:r>
          </a:p>
          <a:p>
            <a:pPr lvl="1"/>
            <a:r>
              <a:rPr lang="fr-FR" b="1" dirty="0" err="1"/>
              <a:t>Why</a:t>
            </a:r>
            <a:r>
              <a:rPr lang="fr-FR" dirty="0"/>
              <a:t> :</a:t>
            </a:r>
          </a:p>
          <a:p>
            <a:pPr lvl="2"/>
            <a:r>
              <a:rPr lang="fr-FR" dirty="0"/>
              <a:t>the </a:t>
            </a:r>
            <a:r>
              <a:rPr lang="fr-FR" dirty="0" err="1"/>
              <a:t>Review</a:t>
            </a:r>
            <a:r>
              <a:rPr lang="fr-FR" dirty="0"/>
              <a:t> Scores </a:t>
            </a:r>
            <a:r>
              <a:rPr lang="fr-FR" dirty="0" err="1"/>
              <a:t>interest</a:t>
            </a:r>
            <a:r>
              <a:rPr lang="fr-FR" dirty="0"/>
              <a:t> and </a:t>
            </a:r>
            <a:r>
              <a:rPr lang="fr-FR" dirty="0" err="1"/>
              <a:t>behaviour</a:t>
            </a:r>
            <a:r>
              <a:rPr lang="fr-FR" dirty="0"/>
              <a:t>, </a:t>
            </a:r>
            <a:r>
              <a:rPr lang="fr-FR" i="1" dirty="0"/>
              <a:t>as </a:t>
            </a:r>
            <a:r>
              <a:rPr lang="fr-FR" i="1" dirty="0" err="1"/>
              <a:t>well</a:t>
            </a:r>
            <a:r>
              <a:rPr lang="fr-FR" i="1" dirty="0"/>
              <a:t> as the « </a:t>
            </a:r>
            <a:r>
              <a:rPr lang="fr-FR" i="1" dirty="0" err="1"/>
              <a:t>popularity</a:t>
            </a:r>
            <a:r>
              <a:rPr lang="fr-FR" i="1" dirty="0"/>
              <a:t> » of the </a:t>
            </a:r>
            <a:r>
              <a:rPr lang="fr-FR" i="1" dirty="0" err="1"/>
              <a:t>product</a:t>
            </a:r>
            <a:r>
              <a:rPr lang="fr-FR" i="1" dirty="0"/>
              <a:t> or </a:t>
            </a:r>
            <a:r>
              <a:rPr lang="fr-FR" i="1" dirty="0" err="1"/>
              <a:t>its</a:t>
            </a:r>
            <a:r>
              <a:rPr lang="fr-FR" i="1" dirty="0"/>
              <a:t> seller</a:t>
            </a:r>
            <a:r>
              <a:rPr lang="fr-FR" dirty="0"/>
              <a:t>. </a:t>
            </a:r>
          </a:p>
          <a:p>
            <a:pPr lvl="2"/>
            <a:r>
              <a:rPr lang="fr-FR" dirty="0"/>
              <a:t>the </a:t>
            </a:r>
            <a:r>
              <a:rPr lang="fr-FR" dirty="0" err="1"/>
              <a:t>quality</a:t>
            </a:r>
            <a:r>
              <a:rPr lang="fr-FR" dirty="0"/>
              <a:t> of </a:t>
            </a:r>
            <a:r>
              <a:rPr lang="fr-FR" dirty="0" err="1"/>
              <a:t>product’s</a:t>
            </a:r>
            <a:r>
              <a:rPr lang="fr-FR" dirty="0"/>
              <a:t> description.</a:t>
            </a:r>
          </a:p>
          <a:p>
            <a:pPr lvl="1"/>
            <a:r>
              <a:rPr lang="fr-FR" b="1" dirty="0" err="1"/>
              <a:t>Where</a:t>
            </a:r>
            <a:r>
              <a:rPr lang="fr-FR" dirty="0"/>
              <a:t> : the Customer-Seller distance, </a:t>
            </a:r>
            <a:r>
              <a:rPr lang="fr-FR" dirty="0" err="1"/>
              <a:t>linked</a:t>
            </a:r>
            <a:r>
              <a:rPr lang="fr-FR" dirty="0"/>
              <a:t> to the </a:t>
            </a:r>
            <a:r>
              <a:rPr lang="fr-FR" dirty="0" err="1"/>
              <a:t>delivery</a:t>
            </a:r>
            <a:r>
              <a:rPr lang="fr-FR" dirty="0"/>
              <a:t> time and </a:t>
            </a:r>
            <a:r>
              <a:rPr lang="fr-FR" dirty="0" err="1"/>
              <a:t>freight</a:t>
            </a:r>
            <a:r>
              <a:rPr lang="fr-FR" dirty="0"/>
              <a:t> </a:t>
            </a:r>
            <a:r>
              <a:rPr lang="fr-FR" dirty="0" err="1"/>
              <a:t>cost</a:t>
            </a:r>
            <a:r>
              <a:rPr lang="fr-FR" dirty="0"/>
              <a:t>.</a:t>
            </a:r>
          </a:p>
          <a:p>
            <a:pPr lvl="2"/>
            <a:r>
              <a:rPr lang="en-US" dirty="0"/>
              <a:t>ea</a:t>
            </a:r>
            <a:r>
              <a:rPr lang="en-US" b="0" i="0" dirty="0">
                <a:effectLst/>
              </a:rPr>
              <a:t>ch item has the freight calculated accordingly to its measures  &amp; </a:t>
            </a:r>
            <a:r>
              <a:rPr lang="en-US" dirty="0"/>
              <a:t>freight value is </a:t>
            </a:r>
            <a:r>
              <a:rPr lang="en-US" dirty="0" err="1"/>
              <a:t>splitted</a:t>
            </a:r>
            <a:r>
              <a:rPr lang="en-US" dirty="0"/>
              <a:t> between items</a:t>
            </a:r>
            <a:endParaRPr lang="fr-FR" dirty="0"/>
          </a:p>
          <a:p>
            <a:pPr lvl="1"/>
            <a:r>
              <a:rPr lang="fr-FR" b="1" dirty="0"/>
              <a:t>How</a:t>
            </a:r>
            <a:r>
              <a:rPr lang="fr-FR" dirty="0"/>
              <a:t> : </a:t>
            </a:r>
          </a:p>
          <a:p>
            <a:pPr lvl="2"/>
            <a:r>
              <a:rPr lang="fr-FR" dirty="0"/>
              <a:t>The </a:t>
            </a:r>
            <a:r>
              <a:rPr lang="fr-FR" dirty="0" err="1"/>
              <a:t>kind</a:t>
            </a:r>
            <a:r>
              <a:rPr lang="fr-FR" dirty="0"/>
              <a:t> of </a:t>
            </a:r>
            <a:r>
              <a:rPr lang="fr-FR" dirty="0" err="1"/>
              <a:t>payment</a:t>
            </a:r>
            <a:r>
              <a:rPr lang="fr-FR" dirty="0"/>
              <a:t>, </a:t>
            </a:r>
            <a:r>
              <a:rPr lang="fr-FR" dirty="0" err="1"/>
              <a:t>with</a:t>
            </a:r>
            <a:r>
              <a:rPr lang="fr-FR" dirty="0"/>
              <a:t> </a:t>
            </a:r>
            <a:r>
              <a:rPr lang="fr-FR" dirty="0" err="1"/>
              <a:t>payment_type</a:t>
            </a:r>
            <a:r>
              <a:rPr lang="fr-FR" dirty="0"/>
              <a:t>, </a:t>
            </a:r>
            <a:r>
              <a:rPr lang="fr-FR" dirty="0" err="1"/>
              <a:t>installements</a:t>
            </a:r>
            <a:r>
              <a:rPr lang="fr-FR" dirty="0"/>
              <a:t> size, …</a:t>
            </a:r>
          </a:p>
          <a:p>
            <a:pPr lvl="2"/>
            <a:r>
              <a:rPr lang="fr-FR" dirty="0"/>
              <a:t>the </a:t>
            </a:r>
            <a:r>
              <a:rPr lang="fr-FR" dirty="0" err="1"/>
              <a:t>review</a:t>
            </a:r>
            <a:r>
              <a:rPr lang="fr-FR" dirty="0"/>
              <a:t> score </a:t>
            </a:r>
            <a:r>
              <a:rPr lang="fr-FR" dirty="0" err="1"/>
              <a:t>given</a:t>
            </a:r>
            <a:r>
              <a:rPr lang="fr-FR" dirty="0"/>
              <a:t> by the </a:t>
            </a:r>
            <a:r>
              <a:rPr lang="fr-FR" dirty="0" err="1"/>
              <a:t>customer</a:t>
            </a:r>
            <a:endParaRPr lang="fr-FR" dirty="0"/>
          </a:p>
        </p:txBody>
      </p:sp>
      <p:pic>
        <p:nvPicPr>
          <p:cNvPr id="5" name="Image 4">
            <a:extLst>
              <a:ext uri="{FF2B5EF4-FFF2-40B4-BE49-F238E27FC236}">
                <a16:creationId xmlns:a16="http://schemas.microsoft.com/office/drawing/2014/main" id="{6E5980FE-76E9-45BC-AE64-C81BB1834931}"/>
              </a:ext>
            </a:extLst>
          </p:cNvPr>
          <p:cNvPicPr>
            <a:picLocks noChangeAspect="1"/>
          </p:cNvPicPr>
          <p:nvPr/>
        </p:nvPicPr>
        <p:blipFill>
          <a:blip r:embed="rId2"/>
          <a:stretch>
            <a:fillRect/>
          </a:stretch>
        </p:blipFill>
        <p:spPr>
          <a:xfrm>
            <a:off x="192426" y="111183"/>
            <a:ext cx="2068454" cy="1378970"/>
          </a:xfrm>
          <a:prstGeom prst="rect">
            <a:avLst/>
          </a:prstGeom>
        </p:spPr>
      </p:pic>
    </p:spTree>
    <p:extLst>
      <p:ext uri="{BB962C8B-B14F-4D97-AF65-F5344CB8AC3E}">
        <p14:creationId xmlns:p14="http://schemas.microsoft.com/office/powerpoint/2010/main" val="37320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301072" y="369925"/>
            <a:ext cx="9776628" cy="970450"/>
          </a:xfrm>
        </p:spPr>
        <p:txBody>
          <a:bodyPr/>
          <a:lstStyle/>
          <a:p>
            <a:r>
              <a:rPr lang="fr-FR" dirty="0"/>
              <a:t>1.b. </a:t>
            </a:r>
            <a:r>
              <a:rPr lang="fr-FR" dirty="0" err="1"/>
              <a:t>Overview</a:t>
            </a:r>
            <a:r>
              <a:rPr lang="fr-FR" dirty="0"/>
              <a:t> : </a:t>
            </a:r>
            <a:br>
              <a:rPr lang="fr-FR" dirty="0"/>
            </a:br>
            <a:r>
              <a:rPr lang="fr-FR" dirty="0"/>
              <a:t>the </a:t>
            </a:r>
            <a:r>
              <a:rPr lang="fr-FR" dirty="0" err="1"/>
              <a:t>unlimited</a:t>
            </a:r>
            <a:r>
              <a:rPr lang="fr-FR" dirty="0"/>
              <a:t> </a:t>
            </a:r>
            <a:r>
              <a:rPr lang="fr-FR" dirty="0" err="1"/>
              <a:t>Feature</a:t>
            </a:r>
            <a:r>
              <a:rPr lang="fr-FR" dirty="0"/>
              <a:t> Engineering </a:t>
            </a:r>
            <a:r>
              <a:rPr lang="fr-FR" dirty="0" err="1"/>
              <a:t>field</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97654" y="2988494"/>
            <a:ext cx="5419753" cy="1461166"/>
            <a:chOff x="-78270" y="3035998"/>
            <a:chExt cx="5419753" cy="1461166"/>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1384995"/>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a:p>
              <a:pPr algn="r"/>
              <a:r>
                <a:rPr lang="en-US" sz="1400" i="1" dirty="0" err="1">
                  <a:solidFill>
                    <a:srgbClr val="D3455B"/>
                  </a:solidFill>
                </a:rPr>
                <a:t>order_purchase_dayofweek</a:t>
              </a:r>
              <a:endParaRPr lang="en-US" sz="1400" i="1" dirty="0">
                <a:solidFill>
                  <a:srgbClr val="D3455B"/>
                </a:solidFill>
              </a:endParaRPr>
            </a:p>
            <a:p>
              <a:pPr algn="r"/>
              <a:r>
                <a:rPr lang="en-US" sz="1400" i="1" dirty="0" err="1">
                  <a:solidFill>
                    <a:srgbClr val="D3455B"/>
                  </a:solidFill>
                </a:rPr>
                <a:t>order_purchase_hour</a:t>
              </a:r>
              <a:endParaRPr lang="en-US" sz="1400" i="1" dirty="0">
                <a:solidFill>
                  <a:srgbClr val="D3455B"/>
                </a:solidFill>
              </a:endParaRPr>
            </a:p>
            <a:p>
              <a:pPr algn="r"/>
              <a:r>
                <a:rPr lang="en-US" sz="1400" i="1" dirty="0" err="1">
                  <a:solidFill>
                    <a:srgbClr val="D3455B"/>
                  </a:solidFill>
                </a:rPr>
                <a:t>delivery_vs_estimated</a:t>
              </a:r>
              <a:r>
                <a:rPr lang="en-US" sz="1400" i="1" dirty="0">
                  <a:solidFill>
                    <a:srgbClr val="D3455B"/>
                  </a:solidFill>
                </a:rPr>
                <a:t>*</a:t>
              </a:r>
            </a:p>
            <a:p>
              <a:pPr algn="r"/>
              <a:r>
                <a:rPr lang="fr-FR" sz="1400" i="1" dirty="0" err="1">
                  <a:solidFill>
                    <a:srgbClr val="D3455B"/>
                  </a:solidFill>
                </a:rPr>
                <a:t>estimated_delivery_time</a:t>
              </a:r>
              <a:r>
                <a:rPr lang="fr-FR" sz="1400" i="1" dirty="0">
                  <a:solidFill>
                    <a:srgbClr val="D3455B"/>
                  </a:solidFill>
                </a:rPr>
                <a:t> </a:t>
              </a:r>
              <a:r>
                <a:rPr lang="fr-FR" sz="1400" i="1" dirty="0" err="1">
                  <a:solidFill>
                    <a:srgbClr val="D3455B"/>
                  </a:solidFill>
                </a:rPr>
                <a:t>effective_delivery_time</a:t>
              </a:r>
              <a:endParaRPr lang="en-US" sz="1400" i="1"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48404" y="4128709"/>
            <a:ext cx="4973649" cy="2089773"/>
            <a:chOff x="301086" y="4129728"/>
            <a:chExt cx="4973649"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1384995"/>
            </a:xfrm>
            <a:prstGeom prst="rect">
              <a:avLst/>
            </a:prstGeom>
          </p:spPr>
          <p:txBody>
            <a:bodyPr wrap="square">
              <a:spAutoFit/>
            </a:bodyPr>
            <a:lstStyle/>
            <a:p>
              <a:pPr algn="r"/>
              <a:r>
                <a:rPr lang="en-US" sz="1400" b="1" dirty="0"/>
                <a:t>Why : </a:t>
              </a:r>
              <a:r>
                <a:rPr lang="en-US" sz="1400" b="1" u="sng" dirty="0" err="1">
                  <a:solidFill>
                    <a:srgbClr val="BD34D1"/>
                  </a:solidFill>
                </a:rPr>
                <a:t>product_review_mean</a:t>
              </a:r>
              <a:r>
                <a:rPr lang="en-US" sz="1400" b="1" u="sng" dirty="0">
                  <a:solidFill>
                    <a:srgbClr val="BD34D1"/>
                  </a:solidFill>
                </a:rPr>
                <a:t>*</a:t>
              </a:r>
            </a:p>
            <a:p>
              <a:pPr algn="r"/>
              <a:r>
                <a:rPr lang="en-US" sz="1400" i="1" dirty="0" err="1">
                  <a:solidFill>
                    <a:srgbClr val="BD34D1"/>
                  </a:solidFill>
                </a:rPr>
                <a:t>product_review_count</a:t>
              </a:r>
              <a:endParaRPr lang="en-US" sz="1400" i="1" dirty="0">
                <a:solidFill>
                  <a:srgbClr val="BD34D1"/>
                </a:solidFill>
              </a:endParaRPr>
            </a:p>
            <a:p>
              <a:pPr algn="r"/>
              <a:r>
                <a:rPr lang="en-US" sz="1400" i="1" dirty="0" err="1">
                  <a:solidFill>
                    <a:srgbClr val="BD34D1"/>
                  </a:solidFill>
                </a:rPr>
                <a:t>customer_review_count</a:t>
              </a:r>
              <a:endParaRPr lang="en-US" sz="1400" i="1" dirty="0">
                <a:solidFill>
                  <a:srgbClr val="BD34D1"/>
                </a:solidFill>
              </a:endParaRPr>
            </a:p>
            <a:p>
              <a:pPr algn="r"/>
              <a:r>
                <a:rPr lang="en-US" sz="1400" b="1" dirty="0"/>
                <a:t>How : </a:t>
              </a:r>
              <a:r>
                <a:rPr lang="en-US" sz="1400" b="1" u="sng" dirty="0" err="1">
                  <a:solidFill>
                    <a:srgbClr val="BD34D1"/>
                  </a:solidFill>
                </a:rPr>
                <a:t>review_gap</a:t>
              </a:r>
              <a:r>
                <a:rPr lang="en-US" sz="1400" b="1" u="sng" dirty="0">
                  <a:solidFill>
                    <a:srgbClr val="BD34D1"/>
                  </a:solidFill>
                </a:rPr>
                <a:t>*</a:t>
              </a:r>
            </a:p>
            <a:p>
              <a:pPr algn="r"/>
              <a:r>
                <a:rPr lang="en-US" sz="1400" i="1" dirty="0" err="1">
                  <a:solidFill>
                    <a:srgbClr val="BD34D1"/>
                  </a:solidFill>
                </a:rPr>
                <a:t>review_answer_delay</a:t>
              </a:r>
              <a:r>
                <a:rPr lang="en-US" sz="1400" i="1" dirty="0">
                  <a:solidFill>
                    <a:srgbClr val="BD34D1"/>
                  </a:solidFill>
                </a:rPr>
                <a:t>*</a:t>
              </a:r>
            </a:p>
            <a:p>
              <a:pPr algn="r"/>
              <a:r>
                <a:rPr lang="en-US" sz="1400" i="1" dirty="0" err="1">
                  <a:solidFill>
                    <a:srgbClr val="BD34D1"/>
                  </a:solidFill>
                </a:rPr>
                <a:t>customer_review_mean</a:t>
              </a:r>
              <a:endParaRPr lang="en-US" sz="1400" i="1" dirty="0">
                <a:solidFill>
                  <a:srgbClr val="BD34D1"/>
                </a:solidFill>
              </a:endParaRP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483046" y="4551055"/>
            <a:ext cx="3503708" cy="2358220"/>
            <a:chOff x="5508464" y="4630865"/>
            <a:chExt cx="3503708" cy="2358220"/>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667958" y="5604090"/>
              <a:ext cx="2344214" cy="1384995"/>
            </a:xfrm>
            <a:prstGeom prst="rect">
              <a:avLst/>
            </a:prstGeom>
          </p:spPr>
          <p:txBody>
            <a:bodyPr wrap="square">
              <a:spAutoFit/>
            </a:bodyPr>
            <a:lstStyle/>
            <a:p>
              <a:pPr algn="r"/>
              <a:r>
                <a:rPr lang="en-US" sz="1400" b="1" dirty="0"/>
                <a:t>Where : </a:t>
              </a:r>
              <a:r>
                <a:rPr lang="en-US" sz="1400" b="1" u="sng" dirty="0" err="1">
                  <a:solidFill>
                    <a:srgbClr val="2C88D9"/>
                  </a:solidFill>
                </a:rPr>
                <a:t>cust_sell_dist</a:t>
              </a:r>
              <a:r>
                <a:rPr lang="en-US" sz="1400" b="1" u="sng" dirty="0">
                  <a:solidFill>
                    <a:srgbClr val="2C88D9"/>
                  </a:solidFill>
                </a:rPr>
                <a:t>*</a:t>
              </a:r>
            </a:p>
            <a:p>
              <a:pPr algn="r"/>
              <a:r>
                <a:rPr lang="en-US" sz="1400" i="1" dirty="0" err="1">
                  <a:solidFill>
                    <a:srgbClr val="2C88D9"/>
                  </a:solidFill>
                </a:rPr>
                <a:t>seller_city</a:t>
              </a:r>
              <a:r>
                <a:rPr lang="en-US" sz="1400" i="1" dirty="0">
                  <a:solidFill>
                    <a:srgbClr val="2C88D9"/>
                  </a:solidFill>
                </a:rPr>
                <a:t> &amp;state</a:t>
              </a:r>
            </a:p>
            <a:p>
              <a:pPr algn="r"/>
              <a:r>
                <a:rPr lang="en-US" sz="1400" i="1" dirty="0" err="1">
                  <a:solidFill>
                    <a:srgbClr val="2C88D9"/>
                  </a:solidFill>
                </a:rPr>
                <a:t>customer_city</a:t>
              </a:r>
              <a:r>
                <a:rPr lang="en-US" sz="1400" i="1" dirty="0">
                  <a:solidFill>
                    <a:srgbClr val="2C88D9"/>
                  </a:solidFill>
                </a:rPr>
                <a:t> &amp; state</a:t>
              </a:r>
            </a:p>
            <a:p>
              <a:pPr algn="r"/>
              <a:r>
                <a:rPr lang="en-US" sz="1400" b="1" dirty="0"/>
                <a:t>Why : </a:t>
              </a:r>
              <a:r>
                <a:rPr lang="en-US" sz="1400" i="1" dirty="0" err="1">
                  <a:solidFill>
                    <a:srgbClr val="2C88D9"/>
                  </a:solidFill>
                </a:rPr>
                <a:t>seller_sales_count</a:t>
              </a:r>
              <a:endParaRPr lang="en-US" sz="1400" i="1" dirty="0">
                <a:solidFill>
                  <a:srgbClr val="2C88D9"/>
                </a:solidFill>
              </a:endParaRPr>
            </a:p>
            <a:p>
              <a:pPr algn="r"/>
              <a:r>
                <a:rPr lang="en-US" sz="1400" i="1" dirty="0" err="1">
                  <a:solidFill>
                    <a:srgbClr val="2C88D9"/>
                  </a:solidFill>
                </a:rPr>
                <a:t>seller_revenue</a:t>
              </a:r>
              <a:endParaRPr lang="en-US" sz="1400" i="1" dirty="0">
                <a:solidFill>
                  <a:srgbClr val="2C88D9"/>
                </a:solidFill>
              </a:endParaRPr>
            </a:p>
            <a:p>
              <a:pPr algn="r"/>
              <a:r>
                <a:rPr lang="en-US" sz="1400" i="1" dirty="0" err="1">
                  <a:solidFill>
                    <a:srgbClr val="2C88D9"/>
                  </a:solidFill>
                </a:rPr>
                <a:t>seller_main_product_cat</a:t>
              </a:r>
              <a:endParaRPr lang="en-US" sz="1400" i="1"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18311" y="1659231"/>
            <a:ext cx="4711413" cy="2089773"/>
            <a:chOff x="1518311" y="1659231"/>
            <a:chExt cx="4711413"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18311" y="1755450"/>
              <a:ext cx="3345623" cy="1169551"/>
            </a:xfrm>
            <a:prstGeom prst="rect">
              <a:avLst/>
            </a:prstGeom>
          </p:spPr>
          <p:txBody>
            <a:bodyPr wrap="square">
              <a:spAutoFit/>
            </a:bodyPr>
            <a:lstStyle/>
            <a:p>
              <a:pPr algn="r"/>
              <a:r>
                <a:rPr lang="en-US" sz="1400" b="1" dirty="0"/>
                <a:t>How :</a:t>
              </a:r>
              <a:r>
                <a:rPr lang="en-US" sz="1400" dirty="0">
                  <a:solidFill>
                    <a:srgbClr val="788896"/>
                  </a:solidFill>
                </a:rPr>
                <a:t> </a:t>
              </a:r>
              <a:r>
                <a:rPr lang="en-US" sz="1400" b="1" u="sng" dirty="0" err="1">
                  <a:solidFill>
                    <a:srgbClr val="788896"/>
                  </a:solidFill>
                </a:rPr>
                <a:t>main_payment_type</a:t>
              </a:r>
              <a:r>
                <a:rPr lang="en-US" sz="1400" b="1" u="sng" dirty="0">
                  <a:solidFill>
                    <a:srgbClr val="788896"/>
                  </a:solidFill>
                </a:rPr>
                <a:t>(_cat)</a:t>
              </a:r>
            </a:p>
            <a:p>
              <a:pPr algn="r"/>
              <a:r>
                <a:rPr lang="en-US" sz="1400" i="1" dirty="0" err="1">
                  <a:solidFill>
                    <a:srgbClr val="788896"/>
                  </a:solidFill>
                </a:rPr>
                <a:t>payment_installments_size</a:t>
              </a:r>
              <a:r>
                <a:rPr lang="en-US" sz="1400" i="1" dirty="0">
                  <a:solidFill>
                    <a:srgbClr val="788896"/>
                  </a:solidFill>
                </a:rPr>
                <a:t>(_cat)</a:t>
              </a:r>
            </a:p>
            <a:p>
              <a:pPr algn="r"/>
              <a:r>
                <a:rPr lang="en-US" sz="1400" i="1" dirty="0" err="1">
                  <a:solidFill>
                    <a:srgbClr val="788896"/>
                  </a:solidFill>
                </a:rPr>
                <a:t>payment_sequence_size</a:t>
              </a:r>
              <a:r>
                <a:rPr lang="en-US" sz="1400" i="1" dirty="0">
                  <a:solidFill>
                    <a:srgbClr val="788896"/>
                  </a:solidFill>
                </a:rPr>
                <a:t>(_cat)</a:t>
              </a:r>
            </a:p>
            <a:p>
              <a:pPr algn="r"/>
              <a:r>
                <a:rPr lang="en-US" sz="1400" b="1" dirty="0"/>
                <a:t>What :</a:t>
              </a:r>
              <a:r>
                <a:rPr lang="en-US" sz="1400" b="1" dirty="0">
                  <a:solidFill>
                    <a:srgbClr val="788896"/>
                  </a:solidFill>
                </a:rPr>
                <a:t> </a:t>
              </a:r>
              <a:r>
                <a:rPr lang="en-US" sz="1400" b="1" dirty="0" err="1">
                  <a:solidFill>
                    <a:srgbClr val="788896"/>
                  </a:solidFill>
                </a:rPr>
                <a:t>payment_total</a:t>
              </a:r>
              <a:r>
                <a:rPr lang="en-US" sz="1400" b="1" dirty="0">
                  <a:solidFill>
                    <a:srgbClr val="788896"/>
                  </a:solidFill>
                </a:rPr>
                <a:t>*</a:t>
              </a:r>
            </a:p>
            <a:p>
              <a:pPr algn="r"/>
              <a:r>
                <a:rPr lang="en-US" sz="1400" i="1" dirty="0" err="1">
                  <a:solidFill>
                    <a:srgbClr val="788896"/>
                  </a:solidFill>
                </a:rPr>
                <a:t>main_payment_value</a:t>
              </a:r>
              <a:endParaRPr lang="en-US" sz="1400" i="1" dirty="0">
                <a:solidFill>
                  <a:srgbClr val="788896"/>
                </a:solidFill>
              </a:endParaRP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1757" y="1749457"/>
            <a:ext cx="4390936" cy="2080563"/>
            <a:chOff x="6072352" y="1643149"/>
            <a:chExt cx="4390936" cy="2080563"/>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09820" y="1643149"/>
              <a:ext cx="2653468" cy="2031325"/>
            </a:xfrm>
            <a:prstGeom prst="rect">
              <a:avLst/>
            </a:prstGeom>
          </p:spPr>
          <p:txBody>
            <a:bodyPr wrap="square">
              <a:spAutoFit/>
            </a:bodyPr>
            <a:lstStyle/>
            <a:p>
              <a:pPr algn="r"/>
              <a:r>
                <a:rPr lang="en-US" sz="1400" b="1" dirty="0"/>
                <a:t>What : </a:t>
              </a:r>
              <a:r>
                <a:rPr lang="en-US" sz="1400" b="1" u="sng" dirty="0" err="1">
                  <a:solidFill>
                    <a:srgbClr val="FFC000"/>
                  </a:solidFill>
                </a:rPr>
                <a:t>product_cat</a:t>
              </a:r>
              <a:endParaRPr lang="en-US" sz="1400" b="1" u="sng" dirty="0">
                <a:solidFill>
                  <a:srgbClr val="FFC000"/>
                </a:solidFill>
              </a:endParaRPr>
            </a:p>
            <a:p>
              <a:pPr algn="r"/>
              <a:r>
                <a:rPr lang="en-US" sz="1400" i="1" dirty="0" err="1">
                  <a:solidFill>
                    <a:srgbClr val="FFC000"/>
                  </a:solidFill>
                </a:rPr>
                <a:t>product_weight_g</a:t>
              </a:r>
              <a:endParaRPr lang="en-US" sz="1400" i="1" dirty="0">
                <a:solidFill>
                  <a:srgbClr val="FFC000"/>
                </a:solidFill>
              </a:endParaRPr>
            </a:p>
            <a:p>
              <a:pPr algn="r"/>
              <a:r>
                <a:rPr lang="en-US" sz="1400" i="1" dirty="0" err="1">
                  <a:solidFill>
                    <a:srgbClr val="FFC000"/>
                  </a:solidFill>
                </a:rPr>
                <a:t>product_size</a:t>
              </a:r>
              <a:endParaRPr lang="en-US" sz="1400" i="1" dirty="0">
                <a:solidFill>
                  <a:srgbClr val="FFC000"/>
                </a:solidFill>
              </a:endParaRPr>
            </a:p>
            <a:p>
              <a:pPr algn="r"/>
              <a:r>
                <a:rPr lang="en-US" sz="1400" i="1" dirty="0" err="1">
                  <a:solidFill>
                    <a:srgbClr val="FFC000"/>
                  </a:solidFill>
                </a:rPr>
                <a:t>product_density</a:t>
              </a:r>
              <a:endParaRPr lang="en-US" sz="1400" i="1" dirty="0">
                <a:solidFill>
                  <a:srgbClr val="FFC000"/>
                </a:solidFill>
              </a:endParaRPr>
            </a:p>
            <a:p>
              <a:pPr algn="r"/>
              <a:r>
                <a:rPr lang="en-US" sz="1400" b="1" dirty="0"/>
                <a:t>Why : </a:t>
              </a:r>
              <a:r>
                <a:rPr lang="en-US" sz="1400" i="1" dirty="0" err="1">
                  <a:solidFill>
                    <a:srgbClr val="FFC000"/>
                  </a:solidFill>
                </a:rPr>
                <a:t>product_photos_qty</a:t>
              </a:r>
              <a:r>
                <a:rPr lang="en-US" sz="1400" b="1" dirty="0"/>
                <a:t> </a:t>
              </a:r>
              <a:r>
                <a:rPr lang="en-US" sz="1400" i="1" dirty="0" err="1">
                  <a:solidFill>
                    <a:srgbClr val="FFC000"/>
                  </a:solidFill>
                </a:rPr>
                <a:t>product_description_length</a:t>
              </a:r>
              <a:endParaRPr lang="en-US" sz="1400" i="1" dirty="0">
                <a:solidFill>
                  <a:srgbClr val="FFC000"/>
                </a:solidFill>
              </a:endParaRPr>
            </a:p>
            <a:p>
              <a:pPr algn="r"/>
              <a:r>
                <a:rPr lang="en-US" sz="1400" i="1" dirty="0" err="1">
                  <a:solidFill>
                    <a:srgbClr val="FFC000"/>
                  </a:solidFill>
                </a:rPr>
                <a:t>product_name_length</a:t>
              </a:r>
              <a:endParaRPr lang="en-US" sz="1400" i="1" dirty="0">
                <a:solidFill>
                  <a:srgbClr val="FFC000"/>
                </a:solidFill>
              </a:endParaRPr>
            </a:p>
            <a:p>
              <a:pPr algn="r"/>
              <a:r>
                <a:rPr lang="en-US" sz="1400" i="1" dirty="0" err="1">
                  <a:solidFill>
                    <a:srgbClr val="FFC000"/>
                  </a:solidFill>
                </a:rPr>
                <a:t>product_sales_count</a:t>
              </a:r>
              <a:endParaRPr lang="en-US" sz="1400" i="1" dirty="0">
                <a:solidFill>
                  <a:srgbClr val="FFC000"/>
                </a:solidFill>
              </a:endParaRPr>
            </a:p>
            <a:p>
              <a:pPr algn="r"/>
              <a:r>
                <a:rPr lang="en-US" sz="1400" i="1" dirty="0" err="1">
                  <a:solidFill>
                    <a:srgbClr val="FFC000"/>
                  </a:solidFill>
                </a:rPr>
                <a:t>product_revenue</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280586" y="3847036"/>
            <a:ext cx="3845998" cy="1600438"/>
            <a:chOff x="6345914" y="3794365"/>
            <a:chExt cx="3845998" cy="1600438"/>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039413" y="3794365"/>
              <a:ext cx="2152499" cy="1600438"/>
            </a:xfrm>
            <a:prstGeom prst="rect">
              <a:avLst/>
            </a:prstGeom>
          </p:spPr>
          <p:txBody>
            <a:bodyPr wrap="square">
              <a:spAutoFit/>
            </a:bodyPr>
            <a:lstStyle/>
            <a:p>
              <a:pPr algn="r"/>
              <a:r>
                <a:rPr lang="en-US" sz="1400" b="1" dirty="0"/>
                <a:t>What : </a:t>
              </a:r>
              <a:r>
                <a:rPr lang="en-US" sz="1400" b="1" dirty="0" err="1">
                  <a:solidFill>
                    <a:srgbClr val="E8833A"/>
                  </a:solidFill>
                </a:rPr>
                <a:t>total_price</a:t>
              </a:r>
              <a:r>
                <a:rPr lang="en-US" sz="1400" b="1" dirty="0">
                  <a:solidFill>
                    <a:srgbClr val="E8833A"/>
                  </a:solidFill>
                </a:rPr>
                <a:t>*</a:t>
              </a:r>
            </a:p>
            <a:p>
              <a:pPr algn="r"/>
              <a:r>
                <a:rPr lang="en-US" sz="1400" b="1" u="sng" dirty="0" err="1">
                  <a:solidFill>
                    <a:srgbClr val="E8833A"/>
                  </a:solidFill>
                </a:rPr>
                <a:t>charmed_price</a:t>
              </a:r>
              <a:r>
                <a:rPr lang="en-US" sz="1400" b="1" u="sng" dirty="0">
                  <a:solidFill>
                    <a:srgbClr val="E8833A"/>
                  </a:solidFill>
                </a:rPr>
                <a:t>(_cat)</a:t>
              </a:r>
            </a:p>
            <a:p>
              <a:pPr algn="r"/>
              <a:r>
                <a:rPr lang="en-US" sz="1400" i="1" dirty="0" err="1">
                  <a:solidFill>
                    <a:srgbClr val="E8833A"/>
                  </a:solidFill>
                </a:rPr>
                <a:t>freight_percentage</a:t>
              </a:r>
              <a:r>
                <a:rPr lang="en-US" sz="1400" i="1" dirty="0">
                  <a:solidFill>
                    <a:srgbClr val="E8833A"/>
                  </a:solidFill>
                </a:rPr>
                <a:t>*</a:t>
              </a:r>
            </a:p>
            <a:p>
              <a:pPr algn="r"/>
              <a:r>
                <a:rPr lang="en-US" sz="1400" i="1" dirty="0" err="1">
                  <a:solidFill>
                    <a:srgbClr val="E8833A"/>
                  </a:solidFill>
                </a:rPr>
                <a:t>total_freight</a:t>
              </a:r>
              <a:endParaRPr lang="en-US" sz="1400" i="1" dirty="0">
                <a:solidFill>
                  <a:srgbClr val="E8833A"/>
                </a:solidFill>
              </a:endParaRPr>
            </a:p>
            <a:p>
              <a:pPr algn="r"/>
              <a:r>
                <a:rPr lang="en-US" sz="1400" i="1" dirty="0" err="1">
                  <a:solidFill>
                    <a:srgbClr val="E8833A"/>
                  </a:solidFill>
                </a:rPr>
                <a:t>items_qty</a:t>
              </a:r>
              <a:endParaRPr lang="en-US" sz="1400" i="1" dirty="0">
                <a:solidFill>
                  <a:srgbClr val="E8833A"/>
                </a:solidFill>
              </a:endParaRPr>
            </a:p>
            <a:p>
              <a:pPr algn="r"/>
              <a:r>
                <a:rPr lang="en-US" sz="1400" i="1" dirty="0" err="1">
                  <a:solidFill>
                    <a:srgbClr val="E8833A"/>
                  </a:solidFill>
                </a:rPr>
                <a:t>product_price</a:t>
              </a:r>
              <a:endParaRPr lang="en-US" sz="1400" i="1" dirty="0">
                <a:solidFill>
                  <a:srgbClr val="E8833A"/>
                </a:solidFill>
              </a:endParaRPr>
            </a:p>
            <a:p>
              <a:pPr algn="r"/>
              <a:r>
                <a:rPr lang="en-US" sz="1400" i="1" dirty="0" err="1">
                  <a:solidFill>
                    <a:srgbClr val="E8833A"/>
                  </a:solidFill>
                </a:rPr>
                <a:t>product_freight</a:t>
              </a:r>
              <a:endParaRPr lang="en-US" sz="1400" i="1"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grpSp>
        <p:nvGrpSpPr>
          <p:cNvPr id="59" name="Groupe 58">
            <a:extLst>
              <a:ext uri="{FF2B5EF4-FFF2-40B4-BE49-F238E27FC236}">
                <a16:creationId xmlns:a16="http://schemas.microsoft.com/office/drawing/2014/main" id="{63FB4AF1-67F5-4D39-8D13-A5359420E9E4}"/>
              </a:ext>
            </a:extLst>
          </p:cNvPr>
          <p:cNvGrpSpPr/>
          <p:nvPr/>
        </p:nvGrpSpPr>
        <p:grpSpPr>
          <a:xfrm>
            <a:off x="-314337" y="2094903"/>
            <a:ext cx="12573984" cy="4560827"/>
            <a:chOff x="-314337" y="2094903"/>
            <a:chExt cx="12573984" cy="4560827"/>
          </a:xfrm>
        </p:grpSpPr>
        <p:grpSp>
          <p:nvGrpSpPr>
            <p:cNvPr id="37" name="Groupe 36">
              <a:extLst>
                <a:ext uri="{FF2B5EF4-FFF2-40B4-BE49-F238E27FC236}">
                  <a16:creationId xmlns:a16="http://schemas.microsoft.com/office/drawing/2014/main" id="{19CBB7F1-76D4-4624-A59F-769FF6441615}"/>
                </a:ext>
              </a:extLst>
            </p:cNvPr>
            <p:cNvGrpSpPr/>
            <p:nvPr/>
          </p:nvGrpSpPr>
          <p:grpSpPr>
            <a:xfrm>
              <a:off x="-314337" y="2094903"/>
              <a:ext cx="12102299" cy="3653562"/>
              <a:chOff x="-320777" y="2155889"/>
              <a:chExt cx="12102299" cy="3653562"/>
            </a:xfrm>
          </p:grpSpPr>
          <p:sp>
            <p:nvSpPr>
              <p:cNvPr id="45" name="Accolade fermante 44">
                <a:extLst>
                  <a:ext uri="{FF2B5EF4-FFF2-40B4-BE49-F238E27FC236}">
                    <a16:creationId xmlns:a16="http://schemas.microsoft.com/office/drawing/2014/main" id="{DC52BA71-D0DE-4E83-B605-BF8F38E389C8}"/>
                  </a:ext>
                </a:extLst>
              </p:cNvPr>
              <p:cNvSpPr/>
              <p:nvPr/>
            </p:nvSpPr>
            <p:spPr>
              <a:xfrm>
                <a:off x="10424773" y="2155889"/>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ZoneTexte 45">
                <a:extLst>
                  <a:ext uri="{FF2B5EF4-FFF2-40B4-BE49-F238E27FC236}">
                    <a16:creationId xmlns:a16="http://schemas.microsoft.com/office/drawing/2014/main" id="{707209AA-A1D2-4BB5-9950-57CF87F16AB0}"/>
                  </a:ext>
                </a:extLst>
              </p:cNvPr>
              <p:cNvSpPr txBox="1"/>
              <p:nvPr/>
            </p:nvSpPr>
            <p:spPr>
              <a:xfrm>
                <a:off x="10526026" y="2223120"/>
                <a:ext cx="1255496" cy="276999"/>
              </a:xfrm>
              <a:prstGeom prst="rect">
                <a:avLst/>
              </a:prstGeom>
              <a:noFill/>
            </p:spPr>
            <p:txBody>
              <a:bodyPr wrap="square">
                <a:spAutoFit/>
              </a:bodyPr>
              <a:lstStyle/>
              <a:p>
                <a:pPr algn="r"/>
                <a:r>
                  <a:rPr lang="en-US" sz="1200" i="1" dirty="0"/>
                  <a:t>freight related</a:t>
                </a:r>
              </a:p>
            </p:txBody>
          </p:sp>
          <p:sp>
            <p:nvSpPr>
              <p:cNvPr id="47" name="ZoneTexte 46">
                <a:extLst>
                  <a:ext uri="{FF2B5EF4-FFF2-40B4-BE49-F238E27FC236}">
                    <a16:creationId xmlns:a16="http://schemas.microsoft.com/office/drawing/2014/main" id="{82B6DAAA-EF2A-4347-88AC-D913386986CC}"/>
                  </a:ext>
                </a:extLst>
              </p:cNvPr>
              <p:cNvSpPr txBox="1"/>
              <p:nvPr/>
            </p:nvSpPr>
            <p:spPr>
              <a:xfrm>
                <a:off x="9782870" y="4497412"/>
                <a:ext cx="1622534" cy="276999"/>
              </a:xfrm>
              <a:prstGeom prst="rect">
                <a:avLst/>
              </a:prstGeom>
              <a:noFill/>
            </p:spPr>
            <p:txBody>
              <a:bodyPr wrap="square">
                <a:spAutoFit/>
              </a:bodyPr>
              <a:lstStyle/>
              <a:p>
                <a:pPr algn="r"/>
                <a:r>
                  <a:rPr lang="en-US" sz="1200" i="1" dirty="0"/>
                  <a:t>freight related</a:t>
                </a:r>
              </a:p>
            </p:txBody>
          </p:sp>
          <p:sp>
            <p:nvSpPr>
              <p:cNvPr id="49" name="ZoneTexte 48">
                <a:extLst>
                  <a:ext uri="{FF2B5EF4-FFF2-40B4-BE49-F238E27FC236}">
                    <a16:creationId xmlns:a16="http://schemas.microsoft.com/office/drawing/2014/main" id="{A774448D-1AE7-4143-89C9-DD2BE14C3D11}"/>
                  </a:ext>
                </a:extLst>
              </p:cNvPr>
              <p:cNvSpPr txBox="1"/>
              <p:nvPr/>
            </p:nvSpPr>
            <p:spPr>
              <a:xfrm>
                <a:off x="8569298" y="5532452"/>
                <a:ext cx="1622534" cy="276999"/>
              </a:xfrm>
              <a:prstGeom prst="rect">
                <a:avLst/>
              </a:prstGeom>
              <a:noFill/>
            </p:spPr>
            <p:txBody>
              <a:bodyPr wrap="square">
                <a:spAutoFit/>
              </a:bodyPr>
              <a:lstStyle/>
              <a:p>
                <a:pPr algn="r"/>
                <a:r>
                  <a:rPr lang="en-US" sz="1200" i="1" dirty="0"/>
                  <a:t>freight related</a:t>
                </a:r>
              </a:p>
            </p:txBody>
          </p:sp>
          <p:sp>
            <p:nvSpPr>
              <p:cNvPr id="53" name="Accolade fermante 52">
                <a:extLst>
                  <a:ext uri="{FF2B5EF4-FFF2-40B4-BE49-F238E27FC236}">
                    <a16:creationId xmlns:a16="http://schemas.microsoft.com/office/drawing/2014/main" id="{E07E512C-F34E-4E4D-8B12-FA488EA27C30}"/>
                  </a:ext>
                </a:extLst>
              </p:cNvPr>
              <p:cNvSpPr/>
              <p:nvPr/>
            </p:nvSpPr>
            <p:spPr>
              <a:xfrm>
                <a:off x="10084485" y="4430032"/>
                <a:ext cx="89737" cy="403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ccolade fermante 12">
                <a:extLst>
                  <a:ext uri="{FF2B5EF4-FFF2-40B4-BE49-F238E27FC236}">
                    <a16:creationId xmlns:a16="http://schemas.microsoft.com/office/drawing/2014/main" id="{4FDA55CC-806B-4E5A-9A4C-2CACDE82E874}"/>
                  </a:ext>
                </a:extLst>
              </p:cNvPr>
              <p:cNvSpPr/>
              <p:nvPr/>
            </p:nvSpPr>
            <p:spPr>
              <a:xfrm>
                <a:off x="8911879" y="5593866"/>
                <a:ext cx="89738" cy="1976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ZoneTexte 19">
                <a:extLst>
                  <a:ext uri="{FF2B5EF4-FFF2-40B4-BE49-F238E27FC236}">
                    <a16:creationId xmlns:a16="http://schemas.microsoft.com/office/drawing/2014/main" id="{E8B9A210-2767-4A60-8D27-43E90FCB023A}"/>
                  </a:ext>
                </a:extLst>
              </p:cNvPr>
              <p:cNvSpPr txBox="1"/>
              <p:nvPr/>
            </p:nvSpPr>
            <p:spPr>
              <a:xfrm>
                <a:off x="-320777" y="3968367"/>
                <a:ext cx="1201682" cy="461665"/>
              </a:xfrm>
              <a:prstGeom prst="rect">
                <a:avLst/>
              </a:prstGeom>
              <a:noFill/>
            </p:spPr>
            <p:txBody>
              <a:bodyPr wrap="square">
                <a:spAutoFit/>
              </a:bodyPr>
              <a:lstStyle/>
              <a:p>
                <a:pPr algn="r"/>
                <a:r>
                  <a:rPr lang="en-US" sz="1200" i="1" dirty="0"/>
                  <a:t>freight related</a:t>
                </a:r>
              </a:p>
            </p:txBody>
          </p:sp>
          <p:sp>
            <p:nvSpPr>
              <p:cNvPr id="22" name="Accolade fermante 21">
                <a:extLst>
                  <a:ext uri="{FF2B5EF4-FFF2-40B4-BE49-F238E27FC236}">
                    <a16:creationId xmlns:a16="http://schemas.microsoft.com/office/drawing/2014/main" id="{4FEB4465-0A1C-4119-BD70-9095BCFE523D}"/>
                  </a:ext>
                </a:extLst>
              </p:cNvPr>
              <p:cNvSpPr/>
              <p:nvPr/>
            </p:nvSpPr>
            <p:spPr>
              <a:xfrm flipH="1">
                <a:off x="883518" y="4000685"/>
                <a:ext cx="144629" cy="391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e 38">
              <a:extLst>
                <a:ext uri="{FF2B5EF4-FFF2-40B4-BE49-F238E27FC236}">
                  <a16:creationId xmlns:a16="http://schemas.microsoft.com/office/drawing/2014/main" id="{6845E771-24C9-498F-AC46-14E3336CE6BE}"/>
                </a:ext>
              </a:extLst>
            </p:cNvPr>
            <p:cNvGrpSpPr/>
            <p:nvPr/>
          </p:nvGrpSpPr>
          <p:grpSpPr>
            <a:xfrm>
              <a:off x="8315737" y="2704118"/>
              <a:ext cx="3943910" cy="3951612"/>
              <a:chOff x="8315737" y="2704118"/>
              <a:chExt cx="3943910" cy="3951612"/>
            </a:xfrm>
          </p:grpSpPr>
          <p:sp>
            <p:nvSpPr>
              <p:cNvPr id="7" name="Accolade fermante 6">
                <a:extLst>
                  <a:ext uri="{FF2B5EF4-FFF2-40B4-BE49-F238E27FC236}">
                    <a16:creationId xmlns:a16="http://schemas.microsoft.com/office/drawing/2014/main" id="{65CFD7AB-7030-486C-8798-50341CABC602}"/>
                  </a:ext>
                </a:extLst>
              </p:cNvPr>
              <p:cNvSpPr/>
              <p:nvPr/>
            </p:nvSpPr>
            <p:spPr>
              <a:xfrm>
                <a:off x="10417572" y="2704118"/>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ZoneTexte 43">
                <a:extLst>
                  <a:ext uri="{FF2B5EF4-FFF2-40B4-BE49-F238E27FC236}">
                    <a16:creationId xmlns:a16="http://schemas.microsoft.com/office/drawing/2014/main" id="{C02D18DD-D698-4128-B5D2-A6BF2BC833C1}"/>
                  </a:ext>
                </a:extLst>
              </p:cNvPr>
              <p:cNvSpPr txBox="1"/>
              <p:nvPr/>
            </p:nvSpPr>
            <p:spPr>
              <a:xfrm>
                <a:off x="10370839" y="2756824"/>
                <a:ext cx="1888808" cy="307777"/>
              </a:xfrm>
              <a:prstGeom prst="rect">
                <a:avLst/>
              </a:prstGeom>
              <a:noFill/>
            </p:spPr>
            <p:txBody>
              <a:bodyPr wrap="square">
                <a:spAutoFit/>
              </a:bodyPr>
              <a:lstStyle/>
              <a:p>
                <a:pPr algn="r"/>
                <a:r>
                  <a:rPr lang="fr-FR" sz="1400" b="1" u="sng" dirty="0" err="1">
                    <a:solidFill>
                      <a:srgbClr val="FFC000"/>
                    </a:solidFill>
                  </a:rPr>
                  <a:t>product_qlty_idx</a:t>
                </a:r>
                <a:r>
                  <a:rPr lang="fr-FR" sz="1400" b="1" u="sng" dirty="0">
                    <a:solidFill>
                      <a:srgbClr val="FFC000"/>
                    </a:solidFill>
                  </a:rPr>
                  <a:t>*</a:t>
                </a:r>
                <a:endParaRPr lang="en-US" sz="1400" b="1" u="sng" dirty="0">
                  <a:solidFill>
                    <a:srgbClr val="FFC000"/>
                  </a:solidFill>
                </a:endParaRPr>
              </a:p>
            </p:txBody>
          </p:sp>
          <p:sp>
            <p:nvSpPr>
              <p:cNvPr id="50" name="Accolade fermante 49">
                <a:extLst>
                  <a:ext uri="{FF2B5EF4-FFF2-40B4-BE49-F238E27FC236}">
                    <a16:creationId xmlns:a16="http://schemas.microsoft.com/office/drawing/2014/main" id="{903C37AE-FC3C-4B4D-90DD-815746970EB6}"/>
                  </a:ext>
                </a:extLst>
              </p:cNvPr>
              <p:cNvSpPr/>
              <p:nvPr/>
            </p:nvSpPr>
            <p:spPr>
              <a:xfrm>
                <a:off x="10090925" y="4844903"/>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ZoneTexte 50">
                <a:extLst>
                  <a:ext uri="{FF2B5EF4-FFF2-40B4-BE49-F238E27FC236}">
                    <a16:creationId xmlns:a16="http://schemas.microsoft.com/office/drawing/2014/main" id="{C607BC47-E51C-4AAD-8225-B96C3B49FCEF}"/>
                  </a:ext>
                </a:extLst>
              </p:cNvPr>
              <p:cNvSpPr txBox="1"/>
              <p:nvPr/>
            </p:nvSpPr>
            <p:spPr>
              <a:xfrm>
                <a:off x="9440033" y="4894762"/>
                <a:ext cx="2474464" cy="276999"/>
              </a:xfrm>
              <a:prstGeom prst="rect">
                <a:avLst/>
              </a:prstGeom>
              <a:noFill/>
            </p:spPr>
            <p:txBody>
              <a:bodyPr wrap="square">
                <a:spAutoFit/>
              </a:bodyPr>
              <a:lstStyle/>
              <a:p>
                <a:pPr algn="r"/>
                <a:r>
                  <a:rPr lang="fr-FR" sz="1200" i="1" dirty="0">
                    <a:solidFill>
                      <a:srgbClr val="E8833A"/>
                    </a:solidFill>
                  </a:rPr>
                  <a:t>of a single </a:t>
                </a:r>
                <a:r>
                  <a:rPr lang="fr-FR" sz="1200" i="1" dirty="0" err="1">
                    <a:solidFill>
                      <a:srgbClr val="E8833A"/>
                    </a:solidFill>
                  </a:rPr>
                  <a:t>product</a:t>
                </a:r>
                <a:r>
                  <a:rPr lang="fr-FR" sz="1200" i="1" dirty="0">
                    <a:solidFill>
                      <a:srgbClr val="E8833A"/>
                    </a:solidFill>
                  </a:rPr>
                  <a:t> !</a:t>
                </a:r>
                <a:endParaRPr lang="en-US" sz="1200" i="1" dirty="0">
                  <a:solidFill>
                    <a:srgbClr val="E8833A"/>
                  </a:solidFill>
                </a:endParaRPr>
              </a:p>
            </p:txBody>
          </p:sp>
          <p:sp>
            <p:nvSpPr>
              <p:cNvPr id="55" name="Accolade fermante 54">
                <a:extLst>
                  <a:ext uri="{FF2B5EF4-FFF2-40B4-BE49-F238E27FC236}">
                    <a16:creationId xmlns:a16="http://schemas.microsoft.com/office/drawing/2014/main" id="{9CD871AC-CEB3-4B51-8653-744FFAED9116}"/>
                  </a:ext>
                </a:extLst>
              </p:cNvPr>
              <p:cNvSpPr/>
              <p:nvPr/>
            </p:nvSpPr>
            <p:spPr>
              <a:xfrm>
                <a:off x="10410374" y="3322412"/>
                <a:ext cx="197403" cy="4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ZoneTexte 55">
                <a:extLst>
                  <a:ext uri="{FF2B5EF4-FFF2-40B4-BE49-F238E27FC236}">
                    <a16:creationId xmlns:a16="http://schemas.microsoft.com/office/drawing/2014/main" id="{371EB9D7-A9DF-4E24-84B5-5EF7854813D1}"/>
                  </a:ext>
                </a:extLst>
              </p:cNvPr>
              <p:cNvSpPr txBox="1"/>
              <p:nvPr/>
            </p:nvSpPr>
            <p:spPr>
              <a:xfrm>
                <a:off x="10048644" y="3390515"/>
                <a:ext cx="2108818" cy="276999"/>
              </a:xfrm>
              <a:prstGeom prst="rect">
                <a:avLst/>
              </a:prstGeom>
              <a:noFill/>
            </p:spPr>
            <p:txBody>
              <a:bodyPr wrap="square">
                <a:spAutoFit/>
              </a:bodyPr>
              <a:lstStyle/>
              <a:p>
                <a:pPr algn="r"/>
                <a:r>
                  <a:rPr lang="fr-FR" sz="1200" i="1" dirty="0" err="1">
                    <a:solidFill>
                      <a:srgbClr val="FFC000"/>
                    </a:solidFill>
                  </a:rPr>
                  <a:t>product_popularity</a:t>
                </a:r>
                <a:endParaRPr lang="en-US" sz="1200" i="1" dirty="0">
                  <a:solidFill>
                    <a:srgbClr val="FFC000"/>
                  </a:solidFill>
                </a:endParaRPr>
              </a:p>
            </p:txBody>
          </p:sp>
          <p:sp>
            <p:nvSpPr>
              <p:cNvPr id="57" name="Accolade fermante 56">
                <a:extLst>
                  <a:ext uri="{FF2B5EF4-FFF2-40B4-BE49-F238E27FC236}">
                    <a16:creationId xmlns:a16="http://schemas.microsoft.com/office/drawing/2014/main" id="{841ED6B5-4515-4D09-AAAA-45913A5C40A6}"/>
                  </a:ext>
                </a:extLst>
              </p:cNvPr>
              <p:cNvSpPr/>
              <p:nvPr/>
            </p:nvSpPr>
            <p:spPr>
              <a:xfrm>
                <a:off x="8890914" y="6248034"/>
                <a:ext cx="197403" cy="4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ZoneTexte 57">
                <a:extLst>
                  <a:ext uri="{FF2B5EF4-FFF2-40B4-BE49-F238E27FC236}">
                    <a16:creationId xmlns:a16="http://schemas.microsoft.com/office/drawing/2014/main" id="{1FE64645-BCD3-4BE2-BC29-921C163C4BEA}"/>
                  </a:ext>
                </a:extLst>
              </p:cNvPr>
              <p:cNvSpPr txBox="1"/>
              <p:nvPr/>
            </p:nvSpPr>
            <p:spPr>
              <a:xfrm>
                <a:off x="8315737" y="6235882"/>
                <a:ext cx="2108818" cy="276999"/>
              </a:xfrm>
              <a:prstGeom prst="rect">
                <a:avLst/>
              </a:prstGeom>
              <a:noFill/>
            </p:spPr>
            <p:txBody>
              <a:bodyPr wrap="square">
                <a:spAutoFit/>
              </a:bodyPr>
              <a:lstStyle/>
              <a:p>
                <a:pPr algn="r"/>
                <a:r>
                  <a:rPr lang="fr-FR" sz="1200" i="1" dirty="0" err="1">
                    <a:solidFill>
                      <a:srgbClr val="2C88D9"/>
                    </a:solidFill>
                  </a:rPr>
                  <a:t>seller_popularity</a:t>
                </a:r>
                <a:endParaRPr lang="en-US" sz="1200" i="1" dirty="0">
                  <a:solidFill>
                    <a:srgbClr val="2C88D9"/>
                  </a:solidFill>
                </a:endParaRPr>
              </a:p>
            </p:txBody>
          </p:sp>
        </p:grpSp>
      </p:grpSp>
      <p:pic>
        <p:nvPicPr>
          <p:cNvPr id="60" name="Image 59">
            <a:extLst>
              <a:ext uri="{FF2B5EF4-FFF2-40B4-BE49-F238E27FC236}">
                <a16:creationId xmlns:a16="http://schemas.microsoft.com/office/drawing/2014/main" id="{C9849357-87C8-4111-BF16-6341284F9C27}"/>
              </a:ext>
            </a:extLst>
          </p:cNvPr>
          <p:cNvPicPr>
            <a:picLocks noChangeAspect="1"/>
          </p:cNvPicPr>
          <p:nvPr/>
        </p:nvPicPr>
        <p:blipFill>
          <a:blip r:embed="rId13"/>
          <a:stretch>
            <a:fillRect/>
          </a:stretch>
        </p:blipFill>
        <p:spPr>
          <a:xfrm>
            <a:off x="241614" y="115712"/>
            <a:ext cx="1930006" cy="1353885"/>
          </a:xfrm>
          <a:prstGeom prst="rect">
            <a:avLst/>
          </a:prstGeom>
        </p:spPr>
      </p:pic>
      <p:sp>
        <p:nvSpPr>
          <p:cNvPr id="62" name="Rectangle 61">
            <a:extLst>
              <a:ext uri="{FF2B5EF4-FFF2-40B4-BE49-F238E27FC236}">
                <a16:creationId xmlns:a16="http://schemas.microsoft.com/office/drawing/2014/main" id="{D31205F8-BA02-4CD8-AA55-AE9DDD06D129}"/>
              </a:ext>
            </a:extLst>
          </p:cNvPr>
          <p:cNvSpPr/>
          <p:nvPr/>
        </p:nvSpPr>
        <p:spPr>
          <a:xfrm>
            <a:off x="286504" y="6174296"/>
            <a:ext cx="5266571" cy="61770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nb *: Most </a:t>
            </a:r>
            <a:r>
              <a:rPr lang="fr-FR" sz="1600" dirty="0" err="1"/>
              <a:t>features</a:t>
            </a:r>
            <a:r>
              <a:rPr lang="fr-FR" sz="1600" dirty="0"/>
              <a:t> can </a:t>
            </a:r>
            <a:r>
              <a:rPr lang="fr-FR" sz="1600" dirty="0" err="1"/>
              <a:t>also</a:t>
            </a:r>
            <a:r>
              <a:rPr lang="fr-FR" sz="1600" dirty="0"/>
              <a:t> </a:t>
            </a:r>
            <a:r>
              <a:rPr lang="fr-FR" sz="1600" dirty="0" err="1"/>
              <a:t>be</a:t>
            </a:r>
            <a:r>
              <a:rPr lang="fr-FR" sz="1600" dirty="0"/>
              <a:t> </a:t>
            </a:r>
            <a:r>
              <a:rPr lang="fr-FR" sz="1600" dirty="0" err="1"/>
              <a:t>derived</a:t>
            </a:r>
            <a:r>
              <a:rPr lang="fr-FR" sz="1600" dirty="0"/>
              <a:t> as an ordinal « </a:t>
            </a:r>
            <a:r>
              <a:rPr lang="fr-FR" sz="1600" b="1" dirty="0" err="1"/>
              <a:t>level</a:t>
            </a:r>
            <a:r>
              <a:rPr lang="fr-FR" sz="1600" dirty="0"/>
              <a:t> », </a:t>
            </a:r>
            <a:r>
              <a:rPr lang="fr-FR" sz="1600" dirty="0" err="1"/>
              <a:t>according</a:t>
            </a:r>
            <a:r>
              <a:rPr lang="fr-FR" sz="1600" dirty="0"/>
              <a:t> to </a:t>
            </a:r>
            <a:r>
              <a:rPr lang="fr-FR" sz="1600" dirty="0" err="1"/>
              <a:t>your</a:t>
            </a:r>
            <a:r>
              <a:rPr lang="fr-FR" sz="1600" dirty="0"/>
              <a:t> </a:t>
            </a:r>
            <a:r>
              <a:rPr lang="fr-FR" sz="1600" b="1" dirty="0" err="1"/>
              <a:t>rules</a:t>
            </a:r>
            <a:r>
              <a:rPr lang="fr-FR" sz="1600" dirty="0"/>
              <a:t> or </a:t>
            </a:r>
            <a:r>
              <a:rPr lang="fr-FR" sz="1600" b="1" dirty="0" err="1"/>
              <a:t>targets</a:t>
            </a:r>
            <a:endParaRPr lang="en-US" sz="1600" b="1" dirty="0"/>
          </a:p>
        </p:txBody>
      </p:sp>
    </p:spTree>
    <p:extLst>
      <p:ext uri="{BB962C8B-B14F-4D97-AF65-F5344CB8AC3E}">
        <p14:creationId xmlns:p14="http://schemas.microsoft.com/office/powerpoint/2010/main" val="1244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AD75B4-A5FA-45B2-8388-04A3E9F672DA}"/>
              </a:ext>
            </a:extLst>
          </p:cNvPr>
          <p:cNvSpPr/>
          <p:nvPr/>
        </p:nvSpPr>
        <p:spPr>
          <a:xfrm>
            <a:off x="101600" y="2683010"/>
            <a:ext cx="11992440" cy="3282739"/>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 name="Titre 1">
            <a:extLst>
              <a:ext uri="{FF2B5EF4-FFF2-40B4-BE49-F238E27FC236}">
                <a16:creationId xmlns:a16="http://schemas.microsoft.com/office/drawing/2014/main" id="{E4ED6295-148D-4520-93EE-A42EF45C18E9}"/>
              </a:ext>
            </a:extLst>
          </p:cNvPr>
          <p:cNvSpPr>
            <a:spLocks noGrp="1"/>
          </p:cNvSpPr>
          <p:nvPr>
            <p:ph type="title"/>
          </p:nvPr>
        </p:nvSpPr>
        <p:spPr>
          <a:xfrm>
            <a:off x="1527348" y="440261"/>
            <a:ext cx="9682059" cy="970450"/>
          </a:xfrm>
        </p:spPr>
        <p:txBody>
          <a:bodyPr/>
          <a:lstStyle/>
          <a:p>
            <a:r>
              <a:rPr lang="fr-FR" dirty="0"/>
              <a:t>1.c. </a:t>
            </a:r>
            <a:r>
              <a:rPr lang="fr-FR" dirty="0" err="1"/>
              <a:t>Refine</a:t>
            </a:r>
            <a:r>
              <a:rPr lang="fr-FR" dirty="0"/>
              <a:t> </a:t>
            </a:r>
            <a:r>
              <a:rPr lang="fr-FR" dirty="0" err="1"/>
              <a:t>your</a:t>
            </a:r>
            <a:r>
              <a:rPr lang="fr-FR" dirty="0"/>
              <a:t> Goals, </a:t>
            </a:r>
            <a:br>
              <a:rPr lang="fr-FR" dirty="0"/>
            </a:br>
            <a:r>
              <a:rPr lang="fr-FR" dirty="0" err="1"/>
              <a:t>Find</a:t>
            </a:r>
            <a:r>
              <a:rPr lang="fr-FR" dirty="0"/>
              <a:t> the Right Target</a:t>
            </a:r>
            <a:endParaRPr lang="en-US" dirty="0"/>
          </a:p>
        </p:txBody>
      </p:sp>
      <p:sp>
        <p:nvSpPr>
          <p:cNvPr id="3" name="Espace réservé du contenu 2">
            <a:extLst>
              <a:ext uri="{FF2B5EF4-FFF2-40B4-BE49-F238E27FC236}">
                <a16:creationId xmlns:a16="http://schemas.microsoft.com/office/drawing/2014/main" id="{77B3184C-E484-426C-9EEB-B4187A699A88}"/>
              </a:ext>
            </a:extLst>
          </p:cNvPr>
          <p:cNvSpPr>
            <a:spLocks noGrp="1"/>
          </p:cNvSpPr>
          <p:nvPr>
            <p:ph idx="1"/>
          </p:nvPr>
        </p:nvSpPr>
        <p:spPr>
          <a:xfrm>
            <a:off x="113355" y="3110578"/>
            <a:ext cx="6247246" cy="840193"/>
          </a:xfrm>
        </p:spPr>
        <p:txBody>
          <a:bodyPr>
            <a:noAutofit/>
          </a:bodyPr>
          <a:lstStyle/>
          <a:p>
            <a:pPr>
              <a:buFont typeface="Wingdings" panose="05000000000000000000" pitchFamily="2" charset="2"/>
              <a:buChar char="q"/>
            </a:pPr>
            <a:r>
              <a:rPr lang="en-US" sz="1400" b="1" dirty="0">
                <a:solidFill>
                  <a:srgbClr val="D3455B"/>
                </a:solidFill>
              </a:rPr>
              <a:t>The right time :</a:t>
            </a:r>
          </a:p>
          <a:p>
            <a:pPr marL="0" indent="0">
              <a:buNone/>
            </a:pPr>
            <a:r>
              <a:rPr lang="en-US" sz="1400" b="1" u="sng" dirty="0" err="1">
                <a:solidFill>
                  <a:srgbClr val="D3455B"/>
                </a:solidFill>
              </a:rPr>
              <a:t>purchase_time_zone_cat</a:t>
            </a:r>
            <a:r>
              <a:rPr lang="en-US" sz="1400" b="1" dirty="0">
                <a:solidFill>
                  <a:srgbClr val="D3455B"/>
                </a:solidFill>
              </a:rPr>
              <a:t> : </a:t>
            </a:r>
            <a:r>
              <a:rPr lang="en-US" sz="1400" i="1" dirty="0"/>
              <a:t>build purchase time zone (through hierarchical clustering technique out of day &amp; hour timestamp) </a:t>
            </a:r>
          </a:p>
        </p:txBody>
      </p:sp>
      <p:pic>
        <p:nvPicPr>
          <p:cNvPr id="5" name="Image 4">
            <a:extLst>
              <a:ext uri="{FF2B5EF4-FFF2-40B4-BE49-F238E27FC236}">
                <a16:creationId xmlns:a16="http://schemas.microsoft.com/office/drawing/2014/main" id="{DDA53BC1-B512-4CA7-AA28-CBA9C65D9AD5}"/>
              </a:ext>
            </a:extLst>
          </p:cNvPr>
          <p:cNvPicPr>
            <a:picLocks noChangeAspect="1"/>
          </p:cNvPicPr>
          <p:nvPr/>
        </p:nvPicPr>
        <p:blipFill>
          <a:blip r:embed="rId2"/>
          <a:stretch>
            <a:fillRect/>
          </a:stretch>
        </p:blipFill>
        <p:spPr>
          <a:xfrm>
            <a:off x="2013878" y="3951894"/>
            <a:ext cx="1197702" cy="1119803"/>
          </a:xfrm>
          <a:prstGeom prst="rect">
            <a:avLst/>
          </a:prstGeom>
        </p:spPr>
      </p:pic>
      <p:pic>
        <p:nvPicPr>
          <p:cNvPr id="6" name="Image 5">
            <a:extLst>
              <a:ext uri="{FF2B5EF4-FFF2-40B4-BE49-F238E27FC236}">
                <a16:creationId xmlns:a16="http://schemas.microsoft.com/office/drawing/2014/main" id="{4066AA3C-04DF-4D90-AEF2-2BC89347E0B6}"/>
              </a:ext>
            </a:extLst>
          </p:cNvPr>
          <p:cNvPicPr>
            <a:picLocks noChangeAspect="1"/>
          </p:cNvPicPr>
          <p:nvPr/>
        </p:nvPicPr>
        <p:blipFill>
          <a:blip r:embed="rId3"/>
          <a:stretch>
            <a:fillRect/>
          </a:stretch>
        </p:blipFill>
        <p:spPr>
          <a:xfrm>
            <a:off x="249951" y="3950772"/>
            <a:ext cx="1185064" cy="1115686"/>
          </a:xfrm>
          <a:prstGeom prst="rect">
            <a:avLst/>
          </a:prstGeom>
        </p:spPr>
      </p:pic>
      <p:pic>
        <p:nvPicPr>
          <p:cNvPr id="8" name="Image 7">
            <a:extLst>
              <a:ext uri="{FF2B5EF4-FFF2-40B4-BE49-F238E27FC236}">
                <a16:creationId xmlns:a16="http://schemas.microsoft.com/office/drawing/2014/main" id="{71B287B2-4B14-4ECF-AFEB-3A8078ACC1B0}"/>
              </a:ext>
            </a:extLst>
          </p:cNvPr>
          <p:cNvPicPr>
            <a:picLocks noChangeAspect="1"/>
          </p:cNvPicPr>
          <p:nvPr/>
        </p:nvPicPr>
        <p:blipFill>
          <a:blip r:embed="rId4"/>
          <a:stretch>
            <a:fillRect/>
          </a:stretch>
        </p:blipFill>
        <p:spPr>
          <a:xfrm>
            <a:off x="3418767" y="3941277"/>
            <a:ext cx="1733957" cy="1125182"/>
          </a:xfrm>
          <a:prstGeom prst="rect">
            <a:avLst/>
          </a:prstGeom>
        </p:spPr>
      </p:pic>
      <p:sp>
        <p:nvSpPr>
          <p:cNvPr id="12" name="Espace réservé du contenu 2">
            <a:extLst>
              <a:ext uri="{FF2B5EF4-FFF2-40B4-BE49-F238E27FC236}">
                <a16:creationId xmlns:a16="http://schemas.microsoft.com/office/drawing/2014/main" id="{EB9E2526-7D46-4FC0-94E7-D6F287783B84}"/>
              </a:ext>
            </a:extLst>
          </p:cNvPr>
          <p:cNvSpPr txBox="1">
            <a:spLocks/>
          </p:cNvSpPr>
          <p:nvPr/>
        </p:nvSpPr>
        <p:spPr>
          <a:xfrm>
            <a:off x="5950150" y="2893153"/>
            <a:ext cx="5375942"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product : </a:t>
            </a:r>
          </a:p>
          <a:p>
            <a:pPr marL="0" indent="0">
              <a:buNone/>
            </a:pPr>
            <a:r>
              <a:rPr lang="en-US" sz="1400" b="1" u="sng" dirty="0" err="1">
                <a:solidFill>
                  <a:srgbClr val="BD34D1"/>
                </a:solidFill>
              </a:rPr>
              <a:t>Product_review_mean</a:t>
            </a:r>
            <a:r>
              <a:rPr lang="en-US" sz="1400" b="1" dirty="0">
                <a:solidFill>
                  <a:srgbClr val="BD34D1"/>
                </a:solidFill>
              </a:rPr>
              <a:t> : </a:t>
            </a:r>
            <a:r>
              <a:rPr lang="fr-FR" sz="1400" i="1" dirty="0"/>
              <a:t>« stars » influence</a:t>
            </a:r>
            <a:endParaRPr lang="en-US" sz="1400" b="1" dirty="0">
              <a:solidFill>
                <a:srgbClr val="FF0000"/>
              </a:solidFill>
            </a:endParaRPr>
          </a:p>
        </p:txBody>
      </p:sp>
      <p:sp>
        <p:nvSpPr>
          <p:cNvPr id="13" name="Espace réservé du contenu 2">
            <a:extLst>
              <a:ext uri="{FF2B5EF4-FFF2-40B4-BE49-F238E27FC236}">
                <a16:creationId xmlns:a16="http://schemas.microsoft.com/office/drawing/2014/main" id="{FEAE2A0A-2132-4887-A187-51F7F63460EB}"/>
              </a:ext>
            </a:extLst>
          </p:cNvPr>
          <p:cNvSpPr txBox="1">
            <a:spLocks/>
          </p:cNvSpPr>
          <p:nvPr/>
        </p:nvSpPr>
        <p:spPr>
          <a:xfrm>
            <a:off x="113355" y="5216785"/>
            <a:ext cx="5403273"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satisfaction level :</a:t>
            </a:r>
          </a:p>
          <a:p>
            <a:pPr marL="0" indent="0">
              <a:buNone/>
            </a:pPr>
            <a:r>
              <a:rPr lang="en-US" sz="1400" b="1" u="sng" dirty="0" err="1">
                <a:solidFill>
                  <a:srgbClr val="BD34D1"/>
                </a:solidFill>
              </a:rPr>
              <a:t>review_gap</a:t>
            </a:r>
            <a:r>
              <a:rPr lang="en-US" sz="1400" b="1" dirty="0">
                <a:solidFill>
                  <a:srgbClr val="BD34D1"/>
                </a:solidFill>
              </a:rPr>
              <a:t> :</a:t>
            </a:r>
            <a:r>
              <a:rPr lang="en-US" sz="1400" b="1" dirty="0"/>
              <a:t> </a:t>
            </a:r>
            <a:r>
              <a:rPr lang="en-US" sz="1400" i="1" dirty="0"/>
              <a:t>value the gap between product and customer review, to define who’s a worst, same or better scorer</a:t>
            </a:r>
            <a:r>
              <a:rPr lang="en-US" sz="1400" b="1" i="1" dirty="0"/>
              <a:t>. </a:t>
            </a:r>
            <a:endParaRPr lang="en-US" sz="1400" i="1" dirty="0"/>
          </a:p>
        </p:txBody>
      </p:sp>
      <p:pic>
        <p:nvPicPr>
          <p:cNvPr id="7" name="Image 6">
            <a:extLst>
              <a:ext uri="{FF2B5EF4-FFF2-40B4-BE49-F238E27FC236}">
                <a16:creationId xmlns:a16="http://schemas.microsoft.com/office/drawing/2014/main" id="{6E336379-40E8-4CE5-91F8-A01A34001329}"/>
              </a:ext>
            </a:extLst>
          </p:cNvPr>
          <p:cNvPicPr>
            <a:picLocks noChangeAspect="1"/>
          </p:cNvPicPr>
          <p:nvPr/>
        </p:nvPicPr>
        <p:blipFill>
          <a:blip r:embed="rId5"/>
          <a:stretch>
            <a:fillRect/>
          </a:stretch>
        </p:blipFill>
        <p:spPr>
          <a:xfrm flipH="1">
            <a:off x="113355" y="45487"/>
            <a:ext cx="1303463" cy="1461766"/>
          </a:xfrm>
          <a:prstGeom prst="rect">
            <a:avLst/>
          </a:prstGeom>
        </p:spPr>
      </p:pic>
      <p:sp>
        <p:nvSpPr>
          <p:cNvPr id="10" name="ZoneTexte 9">
            <a:extLst>
              <a:ext uri="{FF2B5EF4-FFF2-40B4-BE49-F238E27FC236}">
                <a16:creationId xmlns:a16="http://schemas.microsoft.com/office/drawing/2014/main" id="{C778895E-49C3-461E-9F77-1CC81EE786F5}"/>
              </a:ext>
            </a:extLst>
          </p:cNvPr>
          <p:cNvSpPr txBox="1"/>
          <p:nvPr/>
        </p:nvSpPr>
        <p:spPr>
          <a:xfrm>
            <a:off x="101599" y="1759680"/>
            <a:ext cx="11965290" cy="923330"/>
          </a:xfrm>
          <a:prstGeom prst="rect">
            <a:avLst/>
          </a:prstGeom>
          <a:noFill/>
        </p:spPr>
        <p:txBody>
          <a:bodyPr wrap="square" rtlCol="0">
            <a:spAutoFit/>
          </a:bodyPr>
          <a:lstStyle/>
          <a:p>
            <a:r>
              <a:rPr lang="fr-FR" i="1" dirty="0"/>
              <a:t>RFM </a:t>
            </a:r>
            <a:r>
              <a:rPr lang="fr-FR" i="1" dirty="0" err="1"/>
              <a:t>easy</a:t>
            </a:r>
            <a:r>
              <a:rPr lang="fr-FR" i="1" dirty="0"/>
              <a:t> </a:t>
            </a:r>
            <a:r>
              <a:rPr lang="fr-FR" b="1" i="1" dirty="0" err="1"/>
              <a:t>actionability</a:t>
            </a:r>
            <a:r>
              <a:rPr lang="fr-FR" i="1" dirty="0"/>
              <a:t> has </a:t>
            </a:r>
            <a:r>
              <a:rPr lang="fr-FR" i="1" dirty="0" err="1"/>
              <a:t>emerged</a:t>
            </a:r>
            <a:r>
              <a:rPr lang="fr-FR" i="1" dirty="0"/>
              <a:t> </a:t>
            </a:r>
            <a:r>
              <a:rPr lang="fr-FR" i="1" dirty="0" err="1"/>
              <a:t>during</a:t>
            </a:r>
            <a:r>
              <a:rPr lang="fr-FR" i="1" dirty="0"/>
              <a:t> </a:t>
            </a:r>
            <a:r>
              <a:rPr lang="fr-FR" i="1" dirty="0" err="1"/>
              <a:t>years</a:t>
            </a:r>
            <a:r>
              <a:rPr lang="fr-FR" i="1" dirty="0"/>
              <a:t> of practices, </a:t>
            </a:r>
            <a:r>
              <a:rPr lang="fr-FR" i="1" dirty="0" err="1"/>
              <a:t>is</a:t>
            </a:r>
            <a:r>
              <a:rPr lang="fr-FR" i="1" dirty="0"/>
              <a:t> </a:t>
            </a:r>
            <a:r>
              <a:rPr lang="fr-FR" i="1" dirty="0" err="1"/>
              <a:t>now</a:t>
            </a:r>
            <a:r>
              <a:rPr lang="fr-FR" i="1" dirty="0"/>
              <a:t> </a:t>
            </a:r>
            <a:r>
              <a:rPr lang="fr-FR" i="1" dirty="0" err="1"/>
              <a:t>enhanced</a:t>
            </a:r>
            <a:r>
              <a:rPr lang="fr-FR" i="1" dirty="0"/>
              <a:t> by Machine Learning. </a:t>
            </a:r>
          </a:p>
          <a:p>
            <a:r>
              <a:rPr lang="fr-FR" i="1" dirty="0"/>
              <a:t>You </a:t>
            </a:r>
            <a:r>
              <a:rPr lang="fr-FR" i="1" dirty="0" err="1"/>
              <a:t>shall</a:t>
            </a:r>
            <a:r>
              <a:rPr lang="fr-FR" i="1" dirty="0"/>
              <a:t> not « put » </a:t>
            </a:r>
            <a:r>
              <a:rPr lang="fr-FR" i="1" dirty="0" err="1"/>
              <a:t>customers</a:t>
            </a:r>
            <a:r>
              <a:rPr lang="fr-FR" i="1" dirty="0"/>
              <a:t> in a </a:t>
            </a:r>
            <a:r>
              <a:rPr lang="fr-FR" i="1" dirty="0" err="1"/>
              <a:t>frozen</a:t>
            </a:r>
            <a:r>
              <a:rPr lang="fr-FR" i="1" dirty="0"/>
              <a:t> matrix </a:t>
            </a:r>
            <a:r>
              <a:rPr lang="fr-FR" i="1" dirty="0" err="1"/>
              <a:t>any</a:t>
            </a:r>
            <a:r>
              <a:rPr lang="fr-FR" i="1" dirty="0"/>
              <a:t> more, but </a:t>
            </a:r>
            <a:r>
              <a:rPr lang="fr-FR" b="1" i="1" dirty="0"/>
              <a:t>drive</a:t>
            </a:r>
            <a:r>
              <a:rPr lang="fr-FR" i="1" dirty="0"/>
              <a:t> </a:t>
            </a:r>
            <a:r>
              <a:rPr lang="fr-FR" i="1" dirty="0" err="1"/>
              <a:t>your</a:t>
            </a:r>
            <a:r>
              <a:rPr lang="fr-FR" i="1" dirty="0"/>
              <a:t> </a:t>
            </a:r>
            <a:r>
              <a:rPr lang="fr-FR" i="1" dirty="0" err="1"/>
              <a:t>ability</a:t>
            </a:r>
            <a:r>
              <a:rPr lang="fr-FR" i="1" dirty="0"/>
              <a:t> to « </a:t>
            </a:r>
            <a:r>
              <a:rPr lang="fr-FR" i="1" dirty="0" err="1"/>
              <a:t>learn</a:t>
            </a:r>
            <a:r>
              <a:rPr lang="fr-FR" i="1" dirty="0"/>
              <a:t> » </a:t>
            </a:r>
            <a:r>
              <a:rPr lang="fr-FR" i="1" dirty="0" err="1"/>
              <a:t>from</a:t>
            </a:r>
            <a:r>
              <a:rPr lang="fr-FR" i="1" dirty="0"/>
              <a:t> data.</a:t>
            </a:r>
          </a:p>
          <a:p>
            <a:r>
              <a:rPr lang="fr-FR" i="1" dirty="0" err="1"/>
              <a:t>Let’s</a:t>
            </a:r>
            <a:r>
              <a:rPr lang="fr-FR" i="1" dirty="0"/>
              <a:t> </a:t>
            </a:r>
            <a:r>
              <a:rPr lang="fr-FR" i="1" dirty="0" err="1"/>
              <a:t>see</a:t>
            </a:r>
            <a:r>
              <a:rPr lang="fr-FR" i="1" dirty="0"/>
              <a:t> </a:t>
            </a:r>
            <a:r>
              <a:rPr lang="fr-FR" i="1" dirty="0" err="1"/>
              <a:t>practical</a:t>
            </a:r>
            <a:r>
              <a:rPr lang="fr-FR" i="1" dirty="0"/>
              <a:t> </a:t>
            </a:r>
            <a:r>
              <a:rPr lang="fr-FR" i="1" dirty="0" err="1"/>
              <a:t>examples</a:t>
            </a:r>
            <a:r>
              <a:rPr lang="fr-FR" i="1" dirty="0"/>
              <a:t> :</a:t>
            </a:r>
          </a:p>
        </p:txBody>
      </p:sp>
      <p:sp>
        <p:nvSpPr>
          <p:cNvPr id="14" name="Flèche : droite 13">
            <a:extLst>
              <a:ext uri="{FF2B5EF4-FFF2-40B4-BE49-F238E27FC236}">
                <a16:creationId xmlns:a16="http://schemas.microsoft.com/office/drawing/2014/main" id="{C57E6EB3-BD86-4485-939F-BDA7B19EFACF}"/>
              </a:ext>
            </a:extLst>
          </p:cNvPr>
          <p:cNvSpPr/>
          <p:nvPr/>
        </p:nvSpPr>
        <p:spPr>
          <a:xfrm>
            <a:off x="1642202" y="4313759"/>
            <a:ext cx="195469" cy="38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ce réservé du contenu 2">
            <a:extLst>
              <a:ext uri="{FF2B5EF4-FFF2-40B4-BE49-F238E27FC236}">
                <a16:creationId xmlns:a16="http://schemas.microsoft.com/office/drawing/2014/main" id="{29AE5D2E-F4F2-4D21-B4E8-19A0910B293F}"/>
              </a:ext>
            </a:extLst>
          </p:cNvPr>
          <p:cNvSpPr txBox="1">
            <a:spLocks/>
          </p:cNvSpPr>
          <p:nvPr/>
        </p:nvSpPr>
        <p:spPr>
          <a:xfrm>
            <a:off x="5950148" y="3645522"/>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F7C325"/>
              </a:buClr>
              <a:buFont typeface="Wingdings" panose="05000000000000000000" pitchFamily="2" charset="2"/>
              <a:buChar char="q"/>
            </a:pPr>
            <a:r>
              <a:rPr lang="en-US" sz="1400" b="1" dirty="0">
                <a:solidFill>
                  <a:srgbClr val="FFC000"/>
                </a:solidFill>
              </a:rPr>
              <a:t>The right product description :</a:t>
            </a:r>
            <a:endParaRPr lang="en-US" sz="1400" b="1" dirty="0">
              <a:solidFill>
                <a:srgbClr val="E8833A"/>
              </a:solidFill>
            </a:endParaRPr>
          </a:p>
          <a:p>
            <a:pPr marL="0" indent="0">
              <a:buNone/>
            </a:pPr>
            <a:r>
              <a:rPr lang="fr-FR" sz="1400" b="1" u="sng" dirty="0" err="1">
                <a:solidFill>
                  <a:srgbClr val="FFC000"/>
                </a:solidFill>
              </a:rPr>
              <a:t>product_qlty_idx</a:t>
            </a:r>
            <a:r>
              <a:rPr lang="en-US" sz="1400" b="1" dirty="0">
                <a:solidFill>
                  <a:srgbClr val="FFC000"/>
                </a:solidFill>
              </a:rPr>
              <a:t> : </a:t>
            </a:r>
            <a:r>
              <a:rPr lang="fr-FR" sz="1400" i="1" dirty="0"/>
              <a:t>e.g. </a:t>
            </a:r>
            <a:r>
              <a:rPr lang="fr-FR" sz="1400" i="1" dirty="0" err="1"/>
              <a:t>build</a:t>
            </a:r>
            <a:r>
              <a:rPr lang="fr-FR" sz="1400" i="1" dirty="0"/>
              <a:t> a </a:t>
            </a:r>
            <a:r>
              <a:rPr lang="fr-FR" sz="1400" i="1" dirty="0" err="1"/>
              <a:t>product</a:t>
            </a:r>
            <a:r>
              <a:rPr lang="fr-FR" sz="1400" i="1" dirty="0"/>
              <a:t> description index</a:t>
            </a:r>
            <a:endParaRPr lang="en-US" sz="1400" b="1" dirty="0">
              <a:solidFill>
                <a:srgbClr val="FF0000"/>
              </a:solidFill>
            </a:endParaRPr>
          </a:p>
        </p:txBody>
      </p:sp>
      <p:sp>
        <p:nvSpPr>
          <p:cNvPr id="20" name="Espace réservé du contenu 2">
            <a:extLst>
              <a:ext uri="{FF2B5EF4-FFF2-40B4-BE49-F238E27FC236}">
                <a16:creationId xmlns:a16="http://schemas.microsoft.com/office/drawing/2014/main" id="{930E718C-80C7-4165-9D82-FCBDE808E004}"/>
              </a:ext>
            </a:extLst>
          </p:cNvPr>
          <p:cNvSpPr txBox="1">
            <a:spLocks/>
          </p:cNvSpPr>
          <p:nvPr/>
        </p:nvSpPr>
        <p:spPr>
          <a:xfrm>
            <a:off x="5950146" y="5182184"/>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2C88D9"/>
              </a:buClr>
              <a:buFont typeface="Wingdings" panose="05000000000000000000" pitchFamily="2" charset="2"/>
              <a:buChar char="q"/>
            </a:pPr>
            <a:r>
              <a:rPr lang="en-US" sz="1400" b="1" dirty="0">
                <a:solidFill>
                  <a:srgbClr val="2C88D9"/>
                </a:solidFill>
              </a:rPr>
              <a:t>The right location : </a:t>
            </a:r>
          </a:p>
          <a:p>
            <a:pPr marL="0" indent="0">
              <a:buNone/>
            </a:pPr>
            <a:r>
              <a:rPr lang="fr-FR" sz="1400" b="1" u="sng" dirty="0" err="1">
                <a:solidFill>
                  <a:srgbClr val="2C88D9"/>
                </a:solidFill>
              </a:rPr>
              <a:t>cust_sell_distance</a:t>
            </a:r>
            <a:r>
              <a:rPr lang="en-US" sz="1400" b="1" dirty="0">
                <a:solidFill>
                  <a:srgbClr val="2C88D9"/>
                </a:solidFill>
              </a:rPr>
              <a:t> : </a:t>
            </a:r>
            <a:r>
              <a:rPr lang="fr-FR" sz="1400" i="1" dirty="0"/>
              <a:t> </a:t>
            </a:r>
            <a:r>
              <a:rPr lang="fr-FR" sz="1400" i="1" dirty="0" err="1"/>
              <a:t>so</a:t>
            </a:r>
            <a:r>
              <a:rPr lang="fr-FR" sz="1400" i="1" dirty="0"/>
              <a:t> far </a:t>
            </a:r>
            <a:r>
              <a:rPr lang="fr-FR" sz="1400" i="1" dirty="0" err="1"/>
              <a:t>so</a:t>
            </a:r>
            <a:r>
              <a:rPr lang="fr-FR" sz="1400" i="1" dirty="0"/>
              <a:t> close </a:t>
            </a:r>
            <a:r>
              <a:rPr lang="fr-FR" sz="1400" i="1" dirty="0" err="1"/>
              <a:t>thanks</a:t>
            </a:r>
            <a:r>
              <a:rPr lang="fr-FR" sz="1400" i="1" dirty="0"/>
              <a:t> to a </a:t>
            </a:r>
            <a:r>
              <a:rPr lang="fr-FR" sz="1400" i="1" dirty="0" err="1"/>
              <a:t>virtual</a:t>
            </a:r>
            <a:r>
              <a:rPr lang="fr-FR" sz="1400" i="1" dirty="0"/>
              <a:t> marketplace</a:t>
            </a:r>
            <a:endParaRPr lang="en-US" sz="1400" dirty="0"/>
          </a:p>
        </p:txBody>
      </p:sp>
      <p:sp>
        <p:nvSpPr>
          <p:cNvPr id="21" name="Espace réservé du contenu 2">
            <a:extLst>
              <a:ext uri="{FF2B5EF4-FFF2-40B4-BE49-F238E27FC236}">
                <a16:creationId xmlns:a16="http://schemas.microsoft.com/office/drawing/2014/main" id="{D424E10D-A533-4CA0-8B18-A81DD802DBDD}"/>
              </a:ext>
            </a:extLst>
          </p:cNvPr>
          <p:cNvSpPr txBox="1">
            <a:spLocks/>
          </p:cNvSpPr>
          <p:nvPr/>
        </p:nvSpPr>
        <p:spPr>
          <a:xfrm>
            <a:off x="5950147" y="4382878"/>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E8833A"/>
              </a:buClr>
              <a:buFont typeface="Wingdings" panose="05000000000000000000" pitchFamily="2" charset="2"/>
              <a:buChar char="q"/>
            </a:pPr>
            <a:r>
              <a:rPr lang="en-US" sz="1400" b="1" dirty="0">
                <a:solidFill>
                  <a:srgbClr val="E8833A"/>
                </a:solidFill>
              </a:rPr>
              <a:t>The right pricing and its attractivity : </a:t>
            </a:r>
          </a:p>
          <a:p>
            <a:pPr marL="0" indent="0">
              <a:buNone/>
            </a:pPr>
            <a:r>
              <a:rPr lang="en-US" sz="1400" b="1" u="sng" dirty="0" err="1">
                <a:solidFill>
                  <a:srgbClr val="E8833A"/>
                </a:solidFill>
              </a:rPr>
              <a:t>Total_price</a:t>
            </a:r>
            <a:r>
              <a:rPr lang="en-US" sz="1400" b="1" u="sng" dirty="0">
                <a:solidFill>
                  <a:srgbClr val="E8833A"/>
                </a:solidFill>
              </a:rPr>
              <a:t> &amp; </a:t>
            </a:r>
            <a:r>
              <a:rPr lang="en-US" sz="1400" b="1" u="sng" dirty="0" err="1">
                <a:solidFill>
                  <a:srgbClr val="E8833A"/>
                </a:solidFill>
              </a:rPr>
              <a:t>charmed_price</a:t>
            </a:r>
            <a:r>
              <a:rPr lang="en-US" sz="1400" b="1" dirty="0">
                <a:solidFill>
                  <a:srgbClr val="E8833A"/>
                </a:solidFill>
              </a:rPr>
              <a:t> : </a:t>
            </a:r>
            <a:r>
              <a:rPr lang="fr-FR" sz="1400" i="1" dirty="0"/>
              <a:t>« </a:t>
            </a:r>
            <a:r>
              <a:rPr lang="fr-FR" sz="1400" i="1" dirty="0" err="1"/>
              <a:t>charmed</a:t>
            </a:r>
            <a:r>
              <a:rPr lang="fr-FR" sz="1400" i="1" dirty="0"/>
              <a:t> » by 0,99 </a:t>
            </a:r>
            <a:r>
              <a:rPr lang="fr-FR" sz="1400" i="1" dirty="0" err="1"/>
              <a:t>termination</a:t>
            </a:r>
            <a:endParaRPr lang="en-US" sz="1400" b="1" dirty="0">
              <a:solidFill>
                <a:srgbClr val="FF0000"/>
              </a:solidFill>
            </a:endParaRPr>
          </a:p>
        </p:txBody>
      </p:sp>
      <p:sp>
        <p:nvSpPr>
          <p:cNvPr id="9" name="ZoneTexte 8">
            <a:extLst>
              <a:ext uri="{FF2B5EF4-FFF2-40B4-BE49-F238E27FC236}">
                <a16:creationId xmlns:a16="http://schemas.microsoft.com/office/drawing/2014/main" id="{24E8D992-EBC2-409F-9232-04E021CF85F9}"/>
              </a:ext>
            </a:extLst>
          </p:cNvPr>
          <p:cNvSpPr txBox="1"/>
          <p:nvPr/>
        </p:nvSpPr>
        <p:spPr>
          <a:xfrm>
            <a:off x="125382" y="2754575"/>
            <a:ext cx="2496196" cy="369332"/>
          </a:xfrm>
          <a:prstGeom prst="rect">
            <a:avLst/>
          </a:prstGeom>
          <a:noFill/>
        </p:spPr>
        <p:txBody>
          <a:bodyPr wrap="none" rtlCol="0">
            <a:spAutoFit/>
          </a:bodyPr>
          <a:lstStyle/>
          <a:p>
            <a:r>
              <a:rPr lang="fr-FR" b="1" dirty="0"/>
              <a:t>The « Right » </a:t>
            </a:r>
            <a:r>
              <a:rPr lang="fr-FR" b="1" dirty="0" err="1"/>
              <a:t>features</a:t>
            </a:r>
            <a:endParaRPr lang="en-US" b="1" dirty="0"/>
          </a:p>
        </p:txBody>
      </p:sp>
      <p:sp>
        <p:nvSpPr>
          <p:cNvPr id="11" name="Rectangle 10">
            <a:extLst>
              <a:ext uri="{FF2B5EF4-FFF2-40B4-BE49-F238E27FC236}">
                <a16:creationId xmlns:a16="http://schemas.microsoft.com/office/drawing/2014/main" id="{F9F752C6-B3F8-436E-9D9B-764C09793B0F}"/>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t>The </a:t>
            </a:r>
            <a:r>
              <a:rPr lang="fr-FR" sz="1600" i="1" dirty="0" err="1"/>
              <a:t>most</a:t>
            </a:r>
            <a:r>
              <a:rPr lang="fr-FR" sz="1600" i="1" dirty="0"/>
              <a:t> </a:t>
            </a:r>
            <a:r>
              <a:rPr lang="fr-FR" sz="1600" b="1" i="1" dirty="0" err="1"/>
              <a:t>powerfull</a:t>
            </a:r>
            <a:r>
              <a:rPr lang="fr-FR" sz="1600" b="1" i="1" dirty="0"/>
              <a:t> &amp; efficient</a:t>
            </a:r>
            <a:r>
              <a:rPr lang="fr-FR" sz="1600" i="1" dirty="0"/>
              <a:t> </a:t>
            </a:r>
            <a:r>
              <a:rPr lang="fr-FR" sz="1600" i="1" dirty="0" err="1"/>
              <a:t>Customer’s</a:t>
            </a:r>
            <a:r>
              <a:rPr lang="fr-FR" sz="1600" i="1" dirty="0"/>
              <a:t> segmentation </a:t>
            </a:r>
            <a:r>
              <a:rPr lang="fr-FR" sz="1600" i="1" dirty="0" err="1"/>
              <a:t>shall</a:t>
            </a:r>
            <a:r>
              <a:rPr lang="fr-FR" sz="1600" i="1" dirty="0"/>
              <a:t> first </a:t>
            </a:r>
            <a:r>
              <a:rPr lang="fr-FR" sz="1600" b="1" i="1" dirty="0" err="1"/>
              <a:t>suits</a:t>
            </a:r>
            <a:r>
              <a:rPr lang="fr-FR" sz="1600" b="1" i="1" dirty="0"/>
              <a:t> to </a:t>
            </a:r>
            <a:r>
              <a:rPr lang="fr-FR" sz="1600" b="1" i="1" dirty="0" err="1"/>
              <a:t>Your</a:t>
            </a:r>
            <a:r>
              <a:rPr lang="fr-FR" sz="1600" b="1" i="1" dirty="0"/>
              <a:t> Goals</a:t>
            </a:r>
          </a:p>
        </p:txBody>
      </p:sp>
    </p:spTree>
    <p:extLst>
      <p:ext uri="{BB962C8B-B14F-4D97-AF65-F5344CB8AC3E}">
        <p14:creationId xmlns:p14="http://schemas.microsoft.com/office/powerpoint/2010/main" val="107374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71305" y="379621"/>
            <a:ext cx="12058022" cy="970450"/>
          </a:xfrm>
        </p:spPr>
        <p:txBody>
          <a:bodyPr/>
          <a:lstStyle/>
          <a:p>
            <a:r>
              <a:rPr lang="fr-FR" dirty="0"/>
              <a:t>Use Case : </a:t>
            </a:r>
            <a:br>
              <a:rPr lang="fr-FR" dirty="0"/>
            </a:br>
            <a:r>
              <a:rPr lang="fr-FR" dirty="0"/>
              <a:t>building a « Right » communication </a:t>
            </a:r>
            <a:r>
              <a:rPr lang="fr-FR" dirty="0" err="1"/>
              <a:t>campaign</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0" y="2566463"/>
            <a:ext cx="5419753" cy="1325994"/>
            <a:chOff x="-78270" y="3035998"/>
            <a:chExt cx="5419753" cy="1325994"/>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307777"/>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77732" y="3706678"/>
            <a:ext cx="5041975" cy="2089773"/>
            <a:chOff x="232760" y="4129728"/>
            <a:chExt cx="5041975"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232760" y="5034281"/>
              <a:ext cx="3506542" cy="523220"/>
            </a:xfrm>
            <a:prstGeom prst="rect">
              <a:avLst/>
            </a:prstGeom>
          </p:spPr>
          <p:txBody>
            <a:bodyPr wrap="square">
              <a:spAutoFit/>
            </a:bodyPr>
            <a:lstStyle/>
            <a:p>
              <a:pPr algn="r"/>
              <a:r>
                <a:rPr lang="en-US" sz="1400" b="1" dirty="0"/>
                <a:t>Why : </a:t>
              </a:r>
              <a:r>
                <a:rPr lang="en-US" sz="1400" b="1" u="sng" dirty="0" err="1">
                  <a:solidFill>
                    <a:srgbClr val="BD34D1"/>
                  </a:solidFill>
                </a:rPr>
                <a:t>product_review_mean_lvl</a:t>
              </a:r>
              <a:endParaRPr lang="en-US" sz="1400" b="1" u="sng" dirty="0">
                <a:solidFill>
                  <a:srgbClr val="BD34D1"/>
                </a:solidFill>
              </a:endParaRPr>
            </a:p>
            <a:p>
              <a:pPr algn="r"/>
              <a:r>
                <a:rPr lang="en-US" sz="1400" b="1" dirty="0"/>
                <a:t>How : </a:t>
              </a:r>
              <a:r>
                <a:rPr lang="en-US" sz="1400" b="1" u="sng" dirty="0" err="1">
                  <a:solidFill>
                    <a:srgbClr val="BD34D1"/>
                  </a:solidFill>
                </a:rPr>
                <a:t>review_gap_lvl</a:t>
              </a:r>
              <a:endParaRPr lang="en-US" sz="1400" b="1" u="sng" dirty="0">
                <a:solidFill>
                  <a:srgbClr val="BD34D1"/>
                </a:solidFill>
              </a:endParaRP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80700" y="4129024"/>
            <a:ext cx="3671710" cy="2089773"/>
            <a:chOff x="5508464" y="4630865"/>
            <a:chExt cx="3671710" cy="2089773"/>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35960" y="5983328"/>
              <a:ext cx="2344214" cy="307777"/>
            </a:xfrm>
            <a:prstGeom prst="rect">
              <a:avLst/>
            </a:prstGeom>
          </p:spPr>
          <p:txBody>
            <a:bodyPr wrap="square">
              <a:spAutoFit/>
            </a:bodyPr>
            <a:lstStyle/>
            <a:p>
              <a:pPr algn="r"/>
              <a:r>
                <a:rPr lang="en-US" sz="1400" b="1" dirty="0"/>
                <a:t>Where : </a:t>
              </a:r>
              <a:r>
                <a:rPr lang="en-US" sz="1400" b="1" u="sng" dirty="0" err="1">
                  <a:solidFill>
                    <a:srgbClr val="2C88D9"/>
                  </a:solidFill>
                </a:rPr>
                <a:t>cust_sell_dist_lvl</a:t>
              </a:r>
              <a:endParaRPr lang="en-US" sz="1400" b="1" u="sng"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4962090" y="1237200"/>
            <a:ext cx="1365288" cy="2089773"/>
            <a:chOff x="4864436" y="1659231"/>
            <a:chExt cx="1365288"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grpSp>
      <p:grpSp>
        <p:nvGrpSpPr>
          <p:cNvPr id="29" name="Groupe 28">
            <a:extLst>
              <a:ext uri="{FF2B5EF4-FFF2-40B4-BE49-F238E27FC236}">
                <a16:creationId xmlns:a16="http://schemas.microsoft.com/office/drawing/2014/main" id="{12D3F016-67B5-4644-A84F-A9361CD44EEF}"/>
              </a:ext>
            </a:extLst>
          </p:cNvPr>
          <p:cNvGrpSpPr/>
          <p:nvPr/>
        </p:nvGrpSpPr>
        <p:grpSpPr>
          <a:xfrm>
            <a:off x="6169411" y="1670418"/>
            <a:ext cx="4409733" cy="1737571"/>
            <a:chOff x="6072352" y="1986141"/>
            <a:chExt cx="4409733" cy="1737571"/>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28617" y="1986141"/>
              <a:ext cx="2653468" cy="307777"/>
            </a:xfrm>
            <a:prstGeom prst="rect">
              <a:avLst/>
            </a:prstGeom>
          </p:spPr>
          <p:txBody>
            <a:bodyPr wrap="square">
              <a:spAutoFit/>
            </a:bodyPr>
            <a:lstStyle/>
            <a:p>
              <a:pPr algn="r"/>
              <a:r>
                <a:rPr lang="en-US" sz="1400" b="1" dirty="0"/>
                <a:t>Why : </a:t>
              </a:r>
              <a:r>
                <a:rPr lang="fr-FR" sz="1400" b="1" u="sng" dirty="0" err="1">
                  <a:solidFill>
                    <a:srgbClr val="FFC000"/>
                  </a:solidFill>
                </a:rPr>
                <a:t>product_qlty_idx_lvl</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378240" y="3574046"/>
            <a:ext cx="4433759" cy="1446652"/>
            <a:chOff x="6345914" y="3943406"/>
            <a:chExt cx="4040838" cy="1446652"/>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234253" y="4226554"/>
              <a:ext cx="2152499" cy="523220"/>
            </a:xfrm>
            <a:prstGeom prst="rect">
              <a:avLst/>
            </a:prstGeom>
          </p:spPr>
          <p:txBody>
            <a:bodyPr wrap="square">
              <a:spAutoFit/>
            </a:bodyPr>
            <a:lstStyle/>
            <a:p>
              <a:pPr algn="r"/>
              <a:r>
                <a:rPr lang="en-US" sz="1400" b="1" dirty="0"/>
                <a:t>What : </a:t>
              </a:r>
              <a:r>
                <a:rPr lang="en-US" sz="1400" b="1" dirty="0" err="1">
                  <a:solidFill>
                    <a:srgbClr val="E8833A"/>
                  </a:solidFill>
                </a:rPr>
                <a:t>product_price_lvl</a:t>
              </a:r>
              <a:endParaRPr lang="en-US" sz="1400" b="1" dirty="0">
                <a:solidFill>
                  <a:srgbClr val="E8833A"/>
                </a:solidFill>
              </a:endParaRPr>
            </a:p>
            <a:p>
              <a:pPr algn="r"/>
              <a:r>
                <a:rPr lang="en-US" sz="1400" b="1" u="sng" dirty="0" err="1">
                  <a:solidFill>
                    <a:srgbClr val="E8833A"/>
                  </a:solidFill>
                </a:rPr>
                <a:t>charmed_price_cat</a:t>
              </a:r>
              <a:endParaRPr lang="en-US" sz="1400" b="1" u="sng"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182236" y="2969829"/>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sp>
        <p:nvSpPr>
          <p:cNvPr id="6" name="Rectangle 5">
            <a:extLst>
              <a:ext uri="{FF2B5EF4-FFF2-40B4-BE49-F238E27FC236}">
                <a16:creationId xmlns:a16="http://schemas.microsoft.com/office/drawing/2014/main" id="{B972DCC2-4D79-48CD-B129-0845C40F48F6}"/>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We’ll</a:t>
            </a:r>
            <a:r>
              <a:rPr lang="fr-FR" sz="1600" dirty="0"/>
              <a:t> use </a:t>
            </a:r>
            <a:r>
              <a:rPr lang="fr-FR" sz="1600" dirty="0" err="1"/>
              <a:t>this</a:t>
            </a:r>
            <a:r>
              <a:rPr lang="fr-FR" sz="1600" dirty="0"/>
              <a:t> </a:t>
            </a:r>
            <a:r>
              <a:rPr lang="fr-FR" sz="1600" b="1" u="sng" dirty="0" err="1"/>
              <a:t>shorlist</a:t>
            </a:r>
            <a:r>
              <a:rPr lang="fr-FR" sz="1600" b="1" dirty="0"/>
              <a:t> </a:t>
            </a:r>
            <a:r>
              <a:rPr lang="fr-FR" sz="1600" dirty="0"/>
              <a:t>of </a:t>
            </a:r>
            <a:r>
              <a:rPr lang="fr-FR" sz="1600" b="1" u="sng" dirty="0"/>
              <a:t>7 </a:t>
            </a:r>
            <a:r>
              <a:rPr lang="fr-FR" sz="1600" b="1" u="sng" dirty="0" err="1"/>
              <a:t>features</a:t>
            </a:r>
            <a:r>
              <a:rPr lang="fr-FR" sz="1600" dirty="0"/>
              <a:t>, incl. 2 of type </a:t>
            </a:r>
            <a:r>
              <a:rPr lang="fr-FR" sz="1600" dirty="0" err="1"/>
              <a:t>Categories</a:t>
            </a:r>
            <a:r>
              <a:rPr lang="fr-FR" sz="1600" dirty="0"/>
              <a:t>, and 5 </a:t>
            </a:r>
            <a:r>
              <a:rPr lang="fr-FR" sz="1600" dirty="0" err="1"/>
              <a:t>Numerical</a:t>
            </a:r>
            <a:r>
              <a:rPr lang="fr-FR" sz="1600" dirty="0"/>
              <a:t> (</a:t>
            </a:r>
            <a:r>
              <a:rPr lang="fr-FR" sz="1600" dirty="0" err="1"/>
              <a:t>with</a:t>
            </a:r>
            <a:r>
              <a:rPr lang="fr-FR" sz="1600" dirty="0"/>
              <a:t> </a:t>
            </a:r>
            <a:r>
              <a:rPr lang="fr-FR" sz="1600" dirty="0" err="1"/>
              <a:t>their</a:t>
            </a:r>
            <a:r>
              <a:rPr lang="fr-FR" sz="1600" dirty="0"/>
              <a:t> </a:t>
            </a:r>
            <a:r>
              <a:rPr lang="fr-FR" sz="1600" dirty="0" err="1"/>
              <a:t>derivation</a:t>
            </a:r>
            <a:r>
              <a:rPr lang="fr-FR" sz="1600" dirty="0"/>
              <a:t> as Ordinal)</a:t>
            </a:r>
          </a:p>
        </p:txBody>
      </p:sp>
    </p:spTree>
    <p:extLst>
      <p:ext uri="{BB962C8B-B14F-4D97-AF65-F5344CB8AC3E}">
        <p14:creationId xmlns:p14="http://schemas.microsoft.com/office/powerpoint/2010/main" val="42896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fr-FR" b="1" dirty="0" err="1"/>
              <a:t>We’re</a:t>
            </a:r>
            <a:r>
              <a:rPr lang="fr-FR" b="1" dirty="0"/>
              <a:t> </a:t>
            </a:r>
            <a:r>
              <a:rPr lang="fr-FR" b="1" dirty="0" err="1"/>
              <a:t>now</a:t>
            </a:r>
            <a:r>
              <a:rPr lang="fr-FR" b="1" dirty="0"/>
              <a:t> able to </a:t>
            </a:r>
            <a:r>
              <a:rPr lang="fr-FR" b="1" dirty="0" err="1"/>
              <a:t>define</a:t>
            </a:r>
            <a:r>
              <a:rPr lang="fr-FR" b="1" dirty="0"/>
              <a:t> Use Cases and </a:t>
            </a:r>
            <a:r>
              <a:rPr lang="fr-FR" b="1" dirty="0" err="1"/>
              <a:t>refine</a:t>
            </a:r>
            <a:r>
              <a:rPr lang="fr-FR" b="1" dirty="0"/>
              <a:t> </a:t>
            </a:r>
            <a:r>
              <a:rPr lang="fr-FR" b="1" dirty="0" err="1"/>
              <a:t>targets</a:t>
            </a:r>
            <a:r>
              <a:rPr lang="fr-FR" b="1" dirty="0"/>
              <a:t>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a:t>Next, </a:t>
            </a:r>
            <a:r>
              <a:rPr lang="fr-FR" b="1" dirty="0" err="1"/>
              <a:t>what</a:t>
            </a:r>
            <a:r>
              <a:rPr lang="fr-FR" b="1" dirty="0"/>
              <a:t> </a:t>
            </a:r>
            <a:r>
              <a:rPr lang="fr-FR" b="1" dirty="0" err="1"/>
              <a:t>is</a:t>
            </a:r>
            <a:r>
              <a:rPr lang="fr-FR" b="1" dirty="0"/>
              <a:t> a good segmentation ?</a:t>
            </a:r>
          </a:p>
          <a:p>
            <a:pPr marL="457200" lvl="1" indent="0">
              <a:buNone/>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457200" lvl="1" indent="0">
              <a:buNone/>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457200" lvl="1" indent="0">
              <a:buNone/>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5" name="Rectangle 4">
            <a:extLst>
              <a:ext uri="{FF2B5EF4-FFF2-40B4-BE49-F238E27FC236}">
                <a16:creationId xmlns:a16="http://schemas.microsoft.com/office/drawing/2014/main" id="{C306D9EB-8AD1-4865-A475-839231F5C4E4}"/>
              </a:ext>
            </a:extLst>
          </p:cNvPr>
          <p:cNvSpPr/>
          <p:nvPr/>
        </p:nvSpPr>
        <p:spPr>
          <a:xfrm>
            <a:off x="7184496" y="3309618"/>
            <a:ext cx="4488370" cy="2779556"/>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t>Any</a:t>
            </a:r>
            <a:r>
              <a:rPr lang="fr-FR" sz="1400" b="1" i="1" dirty="0"/>
              <a:t> </a:t>
            </a:r>
            <a:r>
              <a:rPr lang="fr-FR" sz="1400" b="1" i="1" dirty="0" err="1"/>
              <a:t>approach</a:t>
            </a:r>
            <a:r>
              <a:rPr lang="fr-FR" sz="1400" b="1" i="1" dirty="0"/>
              <a:t> </a:t>
            </a:r>
            <a:r>
              <a:rPr lang="fr-FR" sz="1400" b="1" i="1" dirty="0" err="1"/>
              <a:t>is</a:t>
            </a:r>
            <a:r>
              <a:rPr lang="fr-FR" sz="1400" b="1" i="1" dirty="0"/>
              <a:t> made of 3 </a:t>
            </a:r>
            <a:r>
              <a:rPr lang="fr-FR" sz="1400" b="1" i="1" dirty="0" err="1"/>
              <a:t>interacting</a:t>
            </a:r>
            <a:r>
              <a:rPr lang="fr-FR" sz="1400" b="1" i="1" dirty="0"/>
              <a:t> </a:t>
            </a:r>
            <a:r>
              <a:rPr lang="fr-FR" sz="1400" b="1" i="1" dirty="0" err="1"/>
              <a:t>steps</a:t>
            </a:r>
            <a:r>
              <a:rPr lang="fr-FR" sz="1400" b="1" i="1" dirty="0"/>
              <a:t>,</a:t>
            </a:r>
          </a:p>
          <a:p>
            <a:r>
              <a:rPr lang="fr-FR" sz="1400" b="1" i="1" dirty="0"/>
              <a:t> </a:t>
            </a:r>
            <a:r>
              <a:rPr lang="fr-FR" sz="1400" b="1" i="1" dirty="0" err="1"/>
              <a:t>with</a:t>
            </a:r>
            <a:r>
              <a:rPr lang="fr-FR" sz="1400" b="1" i="1" dirty="0"/>
              <a:t> a </a:t>
            </a:r>
            <a:r>
              <a:rPr lang="fr-FR" sz="1400" b="1" i="1" dirty="0" err="1"/>
              <a:t>resulting</a:t>
            </a:r>
            <a:r>
              <a:rPr lang="fr-FR" sz="1400" b="1" i="1" dirty="0"/>
              <a:t> « </a:t>
            </a:r>
            <a:r>
              <a:rPr lang="fr-FR" sz="1400" b="1" i="1" dirty="0" err="1"/>
              <a:t>sensitivity</a:t>
            </a:r>
            <a:r>
              <a:rPr lang="fr-FR" sz="1400" b="1" i="1" dirty="0"/>
              <a:t> »</a:t>
            </a:r>
            <a:endParaRPr lang="fr-FR" sz="1400" dirty="0"/>
          </a:p>
          <a:p>
            <a:endParaRPr lang="fr-FR" sz="1400" dirty="0"/>
          </a:p>
          <a:p>
            <a:pPr algn="r"/>
            <a:r>
              <a:rPr lang="fr-FR" sz="1400" dirty="0" err="1"/>
              <a:t>Transform</a:t>
            </a:r>
            <a:r>
              <a:rPr lang="fr-FR" sz="1400" dirty="0"/>
              <a:t> inputs</a:t>
            </a:r>
          </a:p>
          <a:p>
            <a:pPr algn="r"/>
            <a:r>
              <a:rPr lang="fr-FR" sz="1400" dirty="0" err="1"/>
              <a:t>Reduce</a:t>
            </a:r>
            <a:r>
              <a:rPr lang="fr-FR" sz="1400" dirty="0"/>
              <a:t> dimension</a:t>
            </a:r>
          </a:p>
          <a:p>
            <a:r>
              <a:rPr lang="fr-FR" sz="1400" dirty="0" err="1"/>
              <a:t>Initialize</a:t>
            </a:r>
            <a:r>
              <a:rPr lang="fr-FR" sz="1400" dirty="0"/>
              <a:t> &amp;</a:t>
            </a:r>
          </a:p>
          <a:p>
            <a:r>
              <a:rPr lang="fr-FR" sz="1400" dirty="0"/>
              <a:t>« </a:t>
            </a:r>
            <a:r>
              <a:rPr lang="fr-FR" sz="1400" dirty="0" err="1"/>
              <a:t>feed</a:t>
            </a:r>
            <a:r>
              <a:rPr lang="fr-FR" sz="1400" dirty="0"/>
              <a:t> » </a:t>
            </a:r>
          </a:p>
          <a:p>
            <a:r>
              <a:rPr lang="fr-FR" sz="1400" dirty="0"/>
              <a:t>clusters</a:t>
            </a:r>
          </a:p>
          <a:p>
            <a:pPr algn="r"/>
            <a:r>
              <a:rPr lang="fr-FR" sz="1400" dirty="0" err="1"/>
              <a:t>Find</a:t>
            </a:r>
            <a:r>
              <a:rPr lang="fr-FR" sz="1400" dirty="0"/>
              <a:t> the </a:t>
            </a:r>
          </a:p>
          <a:p>
            <a:pPr algn="r"/>
            <a:r>
              <a:rPr lang="fr-FR" sz="1400" dirty="0"/>
              <a:t>optimal solution</a:t>
            </a:r>
          </a:p>
          <a:p>
            <a:pPr algn="r"/>
            <a:endParaRPr lang="fr-FR" sz="1400" dirty="0"/>
          </a:p>
          <a:p>
            <a:pPr algn="ctr"/>
            <a:r>
              <a:rPr lang="fr-FR" sz="1400" b="1" dirty="0"/>
              <a:t>This </a:t>
            </a:r>
            <a:r>
              <a:rPr lang="fr-FR" sz="1400" b="1" dirty="0" err="1"/>
              <a:t>is</a:t>
            </a:r>
            <a:r>
              <a:rPr lang="fr-FR" sz="1400" b="1" dirty="0"/>
              <a:t> a </a:t>
            </a:r>
            <a:r>
              <a:rPr lang="fr-FR" sz="1400" b="1" dirty="0" err="1"/>
              <a:t>matter</a:t>
            </a:r>
            <a:r>
              <a:rPr lang="fr-FR" sz="1400" b="1" dirty="0"/>
              <a:t> of « distance » computation</a:t>
            </a:r>
          </a:p>
        </p:txBody>
      </p:sp>
      <p:pic>
        <p:nvPicPr>
          <p:cNvPr id="6" name="Image 5">
            <a:extLst>
              <a:ext uri="{FF2B5EF4-FFF2-40B4-BE49-F238E27FC236}">
                <a16:creationId xmlns:a16="http://schemas.microsoft.com/office/drawing/2014/main" id="{37AF34AA-55E4-4828-85DF-F3E156A9A425}"/>
              </a:ext>
            </a:extLst>
          </p:cNvPr>
          <p:cNvPicPr>
            <a:picLocks noChangeAspect="1"/>
          </p:cNvPicPr>
          <p:nvPr/>
        </p:nvPicPr>
        <p:blipFill>
          <a:blip r:embed="rId3"/>
          <a:stretch>
            <a:fillRect/>
          </a:stretch>
        </p:blipFill>
        <p:spPr>
          <a:xfrm>
            <a:off x="7638465" y="4017577"/>
            <a:ext cx="2880988" cy="1649018"/>
          </a:xfrm>
          <a:prstGeom prst="rect">
            <a:avLst/>
          </a:prstGeom>
        </p:spPr>
      </p:pic>
    </p:spTree>
    <p:extLst>
      <p:ext uri="{BB962C8B-B14F-4D97-AF65-F5344CB8AC3E}">
        <p14:creationId xmlns:p14="http://schemas.microsoft.com/office/powerpoint/2010/main" val="20693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6DD9DCB-CD92-4D0C-95FD-B28812415153}"/>
              </a:ext>
            </a:extLst>
          </p:cNvPr>
          <p:cNvSpPr/>
          <p:nvPr/>
        </p:nvSpPr>
        <p:spPr>
          <a:xfrm>
            <a:off x="1807685" y="5457399"/>
            <a:ext cx="3304052" cy="5140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3455B"/>
                </a:solidFill>
              </a:rPr>
              <a:t>4 firsts </a:t>
            </a:r>
            <a:r>
              <a:rPr lang="fr-FR" dirty="0" err="1">
                <a:solidFill>
                  <a:srgbClr val="D3455B"/>
                </a:solidFill>
              </a:rPr>
              <a:t>PCs</a:t>
            </a:r>
            <a:r>
              <a:rPr lang="fr-FR" dirty="0">
                <a:solidFill>
                  <a:srgbClr val="D3455B"/>
                </a:solidFill>
              </a:rPr>
              <a:t> </a:t>
            </a:r>
            <a:r>
              <a:rPr lang="fr-FR" dirty="0" err="1">
                <a:solidFill>
                  <a:srgbClr val="D3455B"/>
                </a:solidFill>
              </a:rPr>
              <a:t>taken</a:t>
            </a:r>
            <a:r>
              <a:rPr lang="fr-FR" dirty="0">
                <a:solidFill>
                  <a:srgbClr val="D3455B"/>
                </a:solidFill>
              </a:rPr>
              <a:t> by « _cat »</a:t>
            </a:r>
            <a:endParaRPr lang="en-US" dirty="0">
              <a:solidFill>
                <a:srgbClr val="D3455B"/>
              </a:solidFill>
            </a:endParaRPr>
          </a:p>
        </p:txBody>
      </p:sp>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245144" cy="970450"/>
          </a:xfrm>
        </p:spPr>
        <p:txBody>
          <a:bodyPr/>
          <a:lstStyle/>
          <a:p>
            <a:r>
              <a:rPr lang="fr-FR" sz="3600" dirty="0"/>
              <a:t>2. </a:t>
            </a:r>
            <a:r>
              <a:rPr lang="fr-FR" sz="3600" dirty="0" err="1"/>
              <a:t>What</a:t>
            </a:r>
            <a:r>
              <a:rPr lang="fr-FR" sz="3600" dirty="0"/>
              <a:t> </a:t>
            </a:r>
            <a:r>
              <a:rPr lang="fr-FR" sz="3600" dirty="0" err="1"/>
              <a:t>is</a:t>
            </a:r>
            <a:r>
              <a:rPr lang="fr-FR" sz="3600" dirty="0"/>
              <a:t> a good segmentation?</a:t>
            </a:r>
            <a:br>
              <a:rPr lang="fr-FR" sz="3600" dirty="0"/>
            </a:br>
            <a:r>
              <a:rPr lang="fr-FR" sz="3600" dirty="0" err="1"/>
              <a:t>Exploring</a:t>
            </a:r>
            <a:r>
              <a:rPr lang="fr-FR" sz="3600" dirty="0"/>
              <a:t> « </a:t>
            </a:r>
            <a:r>
              <a:rPr lang="fr-FR" sz="3600" dirty="0" err="1"/>
              <a:t>sensitivity</a:t>
            </a:r>
            <a:r>
              <a:rPr lang="fr-FR" sz="3600" dirty="0"/>
              <a:t> » </a:t>
            </a:r>
            <a:r>
              <a:rPr lang="fr-FR" sz="3600" dirty="0" err="1"/>
              <a:t>from</a:t>
            </a:r>
            <a:r>
              <a:rPr lang="fr-FR" sz="3600" dirty="0"/>
              <a:t> A to Z </a:t>
            </a:r>
            <a:endParaRPr lang="en-US" sz="3600" dirty="0"/>
          </a:p>
        </p:txBody>
      </p:sp>
      <p:sp>
        <p:nvSpPr>
          <p:cNvPr id="4" name="Espace réservé du contenu 2">
            <a:extLst>
              <a:ext uri="{FF2B5EF4-FFF2-40B4-BE49-F238E27FC236}">
                <a16:creationId xmlns:a16="http://schemas.microsoft.com/office/drawing/2014/main" id="{F4169435-64E4-4CF4-BB10-01E286263E83}"/>
              </a:ext>
            </a:extLst>
          </p:cNvPr>
          <p:cNvSpPr txBox="1">
            <a:spLocks/>
          </p:cNvSpPr>
          <p:nvPr/>
        </p:nvSpPr>
        <p:spPr>
          <a:xfrm>
            <a:off x="87905" y="5937526"/>
            <a:ext cx="5303476" cy="89886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sz="1200" i="1" dirty="0"/>
              <a:t>Even </a:t>
            </a:r>
            <a:r>
              <a:rPr lang="fr-FR" sz="1200" i="1" dirty="0" err="1"/>
              <a:t>transformed</a:t>
            </a:r>
            <a:r>
              <a:rPr lang="fr-FR" sz="1200" i="1" dirty="0"/>
              <a:t> to deal </a:t>
            </a:r>
            <a:r>
              <a:rPr lang="fr-FR" sz="1200" i="1" dirty="0" err="1"/>
              <a:t>equaly</a:t>
            </a:r>
            <a:r>
              <a:rPr lang="fr-FR" sz="1200" i="1" dirty="0"/>
              <a:t> </a:t>
            </a:r>
            <a:r>
              <a:rPr lang="fr-FR" sz="1200" i="1" dirty="0" err="1"/>
              <a:t>with</a:t>
            </a:r>
            <a:r>
              <a:rPr lang="fr-FR" sz="1200" i="1" dirty="0"/>
              <a:t> </a:t>
            </a:r>
            <a:r>
              <a:rPr lang="fr-FR" sz="1200" i="1" dirty="0" err="1"/>
              <a:t>any</a:t>
            </a:r>
            <a:r>
              <a:rPr lang="fr-FR" sz="1200" i="1" dirty="0"/>
              <a:t> </a:t>
            </a:r>
            <a:r>
              <a:rPr lang="fr-FR" sz="1200" i="1" dirty="0" err="1"/>
              <a:t>feature</a:t>
            </a:r>
            <a:r>
              <a:rPr lang="fr-FR" sz="1200" i="1" dirty="0"/>
              <a:t> type, </a:t>
            </a:r>
            <a:r>
              <a:rPr lang="fr-FR" sz="1200" i="1" dirty="0" err="1"/>
              <a:t>with</a:t>
            </a:r>
            <a:r>
              <a:rPr lang="fr-FR" sz="1200" i="1" dirty="0"/>
              <a:t> </a:t>
            </a:r>
            <a:r>
              <a:rPr lang="fr-FR" sz="1200" i="1" dirty="0" err="1"/>
              <a:t>PCA’s</a:t>
            </a:r>
            <a:r>
              <a:rPr lang="fr-FR" sz="1200" i="1" dirty="0"/>
              <a:t> cumulative </a:t>
            </a:r>
            <a:r>
              <a:rPr lang="fr-FR" sz="1200" i="1" dirty="0" err="1"/>
              <a:t>explained</a:t>
            </a:r>
            <a:r>
              <a:rPr lang="fr-FR" sz="1200" i="1" dirty="0"/>
              <a:t> variance </a:t>
            </a:r>
            <a:r>
              <a:rPr lang="fr-FR" sz="1200" i="1" dirty="0" err="1"/>
              <a:t>showing</a:t>
            </a:r>
            <a:r>
              <a:rPr lang="fr-FR" sz="1200" i="1" dirty="0"/>
              <a:t> </a:t>
            </a:r>
            <a:r>
              <a:rPr lang="fr-FR" sz="1200" b="1" i="1" dirty="0" err="1"/>
              <a:t>unbiased</a:t>
            </a:r>
            <a:r>
              <a:rPr lang="fr-FR" sz="1200" b="1" i="1" dirty="0"/>
              <a:t> profile</a:t>
            </a:r>
            <a:r>
              <a:rPr lang="fr-FR" sz="1200" i="1" dirty="0"/>
              <a:t>, </a:t>
            </a:r>
            <a:r>
              <a:rPr lang="fr-FR" sz="1200" i="1" dirty="0" err="1"/>
              <a:t>discrete</a:t>
            </a:r>
            <a:r>
              <a:rPr lang="fr-FR" sz="1200" i="1" dirty="0"/>
              <a:t> </a:t>
            </a:r>
            <a:r>
              <a:rPr lang="fr-FR" sz="1200" i="1" dirty="0" err="1"/>
              <a:t>features</a:t>
            </a:r>
            <a:r>
              <a:rPr lang="fr-FR" sz="1200" i="1" dirty="0"/>
              <a:t> </a:t>
            </a:r>
            <a:r>
              <a:rPr lang="fr-FR" sz="1200" i="1" dirty="0" err="1"/>
              <a:t>highly</a:t>
            </a:r>
            <a:r>
              <a:rPr lang="fr-FR" sz="1200" i="1" dirty="0"/>
              <a:t> affect </a:t>
            </a:r>
            <a:r>
              <a:rPr lang="fr-FR" sz="1200" i="1" dirty="0" err="1"/>
              <a:t>results</a:t>
            </a:r>
            <a:r>
              <a:rPr lang="fr-FR" sz="1200" i="1" dirty="0"/>
              <a:t> for </a:t>
            </a:r>
            <a:r>
              <a:rPr lang="fr-FR" sz="1200" i="1" dirty="0" err="1"/>
              <a:t>such</a:t>
            </a:r>
            <a:r>
              <a:rPr lang="fr-FR" sz="1200" i="1" dirty="0"/>
              <a:t> </a:t>
            </a:r>
            <a:r>
              <a:rPr lang="fr-FR" sz="1200" i="1" dirty="0" err="1"/>
              <a:t>reducer</a:t>
            </a:r>
            <a:endParaRPr lang="fr-FR" sz="1200" i="1" dirty="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pic>
        <p:nvPicPr>
          <p:cNvPr id="8" name="Image 7">
            <a:extLst>
              <a:ext uri="{FF2B5EF4-FFF2-40B4-BE49-F238E27FC236}">
                <a16:creationId xmlns:a16="http://schemas.microsoft.com/office/drawing/2014/main" id="{D2FA1EF6-6854-4E1F-BA7F-D1A14A75AD56}"/>
              </a:ext>
            </a:extLst>
          </p:cNvPr>
          <p:cNvPicPr>
            <a:picLocks noChangeAspect="1"/>
          </p:cNvPicPr>
          <p:nvPr/>
        </p:nvPicPr>
        <p:blipFill>
          <a:blip r:embed="rId4"/>
          <a:stretch>
            <a:fillRect/>
          </a:stretch>
        </p:blipFill>
        <p:spPr>
          <a:xfrm>
            <a:off x="87766" y="2000291"/>
            <a:ext cx="1579492" cy="1194020"/>
          </a:xfrm>
          <a:prstGeom prst="rect">
            <a:avLst/>
          </a:prstGeom>
        </p:spPr>
      </p:pic>
      <p:pic>
        <p:nvPicPr>
          <p:cNvPr id="11" name="Image 10">
            <a:extLst>
              <a:ext uri="{FF2B5EF4-FFF2-40B4-BE49-F238E27FC236}">
                <a16:creationId xmlns:a16="http://schemas.microsoft.com/office/drawing/2014/main" id="{80E41332-78DF-43A8-AC71-6679A330BA00}"/>
              </a:ext>
            </a:extLst>
          </p:cNvPr>
          <p:cNvPicPr>
            <a:picLocks noChangeAspect="1"/>
          </p:cNvPicPr>
          <p:nvPr/>
        </p:nvPicPr>
        <p:blipFill>
          <a:blip r:embed="rId5"/>
          <a:stretch>
            <a:fillRect/>
          </a:stretch>
        </p:blipFill>
        <p:spPr>
          <a:xfrm>
            <a:off x="85111" y="3374911"/>
            <a:ext cx="1568886" cy="1194019"/>
          </a:xfrm>
          <a:prstGeom prst="rect">
            <a:avLst/>
          </a:prstGeom>
        </p:spPr>
      </p:pic>
      <p:pic>
        <p:nvPicPr>
          <p:cNvPr id="12" name="Image 11">
            <a:extLst>
              <a:ext uri="{FF2B5EF4-FFF2-40B4-BE49-F238E27FC236}">
                <a16:creationId xmlns:a16="http://schemas.microsoft.com/office/drawing/2014/main" id="{0E40B9E3-BBC3-424F-858A-C86EA582E1EF}"/>
              </a:ext>
            </a:extLst>
          </p:cNvPr>
          <p:cNvPicPr>
            <a:picLocks noChangeAspect="1"/>
          </p:cNvPicPr>
          <p:nvPr/>
        </p:nvPicPr>
        <p:blipFill>
          <a:blip r:embed="rId6"/>
          <a:stretch>
            <a:fillRect/>
          </a:stretch>
        </p:blipFill>
        <p:spPr>
          <a:xfrm>
            <a:off x="80818" y="4767071"/>
            <a:ext cx="1618769" cy="1194019"/>
          </a:xfrm>
          <a:prstGeom prst="rect">
            <a:avLst/>
          </a:prstGeom>
        </p:spPr>
      </p:pic>
      <p:pic>
        <p:nvPicPr>
          <p:cNvPr id="13" name="Image 12">
            <a:extLst>
              <a:ext uri="{FF2B5EF4-FFF2-40B4-BE49-F238E27FC236}">
                <a16:creationId xmlns:a16="http://schemas.microsoft.com/office/drawing/2014/main" id="{DD56FF96-4EE8-4530-8130-53BFA327256B}"/>
              </a:ext>
            </a:extLst>
          </p:cNvPr>
          <p:cNvPicPr>
            <a:picLocks noChangeAspect="1"/>
          </p:cNvPicPr>
          <p:nvPr/>
        </p:nvPicPr>
        <p:blipFill>
          <a:blip r:embed="rId7"/>
          <a:stretch>
            <a:fillRect/>
          </a:stretch>
        </p:blipFill>
        <p:spPr>
          <a:xfrm>
            <a:off x="3551351" y="2203183"/>
            <a:ext cx="1560386" cy="1192094"/>
          </a:xfrm>
          <a:prstGeom prst="rect">
            <a:avLst/>
          </a:prstGeom>
        </p:spPr>
      </p:pic>
      <p:sp>
        <p:nvSpPr>
          <p:cNvPr id="23" name="ZoneTexte 22">
            <a:extLst>
              <a:ext uri="{FF2B5EF4-FFF2-40B4-BE49-F238E27FC236}">
                <a16:creationId xmlns:a16="http://schemas.microsoft.com/office/drawing/2014/main" id="{EA1F759E-A35D-487E-931B-FF365EEFF944}"/>
              </a:ext>
            </a:extLst>
          </p:cNvPr>
          <p:cNvSpPr txBox="1"/>
          <p:nvPr/>
        </p:nvSpPr>
        <p:spPr>
          <a:xfrm>
            <a:off x="284299" y="1787119"/>
            <a:ext cx="1170513" cy="253916"/>
          </a:xfrm>
          <a:prstGeom prst="rect">
            <a:avLst/>
          </a:prstGeom>
          <a:noFill/>
        </p:spPr>
        <p:txBody>
          <a:bodyPr wrap="none" rtlCol="0">
            <a:spAutoFit/>
          </a:bodyPr>
          <a:lstStyle/>
          <a:p>
            <a:r>
              <a:rPr lang="fr-FR" sz="1050" i="1" dirty="0" err="1"/>
              <a:t>Only</a:t>
            </a:r>
            <a:r>
              <a:rPr lang="fr-FR" sz="1050" i="1" dirty="0"/>
              <a:t> </a:t>
            </a:r>
            <a:r>
              <a:rPr lang="fr-FR" sz="1050" i="1" dirty="0" err="1"/>
              <a:t>numerical</a:t>
            </a:r>
            <a:endParaRPr lang="en-US" sz="1050" i="1" dirty="0"/>
          </a:p>
        </p:txBody>
      </p:sp>
      <p:sp>
        <p:nvSpPr>
          <p:cNvPr id="24" name="ZoneTexte 23">
            <a:extLst>
              <a:ext uri="{FF2B5EF4-FFF2-40B4-BE49-F238E27FC236}">
                <a16:creationId xmlns:a16="http://schemas.microsoft.com/office/drawing/2014/main" id="{C5E3127A-D8A8-48EF-A166-16F067356B03}"/>
              </a:ext>
            </a:extLst>
          </p:cNvPr>
          <p:cNvSpPr txBox="1"/>
          <p:nvPr/>
        </p:nvSpPr>
        <p:spPr>
          <a:xfrm>
            <a:off x="228193" y="3163329"/>
            <a:ext cx="1282723" cy="253916"/>
          </a:xfrm>
          <a:prstGeom prst="rect">
            <a:avLst/>
          </a:prstGeom>
          <a:noFill/>
        </p:spPr>
        <p:txBody>
          <a:bodyPr wrap="none" rtlCol="0">
            <a:spAutoFit/>
          </a:bodyPr>
          <a:lstStyle/>
          <a:p>
            <a:r>
              <a:rPr lang="fr-FR" sz="1050" i="1" dirty="0" err="1"/>
              <a:t>Only</a:t>
            </a:r>
            <a:r>
              <a:rPr lang="fr-FR" sz="1050" i="1" dirty="0"/>
              <a:t> </a:t>
            </a:r>
            <a:r>
              <a:rPr lang="fr-FR" sz="1050" i="1" dirty="0" err="1"/>
              <a:t>categorical</a:t>
            </a:r>
            <a:endParaRPr lang="en-US" sz="1050" i="1" dirty="0"/>
          </a:p>
        </p:txBody>
      </p:sp>
      <p:sp>
        <p:nvSpPr>
          <p:cNvPr id="26" name="ZoneTexte 25">
            <a:extLst>
              <a:ext uri="{FF2B5EF4-FFF2-40B4-BE49-F238E27FC236}">
                <a16:creationId xmlns:a16="http://schemas.microsoft.com/office/drawing/2014/main" id="{982127EE-A405-4AD3-BA49-1CC498B21144}"/>
              </a:ext>
            </a:extLst>
          </p:cNvPr>
          <p:cNvSpPr txBox="1"/>
          <p:nvPr/>
        </p:nvSpPr>
        <p:spPr>
          <a:xfrm>
            <a:off x="357605" y="4543285"/>
            <a:ext cx="1003801" cy="253916"/>
          </a:xfrm>
          <a:prstGeom prst="rect">
            <a:avLst/>
          </a:prstGeom>
          <a:noFill/>
        </p:spPr>
        <p:txBody>
          <a:bodyPr wrap="none" rtlCol="0">
            <a:spAutoFit/>
          </a:bodyPr>
          <a:lstStyle/>
          <a:p>
            <a:r>
              <a:rPr lang="fr-FR" sz="1050" i="1" dirty="0" err="1"/>
              <a:t>Any</a:t>
            </a:r>
            <a:r>
              <a:rPr lang="fr-FR" sz="1050" i="1" dirty="0"/>
              <a:t> </a:t>
            </a:r>
            <a:r>
              <a:rPr lang="fr-FR" sz="1050" i="1" dirty="0" err="1"/>
              <a:t>features</a:t>
            </a:r>
            <a:endParaRPr lang="en-US" sz="1050" i="1" dirty="0"/>
          </a:p>
        </p:txBody>
      </p:sp>
      <p:sp>
        <p:nvSpPr>
          <p:cNvPr id="27" name="ZoneTexte 26">
            <a:extLst>
              <a:ext uri="{FF2B5EF4-FFF2-40B4-BE49-F238E27FC236}">
                <a16:creationId xmlns:a16="http://schemas.microsoft.com/office/drawing/2014/main" id="{67F66EA0-4A53-4968-B65C-DE7E2356E0F2}"/>
              </a:ext>
            </a:extLst>
          </p:cNvPr>
          <p:cNvSpPr txBox="1"/>
          <p:nvPr/>
        </p:nvSpPr>
        <p:spPr>
          <a:xfrm>
            <a:off x="1750014" y="1770468"/>
            <a:ext cx="3444856" cy="415498"/>
          </a:xfrm>
          <a:prstGeom prst="rect">
            <a:avLst/>
          </a:prstGeom>
          <a:noFill/>
        </p:spPr>
        <p:txBody>
          <a:bodyPr wrap="square" rtlCol="0">
            <a:spAutoFit/>
          </a:bodyPr>
          <a:lstStyle/>
          <a:p>
            <a:r>
              <a:rPr lang="fr-FR" sz="1050" b="1" dirty="0"/>
              <a:t>Use Case Focus :</a:t>
            </a:r>
          </a:p>
          <a:p>
            <a:r>
              <a:rPr lang="fr-FR" sz="1050" dirty="0"/>
              <a:t>Cumul. </a:t>
            </a:r>
            <a:r>
              <a:rPr lang="fr-FR" sz="1050" dirty="0" err="1"/>
              <a:t>expl</a:t>
            </a:r>
            <a:r>
              <a:rPr lang="fr-FR" sz="1050" dirty="0"/>
              <a:t>. Variance	PC1-PC2 projection</a:t>
            </a:r>
            <a:endParaRPr lang="en-US" sz="1050" dirty="0"/>
          </a:p>
        </p:txBody>
      </p:sp>
      <p:sp>
        <p:nvSpPr>
          <p:cNvPr id="31" name="ZoneTexte 30">
            <a:extLst>
              <a:ext uri="{FF2B5EF4-FFF2-40B4-BE49-F238E27FC236}">
                <a16:creationId xmlns:a16="http://schemas.microsoft.com/office/drawing/2014/main" id="{E868ACF6-13AF-4FE6-9B46-C9D529B429A6}"/>
              </a:ext>
            </a:extLst>
          </p:cNvPr>
          <p:cNvSpPr txBox="1"/>
          <p:nvPr/>
        </p:nvSpPr>
        <p:spPr>
          <a:xfrm>
            <a:off x="5398468" y="6032244"/>
            <a:ext cx="6456017" cy="646331"/>
          </a:xfrm>
          <a:prstGeom prst="rect">
            <a:avLst/>
          </a:prstGeom>
          <a:noFill/>
        </p:spPr>
        <p:txBody>
          <a:bodyPr wrap="square">
            <a:spAutoFit/>
          </a:bodyPr>
          <a:lstStyle/>
          <a:p>
            <a:r>
              <a:rPr lang="en-US" sz="1200" i="1" dirty="0"/>
              <a:t>Assuming that any topology should be handled (mixed type of features), and dimension reduction is key for </a:t>
            </a:r>
            <a:r>
              <a:rPr lang="en-US" sz="1200" b="1" i="1" dirty="0"/>
              <a:t>optimal clustering : </a:t>
            </a:r>
            <a:r>
              <a:rPr lang="en-US" sz="1200" i="1" dirty="0"/>
              <a:t>relevant </a:t>
            </a:r>
            <a:r>
              <a:rPr lang="en-US" sz="1200" b="1" i="1" dirty="0"/>
              <a:t>transformers</a:t>
            </a:r>
            <a:r>
              <a:rPr lang="en-US" sz="1200" i="1" dirty="0"/>
              <a:t> and </a:t>
            </a:r>
            <a:r>
              <a:rPr lang="en-US" sz="1200" b="1" i="1" dirty="0"/>
              <a:t>reducers</a:t>
            </a:r>
            <a:r>
              <a:rPr lang="en-US" sz="1200" i="1" dirty="0"/>
              <a:t> can be </a:t>
            </a:r>
            <a:r>
              <a:rPr lang="en-US" sz="1200" b="1" i="1" dirty="0"/>
              <a:t>chosen</a:t>
            </a:r>
            <a:r>
              <a:rPr lang="en-US" sz="1200" i="1" dirty="0"/>
              <a:t> and </a:t>
            </a:r>
            <a:r>
              <a:rPr lang="en-US" sz="1200" b="1" i="1" dirty="0"/>
              <a:t>tuned</a:t>
            </a:r>
            <a:r>
              <a:rPr lang="en-US" sz="1200" i="1" dirty="0"/>
              <a:t> to get to </a:t>
            </a:r>
            <a:r>
              <a:rPr lang="en-US" sz="1200" b="1" i="1" dirty="0"/>
              <a:t>enhance results</a:t>
            </a:r>
            <a:endParaRPr lang="en-US" sz="1600" b="1" i="1" dirty="0"/>
          </a:p>
        </p:txBody>
      </p:sp>
      <p:pic>
        <p:nvPicPr>
          <p:cNvPr id="35" name="Image 34">
            <a:extLst>
              <a:ext uri="{FF2B5EF4-FFF2-40B4-BE49-F238E27FC236}">
                <a16:creationId xmlns:a16="http://schemas.microsoft.com/office/drawing/2014/main" id="{C10EF896-21A0-4AE5-BD21-7F86462514A2}"/>
              </a:ext>
            </a:extLst>
          </p:cNvPr>
          <p:cNvPicPr>
            <a:picLocks noChangeAspect="1"/>
          </p:cNvPicPr>
          <p:nvPr/>
        </p:nvPicPr>
        <p:blipFill>
          <a:blip r:embed="rId8"/>
          <a:stretch>
            <a:fillRect/>
          </a:stretch>
        </p:blipFill>
        <p:spPr>
          <a:xfrm>
            <a:off x="1807685" y="2203182"/>
            <a:ext cx="1656525" cy="1192095"/>
          </a:xfrm>
          <a:prstGeom prst="rect">
            <a:avLst/>
          </a:prstGeom>
        </p:spPr>
      </p:pic>
      <p:pic>
        <p:nvPicPr>
          <p:cNvPr id="3" name="Image 2">
            <a:extLst>
              <a:ext uri="{FF2B5EF4-FFF2-40B4-BE49-F238E27FC236}">
                <a16:creationId xmlns:a16="http://schemas.microsoft.com/office/drawing/2014/main" id="{3512531C-B0FF-44B5-99D3-8D8A4E778515}"/>
              </a:ext>
            </a:extLst>
          </p:cNvPr>
          <p:cNvPicPr>
            <a:picLocks noChangeAspect="1"/>
          </p:cNvPicPr>
          <p:nvPr/>
        </p:nvPicPr>
        <p:blipFill>
          <a:blip r:embed="rId9"/>
          <a:stretch>
            <a:fillRect/>
          </a:stretch>
        </p:blipFill>
        <p:spPr>
          <a:xfrm>
            <a:off x="1807685" y="3577979"/>
            <a:ext cx="3304052" cy="1879420"/>
          </a:xfrm>
          <a:prstGeom prst="rect">
            <a:avLst/>
          </a:prstGeom>
        </p:spPr>
      </p:pic>
      <p:sp>
        <p:nvSpPr>
          <p:cNvPr id="5" name="Ellipse 4">
            <a:extLst>
              <a:ext uri="{FF2B5EF4-FFF2-40B4-BE49-F238E27FC236}">
                <a16:creationId xmlns:a16="http://schemas.microsoft.com/office/drawing/2014/main" id="{CE38EE93-2211-4A74-AA72-6259E57EE0B7}"/>
              </a:ext>
            </a:extLst>
          </p:cNvPr>
          <p:cNvSpPr/>
          <p:nvPr/>
        </p:nvSpPr>
        <p:spPr>
          <a:xfrm>
            <a:off x="3110390" y="4930721"/>
            <a:ext cx="243647" cy="506779"/>
          </a:xfrm>
          <a:prstGeom prst="ellipse">
            <a:avLst/>
          </a:prstGeom>
          <a:noFill/>
          <a:ln w="25400">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087CDCEC-EB98-4652-A234-D68E85041D6B}"/>
              </a:ext>
            </a:extLst>
          </p:cNvPr>
          <p:cNvSpPr/>
          <p:nvPr/>
        </p:nvSpPr>
        <p:spPr>
          <a:xfrm>
            <a:off x="3293714" y="4369647"/>
            <a:ext cx="243647" cy="739760"/>
          </a:xfrm>
          <a:prstGeom prst="ellipse">
            <a:avLst/>
          </a:prstGeom>
          <a:noFill/>
          <a:ln w="25400">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colade ouvrante 5">
            <a:extLst>
              <a:ext uri="{FF2B5EF4-FFF2-40B4-BE49-F238E27FC236}">
                <a16:creationId xmlns:a16="http://schemas.microsoft.com/office/drawing/2014/main" id="{E292405F-1BFD-4203-99BA-F645F4194C88}"/>
              </a:ext>
            </a:extLst>
          </p:cNvPr>
          <p:cNvSpPr/>
          <p:nvPr/>
        </p:nvSpPr>
        <p:spPr>
          <a:xfrm>
            <a:off x="3610726" y="2387506"/>
            <a:ext cx="254365" cy="796196"/>
          </a:xfrm>
          <a:prstGeom prst="leftBrace">
            <a:avLst>
              <a:gd name="adj1" fmla="val 47723"/>
              <a:gd name="adj2" fmla="val 54623"/>
            </a:avLst>
          </a:prstGeom>
          <a:ln>
            <a:solidFill>
              <a:srgbClr val="D3455B"/>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Accolade ouvrante 6">
            <a:extLst>
              <a:ext uri="{FF2B5EF4-FFF2-40B4-BE49-F238E27FC236}">
                <a16:creationId xmlns:a16="http://schemas.microsoft.com/office/drawing/2014/main" id="{74447EA1-530E-4A27-9F8E-E24F74537C12}"/>
              </a:ext>
            </a:extLst>
          </p:cNvPr>
          <p:cNvSpPr/>
          <p:nvPr/>
        </p:nvSpPr>
        <p:spPr>
          <a:xfrm rot="16200000">
            <a:off x="4241622" y="2680700"/>
            <a:ext cx="254365" cy="1140777"/>
          </a:xfrm>
          <a:prstGeom prst="leftBrace">
            <a:avLst>
              <a:gd name="adj1" fmla="val 47723"/>
              <a:gd name="adj2" fmla="val 54623"/>
            </a:avLst>
          </a:prstGeom>
          <a:ln>
            <a:solidFill>
              <a:srgbClr val="E8833A"/>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Connecteur : en arc 13">
            <a:extLst>
              <a:ext uri="{FF2B5EF4-FFF2-40B4-BE49-F238E27FC236}">
                <a16:creationId xmlns:a16="http://schemas.microsoft.com/office/drawing/2014/main" id="{6151C5D2-9EB8-48A1-86CC-23EEA134C0A9}"/>
              </a:ext>
            </a:extLst>
          </p:cNvPr>
          <p:cNvCxnSpPr>
            <a:cxnSpLocks/>
            <a:stCxn id="25" idx="0"/>
            <a:endCxn id="6" idx="1"/>
          </p:cNvCxnSpPr>
          <p:nvPr/>
        </p:nvCxnSpPr>
        <p:spPr>
          <a:xfrm rot="5400000" flipH="1" flipV="1">
            <a:off x="2739515" y="3498436"/>
            <a:ext cx="1547235" cy="195188"/>
          </a:xfrm>
          <a:prstGeom prst="curvedConnector2">
            <a:avLst/>
          </a:prstGeom>
          <a:ln w="25400">
            <a:solidFill>
              <a:srgbClr val="D3455B"/>
            </a:solidFill>
          </a:ln>
        </p:spPr>
        <p:style>
          <a:lnRef idx="1">
            <a:schemeClr val="accent1"/>
          </a:lnRef>
          <a:fillRef idx="0">
            <a:schemeClr val="accent1"/>
          </a:fillRef>
          <a:effectRef idx="0">
            <a:schemeClr val="accent1"/>
          </a:effectRef>
          <a:fontRef idx="minor">
            <a:schemeClr val="tx1"/>
          </a:fontRef>
        </p:style>
      </p:cxnSp>
      <p:cxnSp>
        <p:nvCxnSpPr>
          <p:cNvPr id="29" name="Connecteur : en arc 28">
            <a:extLst>
              <a:ext uri="{FF2B5EF4-FFF2-40B4-BE49-F238E27FC236}">
                <a16:creationId xmlns:a16="http://schemas.microsoft.com/office/drawing/2014/main" id="{059E1C4B-AA16-4821-95A0-CDE3D7202A83}"/>
              </a:ext>
            </a:extLst>
          </p:cNvPr>
          <p:cNvCxnSpPr>
            <a:cxnSpLocks/>
            <a:stCxn id="5" idx="6"/>
          </p:cNvCxnSpPr>
          <p:nvPr/>
        </p:nvCxnSpPr>
        <p:spPr>
          <a:xfrm flipV="1">
            <a:off x="3354037" y="3579236"/>
            <a:ext cx="1067506" cy="1604875"/>
          </a:xfrm>
          <a:prstGeom prst="curvedConnector2">
            <a:avLst/>
          </a:prstGeom>
          <a:ln w="25400">
            <a:solidFill>
              <a:srgbClr val="E8833A"/>
            </a:solidFill>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EB54CF81-AC6B-4D48-A588-5F4F3C74801E}"/>
              </a:ext>
            </a:extLst>
          </p:cNvPr>
          <p:cNvSpPr txBox="1"/>
          <p:nvPr/>
        </p:nvSpPr>
        <p:spPr>
          <a:xfrm>
            <a:off x="5290627" y="3401556"/>
            <a:ext cx="4311779" cy="415498"/>
          </a:xfrm>
          <a:prstGeom prst="rect">
            <a:avLst/>
          </a:prstGeom>
          <a:noFill/>
        </p:spPr>
        <p:txBody>
          <a:bodyPr wrap="square" rtlCol="0">
            <a:spAutoFit/>
          </a:bodyPr>
          <a:lstStyle/>
          <a:p>
            <a:r>
              <a:rPr lang="fr-FR" sz="1050" b="1" dirty="0" err="1"/>
              <a:t>Alternate</a:t>
            </a:r>
            <a:r>
              <a:rPr lang="fr-FR" sz="1050" b="1" dirty="0"/>
              <a:t> « </a:t>
            </a:r>
            <a:r>
              <a:rPr lang="fr-FR" sz="1050" b="1" dirty="0" err="1"/>
              <a:t>reduction</a:t>
            </a:r>
            <a:r>
              <a:rPr lang="fr-FR" sz="1050" b="1" dirty="0"/>
              <a:t> » : </a:t>
            </a:r>
          </a:p>
          <a:p>
            <a:r>
              <a:rPr lang="fr-FR" sz="1050" dirty="0"/>
              <a:t>t-SNE 2d			     Optimal  : 4 or 7</a:t>
            </a:r>
            <a:endParaRPr lang="en-US" sz="1050" dirty="0"/>
          </a:p>
        </p:txBody>
      </p:sp>
      <p:pic>
        <p:nvPicPr>
          <p:cNvPr id="37" name="Image 36">
            <a:extLst>
              <a:ext uri="{FF2B5EF4-FFF2-40B4-BE49-F238E27FC236}">
                <a16:creationId xmlns:a16="http://schemas.microsoft.com/office/drawing/2014/main" id="{893C1D97-702B-4576-8872-EF0429E59A67}"/>
              </a:ext>
            </a:extLst>
          </p:cNvPr>
          <p:cNvPicPr>
            <a:picLocks noChangeAspect="1"/>
          </p:cNvPicPr>
          <p:nvPr/>
        </p:nvPicPr>
        <p:blipFill>
          <a:blip r:embed="rId10"/>
          <a:stretch>
            <a:fillRect/>
          </a:stretch>
        </p:blipFill>
        <p:spPr>
          <a:xfrm>
            <a:off x="5361825" y="3815252"/>
            <a:ext cx="1782504" cy="1323340"/>
          </a:xfrm>
          <a:prstGeom prst="rect">
            <a:avLst/>
          </a:prstGeom>
        </p:spPr>
      </p:pic>
      <p:sp>
        <p:nvSpPr>
          <p:cNvPr id="40" name="Rectangle 39">
            <a:extLst>
              <a:ext uri="{FF2B5EF4-FFF2-40B4-BE49-F238E27FC236}">
                <a16:creationId xmlns:a16="http://schemas.microsoft.com/office/drawing/2014/main" id="{D0068D93-0448-4087-8E1F-E7B59E6B818B}"/>
              </a:ext>
            </a:extLst>
          </p:cNvPr>
          <p:cNvSpPr/>
          <p:nvPr/>
        </p:nvSpPr>
        <p:spPr>
          <a:xfrm>
            <a:off x="3103949" y="4332070"/>
            <a:ext cx="837414" cy="1229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Image 41">
            <a:extLst>
              <a:ext uri="{FF2B5EF4-FFF2-40B4-BE49-F238E27FC236}">
                <a16:creationId xmlns:a16="http://schemas.microsoft.com/office/drawing/2014/main" id="{663AD829-3B8A-491E-9BCE-6AF37C034389}"/>
              </a:ext>
            </a:extLst>
          </p:cNvPr>
          <p:cNvPicPr>
            <a:picLocks noChangeAspect="1"/>
          </p:cNvPicPr>
          <p:nvPr/>
        </p:nvPicPr>
        <p:blipFill>
          <a:blip r:embed="rId11"/>
          <a:stretch>
            <a:fillRect/>
          </a:stretch>
        </p:blipFill>
        <p:spPr>
          <a:xfrm>
            <a:off x="5350704" y="2210272"/>
            <a:ext cx="1989815" cy="1187534"/>
          </a:xfrm>
          <a:prstGeom prst="rect">
            <a:avLst/>
          </a:prstGeom>
        </p:spPr>
      </p:pic>
      <p:pic>
        <p:nvPicPr>
          <p:cNvPr id="43" name="Image 42">
            <a:extLst>
              <a:ext uri="{FF2B5EF4-FFF2-40B4-BE49-F238E27FC236}">
                <a16:creationId xmlns:a16="http://schemas.microsoft.com/office/drawing/2014/main" id="{47BB571E-20B7-4BCB-947D-1D09E13DB369}"/>
              </a:ext>
            </a:extLst>
          </p:cNvPr>
          <p:cNvPicPr>
            <a:picLocks noChangeAspect="1"/>
          </p:cNvPicPr>
          <p:nvPr/>
        </p:nvPicPr>
        <p:blipFill>
          <a:blip r:embed="rId12"/>
          <a:stretch>
            <a:fillRect/>
          </a:stretch>
        </p:blipFill>
        <p:spPr>
          <a:xfrm>
            <a:off x="7531239" y="2211608"/>
            <a:ext cx="1880085" cy="1163303"/>
          </a:xfrm>
          <a:prstGeom prst="rect">
            <a:avLst/>
          </a:prstGeom>
        </p:spPr>
      </p:pic>
      <p:sp>
        <p:nvSpPr>
          <p:cNvPr id="44" name="ZoneTexte 43">
            <a:extLst>
              <a:ext uri="{FF2B5EF4-FFF2-40B4-BE49-F238E27FC236}">
                <a16:creationId xmlns:a16="http://schemas.microsoft.com/office/drawing/2014/main" id="{943AA95A-5EE4-4407-B47D-22AC66A5E3F3}"/>
              </a:ext>
            </a:extLst>
          </p:cNvPr>
          <p:cNvSpPr txBox="1"/>
          <p:nvPr/>
        </p:nvSpPr>
        <p:spPr>
          <a:xfrm>
            <a:off x="5331061" y="1780456"/>
            <a:ext cx="6572207" cy="415498"/>
          </a:xfrm>
          <a:prstGeom prst="rect">
            <a:avLst/>
          </a:prstGeom>
          <a:noFill/>
        </p:spPr>
        <p:txBody>
          <a:bodyPr wrap="square" rtlCol="0">
            <a:spAutoFit/>
          </a:bodyPr>
          <a:lstStyle/>
          <a:p>
            <a:r>
              <a:rPr lang="fr-FR" sz="1050" b="1" dirty="0"/>
              <a:t>Use Case Focus :</a:t>
            </a:r>
          </a:p>
          <a:p>
            <a:r>
              <a:rPr lang="fr-FR" sz="1050" dirty="0"/>
              <a:t>Optimal </a:t>
            </a:r>
            <a:r>
              <a:rPr lang="fr-FR" sz="1050" dirty="0" err="1"/>
              <a:t>nClusters</a:t>
            </a:r>
            <a:r>
              <a:rPr lang="fr-FR" sz="1050" dirty="0"/>
              <a:t> : 6		         Optimal </a:t>
            </a:r>
            <a:r>
              <a:rPr lang="fr-FR" sz="1050" dirty="0" err="1"/>
              <a:t>nComponents</a:t>
            </a:r>
            <a:r>
              <a:rPr lang="fr-FR" sz="1050" dirty="0"/>
              <a:t> : 2	  6 clusters projection PC1-PC2</a:t>
            </a:r>
            <a:endParaRPr lang="en-US" sz="1050" dirty="0"/>
          </a:p>
        </p:txBody>
      </p:sp>
      <p:sp>
        <p:nvSpPr>
          <p:cNvPr id="45" name="Flèche : bas 44">
            <a:extLst>
              <a:ext uri="{FF2B5EF4-FFF2-40B4-BE49-F238E27FC236}">
                <a16:creationId xmlns:a16="http://schemas.microsoft.com/office/drawing/2014/main" id="{07E6D1CA-5480-48DF-9C1B-58DED5F13DD2}"/>
              </a:ext>
            </a:extLst>
          </p:cNvPr>
          <p:cNvSpPr/>
          <p:nvPr/>
        </p:nvSpPr>
        <p:spPr>
          <a:xfrm>
            <a:off x="6420898" y="2826527"/>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èche : bas 46">
            <a:extLst>
              <a:ext uri="{FF2B5EF4-FFF2-40B4-BE49-F238E27FC236}">
                <a16:creationId xmlns:a16="http://schemas.microsoft.com/office/drawing/2014/main" id="{D8216939-90E5-4242-8876-DF3DA720669F}"/>
              </a:ext>
            </a:extLst>
          </p:cNvPr>
          <p:cNvSpPr/>
          <p:nvPr/>
        </p:nvSpPr>
        <p:spPr>
          <a:xfrm>
            <a:off x="7715506" y="2970963"/>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Image 48">
            <a:extLst>
              <a:ext uri="{FF2B5EF4-FFF2-40B4-BE49-F238E27FC236}">
                <a16:creationId xmlns:a16="http://schemas.microsoft.com/office/drawing/2014/main" id="{10CB8C85-4FB5-447E-912E-94A3FFDF0C9D}"/>
              </a:ext>
            </a:extLst>
          </p:cNvPr>
          <p:cNvPicPr>
            <a:picLocks noChangeAspect="1"/>
          </p:cNvPicPr>
          <p:nvPr/>
        </p:nvPicPr>
        <p:blipFill>
          <a:blip r:embed="rId13"/>
          <a:stretch>
            <a:fillRect/>
          </a:stretch>
        </p:blipFill>
        <p:spPr>
          <a:xfrm>
            <a:off x="9602406" y="2203182"/>
            <a:ext cx="1768675" cy="1180424"/>
          </a:xfrm>
          <a:prstGeom prst="rect">
            <a:avLst/>
          </a:prstGeom>
        </p:spPr>
      </p:pic>
      <p:pic>
        <p:nvPicPr>
          <p:cNvPr id="50" name="Image 49">
            <a:extLst>
              <a:ext uri="{FF2B5EF4-FFF2-40B4-BE49-F238E27FC236}">
                <a16:creationId xmlns:a16="http://schemas.microsoft.com/office/drawing/2014/main" id="{77AA7FEB-3373-4882-A622-199843F8EBC8}"/>
              </a:ext>
            </a:extLst>
          </p:cNvPr>
          <p:cNvPicPr>
            <a:picLocks noChangeAspect="1"/>
          </p:cNvPicPr>
          <p:nvPr/>
        </p:nvPicPr>
        <p:blipFill>
          <a:blip r:embed="rId14"/>
          <a:stretch>
            <a:fillRect/>
          </a:stretch>
        </p:blipFill>
        <p:spPr>
          <a:xfrm>
            <a:off x="7350995" y="3829006"/>
            <a:ext cx="2251411" cy="1309586"/>
          </a:xfrm>
          <a:prstGeom prst="rect">
            <a:avLst/>
          </a:prstGeom>
        </p:spPr>
      </p:pic>
      <p:sp>
        <p:nvSpPr>
          <p:cNvPr id="52" name="Flèche : bas 51">
            <a:extLst>
              <a:ext uri="{FF2B5EF4-FFF2-40B4-BE49-F238E27FC236}">
                <a16:creationId xmlns:a16="http://schemas.microsoft.com/office/drawing/2014/main" id="{5243B1BE-EA5B-41F0-8FFC-641283FED2CC}"/>
              </a:ext>
            </a:extLst>
          </p:cNvPr>
          <p:cNvSpPr/>
          <p:nvPr/>
        </p:nvSpPr>
        <p:spPr>
          <a:xfrm>
            <a:off x="8786562" y="4638231"/>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èche : bas 53">
            <a:extLst>
              <a:ext uri="{FF2B5EF4-FFF2-40B4-BE49-F238E27FC236}">
                <a16:creationId xmlns:a16="http://schemas.microsoft.com/office/drawing/2014/main" id="{E28C20D3-BC41-4EA1-A0AB-2DC7A19474C2}"/>
              </a:ext>
            </a:extLst>
          </p:cNvPr>
          <p:cNvSpPr/>
          <p:nvPr/>
        </p:nvSpPr>
        <p:spPr>
          <a:xfrm flipV="1">
            <a:off x="8142325" y="4806867"/>
            <a:ext cx="111483" cy="135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Image 54">
            <a:extLst>
              <a:ext uri="{FF2B5EF4-FFF2-40B4-BE49-F238E27FC236}">
                <a16:creationId xmlns:a16="http://schemas.microsoft.com/office/drawing/2014/main" id="{BE78ED71-34A9-443B-B3E7-8C4436E1072D}"/>
              </a:ext>
            </a:extLst>
          </p:cNvPr>
          <p:cNvPicPr>
            <a:picLocks noChangeAspect="1"/>
          </p:cNvPicPr>
          <p:nvPr/>
        </p:nvPicPr>
        <p:blipFill>
          <a:blip r:embed="rId15"/>
          <a:stretch>
            <a:fillRect/>
          </a:stretch>
        </p:blipFill>
        <p:spPr>
          <a:xfrm>
            <a:off x="9962004" y="3520166"/>
            <a:ext cx="1941264" cy="1277035"/>
          </a:xfrm>
          <a:prstGeom prst="rect">
            <a:avLst/>
          </a:prstGeom>
        </p:spPr>
      </p:pic>
      <p:pic>
        <p:nvPicPr>
          <p:cNvPr id="56" name="Image 55">
            <a:extLst>
              <a:ext uri="{FF2B5EF4-FFF2-40B4-BE49-F238E27FC236}">
                <a16:creationId xmlns:a16="http://schemas.microsoft.com/office/drawing/2014/main" id="{81D9B78F-049B-4197-A01E-FD8B37D5A0F0}"/>
              </a:ext>
            </a:extLst>
          </p:cNvPr>
          <p:cNvPicPr>
            <a:picLocks noChangeAspect="1"/>
          </p:cNvPicPr>
          <p:nvPr/>
        </p:nvPicPr>
        <p:blipFill>
          <a:blip r:embed="rId16"/>
          <a:stretch>
            <a:fillRect/>
          </a:stretch>
        </p:blipFill>
        <p:spPr>
          <a:xfrm>
            <a:off x="9962004" y="4755209"/>
            <a:ext cx="1941264" cy="1269946"/>
          </a:xfrm>
          <a:prstGeom prst="rect">
            <a:avLst/>
          </a:prstGeom>
        </p:spPr>
      </p:pic>
      <p:sp>
        <p:nvSpPr>
          <p:cNvPr id="58" name="ZoneTexte 57">
            <a:extLst>
              <a:ext uri="{FF2B5EF4-FFF2-40B4-BE49-F238E27FC236}">
                <a16:creationId xmlns:a16="http://schemas.microsoft.com/office/drawing/2014/main" id="{84DE100B-7863-426D-B4DB-A67937CCC91D}"/>
              </a:ext>
            </a:extLst>
          </p:cNvPr>
          <p:cNvSpPr txBox="1"/>
          <p:nvPr/>
        </p:nvSpPr>
        <p:spPr>
          <a:xfrm rot="16200000">
            <a:off x="9272235" y="3935824"/>
            <a:ext cx="1078752" cy="261610"/>
          </a:xfrm>
          <a:prstGeom prst="rect">
            <a:avLst/>
          </a:prstGeom>
          <a:noFill/>
        </p:spPr>
        <p:txBody>
          <a:bodyPr wrap="square">
            <a:spAutoFit/>
          </a:bodyPr>
          <a:lstStyle/>
          <a:p>
            <a:r>
              <a:rPr lang="fr-FR" sz="1100" dirty="0"/>
              <a:t>4 Clusters</a:t>
            </a:r>
            <a:endParaRPr lang="en-US" sz="1100" dirty="0"/>
          </a:p>
        </p:txBody>
      </p:sp>
      <p:sp>
        <p:nvSpPr>
          <p:cNvPr id="59" name="ZoneTexte 58">
            <a:extLst>
              <a:ext uri="{FF2B5EF4-FFF2-40B4-BE49-F238E27FC236}">
                <a16:creationId xmlns:a16="http://schemas.microsoft.com/office/drawing/2014/main" id="{0726D6C8-B3BC-4E96-A0D9-7EC4CA11CCF9}"/>
              </a:ext>
            </a:extLst>
          </p:cNvPr>
          <p:cNvSpPr txBox="1"/>
          <p:nvPr/>
        </p:nvSpPr>
        <p:spPr>
          <a:xfrm rot="16200000">
            <a:off x="9249939" y="5149749"/>
            <a:ext cx="1078752" cy="261610"/>
          </a:xfrm>
          <a:prstGeom prst="rect">
            <a:avLst/>
          </a:prstGeom>
          <a:noFill/>
        </p:spPr>
        <p:txBody>
          <a:bodyPr wrap="square">
            <a:spAutoFit/>
          </a:bodyPr>
          <a:lstStyle/>
          <a:p>
            <a:r>
              <a:rPr lang="fr-FR" sz="1100" dirty="0"/>
              <a:t>6 Clusters</a:t>
            </a:r>
            <a:endParaRPr lang="en-US" sz="1100" dirty="0"/>
          </a:p>
        </p:txBody>
      </p:sp>
    </p:spTree>
    <p:extLst>
      <p:ext uri="{BB962C8B-B14F-4D97-AF65-F5344CB8AC3E}">
        <p14:creationId xmlns:p14="http://schemas.microsoft.com/office/powerpoint/2010/main" val="206465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31795</TotalTime>
  <Words>3204</Words>
  <Application>Microsoft Office PowerPoint</Application>
  <PresentationFormat>Grand écran</PresentationFormat>
  <Paragraphs>306</Paragraphs>
  <Slides>18</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Calibri</vt:lpstr>
      <vt:lpstr>Century Gothic</vt:lpstr>
      <vt:lpstr>Helvetica Neue</vt:lpstr>
      <vt:lpstr>Wingdings</vt:lpstr>
      <vt:lpstr>Wingdings 2</vt:lpstr>
      <vt:lpstr>Concis</vt:lpstr>
      <vt:lpstr>Olist Marketplace: Customer Segmentation    We rely on Olist datasets shared through Kaggle*,  To improve marketing team’s customer understanding,  Through a usable segmentation,  Identifying a right update interval </vt:lpstr>
      <vt:lpstr>Data Science : your best Support</vt:lpstr>
      <vt:lpstr>1.a. Merge a Customer-Centric  Dataset</vt:lpstr>
      <vt:lpstr>1.b. Engineer Customer-Centric Features</vt:lpstr>
      <vt:lpstr>1.b. Overview :  the unlimited Feature Engineering field</vt:lpstr>
      <vt:lpstr>1.c. Refine your Goals,  Find the Right Target</vt:lpstr>
      <vt:lpstr>Use Case :  building a « Right » communication campaign</vt:lpstr>
      <vt:lpstr>Data Science : your best Support</vt:lpstr>
      <vt:lpstr>2. What is a good segmentation? Exploring « sensitivity » from A to Z </vt:lpstr>
      <vt:lpstr>Data Science : your best Support</vt:lpstr>
      <vt:lpstr>Actionability Starting with : K-Modes</vt:lpstr>
      <vt:lpstr>Présentation PowerPoint</vt:lpstr>
      <vt:lpstr>K-Mode</vt:lpstr>
      <vt:lpstr>Data Science : your best Support</vt:lpstr>
      <vt:lpstr>Funnel : issue synthesis &amp; strategy</vt:lpstr>
      <vt:lpstr>(Fast) Forward Selector</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Marketplace Olist</dc:title>
  <dc:creator>Etienne LARDEUR</dc:creator>
  <cp:lastModifiedBy>Etienne LARDEUR</cp:lastModifiedBy>
  <cp:revision>318</cp:revision>
  <dcterms:created xsi:type="dcterms:W3CDTF">2020-07-07T07:51:10Z</dcterms:created>
  <dcterms:modified xsi:type="dcterms:W3CDTF">2020-09-30T22:05:36Z</dcterms:modified>
</cp:coreProperties>
</file>