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5" r:id="rId5"/>
    <p:sldId id="267" r:id="rId6"/>
    <p:sldId id="273" r:id="rId7"/>
    <p:sldId id="274" r:id="rId8"/>
    <p:sldId id="259" r:id="rId9"/>
    <p:sldId id="270" r:id="rId10"/>
    <p:sldId id="271" r:id="rId11"/>
    <p:sldId id="276" r:id="rId12"/>
    <p:sldId id="261" r:id="rId13"/>
    <p:sldId id="263" r:id="rId14"/>
    <p:sldId id="268" r:id="rId15"/>
    <p:sldId id="265" r:id="rId16"/>
    <p:sldId id="269" r:id="rId17"/>
    <p:sldId id="26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33A"/>
    <a:srgbClr val="1AAE9F"/>
    <a:srgbClr val="D3455B"/>
    <a:srgbClr val="2C88D9"/>
    <a:srgbClr val="788896"/>
    <a:srgbClr val="BD34D1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11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7C75-1698-4E99-B627-BC28AE6E756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FE4B-F9EA-429D-BEE6-C3838DC57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data troncature </a:t>
            </a:r>
            <a:r>
              <a:rPr lang="fr-FR" dirty="0" err="1"/>
              <a:t>statement</a:t>
            </a:r>
            <a:r>
              <a:rPr lang="fr-FR" dirty="0"/>
              <a:t>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Identification of </a:t>
            </a:r>
            <a:r>
              <a:rPr lang="fr-FR" dirty="0" err="1"/>
              <a:t>unexpectedly</a:t>
            </a:r>
            <a:r>
              <a:rPr lang="fr-FR" dirty="0"/>
              <a:t> </a:t>
            </a:r>
            <a:r>
              <a:rPr lang="fr-FR" dirty="0" err="1"/>
              <a:t>poor</a:t>
            </a:r>
            <a:r>
              <a:rPr lang="fr-FR" dirty="0"/>
              <a:t> </a:t>
            </a:r>
            <a:r>
              <a:rPr lang="fr-FR" dirty="0" err="1"/>
              <a:t>quantities</a:t>
            </a:r>
            <a:r>
              <a:rPr lang="fr-FR" dirty="0"/>
              <a:t> of a </a:t>
            </a:r>
            <a:r>
              <a:rPr lang="fr-FR" dirty="0" err="1"/>
              <a:t>given</a:t>
            </a:r>
            <a:r>
              <a:rPr lang="fr-FR" dirty="0"/>
              <a:t> type of </a:t>
            </a:r>
            <a:r>
              <a:rPr lang="fr-FR" dirty="0" err="1"/>
              <a:t>order</a:t>
            </a:r>
            <a:r>
              <a:rPr lang="fr-FR" dirty="0"/>
              <a:t> (</a:t>
            </a:r>
            <a:r>
              <a:rPr lang="fr-FR" dirty="0" err="1"/>
              <a:t>multi_orders</a:t>
            </a:r>
            <a:r>
              <a:rPr lang="fr-FR" dirty="0"/>
              <a:t>, </a:t>
            </a:r>
            <a:r>
              <a:rPr lang="fr-FR" dirty="0" err="1"/>
              <a:t>multi_products</a:t>
            </a:r>
            <a:r>
              <a:rPr lang="fr-FR" dirty="0"/>
              <a:t>) </a:t>
            </a:r>
          </a:p>
          <a:p>
            <a:pPr marL="0" indent="0">
              <a:buFontTx/>
              <a:buNone/>
            </a:pPr>
            <a:r>
              <a:rPr lang="fr-FR" dirty="0" err="1"/>
              <a:t>Consequence</a:t>
            </a:r>
            <a:r>
              <a:rPr lang="fr-FR" dirty="0"/>
              <a:t> for the </a:t>
            </a:r>
            <a:r>
              <a:rPr lang="fr-FR" dirty="0" err="1"/>
              <a:t>study</a:t>
            </a:r>
            <a:r>
              <a:rPr lang="fr-FR" dirty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Rebuild</a:t>
            </a:r>
            <a:r>
              <a:rPr lang="fr-FR" dirty="0"/>
              <a:t> a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imply</a:t>
            </a:r>
            <a:r>
              <a:rPr lang="fr-FR" dirty="0"/>
              <a:t> to </a:t>
            </a:r>
            <a:r>
              <a:rPr lang="fr-FR" dirty="0" err="1"/>
              <a:t>adjust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additionnal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of original datas. For instance :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single_orders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, on </a:t>
            </a:r>
            <a:r>
              <a:rPr lang="fr-FR" dirty="0" err="1"/>
              <a:t>which</a:t>
            </a:r>
            <a:r>
              <a:rPr lang="fr-FR" dirty="0"/>
              <a:t> basis ?</a:t>
            </a:r>
          </a:p>
          <a:p>
            <a:pPr marL="0" indent="0">
              <a:buFontTx/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to a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biased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FE4B-F9EA-429D-BEE6-C3838DC57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83767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11871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8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237335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84655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243002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7.sv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?, 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r>
              <a:rPr lang="fr-FR" sz="1400" dirty="0"/>
              <a:t>, </a:t>
            </a:r>
            <a:r>
              <a:rPr lang="fr-FR" sz="1400" dirty="0" err="1"/>
              <a:t>both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B0B39-6CE0-4203-812F-5EA1B6E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Combine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B6989-2CA7-49D1-8521-A61B833F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63" y="1489210"/>
            <a:ext cx="10554574" cy="5250076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Aim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an </a:t>
            </a:r>
            <a:r>
              <a:rPr lang="fr-FR" dirty="0" err="1"/>
              <a:t>idea</a:t>
            </a:r>
            <a:r>
              <a:rPr lang="fr-FR" dirty="0"/>
              <a:t> of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segmentation. </a:t>
            </a:r>
          </a:p>
          <a:p>
            <a:endParaRPr lang="fr-FR" dirty="0"/>
          </a:p>
          <a:p>
            <a:r>
              <a:rPr lang="fr-FR" dirty="0" err="1"/>
              <a:t>Unfortunately</a:t>
            </a:r>
            <a:r>
              <a:rPr lang="fr-FR" dirty="0"/>
              <a:t>, </a:t>
            </a:r>
            <a:r>
              <a:rPr lang="fr-FR" dirty="0" err="1"/>
              <a:t>neither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combination technique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pipeline,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selection’s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in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unsupervized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(</a:t>
            </a:r>
            <a:r>
              <a:rPr lang="fr-FR" dirty="0" err="1"/>
              <a:t>unlike</a:t>
            </a:r>
            <a:r>
              <a:rPr lang="fr-FR" dirty="0"/>
              <a:t> </a:t>
            </a:r>
            <a:r>
              <a:rPr lang="fr-FR" dirty="0" err="1"/>
              <a:t>feature’s</a:t>
            </a:r>
            <a:r>
              <a:rPr lang="fr-FR" dirty="0"/>
              <a:t> importance or coef. </a:t>
            </a:r>
            <a:r>
              <a:rPr lang="fr-FR" dirty="0" err="1"/>
              <a:t>weights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idea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chance to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for the </a:t>
            </a:r>
            <a:r>
              <a:rPr lang="fr-FR" dirty="0" err="1"/>
              <a:t>most</a:t>
            </a:r>
            <a:r>
              <a:rPr lang="fr-FR" dirty="0"/>
              <a:t> efficient segmentation,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proceed</a:t>
            </a:r>
            <a:r>
              <a:rPr lang="fr-FR" dirty="0"/>
              <a:t> by :</a:t>
            </a:r>
          </a:p>
          <a:p>
            <a:pPr lvl="1"/>
            <a:r>
              <a:rPr lang="fr-FR" dirty="0"/>
              <a:t>1. K-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individually</a:t>
            </a:r>
            <a:r>
              <a:rPr lang="fr-FR" dirty="0"/>
              <a:t>, </a:t>
            </a:r>
            <a:r>
              <a:rPr lang="fr-FR" dirty="0" err="1"/>
              <a:t>targetting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k clusters </a:t>
            </a:r>
            <a:r>
              <a:rPr lang="fr-FR" dirty="0" err="1"/>
              <a:t>number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2. </a:t>
            </a:r>
            <a:r>
              <a:rPr lang="fr-FR" dirty="0" err="1"/>
              <a:t>Get</a:t>
            </a:r>
            <a:r>
              <a:rPr lang="fr-FR" dirty="0"/>
              <a:t> clustering performance</a:t>
            </a:r>
          </a:p>
          <a:p>
            <a:pPr lvl="1"/>
            <a:r>
              <a:rPr lang="fr-FR" dirty="0"/>
              <a:t>3.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the best </a:t>
            </a:r>
            <a:r>
              <a:rPr lang="fr-FR" dirty="0" err="1"/>
              <a:t>result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Proceed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1 to 3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remaining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until</a:t>
            </a:r>
            <a:r>
              <a:rPr lang="fr-FR" dirty="0"/>
              <a:t> n « 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.</a:t>
            </a:r>
            <a:endParaRPr lang="en-US" dirty="0"/>
          </a:p>
          <a:p>
            <a:endParaRPr lang="fr-FR" dirty="0"/>
          </a:p>
          <a:p>
            <a:r>
              <a:rPr lang="fr-FR" dirty="0" err="1"/>
              <a:t>Implementation</a:t>
            </a:r>
            <a:r>
              <a:rPr lang="fr-FR" dirty="0"/>
              <a:t> made on 2 </a:t>
            </a:r>
            <a:r>
              <a:rPr lang="fr-FR" dirty="0" err="1"/>
              <a:t>scoring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: max silhouette, min Davies-</a:t>
            </a:r>
            <a:r>
              <a:rPr lang="fr-FR" dirty="0" err="1"/>
              <a:t>Bouldin</a:t>
            </a:r>
            <a:r>
              <a:rPr lang="fr-FR" dirty="0"/>
              <a:t> Index, </a:t>
            </a:r>
          </a:p>
          <a:p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 case of </a:t>
            </a:r>
            <a:r>
              <a:rPr lang="fr-FR" dirty="0" err="1"/>
              <a:t>similar</a:t>
            </a:r>
            <a:r>
              <a:rPr lang="fr-FR" dirty="0"/>
              <a:t> data. </a:t>
            </a:r>
            <a:r>
              <a:rPr lang="fr-FR" dirty="0" err="1"/>
              <a:t>Because</a:t>
            </a:r>
            <a:r>
              <a:rPr lang="fr-FR" dirty="0"/>
              <a:t> the distribution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,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, has a big impact on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of the clustering.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noticed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clustering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mathematically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as </a:t>
            </a:r>
            <a:r>
              <a:rPr lang="fr-FR" dirty="0" err="1"/>
              <a:t>llow</a:t>
            </a:r>
            <a:r>
              <a:rPr lang="fr-FR" dirty="0"/>
              <a:t> as possible. This </a:t>
            </a:r>
            <a:r>
              <a:rPr lang="fr-FR" dirty="0" err="1"/>
              <a:t>exploin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PCA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03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4" y="150526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5" y="1895908"/>
            <a:ext cx="5741743" cy="3342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Orders</a:t>
            </a:r>
            <a:r>
              <a:rPr lang="fr-FR" sz="1400" b="1" dirty="0"/>
              <a:t> </a:t>
            </a:r>
            <a:r>
              <a:rPr lang="fr-FR" sz="1400" b="1" dirty="0" err="1"/>
              <a:t>number</a:t>
            </a:r>
            <a:r>
              <a:rPr lang="fr-FR" sz="1400" b="1" dirty="0"/>
              <a:t> </a:t>
            </a:r>
            <a:r>
              <a:rPr lang="fr-FR" sz="1400" b="1" dirty="0" err="1"/>
              <a:t>rise</a:t>
            </a:r>
            <a:r>
              <a:rPr lang="fr-FR" sz="1400" b="1" dirty="0"/>
              <a:t> </a:t>
            </a:r>
            <a:r>
              <a:rPr lang="fr-FR" sz="1400" b="1" dirty="0" err="1"/>
              <a:t>from</a:t>
            </a:r>
            <a:r>
              <a:rPr lang="fr-FR" sz="1400" b="1" dirty="0"/>
              <a:t> end 2016 and </a:t>
            </a:r>
            <a:r>
              <a:rPr lang="fr-FR" sz="1400" b="1" dirty="0" err="1"/>
              <a:t>is</a:t>
            </a:r>
            <a:r>
              <a:rPr lang="fr-FR" sz="1400" b="1" dirty="0"/>
              <a:t> stable in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9" y="2954475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153752" y="3658554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949694" y="2974711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670151" y="500669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-23218" y="4888909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96000" y="2905517"/>
            <a:ext cx="6233202" cy="4058262"/>
            <a:chOff x="5958798" y="2477559"/>
            <a:chExt cx="6233202" cy="405826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5958798" y="5880700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0C546AF-B0AB-4D2B-B89C-8CCEE7D0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79" y="1287634"/>
            <a:ext cx="5812794" cy="16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0" y="294788"/>
            <a:ext cx="10571998" cy="970450"/>
          </a:xfrm>
        </p:spPr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>
                <a:solidFill>
                  <a:srgbClr val="1AAE9F"/>
                </a:solidFill>
              </a:rPr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0" y="2019309"/>
            <a:ext cx="11414615" cy="46571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rgbClr val="D3455B"/>
                </a:solidFill>
              </a:rPr>
              <a:t>Order-Centric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accurate</a:t>
            </a:r>
            <a:r>
              <a:rPr lang="fr-FR" dirty="0"/>
              <a:t> description (but of </a:t>
            </a:r>
            <a:r>
              <a:rPr lang="fr-FR" b="1" i="1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),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b="1" dirty="0">
                <a:solidFill>
                  <a:srgbClr val="1AAE9F"/>
                </a:solidFill>
              </a:rPr>
              <a:t>Client-</a:t>
            </a:r>
            <a:r>
              <a:rPr lang="fr-FR" b="1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to </a:t>
            </a:r>
            <a:r>
              <a:rPr lang="fr-FR" dirty="0" err="1"/>
              <a:t>detail</a:t>
            </a:r>
            <a:r>
              <a:rPr lang="fr-FR" dirty="0"/>
              <a:t> the « </a:t>
            </a:r>
            <a:r>
              <a:rPr lang="fr-FR" b="1" dirty="0" err="1"/>
              <a:t>Who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b="1" dirty="0" err="1"/>
              <a:t>Customers</a:t>
            </a:r>
            <a:r>
              <a:rPr lang="fr-FR" b="1" dirty="0"/>
              <a:t> Groups »</a:t>
            </a:r>
            <a:r>
              <a:rPr lang="fr-FR" dirty="0"/>
              <a:t>, by </a:t>
            </a:r>
            <a:r>
              <a:rPr lang="fr-FR" dirty="0" err="1"/>
              <a:t>studying</a:t>
            </a:r>
            <a:r>
              <a:rPr lang="fr-FR" dirty="0"/>
              <a:t> : </a:t>
            </a:r>
          </a:p>
          <a:p>
            <a:pPr lvl="1"/>
            <a:r>
              <a:rPr lang="fr-FR" b="1" dirty="0" err="1"/>
              <a:t>What</a:t>
            </a:r>
            <a:r>
              <a:rPr lang="fr-FR" b="1" dirty="0"/>
              <a:t> :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i="1" dirty="0"/>
              <a:t>(the M </a:t>
            </a:r>
            <a:r>
              <a:rPr lang="fr-FR" i="1" dirty="0" err="1"/>
              <a:t>criteria</a:t>
            </a:r>
            <a:r>
              <a:rPr lang="fr-FR" i="1" dirty="0"/>
              <a:t> of RFM)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total_price</a:t>
            </a:r>
            <a:r>
              <a:rPr lang="fr-FR" dirty="0"/>
              <a:t> (&amp;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freight_percentage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</a:t>
            </a:r>
            <a:r>
              <a:rPr lang="fr-FR" i="1" dirty="0"/>
              <a:t>(</a:t>
            </a:r>
            <a:r>
              <a:rPr lang="fr-FR" i="1" dirty="0" err="1"/>
              <a:t>price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« 9, 99 or x90 » </a:t>
            </a:r>
            <a:r>
              <a:rPr lang="fr-FR" i="1" dirty="0" err="1"/>
              <a:t>termination</a:t>
            </a:r>
            <a:r>
              <a:rPr lang="fr-FR" i="1" dirty="0"/>
              <a:t>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i="1" dirty="0"/>
              <a:t>(and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caracteristics</a:t>
            </a:r>
            <a:r>
              <a:rPr lang="fr-FR" i="1" dirty="0"/>
              <a:t> : size, </a:t>
            </a:r>
            <a:r>
              <a:rPr lang="fr-FR" i="1" dirty="0" err="1"/>
              <a:t>weight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purchase_time_zone</a:t>
            </a:r>
            <a:r>
              <a:rPr lang="fr-FR" dirty="0"/>
              <a:t> </a:t>
            </a:r>
            <a:r>
              <a:rPr lang="fr-FR" i="1" dirty="0"/>
              <a:t>(as a clustering of </a:t>
            </a:r>
            <a:r>
              <a:rPr lang="fr-FR" i="1" dirty="0" err="1"/>
              <a:t>purchase_dayofweek</a:t>
            </a:r>
            <a:r>
              <a:rPr lang="fr-FR" i="1" dirty="0"/>
              <a:t> &amp; </a:t>
            </a:r>
            <a:r>
              <a:rPr lang="fr-FR" i="1" dirty="0" err="1"/>
              <a:t>purchase</a:t>
            </a:r>
            <a:r>
              <a:rPr lang="fr-FR" i="1" dirty="0"/>
              <a:t> </a:t>
            </a:r>
            <a:r>
              <a:rPr lang="fr-FR" i="1" dirty="0" err="1"/>
              <a:t>hour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Why</a:t>
            </a:r>
            <a:r>
              <a:rPr lang="fr-FR" dirty="0"/>
              <a:t> : the « </a:t>
            </a:r>
            <a:r>
              <a:rPr lang="fr-FR" dirty="0" err="1"/>
              <a:t>product</a:t>
            </a:r>
            <a:r>
              <a:rPr lang="fr-FR" dirty="0"/>
              <a:t> »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and the </a:t>
            </a:r>
            <a:r>
              <a:rPr lang="fr-FR" dirty="0" err="1"/>
              <a:t>review</a:t>
            </a:r>
            <a:r>
              <a:rPr lang="fr-FR" dirty="0"/>
              <a:t> gap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</a:t>
            </a:r>
          </a:p>
          <a:p>
            <a:pPr lvl="1"/>
            <a:r>
              <a:rPr lang="fr-FR" b="1" dirty="0" err="1"/>
              <a:t>Where</a:t>
            </a:r>
            <a:r>
              <a:rPr lang="fr-FR" dirty="0"/>
              <a:t> : in spite of web </a:t>
            </a:r>
            <a:r>
              <a:rPr lang="fr-FR" dirty="0" err="1"/>
              <a:t>purchase</a:t>
            </a:r>
            <a:r>
              <a:rPr lang="fr-FR" dirty="0"/>
              <a:t>, Customer-Seller distance impacts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en-US" dirty="0">
                <a:latin typeface="Inter"/>
              </a:rPr>
              <a:t>Note that 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 &amp; </a:t>
            </a:r>
            <a:r>
              <a:rPr lang="en-US" dirty="0">
                <a:latin typeface="Inter"/>
              </a:rPr>
              <a:t>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b="1" dirty="0"/>
              <a:t>How</a:t>
            </a:r>
            <a:r>
              <a:rPr lang="fr-FR" dirty="0"/>
              <a:t> : the (main_)</a:t>
            </a:r>
            <a:r>
              <a:rPr lang="fr-FR" dirty="0" err="1"/>
              <a:t>payment_type</a:t>
            </a:r>
            <a:r>
              <a:rPr lang="fr-FR" dirty="0"/>
              <a:t>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r>
              <a:rPr lang="fr-FR" dirty="0"/>
              <a:t>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1" y="111183"/>
            <a:ext cx="2463689" cy="16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13641-03BC-4BCF-8FC0-90E539C2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5E07ECF-0547-4F63-8ED9-F861FFF89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412603"/>
              </p:ext>
            </p:extLst>
          </p:nvPr>
        </p:nvGraphicFramePr>
        <p:xfrm>
          <a:off x="3774548" y="5131293"/>
          <a:ext cx="63322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fr-FR" dirty="0"/>
                        <a:t>Native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Native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7F0F229-8AD9-4137-9D0D-E287CDAF2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51578"/>
              </p:ext>
            </p:extLst>
          </p:nvPr>
        </p:nvGraphicFramePr>
        <p:xfrm>
          <a:off x="735607" y="3740580"/>
          <a:ext cx="1055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30151791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499418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Native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Native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New : </a:t>
                      </a:r>
                      <a:r>
                        <a:rPr lang="fr-FR" dirty="0" err="1"/>
                        <a:t>Sum</a:t>
                      </a:r>
                      <a:r>
                        <a:rPr lang="fr-FR" dirty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New : </a:t>
                      </a:r>
                      <a:r>
                        <a:rPr lang="fr-FR" dirty="0" err="1"/>
                        <a:t>Mean</a:t>
                      </a:r>
                      <a:r>
                        <a:rPr lang="fr-FR" dirty="0"/>
                        <a:t> (b)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F2BAFBFF-3B25-49F0-89D6-46F0540FE8B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10106768" y="4111420"/>
            <a:ext cx="1182539" cy="1388173"/>
          </a:xfrm>
          <a:prstGeom prst="bentConnector3">
            <a:avLst>
              <a:gd name="adj1" fmla="val 119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8FB4124-3311-4176-A305-7E70A7BCC0D1}"/>
              </a:ext>
            </a:extLst>
          </p:cNvPr>
          <p:cNvSpPr txBox="1"/>
          <p:nvPr/>
        </p:nvSpPr>
        <p:spPr>
          <a:xfrm>
            <a:off x="5725231" y="476196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items</a:t>
            </a:r>
            <a:endParaRPr lang="en-US" sz="105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88934E-ABF7-4ADA-B1B6-6AC3FCDDA10D}"/>
              </a:ext>
            </a:extLst>
          </p:cNvPr>
          <p:cNvSpPr txBox="1"/>
          <p:nvPr/>
        </p:nvSpPr>
        <p:spPr>
          <a:xfrm>
            <a:off x="3774548" y="3371248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orders</a:t>
            </a:r>
            <a:endParaRPr lang="en-US" sz="1050" dirty="0"/>
          </a:p>
        </p:txBody>
      </p:sp>
      <p:graphicFrame>
        <p:nvGraphicFramePr>
          <p:cNvPr id="14" name="Tableau 4">
            <a:extLst>
              <a:ext uri="{FF2B5EF4-FFF2-40B4-BE49-F238E27FC236}">
                <a16:creationId xmlns:a16="http://schemas.microsoft.com/office/drawing/2014/main" id="{43D5E7B0-BCD3-42DB-BD11-BEF43989D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81158"/>
              </p:ext>
            </p:extLst>
          </p:nvPr>
        </p:nvGraphicFramePr>
        <p:xfrm>
          <a:off x="267867" y="2088718"/>
          <a:ext cx="8352348" cy="73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58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2839762012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69619618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800794898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fr-FR" sz="1100" dirty="0"/>
                        <a:t>Native 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Native 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5D31E689-1B2D-4FB0-9D1C-CF10B873F7F2}"/>
              </a:ext>
            </a:extLst>
          </p:cNvPr>
          <p:cNvSpPr txBox="1"/>
          <p:nvPr/>
        </p:nvSpPr>
        <p:spPr>
          <a:xfrm>
            <a:off x="2218552" y="171938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customers</a:t>
            </a:r>
            <a:endParaRPr lang="en-US" sz="1050" dirty="0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EAB540D-F8B7-410B-A182-50FFE94D9768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 flipV="1">
            <a:off x="8620215" y="2456660"/>
            <a:ext cx="2669092" cy="1654760"/>
          </a:xfrm>
          <a:prstGeom prst="bentConnector3">
            <a:avLst>
              <a:gd name="adj1" fmla="val -8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97654" y="2988494"/>
            <a:ext cx="5419753" cy="1461166"/>
            <a:chOff x="-78270" y="3035998"/>
            <a:chExt cx="5419753" cy="14611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78270" y="3112169"/>
              <a:ext cx="333488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D3455B"/>
                  </a:solidFill>
                </a:rPr>
                <a:t>delivery_vs_estimated</a:t>
              </a:r>
              <a:r>
                <a:rPr lang="en-US" sz="1400" b="1" u="sng" dirty="0">
                  <a:solidFill>
                    <a:srgbClr val="D3455B"/>
                  </a:solidFill>
                </a:rPr>
                <a:t>*</a:t>
              </a: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48404" y="4128709"/>
            <a:ext cx="4973649" cy="2089773"/>
            <a:chOff x="301086" y="4129728"/>
            <a:chExt cx="4973649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product_review_count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b="1" dirty="0" err="1">
                  <a:solidFill>
                    <a:srgbClr val="BD34D1"/>
                  </a:solidFill>
                </a:rPr>
                <a:t>review_answer_delay</a:t>
              </a:r>
              <a:r>
                <a:rPr lang="en-US" sz="1400" b="1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customer_review_mean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406128" cy="2089773"/>
            <a:chOff x="5508464" y="4630865"/>
            <a:chExt cx="3406128" cy="208977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00938" y="501930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Sellers &amp;</a:t>
              </a:r>
            </a:p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87726" y="572384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762094" y="5697656"/>
              <a:ext cx="215249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</a:t>
              </a:r>
              <a:r>
                <a:rPr lang="en-US" sz="1400" b="1" u="sng" dirty="0">
                  <a:solidFill>
                    <a:srgbClr val="2C88D9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&amp;state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customer_city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 state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</a:t>
              </a:r>
              <a:r>
                <a:rPr lang="en-US" sz="1400" b="1" u="sng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u="sng" dirty="0" err="1">
                  <a:solidFill>
                    <a:srgbClr val="788896"/>
                  </a:solidFill>
                </a:rPr>
                <a:t>payment_installments_size</a:t>
              </a:r>
              <a:r>
                <a:rPr lang="en-US" sz="1400" b="1" u="sng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dirty="0" err="1">
                  <a:solidFill>
                    <a:srgbClr val="788896"/>
                  </a:solidFill>
                </a:rPr>
                <a:t>payment_sequence_size</a:t>
              </a:r>
              <a:r>
                <a:rPr lang="en-US" sz="1400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payment_total</a:t>
              </a:r>
              <a:r>
                <a:rPr lang="en-US" sz="1400" b="1" dirty="0">
                  <a:solidFill>
                    <a:srgbClr val="788896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main_payment_value</a:t>
              </a:r>
              <a:endParaRPr lang="en-US" sz="1400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2232430"/>
            <a:ext cx="4441117" cy="1600438"/>
            <a:chOff x="6072352" y="2126122"/>
            <a:chExt cx="4441117" cy="1600438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860001" y="2126122"/>
              <a:ext cx="265346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product_description_length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product_name_length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product_photos_qty</a:t>
              </a:r>
              <a:r>
                <a:rPr lang="en-US" sz="1400" i="1" dirty="0">
                  <a:solidFill>
                    <a:srgbClr val="FFC000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product_weight_g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product_size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product_density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847036"/>
            <a:ext cx="3845998" cy="1600438"/>
            <a:chOff x="6345914" y="3794365"/>
            <a:chExt cx="3845998" cy="16004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039413" y="3794365"/>
              <a:ext cx="215249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total_price</a:t>
              </a:r>
              <a:r>
                <a:rPr lang="en-US" sz="1400" b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</a:t>
              </a:r>
              <a:r>
                <a:rPr lang="en-US" sz="1400" b="1" u="sng" dirty="0">
                  <a:solidFill>
                    <a:srgbClr val="E8833A"/>
                  </a:solidFill>
                </a:rPr>
                <a:t>(_cat)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freight_percentage</a:t>
              </a:r>
              <a:r>
                <a:rPr lang="en-US" sz="1400" b="1" u="sng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total_freight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items_qty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product_price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product_freight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54D4C0DC-1FD0-45D3-9729-1297CDC3FAD2}"/>
              </a:ext>
            </a:extLst>
          </p:cNvPr>
          <p:cNvSpPr txBox="1"/>
          <p:nvPr/>
        </p:nvSpPr>
        <p:spPr>
          <a:xfrm>
            <a:off x="7223567" y="6509348"/>
            <a:ext cx="494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* : can </a:t>
            </a:r>
            <a:r>
              <a:rPr lang="fr-FR" sz="1400" i="1" dirty="0" err="1"/>
              <a:t>also</a:t>
            </a:r>
            <a:r>
              <a:rPr lang="fr-FR" sz="1400" i="1" dirty="0"/>
              <a:t> </a:t>
            </a:r>
            <a:r>
              <a:rPr lang="fr-FR" sz="1400" i="1" dirty="0" err="1"/>
              <a:t>be</a:t>
            </a:r>
            <a:r>
              <a:rPr lang="fr-FR" sz="1400" i="1" dirty="0"/>
              <a:t> </a:t>
            </a:r>
            <a:r>
              <a:rPr lang="fr-FR" sz="1400" i="1" dirty="0" err="1"/>
              <a:t>described</a:t>
            </a:r>
            <a:r>
              <a:rPr lang="fr-FR" sz="1400" i="1" dirty="0"/>
              <a:t> as an ordinal « </a:t>
            </a:r>
            <a:r>
              <a:rPr lang="fr-FR" sz="1400" b="1" i="1" dirty="0" err="1"/>
              <a:t>level</a:t>
            </a:r>
            <a:r>
              <a:rPr lang="fr-FR" sz="1400" i="1" dirty="0"/>
              <a:t> » </a:t>
            </a:r>
            <a:r>
              <a:rPr lang="fr-FR" sz="1400" i="1" dirty="0" err="1"/>
              <a:t>feature</a:t>
            </a:r>
            <a:endParaRPr lang="en-US" sz="1400" i="1" dirty="0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65CFD7AB-7030-486C-8798-50341CABC602}"/>
              </a:ext>
            </a:extLst>
          </p:cNvPr>
          <p:cNvSpPr/>
          <p:nvPr/>
        </p:nvSpPr>
        <p:spPr>
          <a:xfrm>
            <a:off x="10435747" y="2562840"/>
            <a:ext cx="183005" cy="511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02D18DD-D698-4128-B5D2-A6BF2BC833C1}"/>
              </a:ext>
            </a:extLst>
          </p:cNvPr>
          <p:cNvSpPr txBox="1"/>
          <p:nvPr/>
        </p:nvSpPr>
        <p:spPr>
          <a:xfrm>
            <a:off x="9538407" y="2666114"/>
            <a:ext cx="247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 err="1">
                <a:solidFill>
                  <a:srgbClr val="FFC000"/>
                </a:solidFill>
              </a:rPr>
              <a:t>qlty_desc_index</a:t>
            </a:r>
            <a:endParaRPr lang="en-US" sz="1200" i="1" dirty="0">
              <a:solidFill>
                <a:srgbClr val="FFC000"/>
              </a:solidFill>
            </a:endParaRPr>
          </a:p>
        </p:txBody>
      </p:sp>
      <p:sp>
        <p:nvSpPr>
          <p:cNvPr id="45" name="Accolade fermante 44">
            <a:extLst>
              <a:ext uri="{FF2B5EF4-FFF2-40B4-BE49-F238E27FC236}">
                <a16:creationId xmlns:a16="http://schemas.microsoft.com/office/drawing/2014/main" id="{DC52BA71-D0DE-4E83-B605-BF8F38E389C8}"/>
              </a:ext>
            </a:extLst>
          </p:cNvPr>
          <p:cNvSpPr/>
          <p:nvPr/>
        </p:nvSpPr>
        <p:spPr>
          <a:xfrm>
            <a:off x="10460379" y="3201174"/>
            <a:ext cx="183005" cy="511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7209AA-A1D2-4BB5-9950-57CF87F16AB0}"/>
              </a:ext>
            </a:extLst>
          </p:cNvPr>
          <p:cNvSpPr txBox="1"/>
          <p:nvPr/>
        </p:nvSpPr>
        <p:spPr>
          <a:xfrm>
            <a:off x="10618752" y="3326923"/>
            <a:ext cx="1255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related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2B6DAAA-EF2A-4347-88AC-D913386986CC}"/>
              </a:ext>
            </a:extLst>
          </p:cNvPr>
          <p:cNvSpPr txBox="1"/>
          <p:nvPr/>
        </p:nvSpPr>
        <p:spPr>
          <a:xfrm>
            <a:off x="9796511" y="4356682"/>
            <a:ext cx="16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related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774448D-1AE7-4143-89C9-DD2BE14C3D11}"/>
              </a:ext>
            </a:extLst>
          </p:cNvPr>
          <p:cNvSpPr txBox="1"/>
          <p:nvPr/>
        </p:nvSpPr>
        <p:spPr>
          <a:xfrm>
            <a:off x="8504050" y="5676227"/>
            <a:ext cx="16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related</a:t>
            </a:r>
          </a:p>
        </p:txBody>
      </p:sp>
      <p:sp>
        <p:nvSpPr>
          <p:cNvPr id="50" name="Accolade fermante 49">
            <a:extLst>
              <a:ext uri="{FF2B5EF4-FFF2-40B4-BE49-F238E27FC236}">
                <a16:creationId xmlns:a16="http://schemas.microsoft.com/office/drawing/2014/main" id="{903C37AE-FC3C-4B4D-90DD-815746970EB6}"/>
              </a:ext>
            </a:extLst>
          </p:cNvPr>
          <p:cNvSpPr/>
          <p:nvPr/>
        </p:nvSpPr>
        <p:spPr>
          <a:xfrm>
            <a:off x="10090925" y="4804053"/>
            <a:ext cx="183005" cy="511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607BC47-E51C-4AAD-8225-B96C3B49FCEF}"/>
              </a:ext>
            </a:extLst>
          </p:cNvPr>
          <p:cNvSpPr txBox="1"/>
          <p:nvPr/>
        </p:nvSpPr>
        <p:spPr>
          <a:xfrm>
            <a:off x="9440033" y="4894762"/>
            <a:ext cx="247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>
                <a:solidFill>
                  <a:srgbClr val="E8833A"/>
                </a:solidFill>
              </a:rPr>
              <a:t>of a single </a:t>
            </a:r>
            <a:r>
              <a:rPr lang="fr-FR" sz="1200" i="1" dirty="0" err="1">
                <a:solidFill>
                  <a:srgbClr val="E8833A"/>
                </a:solidFill>
              </a:rPr>
              <a:t>product</a:t>
            </a:r>
            <a:r>
              <a:rPr lang="fr-FR" sz="1200" i="1" dirty="0">
                <a:solidFill>
                  <a:srgbClr val="E8833A"/>
                </a:solidFill>
              </a:rPr>
              <a:t> !</a:t>
            </a:r>
            <a:endParaRPr lang="en-US" sz="1200" i="1" dirty="0">
              <a:solidFill>
                <a:srgbClr val="E8833A"/>
              </a:solidFill>
            </a:endParaRPr>
          </a:p>
        </p:txBody>
      </p:sp>
      <p:sp>
        <p:nvSpPr>
          <p:cNvPr id="53" name="Accolade fermante 52">
            <a:extLst>
              <a:ext uri="{FF2B5EF4-FFF2-40B4-BE49-F238E27FC236}">
                <a16:creationId xmlns:a16="http://schemas.microsoft.com/office/drawing/2014/main" id="{E07E512C-F34E-4E4D-8B12-FA488EA27C30}"/>
              </a:ext>
            </a:extLst>
          </p:cNvPr>
          <p:cNvSpPr/>
          <p:nvPr/>
        </p:nvSpPr>
        <p:spPr>
          <a:xfrm>
            <a:off x="10093016" y="4308324"/>
            <a:ext cx="89737" cy="40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4FDA55CC-806B-4E5A-9A4C-2CACDE82E874}"/>
              </a:ext>
            </a:extLst>
          </p:cNvPr>
          <p:cNvSpPr/>
          <p:nvPr/>
        </p:nvSpPr>
        <p:spPr>
          <a:xfrm>
            <a:off x="8855681" y="5702914"/>
            <a:ext cx="89738" cy="197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B9A210-2767-4A60-8D27-43E90FCB023A}"/>
              </a:ext>
            </a:extLst>
          </p:cNvPr>
          <p:cNvSpPr txBox="1"/>
          <p:nvPr/>
        </p:nvSpPr>
        <p:spPr>
          <a:xfrm>
            <a:off x="-320777" y="3968367"/>
            <a:ext cx="1201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related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4FEB4465-0A1C-4119-BD70-9095BCFE523D}"/>
              </a:ext>
            </a:extLst>
          </p:cNvPr>
          <p:cNvSpPr/>
          <p:nvPr/>
        </p:nvSpPr>
        <p:spPr>
          <a:xfrm flipH="1">
            <a:off x="883518" y="4000685"/>
            <a:ext cx="144629" cy="391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 :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9" y="1746635"/>
            <a:ext cx="11787580" cy="499369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u="sng" dirty="0" err="1">
                <a:solidFill>
                  <a:srgbClr val="D3455B"/>
                </a:solidFill>
              </a:rPr>
              <a:t>purchase_time_zone_cat</a:t>
            </a:r>
            <a:r>
              <a:rPr lang="en-US" sz="1800" b="1" dirty="0">
                <a:solidFill>
                  <a:srgbClr val="D3455B"/>
                </a:solidFill>
              </a:rPr>
              <a:t> : </a:t>
            </a:r>
            <a:r>
              <a:rPr lang="en-US" i="1" dirty="0" err="1"/>
              <a:t>order_purchase_dayofweek</a:t>
            </a:r>
            <a:r>
              <a:rPr lang="en-US" i="1" dirty="0"/>
              <a:t> &amp; </a:t>
            </a:r>
            <a:r>
              <a:rPr lang="en-US" i="1" dirty="0" err="1"/>
              <a:t>order_purchase_hour</a:t>
            </a:r>
            <a:r>
              <a:rPr lang="en-US" i="1" dirty="0"/>
              <a:t> from native</a:t>
            </a:r>
            <a:r>
              <a:rPr lang="en-US" b="1" dirty="0"/>
              <a:t> “</a:t>
            </a:r>
            <a:r>
              <a:rPr lang="en-US" b="1" dirty="0" err="1"/>
              <a:t>order_purchase_timestamp</a:t>
            </a:r>
            <a:r>
              <a:rPr lang="en-US" b="1" dirty="0"/>
              <a:t>”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BE36E-F8B3-49C5-8AC6-9BA2C367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7" y="2193294"/>
            <a:ext cx="4723804" cy="16430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A53BC1-B512-4CA7-AA28-CBA9C6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62" y="2193294"/>
            <a:ext cx="1757363" cy="1643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6AA3C-04DF-4D90-AEF2-2BC89347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91" y="2193292"/>
            <a:ext cx="1745236" cy="164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B287B2-4B14-4ECF-AFEB-3A8078AC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522" y="2193291"/>
            <a:ext cx="2532034" cy="1643063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EB9E11D-40A9-45A0-BFC6-8046B6325BBA}"/>
              </a:ext>
            </a:extLst>
          </p:cNvPr>
          <p:cNvSpPr txBox="1">
            <a:spLocks/>
          </p:cNvSpPr>
          <p:nvPr/>
        </p:nvSpPr>
        <p:spPr>
          <a:xfrm>
            <a:off x="-68035" y="6239917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_</a:t>
            </a:r>
            <a:r>
              <a:rPr lang="fr-FR" b="1" dirty="0" err="1"/>
              <a:t>lvl</a:t>
            </a:r>
            <a:r>
              <a:rPr lang="fr-FR" b="1" dirty="0"/>
              <a:t> </a:t>
            </a:r>
            <a:r>
              <a:rPr lang="fr-FR" dirty="0"/>
              <a:t>are </a:t>
            </a:r>
            <a:r>
              <a:rPr lang="fr-FR" dirty="0" err="1"/>
              <a:t>qcut</a:t>
            </a:r>
            <a:r>
              <a:rPr lang="fr-FR" dirty="0"/>
              <a:t> of </a:t>
            </a:r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valuable</a:t>
            </a:r>
            <a:r>
              <a:rPr lang="fr-FR" dirty="0"/>
              <a:t> for cluster </a:t>
            </a:r>
            <a:r>
              <a:rPr lang="fr-FR" dirty="0" err="1"/>
              <a:t>descripton</a:t>
            </a:r>
            <a:r>
              <a:rPr lang="fr-FR" dirty="0"/>
              <a:t>, for </a:t>
            </a:r>
            <a:r>
              <a:rPr lang="fr-FR" dirty="0" err="1"/>
              <a:t>Kmode</a:t>
            </a:r>
            <a:r>
              <a:rPr lang="fr-FR" dirty="0"/>
              <a:t> technique or in case of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unbalanced</a:t>
            </a:r>
            <a:r>
              <a:rPr lang="fr-FR" dirty="0"/>
              <a:t> values</a:t>
            </a: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27E862E-2645-46A0-82ED-319AF3E94ED1}"/>
              </a:ext>
            </a:extLst>
          </p:cNvPr>
          <p:cNvSpPr txBox="1">
            <a:spLocks/>
          </p:cNvSpPr>
          <p:nvPr/>
        </p:nvSpPr>
        <p:spPr>
          <a:xfrm>
            <a:off x="190519" y="4209911"/>
            <a:ext cx="11787580" cy="25390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few features are available a</a:t>
            </a:r>
            <a:r>
              <a:rPr lang="en-US" sz="1800" dirty="0"/>
              <a:t>bout “freight”, linked together : </a:t>
            </a:r>
          </a:p>
          <a:p>
            <a:r>
              <a:rPr lang="en-US" sz="1800" b="1" dirty="0" err="1">
                <a:solidFill>
                  <a:srgbClr val="2C88D9"/>
                </a:solidFill>
              </a:rPr>
              <a:t>cust_sell_dist</a:t>
            </a:r>
            <a:r>
              <a:rPr lang="en-US" sz="1800" b="1" dirty="0">
                <a:solidFill>
                  <a:srgbClr val="2C88D9"/>
                </a:solidFill>
              </a:rPr>
              <a:t> : </a:t>
            </a:r>
            <a:r>
              <a:rPr lang="fr-FR" dirty="0"/>
              <a:t>the distance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geolocation</a:t>
            </a:r>
            <a:endParaRPr lang="fr-FR" dirty="0"/>
          </a:p>
          <a:p>
            <a:r>
              <a:rPr lang="en-US" b="1" dirty="0" err="1">
                <a:solidFill>
                  <a:srgbClr val="FFC000"/>
                </a:solidFill>
              </a:rPr>
              <a:t>product_size</a:t>
            </a:r>
            <a:r>
              <a:rPr lang="en-US" b="1" dirty="0">
                <a:solidFill>
                  <a:srgbClr val="FFC000"/>
                </a:solidFill>
              </a:rPr>
              <a:t> / </a:t>
            </a:r>
            <a:r>
              <a:rPr lang="en-US" b="1" dirty="0" err="1">
                <a:solidFill>
                  <a:srgbClr val="FFC000"/>
                </a:solidFill>
              </a:rPr>
              <a:t>product_weight_g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>
                <a:solidFill>
                  <a:srgbClr val="FFC000"/>
                </a:solidFill>
              </a:rPr>
              <a:t>(density) : </a:t>
            </a:r>
            <a:r>
              <a:rPr lang="en-US" dirty="0"/>
              <a:t>use to compute a freight class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sz="1800" b="1" dirty="0" err="1">
                <a:solidFill>
                  <a:srgbClr val="E8833A"/>
                </a:solidFill>
              </a:rPr>
              <a:t>freight_percentage</a:t>
            </a:r>
            <a:r>
              <a:rPr lang="en-US" sz="1800" b="1" dirty="0">
                <a:solidFill>
                  <a:srgbClr val="E8833A"/>
                </a:solidFill>
              </a:rPr>
              <a:t> : </a:t>
            </a:r>
            <a:r>
              <a:rPr lang="en-US" sz="1800" dirty="0"/>
              <a:t>freight value / total </a:t>
            </a:r>
            <a:r>
              <a:rPr lang="en-US" sz="1800" dirty="0" err="1"/>
              <a:t>paiement</a:t>
            </a:r>
            <a:endParaRPr lang="en-US" sz="18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B9E2526-7D46-4FC0-94E7-D6F287783B84}"/>
              </a:ext>
            </a:extLst>
          </p:cNvPr>
          <p:cNvSpPr txBox="1">
            <a:spLocks/>
          </p:cNvSpPr>
          <p:nvPr/>
        </p:nvSpPr>
        <p:spPr>
          <a:xfrm>
            <a:off x="-68035" y="3889068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FFC000"/>
                </a:solidFill>
              </a:rPr>
              <a:t>product_cat</a:t>
            </a:r>
            <a:r>
              <a:rPr lang="en-US" sz="1800" b="1" dirty="0">
                <a:solidFill>
                  <a:srgbClr val="FFC000"/>
                </a:solidFill>
              </a:rPr>
              <a:t> :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&amp; navigation, </a:t>
            </a:r>
            <a:r>
              <a:rPr lang="fr-FR" b="1" dirty="0" err="1"/>
              <a:t>rationalized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71 to 15 </a:t>
            </a:r>
            <a:r>
              <a:rPr lang="fr-FR" dirty="0" err="1"/>
              <a:t>categories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EAE2A0A-2132-4887-A187-51F7F63460EB}"/>
              </a:ext>
            </a:extLst>
          </p:cNvPr>
          <p:cNvSpPr txBox="1">
            <a:spLocks/>
          </p:cNvSpPr>
          <p:nvPr/>
        </p:nvSpPr>
        <p:spPr>
          <a:xfrm>
            <a:off x="-68035" y="4314574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BD34D1"/>
                </a:solidFill>
              </a:rPr>
              <a:t>review_gap</a:t>
            </a:r>
            <a:r>
              <a:rPr lang="en-US" sz="1800" b="1" dirty="0">
                <a:solidFill>
                  <a:srgbClr val="BD34D1"/>
                </a:solidFill>
              </a:rPr>
              <a:t> :</a:t>
            </a:r>
            <a:r>
              <a:rPr lang="en-US" sz="1800" b="1" dirty="0"/>
              <a:t> </a:t>
            </a:r>
            <a:r>
              <a:rPr lang="en-US" sz="1800" dirty="0"/>
              <a:t>value the gap between product and customer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54FE-4B8B-4198-901E-86D4B4C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&amp; </a:t>
            </a:r>
            <a:r>
              <a:rPr lang="fr-FR" dirty="0" err="1"/>
              <a:t>pre-processing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F05D-E406-4DF3-AF05-320C33FC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9" y="1476961"/>
            <a:ext cx="10554574" cy="1346536"/>
          </a:xfrm>
        </p:spPr>
        <p:txBody>
          <a:bodyPr/>
          <a:lstStyle/>
          <a:p>
            <a:r>
              <a:rPr lang="fr-FR" dirty="0" err="1"/>
              <a:t>Heatmap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Spearman </a:t>
            </a:r>
            <a:r>
              <a:rPr lang="fr-FR" dirty="0" err="1"/>
              <a:t>rank</a:t>
            </a:r>
            <a:r>
              <a:rPr lang="fr-FR" dirty="0"/>
              <a:t> </a:t>
            </a:r>
            <a:r>
              <a:rPr lang="fr-FR" dirty="0" err="1"/>
              <a:t>coorelation</a:t>
            </a:r>
            <a:r>
              <a:rPr lang="fr-FR" dirty="0"/>
              <a:t> : help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subsets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select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4169435-64E4-4CF4-BB10-01E286263E83}"/>
              </a:ext>
            </a:extLst>
          </p:cNvPr>
          <p:cNvSpPr txBox="1">
            <a:spLocks/>
          </p:cNvSpPr>
          <p:nvPr/>
        </p:nvSpPr>
        <p:spPr>
          <a:xfrm>
            <a:off x="396249" y="5381039"/>
            <a:ext cx="12023514" cy="13465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Model </a:t>
            </a:r>
            <a:r>
              <a:rPr lang="fr-FR" dirty="0" err="1"/>
              <a:t>sensitivity</a:t>
            </a:r>
            <a:r>
              <a:rPr lang="fr-FR" dirty="0"/>
              <a:t> (to a </a:t>
            </a:r>
            <a:r>
              <a:rPr lang="fr-FR" dirty="0" err="1"/>
              <a:t>feature</a:t>
            </a:r>
            <a:r>
              <a:rPr lang="fr-FR" dirty="0"/>
              <a:t> type)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Once </a:t>
            </a:r>
            <a:r>
              <a:rPr lang="fr-FR" dirty="0" err="1"/>
              <a:t>we</a:t>
            </a:r>
            <a:r>
              <a:rPr lang="fr-FR" dirty="0"/>
              <a:t> put a non-normal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takes</a:t>
            </a:r>
            <a:r>
              <a:rPr lang="fr-FR" dirty="0"/>
              <a:t> the lead on the </a:t>
            </a:r>
            <a:r>
              <a:rPr lang="fr-FR" dirty="0" err="1"/>
              <a:t>others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an </a:t>
            </a:r>
            <a:r>
              <a:rPr lang="fr-FR" dirty="0" err="1"/>
              <a:t>emerging</a:t>
            </a:r>
            <a:r>
              <a:rPr lang="fr-FR" dirty="0"/>
              <a:t> </a:t>
            </a:r>
            <a:r>
              <a:rPr lang="fr-FR" dirty="0" err="1"/>
              <a:t>categorization</a:t>
            </a:r>
            <a:r>
              <a:rPr lang="fr-FR" dirty="0"/>
              <a:t> (marketing rational) or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remedy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(e.g. tends to normal-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).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917B753-DD27-47C4-80E0-C8FBA119314E}"/>
              </a:ext>
            </a:extLst>
          </p:cNvPr>
          <p:cNvSpPr txBox="1">
            <a:spLocks/>
          </p:cNvSpPr>
          <p:nvPr/>
        </p:nvSpPr>
        <p:spPr>
          <a:xfrm>
            <a:off x="567071" y="3211294"/>
            <a:ext cx="10554574" cy="13465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E1AB27-13CE-4ADC-B0E5-CAA42119841B}"/>
              </a:ext>
            </a:extLst>
          </p:cNvPr>
          <p:cNvSpPr txBox="1">
            <a:spLocks/>
          </p:cNvSpPr>
          <p:nvPr/>
        </p:nvSpPr>
        <p:spPr>
          <a:xfrm>
            <a:off x="396249" y="3211294"/>
            <a:ext cx="10554574" cy="13465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selector</a:t>
            </a:r>
            <a:r>
              <a:rPr lang="fr-FR" dirty="0"/>
              <a:t> : </a:t>
            </a:r>
            <a:r>
              <a:rPr lang="fr-FR" dirty="0" err="1"/>
              <a:t>enhance</a:t>
            </a:r>
            <a:r>
              <a:rPr lang="fr-FR" dirty="0"/>
              <a:t> the futur clustering by </a:t>
            </a:r>
            <a:r>
              <a:rPr lang="fr-FR" dirty="0" err="1"/>
              <a:t>calculating</a:t>
            </a:r>
            <a:r>
              <a:rPr lang="fr-FR" dirty="0"/>
              <a:t> how « good » a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26690</TotalTime>
  <Words>2263</Words>
  <Application>Microsoft Office PowerPoint</Application>
  <PresentationFormat>Grand écran</PresentationFormat>
  <Paragraphs>295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 Narrow</vt:lpstr>
      <vt:lpstr>Calibri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Merge a Customer-Centric Dataset</vt:lpstr>
      <vt:lpstr>Build Customer-Centric Features</vt:lpstr>
      <vt:lpstr>Présentation PowerPoint</vt:lpstr>
      <vt:lpstr>Customer-Centric features</vt:lpstr>
      <vt:lpstr>Feature engineering : </vt:lpstr>
      <vt:lpstr>Correlated features &amp; pre-processing</vt:lpstr>
      <vt:lpstr>Customer-Centric features</vt:lpstr>
      <vt:lpstr>Présentation PowerPoint</vt:lpstr>
      <vt:lpstr>Pipeline</vt:lpstr>
      <vt:lpstr>Combine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188</cp:revision>
  <dcterms:created xsi:type="dcterms:W3CDTF">2020-07-07T07:51:10Z</dcterms:created>
  <dcterms:modified xsi:type="dcterms:W3CDTF">2020-09-21T11:46:43Z</dcterms:modified>
</cp:coreProperties>
</file>