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8" r:id="rId3"/>
    <p:sldId id="257" r:id="rId4"/>
    <p:sldId id="264" r:id="rId5"/>
    <p:sldId id="267" r:id="rId6"/>
    <p:sldId id="273" r:id="rId7"/>
    <p:sldId id="280" r:id="rId8"/>
    <p:sldId id="286" r:id="rId9"/>
    <p:sldId id="274" r:id="rId10"/>
    <p:sldId id="289" r:id="rId11"/>
    <p:sldId id="288" r:id="rId12"/>
    <p:sldId id="279" r:id="rId13"/>
    <p:sldId id="285" r:id="rId14"/>
    <p:sldId id="284" r:id="rId15"/>
    <p:sldId id="287" r:id="rId16"/>
    <p:sldId id="277" r:id="rId17"/>
    <p:sldId id="276" r:id="rId18"/>
    <p:sldId id="263"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455B"/>
    <a:srgbClr val="E8833A"/>
    <a:srgbClr val="BD34D1"/>
    <a:srgbClr val="788896"/>
    <a:srgbClr val="424F5A"/>
    <a:srgbClr val="2C88D9"/>
    <a:srgbClr val="1AAE9F"/>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8568" autoAdjust="0"/>
  </p:normalViewPr>
  <p:slideViewPr>
    <p:cSldViewPr snapToGrid="0">
      <p:cViewPr varScale="1">
        <p:scale>
          <a:sx n="101" d="100"/>
          <a:sy n="101" d="100"/>
        </p:scale>
        <p:origin x="13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10/1/2020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12</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fr-FR" dirty="0" err="1">
                <a:solidFill>
                  <a:schemeClr val="accent3"/>
                </a:solidFill>
              </a:rPr>
              <a:t>Olist</a:t>
            </a:r>
            <a:r>
              <a:rPr lang="fr-FR" sz="4800" dirty="0"/>
              <a:t> Marketplace:</a:t>
            </a:r>
            <a:br>
              <a:rPr lang="fr-FR" sz="4800" b="0" dirty="0"/>
            </a:br>
            <a:r>
              <a:rPr lang="fr-FR" sz="4800" b="0" i="1" dirty="0"/>
              <a:t>Customer Segmentation</a:t>
            </a:r>
            <a:br>
              <a:rPr lang="fr-FR" sz="4800" b="0" i="1" dirty="0"/>
            </a:br>
            <a:br>
              <a:rPr lang="fr-FR" sz="4800" dirty="0"/>
            </a:br>
            <a:br>
              <a:rPr lang="fr-FR" sz="4800" dirty="0"/>
            </a:br>
            <a:r>
              <a:rPr lang="fr-FR" sz="2200" b="0" dirty="0">
                <a:sym typeface="Wingdings 2" panose="05020102010507070707" pitchFamily="18" charset="2"/>
              </a:rPr>
              <a:t> </a:t>
            </a:r>
            <a:r>
              <a:rPr lang="fr-FR" sz="2200" b="0" dirty="0" err="1">
                <a:sym typeface="Wingdings 2" panose="05020102010507070707" pitchFamily="18" charset="2"/>
              </a:rPr>
              <a:t>We</a:t>
            </a:r>
            <a:r>
              <a:rPr lang="fr-FR" sz="2200" b="0" dirty="0">
                <a:sym typeface="Wingdings 2" panose="05020102010507070707" pitchFamily="18" charset="2"/>
              </a:rPr>
              <a:t> r</a:t>
            </a:r>
            <a:r>
              <a:rPr lang="en-US" sz="2200" b="0" dirty="0" err="1"/>
              <a:t>ely</a:t>
            </a:r>
            <a:r>
              <a:rPr lang="en-US" sz="2200" b="0" dirty="0"/>
              <a:t> on </a:t>
            </a:r>
            <a:r>
              <a:rPr lang="en-US" sz="2200" b="0" dirty="0" err="1"/>
              <a:t>Olist</a:t>
            </a:r>
            <a:r>
              <a:rPr lang="en-US" sz="2200" b="0" dirty="0"/>
              <a:t> datasets shared through Kaggle*,</a:t>
            </a:r>
            <a:br>
              <a:rPr lang="en-US" sz="2200" b="0" dirty="0"/>
            </a:br>
            <a:r>
              <a:rPr lang="fr-FR" sz="2200" b="0" dirty="0">
                <a:sym typeface="Wingdings 2" panose="05020102010507070707" pitchFamily="18" charset="2"/>
              </a:rPr>
              <a:t> To i</a:t>
            </a:r>
            <a:r>
              <a:rPr lang="en-US" sz="2200" b="0" dirty="0" err="1"/>
              <a:t>mprove</a:t>
            </a:r>
            <a:r>
              <a:rPr lang="en-US" sz="2200" b="0" dirty="0"/>
              <a:t> marketing team’s customer understanding,</a:t>
            </a:r>
            <a:br>
              <a:rPr lang="en-US" sz="2200" b="0" dirty="0"/>
            </a:br>
            <a:r>
              <a:rPr lang="fr-FR"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fr-FR" sz="2200" b="0" dirty="0">
                <a:sym typeface="Wingdings 2" panose="05020102010507070707" pitchFamily="18" charset="2"/>
              </a:rPr>
              <a:t> </a:t>
            </a:r>
            <a:r>
              <a:rPr lang="en-US" sz="2200" b="0" dirty="0"/>
              <a:t>Identifying a right update interval</a:t>
            </a:r>
            <a:br>
              <a:rPr lang="en-US" sz="2200" i="1" dirty="0"/>
            </a:br>
            <a:endParaRPr lang="fr-FR"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dirty="0"/>
          </a:p>
          <a:p>
            <a:pPr algn="r"/>
            <a:r>
              <a:rPr lang="en-US" sz="1400" i="1" dirty="0"/>
              <a:t>* </a:t>
            </a:r>
            <a:r>
              <a:rPr lang="en-US" sz="1400" i="1" u="sng" dirty="0">
                <a:hlinkClick r:id="rId2"/>
              </a:rPr>
              <a:t>https://www.kaggle.com/olistbr/brazilian-ecommerce</a:t>
            </a:r>
            <a:endParaRPr lang="en-US" sz="1400" i="1" dirty="0"/>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Combine a variety of modelling approaches</a:t>
            </a:r>
          </a:p>
          <a:p>
            <a:r>
              <a:rPr lang="en-US" dirty="0"/>
              <a:t>3. Choose the best approach and its improvements</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9142483" cy="970450"/>
          </a:xfrm>
        </p:spPr>
        <p:txBody>
          <a:bodyPr/>
          <a:lstStyle/>
          <a:p>
            <a:r>
              <a:rPr lang="fr-FR" sz="3600" dirty="0"/>
              <a:t>2. </a:t>
            </a:r>
            <a:r>
              <a:rPr lang="fr-FR" sz="3600" dirty="0" err="1"/>
              <a:t>Toward</a:t>
            </a:r>
            <a:r>
              <a:rPr lang="fr-FR" sz="3600" dirty="0"/>
              <a:t> the best segmentation (2/2) </a:t>
            </a:r>
            <a:br>
              <a:rPr lang="fr-FR" sz="3600" dirty="0"/>
            </a:br>
            <a:r>
              <a:rPr lang="fr-FR" sz="3600" dirty="0" err="1"/>
              <a:t>Exploring</a:t>
            </a:r>
            <a:r>
              <a:rPr lang="fr-FR" sz="3600" dirty="0"/>
              <a:t> « </a:t>
            </a:r>
            <a:r>
              <a:rPr lang="fr-FR" sz="3600" dirty="0" err="1"/>
              <a:t>sensitivity</a:t>
            </a:r>
            <a:r>
              <a:rPr lang="fr-FR" sz="3600" dirty="0"/>
              <a:t> » </a:t>
            </a:r>
            <a:r>
              <a:rPr lang="fr-FR" sz="3600" dirty="0" err="1"/>
              <a:t>from</a:t>
            </a:r>
            <a:r>
              <a:rPr lang="fr-FR" sz="3600" dirty="0"/>
              <a:t> A to Z </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87765" y="1677676"/>
            <a:ext cx="5808209" cy="2379974"/>
          </a:xfrm>
        </p:spPr>
        <p:txBody>
          <a:bodyPr>
            <a:normAutofit/>
          </a:bodyPr>
          <a:lstStyle/>
          <a:p>
            <a:r>
              <a:rPr lang="fr-FR" dirty="0" err="1"/>
              <a:t>We</a:t>
            </a:r>
            <a:r>
              <a:rPr lang="fr-FR" dirty="0"/>
              <a:t> </a:t>
            </a:r>
            <a:r>
              <a:rPr lang="fr-FR" dirty="0" err="1"/>
              <a:t>used</a:t>
            </a:r>
            <a:r>
              <a:rPr lang="fr-FR" dirty="0"/>
              <a:t> K-</a:t>
            </a:r>
            <a:r>
              <a:rPr lang="fr-FR" dirty="0" err="1"/>
              <a:t>means</a:t>
            </a:r>
            <a:r>
              <a:rPr lang="fr-FR" dirty="0"/>
              <a:t> </a:t>
            </a:r>
            <a:r>
              <a:rPr lang="fr-FR" dirty="0" err="1"/>
              <a:t>with</a:t>
            </a:r>
            <a:r>
              <a:rPr lang="fr-FR" dirty="0"/>
              <a:t> DB-Index computation, as the </a:t>
            </a:r>
            <a:r>
              <a:rPr lang="fr-FR" dirty="0" err="1"/>
              <a:t>most</a:t>
            </a:r>
            <a:r>
              <a:rPr lang="fr-FR" dirty="0"/>
              <a:t> efficient technique to parse </a:t>
            </a:r>
            <a:r>
              <a:rPr lang="fr-FR" dirty="0" err="1"/>
              <a:t>among</a:t>
            </a:r>
            <a:r>
              <a:rPr lang="fr-FR" dirty="0"/>
              <a:t> </a:t>
            </a:r>
            <a:r>
              <a:rPr lang="fr-FR" dirty="0" err="1"/>
              <a:t>hypothesis</a:t>
            </a:r>
            <a:r>
              <a:rPr lang="fr-FR" dirty="0"/>
              <a:t> and </a:t>
            </a:r>
            <a:r>
              <a:rPr lang="fr-FR" dirty="0" err="1"/>
              <a:t>get</a:t>
            </a:r>
            <a:r>
              <a:rPr lang="fr-FR" dirty="0"/>
              <a:t> </a:t>
            </a:r>
            <a:r>
              <a:rPr lang="fr-FR" dirty="0" err="1"/>
              <a:t>results</a:t>
            </a:r>
            <a:r>
              <a:rPr lang="fr-FR" dirty="0"/>
              <a:t> to </a:t>
            </a:r>
            <a:r>
              <a:rPr lang="fr-FR" dirty="0" err="1"/>
              <a:t>emphasize</a:t>
            </a:r>
            <a:r>
              <a:rPr lang="fr-FR" dirty="0"/>
              <a:t> </a:t>
            </a:r>
            <a:r>
              <a:rPr lang="fr-FR" dirty="0" err="1"/>
              <a:t>our</a:t>
            </a:r>
            <a:r>
              <a:rPr lang="fr-FR" dirty="0"/>
              <a:t> assertion.</a:t>
            </a:r>
          </a:p>
          <a:p>
            <a:r>
              <a:rPr lang="fr-FR" dirty="0"/>
              <a:t>Final </a:t>
            </a:r>
            <a:r>
              <a:rPr lang="fr-FR" dirty="0" err="1"/>
              <a:t>results</a:t>
            </a:r>
            <a:r>
              <a:rPr lang="fr-FR" dirty="0"/>
              <a:t> </a:t>
            </a:r>
            <a:r>
              <a:rPr lang="fr-FR" dirty="0" err="1"/>
              <a:t>with</a:t>
            </a:r>
            <a:r>
              <a:rPr lang="fr-FR" dirty="0"/>
              <a:t> Silhouette Score (</a:t>
            </a:r>
            <a:r>
              <a:rPr lang="fr-FR" dirty="0" err="1"/>
              <a:t>normalized</a:t>
            </a:r>
            <a:r>
              <a:rPr lang="fr-FR" dirty="0"/>
              <a:t>)</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7" name="Rectangle 6">
            <a:extLst>
              <a:ext uri="{FF2B5EF4-FFF2-40B4-BE49-F238E27FC236}">
                <a16:creationId xmlns:a16="http://schemas.microsoft.com/office/drawing/2014/main" id="{D4075B13-152B-4CFF-B212-CACF3CB1AFDB}"/>
              </a:ext>
            </a:extLst>
          </p:cNvPr>
          <p:cNvSpPr/>
          <p:nvPr/>
        </p:nvSpPr>
        <p:spPr>
          <a:xfrm>
            <a:off x="87765" y="5685416"/>
            <a:ext cx="11700859"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Through</a:t>
            </a:r>
            <a:r>
              <a:rPr lang="fr-FR" sz="1600" dirty="0"/>
              <a:t> the 4 </a:t>
            </a:r>
            <a:r>
              <a:rPr lang="fr-FR" sz="1600" dirty="0" err="1"/>
              <a:t>interdependent</a:t>
            </a:r>
            <a:r>
              <a:rPr lang="fr-FR" sz="1600" dirty="0"/>
              <a:t> </a:t>
            </a:r>
            <a:r>
              <a:rPr lang="fr-FR" sz="1600" dirty="0" err="1"/>
              <a:t>steps</a:t>
            </a:r>
            <a:r>
              <a:rPr lang="fr-FR" sz="1600" dirty="0"/>
              <a:t> of </a:t>
            </a:r>
            <a:r>
              <a:rPr lang="fr-FR" sz="1600" dirty="0" err="1"/>
              <a:t>any</a:t>
            </a:r>
            <a:r>
              <a:rPr lang="fr-FR" sz="1600" dirty="0"/>
              <a:t> segmentation </a:t>
            </a:r>
            <a:r>
              <a:rPr lang="fr-FR" sz="1600" dirty="0" err="1"/>
              <a:t>approach</a:t>
            </a:r>
            <a:r>
              <a:rPr lang="fr-FR" sz="1600" dirty="0"/>
              <a:t>, </a:t>
            </a:r>
            <a:r>
              <a:rPr lang="fr-FR" sz="1600" dirty="0" err="1"/>
              <a:t>we</a:t>
            </a:r>
            <a:r>
              <a:rPr lang="fr-FR" sz="1600" dirty="0"/>
              <a:t> </a:t>
            </a:r>
            <a:r>
              <a:rPr lang="fr-FR" sz="1600" dirty="0" err="1"/>
              <a:t>shall</a:t>
            </a:r>
            <a:r>
              <a:rPr lang="fr-FR" sz="1600" dirty="0"/>
              <a:t> </a:t>
            </a:r>
            <a:r>
              <a:rPr lang="fr-FR" sz="1600" dirty="0" err="1"/>
              <a:t>pick</a:t>
            </a:r>
            <a:r>
              <a:rPr lang="fr-FR" sz="1600" dirty="0"/>
              <a:t> a consistent set of techniques </a:t>
            </a:r>
            <a:r>
              <a:rPr lang="fr-FR" sz="1600" dirty="0" err="1"/>
              <a:t>among</a:t>
            </a:r>
            <a:r>
              <a:rPr lang="fr-FR" sz="1600" dirty="0"/>
              <a:t> the large palette of </a:t>
            </a:r>
            <a:r>
              <a:rPr lang="fr-FR" sz="1600" dirty="0" err="1"/>
              <a:t>transformers</a:t>
            </a:r>
            <a:r>
              <a:rPr lang="fr-FR" sz="1600" dirty="0"/>
              <a:t>, </a:t>
            </a:r>
            <a:r>
              <a:rPr lang="fr-FR" sz="1600" dirty="0" err="1"/>
              <a:t>reducers</a:t>
            </a:r>
            <a:r>
              <a:rPr lang="fr-FR" sz="1600" dirty="0"/>
              <a:t>, </a:t>
            </a:r>
            <a:r>
              <a:rPr lang="fr-FR" sz="1600" dirty="0" err="1"/>
              <a:t>clusterers</a:t>
            </a:r>
            <a:r>
              <a:rPr lang="fr-FR" sz="1600" dirty="0"/>
              <a:t> and </a:t>
            </a:r>
            <a:r>
              <a:rPr lang="fr-FR" sz="1600" dirty="0" err="1"/>
              <a:t>evaluation</a:t>
            </a:r>
            <a:r>
              <a:rPr lang="fr-FR" sz="1600" dirty="0"/>
              <a:t> techniques.</a:t>
            </a:r>
            <a:endParaRPr lang="en-US" sz="2000" b="1" i="1" dirty="0"/>
          </a:p>
        </p:txBody>
      </p:sp>
      <p:graphicFrame>
        <p:nvGraphicFramePr>
          <p:cNvPr id="9" name="Tableau 8">
            <a:extLst>
              <a:ext uri="{FF2B5EF4-FFF2-40B4-BE49-F238E27FC236}">
                <a16:creationId xmlns:a16="http://schemas.microsoft.com/office/drawing/2014/main" id="{A66083BD-EDE4-41D6-91A9-130A42B91B16}"/>
              </a:ext>
            </a:extLst>
          </p:cNvPr>
          <p:cNvGraphicFramePr>
            <a:graphicFrameLocks noGrp="1"/>
          </p:cNvGraphicFramePr>
          <p:nvPr>
            <p:extLst>
              <p:ext uri="{D42A27DB-BD31-4B8C-83A1-F6EECF244321}">
                <p14:modId xmlns:p14="http://schemas.microsoft.com/office/powerpoint/2010/main" val="841556150"/>
              </p:ext>
            </p:extLst>
          </p:nvPr>
        </p:nvGraphicFramePr>
        <p:xfrm>
          <a:off x="6096000" y="1783561"/>
          <a:ext cx="4902200" cy="2049780"/>
        </p:xfrm>
        <a:graphic>
          <a:graphicData uri="http://schemas.openxmlformats.org/drawingml/2006/table">
            <a:tbl>
              <a:tblPr>
                <a:tableStyleId>{5C22544A-7EE6-4342-B048-85BDC9FD1C3A}</a:tableStyleId>
              </a:tblPr>
              <a:tblGrid>
                <a:gridCol w="340431">
                  <a:extLst>
                    <a:ext uri="{9D8B030D-6E8A-4147-A177-3AD203B41FA5}">
                      <a16:colId xmlns:a16="http://schemas.microsoft.com/office/drawing/2014/main" val="2487956177"/>
                    </a:ext>
                  </a:extLst>
                </a:gridCol>
                <a:gridCol w="340431">
                  <a:extLst>
                    <a:ext uri="{9D8B030D-6E8A-4147-A177-3AD203B41FA5}">
                      <a16:colId xmlns:a16="http://schemas.microsoft.com/office/drawing/2014/main" val="4009521510"/>
                    </a:ext>
                  </a:extLst>
                </a:gridCol>
                <a:gridCol w="917682">
                  <a:extLst>
                    <a:ext uri="{9D8B030D-6E8A-4147-A177-3AD203B41FA5}">
                      <a16:colId xmlns:a16="http://schemas.microsoft.com/office/drawing/2014/main" val="2029085952"/>
                    </a:ext>
                  </a:extLst>
                </a:gridCol>
                <a:gridCol w="737106">
                  <a:extLst>
                    <a:ext uri="{9D8B030D-6E8A-4147-A177-3AD203B41FA5}">
                      <a16:colId xmlns:a16="http://schemas.microsoft.com/office/drawing/2014/main" val="1928995462"/>
                    </a:ext>
                  </a:extLst>
                </a:gridCol>
                <a:gridCol w="914722">
                  <a:extLst>
                    <a:ext uri="{9D8B030D-6E8A-4147-A177-3AD203B41FA5}">
                      <a16:colId xmlns:a16="http://schemas.microsoft.com/office/drawing/2014/main" val="2625386685"/>
                    </a:ext>
                  </a:extLst>
                </a:gridCol>
                <a:gridCol w="914722">
                  <a:extLst>
                    <a:ext uri="{9D8B030D-6E8A-4147-A177-3AD203B41FA5}">
                      <a16:colId xmlns:a16="http://schemas.microsoft.com/office/drawing/2014/main" val="1652615073"/>
                    </a:ext>
                  </a:extLst>
                </a:gridCol>
                <a:gridCol w="737106">
                  <a:extLst>
                    <a:ext uri="{9D8B030D-6E8A-4147-A177-3AD203B41FA5}">
                      <a16:colId xmlns:a16="http://schemas.microsoft.com/office/drawing/2014/main" val="4260276013"/>
                    </a:ext>
                  </a:extLst>
                </a:gridCol>
              </a:tblGrid>
              <a:tr h="182880">
                <a:tc rowSpan="2" gridSpan="3">
                  <a:txBody>
                    <a:bodyPr/>
                    <a:lstStyle/>
                    <a:p>
                      <a:pPr algn="ctr" fontAlgn="b"/>
                      <a:r>
                        <a:rPr lang="fr-FR" sz="1800" b="0" i="0" u="none" strike="noStrike" dirty="0" err="1">
                          <a:solidFill>
                            <a:schemeClr val="tx1"/>
                          </a:solidFill>
                          <a:effectLst/>
                          <a:latin typeface="Calibri" panose="020F0502020204030204" pitchFamily="34" charset="0"/>
                        </a:rPr>
                        <a:t>Results</a:t>
                      </a:r>
                      <a:endParaRPr lang="en-US" sz="1600" b="0" i="0" u="none" strike="noStrike" dirty="0">
                        <a:solidFill>
                          <a:schemeClr val="tx1"/>
                        </a:solidFill>
                        <a:effectLst/>
                        <a:latin typeface="Calibri" panose="020F0502020204030204" pitchFamily="34" charset="0"/>
                      </a:endParaRPr>
                    </a:p>
                  </a:txBody>
                  <a:tcPr marL="7620" marR="7620" marT="7620" marB="0" anchor="ctr">
                    <a:noFill/>
                  </a:tcPr>
                </a:tc>
                <a:tc rowSpan="2"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rowSpan="2"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100" b="1" u="none" strike="noStrike" dirty="0">
                          <a:effectLst/>
                        </a:rPr>
                        <a:t>Reducers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2412823"/>
                  </a:ext>
                </a:extLst>
              </a:tr>
              <a:tr h="190500">
                <a:tc gridSpan="3" v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v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v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pca (ref. 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Tsne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607055"/>
                  </a:ext>
                </a:extLst>
              </a:tr>
              <a:tr h="381000">
                <a:tc rowSpan="4">
                  <a:txBody>
                    <a:bodyPr/>
                    <a:lstStyle/>
                    <a:p>
                      <a:pPr algn="l" fontAlgn="b"/>
                      <a:r>
                        <a:rPr lang="en-US" sz="1100" b="1" u="none" strike="noStrike" dirty="0" err="1">
                          <a:effectLst/>
                        </a:rPr>
                        <a:t>Clusterer</a:t>
                      </a:r>
                      <a:endParaRPr lang="en-US" sz="1100" b="1" i="0" u="none" strike="noStrike" dirty="0">
                        <a:solidFill>
                          <a:srgbClr val="000000"/>
                        </a:solidFill>
                        <a:effectLst/>
                        <a:latin typeface="Calibri" panose="020F0502020204030204" pitchFamily="34" charset="0"/>
                      </a:endParaRPr>
                    </a:p>
                  </a:txBody>
                  <a:tcPr marL="7620" marR="7620" marT="7620" marB="0" vert="vert270" anchor="b"/>
                </a:tc>
                <a:tc rowSpan="2">
                  <a:txBody>
                    <a:bodyPr/>
                    <a:lstStyle/>
                    <a:p>
                      <a:pPr algn="ctr" fontAlgn="b"/>
                      <a:r>
                        <a:rPr lang="en-US" sz="1100" u="none" strike="noStrike">
                          <a:effectLst/>
                        </a:rPr>
                        <a:t>K-means</a:t>
                      </a:r>
                      <a:endParaRPr lang="en-US" sz="1100" b="0" i="0" u="none" strike="noStrike">
                        <a:solidFill>
                          <a:srgbClr val="000000"/>
                        </a:solidFill>
                        <a:effectLst/>
                        <a:latin typeface="Calibri" panose="020F0502020204030204" pitchFamily="34" charset="0"/>
                      </a:endParaRPr>
                    </a:p>
                  </a:txBody>
                  <a:tcPr marL="7620" marR="7620" marT="7620" marB="0" vert="vert270" anchor="b"/>
                </a:tc>
                <a:tc>
                  <a:txBody>
                    <a:bodyPr/>
                    <a:lstStyle/>
                    <a:p>
                      <a:pPr algn="l" fontAlgn="ctr"/>
                      <a:r>
                        <a:rPr lang="en-US" sz="1100" u="none" strike="noStrike">
                          <a:effectLst/>
                        </a:rPr>
                        <a:t>clusters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solidFill>
                            <a:srgbClr val="00B050"/>
                          </a:solidFill>
                          <a:effectLst/>
                        </a:rPr>
                        <a:t>6</a:t>
                      </a:r>
                      <a:endParaRPr lang="en-US" sz="1100" b="1" i="0" u="none" strike="noStrike" dirty="0">
                        <a:solidFill>
                          <a:srgbClr val="00B05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54644993"/>
                  </a:ext>
                </a:extLst>
              </a:tr>
              <a:tr h="3810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silhouette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0.257372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0.326331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solidFill>
                            <a:srgbClr val="00B050"/>
                          </a:solidFill>
                          <a:effectLst/>
                        </a:rPr>
                        <a:t>0.904481</a:t>
                      </a:r>
                      <a:endParaRPr lang="en-US" sz="1100" b="1" i="0" u="none" strike="noStrike" dirty="0">
                        <a:solidFill>
                          <a:srgbClr val="00B05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0.404643</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29784206"/>
                  </a:ext>
                </a:extLst>
              </a:tr>
              <a:tr h="381000">
                <a:tc vMerge="1">
                  <a:txBody>
                    <a:bodyPr/>
                    <a:lstStyle/>
                    <a:p>
                      <a:endParaRPr lang="en-US"/>
                    </a:p>
                  </a:txBody>
                  <a:tcPr/>
                </a:tc>
                <a:tc rowSpan="2">
                  <a:txBody>
                    <a:bodyPr/>
                    <a:lstStyle/>
                    <a:p>
                      <a:pPr algn="ctr" fontAlgn="b"/>
                      <a:r>
                        <a:rPr lang="en-US" sz="1100" u="none" strike="noStrike">
                          <a:effectLst/>
                        </a:rPr>
                        <a:t>HDBSCAN</a:t>
                      </a:r>
                      <a:endParaRPr lang="en-US" sz="1100" b="0" i="0" u="none" strike="noStrike">
                        <a:solidFill>
                          <a:srgbClr val="000000"/>
                        </a:solidFill>
                        <a:effectLst/>
                        <a:latin typeface="Calibri" panose="020F0502020204030204" pitchFamily="34" charset="0"/>
                      </a:endParaRPr>
                    </a:p>
                  </a:txBody>
                  <a:tcPr marL="7620" marR="7620" marT="7620" marB="0" vert="vert270" anchor="b"/>
                </a:tc>
                <a:tc>
                  <a:txBody>
                    <a:bodyPr/>
                    <a:lstStyle/>
                    <a:p>
                      <a:pPr algn="l" fontAlgn="ctr"/>
                      <a:r>
                        <a:rPr lang="en-US" sz="1100" u="none" strike="noStrike">
                          <a:effectLst/>
                        </a:rPr>
                        <a:t>clusters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9790473"/>
                  </a:ext>
                </a:extLst>
              </a:tr>
              <a:tr h="3810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silhouette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0.130021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0.399960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0.634935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6975095"/>
                  </a:ext>
                </a:extLst>
              </a:tr>
            </a:tbl>
          </a:graphicData>
        </a:graphic>
      </p:graphicFrame>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87765" y="3970649"/>
            <a:ext cx="11342236" cy="140745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dirty="0" err="1"/>
              <a:t>Alternate</a:t>
            </a:r>
            <a:r>
              <a:rPr lang="fr-FR" dirty="0"/>
              <a:t> set of technique can </a:t>
            </a:r>
            <a:r>
              <a:rPr lang="fr-FR" dirty="0" err="1"/>
              <a:t>be</a:t>
            </a:r>
            <a:r>
              <a:rPr lang="fr-FR" dirty="0"/>
              <a:t> </a:t>
            </a:r>
            <a:r>
              <a:rPr lang="fr-FR" dirty="0" err="1"/>
              <a:t>found</a:t>
            </a:r>
            <a:r>
              <a:rPr lang="fr-FR" dirty="0"/>
              <a:t> </a:t>
            </a:r>
            <a:r>
              <a:rPr lang="fr-FR" dirty="0" err="1"/>
              <a:t>with</a:t>
            </a:r>
            <a:r>
              <a:rPr lang="fr-FR" dirty="0"/>
              <a:t> K-</a:t>
            </a:r>
            <a:r>
              <a:rPr lang="fr-FR" dirty="0" err="1"/>
              <a:t>Means</a:t>
            </a:r>
            <a:r>
              <a:rPr lang="fr-FR" dirty="0"/>
              <a:t> extensions K-Modes (or </a:t>
            </a:r>
            <a:r>
              <a:rPr lang="fr-FR" dirty="0" err="1"/>
              <a:t>even</a:t>
            </a:r>
            <a:r>
              <a:rPr lang="fr-FR" dirty="0"/>
              <a:t> K-Prototype)</a:t>
            </a:r>
          </a:p>
          <a:p>
            <a:r>
              <a:rPr lang="fr-FR" dirty="0"/>
              <a:t>This case, </a:t>
            </a:r>
            <a:r>
              <a:rPr lang="fr-FR" dirty="0" err="1"/>
              <a:t>we</a:t>
            </a:r>
            <a:r>
              <a:rPr lang="fr-FR" dirty="0"/>
              <a:t> can </a:t>
            </a:r>
            <a:r>
              <a:rPr lang="fr-FR" dirty="0" err="1"/>
              <a:t>assert</a:t>
            </a:r>
            <a:r>
              <a:rPr lang="fr-FR" dirty="0"/>
              <a:t> action </a:t>
            </a:r>
            <a:r>
              <a:rPr lang="fr-FR" dirty="0" err="1"/>
              <a:t>from</a:t>
            </a:r>
            <a:r>
              <a:rPr lang="fr-FR" dirty="0"/>
              <a:t> mixed inputs types</a:t>
            </a:r>
          </a:p>
          <a:p>
            <a:r>
              <a:rPr lang="fr-FR" dirty="0"/>
              <a:t>Silhouette Score loose </a:t>
            </a:r>
            <a:r>
              <a:rPr lang="fr-FR" dirty="0" err="1"/>
              <a:t>its</a:t>
            </a:r>
            <a:r>
              <a:rPr lang="fr-FR" dirty="0"/>
              <a:t> </a:t>
            </a:r>
            <a:r>
              <a:rPr lang="fr-FR" dirty="0" err="1"/>
              <a:t>interest</a:t>
            </a:r>
            <a:endParaRPr lang="fr-FR" dirty="0"/>
          </a:p>
        </p:txBody>
      </p:sp>
    </p:spTree>
    <p:extLst>
      <p:ext uri="{BB962C8B-B14F-4D97-AF65-F5344CB8AC3E}">
        <p14:creationId xmlns:p14="http://schemas.microsoft.com/office/powerpoint/2010/main" val="325653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We</a:t>
            </a:r>
            <a:r>
              <a:rPr lang="fr-FR" b="1" dirty="0"/>
              <a:t> know how to select and tune an </a:t>
            </a:r>
            <a:r>
              <a:rPr lang="fr-FR" b="1" dirty="0" err="1"/>
              <a:t>approach</a:t>
            </a:r>
            <a:endParaRPr lang="fr-FR" b="1" dirty="0"/>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34996" y="2600424"/>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Next, 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1442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err="1"/>
              <a:t>Actionability</a:t>
            </a:r>
            <a:r>
              <a:rPr lang="fr-FR" dirty="0"/>
              <a:t> (1/3)</a:t>
            </a:r>
            <a:br>
              <a:rPr lang="fr-FR" dirty="0"/>
            </a:br>
            <a:r>
              <a:rPr lang="fr-FR" dirty="0" err="1"/>
              <a:t>Starting</a:t>
            </a:r>
            <a:r>
              <a:rPr lang="fr-FR" dirty="0"/>
              <a:t> </a:t>
            </a:r>
            <a:r>
              <a:rPr lang="fr-FR" dirty="0" err="1"/>
              <a:t>with</a:t>
            </a:r>
            <a:r>
              <a:rPr lang="fr-FR" dirty="0"/>
              <a:t> : K-Modes</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530414"/>
          </a:xfrm>
        </p:spPr>
        <p:txBody>
          <a:bodyPr>
            <a:normAutofit/>
          </a:bodyPr>
          <a:lstStyle/>
          <a:p>
            <a:r>
              <a:rPr lang="fr-FR" b="1" dirty="0" err="1"/>
              <a:t>What</a:t>
            </a:r>
            <a:r>
              <a:rPr lang="fr-FR" b="1" dirty="0"/>
              <a:t> : </a:t>
            </a:r>
            <a:r>
              <a:rPr lang="en-US" dirty="0"/>
              <a:t>k-Modes extends k-Means algorithm for categorical features, minimizing a cost function measuring </a:t>
            </a:r>
            <a:r>
              <a:rPr lang="en-US" b="1" dirty="0"/>
              <a:t>matching dissimilarity</a:t>
            </a:r>
          </a:p>
          <a:p>
            <a:pPr lvl="1"/>
            <a:r>
              <a:rPr lang="fr-FR" b="1" dirty="0"/>
              <a:t>Pros : </a:t>
            </a:r>
          </a:p>
          <a:p>
            <a:pPr lvl="2"/>
            <a:r>
              <a:rPr lang="fr-FR" dirty="0"/>
              <a:t>« </a:t>
            </a:r>
            <a:r>
              <a:rPr lang="fr-FR" dirty="0" err="1"/>
              <a:t>raw</a:t>
            </a:r>
            <a:r>
              <a:rPr lang="fr-FR" dirty="0"/>
              <a:t> » data (</a:t>
            </a:r>
            <a:r>
              <a:rPr lang="fr-FR" dirty="0" err="1"/>
              <a:t>turned</a:t>
            </a:r>
            <a:r>
              <a:rPr lang="fr-FR" dirty="0"/>
              <a:t> to </a:t>
            </a:r>
            <a:r>
              <a:rPr lang="fr-FR" dirty="0" err="1"/>
              <a:t>categorical</a:t>
            </a:r>
            <a:r>
              <a:rPr lang="fr-FR" dirty="0"/>
              <a:t>)</a:t>
            </a:r>
          </a:p>
          <a:p>
            <a:pPr lvl="2"/>
            <a:r>
              <a:rPr lang="fr-FR" dirty="0" err="1"/>
              <a:t>clear</a:t>
            </a:r>
            <a:r>
              <a:rPr lang="fr-FR" dirty="0"/>
              <a:t> cluster description</a:t>
            </a:r>
          </a:p>
          <a:p>
            <a:pPr lvl="2"/>
            <a:r>
              <a:rPr lang="fr-FR" dirty="0" err="1"/>
              <a:t>deterministic</a:t>
            </a:r>
            <a:r>
              <a:rPr lang="fr-FR" dirty="0"/>
              <a:t> (</a:t>
            </a:r>
            <a:r>
              <a:rPr lang="fr-FR" dirty="0" err="1"/>
              <a:t>with</a:t>
            </a:r>
            <a:r>
              <a:rPr lang="fr-FR" dirty="0"/>
              <a:t> « Cao » init)</a:t>
            </a:r>
          </a:p>
          <a:p>
            <a:pPr lvl="1"/>
            <a:r>
              <a:rPr lang="fr-FR" b="1" dirty="0"/>
              <a:t>Cons : </a:t>
            </a:r>
          </a:p>
          <a:p>
            <a:pPr lvl="2"/>
            <a:r>
              <a:rPr lang="fr-FR" dirty="0" err="1"/>
              <a:t>would</a:t>
            </a:r>
            <a:r>
              <a:rPr lang="fr-FR" dirty="0"/>
              <a:t>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2"/>
            <a:r>
              <a:rPr lang="fr-FR" dirty="0" err="1"/>
              <a:t>reward</a:t>
            </a:r>
            <a:r>
              <a:rPr lang="fr-FR" dirty="0"/>
              <a:t> </a:t>
            </a:r>
            <a:r>
              <a:rPr lang="fr-FR" dirty="0" err="1"/>
              <a:t>same</a:t>
            </a:r>
            <a:r>
              <a:rPr lang="fr-FR" dirty="0"/>
              <a:t> k optimal clusters </a:t>
            </a:r>
            <a:r>
              <a:rPr lang="fr-FR" dirty="0" err="1"/>
              <a:t>than</a:t>
            </a:r>
            <a:r>
              <a:rPr lang="fr-FR" dirty="0"/>
              <a:t> </a:t>
            </a:r>
            <a:r>
              <a:rPr lang="fr-FR" dirty="0" err="1"/>
              <a:t>feature</a:t>
            </a:r>
            <a:r>
              <a:rPr lang="fr-FR" dirty="0"/>
              <a:t> </a:t>
            </a:r>
            <a:r>
              <a:rPr lang="fr-FR" dirty="0" err="1"/>
              <a:t>discretization</a:t>
            </a:r>
            <a:endParaRPr lang="en-US" dirty="0"/>
          </a:p>
          <a:p>
            <a:pPr lvl="1"/>
            <a:endParaRPr lang="fr-FR" dirty="0"/>
          </a:p>
        </p:txBody>
      </p:sp>
      <p:sp>
        <p:nvSpPr>
          <p:cNvPr id="8" name="Rectangle 7">
            <a:extLst>
              <a:ext uri="{FF2B5EF4-FFF2-40B4-BE49-F238E27FC236}">
                <a16:creationId xmlns:a16="http://schemas.microsoft.com/office/drawing/2014/main" id="{20D8FB56-5325-4F92-9C78-7F4502F6BA79}"/>
              </a:ext>
            </a:extLst>
          </p:cNvPr>
          <p:cNvSpPr/>
          <p:nvPr/>
        </p:nvSpPr>
        <p:spPr>
          <a:xfrm>
            <a:off x="12003667" y="1645791"/>
            <a:ext cx="107869" cy="506175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429125" y="1729650"/>
            <a:ext cx="7534275"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K-Modes </a:t>
            </a:r>
            <a:r>
              <a:rPr lang="fr-FR" sz="1200" b="1" dirty="0" err="1"/>
              <a:t>gets</a:t>
            </a:r>
            <a:r>
              <a:rPr lang="fr-FR" sz="1200" b="1" dirty="0"/>
              <a:t> a direct « cluster </a:t>
            </a:r>
            <a:r>
              <a:rPr lang="fr-FR" sz="1200" b="1" dirty="0" err="1"/>
              <a:t>Zero</a:t>
            </a:r>
            <a:r>
              <a:rPr lang="fr-FR" sz="1200" b="1" dirty="0"/>
              <a:t> » description : </a:t>
            </a:r>
            <a:r>
              <a:rPr lang="fr-FR" sz="1200" b="1" dirty="0" err="1"/>
              <a:t>feature’s</a:t>
            </a:r>
            <a:r>
              <a:rPr lang="fr-FR" sz="1200" b="1" dirty="0"/>
              <a:t> </a:t>
            </a:r>
            <a:r>
              <a:rPr lang="fr-FR" sz="1200" b="1" dirty="0" err="1"/>
              <a:t>most</a:t>
            </a:r>
            <a:r>
              <a:rPr lang="fr-FR" sz="1200" b="1" dirty="0"/>
              <a:t> </a:t>
            </a:r>
            <a:r>
              <a:rPr lang="fr-FR" sz="1200" b="1" dirty="0" err="1"/>
              <a:t>frequent</a:t>
            </a:r>
            <a:r>
              <a:rPr lang="fr-FR" sz="1200" b="1" dirty="0"/>
              <a:t> values</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420734" y="2293561"/>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fr-FR" sz="1200" dirty="0"/>
              <a:t>K-Modes </a:t>
            </a:r>
            <a:r>
              <a:rPr lang="fr-FR" sz="1200" dirty="0" err="1"/>
              <a:t>build</a:t>
            </a:r>
            <a:r>
              <a:rPr lang="fr-FR" sz="1200" dirty="0"/>
              <a:t> clusters </a:t>
            </a:r>
            <a:r>
              <a:rPr lang="fr-FR" sz="1200" dirty="0" err="1"/>
              <a:t>iteratively</a:t>
            </a:r>
            <a:r>
              <a:rPr lang="fr-FR" sz="1200" dirty="0"/>
              <a:t> </a:t>
            </a:r>
            <a:r>
              <a:rPr lang="fr-FR" sz="1200" dirty="0" err="1"/>
              <a:t>until</a:t>
            </a:r>
            <a:r>
              <a:rPr lang="fr-FR" sz="1200" dirty="0"/>
              <a:t> </a:t>
            </a:r>
            <a:r>
              <a:rPr lang="fr-FR" sz="1200" dirty="0" err="1"/>
              <a:t>cost</a:t>
            </a:r>
            <a:r>
              <a:rPr lang="fr-FR" sz="1200" dirty="0"/>
              <a:t> slows </a:t>
            </a:r>
            <a:r>
              <a:rPr lang="fr-FR" sz="1200" dirty="0" err="1"/>
              <a:t>its</a:t>
            </a:r>
            <a:r>
              <a:rPr lang="fr-FR" sz="1200" dirty="0"/>
              <a:t> </a:t>
            </a:r>
            <a:r>
              <a:rPr lang="fr-FR" sz="1200" dirty="0" err="1"/>
              <a:t>decrease</a:t>
            </a:r>
            <a:r>
              <a:rPr lang="fr-FR" sz="1200" dirty="0"/>
              <a:t> </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86586" y="2380875"/>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3"/>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41945" y="2098584"/>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err="1"/>
              <a:t>Resulting</a:t>
            </a:r>
            <a:r>
              <a:rPr lang="fr-FR" sz="1200" b="1" dirty="0"/>
              <a:t> </a:t>
            </a:r>
            <a:r>
              <a:rPr lang="fr-FR" sz="1200" b="1" dirty="0" err="1"/>
              <a:t>cluster’s</a:t>
            </a:r>
            <a:r>
              <a:rPr lang="fr-FR" sz="1200" b="1" dirty="0"/>
              <a:t>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4"/>
          <a:stretch>
            <a:fillRect/>
          </a:stretch>
        </p:blipFill>
        <p:spPr>
          <a:xfrm>
            <a:off x="8498830" y="2231407"/>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5"/>
          <a:stretch>
            <a:fillRect/>
          </a:stretch>
        </p:blipFill>
        <p:spPr>
          <a:xfrm>
            <a:off x="10519743" y="2243562"/>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70765" y="2098584"/>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Goal: </a:t>
            </a:r>
            <a:r>
              <a:rPr lang="fr-FR" sz="1200" b="1" dirty="0" err="1"/>
              <a:t>Mean</a:t>
            </a:r>
            <a:r>
              <a:rPr lang="fr-FR" sz="1200" b="1" dirty="0"/>
              <a:t>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133834"/>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err="1"/>
              <a:t>Find</a:t>
            </a:r>
            <a:r>
              <a:rPr lang="fr-FR" sz="1200" b="1" dirty="0"/>
              <a:t> </a:t>
            </a:r>
            <a:r>
              <a:rPr lang="fr-FR" sz="1200" b="1" dirty="0" err="1"/>
              <a:t>your</a:t>
            </a:r>
            <a:r>
              <a:rPr lang="fr-FR" sz="1200" b="1" dirty="0"/>
              <a:t> </a:t>
            </a:r>
            <a:r>
              <a:rPr lang="fr-FR" sz="1200" b="1" dirty="0" err="1"/>
              <a:t>target</a:t>
            </a:r>
            <a:endParaRPr lang="fr-FR" sz="1200" b="1" dirty="0"/>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6"/>
          <a:stretch>
            <a:fillRect/>
          </a:stretch>
        </p:blipFill>
        <p:spPr>
          <a:xfrm>
            <a:off x="4780718" y="3526151"/>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7"/>
          <a:stretch>
            <a:fillRect/>
          </a:stretch>
        </p:blipFill>
        <p:spPr>
          <a:xfrm>
            <a:off x="4780718" y="4667677"/>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8"/>
          <a:stretch>
            <a:fillRect/>
          </a:stretch>
        </p:blipFill>
        <p:spPr>
          <a:xfrm>
            <a:off x="7097285" y="3530728"/>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9"/>
          <a:stretch>
            <a:fillRect/>
          </a:stretch>
        </p:blipFill>
        <p:spPr>
          <a:xfrm>
            <a:off x="9229831" y="3526152"/>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0"/>
          <a:stretch>
            <a:fillRect/>
          </a:stretch>
        </p:blipFill>
        <p:spPr>
          <a:xfrm>
            <a:off x="9229831" y="4667677"/>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1"/>
          <a:stretch>
            <a:fillRect/>
          </a:stretch>
        </p:blipFill>
        <p:spPr>
          <a:xfrm>
            <a:off x="7102456" y="4667677"/>
            <a:ext cx="2069373" cy="1139509"/>
          </a:xfrm>
          <a:prstGeom prst="rect">
            <a:avLst/>
          </a:prstGeom>
        </p:spPr>
      </p:pic>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1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189471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Actionability</a:t>
            </a:r>
            <a:r>
              <a:rPr lang="fr-FR" dirty="0"/>
              <a:t> (2/3)</a:t>
            </a:r>
            <a:br>
              <a:rPr lang="fr-FR" dirty="0"/>
            </a:br>
            <a:r>
              <a:rPr lang="fr-FR" dirty="0"/>
              <a:t>K-Modes </a:t>
            </a:r>
            <a:r>
              <a:rPr lang="fr-FR" dirty="0" err="1"/>
              <a:t>results</a:t>
            </a:r>
            <a:endParaRPr lang="en-US" dirty="0"/>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85337" y="1776414"/>
            <a:ext cx="10554574" cy="5128542"/>
          </a:xfrm>
        </p:spPr>
        <p:txBody>
          <a:bodyPr>
            <a:normAutofit fontScale="62500" lnSpcReduction="20000"/>
          </a:bodyPr>
          <a:lstStyle/>
          <a:p>
            <a:r>
              <a:rPr lang="fr-FR" b="1" dirty="0"/>
              <a:t>Cluster 0 : </a:t>
            </a:r>
          </a:p>
          <a:p>
            <a:pPr lvl="1"/>
            <a:r>
              <a:rPr lang="en-US" dirty="0"/>
              <a:t>['</a:t>
            </a:r>
            <a:r>
              <a:rPr lang="en-US" dirty="0" err="1"/>
              <a:t>Near_Dist</a:t>
            </a:r>
            <a:r>
              <a:rPr lang="en-US" dirty="0"/>
              <a:t>', '</a:t>
            </a:r>
            <a:r>
              <a:rPr lang="en-US" dirty="0" err="1"/>
              <a:t>Light_Price</a:t>
            </a:r>
            <a:r>
              <a:rPr lang="en-US" dirty="0"/>
              <a:t>', '</a:t>
            </a:r>
            <a:r>
              <a:rPr lang="en-US" dirty="0" err="1"/>
              <a:t>High_QltyIdx</a:t>
            </a:r>
            <a:r>
              <a:rPr lang="en-US" dirty="0"/>
              <a:t>', '</a:t>
            </a:r>
            <a:r>
              <a:rPr lang="en-US" dirty="0" err="1"/>
              <a:t>Low_Score</a:t>
            </a:r>
            <a:r>
              <a:rPr lang="en-US" dirty="0"/>
              <a:t>’,  '</a:t>
            </a:r>
            <a:r>
              <a:rPr lang="en-US" dirty="0" err="1"/>
              <a:t>Better_Review</a:t>
            </a:r>
            <a:r>
              <a:rPr lang="en-US" dirty="0"/>
              <a:t>', '</a:t>
            </a:r>
            <a:r>
              <a:rPr lang="en-US" dirty="0" err="1"/>
              <a:t>Charmed_Price</a:t>
            </a:r>
            <a:r>
              <a:rPr lang="en-US" dirty="0"/>
              <a:t>', 'PM-WD’],</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r>
              <a:rPr lang="en-US" b="1" dirty="0"/>
              <a:t>Cluster 1 : </a:t>
            </a:r>
          </a:p>
          <a:p>
            <a:pPr lvl="1"/>
            <a:r>
              <a:rPr lang="en-US" dirty="0"/>
              <a:t>['</a:t>
            </a:r>
            <a:r>
              <a:rPr lang="en-US" dirty="0" err="1"/>
              <a:t>Far_Dist</a:t>
            </a:r>
            <a:r>
              <a:rPr lang="en-US" dirty="0"/>
              <a:t>', '</a:t>
            </a:r>
            <a:r>
              <a:rPr lang="en-US" dirty="0" err="1"/>
              <a:t>Medium_Price</a:t>
            </a:r>
            <a:r>
              <a:rPr lang="en-US" dirty="0"/>
              <a:t>', '</a:t>
            </a:r>
            <a:r>
              <a:rPr lang="en-US" dirty="0" err="1"/>
              <a:t>Low_QltyIdx</a:t>
            </a:r>
            <a:r>
              <a:rPr lang="en-US" dirty="0"/>
              <a:t>', '</a:t>
            </a:r>
            <a:r>
              <a:rPr lang="en-US" dirty="0" err="1"/>
              <a:t>Top_Score</a:t>
            </a:r>
            <a:r>
              <a:rPr lang="en-US" dirty="0"/>
              <a:t>',  '</a:t>
            </a:r>
            <a:r>
              <a:rPr lang="en-US" dirty="0" err="1"/>
              <a:t>Same_Review</a:t>
            </a:r>
            <a:r>
              <a:rPr lang="en-US" dirty="0"/>
              <a:t>', '</a:t>
            </a:r>
            <a:r>
              <a:rPr lang="en-US" dirty="0" err="1"/>
              <a:t>Charmed_Price</a:t>
            </a:r>
            <a:r>
              <a:rPr lang="en-US" dirty="0"/>
              <a:t>', 'Evening-WD’]</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r>
              <a:rPr lang="fr-FR" b="1" dirty="0"/>
              <a:t>Cluster 2 : </a:t>
            </a:r>
          </a:p>
          <a:p>
            <a:pPr lvl="1"/>
            <a:r>
              <a:rPr lang="fr-FR" dirty="0"/>
              <a:t>['</a:t>
            </a:r>
            <a:r>
              <a:rPr lang="fr-FR" dirty="0" err="1"/>
              <a:t>AroundMed_Dist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Worst_Review</a:t>
            </a:r>
            <a:r>
              <a:rPr lang="fr-FR" dirty="0"/>
              <a:t>', '</a:t>
            </a:r>
            <a:r>
              <a:rPr lang="fr-FR" dirty="0" err="1"/>
              <a:t>Uncharmed_Price</a:t>
            </a:r>
            <a:r>
              <a:rPr lang="fr-FR" dirty="0"/>
              <a:t>', 'AM-WD’]</a:t>
            </a:r>
          </a:p>
          <a:p>
            <a:pPr lvl="1"/>
            <a:r>
              <a:rPr lang="fr-FR" dirty="0" err="1"/>
              <a:t>Customers</a:t>
            </a:r>
            <a:r>
              <a:rPr lang="fr-FR" dirty="0"/>
              <a:t> of the second </a:t>
            </a:r>
            <a:r>
              <a:rPr lang="fr-FR" dirty="0" err="1"/>
              <a:t>smallest</a:t>
            </a:r>
            <a:r>
              <a:rPr lang="fr-FR" dirty="0"/>
              <a:t> segment are the </a:t>
            </a:r>
            <a:r>
              <a:rPr lang="fr-FR" dirty="0" err="1"/>
              <a:t>worst</a:t>
            </a:r>
            <a:r>
              <a:rPr lang="fr-FR" dirty="0"/>
              <a: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a:t>
            </a:r>
            <a:r>
              <a:rPr lang="fr-FR" dirty="0" err="1"/>
              <a:t>located</a:t>
            </a:r>
            <a:r>
              <a:rPr lang="fr-FR" dirty="0"/>
              <a:t> </a:t>
            </a:r>
            <a:r>
              <a:rPr lang="fr-FR" dirty="0" err="1"/>
              <a:t>around</a:t>
            </a:r>
            <a:r>
              <a:rPr lang="fr-FR" dirty="0"/>
              <a:t> the </a:t>
            </a:r>
            <a:r>
              <a:rPr lang="fr-FR" dirty="0" err="1"/>
              <a:t>median</a:t>
            </a:r>
            <a:r>
              <a:rPr lang="fr-FR" dirty="0"/>
              <a:t> distance to </a:t>
            </a:r>
            <a:r>
              <a:rPr lang="fr-FR" dirty="0" err="1"/>
              <a:t>sellers</a:t>
            </a:r>
            <a:r>
              <a:rPr lang="fr-FR" dirty="0"/>
              <a:t>, but live </a:t>
            </a:r>
            <a:r>
              <a:rPr lang="fr-FR" dirty="0" err="1"/>
              <a:t>already</a:t>
            </a:r>
            <a:r>
              <a:rPr lang="fr-FR" dirty="0"/>
              <a:t> </a:t>
            </a:r>
            <a:r>
              <a:rPr lang="fr-FR" dirty="0" err="1"/>
              <a:t>two</a:t>
            </a:r>
            <a:r>
              <a:rPr lang="fr-FR" dirty="0"/>
              <a:t> far to </a:t>
            </a:r>
            <a:r>
              <a:rPr lang="fr-FR" dirty="0" err="1"/>
              <a:t>get</a:t>
            </a:r>
            <a:r>
              <a:rPr lang="fr-FR" dirty="0"/>
              <a:t> </a:t>
            </a:r>
            <a:r>
              <a:rPr lang="fr-FR" dirty="0" err="1"/>
              <a:t>those</a:t>
            </a:r>
            <a:r>
              <a:rPr lang="fr-FR" dirty="0"/>
              <a:t> shops </a:t>
            </a:r>
            <a:r>
              <a:rPr lang="fr-FR" dirty="0" err="1"/>
              <a:t>other</a:t>
            </a:r>
            <a:r>
              <a:rPr lang="fr-FR" dirty="0"/>
              <a:t> </a:t>
            </a:r>
            <a:r>
              <a:rPr lang="fr-FR" dirty="0" err="1"/>
              <a:t>than</a:t>
            </a:r>
            <a:r>
              <a:rPr lang="fr-FR" dirty="0"/>
              <a:t> </a:t>
            </a:r>
            <a:r>
              <a:rPr lang="fr-FR" dirty="0" err="1"/>
              <a:t>virtually</a:t>
            </a:r>
            <a:r>
              <a:rPr lang="fr-FR" dirty="0"/>
              <a:t>. </a:t>
            </a:r>
            <a:r>
              <a:rPr lang="fr-FR" dirty="0" err="1"/>
              <a:t>These</a:t>
            </a:r>
            <a:r>
              <a:rPr lang="fr-FR" dirty="0"/>
              <a:t> </a:t>
            </a:r>
            <a:r>
              <a:rPr lang="fr-FR" dirty="0" err="1"/>
              <a:t>customer</a:t>
            </a:r>
            <a:r>
              <a:rPr lang="fr-FR" dirty="0"/>
              <a:t> </a:t>
            </a:r>
            <a:r>
              <a:rPr lang="fr-FR" dirty="0" err="1"/>
              <a:t>seems</a:t>
            </a:r>
            <a:r>
              <a:rPr lang="fr-FR" dirty="0"/>
              <a:t> to </a:t>
            </a:r>
            <a:r>
              <a:rPr lang="fr-FR" dirty="0" err="1"/>
              <a:t>reject</a:t>
            </a:r>
            <a:r>
              <a:rPr lang="fr-FR" dirty="0"/>
              <a:t>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a:t>
            </a:r>
            <a:r>
              <a:rPr lang="fr-FR" dirty="0" err="1"/>
              <a:t>morning</a:t>
            </a:r>
            <a:r>
              <a:rPr lang="fr-FR" dirty="0"/>
              <a:t> of a </a:t>
            </a:r>
            <a:r>
              <a:rPr lang="fr-FR" dirty="0" err="1"/>
              <a:t>working</a:t>
            </a:r>
            <a:r>
              <a:rPr lang="fr-FR" dirty="0"/>
              <a:t> </a:t>
            </a:r>
            <a:r>
              <a:rPr lang="fr-FR" dirty="0" err="1"/>
              <a:t>day</a:t>
            </a:r>
            <a:r>
              <a:rPr lang="fr-FR" dirty="0"/>
              <a:t>.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Electronics, Computers &amp; Accessories.</a:t>
            </a:r>
          </a:p>
          <a:p>
            <a:r>
              <a:rPr lang="fr-FR" b="1" dirty="0"/>
              <a:t>Cluster 3 : </a:t>
            </a:r>
          </a:p>
          <a:p>
            <a:pPr lvl="1"/>
            <a:r>
              <a:rPr lang="fr-FR" dirty="0"/>
              <a:t>'</a:t>
            </a:r>
            <a:r>
              <a:rPr lang="fr-FR" dirty="0" err="1"/>
              <a:t>Far_Dist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Better_Review</a:t>
            </a:r>
            <a:r>
              <a:rPr lang="fr-FR" dirty="0"/>
              <a:t>', '</a:t>
            </a:r>
            <a:r>
              <a:rPr lang="fr-FR" dirty="0" err="1"/>
              <a:t>Charmed_Price</a:t>
            </a:r>
            <a:r>
              <a:rPr lang="fr-FR" dirty="0"/>
              <a:t>', 'WE’]</a:t>
            </a:r>
          </a:p>
          <a:p>
            <a:pPr lvl="1"/>
            <a:r>
              <a:rPr lang="fr-FR" dirty="0" err="1"/>
              <a:t>Customers</a:t>
            </a:r>
            <a:r>
              <a:rPr lang="fr-FR" dirty="0"/>
              <a:t> of the </a:t>
            </a:r>
            <a:r>
              <a:rPr lang="fr-FR" dirty="0" err="1"/>
              <a:t>smallest</a:t>
            </a:r>
            <a:r>
              <a:rPr lang="fr-FR" dirty="0"/>
              <a:t> segment are the best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the </a:t>
            </a:r>
            <a:r>
              <a:rPr lang="fr-FR" dirty="0" err="1"/>
              <a:t>farthest</a:t>
            </a:r>
            <a:r>
              <a:rPr lang="fr-FR" dirty="0"/>
              <a:t> </a:t>
            </a:r>
            <a:r>
              <a:rPr lang="fr-FR" dirty="0" err="1"/>
              <a:t>customers</a:t>
            </a:r>
            <a:r>
              <a:rPr lang="fr-FR" dirty="0"/>
              <a:t>. </a:t>
            </a:r>
            <a:r>
              <a:rPr lang="fr-FR" dirty="0" err="1"/>
              <a:t>They</a:t>
            </a:r>
            <a:r>
              <a:rPr lang="fr-FR" dirty="0"/>
              <a:t> have the </a:t>
            </a:r>
            <a:r>
              <a:rPr lang="fr-FR" dirty="0" err="1"/>
              <a:t>highest</a:t>
            </a:r>
            <a:r>
              <a:rPr lang="fr-FR" dirty="0"/>
              <a:t> </a:t>
            </a:r>
            <a:r>
              <a:rPr lang="fr-FR" dirty="0" err="1"/>
              <a:t>sensitivity</a:t>
            </a:r>
            <a:r>
              <a:rPr lang="fr-FR" dirty="0"/>
              <a:t> to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week-end.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a:t>
            </a:r>
            <a:r>
              <a:rPr lang="fr-FR" dirty="0" err="1"/>
              <a:t>Telephony</a:t>
            </a:r>
            <a:r>
              <a:rPr lang="fr-FR" dirty="0"/>
              <a:t>, Supplies and </a:t>
            </a:r>
            <a:r>
              <a:rPr lang="fr-FR" dirty="0" err="1"/>
              <a:t>Health</a:t>
            </a:r>
            <a:r>
              <a:rPr lang="fr-FR" dirty="0"/>
              <a:t> Beauty Baby </a:t>
            </a:r>
            <a:r>
              <a:rPr lang="fr-FR" dirty="0" err="1"/>
              <a:t>Caterogies</a:t>
            </a:r>
            <a:r>
              <a:rPr lang="fr-FR" dirty="0"/>
              <a:t>.</a:t>
            </a:r>
          </a:p>
          <a:p>
            <a:pPr lvl="1"/>
            <a:endParaRPr lang="fr-FR" dirty="0"/>
          </a:p>
          <a:p>
            <a:pPr marL="0" indent="0">
              <a:buNone/>
            </a:pPr>
            <a:r>
              <a:rPr lang="fr-FR" b="1" dirty="0" err="1"/>
              <a:t>With</a:t>
            </a:r>
            <a:r>
              <a:rPr lang="fr-FR" b="1" dirty="0"/>
              <a:t> basic goal of sales </a:t>
            </a:r>
            <a:r>
              <a:rPr lang="fr-FR" b="1" dirty="0" err="1"/>
              <a:t>increase</a:t>
            </a:r>
            <a:r>
              <a:rPr lang="fr-FR" b="1" dirty="0"/>
              <a:t> : </a:t>
            </a:r>
          </a:p>
          <a:p>
            <a:r>
              <a:rPr lang="fr-FR" b="1" dirty="0"/>
              <a:t>Action 1 : </a:t>
            </a:r>
            <a:r>
              <a:rPr lang="fr-FR" dirty="0" err="1"/>
              <a:t>improve</a:t>
            </a:r>
            <a:r>
              <a:rPr lang="fr-FR" dirty="0"/>
              <a:t> </a:t>
            </a:r>
            <a:r>
              <a:rPr lang="fr-FR" dirty="0" err="1"/>
              <a:t>scoring</a:t>
            </a:r>
            <a:r>
              <a:rPr lang="fr-FR" dirty="0"/>
              <a:t>, </a:t>
            </a:r>
            <a:r>
              <a:rPr lang="fr-FR" dirty="0" err="1"/>
              <a:t>targetting</a:t>
            </a:r>
            <a:r>
              <a:rPr lang="fr-FR" dirty="0"/>
              <a:t> cluster 3 </a:t>
            </a:r>
            <a:r>
              <a:rPr lang="fr-FR" dirty="0" err="1"/>
              <a:t>customers</a:t>
            </a:r>
            <a:r>
              <a:rPr lang="fr-FR" dirty="0"/>
              <a:t>, i.e. </a:t>
            </a:r>
            <a:r>
              <a:rPr lang="fr-FR" dirty="0" err="1"/>
              <a:t>mainly</a:t>
            </a:r>
            <a:r>
              <a:rPr lang="fr-FR" dirty="0"/>
              <a:t> </a:t>
            </a:r>
            <a:r>
              <a:rPr lang="fr-FR" dirty="0" err="1"/>
              <a:t>during</a:t>
            </a:r>
            <a:r>
              <a:rPr lang="fr-FR" dirty="0"/>
              <a:t> the week-end, </a:t>
            </a:r>
            <a:r>
              <a:rPr lang="fr-FR" dirty="0" err="1"/>
              <a:t>catching</a:t>
            </a:r>
            <a:r>
              <a:rPr lang="fr-FR" dirty="0"/>
              <a:t> </a:t>
            </a:r>
            <a:r>
              <a:rPr lang="fr-FR" dirty="0" err="1"/>
              <a:t>them</a:t>
            </a:r>
            <a:r>
              <a:rPr lang="fr-FR" dirty="0"/>
              <a:t> on the </a:t>
            </a:r>
            <a:r>
              <a:rPr lang="fr-FR" dirty="0" err="1"/>
              <a:t>charm</a:t>
            </a:r>
            <a:r>
              <a:rPr lang="fr-FR" dirty="0"/>
              <a:t> </a:t>
            </a:r>
            <a:r>
              <a:rPr lang="fr-FR" dirty="0" err="1"/>
              <a:t>price</a:t>
            </a:r>
            <a:r>
              <a:rPr lang="fr-FR" dirty="0"/>
              <a:t> </a:t>
            </a:r>
            <a:r>
              <a:rPr lang="fr-FR" dirty="0" err="1"/>
              <a:t>sensitivity</a:t>
            </a:r>
            <a:r>
              <a:rPr lang="fr-FR" dirty="0"/>
              <a:t>, </a:t>
            </a:r>
            <a:r>
              <a:rPr lang="fr-FR" dirty="0" err="1"/>
              <a:t>arguing</a:t>
            </a:r>
            <a:r>
              <a:rPr lang="fr-FR" dirty="0"/>
              <a:t> </a:t>
            </a:r>
            <a:r>
              <a:rPr lang="fr-FR" dirty="0" err="1"/>
              <a:t>that</a:t>
            </a:r>
            <a:r>
              <a:rPr lang="fr-FR" dirty="0"/>
              <a:t> </a:t>
            </a:r>
            <a:r>
              <a:rPr lang="fr-FR" dirty="0" err="1"/>
              <a:t>they</a:t>
            </a:r>
            <a:r>
              <a:rPr lang="fr-FR" dirty="0"/>
              <a:t> can </a:t>
            </a:r>
            <a:r>
              <a:rPr lang="fr-FR" dirty="0" err="1"/>
              <a:t>afford</a:t>
            </a:r>
            <a:r>
              <a:rPr lang="fr-FR" dirty="0"/>
              <a:t> </a:t>
            </a:r>
            <a:r>
              <a:rPr lang="fr-FR" dirty="0" err="1"/>
              <a:t>any</a:t>
            </a:r>
            <a:r>
              <a:rPr lang="fr-FR" dirty="0"/>
              <a:t> </a:t>
            </a:r>
            <a:r>
              <a:rPr lang="fr-FR" dirty="0" err="1"/>
              <a:t>products</a:t>
            </a:r>
            <a:r>
              <a:rPr lang="fr-FR" dirty="0"/>
              <a:t> </a:t>
            </a:r>
            <a:r>
              <a:rPr lang="fr-FR" dirty="0" err="1"/>
              <a:t>thanks</a:t>
            </a:r>
            <a:r>
              <a:rPr lang="fr-FR" dirty="0"/>
              <a:t> to the marketplace, no </a:t>
            </a:r>
            <a:r>
              <a:rPr lang="fr-FR" dirty="0" err="1"/>
              <a:t>matter</a:t>
            </a:r>
            <a:r>
              <a:rPr lang="fr-FR" dirty="0"/>
              <a:t> the live far </a:t>
            </a:r>
            <a:r>
              <a:rPr lang="fr-FR" dirty="0" err="1"/>
              <a:t>from</a:t>
            </a:r>
            <a:r>
              <a:rPr lang="fr-FR" dirty="0"/>
              <a:t> the original commercial areas (action about </a:t>
            </a:r>
            <a:r>
              <a:rPr lang="fr-FR" dirty="0" err="1"/>
              <a:t>freight</a:t>
            </a:r>
            <a:r>
              <a:rPr lang="fr-FR" dirty="0"/>
              <a:t> </a:t>
            </a:r>
            <a:r>
              <a:rPr lang="fr-FR" dirty="0" err="1"/>
              <a:t>fares</a:t>
            </a:r>
            <a:r>
              <a:rPr lang="fr-FR" dirty="0"/>
              <a:t> to </a:t>
            </a:r>
            <a:r>
              <a:rPr lang="fr-FR" dirty="0" err="1"/>
              <a:t>study</a:t>
            </a:r>
            <a:r>
              <a:rPr lang="fr-FR" dirty="0"/>
              <a:t>). </a:t>
            </a:r>
            <a:r>
              <a:rPr lang="fr-FR" dirty="0" err="1"/>
              <a:t>Additionnal</a:t>
            </a:r>
            <a:r>
              <a:rPr lang="fr-FR" dirty="0"/>
              <a:t> action </a:t>
            </a:r>
            <a:r>
              <a:rPr lang="fr-FR" dirty="0" err="1"/>
              <a:t>targetting</a:t>
            </a:r>
            <a:r>
              <a:rPr lang="fr-FR" dirty="0"/>
              <a:t> cluster 2 </a:t>
            </a:r>
            <a:r>
              <a:rPr lang="fr-FR" dirty="0" err="1"/>
              <a:t>could</a:t>
            </a:r>
            <a:r>
              <a:rPr lang="fr-FR" dirty="0"/>
              <a:t> </a:t>
            </a:r>
            <a:r>
              <a:rPr lang="fr-FR" dirty="0" err="1"/>
              <a:t>be</a:t>
            </a:r>
            <a:r>
              <a:rPr lang="fr-FR" dirty="0"/>
              <a:t>, </a:t>
            </a:r>
            <a:r>
              <a:rPr lang="fr-FR" dirty="0" err="1"/>
              <a:t>mainly</a:t>
            </a:r>
            <a:r>
              <a:rPr lang="fr-FR" dirty="0"/>
              <a:t> </a:t>
            </a:r>
            <a:r>
              <a:rPr lang="fr-FR" dirty="0" err="1"/>
              <a:t>during</a:t>
            </a:r>
            <a:r>
              <a:rPr lang="fr-FR" dirty="0"/>
              <a:t> the </a:t>
            </a:r>
            <a:r>
              <a:rPr lang="fr-FR" dirty="0" err="1"/>
              <a:t>morning</a:t>
            </a:r>
            <a:r>
              <a:rPr lang="fr-FR" dirty="0"/>
              <a:t>, to </a:t>
            </a:r>
            <a:r>
              <a:rPr lang="fr-FR" dirty="0" err="1"/>
              <a:t>fasten</a:t>
            </a:r>
            <a:r>
              <a:rPr lang="fr-FR" dirty="0"/>
              <a:t> </a:t>
            </a:r>
            <a:r>
              <a:rPr lang="fr-FR" dirty="0" err="1"/>
              <a:t>regular</a:t>
            </a:r>
            <a:r>
              <a:rPr lang="fr-FR" dirty="0"/>
              <a:t> </a:t>
            </a:r>
            <a:r>
              <a:rPr lang="fr-FR" dirty="0" err="1"/>
              <a:t>cart</a:t>
            </a:r>
            <a:r>
              <a:rPr lang="fr-FR" dirty="0"/>
              <a:t> </a:t>
            </a:r>
          </a:p>
          <a:p>
            <a:r>
              <a:rPr lang="fr-FR" b="1" dirty="0"/>
              <a:t>Action 2 : </a:t>
            </a:r>
            <a:r>
              <a:rPr lang="fr-FR" dirty="0" err="1"/>
              <a:t>improve</a:t>
            </a:r>
            <a:r>
              <a:rPr lang="fr-FR" dirty="0"/>
              <a:t> sales, </a:t>
            </a:r>
            <a:r>
              <a:rPr lang="fr-FR" dirty="0" err="1"/>
              <a:t>targetting</a:t>
            </a:r>
            <a:r>
              <a:rPr lang="fr-FR" dirty="0"/>
              <a:t> cluster 1 </a:t>
            </a:r>
            <a:r>
              <a:rPr lang="fr-FR" dirty="0" err="1"/>
              <a:t>customers</a:t>
            </a:r>
            <a:r>
              <a:rPr lang="fr-FR" dirty="0"/>
              <a:t>, i.e. </a:t>
            </a:r>
            <a:r>
              <a:rPr lang="fr-FR" dirty="0" err="1"/>
              <a:t>mainly</a:t>
            </a:r>
            <a:r>
              <a:rPr lang="fr-FR" dirty="0"/>
              <a:t> </a:t>
            </a:r>
            <a:r>
              <a:rPr lang="fr-FR" dirty="0" err="1"/>
              <a:t>during</a:t>
            </a:r>
            <a:r>
              <a:rPr lang="fr-FR" dirty="0"/>
              <a:t> the </a:t>
            </a:r>
            <a:r>
              <a:rPr lang="fr-FR" dirty="0" err="1"/>
              <a:t>evening</a:t>
            </a:r>
            <a:r>
              <a:rPr lang="fr-FR" dirty="0"/>
              <a:t> of a </a:t>
            </a:r>
            <a:r>
              <a:rPr lang="fr-FR" dirty="0" err="1"/>
              <a:t>working-day</a:t>
            </a:r>
            <a:r>
              <a:rPr lang="fr-FR" dirty="0"/>
              <a:t>, </a:t>
            </a:r>
            <a:r>
              <a:rPr lang="fr-FR" dirty="0" err="1"/>
              <a:t>catching</a:t>
            </a:r>
            <a:r>
              <a:rPr lang="fr-FR" dirty="0"/>
              <a:t> </a:t>
            </a:r>
            <a:r>
              <a:rPr lang="fr-FR" dirty="0" err="1"/>
              <a:t>them</a:t>
            </a:r>
            <a:r>
              <a:rPr lang="fr-FR" dirty="0"/>
              <a:t> on the top </a:t>
            </a:r>
            <a:r>
              <a:rPr lang="fr-FR" dirty="0" err="1"/>
              <a:t>review</a:t>
            </a:r>
            <a:r>
              <a:rPr lang="fr-FR" dirty="0"/>
              <a:t> scores and </a:t>
            </a:r>
            <a:r>
              <a:rPr lang="fr-FR" dirty="0" err="1"/>
              <a:t>arguing</a:t>
            </a:r>
            <a:r>
              <a:rPr lang="fr-FR" dirty="0"/>
              <a:t> </a:t>
            </a:r>
            <a:r>
              <a:rPr lang="fr-FR" dirty="0" err="1"/>
              <a:t>that</a:t>
            </a:r>
            <a:r>
              <a:rPr lang="fr-FR" dirty="0"/>
              <a:t> </a:t>
            </a:r>
            <a:r>
              <a:rPr lang="fr-FR" dirty="0" err="1"/>
              <a:t>those</a:t>
            </a:r>
            <a:r>
              <a:rPr lang="fr-FR" dirty="0"/>
              <a:t> </a:t>
            </a:r>
            <a:r>
              <a:rPr lang="fr-FR" dirty="0" err="1"/>
              <a:t>selected</a:t>
            </a:r>
            <a:r>
              <a:rPr lang="fr-FR" dirty="0"/>
              <a:t> </a:t>
            </a:r>
            <a:r>
              <a:rPr lang="fr-FR" dirty="0" err="1"/>
              <a:t>products</a:t>
            </a:r>
            <a:r>
              <a:rPr lang="fr-FR" dirty="0"/>
              <a:t> are </a:t>
            </a:r>
            <a:r>
              <a:rPr lang="fr-FR" dirty="0" err="1"/>
              <a:t>now</a:t>
            </a:r>
            <a:r>
              <a:rPr lang="fr-FR" dirty="0"/>
              <a:t> </a:t>
            </a:r>
            <a:r>
              <a:rPr lang="fr-FR" dirty="0" err="1"/>
              <a:t>available</a:t>
            </a:r>
            <a:r>
              <a:rPr lang="fr-FR" dirty="0"/>
              <a:t> </a:t>
            </a:r>
            <a:r>
              <a:rPr lang="fr-FR" dirty="0" err="1"/>
              <a:t>thanks</a:t>
            </a:r>
            <a:r>
              <a:rPr lang="fr-FR" dirty="0"/>
              <a:t> to the </a:t>
            </a:r>
            <a:r>
              <a:rPr lang="fr-FR" dirty="0" err="1"/>
              <a:t>market</a:t>
            </a:r>
            <a:r>
              <a:rPr lang="fr-FR" dirty="0"/>
              <a:t> place (new </a:t>
            </a:r>
            <a:r>
              <a:rPr lang="fr-FR" dirty="0" err="1"/>
              <a:t>sellers</a:t>
            </a:r>
            <a:r>
              <a:rPr lang="fr-FR" dirty="0"/>
              <a:t> </a:t>
            </a:r>
            <a:r>
              <a:rPr lang="fr-FR" dirty="0" err="1"/>
              <a:t>joigned</a:t>
            </a:r>
            <a:r>
              <a:rPr lang="fr-FR" dirty="0"/>
              <a:t>, top ratings).</a:t>
            </a:r>
          </a:p>
          <a:p>
            <a:endParaRPr lang="fr-FR"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a:t>K-Mode</a:t>
            </a:r>
            <a:endParaRPr lang="en-US"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2"/>
          <a:stretch>
            <a:fillRect/>
          </a:stretch>
        </p:blipFill>
        <p:spPr>
          <a:xfrm>
            <a:off x="-590830" y="0"/>
            <a:ext cx="2880988" cy="1649018"/>
          </a:xfrm>
          <a:prstGeom prst="rect">
            <a:avLst/>
          </a:prstGeom>
        </p:spPr>
      </p:pic>
    </p:spTree>
    <p:extLst>
      <p:ext uri="{BB962C8B-B14F-4D97-AF65-F5344CB8AC3E}">
        <p14:creationId xmlns:p14="http://schemas.microsoft.com/office/powerpoint/2010/main" val="237128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dirty="0"/>
              <a:t>Once the right </a:t>
            </a:r>
            <a:r>
              <a:rPr lang="fr-FR" dirty="0" err="1"/>
              <a:t>targets</a:t>
            </a:r>
            <a:r>
              <a:rPr lang="fr-FR" dirty="0"/>
              <a:t> are </a:t>
            </a:r>
            <a:r>
              <a:rPr lang="fr-FR" dirty="0" err="1"/>
              <a:t>selected</a:t>
            </a:r>
            <a:r>
              <a:rPr lang="fr-FR" dirty="0"/>
              <a:t> : </a:t>
            </a:r>
            <a:r>
              <a:rPr lang="fr-FR" b="1" dirty="0" err="1"/>
              <a:t>what</a:t>
            </a:r>
            <a:r>
              <a:rPr lang="fr-FR" b="1" dirty="0"/>
              <a:t> </a:t>
            </a:r>
            <a:r>
              <a:rPr lang="fr-FR" b="1" dirty="0" err="1"/>
              <a:t>is</a:t>
            </a:r>
            <a:r>
              <a:rPr lang="fr-FR" b="1" dirty="0"/>
              <a:t> a good segmentation ?</a:t>
            </a:r>
          </a:p>
          <a:p>
            <a:pPr marL="800100" lvl="1" indent="-342900">
              <a:buFont typeface="+mj-lt"/>
              <a:buAutoNum type="alphaLcPeriod"/>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800100" lvl="1" indent="-342900">
              <a:buFont typeface="+mj-lt"/>
              <a:buAutoNum type="alphaLcPeriod"/>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800100" lvl="1" indent="-342900">
              <a:buFont typeface="+mj-lt"/>
              <a:buAutoNum type="alphaLcPeriod"/>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dirty="0"/>
              <a:t>Once the « right » </a:t>
            </a:r>
            <a:r>
              <a:rPr lang="fr-FR" dirty="0" err="1"/>
              <a:t>approach</a:t>
            </a:r>
            <a:r>
              <a:rPr lang="fr-FR" dirty="0"/>
              <a:t> </a:t>
            </a:r>
            <a:r>
              <a:rPr lang="fr-FR" dirty="0" err="1"/>
              <a:t>is</a:t>
            </a:r>
            <a:r>
              <a:rPr lang="fr-FR" dirty="0"/>
              <a:t> </a:t>
            </a:r>
            <a:r>
              <a:rPr lang="fr-FR" dirty="0" err="1"/>
              <a:t>selected</a:t>
            </a:r>
            <a:r>
              <a:rPr lang="fr-FR" dirty="0"/>
              <a:t> : </a:t>
            </a: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Stability</a:t>
            </a:r>
            <a:endParaRPr lang="fr-FR" dirty="0"/>
          </a:p>
          <a:p>
            <a:pPr marL="857250" lvl="1" indent="-342900">
              <a:buFont typeface="+mj-lt"/>
              <a:buAutoNum type="alphaLcPeriod"/>
            </a:pP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377554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A60F8-F15A-4395-AE74-8798B82C0A78}"/>
              </a:ext>
            </a:extLst>
          </p:cNvPr>
          <p:cNvSpPr>
            <a:spLocks noGrp="1"/>
          </p:cNvSpPr>
          <p:nvPr>
            <p:ph type="title"/>
          </p:nvPr>
        </p:nvSpPr>
        <p:spPr/>
        <p:txBody>
          <a:bodyPr/>
          <a:lstStyle/>
          <a:p>
            <a:r>
              <a:rPr lang="fr-FR" dirty="0" err="1"/>
              <a:t>Funnel</a:t>
            </a:r>
            <a:r>
              <a:rPr lang="fr-FR" dirty="0"/>
              <a:t> : issue </a:t>
            </a:r>
            <a:r>
              <a:rPr lang="fr-FR" dirty="0" err="1"/>
              <a:t>synthesis</a:t>
            </a:r>
            <a:r>
              <a:rPr lang="fr-FR" dirty="0"/>
              <a:t> &amp; </a:t>
            </a:r>
            <a:r>
              <a:rPr lang="fr-FR" dirty="0" err="1"/>
              <a:t>strategy</a:t>
            </a:r>
            <a:endParaRPr lang="en-US" dirty="0"/>
          </a:p>
        </p:txBody>
      </p:sp>
      <p:sp>
        <p:nvSpPr>
          <p:cNvPr id="3" name="Espace réservé du contenu 2">
            <a:extLst>
              <a:ext uri="{FF2B5EF4-FFF2-40B4-BE49-F238E27FC236}">
                <a16:creationId xmlns:a16="http://schemas.microsoft.com/office/drawing/2014/main" id="{833FB7C4-AEBB-4EF8-B3F1-13A5DD3BAD01}"/>
              </a:ext>
            </a:extLst>
          </p:cNvPr>
          <p:cNvSpPr>
            <a:spLocks noGrp="1"/>
          </p:cNvSpPr>
          <p:nvPr>
            <p:ph idx="1"/>
          </p:nvPr>
        </p:nvSpPr>
        <p:spPr>
          <a:xfrm>
            <a:off x="728277" y="1701179"/>
            <a:ext cx="10554574" cy="4026381"/>
          </a:xfrm>
        </p:spPr>
        <p:txBody>
          <a:bodyPr>
            <a:normAutofit fontScale="85000" lnSpcReduction="20000"/>
          </a:bodyPr>
          <a:lstStyle/>
          <a:p>
            <a:endParaRPr lang="fr-FR" dirty="0"/>
          </a:p>
          <a:p>
            <a:r>
              <a:rPr lang="fr-FR" dirty="0"/>
              <a:t>Data Science </a:t>
            </a:r>
            <a:r>
              <a:rPr lang="fr-FR" dirty="0" err="1"/>
              <a:t>approach</a:t>
            </a:r>
            <a:r>
              <a:rPr lang="fr-FR" dirty="0"/>
              <a:t> relies on </a:t>
            </a:r>
            <a:r>
              <a:rPr lang="fr-FR" dirty="0" err="1"/>
              <a:t>facts</a:t>
            </a:r>
            <a:r>
              <a:rPr lang="fr-FR" dirty="0"/>
              <a:t> an maths, </a:t>
            </a:r>
            <a:r>
              <a:rPr lang="fr-FR" dirty="0" err="1"/>
              <a:t>rather</a:t>
            </a:r>
            <a:r>
              <a:rPr lang="fr-FR" dirty="0"/>
              <a:t> </a:t>
            </a:r>
            <a:r>
              <a:rPr lang="fr-FR" dirty="0" err="1"/>
              <a:t>than</a:t>
            </a:r>
            <a:r>
              <a:rPr lang="fr-FR" dirty="0"/>
              <a:t> </a:t>
            </a:r>
            <a:r>
              <a:rPr lang="fr-FR" dirty="0" err="1"/>
              <a:t>usual</a:t>
            </a:r>
            <a:r>
              <a:rPr lang="fr-FR" dirty="0"/>
              <a:t> marketing practices. </a:t>
            </a:r>
          </a:p>
          <a:p>
            <a:r>
              <a:rPr lang="fr-FR" dirty="0" err="1"/>
              <a:t>Such</a:t>
            </a:r>
            <a:r>
              <a:rPr lang="fr-FR" dirty="0"/>
              <a:t> </a:t>
            </a:r>
            <a:r>
              <a:rPr lang="fr-FR" dirty="0" err="1"/>
              <a:t>approach</a:t>
            </a:r>
            <a:r>
              <a:rPr lang="fr-FR" dirty="0"/>
              <a:t> </a:t>
            </a:r>
            <a:r>
              <a:rPr lang="fr-FR" dirty="0" err="1"/>
              <a:t>needs</a:t>
            </a:r>
            <a:r>
              <a:rPr lang="fr-FR" dirty="0"/>
              <a:t> </a:t>
            </a:r>
            <a:r>
              <a:rPr lang="fr-FR" dirty="0" err="1"/>
              <a:t>could</a:t>
            </a:r>
            <a:r>
              <a:rPr lang="fr-FR" dirty="0"/>
              <a:t> help to </a:t>
            </a:r>
            <a:r>
              <a:rPr lang="fr-FR" dirty="0" err="1"/>
              <a:t>find</a:t>
            </a:r>
            <a:r>
              <a:rPr lang="fr-FR" dirty="0"/>
              <a:t> disruptive </a:t>
            </a:r>
            <a:r>
              <a:rPr lang="fr-FR" dirty="0" err="1"/>
              <a:t>recipe</a:t>
            </a:r>
            <a:r>
              <a:rPr lang="fr-FR" dirty="0"/>
              <a:t>.</a:t>
            </a:r>
          </a:p>
          <a:p>
            <a:endParaRPr lang="fr-FR" dirty="0"/>
          </a:p>
          <a:p>
            <a:endParaRPr lang="fr-FR" dirty="0"/>
          </a:p>
          <a:p>
            <a:r>
              <a:rPr lang="fr-FR" dirty="0" err="1"/>
              <a:t>Which</a:t>
            </a:r>
            <a:r>
              <a:rPr lang="fr-FR" dirty="0"/>
              <a:t> </a:t>
            </a:r>
            <a:r>
              <a:rPr lang="fr-FR" dirty="0" err="1"/>
              <a:t>features</a:t>
            </a:r>
            <a:r>
              <a:rPr lang="fr-FR" dirty="0"/>
              <a:t> as input of clustering </a:t>
            </a:r>
            <a:r>
              <a:rPr lang="fr-FR" dirty="0" err="1"/>
              <a:t>algorithm</a:t>
            </a:r>
            <a:r>
              <a:rPr lang="fr-FR" dirty="0"/>
              <a:t> ?</a:t>
            </a:r>
          </a:p>
          <a:p>
            <a:endParaRPr lang="fr-FR" dirty="0"/>
          </a:p>
          <a:p>
            <a:pPr lvl="1"/>
            <a:r>
              <a:rPr lang="fr-FR" dirty="0" err="1"/>
              <a:t>Reduced</a:t>
            </a:r>
            <a:r>
              <a:rPr lang="fr-FR" dirty="0"/>
              <a:t> </a:t>
            </a:r>
            <a:r>
              <a:rPr lang="fr-FR" dirty="0" err="1"/>
              <a:t>number</a:t>
            </a:r>
            <a:r>
              <a:rPr lang="fr-FR" dirty="0"/>
              <a:t> of </a:t>
            </a:r>
            <a:r>
              <a:rPr lang="fr-FR" dirty="0" err="1"/>
              <a:t>features</a:t>
            </a:r>
            <a:r>
              <a:rPr lang="fr-FR" dirty="0"/>
              <a:t> </a:t>
            </a:r>
            <a:r>
              <a:rPr lang="fr-FR" dirty="0" err="1"/>
              <a:t>better</a:t>
            </a:r>
            <a:r>
              <a:rPr lang="fr-FR" dirty="0"/>
              <a:t> </a:t>
            </a:r>
            <a:r>
              <a:rPr lang="fr-FR" dirty="0" err="1"/>
              <a:t>actionability</a:t>
            </a:r>
            <a:endParaRPr lang="fr-FR" dirty="0"/>
          </a:p>
          <a:p>
            <a:pPr lvl="1"/>
            <a:endParaRPr lang="fr-FR" dirty="0"/>
          </a:p>
          <a:p>
            <a:pPr lvl="1"/>
            <a:endParaRPr lang="fr-FR" dirty="0"/>
          </a:p>
          <a:p>
            <a:endParaRPr lang="fr-FR" dirty="0"/>
          </a:p>
          <a:p>
            <a:r>
              <a:rPr lang="fr-FR" dirty="0" err="1"/>
              <a:t>Haw</a:t>
            </a:r>
            <a:r>
              <a:rPr lang="fr-FR" dirty="0"/>
              <a:t> </a:t>
            </a:r>
            <a:r>
              <a:rPr lang="fr-FR" dirty="0" err="1"/>
              <a:t>many</a:t>
            </a:r>
            <a:r>
              <a:rPr lang="fr-FR" dirty="0"/>
              <a:t> clusters </a:t>
            </a:r>
            <a:r>
              <a:rPr lang="fr-FR" dirty="0" err="1"/>
              <a:t>should</a:t>
            </a:r>
            <a:r>
              <a:rPr lang="fr-FR" dirty="0"/>
              <a:t> </a:t>
            </a:r>
            <a:r>
              <a:rPr lang="fr-FR" dirty="0" err="1"/>
              <a:t>we</a:t>
            </a:r>
            <a:r>
              <a:rPr lang="fr-FR" dirty="0"/>
              <a:t> </a:t>
            </a:r>
            <a:r>
              <a:rPr lang="fr-FR" dirty="0" err="1"/>
              <a:t>target</a:t>
            </a:r>
            <a:r>
              <a:rPr lang="fr-FR" dirty="0"/>
              <a:t> ?</a:t>
            </a:r>
          </a:p>
          <a:p>
            <a:pPr lvl="1"/>
            <a:r>
              <a:rPr lang="fr-FR" dirty="0"/>
              <a:t>Is </a:t>
            </a:r>
            <a:r>
              <a:rPr lang="fr-FR" dirty="0" err="1"/>
              <a:t>there</a:t>
            </a:r>
            <a:r>
              <a:rPr lang="fr-FR" dirty="0"/>
              <a:t> a « marketing » optimal cluster </a:t>
            </a:r>
            <a:r>
              <a:rPr lang="fr-FR" dirty="0" err="1"/>
              <a:t>number</a:t>
            </a:r>
            <a:r>
              <a:rPr lang="fr-FR" dirty="0"/>
              <a:t> ?</a:t>
            </a:r>
          </a:p>
          <a:p>
            <a:pPr marL="457200" lvl="1" indent="0">
              <a:buNone/>
            </a:pPr>
            <a:endParaRPr lang="fr-FR" dirty="0"/>
          </a:p>
          <a:p>
            <a:endParaRPr lang="en-US" dirty="0"/>
          </a:p>
        </p:txBody>
      </p:sp>
    </p:spTree>
    <p:extLst>
      <p:ext uri="{BB962C8B-B14F-4D97-AF65-F5344CB8AC3E}">
        <p14:creationId xmlns:p14="http://schemas.microsoft.com/office/powerpoint/2010/main" val="409875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9B0B39-6CE0-4203-812F-5EA1B6ECE2A9}"/>
              </a:ext>
            </a:extLst>
          </p:cNvPr>
          <p:cNvSpPr>
            <a:spLocks noGrp="1"/>
          </p:cNvSpPr>
          <p:nvPr>
            <p:ph type="title"/>
          </p:nvPr>
        </p:nvSpPr>
        <p:spPr/>
        <p:txBody>
          <a:bodyPr/>
          <a:lstStyle/>
          <a:p>
            <a:r>
              <a:rPr lang="fr-FR" dirty="0"/>
              <a:t>(Fast) </a:t>
            </a:r>
            <a:r>
              <a:rPr lang="fr-FR" dirty="0" err="1"/>
              <a:t>Forward</a:t>
            </a:r>
            <a:r>
              <a:rPr lang="fr-FR" dirty="0"/>
              <a:t> </a:t>
            </a:r>
            <a:r>
              <a:rPr lang="fr-FR" dirty="0" err="1"/>
              <a:t>Selector</a:t>
            </a:r>
            <a:endParaRPr lang="en-US" dirty="0"/>
          </a:p>
        </p:txBody>
      </p:sp>
      <p:sp>
        <p:nvSpPr>
          <p:cNvPr id="3" name="Espace réservé du contenu 2">
            <a:extLst>
              <a:ext uri="{FF2B5EF4-FFF2-40B4-BE49-F238E27FC236}">
                <a16:creationId xmlns:a16="http://schemas.microsoft.com/office/drawing/2014/main" id="{681B6989-2CA7-49D1-8521-A61B833FF41B}"/>
              </a:ext>
            </a:extLst>
          </p:cNvPr>
          <p:cNvSpPr>
            <a:spLocks noGrp="1"/>
          </p:cNvSpPr>
          <p:nvPr>
            <p:ph idx="1"/>
          </p:nvPr>
        </p:nvSpPr>
        <p:spPr>
          <a:xfrm>
            <a:off x="532963" y="1346479"/>
            <a:ext cx="10554574" cy="5392807"/>
          </a:xfrm>
        </p:spPr>
        <p:txBody>
          <a:bodyPr>
            <a:normAutofit fontScale="85000" lnSpcReduction="10000"/>
          </a:bodyPr>
          <a:lstStyle/>
          <a:p>
            <a:r>
              <a:rPr lang="fr-FR" dirty="0"/>
              <a:t>Aim </a:t>
            </a:r>
            <a:r>
              <a:rPr lang="fr-FR" dirty="0" err="1"/>
              <a:t>is</a:t>
            </a:r>
            <a:r>
              <a:rPr lang="fr-FR" dirty="0"/>
              <a:t> to </a:t>
            </a:r>
            <a:r>
              <a:rPr lang="fr-FR" dirty="0" err="1"/>
              <a:t>get</a:t>
            </a:r>
            <a:r>
              <a:rPr lang="fr-FR" dirty="0"/>
              <a:t> an </a:t>
            </a:r>
            <a:r>
              <a:rPr lang="fr-FR" dirty="0" err="1"/>
              <a:t>idea</a:t>
            </a:r>
            <a:r>
              <a:rPr lang="fr-FR" dirty="0"/>
              <a:t> of the </a:t>
            </a:r>
            <a:r>
              <a:rPr lang="fr-FR" dirty="0" err="1"/>
              <a:t>most</a:t>
            </a:r>
            <a:r>
              <a:rPr lang="fr-FR" dirty="0"/>
              <a:t> </a:t>
            </a:r>
            <a:r>
              <a:rPr lang="fr-FR" dirty="0" err="1"/>
              <a:t>valuable</a:t>
            </a:r>
            <a:r>
              <a:rPr lang="fr-FR" dirty="0"/>
              <a:t> </a:t>
            </a:r>
            <a:r>
              <a:rPr lang="fr-FR" dirty="0" err="1"/>
              <a:t>features</a:t>
            </a:r>
            <a:r>
              <a:rPr lang="fr-FR" dirty="0"/>
              <a:t> to </a:t>
            </a:r>
            <a:r>
              <a:rPr lang="fr-FR" dirty="0" err="1"/>
              <a:t>perform</a:t>
            </a:r>
            <a:r>
              <a:rPr lang="fr-FR" dirty="0"/>
              <a:t> segmentation. </a:t>
            </a:r>
          </a:p>
          <a:p>
            <a:endParaRPr lang="fr-FR" dirty="0"/>
          </a:p>
          <a:p>
            <a:r>
              <a:rPr lang="fr-FR" dirty="0" err="1"/>
              <a:t>Unfortunately</a:t>
            </a:r>
            <a:r>
              <a:rPr lang="fr-FR" dirty="0"/>
              <a:t>, </a:t>
            </a:r>
            <a:r>
              <a:rPr lang="fr-FR" dirty="0" err="1"/>
              <a:t>neither</a:t>
            </a:r>
            <a:r>
              <a:rPr lang="fr-FR" dirty="0"/>
              <a:t> </a:t>
            </a:r>
            <a:r>
              <a:rPr lang="fr-FR" dirty="0" err="1"/>
              <a:t>feature</a:t>
            </a:r>
            <a:r>
              <a:rPr lang="fr-FR" dirty="0"/>
              <a:t> combination technique </a:t>
            </a:r>
            <a:r>
              <a:rPr lang="fr-FR" dirty="0" err="1"/>
              <a:t>seems</a:t>
            </a:r>
            <a:r>
              <a:rPr lang="fr-FR" dirty="0"/>
              <a:t> </a:t>
            </a:r>
            <a:r>
              <a:rPr lang="fr-FR" dirty="0" err="1"/>
              <a:t>embedded</a:t>
            </a:r>
            <a:r>
              <a:rPr lang="fr-FR" dirty="0"/>
              <a:t> in pipeline, </a:t>
            </a:r>
            <a:r>
              <a:rPr lang="fr-FR" dirty="0" err="1"/>
              <a:t>nor</a:t>
            </a:r>
            <a:r>
              <a:rPr lang="fr-FR" dirty="0"/>
              <a:t> </a:t>
            </a:r>
            <a:r>
              <a:rPr lang="fr-FR" dirty="0" err="1"/>
              <a:t>features</a:t>
            </a:r>
            <a:r>
              <a:rPr lang="fr-FR" dirty="0"/>
              <a:t> </a:t>
            </a:r>
            <a:r>
              <a:rPr lang="fr-FR" dirty="0" err="1"/>
              <a:t>selection’s</a:t>
            </a:r>
            <a:r>
              <a:rPr lang="fr-FR" dirty="0"/>
              <a:t> </a:t>
            </a:r>
            <a:r>
              <a:rPr lang="fr-FR" dirty="0" err="1"/>
              <a:t>algorithms</a:t>
            </a:r>
            <a:r>
              <a:rPr lang="fr-FR" dirty="0"/>
              <a:t> in </a:t>
            </a:r>
            <a:r>
              <a:rPr lang="fr-FR" dirty="0" err="1"/>
              <a:t>such</a:t>
            </a:r>
            <a:r>
              <a:rPr lang="fr-FR" dirty="0"/>
              <a:t> </a:t>
            </a:r>
            <a:r>
              <a:rPr lang="fr-FR" dirty="0" err="1"/>
              <a:t>unsupervized</a:t>
            </a:r>
            <a:r>
              <a:rPr lang="fr-FR" dirty="0"/>
              <a:t> </a:t>
            </a:r>
            <a:r>
              <a:rPr lang="fr-FR" dirty="0" err="1"/>
              <a:t>context</a:t>
            </a:r>
            <a:r>
              <a:rPr lang="fr-FR" dirty="0"/>
              <a:t> (</a:t>
            </a:r>
            <a:r>
              <a:rPr lang="fr-FR" dirty="0" err="1"/>
              <a:t>unlike</a:t>
            </a:r>
            <a:r>
              <a:rPr lang="fr-FR" dirty="0"/>
              <a:t> </a:t>
            </a:r>
            <a:r>
              <a:rPr lang="fr-FR" dirty="0" err="1"/>
              <a:t>feature’s</a:t>
            </a:r>
            <a:r>
              <a:rPr lang="fr-FR" dirty="0"/>
              <a:t> importance or coef. </a:t>
            </a:r>
            <a:r>
              <a:rPr lang="fr-FR" dirty="0" err="1"/>
              <a:t>weights</a:t>
            </a:r>
            <a:r>
              <a:rPr lang="fr-FR" dirty="0"/>
              <a:t>).</a:t>
            </a:r>
          </a:p>
          <a:p>
            <a:endParaRPr lang="fr-FR" dirty="0"/>
          </a:p>
          <a:p>
            <a:r>
              <a:rPr lang="fr-FR" dirty="0"/>
              <a:t>An </a:t>
            </a:r>
            <a:r>
              <a:rPr lang="fr-FR" dirty="0" err="1"/>
              <a:t>idea</a:t>
            </a:r>
            <a:r>
              <a:rPr lang="fr-FR" dirty="0"/>
              <a:t> to </a:t>
            </a:r>
            <a:r>
              <a:rPr lang="fr-FR" dirty="0" err="1"/>
              <a:t>assess</a:t>
            </a:r>
            <a:r>
              <a:rPr lang="fr-FR" dirty="0"/>
              <a:t> </a:t>
            </a:r>
            <a:r>
              <a:rPr lang="fr-FR" dirty="0" err="1"/>
              <a:t>each</a:t>
            </a:r>
            <a:r>
              <a:rPr lang="fr-FR" dirty="0"/>
              <a:t> </a:t>
            </a:r>
            <a:r>
              <a:rPr lang="fr-FR" dirty="0" err="1"/>
              <a:t>feature</a:t>
            </a:r>
            <a:r>
              <a:rPr lang="fr-FR" dirty="0"/>
              <a:t> for </a:t>
            </a:r>
            <a:r>
              <a:rPr lang="fr-FR" dirty="0" err="1"/>
              <a:t>further</a:t>
            </a:r>
            <a:r>
              <a:rPr lang="fr-FR" dirty="0"/>
              <a:t> clustering, </a:t>
            </a:r>
            <a:r>
              <a:rPr lang="fr-FR" dirty="0" err="1"/>
              <a:t>is</a:t>
            </a:r>
            <a:r>
              <a:rPr lang="fr-FR" dirty="0"/>
              <a:t> to </a:t>
            </a:r>
            <a:r>
              <a:rPr lang="fr-FR" dirty="0" err="1"/>
              <a:t>proceed</a:t>
            </a:r>
            <a:r>
              <a:rPr lang="fr-FR" dirty="0"/>
              <a:t> by :</a:t>
            </a:r>
          </a:p>
          <a:p>
            <a:pPr lvl="1"/>
            <a:r>
              <a:rPr lang="fr-FR" dirty="0"/>
              <a:t>1. </a:t>
            </a:r>
            <a:r>
              <a:rPr lang="fr-FR" dirty="0" err="1"/>
              <a:t>Performing</a:t>
            </a:r>
            <a:r>
              <a:rPr lang="fr-FR" dirty="0"/>
              <a:t> K-</a:t>
            </a:r>
            <a:r>
              <a:rPr lang="fr-FR" dirty="0" err="1"/>
              <a:t>means</a:t>
            </a:r>
            <a:r>
              <a:rPr lang="fr-FR" dirty="0"/>
              <a:t> </a:t>
            </a:r>
            <a:r>
              <a:rPr lang="fr-FR" dirty="0" err="1"/>
              <a:t>with</a:t>
            </a:r>
            <a:r>
              <a:rPr lang="fr-FR" dirty="0"/>
              <a:t> </a:t>
            </a:r>
            <a:r>
              <a:rPr lang="fr-FR" dirty="0" err="1"/>
              <a:t>each</a:t>
            </a:r>
            <a:r>
              <a:rPr lang="fr-FR" dirty="0"/>
              <a:t> </a:t>
            </a:r>
            <a:r>
              <a:rPr lang="fr-FR" dirty="0" err="1"/>
              <a:t>feature</a:t>
            </a:r>
            <a:r>
              <a:rPr lang="fr-FR" dirty="0"/>
              <a:t> </a:t>
            </a:r>
            <a:r>
              <a:rPr lang="fr-FR" dirty="0" err="1"/>
              <a:t>individually</a:t>
            </a:r>
            <a:r>
              <a:rPr lang="fr-FR" dirty="0"/>
              <a:t>, </a:t>
            </a:r>
            <a:r>
              <a:rPr lang="fr-FR" dirty="0" err="1"/>
              <a:t>targetting</a:t>
            </a:r>
            <a:r>
              <a:rPr lang="fr-FR" dirty="0"/>
              <a:t> a </a:t>
            </a:r>
            <a:r>
              <a:rPr lang="fr-FR" dirty="0" err="1"/>
              <a:t>given</a:t>
            </a:r>
            <a:r>
              <a:rPr lang="fr-FR" dirty="0"/>
              <a:t> k clusters </a:t>
            </a:r>
            <a:r>
              <a:rPr lang="fr-FR" dirty="0" err="1"/>
              <a:t>number</a:t>
            </a:r>
            <a:r>
              <a:rPr lang="fr-FR" dirty="0"/>
              <a:t>.</a:t>
            </a:r>
          </a:p>
          <a:p>
            <a:pPr lvl="1"/>
            <a:r>
              <a:rPr lang="fr-FR" dirty="0"/>
              <a:t>2. </a:t>
            </a:r>
            <a:r>
              <a:rPr lang="fr-FR" dirty="0" err="1"/>
              <a:t>Get</a:t>
            </a:r>
            <a:r>
              <a:rPr lang="fr-FR" dirty="0"/>
              <a:t> clustering performance</a:t>
            </a:r>
          </a:p>
          <a:p>
            <a:pPr lvl="1"/>
            <a:r>
              <a:rPr lang="fr-FR" dirty="0"/>
              <a:t>3. </a:t>
            </a:r>
            <a:r>
              <a:rPr lang="fr-FR" dirty="0" err="1"/>
              <a:t>Keep</a:t>
            </a:r>
            <a:r>
              <a:rPr lang="fr-FR" dirty="0"/>
              <a:t> the </a:t>
            </a:r>
            <a:r>
              <a:rPr lang="fr-FR" dirty="0" err="1"/>
              <a:t>feature</a:t>
            </a:r>
            <a:r>
              <a:rPr lang="fr-FR" dirty="0"/>
              <a:t> </a:t>
            </a:r>
            <a:r>
              <a:rPr lang="fr-FR" dirty="0" err="1"/>
              <a:t>that</a:t>
            </a:r>
            <a:r>
              <a:rPr lang="fr-FR" dirty="0"/>
              <a:t> </a:t>
            </a:r>
            <a:r>
              <a:rPr lang="fr-FR" dirty="0" err="1"/>
              <a:t>gives</a:t>
            </a:r>
            <a:r>
              <a:rPr lang="fr-FR" dirty="0"/>
              <a:t> the best </a:t>
            </a:r>
            <a:r>
              <a:rPr lang="fr-FR" dirty="0" err="1"/>
              <a:t>result</a:t>
            </a:r>
            <a:r>
              <a:rPr lang="fr-FR" dirty="0"/>
              <a:t>.</a:t>
            </a:r>
          </a:p>
          <a:p>
            <a:pPr lvl="1"/>
            <a:r>
              <a:rPr lang="fr-FR" dirty="0" err="1"/>
              <a:t>Proceed</a:t>
            </a:r>
            <a:r>
              <a:rPr lang="fr-FR" dirty="0"/>
              <a:t> the </a:t>
            </a:r>
            <a:r>
              <a:rPr lang="fr-FR" dirty="0" err="1"/>
              <a:t>same</a:t>
            </a:r>
            <a:r>
              <a:rPr lang="fr-FR" dirty="0"/>
              <a:t> </a:t>
            </a:r>
            <a:r>
              <a:rPr lang="fr-FR" dirty="0" err="1"/>
              <a:t>loop</a:t>
            </a:r>
            <a:r>
              <a:rPr lang="fr-FR" dirty="0"/>
              <a:t> 1 to 3 </a:t>
            </a:r>
            <a:r>
              <a:rPr lang="fr-FR" dirty="0" err="1"/>
              <a:t>with</a:t>
            </a:r>
            <a:r>
              <a:rPr lang="fr-FR" dirty="0"/>
              <a:t> </a:t>
            </a:r>
            <a:r>
              <a:rPr lang="fr-FR" dirty="0" err="1"/>
              <a:t>remaining</a:t>
            </a:r>
            <a:r>
              <a:rPr lang="fr-FR" dirty="0"/>
              <a:t> </a:t>
            </a:r>
            <a:r>
              <a:rPr lang="fr-FR" dirty="0" err="1"/>
              <a:t>features</a:t>
            </a:r>
            <a:r>
              <a:rPr lang="fr-FR" dirty="0"/>
              <a:t>, </a:t>
            </a:r>
            <a:r>
              <a:rPr lang="fr-FR" dirty="0" err="1"/>
              <a:t>until</a:t>
            </a:r>
            <a:r>
              <a:rPr lang="fr-FR" dirty="0"/>
              <a:t> n « </a:t>
            </a:r>
            <a:r>
              <a:rPr lang="fr-FR" dirty="0" err="1"/>
              <a:t>most</a:t>
            </a:r>
            <a:r>
              <a:rPr lang="fr-FR" dirty="0"/>
              <a:t> </a:t>
            </a:r>
            <a:r>
              <a:rPr lang="fr-FR" dirty="0" err="1"/>
              <a:t>valuable</a:t>
            </a:r>
            <a:r>
              <a:rPr lang="fr-FR" dirty="0"/>
              <a:t> » </a:t>
            </a:r>
            <a:r>
              <a:rPr lang="fr-FR" dirty="0" err="1"/>
              <a:t>features</a:t>
            </a:r>
            <a:r>
              <a:rPr lang="fr-FR" dirty="0"/>
              <a:t> </a:t>
            </a:r>
            <a:r>
              <a:rPr lang="fr-FR" dirty="0" err="1"/>
              <a:t>seems</a:t>
            </a:r>
            <a:r>
              <a:rPr lang="fr-FR" dirty="0"/>
              <a:t> </a:t>
            </a:r>
            <a:r>
              <a:rPr lang="fr-FR" dirty="0" err="1"/>
              <a:t>found</a:t>
            </a:r>
            <a:r>
              <a:rPr lang="fr-FR" dirty="0"/>
              <a:t>.</a:t>
            </a:r>
            <a:endParaRPr lang="en-US" dirty="0"/>
          </a:p>
          <a:p>
            <a:endParaRPr lang="fr-FR" dirty="0"/>
          </a:p>
          <a:p>
            <a:r>
              <a:rPr lang="fr-FR" dirty="0" err="1"/>
              <a:t>Implementation</a:t>
            </a:r>
            <a:r>
              <a:rPr lang="fr-FR" dirty="0"/>
              <a:t> made on 2 </a:t>
            </a:r>
            <a:r>
              <a:rPr lang="fr-FR" dirty="0" err="1"/>
              <a:t>scoring</a:t>
            </a:r>
            <a:r>
              <a:rPr lang="fr-FR" dirty="0"/>
              <a:t> </a:t>
            </a:r>
            <a:r>
              <a:rPr lang="fr-FR" dirty="0" err="1"/>
              <a:t>methods</a:t>
            </a:r>
            <a:r>
              <a:rPr lang="fr-FR" dirty="0"/>
              <a:t> : max of silhouette score, min of Davies-</a:t>
            </a:r>
            <a:r>
              <a:rPr lang="fr-FR" dirty="0" err="1"/>
              <a:t>Bouldin</a:t>
            </a:r>
            <a:r>
              <a:rPr lang="fr-FR" dirty="0"/>
              <a:t> Index, </a:t>
            </a:r>
          </a:p>
          <a:p>
            <a:endParaRPr lang="fr-FR" dirty="0"/>
          </a:p>
          <a:p>
            <a:pPr marL="0" indent="0">
              <a:buNone/>
            </a:pPr>
            <a:r>
              <a:rPr lang="fr-FR" dirty="0" err="1"/>
              <a:t>We</a:t>
            </a:r>
            <a:r>
              <a:rPr lang="fr-FR" dirty="0"/>
              <a:t> are able to </a:t>
            </a:r>
            <a:r>
              <a:rPr lang="fr-FR" dirty="0" err="1"/>
              <a:t>submit</a:t>
            </a:r>
            <a:r>
              <a:rPr lang="fr-FR" dirty="0"/>
              <a:t> to marketing </a:t>
            </a:r>
            <a:r>
              <a:rPr lang="fr-FR" dirty="0" err="1"/>
              <a:t>departement</a:t>
            </a:r>
            <a:r>
              <a:rPr lang="fr-FR" dirty="0"/>
              <a:t> </a:t>
            </a:r>
            <a:r>
              <a:rPr lang="fr-FR" dirty="0" err="1"/>
              <a:t>alternate</a:t>
            </a:r>
            <a:r>
              <a:rPr lang="fr-FR" dirty="0"/>
              <a:t> </a:t>
            </a:r>
            <a:r>
              <a:rPr lang="fr-FR" dirty="0" err="1"/>
              <a:t>subsets</a:t>
            </a:r>
            <a:r>
              <a:rPr lang="fr-FR" dirty="0"/>
              <a:t> of </a:t>
            </a:r>
            <a:r>
              <a:rPr lang="fr-FR" dirty="0" err="1"/>
              <a:t>features</a:t>
            </a:r>
            <a:r>
              <a:rPr lang="fr-FR" dirty="0"/>
              <a:t>, </a:t>
            </a:r>
            <a:r>
              <a:rPr lang="fr-FR" dirty="0" err="1"/>
              <a:t>based</a:t>
            </a:r>
            <a:r>
              <a:rPr lang="fr-FR" dirty="0"/>
              <a:t> on </a:t>
            </a:r>
            <a:r>
              <a:rPr lang="fr-FR" dirty="0" err="1"/>
              <a:t>our</a:t>
            </a:r>
            <a:r>
              <a:rPr lang="fr-FR" dirty="0"/>
              <a:t> observations : </a:t>
            </a:r>
          </a:p>
          <a:p>
            <a:r>
              <a:rPr lang="fr-FR" dirty="0"/>
              <a:t>The « model </a:t>
            </a:r>
            <a:r>
              <a:rPr lang="fr-FR" dirty="0" err="1"/>
              <a:t>sensitivity</a:t>
            </a:r>
            <a:r>
              <a:rPr lang="fr-FR" dirty="0"/>
              <a:t> » </a:t>
            </a:r>
            <a:r>
              <a:rPr lang="fr-FR" dirty="0" err="1"/>
              <a:t>according</a:t>
            </a:r>
            <a:r>
              <a:rPr lang="fr-FR" dirty="0"/>
              <a:t> to the </a:t>
            </a:r>
            <a:r>
              <a:rPr lang="fr-FR" dirty="0" err="1"/>
              <a:t>feature’s</a:t>
            </a:r>
            <a:r>
              <a:rPr lang="fr-FR" dirty="0"/>
              <a:t> distribution.</a:t>
            </a:r>
          </a:p>
          <a:p>
            <a:r>
              <a:rPr lang="fr-FR" dirty="0"/>
              <a:t>A </a:t>
            </a:r>
            <a:r>
              <a:rPr lang="fr-FR" dirty="0" err="1"/>
              <a:t>small</a:t>
            </a:r>
            <a:r>
              <a:rPr lang="fr-FR" dirty="0"/>
              <a:t> </a:t>
            </a:r>
            <a:r>
              <a:rPr lang="fr-FR" dirty="0" err="1"/>
              <a:t>number</a:t>
            </a:r>
            <a:r>
              <a:rPr lang="fr-FR" dirty="0"/>
              <a:t> of </a:t>
            </a:r>
            <a:r>
              <a:rPr lang="fr-FR" dirty="0" err="1"/>
              <a:t>features</a:t>
            </a:r>
            <a:r>
              <a:rPr lang="fr-FR" dirty="0"/>
              <a:t> </a:t>
            </a:r>
            <a:r>
              <a:rPr lang="fr-FR" dirty="0" err="1"/>
              <a:t>generaly</a:t>
            </a:r>
            <a:r>
              <a:rPr lang="fr-FR" dirty="0"/>
              <a:t> leads to high clustering scores. This trend </a:t>
            </a:r>
            <a:r>
              <a:rPr lang="fr-FR" dirty="0" err="1"/>
              <a:t>explains</a:t>
            </a:r>
            <a:r>
              <a:rPr lang="fr-FR" dirty="0"/>
              <a:t> </a:t>
            </a:r>
            <a:r>
              <a:rPr lang="fr-FR" dirty="0" err="1"/>
              <a:t>why</a:t>
            </a:r>
            <a:r>
              <a:rPr lang="fr-FR" dirty="0"/>
              <a:t> </a:t>
            </a:r>
            <a:r>
              <a:rPr lang="fr-FR" dirty="0" err="1"/>
              <a:t>dimensionality</a:t>
            </a:r>
            <a:r>
              <a:rPr lang="fr-FR" dirty="0"/>
              <a:t> </a:t>
            </a:r>
            <a:r>
              <a:rPr lang="fr-FR" dirty="0" err="1"/>
              <a:t>reduction</a:t>
            </a:r>
            <a:r>
              <a:rPr lang="fr-FR" dirty="0"/>
              <a:t> techniques are </a:t>
            </a:r>
            <a:r>
              <a:rPr lang="fr-FR" dirty="0" err="1"/>
              <a:t>so</a:t>
            </a:r>
            <a:r>
              <a:rPr lang="fr-FR" dirty="0"/>
              <a:t> </a:t>
            </a:r>
            <a:r>
              <a:rPr lang="fr-FR" dirty="0" err="1"/>
              <a:t>valuable</a:t>
            </a:r>
            <a:r>
              <a:rPr lang="fr-FR" dirty="0"/>
              <a:t> in clustering.</a:t>
            </a:r>
          </a:p>
          <a:p>
            <a:endParaRPr lang="fr-FR" dirty="0"/>
          </a:p>
        </p:txBody>
      </p:sp>
    </p:spTree>
    <p:extLst>
      <p:ext uri="{BB962C8B-B14F-4D97-AF65-F5344CB8AC3E}">
        <p14:creationId xmlns:p14="http://schemas.microsoft.com/office/powerpoint/2010/main" val="219503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FBCB3-9A79-4E62-8456-2142CD0ED041}"/>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F9E2DAEB-1242-4956-9372-4F5CB1D07D37}"/>
              </a:ext>
            </a:extLst>
          </p:cNvPr>
          <p:cNvSpPr>
            <a:spLocks noGrp="1"/>
          </p:cNvSpPr>
          <p:nvPr>
            <p:ph idx="1"/>
          </p:nvPr>
        </p:nvSpPr>
        <p:spPr>
          <a:xfrm>
            <a:off x="348195" y="2031325"/>
            <a:ext cx="10554574" cy="4635713"/>
          </a:xfrm>
        </p:spPr>
        <p:txBody>
          <a:bodyPr>
            <a:normAutofit fontScale="47500" lnSpcReduction="20000"/>
          </a:bodyPr>
          <a:lstStyle/>
          <a:p>
            <a:endParaRPr lang="en-US" dirty="0"/>
          </a:p>
          <a:p>
            <a:r>
              <a:rPr lang="en-US" dirty="0"/>
              <a:t>From Payments-Centric</a:t>
            </a:r>
          </a:p>
          <a:p>
            <a:pPr lvl="1"/>
            <a:r>
              <a:rPr lang="fr-FR" dirty="0"/>
              <a:t>A </a:t>
            </a:r>
            <a:r>
              <a:rPr lang="fr-FR" dirty="0" err="1"/>
              <a:t>customer</a:t>
            </a:r>
            <a:r>
              <a:rPr lang="fr-FR" dirty="0"/>
              <a:t> can </a:t>
            </a:r>
            <a:r>
              <a:rPr lang="fr-FR" dirty="0" err="1"/>
              <a:t>already</a:t>
            </a:r>
            <a:r>
              <a:rPr lang="fr-FR" dirty="0"/>
              <a:t> select the </a:t>
            </a:r>
            <a:r>
              <a:rPr lang="fr-FR" dirty="0" err="1"/>
              <a:t>payment</a:t>
            </a:r>
            <a:r>
              <a:rPr lang="fr-FR" dirty="0"/>
              <a:t> </a:t>
            </a:r>
            <a:r>
              <a:rPr lang="fr-FR" dirty="0" err="1"/>
              <a:t>means</a:t>
            </a:r>
            <a:r>
              <a:rPr lang="fr-FR" dirty="0"/>
              <a:t> and </a:t>
            </a:r>
            <a:r>
              <a:rPr lang="fr-FR" dirty="0" err="1"/>
              <a:t>its</a:t>
            </a:r>
            <a:r>
              <a:rPr lang="fr-FR" dirty="0"/>
              <a:t> </a:t>
            </a:r>
            <a:r>
              <a:rPr lang="fr-FR" dirty="0" err="1"/>
              <a:t>potential</a:t>
            </a:r>
            <a:r>
              <a:rPr lang="fr-FR" dirty="0"/>
              <a:t> </a:t>
            </a:r>
            <a:r>
              <a:rPr lang="fr-FR" dirty="0" err="1"/>
              <a:t>installements</a:t>
            </a:r>
            <a:r>
              <a:rPr lang="fr-FR" dirty="0"/>
              <a:t>, </a:t>
            </a:r>
            <a:r>
              <a:rPr lang="fr-FR" dirty="0" err="1"/>
              <a:t>although</a:t>
            </a:r>
            <a:r>
              <a:rPr lang="fr-FR" dirty="0"/>
              <a:t> </a:t>
            </a:r>
            <a:r>
              <a:rPr lang="fr-FR" dirty="0" err="1"/>
              <a:t>this</a:t>
            </a:r>
            <a:r>
              <a:rPr lang="fr-FR" dirty="0"/>
              <a:t> </a:t>
            </a:r>
            <a:r>
              <a:rPr lang="fr-FR" dirty="0" err="1"/>
              <a:t>reveal</a:t>
            </a:r>
            <a:r>
              <a:rPr lang="fr-FR" dirty="0"/>
              <a:t> the </a:t>
            </a:r>
            <a:r>
              <a:rPr lang="fr-FR" dirty="0" err="1"/>
              <a:t>purchase</a:t>
            </a:r>
            <a:r>
              <a:rPr lang="fr-FR" dirty="0"/>
              <a:t> </a:t>
            </a:r>
            <a:r>
              <a:rPr lang="fr-FR" dirty="0" err="1"/>
              <a:t>behavior</a:t>
            </a:r>
            <a:r>
              <a:rPr lang="fr-FR" dirty="0"/>
              <a:t>,</a:t>
            </a:r>
          </a:p>
          <a:p>
            <a:pPr lvl="1"/>
            <a:r>
              <a:rPr lang="fr-FR" dirty="0" err="1"/>
              <a:t>We</a:t>
            </a:r>
            <a:r>
              <a:rPr lang="fr-FR" dirty="0"/>
              <a:t> </a:t>
            </a:r>
            <a:r>
              <a:rPr lang="fr-FR" dirty="0" err="1"/>
              <a:t>could</a:t>
            </a:r>
            <a:r>
              <a:rPr lang="fr-FR" dirty="0"/>
              <a:t> </a:t>
            </a:r>
            <a:r>
              <a:rPr lang="fr-FR" dirty="0" err="1"/>
              <a:t>try</a:t>
            </a:r>
            <a:r>
              <a:rPr lang="fr-FR" dirty="0"/>
              <a:t> to </a:t>
            </a:r>
            <a:r>
              <a:rPr lang="fr-FR" dirty="0" err="1"/>
              <a:t>improve</a:t>
            </a:r>
            <a:r>
              <a:rPr lang="fr-FR" dirty="0"/>
              <a:t> sales or </a:t>
            </a:r>
            <a:r>
              <a:rPr lang="fr-FR" dirty="0" err="1"/>
              <a:t>favor</a:t>
            </a:r>
            <a:r>
              <a:rPr lang="fr-FR" dirty="0"/>
              <a:t> </a:t>
            </a:r>
            <a:r>
              <a:rPr lang="fr-FR" dirty="0" err="1"/>
              <a:t>highest</a:t>
            </a:r>
            <a:r>
              <a:rPr lang="fr-FR" dirty="0"/>
              <a:t> </a:t>
            </a:r>
            <a:r>
              <a:rPr lang="fr-FR" dirty="0" err="1"/>
              <a:t>expenses</a:t>
            </a:r>
            <a:r>
              <a:rPr lang="fr-FR" dirty="0"/>
              <a:t> for </a:t>
            </a:r>
            <a:r>
              <a:rPr lang="fr-FR" dirty="0" err="1"/>
              <a:t>customers</a:t>
            </a:r>
            <a:r>
              <a:rPr lang="fr-FR" dirty="0"/>
              <a:t>, by </a:t>
            </a:r>
            <a:r>
              <a:rPr lang="fr-FR" dirty="0" err="1"/>
              <a:t>analysing</a:t>
            </a:r>
            <a:r>
              <a:rPr lang="fr-FR" dirty="0"/>
              <a:t> </a:t>
            </a:r>
            <a:r>
              <a:rPr lang="fr-FR" dirty="0" err="1"/>
              <a:t>payment</a:t>
            </a:r>
            <a:r>
              <a:rPr lang="fr-FR" dirty="0"/>
              <a:t> total. </a:t>
            </a:r>
            <a:endParaRPr lang="en-US" dirty="0"/>
          </a:p>
          <a:p>
            <a:r>
              <a:rPr lang="en-US" dirty="0"/>
              <a:t>From Products/Items-Centric</a:t>
            </a:r>
          </a:p>
          <a:p>
            <a:pPr lvl="1"/>
            <a:r>
              <a:rPr lang="en-US" dirty="0"/>
              <a:t>Product sales comparisons based on their detailed descriptions would be valuable to take actions to enhance seller’s products database.</a:t>
            </a:r>
          </a:p>
          <a:p>
            <a:pPr lvl="1"/>
            <a:r>
              <a:rPr lang="en-US" dirty="0"/>
              <a:t>Charm pricing could affect Customer behavior.</a:t>
            </a:r>
          </a:p>
          <a:p>
            <a:pPr lvl="1"/>
            <a:r>
              <a:rPr lang="fr-FR" dirty="0" err="1"/>
              <a:t>Freight</a:t>
            </a:r>
            <a:r>
              <a:rPr lang="fr-FR" dirty="0"/>
              <a:t> value </a:t>
            </a:r>
            <a:r>
              <a:rPr lang="fr-FR" dirty="0" err="1"/>
              <a:t>beeing</a:t>
            </a:r>
            <a:r>
              <a:rPr lang="fr-FR" dirty="0"/>
              <a:t> </a:t>
            </a:r>
            <a:r>
              <a:rPr lang="fr-FR" dirty="0" err="1"/>
              <a:t>usually</a:t>
            </a:r>
            <a:r>
              <a:rPr lang="fr-FR" dirty="0"/>
              <a:t> </a:t>
            </a:r>
            <a:r>
              <a:rPr lang="fr-FR" dirty="0" err="1"/>
              <a:t>determined</a:t>
            </a:r>
            <a:r>
              <a:rPr lang="fr-FR" dirty="0"/>
              <a:t> by </a:t>
            </a:r>
            <a:r>
              <a:rPr lang="fr-FR" dirty="0" err="1"/>
              <a:t>product</a:t>
            </a:r>
            <a:r>
              <a:rPr lang="fr-FR" dirty="0"/>
              <a:t> </a:t>
            </a:r>
            <a:r>
              <a:rPr lang="fr-FR" dirty="0" err="1"/>
              <a:t>Weight</a:t>
            </a:r>
            <a:r>
              <a:rPr lang="fr-FR" dirty="0"/>
              <a:t> and Volume, </a:t>
            </a:r>
            <a:r>
              <a:rPr lang="fr-FR" dirty="0" err="1"/>
              <a:t>those</a:t>
            </a:r>
            <a:r>
              <a:rPr lang="fr-FR" dirty="0"/>
              <a:t> </a:t>
            </a:r>
            <a:r>
              <a:rPr lang="fr-FR" dirty="0" err="1"/>
              <a:t>features</a:t>
            </a:r>
            <a:r>
              <a:rPr lang="fr-FR" dirty="0"/>
              <a:t> </a:t>
            </a:r>
            <a:r>
              <a:rPr lang="fr-FR" dirty="0" err="1"/>
              <a:t>may</a:t>
            </a:r>
            <a:r>
              <a:rPr lang="fr-FR" dirty="0"/>
              <a:t> have an </a:t>
            </a:r>
            <a:r>
              <a:rPr lang="fr-FR" dirty="0" err="1"/>
              <a:t>hidden</a:t>
            </a:r>
            <a:r>
              <a:rPr lang="fr-FR" dirty="0"/>
              <a:t> impact on </a:t>
            </a:r>
            <a:r>
              <a:rPr lang="fr-FR" dirty="0" err="1"/>
              <a:t>Customer’s</a:t>
            </a:r>
            <a:r>
              <a:rPr lang="fr-FR" dirty="0"/>
              <a:t> </a:t>
            </a:r>
            <a:r>
              <a:rPr lang="fr-FR" dirty="0" err="1"/>
              <a:t>behavior</a:t>
            </a:r>
            <a:r>
              <a:rPr lang="fr-FR" dirty="0"/>
              <a:t>  </a:t>
            </a:r>
          </a:p>
          <a:p>
            <a:r>
              <a:rPr lang="en-US" dirty="0"/>
              <a:t>From </a:t>
            </a:r>
            <a:r>
              <a:rPr lang="en-US" dirty="0" err="1"/>
              <a:t>Geoloc</a:t>
            </a:r>
            <a:r>
              <a:rPr lang="en-US" dirty="0"/>
              <a:t>-Centric:</a:t>
            </a:r>
          </a:p>
          <a:p>
            <a:pPr lvl="1"/>
            <a:r>
              <a:rPr lang="en-US" dirty="0"/>
              <a:t>A marketplace offers a virtualization of Seller-Customer relations, a deeper look on this hidden aspect and its impact to the customer behavior could be valuable to understand how the real </a:t>
            </a:r>
            <a:r>
              <a:rPr lang="en-US" dirty="0" err="1"/>
              <a:t>cust</a:t>
            </a:r>
            <a:r>
              <a:rPr lang="en-US" dirty="0"/>
              <a:t>-seller distance influence the sales.</a:t>
            </a:r>
          </a:p>
          <a:p>
            <a:r>
              <a:rPr lang="en-US" dirty="0"/>
              <a:t>From Order-Centric</a:t>
            </a:r>
          </a:p>
          <a:p>
            <a:pPr lvl="1"/>
            <a:r>
              <a:rPr lang="en-US" dirty="0" err="1"/>
              <a:t>delivery_vs_estimated</a:t>
            </a:r>
            <a:r>
              <a:rPr lang="en-US" dirty="0"/>
              <a:t> would be valuable to remedy unsatisfaction consequences, and its consequence on Review scores.</a:t>
            </a:r>
          </a:p>
          <a:p>
            <a:r>
              <a:rPr lang="en-US" dirty="0"/>
              <a:t>From Review-Centric</a:t>
            </a:r>
          </a:p>
          <a:p>
            <a:pPr lvl="1"/>
            <a:r>
              <a:rPr lang="en-US" dirty="0"/>
              <a:t>Is the review score given by the customer correlated with the average score? Does the score affects the sales of a product?</a:t>
            </a:r>
          </a:p>
          <a:p>
            <a:pPr lvl="1"/>
            <a:r>
              <a:rPr lang="en-US" dirty="0"/>
              <a:t>Client review would be valuable to remedy unsatisfaction consequences. Does the client follow the crowd?</a:t>
            </a:r>
          </a:p>
          <a:p>
            <a:r>
              <a:rPr lang="fr-FR" dirty="0"/>
              <a:t>Customer-</a:t>
            </a:r>
            <a:r>
              <a:rPr lang="fr-FR" dirty="0" err="1"/>
              <a:t>Centric</a:t>
            </a:r>
            <a:r>
              <a:rPr lang="fr-FR" dirty="0"/>
              <a:t> </a:t>
            </a:r>
            <a:r>
              <a:rPr lang="fr-FR" dirty="0" err="1"/>
              <a:t>selection</a:t>
            </a:r>
            <a:r>
              <a:rPr lang="fr-FR" dirty="0"/>
              <a:t> :</a:t>
            </a:r>
          </a:p>
          <a:p>
            <a:pPr marL="457200" lvl="1" indent="0">
              <a:buNone/>
            </a:pPr>
            <a:r>
              <a:rPr lang="fr-FR" dirty="0"/>
              <a:t>	</a:t>
            </a:r>
            <a:r>
              <a:rPr lang="fr-FR" dirty="0" err="1"/>
              <a:t>Payment</a:t>
            </a:r>
            <a:r>
              <a:rPr lang="fr-FR" dirty="0"/>
              <a:t> Total</a:t>
            </a:r>
          </a:p>
          <a:p>
            <a:pPr marL="457200" lvl="1" indent="0">
              <a:buNone/>
            </a:pPr>
            <a:r>
              <a:rPr lang="fr-FR" dirty="0"/>
              <a:t>	</a:t>
            </a:r>
            <a:r>
              <a:rPr lang="fr-FR" dirty="0" err="1"/>
              <a:t>Freight</a:t>
            </a:r>
            <a:r>
              <a:rPr lang="fr-FR" dirty="0"/>
              <a:t> Percentage</a:t>
            </a:r>
          </a:p>
          <a:p>
            <a:pPr marL="457200" lvl="1" indent="0">
              <a:buNone/>
            </a:pPr>
            <a:r>
              <a:rPr lang="fr-FR" dirty="0"/>
              <a:t>	Customer – Seller Distance</a:t>
            </a:r>
          </a:p>
          <a:p>
            <a:pPr marL="457200" lvl="1" indent="0">
              <a:buNone/>
            </a:pPr>
            <a:r>
              <a:rPr lang="fr-FR" dirty="0"/>
              <a:t>	</a:t>
            </a:r>
            <a:r>
              <a:rPr lang="fr-FR" dirty="0" err="1"/>
              <a:t>Charm</a:t>
            </a:r>
            <a:r>
              <a:rPr lang="fr-FR" dirty="0"/>
              <a:t> Price</a:t>
            </a:r>
          </a:p>
          <a:p>
            <a:pPr marL="457200" lvl="1" indent="0">
              <a:buNone/>
            </a:pPr>
            <a:r>
              <a:rPr lang="fr-FR" dirty="0"/>
              <a:t>	</a:t>
            </a:r>
            <a:r>
              <a:rPr lang="fr-FR" dirty="0" err="1"/>
              <a:t>Review</a:t>
            </a:r>
            <a:r>
              <a:rPr lang="fr-FR" dirty="0"/>
              <a:t> Score Gap</a:t>
            </a:r>
          </a:p>
          <a:p>
            <a:pPr marL="457200" lvl="1" indent="0">
              <a:buNone/>
            </a:pPr>
            <a:r>
              <a:rPr lang="fr-FR" dirty="0"/>
              <a:t>If </a:t>
            </a:r>
            <a:r>
              <a:rPr lang="fr-FR" dirty="0" err="1"/>
              <a:t>we</a:t>
            </a:r>
            <a:r>
              <a:rPr lang="fr-FR" dirty="0"/>
              <a:t> </a:t>
            </a:r>
            <a:r>
              <a:rPr lang="fr-FR" dirty="0" err="1"/>
              <a:t>want</a:t>
            </a:r>
            <a:r>
              <a:rPr lang="fr-FR" dirty="0"/>
              <a:t> to </a:t>
            </a:r>
            <a:r>
              <a:rPr lang="fr-FR" dirty="0" err="1"/>
              <a:t>get</a:t>
            </a:r>
            <a:r>
              <a:rPr lang="fr-FR" dirty="0"/>
              <a:t> to new </a:t>
            </a:r>
            <a:r>
              <a:rPr lang="fr-FR" dirty="0" err="1"/>
              <a:t>customers</a:t>
            </a:r>
            <a:r>
              <a:rPr lang="fr-FR" dirty="0"/>
              <a:t>, an </a:t>
            </a:r>
            <a:r>
              <a:rPr lang="fr-FR" dirty="0" err="1"/>
              <a:t>idea</a:t>
            </a:r>
            <a:r>
              <a:rPr lang="fr-FR" dirty="0"/>
              <a:t> </a:t>
            </a:r>
            <a:r>
              <a:rPr lang="fr-FR" dirty="0" err="1"/>
              <a:t>is</a:t>
            </a:r>
            <a:r>
              <a:rPr lang="fr-FR" dirty="0"/>
              <a:t> to </a:t>
            </a:r>
            <a:r>
              <a:rPr lang="fr-FR" dirty="0" err="1"/>
              <a:t>get</a:t>
            </a:r>
            <a:r>
              <a:rPr lang="fr-FR" dirty="0"/>
              <a:t> a </a:t>
            </a:r>
            <a:r>
              <a:rPr lang="fr-FR" dirty="0" err="1"/>
              <a:t>picture</a:t>
            </a:r>
            <a:r>
              <a:rPr lang="fr-FR" dirty="0"/>
              <a:t> of </a:t>
            </a:r>
            <a:r>
              <a:rPr lang="fr-FR" dirty="0" err="1"/>
              <a:t>When</a:t>
            </a:r>
            <a:r>
              <a:rPr lang="fr-FR" dirty="0"/>
              <a:t> and </a:t>
            </a:r>
            <a:r>
              <a:rPr lang="fr-FR" dirty="0" err="1"/>
              <a:t>What</a:t>
            </a:r>
            <a:r>
              <a:rPr lang="fr-FR" dirty="0"/>
              <a:t> </a:t>
            </a:r>
            <a:r>
              <a:rPr lang="fr-FR" dirty="0" err="1"/>
              <a:t>they</a:t>
            </a:r>
            <a:r>
              <a:rPr lang="fr-FR" dirty="0"/>
              <a:t> </a:t>
            </a:r>
            <a:r>
              <a:rPr lang="fr-FR" dirty="0" err="1"/>
              <a:t>buy</a:t>
            </a:r>
            <a:r>
              <a:rPr lang="fr-FR" dirty="0"/>
              <a:t>, by </a:t>
            </a:r>
            <a:r>
              <a:rPr lang="fr-FR" dirty="0" err="1"/>
              <a:t>catching</a:t>
            </a:r>
            <a:r>
              <a:rPr lang="fr-FR" dirty="0"/>
              <a:t> </a:t>
            </a:r>
            <a:r>
              <a:rPr lang="fr-FR" dirty="0" err="1"/>
              <a:t>their</a:t>
            </a:r>
            <a:r>
              <a:rPr lang="fr-FR" dirty="0"/>
              <a:t> favorite Time </a:t>
            </a:r>
            <a:r>
              <a:rPr lang="fr-FR" dirty="0" err="1"/>
              <a:t>Purchase</a:t>
            </a:r>
            <a:r>
              <a:rPr lang="fr-FR" dirty="0"/>
              <a:t> Zone and Product </a:t>
            </a:r>
            <a:r>
              <a:rPr lang="fr-FR" dirty="0" err="1"/>
              <a:t>Category</a:t>
            </a:r>
            <a:r>
              <a:rPr lang="fr-FR" dirty="0"/>
              <a:t>.</a:t>
            </a:r>
          </a:p>
          <a:p>
            <a:pPr marL="457200" lvl="1" indent="0">
              <a:buNone/>
            </a:pPr>
            <a:endParaRPr lang="fr-FR" dirty="0"/>
          </a:p>
        </p:txBody>
      </p:sp>
      <p:sp>
        <p:nvSpPr>
          <p:cNvPr id="4" name="Rectangle 3">
            <a:extLst>
              <a:ext uri="{FF2B5EF4-FFF2-40B4-BE49-F238E27FC236}">
                <a16:creationId xmlns:a16="http://schemas.microsoft.com/office/drawing/2014/main" id="{599F264F-9CA4-40CB-984D-616F5C606BF2}"/>
              </a:ext>
            </a:extLst>
          </p:cNvPr>
          <p:cNvSpPr/>
          <p:nvPr/>
        </p:nvSpPr>
        <p:spPr>
          <a:xfrm>
            <a:off x="8646849" y="1115809"/>
            <a:ext cx="3417903" cy="2031325"/>
          </a:xfrm>
          <a:prstGeom prst="rect">
            <a:avLst/>
          </a:prstGeom>
        </p:spPr>
        <p:txBody>
          <a:bodyPr wrap="square">
            <a:spAutoFit/>
          </a:bodyPr>
          <a:lstStyle/>
          <a:p>
            <a:r>
              <a:rPr lang="fr-FR" dirty="0"/>
              <a:t>* Customer </a:t>
            </a:r>
            <a:r>
              <a:rPr lang="fr-FR" dirty="0" err="1"/>
              <a:t>shall</a:t>
            </a:r>
            <a:r>
              <a:rPr lang="fr-FR" dirty="0"/>
              <a:t> </a:t>
            </a:r>
            <a:r>
              <a:rPr lang="fr-FR" dirty="0" err="1"/>
              <a:t>surely</a:t>
            </a:r>
            <a:r>
              <a:rPr lang="fr-FR" dirty="0"/>
              <a:t> not </a:t>
            </a:r>
            <a:r>
              <a:rPr lang="fr-FR" dirty="0" err="1"/>
              <a:t>pay</a:t>
            </a:r>
            <a:r>
              <a:rPr lang="fr-FR" dirty="0"/>
              <a:t> </a:t>
            </a:r>
            <a:r>
              <a:rPr lang="fr-FR" dirty="0" err="1"/>
              <a:t>delivery</a:t>
            </a:r>
            <a:r>
              <a:rPr lang="fr-FR" dirty="0"/>
              <a:t> </a:t>
            </a:r>
            <a:r>
              <a:rPr lang="fr-FR" dirty="0" err="1"/>
              <a:t>costs</a:t>
            </a:r>
            <a:r>
              <a:rPr lang="fr-FR" dirty="0"/>
              <a:t> for </a:t>
            </a:r>
            <a:r>
              <a:rPr lang="fr-FR" dirty="0" err="1"/>
              <a:t>any</a:t>
            </a:r>
            <a:r>
              <a:rPr lang="fr-FR" dirty="0"/>
              <a:t> items of </a:t>
            </a:r>
            <a:r>
              <a:rPr lang="fr-FR" dirty="0" err="1"/>
              <a:t>its</a:t>
            </a:r>
            <a:r>
              <a:rPr lang="fr-FR" dirty="0"/>
              <a:t> </a:t>
            </a:r>
            <a:r>
              <a:rPr lang="fr-FR" dirty="0" err="1"/>
              <a:t>order</a:t>
            </a:r>
            <a:r>
              <a:rPr lang="fr-FR" dirty="0"/>
              <a:t> and </a:t>
            </a:r>
            <a:r>
              <a:rPr lang="fr-FR" dirty="0" err="1"/>
              <a:t>we</a:t>
            </a:r>
            <a:r>
              <a:rPr lang="fr-FR" dirty="0"/>
              <a:t> assume </a:t>
            </a:r>
            <a:r>
              <a:rPr lang="fr-FR" dirty="0" err="1"/>
              <a:t>that</a:t>
            </a:r>
            <a:r>
              <a:rPr lang="fr-FR" dirty="0"/>
              <a:t> for a </a:t>
            </a:r>
            <a:r>
              <a:rPr lang="fr-FR" dirty="0" err="1"/>
              <a:t>given</a:t>
            </a:r>
            <a:r>
              <a:rPr lang="fr-FR" dirty="0"/>
              <a:t> </a:t>
            </a:r>
            <a:r>
              <a:rPr lang="fr-FR" dirty="0" err="1"/>
              <a:t>price</a:t>
            </a:r>
            <a:r>
              <a:rPr lang="fr-FR" dirty="0"/>
              <a:t>, the </a:t>
            </a:r>
            <a:r>
              <a:rPr lang="fr-FR" dirty="0" err="1"/>
              <a:t>costs</a:t>
            </a:r>
            <a:r>
              <a:rPr lang="fr-FR" dirty="0"/>
              <a:t> are </a:t>
            </a:r>
            <a:r>
              <a:rPr lang="fr-FR" dirty="0" err="1"/>
              <a:t>adjusted</a:t>
            </a:r>
            <a:r>
              <a:rPr lang="fr-FR" dirty="0"/>
              <a:t> in case of far distance </a:t>
            </a:r>
            <a:r>
              <a:rPr lang="fr-FR" dirty="0" err="1"/>
              <a:t>delivery</a:t>
            </a:r>
            <a:r>
              <a:rPr lang="fr-FR" dirty="0"/>
              <a:t>.</a:t>
            </a:r>
          </a:p>
        </p:txBody>
      </p:sp>
    </p:spTree>
    <p:extLst>
      <p:ext uri="{BB962C8B-B14F-4D97-AF65-F5344CB8AC3E}">
        <p14:creationId xmlns:p14="http://schemas.microsoft.com/office/powerpoint/2010/main" val="510802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BE5DB-DF24-480C-BCFE-2B4654DF747E}"/>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7BDA39DC-9EEA-4850-A1E9-D7C1E9003EB4}"/>
              </a:ext>
            </a:extLst>
          </p:cNvPr>
          <p:cNvSpPr>
            <a:spLocks noGrp="1"/>
          </p:cNvSpPr>
          <p:nvPr>
            <p:ph idx="1"/>
          </p:nvPr>
        </p:nvSpPr>
        <p:spPr>
          <a:xfrm>
            <a:off x="1290357" y="-3737561"/>
            <a:ext cx="10554574" cy="3636511"/>
          </a:xfrm>
        </p:spPr>
        <p:txBody>
          <a:bodyPr/>
          <a:lstStyle/>
          <a:p>
            <a:r>
              <a:rPr lang="en-US" dirty="0" err="1"/>
              <a:t>davies_bouldin_score</a:t>
            </a:r>
            <a:r>
              <a:rPr lang="en-US" dirty="0"/>
              <a:t> : 0.8377774761211887</a:t>
            </a:r>
          </a:p>
        </p:txBody>
      </p:sp>
      <p:pic>
        <p:nvPicPr>
          <p:cNvPr id="4" name="Image 3">
            <a:extLst>
              <a:ext uri="{FF2B5EF4-FFF2-40B4-BE49-F238E27FC236}">
                <a16:creationId xmlns:a16="http://schemas.microsoft.com/office/drawing/2014/main" id="{36618DA7-AD4D-4EE7-A39D-B0393FBEC33D}"/>
              </a:ext>
            </a:extLst>
          </p:cNvPr>
          <p:cNvPicPr>
            <a:picLocks noChangeAspect="1"/>
          </p:cNvPicPr>
          <p:nvPr/>
        </p:nvPicPr>
        <p:blipFill>
          <a:blip r:embed="rId2"/>
          <a:stretch>
            <a:fillRect/>
          </a:stretch>
        </p:blipFill>
        <p:spPr>
          <a:xfrm>
            <a:off x="1897392" y="2016772"/>
            <a:ext cx="3663934" cy="3223461"/>
          </a:xfrm>
          <a:prstGeom prst="rect">
            <a:avLst/>
          </a:prstGeom>
        </p:spPr>
      </p:pic>
      <p:pic>
        <p:nvPicPr>
          <p:cNvPr id="5" name="Image 4">
            <a:extLst>
              <a:ext uri="{FF2B5EF4-FFF2-40B4-BE49-F238E27FC236}">
                <a16:creationId xmlns:a16="http://schemas.microsoft.com/office/drawing/2014/main" id="{FB23DB91-F5D8-41B2-8AED-5EA74758706E}"/>
              </a:ext>
            </a:extLst>
          </p:cNvPr>
          <p:cNvPicPr>
            <a:picLocks noChangeAspect="1"/>
          </p:cNvPicPr>
          <p:nvPr/>
        </p:nvPicPr>
        <p:blipFill>
          <a:blip r:embed="rId3"/>
          <a:stretch>
            <a:fillRect/>
          </a:stretch>
        </p:blipFill>
        <p:spPr>
          <a:xfrm>
            <a:off x="1290357" y="5240233"/>
            <a:ext cx="3662954" cy="1563456"/>
          </a:xfrm>
          <a:prstGeom prst="rect">
            <a:avLst/>
          </a:prstGeom>
        </p:spPr>
      </p:pic>
      <p:pic>
        <p:nvPicPr>
          <p:cNvPr id="6" name="Image 5">
            <a:extLst>
              <a:ext uri="{FF2B5EF4-FFF2-40B4-BE49-F238E27FC236}">
                <a16:creationId xmlns:a16="http://schemas.microsoft.com/office/drawing/2014/main" id="{016E28E7-2560-4AD2-B157-1ADA70A78B45}"/>
              </a:ext>
            </a:extLst>
          </p:cNvPr>
          <p:cNvPicPr>
            <a:picLocks noChangeAspect="1"/>
          </p:cNvPicPr>
          <p:nvPr/>
        </p:nvPicPr>
        <p:blipFill>
          <a:blip r:embed="rId4"/>
          <a:stretch>
            <a:fillRect/>
          </a:stretch>
        </p:blipFill>
        <p:spPr>
          <a:xfrm>
            <a:off x="5932503" y="3282186"/>
            <a:ext cx="3663934" cy="3290063"/>
          </a:xfrm>
          <a:prstGeom prst="rect">
            <a:avLst/>
          </a:prstGeom>
        </p:spPr>
      </p:pic>
    </p:spTree>
    <p:extLst>
      <p:ext uri="{BB962C8B-B14F-4D97-AF65-F5344CB8AC3E}">
        <p14:creationId xmlns:p14="http://schemas.microsoft.com/office/powerpoint/2010/main" val="21255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881585" cy="970450"/>
          </a:xfrm>
        </p:spPr>
        <p:txBody>
          <a:bodyPr/>
          <a:lstStyle/>
          <a:p>
            <a:r>
              <a:rPr lang="fr-FR" dirty="0"/>
              <a:t>1.a. Merge a </a:t>
            </a:r>
            <a:r>
              <a:rPr lang="fr-FR" dirty="0">
                <a:solidFill>
                  <a:srgbClr val="1AAE9F"/>
                </a:solidFill>
              </a:rPr>
              <a:t>Customer-</a:t>
            </a:r>
            <a:r>
              <a:rPr lang="fr-FR" dirty="0" err="1">
                <a:solidFill>
                  <a:srgbClr val="1AAE9F"/>
                </a:solidFill>
              </a:rPr>
              <a:t>Centric</a:t>
            </a:r>
            <a:r>
              <a:rPr lang="fr-FR" b="0" dirty="0"/>
              <a:t> </a:t>
            </a:r>
            <a:br>
              <a:rPr lang="fr-FR" b="0" dirty="0"/>
            </a:br>
            <a:r>
              <a:rPr lang="fr-FR" dirty="0" err="1"/>
              <a:t>Dataset</a:t>
            </a:r>
            <a:endParaRPr lang="fr-FR" dirty="0"/>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5741743" cy="3342004"/>
          </a:xfrm>
        </p:spPr>
        <p:txBody>
          <a:bodyPr>
            <a:noAutofit/>
          </a:bodyPr>
          <a:lstStyle/>
          <a:p>
            <a:pPr>
              <a:buFont typeface="Wingdings" panose="05000000000000000000" pitchFamily="2" charset="2"/>
              <a:buChar char="Ø"/>
            </a:pPr>
            <a:r>
              <a:rPr lang="fr-FR" sz="1600" b="1" dirty="0">
                <a:solidFill>
                  <a:schemeClr val="accent1"/>
                </a:solidFill>
              </a:rPr>
              <a:t>Data </a:t>
            </a:r>
            <a:r>
              <a:rPr lang="fr-FR" sz="1600" b="1" dirty="0" err="1">
                <a:solidFill>
                  <a:schemeClr val="accent1"/>
                </a:solidFill>
              </a:rPr>
              <a:t>Truncature</a:t>
            </a:r>
            <a:endParaRPr lang="fr-FR" sz="1600" b="1" dirty="0">
              <a:solidFill>
                <a:schemeClr val="accent1"/>
              </a:solidFill>
            </a:endParaRPr>
          </a:p>
          <a:p>
            <a:pPr lvl="1">
              <a:buFont typeface="Wingdings" panose="05000000000000000000" pitchFamily="2" charset="2"/>
              <a:buChar char="q"/>
            </a:pPr>
            <a:r>
              <a:rPr lang="fr-FR" sz="1400" b="1" dirty="0" err="1"/>
              <a:t>Orders</a:t>
            </a:r>
            <a:r>
              <a:rPr lang="fr-FR" sz="1400" b="1" dirty="0"/>
              <a:t> </a:t>
            </a:r>
            <a:r>
              <a:rPr lang="fr-FR" sz="1400" b="1" dirty="0" err="1"/>
              <a:t>number</a:t>
            </a:r>
            <a:r>
              <a:rPr lang="fr-FR" sz="1400" b="1" dirty="0"/>
              <a:t> </a:t>
            </a:r>
            <a:r>
              <a:rPr lang="fr-FR" sz="1400" b="1" dirty="0" err="1"/>
              <a:t>rise</a:t>
            </a:r>
            <a:r>
              <a:rPr lang="fr-FR" sz="1400" b="1" dirty="0"/>
              <a:t> </a:t>
            </a:r>
            <a:r>
              <a:rPr lang="fr-FR" sz="1400" b="1" dirty="0" err="1"/>
              <a:t>from</a:t>
            </a:r>
            <a:r>
              <a:rPr lang="fr-FR" sz="1400" b="1" dirty="0"/>
              <a:t> end 2016 and </a:t>
            </a:r>
            <a:r>
              <a:rPr lang="fr-FR" sz="1400" b="1" dirty="0" err="1"/>
              <a:t>is</a:t>
            </a:r>
            <a:r>
              <a:rPr lang="fr-FR" sz="1400" b="1" dirty="0"/>
              <a:t> stable in 2018</a:t>
            </a:r>
          </a:p>
          <a:p>
            <a:pPr lvl="1">
              <a:buFont typeface="Wingdings" panose="05000000000000000000" pitchFamily="2" charset="2"/>
              <a:buChar char="q"/>
            </a:pPr>
            <a:r>
              <a:rPr lang="fr-FR" sz="1400" b="1" dirty="0" err="1"/>
              <a:t>Only</a:t>
            </a:r>
            <a:r>
              <a:rPr lang="fr-FR" sz="1400" b="1" dirty="0"/>
              <a:t> 3 % of </a:t>
            </a:r>
            <a:r>
              <a:rPr lang="fr-FR" sz="1400" b="1" dirty="0" err="1"/>
              <a:t>Customers</a:t>
            </a:r>
            <a:r>
              <a:rPr lang="fr-FR" sz="1400" b="1" dirty="0"/>
              <a:t> made more </a:t>
            </a:r>
            <a:r>
              <a:rPr lang="fr-FR" sz="1400" b="1" dirty="0" err="1"/>
              <a:t>than</a:t>
            </a:r>
            <a:r>
              <a:rPr lang="fr-FR" sz="1400" b="1" dirty="0"/>
              <a:t> a Single </a:t>
            </a:r>
            <a:r>
              <a:rPr lang="fr-FR" sz="1400" b="1" dirty="0" err="1"/>
              <a:t>Order</a:t>
            </a:r>
            <a:r>
              <a:rPr lang="fr-FR" sz="1400" b="1" dirty="0"/>
              <a:t> !</a:t>
            </a:r>
          </a:p>
          <a:p>
            <a:pPr lvl="2">
              <a:buFont typeface="Wingdings" panose="05000000000000000000" pitchFamily="2" charset="2"/>
              <a:buChar char="Ø"/>
            </a:pPr>
            <a:r>
              <a:rPr lang="fr-FR" b="1" dirty="0"/>
              <a:t>RFM</a:t>
            </a:r>
            <a:r>
              <a:rPr lang="fr-FR" dirty="0"/>
              <a:t>* techniques are </a:t>
            </a:r>
            <a:r>
              <a:rPr lang="fr-FR" b="1" dirty="0">
                <a:solidFill>
                  <a:srgbClr val="FF0000"/>
                </a:solidFill>
              </a:rPr>
              <a:t>not </a:t>
            </a:r>
            <a:r>
              <a:rPr lang="fr-FR" b="1" dirty="0" err="1">
                <a:solidFill>
                  <a:srgbClr val="FF0000"/>
                </a:solidFill>
              </a:rPr>
              <a:t>valid</a:t>
            </a:r>
            <a:endParaRPr lang="fr-FR" b="1" dirty="0">
              <a:solidFill>
                <a:srgbClr val="FF0000"/>
              </a:solidFill>
            </a:endParaRPr>
          </a:p>
          <a:p>
            <a:pPr lvl="1">
              <a:buFont typeface="Wingdings" panose="05000000000000000000" pitchFamily="2" charset="2"/>
              <a:buChar char="q"/>
            </a:pPr>
            <a:r>
              <a:rPr lang="fr-FR" sz="1400" b="1" dirty="0" err="1"/>
              <a:t>Only</a:t>
            </a:r>
            <a:r>
              <a:rPr lang="fr-FR" sz="1400" b="1" dirty="0"/>
              <a:t> 3 % of </a:t>
            </a:r>
            <a:r>
              <a:rPr lang="fr-FR" sz="1400" b="1" dirty="0" err="1"/>
              <a:t>Orders</a:t>
            </a:r>
            <a:r>
              <a:rPr lang="fr-FR" sz="1400" b="1" dirty="0"/>
              <a:t> are not </a:t>
            </a:r>
            <a:r>
              <a:rPr lang="fr-FR" sz="1400" b="1" dirty="0" err="1"/>
              <a:t>single_product</a:t>
            </a:r>
            <a:r>
              <a:rPr lang="fr-FR" sz="1400" dirty="0"/>
              <a:t> &amp; 10% multi-item in shopping </a:t>
            </a:r>
            <a:r>
              <a:rPr lang="fr-FR" sz="1400" dirty="0" err="1"/>
              <a:t>carts</a:t>
            </a:r>
            <a:endParaRPr lang="fr-FR" sz="1400" dirty="0"/>
          </a:p>
          <a:p>
            <a:pPr lvl="2">
              <a:buFont typeface="Wingdings" panose="05000000000000000000" pitchFamily="2" charset="2"/>
              <a:buChar char="Ø"/>
            </a:pPr>
            <a:r>
              <a:rPr lang="fr-FR" dirty="0" err="1"/>
              <a:t>Simplified</a:t>
            </a:r>
            <a:r>
              <a:rPr lang="fr-FR" dirty="0"/>
              <a:t> </a:t>
            </a:r>
            <a:r>
              <a:rPr lang="fr-FR" b="1" dirty="0"/>
              <a:t>1:1</a:t>
            </a:r>
            <a:r>
              <a:rPr lang="fr-FR" dirty="0"/>
              <a:t> </a:t>
            </a:r>
            <a:r>
              <a:rPr lang="fr-FR" dirty="0" err="1"/>
              <a:t>cardinality</a:t>
            </a:r>
            <a:r>
              <a:rPr lang="fr-FR" dirty="0"/>
              <a:t> for {</a:t>
            </a:r>
            <a:r>
              <a:rPr lang="fr-FR" dirty="0" err="1"/>
              <a:t>Customer_unique</a:t>
            </a:r>
            <a:r>
              <a:rPr lang="fr-FR" dirty="0"/>
              <a:t> – </a:t>
            </a:r>
            <a:r>
              <a:rPr lang="fr-FR" dirty="0" err="1"/>
              <a:t>Order</a:t>
            </a:r>
            <a:r>
              <a:rPr lang="fr-FR" dirty="0"/>
              <a:t> – Product – </a:t>
            </a:r>
            <a:r>
              <a:rPr lang="fr-FR" dirty="0" err="1"/>
              <a:t>Review</a:t>
            </a:r>
            <a:r>
              <a:rPr lang="fr-FR" dirty="0"/>
              <a:t>} </a:t>
            </a:r>
            <a:r>
              <a:rPr lang="fr-FR" dirty="0" err="1"/>
              <a:t>is</a:t>
            </a:r>
            <a:r>
              <a:rPr lang="fr-FR" dirty="0"/>
              <a:t> </a:t>
            </a:r>
            <a:r>
              <a:rPr lang="fr-FR" b="1" dirty="0" err="1">
                <a:solidFill>
                  <a:srgbClr val="00B050"/>
                </a:solidFill>
              </a:rPr>
              <a:t>valid</a:t>
            </a:r>
            <a:endParaRPr lang="fr-FR" b="1" dirty="0">
              <a:solidFill>
                <a:srgbClr val="00B050"/>
              </a:solidFill>
            </a:endParaRPr>
          </a:p>
          <a:p>
            <a:pPr marL="114300" indent="0">
              <a:buNone/>
            </a:pPr>
            <a:r>
              <a:rPr lang="fr-FR" sz="1200" i="1" dirty="0"/>
              <a:t>* </a:t>
            </a:r>
            <a:r>
              <a:rPr lang="fr-FR" sz="1200" b="1" i="1" dirty="0" err="1"/>
              <a:t>R</a:t>
            </a:r>
            <a:r>
              <a:rPr lang="fr-FR" sz="1200" i="1" dirty="0" err="1"/>
              <a:t>ecency</a:t>
            </a:r>
            <a:r>
              <a:rPr lang="fr-FR" sz="1200" i="1" dirty="0"/>
              <a:t> and </a:t>
            </a:r>
            <a:r>
              <a:rPr lang="fr-FR" sz="1200" b="1" i="1" dirty="0"/>
              <a:t>F</a:t>
            </a:r>
            <a:r>
              <a:rPr lang="fr-FR" sz="1200" i="1" dirty="0"/>
              <a:t>requency </a:t>
            </a:r>
            <a:r>
              <a:rPr lang="fr-FR" sz="1200" i="1" dirty="0" err="1"/>
              <a:t>would</a:t>
            </a:r>
            <a:r>
              <a:rPr lang="fr-FR" sz="1200" i="1" dirty="0"/>
              <a:t> </a:t>
            </a:r>
            <a:r>
              <a:rPr lang="fr-FR" sz="1200" i="1" dirty="0" err="1"/>
              <a:t>require</a:t>
            </a:r>
            <a:r>
              <a:rPr lang="fr-FR" sz="1200" i="1" dirty="0"/>
              <a:t> the </a:t>
            </a:r>
            <a:r>
              <a:rPr lang="fr-FR" sz="1200" i="1" dirty="0" err="1"/>
              <a:t>knowledge</a:t>
            </a:r>
            <a:r>
              <a:rPr lang="fr-FR" sz="1200" i="1" dirty="0"/>
              <a:t> of multiple </a:t>
            </a:r>
            <a:r>
              <a:rPr lang="fr-FR" sz="1200" i="1" dirty="0" err="1"/>
              <a:t>timestamped</a:t>
            </a:r>
            <a:r>
              <a:rPr lang="fr-FR" sz="1200" i="1" dirty="0"/>
              <a:t> </a:t>
            </a:r>
            <a:r>
              <a:rPr lang="fr-FR" sz="1200" i="1" dirty="0" err="1"/>
              <a:t>orders</a:t>
            </a:r>
            <a:r>
              <a:rPr lang="fr-FR" sz="1200" i="1" dirty="0"/>
              <a:t> and </a:t>
            </a:r>
            <a:r>
              <a:rPr lang="fr-FR" sz="1200" i="1" dirty="0" err="1"/>
              <a:t>senseful</a:t>
            </a:r>
            <a:r>
              <a:rPr lang="fr-FR" sz="1200" i="1" dirty="0"/>
              <a:t> </a:t>
            </a:r>
            <a:r>
              <a:rPr lang="fr-FR" sz="1200" i="1" dirty="0" err="1"/>
              <a:t>anteriority</a:t>
            </a:r>
            <a:r>
              <a:rPr lang="fr-FR" sz="1200" i="1" dirty="0"/>
              <a:t>.</a:t>
            </a:r>
            <a:endParaRPr lang="en-US" sz="1200" i="1" dirty="0"/>
          </a:p>
          <a:p>
            <a:pPr lvl="2">
              <a:buFont typeface="Wingdings" panose="05000000000000000000" pitchFamily="2" charset="2"/>
              <a:buChar char="Ø"/>
            </a:pPr>
            <a:endParaRPr lang="fr-FR" b="1" dirty="0">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1</a:t>
              </a:r>
              <a:endParaRPr lang="en-US" sz="1400" b="1" dirty="0"/>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2</a:t>
              </a:r>
              <a:endParaRPr lang="en-US" sz="1400" b="1" dirty="0"/>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3.</a:t>
              </a:r>
              <a:endParaRPr lang="en-US" sz="1400" b="1" dirty="0"/>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600" b="1" i="1" dirty="0" err="1"/>
              <a:t>From</a:t>
            </a:r>
            <a:r>
              <a:rPr lang="fr-FR" sz="1600" b="1" i="1" dirty="0"/>
              <a:t> </a:t>
            </a:r>
            <a:r>
              <a:rPr lang="fr-FR" sz="1600" b="1" i="1" dirty="0" err="1">
                <a:solidFill>
                  <a:srgbClr val="D3455B"/>
                </a:solidFill>
              </a:rPr>
              <a:t>Order-Centric</a:t>
            </a:r>
            <a:r>
              <a:rPr lang="fr-FR" sz="1600" b="1" i="1" dirty="0"/>
              <a:t> to </a:t>
            </a:r>
            <a:r>
              <a:rPr lang="fr-FR" sz="1600" b="1" i="1" dirty="0">
                <a:solidFill>
                  <a:srgbClr val="1AAE9F"/>
                </a:solidFill>
              </a:rPr>
              <a:t>Customer-</a:t>
            </a:r>
            <a:r>
              <a:rPr lang="fr-FR" sz="1600" b="1" i="1" dirty="0" err="1">
                <a:solidFill>
                  <a:srgbClr val="1AAE9F"/>
                </a:solidFill>
              </a:rPr>
              <a:t>Centric</a:t>
            </a:r>
            <a:r>
              <a:rPr lang="fr-FR" sz="1600" b="1" i="1" dirty="0"/>
              <a:t> data:</a:t>
            </a:r>
          </a:p>
          <a:p>
            <a:pPr marL="457200" lvl="1" indent="0">
              <a:buNone/>
            </a:pPr>
            <a:r>
              <a:rPr lang="fr-FR" sz="1400" b="1" dirty="0"/>
              <a:t>1. </a:t>
            </a:r>
            <a:r>
              <a:rPr lang="fr-FR" sz="1400" dirty="0" err="1"/>
              <a:t>Focused</a:t>
            </a:r>
            <a:r>
              <a:rPr lang="fr-FR" sz="1400" dirty="0"/>
              <a:t> on the </a:t>
            </a:r>
            <a:r>
              <a:rPr lang="fr-FR" sz="1400" b="1" dirty="0" err="1"/>
              <a:t>most_important_product</a:t>
            </a:r>
            <a:r>
              <a:rPr lang="fr-FR" sz="1400" b="1" dirty="0"/>
              <a:t> </a:t>
            </a:r>
            <a:r>
              <a:rPr lang="fr-FR" sz="1400" dirty="0"/>
              <a:t>(</a:t>
            </a:r>
            <a:r>
              <a:rPr lang="fr-FR" sz="1400" i="1" dirty="0"/>
              <a:t>of </a:t>
            </a:r>
            <a:r>
              <a:rPr lang="fr-FR" sz="1400" i="1" dirty="0" err="1"/>
              <a:t>highest</a:t>
            </a:r>
            <a:r>
              <a:rPr lang="fr-FR" sz="1400" i="1" dirty="0"/>
              <a:t> value</a:t>
            </a:r>
            <a:r>
              <a:rPr lang="fr-FR" sz="1400" dirty="0"/>
              <a:t>)</a:t>
            </a:r>
          </a:p>
          <a:p>
            <a:pPr marL="457200" lvl="1" indent="0">
              <a:buNone/>
            </a:pPr>
            <a:r>
              <a:rPr lang="fr-FR" sz="1400" b="1" dirty="0"/>
              <a:t>2. </a:t>
            </a:r>
            <a:r>
              <a:rPr lang="fr-FR" sz="1400" dirty="0" err="1"/>
              <a:t>Attached</a:t>
            </a:r>
            <a:r>
              <a:rPr lang="fr-FR" sz="1400" dirty="0"/>
              <a:t> a </a:t>
            </a:r>
            <a:r>
              <a:rPr lang="fr-FR" sz="1400" b="1" dirty="0" err="1"/>
              <a:t>category</a:t>
            </a:r>
            <a:r>
              <a:rPr lang="fr-FR" sz="1400" b="1" dirty="0"/>
              <a:t> </a:t>
            </a:r>
            <a:r>
              <a:rPr lang="fr-FR" sz="1400" dirty="0"/>
              <a:t>to the </a:t>
            </a:r>
            <a:r>
              <a:rPr lang="fr-FR" sz="1400" dirty="0" err="1"/>
              <a:t>product</a:t>
            </a:r>
            <a:endParaRPr lang="fr-FR" sz="1400" dirty="0"/>
          </a:p>
          <a:p>
            <a:pPr marL="457200" lvl="1" indent="0">
              <a:buFont typeface="Wingdings 2" charset="2"/>
              <a:buNone/>
            </a:pPr>
            <a:r>
              <a:rPr lang="fr-FR" sz="1400" b="1" dirty="0"/>
              <a:t>3. </a:t>
            </a:r>
            <a:r>
              <a:rPr lang="fr-FR" sz="1400" dirty="0" err="1"/>
              <a:t>Keeping</a:t>
            </a:r>
            <a:r>
              <a:rPr lang="fr-FR" sz="1400" dirty="0"/>
              <a:t> for </a:t>
            </a:r>
            <a:r>
              <a:rPr lang="fr-FR" sz="1400" dirty="0" err="1"/>
              <a:t>any</a:t>
            </a:r>
            <a:r>
              <a:rPr lang="fr-FR" sz="1400" dirty="0"/>
              <a:t> </a:t>
            </a:r>
            <a:r>
              <a:rPr lang="fr-FR" sz="1400" dirty="0" err="1"/>
              <a:t>customer_unique_id</a:t>
            </a:r>
            <a:r>
              <a:rPr lang="fr-FR" sz="1400" dirty="0"/>
              <a:t>, the « </a:t>
            </a:r>
            <a:r>
              <a:rPr lang="fr-FR" sz="1400" b="1" i="1" dirty="0" err="1"/>
              <a:t>single_product</a:t>
            </a:r>
            <a:r>
              <a:rPr lang="fr-FR" sz="1400" b="1" i="1" dirty="0"/>
              <a:t> » </a:t>
            </a:r>
            <a:r>
              <a:rPr lang="fr-FR" sz="1400" dirty="0"/>
              <a:t>&amp; last </a:t>
            </a:r>
            <a:r>
              <a:rPr lang="fr-FR" sz="1400" dirty="0" err="1"/>
              <a:t>delivered</a:t>
            </a:r>
            <a:r>
              <a:rPr lang="fr-FR" sz="1400" dirty="0"/>
              <a:t> </a:t>
            </a:r>
            <a:r>
              <a:rPr lang="fr-FR" sz="1400" b="1" dirty="0" err="1"/>
              <a:t>Orders</a:t>
            </a:r>
            <a:endParaRPr lang="fr-FR" b="1" dirty="0"/>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fr-FR" b="1" dirty="0" err="1"/>
                <a:t>Let’s</a:t>
              </a:r>
              <a:r>
                <a:rPr lang="fr-FR" b="1" dirty="0"/>
                <a:t> </a:t>
              </a:r>
              <a:r>
                <a:rPr lang="fr-FR" b="1" dirty="0" err="1"/>
                <a:t>browse</a:t>
              </a:r>
              <a:r>
                <a:rPr lang="fr-FR" b="1" dirty="0"/>
                <a:t> </a:t>
              </a:r>
              <a:r>
                <a:rPr lang="fr-FR" b="1" dirty="0" err="1"/>
                <a:t>some</a:t>
              </a:r>
              <a:r>
                <a:rPr lang="fr-FR" b="1" dirty="0"/>
                <a:t> </a:t>
              </a:r>
              <a:r>
                <a:rPr lang="fr-FR" b="1" dirty="0">
                  <a:solidFill>
                    <a:srgbClr val="1AAE9F"/>
                  </a:solidFill>
                </a:rPr>
                <a:t>Customer-</a:t>
              </a:r>
              <a:r>
                <a:rPr lang="fr-FR" b="1" dirty="0" err="1">
                  <a:solidFill>
                    <a:srgbClr val="1AAE9F"/>
                  </a:solidFill>
                </a:rPr>
                <a:t>Centric</a:t>
              </a:r>
              <a:r>
                <a:rPr lang="fr-FR" b="1" dirty="0"/>
                <a:t> </a:t>
              </a:r>
              <a:r>
                <a:rPr lang="fr-FR" b="1" dirty="0" err="1"/>
                <a:t>features</a:t>
              </a:r>
              <a:r>
                <a:rPr lang="fr-FR" b="1" dirty="0"/>
                <a:t>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8229599" cy="970450"/>
          </a:xfrm>
        </p:spPr>
        <p:txBody>
          <a:bodyPr/>
          <a:lstStyle/>
          <a:p>
            <a:r>
              <a:rPr lang="fr-FR" dirty="0"/>
              <a:t>1.b. </a:t>
            </a:r>
            <a:r>
              <a:rPr lang="fr-FR" dirty="0" err="1"/>
              <a:t>Engineer</a:t>
            </a:r>
            <a:r>
              <a:rPr lang="fr-FR" dirty="0"/>
              <a:t> </a:t>
            </a:r>
            <a:r>
              <a:rPr lang="fr-FR" dirty="0">
                <a:solidFill>
                  <a:srgbClr val="1AAE9F"/>
                </a:solidFill>
              </a:rPr>
              <a:t>Customer-</a:t>
            </a:r>
            <a:r>
              <a:rPr lang="fr-FR" dirty="0" err="1">
                <a:solidFill>
                  <a:srgbClr val="1AAE9F"/>
                </a:solidFill>
              </a:rPr>
              <a:t>Centric</a:t>
            </a:r>
            <a:r>
              <a:rPr lang="fr-FR" dirty="0">
                <a:solidFill>
                  <a:srgbClr val="1AAE9F"/>
                </a:solidFill>
              </a:rPr>
              <a:t> </a:t>
            </a:r>
            <a:r>
              <a:rPr lang="fr-FR" dirty="0" err="1"/>
              <a:t>Features</a:t>
            </a:r>
            <a:endParaRPr lang="fr-FR" dirty="0"/>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dirty="0" err="1"/>
              <a:t>While</a:t>
            </a:r>
            <a:r>
              <a:rPr lang="fr-FR" dirty="0"/>
              <a:t> </a:t>
            </a:r>
            <a:r>
              <a:rPr lang="fr-FR" b="1" dirty="0" err="1">
                <a:solidFill>
                  <a:srgbClr val="D3455B"/>
                </a:solidFill>
              </a:rPr>
              <a:t>Order-Centric</a:t>
            </a:r>
            <a:r>
              <a:rPr lang="fr-FR" dirty="0"/>
              <a:t> </a:t>
            </a:r>
            <a:r>
              <a:rPr lang="fr-FR" dirty="0" err="1"/>
              <a:t>datasets</a:t>
            </a:r>
            <a:r>
              <a:rPr lang="fr-FR" dirty="0"/>
              <a:t> enable </a:t>
            </a:r>
            <a:r>
              <a:rPr lang="fr-FR" dirty="0" err="1"/>
              <a:t>many</a:t>
            </a:r>
            <a:r>
              <a:rPr lang="fr-FR" dirty="0"/>
              <a:t> </a:t>
            </a:r>
            <a:r>
              <a:rPr lang="fr-FR" dirty="0" err="1"/>
              <a:t>calculation</a:t>
            </a:r>
            <a:r>
              <a:rPr lang="fr-FR" dirty="0"/>
              <a:t> </a:t>
            </a:r>
            <a:r>
              <a:rPr lang="fr-FR" dirty="0" err="1"/>
              <a:t>with</a:t>
            </a:r>
            <a:r>
              <a:rPr lang="fr-FR" dirty="0"/>
              <a:t> </a:t>
            </a:r>
            <a:r>
              <a:rPr lang="fr-FR" dirty="0" err="1"/>
              <a:t>groupby</a:t>
            </a:r>
            <a:r>
              <a:rPr lang="fr-FR" dirty="0"/>
              <a:t> and consolidation by merge,</a:t>
            </a:r>
          </a:p>
          <a:p>
            <a:pPr marL="0" indent="0">
              <a:buNone/>
            </a:pPr>
            <a:r>
              <a:rPr lang="fr-FR" b="1" dirty="0">
                <a:solidFill>
                  <a:srgbClr val="1AAE9F"/>
                </a:solidFill>
              </a:rPr>
              <a:t>Client-</a:t>
            </a:r>
            <a:r>
              <a:rPr lang="fr-FR" b="1" dirty="0" err="1">
                <a:solidFill>
                  <a:srgbClr val="1AAE9F"/>
                </a:solidFill>
              </a:rPr>
              <a:t>Centric</a:t>
            </a:r>
            <a:r>
              <a:rPr lang="fr-FR" dirty="0"/>
              <a:t> </a:t>
            </a:r>
            <a:r>
              <a:rPr lang="fr-FR" dirty="0" err="1"/>
              <a:t>features</a:t>
            </a:r>
            <a:r>
              <a:rPr lang="fr-FR" dirty="0"/>
              <a:t> </a:t>
            </a:r>
            <a:r>
              <a:rPr lang="fr-FR" b="1" dirty="0"/>
              <a:t>can </a:t>
            </a:r>
            <a:r>
              <a:rPr lang="fr-FR" b="1" dirty="0" err="1"/>
              <a:t>be</a:t>
            </a:r>
            <a:r>
              <a:rPr lang="fr-FR" b="1" dirty="0"/>
              <a:t> </a:t>
            </a:r>
            <a:r>
              <a:rPr lang="fr-FR" b="1" dirty="0" err="1"/>
              <a:t>engineered</a:t>
            </a:r>
            <a:r>
              <a:rPr lang="fr-FR" b="1" dirty="0"/>
              <a:t> </a:t>
            </a:r>
            <a:r>
              <a:rPr lang="fr-FR" dirty="0"/>
              <a:t>to </a:t>
            </a:r>
            <a:r>
              <a:rPr lang="fr-FR" dirty="0" err="1"/>
              <a:t>get</a:t>
            </a:r>
            <a:r>
              <a:rPr lang="fr-FR" dirty="0"/>
              <a:t> the </a:t>
            </a:r>
            <a:r>
              <a:rPr lang="fr-FR" b="1" dirty="0"/>
              <a:t>« </a:t>
            </a:r>
            <a:r>
              <a:rPr lang="fr-FR" b="1" dirty="0" err="1"/>
              <a:t>Who</a:t>
            </a:r>
            <a:r>
              <a:rPr lang="fr-FR" b="1" dirty="0"/>
              <a:t> »</a:t>
            </a:r>
            <a:r>
              <a:rPr lang="fr-FR" dirty="0"/>
              <a:t> </a:t>
            </a:r>
            <a:r>
              <a:rPr lang="fr-FR" b="1" dirty="0"/>
              <a:t>: </a:t>
            </a:r>
            <a:r>
              <a:rPr lang="fr-FR" b="1" dirty="0" err="1"/>
              <a:t>Customers</a:t>
            </a:r>
            <a:r>
              <a:rPr lang="fr-FR" b="1" dirty="0"/>
              <a:t> Groups</a:t>
            </a:r>
            <a:r>
              <a:rPr lang="fr-FR" dirty="0"/>
              <a:t>, e.g. </a:t>
            </a:r>
            <a:r>
              <a:rPr lang="fr-FR" i="1" dirty="0"/>
              <a:t>by </a:t>
            </a:r>
            <a:r>
              <a:rPr lang="fr-FR" i="1" dirty="0" err="1"/>
              <a:t>studying</a:t>
            </a:r>
            <a:r>
              <a:rPr lang="fr-FR" i="1" dirty="0"/>
              <a:t> : </a:t>
            </a:r>
          </a:p>
          <a:p>
            <a:pPr lvl="1"/>
            <a:r>
              <a:rPr lang="fr-FR" b="1" dirty="0" err="1"/>
              <a:t>What</a:t>
            </a:r>
            <a:r>
              <a:rPr lang="fr-FR" b="1" dirty="0"/>
              <a:t> :</a:t>
            </a:r>
            <a:r>
              <a:rPr lang="fr-FR" dirty="0"/>
              <a:t> the </a:t>
            </a:r>
            <a:r>
              <a:rPr lang="fr-FR" dirty="0" err="1"/>
              <a:t>product</a:t>
            </a:r>
            <a:r>
              <a:rPr lang="fr-FR" dirty="0"/>
              <a:t>, </a:t>
            </a:r>
            <a:r>
              <a:rPr lang="fr-FR" dirty="0" err="1"/>
              <a:t>its</a:t>
            </a:r>
            <a:r>
              <a:rPr lang="fr-FR" dirty="0"/>
              <a:t> value and </a:t>
            </a:r>
            <a:r>
              <a:rPr lang="fr-FR" dirty="0" err="1"/>
              <a:t>price</a:t>
            </a:r>
            <a:r>
              <a:rPr lang="fr-FR" dirty="0"/>
              <a:t> </a:t>
            </a:r>
            <a:r>
              <a:rPr lang="fr-FR" i="1" dirty="0"/>
              <a:t>(the « M » </a:t>
            </a:r>
            <a:r>
              <a:rPr lang="fr-FR" i="1" dirty="0" err="1"/>
              <a:t>criteria</a:t>
            </a:r>
            <a:r>
              <a:rPr lang="fr-FR" i="1" dirty="0"/>
              <a:t> of RFM)</a:t>
            </a:r>
          </a:p>
          <a:p>
            <a:pPr lvl="2"/>
            <a:r>
              <a:rPr lang="fr-FR" dirty="0"/>
              <a:t>The « </a:t>
            </a:r>
            <a:r>
              <a:rPr lang="fr-FR" dirty="0" err="1"/>
              <a:t>charm</a:t>
            </a:r>
            <a:r>
              <a:rPr lang="fr-FR" dirty="0"/>
              <a:t> </a:t>
            </a:r>
            <a:r>
              <a:rPr lang="fr-FR" dirty="0" err="1"/>
              <a:t>price</a:t>
            </a:r>
            <a:r>
              <a:rPr lang="fr-FR" dirty="0"/>
              <a:t> » </a:t>
            </a:r>
            <a:r>
              <a:rPr lang="fr-FR" i="1" dirty="0"/>
              <a:t>(</a:t>
            </a:r>
            <a:r>
              <a:rPr lang="fr-FR" i="1" dirty="0" err="1"/>
              <a:t>price</a:t>
            </a:r>
            <a:r>
              <a:rPr lang="fr-FR" i="1" dirty="0"/>
              <a:t> </a:t>
            </a:r>
            <a:r>
              <a:rPr lang="fr-FR" i="1" dirty="0" err="1"/>
              <a:t>with</a:t>
            </a:r>
            <a:r>
              <a:rPr lang="fr-FR" i="1" dirty="0"/>
              <a:t> a « 9, 99 or x90 » </a:t>
            </a:r>
            <a:r>
              <a:rPr lang="fr-FR" i="1" dirty="0" err="1"/>
              <a:t>termination</a:t>
            </a:r>
            <a:r>
              <a:rPr lang="fr-FR" i="1" dirty="0"/>
              <a:t>)</a:t>
            </a:r>
          </a:p>
          <a:p>
            <a:pPr lvl="2"/>
            <a:r>
              <a:rPr lang="fr-FR" dirty="0"/>
              <a:t>The </a:t>
            </a:r>
            <a:r>
              <a:rPr lang="fr-FR" dirty="0" err="1"/>
              <a:t>product</a:t>
            </a:r>
            <a:r>
              <a:rPr lang="fr-FR" dirty="0"/>
              <a:t> </a:t>
            </a:r>
            <a:r>
              <a:rPr lang="fr-FR" dirty="0" err="1"/>
              <a:t>category</a:t>
            </a:r>
            <a:r>
              <a:rPr lang="fr-FR" dirty="0"/>
              <a:t>, </a:t>
            </a:r>
            <a:r>
              <a:rPr lang="fr-FR" i="1" dirty="0"/>
              <a:t>and </a:t>
            </a:r>
            <a:r>
              <a:rPr lang="fr-FR" i="1" dirty="0" err="1"/>
              <a:t>its</a:t>
            </a:r>
            <a:r>
              <a:rPr lang="fr-FR" i="1" dirty="0"/>
              <a:t> </a:t>
            </a:r>
            <a:r>
              <a:rPr lang="fr-FR" i="1" dirty="0" err="1"/>
              <a:t>caracteristics</a:t>
            </a:r>
            <a:r>
              <a:rPr lang="fr-FR" i="1" dirty="0"/>
              <a:t> : size, </a:t>
            </a:r>
            <a:r>
              <a:rPr lang="fr-FR" i="1" dirty="0" err="1"/>
              <a:t>weight</a:t>
            </a:r>
            <a:endParaRPr lang="fr-FR" i="1" dirty="0"/>
          </a:p>
          <a:p>
            <a:pPr lvl="1"/>
            <a:r>
              <a:rPr lang="fr-FR" b="1" dirty="0" err="1"/>
              <a:t>When</a:t>
            </a:r>
            <a:r>
              <a:rPr lang="fr-FR" dirty="0"/>
              <a:t> : the </a:t>
            </a:r>
            <a:r>
              <a:rPr lang="fr-FR" dirty="0" err="1"/>
              <a:t>purchase_time_zone</a:t>
            </a:r>
            <a:r>
              <a:rPr lang="fr-FR" dirty="0"/>
              <a:t> </a:t>
            </a:r>
            <a:r>
              <a:rPr lang="fr-FR" i="1" dirty="0"/>
              <a:t>(as a clustering of </a:t>
            </a:r>
            <a:r>
              <a:rPr lang="fr-FR" i="1" dirty="0" err="1"/>
              <a:t>purchase_dayofweek</a:t>
            </a:r>
            <a:r>
              <a:rPr lang="fr-FR" i="1" dirty="0"/>
              <a:t> &amp; </a:t>
            </a:r>
            <a:r>
              <a:rPr lang="fr-FR" i="1" dirty="0" err="1"/>
              <a:t>purchase</a:t>
            </a:r>
            <a:r>
              <a:rPr lang="fr-FR" i="1" dirty="0"/>
              <a:t> </a:t>
            </a:r>
            <a:r>
              <a:rPr lang="fr-FR" i="1" dirty="0" err="1"/>
              <a:t>hour</a:t>
            </a:r>
            <a:r>
              <a:rPr lang="fr-FR" i="1" dirty="0"/>
              <a:t>)</a:t>
            </a:r>
          </a:p>
          <a:p>
            <a:pPr lvl="1"/>
            <a:r>
              <a:rPr lang="fr-FR" b="1" dirty="0" err="1"/>
              <a:t>Why</a:t>
            </a:r>
            <a:r>
              <a:rPr lang="fr-FR" dirty="0"/>
              <a:t> :</a:t>
            </a:r>
          </a:p>
          <a:p>
            <a:pPr lvl="2"/>
            <a:r>
              <a:rPr lang="fr-FR" dirty="0"/>
              <a:t>the </a:t>
            </a:r>
            <a:r>
              <a:rPr lang="fr-FR" dirty="0" err="1"/>
              <a:t>Review</a:t>
            </a:r>
            <a:r>
              <a:rPr lang="fr-FR" dirty="0"/>
              <a:t> Scores </a:t>
            </a:r>
            <a:r>
              <a:rPr lang="fr-FR" dirty="0" err="1"/>
              <a:t>interest</a:t>
            </a:r>
            <a:r>
              <a:rPr lang="fr-FR" dirty="0"/>
              <a:t> and </a:t>
            </a:r>
            <a:r>
              <a:rPr lang="fr-FR" dirty="0" err="1"/>
              <a:t>behaviour</a:t>
            </a:r>
            <a:r>
              <a:rPr lang="fr-FR" dirty="0"/>
              <a:t>, </a:t>
            </a:r>
            <a:r>
              <a:rPr lang="fr-FR" i="1" dirty="0"/>
              <a:t>as </a:t>
            </a:r>
            <a:r>
              <a:rPr lang="fr-FR" i="1" dirty="0" err="1"/>
              <a:t>well</a:t>
            </a:r>
            <a:r>
              <a:rPr lang="fr-FR" i="1" dirty="0"/>
              <a:t> as the « </a:t>
            </a:r>
            <a:r>
              <a:rPr lang="fr-FR" i="1" dirty="0" err="1"/>
              <a:t>popularity</a:t>
            </a:r>
            <a:r>
              <a:rPr lang="fr-FR" i="1" dirty="0"/>
              <a:t> » of the </a:t>
            </a:r>
            <a:r>
              <a:rPr lang="fr-FR" i="1" dirty="0" err="1"/>
              <a:t>product</a:t>
            </a:r>
            <a:r>
              <a:rPr lang="fr-FR" i="1" dirty="0"/>
              <a:t> or </a:t>
            </a:r>
            <a:r>
              <a:rPr lang="fr-FR" i="1" dirty="0" err="1"/>
              <a:t>its</a:t>
            </a:r>
            <a:r>
              <a:rPr lang="fr-FR" i="1" dirty="0"/>
              <a:t> seller</a:t>
            </a:r>
            <a:r>
              <a:rPr lang="fr-FR" dirty="0"/>
              <a:t>. </a:t>
            </a:r>
          </a:p>
          <a:p>
            <a:pPr lvl="2"/>
            <a:r>
              <a:rPr lang="fr-FR" dirty="0"/>
              <a:t>the </a:t>
            </a:r>
            <a:r>
              <a:rPr lang="fr-FR" dirty="0" err="1"/>
              <a:t>quality</a:t>
            </a:r>
            <a:r>
              <a:rPr lang="fr-FR" dirty="0"/>
              <a:t> of </a:t>
            </a:r>
            <a:r>
              <a:rPr lang="fr-FR" dirty="0" err="1"/>
              <a:t>product’s</a:t>
            </a:r>
            <a:r>
              <a:rPr lang="fr-FR" dirty="0"/>
              <a:t> description.</a:t>
            </a:r>
          </a:p>
          <a:p>
            <a:pPr lvl="1"/>
            <a:r>
              <a:rPr lang="fr-FR" b="1" dirty="0" err="1"/>
              <a:t>Where</a:t>
            </a:r>
            <a:r>
              <a:rPr lang="fr-FR" dirty="0"/>
              <a:t> : the Customer-Seller distance, </a:t>
            </a:r>
            <a:r>
              <a:rPr lang="fr-FR" dirty="0" err="1"/>
              <a:t>linked</a:t>
            </a:r>
            <a:r>
              <a:rPr lang="fr-FR" dirty="0"/>
              <a:t> to the </a:t>
            </a:r>
            <a:r>
              <a:rPr lang="fr-FR" dirty="0" err="1"/>
              <a:t>delivery</a:t>
            </a:r>
            <a:r>
              <a:rPr lang="fr-FR" dirty="0"/>
              <a:t> time and </a:t>
            </a:r>
            <a:r>
              <a:rPr lang="fr-FR" dirty="0" err="1"/>
              <a:t>freight</a:t>
            </a:r>
            <a:r>
              <a:rPr lang="fr-FR" dirty="0"/>
              <a:t> </a:t>
            </a:r>
            <a:r>
              <a:rPr lang="fr-FR" dirty="0" err="1"/>
              <a:t>cost</a:t>
            </a:r>
            <a:r>
              <a:rPr lang="fr-FR" dirty="0"/>
              <a:t>.</a:t>
            </a:r>
          </a:p>
          <a:p>
            <a:pPr lvl="2"/>
            <a:r>
              <a:rPr lang="en-US" dirty="0"/>
              <a:t>ea</a:t>
            </a:r>
            <a:r>
              <a:rPr lang="en-US" b="0" i="0" dirty="0">
                <a:effectLst/>
              </a:rPr>
              <a:t>ch item has the freight calculated accordingly to its measures  &amp; </a:t>
            </a:r>
            <a:r>
              <a:rPr lang="en-US" dirty="0"/>
              <a:t>freight value is </a:t>
            </a:r>
            <a:r>
              <a:rPr lang="en-US" dirty="0" err="1"/>
              <a:t>splitted</a:t>
            </a:r>
            <a:r>
              <a:rPr lang="en-US" dirty="0"/>
              <a:t> between items</a:t>
            </a:r>
            <a:endParaRPr lang="fr-FR" dirty="0"/>
          </a:p>
          <a:p>
            <a:pPr lvl="1"/>
            <a:r>
              <a:rPr lang="fr-FR" b="1" dirty="0"/>
              <a:t>How</a:t>
            </a:r>
            <a:r>
              <a:rPr lang="fr-FR" dirty="0"/>
              <a:t> : </a:t>
            </a:r>
          </a:p>
          <a:p>
            <a:pPr lvl="2"/>
            <a:r>
              <a:rPr lang="fr-FR" dirty="0"/>
              <a:t>The </a:t>
            </a:r>
            <a:r>
              <a:rPr lang="fr-FR" dirty="0" err="1"/>
              <a:t>kind</a:t>
            </a:r>
            <a:r>
              <a:rPr lang="fr-FR" dirty="0"/>
              <a:t> of </a:t>
            </a:r>
            <a:r>
              <a:rPr lang="fr-FR" dirty="0" err="1"/>
              <a:t>payment</a:t>
            </a:r>
            <a:r>
              <a:rPr lang="fr-FR" dirty="0"/>
              <a:t>, </a:t>
            </a:r>
            <a:r>
              <a:rPr lang="fr-FR" dirty="0" err="1"/>
              <a:t>with</a:t>
            </a:r>
            <a:r>
              <a:rPr lang="fr-FR" dirty="0"/>
              <a:t> </a:t>
            </a:r>
            <a:r>
              <a:rPr lang="fr-FR" dirty="0" err="1"/>
              <a:t>payment_type</a:t>
            </a:r>
            <a:r>
              <a:rPr lang="fr-FR" dirty="0"/>
              <a:t>, </a:t>
            </a:r>
            <a:r>
              <a:rPr lang="fr-FR" dirty="0" err="1"/>
              <a:t>installements</a:t>
            </a:r>
            <a:r>
              <a:rPr lang="fr-FR" dirty="0"/>
              <a:t> size, …</a:t>
            </a:r>
          </a:p>
          <a:p>
            <a:pPr lvl="2"/>
            <a:r>
              <a:rPr lang="fr-FR" dirty="0"/>
              <a:t>the </a:t>
            </a:r>
            <a:r>
              <a:rPr lang="fr-FR" dirty="0" err="1"/>
              <a:t>review</a:t>
            </a:r>
            <a:r>
              <a:rPr lang="fr-FR" dirty="0"/>
              <a:t> score </a:t>
            </a:r>
            <a:r>
              <a:rPr lang="fr-FR" dirty="0" err="1"/>
              <a:t>given</a:t>
            </a:r>
            <a:r>
              <a:rPr lang="fr-FR" dirty="0"/>
              <a:t> by the </a:t>
            </a:r>
            <a:r>
              <a:rPr lang="fr-FR" dirty="0" err="1"/>
              <a:t>customer</a:t>
            </a:r>
            <a:endParaRPr lang="fr-FR" dirty="0"/>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fr-FR" dirty="0"/>
              <a:t>1.b. </a:t>
            </a:r>
            <a:r>
              <a:rPr lang="fr-FR" dirty="0" err="1"/>
              <a:t>Overview</a:t>
            </a:r>
            <a:r>
              <a:rPr lang="fr-FR" dirty="0"/>
              <a:t> : </a:t>
            </a:r>
            <a:br>
              <a:rPr lang="fr-FR" dirty="0"/>
            </a:br>
            <a:r>
              <a:rPr lang="fr-FR" dirty="0"/>
              <a:t>the </a:t>
            </a:r>
            <a:r>
              <a:rPr lang="fr-FR" dirty="0" err="1"/>
              <a:t>unlimited</a:t>
            </a:r>
            <a:r>
              <a:rPr lang="fr-FR" dirty="0"/>
              <a:t> </a:t>
            </a:r>
            <a:r>
              <a:rPr lang="fr-FR" dirty="0" err="1"/>
              <a:t>Feature</a:t>
            </a:r>
            <a:r>
              <a:rPr lang="fr-FR" dirty="0"/>
              <a:t> Engineering </a:t>
            </a:r>
            <a:r>
              <a:rPr lang="fr-FR" dirty="0" err="1"/>
              <a:t>field</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a:p>
              <a:pPr algn="r"/>
              <a:r>
                <a:rPr lang="en-US" sz="1400" i="1" dirty="0" err="1">
                  <a:solidFill>
                    <a:srgbClr val="D3455B"/>
                  </a:solidFill>
                </a:rPr>
                <a:t>order_purchase_dayofweek</a:t>
              </a:r>
              <a:endParaRPr lang="en-US" sz="1400" i="1" dirty="0">
                <a:solidFill>
                  <a:srgbClr val="D3455B"/>
                </a:solidFill>
              </a:endParaRPr>
            </a:p>
            <a:p>
              <a:pPr algn="r"/>
              <a:r>
                <a:rPr lang="en-US" sz="1400" i="1" dirty="0" err="1">
                  <a:solidFill>
                    <a:srgbClr val="D3455B"/>
                  </a:solidFill>
                </a:rPr>
                <a:t>order_purchase_hour</a:t>
              </a:r>
              <a:endParaRPr lang="en-US" sz="1400" i="1" dirty="0">
                <a:solidFill>
                  <a:srgbClr val="D3455B"/>
                </a:solidFill>
              </a:endParaRPr>
            </a:p>
            <a:p>
              <a:pPr algn="r"/>
              <a:r>
                <a:rPr lang="en-US" sz="1400" i="1" dirty="0" err="1">
                  <a:solidFill>
                    <a:srgbClr val="D3455B"/>
                  </a:solidFill>
                </a:rPr>
                <a:t>delivery_vs_estimated</a:t>
              </a:r>
              <a:r>
                <a:rPr lang="en-US" sz="1400" i="1" dirty="0">
                  <a:solidFill>
                    <a:srgbClr val="D3455B"/>
                  </a:solidFill>
                </a:rPr>
                <a:t>*</a:t>
              </a:r>
            </a:p>
            <a:p>
              <a:pPr algn="r"/>
              <a:r>
                <a:rPr lang="fr-FR" sz="1400" i="1" dirty="0" err="1">
                  <a:solidFill>
                    <a:srgbClr val="D3455B"/>
                  </a:solidFill>
                </a:rPr>
                <a:t>estimated_delivery_time</a:t>
              </a:r>
              <a:r>
                <a:rPr lang="fr-FR" sz="1400" i="1" dirty="0">
                  <a:solidFill>
                    <a:srgbClr val="D3455B"/>
                  </a:solidFill>
                </a:rPr>
                <a:t> </a:t>
              </a:r>
              <a:r>
                <a:rPr lang="fr-FR" sz="1400" i="1" dirty="0" err="1">
                  <a:solidFill>
                    <a:srgbClr val="D3455B"/>
                  </a:solidFill>
                </a:rPr>
                <a:t>effective_delivery_time</a:t>
              </a:r>
              <a:endParaRPr lang="en-US" sz="1400"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a:t>
              </a:r>
            </a:p>
            <a:p>
              <a:pPr algn="r"/>
              <a:r>
                <a:rPr lang="en-US" sz="1400" i="1" dirty="0" err="1">
                  <a:solidFill>
                    <a:srgbClr val="BD34D1"/>
                  </a:solidFill>
                </a:rPr>
                <a:t>product_review_count</a:t>
              </a:r>
              <a:endParaRPr lang="en-US" sz="1400" i="1" dirty="0">
                <a:solidFill>
                  <a:srgbClr val="BD34D1"/>
                </a:solidFill>
              </a:endParaRPr>
            </a:p>
            <a:p>
              <a:pPr algn="r"/>
              <a:r>
                <a:rPr lang="en-US" sz="1400" i="1" dirty="0" err="1">
                  <a:solidFill>
                    <a:srgbClr val="BD34D1"/>
                  </a:solidFill>
                </a:rPr>
                <a:t>customer_review_count</a:t>
              </a:r>
              <a:endParaRPr lang="en-US" sz="1400" i="1" dirty="0">
                <a:solidFill>
                  <a:srgbClr val="BD34D1"/>
                </a:solidFill>
              </a:endParaRPr>
            </a:p>
            <a:p>
              <a:pPr algn="r"/>
              <a:r>
                <a:rPr lang="en-US" sz="1400" b="1" dirty="0"/>
                <a:t>How : </a:t>
              </a:r>
              <a:r>
                <a:rPr lang="en-US" sz="1400" b="1" u="sng" dirty="0" err="1">
                  <a:solidFill>
                    <a:srgbClr val="BD34D1"/>
                  </a:solidFill>
                </a:rPr>
                <a:t>review_gap</a:t>
              </a:r>
              <a:r>
                <a:rPr lang="en-US" sz="1400" b="1" u="sng" dirty="0">
                  <a:solidFill>
                    <a:srgbClr val="BD34D1"/>
                  </a:solidFill>
                </a:rPr>
                <a:t>*</a:t>
              </a:r>
            </a:p>
            <a:p>
              <a:pPr algn="r"/>
              <a:r>
                <a:rPr lang="en-US" sz="1400" i="1" dirty="0" err="1">
                  <a:solidFill>
                    <a:srgbClr val="BD34D1"/>
                  </a:solidFill>
                </a:rPr>
                <a:t>review_answer_delay</a:t>
              </a:r>
              <a:r>
                <a:rPr lang="en-US" sz="1400" i="1" dirty="0">
                  <a:solidFill>
                    <a:srgbClr val="BD34D1"/>
                  </a:solidFill>
                </a:rPr>
                <a:t>*</a:t>
              </a:r>
            </a:p>
            <a:p>
              <a:pPr algn="r"/>
              <a:r>
                <a:rPr lang="en-US" sz="1400" i="1" dirty="0" err="1">
                  <a:solidFill>
                    <a:srgbClr val="BD34D1"/>
                  </a:solidFill>
                </a:rPr>
                <a:t>customer_review_mean</a:t>
              </a:r>
              <a:endParaRPr lang="en-US" sz="1400" i="1"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03708" cy="2358220"/>
            <a:chOff x="5508464" y="4630865"/>
            <a:chExt cx="3503708" cy="2358220"/>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67958" y="5604090"/>
              <a:ext cx="2344214" cy="1384995"/>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a:t>
              </a:r>
            </a:p>
            <a:p>
              <a:pPr algn="r"/>
              <a:r>
                <a:rPr lang="en-US" sz="1400" i="1" dirty="0" err="1">
                  <a:solidFill>
                    <a:srgbClr val="2C88D9"/>
                  </a:solidFill>
                </a:rPr>
                <a:t>seller_city</a:t>
              </a:r>
              <a:r>
                <a:rPr lang="en-US" sz="1400" i="1" dirty="0">
                  <a:solidFill>
                    <a:srgbClr val="2C88D9"/>
                  </a:solidFill>
                </a:rPr>
                <a:t> &amp;state</a:t>
              </a:r>
            </a:p>
            <a:p>
              <a:pPr algn="r"/>
              <a:r>
                <a:rPr lang="en-US" sz="1400" i="1" dirty="0" err="1">
                  <a:solidFill>
                    <a:srgbClr val="2C88D9"/>
                  </a:solidFill>
                </a:rPr>
                <a:t>customer_city</a:t>
              </a:r>
              <a:r>
                <a:rPr lang="en-US" sz="1400" i="1" dirty="0">
                  <a:solidFill>
                    <a:srgbClr val="2C88D9"/>
                  </a:solidFill>
                </a:rPr>
                <a:t> &amp; state</a:t>
              </a:r>
            </a:p>
            <a:p>
              <a:pPr algn="r"/>
              <a:r>
                <a:rPr lang="en-US" sz="1400" b="1" dirty="0"/>
                <a:t>Why : </a:t>
              </a:r>
              <a:r>
                <a:rPr lang="en-US" sz="1400" i="1" dirty="0" err="1">
                  <a:solidFill>
                    <a:srgbClr val="2C88D9"/>
                  </a:solidFill>
                </a:rPr>
                <a:t>seller_sales_count</a:t>
              </a:r>
              <a:endParaRPr lang="en-US" sz="1400" i="1" dirty="0">
                <a:solidFill>
                  <a:srgbClr val="2C88D9"/>
                </a:solidFill>
              </a:endParaRPr>
            </a:p>
            <a:p>
              <a:pPr algn="r"/>
              <a:r>
                <a:rPr lang="en-US" sz="1400" i="1" dirty="0" err="1">
                  <a:solidFill>
                    <a:srgbClr val="2C88D9"/>
                  </a:solidFill>
                </a:rPr>
                <a:t>seller_revenue</a:t>
              </a:r>
              <a:endParaRPr lang="en-US" sz="1400" i="1" dirty="0">
                <a:solidFill>
                  <a:srgbClr val="2C88D9"/>
                </a:solidFill>
              </a:endParaRPr>
            </a:p>
            <a:p>
              <a:pPr algn="r"/>
              <a:r>
                <a:rPr lang="en-US" sz="1400" i="1" dirty="0" err="1">
                  <a:solidFill>
                    <a:srgbClr val="2C88D9"/>
                  </a:solidFill>
                </a:rPr>
                <a:t>seller_main_product_cat</a:t>
              </a:r>
              <a:endParaRPr lang="en-US" sz="1400"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dirty="0"/>
                <a:t>How :</a:t>
              </a:r>
              <a:r>
                <a:rPr lang="en-US" sz="1400" dirty="0">
                  <a:solidFill>
                    <a:srgbClr val="788896"/>
                  </a:solidFill>
                </a:rPr>
                <a:t> </a:t>
              </a:r>
              <a:r>
                <a:rPr lang="en-US" sz="1400" b="1" u="sng" dirty="0" err="1">
                  <a:solidFill>
                    <a:srgbClr val="788896"/>
                  </a:solidFill>
                </a:rPr>
                <a:t>main_payment_type</a:t>
              </a:r>
              <a:r>
                <a:rPr lang="en-US" sz="1400" b="1" u="sng" dirty="0">
                  <a:solidFill>
                    <a:srgbClr val="788896"/>
                  </a:solidFill>
                </a:rPr>
                <a:t>(_cat)</a:t>
              </a:r>
            </a:p>
            <a:p>
              <a:pPr algn="r"/>
              <a:r>
                <a:rPr lang="en-US" sz="1400" i="1" dirty="0" err="1">
                  <a:solidFill>
                    <a:srgbClr val="788896"/>
                  </a:solidFill>
                </a:rPr>
                <a:t>payment_installments_size</a:t>
              </a:r>
              <a:r>
                <a:rPr lang="en-US" sz="1400" i="1" dirty="0">
                  <a:solidFill>
                    <a:srgbClr val="788896"/>
                  </a:solidFill>
                </a:rPr>
                <a:t>(_cat)</a:t>
              </a:r>
            </a:p>
            <a:p>
              <a:pPr algn="r"/>
              <a:r>
                <a:rPr lang="en-US" sz="1400" i="1" dirty="0" err="1">
                  <a:solidFill>
                    <a:srgbClr val="788896"/>
                  </a:solidFill>
                </a:rPr>
                <a:t>payment_sequence_size</a:t>
              </a:r>
              <a:r>
                <a:rPr lang="en-US" sz="1400" i="1" dirty="0">
                  <a:solidFill>
                    <a:srgbClr val="788896"/>
                  </a:solidFill>
                </a:rPr>
                <a:t>(_cat)</a:t>
              </a:r>
            </a:p>
            <a:p>
              <a:pPr algn="r"/>
              <a:r>
                <a:rPr lang="en-US" sz="1400" b="1" dirty="0"/>
                <a:t>What :</a:t>
              </a:r>
              <a:r>
                <a:rPr lang="en-US" sz="1400" b="1" dirty="0">
                  <a:solidFill>
                    <a:srgbClr val="788896"/>
                  </a:solidFill>
                </a:rPr>
                <a:t> </a:t>
              </a:r>
              <a:r>
                <a:rPr lang="en-US" sz="1400" b="1" dirty="0" err="1">
                  <a:solidFill>
                    <a:srgbClr val="788896"/>
                  </a:solidFill>
                </a:rPr>
                <a:t>payment_total</a:t>
              </a:r>
              <a:r>
                <a:rPr lang="en-US" sz="1400" b="1" dirty="0">
                  <a:solidFill>
                    <a:srgbClr val="788896"/>
                  </a:solidFill>
                </a:rPr>
                <a:t>*</a:t>
              </a:r>
            </a:p>
            <a:p>
              <a:pPr algn="r"/>
              <a:r>
                <a:rPr lang="en-US" sz="1400" i="1" dirty="0" err="1">
                  <a:solidFill>
                    <a:srgbClr val="788896"/>
                  </a:solidFill>
                </a:rPr>
                <a:t>main_payment_value</a:t>
              </a:r>
              <a:endParaRPr lang="en-US" sz="1400"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749457"/>
            <a:ext cx="4390936" cy="2080563"/>
            <a:chOff x="6072352" y="1643149"/>
            <a:chExt cx="4390936" cy="2080563"/>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09820" y="1643149"/>
              <a:ext cx="2653468" cy="2031325"/>
            </a:xfrm>
            <a:prstGeom prst="rect">
              <a:avLst/>
            </a:prstGeom>
          </p:spPr>
          <p:txBody>
            <a:bodyPr wrap="square">
              <a:spAutoFit/>
            </a:bodyPr>
            <a:lstStyle/>
            <a:p>
              <a:pPr algn="r"/>
              <a:r>
                <a:rPr lang="en-US" sz="1400" b="1" dirty="0"/>
                <a:t>What : </a:t>
              </a:r>
              <a:r>
                <a:rPr lang="en-US" sz="1400" b="1" u="sng" dirty="0" err="1">
                  <a:solidFill>
                    <a:srgbClr val="FFC000"/>
                  </a:solidFill>
                </a:rPr>
                <a:t>product_cat</a:t>
              </a:r>
              <a:endParaRPr lang="en-US" sz="1400" b="1" u="sng" dirty="0">
                <a:solidFill>
                  <a:srgbClr val="FFC000"/>
                </a:solidFill>
              </a:endParaRPr>
            </a:p>
            <a:p>
              <a:pPr algn="r"/>
              <a:r>
                <a:rPr lang="en-US" sz="1400" i="1" dirty="0" err="1">
                  <a:solidFill>
                    <a:srgbClr val="FFC000"/>
                  </a:solidFill>
                </a:rPr>
                <a:t>product_weight_g</a:t>
              </a:r>
              <a:endParaRPr lang="en-US" sz="1400" i="1" dirty="0">
                <a:solidFill>
                  <a:srgbClr val="FFC000"/>
                </a:solidFill>
              </a:endParaRPr>
            </a:p>
            <a:p>
              <a:pPr algn="r"/>
              <a:r>
                <a:rPr lang="en-US" sz="1400" i="1" dirty="0" err="1">
                  <a:solidFill>
                    <a:srgbClr val="FFC000"/>
                  </a:solidFill>
                </a:rPr>
                <a:t>product_size</a:t>
              </a:r>
              <a:endParaRPr lang="en-US" sz="1400" i="1" dirty="0">
                <a:solidFill>
                  <a:srgbClr val="FFC000"/>
                </a:solidFill>
              </a:endParaRPr>
            </a:p>
            <a:p>
              <a:pPr algn="r"/>
              <a:r>
                <a:rPr lang="en-US" sz="1400" i="1" dirty="0" err="1">
                  <a:solidFill>
                    <a:srgbClr val="FFC000"/>
                  </a:solidFill>
                </a:rPr>
                <a:t>product_density</a:t>
              </a:r>
              <a:endParaRPr lang="en-US" sz="1400" i="1" dirty="0">
                <a:solidFill>
                  <a:srgbClr val="FFC000"/>
                </a:solidFill>
              </a:endParaRPr>
            </a:p>
            <a:p>
              <a:pPr algn="r"/>
              <a:r>
                <a:rPr lang="en-US" sz="1400" b="1" dirty="0"/>
                <a:t>Why : </a:t>
              </a:r>
              <a:r>
                <a:rPr lang="en-US" sz="1400" i="1" dirty="0" err="1">
                  <a:solidFill>
                    <a:srgbClr val="FFC000"/>
                  </a:solidFill>
                </a:rPr>
                <a:t>product_photos_qty</a:t>
              </a:r>
              <a:r>
                <a:rPr lang="en-US" sz="1400" b="1" dirty="0"/>
                <a:t> </a:t>
              </a:r>
              <a:r>
                <a:rPr lang="en-US" sz="1400" i="1" dirty="0" err="1">
                  <a:solidFill>
                    <a:srgbClr val="FFC000"/>
                  </a:solidFill>
                </a:rPr>
                <a:t>product_description_length</a:t>
              </a:r>
              <a:endParaRPr lang="en-US" sz="1400" i="1" dirty="0">
                <a:solidFill>
                  <a:srgbClr val="FFC000"/>
                </a:solidFill>
              </a:endParaRPr>
            </a:p>
            <a:p>
              <a:pPr algn="r"/>
              <a:r>
                <a:rPr lang="en-US" sz="1400" i="1" dirty="0" err="1">
                  <a:solidFill>
                    <a:srgbClr val="FFC000"/>
                  </a:solidFill>
                </a:rPr>
                <a:t>product_name_length</a:t>
              </a:r>
              <a:endParaRPr lang="en-US" sz="1400" i="1" dirty="0">
                <a:solidFill>
                  <a:srgbClr val="FFC000"/>
                </a:solidFill>
              </a:endParaRPr>
            </a:p>
            <a:p>
              <a:pPr algn="r"/>
              <a:r>
                <a:rPr lang="en-US" sz="1400" i="1" dirty="0" err="1">
                  <a:solidFill>
                    <a:srgbClr val="FFC000"/>
                  </a:solidFill>
                </a:rPr>
                <a:t>product_sales_count</a:t>
              </a:r>
              <a:endParaRPr lang="en-US" sz="1400" i="1" dirty="0">
                <a:solidFill>
                  <a:srgbClr val="FFC000"/>
                </a:solidFill>
              </a:endParaRPr>
            </a:p>
            <a:p>
              <a:pPr algn="r"/>
              <a:r>
                <a:rPr lang="en-US" sz="1400" i="1" dirty="0" err="1">
                  <a:solidFill>
                    <a:srgbClr val="FFC000"/>
                  </a:solidFill>
                </a:rPr>
                <a:t>product_revenue</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dirty="0"/>
                <a:t>What : </a:t>
              </a:r>
              <a:r>
                <a:rPr lang="en-US" sz="1400" b="1" dirty="0" err="1">
                  <a:solidFill>
                    <a:srgbClr val="E8833A"/>
                  </a:solidFill>
                </a:rPr>
                <a:t>total_price</a:t>
              </a:r>
              <a:r>
                <a:rPr lang="en-US" sz="1400" b="1" dirty="0">
                  <a:solidFill>
                    <a:srgbClr val="E8833A"/>
                  </a:solidFill>
                </a:rPr>
                <a:t>*</a:t>
              </a:r>
            </a:p>
            <a:p>
              <a:pPr algn="r"/>
              <a:r>
                <a:rPr lang="en-US" sz="1400" b="1" u="sng" dirty="0" err="1">
                  <a:solidFill>
                    <a:srgbClr val="E8833A"/>
                  </a:solidFill>
                </a:rPr>
                <a:t>charmed_price</a:t>
              </a:r>
              <a:r>
                <a:rPr lang="en-US" sz="1400" b="1" u="sng" dirty="0">
                  <a:solidFill>
                    <a:srgbClr val="E8833A"/>
                  </a:solidFill>
                </a:rPr>
                <a:t>(_cat)</a:t>
              </a:r>
            </a:p>
            <a:p>
              <a:pPr algn="r"/>
              <a:r>
                <a:rPr lang="en-US" sz="1400" i="1" dirty="0" err="1">
                  <a:solidFill>
                    <a:srgbClr val="E8833A"/>
                  </a:solidFill>
                </a:rPr>
                <a:t>freight_percentage</a:t>
              </a:r>
              <a:r>
                <a:rPr lang="en-US" sz="1400" i="1" dirty="0">
                  <a:solidFill>
                    <a:srgbClr val="E8833A"/>
                  </a:solidFill>
                </a:rPr>
                <a:t>*</a:t>
              </a:r>
            </a:p>
            <a:p>
              <a:pPr algn="r"/>
              <a:r>
                <a:rPr lang="en-US" sz="1400" i="1" dirty="0" err="1">
                  <a:solidFill>
                    <a:srgbClr val="E8833A"/>
                  </a:solidFill>
                </a:rPr>
                <a:t>total_freight</a:t>
              </a:r>
              <a:endParaRPr lang="en-US" sz="1400" i="1" dirty="0">
                <a:solidFill>
                  <a:srgbClr val="E8833A"/>
                </a:solidFill>
              </a:endParaRPr>
            </a:p>
            <a:p>
              <a:pPr algn="r"/>
              <a:r>
                <a:rPr lang="en-US" sz="1400" i="1" dirty="0" err="1">
                  <a:solidFill>
                    <a:srgbClr val="E8833A"/>
                  </a:solidFill>
                </a:rPr>
                <a:t>items_qty</a:t>
              </a:r>
              <a:endParaRPr lang="en-US" sz="1400" i="1" dirty="0">
                <a:solidFill>
                  <a:srgbClr val="E8833A"/>
                </a:solidFill>
              </a:endParaRPr>
            </a:p>
            <a:p>
              <a:pPr algn="r"/>
              <a:r>
                <a:rPr lang="en-US" sz="1400" i="1" dirty="0" err="1">
                  <a:solidFill>
                    <a:srgbClr val="E8833A"/>
                  </a:solidFill>
                </a:rPr>
                <a:t>product_price</a:t>
              </a:r>
              <a:endParaRPr lang="en-US" sz="1400" i="1" dirty="0">
                <a:solidFill>
                  <a:srgbClr val="E8833A"/>
                </a:solidFill>
              </a:endParaRPr>
            </a:p>
            <a:p>
              <a:pPr algn="r"/>
              <a:r>
                <a:rPr lang="en-US" sz="1400" i="1" dirty="0" err="1">
                  <a:solidFill>
                    <a:srgbClr val="E8833A"/>
                  </a:solidFill>
                </a:rPr>
                <a:t>product_freight</a:t>
              </a:r>
              <a:endParaRPr lang="en-US" sz="1400"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grpSp>
        <p:nvGrpSpPr>
          <p:cNvPr id="59" name="Groupe 58">
            <a:extLst>
              <a:ext uri="{FF2B5EF4-FFF2-40B4-BE49-F238E27FC236}">
                <a16:creationId xmlns:a16="http://schemas.microsoft.com/office/drawing/2014/main" id="{63FB4AF1-67F5-4D39-8D13-A5359420E9E4}"/>
              </a:ext>
            </a:extLst>
          </p:cNvPr>
          <p:cNvGrpSpPr/>
          <p:nvPr/>
        </p:nvGrpSpPr>
        <p:grpSpPr>
          <a:xfrm>
            <a:off x="-314337" y="2094903"/>
            <a:ext cx="12573984" cy="4560827"/>
            <a:chOff x="-314337" y="2094903"/>
            <a:chExt cx="12573984" cy="4560827"/>
          </a:xfrm>
        </p:grpSpPr>
        <p:grpSp>
          <p:nvGrpSpPr>
            <p:cNvPr id="37" name="Groupe 36">
              <a:extLst>
                <a:ext uri="{FF2B5EF4-FFF2-40B4-BE49-F238E27FC236}">
                  <a16:creationId xmlns:a16="http://schemas.microsoft.com/office/drawing/2014/main" id="{19CBB7F1-76D4-4624-A59F-769FF6441615}"/>
                </a:ext>
              </a:extLst>
            </p:cNvPr>
            <p:cNvGrpSpPr/>
            <p:nvPr/>
          </p:nvGrpSpPr>
          <p:grpSpPr>
            <a:xfrm>
              <a:off x="-314337" y="2094903"/>
              <a:ext cx="12102299" cy="3653562"/>
              <a:chOff x="-320777" y="2155889"/>
              <a:chExt cx="12102299" cy="3653562"/>
            </a:xfrm>
          </p:grpSpPr>
          <p:sp>
            <p:nvSpPr>
              <p:cNvPr id="45" name="Accolade fermante 44">
                <a:extLst>
                  <a:ext uri="{FF2B5EF4-FFF2-40B4-BE49-F238E27FC236}">
                    <a16:creationId xmlns:a16="http://schemas.microsoft.com/office/drawing/2014/main" id="{DC52BA71-D0DE-4E83-B605-BF8F38E389C8}"/>
                  </a:ext>
                </a:extLst>
              </p:cNvPr>
              <p:cNvSpPr/>
              <p:nvPr/>
            </p:nvSpPr>
            <p:spPr>
              <a:xfrm>
                <a:off x="10424773" y="2155889"/>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ZoneTexte 45">
                <a:extLst>
                  <a:ext uri="{FF2B5EF4-FFF2-40B4-BE49-F238E27FC236}">
                    <a16:creationId xmlns:a16="http://schemas.microsoft.com/office/drawing/2014/main" id="{707209AA-A1D2-4BB5-9950-57CF87F16AB0}"/>
                  </a:ext>
                </a:extLst>
              </p:cNvPr>
              <p:cNvSpPr txBox="1"/>
              <p:nvPr/>
            </p:nvSpPr>
            <p:spPr>
              <a:xfrm>
                <a:off x="10526026" y="2223120"/>
                <a:ext cx="1255496" cy="276999"/>
              </a:xfrm>
              <a:prstGeom prst="rect">
                <a:avLst/>
              </a:prstGeom>
              <a:noFill/>
            </p:spPr>
            <p:txBody>
              <a:bodyPr wrap="square">
                <a:spAutoFit/>
              </a:bodyPr>
              <a:lstStyle/>
              <a:p>
                <a:pPr algn="r"/>
                <a:r>
                  <a:rPr lang="en-US" sz="1200" i="1" dirty="0"/>
                  <a:t>freight related</a:t>
                </a:r>
              </a:p>
            </p:txBody>
          </p:sp>
          <p:sp>
            <p:nvSpPr>
              <p:cNvPr id="47" name="ZoneTexte 46">
                <a:extLst>
                  <a:ext uri="{FF2B5EF4-FFF2-40B4-BE49-F238E27FC236}">
                    <a16:creationId xmlns:a16="http://schemas.microsoft.com/office/drawing/2014/main" id="{82B6DAAA-EF2A-4347-88AC-D913386986CC}"/>
                  </a:ext>
                </a:extLst>
              </p:cNvPr>
              <p:cNvSpPr txBox="1"/>
              <p:nvPr/>
            </p:nvSpPr>
            <p:spPr>
              <a:xfrm>
                <a:off x="9782870" y="4497412"/>
                <a:ext cx="1622534" cy="276999"/>
              </a:xfrm>
              <a:prstGeom prst="rect">
                <a:avLst/>
              </a:prstGeom>
              <a:noFill/>
            </p:spPr>
            <p:txBody>
              <a:bodyPr wrap="square">
                <a:spAutoFit/>
              </a:bodyPr>
              <a:lstStyle/>
              <a:p>
                <a:pPr algn="r"/>
                <a:r>
                  <a:rPr lang="en-US" sz="1200" i="1" dirty="0"/>
                  <a:t>freight related</a:t>
                </a:r>
              </a:p>
            </p:txBody>
          </p:sp>
          <p:sp>
            <p:nvSpPr>
              <p:cNvPr id="49" name="ZoneTexte 48">
                <a:extLst>
                  <a:ext uri="{FF2B5EF4-FFF2-40B4-BE49-F238E27FC236}">
                    <a16:creationId xmlns:a16="http://schemas.microsoft.com/office/drawing/2014/main" id="{A774448D-1AE7-4143-89C9-DD2BE14C3D11}"/>
                  </a:ext>
                </a:extLst>
              </p:cNvPr>
              <p:cNvSpPr txBox="1"/>
              <p:nvPr/>
            </p:nvSpPr>
            <p:spPr>
              <a:xfrm>
                <a:off x="8569298" y="5532452"/>
                <a:ext cx="1622534" cy="276999"/>
              </a:xfrm>
              <a:prstGeom prst="rect">
                <a:avLst/>
              </a:prstGeom>
              <a:noFill/>
            </p:spPr>
            <p:txBody>
              <a:bodyPr wrap="square">
                <a:spAutoFit/>
              </a:bodyPr>
              <a:lstStyle/>
              <a:p>
                <a:pPr algn="r"/>
                <a:r>
                  <a:rPr lang="en-US" sz="1200" i="1" dirty="0"/>
                  <a:t>freight related</a:t>
                </a:r>
              </a:p>
            </p:txBody>
          </p:sp>
          <p:sp>
            <p:nvSpPr>
              <p:cNvPr id="53" name="Accolade fermante 52">
                <a:extLst>
                  <a:ext uri="{FF2B5EF4-FFF2-40B4-BE49-F238E27FC236}">
                    <a16:creationId xmlns:a16="http://schemas.microsoft.com/office/drawing/2014/main" id="{E07E512C-F34E-4E4D-8B12-FA488EA27C30}"/>
                  </a:ext>
                </a:extLst>
              </p:cNvPr>
              <p:cNvSpPr/>
              <p:nvPr/>
            </p:nvSpPr>
            <p:spPr>
              <a:xfrm>
                <a:off x="10084485" y="4430032"/>
                <a:ext cx="89737" cy="403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4FDA55CC-806B-4E5A-9A4C-2CACDE82E874}"/>
                  </a:ext>
                </a:extLst>
              </p:cNvPr>
              <p:cNvSpPr/>
              <p:nvPr/>
            </p:nvSpPr>
            <p:spPr>
              <a:xfrm>
                <a:off x="8911879" y="5593866"/>
                <a:ext cx="89738" cy="197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ZoneTexte 19">
                <a:extLst>
                  <a:ext uri="{FF2B5EF4-FFF2-40B4-BE49-F238E27FC236}">
                    <a16:creationId xmlns:a16="http://schemas.microsoft.com/office/drawing/2014/main" id="{E8B9A210-2767-4A60-8D27-43E90FCB023A}"/>
                  </a:ext>
                </a:extLst>
              </p:cNvPr>
              <p:cNvSpPr txBox="1"/>
              <p:nvPr/>
            </p:nvSpPr>
            <p:spPr>
              <a:xfrm>
                <a:off x="-320777" y="3968367"/>
                <a:ext cx="1201682" cy="461665"/>
              </a:xfrm>
              <a:prstGeom prst="rect">
                <a:avLst/>
              </a:prstGeom>
              <a:noFill/>
            </p:spPr>
            <p:txBody>
              <a:bodyPr wrap="square">
                <a:spAutoFit/>
              </a:bodyPr>
              <a:lstStyle/>
              <a:p>
                <a:pPr algn="r"/>
                <a:r>
                  <a:rPr lang="en-US" sz="1200" i="1" dirty="0"/>
                  <a:t>freight related</a:t>
                </a:r>
              </a:p>
            </p:txBody>
          </p:sp>
          <p:sp>
            <p:nvSpPr>
              <p:cNvPr id="22" name="Accolade fermante 21">
                <a:extLst>
                  <a:ext uri="{FF2B5EF4-FFF2-40B4-BE49-F238E27FC236}">
                    <a16:creationId xmlns:a16="http://schemas.microsoft.com/office/drawing/2014/main" id="{4FEB4465-0A1C-4119-BD70-9095BCFE523D}"/>
                  </a:ext>
                </a:extLst>
              </p:cNvPr>
              <p:cNvSpPr/>
              <p:nvPr/>
            </p:nvSpPr>
            <p:spPr>
              <a:xfrm flipH="1">
                <a:off x="883518" y="4000685"/>
                <a:ext cx="144629" cy="391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e 38">
              <a:extLst>
                <a:ext uri="{FF2B5EF4-FFF2-40B4-BE49-F238E27FC236}">
                  <a16:creationId xmlns:a16="http://schemas.microsoft.com/office/drawing/2014/main" id="{6845E771-24C9-498F-AC46-14E3336CE6BE}"/>
                </a:ext>
              </a:extLst>
            </p:cNvPr>
            <p:cNvGrpSpPr/>
            <p:nvPr/>
          </p:nvGrpSpPr>
          <p:grpSpPr>
            <a:xfrm>
              <a:off x="8315737" y="2704118"/>
              <a:ext cx="3943910" cy="3951612"/>
              <a:chOff x="8315737" y="2704118"/>
              <a:chExt cx="3943910" cy="3951612"/>
            </a:xfrm>
          </p:grpSpPr>
          <p:sp>
            <p:nvSpPr>
              <p:cNvPr id="7" name="Accolade fermante 6">
                <a:extLst>
                  <a:ext uri="{FF2B5EF4-FFF2-40B4-BE49-F238E27FC236}">
                    <a16:creationId xmlns:a16="http://schemas.microsoft.com/office/drawing/2014/main" id="{65CFD7AB-7030-486C-8798-50341CABC602}"/>
                  </a:ext>
                </a:extLst>
              </p:cNvPr>
              <p:cNvSpPr/>
              <p:nvPr/>
            </p:nvSpPr>
            <p:spPr>
              <a:xfrm>
                <a:off x="10417572" y="2704118"/>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ZoneTexte 43">
                <a:extLst>
                  <a:ext uri="{FF2B5EF4-FFF2-40B4-BE49-F238E27FC236}">
                    <a16:creationId xmlns:a16="http://schemas.microsoft.com/office/drawing/2014/main" id="{C02D18DD-D698-4128-B5D2-A6BF2BC833C1}"/>
                  </a:ext>
                </a:extLst>
              </p:cNvPr>
              <p:cNvSpPr txBox="1"/>
              <p:nvPr/>
            </p:nvSpPr>
            <p:spPr>
              <a:xfrm>
                <a:off x="10370839" y="2756824"/>
                <a:ext cx="1888808" cy="307777"/>
              </a:xfrm>
              <a:prstGeom prst="rect">
                <a:avLst/>
              </a:prstGeom>
              <a:noFill/>
            </p:spPr>
            <p:txBody>
              <a:bodyPr wrap="square">
                <a:spAutoFit/>
              </a:bodyPr>
              <a:lstStyle/>
              <a:p>
                <a:pPr algn="r"/>
                <a:r>
                  <a:rPr lang="fr-FR" sz="1400" b="1" u="sng" dirty="0" err="1">
                    <a:solidFill>
                      <a:srgbClr val="FFC000"/>
                    </a:solidFill>
                  </a:rPr>
                  <a:t>product_qlty_idx</a:t>
                </a:r>
                <a:r>
                  <a:rPr lang="fr-FR" sz="1400" b="1" u="sng" dirty="0">
                    <a:solidFill>
                      <a:srgbClr val="FFC000"/>
                    </a:solidFill>
                  </a:rPr>
                  <a:t>*</a:t>
                </a:r>
                <a:endParaRPr lang="en-US" sz="1400" b="1" u="sng" dirty="0">
                  <a:solidFill>
                    <a:srgbClr val="FFC000"/>
                  </a:solidFill>
                </a:endParaRPr>
              </a:p>
            </p:txBody>
          </p:sp>
          <p:sp>
            <p:nvSpPr>
              <p:cNvPr id="50" name="Accolade fermante 49">
                <a:extLst>
                  <a:ext uri="{FF2B5EF4-FFF2-40B4-BE49-F238E27FC236}">
                    <a16:creationId xmlns:a16="http://schemas.microsoft.com/office/drawing/2014/main" id="{903C37AE-FC3C-4B4D-90DD-815746970EB6}"/>
                  </a:ext>
                </a:extLst>
              </p:cNvPr>
              <p:cNvSpPr/>
              <p:nvPr/>
            </p:nvSpPr>
            <p:spPr>
              <a:xfrm>
                <a:off x="10090925" y="4844903"/>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ZoneTexte 50">
                <a:extLst>
                  <a:ext uri="{FF2B5EF4-FFF2-40B4-BE49-F238E27FC236}">
                    <a16:creationId xmlns:a16="http://schemas.microsoft.com/office/drawing/2014/main" id="{C607BC47-E51C-4AAD-8225-B96C3B49FCEF}"/>
                  </a:ext>
                </a:extLst>
              </p:cNvPr>
              <p:cNvSpPr txBox="1"/>
              <p:nvPr/>
            </p:nvSpPr>
            <p:spPr>
              <a:xfrm>
                <a:off x="9440033" y="4894762"/>
                <a:ext cx="2474464" cy="276999"/>
              </a:xfrm>
              <a:prstGeom prst="rect">
                <a:avLst/>
              </a:prstGeom>
              <a:noFill/>
            </p:spPr>
            <p:txBody>
              <a:bodyPr wrap="square">
                <a:spAutoFit/>
              </a:bodyPr>
              <a:lstStyle/>
              <a:p>
                <a:pPr algn="r"/>
                <a:r>
                  <a:rPr lang="fr-FR" sz="1200" i="1" dirty="0">
                    <a:solidFill>
                      <a:srgbClr val="E8833A"/>
                    </a:solidFill>
                  </a:rPr>
                  <a:t>of a single </a:t>
                </a:r>
                <a:r>
                  <a:rPr lang="fr-FR" sz="1200" i="1" dirty="0" err="1">
                    <a:solidFill>
                      <a:srgbClr val="E8833A"/>
                    </a:solidFill>
                  </a:rPr>
                  <a:t>product</a:t>
                </a:r>
                <a:r>
                  <a:rPr lang="fr-FR" sz="1200" i="1" dirty="0">
                    <a:solidFill>
                      <a:srgbClr val="E8833A"/>
                    </a:solidFill>
                  </a:rPr>
                  <a:t> !</a:t>
                </a:r>
                <a:endParaRPr lang="en-US" sz="1200" i="1" dirty="0">
                  <a:solidFill>
                    <a:srgbClr val="E8833A"/>
                  </a:solidFill>
                </a:endParaRPr>
              </a:p>
            </p:txBody>
          </p:sp>
          <p:sp>
            <p:nvSpPr>
              <p:cNvPr id="55" name="Accolade fermante 54">
                <a:extLst>
                  <a:ext uri="{FF2B5EF4-FFF2-40B4-BE49-F238E27FC236}">
                    <a16:creationId xmlns:a16="http://schemas.microsoft.com/office/drawing/2014/main" id="{9CD871AC-CEB3-4B51-8653-744FFAED9116}"/>
                  </a:ext>
                </a:extLst>
              </p:cNvPr>
              <p:cNvSpPr/>
              <p:nvPr/>
            </p:nvSpPr>
            <p:spPr>
              <a:xfrm>
                <a:off x="10410374" y="3322412"/>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ZoneTexte 55">
                <a:extLst>
                  <a:ext uri="{FF2B5EF4-FFF2-40B4-BE49-F238E27FC236}">
                    <a16:creationId xmlns:a16="http://schemas.microsoft.com/office/drawing/2014/main" id="{371EB9D7-A9DF-4E24-84B5-5EF7854813D1}"/>
                  </a:ext>
                </a:extLst>
              </p:cNvPr>
              <p:cNvSpPr txBox="1"/>
              <p:nvPr/>
            </p:nvSpPr>
            <p:spPr>
              <a:xfrm>
                <a:off x="10048644" y="3390515"/>
                <a:ext cx="2108818" cy="276999"/>
              </a:xfrm>
              <a:prstGeom prst="rect">
                <a:avLst/>
              </a:prstGeom>
              <a:noFill/>
            </p:spPr>
            <p:txBody>
              <a:bodyPr wrap="square">
                <a:spAutoFit/>
              </a:bodyPr>
              <a:lstStyle/>
              <a:p>
                <a:pPr algn="r"/>
                <a:r>
                  <a:rPr lang="fr-FR" sz="1200" i="1" dirty="0" err="1">
                    <a:solidFill>
                      <a:srgbClr val="FFC000"/>
                    </a:solidFill>
                  </a:rPr>
                  <a:t>product_popularity</a:t>
                </a:r>
                <a:endParaRPr lang="en-US" sz="1200" i="1" dirty="0">
                  <a:solidFill>
                    <a:srgbClr val="FFC000"/>
                  </a:solidFill>
                </a:endParaRPr>
              </a:p>
            </p:txBody>
          </p:sp>
          <p:sp>
            <p:nvSpPr>
              <p:cNvPr id="57" name="Accolade fermante 56">
                <a:extLst>
                  <a:ext uri="{FF2B5EF4-FFF2-40B4-BE49-F238E27FC236}">
                    <a16:creationId xmlns:a16="http://schemas.microsoft.com/office/drawing/2014/main" id="{841ED6B5-4515-4D09-AAAA-45913A5C40A6}"/>
                  </a:ext>
                </a:extLst>
              </p:cNvPr>
              <p:cNvSpPr/>
              <p:nvPr/>
            </p:nvSpPr>
            <p:spPr>
              <a:xfrm>
                <a:off x="8890914" y="6248034"/>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ZoneTexte 57">
                <a:extLst>
                  <a:ext uri="{FF2B5EF4-FFF2-40B4-BE49-F238E27FC236}">
                    <a16:creationId xmlns:a16="http://schemas.microsoft.com/office/drawing/2014/main" id="{1FE64645-BCD3-4BE2-BC29-921C163C4BEA}"/>
                  </a:ext>
                </a:extLst>
              </p:cNvPr>
              <p:cNvSpPr txBox="1"/>
              <p:nvPr/>
            </p:nvSpPr>
            <p:spPr>
              <a:xfrm>
                <a:off x="8315737" y="6235882"/>
                <a:ext cx="2108818" cy="276999"/>
              </a:xfrm>
              <a:prstGeom prst="rect">
                <a:avLst/>
              </a:prstGeom>
              <a:noFill/>
            </p:spPr>
            <p:txBody>
              <a:bodyPr wrap="square">
                <a:spAutoFit/>
              </a:bodyPr>
              <a:lstStyle/>
              <a:p>
                <a:pPr algn="r"/>
                <a:r>
                  <a:rPr lang="fr-FR" sz="1200" i="1" dirty="0" err="1">
                    <a:solidFill>
                      <a:srgbClr val="2C88D9"/>
                    </a:solidFill>
                  </a:rPr>
                  <a:t>seller_popularity</a:t>
                </a:r>
                <a:endParaRPr lang="en-US" sz="1200" i="1" dirty="0">
                  <a:solidFill>
                    <a:srgbClr val="2C88D9"/>
                  </a:solidFill>
                </a:endParaRPr>
              </a:p>
            </p:txBody>
          </p:sp>
        </p:gr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nb *: Most </a:t>
            </a:r>
            <a:r>
              <a:rPr lang="fr-FR" sz="1600" dirty="0" err="1"/>
              <a:t>features</a:t>
            </a:r>
            <a:r>
              <a:rPr lang="fr-FR" sz="1600" dirty="0"/>
              <a:t> can </a:t>
            </a:r>
            <a:r>
              <a:rPr lang="fr-FR" sz="1600" dirty="0" err="1"/>
              <a:t>also</a:t>
            </a:r>
            <a:r>
              <a:rPr lang="fr-FR" sz="1600" dirty="0"/>
              <a:t> </a:t>
            </a:r>
            <a:r>
              <a:rPr lang="fr-FR" sz="1600" dirty="0" err="1"/>
              <a:t>be</a:t>
            </a:r>
            <a:r>
              <a:rPr lang="fr-FR" sz="1600" dirty="0"/>
              <a:t> </a:t>
            </a:r>
            <a:r>
              <a:rPr lang="fr-FR" sz="1600" dirty="0" err="1"/>
              <a:t>derived</a:t>
            </a:r>
            <a:r>
              <a:rPr lang="fr-FR" sz="1600" dirty="0"/>
              <a:t> as an ordinal « </a:t>
            </a:r>
            <a:r>
              <a:rPr lang="fr-FR" sz="1600" b="1" dirty="0" err="1"/>
              <a:t>level</a:t>
            </a:r>
            <a:r>
              <a:rPr lang="fr-FR" sz="1600" dirty="0"/>
              <a:t> », </a:t>
            </a:r>
            <a:r>
              <a:rPr lang="fr-FR" sz="1600" dirty="0" err="1"/>
              <a:t>according</a:t>
            </a:r>
            <a:r>
              <a:rPr lang="fr-FR" sz="1600" dirty="0"/>
              <a:t> to </a:t>
            </a:r>
            <a:r>
              <a:rPr lang="fr-FR" sz="1600" dirty="0" err="1"/>
              <a:t>your</a:t>
            </a:r>
            <a:r>
              <a:rPr lang="fr-FR" sz="1600" dirty="0"/>
              <a:t> </a:t>
            </a:r>
            <a:r>
              <a:rPr lang="fr-FR" sz="1600" b="1" dirty="0" err="1"/>
              <a:t>rules</a:t>
            </a:r>
            <a:r>
              <a:rPr lang="fr-FR" sz="1600" dirty="0"/>
              <a:t> or </a:t>
            </a:r>
            <a:r>
              <a:rPr lang="fr-FR" sz="1600" b="1" dirty="0" err="1"/>
              <a:t>targets</a:t>
            </a:r>
            <a:endParaRPr lang="en-US" sz="1600" b="1" dirty="0"/>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fr-FR" dirty="0"/>
              <a:t>1.c. </a:t>
            </a:r>
            <a:r>
              <a:rPr lang="fr-FR" dirty="0" err="1"/>
              <a:t>Refine</a:t>
            </a:r>
            <a:r>
              <a:rPr lang="fr-FR" dirty="0"/>
              <a:t> </a:t>
            </a:r>
            <a:r>
              <a:rPr lang="fr-FR" dirty="0" err="1"/>
              <a:t>your</a:t>
            </a:r>
            <a:r>
              <a:rPr lang="fr-FR" dirty="0"/>
              <a:t> Goals, </a:t>
            </a:r>
            <a:br>
              <a:rPr lang="fr-FR" dirty="0"/>
            </a:br>
            <a:r>
              <a:rPr lang="fr-FR" dirty="0" err="1"/>
              <a:t>Find</a:t>
            </a:r>
            <a:r>
              <a:rPr lang="fr-FR" dirty="0"/>
              <a:t> the Right Target</a:t>
            </a:r>
            <a:endParaRPr lang="en-US" dirty="0"/>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dirty="0">
                <a:solidFill>
                  <a:srgbClr val="D3455B"/>
                </a:solidFill>
              </a:rPr>
              <a:t>The right time :</a:t>
            </a:r>
          </a:p>
          <a:p>
            <a:pPr marL="0" indent="0">
              <a:buNone/>
            </a:pPr>
            <a:r>
              <a:rPr lang="en-US" sz="1400" b="1" u="sng" dirty="0" err="1">
                <a:solidFill>
                  <a:srgbClr val="D3455B"/>
                </a:solidFill>
              </a:rPr>
              <a:t>purchase_time_zone_cat</a:t>
            </a:r>
            <a:r>
              <a:rPr lang="en-US" sz="1400" b="1" dirty="0">
                <a:solidFill>
                  <a:srgbClr val="D3455B"/>
                </a:solidFill>
              </a:rPr>
              <a:t> : </a:t>
            </a:r>
            <a:r>
              <a:rPr lang="en-US" sz="1400" i="1" dirty="0"/>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product : </a:t>
            </a:r>
          </a:p>
          <a:p>
            <a:pPr marL="0" indent="0">
              <a:buNone/>
            </a:pPr>
            <a:r>
              <a:rPr lang="en-US" sz="1400" b="1" u="sng" dirty="0" err="1">
                <a:solidFill>
                  <a:srgbClr val="BD34D1"/>
                </a:solidFill>
              </a:rPr>
              <a:t>Product_review_mean</a:t>
            </a:r>
            <a:r>
              <a:rPr lang="en-US" sz="1400" b="1" dirty="0">
                <a:solidFill>
                  <a:srgbClr val="BD34D1"/>
                </a:solidFill>
              </a:rPr>
              <a:t> : </a:t>
            </a:r>
            <a:r>
              <a:rPr lang="fr-FR" sz="1400" i="1" dirty="0"/>
              <a:t>« stars » influence</a:t>
            </a:r>
            <a:endParaRPr lang="en-US" sz="1400" b="1" dirty="0">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satisfaction level :</a:t>
            </a:r>
          </a:p>
          <a:p>
            <a:pPr marL="0" indent="0">
              <a:buNone/>
            </a:pPr>
            <a:r>
              <a:rPr lang="en-US" sz="1400" b="1" u="sng" dirty="0" err="1">
                <a:solidFill>
                  <a:srgbClr val="BD34D1"/>
                </a:solidFill>
              </a:rPr>
              <a:t>review_gap</a:t>
            </a:r>
            <a:r>
              <a:rPr lang="en-US" sz="1400" b="1" dirty="0">
                <a:solidFill>
                  <a:srgbClr val="BD34D1"/>
                </a:solidFill>
              </a:rPr>
              <a:t> :</a:t>
            </a:r>
            <a:r>
              <a:rPr lang="en-US" sz="1400" b="1" dirty="0"/>
              <a:t> </a:t>
            </a:r>
            <a:r>
              <a:rPr lang="en-US" sz="1400" i="1" dirty="0"/>
              <a:t>value the gap between product and customer review, to define who’s a worst, same or better scorer</a:t>
            </a:r>
            <a:r>
              <a:rPr lang="en-US" sz="1400" b="1" i="1" dirty="0"/>
              <a:t>. </a:t>
            </a:r>
            <a:endParaRPr lang="en-US" sz="1400" i="1" dirty="0"/>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fr-FR" i="1" dirty="0"/>
              <a:t>RFM </a:t>
            </a:r>
            <a:r>
              <a:rPr lang="fr-FR" i="1" dirty="0" err="1"/>
              <a:t>easy</a:t>
            </a:r>
            <a:r>
              <a:rPr lang="fr-FR" i="1" dirty="0"/>
              <a:t> </a:t>
            </a:r>
            <a:r>
              <a:rPr lang="fr-FR" b="1" i="1" dirty="0" err="1"/>
              <a:t>actionability</a:t>
            </a:r>
            <a:r>
              <a:rPr lang="fr-FR" i="1" dirty="0"/>
              <a:t> has </a:t>
            </a:r>
            <a:r>
              <a:rPr lang="fr-FR" i="1" dirty="0" err="1"/>
              <a:t>emerged</a:t>
            </a:r>
            <a:r>
              <a:rPr lang="fr-FR" i="1" dirty="0"/>
              <a:t> </a:t>
            </a:r>
            <a:r>
              <a:rPr lang="fr-FR" i="1" dirty="0" err="1"/>
              <a:t>during</a:t>
            </a:r>
            <a:r>
              <a:rPr lang="fr-FR" i="1" dirty="0"/>
              <a:t> </a:t>
            </a:r>
            <a:r>
              <a:rPr lang="fr-FR" i="1" dirty="0" err="1"/>
              <a:t>years</a:t>
            </a:r>
            <a:r>
              <a:rPr lang="fr-FR" i="1" dirty="0"/>
              <a:t> of practices, </a:t>
            </a:r>
            <a:r>
              <a:rPr lang="fr-FR" i="1" dirty="0" err="1"/>
              <a:t>is</a:t>
            </a:r>
            <a:r>
              <a:rPr lang="fr-FR" i="1" dirty="0"/>
              <a:t> </a:t>
            </a:r>
            <a:r>
              <a:rPr lang="fr-FR" i="1" dirty="0" err="1"/>
              <a:t>now</a:t>
            </a:r>
            <a:r>
              <a:rPr lang="fr-FR" i="1" dirty="0"/>
              <a:t> </a:t>
            </a:r>
            <a:r>
              <a:rPr lang="fr-FR" i="1" dirty="0" err="1"/>
              <a:t>enhanced</a:t>
            </a:r>
            <a:r>
              <a:rPr lang="fr-FR" i="1" dirty="0"/>
              <a:t> by Machine Learning. </a:t>
            </a:r>
          </a:p>
          <a:p>
            <a:r>
              <a:rPr lang="fr-FR" i="1" dirty="0"/>
              <a:t>You </a:t>
            </a:r>
            <a:r>
              <a:rPr lang="fr-FR" i="1" dirty="0" err="1"/>
              <a:t>shall</a:t>
            </a:r>
            <a:r>
              <a:rPr lang="fr-FR" i="1" dirty="0"/>
              <a:t> not « put » </a:t>
            </a:r>
            <a:r>
              <a:rPr lang="fr-FR" i="1" dirty="0" err="1"/>
              <a:t>customers</a:t>
            </a:r>
            <a:r>
              <a:rPr lang="fr-FR" i="1" dirty="0"/>
              <a:t> in a </a:t>
            </a:r>
            <a:r>
              <a:rPr lang="fr-FR" i="1" dirty="0" err="1"/>
              <a:t>frozen</a:t>
            </a:r>
            <a:r>
              <a:rPr lang="fr-FR" i="1" dirty="0"/>
              <a:t> matrix </a:t>
            </a:r>
            <a:r>
              <a:rPr lang="fr-FR" i="1" dirty="0" err="1"/>
              <a:t>any</a:t>
            </a:r>
            <a:r>
              <a:rPr lang="fr-FR" i="1" dirty="0"/>
              <a:t> more, but </a:t>
            </a:r>
            <a:r>
              <a:rPr lang="fr-FR" b="1" i="1" dirty="0"/>
              <a:t>drive</a:t>
            </a:r>
            <a:r>
              <a:rPr lang="fr-FR" i="1" dirty="0"/>
              <a:t> </a:t>
            </a:r>
            <a:r>
              <a:rPr lang="fr-FR" i="1" dirty="0" err="1"/>
              <a:t>your</a:t>
            </a:r>
            <a:r>
              <a:rPr lang="fr-FR" i="1" dirty="0"/>
              <a:t> </a:t>
            </a:r>
            <a:r>
              <a:rPr lang="fr-FR" i="1" dirty="0" err="1"/>
              <a:t>ability</a:t>
            </a:r>
            <a:r>
              <a:rPr lang="fr-FR" i="1" dirty="0"/>
              <a:t> to « </a:t>
            </a:r>
            <a:r>
              <a:rPr lang="fr-FR" i="1" dirty="0" err="1"/>
              <a:t>learn</a:t>
            </a:r>
            <a:r>
              <a:rPr lang="fr-FR" i="1" dirty="0"/>
              <a:t> » </a:t>
            </a:r>
            <a:r>
              <a:rPr lang="fr-FR" i="1" dirty="0" err="1"/>
              <a:t>from</a:t>
            </a:r>
            <a:r>
              <a:rPr lang="fr-FR" i="1" dirty="0"/>
              <a:t> data.</a:t>
            </a:r>
          </a:p>
          <a:p>
            <a:r>
              <a:rPr lang="fr-FR" i="1" dirty="0" err="1"/>
              <a:t>Let’s</a:t>
            </a:r>
            <a:r>
              <a:rPr lang="fr-FR" i="1" dirty="0"/>
              <a:t> </a:t>
            </a:r>
            <a:r>
              <a:rPr lang="fr-FR" i="1" dirty="0" err="1"/>
              <a:t>see</a:t>
            </a:r>
            <a:r>
              <a:rPr lang="fr-FR" i="1" dirty="0"/>
              <a:t> </a:t>
            </a:r>
            <a:r>
              <a:rPr lang="fr-FR" i="1" dirty="0" err="1"/>
              <a:t>practical</a:t>
            </a:r>
            <a:r>
              <a:rPr lang="fr-FR" i="1" dirty="0"/>
              <a:t> </a:t>
            </a:r>
            <a:r>
              <a:rPr lang="fr-FR" i="1" dirty="0" err="1"/>
              <a:t>examples</a:t>
            </a:r>
            <a:r>
              <a:rPr lang="fr-FR" i="1" dirty="0"/>
              <a:t>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fr-FR" sz="1400" b="1" u="sng" dirty="0" err="1">
                <a:solidFill>
                  <a:srgbClr val="FFC000"/>
                </a:solidFill>
              </a:rPr>
              <a:t>product_qlty_idx</a:t>
            </a:r>
            <a:r>
              <a:rPr lang="en-US" sz="1400" b="1" dirty="0">
                <a:solidFill>
                  <a:srgbClr val="FFC000"/>
                </a:solidFill>
              </a:rPr>
              <a:t> : </a:t>
            </a:r>
            <a:r>
              <a:rPr lang="fr-FR" sz="1400" i="1" dirty="0"/>
              <a:t>e.g. </a:t>
            </a:r>
            <a:r>
              <a:rPr lang="fr-FR" sz="1400" i="1" dirty="0" err="1"/>
              <a:t>build</a:t>
            </a:r>
            <a:r>
              <a:rPr lang="fr-FR" sz="1400" i="1" dirty="0"/>
              <a:t> a </a:t>
            </a:r>
            <a:r>
              <a:rPr lang="fr-FR" sz="1400" i="1" dirty="0" err="1"/>
              <a:t>product</a:t>
            </a:r>
            <a:r>
              <a:rPr lang="fr-FR" sz="1400" i="1" dirty="0"/>
              <a: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dirty="0">
                <a:solidFill>
                  <a:srgbClr val="2C88D9"/>
                </a:solidFill>
              </a:rPr>
              <a:t>The right location : </a:t>
            </a:r>
          </a:p>
          <a:p>
            <a:pPr marL="0" indent="0">
              <a:buNone/>
            </a:pPr>
            <a:r>
              <a:rPr lang="fr-FR" sz="1400" b="1" u="sng" dirty="0" err="1">
                <a:solidFill>
                  <a:srgbClr val="2C88D9"/>
                </a:solidFill>
              </a:rPr>
              <a:t>cust_sell_distance</a:t>
            </a:r>
            <a:r>
              <a:rPr lang="en-US" sz="1400" b="1" dirty="0">
                <a:solidFill>
                  <a:srgbClr val="2C88D9"/>
                </a:solidFill>
              </a:rPr>
              <a:t> : </a:t>
            </a:r>
            <a:r>
              <a:rPr lang="fr-FR" sz="1400" i="1" dirty="0"/>
              <a:t> </a:t>
            </a:r>
            <a:r>
              <a:rPr lang="fr-FR" sz="1400" i="1" dirty="0" err="1"/>
              <a:t>so</a:t>
            </a:r>
            <a:r>
              <a:rPr lang="fr-FR" sz="1400" i="1" dirty="0"/>
              <a:t> far </a:t>
            </a:r>
            <a:r>
              <a:rPr lang="fr-FR" sz="1400" i="1" dirty="0" err="1"/>
              <a:t>so</a:t>
            </a:r>
            <a:r>
              <a:rPr lang="fr-FR" sz="1400" i="1" dirty="0"/>
              <a:t> close </a:t>
            </a:r>
            <a:r>
              <a:rPr lang="fr-FR" sz="1400" i="1" dirty="0" err="1"/>
              <a:t>thanks</a:t>
            </a:r>
            <a:r>
              <a:rPr lang="fr-FR" sz="1400" i="1" dirty="0"/>
              <a:t> to a </a:t>
            </a:r>
            <a:r>
              <a:rPr lang="fr-FR" sz="1400" i="1" dirty="0" err="1"/>
              <a:t>virtual</a:t>
            </a:r>
            <a:r>
              <a:rPr lang="fr-FR" sz="1400" i="1" dirty="0"/>
              <a:t> marketplace</a:t>
            </a:r>
            <a:endParaRPr lang="en-US" sz="1400" dirty="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dirty="0">
                <a:solidFill>
                  <a:srgbClr val="E8833A"/>
                </a:solidFill>
              </a:rPr>
              <a:t>The right pricing and its attractivity : </a:t>
            </a:r>
          </a:p>
          <a:p>
            <a:pPr marL="0" indent="0">
              <a:buNone/>
            </a:pPr>
            <a:r>
              <a:rPr lang="en-US" sz="1400" b="1" u="sng" dirty="0" err="1">
                <a:solidFill>
                  <a:srgbClr val="E8833A"/>
                </a:solidFill>
              </a:rPr>
              <a:t>Total_price</a:t>
            </a:r>
            <a:r>
              <a:rPr lang="en-US" sz="1400" b="1" u="sng" dirty="0">
                <a:solidFill>
                  <a:srgbClr val="E8833A"/>
                </a:solidFill>
              </a:rPr>
              <a:t> &amp; </a:t>
            </a:r>
            <a:r>
              <a:rPr lang="en-US" sz="1400" b="1" u="sng" dirty="0" err="1">
                <a:solidFill>
                  <a:srgbClr val="E8833A"/>
                </a:solidFill>
              </a:rPr>
              <a:t>charmed_price</a:t>
            </a:r>
            <a:r>
              <a:rPr lang="en-US" sz="1400" b="1" dirty="0">
                <a:solidFill>
                  <a:srgbClr val="E8833A"/>
                </a:solidFill>
              </a:rPr>
              <a:t> : </a:t>
            </a:r>
            <a:r>
              <a:rPr lang="fr-FR" sz="1400" i="1" dirty="0"/>
              <a:t>« </a:t>
            </a:r>
            <a:r>
              <a:rPr lang="fr-FR" sz="1400" i="1" dirty="0" err="1"/>
              <a:t>charmed</a:t>
            </a:r>
            <a:r>
              <a:rPr lang="fr-FR" sz="1400" i="1" dirty="0"/>
              <a:t> » by 0,99 </a:t>
            </a:r>
            <a:r>
              <a:rPr lang="fr-FR" sz="1400" i="1" dirty="0" err="1"/>
              <a:t>termination</a:t>
            </a:r>
            <a:endParaRPr lang="en-US" sz="1400" b="1" dirty="0">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fr-FR" b="1" dirty="0"/>
              <a:t>The « Right » </a:t>
            </a:r>
            <a:r>
              <a:rPr lang="fr-FR" b="1" dirty="0" err="1"/>
              <a:t>features</a:t>
            </a:r>
            <a:endParaRPr lang="en-US" b="1" dirty="0"/>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t>The </a:t>
            </a:r>
            <a:r>
              <a:rPr lang="fr-FR" sz="1600" i="1" dirty="0" err="1"/>
              <a:t>most</a:t>
            </a:r>
            <a:r>
              <a:rPr lang="fr-FR" sz="1600" i="1" dirty="0"/>
              <a:t> </a:t>
            </a:r>
            <a:r>
              <a:rPr lang="fr-FR" sz="1600" b="1" i="1" dirty="0" err="1"/>
              <a:t>powerfull</a:t>
            </a:r>
            <a:r>
              <a:rPr lang="fr-FR" sz="1600" b="1" i="1" dirty="0"/>
              <a:t> &amp; efficient</a:t>
            </a:r>
            <a:r>
              <a:rPr lang="fr-FR" sz="1600" i="1" dirty="0"/>
              <a:t> </a:t>
            </a:r>
            <a:r>
              <a:rPr lang="fr-FR" sz="1600" i="1" dirty="0" err="1"/>
              <a:t>Customer’s</a:t>
            </a:r>
            <a:r>
              <a:rPr lang="fr-FR" sz="1600" i="1" dirty="0"/>
              <a:t> segmentation </a:t>
            </a:r>
            <a:r>
              <a:rPr lang="fr-FR" sz="1600" i="1" dirty="0" err="1"/>
              <a:t>shall</a:t>
            </a:r>
            <a:r>
              <a:rPr lang="fr-FR" sz="1600" i="1" dirty="0"/>
              <a:t> first </a:t>
            </a:r>
            <a:r>
              <a:rPr lang="fr-FR" sz="1600" b="1" i="1" dirty="0" err="1"/>
              <a:t>suits</a:t>
            </a:r>
            <a:r>
              <a:rPr lang="fr-FR" sz="1600" b="1" i="1" dirty="0"/>
              <a:t> to </a:t>
            </a:r>
            <a:r>
              <a:rPr lang="fr-FR" sz="1600" b="1" i="1" dirty="0" err="1"/>
              <a:t>Your</a:t>
            </a:r>
            <a:r>
              <a:rPr lang="fr-FR" sz="1600" b="1" i="1" dirty="0"/>
              <a:t>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fr-FR" dirty="0"/>
              <a:t>Use Case : </a:t>
            </a:r>
            <a:br>
              <a:rPr lang="fr-FR" dirty="0"/>
            </a:br>
            <a:r>
              <a:rPr lang="fr-FR" dirty="0"/>
              <a:t>building a « Right » communication </a:t>
            </a:r>
            <a:r>
              <a:rPr lang="fr-FR" dirty="0" err="1"/>
              <a:t>campaign</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dirty="0"/>
                <a:t>Why : </a:t>
              </a:r>
              <a:r>
                <a:rPr lang="en-US" sz="1400" b="1" u="sng" dirty="0" err="1">
                  <a:solidFill>
                    <a:srgbClr val="BD34D1"/>
                  </a:solidFill>
                </a:rPr>
                <a:t>product_review_mean_lvl</a:t>
              </a:r>
              <a:endParaRPr lang="en-US" sz="1400" b="1" u="sng" dirty="0">
                <a:solidFill>
                  <a:srgbClr val="BD34D1"/>
                </a:solidFill>
              </a:endParaRPr>
            </a:p>
            <a:p>
              <a:pPr algn="r"/>
              <a:r>
                <a:rPr lang="en-US" sz="1400" b="1" dirty="0"/>
                <a:t>How : </a:t>
              </a:r>
              <a:r>
                <a:rPr lang="en-US" sz="1400" b="1" u="sng" dirty="0" err="1">
                  <a:solidFill>
                    <a:srgbClr val="BD34D1"/>
                  </a:solidFill>
                </a:rPr>
                <a:t>review_gap_lvl</a:t>
              </a:r>
              <a:endParaRPr lang="en-US" sz="1400" b="1" u="sng"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307777"/>
            </a:xfrm>
            <a:prstGeom prst="rect">
              <a:avLst/>
            </a:prstGeom>
          </p:spPr>
          <p:txBody>
            <a:bodyPr wrap="square">
              <a:spAutoFit/>
            </a:bodyPr>
            <a:lstStyle/>
            <a:p>
              <a:pPr algn="r"/>
              <a:r>
                <a:rPr lang="en-US" sz="1400" b="1" dirty="0"/>
                <a:t>Where : </a:t>
              </a:r>
              <a:r>
                <a:rPr lang="en-US" sz="1400" b="1" u="sng" dirty="0" err="1">
                  <a:solidFill>
                    <a:srgbClr val="2C88D9"/>
                  </a:solidFill>
                </a:rPr>
                <a:t>cust_sell_dist_lvl</a:t>
              </a:r>
              <a:endParaRPr lang="en-US" sz="1400" b="1" u="sng"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dirty="0"/>
                <a:t>Why : </a:t>
              </a:r>
              <a:r>
                <a:rPr lang="fr-FR" sz="1400" b="1" u="sng" dirty="0" err="1">
                  <a:solidFill>
                    <a:srgbClr val="FFC000"/>
                  </a:solidFill>
                </a:rPr>
                <a:t>product_qlty_idx_lvl</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59" cy="1446652"/>
            <a:chOff x="6345914" y="3943406"/>
            <a:chExt cx="4040838"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234253" y="4226554"/>
              <a:ext cx="2152499" cy="523220"/>
            </a:xfrm>
            <a:prstGeom prst="rect">
              <a:avLst/>
            </a:prstGeom>
          </p:spPr>
          <p:txBody>
            <a:bodyPr wrap="square">
              <a:spAutoFit/>
            </a:bodyPr>
            <a:lstStyle/>
            <a:p>
              <a:pPr algn="r"/>
              <a:r>
                <a:rPr lang="en-US" sz="1400" b="1" dirty="0"/>
                <a:t>What : </a:t>
              </a:r>
              <a:r>
                <a:rPr lang="en-US" sz="1400" b="1" dirty="0" err="1">
                  <a:solidFill>
                    <a:srgbClr val="E8833A"/>
                  </a:solidFill>
                </a:rPr>
                <a:t>product_price_lvl</a:t>
              </a:r>
              <a:endParaRPr lang="en-US" sz="1400" b="1" dirty="0">
                <a:solidFill>
                  <a:srgbClr val="E8833A"/>
                </a:solidFill>
              </a:endParaRPr>
            </a:p>
            <a:p>
              <a:pPr algn="r"/>
              <a:r>
                <a:rPr lang="en-US" sz="1400" b="1" u="sng" dirty="0" err="1">
                  <a:solidFill>
                    <a:srgbClr val="E8833A"/>
                  </a:solidFill>
                </a:rPr>
                <a:t>charmed_price_cat</a:t>
              </a:r>
              <a:endParaRPr lang="en-US" sz="1400" b="1" u="sng"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
        <p:nvSpPr>
          <p:cNvPr id="6" name="Rectangle 5">
            <a:extLst>
              <a:ext uri="{FF2B5EF4-FFF2-40B4-BE49-F238E27FC236}">
                <a16:creationId xmlns:a16="http://schemas.microsoft.com/office/drawing/2014/main" id="{B972DCC2-4D79-48CD-B129-0845C40F48F6}"/>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We’ll</a:t>
            </a:r>
            <a:r>
              <a:rPr lang="fr-FR" sz="1600" dirty="0"/>
              <a:t> use </a:t>
            </a:r>
            <a:r>
              <a:rPr lang="fr-FR" sz="1600" dirty="0" err="1"/>
              <a:t>this</a:t>
            </a:r>
            <a:r>
              <a:rPr lang="fr-FR" sz="1600" dirty="0"/>
              <a:t> </a:t>
            </a:r>
            <a:r>
              <a:rPr lang="fr-FR" sz="1600" b="1" u="sng" dirty="0" err="1"/>
              <a:t>shorlist</a:t>
            </a:r>
            <a:r>
              <a:rPr lang="fr-FR" sz="1600" b="1" dirty="0"/>
              <a:t> </a:t>
            </a:r>
            <a:r>
              <a:rPr lang="fr-FR" sz="1600" dirty="0"/>
              <a:t>of </a:t>
            </a:r>
            <a:r>
              <a:rPr lang="fr-FR" sz="1600" b="1" u="sng" dirty="0"/>
              <a:t>7 </a:t>
            </a:r>
            <a:r>
              <a:rPr lang="fr-FR" sz="1600" b="1" u="sng" dirty="0" err="1"/>
              <a:t>features</a:t>
            </a:r>
            <a:r>
              <a:rPr lang="fr-FR" sz="1600" dirty="0"/>
              <a:t>, incl. 2 of type </a:t>
            </a:r>
            <a:r>
              <a:rPr lang="fr-FR" sz="1600" dirty="0" err="1"/>
              <a:t>Categories</a:t>
            </a:r>
            <a:r>
              <a:rPr lang="fr-FR" sz="1600" dirty="0"/>
              <a:t>, and 5 </a:t>
            </a:r>
            <a:r>
              <a:rPr lang="fr-FR" sz="1600" dirty="0" err="1"/>
              <a:t>Numerical</a:t>
            </a:r>
            <a:r>
              <a:rPr lang="fr-FR" sz="1600" dirty="0"/>
              <a:t> (</a:t>
            </a:r>
            <a:r>
              <a:rPr lang="fr-FR" sz="1600" dirty="0" err="1"/>
              <a:t>with</a:t>
            </a:r>
            <a:r>
              <a:rPr lang="fr-FR" sz="1600" dirty="0"/>
              <a:t> </a:t>
            </a:r>
            <a:r>
              <a:rPr lang="fr-FR" sz="1600" dirty="0" err="1"/>
              <a:t>their</a:t>
            </a:r>
            <a:r>
              <a:rPr lang="fr-FR" sz="1600" dirty="0"/>
              <a:t> </a:t>
            </a:r>
            <a:r>
              <a:rPr lang="fr-FR" sz="1600" dirty="0" err="1"/>
              <a:t>derivation</a:t>
            </a:r>
            <a:r>
              <a:rPr lang="fr-FR" sz="1600" dirty="0"/>
              <a:t>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a:t>Next, </a:t>
            </a: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5" name="Rectangle 4">
            <a:extLst>
              <a:ext uri="{FF2B5EF4-FFF2-40B4-BE49-F238E27FC236}">
                <a16:creationId xmlns:a16="http://schemas.microsoft.com/office/drawing/2014/main" id="{C306D9EB-8AD1-4865-A475-839231F5C4E4}"/>
              </a:ext>
            </a:extLst>
          </p:cNvPr>
          <p:cNvSpPr/>
          <p:nvPr/>
        </p:nvSpPr>
        <p:spPr>
          <a:xfrm>
            <a:off x="7184496" y="3309618"/>
            <a:ext cx="4488370" cy="277955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t>Any</a:t>
            </a:r>
            <a:r>
              <a:rPr lang="fr-FR" sz="1400" b="1" i="1" dirty="0"/>
              <a:t> </a:t>
            </a:r>
            <a:r>
              <a:rPr lang="fr-FR" sz="1400" b="1" i="1" dirty="0" err="1"/>
              <a:t>approach</a:t>
            </a:r>
            <a:r>
              <a:rPr lang="fr-FR" sz="1400" b="1" i="1" dirty="0"/>
              <a:t> </a:t>
            </a:r>
            <a:r>
              <a:rPr lang="fr-FR" sz="1400" b="1" i="1" dirty="0" err="1"/>
              <a:t>is</a:t>
            </a:r>
            <a:r>
              <a:rPr lang="fr-FR" sz="1400" b="1" i="1" dirty="0"/>
              <a:t> made of 3 </a:t>
            </a:r>
            <a:r>
              <a:rPr lang="fr-FR" sz="1400" b="1" i="1" dirty="0" err="1"/>
              <a:t>interdependent</a:t>
            </a:r>
            <a:r>
              <a:rPr lang="fr-FR" sz="1400" b="1" i="1" dirty="0"/>
              <a:t> </a:t>
            </a:r>
            <a:r>
              <a:rPr lang="fr-FR" sz="1400" b="1" i="1" dirty="0" err="1"/>
              <a:t>steps</a:t>
            </a:r>
            <a:r>
              <a:rPr lang="fr-FR" sz="1400" b="1" i="1" dirty="0"/>
              <a:t>,</a:t>
            </a:r>
          </a:p>
          <a:p>
            <a:r>
              <a:rPr lang="fr-FR" sz="1400" b="1" i="1" dirty="0"/>
              <a:t> </a:t>
            </a:r>
            <a:r>
              <a:rPr lang="fr-FR" sz="1400" b="1" i="1" dirty="0" err="1"/>
              <a:t>with</a:t>
            </a:r>
            <a:r>
              <a:rPr lang="fr-FR" sz="1400" b="1" i="1" dirty="0"/>
              <a:t> a </a:t>
            </a:r>
            <a:r>
              <a:rPr lang="fr-FR" sz="1400" b="1" i="1" dirty="0" err="1"/>
              <a:t>resulting</a:t>
            </a:r>
            <a:r>
              <a:rPr lang="fr-FR" sz="1400" b="1" i="1" dirty="0"/>
              <a:t> « </a:t>
            </a:r>
            <a:r>
              <a:rPr lang="fr-FR" sz="1400" b="1" i="1" dirty="0" err="1"/>
              <a:t>sensitivity</a:t>
            </a:r>
            <a:r>
              <a:rPr lang="fr-FR" sz="1400" b="1" i="1" dirty="0"/>
              <a:t> »</a:t>
            </a:r>
            <a:endParaRPr lang="fr-FR" sz="1400" dirty="0"/>
          </a:p>
          <a:p>
            <a:endParaRPr lang="fr-FR" sz="1400" dirty="0"/>
          </a:p>
          <a:p>
            <a:pPr algn="r"/>
            <a:r>
              <a:rPr lang="fr-FR" sz="1400" dirty="0" err="1"/>
              <a:t>Transform</a:t>
            </a:r>
            <a:r>
              <a:rPr lang="fr-FR" sz="1400" dirty="0"/>
              <a:t> inputs</a:t>
            </a:r>
          </a:p>
          <a:p>
            <a:pPr algn="r"/>
            <a:r>
              <a:rPr lang="fr-FR" sz="1400" dirty="0" err="1"/>
              <a:t>Reduce</a:t>
            </a:r>
            <a:r>
              <a:rPr lang="fr-FR" sz="1400" dirty="0"/>
              <a:t> dimension</a:t>
            </a:r>
          </a:p>
          <a:p>
            <a:r>
              <a:rPr lang="fr-FR" sz="1400" dirty="0" err="1"/>
              <a:t>Initialize</a:t>
            </a:r>
            <a:r>
              <a:rPr lang="fr-FR" sz="1400" dirty="0"/>
              <a:t> &amp;</a:t>
            </a:r>
          </a:p>
          <a:p>
            <a:r>
              <a:rPr lang="fr-FR" sz="1400" dirty="0"/>
              <a:t>« </a:t>
            </a:r>
            <a:r>
              <a:rPr lang="fr-FR" sz="1400" dirty="0" err="1"/>
              <a:t>feed</a:t>
            </a:r>
            <a:r>
              <a:rPr lang="fr-FR" sz="1400" dirty="0"/>
              <a:t> » </a:t>
            </a:r>
          </a:p>
          <a:p>
            <a:r>
              <a:rPr lang="fr-FR" sz="1400" dirty="0"/>
              <a:t>clusters</a:t>
            </a:r>
          </a:p>
          <a:p>
            <a:pPr algn="r"/>
            <a:r>
              <a:rPr lang="fr-FR" sz="1400" dirty="0" err="1"/>
              <a:t>Find</a:t>
            </a:r>
            <a:r>
              <a:rPr lang="fr-FR" sz="1400" dirty="0"/>
              <a:t> the </a:t>
            </a:r>
          </a:p>
          <a:p>
            <a:pPr algn="r"/>
            <a:r>
              <a:rPr lang="fr-FR" sz="1400" dirty="0"/>
              <a:t>optimal solution</a:t>
            </a:r>
          </a:p>
          <a:p>
            <a:pPr algn="r"/>
            <a:endParaRPr lang="fr-FR" sz="1400" dirty="0"/>
          </a:p>
          <a:p>
            <a:pPr algn="ctr"/>
            <a:r>
              <a:rPr lang="fr-FR" sz="1400" b="1" dirty="0"/>
              <a:t>This </a:t>
            </a:r>
            <a:r>
              <a:rPr lang="fr-FR" sz="1400" b="1" dirty="0" err="1"/>
              <a:t>is</a:t>
            </a:r>
            <a:r>
              <a:rPr lang="fr-FR" sz="1400" b="1" dirty="0"/>
              <a:t> a </a:t>
            </a:r>
            <a:r>
              <a:rPr lang="fr-FR" sz="1400" b="1" dirty="0" err="1"/>
              <a:t>matter</a:t>
            </a:r>
            <a:r>
              <a:rPr lang="fr-FR" sz="1400" b="1" dirty="0"/>
              <a:t> of « distance » computation</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38465" y="4017577"/>
            <a:ext cx="2880988" cy="1649018"/>
          </a:xfrm>
          <a:prstGeom prst="rect">
            <a:avLst/>
          </a:prstGeom>
        </p:spPr>
      </p:pic>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6DD9DCB-CD92-4D0C-95FD-B28812415153}"/>
              </a:ext>
            </a:extLst>
          </p:cNvPr>
          <p:cNvSpPr/>
          <p:nvPr/>
        </p:nvSpPr>
        <p:spPr>
          <a:xfrm>
            <a:off x="1807685" y="5457399"/>
            <a:ext cx="3304052" cy="5140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3455B"/>
                </a:solidFill>
              </a:rPr>
              <a:t>4 firsts </a:t>
            </a:r>
            <a:r>
              <a:rPr lang="fr-FR" dirty="0" err="1">
                <a:solidFill>
                  <a:srgbClr val="D3455B"/>
                </a:solidFill>
              </a:rPr>
              <a:t>PCs</a:t>
            </a:r>
            <a:r>
              <a:rPr lang="fr-FR" dirty="0">
                <a:solidFill>
                  <a:srgbClr val="D3455B"/>
                </a:solidFill>
              </a:rPr>
              <a:t> </a:t>
            </a:r>
            <a:r>
              <a:rPr lang="fr-FR" dirty="0" err="1">
                <a:solidFill>
                  <a:srgbClr val="D3455B"/>
                </a:solidFill>
              </a:rPr>
              <a:t>taken</a:t>
            </a:r>
            <a:r>
              <a:rPr lang="fr-FR" dirty="0">
                <a:solidFill>
                  <a:srgbClr val="D3455B"/>
                </a:solidFill>
              </a:rPr>
              <a:t> by « _cat »</a:t>
            </a:r>
            <a:endParaRPr lang="en-US" dirty="0">
              <a:solidFill>
                <a:srgbClr val="D3455B"/>
              </a:solidFill>
            </a:endParaRPr>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fr-FR" sz="3600" dirty="0"/>
              <a:t>2. </a:t>
            </a:r>
            <a:r>
              <a:rPr lang="fr-FR" sz="3600" dirty="0" err="1"/>
              <a:t>Toward</a:t>
            </a:r>
            <a:r>
              <a:rPr lang="fr-FR" sz="3600" dirty="0"/>
              <a:t> the best segmentation (1/2) </a:t>
            </a:r>
            <a:br>
              <a:rPr lang="fr-FR" sz="3600" dirty="0"/>
            </a:br>
            <a:r>
              <a:rPr lang="fr-FR" sz="3600" dirty="0" err="1"/>
              <a:t>Exploring</a:t>
            </a:r>
            <a:r>
              <a:rPr lang="fr-FR" sz="3600" dirty="0"/>
              <a:t> « </a:t>
            </a:r>
            <a:r>
              <a:rPr lang="fr-FR" sz="3600" dirty="0" err="1"/>
              <a:t>sensitivity</a:t>
            </a:r>
            <a:r>
              <a:rPr lang="fr-FR" sz="3600" dirty="0"/>
              <a:t> » </a:t>
            </a:r>
            <a:r>
              <a:rPr lang="fr-FR" sz="3600" dirty="0" err="1"/>
              <a:t>from</a:t>
            </a:r>
            <a:r>
              <a:rPr lang="fr-FR" sz="3600" dirty="0"/>
              <a:t> A to Z </a:t>
            </a:r>
            <a:endParaRPr lang="en-US" sz="3600" dirty="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87905" y="5937526"/>
            <a:ext cx="5303476" cy="89886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sz="1200" i="1" dirty="0"/>
              <a:t>Even </a:t>
            </a:r>
            <a:r>
              <a:rPr lang="fr-FR" sz="1200" i="1" dirty="0" err="1"/>
              <a:t>transformed</a:t>
            </a:r>
            <a:r>
              <a:rPr lang="fr-FR" sz="1200" i="1" dirty="0"/>
              <a:t> to deal </a:t>
            </a:r>
            <a:r>
              <a:rPr lang="fr-FR" sz="1200" i="1" dirty="0" err="1"/>
              <a:t>equaly</a:t>
            </a:r>
            <a:r>
              <a:rPr lang="fr-FR" sz="1200" i="1" dirty="0"/>
              <a:t> </a:t>
            </a:r>
            <a:r>
              <a:rPr lang="fr-FR" sz="1200" i="1" dirty="0" err="1"/>
              <a:t>with</a:t>
            </a:r>
            <a:r>
              <a:rPr lang="fr-FR" sz="1200" i="1" dirty="0"/>
              <a:t> </a:t>
            </a:r>
            <a:r>
              <a:rPr lang="fr-FR" sz="1200" i="1" dirty="0" err="1"/>
              <a:t>any</a:t>
            </a:r>
            <a:r>
              <a:rPr lang="fr-FR" sz="1200" i="1" dirty="0"/>
              <a:t> </a:t>
            </a:r>
            <a:r>
              <a:rPr lang="fr-FR" sz="1200" i="1" dirty="0" err="1"/>
              <a:t>feature</a:t>
            </a:r>
            <a:r>
              <a:rPr lang="fr-FR" sz="1200" i="1" dirty="0"/>
              <a:t> type, </a:t>
            </a:r>
            <a:r>
              <a:rPr lang="fr-FR" sz="1200" i="1" dirty="0" err="1"/>
              <a:t>with</a:t>
            </a:r>
            <a:r>
              <a:rPr lang="fr-FR" sz="1200" i="1" dirty="0"/>
              <a:t> </a:t>
            </a:r>
            <a:r>
              <a:rPr lang="fr-FR" sz="1200" i="1" dirty="0" err="1"/>
              <a:t>PCA’s</a:t>
            </a:r>
            <a:r>
              <a:rPr lang="fr-FR" sz="1200" i="1" dirty="0"/>
              <a:t> cumulative </a:t>
            </a:r>
            <a:r>
              <a:rPr lang="fr-FR" sz="1200" i="1" dirty="0" err="1"/>
              <a:t>explained</a:t>
            </a:r>
            <a:r>
              <a:rPr lang="fr-FR" sz="1200" i="1" dirty="0"/>
              <a:t> variance </a:t>
            </a:r>
            <a:r>
              <a:rPr lang="fr-FR" sz="1200" i="1" dirty="0" err="1"/>
              <a:t>showing</a:t>
            </a:r>
            <a:r>
              <a:rPr lang="fr-FR" sz="1200" i="1" dirty="0"/>
              <a:t> </a:t>
            </a:r>
            <a:r>
              <a:rPr lang="fr-FR" sz="1200" b="1" i="1" dirty="0" err="1"/>
              <a:t>unbiased</a:t>
            </a:r>
            <a:r>
              <a:rPr lang="fr-FR" sz="1200" b="1" i="1" dirty="0"/>
              <a:t> profile</a:t>
            </a:r>
            <a:r>
              <a:rPr lang="fr-FR" sz="1200" i="1" dirty="0"/>
              <a:t>, </a:t>
            </a:r>
            <a:r>
              <a:rPr lang="fr-FR" sz="1200" i="1" dirty="0" err="1"/>
              <a:t>discrete</a:t>
            </a:r>
            <a:r>
              <a:rPr lang="fr-FR" sz="1200" i="1" dirty="0"/>
              <a:t> </a:t>
            </a:r>
            <a:r>
              <a:rPr lang="fr-FR" sz="1200" i="1" dirty="0" err="1"/>
              <a:t>features</a:t>
            </a:r>
            <a:r>
              <a:rPr lang="fr-FR" sz="1200" i="1" dirty="0"/>
              <a:t> </a:t>
            </a:r>
            <a:r>
              <a:rPr lang="fr-FR" sz="1200" i="1" dirty="0" err="1"/>
              <a:t>highly</a:t>
            </a:r>
            <a:r>
              <a:rPr lang="fr-FR" sz="1200" i="1" dirty="0"/>
              <a:t> affect </a:t>
            </a:r>
            <a:r>
              <a:rPr lang="fr-FR" sz="1200" i="1" dirty="0" err="1"/>
              <a:t>results</a:t>
            </a:r>
            <a:r>
              <a:rPr lang="fr-FR" sz="1200" i="1" dirty="0"/>
              <a:t> for </a:t>
            </a:r>
            <a:r>
              <a:rPr lang="fr-FR" sz="1200" i="1" dirty="0" err="1"/>
              <a:t>such</a:t>
            </a:r>
            <a:r>
              <a:rPr lang="fr-FR" sz="1200" i="1" dirty="0"/>
              <a:t> </a:t>
            </a:r>
            <a:r>
              <a:rPr lang="fr-FR" sz="1200" i="1" dirty="0" err="1"/>
              <a:t>reducer</a:t>
            </a:r>
            <a:endParaRPr lang="fr-FR" sz="1200" i="1"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4"/>
          <a:stretch>
            <a:fillRect/>
          </a:stretch>
        </p:blipFill>
        <p:spPr>
          <a:xfrm>
            <a:off x="87766" y="2000291"/>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5"/>
          <a:stretch>
            <a:fillRect/>
          </a:stretch>
        </p:blipFill>
        <p:spPr>
          <a:xfrm>
            <a:off x="85111" y="3374911"/>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6"/>
          <a:stretch>
            <a:fillRect/>
          </a:stretch>
        </p:blipFill>
        <p:spPr>
          <a:xfrm>
            <a:off x="80818" y="4767071"/>
            <a:ext cx="1618769" cy="1194019"/>
          </a:xfrm>
          <a:prstGeom prst="rect">
            <a:avLst/>
          </a:prstGeom>
        </p:spPr>
      </p:pic>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7"/>
          <a:stretch>
            <a:fillRect/>
          </a:stretch>
        </p:blipFill>
        <p:spPr>
          <a:xfrm>
            <a:off x="3551351" y="2203183"/>
            <a:ext cx="1560386" cy="1192094"/>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284299" y="1787119"/>
            <a:ext cx="1170513" cy="253916"/>
          </a:xfrm>
          <a:prstGeom prst="rect">
            <a:avLst/>
          </a:prstGeom>
          <a:noFill/>
        </p:spPr>
        <p:txBody>
          <a:bodyPr wrap="none" rtlCol="0">
            <a:spAutoFit/>
          </a:bodyPr>
          <a:lstStyle/>
          <a:p>
            <a:r>
              <a:rPr lang="fr-FR" sz="1050" i="1" dirty="0" err="1"/>
              <a:t>Only</a:t>
            </a:r>
            <a:r>
              <a:rPr lang="fr-FR" sz="1050" i="1" dirty="0"/>
              <a:t> </a:t>
            </a:r>
            <a:r>
              <a:rPr lang="fr-FR" sz="1050" i="1" dirty="0" err="1"/>
              <a:t>numerical</a:t>
            </a:r>
            <a:endParaRPr lang="en-US" sz="1050" i="1" dirty="0"/>
          </a:p>
        </p:txBody>
      </p:sp>
      <p:sp>
        <p:nvSpPr>
          <p:cNvPr id="24" name="ZoneTexte 23">
            <a:extLst>
              <a:ext uri="{FF2B5EF4-FFF2-40B4-BE49-F238E27FC236}">
                <a16:creationId xmlns:a16="http://schemas.microsoft.com/office/drawing/2014/main" id="{C5E3127A-D8A8-48EF-A166-16F067356B03}"/>
              </a:ext>
            </a:extLst>
          </p:cNvPr>
          <p:cNvSpPr txBox="1"/>
          <p:nvPr/>
        </p:nvSpPr>
        <p:spPr>
          <a:xfrm>
            <a:off x="228193" y="3163329"/>
            <a:ext cx="1282723" cy="253916"/>
          </a:xfrm>
          <a:prstGeom prst="rect">
            <a:avLst/>
          </a:prstGeom>
          <a:noFill/>
        </p:spPr>
        <p:txBody>
          <a:bodyPr wrap="none" rtlCol="0">
            <a:spAutoFit/>
          </a:bodyPr>
          <a:lstStyle/>
          <a:p>
            <a:r>
              <a:rPr lang="fr-FR" sz="1050" i="1" dirty="0" err="1"/>
              <a:t>Only</a:t>
            </a:r>
            <a:r>
              <a:rPr lang="fr-FR" sz="1050" i="1" dirty="0"/>
              <a:t> </a:t>
            </a:r>
            <a:r>
              <a:rPr lang="fr-FR" sz="1050" i="1" dirty="0" err="1"/>
              <a:t>categorical</a:t>
            </a:r>
            <a:endParaRPr lang="en-US" sz="1050" i="1" dirty="0"/>
          </a:p>
        </p:txBody>
      </p:sp>
      <p:sp>
        <p:nvSpPr>
          <p:cNvPr id="26" name="ZoneTexte 25">
            <a:extLst>
              <a:ext uri="{FF2B5EF4-FFF2-40B4-BE49-F238E27FC236}">
                <a16:creationId xmlns:a16="http://schemas.microsoft.com/office/drawing/2014/main" id="{982127EE-A405-4AD3-BA49-1CC498B21144}"/>
              </a:ext>
            </a:extLst>
          </p:cNvPr>
          <p:cNvSpPr txBox="1"/>
          <p:nvPr/>
        </p:nvSpPr>
        <p:spPr>
          <a:xfrm>
            <a:off x="357605" y="4543285"/>
            <a:ext cx="1003801" cy="253916"/>
          </a:xfrm>
          <a:prstGeom prst="rect">
            <a:avLst/>
          </a:prstGeom>
          <a:noFill/>
        </p:spPr>
        <p:txBody>
          <a:bodyPr wrap="none" rtlCol="0">
            <a:spAutoFit/>
          </a:bodyPr>
          <a:lstStyle/>
          <a:p>
            <a:r>
              <a:rPr lang="fr-FR" sz="1050" i="1" dirty="0" err="1"/>
              <a:t>Any</a:t>
            </a:r>
            <a:r>
              <a:rPr lang="fr-FR" sz="1050" i="1" dirty="0"/>
              <a:t> </a:t>
            </a:r>
            <a:r>
              <a:rPr lang="fr-FR" sz="1050" i="1" dirty="0" err="1"/>
              <a:t>features</a:t>
            </a:r>
            <a:endParaRPr lang="en-US" sz="1050" i="1" dirty="0"/>
          </a:p>
        </p:txBody>
      </p:sp>
      <p:sp>
        <p:nvSpPr>
          <p:cNvPr id="27" name="ZoneTexte 26">
            <a:extLst>
              <a:ext uri="{FF2B5EF4-FFF2-40B4-BE49-F238E27FC236}">
                <a16:creationId xmlns:a16="http://schemas.microsoft.com/office/drawing/2014/main" id="{67F66EA0-4A53-4968-B65C-DE7E2356E0F2}"/>
              </a:ext>
            </a:extLst>
          </p:cNvPr>
          <p:cNvSpPr txBox="1"/>
          <p:nvPr/>
        </p:nvSpPr>
        <p:spPr>
          <a:xfrm>
            <a:off x="1750014" y="1770468"/>
            <a:ext cx="3444856" cy="415498"/>
          </a:xfrm>
          <a:prstGeom prst="rect">
            <a:avLst/>
          </a:prstGeom>
          <a:noFill/>
        </p:spPr>
        <p:txBody>
          <a:bodyPr wrap="square" rtlCol="0">
            <a:spAutoFit/>
          </a:bodyPr>
          <a:lstStyle/>
          <a:p>
            <a:r>
              <a:rPr lang="fr-FR" sz="1050" b="1" dirty="0"/>
              <a:t>Use Case Focus :</a:t>
            </a:r>
          </a:p>
          <a:p>
            <a:r>
              <a:rPr lang="fr-FR" sz="1050" dirty="0"/>
              <a:t>Cumul. </a:t>
            </a:r>
            <a:r>
              <a:rPr lang="fr-FR" sz="1050" dirty="0" err="1"/>
              <a:t>expl</a:t>
            </a:r>
            <a:r>
              <a:rPr lang="fr-FR" sz="1050" dirty="0"/>
              <a:t>. Variance	PC1-PC2 projection</a:t>
            </a:r>
            <a:endParaRPr lang="en-US" sz="1050" dirty="0"/>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8"/>
          <a:stretch>
            <a:fillRect/>
          </a:stretch>
        </p:blipFill>
        <p:spPr>
          <a:xfrm>
            <a:off x="1807685" y="2203182"/>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9"/>
          <a:stretch>
            <a:fillRect/>
          </a:stretch>
        </p:blipFill>
        <p:spPr>
          <a:xfrm>
            <a:off x="1807685" y="3577979"/>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3110390" y="4930721"/>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3293714" y="4369647"/>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3610726" y="2387506"/>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4241622" y="2680700"/>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2739515" y="3498436"/>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p:cNvCxnSpPr>
          <p:nvPr/>
        </p:nvCxnSpPr>
        <p:spPr>
          <a:xfrm flipV="1">
            <a:off x="3354037" y="3579236"/>
            <a:ext cx="1067506" cy="1604875"/>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EB54CF81-AC6B-4D48-A588-5F4F3C74801E}"/>
              </a:ext>
            </a:extLst>
          </p:cNvPr>
          <p:cNvSpPr txBox="1"/>
          <p:nvPr/>
        </p:nvSpPr>
        <p:spPr>
          <a:xfrm>
            <a:off x="5299426" y="3221251"/>
            <a:ext cx="4311779" cy="415498"/>
          </a:xfrm>
          <a:prstGeom prst="rect">
            <a:avLst/>
          </a:prstGeom>
          <a:noFill/>
        </p:spPr>
        <p:txBody>
          <a:bodyPr wrap="square" rtlCol="0">
            <a:spAutoFit/>
          </a:bodyPr>
          <a:lstStyle/>
          <a:p>
            <a:r>
              <a:rPr lang="fr-FR" sz="1050" b="1" u="sng" dirty="0"/>
              <a:t>Use Case : </a:t>
            </a:r>
            <a:r>
              <a:rPr lang="fr-FR" sz="1050" b="1" u="sng" dirty="0" err="1"/>
              <a:t>alternate</a:t>
            </a:r>
            <a:r>
              <a:rPr lang="fr-FR" sz="1050" b="1" u="sng" dirty="0"/>
              <a:t> </a:t>
            </a:r>
            <a:r>
              <a:rPr lang="fr-FR" sz="1050" b="1" u="sng" dirty="0" err="1"/>
              <a:t>clusterer</a:t>
            </a:r>
            <a:r>
              <a:rPr lang="fr-FR" sz="1050" b="1" u="sng" dirty="0"/>
              <a:t> or dimension « </a:t>
            </a:r>
            <a:r>
              <a:rPr lang="fr-FR" sz="1050" b="1" u="sng" dirty="0" err="1"/>
              <a:t>reducers</a:t>
            </a:r>
            <a:r>
              <a:rPr lang="fr-FR" sz="1050" b="1" u="sng" dirty="0"/>
              <a:t> » </a:t>
            </a:r>
          </a:p>
          <a:p>
            <a:r>
              <a:rPr lang="fr-FR" sz="1050" dirty="0"/>
              <a:t>t-SNE 2d			     </a:t>
            </a:r>
            <a:endParaRPr lang="en-US" sz="1050" dirty="0"/>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10"/>
          <a:stretch>
            <a:fillRect/>
          </a:stretch>
        </p:blipFill>
        <p:spPr>
          <a:xfrm>
            <a:off x="5335297" y="3598615"/>
            <a:ext cx="1511453" cy="1122110"/>
          </a:xfrm>
          <a:prstGeom prst="rect">
            <a:avLst/>
          </a:prstGeom>
        </p:spPr>
      </p:pic>
      <p:sp>
        <p:nvSpPr>
          <p:cNvPr id="40" name="Rectangle 39">
            <a:extLst>
              <a:ext uri="{FF2B5EF4-FFF2-40B4-BE49-F238E27FC236}">
                <a16:creationId xmlns:a16="http://schemas.microsoft.com/office/drawing/2014/main" id="{D0068D93-0448-4087-8E1F-E7B59E6B818B}"/>
              </a:ext>
            </a:extLst>
          </p:cNvPr>
          <p:cNvSpPr/>
          <p:nvPr/>
        </p:nvSpPr>
        <p:spPr>
          <a:xfrm>
            <a:off x="3103949" y="4332070"/>
            <a:ext cx="837414" cy="1229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11"/>
          <a:stretch>
            <a:fillRect/>
          </a:stretch>
        </p:blipFill>
        <p:spPr>
          <a:xfrm>
            <a:off x="5335297" y="2029735"/>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12"/>
          <a:stretch>
            <a:fillRect/>
          </a:stretch>
        </p:blipFill>
        <p:spPr>
          <a:xfrm>
            <a:off x="7714443" y="2031718"/>
            <a:ext cx="1880085" cy="1163303"/>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5315654" y="1599919"/>
            <a:ext cx="6788580" cy="415498"/>
          </a:xfrm>
          <a:prstGeom prst="rect">
            <a:avLst/>
          </a:prstGeom>
          <a:noFill/>
        </p:spPr>
        <p:txBody>
          <a:bodyPr wrap="square" rtlCol="0">
            <a:spAutoFit/>
          </a:bodyPr>
          <a:lstStyle/>
          <a:p>
            <a:r>
              <a:rPr lang="fr-FR" sz="1050" b="1" u="sng" dirty="0"/>
              <a:t>Use Case : </a:t>
            </a:r>
            <a:r>
              <a:rPr lang="fr-FR" sz="1050" b="1" u="sng" dirty="0" err="1"/>
              <a:t>Kmeans</a:t>
            </a:r>
            <a:r>
              <a:rPr lang="fr-FR" sz="1050" b="1" u="sng" dirty="0"/>
              <a:t> </a:t>
            </a:r>
            <a:r>
              <a:rPr lang="fr-FR" sz="1050" b="1" u="sng" dirty="0" err="1"/>
              <a:t>after</a:t>
            </a:r>
            <a:r>
              <a:rPr lang="fr-FR" sz="1050" b="1" u="sng" dirty="0"/>
              <a:t> PCA</a:t>
            </a:r>
          </a:p>
          <a:p>
            <a:r>
              <a:rPr lang="fr-FR" sz="1050" dirty="0"/>
              <a:t>Optimal </a:t>
            </a:r>
            <a:r>
              <a:rPr lang="fr-FR" sz="1050" dirty="0" err="1"/>
              <a:t>nClusters</a:t>
            </a:r>
            <a:r>
              <a:rPr lang="fr-FR" sz="1050" dirty="0"/>
              <a:t> : 6		             Optimal </a:t>
            </a:r>
            <a:r>
              <a:rPr lang="fr-FR" sz="1050" dirty="0" err="1"/>
              <a:t>nComponents</a:t>
            </a:r>
            <a:r>
              <a:rPr lang="fr-FR" sz="1050" dirty="0"/>
              <a:t> : 2	              6 clusters projection PC1-PC2</a:t>
            </a:r>
            <a:endParaRPr lang="en-US" sz="1050" dirty="0"/>
          </a:p>
        </p:txBody>
      </p:sp>
      <p:sp>
        <p:nvSpPr>
          <p:cNvPr id="45" name="Flèche : bas 44">
            <a:extLst>
              <a:ext uri="{FF2B5EF4-FFF2-40B4-BE49-F238E27FC236}">
                <a16:creationId xmlns:a16="http://schemas.microsoft.com/office/drawing/2014/main" id="{07E6D1CA-5480-48DF-9C1B-58DED5F13DD2}"/>
              </a:ext>
            </a:extLst>
          </p:cNvPr>
          <p:cNvSpPr/>
          <p:nvPr/>
        </p:nvSpPr>
        <p:spPr>
          <a:xfrm>
            <a:off x="6405491" y="2645990"/>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7700099" y="2790426"/>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13"/>
          <a:stretch>
            <a:fillRect/>
          </a:stretch>
        </p:blipFill>
        <p:spPr>
          <a:xfrm>
            <a:off x="10119186" y="2033290"/>
            <a:ext cx="1768675" cy="1180424"/>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14"/>
          <a:stretch>
            <a:fillRect/>
          </a:stretch>
        </p:blipFill>
        <p:spPr>
          <a:xfrm>
            <a:off x="7517682" y="3596031"/>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8724715" y="4327463"/>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8209944" y="4446143"/>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15"/>
          <a:stretch>
            <a:fillRect/>
          </a:stretch>
        </p:blipFill>
        <p:spPr>
          <a:xfrm>
            <a:off x="9828220" y="3587521"/>
            <a:ext cx="1803083" cy="1179550"/>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9757999" y="3356614"/>
            <a:ext cx="1252631" cy="246221"/>
          </a:xfrm>
          <a:prstGeom prst="rect">
            <a:avLst/>
          </a:prstGeom>
          <a:noFill/>
        </p:spPr>
        <p:txBody>
          <a:bodyPr wrap="square">
            <a:spAutoFit/>
          </a:bodyPr>
          <a:lstStyle/>
          <a:p>
            <a:r>
              <a:rPr lang="fr-FR" sz="1000" dirty="0"/>
              <a:t>t-SNE 9 Clusters</a:t>
            </a:r>
            <a:endParaRPr lang="en-US" sz="1000" dirty="0"/>
          </a:p>
        </p:txBody>
      </p:sp>
      <p:sp>
        <p:nvSpPr>
          <p:cNvPr id="15" name="Rectangle 14">
            <a:extLst>
              <a:ext uri="{FF2B5EF4-FFF2-40B4-BE49-F238E27FC236}">
                <a16:creationId xmlns:a16="http://schemas.microsoft.com/office/drawing/2014/main" id="{D4306EDD-03D6-402D-A588-FF9EF2A7703F}"/>
              </a:ext>
            </a:extLst>
          </p:cNvPr>
          <p:cNvSpPr/>
          <p:nvPr/>
        </p:nvSpPr>
        <p:spPr>
          <a:xfrm>
            <a:off x="87766" y="6068822"/>
            <a:ext cx="11700859"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Assuming that </a:t>
            </a:r>
            <a:r>
              <a:rPr lang="en-US" sz="1600" b="1" i="1" dirty="0"/>
              <a:t>any topology</a:t>
            </a:r>
            <a:r>
              <a:rPr lang="en-US" sz="1600" i="1" dirty="0"/>
              <a:t> should be handled (mixed type of features), and dimension reduction is key for </a:t>
            </a:r>
          </a:p>
          <a:p>
            <a:pPr algn="ctr"/>
            <a:r>
              <a:rPr lang="en-US" sz="1600" b="1" i="1" dirty="0"/>
              <a:t>optimal clustering : </a:t>
            </a:r>
            <a:r>
              <a:rPr lang="en-US" sz="1600" i="1" dirty="0"/>
              <a:t>relevant </a:t>
            </a:r>
            <a:r>
              <a:rPr lang="en-US" sz="1600" b="1" i="1" dirty="0"/>
              <a:t>transformers</a:t>
            </a:r>
            <a:r>
              <a:rPr lang="en-US" sz="1600" i="1" dirty="0"/>
              <a:t> and </a:t>
            </a:r>
            <a:r>
              <a:rPr lang="en-US" sz="1600" b="1" i="1" dirty="0"/>
              <a:t>reducers</a:t>
            </a:r>
            <a:r>
              <a:rPr lang="en-US" sz="1600" i="1" dirty="0"/>
              <a:t> can be </a:t>
            </a:r>
            <a:r>
              <a:rPr lang="en-US" sz="1600" b="1" i="1" dirty="0"/>
              <a:t>chosen</a:t>
            </a:r>
            <a:r>
              <a:rPr lang="en-US" sz="1600" i="1" dirty="0"/>
              <a:t> and </a:t>
            </a:r>
            <a:r>
              <a:rPr lang="en-US" sz="1600" b="1" i="1" dirty="0"/>
              <a:t>tuned</a:t>
            </a:r>
            <a:r>
              <a:rPr lang="en-US" sz="1600" i="1" dirty="0"/>
              <a:t> to get to </a:t>
            </a:r>
            <a:r>
              <a:rPr lang="en-US" sz="1600" b="1" i="1" dirty="0"/>
              <a:t>enhance results</a:t>
            </a:r>
            <a:endParaRPr lang="en-US" sz="2000" b="1" i="1" dirty="0"/>
          </a:p>
        </p:txBody>
      </p:sp>
      <p:sp>
        <p:nvSpPr>
          <p:cNvPr id="48" name="ZoneTexte 47">
            <a:extLst>
              <a:ext uri="{FF2B5EF4-FFF2-40B4-BE49-F238E27FC236}">
                <a16:creationId xmlns:a16="http://schemas.microsoft.com/office/drawing/2014/main" id="{5703940F-9229-4CDA-B3DF-0F51A4C4FE4B}"/>
              </a:ext>
            </a:extLst>
          </p:cNvPr>
          <p:cNvSpPr txBox="1"/>
          <p:nvPr/>
        </p:nvSpPr>
        <p:spPr>
          <a:xfrm>
            <a:off x="7275686" y="3380638"/>
            <a:ext cx="1700663" cy="230832"/>
          </a:xfrm>
          <a:prstGeom prst="rect">
            <a:avLst/>
          </a:prstGeom>
          <a:noFill/>
        </p:spPr>
        <p:txBody>
          <a:bodyPr wrap="square">
            <a:spAutoFit/>
          </a:bodyPr>
          <a:lstStyle/>
          <a:p>
            <a:r>
              <a:rPr lang="fr-FR" sz="900" dirty="0"/>
              <a:t>t-SNE 2d Optimal  k : 4 or 9</a:t>
            </a:r>
            <a:endParaRPr lang="en-US" sz="900" dirty="0"/>
          </a:p>
        </p:txBody>
      </p:sp>
      <p:sp>
        <p:nvSpPr>
          <p:cNvPr id="18" name="ZoneTexte 17">
            <a:extLst>
              <a:ext uri="{FF2B5EF4-FFF2-40B4-BE49-F238E27FC236}">
                <a16:creationId xmlns:a16="http://schemas.microsoft.com/office/drawing/2014/main" id="{BA4916B0-30BA-4310-9F80-64A99F7CC240}"/>
              </a:ext>
            </a:extLst>
          </p:cNvPr>
          <p:cNvSpPr txBox="1"/>
          <p:nvPr/>
        </p:nvSpPr>
        <p:spPr>
          <a:xfrm>
            <a:off x="5265425" y="4713041"/>
            <a:ext cx="4853761" cy="230832"/>
          </a:xfrm>
          <a:prstGeom prst="rect">
            <a:avLst/>
          </a:prstGeom>
          <a:noFill/>
        </p:spPr>
        <p:txBody>
          <a:bodyPr wrap="square">
            <a:spAutoFit/>
          </a:bodyPr>
          <a:lstStyle/>
          <a:p>
            <a:r>
              <a:rPr lang="fr-FR" sz="900" b="1" u="sng" dirty="0"/>
              <a:t>HDBSCAN</a:t>
            </a:r>
            <a:r>
              <a:rPr lang="fr-FR" sz="900" dirty="0"/>
              <a:t> : </a:t>
            </a:r>
            <a:r>
              <a:rPr lang="fr-FR" sz="900" dirty="0" err="1"/>
              <a:t>after</a:t>
            </a:r>
            <a:r>
              <a:rPr lang="fr-FR" sz="900" dirty="0"/>
              <a:t> PCA	PCA 2PCs			t-</a:t>
            </a:r>
            <a:r>
              <a:rPr lang="fr-FR" sz="900" dirty="0" err="1"/>
              <a:t>sne</a:t>
            </a:r>
            <a:r>
              <a:rPr lang="fr-FR" sz="900" dirty="0"/>
              <a:t>		</a:t>
            </a:r>
            <a:endParaRPr lang="en-US" sz="900" dirty="0"/>
          </a:p>
        </p:txBody>
      </p:sp>
      <p:sp>
        <p:nvSpPr>
          <p:cNvPr id="19" name="Flèche : droite 18">
            <a:extLst>
              <a:ext uri="{FF2B5EF4-FFF2-40B4-BE49-F238E27FC236}">
                <a16:creationId xmlns:a16="http://schemas.microsoft.com/office/drawing/2014/main" id="{7E8A4973-1129-41BD-B302-23D4E8743140}"/>
              </a:ext>
            </a:extLst>
          </p:cNvPr>
          <p:cNvSpPr/>
          <p:nvPr/>
        </p:nvSpPr>
        <p:spPr>
          <a:xfrm>
            <a:off x="6917446" y="4095750"/>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9509521" y="4095750"/>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0BD65DB2-44B0-4F86-9AC0-E07027766326}"/>
              </a:ext>
            </a:extLst>
          </p:cNvPr>
          <p:cNvSpPr txBox="1"/>
          <p:nvPr/>
        </p:nvSpPr>
        <p:spPr>
          <a:xfrm>
            <a:off x="10046097" y="2982882"/>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sp>
        <p:nvSpPr>
          <p:cNvPr id="57" name="ZoneTexte 56">
            <a:extLst>
              <a:ext uri="{FF2B5EF4-FFF2-40B4-BE49-F238E27FC236}">
                <a16:creationId xmlns:a16="http://schemas.microsoft.com/office/drawing/2014/main" id="{03C6D732-A2A4-48CF-95E6-98CE87BA70D1}"/>
              </a:ext>
            </a:extLst>
          </p:cNvPr>
          <p:cNvSpPr txBox="1"/>
          <p:nvPr/>
        </p:nvSpPr>
        <p:spPr>
          <a:xfrm>
            <a:off x="9803234" y="4536239"/>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pic>
        <p:nvPicPr>
          <p:cNvPr id="21" name="Image 20">
            <a:extLst>
              <a:ext uri="{FF2B5EF4-FFF2-40B4-BE49-F238E27FC236}">
                <a16:creationId xmlns:a16="http://schemas.microsoft.com/office/drawing/2014/main" id="{54BA488C-A381-4A7B-9FE8-DB0130BCA1D3}"/>
              </a:ext>
            </a:extLst>
          </p:cNvPr>
          <p:cNvPicPr>
            <a:picLocks noChangeAspect="1"/>
          </p:cNvPicPr>
          <p:nvPr/>
        </p:nvPicPr>
        <p:blipFill>
          <a:blip r:embed="rId16"/>
          <a:stretch>
            <a:fillRect/>
          </a:stretch>
        </p:blipFill>
        <p:spPr>
          <a:xfrm>
            <a:off x="6624939" y="4963612"/>
            <a:ext cx="1557811" cy="1060862"/>
          </a:xfrm>
          <a:prstGeom prst="rect">
            <a:avLst/>
          </a:prstGeom>
        </p:spPr>
      </p:pic>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7"/>
          <a:stretch>
            <a:fillRect/>
          </a:stretch>
        </p:blipFill>
        <p:spPr>
          <a:xfrm>
            <a:off x="5322525" y="4963612"/>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8"/>
          <a:stretch>
            <a:fillRect/>
          </a:stretch>
        </p:blipFill>
        <p:spPr>
          <a:xfrm>
            <a:off x="8256673" y="4954927"/>
            <a:ext cx="1658852" cy="1078254"/>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5297343" y="5815816"/>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61" name="ZoneTexte 60">
            <a:extLst>
              <a:ext uri="{FF2B5EF4-FFF2-40B4-BE49-F238E27FC236}">
                <a16:creationId xmlns:a16="http://schemas.microsoft.com/office/drawing/2014/main" id="{FE6CB304-1C4C-4424-ADD1-3C87ABFF5DD3}"/>
              </a:ext>
            </a:extLst>
          </p:cNvPr>
          <p:cNvSpPr txBox="1"/>
          <p:nvPr/>
        </p:nvSpPr>
        <p:spPr>
          <a:xfrm>
            <a:off x="6624939" y="5815816"/>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62" name="ZoneTexte 61">
            <a:extLst>
              <a:ext uri="{FF2B5EF4-FFF2-40B4-BE49-F238E27FC236}">
                <a16:creationId xmlns:a16="http://schemas.microsoft.com/office/drawing/2014/main" id="{C0D32F2A-A4D8-4078-B6A7-0B7504A67014}"/>
              </a:ext>
            </a:extLst>
          </p:cNvPr>
          <p:cNvSpPr txBox="1"/>
          <p:nvPr/>
        </p:nvSpPr>
        <p:spPr>
          <a:xfrm>
            <a:off x="8209944" y="5824523"/>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31994</TotalTime>
  <Words>3168</Words>
  <Application>Microsoft Office PowerPoint</Application>
  <PresentationFormat>Grand écran</PresentationFormat>
  <Paragraphs>341</Paragraphs>
  <Slides>19</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Calibri</vt:lpstr>
      <vt:lpstr>Century Gothic</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Merge a Customer-Centric  Dataset</vt:lpstr>
      <vt:lpstr>1.b.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2. Toward the best segmentation (1/2)  Exploring « sensitivity » from A to Z </vt:lpstr>
      <vt:lpstr>2. Toward the best segmentation (2/2)  Exploring « sensitivity » from A to Z </vt:lpstr>
      <vt:lpstr>Data Science : your best Support</vt:lpstr>
      <vt:lpstr>Actionability (1/3) Starting with : K-Modes</vt:lpstr>
      <vt:lpstr>Actionability (2/3) K-Modes results</vt:lpstr>
      <vt:lpstr>K-Mode</vt:lpstr>
      <vt:lpstr>Data Science : your best Support</vt:lpstr>
      <vt:lpstr>Funnel : issue synthesis &amp; strategy</vt:lpstr>
      <vt:lpstr>(Fast) Forward Selector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331</cp:revision>
  <dcterms:created xsi:type="dcterms:W3CDTF">2020-07-07T07:51:10Z</dcterms:created>
  <dcterms:modified xsi:type="dcterms:W3CDTF">2020-10-01T09:58:44Z</dcterms:modified>
</cp:coreProperties>
</file>