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8" r:id="rId3"/>
    <p:sldId id="257" r:id="rId4"/>
    <p:sldId id="264" r:id="rId5"/>
    <p:sldId id="267" r:id="rId6"/>
    <p:sldId id="273" r:id="rId7"/>
    <p:sldId id="280" r:id="rId8"/>
    <p:sldId id="286" r:id="rId9"/>
    <p:sldId id="274" r:id="rId10"/>
    <p:sldId id="292" r:id="rId11"/>
    <p:sldId id="289" r:id="rId12"/>
    <p:sldId id="288" r:id="rId13"/>
    <p:sldId id="279" r:id="rId14"/>
    <p:sldId id="285" r:id="rId15"/>
    <p:sldId id="290" r:id="rId16"/>
    <p:sldId id="291"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455B"/>
    <a:srgbClr val="E8833A"/>
    <a:srgbClr val="BD34D1"/>
    <a:srgbClr val="788896"/>
    <a:srgbClr val="424F5A"/>
    <a:srgbClr val="2C88D9"/>
    <a:srgbClr val="1AAE9F"/>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8568" autoAdjust="0"/>
  </p:normalViewPr>
  <p:slideViewPr>
    <p:cSldViewPr snapToGrid="0">
      <p:cViewPr varScale="1">
        <p:scale>
          <a:sx n="101" d="100"/>
          <a:sy n="101" d="100"/>
        </p:scale>
        <p:origin x="130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10/1/2020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3115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13</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10/1/2020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10/1/2020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24.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4.png"/><Relationship Id="rId3" Type="http://schemas.openxmlformats.org/officeDocument/2006/relationships/image" Target="../media/image44.png"/><Relationship Id="rId7" Type="http://schemas.openxmlformats.org/officeDocument/2006/relationships/image" Target="../media/image49.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5.png"/><Relationship Id="rId16"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43.png"/><Relationship Id="rId14" Type="http://schemas.openxmlformats.org/officeDocument/2006/relationships/image" Target="../media/image5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fr-FR" dirty="0" err="1">
                <a:solidFill>
                  <a:schemeClr val="accent3"/>
                </a:solidFill>
              </a:rPr>
              <a:t>Olist</a:t>
            </a:r>
            <a:r>
              <a:rPr lang="fr-FR" sz="4800" dirty="0"/>
              <a:t> Marketplace:</a:t>
            </a:r>
            <a:br>
              <a:rPr lang="fr-FR" sz="4800" b="0" dirty="0"/>
            </a:br>
            <a:r>
              <a:rPr lang="fr-FR" sz="4800" b="0" i="1" dirty="0"/>
              <a:t>Customer Segmentation</a:t>
            </a:r>
            <a:br>
              <a:rPr lang="fr-FR" sz="4800" b="0" i="1" dirty="0"/>
            </a:br>
            <a:br>
              <a:rPr lang="fr-FR" sz="4800" dirty="0"/>
            </a:br>
            <a:br>
              <a:rPr lang="fr-FR" sz="4800" dirty="0"/>
            </a:br>
            <a:r>
              <a:rPr lang="fr-FR" sz="2200" b="0" dirty="0">
                <a:sym typeface="Wingdings 2" panose="05020102010507070707" pitchFamily="18" charset="2"/>
              </a:rPr>
              <a:t> </a:t>
            </a:r>
            <a:r>
              <a:rPr lang="fr-FR" sz="2200" b="0" dirty="0" err="1">
                <a:sym typeface="Wingdings 2" panose="05020102010507070707" pitchFamily="18" charset="2"/>
              </a:rPr>
              <a:t>We</a:t>
            </a:r>
            <a:r>
              <a:rPr lang="fr-FR" sz="2200" b="0" dirty="0">
                <a:sym typeface="Wingdings 2" panose="05020102010507070707" pitchFamily="18" charset="2"/>
              </a:rPr>
              <a:t> r</a:t>
            </a:r>
            <a:r>
              <a:rPr lang="en-US" sz="2200" b="0" dirty="0" err="1"/>
              <a:t>ely</a:t>
            </a:r>
            <a:r>
              <a:rPr lang="en-US" sz="2200" b="0" dirty="0"/>
              <a:t> on </a:t>
            </a:r>
            <a:r>
              <a:rPr lang="en-US" sz="2200" b="0" dirty="0" err="1"/>
              <a:t>Olist</a:t>
            </a:r>
            <a:r>
              <a:rPr lang="en-US" sz="2200" b="0" dirty="0"/>
              <a:t> datasets shared through Kaggle*,</a:t>
            </a:r>
            <a:br>
              <a:rPr lang="en-US" sz="2200" b="0" dirty="0"/>
            </a:br>
            <a:r>
              <a:rPr lang="fr-FR" sz="2200" b="0" dirty="0">
                <a:sym typeface="Wingdings 2" panose="05020102010507070707" pitchFamily="18" charset="2"/>
              </a:rPr>
              <a:t> To i</a:t>
            </a:r>
            <a:r>
              <a:rPr lang="en-US" sz="2200" b="0" dirty="0" err="1"/>
              <a:t>mprove</a:t>
            </a:r>
            <a:r>
              <a:rPr lang="en-US" sz="2200" b="0" dirty="0"/>
              <a:t> marketing team’s customer understanding,</a:t>
            </a:r>
            <a:br>
              <a:rPr lang="en-US" sz="2200" b="0" dirty="0"/>
            </a:br>
            <a:r>
              <a:rPr lang="fr-FR"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fr-FR" sz="2200" b="0" dirty="0">
                <a:sym typeface="Wingdings 2" panose="05020102010507070707" pitchFamily="18" charset="2"/>
              </a:rPr>
              <a:t> </a:t>
            </a:r>
            <a:r>
              <a:rPr lang="en-US" sz="2200" b="0" dirty="0"/>
              <a:t>Identifying a right update interval</a:t>
            </a:r>
            <a:br>
              <a:rPr lang="en-US" sz="2200" i="1" dirty="0"/>
            </a:br>
            <a:endParaRPr lang="fr-FR"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dirty="0"/>
          </a:p>
          <a:p>
            <a:pPr algn="r"/>
            <a:r>
              <a:rPr lang="en-US" sz="1400" i="1" dirty="0"/>
              <a:t>* </a:t>
            </a:r>
            <a:r>
              <a:rPr lang="en-US" sz="1400" i="1" u="sng" dirty="0">
                <a:hlinkClick r:id="rId2"/>
              </a:rPr>
              <a:t>https://www.kaggle.com/olistbr/brazilian-ecommerce</a:t>
            </a:r>
            <a:endParaRPr lang="en-US" sz="1400" i="1" dirty="0"/>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Combine a variety of modelling approaches</a:t>
            </a:r>
          </a:p>
          <a:p>
            <a:r>
              <a:rPr lang="en-US" dirty="0"/>
              <a:t>3. Choose the best approach and its improvements</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fr-FR" sz="3600" dirty="0"/>
              <a:t>2. </a:t>
            </a:r>
            <a:r>
              <a:rPr lang="fr-FR" sz="3600" dirty="0" err="1"/>
              <a:t>Toward</a:t>
            </a:r>
            <a:r>
              <a:rPr lang="fr-FR" sz="3600" dirty="0"/>
              <a:t> the best segmentation (2/3) </a:t>
            </a:r>
            <a:br>
              <a:rPr lang="fr-FR" sz="3600" dirty="0"/>
            </a:br>
            <a:r>
              <a:rPr lang="fr-FR" sz="3600" dirty="0" err="1"/>
              <a:t>Exploring</a:t>
            </a:r>
            <a:r>
              <a:rPr lang="fr-FR" sz="3600" dirty="0"/>
              <a:t> « </a:t>
            </a:r>
            <a:r>
              <a:rPr lang="fr-FR" sz="3600" dirty="0" err="1"/>
              <a:t>sensitivity</a:t>
            </a:r>
            <a:r>
              <a:rPr lang="fr-FR" sz="3600" dirty="0"/>
              <a:t> » </a:t>
            </a:r>
            <a:r>
              <a:rPr lang="fr-FR" sz="3600" dirty="0" err="1"/>
              <a:t>from</a:t>
            </a:r>
            <a:r>
              <a:rPr lang="fr-FR" sz="3600" dirty="0"/>
              <a:t> A to Z </a:t>
            </a:r>
            <a:endParaRPr lang="en-US" sz="3600"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36" name="ZoneTexte 35">
            <a:extLst>
              <a:ext uri="{FF2B5EF4-FFF2-40B4-BE49-F238E27FC236}">
                <a16:creationId xmlns:a16="http://schemas.microsoft.com/office/drawing/2014/main" id="{EB54CF81-AC6B-4D48-A588-5F4F3C74801E}"/>
              </a:ext>
            </a:extLst>
          </p:cNvPr>
          <p:cNvSpPr txBox="1"/>
          <p:nvPr/>
        </p:nvSpPr>
        <p:spPr>
          <a:xfrm>
            <a:off x="120585" y="3325136"/>
            <a:ext cx="4311779" cy="415498"/>
          </a:xfrm>
          <a:prstGeom prst="rect">
            <a:avLst/>
          </a:prstGeom>
          <a:noFill/>
        </p:spPr>
        <p:txBody>
          <a:bodyPr wrap="square" rtlCol="0">
            <a:spAutoFit/>
          </a:bodyPr>
          <a:lstStyle/>
          <a:p>
            <a:r>
              <a:rPr lang="fr-FR" sz="1050" b="1" u="sng" dirty="0"/>
              <a:t>Use Case : </a:t>
            </a:r>
            <a:r>
              <a:rPr lang="fr-FR" sz="1050" b="1" u="sng" dirty="0" err="1"/>
              <a:t>alternate</a:t>
            </a:r>
            <a:r>
              <a:rPr lang="fr-FR" sz="1050" b="1" u="sng" dirty="0"/>
              <a:t> dimension « </a:t>
            </a:r>
            <a:r>
              <a:rPr lang="fr-FR" sz="1050" b="1" u="sng" dirty="0" err="1"/>
              <a:t>reducers</a:t>
            </a:r>
            <a:r>
              <a:rPr lang="fr-FR" sz="1050" b="1" u="sng" dirty="0"/>
              <a:t> » </a:t>
            </a:r>
          </a:p>
          <a:p>
            <a:r>
              <a:rPr lang="fr-FR" sz="1050" dirty="0"/>
              <a:t>t-SNE 2d			     </a:t>
            </a:r>
            <a:endParaRPr lang="en-US" sz="1050" dirty="0"/>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4"/>
          <a:stretch>
            <a:fillRect/>
          </a:stretch>
        </p:blipFill>
        <p:spPr>
          <a:xfrm>
            <a:off x="156456" y="3702500"/>
            <a:ext cx="1511453" cy="1122110"/>
          </a:xfrm>
          <a:prstGeom prst="rect">
            <a:avLst/>
          </a:prstGeom>
        </p:spPr>
      </p:pic>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5"/>
          <a:stretch>
            <a:fillRect/>
          </a:stretch>
        </p:blipFill>
        <p:spPr>
          <a:xfrm>
            <a:off x="206645" y="2068498"/>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6"/>
          <a:stretch>
            <a:fillRect/>
          </a:stretch>
        </p:blipFill>
        <p:spPr>
          <a:xfrm>
            <a:off x="2585791" y="2070481"/>
            <a:ext cx="1880085" cy="1163303"/>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187002" y="1638682"/>
            <a:ext cx="6788580" cy="415498"/>
          </a:xfrm>
          <a:prstGeom prst="rect">
            <a:avLst/>
          </a:prstGeom>
          <a:noFill/>
        </p:spPr>
        <p:txBody>
          <a:bodyPr wrap="square" rtlCol="0">
            <a:spAutoFit/>
          </a:bodyPr>
          <a:lstStyle/>
          <a:p>
            <a:r>
              <a:rPr lang="fr-FR" sz="1050" b="1" u="sng" dirty="0"/>
              <a:t>Use Case : </a:t>
            </a:r>
            <a:r>
              <a:rPr lang="fr-FR" sz="1050" b="1" u="sng" dirty="0" err="1"/>
              <a:t>Kmeans</a:t>
            </a:r>
            <a:r>
              <a:rPr lang="fr-FR" sz="1050" b="1" u="sng" dirty="0"/>
              <a:t> </a:t>
            </a:r>
            <a:r>
              <a:rPr lang="fr-FR" sz="1050" b="1" u="sng" dirty="0" err="1"/>
              <a:t>after</a:t>
            </a:r>
            <a:r>
              <a:rPr lang="fr-FR" sz="1050" b="1" u="sng" dirty="0"/>
              <a:t> PCA</a:t>
            </a:r>
          </a:p>
          <a:p>
            <a:r>
              <a:rPr lang="fr-FR" sz="1050" dirty="0"/>
              <a:t>Optimal </a:t>
            </a:r>
            <a:r>
              <a:rPr lang="fr-FR" sz="1050" dirty="0" err="1"/>
              <a:t>nClusters</a:t>
            </a:r>
            <a:r>
              <a:rPr lang="fr-FR" sz="1050" dirty="0"/>
              <a:t> : 6		             Optimal </a:t>
            </a:r>
            <a:r>
              <a:rPr lang="fr-FR" sz="1050" dirty="0" err="1"/>
              <a:t>nComponents</a:t>
            </a:r>
            <a:r>
              <a:rPr lang="fr-FR" sz="1050" dirty="0"/>
              <a:t> : 2	              6 clusters projection PC1-PC2</a:t>
            </a:r>
            <a:endParaRPr lang="en-US" sz="1050" dirty="0"/>
          </a:p>
        </p:txBody>
      </p:sp>
      <p:sp>
        <p:nvSpPr>
          <p:cNvPr id="45" name="Flèche : bas 44">
            <a:extLst>
              <a:ext uri="{FF2B5EF4-FFF2-40B4-BE49-F238E27FC236}">
                <a16:creationId xmlns:a16="http://schemas.microsoft.com/office/drawing/2014/main" id="{07E6D1CA-5480-48DF-9C1B-58DED5F13DD2}"/>
              </a:ext>
            </a:extLst>
          </p:cNvPr>
          <p:cNvSpPr/>
          <p:nvPr/>
        </p:nvSpPr>
        <p:spPr>
          <a:xfrm>
            <a:off x="1276839" y="2684753"/>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2904822" y="279104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7"/>
          <a:stretch>
            <a:fillRect/>
          </a:stretch>
        </p:blipFill>
        <p:spPr>
          <a:xfrm>
            <a:off x="4990534" y="2072053"/>
            <a:ext cx="1768675" cy="1180424"/>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8"/>
          <a:stretch>
            <a:fillRect/>
          </a:stretch>
        </p:blipFill>
        <p:spPr>
          <a:xfrm>
            <a:off x="2338841" y="3699916"/>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3545874" y="4431348"/>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3031103" y="4550028"/>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9"/>
          <a:stretch>
            <a:fillRect/>
          </a:stretch>
        </p:blipFill>
        <p:spPr>
          <a:xfrm>
            <a:off x="4649075" y="4889619"/>
            <a:ext cx="1814948" cy="1187312"/>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4579158" y="3460499"/>
            <a:ext cx="1768675" cy="400110"/>
          </a:xfrm>
          <a:prstGeom prst="rect">
            <a:avLst/>
          </a:prstGeom>
          <a:noFill/>
        </p:spPr>
        <p:txBody>
          <a:bodyPr wrap="square">
            <a:spAutoFit/>
          </a:bodyPr>
          <a:lstStyle/>
          <a:p>
            <a:r>
              <a:rPr lang="fr-FR" sz="1000" dirty="0"/>
              <a:t>t-SNE </a:t>
            </a:r>
            <a:r>
              <a:rPr lang="fr-FR" sz="1000" dirty="0" err="1"/>
              <a:t>with</a:t>
            </a:r>
            <a:r>
              <a:rPr lang="fr-FR" sz="1000" dirty="0"/>
              <a:t> 4, 9 clusters Clusters</a:t>
            </a:r>
            <a:endParaRPr lang="en-US" sz="1000" dirty="0"/>
          </a:p>
        </p:txBody>
      </p:sp>
      <p:sp>
        <p:nvSpPr>
          <p:cNvPr id="15" name="Rectangle 14">
            <a:extLst>
              <a:ext uri="{FF2B5EF4-FFF2-40B4-BE49-F238E27FC236}">
                <a16:creationId xmlns:a16="http://schemas.microsoft.com/office/drawing/2014/main" id="{D4306EDD-03D6-402D-A588-FF9EF2A7703F}"/>
              </a:ext>
            </a:extLst>
          </p:cNvPr>
          <p:cNvSpPr/>
          <p:nvPr/>
        </p:nvSpPr>
        <p:spPr>
          <a:xfrm>
            <a:off x="187002" y="6052920"/>
            <a:ext cx="11700859"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Assuming that </a:t>
            </a:r>
            <a:r>
              <a:rPr lang="en-US" sz="1600" b="1" i="1" dirty="0"/>
              <a:t>any topology</a:t>
            </a:r>
            <a:r>
              <a:rPr lang="en-US" sz="1600" i="1" dirty="0"/>
              <a:t> should be handled (mixed type of features), and dimension reduction is key for </a:t>
            </a:r>
          </a:p>
          <a:p>
            <a:pPr algn="ctr"/>
            <a:r>
              <a:rPr lang="en-US" sz="1600" b="1" i="1" dirty="0"/>
              <a:t>optimal clustering : </a:t>
            </a:r>
            <a:r>
              <a:rPr lang="en-US" sz="1600" i="1" dirty="0"/>
              <a:t>relevant </a:t>
            </a:r>
            <a:r>
              <a:rPr lang="en-US" sz="1600" b="1" i="1" dirty="0"/>
              <a:t>transformers</a:t>
            </a:r>
            <a:r>
              <a:rPr lang="en-US" sz="1600" i="1" dirty="0"/>
              <a:t> and </a:t>
            </a:r>
            <a:r>
              <a:rPr lang="en-US" sz="1600" b="1" i="1" dirty="0"/>
              <a:t>reducers</a:t>
            </a:r>
            <a:r>
              <a:rPr lang="en-US" sz="1600" i="1" dirty="0"/>
              <a:t> can be </a:t>
            </a:r>
            <a:r>
              <a:rPr lang="en-US" sz="1600" b="1" i="1" dirty="0"/>
              <a:t>chosen</a:t>
            </a:r>
            <a:r>
              <a:rPr lang="en-US" sz="1600" i="1" dirty="0"/>
              <a:t> and </a:t>
            </a:r>
            <a:r>
              <a:rPr lang="en-US" sz="1600" b="1" i="1" dirty="0"/>
              <a:t>tuned</a:t>
            </a:r>
            <a:r>
              <a:rPr lang="en-US" sz="1600" i="1" dirty="0"/>
              <a:t> to get to </a:t>
            </a:r>
            <a:r>
              <a:rPr lang="en-US" sz="1600" b="1" i="1" dirty="0"/>
              <a:t>enhance results</a:t>
            </a:r>
            <a:endParaRPr lang="en-US" sz="2000" b="1" i="1" dirty="0"/>
          </a:p>
        </p:txBody>
      </p:sp>
      <p:sp>
        <p:nvSpPr>
          <p:cNvPr id="48" name="ZoneTexte 47">
            <a:extLst>
              <a:ext uri="{FF2B5EF4-FFF2-40B4-BE49-F238E27FC236}">
                <a16:creationId xmlns:a16="http://schemas.microsoft.com/office/drawing/2014/main" id="{5703940F-9229-4CDA-B3DF-0F51A4C4FE4B}"/>
              </a:ext>
            </a:extLst>
          </p:cNvPr>
          <p:cNvSpPr txBox="1"/>
          <p:nvPr/>
        </p:nvSpPr>
        <p:spPr>
          <a:xfrm>
            <a:off x="2288266" y="3485877"/>
            <a:ext cx="1700663" cy="230832"/>
          </a:xfrm>
          <a:prstGeom prst="rect">
            <a:avLst/>
          </a:prstGeom>
          <a:noFill/>
        </p:spPr>
        <p:txBody>
          <a:bodyPr wrap="square">
            <a:spAutoFit/>
          </a:bodyPr>
          <a:lstStyle/>
          <a:p>
            <a:r>
              <a:rPr lang="fr-FR" sz="900" dirty="0"/>
              <a:t>t-SNE 2d Optimal  k : 4 or 9</a:t>
            </a:r>
            <a:endParaRPr lang="en-US" sz="900" dirty="0"/>
          </a:p>
        </p:txBody>
      </p:sp>
      <p:sp>
        <p:nvSpPr>
          <p:cNvPr id="18" name="ZoneTexte 17">
            <a:extLst>
              <a:ext uri="{FF2B5EF4-FFF2-40B4-BE49-F238E27FC236}">
                <a16:creationId xmlns:a16="http://schemas.microsoft.com/office/drawing/2014/main" id="{BA4916B0-30BA-4310-9F80-64A99F7CC240}"/>
              </a:ext>
            </a:extLst>
          </p:cNvPr>
          <p:cNvSpPr txBox="1"/>
          <p:nvPr/>
        </p:nvSpPr>
        <p:spPr>
          <a:xfrm>
            <a:off x="86584" y="4816926"/>
            <a:ext cx="4853761" cy="230832"/>
          </a:xfrm>
          <a:prstGeom prst="rect">
            <a:avLst/>
          </a:prstGeom>
          <a:noFill/>
        </p:spPr>
        <p:txBody>
          <a:bodyPr wrap="square">
            <a:spAutoFit/>
          </a:bodyPr>
          <a:lstStyle/>
          <a:p>
            <a:r>
              <a:rPr lang="fr-FR" sz="900" b="1" u="sng" dirty="0"/>
              <a:t>HDBSCAN</a:t>
            </a:r>
            <a:r>
              <a:rPr lang="fr-FR" sz="900" dirty="0"/>
              <a:t> : </a:t>
            </a:r>
            <a:r>
              <a:rPr lang="fr-FR" sz="900" dirty="0" err="1"/>
              <a:t>after</a:t>
            </a:r>
            <a:r>
              <a:rPr lang="fr-FR" sz="900" dirty="0"/>
              <a:t> PCA	PCA 2PCs			t-</a:t>
            </a:r>
            <a:r>
              <a:rPr lang="fr-FR" sz="900" dirty="0" err="1"/>
              <a:t>sne</a:t>
            </a:r>
            <a:r>
              <a:rPr lang="fr-FR" sz="900" dirty="0"/>
              <a:t>		</a:t>
            </a:r>
            <a:endParaRPr lang="en-US" sz="900" dirty="0"/>
          </a:p>
        </p:txBody>
      </p:sp>
      <p:sp>
        <p:nvSpPr>
          <p:cNvPr id="19" name="Flèche : droite 18">
            <a:extLst>
              <a:ext uri="{FF2B5EF4-FFF2-40B4-BE49-F238E27FC236}">
                <a16:creationId xmlns:a16="http://schemas.microsoft.com/office/drawing/2014/main" id="{7E8A4973-1129-41BD-B302-23D4E8743140}"/>
              </a:ext>
            </a:extLst>
          </p:cNvPr>
          <p:cNvSpPr/>
          <p:nvPr/>
        </p:nvSpPr>
        <p:spPr>
          <a:xfrm>
            <a:off x="1738605" y="4199635"/>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4330680" y="4199635"/>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0BD65DB2-44B0-4F86-9AC0-E07027766326}"/>
              </a:ext>
            </a:extLst>
          </p:cNvPr>
          <p:cNvSpPr txBox="1"/>
          <p:nvPr/>
        </p:nvSpPr>
        <p:spPr>
          <a:xfrm>
            <a:off x="4917445" y="3021645"/>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sp>
        <p:nvSpPr>
          <p:cNvPr id="57" name="ZoneTexte 56">
            <a:extLst>
              <a:ext uri="{FF2B5EF4-FFF2-40B4-BE49-F238E27FC236}">
                <a16:creationId xmlns:a16="http://schemas.microsoft.com/office/drawing/2014/main" id="{03C6D732-A2A4-48CF-95E6-98CE87BA70D1}"/>
              </a:ext>
            </a:extLst>
          </p:cNvPr>
          <p:cNvSpPr txBox="1"/>
          <p:nvPr/>
        </p:nvSpPr>
        <p:spPr>
          <a:xfrm>
            <a:off x="4579158" y="5815309"/>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pic>
        <p:nvPicPr>
          <p:cNvPr id="21" name="Image 20">
            <a:extLst>
              <a:ext uri="{FF2B5EF4-FFF2-40B4-BE49-F238E27FC236}">
                <a16:creationId xmlns:a16="http://schemas.microsoft.com/office/drawing/2014/main" id="{54BA488C-A381-4A7B-9FE8-DB0130BCA1D3}"/>
              </a:ext>
            </a:extLst>
          </p:cNvPr>
          <p:cNvPicPr>
            <a:picLocks noChangeAspect="1"/>
          </p:cNvPicPr>
          <p:nvPr/>
        </p:nvPicPr>
        <p:blipFill>
          <a:blip r:embed="rId10"/>
          <a:stretch>
            <a:fillRect/>
          </a:stretch>
        </p:blipFill>
        <p:spPr>
          <a:xfrm>
            <a:off x="8295348" y="3900917"/>
            <a:ext cx="1557811" cy="1060862"/>
          </a:xfrm>
          <a:prstGeom prst="rect">
            <a:avLst/>
          </a:prstGeom>
        </p:spPr>
      </p:pic>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1"/>
          <a:stretch>
            <a:fillRect/>
          </a:stretch>
        </p:blipFill>
        <p:spPr>
          <a:xfrm>
            <a:off x="6992934" y="3900917"/>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2"/>
          <a:stretch>
            <a:fillRect/>
          </a:stretch>
        </p:blipFill>
        <p:spPr>
          <a:xfrm>
            <a:off x="9927082" y="3909622"/>
            <a:ext cx="1632097" cy="1060863"/>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6967752" y="4753121"/>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61" name="ZoneTexte 60">
            <a:extLst>
              <a:ext uri="{FF2B5EF4-FFF2-40B4-BE49-F238E27FC236}">
                <a16:creationId xmlns:a16="http://schemas.microsoft.com/office/drawing/2014/main" id="{FE6CB304-1C4C-4424-ADD1-3C87ABFF5DD3}"/>
              </a:ext>
            </a:extLst>
          </p:cNvPr>
          <p:cNvSpPr txBox="1"/>
          <p:nvPr/>
        </p:nvSpPr>
        <p:spPr>
          <a:xfrm>
            <a:off x="8295348" y="4753121"/>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62" name="ZoneTexte 61">
            <a:extLst>
              <a:ext uri="{FF2B5EF4-FFF2-40B4-BE49-F238E27FC236}">
                <a16:creationId xmlns:a16="http://schemas.microsoft.com/office/drawing/2014/main" id="{C0D32F2A-A4D8-4078-B6A7-0B7504A67014}"/>
              </a:ext>
            </a:extLst>
          </p:cNvPr>
          <p:cNvSpPr txBox="1"/>
          <p:nvPr/>
        </p:nvSpPr>
        <p:spPr>
          <a:xfrm>
            <a:off x="9880353" y="4761828"/>
            <a:ext cx="678391" cy="230832"/>
          </a:xfrm>
          <a:prstGeom prst="rect">
            <a:avLst/>
          </a:prstGeom>
          <a:noFill/>
        </p:spPr>
        <p:txBody>
          <a:bodyPr wrap="none" rtlCol="0">
            <a:spAutoFit/>
          </a:bodyPr>
          <a:lstStyle/>
          <a:p>
            <a:r>
              <a:rPr lang="fr-FR" sz="900" b="1" dirty="0" err="1">
                <a:solidFill>
                  <a:schemeClr val="bg1"/>
                </a:solidFill>
              </a:rPr>
              <a:t>hdbscan</a:t>
            </a:r>
            <a:endParaRPr lang="en-US" sz="900" b="1" dirty="0">
              <a:solidFill>
                <a:schemeClr val="bg1"/>
              </a:solidFill>
            </a:endParaRPr>
          </a:p>
        </p:txBody>
      </p:sp>
      <p:sp>
        <p:nvSpPr>
          <p:cNvPr id="51" name="Flèche : droite 50">
            <a:extLst>
              <a:ext uri="{FF2B5EF4-FFF2-40B4-BE49-F238E27FC236}">
                <a16:creationId xmlns:a16="http://schemas.microsoft.com/office/drawing/2014/main" id="{722BDBCD-7054-4C4E-820D-B0FD81033BDE}"/>
              </a:ext>
            </a:extLst>
          </p:cNvPr>
          <p:cNvSpPr/>
          <p:nvPr/>
        </p:nvSpPr>
        <p:spPr>
          <a:xfrm>
            <a:off x="4637514" y="245858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8">
            <a:extLst>
              <a:ext uri="{FF2B5EF4-FFF2-40B4-BE49-F238E27FC236}">
                <a16:creationId xmlns:a16="http://schemas.microsoft.com/office/drawing/2014/main" id="{BDCF2763-4E97-4AB3-B957-1E0DEAD29310}"/>
              </a:ext>
            </a:extLst>
          </p:cNvPr>
          <p:cNvPicPr>
            <a:picLocks noChangeAspect="1"/>
          </p:cNvPicPr>
          <p:nvPr/>
        </p:nvPicPr>
        <p:blipFill>
          <a:blip r:embed="rId13"/>
          <a:stretch>
            <a:fillRect/>
          </a:stretch>
        </p:blipFill>
        <p:spPr>
          <a:xfrm>
            <a:off x="4650612" y="3676223"/>
            <a:ext cx="1814948" cy="1161723"/>
          </a:xfrm>
          <a:prstGeom prst="rect">
            <a:avLst/>
          </a:prstGeom>
        </p:spPr>
      </p:pic>
      <p:sp>
        <p:nvSpPr>
          <p:cNvPr id="55" name="ZoneTexte 54">
            <a:extLst>
              <a:ext uri="{FF2B5EF4-FFF2-40B4-BE49-F238E27FC236}">
                <a16:creationId xmlns:a16="http://schemas.microsoft.com/office/drawing/2014/main" id="{93092CF4-DBEF-455B-B445-055E22C79E3D}"/>
              </a:ext>
            </a:extLst>
          </p:cNvPr>
          <p:cNvSpPr txBox="1"/>
          <p:nvPr/>
        </p:nvSpPr>
        <p:spPr>
          <a:xfrm>
            <a:off x="4617898" y="4634559"/>
            <a:ext cx="631904" cy="230832"/>
          </a:xfrm>
          <a:prstGeom prst="rect">
            <a:avLst/>
          </a:prstGeom>
          <a:noFill/>
        </p:spPr>
        <p:txBody>
          <a:bodyPr wrap="none" rtlCol="0">
            <a:spAutoFit/>
          </a:bodyPr>
          <a:lstStyle/>
          <a:p>
            <a:r>
              <a:rPr lang="fr-FR" sz="900" b="1" dirty="0" err="1">
                <a:solidFill>
                  <a:schemeClr val="bg1"/>
                </a:solidFill>
              </a:rPr>
              <a:t>kmeans</a:t>
            </a:r>
            <a:endParaRPr lang="en-US" sz="900" b="1" dirty="0">
              <a:solidFill>
                <a:schemeClr val="bg1"/>
              </a:solidFill>
            </a:endParaRPr>
          </a:p>
        </p:txBody>
      </p:sp>
      <p:sp>
        <p:nvSpPr>
          <p:cNvPr id="58" name="ZoneTexte 57">
            <a:extLst>
              <a:ext uri="{FF2B5EF4-FFF2-40B4-BE49-F238E27FC236}">
                <a16:creationId xmlns:a16="http://schemas.microsoft.com/office/drawing/2014/main" id="{4CE4724A-3242-4437-B144-71A5AFA53E91}"/>
              </a:ext>
            </a:extLst>
          </p:cNvPr>
          <p:cNvSpPr txBox="1"/>
          <p:nvPr/>
        </p:nvSpPr>
        <p:spPr>
          <a:xfrm>
            <a:off x="6931293" y="3678790"/>
            <a:ext cx="1557811" cy="230832"/>
          </a:xfrm>
          <a:prstGeom prst="rect">
            <a:avLst/>
          </a:prstGeom>
          <a:noFill/>
        </p:spPr>
        <p:txBody>
          <a:bodyPr wrap="square">
            <a:spAutoFit/>
          </a:bodyPr>
          <a:lstStyle/>
          <a:p>
            <a:r>
              <a:rPr lang="fr-FR" sz="900" dirty="0" err="1"/>
              <a:t>after</a:t>
            </a:r>
            <a:r>
              <a:rPr lang="fr-FR" sz="900" dirty="0"/>
              <a:t> PCA 80%	</a:t>
            </a:r>
            <a:endParaRPr lang="en-US" sz="900" dirty="0"/>
          </a:p>
        </p:txBody>
      </p:sp>
      <p:sp>
        <p:nvSpPr>
          <p:cNvPr id="63" name="ZoneTexte 62">
            <a:extLst>
              <a:ext uri="{FF2B5EF4-FFF2-40B4-BE49-F238E27FC236}">
                <a16:creationId xmlns:a16="http://schemas.microsoft.com/office/drawing/2014/main" id="{94F5F3AE-0139-49D1-8F67-6D93CD4EC2E2}"/>
              </a:ext>
            </a:extLst>
          </p:cNvPr>
          <p:cNvSpPr txBox="1"/>
          <p:nvPr/>
        </p:nvSpPr>
        <p:spPr>
          <a:xfrm>
            <a:off x="6968242" y="3315657"/>
            <a:ext cx="4311779" cy="253916"/>
          </a:xfrm>
          <a:prstGeom prst="rect">
            <a:avLst/>
          </a:prstGeom>
          <a:noFill/>
        </p:spPr>
        <p:txBody>
          <a:bodyPr wrap="square" rtlCol="0">
            <a:spAutoFit/>
          </a:bodyPr>
          <a:lstStyle/>
          <a:p>
            <a:r>
              <a:rPr lang="fr-FR" sz="1050" b="1" u="sng" dirty="0"/>
              <a:t>Use Case : </a:t>
            </a:r>
            <a:r>
              <a:rPr lang="fr-FR" sz="1050" b="1" u="sng" dirty="0" err="1"/>
              <a:t>alternate</a:t>
            </a:r>
            <a:r>
              <a:rPr lang="fr-FR" sz="1050" b="1" u="sng" dirty="0"/>
              <a:t> </a:t>
            </a:r>
            <a:r>
              <a:rPr lang="fr-FR" sz="1050" b="1" u="sng" dirty="0" err="1"/>
              <a:t>clusterer</a:t>
            </a:r>
            <a:r>
              <a:rPr lang="fr-FR" sz="1050" b="1" u="sng" dirty="0"/>
              <a:t> HDBSCAN</a:t>
            </a:r>
            <a:r>
              <a:rPr lang="fr-FR" sz="1050" dirty="0"/>
              <a:t>			     </a:t>
            </a:r>
            <a:endParaRPr lang="en-US" sz="1050" dirty="0"/>
          </a:p>
        </p:txBody>
      </p:sp>
      <p:sp>
        <p:nvSpPr>
          <p:cNvPr id="65" name="ZoneTexte 64">
            <a:extLst>
              <a:ext uri="{FF2B5EF4-FFF2-40B4-BE49-F238E27FC236}">
                <a16:creationId xmlns:a16="http://schemas.microsoft.com/office/drawing/2014/main" id="{197EEC2F-849D-426D-958D-CE7E4E6226F5}"/>
              </a:ext>
            </a:extLst>
          </p:cNvPr>
          <p:cNvSpPr txBox="1"/>
          <p:nvPr/>
        </p:nvSpPr>
        <p:spPr>
          <a:xfrm>
            <a:off x="8268154" y="3679342"/>
            <a:ext cx="1213444" cy="230832"/>
          </a:xfrm>
          <a:prstGeom prst="rect">
            <a:avLst/>
          </a:prstGeom>
          <a:noFill/>
        </p:spPr>
        <p:txBody>
          <a:bodyPr wrap="square">
            <a:spAutoFit/>
          </a:bodyPr>
          <a:lstStyle/>
          <a:p>
            <a:r>
              <a:rPr lang="fr-FR" sz="900" dirty="0" err="1"/>
              <a:t>After</a:t>
            </a:r>
            <a:r>
              <a:rPr lang="fr-FR" sz="900" dirty="0"/>
              <a:t> PCA 2PCs</a:t>
            </a:r>
            <a:endParaRPr lang="en-US" sz="900" dirty="0"/>
          </a:p>
        </p:txBody>
      </p:sp>
      <p:sp>
        <p:nvSpPr>
          <p:cNvPr id="66" name="ZoneTexte 65">
            <a:extLst>
              <a:ext uri="{FF2B5EF4-FFF2-40B4-BE49-F238E27FC236}">
                <a16:creationId xmlns:a16="http://schemas.microsoft.com/office/drawing/2014/main" id="{5412BE6A-DD16-478F-AF9C-169971C7A41F}"/>
              </a:ext>
            </a:extLst>
          </p:cNvPr>
          <p:cNvSpPr txBox="1"/>
          <p:nvPr/>
        </p:nvSpPr>
        <p:spPr>
          <a:xfrm>
            <a:off x="9880353" y="3660554"/>
            <a:ext cx="812383" cy="230832"/>
          </a:xfrm>
          <a:prstGeom prst="rect">
            <a:avLst/>
          </a:prstGeom>
          <a:noFill/>
        </p:spPr>
        <p:txBody>
          <a:bodyPr wrap="square">
            <a:spAutoFit/>
          </a:bodyPr>
          <a:lstStyle/>
          <a:p>
            <a:r>
              <a:rPr lang="fr-FR" sz="900" dirty="0" err="1"/>
              <a:t>After</a:t>
            </a:r>
            <a:r>
              <a:rPr lang="fr-FR" sz="900" dirty="0"/>
              <a:t> t-</a:t>
            </a:r>
            <a:r>
              <a:rPr lang="fr-FR" sz="900" dirty="0" err="1"/>
              <a:t>sne</a:t>
            </a:r>
            <a:endParaRPr lang="en-US" sz="900" dirty="0"/>
          </a:p>
        </p:txBody>
      </p:sp>
    </p:spTree>
    <p:extLst>
      <p:ext uri="{BB962C8B-B14F-4D97-AF65-F5344CB8AC3E}">
        <p14:creationId xmlns:p14="http://schemas.microsoft.com/office/powerpoint/2010/main" val="5060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9142483" cy="970450"/>
          </a:xfrm>
        </p:spPr>
        <p:txBody>
          <a:bodyPr/>
          <a:lstStyle/>
          <a:p>
            <a:r>
              <a:rPr lang="fr-FR" sz="3600" dirty="0"/>
              <a:t>2. </a:t>
            </a:r>
            <a:r>
              <a:rPr lang="fr-FR" sz="3600" dirty="0" err="1"/>
              <a:t>Toward</a:t>
            </a:r>
            <a:r>
              <a:rPr lang="fr-FR" sz="3600" dirty="0"/>
              <a:t> the best segmentation (3/3) </a:t>
            </a:r>
            <a:br>
              <a:rPr lang="fr-FR" sz="3600" dirty="0"/>
            </a:br>
            <a:r>
              <a:rPr lang="fr-FR" sz="3600" dirty="0" err="1"/>
              <a:t>Results</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87765" y="1677676"/>
            <a:ext cx="5808209" cy="2379974"/>
          </a:xfrm>
        </p:spPr>
        <p:txBody>
          <a:bodyPr>
            <a:normAutofit/>
          </a:bodyPr>
          <a:lstStyle/>
          <a:p>
            <a:r>
              <a:rPr lang="fr-FR" dirty="0" err="1"/>
              <a:t>We</a:t>
            </a:r>
            <a:r>
              <a:rPr lang="fr-FR" dirty="0"/>
              <a:t> </a:t>
            </a:r>
            <a:r>
              <a:rPr lang="fr-FR" dirty="0" err="1"/>
              <a:t>used</a:t>
            </a:r>
            <a:r>
              <a:rPr lang="fr-FR" dirty="0"/>
              <a:t> K-</a:t>
            </a:r>
            <a:r>
              <a:rPr lang="fr-FR" dirty="0" err="1"/>
              <a:t>means</a:t>
            </a:r>
            <a:r>
              <a:rPr lang="fr-FR" dirty="0"/>
              <a:t> </a:t>
            </a:r>
            <a:r>
              <a:rPr lang="fr-FR" dirty="0" err="1"/>
              <a:t>with</a:t>
            </a:r>
            <a:r>
              <a:rPr lang="fr-FR" dirty="0"/>
              <a:t> DB-Index computation, as the </a:t>
            </a:r>
            <a:r>
              <a:rPr lang="fr-FR" dirty="0" err="1"/>
              <a:t>most</a:t>
            </a:r>
            <a:r>
              <a:rPr lang="fr-FR" dirty="0"/>
              <a:t> efficient technique to parse </a:t>
            </a:r>
            <a:r>
              <a:rPr lang="fr-FR" dirty="0" err="1"/>
              <a:t>among</a:t>
            </a:r>
            <a:r>
              <a:rPr lang="fr-FR" dirty="0"/>
              <a:t> </a:t>
            </a:r>
            <a:r>
              <a:rPr lang="fr-FR" dirty="0" err="1"/>
              <a:t>hypothesis</a:t>
            </a:r>
            <a:r>
              <a:rPr lang="fr-FR" dirty="0"/>
              <a:t> and </a:t>
            </a:r>
            <a:r>
              <a:rPr lang="fr-FR" dirty="0" err="1"/>
              <a:t>get</a:t>
            </a:r>
            <a:r>
              <a:rPr lang="fr-FR" dirty="0"/>
              <a:t> </a:t>
            </a:r>
            <a:r>
              <a:rPr lang="fr-FR" dirty="0" err="1"/>
              <a:t>results</a:t>
            </a:r>
            <a:r>
              <a:rPr lang="fr-FR" dirty="0"/>
              <a:t> to </a:t>
            </a:r>
            <a:r>
              <a:rPr lang="fr-FR" dirty="0" err="1"/>
              <a:t>emphasize</a:t>
            </a:r>
            <a:r>
              <a:rPr lang="fr-FR" dirty="0"/>
              <a:t> </a:t>
            </a:r>
            <a:r>
              <a:rPr lang="fr-FR" dirty="0" err="1"/>
              <a:t>our</a:t>
            </a:r>
            <a:r>
              <a:rPr lang="fr-FR" dirty="0"/>
              <a:t> assertion.</a:t>
            </a:r>
          </a:p>
          <a:p>
            <a:r>
              <a:rPr lang="fr-FR" dirty="0"/>
              <a:t>Final </a:t>
            </a:r>
            <a:r>
              <a:rPr lang="fr-FR" dirty="0" err="1"/>
              <a:t>results</a:t>
            </a:r>
            <a:r>
              <a:rPr lang="fr-FR" dirty="0"/>
              <a:t> </a:t>
            </a:r>
            <a:r>
              <a:rPr lang="fr-FR" dirty="0" err="1"/>
              <a:t>with</a:t>
            </a:r>
            <a:r>
              <a:rPr lang="fr-FR" dirty="0"/>
              <a:t> Silhouette Score (</a:t>
            </a:r>
            <a:r>
              <a:rPr lang="fr-FR" dirty="0" err="1"/>
              <a:t>normalized</a:t>
            </a:r>
            <a:r>
              <a:rPr lang="fr-FR" dirty="0"/>
              <a:t>)</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7" name="Rectangle 6">
            <a:extLst>
              <a:ext uri="{FF2B5EF4-FFF2-40B4-BE49-F238E27FC236}">
                <a16:creationId xmlns:a16="http://schemas.microsoft.com/office/drawing/2014/main" id="{D4075B13-152B-4CFF-B212-CACF3CB1AFDB}"/>
              </a:ext>
            </a:extLst>
          </p:cNvPr>
          <p:cNvSpPr/>
          <p:nvPr/>
        </p:nvSpPr>
        <p:spPr>
          <a:xfrm>
            <a:off x="173490" y="4132198"/>
            <a:ext cx="11700859"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Through</a:t>
            </a:r>
            <a:r>
              <a:rPr lang="fr-FR" sz="1600" dirty="0"/>
              <a:t> the 4 </a:t>
            </a:r>
            <a:r>
              <a:rPr lang="fr-FR" sz="1600" dirty="0" err="1"/>
              <a:t>interdependent</a:t>
            </a:r>
            <a:r>
              <a:rPr lang="fr-FR" sz="1600" dirty="0"/>
              <a:t> </a:t>
            </a:r>
            <a:r>
              <a:rPr lang="fr-FR" sz="1600" dirty="0" err="1"/>
              <a:t>steps</a:t>
            </a:r>
            <a:r>
              <a:rPr lang="fr-FR" sz="1600" dirty="0"/>
              <a:t> of </a:t>
            </a:r>
            <a:r>
              <a:rPr lang="fr-FR" sz="1600" dirty="0" err="1"/>
              <a:t>any</a:t>
            </a:r>
            <a:r>
              <a:rPr lang="fr-FR" sz="1600" dirty="0"/>
              <a:t> segmentation </a:t>
            </a:r>
            <a:r>
              <a:rPr lang="fr-FR" sz="1600" dirty="0" err="1"/>
              <a:t>approach</a:t>
            </a:r>
            <a:r>
              <a:rPr lang="fr-FR" sz="1600" dirty="0"/>
              <a:t>, </a:t>
            </a:r>
            <a:r>
              <a:rPr lang="fr-FR" sz="1600" dirty="0" err="1"/>
              <a:t>we</a:t>
            </a:r>
            <a:r>
              <a:rPr lang="fr-FR" sz="1600" dirty="0"/>
              <a:t> </a:t>
            </a:r>
            <a:r>
              <a:rPr lang="fr-FR" sz="1600" dirty="0" err="1"/>
              <a:t>shall</a:t>
            </a:r>
            <a:r>
              <a:rPr lang="fr-FR" sz="1600" dirty="0"/>
              <a:t> </a:t>
            </a:r>
            <a:r>
              <a:rPr lang="fr-FR" sz="1600" dirty="0" err="1"/>
              <a:t>pick</a:t>
            </a:r>
            <a:r>
              <a:rPr lang="fr-FR" sz="1600" dirty="0"/>
              <a:t> a consistent set of techniques </a:t>
            </a:r>
            <a:r>
              <a:rPr lang="fr-FR" sz="1600" dirty="0" err="1"/>
              <a:t>among</a:t>
            </a:r>
            <a:r>
              <a:rPr lang="fr-FR" sz="1600" dirty="0"/>
              <a:t> the large palette of </a:t>
            </a:r>
            <a:r>
              <a:rPr lang="fr-FR" sz="1600" dirty="0" err="1"/>
              <a:t>transformers</a:t>
            </a:r>
            <a:r>
              <a:rPr lang="fr-FR" sz="1600" dirty="0"/>
              <a:t>, </a:t>
            </a:r>
            <a:r>
              <a:rPr lang="fr-FR" sz="1600" dirty="0" err="1"/>
              <a:t>reducers</a:t>
            </a:r>
            <a:r>
              <a:rPr lang="fr-FR" sz="1600" dirty="0"/>
              <a:t>, </a:t>
            </a:r>
            <a:r>
              <a:rPr lang="fr-FR" sz="1600" dirty="0" err="1"/>
              <a:t>clusterers</a:t>
            </a:r>
            <a:r>
              <a:rPr lang="fr-FR" sz="1600" dirty="0"/>
              <a:t> and </a:t>
            </a:r>
            <a:r>
              <a:rPr lang="fr-FR" sz="1600" dirty="0" err="1"/>
              <a:t>evaluation</a:t>
            </a:r>
            <a:r>
              <a:rPr lang="fr-FR" sz="1600" dirty="0"/>
              <a:t> techniques.</a:t>
            </a:r>
            <a:endParaRPr lang="en-US" sz="2000" b="1" i="1" dirty="0"/>
          </a:p>
        </p:txBody>
      </p:sp>
      <p:graphicFrame>
        <p:nvGraphicFramePr>
          <p:cNvPr id="9" name="Tableau 8">
            <a:extLst>
              <a:ext uri="{FF2B5EF4-FFF2-40B4-BE49-F238E27FC236}">
                <a16:creationId xmlns:a16="http://schemas.microsoft.com/office/drawing/2014/main" id="{A66083BD-EDE4-41D6-91A9-130A42B91B16}"/>
              </a:ext>
            </a:extLst>
          </p:cNvPr>
          <p:cNvGraphicFramePr>
            <a:graphicFrameLocks noGrp="1"/>
          </p:cNvGraphicFramePr>
          <p:nvPr>
            <p:extLst>
              <p:ext uri="{D42A27DB-BD31-4B8C-83A1-F6EECF244321}">
                <p14:modId xmlns:p14="http://schemas.microsoft.com/office/powerpoint/2010/main" val="841556150"/>
              </p:ext>
            </p:extLst>
          </p:nvPr>
        </p:nvGraphicFramePr>
        <p:xfrm>
          <a:off x="6096000" y="1783561"/>
          <a:ext cx="4902200" cy="2049780"/>
        </p:xfrm>
        <a:graphic>
          <a:graphicData uri="http://schemas.openxmlformats.org/drawingml/2006/table">
            <a:tbl>
              <a:tblPr>
                <a:tableStyleId>{5C22544A-7EE6-4342-B048-85BDC9FD1C3A}</a:tableStyleId>
              </a:tblPr>
              <a:tblGrid>
                <a:gridCol w="340431">
                  <a:extLst>
                    <a:ext uri="{9D8B030D-6E8A-4147-A177-3AD203B41FA5}">
                      <a16:colId xmlns:a16="http://schemas.microsoft.com/office/drawing/2014/main" val="2487956177"/>
                    </a:ext>
                  </a:extLst>
                </a:gridCol>
                <a:gridCol w="340431">
                  <a:extLst>
                    <a:ext uri="{9D8B030D-6E8A-4147-A177-3AD203B41FA5}">
                      <a16:colId xmlns:a16="http://schemas.microsoft.com/office/drawing/2014/main" val="4009521510"/>
                    </a:ext>
                  </a:extLst>
                </a:gridCol>
                <a:gridCol w="917682">
                  <a:extLst>
                    <a:ext uri="{9D8B030D-6E8A-4147-A177-3AD203B41FA5}">
                      <a16:colId xmlns:a16="http://schemas.microsoft.com/office/drawing/2014/main" val="2029085952"/>
                    </a:ext>
                  </a:extLst>
                </a:gridCol>
                <a:gridCol w="737106">
                  <a:extLst>
                    <a:ext uri="{9D8B030D-6E8A-4147-A177-3AD203B41FA5}">
                      <a16:colId xmlns:a16="http://schemas.microsoft.com/office/drawing/2014/main" val="1928995462"/>
                    </a:ext>
                  </a:extLst>
                </a:gridCol>
                <a:gridCol w="914722">
                  <a:extLst>
                    <a:ext uri="{9D8B030D-6E8A-4147-A177-3AD203B41FA5}">
                      <a16:colId xmlns:a16="http://schemas.microsoft.com/office/drawing/2014/main" val="2625386685"/>
                    </a:ext>
                  </a:extLst>
                </a:gridCol>
                <a:gridCol w="914722">
                  <a:extLst>
                    <a:ext uri="{9D8B030D-6E8A-4147-A177-3AD203B41FA5}">
                      <a16:colId xmlns:a16="http://schemas.microsoft.com/office/drawing/2014/main" val="1652615073"/>
                    </a:ext>
                  </a:extLst>
                </a:gridCol>
                <a:gridCol w="737106">
                  <a:extLst>
                    <a:ext uri="{9D8B030D-6E8A-4147-A177-3AD203B41FA5}">
                      <a16:colId xmlns:a16="http://schemas.microsoft.com/office/drawing/2014/main" val="4260276013"/>
                    </a:ext>
                  </a:extLst>
                </a:gridCol>
              </a:tblGrid>
              <a:tr h="182880">
                <a:tc rowSpan="2" gridSpan="3">
                  <a:txBody>
                    <a:bodyPr/>
                    <a:lstStyle/>
                    <a:p>
                      <a:pPr algn="ctr" fontAlgn="b"/>
                      <a:r>
                        <a:rPr lang="fr-FR" sz="1800" b="0" i="0" u="none" strike="noStrike" dirty="0" err="1">
                          <a:solidFill>
                            <a:schemeClr val="tx1"/>
                          </a:solidFill>
                          <a:effectLst/>
                          <a:latin typeface="Calibri" panose="020F0502020204030204" pitchFamily="34" charset="0"/>
                        </a:rPr>
                        <a:t>Results</a:t>
                      </a:r>
                      <a:endParaRPr lang="en-US" sz="1600" b="0" i="0" u="none" strike="noStrike" dirty="0">
                        <a:solidFill>
                          <a:schemeClr val="tx1"/>
                        </a:solidFill>
                        <a:effectLst/>
                        <a:latin typeface="Calibri" panose="020F0502020204030204" pitchFamily="34" charset="0"/>
                      </a:endParaRPr>
                    </a:p>
                  </a:txBody>
                  <a:tcPr marL="7620" marR="7620" marT="7620" marB="0" anchor="ctr">
                    <a:noFill/>
                  </a:tcPr>
                </a:tc>
                <a:tc rowSpan="2" h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rowSpan="2" h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gridSpan="4">
                  <a:txBody>
                    <a:bodyPr/>
                    <a:lstStyle/>
                    <a:p>
                      <a:pPr algn="l" fontAlgn="b"/>
                      <a:r>
                        <a:rPr lang="en-US" sz="1100" b="1" u="none" strike="noStrike" dirty="0">
                          <a:effectLst/>
                        </a:rPr>
                        <a:t>Reducers</a:t>
                      </a:r>
                      <a:endParaRPr lang="en-US" sz="1100" b="1" i="0"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2412823"/>
                  </a:ext>
                </a:extLst>
              </a:tr>
              <a:tr h="190500">
                <a:tc gridSpan="3" v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vMerge="1">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tc>
                <a:tc hMerge="1" vMerge="1">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pca (ref. 80%)</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Tsne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10607055"/>
                  </a:ext>
                </a:extLst>
              </a:tr>
              <a:tr h="381000">
                <a:tc rowSpan="4">
                  <a:txBody>
                    <a:bodyPr/>
                    <a:lstStyle/>
                    <a:p>
                      <a:pPr algn="l" fontAlgn="b"/>
                      <a:r>
                        <a:rPr lang="en-US" sz="1100" b="1" u="none" strike="noStrike" dirty="0" err="1">
                          <a:effectLst/>
                        </a:rPr>
                        <a:t>Clusterer</a:t>
                      </a:r>
                      <a:endParaRPr lang="en-US" sz="1100" b="1" i="0" u="none" strike="noStrike" dirty="0">
                        <a:solidFill>
                          <a:srgbClr val="000000"/>
                        </a:solidFill>
                        <a:effectLst/>
                        <a:latin typeface="Calibri" panose="020F0502020204030204" pitchFamily="34" charset="0"/>
                      </a:endParaRPr>
                    </a:p>
                  </a:txBody>
                  <a:tcPr marL="7620" marR="7620" marT="7620" marB="0" vert="vert270" anchor="b"/>
                </a:tc>
                <a:tc rowSpan="2">
                  <a:txBody>
                    <a:bodyPr/>
                    <a:lstStyle/>
                    <a:p>
                      <a:pPr algn="ctr" fontAlgn="b"/>
                      <a:r>
                        <a:rPr lang="en-US" sz="1100" u="none" strike="noStrike">
                          <a:effectLst/>
                        </a:rPr>
                        <a:t>K-means</a:t>
                      </a:r>
                      <a:endParaRPr lang="en-US" sz="1100" b="0" i="0" u="none" strike="noStrike">
                        <a:solidFill>
                          <a:srgbClr val="000000"/>
                        </a:solidFill>
                        <a:effectLst/>
                        <a:latin typeface="Calibri" panose="020F0502020204030204" pitchFamily="34" charset="0"/>
                      </a:endParaRPr>
                    </a:p>
                  </a:txBody>
                  <a:tcPr marL="7620" marR="7620" marT="7620" marB="0" vert="vert270" anchor="b"/>
                </a:tc>
                <a:tc>
                  <a:txBody>
                    <a:bodyPr/>
                    <a:lstStyle/>
                    <a:p>
                      <a:pPr algn="l" fontAlgn="ctr"/>
                      <a:r>
                        <a:rPr lang="en-US" sz="1100" u="none" strike="noStrike">
                          <a:effectLst/>
                        </a:rPr>
                        <a:t>clusters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solidFill>
                            <a:srgbClr val="00B050"/>
                          </a:solidFill>
                          <a:effectLst/>
                        </a:rPr>
                        <a:t>6</a:t>
                      </a:r>
                      <a:endParaRPr lang="en-US" sz="1100" b="1" i="0" u="none" strike="noStrike" dirty="0">
                        <a:solidFill>
                          <a:srgbClr val="00B05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54644993"/>
                  </a:ext>
                </a:extLst>
              </a:tr>
              <a:tr h="3810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silhouette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0.257372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0.326331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b="1" u="none" strike="noStrike" dirty="0">
                          <a:solidFill>
                            <a:srgbClr val="00B050"/>
                          </a:solidFill>
                          <a:effectLst/>
                        </a:rPr>
                        <a:t>0.904481</a:t>
                      </a:r>
                      <a:endParaRPr lang="en-US" sz="1100" b="1" i="0" u="none" strike="noStrike" dirty="0">
                        <a:solidFill>
                          <a:srgbClr val="00B05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0.404643</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329784206"/>
                  </a:ext>
                </a:extLst>
              </a:tr>
              <a:tr h="381000">
                <a:tc vMerge="1">
                  <a:txBody>
                    <a:bodyPr/>
                    <a:lstStyle/>
                    <a:p>
                      <a:endParaRPr lang="en-US"/>
                    </a:p>
                  </a:txBody>
                  <a:tcPr/>
                </a:tc>
                <a:tc rowSpan="2">
                  <a:txBody>
                    <a:bodyPr/>
                    <a:lstStyle/>
                    <a:p>
                      <a:pPr algn="ctr" fontAlgn="b"/>
                      <a:r>
                        <a:rPr lang="en-US" sz="1100" u="none" strike="noStrike">
                          <a:effectLst/>
                        </a:rPr>
                        <a:t>HDBSCAN</a:t>
                      </a:r>
                      <a:endParaRPr lang="en-US" sz="1100" b="0" i="0" u="none" strike="noStrike">
                        <a:solidFill>
                          <a:srgbClr val="000000"/>
                        </a:solidFill>
                        <a:effectLst/>
                        <a:latin typeface="Calibri" panose="020F0502020204030204" pitchFamily="34" charset="0"/>
                      </a:endParaRPr>
                    </a:p>
                  </a:txBody>
                  <a:tcPr marL="7620" marR="7620" marT="7620" marB="0" vert="vert270" anchor="b"/>
                </a:tc>
                <a:tc>
                  <a:txBody>
                    <a:bodyPr/>
                    <a:lstStyle/>
                    <a:p>
                      <a:pPr algn="l" fontAlgn="ctr"/>
                      <a:r>
                        <a:rPr lang="en-US" sz="1100" u="none" strike="noStrike">
                          <a:effectLst/>
                        </a:rPr>
                        <a:t>clusters</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159790473"/>
                  </a:ext>
                </a:extLst>
              </a:tr>
              <a:tr h="381000">
                <a:tc vMerge="1">
                  <a:txBody>
                    <a:bodyPr/>
                    <a:lstStyle/>
                    <a:p>
                      <a:endParaRPr lang="en-US"/>
                    </a:p>
                  </a:txBody>
                  <a:tcPr/>
                </a:tc>
                <a:tc vMerge="1">
                  <a:txBody>
                    <a:bodyPr/>
                    <a:lstStyle/>
                    <a:p>
                      <a:endParaRPr lang="en-US"/>
                    </a:p>
                  </a:txBody>
                  <a:tcPr/>
                </a:tc>
                <a:tc>
                  <a:txBody>
                    <a:bodyPr/>
                    <a:lstStyle/>
                    <a:p>
                      <a:pPr algn="l" fontAlgn="ctr"/>
                      <a:r>
                        <a:rPr lang="en-US" sz="1100" u="none" strike="noStrike">
                          <a:effectLst/>
                        </a:rPr>
                        <a:t>silhouette</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0.130021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0.399960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a:effectLst/>
                        </a:rPr>
                        <a:t>0.634935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896975095"/>
                  </a:ext>
                </a:extLst>
              </a:tr>
            </a:tbl>
          </a:graphicData>
        </a:graphic>
      </p:graphicFrame>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87765" y="5044582"/>
            <a:ext cx="11342236" cy="140745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dirty="0" err="1"/>
              <a:t>Alternate</a:t>
            </a:r>
            <a:r>
              <a:rPr lang="fr-FR" dirty="0"/>
              <a:t> set of technique can </a:t>
            </a:r>
            <a:r>
              <a:rPr lang="fr-FR" dirty="0" err="1"/>
              <a:t>be</a:t>
            </a:r>
            <a:r>
              <a:rPr lang="fr-FR" dirty="0"/>
              <a:t> </a:t>
            </a:r>
            <a:r>
              <a:rPr lang="fr-FR" dirty="0" err="1"/>
              <a:t>found</a:t>
            </a:r>
            <a:r>
              <a:rPr lang="fr-FR" dirty="0"/>
              <a:t> </a:t>
            </a:r>
            <a:r>
              <a:rPr lang="fr-FR" dirty="0" err="1"/>
              <a:t>with</a:t>
            </a:r>
            <a:r>
              <a:rPr lang="fr-FR" dirty="0"/>
              <a:t> K-</a:t>
            </a:r>
            <a:r>
              <a:rPr lang="fr-FR" dirty="0" err="1"/>
              <a:t>Means</a:t>
            </a:r>
            <a:r>
              <a:rPr lang="fr-FR" dirty="0"/>
              <a:t> extensions K-Modes (or </a:t>
            </a:r>
            <a:r>
              <a:rPr lang="fr-FR" dirty="0" err="1"/>
              <a:t>even</a:t>
            </a:r>
            <a:r>
              <a:rPr lang="fr-FR" dirty="0"/>
              <a:t> K-Prototype)</a:t>
            </a:r>
          </a:p>
          <a:p>
            <a:r>
              <a:rPr lang="fr-FR" dirty="0"/>
              <a:t>This case, </a:t>
            </a:r>
            <a:r>
              <a:rPr lang="fr-FR" dirty="0" err="1"/>
              <a:t>we</a:t>
            </a:r>
            <a:r>
              <a:rPr lang="fr-FR" dirty="0"/>
              <a:t> </a:t>
            </a:r>
            <a:r>
              <a:rPr lang="fr-FR" dirty="0" err="1"/>
              <a:t>would</a:t>
            </a:r>
            <a:r>
              <a:rPr lang="fr-FR" dirty="0"/>
              <a:t> </a:t>
            </a:r>
            <a:r>
              <a:rPr lang="fr-FR" dirty="0" err="1"/>
              <a:t>be</a:t>
            </a:r>
            <a:r>
              <a:rPr lang="fr-FR" dirty="0"/>
              <a:t> able to </a:t>
            </a:r>
            <a:r>
              <a:rPr lang="fr-FR" dirty="0" err="1"/>
              <a:t>assert</a:t>
            </a:r>
            <a:r>
              <a:rPr lang="fr-FR" dirty="0"/>
              <a:t> action </a:t>
            </a:r>
            <a:r>
              <a:rPr lang="fr-FR" dirty="0" err="1"/>
              <a:t>from</a:t>
            </a:r>
            <a:r>
              <a:rPr lang="fr-FR" dirty="0"/>
              <a:t> </a:t>
            </a:r>
            <a:r>
              <a:rPr lang="fr-FR" b="1" dirty="0"/>
              <a:t>mixed inputs types</a:t>
            </a:r>
          </a:p>
          <a:p>
            <a:r>
              <a:rPr lang="fr-FR" dirty="0" err="1"/>
              <a:t>While</a:t>
            </a:r>
            <a:r>
              <a:rPr lang="fr-FR" dirty="0"/>
              <a:t> </a:t>
            </a:r>
            <a:r>
              <a:rPr lang="fr-FR" dirty="0" err="1"/>
              <a:t>measure</a:t>
            </a:r>
            <a:r>
              <a:rPr lang="fr-FR" dirty="0"/>
              <a:t> </a:t>
            </a:r>
            <a:r>
              <a:rPr lang="fr-FR" dirty="0" err="1"/>
              <a:t>differs</a:t>
            </a:r>
            <a:r>
              <a:rPr lang="fr-FR" dirty="0"/>
              <a:t> (Silhouette Score </a:t>
            </a:r>
            <a:r>
              <a:rPr lang="fr-FR" dirty="0" err="1"/>
              <a:t>will</a:t>
            </a:r>
            <a:r>
              <a:rPr lang="fr-FR" dirty="0"/>
              <a:t> </a:t>
            </a:r>
            <a:r>
              <a:rPr lang="fr-FR" dirty="0" err="1"/>
              <a:t>lost</a:t>
            </a:r>
            <a:r>
              <a:rPr lang="fr-FR" dirty="0"/>
              <a:t> </a:t>
            </a:r>
            <a:r>
              <a:rPr lang="fr-FR" dirty="0" err="1"/>
              <a:t>its</a:t>
            </a:r>
            <a:r>
              <a:rPr lang="fr-FR" dirty="0"/>
              <a:t> </a:t>
            </a:r>
            <a:r>
              <a:rPr lang="fr-FR" dirty="0" err="1"/>
              <a:t>interest</a:t>
            </a:r>
            <a:r>
              <a:rPr lang="fr-FR" dirty="0"/>
              <a:t>), </a:t>
            </a:r>
            <a:r>
              <a:rPr lang="fr-FR" dirty="0" err="1"/>
              <a:t>Actionability</a:t>
            </a:r>
            <a:r>
              <a:rPr lang="fr-FR" dirty="0"/>
              <a:t> </a:t>
            </a:r>
            <a:r>
              <a:rPr lang="fr-FR" dirty="0" err="1"/>
              <a:t>is</a:t>
            </a:r>
            <a:r>
              <a:rPr lang="fr-FR" dirty="0"/>
              <a:t> </a:t>
            </a:r>
            <a:r>
              <a:rPr lang="fr-FR" dirty="0" err="1"/>
              <a:t>boosted</a:t>
            </a:r>
            <a:endParaRPr lang="fr-FR" dirty="0"/>
          </a:p>
        </p:txBody>
      </p:sp>
    </p:spTree>
    <p:extLst>
      <p:ext uri="{BB962C8B-B14F-4D97-AF65-F5344CB8AC3E}">
        <p14:creationId xmlns:p14="http://schemas.microsoft.com/office/powerpoint/2010/main" val="325653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We</a:t>
            </a:r>
            <a:r>
              <a:rPr lang="fr-FR" b="1" dirty="0"/>
              <a:t> know how to select and tune an </a:t>
            </a:r>
            <a:r>
              <a:rPr lang="fr-FR" b="1" dirty="0" err="1"/>
              <a:t>approach</a:t>
            </a:r>
            <a:endParaRPr lang="fr-FR" b="1" dirty="0"/>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34996" y="2600424"/>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Next, 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1442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err="1"/>
              <a:t>Actionability</a:t>
            </a:r>
            <a:r>
              <a:rPr lang="fr-FR" dirty="0"/>
              <a:t> (1/3)</a:t>
            </a:r>
            <a:br>
              <a:rPr lang="fr-FR" dirty="0"/>
            </a:br>
            <a:r>
              <a:rPr lang="fr-FR" dirty="0" err="1"/>
              <a:t>Starting</a:t>
            </a:r>
            <a:r>
              <a:rPr lang="fr-FR" dirty="0"/>
              <a:t> </a:t>
            </a:r>
            <a:r>
              <a:rPr lang="fr-FR" dirty="0" err="1"/>
              <a:t>with</a:t>
            </a:r>
            <a:r>
              <a:rPr lang="fr-FR" dirty="0"/>
              <a:t> : K-Modes</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924068"/>
          </a:xfrm>
        </p:spPr>
        <p:txBody>
          <a:bodyPr>
            <a:normAutofit fontScale="92500" lnSpcReduction="10000"/>
          </a:bodyPr>
          <a:lstStyle/>
          <a:p>
            <a:r>
              <a:rPr lang="fr-FR" b="1" dirty="0" err="1"/>
              <a:t>What</a:t>
            </a:r>
            <a:r>
              <a:rPr lang="fr-FR" b="1" dirty="0"/>
              <a:t> : </a:t>
            </a:r>
            <a:r>
              <a:rPr lang="en-US" dirty="0"/>
              <a:t>k-Modes extends k-Means algorithm for categorical features, minimizing a cost function measuring </a:t>
            </a:r>
            <a:r>
              <a:rPr lang="en-US" b="1" dirty="0"/>
              <a:t>matching dissimilarity</a:t>
            </a:r>
          </a:p>
          <a:p>
            <a:pPr lvl="1"/>
            <a:r>
              <a:rPr lang="fr-FR" b="1" dirty="0"/>
              <a:t>Pros : </a:t>
            </a:r>
          </a:p>
          <a:p>
            <a:pPr lvl="2"/>
            <a:r>
              <a:rPr lang="fr-FR" dirty="0"/>
              <a:t>« </a:t>
            </a:r>
            <a:r>
              <a:rPr lang="fr-FR" dirty="0" err="1"/>
              <a:t>raw</a:t>
            </a:r>
            <a:r>
              <a:rPr lang="fr-FR" dirty="0"/>
              <a:t> » data (</a:t>
            </a:r>
            <a:r>
              <a:rPr lang="fr-FR" dirty="0" err="1"/>
              <a:t>turned</a:t>
            </a:r>
            <a:r>
              <a:rPr lang="fr-FR" dirty="0"/>
              <a:t> to </a:t>
            </a:r>
            <a:r>
              <a:rPr lang="fr-FR" dirty="0" err="1"/>
              <a:t>categorical</a:t>
            </a:r>
            <a:r>
              <a:rPr lang="fr-FR" dirty="0"/>
              <a:t>)</a:t>
            </a:r>
          </a:p>
          <a:p>
            <a:pPr lvl="2"/>
            <a:r>
              <a:rPr lang="fr-FR" dirty="0" err="1"/>
              <a:t>clear</a:t>
            </a:r>
            <a:r>
              <a:rPr lang="fr-FR" dirty="0"/>
              <a:t> cluster description</a:t>
            </a:r>
          </a:p>
          <a:p>
            <a:pPr lvl="2"/>
            <a:r>
              <a:rPr lang="fr-FR" dirty="0" err="1"/>
              <a:t>deterministic</a:t>
            </a:r>
            <a:r>
              <a:rPr lang="fr-FR" dirty="0"/>
              <a:t> (</a:t>
            </a:r>
            <a:r>
              <a:rPr lang="fr-FR" dirty="0" err="1"/>
              <a:t>with</a:t>
            </a:r>
            <a:r>
              <a:rPr lang="fr-FR" dirty="0"/>
              <a:t> « Cao » init)</a:t>
            </a:r>
          </a:p>
          <a:p>
            <a:pPr lvl="1"/>
            <a:r>
              <a:rPr lang="fr-FR" b="1" dirty="0"/>
              <a:t>Cons : </a:t>
            </a:r>
          </a:p>
          <a:p>
            <a:pPr lvl="2"/>
            <a:r>
              <a:rPr lang="fr-FR" b="1" dirty="0" err="1"/>
              <a:t>introduce</a:t>
            </a:r>
            <a:r>
              <a:rPr lang="fr-FR" b="1" dirty="0"/>
              <a:t> a </a:t>
            </a:r>
            <a:r>
              <a:rPr lang="fr-FR" b="1" dirty="0" err="1"/>
              <a:t>sensitivity</a:t>
            </a:r>
            <a:r>
              <a:rPr lang="fr-FR" b="1" dirty="0"/>
              <a:t> to </a:t>
            </a:r>
            <a:r>
              <a:rPr lang="fr-FR" b="1" dirty="0" err="1"/>
              <a:t>feature</a:t>
            </a:r>
            <a:r>
              <a:rPr lang="fr-FR" b="1" dirty="0"/>
              <a:t> engineering </a:t>
            </a:r>
          </a:p>
          <a:p>
            <a:pPr lvl="2"/>
            <a:r>
              <a:rPr lang="fr-FR" dirty="0" err="1"/>
              <a:t>would</a:t>
            </a:r>
            <a:r>
              <a:rPr lang="fr-FR" dirty="0"/>
              <a:t>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2"/>
            <a:r>
              <a:rPr lang="fr-FR" dirty="0" err="1"/>
              <a:t>reward</a:t>
            </a:r>
            <a:r>
              <a:rPr lang="fr-FR" dirty="0"/>
              <a:t> </a:t>
            </a:r>
            <a:r>
              <a:rPr lang="fr-FR" dirty="0" err="1"/>
              <a:t>same</a:t>
            </a:r>
            <a:r>
              <a:rPr lang="fr-FR" dirty="0"/>
              <a:t> k optimal clusters </a:t>
            </a:r>
            <a:r>
              <a:rPr lang="fr-FR" dirty="0" err="1"/>
              <a:t>than</a:t>
            </a:r>
            <a:r>
              <a:rPr lang="fr-FR" dirty="0"/>
              <a:t> </a:t>
            </a:r>
            <a:r>
              <a:rPr lang="fr-FR" dirty="0" err="1"/>
              <a:t>feature</a:t>
            </a:r>
            <a:r>
              <a:rPr lang="fr-FR" dirty="0"/>
              <a:t> </a:t>
            </a:r>
            <a:r>
              <a:rPr lang="fr-FR" dirty="0" err="1"/>
              <a:t>discretization</a:t>
            </a:r>
            <a:endParaRPr lang="fr-FR" dirty="0"/>
          </a:p>
          <a:p>
            <a:pPr lvl="2"/>
            <a:r>
              <a:rPr lang="fr-FR" dirty="0" err="1"/>
              <a:t>Stability</a:t>
            </a:r>
            <a:r>
              <a:rPr lang="fr-FR" dirty="0"/>
              <a:t> </a:t>
            </a:r>
            <a:r>
              <a:rPr lang="fr-FR" dirty="0" err="1"/>
              <a:t>is</a:t>
            </a:r>
            <a:r>
              <a:rPr lang="fr-FR" dirty="0"/>
              <a:t> </a:t>
            </a:r>
            <a:r>
              <a:rPr lang="fr-FR" dirty="0" err="1"/>
              <a:t>compromized</a:t>
            </a:r>
            <a:r>
              <a:rPr lang="fr-FR" dirty="0"/>
              <a:t> </a:t>
            </a:r>
            <a:r>
              <a:rPr lang="fr-FR" dirty="0" err="1"/>
              <a:t>because</a:t>
            </a:r>
            <a:r>
              <a:rPr lang="fr-FR" dirty="0"/>
              <a:t> of </a:t>
            </a:r>
            <a:r>
              <a:rPr lang="fr-FR" dirty="0" err="1"/>
              <a:t>its</a:t>
            </a:r>
            <a:r>
              <a:rPr lang="fr-FR" dirty="0"/>
              <a:t> </a:t>
            </a:r>
            <a:r>
              <a:rPr lang="fr-FR" dirty="0" err="1"/>
              <a:t>sensitivity</a:t>
            </a:r>
            <a:r>
              <a:rPr lang="fr-FR" dirty="0"/>
              <a:t> to </a:t>
            </a:r>
            <a:r>
              <a:rPr lang="fr-FR" dirty="0" err="1"/>
              <a:t>discretization</a:t>
            </a:r>
            <a:endParaRPr lang="fr-FR"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429125" y="1978624"/>
            <a:ext cx="7534275"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200" b="1" dirty="0"/>
              <a:t>K-Modes </a:t>
            </a:r>
            <a:r>
              <a:rPr lang="fr-FR" sz="1200" b="1" dirty="0" err="1"/>
              <a:t>gets</a:t>
            </a:r>
            <a:r>
              <a:rPr lang="fr-FR" sz="1200" b="1" dirty="0"/>
              <a:t> a direct « cluster </a:t>
            </a:r>
            <a:r>
              <a:rPr lang="fr-FR" sz="1200" b="1" dirty="0" err="1"/>
              <a:t>Zero</a:t>
            </a:r>
            <a:r>
              <a:rPr lang="fr-FR" sz="1200" b="1" dirty="0"/>
              <a:t> » description : </a:t>
            </a:r>
            <a:r>
              <a:rPr lang="fr-FR" sz="1200" b="1" dirty="0" err="1"/>
              <a:t>feature’s</a:t>
            </a:r>
            <a:r>
              <a:rPr lang="fr-FR" sz="1200" b="1" dirty="0"/>
              <a:t> </a:t>
            </a:r>
            <a:r>
              <a:rPr lang="fr-FR" sz="1200" b="1" dirty="0" err="1"/>
              <a:t>most</a:t>
            </a:r>
            <a:r>
              <a:rPr lang="fr-FR" sz="1200" b="1" dirty="0"/>
              <a:t> </a:t>
            </a:r>
            <a:r>
              <a:rPr lang="fr-FR" sz="1200" b="1" dirty="0" err="1"/>
              <a:t>frequent</a:t>
            </a:r>
            <a:r>
              <a:rPr lang="fr-FR" sz="1200" b="1" dirty="0"/>
              <a:t> values</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420734" y="2542535"/>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buFont typeface="+mj-lt"/>
              <a:buAutoNum type="arabicPeriod"/>
            </a:pPr>
            <a:r>
              <a:rPr lang="fr-FR" sz="1200" dirty="0"/>
              <a:t>K-Modes </a:t>
            </a:r>
            <a:r>
              <a:rPr lang="fr-FR" sz="1200" dirty="0" err="1"/>
              <a:t>build</a:t>
            </a:r>
            <a:r>
              <a:rPr lang="fr-FR" sz="1200" dirty="0"/>
              <a:t> clusters </a:t>
            </a:r>
            <a:r>
              <a:rPr lang="fr-FR" sz="1200" dirty="0" err="1"/>
              <a:t>iteratively</a:t>
            </a:r>
            <a:r>
              <a:rPr lang="fr-FR" sz="1200" dirty="0"/>
              <a:t> </a:t>
            </a:r>
            <a:r>
              <a:rPr lang="fr-FR" sz="1200" dirty="0" err="1"/>
              <a:t>until</a:t>
            </a:r>
            <a:r>
              <a:rPr lang="fr-FR" sz="1200" dirty="0"/>
              <a:t> </a:t>
            </a:r>
            <a:r>
              <a:rPr lang="fr-FR" sz="1200" dirty="0" err="1"/>
              <a:t>cost</a:t>
            </a:r>
            <a:r>
              <a:rPr lang="fr-FR" sz="1200" dirty="0"/>
              <a:t> slows </a:t>
            </a:r>
            <a:r>
              <a:rPr lang="fr-FR" sz="1200" dirty="0" err="1"/>
              <a:t>its</a:t>
            </a:r>
            <a:r>
              <a:rPr lang="fr-FR" sz="1200" dirty="0"/>
              <a:t> </a:t>
            </a:r>
            <a:r>
              <a:rPr lang="fr-FR" sz="1200" dirty="0" err="1"/>
              <a:t>decrease</a:t>
            </a:r>
            <a:r>
              <a:rPr lang="fr-FR" sz="1200" dirty="0"/>
              <a:t> </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86586" y="2629849"/>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3"/>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41945" y="2347558"/>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sz="1200" b="1" dirty="0" err="1"/>
              <a:t>Resulting</a:t>
            </a:r>
            <a:r>
              <a:rPr lang="fr-FR" sz="1200" b="1" dirty="0"/>
              <a:t> </a:t>
            </a:r>
            <a:r>
              <a:rPr lang="fr-FR" sz="1200" b="1" dirty="0" err="1"/>
              <a:t>cluster’s</a:t>
            </a:r>
            <a:r>
              <a:rPr lang="fr-FR" sz="1200" b="1" dirty="0"/>
              <a:t>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4"/>
          <a:stretch>
            <a:fillRect/>
          </a:stretch>
        </p:blipFill>
        <p:spPr>
          <a:xfrm>
            <a:off x="8498830" y="2480381"/>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5"/>
          <a:stretch>
            <a:fillRect/>
          </a:stretch>
        </p:blipFill>
        <p:spPr>
          <a:xfrm>
            <a:off x="10519743" y="2492536"/>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70765" y="2387694"/>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fr-FR" sz="1200" b="1" dirty="0"/>
              <a:t>Goal: </a:t>
            </a:r>
            <a:r>
              <a:rPr lang="fr-FR" sz="1200" b="1" dirty="0" err="1"/>
              <a:t>Mean</a:t>
            </a:r>
            <a:r>
              <a:rPr lang="fr-FR" sz="1200" b="1" dirty="0"/>
              <a:t>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382808"/>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4"/>
            </a:pPr>
            <a:r>
              <a:rPr lang="fr-FR" sz="1200" b="1" dirty="0" err="1"/>
              <a:t>Find</a:t>
            </a:r>
            <a:r>
              <a:rPr lang="fr-FR" sz="1200" b="1" dirty="0"/>
              <a:t> </a:t>
            </a:r>
            <a:r>
              <a:rPr lang="fr-FR" sz="1200" b="1" dirty="0" err="1"/>
              <a:t>your</a:t>
            </a:r>
            <a:r>
              <a:rPr lang="fr-FR" sz="1200" b="1" dirty="0"/>
              <a:t> </a:t>
            </a:r>
            <a:r>
              <a:rPr lang="fr-FR" sz="1200" b="1" dirty="0" err="1"/>
              <a:t>target</a:t>
            </a:r>
            <a:endParaRPr lang="fr-FR" sz="1200" b="1" dirty="0"/>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6"/>
          <a:stretch>
            <a:fillRect/>
          </a:stretch>
        </p:blipFill>
        <p:spPr>
          <a:xfrm>
            <a:off x="4780718" y="3775125"/>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7"/>
          <a:stretch>
            <a:fillRect/>
          </a:stretch>
        </p:blipFill>
        <p:spPr>
          <a:xfrm>
            <a:off x="4780718" y="4916651"/>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8"/>
          <a:stretch>
            <a:fillRect/>
          </a:stretch>
        </p:blipFill>
        <p:spPr>
          <a:xfrm>
            <a:off x="7097285" y="3779702"/>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9"/>
          <a:stretch>
            <a:fillRect/>
          </a:stretch>
        </p:blipFill>
        <p:spPr>
          <a:xfrm>
            <a:off x="9229831" y="3775126"/>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0"/>
          <a:stretch>
            <a:fillRect/>
          </a:stretch>
        </p:blipFill>
        <p:spPr>
          <a:xfrm>
            <a:off x="9229831" y="4916651"/>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1"/>
          <a:stretch>
            <a:fillRect/>
          </a:stretch>
        </p:blipFill>
        <p:spPr>
          <a:xfrm>
            <a:off x="7102456" y="4916651"/>
            <a:ext cx="2069373" cy="1139509"/>
          </a:xfrm>
          <a:prstGeom prst="rect">
            <a:avLst/>
          </a:prstGeom>
        </p:spPr>
      </p:pic>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12"/>
          <a:stretch>
            <a:fillRect/>
          </a:stretch>
        </p:blipFill>
        <p:spPr>
          <a:xfrm>
            <a:off x="195284" y="118714"/>
            <a:ext cx="1904823" cy="1428617"/>
          </a:xfrm>
          <a:prstGeom prst="rect">
            <a:avLst/>
          </a:prstGeom>
        </p:spPr>
      </p:pic>
      <p:sp>
        <p:nvSpPr>
          <p:cNvPr id="23" name="Espace réservé du contenu 2">
            <a:extLst>
              <a:ext uri="{FF2B5EF4-FFF2-40B4-BE49-F238E27FC236}">
                <a16:creationId xmlns:a16="http://schemas.microsoft.com/office/drawing/2014/main" id="{298D6285-1DEC-4486-BB05-21CD3606C94F}"/>
              </a:ext>
            </a:extLst>
          </p:cNvPr>
          <p:cNvSpPr txBox="1">
            <a:spLocks/>
          </p:cNvSpPr>
          <p:nvPr/>
        </p:nvSpPr>
        <p:spPr>
          <a:xfrm>
            <a:off x="4492063" y="6177073"/>
            <a:ext cx="4006767"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fr-FR" sz="1200" b="1" dirty="0" err="1"/>
              <a:t>Refine</a:t>
            </a:r>
            <a:r>
              <a:rPr lang="fr-FR" sz="1200" b="1" dirty="0"/>
              <a:t> </a:t>
            </a:r>
            <a:r>
              <a:rPr lang="fr-FR" sz="1200" b="1" dirty="0" err="1"/>
              <a:t>your</a:t>
            </a:r>
            <a:r>
              <a:rPr lang="fr-FR" sz="1200" b="1" dirty="0"/>
              <a:t> use case : </a:t>
            </a:r>
            <a:r>
              <a:rPr lang="fr-FR" sz="1200" b="1" dirty="0" err="1"/>
              <a:t>what</a:t>
            </a:r>
            <a:r>
              <a:rPr lang="fr-FR" sz="1200" b="1" dirty="0"/>
              <a:t> </a:t>
            </a:r>
            <a:r>
              <a:rPr lang="fr-FR" sz="1200" b="1" dirty="0" err="1"/>
              <a:t>matters</a:t>
            </a:r>
            <a:r>
              <a:rPr lang="fr-FR" sz="1200" b="1" dirty="0"/>
              <a:t> </a:t>
            </a:r>
            <a:r>
              <a:rPr lang="fr-FR" sz="1200" b="1" dirty="0" err="1"/>
              <a:t>most</a:t>
            </a:r>
            <a:r>
              <a:rPr lang="fr-FR" sz="1200" b="1" dirty="0"/>
              <a:t>?</a:t>
            </a:r>
          </a:p>
        </p:txBody>
      </p:sp>
      <p:sp>
        <p:nvSpPr>
          <p:cNvPr id="32" name="Espace réservé du contenu 2">
            <a:extLst>
              <a:ext uri="{FF2B5EF4-FFF2-40B4-BE49-F238E27FC236}">
                <a16:creationId xmlns:a16="http://schemas.microsoft.com/office/drawing/2014/main" id="{A8463685-4059-40C6-A766-6FE87CAE0F18}"/>
              </a:ext>
            </a:extLst>
          </p:cNvPr>
          <p:cNvSpPr txBox="1">
            <a:spLocks/>
          </p:cNvSpPr>
          <p:nvPr/>
        </p:nvSpPr>
        <p:spPr>
          <a:xfrm>
            <a:off x="8330766" y="6160278"/>
            <a:ext cx="378077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6"/>
            </a:pPr>
            <a:r>
              <a:rPr lang="fr-FR" sz="1200" b="1" dirty="0"/>
              <a:t>Re-</a:t>
            </a:r>
            <a:r>
              <a:rPr lang="fr-FR" sz="1200" b="1" dirty="0" err="1"/>
              <a:t>engineer</a:t>
            </a:r>
            <a:r>
              <a:rPr lang="fr-FR" sz="1200" b="1" dirty="0"/>
              <a:t> </a:t>
            </a:r>
            <a:r>
              <a:rPr lang="fr-FR" sz="1200" b="1" dirty="0" err="1"/>
              <a:t>your</a:t>
            </a:r>
            <a:r>
              <a:rPr lang="fr-FR" sz="1200" b="1" dirty="0"/>
              <a:t> </a:t>
            </a:r>
            <a:r>
              <a:rPr lang="fr-FR" sz="1200" b="1" dirty="0" err="1"/>
              <a:t>features</a:t>
            </a:r>
            <a:r>
              <a:rPr lang="fr-FR" sz="1200" b="1" dirty="0"/>
              <a:t> </a:t>
            </a:r>
            <a:r>
              <a:rPr lang="fr-FR" sz="1200" b="1" dirty="0" err="1"/>
              <a:t>accordingly</a:t>
            </a:r>
            <a:endParaRPr lang="fr-FR" sz="1200" b="1" dirty="0"/>
          </a:p>
        </p:txBody>
      </p:sp>
    </p:spTree>
    <p:extLst>
      <p:ext uri="{BB962C8B-B14F-4D97-AF65-F5344CB8AC3E}">
        <p14:creationId xmlns:p14="http://schemas.microsoft.com/office/powerpoint/2010/main" val="189471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Actionability</a:t>
            </a:r>
            <a:r>
              <a:rPr lang="fr-FR" dirty="0"/>
              <a:t> (2/3)</a:t>
            </a:r>
            <a:br>
              <a:rPr lang="fr-FR" dirty="0"/>
            </a:br>
            <a:r>
              <a:rPr lang="fr-FR" dirty="0"/>
              <a:t>K-Modes </a:t>
            </a:r>
            <a:r>
              <a:rPr lang="fr-FR" dirty="0" err="1"/>
              <a:t>results</a:t>
            </a:r>
            <a:endParaRPr lang="en-US" dirty="0"/>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09137" y="1737964"/>
            <a:ext cx="11030388" cy="5120036"/>
          </a:xfrm>
        </p:spPr>
        <p:txBody>
          <a:bodyPr>
            <a:normAutofit fontScale="62500" lnSpcReduction="20000"/>
          </a:bodyPr>
          <a:lstStyle/>
          <a:p>
            <a:r>
              <a:rPr lang="fr-FR" b="1" dirty="0"/>
              <a:t>Cluster 0 : </a:t>
            </a:r>
          </a:p>
          <a:p>
            <a:pPr lvl="1"/>
            <a:r>
              <a:rPr lang="en-US" dirty="0"/>
              <a:t>['</a:t>
            </a:r>
            <a:r>
              <a:rPr lang="en-US" dirty="0" err="1"/>
              <a:t>Near_Dist</a:t>
            </a:r>
            <a:r>
              <a:rPr lang="en-US" dirty="0"/>
              <a:t>', '</a:t>
            </a:r>
            <a:r>
              <a:rPr lang="en-US" dirty="0" err="1"/>
              <a:t>Light_Price</a:t>
            </a:r>
            <a:r>
              <a:rPr lang="en-US" dirty="0"/>
              <a:t>', '</a:t>
            </a:r>
            <a:r>
              <a:rPr lang="en-US" dirty="0" err="1"/>
              <a:t>High_QltyIdx</a:t>
            </a:r>
            <a:r>
              <a:rPr lang="en-US" dirty="0"/>
              <a:t>', '</a:t>
            </a:r>
            <a:r>
              <a:rPr lang="en-US" dirty="0" err="1"/>
              <a:t>Low_Score</a:t>
            </a:r>
            <a:r>
              <a:rPr lang="en-US" dirty="0"/>
              <a:t>’,  '</a:t>
            </a:r>
            <a:r>
              <a:rPr lang="en-US" dirty="0" err="1"/>
              <a:t>Better_Review</a:t>
            </a:r>
            <a:r>
              <a:rPr lang="en-US" dirty="0"/>
              <a:t>', '</a:t>
            </a:r>
            <a:r>
              <a:rPr lang="en-US" dirty="0" err="1"/>
              <a:t>Charmed_Price</a:t>
            </a:r>
            <a:r>
              <a:rPr lang="en-US" dirty="0"/>
              <a:t>', 'PM-WD’],</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r>
              <a:rPr lang="en-US" b="1" dirty="0"/>
              <a:t>Cluster 1 : </a:t>
            </a:r>
          </a:p>
          <a:p>
            <a:pPr lvl="1"/>
            <a:r>
              <a:rPr lang="en-US" dirty="0"/>
              <a:t>['</a:t>
            </a:r>
            <a:r>
              <a:rPr lang="en-US" dirty="0" err="1"/>
              <a:t>Far_Dist</a:t>
            </a:r>
            <a:r>
              <a:rPr lang="en-US" dirty="0"/>
              <a:t>', '</a:t>
            </a:r>
            <a:r>
              <a:rPr lang="en-US" dirty="0" err="1"/>
              <a:t>Medium_Price</a:t>
            </a:r>
            <a:r>
              <a:rPr lang="en-US" dirty="0"/>
              <a:t>', '</a:t>
            </a:r>
            <a:r>
              <a:rPr lang="en-US" dirty="0" err="1"/>
              <a:t>Low_QltyIdx</a:t>
            </a:r>
            <a:r>
              <a:rPr lang="en-US" dirty="0"/>
              <a:t>', '</a:t>
            </a:r>
            <a:r>
              <a:rPr lang="en-US" dirty="0" err="1"/>
              <a:t>Top_Score</a:t>
            </a:r>
            <a:r>
              <a:rPr lang="en-US" dirty="0"/>
              <a:t>',  '</a:t>
            </a:r>
            <a:r>
              <a:rPr lang="en-US" dirty="0" err="1"/>
              <a:t>Same_Review</a:t>
            </a:r>
            <a:r>
              <a:rPr lang="en-US" dirty="0"/>
              <a:t>', '</a:t>
            </a:r>
            <a:r>
              <a:rPr lang="en-US" dirty="0" err="1"/>
              <a:t>Charmed_Price</a:t>
            </a:r>
            <a:r>
              <a:rPr lang="en-US" dirty="0"/>
              <a:t>', 'Evening-WD’]</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r>
              <a:rPr lang="fr-FR" b="1" dirty="0"/>
              <a:t>Cluster 2 : </a:t>
            </a:r>
          </a:p>
          <a:p>
            <a:pPr lvl="1"/>
            <a:r>
              <a:rPr lang="fr-FR" dirty="0"/>
              <a:t>['</a:t>
            </a:r>
            <a:r>
              <a:rPr lang="fr-FR" dirty="0" err="1"/>
              <a:t>AroundMed_Dist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Worst_Review</a:t>
            </a:r>
            <a:r>
              <a:rPr lang="fr-FR" dirty="0"/>
              <a:t>', '</a:t>
            </a:r>
            <a:r>
              <a:rPr lang="fr-FR" dirty="0" err="1"/>
              <a:t>Uncharmed_Price</a:t>
            </a:r>
            <a:r>
              <a:rPr lang="fr-FR" dirty="0"/>
              <a:t>', 'AM-WD’]</a:t>
            </a:r>
          </a:p>
          <a:p>
            <a:pPr lvl="1"/>
            <a:r>
              <a:rPr lang="fr-FR" dirty="0" err="1"/>
              <a:t>Customers</a:t>
            </a:r>
            <a:r>
              <a:rPr lang="fr-FR" dirty="0"/>
              <a:t> of the second </a:t>
            </a:r>
            <a:r>
              <a:rPr lang="fr-FR" dirty="0" err="1"/>
              <a:t>smallest</a:t>
            </a:r>
            <a:r>
              <a:rPr lang="fr-FR" dirty="0"/>
              <a:t> segment are the </a:t>
            </a:r>
            <a:r>
              <a:rPr lang="fr-FR" dirty="0" err="1"/>
              <a:t>worst</a:t>
            </a:r>
            <a:r>
              <a:rPr lang="fr-FR" dirty="0"/>
              <a: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a:t>
            </a:r>
            <a:r>
              <a:rPr lang="fr-FR" dirty="0" err="1"/>
              <a:t>located</a:t>
            </a:r>
            <a:r>
              <a:rPr lang="fr-FR" dirty="0"/>
              <a:t> </a:t>
            </a:r>
            <a:r>
              <a:rPr lang="fr-FR" dirty="0" err="1"/>
              <a:t>around</a:t>
            </a:r>
            <a:r>
              <a:rPr lang="fr-FR" dirty="0"/>
              <a:t> the </a:t>
            </a:r>
            <a:r>
              <a:rPr lang="fr-FR" dirty="0" err="1"/>
              <a:t>median</a:t>
            </a:r>
            <a:r>
              <a:rPr lang="fr-FR" dirty="0"/>
              <a:t> distance to </a:t>
            </a:r>
            <a:r>
              <a:rPr lang="fr-FR" dirty="0" err="1"/>
              <a:t>sellers</a:t>
            </a:r>
            <a:r>
              <a:rPr lang="fr-FR" dirty="0"/>
              <a:t>, but live </a:t>
            </a:r>
            <a:r>
              <a:rPr lang="fr-FR" dirty="0" err="1"/>
              <a:t>already</a:t>
            </a:r>
            <a:r>
              <a:rPr lang="fr-FR" dirty="0"/>
              <a:t> </a:t>
            </a:r>
            <a:r>
              <a:rPr lang="fr-FR" dirty="0" err="1"/>
              <a:t>two</a:t>
            </a:r>
            <a:r>
              <a:rPr lang="fr-FR" dirty="0"/>
              <a:t> far to </a:t>
            </a:r>
            <a:r>
              <a:rPr lang="fr-FR" dirty="0" err="1"/>
              <a:t>get</a:t>
            </a:r>
            <a:r>
              <a:rPr lang="fr-FR" dirty="0"/>
              <a:t> </a:t>
            </a:r>
            <a:r>
              <a:rPr lang="fr-FR" dirty="0" err="1"/>
              <a:t>those</a:t>
            </a:r>
            <a:r>
              <a:rPr lang="fr-FR" dirty="0"/>
              <a:t> shops </a:t>
            </a:r>
            <a:r>
              <a:rPr lang="fr-FR" dirty="0" err="1"/>
              <a:t>other</a:t>
            </a:r>
            <a:r>
              <a:rPr lang="fr-FR" dirty="0"/>
              <a:t> </a:t>
            </a:r>
            <a:r>
              <a:rPr lang="fr-FR" dirty="0" err="1"/>
              <a:t>than</a:t>
            </a:r>
            <a:r>
              <a:rPr lang="fr-FR" dirty="0"/>
              <a:t> </a:t>
            </a:r>
            <a:r>
              <a:rPr lang="fr-FR" dirty="0" err="1"/>
              <a:t>virtually</a:t>
            </a:r>
            <a:r>
              <a:rPr lang="fr-FR" dirty="0"/>
              <a:t>. </a:t>
            </a:r>
            <a:r>
              <a:rPr lang="fr-FR" dirty="0" err="1"/>
              <a:t>These</a:t>
            </a:r>
            <a:r>
              <a:rPr lang="fr-FR" dirty="0"/>
              <a:t> </a:t>
            </a:r>
            <a:r>
              <a:rPr lang="fr-FR" dirty="0" err="1"/>
              <a:t>customer</a:t>
            </a:r>
            <a:r>
              <a:rPr lang="fr-FR" dirty="0"/>
              <a:t> </a:t>
            </a:r>
            <a:r>
              <a:rPr lang="fr-FR" dirty="0" err="1"/>
              <a:t>seems</a:t>
            </a:r>
            <a:r>
              <a:rPr lang="fr-FR" dirty="0"/>
              <a:t> to </a:t>
            </a:r>
            <a:r>
              <a:rPr lang="fr-FR" dirty="0" err="1"/>
              <a:t>reject</a:t>
            </a:r>
            <a:r>
              <a:rPr lang="fr-FR" dirty="0"/>
              <a:t>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a:t>
            </a:r>
            <a:r>
              <a:rPr lang="fr-FR" dirty="0" err="1"/>
              <a:t>morning</a:t>
            </a:r>
            <a:r>
              <a:rPr lang="fr-FR" dirty="0"/>
              <a:t> of a </a:t>
            </a:r>
            <a:r>
              <a:rPr lang="fr-FR" dirty="0" err="1"/>
              <a:t>working</a:t>
            </a:r>
            <a:r>
              <a:rPr lang="fr-FR" dirty="0"/>
              <a:t> </a:t>
            </a:r>
            <a:r>
              <a:rPr lang="fr-FR" dirty="0" err="1"/>
              <a:t>day</a:t>
            </a:r>
            <a:r>
              <a:rPr lang="fr-FR" dirty="0"/>
              <a:t>.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Electronics, Computers &amp; Accessories.</a:t>
            </a:r>
          </a:p>
          <a:p>
            <a:r>
              <a:rPr lang="fr-FR" b="1" dirty="0"/>
              <a:t>Cluster 3 : </a:t>
            </a:r>
          </a:p>
          <a:p>
            <a:pPr lvl="1"/>
            <a:r>
              <a:rPr lang="fr-FR" dirty="0"/>
              <a:t>'</a:t>
            </a:r>
            <a:r>
              <a:rPr lang="fr-FR" dirty="0" err="1"/>
              <a:t>Far_Dist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Better_Review</a:t>
            </a:r>
            <a:r>
              <a:rPr lang="fr-FR" dirty="0"/>
              <a:t>', '</a:t>
            </a:r>
            <a:r>
              <a:rPr lang="fr-FR" dirty="0" err="1"/>
              <a:t>Charmed_Price</a:t>
            </a:r>
            <a:r>
              <a:rPr lang="fr-FR" dirty="0"/>
              <a:t>', 'WE’]</a:t>
            </a:r>
          </a:p>
          <a:p>
            <a:pPr lvl="1"/>
            <a:r>
              <a:rPr lang="fr-FR" dirty="0" err="1"/>
              <a:t>Customers</a:t>
            </a:r>
            <a:r>
              <a:rPr lang="fr-FR" dirty="0"/>
              <a:t> of the </a:t>
            </a:r>
            <a:r>
              <a:rPr lang="fr-FR" dirty="0" err="1"/>
              <a:t>smallest</a:t>
            </a:r>
            <a:r>
              <a:rPr lang="fr-FR" dirty="0"/>
              <a:t> segment are the best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the </a:t>
            </a:r>
            <a:r>
              <a:rPr lang="fr-FR" dirty="0" err="1"/>
              <a:t>farthest</a:t>
            </a:r>
            <a:r>
              <a:rPr lang="fr-FR" dirty="0"/>
              <a:t> </a:t>
            </a:r>
            <a:r>
              <a:rPr lang="fr-FR" dirty="0" err="1"/>
              <a:t>customers</a:t>
            </a:r>
            <a:r>
              <a:rPr lang="fr-FR" dirty="0"/>
              <a:t>. </a:t>
            </a:r>
            <a:r>
              <a:rPr lang="fr-FR" dirty="0" err="1"/>
              <a:t>They</a:t>
            </a:r>
            <a:r>
              <a:rPr lang="fr-FR" dirty="0"/>
              <a:t> have the </a:t>
            </a:r>
            <a:r>
              <a:rPr lang="fr-FR" dirty="0" err="1"/>
              <a:t>highest</a:t>
            </a:r>
            <a:r>
              <a:rPr lang="fr-FR" dirty="0"/>
              <a:t> </a:t>
            </a:r>
            <a:r>
              <a:rPr lang="fr-FR" dirty="0" err="1"/>
              <a:t>sensitivity</a:t>
            </a:r>
            <a:r>
              <a:rPr lang="fr-FR" dirty="0"/>
              <a:t> to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week-end.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a:t>
            </a:r>
            <a:r>
              <a:rPr lang="fr-FR" dirty="0" err="1"/>
              <a:t>Telephony</a:t>
            </a:r>
            <a:r>
              <a:rPr lang="fr-FR" dirty="0"/>
              <a:t>, Supplies and </a:t>
            </a:r>
            <a:r>
              <a:rPr lang="fr-FR" dirty="0" err="1"/>
              <a:t>Health</a:t>
            </a:r>
            <a:r>
              <a:rPr lang="fr-FR" dirty="0"/>
              <a:t> Beauty Baby </a:t>
            </a:r>
            <a:r>
              <a:rPr lang="fr-FR" dirty="0" err="1"/>
              <a:t>Caterogies</a:t>
            </a:r>
            <a:r>
              <a:rPr lang="fr-FR" dirty="0"/>
              <a:t>.</a:t>
            </a:r>
          </a:p>
          <a:p>
            <a:pPr lvl="1"/>
            <a:endParaRPr lang="fr-FR" dirty="0"/>
          </a:p>
          <a:p>
            <a:pPr marL="0" indent="0">
              <a:buNone/>
            </a:pPr>
            <a:r>
              <a:rPr lang="fr-FR" b="1" dirty="0" err="1"/>
              <a:t>With</a:t>
            </a:r>
            <a:r>
              <a:rPr lang="fr-FR" b="1" dirty="0"/>
              <a:t> basic goal of sales </a:t>
            </a:r>
            <a:r>
              <a:rPr lang="fr-FR" b="1" dirty="0" err="1"/>
              <a:t>increase</a:t>
            </a:r>
            <a:r>
              <a:rPr lang="fr-FR" b="1" dirty="0"/>
              <a:t> : </a:t>
            </a:r>
          </a:p>
          <a:p>
            <a:r>
              <a:rPr lang="fr-FR" b="1" dirty="0"/>
              <a:t>Action 1 : </a:t>
            </a:r>
            <a:r>
              <a:rPr lang="fr-FR" dirty="0" err="1"/>
              <a:t>improve</a:t>
            </a:r>
            <a:r>
              <a:rPr lang="fr-FR" dirty="0"/>
              <a:t> </a:t>
            </a:r>
            <a:r>
              <a:rPr lang="fr-FR" dirty="0" err="1"/>
              <a:t>scoring</a:t>
            </a:r>
            <a:r>
              <a:rPr lang="fr-FR" dirty="0"/>
              <a:t>, </a:t>
            </a:r>
            <a:r>
              <a:rPr lang="fr-FR" dirty="0" err="1"/>
              <a:t>targetting</a:t>
            </a:r>
            <a:r>
              <a:rPr lang="fr-FR" dirty="0"/>
              <a:t> cluster 3 </a:t>
            </a:r>
            <a:r>
              <a:rPr lang="fr-FR" dirty="0" err="1"/>
              <a:t>customers</a:t>
            </a:r>
            <a:r>
              <a:rPr lang="fr-FR" dirty="0"/>
              <a:t>, i.e. </a:t>
            </a:r>
            <a:r>
              <a:rPr lang="fr-FR" dirty="0" err="1"/>
              <a:t>mainly</a:t>
            </a:r>
            <a:r>
              <a:rPr lang="fr-FR" dirty="0"/>
              <a:t> </a:t>
            </a:r>
            <a:r>
              <a:rPr lang="fr-FR" dirty="0" err="1"/>
              <a:t>during</a:t>
            </a:r>
            <a:r>
              <a:rPr lang="fr-FR" dirty="0"/>
              <a:t> the week-end, </a:t>
            </a:r>
            <a:r>
              <a:rPr lang="fr-FR" dirty="0" err="1"/>
              <a:t>catching</a:t>
            </a:r>
            <a:r>
              <a:rPr lang="fr-FR" dirty="0"/>
              <a:t> </a:t>
            </a:r>
            <a:r>
              <a:rPr lang="fr-FR" dirty="0" err="1"/>
              <a:t>them</a:t>
            </a:r>
            <a:r>
              <a:rPr lang="fr-FR" dirty="0"/>
              <a:t> on the </a:t>
            </a:r>
            <a:r>
              <a:rPr lang="fr-FR" dirty="0" err="1"/>
              <a:t>charm</a:t>
            </a:r>
            <a:r>
              <a:rPr lang="fr-FR" dirty="0"/>
              <a:t> </a:t>
            </a:r>
            <a:r>
              <a:rPr lang="fr-FR" dirty="0" err="1"/>
              <a:t>price</a:t>
            </a:r>
            <a:r>
              <a:rPr lang="fr-FR" dirty="0"/>
              <a:t> </a:t>
            </a:r>
            <a:r>
              <a:rPr lang="fr-FR" dirty="0" err="1"/>
              <a:t>sensitivity</a:t>
            </a:r>
            <a:r>
              <a:rPr lang="fr-FR" dirty="0"/>
              <a:t>, </a:t>
            </a:r>
            <a:r>
              <a:rPr lang="fr-FR" dirty="0" err="1"/>
              <a:t>arguing</a:t>
            </a:r>
            <a:r>
              <a:rPr lang="fr-FR" dirty="0"/>
              <a:t> </a:t>
            </a:r>
            <a:r>
              <a:rPr lang="fr-FR" dirty="0" err="1"/>
              <a:t>that</a:t>
            </a:r>
            <a:r>
              <a:rPr lang="fr-FR" dirty="0"/>
              <a:t> </a:t>
            </a:r>
            <a:r>
              <a:rPr lang="fr-FR" dirty="0" err="1"/>
              <a:t>they</a:t>
            </a:r>
            <a:r>
              <a:rPr lang="fr-FR" dirty="0"/>
              <a:t> can </a:t>
            </a:r>
            <a:r>
              <a:rPr lang="fr-FR" dirty="0" err="1"/>
              <a:t>afford</a:t>
            </a:r>
            <a:r>
              <a:rPr lang="fr-FR" dirty="0"/>
              <a:t> </a:t>
            </a:r>
            <a:r>
              <a:rPr lang="fr-FR" dirty="0" err="1"/>
              <a:t>any</a:t>
            </a:r>
            <a:r>
              <a:rPr lang="fr-FR" dirty="0"/>
              <a:t> </a:t>
            </a:r>
            <a:r>
              <a:rPr lang="fr-FR" dirty="0" err="1"/>
              <a:t>products</a:t>
            </a:r>
            <a:r>
              <a:rPr lang="fr-FR" dirty="0"/>
              <a:t> </a:t>
            </a:r>
            <a:r>
              <a:rPr lang="fr-FR" dirty="0" err="1"/>
              <a:t>thanks</a:t>
            </a:r>
            <a:r>
              <a:rPr lang="fr-FR" dirty="0"/>
              <a:t> to the marketplace, no </a:t>
            </a:r>
            <a:r>
              <a:rPr lang="fr-FR" dirty="0" err="1"/>
              <a:t>matter</a:t>
            </a:r>
            <a:r>
              <a:rPr lang="fr-FR" dirty="0"/>
              <a:t> the live far </a:t>
            </a:r>
            <a:r>
              <a:rPr lang="fr-FR" dirty="0" err="1"/>
              <a:t>from</a:t>
            </a:r>
            <a:r>
              <a:rPr lang="fr-FR" dirty="0"/>
              <a:t> the original commercial areas (action about </a:t>
            </a:r>
            <a:r>
              <a:rPr lang="fr-FR" dirty="0" err="1"/>
              <a:t>freight</a:t>
            </a:r>
            <a:r>
              <a:rPr lang="fr-FR" dirty="0"/>
              <a:t> </a:t>
            </a:r>
            <a:r>
              <a:rPr lang="fr-FR" dirty="0" err="1"/>
              <a:t>fares</a:t>
            </a:r>
            <a:r>
              <a:rPr lang="fr-FR" dirty="0"/>
              <a:t> to </a:t>
            </a:r>
            <a:r>
              <a:rPr lang="fr-FR" dirty="0" err="1"/>
              <a:t>study</a:t>
            </a:r>
            <a:r>
              <a:rPr lang="fr-FR" dirty="0"/>
              <a:t>). </a:t>
            </a:r>
            <a:r>
              <a:rPr lang="fr-FR" dirty="0" err="1"/>
              <a:t>Additionnal</a:t>
            </a:r>
            <a:r>
              <a:rPr lang="fr-FR" dirty="0"/>
              <a:t> action </a:t>
            </a:r>
            <a:r>
              <a:rPr lang="fr-FR" dirty="0" err="1"/>
              <a:t>targetting</a:t>
            </a:r>
            <a:r>
              <a:rPr lang="fr-FR" dirty="0"/>
              <a:t> cluster 2 </a:t>
            </a:r>
            <a:r>
              <a:rPr lang="fr-FR" dirty="0" err="1"/>
              <a:t>could</a:t>
            </a:r>
            <a:r>
              <a:rPr lang="fr-FR" dirty="0"/>
              <a:t> </a:t>
            </a:r>
            <a:r>
              <a:rPr lang="fr-FR" dirty="0" err="1"/>
              <a:t>be</a:t>
            </a:r>
            <a:r>
              <a:rPr lang="fr-FR" dirty="0"/>
              <a:t>, </a:t>
            </a:r>
            <a:r>
              <a:rPr lang="fr-FR" dirty="0" err="1"/>
              <a:t>mainly</a:t>
            </a:r>
            <a:r>
              <a:rPr lang="fr-FR" dirty="0"/>
              <a:t> </a:t>
            </a:r>
            <a:r>
              <a:rPr lang="fr-FR" dirty="0" err="1"/>
              <a:t>during</a:t>
            </a:r>
            <a:r>
              <a:rPr lang="fr-FR" dirty="0"/>
              <a:t> the </a:t>
            </a:r>
            <a:r>
              <a:rPr lang="fr-FR" dirty="0" err="1"/>
              <a:t>morning</a:t>
            </a:r>
            <a:r>
              <a:rPr lang="fr-FR" dirty="0"/>
              <a:t>, to </a:t>
            </a:r>
            <a:r>
              <a:rPr lang="fr-FR" dirty="0" err="1"/>
              <a:t>fasten</a:t>
            </a:r>
            <a:r>
              <a:rPr lang="fr-FR" dirty="0"/>
              <a:t> </a:t>
            </a:r>
            <a:r>
              <a:rPr lang="fr-FR" dirty="0" err="1"/>
              <a:t>regular</a:t>
            </a:r>
            <a:r>
              <a:rPr lang="fr-FR" dirty="0"/>
              <a:t> </a:t>
            </a:r>
            <a:r>
              <a:rPr lang="fr-FR" dirty="0" err="1"/>
              <a:t>cart</a:t>
            </a:r>
            <a:r>
              <a:rPr lang="fr-FR" dirty="0"/>
              <a:t> </a:t>
            </a:r>
          </a:p>
          <a:p>
            <a:r>
              <a:rPr lang="fr-FR" b="1" dirty="0"/>
              <a:t>Action 2 : </a:t>
            </a:r>
            <a:r>
              <a:rPr lang="fr-FR" dirty="0" err="1"/>
              <a:t>improve</a:t>
            </a:r>
            <a:r>
              <a:rPr lang="fr-FR" dirty="0"/>
              <a:t> sales, </a:t>
            </a:r>
            <a:r>
              <a:rPr lang="fr-FR" dirty="0" err="1"/>
              <a:t>targetting</a:t>
            </a:r>
            <a:r>
              <a:rPr lang="fr-FR" dirty="0"/>
              <a:t> cluster 1 </a:t>
            </a:r>
            <a:r>
              <a:rPr lang="fr-FR" dirty="0" err="1"/>
              <a:t>customers</a:t>
            </a:r>
            <a:r>
              <a:rPr lang="fr-FR" dirty="0"/>
              <a:t>, i.e. </a:t>
            </a:r>
            <a:r>
              <a:rPr lang="fr-FR" dirty="0" err="1"/>
              <a:t>mainly</a:t>
            </a:r>
            <a:r>
              <a:rPr lang="fr-FR" dirty="0"/>
              <a:t> </a:t>
            </a:r>
            <a:r>
              <a:rPr lang="fr-FR" dirty="0" err="1"/>
              <a:t>during</a:t>
            </a:r>
            <a:r>
              <a:rPr lang="fr-FR" dirty="0"/>
              <a:t> the </a:t>
            </a:r>
            <a:r>
              <a:rPr lang="fr-FR" dirty="0" err="1"/>
              <a:t>evening</a:t>
            </a:r>
            <a:r>
              <a:rPr lang="fr-FR" dirty="0"/>
              <a:t> of a </a:t>
            </a:r>
            <a:r>
              <a:rPr lang="fr-FR" dirty="0" err="1"/>
              <a:t>working-day</a:t>
            </a:r>
            <a:r>
              <a:rPr lang="fr-FR" dirty="0"/>
              <a:t>, </a:t>
            </a:r>
            <a:r>
              <a:rPr lang="fr-FR" dirty="0" err="1"/>
              <a:t>catching</a:t>
            </a:r>
            <a:r>
              <a:rPr lang="fr-FR" dirty="0"/>
              <a:t> </a:t>
            </a:r>
            <a:r>
              <a:rPr lang="fr-FR" dirty="0" err="1"/>
              <a:t>them</a:t>
            </a:r>
            <a:r>
              <a:rPr lang="fr-FR" dirty="0"/>
              <a:t> on the top </a:t>
            </a:r>
            <a:r>
              <a:rPr lang="fr-FR" dirty="0" err="1"/>
              <a:t>review</a:t>
            </a:r>
            <a:r>
              <a:rPr lang="fr-FR" dirty="0"/>
              <a:t> scores and </a:t>
            </a:r>
            <a:r>
              <a:rPr lang="fr-FR" dirty="0" err="1"/>
              <a:t>arguing</a:t>
            </a:r>
            <a:r>
              <a:rPr lang="fr-FR" dirty="0"/>
              <a:t> </a:t>
            </a:r>
            <a:r>
              <a:rPr lang="fr-FR" dirty="0" err="1"/>
              <a:t>that</a:t>
            </a:r>
            <a:r>
              <a:rPr lang="fr-FR" dirty="0"/>
              <a:t> </a:t>
            </a:r>
            <a:r>
              <a:rPr lang="fr-FR" dirty="0" err="1"/>
              <a:t>those</a:t>
            </a:r>
            <a:r>
              <a:rPr lang="fr-FR" dirty="0"/>
              <a:t> </a:t>
            </a:r>
            <a:r>
              <a:rPr lang="fr-FR" dirty="0" err="1"/>
              <a:t>selected</a:t>
            </a:r>
            <a:r>
              <a:rPr lang="fr-FR" dirty="0"/>
              <a:t> </a:t>
            </a:r>
            <a:r>
              <a:rPr lang="fr-FR" dirty="0" err="1"/>
              <a:t>products</a:t>
            </a:r>
            <a:r>
              <a:rPr lang="fr-FR" dirty="0"/>
              <a:t> are </a:t>
            </a:r>
            <a:r>
              <a:rPr lang="fr-FR" dirty="0" err="1"/>
              <a:t>now</a:t>
            </a:r>
            <a:r>
              <a:rPr lang="fr-FR" dirty="0"/>
              <a:t> </a:t>
            </a:r>
            <a:r>
              <a:rPr lang="fr-FR" dirty="0" err="1"/>
              <a:t>available</a:t>
            </a:r>
            <a:r>
              <a:rPr lang="fr-FR" dirty="0"/>
              <a:t> </a:t>
            </a:r>
            <a:r>
              <a:rPr lang="fr-FR" dirty="0" err="1"/>
              <a:t>thanks</a:t>
            </a:r>
            <a:r>
              <a:rPr lang="fr-FR" dirty="0"/>
              <a:t> to the </a:t>
            </a:r>
            <a:r>
              <a:rPr lang="fr-FR" dirty="0" err="1"/>
              <a:t>market</a:t>
            </a:r>
            <a:r>
              <a:rPr lang="fr-FR" dirty="0"/>
              <a:t> place (new </a:t>
            </a:r>
            <a:r>
              <a:rPr lang="fr-FR" dirty="0" err="1"/>
              <a:t>sellers</a:t>
            </a:r>
            <a:r>
              <a:rPr lang="fr-FR" dirty="0"/>
              <a:t> </a:t>
            </a:r>
            <a:r>
              <a:rPr lang="fr-FR" dirty="0" err="1"/>
              <a:t>joigned</a:t>
            </a:r>
            <a:r>
              <a:rPr lang="fr-FR" dirty="0"/>
              <a:t>, top ratings).</a:t>
            </a:r>
          </a:p>
          <a:p>
            <a:endParaRPr lang="fr-FR"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6" y="347797"/>
            <a:ext cx="10091893" cy="970450"/>
          </a:xfrm>
        </p:spPr>
        <p:txBody>
          <a:bodyPr/>
          <a:lstStyle/>
          <a:p>
            <a:r>
              <a:rPr lang="fr-FR" sz="3600" dirty="0" err="1"/>
              <a:t>Actionability</a:t>
            </a:r>
            <a:r>
              <a:rPr lang="fr-FR" sz="3600" dirty="0"/>
              <a:t> (3/3)</a:t>
            </a:r>
            <a:br>
              <a:rPr lang="fr-FR" sz="3600" dirty="0"/>
            </a:br>
            <a:r>
              <a:rPr lang="fr-FR" sz="3600" dirty="0"/>
              <a:t>K-Prototypes to </a:t>
            </a:r>
            <a:r>
              <a:rPr lang="fr-FR" sz="3600" dirty="0" err="1"/>
              <a:t>adress</a:t>
            </a:r>
            <a:r>
              <a:rPr lang="fr-FR" sz="3600" dirty="0"/>
              <a:t> mixed-type </a:t>
            </a:r>
            <a:r>
              <a:rPr lang="fr-FR" sz="3600" dirty="0" err="1"/>
              <a:t>features</a:t>
            </a:r>
            <a:endParaRPr lang="en-US" sz="3600"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A39FF5C-AF4D-4565-A9EF-E610B1ABDD18}"/>
              </a:ext>
            </a:extLst>
          </p:cNvPr>
          <p:cNvSpPr>
            <a:spLocks noGrp="1"/>
          </p:cNvSpPr>
          <p:nvPr>
            <p:ph idx="1"/>
          </p:nvPr>
        </p:nvSpPr>
        <p:spPr>
          <a:xfrm>
            <a:off x="371475" y="1897366"/>
            <a:ext cx="5248276" cy="4301021"/>
          </a:xfrm>
        </p:spPr>
        <p:txBody>
          <a:bodyPr>
            <a:normAutofit/>
          </a:bodyPr>
          <a:lstStyle/>
          <a:p>
            <a:r>
              <a:rPr lang="fr-FR" b="1" dirty="0" err="1"/>
              <a:t>What</a:t>
            </a:r>
            <a:r>
              <a:rPr lang="fr-FR" b="1" dirty="0"/>
              <a:t> : </a:t>
            </a:r>
            <a:r>
              <a:rPr lang="en-US" dirty="0"/>
              <a:t>k-Prototypes aim is to combine K-Means and K-Modes, again with cost </a:t>
            </a:r>
            <a:r>
              <a:rPr lang="en-US" b="1" dirty="0"/>
              <a:t>matching dissimilarity</a:t>
            </a:r>
          </a:p>
          <a:p>
            <a:pPr lvl="1"/>
            <a:r>
              <a:rPr lang="fr-FR" b="1" dirty="0"/>
              <a:t>Pros : </a:t>
            </a:r>
          </a:p>
          <a:p>
            <a:pPr lvl="2"/>
            <a:r>
              <a:rPr lang="fr-FR" b="1" dirty="0" err="1"/>
              <a:t>Really</a:t>
            </a:r>
            <a:r>
              <a:rPr lang="fr-FR" dirty="0"/>
              <a:t> « </a:t>
            </a:r>
            <a:r>
              <a:rPr lang="fr-FR" dirty="0" err="1"/>
              <a:t>raw</a:t>
            </a:r>
            <a:r>
              <a:rPr lang="fr-FR" dirty="0"/>
              <a:t> » data</a:t>
            </a:r>
          </a:p>
          <a:p>
            <a:pPr lvl="2"/>
            <a:r>
              <a:rPr lang="fr-FR" dirty="0" err="1"/>
              <a:t>Remedy</a:t>
            </a:r>
            <a:r>
              <a:rPr lang="fr-FR" dirty="0"/>
              <a:t> the </a:t>
            </a:r>
            <a:r>
              <a:rPr lang="fr-FR" dirty="0" err="1"/>
              <a:t>bias</a:t>
            </a:r>
            <a:r>
              <a:rPr lang="fr-FR" dirty="0"/>
              <a:t> to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1"/>
            <a:r>
              <a:rPr lang="fr-FR" b="1" dirty="0"/>
              <a:t>Cons : </a:t>
            </a:r>
          </a:p>
          <a:p>
            <a:pPr lvl="2"/>
            <a:r>
              <a:rPr lang="fr-FR" dirty="0"/>
              <a:t>harder</a:t>
            </a:r>
            <a:r>
              <a:rPr lang="fr-FR" b="1" dirty="0"/>
              <a:t> </a:t>
            </a:r>
            <a:r>
              <a:rPr lang="fr-FR" b="1" dirty="0" err="1"/>
              <a:t>results</a:t>
            </a:r>
            <a:r>
              <a:rPr lang="fr-FR" b="1" dirty="0"/>
              <a:t> </a:t>
            </a:r>
            <a:r>
              <a:rPr lang="fr-FR" b="1" dirty="0" err="1"/>
              <a:t>interpretation</a:t>
            </a:r>
            <a:endParaRPr lang="fr-FR" b="1" dirty="0"/>
          </a:p>
          <a:p>
            <a:pPr lvl="2"/>
            <a:r>
              <a:rPr lang="fr-FR" b="1" dirty="0"/>
              <a:t>(not </a:t>
            </a:r>
            <a:r>
              <a:rPr lang="fr-FR" b="1" dirty="0" err="1"/>
              <a:t>weighted</a:t>
            </a:r>
            <a:r>
              <a:rPr lang="fr-FR" b="1" dirty="0"/>
              <a:t>) </a:t>
            </a:r>
            <a:r>
              <a:rPr lang="fr-FR" b="1" dirty="0" err="1"/>
              <a:t>penalize</a:t>
            </a:r>
            <a:r>
              <a:rPr lang="fr-FR" b="1" dirty="0"/>
              <a:t> </a:t>
            </a:r>
            <a:r>
              <a:rPr lang="fr-FR" b="1" dirty="0" err="1"/>
              <a:t>Categorical</a:t>
            </a:r>
            <a:r>
              <a:rPr lang="fr-FR" b="1" dirty="0"/>
              <a:t> </a:t>
            </a:r>
            <a:r>
              <a:rPr lang="fr-FR" b="1" dirty="0" err="1"/>
              <a:t>Features</a:t>
            </a:r>
            <a:endParaRPr lang="fr-FR" b="1" dirty="0"/>
          </a:p>
          <a:p>
            <a:pPr lvl="2"/>
            <a:endParaRPr lang="fr-FR" b="1" dirty="0"/>
          </a:p>
          <a:p>
            <a:pPr lvl="2"/>
            <a:endParaRPr lang="fr-FR" dirty="0"/>
          </a:p>
        </p:txBody>
      </p:sp>
      <p:sp>
        <p:nvSpPr>
          <p:cNvPr id="4" name="Rectangle 3">
            <a:extLst>
              <a:ext uri="{FF2B5EF4-FFF2-40B4-BE49-F238E27FC236}">
                <a16:creationId xmlns:a16="http://schemas.microsoft.com/office/drawing/2014/main" id="{99212384-3659-43DC-8627-8CBB76DAD95B}"/>
              </a:ext>
            </a:extLst>
          </p:cNvPr>
          <p:cNvSpPr/>
          <p:nvPr/>
        </p:nvSpPr>
        <p:spPr>
          <a:xfrm>
            <a:off x="195284" y="5969303"/>
            <a:ext cx="11787166"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i="1" dirty="0"/>
              <a:t>Following observation, </a:t>
            </a:r>
            <a:r>
              <a:rPr lang="fr-FR" sz="2000" b="1" i="1" dirty="0" err="1"/>
              <a:t>we</a:t>
            </a:r>
            <a:r>
              <a:rPr lang="fr-FR" sz="2000" b="1" i="1" dirty="0"/>
              <a:t> drop </a:t>
            </a:r>
            <a:r>
              <a:rPr lang="fr-FR" sz="2000" b="1" i="1" dirty="0" err="1"/>
              <a:t>this</a:t>
            </a:r>
            <a:r>
              <a:rPr lang="fr-FR" sz="2000" b="1" i="1" dirty="0"/>
              <a:t> orientation </a:t>
            </a:r>
            <a:endParaRPr lang="en-US" sz="2000" b="1" i="1" dirty="0"/>
          </a:p>
        </p:txBody>
      </p:sp>
      <p:pic>
        <p:nvPicPr>
          <p:cNvPr id="9" name="Image 8">
            <a:extLst>
              <a:ext uri="{FF2B5EF4-FFF2-40B4-BE49-F238E27FC236}">
                <a16:creationId xmlns:a16="http://schemas.microsoft.com/office/drawing/2014/main" id="{A719183A-9576-4D2D-B838-9EFFFFED096E}"/>
              </a:ext>
            </a:extLst>
          </p:cNvPr>
          <p:cNvPicPr>
            <a:picLocks noChangeAspect="1"/>
          </p:cNvPicPr>
          <p:nvPr/>
        </p:nvPicPr>
        <p:blipFill>
          <a:blip r:embed="rId3"/>
          <a:stretch>
            <a:fillRect/>
          </a:stretch>
        </p:blipFill>
        <p:spPr>
          <a:xfrm>
            <a:off x="5475240" y="1775784"/>
            <a:ext cx="1833077" cy="893100"/>
          </a:xfrm>
          <a:prstGeom prst="rect">
            <a:avLst/>
          </a:prstGeom>
        </p:spPr>
      </p:pic>
      <p:pic>
        <p:nvPicPr>
          <p:cNvPr id="11" name="Image 10">
            <a:extLst>
              <a:ext uri="{FF2B5EF4-FFF2-40B4-BE49-F238E27FC236}">
                <a16:creationId xmlns:a16="http://schemas.microsoft.com/office/drawing/2014/main" id="{59C9EA8A-34DA-40AE-B89E-444C8A357EF1}"/>
              </a:ext>
            </a:extLst>
          </p:cNvPr>
          <p:cNvPicPr>
            <a:picLocks noChangeAspect="1"/>
          </p:cNvPicPr>
          <p:nvPr/>
        </p:nvPicPr>
        <p:blipFill>
          <a:blip r:embed="rId4"/>
          <a:stretch>
            <a:fillRect/>
          </a:stretch>
        </p:blipFill>
        <p:spPr>
          <a:xfrm>
            <a:off x="5458328" y="2736890"/>
            <a:ext cx="1833077" cy="925649"/>
          </a:xfrm>
          <a:prstGeom prst="rect">
            <a:avLst/>
          </a:prstGeom>
        </p:spPr>
      </p:pic>
      <p:pic>
        <p:nvPicPr>
          <p:cNvPr id="13" name="Image 12">
            <a:extLst>
              <a:ext uri="{FF2B5EF4-FFF2-40B4-BE49-F238E27FC236}">
                <a16:creationId xmlns:a16="http://schemas.microsoft.com/office/drawing/2014/main" id="{771299B2-92AD-48FF-B367-68630F04CEAE}"/>
              </a:ext>
            </a:extLst>
          </p:cNvPr>
          <p:cNvPicPr>
            <a:picLocks noChangeAspect="1"/>
          </p:cNvPicPr>
          <p:nvPr/>
        </p:nvPicPr>
        <p:blipFill>
          <a:blip r:embed="rId5"/>
          <a:stretch>
            <a:fillRect/>
          </a:stretch>
        </p:blipFill>
        <p:spPr>
          <a:xfrm>
            <a:off x="5458328" y="3737586"/>
            <a:ext cx="1833077" cy="971431"/>
          </a:xfrm>
          <a:prstGeom prst="rect">
            <a:avLst/>
          </a:prstGeom>
        </p:spPr>
      </p:pic>
      <p:pic>
        <p:nvPicPr>
          <p:cNvPr id="15" name="Image 14">
            <a:extLst>
              <a:ext uri="{FF2B5EF4-FFF2-40B4-BE49-F238E27FC236}">
                <a16:creationId xmlns:a16="http://schemas.microsoft.com/office/drawing/2014/main" id="{C7EEA5E8-0B7B-4C18-A196-4FB152411CEE}"/>
              </a:ext>
            </a:extLst>
          </p:cNvPr>
          <p:cNvPicPr>
            <a:picLocks noChangeAspect="1"/>
          </p:cNvPicPr>
          <p:nvPr/>
        </p:nvPicPr>
        <p:blipFill>
          <a:blip r:embed="rId6"/>
          <a:stretch>
            <a:fillRect/>
          </a:stretch>
        </p:blipFill>
        <p:spPr>
          <a:xfrm>
            <a:off x="5458328" y="4803964"/>
            <a:ext cx="1833077" cy="971431"/>
          </a:xfrm>
          <a:prstGeom prst="rect">
            <a:avLst/>
          </a:prstGeom>
        </p:spPr>
      </p:pic>
      <p:pic>
        <p:nvPicPr>
          <p:cNvPr id="17" name="Image 16">
            <a:extLst>
              <a:ext uri="{FF2B5EF4-FFF2-40B4-BE49-F238E27FC236}">
                <a16:creationId xmlns:a16="http://schemas.microsoft.com/office/drawing/2014/main" id="{0D5EC583-2528-4649-BEB4-613801087756}"/>
              </a:ext>
            </a:extLst>
          </p:cNvPr>
          <p:cNvPicPr>
            <a:picLocks noChangeAspect="1"/>
          </p:cNvPicPr>
          <p:nvPr/>
        </p:nvPicPr>
        <p:blipFill>
          <a:blip r:embed="rId7"/>
          <a:stretch>
            <a:fillRect/>
          </a:stretch>
        </p:blipFill>
        <p:spPr>
          <a:xfrm>
            <a:off x="5466783" y="695257"/>
            <a:ext cx="1816165" cy="1000078"/>
          </a:xfrm>
          <a:prstGeom prst="rect">
            <a:avLst/>
          </a:prstGeom>
        </p:spPr>
      </p:pic>
      <p:pic>
        <p:nvPicPr>
          <p:cNvPr id="19" name="Image 18">
            <a:extLst>
              <a:ext uri="{FF2B5EF4-FFF2-40B4-BE49-F238E27FC236}">
                <a16:creationId xmlns:a16="http://schemas.microsoft.com/office/drawing/2014/main" id="{F01C72B2-707B-4F7F-BE23-19F48F24DDE7}"/>
              </a:ext>
            </a:extLst>
          </p:cNvPr>
          <p:cNvPicPr>
            <a:picLocks noChangeAspect="1"/>
          </p:cNvPicPr>
          <p:nvPr/>
        </p:nvPicPr>
        <p:blipFill>
          <a:blip r:embed="rId8"/>
          <a:stretch>
            <a:fillRect/>
          </a:stretch>
        </p:blipFill>
        <p:spPr>
          <a:xfrm>
            <a:off x="6789365" y="877524"/>
            <a:ext cx="1733530" cy="1258535"/>
          </a:xfrm>
          <a:prstGeom prst="rect">
            <a:avLst/>
          </a:prstGeom>
        </p:spPr>
      </p:pic>
      <p:pic>
        <p:nvPicPr>
          <p:cNvPr id="21" name="Image 20">
            <a:extLst>
              <a:ext uri="{FF2B5EF4-FFF2-40B4-BE49-F238E27FC236}">
                <a16:creationId xmlns:a16="http://schemas.microsoft.com/office/drawing/2014/main" id="{3A5EA755-5935-4A4F-884F-72B4574EB7C1}"/>
              </a:ext>
            </a:extLst>
          </p:cNvPr>
          <p:cNvPicPr>
            <a:picLocks noChangeAspect="1"/>
          </p:cNvPicPr>
          <p:nvPr/>
        </p:nvPicPr>
        <p:blipFill>
          <a:blip r:embed="rId9"/>
          <a:stretch>
            <a:fillRect/>
          </a:stretch>
        </p:blipFill>
        <p:spPr>
          <a:xfrm>
            <a:off x="5401586" y="-51819"/>
            <a:ext cx="1881362" cy="1340741"/>
          </a:xfrm>
          <a:prstGeom prst="rect">
            <a:avLst/>
          </a:prstGeom>
        </p:spPr>
      </p:pic>
      <p:pic>
        <p:nvPicPr>
          <p:cNvPr id="22" name="Image 21">
            <a:extLst>
              <a:ext uri="{FF2B5EF4-FFF2-40B4-BE49-F238E27FC236}">
                <a16:creationId xmlns:a16="http://schemas.microsoft.com/office/drawing/2014/main" id="{3E73D175-D199-4F13-88CA-6ED9366F0A62}"/>
              </a:ext>
            </a:extLst>
          </p:cNvPr>
          <p:cNvPicPr>
            <a:picLocks noChangeAspect="1"/>
          </p:cNvPicPr>
          <p:nvPr/>
        </p:nvPicPr>
        <p:blipFill>
          <a:blip r:embed="rId10"/>
          <a:stretch>
            <a:fillRect/>
          </a:stretch>
        </p:blipFill>
        <p:spPr>
          <a:xfrm>
            <a:off x="8003943" y="1606332"/>
            <a:ext cx="1975619" cy="2017066"/>
          </a:xfrm>
          <a:prstGeom prst="rect">
            <a:avLst/>
          </a:prstGeom>
        </p:spPr>
      </p:pic>
      <p:pic>
        <p:nvPicPr>
          <p:cNvPr id="23" name="Image 22">
            <a:extLst>
              <a:ext uri="{FF2B5EF4-FFF2-40B4-BE49-F238E27FC236}">
                <a16:creationId xmlns:a16="http://schemas.microsoft.com/office/drawing/2014/main" id="{EB6A94C0-2756-4EF7-A52F-C5E5B4141383}"/>
              </a:ext>
            </a:extLst>
          </p:cNvPr>
          <p:cNvPicPr>
            <a:picLocks noChangeAspect="1"/>
          </p:cNvPicPr>
          <p:nvPr/>
        </p:nvPicPr>
        <p:blipFill>
          <a:blip r:embed="rId11"/>
          <a:stretch>
            <a:fillRect/>
          </a:stretch>
        </p:blipFill>
        <p:spPr>
          <a:xfrm>
            <a:off x="8003943" y="3662539"/>
            <a:ext cx="1975619" cy="1989307"/>
          </a:xfrm>
          <a:prstGeom prst="rect">
            <a:avLst/>
          </a:prstGeom>
        </p:spPr>
      </p:pic>
      <p:pic>
        <p:nvPicPr>
          <p:cNvPr id="24" name="Image 23">
            <a:extLst>
              <a:ext uri="{FF2B5EF4-FFF2-40B4-BE49-F238E27FC236}">
                <a16:creationId xmlns:a16="http://schemas.microsoft.com/office/drawing/2014/main" id="{4E86A3B8-9A5A-44E0-90EA-17D98B6C52D1}"/>
              </a:ext>
            </a:extLst>
          </p:cNvPr>
          <p:cNvPicPr>
            <a:picLocks noChangeAspect="1"/>
          </p:cNvPicPr>
          <p:nvPr/>
        </p:nvPicPr>
        <p:blipFill>
          <a:blip r:embed="rId12"/>
          <a:stretch>
            <a:fillRect/>
          </a:stretch>
        </p:blipFill>
        <p:spPr>
          <a:xfrm>
            <a:off x="7219381" y="4257758"/>
            <a:ext cx="1889948" cy="1096426"/>
          </a:xfrm>
          <a:prstGeom prst="rect">
            <a:avLst/>
          </a:prstGeom>
        </p:spPr>
      </p:pic>
      <p:pic>
        <p:nvPicPr>
          <p:cNvPr id="25" name="Image 24">
            <a:extLst>
              <a:ext uri="{FF2B5EF4-FFF2-40B4-BE49-F238E27FC236}">
                <a16:creationId xmlns:a16="http://schemas.microsoft.com/office/drawing/2014/main" id="{59D2ACDE-E45B-4FBF-8EF7-1E8B606B98DA}"/>
              </a:ext>
            </a:extLst>
          </p:cNvPr>
          <p:cNvPicPr>
            <a:picLocks noChangeAspect="1"/>
          </p:cNvPicPr>
          <p:nvPr/>
        </p:nvPicPr>
        <p:blipFill>
          <a:blip r:embed="rId13"/>
          <a:stretch>
            <a:fillRect/>
          </a:stretch>
        </p:blipFill>
        <p:spPr>
          <a:xfrm>
            <a:off x="10236684" y="56367"/>
            <a:ext cx="1745766" cy="1852215"/>
          </a:xfrm>
          <a:prstGeom prst="rect">
            <a:avLst/>
          </a:prstGeom>
        </p:spPr>
      </p:pic>
      <p:pic>
        <p:nvPicPr>
          <p:cNvPr id="26" name="Image 25">
            <a:extLst>
              <a:ext uri="{FF2B5EF4-FFF2-40B4-BE49-F238E27FC236}">
                <a16:creationId xmlns:a16="http://schemas.microsoft.com/office/drawing/2014/main" id="{C9F12750-EC2A-4C08-97D8-7F92775A22A2}"/>
              </a:ext>
            </a:extLst>
          </p:cNvPr>
          <p:cNvPicPr>
            <a:picLocks noChangeAspect="1"/>
          </p:cNvPicPr>
          <p:nvPr/>
        </p:nvPicPr>
        <p:blipFill>
          <a:blip r:embed="rId14"/>
          <a:stretch>
            <a:fillRect/>
          </a:stretch>
        </p:blipFill>
        <p:spPr>
          <a:xfrm>
            <a:off x="8309652" y="56367"/>
            <a:ext cx="1765856" cy="1840999"/>
          </a:xfrm>
          <a:prstGeom prst="rect">
            <a:avLst/>
          </a:prstGeom>
        </p:spPr>
      </p:pic>
      <p:pic>
        <p:nvPicPr>
          <p:cNvPr id="27" name="Image 26">
            <a:extLst>
              <a:ext uri="{FF2B5EF4-FFF2-40B4-BE49-F238E27FC236}">
                <a16:creationId xmlns:a16="http://schemas.microsoft.com/office/drawing/2014/main" id="{3078C0BA-1AB5-4BE1-AA04-8A0867AA41BF}"/>
              </a:ext>
            </a:extLst>
          </p:cNvPr>
          <p:cNvPicPr>
            <a:picLocks noChangeAspect="1"/>
          </p:cNvPicPr>
          <p:nvPr/>
        </p:nvPicPr>
        <p:blipFill>
          <a:blip r:embed="rId15"/>
          <a:stretch>
            <a:fillRect/>
          </a:stretch>
        </p:blipFill>
        <p:spPr>
          <a:xfrm>
            <a:off x="10190199" y="671075"/>
            <a:ext cx="1806517" cy="1321610"/>
          </a:xfrm>
          <a:prstGeom prst="rect">
            <a:avLst/>
          </a:prstGeom>
        </p:spPr>
      </p:pic>
      <p:pic>
        <p:nvPicPr>
          <p:cNvPr id="28" name="Image 27">
            <a:extLst>
              <a:ext uri="{FF2B5EF4-FFF2-40B4-BE49-F238E27FC236}">
                <a16:creationId xmlns:a16="http://schemas.microsoft.com/office/drawing/2014/main" id="{6F8480ED-7999-442E-BC95-7C8167E033A0}"/>
              </a:ext>
            </a:extLst>
          </p:cNvPr>
          <p:cNvPicPr>
            <a:picLocks noChangeAspect="1"/>
          </p:cNvPicPr>
          <p:nvPr/>
        </p:nvPicPr>
        <p:blipFill>
          <a:blip r:embed="rId16"/>
          <a:stretch>
            <a:fillRect/>
          </a:stretch>
        </p:blipFill>
        <p:spPr>
          <a:xfrm>
            <a:off x="10103907" y="1649777"/>
            <a:ext cx="1904824" cy="1973621"/>
          </a:xfrm>
          <a:prstGeom prst="rect">
            <a:avLst/>
          </a:prstGeom>
        </p:spPr>
      </p:pic>
      <p:pic>
        <p:nvPicPr>
          <p:cNvPr id="29" name="Image 28">
            <a:extLst>
              <a:ext uri="{FF2B5EF4-FFF2-40B4-BE49-F238E27FC236}">
                <a16:creationId xmlns:a16="http://schemas.microsoft.com/office/drawing/2014/main" id="{157083D7-DB8C-4045-8DDB-011A67180B68}"/>
              </a:ext>
            </a:extLst>
          </p:cNvPr>
          <p:cNvPicPr>
            <a:picLocks noChangeAspect="1"/>
          </p:cNvPicPr>
          <p:nvPr/>
        </p:nvPicPr>
        <p:blipFill>
          <a:blip r:embed="rId17"/>
          <a:stretch>
            <a:fillRect/>
          </a:stretch>
        </p:blipFill>
        <p:spPr>
          <a:xfrm>
            <a:off x="10104108" y="3685770"/>
            <a:ext cx="1906883" cy="1966076"/>
          </a:xfrm>
          <a:prstGeom prst="rect">
            <a:avLst/>
          </a:prstGeom>
        </p:spPr>
      </p:pic>
    </p:spTree>
    <p:extLst>
      <p:ext uri="{BB962C8B-B14F-4D97-AF65-F5344CB8AC3E}">
        <p14:creationId xmlns:p14="http://schemas.microsoft.com/office/powerpoint/2010/main" val="2267809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fr-FR" dirty="0" err="1"/>
              <a:t>Stability</a:t>
            </a:r>
            <a:br>
              <a:rPr lang="fr-FR" dirty="0"/>
            </a:br>
            <a:r>
              <a:rPr lang="fr-FR" dirty="0" err="1"/>
              <a:t>What</a:t>
            </a:r>
            <a:r>
              <a:rPr lang="fr-FR" dirty="0"/>
              <a:t> </a:t>
            </a:r>
            <a:r>
              <a:rPr lang="fr-FR" dirty="0" err="1"/>
              <a:t>is</a:t>
            </a:r>
            <a:r>
              <a:rPr lang="fr-FR" dirty="0"/>
              <a:t> the </a:t>
            </a:r>
            <a:r>
              <a:rPr lang="fr-FR" dirty="0" err="1"/>
              <a:t>baseline</a:t>
            </a:r>
            <a:r>
              <a:rPr lang="fr-FR" dirty="0"/>
              <a:t>?</a:t>
            </a:r>
            <a:endParaRPr lang="en-US" dirty="0"/>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85337" y="1776414"/>
            <a:ext cx="11234356" cy="1071561"/>
          </a:xfrm>
        </p:spPr>
        <p:txBody>
          <a:bodyPr>
            <a:normAutofit fontScale="92500"/>
          </a:bodyPr>
          <a:lstStyle/>
          <a:p>
            <a:r>
              <a:rPr lang="fr-FR" dirty="0" err="1"/>
              <a:t>Stability</a:t>
            </a:r>
            <a:r>
              <a:rPr lang="fr-FR" dirty="0"/>
              <a:t> </a:t>
            </a:r>
            <a:r>
              <a:rPr lang="fr-FR" dirty="0" err="1"/>
              <a:t>target</a:t>
            </a:r>
            <a:r>
              <a:rPr lang="fr-FR" dirty="0"/>
              <a:t> </a:t>
            </a:r>
            <a:r>
              <a:rPr lang="fr-FR" dirty="0" err="1"/>
              <a:t>is</a:t>
            </a:r>
            <a:r>
              <a:rPr lang="fr-FR" dirty="0"/>
              <a:t> </a:t>
            </a:r>
            <a:r>
              <a:rPr lang="fr-FR" dirty="0" err="1"/>
              <a:t>biased</a:t>
            </a:r>
            <a:r>
              <a:rPr lang="fr-FR" dirty="0"/>
              <a:t> due to data troncature, and marketing </a:t>
            </a:r>
            <a:r>
              <a:rPr lang="fr-FR" dirty="0" err="1"/>
              <a:t>should</a:t>
            </a:r>
            <a:r>
              <a:rPr lang="fr-FR" dirty="0"/>
              <a:t> </a:t>
            </a:r>
            <a:r>
              <a:rPr lang="fr-FR" dirty="0" err="1"/>
              <a:t>decide</a:t>
            </a:r>
            <a:r>
              <a:rPr lang="fr-FR" dirty="0"/>
              <a:t> </a:t>
            </a:r>
            <a:r>
              <a:rPr lang="fr-FR" dirty="0" err="1"/>
              <a:t>either</a:t>
            </a:r>
            <a:r>
              <a:rPr lang="fr-FR" dirty="0"/>
              <a:t> to </a:t>
            </a:r>
            <a:r>
              <a:rPr lang="fr-FR" dirty="0" err="1"/>
              <a:t>keep</a:t>
            </a:r>
            <a:r>
              <a:rPr lang="fr-FR" dirty="0"/>
              <a:t> « </a:t>
            </a:r>
            <a:r>
              <a:rPr lang="fr-FR" dirty="0" err="1"/>
              <a:t>rising</a:t>
            </a:r>
            <a:r>
              <a:rPr lang="fr-FR" dirty="0"/>
              <a:t> » </a:t>
            </a:r>
            <a:r>
              <a:rPr lang="fr-FR" dirty="0" err="1"/>
              <a:t>period</a:t>
            </a:r>
            <a:r>
              <a:rPr lang="fr-FR" dirty="0"/>
              <a:t> or focus </a:t>
            </a:r>
            <a:r>
              <a:rPr lang="fr-FR" dirty="0" err="1"/>
              <a:t>only</a:t>
            </a:r>
            <a:r>
              <a:rPr lang="fr-FR" dirty="0"/>
              <a:t> on « stable » </a:t>
            </a:r>
            <a:r>
              <a:rPr lang="fr-FR" dirty="0" err="1"/>
              <a:t>period</a:t>
            </a:r>
            <a:r>
              <a:rPr lang="fr-FR" dirty="0"/>
              <a:t>.</a:t>
            </a:r>
          </a:p>
          <a:p>
            <a:r>
              <a:rPr lang="fr-FR" dirty="0" err="1"/>
              <a:t>We</a:t>
            </a:r>
            <a:r>
              <a:rPr lang="fr-FR" dirty="0"/>
              <a:t> </a:t>
            </a:r>
            <a:r>
              <a:rPr lang="fr-FR" dirty="0" err="1"/>
              <a:t>found</a:t>
            </a:r>
            <a:r>
              <a:rPr lang="fr-FR" dirty="0"/>
              <a:t> in K-Modes </a:t>
            </a:r>
            <a:r>
              <a:rPr lang="fr-FR" dirty="0" err="1"/>
              <a:t>that</a:t>
            </a:r>
            <a:r>
              <a:rPr lang="fr-FR" dirty="0"/>
              <a:t> ordinal data </a:t>
            </a:r>
            <a:r>
              <a:rPr lang="fr-FR" dirty="0" err="1"/>
              <a:t>engineered</a:t>
            </a:r>
            <a:r>
              <a:rPr lang="fr-FR" dirty="0"/>
              <a:t> out </a:t>
            </a:r>
            <a:r>
              <a:rPr lang="fr-FR" dirty="0" err="1"/>
              <a:t>numerical</a:t>
            </a:r>
            <a:r>
              <a:rPr lang="fr-FR" dirty="0"/>
              <a:t> </a:t>
            </a:r>
            <a:r>
              <a:rPr lang="fr-FR" dirty="0" err="1"/>
              <a:t>could</a:t>
            </a:r>
            <a:r>
              <a:rPr lang="fr-FR" dirty="0"/>
              <a:t> lead to </a:t>
            </a:r>
            <a:r>
              <a:rPr lang="fr-FR" b="1" dirty="0" err="1"/>
              <a:t>misinterpretation</a:t>
            </a:r>
            <a:r>
              <a:rPr lang="fr-FR" b="1" dirty="0"/>
              <a:t>.</a:t>
            </a:r>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195284" y="3667125"/>
            <a:ext cx="4805341" cy="31623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300" b="1" dirty="0" err="1"/>
              <a:t>Sability</a:t>
            </a:r>
            <a:r>
              <a:rPr lang="fr-FR" sz="1300" b="1" dirty="0"/>
              <a:t> </a:t>
            </a:r>
            <a:r>
              <a:rPr lang="fr-FR" sz="1300" b="1" dirty="0" err="1"/>
              <a:t>assesment</a:t>
            </a:r>
            <a:r>
              <a:rPr lang="fr-FR" sz="1300" b="1" dirty="0"/>
              <a:t> by </a:t>
            </a:r>
            <a:r>
              <a:rPr lang="fr-FR" sz="1300" b="1" dirty="0" err="1"/>
              <a:t>comparison</a:t>
            </a:r>
            <a:endParaRPr lang="fr-FR" sz="1300" b="1" dirty="0"/>
          </a:p>
          <a:p>
            <a:pPr lvl="1"/>
            <a:r>
              <a:rPr lang="fr-FR" sz="1300" dirty="0" err="1"/>
              <a:t>Compute</a:t>
            </a:r>
            <a:r>
              <a:rPr lang="fr-FR" sz="1300" dirty="0"/>
              <a:t> segmentation on 2 </a:t>
            </a:r>
            <a:r>
              <a:rPr lang="fr-FR" sz="1300" dirty="0" err="1"/>
              <a:t>periods</a:t>
            </a:r>
            <a:endParaRPr lang="fr-FR" sz="1300" dirty="0"/>
          </a:p>
          <a:p>
            <a:pPr lvl="1"/>
            <a:r>
              <a:rPr lang="fr-FR" sz="1300" dirty="0"/>
              <a:t>Re-</a:t>
            </a:r>
            <a:r>
              <a:rPr lang="fr-FR" sz="1300" dirty="0" err="1"/>
              <a:t>map</a:t>
            </a:r>
            <a:r>
              <a:rPr lang="fr-FR" sz="1300" dirty="0"/>
              <a:t> clusters </a:t>
            </a:r>
            <a:r>
              <a:rPr lang="fr-FR" sz="1300" dirty="0" err="1"/>
              <a:t>according</a:t>
            </a:r>
            <a:r>
              <a:rPr lang="fr-FR" sz="1300" dirty="0"/>
              <a:t> to </a:t>
            </a:r>
            <a:r>
              <a:rPr lang="fr-FR" sz="1300" dirty="0" err="1"/>
              <a:t>centroïds</a:t>
            </a:r>
            <a:endParaRPr lang="fr-FR" sz="1300" dirty="0"/>
          </a:p>
          <a:p>
            <a:pPr lvl="1"/>
            <a:r>
              <a:rPr lang="fr-FR" sz="1300" dirty="0" err="1"/>
              <a:t>Measure</a:t>
            </a:r>
            <a:r>
              <a:rPr lang="fr-FR" sz="1300" dirty="0"/>
              <a:t> </a:t>
            </a:r>
            <a:r>
              <a:rPr lang="fr-FR" sz="1300" dirty="0" err="1"/>
              <a:t>deviation</a:t>
            </a:r>
            <a:r>
              <a:rPr lang="fr-FR" sz="1300" dirty="0"/>
              <a:t> of </a:t>
            </a:r>
            <a:r>
              <a:rPr lang="fr-FR" sz="1300" dirty="0" err="1"/>
              <a:t>centroïds</a:t>
            </a:r>
            <a:r>
              <a:rPr lang="fr-FR" sz="1300" dirty="0"/>
              <a:t> </a:t>
            </a:r>
            <a:r>
              <a:rPr lang="fr-FR" sz="1300" dirty="0" err="1"/>
              <a:t>coordinates</a:t>
            </a:r>
            <a:endParaRPr lang="fr-FR" sz="1300" dirty="0"/>
          </a:p>
          <a:p>
            <a:endParaRPr lang="fr-FR" sz="1300" dirty="0"/>
          </a:p>
          <a:p>
            <a:r>
              <a:rPr lang="fr-FR" sz="1300" b="1" dirty="0"/>
              <a:t>Pros</a:t>
            </a:r>
            <a:r>
              <a:rPr lang="fr-FR" sz="1300" dirty="0"/>
              <a:t> : enable to </a:t>
            </a:r>
            <a:r>
              <a:rPr lang="fr-FR" sz="1300" dirty="0" err="1"/>
              <a:t>keep</a:t>
            </a:r>
            <a:r>
              <a:rPr lang="fr-FR" sz="1300" dirty="0"/>
              <a:t> </a:t>
            </a:r>
            <a:r>
              <a:rPr lang="fr-FR" sz="1300" b="1" dirty="0" err="1"/>
              <a:t>target</a:t>
            </a:r>
            <a:endParaRPr lang="fr-FR" sz="1300" b="1" dirty="0"/>
          </a:p>
          <a:p>
            <a:pPr lvl="1"/>
            <a:r>
              <a:rPr lang="fr-FR" sz="1300" dirty="0" err="1"/>
              <a:t>give</a:t>
            </a:r>
            <a:r>
              <a:rPr lang="fr-FR" sz="1300" dirty="0"/>
              <a:t> a </a:t>
            </a:r>
            <a:r>
              <a:rPr lang="fr-FR" sz="1300" dirty="0" err="1"/>
              <a:t>clear</a:t>
            </a:r>
            <a:r>
              <a:rPr lang="fr-FR" sz="1300" dirty="0"/>
              <a:t> </a:t>
            </a:r>
            <a:r>
              <a:rPr lang="fr-FR" sz="1300" dirty="0" err="1"/>
              <a:t>understanding</a:t>
            </a:r>
            <a:r>
              <a:rPr lang="fr-FR" sz="1300" dirty="0"/>
              <a:t> of </a:t>
            </a:r>
            <a:r>
              <a:rPr lang="fr-FR" sz="1300" dirty="0" err="1"/>
              <a:t>evolution</a:t>
            </a:r>
            <a:endParaRPr lang="fr-FR" sz="1300" dirty="0"/>
          </a:p>
          <a:p>
            <a:pPr lvl="1"/>
            <a:r>
              <a:rPr lang="fr-FR" sz="1300" dirty="0"/>
              <a:t>If </a:t>
            </a:r>
            <a:r>
              <a:rPr lang="fr-FR" sz="1300" dirty="0" err="1"/>
              <a:t>needed</a:t>
            </a:r>
            <a:r>
              <a:rPr lang="fr-FR" sz="1300" dirty="0"/>
              <a:t> : enable to </a:t>
            </a:r>
            <a:r>
              <a:rPr lang="fr-FR" sz="1300" dirty="0" err="1"/>
              <a:t>refine</a:t>
            </a:r>
            <a:r>
              <a:rPr lang="fr-FR" sz="1300" dirty="0"/>
              <a:t> </a:t>
            </a:r>
            <a:r>
              <a:rPr lang="fr-FR" sz="1300" dirty="0" err="1"/>
              <a:t>categories</a:t>
            </a:r>
            <a:r>
              <a:rPr lang="fr-FR" sz="1300" dirty="0"/>
              <a:t> or </a:t>
            </a:r>
            <a:r>
              <a:rPr lang="fr-FR" sz="1300" dirty="0" err="1"/>
              <a:t>levels</a:t>
            </a:r>
            <a:endParaRPr lang="fr-FR" sz="1300" dirty="0"/>
          </a:p>
          <a:p>
            <a:r>
              <a:rPr lang="fr-FR" sz="1300" b="1" dirty="0"/>
              <a:t>Cons</a:t>
            </a:r>
            <a:r>
              <a:rPr lang="fr-FR" sz="1300" dirty="0"/>
              <a:t> : </a:t>
            </a:r>
            <a:r>
              <a:rPr lang="fr-FR" sz="1300" b="1" dirty="0" err="1"/>
              <a:t>feature</a:t>
            </a:r>
            <a:r>
              <a:rPr lang="fr-FR" sz="1300" b="1" dirty="0"/>
              <a:t> re-</a:t>
            </a:r>
            <a:r>
              <a:rPr lang="fr-FR" sz="1300" b="1" dirty="0" err="1"/>
              <a:t>interpretation</a:t>
            </a:r>
            <a:endParaRPr lang="fr-FR" sz="1300" b="1" dirty="0"/>
          </a:p>
          <a:p>
            <a:pPr lvl="1"/>
            <a:r>
              <a:rPr lang="fr-FR" sz="1300" dirty="0"/>
              <a:t>The 2 </a:t>
            </a:r>
            <a:r>
              <a:rPr lang="fr-FR" sz="1300" dirty="0" err="1"/>
              <a:t>periods</a:t>
            </a:r>
            <a:r>
              <a:rPr lang="fr-FR" sz="1300" dirty="0"/>
              <a:t> </a:t>
            </a:r>
            <a:r>
              <a:rPr lang="fr-FR" sz="1300" dirty="0" err="1"/>
              <a:t>shall</a:t>
            </a:r>
            <a:r>
              <a:rPr lang="fr-FR" sz="1300" dirty="0"/>
              <a:t> </a:t>
            </a:r>
            <a:r>
              <a:rPr lang="fr-FR" sz="1300" dirty="0" err="1"/>
              <a:t>be</a:t>
            </a:r>
            <a:r>
              <a:rPr lang="fr-FR" sz="1300" dirty="0"/>
              <a:t> </a:t>
            </a:r>
            <a:r>
              <a:rPr lang="fr-FR" sz="1300" dirty="0" err="1"/>
              <a:t>similar</a:t>
            </a:r>
            <a:endParaRPr lang="fr-FR" sz="1300" dirty="0"/>
          </a:p>
          <a:p>
            <a:pPr lvl="1"/>
            <a:r>
              <a:rPr lang="fr-FR" sz="1300" dirty="0"/>
              <a:t>Clear </a:t>
            </a:r>
            <a:r>
              <a:rPr lang="fr-FR" sz="1300" dirty="0" err="1"/>
              <a:t>understanding</a:t>
            </a:r>
            <a:r>
              <a:rPr lang="fr-FR" sz="1300" dirty="0"/>
              <a:t> of </a:t>
            </a:r>
            <a:r>
              <a:rPr lang="fr-FR" sz="1300" dirty="0" err="1"/>
              <a:t>target</a:t>
            </a:r>
            <a:r>
              <a:rPr lang="fr-FR" sz="1300" dirty="0"/>
              <a:t> </a:t>
            </a:r>
            <a:r>
              <a:rPr lang="fr-FR" sz="1300" dirty="0" err="1"/>
              <a:t>is</a:t>
            </a:r>
            <a:r>
              <a:rPr lang="fr-FR" sz="1300" dirty="0"/>
              <a:t> a </a:t>
            </a:r>
            <a:r>
              <a:rPr lang="fr-FR" sz="1300" dirty="0" err="1"/>
              <a:t>pre-requisite</a:t>
            </a:r>
            <a:endParaRPr lang="fr-FR" sz="1300" dirty="0"/>
          </a:p>
          <a:p>
            <a:pPr lvl="1"/>
            <a:endParaRPr lang="fr-FR" sz="1300" dirty="0"/>
          </a:p>
        </p:txBody>
      </p:sp>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900759" y="3667125"/>
            <a:ext cx="5176816" cy="316230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fr-FR" sz="1300" b="1" dirty="0" err="1"/>
              <a:t>Sability</a:t>
            </a:r>
            <a:r>
              <a:rPr lang="fr-FR" sz="1300" b="1" dirty="0"/>
              <a:t> </a:t>
            </a:r>
            <a:r>
              <a:rPr lang="fr-FR" sz="1300" b="1" dirty="0" err="1"/>
              <a:t>assesment</a:t>
            </a:r>
            <a:r>
              <a:rPr lang="fr-FR" sz="1300" b="1" dirty="0"/>
              <a:t> </a:t>
            </a:r>
            <a:r>
              <a:rPr lang="fr-FR" sz="1300" b="1" dirty="0" err="1"/>
              <a:t>measuring</a:t>
            </a:r>
            <a:r>
              <a:rPr lang="fr-FR" sz="1300" b="1" dirty="0"/>
              <a:t> </a:t>
            </a:r>
            <a:r>
              <a:rPr lang="fr-FR" sz="1300" b="1" dirty="0" err="1"/>
              <a:t>dissimilarity</a:t>
            </a:r>
            <a:endParaRPr lang="fr-FR" sz="1300" b="1" dirty="0"/>
          </a:p>
          <a:p>
            <a:pPr lvl="1"/>
            <a:r>
              <a:rPr lang="fr-FR" sz="1300" dirty="0" err="1"/>
              <a:t>Compute</a:t>
            </a:r>
            <a:r>
              <a:rPr lang="fr-FR" sz="1300" dirty="0"/>
              <a:t> segmentation on a </a:t>
            </a:r>
            <a:r>
              <a:rPr lang="fr-FR" sz="1300" dirty="0" err="1"/>
              <a:t>baseline</a:t>
            </a:r>
            <a:endParaRPr lang="fr-FR" sz="1300" dirty="0"/>
          </a:p>
          <a:p>
            <a:pPr lvl="1"/>
            <a:r>
              <a:rPr lang="fr-FR" sz="1300" dirty="0"/>
              <a:t>Put new data (e.g. </a:t>
            </a:r>
            <a:r>
              <a:rPr lang="fr-FR" sz="1300" dirty="0" err="1"/>
              <a:t>monthly</a:t>
            </a:r>
            <a:r>
              <a:rPr lang="fr-FR" sz="1300" dirty="0"/>
              <a:t>)</a:t>
            </a:r>
          </a:p>
          <a:p>
            <a:pPr lvl="1"/>
            <a:r>
              <a:rPr lang="fr-FR" sz="1300" dirty="0" err="1"/>
              <a:t>Assess</a:t>
            </a:r>
            <a:r>
              <a:rPr lang="fr-FR" sz="1300" dirty="0"/>
              <a:t> </a:t>
            </a:r>
            <a:r>
              <a:rPr lang="fr-FR" sz="1300" dirty="0" err="1"/>
              <a:t>deviation</a:t>
            </a:r>
            <a:r>
              <a:rPr lang="fr-FR" sz="1300" dirty="0"/>
              <a:t> </a:t>
            </a:r>
            <a:r>
              <a:rPr lang="fr-FR" sz="1300" dirty="0" err="1"/>
              <a:t>computing</a:t>
            </a:r>
            <a:r>
              <a:rPr lang="fr-FR" sz="1300" dirty="0"/>
              <a:t> </a:t>
            </a:r>
            <a:r>
              <a:rPr lang="fr-FR" sz="1300" dirty="0" err="1"/>
              <a:t>adjusted</a:t>
            </a:r>
            <a:r>
              <a:rPr lang="fr-FR" sz="1300" dirty="0"/>
              <a:t> Rand index</a:t>
            </a:r>
          </a:p>
          <a:p>
            <a:endParaRPr lang="fr-FR" sz="1300" dirty="0"/>
          </a:p>
          <a:p>
            <a:r>
              <a:rPr lang="fr-FR" sz="1300" b="1" dirty="0"/>
              <a:t>Pros</a:t>
            </a:r>
            <a:r>
              <a:rPr lang="fr-FR" sz="1300" dirty="0"/>
              <a:t> : enable to </a:t>
            </a:r>
            <a:r>
              <a:rPr lang="fr-FR" sz="1300" dirty="0" err="1"/>
              <a:t>keep</a:t>
            </a:r>
            <a:r>
              <a:rPr lang="fr-FR" sz="1300" dirty="0"/>
              <a:t> </a:t>
            </a:r>
            <a:r>
              <a:rPr lang="fr-FR" sz="1300" b="1" dirty="0" err="1"/>
              <a:t>features</a:t>
            </a:r>
            <a:endParaRPr lang="fr-FR" sz="1300" b="1" dirty="0"/>
          </a:p>
          <a:p>
            <a:pPr lvl="1"/>
            <a:r>
              <a:rPr lang="fr-FR" sz="1300" dirty="0"/>
              <a:t>A </a:t>
            </a:r>
            <a:r>
              <a:rPr lang="fr-FR" sz="1300" dirty="0" err="1"/>
              <a:t>larger</a:t>
            </a:r>
            <a:r>
              <a:rPr lang="fr-FR" sz="1300" dirty="0"/>
              <a:t> </a:t>
            </a:r>
            <a:r>
              <a:rPr lang="fr-FR" sz="1300" dirty="0" err="1"/>
              <a:t>baseline</a:t>
            </a:r>
            <a:r>
              <a:rPr lang="fr-FR" sz="1300" dirty="0"/>
              <a:t> and </a:t>
            </a:r>
            <a:r>
              <a:rPr lang="fr-FR" sz="1300" dirty="0" err="1"/>
              <a:t>smaller</a:t>
            </a:r>
            <a:r>
              <a:rPr lang="fr-FR" sz="1300" dirty="0"/>
              <a:t> additions</a:t>
            </a:r>
          </a:p>
          <a:p>
            <a:pPr lvl="1"/>
            <a:r>
              <a:rPr lang="fr-FR" sz="1300" dirty="0"/>
              <a:t>If </a:t>
            </a:r>
            <a:r>
              <a:rPr lang="fr-FR" sz="1300" dirty="0" err="1"/>
              <a:t>needed</a:t>
            </a:r>
            <a:r>
              <a:rPr lang="fr-FR" sz="1300" dirty="0"/>
              <a:t> : enable to </a:t>
            </a:r>
            <a:r>
              <a:rPr lang="fr-FR" sz="1300" dirty="0" err="1"/>
              <a:t>refine</a:t>
            </a:r>
            <a:r>
              <a:rPr lang="fr-FR" sz="1300" dirty="0"/>
              <a:t> </a:t>
            </a:r>
            <a:r>
              <a:rPr lang="fr-FR" sz="1300" dirty="0" err="1"/>
              <a:t>categories</a:t>
            </a:r>
            <a:r>
              <a:rPr lang="fr-FR" sz="1300" dirty="0"/>
              <a:t> or </a:t>
            </a:r>
            <a:r>
              <a:rPr lang="fr-FR" sz="1300" dirty="0" err="1"/>
              <a:t>levels</a:t>
            </a:r>
            <a:endParaRPr lang="fr-FR" sz="1300" dirty="0"/>
          </a:p>
          <a:p>
            <a:r>
              <a:rPr lang="fr-FR" sz="1300" b="1" dirty="0"/>
              <a:t>Cons</a:t>
            </a:r>
            <a:r>
              <a:rPr lang="fr-FR" sz="1300" dirty="0"/>
              <a:t> : </a:t>
            </a:r>
            <a:r>
              <a:rPr lang="fr-FR" sz="1300" b="1" dirty="0" err="1"/>
              <a:t>target</a:t>
            </a:r>
            <a:r>
              <a:rPr lang="fr-FR" sz="1300" dirty="0"/>
              <a:t> </a:t>
            </a:r>
            <a:r>
              <a:rPr lang="fr-FR" sz="1300" dirty="0" err="1"/>
              <a:t>may</a:t>
            </a:r>
            <a:r>
              <a:rPr lang="fr-FR" sz="1300" dirty="0"/>
              <a:t> change</a:t>
            </a:r>
          </a:p>
          <a:p>
            <a:pPr lvl="1"/>
            <a:r>
              <a:rPr lang="fr-FR" sz="1100" dirty="0"/>
              <a:t>New (</a:t>
            </a:r>
            <a:r>
              <a:rPr lang="fr-FR" sz="1100" dirty="0" err="1"/>
              <a:t>increased</a:t>
            </a:r>
            <a:r>
              <a:rPr lang="fr-FR" sz="1100" dirty="0"/>
              <a:t> or </a:t>
            </a:r>
            <a:r>
              <a:rPr lang="fr-FR" sz="1100" dirty="0" err="1"/>
              <a:t>switched</a:t>
            </a:r>
            <a:r>
              <a:rPr lang="fr-FR" sz="1100" dirty="0"/>
              <a:t>) </a:t>
            </a:r>
            <a:r>
              <a:rPr lang="fr-FR" sz="1100" dirty="0" err="1"/>
              <a:t>baseline</a:t>
            </a:r>
            <a:r>
              <a:rPr lang="fr-FR" sz="1100" dirty="0"/>
              <a:t> computation</a:t>
            </a:r>
          </a:p>
          <a:p>
            <a:pPr lvl="1"/>
            <a:endParaRPr lang="fr-FR" sz="1300" dirty="0"/>
          </a:p>
          <a:p>
            <a:pPr lvl="1"/>
            <a:endParaRPr lang="fr-FR" sz="1300" dirty="0"/>
          </a:p>
        </p:txBody>
      </p:sp>
      <p:sp>
        <p:nvSpPr>
          <p:cNvPr id="11" name="Rectangle 10">
            <a:extLst>
              <a:ext uri="{FF2B5EF4-FFF2-40B4-BE49-F238E27FC236}">
                <a16:creationId xmlns:a16="http://schemas.microsoft.com/office/drawing/2014/main" id="{5A9A4290-60CA-49EA-8E26-0E7C37C84469}"/>
              </a:ext>
            </a:extLst>
          </p:cNvPr>
          <p:cNvSpPr/>
          <p:nvPr/>
        </p:nvSpPr>
        <p:spPr>
          <a:xfrm>
            <a:off x="485337" y="2866889"/>
            <a:ext cx="4614001"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i="1" dirty="0" err="1"/>
              <a:t>Keep</a:t>
            </a:r>
            <a:r>
              <a:rPr lang="fr-FR" sz="1600" b="1" i="1" dirty="0"/>
              <a:t> </a:t>
            </a:r>
            <a:r>
              <a:rPr lang="fr-FR" sz="1600" b="1" i="1" dirty="0" err="1"/>
              <a:t>your</a:t>
            </a:r>
            <a:r>
              <a:rPr lang="fr-FR" sz="1600" b="1" i="1" dirty="0"/>
              <a:t> </a:t>
            </a:r>
            <a:r>
              <a:rPr lang="fr-FR" sz="1600" b="1" i="1" dirty="0" err="1"/>
              <a:t>customers</a:t>
            </a:r>
            <a:r>
              <a:rPr lang="fr-FR" sz="1600" b="1" i="1" dirty="0"/>
              <a:t> in </a:t>
            </a:r>
            <a:r>
              <a:rPr lang="fr-FR" sz="1600" b="1" i="1" dirty="0" err="1"/>
              <a:t>your</a:t>
            </a:r>
            <a:r>
              <a:rPr lang="fr-FR" sz="1600" b="1" i="1" dirty="0"/>
              <a:t> </a:t>
            </a:r>
            <a:r>
              <a:rPr lang="fr-FR" sz="1600" b="1" i="1" dirty="0" err="1"/>
              <a:t>target</a:t>
            </a:r>
            <a:endParaRPr lang="fr-FR" sz="1600" b="1" i="1" dirty="0"/>
          </a:p>
        </p:txBody>
      </p:sp>
      <p:sp>
        <p:nvSpPr>
          <p:cNvPr id="12" name="Rectangle 11">
            <a:extLst>
              <a:ext uri="{FF2B5EF4-FFF2-40B4-BE49-F238E27FC236}">
                <a16:creationId xmlns:a16="http://schemas.microsoft.com/office/drawing/2014/main" id="{8180F574-DA4D-40D4-BFD4-8C8E8DFA4D0C}"/>
              </a:ext>
            </a:extLst>
          </p:cNvPr>
          <p:cNvSpPr/>
          <p:nvPr/>
        </p:nvSpPr>
        <p:spPr>
          <a:xfrm>
            <a:off x="5900759" y="2876204"/>
            <a:ext cx="5290276"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b="1" i="1" dirty="0" err="1"/>
              <a:t>Adapt</a:t>
            </a:r>
            <a:r>
              <a:rPr lang="fr-FR" sz="1600" b="1" i="1" dirty="0"/>
              <a:t> </a:t>
            </a:r>
            <a:r>
              <a:rPr lang="fr-FR" sz="1600" b="1" i="1" dirty="0" err="1"/>
              <a:t>your</a:t>
            </a:r>
            <a:r>
              <a:rPr lang="fr-FR" sz="1600" b="1" i="1" dirty="0"/>
              <a:t> </a:t>
            </a:r>
            <a:r>
              <a:rPr lang="fr-FR" sz="1600" b="1" i="1" dirty="0" err="1"/>
              <a:t>target</a:t>
            </a:r>
            <a:r>
              <a:rPr lang="fr-FR" sz="1600" b="1" i="1" dirty="0"/>
              <a:t> to </a:t>
            </a:r>
            <a:r>
              <a:rPr lang="fr-FR" sz="1600" b="1" i="1" dirty="0" err="1"/>
              <a:t>customers</a:t>
            </a:r>
            <a:endParaRPr lang="fr-FR" sz="1600" b="1" i="1" dirty="0"/>
          </a:p>
        </p:txBody>
      </p:sp>
    </p:spTree>
    <p:extLst>
      <p:ext uri="{BB962C8B-B14F-4D97-AF65-F5344CB8AC3E}">
        <p14:creationId xmlns:p14="http://schemas.microsoft.com/office/powerpoint/2010/main" val="288821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a:t>K-Mode</a:t>
            </a:r>
            <a:endParaRPr lang="en-US"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2"/>
          <a:stretch>
            <a:fillRect/>
          </a:stretch>
        </p:blipFill>
        <p:spPr>
          <a:xfrm>
            <a:off x="-590830" y="0"/>
            <a:ext cx="2880988" cy="1649018"/>
          </a:xfrm>
          <a:prstGeom prst="rect">
            <a:avLst/>
          </a:prstGeom>
        </p:spPr>
      </p:pic>
    </p:spTree>
    <p:extLst>
      <p:ext uri="{BB962C8B-B14F-4D97-AF65-F5344CB8AC3E}">
        <p14:creationId xmlns:p14="http://schemas.microsoft.com/office/powerpoint/2010/main" val="237128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100034" y="4831973"/>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Actionability</a:t>
            </a:r>
            <a:endParaRPr lang="fr-FR" dirty="0"/>
          </a:p>
          <a:p>
            <a:pPr marL="857250" lvl="1" indent="-342900">
              <a:buFont typeface="+mj-lt"/>
              <a:buAutoNum type="alphaLcPeriod"/>
            </a:pPr>
            <a:r>
              <a:rPr lang="fr-FR" dirty="0" err="1"/>
              <a:t>Stability</a:t>
            </a:r>
            <a:r>
              <a:rPr lang="fr-FR" dirty="0"/>
              <a:t> &amp; </a:t>
            </a:r>
            <a:r>
              <a:rPr lang="fr-FR" dirty="0" err="1"/>
              <a:t>further</a:t>
            </a:r>
            <a:r>
              <a:rPr lang="fr-FR" dirty="0"/>
              <a:t> </a:t>
            </a:r>
            <a:r>
              <a:rPr lang="fr-FR" dirty="0" err="1"/>
              <a:t>proceedings</a:t>
            </a:r>
            <a:endParaRPr lang="fr-FR" dirty="0"/>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881585" cy="970450"/>
          </a:xfrm>
        </p:spPr>
        <p:txBody>
          <a:bodyPr/>
          <a:lstStyle/>
          <a:p>
            <a:r>
              <a:rPr lang="fr-FR" dirty="0"/>
              <a:t>1.a. Merge a </a:t>
            </a:r>
            <a:r>
              <a:rPr lang="fr-FR" dirty="0">
                <a:solidFill>
                  <a:srgbClr val="1AAE9F"/>
                </a:solidFill>
              </a:rPr>
              <a:t>Customer-</a:t>
            </a:r>
            <a:r>
              <a:rPr lang="fr-FR" dirty="0" err="1">
                <a:solidFill>
                  <a:srgbClr val="1AAE9F"/>
                </a:solidFill>
              </a:rPr>
              <a:t>Centric</a:t>
            </a:r>
            <a:r>
              <a:rPr lang="fr-FR" b="0" dirty="0"/>
              <a:t> </a:t>
            </a:r>
            <a:br>
              <a:rPr lang="fr-FR" b="0" dirty="0"/>
            </a:br>
            <a:r>
              <a:rPr lang="fr-FR" dirty="0" err="1"/>
              <a:t>Dataset</a:t>
            </a:r>
            <a:endParaRPr lang="fr-FR" dirty="0"/>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5741743" cy="3342004"/>
          </a:xfrm>
        </p:spPr>
        <p:txBody>
          <a:bodyPr>
            <a:noAutofit/>
          </a:bodyPr>
          <a:lstStyle/>
          <a:p>
            <a:pPr>
              <a:buFont typeface="Wingdings" panose="05000000000000000000" pitchFamily="2" charset="2"/>
              <a:buChar char="Ø"/>
            </a:pPr>
            <a:r>
              <a:rPr lang="fr-FR" sz="1600" b="1" dirty="0">
                <a:solidFill>
                  <a:schemeClr val="accent1"/>
                </a:solidFill>
              </a:rPr>
              <a:t>Data </a:t>
            </a:r>
            <a:r>
              <a:rPr lang="fr-FR" sz="1600" b="1" dirty="0" err="1">
                <a:solidFill>
                  <a:schemeClr val="accent1"/>
                </a:solidFill>
              </a:rPr>
              <a:t>Truncature</a:t>
            </a:r>
            <a:endParaRPr lang="fr-FR" sz="1600" b="1" dirty="0">
              <a:solidFill>
                <a:schemeClr val="accent1"/>
              </a:solidFill>
            </a:endParaRPr>
          </a:p>
          <a:p>
            <a:pPr lvl="1">
              <a:buFont typeface="Wingdings" panose="05000000000000000000" pitchFamily="2" charset="2"/>
              <a:buChar char="q"/>
            </a:pPr>
            <a:r>
              <a:rPr lang="fr-FR" sz="1400" b="1" dirty="0" err="1"/>
              <a:t>Orders</a:t>
            </a:r>
            <a:r>
              <a:rPr lang="fr-FR" sz="1400" b="1" dirty="0"/>
              <a:t> </a:t>
            </a:r>
            <a:r>
              <a:rPr lang="fr-FR" sz="1400" b="1" dirty="0" err="1"/>
              <a:t>number</a:t>
            </a:r>
            <a:r>
              <a:rPr lang="fr-FR" sz="1400" b="1" dirty="0"/>
              <a:t> </a:t>
            </a:r>
            <a:r>
              <a:rPr lang="fr-FR" sz="1400" b="1" dirty="0" err="1"/>
              <a:t>rise</a:t>
            </a:r>
            <a:r>
              <a:rPr lang="fr-FR" sz="1400" b="1" dirty="0"/>
              <a:t> </a:t>
            </a:r>
            <a:r>
              <a:rPr lang="fr-FR" sz="1400" b="1" dirty="0" err="1"/>
              <a:t>from</a:t>
            </a:r>
            <a:r>
              <a:rPr lang="fr-FR" sz="1400" b="1" dirty="0"/>
              <a:t> end 2016 and </a:t>
            </a:r>
            <a:r>
              <a:rPr lang="fr-FR" sz="1400" b="1" dirty="0" err="1"/>
              <a:t>is</a:t>
            </a:r>
            <a:r>
              <a:rPr lang="fr-FR" sz="1400" b="1" dirty="0"/>
              <a:t> stable in 2018</a:t>
            </a:r>
          </a:p>
          <a:p>
            <a:pPr lvl="1">
              <a:buFont typeface="Wingdings" panose="05000000000000000000" pitchFamily="2" charset="2"/>
              <a:buChar char="q"/>
            </a:pPr>
            <a:r>
              <a:rPr lang="fr-FR" sz="1400" b="1" dirty="0" err="1"/>
              <a:t>Only</a:t>
            </a:r>
            <a:r>
              <a:rPr lang="fr-FR" sz="1400" b="1" dirty="0"/>
              <a:t> 3 % of </a:t>
            </a:r>
            <a:r>
              <a:rPr lang="fr-FR" sz="1400" b="1" dirty="0" err="1"/>
              <a:t>Customers</a:t>
            </a:r>
            <a:r>
              <a:rPr lang="fr-FR" sz="1400" b="1" dirty="0"/>
              <a:t> made more </a:t>
            </a:r>
            <a:r>
              <a:rPr lang="fr-FR" sz="1400" b="1" dirty="0" err="1"/>
              <a:t>than</a:t>
            </a:r>
            <a:r>
              <a:rPr lang="fr-FR" sz="1400" b="1" dirty="0"/>
              <a:t> a Single </a:t>
            </a:r>
            <a:r>
              <a:rPr lang="fr-FR" sz="1400" b="1" dirty="0" err="1"/>
              <a:t>Order</a:t>
            </a:r>
            <a:r>
              <a:rPr lang="fr-FR" sz="1400" b="1" dirty="0"/>
              <a:t> !</a:t>
            </a:r>
          </a:p>
          <a:p>
            <a:pPr lvl="2">
              <a:buFont typeface="Wingdings" panose="05000000000000000000" pitchFamily="2" charset="2"/>
              <a:buChar char="Ø"/>
            </a:pPr>
            <a:r>
              <a:rPr lang="fr-FR" b="1" dirty="0"/>
              <a:t>RFM</a:t>
            </a:r>
            <a:r>
              <a:rPr lang="fr-FR" dirty="0"/>
              <a:t>* techniques are </a:t>
            </a:r>
            <a:r>
              <a:rPr lang="fr-FR" b="1" dirty="0">
                <a:solidFill>
                  <a:srgbClr val="FF0000"/>
                </a:solidFill>
              </a:rPr>
              <a:t>not </a:t>
            </a:r>
            <a:r>
              <a:rPr lang="fr-FR" b="1" dirty="0" err="1">
                <a:solidFill>
                  <a:srgbClr val="FF0000"/>
                </a:solidFill>
              </a:rPr>
              <a:t>valid</a:t>
            </a:r>
            <a:endParaRPr lang="fr-FR" b="1" dirty="0">
              <a:solidFill>
                <a:srgbClr val="FF0000"/>
              </a:solidFill>
            </a:endParaRPr>
          </a:p>
          <a:p>
            <a:pPr lvl="1">
              <a:buFont typeface="Wingdings" panose="05000000000000000000" pitchFamily="2" charset="2"/>
              <a:buChar char="q"/>
            </a:pPr>
            <a:r>
              <a:rPr lang="fr-FR" sz="1400" b="1" dirty="0" err="1"/>
              <a:t>Only</a:t>
            </a:r>
            <a:r>
              <a:rPr lang="fr-FR" sz="1400" b="1" dirty="0"/>
              <a:t> 3 % of </a:t>
            </a:r>
            <a:r>
              <a:rPr lang="fr-FR" sz="1400" b="1" dirty="0" err="1"/>
              <a:t>Orders</a:t>
            </a:r>
            <a:r>
              <a:rPr lang="fr-FR" sz="1400" b="1" dirty="0"/>
              <a:t> are not </a:t>
            </a:r>
            <a:r>
              <a:rPr lang="fr-FR" sz="1400" b="1" dirty="0" err="1"/>
              <a:t>single_product</a:t>
            </a:r>
            <a:r>
              <a:rPr lang="fr-FR" sz="1400" dirty="0"/>
              <a:t> &amp; 10% multi-item in shopping </a:t>
            </a:r>
            <a:r>
              <a:rPr lang="fr-FR" sz="1400" dirty="0" err="1"/>
              <a:t>carts</a:t>
            </a:r>
            <a:endParaRPr lang="fr-FR" sz="1400" dirty="0"/>
          </a:p>
          <a:p>
            <a:pPr lvl="2">
              <a:buFont typeface="Wingdings" panose="05000000000000000000" pitchFamily="2" charset="2"/>
              <a:buChar char="Ø"/>
            </a:pPr>
            <a:r>
              <a:rPr lang="fr-FR" dirty="0" err="1"/>
              <a:t>Simplified</a:t>
            </a:r>
            <a:r>
              <a:rPr lang="fr-FR" dirty="0"/>
              <a:t> </a:t>
            </a:r>
            <a:r>
              <a:rPr lang="fr-FR" b="1" dirty="0"/>
              <a:t>1:1</a:t>
            </a:r>
            <a:r>
              <a:rPr lang="fr-FR" dirty="0"/>
              <a:t> </a:t>
            </a:r>
            <a:r>
              <a:rPr lang="fr-FR" dirty="0" err="1"/>
              <a:t>cardinality</a:t>
            </a:r>
            <a:r>
              <a:rPr lang="fr-FR" dirty="0"/>
              <a:t> for {</a:t>
            </a:r>
            <a:r>
              <a:rPr lang="fr-FR" dirty="0" err="1"/>
              <a:t>Customer_unique</a:t>
            </a:r>
            <a:r>
              <a:rPr lang="fr-FR" dirty="0"/>
              <a:t> – </a:t>
            </a:r>
            <a:r>
              <a:rPr lang="fr-FR" dirty="0" err="1"/>
              <a:t>Order</a:t>
            </a:r>
            <a:r>
              <a:rPr lang="fr-FR" dirty="0"/>
              <a:t> – Product – </a:t>
            </a:r>
            <a:r>
              <a:rPr lang="fr-FR" dirty="0" err="1"/>
              <a:t>Review</a:t>
            </a:r>
            <a:r>
              <a:rPr lang="fr-FR" dirty="0"/>
              <a:t>} </a:t>
            </a:r>
            <a:r>
              <a:rPr lang="fr-FR" dirty="0" err="1"/>
              <a:t>is</a:t>
            </a:r>
            <a:r>
              <a:rPr lang="fr-FR" dirty="0"/>
              <a:t> </a:t>
            </a:r>
            <a:r>
              <a:rPr lang="fr-FR" b="1" dirty="0" err="1">
                <a:solidFill>
                  <a:srgbClr val="00B050"/>
                </a:solidFill>
              </a:rPr>
              <a:t>valid</a:t>
            </a:r>
            <a:endParaRPr lang="fr-FR" b="1" dirty="0">
              <a:solidFill>
                <a:srgbClr val="00B050"/>
              </a:solidFill>
            </a:endParaRPr>
          </a:p>
          <a:p>
            <a:pPr marL="114300" indent="0">
              <a:buNone/>
            </a:pPr>
            <a:r>
              <a:rPr lang="fr-FR" sz="1200" i="1" dirty="0"/>
              <a:t>* </a:t>
            </a:r>
            <a:r>
              <a:rPr lang="fr-FR" sz="1200" b="1" i="1" dirty="0" err="1"/>
              <a:t>R</a:t>
            </a:r>
            <a:r>
              <a:rPr lang="fr-FR" sz="1200" i="1" dirty="0" err="1"/>
              <a:t>ecency</a:t>
            </a:r>
            <a:r>
              <a:rPr lang="fr-FR" sz="1200" i="1" dirty="0"/>
              <a:t> and </a:t>
            </a:r>
            <a:r>
              <a:rPr lang="fr-FR" sz="1200" b="1" i="1" dirty="0"/>
              <a:t>F</a:t>
            </a:r>
            <a:r>
              <a:rPr lang="fr-FR" sz="1200" i="1" dirty="0"/>
              <a:t>requency </a:t>
            </a:r>
            <a:r>
              <a:rPr lang="fr-FR" sz="1200" i="1" dirty="0" err="1"/>
              <a:t>would</a:t>
            </a:r>
            <a:r>
              <a:rPr lang="fr-FR" sz="1200" i="1" dirty="0"/>
              <a:t> </a:t>
            </a:r>
            <a:r>
              <a:rPr lang="fr-FR" sz="1200" i="1" dirty="0" err="1"/>
              <a:t>require</a:t>
            </a:r>
            <a:r>
              <a:rPr lang="fr-FR" sz="1200" i="1" dirty="0"/>
              <a:t> the </a:t>
            </a:r>
            <a:r>
              <a:rPr lang="fr-FR" sz="1200" i="1" dirty="0" err="1"/>
              <a:t>knowledge</a:t>
            </a:r>
            <a:r>
              <a:rPr lang="fr-FR" sz="1200" i="1" dirty="0"/>
              <a:t> of multiple </a:t>
            </a:r>
            <a:r>
              <a:rPr lang="fr-FR" sz="1200" i="1" dirty="0" err="1"/>
              <a:t>timestamped</a:t>
            </a:r>
            <a:r>
              <a:rPr lang="fr-FR" sz="1200" i="1" dirty="0"/>
              <a:t> </a:t>
            </a:r>
            <a:r>
              <a:rPr lang="fr-FR" sz="1200" i="1" dirty="0" err="1"/>
              <a:t>orders</a:t>
            </a:r>
            <a:r>
              <a:rPr lang="fr-FR" sz="1200" i="1" dirty="0"/>
              <a:t> and </a:t>
            </a:r>
            <a:r>
              <a:rPr lang="fr-FR" sz="1200" i="1" dirty="0" err="1"/>
              <a:t>senseful</a:t>
            </a:r>
            <a:r>
              <a:rPr lang="fr-FR" sz="1200" i="1" dirty="0"/>
              <a:t> </a:t>
            </a:r>
            <a:r>
              <a:rPr lang="fr-FR" sz="1200" i="1" dirty="0" err="1"/>
              <a:t>anteriority</a:t>
            </a:r>
            <a:r>
              <a:rPr lang="fr-FR" sz="1200" i="1" dirty="0"/>
              <a:t>.</a:t>
            </a:r>
            <a:endParaRPr lang="en-US" sz="1200" i="1" dirty="0"/>
          </a:p>
          <a:p>
            <a:pPr lvl="2">
              <a:buFont typeface="Wingdings" panose="05000000000000000000" pitchFamily="2" charset="2"/>
              <a:buChar char="Ø"/>
            </a:pPr>
            <a:endParaRPr lang="fr-FR" b="1" dirty="0">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1</a:t>
              </a:r>
              <a:endParaRPr lang="en-US" sz="1400" b="1" dirty="0"/>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2</a:t>
              </a:r>
              <a:endParaRPr lang="en-US" sz="1400" b="1" dirty="0"/>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3.</a:t>
              </a:r>
              <a:endParaRPr lang="en-US" sz="1400" b="1" dirty="0"/>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600" b="1" i="1" dirty="0" err="1"/>
              <a:t>From</a:t>
            </a:r>
            <a:r>
              <a:rPr lang="fr-FR" sz="1600" b="1" i="1" dirty="0"/>
              <a:t> </a:t>
            </a:r>
            <a:r>
              <a:rPr lang="fr-FR" sz="1600" b="1" i="1" dirty="0" err="1">
                <a:solidFill>
                  <a:srgbClr val="D3455B"/>
                </a:solidFill>
              </a:rPr>
              <a:t>Order-Centric</a:t>
            </a:r>
            <a:r>
              <a:rPr lang="fr-FR" sz="1600" b="1" i="1" dirty="0"/>
              <a:t> to </a:t>
            </a:r>
            <a:r>
              <a:rPr lang="fr-FR" sz="1600" b="1" i="1" dirty="0">
                <a:solidFill>
                  <a:srgbClr val="1AAE9F"/>
                </a:solidFill>
              </a:rPr>
              <a:t>Customer-</a:t>
            </a:r>
            <a:r>
              <a:rPr lang="fr-FR" sz="1600" b="1" i="1" dirty="0" err="1">
                <a:solidFill>
                  <a:srgbClr val="1AAE9F"/>
                </a:solidFill>
              </a:rPr>
              <a:t>Centric</a:t>
            </a:r>
            <a:r>
              <a:rPr lang="fr-FR" sz="1600" b="1" i="1" dirty="0"/>
              <a:t> data:</a:t>
            </a:r>
          </a:p>
          <a:p>
            <a:pPr marL="457200" lvl="1" indent="0">
              <a:buNone/>
            </a:pPr>
            <a:r>
              <a:rPr lang="fr-FR" sz="1400" b="1" dirty="0"/>
              <a:t>1. </a:t>
            </a:r>
            <a:r>
              <a:rPr lang="fr-FR" sz="1400" dirty="0" err="1"/>
              <a:t>Focused</a:t>
            </a:r>
            <a:r>
              <a:rPr lang="fr-FR" sz="1400" dirty="0"/>
              <a:t> on the </a:t>
            </a:r>
            <a:r>
              <a:rPr lang="fr-FR" sz="1400" b="1" dirty="0" err="1"/>
              <a:t>most_important_product</a:t>
            </a:r>
            <a:r>
              <a:rPr lang="fr-FR" sz="1400" b="1" dirty="0"/>
              <a:t> </a:t>
            </a:r>
            <a:r>
              <a:rPr lang="fr-FR" sz="1400" dirty="0"/>
              <a:t>(</a:t>
            </a:r>
            <a:r>
              <a:rPr lang="fr-FR" sz="1400" i="1" dirty="0"/>
              <a:t>of </a:t>
            </a:r>
            <a:r>
              <a:rPr lang="fr-FR" sz="1400" i="1" dirty="0" err="1"/>
              <a:t>highest</a:t>
            </a:r>
            <a:r>
              <a:rPr lang="fr-FR" sz="1400" i="1" dirty="0"/>
              <a:t> value</a:t>
            </a:r>
            <a:r>
              <a:rPr lang="fr-FR" sz="1400" dirty="0"/>
              <a:t>)</a:t>
            </a:r>
          </a:p>
          <a:p>
            <a:pPr marL="457200" lvl="1" indent="0">
              <a:buNone/>
            </a:pPr>
            <a:r>
              <a:rPr lang="fr-FR" sz="1400" b="1" dirty="0"/>
              <a:t>2. </a:t>
            </a:r>
            <a:r>
              <a:rPr lang="fr-FR" sz="1400" dirty="0" err="1"/>
              <a:t>Attached</a:t>
            </a:r>
            <a:r>
              <a:rPr lang="fr-FR" sz="1400" dirty="0"/>
              <a:t> a </a:t>
            </a:r>
            <a:r>
              <a:rPr lang="fr-FR" sz="1400" b="1" dirty="0" err="1"/>
              <a:t>category</a:t>
            </a:r>
            <a:r>
              <a:rPr lang="fr-FR" sz="1400" b="1" dirty="0"/>
              <a:t> </a:t>
            </a:r>
            <a:r>
              <a:rPr lang="fr-FR" sz="1400" dirty="0"/>
              <a:t>to the </a:t>
            </a:r>
            <a:r>
              <a:rPr lang="fr-FR" sz="1400" dirty="0" err="1"/>
              <a:t>product</a:t>
            </a:r>
            <a:endParaRPr lang="fr-FR" sz="1400" dirty="0"/>
          </a:p>
          <a:p>
            <a:pPr marL="457200" lvl="1" indent="0">
              <a:buFont typeface="Wingdings 2" charset="2"/>
              <a:buNone/>
            </a:pPr>
            <a:r>
              <a:rPr lang="fr-FR" sz="1400" b="1" dirty="0"/>
              <a:t>3. </a:t>
            </a:r>
            <a:r>
              <a:rPr lang="fr-FR" sz="1400" dirty="0" err="1"/>
              <a:t>Keeping</a:t>
            </a:r>
            <a:r>
              <a:rPr lang="fr-FR" sz="1400" dirty="0"/>
              <a:t> for </a:t>
            </a:r>
            <a:r>
              <a:rPr lang="fr-FR" sz="1400" dirty="0" err="1"/>
              <a:t>any</a:t>
            </a:r>
            <a:r>
              <a:rPr lang="fr-FR" sz="1400" dirty="0"/>
              <a:t> </a:t>
            </a:r>
            <a:r>
              <a:rPr lang="fr-FR" sz="1400" dirty="0" err="1"/>
              <a:t>customer_unique_id</a:t>
            </a:r>
            <a:r>
              <a:rPr lang="fr-FR" sz="1400" dirty="0"/>
              <a:t>, the « </a:t>
            </a:r>
            <a:r>
              <a:rPr lang="fr-FR" sz="1400" b="1" i="1" dirty="0" err="1"/>
              <a:t>single_product</a:t>
            </a:r>
            <a:r>
              <a:rPr lang="fr-FR" sz="1400" b="1" i="1" dirty="0"/>
              <a:t> » </a:t>
            </a:r>
            <a:r>
              <a:rPr lang="fr-FR" sz="1400" dirty="0"/>
              <a:t>&amp; last </a:t>
            </a:r>
            <a:r>
              <a:rPr lang="fr-FR" sz="1400" dirty="0" err="1"/>
              <a:t>delivered</a:t>
            </a:r>
            <a:r>
              <a:rPr lang="fr-FR" sz="1400" dirty="0"/>
              <a:t> </a:t>
            </a:r>
            <a:r>
              <a:rPr lang="fr-FR" sz="1400" b="1" dirty="0" err="1"/>
              <a:t>Orders</a:t>
            </a:r>
            <a:endParaRPr lang="fr-FR" b="1" dirty="0"/>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fr-FR" b="1" dirty="0" err="1"/>
                <a:t>Let’s</a:t>
              </a:r>
              <a:r>
                <a:rPr lang="fr-FR" b="1" dirty="0"/>
                <a:t> </a:t>
              </a:r>
              <a:r>
                <a:rPr lang="fr-FR" b="1" dirty="0" err="1"/>
                <a:t>browse</a:t>
              </a:r>
              <a:r>
                <a:rPr lang="fr-FR" b="1" dirty="0"/>
                <a:t> </a:t>
              </a:r>
              <a:r>
                <a:rPr lang="fr-FR" b="1" dirty="0" err="1"/>
                <a:t>some</a:t>
              </a:r>
              <a:r>
                <a:rPr lang="fr-FR" b="1" dirty="0"/>
                <a:t> </a:t>
              </a:r>
              <a:r>
                <a:rPr lang="fr-FR" b="1" dirty="0">
                  <a:solidFill>
                    <a:srgbClr val="1AAE9F"/>
                  </a:solidFill>
                </a:rPr>
                <a:t>Customer-</a:t>
              </a:r>
              <a:r>
                <a:rPr lang="fr-FR" b="1" dirty="0" err="1">
                  <a:solidFill>
                    <a:srgbClr val="1AAE9F"/>
                  </a:solidFill>
                </a:rPr>
                <a:t>Centric</a:t>
              </a:r>
              <a:r>
                <a:rPr lang="fr-FR" b="1" dirty="0"/>
                <a:t> </a:t>
              </a:r>
              <a:r>
                <a:rPr lang="fr-FR" b="1" dirty="0" err="1"/>
                <a:t>features</a:t>
              </a:r>
              <a:r>
                <a:rPr lang="fr-FR" b="1" dirty="0"/>
                <a:t>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8229599" cy="970450"/>
          </a:xfrm>
        </p:spPr>
        <p:txBody>
          <a:bodyPr/>
          <a:lstStyle/>
          <a:p>
            <a:r>
              <a:rPr lang="fr-FR" dirty="0"/>
              <a:t>1.b. </a:t>
            </a:r>
            <a:r>
              <a:rPr lang="fr-FR" dirty="0" err="1"/>
              <a:t>Engineer</a:t>
            </a:r>
            <a:r>
              <a:rPr lang="fr-FR" dirty="0"/>
              <a:t> </a:t>
            </a:r>
            <a:r>
              <a:rPr lang="fr-FR" dirty="0">
                <a:solidFill>
                  <a:srgbClr val="1AAE9F"/>
                </a:solidFill>
              </a:rPr>
              <a:t>Customer-</a:t>
            </a:r>
            <a:r>
              <a:rPr lang="fr-FR" dirty="0" err="1">
                <a:solidFill>
                  <a:srgbClr val="1AAE9F"/>
                </a:solidFill>
              </a:rPr>
              <a:t>Centric</a:t>
            </a:r>
            <a:r>
              <a:rPr lang="fr-FR" dirty="0">
                <a:solidFill>
                  <a:srgbClr val="1AAE9F"/>
                </a:solidFill>
              </a:rPr>
              <a:t> </a:t>
            </a:r>
            <a:r>
              <a:rPr lang="fr-FR" dirty="0" err="1"/>
              <a:t>Features</a:t>
            </a:r>
            <a:endParaRPr lang="fr-FR" dirty="0"/>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dirty="0" err="1"/>
              <a:t>While</a:t>
            </a:r>
            <a:r>
              <a:rPr lang="fr-FR" dirty="0"/>
              <a:t> </a:t>
            </a:r>
            <a:r>
              <a:rPr lang="fr-FR" b="1" dirty="0" err="1">
                <a:solidFill>
                  <a:srgbClr val="D3455B"/>
                </a:solidFill>
              </a:rPr>
              <a:t>Order-Centric</a:t>
            </a:r>
            <a:r>
              <a:rPr lang="fr-FR" dirty="0"/>
              <a:t> </a:t>
            </a:r>
            <a:r>
              <a:rPr lang="fr-FR" dirty="0" err="1"/>
              <a:t>datasets</a:t>
            </a:r>
            <a:r>
              <a:rPr lang="fr-FR" dirty="0"/>
              <a:t> enable </a:t>
            </a:r>
            <a:r>
              <a:rPr lang="fr-FR" dirty="0" err="1"/>
              <a:t>many</a:t>
            </a:r>
            <a:r>
              <a:rPr lang="fr-FR" dirty="0"/>
              <a:t> </a:t>
            </a:r>
            <a:r>
              <a:rPr lang="fr-FR" dirty="0" err="1"/>
              <a:t>calculation</a:t>
            </a:r>
            <a:r>
              <a:rPr lang="fr-FR" dirty="0"/>
              <a:t> </a:t>
            </a:r>
            <a:r>
              <a:rPr lang="fr-FR" dirty="0" err="1"/>
              <a:t>with</a:t>
            </a:r>
            <a:r>
              <a:rPr lang="fr-FR" dirty="0"/>
              <a:t> </a:t>
            </a:r>
            <a:r>
              <a:rPr lang="fr-FR" dirty="0" err="1"/>
              <a:t>groupby</a:t>
            </a:r>
            <a:r>
              <a:rPr lang="fr-FR" dirty="0"/>
              <a:t> and consolidation by merge,</a:t>
            </a:r>
          </a:p>
          <a:p>
            <a:pPr marL="0" indent="0">
              <a:buNone/>
            </a:pPr>
            <a:r>
              <a:rPr lang="fr-FR" b="1" dirty="0">
                <a:solidFill>
                  <a:srgbClr val="1AAE9F"/>
                </a:solidFill>
              </a:rPr>
              <a:t>Client-</a:t>
            </a:r>
            <a:r>
              <a:rPr lang="fr-FR" b="1" dirty="0" err="1">
                <a:solidFill>
                  <a:srgbClr val="1AAE9F"/>
                </a:solidFill>
              </a:rPr>
              <a:t>Centric</a:t>
            </a:r>
            <a:r>
              <a:rPr lang="fr-FR" dirty="0"/>
              <a:t> </a:t>
            </a:r>
            <a:r>
              <a:rPr lang="fr-FR" dirty="0" err="1"/>
              <a:t>features</a:t>
            </a:r>
            <a:r>
              <a:rPr lang="fr-FR" dirty="0"/>
              <a:t> </a:t>
            </a:r>
            <a:r>
              <a:rPr lang="fr-FR" b="1" dirty="0"/>
              <a:t>can </a:t>
            </a:r>
            <a:r>
              <a:rPr lang="fr-FR" b="1" dirty="0" err="1"/>
              <a:t>be</a:t>
            </a:r>
            <a:r>
              <a:rPr lang="fr-FR" b="1" dirty="0"/>
              <a:t> </a:t>
            </a:r>
            <a:r>
              <a:rPr lang="fr-FR" b="1" dirty="0" err="1"/>
              <a:t>engineered</a:t>
            </a:r>
            <a:r>
              <a:rPr lang="fr-FR" b="1" dirty="0"/>
              <a:t> </a:t>
            </a:r>
            <a:r>
              <a:rPr lang="fr-FR" dirty="0"/>
              <a:t>to </a:t>
            </a:r>
            <a:r>
              <a:rPr lang="fr-FR" dirty="0" err="1"/>
              <a:t>get</a:t>
            </a:r>
            <a:r>
              <a:rPr lang="fr-FR" dirty="0"/>
              <a:t> the </a:t>
            </a:r>
            <a:r>
              <a:rPr lang="fr-FR" b="1" dirty="0"/>
              <a:t>« </a:t>
            </a:r>
            <a:r>
              <a:rPr lang="fr-FR" b="1" dirty="0" err="1"/>
              <a:t>Who</a:t>
            </a:r>
            <a:r>
              <a:rPr lang="fr-FR" b="1" dirty="0"/>
              <a:t> »</a:t>
            </a:r>
            <a:r>
              <a:rPr lang="fr-FR" dirty="0"/>
              <a:t> </a:t>
            </a:r>
            <a:r>
              <a:rPr lang="fr-FR" b="1" dirty="0"/>
              <a:t>: </a:t>
            </a:r>
            <a:r>
              <a:rPr lang="fr-FR" b="1" dirty="0" err="1"/>
              <a:t>Customers</a:t>
            </a:r>
            <a:r>
              <a:rPr lang="fr-FR" b="1" dirty="0"/>
              <a:t> Groups</a:t>
            </a:r>
            <a:r>
              <a:rPr lang="fr-FR" dirty="0"/>
              <a:t>, e.g. </a:t>
            </a:r>
            <a:r>
              <a:rPr lang="fr-FR" i="1" dirty="0"/>
              <a:t>by </a:t>
            </a:r>
            <a:r>
              <a:rPr lang="fr-FR" i="1" dirty="0" err="1"/>
              <a:t>studying</a:t>
            </a:r>
            <a:r>
              <a:rPr lang="fr-FR" i="1" dirty="0"/>
              <a:t> : </a:t>
            </a:r>
          </a:p>
          <a:p>
            <a:pPr lvl="1"/>
            <a:r>
              <a:rPr lang="fr-FR" b="1" dirty="0" err="1"/>
              <a:t>What</a:t>
            </a:r>
            <a:r>
              <a:rPr lang="fr-FR" b="1" dirty="0"/>
              <a:t> :</a:t>
            </a:r>
            <a:r>
              <a:rPr lang="fr-FR" dirty="0"/>
              <a:t> the </a:t>
            </a:r>
            <a:r>
              <a:rPr lang="fr-FR" dirty="0" err="1"/>
              <a:t>product</a:t>
            </a:r>
            <a:r>
              <a:rPr lang="fr-FR" dirty="0"/>
              <a:t>, </a:t>
            </a:r>
            <a:r>
              <a:rPr lang="fr-FR" dirty="0" err="1"/>
              <a:t>its</a:t>
            </a:r>
            <a:r>
              <a:rPr lang="fr-FR" dirty="0"/>
              <a:t> value and </a:t>
            </a:r>
            <a:r>
              <a:rPr lang="fr-FR" dirty="0" err="1"/>
              <a:t>price</a:t>
            </a:r>
            <a:r>
              <a:rPr lang="fr-FR" dirty="0"/>
              <a:t> </a:t>
            </a:r>
            <a:r>
              <a:rPr lang="fr-FR" i="1" dirty="0"/>
              <a:t>(the « M » </a:t>
            </a:r>
            <a:r>
              <a:rPr lang="fr-FR" i="1" dirty="0" err="1"/>
              <a:t>criteria</a:t>
            </a:r>
            <a:r>
              <a:rPr lang="fr-FR" i="1" dirty="0"/>
              <a:t> of RFM)</a:t>
            </a:r>
          </a:p>
          <a:p>
            <a:pPr lvl="2"/>
            <a:r>
              <a:rPr lang="fr-FR" dirty="0"/>
              <a:t>The « </a:t>
            </a:r>
            <a:r>
              <a:rPr lang="fr-FR" dirty="0" err="1"/>
              <a:t>charm</a:t>
            </a:r>
            <a:r>
              <a:rPr lang="fr-FR" dirty="0"/>
              <a:t> </a:t>
            </a:r>
            <a:r>
              <a:rPr lang="fr-FR" dirty="0" err="1"/>
              <a:t>price</a:t>
            </a:r>
            <a:r>
              <a:rPr lang="fr-FR" dirty="0"/>
              <a:t> » </a:t>
            </a:r>
            <a:r>
              <a:rPr lang="fr-FR" i="1" dirty="0"/>
              <a:t>(</a:t>
            </a:r>
            <a:r>
              <a:rPr lang="fr-FR" i="1" dirty="0" err="1"/>
              <a:t>price</a:t>
            </a:r>
            <a:r>
              <a:rPr lang="fr-FR" i="1" dirty="0"/>
              <a:t> </a:t>
            </a:r>
            <a:r>
              <a:rPr lang="fr-FR" i="1" dirty="0" err="1"/>
              <a:t>with</a:t>
            </a:r>
            <a:r>
              <a:rPr lang="fr-FR" i="1" dirty="0"/>
              <a:t> a « 9, 99 or x90 » </a:t>
            </a:r>
            <a:r>
              <a:rPr lang="fr-FR" i="1" dirty="0" err="1"/>
              <a:t>termination</a:t>
            </a:r>
            <a:r>
              <a:rPr lang="fr-FR" i="1" dirty="0"/>
              <a:t>)</a:t>
            </a:r>
          </a:p>
          <a:p>
            <a:pPr lvl="2"/>
            <a:r>
              <a:rPr lang="fr-FR" dirty="0"/>
              <a:t>The </a:t>
            </a:r>
            <a:r>
              <a:rPr lang="fr-FR" dirty="0" err="1"/>
              <a:t>product</a:t>
            </a:r>
            <a:r>
              <a:rPr lang="fr-FR" dirty="0"/>
              <a:t> </a:t>
            </a:r>
            <a:r>
              <a:rPr lang="fr-FR" dirty="0" err="1"/>
              <a:t>category</a:t>
            </a:r>
            <a:r>
              <a:rPr lang="fr-FR" dirty="0"/>
              <a:t>, </a:t>
            </a:r>
            <a:r>
              <a:rPr lang="fr-FR" i="1" dirty="0"/>
              <a:t>and </a:t>
            </a:r>
            <a:r>
              <a:rPr lang="fr-FR" i="1" dirty="0" err="1"/>
              <a:t>its</a:t>
            </a:r>
            <a:r>
              <a:rPr lang="fr-FR" i="1" dirty="0"/>
              <a:t> </a:t>
            </a:r>
            <a:r>
              <a:rPr lang="fr-FR" i="1" dirty="0" err="1"/>
              <a:t>caracteristics</a:t>
            </a:r>
            <a:r>
              <a:rPr lang="fr-FR" i="1" dirty="0"/>
              <a:t> : size, </a:t>
            </a:r>
            <a:r>
              <a:rPr lang="fr-FR" i="1" dirty="0" err="1"/>
              <a:t>weight</a:t>
            </a:r>
            <a:endParaRPr lang="fr-FR" i="1" dirty="0"/>
          </a:p>
          <a:p>
            <a:pPr lvl="1"/>
            <a:r>
              <a:rPr lang="fr-FR" b="1" dirty="0" err="1"/>
              <a:t>When</a:t>
            </a:r>
            <a:r>
              <a:rPr lang="fr-FR" dirty="0"/>
              <a:t> : the </a:t>
            </a:r>
            <a:r>
              <a:rPr lang="fr-FR" dirty="0" err="1"/>
              <a:t>purchase_time_zone</a:t>
            </a:r>
            <a:r>
              <a:rPr lang="fr-FR" dirty="0"/>
              <a:t> </a:t>
            </a:r>
            <a:r>
              <a:rPr lang="fr-FR" i="1" dirty="0"/>
              <a:t>(as a clustering of </a:t>
            </a:r>
            <a:r>
              <a:rPr lang="fr-FR" i="1" dirty="0" err="1"/>
              <a:t>purchase_dayofweek</a:t>
            </a:r>
            <a:r>
              <a:rPr lang="fr-FR" i="1" dirty="0"/>
              <a:t> &amp; </a:t>
            </a:r>
            <a:r>
              <a:rPr lang="fr-FR" i="1" dirty="0" err="1"/>
              <a:t>purchase</a:t>
            </a:r>
            <a:r>
              <a:rPr lang="fr-FR" i="1" dirty="0"/>
              <a:t> </a:t>
            </a:r>
            <a:r>
              <a:rPr lang="fr-FR" i="1" dirty="0" err="1"/>
              <a:t>hour</a:t>
            </a:r>
            <a:r>
              <a:rPr lang="fr-FR" i="1" dirty="0"/>
              <a:t>)</a:t>
            </a:r>
          </a:p>
          <a:p>
            <a:pPr lvl="1"/>
            <a:r>
              <a:rPr lang="fr-FR" b="1" dirty="0" err="1"/>
              <a:t>Why</a:t>
            </a:r>
            <a:r>
              <a:rPr lang="fr-FR" dirty="0"/>
              <a:t> :</a:t>
            </a:r>
          </a:p>
          <a:p>
            <a:pPr lvl="2"/>
            <a:r>
              <a:rPr lang="fr-FR" dirty="0"/>
              <a:t>the </a:t>
            </a:r>
            <a:r>
              <a:rPr lang="fr-FR" dirty="0" err="1"/>
              <a:t>Review</a:t>
            </a:r>
            <a:r>
              <a:rPr lang="fr-FR" dirty="0"/>
              <a:t> Scores </a:t>
            </a:r>
            <a:r>
              <a:rPr lang="fr-FR" dirty="0" err="1"/>
              <a:t>interest</a:t>
            </a:r>
            <a:r>
              <a:rPr lang="fr-FR" dirty="0"/>
              <a:t> and </a:t>
            </a:r>
            <a:r>
              <a:rPr lang="fr-FR" dirty="0" err="1"/>
              <a:t>behaviour</a:t>
            </a:r>
            <a:r>
              <a:rPr lang="fr-FR" dirty="0"/>
              <a:t>, </a:t>
            </a:r>
            <a:r>
              <a:rPr lang="fr-FR" i="1" dirty="0"/>
              <a:t>as </a:t>
            </a:r>
            <a:r>
              <a:rPr lang="fr-FR" i="1" dirty="0" err="1"/>
              <a:t>well</a:t>
            </a:r>
            <a:r>
              <a:rPr lang="fr-FR" i="1" dirty="0"/>
              <a:t> as the « </a:t>
            </a:r>
            <a:r>
              <a:rPr lang="fr-FR" i="1" dirty="0" err="1"/>
              <a:t>popularity</a:t>
            </a:r>
            <a:r>
              <a:rPr lang="fr-FR" i="1" dirty="0"/>
              <a:t> » of the </a:t>
            </a:r>
            <a:r>
              <a:rPr lang="fr-FR" i="1" dirty="0" err="1"/>
              <a:t>product</a:t>
            </a:r>
            <a:r>
              <a:rPr lang="fr-FR" i="1" dirty="0"/>
              <a:t> or </a:t>
            </a:r>
            <a:r>
              <a:rPr lang="fr-FR" i="1" dirty="0" err="1"/>
              <a:t>its</a:t>
            </a:r>
            <a:r>
              <a:rPr lang="fr-FR" i="1" dirty="0"/>
              <a:t> seller</a:t>
            </a:r>
            <a:r>
              <a:rPr lang="fr-FR" dirty="0"/>
              <a:t>. </a:t>
            </a:r>
          </a:p>
          <a:p>
            <a:pPr lvl="2"/>
            <a:r>
              <a:rPr lang="fr-FR" dirty="0"/>
              <a:t>the </a:t>
            </a:r>
            <a:r>
              <a:rPr lang="fr-FR" dirty="0" err="1"/>
              <a:t>quality</a:t>
            </a:r>
            <a:r>
              <a:rPr lang="fr-FR" dirty="0"/>
              <a:t> of </a:t>
            </a:r>
            <a:r>
              <a:rPr lang="fr-FR" dirty="0" err="1"/>
              <a:t>product’s</a:t>
            </a:r>
            <a:r>
              <a:rPr lang="fr-FR" dirty="0"/>
              <a:t> description.</a:t>
            </a:r>
          </a:p>
          <a:p>
            <a:pPr lvl="1"/>
            <a:r>
              <a:rPr lang="fr-FR" b="1" dirty="0" err="1"/>
              <a:t>Where</a:t>
            </a:r>
            <a:r>
              <a:rPr lang="fr-FR" dirty="0"/>
              <a:t> : the Customer-Seller distance, </a:t>
            </a:r>
            <a:r>
              <a:rPr lang="fr-FR" dirty="0" err="1"/>
              <a:t>linked</a:t>
            </a:r>
            <a:r>
              <a:rPr lang="fr-FR" dirty="0"/>
              <a:t> to the </a:t>
            </a:r>
            <a:r>
              <a:rPr lang="fr-FR" dirty="0" err="1"/>
              <a:t>delivery</a:t>
            </a:r>
            <a:r>
              <a:rPr lang="fr-FR" dirty="0"/>
              <a:t> time and </a:t>
            </a:r>
            <a:r>
              <a:rPr lang="fr-FR" dirty="0" err="1"/>
              <a:t>freight</a:t>
            </a:r>
            <a:r>
              <a:rPr lang="fr-FR" dirty="0"/>
              <a:t> </a:t>
            </a:r>
            <a:r>
              <a:rPr lang="fr-FR" dirty="0" err="1"/>
              <a:t>cost</a:t>
            </a:r>
            <a:r>
              <a:rPr lang="fr-FR" dirty="0"/>
              <a:t>.</a:t>
            </a:r>
          </a:p>
          <a:p>
            <a:pPr lvl="2"/>
            <a:r>
              <a:rPr lang="en-US" dirty="0"/>
              <a:t>ea</a:t>
            </a:r>
            <a:r>
              <a:rPr lang="en-US" b="0" i="0" dirty="0">
                <a:effectLst/>
              </a:rPr>
              <a:t>ch item has the freight calculated accordingly to its measures  &amp; </a:t>
            </a:r>
            <a:r>
              <a:rPr lang="en-US" dirty="0"/>
              <a:t>freight value is </a:t>
            </a:r>
            <a:r>
              <a:rPr lang="en-US" dirty="0" err="1"/>
              <a:t>splitted</a:t>
            </a:r>
            <a:r>
              <a:rPr lang="en-US" dirty="0"/>
              <a:t> between items</a:t>
            </a:r>
            <a:endParaRPr lang="fr-FR" dirty="0"/>
          </a:p>
          <a:p>
            <a:pPr lvl="1"/>
            <a:r>
              <a:rPr lang="fr-FR" b="1" dirty="0"/>
              <a:t>How</a:t>
            </a:r>
            <a:r>
              <a:rPr lang="fr-FR" dirty="0"/>
              <a:t> : </a:t>
            </a:r>
          </a:p>
          <a:p>
            <a:pPr lvl="2"/>
            <a:r>
              <a:rPr lang="fr-FR" dirty="0"/>
              <a:t>The </a:t>
            </a:r>
            <a:r>
              <a:rPr lang="fr-FR" dirty="0" err="1"/>
              <a:t>kind</a:t>
            </a:r>
            <a:r>
              <a:rPr lang="fr-FR" dirty="0"/>
              <a:t> of </a:t>
            </a:r>
            <a:r>
              <a:rPr lang="fr-FR" dirty="0" err="1"/>
              <a:t>payment</a:t>
            </a:r>
            <a:r>
              <a:rPr lang="fr-FR" dirty="0"/>
              <a:t>, </a:t>
            </a:r>
            <a:r>
              <a:rPr lang="fr-FR" dirty="0" err="1"/>
              <a:t>with</a:t>
            </a:r>
            <a:r>
              <a:rPr lang="fr-FR" dirty="0"/>
              <a:t> </a:t>
            </a:r>
            <a:r>
              <a:rPr lang="fr-FR" dirty="0" err="1"/>
              <a:t>payment_type</a:t>
            </a:r>
            <a:r>
              <a:rPr lang="fr-FR" dirty="0"/>
              <a:t>, </a:t>
            </a:r>
            <a:r>
              <a:rPr lang="fr-FR" dirty="0" err="1"/>
              <a:t>installements</a:t>
            </a:r>
            <a:r>
              <a:rPr lang="fr-FR" dirty="0"/>
              <a:t> size, …</a:t>
            </a:r>
          </a:p>
          <a:p>
            <a:pPr lvl="2"/>
            <a:r>
              <a:rPr lang="fr-FR" dirty="0"/>
              <a:t>the </a:t>
            </a:r>
            <a:r>
              <a:rPr lang="fr-FR" dirty="0" err="1"/>
              <a:t>review</a:t>
            </a:r>
            <a:r>
              <a:rPr lang="fr-FR" dirty="0"/>
              <a:t> score </a:t>
            </a:r>
            <a:r>
              <a:rPr lang="fr-FR" dirty="0" err="1"/>
              <a:t>given</a:t>
            </a:r>
            <a:r>
              <a:rPr lang="fr-FR" dirty="0"/>
              <a:t> by the </a:t>
            </a:r>
            <a:r>
              <a:rPr lang="fr-FR" dirty="0" err="1"/>
              <a:t>customer</a:t>
            </a:r>
            <a:endParaRPr lang="fr-FR" dirty="0"/>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fr-FR" dirty="0"/>
              <a:t>1.b. </a:t>
            </a:r>
            <a:r>
              <a:rPr lang="fr-FR" dirty="0" err="1"/>
              <a:t>Overview</a:t>
            </a:r>
            <a:r>
              <a:rPr lang="fr-FR" dirty="0"/>
              <a:t> : </a:t>
            </a:r>
            <a:br>
              <a:rPr lang="fr-FR" dirty="0"/>
            </a:br>
            <a:r>
              <a:rPr lang="fr-FR" dirty="0"/>
              <a:t>the </a:t>
            </a:r>
            <a:r>
              <a:rPr lang="fr-FR" dirty="0" err="1"/>
              <a:t>unlimited</a:t>
            </a:r>
            <a:r>
              <a:rPr lang="fr-FR" dirty="0"/>
              <a:t> </a:t>
            </a:r>
            <a:r>
              <a:rPr lang="fr-FR" dirty="0" err="1"/>
              <a:t>Feature</a:t>
            </a:r>
            <a:r>
              <a:rPr lang="fr-FR" dirty="0"/>
              <a:t> Engineering </a:t>
            </a:r>
            <a:r>
              <a:rPr lang="fr-FR" dirty="0" err="1"/>
              <a:t>field</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a:p>
              <a:pPr algn="r"/>
              <a:r>
                <a:rPr lang="en-US" sz="1400" i="1" dirty="0" err="1">
                  <a:solidFill>
                    <a:srgbClr val="D3455B"/>
                  </a:solidFill>
                </a:rPr>
                <a:t>order_purchase_dayofweek</a:t>
              </a:r>
              <a:endParaRPr lang="en-US" sz="1400" i="1" dirty="0">
                <a:solidFill>
                  <a:srgbClr val="D3455B"/>
                </a:solidFill>
              </a:endParaRPr>
            </a:p>
            <a:p>
              <a:pPr algn="r"/>
              <a:r>
                <a:rPr lang="en-US" sz="1400" i="1" dirty="0" err="1">
                  <a:solidFill>
                    <a:srgbClr val="D3455B"/>
                  </a:solidFill>
                </a:rPr>
                <a:t>order_purchase_hour</a:t>
              </a:r>
              <a:endParaRPr lang="en-US" sz="1400" i="1" dirty="0">
                <a:solidFill>
                  <a:srgbClr val="D3455B"/>
                </a:solidFill>
              </a:endParaRPr>
            </a:p>
            <a:p>
              <a:pPr algn="r"/>
              <a:r>
                <a:rPr lang="en-US" sz="1400" i="1" dirty="0" err="1">
                  <a:solidFill>
                    <a:srgbClr val="D3455B"/>
                  </a:solidFill>
                </a:rPr>
                <a:t>delivery_vs_estimated</a:t>
              </a:r>
              <a:r>
                <a:rPr lang="en-US" sz="1400" i="1" dirty="0">
                  <a:solidFill>
                    <a:srgbClr val="D3455B"/>
                  </a:solidFill>
                </a:rPr>
                <a:t>*</a:t>
              </a:r>
            </a:p>
            <a:p>
              <a:pPr algn="r"/>
              <a:r>
                <a:rPr lang="fr-FR" sz="1400" i="1" dirty="0" err="1">
                  <a:solidFill>
                    <a:srgbClr val="D3455B"/>
                  </a:solidFill>
                </a:rPr>
                <a:t>estimated_delivery_time</a:t>
              </a:r>
              <a:r>
                <a:rPr lang="fr-FR" sz="1400" i="1" dirty="0">
                  <a:solidFill>
                    <a:srgbClr val="D3455B"/>
                  </a:solidFill>
                </a:rPr>
                <a:t> </a:t>
              </a:r>
              <a:r>
                <a:rPr lang="fr-FR" sz="1400" i="1" dirty="0" err="1">
                  <a:solidFill>
                    <a:srgbClr val="D3455B"/>
                  </a:solidFill>
                </a:rPr>
                <a:t>effective_delivery_time</a:t>
              </a:r>
              <a:endParaRPr lang="en-US" sz="1400"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a:t>
              </a:r>
            </a:p>
            <a:p>
              <a:pPr algn="r"/>
              <a:r>
                <a:rPr lang="en-US" sz="1400" i="1" dirty="0" err="1">
                  <a:solidFill>
                    <a:srgbClr val="BD34D1"/>
                  </a:solidFill>
                </a:rPr>
                <a:t>product_review_count</a:t>
              </a:r>
              <a:endParaRPr lang="en-US" sz="1400" i="1" dirty="0">
                <a:solidFill>
                  <a:srgbClr val="BD34D1"/>
                </a:solidFill>
              </a:endParaRPr>
            </a:p>
            <a:p>
              <a:pPr algn="r"/>
              <a:r>
                <a:rPr lang="en-US" sz="1400" i="1" dirty="0" err="1">
                  <a:solidFill>
                    <a:srgbClr val="BD34D1"/>
                  </a:solidFill>
                </a:rPr>
                <a:t>customer_review_count</a:t>
              </a:r>
              <a:endParaRPr lang="en-US" sz="1400" i="1" dirty="0">
                <a:solidFill>
                  <a:srgbClr val="BD34D1"/>
                </a:solidFill>
              </a:endParaRPr>
            </a:p>
            <a:p>
              <a:pPr algn="r"/>
              <a:r>
                <a:rPr lang="en-US" sz="1400" b="1" dirty="0"/>
                <a:t>How : </a:t>
              </a:r>
              <a:r>
                <a:rPr lang="en-US" sz="1400" b="1" u="sng" dirty="0" err="1">
                  <a:solidFill>
                    <a:srgbClr val="BD34D1"/>
                  </a:solidFill>
                </a:rPr>
                <a:t>review_gap</a:t>
              </a:r>
              <a:r>
                <a:rPr lang="en-US" sz="1400" b="1" u="sng" dirty="0">
                  <a:solidFill>
                    <a:srgbClr val="BD34D1"/>
                  </a:solidFill>
                </a:rPr>
                <a:t>*</a:t>
              </a:r>
            </a:p>
            <a:p>
              <a:pPr algn="r"/>
              <a:r>
                <a:rPr lang="en-US" sz="1400" i="1" dirty="0" err="1">
                  <a:solidFill>
                    <a:srgbClr val="BD34D1"/>
                  </a:solidFill>
                </a:rPr>
                <a:t>review_answer_delay</a:t>
              </a:r>
              <a:r>
                <a:rPr lang="en-US" sz="1400" i="1" dirty="0">
                  <a:solidFill>
                    <a:srgbClr val="BD34D1"/>
                  </a:solidFill>
                </a:rPr>
                <a:t>*</a:t>
              </a:r>
            </a:p>
            <a:p>
              <a:pPr algn="r"/>
              <a:r>
                <a:rPr lang="en-US" sz="1400" i="1" dirty="0" err="1">
                  <a:solidFill>
                    <a:srgbClr val="BD34D1"/>
                  </a:solidFill>
                </a:rPr>
                <a:t>customer_review_mean</a:t>
              </a:r>
              <a:endParaRPr lang="en-US" sz="1400" i="1"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03708" cy="2358220"/>
            <a:chOff x="5508464" y="4630865"/>
            <a:chExt cx="3503708" cy="2358220"/>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67958" y="5604090"/>
              <a:ext cx="2344214" cy="1384995"/>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a:t>
              </a:r>
            </a:p>
            <a:p>
              <a:pPr algn="r"/>
              <a:r>
                <a:rPr lang="en-US" sz="1400" i="1" dirty="0" err="1">
                  <a:solidFill>
                    <a:srgbClr val="2C88D9"/>
                  </a:solidFill>
                </a:rPr>
                <a:t>seller_city</a:t>
              </a:r>
              <a:r>
                <a:rPr lang="en-US" sz="1400" i="1" dirty="0">
                  <a:solidFill>
                    <a:srgbClr val="2C88D9"/>
                  </a:solidFill>
                </a:rPr>
                <a:t> &amp;state</a:t>
              </a:r>
            </a:p>
            <a:p>
              <a:pPr algn="r"/>
              <a:r>
                <a:rPr lang="en-US" sz="1400" i="1" dirty="0" err="1">
                  <a:solidFill>
                    <a:srgbClr val="2C88D9"/>
                  </a:solidFill>
                </a:rPr>
                <a:t>customer_city</a:t>
              </a:r>
              <a:r>
                <a:rPr lang="en-US" sz="1400" i="1" dirty="0">
                  <a:solidFill>
                    <a:srgbClr val="2C88D9"/>
                  </a:solidFill>
                </a:rPr>
                <a:t> &amp; state</a:t>
              </a:r>
            </a:p>
            <a:p>
              <a:pPr algn="r"/>
              <a:r>
                <a:rPr lang="en-US" sz="1400" b="1" dirty="0"/>
                <a:t>Why : </a:t>
              </a:r>
              <a:r>
                <a:rPr lang="en-US" sz="1400" i="1" dirty="0" err="1">
                  <a:solidFill>
                    <a:srgbClr val="2C88D9"/>
                  </a:solidFill>
                </a:rPr>
                <a:t>seller_sales_count</a:t>
              </a:r>
              <a:endParaRPr lang="en-US" sz="1400" i="1" dirty="0">
                <a:solidFill>
                  <a:srgbClr val="2C88D9"/>
                </a:solidFill>
              </a:endParaRPr>
            </a:p>
            <a:p>
              <a:pPr algn="r"/>
              <a:r>
                <a:rPr lang="en-US" sz="1400" i="1" dirty="0" err="1">
                  <a:solidFill>
                    <a:srgbClr val="2C88D9"/>
                  </a:solidFill>
                </a:rPr>
                <a:t>seller_revenue</a:t>
              </a:r>
              <a:endParaRPr lang="en-US" sz="1400" i="1" dirty="0">
                <a:solidFill>
                  <a:srgbClr val="2C88D9"/>
                </a:solidFill>
              </a:endParaRPr>
            </a:p>
            <a:p>
              <a:pPr algn="r"/>
              <a:r>
                <a:rPr lang="en-US" sz="1400" i="1" dirty="0" err="1">
                  <a:solidFill>
                    <a:srgbClr val="2C88D9"/>
                  </a:solidFill>
                </a:rPr>
                <a:t>seller_main_product_cat</a:t>
              </a:r>
              <a:endParaRPr lang="en-US" sz="1400"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dirty="0"/>
                <a:t>How :</a:t>
              </a:r>
              <a:r>
                <a:rPr lang="en-US" sz="1400" dirty="0">
                  <a:solidFill>
                    <a:srgbClr val="788896"/>
                  </a:solidFill>
                </a:rPr>
                <a:t> </a:t>
              </a:r>
              <a:r>
                <a:rPr lang="en-US" sz="1400" b="1" u="sng" dirty="0" err="1">
                  <a:solidFill>
                    <a:srgbClr val="788896"/>
                  </a:solidFill>
                </a:rPr>
                <a:t>main_payment_type</a:t>
              </a:r>
              <a:r>
                <a:rPr lang="en-US" sz="1400" b="1" u="sng" dirty="0">
                  <a:solidFill>
                    <a:srgbClr val="788896"/>
                  </a:solidFill>
                </a:rPr>
                <a:t>(_cat)</a:t>
              </a:r>
            </a:p>
            <a:p>
              <a:pPr algn="r"/>
              <a:r>
                <a:rPr lang="en-US" sz="1400" i="1" dirty="0" err="1">
                  <a:solidFill>
                    <a:srgbClr val="788896"/>
                  </a:solidFill>
                </a:rPr>
                <a:t>payment_installments_size</a:t>
              </a:r>
              <a:r>
                <a:rPr lang="en-US" sz="1400" i="1" dirty="0">
                  <a:solidFill>
                    <a:srgbClr val="788896"/>
                  </a:solidFill>
                </a:rPr>
                <a:t>(_cat)</a:t>
              </a:r>
            </a:p>
            <a:p>
              <a:pPr algn="r"/>
              <a:r>
                <a:rPr lang="en-US" sz="1400" i="1" dirty="0" err="1">
                  <a:solidFill>
                    <a:srgbClr val="788896"/>
                  </a:solidFill>
                </a:rPr>
                <a:t>payment_sequence_size</a:t>
              </a:r>
              <a:r>
                <a:rPr lang="en-US" sz="1400" i="1" dirty="0">
                  <a:solidFill>
                    <a:srgbClr val="788896"/>
                  </a:solidFill>
                </a:rPr>
                <a:t>(_cat)</a:t>
              </a:r>
            </a:p>
            <a:p>
              <a:pPr algn="r"/>
              <a:r>
                <a:rPr lang="en-US" sz="1400" b="1" dirty="0"/>
                <a:t>What :</a:t>
              </a:r>
              <a:r>
                <a:rPr lang="en-US" sz="1400" b="1" dirty="0">
                  <a:solidFill>
                    <a:srgbClr val="788896"/>
                  </a:solidFill>
                </a:rPr>
                <a:t> </a:t>
              </a:r>
              <a:r>
                <a:rPr lang="en-US" sz="1400" b="1" dirty="0" err="1">
                  <a:solidFill>
                    <a:srgbClr val="788896"/>
                  </a:solidFill>
                </a:rPr>
                <a:t>payment_total</a:t>
              </a:r>
              <a:r>
                <a:rPr lang="en-US" sz="1400" b="1" dirty="0">
                  <a:solidFill>
                    <a:srgbClr val="788896"/>
                  </a:solidFill>
                </a:rPr>
                <a:t>*</a:t>
              </a:r>
            </a:p>
            <a:p>
              <a:pPr algn="r"/>
              <a:r>
                <a:rPr lang="en-US" sz="1400" i="1" dirty="0" err="1">
                  <a:solidFill>
                    <a:srgbClr val="788896"/>
                  </a:solidFill>
                </a:rPr>
                <a:t>main_payment_value</a:t>
              </a:r>
              <a:endParaRPr lang="en-US" sz="1400"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749457"/>
            <a:ext cx="4390936" cy="2080563"/>
            <a:chOff x="6072352" y="1643149"/>
            <a:chExt cx="4390936" cy="2080563"/>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09820" y="1643149"/>
              <a:ext cx="2653468" cy="2031325"/>
            </a:xfrm>
            <a:prstGeom prst="rect">
              <a:avLst/>
            </a:prstGeom>
          </p:spPr>
          <p:txBody>
            <a:bodyPr wrap="square">
              <a:spAutoFit/>
            </a:bodyPr>
            <a:lstStyle/>
            <a:p>
              <a:pPr algn="r"/>
              <a:r>
                <a:rPr lang="en-US" sz="1400" b="1" dirty="0"/>
                <a:t>What : </a:t>
              </a:r>
              <a:r>
                <a:rPr lang="en-US" sz="1400" b="1" u="sng" dirty="0" err="1">
                  <a:solidFill>
                    <a:srgbClr val="FFC000"/>
                  </a:solidFill>
                </a:rPr>
                <a:t>product_cat</a:t>
              </a:r>
              <a:endParaRPr lang="en-US" sz="1400" b="1" u="sng" dirty="0">
                <a:solidFill>
                  <a:srgbClr val="FFC000"/>
                </a:solidFill>
              </a:endParaRPr>
            </a:p>
            <a:p>
              <a:pPr algn="r"/>
              <a:r>
                <a:rPr lang="en-US" sz="1400" i="1" dirty="0" err="1">
                  <a:solidFill>
                    <a:srgbClr val="FFC000"/>
                  </a:solidFill>
                </a:rPr>
                <a:t>product_weight_g</a:t>
              </a:r>
              <a:endParaRPr lang="en-US" sz="1400" i="1" dirty="0">
                <a:solidFill>
                  <a:srgbClr val="FFC000"/>
                </a:solidFill>
              </a:endParaRPr>
            </a:p>
            <a:p>
              <a:pPr algn="r"/>
              <a:r>
                <a:rPr lang="en-US" sz="1400" i="1" dirty="0" err="1">
                  <a:solidFill>
                    <a:srgbClr val="FFC000"/>
                  </a:solidFill>
                </a:rPr>
                <a:t>product_size</a:t>
              </a:r>
              <a:endParaRPr lang="en-US" sz="1400" i="1" dirty="0">
                <a:solidFill>
                  <a:srgbClr val="FFC000"/>
                </a:solidFill>
              </a:endParaRPr>
            </a:p>
            <a:p>
              <a:pPr algn="r"/>
              <a:r>
                <a:rPr lang="en-US" sz="1400" i="1" dirty="0" err="1">
                  <a:solidFill>
                    <a:srgbClr val="FFC000"/>
                  </a:solidFill>
                </a:rPr>
                <a:t>product_density</a:t>
              </a:r>
              <a:endParaRPr lang="en-US" sz="1400" i="1" dirty="0">
                <a:solidFill>
                  <a:srgbClr val="FFC000"/>
                </a:solidFill>
              </a:endParaRPr>
            </a:p>
            <a:p>
              <a:pPr algn="r"/>
              <a:r>
                <a:rPr lang="en-US" sz="1400" b="1" dirty="0"/>
                <a:t>Why : </a:t>
              </a:r>
              <a:r>
                <a:rPr lang="en-US" sz="1400" i="1" dirty="0" err="1">
                  <a:solidFill>
                    <a:srgbClr val="FFC000"/>
                  </a:solidFill>
                </a:rPr>
                <a:t>product_photos_qty</a:t>
              </a:r>
              <a:r>
                <a:rPr lang="en-US" sz="1400" b="1" dirty="0"/>
                <a:t> </a:t>
              </a:r>
              <a:r>
                <a:rPr lang="en-US" sz="1400" i="1" dirty="0" err="1">
                  <a:solidFill>
                    <a:srgbClr val="FFC000"/>
                  </a:solidFill>
                </a:rPr>
                <a:t>product_description_length</a:t>
              </a:r>
              <a:endParaRPr lang="en-US" sz="1400" i="1" dirty="0">
                <a:solidFill>
                  <a:srgbClr val="FFC000"/>
                </a:solidFill>
              </a:endParaRPr>
            </a:p>
            <a:p>
              <a:pPr algn="r"/>
              <a:r>
                <a:rPr lang="en-US" sz="1400" i="1" dirty="0" err="1">
                  <a:solidFill>
                    <a:srgbClr val="FFC000"/>
                  </a:solidFill>
                </a:rPr>
                <a:t>product_name_length</a:t>
              </a:r>
              <a:endParaRPr lang="en-US" sz="1400" i="1" dirty="0">
                <a:solidFill>
                  <a:srgbClr val="FFC000"/>
                </a:solidFill>
              </a:endParaRPr>
            </a:p>
            <a:p>
              <a:pPr algn="r"/>
              <a:r>
                <a:rPr lang="en-US" sz="1400" i="1" dirty="0" err="1">
                  <a:solidFill>
                    <a:srgbClr val="FFC000"/>
                  </a:solidFill>
                </a:rPr>
                <a:t>product_sales_count</a:t>
              </a:r>
              <a:endParaRPr lang="en-US" sz="1400" i="1" dirty="0">
                <a:solidFill>
                  <a:srgbClr val="FFC000"/>
                </a:solidFill>
              </a:endParaRPr>
            </a:p>
            <a:p>
              <a:pPr algn="r"/>
              <a:r>
                <a:rPr lang="en-US" sz="1400" i="1" dirty="0" err="1">
                  <a:solidFill>
                    <a:srgbClr val="FFC000"/>
                  </a:solidFill>
                </a:rPr>
                <a:t>product_revenue</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dirty="0"/>
                <a:t>What : </a:t>
              </a:r>
              <a:r>
                <a:rPr lang="en-US" sz="1400" b="1" dirty="0" err="1">
                  <a:solidFill>
                    <a:srgbClr val="E8833A"/>
                  </a:solidFill>
                </a:rPr>
                <a:t>total_price</a:t>
              </a:r>
              <a:r>
                <a:rPr lang="en-US" sz="1400" b="1" dirty="0">
                  <a:solidFill>
                    <a:srgbClr val="E8833A"/>
                  </a:solidFill>
                </a:rPr>
                <a:t>*</a:t>
              </a:r>
            </a:p>
            <a:p>
              <a:pPr algn="r"/>
              <a:r>
                <a:rPr lang="en-US" sz="1400" b="1" u="sng" dirty="0" err="1">
                  <a:solidFill>
                    <a:srgbClr val="E8833A"/>
                  </a:solidFill>
                </a:rPr>
                <a:t>charmed_price</a:t>
              </a:r>
              <a:r>
                <a:rPr lang="en-US" sz="1400" b="1" u="sng" dirty="0">
                  <a:solidFill>
                    <a:srgbClr val="E8833A"/>
                  </a:solidFill>
                </a:rPr>
                <a:t>(_cat)</a:t>
              </a:r>
            </a:p>
            <a:p>
              <a:pPr algn="r"/>
              <a:r>
                <a:rPr lang="en-US" sz="1400" i="1" dirty="0" err="1">
                  <a:solidFill>
                    <a:srgbClr val="E8833A"/>
                  </a:solidFill>
                </a:rPr>
                <a:t>freight_percentage</a:t>
              </a:r>
              <a:r>
                <a:rPr lang="en-US" sz="1400" i="1" dirty="0">
                  <a:solidFill>
                    <a:srgbClr val="E8833A"/>
                  </a:solidFill>
                </a:rPr>
                <a:t>*</a:t>
              </a:r>
            </a:p>
            <a:p>
              <a:pPr algn="r"/>
              <a:r>
                <a:rPr lang="en-US" sz="1400" i="1" dirty="0" err="1">
                  <a:solidFill>
                    <a:srgbClr val="E8833A"/>
                  </a:solidFill>
                </a:rPr>
                <a:t>total_freight</a:t>
              </a:r>
              <a:endParaRPr lang="en-US" sz="1400" i="1" dirty="0">
                <a:solidFill>
                  <a:srgbClr val="E8833A"/>
                </a:solidFill>
              </a:endParaRPr>
            </a:p>
            <a:p>
              <a:pPr algn="r"/>
              <a:r>
                <a:rPr lang="en-US" sz="1400" i="1" dirty="0" err="1">
                  <a:solidFill>
                    <a:srgbClr val="E8833A"/>
                  </a:solidFill>
                </a:rPr>
                <a:t>items_qty</a:t>
              </a:r>
              <a:endParaRPr lang="en-US" sz="1400" i="1" dirty="0">
                <a:solidFill>
                  <a:srgbClr val="E8833A"/>
                </a:solidFill>
              </a:endParaRPr>
            </a:p>
            <a:p>
              <a:pPr algn="r"/>
              <a:r>
                <a:rPr lang="en-US" sz="1400" i="1" dirty="0" err="1">
                  <a:solidFill>
                    <a:srgbClr val="E8833A"/>
                  </a:solidFill>
                </a:rPr>
                <a:t>product_price</a:t>
              </a:r>
              <a:endParaRPr lang="en-US" sz="1400" i="1" dirty="0">
                <a:solidFill>
                  <a:srgbClr val="E8833A"/>
                </a:solidFill>
              </a:endParaRPr>
            </a:p>
            <a:p>
              <a:pPr algn="r"/>
              <a:r>
                <a:rPr lang="en-US" sz="1400" i="1" dirty="0" err="1">
                  <a:solidFill>
                    <a:srgbClr val="E8833A"/>
                  </a:solidFill>
                </a:rPr>
                <a:t>product_freight</a:t>
              </a:r>
              <a:endParaRPr lang="en-US" sz="1400"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grpSp>
        <p:nvGrpSpPr>
          <p:cNvPr id="59" name="Groupe 58">
            <a:extLst>
              <a:ext uri="{FF2B5EF4-FFF2-40B4-BE49-F238E27FC236}">
                <a16:creationId xmlns:a16="http://schemas.microsoft.com/office/drawing/2014/main" id="{63FB4AF1-67F5-4D39-8D13-A5359420E9E4}"/>
              </a:ext>
            </a:extLst>
          </p:cNvPr>
          <p:cNvGrpSpPr/>
          <p:nvPr/>
        </p:nvGrpSpPr>
        <p:grpSpPr>
          <a:xfrm>
            <a:off x="-314337" y="2094903"/>
            <a:ext cx="12573984" cy="4560827"/>
            <a:chOff x="-314337" y="2094903"/>
            <a:chExt cx="12573984" cy="4560827"/>
          </a:xfrm>
        </p:grpSpPr>
        <p:grpSp>
          <p:nvGrpSpPr>
            <p:cNvPr id="37" name="Groupe 36">
              <a:extLst>
                <a:ext uri="{FF2B5EF4-FFF2-40B4-BE49-F238E27FC236}">
                  <a16:creationId xmlns:a16="http://schemas.microsoft.com/office/drawing/2014/main" id="{19CBB7F1-76D4-4624-A59F-769FF6441615}"/>
                </a:ext>
              </a:extLst>
            </p:cNvPr>
            <p:cNvGrpSpPr/>
            <p:nvPr/>
          </p:nvGrpSpPr>
          <p:grpSpPr>
            <a:xfrm>
              <a:off x="-314337" y="2094903"/>
              <a:ext cx="12102299" cy="3653562"/>
              <a:chOff x="-320777" y="2155889"/>
              <a:chExt cx="12102299" cy="3653562"/>
            </a:xfrm>
          </p:grpSpPr>
          <p:sp>
            <p:nvSpPr>
              <p:cNvPr id="45" name="Accolade fermante 44">
                <a:extLst>
                  <a:ext uri="{FF2B5EF4-FFF2-40B4-BE49-F238E27FC236}">
                    <a16:creationId xmlns:a16="http://schemas.microsoft.com/office/drawing/2014/main" id="{DC52BA71-D0DE-4E83-B605-BF8F38E389C8}"/>
                  </a:ext>
                </a:extLst>
              </p:cNvPr>
              <p:cNvSpPr/>
              <p:nvPr/>
            </p:nvSpPr>
            <p:spPr>
              <a:xfrm>
                <a:off x="10424773" y="2155889"/>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ZoneTexte 45">
                <a:extLst>
                  <a:ext uri="{FF2B5EF4-FFF2-40B4-BE49-F238E27FC236}">
                    <a16:creationId xmlns:a16="http://schemas.microsoft.com/office/drawing/2014/main" id="{707209AA-A1D2-4BB5-9950-57CF87F16AB0}"/>
                  </a:ext>
                </a:extLst>
              </p:cNvPr>
              <p:cNvSpPr txBox="1"/>
              <p:nvPr/>
            </p:nvSpPr>
            <p:spPr>
              <a:xfrm>
                <a:off x="10526026" y="2223120"/>
                <a:ext cx="1255496" cy="276999"/>
              </a:xfrm>
              <a:prstGeom prst="rect">
                <a:avLst/>
              </a:prstGeom>
              <a:noFill/>
            </p:spPr>
            <p:txBody>
              <a:bodyPr wrap="square">
                <a:spAutoFit/>
              </a:bodyPr>
              <a:lstStyle/>
              <a:p>
                <a:pPr algn="r"/>
                <a:r>
                  <a:rPr lang="en-US" sz="1200" i="1" dirty="0"/>
                  <a:t>freight related</a:t>
                </a:r>
              </a:p>
            </p:txBody>
          </p:sp>
          <p:sp>
            <p:nvSpPr>
              <p:cNvPr id="47" name="ZoneTexte 46">
                <a:extLst>
                  <a:ext uri="{FF2B5EF4-FFF2-40B4-BE49-F238E27FC236}">
                    <a16:creationId xmlns:a16="http://schemas.microsoft.com/office/drawing/2014/main" id="{82B6DAAA-EF2A-4347-88AC-D913386986CC}"/>
                  </a:ext>
                </a:extLst>
              </p:cNvPr>
              <p:cNvSpPr txBox="1"/>
              <p:nvPr/>
            </p:nvSpPr>
            <p:spPr>
              <a:xfrm>
                <a:off x="9782870" y="4497412"/>
                <a:ext cx="1622534" cy="276999"/>
              </a:xfrm>
              <a:prstGeom prst="rect">
                <a:avLst/>
              </a:prstGeom>
              <a:noFill/>
            </p:spPr>
            <p:txBody>
              <a:bodyPr wrap="square">
                <a:spAutoFit/>
              </a:bodyPr>
              <a:lstStyle/>
              <a:p>
                <a:pPr algn="r"/>
                <a:r>
                  <a:rPr lang="en-US" sz="1200" i="1" dirty="0"/>
                  <a:t>freight related</a:t>
                </a:r>
              </a:p>
            </p:txBody>
          </p:sp>
          <p:sp>
            <p:nvSpPr>
              <p:cNvPr id="49" name="ZoneTexte 48">
                <a:extLst>
                  <a:ext uri="{FF2B5EF4-FFF2-40B4-BE49-F238E27FC236}">
                    <a16:creationId xmlns:a16="http://schemas.microsoft.com/office/drawing/2014/main" id="{A774448D-1AE7-4143-89C9-DD2BE14C3D11}"/>
                  </a:ext>
                </a:extLst>
              </p:cNvPr>
              <p:cNvSpPr txBox="1"/>
              <p:nvPr/>
            </p:nvSpPr>
            <p:spPr>
              <a:xfrm>
                <a:off x="8569298" y="5532452"/>
                <a:ext cx="1622534" cy="276999"/>
              </a:xfrm>
              <a:prstGeom prst="rect">
                <a:avLst/>
              </a:prstGeom>
              <a:noFill/>
            </p:spPr>
            <p:txBody>
              <a:bodyPr wrap="square">
                <a:spAutoFit/>
              </a:bodyPr>
              <a:lstStyle/>
              <a:p>
                <a:pPr algn="r"/>
                <a:r>
                  <a:rPr lang="en-US" sz="1200" i="1" dirty="0"/>
                  <a:t>freight related</a:t>
                </a:r>
              </a:p>
            </p:txBody>
          </p:sp>
          <p:sp>
            <p:nvSpPr>
              <p:cNvPr id="53" name="Accolade fermante 52">
                <a:extLst>
                  <a:ext uri="{FF2B5EF4-FFF2-40B4-BE49-F238E27FC236}">
                    <a16:creationId xmlns:a16="http://schemas.microsoft.com/office/drawing/2014/main" id="{E07E512C-F34E-4E4D-8B12-FA488EA27C30}"/>
                  </a:ext>
                </a:extLst>
              </p:cNvPr>
              <p:cNvSpPr/>
              <p:nvPr/>
            </p:nvSpPr>
            <p:spPr>
              <a:xfrm>
                <a:off x="10084485" y="4430032"/>
                <a:ext cx="89737" cy="403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4FDA55CC-806B-4E5A-9A4C-2CACDE82E874}"/>
                  </a:ext>
                </a:extLst>
              </p:cNvPr>
              <p:cNvSpPr/>
              <p:nvPr/>
            </p:nvSpPr>
            <p:spPr>
              <a:xfrm>
                <a:off x="8911879" y="5593866"/>
                <a:ext cx="89738" cy="197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ZoneTexte 19">
                <a:extLst>
                  <a:ext uri="{FF2B5EF4-FFF2-40B4-BE49-F238E27FC236}">
                    <a16:creationId xmlns:a16="http://schemas.microsoft.com/office/drawing/2014/main" id="{E8B9A210-2767-4A60-8D27-43E90FCB023A}"/>
                  </a:ext>
                </a:extLst>
              </p:cNvPr>
              <p:cNvSpPr txBox="1"/>
              <p:nvPr/>
            </p:nvSpPr>
            <p:spPr>
              <a:xfrm>
                <a:off x="-320777" y="3968367"/>
                <a:ext cx="1201682" cy="461665"/>
              </a:xfrm>
              <a:prstGeom prst="rect">
                <a:avLst/>
              </a:prstGeom>
              <a:noFill/>
            </p:spPr>
            <p:txBody>
              <a:bodyPr wrap="square">
                <a:spAutoFit/>
              </a:bodyPr>
              <a:lstStyle/>
              <a:p>
                <a:pPr algn="r"/>
                <a:r>
                  <a:rPr lang="en-US" sz="1200" i="1" dirty="0"/>
                  <a:t>freight related</a:t>
                </a:r>
              </a:p>
            </p:txBody>
          </p:sp>
          <p:sp>
            <p:nvSpPr>
              <p:cNvPr id="22" name="Accolade fermante 21">
                <a:extLst>
                  <a:ext uri="{FF2B5EF4-FFF2-40B4-BE49-F238E27FC236}">
                    <a16:creationId xmlns:a16="http://schemas.microsoft.com/office/drawing/2014/main" id="{4FEB4465-0A1C-4119-BD70-9095BCFE523D}"/>
                  </a:ext>
                </a:extLst>
              </p:cNvPr>
              <p:cNvSpPr/>
              <p:nvPr/>
            </p:nvSpPr>
            <p:spPr>
              <a:xfrm flipH="1">
                <a:off x="883518" y="4000685"/>
                <a:ext cx="144629" cy="391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e 38">
              <a:extLst>
                <a:ext uri="{FF2B5EF4-FFF2-40B4-BE49-F238E27FC236}">
                  <a16:creationId xmlns:a16="http://schemas.microsoft.com/office/drawing/2014/main" id="{6845E771-24C9-498F-AC46-14E3336CE6BE}"/>
                </a:ext>
              </a:extLst>
            </p:cNvPr>
            <p:cNvGrpSpPr/>
            <p:nvPr/>
          </p:nvGrpSpPr>
          <p:grpSpPr>
            <a:xfrm>
              <a:off x="8315737" y="2704118"/>
              <a:ext cx="3943910" cy="3951612"/>
              <a:chOff x="8315737" y="2704118"/>
              <a:chExt cx="3943910" cy="3951612"/>
            </a:xfrm>
          </p:grpSpPr>
          <p:sp>
            <p:nvSpPr>
              <p:cNvPr id="7" name="Accolade fermante 6">
                <a:extLst>
                  <a:ext uri="{FF2B5EF4-FFF2-40B4-BE49-F238E27FC236}">
                    <a16:creationId xmlns:a16="http://schemas.microsoft.com/office/drawing/2014/main" id="{65CFD7AB-7030-486C-8798-50341CABC602}"/>
                  </a:ext>
                </a:extLst>
              </p:cNvPr>
              <p:cNvSpPr/>
              <p:nvPr/>
            </p:nvSpPr>
            <p:spPr>
              <a:xfrm>
                <a:off x="10417572" y="2704118"/>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ZoneTexte 43">
                <a:extLst>
                  <a:ext uri="{FF2B5EF4-FFF2-40B4-BE49-F238E27FC236}">
                    <a16:creationId xmlns:a16="http://schemas.microsoft.com/office/drawing/2014/main" id="{C02D18DD-D698-4128-B5D2-A6BF2BC833C1}"/>
                  </a:ext>
                </a:extLst>
              </p:cNvPr>
              <p:cNvSpPr txBox="1"/>
              <p:nvPr/>
            </p:nvSpPr>
            <p:spPr>
              <a:xfrm>
                <a:off x="10370839" y="2756824"/>
                <a:ext cx="1888808" cy="307777"/>
              </a:xfrm>
              <a:prstGeom prst="rect">
                <a:avLst/>
              </a:prstGeom>
              <a:noFill/>
            </p:spPr>
            <p:txBody>
              <a:bodyPr wrap="square">
                <a:spAutoFit/>
              </a:bodyPr>
              <a:lstStyle/>
              <a:p>
                <a:pPr algn="r"/>
                <a:r>
                  <a:rPr lang="fr-FR" sz="1400" b="1" u="sng" dirty="0" err="1">
                    <a:solidFill>
                      <a:srgbClr val="FFC000"/>
                    </a:solidFill>
                  </a:rPr>
                  <a:t>product_qlty_idx</a:t>
                </a:r>
                <a:r>
                  <a:rPr lang="fr-FR" sz="1400" b="1" u="sng" dirty="0">
                    <a:solidFill>
                      <a:srgbClr val="FFC000"/>
                    </a:solidFill>
                  </a:rPr>
                  <a:t>*</a:t>
                </a:r>
                <a:endParaRPr lang="en-US" sz="1400" b="1" u="sng" dirty="0">
                  <a:solidFill>
                    <a:srgbClr val="FFC000"/>
                  </a:solidFill>
                </a:endParaRPr>
              </a:p>
            </p:txBody>
          </p:sp>
          <p:sp>
            <p:nvSpPr>
              <p:cNvPr id="50" name="Accolade fermante 49">
                <a:extLst>
                  <a:ext uri="{FF2B5EF4-FFF2-40B4-BE49-F238E27FC236}">
                    <a16:creationId xmlns:a16="http://schemas.microsoft.com/office/drawing/2014/main" id="{903C37AE-FC3C-4B4D-90DD-815746970EB6}"/>
                  </a:ext>
                </a:extLst>
              </p:cNvPr>
              <p:cNvSpPr/>
              <p:nvPr/>
            </p:nvSpPr>
            <p:spPr>
              <a:xfrm>
                <a:off x="10090925" y="4844903"/>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ZoneTexte 50">
                <a:extLst>
                  <a:ext uri="{FF2B5EF4-FFF2-40B4-BE49-F238E27FC236}">
                    <a16:creationId xmlns:a16="http://schemas.microsoft.com/office/drawing/2014/main" id="{C607BC47-E51C-4AAD-8225-B96C3B49FCEF}"/>
                  </a:ext>
                </a:extLst>
              </p:cNvPr>
              <p:cNvSpPr txBox="1"/>
              <p:nvPr/>
            </p:nvSpPr>
            <p:spPr>
              <a:xfrm>
                <a:off x="9440033" y="4894762"/>
                <a:ext cx="2474464" cy="276999"/>
              </a:xfrm>
              <a:prstGeom prst="rect">
                <a:avLst/>
              </a:prstGeom>
              <a:noFill/>
            </p:spPr>
            <p:txBody>
              <a:bodyPr wrap="square">
                <a:spAutoFit/>
              </a:bodyPr>
              <a:lstStyle/>
              <a:p>
                <a:pPr algn="r"/>
                <a:r>
                  <a:rPr lang="fr-FR" sz="1200" i="1" dirty="0">
                    <a:solidFill>
                      <a:srgbClr val="E8833A"/>
                    </a:solidFill>
                  </a:rPr>
                  <a:t>of a single </a:t>
                </a:r>
                <a:r>
                  <a:rPr lang="fr-FR" sz="1200" i="1" dirty="0" err="1">
                    <a:solidFill>
                      <a:srgbClr val="E8833A"/>
                    </a:solidFill>
                  </a:rPr>
                  <a:t>product</a:t>
                </a:r>
                <a:r>
                  <a:rPr lang="fr-FR" sz="1200" i="1" dirty="0">
                    <a:solidFill>
                      <a:srgbClr val="E8833A"/>
                    </a:solidFill>
                  </a:rPr>
                  <a:t> !</a:t>
                </a:r>
                <a:endParaRPr lang="en-US" sz="1200" i="1" dirty="0">
                  <a:solidFill>
                    <a:srgbClr val="E8833A"/>
                  </a:solidFill>
                </a:endParaRPr>
              </a:p>
            </p:txBody>
          </p:sp>
          <p:sp>
            <p:nvSpPr>
              <p:cNvPr id="55" name="Accolade fermante 54">
                <a:extLst>
                  <a:ext uri="{FF2B5EF4-FFF2-40B4-BE49-F238E27FC236}">
                    <a16:creationId xmlns:a16="http://schemas.microsoft.com/office/drawing/2014/main" id="{9CD871AC-CEB3-4B51-8653-744FFAED9116}"/>
                  </a:ext>
                </a:extLst>
              </p:cNvPr>
              <p:cNvSpPr/>
              <p:nvPr/>
            </p:nvSpPr>
            <p:spPr>
              <a:xfrm>
                <a:off x="10410374" y="3322412"/>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ZoneTexte 55">
                <a:extLst>
                  <a:ext uri="{FF2B5EF4-FFF2-40B4-BE49-F238E27FC236}">
                    <a16:creationId xmlns:a16="http://schemas.microsoft.com/office/drawing/2014/main" id="{371EB9D7-A9DF-4E24-84B5-5EF7854813D1}"/>
                  </a:ext>
                </a:extLst>
              </p:cNvPr>
              <p:cNvSpPr txBox="1"/>
              <p:nvPr/>
            </p:nvSpPr>
            <p:spPr>
              <a:xfrm>
                <a:off x="10048644" y="3390515"/>
                <a:ext cx="2108818" cy="276999"/>
              </a:xfrm>
              <a:prstGeom prst="rect">
                <a:avLst/>
              </a:prstGeom>
              <a:noFill/>
            </p:spPr>
            <p:txBody>
              <a:bodyPr wrap="square">
                <a:spAutoFit/>
              </a:bodyPr>
              <a:lstStyle/>
              <a:p>
                <a:pPr algn="r"/>
                <a:r>
                  <a:rPr lang="fr-FR" sz="1200" i="1" dirty="0" err="1">
                    <a:solidFill>
                      <a:srgbClr val="FFC000"/>
                    </a:solidFill>
                  </a:rPr>
                  <a:t>product_popularity</a:t>
                </a:r>
                <a:endParaRPr lang="en-US" sz="1200" i="1" dirty="0">
                  <a:solidFill>
                    <a:srgbClr val="FFC000"/>
                  </a:solidFill>
                </a:endParaRPr>
              </a:p>
            </p:txBody>
          </p:sp>
          <p:sp>
            <p:nvSpPr>
              <p:cNvPr id="57" name="Accolade fermante 56">
                <a:extLst>
                  <a:ext uri="{FF2B5EF4-FFF2-40B4-BE49-F238E27FC236}">
                    <a16:creationId xmlns:a16="http://schemas.microsoft.com/office/drawing/2014/main" id="{841ED6B5-4515-4D09-AAAA-45913A5C40A6}"/>
                  </a:ext>
                </a:extLst>
              </p:cNvPr>
              <p:cNvSpPr/>
              <p:nvPr/>
            </p:nvSpPr>
            <p:spPr>
              <a:xfrm>
                <a:off x="8890914" y="6248034"/>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ZoneTexte 57">
                <a:extLst>
                  <a:ext uri="{FF2B5EF4-FFF2-40B4-BE49-F238E27FC236}">
                    <a16:creationId xmlns:a16="http://schemas.microsoft.com/office/drawing/2014/main" id="{1FE64645-BCD3-4BE2-BC29-921C163C4BEA}"/>
                  </a:ext>
                </a:extLst>
              </p:cNvPr>
              <p:cNvSpPr txBox="1"/>
              <p:nvPr/>
            </p:nvSpPr>
            <p:spPr>
              <a:xfrm>
                <a:off x="8315737" y="6235882"/>
                <a:ext cx="2108818" cy="276999"/>
              </a:xfrm>
              <a:prstGeom prst="rect">
                <a:avLst/>
              </a:prstGeom>
              <a:noFill/>
            </p:spPr>
            <p:txBody>
              <a:bodyPr wrap="square">
                <a:spAutoFit/>
              </a:bodyPr>
              <a:lstStyle/>
              <a:p>
                <a:pPr algn="r"/>
                <a:r>
                  <a:rPr lang="fr-FR" sz="1200" i="1" dirty="0" err="1">
                    <a:solidFill>
                      <a:srgbClr val="2C88D9"/>
                    </a:solidFill>
                  </a:rPr>
                  <a:t>seller_popularity</a:t>
                </a:r>
                <a:endParaRPr lang="en-US" sz="1200" i="1" dirty="0">
                  <a:solidFill>
                    <a:srgbClr val="2C88D9"/>
                  </a:solidFill>
                </a:endParaRPr>
              </a:p>
            </p:txBody>
          </p:sp>
        </p:gr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nb *: Most </a:t>
            </a:r>
            <a:r>
              <a:rPr lang="fr-FR" sz="1600" dirty="0" err="1"/>
              <a:t>features</a:t>
            </a:r>
            <a:r>
              <a:rPr lang="fr-FR" sz="1600" dirty="0"/>
              <a:t> can </a:t>
            </a:r>
            <a:r>
              <a:rPr lang="fr-FR" sz="1600" dirty="0" err="1"/>
              <a:t>also</a:t>
            </a:r>
            <a:r>
              <a:rPr lang="fr-FR" sz="1600" dirty="0"/>
              <a:t> </a:t>
            </a:r>
            <a:r>
              <a:rPr lang="fr-FR" sz="1600" dirty="0" err="1"/>
              <a:t>be</a:t>
            </a:r>
            <a:r>
              <a:rPr lang="fr-FR" sz="1600" dirty="0"/>
              <a:t> </a:t>
            </a:r>
            <a:r>
              <a:rPr lang="fr-FR" sz="1600" dirty="0" err="1"/>
              <a:t>derived</a:t>
            </a:r>
            <a:r>
              <a:rPr lang="fr-FR" sz="1600" dirty="0"/>
              <a:t> as an ordinal « </a:t>
            </a:r>
            <a:r>
              <a:rPr lang="fr-FR" sz="1600" b="1" dirty="0" err="1"/>
              <a:t>level</a:t>
            </a:r>
            <a:r>
              <a:rPr lang="fr-FR" sz="1600" dirty="0"/>
              <a:t> », </a:t>
            </a:r>
            <a:r>
              <a:rPr lang="fr-FR" sz="1600" dirty="0" err="1"/>
              <a:t>according</a:t>
            </a:r>
            <a:r>
              <a:rPr lang="fr-FR" sz="1600" dirty="0"/>
              <a:t> to </a:t>
            </a:r>
            <a:r>
              <a:rPr lang="fr-FR" sz="1600" dirty="0" err="1"/>
              <a:t>your</a:t>
            </a:r>
            <a:r>
              <a:rPr lang="fr-FR" sz="1600" dirty="0"/>
              <a:t> </a:t>
            </a:r>
            <a:r>
              <a:rPr lang="fr-FR" sz="1600" b="1" dirty="0" err="1"/>
              <a:t>rules</a:t>
            </a:r>
            <a:r>
              <a:rPr lang="fr-FR" sz="1600" dirty="0"/>
              <a:t> or </a:t>
            </a:r>
            <a:r>
              <a:rPr lang="fr-FR" sz="1600" b="1" dirty="0" err="1"/>
              <a:t>targets</a:t>
            </a:r>
            <a:endParaRPr lang="en-US" sz="1600" b="1" dirty="0"/>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fr-FR" dirty="0"/>
              <a:t>1.c. </a:t>
            </a:r>
            <a:r>
              <a:rPr lang="fr-FR" dirty="0" err="1"/>
              <a:t>Refine</a:t>
            </a:r>
            <a:r>
              <a:rPr lang="fr-FR" dirty="0"/>
              <a:t> </a:t>
            </a:r>
            <a:r>
              <a:rPr lang="fr-FR" dirty="0" err="1"/>
              <a:t>your</a:t>
            </a:r>
            <a:r>
              <a:rPr lang="fr-FR" dirty="0"/>
              <a:t> Goals, </a:t>
            </a:r>
            <a:br>
              <a:rPr lang="fr-FR" dirty="0"/>
            </a:br>
            <a:r>
              <a:rPr lang="fr-FR" dirty="0" err="1"/>
              <a:t>Find</a:t>
            </a:r>
            <a:r>
              <a:rPr lang="fr-FR" dirty="0"/>
              <a:t> the Right Target</a:t>
            </a:r>
            <a:endParaRPr lang="en-US" dirty="0"/>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dirty="0">
                <a:solidFill>
                  <a:srgbClr val="D3455B"/>
                </a:solidFill>
              </a:rPr>
              <a:t>The right time :</a:t>
            </a:r>
          </a:p>
          <a:p>
            <a:pPr marL="0" indent="0">
              <a:buNone/>
            </a:pPr>
            <a:r>
              <a:rPr lang="en-US" sz="1400" b="1" u="sng" dirty="0" err="1">
                <a:solidFill>
                  <a:srgbClr val="D3455B"/>
                </a:solidFill>
              </a:rPr>
              <a:t>purchase_time_zone_cat</a:t>
            </a:r>
            <a:r>
              <a:rPr lang="en-US" sz="1400" b="1" dirty="0">
                <a:solidFill>
                  <a:srgbClr val="D3455B"/>
                </a:solidFill>
              </a:rPr>
              <a:t> : </a:t>
            </a:r>
            <a:r>
              <a:rPr lang="en-US" sz="1400" i="1" dirty="0"/>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product : </a:t>
            </a:r>
          </a:p>
          <a:p>
            <a:pPr marL="0" indent="0">
              <a:buNone/>
            </a:pPr>
            <a:r>
              <a:rPr lang="en-US" sz="1400" b="1" u="sng" dirty="0" err="1">
                <a:solidFill>
                  <a:srgbClr val="BD34D1"/>
                </a:solidFill>
              </a:rPr>
              <a:t>Product_review_mean</a:t>
            </a:r>
            <a:r>
              <a:rPr lang="en-US" sz="1400" b="1" dirty="0">
                <a:solidFill>
                  <a:srgbClr val="BD34D1"/>
                </a:solidFill>
              </a:rPr>
              <a:t> : </a:t>
            </a:r>
            <a:r>
              <a:rPr lang="fr-FR" sz="1400" i="1" dirty="0"/>
              <a:t>« stars » influence</a:t>
            </a:r>
            <a:endParaRPr lang="en-US" sz="1400" b="1" dirty="0">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satisfaction level :</a:t>
            </a:r>
          </a:p>
          <a:p>
            <a:pPr marL="0" indent="0">
              <a:buNone/>
            </a:pPr>
            <a:r>
              <a:rPr lang="en-US" sz="1400" b="1" u="sng" dirty="0" err="1">
                <a:solidFill>
                  <a:srgbClr val="BD34D1"/>
                </a:solidFill>
              </a:rPr>
              <a:t>review_gap</a:t>
            </a:r>
            <a:r>
              <a:rPr lang="en-US" sz="1400" b="1" dirty="0">
                <a:solidFill>
                  <a:srgbClr val="BD34D1"/>
                </a:solidFill>
              </a:rPr>
              <a:t> :</a:t>
            </a:r>
            <a:r>
              <a:rPr lang="en-US" sz="1400" b="1" dirty="0"/>
              <a:t> </a:t>
            </a:r>
            <a:r>
              <a:rPr lang="en-US" sz="1400" i="1" dirty="0"/>
              <a:t>value the gap between product and customer review, to define who’s a worst, same or better scorer</a:t>
            </a:r>
            <a:r>
              <a:rPr lang="en-US" sz="1400" b="1" i="1" dirty="0"/>
              <a:t>. </a:t>
            </a:r>
            <a:endParaRPr lang="en-US" sz="1400" i="1" dirty="0"/>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fr-FR" i="1" dirty="0"/>
              <a:t>RFM </a:t>
            </a:r>
            <a:r>
              <a:rPr lang="fr-FR" i="1" dirty="0" err="1"/>
              <a:t>easy</a:t>
            </a:r>
            <a:r>
              <a:rPr lang="fr-FR" i="1" dirty="0"/>
              <a:t> </a:t>
            </a:r>
            <a:r>
              <a:rPr lang="fr-FR" b="1" i="1" dirty="0" err="1"/>
              <a:t>actionability</a:t>
            </a:r>
            <a:r>
              <a:rPr lang="fr-FR" i="1" dirty="0"/>
              <a:t> has </a:t>
            </a:r>
            <a:r>
              <a:rPr lang="fr-FR" i="1" dirty="0" err="1"/>
              <a:t>emerged</a:t>
            </a:r>
            <a:r>
              <a:rPr lang="fr-FR" i="1" dirty="0"/>
              <a:t> </a:t>
            </a:r>
            <a:r>
              <a:rPr lang="fr-FR" i="1" dirty="0" err="1"/>
              <a:t>during</a:t>
            </a:r>
            <a:r>
              <a:rPr lang="fr-FR" i="1" dirty="0"/>
              <a:t> </a:t>
            </a:r>
            <a:r>
              <a:rPr lang="fr-FR" i="1" dirty="0" err="1"/>
              <a:t>years</a:t>
            </a:r>
            <a:r>
              <a:rPr lang="fr-FR" i="1" dirty="0"/>
              <a:t> of practices, </a:t>
            </a:r>
            <a:r>
              <a:rPr lang="fr-FR" i="1" dirty="0" err="1"/>
              <a:t>is</a:t>
            </a:r>
            <a:r>
              <a:rPr lang="fr-FR" i="1" dirty="0"/>
              <a:t> </a:t>
            </a:r>
            <a:r>
              <a:rPr lang="fr-FR" i="1" dirty="0" err="1"/>
              <a:t>now</a:t>
            </a:r>
            <a:r>
              <a:rPr lang="fr-FR" i="1" dirty="0"/>
              <a:t> </a:t>
            </a:r>
            <a:r>
              <a:rPr lang="fr-FR" i="1" dirty="0" err="1"/>
              <a:t>enhanced</a:t>
            </a:r>
            <a:r>
              <a:rPr lang="fr-FR" i="1" dirty="0"/>
              <a:t> by Machine Learning. </a:t>
            </a:r>
          </a:p>
          <a:p>
            <a:r>
              <a:rPr lang="fr-FR" i="1" dirty="0"/>
              <a:t>You </a:t>
            </a:r>
            <a:r>
              <a:rPr lang="fr-FR" i="1" dirty="0" err="1"/>
              <a:t>shall</a:t>
            </a:r>
            <a:r>
              <a:rPr lang="fr-FR" i="1" dirty="0"/>
              <a:t> not « put » </a:t>
            </a:r>
            <a:r>
              <a:rPr lang="fr-FR" i="1" dirty="0" err="1"/>
              <a:t>customers</a:t>
            </a:r>
            <a:r>
              <a:rPr lang="fr-FR" i="1" dirty="0"/>
              <a:t> in a </a:t>
            </a:r>
            <a:r>
              <a:rPr lang="fr-FR" i="1" dirty="0" err="1"/>
              <a:t>frozen</a:t>
            </a:r>
            <a:r>
              <a:rPr lang="fr-FR" i="1" dirty="0"/>
              <a:t> matrix </a:t>
            </a:r>
            <a:r>
              <a:rPr lang="fr-FR" i="1" dirty="0" err="1"/>
              <a:t>any</a:t>
            </a:r>
            <a:r>
              <a:rPr lang="fr-FR" i="1" dirty="0"/>
              <a:t> more, but </a:t>
            </a:r>
            <a:r>
              <a:rPr lang="fr-FR" b="1" i="1" dirty="0"/>
              <a:t>drive</a:t>
            </a:r>
            <a:r>
              <a:rPr lang="fr-FR" i="1" dirty="0"/>
              <a:t> </a:t>
            </a:r>
            <a:r>
              <a:rPr lang="fr-FR" i="1" dirty="0" err="1"/>
              <a:t>your</a:t>
            </a:r>
            <a:r>
              <a:rPr lang="fr-FR" i="1" dirty="0"/>
              <a:t> </a:t>
            </a:r>
            <a:r>
              <a:rPr lang="fr-FR" i="1" dirty="0" err="1"/>
              <a:t>ability</a:t>
            </a:r>
            <a:r>
              <a:rPr lang="fr-FR" i="1" dirty="0"/>
              <a:t> to « </a:t>
            </a:r>
            <a:r>
              <a:rPr lang="fr-FR" i="1" dirty="0" err="1"/>
              <a:t>learn</a:t>
            </a:r>
            <a:r>
              <a:rPr lang="fr-FR" i="1" dirty="0"/>
              <a:t> » </a:t>
            </a:r>
            <a:r>
              <a:rPr lang="fr-FR" i="1" dirty="0" err="1"/>
              <a:t>from</a:t>
            </a:r>
            <a:r>
              <a:rPr lang="fr-FR" i="1" dirty="0"/>
              <a:t> data.</a:t>
            </a:r>
          </a:p>
          <a:p>
            <a:r>
              <a:rPr lang="fr-FR" i="1" dirty="0" err="1"/>
              <a:t>Let’s</a:t>
            </a:r>
            <a:r>
              <a:rPr lang="fr-FR" i="1" dirty="0"/>
              <a:t> </a:t>
            </a:r>
            <a:r>
              <a:rPr lang="fr-FR" i="1" dirty="0" err="1"/>
              <a:t>see</a:t>
            </a:r>
            <a:r>
              <a:rPr lang="fr-FR" i="1" dirty="0"/>
              <a:t> </a:t>
            </a:r>
            <a:r>
              <a:rPr lang="fr-FR" i="1" dirty="0" err="1"/>
              <a:t>practical</a:t>
            </a:r>
            <a:r>
              <a:rPr lang="fr-FR" i="1" dirty="0"/>
              <a:t> </a:t>
            </a:r>
            <a:r>
              <a:rPr lang="fr-FR" i="1" dirty="0" err="1"/>
              <a:t>examples</a:t>
            </a:r>
            <a:r>
              <a:rPr lang="fr-FR" i="1" dirty="0"/>
              <a:t>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fr-FR" sz="1400" b="1" u="sng" dirty="0" err="1">
                <a:solidFill>
                  <a:srgbClr val="FFC000"/>
                </a:solidFill>
              </a:rPr>
              <a:t>product_qlty_idx</a:t>
            </a:r>
            <a:r>
              <a:rPr lang="en-US" sz="1400" b="1" dirty="0">
                <a:solidFill>
                  <a:srgbClr val="FFC000"/>
                </a:solidFill>
              </a:rPr>
              <a:t> : </a:t>
            </a:r>
            <a:r>
              <a:rPr lang="fr-FR" sz="1400" i="1" dirty="0"/>
              <a:t>e.g. </a:t>
            </a:r>
            <a:r>
              <a:rPr lang="fr-FR" sz="1400" i="1" dirty="0" err="1"/>
              <a:t>build</a:t>
            </a:r>
            <a:r>
              <a:rPr lang="fr-FR" sz="1400" i="1" dirty="0"/>
              <a:t> a </a:t>
            </a:r>
            <a:r>
              <a:rPr lang="fr-FR" sz="1400" i="1" dirty="0" err="1"/>
              <a:t>product</a:t>
            </a:r>
            <a:r>
              <a:rPr lang="fr-FR" sz="1400" i="1" dirty="0"/>
              <a: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dirty="0">
                <a:solidFill>
                  <a:srgbClr val="2C88D9"/>
                </a:solidFill>
              </a:rPr>
              <a:t>The right location : </a:t>
            </a:r>
          </a:p>
          <a:p>
            <a:pPr marL="0" indent="0">
              <a:buNone/>
            </a:pPr>
            <a:r>
              <a:rPr lang="fr-FR" sz="1400" b="1" u="sng" dirty="0" err="1">
                <a:solidFill>
                  <a:srgbClr val="2C88D9"/>
                </a:solidFill>
              </a:rPr>
              <a:t>cust_sell_distance</a:t>
            </a:r>
            <a:r>
              <a:rPr lang="en-US" sz="1400" b="1" dirty="0">
                <a:solidFill>
                  <a:srgbClr val="2C88D9"/>
                </a:solidFill>
              </a:rPr>
              <a:t> : </a:t>
            </a:r>
            <a:r>
              <a:rPr lang="fr-FR" sz="1400" i="1" dirty="0"/>
              <a:t> </a:t>
            </a:r>
            <a:r>
              <a:rPr lang="fr-FR" sz="1400" i="1" dirty="0" err="1"/>
              <a:t>so</a:t>
            </a:r>
            <a:r>
              <a:rPr lang="fr-FR" sz="1400" i="1" dirty="0"/>
              <a:t> far </a:t>
            </a:r>
            <a:r>
              <a:rPr lang="fr-FR" sz="1400" i="1" dirty="0" err="1"/>
              <a:t>so</a:t>
            </a:r>
            <a:r>
              <a:rPr lang="fr-FR" sz="1400" i="1" dirty="0"/>
              <a:t> close </a:t>
            </a:r>
            <a:r>
              <a:rPr lang="fr-FR" sz="1400" i="1" dirty="0" err="1"/>
              <a:t>thanks</a:t>
            </a:r>
            <a:r>
              <a:rPr lang="fr-FR" sz="1400" i="1" dirty="0"/>
              <a:t> to a </a:t>
            </a:r>
            <a:r>
              <a:rPr lang="fr-FR" sz="1400" i="1" dirty="0" err="1"/>
              <a:t>virtual</a:t>
            </a:r>
            <a:r>
              <a:rPr lang="fr-FR" sz="1400" i="1" dirty="0"/>
              <a:t> marketplace</a:t>
            </a:r>
            <a:endParaRPr lang="en-US" sz="1400" dirty="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dirty="0">
                <a:solidFill>
                  <a:srgbClr val="E8833A"/>
                </a:solidFill>
              </a:rPr>
              <a:t>The right pricing and its attractivity : </a:t>
            </a:r>
          </a:p>
          <a:p>
            <a:pPr marL="0" indent="0">
              <a:buNone/>
            </a:pPr>
            <a:r>
              <a:rPr lang="en-US" sz="1400" b="1" u="sng" dirty="0" err="1">
                <a:solidFill>
                  <a:srgbClr val="E8833A"/>
                </a:solidFill>
              </a:rPr>
              <a:t>Total_price</a:t>
            </a:r>
            <a:r>
              <a:rPr lang="en-US" sz="1400" b="1" u="sng" dirty="0">
                <a:solidFill>
                  <a:srgbClr val="E8833A"/>
                </a:solidFill>
              </a:rPr>
              <a:t> &amp; </a:t>
            </a:r>
            <a:r>
              <a:rPr lang="en-US" sz="1400" b="1" u="sng" dirty="0" err="1">
                <a:solidFill>
                  <a:srgbClr val="E8833A"/>
                </a:solidFill>
              </a:rPr>
              <a:t>charmed_price</a:t>
            </a:r>
            <a:r>
              <a:rPr lang="en-US" sz="1400" b="1" dirty="0">
                <a:solidFill>
                  <a:srgbClr val="E8833A"/>
                </a:solidFill>
              </a:rPr>
              <a:t> : </a:t>
            </a:r>
            <a:r>
              <a:rPr lang="fr-FR" sz="1400" i="1" dirty="0"/>
              <a:t>« </a:t>
            </a:r>
            <a:r>
              <a:rPr lang="fr-FR" sz="1400" i="1" dirty="0" err="1"/>
              <a:t>charmed</a:t>
            </a:r>
            <a:r>
              <a:rPr lang="fr-FR" sz="1400" i="1" dirty="0"/>
              <a:t> » by 0,99 </a:t>
            </a:r>
            <a:r>
              <a:rPr lang="fr-FR" sz="1400" i="1" dirty="0" err="1"/>
              <a:t>termination</a:t>
            </a:r>
            <a:endParaRPr lang="en-US" sz="1400" b="1" dirty="0">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fr-FR" b="1" dirty="0"/>
              <a:t>The « Right » </a:t>
            </a:r>
            <a:r>
              <a:rPr lang="fr-FR" b="1" dirty="0" err="1"/>
              <a:t>features</a:t>
            </a:r>
            <a:endParaRPr lang="en-US" b="1" dirty="0"/>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t>The </a:t>
            </a:r>
            <a:r>
              <a:rPr lang="fr-FR" sz="1600" i="1" dirty="0" err="1"/>
              <a:t>most</a:t>
            </a:r>
            <a:r>
              <a:rPr lang="fr-FR" sz="1600" i="1" dirty="0"/>
              <a:t> </a:t>
            </a:r>
            <a:r>
              <a:rPr lang="fr-FR" sz="1600" b="1" i="1" dirty="0" err="1"/>
              <a:t>powerfull</a:t>
            </a:r>
            <a:r>
              <a:rPr lang="fr-FR" sz="1600" b="1" i="1" dirty="0"/>
              <a:t> &amp; efficient</a:t>
            </a:r>
            <a:r>
              <a:rPr lang="fr-FR" sz="1600" i="1" dirty="0"/>
              <a:t> </a:t>
            </a:r>
            <a:r>
              <a:rPr lang="fr-FR" sz="1600" i="1" dirty="0" err="1"/>
              <a:t>Customer’s</a:t>
            </a:r>
            <a:r>
              <a:rPr lang="fr-FR" sz="1600" i="1" dirty="0"/>
              <a:t> segmentation </a:t>
            </a:r>
            <a:r>
              <a:rPr lang="fr-FR" sz="1600" i="1" dirty="0" err="1"/>
              <a:t>shall</a:t>
            </a:r>
            <a:r>
              <a:rPr lang="fr-FR" sz="1600" i="1" dirty="0"/>
              <a:t> first </a:t>
            </a:r>
            <a:r>
              <a:rPr lang="fr-FR" sz="1600" b="1" i="1" dirty="0" err="1"/>
              <a:t>suits</a:t>
            </a:r>
            <a:r>
              <a:rPr lang="fr-FR" sz="1600" b="1" i="1" dirty="0"/>
              <a:t> to </a:t>
            </a:r>
            <a:r>
              <a:rPr lang="fr-FR" sz="1600" b="1" i="1" dirty="0" err="1"/>
              <a:t>Your</a:t>
            </a:r>
            <a:r>
              <a:rPr lang="fr-FR" sz="1600" b="1" i="1" dirty="0"/>
              <a:t>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fr-FR" dirty="0"/>
              <a:t>Use Case : </a:t>
            </a:r>
            <a:br>
              <a:rPr lang="fr-FR" dirty="0"/>
            </a:br>
            <a:r>
              <a:rPr lang="fr-FR" dirty="0"/>
              <a:t>building a « Right » communication </a:t>
            </a:r>
            <a:r>
              <a:rPr lang="fr-FR" dirty="0" err="1"/>
              <a:t>campaign</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(_</a:t>
              </a:r>
              <a:r>
                <a:rPr lang="en-US" sz="1400" b="1" u="sng" dirty="0" err="1">
                  <a:solidFill>
                    <a:srgbClr val="BD34D1"/>
                  </a:solidFill>
                </a:rPr>
                <a:t>lvl</a:t>
              </a:r>
              <a:r>
                <a:rPr lang="en-US" sz="1400" b="1" u="sng" dirty="0">
                  <a:solidFill>
                    <a:srgbClr val="BD34D1"/>
                  </a:solidFill>
                </a:rPr>
                <a:t>)</a:t>
              </a:r>
            </a:p>
            <a:p>
              <a:pPr algn="r"/>
              <a:r>
                <a:rPr lang="en-US" sz="1400" b="1" dirty="0"/>
                <a:t>How : </a:t>
              </a:r>
              <a:r>
                <a:rPr lang="en-US" sz="1400" b="1" u="sng" dirty="0" err="1">
                  <a:solidFill>
                    <a:srgbClr val="BD34D1"/>
                  </a:solidFill>
                </a:rPr>
                <a:t>review_gap</a:t>
              </a:r>
              <a:r>
                <a:rPr lang="en-US" sz="1400" b="1" u="sng" dirty="0">
                  <a:solidFill>
                    <a:srgbClr val="BD34D1"/>
                  </a:solidFill>
                </a:rPr>
                <a:t>(_</a:t>
              </a:r>
              <a:r>
                <a:rPr lang="en-US" sz="1400" b="1" u="sng" dirty="0" err="1">
                  <a:solidFill>
                    <a:srgbClr val="BD34D1"/>
                  </a:solidFill>
                </a:rPr>
                <a:t>lvl</a:t>
              </a:r>
              <a:r>
                <a:rPr lang="en-US" sz="1400" b="1" u="sng" dirty="0">
                  <a:solidFill>
                    <a:srgbClr val="BD34D1"/>
                  </a:solidFill>
                </a:rPr>
                <a:t>)</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523220"/>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(_</a:t>
              </a:r>
              <a:r>
                <a:rPr lang="en-US" sz="1400" b="1" u="sng" dirty="0" err="1">
                  <a:solidFill>
                    <a:srgbClr val="2C88D9"/>
                  </a:solidFill>
                </a:rPr>
                <a:t>lvl</a:t>
              </a:r>
              <a:r>
                <a:rPr lang="en-US" sz="1400" b="1" u="sng" dirty="0">
                  <a:solidFill>
                    <a:srgbClr val="2C88D9"/>
                  </a:solidFill>
                </a:rPr>
                <a:t>)</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dirty="0"/>
                <a:t>Why : </a:t>
              </a:r>
              <a:r>
                <a:rPr lang="fr-FR" sz="1400" b="1" u="sng" dirty="0" err="1">
                  <a:solidFill>
                    <a:srgbClr val="FFC000"/>
                  </a:solidFill>
                </a:rPr>
                <a:t>product_qlty_idx</a:t>
              </a:r>
              <a:r>
                <a:rPr lang="fr-FR" sz="1400" b="1" u="sng" dirty="0">
                  <a:solidFill>
                    <a:srgbClr val="FFC000"/>
                  </a:solidFill>
                </a:rPr>
                <a:t>(_</a:t>
              </a:r>
              <a:r>
                <a:rPr lang="fr-FR" sz="1400" b="1" u="sng" dirty="0" err="1">
                  <a:solidFill>
                    <a:srgbClr val="FFC000"/>
                  </a:solidFill>
                </a:rPr>
                <a:t>lvl</a:t>
              </a:r>
              <a:r>
                <a:rPr lang="fr-FR" sz="1400" b="1" u="sng" dirty="0">
                  <a:solidFill>
                    <a:srgbClr val="FFC000"/>
                  </a:solidFill>
                </a:rPr>
                <a:t>)</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60" cy="1446652"/>
            <a:chOff x="6345914" y="3943406"/>
            <a:chExt cx="4040839"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145898" y="4226554"/>
              <a:ext cx="2240855" cy="523220"/>
            </a:xfrm>
            <a:prstGeom prst="rect">
              <a:avLst/>
            </a:prstGeom>
          </p:spPr>
          <p:txBody>
            <a:bodyPr wrap="square">
              <a:spAutoFit/>
            </a:bodyPr>
            <a:lstStyle/>
            <a:p>
              <a:pPr algn="r"/>
              <a:r>
                <a:rPr lang="en-US" sz="1400" b="1" dirty="0"/>
                <a:t>What : </a:t>
              </a:r>
              <a:r>
                <a:rPr lang="en-US" sz="1400" b="1" dirty="0" err="1">
                  <a:solidFill>
                    <a:srgbClr val="E8833A"/>
                  </a:solidFill>
                </a:rPr>
                <a:t>product_price</a:t>
              </a:r>
              <a:r>
                <a:rPr lang="en-US" sz="1400" b="1" dirty="0">
                  <a:solidFill>
                    <a:srgbClr val="E8833A"/>
                  </a:solidFill>
                </a:rPr>
                <a:t>(_</a:t>
              </a:r>
              <a:r>
                <a:rPr lang="en-US" sz="1400" b="1" dirty="0" err="1">
                  <a:solidFill>
                    <a:srgbClr val="E8833A"/>
                  </a:solidFill>
                </a:rPr>
                <a:t>lvl</a:t>
              </a:r>
              <a:r>
                <a:rPr lang="en-US" sz="1400" b="1" dirty="0">
                  <a:solidFill>
                    <a:srgbClr val="E8833A"/>
                  </a:solidFill>
                </a:rPr>
                <a:t>)</a:t>
              </a:r>
            </a:p>
            <a:p>
              <a:pPr algn="r"/>
              <a:r>
                <a:rPr lang="en-US" sz="1400" b="1" u="sng" dirty="0" err="1">
                  <a:solidFill>
                    <a:srgbClr val="E8833A"/>
                  </a:solidFill>
                </a:rPr>
                <a:t>charmed_price_cat</a:t>
              </a:r>
              <a:endParaRPr lang="en-US" sz="1400" b="1" u="sng"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
        <p:nvSpPr>
          <p:cNvPr id="6" name="Rectangle 5">
            <a:extLst>
              <a:ext uri="{FF2B5EF4-FFF2-40B4-BE49-F238E27FC236}">
                <a16:creationId xmlns:a16="http://schemas.microsoft.com/office/drawing/2014/main" id="{B972DCC2-4D79-48CD-B129-0845C40F48F6}"/>
              </a:ext>
            </a:extLst>
          </p:cNvPr>
          <p:cNvSpPr/>
          <p:nvPr/>
        </p:nvSpPr>
        <p:spPr>
          <a:xfrm>
            <a:off x="271305" y="6107778"/>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We’ll</a:t>
            </a:r>
            <a:r>
              <a:rPr lang="fr-FR" sz="1600" dirty="0"/>
              <a:t> use </a:t>
            </a:r>
            <a:r>
              <a:rPr lang="fr-FR" sz="1600" dirty="0" err="1"/>
              <a:t>this</a:t>
            </a:r>
            <a:r>
              <a:rPr lang="fr-FR" sz="1600" dirty="0"/>
              <a:t> </a:t>
            </a:r>
            <a:r>
              <a:rPr lang="fr-FR" sz="1600" b="1" u="sng" dirty="0" err="1"/>
              <a:t>shorlist</a:t>
            </a:r>
            <a:r>
              <a:rPr lang="fr-FR" sz="1600" b="1" dirty="0"/>
              <a:t> </a:t>
            </a:r>
            <a:r>
              <a:rPr lang="fr-FR" sz="1600" dirty="0"/>
              <a:t>of </a:t>
            </a:r>
            <a:r>
              <a:rPr lang="fr-FR" sz="1600" b="1" u="sng" dirty="0"/>
              <a:t>7 </a:t>
            </a:r>
            <a:r>
              <a:rPr lang="fr-FR" sz="1600" b="1" u="sng" dirty="0" err="1"/>
              <a:t>features</a:t>
            </a:r>
            <a:r>
              <a:rPr lang="fr-FR" sz="1600" dirty="0"/>
              <a:t>, incl. 2 of type </a:t>
            </a:r>
            <a:r>
              <a:rPr lang="fr-FR" sz="1600" dirty="0" err="1"/>
              <a:t>Categories</a:t>
            </a:r>
            <a:r>
              <a:rPr lang="fr-FR" sz="1600" dirty="0"/>
              <a:t>, and 5 </a:t>
            </a:r>
            <a:r>
              <a:rPr lang="fr-FR" sz="1600" dirty="0" err="1"/>
              <a:t>Numerical</a:t>
            </a:r>
            <a:r>
              <a:rPr lang="fr-FR" sz="1600" dirty="0"/>
              <a:t> (</a:t>
            </a:r>
            <a:r>
              <a:rPr lang="fr-FR" sz="1600" dirty="0" err="1"/>
              <a:t>with</a:t>
            </a:r>
            <a:r>
              <a:rPr lang="fr-FR" sz="1600" dirty="0"/>
              <a:t> </a:t>
            </a:r>
            <a:r>
              <a:rPr lang="fr-FR" sz="1600" dirty="0" err="1"/>
              <a:t>their</a:t>
            </a:r>
            <a:r>
              <a:rPr lang="fr-FR" sz="1600" dirty="0"/>
              <a:t> </a:t>
            </a:r>
            <a:r>
              <a:rPr lang="fr-FR" sz="1600" dirty="0" err="1"/>
              <a:t>derivation</a:t>
            </a:r>
            <a:r>
              <a:rPr lang="fr-FR" sz="1600" dirty="0"/>
              <a:t>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fr-FR" b="1" dirty="0" err="1"/>
              <a:t>We’re</a:t>
            </a:r>
            <a:r>
              <a:rPr lang="fr-FR" b="1" dirty="0"/>
              <a:t> </a:t>
            </a:r>
            <a:r>
              <a:rPr lang="fr-FR" b="1" dirty="0" err="1"/>
              <a:t>now</a:t>
            </a:r>
            <a:r>
              <a:rPr lang="fr-FR" b="1" dirty="0"/>
              <a:t> able to </a:t>
            </a:r>
            <a:r>
              <a:rPr lang="fr-FR" b="1" dirty="0" err="1"/>
              <a:t>define</a:t>
            </a:r>
            <a:r>
              <a:rPr lang="fr-FR" b="1" dirty="0"/>
              <a:t> Use Cases and </a:t>
            </a:r>
            <a:r>
              <a:rPr lang="fr-FR" b="1" dirty="0" err="1"/>
              <a:t>refine</a:t>
            </a:r>
            <a:r>
              <a:rPr lang="fr-FR" b="1" dirty="0"/>
              <a:t> </a:t>
            </a:r>
            <a:r>
              <a:rPr lang="fr-FR" b="1" dirty="0" err="1"/>
              <a:t>targets</a:t>
            </a:r>
            <a:r>
              <a:rPr lang="fr-FR" b="1" dirty="0"/>
              <a:t>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fr-FR" b="1" dirty="0"/>
              <a:t>Next, </a:t>
            </a:r>
            <a:r>
              <a:rPr lang="fr-FR" b="1" dirty="0" err="1"/>
              <a:t>what</a:t>
            </a:r>
            <a:r>
              <a:rPr lang="fr-FR" b="1" dirty="0"/>
              <a:t> </a:t>
            </a:r>
            <a:r>
              <a:rPr lang="fr-FR" b="1" dirty="0" err="1"/>
              <a:t>is</a:t>
            </a:r>
            <a:r>
              <a:rPr lang="fr-FR" b="1" dirty="0"/>
              <a:t> a good segmentation ?</a:t>
            </a:r>
          </a:p>
          <a:p>
            <a:pPr marL="457200" lvl="1" indent="0">
              <a:buNone/>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457200" lvl="1" indent="0">
              <a:buNone/>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457200" lvl="1" indent="0">
              <a:buNone/>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endParaRPr lang="fr-FR" dirty="0"/>
          </a:p>
        </p:txBody>
      </p:sp>
      <p:sp>
        <p:nvSpPr>
          <p:cNvPr id="5" name="Rectangle 4">
            <a:extLst>
              <a:ext uri="{FF2B5EF4-FFF2-40B4-BE49-F238E27FC236}">
                <a16:creationId xmlns:a16="http://schemas.microsoft.com/office/drawing/2014/main" id="{C306D9EB-8AD1-4865-A475-839231F5C4E4}"/>
              </a:ext>
            </a:extLst>
          </p:cNvPr>
          <p:cNvSpPr/>
          <p:nvPr/>
        </p:nvSpPr>
        <p:spPr>
          <a:xfrm>
            <a:off x="7184496" y="3309618"/>
            <a:ext cx="4488370" cy="277955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t>Any</a:t>
            </a:r>
            <a:r>
              <a:rPr lang="fr-FR" sz="1400" b="1" i="1" dirty="0"/>
              <a:t> </a:t>
            </a:r>
            <a:r>
              <a:rPr lang="fr-FR" sz="1400" b="1" i="1" dirty="0" err="1"/>
              <a:t>approach</a:t>
            </a:r>
            <a:r>
              <a:rPr lang="fr-FR" sz="1400" b="1" i="1" dirty="0"/>
              <a:t> </a:t>
            </a:r>
            <a:r>
              <a:rPr lang="fr-FR" sz="1400" b="1" i="1" dirty="0" err="1"/>
              <a:t>is</a:t>
            </a:r>
            <a:r>
              <a:rPr lang="fr-FR" sz="1400" b="1" i="1" dirty="0"/>
              <a:t> made of 3 </a:t>
            </a:r>
            <a:r>
              <a:rPr lang="fr-FR" sz="1400" b="1" i="1" dirty="0" err="1"/>
              <a:t>interdependent</a:t>
            </a:r>
            <a:r>
              <a:rPr lang="fr-FR" sz="1400" b="1" i="1" dirty="0"/>
              <a:t> </a:t>
            </a:r>
            <a:r>
              <a:rPr lang="fr-FR" sz="1400" b="1" i="1" dirty="0" err="1"/>
              <a:t>steps</a:t>
            </a:r>
            <a:r>
              <a:rPr lang="fr-FR" sz="1400" b="1" i="1" dirty="0"/>
              <a:t>,</a:t>
            </a:r>
          </a:p>
          <a:p>
            <a:r>
              <a:rPr lang="fr-FR" sz="1400" b="1" i="1" dirty="0"/>
              <a:t> </a:t>
            </a:r>
            <a:r>
              <a:rPr lang="fr-FR" sz="1400" b="1" i="1" dirty="0" err="1"/>
              <a:t>with</a:t>
            </a:r>
            <a:r>
              <a:rPr lang="fr-FR" sz="1400" b="1" i="1" dirty="0"/>
              <a:t> a </a:t>
            </a:r>
            <a:r>
              <a:rPr lang="fr-FR" sz="1400" b="1" i="1" dirty="0" err="1"/>
              <a:t>resulting</a:t>
            </a:r>
            <a:r>
              <a:rPr lang="fr-FR" sz="1400" b="1" i="1" dirty="0"/>
              <a:t> « </a:t>
            </a:r>
            <a:r>
              <a:rPr lang="fr-FR" sz="1400" b="1" i="1" dirty="0" err="1"/>
              <a:t>sensitivity</a:t>
            </a:r>
            <a:r>
              <a:rPr lang="fr-FR" sz="1400" b="1" i="1" dirty="0"/>
              <a:t> »</a:t>
            </a:r>
            <a:endParaRPr lang="fr-FR" sz="1400" dirty="0"/>
          </a:p>
          <a:p>
            <a:endParaRPr lang="fr-FR" sz="1400" dirty="0"/>
          </a:p>
          <a:p>
            <a:pPr algn="r"/>
            <a:r>
              <a:rPr lang="fr-FR" sz="1400" dirty="0" err="1"/>
              <a:t>Transform</a:t>
            </a:r>
            <a:r>
              <a:rPr lang="fr-FR" sz="1400" dirty="0"/>
              <a:t> inputs</a:t>
            </a:r>
          </a:p>
          <a:p>
            <a:pPr algn="r"/>
            <a:r>
              <a:rPr lang="fr-FR" sz="1400" dirty="0" err="1"/>
              <a:t>Reduce</a:t>
            </a:r>
            <a:r>
              <a:rPr lang="fr-FR" sz="1400" dirty="0"/>
              <a:t> dimension</a:t>
            </a:r>
          </a:p>
          <a:p>
            <a:r>
              <a:rPr lang="fr-FR" sz="1400" dirty="0" err="1"/>
              <a:t>Initialize</a:t>
            </a:r>
            <a:r>
              <a:rPr lang="fr-FR" sz="1400" dirty="0"/>
              <a:t> &amp;</a:t>
            </a:r>
          </a:p>
          <a:p>
            <a:r>
              <a:rPr lang="fr-FR" sz="1400" dirty="0"/>
              <a:t>« </a:t>
            </a:r>
            <a:r>
              <a:rPr lang="fr-FR" sz="1400" dirty="0" err="1"/>
              <a:t>feed</a:t>
            </a:r>
            <a:r>
              <a:rPr lang="fr-FR" sz="1400" dirty="0"/>
              <a:t> » </a:t>
            </a:r>
          </a:p>
          <a:p>
            <a:r>
              <a:rPr lang="fr-FR" sz="1400" dirty="0"/>
              <a:t>clusters</a:t>
            </a:r>
          </a:p>
          <a:p>
            <a:pPr algn="r"/>
            <a:r>
              <a:rPr lang="fr-FR" sz="1400" dirty="0" err="1"/>
              <a:t>Find</a:t>
            </a:r>
            <a:r>
              <a:rPr lang="fr-FR" sz="1400" dirty="0"/>
              <a:t> the </a:t>
            </a:r>
          </a:p>
          <a:p>
            <a:pPr algn="r"/>
            <a:r>
              <a:rPr lang="fr-FR" sz="1400" dirty="0"/>
              <a:t>optimal solution</a:t>
            </a:r>
          </a:p>
          <a:p>
            <a:pPr algn="r"/>
            <a:endParaRPr lang="fr-FR" sz="1400" dirty="0"/>
          </a:p>
          <a:p>
            <a:pPr algn="ctr"/>
            <a:r>
              <a:rPr lang="fr-FR" sz="1400" b="1" dirty="0"/>
              <a:t>This </a:t>
            </a:r>
            <a:r>
              <a:rPr lang="fr-FR" sz="1400" b="1" dirty="0" err="1"/>
              <a:t>is</a:t>
            </a:r>
            <a:r>
              <a:rPr lang="fr-FR" sz="1400" b="1" dirty="0"/>
              <a:t> a </a:t>
            </a:r>
            <a:r>
              <a:rPr lang="fr-FR" sz="1400" b="1" dirty="0" err="1"/>
              <a:t>matter</a:t>
            </a:r>
            <a:r>
              <a:rPr lang="fr-FR" sz="1400" b="1" dirty="0"/>
              <a:t> of « distance » computation</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38465" y="4017577"/>
            <a:ext cx="2880988" cy="1649018"/>
          </a:xfrm>
          <a:prstGeom prst="rect">
            <a:avLst/>
          </a:prstGeom>
        </p:spPr>
      </p:pic>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16F320-2047-4A7F-A349-8A53226DB04D}"/>
              </a:ext>
            </a:extLst>
          </p:cNvPr>
          <p:cNvSpPr/>
          <p:nvPr/>
        </p:nvSpPr>
        <p:spPr>
          <a:xfrm>
            <a:off x="7058025" y="2037805"/>
            <a:ext cx="3857625" cy="445013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41" name="Rectangle 40">
            <a:extLst>
              <a:ext uri="{FF2B5EF4-FFF2-40B4-BE49-F238E27FC236}">
                <a16:creationId xmlns:a16="http://schemas.microsoft.com/office/drawing/2014/main" id="{56DD9DCB-CD92-4D0C-95FD-B28812415153}"/>
              </a:ext>
            </a:extLst>
          </p:cNvPr>
          <p:cNvSpPr/>
          <p:nvPr/>
        </p:nvSpPr>
        <p:spPr>
          <a:xfrm>
            <a:off x="7257677" y="5724735"/>
            <a:ext cx="3304052" cy="5140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rgbClr val="D3455B"/>
                </a:solidFill>
              </a:rPr>
              <a:t>4 firsts </a:t>
            </a:r>
            <a:r>
              <a:rPr lang="fr-FR" b="1" dirty="0" err="1">
                <a:solidFill>
                  <a:srgbClr val="D3455B"/>
                </a:solidFill>
              </a:rPr>
              <a:t>PCs</a:t>
            </a:r>
            <a:r>
              <a:rPr lang="fr-FR" b="1" dirty="0">
                <a:solidFill>
                  <a:srgbClr val="D3455B"/>
                </a:solidFill>
              </a:rPr>
              <a:t> </a:t>
            </a:r>
            <a:r>
              <a:rPr lang="fr-FR" b="1" dirty="0" err="1">
                <a:solidFill>
                  <a:srgbClr val="D3455B"/>
                </a:solidFill>
              </a:rPr>
              <a:t>taken</a:t>
            </a:r>
            <a:r>
              <a:rPr lang="fr-FR" b="1" dirty="0">
                <a:solidFill>
                  <a:srgbClr val="D3455B"/>
                </a:solidFill>
              </a:rPr>
              <a:t> by « _cat »</a:t>
            </a:r>
            <a:endParaRPr lang="en-US" b="1" dirty="0">
              <a:solidFill>
                <a:srgbClr val="D3455B"/>
              </a:solidFill>
            </a:endParaRPr>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fr-FR" sz="3600" dirty="0"/>
              <a:t>2. </a:t>
            </a:r>
            <a:r>
              <a:rPr lang="fr-FR" sz="3600" dirty="0" err="1"/>
              <a:t>Toward</a:t>
            </a:r>
            <a:r>
              <a:rPr lang="fr-FR" sz="3600" dirty="0"/>
              <a:t> the best segmentation (1/3) </a:t>
            </a:r>
            <a:br>
              <a:rPr lang="fr-FR" sz="3600" dirty="0"/>
            </a:br>
            <a:r>
              <a:rPr lang="fr-FR" sz="3600" dirty="0" err="1"/>
              <a:t>Exploring</a:t>
            </a:r>
            <a:r>
              <a:rPr lang="fr-FR" sz="3600" dirty="0"/>
              <a:t> « </a:t>
            </a:r>
            <a:r>
              <a:rPr lang="fr-FR" sz="3600" dirty="0" err="1"/>
              <a:t>sensitivity</a:t>
            </a:r>
            <a:r>
              <a:rPr lang="fr-FR" sz="3600" dirty="0"/>
              <a:t> » </a:t>
            </a:r>
            <a:r>
              <a:rPr lang="fr-FR" sz="3600" dirty="0" err="1"/>
              <a:t>from</a:t>
            </a:r>
            <a:r>
              <a:rPr lang="fr-FR" sz="3600" dirty="0"/>
              <a:t> A to Z </a:t>
            </a:r>
            <a:endParaRPr lang="en-US" sz="3600" dirty="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768867" y="2158588"/>
            <a:ext cx="5675672" cy="1359836"/>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sz="1600" b="1" i="1" dirty="0" err="1"/>
              <a:t>Reducer</a:t>
            </a:r>
            <a:r>
              <a:rPr lang="fr-FR" sz="1600" i="1" dirty="0"/>
              <a:t> : Even </a:t>
            </a:r>
            <a:r>
              <a:rPr lang="fr-FR" sz="1600" i="1" dirty="0" err="1"/>
              <a:t>transformed</a:t>
            </a:r>
            <a:r>
              <a:rPr lang="fr-FR" sz="1600" i="1" dirty="0"/>
              <a:t> to deal </a:t>
            </a:r>
            <a:r>
              <a:rPr lang="fr-FR" sz="1600" i="1" dirty="0" err="1"/>
              <a:t>equaly</a:t>
            </a:r>
            <a:r>
              <a:rPr lang="fr-FR" sz="1600" i="1" dirty="0"/>
              <a:t> </a:t>
            </a:r>
            <a:r>
              <a:rPr lang="fr-FR" sz="1600" i="1" dirty="0" err="1"/>
              <a:t>with</a:t>
            </a:r>
            <a:r>
              <a:rPr lang="fr-FR" sz="1600" i="1" dirty="0"/>
              <a:t> </a:t>
            </a:r>
            <a:r>
              <a:rPr lang="fr-FR" sz="1600" i="1" dirty="0" err="1"/>
              <a:t>any</a:t>
            </a:r>
            <a:r>
              <a:rPr lang="fr-FR" sz="1600" i="1" dirty="0"/>
              <a:t> </a:t>
            </a:r>
            <a:r>
              <a:rPr lang="fr-FR" sz="1600" i="1" dirty="0" err="1"/>
              <a:t>feature</a:t>
            </a:r>
            <a:r>
              <a:rPr lang="fr-FR" sz="1600" i="1" dirty="0"/>
              <a:t> type, </a:t>
            </a:r>
            <a:r>
              <a:rPr lang="fr-FR" sz="1600" i="1" dirty="0" err="1"/>
              <a:t>with</a:t>
            </a:r>
            <a:r>
              <a:rPr lang="fr-FR" sz="1600" i="1" dirty="0"/>
              <a:t> </a:t>
            </a:r>
            <a:r>
              <a:rPr lang="fr-FR" sz="1600" i="1" dirty="0" err="1"/>
              <a:t>PCA’s</a:t>
            </a:r>
            <a:r>
              <a:rPr lang="fr-FR" sz="1600" i="1" dirty="0"/>
              <a:t> cumulative </a:t>
            </a:r>
            <a:r>
              <a:rPr lang="fr-FR" sz="1600" i="1" dirty="0" err="1"/>
              <a:t>explained</a:t>
            </a:r>
            <a:r>
              <a:rPr lang="fr-FR" sz="1600" i="1" dirty="0"/>
              <a:t> variance </a:t>
            </a:r>
            <a:r>
              <a:rPr lang="fr-FR" sz="1600" i="1" dirty="0" err="1"/>
              <a:t>showing</a:t>
            </a:r>
            <a:r>
              <a:rPr lang="fr-FR" sz="1600" i="1" dirty="0"/>
              <a:t> </a:t>
            </a:r>
            <a:r>
              <a:rPr lang="fr-FR" sz="1600" b="1" i="1" dirty="0" err="1"/>
              <a:t>unbiased</a:t>
            </a:r>
            <a:r>
              <a:rPr lang="fr-FR" sz="1600" b="1" i="1" dirty="0"/>
              <a:t> profile</a:t>
            </a:r>
            <a:r>
              <a:rPr lang="fr-FR" sz="1600" i="1" dirty="0"/>
              <a:t>, </a:t>
            </a:r>
            <a:r>
              <a:rPr lang="fr-FR" sz="1600" i="1" dirty="0" err="1"/>
              <a:t>discrete</a:t>
            </a:r>
            <a:r>
              <a:rPr lang="fr-FR" sz="1600" i="1" dirty="0"/>
              <a:t> </a:t>
            </a:r>
            <a:r>
              <a:rPr lang="fr-FR" sz="1600" i="1" dirty="0" err="1"/>
              <a:t>features</a:t>
            </a:r>
            <a:r>
              <a:rPr lang="fr-FR" sz="1600" i="1" dirty="0"/>
              <a:t> </a:t>
            </a:r>
            <a:r>
              <a:rPr lang="fr-FR" sz="1600" i="1" dirty="0" err="1"/>
              <a:t>highly</a:t>
            </a:r>
            <a:r>
              <a:rPr lang="fr-FR" sz="1600" i="1" dirty="0"/>
              <a:t> affect </a:t>
            </a:r>
            <a:r>
              <a:rPr lang="fr-FR" sz="1600" i="1" dirty="0" err="1"/>
              <a:t>results</a:t>
            </a:r>
            <a:r>
              <a:rPr lang="fr-FR" sz="1600" i="1" dirty="0"/>
              <a:t> for </a:t>
            </a:r>
            <a:r>
              <a:rPr lang="fr-FR" sz="1600" i="1" dirty="0" err="1"/>
              <a:t>such</a:t>
            </a:r>
            <a:r>
              <a:rPr lang="fr-FR" sz="1600" i="1" dirty="0"/>
              <a:t> </a:t>
            </a:r>
            <a:r>
              <a:rPr lang="fr-FR" sz="1600" i="1" dirty="0" err="1"/>
              <a:t>reducer</a:t>
            </a:r>
            <a:endParaRPr lang="fr-FR" sz="1600" i="1"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4"/>
          <a:stretch>
            <a:fillRect/>
          </a:stretch>
        </p:blipFill>
        <p:spPr>
          <a:xfrm>
            <a:off x="800833" y="4182723"/>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5"/>
          <a:stretch>
            <a:fillRect/>
          </a:stretch>
        </p:blipFill>
        <p:spPr>
          <a:xfrm>
            <a:off x="2593615" y="4182724"/>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6"/>
          <a:stretch>
            <a:fillRect/>
          </a:stretch>
        </p:blipFill>
        <p:spPr>
          <a:xfrm>
            <a:off x="4350190" y="4182723"/>
            <a:ext cx="1618769" cy="1194019"/>
          </a:xfrm>
          <a:prstGeom prst="rect">
            <a:avLst/>
          </a:prstGeom>
        </p:spPr>
      </p:pic>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7"/>
          <a:stretch>
            <a:fillRect/>
          </a:stretch>
        </p:blipFill>
        <p:spPr>
          <a:xfrm>
            <a:off x="9001343" y="2470519"/>
            <a:ext cx="1560386" cy="1192094"/>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997366" y="3969551"/>
            <a:ext cx="1170513" cy="253916"/>
          </a:xfrm>
          <a:prstGeom prst="rect">
            <a:avLst/>
          </a:prstGeom>
          <a:noFill/>
        </p:spPr>
        <p:txBody>
          <a:bodyPr wrap="none" rtlCol="0">
            <a:spAutoFit/>
          </a:bodyPr>
          <a:lstStyle/>
          <a:p>
            <a:r>
              <a:rPr lang="fr-FR" sz="1050" i="1" dirty="0" err="1"/>
              <a:t>Only</a:t>
            </a:r>
            <a:r>
              <a:rPr lang="fr-FR" sz="1050" i="1" dirty="0"/>
              <a:t> </a:t>
            </a:r>
            <a:r>
              <a:rPr lang="fr-FR" sz="1050" i="1" dirty="0" err="1"/>
              <a:t>numerical</a:t>
            </a:r>
            <a:endParaRPr lang="en-US" sz="1050" i="1" dirty="0"/>
          </a:p>
        </p:txBody>
      </p:sp>
      <p:sp>
        <p:nvSpPr>
          <p:cNvPr id="24" name="ZoneTexte 23">
            <a:extLst>
              <a:ext uri="{FF2B5EF4-FFF2-40B4-BE49-F238E27FC236}">
                <a16:creationId xmlns:a16="http://schemas.microsoft.com/office/drawing/2014/main" id="{C5E3127A-D8A8-48EF-A166-16F067356B03}"/>
              </a:ext>
            </a:extLst>
          </p:cNvPr>
          <p:cNvSpPr txBox="1"/>
          <p:nvPr/>
        </p:nvSpPr>
        <p:spPr>
          <a:xfrm>
            <a:off x="2736697" y="3971142"/>
            <a:ext cx="1282723" cy="253916"/>
          </a:xfrm>
          <a:prstGeom prst="rect">
            <a:avLst/>
          </a:prstGeom>
          <a:noFill/>
        </p:spPr>
        <p:txBody>
          <a:bodyPr wrap="none" rtlCol="0">
            <a:spAutoFit/>
          </a:bodyPr>
          <a:lstStyle/>
          <a:p>
            <a:r>
              <a:rPr lang="fr-FR" sz="1050" i="1" dirty="0" err="1"/>
              <a:t>Only</a:t>
            </a:r>
            <a:r>
              <a:rPr lang="fr-FR" sz="1050" i="1" dirty="0"/>
              <a:t> </a:t>
            </a:r>
            <a:r>
              <a:rPr lang="fr-FR" sz="1050" i="1" dirty="0" err="1"/>
              <a:t>categorical</a:t>
            </a:r>
            <a:endParaRPr lang="en-US" sz="1050" i="1" dirty="0"/>
          </a:p>
        </p:txBody>
      </p:sp>
      <p:sp>
        <p:nvSpPr>
          <p:cNvPr id="26" name="ZoneTexte 25">
            <a:extLst>
              <a:ext uri="{FF2B5EF4-FFF2-40B4-BE49-F238E27FC236}">
                <a16:creationId xmlns:a16="http://schemas.microsoft.com/office/drawing/2014/main" id="{982127EE-A405-4AD3-BA49-1CC498B21144}"/>
              </a:ext>
            </a:extLst>
          </p:cNvPr>
          <p:cNvSpPr txBox="1"/>
          <p:nvPr/>
        </p:nvSpPr>
        <p:spPr>
          <a:xfrm>
            <a:off x="4626977" y="3958937"/>
            <a:ext cx="1003801" cy="253916"/>
          </a:xfrm>
          <a:prstGeom prst="rect">
            <a:avLst/>
          </a:prstGeom>
          <a:noFill/>
        </p:spPr>
        <p:txBody>
          <a:bodyPr wrap="none" rtlCol="0">
            <a:spAutoFit/>
          </a:bodyPr>
          <a:lstStyle/>
          <a:p>
            <a:r>
              <a:rPr lang="fr-FR" sz="1050" i="1" dirty="0" err="1"/>
              <a:t>Any</a:t>
            </a:r>
            <a:r>
              <a:rPr lang="fr-FR" sz="1050" i="1" dirty="0"/>
              <a:t> </a:t>
            </a:r>
            <a:r>
              <a:rPr lang="fr-FR" sz="1050" i="1" dirty="0" err="1"/>
              <a:t>features</a:t>
            </a:r>
            <a:endParaRPr lang="en-US" sz="1050" i="1" dirty="0"/>
          </a:p>
        </p:txBody>
      </p:sp>
      <p:sp>
        <p:nvSpPr>
          <p:cNvPr id="27" name="ZoneTexte 26">
            <a:extLst>
              <a:ext uri="{FF2B5EF4-FFF2-40B4-BE49-F238E27FC236}">
                <a16:creationId xmlns:a16="http://schemas.microsoft.com/office/drawing/2014/main" id="{67F66EA0-4A53-4968-B65C-DE7E2356E0F2}"/>
              </a:ext>
            </a:extLst>
          </p:cNvPr>
          <p:cNvSpPr txBox="1"/>
          <p:nvPr/>
        </p:nvSpPr>
        <p:spPr>
          <a:xfrm>
            <a:off x="7200006" y="2037804"/>
            <a:ext cx="3444856" cy="415498"/>
          </a:xfrm>
          <a:prstGeom prst="rect">
            <a:avLst/>
          </a:prstGeom>
          <a:noFill/>
        </p:spPr>
        <p:txBody>
          <a:bodyPr wrap="square" rtlCol="0">
            <a:spAutoFit/>
          </a:bodyPr>
          <a:lstStyle/>
          <a:p>
            <a:r>
              <a:rPr lang="fr-FR" sz="1050" b="1" dirty="0"/>
              <a:t>Use Case Focus :</a:t>
            </a:r>
          </a:p>
          <a:p>
            <a:r>
              <a:rPr lang="fr-FR" sz="1050" dirty="0"/>
              <a:t>Cumul. </a:t>
            </a:r>
            <a:r>
              <a:rPr lang="fr-FR" sz="1050" dirty="0" err="1"/>
              <a:t>expl</a:t>
            </a:r>
            <a:r>
              <a:rPr lang="fr-FR" sz="1050" dirty="0"/>
              <a:t>. Variance	PC1-PC2 projection</a:t>
            </a:r>
            <a:endParaRPr lang="en-US" sz="1050" dirty="0"/>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8"/>
          <a:stretch>
            <a:fillRect/>
          </a:stretch>
        </p:blipFill>
        <p:spPr>
          <a:xfrm>
            <a:off x="7257677" y="2470518"/>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9"/>
          <a:stretch>
            <a:fillRect/>
          </a:stretch>
        </p:blipFill>
        <p:spPr>
          <a:xfrm>
            <a:off x="7257677" y="3845315"/>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8560382" y="5198057"/>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8743706" y="4636983"/>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9060718" y="2654842"/>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9691614" y="2948036"/>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8189507" y="3765772"/>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p:cNvCxnSpPr>
          <p:nvPr/>
        </p:nvCxnSpPr>
        <p:spPr>
          <a:xfrm flipV="1">
            <a:off x="8804029" y="3846572"/>
            <a:ext cx="1067506" cy="1604875"/>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0068D93-0448-4087-8E1F-E7B59E6B818B}"/>
              </a:ext>
            </a:extLst>
          </p:cNvPr>
          <p:cNvSpPr/>
          <p:nvPr/>
        </p:nvSpPr>
        <p:spPr>
          <a:xfrm>
            <a:off x="8553941" y="4599406"/>
            <a:ext cx="837414" cy="12291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Espace réservé du contenu 2">
            <a:extLst>
              <a:ext uri="{FF2B5EF4-FFF2-40B4-BE49-F238E27FC236}">
                <a16:creationId xmlns:a16="http://schemas.microsoft.com/office/drawing/2014/main" id="{F50039B3-97BF-42AA-97D1-21792484A145}"/>
              </a:ext>
            </a:extLst>
          </p:cNvPr>
          <p:cNvSpPr txBox="1">
            <a:spLocks/>
          </p:cNvSpPr>
          <p:nvPr/>
        </p:nvSpPr>
        <p:spPr>
          <a:xfrm>
            <a:off x="880099" y="1955531"/>
            <a:ext cx="1713516" cy="699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fr-FR" sz="1200" i="1" dirty="0"/>
          </a:p>
        </p:txBody>
      </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32546</TotalTime>
  <Words>2972</Words>
  <Application>Microsoft Office PowerPoint</Application>
  <PresentationFormat>Grand écran</PresentationFormat>
  <Paragraphs>327</Paragraphs>
  <Slides>17</Slides>
  <Notes>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Calibri</vt:lpstr>
      <vt:lpstr>Century Gothic</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Merge a Customer-Centric  Dataset</vt:lpstr>
      <vt:lpstr>1.b.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2. Toward the best segmentation (1/3)  Exploring « sensitivity » from A to Z </vt:lpstr>
      <vt:lpstr>2. Toward the best segmentation (2/3)  Exploring « sensitivity » from A to Z </vt:lpstr>
      <vt:lpstr>2. Toward the best segmentation (3/3)  Results</vt:lpstr>
      <vt:lpstr>Data Science : your best Support</vt:lpstr>
      <vt:lpstr>Actionability (1/3) Starting with : K-Modes</vt:lpstr>
      <vt:lpstr>Actionability (2/3) K-Modes results</vt:lpstr>
      <vt:lpstr>Actionability (3/3) K-Prototypes to adress mixed-type features</vt:lpstr>
      <vt:lpstr>Stability What is the baseline?</vt:lpstr>
      <vt:lpstr>K-Mode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351</cp:revision>
  <dcterms:created xsi:type="dcterms:W3CDTF">2020-07-07T07:51:10Z</dcterms:created>
  <dcterms:modified xsi:type="dcterms:W3CDTF">2020-10-01T21:53:39Z</dcterms:modified>
</cp:coreProperties>
</file>