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73" r:id="rId6"/>
    <p:sldId id="274" r:id="rId7"/>
    <p:sldId id="272" r:id="rId8"/>
    <p:sldId id="259" r:id="rId9"/>
    <p:sldId id="270" r:id="rId10"/>
    <p:sldId id="271" r:id="rId11"/>
    <p:sldId id="261" r:id="rId12"/>
    <p:sldId id="263" r:id="rId13"/>
    <p:sldId id="268" r:id="rId14"/>
    <p:sldId id="265" r:id="rId15"/>
    <p:sldId id="269" r:id="rId16"/>
    <p:sldId id="26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D3455B"/>
    <a:srgbClr val="2C88D9"/>
    <a:srgbClr val="E8833A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9/11/2020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8689" y="4992070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0" y="2089648"/>
            <a:ext cx="11414615" cy="46571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accurate</a:t>
            </a:r>
            <a:r>
              <a:rPr lang="fr-FR" dirty="0"/>
              <a:t> description (of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provide</a:t>
            </a:r>
            <a:r>
              <a:rPr lang="fr-FR" dirty="0"/>
              <a:t> to </a:t>
            </a:r>
            <a:r>
              <a:rPr lang="fr-FR" dirty="0" err="1"/>
              <a:t>detail</a:t>
            </a:r>
            <a:r>
              <a:rPr lang="fr-FR" dirty="0"/>
              <a:t> the « </a:t>
            </a:r>
            <a:r>
              <a:rPr lang="fr-FR" b="1" dirty="0" err="1"/>
              <a:t>Who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 »</a:t>
            </a:r>
            <a:r>
              <a:rPr lang="fr-FR" dirty="0"/>
              <a:t>, by </a:t>
            </a:r>
            <a:r>
              <a:rPr lang="fr-FR" dirty="0" err="1"/>
              <a:t>studying</a:t>
            </a:r>
            <a:r>
              <a:rPr lang="fr-FR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(the 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(and </a:t>
            </a:r>
            <a:r>
              <a:rPr lang="fr-FR" i="1" dirty="0" err="1"/>
              <a:t>its</a:t>
            </a:r>
            <a:r>
              <a:rPr lang="fr-FR" i="1" dirty="0"/>
              <a:t> size &amp; </a:t>
            </a:r>
            <a:r>
              <a:rPr lang="fr-FR" i="1" dirty="0" err="1"/>
              <a:t>weight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b="1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97654" y="2988494"/>
            <a:ext cx="5419753" cy="1461166"/>
            <a:chOff x="-78270" y="3035998"/>
            <a:chExt cx="5419753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78270" y="3112169"/>
              <a:ext cx="3334880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b="1" u="sng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b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b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406128" cy="2089773"/>
            <a:chOff x="5508464" y="4630865"/>
            <a:chExt cx="3406128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762094" y="5697656"/>
              <a:ext cx="21524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u="sng" dirty="0" err="1">
                  <a:solidFill>
                    <a:srgbClr val="788896"/>
                  </a:solidFill>
                </a:rPr>
                <a:t>payment_installments_size</a:t>
              </a:r>
              <a:r>
                <a:rPr lang="en-US" sz="1400" b="1" u="sng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 err="1">
                  <a:solidFill>
                    <a:srgbClr val="788896"/>
                  </a:solidFill>
                </a:rPr>
                <a:t>payment_sequence_size</a:t>
              </a:r>
              <a:r>
                <a:rPr lang="en-US" sz="1400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232430"/>
            <a:ext cx="4441117" cy="1600438"/>
            <a:chOff x="6072352" y="2126122"/>
            <a:chExt cx="4441117" cy="1600438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860001" y="2126122"/>
              <a:ext cx="2653468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i="1" dirty="0">
                  <a:solidFill>
                    <a:srgbClr val="FFC000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>
                  <a:solidFill>
                    <a:srgbClr val="FFC000"/>
                  </a:solidFill>
                </a:rPr>
                <a:t>? </a:t>
              </a:r>
              <a:r>
                <a:rPr lang="en-US" sz="1400" i="1" dirty="0" err="1">
                  <a:solidFill>
                    <a:srgbClr val="FFC000"/>
                  </a:solidFill>
                </a:rPr>
                <a:t>product_density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</a:t>
              </a:r>
              <a:r>
                <a:rPr lang="en-US" sz="1400" b="1" u="sng" dirty="0">
                  <a:solidFill>
                    <a:srgbClr val="E8833A"/>
                  </a:solidFill>
                </a:rPr>
                <a:t>(_cat)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b="1" u="sng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54D4C0DC-1FD0-45D3-9729-1297CDC3FAD2}"/>
              </a:ext>
            </a:extLst>
          </p:cNvPr>
          <p:cNvSpPr txBox="1"/>
          <p:nvPr/>
        </p:nvSpPr>
        <p:spPr>
          <a:xfrm>
            <a:off x="7845030" y="6470413"/>
            <a:ext cx="4257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/>
              <a:t>* : </a:t>
            </a:r>
            <a:r>
              <a:rPr lang="fr-FR" sz="1400" i="1" dirty="0" err="1"/>
              <a:t>Also</a:t>
            </a:r>
            <a:r>
              <a:rPr lang="fr-FR" sz="1400" i="1" dirty="0"/>
              <a:t> </a:t>
            </a:r>
            <a:r>
              <a:rPr lang="fr-FR" sz="1400" i="1" dirty="0" err="1"/>
              <a:t>described</a:t>
            </a:r>
            <a:r>
              <a:rPr lang="fr-FR" sz="1400" i="1" dirty="0"/>
              <a:t> as an ordinal « </a:t>
            </a:r>
            <a:r>
              <a:rPr lang="fr-FR" sz="1400" b="1" i="1" dirty="0" err="1"/>
              <a:t>level</a:t>
            </a:r>
            <a:r>
              <a:rPr lang="fr-FR" sz="1400" i="1" dirty="0"/>
              <a:t> » </a:t>
            </a:r>
            <a:r>
              <a:rPr lang="fr-FR" sz="1400" i="1" dirty="0" err="1"/>
              <a:t>feature</a:t>
            </a:r>
            <a:endParaRPr lang="en-US" sz="1400" i="1" dirty="0"/>
          </a:p>
        </p:txBody>
      </p:sp>
      <p:sp>
        <p:nvSpPr>
          <p:cNvPr id="7" name="Accolade fermante 6">
            <a:extLst>
              <a:ext uri="{FF2B5EF4-FFF2-40B4-BE49-F238E27FC236}">
                <a16:creationId xmlns:a16="http://schemas.microsoft.com/office/drawing/2014/main" id="{65CFD7AB-7030-486C-8798-50341CABC602}"/>
              </a:ext>
            </a:extLst>
          </p:cNvPr>
          <p:cNvSpPr/>
          <p:nvPr/>
        </p:nvSpPr>
        <p:spPr>
          <a:xfrm>
            <a:off x="10435747" y="2562840"/>
            <a:ext cx="183005" cy="511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C02D18DD-D698-4128-B5D2-A6BF2BC833C1}"/>
              </a:ext>
            </a:extLst>
          </p:cNvPr>
          <p:cNvSpPr txBox="1"/>
          <p:nvPr/>
        </p:nvSpPr>
        <p:spPr>
          <a:xfrm>
            <a:off x="9729325" y="2665628"/>
            <a:ext cx="24744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 err="1">
                <a:solidFill>
                  <a:srgbClr val="FFC000"/>
                </a:solidFill>
              </a:rPr>
              <a:t>description_quality</a:t>
            </a:r>
            <a:r>
              <a:rPr lang="en-US" sz="1200" i="1" dirty="0">
                <a:solidFill>
                  <a:srgbClr val="FFC000"/>
                </a:solidFill>
              </a:rPr>
              <a:t>?</a:t>
            </a:r>
          </a:p>
        </p:txBody>
      </p:sp>
      <p:sp>
        <p:nvSpPr>
          <p:cNvPr id="45" name="Accolade fermante 44">
            <a:extLst>
              <a:ext uri="{FF2B5EF4-FFF2-40B4-BE49-F238E27FC236}">
                <a16:creationId xmlns:a16="http://schemas.microsoft.com/office/drawing/2014/main" id="{DC52BA71-D0DE-4E83-B605-BF8F38E389C8}"/>
              </a:ext>
            </a:extLst>
          </p:cNvPr>
          <p:cNvSpPr/>
          <p:nvPr/>
        </p:nvSpPr>
        <p:spPr>
          <a:xfrm>
            <a:off x="10500571" y="3181078"/>
            <a:ext cx="183005" cy="5112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707209AA-A1D2-4BB5-9950-57CF87F16AB0}"/>
              </a:ext>
            </a:extLst>
          </p:cNvPr>
          <p:cNvSpPr txBox="1"/>
          <p:nvPr/>
        </p:nvSpPr>
        <p:spPr>
          <a:xfrm>
            <a:off x="9794149" y="3283866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?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82B6DAAA-EF2A-4347-88AC-D913386986CC}"/>
              </a:ext>
            </a:extLst>
          </p:cNvPr>
          <p:cNvSpPr txBox="1"/>
          <p:nvPr/>
        </p:nvSpPr>
        <p:spPr>
          <a:xfrm>
            <a:off x="9217333" y="4286926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?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5BC936F-959D-4F4E-910E-8E17E63B144F}"/>
              </a:ext>
            </a:extLst>
          </p:cNvPr>
          <p:cNvSpPr txBox="1"/>
          <p:nvPr/>
        </p:nvSpPr>
        <p:spPr>
          <a:xfrm>
            <a:off x="-499444" y="3700861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?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774448D-1AE7-4143-89C9-DD2BE14C3D11}"/>
              </a:ext>
            </a:extLst>
          </p:cNvPr>
          <p:cNvSpPr txBox="1"/>
          <p:nvPr/>
        </p:nvSpPr>
        <p:spPr>
          <a:xfrm>
            <a:off x="7940387" y="5644399"/>
            <a:ext cx="1622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/>
              <a:t>freight ?</a:t>
            </a:r>
          </a:p>
        </p:txBody>
      </p: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Feature</a:t>
            </a:r>
            <a:r>
              <a:rPr lang="fr-FR" dirty="0"/>
              <a:t> engineering : 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19" y="1746635"/>
            <a:ext cx="11787580" cy="499369"/>
          </a:xfrm>
        </p:spPr>
        <p:txBody>
          <a:bodyPr/>
          <a:lstStyle/>
          <a:p>
            <a:r>
              <a:rPr lang="en-US" sz="1800" b="1" u="sng" dirty="0" err="1">
                <a:solidFill>
                  <a:srgbClr val="D3455B"/>
                </a:solidFill>
              </a:rPr>
              <a:t>purchase_time_zone_cat</a:t>
            </a:r>
            <a:r>
              <a:rPr lang="en-US" sz="1800" b="1" dirty="0">
                <a:solidFill>
                  <a:srgbClr val="D3455B"/>
                </a:solidFill>
              </a:rPr>
              <a:t> :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built</a:t>
            </a:r>
            <a:r>
              <a:rPr lang="fr-FR" dirty="0"/>
              <a:t> out of  </a:t>
            </a:r>
            <a:r>
              <a:rPr lang="en-US" dirty="0" err="1"/>
              <a:t>order_purchase_dayofweek</a:t>
            </a:r>
            <a:r>
              <a:rPr lang="en-US" dirty="0"/>
              <a:t> &amp; </a:t>
            </a:r>
            <a:r>
              <a:rPr lang="en-US" dirty="0" err="1"/>
              <a:t>order_purchase_hour</a:t>
            </a:r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7" y="2193294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662" y="2193294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691" y="2193292"/>
            <a:ext cx="1745236" cy="164306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71B287B2-4B14-4ECF-AFEB-3A8078ACC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3522" y="2193291"/>
            <a:ext cx="2532034" cy="1643063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4EB9E11D-40A9-45A0-BFC6-8046B6325BBA}"/>
              </a:ext>
            </a:extLst>
          </p:cNvPr>
          <p:cNvSpPr txBox="1">
            <a:spLocks/>
          </p:cNvSpPr>
          <p:nvPr/>
        </p:nvSpPr>
        <p:spPr>
          <a:xfrm>
            <a:off x="-68035" y="6239917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/>
              <a:t>_</a:t>
            </a:r>
            <a:r>
              <a:rPr lang="fr-FR" b="1" dirty="0" err="1"/>
              <a:t>lvl</a:t>
            </a:r>
            <a:r>
              <a:rPr lang="fr-FR" b="1" dirty="0"/>
              <a:t> </a:t>
            </a:r>
            <a:r>
              <a:rPr lang="fr-FR" dirty="0"/>
              <a:t>are </a:t>
            </a:r>
            <a:r>
              <a:rPr lang="fr-FR" dirty="0" err="1"/>
              <a:t>qcut</a:t>
            </a:r>
            <a:r>
              <a:rPr lang="fr-FR" dirty="0"/>
              <a:t> of </a:t>
            </a:r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valuable</a:t>
            </a:r>
            <a:r>
              <a:rPr lang="fr-FR" dirty="0"/>
              <a:t> for cluster </a:t>
            </a:r>
            <a:r>
              <a:rPr lang="fr-FR" dirty="0" err="1"/>
              <a:t>descripton</a:t>
            </a:r>
            <a:r>
              <a:rPr lang="fr-FR" dirty="0"/>
              <a:t>, for </a:t>
            </a:r>
            <a:r>
              <a:rPr lang="fr-FR" dirty="0" err="1"/>
              <a:t>Kmode</a:t>
            </a:r>
            <a:r>
              <a:rPr lang="fr-FR" dirty="0"/>
              <a:t> technique or in case of </a:t>
            </a:r>
            <a:r>
              <a:rPr lang="fr-FR" dirty="0" err="1"/>
              <a:t>highly</a:t>
            </a:r>
            <a:r>
              <a:rPr lang="fr-FR" dirty="0"/>
              <a:t> </a:t>
            </a:r>
            <a:r>
              <a:rPr lang="fr-FR" dirty="0" err="1"/>
              <a:t>unbalanced</a:t>
            </a:r>
            <a:r>
              <a:rPr lang="fr-FR" dirty="0"/>
              <a:t> values</a:t>
            </a:r>
            <a:endParaRPr lang="en-US" dirty="0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E27E862E-2645-46A0-82ED-319AF3E94ED1}"/>
              </a:ext>
            </a:extLst>
          </p:cNvPr>
          <p:cNvSpPr txBox="1">
            <a:spLocks/>
          </p:cNvSpPr>
          <p:nvPr/>
        </p:nvSpPr>
        <p:spPr>
          <a:xfrm>
            <a:off x="-8851" y="5262328"/>
            <a:ext cx="11787580" cy="60692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few features are available a</a:t>
            </a:r>
            <a:r>
              <a:rPr lang="en-US" sz="1800" dirty="0"/>
              <a:t>bout “freight”, linked together : </a:t>
            </a:r>
          </a:p>
          <a:p>
            <a:r>
              <a:rPr lang="en-US" sz="1800" b="1" u="sng" dirty="0" err="1">
                <a:solidFill>
                  <a:srgbClr val="2C88D9"/>
                </a:solidFill>
              </a:rPr>
              <a:t>cust_sell_dist</a:t>
            </a:r>
            <a:r>
              <a:rPr lang="en-US" sz="1800" b="1" dirty="0">
                <a:solidFill>
                  <a:srgbClr val="2C88D9"/>
                </a:solidFill>
              </a:rPr>
              <a:t> : </a:t>
            </a:r>
            <a:r>
              <a:rPr lang="fr-FR" dirty="0"/>
              <a:t>the distance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geolocation</a:t>
            </a:r>
            <a:endParaRPr lang="fr-FR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EB9E2526-7D46-4FC0-94E7-D6F287783B84}"/>
              </a:ext>
            </a:extLst>
          </p:cNvPr>
          <p:cNvSpPr txBox="1">
            <a:spLocks/>
          </p:cNvSpPr>
          <p:nvPr/>
        </p:nvSpPr>
        <p:spPr>
          <a:xfrm>
            <a:off x="-68035" y="3889068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FFC000"/>
                </a:solidFill>
              </a:rPr>
              <a:t>product_cat</a:t>
            </a:r>
            <a:r>
              <a:rPr lang="en-US" sz="1800" b="1" dirty="0">
                <a:solidFill>
                  <a:srgbClr val="FFC000"/>
                </a:solidFill>
              </a:rPr>
              <a:t> : </a:t>
            </a:r>
            <a:r>
              <a:rPr lang="fr-FR" dirty="0" err="1"/>
              <a:t>rationalized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15 </a:t>
            </a:r>
            <a:r>
              <a:rPr lang="fr-FR" dirty="0" err="1"/>
              <a:t>categories</a:t>
            </a:r>
            <a:endParaRPr lang="en-US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EAE2A0A-2132-4887-A187-51F7F63460EB}"/>
              </a:ext>
            </a:extLst>
          </p:cNvPr>
          <p:cNvSpPr txBox="1">
            <a:spLocks/>
          </p:cNvSpPr>
          <p:nvPr/>
        </p:nvSpPr>
        <p:spPr>
          <a:xfrm>
            <a:off x="-68035" y="4314574"/>
            <a:ext cx="11787580" cy="4993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u="sng" dirty="0" err="1">
                <a:solidFill>
                  <a:srgbClr val="BD34D1"/>
                </a:solidFill>
              </a:rPr>
              <a:t>review_gap</a:t>
            </a:r>
            <a:r>
              <a:rPr lang="en-US" sz="1800" b="1" dirty="0">
                <a:solidFill>
                  <a:srgbClr val="BD34D1"/>
                </a:solidFill>
              </a:rPr>
              <a:t> :</a:t>
            </a:r>
            <a:r>
              <a:rPr lang="en-US" sz="1800" b="1" dirty="0"/>
              <a:t> </a:t>
            </a:r>
            <a:r>
              <a:rPr lang="en-US" sz="1800" dirty="0"/>
              <a:t>value the gap between product and customer review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&amp; </a:t>
            </a:r>
            <a:r>
              <a:rPr lang="fr-FR" dirty="0" err="1"/>
              <a:t>pre-processing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10" y="1925106"/>
            <a:ext cx="10554574" cy="1346536"/>
          </a:xfrm>
        </p:spPr>
        <p:txBody>
          <a:bodyPr/>
          <a:lstStyle/>
          <a:p>
            <a:r>
              <a:rPr lang="fr-FR" dirty="0"/>
              <a:t>Put </a:t>
            </a:r>
            <a:r>
              <a:rPr lang="fr-FR" dirty="0" err="1"/>
              <a:t>here</a:t>
            </a:r>
            <a:r>
              <a:rPr lang="fr-FR" dirty="0"/>
              <a:t> the </a:t>
            </a:r>
            <a:r>
              <a:rPr lang="fr-FR" dirty="0" err="1"/>
              <a:t>heatmap</a:t>
            </a:r>
            <a:endParaRPr lang="en-US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4169435-64E4-4CF4-BB10-01E286263E83}"/>
              </a:ext>
            </a:extLst>
          </p:cNvPr>
          <p:cNvSpPr txBox="1">
            <a:spLocks/>
          </p:cNvSpPr>
          <p:nvPr/>
        </p:nvSpPr>
        <p:spPr>
          <a:xfrm>
            <a:off x="637410" y="3745029"/>
            <a:ext cx="10554574" cy="13465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Discuss</a:t>
            </a:r>
            <a:r>
              <a:rPr lang="fr-FR" dirty="0"/>
              <a:t> the issues </a:t>
            </a:r>
            <a:r>
              <a:rPr lang="fr-FR" dirty="0" err="1"/>
              <a:t>raised</a:t>
            </a:r>
            <a:r>
              <a:rPr lang="fr-FR" dirty="0"/>
              <a:t> about the model </a:t>
            </a:r>
            <a:r>
              <a:rPr lang="fr-FR" dirty="0" err="1"/>
              <a:t>sensitivity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Why</a:t>
            </a:r>
            <a:r>
              <a:rPr lang="fr-FR" dirty="0"/>
              <a:t> a </a:t>
            </a:r>
            <a:r>
              <a:rPr lang="fr-FR" dirty="0" err="1"/>
              <a:t>boolean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takes</a:t>
            </a:r>
            <a:r>
              <a:rPr lang="fr-FR" dirty="0"/>
              <a:t> the lead,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right to </a:t>
            </a:r>
            <a:r>
              <a:rPr lang="fr-FR" dirty="0" err="1"/>
              <a:t>remedy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, and how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C6AC0-4086-473A-9BFC-0DD763A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insights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21FA5-01E4-436C-8030-5EBC9426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8" y="1748902"/>
            <a:ext cx="10554574" cy="410102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Delivered</a:t>
            </a:r>
            <a:r>
              <a:rPr lang="fr-FR" dirty="0"/>
              <a:t> »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Raw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order_purchase_day</a:t>
            </a:r>
            <a:r>
              <a:rPr lang="fr-FR" dirty="0"/>
              <a:t>, </a:t>
            </a:r>
            <a:r>
              <a:rPr lang="en-US" dirty="0" err="1"/>
              <a:t>order_purchase_dayofweek</a:t>
            </a:r>
            <a:r>
              <a:rPr lang="en-US" dirty="0"/>
              <a:t>, </a:t>
            </a:r>
            <a:r>
              <a:rPr lang="en-US" dirty="0" err="1"/>
              <a:t>order_purchase_hour</a:t>
            </a:r>
            <a:r>
              <a:rPr lang="en-US" dirty="0"/>
              <a:t>.</a:t>
            </a:r>
          </a:p>
          <a:p>
            <a:pPr lvl="1"/>
            <a:r>
              <a:rPr lang="fr-FR" dirty="0"/>
              <a:t>Advanced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 ‘</a:t>
            </a:r>
            <a:r>
              <a:rPr lang="fr-FR" dirty="0" err="1"/>
              <a:t>estimated_delivery_time</a:t>
            </a:r>
            <a:r>
              <a:rPr lang="fr-FR" dirty="0"/>
              <a:t>’, '</a:t>
            </a:r>
            <a:r>
              <a:rPr lang="fr-FR" dirty="0" err="1"/>
              <a:t>effective_delivery_time</a:t>
            </a:r>
            <a:r>
              <a:rPr lang="fr-FR" dirty="0"/>
              <a:t>’, '</a:t>
            </a:r>
            <a:r>
              <a:rPr lang="fr-FR" dirty="0" err="1"/>
              <a:t>delivery_vs_estimated</a:t>
            </a:r>
            <a:r>
              <a:rPr lang="fr-FR" dirty="0"/>
              <a:t>’, </a:t>
            </a:r>
          </a:p>
          <a:p>
            <a:pPr lvl="2"/>
            <a:r>
              <a:rPr lang="fr-FR" dirty="0" err="1"/>
              <a:t>Categorical</a:t>
            </a:r>
            <a:r>
              <a:rPr lang="fr-FR" dirty="0"/>
              <a:t> : « </a:t>
            </a:r>
            <a:r>
              <a:rPr lang="fr-FR" dirty="0" err="1"/>
              <a:t>Purchase_Time_Zone</a:t>
            </a:r>
            <a:r>
              <a:rPr lang="fr-FR" dirty="0"/>
              <a:t> », </a:t>
            </a:r>
            <a:r>
              <a:rPr lang="fr-FR" dirty="0" err="1"/>
              <a:t>dividing</a:t>
            </a:r>
            <a:r>
              <a:rPr lang="fr-FR" dirty="0"/>
              <a:t> the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Time_Zone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22026</TotalTime>
  <Words>1904</Words>
  <Application>Microsoft Office PowerPoint</Application>
  <PresentationFormat>Grand écran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 Narrow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Build Customer-Centric Features</vt:lpstr>
      <vt:lpstr>Customer-Centric features</vt:lpstr>
      <vt:lpstr>Feature engineering : </vt:lpstr>
      <vt:lpstr>Correlated features &amp; pre-processing</vt:lpstr>
      <vt:lpstr>EDA insights</vt:lpstr>
      <vt:lpstr>Customer-Centric features</vt:lpstr>
      <vt:lpstr>Présentation PowerPoint</vt:lpstr>
      <vt:lpstr>Pipeline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170</cp:revision>
  <dcterms:created xsi:type="dcterms:W3CDTF">2020-07-07T07:51:10Z</dcterms:created>
  <dcterms:modified xsi:type="dcterms:W3CDTF">2020-09-11T13:25:10Z</dcterms:modified>
</cp:coreProperties>
</file>