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73" r:id="rId5"/>
    <p:sldId id="267" r:id="rId6"/>
    <p:sldId id="272" r:id="rId7"/>
    <p:sldId id="259" r:id="rId8"/>
    <p:sldId id="270" r:id="rId9"/>
    <p:sldId id="271" r:id="rId10"/>
    <p:sldId id="261" r:id="rId11"/>
    <p:sldId id="263" r:id="rId12"/>
    <p:sldId id="268" r:id="rId13"/>
    <p:sldId id="265" r:id="rId14"/>
    <p:sldId id="269" r:id="rId15"/>
    <p:sldId id="260" r:id="rId16"/>
    <p:sldId id="25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88D9"/>
    <a:srgbClr val="E8833A"/>
    <a:srgbClr val="788896"/>
    <a:srgbClr val="BD34D1"/>
    <a:srgbClr val="D3455B"/>
    <a:srgbClr val="1AAE9F"/>
    <a:srgbClr val="F7C325"/>
    <a:srgbClr val="F0F4F7"/>
    <a:srgbClr val="424F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9/7/2020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olistbr/brazilian-ecommerc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8.png"/><Relationship Id="rId12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16.svg"/><Relationship Id="rId10" Type="http://schemas.microsoft.com/office/2007/relationships/hdphoto" Target="../media/hdphoto1.wdp"/><Relationship Id="rId4" Type="http://schemas.openxmlformats.org/officeDocument/2006/relationships/image" Target="../media/image1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672BEF-9993-4F86-AADC-1F8E786E1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2654" y="488272"/>
            <a:ext cx="6839185" cy="4350059"/>
          </a:xfrm>
        </p:spPr>
        <p:txBody>
          <a:bodyPr>
            <a:normAutofit fontScale="90000"/>
          </a:bodyPr>
          <a:lstStyle/>
          <a:p>
            <a:r>
              <a:rPr lang="fr-FR" dirty="0" err="1">
                <a:solidFill>
                  <a:schemeClr val="accent3"/>
                </a:solidFill>
              </a:rPr>
              <a:t>Olist</a:t>
            </a:r>
            <a:r>
              <a:rPr lang="fr-FR" sz="4800" dirty="0"/>
              <a:t> Marketplace:</a:t>
            </a:r>
            <a:br>
              <a:rPr lang="fr-FR" sz="4800" b="0" dirty="0"/>
            </a:br>
            <a:r>
              <a:rPr lang="fr-FR" sz="4800" b="0" i="1" dirty="0"/>
              <a:t>Customer Segmentation</a:t>
            </a:r>
            <a:br>
              <a:rPr lang="fr-FR" sz="4800" b="0" i="1" dirty="0"/>
            </a:br>
            <a:br>
              <a:rPr lang="fr-FR" sz="4800" dirty="0"/>
            </a:br>
            <a:br>
              <a:rPr lang="fr-FR" sz="4800" dirty="0"/>
            </a:br>
            <a:r>
              <a:rPr lang="fr-FR" sz="2200" b="0" dirty="0">
                <a:sym typeface="Wingdings 2" panose="05020102010507070707" pitchFamily="18" charset="2"/>
              </a:rPr>
              <a:t> </a:t>
            </a:r>
            <a:r>
              <a:rPr lang="en-US" sz="2200" b="0" dirty="0"/>
              <a:t>Rely on </a:t>
            </a:r>
            <a:r>
              <a:rPr lang="en-US" sz="2200" b="0" dirty="0" err="1"/>
              <a:t>Olist</a:t>
            </a:r>
            <a:r>
              <a:rPr lang="en-US" sz="2200" b="0" dirty="0"/>
              <a:t> datasets shared through Kaggle*,</a:t>
            </a:r>
            <a:br>
              <a:rPr lang="en-US" sz="2200" b="0" dirty="0"/>
            </a:br>
            <a:r>
              <a:rPr lang="fr-FR" sz="2200" b="0" dirty="0">
                <a:sym typeface="Wingdings 2" panose="05020102010507070707" pitchFamily="18" charset="2"/>
              </a:rPr>
              <a:t> </a:t>
            </a:r>
            <a:r>
              <a:rPr lang="en-US" sz="2200" b="0" dirty="0"/>
              <a:t>Help marketing teams to understand customers,</a:t>
            </a:r>
            <a:br>
              <a:rPr lang="en-US" sz="2200" b="0" dirty="0"/>
            </a:br>
            <a:r>
              <a:rPr lang="fr-FR" sz="2200" b="0" dirty="0">
                <a:sym typeface="Wingdings 2" panose="05020102010507070707" pitchFamily="18" charset="2"/>
              </a:rPr>
              <a:t> </a:t>
            </a:r>
            <a:r>
              <a:rPr lang="en-US" sz="2200" b="0" dirty="0"/>
              <a:t>Through a usable </a:t>
            </a:r>
            <a:r>
              <a:rPr lang="en-US" sz="2200" dirty="0"/>
              <a:t>segmentation</a:t>
            </a:r>
            <a:r>
              <a:rPr lang="en-US" sz="2200" b="0" dirty="0"/>
              <a:t>,</a:t>
            </a:r>
            <a:br>
              <a:rPr lang="en-US" sz="2200" b="0" dirty="0"/>
            </a:br>
            <a:r>
              <a:rPr lang="fr-FR" sz="2200" b="0" dirty="0">
                <a:sym typeface="Wingdings 2" panose="05020102010507070707" pitchFamily="18" charset="2"/>
              </a:rPr>
              <a:t> </a:t>
            </a:r>
            <a:r>
              <a:rPr lang="en-US" sz="2200" b="0" dirty="0"/>
              <a:t>Identify the right update interval</a:t>
            </a:r>
            <a:br>
              <a:rPr lang="en-US" sz="2200" i="1" dirty="0"/>
            </a:br>
            <a:endParaRPr lang="fr-FR" sz="22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8E09DBE-4639-4641-BF7E-AD59BF810A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0942" y="5907064"/>
            <a:ext cx="7060897" cy="713628"/>
          </a:xfrm>
          <a:effectLst/>
        </p:spPr>
        <p:txBody>
          <a:bodyPr>
            <a:normAutofit/>
          </a:bodyPr>
          <a:lstStyle/>
          <a:p>
            <a:endParaRPr lang="en-US" dirty="0"/>
          </a:p>
          <a:p>
            <a:pPr algn="r"/>
            <a:r>
              <a:rPr lang="en-US" sz="1400" i="1" dirty="0"/>
              <a:t>* </a:t>
            </a:r>
            <a:r>
              <a:rPr lang="en-US" sz="1400" i="1" u="sng" dirty="0">
                <a:hlinkClick r:id="rId2"/>
              </a:rPr>
              <a:t>https://www.kaggle.com/olistbr/brazilian-ecommerce</a:t>
            </a:r>
            <a:endParaRPr lang="en-US" sz="1400" i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E0B9CF-B27D-4193-B217-EF614E7A6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59" y="0"/>
            <a:ext cx="465065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4">
            <a:extLst>
              <a:ext uri="{FF2B5EF4-FFF2-40B4-BE49-F238E27FC236}">
                <a16:creationId xmlns:a16="http://schemas.microsoft.com/office/drawing/2014/main" id="{AFEEC2B0-DD70-40E3-B299-D2FA7870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84806" y="639097"/>
            <a:ext cx="3363730" cy="5582150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4FC7AE6-E97F-4A1B-91FB-AA3996149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4095" y="1006715"/>
            <a:ext cx="2745153" cy="146865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DDA8E6E-786F-4C58-A108-C38D18FD87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4557" y="2658194"/>
            <a:ext cx="2364227" cy="155448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951AE74-5A3F-41F1-BCBE-C442014EB1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6646" y="4352584"/>
            <a:ext cx="2580050" cy="155448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FFA3AFC-DADC-48DE-80F7-D5B7CDC713EC}"/>
              </a:ext>
            </a:extLst>
          </p:cNvPr>
          <p:cNvSpPr txBox="1"/>
          <p:nvPr/>
        </p:nvSpPr>
        <p:spPr>
          <a:xfrm>
            <a:off x="85022" y="5063549"/>
            <a:ext cx="64187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 steps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Perform EDA &amp; Feature Engineering to enhance data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Try a variety of modelling approaches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Select the best model and its improvements</a:t>
            </a:r>
          </a:p>
        </p:txBody>
      </p:sp>
    </p:spTree>
    <p:extLst>
      <p:ext uri="{BB962C8B-B14F-4D97-AF65-F5344CB8AC3E}">
        <p14:creationId xmlns:p14="http://schemas.microsoft.com/office/powerpoint/2010/main" val="1665921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410FCF-FA8C-4BA5-90F8-6B6999415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Learn</a:t>
            </a:r>
            <a:r>
              <a:rPr lang="fr-FR" dirty="0"/>
              <a:t> about Clients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F36B7E-10D4-4BA8-A6AF-6D59EE25F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526" y="2201663"/>
            <a:ext cx="10554574" cy="452714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/>
              <a:t>« </a:t>
            </a:r>
            <a:r>
              <a:rPr lang="fr-FR" dirty="0" err="1"/>
              <a:t>naturally</a:t>
            </a:r>
            <a:r>
              <a:rPr lang="fr-FR" dirty="0"/>
              <a:t> » </a:t>
            </a:r>
            <a:r>
              <a:rPr lang="fr-FR" dirty="0" err="1"/>
              <a:t>correlated</a:t>
            </a:r>
            <a:r>
              <a:rPr lang="fr-FR" dirty="0"/>
              <a:t> </a:t>
            </a:r>
            <a:r>
              <a:rPr lang="fr-FR" dirty="0" err="1"/>
              <a:t>features</a:t>
            </a:r>
            <a:endParaRPr lang="fr-FR" dirty="0"/>
          </a:p>
          <a:p>
            <a:pPr marL="0" indent="0">
              <a:buNone/>
            </a:pPr>
            <a:r>
              <a:rPr lang="fr-FR" dirty="0" err="1"/>
              <a:t>Freight</a:t>
            </a:r>
            <a:r>
              <a:rPr lang="fr-FR" dirty="0"/>
              <a:t> value or percentage* versus </a:t>
            </a:r>
            <a:r>
              <a:rPr lang="fr-FR" dirty="0" err="1"/>
              <a:t>density</a:t>
            </a:r>
            <a:r>
              <a:rPr lang="fr-FR" dirty="0"/>
              <a:t>,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freight</a:t>
            </a:r>
            <a:r>
              <a:rPr lang="fr-FR" dirty="0"/>
              <a:t> </a:t>
            </a:r>
            <a:r>
              <a:rPr lang="fr-FR" dirty="0" err="1"/>
              <a:t>cost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usually</a:t>
            </a:r>
            <a:r>
              <a:rPr lang="fr-FR" dirty="0"/>
              <a:t> </a:t>
            </a:r>
            <a:r>
              <a:rPr lang="fr-FR" dirty="0" err="1"/>
              <a:t>calculated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weight</a:t>
            </a:r>
            <a:r>
              <a:rPr lang="fr-FR" dirty="0"/>
              <a:t> and volume.</a:t>
            </a:r>
          </a:p>
          <a:p>
            <a:pPr marL="0" indent="0">
              <a:buNone/>
            </a:pPr>
            <a:r>
              <a:rPr lang="fr-FR" dirty="0" err="1"/>
              <a:t>Category</a:t>
            </a:r>
            <a:r>
              <a:rPr lang="fr-FR" dirty="0"/>
              <a:t> </a:t>
            </a:r>
            <a:r>
              <a:rPr lang="fr-FR" dirty="0" err="1"/>
              <a:t>typical</a:t>
            </a:r>
            <a:r>
              <a:rPr lang="fr-FR" dirty="0"/>
              <a:t> values : i.e. </a:t>
            </a:r>
            <a:r>
              <a:rPr lang="fr-FR" dirty="0" err="1"/>
              <a:t>Furnitures</a:t>
            </a:r>
            <a:r>
              <a:rPr lang="fr-FR" dirty="0"/>
              <a:t> are high vol. </a:t>
            </a:r>
            <a:r>
              <a:rPr lang="fr-FR" dirty="0" err="1"/>
              <a:t>products</a:t>
            </a:r>
            <a:r>
              <a:rPr lang="fr-FR" dirty="0"/>
              <a:t>, basic </a:t>
            </a:r>
            <a:r>
              <a:rPr lang="fr-FR" dirty="0" err="1"/>
              <a:t>goods</a:t>
            </a:r>
            <a:r>
              <a:rPr lang="fr-FR" dirty="0"/>
              <a:t> for </a:t>
            </a:r>
            <a:r>
              <a:rPr lang="fr-FR" dirty="0" err="1"/>
              <a:t>health</a:t>
            </a:r>
            <a:r>
              <a:rPr lang="fr-FR" dirty="0"/>
              <a:t> and </a:t>
            </a:r>
            <a:r>
              <a:rPr lang="fr-FR" dirty="0" err="1"/>
              <a:t>beautye</a:t>
            </a:r>
            <a:r>
              <a:rPr lang="fr-FR" dirty="0"/>
              <a:t> are not has </a:t>
            </a:r>
            <a:r>
              <a:rPr lang="fr-FR" dirty="0" err="1"/>
              <a:t>expensive</a:t>
            </a:r>
            <a:r>
              <a:rPr lang="fr-FR" dirty="0"/>
              <a:t> has </a:t>
            </a:r>
            <a:r>
              <a:rPr lang="fr-FR" dirty="0" err="1"/>
              <a:t>perfumery</a:t>
            </a:r>
            <a:r>
              <a:rPr lang="fr-FR" dirty="0"/>
              <a:t>, etc.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/>
              <a:t>Customer’s</a:t>
            </a:r>
            <a:r>
              <a:rPr lang="fr-FR" dirty="0"/>
              <a:t> </a:t>
            </a:r>
            <a:r>
              <a:rPr lang="fr-FR" dirty="0" err="1"/>
              <a:t>behavior</a:t>
            </a:r>
            <a:r>
              <a:rPr lang="fr-FR" dirty="0"/>
              <a:t>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offer</a:t>
            </a:r>
            <a:r>
              <a:rPr lang="fr-FR" dirty="0"/>
              <a:t> actions, </a:t>
            </a:r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try</a:t>
            </a:r>
            <a:r>
              <a:rPr lang="fr-FR" dirty="0"/>
              <a:t> to </a:t>
            </a:r>
            <a:r>
              <a:rPr lang="fr-FR" dirty="0" err="1"/>
              <a:t>see</a:t>
            </a:r>
            <a:r>
              <a:rPr lang="fr-FR" dirty="0"/>
              <a:t> </a:t>
            </a:r>
            <a:r>
              <a:rPr lang="fr-FR" dirty="0" err="1"/>
              <a:t>which</a:t>
            </a:r>
            <a:r>
              <a:rPr lang="fr-FR" dirty="0"/>
              <a:t> actions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increase</a:t>
            </a:r>
            <a:r>
              <a:rPr lang="fr-FR" dirty="0"/>
              <a:t> the </a:t>
            </a:r>
            <a:r>
              <a:rPr lang="fr-FR" dirty="0" err="1"/>
              <a:t>selling</a:t>
            </a:r>
            <a:r>
              <a:rPr lang="fr-FR" dirty="0"/>
              <a:t> power </a:t>
            </a:r>
            <a:r>
              <a:rPr lang="fr-FR" dirty="0" err="1"/>
              <a:t>through</a:t>
            </a:r>
            <a:r>
              <a:rPr lang="fr-FR" dirty="0"/>
              <a:t> </a:t>
            </a:r>
            <a:r>
              <a:rPr lang="fr-FR" dirty="0" err="1"/>
              <a:t>Olist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en-US" dirty="0"/>
              <a:t>Total price is not that easy to handle by </a:t>
            </a:r>
            <a:r>
              <a:rPr lang="en-US" dirty="0" err="1"/>
              <a:t>Olist</a:t>
            </a:r>
            <a:r>
              <a:rPr lang="en-US" dirty="0"/>
              <a:t>, but a “charm pricing” strategy is affordable and could be assessed to be applied to most relevant products in order to increase the sales performance.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Get a better knowledge of what kind of customers is about to by a product at what time is another valuable intel : for categories recommendation such as kart and additional item.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Customer’s </a:t>
            </a:r>
            <a:r>
              <a:rPr lang="en-US" dirty="0" err="1"/>
              <a:t>behaviour</a:t>
            </a:r>
            <a:r>
              <a:rPr lang="en-US" dirty="0"/>
              <a:t> can as well be determined by the product review, and this could also affect its own review score, if correlated each other.</a:t>
            </a:r>
          </a:p>
        </p:txBody>
      </p:sp>
    </p:spTree>
    <p:extLst>
      <p:ext uri="{BB962C8B-B14F-4D97-AF65-F5344CB8AC3E}">
        <p14:creationId xmlns:p14="http://schemas.microsoft.com/office/powerpoint/2010/main" val="3157551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4FBCB3-9A79-4E62-8456-2142CD0ED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E2DAEB-1242-4956-9372-4F5CB1D07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195" y="2031325"/>
            <a:ext cx="10554574" cy="4635713"/>
          </a:xfrm>
        </p:spPr>
        <p:txBody>
          <a:bodyPr>
            <a:normAutofit fontScale="47500" lnSpcReduction="20000"/>
          </a:bodyPr>
          <a:lstStyle/>
          <a:p>
            <a:endParaRPr lang="en-US" dirty="0"/>
          </a:p>
          <a:p>
            <a:r>
              <a:rPr lang="en-US" dirty="0"/>
              <a:t>From Payments-Centric</a:t>
            </a:r>
          </a:p>
          <a:p>
            <a:pPr lvl="1"/>
            <a:r>
              <a:rPr lang="fr-FR" dirty="0"/>
              <a:t>A </a:t>
            </a:r>
            <a:r>
              <a:rPr lang="fr-FR" dirty="0" err="1"/>
              <a:t>customer</a:t>
            </a:r>
            <a:r>
              <a:rPr lang="fr-FR" dirty="0"/>
              <a:t> can </a:t>
            </a:r>
            <a:r>
              <a:rPr lang="fr-FR" dirty="0" err="1"/>
              <a:t>already</a:t>
            </a:r>
            <a:r>
              <a:rPr lang="fr-FR" dirty="0"/>
              <a:t> select the </a:t>
            </a:r>
            <a:r>
              <a:rPr lang="fr-FR" dirty="0" err="1"/>
              <a:t>payment</a:t>
            </a:r>
            <a:r>
              <a:rPr lang="fr-FR" dirty="0"/>
              <a:t> </a:t>
            </a:r>
            <a:r>
              <a:rPr lang="fr-FR" dirty="0" err="1"/>
              <a:t>means</a:t>
            </a:r>
            <a:r>
              <a:rPr lang="fr-FR" dirty="0"/>
              <a:t> and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potential</a:t>
            </a:r>
            <a:r>
              <a:rPr lang="fr-FR" dirty="0"/>
              <a:t> </a:t>
            </a:r>
            <a:r>
              <a:rPr lang="fr-FR" dirty="0" err="1"/>
              <a:t>installements</a:t>
            </a:r>
            <a:r>
              <a:rPr lang="fr-FR" dirty="0"/>
              <a:t>, </a:t>
            </a:r>
            <a:r>
              <a:rPr lang="fr-FR" dirty="0" err="1"/>
              <a:t>although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reveal</a:t>
            </a:r>
            <a:r>
              <a:rPr lang="fr-FR" dirty="0"/>
              <a:t> the </a:t>
            </a:r>
            <a:r>
              <a:rPr lang="fr-FR" dirty="0" err="1"/>
              <a:t>purchase</a:t>
            </a:r>
            <a:r>
              <a:rPr lang="fr-FR" dirty="0"/>
              <a:t> </a:t>
            </a:r>
            <a:r>
              <a:rPr lang="fr-FR" dirty="0" err="1"/>
              <a:t>behavior</a:t>
            </a:r>
            <a:r>
              <a:rPr lang="fr-FR" dirty="0"/>
              <a:t>,</a:t>
            </a:r>
          </a:p>
          <a:p>
            <a:pPr lvl="1"/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try</a:t>
            </a:r>
            <a:r>
              <a:rPr lang="fr-FR" dirty="0"/>
              <a:t> to </a:t>
            </a:r>
            <a:r>
              <a:rPr lang="fr-FR" dirty="0" err="1"/>
              <a:t>improve</a:t>
            </a:r>
            <a:r>
              <a:rPr lang="fr-FR" dirty="0"/>
              <a:t> sales or </a:t>
            </a:r>
            <a:r>
              <a:rPr lang="fr-FR" dirty="0" err="1"/>
              <a:t>favor</a:t>
            </a:r>
            <a:r>
              <a:rPr lang="fr-FR" dirty="0"/>
              <a:t> </a:t>
            </a:r>
            <a:r>
              <a:rPr lang="fr-FR" dirty="0" err="1"/>
              <a:t>highest</a:t>
            </a:r>
            <a:r>
              <a:rPr lang="fr-FR" dirty="0"/>
              <a:t> </a:t>
            </a:r>
            <a:r>
              <a:rPr lang="fr-FR" dirty="0" err="1"/>
              <a:t>expenses</a:t>
            </a:r>
            <a:r>
              <a:rPr lang="fr-FR" dirty="0"/>
              <a:t> for </a:t>
            </a:r>
            <a:r>
              <a:rPr lang="fr-FR" dirty="0" err="1"/>
              <a:t>customers</a:t>
            </a:r>
            <a:r>
              <a:rPr lang="fr-FR" dirty="0"/>
              <a:t>, by </a:t>
            </a:r>
            <a:r>
              <a:rPr lang="fr-FR" dirty="0" err="1"/>
              <a:t>analysing</a:t>
            </a:r>
            <a:r>
              <a:rPr lang="fr-FR" dirty="0"/>
              <a:t> </a:t>
            </a:r>
            <a:r>
              <a:rPr lang="fr-FR" dirty="0" err="1"/>
              <a:t>payment</a:t>
            </a:r>
            <a:r>
              <a:rPr lang="fr-FR" dirty="0"/>
              <a:t> total. </a:t>
            </a:r>
            <a:endParaRPr lang="en-US" dirty="0"/>
          </a:p>
          <a:p>
            <a:r>
              <a:rPr lang="en-US" dirty="0"/>
              <a:t>From Products/Items-Centric</a:t>
            </a:r>
          </a:p>
          <a:p>
            <a:pPr lvl="1"/>
            <a:r>
              <a:rPr lang="en-US" dirty="0"/>
              <a:t>Product sales comparisons based on their detailed descriptions would be valuable to take actions to enhance seller’s products database.</a:t>
            </a:r>
          </a:p>
          <a:p>
            <a:pPr lvl="1"/>
            <a:r>
              <a:rPr lang="en-US" dirty="0"/>
              <a:t>Charm pricing could affect Customer behavior.</a:t>
            </a:r>
          </a:p>
          <a:p>
            <a:pPr lvl="1"/>
            <a:r>
              <a:rPr lang="fr-FR" dirty="0" err="1"/>
              <a:t>Freight</a:t>
            </a:r>
            <a:r>
              <a:rPr lang="fr-FR" dirty="0"/>
              <a:t> value </a:t>
            </a:r>
            <a:r>
              <a:rPr lang="fr-FR" dirty="0" err="1"/>
              <a:t>beeing</a:t>
            </a:r>
            <a:r>
              <a:rPr lang="fr-FR" dirty="0"/>
              <a:t> </a:t>
            </a:r>
            <a:r>
              <a:rPr lang="fr-FR" dirty="0" err="1"/>
              <a:t>usually</a:t>
            </a:r>
            <a:r>
              <a:rPr lang="fr-FR" dirty="0"/>
              <a:t> </a:t>
            </a:r>
            <a:r>
              <a:rPr lang="fr-FR" dirty="0" err="1"/>
              <a:t>determined</a:t>
            </a:r>
            <a:r>
              <a:rPr lang="fr-FR" dirty="0"/>
              <a:t> by </a:t>
            </a:r>
            <a:r>
              <a:rPr lang="fr-FR" dirty="0" err="1"/>
              <a:t>product</a:t>
            </a:r>
            <a:r>
              <a:rPr lang="fr-FR" dirty="0"/>
              <a:t> </a:t>
            </a:r>
            <a:r>
              <a:rPr lang="fr-FR" dirty="0" err="1"/>
              <a:t>Weight</a:t>
            </a:r>
            <a:r>
              <a:rPr lang="fr-FR" dirty="0"/>
              <a:t> and Volume, </a:t>
            </a:r>
            <a:r>
              <a:rPr lang="fr-FR" dirty="0" err="1"/>
              <a:t>those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 </a:t>
            </a:r>
            <a:r>
              <a:rPr lang="fr-FR" dirty="0" err="1"/>
              <a:t>may</a:t>
            </a:r>
            <a:r>
              <a:rPr lang="fr-FR" dirty="0"/>
              <a:t> have an </a:t>
            </a:r>
            <a:r>
              <a:rPr lang="fr-FR" dirty="0" err="1"/>
              <a:t>hidden</a:t>
            </a:r>
            <a:r>
              <a:rPr lang="fr-FR" dirty="0"/>
              <a:t> impact on </a:t>
            </a:r>
            <a:r>
              <a:rPr lang="fr-FR" dirty="0" err="1"/>
              <a:t>Customer’s</a:t>
            </a:r>
            <a:r>
              <a:rPr lang="fr-FR" dirty="0"/>
              <a:t> </a:t>
            </a:r>
            <a:r>
              <a:rPr lang="fr-FR" dirty="0" err="1"/>
              <a:t>behavior</a:t>
            </a:r>
            <a:r>
              <a:rPr lang="fr-FR" dirty="0"/>
              <a:t>  </a:t>
            </a:r>
          </a:p>
          <a:p>
            <a:r>
              <a:rPr lang="en-US" dirty="0"/>
              <a:t>From </a:t>
            </a:r>
            <a:r>
              <a:rPr lang="en-US" dirty="0" err="1"/>
              <a:t>Geoloc</a:t>
            </a:r>
            <a:r>
              <a:rPr lang="en-US" dirty="0"/>
              <a:t>-Centric:</a:t>
            </a:r>
          </a:p>
          <a:p>
            <a:pPr lvl="1"/>
            <a:r>
              <a:rPr lang="en-US" dirty="0"/>
              <a:t>A marketplace offers a virtualization of Seller-Customer relations, a deeper look on this hidden aspect and its impact to the customer behavior could be valuable to understand how the real </a:t>
            </a:r>
            <a:r>
              <a:rPr lang="en-US" dirty="0" err="1"/>
              <a:t>cust</a:t>
            </a:r>
            <a:r>
              <a:rPr lang="en-US" dirty="0"/>
              <a:t>-seller distance influence the sales.</a:t>
            </a:r>
          </a:p>
          <a:p>
            <a:r>
              <a:rPr lang="en-US" dirty="0"/>
              <a:t>From Order-Centric</a:t>
            </a:r>
          </a:p>
          <a:p>
            <a:pPr lvl="1"/>
            <a:r>
              <a:rPr lang="en-US" dirty="0" err="1"/>
              <a:t>delivery_vs_estimated</a:t>
            </a:r>
            <a:r>
              <a:rPr lang="en-US" dirty="0"/>
              <a:t> would be valuable to remedy unsatisfaction consequences, and its consequence on Review scores.</a:t>
            </a:r>
          </a:p>
          <a:p>
            <a:r>
              <a:rPr lang="en-US" dirty="0"/>
              <a:t>From Review-Centric</a:t>
            </a:r>
          </a:p>
          <a:p>
            <a:pPr lvl="1"/>
            <a:r>
              <a:rPr lang="en-US" dirty="0"/>
              <a:t>Is the review score given by the customer correlated with the average score? Does the score affects the sales of a product?</a:t>
            </a:r>
          </a:p>
          <a:p>
            <a:pPr lvl="1"/>
            <a:r>
              <a:rPr lang="en-US" dirty="0"/>
              <a:t>Client review would be valuable to remedy unsatisfaction consequences. Does the client follow the crowd?</a:t>
            </a:r>
          </a:p>
          <a:p>
            <a:r>
              <a:rPr lang="fr-FR" dirty="0"/>
              <a:t>Customer-</a:t>
            </a:r>
            <a:r>
              <a:rPr lang="fr-FR" dirty="0" err="1"/>
              <a:t>Centric</a:t>
            </a:r>
            <a:r>
              <a:rPr lang="fr-FR" dirty="0"/>
              <a:t> </a:t>
            </a:r>
            <a:r>
              <a:rPr lang="fr-FR" dirty="0" err="1"/>
              <a:t>selection</a:t>
            </a:r>
            <a:r>
              <a:rPr lang="fr-FR" dirty="0"/>
              <a:t> :</a:t>
            </a:r>
          </a:p>
          <a:p>
            <a:pPr marL="457200" lvl="1" indent="0">
              <a:buNone/>
            </a:pPr>
            <a:r>
              <a:rPr lang="fr-FR" dirty="0"/>
              <a:t>	</a:t>
            </a:r>
            <a:r>
              <a:rPr lang="fr-FR" dirty="0" err="1"/>
              <a:t>Payment</a:t>
            </a:r>
            <a:r>
              <a:rPr lang="fr-FR" dirty="0"/>
              <a:t> Total</a:t>
            </a:r>
          </a:p>
          <a:p>
            <a:pPr marL="457200" lvl="1" indent="0">
              <a:buNone/>
            </a:pPr>
            <a:r>
              <a:rPr lang="fr-FR" dirty="0"/>
              <a:t>	</a:t>
            </a:r>
            <a:r>
              <a:rPr lang="fr-FR" dirty="0" err="1"/>
              <a:t>Freight</a:t>
            </a:r>
            <a:r>
              <a:rPr lang="fr-FR" dirty="0"/>
              <a:t> Percentage</a:t>
            </a:r>
          </a:p>
          <a:p>
            <a:pPr marL="457200" lvl="1" indent="0">
              <a:buNone/>
            </a:pPr>
            <a:r>
              <a:rPr lang="fr-FR" dirty="0"/>
              <a:t>	Customer – Seller Distance</a:t>
            </a:r>
          </a:p>
          <a:p>
            <a:pPr marL="457200" lvl="1" indent="0">
              <a:buNone/>
            </a:pPr>
            <a:r>
              <a:rPr lang="fr-FR" dirty="0"/>
              <a:t>	</a:t>
            </a:r>
            <a:r>
              <a:rPr lang="fr-FR" dirty="0" err="1"/>
              <a:t>Charm</a:t>
            </a:r>
            <a:r>
              <a:rPr lang="fr-FR" dirty="0"/>
              <a:t> Price</a:t>
            </a:r>
          </a:p>
          <a:p>
            <a:pPr marL="457200" lvl="1" indent="0">
              <a:buNone/>
            </a:pPr>
            <a:r>
              <a:rPr lang="fr-FR" dirty="0"/>
              <a:t>	</a:t>
            </a:r>
            <a:r>
              <a:rPr lang="fr-FR" dirty="0" err="1"/>
              <a:t>Review</a:t>
            </a:r>
            <a:r>
              <a:rPr lang="fr-FR" dirty="0"/>
              <a:t> Score Gap</a:t>
            </a:r>
          </a:p>
          <a:p>
            <a:pPr marL="457200" lvl="1" indent="0">
              <a:buNone/>
            </a:pPr>
            <a:r>
              <a:rPr lang="fr-FR" dirty="0"/>
              <a:t>If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 to </a:t>
            </a:r>
            <a:r>
              <a:rPr lang="fr-FR" dirty="0" err="1"/>
              <a:t>get</a:t>
            </a:r>
            <a:r>
              <a:rPr lang="fr-FR" dirty="0"/>
              <a:t> to new </a:t>
            </a:r>
            <a:r>
              <a:rPr lang="fr-FR" dirty="0" err="1"/>
              <a:t>customers</a:t>
            </a:r>
            <a:r>
              <a:rPr lang="fr-FR" dirty="0"/>
              <a:t>, an </a:t>
            </a:r>
            <a:r>
              <a:rPr lang="fr-FR" dirty="0" err="1"/>
              <a:t>idea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get</a:t>
            </a:r>
            <a:r>
              <a:rPr lang="fr-FR" dirty="0"/>
              <a:t> a </a:t>
            </a:r>
            <a:r>
              <a:rPr lang="fr-FR" dirty="0" err="1"/>
              <a:t>picture</a:t>
            </a:r>
            <a:r>
              <a:rPr lang="fr-FR" dirty="0"/>
              <a:t> of </a:t>
            </a:r>
            <a:r>
              <a:rPr lang="fr-FR" dirty="0" err="1"/>
              <a:t>When</a:t>
            </a:r>
            <a:r>
              <a:rPr lang="fr-FR" dirty="0"/>
              <a:t> and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they</a:t>
            </a:r>
            <a:r>
              <a:rPr lang="fr-FR" dirty="0"/>
              <a:t> </a:t>
            </a:r>
            <a:r>
              <a:rPr lang="fr-FR" dirty="0" err="1"/>
              <a:t>buy</a:t>
            </a:r>
            <a:r>
              <a:rPr lang="fr-FR" dirty="0"/>
              <a:t>, by </a:t>
            </a:r>
            <a:r>
              <a:rPr lang="fr-FR" dirty="0" err="1"/>
              <a:t>catching</a:t>
            </a:r>
            <a:r>
              <a:rPr lang="fr-FR" dirty="0"/>
              <a:t> </a:t>
            </a:r>
            <a:r>
              <a:rPr lang="fr-FR" dirty="0" err="1"/>
              <a:t>their</a:t>
            </a:r>
            <a:r>
              <a:rPr lang="fr-FR" dirty="0"/>
              <a:t> favorite Time </a:t>
            </a:r>
            <a:r>
              <a:rPr lang="fr-FR" dirty="0" err="1"/>
              <a:t>Purchase</a:t>
            </a:r>
            <a:r>
              <a:rPr lang="fr-FR" dirty="0"/>
              <a:t> Zone and Product </a:t>
            </a:r>
            <a:r>
              <a:rPr lang="fr-FR" dirty="0" err="1"/>
              <a:t>Category</a:t>
            </a:r>
            <a:r>
              <a:rPr lang="fr-FR" dirty="0"/>
              <a:t>.</a:t>
            </a:r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9F264F-9CA4-40CB-984D-616F5C606BF2}"/>
              </a:ext>
            </a:extLst>
          </p:cNvPr>
          <p:cNvSpPr/>
          <p:nvPr/>
        </p:nvSpPr>
        <p:spPr>
          <a:xfrm>
            <a:off x="8646849" y="1115809"/>
            <a:ext cx="341790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* Customer </a:t>
            </a:r>
            <a:r>
              <a:rPr lang="fr-FR" dirty="0" err="1"/>
              <a:t>shall</a:t>
            </a:r>
            <a:r>
              <a:rPr lang="fr-FR" dirty="0"/>
              <a:t> </a:t>
            </a:r>
            <a:r>
              <a:rPr lang="fr-FR" dirty="0" err="1"/>
              <a:t>surely</a:t>
            </a:r>
            <a:r>
              <a:rPr lang="fr-FR" dirty="0"/>
              <a:t> not </a:t>
            </a:r>
            <a:r>
              <a:rPr lang="fr-FR" dirty="0" err="1"/>
              <a:t>pay</a:t>
            </a:r>
            <a:r>
              <a:rPr lang="fr-FR" dirty="0"/>
              <a:t> </a:t>
            </a:r>
            <a:r>
              <a:rPr lang="fr-FR" dirty="0" err="1"/>
              <a:t>delivery</a:t>
            </a:r>
            <a:r>
              <a:rPr lang="fr-FR" dirty="0"/>
              <a:t> </a:t>
            </a:r>
            <a:r>
              <a:rPr lang="fr-FR" dirty="0" err="1"/>
              <a:t>costs</a:t>
            </a:r>
            <a:r>
              <a:rPr lang="fr-FR" dirty="0"/>
              <a:t> for </a:t>
            </a:r>
            <a:r>
              <a:rPr lang="fr-FR" dirty="0" err="1"/>
              <a:t>any</a:t>
            </a:r>
            <a:r>
              <a:rPr lang="fr-FR" dirty="0"/>
              <a:t> items of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order</a:t>
            </a:r>
            <a:r>
              <a:rPr lang="fr-FR" dirty="0"/>
              <a:t> and </a:t>
            </a:r>
            <a:r>
              <a:rPr lang="fr-FR" dirty="0" err="1"/>
              <a:t>we</a:t>
            </a:r>
            <a:r>
              <a:rPr lang="fr-FR" dirty="0"/>
              <a:t> assume </a:t>
            </a:r>
            <a:r>
              <a:rPr lang="fr-FR" dirty="0" err="1"/>
              <a:t>that</a:t>
            </a:r>
            <a:r>
              <a:rPr lang="fr-FR" dirty="0"/>
              <a:t> for a </a:t>
            </a:r>
            <a:r>
              <a:rPr lang="fr-FR" dirty="0" err="1"/>
              <a:t>given</a:t>
            </a:r>
            <a:r>
              <a:rPr lang="fr-FR" dirty="0"/>
              <a:t> </a:t>
            </a:r>
            <a:r>
              <a:rPr lang="fr-FR" dirty="0" err="1"/>
              <a:t>price</a:t>
            </a:r>
            <a:r>
              <a:rPr lang="fr-FR" dirty="0"/>
              <a:t>, the </a:t>
            </a:r>
            <a:r>
              <a:rPr lang="fr-FR" dirty="0" err="1"/>
              <a:t>costs</a:t>
            </a:r>
            <a:r>
              <a:rPr lang="fr-FR" dirty="0"/>
              <a:t> are </a:t>
            </a:r>
            <a:r>
              <a:rPr lang="fr-FR" dirty="0" err="1"/>
              <a:t>adjusted</a:t>
            </a:r>
            <a:r>
              <a:rPr lang="fr-FR" dirty="0"/>
              <a:t> in case of far distance </a:t>
            </a:r>
            <a:r>
              <a:rPr lang="fr-FR" dirty="0" err="1"/>
              <a:t>delivery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0802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1BE5DB-DF24-480C-BCFE-2B4654DF7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DA39DC-9EEA-4850-A1E9-D7C1E9003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0357" y="-3737561"/>
            <a:ext cx="10554574" cy="3636511"/>
          </a:xfrm>
        </p:spPr>
        <p:txBody>
          <a:bodyPr/>
          <a:lstStyle/>
          <a:p>
            <a:r>
              <a:rPr lang="en-US" dirty="0" err="1"/>
              <a:t>davies_bouldin_score</a:t>
            </a:r>
            <a:r>
              <a:rPr lang="en-US" dirty="0"/>
              <a:t> : 0.8377774761211887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6618DA7-AD4D-4EE7-A39D-B0393FBEC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392" y="2016772"/>
            <a:ext cx="3663934" cy="322346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B23DB91-F5D8-41B2-8AED-5EA747587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357" y="5240233"/>
            <a:ext cx="3662954" cy="156345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16E28E7-2560-4AD2-B157-1ADA70A78B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2503" y="3282186"/>
            <a:ext cx="3663934" cy="329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526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689C81-696F-492A-A86F-87C99D433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A73E02-227E-4680-B910-1B8B18791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141FF53-3186-4B53-9D1A-17B8D088B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713" y="2788790"/>
            <a:ext cx="4225303" cy="223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263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00D2F9-82BF-4B6B-98AE-702499FEF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6ECCEE-3FCA-4CD5-95A9-F269A637A394}"/>
              </a:ext>
            </a:extLst>
          </p:cNvPr>
          <p:cNvSpPr/>
          <p:nvPr/>
        </p:nvSpPr>
        <p:spPr>
          <a:xfrm>
            <a:off x="461639" y="2046505"/>
            <a:ext cx="549527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['</a:t>
            </a:r>
            <a:r>
              <a:rPr lang="en-US" dirty="0" err="1"/>
              <a:t>AroundMed_Paiement</a:t>
            </a:r>
            <a:r>
              <a:rPr lang="en-US" dirty="0"/>
              <a:t>' '</a:t>
            </a:r>
            <a:r>
              <a:rPr lang="en-US" dirty="0" err="1"/>
              <a:t>OnTime_Delivery</a:t>
            </a:r>
            <a:r>
              <a:rPr lang="en-US" dirty="0"/>
              <a:t>' '</a:t>
            </a:r>
            <a:r>
              <a:rPr lang="en-US" dirty="0" err="1"/>
              <a:t>BelowMed_FreightCost</a:t>
            </a:r>
            <a:r>
              <a:rPr lang="en-US" dirty="0"/>
              <a:t>'</a:t>
            </a:r>
          </a:p>
          <a:p>
            <a:r>
              <a:rPr lang="en-US" dirty="0"/>
              <a:t>  '</a:t>
            </a:r>
            <a:r>
              <a:rPr lang="en-US" dirty="0" err="1"/>
              <a:t>Near_Dist</a:t>
            </a:r>
            <a:r>
              <a:rPr lang="en-US" dirty="0"/>
              <a:t>' '</a:t>
            </a:r>
            <a:r>
              <a:rPr lang="en-US" dirty="0" err="1"/>
              <a:t>AroundMed_Review</a:t>
            </a:r>
            <a:r>
              <a:rPr lang="en-US" dirty="0"/>
              <a:t>' '1']</a:t>
            </a:r>
          </a:p>
          <a:p>
            <a:endParaRPr lang="en-US" dirty="0"/>
          </a:p>
          <a:p>
            <a:r>
              <a:rPr lang="en-US" dirty="0"/>
              <a:t> ['</a:t>
            </a:r>
            <a:r>
              <a:rPr lang="en-US" dirty="0" err="1"/>
              <a:t>AroundMed_Paiement</a:t>
            </a:r>
            <a:r>
              <a:rPr lang="en-US" dirty="0"/>
              <a:t>' '</a:t>
            </a:r>
            <a:r>
              <a:rPr lang="en-US" dirty="0" err="1"/>
              <a:t>Late_Delivery</a:t>
            </a:r>
            <a:r>
              <a:rPr lang="en-US" dirty="0"/>
              <a:t>' '</a:t>
            </a:r>
            <a:r>
              <a:rPr lang="en-US" dirty="0" err="1"/>
              <a:t>OverMed_FreightCost</a:t>
            </a:r>
            <a:r>
              <a:rPr lang="en-US" dirty="0"/>
              <a:t>'</a:t>
            </a:r>
          </a:p>
          <a:p>
            <a:r>
              <a:rPr lang="en-US" dirty="0"/>
              <a:t>  '</a:t>
            </a:r>
            <a:r>
              <a:rPr lang="en-US" dirty="0" err="1"/>
              <a:t>AroundMed_Dist</a:t>
            </a:r>
            <a:r>
              <a:rPr lang="en-US" dirty="0"/>
              <a:t>' '</a:t>
            </a:r>
            <a:r>
              <a:rPr lang="en-US" dirty="0" err="1"/>
              <a:t>LowerMed_Review</a:t>
            </a:r>
            <a:r>
              <a:rPr lang="en-US" dirty="0"/>
              <a:t>' '1’]</a:t>
            </a:r>
          </a:p>
          <a:p>
            <a:endParaRPr lang="en-US" dirty="0"/>
          </a:p>
          <a:p>
            <a:r>
              <a:rPr lang="en-US" dirty="0"/>
              <a:t> ['</a:t>
            </a:r>
            <a:r>
              <a:rPr lang="en-US" dirty="0" err="1"/>
              <a:t>Light_Paiement</a:t>
            </a:r>
            <a:r>
              <a:rPr lang="en-US" dirty="0"/>
              <a:t>' '</a:t>
            </a:r>
            <a:r>
              <a:rPr lang="en-US" dirty="0" err="1"/>
              <a:t>OnTime_Delivery</a:t>
            </a:r>
            <a:r>
              <a:rPr lang="en-US" dirty="0"/>
              <a:t>' '</a:t>
            </a:r>
            <a:r>
              <a:rPr lang="en-US" dirty="0" err="1"/>
              <a:t>OverMed_FreightCost</a:t>
            </a:r>
            <a:r>
              <a:rPr lang="en-US" dirty="0"/>
              <a:t>'</a:t>
            </a:r>
          </a:p>
          <a:p>
            <a:r>
              <a:rPr lang="en-US" dirty="0"/>
              <a:t>  '</a:t>
            </a:r>
            <a:r>
              <a:rPr lang="en-US" dirty="0" err="1"/>
              <a:t>AroundMed_Dist</a:t>
            </a:r>
            <a:r>
              <a:rPr lang="en-US" dirty="0"/>
              <a:t>' '</a:t>
            </a:r>
            <a:r>
              <a:rPr lang="en-US" dirty="0" err="1"/>
              <a:t>AroundMed_Review</a:t>
            </a:r>
            <a:r>
              <a:rPr lang="en-US" dirty="0"/>
              <a:t>' '1']</a:t>
            </a:r>
          </a:p>
          <a:p>
            <a:endParaRPr lang="en-US" dirty="0"/>
          </a:p>
          <a:p>
            <a:r>
              <a:rPr lang="en-US" dirty="0"/>
              <a:t> ['</a:t>
            </a:r>
            <a:r>
              <a:rPr lang="en-US" dirty="0" err="1"/>
              <a:t>AroundMed_Paiement</a:t>
            </a:r>
            <a:r>
              <a:rPr lang="en-US" dirty="0"/>
              <a:t>' '</a:t>
            </a:r>
            <a:r>
              <a:rPr lang="en-US" dirty="0" err="1"/>
              <a:t>OnTime_Delivery</a:t>
            </a:r>
            <a:r>
              <a:rPr lang="en-US" dirty="0"/>
              <a:t>' '</a:t>
            </a:r>
            <a:r>
              <a:rPr lang="en-US" dirty="0" err="1"/>
              <a:t>AroundMed_FreightCost</a:t>
            </a:r>
            <a:r>
              <a:rPr lang="en-US" dirty="0"/>
              <a:t>'</a:t>
            </a:r>
          </a:p>
          <a:p>
            <a:r>
              <a:rPr lang="en-US" dirty="0"/>
              <a:t>  '</a:t>
            </a:r>
            <a:r>
              <a:rPr lang="en-US" dirty="0" err="1"/>
              <a:t>AroundMed_Dist</a:t>
            </a:r>
            <a:r>
              <a:rPr lang="en-US" dirty="0"/>
              <a:t>' '</a:t>
            </a:r>
            <a:r>
              <a:rPr lang="en-US" dirty="0" err="1"/>
              <a:t>AroundMed_Review</a:t>
            </a:r>
            <a:r>
              <a:rPr lang="en-US" dirty="0"/>
              <a:t>' '1']</a:t>
            </a:r>
          </a:p>
          <a:p>
            <a:endParaRPr lang="en-US" dirty="0"/>
          </a:p>
          <a:p>
            <a:r>
              <a:rPr lang="en-US" dirty="0"/>
              <a:t> ['</a:t>
            </a:r>
            <a:r>
              <a:rPr lang="en-US" dirty="0" err="1"/>
              <a:t>Light_Paiement</a:t>
            </a:r>
            <a:r>
              <a:rPr lang="en-US" dirty="0"/>
              <a:t>' '</a:t>
            </a:r>
            <a:r>
              <a:rPr lang="en-US" dirty="0" err="1"/>
              <a:t>Late_Delivery</a:t>
            </a:r>
            <a:r>
              <a:rPr lang="en-US" dirty="0"/>
              <a:t>' '</a:t>
            </a:r>
            <a:r>
              <a:rPr lang="en-US" dirty="0" err="1"/>
              <a:t>AroundMed_FreightCost</a:t>
            </a:r>
            <a:r>
              <a:rPr lang="en-US" dirty="0"/>
              <a:t>' '</a:t>
            </a:r>
            <a:r>
              <a:rPr lang="en-US" dirty="0" err="1"/>
              <a:t>Near_Dist</a:t>
            </a:r>
            <a:r>
              <a:rPr lang="en-US" dirty="0"/>
              <a:t>'</a:t>
            </a:r>
          </a:p>
          <a:p>
            <a:r>
              <a:rPr lang="en-US" dirty="0"/>
              <a:t>  '</a:t>
            </a:r>
            <a:r>
              <a:rPr lang="en-US" dirty="0" err="1"/>
              <a:t>UpperMed_Review</a:t>
            </a:r>
            <a:r>
              <a:rPr lang="en-US" dirty="0"/>
              <a:t>' '0']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E410A1-1D61-4576-9082-02405051E067}"/>
              </a:ext>
            </a:extLst>
          </p:cNvPr>
          <p:cNvSpPr/>
          <p:nvPr/>
        </p:nvSpPr>
        <p:spPr>
          <a:xfrm>
            <a:off x="6927361" y="2042267"/>
            <a:ext cx="5368211" cy="536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['</a:t>
            </a:r>
            <a:r>
              <a:rPr lang="en-US" dirty="0" err="1"/>
              <a:t>AroundMed_Paiement</a:t>
            </a:r>
            <a:r>
              <a:rPr lang="en-US" dirty="0"/>
              <a:t>' '</a:t>
            </a:r>
            <a:r>
              <a:rPr lang="en-US" dirty="0" err="1"/>
              <a:t>Late_Delivery</a:t>
            </a:r>
            <a:r>
              <a:rPr lang="en-US" dirty="0"/>
              <a:t>' '</a:t>
            </a:r>
            <a:r>
              <a:rPr lang="en-US" dirty="0" err="1"/>
              <a:t>BelowMed_FreightCost</a:t>
            </a:r>
            <a:r>
              <a:rPr lang="en-US" dirty="0"/>
              <a:t>' '</a:t>
            </a:r>
            <a:r>
              <a:rPr lang="en-US" dirty="0" err="1"/>
              <a:t>Near_Dist</a:t>
            </a:r>
            <a:r>
              <a:rPr lang="en-US" dirty="0"/>
              <a:t>'</a:t>
            </a:r>
          </a:p>
          <a:p>
            <a:r>
              <a:rPr lang="en-US" dirty="0"/>
              <a:t>  '</a:t>
            </a:r>
            <a:r>
              <a:rPr lang="en-US" dirty="0" err="1"/>
              <a:t>AroundMed_Review</a:t>
            </a:r>
            <a:r>
              <a:rPr lang="en-US" dirty="0"/>
              <a:t>' '1']</a:t>
            </a:r>
          </a:p>
          <a:p>
            <a:endParaRPr lang="en-US" dirty="0"/>
          </a:p>
          <a:p>
            <a:r>
              <a:rPr lang="en-US" dirty="0"/>
              <a:t> ['</a:t>
            </a:r>
            <a:r>
              <a:rPr lang="en-US" dirty="0" err="1"/>
              <a:t>Light_Paiement</a:t>
            </a:r>
            <a:r>
              <a:rPr lang="en-US" dirty="0"/>
              <a:t>' '</a:t>
            </a:r>
            <a:r>
              <a:rPr lang="en-US" dirty="0" err="1"/>
              <a:t>OnTime_Delivery</a:t>
            </a:r>
            <a:r>
              <a:rPr lang="en-US" dirty="0"/>
              <a:t>' '</a:t>
            </a:r>
            <a:r>
              <a:rPr lang="en-US" dirty="0" err="1"/>
              <a:t>OverMed_FreightCost</a:t>
            </a:r>
            <a:r>
              <a:rPr lang="en-US" dirty="0"/>
              <a:t>' '</a:t>
            </a:r>
            <a:r>
              <a:rPr lang="en-US" dirty="0" err="1"/>
              <a:t>Far_Dist</a:t>
            </a:r>
            <a:r>
              <a:rPr lang="en-US" dirty="0"/>
              <a:t>'</a:t>
            </a:r>
          </a:p>
          <a:p>
            <a:r>
              <a:rPr lang="en-US" dirty="0"/>
              <a:t>  '</a:t>
            </a:r>
            <a:r>
              <a:rPr lang="en-US" dirty="0" err="1"/>
              <a:t>AroundMed_Review</a:t>
            </a:r>
            <a:r>
              <a:rPr lang="en-US" dirty="0"/>
              <a:t>' '1']</a:t>
            </a:r>
          </a:p>
          <a:p>
            <a:endParaRPr lang="en-US" dirty="0"/>
          </a:p>
          <a:p>
            <a:r>
              <a:rPr lang="en-US" dirty="0"/>
              <a:t> ['</a:t>
            </a:r>
            <a:r>
              <a:rPr lang="en-US" dirty="0" err="1"/>
              <a:t>Light_Paiement</a:t>
            </a:r>
            <a:r>
              <a:rPr lang="en-US" dirty="0"/>
              <a:t>' '</a:t>
            </a:r>
            <a:r>
              <a:rPr lang="en-US" dirty="0" err="1"/>
              <a:t>OnTime_Delivery</a:t>
            </a:r>
            <a:r>
              <a:rPr lang="en-US" dirty="0"/>
              <a:t>' '</a:t>
            </a:r>
            <a:r>
              <a:rPr lang="en-US" dirty="0" err="1"/>
              <a:t>OverMed_FreightCost</a:t>
            </a:r>
            <a:r>
              <a:rPr lang="en-US" dirty="0"/>
              <a:t>'</a:t>
            </a:r>
          </a:p>
          <a:p>
            <a:r>
              <a:rPr lang="en-US" dirty="0"/>
              <a:t>  '</a:t>
            </a:r>
            <a:r>
              <a:rPr lang="en-US" dirty="0" err="1"/>
              <a:t>AroundMed_Dist</a:t>
            </a:r>
            <a:r>
              <a:rPr lang="en-US" dirty="0"/>
              <a:t>' '</a:t>
            </a:r>
            <a:r>
              <a:rPr lang="en-US" dirty="0" err="1"/>
              <a:t>AroundMed_Review</a:t>
            </a:r>
            <a:r>
              <a:rPr lang="en-US" dirty="0"/>
              <a:t>' '0']</a:t>
            </a:r>
          </a:p>
          <a:p>
            <a:endParaRPr lang="en-US" dirty="0"/>
          </a:p>
          <a:p>
            <a:r>
              <a:rPr lang="en-US" dirty="0"/>
              <a:t> ['</a:t>
            </a:r>
            <a:r>
              <a:rPr lang="en-US" dirty="0" err="1"/>
              <a:t>AroundMed_Paiement</a:t>
            </a:r>
            <a:r>
              <a:rPr lang="en-US" dirty="0"/>
              <a:t>' '</a:t>
            </a:r>
            <a:r>
              <a:rPr lang="en-US" dirty="0" err="1"/>
              <a:t>OnTime_Delivery</a:t>
            </a:r>
            <a:r>
              <a:rPr lang="en-US" dirty="0"/>
              <a:t>' '</a:t>
            </a:r>
            <a:r>
              <a:rPr lang="en-US" dirty="0" err="1"/>
              <a:t>AroundMed_FreightCost</a:t>
            </a:r>
            <a:r>
              <a:rPr lang="en-US" dirty="0"/>
              <a:t>'</a:t>
            </a:r>
          </a:p>
          <a:p>
            <a:r>
              <a:rPr lang="en-US" dirty="0"/>
              <a:t>  '</a:t>
            </a:r>
            <a:r>
              <a:rPr lang="en-US" dirty="0" err="1"/>
              <a:t>AroundMed_Dist</a:t>
            </a:r>
            <a:r>
              <a:rPr lang="en-US" dirty="0"/>
              <a:t>' '</a:t>
            </a:r>
            <a:r>
              <a:rPr lang="en-US" dirty="0" err="1"/>
              <a:t>AroundMed_Review</a:t>
            </a:r>
            <a:r>
              <a:rPr lang="en-US" dirty="0"/>
              <a:t>' '1']</a:t>
            </a:r>
          </a:p>
          <a:p>
            <a:endParaRPr lang="en-US" dirty="0"/>
          </a:p>
          <a:p>
            <a:r>
              <a:rPr lang="en-US" dirty="0"/>
              <a:t> ['</a:t>
            </a:r>
            <a:r>
              <a:rPr lang="en-US" dirty="0" err="1"/>
              <a:t>AroundMed_Paiement</a:t>
            </a:r>
            <a:r>
              <a:rPr lang="en-US" dirty="0"/>
              <a:t>' '</a:t>
            </a:r>
            <a:r>
              <a:rPr lang="en-US" dirty="0" err="1"/>
              <a:t>Soon_Delivery</a:t>
            </a:r>
            <a:r>
              <a:rPr lang="en-US" dirty="0"/>
              <a:t>' '</a:t>
            </a:r>
            <a:r>
              <a:rPr lang="en-US" dirty="0" err="1"/>
              <a:t>AroundMed_FreightCost</a:t>
            </a:r>
            <a:r>
              <a:rPr lang="en-US" dirty="0"/>
              <a:t>'</a:t>
            </a:r>
          </a:p>
          <a:p>
            <a:r>
              <a:rPr lang="en-US" dirty="0"/>
              <a:t>  '</a:t>
            </a:r>
            <a:r>
              <a:rPr lang="en-US" dirty="0" err="1"/>
              <a:t>Near_Dist</a:t>
            </a:r>
            <a:r>
              <a:rPr lang="en-US" dirty="0"/>
              <a:t>' '</a:t>
            </a:r>
            <a:r>
              <a:rPr lang="en-US" dirty="0" err="1"/>
              <a:t>UpperMed_Review</a:t>
            </a:r>
            <a:r>
              <a:rPr lang="en-US" dirty="0"/>
              <a:t>' '1']</a:t>
            </a:r>
          </a:p>
        </p:txBody>
      </p:sp>
    </p:spTree>
    <p:extLst>
      <p:ext uri="{BB962C8B-B14F-4D97-AF65-F5344CB8AC3E}">
        <p14:creationId xmlns:p14="http://schemas.microsoft.com/office/powerpoint/2010/main" val="1742707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17E923-B208-4676-A5BE-755741638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129124-FBC2-46E9-B948-5558336F9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B8FBACB-6165-4812-8159-53AEDCF17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09" y="447188"/>
            <a:ext cx="8334375" cy="519112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DF53CB6-1EA9-434F-A537-20F0A14DA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888" y="822111"/>
            <a:ext cx="4346723" cy="463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815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7EF40-861A-4DA7-8B54-6A4925077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Merge a </a:t>
            </a:r>
            <a:r>
              <a:rPr lang="fr-F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Client-</a:t>
            </a:r>
            <a:r>
              <a:rPr lang="fr-FR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Centric</a:t>
            </a:r>
            <a:r>
              <a:rPr lang="fr-FR" dirty="0"/>
              <a:t> </a:t>
            </a:r>
            <a:r>
              <a:rPr lang="fr-FR" dirty="0" err="1"/>
              <a:t>Dataset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7F138BA-0D05-4A27-89D5-BB0232EBE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804" y="355693"/>
            <a:ext cx="10049996" cy="605511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6D7A9AF-F76D-443C-A0F9-16A8AB5423A3}"/>
              </a:ext>
            </a:extLst>
          </p:cNvPr>
          <p:cNvSpPr txBox="1"/>
          <p:nvPr/>
        </p:nvSpPr>
        <p:spPr>
          <a:xfrm>
            <a:off x="9834525" y="1362916"/>
            <a:ext cx="1685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err="1">
                <a:solidFill>
                  <a:srgbClr val="424F5A"/>
                </a:solidFill>
                <a:latin typeface="Arial Narrow" panose="020B0606020202030204" pitchFamily="34" charset="0"/>
              </a:rPr>
              <a:t>category_name_translation</a:t>
            </a:r>
            <a:endParaRPr lang="en-US" sz="1100" b="1" dirty="0">
              <a:solidFill>
                <a:srgbClr val="424F5A"/>
              </a:solidFill>
              <a:latin typeface="Arial Narrow" panose="020B060602020203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281937E-0BC0-4B00-A03B-47DDC84FB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807" y="907012"/>
            <a:ext cx="676275" cy="1714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6BAF0F9-78A7-4973-9E7A-30126991AAEC}"/>
              </a:ext>
            </a:extLst>
          </p:cNvPr>
          <p:cNvSpPr/>
          <p:nvPr/>
        </p:nvSpPr>
        <p:spPr>
          <a:xfrm>
            <a:off x="8895982" y="841334"/>
            <a:ext cx="10310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b="1" dirty="0" err="1">
                <a:solidFill>
                  <a:srgbClr val="424F5A"/>
                </a:solidFill>
                <a:latin typeface="Arial Narrow" panose="020B0606020202030204" pitchFamily="34" charset="0"/>
              </a:rPr>
              <a:t>category_name</a:t>
            </a:r>
            <a:endParaRPr lang="en-US" sz="1100" b="1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7B678F8-C963-4A1A-BFE5-4BA3F47F7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4525" y="947075"/>
            <a:ext cx="428625" cy="12382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7EDC8FD-2D90-4E9B-9342-446BDD6D6008}"/>
              </a:ext>
            </a:extLst>
          </p:cNvPr>
          <p:cNvSpPr/>
          <p:nvPr/>
        </p:nvSpPr>
        <p:spPr>
          <a:xfrm>
            <a:off x="7549716" y="2154481"/>
            <a:ext cx="785091" cy="145375"/>
          </a:xfrm>
          <a:prstGeom prst="rect">
            <a:avLst/>
          </a:prstGeom>
          <a:solidFill>
            <a:srgbClr val="F0F4F7"/>
          </a:solidFill>
          <a:ln>
            <a:solidFill>
              <a:srgbClr val="F0F4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D5D9A2B-EFCE-480B-A941-53D138DD9480}"/>
              </a:ext>
            </a:extLst>
          </p:cNvPr>
          <p:cNvSpPr txBox="1"/>
          <p:nvPr/>
        </p:nvSpPr>
        <p:spPr>
          <a:xfrm>
            <a:off x="7167049" y="2050183"/>
            <a:ext cx="15504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err="1">
                <a:solidFill>
                  <a:srgbClr val="424F5A"/>
                </a:solidFill>
                <a:latin typeface="Arial Narrow" panose="020B0606020202030204" pitchFamily="34" charset="0"/>
              </a:rPr>
              <a:t>most_important_product</a:t>
            </a:r>
            <a:endParaRPr lang="en-US" sz="1100" b="1" dirty="0">
              <a:solidFill>
                <a:srgbClr val="424F5A"/>
              </a:solidFill>
              <a:latin typeface="Arial Narrow" panose="020B0606020202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409956-1BFD-42E5-B97B-EEB16ED56EEF}"/>
              </a:ext>
            </a:extLst>
          </p:cNvPr>
          <p:cNvSpPr/>
          <p:nvPr/>
        </p:nvSpPr>
        <p:spPr>
          <a:xfrm>
            <a:off x="7479534" y="5478791"/>
            <a:ext cx="988291" cy="261610"/>
          </a:xfrm>
          <a:prstGeom prst="rect">
            <a:avLst/>
          </a:prstGeom>
          <a:solidFill>
            <a:srgbClr val="F0F4F7"/>
          </a:solidFill>
          <a:ln>
            <a:solidFill>
              <a:srgbClr val="F0F4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3926C37-FE70-4DC9-9606-0E4CD0B99415}"/>
              </a:ext>
            </a:extLst>
          </p:cNvPr>
          <p:cNvSpPr txBox="1"/>
          <p:nvPr/>
        </p:nvSpPr>
        <p:spPr>
          <a:xfrm>
            <a:off x="7479534" y="5478791"/>
            <a:ext cx="8066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424F5A"/>
                </a:solidFill>
                <a:latin typeface="Arial Narrow" panose="020B0606020202030204" pitchFamily="34" charset="0"/>
              </a:rPr>
              <a:t>{city, state}</a:t>
            </a:r>
            <a:endParaRPr lang="en-US" sz="1100" b="1" dirty="0">
              <a:solidFill>
                <a:srgbClr val="424F5A"/>
              </a:solidFill>
              <a:latin typeface="Arial Narrow" panose="020B060602020203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767BFB-E6DB-459A-9836-393CDEA96E39}"/>
              </a:ext>
            </a:extLst>
          </p:cNvPr>
          <p:cNvSpPr/>
          <p:nvPr/>
        </p:nvSpPr>
        <p:spPr>
          <a:xfrm>
            <a:off x="9983598" y="4411991"/>
            <a:ext cx="1055468" cy="261610"/>
          </a:xfrm>
          <a:prstGeom prst="rect">
            <a:avLst/>
          </a:prstGeom>
          <a:solidFill>
            <a:srgbClr val="F0F4F7"/>
          </a:solidFill>
          <a:ln>
            <a:solidFill>
              <a:srgbClr val="F0F4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FEB9D59-BC80-46F2-9662-064B28FC93A2}"/>
              </a:ext>
            </a:extLst>
          </p:cNvPr>
          <p:cNvSpPr txBox="1"/>
          <p:nvPr/>
        </p:nvSpPr>
        <p:spPr>
          <a:xfrm>
            <a:off x="10112904" y="4411991"/>
            <a:ext cx="861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rgbClr val="424F5A"/>
                </a:solidFill>
                <a:latin typeface="Arial Narrow" panose="020B0606020202030204" pitchFamily="34" charset="0"/>
              </a:rPr>
              <a:t>{city, state}</a:t>
            </a:r>
            <a:endParaRPr lang="en-US" sz="1100" b="1" dirty="0">
              <a:solidFill>
                <a:srgbClr val="424F5A"/>
              </a:solidFill>
              <a:latin typeface="Arial Narrow" panose="020B0606020202030204" pitchFamily="34" charset="0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25F6D1E9-E551-49C5-BF5A-E6D75F97AD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3807" y="505666"/>
            <a:ext cx="781050" cy="857250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E720B6A5-C793-4120-843E-4B632E91FD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77619" y="2815648"/>
            <a:ext cx="942975" cy="857250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7FBB416E-0387-4524-B3CB-2453FB4F80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408" y="4185449"/>
            <a:ext cx="4225303" cy="254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466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7EF40-861A-4DA7-8B54-6A4925077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365443"/>
            <a:ext cx="10571998" cy="970450"/>
          </a:xfrm>
        </p:spPr>
        <p:txBody>
          <a:bodyPr/>
          <a:lstStyle/>
          <a:p>
            <a:r>
              <a:rPr lang="fr-FR" dirty="0"/>
              <a:t>Merge a </a:t>
            </a:r>
            <a:r>
              <a:rPr lang="fr-FR" dirty="0">
                <a:solidFill>
                  <a:srgbClr val="1AAE9F"/>
                </a:solidFill>
              </a:rPr>
              <a:t>Customer-</a:t>
            </a:r>
            <a:r>
              <a:rPr lang="fr-FR" dirty="0" err="1">
                <a:solidFill>
                  <a:srgbClr val="1AAE9F"/>
                </a:solidFill>
              </a:rPr>
              <a:t>Centric</a:t>
            </a:r>
            <a:r>
              <a:rPr lang="fr-FR" dirty="0"/>
              <a:t> </a:t>
            </a:r>
            <a:r>
              <a:rPr lang="fr-FR" dirty="0" err="1"/>
              <a:t>Dataset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97390A-0370-47F9-B9CA-3D688EEDC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7355" y="1579598"/>
            <a:ext cx="11814999" cy="1572792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1600" b="1" dirty="0">
                <a:solidFill>
                  <a:schemeClr val="accent1"/>
                </a:solidFill>
              </a:rPr>
              <a:t>Data </a:t>
            </a:r>
            <a:r>
              <a:rPr lang="fr-FR" sz="1600" b="1" dirty="0" err="1">
                <a:solidFill>
                  <a:schemeClr val="accent1"/>
                </a:solidFill>
              </a:rPr>
              <a:t>Truncature</a:t>
            </a:r>
            <a:endParaRPr lang="fr-FR" sz="1600" b="1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fr-FR" b="1" dirty="0" err="1"/>
              <a:t>Only</a:t>
            </a:r>
            <a:r>
              <a:rPr lang="fr-FR" b="1" dirty="0"/>
              <a:t> 3 % of </a:t>
            </a:r>
            <a:r>
              <a:rPr lang="fr-FR" b="1" dirty="0" err="1"/>
              <a:t>Customers</a:t>
            </a:r>
            <a:r>
              <a:rPr lang="fr-FR" b="1" dirty="0"/>
              <a:t> made more </a:t>
            </a:r>
            <a:r>
              <a:rPr lang="fr-FR" b="1" dirty="0" err="1"/>
              <a:t>than</a:t>
            </a:r>
            <a:r>
              <a:rPr lang="fr-FR" b="1" dirty="0"/>
              <a:t> a Single </a:t>
            </a:r>
            <a:r>
              <a:rPr lang="fr-FR" b="1" dirty="0" err="1"/>
              <a:t>Order</a:t>
            </a:r>
            <a:r>
              <a:rPr lang="fr-FR" b="1" dirty="0"/>
              <a:t> !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/>
              <a:t>This affects the relevance of a </a:t>
            </a:r>
            <a:r>
              <a:rPr lang="fr-FR" dirty="0" err="1"/>
              <a:t>customer’s</a:t>
            </a:r>
            <a:r>
              <a:rPr lang="fr-FR" dirty="0"/>
              <a:t> </a:t>
            </a:r>
            <a:r>
              <a:rPr lang="fr-FR" dirty="0" err="1"/>
              <a:t>behavior</a:t>
            </a:r>
            <a:r>
              <a:rPr lang="fr-FR" dirty="0"/>
              <a:t> follow-up and compromises </a:t>
            </a:r>
            <a:r>
              <a:rPr lang="fr-FR" b="1" dirty="0"/>
              <a:t>RFM</a:t>
            </a:r>
            <a:r>
              <a:rPr lang="fr-FR" dirty="0"/>
              <a:t>* techniques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b="1" dirty="0" err="1"/>
              <a:t>Only</a:t>
            </a:r>
            <a:r>
              <a:rPr lang="fr-FR" b="1" dirty="0"/>
              <a:t> 3 % of </a:t>
            </a:r>
            <a:r>
              <a:rPr lang="fr-FR" b="1" dirty="0" err="1"/>
              <a:t>Orders</a:t>
            </a:r>
            <a:r>
              <a:rPr lang="fr-FR" b="1" dirty="0"/>
              <a:t> are not single Product (</a:t>
            </a:r>
            <a:r>
              <a:rPr lang="fr-FR" b="1" dirty="0" err="1"/>
              <a:t>with</a:t>
            </a:r>
            <a:r>
              <a:rPr lang="fr-FR" b="1" dirty="0"/>
              <a:t> </a:t>
            </a:r>
            <a:r>
              <a:rPr lang="fr-FR" b="1" dirty="0" err="1"/>
              <a:t>only</a:t>
            </a:r>
            <a:r>
              <a:rPr lang="fr-FR" b="1" dirty="0"/>
              <a:t> 10 % of multi-item shopping </a:t>
            </a:r>
            <a:r>
              <a:rPr lang="fr-FR" b="1" dirty="0" err="1"/>
              <a:t>carts</a:t>
            </a:r>
            <a:r>
              <a:rPr lang="fr-FR" b="1" dirty="0"/>
              <a:t>)</a:t>
            </a:r>
            <a:endParaRPr lang="fr-FR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/>
              <a:t>This enables to focus on a </a:t>
            </a:r>
            <a:r>
              <a:rPr lang="fr-FR" dirty="0" err="1"/>
              <a:t>simplified</a:t>
            </a:r>
            <a:r>
              <a:rPr lang="fr-FR" dirty="0"/>
              <a:t> </a:t>
            </a:r>
            <a:r>
              <a:rPr lang="fr-FR" b="1" dirty="0"/>
              <a:t>1:1</a:t>
            </a:r>
            <a:r>
              <a:rPr lang="fr-FR" dirty="0"/>
              <a:t> </a:t>
            </a:r>
            <a:r>
              <a:rPr lang="fr-FR" dirty="0" err="1"/>
              <a:t>cardinality</a:t>
            </a:r>
            <a:r>
              <a:rPr lang="fr-FR" dirty="0"/>
              <a:t> for </a:t>
            </a:r>
            <a:r>
              <a:rPr lang="fr-FR" dirty="0" err="1"/>
              <a:t>Customer_unique</a:t>
            </a:r>
            <a:r>
              <a:rPr lang="fr-FR" dirty="0"/>
              <a:t> – </a:t>
            </a:r>
            <a:r>
              <a:rPr lang="fr-FR" dirty="0" err="1"/>
              <a:t>Order</a:t>
            </a:r>
            <a:r>
              <a:rPr lang="fr-FR" dirty="0"/>
              <a:t> – Product – </a:t>
            </a:r>
            <a:r>
              <a:rPr lang="fr-FR" dirty="0" err="1"/>
              <a:t>Review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55BF90C-2871-445A-B750-2CD357B091D1}"/>
              </a:ext>
            </a:extLst>
          </p:cNvPr>
          <p:cNvSpPr txBox="1"/>
          <p:nvPr/>
        </p:nvSpPr>
        <p:spPr>
          <a:xfrm>
            <a:off x="94705" y="6329664"/>
            <a:ext cx="5812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/>
              <a:t>* </a:t>
            </a:r>
            <a:r>
              <a:rPr lang="fr-FR" sz="1200" b="1" i="1" dirty="0" err="1"/>
              <a:t>R</a:t>
            </a:r>
            <a:r>
              <a:rPr lang="fr-FR" sz="1200" i="1" dirty="0" err="1"/>
              <a:t>ecency</a:t>
            </a:r>
            <a:r>
              <a:rPr lang="fr-FR" sz="1200" i="1" dirty="0"/>
              <a:t> and </a:t>
            </a:r>
            <a:r>
              <a:rPr lang="fr-FR" sz="1200" b="1" i="1" dirty="0"/>
              <a:t>F</a:t>
            </a:r>
            <a:r>
              <a:rPr lang="fr-FR" sz="1200" i="1" dirty="0"/>
              <a:t>requency </a:t>
            </a:r>
            <a:r>
              <a:rPr lang="fr-FR" sz="1200" i="1" dirty="0" err="1"/>
              <a:t>would</a:t>
            </a:r>
            <a:r>
              <a:rPr lang="fr-FR" sz="1200" i="1" dirty="0"/>
              <a:t> </a:t>
            </a:r>
            <a:r>
              <a:rPr lang="fr-FR" sz="1200" i="1" dirty="0" err="1"/>
              <a:t>require</a:t>
            </a:r>
            <a:r>
              <a:rPr lang="fr-FR" sz="1200" i="1" dirty="0"/>
              <a:t> the </a:t>
            </a:r>
            <a:r>
              <a:rPr lang="fr-FR" sz="1200" i="1" dirty="0" err="1"/>
              <a:t>knowledge</a:t>
            </a:r>
            <a:r>
              <a:rPr lang="fr-FR" sz="1200" i="1" dirty="0"/>
              <a:t> of multiple </a:t>
            </a:r>
            <a:r>
              <a:rPr lang="fr-FR" sz="1200" i="1" dirty="0" err="1"/>
              <a:t>timestamped</a:t>
            </a:r>
            <a:r>
              <a:rPr lang="fr-FR" sz="1200" i="1" dirty="0"/>
              <a:t> </a:t>
            </a:r>
            <a:r>
              <a:rPr lang="fr-FR" sz="1200" i="1" dirty="0" err="1"/>
              <a:t>orders</a:t>
            </a:r>
            <a:r>
              <a:rPr lang="fr-FR" sz="1200" i="1" dirty="0"/>
              <a:t> and </a:t>
            </a:r>
            <a:r>
              <a:rPr lang="fr-FR" sz="1200" i="1" dirty="0" err="1"/>
              <a:t>senseful</a:t>
            </a:r>
            <a:r>
              <a:rPr lang="fr-FR" sz="1200" i="1" dirty="0"/>
              <a:t> </a:t>
            </a:r>
            <a:r>
              <a:rPr lang="fr-FR" sz="1200" i="1" dirty="0" err="1"/>
              <a:t>anteriority</a:t>
            </a:r>
            <a:r>
              <a:rPr lang="fr-FR" sz="1200" i="1" dirty="0"/>
              <a:t>.</a:t>
            </a:r>
            <a:endParaRPr lang="en-US" sz="1200" i="1" dirty="0"/>
          </a:p>
        </p:txBody>
      </p:sp>
      <p:pic>
        <p:nvPicPr>
          <p:cNvPr id="57" name="Image 56">
            <a:extLst>
              <a:ext uri="{FF2B5EF4-FFF2-40B4-BE49-F238E27FC236}">
                <a16:creationId xmlns:a16="http://schemas.microsoft.com/office/drawing/2014/main" id="{A0D8C0C5-4CD6-470E-A0A0-76286A9F4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851" y="3117750"/>
            <a:ext cx="5812794" cy="3500366"/>
          </a:xfrm>
          <a:prstGeom prst="rect">
            <a:avLst/>
          </a:prstGeom>
        </p:spPr>
      </p:pic>
      <p:grpSp>
        <p:nvGrpSpPr>
          <p:cNvPr id="76" name="Groupe 75">
            <a:extLst>
              <a:ext uri="{FF2B5EF4-FFF2-40B4-BE49-F238E27FC236}">
                <a16:creationId xmlns:a16="http://schemas.microsoft.com/office/drawing/2014/main" id="{6F1FB830-4295-4792-86A1-9AFCBB707D50}"/>
              </a:ext>
            </a:extLst>
          </p:cNvPr>
          <p:cNvGrpSpPr/>
          <p:nvPr/>
        </p:nvGrpSpPr>
        <p:grpSpPr>
          <a:xfrm>
            <a:off x="8954406" y="3834277"/>
            <a:ext cx="1450223" cy="622312"/>
            <a:chOff x="8954406" y="3834277"/>
            <a:chExt cx="1450223" cy="622312"/>
          </a:xfrm>
        </p:grpSpPr>
        <p:sp>
          <p:nvSpPr>
            <p:cNvPr id="59" name="Explosion : 8 points 58">
              <a:extLst>
                <a:ext uri="{FF2B5EF4-FFF2-40B4-BE49-F238E27FC236}">
                  <a16:creationId xmlns:a16="http://schemas.microsoft.com/office/drawing/2014/main" id="{00C5B24D-260E-4A4B-9852-7E00BF20F7DE}"/>
                </a:ext>
              </a:extLst>
            </p:cNvPr>
            <p:cNvSpPr/>
            <p:nvPr/>
          </p:nvSpPr>
          <p:spPr>
            <a:xfrm>
              <a:off x="9019713" y="3921992"/>
              <a:ext cx="1384916" cy="534597"/>
            </a:xfrm>
            <a:prstGeom prst="irregularSeal1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FB0D0CB6-990F-4BB7-B285-F0E46B478E7F}"/>
                </a:ext>
              </a:extLst>
            </p:cNvPr>
            <p:cNvSpPr/>
            <p:nvPr/>
          </p:nvSpPr>
          <p:spPr>
            <a:xfrm>
              <a:off x="8954406" y="3834277"/>
              <a:ext cx="319595" cy="355013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b="1" dirty="0"/>
                <a:t>1</a:t>
              </a:r>
              <a:endParaRPr lang="en-US" sz="1400" b="1" dirty="0"/>
            </a:p>
          </p:txBody>
        </p:sp>
      </p:grpSp>
      <p:grpSp>
        <p:nvGrpSpPr>
          <p:cNvPr id="75" name="Groupe 74">
            <a:extLst>
              <a:ext uri="{FF2B5EF4-FFF2-40B4-BE49-F238E27FC236}">
                <a16:creationId xmlns:a16="http://schemas.microsoft.com/office/drawing/2014/main" id="{EC9E3FB7-5CF9-4F25-B409-ED930A488380}"/>
              </a:ext>
            </a:extLst>
          </p:cNvPr>
          <p:cNvGrpSpPr/>
          <p:nvPr/>
        </p:nvGrpSpPr>
        <p:grpSpPr>
          <a:xfrm>
            <a:off x="9735323" y="3142165"/>
            <a:ext cx="1450223" cy="622312"/>
            <a:chOff x="9744981" y="3117750"/>
            <a:chExt cx="1450223" cy="622312"/>
          </a:xfrm>
        </p:grpSpPr>
        <p:sp>
          <p:nvSpPr>
            <p:cNvPr id="61" name="Explosion : 8 points 60">
              <a:extLst>
                <a:ext uri="{FF2B5EF4-FFF2-40B4-BE49-F238E27FC236}">
                  <a16:creationId xmlns:a16="http://schemas.microsoft.com/office/drawing/2014/main" id="{92F07B7D-42E8-40CF-A7C8-D5659AFF6598}"/>
                </a:ext>
              </a:extLst>
            </p:cNvPr>
            <p:cNvSpPr/>
            <p:nvPr/>
          </p:nvSpPr>
          <p:spPr>
            <a:xfrm>
              <a:off x="9810288" y="3205465"/>
              <a:ext cx="1384916" cy="534597"/>
            </a:xfrm>
            <a:prstGeom prst="irregularSeal1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290D83FB-B21F-46C0-B135-270018574C4A}"/>
                </a:ext>
              </a:extLst>
            </p:cNvPr>
            <p:cNvSpPr/>
            <p:nvPr/>
          </p:nvSpPr>
          <p:spPr>
            <a:xfrm>
              <a:off x="9744981" y="3117750"/>
              <a:ext cx="319595" cy="355013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b="1" dirty="0"/>
                <a:t>1b</a:t>
              </a:r>
              <a:endParaRPr lang="en-US" sz="1400" b="1" dirty="0"/>
            </a:p>
          </p:txBody>
        </p:sp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4099F8AA-29A6-47BD-8BA6-FEDBDCA3A9A8}"/>
              </a:ext>
            </a:extLst>
          </p:cNvPr>
          <p:cNvGrpSpPr/>
          <p:nvPr/>
        </p:nvGrpSpPr>
        <p:grpSpPr>
          <a:xfrm>
            <a:off x="7522137" y="5146137"/>
            <a:ext cx="1432269" cy="659173"/>
            <a:chOff x="7522137" y="5146137"/>
            <a:chExt cx="1432269" cy="659173"/>
          </a:xfrm>
        </p:grpSpPr>
        <p:sp>
          <p:nvSpPr>
            <p:cNvPr id="72" name="Explosion : 8 points 71">
              <a:extLst>
                <a:ext uri="{FF2B5EF4-FFF2-40B4-BE49-F238E27FC236}">
                  <a16:creationId xmlns:a16="http://schemas.microsoft.com/office/drawing/2014/main" id="{43C4CB60-230C-4095-AB62-2CCEC2342F64}"/>
                </a:ext>
              </a:extLst>
            </p:cNvPr>
            <p:cNvSpPr/>
            <p:nvPr/>
          </p:nvSpPr>
          <p:spPr>
            <a:xfrm>
              <a:off x="7569490" y="5270713"/>
              <a:ext cx="1384916" cy="534597"/>
            </a:xfrm>
            <a:prstGeom prst="irregularSeal1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F95610D4-4DD0-4758-9C67-12BCB35B5567}"/>
                </a:ext>
              </a:extLst>
            </p:cNvPr>
            <p:cNvSpPr/>
            <p:nvPr/>
          </p:nvSpPr>
          <p:spPr>
            <a:xfrm>
              <a:off x="7522137" y="5146137"/>
              <a:ext cx="319595" cy="28079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b="1" dirty="0"/>
                <a:t>2.</a:t>
              </a:r>
              <a:endParaRPr lang="en-US" sz="1400" b="1" dirty="0"/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45D2AC66-2946-48BE-839A-6C00CFAC41F2}"/>
              </a:ext>
            </a:extLst>
          </p:cNvPr>
          <p:cNvGrpSpPr/>
          <p:nvPr/>
        </p:nvGrpSpPr>
        <p:grpSpPr>
          <a:xfrm>
            <a:off x="5954849" y="3117750"/>
            <a:ext cx="5812795" cy="3500366"/>
            <a:chOff x="6580079" y="3999796"/>
            <a:chExt cx="4264166" cy="2655124"/>
          </a:xfrm>
        </p:grpSpPr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75670810-231F-4A7B-8088-332003CD44C1}"/>
                </a:ext>
              </a:extLst>
            </p:cNvPr>
            <p:cNvSpPr/>
            <p:nvPr/>
          </p:nvSpPr>
          <p:spPr>
            <a:xfrm rot="10800000">
              <a:off x="7448364" y="4614838"/>
              <a:ext cx="1540814" cy="1352346"/>
            </a:xfrm>
            <a:prstGeom prst="ellipse">
              <a:avLst/>
            </a:prstGeom>
            <a:solidFill>
              <a:srgbClr val="D3455B">
                <a:alpha val="50196"/>
              </a:srgbClr>
            </a:solidFill>
            <a:ln>
              <a:solidFill>
                <a:srgbClr val="D345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DC646430-D0B5-4371-9956-57505418C213}"/>
                </a:ext>
              </a:extLst>
            </p:cNvPr>
            <p:cNvSpPr/>
            <p:nvPr/>
          </p:nvSpPr>
          <p:spPr>
            <a:xfrm rot="5400000">
              <a:off x="7791167" y="4078013"/>
              <a:ext cx="894068" cy="795202"/>
            </a:xfrm>
            <a:prstGeom prst="ellipse">
              <a:avLst/>
            </a:prstGeom>
            <a:solidFill>
              <a:srgbClr val="788896">
                <a:alpha val="50196"/>
              </a:srgbClr>
            </a:solidFill>
            <a:ln>
              <a:solidFill>
                <a:srgbClr val="7888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F8D34389-4E07-454E-85A8-528358E51560}"/>
                </a:ext>
              </a:extLst>
            </p:cNvPr>
            <p:cNvSpPr/>
            <p:nvPr/>
          </p:nvSpPr>
          <p:spPr>
            <a:xfrm rot="16200000">
              <a:off x="9538262" y="5342787"/>
              <a:ext cx="1637909" cy="974056"/>
            </a:xfrm>
            <a:prstGeom prst="ellipse">
              <a:avLst/>
            </a:prstGeom>
            <a:solidFill>
              <a:srgbClr val="2C88D9">
                <a:alpha val="50196"/>
              </a:srgbClr>
            </a:solidFill>
            <a:ln>
              <a:solidFill>
                <a:srgbClr val="2C88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BE489108-2CA4-45E7-969B-14BA13CBB61D}"/>
                </a:ext>
              </a:extLst>
            </p:cNvPr>
            <p:cNvSpPr/>
            <p:nvPr/>
          </p:nvSpPr>
          <p:spPr>
            <a:xfrm>
              <a:off x="8950206" y="3999796"/>
              <a:ext cx="1839964" cy="894068"/>
            </a:xfrm>
            <a:prstGeom prst="ellipse">
              <a:avLst/>
            </a:prstGeom>
            <a:solidFill>
              <a:srgbClr val="F7C325">
                <a:alpha val="50196"/>
              </a:srgbClr>
            </a:solidFill>
            <a:ln>
              <a:solidFill>
                <a:srgbClr val="F7C3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EF5F0CF2-D476-4ED4-B7E1-F72F90FAF163}"/>
                </a:ext>
              </a:extLst>
            </p:cNvPr>
            <p:cNvSpPr/>
            <p:nvPr/>
          </p:nvSpPr>
          <p:spPr>
            <a:xfrm>
              <a:off x="6580079" y="4875883"/>
              <a:ext cx="1267577" cy="880498"/>
            </a:xfrm>
            <a:prstGeom prst="ellipse">
              <a:avLst/>
            </a:prstGeom>
            <a:solidFill>
              <a:srgbClr val="BD34D1">
                <a:alpha val="50196"/>
              </a:srgbClr>
            </a:solidFill>
            <a:ln>
              <a:solidFill>
                <a:srgbClr val="BD34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2411C8DC-0905-4D9C-B243-973D7ADCCC80}"/>
                </a:ext>
              </a:extLst>
            </p:cNvPr>
            <p:cNvSpPr/>
            <p:nvPr/>
          </p:nvSpPr>
          <p:spPr>
            <a:xfrm>
              <a:off x="8637223" y="4698252"/>
              <a:ext cx="1397671" cy="1070651"/>
            </a:xfrm>
            <a:prstGeom prst="ellipse">
              <a:avLst/>
            </a:prstGeom>
            <a:solidFill>
              <a:srgbClr val="E8833A">
                <a:alpha val="50196"/>
              </a:srgbClr>
            </a:solidFill>
            <a:ln>
              <a:solidFill>
                <a:srgbClr val="E883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266D6D0A-1BEB-4EEC-B4A4-E805FD7DC217}"/>
                </a:ext>
              </a:extLst>
            </p:cNvPr>
            <p:cNvSpPr/>
            <p:nvPr/>
          </p:nvSpPr>
          <p:spPr>
            <a:xfrm>
              <a:off x="7850024" y="5749830"/>
              <a:ext cx="795202" cy="905090"/>
            </a:xfrm>
            <a:prstGeom prst="ellipse">
              <a:avLst/>
            </a:prstGeom>
            <a:solidFill>
              <a:srgbClr val="1AAE9F">
                <a:alpha val="50196"/>
              </a:srgbClr>
            </a:solidFill>
            <a:ln>
              <a:solidFill>
                <a:srgbClr val="1AAE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0" name="Espace réservé du contenu 2">
            <a:extLst>
              <a:ext uri="{FF2B5EF4-FFF2-40B4-BE49-F238E27FC236}">
                <a16:creationId xmlns:a16="http://schemas.microsoft.com/office/drawing/2014/main" id="{867BADFA-3BE9-460D-A897-019ED856E8C7}"/>
              </a:ext>
            </a:extLst>
          </p:cNvPr>
          <p:cNvSpPr txBox="1">
            <a:spLocks/>
          </p:cNvSpPr>
          <p:nvPr/>
        </p:nvSpPr>
        <p:spPr>
          <a:xfrm>
            <a:off x="44043" y="3299004"/>
            <a:ext cx="6109704" cy="19717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fr-FR" sz="1600" b="1" i="1" dirty="0" err="1"/>
              <a:t>From</a:t>
            </a:r>
            <a:r>
              <a:rPr lang="fr-FR" sz="1600" b="1" i="1" dirty="0"/>
              <a:t> </a:t>
            </a:r>
            <a:r>
              <a:rPr lang="fr-FR" sz="1600" b="1" i="1" dirty="0" err="1">
                <a:solidFill>
                  <a:srgbClr val="D3455B"/>
                </a:solidFill>
              </a:rPr>
              <a:t>Order-Centric</a:t>
            </a:r>
            <a:r>
              <a:rPr lang="fr-FR" sz="1600" b="1" i="1" dirty="0"/>
              <a:t> to </a:t>
            </a:r>
            <a:r>
              <a:rPr lang="fr-FR" sz="1600" b="1" i="1" dirty="0">
                <a:solidFill>
                  <a:srgbClr val="1AAE9F"/>
                </a:solidFill>
              </a:rPr>
              <a:t>Customer-</a:t>
            </a:r>
            <a:r>
              <a:rPr lang="fr-FR" sz="1600" b="1" i="1" dirty="0" err="1">
                <a:solidFill>
                  <a:srgbClr val="1AAE9F"/>
                </a:solidFill>
              </a:rPr>
              <a:t>Centric</a:t>
            </a:r>
            <a:r>
              <a:rPr lang="fr-FR" sz="1600" b="1" i="1" dirty="0"/>
              <a:t> data:</a:t>
            </a:r>
          </a:p>
          <a:p>
            <a:pPr marL="457200" lvl="1" indent="0">
              <a:buNone/>
            </a:pPr>
            <a:r>
              <a:rPr lang="fr-FR" b="1" dirty="0"/>
              <a:t>1. </a:t>
            </a:r>
            <a:r>
              <a:rPr lang="fr-FR" dirty="0" err="1"/>
              <a:t>Focused</a:t>
            </a:r>
            <a:r>
              <a:rPr lang="fr-FR" dirty="0"/>
              <a:t> on the </a:t>
            </a:r>
            <a:r>
              <a:rPr lang="fr-FR" b="1" dirty="0"/>
              <a:t>Most Important Product</a:t>
            </a:r>
          </a:p>
          <a:p>
            <a:pPr marL="857250" lvl="2" indent="0">
              <a:buNone/>
            </a:pPr>
            <a:r>
              <a:rPr lang="fr-FR" b="1" dirty="0" err="1"/>
              <a:t>Sorted</a:t>
            </a:r>
            <a:r>
              <a:rPr lang="fr-FR" b="1" dirty="0"/>
              <a:t> by </a:t>
            </a:r>
            <a:r>
              <a:rPr lang="fr-FR" b="1" dirty="0" err="1"/>
              <a:t>highest</a:t>
            </a:r>
            <a:r>
              <a:rPr lang="fr-FR" b="1" dirty="0"/>
              <a:t> </a:t>
            </a:r>
            <a:r>
              <a:rPr lang="fr-FR" b="1" dirty="0" err="1"/>
              <a:t>price</a:t>
            </a:r>
            <a:endParaRPr lang="fr-FR" b="1" dirty="0"/>
          </a:p>
          <a:p>
            <a:pPr marL="57150" indent="0">
              <a:buNone/>
            </a:pPr>
            <a:r>
              <a:rPr lang="fr-FR" b="1" dirty="0"/>
              <a:t>	2. </a:t>
            </a:r>
            <a:r>
              <a:rPr lang="fr-FR" dirty="0" err="1"/>
              <a:t>Attached</a:t>
            </a:r>
            <a:r>
              <a:rPr lang="fr-FR" dirty="0"/>
              <a:t> to </a:t>
            </a:r>
            <a:r>
              <a:rPr lang="fr-FR" b="1" dirty="0" err="1"/>
              <a:t>rationalized</a:t>
            </a:r>
            <a:r>
              <a:rPr lang="fr-FR" b="1" dirty="0"/>
              <a:t> Product </a:t>
            </a:r>
            <a:r>
              <a:rPr lang="fr-FR" b="1" dirty="0" err="1"/>
              <a:t>Categories</a:t>
            </a:r>
            <a:endParaRPr lang="fr-FR" b="1" dirty="0"/>
          </a:p>
          <a:p>
            <a:pPr marL="457200" lvl="1" indent="0">
              <a:buFont typeface="Wingdings 2" charset="2"/>
              <a:buNone/>
            </a:pPr>
            <a:r>
              <a:rPr lang="fr-FR" b="1" dirty="0"/>
              <a:t>3. </a:t>
            </a:r>
            <a:r>
              <a:rPr lang="fr-FR" dirty="0" err="1"/>
              <a:t>Keeping</a:t>
            </a:r>
            <a:r>
              <a:rPr lang="fr-FR" dirty="0"/>
              <a:t> </a:t>
            </a:r>
            <a:r>
              <a:rPr lang="fr-FR" b="1" dirty="0"/>
              <a:t>Last </a:t>
            </a:r>
            <a:r>
              <a:rPr lang="fr-FR" b="1" dirty="0" err="1"/>
              <a:t>Delivered</a:t>
            </a:r>
            <a:r>
              <a:rPr lang="fr-FR" b="1" dirty="0"/>
              <a:t> </a:t>
            </a:r>
            <a:r>
              <a:rPr lang="fr-FR" b="1" dirty="0" err="1"/>
              <a:t>Order</a:t>
            </a:r>
            <a:r>
              <a:rPr lang="fr-FR" b="1" dirty="0"/>
              <a:t> </a:t>
            </a:r>
          </a:p>
          <a:p>
            <a:pPr marL="457200" lvl="1" indent="0">
              <a:buFont typeface="Wingdings 2" charset="2"/>
              <a:buNone/>
            </a:pPr>
            <a:endParaRPr lang="fr-FR" b="1" dirty="0"/>
          </a:p>
        </p:txBody>
      </p:sp>
      <p:sp>
        <p:nvSpPr>
          <p:cNvPr id="82" name="Espace réservé du contenu 2">
            <a:extLst>
              <a:ext uri="{FF2B5EF4-FFF2-40B4-BE49-F238E27FC236}">
                <a16:creationId xmlns:a16="http://schemas.microsoft.com/office/drawing/2014/main" id="{E3371055-6AAC-4D47-BF26-A34F261E073A}"/>
              </a:ext>
            </a:extLst>
          </p:cNvPr>
          <p:cNvSpPr txBox="1">
            <a:spLocks/>
          </p:cNvSpPr>
          <p:nvPr/>
        </p:nvSpPr>
        <p:spPr>
          <a:xfrm>
            <a:off x="-47550" y="5776766"/>
            <a:ext cx="6233202" cy="65512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5750">
              <a:buFont typeface="Wingdings" panose="05000000000000000000" pitchFamily="2" charset="2"/>
              <a:buChar char="Ø"/>
            </a:pPr>
            <a:r>
              <a:rPr lang="fr-FR" sz="1600" b="1" dirty="0" err="1"/>
              <a:t>Let’s</a:t>
            </a:r>
            <a:r>
              <a:rPr lang="fr-FR" sz="1600" b="1" dirty="0"/>
              <a:t> </a:t>
            </a:r>
            <a:r>
              <a:rPr lang="fr-FR" sz="1600" b="1" dirty="0" err="1"/>
              <a:t>browse</a:t>
            </a:r>
            <a:r>
              <a:rPr lang="fr-FR" sz="1600" b="1" dirty="0"/>
              <a:t> </a:t>
            </a:r>
            <a:r>
              <a:rPr lang="fr-FR" sz="1600" b="1" dirty="0" err="1"/>
              <a:t>some</a:t>
            </a:r>
            <a:r>
              <a:rPr lang="fr-FR" sz="1600" b="1" dirty="0"/>
              <a:t> </a:t>
            </a:r>
            <a:r>
              <a:rPr lang="fr-FR" sz="1600" b="1" dirty="0">
                <a:solidFill>
                  <a:srgbClr val="1AAE9F"/>
                </a:solidFill>
              </a:rPr>
              <a:t>Customer-</a:t>
            </a:r>
            <a:r>
              <a:rPr lang="fr-FR" sz="1600" b="1" dirty="0" err="1">
                <a:solidFill>
                  <a:srgbClr val="1AAE9F"/>
                </a:solidFill>
              </a:rPr>
              <a:t>Centric</a:t>
            </a:r>
            <a:r>
              <a:rPr lang="fr-FR" sz="1600" b="1" dirty="0"/>
              <a:t> </a:t>
            </a:r>
            <a:r>
              <a:rPr lang="fr-FR" sz="1600" b="1" dirty="0" err="1"/>
              <a:t>features</a:t>
            </a:r>
            <a:r>
              <a:rPr lang="fr-FR" sz="1600" b="1" dirty="0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1665913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7EF40-861A-4DA7-8B54-6A4925077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Merge a </a:t>
            </a:r>
            <a:r>
              <a:rPr lang="fr-F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Client-</a:t>
            </a:r>
            <a:r>
              <a:rPr lang="fr-FR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Centric</a:t>
            </a:r>
            <a:r>
              <a:rPr lang="fr-FR" dirty="0"/>
              <a:t> </a:t>
            </a:r>
            <a:r>
              <a:rPr lang="fr-FR" dirty="0" err="1"/>
              <a:t>Dataset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FF64B5-0C38-4CF9-B6A9-17F3B455F8FF}"/>
              </a:ext>
            </a:extLst>
          </p:cNvPr>
          <p:cNvSpPr txBox="1">
            <a:spLocks/>
          </p:cNvSpPr>
          <p:nvPr/>
        </p:nvSpPr>
        <p:spPr>
          <a:xfrm>
            <a:off x="206254" y="2212156"/>
            <a:ext cx="11414615" cy="419865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Datasets</a:t>
            </a:r>
            <a:r>
              <a:rPr lang="fr-FR" dirty="0"/>
              <a:t> are </a:t>
            </a:r>
            <a:r>
              <a:rPr lang="fr-FR" dirty="0" err="1"/>
              <a:t>initially</a:t>
            </a:r>
            <a:r>
              <a:rPr lang="fr-FR" dirty="0"/>
              <a:t> </a:t>
            </a:r>
            <a:r>
              <a:rPr lang="fr-FR" dirty="0" err="1"/>
              <a:t>Order-Centric</a:t>
            </a:r>
            <a:r>
              <a:rPr lang="fr-FR" dirty="0"/>
              <a:t>, and enable to </a:t>
            </a:r>
            <a:r>
              <a:rPr lang="fr-FR" dirty="0" err="1"/>
              <a:t>gather</a:t>
            </a:r>
            <a:r>
              <a:rPr lang="fr-FR" dirty="0"/>
              <a:t> :</a:t>
            </a:r>
          </a:p>
          <a:p>
            <a:pPr lvl="1"/>
            <a:r>
              <a:rPr lang="fr-FR" dirty="0" err="1"/>
              <a:t>costs</a:t>
            </a:r>
            <a:r>
              <a:rPr lang="fr-FR" dirty="0"/>
              <a:t> of </a:t>
            </a:r>
            <a:r>
              <a:rPr lang="fr-FR" dirty="0" err="1"/>
              <a:t>detailed</a:t>
            </a:r>
            <a:r>
              <a:rPr lang="fr-FR" dirty="0"/>
              <a:t> shopping </a:t>
            </a:r>
            <a:r>
              <a:rPr lang="fr-FR" dirty="0" err="1"/>
              <a:t>cart</a:t>
            </a:r>
            <a:r>
              <a:rPr lang="fr-FR" dirty="0"/>
              <a:t>, paiement </a:t>
            </a:r>
            <a:r>
              <a:rPr lang="fr-FR" dirty="0" err="1"/>
              <a:t>details</a:t>
            </a:r>
            <a:r>
              <a:rPr lang="fr-FR" dirty="0"/>
              <a:t>, </a:t>
            </a:r>
          </a:p>
          <a:p>
            <a:pPr lvl="1"/>
            <a:r>
              <a:rPr lang="fr-FR" dirty="0"/>
              <a:t>an </a:t>
            </a:r>
            <a:r>
              <a:rPr lang="fr-FR" dirty="0" err="1"/>
              <a:t>accurate</a:t>
            </a:r>
            <a:r>
              <a:rPr lang="fr-FR" dirty="0"/>
              <a:t> description of </a:t>
            </a:r>
            <a:r>
              <a:rPr lang="fr-FR" dirty="0" err="1"/>
              <a:t>unnamed</a:t>
            </a:r>
            <a:r>
              <a:rPr lang="fr-FR" dirty="0"/>
              <a:t> </a:t>
            </a:r>
            <a:r>
              <a:rPr lang="fr-FR" dirty="0" err="1"/>
              <a:t>products</a:t>
            </a:r>
            <a:r>
              <a:rPr lang="fr-FR" dirty="0"/>
              <a:t>, </a:t>
            </a:r>
            <a:r>
              <a:rPr lang="fr-FR" dirty="0" err="1"/>
              <a:t>attached</a:t>
            </a:r>
            <a:r>
              <a:rPr lang="fr-FR" dirty="0"/>
              <a:t> to a </a:t>
            </a:r>
            <a:r>
              <a:rPr lang="fr-FR" dirty="0" err="1"/>
              <a:t>product</a:t>
            </a:r>
            <a:r>
              <a:rPr lang="fr-FR" dirty="0"/>
              <a:t> </a:t>
            </a:r>
            <a:r>
              <a:rPr lang="fr-FR" dirty="0" err="1"/>
              <a:t>category</a:t>
            </a:r>
            <a:r>
              <a:rPr lang="fr-FR" dirty="0"/>
              <a:t>, </a:t>
            </a:r>
          </a:p>
          <a:p>
            <a:pPr lvl="1"/>
            <a:r>
              <a:rPr lang="fr-FR" dirty="0" err="1"/>
              <a:t>review</a:t>
            </a:r>
            <a:r>
              <a:rPr lang="fr-FR" dirty="0"/>
              <a:t> score, </a:t>
            </a:r>
            <a:r>
              <a:rPr lang="fr-FR" dirty="0" err="1"/>
              <a:t>attached</a:t>
            </a:r>
            <a:r>
              <a:rPr lang="fr-FR" dirty="0"/>
              <a:t> to </a:t>
            </a:r>
            <a:r>
              <a:rPr lang="fr-FR" i="1" dirty="0"/>
              <a:t>an </a:t>
            </a:r>
            <a:r>
              <a:rPr lang="fr-FR" i="1" dirty="0" err="1"/>
              <a:t>order</a:t>
            </a:r>
            <a:r>
              <a:rPr lang="fr-FR" i="1" dirty="0"/>
              <a:t>,</a:t>
            </a:r>
            <a:endParaRPr lang="fr-FR" dirty="0"/>
          </a:p>
          <a:p>
            <a:pPr lvl="1"/>
            <a:r>
              <a:rPr lang="fr-FR" dirty="0" err="1"/>
              <a:t>customer</a:t>
            </a:r>
            <a:r>
              <a:rPr lang="fr-FR" dirty="0"/>
              <a:t> and seller </a:t>
            </a:r>
            <a:r>
              <a:rPr lang="fr-FR" dirty="0" err="1"/>
              <a:t>geolocation</a:t>
            </a:r>
            <a:r>
              <a:rPr lang="fr-FR" dirty="0"/>
              <a:t>.</a:t>
            </a:r>
          </a:p>
          <a:p>
            <a:r>
              <a:rPr lang="fr-FR" dirty="0"/>
              <a:t>Client-</a:t>
            </a:r>
            <a:r>
              <a:rPr lang="fr-FR" dirty="0" err="1"/>
              <a:t>Centric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 to </a:t>
            </a:r>
            <a:r>
              <a:rPr lang="fr-FR" dirty="0" err="1"/>
              <a:t>define</a:t>
            </a:r>
            <a:r>
              <a:rPr lang="fr-FR" dirty="0"/>
              <a:t> « </a:t>
            </a:r>
            <a:r>
              <a:rPr lang="fr-FR" b="1" dirty="0" err="1"/>
              <a:t>Who</a:t>
            </a:r>
            <a:r>
              <a:rPr lang="fr-FR" dirty="0"/>
              <a:t> » : </a:t>
            </a:r>
            <a:r>
              <a:rPr lang="fr-FR" dirty="0" err="1"/>
              <a:t>Customers</a:t>
            </a:r>
            <a:r>
              <a:rPr lang="fr-FR" dirty="0"/>
              <a:t> groups </a:t>
            </a:r>
          </a:p>
          <a:p>
            <a:pPr lvl="1"/>
            <a:r>
              <a:rPr lang="fr-FR" dirty="0" err="1"/>
              <a:t>What</a:t>
            </a:r>
            <a:r>
              <a:rPr lang="fr-FR" dirty="0"/>
              <a:t> : the </a:t>
            </a:r>
            <a:r>
              <a:rPr lang="fr-FR" dirty="0" err="1"/>
              <a:t>product</a:t>
            </a:r>
            <a:r>
              <a:rPr lang="fr-FR" dirty="0"/>
              <a:t> value and </a:t>
            </a:r>
            <a:r>
              <a:rPr lang="fr-FR" dirty="0" err="1"/>
              <a:t>price</a:t>
            </a:r>
            <a:endParaRPr lang="fr-FR" dirty="0"/>
          </a:p>
          <a:p>
            <a:pPr lvl="2"/>
            <a:r>
              <a:rPr lang="fr-FR" dirty="0"/>
              <a:t>The Total </a:t>
            </a:r>
            <a:r>
              <a:rPr lang="fr-FR" dirty="0" err="1"/>
              <a:t>Payment</a:t>
            </a:r>
            <a:endParaRPr lang="fr-FR" dirty="0"/>
          </a:p>
          <a:p>
            <a:pPr lvl="2"/>
            <a:r>
              <a:rPr lang="fr-FR" dirty="0"/>
              <a:t>The « </a:t>
            </a:r>
            <a:r>
              <a:rPr lang="fr-FR" dirty="0" err="1"/>
              <a:t>charm</a:t>
            </a:r>
            <a:r>
              <a:rPr lang="fr-FR" dirty="0"/>
              <a:t> </a:t>
            </a:r>
            <a:r>
              <a:rPr lang="fr-FR" dirty="0" err="1"/>
              <a:t>price</a:t>
            </a:r>
            <a:r>
              <a:rPr lang="fr-FR" dirty="0"/>
              <a:t> » (</a:t>
            </a:r>
            <a:r>
              <a:rPr lang="fr-FR" dirty="0" err="1"/>
              <a:t>price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« 9 or 99 » </a:t>
            </a:r>
            <a:r>
              <a:rPr lang="fr-FR" dirty="0" err="1"/>
              <a:t>termination</a:t>
            </a:r>
            <a:r>
              <a:rPr lang="fr-FR" dirty="0"/>
              <a:t>)</a:t>
            </a:r>
          </a:p>
          <a:p>
            <a:pPr lvl="1"/>
            <a:r>
              <a:rPr lang="fr-FR" dirty="0" err="1"/>
              <a:t>What</a:t>
            </a:r>
            <a:r>
              <a:rPr lang="fr-FR" dirty="0"/>
              <a:t> : the </a:t>
            </a:r>
            <a:r>
              <a:rPr lang="fr-FR" dirty="0" err="1"/>
              <a:t>product</a:t>
            </a:r>
            <a:r>
              <a:rPr lang="fr-FR" dirty="0"/>
              <a:t> </a:t>
            </a:r>
            <a:r>
              <a:rPr lang="fr-FR" dirty="0" err="1"/>
              <a:t>category</a:t>
            </a:r>
            <a:r>
              <a:rPr lang="fr-FR" dirty="0"/>
              <a:t> (and </a:t>
            </a:r>
            <a:r>
              <a:rPr lang="fr-FR" dirty="0" err="1"/>
              <a:t>its</a:t>
            </a:r>
            <a:r>
              <a:rPr lang="fr-FR" dirty="0"/>
              <a:t> description)</a:t>
            </a:r>
          </a:p>
          <a:p>
            <a:pPr lvl="1"/>
            <a:r>
              <a:rPr lang="fr-FR" dirty="0" err="1"/>
              <a:t>When</a:t>
            </a:r>
            <a:r>
              <a:rPr lang="fr-FR" dirty="0"/>
              <a:t> : the </a:t>
            </a:r>
            <a:r>
              <a:rPr lang="fr-FR" dirty="0" err="1"/>
              <a:t>Purchase</a:t>
            </a:r>
            <a:r>
              <a:rPr lang="fr-FR" dirty="0"/>
              <a:t> Time Zone (a few minutes </a:t>
            </a:r>
            <a:r>
              <a:rPr lang="fr-FR" dirty="0" err="1"/>
              <a:t>after</a:t>
            </a:r>
            <a:r>
              <a:rPr lang="fr-FR" dirty="0"/>
              <a:t> </a:t>
            </a:r>
            <a:r>
              <a:rPr lang="fr-FR" dirty="0" err="1"/>
              <a:t>logging</a:t>
            </a:r>
            <a:r>
              <a:rPr lang="fr-FR" dirty="0"/>
              <a:t> to </a:t>
            </a:r>
            <a:r>
              <a:rPr lang="fr-FR" dirty="0" err="1"/>
              <a:t>Olist</a:t>
            </a:r>
            <a:r>
              <a:rPr lang="fr-FR" dirty="0"/>
              <a:t> and </a:t>
            </a:r>
            <a:r>
              <a:rPr lang="fr-FR" dirty="0" err="1"/>
              <a:t>decide</a:t>
            </a:r>
            <a:r>
              <a:rPr lang="fr-FR" dirty="0"/>
              <a:t> to </a:t>
            </a:r>
            <a:r>
              <a:rPr lang="fr-FR" dirty="0" err="1"/>
              <a:t>buy</a:t>
            </a:r>
            <a:r>
              <a:rPr lang="fr-FR" dirty="0"/>
              <a:t>),</a:t>
            </a:r>
          </a:p>
          <a:p>
            <a:pPr lvl="1"/>
            <a:r>
              <a:rPr lang="fr-FR" dirty="0" err="1"/>
              <a:t>Why</a:t>
            </a:r>
            <a:r>
              <a:rPr lang="fr-FR" dirty="0"/>
              <a:t> : the « </a:t>
            </a:r>
            <a:r>
              <a:rPr lang="fr-FR" dirty="0" err="1"/>
              <a:t>product</a:t>
            </a:r>
            <a:r>
              <a:rPr lang="fr-FR" dirty="0"/>
              <a:t> » </a:t>
            </a:r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Review</a:t>
            </a:r>
            <a:r>
              <a:rPr lang="fr-FR" dirty="0"/>
              <a:t> Score, and the </a:t>
            </a:r>
            <a:r>
              <a:rPr lang="fr-FR" dirty="0" err="1"/>
              <a:t>review</a:t>
            </a:r>
            <a:r>
              <a:rPr lang="fr-FR" dirty="0"/>
              <a:t> gap </a:t>
            </a:r>
            <a:r>
              <a:rPr lang="fr-FR" dirty="0" err="1"/>
              <a:t>build</a:t>
            </a:r>
            <a:r>
              <a:rPr lang="fr-FR" dirty="0"/>
              <a:t> </a:t>
            </a:r>
            <a:r>
              <a:rPr lang="fr-FR" dirty="0" err="1"/>
              <a:t>according</a:t>
            </a:r>
            <a:r>
              <a:rPr lang="fr-FR" dirty="0"/>
              <a:t> to the </a:t>
            </a:r>
            <a:r>
              <a:rPr lang="fr-FR" dirty="0" err="1"/>
              <a:t>customer’s</a:t>
            </a:r>
            <a:r>
              <a:rPr lang="fr-FR" dirty="0"/>
              <a:t> </a:t>
            </a:r>
            <a:r>
              <a:rPr lang="fr-FR" dirty="0" err="1"/>
              <a:t>review</a:t>
            </a:r>
            <a:r>
              <a:rPr lang="fr-FR" dirty="0"/>
              <a:t>,</a:t>
            </a:r>
          </a:p>
          <a:p>
            <a:pPr lvl="1"/>
            <a:r>
              <a:rPr lang="fr-FR" dirty="0" err="1"/>
              <a:t>Where</a:t>
            </a:r>
            <a:r>
              <a:rPr lang="fr-FR" dirty="0"/>
              <a:t> : in spite of web </a:t>
            </a:r>
            <a:r>
              <a:rPr lang="fr-FR" dirty="0" err="1"/>
              <a:t>purchase</a:t>
            </a:r>
            <a:r>
              <a:rPr lang="fr-FR" dirty="0"/>
              <a:t>, Customer-Seller distance impacts on Delivery time and </a:t>
            </a:r>
            <a:r>
              <a:rPr lang="fr-FR" dirty="0" err="1"/>
              <a:t>Freight</a:t>
            </a:r>
            <a:r>
              <a:rPr lang="fr-FR" dirty="0"/>
              <a:t> </a:t>
            </a:r>
            <a:r>
              <a:rPr lang="fr-FR" dirty="0" err="1"/>
              <a:t>cost</a:t>
            </a:r>
            <a:r>
              <a:rPr lang="fr-FR" dirty="0"/>
              <a:t>.</a:t>
            </a:r>
          </a:p>
          <a:p>
            <a:pPr lvl="2"/>
            <a:r>
              <a:rPr lang="fr-FR" dirty="0"/>
              <a:t>About </a:t>
            </a:r>
            <a:r>
              <a:rPr lang="fr-FR" dirty="0" err="1"/>
              <a:t>freight</a:t>
            </a:r>
            <a:r>
              <a:rPr lang="fr-FR" dirty="0"/>
              <a:t> value : </a:t>
            </a:r>
            <a:r>
              <a:rPr lang="en-US" dirty="0">
                <a:latin typeface="Inter"/>
              </a:rPr>
              <a:t>ea</a:t>
            </a:r>
            <a:r>
              <a:rPr lang="en-US" b="0" i="0" dirty="0">
                <a:effectLst/>
                <a:latin typeface="Inter"/>
              </a:rPr>
              <a:t>ch item has the freight calculated accordingly to its measures + </a:t>
            </a:r>
            <a:r>
              <a:rPr lang="en-US" dirty="0">
                <a:latin typeface="Inter"/>
              </a:rPr>
              <a:t>if an order has more than one item the freight value is </a:t>
            </a:r>
            <a:r>
              <a:rPr lang="en-US" dirty="0" err="1">
                <a:latin typeface="Inter"/>
              </a:rPr>
              <a:t>splitted</a:t>
            </a:r>
            <a:r>
              <a:rPr lang="en-US" dirty="0">
                <a:latin typeface="Inter"/>
              </a:rPr>
              <a:t> between items</a:t>
            </a:r>
            <a:endParaRPr lang="fr-FR" dirty="0">
              <a:latin typeface="Inter"/>
            </a:endParaRPr>
          </a:p>
          <a:p>
            <a:pPr lvl="1"/>
            <a:r>
              <a:rPr lang="fr-FR" dirty="0"/>
              <a:t>How : the Main </a:t>
            </a:r>
            <a:r>
              <a:rPr lang="fr-FR" dirty="0" err="1"/>
              <a:t>Payment</a:t>
            </a:r>
            <a:r>
              <a:rPr lang="fr-FR" dirty="0"/>
              <a:t> Type, the </a:t>
            </a:r>
            <a:r>
              <a:rPr lang="fr-FR" dirty="0" err="1"/>
              <a:t>payment</a:t>
            </a:r>
            <a:r>
              <a:rPr lang="fr-FR" dirty="0"/>
              <a:t> </a:t>
            </a:r>
            <a:r>
              <a:rPr lang="fr-FR" dirty="0" err="1"/>
              <a:t>installement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242CC98-44A4-40A8-8225-C1FF2CCC2F4A}"/>
              </a:ext>
            </a:extLst>
          </p:cNvPr>
          <p:cNvSpPr txBox="1"/>
          <p:nvPr/>
        </p:nvSpPr>
        <p:spPr>
          <a:xfrm>
            <a:off x="9522492" y="6517344"/>
            <a:ext cx="2589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* The </a:t>
            </a:r>
            <a:r>
              <a:rPr lang="fr-FR" sz="1200" b="1" dirty="0"/>
              <a:t>M</a:t>
            </a:r>
            <a:r>
              <a:rPr lang="fr-FR" sz="1200" dirty="0"/>
              <a:t> of RFM: </a:t>
            </a:r>
            <a:r>
              <a:rPr lang="fr-FR" sz="1200" dirty="0" err="1"/>
              <a:t>Monetary</a:t>
            </a:r>
            <a:r>
              <a:rPr lang="fr-FR" sz="1200" dirty="0"/>
              <a:t> value </a:t>
            </a:r>
            <a:endParaRPr lang="en-US" sz="12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E5980FE-76E9-45BC-AE64-C81BB1834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1152" y="2100544"/>
            <a:ext cx="185737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091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ED6295-148D-4520-93EE-A42EF45C1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Price &amp; </a:t>
            </a:r>
            <a:r>
              <a:rPr lang="fr-FR" dirty="0" err="1"/>
              <a:t>freight</a:t>
            </a:r>
            <a:r>
              <a:rPr lang="fr-FR" dirty="0"/>
              <a:t> value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B3184C-E484-426C-9EEB-B4187A699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747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177322-B9AA-4F08-8621-2C45D074D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1AAE9F"/>
                </a:solidFill>
              </a:rPr>
              <a:t>Customer-</a:t>
            </a:r>
            <a:r>
              <a:rPr lang="fr-FR" dirty="0" err="1">
                <a:solidFill>
                  <a:srgbClr val="1AAE9F"/>
                </a:solidFill>
              </a:rPr>
              <a:t>Centric</a:t>
            </a:r>
            <a:r>
              <a:rPr lang="fr-FR" dirty="0"/>
              <a:t> </a:t>
            </a:r>
            <a:r>
              <a:rPr lang="fr-FR" dirty="0" err="1"/>
              <a:t>features</a:t>
            </a:r>
            <a:endParaRPr lang="en-US" dirty="0"/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C3CCC0E6-F2F5-47CA-BE5C-6E4AE11E5935}"/>
              </a:ext>
            </a:extLst>
          </p:cNvPr>
          <p:cNvGrpSpPr/>
          <p:nvPr/>
        </p:nvGrpSpPr>
        <p:grpSpPr>
          <a:xfrm>
            <a:off x="-48328" y="3035998"/>
            <a:ext cx="5389811" cy="1839410"/>
            <a:chOff x="-48328" y="3035998"/>
            <a:chExt cx="5389811" cy="183941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AE8D56E-2A82-40A1-B796-96DDB9457AD5}"/>
                </a:ext>
              </a:extLst>
            </p:cNvPr>
            <p:cNvSpPr/>
            <p:nvPr/>
          </p:nvSpPr>
          <p:spPr>
            <a:xfrm rot="11579535">
              <a:off x="3251710" y="3035998"/>
              <a:ext cx="2089773" cy="1325994"/>
            </a:xfrm>
            <a:prstGeom prst="ellipse">
              <a:avLst/>
            </a:prstGeom>
            <a:solidFill>
              <a:srgbClr val="D3455B"/>
            </a:solidFill>
            <a:ln>
              <a:solidFill>
                <a:srgbClr val="D345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8F7A32BD-EB0B-4F72-A157-FD5404AA74D8}"/>
                </a:ext>
              </a:extLst>
            </p:cNvPr>
            <p:cNvSpPr txBox="1"/>
            <p:nvPr/>
          </p:nvSpPr>
          <p:spPr>
            <a:xfrm>
              <a:off x="3679309" y="3086736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/>
                <a:t>orders</a:t>
              </a:r>
              <a:endParaRPr lang="en-US" b="1" dirty="0"/>
            </a:p>
          </p:txBody>
        </p:sp>
        <p:pic>
          <p:nvPicPr>
            <p:cNvPr id="52" name="Image 51">
              <a:extLst>
                <a:ext uri="{FF2B5EF4-FFF2-40B4-BE49-F238E27FC236}">
                  <a16:creationId xmlns:a16="http://schemas.microsoft.com/office/drawing/2014/main" id="{98D6734F-B36E-4756-9034-C4EB3F1E4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768735" y="3435887"/>
              <a:ext cx="715357" cy="711124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A4F0FCF-ACF5-4C83-9B78-F8824674BB2C}"/>
                </a:ext>
              </a:extLst>
            </p:cNvPr>
            <p:cNvSpPr/>
            <p:nvPr/>
          </p:nvSpPr>
          <p:spPr>
            <a:xfrm>
              <a:off x="-48328" y="3274970"/>
              <a:ext cx="3345623" cy="16004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b="1" dirty="0" err="1">
                  <a:solidFill>
                    <a:srgbClr val="D3455B"/>
                  </a:solidFill>
                </a:rPr>
                <a:t>delivery_vs_estimated</a:t>
              </a:r>
              <a:endParaRPr lang="en-US" sz="1400" b="1" dirty="0">
                <a:solidFill>
                  <a:srgbClr val="D3455B"/>
                </a:solidFill>
              </a:endParaRPr>
            </a:p>
            <a:p>
              <a:pPr algn="r"/>
              <a:r>
                <a:rPr lang="fr-FR" sz="1400" i="1" dirty="0" err="1">
                  <a:solidFill>
                    <a:srgbClr val="D3455B"/>
                  </a:solidFill>
                </a:rPr>
                <a:t>estimated_delivery_time</a:t>
              </a:r>
              <a:r>
                <a:rPr lang="fr-FR" sz="1400" i="1" dirty="0">
                  <a:solidFill>
                    <a:srgbClr val="D3455B"/>
                  </a:solidFill>
                </a:rPr>
                <a:t> </a:t>
              </a:r>
              <a:r>
                <a:rPr lang="fr-FR" sz="1400" i="1" dirty="0" err="1">
                  <a:solidFill>
                    <a:srgbClr val="D3455B"/>
                  </a:solidFill>
                </a:rPr>
                <a:t>effective_delivery_time</a:t>
              </a:r>
              <a:endParaRPr lang="en-US" sz="1400" i="1" dirty="0">
                <a:solidFill>
                  <a:srgbClr val="D3455B"/>
                </a:solidFill>
              </a:endParaRPr>
            </a:p>
            <a:p>
              <a:pPr algn="r"/>
              <a:r>
                <a:rPr lang="en-US" sz="1400" b="1" u="sng" dirty="0" err="1">
                  <a:solidFill>
                    <a:srgbClr val="D3455B"/>
                  </a:solidFill>
                </a:rPr>
                <a:t>purchase_time_zone</a:t>
              </a:r>
              <a:endParaRPr lang="en-US" sz="1400" b="1" u="sng" dirty="0">
                <a:solidFill>
                  <a:srgbClr val="D3455B"/>
                </a:solidFill>
              </a:endParaRPr>
            </a:p>
            <a:p>
              <a:pPr algn="r"/>
              <a:r>
                <a:rPr lang="en-US" sz="1400" i="1" dirty="0" err="1">
                  <a:solidFill>
                    <a:srgbClr val="D3455B"/>
                  </a:solidFill>
                </a:rPr>
                <a:t>order_purchase_day</a:t>
              </a:r>
              <a:endParaRPr lang="en-US" sz="1400" i="1" dirty="0">
                <a:solidFill>
                  <a:srgbClr val="D3455B"/>
                </a:solidFill>
              </a:endParaRPr>
            </a:p>
            <a:p>
              <a:pPr algn="r"/>
              <a:r>
                <a:rPr lang="en-US" sz="1400" i="1" dirty="0" err="1">
                  <a:solidFill>
                    <a:srgbClr val="D3455B"/>
                  </a:solidFill>
                </a:rPr>
                <a:t>order_purchase_dayofweek</a:t>
              </a:r>
              <a:endParaRPr lang="en-US" sz="1400" i="1" dirty="0">
                <a:solidFill>
                  <a:srgbClr val="D3455B"/>
                </a:solidFill>
              </a:endParaRPr>
            </a:p>
            <a:p>
              <a:pPr algn="r"/>
              <a:r>
                <a:rPr lang="en-US" sz="1400" i="1" dirty="0" err="1">
                  <a:solidFill>
                    <a:srgbClr val="D3455B"/>
                  </a:solidFill>
                </a:rPr>
                <a:t>order_purchase_hour</a:t>
              </a:r>
              <a:endParaRPr lang="en-US" sz="1400" i="1" dirty="0">
                <a:solidFill>
                  <a:srgbClr val="D3455B"/>
                </a:solidFill>
              </a:endParaRPr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CD96C37-ECB5-4868-8CAF-80868AB31BEC}"/>
              </a:ext>
            </a:extLst>
          </p:cNvPr>
          <p:cNvGrpSpPr/>
          <p:nvPr/>
        </p:nvGrpSpPr>
        <p:grpSpPr>
          <a:xfrm>
            <a:off x="301086" y="4129728"/>
            <a:ext cx="4973649" cy="2691917"/>
            <a:chOff x="301086" y="4129728"/>
            <a:chExt cx="4973649" cy="2691917"/>
          </a:xfrm>
        </p:grpSpPr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35149DF7-0BDE-4819-888E-3D0DE3E16C61}"/>
                </a:ext>
              </a:extLst>
            </p:cNvPr>
            <p:cNvSpPr/>
            <p:nvPr/>
          </p:nvSpPr>
          <p:spPr>
            <a:xfrm rot="18777061">
              <a:off x="3566851" y="4511618"/>
              <a:ext cx="2089773" cy="1325994"/>
            </a:xfrm>
            <a:prstGeom prst="ellipse">
              <a:avLst/>
            </a:prstGeom>
            <a:solidFill>
              <a:srgbClr val="BD34D1"/>
            </a:solidFill>
            <a:ln>
              <a:solidFill>
                <a:srgbClr val="BD34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58CEDE13-D58D-46B0-AE1C-9CA2AEF3DAB1}"/>
                </a:ext>
              </a:extLst>
            </p:cNvPr>
            <p:cNvSpPr txBox="1"/>
            <p:nvPr/>
          </p:nvSpPr>
          <p:spPr>
            <a:xfrm>
              <a:off x="4064096" y="4712607"/>
              <a:ext cx="1024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/>
                <a:t>reviews</a:t>
              </a:r>
              <a:endParaRPr lang="en-US" b="1" dirty="0"/>
            </a:p>
          </p:txBody>
        </p:sp>
        <p:pic>
          <p:nvPicPr>
            <p:cNvPr id="42" name="Image 41">
              <a:extLst>
                <a:ext uri="{FF2B5EF4-FFF2-40B4-BE49-F238E27FC236}">
                  <a16:creationId xmlns:a16="http://schemas.microsoft.com/office/drawing/2014/main" id="{C60A0801-4FDE-4A73-A7F2-5019BD350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4157916" y="5034281"/>
              <a:ext cx="796676" cy="655253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FF9BF08-0C13-4177-84BD-C30469388199}"/>
                </a:ext>
              </a:extLst>
            </p:cNvPr>
            <p:cNvSpPr/>
            <p:nvPr/>
          </p:nvSpPr>
          <p:spPr>
            <a:xfrm>
              <a:off x="301086" y="4790320"/>
              <a:ext cx="3506542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b="1" u="sng" dirty="0" err="1">
                  <a:solidFill>
                    <a:srgbClr val="BD34D1"/>
                  </a:solidFill>
                </a:rPr>
                <a:t>review_gap</a:t>
              </a:r>
              <a:endParaRPr lang="en-US" b="1" u="sng" dirty="0">
                <a:solidFill>
                  <a:srgbClr val="BD34D1"/>
                </a:solidFill>
              </a:endParaRPr>
            </a:p>
            <a:p>
              <a:pPr algn="r"/>
              <a:r>
                <a:rPr lang="en-US" i="1" dirty="0" err="1">
                  <a:solidFill>
                    <a:srgbClr val="BD34D1"/>
                  </a:solidFill>
                </a:rPr>
                <a:t>product_review_mean</a:t>
              </a:r>
              <a:endParaRPr lang="en-US" i="1" dirty="0">
                <a:solidFill>
                  <a:srgbClr val="BD34D1"/>
                </a:solidFill>
              </a:endParaRPr>
            </a:p>
            <a:p>
              <a:pPr algn="r"/>
              <a:r>
                <a:rPr lang="en-US" i="1" dirty="0" err="1">
                  <a:solidFill>
                    <a:srgbClr val="BD34D1"/>
                  </a:solidFill>
                </a:rPr>
                <a:t>customer_review_mean</a:t>
              </a:r>
              <a:endParaRPr lang="en-US" i="1" dirty="0">
                <a:solidFill>
                  <a:srgbClr val="BD34D1"/>
                </a:solidFill>
              </a:endParaRPr>
            </a:p>
            <a:p>
              <a:pPr algn="r"/>
              <a:r>
                <a:rPr lang="en-US" i="1" dirty="0" err="1">
                  <a:solidFill>
                    <a:srgbClr val="BD34D1"/>
                  </a:solidFill>
                </a:rPr>
                <a:t>product_review_count</a:t>
              </a:r>
              <a:endParaRPr lang="en-US" i="1" dirty="0">
                <a:solidFill>
                  <a:srgbClr val="BD34D1"/>
                </a:solidFill>
              </a:endParaRPr>
            </a:p>
            <a:p>
              <a:pPr algn="r"/>
              <a:r>
                <a:rPr lang="en-US" i="1" dirty="0" err="1">
                  <a:solidFill>
                    <a:srgbClr val="BD34D1"/>
                  </a:solidFill>
                </a:rPr>
                <a:t>customer_review_count</a:t>
              </a:r>
              <a:endParaRPr lang="en-US" i="1" dirty="0">
                <a:solidFill>
                  <a:srgbClr val="BD34D1"/>
                </a:solidFill>
              </a:endParaRPr>
            </a:p>
            <a:p>
              <a:pPr algn="r"/>
              <a:r>
                <a:rPr lang="en-US" i="1" dirty="0" err="1">
                  <a:solidFill>
                    <a:srgbClr val="BD34D1"/>
                  </a:solidFill>
                </a:rPr>
                <a:t>review_answer_delay</a:t>
              </a:r>
              <a:endParaRPr lang="en-US" i="1" dirty="0">
                <a:solidFill>
                  <a:srgbClr val="BD34D1"/>
                </a:solidFill>
              </a:endParaRPr>
            </a:p>
            <a:p>
              <a:pPr algn="r"/>
              <a:r>
                <a:rPr lang="en-US" i="1" dirty="0"/>
                <a:t>Nb. the score is for the </a:t>
              </a:r>
              <a:r>
                <a:rPr lang="en-US" i="1" u="sng" dirty="0"/>
                <a:t>Order</a:t>
              </a:r>
            </a:p>
          </p:txBody>
        </p: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42ADDB90-E698-4A82-8B52-3F20AD6E2721}"/>
              </a:ext>
            </a:extLst>
          </p:cNvPr>
          <p:cNvGrpSpPr/>
          <p:nvPr/>
        </p:nvGrpSpPr>
        <p:grpSpPr>
          <a:xfrm>
            <a:off x="5508464" y="4630865"/>
            <a:ext cx="3493347" cy="2174401"/>
            <a:chOff x="5508464" y="4630865"/>
            <a:chExt cx="3493347" cy="2174401"/>
          </a:xfrm>
        </p:grpSpPr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710E4DF1-23BC-490C-9E6D-8B21FE2B7F08}"/>
                </a:ext>
              </a:extLst>
            </p:cNvPr>
            <p:cNvSpPr/>
            <p:nvPr/>
          </p:nvSpPr>
          <p:spPr>
            <a:xfrm rot="15287207">
              <a:off x="5126574" y="5012755"/>
              <a:ext cx="2089773" cy="1325994"/>
            </a:xfrm>
            <a:prstGeom prst="ellipse">
              <a:avLst/>
            </a:prstGeom>
            <a:solidFill>
              <a:srgbClr val="2C88D9"/>
            </a:solidFill>
            <a:ln>
              <a:solidFill>
                <a:srgbClr val="2C88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B31E17A3-F41D-4B0E-B5AE-B386ACA94074}"/>
                </a:ext>
              </a:extLst>
            </p:cNvPr>
            <p:cNvSpPr txBox="1"/>
            <p:nvPr/>
          </p:nvSpPr>
          <p:spPr>
            <a:xfrm>
              <a:off x="5651316" y="5282048"/>
              <a:ext cx="9877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/>
                <a:t>geoloc</a:t>
              </a:r>
              <a:endParaRPr lang="en-US" b="1" dirty="0"/>
            </a:p>
          </p:txBody>
        </p:sp>
        <p:pic>
          <p:nvPicPr>
            <p:cNvPr id="43" name="Image 42">
              <a:extLst>
                <a:ext uri="{FF2B5EF4-FFF2-40B4-BE49-F238E27FC236}">
                  <a16:creationId xmlns:a16="http://schemas.microsoft.com/office/drawing/2014/main" id="{C1113912-0194-4CEE-98AB-34D687DF2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806038" y="5621762"/>
              <a:ext cx="663308" cy="632928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5B1110-CC01-4569-81CD-FC09541ABB99}"/>
                </a:ext>
              </a:extLst>
            </p:cNvPr>
            <p:cNvSpPr/>
            <p:nvPr/>
          </p:nvSpPr>
          <p:spPr>
            <a:xfrm>
              <a:off x="6849313" y="5881936"/>
              <a:ext cx="215249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i="1" u="sng" dirty="0" err="1">
                  <a:solidFill>
                    <a:srgbClr val="2C88D9"/>
                  </a:solidFill>
                </a:rPr>
                <a:t>cust_sell_dist</a:t>
              </a:r>
              <a:endParaRPr lang="en-US" b="1" i="1" u="sng" dirty="0">
                <a:solidFill>
                  <a:srgbClr val="2C88D9"/>
                </a:solidFill>
              </a:endParaRPr>
            </a:p>
            <a:p>
              <a:r>
                <a:rPr lang="en-US" i="1" dirty="0" err="1">
                  <a:solidFill>
                    <a:srgbClr val="2C88D9"/>
                  </a:solidFill>
                </a:rPr>
                <a:t>seller_state</a:t>
              </a:r>
              <a:endParaRPr lang="en-US" i="1" dirty="0">
                <a:solidFill>
                  <a:srgbClr val="2C88D9"/>
                </a:solidFill>
              </a:endParaRPr>
            </a:p>
            <a:p>
              <a:r>
                <a:rPr lang="en-US" i="1" dirty="0" err="1">
                  <a:solidFill>
                    <a:srgbClr val="2C88D9"/>
                  </a:solidFill>
                </a:rPr>
                <a:t>customer_state</a:t>
              </a:r>
              <a:endParaRPr lang="en-US" i="1" dirty="0">
                <a:solidFill>
                  <a:srgbClr val="2C88D9"/>
                </a:solidFill>
              </a:endParaRP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83B20C85-B14F-4A00-9806-90218DC11ADC}"/>
              </a:ext>
            </a:extLst>
          </p:cNvPr>
          <p:cNvGrpSpPr/>
          <p:nvPr/>
        </p:nvGrpSpPr>
        <p:grpSpPr>
          <a:xfrm>
            <a:off x="1505763" y="1659231"/>
            <a:ext cx="4723961" cy="2089773"/>
            <a:chOff x="1505763" y="1659231"/>
            <a:chExt cx="4723961" cy="2089773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2C054608-9D2C-416A-871D-4563ABF56A17}"/>
                </a:ext>
              </a:extLst>
            </p:cNvPr>
            <p:cNvSpPr/>
            <p:nvPr/>
          </p:nvSpPr>
          <p:spPr>
            <a:xfrm rot="4473680">
              <a:off x="4521840" y="2041121"/>
              <a:ext cx="2089773" cy="1325994"/>
            </a:xfrm>
            <a:prstGeom prst="ellipse">
              <a:avLst/>
            </a:prstGeom>
            <a:solidFill>
              <a:srgbClr val="788896"/>
            </a:solidFill>
            <a:ln>
              <a:solidFill>
                <a:srgbClr val="7888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91C5F64A-5135-44AC-B105-DDF813AC4F42}"/>
                </a:ext>
              </a:extLst>
            </p:cNvPr>
            <p:cNvSpPr txBox="1"/>
            <p:nvPr/>
          </p:nvSpPr>
          <p:spPr>
            <a:xfrm>
              <a:off x="4864436" y="2069801"/>
              <a:ext cx="1298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/>
                <a:t>payments</a:t>
              </a:r>
              <a:endParaRPr lang="en-US" b="1" dirty="0"/>
            </a:p>
          </p:txBody>
        </p:sp>
        <p:pic>
          <p:nvPicPr>
            <p:cNvPr id="41" name="Image 40">
              <a:extLst>
                <a:ext uri="{FF2B5EF4-FFF2-40B4-BE49-F238E27FC236}">
                  <a16:creationId xmlns:a16="http://schemas.microsoft.com/office/drawing/2014/main" id="{80E749F5-6D1D-4FE2-BD0D-DDD941F2F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015954" y="2423451"/>
              <a:ext cx="926751" cy="67536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C943459-98F9-4D1A-8C2C-7EB5CE4DC4AE}"/>
                </a:ext>
              </a:extLst>
            </p:cNvPr>
            <p:cNvSpPr/>
            <p:nvPr/>
          </p:nvSpPr>
          <p:spPr>
            <a:xfrm>
              <a:off x="1505763" y="1858405"/>
              <a:ext cx="3345623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b="1" u="sng" dirty="0" err="1">
                  <a:solidFill>
                    <a:srgbClr val="788896"/>
                  </a:solidFill>
                </a:rPr>
                <a:t>payment_total</a:t>
              </a:r>
              <a:endParaRPr lang="en-US" b="1" u="sng" dirty="0">
                <a:solidFill>
                  <a:srgbClr val="788896"/>
                </a:solidFill>
              </a:endParaRPr>
            </a:p>
            <a:p>
              <a:pPr algn="r"/>
              <a:r>
                <a:rPr lang="en-US" b="1" dirty="0" err="1">
                  <a:solidFill>
                    <a:srgbClr val="788896"/>
                  </a:solidFill>
                </a:rPr>
                <a:t>main_payment_type</a:t>
              </a:r>
              <a:r>
                <a:rPr lang="en-US" b="1" dirty="0">
                  <a:solidFill>
                    <a:srgbClr val="788896"/>
                  </a:solidFill>
                </a:rPr>
                <a:t>(_cat)</a:t>
              </a:r>
            </a:p>
            <a:p>
              <a:pPr algn="r"/>
              <a:r>
                <a:rPr lang="en-US" i="1" dirty="0" err="1">
                  <a:solidFill>
                    <a:srgbClr val="788896"/>
                  </a:solidFill>
                </a:rPr>
                <a:t>main_payment_value</a:t>
              </a:r>
              <a:endParaRPr lang="en-US" i="1" dirty="0">
                <a:solidFill>
                  <a:srgbClr val="788896"/>
                </a:solidFill>
              </a:endParaRPr>
            </a:p>
            <a:p>
              <a:pPr algn="r"/>
              <a:r>
                <a:rPr lang="en-US" i="1" dirty="0" err="1">
                  <a:solidFill>
                    <a:srgbClr val="788896"/>
                  </a:solidFill>
                </a:rPr>
                <a:t>payment_sequence_size</a:t>
              </a:r>
              <a:endParaRPr lang="en-US" i="1" dirty="0">
                <a:solidFill>
                  <a:srgbClr val="788896"/>
                </a:solidFill>
              </a:endParaRPr>
            </a:p>
            <a:p>
              <a:pPr algn="r"/>
              <a:r>
                <a:rPr lang="en-US" i="1" dirty="0" err="1">
                  <a:solidFill>
                    <a:srgbClr val="788896"/>
                  </a:solidFill>
                </a:rPr>
                <a:t>payment_installments_size</a:t>
              </a:r>
              <a:endParaRPr lang="en-US" i="1" dirty="0">
                <a:solidFill>
                  <a:srgbClr val="788896"/>
                </a:solidFill>
              </a:endParaRPr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12D3F016-67B5-4644-A84F-A9361CD44EEF}"/>
              </a:ext>
            </a:extLst>
          </p:cNvPr>
          <p:cNvGrpSpPr/>
          <p:nvPr/>
        </p:nvGrpSpPr>
        <p:grpSpPr>
          <a:xfrm>
            <a:off x="6072352" y="2011047"/>
            <a:ext cx="5676535" cy="2031325"/>
            <a:chOff x="6072352" y="2011047"/>
            <a:chExt cx="5676535" cy="2031325"/>
          </a:xfrm>
        </p:grpSpPr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D260994E-BCA1-4011-B8EB-F2A33CCE4C50}"/>
                </a:ext>
              </a:extLst>
            </p:cNvPr>
            <p:cNvSpPr/>
            <p:nvPr/>
          </p:nvSpPr>
          <p:spPr>
            <a:xfrm rot="19587551">
              <a:off x="6072352" y="2397718"/>
              <a:ext cx="2089773" cy="1325994"/>
            </a:xfrm>
            <a:prstGeom prst="ellipse">
              <a:avLst/>
            </a:prstGeom>
            <a:solidFill>
              <a:srgbClr val="F7C325"/>
            </a:solidFill>
            <a:ln>
              <a:solidFill>
                <a:srgbClr val="F7C3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FF1849C4-A45E-4369-8D7E-0BC29B88E255}"/>
                </a:ext>
              </a:extLst>
            </p:cNvPr>
            <p:cNvSpPr txBox="1"/>
            <p:nvPr/>
          </p:nvSpPr>
          <p:spPr>
            <a:xfrm>
              <a:off x="6667097" y="2481301"/>
              <a:ext cx="1178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/>
                <a:t>products</a:t>
              </a:r>
              <a:endParaRPr lang="en-US" b="1" dirty="0"/>
            </a:p>
          </p:txBody>
        </p:sp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130B437A-2F95-438A-8B6E-D76A52367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grayscl/>
            </a:blip>
            <a:stretch>
              <a:fillRect/>
            </a:stretch>
          </p:blipFill>
          <p:spPr>
            <a:xfrm>
              <a:off x="6393663" y="2841151"/>
              <a:ext cx="759082" cy="710074"/>
            </a:xfrm>
            <a:prstGeom prst="rect">
              <a:avLst/>
            </a:prstGeom>
          </p:spPr>
        </p:pic>
        <p:pic>
          <p:nvPicPr>
            <p:cNvPr id="54" name="Image 53">
              <a:extLst>
                <a:ext uri="{FF2B5EF4-FFF2-40B4-BE49-F238E27FC236}">
                  <a16:creationId xmlns:a16="http://schemas.microsoft.com/office/drawing/2014/main" id="{D5E64795-93F1-4C82-9336-A5672C242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grayscl/>
            </a:blip>
            <a:stretch>
              <a:fillRect/>
            </a:stretch>
          </p:blipFill>
          <p:spPr>
            <a:xfrm>
              <a:off x="7224162" y="2836801"/>
              <a:ext cx="759082" cy="728256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EC719FA-7321-4327-AF5F-8F3627013B8F}"/>
                </a:ext>
              </a:extLst>
            </p:cNvPr>
            <p:cNvSpPr/>
            <p:nvPr/>
          </p:nvSpPr>
          <p:spPr>
            <a:xfrm>
              <a:off x="8390353" y="2011047"/>
              <a:ext cx="3358534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u="sng" dirty="0" err="1">
                  <a:solidFill>
                    <a:srgbClr val="FFC000"/>
                  </a:solidFill>
                </a:rPr>
                <a:t>rational_category</a:t>
              </a:r>
              <a:endParaRPr lang="en-US" b="1" u="sng" dirty="0">
                <a:solidFill>
                  <a:srgbClr val="FFC000"/>
                </a:solidFill>
              </a:endParaRPr>
            </a:p>
            <a:p>
              <a:r>
                <a:rPr lang="en-US" i="1" dirty="0" err="1">
                  <a:solidFill>
                    <a:srgbClr val="FFC000"/>
                  </a:solidFill>
                </a:rPr>
                <a:t>product_density</a:t>
              </a:r>
              <a:endParaRPr lang="en-US" i="1" dirty="0">
                <a:solidFill>
                  <a:srgbClr val="FFC000"/>
                </a:solidFill>
              </a:endParaRPr>
            </a:p>
            <a:p>
              <a:r>
                <a:rPr lang="en-US" i="1" dirty="0" err="1">
                  <a:solidFill>
                    <a:srgbClr val="FFC000"/>
                  </a:solidFill>
                </a:rPr>
                <a:t>product_name_length</a:t>
              </a:r>
              <a:endParaRPr lang="en-US" i="1" dirty="0">
                <a:solidFill>
                  <a:srgbClr val="FFC000"/>
                </a:solidFill>
              </a:endParaRPr>
            </a:p>
            <a:p>
              <a:r>
                <a:rPr lang="en-US" i="1" dirty="0" err="1">
                  <a:solidFill>
                    <a:srgbClr val="FFC000"/>
                  </a:solidFill>
                </a:rPr>
                <a:t>product_description_length</a:t>
              </a:r>
              <a:endParaRPr lang="en-US" i="1" dirty="0">
                <a:solidFill>
                  <a:srgbClr val="FFC000"/>
                </a:solidFill>
              </a:endParaRPr>
            </a:p>
            <a:p>
              <a:r>
                <a:rPr lang="en-US" i="1" dirty="0" err="1">
                  <a:solidFill>
                    <a:srgbClr val="FFC000"/>
                  </a:solidFill>
                </a:rPr>
                <a:t>product_photos_qty</a:t>
              </a:r>
              <a:endParaRPr lang="en-US" i="1" dirty="0">
                <a:solidFill>
                  <a:srgbClr val="FFC000"/>
                </a:solidFill>
              </a:endParaRPr>
            </a:p>
            <a:p>
              <a:r>
                <a:rPr lang="en-US" i="1" dirty="0" err="1">
                  <a:solidFill>
                    <a:srgbClr val="FFC000"/>
                  </a:solidFill>
                </a:rPr>
                <a:t>product_weight_g</a:t>
              </a:r>
              <a:endParaRPr lang="en-US" i="1" dirty="0">
                <a:solidFill>
                  <a:srgbClr val="FFC000"/>
                </a:solidFill>
              </a:endParaRPr>
            </a:p>
            <a:p>
              <a:r>
                <a:rPr lang="en-US" i="1" dirty="0" err="1">
                  <a:solidFill>
                    <a:srgbClr val="FFC000"/>
                  </a:solidFill>
                </a:rPr>
                <a:t>product_size</a:t>
              </a:r>
              <a:endParaRPr lang="en-US" i="1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8E2F8B2C-915A-4A5D-9D78-F872C6A10187}"/>
              </a:ext>
            </a:extLst>
          </p:cNvPr>
          <p:cNvGrpSpPr/>
          <p:nvPr/>
        </p:nvGrpSpPr>
        <p:grpSpPr>
          <a:xfrm>
            <a:off x="6345914" y="3943406"/>
            <a:ext cx="4823396" cy="2293399"/>
            <a:chOff x="6345914" y="3943406"/>
            <a:chExt cx="4823396" cy="2293399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CE12770A-7BDF-40FD-BAB6-382837C1A6F9}"/>
                </a:ext>
              </a:extLst>
            </p:cNvPr>
            <p:cNvSpPr/>
            <p:nvPr/>
          </p:nvSpPr>
          <p:spPr>
            <a:xfrm rot="1100895">
              <a:off x="6345914" y="3943406"/>
              <a:ext cx="2089773" cy="1325994"/>
            </a:xfrm>
            <a:prstGeom prst="ellipse">
              <a:avLst/>
            </a:prstGeom>
            <a:solidFill>
              <a:srgbClr val="E8833A"/>
            </a:solidFill>
            <a:ln>
              <a:solidFill>
                <a:srgbClr val="E883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F5BF2ED8-C45C-4E1F-8688-9811E66A88C7}"/>
                </a:ext>
              </a:extLst>
            </p:cNvPr>
            <p:cNvSpPr txBox="1"/>
            <p:nvPr/>
          </p:nvSpPr>
          <p:spPr>
            <a:xfrm>
              <a:off x="6783648" y="3969770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items</a:t>
              </a:r>
              <a:endParaRPr lang="en-US" b="1" dirty="0"/>
            </a:p>
          </p:txBody>
        </p:sp>
        <p:pic>
          <p:nvPicPr>
            <p:cNvPr id="34" name="Image 33">
              <a:extLst>
                <a:ext uri="{FF2B5EF4-FFF2-40B4-BE49-F238E27FC236}">
                  <a16:creationId xmlns:a16="http://schemas.microsoft.com/office/drawing/2014/main" id="{E5ADBF5D-29F9-4114-B857-008A51ED5F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l="-594" t="4816" r="4312" b="4386"/>
            <a:stretch/>
          </p:blipFill>
          <p:spPr>
            <a:xfrm>
              <a:off x="7249812" y="4297447"/>
              <a:ext cx="702525" cy="511877"/>
            </a:xfrm>
            <a:prstGeom prst="rect">
              <a:avLst/>
            </a:prstGeom>
          </p:spPr>
        </p:pic>
        <p:pic>
          <p:nvPicPr>
            <p:cNvPr id="40" name="Image 39">
              <a:extLst>
                <a:ext uri="{FF2B5EF4-FFF2-40B4-BE49-F238E27FC236}">
                  <a16:creationId xmlns:a16="http://schemas.microsoft.com/office/drawing/2014/main" id="{7DAC59CA-690E-4FA4-9BBF-39134999FE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244585" y="4857958"/>
              <a:ext cx="738659" cy="532100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E2BA02B-B28F-4A47-B24B-9F8E603ACA14}"/>
                </a:ext>
              </a:extLst>
            </p:cNvPr>
            <p:cNvSpPr/>
            <p:nvPr/>
          </p:nvSpPr>
          <p:spPr>
            <a:xfrm>
              <a:off x="8390353" y="4205480"/>
              <a:ext cx="2778957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u="sng" dirty="0" err="1">
                  <a:solidFill>
                    <a:srgbClr val="E8833A"/>
                  </a:solidFill>
                </a:rPr>
                <a:t>charmed_price</a:t>
              </a:r>
              <a:endParaRPr lang="en-US" b="1" u="sng" dirty="0">
                <a:solidFill>
                  <a:srgbClr val="E8833A"/>
                </a:solidFill>
              </a:endParaRPr>
            </a:p>
            <a:p>
              <a:r>
                <a:rPr lang="en-US" b="1" u="sng" dirty="0" err="1">
                  <a:solidFill>
                    <a:srgbClr val="E8833A"/>
                  </a:solidFill>
                </a:rPr>
                <a:t>freight_percentage</a:t>
              </a:r>
              <a:endParaRPr lang="en-US" b="1" u="sng" dirty="0">
                <a:solidFill>
                  <a:srgbClr val="E8833A"/>
                </a:solidFill>
              </a:endParaRPr>
            </a:p>
            <a:p>
              <a:r>
                <a:rPr lang="en-US" b="1" i="1" dirty="0" err="1">
                  <a:solidFill>
                    <a:srgbClr val="E8833A"/>
                  </a:solidFill>
                </a:rPr>
                <a:t>items_qty</a:t>
              </a:r>
              <a:endParaRPr lang="en-US" b="1" i="1" dirty="0">
                <a:solidFill>
                  <a:srgbClr val="E8833A"/>
                </a:solidFill>
              </a:endParaRPr>
            </a:p>
            <a:p>
              <a:r>
                <a:rPr lang="en-US" i="1" dirty="0" err="1">
                  <a:solidFill>
                    <a:srgbClr val="E8833A"/>
                  </a:solidFill>
                </a:rPr>
                <a:t>product_price</a:t>
              </a:r>
              <a:endParaRPr lang="en-US" i="1" dirty="0">
                <a:solidFill>
                  <a:srgbClr val="E8833A"/>
                </a:solidFill>
              </a:endParaRPr>
            </a:p>
            <a:p>
              <a:r>
                <a:rPr lang="en-US" i="1" dirty="0" err="1">
                  <a:solidFill>
                    <a:srgbClr val="E8833A"/>
                  </a:solidFill>
                </a:rPr>
                <a:t>product_freight</a:t>
              </a:r>
              <a:endParaRPr lang="en-US" i="1" dirty="0">
                <a:solidFill>
                  <a:srgbClr val="E8833A"/>
                </a:solidFill>
              </a:endParaRPr>
            </a:p>
            <a:p>
              <a:r>
                <a:rPr lang="en-US" i="1" dirty="0" err="1">
                  <a:solidFill>
                    <a:srgbClr val="E8833A"/>
                  </a:solidFill>
                </a:rPr>
                <a:t>total_price</a:t>
              </a:r>
              <a:endParaRPr lang="en-US" i="1" dirty="0">
                <a:solidFill>
                  <a:srgbClr val="E8833A"/>
                </a:solidFill>
              </a:endParaRPr>
            </a:p>
            <a:p>
              <a:r>
                <a:rPr lang="en-US" i="1" dirty="0" err="1">
                  <a:solidFill>
                    <a:srgbClr val="E8833A"/>
                  </a:solidFill>
                </a:rPr>
                <a:t>total_freight</a:t>
              </a:r>
              <a:endParaRPr lang="en-US" i="1" dirty="0">
                <a:solidFill>
                  <a:srgbClr val="E8833A"/>
                </a:solidFill>
              </a:endParaRPr>
            </a:p>
          </p:txBody>
        </p:sp>
        <p:pic>
          <p:nvPicPr>
            <p:cNvPr id="21" name="Graphique 20" descr="Chariot de courses">
              <a:extLst>
                <a:ext uri="{FF2B5EF4-FFF2-40B4-BE49-F238E27FC236}">
                  <a16:creationId xmlns:a16="http://schemas.microsoft.com/office/drawing/2014/main" id="{DBBBD600-3F13-4707-852F-D2B272B48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697207" y="4237565"/>
              <a:ext cx="547378" cy="547378"/>
            </a:xfrm>
            <a:prstGeom prst="rect">
              <a:avLst/>
            </a:prstGeom>
          </p:spPr>
        </p:pic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D4FD5850-779D-4C69-B73E-0820D54E99F2}"/>
              </a:ext>
            </a:extLst>
          </p:cNvPr>
          <p:cNvGrpSpPr/>
          <p:nvPr/>
        </p:nvGrpSpPr>
        <p:grpSpPr>
          <a:xfrm>
            <a:off x="5084582" y="3391860"/>
            <a:ext cx="1504952" cy="1360165"/>
            <a:chOff x="5084582" y="3391860"/>
            <a:chExt cx="1504952" cy="1360165"/>
          </a:xfrm>
        </p:grpSpPr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4193DD9C-1E16-4FED-8462-93F5A974EADB}"/>
                </a:ext>
              </a:extLst>
            </p:cNvPr>
            <p:cNvSpPr/>
            <p:nvPr/>
          </p:nvSpPr>
          <p:spPr>
            <a:xfrm>
              <a:off x="5084582" y="3391860"/>
              <a:ext cx="1504952" cy="1360165"/>
            </a:xfrm>
            <a:prstGeom prst="ellipse">
              <a:avLst/>
            </a:prstGeom>
            <a:solidFill>
              <a:srgbClr val="1AAE9F"/>
            </a:solidFill>
            <a:ln>
              <a:solidFill>
                <a:srgbClr val="1AAE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870B628F-8FF6-4907-B7C6-1BBE505E6A15}"/>
                </a:ext>
              </a:extLst>
            </p:cNvPr>
            <p:cNvSpPr txBox="1"/>
            <p:nvPr/>
          </p:nvSpPr>
          <p:spPr>
            <a:xfrm>
              <a:off x="5203498" y="3873993"/>
              <a:ext cx="1229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/>
                <a:t>customer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4456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2C6AC0-4086-473A-9BFC-0DD763AC5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EDA insights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F21FA5-01E4-436C-8030-5EBC94265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808" y="1748902"/>
            <a:ext cx="10554574" cy="4101020"/>
          </a:xfrm>
        </p:spPr>
        <p:txBody>
          <a:bodyPr/>
          <a:lstStyle/>
          <a:p>
            <a:r>
              <a:rPr lang="fr-FR" dirty="0"/>
              <a:t>« </a:t>
            </a:r>
            <a:r>
              <a:rPr lang="fr-FR" dirty="0" err="1"/>
              <a:t>Delivered</a:t>
            </a:r>
            <a:r>
              <a:rPr lang="fr-FR" dirty="0"/>
              <a:t> » </a:t>
            </a:r>
            <a:r>
              <a:rPr lang="fr-FR" dirty="0" err="1"/>
              <a:t>Orders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Raw </a:t>
            </a:r>
            <a:r>
              <a:rPr lang="fr-FR" dirty="0" err="1"/>
              <a:t>features</a:t>
            </a:r>
            <a:r>
              <a:rPr lang="fr-FR" dirty="0"/>
              <a:t> : </a:t>
            </a:r>
          </a:p>
          <a:p>
            <a:pPr lvl="2"/>
            <a:r>
              <a:rPr lang="fr-FR" dirty="0" err="1"/>
              <a:t>Numerical</a:t>
            </a:r>
            <a:r>
              <a:rPr lang="fr-FR" dirty="0"/>
              <a:t> : </a:t>
            </a:r>
            <a:r>
              <a:rPr lang="fr-FR" dirty="0" err="1"/>
              <a:t>order_purchase_day</a:t>
            </a:r>
            <a:r>
              <a:rPr lang="fr-FR" dirty="0"/>
              <a:t>, </a:t>
            </a:r>
            <a:r>
              <a:rPr lang="en-US" dirty="0" err="1"/>
              <a:t>order_purchase_dayofweek</a:t>
            </a:r>
            <a:r>
              <a:rPr lang="en-US" dirty="0"/>
              <a:t>, </a:t>
            </a:r>
            <a:r>
              <a:rPr lang="en-US" dirty="0" err="1"/>
              <a:t>order_purchase_hour</a:t>
            </a:r>
            <a:r>
              <a:rPr lang="en-US" dirty="0"/>
              <a:t>.</a:t>
            </a:r>
          </a:p>
          <a:p>
            <a:pPr lvl="1"/>
            <a:r>
              <a:rPr lang="fr-FR" dirty="0"/>
              <a:t>Advanced </a:t>
            </a:r>
            <a:r>
              <a:rPr lang="fr-FR" dirty="0" err="1"/>
              <a:t>features</a:t>
            </a:r>
            <a:r>
              <a:rPr lang="fr-FR" dirty="0"/>
              <a:t> : </a:t>
            </a:r>
          </a:p>
          <a:p>
            <a:pPr lvl="2"/>
            <a:r>
              <a:rPr lang="fr-FR" dirty="0" err="1"/>
              <a:t>Numerical</a:t>
            </a:r>
            <a:r>
              <a:rPr lang="fr-FR" dirty="0"/>
              <a:t> :  ‘</a:t>
            </a:r>
            <a:r>
              <a:rPr lang="fr-FR" dirty="0" err="1"/>
              <a:t>estimated_delivery_time</a:t>
            </a:r>
            <a:r>
              <a:rPr lang="fr-FR" dirty="0"/>
              <a:t>’, '</a:t>
            </a:r>
            <a:r>
              <a:rPr lang="fr-FR" dirty="0" err="1"/>
              <a:t>effective_delivery_time</a:t>
            </a:r>
            <a:r>
              <a:rPr lang="fr-FR" dirty="0"/>
              <a:t>’, '</a:t>
            </a:r>
            <a:r>
              <a:rPr lang="fr-FR" dirty="0" err="1"/>
              <a:t>delivery_vs_estimated</a:t>
            </a:r>
            <a:r>
              <a:rPr lang="fr-FR" dirty="0"/>
              <a:t>’, </a:t>
            </a:r>
          </a:p>
          <a:p>
            <a:pPr lvl="2"/>
            <a:r>
              <a:rPr lang="fr-FR" dirty="0" err="1"/>
              <a:t>Categorical</a:t>
            </a:r>
            <a:r>
              <a:rPr lang="fr-FR" dirty="0"/>
              <a:t> : « </a:t>
            </a:r>
            <a:r>
              <a:rPr lang="fr-FR" dirty="0" err="1"/>
              <a:t>Purchase_Time_Zone</a:t>
            </a:r>
            <a:r>
              <a:rPr lang="fr-FR" dirty="0"/>
              <a:t> », </a:t>
            </a:r>
            <a:r>
              <a:rPr lang="fr-FR" dirty="0" err="1"/>
              <a:t>dividing</a:t>
            </a:r>
            <a:r>
              <a:rPr lang="fr-FR" dirty="0"/>
              <a:t> the </a:t>
            </a:r>
            <a:r>
              <a:rPr lang="fr-FR" dirty="0" err="1"/>
              <a:t>week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5 </a:t>
            </a:r>
            <a:r>
              <a:rPr lang="fr-FR" dirty="0" err="1"/>
              <a:t>balanced</a:t>
            </a:r>
            <a:r>
              <a:rPr lang="fr-FR" dirty="0"/>
              <a:t> </a:t>
            </a:r>
            <a:r>
              <a:rPr lang="fr-FR" dirty="0" err="1"/>
              <a:t>Time_Zone</a:t>
            </a:r>
            <a:r>
              <a:rPr lang="fr-FR" dirty="0"/>
              <a:t>.</a:t>
            </a:r>
          </a:p>
          <a:p>
            <a:pPr lvl="2"/>
            <a:endParaRPr lang="fr-FR" dirty="0"/>
          </a:p>
          <a:p>
            <a:pPr lvl="2"/>
            <a:endParaRPr lang="fr-FR" dirty="0"/>
          </a:p>
          <a:p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212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e 30">
            <a:extLst>
              <a:ext uri="{FF2B5EF4-FFF2-40B4-BE49-F238E27FC236}">
                <a16:creationId xmlns:a16="http://schemas.microsoft.com/office/drawing/2014/main" id="{8E2F8B2C-915A-4A5D-9D78-F872C6A10187}"/>
              </a:ext>
            </a:extLst>
          </p:cNvPr>
          <p:cNvGrpSpPr/>
          <p:nvPr/>
        </p:nvGrpSpPr>
        <p:grpSpPr>
          <a:xfrm>
            <a:off x="6345914" y="3943406"/>
            <a:ext cx="4823396" cy="2293399"/>
            <a:chOff x="6345914" y="3943406"/>
            <a:chExt cx="4823396" cy="2293399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CE12770A-7BDF-40FD-BAB6-382837C1A6F9}"/>
                </a:ext>
              </a:extLst>
            </p:cNvPr>
            <p:cNvSpPr/>
            <p:nvPr/>
          </p:nvSpPr>
          <p:spPr>
            <a:xfrm rot="1100895">
              <a:off x="6345914" y="3943406"/>
              <a:ext cx="2089773" cy="1325994"/>
            </a:xfrm>
            <a:prstGeom prst="ellipse">
              <a:avLst/>
            </a:prstGeom>
            <a:solidFill>
              <a:srgbClr val="E8833A"/>
            </a:solidFill>
            <a:ln>
              <a:solidFill>
                <a:srgbClr val="E883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F5BF2ED8-C45C-4E1F-8688-9811E66A88C7}"/>
                </a:ext>
              </a:extLst>
            </p:cNvPr>
            <p:cNvSpPr txBox="1"/>
            <p:nvPr/>
          </p:nvSpPr>
          <p:spPr>
            <a:xfrm>
              <a:off x="6783648" y="3969770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items</a:t>
              </a:r>
              <a:endParaRPr lang="en-US" b="1" dirty="0"/>
            </a:p>
          </p:txBody>
        </p:sp>
        <p:pic>
          <p:nvPicPr>
            <p:cNvPr id="34" name="Image 33">
              <a:extLst>
                <a:ext uri="{FF2B5EF4-FFF2-40B4-BE49-F238E27FC236}">
                  <a16:creationId xmlns:a16="http://schemas.microsoft.com/office/drawing/2014/main" id="{E5ADBF5D-29F9-4114-B857-008A51ED5F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l="-594" t="4816" r="4312" b="4386"/>
            <a:stretch/>
          </p:blipFill>
          <p:spPr>
            <a:xfrm>
              <a:off x="7249812" y="4297447"/>
              <a:ext cx="702525" cy="511877"/>
            </a:xfrm>
            <a:prstGeom prst="rect">
              <a:avLst/>
            </a:prstGeom>
          </p:spPr>
        </p:pic>
        <p:pic>
          <p:nvPicPr>
            <p:cNvPr id="40" name="Image 39">
              <a:extLst>
                <a:ext uri="{FF2B5EF4-FFF2-40B4-BE49-F238E27FC236}">
                  <a16:creationId xmlns:a16="http://schemas.microsoft.com/office/drawing/2014/main" id="{7DAC59CA-690E-4FA4-9BBF-39134999FE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244585" y="4857958"/>
              <a:ext cx="738659" cy="532100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E2BA02B-B28F-4A47-B24B-9F8E603ACA14}"/>
                </a:ext>
              </a:extLst>
            </p:cNvPr>
            <p:cNvSpPr/>
            <p:nvPr/>
          </p:nvSpPr>
          <p:spPr>
            <a:xfrm>
              <a:off x="8390353" y="4205480"/>
              <a:ext cx="2778957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u="sng" dirty="0" err="1">
                  <a:solidFill>
                    <a:srgbClr val="E8833A"/>
                  </a:solidFill>
                </a:rPr>
                <a:t>charm_price</a:t>
              </a:r>
              <a:endParaRPr lang="en-US" b="1" u="sng" dirty="0">
                <a:solidFill>
                  <a:srgbClr val="E8833A"/>
                </a:solidFill>
              </a:endParaRPr>
            </a:p>
            <a:p>
              <a:r>
                <a:rPr lang="en-US" b="1" i="1" u="sng" dirty="0" err="1">
                  <a:solidFill>
                    <a:srgbClr val="E8833A"/>
                  </a:solidFill>
                </a:rPr>
                <a:t>freight_percentage</a:t>
              </a:r>
              <a:endParaRPr lang="en-US" b="1" i="1" u="sng" dirty="0">
                <a:solidFill>
                  <a:srgbClr val="E8833A"/>
                </a:solidFill>
              </a:endParaRPr>
            </a:p>
            <a:p>
              <a:r>
                <a:rPr lang="en-US" i="1" dirty="0" err="1">
                  <a:solidFill>
                    <a:srgbClr val="E8833A"/>
                  </a:solidFill>
                </a:rPr>
                <a:t>product_price</a:t>
              </a:r>
              <a:endParaRPr lang="en-US" i="1" dirty="0">
                <a:solidFill>
                  <a:srgbClr val="E8833A"/>
                </a:solidFill>
              </a:endParaRPr>
            </a:p>
            <a:p>
              <a:r>
                <a:rPr lang="en-US" i="1" dirty="0" err="1">
                  <a:solidFill>
                    <a:srgbClr val="E8833A"/>
                  </a:solidFill>
                </a:rPr>
                <a:t>product_freight</a:t>
              </a:r>
              <a:endParaRPr lang="en-US" i="1" dirty="0">
                <a:solidFill>
                  <a:srgbClr val="E8833A"/>
                </a:solidFill>
              </a:endParaRPr>
            </a:p>
            <a:p>
              <a:r>
                <a:rPr lang="en-US" i="1" dirty="0" err="1">
                  <a:solidFill>
                    <a:srgbClr val="E8833A"/>
                  </a:solidFill>
                </a:rPr>
                <a:t>total_price</a:t>
              </a:r>
              <a:endParaRPr lang="en-US" i="1" dirty="0">
                <a:solidFill>
                  <a:srgbClr val="E8833A"/>
                </a:solidFill>
              </a:endParaRPr>
            </a:p>
            <a:p>
              <a:r>
                <a:rPr lang="en-US" i="1" dirty="0" err="1">
                  <a:solidFill>
                    <a:srgbClr val="E8833A"/>
                  </a:solidFill>
                </a:rPr>
                <a:t>total_freight</a:t>
              </a:r>
              <a:endParaRPr lang="en-US" i="1" dirty="0">
                <a:solidFill>
                  <a:srgbClr val="E8833A"/>
                </a:solidFill>
              </a:endParaRPr>
            </a:p>
            <a:p>
              <a:r>
                <a:rPr lang="en-US" i="1" dirty="0" err="1">
                  <a:solidFill>
                    <a:srgbClr val="E8833A"/>
                  </a:solidFill>
                </a:rPr>
                <a:t>items_qty</a:t>
              </a:r>
              <a:endParaRPr lang="en-US" i="1" dirty="0">
                <a:solidFill>
                  <a:srgbClr val="E8833A"/>
                </a:solidFill>
              </a:endParaRPr>
            </a:p>
          </p:txBody>
        </p:sp>
        <p:pic>
          <p:nvPicPr>
            <p:cNvPr id="21" name="Graphique 20" descr="Chariot de courses">
              <a:extLst>
                <a:ext uri="{FF2B5EF4-FFF2-40B4-BE49-F238E27FC236}">
                  <a16:creationId xmlns:a16="http://schemas.microsoft.com/office/drawing/2014/main" id="{DBBBD600-3F13-4707-852F-D2B272B48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697207" y="4237565"/>
              <a:ext cx="547378" cy="547378"/>
            </a:xfrm>
            <a:prstGeom prst="rect">
              <a:avLst/>
            </a:prstGeom>
          </p:spPr>
        </p:pic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CD177322-B9AA-4F08-8621-2C45D074D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1AAE9F"/>
                </a:solidFill>
              </a:rPr>
              <a:t>Customer-</a:t>
            </a:r>
            <a:r>
              <a:rPr lang="fr-FR" dirty="0" err="1">
                <a:solidFill>
                  <a:srgbClr val="1AAE9F"/>
                </a:solidFill>
              </a:rPr>
              <a:t>Centric</a:t>
            </a:r>
            <a:r>
              <a:rPr lang="fr-FR" dirty="0"/>
              <a:t> </a:t>
            </a:r>
            <a:r>
              <a:rPr lang="fr-FR" dirty="0" err="1"/>
              <a:t>features</a:t>
            </a:r>
            <a:endParaRPr lang="en-US" dirty="0"/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C3CCC0E6-F2F5-47CA-BE5C-6E4AE11E5935}"/>
              </a:ext>
            </a:extLst>
          </p:cNvPr>
          <p:cNvGrpSpPr/>
          <p:nvPr/>
        </p:nvGrpSpPr>
        <p:grpSpPr>
          <a:xfrm>
            <a:off x="-48328" y="3035998"/>
            <a:ext cx="5389811" cy="1439301"/>
            <a:chOff x="-48328" y="3035998"/>
            <a:chExt cx="5389811" cy="1439301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AE8D56E-2A82-40A1-B796-96DDB9457AD5}"/>
                </a:ext>
              </a:extLst>
            </p:cNvPr>
            <p:cNvSpPr/>
            <p:nvPr/>
          </p:nvSpPr>
          <p:spPr>
            <a:xfrm rot="11579535">
              <a:off x="3251710" y="3035998"/>
              <a:ext cx="2089773" cy="1325994"/>
            </a:xfrm>
            <a:prstGeom prst="ellipse">
              <a:avLst/>
            </a:prstGeom>
            <a:solidFill>
              <a:srgbClr val="D3455B"/>
            </a:solidFill>
            <a:ln>
              <a:solidFill>
                <a:srgbClr val="D345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8F7A32BD-EB0B-4F72-A157-FD5404AA74D8}"/>
                </a:ext>
              </a:extLst>
            </p:cNvPr>
            <p:cNvSpPr txBox="1"/>
            <p:nvPr/>
          </p:nvSpPr>
          <p:spPr>
            <a:xfrm>
              <a:off x="3679309" y="3086736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/>
                <a:t>orders</a:t>
              </a:r>
              <a:endParaRPr lang="en-US" b="1" dirty="0"/>
            </a:p>
          </p:txBody>
        </p:sp>
        <p:pic>
          <p:nvPicPr>
            <p:cNvPr id="52" name="Image 51">
              <a:extLst>
                <a:ext uri="{FF2B5EF4-FFF2-40B4-BE49-F238E27FC236}">
                  <a16:creationId xmlns:a16="http://schemas.microsoft.com/office/drawing/2014/main" id="{98D6734F-B36E-4756-9034-C4EB3F1E4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768735" y="3435887"/>
              <a:ext cx="715357" cy="711124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A4F0FCF-ACF5-4C83-9B78-F8824674BB2C}"/>
                </a:ext>
              </a:extLst>
            </p:cNvPr>
            <p:cNvSpPr/>
            <p:nvPr/>
          </p:nvSpPr>
          <p:spPr>
            <a:xfrm>
              <a:off x="-48328" y="3274970"/>
              <a:ext cx="334562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b="1" u="sng" dirty="0" err="1">
                  <a:solidFill>
                    <a:srgbClr val="D3455B"/>
                  </a:solidFill>
                </a:rPr>
                <a:t>purchase_time_zone</a:t>
              </a:r>
              <a:endParaRPr lang="en-US" b="1" u="sng" dirty="0">
                <a:solidFill>
                  <a:srgbClr val="D3455B"/>
                </a:solidFill>
              </a:endParaRPr>
            </a:p>
            <a:p>
              <a:pPr algn="r"/>
              <a:r>
                <a:rPr lang="en-US" b="1" i="1" dirty="0" err="1">
                  <a:solidFill>
                    <a:srgbClr val="D3455B"/>
                  </a:solidFill>
                </a:rPr>
                <a:t>delivery_vs_estimated</a:t>
              </a:r>
              <a:endParaRPr lang="en-US" b="1" i="1" dirty="0">
                <a:solidFill>
                  <a:srgbClr val="D3455B"/>
                </a:solidFill>
              </a:endParaRPr>
            </a:p>
            <a:p>
              <a:pPr algn="r"/>
              <a:r>
                <a:rPr lang="en-US" i="1" dirty="0" err="1">
                  <a:solidFill>
                    <a:srgbClr val="D3455B"/>
                  </a:solidFill>
                </a:rPr>
                <a:t>order_purchase_dayofweek</a:t>
              </a:r>
              <a:endParaRPr lang="en-US" i="1" dirty="0">
                <a:solidFill>
                  <a:srgbClr val="D3455B"/>
                </a:solidFill>
              </a:endParaRPr>
            </a:p>
            <a:p>
              <a:pPr algn="r"/>
              <a:r>
                <a:rPr lang="en-US" i="1" dirty="0" err="1">
                  <a:solidFill>
                    <a:srgbClr val="D3455B"/>
                  </a:solidFill>
                </a:rPr>
                <a:t>order_purchase_hour</a:t>
              </a:r>
              <a:endParaRPr lang="en-US" i="1" dirty="0">
                <a:solidFill>
                  <a:srgbClr val="D3455B"/>
                </a:solidFill>
              </a:endParaRPr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CD96C37-ECB5-4868-8CAF-80868AB31BEC}"/>
              </a:ext>
            </a:extLst>
          </p:cNvPr>
          <p:cNvGrpSpPr/>
          <p:nvPr/>
        </p:nvGrpSpPr>
        <p:grpSpPr>
          <a:xfrm>
            <a:off x="301086" y="4129728"/>
            <a:ext cx="4973649" cy="2691917"/>
            <a:chOff x="301086" y="4129728"/>
            <a:chExt cx="4973649" cy="2691917"/>
          </a:xfrm>
        </p:grpSpPr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35149DF7-0BDE-4819-888E-3D0DE3E16C61}"/>
                </a:ext>
              </a:extLst>
            </p:cNvPr>
            <p:cNvSpPr/>
            <p:nvPr/>
          </p:nvSpPr>
          <p:spPr>
            <a:xfrm rot="18777061">
              <a:off x="3566851" y="4511618"/>
              <a:ext cx="2089773" cy="1325994"/>
            </a:xfrm>
            <a:prstGeom prst="ellipse">
              <a:avLst/>
            </a:prstGeom>
            <a:solidFill>
              <a:srgbClr val="BD34D1"/>
            </a:solidFill>
            <a:ln>
              <a:solidFill>
                <a:srgbClr val="BD34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58CEDE13-D58D-46B0-AE1C-9CA2AEF3DAB1}"/>
                </a:ext>
              </a:extLst>
            </p:cNvPr>
            <p:cNvSpPr txBox="1"/>
            <p:nvPr/>
          </p:nvSpPr>
          <p:spPr>
            <a:xfrm>
              <a:off x="4064096" y="4712607"/>
              <a:ext cx="1024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/>
                <a:t>reviews</a:t>
              </a:r>
              <a:endParaRPr lang="en-US" b="1" dirty="0"/>
            </a:p>
          </p:txBody>
        </p:sp>
        <p:pic>
          <p:nvPicPr>
            <p:cNvPr id="42" name="Image 41">
              <a:extLst>
                <a:ext uri="{FF2B5EF4-FFF2-40B4-BE49-F238E27FC236}">
                  <a16:creationId xmlns:a16="http://schemas.microsoft.com/office/drawing/2014/main" id="{C60A0801-4FDE-4A73-A7F2-5019BD350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4157916" y="5034281"/>
              <a:ext cx="796676" cy="655253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FF9BF08-0C13-4177-84BD-C30469388199}"/>
                </a:ext>
              </a:extLst>
            </p:cNvPr>
            <p:cNvSpPr/>
            <p:nvPr/>
          </p:nvSpPr>
          <p:spPr>
            <a:xfrm>
              <a:off x="301086" y="4790320"/>
              <a:ext cx="3506542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b="1" u="sng" dirty="0" err="1">
                  <a:solidFill>
                    <a:srgbClr val="BD34D1"/>
                  </a:solidFill>
                </a:rPr>
                <a:t>product_review_mean</a:t>
              </a:r>
              <a:endParaRPr lang="en-US" b="1" u="sng" dirty="0">
                <a:solidFill>
                  <a:srgbClr val="BD34D1"/>
                </a:solidFill>
              </a:endParaRPr>
            </a:p>
            <a:p>
              <a:pPr algn="r"/>
              <a:r>
                <a:rPr lang="en-US" b="1" i="1" dirty="0" err="1">
                  <a:solidFill>
                    <a:srgbClr val="BD34D1"/>
                  </a:solidFill>
                </a:rPr>
                <a:t>review</a:t>
              </a:r>
              <a:r>
                <a:rPr lang="en-US" b="1" i="1" u="sng" dirty="0" err="1">
                  <a:solidFill>
                    <a:srgbClr val="BD34D1"/>
                  </a:solidFill>
                </a:rPr>
                <a:t>_gap</a:t>
              </a:r>
              <a:endParaRPr lang="en-US" b="1" i="1" u="sng" dirty="0">
                <a:solidFill>
                  <a:srgbClr val="BD34D1"/>
                </a:solidFill>
              </a:endParaRPr>
            </a:p>
            <a:p>
              <a:pPr algn="r"/>
              <a:r>
                <a:rPr lang="en-US" b="1" i="1" dirty="0" err="1">
                  <a:solidFill>
                    <a:srgbClr val="BD34D1"/>
                  </a:solidFill>
                </a:rPr>
                <a:t>review_answer_delay</a:t>
              </a:r>
              <a:endParaRPr lang="en-US" b="1" i="1" dirty="0">
                <a:solidFill>
                  <a:srgbClr val="BD34D1"/>
                </a:solidFill>
              </a:endParaRPr>
            </a:p>
            <a:p>
              <a:pPr algn="r"/>
              <a:r>
                <a:rPr lang="en-US" i="1" dirty="0" err="1">
                  <a:solidFill>
                    <a:srgbClr val="BD34D1"/>
                  </a:solidFill>
                </a:rPr>
                <a:t>customer_review_mean</a:t>
              </a:r>
              <a:endParaRPr lang="en-US" i="1" dirty="0">
                <a:solidFill>
                  <a:srgbClr val="BD34D1"/>
                </a:solidFill>
              </a:endParaRPr>
            </a:p>
            <a:p>
              <a:pPr algn="r"/>
              <a:r>
                <a:rPr lang="en-US" i="1" dirty="0" err="1">
                  <a:solidFill>
                    <a:srgbClr val="BD34D1"/>
                  </a:solidFill>
                </a:rPr>
                <a:t>product_review_count</a:t>
              </a:r>
              <a:endParaRPr lang="en-US" i="1" dirty="0">
                <a:solidFill>
                  <a:srgbClr val="BD34D1"/>
                </a:solidFill>
              </a:endParaRPr>
            </a:p>
            <a:p>
              <a:pPr algn="r"/>
              <a:r>
                <a:rPr lang="en-US" i="1" dirty="0" err="1">
                  <a:solidFill>
                    <a:srgbClr val="BD34D1"/>
                  </a:solidFill>
                </a:rPr>
                <a:t>customer_review_count</a:t>
              </a:r>
              <a:endParaRPr lang="en-US" i="1" dirty="0">
                <a:solidFill>
                  <a:srgbClr val="BD34D1"/>
                </a:solidFill>
              </a:endParaRPr>
            </a:p>
            <a:p>
              <a:pPr algn="r"/>
              <a:r>
                <a:rPr lang="en-US" i="1" dirty="0"/>
                <a:t>Nb. the score is for the </a:t>
              </a:r>
              <a:r>
                <a:rPr lang="en-US" i="1" u="sng" dirty="0"/>
                <a:t>Order</a:t>
              </a:r>
            </a:p>
          </p:txBody>
        </p: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42ADDB90-E698-4A82-8B52-3F20AD6E2721}"/>
              </a:ext>
            </a:extLst>
          </p:cNvPr>
          <p:cNvGrpSpPr/>
          <p:nvPr/>
        </p:nvGrpSpPr>
        <p:grpSpPr>
          <a:xfrm>
            <a:off x="5508464" y="4630865"/>
            <a:ext cx="3493347" cy="2174401"/>
            <a:chOff x="5508464" y="4630865"/>
            <a:chExt cx="3493347" cy="2174401"/>
          </a:xfrm>
        </p:grpSpPr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710E4DF1-23BC-490C-9E6D-8B21FE2B7F08}"/>
                </a:ext>
              </a:extLst>
            </p:cNvPr>
            <p:cNvSpPr/>
            <p:nvPr/>
          </p:nvSpPr>
          <p:spPr>
            <a:xfrm rot="15287207">
              <a:off x="5126574" y="5012755"/>
              <a:ext cx="2089773" cy="1325994"/>
            </a:xfrm>
            <a:prstGeom prst="ellipse">
              <a:avLst/>
            </a:prstGeom>
            <a:solidFill>
              <a:srgbClr val="2C88D9"/>
            </a:solidFill>
            <a:ln>
              <a:solidFill>
                <a:srgbClr val="2C88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B31E17A3-F41D-4B0E-B5AE-B386ACA94074}"/>
                </a:ext>
              </a:extLst>
            </p:cNvPr>
            <p:cNvSpPr txBox="1"/>
            <p:nvPr/>
          </p:nvSpPr>
          <p:spPr>
            <a:xfrm>
              <a:off x="5651316" y="5282048"/>
              <a:ext cx="9877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/>
                <a:t>geoloc</a:t>
              </a:r>
              <a:endParaRPr lang="en-US" b="1" dirty="0"/>
            </a:p>
          </p:txBody>
        </p:sp>
        <p:pic>
          <p:nvPicPr>
            <p:cNvPr id="43" name="Image 42">
              <a:extLst>
                <a:ext uri="{FF2B5EF4-FFF2-40B4-BE49-F238E27FC236}">
                  <a16:creationId xmlns:a16="http://schemas.microsoft.com/office/drawing/2014/main" id="{C1113912-0194-4CEE-98AB-34D687DF2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806038" y="5621762"/>
              <a:ext cx="663308" cy="632928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5B1110-CC01-4569-81CD-FC09541ABB99}"/>
                </a:ext>
              </a:extLst>
            </p:cNvPr>
            <p:cNvSpPr/>
            <p:nvPr/>
          </p:nvSpPr>
          <p:spPr>
            <a:xfrm>
              <a:off x="6849313" y="5881936"/>
              <a:ext cx="215249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i="1" u="sng" dirty="0" err="1">
                  <a:solidFill>
                    <a:srgbClr val="2C88D9"/>
                  </a:solidFill>
                </a:rPr>
                <a:t>cust_sell_dist</a:t>
              </a:r>
              <a:endParaRPr lang="en-US" b="1" i="1" u="sng" dirty="0">
                <a:solidFill>
                  <a:srgbClr val="2C88D9"/>
                </a:solidFill>
              </a:endParaRPr>
            </a:p>
            <a:p>
              <a:r>
                <a:rPr lang="en-US" i="1" dirty="0" err="1">
                  <a:solidFill>
                    <a:srgbClr val="2C88D9"/>
                  </a:solidFill>
                </a:rPr>
                <a:t>seller_state</a:t>
              </a:r>
              <a:endParaRPr lang="en-US" i="1" dirty="0">
                <a:solidFill>
                  <a:srgbClr val="2C88D9"/>
                </a:solidFill>
              </a:endParaRPr>
            </a:p>
            <a:p>
              <a:r>
                <a:rPr lang="en-US" i="1" dirty="0" err="1">
                  <a:solidFill>
                    <a:srgbClr val="2C88D9"/>
                  </a:solidFill>
                </a:rPr>
                <a:t>customer_state</a:t>
              </a:r>
              <a:endParaRPr lang="en-US" i="1" dirty="0">
                <a:solidFill>
                  <a:srgbClr val="2C88D9"/>
                </a:solidFill>
              </a:endParaRP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83B20C85-B14F-4A00-9806-90218DC11ADC}"/>
              </a:ext>
            </a:extLst>
          </p:cNvPr>
          <p:cNvGrpSpPr/>
          <p:nvPr/>
        </p:nvGrpSpPr>
        <p:grpSpPr>
          <a:xfrm>
            <a:off x="1505763" y="1659231"/>
            <a:ext cx="4723961" cy="2089773"/>
            <a:chOff x="1505763" y="1659231"/>
            <a:chExt cx="4723961" cy="2089773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2C054608-9D2C-416A-871D-4563ABF56A17}"/>
                </a:ext>
              </a:extLst>
            </p:cNvPr>
            <p:cNvSpPr/>
            <p:nvPr/>
          </p:nvSpPr>
          <p:spPr>
            <a:xfrm rot="4473680">
              <a:off x="4521840" y="2041121"/>
              <a:ext cx="2089773" cy="1325994"/>
            </a:xfrm>
            <a:prstGeom prst="ellipse">
              <a:avLst/>
            </a:prstGeom>
            <a:solidFill>
              <a:srgbClr val="788896"/>
            </a:solidFill>
            <a:ln>
              <a:solidFill>
                <a:srgbClr val="7888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91C5F64A-5135-44AC-B105-DDF813AC4F42}"/>
                </a:ext>
              </a:extLst>
            </p:cNvPr>
            <p:cNvSpPr txBox="1"/>
            <p:nvPr/>
          </p:nvSpPr>
          <p:spPr>
            <a:xfrm>
              <a:off x="4864436" y="2069801"/>
              <a:ext cx="1298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/>
                <a:t>payments</a:t>
              </a:r>
              <a:endParaRPr lang="en-US" b="1" dirty="0"/>
            </a:p>
          </p:txBody>
        </p:sp>
        <p:pic>
          <p:nvPicPr>
            <p:cNvPr id="41" name="Image 40">
              <a:extLst>
                <a:ext uri="{FF2B5EF4-FFF2-40B4-BE49-F238E27FC236}">
                  <a16:creationId xmlns:a16="http://schemas.microsoft.com/office/drawing/2014/main" id="{80E749F5-6D1D-4FE2-BD0D-DDD941F2F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015954" y="2423451"/>
              <a:ext cx="926751" cy="67536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C943459-98F9-4D1A-8C2C-7EB5CE4DC4AE}"/>
                </a:ext>
              </a:extLst>
            </p:cNvPr>
            <p:cNvSpPr/>
            <p:nvPr/>
          </p:nvSpPr>
          <p:spPr>
            <a:xfrm>
              <a:off x="1505763" y="1858405"/>
              <a:ext cx="334562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b="1" u="sng" dirty="0" err="1">
                  <a:solidFill>
                    <a:srgbClr val="788896"/>
                  </a:solidFill>
                </a:rPr>
                <a:t>payment_total</a:t>
              </a:r>
              <a:endParaRPr lang="en-US" b="1" u="sng" dirty="0">
                <a:solidFill>
                  <a:srgbClr val="788896"/>
                </a:solidFill>
              </a:endParaRPr>
            </a:p>
            <a:p>
              <a:pPr algn="r"/>
              <a:r>
                <a:rPr lang="en-US" b="1" dirty="0" err="1">
                  <a:solidFill>
                    <a:srgbClr val="788896"/>
                  </a:solidFill>
                </a:rPr>
                <a:t>main_payment_type</a:t>
              </a:r>
              <a:r>
                <a:rPr lang="en-US" b="1" dirty="0">
                  <a:solidFill>
                    <a:srgbClr val="788896"/>
                  </a:solidFill>
                </a:rPr>
                <a:t>(_cat)</a:t>
              </a:r>
            </a:p>
            <a:p>
              <a:pPr algn="r"/>
              <a:r>
                <a:rPr lang="en-US" i="1" dirty="0" err="1">
                  <a:solidFill>
                    <a:srgbClr val="788896"/>
                  </a:solidFill>
                </a:rPr>
                <a:t>payment_sequence_size</a:t>
              </a:r>
              <a:endParaRPr lang="en-US" i="1" dirty="0">
                <a:solidFill>
                  <a:srgbClr val="788896"/>
                </a:solidFill>
              </a:endParaRPr>
            </a:p>
            <a:p>
              <a:pPr algn="r"/>
              <a:r>
                <a:rPr lang="en-US" i="1" dirty="0" err="1">
                  <a:solidFill>
                    <a:srgbClr val="788896"/>
                  </a:solidFill>
                </a:rPr>
                <a:t>payment_installments_size</a:t>
              </a:r>
              <a:endParaRPr lang="en-US" i="1" dirty="0">
                <a:solidFill>
                  <a:srgbClr val="788896"/>
                </a:solidFill>
              </a:endParaRPr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12D3F016-67B5-4644-A84F-A9361CD44EEF}"/>
              </a:ext>
            </a:extLst>
          </p:cNvPr>
          <p:cNvGrpSpPr/>
          <p:nvPr/>
        </p:nvGrpSpPr>
        <p:grpSpPr>
          <a:xfrm>
            <a:off x="6072352" y="2011047"/>
            <a:ext cx="5676535" cy="2031325"/>
            <a:chOff x="6072352" y="2011047"/>
            <a:chExt cx="5676535" cy="2031325"/>
          </a:xfrm>
        </p:grpSpPr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D260994E-BCA1-4011-B8EB-F2A33CCE4C50}"/>
                </a:ext>
              </a:extLst>
            </p:cNvPr>
            <p:cNvSpPr/>
            <p:nvPr/>
          </p:nvSpPr>
          <p:spPr>
            <a:xfrm rot="19587551">
              <a:off x="6072352" y="2397718"/>
              <a:ext cx="2089773" cy="1325994"/>
            </a:xfrm>
            <a:prstGeom prst="ellipse">
              <a:avLst/>
            </a:prstGeom>
            <a:solidFill>
              <a:srgbClr val="F7C325"/>
            </a:solidFill>
            <a:ln>
              <a:solidFill>
                <a:srgbClr val="F7C3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FF1849C4-A45E-4369-8D7E-0BC29B88E255}"/>
                </a:ext>
              </a:extLst>
            </p:cNvPr>
            <p:cNvSpPr txBox="1"/>
            <p:nvPr/>
          </p:nvSpPr>
          <p:spPr>
            <a:xfrm>
              <a:off x="6667097" y="2481301"/>
              <a:ext cx="1178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/>
                <a:t>products</a:t>
              </a:r>
              <a:endParaRPr lang="en-US" b="1" dirty="0"/>
            </a:p>
          </p:txBody>
        </p:sp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130B437A-2F95-438A-8B6E-D76A52367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grayscl/>
            </a:blip>
            <a:stretch>
              <a:fillRect/>
            </a:stretch>
          </p:blipFill>
          <p:spPr>
            <a:xfrm>
              <a:off x="6393663" y="2841151"/>
              <a:ext cx="759082" cy="710074"/>
            </a:xfrm>
            <a:prstGeom prst="rect">
              <a:avLst/>
            </a:prstGeom>
          </p:spPr>
        </p:pic>
        <p:pic>
          <p:nvPicPr>
            <p:cNvPr id="54" name="Image 53">
              <a:extLst>
                <a:ext uri="{FF2B5EF4-FFF2-40B4-BE49-F238E27FC236}">
                  <a16:creationId xmlns:a16="http://schemas.microsoft.com/office/drawing/2014/main" id="{D5E64795-93F1-4C82-9336-A5672C242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grayscl/>
            </a:blip>
            <a:stretch>
              <a:fillRect/>
            </a:stretch>
          </p:blipFill>
          <p:spPr>
            <a:xfrm>
              <a:off x="7224162" y="2836801"/>
              <a:ext cx="759082" cy="728256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EC719FA-7321-4327-AF5F-8F3627013B8F}"/>
                </a:ext>
              </a:extLst>
            </p:cNvPr>
            <p:cNvSpPr/>
            <p:nvPr/>
          </p:nvSpPr>
          <p:spPr>
            <a:xfrm>
              <a:off x="8390353" y="2011047"/>
              <a:ext cx="3358534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u="sng" dirty="0" err="1">
                  <a:solidFill>
                    <a:srgbClr val="FFC000"/>
                  </a:solidFill>
                </a:rPr>
                <a:t>rational_category</a:t>
              </a:r>
              <a:endParaRPr lang="en-US" b="1" u="sng" dirty="0">
                <a:solidFill>
                  <a:srgbClr val="FFC000"/>
                </a:solidFill>
              </a:endParaRPr>
            </a:p>
            <a:p>
              <a:r>
                <a:rPr lang="en-US" i="1" dirty="0" err="1">
                  <a:solidFill>
                    <a:srgbClr val="FFC000"/>
                  </a:solidFill>
                </a:rPr>
                <a:t>product_density</a:t>
              </a:r>
              <a:endParaRPr lang="en-US" i="1" dirty="0">
                <a:solidFill>
                  <a:srgbClr val="FFC000"/>
                </a:solidFill>
              </a:endParaRPr>
            </a:p>
            <a:p>
              <a:r>
                <a:rPr lang="en-US" i="1" dirty="0" err="1">
                  <a:solidFill>
                    <a:srgbClr val="FFC000"/>
                  </a:solidFill>
                </a:rPr>
                <a:t>product_name_length</a:t>
              </a:r>
              <a:endParaRPr lang="en-US" i="1" dirty="0">
                <a:solidFill>
                  <a:srgbClr val="FFC000"/>
                </a:solidFill>
              </a:endParaRPr>
            </a:p>
            <a:p>
              <a:r>
                <a:rPr lang="en-US" i="1" dirty="0" err="1">
                  <a:solidFill>
                    <a:srgbClr val="FFC000"/>
                  </a:solidFill>
                </a:rPr>
                <a:t>product_description_length</a:t>
              </a:r>
              <a:endParaRPr lang="en-US" i="1" dirty="0">
                <a:solidFill>
                  <a:srgbClr val="FFC000"/>
                </a:solidFill>
              </a:endParaRPr>
            </a:p>
            <a:p>
              <a:r>
                <a:rPr lang="en-US" i="1" dirty="0" err="1">
                  <a:solidFill>
                    <a:srgbClr val="FFC000"/>
                  </a:solidFill>
                </a:rPr>
                <a:t>product_photos_qty</a:t>
              </a:r>
              <a:endParaRPr lang="en-US" i="1" dirty="0">
                <a:solidFill>
                  <a:srgbClr val="FFC000"/>
                </a:solidFill>
              </a:endParaRPr>
            </a:p>
            <a:p>
              <a:r>
                <a:rPr lang="en-US" i="1" dirty="0" err="1">
                  <a:solidFill>
                    <a:srgbClr val="FFC000"/>
                  </a:solidFill>
                </a:rPr>
                <a:t>product_weight_g</a:t>
              </a:r>
              <a:endParaRPr lang="en-US" i="1" dirty="0">
                <a:solidFill>
                  <a:srgbClr val="FFC000"/>
                </a:solidFill>
              </a:endParaRPr>
            </a:p>
            <a:p>
              <a:r>
                <a:rPr lang="en-US" i="1" dirty="0" err="1">
                  <a:solidFill>
                    <a:srgbClr val="FFC000"/>
                  </a:solidFill>
                </a:rPr>
                <a:t>product_size</a:t>
              </a:r>
              <a:endParaRPr lang="en-US" i="1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D4FD5850-779D-4C69-B73E-0820D54E99F2}"/>
              </a:ext>
            </a:extLst>
          </p:cNvPr>
          <p:cNvGrpSpPr/>
          <p:nvPr/>
        </p:nvGrpSpPr>
        <p:grpSpPr>
          <a:xfrm>
            <a:off x="5084582" y="3391860"/>
            <a:ext cx="1504952" cy="1360165"/>
            <a:chOff x="5084582" y="3391860"/>
            <a:chExt cx="1504952" cy="1360165"/>
          </a:xfrm>
        </p:grpSpPr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4193DD9C-1E16-4FED-8462-93F5A974EADB}"/>
                </a:ext>
              </a:extLst>
            </p:cNvPr>
            <p:cNvSpPr/>
            <p:nvPr/>
          </p:nvSpPr>
          <p:spPr>
            <a:xfrm>
              <a:off x="5084582" y="3391860"/>
              <a:ext cx="1504952" cy="1360165"/>
            </a:xfrm>
            <a:prstGeom prst="ellipse">
              <a:avLst/>
            </a:prstGeom>
            <a:solidFill>
              <a:srgbClr val="1AAE9F"/>
            </a:solidFill>
            <a:ln>
              <a:solidFill>
                <a:srgbClr val="1AAE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870B628F-8FF6-4907-B7C6-1BBE505E6A15}"/>
                </a:ext>
              </a:extLst>
            </p:cNvPr>
            <p:cNvSpPr txBox="1"/>
            <p:nvPr/>
          </p:nvSpPr>
          <p:spPr>
            <a:xfrm>
              <a:off x="5203498" y="3873993"/>
              <a:ext cx="1229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/>
                <a:t>customer</a:t>
              </a:r>
              <a:endParaRPr lang="en-US" b="1" dirty="0"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DA3E14B5-BD9A-44FF-9B80-17B196D549C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83186" y="4641243"/>
            <a:ext cx="2294516" cy="218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80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057A60-101B-48EC-ABE2-73E2E3E2F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C81135-3521-4D07-9E6A-20113710C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A1401A2-ACE6-4FF9-AA03-3DF62EF57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43" y="2335719"/>
            <a:ext cx="3560886" cy="417986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EF58A3D-A4C5-4CFF-9C9A-86874046D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929" y="2335719"/>
            <a:ext cx="3576733" cy="417986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D0388B5-DD11-4F3D-B416-5CCF75B476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4633" y="2335718"/>
            <a:ext cx="3561915" cy="417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188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A73488-64EB-4DD6-A386-E4661D7B0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Pipeline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11EECD-A30D-45EE-A60A-95BDA5600903}"/>
              </a:ext>
            </a:extLst>
          </p:cNvPr>
          <p:cNvSpPr/>
          <p:nvPr/>
        </p:nvSpPr>
        <p:spPr>
          <a:xfrm>
            <a:off x="2283694" y="2234954"/>
            <a:ext cx="1418294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Combine 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E49079-0871-4DAB-97E8-E34E011F754D}"/>
              </a:ext>
            </a:extLst>
          </p:cNvPr>
          <p:cNvSpPr/>
          <p:nvPr/>
        </p:nvSpPr>
        <p:spPr>
          <a:xfrm>
            <a:off x="100852" y="1925346"/>
            <a:ext cx="1727947" cy="619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EDA </a:t>
            </a:r>
            <a:r>
              <a:rPr lang="fr-FR" dirty="0" err="1"/>
              <a:t>with</a:t>
            </a:r>
            <a:r>
              <a:rPr lang="fr-FR" dirty="0"/>
              <a:t> clean </a:t>
            </a:r>
            <a:r>
              <a:rPr lang="fr-FR" dirty="0" err="1"/>
              <a:t>dtypes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0330AC-81DC-4CBF-BA0D-9FFAE0960967}"/>
              </a:ext>
            </a:extLst>
          </p:cNvPr>
          <p:cNvSpPr/>
          <p:nvPr/>
        </p:nvSpPr>
        <p:spPr>
          <a:xfrm>
            <a:off x="2280321" y="4783977"/>
            <a:ext cx="1418294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Reduce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4FD6A7-BD6F-4E1C-96D8-8007AEF9F96D}"/>
              </a:ext>
            </a:extLst>
          </p:cNvPr>
          <p:cNvSpPr/>
          <p:nvPr/>
        </p:nvSpPr>
        <p:spPr>
          <a:xfrm>
            <a:off x="2280322" y="3082860"/>
            <a:ext cx="1418294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Transform</a:t>
            </a:r>
            <a:endParaRPr lang="en-US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A535E8B-CC86-4389-AE5D-B41CFC26A418}"/>
              </a:ext>
            </a:extLst>
          </p:cNvPr>
          <p:cNvSpPr txBox="1"/>
          <p:nvPr/>
        </p:nvSpPr>
        <p:spPr>
          <a:xfrm>
            <a:off x="4057009" y="2929187"/>
            <a:ext cx="609895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preprocessor = </a:t>
            </a:r>
            <a:r>
              <a:rPr lang="en-US" sz="1400" dirty="0" err="1"/>
              <a:t>make_column_transformer</a:t>
            </a:r>
            <a:r>
              <a:rPr lang="en-US" sz="1400" dirty="0"/>
              <a:t>(</a:t>
            </a:r>
          </a:p>
          <a:p>
            <a:r>
              <a:rPr lang="en-US" sz="1400" dirty="0"/>
              <a:t>    (</a:t>
            </a:r>
            <a:r>
              <a:rPr lang="en-US" sz="1400" dirty="0" err="1"/>
              <a:t>numerical_pipeline</a:t>
            </a:r>
            <a:r>
              <a:rPr lang="en-US" sz="1400" dirty="0"/>
              <a:t>, </a:t>
            </a:r>
            <a:r>
              <a:rPr lang="en-US" sz="1400" dirty="0" err="1"/>
              <a:t>numerical_features</a:t>
            </a:r>
            <a:r>
              <a:rPr lang="en-US" sz="1400" dirty="0"/>
              <a:t>),</a:t>
            </a:r>
          </a:p>
          <a:p>
            <a:r>
              <a:rPr lang="en-US" sz="1400" dirty="0"/>
              <a:t>    (</a:t>
            </a:r>
            <a:r>
              <a:rPr lang="en-US" sz="1400" dirty="0" err="1"/>
              <a:t>categorical_pipeline</a:t>
            </a:r>
            <a:r>
              <a:rPr lang="en-US" sz="1400" dirty="0"/>
              <a:t>, </a:t>
            </a:r>
            <a:r>
              <a:rPr lang="en-US" sz="1400" dirty="0" err="1"/>
              <a:t>categorical_features</a:t>
            </a:r>
            <a:r>
              <a:rPr lang="en-US" sz="1400" dirty="0"/>
              <a:t>),</a:t>
            </a:r>
          </a:p>
          <a:p>
            <a:r>
              <a:rPr lang="en-US" sz="1400" dirty="0"/>
              <a:t>    </a:t>
            </a:r>
            <a:r>
              <a:rPr lang="en-US" sz="1400" dirty="0">
                <a:solidFill>
                  <a:schemeClr val="accent1"/>
                </a:solidFill>
              </a:rPr>
              <a:t>? </a:t>
            </a:r>
            <a:r>
              <a:rPr lang="en-US" sz="1400" dirty="0" err="1">
                <a:solidFill>
                  <a:schemeClr val="accent1"/>
                </a:solidFill>
              </a:rPr>
              <a:t>Ordinal_pipeline</a:t>
            </a:r>
            <a:r>
              <a:rPr lang="en-US" sz="1400" dirty="0">
                <a:solidFill>
                  <a:schemeClr val="accent1"/>
                </a:solidFill>
              </a:rPr>
              <a:t> : - 3, +3</a:t>
            </a:r>
            <a:r>
              <a:rPr lang="en-US" sz="1400" dirty="0"/>
              <a:t>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C2E3A26-5AA9-4527-B18B-72AB17283286}"/>
              </a:ext>
            </a:extLst>
          </p:cNvPr>
          <p:cNvSpPr txBox="1"/>
          <p:nvPr/>
        </p:nvSpPr>
        <p:spPr>
          <a:xfrm>
            <a:off x="4064081" y="2126620"/>
            <a:ext cx="233926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 err="1"/>
              <a:t>Numerical</a:t>
            </a:r>
            <a:endParaRPr lang="fr-FR" sz="1400" dirty="0"/>
          </a:p>
          <a:p>
            <a:r>
              <a:rPr lang="fr-FR" sz="1400" dirty="0" err="1"/>
              <a:t>Categorical</a:t>
            </a:r>
            <a:endParaRPr lang="fr-FR" sz="1400" dirty="0"/>
          </a:p>
          <a:p>
            <a:r>
              <a:rPr lang="fr-FR" sz="1400" dirty="0">
                <a:solidFill>
                  <a:schemeClr val="accent1"/>
                </a:solidFill>
              </a:rPr>
              <a:t>Ordinal ?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BDB86C50-FD5B-499D-973B-0C519E751D4C}"/>
              </a:ext>
            </a:extLst>
          </p:cNvPr>
          <p:cNvSpPr/>
          <p:nvPr/>
        </p:nvSpPr>
        <p:spPr>
          <a:xfrm>
            <a:off x="1979720" y="2379216"/>
            <a:ext cx="177554" cy="1653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F49F3010-FB4D-46F4-BE66-29BC78261F24}"/>
              </a:ext>
            </a:extLst>
          </p:cNvPr>
          <p:cNvSpPr/>
          <p:nvPr/>
        </p:nvSpPr>
        <p:spPr>
          <a:xfrm>
            <a:off x="2876364" y="2830043"/>
            <a:ext cx="193003" cy="1916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28CBCF9-29CC-491E-B829-D2949398839B}"/>
              </a:ext>
            </a:extLst>
          </p:cNvPr>
          <p:cNvSpPr txBox="1"/>
          <p:nvPr/>
        </p:nvSpPr>
        <p:spPr>
          <a:xfrm>
            <a:off x="5923867" y="2126620"/>
            <a:ext cx="599514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 err="1">
                <a:solidFill>
                  <a:schemeClr val="accent1"/>
                </a:solidFill>
              </a:rPr>
              <a:t>Mutual</a:t>
            </a:r>
            <a:r>
              <a:rPr lang="fr-FR" sz="1400" dirty="0">
                <a:solidFill>
                  <a:schemeClr val="accent1"/>
                </a:solidFill>
              </a:rPr>
              <a:t> exclusion? </a:t>
            </a:r>
          </a:p>
          <a:p>
            <a:r>
              <a:rPr lang="fr-FR" sz="1400" dirty="0" err="1"/>
              <a:t>Numerical</a:t>
            </a:r>
            <a:r>
              <a:rPr lang="fr-FR" sz="1400" dirty="0"/>
              <a:t> : </a:t>
            </a:r>
            <a:r>
              <a:rPr lang="en-US" sz="1400" dirty="0" err="1"/>
              <a:t>order_purchase_dayofweek</a:t>
            </a:r>
            <a:r>
              <a:rPr lang="en-US" sz="1400" dirty="0"/>
              <a:t>,  </a:t>
            </a:r>
            <a:r>
              <a:rPr lang="en-US" sz="1400" dirty="0" err="1"/>
              <a:t>order_purchase_hour</a:t>
            </a:r>
            <a:r>
              <a:rPr lang="fr-FR" sz="1400" dirty="0"/>
              <a:t> </a:t>
            </a:r>
          </a:p>
          <a:p>
            <a:r>
              <a:rPr lang="fr-FR" sz="1400" dirty="0" err="1"/>
              <a:t>Categorical</a:t>
            </a:r>
            <a:r>
              <a:rPr lang="fr-FR" sz="1400" dirty="0"/>
              <a:t> : </a:t>
            </a:r>
            <a:r>
              <a:rPr lang="fr-FR" sz="1400" dirty="0" err="1"/>
              <a:t>Purchase_Time_Zone</a:t>
            </a:r>
            <a:r>
              <a:rPr lang="fr-FR" sz="1400" dirty="0"/>
              <a:t> 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92442E-7DEE-41F2-8A8C-7630C886714F}"/>
              </a:ext>
            </a:extLst>
          </p:cNvPr>
          <p:cNvSpPr/>
          <p:nvPr/>
        </p:nvSpPr>
        <p:spPr>
          <a:xfrm>
            <a:off x="2280322" y="3930766"/>
            <a:ext cx="1418294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Select</a:t>
            </a:r>
            <a:endParaRPr lang="en-US" dirty="0"/>
          </a:p>
        </p:txBody>
      </p:sp>
      <p:sp>
        <p:nvSpPr>
          <p:cNvPr id="19" name="Flèche : bas 18">
            <a:extLst>
              <a:ext uri="{FF2B5EF4-FFF2-40B4-BE49-F238E27FC236}">
                <a16:creationId xmlns:a16="http://schemas.microsoft.com/office/drawing/2014/main" id="{1E9981FE-3242-49F3-A34F-AF41A3AC702A}"/>
              </a:ext>
            </a:extLst>
          </p:cNvPr>
          <p:cNvSpPr/>
          <p:nvPr/>
        </p:nvSpPr>
        <p:spPr>
          <a:xfrm>
            <a:off x="2909570" y="3619154"/>
            <a:ext cx="159797" cy="2253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C85E20A-DC8C-41A7-9495-6FE85DBC82A7}"/>
              </a:ext>
            </a:extLst>
          </p:cNvPr>
          <p:cNvSpPr txBox="1"/>
          <p:nvPr/>
        </p:nvSpPr>
        <p:spPr>
          <a:xfrm>
            <a:off x="4125897" y="4029890"/>
            <a:ext cx="15047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accent1"/>
                </a:solidFill>
              </a:rPr>
              <a:t>Kbest</a:t>
            </a:r>
            <a:r>
              <a:rPr lang="en-US" sz="1400" dirty="0">
                <a:solidFill>
                  <a:schemeClr val="accent1"/>
                </a:solidFill>
              </a:rPr>
              <a:t> ?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76933798-AA87-4939-8113-EC8D342F2DFF}"/>
              </a:ext>
            </a:extLst>
          </p:cNvPr>
          <p:cNvSpPr txBox="1"/>
          <p:nvPr/>
        </p:nvSpPr>
        <p:spPr>
          <a:xfrm>
            <a:off x="3968232" y="4805520"/>
            <a:ext cx="29030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PCA, </a:t>
            </a:r>
            <a:r>
              <a:rPr lang="fr-FR" sz="1400" dirty="0">
                <a:solidFill>
                  <a:schemeClr val="accent1"/>
                </a:solidFill>
              </a:rPr>
              <a:t>T-</a:t>
            </a:r>
            <a:r>
              <a:rPr lang="fr-FR" sz="1400" dirty="0" err="1">
                <a:solidFill>
                  <a:schemeClr val="accent1"/>
                </a:solidFill>
              </a:rPr>
              <a:t>sne</a:t>
            </a:r>
            <a:r>
              <a:rPr lang="fr-FR" sz="1400" dirty="0">
                <a:solidFill>
                  <a:schemeClr val="accent1"/>
                </a:solidFill>
              </a:rPr>
              <a:t> ?</a:t>
            </a:r>
            <a:r>
              <a:rPr lang="fr-FR" sz="1400" dirty="0"/>
              <a:t> no </a:t>
            </a:r>
            <a:r>
              <a:rPr lang="fr-FR" sz="1400" dirty="0" err="1"/>
              <a:t>reduction</a:t>
            </a:r>
            <a:endParaRPr lang="en-US" sz="1400" dirty="0"/>
          </a:p>
        </p:txBody>
      </p:sp>
      <p:sp>
        <p:nvSpPr>
          <p:cNvPr id="32" name="Flèche : bas 31">
            <a:extLst>
              <a:ext uri="{FF2B5EF4-FFF2-40B4-BE49-F238E27FC236}">
                <a16:creationId xmlns:a16="http://schemas.microsoft.com/office/drawing/2014/main" id="{3152F048-086F-45D2-8486-4BCD3CA5AFAB}"/>
              </a:ext>
            </a:extLst>
          </p:cNvPr>
          <p:cNvSpPr/>
          <p:nvPr/>
        </p:nvSpPr>
        <p:spPr>
          <a:xfrm>
            <a:off x="2884087" y="4497712"/>
            <a:ext cx="159797" cy="2253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7B71316-D241-4817-B1D1-1D8570D0662B}"/>
              </a:ext>
            </a:extLst>
          </p:cNvPr>
          <p:cNvSpPr/>
          <p:nvPr/>
        </p:nvSpPr>
        <p:spPr>
          <a:xfrm>
            <a:off x="2280321" y="5591328"/>
            <a:ext cx="1418294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Cluster</a:t>
            </a:r>
            <a:endParaRPr lang="en-US" dirty="0"/>
          </a:p>
        </p:txBody>
      </p:sp>
      <p:sp>
        <p:nvSpPr>
          <p:cNvPr id="34" name="Flèche : bas 33">
            <a:extLst>
              <a:ext uri="{FF2B5EF4-FFF2-40B4-BE49-F238E27FC236}">
                <a16:creationId xmlns:a16="http://schemas.microsoft.com/office/drawing/2014/main" id="{0B42C95A-B6DA-43B9-90D6-294C5ACCFCB9}"/>
              </a:ext>
            </a:extLst>
          </p:cNvPr>
          <p:cNvSpPr/>
          <p:nvPr/>
        </p:nvSpPr>
        <p:spPr>
          <a:xfrm>
            <a:off x="2884087" y="5305063"/>
            <a:ext cx="159797" cy="2253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8A493C70-78B2-4075-8A9A-E63E4279861B}"/>
              </a:ext>
            </a:extLst>
          </p:cNvPr>
          <p:cNvSpPr txBox="1"/>
          <p:nvPr/>
        </p:nvSpPr>
        <p:spPr>
          <a:xfrm>
            <a:off x="3968232" y="5690452"/>
            <a:ext cx="65784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K-</a:t>
            </a:r>
            <a:r>
              <a:rPr lang="fr-FR" sz="1400" dirty="0" err="1"/>
              <a:t>Means</a:t>
            </a:r>
            <a:r>
              <a:rPr lang="fr-FR" sz="1400" dirty="0"/>
              <a:t>, </a:t>
            </a:r>
            <a:r>
              <a:rPr lang="fr-FR" sz="1400" dirty="0" err="1"/>
              <a:t>Agglomerative</a:t>
            </a:r>
            <a:r>
              <a:rPr lang="fr-FR" sz="1400" dirty="0"/>
              <a:t> Clustering, DBSCAN, </a:t>
            </a:r>
            <a:r>
              <a:rPr lang="fr-FR" sz="1400" dirty="0">
                <a:solidFill>
                  <a:schemeClr val="accent1"/>
                </a:solidFill>
              </a:rPr>
              <a:t>K-Modes? K-Prototypes ?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4961004-FD0A-4D27-802C-0593F667CC9C}"/>
              </a:ext>
            </a:extLst>
          </p:cNvPr>
          <p:cNvSpPr/>
          <p:nvPr/>
        </p:nvSpPr>
        <p:spPr>
          <a:xfrm>
            <a:off x="2511973" y="6243317"/>
            <a:ext cx="1418294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Quality</a:t>
            </a:r>
            <a:endParaRPr lang="fr-FR" dirty="0"/>
          </a:p>
          <a:p>
            <a:pPr algn="ctr"/>
            <a:r>
              <a:rPr lang="fr-FR" dirty="0" err="1"/>
              <a:t>Assess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1E91F12-3342-470D-9BD8-4ABCEFB762D7}"/>
              </a:ext>
            </a:extLst>
          </p:cNvPr>
          <p:cNvSpPr/>
          <p:nvPr/>
        </p:nvSpPr>
        <p:spPr>
          <a:xfrm>
            <a:off x="964825" y="6243317"/>
            <a:ext cx="1418294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Stability</a:t>
            </a:r>
            <a:endParaRPr lang="fr-FR" dirty="0"/>
          </a:p>
          <a:p>
            <a:pPr algn="ctr"/>
            <a:r>
              <a:rPr lang="fr-FR" dirty="0" err="1"/>
              <a:t>Assess</a:t>
            </a:r>
            <a:endParaRPr lang="en-US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096CA4D7-D4F3-4C98-B57C-3788A0F148A3}"/>
              </a:ext>
            </a:extLst>
          </p:cNvPr>
          <p:cNvSpPr txBox="1"/>
          <p:nvPr/>
        </p:nvSpPr>
        <p:spPr>
          <a:xfrm>
            <a:off x="79721" y="5903893"/>
            <a:ext cx="84346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CV -&gt; </a:t>
            </a:r>
            <a:r>
              <a:rPr lang="fr-FR" sz="1400" dirty="0" err="1"/>
              <a:t>persp</a:t>
            </a:r>
            <a:r>
              <a:rPr lang="fr-FR" sz="1400" dirty="0"/>
              <a:t>.</a:t>
            </a:r>
          </a:p>
          <a:p>
            <a:r>
              <a:rPr lang="fr-FR" sz="1400" dirty="0">
                <a:solidFill>
                  <a:schemeClr val="accent1"/>
                </a:solidFill>
              </a:rPr>
              <a:t>ARI </a:t>
            </a:r>
          </a:p>
          <a:p>
            <a:r>
              <a:rPr lang="fr-FR" sz="1400" dirty="0">
                <a:solidFill>
                  <a:schemeClr val="accent1"/>
                </a:solidFill>
              </a:rPr>
              <a:t>Reval?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1EEE8C5B-5097-4C20-8EB2-AB75697DD630}"/>
              </a:ext>
            </a:extLst>
          </p:cNvPr>
          <p:cNvSpPr txBox="1"/>
          <p:nvPr/>
        </p:nvSpPr>
        <p:spPr>
          <a:xfrm>
            <a:off x="3968232" y="6234720"/>
            <a:ext cx="29869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Silhouette vs Davies-</a:t>
            </a:r>
            <a:r>
              <a:rPr lang="fr-FR" sz="1400" dirty="0" err="1"/>
              <a:t>bouldin</a:t>
            </a:r>
            <a:r>
              <a:rPr lang="fr-FR" sz="1400" dirty="0"/>
              <a:t>,  (</a:t>
            </a:r>
            <a:r>
              <a:rPr lang="fr-FR" sz="1400" dirty="0" err="1"/>
              <a:t>elbow</a:t>
            </a:r>
            <a:r>
              <a:rPr lang="fr-FR" sz="1400" dirty="0"/>
              <a:t> </a:t>
            </a:r>
            <a:r>
              <a:rPr lang="fr-FR" sz="1400" dirty="0" err="1"/>
              <a:t>is</a:t>
            </a:r>
            <a:r>
              <a:rPr lang="fr-FR" sz="1400" dirty="0"/>
              <a:t> </a:t>
            </a:r>
            <a:r>
              <a:rPr lang="fr-FR" sz="1400" dirty="0" err="1"/>
              <a:t>visual</a:t>
            </a:r>
            <a:r>
              <a:rPr lang="fr-FR" sz="1400" dirty="0"/>
              <a:t>), 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0522B30-3B8E-4D48-8BC9-CD509F149EF9}"/>
              </a:ext>
            </a:extLst>
          </p:cNvPr>
          <p:cNvSpPr/>
          <p:nvPr/>
        </p:nvSpPr>
        <p:spPr>
          <a:xfrm>
            <a:off x="8327170" y="2986093"/>
            <a:ext cx="3435658" cy="266987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/>
              <a:t>Search</a:t>
            </a:r>
            <a:r>
              <a:rPr lang="fr-FR" dirty="0"/>
              <a:t> </a:t>
            </a:r>
            <a:r>
              <a:rPr lang="fr-FR" dirty="0" err="1"/>
              <a:t>space</a:t>
            </a:r>
            <a:r>
              <a:rPr lang="fr-FR" dirty="0"/>
              <a:t> :</a:t>
            </a:r>
          </a:p>
          <a:p>
            <a:r>
              <a:rPr lang="fr-FR" dirty="0">
                <a:solidFill>
                  <a:schemeClr val="accent1"/>
                </a:solidFill>
              </a:rPr>
              <a:t>C : </a:t>
            </a:r>
            <a:r>
              <a:rPr lang="fr-FR" dirty="0" err="1">
                <a:solidFill>
                  <a:schemeClr val="accent1"/>
                </a:solidFill>
              </a:rPr>
              <a:t>Features</a:t>
            </a:r>
            <a:r>
              <a:rPr lang="fr-FR" dirty="0">
                <a:solidFill>
                  <a:schemeClr val="accent1"/>
                </a:solidFill>
              </a:rPr>
              <a:t> Combination?</a:t>
            </a:r>
          </a:p>
          <a:p>
            <a:r>
              <a:rPr lang="fr-FR" dirty="0">
                <a:solidFill>
                  <a:schemeClr val="tx1"/>
                </a:solidFill>
              </a:rPr>
              <a:t>Transformer</a:t>
            </a:r>
            <a:r>
              <a:rPr lang="fr-FR" dirty="0">
                <a:solidFill>
                  <a:schemeClr val="accent1"/>
                </a:solidFill>
              </a:rPr>
              <a:t> </a:t>
            </a:r>
          </a:p>
          <a:p>
            <a:r>
              <a:rPr lang="fr-FR" dirty="0"/>
              <a:t>S : </a:t>
            </a:r>
            <a:r>
              <a:rPr lang="en-US" b="0" i="0" dirty="0">
                <a:solidFill>
                  <a:srgbClr val="FFFFFF"/>
                </a:solidFill>
                <a:effectLst/>
              </a:rPr>
              <a:t>{</a:t>
            </a:r>
            <a:r>
              <a:rPr lang="en-US" b="0" i="0" dirty="0">
                <a:solidFill>
                  <a:srgbClr val="D1F1A9"/>
                </a:solidFill>
                <a:effectLst/>
              </a:rPr>
              <a:t>'</a:t>
            </a:r>
            <a:r>
              <a:rPr lang="en-US" b="0" i="0" dirty="0" err="1">
                <a:solidFill>
                  <a:srgbClr val="D1F1A9"/>
                </a:solidFill>
                <a:effectLst/>
              </a:rPr>
              <a:t>selector__k</a:t>
            </a:r>
            <a:r>
              <a:rPr lang="en-US" b="0" i="0" dirty="0">
                <a:solidFill>
                  <a:srgbClr val="D1F1A9"/>
                </a:solidFill>
                <a:effectLst/>
              </a:rPr>
              <a:t>'</a:t>
            </a:r>
            <a:r>
              <a:rPr lang="en-US" b="0" i="0" dirty="0">
                <a:solidFill>
                  <a:srgbClr val="FFFFFF"/>
                </a:solidFill>
                <a:effectLst/>
              </a:rPr>
              <a:t>: [</a:t>
            </a:r>
            <a:r>
              <a:rPr lang="en-US" b="0" i="0" dirty="0">
                <a:solidFill>
                  <a:srgbClr val="FFC58F"/>
                </a:solidFill>
                <a:effectLst/>
              </a:rPr>
              <a:t>5</a:t>
            </a:r>
            <a:r>
              <a:rPr lang="en-US" b="0" i="0" dirty="0">
                <a:solidFill>
                  <a:srgbClr val="FFFFFF"/>
                </a:solidFill>
                <a:effectLst/>
              </a:rPr>
              <a:t>, </a:t>
            </a:r>
            <a:r>
              <a:rPr lang="en-US" b="0" i="0" dirty="0">
                <a:solidFill>
                  <a:srgbClr val="FFC58F"/>
                </a:solidFill>
                <a:effectLst/>
              </a:rPr>
              <a:t>10</a:t>
            </a:r>
            <a:r>
              <a:rPr lang="en-US" b="0" i="0" dirty="0">
                <a:solidFill>
                  <a:srgbClr val="FFFFFF"/>
                </a:solidFill>
                <a:effectLst/>
              </a:rPr>
              <a:t>, </a:t>
            </a:r>
            <a:r>
              <a:rPr lang="en-US" b="0" i="0" dirty="0">
                <a:solidFill>
                  <a:srgbClr val="FFC58F"/>
                </a:solidFill>
                <a:effectLst/>
              </a:rPr>
              <a:t>20</a:t>
            </a:r>
            <a:r>
              <a:rPr lang="en-US" b="0" i="0" dirty="0">
                <a:solidFill>
                  <a:srgbClr val="FFFFFF"/>
                </a:solidFill>
                <a:effectLst/>
              </a:rPr>
              <a:t>, </a:t>
            </a:r>
            <a:r>
              <a:rPr lang="en-US" b="0" i="0" dirty="0">
                <a:solidFill>
                  <a:srgbClr val="FFC58F"/>
                </a:solidFill>
                <a:effectLst/>
              </a:rPr>
              <a:t>30</a:t>
            </a:r>
            <a:r>
              <a:rPr lang="en-US" b="0" i="0" dirty="0">
                <a:solidFill>
                  <a:srgbClr val="FFFFFF"/>
                </a:solidFill>
                <a:effectLst/>
              </a:rPr>
              <a:t>]}</a:t>
            </a:r>
          </a:p>
          <a:p>
            <a:r>
              <a:rPr lang="en-US" dirty="0">
                <a:solidFill>
                  <a:srgbClr val="FFFFFF"/>
                </a:solidFill>
              </a:rPr>
              <a:t>R : {‘PCA’: , …}</a:t>
            </a:r>
          </a:p>
          <a:p>
            <a:r>
              <a:rPr lang="fr-FR" dirty="0"/>
              <a:t>M : {‘</a:t>
            </a:r>
            <a:r>
              <a:rPr lang="fr-FR" dirty="0" err="1"/>
              <a:t>Nb_cluster</a:t>
            </a:r>
            <a:r>
              <a:rPr lang="fr-FR" dirty="0"/>
              <a:t>’</a:t>
            </a:r>
          </a:p>
          <a:p>
            <a:endParaRPr lang="fr-FR" dirty="0"/>
          </a:p>
          <a:p>
            <a:endParaRPr lang="fr-FR" dirty="0"/>
          </a:p>
          <a:p>
            <a:pPr algn="ctr"/>
            <a:endParaRPr lang="en-US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D2445EBD-7BA4-4780-81FB-324CD40E885B}"/>
              </a:ext>
            </a:extLst>
          </p:cNvPr>
          <p:cNvSpPr/>
          <p:nvPr/>
        </p:nvSpPr>
        <p:spPr>
          <a:xfrm>
            <a:off x="3462290" y="2126620"/>
            <a:ext cx="467977" cy="417944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Co*</a:t>
            </a:r>
            <a:endParaRPr lang="en-US" sz="1200" dirty="0"/>
          </a:p>
        </p:txBody>
      </p:sp>
      <p:sp>
        <p:nvSpPr>
          <p:cNvPr id="48" name="Flèche : bas 47">
            <a:extLst>
              <a:ext uri="{FF2B5EF4-FFF2-40B4-BE49-F238E27FC236}">
                <a16:creationId xmlns:a16="http://schemas.microsoft.com/office/drawing/2014/main" id="{9197C246-C3FD-4818-980E-C310341DD80F}"/>
              </a:ext>
            </a:extLst>
          </p:cNvPr>
          <p:cNvSpPr/>
          <p:nvPr/>
        </p:nvSpPr>
        <p:spPr>
          <a:xfrm rot="10800000">
            <a:off x="853279" y="5198993"/>
            <a:ext cx="300818" cy="491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082FA80-0C55-471F-BADC-3D6C09ABA9EF}"/>
              </a:ext>
            </a:extLst>
          </p:cNvPr>
          <p:cNvSpPr/>
          <p:nvPr/>
        </p:nvSpPr>
        <p:spPr>
          <a:xfrm>
            <a:off x="133967" y="4512139"/>
            <a:ext cx="1727947" cy="619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Visualize</a:t>
            </a:r>
            <a:endParaRPr lang="fr-FR" dirty="0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1F595E07-369B-4E3A-BC35-2C9B8C30E289}"/>
              </a:ext>
            </a:extLst>
          </p:cNvPr>
          <p:cNvSpPr/>
          <p:nvPr/>
        </p:nvSpPr>
        <p:spPr>
          <a:xfrm>
            <a:off x="2050333" y="2907461"/>
            <a:ext cx="550823" cy="417943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1 x</a:t>
            </a:r>
            <a:endParaRPr lang="en-US" sz="110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ED4842A2-2654-4D00-9F47-2893A9695931}"/>
              </a:ext>
            </a:extLst>
          </p:cNvPr>
          <p:cNvSpPr/>
          <p:nvPr/>
        </p:nvSpPr>
        <p:spPr>
          <a:xfrm>
            <a:off x="3487774" y="3783745"/>
            <a:ext cx="554769" cy="417943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S*</a:t>
            </a:r>
            <a:endParaRPr lang="en-US" sz="1200" dirty="0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2900BFD9-3412-47B4-B524-8312BDC4F739}"/>
              </a:ext>
            </a:extLst>
          </p:cNvPr>
          <p:cNvSpPr/>
          <p:nvPr/>
        </p:nvSpPr>
        <p:spPr>
          <a:xfrm>
            <a:off x="3418894" y="4652837"/>
            <a:ext cx="554769" cy="417943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R*</a:t>
            </a:r>
            <a:endParaRPr lang="en-US" sz="1200" dirty="0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CD4CADE9-B930-44D0-8602-804877162EB2}"/>
              </a:ext>
            </a:extLst>
          </p:cNvPr>
          <p:cNvSpPr/>
          <p:nvPr/>
        </p:nvSpPr>
        <p:spPr>
          <a:xfrm>
            <a:off x="3463316" y="5486401"/>
            <a:ext cx="554769" cy="417943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Cl*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39401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19967</TotalTime>
  <Words>1709</Words>
  <Application>Microsoft Office PowerPoint</Application>
  <PresentationFormat>Grand écran</PresentationFormat>
  <Paragraphs>246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Arial Narrow</vt:lpstr>
      <vt:lpstr>Century Gothic</vt:lpstr>
      <vt:lpstr>Inter</vt:lpstr>
      <vt:lpstr>Wingdings</vt:lpstr>
      <vt:lpstr>Wingdings 2</vt:lpstr>
      <vt:lpstr>Concis</vt:lpstr>
      <vt:lpstr>Olist Marketplace: Customer Segmentation    Rely on Olist datasets shared through Kaggle*,  Help marketing teams to understand customers,  Through a usable segmentation,  Identify the right update interval </vt:lpstr>
      <vt:lpstr>Merge a Customer-Centric Dataset</vt:lpstr>
      <vt:lpstr>Merge a Client-Centric Dataset</vt:lpstr>
      <vt:lpstr>Price &amp; freight value</vt:lpstr>
      <vt:lpstr>Customer-Centric features</vt:lpstr>
      <vt:lpstr>EDA insights</vt:lpstr>
      <vt:lpstr>Customer-Centric features</vt:lpstr>
      <vt:lpstr>Présentation PowerPoint</vt:lpstr>
      <vt:lpstr>Pipeline</vt:lpstr>
      <vt:lpstr>Learn about Clients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Merge a Client-Centric Dataset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Segmentation client Marketplace Olist</dc:title>
  <dc:creator>Etienne LARDEUR</dc:creator>
  <cp:lastModifiedBy>Etienne LARDEUR</cp:lastModifiedBy>
  <cp:revision>135</cp:revision>
  <dcterms:created xsi:type="dcterms:W3CDTF">2020-07-07T07:51:10Z</dcterms:created>
  <dcterms:modified xsi:type="dcterms:W3CDTF">2020-09-07T09:14:55Z</dcterms:modified>
</cp:coreProperties>
</file>