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82" r:id="rId3"/>
    <p:sldId id="259" r:id="rId4"/>
    <p:sldId id="261" r:id="rId5"/>
    <p:sldId id="262" r:id="rId6"/>
    <p:sldId id="266" r:id="rId7"/>
    <p:sldId id="269" r:id="rId8"/>
    <p:sldId id="267" r:id="rId9"/>
    <p:sldId id="275" r:id="rId10"/>
    <p:sldId id="265" r:id="rId11"/>
    <p:sldId id="280" r:id="rId12"/>
    <p:sldId id="277" r:id="rId13"/>
    <p:sldId id="279" r:id="rId14"/>
    <p:sldId id="283"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70D6"/>
    <a:srgbClr val="FFC0CB"/>
    <a:srgbClr val="ADD8E6"/>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312" autoAdjust="0"/>
  </p:normalViewPr>
  <p:slideViewPr>
    <p:cSldViewPr snapToGrid="0">
      <p:cViewPr varScale="1">
        <p:scale>
          <a:sx n="99" d="100"/>
          <a:sy n="99"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89288-F6E5-4B0A-814D-6998819D883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8A88C10-825F-428A-9A76-6ABFD031A88E}">
      <dgm:prSet phldrT="[Texte]" custT="1"/>
      <dgm:spPr/>
      <dgm:t>
        <a:bodyPr/>
        <a:lstStyle/>
        <a:p>
          <a:r>
            <a:rPr lang="en-US" sz="2000" b="1" dirty="0"/>
            <a:t>1</a:t>
          </a:r>
        </a:p>
      </dgm:t>
    </dgm:pt>
    <dgm:pt modelId="{04105928-FBB1-4D7B-9933-DDECA790F5B5}" type="parTrans" cxnId="{8746AA97-6E99-44B6-881E-9AD6530D49B9}">
      <dgm:prSet/>
      <dgm:spPr/>
      <dgm:t>
        <a:bodyPr/>
        <a:lstStyle/>
        <a:p>
          <a:endParaRPr lang="en-US"/>
        </a:p>
      </dgm:t>
    </dgm:pt>
    <dgm:pt modelId="{EA264073-6BD6-495F-A199-394EE7884266}" type="sibTrans" cxnId="{8746AA97-6E99-44B6-881E-9AD6530D49B9}">
      <dgm:prSet/>
      <dgm:spPr/>
      <dgm:t>
        <a:bodyPr/>
        <a:lstStyle/>
        <a:p>
          <a:endParaRPr lang="en-US"/>
        </a:p>
      </dgm:t>
    </dgm:pt>
    <dgm:pt modelId="{FDB00D37-DDF5-4544-A65A-F32EBF766265}">
      <dgm:prSet phldrT="[Texte]"/>
      <dgm:spPr/>
      <dgm:t>
        <a:bodyPr/>
        <a:lstStyle/>
        <a:p>
          <a:pPr>
            <a:buNone/>
          </a:pPr>
          <a:r>
            <a:rPr lang="en-US" dirty="0"/>
            <a:t>Feature Engineering : process </a:t>
          </a:r>
          <a:r>
            <a:rPr lang="en-US" b="1" dirty="0">
              <a:solidFill>
                <a:srgbClr val="FFC0CB"/>
              </a:solidFill>
            </a:rPr>
            <a:t>text</a:t>
          </a:r>
          <a:r>
            <a:rPr lang="en-US" dirty="0"/>
            <a:t> // </a:t>
          </a:r>
          <a:r>
            <a:rPr lang="en-US" b="1" dirty="0">
              <a:solidFill>
                <a:srgbClr val="ADD8E6"/>
              </a:solidFill>
            </a:rPr>
            <a:t>image</a:t>
          </a:r>
        </a:p>
      </dgm:t>
    </dgm:pt>
    <dgm:pt modelId="{E21AB4C5-A74A-4FD7-A9CB-DF5F934FCA66}" type="parTrans" cxnId="{244B6A53-CEFB-4FE2-9CEA-A51AF9B1FE37}">
      <dgm:prSet/>
      <dgm:spPr/>
      <dgm:t>
        <a:bodyPr/>
        <a:lstStyle/>
        <a:p>
          <a:endParaRPr lang="en-US"/>
        </a:p>
      </dgm:t>
    </dgm:pt>
    <dgm:pt modelId="{CBAD6418-6FFF-41C1-AB9E-5398D368A27C}" type="sibTrans" cxnId="{244B6A53-CEFB-4FE2-9CEA-A51AF9B1FE37}">
      <dgm:prSet/>
      <dgm:spPr/>
      <dgm:t>
        <a:bodyPr/>
        <a:lstStyle/>
        <a:p>
          <a:endParaRPr lang="en-US"/>
        </a:p>
      </dgm:t>
    </dgm:pt>
    <dgm:pt modelId="{193E373B-310B-43DC-8BB9-CDD94F7C2624}">
      <dgm:prSet phldrT="[Texte]" custT="1"/>
      <dgm:spPr/>
      <dgm:t>
        <a:bodyPr/>
        <a:lstStyle/>
        <a:p>
          <a:r>
            <a:rPr lang="en-US" sz="2000" b="1" dirty="0"/>
            <a:t>4</a:t>
          </a:r>
        </a:p>
      </dgm:t>
    </dgm:pt>
    <dgm:pt modelId="{5672E79A-99A7-4786-82D6-E9BA3ADE5E1C}" type="parTrans" cxnId="{238469AF-B974-4998-9A58-CDFC9A17537A}">
      <dgm:prSet/>
      <dgm:spPr/>
      <dgm:t>
        <a:bodyPr/>
        <a:lstStyle/>
        <a:p>
          <a:endParaRPr lang="en-US"/>
        </a:p>
      </dgm:t>
    </dgm:pt>
    <dgm:pt modelId="{3E797266-AA64-4F50-9DEA-CD1549176E94}" type="sibTrans" cxnId="{238469AF-B974-4998-9A58-CDFC9A17537A}">
      <dgm:prSet/>
      <dgm:spPr/>
      <dgm:t>
        <a:bodyPr/>
        <a:lstStyle/>
        <a:p>
          <a:endParaRPr lang="en-US"/>
        </a:p>
      </dgm:t>
    </dgm:pt>
    <dgm:pt modelId="{E5623D0E-14FB-42F5-AB56-56EB103B2A96}">
      <dgm:prSet phldrT="[Texte]" custT="1"/>
      <dgm:spPr>
        <a:gradFill flip="none" rotWithShape="0">
          <a:gsLst>
            <a:gs pos="33000">
              <a:schemeClr val="accent1">
                <a:hueOff val="0"/>
                <a:satOff val="0"/>
                <a:lumOff val="0"/>
                <a:shade val="30000"/>
                <a:satMod val="115000"/>
              </a:schemeClr>
            </a:gs>
            <a:gs pos="79000">
              <a:schemeClr val="accent1">
                <a:hueOff val="0"/>
                <a:satOff val="0"/>
                <a:lumOff val="0"/>
                <a:shade val="67500"/>
                <a:satMod val="115000"/>
              </a:schemeClr>
            </a:gs>
            <a:gs pos="100000">
              <a:schemeClr val="accent1">
                <a:hueOff val="0"/>
                <a:satOff val="0"/>
                <a:lumOff val="0"/>
                <a:shade val="100000"/>
                <a:satMod val="115000"/>
              </a:schemeClr>
            </a:gs>
          </a:gsLst>
          <a:lin ang="16200000" scaled="1"/>
          <a:tileRect/>
        </a:gradFill>
      </dgm:spPr>
      <dgm:t>
        <a:bodyPr/>
        <a:lstStyle/>
        <a:p>
          <a:r>
            <a:rPr lang="en-US" sz="2000" b="1" dirty="0"/>
            <a:t>5</a:t>
          </a:r>
        </a:p>
      </dgm:t>
    </dgm:pt>
    <dgm:pt modelId="{F7718595-7770-4E0B-B09F-4E73EB8201C8}" type="parTrans" cxnId="{FCE9BCF9-2CB8-4A4A-BFA9-09F52B7B9B74}">
      <dgm:prSet/>
      <dgm:spPr/>
      <dgm:t>
        <a:bodyPr/>
        <a:lstStyle/>
        <a:p>
          <a:endParaRPr lang="en-US"/>
        </a:p>
      </dgm:t>
    </dgm:pt>
    <dgm:pt modelId="{7A200848-334D-4A1E-86C6-56EF93CCDF0E}" type="sibTrans" cxnId="{FCE9BCF9-2CB8-4A4A-BFA9-09F52B7B9B74}">
      <dgm:prSet/>
      <dgm:spPr/>
      <dgm:t>
        <a:bodyPr/>
        <a:lstStyle/>
        <a:p>
          <a:endParaRPr lang="en-US"/>
        </a:p>
      </dgm:t>
    </dgm:pt>
    <dgm:pt modelId="{77536130-F85D-4ED7-BF9F-996299F0A540}">
      <dgm:prSet phldrT="[Texte]"/>
      <dgm:spPr/>
      <dgm:t>
        <a:bodyPr/>
        <a:lstStyle/>
        <a:p>
          <a:pPr>
            <a:buNone/>
          </a:pPr>
          <a:r>
            <a:rPr lang="en-US" b="1" dirty="0">
              <a:solidFill>
                <a:schemeClr val="accent1"/>
              </a:solidFill>
            </a:rPr>
            <a:t>Cluster and visualize</a:t>
          </a:r>
        </a:p>
      </dgm:t>
    </dgm:pt>
    <dgm:pt modelId="{299F3CDE-5362-452E-87AD-AE09844EF592}" type="parTrans" cxnId="{440E74F8-31CF-4F58-B27C-98B67A2284D2}">
      <dgm:prSet/>
      <dgm:spPr/>
      <dgm:t>
        <a:bodyPr/>
        <a:lstStyle/>
        <a:p>
          <a:endParaRPr lang="en-US"/>
        </a:p>
      </dgm:t>
    </dgm:pt>
    <dgm:pt modelId="{55E86C48-E3CA-4F07-9348-420A305B7A79}" type="sibTrans" cxnId="{440E74F8-31CF-4F58-B27C-98B67A2284D2}">
      <dgm:prSet/>
      <dgm:spPr/>
      <dgm:t>
        <a:bodyPr/>
        <a:lstStyle/>
        <a:p>
          <a:endParaRPr lang="en-US"/>
        </a:p>
      </dgm:t>
    </dgm:pt>
    <dgm:pt modelId="{CF0EFD34-A80C-4B28-B78D-7CBD96044529}">
      <dgm:prSet phldrT="[Texte]" custT="1"/>
      <dgm:spPr/>
      <dgm:t>
        <a:bodyPr/>
        <a:lstStyle/>
        <a:p>
          <a:r>
            <a:rPr lang="en-US" sz="2000" b="1" dirty="0"/>
            <a:t>3</a:t>
          </a:r>
          <a:endParaRPr lang="en-US" sz="1050" b="1" dirty="0"/>
        </a:p>
      </dgm:t>
    </dgm:pt>
    <dgm:pt modelId="{E131A513-EB48-4C3B-9B17-597CA051CDF8}" type="parTrans" cxnId="{08A3CF33-7D94-4819-8559-0A3859893860}">
      <dgm:prSet/>
      <dgm:spPr/>
      <dgm:t>
        <a:bodyPr/>
        <a:lstStyle/>
        <a:p>
          <a:endParaRPr lang="en-US"/>
        </a:p>
      </dgm:t>
    </dgm:pt>
    <dgm:pt modelId="{4D610D05-54DE-4AFC-871C-083ECC90EB9B}" type="sibTrans" cxnId="{08A3CF33-7D94-4819-8559-0A3859893860}">
      <dgm:prSet/>
      <dgm:spPr/>
      <dgm:t>
        <a:bodyPr/>
        <a:lstStyle/>
        <a:p>
          <a:endParaRPr lang="en-US"/>
        </a:p>
      </dgm:t>
    </dgm:pt>
    <dgm:pt modelId="{0FA984F4-D105-4091-918A-6C5E828CD333}">
      <dgm:prSet phldrT="[Texte]"/>
      <dgm:spPr/>
      <dgm:t>
        <a:bodyPr/>
        <a:lstStyle/>
        <a:p>
          <a:pPr>
            <a:buNone/>
          </a:pPr>
          <a:r>
            <a:rPr lang="en-US" dirty="0"/>
            <a:t>Feature Engineering : create {</a:t>
          </a:r>
          <a:r>
            <a:rPr lang="en-US" b="1" dirty="0" err="1">
              <a:solidFill>
                <a:srgbClr val="FFC0CB"/>
              </a:solidFill>
            </a:rPr>
            <a:t>BoW</a:t>
          </a:r>
          <a:r>
            <a:rPr lang="en-US" dirty="0"/>
            <a:t>, </a:t>
          </a:r>
          <a:r>
            <a:rPr lang="en-US" b="1" dirty="0" err="1">
              <a:solidFill>
                <a:srgbClr val="ADD8E6"/>
              </a:solidFill>
            </a:rPr>
            <a:t>BoVW</a:t>
          </a:r>
          <a:r>
            <a:rPr lang="en-US" dirty="0"/>
            <a:t>}</a:t>
          </a:r>
        </a:p>
      </dgm:t>
    </dgm:pt>
    <dgm:pt modelId="{84F16B63-05C2-4387-9FFB-352136684107}" type="parTrans" cxnId="{A4A025DD-BE42-4CE3-BF00-8EB013CD5822}">
      <dgm:prSet/>
      <dgm:spPr/>
      <dgm:t>
        <a:bodyPr/>
        <a:lstStyle/>
        <a:p>
          <a:endParaRPr lang="en-US"/>
        </a:p>
      </dgm:t>
    </dgm:pt>
    <dgm:pt modelId="{84572A06-B652-4907-811B-DFF89CCEB8DD}" type="sibTrans" cxnId="{A4A025DD-BE42-4CE3-BF00-8EB013CD5822}">
      <dgm:prSet/>
      <dgm:spPr/>
      <dgm:t>
        <a:bodyPr/>
        <a:lstStyle/>
        <a:p>
          <a:endParaRPr lang="en-US"/>
        </a:p>
      </dgm:t>
    </dgm:pt>
    <dgm:pt modelId="{2E3BE5D5-FF67-43B0-9E66-08CB8BB8A7C3}">
      <dgm:prSet phldrT="[Texte]" custT="1"/>
      <dgm:spPr>
        <a:solidFill>
          <a:schemeClr val="tx2"/>
        </a:solidFill>
      </dgm:spPr>
      <dgm:t>
        <a:bodyPr/>
        <a:lstStyle/>
        <a:p>
          <a:r>
            <a:rPr lang="en-US" sz="2000" b="1" dirty="0"/>
            <a:t>6</a:t>
          </a:r>
          <a:endParaRPr lang="en-US" sz="1600" b="1" dirty="0"/>
        </a:p>
      </dgm:t>
    </dgm:pt>
    <dgm:pt modelId="{C738A172-2CA7-466B-9C70-B4F515337523}" type="parTrans" cxnId="{94DDFFA3-6356-4605-B385-6D181765FEC3}">
      <dgm:prSet/>
      <dgm:spPr/>
      <dgm:t>
        <a:bodyPr/>
        <a:lstStyle/>
        <a:p>
          <a:endParaRPr lang="en-US"/>
        </a:p>
      </dgm:t>
    </dgm:pt>
    <dgm:pt modelId="{BACB22ED-F905-4698-BD7A-201B5882478D}" type="sibTrans" cxnId="{94DDFFA3-6356-4605-B385-6D181765FEC3}">
      <dgm:prSet/>
      <dgm:spPr/>
      <dgm:t>
        <a:bodyPr/>
        <a:lstStyle/>
        <a:p>
          <a:endParaRPr lang="en-US"/>
        </a:p>
      </dgm:t>
    </dgm:pt>
    <dgm:pt modelId="{369EFBFA-B90E-40FC-AE17-C25EE9463BBE}">
      <dgm:prSet phldrT="[Texte]"/>
      <dgm:spPr/>
      <dgm:t>
        <a:bodyPr/>
        <a:lstStyle/>
        <a:p>
          <a:pPr>
            <a:buNone/>
          </a:pPr>
          <a:endParaRPr lang="en-US" b="1" dirty="0">
            <a:solidFill>
              <a:schemeClr val="tx2"/>
            </a:solidFill>
          </a:endParaRPr>
        </a:p>
      </dgm:t>
    </dgm:pt>
    <dgm:pt modelId="{69F412AC-819D-46BD-8AC4-22CA5FC31754}" type="parTrans" cxnId="{E366A51E-134E-4531-8BF0-CDADB58FFF2A}">
      <dgm:prSet/>
      <dgm:spPr/>
      <dgm:t>
        <a:bodyPr/>
        <a:lstStyle/>
        <a:p>
          <a:endParaRPr lang="en-US"/>
        </a:p>
      </dgm:t>
    </dgm:pt>
    <dgm:pt modelId="{F8D6F889-AB1F-41B0-B66D-ABFA8E338A5A}" type="sibTrans" cxnId="{E366A51E-134E-4531-8BF0-CDADB58FFF2A}">
      <dgm:prSet/>
      <dgm:spPr/>
      <dgm:t>
        <a:bodyPr/>
        <a:lstStyle/>
        <a:p>
          <a:endParaRPr lang="en-US"/>
        </a:p>
      </dgm:t>
    </dgm:pt>
    <dgm:pt modelId="{4F5C9C52-FE11-400B-B490-AEAD83C28E8F}">
      <dgm:prSet phldrT="[Texte]" custT="1"/>
      <dgm:spPr/>
      <dgm:t>
        <a:bodyPr/>
        <a:lstStyle/>
        <a:p>
          <a:pPr>
            <a:buFontTx/>
            <a:buNone/>
          </a:pPr>
          <a:r>
            <a:rPr lang="en-US" sz="2600" kern="1200" dirty="0"/>
            <a:t>Reduce &amp; </a:t>
          </a:r>
          <a:r>
            <a:rPr lang="en-US" sz="2600" kern="1200" dirty="0">
              <a:solidFill>
                <a:prstClr val="black">
                  <a:hueOff val="0"/>
                  <a:satOff val="0"/>
                  <a:lumOff val="0"/>
                  <a:alphaOff val="0"/>
                </a:prstClr>
              </a:solidFill>
              <a:latin typeface="Century Gothic" panose="020B0502020202020204"/>
              <a:ea typeface="+mn-ea"/>
              <a:cs typeface="+mn-cs"/>
            </a:rPr>
            <a:t>Combine</a:t>
          </a:r>
        </a:p>
      </dgm:t>
    </dgm:pt>
    <dgm:pt modelId="{F660A70B-E41F-46FE-B1F2-B96DA032A0E2}" type="parTrans" cxnId="{C16E6CDF-8802-4797-988D-1E2C18BD49C5}">
      <dgm:prSet/>
      <dgm:spPr/>
      <dgm:t>
        <a:bodyPr/>
        <a:lstStyle/>
        <a:p>
          <a:endParaRPr lang="en-US"/>
        </a:p>
      </dgm:t>
    </dgm:pt>
    <dgm:pt modelId="{A0FF11F8-655E-4419-B850-D05DD71159AA}" type="sibTrans" cxnId="{C16E6CDF-8802-4797-988D-1E2C18BD49C5}">
      <dgm:prSet/>
      <dgm:spPr/>
      <dgm:t>
        <a:bodyPr/>
        <a:lstStyle/>
        <a:p>
          <a:endParaRPr lang="en-US"/>
        </a:p>
      </dgm:t>
    </dgm:pt>
    <dgm:pt modelId="{12EA5A14-D200-4932-B830-7317BD948ECF}">
      <dgm:prSet phldrT="[Texte]" custT="1"/>
      <dgm:spPr/>
      <dgm:t>
        <a:bodyPr/>
        <a:lstStyle/>
        <a:p>
          <a:r>
            <a:rPr lang="en-US" sz="2000" b="1" dirty="0"/>
            <a:t>2</a:t>
          </a:r>
        </a:p>
      </dgm:t>
    </dgm:pt>
    <dgm:pt modelId="{0C5C5B44-40DE-4796-903E-245F14BB4A96}" type="parTrans" cxnId="{B75FED66-FBB4-4497-8B0B-199BFA69F47A}">
      <dgm:prSet/>
      <dgm:spPr/>
      <dgm:t>
        <a:bodyPr/>
        <a:lstStyle/>
        <a:p>
          <a:endParaRPr lang="en-US"/>
        </a:p>
      </dgm:t>
    </dgm:pt>
    <dgm:pt modelId="{CCB3E596-F7EE-436F-B6FF-F244211D948B}" type="sibTrans" cxnId="{B75FED66-FBB4-4497-8B0B-199BFA69F47A}">
      <dgm:prSet/>
      <dgm:spPr/>
      <dgm:t>
        <a:bodyPr/>
        <a:lstStyle/>
        <a:p>
          <a:endParaRPr lang="en-US"/>
        </a:p>
      </dgm:t>
    </dgm:pt>
    <dgm:pt modelId="{E0A6E7E7-944B-4BB0-BF03-C64CB9A4ABFD}">
      <dgm:prSet/>
      <dgm:spPr/>
      <dgm:t>
        <a:bodyPr/>
        <a:lstStyle/>
        <a:p>
          <a:pPr>
            <a:buNone/>
          </a:pPr>
          <a:r>
            <a:rPr lang="en-US" dirty="0"/>
            <a:t>Global EDA : inputs &amp; target analysis</a:t>
          </a:r>
        </a:p>
      </dgm:t>
    </dgm:pt>
    <dgm:pt modelId="{94C3D423-524E-40C9-9BAD-076A3D963940}" type="parTrans" cxnId="{F49835CF-3B4F-4331-8B3A-F801C3C20D3A}">
      <dgm:prSet/>
      <dgm:spPr/>
      <dgm:t>
        <a:bodyPr/>
        <a:lstStyle/>
        <a:p>
          <a:endParaRPr lang="en-US"/>
        </a:p>
      </dgm:t>
    </dgm:pt>
    <dgm:pt modelId="{A6131480-8F8B-4ADE-9B3C-05A751446CA0}" type="sibTrans" cxnId="{F49835CF-3B4F-4331-8B3A-F801C3C20D3A}">
      <dgm:prSet/>
      <dgm:spPr/>
      <dgm:t>
        <a:bodyPr/>
        <a:lstStyle/>
        <a:p>
          <a:endParaRPr lang="en-US"/>
        </a:p>
      </dgm:t>
    </dgm:pt>
    <dgm:pt modelId="{E2B2F543-251E-46F1-9AC9-AC185DF91B18}" type="pres">
      <dgm:prSet presAssocID="{00C89288-F6E5-4B0A-814D-6998819D8839}" presName="linearFlow" presStyleCnt="0">
        <dgm:presLayoutVars>
          <dgm:dir/>
          <dgm:animLvl val="lvl"/>
          <dgm:resizeHandles val="exact"/>
        </dgm:presLayoutVars>
      </dgm:prSet>
      <dgm:spPr/>
    </dgm:pt>
    <dgm:pt modelId="{DBA74970-25BA-4607-9CD8-588645E6A5D6}" type="pres">
      <dgm:prSet presAssocID="{E8A88C10-825F-428A-9A76-6ABFD031A88E}" presName="composite" presStyleCnt="0"/>
      <dgm:spPr/>
    </dgm:pt>
    <dgm:pt modelId="{66B5E8D0-C3C5-4776-813F-104A6EDDE371}" type="pres">
      <dgm:prSet presAssocID="{E8A88C10-825F-428A-9A76-6ABFD031A88E}" presName="parentText" presStyleLbl="alignNode1" presStyleIdx="0" presStyleCnt="6">
        <dgm:presLayoutVars>
          <dgm:chMax val="1"/>
          <dgm:bulletEnabled val="1"/>
        </dgm:presLayoutVars>
      </dgm:prSet>
      <dgm:spPr/>
    </dgm:pt>
    <dgm:pt modelId="{FA82D42D-D948-4017-8CBD-8741F6E945A7}" type="pres">
      <dgm:prSet presAssocID="{E8A88C10-825F-428A-9A76-6ABFD031A88E}" presName="descendantText" presStyleLbl="alignAcc1" presStyleIdx="0" presStyleCnt="6">
        <dgm:presLayoutVars>
          <dgm:bulletEnabled val="1"/>
        </dgm:presLayoutVars>
      </dgm:prSet>
      <dgm:spPr/>
    </dgm:pt>
    <dgm:pt modelId="{DE6683FD-EC97-45E6-BBB3-71011746B4A5}" type="pres">
      <dgm:prSet presAssocID="{EA264073-6BD6-495F-A199-394EE7884266}" presName="sp" presStyleCnt="0"/>
      <dgm:spPr/>
    </dgm:pt>
    <dgm:pt modelId="{01778837-FAF5-480B-9BF4-78EEED959D25}" type="pres">
      <dgm:prSet presAssocID="{12EA5A14-D200-4932-B830-7317BD948ECF}" presName="composite" presStyleCnt="0"/>
      <dgm:spPr/>
    </dgm:pt>
    <dgm:pt modelId="{1CE05AB9-8EB1-42AD-A548-E67BC226A424}" type="pres">
      <dgm:prSet presAssocID="{12EA5A14-D200-4932-B830-7317BD948ECF}" presName="parentText" presStyleLbl="alignNode1" presStyleIdx="1" presStyleCnt="6">
        <dgm:presLayoutVars>
          <dgm:chMax val="1"/>
          <dgm:bulletEnabled val="1"/>
        </dgm:presLayoutVars>
      </dgm:prSet>
      <dgm:spPr/>
    </dgm:pt>
    <dgm:pt modelId="{1DE4EB06-FEB9-453D-892E-FD7575BC7788}" type="pres">
      <dgm:prSet presAssocID="{12EA5A14-D200-4932-B830-7317BD948ECF}" presName="descendantText" presStyleLbl="alignAcc1" presStyleIdx="1" presStyleCnt="6">
        <dgm:presLayoutVars>
          <dgm:bulletEnabled val="1"/>
        </dgm:presLayoutVars>
      </dgm:prSet>
      <dgm:spPr/>
    </dgm:pt>
    <dgm:pt modelId="{7C0A39C5-98F4-4F09-BF16-F416B31560E7}" type="pres">
      <dgm:prSet presAssocID="{CCB3E596-F7EE-436F-B6FF-F244211D948B}" presName="sp" presStyleCnt="0"/>
      <dgm:spPr/>
    </dgm:pt>
    <dgm:pt modelId="{9D578CAB-60DC-405E-839B-60C8691616A2}" type="pres">
      <dgm:prSet presAssocID="{CF0EFD34-A80C-4B28-B78D-7CBD96044529}" presName="composite" presStyleCnt="0"/>
      <dgm:spPr/>
    </dgm:pt>
    <dgm:pt modelId="{0D779403-E225-4320-A830-D20BF9A9A2C2}" type="pres">
      <dgm:prSet presAssocID="{CF0EFD34-A80C-4B28-B78D-7CBD96044529}" presName="parentText" presStyleLbl="alignNode1" presStyleIdx="2" presStyleCnt="6">
        <dgm:presLayoutVars>
          <dgm:chMax val="1"/>
          <dgm:bulletEnabled val="1"/>
        </dgm:presLayoutVars>
      </dgm:prSet>
      <dgm:spPr/>
    </dgm:pt>
    <dgm:pt modelId="{20CBDE3F-6578-49DB-9E21-4984C4787AAB}" type="pres">
      <dgm:prSet presAssocID="{CF0EFD34-A80C-4B28-B78D-7CBD96044529}" presName="descendantText" presStyleLbl="alignAcc1" presStyleIdx="2" presStyleCnt="6">
        <dgm:presLayoutVars>
          <dgm:bulletEnabled val="1"/>
        </dgm:presLayoutVars>
      </dgm:prSet>
      <dgm:spPr/>
    </dgm:pt>
    <dgm:pt modelId="{68B941C5-F63E-4F9D-BAFA-1B04105931BF}" type="pres">
      <dgm:prSet presAssocID="{4D610D05-54DE-4AFC-871C-083ECC90EB9B}" presName="sp" presStyleCnt="0"/>
      <dgm:spPr/>
    </dgm:pt>
    <dgm:pt modelId="{88A0C810-D29B-468E-8562-ABB10B94C021}" type="pres">
      <dgm:prSet presAssocID="{193E373B-310B-43DC-8BB9-CDD94F7C2624}" presName="composite" presStyleCnt="0"/>
      <dgm:spPr/>
    </dgm:pt>
    <dgm:pt modelId="{5130C173-FF7F-4D63-B5CB-83B160B0C014}" type="pres">
      <dgm:prSet presAssocID="{193E373B-310B-43DC-8BB9-CDD94F7C2624}" presName="parentText" presStyleLbl="alignNode1" presStyleIdx="3" presStyleCnt="6">
        <dgm:presLayoutVars>
          <dgm:chMax val="1"/>
          <dgm:bulletEnabled val="1"/>
        </dgm:presLayoutVars>
      </dgm:prSet>
      <dgm:spPr/>
    </dgm:pt>
    <dgm:pt modelId="{0BBB229A-9D1C-4FD0-A478-51ED9A093204}" type="pres">
      <dgm:prSet presAssocID="{193E373B-310B-43DC-8BB9-CDD94F7C2624}" presName="descendantText" presStyleLbl="alignAcc1" presStyleIdx="3" presStyleCnt="6" custLinFactX="32826" custLinFactNeighborX="100000" custLinFactNeighborY="-5768">
        <dgm:presLayoutVars>
          <dgm:bulletEnabled val="1"/>
        </dgm:presLayoutVars>
      </dgm:prSet>
      <dgm:spPr/>
    </dgm:pt>
    <dgm:pt modelId="{C51144D4-E537-43F1-A238-4C90189729A2}" type="pres">
      <dgm:prSet presAssocID="{3E797266-AA64-4F50-9DEA-CD1549176E94}" presName="sp" presStyleCnt="0"/>
      <dgm:spPr/>
    </dgm:pt>
    <dgm:pt modelId="{D243983C-796E-4945-BC09-EFFB7447C5C8}" type="pres">
      <dgm:prSet presAssocID="{E5623D0E-14FB-42F5-AB56-56EB103B2A96}" presName="composite" presStyleCnt="0"/>
      <dgm:spPr/>
    </dgm:pt>
    <dgm:pt modelId="{E83B0FFA-7BD3-449B-82B5-720EB2A6F19D}" type="pres">
      <dgm:prSet presAssocID="{E5623D0E-14FB-42F5-AB56-56EB103B2A96}" presName="parentText" presStyleLbl="alignNode1" presStyleIdx="4" presStyleCnt="6">
        <dgm:presLayoutVars>
          <dgm:chMax val="1"/>
          <dgm:bulletEnabled val="1"/>
        </dgm:presLayoutVars>
      </dgm:prSet>
      <dgm:spPr/>
    </dgm:pt>
    <dgm:pt modelId="{53AEDBE1-9D0A-4A67-A50E-8FE63B99F280}" type="pres">
      <dgm:prSet presAssocID="{E5623D0E-14FB-42F5-AB56-56EB103B2A96}" presName="descendantText" presStyleLbl="alignAcc1" presStyleIdx="4" presStyleCnt="6">
        <dgm:presLayoutVars>
          <dgm:bulletEnabled val="1"/>
        </dgm:presLayoutVars>
      </dgm:prSet>
      <dgm:spPr/>
    </dgm:pt>
    <dgm:pt modelId="{B5F446FA-9DD5-44F0-8D5A-B3A2C47B9E93}" type="pres">
      <dgm:prSet presAssocID="{7A200848-334D-4A1E-86C6-56EF93CCDF0E}" presName="sp" presStyleCnt="0"/>
      <dgm:spPr/>
    </dgm:pt>
    <dgm:pt modelId="{2F6886F8-2365-44EC-812B-7F65E50391DA}" type="pres">
      <dgm:prSet presAssocID="{2E3BE5D5-FF67-43B0-9E66-08CB8BB8A7C3}" presName="composite" presStyleCnt="0"/>
      <dgm:spPr/>
    </dgm:pt>
    <dgm:pt modelId="{9ED8A8E8-6298-491B-8FFE-8240875A6BA2}" type="pres">
      <dgm:prSet presAssocID="{2E3BE5D5-FF67-43B0-9E66-08CB8BB8A7C3}" presName="parentText" presStyleLbl="alignNode1" presStyleIdx="5" presStyleCnt="6">
        <dgm:presLayoutVars>
          <dgm:chMax val="1"/>
          <dgm:bulletEnabled val="1"/>
        </dgm:presLayoutVars>
      </dgm:prSet>
      <dgm:spPr/>
    </dgm:pt>
    <dgm:pt modelId="{4FB24F3D-F6A6-4EB0-821D-3453D4CF43E6}" type="pres">
      <dgm:prSet presAssocID="{2E3BE5D5-FF67-43B0-9E66-08CB8BB8A7C3}" presName="descendantText" presStyleLbl="alignAcc1" presStyleIdx="5" presStyleCnt="6">
        <dgm:presLayoutVars>
          <dgm:bulletEnabled val="1"/>
        </dgm:presLayoutVars>
      </dgm:prSet>
      <dgm:spPr/>
    </dgm:pt>
  </dgm:ptLst>
  <dgm:cxnLst>
    <dgm:cxn modelId="{71E4940A-BDDC-4715-BB81-AE9CF9D0506D}" type="presOf" srcId="{193E373B-310B-43DC-8BB9-CDD94F7C2624}" destId="{5130C173-FF7F-4D63-B5CB-83B160B0C014}" srcOrd="0" destOrd="0" presId="urn:microsoft.com/office/officeart/2005/8/layout/chevron2"/>
    <dgm:cxn modelId="{E366A51E-134E-4531-8BF0-CDADB58FFF2A}" srcId="{2E3BE5D5-FF67-43B0-9E66-08CB8BB8A7C3}" destId="{369EFBFA-B90E-40FC-AE17-C25EE9463BBE}" srcOrd="0" destOrd="0" parTransId="{69F412AC-819D-46BD-8AC4-22CA5FC31754}" sibTransId="{F8D6F889-AB1F-41B0-B66D-ABFA8E338A5A}"/>
    <dgm:cxn modelId="{38496A20-AE18-4A00-B2EF-F17A522E5AF4}" type="presOf" srcId="{2E3BE5D5-FF67-43B0-9E66-08CB8BB8A7C3}" destId="{9ED8A8E8-6298-491B-8FFE-8240875A6BA2}" srcOrd="0" destOrd="0" presId="urn:microsoft.com/office/officeart/2005/8/layout/chevron2"/>
    <dgm:cxn modelId="{08A3CF33-7D94-4819-8559-0A3859893860}" srcId="{00C89288-F6E5-4B0A-814D-6998819D8839}" destId="{CF0EFD34-A80C-4B28-B78D-7CBD96044529}" srcOrd="2" destOrd="0" parTransId="{E131A513-EB48-4C3B-9B17-597CA051CDF8}" sibTransId="{4D610D05-54DE-4AFC-871C-083ECC90EB9B}"/>
    <dgm:cxn modelId="{C8E07634-3463-4B9A-8119-2D09DB865388}" type="presOf" srcId="{4F5C9C52-FE11-400B-B490-AEAD83C28E8F}" destId="{0BBB229A-9D1C-4FD0-A478-51ED9A093204}" srcOrd="0" destOrd="0" presId="urn:microsoft.com/office/officeart/2005/8/layout/chevron2"/>
    <dgm:cxn modelId="{3445CD41-0F59-4217-8F6B-360658E51455}" type="presOf" srcId="{FDB00D37-DDF5-4544-A65A-F32EBF766265}" destId="{1DE4EB06-FEB9-453D-892E-FD7575BC7788}" srcOrd="0" destOrd="0" presId="urn:microsoft.com/office/officeart/2005/8/layout/chevron2"/>
    <dgm:cxn modelId="{3345CC66-13E8-45F4-A42B-1BD6B394F7EB}" type="presOf" srcId="{12EA5A14-D200-4932-B830-7317BD948ECF}" destId="{1CE05AB9-8EB1-42AD-A548-E67BC226A424}" srcOrd="0" destOrd="0" presId="urn:microsoft.com/office/officeart/2005/8/layout/chevron2"/>
    <dgm:cxn modelId="{B75FED66-FBB4-4497-8B0B-199BFA69F47A}" srcId="{00C89288-F6E5-4B0A-814D-6998819D8839}" destId="{12EA5A14-D200-4932-B830-7317BD948ECF}" srcOrd="1" destOrd="0" parTransId="{0C5C5B44-40DE-4796-903E-245F14BB4A96}" sibTransId="{CCB3E596-F7EE-436F-B6FF-F244211D948B}"/>
    <dgm:cxn modelId="{244B6A53-CEFB-4FE2-9CEA-A51AF9B1FE37}" srcId="{12EA5A14-D200-4932-B830-7317BD948ECF}" destId="{FDB00D37-DDF5-4544-A65A-F32EBF766265}" srcOrd="0" destOrd="0" parTransId="{E21AB4C5-A74A-4FD7-A9CB-DF5F934FCA66}" sibTransId="{CBAD6418-6FFF-41C1-AB9E-5398D368A27C}"/>
    <dgm:cxn modelId="{00259557-CC6A-4BB2-820C-CFB39B9315F0}" type="presOf" srcId="{E0A6E7E7-944B-4BB0-BF03-C64CB9A4ABFD}" destId="{FA82D42D-D948-4017-8CBD-8741F6E945A7}" srcOrd="0" destOrd="0" presId="urn:microsoft.com/office/officeart/2005/8/layout/chevron2"/>
    <dgm:cxn modelId="{8746AA97-6E99-44B6-881E-9AD6530D49B9}" srcId="{00C89288-F6E5-4B0A-814D-6998819D8839}" destId="{E8A88C10-825F-428A-9A76-6ABFD031A88E}" srcOrd="0" destOrd="0" parTransId="{04105928-FBB1-4D7B-9933-DDECA790F5B5}" sibTransId="{EA264073-6BD6-495F-A199-394EE7884266}"/>
    <dgm:cxn modelId="{5213D1A0-8519-49CB-8FD3-E15FF9090EB6}" type="presOf" srcId="{00C89288-F6E5-4B0A-814D-6998819D8839}" destId="{E2B2F543-251E-46F1-9AC9-AC185DF91B18}" srcOrd="0" destOrd="0" presId="urn:microsoft.com/office/officeart/2005/8/layout/chevron2"/>
    <dgm:cxn modelId="{94DDFFA3-6356-4605-B385-6D181765FEC3}" srcId="{00C89288-F6E5-4B0A-814D-6998819D8839}" destId="{2E3BE5D5-FF67-43B0-9E66-08CB8BB8A7C3}" srcOrd="5" destOrd="0" parTransId="{C738A172-2CA7-466B-9C70-B4F515337523}" sibTransId="{BACB22ED-F905-4698-BD7A-201B5882478D}"/>
    <dgm:cxn modelId="{DE98DEAE-759E-492A-90C8-F9BF65159E90}" type="presOf" srcId="{CF0EFD34-A80C-4B28-B78D-7CBD96044529}" destId="{0D779403-E225-4320-A830-D20BF9A9A2C2}" srcOrd="0" destOrd="0" presId="urn:microsoft.com/office/officeart/2005/8/layout/chevron2"/>
    <dgm:cxn modelId="{238469AF-B974-4998-9A58-CDFC9A17537A}" srcId="{00C89288-F6E5-4B0A-814D-6998819D8839}" destId="{193E373B-310B-43DC-8BB9-CDD94F7C2624}" srcOrd="3" destOrd="0" parTransId="{5672E79A-99A7-4786-82D6-E9BA3ADE5E1C}" sibTransId="{3E797266-AA64-4F50-9DEA-CD1549176E94}"/>
    <dgm:cxn modelId="{F49835CF-3B4F-4331-8B3A-F801C3C20D3A}" srcId="{E8A88C10-825F-428A-9A76-6ABFD031A88E}" destId="{E0A6E7E7-944B-4BB0-BF03-C64CB9A4ABFD}" srcOrd="0" destOrd="0" parTransId="{94C3D423-524E-40C9-9BAD-076A3D963940}" sibTransId="{A6131480-8F8B-4ADE-9B3C-05A751446CA0}"/>
    <dgm:cxn modelId="{DDF31CD0-05AB-49E5-8BF6-0DEE6651AF45}" type="presOf" srcId="{0FA984F4-D105-4091-918A-6C5E828CD333}" destId="{20CBDE3F-6578-49DB-9E21-4984C4787AAB}" srcOrd="0" destOrd="0" presId="urn:microsoft.com/office/officeart/2005/8/layout/chevron2"/>
    <dgm:cxn modelId="{96F177D4-4E12-459A-B4FB-2D66343495A4}" type="presOf" srcId="{369EFBFA-B90E-40FC-AE17-C25EE9463BBE}" destId="{4FB24F3D-F6A6-4EB0-821D-3453D4CF43E6}" srcOrd="0" destOrd="0" presId="urn:microsoft.com/office/officeart/2005/8/layout/chevron2"/>
    <dgm:cxn modelId="{E14ECBD9-33EA-41BC-9E36-ED0B6B73484A}" type="presOf" srcId="{77536130-F85D-4ED7-BF9F-996299F0A540}" destId="{53AEDBE1-9D0A-4A67-A50E-8FE63B99F280}" srcOrd="0" destOrd="0" presId="urn:microsoft.com/office/officeart/2005/8/layout/chevron2"/>
    <dgm:cxn modelId="{A4A025DD-BE42-4CE3-BF00-8EB013CD5822}" srcId="{CF0EFD34-A80C-4B28-B78D-7CBD96044529}" destId="{0FA984F4-D105-4091-918A-6C5E828CD333}" srcOrd="0" destOrd="0" parTransId="{84F16B63-05C2-4387-9FFB-352136684107}" sibTransId="{84572A06-B652-4907-811B-DFF89CCEB8DD}"/>
    <dgm:cxn modelId="{C16E6CDF-8802-4797-988D-1E2C18BD49C5}" srcId="{193E373B-310B-43DC-8BB9-CDD94F7C2624}" destId="{4F5C9C52-FE11-400B-B490-AEAD83C28E8F}" srcOrd="0" destOrd="0" parTransId="{F660A70B-E41F-46FE-B1F2-B96DA032A0E2}" sibTransId="{A0FF11F8-655E-4419-B850-D05DD71159AA}"/>
    <dgm:cxn modelId="{8866A4EE-5CA9-4A1D-8E17-7D2F3BC62676}" type="presOf" srcId="{E8A88C10-825F-428A-9A76-6ABFD031A88E}" destId="{66B5E8D0-C3C5-4776-813F-104A6EDDE371}" srcOrd="0" destOrd="0" presId="urn:microsoft.com/office/officeart/2005/8/layout/chevron2"/>
    <dgm:cxn modelId="{440E74F8-31CF-4F58-B27C-98B67A2284D2}" srcId="{E5623D0E-14FB-42F5-AB56-56EB103B2A96}" destId="{77536130-F85D-4ED7-BF9F-996299F0A540}" srcOrd="0" destOrd="0" parTransId="{299F3CDE-5362-452E-87AD-AE09844EF592}" sibTransId="{55E86C48-E3CA-4F07-9348-420A305B7A79}"/>
    <dgm:cxn modelId="{FCE9BCF9-2CB8-4A4A-BFA9-09F52B7B9B74}" srcId="{00C89288-F6E5-4B0A-814D-6998819D8839}" destId="{E5623D0E-14FB-42F5-AB56-56EB103B2A96}" srcOrd="4" destOrd="0" parTransId="{F7718595-7770-4E0B-B09F-4E73EB8201C8}" sibTransId="{7A200848-334D-4A1E-86C6-56EF93CCDF0E}"/>
    <dgm:cxn modelId="{7CC6F0FC-1E2D-44E7-A8EC-08548F5EE3BB}" type="presOf" srcId="{E5623D0E-14FB-42F5-AB56-56EB103B2A96}" destId="{E83B0FFA-7BD3-449B-82B5-720EB2A6F19D}" srcOrd="0" destOrd="0" presId="urn:microsoft.com/office/officeart/2005/8/layout/chevron2"/>
    <dgm:cxn modelId="{42DCFE95-7FCD-46F3-A2B5-B18F71D649D0}" type="presParOf" srcId="{E2B2F543-251E-46F1-9AC9-AC185DF91B18}" destId="{DBA74970-25BA-4607-9CD8-588645E6A5D6}" srcOrd="0" destOrd="0" presId="urn:microsoft.com/office/officeart/2005/8/layout/chevron2"/>
    <dgm:cxn modelId="{EE0A8975-90BC-4654-9794-2379E42DD804}" type="presParOf" srcId="{DBA74970-25BA-4607-9CD8-588645E6A5D6}" destId="{66B5E8D0-C3C5-4776-813F-104A6EDDE371}" srcOrd="0" destOrd="0" presId="urn:microsoft.com/office/officeart/2005/8/layout/chevron2"/>
    <dgm:cxn modelId="{429B876C-2D93-4E60-96E1-91F332D99057}" type="presParOf" srcId="{DBA74970-25BA-4607-9CD8-588645E6A5D6}" destId="{FA82D42D-D948-4017-8CBD-8741F6E945A7}" srcOrd="1" destOrd="0" presId="urn:microsoft.com/office/officeart/2005/8/layout/chevron2"/>
    <dgm:cxn modelId="{B7E4A269-ED58-456E-9F3E-CA61DA7C9A6D}" type="presParOf" srcId="{E2B2F543-251E-46F1-9AC9-AC185DF91B18}" destId="{DE6683FD-EC97-45E6-BBB3-71011746B4A5}" srcOrd="1" destOrd="0" presId="urn:microsoft.com/office/officeart/2005/8/layout/chevron2"/>
    <dgm:cxn modelId="{F3B0CAEB-AA4B-44B8-AD91-EF1E6340BEC7}" type="presParOf" srcId="{E2B2F543-251E-46F1-9AC9-AC185DF91B18}" destId="{01778837-FAF5-480B-9BF4-78EEED959D25}" srcOrd="2" destOrd="0" presId="urn:microsoft.com/office/officeart/2005/8/layout/chevron2"/>
    <dgm:cxn modelId="{FAE42A31-C6A7-43A8-8BFC-4D5ED438F9F0}" type="presParOf" srcId="{01778837-FAF5-480B-9BF4-78EEED959D25}" destId="{1CE05AB9-8EB1-42AD-A548-E67BC226A424}" srcOrd="0" destOrd="0" presId="urn:microsoft.com/office/officeart/2005/8/layout/chevron2"/>
    <dgm:cxn modelId="{20020DD5-37BA-4D3E-ABDF-F19117EA95AE}" type="presParOf" srcId="{01778837-FAF5-480B-9BF4-78EEED959D25}" destId="{1DE4EB06-FEB9-453D-892E-FD7575BC7788}" srcOrd="1" destOrd="0" presId="urn:microsoft.com/office/officeart/2005/8/layout/chevron2"/>
    <dgm:cxn modelId="{CAE3B6A2-8035-4EB6-B31D-71B356362CFB}" type="presParOf" srcId="{E2B2F543-251E-46F1-9AC9-AC185DF91B18}" destId="{7C0A39C5-98F4-4F09-BF16-F416B31560E7}" srcOrd="3" destOrd="0" presId="urn:microsoft.com/office/officeart/2005/8/layout/chevron2"/>
    <dgm:cxn modelId="{6B749E02-5D62-4953-A5BB-1C1AB35FBDFD}" type="presParOf" srcId="{E2B2F543-251E-46F1-9AC9-AC185DF91B18}" destId="{9D578CAB-60DC-405E-839B-60C8691616A2}" srcOrd="4" destOrd="0" presId="urn:microsoft.com/office/officeart/2005/8/layout/chevron2"/>
    <dgm:cxn modelId="{E009288E-B955-4479-9264-05C7770088FD}" type="presParOf" srcId="{9D578CAB-60DC-405E-839B-60C8691616A2}" destId="{0D779403-E225-4320-A830-D20BF9A9A2C2}" srcOrd="0" destOrd="0" presId="urn:microsoft.com/office/officeart/2005/8/layout/chevron2"/>
    <dgm:cxn modelId="{8C4E18F9-F530-4AAF-BFD3-1664CE262434}" type="presParOf" srcId="{9D578CAB-60DC-405E-839B-60C8691616A2}" destId="{20CBDE3F-6578-49DB-9E21-4984C4787AAB}" srcOrd="1" destOrd="0" presId="urn:microsoft.com/office/officeart/2005/8/layout/chevron2"/>
    <dgm:cxn modelId="{F8F8FCC3-9987-4AE0-8251-FCC338FD71DE}" type="presParOf" srcId="{E2B2F543-251E-46F1-9AC9-AC185DF91B18}" destId="{68B941C5-F63E-4F9D-BAFA-1B04105931BF}" srcOrd="5" destOrd="0" presId="urn:microsoft.com/office/officeart/2005/8/layout/chevron2"/>
    <dgm:cxn modelId="{858106EC-F326-40D4-B579-259B44FE84A5}" type="presParOf" srcId="{E2B2F543-251E-46F1-9AC9-AC185DF91B18}" destId="{88A0C810-D29B-468E-8562-ABB10B94C021}" srcOrd="6" destOrd="0" presId="urn:microsoft.com/office/officeart/2005/8/layout/chevron2"/>
    <dgm:cxn modelId="{9C3F63E0-49FE-4EB4-BE43-683E43482662}" type="presParOf" srcId="{88A0C810-D29B-468E-8562-ABB10B94C021}" destId="{5130C173-FF7F-4D63-B5CB-83B160B0C014}" srcOrd="0" destOrd="0" presId="urn:microsoft.com/office/officeart/2005/8/layout/chevron2"/>
    <dgm:cxn modelId="{DEB93BDF-F8BA-436E-A8FD-737DD4F08CAD}" type="presParOf" srcId="{88A0C810-D29B-468E-8562-ABB10B94C021}" destId="{0BBB229A-9D1C-4FD0-A478-51ED9A093204}" srcOrd="1" destOrd="0" presId="urn:microsoft.com/office/officeart/2005/8/layout/chevron2"/>
    <dgm:cxn modelId="{64B7BCE8-C970-4F0C-A461-916A2ABDA35D}" type="presParOf" srcId="{E2B2F543-251E-46F1-9AC9-AC185DF91B18}" destId="{C51144D4-E537-43F1-A238-4C90189729A2}" srcOrd="7" destOrd="0" presId="urn:microsoft.com/office/officeart/2005/8/layout/chevron2"/>
    <dgm:cxn modelId="{7F654B10-4142-4084-8697-B070392B2B94}" type="presParOf" srcId="{E2B2F543-251E-46F1-9AC9-AC185DF91B18}" destId="{D243983C-796E-4945-BC09-EFFB7447C5C8}" srcOrd="8" destOrd="0" presId="urn:microsoft.com/office/officeart/2005/8/layout/chevron2"/>
    <dgm:cxn modelId="{7B75A703-0877-4911-A664-98D0390BD4D3}" type="presParOf" srcId="{D243983C-796E-4945-BC09-EFFB7447C5C8}" destId="{E83B0FFA-7BD3-449B-82B5-720EB2A6F19D}" srcOrd="0" destOrd="0" presId="urn:microsoft.com/office/officeart/2005/8/layout/chevron2"/>
    <dgm:cxn modelId="{39B97116-EA38-48C0-B8EA-8B2248B38807}" type="presParOf" srcId="{D243983C-796E-4945-BC09-EFFB7447C5C8}" destId="{53AEDBE1-9D0A-4A67-A50E-8FE63B99F280}" srcOrd="1" destOrd="0" presId="urn:microsoft.com/office/officeart/2005/8/layout/chevron2"/>
    <dgm:cxn modelId="{4F2E5543-8C87-4FDB-B8D7-EDF3124FFE03}" type="presParOf" srcId="{E2B2F543-251E-46F1-9AC9-AC185DF91B18}" destId="{B5F446FA-9DD5-44F0-8D5A-B3A2C47B9E93}" srcOrd="9" destOrd="0" presId="urn:microsoft.com/office/officeart/2005/8/layout/chevron2"/>
    <dgm:cxn modelId="{95615C42-7F1C-4ACC-BF1A-7D31648629EA}" type="presParOf" srcId="{E2B2F543-251E-46F1-9AC9-AC185DF91B18}" destId="{2F6886F8-2365-44EC-812B-7F65E50391DA}" srcOrd="10" destOrd="0" presId="urn:microsoft.com/office/officeart/2005/8/layout/chevron2"/>
    <dgm:cxn modelId="{D8CEEE11-455D-4ED2-B1C6-5A5A7FB25854}" type="presParOf" srcId="{2F6886F8-2365-44EC-812B-7F65E50391DA}" destId="{9ED8A8E8-6298-491B-8FFE-8240875A6BA2}" srcOrd="0" destOrd="0" presId="urn:microsoft.com/office/officeart/2005/8/layout/chevron2"/>
    <dgm:cxn modelId="{01E9C82C-751E-4649-B04D-D99436ACFA76}" type="presParOf" srcId="{2F6886F8-2365-44EC-812B-7F65E50391DA}" destId="{4FB24F3D-F6A6-4EB0-821D-3453D4CF43E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89288-F6E5-4B0A-814D-6998819D883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8A88C10-825F-428A-9A76-6ABFD031A88E}">
      <dgm:prSet phldrT="[Texte]" custT="1"/>
      <dgm:spPr/>
      <dgm:t>
        <a:bodyPr/>
        <a:lstStyle/>
        <a:p>
          <a:r>
            <a:rPr lang="en-US" sz="2000" b="1" dirty="0"/>
            <a:t>1</a:t>
          </a:r>
        </a:p>
      </dgm:t>
    </dgm:pt>
    <dgm:pt modelId="{04105928-FBB1-4D7B-9933-DDECA790F5B5}" type="parTrans" cxnId="{8746AA97-6E99-44B6-881E-9AD6530D49B9}">
      <dgm:prSet/>
      <dgm:spPr/>
      <dgm:t>
        <a:bodyPr/>
        <a:lstStyle/>
        <a:p>
          <a:endParaRPr lang="en-US"/>
        </a:p>
      </dgm:t>
    </dgm:pt>
    <dgm:pt modelId="{EA264073-6BD6-495F-A199-394EE7884266}" type="sibTrans" cxnId="{8746AA97-6E99-44B6-881E-9AD6530D49B9}">
      <dgm:prSet/>
      <dgm:spPr/>
      <dgm:t>
        <a:bodyPr/>
        <a:lstStyle/>
        <a:p>
          <a:endParaRPr lang="en-US"/>
        </a:p>
      </dgm:t>
    </dgm:pt>
    <dgm:pt modelId="{FDB00D37-DDF5-4544-A65A-F32EBF766265}">
      <dgm:prSet phldrT="[Texte]"/>
      <dgm:spPr/>
      <dgm:t>
        <a:bodyPr/>
        <a:lstStyle/>
        <a:p>
          <a:pPr>
            <a:buNone/>
          </a:pPr>
          <a:r>
            <a:rPr lang="en-US" dirty="0"/>
            <a:t>Feature Engineering : process </a:t>
          </a:r>
          <a:r>
            <a:rPr lang="en-US" b="1" dirty="0">
              <a:solidFill>
                <a:srgbClr val="FFC0CB"/>
              </a:solidFill>
            </a:rPr>
            <a:t>text</a:t>
          </a:r>
          <a:r>
            <a:rPr lang="en-US" dirty="0"/>
            <a:t> // </a:t>
          </a:r>
          <a:r>
            <a:rPr lang="en-US" b="1" dirty="0">
              <a:solidFill>
                <a:srgbClr val="ADD8E6"/>
              </a:solidFill>
            </a:rPr>
            <a:t>image</a:t>
          </a:r>
        </a:p>
      </dgm:t>
    </dgm:pt>
    <dgm:pt modelId="{E21AB4C5-A74A-4FD7-A9CB-DF5F934FCA66}" type="parTrans" cxnId="{244B6A53-CEFB-4FE2-9CEA-A51AF9B1FE37}">
      <dgm:prSet/>
      <dgm:spPr/>
      <dgm:t>
        <a:bodyPr/>
        <a:lstStyle/>
        <a:p>
          <a:endParaRPr lang="en-US"/>
        </a:p>
      </dgm:t>
    </dgm:pt>
    <dgm:pt modelId="{CBAD6418-6FFF-41C1-AB9E-5398D368A27C}" type="sibTrans" cxnId="{244B6A53-CEFB-4FE2-9CEA-A51AF9B1FE37}">
      <dgm:prSet/>
      <dgm:spPr/>
      <dgm:t>
        <a:bodyPr/>
        <a:lstStyle/>
        <a:p>
          <a:endParaRPr lang="en-US"/>
        </a:p>
      </dgm:t>
    </dgm:pt>
    <dgm:pt modelId="{193E373B-310B-43DC-8BB9-CDD94F7C2624}">
      <dgm:prSet phldrT="[Texte]" custT="1"/>
      <dgm:spPr/>
      <dgm:t>
        <a:bodyPr/>
        <a:lstStyle/>
        <a:p>
          <a:r>
            <a:rPr lang="en-US" sz="2000" b="1" dirty="0"/>
            <a:t>4</a:t>
          </a:r>
        </a:p>
      </dgm:t>
    </dgm:pt>
    <dgm:pt modelId="{5672E79A-99A7-4786-82D6-E9BA3ADE5E1C}" type="parTrans" cxnId="{238469AF-B974-4998-9A58-CDFC9A17537A}">
      <dgm:prSet/>
      <dgm:spPr/>
      <dgm:t>
        <a:bodyPr/>
        <a:lstStyle/>
        <a:p>
          <a:endParaRPr lang="en-US"/>
        </a:p>
      </dgm:t>
    </dgm:pt>
    <dgm:pt modelId="{3E797266-AA64-4F50-9DEA-CD1549176E94}" type="sibTrans" cxnId="{238469AF-B974-4998-9A58-CDFC9A17537A}">
      <dgm:prSet/>
      <dgm:spPr/>
      <dgm:t>
        <a:bodyPr/>
        <a:lstStyle/>
        <a:p>
          <a:endParaRPr lang="en-US"/>
        </a:p>
      </dgm:t>
    </dgm:pt>
    <dgm:pt modelId="{E5623D0E-14FB-42F5-AB56-56EB103B2A96}">
      <dgm:prSet phldrT="[Texte]" custT="1"/>
      <dgm:spPr>
        <a:gradFill flip="none" rotWithShape="0">
          <a:gsLst>
            <a:gs pos="33000">
              <a:schemeClr val="accent1">
                <a:hueOff val="0"/>
                <a:satOff val="0"/>
                <a:lumOff val="0"/>
                <a:shade val="30000"/>
                <a:satMod val="115000"/>
              </a:schemeClr>
            </a:gs>
            <a:gs pos="79000">
              <a:schemeClr val="accent1">
                <a:hueOff val="0"/>
                <a:satOff val="0"/>
                <a:lumOff val="0"/>
                <a:shade val="67500"/>
                <a:satMod val="115000"/>
              </a:schemeClr>
            </a:gs>
            <a:gs pos="100000">
              <a:schemeClr val="accent1">
                <a:hueOff val="0"/>
                <a:satOff val="0"/>
                <a:lumOff val="0"/>
                <a:shade val="100000"/>
                <a:satMod val="115000"/>
              </a:schemeClr>
            </a:gs>
          </a:gsLst>
          <a:lin ang="16200000" scaled="1"/>
          <a:tileRect/>
        </a:gradFill>
      </dgm:spPr>
      <dgm:t>
        <a:bodyPr/>
        <a:lstStyle/>
        <a:p>
          <a:r>
            <a:rPr lang="en-US" sz="2000" b="1" dirty="0"/>
            <a:t>5</a:t>
          </a:r>
        </a:p>
      </dgm:t>
    </dgm:pt>
    <dgm:pt modelId="{F7718595-7770-4E0B-B09F-4E73EB8201C8}" type="parTrans" cxnId="{FCE9BCF9-2CB8-4A4A-BFA9-09F52B7B9B74}">
      <dgm:prSet/>
      <dgm:spPr/>
      <dgm:t>
        <a:bodyPr/>
        <a:lstStyle/>
        <a:p>
          <a:endParaRPr lang="en-US"/>
        </a:p>
      </dgm:t>
    </dgm:pt>
    <dgm:pt modelId="{7A200848-334D-4A1E-86C6-56EF93CCDF0E}" type="sibTrans" cxnId="{FCE9BCF9-2CB8-4A4A-BFA9-09F52B7B9B74}">
      <dgm:prSet/>
      <dgm:spPr/>
      <dgm:t>
        <a:bodyPr/>
        <a:lstStyle/>
        <a:p>
          <a:endParaRPr lang="en-US"/>
        </a:p>
      </dgm:t>
    </dgm:pt>
    <dgm:pt modelId="{77536130-F85D-4ED7-BF9F-996299F0A540}">
      <dgm:prSet phldrT="[Texte]"/>
      <dgm:spPr/>
      <dgm:t>
        <a:bodyPr/>
        <a:lstStyle/>
        <a:p>
          <a:pPr>
            <a:buNone/>
          </a:pPr>
          <a:r>
            <a:rPr lang="en-US" b="1" dirty="0">
              <a:solidFill>
                <a:schemeClr val="accent1"/>
              </a:solidFill>
            </a:rPr>
            <a:t>Cluster and visualize</a:t>
          </a:r>
        </a:p>
      </dgm:t>
    </dgm:pt>
    <dgm:pt modelId="{299F3CDE-5362-452E-87AD-AE09844EF592}" type="parTrans" cxnId="{440E74F8-31CF-4F58-B27C-98B67A2284D2}">
      <dgm:prSet/>
      <dgm:spPr/>
      <dgm:t>
        <a:bodyPr/>
        <a:lstStyle/>
        <a:p>
          <a:endParaRPr lang="en-US"/>
        </a:p>
      </dgm:t>
    </dgm:pt>
    <dgm:pt modelId="{55E86C48-E3CA-4F07-9348-420A305B7A79}" type="sibTrans" cxnId="{440E74F8-31CF-4F58-B27C-98B67A2284D2}">
      <dgm:prSet/>
      <dgm:spPr/>
      <dgm:t>
        <a:bodyPr/>
        <a:lstStyle/>
        <a:p>
          <a:endParaRPr lang="en-US"/>
        </a:p>
      </dgm:t>
    </dgm:pt>
    <dgm:pt modelId="{CF0EFD34-A80C-4B28-B78D-7CBD96044529}">
      <dgm:prSet phldrT="[Texte]" custT="1"/>
      <dgm:spPr/>
      <dgm:t>
        <a:bodyPr/>
        <a:lstStyle/>
        <a:p>
          <a:r>
            <a:rPr lang="en-US" sz="2000" b="1" dirty="0"/>
            <a:t>3</a:t>
          </a:r>
          <a:endParaRPr lang="en-US" sz="1050" b="1" dirty="0"/>
        </a:p>
      </dgm:t>
    </dgm:pt>
    <dgm:pt modelId="{E131A513-EB48-4C3B-9B17-597CA051CDF8}" type="parTrans" cxnId="{08A3CF33-7D94-4819-8559-0A3859893860}">
      <dgm:prSet/>
      <dgm:spPr/>
      <dgm:t>
        <a:bodyPr/>
        <a:lstStyle/>
        <a:p>
          <a:endParaRPr lang="en-US"/>
        </a:p>
      </dgm:t>
    </dgm:pt>
    <dgm:pt modelId="{4D610D05-54DE-4AFC-871C-083ECC90EB9B}" type="sibTrans" cxnId="{08A3CF33-7D94-4819-8559-0A3859893860}">
      <dgm:prSet/>
      <dgm:spPr/>
      <dgm:t>
        <a:bodyPr/>
        <a:lstStyle/>
        <a:p>
          <a:endParaRPr lang="en-US"/>
        </a:p>
      </dgm:t>
    </dgm:pt>
    <dgm:pt modelId="{0FA984F4-D105-4091-918A-6C5E828CD333}">
      <dgm:prSet phldrT="[Texte]"/>
      <dgm:spPr/>
      <dgm:t>
        <a:bodyPr/>
        <a:lstStyle/>
        <a:p>
          <a:pPr>
            <a:buNone/>
          </a:pPr>
          <a:r>
            <a:rPr lang="en-US" dirty="0"/>
            <a:t>Feature Engineering : create features {</a:t>
          </a:r>
          <a:r>
            <a:rPr lang="en-US" b="1" dirty="0" err="1">
              <a:solidFill>
                <a:srgbClr val="FFC0CB"/>
              </a:solidFill>
            </a:rPr>
            <a:t>BoW</a:t>
          </a:r>
          <a:r>
            <a:rPr lang="en-US" dirty="0"/>
            <a:t>, </a:t>
          </a:r>
          <a:r>
            <a:rPr lang="en-US" b="1" dirty="0" err="1">
              <a:solidFill>
                <a:srgbClr val="ADD8E6"/>
              </a:solidFill>
            </a:rPr>
            <a:t>BoVW</a:t>
          </a:r>
          <a:r>
            <a:rPr lang="en-US" dirty="0"/>
            <a:t>}</a:t>
          </a:r>
        </a:p>
      </dgm:t>
    </dgm:pt>
    <dgm:pt modelId="{84F16B63-05C2-4387-9FFB-352136684107}" type="parTrans" cxnId="{A4A025DD-BE42-4CE3-BF00-8EB013CD5822}">
      <dgm:prSet/>
      <dgm:spPr/>
      <dgm:t>
        <a:bodyPr/>
        <a:lstStyle/>
        <a:p>
          <a:endParaRPr lang="en-US"/>
        </a:p>
      </dgm:t>
    </dgm:pt>
    <dgm:pt modelId="{84572A06-B652-4907-811B-DFF89CCEB8DD}" type="sibTrans" cxnId="{A4A025DD-BE42-4CE3-BF00-8EB013CD5822}">
      <dgm:prSet/>
      <dgm:spPr/>
      <dgm:t>
        <a:bodyPr/>
        <a:lstStyle/>
        <a:p>
          <a:endParaRPr lang="en-US"/>
        </a:p>
      </dgm:t>
    </dgm:pt>
    <dgm:pt modelId="{2E3BE5D5-FF67-43B0-9E66-08CB8BB8A7C3}">
      <dgm:prSet phldrT="[Texte]" custT="1"/>
      <dgm:spPr>
        <a:solidFill>
          <a:schemeClr val="tx2"/>
        </a:solidFill>
      </dgm:spPr>
      <dgm:t>
        <a:bodyPr/>
        <a:lstStyle/>
        <a:p>
          <a:r>
            <a:rPr lang="en-US" sz="2000" b="1" dirty="0"/>
            <a:t>6</a:t>
          </a:r>
          <a:endParaRPr lang="en-US" sz="1600" b="1" dirty="0"/>
        </a:p>
      </dgm:t>
    </dgm:pt>
    <dgm:pt modelId="{C738A172-2CA7-466B-9C70-B4F515337523}" type="parTrans" cxnId="{94DDFFA3-6356-4605-B385-6D181765FEC3}">
      <dgm:prSet/>
      <dgm:spPr/>
      <dgm:t>
        <a:bodyPr/>
        <a:lstStyle/>
        <a:p>
          <a:endParaRPr lang="en-US"/>
        </a:p>
      </dgm:t>
    </dgm:pt>
    <dgm:pt modelId="{BACB22ED-F905-4698-BD7A-201B5882478D}" type="sibTrans" cxnId="{94DDFFA3-6356-4605-B385-6D181765FEC3}">
      <dgm:prSet/>
      <dgm:spPr/>
      <dgm:t>
        <a:bodyPr/>
        <a:lstStyle/>
        <a:p>
          <a:endParaRPr lang="en-US"/>
        </a:p>
      </dgm:t>
    </dgm:pt>
    <dgm:pt modelId="{369EFBFA-B90E-40FC-AE17-C25EE9463BBE}">
      <dgm:prSet phldrT="[Texte]"/>
      <dgm:spPr/>
      <dgm:t>
        <a:bodyPr/>
        <a:lstStyle/>
        <a:p>
          <a:pPr>
            <a:buNone/>
          </a:pPr>
          <a:endParaRPr lang="en-US" b="1" dirty="0">
            <a:solidFill>
              <a:schemeClr val="tx2"/>
            </a:solidFill>
          </a:endParaRPr>
        </a:p>
      </dgm:t>
    </dgm:pt>
    <dgm:pt modelId="{69F412AC-819D-46BD-8AC4-22CA5FC31754}" type="parTrans" cxnId="{E366A51E-134E-4531-8BF0-CDADB58FFF2A}">
      <dgm:prSet/>
      <dgm:spPr/>
      <dgm:t>
        <a:bodyPr/>
        <a:lstStyle/>
        <a:p>
          <a:endParaRPr lang="en-US"/>
        </a:p>
      </dgm:t>
    </dgm:pt>
    <dgm:pt modelId="{F8D6F889-AB1F-41B0-B66D-ABFA8E338A5A}" type="sibTrans" cxnId="{E366A51E-134E-4531-8BF0-CDADB58FFF2A}">
      <dgm:prSet/>
      <dgm:spPr/>
      <dgm:t>
        <a:bodyPr/>
        <a:lstStyle/>
        <a:p>
          <a:endParaRPr lang="en-US"/>
        </a:p>
      </dgm:t>
    </dgm:pt>
    <dgm:pt modelId="{4F5C9C52-FE11-400B-B490-AEAD83C28E8F}">
      <dgm:prSet phldrT="[Texte]" custT="1"/>
      <dgm:spPr/>
      <dgm:t>
        <a:bodyPr/>
        <a:lstStyle/>
        <a:p>
          <a:pPr>
            <a:buFontTx/>
            <a:buNone/>
          </a:pPr>
          <a:r>
            <a:rPr lang="en-US" sz="2600" kern="1200" dirty="0"/>
            <a:t>Reduce &amp; </a:t>
          </a:r>
          <a:r>
            <a:rPr lang="en-US" sz="2600" kern="1200" dirty="0">
              <a:solidFill>
                <a:prstClr val="black">
                  <a:hueOff val="0"/>
                  <a:satOff val="0"/>
                  <a:lumOff val="0"/>
                  <a:alphaOff val="0"/>
                </a:prstClr>
              </a:solidFill>
              <a:latin typeface="Century Gothic" panose="020B0502020202020204"/>
              <a:ea typeface="+mn-ea"/>
              <a:cs typeface="+mn-cs"/>
            </a:rPr>
            <a:t>Combine</a:t>
          </a:r>
        </a:p>
      </dgm:t>
    </dgm:pt>
    <dgm:pt modelId="{F660A70B-E41F-46FE-B1F2-B96DA032A0E2}" type="parTrans" cxnId="{C16E6CDF-8802-4797-988D-1E2C18BD49C5}">
      <dgm:prSet/>
      <dgm:spPr/>
      <dgm:t>
        <a:bodyPr/>
        <a:lstStyle/>
        <a:p>
          <a:endParaRPr lang="en-US"/>
        </a:p>
      </dgm:t>
    </dgm:pt>
    <dgm:pt modelId="{A0FF11F8-655E-4419-B850-D05DD71159AA}" type="sibTrans" cxnId="{C16E6CDF-8802-4797-988D-1E2C18BD49C5}">
      <dgm:prSet/>
      <dgm:spPr/>
      <dgm:t>
        <a:bodyPr/>
        <a:lstStyle/>
        <a:p>
          <a:endParaRPr lang="en-US"/>
        </a:p>
      </dgm:t>
    </dgm:pt>
    <dgm:pt modelId="{12EA5A14-D200-4932-B830-7317BD948ECF}">
      <dgm:prSet phldrT="[Texte]" custT="1"/>
      <dgm:spPr/>
      <dgm:t>
        <a:bodyPr/>
        <a:lstStyle/>
        <a:p>
          <a:r>
            <a:rPr lang="en-US" sz="2000" b="1" dirty="0"/>
            <a:t>2</a:t>
          </a:r>
        </a:p>
      </dgm:t>
    </dgm:pt>
    <dgm:pt modelId="{0C5C5B44-40DE-4796-903E-245F14BB4A96}" type="parTrans" cxnId="{B75FED66-FBB4-4497-8B0B-199BFA69F47A}">
      <dgm:prSet/>
      <dgm:spPr/>
      <dgm:t>
        <a:bodyPr/>
        <a:lstStyle/>
        <a:p>
          <a:endParaRPr lang="en-US"/>
        </a:p>
      </dgm:t>
    </dgm:pt>
    <dgm:pt modelId="{CCB3E596-F7EE-436F-B6FF-F244211D948B}" type="sibTrans" cxnId="{B75FED66-FBB4-4497-8B0B-199BFA69F47A}">
      <dgm:prSet/>
      <dgm:spPr/>
      <dgm:t>
        <a:bodyPr/>
        <a:lstStyle/>
        <a:p>
          <a:endParaRPr lang="en-US"/>
        </a:p>
      </dgm:t>
    </dgm:pt>
    <dgm:pt modelId="{E0A6E7E7-944B-4BB0-BF03-C64CB9A4ABFD}">
      <dgm:prSet/>
      <dgm:spPr/>
      <dgm:t>
        <a:bodyPr/>
        <a:lstStyle/>
        <a:p>
          <a:pPr>
            <a:buNone/>
          </a:pPr>
          <a:r>
            <a:rPr lang="en-US" dirty="0"/>
            <a:t>Global EDA : inputs &amp; target analysis</a:t>
          </a:r>
        </a:p>
      </dgm:t>
    </dgm:pt>
    <dgm:pt modelId="{94C3D423-524E-40C9-9BAD-076A3D963940}" type="parTrans" cxnId="{F49835CF-3B4F-4331-8B3A-F801C3C20D3A}">
      <dgm:prSet/>
      <dgm:spPr/>
      <dgm:t>
        <a:bodyPr/>
        <a:lstStyle/>
        <a:p>
          <a:endParaRPr lang="en-US"/>
        </a:p>
      </dgm:t>
    </dgm:pt>
    <dgm:pt modelId="{A6131480-8F8B-4ADE-9B3C-05A751446CA0}" type="sibTrans" cxnId="{F49835CF-3B4F-4331-8B3A-F801C3C20D3A}">
      <dgm:prSet/>
      <dgm:spPr/>
      <dgm:t>
        <a:bodyPr/>
        <a:lstStyle/>
        <a:p>
          <a:endParaRPr lang="en-US"/>
        </a:p>
      </dgm:t>
    </dgm:pt>
    <dgm:pt modelId="{E2B2F543-251E-46F1-9AC9-AC185DF91B18}" type="pres">
      <dgm:prSet presAssocID="{00C89288-F6E5-4B0A-814D-6998819D8839}" presName="linearFlow" presStyleCnt="0">
        <dgm:presLayoutVars>
          <dgm:dir/>
          <dgm:animLvl val="lvl"/>
          <dgm:resizeHandles val="exact"/>
        </dgm:presLayoutVars>
      </dgm:prSet>
      <dgm:spPr/>
    </dgm:pt>
    <dgm:pt modelId="{DBA74970-25BA-4607-9CD8-588645E6A5D6}" type="pres">
      <dgm:prSet presAssocID="{E8A88C10-825F-428A-9A76-6ABFD031A88E}" presName="composite" presStyleCnt="0"/>
      <dgm:spPr/>
    </dgm:pt>
    <dgm:pt modelId="{66B5E8D0-C3C5-4776-813F-104A6EDDE371}" type="pres">
      <dgm:prSet presAssocID="{E8A88C10-825F-428A-9A76-6ABFD031A88E}" presName="parentText" presStyleLbl="alignNode1" presStyleIdx="0" presStyleCnt="6">
        <dgm:presLayoutVars>
          <dgm:chMax val="1"/>
          <dgm:bulletEnabled val="1"/>
        </dgm:presLayoutVars>
      </dgm:prSet>
      <dgm:spPr/>
    </dgm:pt>
    <dgm:pt modelId="{FA82D42D-D948-4017-8CBD-8741F6E945A7}" type="pres">
      <dgm:prSet presAssocID="{E8A88C10-825F-428A-9A76-6ABFD031A88E}" presName="descendantText" presStyleLbl="alignAcc1" presStyleIdx="0" presStyleCnt="6">
        <dgm:presLayoutVars>
          <dgm:bulletEnabled val="1"/>
        </dgm:presLayoutVars>
      </dgm:prSet>
      <dgm:spPr/>
    </dgm:pt>
    <dgm:pt modelId="{DE6683FD-EC97-45E6-BBB3-71011746B4A5}" type="pres">
      <dgm:prSet presAssocID="{EA264073-6BD6-495F-A199-394EE7884266}" presName="sp" presStyleCnt="0"/>
      <dgm:spPr/>
    </dgm:pt>
    <dgm:pt modelId="{01778837-FAF5-480B-9BF4-78EEED959D25}" type="pres">
      <dgm:prSet presAssocID="{12EA5A14-D200-4932-B830-7317BD948ECF}" presName="composite" presStyleCnt="0"/>
      <dgm:spPr/>
    </dgm:pt>
    <dgm:pt modelId="{1CE05AB9-8EB1-42AD-A548-E67BC226A424}" type="pres">
      <dgm:prSet presAssocID="{12EA5A14-D200-4932-B830-7317BD948ECF}" presName="parentText" presStyleLbl="alignNode1" presStyleIdx="1" presStyleCnt="6">
        <dgm:presLayoutVars>
          <dgm:chMax val="1"/>
          <dgm:bulletEnabled val="1"/>
        </dgm:presLayoutVars>
      </dgm:prSet>
      <dgm:spPr/>
    </dgm:pt>
    <dgm:pt modelId="{1DE4EB06-FEB9-453D-892E-FD7575BC7788}" type="pres">
      <dgm:prSet presAssocID="{12EA5A14-D200-4932-B830-7317BD948ECF}" presName="descendantText" presStyleLbl="alignAcc1" presStyleIdx="1" presStyleCnt="6">
        <dgm:presLayoutVars>
          <dgm:bulletEnabled val="1"/>
        </dgm:presLayoutVars>
      </dgm:prSet>
      <dgm:spPr/>
    </dgm:pt>
    <dgm:pt modelId="{7C0A39C5-98F4-4F09-BF16-F416B31560E7}" type="pres">
      <dgm:prSet presAssocID="{CCB3E596-F7EE-436F-B6FF-F244211D948B}" presName="sp" presStyleCnt="0"/>
      <dgm:spPr/>
    </dgm:pt>
    <dgm:pt modelId="{9D578CAB-60DC-405E-839B-60C8691616A2}" type="pres">
      <dgm:prSet presAssocID="{CF0EFD34-A80C-4B28-B78D-7CBD96044529}" presName="composite" presStyleCnt="0"/>
      <dgm:spPr/>
    </dgm:pt>
    <dgm:pt modelId="{0D779403-E225-4320-A830-D20BF9A9A2C2}" type="pres">
      <dgm:prSet presAssocID="{CF0EFD34-A80C-4B28-B78D-7CBD96044529}" presName="parentText" presStyleLbl="alignNode1" presStyleIdx="2" presStyleCnt="6">
        <dgm:presLayoutVars>
          <dgm:chMax val="1"/>
          <dgm:bulletEnabled val="1"/>
        </dgm:presLayoutVars>
      </dgm:prSet>
      <dgm:spPr/>
    </dgm:pt>
    <dgm:pt modelId="{20CBDE3F-6578-49DB-9E21-4984C4787AAB}" type="pres">
      <dgm:prSet presAssocID="{CF0EFD34-A80C-4B28-B78D-7CBD96044529}" presName="descendantText" presStyleLbl="alignAcc1" presStyleIdx="2" presStyleCnt="6">
        <dgm:presLayoutVars>
          <dgm:bulletEnabled val="1"/>
        </dgm:presLayoutVars>
      </dgm:prSet>
      <dgm:spPr/>
    </dgm:pt>
    <dgm:pt modelId="{68B941C5-F63E-4F9D-BAFA-1B04105931BF}" type="pres">
      <dgm:prSet presAssocID="{4D610D05-54DE-4AFC-871C-083ECC90EB9B}" presName="sp" presStyleCnt="0"/>
      <dgm:spPr/>
    </dgm:pt>
    <dgm:pt modelId="{88A0C810-D29B-468E-8562-ABB10B94C021}" type="pres">
      <dgm:prSet presAssocID="{193E373B-310B-43DC-8BB9-CDD94F7C2624}" presName="composite" presStyleCnt="0"/>
      <dgm:spPr/>
    </dgm:pt>
    <dgm:pt modelId="{5130C173-FF7F-4D63-B5CB-83B160B0C014}" type="pres">
      <dgm:prSet presAssocID="{193E373B-310B-43DC-8BB9-CDD94F7C2624}" presName="parentText" presStyleLbl="alignNode1" presStyleIdx="3" presStyleCnt="6">
        <dgm:presLayoutVars>
          <dgm:chMax val="1"/>
          <dgm:bulletEnabled val="1"/>
        </dgm:presLayoutVars>
      </dgm:prSet>
      <dgm:spPr/>
    </dgm:pt>
    <dgm:pt modelId="{0BBB229A-9D1C-4FD0-A478-51ED9A093204}" type="pres">
      <dgm:prSet presAssocID="{193E373B-310B-43DC-8BB9-CDD94F7C2624}" presName="descendantText" presStyleLbl="alignAcc1" presStyleIdx="3" presStyleCnt="6" custLinFactX="32826" custLinFactNeighborX="100000" custLinFactNeighborY="-5768">
        <dgm:presLayoutVars>
          <dgm:bulletEnabled val="1"/>
        </dgm:presLayoutVars>
      </dgm:prSet>
      <dgm:spPr/>
    </dgm:pt>
    <dgm:pt modelId="{C51144D4-E537-43F1-A238-4C90189729A2}" type="pres">
      <dgm:prSet presAssocID="{3E797266-AA64-4F50-9DEA-CD1549176E94}" presName="sp" presStyleCnt="0"/>
      <dgm:spPr/>
    </dgm:pt>
    <dgm:pt modelId="{D243983C-796E-4945-BC09-EFFB7447C5C8}" type="pres">
      <dgm:prSet presAssocID="{E5623D0E-14FB-42F5-AB56-56EB103B2A96}" presName="composite" presStyleCnt="0"/>
      <dgm:spPr/>
    </dgm:pt>
    <dgm:pt modelId="{E83B0FFA-7BD3-449B-82B5-720EB2A6F19D}" type="pres">
      <dgm:prSet presAssocID="{E5623D0E-14FB-42F5-AB56-56EB103B2A96}" presName="parentText" presStyleLbl="alignNode1" presStyleIdx="4" presStyleCnt="6">
        <dgm:presLayoutVars>
          <dgm:chMax val="1"/>
          <dgm:bulletEnabled val="1"/>
        </dgm:presLayoutVars>
      </dgm:prSet>
      <dgm:spPr/>
    </dgm:pt>
    <dgm:pt modelId="{53AEDBE1-9D0A-4A67-A50E-8FE63B99F280}" type="pres">
      <dgm:prSet presAssocID="{E5623D0E-14FB-42F5-AB56-56EB103B2A96}" presName="descendantText" presStyleLbl="alignAcc1" presStyleIdx="4" presStyleCnt="6">
        <dgm:presLayoutVars>
          <dgm:bulletEnabled val="1"/>
        </dgm:presLayoutVars>
      </dgm:prSet>
      <dgm:spPr/>
    </dgm:pt>
    <dgm:pt modelId="{B5F446FA-9DD5-44F0-8D5A-B3A2C47B9E93}" type="pres">
      <dgm:prSet presAssocID="{7A200848-334D-4A1E-86C6-56EF93CCDF0E}" presName="sp" presStyleCnt="0"/>
      <dgm:spPr/>
    </dgm:pt>
    <dgm:pt modelId="{2F6886F8-2365-44EC-812B-7F65E50391DA}" type="pres">
      <dgm:prSet presAssocID="{2E3BE5D5-FF67-43B0-9E66-08CB8BB8A7C3}" presName="composite" presStyleCnt="0"/>
      <dgm:spPr/>
    </dgm:pt>
    <dgm:pt modelId="{9ED8A8E8-6298-491B-8FFE-8240875A6BA2}" type="pres">
      <dgm:prSet presAssocID="{2E3BE5D5-FF67-43B0-9E66-08CB8BB8A7C3}" presName="parentText" presStyleLbl="alignNode1" presStyleIdx="5" presStyleCnt="6">
        <dgm:presLayoutVars>
          <dgm:chMax val="1"/>
          <dgm:bulletEnabled val="1"/>
        </dgm:presLayoutVars>
      </dgm:prSet>
      <dgm:spPr/>
    </dgm:pt>
    <dgm:pt modelId="{4FB24F3D-F6A6-4EB0-821D-3453D4CF43E6}" type="pres">
      <dgm:prSet presAssocID="{2E3BE5D5-FF67-43B0-9E66-08CB8BB8A7C3}" presName="descendantText" presStyleLbl="alignAcc1" presStyleIdx="5" presStyleCnt="6">
        <dgm:presLayoutVars>
          <dgm:bulletEnabled val="1"/>
        </dgm:presLayoutVars>
      </dgm:prSet>
      <dgm:spPr/>
    </dgm:pt>
  </dgm:ptLst>
  <dgm:cxnLst>
    <dgm:cxn modelId="{71E4940A-BDDC-4715-BB81-AE9CF9D0506D}" type="presOf" srcId="{193E373B-310B-43DC-8BB9-CDD94F7C2624}" destId="{5130C173-FF7F-4D63-B5CB-83B160B0C014}" srcOrd="0" destOrd="0" presId="urn:microsoft.com/office/officeart/2005/8/layout/chevron2"/>
    <dgm:cxn modelId="{E366A51E-134E-4531-8BF0-CDADB58FFF2A}" srcId="{2E3BE5D5-FF67-43B0-9E66-08CB8BB8A7C3}" destId="{369EFBFA-B90E-40FC-AE17-C25EE9463BBE}" srcOrd="0" destOrd="0" parTransId="{69F412AC-819D-46BD-8AC4-22CA5FC31754}" sibTransId="{F8D6F889-AB1F-41B0-B66D-ABFA8E338A5A}"/>
    <dgm:cxn modelId="{38496A20-AE18-4A00-B2EF-F17A522E5AF4}" type="presOf" srcId="{2E3BE5D5-FF67-43B0-9E66-08CB8BB8A7C3}" destId="{9ED8A8E8-6298-491B-8FFE-8240875A6BA2}" srcOrd="0" destOrd="0" presId="urn:microsoft.com/office/officeart/2005/8/layout/chevron2"/>
    <dgm:cxn modelId="{08A3CF33-7D94-4819-8559-0A3859893860}" srcId="{00C89288-F6E5-4B0A-814D-6998819D8839}" destId="{CF0EFD34-A80C-4B28-B78D-7CBD96044529}" srcOrd="2" destOrd="0" parTransId="{E131A513-EB48-4C3B-9B17-597CA051CDF8}" sibTransId="{4D610D05-54DE-4AFC-871C-083ECC90EB9B}"/>
    <dgm:cxn modelId="{C8E07634-3463-4B9A-8119-2D09DB865388}" type="presOf" srcId="{4F5C9C52-FE11-400B-B490-AEAD83C28E8F}" destId="{0BBB229A-9D1C-4FD0-A478-51ED9A093204}" srcOrd="0" destOrd="0" presId="urn:microsoft.com/office/officeart/2005/8/layout/chevron2"/>
    <dgm:cxn modelId="{3445CD41-0F59-4217-8F6B-360658E51455}" type="presOf" srcId="{FDB00D37-DDF5-4544-A65A-F32EBF766265}" destId="{1DE4EB06-FEB9-453D-892E-FD7575BC7788}" srcOrd="0" destOrd="0" presId="urn:microsoft.com/office/officeart/2005/8/layout/chevron2"/>
    <dgm:cxn modelId="{3345CC66-13E8-45F4-A42B-1BD6B394F7EB}" type="presOf" srcId="{12EA5A14-D200-4932-B830-7317BD948ECF}" destId="{1CE05AB9-8EB1-42AD-A548-E67BC226A424}" srcOrd="0" destOrd="0" presId="urn:microsoft.com/office/officeart/2005/8/layout/chevron2"/>
    <dgm:cxn modelId="{B75FED66-FBB4-4497-8B0B-199BFA69F47A}" srcId="{00C89288-F6E5-4B0A-814D-6998819D8839}" destId="{12EA5A14-D200-4932-B830-7317BD948ECF}" srcOrd="1" destOrd="0" parTransId="{0C5C5B44-40DE-4796-903E-245F14BB4A96}" sibTransId="{CCB3E596-F7EE-436F-B6FF-F244211D948B}"/>
    <dgm:cxn modelId="{244B6A53-CEFB-4FE2-9CEA-A51AF9B1FE37}" srcId="{12EA5A14-D200-4932-B830-7317BD948ECF}" destId="{FDB00D37-DDF5-4544-A65A-F32EBF766265}" srcOrd="0" destOrd="0" parTransId="{E21AB4C5-A74A-4FD7-A9CB-DF5F934FCA66}" sibTransId="{CBAD6418-6FFF-41C1-AB9E-5398D368A27C}"/>
    <dgm:cxn modelId="{00259557-CC6A-4BB2-820C-CFB39B9315F0}" type="presOf" srcId="{E0A6E7E7-944B-4BB0-BF03-C64CB9A4ABFD}" destId="{FA82D42D-D948-4017-8CBD-8741F6E945A7}" srcOrd="0" destOrd="0" presId="urn:microsoft.com/office/officeart/2005/8/layout/chevron2"/>
    <dgm:cxn modelId="{8746AA97-6E99-44B6-881E-9AD6530D49B9}" srcId="{00C89288-F6E5-4B0A-814D-6998819D8839}" destId="{E8A88C10-825F-428A-9A76-6ABFD031A88E}" srcOrd="0" destOrd="0" parTransId="{04105928-FBB1-4D7B-9933-DDECA790F5B5}" sibTransId="{EA264073-6BD6-495F-A199-394EE7884266}"/>
    <dgm:cxn modelId="{5213D1A0-8519-49CB-8FD3-E15FF9090EB6}" type="presOf" srcId="{00C89288-F6E5-4B0A-814D-6998819D8839}" destId="{E2B2F543-251E-46F1-9AC9-AC185DF91B18}" srcOrd="0" destOrd="0" presId="urn:microsoft.com/office/officeart/2005/8/layout/chevron2"/>
    <dgm:cxn modelId="{94DDFFA3-6356-4605-B385-6D181765FEC3}" srcId="{00C89288-F6E5-4B0A-814D-6998819D8839}" destId="{2E3BE5D5-FF67-43B0-9E66-08CB8BB8A7C3}" srcOrd="5" destOrd="0" parTransId="{C738A172-2CA7-466B-9C70-B4F515337523}" sibTransId="{BACB22ED-F905-4698-BD7A-201B5882478D}"/>
    <dgm:cxn modelId="{DE98DEAE-759E-492A-90C8-F9BF65159E90}" type="presOf" srcId="{CF0EFD34-A80C-4B28-B78D-7CBD96044529}" destId="{0D779403-E225-4320-A830-D20BF9A9A2C2}" srcOrd="0" destOrd="0" presId="urn:microsoft.com/office/officeart/2005/8/layout/chevron2"/>
    <dgm:cxn modelId="{238469AF-B974-4998-9A58-CDFC9A17537A}" srcId="{00C89288-F6E5-4B0A-814D-6998819D8839}" destId="{193E373B-310B-43DC-8BB9-CDD94F7C2624}" srcOrd="3" destOrd="0" parTransId="{5672E79A-99A7-4786-82D6-E9BA3ADE5E1C}" sibTransId="{3E797266-AA64-4F50-9DEA-CD1549176E94}"/>
    <dgm:cxn modelId="{F49835CF-3B4F-4331-8B3A-F801C3C20D3A}" srcId="{E8A88C10-825F-428A-9A76-6ABFD031A88E}" destId="{E0A6E7E7-944B-4BB0-BF03-C64CB9A4ABFD}" srcOrd="0" destOrd="0" parTransId="{94C3D423-524E-40C9-9BAD-076A3D963940}" sibTransId="{A6131480-8F8B-4ADE-9B3C-05A751446CA0}"/>
    <dgm:cxn modelId="{DDF31CD0-05AB-49E5-8BF6-0DEE6651AF45}" type="presOf" srcId="{0FA984F4-D105-4091-918A-6C5E828CD333}" destId="{20CBDE3F-6578-49DB-9E21-4984C4787AAB}" srcOrd="0" destOrd="0" presId="urn:microsoft.com/office/officeart/2005/8/layout/chevron2"/>
    <dgm:cxn modelId="{96F177D4-4E12-459A-B4FB-2D66343495A4}" type="presOf" srcId="{369EFBFA-B90E-40FC-AE17-C25EE9463BBE}" destId="{4FB24F3D-F6A6-4EB0-821D-3453D4CF43E6}" srcOrd="0" destOrd="0" presId="urn:microsoft.com/office/officeart/2005/8/layout/chevron2"/>
    <dgm:cxn modelId="{E14ECBD9-33EA-41BC-9E36-ED0B6B73484A}" type="presOf" srcId="{77536130-F85D-4ED7-BF9F-996299F0A540}" destId="{53AEDBE1-9D0A-4A67-A50E-8FE63B99F280}" srcOrd="0" destOrd="0" presId="urn:microsoft.com/office/officeart/2005/8/layout/chevron2"/>
    <dgm:cxn modelId="{A4A025DD-BE42-4CE3-BF00-8EB013CD5822}" srcId="{CF0EFD34-A80C-4B28-B78D-7CBD96044529}" destId="{0FA984F4-D105-4091-918A-6C5E828CD333}" srcOrd="0" destOrd="0" parTransId="{84F16B63-05C2-4387-9FFB-352136684107}" sibTransId="{84572A06-B652-4907-811B-DFF89CCEB8DD}"/>
    <dgm:cxn modelId="{C16E6CDF-8802-4797-988D-1E2C18BD49C5}" srcId="{193E373B-310B-43DC-8BB9-CDD94F7C2624}" destId="{4F5C9C52-FE11-400B-B490-AEAD83C28E8F}" srcOrd="0" destOrd="0" parTransId="{F660A70B-E41F-46FE-B1F2-B96DA032A0E2}" sibTransId="{A0FF11F8-655E-4419-B850-D05DD71159AA}"/>
    <dgm:cxn modelId="{8866A4EE-5CA9-4A1D-8E17-7D2F3BC62676}" type="presOf" srcId="{E8A88C10-825F-428A-9A76-6ABFD031A88E}" destId="{66B5E8D0-C3C5-4776-813F-104A6EDDE371}" srcOrd="0" destOrd="0" presId="urn:microsoft.com/office/officeart/2005/8/layout/chevron2"/>
    <dgm:cxn modelId="{440E74F8-31CF-4F58-B27C-98B67A2284D2}" srcId="{E5623D0E-14FB-42F5-AB56-56EB103B2A96}" destId="{77536130-F85D-4ED7-BF9F-996299F0A540}" srcOrd="0" destOrd="0" parTransId="{299F3CDE-5362-452E-87AD-AE09844EF592}" sibTransId="{55E86C48-E3CA-4F07-9348-420A305B7A79}"/>
    <dgm:cxn modelId="{FCE9BCF9-2CB8-4A4A-BFA9-09F52B7B9B74}" srcId="{00C89288-F6E5-4B0A-814D-6998819D8839}" destId="{E5623D0E-14FB-42F5-AB56-56EB103B2A96}" srcOrd="4" destOrd="0" parTransId="{F7718595-7770-4E0B-B09F-4E73EB8201C8}" sibTransId="{7A200848-334D-4A1E-86C6-56EF93CCDF0E}"/>
    <dgm:cxn modelId="{7CC6F0FC-1E2D-44E7-A8EC-08548F5EE3BB}" type="presOf" srcId="{E5623D0E-14FB-42F5-AB56-56EB103B2A96}" destId="{E83B0FFA-7BD3-449B-82B5-720EB2A6F19D}" srcOrd="0" destOrd="0" presId="urn:microsoft.com/office/officeart/2005/8/layout/chevron2"/>
    <dgm:cxn modelId="{42DCFE95-7FCD-46F3-A2B5-B18F71D649D0}" type="presParOf" srcId="{E2B2F543-251E-46F1-9AC9-AC185DF91B18}" destId="{DBA74970-25BA-4607-9CD8-588645E6A5D6}" srcOrd="0" destOrd="0" presId="urn:microsoft.com/office/officeart/2005/8/layout/chevron2"/>
    <dgm:cxn modelId="{EE0A8975-90BC-4654-9794-2379E42DD804}" type="presParOf" srcId="{DBA74970-25BA-4607-9CD8-588645E6A5D6}" destId="{66B5E8D0-C3C5-4776-813F-104A6EDDE371}" srcOrd="0" destOrd="0" presId="urn:microsoft.com/office/officeart/2005/8/layout/chevron2"/>
    <dgm:cxn modelId="{429B876C-2D93-4E60-96E1-91F332D99057}" type="presParOf" srcId="{DBA74970-25BA-4607-9CD8-588645E6A5D6}" destId="{FA82D42D-D948-4017-8CBD-8741F6E945A7}" srcOrd="1" destOrd="0" presId="urn:microsoft.com/office/officeart/2005/8/layout/chevron2"/>
    <dgm:cxn modelId="{B7E4A269-ED58-456E-9F3E-CA61DA7C9A6D}" type="presParOf" srcId="{E2B2F543-251E-46F1-9AC9-AC185DF91B18}" destId="{DE6683FD-EC97-45E6-BBB3-71011746B4A5}" srcOrd="1" destOrd="0" presId="urn:microsoft.com/office/officeart/2005/8/layout/chevron2"/>
    <dgm:cxn modelId="{F3B0CAEB-AA4B-44B8-AD91-EF1E6340BEC7}" type="presParOf" srcId="{E2B2F543-251E-46F1-9AC9-AC185DF91B18}" destId="{01778837-FAF5-480B-9BF4-78EEED959D25}" srcOrd="2" destOrd="0" presId="urn:microsoft.com/office/officeart/2005/8/layout/chevron2"/>
    <dgm:cxn modelId="{FAE42A31-C6A7-43A8-8BFC-4D5ED438F9F0}" type="presParOf" srcId="{01778837-FAF5-480B-9BF4-78EEED959D25}" destId="{1CE05AB9-8EB1-42AD-A548-E67BC226A424}" srcOrd="0" destOrd="0" presId="urn:microsoft.com/office/officeart/2005/8/layout/chevron2"/>
    <dgm:cxn modelId="{20020DD5-37BA-4D3E-ABDF-F19117EA95AE}" type="presParOf" srcId="{01778837-FAF5-480B-9BF4-78EEED959D25}" destId="{1DE4EB06-FEB9-453D-892E-FD7575BC7788}" srcOrd="1" destOrd="0" presId="urn:microsoft.com/office/officeart/2005/8/layout/chevron2"/>
    <dgm:cxn modelId="{CAE3B6A2-8035-4EB6-B31D-71B356362CFB}" type="presParOf" srcId="{E2B2F543-251E-46F1-9AC9-AC185DF91B18}" destId="{7C0A39C5-98F4-4F09-BF16-F416B31560E7}" srcOrd="3" destOrd="0" presId="urn:microsoft.com/office/officeart/2005/8/layout/chevron2"/>
    <dgm:cxn modelId="{6B749E02-5D62-4953-A5BB-1C1AB35FBDFD}" type="presParOf" srcId="{E2B2F543-251E-46F1-9AC9-AC185DF91B18}" destId="{9D578CAB-60DC-405E-839B-60C8691616A2}" srcOrd="4" destOrd="0" presId="urn:microsoft.com/office/officeart/2005/8/layout/chevron2"/>
    <dgm:cxn modelId="{E009288E-B955-4479-9264-05C7770088FD}" type="presParOf" srcId="{9D578CAB-60DC-405E-839B-60C8691616A2}" destId="{0D779403-E225-4320-A830-D20BF9A9A2C2}" srcOrd="0" destOrd="0" presId="urn:microsoft.com/office/officeart/2005/8/layout/chevron2"/>
    <dgm:cxn modelId="{8C4E18F9-F530-4AAF-BFD3-1664CE262434}" type="presParOf" srcId="{9D578CAB-60DC-405E-839B-60C8691616A2}" destId="{20CBDE3F-6578-49DB-9E21-4984C4787AAB}" srcOrd="1" destOrd="0" presId="urn:microsoft.com/office/officeart/2005/8/layout/chevron2"/>
    <dgm:cxn modelId="{F8F8FCC3-9987-4AE0-8251-FCC338FD71DE}" type="presParOf" srcId="{E2B2F543-251E-46F1-9AC9-AC185DF91B18}" destId="{68B941C5-F63E-4F9D-BAFA-1B04105931BF}" srcOrd="5" destOrd="0" presId="urn:microsoft.com/office/officeart/2005/8/layout/chevron2"/>
    <dgm:cxn modelId="{858106EC-F326-40D4-B579-259B44FE84A5}" type="presParOf" srcId="{E2B2F543-251E-46F1-9AC9-AC185DF91B18}" destId="{88A0C810-D29B-468E-8562-ABB10B94C021}" srcOrd="6" destOrd="0" presId="urn:microsoft.com/office/officeart/2005/8/layout/chevron2"/>
    <dgm:cxn modelId="{9C3F63E0-49FE-4EB4-BE43-683E43482662}" type="presParOf" srcId="{88A0C810-D29B-468E-8562-ABB10B94C021}" destId="{5130C173-FF7F-4D63-B5CB-83B160B0C014}" srcOrd="0" destOrd="0" presId="urn:microsoft.com/office/officeart/2005/8/layout/chevron2"/>
    <dgm:cxn modelId="{DEB93BDF-F8BA-436E-A8FD-737DD4F08CAD}" type="presParOf" srcId="{88A0C810-D29B-468E-8562-ABB10B94C021}" destId="{0BBB229A-9D1C-4FD0-A478-51ED9A093204}" srcOrd="1" destOrd="0" presId="urn:microsoft.com/office/officeart/2005/8/layout/chevron2"/>
    <dgm:cxn modelId="{64B7BCE8-C970-4F0C-A461-916A2ABDA35D}" type="presParOf" srcId="{E2B2F543-251E-46F1-9AC9-AC185DF91B18}" destId="{C51144D4-E537-43F1-A238-4C90189729A2}" srcOrd="7" destOrd="0" presId="urn:microsoft.com/office/officeart/2005/8/layout/chevron2"/>
    <dgm:cxn modelId="{7F654B10-4142-4084-8697-B070392B2B94}" type="presParOf" srcId="{E2B2F543-251E-46F1-9AC9-AC185DF91B18}" destId="{D243983C-796E-4945-BC09-EFFB7447C5C8}" srcOrd="8" destOrd="0" presId="urn:microsoft.com/office/officeart/2005/8/layout/chevron2"/>
    <dgm:cxn modelId="{7B75A703-0877-4911-A664-98D0390BD4D3}" type="presParOf" srcId="{D243983C-796E-4945-BC09-EFFB7447C5C8}" destId="{E83B0FFA-7BD3-449B-82B5-720EB2A6F19D}" srcOrd="0" destOrd="0" presId="urn:microsoft.com/office/officeart/2005/8/layout/chevron2"/>
    <dgm:cxn modelId="{39B97116-EA38-48C0-B8EA-8B2248B38807}" type="presParOf" srcId="{D243983C-796E-4945-BC09-EFFB7447C5C8}" destId="{53AEDBE1-9D0A-4A67-A50E-8FE63B99F280}" srcOrd="1" destOrd="0" presId="urn:microsoft.com/office/officeart/2005/8/layout/chevron2"/>
    <dgm:cxn modelId="{4F2E5543-8C87-4FDB-B8D7-EDF3124FFE03}" type="presParOf" srcId="{E2B2F543-251E-46F1-9AC9-AC185DF91B18}" destId="{B5F446FA-9DD5-44F0-8D5A-B3A2C47B9E93}" srcOrd="9" destOrd="0" presId="urn:microsoft.com/office/officeart/2005/8/layout/chevron2"/>
    <dgm:cxn modelId="{95615C42-7F1C-4ACC-BF1A-7D31648629EA}" type="presParOf" srcId="{E2B2F543-251E-46F1-9AC9-AC185DF91B18}" destId="{2F6886F8-2365-44EC-812B-7F65E50391DA}" srcOrd="10" destOrd="0" presId="urn:microsoft.com/office/officeart/2005/8/layout/chevron2"/>
    <dgm:cxn modelId="{D8CEEE11-455D-4ED2-B1C6-5A5A7FB25854}" type="presParOf" srcId="{2F6886F8-2365-44EC-812B-7F65E50391DA}" destId="{9ED8A8E8-6298-491B-8FFE-8240875A6BA2}" srcOrd="0" destOrd="0" presId="urn:microsoft.com/office/officeart/2005/8/layout/chevron2"/>
    <dgm:cxn modelId="{01E9C82C-751E-4649-B04D-D99436ACFA76}" type="presParOf" srcId="{2F6886F8-2365-44EC-812B-7F65E50391DA}" destId="{4FB24F3D-F6A6-4EB0-821D-3453D4CF43E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6E9A24-8FE6-4B54-BEC8-1DD33108BF0A}" type="doc">
      <dgm:prSet loTypeId="urn:microsoft.com/office/officeart/2005/8/layout/process2" loCatId="process" qsTypeId="urn:microsoft.com/office/officeart/2005/8/quickstyle/simple1" qsCatId="simple" csTypeId="urn:microsoft.com/office/officeart/2005/8/colors/accent1_2" csCatId="accent1" phldr="1"/>
      <dgm:spPr/>
    </dgm:pt>
    <dgm:pt modelId="{E2F87FD9-E0D0-4CDA-B00B-E7D3E29D5E81}">
      <dgm:prSet phldrT="[Texte]"/>
      <dgm:spPr/>
      <dgm:t>
        <a:bodyPr/>
        <a:lstStyle/>
        <a:p>
          <a:r>
            <a:rPr lang="en-US" dirty="0"/>
            <a:t>1</a:t>
          </a:r>
        </a:p>
      </dgm:t>
    </dgm:pt>
    <dgm:pt modelId="{4683AEF9-892A-48DE-9A29-CE784273804A}" type="parTrans" cxnId="{74B2439E-368F-4D03-AD27-B195EBADFF61}">
      <dgm:prSet/>
      <dgm:spPr/>
      <dgm:t>
        <a:bodyPr/>
        <a:lstStyle/>
        <a:p>
          <a:endParaRPr lang="en-US"/>
        </a:p>
      </dgm:t>
    </dgm:pt>
    <dgm:pt modelId="{16CDA93C-1C8A-43EC-AEE3-73C9044CE510}" type="sibTrans" cxnId="{74B2439E-368F-4D03-AD27-B195EBADFF61}">
      <dgm:prSet/>
      <dgm:spPr/>
      <dgm:t>
        <a:bodyPr/>
        <a:lstStyle/>
        <a:p>
          <a:endParaRPr lang="en-US"/>
        </a:p>
      </dgm:t>
    </dgm:pt>
    <dgm:pt modelId="{D7154BA5-2231-41B4-97AB-3D63FEF935D5}">
      <dgm:prSet phldrT="[Texte]"/>
      <dgm:spPr/>
      <dgm:t>
        <a:bodyPr/>
        <a:lstStyle/>
        <a:p>
          <a:r>
            <a:rPr lang="en-US" dirty="0"/>
            <a:t>2</a:t>
          </a:r>
        </a:p>
      </dgm:t>
    </dgm:pt>
    <dgm:pt modelId="{8B50B273-A241-4661-BA00-15D60DE20F57}" type="parTrans" cxnId="{0FB927DD-6E0F-42EC-9AC6-9EB31BA8CC27}">
      <dgm:prSet/>
      <dgm:spPr/>
      <dgm:t>
        <a:bodyPr/>
        <a:lstStyle/>
        <a:p>
          <a:endParaRPr lang="en-US"/>
        </a:p>
      </dgm:t>
    </dgm:pt>
    <dgm:pt modelId="{C8AFB422-E78A-4012-BCBA-5980EDBDDAC6}" type="sibTrans" cxnId="{0FB927DD-6E0F-42EC-9AC6-9EB31BA8CC27}">
      <dgm:prSet/>
      <dgm:spPr/>
      <dgm:t>
        <a:bodyPr/>
        <a:lstStyle/>
        <a:p>
          <a:endParaRPr lang="en-US"/>
        </a:p>
      </dgm:t>
    </dgm:pt>
    <dgm:pt modelId="{5B8A1F39-5925-4538-B787-6645966E1FCE}">
      <dgm:prSet phldrT="[Texte]"/>
      <dgm:spPr/>
      <dgm:t>
        <a:bodyPr/>
        <a:lstStyle/>
        <a:p>
          <a:r>
            <a:rPr lang="en-US" dirty="0"/>
            <a:t>3</a:t>
          </a:r>
        </a:p>
      </dgm:t>
    </dgm:pt>
    <dgm:pt modelId="{1FDDA6F3-3AAC-4104-9E60-4C6127A9EEB8}" type="parTrans" cxnId="{F748B1CF-93F3-4779-AC70-7D5098674C9A}">
      <dgm:prSet/>
      <dgm:spPr/>
      <dgm:t>
        <a:bodyPr/>
        <a:lstStyle/>
        <a:p>
          <a:endParaRPr lang="en-US"/>
        </a:p>
      </dgm:t>
    </dgm:pt>
    <dgm:pt modelId="{A06AE593-274A-4C2A-8054-A9848276F2EC}" type="sibTrans" cxnId="{F748B1CF-93F3-4779-AC70-7D5098674C9A}">
      <dgm:prSet/>
      <dgm:spPr/>
      <dgm:t>
        <a:bodyPr/>
        <a:lstStyle/>
        <a:p>
          <a:endParaRPr lang="en-US"/>
        </a:p>
      </dgm:t>
    </dgm:pt>
    <dgm:pt modelId="{BF29E21D-2CE3-4F03-AFA6-9B7A45DE6A53}">
      <dgm:prSet phldrT="[Texte]"/>
      <dgm:spPr/>
      <dgm:t>
        <a:bodyPr/>
        <a:lstStyle/>
        <a:p>
          <a:r>
            <a:rPr lang="en-US" dirty="0"/>
            <a:t>5</a:t>
          </a:r>
        </a:p>
      </dgm:t>
    </dgm:pt>
    <dgm:pt modelId="{1209E8F9-B679-4606-84B2-B520C3643793}" type="parTrans" cxnId="{B4C269C1-A532-4603-92BB-76F265495241}">
      <dgm:prSet/>
      <dgm:spPr/>
      <dgm:t>
        <a:bodyPr/>
        <a:lstStyle/>
        <a:p>
          <a:endParaRPr lang="en-US"/>
        </a:p>
      </dgm:t>
    </dgm:pt>
    <dgm:pt modelId="{83713260-94D5-4B60-82F3-86CA14E497F4}" type="sibTrans" cxnId="{B4C269C1-A532-4603-92BB-76F265495241}">
      <dgm:prSet/>
      <dgm:spPr/>
      <dgm:t>
        <a:bodyPr/>
        <a:lstStyle/>
        <a:p>
          <a:endParaRPr lang="en-US"/>
        </a:p>
      </dgm:t>
    </dgm:pt>
    <dgm:pt modelId="{69BA3FAB-6CE6-44DA-B606-9B16C5DE1C6F}">
      <dgm:prSet phldrT="[Texte]"/>
      <dgm:spPr/>
      <dgm:t>
        <a:bodyPr/>
        <a:lstStyle/>
        <a:p>
          <a:r>
            <a:rPr lang="en-US" dirty="0"/>
            <a:t>4</a:t>
          </a:r>
        </a:p>
      </dgm:t>
    </dgm:pt>
    <dgm:pt modelId="{2D1EBD51-46FF-49A8-ADD0-C5A5383CC260}" type="parTrans" cxnId="{A96A68E2-4879-4453-B7D7-A31FDFBE70AF}">
      <dgm:prSet/>
      <dgm:spPr/>
      <dgm:t>
        <a:bodyPr/>
        <a:lstStyle/>
        <a:p>
          <a:endParaRPr lang="en-US"/>
        </a:p>
      </dgm:t>
    </dgm:pt>
    <dgm:pt modelId="{E21827FF-313A-4D0D-A937-7776B3FE9D3B}" type="sibTrans" cxnId="{A96A68E2-4879-4453-B7D7-A31FDFBE70AF}">
      <dgm:prSet/>
      <dgm:spPr/>
      <dgm:t>
        <a:bodyPr/>
        <a:lstStyle/>
        <a:p>
          <a:endParaRPr lang="en-US"/>
        </a:p>
      </dgm:t>
    </dgm:pt>
    <dgm:pt modelId="{6C7D1CB4-8953-4294-8EC4-A1107F388659}" type="pres">
      <dgm:prSet presAssocID="{726E9A24-8FE6-4B54-BEC8-1DD33108BF0A}" presName="linearFlow" presStyleCnt="0">
        <dgm:presLayoutVars>
          <dgm:resizeHandles val="exact"/>
        </dgm:presLayoutVars>
      </dgm:prSet>
      <dgm:spPr/>
    </dgm:pt>
    <dgm:pt modelId="{4672F3AB-2D87-4842-8510-02B6192CF0F6}" type="pres">
      <dgm:prSet presAssocID="{E2F87FD9-E0D0-4CDA-B00B-E7D3E29D5E81}" presName="node" presStyleLbl="node1" presStyleIdx="0" presStyleCnt="5">
        <dgm:presLayoutVars>
          <dgm:bulletEnabled val="1"/>
        </dgm:presLayoutVars>
      </dgm:prSet>
      <dgm:spPr/>
    </dgm:pt>
    <dgm:pt modelId="{8FD62BA2-A2E9-44C9-B73C-38CDA30971B0}" type="pres">
      <dgm:prSet presAssocID="{16CDA93C-1C8A-43EC-AEE3-73C9044CE510}" presName="sibTrans" presStyleLbl="sibTrans2D1" presStyleIdx="0" presStyleCnt="4"/>
      <dgm:spPr/>
    </dgm:pt>
    <dgm:pt modelId="{355DA5CE-565F-40E1-B569-2556F38DD5CD}" type="pres">
      <dgm:prSet presAssocID="{16CDA93C-1C8A-43EC-AEE3-73C9044CE510}" presName="connectorText" presStyleLbl="sibTrans2D1" presStyleIdx="0" presStyleCnt="4"/>
      <dgm:spPr/>
    </dgm:pt>
    <dgm:pt modelId="{4251EDFF-7AEB-4E55-A388-D7A4048C1CC2}" type="pres">
      <dgm:prSet presAssocID="{D7154BA5-2231-41B4-97AB-3D63FEF935D5}" presName="node" presStyleLbl="node1" presStyleIdx="1" presStyleCnt="5">
        <dgm:presLayoutVars>
          <dgm:bulletEnabled val="1"/>
        </dgm:presLayoutVars>
      </dgm:prSet>
      <dgm:spPr/>
    </dgm:pt>
    <dgm:pt modelId="{FE141BDC-1B88-4A90-8014-EA76C910991F}" type="pres">
      <dgm:prSet presAssocID="{C8AFB422-E78A-4012-BCBA-5980EDBDDAC6}" presName="sibTrans" presStyleLbl="sibTrans2D1" presStyleIdx="1" presStyleCnt="4"/>
      <dgm:spPr/>
    </dgm:pt>
    <dgm:pt modelId="{3AA40596-78A3-4AFE-A152-F3334393F517}" type="pres">
      <dgm:prSet presAssocID="{C8AFB422-E78A-4012-BCBA-5980EDBDDAC6}" presName="connectorText" presStyleLbl="sibTrans2D1" presStyleIdx="1" presStyleCnt="4"/>
      <dgm:spPr/>
    </dgm:pt>
    <dgm:pt modelId="{B4D7E616-BB08-40FB-BD8E-E8F6ACDD0FBF}" type="pres">
      <dgm:prSet presAssocID="{5B8A1F39-5925-4538-B787-6645966E1FCE}" presName="node" presStyleLbl="node1" presStyleIdx="2" presStyleCnt="5">
        <dgm:presLayoutVars>
          <dgm:bulletEnabled val="1"/>
        </dgm:presLayoutVars>
      </dgm:prSet>
      <dgm:spPr/>
    </dgm:pt>
    <dgm:pt modelId="{DF233C14-1003-4A4A-AEEA-1574901848FA}" type="pres">
      <dgm:prSet presAssocID="{A06AE593-274A-4C2A-8054-A9848276F2EC}" presName="sibTrans" presStyleLbl="sibTrans2D1" presStyleIdx="2" presStyleCnt="4"/>
      <dgm:spPr/>
    </dgm:pt>
    <dgm:pt modelId="{678C3353-0DB3-407A-AE34-2D801F088220}" type="pres">
      <dgm:prSet presAssocID="{A06AE593-274A-4C2A-8054-A9848276F2EC}" presName="connectorText" presStyleLbl="sibTrans2D1" presStyleIdx="2" presStyleCnt="4"/>
      <dgm:spPr/>
    </dgm:pt>
    <dgm:pt modelId="{A1EBC2DF-73D1-4E4E-A6B4-0D70550678C4}" type="pres">
      <dgm:prSet presAssocID="{69BA3FAB-6CE6-44DA-B606-9B16C5DE1C6F}" presName="node" presStyleLbl="node1" presStyleIdx="3" presStyleCnt="5">
        <dgm:presLayoutVars>
          <dgm:bulletEnabled val="1"/>
        </dgm:presLayoutVars>
      </dgm:prSet>
      <dgm:spPr/>
    </dgm:pt>
    <dgm:pt modelId="{52B952D2-560D-4EA7-93AD-C5B4458CC9E9}" type="pres">
      <dgm:prSet presAssocID="{E21827FF-313A-4D0D-A937-7776B3FE9D3B}" presName="sibTrans" presStyleLbl="sibTrans2D1" presStyleIdx="3" presStyleCnt="4"/>
      <dgm:spPr/>
    </dgm:pt>
    <dgm:pt modelId="{75A4B2EB-1DD0-40A6-8E92-A3EDA4BDE54A}" type="pres">
      <dgm:prSet presAssocID="{E21827FF-313A-4D0D-A937-7776B3FE9D3B}" presName="connectorText" presStyleLbl="sibTrans2D1" presStyleIdx="3" presStyleCnt="4"/>
      <dgm:spPr/>
    </dgm:pt>
    <dgm:pt modelId="{D0C795B6-FCDA-468C-A807-9D3438314B2E}" type="pres">
      <dgm:prSet presAssocID="{BF29E21D-2CE3-4F03-AFA6-9B7A45DE6A53}" presName="node" presStyleLbl="node1" presStyleIdx="4" presStyleCnt="5">
        <dgm:presLayoutVars>
          <dgm:bulletEnabled val="1"/>
        </dgm:presLayoutVars>
      </dgm:prSet>
      <dgm:spPr/>
    </dgm:pt>
  </dgm:ptLst>
  <dgm:cxnLst>
    <dgm:cxn modelId="{07337200-AE87-4B13-9E88-55D3B3A138B1}" type="presOf" srcId="{16CDA93C-1C8A-43EC-AEE3-73C9044CE510}" destId="{8FD62BA2-A2E9-44C9-B73C-38CDA30971B0}" srcOrd="0" destOrd="0" presId="urn:microsoft.com/office/officeart/2005/8/layout/process2"/>
    <dgm:cxn modelId="{EAB7B50C-5266-498E-BED6-6A07A3A8D7C7}" type="presOf" srcId="{A06AE593-274A-4C2A-8054-A9848276F2EC}" destId="{678C3353-0DB3-407A-AE34-2D801F088220}" srcOrd="1" destOrd="0" presId="urn:microsoft.com/office/officeart/2005/8/layout/process2"/>
    <dgm:cxn modelId="{F5D74320-449F-4EF9-A8B2-29C302903A5D}" type="presOf" srcId="{C8AFB422-E78A-4012-BCBA-5980EDBDDAC6}" destId="{3AA40596-78A3-4AFE-A152-F3334393F517}" srcOrd="1" destOrd="0" presId="urn:microsoft.com/office/officeart/2005/8/layout/process2"/>
    <dgm:cxn modelId="{EADC5E42-16B7-4402-99BD-08DD5F70A254}" type="presOf" srcId="{E21827FF-313A-4D0D-A937-7776B3FE9D3B}" destId="{52B952D2-560D-4EA7-93AD-C5B4458CC9E9}" srcOrd="0" destOrd="0" presId="urn:microsoft.com/office/officeart/2005/8/layout/process2"/>
    <dgm:cxn modelId="{AE35F368-5C77-4FE7-AFB5-BF211D77B161}" type="presOf" srcId="{A06AE593-274A-4C2A-8054-A9848276F2EC}" destId="{DF233C14-1003-4A4A-AEEA-1574901848FA}" srcOrd="0" destOrd="0" presId="urn:microsoft.com/office/officeart/2005/8/layout/process2"/>
    <dgm:cxn modelId="{E7438B7D-8A0E-4F53-AF71-CF2552DA5097}" type="presOf" srcId="{BF29E21D-2CE3-4F03-AFA6-9B7A45DE6A53}" destId="{D0C795B6-FCDA-468C-A807-9D3438314B2E}" srcOrd="0" destOrd="0" presId="urn:microsoft.com/office/officeart/2005/8/layout/process2"/>
    <dgm:cxn modelId="{2644EB91-A44C-42C4-87E8-367371666271}" type="presOf" srcId="{16CDA93C-1C8A-43EC-AEE3-73C9044CE510}" destId="{355DA5CE-565F-40E1-B569-2556F38DD5CD}" srcOrd="1" destOrd="0" presId="urn:microsoft.com/office/officeart/2005/8/layout/process2"/>
    <dgm:cxn modelId="{74B2439E-368F-4D03-AD27-B195EBADFF61}" srcId="{726E9A24-8FE6-4B54-BEC8-1DD33108BF0A}" destId="{E2F87FD9-E0D0-4CDA-B00B-E7D3E29D5E81}" srcOrd="0" destOrd="0" parTransId="{4683AEF9-892A-48DE-9A29-CE784273804A}" sibTransId="{16CDA93C-1C8A-43EC-AEE3-73C9044CE510}"/>
    <dgm:cxn modelId="{D704C5BD-C26A-4EFE-B798-C6A5DF330CCC}" type="presOf" srcId="{726E9A24-8FE6-4B54-BEC8-1DD33108BF0A}" destId="{6C7D1CB4-8953-4294-8EC4-A1107F388659}" srcOrd="0" destOrd="0" presId="urn:microsoft.com/office/officeart/2005/8/layout/process2"/>
    <dgm:cxn modelId="{482480BE-FD90-4C8F-A57D-177C14E3DBAE}" type="presOf" srcId="{5B8A1F39-5925-4538-B787-6645966E1FCE}" destId="{B4D7E616-BB08-40FB-BD8E-E8F6ACDD0FBF}" srcOrd="0" destOrd="0" presId="urn:microsoft.com/office/officeart/2005/8/layout/process2"/>
    <dgm:cxn modelId="{EC21E6BE-ACBD-493A-9D10-110786379C6B}" type="presOf" srcId="{C8AFB422-E78A-4012-BCBA-5980EDBDDAC6}" destId="{FE141BDC-1B88-4A90-8014-EA76C910991F}" srcOrd="0" destOrd="0" presId="urn:microsoft.com/office/officeart/2005/8/layout/process2"/>
    <dgm:cxn modelId="{B4C269C1-A532-4603-92BB-76F265495241}" srcId="{726E9A24-8FE6-4B54-BEC8-1DD33108BF0A}" destId="{BF29E21D-2CE3-4F03-AFA6-9B7A45DE6A53}" srcOrd="4" destOrd="0" parTransId="{1209E8F9-B679-4606-84B2-B520C3643793}" sibTransId="{83713260-94D5-4B60-82F3-86CA14E497F4}"/>
    <dgm:cxn modelId="{F748B1CF-93F3-4779-AC70-7D5098674C9A}" srcId="{726E9A24-8FE6-4B54-BEC8-1DD33108BF0A}" destId="{5B8A1F39-5925-4538-B787-6645966E1FCE}" srcOrd="2" destOrd="0" parTransId="{1FDDA6F3-3AAC-4104-9E60-4C6127A9EEB8}" sibTransId="{A06AE593-274A-4C2A-8054-A9848276F2EC}"/>
    <dgm:cxn modelId="{0FB927DD-6E0F-42EC-9AC6-9EB31BA8CC27}" srcId="{726E9A24-8FE6-4B54-BEC8-1DD33108BF0A}" destId="{D7154BA5-2231-41B4-97AB-3D63FEF935D5}" srcOrd="1" destOrd="0" parTransId="{8B50B273-A241-4661-BA00-15D60DE20F57}" sibTransId="{C8AFB422-E78A-4012-BCBA-5980EDBDDAC6}"/>
    <dgm:cxn modelId="{18F9B2DD-8914-4CA1-91A7-70AD734ED57E}" type="presOf" srcId="{D7154BA5-2231-41B4-97AB-3D63FEF935D5}" destId="{4251EDFF-7AEB-4E55-A388-D7A4048C1CC2}" srcOrd="0" destOrd="0" presId="urn:microsoft.com/office/officeart/2005/8/layout/process2"/>
    <dgm:cxn modelId="{3B4BD5E1-EA5B-472F-8EFE-8B16BDF4C212}" type="presOf" srcId="{E21827FF-313A-4D0D-A937-7776B3FE9D3B}" destId="{75A4B2EB-1DD0-40A6-8E92-A3EDA4BDE54A}" srcOrd="1" destOrd="0" presId="urn:microsoft.com/office/officeart/2005/8/layout/process2"/>
    <dgm:cxn modelId="{A96A68E2-4879-4453-B7D7-A31FDFBE70AF}" srcId="{726E9A24-8FE6-4B54-BEC8-1DD33108BF0A}" destId="{69BA3FAB-6CE6-44DA-B606-9B16C5DE1C6F}" srcOrd="3" destOrd="0" parTransId="{2D1EBD51-46FF-49A8-ADD0-C5A5383CC260}" sibTransId="{E21827FF-313A-4D0D-A937-7776B3FE9D3B}"/>
    <dgm:cxn modelId="{DD4840ED-8BFD-40A2-BD0C-54C61071B514}" type="presOf" srcId="{69BA3FAB-6CE6-44DA-B606-9B16C5DE1C6F}" destId="{A1EBC2DF-73D1-4E4E-A6B4-0D70550678C4}" srcOrd="0" destOrd="0" presId="urn:microsoft.com/office/officeart/2005/8/layout/process2"/>
    <dgm:cxn modelId="{3B5A44F7-CF55-4238-9C83-B950F799A270}" type="presOf" srcId="{E2F87FD9-E0D0-4CDA-B00B-E7D3E29D5E81}" destId="{4672F3AB-2D87-4842-8510-02B6192CF0F6}" srcOrd="0" destOrd="0" presId="urn:microsoft.com/office/officeart/2005/8/layout/process2"/>
    <dgm:cxn modelId="{861509A0-E910-4B38-8F43-E8AF9B07E13F}" type="presParOf" srcId="{6C7D1CB4-8953-4294-8EC4-A1107F388659}" destId="{4672F3AB-2D87-4842-8510-02B6192CF0F6}" srcOrd="0" destOrd="0" presId="urn:microsoft.com/office/officeart/2005/8/layout/process2"/>
    <dgm:cxn modelId="{B88C7895-0B00-4F99-876F-3E52AE465F80}" type="presParOf" srcId="{6C7D1CB4-8953-4294-8EC4-A1107F388659}" destId="{8FD62BA2-A2E9-44C9-B73C-38CDA30971B0}" srcOrd="1" destOrd="0" presId="urn:microsoft.com/office/officeart/2005/8/layout/process2"/>
    <dgm:cxn modelId="{ADFE9DCE-40F4-4BA3-8D58-7D47F459DA94}" type="presParOf" srcId="{8FD62BA2-A2E9-44C9-B73C-38CDA30971B0}" destId="{355DA5CE-565F-40E1-B569-2556F38DD5CD}" srcOrd="0" destOrd="0" presId="urn:microsoft.com/office/officeart/2005/8/layout/process2"/>
    <dgm:cxn modelId="{C92684E3-1EC3-4322-9D7F-36CBBD0809DC}" type="presParOf" srcId="{6C7D1CB4-8953-4294-8EC4-A1107F388659}" destId="{4251EDFF-7AEB-4E55-A388-D7A4048C1CC2}" srcOrd="2" destOrd="0" presId="urn:microsoft.com/office/officeart/2005/8/layout/process2"/>
    <dgm:cxn modelId="{751ACD25-A2DB-4ED7-94AC-3005E62E4811}" type="presParOf" srcId="{6C7D1CB4-8953-4294-8EC4-A1107F388659}" destId="{FE141BDC-1B88-4A90-8014-EA76C910991F}" srcOrd="3" destOrd="0" presId="urn:microsoft.com/office/officeart/2005/8/layout/process2"/>
    <dgm:cxn modelId="{85F8A638-9613-4442-926C-7DB48278A2D0}" type="presParOf" srcId="{FE141BDC-1B88-4A90-8014-EA76C910991F}" destId="{3AA40596-78A3-4AFE-A152-F3334393F517}" srcOrd="0" destOrd="0" presId="urn:microsoft.com/office/officeart/2005/8/layout/process2"/>
    <dgm:cxn modelId="{BD6B46D9-E77B-45C4-9DC3-C5675DE37CD4}" type="presParOf" srcId="{6C7D1CB4-8953-4294-8EC4-A1107F388659}" destId="{B4D7E616-BB08-40FB-BD8E-E8F6ACDD0FBF}" srcOrd="4" destOrd="0" presId="urn:microsoft.com/office/officeart/2005/8/layout/process2"/>
    <dgm:cxn modelId="{D1775A26-4AB7-4B29-A529-E37BE7971255}" type="presParOf" srcId="{6C7D1CB4-8953-4294-8EC4-A1107F388659}" destId="{DF233C14-1003-4A4A-AEEA-1574901848FA}" srcOrd="5" destOrd="0" presId="urn:microsoft.com/office/officeart/2005/8/layout/process2"/>
    <dgm:cxn modelId="{0FEDFC47-6AF5-41CB-BD5E-EDB9DE0D382A}" type="presParOf" srcId="{DF233C14-1003-4A4A-AEEA-1574901848FA}" destId="{678C3353-0DB3-407A-AE34-2D801F088220}" srcOrd="0" destOrd="0" presId="urn:microsoft.com/office/officeart/2005/8/layout/process2"/>
    <dgm:cxn modelId="{7A1FF1C1-3326-49A9-9CFA-47C37A75DFB2}" type="presParOf" srcId="{6C7D1CB4-8953-4294-8EC4-A1107F388659}" destId="{A1EBC2DF-73D1-4E4E-A6B4-0D70550678C4}" srcOrd="6" destOrd="0" presId="urn:microsoft.com/office/officeart/2005/8/layout/process2"/>
    <dgm:cxn modelId="{FA5D6D57-BCFC-44E7-8B6A-BCC75AB18755}" type="presParOf" srcId="{6C7D1CB4-8953-4294-8EC4-A1107F388659}" destId="{52B952D2-560D-4EA7-93AD-C5B4458CC9E9}" srcOrd="7" destOrd="0" presId="urn:microsoft.com/office/officeart/2005/8/layout/process2"/>
    <dgm:cxn modelId="{C2FB700C-662A-44CD-8AFD-CA1F6FF8935F}" type="presParOf" srcId="{52B952D2-560D-4EA7-93AD-C5B4458CC9E9}" destId="{75A4B2EB-1DD0-40A6-8E92-A3EDA4BDE54A}" srcOrd="0" destOrd="0" presId="urn:microsoft.com/office/officeart/2005/8/layout/process2"/>
    <dgm:cxn modelId="{39B0A8C7-8A63-484D-851F-C051F8ADFF30}" type="presParOf" srcId="{6C7D1CB4-8953-4294-8EC4-A1107F388659}" destId="{D0C795B6-FCDA-468C-A807-9D3438314B2E}"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6216E2-4940-460B-9B4F-9D4F1E5CE34C}" type="doc">
      <dgm:prSet loTypeId="urn:microsoft.com/office/officeart/2005/8/layout/process1" loCatId="process" qsTypeId="urn:microsoft.com/office/officeart/2005/8/quickstyle/simple1" qsCatId="simple" csTypeId="urn:microsoft.com/office/officeart/2005/8/colors/accent1_2" csCatId="accent1" phldr="1"/>
      <dgm:spPr/>
    </dgm:pt>
    <dgm:pt modelId="{D6562544-0854-4C15-86C2-5E8009027476}">
      <dgm:prSet phldrT="[Texte]"/>
      <dgm:spPr/>
      <dgm:t>
        <a:bodyPr/>
        <a:lstStyle/>
        <a:p>
          <a:r>
            <a:rPr lang="en-US" dirty="0"/>
            <a:t>1.</a:t>
          </a:r>
        </a:p>
        <a:p>
          <a:r>
            <a:rPr lang="en-US" dirty="0"/>
            <a:t> Alternate processors</a:t>
          </a:r>
        </a:p>
      </dgm:t>
    </dgm:pt>
    <dgm:pt modelId="{9127A178-40A7-4B62-84E2-0C2A42280F8E}" type="parTrans" cxnId="{776D7532-82AA-4E30-B5A1-B02B28336C07}">
      <dgm:prSet/>
      <dgm:spPr/>
      <dgm:t>
        <a:bodyPr/>
        <a:lstStyle/>
        <a:p>
          <a:endParaRPr lang="en-US"/>
        </a:p>
      </dgm:t>
    </dgm:pt>
    <dgm:pt modelId="{58651D8C-6302-4BA5-B3BC-E73FA49F178F}" type="sibTrans" cxnId="{776D7532-82AA-4E30-B5A1-B02B28336C07}">
      <dgm:prSet/>
      <dgm:spPr/>
      <dgm:t>
        <a:bodyPr/>
        <a:lstStyle/>
        <a:p>
          <a:endParaRPr lang="en-US"/>
        </a:p>
      </dgm:t>
    </dgm:pt>
    <dgm:pt modelId="{E1BFECC6-7143-49EA-BC64-5649750C37CC}">
      <dgm:prSet phldrT="[Texte]"/>
      <dgm:spPr/>
      <dgm:t>
        <a:bodyPr/>
        <a:lstStyle/>
        <a:p>
          <a:r>
            <a:rPr lang="en-US" dirty="0"/>
            <a:t>2.</a:t>
          </a:r>
        </a:p>
        <a:p>
          <a:r>
            <a:rPr lang="en-US" dirty="0"/>
            <a:t>Visualize results</a:t>
          </a:r>
        </a:p>
      </dgm:t>
    </dgm:pt>
    <dgm:pt modelId="{9948392B-7853-49AD-BD41-2B813E896650}" type="parTrans" cxnId="{891DF277-7D54-4761-90BC-79158BD52645}">
      <dgm:prSet/>
      <dgm:spPr/>
      <dgm:t>
        <a:bodyPr/>
        <a:lstStyle/>
        <a:p>
          <a:endParaRPr lang="en-US"/>
        </a:p>
      </dgm:t>
    </dgm:pt>
    <dgm:pt modelId="{F766624C-C1CF-426D-B1DB-6909DCC3C6FE}" type="sibTrans" cxnId="{891DF277-7D54-4761-90BC-79158BD52645}">
      <dgm:prSet/>
      <dgm:spPr/>
      <dgm:t>
        <a:bodyPr/>
        <a:lstStyle/>
        <a:p>
          <a:endParaRPr lang="en-US"/>
        </a:p>
      </dgm:t>
    </dgm:pt>
    <dgm:pt modelId="{A2CB10A8-F3FC-4388-B871-BB095FC1A7A2}">
      <dgm:prSet phldrT="[Texte]"/>
      <dgm:spPr/>
      <dgm:t>
        <a:bodyPr/>
        <a:lstStyle/>
        <a:p>
          <a:r>
            <a:rPr lang="en-US" dirty="0"/>
            <a:t>3.</a:t>
          </a:r>
        </a:p>
        <a:p>
          <a:r>
            <a:rPr lang="en-US" dirty="0"/>
            <a:t>Explore* extraction &amp; matching</a:t>
          </a:r>
        </a:p>
      </dgm:t>
    </dgm:pt>
    <dgm:pt modelId="{0B14EF13-922F-45D6-B3EA-58D4AB4DE7C8}" type="parTrans" cxnId="{19242D44-1B22-4658-929C-F68F6043F571}">
      <dgm:prSet/>
      <dgm:spPr/>
      <dgm:t>
        <a:bodyPr/>
        <a:lstStyle/>
        <a:p>
          <a:endParaRPr lang="en-US"/>
        </a:p>
      </dgm:t>
    </dgm:pt>
    <dgm:pt modelId="{231B3939-8356-4C47-A232-8ECC2ADBD3F0}" type="sibTrans" cxnId="{19242D44-1B22-4658-929C-F68F6043F571}">
      <dgm:prSet/>
      <dgm:spPr/>
      <dgm:t>
        <a:bodyPr/>
        <a:lstStyle/>
        <a:p>
          <a:endParaRPr lang="en-US"/>
        </a:p>
      </dgm:t>
    </dgm:pt>
    <dgm:pt modelId="{57B4AFE2-8C6D-4FD8-8F20-BEBF134C00FE}">
      <dgm:prSet phldrT="[Texte]"/>
      <dgm:spPr/>
      <dgm:t>
        <a:bodyPr/>
        <a:lstStyle/>
        <a:p>
          <a:r>
            <a:rPr lang="en-US" dirty="0"/>
            <a:t>4. Create images set</a:t>
          </a:r>
        </a:p>
      </dgm:t>
    </dgm:pt>
    <dgm:pt modelId="{A61523F1-0C11-476A-B648-F37F3E13E5F1}" type="parTrans" cxnId="{10484516-4B6A-4A4E-B511-E72CF0A6CCDD}">
      <dgm:prSet/>
      <dgm:spPr/>
      <dgm:t>
        <a:bodyPr/>
        <a:lstStyle/>
        <a:p>
          <a:endParaRPr lang="en-US"/>
        </a:p>
      </dgm:t>
    </dgm:pt>
    <dgm:pt modelId="{874D118A-9F91-4998-8FFE-8C8282B9B2C0}" type="sibTrans" cxnId="{10484516-4B6A-4A4E-B511-E72CF0A6CCDD}">
      <dgm:prSet/>
      <dgm:spPr/>
      <dgm:t>
        <a:bodyPr/>
        <a:lstStyle/>
        <a:p>
          <a:endParaRPr lang="en-US"/>
        </a:p>
      </dgm:t>
    </dgm:pt>
    <dgm:pt modelId="{0E948FF6-136A-4768-B188-D987EDE6CF8C}" type="pres">
      <dgm:prSet presAssocID="{CA6216E2-4940-460B-9B4F-9D4F1E5CE34C}" presName="Name0" presStyleCnt="0">
        <dgm:presLayoutVars>
          <dgm:dir/>
          <dgm:resizeHandles val="exact"/>
        </dgm:presLayoutVars>
      </dgm:prSet>
      <dgm:spPr/>
    </dgm:pt>
    <dgm:pt modelId="{E5E4E143-2B3B-47C5-93AE-1F5EBD97E6D5}" type="pres">
      <dgm:prSet presAssocID="{D6562544-0854-4C15-86C2-5E8009027476}" presName="node" presStyleLbl="node1" presStyleIdx="0" presStyleCnt="4">
        <dgm:presLayoutVars>
          <dgm:bulletEnabled val="1"/>
        </dgm:presLayoutVars>
      </dgm:prSet>
      <dgm:spPr/>
    </dgm:pt>
    <dgm:pt modelId="{99DBCE29-D39D-4736-A642-641D6EFD4288}" type="pres">
      <dgm:prSet presAssocID="{58651D8C-6302-4BA5-B3BC-E73FA49F178F}" presName="sibTrans" presStyleLbl="sibTrans2D1" presStyleIdx="0" presStyleCnt="3"/>
      <dgm:spPr/>
    </dgm:pt>
    <dgm:pt modelId="{A0C9E9A6-97D5-4E45-BA5D-04DDD52B60A9}" type="pres">
      <dgm:prSet presAssocID="{58651D8C-6302-4BA5-B3BC-E73FA49F178F}" presName="connectorText" presStyleLbl="sibTrans2D1" presStyleIdx="0" presStyleCnt="3"/>
      <dgm:spPr/>
    </dgm:pt>
    <dgm:pt modelId="{B49D4DDF-A517-4AD1-8C50-4DC7711D2AF6}" type="pres">
      <dgm:prSet presAssocID="{E1BFECC6-7143-49EA-BC64-5649750C37CC}" presName="node" presStyleLbl="node1" presStyleIdx="1" presStyleCnt="4">
        <dgm:presLayoutVars>
          <dgm:bulletEnabled val="1"/>
        </dgm:presLayoutVars>
      </dgm:prSet>
      <dgm:spPr/>
    </dgm:pt>
    <dgm:pt modelId="{47E06D4D-9FE6-477E-8F07-7FBAA1270FA5}" type="pres">
      <dgm:prSet presAssocID="{F766624C-C1CF-426D-B1DB-6909DCC3C6FE}" presName="sibTrans" presStyleLbl="sibTrans2D1" presStyleIdx="1" presStyleCnt="3"/>
      <dgm:spPr/>
    </dgm:pt>
    <dgm:pt modelId="{6161FAA2-DA92-4679-8B34-FCAEC755C341}" type="pres">
      <dgm:prSet presAssocID="{F766624C-C1CF-426D-B1DB-6909DCC3C6FE}" presName="connectorText" presStyleLbl="sibTrans2D1" presStyleIdx="1" presStyleCnt="3"/>
      <dgm:spPr/>
    </dgm:pt>
    <dgm:pt modelId="{9EAB8A8E-928E-48B7-96AA-F6656063EE96}" type="pres">
      <dgm:prSet presAssocID="{A2CB10A8-F3FC-4388-B871-BB095FC1A7A2}" presName="node" presStyleLbl="node1" presStyleIdx="2" presStyleCnt="4">
        <dgm:presLayoutVars>
          <dgm:bulletEnabled val="1"/>
        </dgm:presLayoutVars>
      </dgm:prSet>
      <dgm:spPr/>
    </dgm:pt>
    <dgm:pt modelId="{E8C775B5-3857-46A0-BC14-12EDD315B85D}" type="pres">
      <dgm:prSet presAssocID="{231B3939-8356-4C47-A232-8ECC2ADBD3F0}" presName="sibTrans" presStyleLbl="sibTrans2D1" presStyleIdx="2" presStyleCnt="3"/>
      <dgm:spPr/>
    </dgm:pt>
    <dgm:pt modelId="{D1F4FB59-5220-401F-8078-42E8CAE9CD3E}" type="pres">
      <dgm:prSet presAssocID="{231B3939-8356-4C47-A232-8ECC2ADBD3F0}" presName="connectorText" presStyleLbl="sibTrans2D1" presStyleIdx="2" presStyleCnt="3"/>
      <dgm:spPr/>
    </dgm:pt>
    <dgm:pt modelId="{96B16C60-8351-489C-8FDA-65E4CEBE1710}" type="pres">
      <dgm:prSet presAssocID="{57B4AFE2-8C6D-4FD8-8F20-BEBF134C00FE}" presName="node" presStyleLbl="node1" presStyleIdx="3" presStyleCnt="4">
        <dgm:presLayoutVars>
          <dgm:bulletEnabled val="1"/>
        </dgm:presLayoutVars>
      </dgm:prSet>
      <dgm:spPr/>
    </dgm:pt>
  </dgm:ptLst>
  <dgm:cxnLst>
    <dgm:cxn modelId="{10484516-4B6A-4A4E-B511-E72CF0A6CCDD}" srcId="{CA6216E2-4940-460B-9B4F-9D4F1E5CE34C}" destId="{57B4AFE2-8C6D-4FD8-8F20-BEBF134C00FE}" srcOrd="3" destOrd="0" parTransId="{A61523F1-0C11-476A-B648-F37F3E13E5F1}" sibTransId="{874D118A-9F91-4998-8FFE-8C8282B9B2C0}"/>
    <dgm:cxn modelId="{89628C1B-B87E-4FCA-8849-55F1F3AD6130}" type="presOf" srcId="{E1BFECC6-7143-49EA-BC64-5649750C37CC}" destId="{B49D4DDF-A517-4AD1-8C50-4DC7711D2AF6}" srcOrd="0" destOrd="0" presId="urn:microsoft.com/office/officeart/2005/8/layout/process1"/>
    <dgm:cxn modelId="{5B54421E-795C-4168-A744-FE51E607F688}" type="presOf" srcId="{231B3939-8356-4C47-A232-8ECC2ADBD3F0}" destId="{E8C775B5-3857-46A0-BC14-12EDD315B85D}" srcOrd="0" destOrd="0" presId="urn:microsoft.com/office/officeart/2005/8/layout/process1"/>
    <dgm:cxn modelId="{95E52925-F39C-4400-BE72-36C3ED87CF7E}" type="presOf" srcId="{58651D8C-6302-4BA5-B3BC-E73FA49F178F}" destId="{99DBCE29-D39D-4736-A642-641D6EFD4288}" srcOrd="0" destOrd="0" presId="urn:microsoft.com/office/officeart/2005/8/layout/process1"/>
    <dgm:cxn modelId="{9579C125-BA01-4B36-98AE-B0A9786F59AE}" type="presOf" srcId="{F766624C-C1CF-426D-B1DB-6909DCC3C6FE}" destId="{47E06D4D-9FE6-477E-8F07-7FBAA1270FA5}" srcOrd="0" destOrd="0" presId="urn:microsoft.com/office/officeart/2005/8/layout/process1"/>
    <dgm:cxn modelId="{776D7532-82AA-4E30-B5A1-B02B28336C07}" srcId="{CA6216E2-4940-460B-9B4F-9D4F1E5CE34C}" destId="{D6562544-0854-4C15-86C2-5E8009027476}" srcOrd="0" destOrd="0" parTransId="{9127A178-40A7-4B62-84E2-0C2A42280F8E}" sibTransId="{58651D8C-6302-4BA5-B3BC-E73FA49F178F}"/>
    <dgm:cxn modelId="{19242D44-1B22-4658-929C-F68F6043F571}" srcId="{CA6216E2-4940-460B-9B4F-9D4F1E5CE34C}" destId="{A2CB10A8-F3FC-4388-B871-BB095FC1A7A2}" srcOrd="2" destOrd="0" parTransId="{0B14EF13-922F-45D6-B3EA-58D4AB4DE7C8}" sibTransId="{231B3939-8356-4C47-A232-8ECC2ADBD3F0}"/>
    <dgm:cxn modelId="{5D6F5D44-7B65-4F74-A115-0F166AE7E39F}" type="presOf" srcId="{F766624C-C1CF-426D-B1DB-6909DCC3C6FE}" destId="{6161FAA2-DA92-4679-8B34-FCAEC755C341}" srcOrd="1" destOrd="0" presId="urn:microsoft.com/office/officeart/2005/8/layout/process1"/>
    <dgm:cxn modelId="{2FA77152-DF83-46D9-9F86-708A227A3526}" type="presOf" srcId="{CA6216E2-4940-460B-9B4F-9D4F1E5CE34C}" destId="{0E948FF6-136A-4768-B188-D987EDE6CF8C}" srcOrd="0" destOrd="0" presId="urn:microsoft.com/office/officeart/2005/8/layout/process1"/>
    <dgm:cxn modelId="{891DF277-7D54-4761-90BC-79158BD52645}" srcId="{CA6216E2-4940-460B-9B4F-9D4F1E5CE34C}" destId="{E1BFECC6-7143-49EA-BC64-5649750C37CC}" srcOrd="1" destOrd="0" parTransId="{9948392B-7853-49AD-BD41-2B813E896650}" sibTransId="{F766624C-C1CF-426D-B1DB-6909DCC3C6FE}"/>
    <dgm:cxn modelId="{C37BD759-470C-4AAF-8A26-4193C0C9B020}" type="presOf" srcId="{231B3939-8356-4C47-A232-8ECC2ADBD3F0}" destId="{D1F4FB59-5220-401F-8078-42E8CAE9CD3E}" srcOrd="1" destOrd="0" presId="urn:microsoft.com/office/officeart/2005/8/layout/process1"/>
    <dgm:cxn modelId="{312AB284-51BB-43A9-85DB-E089238FCDE9}" type="presOf" srcId="{A2CB10A8-F3FC-4388-B871-BB095FC1A7A2}" destId="{9EAB8A8E-928E-48B7-96AA-F6656063EE96}" srcOrd="0" destOrd="0" presId="urn:microsoft.com/office/officeart/2005/8/layout/process1"/>
    <dgm:cxn modelId="{C750FAA3-9AAA-49E1-AC23-C178CD1DED57}" type="presOf" srcId="{D6562544-0854-4C15-86C2-5E8009027476}" destId="{E5E4E143-2B3B-47C5-93AE-1F5EBD97E6D5}" srcOrd="0" destOrd="0" presId="urn:microsoft.com/office/officeart/2005/8/layout/process1"/>
    <dgm:cxn modelId="{88AF4FA8-ABD3-43AF-9140-A76F047B0DB5}" type="presOf" srcId="{57B4AFE2-8C6D-4FD8-8F20-BEBF134C00FE}" destId="{96B16C60-8351-489C-8FDA-65E4CEBE1710}" srcOrd="0" destOrd="0" presId="urn:microsoft.com/office/officeart/2005/8/layout/process1"/>
    <dgm:cxn modelId="{DEDBE1F2-B491-4DE2-88A6-49E9DCAD223E}" type="presOf" srcId="{58651D8C-6302-4BA5-B3BC-E73FA49F178F}" destId="{A0C9E9A6-97D5-4E45-BA5D-04DDD52B60A9}" srcOrd="1" destOrd="0" presId="urn:microsoft.com/office/officeart/2005/8/layout/process1"/>
    <dgm:cxn modelId="{CE452307-8AC3-4E24-9541-D51B9C287798}" type="presParOf" srcId="{0E948FF6-136A-4768-B188-D987EDE6CF8C}" destId="{E5E4E143-2B3B-47C5-93AE-1F5EBD97E6D5}" srcOrd="0" destOrd="0" presId="urn:microsoft.com/office/officeart/2005/8/layout/process1"/>
    <dgm:cxn modelId="{D0701EB2-B087-49C0-9189-A498B62D44CE}" type="presParOf" srcId="{0E948FF6-136A-4768-B188-D987EDE6CF8C}" destId="{99DBCE29-D39D-4736-A642-641D6EFD4288}" srcOrd="1" destOrd="0" presId="urn:microsoft.com/office/officeart/2005/8/layout/process1"/>
    <dgm:cxn modelId="{FB2F3065-04BB-45E9-BCE9-E17EDBAC657E}" type="presParOf" srcId="{99DBCE29-D39D-4736-A642-641D6EFD4288}" destId="{A0C9E9A6-97D5-4E45-BA5D-04DDD52B60A9}" srcOrd="0" destOrd="0" presId="urn:microsoft.com/office/officeart/2005/8/layout/process1"/>
    <dgm:cxn modelId="{85561045-D6B9-4457-9A5C-839149E61C4A}" type="presParOf" srcId="{0E948FF6-136A-4768-B188-D987EDE6CF8C}" destId="{B49D4DDF-A517-4AD1-8C50-4DC7711D2AF6}" srcOrd="2" destOrd="0" presId="urn:microsoft.com/office/officeart/2005/8/layout/process1"/>
    <dgm:cxn modelId="{96D432BB-E1F5-43D9-A56B-9574FBEDE154}" type="presParOf" srcId="{0E948FF6-136A-4768-B188-D987EDE6CF8C}" destId="{47E06D4D-9FE6-477E-8F07-7FBAA1270FA5}" srcOrd="3" destOrd="0" presId="urn:microsoft.com/office/officeart/2005/8/layout/process1"/>
    <dgm:cxn modelId="{1A143E7A-A50E-47CD-946A-398380883135}" type="presParOf" srcId="{47E06D4D-9FE6-477E-8F07-7FBAA1270FA5}" destId="{6161FAA2-DA92-4679-8B34-FCAEC755C341}" srcOrd="0" destOrd="0" presId="urn:microsoft.com/office/officeart/2005/8/layout/process1"/>
    <dgm:cxn modelId="{D0025B99-92BF-40E9-A74F-942323BFB038}" type="presParOf" srcId="{0E948FF6-136A-4768-B188-D987EDE6CF8C}" destId="{9EAB8A8E-928E-48B7-96AA-F6656063EE96}" srcOrd="4" destOrd="0" presId="urn:microsoft.com/office/officeart/2005/8/layout/process1"/>
    <dgm:cxn modelId="{81FC976E-0BB4-40F7-927B-20D5908E66BA}" type="presParOf" srcId="{0E948FF6-136A-4768-B188-D987EDE6CF8C}" destId="{E8C775B5-3857-46A0-BC14-12EDD315B85D}" srcOrd="5" destOrd="0" presId="urn:microsoft.com/office/officeart/2005/8/layout/process1"/>
    <dgm:cxn modelId="{8FD54CF0-BEDD-4B85-9EC5-FC9D9A88D7EB}" type="presParOf" srcId="{E8C775B5-3857-46A0-BC14-12EDD315B85D}" destId="{D1F4FB59-5220-401F-8078-42E8CAE9CD3E}" srcOrd="0" destOrd="0" presId="urn:microsoft.com/office/officeart/2005/8/layout/process1"/>
    <dgm:cxn modelId="{F08ED475-839E-45B2-9F54-B40E4DF7A6D7}" type="presParOf" srcId="{0E948FF6-136A-4768-B188-D987EDE6CF8C}" destId="{96B16C60-8351-489C-8FDA-65E4CEBE171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6216E2-4940-460B-9B4F-9D4F1E5CE34C}" type="doc">
      <dgm:prSet loTypeId="urn:microsoft.com/office/officeart/2005/8/layout/process1" loCatId="process" qsTypeId="urn:microsoft.com/office/officeart/2005/8/quickstyle/simple1" qsCatId="simple" csTypeId="urn:microsoft.com/office/officeart/2005/8/colors/accent1_2" csCatId="accent1" phldr="1"/>
      <dgm:spPr/>
    </dgm:pt>
    <dgm:pt modelId="{D6562544-0854-4C15-86C2-5E8009027476}">
      <dgm:prSet phldrT="[Texte]"/>
      <dgm:spPr/>
      <dgm:t>
        <a:bodyPr/>
        <a:lstStyle/>
        <a:p>
          <a:r>
            <a:rPr lang="en-US" dirty="0"/>
            <a:t>2.</a:t>
          </a:r>
        </a:p>
        <a:p>
          <a:r>
            <a:rPr lang="en-US" dirty="0"/>
            <a:t>Extract image descriptors</a:t>
          </a:r>
        </a:p>
      </dgm:t>
    </dgm:pt>
    <dgm:pt modelId="{9127A178-40A7-4B62-84E2-0C2A42280F8E}" type="parTrans" cxnId="{776D7532-82AA-4E30-B5A1-B02B28336C07}">
      <dgm:prSet/>
      <dgm:spPr/>
      <dgm:t>
        <a:bodyPr/>
        <a:lstStyle/>
        <a:p>
          <a:endParaRPr lang="en-US"/>
        </a:p>
      </dgm:t>
    </dgm:pt>
    <dgm:pt modelId="{58651D8C-6302-4BA5-B3BC-E73FA49F178F}" type="sibTrans" cxnId="{776D7532-82AA-4E30-B5A1-B02B28336C07}">
      <dgm:prSet/>
      <dgm:spPr/>
      <dgm:t>
        <a:bodyPr/>
        <a:lstStyle/>
        <a:p>
          <a:endParaRPr lang="en-US"/>
        </a:p>
      </dgm:t>
    </dgm:pt>
    <dgm:pt modelId="{E1BFECC6-7143-49EA-BC64-5649750C37CC}">
      <dgm:prSet phldrT="[Texte]"/>
      <dgm:spPr/>
      <dgm:t>
        <a:bodyPr/>
        <a:lstStyle/>
        <a:p>
          <a:r>
            <a:rPr lang="en-US" dirty="0"/>
            <a:t>3.</a:t>
          </a:r>
        </a:p>
        <a:p>
          <a:r>
            <a:rPr lang="en-US" dirty="0"/>
            <a:t>Gather any descriptors</a:t>
          </a:r>
        </a:p>
      </dgm:t>
    </dgm:pt>
    <dgm:pt modelId="{9948392B-7853-49AD-BD41-2B813E896650}" type="parTrans" cxnId="{891DF277-7D54-4761-90BC-79158BD52645}">
      <dgm:prSet/>
      <dgm:spPr/>
      <dgm:t>
        <a:bodyPr/>
        <a:lstStyle/>
        <a:p>
          <a:endParaRPr lang="en-US"/>
        </a:p>
      </dgm:t>
    </dgm:pt>
    <dgm:pt modelId="{F766624C-C1CF-426D-B1DB-6909DCC3C6FE}" type="sibTrans" cxnId="{891DF277-7D54-4761-90BC-79158BD52645}">
      <dgm:prSet/>
      <dgm:spPr/>
      <dgm:t>
        <a:bodyPr/>
        <a:lstStyle/>
        <a:p>
          <a:endParaRPr lang="en-US"/>
        </a:p>
      </dgm:t>
    </dgm:pt>
    <dgm:pt modelId="{A2CB10A8-F3FC-4388-B871-BB095FC1A7A2}">
      <dgm:prSet phldrT="[Texte]"/>
      <dgm:spPr/>
      <dgm:t>
        <a:bodyPr/>
        <a:lstStyle/>
        <a:p>
          <a:r>
            <a:rPr lang="en-US" dirty="0"/>
            <a:t>4.</a:t>
          </a:r>
        </a:p>
        <a:p>
          <a:r>
            <a:rPr lang="en-US" dirty="0" err="1"/>
            <a:t>Kmeans</a:t>
          </a:r>
          <a:r>
            <a:rPr lang="en-US" dirty="0"/>
            <a:t> to get </a:t>
          </a:r>
          <a:r>
            <a:rPr lang="en-US" dirty="0" err="1"/>
            <a:t>BoVW</a:t>
          </a:r>
          <a:endParaRPr lang="en-US" dirty="0"/>
        </a:p>
      </dgm:t>
    </dgm:pt>
    <dgm:pt modelId="{0B14EF13-922F-45D6-B3EA-58D4AB4DE7C8}" type="parTrans" cxnId="{19242D44-1B22-4658-929C-F68F6043F571}">
      <dgm:prSet/>
      <dgm:spPr/>
      <dgm:t>
        <a:bodyPr/>
        <a:lstStyle/>
        <a:p>
          <a:endParaRPr lang="en-US"/>
        </a:p>
      </dgm:t>
    </dgm:pt>
    <dgm:pt modelId="{231B3939-8356-4C47-A232-8ECC2ADBD3F0}" type="sibTrans" cxnId="{19242D44-1B22-4658-929C-F68F6043F571}">
      <dgm:prSet/>
      <dgm:spPr/>
      <dgm:t>
        <a:bodyPr/>
        <a:lstStyle/>
        <a:p>
          <a:endParaRPr lang="en-US"/>
        </a:p>
      </dgm:t>
    </dgm:pt>
    <dgm:pt modelId="{57B4AFE2-8C6D-4FD8-8F20-BEBF134C00FE}">
      <dgm:prSet phldrT="[Texte]"/>
      <dgm:spPr/>
      <dgm:t>
        <a:bodyPr/>
        <a:lstStyle/>
        <a:p>
          <a:r>
            <a:rPr lang="en-US" dirty="0"/>
            <a:t>4.</a:t>
          </a:r>
        </a:p>
        <a:p>
          <a:r>
            <a:rPr lang="en-US" dirty="0"/>
            <a:t>Create histograms</a:t>
          </a:r>
        </a:p>
      </dgm:t>
    </dgm:pt>
    <dgm:pt modelId="{A61523F1-0C11-476A-B648-F37F3E13E5F1}" type="parTrans" cxnId="{10484516-4B6A-4A4E-B511-E72CF0A6CCDD}">
      <dgm:prSet/>
      <dgm:spPr/>
      <dgm:t>
        <a:bodyPr/>
        <a:lstStyle/>
        <a:p>
          <a:endParaRPr lang="en-US"/>
        </a:p>
      </dgm:t>
    </dgm:pt>
    <dgm:pt modelId="{874D118A-9F91-4998-8FFE-8C8282B9B2C0}" type="sibTrans" cxnId="{10484516-4B6A-4A4E-B511-E72CF0A6CCDD}">
      <dgm:prSet/>
      <dgm:spPr/>
      <dgm:t>
        <a:bodyPr/>
        <a:lstStyle/>
        <a:p>
          <a:endParaRPr lang="en-US"/>
        </a:p>
      </dgm:t>
    </dgm:pt>
    <dgm:pt modelId="{B73FFE80-166A-4B49-95E8-66ACFF156613}">
      <dgm:prSet phldrT="[Texte]"/>
      <dgm:spPr/>
      <dgm:t>
        <a:bodyPr/>
        <a:lstStyle/>
        <a:p>
          <a:r>
            <a:rPr lang="en-US" dirty="0"/>
            <a:t>5.</a:t>
          </a:r>
        </a:p>
        <a:p>
          <a:r>
            <a:rPr lang="en-US" dirty="0"/>
            <a:t>Store results</a:t>
          </a:r>
        </a:p>
      </dgm:t>
    </dgm:pt>
    <dgm:pt modelId="{B2D53901-9A12-4DDA-80BF-00AE118B461A}" type="parTrans" cxnId="{069E4FD7-ADD0-4234-80DF-D37781C280D5}">
      <dgm:prSet/>
      <dgm:spPr/>
      <dgm:t>
        <a:bodyPr/>
        <a:lstStyle/>
        <a:p>
          <a:endParaRPr lang="en-US"/>
        </a:p>
      </dgm:t>
    </dgm:pt>
    <dgm:pt modelId="{9BEA2D5A-0019-43EB-8F4E-DE037D44C500}" type="sibTrans" cxnId="{069E4FD7-ADD0-4234-80DF-D37781C280D5}">
      <dgm:prSet/>
      <dgm:spPr/>
      <dgm:t>
        <a:bodyPr/>
        <a:lstStyle/>
        <a:p>
          <a:endParaRPr lang="en-US"/>
        </a:p>
      </dgm:t>
    </dgm:pt>
    <dgm:pt modelId="{857FBC2A-4671-4226-B076-31B3E36B9779}">
      <dgm:prSet phldrT="[Texte]"/>
      <dgm:spPr/>
      <dgm:t>
        <a:bodyPr/>
        <a:lstStyle/>
        <a:p>
          <a:r>
            <a:rPr lang="en-US" dirty="0"/>
            <a:t>1. </a:t>
          </a:r>
        </a:p>
        <a:p>
          <a:r>
            <a:rPr lang="en-US" dirty="0"/>
            <a:t>Select Input</a:t>
          </a:r>
        </a:p>
      </dgm:t>
    </dgm:pt>
    <dgm:pt modelId="{4014FD66-78AB-4B87-8EA3-AC2C0F025CDF}" type="parTrans" cxnId="{5C68993A-7A0E-4BDC-8BA8-767662BCBE9D}">
      <dgm:prSet/>
      <dgm:spPr/>
      <dgm:t>
        <a:bodyPr/>
        <a:lstStyle/>
        <a:p>
          <a:endParaRPr lang="en-US"/>
        </a:p>
      </dgm:t>
    </dgm:pt>
    <dgm:pt modelId="{AD1433E8-8451-4822-875D-CDAE7599CFC1}" type="sibTrans" cxnId="{5C68993A-7A0E-4BDC-8BA8-767662BCBE9D}">
      <dgm:prSet/>
      <dgm:spPr/>
      <dgm:t>
        <a:bodyPr/>
        <a:lstStyle/>
        <a:p>
          <a:endParaRPr lang="en-US"/>
        </a:p>
      </dgm:t>
    </dgm:pt>
    <dgm:pt modelId="{0E948FF6-136A-4768-B188-D987EDE6CF8C}" type="pres">
      <dgm:prSet presAssocID="{CA6216E2-4940-460B-9B4F-9D4F1E5CE34C}" presName="Name0" presStyleCnt="0">
        <dgm:presLayoutVars>
          <dgm:dir/>
          <dgm:resizeHandles val="exact"/>
        </dgm:presLayoutVars>
      </dgm:prSet>
      <dgm:spPr/>
    </dgm:pt>
    <dgm:pt modelId="{29A72B92-37E5-42FB-935E-E61C7FA4B9D0}" type="pres">
      <dgm:prSet presAssocID="{857FBC2A-4671-4226-B076-31B3E36B9779}" presName="node" presStyleLbl="node1" presStyleIdx="0" presStyleCnt="6">
        <dgm:presLayoutVars>
          <dgm:bulletEnabled val="1"/>
        </dgm:presLayoutVars>
      </dgm:prSet>
      <dgm:spPr/>
    </dgm:pt>
    <dgm:pt modelId="{E4E481A9-72F0-4231-91C6-5553BD48709B}" type="pres">
      <dgm:prSet presAssocID="{AD1433E8-8451-4822-875D-CDAE7599CFC1}" presName="sibTrans" presStyleLbl="sibTrans2D1" presStyleIdx="0" presStyleCnt="5"/>
      <dgm:spPr/>
    </dgm:pt>
    <dgm:pt modelId="{374C1D9D-951F-4CBE-983A-398465D6C38D}" type="pres">
      <dgm:prSet presAssocID="{AD1433E8-8451-4822-875D-CDAE7599CFC1}" presName="connectorText" presStyleLbl="sibTrans2D1" presStyleIdx="0" presStyleCnt="5"/>
      <dgm:spPr/>
    </dgm:pt>
    <dgm:pt modelId="{E5E4E143-2B3B-47C5-93AE-1F5EBD97E6D5}" type="pres">
      <dgm:prSet presAssocID="{D6562544-0854-4C15-86C2-5E8009027476}" presName="node" presStyleLbl="node1" presStyleIdx="1" presStyleCnt="6">
        <dgm:presLayoutVars>
          <dgm:bulletEnabled val="1"/>
        </dgm:presLayoutVars>
      </dgm:prSet>
      <dgm:spPr/>
    </dgm:pt>
    <dgm:pt modelId="{99DBCE29-D39D-4736-A642-641D6EFD4288}" type="pres">
      <dgm:prSet presAssocID="{58651D8C-6302-4BA5-B3BC-E73FA49F178F}" presName="sibTrans" presStyleLbl="sibTrans2D1" presStyleIdx="1" presStyleCnt="5"/>
      <dgm:spPr/>
    </dgm:pt>
    <dgm:pt modelId="{A0C9E9A6-97D5-4E45-BA5D-04DDD52B60A9}" type="pres">
      <dgm:prSet presAssocID="{58651D8C-6302-4BA5-B3BC-E73FA49F178F}" presName="connectorText" presStyleLbl="sibTrans2D1" presStyleIdx="1" presStyleCnt="5"/>
      <dgm:spPr/>
    </dgm:pt>
    <dgm:pt modelId="{B49D4DDF-A517-4AD1-8C50-4DC7711D2AF6}" type="pres">
      <dgm:prSet presAssocID="{E1BFECC6-7143-49EA-BC64-5649750C37CC}" presName="node" presStyleLbl="node1" presStyleIdx="2" presStyleCnt="6">
        <dgm:presLayoutVars>
          <dgm:bulletEnabled val="1"/>
        </dgm:presLayoutVars>
      </dgm:prSet>
      <dgm:spPr/>
    </dgm:pt>
    <dgm:pt modelId="{47E06D4D-9FE6-477E-8F07-7FBAA1270FA5}" type="pres">
      <dgm:prSet presAssocID="{F766624C-C1CF-426D-B1DB-6909DCC3C6FE}" presName="sibTrans" presStyleLbl="sibTrans2D1" presStyleIdx="2" presStyleCnt="5"/>
      <dgm:spPr/>
    </dgm:pt>
    <dgm:pt modelId="{6161FAA2-DA92-4679-8B34-FCAEC755C341}" type="pres">
      <dgm:prSet presAssocID="{F766624C-C1CF-426D-B1DB-6909DCC3C6FE}" presName="connectorText" presStyleLbl="sibTrans2D1" presStyleIdx="2" presStyleCnt="5"/>
      <dgm:spPr/>
    </dgm:pt>
    <dgm:pt modelId="{9EAB8A8E-928E-48B7-96AA-F6656063EE96}" type="pres">
      <dgm:prSet presAssocID="{A2CB10A8-F3FC-4388-B871-BB095FC1A7A2}" presName="node" presStyleLbl="node1" presStyleIdx="3" presStyleCnt="6">
        <dgm:presLayoutVars>
          <dgm:bulletEnabled val="1"/>
        </dgm:presLayoutVars>
      </dgm:prSet>
      <dgm:spPr/>
    </dgm:pt>
    <dgm:pt modelId="{E8C775B5-3857-46A0-BC14-12EDD315B85D}" type="pres">
      <dgm:prSet presAssocID="{231B3939-8356-4C47-A232-8ECC2ADBD3F0}" presName="sibTrans" presStyleLbl="sibTrans2D1" presStyleIdx="3" presStyleCnt="5"/>
      <dgm:spPr/>
    </dgm:pt>
    <dgm:pt modelId="{D1F4FB59-5220-401F-8078-42E8CAE9CD3E}" type="pres">
      <dgm:prSet presAssocID="{231B3939-8356-4C47-A232-8ECC2ADBD3F0}" presName="connectorText" presStyleLbl="sibTrans2D1" presStyleIdx="3" presStyleCnt="5"/>
      <dgm:spPr/>
    </dgm:pt>
    <dgm:pt modelId="{96B16C60-8351-489C-8FDA-65E4CEBE1710}" type="pres">
      <dgm:prSet presAssocID="{57B4AFE2-8C6D-4FD8-8F20-BEBF134C00FE}" presName="node" presStyleLbl="node1" presStyleIdx="4" presStyleCnt="6">
        <dgm:presLayoutVars>
          <dgm:bulletEnabled val="1"/>
        </dgm:presLayoutVars>
      </dgm:prSet>
      <dgm:spPr/>
    </dgm:pt>
    <dgm:pt modelId="{F8D0E394-B3B2-4EAD-BCE8-C6192A7B60D3}" type="pres">
      <dgm:prSet presAssocID="{874D118A-9F91-4998-8FFE-8C8282B9B2C0}" presName="sibTrans" presStyleLbl="sibTrans2D1" presStyleIdx="4" presStyleCnt="5"/>
      <dgm:spPr/>
    </dgm:pt>
    <dgm:pt modelId="{9435D4DA-87B5-4A8B-8895-8B1E923338D6}" type="pres">
      <dgm:prSet presAssocID="{874D118A-9F91-4998-8FFE-8C8282B9B2C0}" presName="connectorText" presStyleLbl="sibTrans2D1" presStyleIdx="4" presStyleCnt="5"/>
      <dgm:spPr/>
    </dgm:pt>
    <dgm:pt modelId="{267FB79E-78FA-402E-B8E8-C2074814D22A}" type="pres">
      <dgm:prSet presAssocID="{B73FFE80-166A-4B49-95E8-66ACFF156613}" presName="node" presStyleLbl="node1" presStyleIdx="5" presStyleCnt="6">
        <dgm:presLayoutVars>
          <dgm:bulletEnabled val="1"/>
        </dgm:presLayoutVars>
      </dgm:prSet>
      <dgm:spPr/>
    </dgm:pt>
  </dgm:ptLst>
  <dgm:cxnLst>
    <dgm:cxn modelId="{10484516-4B6A-4A4E-B511-E72CF0A6CCDD}" srcId="{CA6216E2-4940-460B-9B4F-9D4F1E5CE34C}" destId="{57B4AFE2-8C6D-4FD8-8F20-BEBF134C00FE}" srcOrd="4" destOrd="0" parTransId="{A61523F1-0C11-476A-B648-F37F3E13E5F1}" sibTransId="{874D118A-9F91-4998-8FFE-8C8282B9B2C0}"/>
    <dgm:cxn modelId="{89628C1B-B87E-4FCA-8849-55F1F3AD6130}" type="presOf" srcId="{E1BFECC6-7143-49EA-BC64-5649750C37CC}" destId="{B49D4DDF-A517-4AD1-8C50-4DC7711D2AF6}" srcOrd="0" destOrd="0" presId="urn:microsoft.com/office/officeart/2005/8/layout/process1"/>
    <dgm:cxn modelId="{5B54421E-795C-4168-A744-FE51E607F688}" type="presOf" srcId="{231B3939-8356-4C47-A232-8ECC2ADBD3F0}" destId="{E8C775B5-3857-46A0-BC14-12EDD315B85D}" srcOrd="0" destOrd="0" presId="urn:microsoft.com/office/officeart/2005/8/layout/process1"/>
    <dgm:cxn modelId="{5BE7E91F-796E-417A-9B8D-7E2145FB25BC}" type="presOf" srcId="{B73FFE80-166A-4B49-95E8-66ACFF156613}" destId="{267FB79E-78FA-402E-B8E8-C2074814D22A}" srcOrd="0" destOrd="0" presId="urn:microsoft.com/office/officeart/2005/8/layout/process1"/>
    <dgm:cxn modelId="{A0F94D21-2CD6-4994-B5FB-A390A8A5BEF4}" type="presOf" srcId="{AD1433E8-8451-4822-875D-CDAE7599CFC1}" destId="{374C1D9D-951F-4CBE-983A-398465D6C38D}" srcOrd="1" destOrd="0" presId="urn:microsoft.com/office/officeart/2005/8/layout/process1"/>
    <dgm:cxn modelId="{95E52925-F39C-4400-BE72-36C3ED87CF7E}" type="presOf" srcId="{58651D8C-6302-4BA5-B3BC-E73FA49F178F}" destId="{99DBCE29-D39D-4736-A642-641D6EFD4288}" srcOrd="0" destOrd="0" presId="urn:microsoft.com/office/officeart/2005/8/layout/process1"/>
    <dgm:cxn modelId="{9579C125-BA01-4B36-98AE-B0A9786F59AE}" type="presOf" srcId="{F766624C-C1CF-426D-B1DB-6909DCC3C6FE}" destId="{47E06D4D-9FE6-477E-8F07-7FBAA1270FA5}" srcOrd="0" destOrd="0" presId="urn:microsoft.com/office/officeart/2005/8/layout/process1"/>
    <dgm:cxn modelId="{4E9DA92C-0294-4F0C-A3BD-A01B1C772D7F}" type="presOf" srcId="{874D118A-9F91-4998-8FFE-8C8282B9B2C0}" destId="{F8D0E394-B3B2-4EAD-BCE8-C6192A7B60D3}" srcOrd="0" destOrd="0" presId="urn:microsoft.com/office/officeart/2005/8/layout/process1"/>
    <dgm:cxn modelId="{A1677E30-D67A-4C98-8CA2-9E1B2B6F02D5}" type="presOf" srcId="{857FBC2A-4671-4226-B076-31B3E36B9779}" destId="{29A72B92-37E5-42FB-935E-E61C7FA4B9D0}" srcOrd="0" destOrd="0" presId="urn:microsoft.com/office/officeart/2005/8/layout/process1"/>
    <dgm:cxn modelId="{776D7532-82AA-4E30-B5A1-B02B28336C07}" srcId="{CA6216E2-4940-460B-9B4F-9D4F1E5CE34C}" destId="{D6562544-0854-4C15-86C2-5E8009027476}" srcOrd="1" destOrd="0" parTransId="{9127A178-40A7-4B62-84E2-0C2A42280F8E}" sibTransId="{58651D8C-6302-4BA5-B3BC-E73FA49F178F}"/>
    <dgm:cxn modelId="{5C68993A-7A0E-4BDC-8BA8-767662BCBE9D}" srcId="{CA6216E2-4940-460B-9B4F-9D4F1E5CE34C}" destId="{857FBC2A-4671-4226-B076-31B3E36B9779}" srcOrd="0" destOrd="0" parTransId="{4014FD66-78AB-4B87-8EA3-AC2C0F025CDF}" sibTransId="{AD1433E8-8451-4822-875D-CDAE7599CFC1}"/>
    <dgm:cxn modelId="{19242D44-1B22-4658-929C-F68F6043F571}" srcId="{CA6216E2-4940-460B-9B4F-9D4F1E5CE34C}" destId="{A2CB10A8-F3FC-4388-B871-BB095FC1A7A2}" srcOrd="3" destOrd="0" parTransId="{0B14EF13-922F-45D6-B3EA-58D4AB4DE7C8}" sibTransId="{231B3939-8356-4C47-A232-8ECC2ADBD3F0}"/>
    <dgm:cxn modelId="{5D6F5D44-7B65-4F74-A115-0F166AE7E39F}" type="presOf" srcId="{F766624C-C1CF-426D-B1DB-6909DCC3C6FE}" destId="{6161FAA2-DA92-4679-8B34-FCAEC755C341}" srcOrd="1" destOrd="0" presId="urn:microsoft.com/office/officeart/2005/8/layout/process1"/>
    <dgm:cxn modelId="{B648DD48-F6F6-4F77-8481-8B7339EA1BAA}" type="presOf" srcId="{AD1433E8-8451-4822-875D-CDAE7599CFC1}" destId="{E4E481A9-72F0-4231-91C6-5553BD48709B}" srcOrd="0" destOrd="0" presId="urn:microsoft.com/office/officeart/2005/8/layout/process1"/>
    <dgm:cxn modelId="{83A8866B-A34C-4AB2-8E8A-4A6286EA0A07}" type="presOf" srcId="{874D118A-9F91-4998-8FFE-8C8282B9B2C0}" destId="{9435D4DA-87B5-4A8B-8895-8B1E923338D6}" srcOrd="1" destOrd="0" presId="urn:microsoft.com/office/officeart/2005/8/layout/process1"/>
    <dgm:cxn modelId="{2FA77152-DF83-46D9-9F86-708A227A3526}" type="presOf" srcId="{CA6216E2-4940-460B-9B4F-9D4F1E5CE34C}" destId="{0E948FF6-136A-4768-B188-D987EDE6CF8C}" srcOrd="0" destOrd="0" presId="urn:microsoft.com/office/officeart/2005/8/layout/process1"/>
    <dgm:cxn modelId="{891DF277-7D54-4761-90BC-79158BD52645}" srcId="{CA6216E2-4940-460B-9B4F-9D4F1E5CE34C}" destId="{E1BFECC6-7143-49EA-BC64-5649750C37CC}" srcOrd="2" destOrd="0" parTransId="{9948392B-7853-49AD-BD41-2B813E896650}" sibTransId="{F766624C-C1CF-426D-B1DB-6909DCC3C6FE}"/>
    <dgm:cxn modelId="{C37BD759-470C-4AAF-8A26-4193C0C9B020}" type="presOf" srcId="{231B3939-8356-4C47-A232-8ECC2ADBD3F0}" destId="{D1F4FB59-5220-401F-8078-42E8CAE9CD3E}" srcOrd="1" destOrd="0" presId="urn:microsoft.com/office/officeart/2005/8/layout/process1"/>
    <dgm:cxn modelId="{312AB284-51BB-43A9-85DB-E089238FCDE9}" type="presOf" srcId="{A2CB10A8-F3FC-4388-B871-BB095FC1A7A2}" destId="{9EAB8A8E-928E-48B7-96AA-F6656063EE96}" srcOrd="0" destOrd="0" presId="urn:microsoft.com/office/officeart/2005/8/layout/process1"/>
    <dgm:cxn modelId="{C750FAA3-9AAA-49E1-AC23-C178CD1DED57}" type="presOf" srcId="{D6562544-0854-4C15-86C2-5E8009027476}" destId="{E5E4E143-2B3B-47C5-93AE-1F5EBD97E6D5}" srcOrd="0" destOrd="0" presId="urn:microsoft.com/office/officeart/2005/8/layout/process1"/>
    <dgm:cxn modelId="{88AF4FA8-ABD3-43AF-9140-A76F047B0DB5}" type="presOf" srcId="{57B4AFE2-8C6D-4FD8-8F20-BEBF134C00FE}" destId="{96B16C60-8351-489C-8FDA-65E4CEBE1710}" srcOrd="0" destOrd="0" presId="urn:microsoft.com/office/officeart/2005/8/layout/process1"/>
    <dgm:cxn modelId="{069E4FD7-ADD0-4234-80DF-D37781C280D5}" srcId="{CA6216E2-4940-460B-9B4F-9D4F1E5CE34C}" destId="{B73FFE80-166A-4B49-95E8-66ACFF156613}" srcOrd="5" destOrd="0" parTransId="{B2D53901-9A12-4DDA-80BF-00AE118B461A}" sibTransId="{9BEA2D5A-0019-43EB-8F4E-DE037D44C500}"/>
    <dgm:cxn modelId="{DEDBE1F2-B491-4DE2-88A6-49E9DCAD223E}" type="presOf" srcId="{58651D8C-6302-4BA5-B3BC-E73FA49F178F}" destId="{A0C9E9A6-97D5-4E45-BA5D-04DDD52B60A9}" srcOrd="1" destOrd="0" presId="urn:microsoft.com/office/officeart/2005/8/layout/process1"/>
    <dgm:cxn modelId="{35683AB8-F072-4DDB-95CD-3FA506DE0400}" type="presParOf" srcId="{0E948FF6-136A-4768-B188-D987EDE6CF8C}" destId="{29A72B92-37E5-42FB-935E-E61C7FA4B9D0}" srcOrd="0" destOrd="0" presId="urn:microsoft.com/office/officeart/2005/8/layout/process1"/>
    <dgm:cxn modelId="{2E20268E-C68A-4711-99E0-E837B537AE5E}" type="presParOf" srcId="{0E948FF6-136A-4768-B188-D987EDE6CF8C}" destId="{E4E481A9-72F0-4231-91C6-5553BD48709B}" srcOrd="1" destOrd="0" presId="urn:microsoft.com/office/officeart/2005/8/layout/process1"/>
    <dgm:cxn modelId="{4B022626-40FB-4524-BD0A-FBFA8311D8B6}" type="presParOf" srcId="{E4E481A9-72F0-4231-91C6-5553BD48709B}" destId="{374C1D9D-951F-4CBE-983A-398465D6C38D}" srcOrd="0" destOrd="0" presId="urn:microsoft.com/office/officeart/2005/8/layout/process1"/>
    <dgm:cxn modelId="{CE452307-8AC3-4E24-9541-D51B9C287798}" type="presParOf" srcId="{0E948FF6-136A-4768-B188-D987EDE6CF8C}" destId="{E5E4E143-2B3B-47C5-93AE-1F5EBD97E6D5}" srcOrd="2" destOrd="0" presId="urn:microsoft.com/office/officeart/2005/8/layout/process1"/>
    <dgm:cxn modelId="{D0701EB2-B087-49C0-9189-A498B62D44CE}" type="presParOf" srcId="{0E948FF6-136A-4768-B188-D987EDE6CF8C}" destId="{99DBCE29-D39D-4736-A642-641D6EFD4288}" srcOrd="3" destOrd="0" presId="urn:microsoft.com/office/officeart/2005/8/layout/process1"/>
    <dgm:cxn modelId="{FB2F3065-04BB-45E9-BCE9-E17EDBAC657E}" type="presParOf" srcId="{99DBCE29-D39D-4736-A642-641D6EFD4288}" destId="{A0C9E9A6-97D5-4E45-BA5D-04DDD52B60A9}" srcOrd="0" destOrd="0" presId="urn:microsoft.com/office/officeart/2005/8/layout/process1"/>
    <dgm:cxn modelId="{85561045-D6B9-4457-9A5C-839149E61C4A}" type="presParOf" srcId="{0E948FF6-136A-4768-B188-D987EDE6CF8C}" destId="{B49D4DDF-A517-4AD1-8C50-4DC7711D2AF6}" srcOrd="4" destOrd="0" presId="urn:microsoft.com/office/officeart/2005/8/layout/process1"/>
    <dgm:cxn modelId="{96D432BB-E1F5-43D9-A56B-9574FBEDE154}" type="presParOf" srcId="{0E948FF6-136A-4768-B188-D987EDE6CF8C}" destId="{47E06D4D-9FE6-477E-8F07-7FBAA1270FA5}" srcOrd="5" destOrd="0" presId="urn:microsoft.com/office/officeart/2005/8/layout/process1"/>
    <dgm:cxn modelId="{1A143E7A-A50E-47CD-946A-398380883135}" type="presParOf" srcId="{47E06D4D-9FE6-477E-8F07-7FBAA1270FA5}" destId="{6161FAA2-DA92-4679-8B34-FCAEC755C341}" srcOrd="0" destOrd="0" presId="urn:microsoft.com/office/officeart/2005/8/layout/process1"/>
    <dgm:cxn modelId="{D0025B99-92BF-40E9-A74F-942323BFB038}" type="presParOf" srcId="{0E948FF6-136A-4768-B188-D987EDE6CF8C}" destId="{9EAB8A8E-928E-48B7-96AA-F6656063EE96}" srcOrd="6" destOrd="0" presId="urn:microsoft.com/office/officeart/2005/8/layout/process1"/>
    <dgm:cxn modelId="{81FC976E-0BB4-40F7-927B-20D5908E66BA}" type="presParOf" srcId="{0E948FF6-136A-4768-B188-D987EDE6CF8C}" destId="{E8C775B5-3857-46A0-BC14-12EDD315B85D}" srcOrd="7" destOrd="0" presId="urn:microsoft.com/office/officeart/2005/8/layout/process1"/>
    <dgm:cxn modelId="{8FD54CF0-BEDD-4B85-9EC5-FC9D9A88D7EB}" type="presParOf" srcId="{E8C775B5-3857-46A0-BC14-12EDD315B85D}" destId="{D1F4FB59-5220-401F-8078-42E8CAE9CD3E}" srcOrd="0" destOrd="0" presId="urn:microsoft.com/office/officeart/2005/8/layout/process1"/>
    <dgm:cxn modelId="{F08ED475-839E-45B2-9F54-B40E4DF7A6D7}" type="presParOf" srcId="{0E948FF6-136A-4768-B188-D987EDE6CF8C}" destId="{96B16C60-8351-489C-8FDA-65E4CEBE1710}" srcOrd="8" destOrd="0" presId="urn:microsoft.com/office/officeart/2005/8/layout/process1"/>
    <dgm:cxn modelId="{CC94DBB7-45F7-4233-BFF6-4BE60CC09764}" type="presParOf" srcId="{0E948FF6-136A-4768-B188-D987EDE6CF8C}" destId="{F8D0E394-B3B2-4EAD-BCE8-C6192A7B60D3}" srcOrd="9" destOrd="0" presId="urn:microsoft.com/office/officeart/2005/8/layout/process1"/>
    <dgm:cxn modelId="{7D7B2D9F-03BB-4D9D-826F-755166B17622}" type="presParOf" srcId="{F8D0E394-B3B2-4EAD-BCE8-C6192A7B60D3}" destId="{9435D4DA-87B5-4A8B-8895-8B1E923338D6}" srcOrd="0" destOrd="0" presId="urn:microsoft.com/office/officeart/2005/8/layout/process1"/>
    <dgm:cxn modelId="{9E32A23D-45AE-4FC0-A6CB-F96B0AE422D8}" type="presParOf" srcId="{0E948FF6-136A-4768-B188-D987EDE6CF8C}" destId="{267FB79E-78FA-402E-B8E8-C2074814D22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8D0-C3C5-4776-813F-104A6EDDE371}">
      <dsp:nvSpPr>
        <dsp:cNvPr id="0" name=""/>
        <dsp:cNvSpPr/>
      </dsp:nvSpPr>
      <dsp:spPr>
        <a:xfrm rot="5400000">
          <a:off x="-103932" y="107149"/>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1</a:t>
          </a:r>
        </a:p>
      </dsp:txBody>
      <dsp:txXfrm rot="-5400000">
        <a:off x="1" y="245724"/>
        <a:ext cx="485016" cy="207865"/>
      </dsp:txXfrm>
    </dsp:sp>
    <dsp:sp modelId="{FA82D42D-D948-4017-8CBD-8741F6E945A7}">
      <dsp:nvSpPr>
        <dsp:cNvPr id="0" name=""/>
        <dsp:cNvSpPr/>
      </dsp:nvSpPr>
      <dsp:spPr>
        <a:xfrm rot="5400000">
          <a:off x="4193081" y="-3704846"/>
          <a:ext cx="450609"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Global EDA : inputs &amp; target analysis</a:t>
          </a:r>
        </a:p>
      </dsp:txBody>
      <dsp:txXfrm rot="-5400000">
        <a:off x="485017" y="25215"/>
        <a:ext cx="7844741" cy="406615"/>
      </dsp:txXfrm>
    </dsp:sp>
    <dsp:sp modelId="{1CE05AB9-8EB1-42AD-A548-E67BC226A424}">
      <dsp:nvSpPr>
        <dsp:cNvPr id="0" name=""/>
        <dsp:cNvSpPr/>
      </dsp:nvSpPr>
      <dsp:spPr>
        <a:xfrm rot="5400000">
          <a:off x="-103932" y="698513"/>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2</a:t>
          </a:r>
        </a:p>
      </dsp:txBody>
      <dsp:txXfrm rot="-5400000">
        <a:off x="1" y="837088"/>
        <a:ext cx="485016" cy="207865"/>
      </dsp:txXfrm>
    </dsp:sp>
    <dsp:sp modelId="{1DE4EB06-FEB9-453D-892E-FD7575BC7788}">
      <dsp:nvSpPr>
        <dsp:cNvPr id="0" name=""/>
        <dsp:cNvSpPr/>
      </dsp:nvSpPr>
      <dsp:spPr>
        <a:xfrm rot="5400000">
          <a:off x="4193199" y="-3113601"/>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Feature Engineering : process </a:t>
          </a:r>
          <a:r>
            <a:rPr lang="en-US" sz="2600" b="1" kern="1200" dirty="0">
              <a:solidFill>
                <a:srgbClr val="FFC0CB"/>
              </a:solidFill>
            </a:rPr>
            <a:t>text</a:t>
          </a:r>
          <a:r>
            <a:rPr lang="en-US" sz="2600" kern="1200" dirty="0"/>
            <a:t> // </a:t>
          </a:r>
          <a:r>
            <a:rPr lang="en-US" sz="2600" b="1" kern="1200" dirty="0">
              <a:solidFill>
                <a:srgbClr val="ADD8E6"/>
              </a:solidFill>
            </a:rPr>
            <a:t>image</a:t>
          </a:r>
        </a:p>
      </dsp:txBody>
      <dsp:txXfrm rot="-5400000">
        <a:off x="485017" y="616566"/>
        <a:ext cx="7844753" cy="406402"/>
      </dsp:txXfrm>
    </dsp:sp>
    <dsp:sp modelId="{0D779403-E225-4320-A830-D20BF9A9A2C2}">
      <dsp:nvSpPr>
        <dsp:cNvPr id="0" name=""/>
        <dsp:cNvSpPr/>
      </dsp:nvSpPr>
      <dsp:spPr>
        <a:xfrm rot="5400000">
          <a:off x="-103932" y="1289876"/>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3</a:t>
          </a:r>
          <a:endParaRPr lang="en-US" sz="1050" b="1" kern="1200" dirty="0"/>
        </a:p>
      </dsp:txBody>
      <dsp:txXfrm rot="-5400000">
        <a:off x="1" y="1428451"/>
        <a:ext cx="485016" cy="207865"/>
      </dsp:txXfrm>
    </dsp:sp>
    <dsp:sp modelId="{20CBDE3F-6578-49DB-9E21-4984C4787AAB}">
      <dsp:nvSpPr>
        <dsp:cNvPr id="0" name=""/>
        <dsp:cNvSpPr/>
      </dsp:nvSpPr>
      <dsp:spPr>
        <a:xfrm rot="5400000">
          <a:off x="4193199" y="-2522238"/>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Feature Engineering : create {</a:t>
          </a:r>
          <a:r>
            <a:rPr lang="en-US" sz="2600" b="1" kern="1200" dirty="0" err="1">
              <a:solidFill>
                <a:srgbClr val="FFC0CB"/>
              </a:solidFill>
            </a:rPr>
            <a:t>BoW</a:t>
          </a:r>
          <a:r>
            <a:rPr lang="en-US" sz="2600" kern="1200" dirty="0"/>
            <a:t>, </a:t>
          </a:r>
          <a:r>
            <a:rPr lang="en-US" sz="2600" b="1" kern="1200" dirty="0" err="1">
              <a:solidFill>
                <a:srgbClr val="ADD8E6"/>
              </a:solidFill>
            </a:rPr>
            <a:t>BoVW</a:t>
          </a:r>
          <a:r>
            <a:rPr lang="en-US" sz="2600" kern="1200" dirty="0"/>
            <a:t>}</a:t>
          </a:r>
        </a:p>
      </dsp:txBody>
      <dsp:txXfrm rot="-5400000">
        <a:off x="485017" y="1207929"/>
        <a:ext cx="7844753" cy="406402"/>
      </dsp:txXfrm>
    </dsp:sp>
    <dsp:sp modelId="{5130C173-FF7F-4D63-B5CB-83B160B0C014}">
      <dsp:nvSpPr>
        <dsp:cNvPr id="0" name=""/>
        <dsp:cNvSpPr/>
      </dsp:nvSpPr>
      <dsp:spPr>
        <a:xfrm rot="5400000">
          <a:off x="-103932" y="1881240"/>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4</a:t>
          </a:r>
        </a:p>
      </dsp:txBody>
      <dsp:txXfrm rot="-5400000">
        <a:off x="1" y="2019815"/>
        <a:ext cx="485016" cy="207865"/>
      </dsp:txXfrm>
    </dsp:sp>
    <dsp:sp modelId="{0BBB229A-9D1C-4FD0-A478-51ED9A093204}">
      <dsp:nvSpPr>
        <dsp:cNvPr id="0" name=""/>
        <dsp:cNvSpPr/>
      </dsp:nvSpPr>
      <dsp:spPr>
        <a:xfrm rot="5400000">
          <a:off x="4193199" y="-1956852"/>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FontTx/>
            <a:buNone/>
          </a:pPr>
          <a:r>
            <a:rPr lang="en-US" sz="2600" kern="1200" dirty="0"/>
            <a:t>Reduce &amp; </a:t>
          </a:r>
          <a:r>
            <a:rPr lang="en-US" sz="2600" kern="1200" dirty="0">
              <a:solidFill>
                <a:prstClr val="black">
                  <a:hueOff val="0"/>
                  <a:satOff val="0"/>
                  <a:lumOff val="0"/>
                  <a:alphaOff val="0"/>
                </a:prstClr>
              </a:solidFill>
              <a:latin typeface="Century Gothic" panose="020B0502020202020204"/>
              <a:ea typeface="+mn-ea"/>
              <a:cs typeface="+mn-cs"/>
            </a:rPr>
            <a:t>Combine</a:t>
          </a:r>
        </a:p>
      </dsp:txBody>
      <dsp:txXfrm rot="-5400000">
        <a:off x="485017" y="1773315"/>
        <a:ext cx="7844753" cy="406402"/>
      </dsp:txXfrm>
    </dsp:sp>
    <dsp:sp modelId="{E83B0FFA-7BD3-449B-82B5-720EB2A6F19D}">
      <dsp:nvSpPr>
        <dsp:cNvPr id="0" name=""/>
        <dsp:cNvSpPr/>
      </dsp:nvSpPr>
      <dsp:spPr>
        <a:xfrm rot="5400000">
          <a:off x="-103932" y="2472603"/>
          <a:ext cx="692881" cy="485016"/>
        </a:xfrm>
        <a:prstGeom prst="chevron">
          <a:avLst/>
        </a:prstGeom>
        <a:gradFill flip="none" rotWithShape="0">
          <a:gsLst>
            <a:gs pos="33000">
              <a:schemeClr val="accent1">
                <a:hueOff val="0"/>
                <a:satOff val="0"/>
                <a:lumOff val="0"/>
                <a:shade val="30000"/>
                <a:satMod val="115000"/>
              </a:schemeClr>
            </a:gs>
            <a:gs pos="79000">
              <a:schemeClr val="accent1">
                <a:hueOff val="0"/>
                <a:satOff val="0"/>
                <a:lumOff val="0"/>
                <a:shade val="67500"/>
                <a:satMod val="115000"/>
              </a:schemeClr>
            </a:gs>
            <a:gs pos="100000">
              <a:schemeClr val="accent1">
                <a:hueOff val="0"/>
                <a:satOff val="0"/>
                <a:lumOff val="0"/>
                <a:shade val="100000"/>
                <a:satMod val="115000"/>
              </a:schemeClr>
            </a:gs>
          </a:gsLst>
          <a:lin ang="16200000" scaled="1"/>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5</a:t>
          </a:r>
        </a:p>
      </dsp:txBody>
      <dsp:txXfrm rot="-5400000">
        <a:off x="1" y="2611178"/>
        <a:ext cx="485016" cy="207865"/>
      </dsp:txXfrm>
    </dsp:sp>
    <dsp:sp modelId="{53AEDBE1-9D0A-4A67-A50E-8FE63B99F280}">
      <dsp:nvSpPr>
        <dsp:cNvPr id="0" name=""/>
        <dsp:cNvSpPr/>
      </dsp:nvSpPr>
      <dsp:spPr>
        <a:xfrm rot="5400000">
          <a:off x="4193199" y="-1339510"/>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b="1" kern="1200" dirty="0">
              <a:solidFill>
                <a:schemeClr val="accent1"/>
              </a:solidFill>
            </a:rPr>
            <a:t>Cluster and visualize</a:t>
          </a:r>
        </a:p>
      </dsp:txBody>
      <dsp:txXfrm rot="-5400000">
        <a:off x="485017" y="2390657"/>
        <a:ext cx="7844753" cy="406402"/>
      </dsp:txXfrm>
    </dsp:sp>
    <dsp:sp modelId="{9ED8A8E8-6298-491B-8FFE-8240875A6BA2}">
      <dsp:nvSpPr>
        <dsp:cNvPr id="0" name=""/>
        <dsp:cNvSpPr/>
      </dsp:nvSpPr>
      <dsp:spPr>
        <a:xfrm rot="5400000">
          <a:off x="-103932" y="3063967"/>
          <a:ext cx="692881" cy="485016"/>
        </a:xfrm>
        <a:prstGeom prst="chevron">
          <a:avLst/>
        </a:prstGeom>
        <a:solidFill>
          <a:schemeClr val="tx2"/>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6</a:t>
          </a:r>
          <a:endParaRPr lang="en-US" sz="1600" b="1" kern="1200" dirty="0"/>
        </a:p>
      </dsp:txBody>
      <dsp:txXfrm rot="-5400000">
        <a:off x="1" y="3202542"/>
        <a:ext cx="485016" cy="207865"/>
      </dsp:txXfrm>
    </dsp:sp>
    <dsp:sp modelId="{4FB24F3D-F6A6-4EB0-821D-3453D4CF43E6}">
      <dsp:nvSpPr>
        <dsp:cNvPr id="0" name=""/>
        <dsp:cNvSpPr/>
      </dsp:nvSpPr>
      <dsp:spPr>
        <a:xfrm rot="5400000">
          <a:off x="4193199" y="-748147"/>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endParaRPr lang="en-US" sz="2600" b="1" kern="1200" dirty="0">
            <a:solidFill>
              <a:schemeClr val="tx2"/>
            </a:solidFill>
          </a:endParaRPr>
        </a:p>
      </dsp:txBody>
      <dsp:txXfrm rot="-5400000">
        <a:off x="485017" y="2982020"/>
        <a:ext cx="7844753" cy="406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8D0-C3C5-4776-813F-104A6EDDE371}">
      <dsp:nvSpPr>
        <dsp:cNvPr id="0" name=""/>
        <dsp:cNvSpPr/>
      </dsp:nvSpPr>
      <dsp:spPr>
        <a:xfrm rot="5400000">
          <a:off x="-103932" y="107149"/>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1</a:t>
          </a:r>
        </a:p>
      </dsp:txBody>
      <dsp:txXfrm rot="-5400000">
        <a:off x="1" y="245724"/>
        <a:ext cx="485016" cy="207865"/>
      </dsp:txXfrm>
    </dsp:sp>
    <dsp:sp modelId="{FA82D42D-D948-4017-8CBD-8741F6E945A7}">
      <dsp:nvSpPr>
        <dsp:cNvPr id="0" name=""/>
        <dsp:cNvSpPr/>
      </dsp:nvSpPr>
      <dsp:spPr>
        <a:xfrm rot="5400000">
          <a:off x="4193081" y="-3704846"/>
          <a:ext cx="450609"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t>Global EDA : inputs &amp; target analysis</a:t>
          </a:r>
        </a:p>
      </dsp:txBody>
      <dsp:txXfrm rot="-5400000">
        <a:off x="485017" y="25215"/>
        <a:ext cx="7844741" cy="406615"/>
      </dsp:txXfrm>
    </dsp:sp>
    <dsp:sp modelId="{1CE05AB9-8EB1-42AD-A548-E67BC226A424}">
      <dsp:nvSpPr>
        <dsp:cNvPr id="0" name=""/>
        <dsp:cNvSpPr/>
      </dsp:nvSpPr>
      <dsp:spPr>
        <a:xfrm rot="5400000">
          <a:off x="-103932" y="698513"/>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2</a:t>
          </a:r>
        </a:p>
      </dsp:txBody>
      <dsp:txXfrm rot="-5400000">
        <a:off x="1" y="837088"/>
        <a:ext cx="485016" cy="207865"/>
      </dsp:txXfrm>
    </dsp:sp>
    <dsp:sp modelId="{1DE4EB06-FEB9-453D-892E-FD7575BC7788}">
      <dsp:nvSpPr>
        <dsp:cNvPr id="0" name=""/>
        <dsp:cNvSpPr/>
      </dsp:nvSpPr>
      <dsp:spPr>
        <a:xfrm rot="5400000">
          <a:off x="4193199" y="-3113601"/>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t>Feature Engineering : process </a:t>
          </a:r>
          <a:r>
            <a:rPr lang="en-US" sz="2400" b="1" kern="1200" dirty="0">
              <a:solidFill>
                <a:srgbClr val="FFC0CB"/>
              </a:solidFill>
            </a:rPr>
            <a:t>text</a:t>
          </a:r>
          <a:r>
            <a:rPr lang="en-US" sz="2400" kern="1200" dirty="0"/>
            <a:t> // </a:t>
          </a:r>
          <a:r>
            <a:rPr lang="en-US" sz="2400" b="1" kern="1200" dirty="0">
              <a:solidFill>
                <a:srgbClr val="ADD8E6"/>
              </a:solidFill>
            </a:rPr>
            <a:t>image</a:t>
          </a:r>
        </a:p>
      </dsp:txBody>
      <dsp:txXfrm rot="-5400000">
        <a:off x="485017" y="616566"/>
        <a:ext cx="7844753" cy="406402"/>
      </dsp:txXfrm>
    </dsp:sp>
    <dsp:sp modelId="{0D779403-E225-4320-A830-D20BF9A9A2C2}">
      <dsp:nvSpPr>
        <dsp:cNvPr id="0" name=""/>
        <dsp:cNvSpPr/>
      </dsp:nvSpPr>
      <dsp:spPr>
        <a:xfrm rot="5400000">
          <a:off x="-103932" y="1289876"/>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3</a:t>
          </a:r>
          <a:endParaRPr lang="en-US" sz="1050" b="1" kern="1200" dirty="0"/>
        </a:p>
      </dsp:txBody>
      <dsp:txXfrm rot="-5400000">
        <a:off x="1" y="1428451"/>
        <a:ext cx="485016" cy="207865"/>
      </dsp:txXfrm>
    </dsp:sp>
    <dsp:sp modelId="{20CBDE3F-6578-49DB-9E21-4984C4787AAB}">
      <dsp:nvSpPr>
        <dsp:cNvPr id="0" name=""/>
        <dsp:cNvSpPr/>
      </dsp:nvSpPr>
      <dsp:spPr>
        <a:xfrm rot="5400000">
          <a:off x="4193199" y="-2522238"/>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t>Feature Engineering : create features {</a:t>
          </a:r>
          <a:r>
            <a:rPr lang="en-US" sz="2400" b="1" kern="1200" dirty="0" err="1">
              <a:solidFill>
                <a:srgbClr val="FFC0CB"/>
              </a:solidFill>
            </a:rPr>
            <a:t>BoW</a:t>
          </a:r>
          <a:r>
            <a:rPr lang="en-US" sz="2400" kern="1200" dirty="0"/>
            <a:t>, </a:t>
          </a:r>
          <a:r>
            <a:rPr lang="en-US" sz="2400" b="1" kern="1200" dirty="0" err="1">
              <a:solidFill>
                <a:srgbClr val="ADD8E6"/>
              </a:solidFill>
            </a:rPr>
            <a:t>BoVW</a:t>
          </a:r>
          <a:r>
            <a:rPr lang="en-US" sz="2400" kern="1200" dirty="0"/>
            <a:t>}</a:t>
          </a:r>
        </a:p>
      </dsp:txBody>
      <dsp:txXfrm rot="-5400000">
        <a:off x="485017" y="1207929"/>
        <a:ext cx="7844753" cy="406402"/>
      </dsp:txXfrm>
    </dsp:sp>
    <dsp:sp modelId="{5130C173-FF7F-4D63-B5CB-83B160B0C014}">
      <dsp:nvSpPr>
        <dsp:cNvPr id="0" name=""/>
        <dsp:cNvSpPr/>
      </dsp:nvSpPr>
      <dsp:spPr>
        <a:xfrm rot="5400000">
          <a:off x="-103932" y="1881240"/>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4</a:t>
          </a:r>
        </a:p>
      </dsp:txBody>
      <dsp:txXfrm rot="-5400000">
        <a:off x="1" y="2019815"/>
        <a:ext cx="485016" cy="207865"/>
      </dsp:txXfrm>
    </dsp:sp>
    <dsp:sp modelId="{0BBB229A-9D1C-4FD0-A478-51ED9A093204}">
      <dsp:nvSpPr>
        <dsp:cNvPr id="0" name=""/>
        <dsp:cNvSpPr/>
      </dsp:nvSpPr>
      <dsp:spPr>
        <a:xfrm rot="5400000">
          <a:off x="4193199" y="-1956852"/>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FontTx/>
            <a:buNone/>
          </a:pPr>
          <a:r>
            <a:rPr lang="en-US" sz="2600" kern="1200" dirty="0"/>
            <a:t>Reduce &amp; </a:t>
          </a:r>
          <a:r>
            <a:rPr lang="en-US" sz="2600" kern="1200" dirty="0">
              <a:solidFill>
                <a:prstClr val="black">
                  <a:hueOff val="0"/>
                  <a:satOff val="0"/>
                  <a:lumOff val="0"/>
                  <a:alphaOff val="0"/>
                </a:prstClr>
              </a:solidFill>
              <a:latin typeface="Century Gothic" panose="020B0502020202020204"/>
              <a:ea typeface="+mn-ea"/>
              <a:cs typeface="+mn-cs"/>
            </a:rPr>
            <a:t>Combine</a:t>
          </a:r>
        </a:p>
      </dsp:txBody>
      <dsp:txXfrm rot="-5400000">
        <a:off x="485017" y="1773315"/>
        <a:ext cx="7844753" cy="406402"/>
      </dsp:txXfrm>
    </dsp:sp>
    <dsp:sp modelId="{E83B0FFA-7BD3-449B-82B5-720EB2A6F19D}">
      <dsp:nvSpPr>
        <dsp:cNvPr id="0" name=""/>
        <dsp:cNvSpPr/>
      </dsp:nvSpPr>
      <dsp:spPr>
        <a:xfrm rot="5400000">
          <a:off x="-103932" y="2472603"/>
          <a:ext cx="692881" cy="485016"/>
        </a:xfrm>
        <a:prstGeom prst="chevron">
          <a:avLst/>
        </a:prstGeom>
        <a:gradFill flip="none" rotWithShape="0">
          <a:gsLst>
            <a:gs pos="33000">
              <a:schemeClr val="accent1">
                <a:hueOff val="0"/>
                <a:satOff val="0"/>
                <a:lumOff val="0"/>
                <a:shade val="30000"/>
                <a:satMod val="115000"/>
              </a:schemeClr>
            </a:gs>
            <a:gs pos="79000">
              <a:schemeClr val="accent1">
                <a:hueOff val="0"/>
                <a:satOff val="0"/>
                <a:lumOff val="0"/>
                <a:shade val="67500"/>
                <a:satMod val="115000"/>
              </a:schemeClr>
            </a:gs>
            <a:gs pos="100000">
              <a:schemeClr val="accent1">
                <a:hueOff val="0"/>
                <a:satOff val="0"/>
                <a:lumOff val="0"/>
                <a:shade val="100000"/>
                <a:satMod val="115000"/>
              </a:schemeClr>
            </a:gs>
          </a:gsLst>
          <a:lin ang="16200000" scaled="1"/>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5</a:t>
          </a:r>
        </a:p>
      </dsp:txBody>
      <dsp:txXfrm rot="-5400000">
        <a:off x="1" y="2611178"/>
        <a:ext cx="485016" cy="207865"/>
      </dsp:txXfrm>
    </dsp:sp>
    <dsp:sp modelId="{53AEDBE1-9D0A-4A67-A50E-8FE63B99F280}">
      <dsp:nvSpPr>
        <dsp:cNvPr id="0" name=""/>
        <dsp:cNvSpPr/>
      </dsp:nvSpPr>
      <dsp:spPr>
        <a:xfrm rot="5400000">
          <a:off x="4193199" y="-1339510"/>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b="1" kern="1200" dirty="0">
              <a:solidFill>
                <a:schemeClr val="accent1"/>
              </a:solidFill>
            </a:rPr>
            <a:t>Cluster and visualize</a:t>
          </a:r>
        </a:p>
      </dsp:txBody>
      <dsp:txXfrm rot="-5400000">
        <a:off x="485017" y="2390657"/>
        <a:ext cx="7844753" cy="406402"/>
      </dsp:txXfrm>
    </dsp:sp>
    <dsp:sp modelId="{9ED8A8E8-6298-491B-8FFE-8240875A6BA2}">
      <dsp:nvSpPr>
        <dsp:cNvPr id="0" name=""/>
        <dsp:cNvSpPr/>
      </dsp:nvSpPr>
      <dsp:spPr>
        <a:xfrm rot="5400000">
          <a:off x="-103932" y="3063967"/>
          <a:ext cx="692881" cy="485016"/>
        </a:xfrm>
        <a:prstGeom prst="chevron">
          <a:avLst/>
        </a:prstGeom>
        <a:solidFill>
          <a:schemeClr val="tx2"/>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6</a:t>
          </a:r>
          <a:endParaRPr lang="en-US" sz="1600" b="1" kern="1200" dirty="0"/>
        </a:p>
      </dsp:txBody>
      <dsp:txXfrm rot="-5400000">
        <a:off x="1" y="3202542"/>
        <a:ext cx="485016" cy="207865"/>
      </dsp:txXfrm>
    </dsp:sp>
    <dsp:sp modelId="{4FB24F3D-F6A6-4EB0-821D-3453D4CF43E6}">
      <dsp:nvSpPr>
        <dsp:cNvPr id="0" name=""/>
        <dsp:cNvSpPr/>
      </dsp:nvSpPr>
      <dsp:spPr>
        <a:xfrm rot="5400000">
          <a:off x="4193199" y="-748147"/>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endParaRPr lang="en-US" sz="2400" b="1" kern="1200" dirty="0">
            <a:solidFill>
              <a:schemeClr val="tx2"/>
            </a:solidFill>
          </a:endParaRPr>
        </a:p>
      </dsp:txBody>
      <dsp:txXfrm rot="-5400000">
        <a:off x="485017" y="2982020"/>
        <a:ext cx="7844753" cy="4064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F3AB-2D87-4842-8510-02B6192CF0F6}">
      <dsp:nvSpPr>
        <dsp:cNvPr id="0" name=""/>
        <dsp:cNvSpPr/>
      </dsp:nvSpPr>
      <dsp:spPr>
        <a:xfrm>
          <a:off x="21035" y="179"/>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a:t>
          </a:r>
        </a:p>
      </dsp:txBody>
      <dsp:txXfrm>
        <a:off x="27190" y="6334"/>
        <a:ext cx="365929" cy="197822"/>
      </dsp:txXfrm>
    </dsp:sp>
    <dsp:sp modelId="{8FD62BA2-A2E9-44C9-B73C-38CDA30971B0}">
      <dsp:nvSpPr>
        <dsp:cNvPr id="0" name=""/>
        <dsp:cNvSpPr/>
      </dsp:nvSpPr>
      <dsp:spPr>
        <a:xfrm rot="5400000">
          <a:off x="170755" y="215565"/>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223445"/>
        <a:ext cx="56735" cy="55159"/>
      </dsp:txXfrm>
    </dsp:sp>
    <dsp:sp modelId="{4251EDFF-7AEB-4E55-A388-D7A4048C1CC2}">
      <dsp:nvSpPr>
        <dsp:cNvPr id="0" name=""/>
        <dsp:cNvSpPr/>
      </dsp:nvSpPr>
      <dsp:spPr>
        <a:xfrm>
          <a:off x="21035" y="315378"/>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a:t>
          </a:r>
        </a:p>
      </dsp:txBody>
      <dsp:txXfrm>
        <a:off x="27190" y="321533"/>
        <a:ext cx="365929" cy="197822"/>
      </dsp:txXfrm>
    </dsp:sp>
    <dsp:sp modelId="{FE141BDC-1B88-4A90-8014-EA76C910991F}">
      <dsp:nvSpPr>
        <dsp:cNvPr id="0" name=""/>
        <dsp:cNvSpPr/>
      </dsp:nvSpPr>
      <dsp:spPr>
        <a:xfrm rot="5400000">
          <a:off x="170755" y="530764"/>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538644"/>
        <a:ext cx="56735" cy="55159"/>
      </dsp:txXfrm>
    </dsp:sp>
    <dsp:sp modelId="{B4D7E616-BB08-40FB-BD8E-E8F6ACDD0FBF}">
      <dsp:nvSpPr>
        <dsp:cNvPr id="0" name=""/>
        <dsp:cNvSpPr/>
      </dsp:nvSpPr>
      <dsp:spPr>
        <a:xfrm>
          <a:off x="21035" y="630578"/>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a:t>
          </a:r>
        </a:p>
      </dsp:txBody>
      <dsp:txXfrm>
        <a:off x="27190" y="636733"/>
        <a:ext cx="365929" cy="197822"/>
      </dsp:txXfrm>
    </dsp:sp>
    <dsp:sp modelId="{DF233C14-1003-4A4A-AEEA-1574901848FA}">
      <dsp:nvSpPr>
        <dsp:cNvPr id="0" name=""/>
        <dsp:cNvSpPr/>
      </dsp:nvSpPr>
      <dsp:spPr>
        <a:xfrm rot="5400000">
          <a:off x="170755" y="845964"/>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853844"/>
        <a:ext cx="56735" cy="55159"/>
      </dsp:txXfrm>
    </dsp:sp>
    <dsp:sp modelId="{A1EBC2DF-73D1-4E4E-A6B4-0D70550678C4}">
      <dsp:nvSpPr>
        <dsp:cNvPr id="0" name=""/>
        <dsp:cNvSpPr/>
      </dsp:nvSpPr>
      <dsp:spPr>
        <a:xfrm>
          <a:off x="21035" y="945777"/>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4</a:t>
          </a:r>
        </a:p>
      </dsp:txBody>
      <dsp:txXfrm>
        <a:off x="27190" y="951932"/>
        <a:ext cx="365929" cy="197822"/>
      </dsp:txXfrm>
    </dsp:sp>
    <dsp:sp modelId="{52B952D2-560D-4EA7-93AD-C5B4458CC9E9}">
      <dsp:nvSpPr>
        <dsp:cNvPr id="0" name=""/>
        <dsp:cNvSpPr/>
      </dsp:nvSpPr>
      <dsp:spPr>
        <a:xfrm rot="5400000">
          <a:off x="170755" y="1161163"/>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1169043"/>
        <a:ext cx="56735" cy="55159"/>
      </dsp:txXfrm>
    </dsp:sp>
    <dsp:sp modelId="{D0C795B6-FCDA-468C-A807-9D3438314B2E}">
      <dsp:nvSpPr>
        <dsp:cNvPr id="0" name=""/>
        <dsp:cNvSpPr/>
      </dsp:nvSpPr>
      <dsp:spPr>
        <a:xfrm>
          <a:off x="21035" y="1260976"/>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5</a:t>
          </a:r>
        </a:p>
      </dsp:txBody>
      <dsp:txXfrm>
        <a:off x="27190" y="1267131"/>
        <a:ext cx="365929" cy="197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4E143-2B3B-47C5-93AE-1F5EBD97E6D5}">
      <dsp:nvSpPr>
        <dsp:cNvPr id="0" name=""/>
        <dsp:cNvSpPr/>
      </dsp:nvSpPr>
      <dsp:spPr>
        <a:xfrm>
          <a:off x="1446"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1.</a:t>
          </a:r>
        </a:p>
        <a:p>
          <a:pPr marL="0" lvl="0" indent="0" algn="ctr" defTabSz="355600">
            <a:lnSpc>
              <a:spcPct val="90000"/>
            </a:lnSpc>
            <a:spcBef>
              <a:spcPct val="0"/>
            </a:spcBef>
            <a:spcAft>
              <a:spcPct val="35000"/>
            </a:spcAft>
            <a:buNone/>
          </a:pPr>
          <a:r>
            <a:rPr lang="en-US" sz="800" kern="1200" dirty="0"/>
            <a:t> Alternate processors</a:t>
          </a:r>
        </a:p>
      </dsp:txBody>
      <dsp:txXfrm>
        <a:off x="19975" y="201375"/>
        <a:ext cx="595555" cy="671666"/>
      </dsp:txXfrm>
    </dsp:sp>
    <dsp:sp modelId="{99DBCE29-D39D-4736-A642-641D6EFD4288}">
      <dsp:nvSpPr>
        <dsp:cNvPr id="0" name=""/>
        <dsp:cNvSpPr/>
      </dsp:nvSpPr>
      <dsp:spPr>
        <a:xfrm>
          <a:off x="697321" y="458764"/>
          <a:ext cx="134114" cy="156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7321" y="490142"/>
        <a:ext cx="93880" cy="94132"/>
      </dsp:txXfrm>
    </dsp:sp>
    <dsp:sp modelId="{B49D4DDF-A517-4AD1-8C50-4DC7711D2AF6}">
      <dsp:nvSpPr>
        <dsp:cNvPr id="0" name=""/>
        <dsp:cNvSpPr/>
      </dsp:nvSpPr>
      <dsp:spPr>
        <a:xfrm>
          <a:off x="887105"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2.</a:t>
          </a:r>
        </a:p>
        <a:p>
          <a:pPr marL="0" lvl="0" indent="0" algn="ctr" defTabSz="355600">
            <a:lnSpc>
              <a:spcPct val="90000"/>
            </a:lnSpc>
            <a:spcBef>
              <a:spcPct val="0"/>
            </a:spcBef>
            <a:spcAft>
              <a:spcPct val="35000"/>
            </a:spcAft>
            <a:buNone/>
          </a:pPr>
          <a:r>
            <a:rPr lang="en-US" sz="800" kern="1200" dirty="0"/>
            <a:t>Visualize results</a:t>
          </a:r>
        </a:p>
      </dsp:txBody>
      <dsp:txXfrm>
        <a:off x="905634" y="201375"/>
        <a:ext cx="595555" cy="671666"/>
      </dsp:txXfrm>
    </dsp:sp>
    <dsp:sp modelId="{47E06D4D-9FE6-477E-8F07-7FBAA1270FA5}">
      <dsp:nvSpPr>
        <dsp:cNvPr id="0" name=""/>
        <dsp:cNvSpPr/>
      </dsp:nvSpPr>
      <dsp:spPr>
        <a:xfrm>
          <a:off x="1582980" y="458764"/>
          <a:ext cx="134114" cy="156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582980" y="490142"/>
        <a:ext cx="93880" cy="94132"/>
      </dsp:txXfrm>
    </dsp:sp>
    <dsp:sp modelId="{9EAB8A8E-928E-48B7-96AA-F6656063EE96}">
      <dsp:nvSpPr>
        <dsp:cNvPr id="0" name=""/>
        <dsp:cNvSpPr/>
      </dsp:nvSpPr>
      <dsp:spPr>
        <a:xfrm>
          <a:off x="1772764"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3.</a:t>
          </a:r>
        </a:p>
        <a:p>
          <a:pPr marL="0" lvl="0" indent="0" algn="ctr" defTabSz="355600">
            <a:lnSpc>
              <a:spcPct val="90000"/>
            </a:lnSpc>
            <a:spcBef>
              <a:spcPct val="0"/>
            </a:spcBef>
            <a:spcAft>
              <a:spcPct val="35000"/>
            </a:spcAft>
            <a:buNone/>
          </a:pPr>
          <a:r>
            <a:rPr lang="en-US" sz="800" kern="1200" dirty="0"/>
            <a:t>Explore* extraction &amp; matching</a:t>
          </a:r>
        </a:p>
      </dsp:txBody>
      <dsp:txXfrm>
        <a:off x="1791293" y="201375"/>
        <a:ext cx="595555" cy="671666"/>
      </dsp:txXfrm>
    </dsp:sp>
    <dsp:sp modelId="{E8C775B5-3857-46A0-BC14-12EDD315B85D}">
      <dsp:nvSpPr>
        <dsp:cNvPr id="0" name=""/>
        <dsp:cNvSpPr/>
      </dsp:nvSpPr>
      <dsp:spPr>
        <a:xfrm>
          <a:off x="2468638" y="458764"/>
          <a:ext cx="134114" cy="156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468638" y="490142"/>
        <a:ext cx="93880" cy="94132"/>
      </dsp:txXfrm>
    </dsp:sp>
    <dsp:sp modelId="{96B16C60-8351-489C-8FDA-65E4CEBE1710}">
      <dsp:nvSpPr>
        <dsp:cNvPr id="0" name=""/>
        <dsp:cNvSpPr/>
      </dsp:nvSpPr>
      <dsp:spPr>
        <a:xfrm>
          <a:off x="2658422"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4. Create images set</a:t>
          </a:r>
        </a:p>
      </dsp:txBody>
      <dsp:txXfrm>
        <a:off x="2676951" y="201375"/>
        <a:ext cx="595555" cy="6716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72B92-37E5-42FB-935E-E61C7FA4B9D0}">
      <dsp:nvSpPr>
        <dsp:cNvPr id="0" name=""/>
        <dsp:cNvSpPr/>
      </dsp:nvSpPr>
      <dsp:spPr>
        <a:xfrm>
          <a:off x="0"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a:t>
          </a:r>
        </a:p>
        <a:p>
          <a:pPr marL="0" lvl="0" indent="0" algn="ctr" defTabSz="488950">
            <a:lnSpc>
              <a:spcPct val="90000"/>
            </a:lnSpc>
            <a:spcBef>
              <a:spcPct val="0"/>
            </a:spcBef>
            <a:spcAft>
              <a:spcPct val="35000"/>
            </a:spcAft>
            <a:buNone/>
          </a:pPr>
          <a:r>
            <a:rPr lang="en-US" sz="1100" kern="1200" dirty="0"/>
            <a:t>Select Input</a:t>
          </a:r>
        </a:p>
      </dsp:txBody>
      <dsp:txXfrm>
        <a:off x="23821" y="693171"/>
        <a:ext cx="826432" cy="765657"/>
      </dsp:txXfrm>
    </dsp:sp>
    <dsp:sp modelId="{E4E481A9-72F0-4231-91C6-5553BD48709B}">
      <dsp:nvSpPr>
        <dsp:cNvPr id="0" name=""/>
        <dsp:cNvSpPr/>
      </dsp:nvSpPr>
      <dsp:spPr>
        <a:xfrm>
          <a:off x="961482"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61482" y="1010969"/>
        <a:ext cx="129712" cy="130062"/>
      </dsp:txXfrm>
    </dsp:sp>
    <dsp:sp modelId="{E5E4E143-2B3B-47C5-93AE-1F5EBD97E6D5}">
      <dsp:nvSpPr>
        <dsp:cNvPr id="0" name=""/>
        <dsp:cNvSpPr/>
      </dsp:nvSpPr>
      <dsp:spPr>
        <a:xfrm>
          <a:off x="1223704"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a:t>
          </a:r>
        </a:p>
        <a:p>
          <a:pPr marL="0" lvl="0" indent="0" algn="ctr" defTabSz="488950">
            <a:lnSpc>
              <a:spcPct val="90000"/>
            </a:lnSpc>
            <a:spcBef>
              <a:spcPct val="0"/>
            </a:spcBef>
            <a:spcAft>
              <a:spcPct val="35000"/>
            </a:spcAft>
            <a:buNone/>
          </a:pPr>
          <a:r>
            <a:rPr lang="en-US" sz="1100" kern="1200" dirty="0"/>
            <a:t>Extract image descriptors</a:t>
          </a:r>
        </a:p>
      </dsp:txBody>
      <dsp:txXfrm>
        <a:off x="1247525" y="693171"/>
        <a:ext cx="826432" cy="765657"/>
      </dsp:txXfrm>
    </dsp:sp>
    <dsp:sp modelId="{99DBCE29-D39D-4736-A642-641D6EFD4288}">
      <dsp:nvSpPr>
        <dsp:cNvPr id="0" name=""/>
        <dsp:cNvSpPr/>
      </dsp:nvSpPr>
      <dsp:spPr>
        <a:xfrm>
          <a:off x="2185187"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85187" y="1010969"/>
        <a:ext cx="129712" cy="130062"/>
      </dsp:txXfrm>
    </dsp:sp>
    <dsp:sp modelId="{B49D4DDF-A517-4AD1-8C50-4DC7711D2AF6}">
      <dsp:nvSpPr>
        <dsp:cNvPr id="0" name=""/>
        <dsp:cNvSpPr/>
      </dsp:nvSpPr>
      <dsp:spPr>
        <a:xfrm>
          <a:off x="2447409"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a:t>
          </a:r>
        </a:p>
        <a:p>
          <a:pPr marL="0" lvl="0" indent="0" algn="ctr" defTabSz="488950">
            <a:lnSpc>
              <a:spcPct val="90000"/>
            </a:lnSpc>
            <a:spcBef>
              <a:spcPct val="0"/>
            </a:spcBef>
            <a:spcAft>
              <a:spcPct val="35000"/>
            </a:spcAft>
            <a:buNone/>
          </a:pPr>
          <a:r>
            <a:rPr lang="en-US" sz="1100" kern="1200" dirty="0"/>
            <a:t>Gather any descriptors</a:t>
          </a:r>
        </a:p>
      </dsp:txBody>
      <dsp:txXfrm>
        <a:off x="2471230" y="693171"/>
        <a:ext cx="826432" cy="765657"/>
      </dsp:txXfrm>
    </dsp:sp>
    <dsp:sp modelId="{47E06D4D-9FE6-477E-8F07-7FBAA1270FA5}">
      <dsp:nvSpPr>
        <dsp:cNvPr id="0" name=""/>
        <dsp:cNvSpPr/>
      </dsp:nvSpPr>
      <dsp:spPr>
        <a:xfrm>
          <a:off x="3408892"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08892" y="1010969"/>
        <a:ext cx="129712" cy="130062"/>
      </dsp:txXfrm>
    </dsp:sp>
    <dsp:sp modelId="{9EAB8A8E-928E-48B7-96AA-F6656063EE96}">
      <dsp:nvSpPr>
        <dsp:cNvPr id="0" name=""/>
        <dsp:cNvSpPr/>
      </dsp:nvSpPr>
      <dsp:spPr>
        <a:xfrm>
          <a:off x="3671114"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a:t>
          </a:r>
        </a:p>
        <a:p>
          <a:pPr marL="0" lvl="0" indent="0" algn="ctr" defTabSz="488950">
            <a:lnSpc>
              <a:spcPct val="90000"/>
            </a:lnSpc>
            <a:spcBef>
              <a:spcPct val="0"/>
            </a:spcBef>
            <a:spcAft>
              <a:spcPct val="35000"/>
            </a:spcAft>
            <a:buNone/>
          </a:pPr>
          <a:r>
            <a:rPr lang="en-US" sz="1100" kern="1200" dirty="0" err="1"/>
            <a:t>Kmeans</a:t>
          </a:r>
          <a:r>
            <a:rPr lang="en-US" sz="1100" kern="1200" dirty="0"/>
            <a:t> to get </a:t>
          </a:r>
          <a:r>
            <a:rPr lang="en-US" sz="1100" kern="1200" dirty="0" err="1"/>
            <a:t>BoVW</a:t>
          </a:r>
          <a:endParaRPr lang="en-US" sz="1100" kern="1200" dirty="0"/>
        </a:p>
      </dsp:txBody>
      <dsp:txXfrm>
        <a:off x="3694935" y="693171"/>
        <a:ext cx="826432" cy="765657"/>
      </dsp:txXfrm>
    </dsp:sp>
    <dsp:sp modelId="{E8C775B5-3857-46A0-BC14-12EDD315B85D}">
      <dsp:nvSpPr>
        <dsp:cNvPr id="0" name=""/>
        <dsp:cNvSpPr/>
      </dsp:nvSpPr>
      <dsp:spPr>
        <a:xfrm>
          <a:off x="4632596"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32596" y="1010969"/>
        <a:ext cx="129712" cy="130062"/>
      </dsp:txXfrm>
    </dsp:sp>
    <dsp:sp modelId="{96B16C60-8351-489C-8FDA-65E4CEBE1710}">
      <dsp:nvSpPr>
        <dsp:cNvPr id="0" name=""/>
        <dsp:cNvSpPr/>
      </dsp:nvSpPr>
      <dsp:spPr>
        <a:xfrm>
          <a:off x="4894819"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a:t>
          </a:r>
        </a:p>
        <a:p>
          <a:pPr marL="0" lvl="0" indent="0" algn="ctr" defTabSz="488950">
            <a:lnSpc>
              <a:spcPct val="90000"/>
            </a:lnSpc>
            <a:spcBef>
              <a:spcPct val="0"/>
            </a:spcBef>
            <a:spcAft>
              <a:spcPct val="35000"/>
            </a:spcAft>
            <a:buNone/>
          </a:pPr>
          <a:r>
            <a:rPr lang="en-US" sz="1100" kern="1200" dirty="0"/>
            <a:t>Create histograms</a:t>
          </a:r>
        </a:p>
      </dsp:txBody>
      <dsp:txXfrm>
        <a:off x="4918640" y="693171"/>
        <a:ext cx="826432" cy="765657"/>
      </dsp:txXfrm>
    </dsp:sp>
    <dsp:sp modelId="{F8D0E394-B3B2-4EAD-BCE8-C6192A7B60D3}">
      <dsp:nvSpPr>
        <dsp:cNvPr id="0" name=""/>
        <dsp:cNvSpPr/>
      </dsp:nvSpPr>
      <dsp:spPr>
        <a:xfrm>
          <a:off x="5856301"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56301" y="1010969"/>
        <a:ext cx="129712" cy="130062"/>
      </dsp:txXfrm>
    </dsp:sp>
    <dsp:sp modelId="{267FB79E-78FA-402E-B8E8-C2074814D22A}">
      <dsp:nvSpPr>
        <dsp:cNvPr id="0" name=""/>
        <dsp:cNvSpPr/>
      </dsp:nvSpPr>
      <dsp:spPr>
        <a:xfrm>
          <a:off x="6118524"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a:t>
          </a:r>
        </a:p>
        <a:p>
          <a:pPr marL="0" lvl="0" indent="0" algn="ctr" defTabSz="488950">
            <a:lnSpc>
              <a:spcPct val="90000"/>
            </a:lnSpc>
            <a:spcBef>
              <a:spcPct val="0"/>
            </a:spcBef>
            <a:spcAft>
              <a:spcPct val="35000"/>
            </a:spcAft>
            <a:buNone/>
          </a:pPr>
          <a:r>
            <a:rPr lang="en-US" sz="1100" kern="1200" dirty="0"/>
            <a:t>Store results</a:t>
          </a:r>
        </a:p>
      </dsp:txBody>
      <dsp:txXfrm>
        <a:off x="6142345" y="693171"/>
        <a:ext cx="826432" cy="7656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3214C-5A60-475B-AF16-6878984274A3}" type="datetimeFigureOut">
              <a:rPr lang="en-US" smtClean="0"/>
              <a:t>10/27/2020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39FE3-A82C-47E2-BE57-B418D52670DF}" type="slidenum">
              <a:rPr lang="en-US" smtClean="0"/>
              <a:t>‹N°›</a:t>
            </a:fld>
            <a:endParaRPr lang="en-US"/>
          </a:p>
        </p:txBody>
      </p:sp>
    </p:spTree>
    <p:extLst>
      <p:ext uri="{BB962C8B-B14F-4D97-AF65-F5344CB8AC3E}">
        <p14:creationId xmlns:p14="http://schemas.microsoft.com/office/powerpoint/2010/main" val="355656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1" dirty="0">
                <a:solidFill>
                  <a:srgbClr val="333333"/>
                </a:solidFill>
                <a:effectLst/>
                <a:latin typeface="Times New Roman" panose="02020603050405020304" pitchFamily="18" charset="0"/>
              </a:rPr>
              <a:t>We used </a:t>
            </a:r>
            <a:r>
              <a:rPr lang="en-US" b="0" i="1" dirty="0" err="1">
                <a:solidFill>
                  <a:srgbClr val="333333"/>
                </a:solidFill>
                <a:effectLst/>
                <a:latin typeface="Times New Roman" panose="02020603050405020304" pitchFamily="18" charset="0"/>
              </a:rPr>
              <a:t>c_v</a:t>
            </a:r>
            <a:r>
              <a:rPr lang="en-US" b="0" i="1" dirty="0">
                <a:solidFill>
                  <a:srgbClr val="333333"/>
                </a:solidFill>
                <a:effectLst/>
                <a:latin typeface="Times New Roman" panose="02020603050405020304" pitchFamily="18" charset="0"/>
              </a:rPr>
              <a:t> coherence here. Such exploratory result is for illustration only, we found many research papers discussing the alternate scoring methods.</a:t>
            </a:r>
          </a:p>
          <a:p>
            <a:pPr algn="l"/>
            <a:r>
              <a:rPr lang="en-US" b="0" i="1" dirty="0">
                <a:solidFill>
                  <a:srgbClr val="333333"/>
                </a:solidFill>
                <a:effectLst/>
                <a:latin typeface="Times New Roman" panose="02020603050405020304" pitchFamily="18" charset="0"/>
              </a:rPr>
              <a:t>Basically : coherence is as high as the top words are commons between items of a corpus gathered in one topic.</a:t>
            </a:r>
          </a:p>
          <a:p>
            <a:pPr algn="l"/>
            <a:r>
              <a:rPr lang="en-US" b="0" i="1" dirty="0">
                <a:solidFill>
                  <a:srgbClr val="333333"/>
                </a:solidFill>
                <a:effectLst/>
                <a:latin typeface="Times New Roman" panose="02020603050405020304" pitchFamily="18" charset="0"/>
              </a:rPr>
              <a:t>Our rough interpretation is that an increasing number of topics will decrease the size of a carry-all topic, coherence score provide a quantitative measure of this.</a:t>
            </a:r>
          </a:p>
          <a:p>
            <a:pPr algn="l"/>
            <a:endParaRPr lang="en-US" b="0" i="1" dirty="0">
              <a:solidFill>
                <a:srgbClr val="333333"/>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333333"/>
                </a:solidFill>
                <a:effectLst/>
                <a:latin typeface="Times New Roman" panose="02020603050405020304" pitchFamily="18" charset="0"/>
              </a:rPr>
              <a:t>The basis is to get cooccurrence words counts (e.g. top words of topic)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333333"/>
                </a:solidFill>
                <a:effectLst/>
                <a:latin typeface="Times New Roman" panose="02020603050405020304" pitchFamily="18" charset="0"/>
              </a:rPr>
              <a:t>While </a:t>
            </a:r>
            <a:r>
              <a:rPr lang="en-US" b="0" i="1" dirty="0" err="1">
                <a:solidFill>
                  <a:srgbClr val="333333"/>
                </a:solidFill>
                <a:effectLst/>
                <a:latin typeface="Times New Roman" panose="02020603050405020304" pitchFamily="18" charset="0"/>
              </a:rPr>
              <a:t>c_v</a:t>
            </a:r>
            <a:r>
              <a:rPr lang="en-US" b="0" i="1" dirty="0">
                <a:solidFill>
                  <a:srgbClr val="333333"/>
                </a:solidFill>
                <a:effectLst/>
                <a:latin typeface="Times New Roman" panose="02020603050405020304" pitchFamily="18" charset="0"/>
              </a:rPr>
              <a:t> measures the mean of (</a:t>
            </a:r>
            <a:r>
              <a:rPr lang="en-US" b="0" i="1" dirty="0" err="1">
                <a:solidFill>
                  <a:srgbClr val="333333"/>
                </a:solidFill>
                <a:effectLst/>
                <a:latin typeface="Times New Roman" panose="02020603050405020304" pitchFamily="18" charset="0"/>
              </a:rPr>
              <a:t>cosin</a:t>
            </a:r>
            <a:r>
              <a:rPr lang="en-US" b="0" i="1" dirty="0">
                <a:solidFill>
                  <a:srgbClr val="333333"/>
                </a:solidFill>
                <a:effectLst/>
                <a:latin typeface="Times New Roman" panose="02020603050405020304" pitchFamily="18" charset="0"/>
              </a:rPr>
              <a:t>) similarity measure through and intermediate “</a:t>
            </a:r>
            <a:r>
              <a:rPr lang="en-US" b="0" i="0" dirty="0">
                <a:solidFill>
                  <a:srgbClr val="333333"/>
                </a:solidFill>
                <a:effectLst/>
                <a:latin typeface="Helvetica Neue"/>
              </a:rPr>
              <a:t>normalized pointwise mutual information (NPMI)” </a:t>
            </a:r>
            <a:r>
              <a:rPr lang="en-US" b="0" i="1" dirty="0">
                <a:solidFill>
                  <a:srgbClr val="333333"/>
                </a:solidFill>
                <a:effectLst/>
                <a:latin typeface="Helvetica Neue"/>
              </a:rPr>
              <a:t>calculation, for any </a:t>
            </a:r>
            <a:r>
              <a:rPr lang="en-US" b="0" i="1" dirty="0" err="1">
                <a:solidFill>
                  <a:srgbClr val="333333"/>
                </a:solidFill>
                <a:effectLst/>
                <a:latin typeface="Helvetica Neue"/>
              </a:rPr>
              <a:t>topwords</a:t>
            </a:r>
            <a:r>
              <a:rPr lang="en-US" b="0" i="1" dirty="0">
                <a:solidFill>
                  <a:srgbClr val="333333"/>
                </a:solidFill>
                <a:effectLst/>
                <a:latin typeface="Helvetica Neue"/>
              </a:rPr>
              <a:t>.</a:t>
            </a:r>
            <a:endParaRPr lang="en-US" b="0" i="1" dirty="0">
              <a:solidFill>
                <a:srgbClr val="333333"/>
              </a:solidFill>
              <a:effectLst/>
              <a:latin typeface="Times New Roman" panose="02020603050405020304" pitchFamily="18" charset="0"/>
            </a:endParaRPr>
          </a:p>
          <a:p>
            <a:pPr algn="l"/>
            <a:r>
              <a:rPr lang="en-US" b="0" i="1" dirty="0" err="1">
                <a:solidFill>
                  <a:srgbClr val="333333"/>
                </a:solidFill>
                <a:effectLst/>
                <a:latin typeface="Times New Roman" panose="02020603050405020304" pitchFamily="18" charset="0"/>
              </a:rPr>
              <a:t>U_mass</a:t>
            </a:r>
            <a:r>
              <a:rPr lang="en-US" b="0" i="1" dirty="0">
                <a:solidFill>
                  <a:srgbClr val="333333"/>
                </a:solidFill>
                <a:effectLst/>
                <a:latin typeface="Times New Roman" panose="02020603050405020304" pitchFamily="18" charset="0"/>
              </a:rPr>
              <a:t> measures the mean (or sum) or log conditional probability and consider top words of higher rank of the same topic.</a:t>
            </a:r>
          </a:p>
          <a:p>
            <a:pPr algn="l"/>
            <a:endParaRPr lang="en-US" b="0" i="1" dirty="0">
              <a:solidFill>
                <a:srgbClr val="333333"/>
              </a:solidFill>
              <a:effectLst/>
              <a:latin typeface="Times New Roman" panose="02020603050405020304" pitchFamily="18" charset="0"/>
            </a:endParaRPr>
          </a:p>
          <a:p>
            <a:pPr algn="l"/>
            <a:r>
              <a:rPr lang="en-US" b="0" i="1" dirty="0">
                <a:solidFill>
                  <a:srgbClr val="333333"/>
                </a:solidFill>
                <a:effectLst/>
                <a:latin typeface="Times New Roman" panose="02020603050405020304" pitchFamily="18" charset="0"/>
              </a:rPr>
              <a:t>C</a:t>
            </a:r>
            <a:r>
              <a:rPr lang="en-US" b="0" i="1" baseline="-25000" dirty="0">
                <a:solidFill>
                  <a:srgbClr val="333333"/>
                </a:solidFill>
                <a:effectLst/>
                <a:latin typeface="Times New Roman" panose="02020603050405020304" pitchFamily="18" charset="0"/>
              </a:rPr>
              <a:t>V</a:t>
            </a:r>
            <a:r>
              <a:rPr lang="en-US" b="0" i="0" dirty="0">
                <a:solidFill>
                  <a:srgbClr val="333333"/>
                </a:solidFill>
                <a:effectLst/>
                <a:latin typeface="Helvetica Neue"/>
              </a:rPr>
              <a:t> is based on a sliding window, a one-set segmentation of the top words and an indirect confirmation measure that uses normalized pointwise mutual information (NPMI) and the </a:t>
            </a:r>
            <a:r>
              <a:rPr lang="en-US" b="0" i="0" dirty="0" err="1">
                <a:solidFill>
                  <a:srgbClr val="333333"/>
                </a:solidFill>
                <a:effectLst/>
                <a:latin typeface="Helvetica Neue"/>
              </a:rPr>
              <a:t>cosinus</a:t>
            </a:r>
            <a:r>
              <a:rPr lang="en-US" b="0" i="0" dirty="0">
                <a:solidFill>
                  <a:srgbClr val="333333"/>
                </a:solidFill>
                <a:effectLst/>
                <a:latin typeface="Helvetica Neue"/>
              </a:rPr>
              <a:t> similarity.</a:t>
            </a:r>
          </a:p>
          <a:p>
            <a:pPr algn="l"/>
            <a:r>
              <a:rPr lang="en-US" b="0" i="0" dirty="0">
                <a:solidFill>
                  <a:srgbClr val="333333"/>
                </a:solidFill>
                <a:effectLst/>
                <a:latin typeface="Helvetica Neue"/>
              </a:rPr>
              <a:t>This coherence measure retrieves cooccurrence counts for the given words using a sliding window and the window size 110. The counts are used to calculated the NPMI of every top word to every other top word, thus, resulting in a set of vectors—one for every top word. The one-set segmentation of the top words leads to the calculation of the similarity between every top word vector and the sum of all top word vectors. As similarity measure the </a:t>
            </a:r>
            <a:r>
              <a:rPr lang="en-US" b="0" i="0" dirty="0" err="1">
                <a:solidFill>
                  <a:srgbClr val="333333"/>
                </a:solidFill>
                <a:effectLst/>
                <a:latin typeface="Helvetica Neue"/>
              </a:rPr>
              <a:t>cosinus</a:t>
            </a:r>
            <a:r>
              <a:rPr lang="en-US" b="0" i="0" dirty="0">
                <a:solidFill>
                  <a:srgbClr val="333333"/>
                </a:solidFill>
                <a:effectLst/>
                <a:latin typeface="Helvetica Neue"/>
              </a:rPr>
              <a:t> is used. The coherence is the arithmetic mean of these similarities. (Note that this was the best coherence measure in our </a:t>
            </a:r>
            <a:r>
              <a:rPr lang="en-US" b="0" i="0" dirty="0" err="1">
                <a:solidFill>
                  <a:srgbClr val="333333"/>
                </a:solidFill>
                <a:effectLst/>
                <a:latin typeface="Helvetica Neue"/>
              </a:rPr>
              <a:t>evalution</a:t>
            </a:r>
            <a:r>
              <a:rPr lang="en-US" b="0" i="0" dirty="0">
                <a:solidFill>
                  <a:srgbClr val="333333"/>
                </a:solidFill>
                <a:effectLst/>
                <a:latin typeface="Helvetica Neue"/>
              </a:rPr>
              <a:t>.)</a:t>
            </a:r>
          </a:p>
          <a:p>
            <a:pPr algn="l"/>
            <a:r>
              <a:rPr lang="en-US" b="0" i="0" dirty="0">
                <a:solidFill>
                  <a:srgbClr val="333333"/>
                </a:solidFill>
                <a:effectLst/>
                <a:latin typeface="Helvetica Neue"/>
              </a:rPr>
              <a:t>Proposed in</a:t>
            </a:r>
            <a:br>
              <a:rPr lang="en-US" b="0" i="0" dirty="0">
                <a:solidFill>
                  <a:srgbClr val="333333"/>
                </a:solidFill>
                <a:effectLst/>
                <a:latin typeface="Helvetica Neue"/>
              </a:rPr>
            </a:br>
            <a:r>
              <a:rPr lang="en-US" b="0" i="0" dirty="0">
                <a:solidFill>
                  <a:srgbClr val="333333"/>
                </a:solidFill>
                <a:effectLst/>
                <a:latin typeface="Helvetica Neue"/>
              </a:rPr>
              <a:t>M. </a:t>
            </a:r>
            <a:r>
              <a:rPr lang="en-US" b="0" i="0" dirty="0" err="1">
                <a:solidFill>
                  <a:srgbClr val="333333"/>
                </a:solidFill>
                <a:effectLst/>
                <a:latin typeface="Helvetica Neue"/>
              </a:rPr>
              <a:t>Röder</a:t>
            </a:r>
            <a:r>
              <a:rPr lang="en-US" b="0" i="0" dirty="0">
                <a:solidFill>
                  <a:srgbClr val="333333"/>
                </a:solidFill>
                <a:effectLst/>
                <a:latin typeface="Helvetica Neue"/>
              </a:rPr>
              <a:t>, A. Both, and A. </a:t>
            </a:r>
            <a:r>
              <a:rPr lang="en-US" b="0" i="0" dirty="0" err="1">
                <a:solidFill>
                  <a:srgbClr val="333333"/>
                </a:solidFill>
                <a:effectLst/>
                <a:latin typeface="Helvetica Neue"/>
              </a:rPr>
              <a:t>Hinneburg</a:t>
            </a:r>
            <a:r>
              <a:rPr lang="en-US" b="0" i="0" dirty="0">
                <a:solidFill>
                  <a:srgbClr val="333333"/>
                </a:solidFill>
                <a:effectLst/>
                <a:latin typeface="Helvetica Neue"/>
              </a:rPr>
              <a:t>: </a:t>
            </a:r>
            <a:r>
              <a:rPr lang="en-US" b="0" i="1" dirty="0">
                <a:solidFill>
                  <a:srgbClr val="333333"/>
                </a:solidFill>
                <a:effectLst/>
                <a:latin typeface="Helvetica Neue"/>
              </a:rPr>
              <a:t>Exploring the Space of Topic Coherence Measures.</a:t>
            </a:r>
            <a:r>
              <a:rPr lang="en-US" b="0" i="0" dirty="0">
                <a:solidFill>
                  <a:srgbClr val="333333"/>
                </a:solidFill>
                <a:effectLst/>
                <a:latin typeface="Helvetica Neue"/>
              </a:rPr>
              <a:t> In Proceedings of the eighth International Conference on Web Search and Data Mining, 2015.</a:t>
            </a:r>
          </a:p>
          <a:p>
            <a:endParaRPr lang="en-US" dirty="0"/>
          </a:p>
          <a:p>
            <a:pPr algn="l"/>
            <a:r>
              <a:rPr lang="en-US" b="0" i="1" dirty="0" err="1">
                <a:solidFill>
                  <a:srgbClr val="333333"/>
                </a:solidFill>
                <a:effectLst/>
                <a:latin typeface="Times New Roman" panose="02020603050405020304" pitchFamily="18" charset="0"/>
              </a:rPr>
              <a:t>C</a:t>
            </a:r>
            <a:r>
              <a:rPr lang="en-US" b="0" i="1" baseline="-25000" dirty="0" err="1">
                <a:solidFill>
                  <a:srgbClr val="333333"/>
                </a:solidFill>
                <a:effectLst/>
                <a:latin typeface="Times New Roman" panose="02020603050405020304" pitchFamily="18" charset="0"/>
              </a:rPr>
              <a:t>UMass</a:t>
            </a:r>
            <a:r>
              <a:rPr lang="en-US" b="0" i="0" dirty="0">
                <a:solidFill>
                  <a:srgbClr val="333333"/>
                </a:solidFill>
                <a:effectLst/>
                <a:latin typeface="Helvetica Neue"/>
              </a:rPr>
              <a:t> is based on document cooccurrence counts, a one-preceding segmentation and a logarithmic conditional probability as confirmation measure.</a:t>
            </a:r>
          </a:p>
          <a:p>
            <a:pPr algn="l"/>
            <a:r>
              <a:rPr lang="en-US" b="0" i="0" dirty="0">
                <a:solidFill>
                  <a:srgbClr val="333333"/>
                </a:solidFill>
                <a:effectLst/>
                <a:latin typeface="Helvetica Neue"/>
              </a:rPr>
              <a:t>The main idea of this coherence is that the occurrence of every top word should be supported by every top preceding top word. Thus, the probability of a top word to occur should be higher if a document already contains a higher order top word of the same topic. Therefore, for every word the logarithm of its conditional probability is calculated using every other top word that has a higher order in the ranking of top words as condition. The probabilities are derived using document cooccurrence counts. The single conditional probabilities are summarized using the arithmetic mean. (Note that in the original publication only the sum of these values is calculated)</a:t>
            </a:r>
          </a:p>
          <a:p>
            <a:pPr algn="l"/>
            <a:r>
              <a:rPr lang="en-US" b="0" i="0" dirty="0">
                <a:solidFill>
                  <a:srgbClr val="333333"/>
                </a:solidFill>
                <a:effectLst/>
                <a:latin typeface="Helvetica Neue"/>
              </a:rPr>
              <a:t>Proposed in</a:t>
            </a:r>
            <a:br>
              <a:rPr lang="en-US" b="0" i="0" dirty="0">
                <a:solidFill>
                  <a:srgbClr val="333333"/>
                </a:solidFill>
                <a:effectLst/>
                <a:latin typeface="Helvetica Neue"/>
              </a:rPr>
            </a:br>
            <a:r>
              <a:rPr lang="en-US" b="0" i="0" dirty="0">
                <a:solidFill>
                  <a:srgbClr val="333333"/>
                </a:solidFill>
                <a:effectLst/>
                <a:latin typeface="Helvetica Neue"/>
              </a:rPr>
              <a:t>D. </a:t>
            </a:r>
            <a:r>
              <a:rPr lang="en-US" b="0" i="0" dirty="0" err="1">
                <a:solidFill>
                  <a:srgbClr val="333333"/>
                </a:solidFill>
                <a:effectLst/>
                <a:latin typeface="Helvetica Neue"/>
              </a:rPr>
              <a:t>Mimno</a:t>
            </a:r>
            <a:r>
              <a:rPr lang="en-US" b="0" i="0" dirty="0">
                <a:solidFill>
                  <a:srgbClr val="333333"/>
                </a:solidFill>
                <a:effectLst/>
                <a:latin typeface="Helvetica Neue"/>
              </a:rPr>
              <a:t>, H. M. Wallach, E. Talley, M. </a:t>
            </a:r>
            <a:r>
              <a:rPr lang="en-US" b="0" i="0" dirty="0" err="1">
                <a:solidFill>
                  <a:srgbClr val="333333"/>
                </a:solidFill>
                <a:effectLst/>
                <a:latin typeface="Helvetica Neue"/>
              </a:rPr>
              <a:t>Leenders</a:t>
            </a:r>
            <a:r>
              <a:rPr lang="en-US" b="0" i="0" dirty="0">
                <a:solidFill>
                  <a:srgbClr val="333333"/>
                </a:solidFill>
                <a:effectLst/>
                <a:latin typeface="Helvetica Neue"/>
              </a:rPr>
              <a:t>, and A. McCallum: </a:t>
            </a:r>
            <a:r>
              <a:rPr lang="en-US" b="0" i="1" dirty="0">
                <a:solidFill>
                  <a:srgbClr val="333333"/>
                </a:solidFill>
                <a:effectLst/>
                <a:latin typeface="Helvetica Neue"/>
              </a:rPr>
              <a:t>Optimizing semantic coherence in topic models.</a:t>
            </a:r>
            <a:r>
              <a:rPr lang="en-US" b="0" i="0" dirty="0">
                <a:solidFill>
                  <a:srgbClr val="333333"/>
                </a:solidFill>
                <a:effectLst/>
                <a:latin typeface="Helvetica Neue"/>
              </a:rPr>
              <a:t> In Proceedings of the Conference on Empirical Methods in Natural Language Processing, pages 262-272. Association for Computational Linguistics, 2011.</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http://www.saf21.eu/wp-content/uploads/2017/09/5004a165.pdf</a:t>
            </a:r>
          </a:p>
          <a:p>
            <a:endParaRPr lang="en-US" dirty="0"/>
          </a:p>
        </p:txBody>
      </p:sp>
      <p:sp>
        <p:nvSpPr>
          <p:cNvPr id="4" name="Espace réservé du numéro de diapositive 3"/>
          <p:cNvSpPr>
            <a:spLocks noGrp="1"/>
          </p:cNvSpPr>
          <p:nvPr>
            <p:ph type="sldNum" sz="quarter" idx="5"/>
          </p:nvPr>
        </p:nvSpPr>
        <p:spPr/>
        <p:txBody>
          <a:bodyPr/>
          <a:lstStyle/>
          <a:p>
            <a:fld id="{1F139FE3-A82C-47E2-BE57-B418D52670DF}" type="slidenum">
              <a:rPr lang="en-US" smtClean="0"/>
              <a:t>7</a:t>
            </a:fld>
            <a:endParaRPr lang="en-US"/>
          </a:p>
        </p:txBody>
      </p:sp>
    </p:spTree>
    <p:extLst>
      <p:ext uri="{BB962C8B-B14F-4D97-AF65-F5344CB8AC3E}">
        <p14:creationId xmlns:p14="http://schemas.microsoft.com/office/powerpoint/2010/main" val="395781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F139FE3-A82C-47E2-BE57-B418D52670DF}" type="slidenum">
              <a:rPr lang="en-US" smtClean="0"/>
              <a:t>12</a:t>
            </a:fld>
            <a:endParaRPr lang="en-US"/>
          </a:p>
        </p:txBody>
      </p:sp>
    </p:spTree>
    <p:extLst>
      <p:ext uri="{BB962C8B-B14F-4D97-AF65-F5344CB8AC3E}">
        <p14:creationId xmlns:p14="http://schemas.microsoft.com/office/powerpoint/2010/main" val="333384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79328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89664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2190" y="-1"/>
            <a:ext cx="7635594" cy="725179"/>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jp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jpg"/><Relationship Id="rId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31.png"/><Relationship Id="rId5" Type="http://schemas.openxmlformats.org/officeDocument/2006/relationships/diagramQuickStyle" Target="../diagrams/quickStyle4.xml"/><Relationship Id="rId10" Type="http://schemas.openxmlformats.org/officeDocument/2006/relationships/image" Target="../media/image30.png"/><Relationship Id="rId4" Type="http://schemas.openxmlformats.org/officeDocument/2006/relationships/diagramLayout" Target="../diagrams/layout4.xml"/><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package" Target="../embeddings/Microsoft_Excel_Worksheet.xlsx"/><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png"/><Relationship Id="rId11" Type="http://schemas.openxmlformats.org/officeDocument/2006/relationships/image" Target="../media/image29.png"/><Relationship Id="rId5" Type="http://schemas.openxmlformats.org/officeDocument/2006/relationships/image" Target="../media/image35.png"/><Relationship Id="rId15" Type="http://schemas.openxmlformats.org/officeDocument/2006/relationships/image" Target="../media/image3.png"/><Relationship Id="rId10"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8.png"/><Relationship Id="rId14" Type="http://schemas.openxmlformats.org/officeDocument/2006/relationships/image" Target="../media/image3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FAD89-CC3D-4D2B-AE2C-1B7268C9FA4A}"/>
              </a:ext>
            </a:extLst>
          </p:cNvPr>
          <p:cNvSpPr>
            <a:spLocks noGrp="1"/>
          </p:cNvSpPr>
          <p:nvPr>
            <p:ph type="ctrTitle"/>
          </p:nvPr>
        </p:nvSpPr>
        <p:spPr>
          <a:xfrm>
            <a:off x="810001" y="639097"/>
            <a:ext cx="6446205" cy="3781101"/>
          </a:xfrm>
        </p:spPr>
        <p:txBody>
          <a:bodyPr>
            <a:normAutofit fontScale="90000"/>
          </a:bodyPr>
          <a:lstStyle/>
          <a:p>
            <a:r>
              <a:rPr lang="en-US" dirty="0"/>
              <a:t>Products’ Classification Engine</a:t>
            </a:r>
            <a:br>
              <a:rPr lang="en-US" dirty="0"/>
            </a:br>
            <a:r>
              <a:rPr lang="en-US" dirty="0"/>
              <a:t>with </a:t>
            </a:r>
            <a:r>
              <a:rPr lang="en-US" dirty="0">
                <a:solidFill>
                  <a:srgbClr val="FFC0CB"/>
                </a:solidFill>
              </a:rPr>
              <a:t>text</a:t>
            </a:r>
            <a:r>
              <a:rPr lang="en-US" dirty="0"/>
              <a:t> &amp; </a:t>
            </a:r>
            <a:r>
              <a:rPr lang="en-US" dirty="0">
                <a:solidFill>
                  <a:srgbClr val="ADD8E6"/>
                </a:solidFill>
              </a:rPr>
              <a:t>image</a:t>
            </a:r>
            <a:br>
              <a:rPr lang="en-US" dirty="0"/>
            </a:br>
            <a:r>
              <a:rPr lang="en-US" i="1" dirty="0">
                <a:solidFill>
                  <a:schemeClr val="accent1">
                    <a:lumMod val="50000"/>
                  </a:schemeClr>
                </a:solidFill>
              </a:rPr>
              <a:t>feasibility study</a:t>
            </a:r>
          </a:p>
        </p:txBody>
      </p:sp>
      <p:sp>
        <p:nvSpPr>
          <p:cNvPr id="3" name="Sous-titre 2">
            <a:extLst>
              <a:ext uri="{FF2B5EF4-FFF2-40B4-BE49-F238E27FC236}">
                <a16:creationId xmlns:a16="http://schemas.microsoft.com/office/drawing/2014/main" id="{BEB525AB-514B-4044-8967-9B6712BCC027}"/>
              </a:ext>
            </a:extLst>
          </p:cNvPr>
          <p:cNvSpPr>
            <a:spLocks noGrp="1"/>
          </p:cNvSpPr>
          <p:nvPr>
            <p:ph type="subTitle" idx="1"/>
          </p:nvPr>
        </p:nvSpPr>
        <p:spPr>
          <a:xfrm>
            <a:off x="385895" y="5280847"/>
            <a:ext cx="6870312" cy="938056"/>
          </a:xfrm>
        </p:spPr>
        <p:txBody>
          <a:bodyPr>
            <a:normAutofit fontScale="77500" lnSpcReduction="20000"/>
          </a:bodyPr>
          <a:lstStyle/>
          <a:p>
            <a:pPr marL="0" lvl="1" algn="l"/>
            <a:r>
              <a:rPr lang="en-US" sz="2000" dirty="0">
                <a:solidFill>
                  <a:schemeClr val="tx1"/>
                </a:solidFill>
              </a:rPr>
              <a:t>Goal of “Place de Marché” is to enhance users' experience </a:t>
            </a:r>
          </a:p>
          <a:p>
            <a:pPr marL="0" lvl="1" algn="l"/>
            <a:r>
              <a:rPr lang="en-US" sz="2000" dirty="0">
                <a:solidFill>
                  <a:schemeClr val="tx1"/>
                </a:solidFill>
              </a:rPr>
              <a:t>sorting products </a:t>
            </a:r>
            <a:r>
              <a:rPr lang="en-US" sz="2000" b="1" i="1" dirty="0">
                <a:solidFill>
                  <a:schemeClr val="tx1"/>
                </a:solidFill>
              </a:rPr>
              <a:t>reliably</a:t>
            </a:r>
            <a:r>
              <a:rPr lang="en-US" sz="2000" dirty="0">
                <a:solidFill>
                  <a:schemeClr val="tx1"/>
                </a:solidFill>
              </a:rPr>
              <a:t> in categories</a:t>
            </a:r>
          </a:p>
          <a:p>
            <a:pPr marL="0" lvl="1" algn="l"/>
            <a:r>
              <a:rPr lang="en-US" sz="2000" dirty="0">
                <a:solidFill>
                  <a:schemeClr val="tx1"/>
                </a:solidFill>
              </a:rPr>
              <a:t>through a </a:t>
            </a:r>
            <a:r>
              <a:rPr lang="en-US" sz="2000" b="1" i="1" dirty="0">
                <a:solidFill>
                  <a:schemeClr val="tx1"/>
                </a:solidFill>
              </a:rPr>
              <a:t>scaled</a:t>
            </a:r>
            <a:r>
              <a:rPr lang="en-US" sz="2000" dirty="0">
                <a:solidFill>
                  <a:schemeClr val="tx1"/>
                </a:solidFill>
              </a:rPr>
              <a:t> and </a:t>
            </a:r>
            <a:r>
              <a:rPr lang="en-US" sz="2000" b="1" i="1" dirty="0">
                <a:solidFill>
                  <a:schemeClr val="tx1"/>
                </a:solidFill>
              </a:rPr>
              <a:t>automated</a:t>
            </a:r>
            <a:r>
              <a:rPr lang="en-US" sz="2000" dirty="0">
                <a:solidFill>
                  <a:schemeClr val="tx1"/>
                </a:solidFill>
              </a:rPr>
              <a:t> products classification engine</a:t>
            </a:r>
          </a:p>
        </p:txBody>
      </p:sp>
      <p:pic>
        <p:nvPicPr>
          <p:cNvPr id="5" name="Image 4">
            <a:extLst>
              <a:ext uri="{FF2B5EF4-FFF2-40B4-BE49-F238E27FC236}">
                <a16:creationId xmlns:a16="http://schemas.microsoft.com/office/drawing/2014/main" id="{D9BAE0F9-5A7B-4ECC-AAFA-D0BC1B332D91}"/>
              </a:ext>
            </a:extLst>
          </p:cNvPr>
          <p:cNvPicPr>
            <a:picLocks noChangeAspect="1"/>
          </p:cNvPicPr>
          <p:nvPr/>
        </p:nvPicPr>
        <p:blipFill rotWithShape="1">
          <a:blip r:embed="rId2"/>
          <a:srcRect l="19951" r="20766" b="-1"/>
          <a:stretch/>
        </p:blipFill>
        <p:spPr>
          <a:xfrm>
            <a:off x="7541342" y="10"/>
            <a:ext cx="4650658" cy="6857990"/>
          </a:xfrm>
          <a:prstGeom prst="rect">
            <a:avLst/>
          </a:prstGeom>
        </p:spPr>
      </p:pic>
    </p:spTree>
    <p:extLst>
      <p:ext uri="{BB962C8B-B14F-4D97-AF65-F5344CB8AC3E}">
        <p14:creationId xmlns:p14="http://schemas.microsoft.com/office/powerpoint/2010/main" val="371395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3C26D-0625-4A8D-B01F-658BC7AD6470}"/>
              </a:ext>
            </a:extLst>
          </p:cNvPr>
          <p:cNvSpPr>
            <a:spLocks noGrp="1"/>
          </p:cNvSpPr>
          <p:nvPr>
            <p:ph type="title"/>
          </p:nvPr>
        </p:nvSpPr>
        <p:spPr>
          <a:xfrm>
            <a:off x="614205" y="319721"/>
            <a:ext cx="10571998" cy="970450"/>
          </a:xfrm>
        </p:spPr>
        <p:txBody>
          <a:bodyPr/>
          <a:lstStyle/>
          <a:p>
            <a:r>
              <a:rPr lang="en-US" dirty="0">
                <a:solidFill>
                  <a:srgbClr val="ADD8E6"/>
                </a:solidFill>
              </a:rPr>
              <a:t>Image</a:t>
            </a:r>
            <a:r>
              <a:rPr lang="en-US" dirty="0"/>
              <a:t> processing : Bags of Visual Words</a:t>
            </a:r>
          </a:p>
        </p:txBody>
      </p:sp>
      <p:sp>
        <p:nvSpPr>
          <p:cNvPr id="3" name="Espace réservé du contenu 2">
            <a:extLst>
              <a:ext uri="{FF2B5EF4-FFF2-40B4-BE49-F238E27FC236}">
                <a16:creationId xmlns:a16="http://schemas.microsoft.com/office/drawing/2014/main" id="{464AA432-FC2B-481E-90D6-36E76404451D}"/>
              </a:ext>
            </a:extLst>
          </p:cNvPr>
          <p:cNvSpPr>
            <a:spLocks noGrp="1"/>
          </p:cNvSpPr>
          <p:nvPr>
            <p:ph idx="1"/>
          </p:nvPr>
        </p:nvSpPr>
        <p:spPr>
          <a:xfrm>
            <a:off x="38699" y="4452583"/>
            <a:ext cx="7056775" cy="2445407"/>
          </a:xfrm>
        </p:spPr>
        <p:txBody>
          <a:bodyPr>
            <a:normAutofit fontScale="77500" lnSpcReduction="20000"/>
          </a:bodyPr>
          <a:lstStyle/>
          <a:p>
            <a:r>
              <a:rPr lang="en-US" b="1" dirty="0"/>
              <a:t>Key points : </a:t>
            </a:r>
            <a:r>
              <a:rPr lang="en-US" dirty="0"/>
              <a:t>we identify 3 steps where an optimum could be searched : </a:t>
            </a:r>
          </a:p>
          <a:p>
            <a:pPr lvl="1"/>
            <a:r>
              <a:rPr lang="en-US" dirty="0"/>
              <a:t>Find an optimal image set</a:t>
            </a:r>
          </a:p>
          <a:p>
            <a:pPr lvl="1"/>
            <a:r>
              <a:rPr lang="en-US" dirty="0"/>
              <a:t>Find an optimal </a:t>
            </a:r>
            <a:r>
              <a:rPr lang="en-US" dirty="0" err="1"/>
              <a:t>nb</a:t>
            </a:r>
            <a:r>
              <a:rPr lang="en-US" dirty="0"/>
              <a:t> of </a:t>
            </a:r>
            <a:r>
              <a:rPr lang="en-US" dirty="0" err="1"/>
              <a:t>keypoints</a:t>
            </a:r>
            <a:endParaRPr lang="en-US" dirty="0"/>
          </a:p>
          <a:p>
            <a:pPr lvl="1"/>
            <a:r>
              <a:rPr lang="en-US" dirty="0"/>
              <a:t>Find an optimal vocab size</a:t>
            </a:r>
          </a:p>
          <a:p>
            <a:r>
              <a:rPr lang="en-US" dirty="0"/>
              <a:t>We proceed with : </a:t>
            </a:r>
          </a:p>
          <a:p>
            <a:pPr lvl="1"/>
            <a:r>
              <a:rPr lang="en-US" dirty="0"/>
              <a:t>Enhanced </a:t>
            </a:r>
            <a:r>
              <a:rPr lang="en-US" dirty="0" err="1"/>
              <a:t>constrast</a:t>
            </a:r>
            <a:r>
              <a:rPr lang="en-US" dirty="0"/>
              <a:t> images and medium size (for easy data handling)</a:t>
            </a:r>
          </a:p>
          <a:p>
            <a:pPr lvl="1"/>
            <a:r>
              <a:rPr lang="en-US" dirty="0"/>
              <a:t>2 alternate image features :</a:t>
            </a:r>
          </a:p>
          <a:p>
            <a:pPr lvl="2"/>
            <a:r>
              <a:rPr lang="en-US" b="1" dirty="0"/>
              <a:t>50 </a:t>
            </a:r>
            <a:r>
              <a:rPr lang="en-US" b="1" dirty="0" err="1"/>
              <a:t>keypoints</a:t>
            </a:r>
            <a:r>
              <a:rPr lang="en-US" b="1" dirty="0"/>
              <a:t> &amp; 150 </a:t>
            </a:r>
            <a:r>
              <a:rPr lang="en-US" b="1" dirty="0" err="1"/>
              <a:t>BoVW</a:t>
            </a:r>
            <a:endParaRPr lang="en-US" b="1" dirty="0"/>
          </a:p>
          <a:p>
            <a:pPr lvl="2"/>
            <a:r>
              <a:rPr lang="en-US" b="1" dirty="0"/>
              <a:t>“Free” </a:t>
            </a:r>
            <a:r>
              <a:rPr lang="en-US" b="1" dirty="0" err="1"/>
              <a:t>keypoints</a:t>
            </a:r>
            <a:r>
              <a:rPr lang="en-US" b="1" dirty="0"/>
              <a:t> &amp; 300 </a:t>
            </a:r>
            <a:r>
              <a:rPr lang="en-US" b="1" dirty="0" err="1"/>
              <a:t>BoVW</a:t>
            </a:r>
            <a:r>
              <a:rPr lang="en-US" b="1" dirty="0"/>
              <a:t> </a:t>
            </a:r>
          </a:p>
        </p:txBody>
      </p:sp>
      <p:pic>
        <p:nvPicPr>
          <p:cNvPr id="12" name="Image 11">
            <a:extLst>
              <a:ext uri="{FF2B5EF4-FFF2-40B4-BE49-F238E27FC236}">
                <a16:creationId xmlns:a16="http://schemas.microsoft.com/office/drawing/2014/main" id="{0F7C45BB-8F08-4F47-8B1E-020CDE82740D}"/>
              </a:ext>
            </a:extLst>
          </p:cNvPr>
          <p:cNvPicPr>
            <a:picLocks noChangeAspect="1"/>
          </p:cNvPicPr>
          <p:nvPr/>
        </p:nvPicPr>
        <p:blipFill>
          <a:blip r:embed="rId2"/>
          <a:stretch>
            <a:fillRect/>
          </a:stretch>
        </p:blipFill>
        <p:spPr>
          <a:xfrm>
            <a:off x="108594" y="65169"/>
            <a:ext cx="5987406" cy="613689"/>
          </a:xfrm>
          <a:prstGeom prst="rect">
            <a:avLst/>
          </a:prstGeom>
        </p:spPr>
      </p:pic>
      <p:grpSp>
        <p:nvGrpSpPr>
          <p:cNvPr id="5" name="Groupe 4">
            <a:extLst>
              <a:ext uri="{FF2B5EF4-FFF2-40B4-BE49-F238E27FC236}">
                <a16:creationId xmlns:a16="http://schemas.microsoft.com/office/drawing/2014/main" id="{CAB81427-5FA1-4ADE-9B9D-03265F1B9983}"/>
              </a:ext>
            </a:extLst>
          </p:cNvPr>
          <p:cNvGrpSpPr/>
          <p:nvPr/>
        </p:nvGrpSpPr>
        <p:grpSpPr>
          <a:xfrm>
            <a:off x="-52072" y="1633937"/>
            <a:ext cx="8062235" cy="2425801"/>
            <a:chOff x="-52072" y="1633937"/>
            <a:chExt cx="8062235" cy="2425801"/>
          </a:xfrm>
        </p:grpSpPr>
        <p:graphicFrame>
          <p:nvGraphicFramePr>
            <p:cNvPr id="8" name="Diagramme 7">
              <a:extLst>
                <a:ext uri="{FF2B5EF4-FFF2-40B4-BE49-F238E27FC236}">
                  <a16:creationId xmlns:a16="http://schemas.microsoft.com/office/drawing/2014/main" id="{C4EEB049-854B-41BE-86D2-521C990FFEA3}"/>
                </a:ext>
              </a:extLst>
            </p:cNvPr>
            <p:cNvGraphicFramePr/>
            <p:nvPr>
              <p:extLst>
                <p:ext uri="{D42A27DB-BD31-4B8C-83A1-F6EECF244321}">
                  <p14:modId xmlns:p14="http://schemas.microsoft.com/office/powerpoint/2010/main" val="4152381238"/>
                </p:ext>
              </p:extLst>
            </p:nvPr>
          </p:nvGraphicFramePr>
          <p:xfrm>
            <a:off x="448939" y="1688787"/>
            <a:ext cx="6992599" cy="215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Espace réservé du contenu 2">
              <a:extLst>
                <a:ext uri="{FF2B5EF4-FFF2-40B4-BE49-F238E27FC236}">
                  <a16:creationId xmlns:a16="http://schemas.microsoft.com/office/drawing/2014/main" id="{C6F85A1D-B71B-4D55-9C15-ACCBA561B67E}"/>
                </a:ext>
              </a:extLst>
            </p:cNvPr>
            <p:cNvSpPr txBox="1">
              <a:spLocks/>
            </p:cNvSpPr>
            <p:nvPr/>
          </p:nvSpPr>
          <p:spPr>
            <a:xfrm>
              <a:off x="-52072" y="1633937"/>
              <a:ext cx="8062235" cy="9704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Again a process, 		with 3 interdependent steps : 1., 2. and 4.</a:t>
              </a:r>
            </a:p>
          </p:txBody>
        </p:sp>
        <p:pic>
          <p:nvPicPr>
            <p:cNvPr id="27" name="Image 26">
              <a:extLst>
                <a:ext uri="{FF2B5EF4-FFF2-40B4-BE49-F238E27FC236}">
                  <a16:creationId xmlns:a16="http://schemas.microsoft.com/office/drawing/2014/main" id="{E4ED43D3-B462-461C-8396-AB67FF3E4F49}"/>
                </a:ext>
              </a:extLst>
            </p:cNvPr>
            <p:cNvPicPr>
              <a:picLocks noChangeAspect="1"/>
            </p:cNvPicPr>
            <p:nvPr/>
          </p:nvPicPr>
          <p:blipFill>
            <a:blip r:embed="rId8"/>
            <a:stretch>
              <a:fillRect/>
            </a:stretch>
          </p:blipFill>
          <p:spPr>
            <a:xfrm>
              <a:off x="5355657" y="3204498"/>
              <a:ext cx="844515" cy="855240"/>
            </a:xfrm>
            <a:prstGeom prst="rect">
              <a:avLst/>
            </a:prstGeom>
          </p:spPr>
        </p:pic>
      </p:grpSp>
      <p:sp>
        <p:nvSpPr>
          <p:cNvPr id="4" name="Espace réservé du contenu 2">
            <a:extLst>
              <a:ext uri="{FF2B5EF4-FFF2-40B4-BE49-F238E27FC236}">
                <a16:creationId xmlns:a16="http://schemas.microsoft.com/office/drawing/2014/main" id="{910E2A74-5F40-4C55-8656-63D81B945E46}"/>
              </a:ext>
            </a:extLst>
          </p:cNvPr>
          <p:cNvSpPr txBox="1">
            <a:spLocks/>
          </p:cNvSpPr>
          <p:nvPr/>
        </p:nvSpPr>
        <p:spPr>
          <a:xfrm>
            <a:off x="5048655" y="6370766"/>
            <a:ext cx="7143345"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r">
              <a:buNone/>
            </a:pPr>
            <a:r>
              <a:rPr lang="en-US" sz="1400" b="1" i="1" dirty="0">
                <a:solidFill>
                  <a:srgbClr val="C00000"/>
                </a:solidFill>
              </a:rPr>
              <a:t>* Caution</a:t>
            </a:r>
            <a:r>
              <a:rPr lang="en-US" sz="1400" i="1" dirty="0">
                <a:solidFill>
                  <a:srgbClr val="C00000"/>
                </a:solidFill>
              </a:rPr>
              <a:t>: consider classifier results to get valid results.</a:t>
            </a:r>
          </a:p>
        </p:txBody>
      </p:sp>
      <p:grpSp>
        <p:nvGrpSpPr>
          <p:cNvPr id="6" name="Groupe 5">
            <a:extLst>
              <a:ext uri="{FF2B5EF4-FFF2-40B4-BE49-F238E27FC236}">
                <a16:creationId xmlns:a16="http://schemas.microsoft.com/office/drawing/2014/main" id="{460CF88B-162E-4011-AB1D-DDB83FD41D20}"/>
              </a:ext>
            </a:extLst>
          </p:cNvPr>
          <p:cNvGrpSpPr/>
          <p:nvPr/>
        </p:nvGrpSpPr>
        <p:grpSpPr>
          <a:xfrm>
            <a:off x="355237" y="3003003"/>
            <a:ext cx="4784745" cy="1402011"/>
            <a:chOff x="355237" y="3003003"/>
            <a:chExt cx="4784745" cy="1402011"/>
          </a:xfrm>
        </p:grpSpPr>
        <p:sp>
          <p:nvSpPr>
            <p:cNvPr id="9" name="Flèche : en arc 8">
              <a:extLst>
                <a:ext uri="{FF2B5EF4-FFF2-40B4-BE49-F238E27FC236}">
                  <a16:creationId xmlns:a16="http://schemas.microsoft.com/office/drawing/2014/main" id="{90031A29-96B1-498A-9C16-0D8D885AE106}"/>
                </a:ext>
              </a:extLst>
            </p:cNvPr>
            <p:cNvSpPr/>
            <p:nvPr/>
          </p:nvSpPr>
          <p:spPr>
            <a:xfrm rot="5400000">
              <a:off x="4680033" y="3030314"/>
              <a:ext cx="487260" cy="432638"/>
            </a:xfrm>
            <a:prstGeom prst="circularArrow">
              <a:avLst>
                <a:gd name="adj1" fmla="val 12500"/>
                <a:gd name="adj2" fmla="val 1142319"/>
                <a:gd name="adj3" fmla="val 20457681"/>
                <a:gd name="adj4" fmla="val 21300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ZoneTexte 9">
              <a:extLst>
                <a:ext uri="{FF2B5EF4-FFF2-40B4-BE49-F238E27FC236}">
                  <a16:creationId xmlns:a16="http://schemas.microsoft.com/office/drawing/2014/main" id="{6C8181F6-282A-4911-9C41-2AE0638B8009}"/>
                </a:ext>
              </a:extLst>
            </p:cNvPr>
            <p:cNvSpPr txBox="1"/>
            <p:nvPr/>
          </p:nvSpPr>
          <p:spPr>
            <a:xfrm>
              <a:off x="4043294" y="3206089"/>
              <a:ext cx="880369" cy="415498"/>
            </a:xfrm>
            <a:prstGeom prst="rect">
              <a:avLst/>
            </a:prstGeom>
            <a:noFill/>
          </p:spPr>
          <p:txBody>
            <a:bodyPr wrap="none" rtlCol="0">
              <a:spAutoFit/>
            </a:bodyPr>
            <a:lstStyle/>
            <a:p>
              <a:r>
                <a:rPr lang="en-US" sz="1050" dirty="0"/>
                <a:t>Optimal</a:t>
              </a:r>
            </a:p>
            <a:p>
              <a:r>
                <a:rPr lang="en-US" sz="1050" dirty="0"/>
                <a:t>vocab size</a:t>
              </a:r>
            </a:p>
          </p:txBody>
        </p:sp>
        <p:sp>
          <p:nvSpPr>
            <p:cNvPr id="13" name="Flèche : en arc 12">
              <a:extLst>
                <a:ext uri="{FF2B5EF4-FFF2-40B4-BE49-F238E27FC236}">
                  <a16:creationId xmlns:a16="http://schemas.microsoft.com/office/drawing/2014/main" id="{9C016E0F-8161-4091-863E-CB98EF7B5547}"/>
                </a:ext>
              </a:extLst>
            </p:cNvPr>
            <p:cNvSpPr/>
            <p:nvPr/>
          </p:nvSpPr>
          <p:spPr>
            <a:xfrm rot="5400000">
              <a:off x="2306836" y="3421146"/>
              <a:ext cx="487260" cy="432638"/>
            </a:xfrm>
            <a:prstGeom prst="circularArrow">
              <a:avLst>
                <a:gd name="adj1" fmla="val 12500"/>
                <a:gd name="adj2" fmla="val 1142319"/>
                <a:gd name="adj3" fmla="val 20457681"/>
                <a:gd name="adj4" fmla="val 21300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ZoneTexte 13">
              <a:extLst>
                <a:ext uri="{FF2B5EF4-FFF2-40B4-BE49-F238E27FC236}">
                  <a16:creationId xmlns:a16="http://schemas.microsoft.com/office/drawing/2014/main" id="{EF956A5B-8A60-4947-9E80-17BE601C7761}"/>
                </a:ext>
              </a:extLst>
            </p:cNvPr>
            <p:cNvSpPr txBox="1"/>
            <p:nvPr/>
          </p:nvSpPr>
          <p:spPr>
            <a:xfrm>
              <a:off x="1632382" y="3621587"/>
              <a:ext cx="1026243" cy="415498"/>
            </a:xfrm>
            <a:prstGeom prst="rect">
              <a:avLst/>
            </a:prstGeom>
            <a:noFill/>
          </p:spPr>
          <p:txBody>
            <a:bodyPr wrap="none" rtlCol="0">
              <a:spAutoFit/>
            </a:bodyPr>
            <a:lstStyle/>
            <a:p>
              <a:r>
                <a:rPr lang="en-US" sz="1050" dirty="0"/>
                <a:t>Optimal</a:t>
              </a:r>
            </a:p>
            <a:p>
              <a:r>
                <a:rPr lang="en-US" sz="1050" dirty="0"/>
                <a:t>Nb </a:t>
              </a:r>
              <a:r>
                <a:rPr lang="en-US" sz="1050" dirty="0" err="1"/>
                <a:t>keypoints</a:t>
              </a:r>
              <a:endParaRPr lang="en-US" sz="1050" dirty="0"/>
            </a:p>
          </p:txBody>
        </p:sp>
        <p:cxnSp>
          <p:nvCxnSpPr>
            <p:cNvPr id="16" name="Connecteur droit 15">
              <a:extLst>
                <a:ext uri="{FF2B5EF4-FFF2-40B4-BE49-F238E27FC236}">
                  <a16:creationId xmlns:a16="http://schemas.microsoft.com/office/drawing/2014/main" id="{812A4AD3-DD57-4651-9482-EB0C039C4ECC}"/>
                </a:ext>
              </a:extLst>
            </p:cNvPr>
            <p:cNvCxnSpPr>
              <a:cxnSpLocks/>
            </p:cNvCxnSpPr>
            <p:nvPr/>
          </p:nvCxnSpPr>
          <p:spPr>
            <a:xfrm>
              <a:off x="4186672" y="3621587"/>
              <a:ext cx="953310" cy="0"/>
            </a:xfrm>
            <a:prstGeom prst="line">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3EE8B1B5-3740-450E-A7BF-A0BD86A1FA92}"/>
                </a:ext>
              </a:extLst>
            </p:cNvPr>
            <p:cNvCxnSpPr>
              <a:cxnSpLocks/>
            </p:cNvCxnSpPr>
            <p:nvPr/>
          </p:nvCxnSpPr>
          <p:spPr>
            <a:xfrm>
              <a:off x="1705315" y="4037085"/>
              <a:ext cx="3434667" cy="0"/>
            </a:xfrm>
            <a:prstGeom prst="line">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20" name="Flèche : en arc 19">
              <a:extLst>
                <a:ext uri="{FF2B5EF4-FFF2-40B4-BE49-F238E27FC236}">
                  <a16:creationId xmlns:a16="http://schemas.microsoft.com/office/drawing/2014/main" id="{A38E7435-ED24-4B1F-B21C-C8573FBDE822}"/>
                </a:ext>
              </a:extLst>
            </p:cNvPr>
            <p:cNvSpPr/>
            <p:nvPr/>
          </p:nvSpPr>
          <p:spPr>
            <a:xfrm rot="5400000">
              <a:off x="1029691" y="3789075"/>
              <a:ext cx="487260" cy="432638"/>
            </a:xfrm>
            <a:prstGeom prst="circularArrow">
              <a:avLst>
                <a:gd name="adj1" fmla="val 12500"/>
                <a:gd name="adj2" fmla="val 1142319"/>
                <a:gd name="adj3" fmla="val 20457681"/>
                <a:gd name="adj4" fmla="val 21300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ZoneTexte 20">
              <a:extLst>
                <a:ext uri="{FF2B5EF4-FFF2-40B4-BE49-F238E27FC236}">
                  <a16:creationId xmlns:a16="http://schemas.microsoft.com/office/drawing/2014/main" id="{C77233CD-DAA4-48A7-BBB9-085F1537F86B}"/>
                </a:ext>
              </a:extLst>
            </p:cNvPr>
            <p:cNvSpPr txBox="1"/>
            <p:nvPr/>
          </p:nvSpPr>
          <p:spPr>
            <a:xfrm>
              <a:off x="355237" y="3989516"/>
              <a:ext cx="835485" cy="415498"/>
            </a:xfrm>
            <a:prstGeom prst="rect">
              <a:avLst/>
            </a:prstGeom>
            <a:noFill/>
          </p:spPr>
          <p:txBody>
            <a:bodyPr wrap="none" rtlCol="0">
              <a:spAutoFit/>
            </a:bodyPr>
            <a:lstStyle/>
            <a:p>
              <a:r>
                <a:rPr lang="en-US" sz="1050" dirty="0"/>
                <a:t>Optimal</a:t>
              </a:r>
            </a:p>
            <a:p>
              <a:r>
                <a:rPr lang="en-US" sz="1050" dirty="0"/>
                <a:t>Image set</a:t>
              </a:r>
            </a:p>
          </p:txBody>
        </p:sp>
        <p:cxnSp>
          <p:nvCxnSpPr>
            <p:cNvPr id="22" name="Connecteur droit 21">
              <a:extLst>
                <a:ext uri="{FF2B5EF4-FFF2-40B4-BE49-F238E27FC236}">
                  <a16:creationId xmlns:a16="http://schemas.microsoft.com/office/drawing/2014/main" id="{8DB5DB31-043D-44D4-B5F2-D2F0DFD5CA2C}"/>
                </a:ext>
              </a:extLst>
            </p:cNvPr>
            <p:cNvCxnSpPr>
              <a:cxnSpLocks/>
            </p:cNvCxnSpPr>
            <p:nvPr/>
          </p:nvCxnSpPr>
          <p:spPr>
            <a:xfrm>
              <a:off x="428170" y="4405014"/>
              <a:ext cx="4711812" cy="0"/>
            </a:xfrm>
            <a:prstGeom prst="line">
              <a:avLst/>
            </a:prstGeom>
            <a:ln>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15" name="Groupe 14">
            <a:extLst>
              <a:ext uri="{FF2B5EF4-FFF2-40B4-BE49-F238E27FC236}">
                <a16:creationId xmlns:a16="http://schemas.microsoft.com/office/drawing/2014/main" id="{6C8155F6-7E3D-43BF-9D45-7CD69A7B0334}"/>
              </a:ext>
            </a:extLst>
          </p:cNvPr>
          <p:cNvGrpSpPr/>
          <p:nvPr/>
        </p:nvGrpSpPr>
        <p:grpSpPr>
          <a:xfrm>
            <a:off x="7903492" y="1840666"/>
            <a:ext cx="4288507" cy="4631186"/>
            <a:chOff x="7903492" y="1840666"/>
            <a:chExt cx="4288507" cy="4631186"/>
          </a:xfrm>
        </p:grpSpPr>
        <p:grpSp>
          <p:nvGrpSpPr>
            <p:cNvPr id="7" name="Groupe 6">
              <a:extLst>
                <a:ext uri="{FF2B5EF4-FFF2-40B4-BE49-F238E27FC236}">
                  <a16:creationId xmlns:a16="http://schemas.microsoft.com/office/drawing/2014/main" id="{5476328C-6CA3-46E8-9B0A-CBD83B8B3497}"/>
                </a:ext>
              </a:extLst>
            </p:cNvPr>
            <p:cNvGrpSpPr/>
            <p:nvPr/>
          </p:nvGrpSpPr>
          <p:grpSpPr>
            <a:xfrm>
              <a:off x="7903492" y="1840666"/>
              <a:ext cx="4288507" cy="4631186"/>
              <a:chOff x="7903492" y="1840666"/>
              <a:chExt cx="4288507" cy="4631186"/>
            </a:xfrm>
          </p:grpSpPr>
          <p:sp>
            <p:nvSpPr>
              <p:cNvPr id="26" name="Espace réservé du contenu 2">
                <a:extLst>
                  <a:ext uri="{FF2B5EF4-FFF2-40B4-BE49-F238E27FC236}">
                    <a16:creationId xmlns:a16="http://schemas.microsoft.com/office/drawing/2014/main" id="{15277629-1CA6-4433-8C3C-5BEAE87AAA3C}"/>
                  </a:ext>
                </a:extLst>
              </p:cNvPr>
              <p:cNvSpPr txBox="1">
                <a:spLocks/>
              </p:cNvSpPr>
              <p:nvPr/>
            </p:nvSpPr>
            <p:spPr>
              <a:xfrm>
                <a:off x="7903492" y="1840666"/>
                <a:ext cx="4288507" cy="511909"/>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a:t>
                </a:r>
                <a:r>
                  <a:rPr lang="en-US" dirty="0" err="1"/>
                  <a:t>sne</a:t>
                </a:r>
                <a:r>
                  <a:rPr lang="en-US" dirty="0"/>
                  <a:t> 2D projection* (case “</a:t>
                </a:r>
                <a:r>
                  <a:rPr lang="en-US" dirty="0" err="1"/>
                  <a:t>optim</a:t>
                </a:r>
                <a:r>
                  <a:rPr lang="en-US" dirty="0"/>
                  <a:t>”)</a:t>
                </a:r>
              </a:p>
            </p:txBody>
          </p:sp>
          <p:sp>
            <p:nvSpPr>
              <p:cNvPr id="28" name="Espace réservé du contenu 2">
                <a:extLst>
                  <a:ext uri="{FF2B5EF4-FFF2-40B4-BE49-F238E27FC236}">
                    <a16:creationId xmlns:a16="http://schemas.microsoft.com/office/drawing/2014/main" id="{449909A2-DA7D-499B-9860-9D3F2B9213A8}"/>
                  </a:ext>
                </a:extLst>
              </p:cNvPr>
              <p:cNvSpPr txBox="1">
                <a:spLocks/>
              </p:cNvSpPr>
              <p:nvPr/>
            </p:nvSpPr>
            <p:spPr>
              <a:xfrm>
                <a:off x="7903492" y="5726391"/>
                <a:ext cx="4011688" cy="74546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i="1" dirty="0"/>
                  <a:t>With same rough t-</a:t>
                </a:r>
                <a:r>
                  <a:rPr lang="en-US" sz="1400" i="1" dirty="0" err="1"/>
                  <a:t>sne</a:t>
                </a:r>
                <a:r>
                  <a:rPr lang="en-US" sz="1400" i="1" dirty="0"/>
                  <a:t> parameters, we don’t see a nice projection.</a:t>
                </a:r>
              </a:p>
            </p:txBody>
          </p:sp>
        </p:grpSp>
        <p:pic>
          <p:nvPicPr>
            <p:cNvPr id="11" name="Image 10">
              <a:extLst>
                <a:ext uri="{FF2B5EF4-FFF2-40B4-BE49-F238E27FC236}">
                  <a16:creationId xmlns:a16="http://schemas.microsoft.com/office/drawing/2014/main" id="{24595EB1-1A59-4B73-A346-B86728D3B44B}"/>
                </a:ext>
              </a:extLst>
            </p:cNvPr>
            <p:cNvPicPr>
              <a:picLocks noChangeAspect="1"/>
            </p:cNvPicPr>
            <p:nvPr/>
          </p:nvPicPr>
          <p:blipFill>
            <a:blip r:embed="rId9"/>
            <a:stretch>
              <a:fillRect/>
            </a:stretch>
          </p:blipFill>
          <p:spPr>
            <a:xfrm>
              <a:off x="7992768" y="2233420"/>
              <a:ext cx="3805205" cy="3571790"/>
            </a:xfrm>
            <a:prstGeom prst="rect">
              <a:avLst/>
            </a:prstGeom>
          </p:spPr>
        </p:pic>
      </p:grpSp>
    </p:spTree>
    <p:extLst>
      <p:ext uri="{BB962C8B-B14F-4D97-AF65-F5344CB8AC3E}">
        <p14:creationId xmlns:p14="http://schemas.microsoft.com/office/powerpoint/2010/main" val="15930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up)">
                                      <p:cBhvr>
                                        <p:cTn id="20" dur="500"/>
                                        <p:tgtEl>
                                          <p:spTgt spid="3">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500"/>
                                        <p:tgtEl>
                                          <p:spTgt spid="3">
                                            <p:txEl>
                                              <p:pRg st="5" end="5"/>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186632-C1E6-46EA-A27E-CDCF528DEB41}"/>
              </a:ext>
            </a:extLst>
          </p:cNvPr>
          <p:cNvSpPr>
            <a:spLocks noGrp="1"/>
          </p:cNvSpPr>
          <p:nvPr>
            <p:ph type="title"/>
          </p:nvPr>
        </p:nvSpPr>
        <p:spPr/>
        <p:txBody>
          <a:bodyPr/>
          <a:lstStyle/>
          <a:p>
            <a:r>
              <a:rPr lang="en-US" dirty="0"/>
              <a:t>Image processing : CNN transfer learning</a:t>
            </a:r>
            <a:br>
              <a:rPr lang="en-US" dirty="0"/>
            </a:br>
            <a:r>
              <a:rPr lang="en-US" sz="2000" i="1" u="sng" dirty="0">
                <a:solidFill>
                  <a:srgbClr val="7030A0"/>
                </a:solidFill>
              </a:rPr>
              <a:t>please refer to P6_01_CNN_Dedicated_NB.ipynb</a:t>
            </a:r>
          </a:p>
        </p:txBody>
      </p:sp>
      <p:pic>
        <p:nvPicPr>
          <p:cNvPr id="6" name="Image 5">
            <a:extLst>
              <a:ext uri="{FF2B5EF4-FFF2-40B4-BE49-F238E27FC236}">
                <a16:creationId xmlns:a16="http://schemas.microsoft.com/office/drawing/2014/main" id="{EFECF67E-171B-416D-B8C9-2F7C4F2A3D51}"/>
              </a:ext>
            </a:extLst>
          </p:cNvPr>
          <p:cNvPicPr>
            <a:picLocks noChangeAspect="1"/>
          </p:cNvPicPr>
          <p:nvPr/>
        </p:nvPicPr>
        <p:blipFill>
          <a:blip r:embed="rId2"/>
          <a:stretch>
            <a:fillRect/>
          </a:stretch>
        </p:blipFill>
        <p:spPr>
          <a:xfrm>
            <a:off x="214408" y="-28341"/>
            <a:ext cx="6549249" cy="672159"/>
          </a:xfrm>
          <a:prstGeom prst="rect">
            <a:avLst/>
          </a:prstGeom>
        </p:spPr>
      </p:pic>
      <p:pic>
        <p:nvPicPr>
          <p:cNvPr id="4" name="Image 3">
            <a:extLst>
              <a:ext uri="{FF2B5EF4-FFF2-40B4-BE49-F238E27FC236}">
                <a16:creationId xmlns:a16="http://schemas.microsoft.com/office/drawing/2014/main" id="{92714568-8067-4A32-AD92-80E5CB9F1705}"/>
              </a:ext>
            </a:extLst>
          </p:cNvPr>
          <p:cNvPicPr>
            <a:picLocks noChangeAspect="1"/>
          </p:cNvPicPr>
          <p:nvPr/>
        </p:nvPicPr>
        <p:blipFill>
          <a:blip r:embed="rId3"/>
          <a:stretch>
            <a:fillRect/>
          </a:stretch>
        </p:blipFill>
        <p:spPr>
          <a:xfrm>
            <a:off x="6992497" y="1144918"/>
            <a:ext cx="780572" cy="228460"/>
          </a:xfrm>
          <a:prstGeom prst="rect">
            <a:avLst/>
          </a:prstGeom>
        </p:spPr>
      </p:pic>
      <p:grpSp>
        <p:nvGrpSpPr>
          <p:cNvPr id="21" name="Groupe 20">
            <a:extLst>
              <a:ext uri="{FF2B5EF4-FFF2-40B4-BE49-F238E27FC236}">
                <a16:creationId xmlns:a16="http://schemas.microsoft.com/office/drawing/2014/main" id="{6DBB3976-1F0C-4C7B-96E2-ECBB6F774B88}"/>
              </a:ext>
            </a:extLst>
          </p:cNvPr>
          <p:cNvGrpSpPr/>
          <p:nvPr/>
        </p:nvGrpSpPr>
        <p:grpSpPr>
          <a:xfrm>
            <a:off x="214408" y="2551828"/>
            <a:ext cx="5021735" cy="1824142"/>
            <a:chOff x="214408" y="2427153"/>
            <a:chExt cx="5021735" cy="1824142"/>
          </a:xfrm>
        </p:grpSpPr>
        <p:sp>
          <p:nvSpPr>
            <p:cNvPr id="15" name="ZoneTexte 14">
              <a:extLst>
                <a:ext uri="{FF2B5EF4-FFF2-40B4-BE49-F238E27FC236}">
                  <a16:creationId xmlns:a16="http://schemas.microsoft.com/office/drawing/2014/main" id="{4B4C49A6-086F-4D50-B3A8-9005CAA1FA8F}"/>
                </a:ext>
              </a:extLst>
            </p:cNvPr>
            <p:cNvSpPr txBox="1"/>
            <p:nvPr/>
          </p:nvSpPr>
          <p:spPr>
            <a:xfrm>
              <a:off x="1781074" y="2992278"/>
              <a:ext cx="3295872" cy="1077218"/>
            </a:xfrm>
            <a:prstGeom prst="rect">
              <a:avLst/>
            </a:prstGeom>
            <a:noFill/>
          </p:spPr>
          <p:txBody>
            <a:bodyPr wrap="square">
              <a:spAutoFit/>
            </a:bodyPr>
            <a:lstStyle/>
            <a:p>
              <a:r>
                <a:rPr lang="en-US" sz="1600" dirty="0"/>
                <a:t>Top 3 classes reach 98%</a:t>
              </a:r>
            </a:p>
            <a:p>
              <a:r>
                <a:rPr lang="en-US" sz="1600" dirty="0"/>
                <a:t>44% Sweatshirt</a:t>
              </a:r>
            </a:p>
            <a:p>
              <a:r>
                <a:rPr lang="en-US" sz="1600" dirty="0"/>
                <a:t>35% Jersey</a:t>
              </a:r>
            </a:p>
            <a:p>
              <a:r>
                <a:rPr lang="en-US" sz="1600" dirty="0"/>
                <a:t>19% Bulletproof Vest !</a:t>
              </a:r>
            </a:p>
          </p:txBody>
        </p:sp>
        <p:pic>
          <p:nvPicPr>
            <p:cNvPr id="5" name="Image 4">
              <a:extLst>
                <a:ext uri="{FF2B5EF4-FFF2-40B4-BE49-F238E27FC236}">
                  <a16:creationId xmlns:a16="http://schemas.microsoft.com/office/drawing/2014/main" id="{7352E728-AADE-48D2-ACA5-BD7F41E5E786}"/>
                </a:ext>
              </a:extLst>
            </p:cNvPr>
            <p:cNvPicPr>
              <a:picLocks noChangeAspect="1"/>
            </p:cNvPicPr>
            <p:nvPr/>
          </p:nvPicPr>
          <p:blipFill>
            <a:blip r:embed="rId4"/>
            <a:stretch>
              <a:fillRect/>
            </a:stretch>
          </p:blipFill>
          <p:spPr>
            <a:xfrm>
              <a:off x="581751" y="2954137"/>
              <a:ext cx="1196562" cy="1297158"/>
            </a:xfrm>
            <a:prstGeom prst="rect">
              <a:avLst/>
            </a:prstGeom>
          </p:spPr>
        </p:pic>
        <p:sp>
          <p:nvSpPr>
            <p:cNvPr id="13" name="Espace réservé du contenu 2">
              <a:extLst>
                <a:ext uri="{FF2B5EF4-FFF2-40B4-BE49-F238E27FC236}">
                  <a16:creationId xmlns:a16="http://schemas.microsoft.com/office/drawing/2014/main" id="{7508731C-2959-4475-90BC-EAFA6AABCD15}"/>
                </a:ext>
              </a:extLst>
            </p:cNvPr>
            <p:cNvSpPr txBox="1">
              <a:spLocks/>
            </p:cNvSpPr>
            <p:nvPr/>
          </p:nvSpPr>
          <p:spPr>
            <a:xfrm>
              <a:off x="214408" y="2427153"/>
              <a:ext cx="5021735" cy="4859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600" b="1" dirty="0"/>
                <a:t>2. </a:t>
              </a:r>
              <a:r>
                <a:rPr lang="en-US" sz="1600" dirty="0"/>
                <a:t>First, the full original CNN provides top classes for an image sample:</a:t>
              </a:r>
            </a:p>
          </p:txBody>
        </p:sp>
      </p:grpSp>
      <p:sp>
        <p:nvSpPr>
          <p:cNvPr id="14" name="Espace réservé du contenu 2">
            <a:extLst>
              <a:ext uri="{FF2B5EF4-FFF2-40B4-BE49-F238E27FC236}">
                <a16:creationId xmlns:a16="http://schemas.microsoft.com/office/drawing/2014/main" id="{7E35CA46-DDA8-45CA-A608-49B58341677D}"/>
              </a:ext>
            </a:extLst>
          </p:cNvPr>
          <p:cNvSpPr txBox="1">
            <a:spLocks/>
          </p:cNvSpPr>
          <p:nvPr/>
        </p:nvSpPr>
        <p:spPr>
          <a:xfrm>
            <a:off x="214408" y="1574385"/>
            <a:ext cx="5550077" cy="85276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600" b="1" dirty="0"/>
              <a:t>1. </a:t>
            </a:r>
            <a:r>
              <a:rPr lang="en-US" sz="1600" dirty="0"/>
              <a:t>Explore ability to </a:t>
            </a:r>
            <a:r>
              <a:rPr lang="en-US" sz="1600" b="1" dirty="0"/>
              <a:t>create features </a:t>
            </a:r>
            <a:r>
              <a:rPr lang="en-US" sz="1600" dirty="0"/>
              <a:t>from pre-trained VGG16 ImageNet model</a:t>
            </a:r>
          </a:p>
        </p:txBody>
      </p:sp>
      <p:sp>
        <p:nvSpPr>
          <p:cNvPr id="16" name="ZoneTexte 15">
            <a:extLst>
              <a:ext uri="{FF2B5EF4-FFF2-40B4-BE49-F238E27FC236}">
                <a16:creationId xmlns:a16="http://schemas.microsoft.com/office/drawing/2014/main" id="{70B793C6-3AA4-4BD2-95B3-5DD9359A8E28}"/>
              </a:ext>
            </a:extLst>
          </p:cNvPr>
          <p:cNvSpPr txBox="1"/>
          <p:nvPr/>
        </p:nvSpPr>
        <p:spPr>
          <a:xfrm>
            <a:off x="5753496" y="5465326"/>
            <a:ext cx="6198668" cy="584775"/>
          </a:xfrm>
          <a:prstGeom prst="rect">
            <a:avLst/>
          </a:prstGeom>
          <a:noFill/>
        </p:spPr>
        <p:txBody>
          <a:bodyPr wrap="square">
            <a:spAutoFit/>
          </a:bodyPr>
          <a:lstStyle/>
          <a:p>
            <a:pPr marL="0" indent="0">
              <a:buNone/>
            </a:pPr>
            <a:r>
              <a:rPr lang="en-US" sz="1600" b="1" dirty="0"/>
              <a:t>5. </a:t>
            </a:r>
            <a:r>
              <a:rPr lang="en-US" sz="1600" dirty="0"/>
              <a:t>Further work about CNN : training of the model with our dataset (</a:t>
            </a:r>
            <a:r>
              <a:rPr lang="en-US" sz="1600" dirty="0" err="1"/>
              <a:t>img</a:t>
            </a:r>
            <a:r>
              <a:rPr lang="en-US" sz="1600" dirty="0"/>
              <a:t> generator &amp; augmentation)</a:t>
            </a:r>
          </a:p>
        </p:txBody>
      </p:sp>
      <p:grpSp>
        <p:nvGrpSpPr>
          <p:cNvPr id="26" name="Groupe 25">
            <a:extLst>
              <a:ext uri="{FF2B5EF4-FFF2-40B4-BE49-F238E27FC236}">
                <a16:creationId xmlns:a16="http://schemas.microsoft.com/office/drawing/2014/main" id="{05E9CA46-0CDF-4146-956F-4214ABF301F5}"/>
              </a:ext>
            </a:extLst>
          </p:cNvPr>
          <p:cNvGrpSpPr/>
          <p:nvPr/>
        </p:nvGrpSpPr>
        <p:grpSpPr>
          <a:xfrm>
            <a:off x="5764485" y="1680356"/>
            <a:ext cx="6455025" cy="3588028"/>
            <a:chOff x="5764485" y="1680356"/>
            <a:chExt cx="6455025" cy="3588028"/>
          </a:xfrm>
        </p:grpSpPr>
        <p:pic>
          <p:nvPicPr>
            <p:cNvPr id="17" name="Image 16">
              <a:extLst>
                <a:ext uri="{FF2B5EF4-FFF2-40B4-BE49-F238E27FC236}">
                  <a16:creationId xmlns:a16="http://schemas.microsoft.com/office/drawing/2014/main" id="{F375CC68-A1B5-460E-8DB4-3A0F5EE5FFD2}"/>
                </a:ext>
              </a:extLst>
            </p:cNvPr>
            <p:cNvPicPr>
              <a:picLocks noChangeAspect="1"/>
            </p:cNvPicPr>
            <p:nvPr/>
          </p:nvPicPr>
          <p:blipFill>
            <a:blip r:embed="rId5"/>
            <a:stretch>
              <a:fillRect/>
            </a:stretch>
          </p:blipFill>
          <p:spPr>
            <a:xfrm>
              <a:off x="5801806" y="2021562"/>
              <a:ext cx="3463935" cy="3246822"/>
            </a:xfrm>
            <a:prstGeom prst="rect">
              <a:avLst/>
            </a:prstGeom>
          </p:spPr>
        </p:pic>
        <p:sp>
          <p:nvSpPr>
            <p:cNvPr id="18" name="ZoneTexte 17">
              <a:extLst>
                <a:ext uri="{FF2B5EF4-FFF2-40B4-BE49-F238E27FC236}">
                  <a16:creationId xmlns:a16="http://schemas.microsoft.com/office/drawing/2014/main" id="{4E7FA2ED-0865-4A2E-BA08-6C594B4EF867}"/>
                </a:ext>
              </a:extLst>
            </p:cNvPr>
            <p:cNvSpPr txBox="1"/>
            <p:nvPr/>
          </p:nvSpPr>
          <p:spPr>
            <a:xfrm>
              <a:off x="5764485" y="1680356"/>
              <a:ext cx="6198668" cy="338554"/>
            </a:xfrm>
            <a:prstGeom prst="rect">
              <a:avLst/>
            </a:prstGeom>
            <a:noFill/>
          </p:spPr>
          <p:txBody>
            <a:bodyPr wrap="square">
              <a:spAutoFit/>
            </a:bodyPr>
            <a:lstStyle/>
            <a:p>
              <a:pPr marL="0" indent="0">
                <a:buNone/>
              </a:pPr>
              <a:r>
                <a:rPr lang="en-US" sz="1600" b="1" dirty="0"/>
                <a:t>4. </a:t>
              </a:r>
              <a:r>
                <a:rPr lang="en-US" sz="1600" dirty="0"/>
                <a:t>Make the usual t-</a:t>
              </a:r>
              <a:r>
                <a:rPr lang="en-US" sz="1600" dirty="0" err="1"/>
                <a:t>sne</a:t>
              </a:r>
              <a:r>
                <a:rPr lang="en-US" sz="1600" dirty="0"/>
                <a:t> 2D projection observations</a:t>
              </a:r>
            </a:p>
          </p:txBody>
        </p:sp>
        <p:pic>
          <p:nvPicPr>
            <p:cNvPr id="19" name="Image 18">
              <a:extLst>
                <a:ext uri="{FF2B5EF4-FFF2-40B4-BE49-F238E27FC236}">
                  <a16:creationId xmlns:a16="http://schemas.microsoft.com/office/drawing/2014/main" id="{15E2F352-01FD-403A-804F-0AF19819E2DB}"/>
                </a:ext>
              </a:extLst>
            </p:cNvPr>
            <p:cNvPicPr>
              <a:picLocks noChangeAspect="1"/>
            </p:cNvPicPr>
            <p:nvPr/>
          </p:nvPicPr>
          <p:blipFill>
            <a:blip r:embed="rId6"/>
            <a:stretch>
              <a:fillRect/>
            </a:stretch>
          </p:blipFill>
          <p:spPr>
            <a:xfrm>
              <a:off x="9361536" y="2791321"/>
              <a:ext cx="2638938" cy="2477063"/>
            </a:xfrm>
            <a:prstGeom prst="rect">
              <a:avLst/>
            </a:prstGeom>
          </p:spPr>
        </p:pic>
        <p:sp>
          <p:nvSpPr>
            <p:cNvPr id="20" name="ZoneTexte 19">
              <a:extLst>
                <a:ext uri="{FF2B5EF4-FFF2-40B4-BE49-F238E27FC236}">
                  <a16:creationId xmlns:a16="http://schemas.microsoft.com/office/drawing/2014/main" id="{52E4C27E-E2F3-437E-8E10-9119CB0F4FBD}"/>
                </a:ext>
              </a:extLst>
            </p:cNvPr>
            <p:cNvSpPr txBox="1"/>
            <p:nvPr/>
          </p:nvSpPr>
          <p:spPr>
            <a:xfrm>
              <a:off x="9303062" y="2384297"/>
              <a:ext cx="2916448" cy="430887"/>
            </a:xfrm>
            <a:prstGeom prst="rect">
              <a:avLst/>
            </a:prstGeom>
            <a:noFill/>
          </p:spPr>
          <p:txBody>
            <a:bodyPr wrap="square">
              <a:spAutoFit/>
            </a:bodyPr>
            <a:lstStyle/>
            <a:p>
              <a:pPr marL="0" indent="0">
                <a:buNone/>
              </a:pPr>
              <a:r>
                <a:rPr lang="en-US" sz="1100" dirty="0"/>
                <a:t>Using rough t-</a:t>
              </a:r>
              <a:r>
                <a:rPr lang="en-US" sz="1100" dirty="0" err="1"/>
                <a:t>sne</a:t>
              </a:r>
              <a:r>
                <a:rPr lang="en-US" sz="1100" dirty="0"/>
                <a:t> after alternate dim reducers (</a:t>
              </a:r>
              <a:r>
                <a:rPr lang="en-US" sz="1100" dirty="0" err="1"/>
                <a:t>nfm</a:t>
              </a:r>
              <a:r>
                <a:rPr lang="en-US" sz="1100" dirty="0"/>
                <a:t> 7)</a:t>
              </a:r>
            </a:p>
          </p:txBody>
        </p:sp>
      </p:grpSp>
      <p:grpSp>
        <p:nvGrpSpPr>
          <p:cNvPr id="25" name="Groupe 24">
            <a:extLst>
              <a:ext uri="{FF2B5EF4-FFF2-40B4-BE49-F238E27FC236}">
                <a16:creationId xmlns:a16="http://schemas.microsoft.com/office/drawing/2014/main" id="{074B98DA-EBF6-45EF-AA06-A27A3F416B42}"/>
              </a:ext>
            </a:extLst>
          </p:cNvPr>
          <p:cNvGrpSpPr/>
          <p:nvPr/>
        </p:nvGrpSpPr>
        <p:grpSpPr>
          <a:xfrm>
            <a:off x="177890" y="4609371"/>
            <a:ext cx="5238926" cy="2026877"/>
            <a:chOff x="177890" y="4609371"/>
            <a:chExt cx="5238926" cy="2026877"/>
          </a:xfrm>
        </p:grpSpPr>
        <p:grpSp>
          <p:nvGrpSpPr>
            <p:cNvPr id="22" name="Groupe 21">
              <a:extLst>
                <a:ext uri="{FF2B5EF4-FFF2-40B4-BE49-F238E27FC236}">
                  <a16:creationId xmlns:a16="http://schemas.microsoft.com/office/drawing/2014/main" id="{AC6E4064-CBEC-4785-80A5-D5AF5B2DDD53}"/>
                </a:ext>
              </a:extLst>
            </p:cNvPr>
            <p:cNvGrpSpPr/>
            <p:nvPr/>
          </p:nvGrpSpPr>
          <p:grpSpPr>
            <a:xfrm>
              <a:off x="576846" y="5258821"/>
              <a:ext cx="2349413" cy="1377427"/>
              <a:chOff x="581751" y="5375945"/>
              <a:chExt cx="2349413" cy="1377427"/>
            </a:xfrm>
          </p:grpSpPr>
          <p:pic>
            <p:nvPicPr>
              <p:cNvPr id="7" name="Image 6">
                <a:extLst>
                  <a:ext uri="{FF2B5EF4-FFF2-40B4-BE49-F238E27FC236}">
                    <a16:creationId xmlns:a16="http://schemas.microsoft.com/office/drawing/2014/main" id="{3E97E272-251F-4186-ABD4-7E4BC8D32C11}"/>
                  </a:ext>
                </a:extLst>
              </p:cNvPr>
              <p:cNvPicPr>
                <a:picLocks noChangeAspect="1"/>
              </p:cNvPicPr>
              <p:nvPr/>
            </p:nvPicPr>
            <p:blipFill>
              <a:blip r:embed="rId7"/>
              <a:stretch>
                <a:fillRect/>
              </a:stretch>
            </p:blipFill>
            <p:spPr>
              <a:xfrm>
                <a:off x="581751" y="5375945"/>
                <a:ext cx="2349413" cy="1377427"/>
              </a:xfrm>
              <a:prstGeom prst="rect">
                <a:avLst/>
              </a:prstGeom>
            </p:spPr>
          </p:pic>
          <p:cxnSp>
            <p:nvCxnSpPr>
              <p:cNvPr id="9" name="Connecteur droit 8">
                <a:extLst>
                  <a:ext uri="{FF2B5EF4-FFF2-40B4-BE49-F238E27FC236}">
                    <a16:creationId xmlns:a16="http://schemas.microsoft.com/office/drawing/2014/main" id="{0E641FD5-2D4E-43DA-9F2F-78884C54082D}"/>
                  </a:ext>
                </a:extLst>
              </p:cNvPr>
              <p:cNvCxnSpPr>
                <a:cxnSpLocks/>
              </p:cNvCxnSpPr>
              <p:nvPr/>
            </p:nvCxnSpPr>
            <p:spPr>
              <a:xfrm>
                <a:off x="2206303" y="5375945"/>
                <a:ext cx="0" cy="137742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4" name="ZoneTexte 23">
              <a:extLst>
                <a:ext uri="{FF2B5EF4-FFF2-40B4-BE49-F238E27FC236}">
                  <a16:creationId xmlns:a16="http://schemas.microsoft.com/office/drawing/2014/main" id="{44B4267B-9A4A-47A4-B404-6BCAACF04E3F}"/>
                </a:ext>
              </a:extLst>
            </p:cNvPr>
            <p:cNvSpPr txBox="1"/>
            <p:nvPr/>
          </p:nvSpPr>
          <p:spPr>
            <a:xfrm>
              <a:off x="177890" y="4609371"/>
              <a:ext cx="5238926" cy="584775"/>
            </a:xfrm>
            <a:prstGeom prst="rect">
              <a:avLst/>
            </a:prstGeom>
            <a:noFill/>
          </p:spPr>
          <p:txBody>
            <a:bodyPr wrap="square">
              <a:spAutoFit/>
            </a:bodyPr>
            <a:lstStyle/>
            <a:p>
              <a:pPr marL="0" indent="0">
                <a:buNone/>
              </a:pPr>
              <a:r>
                <a:rPr lang="en-US" sz="1600" b="1" dirty="0"/>
                <a:t>3. </a:t>
              </a:r>
              <a:r>
                <a:rPr lang="en-US" sz="1600" dirty="0"/>
                <a:t>we cut at last pooling layer: goal is to get a flatten vector, here dim 512.</a:t>
              </a:r>
            </a:p>
          </p:txBody>
        </p:sp>
      </p:grpSp>
    </p:spTree>
    <p:extLst>
      <p:ext uri="{BB962C8B-B14F-4D97-AF65-F5344CB8AC3E}">
        <p14:creationId xmlns:p14="http://schemas.microsoft.com/office/powerpoint/2010/main" val="278201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e 55">
            <a:extLst>
              <a:ext uri="{FF2B5EF4-FFF2-40B4-BE49-F238E27FC236}">
                <a16:creationId xmlns:a16="http://schemas.microsoft.com/office/drawing/2014/main" id="{AD0F6343-933E-49B6-8BA3-BC88248EA2B2}"/>
              </a:ext>
            </a:extLst>
          </p:cNvPr>
          <p:cNvGrpSpPr/>
          <p:nvPr/>
        </p:nvGrpSpPr>
        <p:grpSpPr>
          <a:xfrm>
            <a:off x="8111441" y="3532473"/>
            <a:ext cx="3881637" cy="3201971"/>
            <a:chOff x="8111440" y="3532473"/>
            <a:chExt cx="3530441" cy="3282388"/>
          </a:xfrm>
        </p:grpSpPr>
        <p:sp>
          <p:nvSpPr>
            <p:cNvPr id="52" name="Rectangle 51">
              <a:extLst>
                <a:ext uri="{FF2B5EF4-FFF2-40B4-BE49-F238E27FC236}">
                  <a16:creationId xmlns:a16="http://schemas.microsoft.com/office/drawing/2014/main" id="{AB41531F-64BE-4BBA-9F54-9721DFFE16A9}"/>
                </a:ext>
              </a:extLst>
            </p:cNvPr>
            <p:cNvSpPr/>
            <p:nvPr/>
          </p:nvSpPr>
          <p:spPr>
            <a:xfrm>
              <a:off x="8111440" y="3600585"/>
              <a:ext cx="3530441" cy="32009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p:txBody>
        </p:sp>
        <p:sp>
          <p:nvSpPr>
            <p:cNvPr id="50" name="Espace réservé du contenu 2">
              <a:extLst>
                <a:ext uri="{FF2B5EF4-FFF2-40B4-BE49-F238E27FC236}">
                  <a16:creationId xmlns:a16="http://schemas.microsoft.com/office/drawing/2014/main" id="{00F3C0AC-66B3-4BEC-A226-059E1B323AA4}"/>
                </a:ext>
              </a:extLst>
            </p:cNvPr>
            <p:cNvSpPr txBox="1">
              <a:spLocks/>
            </p:cNvSpPr>
            <p:nvPr/>
          </p:nvSpPr>
          <p:spPr>
            <a:xfrm>
              <a:off x="8111440" y="3532473"/>
              <a:ext cx="3530441" cy="328238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500" b="1" i="1" dirty="0"/>
                <a:t>Promising in case of [7]</a:t>
              </a:r>
            </a:p>
            <a:p>
              <a:r>
                <a:rPr lang="en-US" sz="1500" dirty="0"/>
                <a:t>Being aware of </a:t>
              </a:r>
              <a:r>
                <a:rPr lang="en-US" sz="1500" b="1" dirty="0"/>
                <a:t>instability</a:t>
              </a:r>
              <a:r>
                <a:rPr lang="en-US" sz="1500" dirty="0"/>
                <a:t> of our rough results</a:t>
              </a:r>
            </a:p>
            <a:p>
              <a:r>
                <a:rPr lang="en-US" sz="1500" dirty="0"/>
                <a:t>Being aware of our </a:t>
              </a:r>
              <a:r>
                <a:rPr lang="en-US" sz="1500" b="1" dirty="0"/>
                <a:t>ability</a:t>
              </a:r>
              <a:r>
                <a:rPr lang="en-US" sz="1500" dirty="0"/>
                <a:t> to tune any method</a:t>
              </a:r>
            </a:p>
            <a:p>
              <a:r>
                <a:rPr lang="en-US" sz="1500" dirty="0"/>
                <a:t>Combination of </a:t>
              </a:r>
              <a:r>
                <a:rPr lang="en-US" sz="1500" b="1" dirty="0" err="1">
                  <a:solidFill>
                    <a:srgbClr val="ADD8E6"/>
                  </a:solidFill>
                </a:rPr>
                <a:t>cnn_image</a:t>
              </a:r>
              <a:r>
                <a:rPr lang="en-US" sz="1500" dirty="0">
                  <a:solidFill>
                    <a:srgbClr val="ADD8E6"/>
                  </a:solidFill>
                </a:rPr>
                <a:t> </a:t>
              </a:r>
              <a:r>
                <a:rPr lang="en-US" sz="1500" dirty="0"/>
                <a:t>and </a:t>
              </a:r>
              <a:r>
                <a:rPr lang="en-US" sz="1500" b="1" dirty="0">
                  <a:solidFill>
                    <a:srgbClr val="FFC0CB"/>
                  </a:solidFill>
                </a:rPr>
                <a:t>text </a:t>
              </a:r>
              <a:r>
                <a:rPr lang="en-US" sz="1500" b="1" dirty="0" err="1">
                  <a:solidFill>
                    <a:srgbClr val="FFC0CB"/>
                  </a:solidFill>
                </a:rPr>
                <a:t>BoW</a:t>
              </a:r>
              <a:r>
                <a:rPr lang="en-US" sz="1500" dirty="0"/>
                <a:t> could even improve results</a:t>
              </a:r>
            </a:p>
            <a:p>
              <a:r>
                <a:rPr lang="en-US" sz="1500" dirty="0"/>
                <a:t>We should keep </a:t>
              </a:r>
              <a:r>
                <a:rPr lang="en-US" sz="1500" b="1" dirty="0">
                  <a:solidFill>
                    <a:srgbClr val="DA70D6"/>
                  </a:solidFill>
                </a:rPr>
                <a:t>both</a:t>
              </a:r>
              <a:r>
                <a:rPr lang="en-US" sz="1500" dirty="0"/>
                <a:t> feature and reduction and balance between </a:t>
              </a:r>
              <a:r>
                <a:rPr lang="en-US" sz="1500" b="1" dirty="0">
                  <a:solidFill>
                    <a:srgbClr val="ADD8E6"/>
                  </a:solidFill>
                </a:rPr>
                <a:t>image</a:t>
              </a:r>
              <a:r>
                <a:rPr lang="en-US" sz="1500" dirty="0"/>
                <a:t> and </a:t>
              </a:r>
              <a:r>
                <a:rPr lang="en-US" sz="1500" b="1" dirty="0">
                  <a:solidFill>
                    <a:srgbClr val="FFC0CB"/>
                  </a:solidFill>
                </a:rPr>
                <a:t>text</a:t>
              </a:r>
              <a:r>
                <a:rPr lang="en-US" sz="1500" dirty="0"/>
                <a:t> is a key point.</a:t>
              </a:r>
              <a:endParaRPr lang="en-US" sz="1500" dirty="0">
                <a:solidFill>
                  <a:srgbClr val="C00000"/>
                </a:solidFill>
              </a:endParaRPr>
            </a:p>
          </p:txBody>
        </p:sp>
      </p:grpSp>
      <p:sp>
        <p:nvSpPr>
          <p:cNvPr id="2" name="Titre 1">
            <a:extLst>
              <a:ext uri="{FF2B5EF4-FFF2-40B4-BE49-F238E27FC236}">
                <a16:creationId xmlns:a16="http://schemas.microsoft.com/office/drawing/2014/main" id="{C34D5123-08B0-49D8-8217-1D7A71C5C06E}"/>
              </a:ext>
            </a:extLst>
          </p:cNvPr>
          <p:cNvSpPr>
            <a:spLocks noGrp="1"/>
          </p:cNvSpPr>
          <p:nvPr>
            <p:ph type="title"/>
          </p:nvPr>
        </p:nvSpPr>
        <p:spPr>
          <a:xfrm>
            <a:off x="726368" y="681347"/>
            <a:ext cx="11622827" cy="779298"/>
          </a:xfrm>
        </p:spPr>
        <p:txBody>
          <a:bodyPr/>
          <a:lstStyle/>
          <a:p>
            <a:r>
              <a:rPr lang="en-US" sz="3600" dirty="0"/>
              <a:t>Browse combinations of </a:t>
            </a:r>
            <a:r>
              <a:rPr lang="en-US" sz="3600" dirty="0">
                <a:solidFill>
                  <a:srgbClr val="FFC0CB"/>
                </a:solidFill>
              </a:rPr>
              <a:t>text</a:t>
            </a:r>
            <a:r>
              <a:rPr lang="en-US" sz="3600" dirty="0"/>
              <a:t> / </a:t>
            </a:r>
            <a:r>
              <a:rPr lang="en-US" sz="3600" dirty="0">
                <a:solidFill>
                  <a:srgbClr val="ADD8E6"/>
                </a:solidFill>
              </a:rPr>
              <a:t>image</a:t>
            </a:r>
            <a:r>
              <a:rPr lang="en-US" sz="3600" dirty="0"/>
              <a:t> features</a:t>
            </a:r>
            <a:br>
              <a:rPr lang="en-US" sz="3600" dirty="0"/>
            </a:br>
            <a:r>
              <a:rPr lang="en-US" sz="2400" b="0" i="1" dirty="0"/>
              <a:t>Observations of rough clustering ARI score</a:t>
            </a:r>
            <a:endParaRPr lang="en-US" sz="3600" b="0" i="1" dirty="0"/>
          </a:p>
        </p:txBody>
      </p:sp>
      <p:pic>
        <p:nvPicPr>
          <p:cNvPr id="5" name="Image 4">
            <a:extLst>
              <a:ext uri="{FF2B5EF4-FFF2-40B4-BE49-F238E27FC236}">
                <a16:creationId xmlns:a16="http://schemas.microsoft.com/office/drawing/2014/main" id="{94C8D2DA-5B8B-498D-83E5-7A078350F735}"/>
              </a:ext>
            </a:extLst>
          </p:cNvPr>
          <p:cNvPicPr>
            <a:picLocks noChangeAspect="1"/>
          </p:cNvPicPr>
          <p:nvPr/>
        </p:nvPicPr>
        <p:blipFill>
          <a:blip r:embed="rId3"/>
          <a:stretch>
            <a:fillRect/>
          </a:stretch>
        </p:blipFill>
        <p:spPr>
          <a:xfrm>
            <a:off x="200948" y="0"/>
            <a:ext cx="6268091" cy="638340"/>
          </a:xfrm>
          <a:prstGeom prst="rect">
            <a:avLst/>
          </a:prstGeom>
        </p:spPr>
      </p:pic>
      <p:sp>
        <p:nvSpPr>
          <p:cNvPr id="22" name="Espace réservé du contenu 2">
            <a:extLst>
              <a:ext uri="{FF2B5EF4-FFF2-40B4-BE49-F238E27FC236}">
                <a16:creationId xmlns:a16="http://schemas.microsoft.com/office/drawing/2014/main" id="{7077E2E2-746D-4383-B7E2-607521ACE9F3}"/>
              </a:ext>
            </a:extLst>
          </p:cNvPr>
          <p:cNvSpPr>
            <a:spLocks noGrp="1"/>
          </p:cNvSpPr>
          <p:nvPr>
            <p:ph idx="1"/>
          </p:nvPr>
        </p:nvSpPr>
        <p:spPr>
          <a:xfrm>
            <a:off x="10748" y="1915020"/>
            <a:ext cx="5611863" cy="2326318"/>
          </a:xfrm>
        </p:spPr>
        <p:txBody>
          <a:bodyPr>
            <a:normAutofit fontScale="85000" lnSpcReduction="10000"/>
          </a:bodyPr>
          <a:lstStyle/>
          <a:p>
            <a:r>
              <a:rPr lang="en-US" dirty="0"/>
              <a:t>We build alternate </a:t>
            </a:r>
            <a:r>
              <a:rPr lang="en-US" b="1" dirty="0">
                <a:solidFill>
                  <a:srgbClr val="DA70D6"/>
                </a:solidFill>
              </a:rPr>
              <a:t>combinations</a:t>
            </a:r>
            <a:r>
              <a:rPr lang="en-US" dirty="0"/>
              <a:t> of </a:t>
            </a:r>
            <a:r>
              <a:rPr lang="en-US" b="1" dirty="0">
                <a:solidFill>
                  <a:srgbClr val="FFC0CB"/>
                </a:solidFill>
              </a:rPr>
              <a:t>text</a:t>
            </a:r>
            <a:r>
              <a:rPr lang="en-US" dirty="0"/>
              <a:t> or </a:t>
            </a:r>
            <a:r>
              <a:rPr lang="en-US" b="1" dirty="0">
                <a:solidFill>
                  <a:srgbClr val="ADD8E6"/>
                </a:solidFill>
              </a:rPr>
              <a:t>image</a:t>
            </a:r>
            <a:r>
              <a:rPr lang="en-US" dirty="0"/>
              <a:t> features (</a:t>
            </a:r>
            <a:r>
              <a:rPr lang="en-US" i="1" dirty="0"/>
              <a:t>incl. single text nor image</a:t>
            </a:r>
            <a:r>
              <a:rPr lang="en-US" dirty="0"/>
              <a:t>)</a:t>
            </a:r>
          </a:p>
          <a:p>
            <a:r>
              <a:rPr lang="en-US" dirty="0"/>
              <a:t>After a PCA 80% reduction, it consists in an assembly of 4 </a:t>
            </a:r>
            <a:r>
              <a:rPr lang="en-US" b="1" dirty="0">
                <a:solidFill>
                  <a:srgbClr val="FFC0CB"/>
                </a:solidFill>
              </a:rPr>
              <a:t>text</a:t>
            </a:r>
            <a:r>
              <a:rPr lang="en-US" dirty="0"/>
              <a:t> and 3 </a:t>
            </a:r>
            <a:r>
              <a:rPr lang="en-US" b="1" dirty="0">
                <a:solidFill>
                  <a:srgbClr val="ADD8E6"/>
                </a:solidFill>
              </a:rPr>
              <a:t>image</a:t>
            </a:r>
            <a:r>
              <a:rPr lang="en-US" dirty="0"/>
              <a:t> inputs of different resulting [sizes]</a:t>
            </a:r>
          </a:p>
          <a:p>
            <a:pPr lvl="1"/>
            <a:r>
              <a:rPr lang="en-US" sz="1800" b="1" dirty="0">
                <a:solidFill>
                  <a:srgbClr val="FFC0CB"/>
                </a:solidFill>
              </a:rPr>
              <a:t>raw td-</a:t>
            </a:r>
            <a:r>
              <a:rPr lang="en-US" sz="1800" b="1" dirty="0" err="1">
                <a:solidFill>
                  <a:srgbClr val="FFC0CB"/>
                </a:solidFill>
              </a:rPr>
              <a:t>idf</a:t>
            </a:r>
            <a:r>
              <a:rPr lang="en-US" sz="1800" b="1" dirty="0">
                <a:solidFill>
                  <a:srgbClr val="FFC0CB"/>
                </a:solidFill>
              </a:rPr>
              <a:t> </a:t>
            </a:r>
            <a:r>
              <a:rPr lang="en-US" dirty="0"/>
              <a:t>[</a:t>
            </a:r>
            <a:r>
              <a:rPr lang="en-US" b="1" dirty="0"/>
              <a:t>343</a:t>
            </a:r>
            <a:r>
              <a:rPr lang="en-US" dirty="0"/>
              <a:t>] or </a:t>
            </a:r>
            <a:r>
              <a:rPr lang="en-US" sz="1800" b="1" dirty="0" err="1">
                <a:solidFill>
                  <a:srgbClr val="FFC0CB"/>
                </a:solidFill>
              </a:rPr>
              <a:t>tf-idf</a:t>
            </a:r>
            <a:r>
              <a:rPr lang="en-US" sz="1800" b="1" dirty="0">
                <a:solidFill>
                  <a:srgbClr val="FFC0CB"/>
                </a:solidFill>
              </a:rPr>
              <a:t> with processed text </a:t>
            </a:r>
            <a:r>
              <a:rPr lang="en-US" dirty="0"/>
              <a:t>[</a:t>
            </a:r>
            <a:r>
              <a:rPr lang="en-US" b="1" dirty="0"/>
              <a:t>276</a:t>
            </a:r>
            <a:r>
              <a:rPr lang="en-US" dirty="0"/>
              <a:t>]</a:t>
            </a:r>
          </a:p>
          <a:p>
            <a:pPr lvl="1"/>
            <a:r>
              <a:rPr lang="en-US" sz="1800" b="1" dirty="0">
                <a:solidFill>
                  <a:srgbClr val="FFC0CB"/>
                </a:solidFill>
              </a:rPr>
              <a:t>NMF </a:t>
            </a:r>
            <a:r>
              <a:rPr lang="en-US" sz="1800" b="1" dirty="0" err="1">
                <a:solidFill>
                  <a:srgbClr val="FFC0CB"/>
                </a:solidFill>
              </a:rPr>
              <a:t>BoW</a:t>
            </a:r>
            <a:r>
              <a:rPr lang="en-US" sz="1800" b="1" dirty="0">
                <a:solidFill>
                  <a:srgbClr val="FFC0CB"/>
                </a:solidFill>
              </a:rPr>
              <a:t> </a:t>
            </a:r>
            <a:r>
              <a:rPr lang="en-US" dirty="0"/>
              <a:t>[</a:t>
            </a:r>
            <a:r>
              <a:rPr lang="en-US" b="1" dirty="0"/>
              <a:t>14</a:t>
            </a:r>
            <a:r>
              <a:rPr lang="en-US" dirty="0"/>
              <a:t>] or </a:t>
            </a:r>
            <a:r>
              <a:rPr lang="en-US" sz="1800" b="1" dirty="0">
                <a:solidFill>
                  <a:srgbClr val="FFC0CB"/>
                </a:solidFill>
              </a:rPr>
              <a:t>LDA </a:t>
            </a:r>
            <a:r>
              <a:rPr lang="en-US" sz="1800" b="1" dirty="0" err="1">
                <a:solidFill>
                  <a:srgbClr val="FFC0CB"/>
                </a:solidFill>
              </a:rPr>
              <a:t>BoW</a:t>
            </a:r>
            <a:r>
              <a:rPr lang="en-US" sz="1800" b="1" dirty="0">
                <a:solidFill>
                  <a:srgbClr val="FFC0CB"/>
                </a:solidFill>
              </a:rPr>
              <a:t> </a:t>
            </a:r>
            <a:r>
              <a:rPr lang="en-US" dirty="0"/>
              <a:t>[</a:t>
            </a:r>
            <a:r>
              <a:rPr lang="en-US" b="1" dirty="0"/>
              <a:t>14</a:t>
            </a:r>
            <a:r>
              <a:rPr lang="en-US" dirty="0"/>
              <a:t>]</a:t>
            </a:r>
          </a:p>
          <a:p>
            <a:pPr lvl="1"/>
            <a:r>
              <a:rPr lang="en-US" sz="1800" b="1" dirty="0">
                <a:solidFill>
                  <a:srgbClr val="ADD8E6"/>
                </a:solidFill>
              </a:rPr>
              <a:t>SIFT </a:t>
            </a:r>
            <a:r>
              <a:rPr lang="en-US" sz="1800" b="1" dirty="0" err="1">
                <a:solidFill>
                  <a:srgbClr val="ADD8E6"/>
                </a:solidFill>
              </a:rPr>
              <a:t>BoVW</a:t>
            </a:r>
            <a:r>
              <a:rPr lang="en-US" sz="1800" b="1" dirty="0">
                <a:solidFill>
                  <a:srgbClr val="ADD8E6"/>
                </a:solidFill>
              </a:rPr>
              <a:t> </a:t>
            </a:r>
            <a:r>
              <a:rPr lang="en-US" dirty="0"/>
              <a:t>[</a:t>
            </a:r>
            <a:r>
              <a:rPr lang="en-US" b="1" dirty="0"/>
              <a:t>98</a:t>
            </a:r>
            <a:r>
              <a:rPr lang="en-US" dirty="0"/>
              <a:t>] </a:t>
            </a:r>
            <a:r>
              <a:rPr lang="en-US" sz="1800" b="1" dirty="0">
                <a:solidFill>
                  <a:srgbClr val="ADD8E6"/>
                </a:solidFill>
              </a:rPr>
              <a:t>optimum </a:t>
            </a:r>
            <a:r>
              <a:rPr lang="en-US" dirty="0"/>
              <a:t>[</a:t>
            </a:r>
            <a:r>
              <a:rPr lang="en-US" b="1" dirty="0"/>
              <a:t>72</a:t>
            </a:r>
            <a:r>
              <a:rPr lang="en-US" dirty="0"/>
              <a:t>] </a:t>
            </a:r>
            <a:r>
              <a:rPr lang="en-US" sz="1800" b="1" dirty="0" err="1">
                <a:solidFill>
                  <a:srgbClr val="ADD8E6"/>
                </a:solidFill>
              </a:rPr>
              <a:t>cnn_vgg</a:t>
            </a:r>
            <a:r>
              <a:rPr lang="en-US" sz="1800" b="1" dirty="0">
                <a:solidFill>
                  <a:srgbClr val="ADD8E6"/>
                </a:solidFill>
              </a:rPr>
              <a:t> </a:t>
            </a:r>
            <a:r>
              <a:rPr lang="en-US" dirty="0"/>
              <a:t>[512]</a:t>
            </a:r>
          </a:p>
        </p:txBody>
      </p:sp>
      <p:grpSp>
        <p:nvGrpSpPr>
          <p:cNvPr id="9" name="Groupe 8">
            <a:extLst>
              <a:ext uri="{FF2B5EF4-FFF2-40B4-BE49-F238E27FC236}">
                <a16:creationId xmlns:a16="http://schemas.microsoft.com/office/drawing/2014/main" id="{D8B6A5B1-F84F-453D-8BD8-37ED7D9867B1}"/>
              </a:ext>
            </a:extLst>
          </p:cNvPr>
          <p:cNvGrpSpPr/>
          <p:nvPr/>
        </p:nvGrpSpPr>
        <p:grpSpPr>
          <a:xfrm>
            <a:off x="-19657" y="4181018"/>
            <a:ext cx="5705914" cy="2553426"/>
            <a:chOff x="-19657" y="4181018"/>
            <a:chExt cx="5705914" cy="2553426"/>
          </a:xfrm>
        </p:grpSpPr>
        <p:pic>
          <p:nvPicPr>
            <p:cNvPr id="3" name="Image 2">
              <a:extLst>
                <a:ext uri="{FF2B5EF4-FFF2-40B4-BE49-F238E27FC236}">
                  <a16:creationId xmlns:a16="http://schemas.microsoft.com/office/drawing/2014/main" id="{35B7FEE3-0443-41AF-9ACD-6CD505C28F65}"/>
                </a:ext>
              </a:extLst>
            </p:cNvPr>
            <p:cNvPicPr>
              <a:picLocks noChangeAspect="1"/>
            </p:cNvPicPr>
            <p:nvPr/>
          </p:nvPicPr>
          <p:blipFill>
            <a:blip r:embed="rId4"/>
            <a:stretch>
              <a:fillRect/>
            </a:stretch>
          </p:blipFill>
          <p:spPr>
            <a:xfrm>
              <a:off x="109674" y="4463854"/>
              <a:ext cx="2460271" cy="2270590"/>
            </a:xfrm>
            <a:prstGeom prst="rect">
              <a:avLst/>
            </a:prstGeom>
          </p:spPr>
        </p:pic>
        <p:sp>
          <p:nvSpPr>
            <p:cNvPr id="25" name="Espace réservé du contenu 2">
              <a:extLst>
                <a:ext uri="{FF2B5EF4-FFF2-40B4-BE49-F238E27FC236}">
                  <a16:creationId xmlns:a16="http://schemas.microsoft.com/office/drawing/2014/main" id="{A81CB041-0605-4B67-8E1C-433A8DE5EF44}"/>
                </a:ext>
              </a:extLst>
            </p:cNvPr>
            <p:cNvSpPr txBox="1">
              <a:spLocks/>
            </p:cNvSpPr>
            <p:nvPr/>
          </p:nvSpPr>
          <p:spPr>
            <a:xfrm>
              <a:off x="2561312" y="4280138"/>
              <a:ext cx="3124945" cy="232631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500" i="1" dirty="0"/>
                <a:t>Observations:</a:t>
              </a:r>
            </a:p>
            <a:p>
              <a:r>
                <a:rPr lang="en-US" sz="1500" dirty="0"/>
                <a:t>Results are </a:t>
              </a:r>
              <a:r>
                <a:rPr lang="en-US" sz="1500" b="1" dirty="0">
                  <a:solidFill>
                    <a:srgbClr val="C00000"/>
                  </a:solidFill>
                </a:rPr>
                <a:t>unstable</a:t>
              </a:r>
              <a:r>
                <a:rPr lang="en-US" sz="1500" dirty="0"/>
                <a:t> and we shall proceed </a:t>
              </a:r>
              <a:r>
                <a:rPr lang="en-US" sz="1500" b="1" dirty="0">
                  <a:solidFill>
                    <a:srgbClr val="C00000"/>
                  </a:solidFill>
                </a:rPr>
                <a:t>statistically</a:t>
              </a:r>
            </a:p>
            <a:p>
              <a:r>
                <a:rPr lang="en-US" sz="1500" b="1" dirty="0" err="1">
                  <a:solidFill>
                    <a:srgbClr val="ADD8E6"/>
                  </a:solidFill>
                </a:rPr>
                <a:t>cnn_vgg</a:t>
              </a:r>
              <a:r>
                <a:rPr lang="en-US" sz="1500" dirty="0"/>
                <a:t> is on top, enhance </a:t>
              </a:r>
              <a:r>
                <a:rPr lang="en-US" sz="1500" b="1" dirty="0">
                  <a:solidFill>
                    <a:srgbClr val="FFC0CB"/>
                  </a:solidFill>
                </a:rPr>
                <a:t>txt</a:t>
              </a:r>
              <a:r>
                <a:rPr lang="en-US" sz="1500" dirty="0"/>
                <a:t>, opposite to </a:t>
              </a:r>
              <a:r>
                <a:rPr lang="en-US" sz="1500" b="1" dirty="0">
                  <a:solidFill>
                    <a:srgbClr val="ADD8E6"/>
                  </a:solidFill>
                </a:rPr>
                <a:t>sift </a:t>
              </a:r>
              <a:r>
                <a:rPr lang="en-US" sz="1500" b="1" dirty="0" err="1">
                  <a:solidFill>
                    <a:srgbClr val="ADD8E6"/>
                  </a:solidFill>
                </a:rPr>
                <a:t>BoVW</a:t>
              </a:r>
              <a:endParaRPr lang="en-US" sz="1500" b="1" dirty="0">
                <a:solidFill>
                  <a:srgbClr val="ADD8E6"/>
                </a:solidFill>
              </a:endParaRPr>
            </a:p>
            <a:p>
              <a:r>
                <a:rPr lang="en-US" sz="1500" dirty="0"/>
                <a:t>Confirm this trend with </a:t>
              </a:r>
              <a:r>
                <a:rPr lang="en-US" sz="1500" b="1" dirty="0"/>
                <a:t>reduced</a:t>
              </a:r>
              <a:r>
                <a:rPr lang="en-US" sz="1500" dirty="0"/>
                <a:t> or </a:t>
              </a:r>
              <a:r>
                <a:rPr lang="en-US" sz="1500" b="1" dirty="0"/>
                <a:t>adjusted</a:t>
              </a:r>
              <a:r>
                <a:rPr lang="en-US" sz="1500" dirty="0"/>
                <a:t> inputs dimension. </a:t>
              </a:r>
              <a:endParaRPr lang="en-US" sz="1500" dirty="0">
                <a:solidFill>
                  <a:srgbClr val="C00000"/>
                </a:solidFill>
              </a:endParaRPr>
            </a:p>
          </p:txBody>
        </p:sp>
        <p:sp>
          <p:nvSpPr>
            <p:cNvPr id="28" name="ZoneTexte 27">
              <a:extLst>
                <a:ext uri="{FF2B5EF4-FFF2-40B4-BE49-F238E27FC236}">
                  <a16:creationId xmlns:a16="http://schemas.microsoft.com/office/drawing/2014/main" id="{420DC46B-92F5-4DA5-89AA-F3B1B67C083C}"/>
                </a:ext>
              </a:extLst>
            </p:cNvPr>
            <p:cNvSpPr txBox="1"/>
            <p:nvPr/>
          </p:nvSpPr>
          <p:spPr>
            <a:xfrm>
              <a:off x="-19657" y="4181018"/>
              <a:ext cx="2283463" cy="323165"/>
            </a:xfrm>
            <a:prstGeom prst="rect">
              <a:avLst/>
            </a:prstGeom>
            <a:noFill/>
          </p:spPr>
          <p:txBody>
            <a:bodyPr wrap="square">
              <a:spAutoFit/>
            </a:bodyPr>
            <a:lstStyle/>
            <a:p>
              <a:pPr marL="0" indent="0">
                <a:buNone/>
              </a:pPr>
              <a:r>
                <a:rPr lang="en-US" sz="1500" b="1" dirty="0"/>
                <a:t>Ranking by ARI score:</a:t>
              </a:r>
            </a:p>
          </p:txBody>
        </p:sp>
        <p:sp>
          <p:nvSpPr>
            <p:cNvPr id="30" name="ZoneTexte 29">
              <a:extLst>
                <a:ext uri="{FF2B5EF4-FFF2-40B4-BE49-F238E27FC236}">
                  <a16:creationId xmlns:a16="http://schemas.microsoft.com/office/drawing/2014/main" id="{18DEA527-2DF9-4FB4-98FD-7677C6546848}"/>
                </a:ext>
              </a:extLst>
            </p:cNvPr>
            <p:cNvSpPr txBox="1"/>
            <p:nvPr/>
          </p:nvSpPr>
          <p:spPr>
            <a:xfrm>
              <a:off x="1424703" y="4552820"/>
              <a:ext cx="985422" cy="369332"/>
            </a:xfrm>
            <a:prstGeom prst="rect">
              <a:avLst/>
            </a:prstGeom>
            <a:noFill/>
          </p:spPr>
          <p:txBody>
            <a:bodyPr wrap="square">
              <a:spAutoFit/>
            </a:bodyPr>
            <a:lstStyle/>
            <a:p>
              <a:pPr marL="0" indent="0" algn="r">
                <a:buNone/>
              </a:pPr>
              <a:r>
                <a:rPr lang="en-US" sz="900" b="1" dirty="0">
                  <a:solidFill>
                    <a:srgbClr val="C00000"/>
                  </a:solidFill>
                </a:rPr>
                <a:t>Proceed next statistically</a:t>
              </a:r>
            </a:p>
          </p:txBody>
        </p:sp>
        <p:cxnSp>
          <p:nvCxnSpPr>
            <p:cNvPr id="6" name="Connecteur droit 5">
              <a:extLst>
                <a:ext uri="{FF2B5EF4-FFF2-40B4-BE49-F238E27FC236}">
                  <a16:creationId xmlns:a16="http://schemas.microsoft.com/office/drawing/2014/main" id="{D89894AD-A701-4664-A356-BD4413BC373F}"/>
                </a:ext>
              </a:extLst>
            </p:cNvPr>
            <p:cNvCxnSpPr>
              <a:cxnSpLocks/>
            </p:cNvCxnSpPr>
            <p:nvPr/>
          </p:nvCxnSpPr>
          <p:spPr>
            <a:xfrm>
              <a:off x="788179" y="4581290"/>
              <a:ext cx="0" cy="203571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Connecteur droit 39">
              <a:extLst>
                <a:ext uri="{FF2B5EF4-FFF2-40B4-BE49-F238E27FC236}">
                  <a16:creationId xmlns:a16="http://schemas.microsoft.com/office/drawing/2014/main" id="{FA6E3ABA-60D8-4489-A219-125F24D1E285}"/>
                </a:ext>
              </a:extLst>
            </p:cNvPr>
            <p:cNvCxnSpPr>
              <a:cxnSpLocks/>
            </p:cNvCxnSpPr>
            <p:nvPr/>
          </p:nvCxnSpPr>
          <p:spPr>
            <a:xfrm>
              <a:off x="1191948" y="4581290"/>
              <a:ext cx="0" cy="203571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 name="Groupe 9">
            <a:extLst>
              <a:ext uri="{FF2B5EF4-FFF2-40B4-BE49-F238E27FC236}">
                <a16:creationId xmlns:a16="http://schemas.microsoft.com/office/drawing/2014/main" id="{EAFDF8A9-8375-4358-AB69-7C4768CF5E74}"/>
              </a:ext>
            </a:extLst>
          </p:cNvPr>
          <p:cNvGrpSpPr/>
          <p:nvPr/>
        </p:nvGrpSpPr>
        <p:grpSpPr>
          <a:xfrm>
            <a:off x="5622611" y="1355605"/>
            <a:ext cx="6558641" cy="5378839"/>
            <a:chOff x="5622611" y="1355605"/>
            <a:chExt cx="6558641" cy="5378839"/>
          </a:xfrm>
        </p:grpSpPr>
        <p:sp>
          <p:nvSpPr>
            <p:cNvPr id="42" name="Espace réservé du contenu 2">
              <a:extLst>
                <a:ext uri="{FF2B5EF4-FFF2-40B4-BE49-F238E27FC236}">
                  <a16:creationId xmlns:a16="http://schemas.microsoft.com/office/drawing/2014/main" id="{6BAC5AA0-7FB5-493E-8048-66C562D38FF3}"/>
                </a:ext>
              </a:extLst>
            </p:cNvPr>
            <p:cNvSpPr txBox="1">
              <a:spLocks/>
            </p:cNvSpPr>
            <p:nvPr/>
          </p:nvSpPr>
          <p:spPr>
            <a:xfrm>
              <a:off x="8111440" y="1355605"/>
              <a:ext cx="4069812" cy="232631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500" dirty="0"/>
                <a:t>We “chained” PCA and MNF sliding negative to positive data with an offset.</a:t>
              </a:r>
            </a:p>
            <a:p>
              <a:pPr marL="0" indent="0">
                <a:buNone/>
              </a:pPr>
              <a:r>
                <a:rPr lang="en-US" sz="1500" b="1" i="1" dirty="0"/>
                <a:t>Dead end in case of [14]</a:t>
              </a:r>
            </a:p>
            <a:p>
              <a:r>
                <a:rPr lang="en-US" sz="1500" dirty="0"/>
                <a:t>Mainly lower results</a:t>
              </a:r>
              <a:endParaRPr lang="en-US" sz="1500" b="1" dirty="0"/>
            </a:p>
            <a:p>
              <a:r>
                <a:rPr lang="en-US" sz="1500" dirty="0"/>
                <a:t>Ranking seems </a:t>
              </a:r>
              <a:r>
                <a:rPr lang="en-US" sz="1500" b="1" dirty="0"/>
                <a:t>irrelevant</a:t>
              </a:r>
            </a:p>
            <a:p>
              <a:r>
                <a:rPr lang="en-US" sz="1500" dirty="0"/>
                <a:t>Trend is </a:t>
              </a:r>
              <a:r>
                <a:rPr lang="en-US" sz="1500" b="1" dirty="0"/>
                <a:t>not</a:t>
              </a:r>
              <a:r>
                <a:rPr lang="en-US" sz="1500" dirty="0"/>
                <a:t> </a:t>
              </a:r>
              <a:r>
                <a:rPr lang="en-US" sz="1500" b="1" dirty="0"/>
                <a:t>confirmed</a:t>
              </a:r>
              <a:endParaRPr lang="en-US" sz="1500" b="1" dirty="0">
                <a:solidFill>
                  <a:srgbClr val="C00000"/>
                </a:solidFill>
              </a:endParaRPr>
            </a:p>
          </p:txBody>
        </p:sp>
        <p:sp>
          <p:nvSpPr>
            <p:cNvPr id="43" name="ZoneTexte 42">
              <a:extLst>
                <a:ext uri="{FF2B5EF4-FFF2-40B4-BE49-F238E27FC236}">
                  <a16:creationId xmlns:a16="http://schemas.microsoft.com/office/drawing/2014/main" id="{7FECFCA8-6889-4B18-99D6-44FE75D897BA}"/>
                </a:ext>
              </a:extLst>
            </p:cNvPr>
            <p:cNvSpPr txBox="1"/>
            <p:nvPr/>
          </p:nvSpPr>
          <p:spPr>
            <a:xfrm>
              <a:off x="5622611" y="4079755"/>
              <a:ext cx="2283463" cy="323165"/>
            </a:xfrm>
            <a:prstGeom prst="rect">
              <a:avLst/>
            </a:prstGeom>
            <a:noFill/>
          </p:spPr>
          <p:txBody>
            <a:bodyPr wrap="square">
              <a:spAutoFit/>
            </a:bodyPr>
            <a:lstStyle/>
            <a:p>
              <a:pPr marL="0" indent="0">
                <a:buNone/>
              </a:pPr>
              <a:r>
                <a:rPr lang="en-US" sz="1500" b="1" i="1" dirty="0"/>
                <a:t>“Reduced”</a:t>
              </a:r>
              <a:r>
                <a:rPr lang="en-US" sz="1500" b="1" dirty="0"/>
                <a:t> dim to [7]:</a:t>
              </a:r>
            </a:p>
          </p:txBody>
        </p:sp>
        <p:sp>
          <p:nvSpPr>
            <p:cNvPr id="49" name="ZoneTexte 48">
              <a:extLst>
                <a:ext uri="{FF2B5EF4-FFF2-40B4-BE49-F238E27FC236}">
                  <a16:creationId xmlns:a16="http://schemas.microsoft.com/office/drawing/2014/main" id="{99AA6663-588F-49A8-AF3C-2AD4F5356B49}"/>
                </a:ext>
              </a:extLst>
            </p:cNvPr>
            <p:cNvSpPr txBox="1"/>
            <p:nvPr/>
          </p:nvSpPr>
          <p:spPr>
            <a:xfrm>
              <a:off x="5622611" y="1563783"/>
              <a:ext cx="2520611" cy="323165"/>
            </a:xfrm>
            <a:prstGeom prst="rect">
              <a:avLst/>
            </a:prstGeom>
            <a:noFill/>
          </p:spPr>
          <p:txBody>
            <a:bodyPr wrap="square">
              <a:spAutoFit/>
            </a:bodyPr>
            <a:lstStyle/>
            <a:p>
              <a:pPr marL="0" indent="0">
                <a:buNone/>
              </a:pPr>
              <a:r>
                <a:rPr lang="en-US" sz="1500" b="1" i="1" dirty="0"/>
                <a:t>“Adjusted”</a:t>
              </a:r>
              <a:r>
                <a:rPr lang="en-US" sz="1500" b="1" dirty="0"/>
                <a:t> dim to [14]:</a:t>
              </a:r>
            </a:p>
          </p:txBody>
        </p:sp>
        <p:pic>
          <p:nvPicPr>
            <p:cNvPr id="4" name="Image 3">
              <a:extLst>
                <a:ext uri="{FF2B5EF4-FFF2-40B4-BE49-F238E27FC236}">
                  <a16:creationId xmlns:a16="http://schemas.microsoft.com/office/drawing/2014/main" id="{AF1057E5-C21E-4E3E-8EF1-DC35E5934D35}"/>
                </a:ext>
              </a:extLst>
            </p:cNvPr>
            <p:cNvPicPr>
              <a:picLocks noChangeAspect="1"/>
            </p:cNvPicPr>
            <p:nvPr/>
          </p:nvPicPr>
          <p:blipFill>
            <a:blip r:embed="rId5"/>
            <a:stretch>
              <a:fillRect/>
            </a:stretch>
          </p:blipFill>
          <p:spPr>
            <a:xfrm>
              <a:off x="5686257" y="4382515"/>
              <a:ext cx="2320847" cy="2351929"/>
            </a:xfrm>
            <a:prstGeom prst="rect">
              <a:avLst/>
            </a:prstGeom>
          </p:spPr>
        </p:pic>
        <p:pic>
          <p:nvPicPr>
            <p:cNvPr id="8" name="Image 7">
              <a:extLst>
                <a:ext uri="{FF2B5EF4-FFF2-40B4-BE49-F238E27FC236}">
                  <a16:creationId xmlns:a16="http://schemas.microsoft.com/office/drawing/2014/main" id="{9393B5EA-F279-4A87-BE12-EF084557B059}"/>
                </a:ext>
              </a:extLst>
            </p:cNvPr>
            <p:cNvPicPr>
              <a:picLocks noChangeAspect="1"/>
            </p:cNvPicPr>
            <p:nvPr/>
          </p:nvPicPr>
          <p:blipFill>
            <a:blip r:embed="rId6"/>
            <a:stretch>
              <a:fillRect/>
            </a:stretch>
          </p:blipFill>
          <p:spPr>
            <a:xfrm>
              <a:off x="5695137" y="1858168"/>
              <a:ext cx="2311967" cy="2270590"/>
            </a:xfrm>
            <a:prstGeom prst="rect">
              <a:avLst/>
            </a:prstGeom>
          </p:spPr>
        </p:pic>
      </p:grpSp>
    </p:spTree>
    <p:extLst>
      <p:ext uri="{BB962C8B-B14F-4D97-AF65-F5344CB8AC3E}">
        <p14:creationId xmlns:p14="http://schemas.microsoft.com/office/powerpoint/2010/main" val="30387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up)">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up)">
                                      <p:cBhvr>
                                        <p:cTn id="12" dur="500"/>
                                        <p:tgtEl>
                                          <p:spTgt spid="22">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wipe(up)">
                                      <p:cBhvr>
                                        <p:cTn id="15" dur="500"/>
                                        <p:tgtEl>
                                          <p:spTgt spid="2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wipe(up)">
                                      <p:cBhvr>
                                        <p:cTn id="18" dur="500"/>
                                        <p:tgtEl>
                                          <p:spTgt spid="2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wipe(up)">
                                      <p:cBhvr>
                                        <p:cTn id="21" dur="500"/>
                                        <p:tgtEl>
                                          <p:spTgt spid="2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up)">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E38B48B-7D10-4D56-8A56-F2809CFB62D4}"/>
              </a:ext>
            </a:extLst>
          </p:cNvPr>
          <p:cNvSpPr>
            <a:spLocks noGrp="1"/>
          </p:cNvSpPr>
          <p:nvPr>
            <p:ph type="title"/>
          </p:nvPr>
        </p:nvSpPr>
        <p:spPr>
          <a:xfrm>
            <a:off x="539090" y="84835"/>
            <a:ext cx="11652909" cy="725179"/>
          </a:xfrm>
        </p:spPr>
        <p:txBody>
          <a:bodyPr/>
          <a:lstStyle/>
          <a:p>
            <a:r>
              <a:rPr lang="en-US" sz="2800" dirty="0"/>
              <a:t>“Best” clustering visualizations: </a:t>
            </a:r>
            <a:r>
              <a:rPr lang="en-US" sz="2800" dirty="0" err="1">
                <a:solidFill>
                  <a:srgbClr val="FFC0CB"/>
                </a:solidFill>
              </a:rPr>
              <a:t>lda_optim</a:t>
            </a:r>
            <a:r>
              <a:rPr lang="en-US" sz="2800" dirty="0">
                <a:solidFill>
                  <a:srgbClr val="FFC0CB"/>
                </a:solidFill>
              </a:rPr>
              <a:t> </a:t>
            </a:r>
            <a:r>
              <a:rPr lang="en-US" sz="2800" dirty="0"/>
              <a:t>&amp;</a:t>
            </a:r>
            <a:r>
              <a:rPr lang="en-US" sz="2800" dirty="0">
                <a:solidFill>
                  <a:srgbClr val="FFC0CB"/>
                </a:solidFill>
              </a:rPr>
              <a:t> </a:t>
            </a:r>
            <a:r>
              <a:rPr lang="en-US" sz="2800" dirty="0" err="1">
                <a:solidFill>
                  <a:srgbClr val="ADD8E6"/>
                </a:solidFill>
              </a:rPr>
              <a:t>cnn_vgg</a:t>
            </a:r>
            <a:endParaRPr lang="en-US" sz="2800" dirty="0"/>
          </a:p>
        </p:txBody>
      </p:sp>
      <p:pic>
        <p:nvPicPr>
          <p:cNvPr id="12" name="Image 11">
            <a:extLst>
              <a:ext uri="{FF2B5EF4-FFF2-40B4-BE49-F238E27FC236}">
                <a16:creationId xmlns:a16="http://schemas.microsoft.com/office/drawing/2014/main" id="{A8DB9387-0960-43B4-8BC8-ABE746D21EC7}"/>
              </a:ext>
            </a:extLst>
          </p:cNvPr>
          <p:cNvPicPr>
            <a:picLocks noChangeAspect="1"/>
          </p:cNvPicPr>
          <p:nvPr/>
        </p:nvPicPr>
        <p:blipFill>
          <a:blip r:embed="rId2"/>
          <a:stretch>
            <a:fillRect/>
          </a:stretch>
        </p:blipFill>
        <p:spPr>
          <a:xfrm>
            <a:off x="197497" y="-19556"/>
            <a:ext cx="5342169" cy="544761"/>
          </a:xfrm>
          <a:prstGeom prst="rect">
            <a:avLst/>
          </a:prstGeom>
        </p:spPr>
      </p:pic>
      <p:grpSp>
        <p:nvGrpSpPr>
          <p:cNvPr id="42" name="Groupe 41">
            <a:extLst>
              <a:ext uri="{FF2B5EF4-FFF2-40B4-BE49-F238E27FC236}">
                <a16:creationId xmlns:a16="http://schemas.microsoft.com/office/drawing/2014/main" id="{9BBDBD24-C107-476C-80E8-B7F2097EC5E3}"/>
              </a:ext>
            </a:extLst>
          </p:cNvPr>
          <p:cNvGrpSpPr/>
          <p:nvPr/>
        </p:nvGrpSpPr>
        <p:grpSpPr>
          <a:xfrm>
            <a:off x="5162994" y="811707"/>
            <a:ext cx="4013337" cy="2799869"/>
            <a:chOff x="5162994" y="811707"/>
            <a:chExt cx="4013337" cy="2799869"/>
          </a:xfrm>
        </p:grpSpPr>
        <p:pic>
          <p:nvPicPr>
            <p:cNvPr id="18" name="Image 17">
              <a:extLst>
                <a:ext uri="{FF2B5EF4-FFF2-40B4-BE49-F238E27FC236}">
                  <a16:creationId xmlns:a16="http://schemas.microsoft.com/office/drawing/2014/main" id="{65886B1E-61CC-4295-9922-C7A18790FF8B}"/>
                </a:ext>
              </a:extLst>
            </p:cNvPr>
            <p:cNvPicPr>
              <a:picLocks noChangeAspect="1"/>
            </p:cNvPicPr>
            <p:nvPr/>
          </p:nvPicPr>
          <p:blipFill>
            <a:blip r:embed="rId3"/>
            <a:stretch>
              <a:fillRect/>
            </a:stretch>
          </p:blipFill>
          <p:spPr>
            <a:xfrm>
              <a:off x="5234225" y="1193335"/>
              <a:ext cx="2340857" cy="2418241"/>
            </a:xfrm>
            <a:prstGeom prst="rect">
              <a:avLst/>
            </a:prstGeom>
          </p:spPr>
        </p:pic>
        <p:sp>
          <p:nvSpPr>
            <p:cNvPr id="19" name="Espace réservé du contenu 2">
              <a:extLst>
                <a:ext uri="{FF2B5EF4-FFF2-40B4-BE49-F238E27FC236}">
                  <a16:creationId xmlns:a16="http://schemas.microsoft.com/office/drawing/2014/main" id="{A736A764-40D7-4240-BC43-9B1F12DB6784}"/>
                </a:ext>
              </a:extLst>
            </p:cNvPr>
            <p:cNvSpPr txBox="1">
              <a:spLocks/>
            </p:cNvSpPr>
            <p:nvPr/>
          </p:nvSpPr>
          <p:spPr>
            <a:xfrm>
              <a:off x="5162994" y="811707"/>
              <a:ext cx="4013337" cy="4913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With such combination, clusters are almost balanced:</a:t>
              </a:r>
            </a:p>
          </p:txBody>
        </p:sp>
      </p:grpSp>
      <p:grpSp>
        <p:nvGrpSpPr>
          <p:cNvPr id="44" name="Groupe 43">
            <a:extLst>
              <a:ext uri="{FF2B5EF4-FFF2-40B4-BE49-F238E27FC236}">
                <a16:creationId xmlns:a16="http://schemas.microsoft.com/office/drawing/2014/main" id="{113BBF28-6D32-41E7-BE66-80DE31E30164}"/>
              </a:ext>
            </a:extLst>
          </p:cNvPr>
          <p:cNvGrpSpPr/>
          <p:nvPr/>
        </p:nvGrpSpPr>
        <p:grpSpPr>
          <a:xfrm>
            <a:off x="5162994" y="1415428"/>
            <a:ext cx="4824175" cy="4291539"/>
            <a:chOff x="5162994" y="1415428"/>
            <a:chExt cx="4824175" cy="4291539"/>
          </a:xfrm>
        </p:grpSpPr>
        <p:sp>
          <p:nvSpPr>
            <p:cNvPr id="20" name="Espace réservé du contenu 2">
              <a:extLst>
                <a:ext uri="{FF2B5EF4-FFF2-40B4-BE49-F238E27FC236}">
                  <a16:creationId xmlns:a16="http://schemas.microsoft.com/office/drawing/2014/main" id="{315BEB81-E26B-4721-9DFF-035E0E96FDF3}"/>
                </a:ext>
              </a:extLst>
            </p:cNvPr>
            <p:cNvSpPr txBox="1">
              <a:spLocks/>
            </p:cNvSpPr>
            <p:nvPr/>
          </p:nvSpPr>
          <p:spPr>
            <a:xfrm>
              <a:off x="5162994" y="3572985"/>
              <a:ext cx="4824175" cy="9451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Digging deeper </a:t>
              </a:r>
              <a:r>
                <a:rPr lang="en-US" sz="1100" dirty="0"/>
                <a:t>(Cat level 2), we find only one restricted product’s panel. Strong similarity has  been recognized through our study.</a:t>
              </a:r>
            </a:p>
            <a:p>
              <a:pPr marL="0" indent="0">
                <a:buNone/>
              </a:pPr>
              <a:endParaRPr lang="en-US" sz="1100" dirty="0"/>
            </a:p>
          </p:txBody>
        </p:sp>
        <p:sp>
          <p:nvSpPr>
            <p:cNvPr id="25" name="Espace réservé du contenu 2">
              <a:extLst>
                <a:ext uri="{FF2B5EF4-FFF2-40B4-BE49-F238E27FC236}">
                  <a16:creationId xmlns:a16="http://schemas.microsoft.com/office/drawing/2014/main" id="{09A0B972-3D51-4D78-B918-1CC8B9DAD625}"/>
                </a:ext>
              </a:extLst>
            </p:cNvPr>
            <p:cNvSpPr txBox="1">
              <a:spLocks/>
            </p:cNvSpPr>
            <p:nvPr/>
          </p:nvSpPr>
          <p:spPr>
            <a:xfrm>
              <a:off x="5234225" y="5028639"/>
              <a:ext cx="3009448" cy="67832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dirty="0"/>
                <a:t>Guess what kind of “storage” product we have?</a:t>
              </a:r>
            </a:p>
          </p:txBody>
        </p:sp>
        <p:grpSp>
          <p:nvGrpSpPr>
            <p:cNvPr id="43" name="Groupe 42">
              <a:extLst>
                <a:ext uri="{FF2B5EF4-FFF2-40B4-BE49-F238E27FC236}">
                  <a16:creationId xmlns:a16="http://schemas.microsoft.com/office/drawing/2014/main" id="{C9CF2646-5CE4-41F5-BCD9-6DBBE0D8F023}"/>
                </a:ext>
              </a:extLst>
            </p:cNvPr>
            <p:cNvGrpSpPr/>
            <p:nvPr/>
          </p:nvGrpSpPr>
          <p:grpSpPr>
            <a:xfrm>
              <a:off x="5286286" y="1415428"/>
              <a:ext cx="2957387" cy="3690804"/>
              <a:chOff x="5286286" y="1415428"/>
              <a:chExt cx="2957387" cy="3690804"/>
            </a:xfrm>
          </p:grpSpPr>
          <p:pic>
            <p:nvPicPr>
              <p:cNvPr id="22" name="Image 21">
                <a:extLst>
                  <a:ext uri="{FF2B5EF4-FFF2-40B4-BE49-F238E27FC236}">
                    <a16:creationId xmlns:a16="http://schemas.microsoft.com/office/drawing/2014/main" id="{199B080F-0106-432A-BD37-561B3A40BB62}"/>
                  </a:ext>
                </a:extLst>
              </p:cNvPr>
              <p:cNvPicPr>
                <a:picLocks noChangeAspect="1"/>
              </p:cNvPicPr>
              <p:nvPr/>
            </p:nvPicPr>
            <p:blipFill>
              <a:blip r:embed="rId4"/>
              <a:stretch>
                <a:fillRect/>
              </a:stretch>
            </p:blipFill>
            <p:spPr>
              <a:xfrm>
                <a:off x="5286286" y="4144113"/>
                <a:ext cx="2957387" cy="962119"/>
              </a:xfrm>
              <a:prstGeom prst="rect">
                <a:avLst/>
              </a:prstGeom>
            </p:spPr>
          </p:pic>
          <p:cxnSp>
            <p:nvCxnSpPr>
              <p:cNvPr id="31" name="Connecteur droit 30">
                <a:extLst>
                  <a:ext uri="{FF2B5EF4-FFF2-40B4-BE49-F238E27FC236}">
                    <a16:creationId xmlns:a16="http://schemas.microsoft.com/office/drawing/2014/main" id="{45E4482B-4147-486C-B6D9-297239E1FFD5}"/>
                  </a:ext>
                </a:extLst>
              </p:cNvPr>
              <p:cNvCxnSpPr>
                <a:cxnSpLocks/>
              </p:cNvCxnSpPr>
              <p:nvPr/>
            </p:nvCxnSpPr>
            <p:spPr>
              <a:xfrm>
                <a:off x="6780014" y="1415428"/>
                <a:ext cx="1463659" cy="2767276"/>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Connecteur droit 31">
                <a:extLst>
                  <a:ext uri="{FF2B5EF4-FFF2-40B4-BE49-F238E27FC236}">
                    <a16:creationId xmlns:a16="http://schemas.microsoft.com/office/drawing/2014/main" id="{F44D5FD0-21AE-4387-BB6E-43365741310F}"/>
                  </a:ext>
                </a:extLst>
              </p:cNvPr>
              <p:cNvCxnSpPr>
                <a:cxnSpLocks/>
              </p:cNvCxnSpPr>
              <p:nvPr/>
            </p:nvCxnSpPr>
            <p:spPr>
              <a:xfrm>
                <a:off x="6780014" y="1524282"/>
                <a:ext cx="1463659" cy="3581950"/>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Connecteur droit 33">
                <a:extLst>
                  <a:ext uri="{FF2B5EF4-FFF2-40B4-BE49-F238E27FC236}">
                    <a16:creationId xmlns:a16="http://schemas.microsoft.com/office/drawing/2014/main" id="{3DEC3CE1-59A0-4C51-95BE-89E0A8ED36EB}"/>
                  </a:ext>
                </a:extLst>
              </p:cNvPr>
              <p:cNvCxnSpPr>
                <a:cxnSpLocks/>
              </p:cNvCxnSpPr>
              <p:nvPr/>
            </p:nvCxnSpPr>
            <p:spPr>
              <a:xfrm flipH="1">
                <a:off x="5295991" y="1415428"/>
                <a:ext cx="218152" cy="2772036"/>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Connecteur droit 36">
                <a:extLst>
                  <a:ext uri="{FF2B5EF4-FFF2-40B4-BE49-F238E27FC236}">
                    <a16:creationId xmlns:a16="http://schemas.microsoft.com/office/drawing/2014/main" id="{37F26241-BF97-4A58-92A7-FF21665C852E}"/>
                  </a:ext>
                </a:extLst>
              </p:cNvPr>
              <p:cNvCxnSpPr>
                <a:cxnSpLocks/>
              </p:cNvCxnSpPr>
              <p:nvPr/>
            </p:nvCxnSpPr>
            <p:spPr>
              <a:xfrm flipH="1">
                <a:off x="5295991" y="1524282"/>
                <a:ext cx="218153" cy="3581950"/>
              </a:xfrm>
              <a:prstGeom prst="line">
                <a:avLst/>
              </a:prstGeom>
            </p:spPr>
            <p:style>
              <a:lnRef idx="1">
                <a:schemeClr val="accent2"/>
              </a:lnRef>
              <a:fillRef idx="0">
                <a:schemeClr val="accent2"/>
              </a:fillRef>
              <a:effectRef idx="0">
                <a:schemeClr val="accent2"/>
              </a:effectRef>
              <a:fontRef idx="minor">
                <a:schemeClr val="tx1"/>
              </a:fontRef>
            </p:style>
          </p:cxnSp>
        </p:grpSp>
      </p:grpSp>
      <p:grpSp>
        <p:nvGrpSpPr>
          <p:cNvPr id="45" name="Groupe 44">
            <a:extLst>
              <a:ext uri="{FF2B5EF4-FFF2-40B4-BE49-F238E27FC236}">
                <a16:creationId xmlns:a16="http://schemas.microsoft.com/office/drawing/2014/main" id="{93EE338F-364D-4A3F-BBE2-55011D4F8443}"/>
              </a:ext>
            </a:extLst>
          </p:cNvPr>
          <p:cNvGrpSpPr/>
          <p:nvPr/>
        </p:nvGrpSpPr>
        <p:grpSpPr>
          <a:xfrm>
            <a:off x="197497" y="772787"/>
            <a:ext cx="4296906" cy="6058856"/>
            <a:chOff x="197497" y="772787"/>
            <a:chExt cx="4296906" cy="6058856"/>
          </a:xfrm>
        </p:grpSpPr>
        <p:sp>
          <p:nvSpPr>
            <p:cNvPr id="7" name="Espace réservé du contenu 2">
              <a:extLst>
                <a:ext uri="{FF2B5EF4-FFF2-40B4-BE49-F238E27FC236}">
                  <a16:creationId xmlns:a16="http://schemas.microsoft.com/office/drawing/2014/main" id="{B25FBD98-F244-48EC-9853-383894376D1D}"/>
                </a:ext>
              </a:extLst>
            </p:cNvPr>
            <p:cNvSpPr txBox="1">
              <a:spLocks/>
            </p:cNvSpPr>
            <p:nvPr/>
          </p:nvSpPr>
          <p:spPr>
            <a:xfrm>
              <a:off x="222506" y="772787"/>
              <a:ext cx="4271897" cy="4913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t-</a:t>
              </a:r>
              <a:r>
                <a:rPr lang="en-US" sz="1100" b="1" dirty="0" err="1"/>
                <a:t>sne</a:t>
              </a:r>
              <a:r>
                <a:rPr lang="en-US" sz="1100" b="1" dirty="0"/>
                <a:t> 2D projection</a:t>
              </a:r>
            </a:p>
          </p:txBody>
        </p:sp>
        <p:grpSp>
          <p:nvGrpSpPr>
            <p:cNvPr id="41" name="Groupe 40">
              <a:extLst>
                <a:ext uri="{FF2B5EF4-FFF2-40B4-BE49-F238E27FC236}">
                  <a16:creationId xmlns:a16="http://schemas.microsoft.com/office/drawing/2014/main" id="{EADB00BB-7E9C-4E52-B81D-FEDE45EF95DB}"/>
                </a:ext>
              </a:extLst>
            </p:cNvPr>
            <p:cNvGrpSpPr/>
            <p:nvPr/>
          </p:nvGrpSpPr>
          <p:grpSpPr>
            <a:xfrm>
              <a:off x="197497" y="1153600"/>
              <a:ext cx="3606108" cy="5678043"/>
              <a:chOff x="197497" y="1153600"/>
              <a:chExt cx="3606108" cy="5678043"/>
            </a:xfrm>
          </p:grpSpPr>
          <p:sp>
            <p:nvSpPr>
              <p:cNvPr id="17" name="Espace réservé du contenu 2">
                <a:extLst>
                  <a:ext uri="{FF2B5EF4-FFF2-40B4-BE49-F238E27FC236}">
                    <a16:creationId xmlns:a16="http://schemas.microsoft.com/office/drawing/2014/main" id="{50C180DF-D34D-41B5-8C2D-D277318E80C1}"/>
                  </a:ext>
                </a:extLst>
              </p:cNvPr>
              <p:cNvSpPr txBox="1">
                <a:spLocks/>
              </p:cNvSpPr>
              <p:nvPr/>
            </p:nvSpPr>
            <p:spPr>
              <a:xfrm>
                <a:off x="197497" y="4371023"/>
                <a:ext cx="3173614" cy="4913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Confusion matrix: ARI 46%</a:t>
                </a:r>
              </a:p>
            </p:txBody>
          </p:sp>
          <p:pic>
            <p:nvPicPr>
              <p:cNvPr id="5" name="Image 4">
                <a:extLst>
                  <a:ext uri="{FF2B5EF4-FFF2-40B4-BE49-F238E27FC236}">
                    <a16:creationId xmlns:a16="http://schemas.microsoft.com/office/drawing/2014/main" id="{17D2DAC3-6613-48B3-A209-C135AFFE79B6}"/>
                  </a:ext>
                </a:extLst>
              </p:cNvPr>
              <p:cNvPicPr>
                <a:picLocks noChangeAspect="1"/>
              </p:cNvPicPr>
              <p:nvPr/>
            </p:nvPicPr>
            <p:blipFill>
              <a:blip r:embed="rId5"/>
              <a:stretch>
                <a:fillRect/>
              </a:stretch>
            </p:blipFill>
            <p:spPr>
              <a:xfrm>
                <a:off x="284907" y="1153600"/>
                <a:ext cx="3518698" cy="3345312"/>
              </a:xfrm>
              <a:prstGeom prst="rect">
                <a:avLst/>
              </a:prstGeom>
            </p:spPr>
          </p:pic>
          <p:pic>
            <p:nvPicPr>
              <p:cNvPr id="9" name="Image 8">
                <a:extLst>
                  <a:ext uri="{FF2B5EF4-FFF2-40B4-BE49-F238E27FC236}">
                    <a16:creationId xmlns:a16="http://schemas.microsoft.com/office/drawing/2014/main" id="{484CCA3D-3B98-439B-89EF-363866811A72}"/>
                  </a:ext>
                </a:extLst>
              </p:cNvPr>
              <p:cNvPicPr>
                <a:picLocks noChangeAspect="1"/>
              </p:cNvPicPr>
              <p:nvPr/>
            </p:nvPicPr>
            <p:blipFill>
              <a:blip r:embed="rId6"/>
              <a:stretch>
                <a:fillRect/>
              </a:stretch>
            </p:blipFill>
            <p:spPr>
              <a:xfrm>
                <a:off x="266975" y="4704381"/>
                <a:ext cx="3536629" cy="2127262"/>
              </a:xfrm>
              <a:prstGeom prst="rect">
                <a:avLst/>
              </a:prstGeom>
            </p:spPr>
          </p:pic>
        </p:grpSp>
      </p:grpSp>
      <p:pic>
        <p:nvPicPr>
          <p:cNvPr id="39" name="Image 38">
            <a:extLst>
              <a:ext uri="{FF2B5EF4-FFF2-40B4-BE49-F238E27FC236}">
                <a16:creationId xmlns:a16="http://schemas.microsoft.com/office/drawing/2014/main" id="{3C89B6D0-0D28-4C7A-BBE1-C8324D5D5FEC}"/>
              </a:ext>
            </a:extLst>
          </p:cNvPr>
          <p:cNvPicPr>
            <a:picLocks noChangeAspect="1"/>
          </p:cNvPicPr>
          <p:nvPr/>
        </p:nvPicPr>
        <p:blipFill>
          <a:blip r:embed="rId7"/>
          <a:stretch>
            <a:fillRect/>
          </a:stretch>
        </p:blipFill>
        <p:spPr>
          <a:xfrm>
            <a:off x="6404653" y="5381680"/>
            <a:ext cx="1439114" cy="1428170"/>
          </a:xfrm>
          <a:prstGeom prst="rect">
            <a:avLst/>
          </a:prstGeom>
        </p:spPr>
      </p:pic>
    </p:spTree>
    <p:extLst>
      <p:ext uri="{BB962C8B-B14F-4D97-AF65-F5344CB8AC3E}">
        <p14:creationId xmlns:p14="http://schemas.microsoft.com/office/powerpoint/2010/main" val="32407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99DFFC5D-275B-4E17-A286-F86BB5A21AA7}"/>
              </a:ext>
            </a:extLst>
          </p:cNvPr>
          <p:cNvPicPr>
            <a:picLocks noChangeAspect="1"/>
          </p:cNvPicPr>
          <p:nvPr/>
        </p:nvPicPr>
        <p:blipFill>
          <a:blip r:embed="rId2"/>
          <a:stretch>
            <a:fillRect/>
          </a:stretch>
        </p:blipFill>
        <p:spPr>
          <a:xfrm>
            <a:off x="5096314" y="1834650"/>
            <a:ext cx="1817849" cy="1898642"/>
          </a:xfrm>
          <a:prstGeom prst="rect">
            <a:avLst/>
          </a:prstGeom>
        </p:spPr>
      </p:pic>
      <p:sp>
        <p:nvSpPr>
          <p:cNvPr id="4" name="Titre 3">
            <a:extLst>
              <a:ext uri="{FF2B5EF4-FFF2-40B4-BE49-F238E27FC236}">
                <a16:creationId xmlns:a16="http://schemas.microsoft.com/office/drawing/2014/main" id="{0E38B48B-7D10-4D56-8A56-F2809CFB62D4}"/>
              </a:ext>
            </a:extLst>
          </p:cNvPr>
          <p:cNvSpPr>
            <a:spLocks noGrp="1"/>
          </p:cNvSpPr>
          <p:nvPr>
            <p:ph type="title"/>
          </p:nvPr>
        </p:nvSpPr>
        <p:spPr>
          <a:xfrm>
            <a:off x="539090" y="84835"/>
            <a:ext cx="11348110" cy="725179"/>
          </a:xfrm>
        </p:spPr>
        <p:txBody>
          <a:bodyPr/>
          <a:lstStyle/>
          <a:p>
            <a:r>
              <a:rPr lang="en-US" sz="2800" dirty="0"/>
              <a:t>Alternate case to understand combination: </a:t>
            </a:r>
            <a:r>
              <a:rPr lang="en-US" sz="2800" dirty="0" err="1">
                <a:solidFill>
                  <a:srgbClr val="FFC0CB"/>
                </a:solidFill>
              </a:rPr>
              <a:t>lda_optim</a:t>
            </a:r>
            <a:r>
              <a:rPr lang="en-US" sz="2800" dirty="0">
                <a:solidFill>
                  <a:srgbClr val="FFC0CB"/>
                </a:solidFill>
              </a:rPr>
              <a:t> </a:t>
            </a:r>
            <a:r>
              <a:rPr lang="en-US" sz="2800" dirty="0"/>
              <a:t>only</a:t>
            </a:r>
            <a:endParaRPr lang="en-US" dirty="0"/>
          </a:p>
        </p:txBody>
      </p:sp>
      <p:pic>
        <p:nvPicPr>
          <p:cNvPr id="12" name="Image 11">
            <a:extLst>
              <a:ext uri="{FF2B5EF4-FFF2-40B4-BE49-F238E27FC236}">
                <a16:creationId xmlns:a16="http://schemas.microsoft.com/office/drawing/2014/main" id="{A8DB9387-0960-43B4-8BC8-ABE746D21EC7}"/>
              </a:ext>
            </a:extLst>
          </p:cNvPr>
          <p:cNvPicPr>
            <a:picLocks noChangeAspect="1"/>
          </p:cNvPicPr>
          <p:nvPr/>
        </p:nvPicPr>
        <p:blipFill>
          <a:blip r:embed="rId3"/>
          <a:stretch>
            <a:fillRect/>
          </a:stretch>
        </p:blipFill>
        <p:spPr>
          <a:xfrm>
            <a:off x="111144" y="-11183"/>
            <a:ext cx="5342169" cy="544761"/>
          </a:xfrm>
          <a:prstGeom prst="rect">
            <a:avLst/>
          </a:prstGeom>
        </p:spPr>
      </p:pic>
      <p:sp>
        <p:nvSpPr>
          <p:cNvPr id="13" name="Espace réservé du contenu 2">
            <a:extLst>
              <a:ext uri="{FF2B5EF4-FFF2-40B4-BE49-F238E27FC236}">
                <a16:creationId xmlns:a16="http://schemas.microsoft.com/office/drawing/2014/main" id="{678E7EF5-3AFA-44B5-BC81-B0BCE0DAB3AB}"/>
              </a:ext>
            </a:extLst>
          </p:cNvPr>
          <p:cNvSpPr txBox="1">
            <a:spLocks/>
          </p:cNvSpPr>
          <p:nvPr/>
        </p:nvSpPr>
        <p:spPr>
          <a:xfrm>
            <a:off x="809593" y="886159"/>
            <a:ext cx="3548866" cy="43457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t-</a:t>
            </a:r>
            <a:r>
              <a:rPr lang="en-US" sz="1100" b="1" dirty="0" err="1"/>
              <a:t>sne</a:t>
            </a:r>
            <a:r>
              <a:rPr lang="en-US" sz="1100" b="1" dirty="0"/>
              <a:t> 2D projection</a:t>
            </a:r>
          </a:p>
        </p:txBody>
      </p:sp>
      <p:sp>
        <p:nvSpPr>
          <p:cNvPr id="14" name="Espace réservé du contenu 2">
            <a:extLst>
              <a:ext uri="{FF2B5EF4-FFF2-40B4-BE49-F238E27FC236}">
                <a16:creationId xmlns:a16="http://schemas.microsoft.com/office/drawing/2014/main" id="{E89FD30A-AC0F-4F96-BD5F-E576DD5F121B}"/>
              </a:ext>
            </a:extLst>
          </p:cNvPr>
          <p:cNvSpPr txBox="1">
            <a:spLocks/>
          </p:cNvSpPr>
          <p:nvPr/>
        </p:nvSpPr>
        <p:spPr>
          <a:xfrm>
            <a:off x="809593" y="4379744"/>
            <a:ext cx="3173614" cy="4913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Confusion matrix: ARI 20%</a:t>
            </a:r>
          </a:p>
        </p:txBody>
      </p:sp>
      <p:sp>
        <p:nvSpPr>
          <p:cNvPr id="19" name="Espace réservé du contenu 2">
            <a:extLst>
              <a:ext uri="{FF2B5EF4-FFF2-40B4-BE49-F238E27FC236}">
                <a16:creationId xmlns:a16="http://schemas.microsoft.com/office/drawing/2014/main" id="{A736A764-40D7-4240-BC43-9B1F12DB6784}"/>
              </a:ext>
            </a:extLst>
          </p:cNvPr>
          <p:cNvSpPr txBox="1">
            <a:spLocks/>
          </p:cNvSpPr>
          <p:nvPr/>
        </p:nvSpPr>
        <p:spPr>
          <a:xfrm>
            <a:off x="5049702" y="886159"/>
            <a:ext cx="3959544" cy="102667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With text LDA </a:t>
            </a:r>
            <a:r>
              <a:rPr lang="en-US" sz="1100" b="1" dirty="0" err="1"/>
              <a:t>BoW</a:t>
            </a:r>
            <a:r>
              <a:rPr lang="en-US" sz="1100" b="1" dirty="0"/>
              <a:t> only, clusters are more imbalanced:</a:t>
            </a:r>
          </a:p>
          <a:p>
            <a:pPr marL="0" indent="0">
              <a:buNone/>
            </a:pPr>
            <a:r>
              <a:rPr lang="en-US" sz="1100" dirty="0"/>
              <a:t>Nb 1 is our “carry-all” cluster: il contains “Watches” and a wide range of other categories.</a:t>
            </a:r>
          </a:p>
        </p:txBody>
      </p:sp>
      <p:pic>
        <p:nvPicPr>
          <p:cNvPr id="26" name="Image 25">
            <a:extLst>
              <a:ext uri="{FF2B5EF4-FFF2-40B4-BE49-F238E27FC236}">
                <a16:creationId xmlns:a16="http://schemas.microsoft.com/office/drawing/2014/main" id="{A639511A-87D7-43FA-BCC0-D48A9801B8B3}"/>
              </a:ext>
            </a:extLst>
          </p:cNvPr>
          <p:cNvPicPr>
            <a:picLocks noChangeAspect="1"/>
          </p:cNvPicPr>
          <p:nvPr/>
        </p:nvPicPr>
        <p:blipFill>
          <a:blip r:embed="rId4"/>
          <a:stretch>
            <a:fillRect/>
          </a:stretch>
        </p:blipFill>
        <p:spPr>
          <a:xfrm>
            <a:off x="6213145" y="5923189"/>
            <a:ext cx="1913549" cy="841175"/>
          </a:xfrm>
          <a:prstGeom prst="rect">
            <a:avLst/>
          </a:prstGeom>
        </p:spPr>
      </p:pic>
      <p:grpSp>
        <p:nvGrpSpPr>
          <p:cNvPr id="40" name="Groupe 39">
            <a:extLst>
              <a:ext uri="{FF2B5EF4-FFF2-40B4-BE49-F238E27FC236}">
                <a16:creationId xmlns:a16="http://schemas.microsoft.com/office/drawing/2014/main" id="{4AA9F742-7E40-4079-9D77-9B47F66DBF08}"/>
              </a:ext>
            </a:extLst>
          </p:cNvPr>
          <p:cNvGrpSpPr/>
          <p:nvPr/>
        </p:nvGrpSpPr>
        <p:grpSpPr>
          <a:xfrm>
            <a:off x="4987938" y="2021685"/>
            <a:ext cx="4184938" cy="4170083"/>
            <a:chOff x="7894767" y="1828800"/>
            <a:chExt cx="4184938" cy="4170083"/>
          </a:xfrm>
        </p:grpSpPr>
        <p:grpSp>
          <p:nvGrpSpPr>
            <p:cNvPr id="29" name="Groupe 28">
              <a:extLst>
                <a:ext uri="{FF2B5EF4-FFF2-40B4-BE49-F238E27FC236}">
                  <a16:creationId xmlns:a16="http://schemas.microsoft.com/office/drawing/2014/main" id="{9D966D5C-6408-42C8-A37B-62657E91FD70}"/>
                </a:ext>
              </a:extLst>
            </p:cNvPr>
            <p:cNvGrpSpPr/>
            <p:nvPr/>
          </p:nvGrpSpPr>
          <p:grpSpPr>
            <a:xfrm>
              <a:off x="7894767" y="3828700"/>
              <a:ext cx="4184938" cy="2170183"/>
              <a:chOff x="7894767" y="3828700"/>
              <a:chExt cx="4184938" cy="2170183"/>
            </a:xfrm>
          </p:grpSpPr>
          <p:sp>
            <p:nvSpPr>
              <p:cNvPr id="20" name="Espace réservé du contenu 2">
                <a:extLst>
                  <a:ext uri="{FF2B5EF4-FFF2-40B4-BE49-F238E27FC236}">
                    <a16:creationId xmlns:a16="http://schemas.microsoft.com/office/drawing/2014/main" id="{315BEB81-E26B-4721-9DFF-035E0E96FDF3}"/>
                  </a:ext>
                </a:extLst>
              </p:cNvPr>
              <p:cNvSpPr txBox="1">
                <a:spLocks/>
              </p:cNvSpPr>
              <p:nvPr/>
            </p:nvSpPr>
            <p:spPr>
              <a:xfrm>
                <a:off x="7894767" y="3828700"/>
                <a:ext cx="4184938" cy="9451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Digging deeper </a:t>
                </a:r>
                <a:r>
                  <a:rPr lang="en-US" sz="1100" dirty="0"/>
                  <a:t>(Cat level 2), we find restricted product’s panel. Strong similarity has  been recognized through our study.</a:t>
                </a:r>
              </a:p>
              <a:p>
                <a:pPr marL="0" indent="0">
                  <a:buNone/>
                </a:pPr>
                <a:endParaRPr lang="en-US" sz="1100" dirty="0"/>
              </a:p>
            </p:txBody>
          </p:sp>
          <p:pic>
            <p:nvPicPr>
              <p:cNvPr id="24" name="Image 23">
                <a:extLst>
                  <a:ext uri="{FF2B5EF4-FFF2-40B4-BE49-F238E27FC236}">
                    <a16:creationId xmlns:a16="http://schemas.microsoft.com/office/drawing/2014/main" id="{C7FE7861-1FF7-4FDA-8021-28EF3148BF08}"/>
                  </a:ext>
                </a:extLst>
              </p:cNvPr>
              <p:cNvPicPr>
                <a:picLocks noChangeAspect="1"/>
              </p:cNvPicPr>
              <p:nvPr/>
            </p:nvPicPr>
            <p:blipFill>
              <a:blip r:embed="rId5"/>
              <a:stretch>
                <a:fillRect/>
              </a:stretch>
            </p:blipFill>
            <p:spPr>
              <a:xfrm>
                <a:off x="7956532" y="4600836"/>
                <a:ext cx="2968048" cy="841175"/>
              </a:xfrm>
              <a:prstGeom prst="rect">
                <a:avLst/>
              </a:prstGeom>
            </p:spPr>
          </p:pic>
          <p:sp>
            <p:nvSpPr>
              <p:cNvPr id="25" name="Espace réservé du contenu 2">
                <a:extLst>
                  <a:ext uri="{FF2B5EF4-FFF2-40B4-BE49-F238E27FC236}">
                    <a16:creationId xmlns:a16="http://schemas.microsoft.com/office/drawing/2014/main" id="{09A0B972-3D51-4D78-B918-1CC8B9DAD625}"/>
                  </a:ext>
                </a:extLst>
              </p:cNvPr>
              <p:cNvSpPr txBox="1">
                <a:spLocks/>
              </p:cNvSpPr>
              <p:nvPr/>
            </p:nvSpPr>
            <p:spPr>
              <a:xfrm>
                <a:off x="7894767" y="5320555"/>
                <a:ext cx="3009448" cy="67832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dirty="0"/>
                  <a:t>Guess what the product of “Baby &amp; Kids Gifts” is about?</a:t>
                </a:r>
              </a:p>
            </p:txBody>
          </p:sp>
        </p:grpSp>
        <p:cxnSp>
          <p:nvCxnSpPr>
            <p:cNvPr id="31" name="Connecteur droit 30">
              <a:extLst>
                <a:ext uri="{FF2B5EF4-FFF2-40B4-BE49-F238E27FC236}">
                  <a16:creationId xmlns:a16="http://schemas.microsoft.com/office/drawing/2014/main" id="{45E4482B-4147-486C-B6D9-297239E1FFD5}"/>
                </a:ext>
              </a:extLst>
            </p:cNvPr>
            <p:cNvCxnSpPr/>
            <p:nvPr/>
          </p:nvCxnSpPr>
          <p:spPr>
            <a:xfrm>
              <a:off x="8451542" y="1828800"/>
              <a:ext cx="2452673" cy="2772036"/>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Connecteur droit 31">
              <a:extLst>
                <a:ext uri="{FF2B5EF4-FFF2-40B4-BE49-F238E27FC236}">
                  <a16:creationId xmlns:a16="http://schemas.microsoft.com/office/drawing/2014/main" id="{F44D5FD0-21AE-4387-BB6E-43365741310F}"/>
                </a:ext>
              </a:extLst>
            </p:cNvPr>
            <p:cNvCxnSpPr>
              <a:cxnSpLocks/>
            </p:cNvCxnSpPr>
            <p:nvPr/>
          </p:nvCxnSpPr>
          <p:spPr>
            <a:xfrm>
              <a:off x="8471907" y="1937654"/>
              <a:ext cx="2432308" cy="3504357"/>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Connecteur droit 33">
              <a:extLst>
                <a:ext uri="{FF2B5EF4-FFF2-40B4-BE49-F238E27FC236}">
                  <a16:creationId xmlns:a16="http://schemas.microsoft.com/office/drawing/2014/main" id="{3DEC3CE1-59A0-4C51-95BE-89E0A8ED36EB}"/>
                </a:ext>
              </a:extLst>
            </p:cNvPr>
            <p:cNvCxnSpPr>
              <a:cxnSpLocks/>
            </p:cNvCxnSpPr>
            <p:nvPr/>
          </p:nvCxnSpPr>
          <p:spPr>
            <a:xfrm flipH="1">
              <a:off x="7956532" y="1828800"/>
              <a:ext cx="208723" cy="2772036"/>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Connecteur droit 36">
              <a:extLst>
                <a:ext uri="{FF2B5EF4-FFF2-40B4-BE49-F238E27FC236}">
                  <a16:creationId xmlns:a16="http://schemas.microsoft.com/office/drawing/2014/main" id="{37F26241-BF97-4A58-92A7-FF21665C852E}"/>
                </a:ext>
              </a:extLst>
            </p:cNvPr>
            <p:cNvCxnSpPr>
              <a:cxnSpLocks/>
            </p:cNvCxnSpPr>
            <p:nvPr/>
          </p:nvCxnSpPr>
          <p:spPr>
            <a:xfrm flipH="1">
              <a:off x="7956532" y="1937654"/>
              <a:ext cx="218153" cy="3504357"/>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6" name="Image 15">
            <a:extLst>
              <a:ext uri="{FF2B5EF4-FFF2-40B4-BE49-F238E27FC236}">
                <a16:creationId xmlns:a16="http://schemas.microsoft.com/office/drawing/2014/main" id="{2AC76F0F-43EB-4789-9061-EFD30A941940}"/>
              </a:ext>
            </a:extLst>
          </p:cNvPr>
          <p:cNvPicPr>
            <a:picLocks noChangeAspect="1"/>
          </p:cNvPicPr>
          <p:nvPr/>
        </p:nvPicPr>
        <p:blipFill>
          <a:blip r:embed="rId6"/>
          <a:stretch>
            <a:fillRect/>
          </a:stretch>
        </p:blipFill>
        <p:spPr>
          <a:xfrm>
            <a:off x="834101" y="4712973"/>
            <a:ext cx="3446328" cy="2125527"/>
          </a:xfrm>
          <a:prstGeom prst="rect">
            <a:avLst/>
          </a:prstGeom>
        </p:spPr>
      </p:pic>
      <p:pic>
        <p:nvPicPr>
          <p:cNvPr id="2" name="Image 1">
            <a:extLst>
              <a:ext uri="{FF2B5EF4-FFF2-40B4-BE49-F238E27FC236}">
                <a16:creationId xmlns:a16="http://schemas.microsoft.com/office/drawing/2014/main" id="{0EE90281-15E2-4C92-BDE0-073D3199E087}"/>
              </a:ext>
            </a:extLst>
          </p:cNvPr>
          <p:cNvPicPr>
            <a:picLocks noChangeAspect="1"/>
          </p:cNvPicPr>
          <p:nvPr/>
        </p:nvPicPr>
        <p:blipFill>
          <a:blip r:embed="rId7"/>
          <a:stretch>
            <a:fillRect/>
          </a:stretch>
        </p:blipFill>
        <p:spPr>
          <a:xfrm>
            <a:off x="824671" y="1244585"/>
            <a:ext cx="3417838" cy="3235881"/>
          </a:xfrm>
          <a:prstGeom prst="rect">
            <a:avLst/>
          </a:prstGeom>
        </p:spPr>
      </p:pic>
    </p:spTree>
    <p:extLst>
      <p:ext uri="{BB962C8B-B14F-4D97-AF65-F5344CB8AC3E}">
        <p14:creationId xmlns:p14="http://schemas.microsoft.com/office/powerpoint/2010/main" val="228599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923E9-19C0-4136-A75D-840F933D21C3}"/>
              </a:ext>
            </a:extLst>
          </p:cNvPr>
          <p:cNvSpPr>
            <a:spLocks noGrp="1"/>
          </p:cNvSpPr>
          <p:nvPr>
            <p:ph type="title"/>
          </p:nvPr>
        </p:nvSpPr>
        <p:spPr>
          <a:xfrm>
            <a:off x="801288" y="611105"/>
            <a:ext cx="10571998" cy="776193"/>
          </a:xfrm>
        </p:spPr>
        <p:txBody>
          <a:bodyPr/>
          <a:lstStyle/>
          <a:p>
            <a:r>
              <a:rPr lang="en-US" dirty="0"/>
              <a:t>Further steps</a:t>
            </a:r>
          </a:p>
        </p:txBody>
      </p:sp>
      <p:sp>
        <p:nvSpPr>
          <p:cNvPr id="3" name="Espace réservé du contenu 2">
            <a:extLst>
              <a:ext uri="{FF2B5EF4-FFF2-40B4-BE49-F238E27FC236}">
                <a16:creationId xmlns:a16="http://schemas.microsoft.com/office/drawing/2014/main" id="{B782BE9A-7FD9-45B4-822C-F8570F39DA38}"/>
              </a:ext>
            </a:extLst>
          </p:cNvPr>
          <p:cNvSpPr>
            <a:spLocks noGrp="1"/>
          </p:cNvSpPr>
          <p:nvPr>
            <p:ph idx="1"/>
          </p:nvPr>
        </p:nvSpPr>
        <p:spPr>
          <a:xfrm>
            <a:off x="107004" y="1881671"/>
            <a:ext cx="11266282" cy="2897170"/>
          </a:xfrm>
        </p:spPr>
        <p:txBody>
          <a:bodyPr>
            <a:normAutofit/>
          </a:bodyPr>
          <a:lstStyle/>
          <a:p>
            <a:r>
              <a:rPr lang="en-US" dirty="0"/>
              <a:t>Our recommendation is to engage further work </a:t>
            </a:r>
            <a:r>
              <a:rPr lang="en-US" b="1" dirty="0">
                <a:solidFill>
                  <a:srgbClr val="DA70D6"/>
                </a:solidFill>
              </a:rPr>
              <a:t>on both text &amp; image topics</a:t>
            </a:r>
            <a:r>
              <a:rPr lang="en-US" dirty="0"/>
              <a:t>, with key points:</a:t>
            </a:r>
          </a:p>
          <a:p>
            <a:pPr lvl="1"/>
            <a:r>
              <a:rPr lang="en-US" dirty="0"/>
              <a:t>Enhance the hierarchical decomposition through </a:t>
            </a:r>
            <a:r>
              <a:rPr lang="en-US" b="1" dirty="0">
                <a:solidFill>
                  <a:srgbClr val="00B050"/>
                </a:solidFill>
              </a:rPr>
              <a:t>multi-labelling</a:t>
            </a:r>
            <a:r>
              <a:rPr lang="en-US" dirty="0"/>
              <a:t> of products</a:t>
            </a:r>
          </a:p>
          <a:p>
            <a:pPr lvl="1"/>
            <a:r>
              <a:rPr lang="en-US" dirty="0"/>
              <a:t>Remedy unbalanced classes (through API)</a:t>
            </a:r>
          </a:p>
          <a:p>
            <a:pPr lvl="1"/>
            <a:r>
              <a:rPr lang="en-US" dirty="0"/>
              <a:t>Refine the scope &amp; target, in order to dig deeper only on right and valuable directions, meaning </a:t>
            </a:r>
          </a:p>
          <a:p>
            <a:pPr lvl="2"/>
            <a:r>
              <a:rPr lang="en-US" dirty="0"/>
              <a:t>Refine the search space, choose among alternate techniques (processors, extractors, reducers)</a:t>
            </a:r>
          </a:p>
        </p:txBody>
      </p:sp>
      <p:pic>
        <p:nvPicPr>
          <p:cNvPr id="7" name="Image 6">
            <a:extLst>
              <a:ext uri="{FF2B5EF4-FFF2-40B4-BE49-F238E27FC236}">
                <a16:creationId xmlns:a16="http://schemas.microsoft.com/office/drawing/2014/main" id="{B71282ED-86F1-4DA8-92E6-49BA1F12FA4D}"/>
              </a:ext>
            </a:extLst>
          </p:cNvPr>
          <p:cNvPicPr>
            <a:picLocks noChangeAspect="1"/>
          </p:cNvPicPr>
          <p:nvPr/>
        </p:nvPicPr>
        <p:blipFill>
          <a:blip r:embed="rId2"/>
          <a:stretch>
            <a:fillRect/>
          </a:stretch>
        </p:blipFill>
        <p:spPr>
          <a:xfrm>
            <a:off x="107004" y="116732"/>
            <a:ext cx="6071623" cy="611105"/>
          </a:xfrm>
          <a:prstGeom prst="rect">
            <a:avLst/>
          </a:prstGeom>
        </p:spPr>
      </p:pic>
      <p:grpSp>
        <p:nvGrpSpPr>
          <p:cNvPr id="5" name="Groupe 4">
            <a:extLst>
              <a:ext uri="{FF2B5EF4-FFF2-40B4-BE49-F238E27FC236}">
                <a16:creationId xmlns:a16="http://schemas.microsoft.com/office/drawing/2014/main" id="{47142D2D-8A7B-4A16-B1F1-2CA14067B987}"/>
              </a:ext>
            </a:extLst>
          </p:cNvPr>
          <p:cNvGrpSpPr/>
          <p:nvPr/>
        </p:nvGrpSpPr>
        <p:grpSpPr>
          <a:xfrm>
            <a:off x="1619914" y="5038757"/>
            <a:ext cx="8739106" cy="923330"/>
            <a:chOff x="1331405" y="5868422"/>
            <a:chExt cx="8739106" cy="923330"/>
          </a:xfrm>
        </p:grpSpPr>
        <p:sp>
          <p:nvSpPr>
            <p:cNvPr id="6" name="Rectangle 5">
              <a:extLst>
                <a:ext uri="{FF2B5EF4-FFF2-40B4-BE49-F238E27FC236}">
                  <a16:creationId xmlns:a16="http://schemas.microsoft.com/office/drawing/2014/main" id="{BB1B1C77-D130-4B2C-AA2A-CAD7E60E7A56}"/>
                </a:ext>
              </a:extLst>
            </p:cNvPr>
            <p:cNvSpPr/>
            <p:nvPr/>
          </p:nvSpPr>
          <p:spPr>
            <a:xfrm>
              <a:off x="1331405" y="5868422"/>
              <a:ext cx="8739106" cy="92333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Expected decisions :</a:t>
              </a:r>
            </a:p>
            <a:p>
              <a:endParaRPr lang="en-US" sz="1600" b="1" dirty="0"/>
            </a:p>
            <a:p>
              <a:endParaRPr lang="en-US" sz="1600" b="1" dirty="0"/>
            </a:p>
          </p:txBody>
        </p:sp>
        <p:sp>
          <p:nvSpPr>
            <p:cNvPr id="8" name="Rectangle 7">
              <a:extLst>
                <a:ext uri="{FF2B5EF4-FFF2-40B4-BE49-F238E27FC236}">
                  <a16:creationId xmlns:a16="http://schemas.microsoft.com/office/drawing/2014/main" id="{CC7BB384-0514-40E0-A535-F13849767262}"/>
                </a:ext>
              </a:extLst>
            </p:cNvPr>
            <p:cNvSpPr/>
            <p:nvPr/>
          </p:nvSpPr>
          <p:spPr>
            <a:xfrm>
              <a:off x="8710643" y="5952176"/>
              <a:ext cx="363984" cy="328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16B408-4360-4086-96D4-B2C554019064}"/>
                </a:ext>
              </a:extLst>
            </p:cNvPr>
            <p:cNvSpPr/>
            <p:nvPr/>
          </p:nvSpPr>
          <p:spPr>
            <a:xfrm>
              <a:off x="9112175" y="5954678"/>
              <a:ext cx="363984" cy="32847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D8D7E877-6D8E-4B4C-A85E-F0C83031E4B5}"/>
                </a:ext>
              </a:extLst>
            </p:cNvPr>
            <p:cNvSpPr txBox="1"/>
            <p:nvPr/>
          </p:nvSpPr>
          <p:spPr>
            <a:xfrm>
              <a:off x="1896426" y="6303936"/>
              <a:ext cx="8174085" cy="369332"/>
            </a:xfrm>
            <a:prstGeom prst="rect">
              <a:avLst/>
            </a:prstGeom>
            <a:noFill/>
          </p:spPr>
          <p:txBody>
            <a:bodyPr wrap="square" rtlCol="0">
              <a:spAutoFit/>
            </a:bodyPr>
            <a:lstStyle/>
            <a:p>
              <a:r>
                <a:rPr lang="en-US" b="1" dirty="0"/>
                <a:t>Engage</a:t>
              </a:r>
              <a:r>
                <a:rPr lang="en-US" dirty="0"/>
                <a:t> next step : risk &amp; opportunity matrix, project plan     </a:t>
              </a:r>
              <a:r>
                <a:rPr lang="en-US" b="1" dirty="0"/>
                <a:t>Y    	    N</a:t>
              </a:r>
              <a:endParaRPr lang="en-US" dirty="0"/>
            </a:p>
          </p:txBody>
        </p:sp>
        <p:sp>
          <p:nvSpPr>
            <p:cNvPr id="11" name="Rectangle 10">
              <a:extLst>
                <a:ext uri="{FF2B5EF4-FFF2-40B4-BE49-F238E27FC236}">
                  <a16:creationId xmlns:a16="http://schemas.microsoft.com/office/drawing/2014/main" id="{53445A8F-7090-482B-A853-A1139636342A}"/>
                </a:ext>
              </a:extLst>
            </p:cNvPr>
            <p:cNvSpPr/>
            <p:nvPr/>
          </p:nvSpPr>
          <p:spPr>
            <a:xfrm>
              <a:off x="8710643" y="6341954"/>
              <a:ext cx="351378" cy="34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2E48AF-C3B1-4456-B289-1B2AEE0B47EC}"/>
                </a:ext>
              </a:extLst>
            </p:cNvPr>
            <p:cNvSpPr/>
            <p:nvPr/>
          </p:nvSpPr>
          <p:spPr>
            <a:xfrm>
              <a:off x="9112175" y="6344457"/>
              <a:ext cx="351378" cy="34562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ZoneTexte 12">
              <a:extLst>
                <a:ext uri="{FF2B5EF4-FFF2-40B4-BE49-F238E27FC236}">
                  <a16:creationId xmlns:a16="http://schemas.microsoft.com/office/drawing/2014/main" id="{DBF46D07-7A85-41FD-9F8E-016C2B42A461}"/>
                </a:ext>
              </a:extLst>
            </p:cNvPr>
            <p:cNvSpPr txBox="1"/>
            <p:nvPr/>
          </p:nvSpPr>
          <p:spPr>
            <a:xfrm>
              <a:off x="5197033" y="5910721"/>
              <a:ext cx="4790471" cy="376404"/>
            </a:xfrm>
            <a:prstGeom prst="rect">
              <a:avLst/>
            </a:prstGeom>
            <a:noFill/>
          </p:spPr>
          <p:txBody>
            <a:bodyPr wrap="square" rtlCol="0">
              <a:spAutoFit/>
            </a:bodyPr>
            <a:lstStyle/>
            <a:p>
              <a:r>
                <a:rPr lang="en-US" dirty="0"/>
                <a:t>Feasibility study </a:t>
              </a:r>
              <a:r>
                <a:rPr lang="en-US" b="1" dirty="0"/>
                <a:t>validation</a:t>
              </a:r>
              <a:r>
                <a:rPr lang="en-US" dirty="0"/>
                <a:t>  	 </a:t>
              </a:r>
              <a:r>
                <a:rPr lang="en-US" b="1" dirty="0"/>
                <a:t>Y 		  N</a:t>
              </a:r>
              <a:endParaRPr lang="en-US" dirty="0"/>
            </a:p>
          </p:txBody>
        </p:sp>
      </p:grpSp>
      <p:sp>
        <p:nvSpPr>
          <p:cNvPr id="14" name="Espace réservé du contenu 2">
            <a:extLst>
              <a:ext uri="{FF2B5EF4-FFF2-40B4-BE49-F238E27FC236}">
                <a16:creationId xmlns:a16="http://schemas.microsoft.com/office/drawing/2014/main" id="{D2568637-EB63-4358-89AD-2882658BDCE4}"/>
              </a:ext>
            </a:extLst>
          </p:cNvPr>
          <p:cNvSpPr txBox="1">
            <a:spLocks/>
          </p:cNvSpPr>
          <p:nvPr/>
        </p:nvSpPr>
        <p:spPr>
          <a:xfrm>
            <a:off x="712180" y="5859262"/>
            <a:ext cx="10554574" cy="6658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3200" b="1" i="1" dirty="0"/>
              <a:t>Time for Q&amp;A, Thank you for your attention!</a:t>
            </a:r>
          </a:p>
        </p:txBody>
      </p:sp>
    </p:spTree>
    <p:extLst>
      <p:ext uri="{BB962C8B-B14F-4D97-AF65-F5344CB8AC3E}">
        <p14:creationId xmlns:p14="http://schemas.microsoft.com/office/powerpoint/2010/main" val="272073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lèche : bas 51">
            <a:extLst>
              <a:ext uri="{FF2B5EF4-FFF2-40B4-BE49-F238E27FC236}">
                <a16:creationId xmlns:a16="http://schemas.microsoft.com/office/drawing/2014/main" id="{EF4D0047-359D-4252-BD1E-500AD59DE745}"/>
              </a:ext>
            </a:extLst>
          </p:cNvPr>
          <p:cNvSpPr/>
          <p:nvPr/>
        </p:nvSpPr>
        <p:spPr>
          <a:xfrm>
            <a:off x="8965284" y="2194289"/>
            <a:ext cx="870027" cy="2805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Feasibility study</a:t>
            </a:r>
          </a:p>
        </p:txBody>
      </p:sp>
      <p:sp>
        <p:nvSpPr>
          <p:cNvPr id="2" name="Titre 1">
            <a:extLst>
              <a:ext uri="{FF2B5EF4-FFF2-40B4-BE49-F238E27FC236}">
                <a16:creationId xmlns:a16="http://schemas.microsoft.com/office/drawing/2014/main" id="{0EF233BE-2F40-42C1-81F5-F49CA2CE54F1}"/>
              </a:ext>
            </a:extLst>
          </p:cNvPr>
          <p:cNvSpPr>
            <a:spLocks noGrp="1"/>
          </p:cNvSpPr>
          <p:nvPr>
            <p:ph type="title"/>
          </p:nvPr>
        </p:nvSpPr>
        <p:spPr/>
        <p:txBody>
          <a:bodyPr/>
          <a:lstStyle/>
          <a:p>
            <a:r>
              <a:rPr lang="en-US" dirty="0">
                <a:solidFill>
                  <a:schemeClr val="tx2"/>
                </a:solidFill>
              </a:rPr>
              <a:t>Project’s scope:</a:t>
            </a:r>
            <a:br>
              <a:rPr lang="en-US" dirty="0">
                <a:solidFill>
                  <a:schemeClr val="tx2"/>
                </a:solidFill>
              </a:rPr>
            </a:br>
            <a:r>
              <a:rPr lang="en-US" dirty="0"/>
              <a:t>Feasibility study expectations</a:t>
            </a:r>
            <a:endParaRPr lang="en-US" dirty="0">
              <a:solidFill>
                <a:schemeClr val="tx2"/>
              </a:solidFill>
            </a:endParaRPr>
          </a:p>
        </p:txBody>
      </p:sp>
      <p:graphicFrame>
        <p:nvGraphicFramePr>
          <p:cNvPr id="5" name="Espace réservé du contenu 3">
            <a:extLst>
              <a:ext uri="{FF2B5EF4-FFF2-40B4-BE49-F238E27FC236}">
                <a16:creationId xmlns:a16="http://schemas.microsoft.com/office/drawing/2014/main" id="{EEF603DB-7FC3-4218-8757-8B55E38A699C}"/>
              </a:ext>
            </a:extLst>
          </p:cNvPr>
          <p:cNvGraphicFramePr>
            <a:graphicFrameLocks/>
          </p:cNvGraphicFramePr>
          <p:nvPr/>
        </p:nvGraphicFramePr>
        <p:xfrm>
          <a:off x="371069" y="2207872"/>
          <a:ext cx="8351755" cy="3656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e 3">
            <a:extLst>
              <a:ext uri="{FF2B5EF4-FFF2-40B4-BE49-F238E27FC236}">
                <a16:creationId xmlns:a16="http://schemas.microsoft.com/office/drawing/2014/main" id="{8965051D-2547-4882-837B-EA131B762908}"/>
              </a:ext>
            </a:extLst>
          </p:cNvPr>
          <p:cNvGrpSpPr/>
          <p:nvPr/>
        </p:nvGrpSpPr>
        <p:grpSpPr>
          <a:xfrm>
            <a:off x="879122" y="2194289"/>
            <a:ext cx="8953762" cy="3588252"/>
            <a:chOff x="879122" y="2194289"/>
            <a:chExt cx="8953762" cy="3588252"/>
          </a:xfrm>
        </p:grpSpPr>
        <p:sp>
          <p:nvSpPr>
            <p:cNvPr id="3" name="Ellipse 2">
              <a:extLst>
                <a:ext uri="{FF2B5EF4-FFF2-40B4-BE49-F238E27FC236}">
                  <a16:creationId xmlns:a16="http://schemas.microsoft.com/office/drawing/2014/main" id="{ED6ED80D-8D2C-4EDF-A509-02A023790026}"/>
                </a:ext>
              </a:extLst>
            </p:cNvPr>
            <p:cNvSpPr/>
            <p:nvPr/>
          </p:nvSpPr>
          <p:spPr>
            <a:xfrm>
              <a:off x="7599548" y="3344586"/>
              <a:ext cx="1032780" cy="1740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e 57">
              <a:extLst>
                <a:ext uri="{FF2B5EF4-FFF2-40B4-BE49-F238E27FC236}">
                  <a16:creationId xmlns:a16="http://schemas.microsoft.com/office/drawing/2014/main" id="{B43B7D64-C086-44F9-AF58-65966C461BD3}"/>
                </a:ext>
              </a:extLst>
            </p:cNvPr>
            <p:cNvGrpSpPr/>
            <p:nvPr/>
          </p:nvGrpSpPr>
          <p:grpSpPr>
            <a:xfrm>
              <a:off x="879122" y="2194289"/>
              <a:ext cx="8953762" cy="3588252"/>
              <a:chOff x="879122" y="2356336"/>
              <a:chExt cx="8953762" cy="3588252"/>
            </a:xfrm>
          </p:grpSpPr>
          <p:grpSp>
            <p:nvGrpSpPr>
              <p:cNvPr id="54" name="Groupe 53">
                <a:extLst>
                  <a:ext uri="{FF2B5EF4-FFF2-40B4-BE49-F238E27FC236}">
                    <a16:creationId xmlns:a16="http://schemas.microsoft.com/office/drawing/2014/main" id="{2E3E3BF9-1345-4749-BC66-E47735BAEF02}"/>
                  </a:ext>
                </a:extLst>
              </p:cNvPr>
              <p:cNvGrpSpPr/>
              <p:nvPr/>
            </p:nvGrpSpPr>
            <p:grpSpPr>
              <a:xfrm>
                <a:off x="7032030" y="2356336"/>
                <a:ext cx="2800854" cy="3588252"/>
                <a:chOff x="7032030" y="2356336"/>
                <a:chExt cx="2800854" cy="3588252"/>
              </a:xfrm>
            </p:grpSpPr>
            <p:sp>
              <p:nvSpPr>
                <p:cNvPr id="50" name="Flèche : bas 49">
                  <a:extLst>
                    <a:ext uri="{FF2B5EF4-FFF2-40B4-BE49-F238E27FC236}">
                      <a16:creationId xmlns:a16="http://schemas.microsoft.com/office/drawing/2014/main" id="{50004627-A56F-416A-B20F-3253FFBC240A}"/>
                    </a:ext>
                  </a:extLst>
                </p:cNvPr>
                <p:cNvSpPr/>
                <p:nvPr/>
              </p:nvSpPr>
              <p:spPr>
                <a:xfrm>
                  <a:off x="8983027" y="4750540"/>
                  <a:ext cx="849857" cy="1012371"/>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270" wrap="none" lIns="90000" tIns="0" bIns="0" rtlCol="0" anchor="ctr"/>
                <a:lstStyle/>
                <a:p>
                  <a:pPr algn="ctr"/>
                  <a:r>
                    <a:rPr lang="en-US" dirty="0" err="1"/>
                    <a:t>Classiffy</a:t>
                  </a:r>
                  <a:endParaRPr lang="en-US" dirty="0"/>
                </a:p>
              </p:txBody>
            </p:sp>
            <p:sp>
              <p:nvSpPr>
                <p:cNvPr id="51" name="Flèche : en arc 50">
                  <a:extLst>
                    <a:ext uri="{FF2B5EF4-FFF2-40B4-BE49-F238E27FC236}">
                      <a16:creationId xmlns:a16="http://schemas.microsoft.com/office/drawing/2014/main" id="{439B7C05-B85B-44A5-B0DC-9DFB09D8EF1C}"/>
                    </a:ext>
                  </a:extLst>
                </p:cNvPr>
                <p:cNvSpPr/>
                <p:nvPr/>
              </p:nvSpPr>
              <p:spPr>
                <a:xfrm>
                  <a:off x="7032030" y="2808702"/>
                  <a:ext cx="2130356" cy="3135886"/>
                </a:xfrm>
                <a:prstGeom prst="circularArrow">
                  <a:avLst>
                    <a:gd name="adj1" fmla="val 13925"/>
                    <a:gd name="adj2" fmla="val 1142319"/>
                    <a:gd name="adj3" fmla="val 20385050"/>
                    <a:gd name="adj4" fmla="val 583003"/>
                    <a:gd name="adj5" fmla="val 1424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sz="1400" b="1" dirty="0">
                      <a:solidFill>
                        <a:srgbClr val="C00000"/>
                      </a:solidFill>
                      <a:latin typeface="Calibri" panose="020F0502020204030204" pitchFamily="34" charset="0"/>
                      <a:cs typeface="Calibri" panose="020F0502020204030204" pitchFamily="34" charset="0"/>
                    </a:rPr>
                    <a:t>Optimize:</a:t>
                  </a:r>
                </a:p>
                <a:p>
                  <a:pPr algn="ctr"/>
                  <a:r>
                    <a:rPr lang="en-US" sz="1400" b="1" dirty="0">
                      <a:solidFill>
                        <a:srgbClr val="C00000"/>
                      </a:solidFill>
                      <a:latin typeface="Calibri" panose="020F0502020204030204" pitchFamily="34" charset="0"/>
                      <a:cs typeface="Calibri" panose="020F0502020204030204" pitchFamily="34" charset="0"/>
                    </a:rPr>
                    <a:t>Only </a:t>
                  </a:r>
                </a:p>
                <a:p>
                  <a:pPr algn="ctr"/>
                  <a:r>
                    <a:rPr lang="en-US" sz="1400" b="1" i="1" dirty="0">
                      <a:solidFill>
                        <a:srgbClr val="C00000"/>
                      </a:solidFill>
                      <a:latin typeface="Calibri" panose="020F0502020204030204" pitchFamily="34" charset="0"/>
                      <a:cs typeface="Calibri" panose="020F0502020204030204" pitchFamily="34" charset="0"/>
                    </a:rPr>
                    <a:t>final</a:t>
                  </a:r>
                </a:p>
                <a:p>
                  <a:pPr algn="ctr"/>
                  <a:r>
                    <a:rPr lang="en-US" sz="1400" b="1" i="1" dirty="0">
                      <a:solidFill>
                        <a:srgbClr val="C00000"/>
                      </a:solidFill>
                      <a:latin typeface="Calibri" panose="020F0502020204030204" pitchFamily="34" charset="0"/>
                      <a:cs typeface="Calibri" panose="020F0502020204030204" pitchFamily="34" charset="0"/>
                    </a:rPr>
                    <a:t>evaluation </a:t>
                  </a:r>
                  <a:r>
                    <a:rPr lang="en-US" sz="1400" b="1" dirty="0">
                      <a:solidFill>
                        <a:srgbClr val="C00000"/>
                      </a:solidFill>
                      <a:latin typeface="Calibri" panose="020F0502020204030204" pitchFamily="34" charset="0"/>
                      <a:cs typeface="Calibri" panose="020F0502020204030204" pitchFamily="34" charset="0"/>
                    </a:rPr>
                    <a:t>matters</a:t>
                  </a: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chemeClr val="tx1"/>
                    </a:solidFill>
                  </a:endParaRPr>
                </a:p>
              </p:txBody>
            </p:sp>
            <p:sp>
              <p:nvSpPr>
                <p:cNvPr id="53" name="Rectangle 52">
                  <a:extLst>
                    <a:ext uri="{FF2B5EF4-FFF2-40B4-BE49-F238E27FC236}">
                      <a16:creationId xmlns:a16="http://schemas.microsoft.com/office/drawing/2014/main" id="{1D365F15-3267-4CDB-8A9B-A0F989AA81C0}"/>
                    </a:ext>
                  </a:extLst>
                </p:cNvPr>
                <p:cNvSpPr/>
                <p:nvPr/>
              </p:nvSpPr>
              <p:spPr>
                <a:xfrm>
                  <a:off x="9191569" y="2356336"/>
                  <a:ext cx="428018" cy="233783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Robustness @scale</a:t>
                  </a:r>
                </a:p>
              </p:txBody>
            </p:sp>
          </p:grpSp>
          <p:sp>
            <p:nvSpPr>
              <p:cNvPr id="55" name="Rectangle 54">
                <a:extLst>
                  <a:ext uri="{FF2B5EF4-FFF2-40B4-BE49-F238E27FC236}">
                    <a16:creationId xmlns:a16="http://schemas.microsoft.com/office/drawing/2014/main" id="{9F9BDFC4-7C44-4636-92E2-5EB38E18B6FA}"/>
                  </a:ext>
                </a:extLst>
              </p:cNvPr>
              <p:cNvSpPr/>
              <p:nvPr/>
            </p:nvSpPr>
            <p:spPr>
              <a:xfrm>
                <a:off x="879122" y="4751680"/>
                <a:ext cx="3667825" cy="410992"/>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dirty="0">
                    <a:solidFill>
                      <a:schemeClr val="tx2"/>
                    </a:solidFill>
                  </a:rPr>
                  <a:t>Classify</a:t>
                </a:r>
              </a:p>
            </p:txBody>
          </p:sp>
          <p:sp>
            <p:nvSpPr>
              <p:cNvPr id="57" name="Rectangle 56">
                <a:extLst>
                  <a:ext uri="{FF2B5EF4-FFF2-40B4-BE49-F238E27FC236}">
                    <a16:creationId xmlns:a16="http://schemas.microsoft.com/office/drawing/2014/main" id="{67351631-0CA6-437D-959F-BC7CEA074508}"/>
                  </a:ext>
                </a:extLst>
              </p:cNvPr>
              <p:cNvSpPr/>
              <p:nvPr/>
            </p:nvSpPr>
            <p:spPr>
              <a:xfrm>
                <a:off x="879122" y="5337284"/>
                <a:ext cx="3735420" cy="410992"/>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Evaluate &amp; Optimize</a:t>
                </a:r>
                <a:endParaRPr lang="en-US" sz="2600" b="1" dirty="0">
                  <a:solidFill>
                    <a:schemeClr val="tx2"/>
                  </a:solidFill>
                </a:endParaRPr>
              </a:p>
            </p:txBody>
          </p:sp>
        </p:grpSp>
      </p:grpSp>
      <p:grpSp>
        <p:nvGrpSpPr>
          <p:cNvPr id="79" name="Groupe 78">
            <a:extLst>
              <a:ext uri="{FF2B5EF4-FFF2-40B4-BE49-F238E27FC236}">
                <a16:creationId xmlns:a16="http://schemas.microsoft.com/office/drawing/2014/main" id="{08C4F1B9-CF11-474C-94B1-42850D612F34}"/>
              </a:ext>
            </a:extLst>
          </p:cNvPr>
          <p:cNvGrpSpPr/>
          <p:nvPr/>
        </p:nvGrpSpPr>
        <p:grpSpPr>
          <a:xfrm>
            <a:off x="1331405" y="5868422"/>
            <a:ext cx="8739106" cy="923330"/>
            <a:chOff x="1331405" y="5868422"/>
            <a:chExt cx="8739106" cy="923330"/>
          </a:xfrm>
        </p:grpSpPr>
        <p:sp>
          <p:nvSpPr>
            <p:cNvPr id="71" name="Rectangle 70">
              <a:extLst>
                <a:ext uri="{FF2B5EF4-FFF2-40B4-BE49-F238E27FC236}">
                  <a16:creationId xmlns:a16="http://schemas.microsoft.com/office/drawing/2014/main" id="{96EDB364-ED02-494B-83E7-DF416F0AE134}"/>
                </a:ext>
              </a:extLst>
            </p:cNvPr>
            <p:cNvSpPr/>
            <p:nvPr/>
          </p:nvSpPr>
          <p:spPr>
            <a:xfrm>
              <a:off x="1331405" y="5868422"/>
              <a:ext cx="8739106" cy="92333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Expected decisions :</a:t>
              </a:r>
            </a:p>
            <a:p>
              <a:endParaRPr lang="en-US" sz="1600" b="1" dirty="0"/>
            </a:p>
            <a:p>
              <a:endParaRPr lang="en-US" sz="1600" b="1" dirty="0"/>
            </a:p>
          </p:txBody>
        </p:sp>
        <p:sp>
          <p:nvSpPr>
            <p:cNvPr id="26" name="Rectangle 25">
              <a:extLst>
                <a:ext uri="{FF2B5EF4-FFF2-40B4-BE49-F238E27FC236}">
                  <a16:creationId xmlns:a16="http://schemas.microsoft.com/office/drawing/2014/main" id="{57CB3BCC-0513-4F62-8FBC-60252E7C5B03}"/>
                </a:ext>
              </a:extLst>
            </p:cNvPr>
            <p:cNvSpPr/>
            <p:nvPr/>
          </p:nvSpPr>
          <p:spPr>
            <a:xfrm>
              <a:off x="8710643" y="5952176"/>
              <a:ext cx="363984" cy="328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28E37C-0DC9-4108-837D-BC1C95EBAB5D}"/>
                </a:ext>
              </a:extLst>
            </p:cNvPr>
            <p:cNvSpPr/>
            <p:nvPr/>
          </p:nvSpPr>
          <p:spPr>
            <a:xfrm>
              <a:off x="9112175" y="5954678"/>
              <a:ext cx="363984" cy="32847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ZoneTexte 43">
              <a:extLst>
                <a:ext uri="{FF2B5EF4-FFF2-40B4-BE49-F238E27FC236}">
                  <a16:creationId xmlns:a16="http://schemas.microsoft.com/office/drawing/2014/main" id="{85C25604-50F7-4B40-84FB-643612696135}"/>
                </a:ext>
              </a:extLst>
            </p:cNvPr>
            <p:cNvSpPr txBox="1"/>
            <p:nvPr/>
          </p:nvSpPr>
          <p:spPr>
            <a:xfrm>
              <a:off x="6223247" y="6303936"/>
              <a:ext cx="3847264" cy="369332"/>
            </a:xfrm>
            <a:prstGeom prst="rect">
              <a:avLst/>
            </a:prstGeom>
            <a:noFill/>
          </p:spPr>
          <p:txBody>
            <a:bodyPr wrap="square" rtlCol="0">
              <a:spAutoFit/>
            </a:bodyPr>
            <a:lstStyle/>
            <a:p>
              <a:r>
                <a:rPr lang="en-US" b="1" dirty="0"/>
                <a:t>Engage</a:t>
              </a:r>
              <a:r>
                <a:rPr lang="en-US" dirty="0"/>
                <a:t> next steps   </a:t>
              </a:r>
              <a:r>
                <a:rPr lang="en-US" b="1" dirty="0"/>
                <a:t>Y 		N</a:t>
              </a:r>
              <a:endParaRPr lang="en-US" dirty="0"/>
            </a:p>
          </p:txBody>
        </p:sp>
        <p:sp>
          <p:nvSpPr>
            <p:cNvPr id="72" name="Rectangle 71">
              <a:extLst>
                <a:ext uri="{FF2B5EF4-FFF2-40B4-BE49-F238E27FC236}">
                  <a16:creationId xmlns:a16="http://schemas.microsoft.com/office/drawing/2014/main" id="{2247E8DC-B1C8-4594-8C8E-68EF291DFF6D}"/>
                </a:ext>
              </a:extLst>
            </p:cNvPr>
            <p:cNvSpPr/>
            <p:nvPr/>
          </p:nvSpPr>
          <p:spPr>
            <a:xfrm>
              <a:off x="8710643" y="6341954"/>
              <a:ext cx="351378" cy="34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99E3316-4271-42E5-9235-96B11F111521}"/>
                </a:ext>
              </a:extLst>
            </p:cNvPr>
            <p:cNvSpPr/>
            <p:nvPr/>
          </p:nvSpPr>
          <p:spPr>
            <a:xfrm>
              <a:off x="9112175" y="6344457"/>
              <a:ext cx="351378" cy="34562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53E34A3F-E746-448C-9F85-2D37382E1A6A}"/>
                </a:ext>
              </a:extLst>
            </p:cNvPr>
            <p:cNvSpPr txBox="1"/>
            <p:nvPr/>
          </p:nvSpPr>
          <p:spPr>
            <a:xfrm>
              <a:off x="5197033" y="5910721"/>
              <a:ext cx="4790471" cy="376404"/>
            </a:xfrm>
            <a:prstGeom prst="rect">
              <a:avLst/>
            </a:prstGeom>
            <a:noFill/>
          </p:spPr>
          <p:txBody>
            <a:bodyPr wrap="square" rtlCol="0">
              <a:spAutoFit/>
            </a:bodyPr>
            <a:lstStyle/>
            <a:p>
              <a:r>
                <a:rPr lang="en-US" dirty="0"/>
                <a:t>Feasibility study </a:t>
              </a:r>
              <a:r>
                <a:rPr lang="en-US" b="1" dirty="0"/>
                <a:t>validation</a:t>
              </a:r>
              <a:r>
                <a:rPr lang="en-US" dirty="0"/>
                <a:t>  	 </a:t>
              </a:r>
              <a:r>
                <a:rPr lang="en-US" b="1" dirty="0"/>
                <a:t>Y 		  N</a:t>
              </a:r>
              <a:endParaRPr lang="en-US" dirty="0"/>
            </a:p>
          </p:txBody>
        </p:sp>
      </p:grpSp>
      <p:grpSp>
        <p:nvGrpSpPr>
          <p:cNvPr id="77" name="Groupe 76">
            <a:extLst>
              <a:ext uri="{FF2B5EF4-FFF2-40B4-BE49-F238E27FC236}">
                <a16:creationId xmlns:a16="http://schemas.microsoft.com/office/drawing/2014/main" id="{214220FF-C5E7-4482-BD54-93BA9D58D6B6}"/>
              </a:ext>
            </a:extLst>
          </p:cNvPr>
          <p:cNvGrpSpPr/>
          <p:nvPr/>
        </p:nvGrpSpPr>
        <p:grpSpPr>
          <a:xfrm>
            <a:off x="8705088" y="1866787"/>
            <a:ext cx="1828998" cy="3692874"/>
            <a:chOff x="8664706" y="1859220"/>
            <a:chExt cx="1828998" cy="3692874"/>
          </a:xfrm>
        </p:grpSpPr>
        <p:grpSp>
          <p:nvGrpSpPr>
            <p:cNvPr id="70" name="Groupe 69">
              <a:extLst>
                <a:ext uri="{FF2B5EF4-FFF2-40B4-BE49-F238E27FC236}">
                  <a16:creationId xmlns:a16="http://schemas.microsoft.com/office/drawing/2014/main" id="{078E31AB-F4F6-4D3A-93DD-8E2E4898F243}"/>
                </a:ext>
              </a:extLst>
            </p:cNvPr>
            <p:cNvGrpSpPr/>
            <p:nvPr/>
          </p:nvGrpSpPr>
          <p:grpSpPr>
            <a:xfrm>
              <a:off x="8745470" y="2277322"/>
              <a:ext cx="1748234" cy="3274772"/>
              <a:chOff x="9709599" y="2443618"/>
              <a:chExt cx="1748234" cy="3274772"/>
            </a:xfrm>
          </p:grpSpPr>
          <p:sp>
            <p:nvSpPr>
              <p:cNvPr id="49" name="Flèche : droite 48">
                <a:extLst>
                  <a:ext uri="{FF2B5EF4-FFF2-40B4-BE49-F238E27FC236}">
                    <a16:creationId xmlns:a16="http://schemas.microsoft.com/office/drawing/2014/main" id="{AB00182B-5383-419A-BCB6-CAB3725185B1}"/>
                  </a:ext>
                </a:extLst>
              </p:cNvPr>
              <p:cNvSpPr/>
              <p:nvPr/>
            </p:nvSpPr>
            <p:spPr>
              <a:xfrm flipH="1">
                <a:off x="9709599" y="2443618"/>
                <a:ext cx="3292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a:extLst>
                  <a:ext uri="{FF2B5EF4-FFF2-40B4-BE49-F238E27FC236}">
                    <a16:creationId xmlns:a16="http://schemas.microsoft.com/office/drawing/2014/main" id="{2A711468-239E-4697-B635-3CAFC5F2587B}"/>
                  </a:ext>
                </a:extLst>
              </p:cNvPr>
              <p:cNvSpPr txBox="1"/>
              <p:nvPr/>
            </p:nvSpPr>
            <p:spPr>
              <a:xfrm>
                <a:off x="10038855" y="2443618"/>
                <a:ext cx="995785" cy="369332"/>
              </a:xfrm>
              <a:prstGeom prst="rect">
                <a:avLst/>
              </a:prstGeom>
              <a:noFill/>
            </p:spPr>
            <p:txBody>
              <a:bodyPr wrap="none" rtlCol="0">
                <a:spAutoFit/>
              </a:bodyPr>
              <a:lstStyle/>
              <a:p>
                <a:r>
                  <a:rPr lang="en-US" dirty="0"/>
                  <a:t>Scaling</a:t>
                </a:r>
              </a:p>
            </p:txBody>
          </p:sp>
          <p:sp>
            <p:nvSpPr>
              <p:cNvPr id="60" name="ZoneTexte 59">
                <a:extLst>
                  <a:ext uri="{FF2B5EF4-FFF2-40B4-BE49-F238E27FC236}">
                    <a16:creationId xmlns:a16="http://schemas.microsoft.com/office/drawing/2014/main" id="{3CA51CC9-DAF1-4F85-B172-9EA1C4D3D7BF}"/>
                  </a:ext>
                </a:extLst>
              </p:cNvPr>
              <p:cNvSpPr txBox="1"/>
              <p:nvPr/>
            </p:nvSpPr>
            <p:spPr>
              <a:xfrm>
                <a:off x="9939478" y="3024514"/>
                <a:ext cx="1414170" cy="369332"/>
              </a:xfrm>
              <a:prstGeom prst="rect">
                <a:avLst/>
              </a:prstGeom>
              <a:noFill/>
            </p:spPr>
            <p:txBody>
              <a:bodyPr wrap="none" rtlCol="0">
                <a:spAutoFit/>
              </a:bodyPr>
              <a:lstStyle/>
              <a:p>
                <a:r>
                  <a:rPr lang="en-US" dirty="0"/>
                  <a:t> </a:t>
                </a:r>
                <a:r>
                  <a:rPr lang="en-US" i="1" dirty="0"/>
                  <a:t>processors</a:t>
                </a:r>
              </a:p>
            </p:txBody>
          </p:sp>
          <p:sp>
            <p:nvSpPr>
              <p:cNvPr id="61" name="Flèche : droite 60">
                <a:extLst>
                  <a:ext uri="{FF2B5EF4-FFF2-40B4-BE49-F238E27FC236}">
                    <a16:creationId xmlns:a16="http://schemas.microsoft.com/office/drawing/2014/main" id="{6402AC7F-F058-4602-893F-845DD2744200}"/>
                  </a:ext>
                </a:extLst>
              </p:cNvPr>
              <p:cNvSpPr/>
              <p:nvPr/>
            </p:nvSpPr>
            <p:spPr>
              <a:xfrm flipH="1">
                <a:off x="9709599" y="3029063"/>
                <a:ext cx="329256" cy="369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èche : droite 61">
                <a:extLst>
                  <a:ext uri="{FF2B5EF4-FFF2-40B4-BE49-F238E27FC236}">
                    <a16:creationId xmlns:a16="http://schemas.microsoft.com/office/drawing/2014/main" id="{96EFFF1E-BA6A-4F9B-9BA6-2836BF540A94}"/>
                  </a:ext>
                </a:extLst>
              </p:cNvPr>
              <p:cNvSpPr/>
              <p:nvPr/>
            </p:nvSpPr>
            <p:spPr>
              <a:xfrm flipH="1">
                <a:off x="9726585" y="3616171"/>
                <a:ext cx="329256" cy="369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ZoneTexte 62">
                <a:extLst>
                  <a:ext uri="{FF2B5EF4-FFF2-40B4-BE49-F238E27FC236}">
                    <a16:creationId xmlns:a16="http://schemas.microsoft.com/office/drawing/2014/main" id="{6D892BEB-AA9C-4D56-82C5-584DD56D4DFC}"/>
                  </a:ext>
                </a:extLst>
              </p:cNvPr>
              <p:cNvSpPr txBox="1"/>
              <p:nvPr/>
            </p:nvSpPr>
            <p:spPr>
              <a:xfrm>
                <a:off x="10026150" y="3616171"/>
                <a:ext cx="1287532" cy="369332"/>
              </a:xfrm>
              <a:prstGeom prst="rect">
                <a:avLst/>
              </a:prstGeom>
              <a:noFill/>
            </p:spPr>
            <p:txBody>
              <a:bodyPr wrap="none" rtlCol="0">
                <a:spAutoFit/>
              </a:bodyPr>
              <a:lstStyle/>
              <a:p>
                <a:r>
                  <a:rPr lang="en-US" i="1" dirty="0"/>
                  <a:t>extractors</a:t>
                </a:r>
              </a:p>
            </p:txBody>
          </p:sp>
          <p:sp>
            <p:nvSpPr>
              <p:cNvPr id="64" name="Flèche : droite 63">
                <a:extLst>
                  <a:ext uri="{FF2B5EF4-FFF2-40B4-BE49-F238E27FC236}">
                    <a16:creationId xmlns:a16="http://schemas.microsoft.com/office/drawing/2014/main" id="{3669C6C1-4292-4360-88DF-6C4357FE4578}"/>
                  </a:ext>
                </a:extLst>
              </p:cNvPr>
              <p:cNvSpPr/>
              <p:nvPr/>
            </p:nvSpPr>
            <p:spPr>
              <a:xfrm flipH="1">
                <a:off x="9709599" y="4224772"/>
                <a:ext cx="329256" cy="369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ZoneTexte 64">
                <a:extLst>
                  <a:ext uri="{FF2B5EF4-FFF2-40B4-BE49-F238E27FC236}">
                    <a16:creationId xmlns:a16="http://schemas.microsoft.com/office/drawing/2014/main" id="{9D79833D-3CFA-45E8-9CC0-5E3C94634DE9}"/>
                  </a:ext>
                </a:extLst>
              </p:cNvPr>
              <p:cNvSpPr txBox="1"/>
              <p:nvPr/>
            </p:nvSpPr>
            <p:spPr>
              <a:xfrm>
                <a:off x="10038855" y="4224772"/>
                <a:ext cx="1162498" cy="369332"/>
              </a:xfrm>
              <a:prstGeom prst="rect">
                <a:avLst/>
              </a:prstGeom>
              <a:noFill/>
            </p:spPr>
            <p:txBody>
              <a:bodyPr wrap="none" rtlCol="0">
                <a:spAutoFit/>
              </a:bodyPr>
              <a:lstStyle/>
              <a:p>
                <a:r>
                  <a:rPr lang="en-US" i="1" dirty="0"/>
                  <a:t>reducers</a:t>
                </a:r>
              </a:p>
            </p:txBody>
          </p:sp>
          <p:sp>
            <p:nvSpPr>
              <p:cNvPr id="66" name="Flèche : droite 65">
                <a:extLst>
                  <a:ext uri="{FF2B5EF4-FFF2-40B4-BE49-F238E27FC236}">
                    <a16:creationId xmlns:a16="http://schemas.microsoft.com/office/drawing/2014/main" id="{45D2918F-70F8-472A-BA0E-93F6F533F573}"/>
                  </a:ext>
                </a:extLst>
              </p:cNvPr>
              <p:cNvSpPr/>
              <p:nvPr/>
            </p:nvSpPr>
            <p:spPr>
              <a:xfrm flipH="1">
                <a:off x="9722767" y="4778558"/>
                <a:ext cx="3292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ZoneTexte 66">
                <a:extLst>
                  <a:ext uri="{FF2B5EF4-FFF2-40B4-BE49-F238E27FC236}">
                    <a16:creationId xmlns:a16="http://schemas.microsoft.com/office/drawing/2014/main" id="{A33A9E87-0FC9-49D9-89AA-612342D11460}"/>
                  </a:ext>
                </a:extLst>
              </p:cNvPr>
              <p:cNvSpPr txBox="1"/>
              <p:nvPr/>
            </p:nvSpPr>
            <p:spPr>
              <a:xfrm>
                <a:off x="10038855" y="4795060"/>
                <a:ext cx="1418978" cy="923330"/>
              </a:xfrm>
              <a:prstGeom prst="rect">
                <a:avLst/>
              </a:prstGeom>
              <a:noFill/>
            </p:spPr>
            <p:txBody>
              <a:bodyPr wrap="none" rtlCol="0">
                <a:spAutoFit/>
              </a:bodyPr>
              <a:lstStyle/>
              <a:p>
                <a:r>
                  <a:rPr lang="en-US" dirty="0"/>
                  <a:t>Illustration </a:t>
                </a:r>
              </a:p>
              <a:p>
                <a:pPr algn="ctr"/>
                <a:r>
                  <a:rPr lang="en-US" dirty="0"/>
                  <a:t>≠ </a:t>
                </a:r>
              </a:p>
              <a:p>
                <a:r>
                  <a:rPr lang="en-US" dirty="0"/>
                  <a:t>Evaluation </a:t>
                </a:r>
              </a:p>
            </p:txBody>
          </p:sp>
          <p:sp>
            <p:nvSpPr>
              <p:cNvPr id="69" name="ZoneTexte 68">
                <a:extLst>
                  <a:ext uri="{FF2B5EF4-FFF2-40B4-BE49-F238E27FC236}">
                    <a16:creationId xmlns:a16="http://schemas.microsoft.com/office/drawing/2014/main" id="{4FD213E4-E8B9-45B3-AAAE-59EA64981BD0}"/>
                  </a:ext>
                </a:extLst>
              </p:cNvPr>
              <p:cNvSpPr txBox="1"/>
              <p:nvPr/>
            </p:nvSpPr>
            <p:spPr>
              <a:xfrm>
                <a:off x="9840332" y="2789814"/>
                <a:ext cx="1593329" cy="369332"/>
              </a:xfrm>
              <a:prstGeom prst="rect">
                <a:avLst/>
              </a:prstGeom>
              <a:noFill/>
            </p:spPr>
            <p:txBody>
              <a:bodyPr wrap="square">
                <a:spAutoFit/>
              </a:bodyPr>
              <a:lstStyle/>
              <a:p>
                <a:r>
                  <a:rPr lang="en-US" dirty="0"/>
                  <a:t>Alternate…</a:t>
                </a:r>
              </a:p>
            </p:txBody>
          </p:sp>
        </p:grpSp>
        <p:sp>
          <p:nvSpPr>
            <p:cNvPr id="76" name="ZoneTexte 75">
              <a:extLst>
                <a:ext uri="{FF2B5EF4-FFF2-40B4-BE49-F238E27FC236}">
                  <a16:creationId xmlns:a16="http://schemas.microsoft.com/office/drawing/2014/main" id="{61048C6C-6E1E-4995-9517-785B5EC712D2}"/>
                </a:ext>
              </a:extLst>
            </p:cNvPr>
            <p:cNvSpPr txBox="1"/>
            <p:nvPr/>
          </p:nvSpPr>
          <p:spPr>
            <a:xfrm>
              <a:off x="8664706" y="1859220"/>
              <a:ext cx="1322798" cy="369332"/>
            </a:xfrm>
            <a:prstGeom prst="rect">
              <a:avLst/>
            </a:prstGeom>
            <a:noFill/>
          </p:spPr>
          <p:txBody>
            <a:bodyPr wrap="none" rtlCol="0">
              <a:spAutoFit/>
            </a:bodyPr>
            <a:lstStyle/>
            <a:p>
              <a:r>
                <a:rPr lang="en-US" dirty="0"/>
                <a:t>Key points</a:t>
              </a:r>
            </a:p>
          </p:txBody>
        </p:sp>
      </p:grpSp>
    </p:spTree>
    <p:extLst>
      <p:ext uri="{BB962C8B-B14F-4D97-AF65-F5344CB8AC3E}">
        <p14:creationId xmlns:p14="http://schemas.microsoft.com/office/powerpoint/2010/main" val="380398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66B5E8D0-C3C5-4776-813F-104A6EDDE37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1CE05AB9-8EB1-42AD-A548-E67BC226A424}"/>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0D779403-E225-4320-A830-D20BF9A9A2C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5130C173-FF7F-4D63-B5CB-83B160B0C014}"/>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E83B0FFA-7BD3-449B-82B5-720EB2A6F19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9ED8A8E8-6298-491B-8FFE-8240875A6BA2}"/>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FA82D42D-D948-4017-8CBD-8741F6E945A7}"/>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graphicEl>
                                              <a:dgm id="{1DE4EB06-FEB9-453D-892E-FD7575BC778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0CBDE3F-6578-49DB-9E21-4984C4787AA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0BBB229A-9D1C-4FD0-A478-51ED9A09320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graphicEl>
                                              <a:dgm id="{53AEDBE1-9D0A-4A67-A50E-8FE63B99F280}"/>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4FB24F3D-F6A6-4EB0-821D-3453D4CF43E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0" nodeType="clickEffect">
                                  <p:stCondLst>
                                    <p:cond delay="0"/>
                                  </p:stCondLst>
                                  <p:childTnLst>
                                    <p:animMotion origin="layout" path="M -3.54167E-6 4.44444E-6 L 0.1793 4.44444E-6 " pathEditMode="relative" rAng="0" ptsTypes="AA">
                                      <p:cBhvr>
                                        <p:cTn id="38" dur="2000" fill="hold"/>
                                        <p:tgtEl>
                                          <p:spTgt spid="52"/>
                                        </p:tgtEl>
                                        <p:attrNameLst>
                                          <p:attrName>ppt_x</p:attrName>
                                          <p:attrName>ppt_y</p:attrName>
                                        </p:attrNameLst>
                                      </p:cBhvr>
                                      <p:rCtr x="8958" y="0"/>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up)">
                                      <p:cBhvr>
                                        <p:cTn id="4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up)">
                                      <p:cBhvr>
                                        <p:cTn id="48" dur="500"/>
                                        <p:tgtEl>
                                          <p:spTgt spid="7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up)">
                                      <p:cBhvr>
                                        <p:cTn id="5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Graphic spid="5" grpId="0">
        <p:bldSub>
          <a:bldDgm bld="lvlAtOnc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F233BE-2F40-42C1-81F5-F49CA2CE54F1}"/>
              </a:ext>
            </a:extLst>
          </p:cNvPr>
          <p:cNvSpPr>
            <a:spLocks noGrp="1"/>
          </p:cNvSpPr>
          <p:nvPr>
            <p:ph type="title"/>
          </p:nvPr>
        </p:nvSpPr>
        <p:spPr/>
        <p:txBody>
          <a:bodyPr/>
          <a:lstStyle/>
          <a:p>
            <a:r>
              <a:rPr lang="en-US" dirty="0"/>
              <a:t>Feasibility study contents</a:t>
            </a:r>
            <a:endParaRPr lang="en-US" dirty="0">
              <a:solidFill>
                <a:schemeClr val="tx2"/>
              </a:solidFill>
            </a:endParaRPr>
          </a:p>
        </p:txBody>
      </p:sp>
      <p:graphicFrame>
        <p:nvGraphicFramePr>
          <p:cNvPr id="5" name="Espace réservé du contenu 3">
            <a:extLst>
              <a:ext uri="{FF2B5EF4-FFF2-40B4-BE49-F238E27FC236}">
                <a16:creationId xmlns:a16="http://schemas.microsoft.com/office/drawing/2014/main" id="{EEF603DB-7FC3-4218-8757-8B55E38A699C}"/>
              </a:ext>
            </a:extLst>
          </p:cNvPr>
          <p:cNvGraphicFramePr>
            <a:graphicFrameLocks/>
          </p:cNvGraphicFramePr>
          <p:nvPr>
            <p:extLst>
              <p:ext uri="{D42A27DB-BD31-4B8C-83A1-F6EECF244321}">
                <p14:modId xmlns:p14="http://schemas.microsoft.com/office/powerpoint/2010/main" val="3287921500"/>
              </p:ext>
            </p:extLst>
          </p:nvPr>
        </p:nvGraphicFramePr>
        <p:xfrm>
          <a:off x="371069" y="2207872"/>
          <a:ext cx="8351755" cy="3656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6" name="Groupe 45">
            <a:extLst>
              <a:ext uri="{FF2B5EF4-FFF2-40B4-BE49-F238E27FC236}">
                <a16:creationId xmlns:a16="http://schemas.microsoft.com/office/drawing/2014/main" id="{A21CE727-715E-4E4A-B49F-C554E9DF074B}"/>
              </a:ext>
            </a:extLst>
          </p:cNvPr>
          <p:cNvGrpSpPr/>
          <p:nvPr/>
        </p:nvGrpSpPr>
        <p:grpSpPr>
          <a:xfrm>
            <a:off x="10433902" y="2107313"/>
            <a:ext cx="2498963" cy="3620916"/>
            <a:chOff x="8638255" y="3060172"/>
            <a:chExt cx="2498963" cy="3620916"/>
          </a:xfrm>
        </p:grpSpPr>
        <p:sp>
          <p:nvSpPr>
            <p:cNvPr id="47" name="ZoneTexte 46">
              <a:extLst>
                <a:ext uri="{FF2B5EF4-FFF2-40B4-BE49-F238E27FC236}">
                  <a16:creationId xmlns:a16="http://schemas.microsoft.com/office/drawing/2014/main" id="{55B907EA-EDDB-4890-889E-7AC50946E01B}"/>
                </a:ext>
              </a:extLst>
            </p:cNvPr>
            <p:cNvSpPr txBox="1"/>
            <p:nvPr/>
          </p:nvSpPr>
          <p:spPr>
            <a:xfrm>
              <a:off x="8778013" y="3060172"/>
              <a:ext cx="2359205" cy="261610"/>
            </a:xfrm>
            <a:prstGeom prst="rect">
              <a:avLst/>
            </a:prstGeom>
            <a:noFill/>
          </p:spPr>
          <p:txBody>
            <a:bodyPr wrap="square">
              <a:spAutoFit/>
            </a:bodyPr>
            <a:lstStyle/>
            <a:p>
              <a:r>
                <a:rPr lang="en-US" sz="1100" b="1" i="1" dirty="0"/>
                <a:t>P6_01_Notebook</a:t>
              </a:r>
            </a:p>
          </p:txBody>
        </p:sp>
        <p:pic>
          <p:nvPicPr>
            <p:cNvPr id="48" name="Image 47">
              <a:extLst>
                <a:ext uri="{FF2B5EF4-FFF2-40B4-BE49-F238E27FC236}">
                  <a16:creationId xmlns:a16="http://schemas.microsoft.com/office/drawing/2014/main" id="{39B0B12B-777A-4C33-AB69-7E5627A63F2A}"/>
                </a:ext>
              </a:extLst>
            </p:cNvPr>
            <p:cNvPicPr>
              <a:picLocks noChangeAspect="1"/>
            </p:cNvPicPr>
            <p:nvPr/>
          </p:nvPicPr>
          <p:blipFill>
            <a:blip r:embed="rId7"/>
            <a:stretch>
              <a:fillRect/>
            </a:stretch>
          </p:blipFill>
          <p:spPr>
            <a:xfrm>
              <a:off x="8892393" y="3355762"/>
              <a:ext cx="1171576" cy="342900"/>
            </a:xfrm>
            <a:prstGeom prst="rect">
              <a:avLst/>
            </a:prstGeom>
          </p:spPr>
        </p:pic>
        <p:sp>
          <p:nvSpPr>
            <p:cNvPr id="56" name="Accolade fermante 55">
              <a:extLst>
                <a:ext uri="{FF2B5EF4-FFF2-40B4-BE49-F238E27FC236}">
                  <a16:creationId xmlns:a16="http://schemas.microsoft.com/office/drawing/2014/main" id="{4EE3E68D-9FA7-4897-8F22-543000E90C31}"/>
                </a:ext>
              </a:extLst>
            </p:cNvPr>
            <p:cNvSpPr/>
            <p:nvPr/>
          </p:nvSpPr>
          <p:spPr>
            <a:xfrm>
              <a:off x="8638255" y="3110117"/>
              <a:ext cx="240647" cy="3570971"/>
            </a:xfrm>
            <a:prstGeom prst="rightBrace">
              <a:avLst>
                <a:gd name="adj1" fmla="val 19401"/>
                <a:gd name="adj2" fmla="val 298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8" name="Groupe 67">
            <a:extLst>
              <a:ext uri="{FF2B5EF4-FFF2-40B4-BE49-F238E27FC236}">
                <a16:creationId xmlns:a16="http://schemas.microsoft.com/office/drawing/2014/main" id="{0C8B230A-AC9F-41DC-8371-8580B8DA3ABD}"/>
              </a:ext>
            </a:extLst>
          </p:cNvPr>
          <p:cNvGrpSpPr/>
          <p:nvPr/>
        </p:nvGrpSpPr>
        <p:grpSpPr>
          <a:xfrm>
            <a:off x="8760832" y="2747054"/>
            <a:ext cx="2430614" cy="604510"/>
            <a:chOff x="8067073" y="3637054"/>
            <a:chExt cx="2430614" cy="604510"/>
          </a:xfrm>
        </p:grpSpPr>
        <p:sp>
          <p:nvSpPr>
            <p:cNvPr id="74" name="ZoneTexte 73">
              <a:extLst>
                <a:ext uri="{FF2B5EF4-FFF2-40B4-BE49-F238E27FC236}">
                  <a16:creationId xmlns:a16="http://schemas.microsoft.com/office/drawing/2014/main" id="{AF980518-17C0-4DEF-ADEA-298250848D46}"/>
                </a:ext>
              </a:extLst>
            </p:cNvPr>
            <p:cNvSpPr txBox="1"/>
            <p:nvPr/>
          </p:nvSpPr>
          <p:spPr>
            <a:xfrm>
              <a:off x="8226954" y="3637054"/>
              <a:ext cx="2270733" cy="261610"/>
            </a:xfrm>
            <a:prstGeom prst="rect">
              <a:avLst/>
            </a:prstGeom>
            <a:noFill/>
          </p:spPr>
          <p:txBody>
            <a:bodyPr wrap="square">
              <a:spAutoFit/>
            </a:bodyPr>
            <a:lstStyle/>
            <a:p>
              <a:r>
                <a:rPr lang="en-US" sz="1100" i="1" dirty="0"/>
                <a:t>P6_</a:t>
              </a:r>
              <a:r>
                <a:rPr lang="en-US" sz="1100" b="1" i="1" dirty="0"/>
                <a:t>01a</a:t>
              </a:r>
              <a:r>
                <a:rPr lang="en-US" sz="1100" i="1" dirty="0"/>
                <a:t>_Explorations_NB</a:t>
              </a:r>
            </a:p>
          </p:txBody>
        </p:sp>
        <p:pic>
          <p:nvPicPr>
            <p:cNvPr id="75" name="Image 74">
              <a:extLst>
                <a:ext uri="{FF2B5EF4-FFF2-40B4-BE49-F238E27FC236}">
                  <a16:creationId xmlns:a16="http://schemas.microsoft.com/office/drawing/2014/main" id="{36C1E395-2471-4CFC-9E61-101D606F27AB}"/>
                </a:ext>
              </a:extLst>
            </p:cNvPr>
            <p:cNvPicPr>
              <a:picLocks noChangeAspect="1"/>
            </p:cNvPicPr>
            <p:nvPr/>
          </p:nvPicPr>
          <p:blipFill>
            <a:blip r:embed="rId7"/>
            <a:stretch>
              <a:fillRect/>
            </a:stretch>
          </p:blipFill>
          <p:spPr>
            <a:xfrm>
              <a:off x="8321753" y="3898664"/>
              <a:ext cx="1171575" cy="342900"/>
            </a:xfrm>
            <a:prstGeom prst="rect">
              <a:avLst/>
            </a:prstGeom>
          </p:spPr>
        </p:pic>
        <p:sp>
          <p:nvSpPr>
            <p:cNvPr id="78" name="Accolade fermante 77">
              <a:extLst>
                <a:ext uri="{FF2B5EF4-FFF2-40B4-BE49-F238E27FC236}">
                  <a16:creationId xmlns:a16="http://schemas.microsoft.com/office/drawing/2014/main" id="{53A37D69-C229-4CD0-955B-17EA2944192F}"/>
                </a:ext>
              </a:extLst>
            </p:cNvPr>
            <p:cNvSpPr/>
            <p:nvPr/>
          </p:nvSpPr>
          <p:spPr>
            <a:xfrm>
              <a:off x="8067073" y="3639657"/>
              <a:ext cx="132418" cy="522931"/>
            </a:xfrm>
            <a:prstGeom prst="rightBrace">
              <a:avLst>
                <a:gd name="adj1" fmla="val 19401"/>
                <a:gd name="adj2" fmla="val 486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0" name="Groupe 79">
            <a:extLst>
              <a:ext uri="{FF2B5EF4-FFF2-40B4-BE49-F238E27FC236}">
                <a16:creationId xmlns:a16="http://schemas.microsoft.com/office/drawing/2014/main" id="{757110F4-604B-4FE4-A320-CE77A4951B70}"/>
              </a:ext>
            </a:extLst>
          </p:cNvPr>
          <p:cNvGrpSpPr/>
          <p:nvPr/>
        </p:nvGrpSpPr>
        <p:grpSpPr>
          <a:xfrm>
            <a:off x="9100508" y="3338234"/>
            <a:ext cx="2430614" cy="604510"/>
            <a:chOff x="8067073" y="3637054"/>
            <a:chExt cx="2430614" cy="604510"/>
          </a:xfrm>
        </p:grpSpPr>
        <p:sp>
          <p:nvSpPr>
            <p:cNvPr id="81" name="ZoneTexte 80">
              <a:extLst>
                <a:ext uri="{FF2B5EF4-FFF2-40B4-BE49-F238E27FC236}">
                  <a16:creationId xmlns:a16="http://schemas.microsoft.com/office/drawing/2014/main" id="{EE8E0CE2-0347-4050-9871-E50DAF8624BC}"/>
                </a:ext>
              </a:extLst>
            </p:cNvPr>
            <p:cNvSpPr txBox="1"/>
            <p:nvPr/>
          </p:nvSpPr>
          <p:spPr>
            <a:xfrm>
              <a:off x="8226954" y="3637054"/>
              <a:ext cx="2270733" cy="261610"/>
            </a:xfrm>
            <a:prstGeom prst="rect">
              <a:avLst/>
            </a:prstGeom>
            <a:noFill/>
          </p:spPr>
          <p:txBody>
            <a:bodyPr wrap="square">
              <a:spAutoFit/>
            </a:bodyPr>
            <a:lstStyle/>
            <a:p>
              <a:r>
                <a:rPr lang="en-US" sz="1100" i="1" dirty="0"/>
                <a:t>P6_</a:t>
              </a:r>
              <a:r>
                <a:rPr lang="en-US" sz="1100" b="1" i="1" dirty="0"/>
                <a:t>01b</a:t>
              </a:r>
              <a:r>
                <a:rPr lang="en-US" sz="1100" i="1" dirty="0"/>
                <a:t>_CNN_Dedicated_NB</a:t>
              </a:r>
            </a:p>
          </p:txBody>
        </p:sp>
        <p:pic>
          <p:nvPicPr>
            <p:cNvPr id="82" name="Image 81">
              <a:extLst>
                <a:ext uri="{FF2B5EF4-FFF2-40B4-BE49-F238E27FC236}">
                  <a16:creationId xmlns:a16="http://schemas.microsoft.com/office/drawing/2014/main" id="{D8995105-4757-407A-94E7-2F21E574995B}"/>
                </a:ext>
              </a:extLst>
            </p:cNvPr>
            <p:cNvPicPr>
              <a:picLocks noChangeAspect="1"/>
            </p:cNvPicPr>
            <p:nvPr/>
          </p:nvPicPr>
          <p:blipFill>
            <a:blip r:embed="rId7"/>
            <a:stretch>
              <a:fillRect/>
            </a:stretch>
          </p:blipFill>
          <p:spPr>
            <a:xfrm>
              <a:off x="8321753" y="3898664"/>
              <a:ext cx="1171575" cy="342900"/>
            </a:xfrm>
            <a:prstGeom prst="rect">
              <a:avLst/>
            </a:prstGeom>
          </p:spPr>
        </p:pic>
        <p:sp>
          <p:nvSpPr>
            <p:cNvPr id="83" name="Accolade fermante 82">
              <a:extLst>
                <a:ext uri="{FF2B5EF4-FFF2-40B4-BE49-F238E27FC236}">
                  <a16:creationId xmlns:a16="http://schemas.microsoft.com/office/drawing/2014/main" id="{D3B664CD-F4F2-4D7B-8E85-D1330B18ECF6}"/>
                </a:ext>
              </a:extLst>
            </p:cNvPr>
            <p:cNvSpPr/>
            <p:nvPr/>
          </p:nvSpPr>
          <p:spPr>
            <a:xfrm>
              <a:off x="8067073" y="3639657"/>
              <a:ext cx="132418" cy="522931"/>
            </a:xfrm>
            <a:prstGeom prst="rightBrace">
              <a:avLst>
                <a:gd name="adj1" fmla="val 19401"/>
                <a:gd name="adj2" fmla="val 486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 name="ZoneTexte 5">
            <a:extLst>
              <a:ext uri="{FF2B5EF4-FFF2-40B4-BE49-F238E27FC236}">
                <a16:creationId xmlns:a16="http://schemas.microsoft.com/office/drawing/2014/main" id="{2879BD24-EB95-4D8F-8C52-F3A56FB09FEF}"/>
              </a:ext>
            </a:extLst>
          </p:cNvPr>
          <p:cNvSpPr txBox="1"/>
          <p:nvPr/>
        </p:nvSpPr>
        <p:spPr>
          <a:xfrm>
            <a:off x="8407508" y="5873133"/>
            <a:ext cx="3776996" cy="369332"/>
          </a:xfrm>
          <a:prstGeom prst="rect">
            <a:avLst/>
          </a:prstGeom>
          <a:noFill/>
        </p:spPr>
        <p:txBody>
          <a:bodyPr wrap="none" rtlCol="0">
            <a:spAutoFit/>
          </a:bodyPr>
          <a:lstStyle/>
          <a:p>
            <a:r>
              <a:rPr lang="en-US" b="1" dirty="0"/>
              <a:t>*.csv files for intermediate results</a:t>
            </a:r>
          </a:p>
        </p:txBody>
      </p:sp>
    </p:spTree>
    <p:extLst>
      <p:ext uri="{BB962C8B-B14F-4D97-AF65-F5344CB8AC3E}">
        <p14:creationId xmlns:p14="http://schemas.microsoft.com/office/powerpoint/2010/main" val="14758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38129-EE1A-473A-BF71-2035E2971A46}"/>
              </a:ext>
            </a:extLst>
          </p:cNvPr>
          <p:cNvSpPr>
            <a:spLocks noGrp="1"/>
          </p:cNvSpPr>
          <p:nvPr>
            <p:ph type="title"/>
          </p:nvPr>
        </p:nvSpPr>
        <p:spPr/>
        <p:txBody>
          <a:bodyPr/>
          <a:lstStyle/>
          <a:p>
            <a:r>
              <a:rPr lang="en-US" dirty="0"/>
              <a:t>Global EDA</a:t>
            </a:r>
          </a:p>
        </p:txBody>
      </p:sp>
      <p:sp>
        <p:nvSpPr>
          <p:cNvPr id="3" name="Espace réservé du contenu 2">
            <a:extLst>
              <a:ext uri="{FF2B5EF4-FFF2-40B4-BE49-F238E27FC236}">
                <a16:creationId xmlns:a16="http://schemas.microsoft.com/office/drawing/2014/main" id="{A8BD0EB8-3D18-4278-B007-BCB82E3E7CEF}"/>
              </a:ext>
            </a:extLst>
          </p:cNvPr>
          <p:cNvSpPr>
            <a:spLocks noGrp="1"/>
          </p:cNvSpPr>
          <p:nvPr>
            <p:ph idx="1"/>
          </p:nvPr>
        </p:nvSpPr>
        <p:spPr>
          <a:xfrm>
            <a:off x="481360" y="2162687"/>
            <a:ext cx="7517421" cy="3962905"/>
          </a:xfrm>
        </p:spPr>
        <p:txBody>
          <a:bodyPr>
            <a:normAutofit fontScale="92500" lnSpcReduction="10000"/>
          </a:bodyPr>
          <a:lstStyle/>
          <a:p>
            <a:r>
              <a:rPr lang="en-US" b="1" dirty="0"/>
              <a:t>Inputs : </a:t>
            </a:r>
          </a:p>
          <a:p>
            <a:pPr lvl="1"/>
            <a:r>
              <a:rPr lang="en-US" dirty="0"/>
              <a:t>One *.csv files with </a:t>
            </a:r>
            <a:r>
              <a:rPr lang="en-US" b="1" dirty="0"/>
              <a:t>1050</a:t>
            </a:r>
            <a:r>
              <a:rPr lang="en-US" dirty="0"/>
              <a:t> </a:t>
            </a:r>
            <a:r>
              <a:rPr lang="en-US" b="1" dirty="0">
                <a:solidFill>
                  <a:srgbClr val="FFC0CB"/>
                </a:solidFill>
              </a:rPr>
              <a:t>products descriptions </a:t>
            </a:r>
            <a:r>
              <a:rPr lang="en-US" dirty="0"/>
              <a:t>&amp; image filename </a:t>
            </a:r>
          </a:p>
          <a:p>
            <a:pPr lvl="1"/>
            <a:r>
              <a:rPr lang="en-US" b="1" dirty="0">
                <a:solidFill>
                  <a:srgbClr val="ADD8E6"/>
                </a:solidFill>
              </a:rPr>
              <a:t>1050 jpg files</a:t>
            </a:r>
          </a:p>
          <a:p>
            <a:r>
              <a:rPr lang="en-US" b="1" dirty="0"/>
              <a:t>Target :</a:t>
            </a:r>
          </a:p>
          <a:p>
            <a:pPr lvl="1"/>
            <a:r>
              <a:rPr lang="en-US" dirty="0"/>
              <a:t>Category : </a:t>
            </a:r>
            <a:r>
              <a:rPr lang="en-US" i="1" dirty="0" err="1"/>
              <a:t>product_category_tree</a:t>
            </a:r>
            <a:r>
              <a:rPr lang="en-US" i="1" dirty="0"/>
              <a:t> </a:t>
            </a:r>
          </a:p>
          <a:p>
            <a:r>
              <a:rPr lang="en-US" b="1" dirty="0"/>
              <a:t>14 features:</a:t>
            </a:r>
          </a:p>
          <a:p>
            <a:pPr lvl="1"/>
            <a:r>
              <a:rPr lang="en-US" dirty="0"/>
              <a:t>Among 6 </a:t>
            </a:r>
            <a:r>
              <a:rPr lang="en-US" i="1" dirty="0"/>
              <a:t>possible</a:t>
            </a:r>
            <a:r>
              <a:rPr lang="en-US" dirty="0"/>
              <a:t> primary keys : keep “</a:t>
            </a:r>
            <a:r>
              <a:rPr lang="en-US" b="1" dirty="0"/>
              <a:t>image</a:t>
            </a:r>
            <a:r>
              <a:rPr lang="en-US" dirty="0"/>
              <a:t>” and use </a:t>
            </a:r>
            <a:r>
              <a:rPr lang="en-US" i="1" dirty="0"/>
              <a:t>df index</a:t>
            </a:r>
          </a:p>
          <a:p>
            <a:pPr lvl="1"/>
            <a:r>
              <a:rPr lang="en-US" dirty="0"/>
              <a:t>Remove 10 useless features</a:t>
            </a:r>
          </a:p>
          <a:p>
            <a:pPr lvl="1"/>
            <a:r>
              <a:rPr lang="en-US" dirty="0"/>
              <a:t>Build an extended description (brand, name, </a:t>
            </a:r>
            <a:r>
              <a:rPr lang="en-US" dirty="0" err="1"/>
              <a:t>decription</a:t>
            </a:r>
            <a:r>
              <a:rPr lang="en-US" dirty="0"/>
              <a:t>)</a:t>
            </a:r>
          </a:p>
          <a:p>
            <a:pPr lvl="1"/>
            <a:r>
              <a:rPr lang="en-US" dirty="0"/>
              <a:t>Filling by ‘ ’ the 32 % missing “brand” information</a:t>
            </a:r>
          </a:p>
          <a:p>
            <a:r>
              <a:rPr lang="en-US" dirty="0"/>
              <a:t>Consistency checked between ‘image’ &amp; image files folder</a:t>
            </a:r>
          </a:p>
        </p:txBody>
      </p:sp>
      <p:sp>
        <p:nvSpPr>
          <p:cNvPr id="6" name="ZoneTexte 5">
            <a:extLst>
              <a:ext uri="{FF2B5EF4-FFF2-40B4-BE49-F238E27FC236}">
                <a16:creationId xmlns:a16="http://schemas.microsoft.com/office/drawing/2014/main" id="{267403DE-D69A-471D-8496-650A090ECCF3}"/>
              </a:ext>
            </a:extLst>
          </p:cNvPr>
          <p:cNvSpPr txBox="1"/>
          <p:nvPr/>
        </p:nvSpPr>
        <p:spPr>
          <a:xfrm>
            <a:off x="8673483" y="2337371"/>
            <a:ext cx="3518517" cy="4247317"/>
          </a:xfrm>
          <a:prstGeom prst="rect">
            <a:avLst/>
          </a:prstGeom>
          <a:noFill/>
        </p:spPr>
        <p:txBody>
          <a:bodyPr wrap="square">
            <a:spAutoFit/>
          </a:bodyPr>
          <a:lstStyle/>
          <a:p>
            <a:pPr marL="0" indent="0">
              <a:buNone/>
            </a:pPr>
            <a:r>
              <a:rPr lang="en-US" i="1" dirty="0" err="1"/>
              <a:t>uniq_id</a:t>
            </a:r>
            <a:endParaRPr lang="en-US" i="1" dirty="0"/>
          </a:p>
          <a:p>
            <a:pPr marL="0" indent="0">
              <a:buNone/>
            </a:pPr>
            <a:r>
              <a:rPr lang="en-US" i="1" dirty="0" err="1"/>
              <a:t>crawl_timestamp</a:t>
            </a:r>
            <a:endParaRPr lang="en-US" i="1" dirty="0"/>
          </a:p>
          <a:p>
            <a:pPr marL="0" indent="0">
              <a:buNone/>
            </a:pPr>
            <a:r>
              <a:rPr lang="en-US" i="1" dirty="0" err="1"/>
              <a:t>product_url</a:t>
            </a:r>
            <a:r>
              <a:rPr lang="en-US" i="1" dirty="0"/>
              <a:t> </a:t>
            </a:r>
          </a:p>
          <a:p>
            <a:pPr marL="0" indent="0">
              <a:buNone/>
            </a:pPr>
            <a:r>
              <a:rPr lang="en-US" b="1" dirty="0" err="1">
                <a:solidFill>
                  <a:schemeClr val="accent1"/>
                </a:solidFill>
              </a:rPr>
              <a:t>product_name</a:t>
            </a:r>
            <a:endParaRPr lang="en-US" b="1" dirty="0">
              <a:solidFill>
                <a:schemeClr val="accent1"/>
              </a:solidFill>
            </a:endParaRPr>
          </a:p>
          <a:p>
            <a:pPr marL="0" indent="0">
              <a:buNone/>
            </a:pPr>
            <a:r>
              <a:rPr lang="en-US" b="1" dirty="0" err="1">
                <a:solidFill>
                  <a:srgbClr val="7030A0"/>
                </a:solidFill>
              </a:rPr>
              <a:t>product_category_tree</a:t>
            </a:r>
            <a:r>
              <a:rPr lang="en-US" b="1" dirty="0">
                <a:solidFill>
                  <a:srgbClr val="7030A0"/>
                </a:solidFill>
              </a:rPr>
              <a:t> </a:t>
            </a:r>
          </a:p>
          <a:p>
            <a:pPr marL="0" indent="0">
              <a:buNone/>
            </a:pPr>
            <a:r>
              <a:rPr lang="en-US" i="1" dirty="0" err="1"/>
              <a:t>pid</a:t>
            </a:r>
            <a:endParaRPr lang="en-US" i="1" dirty="0"/>
          </a:p>
          <a:p>
            <a:pPr marL="0" indent="0">
              <a:buNone/>
            </a:pPr>
            <a:r>
              <a:rPr lang="en-US" i="1" dirty="0" err="1"/>
              <a:t>retail_price</a:t>
            </a:r>
            <a:r>
              <a:rPr lang="en-US" i="1" dirty="0"/>
              <a:t> </a:t>
            </a:r>
          </a:p>
          <a:p>
            <a:pPr marL="0" indent="0">
              <a:buNone/>
            </a:pPr>
            <a:r>
              <a:rPr lang="en-US" i="1" dirty="0" err="1"/>
              <a:t>discounted_price</a:t>
            </a:r>
            <a:endParaRPr lang="en-US" i="1" dirty="0"/>
          </a:p>
          <a:p>
            <a:pPr marL="0" indent="0">
              <a:buNone/>
            </a:pPr>
            <a:r>
              <a:rPr lang="en-US" b="1" dirty="0">
                <a:solidFill>
                  <a:schemeClr val="accent1"/>
                </a:solidFill>
              </a:rPr>
              <a:t>image</a:t>
            </a:r>
          </a:p>
          <a:p>
            <a:pPr marL="0" indent="0">
              <a:buNone/>
            </a:pPr>
            <a:r>
              <a:rPr lang="en-US" i="1" dirty="0" err="1"/>
              <a:t>is_FK_Advantage_product</a:t>
            </a:r>
            <a:endParaRPr lang="en-US" i="1" dirty="0"/>
          </a:p>
          <a:p>
            <a:pPr marL="0" indent="0">
              <a:buNone/>
            </a:pPr>
            <a:r>
              <a:rPr lang="en-US" b="1" dirty="0">
                <a:solidFill>
                  <a:schemeClr val="accent1"/>
                </a:solidFill>
              </a:rPr>
              <a:t>description</a:t>
            </a:r>
          </a:p>
          <a:p>
            <a:pPr marL="0" indent="0">
              <a:buNone/>
            </a:pPr>
            <a:r>
              <a:rPr lang="en-US" i="1" dirty="0" err="1"/>
              <a:t>product_rating</a:t>
            </a:r>
            <a:endParaRPr lang="en-US" i="1" dirty="0"/>
          </a:p>
          <a:p>
            <a:pPr marL="0" indent="0">
              <a:buNone/>
            </a:pPr>
            <a:r>
              <a:rPr lang="en-US" i="1" dirty="0" err="1"/>
              <a:t>overall_rating</a:t>
            </a:r>
            <a:endParaRPr lang="en-US" i="1" dirty="0"/>
          </a:p>
          <a:p>
            <a:pPr marL="0" indent="0">
              <a:buNone/>
            </a:pPr>
            <a:r>
              <a:rPr lang="en-US" b="1" dirty="0">
                <a:solidFill>
                  <a:schemeClr val="accent1"/>
                </a:solidFill>
              </a:rPr>
              <a:t>brand</a:t>
            </a:r>
          </a:p>
          <a:p>
            <a:pPr marL="0" indent="0">
              <a:buNone/>
            </a:pPr>
            <a:r>
              <a:rPr lang="en-US" i="1" dirty="0" err="1"/>
              <a:t>product_specifications</a:t>
            </a:r>
            <a:endParaRPr lang="en-US" i="1" dirty="0"/>
          </a:p>
        </p:txBody>
      </p:sp>
      <p:pic>
        <p:nvPicPr>
          <p:cNvPr id="8" name="Graphique 7" descr="Vieille clé">
            <a:extLst>
              <a:ext uri="{FF2B5EF4-FFF2-40B4-BE49-F238E27FC236}">
                <a16:creationId xmlns:a16="http://schemas.microsoft.com/office/drawing/2014/main" id="{2878E65C-69F6-4E0B-9389-18614E9A27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2402189"/>
            <a:ext cx="263786" cy="263786"/>
          </a:xfrm>
          <a:prstGeom prst="rect">
            <a:avLst/>
          </a:prstGeom>
        </p:spPr>
      </p:pic>
      <p:pic>
        <p:nvPicPr>
          <p:cNvPr id="9" name="Graphique 8" descr="Vieille clé">
            <a:extLst>
              <a:ext uri="{FF2B5EF4-FFF2-40B4-BE49-F238E27FC236}">
                <a16:creationId xmlns:a16="http://schemas.microsoft.com/office/drawing/2014/main" id="{8376D06A-BD8D-421A-8F84-E6FA785D2D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3242349"/>
            <a:ext cx="263786" cy="263786"/>
          </a:xfrm>
          <a:prstGeom prst="rect">
            <a:avLst/>
          </a:prstGeom>
        </p:spPr>
      </p:pic>
      <p:pic>
        <p:nvPicPr>
          <p:cNvPr id="10" name="Graphique 9" descr="Vieille clé">
            <a:extLst>
              <a:ext uri="{FF2B5EF4-FFF2-40B4-BE49-F238E27FC236}">
                <a16:creationId xmlns:a16="http://schemas.microsoft.com/office/drawing/2014/main" id="{6AE1894B-1725-465A-A700-D11A6593DE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3803589"/>
            <a:ext cx="263786" cy="263786"/>
          </a:xfrm>
          <a:prstGeom prst="rect">
            <a:avLst/>
          </a:prstGeom>
        </p:spPr>
      </p:pic>
      <p:pic>
        <p:nvPicPr>
          <p:cNvPr id="11" name="Graphique 10" descr="Vieille clé">
            <a:extLst>
              <a:ext uri="{FF2B5EF4-FFF2-40B4-BE49-F238E27FC236}">
                <a16:creationId xmlns:a16="http://schemas.microsoft.com/office/drawing/2014/main" id="{B950E6A0-190D-4972-A8E6-3907B5A2D6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5357" y="2975825"/>
            <a:ext cx="263786" cy="263786"/>
          </a:xfrm>
          <a:prstGeom prst="rect">
            <a:avLst/>
          </a:prstGeom>
        </p:spPr>
      </p:pic>
      <p:pic>
        <p:nvPicPr>
          <p:cNvPr id="12" name="Graphique 11" descr="Vieille clé">
            <a:extLst>
              <a:ext uri="{FF2B5EF4-FFF2-40B4-BE49-F238E27FC236}">
                <a16:creationId xmlns:a16="http://schemas.microsoft.com/office/drawing/2014/main" id="{9A340EBD-9C1B-47B9-BC28-E298820E4D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6479" y="4579879"/>
            <a:ext cx="263786" cy="263786"/>
          </a:xfrm>
          <a:prstGeom prst="rect">
            <a:avLst/>
          </a:prstGeom>
        </p:spPr>
      </p:pic>
      <p:pic>
        <p:nvPicPr>
          <p:cNvPr id="14" name="Graphique 13" descr="Vieille clé">
            <a:extLst>
              <a:ext uri="{FF2B5EF4-FFF2-40B4-BE49-F238E27FC236}">
                <a16:creationId xmlns:a16="http://schemas.microsoft.com/office/drawing/2014/main" id="{3993DB36-457D-435E-B283-3DE7AF3DB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5147139"/>
            <a:ext cx="263786" cy="263786"/>
          </a:xfrm>
          <a:prstGeom prst="rect">
            <a:avLst/>
          </a:prstGeom>
        </p:spPr>
      </p:pic>
      <p:pic>
        <p:nvPicPr>
          <p:cNvPr id="4" name="Image 3">
            <a:extLst>
              <a:ext uri="{FF2B5EF4-FFF2-40B4-BE49-F238E27FC236}">
                <a16:creationId xmlns:a16="http://schemas.microsoft.com/office/drawing/2014/main" id="{6E69F5BD-FC42-4EEE-8CED-AAB533F91ADC}"/>
              </a:ext>
            </a:extLst>
          </p:cNvPr>
          <p:cNvPicPr>
            <a:picLocks noChangeAspect="1"/>
          </p:cNvPicPr>
          <p:nvPr/>
        </p:nvPicPr>
        <p:blipFill>
          <a:blip r:embed="rId6"/>
          <a:stretch>
            <a:fillRect/>
          </a:stretch>
        </p:blipFill>
        <p:spPr>
          <a:xfrm>
            <a:off x="221128" y="126613"/>
            <a:ext cx="5948517" cy="605795"/>
          </a:xfrm>
          <a:prstGeom prst="rect">
            <a:avLst/>
          </a:prstGeom>
        </p:spPr>
      </p:pic>
    </p:spTree>
    <p:extLst>
      <p:ext uri="{BB962C8B-B14F-4D97-AF65-F5344CB8AC3E}">
        <p14:creationId xmlns:p14="http://schemas.microsoft.com/office/powerpoint/2010/main" val="57394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5AEE0-D009-4146-9095-56D562D35169}"/>
              </a:ext>
            </a:extLst>
          </p:cNvPr>
          <p:cNvSpPr>
            <a:spLocks noGrp="1"/>
          </p:cNvSpPr>
          <p:nvPr>
            <p:ph type="title"/>
          </p:nvPr>
        </p:nvSpPr>
        <p:spPr>
          <a:xfrm>
            <a:off x="781211" y="603091"/>
            <a:ext cx="10571998" cy="970450"/>
          </a:xfrm>
        </p:spPr>
        <p:txBody>
          <a:bodyPr/>
          <a:lstStyle/>
          <a:p>
            <a:r>
              <a:rPr lang="en-US" dirty="0"/>
              <a:t>Global EDA: Products Categories</a:t>
            </a:r>
            <a:br>
              <a:rPr lang="en-US" dirty="0"/>
            </a:br>
            <a:r>
              <a:rPr lang="en-US" sz="2800" i="1" dirty="0">
                <a:solidFill>
                  <a:srgbClr val="C00000"/>
                </a:solidFill>
              </a:rPr>
              <a:t>Clip</a:t>
            </a:r>
            <a:r>
              <a:rPr lang="en-US" sz="2800" i="1" dirty="0">
                <a:solidFill>
                  <a:srgbClr val="7030A0"/>
                </a:solidFill>
              </a:rPr>
              <a:t> </a:t>
            </a:r>
            <a:r>
              <a:rPr lang="en-US" sz="2800" i="1" dirty="0">
                <a:solidFill>
                  <a:schemeClr val="tx1"/>
                </a:solidFill>
              </a:rPr>
              <a:t>or</a:t>
            </a:r>
            <a:r>
              <a:rPr lang="en-US" sz="2800" i="1" dirty="0">
                <a:solidFill>
                  <a:srgbClr val="7030A0"/>
                </a:solidFill>
              </a:rPr>
              <a:t> </a:t>
            </a:r>
            <a:r>
              <a:rPr lang="en-US" sz="2800" i="1" dirty="0">
                <a:solidFill>
                  <a:srgbClr val="00B050"/>
                </a:solidFill>
              </a:rPr>
              <a:t>Collect ?</a:t>
            </a:r>
            <a:endParaRPr lang="en-US" i="1" dirty="0">
              <a:solidFill>
                <a:srgbClr val="00B050"/>
              </a:solidFill>
            </a:endParaRPr>
          </a:p>
        </p:txBody>
      </p:sp>
      <p:sp>
        <p:nvSpPr>
          <p:cNvPr id="6" name="Espace réservé du contenu 2">
            <a:extLst>
              <a:ext uri="{FF2B5EF4-FFF2-40B4-BE49-F238E27FC236}">
                <a16:creationId xmlns:a16="http://schemas.microsoft.com/office/drawing/2014/main" id="{4DBF12A1-191A-46BA-A3A4-7AB81DB29362}"/>
              </a:ext>
            </a:extLst>
          </p:cNvPr>
          <p:cNvSpPr txBox="1">
            <a:spLocks/>
          </p:cNvSpPr>
          <p:nvPr/>
        </p:nvSpPr>
        <p:spPr>
          <a:xfrm>
            <a:off x="110641" y="1496016"/>
            <a:ext cx="11242568" cy="140931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Pattern is: </a:t>
            </a:r>
            <a:r>
              <a:rPr lang="en-US" sz="1400" i="1" dirty="0"/>
              <a:t>1</a:t>
            </a:r>
            <a:r>
              <a:rPr lang="en-US" sz="1400" i="1" baseline="30000" dirty="0"/>
              <a:t>st</a:t>
            </a:r>
            <a:r>
              <a:rPr lang="en-US" sz="1400" i="1" dirty="0"/>
              <a:t> level &gt;&gt; 2</a:t>
            </a:r>
            <a:r>
              <a:rPr lang="en-US" sz="1400" i="1" baseline="30000" dirty="0"/>
              <a:t>nd</a:t>
            </a:r>
            <a:r>
              <a:rPr lang="en-US" sz="1400" i="1" dirty="0"/>
              <a:t> level &gt;&gt; … &gt;&gt; n level &gt;&gt; </a:t>
            </a:r>
            <a:r>
              <a:rPr lang="en-US" sz="1400" i="1" dirty="0" err="1"/>
              <a:t>concat</a:t>
            </a:r>
            <a:r>
              <a:rPr lang="en-US" sz="1400" i="1" dirty="0"/>
              <a:t>(</a:t>
            </a:r>
            <a:r>
              <a:rPr lang="en-US" sz="1400" i="1" dirty="0" err="1"/>
              <a:t>Product_name</a:t>
            </a:r>
            <a:r>
              <a:rPr lang="en-US" sz="1400" i="1" dirty="0"/>
              <a:t>, </a:t>
            </a:r>
            <a:r>
              <a:rPr lang="en-US" sz="1400" i="1" dirty="0" err="1"/>
              <a:t>ProductDescription</a:t>
            </a:r>
            <a:r>
              <a:rPr lang="en-US" sz="1400" i="1" dirty="0"/>
              <a:t>) ending with ‘…’</a:t>
            </a:r>
          </a:p>
          <a:p>
            <a:r>
              <a:rPr lang="en-US" sz="1600" dirty="0"/>
              <a:t>Extraction of tree depth, level’s labels &amp; observation of products count’s balance :</a:t>
            </a:r>
          </a:p>
        </p:txBody>
      </p:sp>
      <p:sp>
        <p:nvSpPr>
          <p:cNvPr id="22" name="Espace réservé du contenu 2">
            <a:extLst>
              <a:ext uri="{FF2B5EF4-FFF2-40B4-BE49-F238E27FC236}">
                <a16:creationId xmlns:a16="http://schemas.microsoft.com/office/drawing/2014/main" id="{D83968CA-DE37-4E8A-9B44-DF1BCD7539A6}"/>
              </a:ext>
            </a:extLst>
          </p:cNvPr>
          <p:cNvSpPr txBox="1">
            <a:spLocks/>
          </p:cNvSpPr>
          <p:nvPr/>
        </p:nvSpPr>
        <p:spPr>
          <a:xfrm>
            <a:off x="94445" y="4236017"/>
            <a:ext cx="11794475" cy="169460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Key point: </a:t>
            </a:r>
          </a:p>
          <a:p>
            <a:pPr lvl="1"/>
            <a:r>
              <a:rPr lang="en-US" sz="1400" dirty="0"/>
              <a:t>Remedy </a:t>
            </a:r>
            <a:r>
              <a:rPr lang="en-US" sz="1400" b="1" dirty="0"/>
              <a:t>unbalanced classes, </a:t>
            </a:r>
          </a:p>
          <a:p>
            <a:pPr lvl="2"/>
            <a:r>
              <a:rPr lang="en-US" sz="1200" i="1" dirty="0"/>
              <a:t>e.g. with similar amount of similar products at a given category level</a:t>
            </a:r>
          </a:p>
          <a:p>
            <a:pPr lvl="2"/>
            <a:r>
              <a:rPr lang="en-US" sz="1200" dirty="0"/>
              <a:t>Dealing with </a:t>
            </a:r>
            <a:r>
              <a:rPr lang="en-US" sz="1200" b="1" dirty="0"/>
              <a:t>cross category similarity </a:t>
            </a:r>
            <a:r>
              <a:rPr lang="en-US" sz="1200" dirty="0"/>
              <a:t>and </a:t>
            </a:r>
            <a:r>
              <a:rPr lang="en-US" sz="1200" b="1" dirty="0"/>
              <a:t>internal category dissimilarity</a:t>
            </a:r>
          </a:p>
        </p:txBody>
      </p:sp>
      <p:grpSp>
        <p:nvGrpSpPr>
          <p:cNvPr id="7" name="Groupe 6">
            <a:extLst>
              <a:ext uri="{FF2B5EF4-FFF2-40B4-BE49-F238E27FC236}">
                <a16:creationId xmlns:a16="http://schemas.microsoft.com/office/drawing/2014/main" id="{F9123619-D702-47D8-9B4D-6EA1AF6910CB}"/>
              </a:ext>
            </a:extLst>
          </p:cNvPr>
          <p:cNvGrpSpPr/>
          <p:nvPr/>
        </p:nvGrpSpPr>
        <p:grpSpPr>
          <a:xfrm>
            <a:off x="781211" y="2547363"/>
            <a:ext cx="2200828" cy="1777302"/>
            <a:chOff x="1030805" y="2881123"/>
            <a:chExt cx="2200828" cy="1777302"/>
          </a:xfrm>
        </p:grpSpPr>
        <p:pic>
          <p:nvPicPr>
            <p:cNvPr id="13" name="Image 12">
              <a:extLst>
                <a:ext uri="{FF2B5EF4-FFF2-40B4-BE49-F238E27FC236}">
                  <a16:creationId xmlns:a16="http://schemas.microsoft.com/office/drawing/2014/main" id="{B7B2D63A-83B6-48F0-883E-4EE42235143E}"/>
                </a:ext>
              </a:extLst>
            </p:cNvPr>
            <p:cNvPicPr>
              <a:picLocks noChangeAspect="1"/>
            </p:cNvPicPr>
            <p:nvPr/>
          </p:nvPicPr>
          <p:blipFill>
            <a:blip r:embed="rId2"/>
            <a:stretch>
              <a:fillRect/>
            </a:stretch>
          </p:blipFill>
          <p:spPr>
            <a:xfrm>
              <a:off x="1071134" y="3165936"/>
              <a:ext cx="2160499" cy="1492489"/>
            </a:xfrm>
            <a:prstGeom prst="rect">
              <a:avLst/>
            </a:prstGeom>
          </p:spPr>
        </p:pic>
        <p:sp>
          <p:nvSpPr>
            <p:cNvPr id="23" name="ZoneTexte 22">
              <a:extLst>
                <a:ext uri="{FF2B5EF4-FFF2-40B4-BE49-F238E27FC236}">
                  <a16:creationId xmlns:a16="http://schemas.microsoft.com/office/drawing/2014/main" id="{3818C4D0-2432-4193-BCD5-0C74760FF2FF}"/>
                </a:ext>
              </a:extLst>
            </p:cNvPr>
            <p:cNvSpPr txBox="1"/>
            <p:nvPr/>
          </p:nvSpPr>
          <p:spPr>
            <a:xfrm>
              <a:off x="1030805" y="2881123"/>
              <a:ext cx="2010487" cy="307777"/>
            </a:xfrm>
            <a:prstGeom prst="rect">
              <a:avLst/>
            </a:prstGeom>
            <a:noFill/>
          </p:spPr>
          <p:txBody>
            <a:bodyPr wrap="none" rtlCol="0">
              <a:spAutoFit/>
            </a:bodyPr>
            <a:lstStyle/>
            <a:p>
              <a:r>
                <a:rPr lang="en-US" sz="1400" b="1" i="1" dirty="0"/>
                <a:t>Mostly in 2 to 4 levels</a:t>
              </a:r>
            </a:p>
          </p:txBody>
        </p:sp>
      </p:grpSp>
      <p:grpSp>
        <p:nvGrpSpPr>
          <p:cNvPr id="9" name="Groupe 8">
            <a:extLst>
              <a:ext uri="{FF2B5EF4-FFF2-40B4-BE49-F238E27FC236}">
                <a16:creationId xmlns:a16="http://schemas.microsoft.com/office/drawing/2014/main" id="{8A16AA1C-6A64-4F91-A695-3EB7B8BCC92B}"/>
              </a:ext>
            </a:extLst>
          </p:cNvPr>
          <p:cNvGrpSpPr/>
          <p:nvPr/>
        </p:nvGrpSpPr>
        <p:grpSpPr>
          <a:xfrm>
            <a:off x="5684118" y="2562670"/>
            <a:ext cx="3857201" cy="1764878"/>
            <a:chOff x="5933712" y="2896430"/>
            <a:chExt cx="3857201" cy="1764878"/>
          </a:xfrm>
        </p:grpSpPr>
        <p:pic>
          <p:nvPicPr>
            <p:cNvPr id="14" name="Image 13">
              <a:extLst>
                <a:ext uri="{FF2B5EF4-FFF2-40B4-BE49-F238E27FC236}">
                  <a16:creationId xmlns:a16="http://schemas.microsoft.com/office/drawing/2014/main" id="{10ADBE73-EE7B-48DD-AE88-A7509EA39D12}"/>
                </a:ext>
              </a:extLst>
            </p:cNvPr>
            <p:cNvPicPr>
              <a:picLocks noChangeAspect="1"/>
            </p:cNvPicPr>
            <p:nvPr/>
          </p:nvPicPr>
          <p:blipFill>
            <a:blip r:embed="rId3"/>
            <a:stretch>
              <a:fillRect/>
            </a:stretch>
          </p:blipFill>
          <p:spPr>
            <a:xfrm>
              <a:off x="7507335" y="3834046"/>
              <a:ext cx="1121036" cy="821740"/>
            </a:xfrm>
            <a:prstGeom prst="rect">
              <a:avLst/>
            </a:prstGeom>
          </p:spPr>
        </p:pic>
        <p:pic>
          <p:nvPicPr>
            <p:cNvPr id="15" name="Image 14">
              <a:extLst>
                <a:ext uri="{FF2B5EF4-FFF2-40B4-BE49-F238E27FC236}">
                  <a16:creationId xmlns:a16="http://schemas.microsoft.com/office/drawing/2014/main" id="{C8CD1ECB-4747-4E05-996F-A6428D36DB29}"/>
                </a:ext>
              </a:extLst>
            </p:cNvPr>
            <p:cNvPicPr>
              <a:picLocks noChangeAspect="1"/>
            </p:cNvPicPr>
            <p:nvPr/>
          </p:nvPicPr>
          <p:blipFill>
            <a:blip r:embed="rId4"/>
            <a:stretch>
              <a:fillRect/>
            </a:stretch>
          </p:blipFill>
          <p:spPr>
            <a:xfrm>
              <a:off x="6298192" y="3839568"/>
              <a:ext cx="1159327" cy="821740"/>
            </a:xfrm>
            <a:prstGeom prst="rect">
              <a:avLst/>
            </a:prstGeom>
          </p:spPr>
        </p:pic>
        <p:pic>
          <p:nvPicPr>
            <p:cNvPr id="16" name="Image 15">
              <a:extLst>
                <a:ext uri="{FF2B5EF4-FFF2-40B4-BE49-F238E27FC236}">
                  <a16:creationId xmlns:a16="http://schemas.microsoft.com/office/drawing/2014/main" id="{1FDB06D3-029C-4F72-9954-126D4E8AC90A}"/>
                </a:ext>
              </a:extLst>
            </p:cNvPr>
            <p:cNvPicPr>
              <a:picLocks noChangeAspect="1"/>
            </p:cNvPicPr>
            <p:nvPr/>
          </p:nvPicPr>
          <p:blipFill>
            <a:blip r:embed="rId5"/>
            <a:stretch>
              <a:fillRect/>
            </a:stretch>
          </p:blipFill>
          <p:spPr>
            <a:xfrm>
              <a:off x="6300324" y="3394802"/>
              <a:ext cx="1159326" cy="404756"/>
            </a:xfrm>
            <a:prstGeom prst="rect">
              <a:avLst/>
            </a:prstGeom>
          </p:spPr>
        </p:pic>
        <p:pic>
          <p:nvPicPr>
            <p:cNvPr id="17" name="Image 16">
              <a:extLst>
                <a:ext uri="{FF2B5EF4-FFF2-40B4-BE49-F238E27FC236}">
                  <a16:creationId xmlns:a16="http://schemas.microsoft.com/office/drawing/2014/main" id="{4DE047FF-AC98-45C8-A002-2269361322B4}"/>
                </a:ext>
              </a:extLst>
            </p:cNvPr>
            <p:cNvPicPr>
              <a:picLocks noChangeAspect="1"/>
            </p:cNvPicPr>
            <p:nvPr/>
          </p:nvPicPr>
          <p:blipFill>
            <a:blip r:embed="rId6"/>
            <a:stretch>
              <a:fillRect/>
            </a:stretch>
          </p:blipFill>
          <p:spPr>
            <a:xfrm>
              <a:off x="8669877" y="2914419"/>
              <a:ext cx="1121036" cy="875651"/>
            </a:xfrm>
            <a:prstGeom prst="rect">
              <a:avLst/>
            </a:prstGeom>
          </p:spPr>
        </p:pic>
        <p:pic>
          <p:nvPicPr>
            <p:cNvPr id="18" name="Image 17">
              <a:extLst>
                <a:ext uri="{FF2B5EF4-FFF2-40B4-BE49-F238E27FC236}">
                  <a16:creationId xmlns:a16="http://schemas.microsoft.com/office/drawing/2014/main" id="{ACE4BB95-117A-49DA-B7D8-ED0DA5602C9E}"/>
                </a:ext>
              </a:extLst>
            </p:cNvPr>
            <p:cNvPicPr>
              <a:picLocks noChangeAspect="1"/>
            </p:cNvPicPr>
            <p:nvPr/>
          </p:nvPicPr>
          <p:blipFill>
            <a:blip r:embed="rId7"/>
            <a:stretch>
              <a:fillRect/>
            </a:stretch>
          </p:blipFill>
          <p:spPr>
            <a:xfrm>
              <a:off x="7511786" y="2918321"/>
              <a:ext cx="1116586" cy="875652"/>
            </a:xfrm>
            <a:prstGeom prst="rect">
              <a:avLst/>
            </a:prstGeom>
          </p:spPr>
        </p:pic>
        <p:pic>
          <p:nvPicPr>
            <p:cNvPr id="19" name="Image 18">
              <a:extLst>
                <a:ext uri="{FF2B5EF4-FFF2-40B4-BE49-F238E27FC236}">
                  <a16:creationId xmlns:a16="http://schemas.microsoft.com/office/drawing/2014/main" id="{4FE48F7A-1B47-499B-8DAC-C98DEB4561E1}"/>
                </a:ext>
              </a:extLst>
            </p:cNvPr>
            <p:cNvPicPr>
              <a:picLocks noChangeAspect="1"/>
            </p:cNvPicPr>
            <p:nvPr/>
          </p:nvPicPr>
          <p:blipFill>
            <a:blip r:embed="rId8"/>
            <a:stretch>
              <a:fillRect/>
            </a:stretch>
          </p:blipFill>
          <p:spPr>
            <a:xfrm>
              <a:off x="8664134" y="3834046"/>
              <a:ext cx="1121036" cy="821740"/>
            </a:xfrm>
            <a:prstGeom prst="rect">
              <a:avLst/>
            </a:prstGeom>
          </p:spPr>
        </p:pic>
        <p:sp>
          <p:nvSpPr>
            <p:cNvPr id="20" name="ZoneTexte 19">
              <a:extLst>
                <a:ext uri="{FF2B5EF4-FFF2-40B4-BE49-F238E27FC236}">
                  <a16:creationId xmlns:a16="http://schemas.microsoft.com/office/drawing/2014/main" id="{4114A0D4-C89A-479D-98AD-C554923F53E6}"/>
                </a:ext>
              </a:extLst>
            </p:cNvPr>
            <p:cNvSpPr txBox="1"/>
            <p:nvPr/>
          </p:nvSpPr>
          <p:spPr>
            <a:xfrm>
              <a:off x="6241277" y="2896430"/>
              <a:ext cx="1402948" cy="523220"/>
            </a:xfrm>
            <a:prstGeom prst="rect">
              <a:avLst/>
            </a:prstGeom>
            <a:noFill/>
          </p:spPr>
          <p:txBody>
            <a:bodyPr wrap="none" rtlCol="0">
              <a:spAutoFit/>
            </a:bodyPr>
            <a:lstStyle/>
            <a:p>
              <a:r>
                <a:rPr lang="en-US" sz="1400" b="1" i="1" dirty="0"/>
                <a:t>The 62 level 2 </a:t>
              </a:r>
            </a:p>
            <a:p>
              <a:r>
                <a:rPr lang="en-US" sz="1400" b="1" i="1" dirty="0"/>
                <a:t>categories</a:t>
              </a:r>
            </a:p>
          </p:txBody>
        </p:sp>
        <p:sp>
          <p:nvSpPr>
            <p:cNvPr id="3" name="Flèche : droite 2">
              <a:extLst>
                <a:ext uri="{FF2B5EF4-FFF2-40B4-BE49-F238E27FC236}">
                  <a16:creationId xmlns:a16="http://schemas.microsoft.com/office/drawing/2014/main" id="{FB1F4251-04F6-404D-AA8D-5C3FDBC35129}"/>
                </a:ext>
              </a:extLst>
            </p:cNvPr>
            <p:cNvSpPr/>
            <p:nvPr/>
          </p:nvSpPr>
          <p:spPr>
            <a:xfrm>
              <a:off x="5933712" y="3692264"/>
              <a:ext cx="235266" cy="2835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e 7">
            <a:extLst>
              <a:ext uri="{FF2B5EF4-FFF2-40B4-BE49-F238E27FC236}">
                <a16:creationId xmlns:a16="http://schemas.microsoft.com/office/drawing/2014/main" id="{CB28E567-DA9C-4023-8177-08D037DFD47A}"/>
              </a:ext>
            </a:extLst>
          </p:cNvPr>
          <p:cNvGrpSpPr/>
          <p:nvPr/>
        </p:nvGrpSpPr>
        <p:grpSpPr>
          <a:xfrm>
            <a:off x="3095321" y="2534939"/>
            <a:ext cx="2537021" cy="1787087"/>
            <a:chOff x="3344915" y="2868699"/>
            <a:chExt cx="2537021" cy="1787087"/>
          </a:xfrm>
        </p:grpSpPr>
        <p:pic>
          <p:nvPicPr>
            <p:cNvPr id="5" name="Image 4">
              <a:extLst>
                <a:ext uri="{FF2B5EF4-FFF2-40B4-BE49-F238E27FC236}">
                  <a16:creationId xmlns:a16="http://schemas.microsoft.com/office/drawing/2014/main" id="{F0A3DD5D-7A29-46AA-8914-19FB55F89BBC}"/>
                </a:ext>
              </a:extLst>
            </p:cNvPr>
            <p:cNvPicPr>
              <a:picLocks noChangeAspect="1"/>
            </p:cNvPicPr>
            <p:nvPr/>
          </p:nvPicPr>
          <p:blipFill>
            <a:blip r:embed="rId9"/>
            <a:stretch>
              <a:fillRect/>
            </a:stretch>
          </p:blipFill>
          <p:spPr>
            <a:xfrm>
              <a:off x="3727337" y="3165936"/>
              <a:ext cx="2059219" cy="1489850"/>
            </a:xfrm>
            <a:prstGeom prst="rect">
              <a:avLst/>
            </a:prstGeom>
          </p:spPr>
        </p:pic>
        <p:sp>
          <p:nvSpPr>
            <p:cNvPr id="21" name="ZoneTexte 20">
              <a:extLst>
                <a:ext uri="{FF2B5EF4-FFF2-40B4-BE49-F238E27FC236}">
                  <a16:creationId xmlns:a16="http://schemas.microsoft.com/office/drawing/2014/main" id="{164A5712-B9D7-452E-B34F-C1E7D53FD5C9}"/>
                </a:ext>
              </a:extLst>
            </p:cNvPr>
            <p:cNvSpPr txBox="1"/>
            <p:nvPr/>
          </p:nvSpPr>
          <p:spPr>
            <a:xfrm>
              <a:off x="3663059" y="2868699"/>
              <a:ext cx="2218877" cy="307777"/>
            </a:xfrm>
            <a:prstGeom prst="rect">
              <a:avLst/>
            </a:prstGeom>
            <a:noFill/>
          </p:spPr>
          <p:txBody>
            <a:bodyPr wrap="none" rtlCol="0">
              <a:spAutoFit/>
            </a:bodyPr>
            <a:lstStyle/>
            <a:p>
              <a:r>
                <a:rPr lang="en-US" sz="1400" b="1" i="1" dirty="0"/>
                <a:t>The 7 level 1 categories</a:t>
              </a:r>
            </a:p>
          </p:txBody>
        </p:sp>
        <p:sp>
          <p:nvSpPr>
            <p:cNvPr id="24" name="Flèche : droite 23">
              <a:extLst>
                <a:ext uri="{FF2B5EF4-FFF2-40B4-BE49-F238E27FC236}">
                  <a16:creationId xmlns:a16="http://schemas.microsoft.com/office/drawing/2014/main" id="{9ADB8017-EBEE-4644-8B10-2F14DEC40E00}"/>
                </a:ext>
              </a:extLst>
            </p:cNvPr>
            <p:cNvSpPr/>
            <p:nvPr/>
          </p:nvSpPr>
          <p:spPr>
            <a:xfrm>
              <a:off x="3344915" y="3691256"/>
              <a:ext cx="235266" cy="2835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a:extLst>
              <a:ext uri="{FF2B5EF4-FFF2-40B4-BE49-F238E27FC236}">
                <a16:creationId xmlns:a16="http://schemas.microsoft.com/office/drawing/2014/main" id="{B9962971-29EC-4501-A868-827B89DA1691}"/>
              </a:ext>
            </a:extLst>
          </p:cNvPr>
          <p:cNvPicPr>
            <a:picLocks noChangeAspect="1"/>
          </p:cNvPicPr>
          <p:nvPr/>
        </p:nvPicPr>
        <p:blipFill>
          <a:blip r:embed="rId10"/>
          <a:stretch>
            <a:fillRect/>
          </a:stretch>
        </p:blipFill>
        <p:spPr>
          <a:xfrm>
            <a:off x="221128" y="126613"/>
            <a:ext cx="5948517" cy="605795"/>
          </a:xfrm>
          <a:prstGeom prst="rect">
            <a:avLst/>
          </a:prstGeom>
        </p:spPr>
      </p:pic>
      <p:grpSp>
        <p:nvGrpSpPr>
          <p:cNvPr id="41" name="Groupe 40">
            <a:extLst>
              <a:ext uri="{FF2B5EF4-FFF2-40B4-BE49-F238E27FC236}">
                <a16:creationId xmlns:a16="http://schemas.microsoft.com/office/drawing/2014/main" id="{FA8E6AC5-04DF-4B6E-9928-AE1C08F3788A}"/>
              </a:ext>
            </a:extLst>
          </p:cNvPr>
          <p:cNvGrpSpPr/>
          <p:nvPr/>
        </p:nvGrpSpPr>
        <p:grpSpPr>
          <a:xfrm>
            <a:off x="7496396" y="4550242"/>
            <a:ext cx="1836287" cy="1149305"/>
            <a:chOff x="7876332" y="4420496"/>
            <a:chExt cx="1836287" cy="1149305"/>
          </a:xfrm>
        </p:grpSpPr>
        <p:pic>
          <p:nvPicPr>
            <p:cNvPr id="27" name="Image 26" descr="Une image contenant bouteille, articles de toilette, lotion, assis&#10;&#10;Description générée automatiquement">
              <a:extLst>
                <a:ext uri="{FF2B5EF4-FFF2-40B4-BE49-F238E27FC236}">
                  <a16:creationId xmlns:a16="http://schemas.microsoft.com/office/drawing/2014/main" id="{DFEDD489-7266-44E7-ADB4-71226A4722B2}"/>
                </a:ext>
              </a:extLst>
            </p:cNvPr>
            <p:cNvPicPr>
              <a:picLocks noChangeAspect="1"/>
            </p:cNvPicPr>
            <p:nvPr/>
          </p:nvPicPr>
          <p:blipFill>
            <a:blip r:embed="rId11"/>
            <a:stretch>
              <a:fillRect/>
            </a:stretch>
          </p:blipFill>
          <p:spPr>
            <a:xfrm>
              <a:off x="8056750" y="4890332"/>
              <a:ext cx="225460" cy="679469"/>
            </a:xfrm>
            <a:prstGeom prst="rect">
              <a:avLst/>
            </a:prstGeom>
          </p:spPr>
        </p:pic>
        <p:pic>
          <p:nvPicPr>
            <p:cNvPr id="29" name="Image 28" descr="Une image contenant texte&#10;&#10;Description générée automatiquement">
              <a:extLst>
                <a:ext uri="{FF2B5EF4-FFF2-40B4-BE49-F238E27FC236}">
                  <a16:creationId xmlns:a16="http://schemas.microsoft.com/office/drawing/2014/main" id="{43338F8C-9D9E-4832-87C6-B4ACE051165C}"/>
                </a:ext>
              </a:extLst>
            </p:cNvPr>
            <p:cNvPicPr>
              <a:picLocks noChangeAspect="1"/>
            </p:cNvPicPr>
            <p:nvPr/>
          </p:nvPicPr>
          <p:blipFill>
            <a:blip r:embed="rId12"/>
            <a:stretch>
              <a:fillRect/>
            </a:stretch>
          </p:blipFill>
          <p:spPr>
            <a:xfrm>
              <a:off x="8598004" y="4884647"/>
              <a:ext cx="252639" cy="679469"/>
            </a:xfrm>
            <a:prstGeom prst="rect">
              <a:avLst/>
            </a:prstGeom>
          </p:spPr>
        </p:pic>
        <p:sp>
          <p:nvSpPr>
            <p:cNvPr id="31" name="ZoneTexte 30">
              <a:extLst>
                <a:ext uri="{FF2B5EF4-FFF2-40B4-BE49-F238E27FC236}">
                  <a16:creationId xmlns:a16="http://schemas.microsoft.com/office/drawing/2014/main" id="{90630A8B-5279-4D59-A1F9-2F4112D48455}"/>
                </a:ext>
              </a:extLst>
            </p:cNvPr>
            <p:cNvSpPr txBox="1"/>
            <p:nvPr/>
          </p:nvSpPr>
          <p:spPr>
            <a:xfrm>
              <a:off x="7876332" y="4420496"/>
              <a:ext cx="678391" cy="369332"/>
            </a:xfrm>
            <a:prstGeom prst="rect">
              <a:avLst/>
            </a:prstGeom>
            <a:noFill/>
          </p:spPr>
          <p:txBody>
            <a:bodyPr wrap="none" rtlCol="0">
              <a:spAutoFit/>
            </a:bodyPr>
            <a:lstStyle/>
            <a:p>
              <a:r>
                <a:rPr lang="en-US" sz="1000" b="1" i="1" dirty="0"/>
                <a:t>Beauty</a:t>
              </a:r>
              <a:r>
                <a:rPr lang="en-US" dirty="0"/>
                <a:t> </a:t>
              </a:r>
            </a:p>
          </p:txBody>
        </p:sp>
        <p:pic>
          <p:nvPicPr>
            <p:cNvPr id="35" name="Image 34" descr="Une image contenant habits, chemise, photo, personne&#10;&#10;Description générée automatiquement">
              <a:extLst>
                <a:ext uri="{FF2B5EF4-FFF2-40B4-BE49-F238E27FC236}">
                  <a16:creationId xmlns:a16="http://schemas.microsoft.com/office/drawing/2014/main" id="{EC957868-FAAA-4594-92F8-DF5CE4A85B02}"/>
                </a:ext>
              </a:extLst>
            </p:cNvPr>
            <p:cNvPicPr>
              <a:picLocks noChangeAspect="1"/>
            </p:cNvPicPr>
            <p:nvPr/>
          </p:nvPicPr>
          <p:blipFill>
            <a:blip r:embed="rId13"/>
            <a:stretch>
              <a:fillRect/>
            </a:stretch>
          </p:blipFill>
          <p:spPr>
            <a:xfrm>
              <a:off x="9088773" y="4884107"/>
              <a:ext cx="514455" cy="679469"/>
            </a:xfrm>
            <a:prstGeom prst="rect">
              <a:avLst/>
            </a:prstGeom>
          </p:spPr>
        </p:pic>
        <p:sp>
          <p:nvSpPr>
            <p:cNvPr id="36" name="Accolade fermante 35">
              <a:extLst>
                <a:ext uri="{FF2B5EF4-FFF2-40B4-BE49-F238E27FC236}">
                  <a16:creationId xmlns:a16="http://schemas.microsoft.com/office/drawing/2014/main" id="{3F016ABB-2C8F-491A-9365-FBA6AC401C3F}"/>
                </a:ext>
              </a:extLst>
            </p:cNvPr>
            <p:cNvSpPr/>
            <p:nvPr/>
          </p:nvSpPr>
          <p:spPr>
            <a:xfrm rot="16200000">
              <a:off x="8099214" y="4662470"/>
              <a:ext cx="144379" cy="2992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ccolade fermante 36">
              <a:extLst>
                <a:ext uri="{FF2B5EF4-FFF2-40B4-BE49-F238E27FC236}">
                  <a16:creationId xmlns:a16="http://schemas.microsoft.com/office/drawing/2014/main" id="{91AE6757-4FDC-4A7E-AD22-3F26A0CA853A}"/>
                </a:ext>
              </a:extLst>
            </p:cNvPr>
            <p:cNvSpPr/>
            <p:nvPr/>
          </p:nvSpPr>
          <p:spPr>
            <a:xfrm rot="16200000">
              <a:off x="9014204" y="4273204"/>
              <a:ext cx="144205" cy="107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ZoneTexte 38">
              <a:extLst>
                <a:ext uri="{FF2B5EF4-FFF2-40B4-BE49-F238E27FC236}">
                  <a16:creationId xmlns:a16="http://schemas.microsoft.com/office/drawing/2014/main" id="{5A3FFF68-F001-448D-80C5-F617DC9EE5D6}"/>
                </a:ext>
              </a:extLst>
            </p:cNvPr>
            <p:cNvSpPr txBox="1"/>
            <p:nvPr/>
          </p:nvSpPr>
          <p:spPr>
            <a:xfrm>
              <a:off x="8850511" y="4514650"/>
              <a:ext cx="862108" cy="261610"/>
            </a:xfrm>
            <a:prstGeom prst="rect">
              <a:avLst/>
            </a:prstGeom>
            <a:noFill/>
          </p:spPr>
          <p:txBody>
            <a:bodyPr wrap="square">
              <a:spAutoFit/>
            </a:bodyPr>
            <a:lstStyle/>
            <a:p>
              <a:r>
                <a:rPr lang="en-US" sz="1050" b="1" i="1" dirty="0"/>
                <a:t>Baby</a:t>
              </a:r>
              <a:endParaRPr lang="en-US" b="1" i="1" dirty="0"/>
            </a:p>
          </p:txBody>
        </p:sp>
        <p:sp>
          <p:nvSpPr>
            <p:cNvPr id="40" name="ZoneTexte 39">
              <a:extLst>
                <a:ext uri="{FF2B5EF4-FFF2-40B4-BE49-F238E27FC236}">
                  <a16:creationId xmlns:a16="http://schemas.microsoft.com/office/drawing/2014/main" id="{B1284BF1-4FDC-4942-A31A-6D88A6688179}"/>
                </a:ext>
              </a:extLst>
            </p:cNvPr>
            <p:cNvSpPr txBox="1"/>
            <p:nvPr/>
          </p:nvSpPr>
          <p:spPr>
            <a:xfrm>
              <a:off x="8282210" y="5105608"/>
              <a:ext cx="862108" cy="261610"/>
            </a:xfrm>
            <a:prstGeom prst="rect">
              <a:avLst/>
            </a:prstGeom>
            <a:noFill/>
          </p:spPr>
          <p:txBody>
            <a:bodyPr wrap="square">
              <a:spAutoFit/>
            </a:bodyPr>
            <a:lstStyle/>
            <a:p>
              <a:r>
                <a:rPr lang="en-US" sz="1050" b="1" i="1" dirty="0"/>
                <a:t>=             ≠</a:t>
              </a:r>
              <a:endParaRPr lang="en-US" b="1" i="1" dirty="0"/>
            </a:p>
          </p:txBody>
        </p:sp>
      </p:grpSp>
      <p:sp>
        <p:nvSpPr>
          <p:cNvPr id="44" name="Espace réservé du contenu 2">
            <a:extLst>
              <a:ext uri="{FF2B5EF4-FFF2-40B4-BE49-F238E27FC236}">
                <a16:creationId xmlns:a16="http://schemas.microsoft.com/office/drawing/2014/main" id="{9505D0E3-0D03-415B-ADE6-461C6E201004}"/>
              </a:ext>
            </a:extLst>
          </p:cNvPr>
          <p:cNvSpPr txBox="1">
            <a:spLocks/>
          </p:cNvSpPr>
          <p:nvPr/>
        </p:nvSpPr>
        <p:spPr>
          <a:xfrm>
            <a:off x="22146" y="5329633"/>
            <a:ext cx="11794475" cy="169460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Alternate approaches</a:t>
            </a:r>
            <a:r>
              <a:rPr lang="en-US" sz="1400" dirty="0"/>
              <a:t>:</a:t>
            </a:r>
          </a:p>
          <a:p>
            <a:pPr lvl="1"/>
            <a:r>
              <a:rPr lang="en-US" sz="1400" dirty="0"/>
              <a:t>Either </a:t>
            </a:r>
            <a:r>
              <a:rPr lang="en-US" sz="1400" b="1" i="1" dirty="0">
                <a:solidFill>
                  <a:srgbClr val="C00000"/>
                </a:solidFill>
              </a:rPr>
              <a:t>clip</a:t>
            </a:r>
            <a:r>
              <a:rPr lang="en-US" sz="1400" dirty="0"/>
              <a:t> data to same-sized classes (e.g. by sampling), but </a:t>
            </a:r>
            <a:r>
              <a:rPr lang="en-US" sz="1400" b="1" dirty="0">
                <a:solidFill>
                  <a:srgbClr val="C00000"/>
                </a:solidFill>
              </a:rPr>
              <a:t>not enough inputs</a:t>
            </a:r>
            <a:r>
              <a:rPr lang="en-US" sz="1400" dirty="0"/>
              <a:t>,</a:t>
            </a:r>
          </a:p>
          <a:p>
            <a:pPr lvl="1"/>
            <a:r>
              <a:rPr lang="en-US" sz="1400" dirty="0"/>
              <a:t>Or </a:t>
            </a:r>
            <a:r>
              <a:rPr lang="en-US" sz="1400" b="1" i="1" dirty="0">
                <a:solidFill>
                  <a:srgbClr val="00B050"/>
                </a:solidFill>
              </a:rPr>
              <a:t>collect</a:t>
            </a:r>
            <a:r>
              <a:rPr lang="en-US" sz="1400" dirty="0"/>
              <a:t> additional descriptions and images e.g. through an API : </a:t>
            </a:r>
            <a:r>
              <a:rPr lang="en-US" sz="1400" b="1" dirty="0">
                <a:solidFill>
                  <a:srgbClr val="00B050"/>
                </a:solidFill>
              </a:rPr>
              <a:t>purpose of the company’s project.</a:t>
            </a:r>
          </a:p>
        </p:txBody>
      </p:sp>
    </p:spTree>
    <p:extLst>
      <p:ext uri="{BB962C8B-B14F-4D97-AF65-F5344CB8AC3E}">
        <p14:creationId xmlns:p14="http://schemas.microsoft.com/office/powerpoint/2010/main" val="15695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63E19-806A-4002-A6FC-E2C1107EDF7A}"/>
              </a:ext>
            </a:extLst>
          </p:cNvPr>
          <p:cNvSpPr>
            <a:spLocks noGrp="1"/>
          </p:cNvSpPr>
          <p:nvPr>
            <p:ph type="title"/>
          </p:nvPr>
        </p:nvSpPr>
        <p:spPr>
          <a:xfrm>
            <a:off x="810001" y="515085"/>
            <a:ext cx="10571998" cy="970450"/>
          </a:xfrm>
        </p:spPr>
        <p:txBody>
          <a:bodyPr/>
          <a:lstStyle/>
          <a:p>
            <a:r>
              <a:rPr lang="en-US" dirty="0">
                <a:solidFill>
                  <a:srgbClr val="FFC0CB"/>
                </a:solidFill>
              </a:rPr>
              <a:t>Text</a:t>
            </a:r>
            <a:r>
              <a:rPr lang="en-US" dirty="0"/>
              <a:t> processing : pre-process</a:t>
            </a:r>
            <a:br>
              <a:rPr lang="en-US" dirty="0"/>
            </a:br>
            <a:r>
              <a:rPr lang="en-US" sz="2000" i="1" u="sng" dirty="0">
                <a:solidFill>
                  <a:srgbClr val="7030A0"/>
                </a:solidFill>
              </a:rPr>
              <a:t>please refer to </a:t>
            </a:r>
            <a:r>
              <a:rPr lang="en-US" sz="2000" i="1" u="sng" dirty="0" err="1">
                <a:solidFill>
                  <a:srgbClr val="7030A0"/>
                </a:solidFill>
              </a:rPr>
              <a:t>Explorations_NB</a:t>
            </a:r>
            <a:r>
              <a:rPr lang="en-US" sz="2000" i="1" u="sng" dirty="0">
                <a:solidFill>
                  <a:srgbClr val="7030A0"/>
                </a:solidFill>
              </a:rPr>
              <a:t> : section 2.</a:t>
            </a:r>
            <a:endParaRPr lang="en-US" i="1" u="sng" dirty="0">
              <a:solidFill>
                <a:srgbClr val="7030A0"/>
              </a:solidFill>
            </a:endParaRPr>
          </a:p>
        </p:txBody>
      </p:sp>
      <p:pic>
        <p:nvPicPr>
          <p:cNvPr id="9" name="Image 8">
            <a:extLst>
              <a:ext uri="{FF2B5EF4-FFF2-40B4-BE49-F238E27FC236}">
                <a16:creationId xmlns:a16="http://schemas.microsoft.com/office/drawing/2014/main" id="{EE5FFE6B-5423-4833-A7D9-C7109ADDD032}"/>
              </a:ext>
            </a:extLst>
          </p:cNvPr>
          <p:cNvPicPr>
            <a:picLocks noChangeAspect="1"/>
          </p:cNvPicPr>
          <p:nvPr/>
        </p:nvPicPr>
        <p:blipFill>
          <a:blip r:embed="rId2"/>
          <a:stretch>
            <a:fillRect/>
          </a:stretch>
        </p:blipFill>
        <p:spPr>
          <a:xfrm>
            <a:off x="165015" y="113009"/>
            <a:ext cx="5107377" cy="625914"/>
          </a:xfrm>
          <a:prstGeom prst="rect">
            <a:avLst/>
          </a:prstGeom>
        </p:spPr>
      </p:pic>
      <p:sp>
        <p:nvSpPr>
          <p:cNvPr id="16" name="Espace réservé du contenu 2">
            <a:extLst>
              <a:ext uri="{FF2B5EF4-FFF2-40B4-BE49-F238E27FC236}">
                <a16:creationId xmlns:a16="http://schemas.microsoft.com/office/drawing/2014/main" id="{0A41E129-113E-480B-91C7-74B0AA5D8D05}"/>
              </a:ext>
            </a:extLst>
          </p:cNvPr>
          <p:cNvSpPr>
            <a:spLocks noGrp="1"/>
          </p:cNvSpPr>
          <p:nvPr>
            <p:ph idx="1"/>
          </p:nvPr>
        </p:nvSpPr>
        <p:spPr>
          <a:xfrm>
            <a:off x="119492" y="1782603"/>
            <a:ext cx="6351494" cy="1595438"/>
          </a:xfrm>
        </p:spPr>
        <p:txBody>
          <a:bodyPr>
            <a:normAutofit/>
          </a:bodyPr>
          <a:lstStyle/>
          <a:p>
            <a:r>
              <a:rPr lang="en-US" sz="1600" dirty="0"/>
              <a:t>Product’s “</a:t>
            </a:r>
            <a:r>
              <a:rPr lang="en-US" sz="1600" b="1" dirty="0"/>
              <a:t>description</a:t>
            </a:r>
            <a:r>
              <a:rPr lang="en-US" sz="1600" dirty="0"/>
              <a:t>” is a string, with average </a:t>
            </a:r>
            <a:r>
              <a:rPr lang="en-US" sz="1600" b="1" dirty="0"/>
              <a:t>80 words count</a:t>
            </a:r>
            <a:r>
              <a:rPr lang="en-US" sz="1600" dirty="0"/>
              <a:t>.</a:t>
            </a:r>
          </a:p>
          <a:p>
            <a:r>
              <a:rPr lang="en-US" sz="1600" dirty="0"/>
              <a:t>It appears being a concatenation of many inputs, with repeated info and details such as size, price, etc.</a:t>
            </a:r>
          </a:p>
        </p:txBody>
      </p:sp>
      <p:grpSp>
        <p:nvGrpSpPr>
          <p:cNvPr id="8" name="Groupe 7">
            <a:extLst>
              <a:ext uri="{FF2B5EF4-FFF2-40B4-BE49-F238E27FC236}">
                <a16:creationId xmlns:a16="http://schemas.microsoft.com/office/drawing/2014/main" id="{FE91BDBE-1118-4D25-A7E2-5BBDA8DFA6F5}"/>
              </a:ext>
            </a:extLst>
          </p:cNvPr>
          <p:cNvGrpSpPr/>
          <p:nvPr/>
        </p:nvGrpSpPr>
        <p:grpSpPr>
          <a:xfrm>
            <a:off x="144502" y="3213331"/>
            <a:ext cx="6351494" cy="2037202"/>
            <a:chOff x="144502" y="3595068"/>
            <a:chExt cx="6351494" cy="2037202"/>
          </a:xfrm>
        </p:grpSpPr>
        <p:graphicFrame>
          <p:nvGraphicFramePr>
            <p:cNvPr id="4" name="Diagramme 3">
              <a:extLst>
                <a:ext uri="{FF2B5EF4-FFF2-40B4-BE49-F238E27FC236}">
                  <a16:creationId xmlns:a16="http://schemas.microsoft.com/office/drawing/2014/main" id="{D041A37B-C0DC-48CF-9238-EE999BD1BA85}"/>
                </a:ext>
              </a:extLst>
            </p:cNvPr>
            <p:cNvGraphicFramePr/>
            <p:nvPr>
              <p:extLst>
                <p:ext uri="{D42A27DB-BD31-4B8C-83A1-F6EECF244321}">
                  <p14:modId xmlns:p14="http://schemas.microsoft.com/office/powerpoint/2010/main" val="884562765"/>
                </p:ext>
              </p:extLst>
            </p:nvPr>
          </p:nvGraphicFramePr>
          <p:xfrm>
            <a:off x="177555" y="4061348"/>
            <a:ext cx="420310" cy="1471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Espace réservé du contenu 2">
              <a:extLst>
                <a:ext uri="{FF2B5EF4-FFF2-40B4-BE49-F238E27FC236}">
                  <a16:creationId xmlns:a16="http://schemas.microsoft.com/office/drawing/2014/main" id="{0A8F4954-310D-43E6-A32F-754302428C67}"/>
                </a:ext>
              </a:extLst>
            </p:cNvPr>
            <p:cNvSpPr txBox="1">
              <a:spLocks/>
            </p:cNvSpPr>
            <p:nvPr/>
          </p:nvSpPr>
          <p:spPr>
            <a:xfrm>
              <a:off x="144502" y="3595068"/>
              <a:ext cx="6351494" cy="20372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To get an adequate corpus, we pre-process text : </a:t>
              </a:r>
            </a:p>
            <a:p>
              <a:pPr lvl="1"/>
              <a:r>
                <a:rPr lang="en-US" sz="1400" dirty="0"/>
                <a:t>Switching to lower case,</a:t>
              </a:r>
            </a:p>
            <a:p>
              <a:pPr lvl="1"/>
              <a:r>
                <a:rPr lang="en-US" sz="1400" dirty="0"/>
                <a:t>Getting rid of punctuation, numbers, &lt; 3 words length,</a:t>
              </a:r>
            </a:p>
            <a:p>
              <a:pPr lvl="1"/>
              <a:r>
                <a:rPr lang="en-US" sz="1400" dirty="0"/>
                <a:t>Tokenizing</a:t>
              </a:r>
            </a:p>
            <a:p>
              <a:pPr lvl="1"/>
              <a:r>
                <a:rPr lang="en-US" sz="1400" dirty="0"/>
                <a:t>Stemming</a:t>
              </a:r>
            </a:p>
            <a:p>
              <a:pPr lvl="1"/>
              <a:r>
                <a:rPr lang="en-US" sz="1400" dirty="0"/>
                <a:t>Removing </a:t>
              </a:r>
              <a:r>
                <a:rPr lang="en-US" sz="1400" b="1" dirty="0"/>
                <a:t>default’s</a:t>
              </a:r>
              <a:r>
                <a:rPr lang="en-US" sz="1400" dirty="0"/>
                <a:t> </a:t>
              </a:r>
              <a:r>
                <a:rPr lang="en-US" sz="1400" b="1" dirty="0"/>
                <a:t>stop words </a:t>
              </a:r>
              <a:r>
                <a:rPr lang="en-US" sz="1400" dirty="0"/>
                <a:t>&amp; </a:t>
              </a:r>
              <a:r>
                <a:rPr lang="en-US" sz="1400" b="1" dirty="0"/>
                <a:t>custom’s </a:t>
              </a:r>
              <a:r>
                <a:rPr lang="en-US" sz="1400" dirty="0"/>
                <a:t>(iteratively)</a:t>
              </a:r>
            </a:p>
          </p:txBody>
        </p:sp>
      </p:grpSp>
      <p:sp>
        <p:nvSpPr>
          <p:cNvPr id="19" name="Espace réservé du contenu 2">
            <a:extLst>
              <a:ext uri="{FF2B5EF4-FFF2-40B4-BE49-F238E27FC236}">
                <a16:creationId xmlns:a16="http://schemas.microsoft.com/office/drawing/2014/main" id="{7825F779-A048-43B7-BE79-62D3D319F83B}"/>
              </a:ext>
            </a:extLst>
          </p:cNvPr>
          <p:cNvSpPr txBox="1">
            <a:spLocks/>
          </p:cNvSpPr>
          <p:nvPr/>
        </p:nvSpPr>
        <p:spPr>
          <a:xfrm>
            <a:off x="165015" y="5227815"/>
            <a:ext cx="6351494" cy="116456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Result is a </a:t>
            </a:r>
            <a:r>
              <a:rPr lang="en-US" sz="1600" b="1" dirty="0" err="1"/>
              <a:t>processed_description</a:t>
            </a:r>
            <a:r>
              <a:rPr lang="en-US" sz="1600" b="1" dirty="0"/>
              <a:t> </a:t>
            </a:r>
            <a:r>
              <a:rPr lang="en-US" sz="1600" dirty="0"/>
              <a:t>for each product</a:t>
            </a:r>
          </a:p>
        </p:txBody>
      </p:sp>
      <p:grpSp>
        <p:nvGrpSpPr>
          <p:cNvPr id="36" name="Groupe 35">
            <a:extLst>
              <a:ext uri="{FF2B5EF4-FFF2-40B4-BE49-F238E27FC236}">
                <a16:creationId xmlns:a16="http://schemas.microsoft.com/office/drawing/2014/main" id="{0153A445-A0F8-4BAD-8A8A-D40B7775F034}"/>
              </a:ext>
            </a:extLst>
          </p:cNvPr>
          <p:cNvGrpSpPr/>
          <p:nvPr/>
        </p:nvGrpSpPr>
        <p:grpSpPr>
          <a:xfrm>
            <a:off x="6317023" y="1671976"/>
            <a:ext cx="6351494" cy="4627228"/>
            <a:chOff x="6317023" y="2053713"/>
            <a:chExt cx="6351494" cy="4627228"/>
          </a:xfrm>
        </p:grpSpPr>
        <p:sp>
          <p:nvSpPr>
            <p:cNvPr id="21" name="Espace réservé du contenu 2">
              <a:extLst>
                <a:ext uri="{FF2B5EF4-FFF2-40B4-BE49-F238E27FC236}">
                  <a16:creationId xmlns:a16="http://schemas.microsoft.com/office/drawing/2014/main" id="{3E74ED74-7B2B-4981-8066-EA5DC318F00A}"/>
                </a:ext>
              </a:extLst>
            </p:cNvPr>
            <p:cNvSpPr txBox="1">
              <a:spLocks/>
            </p:cNvSpPr>
            <p:nvPr/>
          </p:nvSpPr>
          <p:spPr>
            <a:xfrm>
              <a:off x="6317023" y="2053713"/>
              <a:ext cx="6351494" cy="116456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We compute </a:t>
              </a:r>
              <a:r>
                <a:rPr lang="en-US" sz="1600" b="1" dirty="0" err="1"/>
                <a:t>tf-idf</a:t>
              </a:r>
              <a:r>
                <a:rPr lang="en-US" sz="1600" b="1" dirty="0"/>
                <a:t> matrix</a:t>
              </a:r>
              <a:r>
                <a:rPr lang="en-US" sz="1600" dirty="0"/>
                <a:t>, illustrated through t-</a:t>
              </a:r>
              <a:r>
                <a:rPr lang="en-US" sz="1600" dirty="0" err="1"/>
                <a:t>sne</a:t>
              </a:r>
              <a:r>
                <a:rPr lang="en-US" sz="1600" dirty="0"/>
                <a:t> 2D projections</a:t>
              </a:r>
            </a:p>
          </p:txBody>
        </p:sp>
        <p:pic>
          <p:nvPicPr>
            <p:cNvPr id="35" name="Image 34">
              <a:extLst>
                <a:ext uri="{FF2B5EF4-FFF2-40B4-BE49-F238E27FC236}">
                  <a16:creationId xmlns:a16="http://schemas.microsoft.com/office/drawing/2014/main" id="{48C07BA9-04AA-4CE7-A186-E6BBAB4F99D6}"/>
                </a:ext>
              </a:extLst>
            </p:cNvPr>
            <p:cNvPicPr>
              <a:picLocks noChangeAspect="1"/>
            </p:cNvPicPr>
            <p:nvPr/>
          </p:nvPicPr>
          <p:blipFill>
            <a:blip r:embed="rId8"/>
            <a:stretch>
              <a:fillRect/>
            </a:stretch>
          </p:blipFill>
          <p:spPr>
            <a:xfrm>
              <a:off x="6390544" y="2962059"/>
              <a:ext cx="5681964" cy="3718882"/>
            </a:xfrm>
            <a:prstGeom prst="rect">
              <a:avLst/>
            </a:prstGeom>
          </p:spPr>
        </p:pic>
      </p:grpSp>
      <p:pic>
        <p:nvPicPr>
          <p:cNvPr id="3" name="Image 2">
            <a:extLst>
              <a:ext uri="{FF2B5EF4-FFF2-40B4-BE49-F238E27FC236}">
                <a16:creationId xmlns:a16="http://schemas.microsoft.com/office/drawing/2014/main" id="{B3E8B3D2-FE8B-41D1-A6FA-4AE8DF12B743}"/>
              </a:ext>
            </a:extLst>
          </p:cNvPr>
          <p:cNvPicPr>
            <a:picLocks noChangeAspect="1"/>
          </p:cNvPicPr>
          <p:nvPr/>
        </p:nvPicPr>
        <p:blipFill>
          <a:blip r:embed="rId9"/>
          <a:stretch>
            <a:fillRect/>
          </a:stretch>
        </p:blipFill>
        <p:spPr>
          <a:xfrm>
            <a:off x="6126223" y="1210013"/>
            <a:ext cx="780572" cy="228460"/>
          </a:xfrm>
          <a:prstGeom prst="rect">
            <a:avLst/>
          </a:prstGeom>
        </p:spPr>
      </p:pic>
    </p:spTree>
    <p:extLst>
      <p:ext uri="{BB962C8B-B14F-4D97-AF65-F5344CB8AC3E}">
        <p14:creationId xmlns:p14="http://schemas.microsoft.com/office/powerpoint/2010/main" val="13347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63E19-806A-4002-A6FC-E2C1107EDF7A}"/>
              </a:ext>
            </a:extLst>
          </p:cNvPr>
          <p:cNvSpPr>
            <a:spLocks noGrp="1"/>
          </p:cNvSpPr>
          <p:nvPr>
            <p:ph type="title"/>
          </p:nvPr>
        </p:nvSpPr>
        <p:spPr/>
        <p:txBody>
          <a:bodyPr/>
          <a:lstStyle/>
          <a:p>
            <a:r>
              <a:rPr lang="en-US" dirty="0">
                <a:solidFill>
                  <a:srgbClr val="FFC0CB"/>
                </a:solidFill>
              </a:rPr>
              <a:t>Text</a:t>
            </a:r>
            <a:r>
              <a:rPr lang="en-US" dirty="0"/>
              <a:t> processing : Bag of Words</a:t>
            </a:r>
          </a:p>
        </p:txBody>
      </p:sp>
      <p:sp>
        <p:nvSpPr>
          <p:cNvPr id="19" name="Espace réservé du contenu 2">
            <a:extLst>
              <a:ext uri="{FF2B5EF4-FFF2-40B4-BE49-F238E27FC236}">
                <a16:creationId xmlns:a16="http://schemas.microsoft.com/office/drawing/2014/main" id="{5D6C4E20-7E96-40C0-A11E-F1650679FAC9}"/>
              </a:ext>
            </a:extLst>
          </p:cNvPr>
          <p:cNvSpPr txBox="1">
            <a:spLocks/>
          </p:cNvSpPr>
          <p:nvPr/>
        </p:nvSpPr>
        <p:spPr>
          <a:xfrm>
            <a:off x="6578353" y="6438123"/>
            <a:ext cx="5520788"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i="1" dirty="0">
                <a:solidFill>
                  <a:srgbClr val="C00000"/>
                </a:solidFill>
              </a:rPr>
              <a:t>* Caution </a:t>
            </a:r>
            <a:r>
              <a:rPr lang="en-US" sz="1400" i="1" dirty="0">
                <a:solidFill>
                  <a:srgbClr val="C00000"/>
                </a:solidFill>
              </a:rPr>
              <a:t>: optimization is only valid considering final classifier </a:t>
            </a:r>
          </a:p>
        </p:txBody>
      </p:sp>
      <p:grpSp>
        <p:nvGrpSpPr>
          <p:cNvPr id="29" name="Groupe 28">
            <a:extLst>
              <a:ext uri="{FF2B5EF4-FFF2-40B4-BE49-F238E27FC236}">
                <a16:creationId xmlns:a16="http://schemas.microsoft.com/office/drawing/2014/main" id="{694AB10E-20E0-482B-B0F8-856EF257ACBD}"/>
              </a:ext>
            </a:extLst>
          </p:cNvPr>
          <p:cNvGrpSpPr/>
          <p:nvPr/>
        </p:nvGrpSpPr>
        <p:grpSpPr>
          <a:xfrm>
            <a:off x="0" y="5629742"/>
            <a:ext cx="5737930" cy="937695"/>
            <a:chOff x="0" y="5807297"/>
            <a:chExt cx="5737930" cy="937695"/>
          </a:xfrm>
        </p:grpSpPr>
        <p:pic>
          <p:nvPicPr>
            <p:cNvPr id="8" name="Image 7">
              <a:extLst>
                <a:ext uri="{FF2B5EF4-FFF2-40B4-BE49-F238E27FC236}">
                  <a16:creationId xmlns:a16="http://schemas.microsoft.com/office/drawing/2014/main" id="{A568146E-949C-40E2-85FF-573BA9F3AD66}"/>
                </a:ext>
              </a:extLst>
            </p:cNvPr>
            <p:cNvPicPr>
              <a:picLocks noChangeAspect="1"/>
            </p:cNvPicPr>
            <p:nvPr/>
          </p:nvPicPr>
          <p:blipFill>
            <a:blip r:embed="rId3"/>
            <a:stretch>
              <a:fillRect/>
            </a:stretch>
          </p:blipFill>
          <p:spPr>
            <a:xfrm>
              <a:off x="3506616" y="5807297"/>
              <a:ext cx="2231314" cy="937695"/>
            </a:xfrm>
            <a:prstGeom prst="rect">
              <a:avLst/>
            </a:prstGeom>
          </p:spPr>
        </p:pic>
        <p:sp>
          <p:nvSpPr>
            <p:cNvPr id="21" name="Espace réservé du contenu 2">
              <a:extLst>
                <a:ext uri="{FF2B5EF4-FFF2-40B4-BE49-F238E27FC236}">
                  <a16:creationId xmlns:a16="http://schemas.microsoft.com/office/drawing/2014/main" id="{731E07A4-E5B7-43B0-81B2-BFFBD1EAC780}"/>
                </a:ext>
              </a:extLst>
            </p:cNvPr>
            <p:cNvSpPr txBox="1">
              <a:spLocks/>
            </p:cNvSpPr>
            <p:nvPr/>
          </p:nvSpPr>
          <p:spPr>
            <a:xfrm>
              <a:off x="0" y="6007831"/>
              <a:ext cx="3630967" cy="53662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Coherence score </a:t>
              </a:r>
              <a:r>
                <a:rPr lang="en-US" sz="1600" dirty="0"/>
                <a:t>to get an optimal* topics numbers (NMF)</a:t>
              </a:r>
            </a:p>
          </p:txBody>
        </p:sp>
      </p:grpSp>
      <p:pic>
        <p:nvPicPr>
          <p:cNvPr id="11" name="Image 10">
            <a:extLst>
              <a:ext uri="{FF2B5EF4-FFF2-40B4-BE49-F238E27FC236}">
                <a16:creationId xmlns:a16="http://schemas.microsoft.com/office/drawing/2014/main" id="{CA18D4E1-042A-4B75-8F38-99BA00490A62}"/>
              </a:ext>
            </a:extLst>
          </p:cNvPr>
          <p:cNvPicPr>
            <a:picLocks noChangeAspect="1"/>
          </p:cNvPicPr>
          <p:nvPr/>
        </p:nvPicPr>
        <p:blipFill>
          <a:blip r:embed="rId4"/>
          <a:stretch>
            <a:fillRect/>
          </a:stretch>
        </p:blipFill>
        <p:spPr>
          <a:xfrm>
            <a:off x="178557" y="31454"/>
            <a:ext cx="5235547" cy="536626"/>
          </a:xfrm>
          <a:prstGeom prst="rect">
            <a:avLst/>
          </a:prstGeom>
        </p:spPr>
      </p:pic>
      <p:grpSp>
        <p:nvGrpSpPr>
          <p:cNvPr id="28" name="Groupe 27">
            <a:extLst>
              <a:ext uri="{FF2B5EF4-FFF2-40B4-BE49-F238E27FC236}">
                <a16:creationId xmlns:a16="http://schemas.microsoft.com/office/drawing/2014/main" id="{037FD37E-1898-4D3F-B330-B3847674049D}"/>
              </a:ext>
            </a:extLst>
          </p:cNvPr>
          <p:cNvGrpSpPr/>
          <p:nvPr/>
        </p:nvGrpSpPr>
        <p:grpSpPr>
          <a:xfrm>
            <a:off x="0" y="1772235"/>
            <a:ext cx="6134468" cy="3757240"/>
            <a:chOff x="0" y="1968972"/>
            <a:chExt cx="6134468" cy="3757240"/>
          </a:xfrm>
        </p:grpSpPr>
        <p:pic>
          <p:nvPicPr>
            <p:cNvPr id="15" name="Image 14">
              <a:extLst>
                <a:ext uri="{FF2B5EF4-FFF2-40B4-BE49-F238E27FC236}">
                  <a16:creationId xmlns:a16="http://schemas.microsoft.com/office/drawing/2014/main" id="{4F99B8A7-DCF1-4627-99FC-226EB12FCA67}"/>
                </a:ext>
              </a:extLst>
            </p:cNvPr>
            <p:cNvPicPr>
              <a:picLocks noChangeAspect="1"/>
            </p:cNvPicPr>
            <p:nvPr/>
          </p:nvPicPr>
          <p:blipFill>
            <a:blip r:embed="rId5"/>
            <a:stretch>
              <a:fillRect/>
            </a:stretch>
          </p:blipFill>
          <p:spPr>
            <a:xfrm>
              <a:off x="67536" y="2324349"/>
              <a:ext cx="5681964" cy="3401863"/>
            </a:xfrm>
            <a:prstGeom prst="rect">
              <a:avLst/>
            </a:prstGeom>
          </p:spPr>
        </p:pic>
        <p:sp>
          <p:nvSpPr>
            <p:cNvPr id="27" name="ZoneTexte 26">
              <a:extLst>
                <a:ext uri="{FF2B5EF4-FFF2-40B4-BE49-F238E27FC236}">
                  <a16:creationId xmlns:a16="http://schemas.microsoft.com/office/drawing/2014/main" id="{77B31701-B4EE-4C0D-820A-7FC87EE1B606}"/>
                </a:ext>
              </a:extLst>
            </p:cNvPr>
            <p:cNvSpPr txBox="1"/>
            <p:nvPr/>
          </p:nvSpPr>
          <p:spPr>
            <a:xfrm>
              <a:off x="0" y="1968972"/>
              <a:ext cx="6134468" cy="338554"/>
            </a:xfrm>
            <a:prstGeom prst="rect">
              <a:avLst/>
            </a:prstGeom>
            <a:noFill/>
          </p:spPr>
          <p:txBody>
            <a:bodyPr wrap="square">
              <a:spAutoFit/>
            </a:bodyPr>
            <a:lstStyle/>
            <a:p>
              <a:pPr marL="285750" indent="-285750">
                <a:buFont typeface="Courier New" panose="02070309020205020404" pitchFamily="49" charset="0"/>
                <a:buChar char="o"/>
              </a:pPr>
              <a:r>
                <a:rPr lang="en-US" sz="1600" b="1" dirty="0"/>
                <a:t>NMF with “as few” topics as </a:t>
              </a:r>
              <a:r>
                <a:rPr lang="en-US" sz="1600" b="1" dirty="0" err="1"/>
                <a:t>lvl</a:t>
              </a:r>
              <a:r>
                <a:rPr lang="en-US" sz="1600" b="1" dirty="0"/>
                <a:t> 1 categories</a:t>
              </a:r>
              <a:r>
                <a:rPr lang="en-US" sz="1600" dirty="0"/>
                <a:t>:</a:t>
              </a:r>
            </a:p>
          </p:txBody>
        </p:sp>
      </p:grpSp>
      <p:grpSp>
        <p:nvGrpSpPr>
          <p:cNvPr id="6" name="Groupe 5">
            <a:extLst>
              <a:ext uri="{FF2B5EF4-FFF2-40B4-BE49-F238E27FC236}">
                <a16:creationId xmlns:a16="http://schemas.microsoft.com/office/drawing/2014/main" id="{DCA78883-8545-4AD5-A8C1-CFB6831B50BB}"/>
              </a:ext>
            </a:extLst>
          </p:cNvPr>
          <p:cNvGrpSpPr/>
          <p:nvPr/>
        </p:nvGrpSpPr>
        <p:grpSpPr>
          <a:xfrm>
            <a:off x="9403429" y="3172009"/>
            <a:ext cx="2937305" cy="3177909"/>
            <a:chOff x="9403429" y="3349564"/>
            <a:chExt cx="2937305" cy="3177909"/>
          </a:xfrm>
        </p:grpSpPr>
        <p:grpSp>
          <p:nvGrpSpPr>
            <p:cNvPr id="31" name="Groupe 30">
              <a:extLst>
                <a:ext uri="{FF2B5EF4-FFF2-40B4-BE49-F238E27FC236}">
                  <a16:creationId xmlns:a16="http://schemas.microsoft.com/office/drawing/2014/main" id="{328CA8AB-00BD-40C1-9AB5-924FF217BC82}"/>
                </a:ext>
              </a:extLst>
            </p:cNvPr>
            <p:cNvGrpSpPr/>
            <p:nvPr/>
          </p:nvGrpSpPr>
          <p:grpSpPr>
            <a:xfrm>
              <a:off x="9403429" y="3349564"/>
              <a:ext cx="2697701" cy="3177909"/>
              <a:chOff x="9403429" y="3349564"/>
              <a:chExt cx="2697701" cy="3177909"/>
            </a:xfrm>
          </p:grpSpPr>
          <p:sp>
            <p:nvSpPr>
              <p:cNvPr id="18" name="Espace réservé du contenu 2">
                <a:extLst>
                  <a:ext uri="{FF2B5EF4-FFF2-40B4-BE49-F238E27FC236}">
                    <a16:creationId xmlns:a16="http://schemas.microsoft.com/office/drawing/2014/main" id="{F4D6E5A3-6342-4CC4-AC2B-8B5AD2BA61CB}"/>
                  </a:ext>
                </a:extLst>
              </p:cNvPr>
              <p:cNvSpPr txBox="1">
                <a:spLocks/>
              </p:cNvSpPr>
              <p:nvPr/>
            </p:nvSpPr>
            <p:spPr>
              <a:xfrm>
                <a:off x="9403429" y="3349564"/>
                <a:ext cx="2697701" cy="53662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LDA “optimal” as alternate approach </a:t>
                </a:r>
              </a:p>
            </p:txBody>
          </p:sp>
          <p:pic>
            <p:nvPicPr>
              <p:cNvPr id="20" name="Image 19">
                <a:extLst>
                  <a:ext uri="{FF2B5EF4-FFF2-40B4-BE49-F238E27FC236}">
                    <a16:creationId xmlns:a16="http://schemas.microsoft.com/office/drawing/2014/main" id="{BD8B1D3B-2690-4D6C-AB41-7701C7505D7A}"/>
                  </a:ext>
                </a:extLst>
              </p:cNvPr>
              <p:cNvPicPr>
                <a:picLocks noChangeAspect="1"/>
              </p:cNvPicPr>
              <p:nvPr/>
            </p:nvPicPr>
            <p:blipFill>
              <a:blip r:embed="rId6"/>
              <a:stretch>
                <a:fillRect/>
              </a:stretch>
            </p:blipFill>
            <p:spPr>
              <a:xfrm>
                <a:off x="9457472" y="4013831"/>
                <a:ext cx="2643658" cy="2513642"/>
              </a:xfrm>
              <a:prstGeom prst="rect">
                <a:avLst/>
              </a:prstGeom>
            </p:spPr>
          </p:pic>
        </p:grpSp>
        <p:sp>
          <p:nvSpPr>
            <p:cNvPr id="26" name="ZoneTexte 25">
              <a:extLst>
                <a:ext uri="{FF2B5EF4-FFF2-40B4-BE49-F238E27FC236}">
                  <a16:creationId xmlns:a16="http://schemas.microsoft.com/office/drawing/2014/main" id="{DDD31293-2909-4CFB-B517-8CF8607226B7}"/>
                </a:ext>
              </a:extLst>
            </p:cNvPr>
            <p:cNvSpPr txBox="1"/>
            <p:nvPr/>
          </p:nvSpPr>
          <p:spPr>
            <a:xfrm>
              <a:off x="11469176" y="5974193"/>
              <a:ext cx="871558" cy="400110"/>
            </a:xfrm>
            <a:prstGeom prst="rect">
              <a:avLst/>
            </a:prstGeom>
            <a:noFill/>
          </p:spPr>
          <p:txBody>
            <a:bodyPr wrap="square">
              <a:spAutoFit/>
            </a:bodyPr>
            <a:lstStyle/>
            <a:p>
              <a:r>
                <a:rPr lang="en-US" sz="1000" b="1" i="1" dirty="0">
                  <a:solidFill>
                    <a:srgbClr val="C00000"/>
                  </a:solidFill>
                </a:rPr>
                <a:t>! Topics markers</a:t>
              </a:r>
              <a:endParaRPr lang="en-US" sz="1000" dirty="0"/>
            </a:p>
          </p:txBody>
        </p:sp>
      </p:grpSp>
      <p:grpSp>
        <p:nvGrpSpPr>
          <p:cNvPr id="5" name="Groupe 4">
            <a:extLst>
              <a:ext uri="{FF2B5EF4-FFF2-40B4-BE49-F238E27FC236}">
                <a16:creationId xmlns:a16="http://schemas.microsoft.com/office/drawing/2014/main" id="{E87080CA-1922-4B05-9B8D-AEC80A593CC5}"/>
              </a:ext>
            </a:extLst>
          </p:cNvPr>
          <p:cNvGrpSpPr/>
          <p:nvPr/>
        </p:nvGrpSpPr>
        <p:grpSpPr>
          <a:xfrm>
            <a:off x="5890120" y="1833223"/>
            <a:ext cx="6014835" cy="4533679"/>
            <a:chOff x="5890120" y="2010778"/>
            <a:chExt cx="6014835" cy="4533679"/>
          </a:xfrm>
        </p:grpSpPr>
        <p:grpSp>
          <p:nvGrpSpPr>
            <p:cNvPr id="30" name="Groupe 29">
              <a:extLst>
                <a:ext uri="{FF2B5EF4-FFF2-40B4-BE49-F238E27FC236}">
                  <a16:creationId xmlns:a16="http://schemas.microsoft.com/office/drawing/2014/main" id="{DB870413-821D-43E5-A167-8A416D0CA935}"/>
                </a:ext>
              </a:extLst>
            </p:cNvPr>
            <p:cNvGrpSpPr/>
            <p:nvPr/>
          </p:nvGrpSpPr>
          <p:grpSpPr>
            <a:xfrm>
              <a:off x="5890120" y="2010778"/>
              <a:ext cx="6014835" cy="4533679"/>
              <a:chOff x="5890120" y="2010778"/>
              <a:chExt cx="6014835" cy="4533679"/>
            </a:xfrm>
          </p:grpSpPr>
          <p:pic>
            <p:nvPicPr>
              <p:cNvPr id="12" name="Image 11">
                <a:extLst>
                  <a:ext uri="{FF2B5EF4-FFF2-40B4-BE49-F238E27FC236}">
                    <a16:creationId xmlns:a16="http://schemas.microsoft.com/office/drawing/2014/main" id="{152CE766-D270-4127-AFCE-6CB8D1940612}"/>
                  </a:ext>
                </a:extLst>
              </p:cNvPr>
              <p:cNvPicPr>
                <a:picLocks noChangeAspect="1"/>
              </p:cNvPicPr>
              <p:nvPr/>
            </p:nvPicPr>
            <p:blipFill>
              <a:blip r:embed="rId7"/>
              <a:stretch>
                <a:fillRect/>
              </a:stretch>
            </p:blipFill>
            <p:spPr>
              <a:xfrm>
                <a:off x="5948431" y="3307758"/>
                <a:ext cx="3396687" cy="3236699"/>
              </a:xfrm>
              <a:prstGeom prst="rect">
                <a:avLst/>
              </a:prstGeom>
            </p:spPr>
          </p:pic>
          <p:sp>
            <p:nvSpPr>
              <p:cNvPr id="17" name="Espace réservé du contenu 2">
                <a:extLst>
                  <a:ext uri="{FF2B5EF4-FFF2-40B4-BE49-F238E27FC236}">
                    <a16:creationId xmlns:a16="http://schemas.microsoft.com/office/drawing/2014/main" id="{1FA8A955-AB52-4BBD-98A8-E34264F03253}"/>
                  </a:ext>
                </a:extLst>
              </p:cNvPr>
              <p:cNvSpPr txBox="1">
                <a:spLocks/>
              </p:cNvSpPr>
              <p:nvPr/>
            </p:nvSpPr>
            <p:spPr>
              <a:xfrm>
                <a:off x="5890120" y="2010778"/>
                <a:ext cx="6014835" cy="1296980"/>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600" b="1" dirty="0"/>
                  <a:t>NMF with “optimal”* topics number:</a:t>
                </a:r>
              </a:p>
              <a:p>
                <a:pPr>
                  <a:buFontTx/>
                  <a:buChar char="-"/>
                </a:pPr>
                <a:r>
                  <a:rPr lang="en-US" dirty="0"/>
                  <a:t>Reduces the size of </a:t>
                </a:r>
                <a:r>
                  <a:rPr lang="en-US" b="1" dirty="0">
                    <a:solidFill>
                      <a:schemeClr val="accent1"/>
                    </a:solidFill>
                  </a:rPr>
                  <a:t>“carryall” </a:t>
                </a:r>
                <a:r>
                  <a:rPr lang="en-US" dirty="0"/>
                  <a:t>topic,</a:t>
                </a:r>
              </a:p>
              <a:p>
                <a:pPr>
                  <a:buFontTx/>
                  <a:buChar char="-"/>
                </a:pPr>
                <a:r>
                  <a:rPr lang="en-US" dirty="0"/>
                  <a:t>Highest </a:t>
                </a:r>
                <a:r>
                  <a:rPr lang="en-US" b="1" dirty="0"/>
                  <a:t>sparsity</a:t>
                </a:r>
                <a:r>
                  <a:rPr lang="en-US" dirty="0"/>
                  <a:t>, with few topics for a single 1</a:t>
                </a:r>
                <a:r>
                  <a:rPr lang="en-US" baseline="30000" dirty="0"/>
                  <a:t>st</a:t>
                </a:r>
                <a:r>
                  <a:rPr lang="en-US" dirty="0"/>
                  <a:t> level category,</a:t>
                </a:r>
              </a:p>
              <a:p>
                <a:pPr>
                  <a:buFontTx/>
                  <a:buChar char="-"/>
                </a:pPr>
                <a:r>
                  <a:rPr lang="en-US" dirty="0"/>
                  <a:t>“Mixed topics &amp; categories” area split into </a:t>
                </a:r>
                <a:r>
                  <a:rPr lang="en-US" b="1" dirty="0"/>
                  <a:t>smaller areas</a:t>
                </a:r>
                <a:r>
                  <a:rPr lang="en-US" dirty="0"/>
                  <a:t>,</a:t>
                </a:r>
              </a:p>
              <a:p>
                <a:pPr>
                  <a:buFontTx/>
                  <a:buChar char="-"/>
                </a:pPr>
                <a:r>
                  <a:rPr lang="en-US" dirty="0"/>
                  <a:t>Still a high level of confusion for products with “weak” coordinates.</a:t>
                </a:r>
              </a:p>
            </p:txBody>
          </p:sp>
        </p:grpSp>
        <p:sp>
          <p:nvSpPr>
            <p:cNvPr id="32" name="ZoneTexte 31">
              <a:extLst>
                <a:ext uri="{FF2B5EF4-FFF2-40B4-BE49-F238E27FC236}">
                  <a16:creationId xmlns:a16="http://schemas.microsoft.com/office/drawing/2014/main" id="{E5BE1844-DA8E-41C5-9532-3D0EDF3D4311}"/>
                </a:ext>
              </a:extLst>
            </p:cNvPr>
            <p:cNvSpPr txBox="1"/>
            <p:nvPr/>
          </p:nvSpPr>
          <p:spPr>
            <a:xfrm>
              <a:off x="6610271" y="5337842"/>
              <a:ext cx="871558" cy="400110"/>
            </a:xfrm>
            <a:prstGeom prst="rect">
              <a:avLst/>
            </a:prstGeom>
            <a:noFill/>
          </p:spPr>
          <p:txBody>
            <a:bodyPr wrap="square">
              <a:spAutoFit/>
            </a:bodyPr>
            <a:lstStyle/>
            <a:p>
              <a:r>
                <a:rPr lang="en-US" sz="1000" b="1" i="1" dirty="0">
                  <a:solidFill>
                    <a:srgbClr val="C00000"/>
                  </a:solidFill>
                </a:rPr>
                <a:t>! Topics markers</a:t>
              </a:r>
              <a:endParaRPr lang="en-US" sz="1000" dirty="0"/>
            </a:p>
          </p:txBody>
        </p:sp>
      </p:grpSp>
    </p:spTree>
    <p:extLst>
      <p:ext uri="{BB962C8B-B14F-4D97-AF65-F5344CB8AC3E}">
        <p14:creationId xmlns:p14="http://schemas.microsoft.com/office/powerpoint/2010/main" val="13980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44AE8-9A00-4F7D-A1E3-3F372ED53C2D}"/>
              </a:ext>
            </a:extLst>
          </p:cNvPr>
          <p:cNvSpPr>
            <a:spLocks noGrp="1"/>
          </p:cNvSpPr>
          <p:nvPr>
            <p:ph type="title"/>
          </p:nvPr>
        </p:nvSpPr>
        <p:spPr>
          <a:xfrm>
            <a:off x="605814" y="549068"/>
            <a:ext cx="10571998" cy="970450"/>
          </a:xfrm>
        </p:spPr>
        <p:txBody>
          <a:bodyPr/>
          <a:lstStyle/>
          <a:p>
            <a:r>
              <a:rPr lang="en-US" dirty="0">
                <a:solidFill>
                  <a:srgbClr val="ADD8E6"/>
                </a:solidFill>
              </a:rPr>
              <a:t>Image</a:t>
            </a:r>
            <a:r>
              <a:rPr lang="en-US" dirty="0"/>
              <a:t> processing: pre-process</a:t>
            </a:r>
            <a:br>
              <a:rPr lang="en-US" dirty="0"/>
            </a:br>
            <a:r>
              <a:rPr lang="en-US" sz="2000" i="1" u="sng" dirty="0">
                <a:solidFill>
                  <a:srgbClr val="7030A0"/>
                </a:solidFill>
              </a:rPr>
              <a:t>please refer to </a:t>
            </a:r>
            <a:r>
              <a:rPr lang="en-US" sz="2000" i="1" u="sng" dirty="0" err="1">
                <a:solidFill>
                  <a:srgbClr val="7030A0"/>
                </a:solidFill>
              </a:rPr>
              <a:t>Explorations_NB</a:t>
            </a:r>
            <a:r>
              <a:rPr lang="en-US" sz="2000" i="1" u="sng" dirty="0">
                <a:solidFill>
                  <a:srgbClr val="7030A0"/>
                </a:solidFill>
              </a:rPr>
              <a:t> : section 3.</a:t>
            </a:r>
            <a:endParaRPr lang="en-US" sz="2000" i="1" dirty="0">
              <a:solidFill>
                <a:srgbClr val="7030A0"/>
              </a:solidFill>
            </a:endParaRPr>
          </a:p>
        </p:txBody>
      </p:sp>
      <p:pic>
        <p:nvPicPr>
          <p:cNvPr id="7" name="Image 6">
            <a:extLst>
              <a:ext uri="{FF2B5EF4-FFF2-40B4-BE49-F238E27FC236}">
                <a16:creationId xmlns:a16="http://schemas.microsoft.com/office/drawing/2014/main" id="{A7CDBBE4-90B7-4E1F-8736-994B47E7C842}"/>
              </a:ext>
            </a:extLst>
          </p:cNvPr>
          <p:cNvPicPr>
            <a:picLocks noChangeAspect="1"/>
          </p:cNvPicPr>
          <p:nvPr/>
        </p:nvPicPr>
        <p:blipFill>
          <a:blip r:embed="rId2"/>
          <a:stretch>
            <a:fillRect/>
          </a:stretch>
        </p:blipFill>
        <p:spPr>
          <a:xfrm>
            <a:off x="195049" y="140828"/>
            <a:ext cx="4746602" cy="612719"/>
          </a:xfrm>
          <a:prstGeom prst="rect">
            <a:avLst/>
          </a:prstGeom>
        </p:spPr>
      </p:pic>
      <p:sp>
        <p:nvSpPr>
          <p:cNvPr id="21" name="Espace réservé du contenu 2">
            <a:extLst>
              <a:ext uri="{FF2B5EF4-FFF2-40B4-BE49-F238E27FC236}">
                <a16:creationId xmlns:a16="http://schemas.microsoft.com/office/drawing/2014/main" id="{AAF11317-3A68-4128-B415-C6AB030494EC}"/>
              </a:ext>
            </a:extLst>
          </p:cNvPr>
          <p:cNvSpPr txBox="1">
            <a:spLocks/>
          </p:cNvSpPr>
          <p:nvPr/>
        </p:nvSpPr>
        <p:spPr>
          <a:xfrm>
            <a:off x="36643" y="3249791"/>
            <a:ext cx="3067942" cy="241639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- 1 -</a:t>
            </a:r>
          </a:p>
          <a:p>
            <a:pPr marL="0" indent="0">
              <a:buNone/>
            </a:pPr>
            <a:r>
              <a:rPr lang="en-US" sz="1600" dirty="0"/>
              <a:t>Color space / Contrast / Brightness</a:t>
            </a:r>
          </a:p>
          <a:p>
            <a:pPr marL="0" indent="0">
              <a:buNone/>
            </a:pPr>
            <a:r>
              <a:rPr lang="en-US" sz="1600" dirty="0"/>
              <a:t>Adjust size &amp; keep ratio</a:t>
            </a:r>
          </a:p>
          <a:p>
            <a:pPr marL="0" indent="0">
              <a:buNone/>
            </a:pPr>
            <a:r>
              <a:rPr lang="en-US" sz="1600" dirty="0"/>
              <a:t>Enhanced Contrast (through L of LAB space)</a:t>
            </a:r>
          </a:p>
          <a:p>
            <a:pPr marL="0" indent="0">
              <a:buNone/>
            </a:pPr>
            <a:r>
              <a:rPr lang="en-US" sz="1600" dirty="0"/>
              <a:t>Emphasize shape (through binarize &amp; dilate)</a:t>
            </a:r>
          </a:p>
        </p:txBody>
      </p:sp>
      <p:grpSp>
        <p:nvGrpSpPr>
          <p:cNvPr id="40" name="Groupe 39">
            <a:extLst>
              <a:ext uri="{FF2B5EF4-FFF2-40B4-BE49-F238E27FC236}">
                <a16:creationId xmlns:a16="http://schemas.microsoft.com/office/drawing/2014/main" id="{5689D005-F0AA-4C9B-94AB-0980CB6A8BDA}"/>
              </a:ext>
            </a:extLst>
          </p:cNvPr>
          <p:cNvGrpSpPr/>
          <p:nvPr/>
        </p:nvGrpSpPr>
        <p:grpSpPr>
          <a:xfrm>
            <a:off x="3071055" y="1504654"/>
            <a:ext cx="8702989" cy="1798346"/>
            <a:chOff x="3071055" y="1779861"/>
            <a:chExt cx="8702989" cy="1798346"/>
          </a:xfrm>
        </p:grpSpPr>
        <p:sp>
          <p:nvSpPr>
            <p:cNvPr id="17" name="Espace réservé du contenu 2">
              <a:extLst>
                <a:ext uri="{FF2B5EF4-FFF2-40B4-BE49-F238E27FC236}">
                  <a16:creationId xmlns:a16="http://schemas.microsoft.com/office/drawing/2014/main" id="{6FB6912E-F413-4FED-B5C6-73C5E951AFD6}"/>
                </a:ext>
              </a:extLst>
            </p:cNvPr>
            <p:cNvSpPr txBox="1">
              <a:spLocks/>
            </p:cNvSpPr>
            <p:nvPr/>
          </p:nvSpPr>
          <p:spPr>
            <a:xfrm>
              <a:off x="3071055" y="1779861"/>
              <a:ext cx="8702989" cy="10156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Computer</a:t>
              </a:r>
              <a:r>
                <a:rPr lang="en-US" dirty="0"/>
                <a:t> vision is not </a:t>
              </a:r>
              <a:r>
                <a:rPr lang="en-US" b="1" dirty="0"/>
                <a:t>Human</a:t>
              </a:r>
              <a:r>
                <a:rPr lang="en-US" dirty="0"/>
                <a:t> vision: we decided to </a:t>
              </a:r>
              <a:r>
                <a:rPr lang="en-US" b="1" dirty="0"/>
                <a:t>explore processors from a feature extraction and matching perspective (SIFT)</a:t>
              </a:r>
              <a:endParaRPr lang="en-US" dirty="0"/>
            </a:p>
          </p:txBody>
        </p:sp>
        <p:graphicFrame>
          <p:nvGraphicFramePr>
            <p:cNvPr id="23" name="Diagramme 22">
              <a:extLst>
                <a:ext uri="{FF2B5EF4-FFF2-40B4-BE49-F238E27FC236}">
                  <a16:creationId xmlns:a16="http://schemas.microsoft.com/office/drawing/2014/main" id="{57A3FD01-15FC-48AD-B0EF-6B09CC744902}"/>
                </a:ext>
              </a:extLst>
            </p:cNvPr>
            <p:cNvGraphicFramePr/>
            <p:nvPr>
              <p:extLst>
                <p:ext uri="{D42A27DB-BD31-4B8C-83A1-F6EECF244321}">
                  <p14:modId xmlns:p14="http://schemas.microsoft.com/office/powerpoint/2010/main" val="281325057"/>
                </p:ext>
              </p:extLst>
            </p:nvPr>
          </p:nvGraphicFramePr>
          <p:xfrm>
            <a:off x="4821706" y="2503789"/>
            <a:ext cx="3292483" cy="1074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4" name="Espace réservé du contenu 2">
            <a:extLst>
              <a:ext uri="{FF2B5EF4-FFF2-40B4-BE49-F238E27FC236}">
                <a16:creationId xmlns:a16="http://schemas.microsoft.com/office/drawing/2014/main" id="{754413F1-03C4-48EF-AC87-D2CF5EBB16C8}"/>
              </a:ext>
            </a:extLst>
          </p:cNvPr>
          <p:cNvSpPr txBox="1">
            <a:spLocks/>
          </p:cNvSpPr>
          <p:nvPr/>
        </p:nvSpPr>
        <p:spPr>
          <a:xfrm>
            <a:off x="10005221" y="3153793"/>
            <a:ext cx="2186779" cy="140575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- 4 - </a:t>
            </a:r>
          </a:p>
          <a:p>
            <a:pPr marL="0" indent="0">
              <a:buNone/>
            </a:pPr>
            <a:r>
              <a:rPr lang="en-US" sz="1600" dirty="0"/>
              <a:t>Process all images to fill folders of </a:t>
            </a:r>
            <a:r>
              <a:rPr lang="en-US" sz="1600" b="1" dirty="0"/>
              <a:t>image sets</a:t>
            </a:r>
          </a:p>
        </p:txBody>
      </p:sp>
      <p:grpSp>
        <p:nvGrpSpPr>
          <p:cNvPr id="42" name="Groupe 41">
            <a:extLst>
              <a:ext uri="{FF2B5EF4-FFF2-40B4-BE49-F238E27FC236}">
                <a16:creationId xmlns:a16="http://schemas.microsoft.com/office/drawing/2014/main" id="{C01E1359-17EF-46F5-A128-8513904D6154}"/>
              </a:ext>
            </a:extLst>
          </p:cNvPr>
          <p:cNvGrpSpPr/>
          <p:nvPr/>
        </p:nvGrpSpPr>
        <p:grpSpPr>
          <a:xfrm>
            <a:off x="5612779" y="3668649"/>
            <a:ext cx="4238762" cy="2552550"/>
            <a:chOff x="5612779" y="3943856"/>
            <a:chExt cx="4238762" cy="2552550"/>
          </a:xfrm>
        </p:grpSpPr>
        <p:pic>
          <p:nvPicPr>
            <p:cNvPr id="20" name="Image 19">
              <a:extLst>
                <a:ext uri="{FF2B5EF4-FFF2-40B4-BE49-F238E27FC236}">
                  <a16:creationId xmlns:a16="http://schemas.microsoft.com/office/drawing/2014/main" id="{9174E173-35F5-4DAB-9359-EFD2EAA4C56A}"/>
                </a:ext>
              </a:extLst>
            </p:cNvPr>
            <p:cNvPicPr>
              <a:picLocks noChangeAspect="1"/>
            </p:cNvPicPr>
            <p:nvPr/>
          </p:nvPicPr>
          <p:blipFill>
            <a:blip r:embed="rId8"/>
            <a:stretch>
              <a:fillRect/>
            </a:stretch>
          </p:blipFill>
          <p:spPr>
            <a:xfrm>
              <a:off x="7664762" y="3943856"/>
              <a:ext cx="2186779" cy="2549766"/>
            </a:xfrm>
            <a:prstGeom prst="rect">
              <a:avLst/>
            </a:prstGeom>
          </p:spPr>
        </p:pic>
        <p:sp>
          <p:nvSpPr>
            <p:cNvPr id="22" name="Espace réservé du contenu 2">
              <a:extLst>
                <a:ext uri="{FF2B5EF4-FFF2-40B4-BE49-F238E27FC236}">
                  <a16:creationId xmlns:a16="http://schemas.microsoft.com/office/drawing/2014/main" id="{F46E1ACC-7EA7-4D80-BAB5-43ACB5C0E95E}"/>
                </a:ext>
              </a:extLst>
            </p:cNvPr>
            <p:cNvSpPr txBox="1">
              <a:spLocks/>
            </p:cNvSpPr>
            <p:nvPr/>
          </p:nvSpPr>
          <p:spPr>
            <a:xfrm>
              <a:off x="5637894" y="3974685"/>
              <a:ext cx="2186779" cy="111040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- 3 - </a:t>
              </a:r>
            </a:p>
            <a:p>
              <a:pPr marL="0" indent="0">
                <a:buNone/>
              </a:pPr>
              <a:r>
                <a:rPr lang="en-US" sz="1600" dirty="0"/>
                <a:t>Explore* through samples SIFT features extraction &amp; matching :</a:t>
              </a:r>
            </a:p>
            <a:p>
              <a:pPr marL="0" indent="0">
                <a:buNone/>
              </a:pPr>
              <a:r>
                <a:rPr lang="en-US" sz="1600" b="1" dirty="0" err="1">
                  <a:solidFill>
                    <a:srgbClr val="C00000"/>
                  </a:solidFill>
                </a:rPr>
                <a:t>Keypoints</a:t>
              </a:r>
              <a:r>
                <a:rPr lang="en-US" sz="1600" b="1" dirty="0">
                  <a:solidFill>
                    <a:srgbClr val="C00000"/>
                  </a:solidFill>
                </a:rPr>
                <a:t> and matching</a:t>
              </a:r>
            </a:p>
          </p:txBody>
        </p:sp>
        <p:pic>
          <p:nvPicPr>
            <p:cNvPr id="28" name="Image 27">
              <a:extLst>
                <a:ext uri="{FF2B5EF4-FFF2-40B4-BE49-F238E27FC236}">
                  <a16:creationId xmlns:a16="http://schemas.microsoft.com/office/drawing/2014/main" id="{29F0176A-E703-433F-AB70-963A7592E589}"/>
                </a:ext>
              </a:extLst>
            </p:cNvPr>
            <p:cNvPicPr>
              <a:picLocks noChangeAspect="1"/>
            </p:cNvPicPr>
            <p:nvPr/>
          </p:nvPicPr>
          <p:blipFill rotWithShape="1">
            <a:blip r:embed="rId9"/>
            <a:srcRect t="53078"/>
            <a:stretch/>
          </p:blipFill>
          <p:spPr>
            <a:xfrm>
              <a:off x="5612779" y="5543281"/>
              <a:ext cx="2003343" cy="953125"/>
            </a:xfrm>
            <a:prstGeom prst="rect">
              <a:avLst/>
            </a:prstGeom>
          </p:spPr>
        </p:pic>
        <p:sp>
          <p:nvSpPr>
            <p:cNvPr id="29" name="Rectangle 28">
              <a:extLst>
                <a:ext uri="{FF2B5EF4-FFF2-40B4-BE49-F238E27FC236}">
                  <a16:creationId xmlns:a16="http://schemas.microsoft.com/office/drawing/2014/main" id="{EF908225-D85B-412D-BB7F-645C1904A54D}"/>
                </a:ext>
              </a:extLst>
            </p:cNvPr>
            <p:cNvSpPr/>
            <p:nvPr/>
          </p:nvSpPr>
          <p:spPr>
            <a:xfrm>
              <a:off x="7664762" y="6264612"/>
              <a:ext cx="1313868" cy="2290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9ECBA58C-3A37-4A29-918A-4D7315748FE9}"/>
                </a:ext>
              </a:extLst>
            </p:cNvPr>
            <p:cNvSpPr txBox="1"/>
            <p:nvPr/>
          </p:nvSpPr>
          <p:spPr>
            <a:xfrm>
              <a:off x="8062509" y="4845669"/>
              <a:ext cx="1391284" cy="369332"/>
            </a:xfrm>
            <a:prstGeom prst="rect">
              <a:avLst/>
            </a:prstGeom>
            <a:noFill/>
          </p:spPr>
          <p:txBody>
            <a:bodyPr wrap="square">
              <a:spAutoFit/>
            </a:bodyPr>
            <a:lstStyle/>
            <a:p>
              <a:pPr marL="0" indent="0">
                <a:buNone/>
              </a:pPr>
              <a:r>
                <a:rPr lang="en-US" sz="1800" b="1" dirty="0">
                  <a:solidFill>
                    <a:srgbClr val="C00000"/>
                  </a:solidFill>
                </a:rPr>
                <a:t>bodysuit</a:t>
              </a:r>
            </a:p>
          </p:txBody>
        </p:sp>
        <p:sp>
          <p:nvSpPr>
            <p:cNvPr id="34" name="ZoneTexte 33">
              <a:extLst>
                <a:ext uri="{FF2B5EF4-FFF2-40B4-BE49-F238E27FC236}">
                  <a16:creationId xmlns:a16="http://schemas.microsoft.com/office/drawing/2014/main" id="{8547429E-7CB7-4634-9F4A-CC3C57BE2A5E}"/>
                </a:ext>
              </a:extLst>
            </p:cNvPr>
            <p:cNvSpPr txBox="1"/>
            <p:nvPr/>
          </p:nvSpPr>
          <p:spPr>
            <a:xfrm>
              <a:off x="6867728" y="5496564"/>
              <a:ext cx="943583" cy="369332"/>
            </a:xfrm>
            <a:prstGeom prst="rect">
              <a:avLst/>
            </a:prstGeom>
            <a:noFill/>
          </p:spPr>
          <p:txBody>
            <a:bodyPr wrap="square">
              <a:spAutoFit/>
            </a:bodyPr>
            <a:lstStyle/>
            <a:p>
              <a:pPr marL="0" indent="0">
                <a:buNone/>
              </a:pPr>
              <a:r>
                <a:rPr lang="en-US" sz="1800" b="1" dirty="0">
                  <a:solidFill>
                    <a:srgbClr val="C00000"/>
                  </a:solidFill>
                </a:rPr>
                <a:t>dress</a:t>
              </a:r>
            </a:p>
          </p:txBody>
        </p:sp>
      </p:grpSp>
      <p:grpSp>
        <p:nvGrpSpPr>
          <p:cNvPr id="41" name="Groupe 40">
            <a:extLst>
              <a:ext uri="{FF2B5EF4-FFF2-40B4-BE49-F238E27FC236}">
                <a16:creationId xmlns:a16="http://schemas.microsoft.com/office/drawing/2014/main" id="{D7F516A9-1938-49C4-A17E-B8536294DE2B}"/>
              </a:ext>
            </a:extLst>
          </p:cNvPr>
          <p:cNvGrpSpPr/>
          <p:nvPr/>
        </p:nvGrpSpPr>
        <p:grpSpPr>
          <a:xfrm>
            <a:off x="3031311" y="3621928"/>
            <a:ext cx="2532828" cy="2813005"/>
            <a:chOff x="3031311" y="3897135"/>
            <a:chExt cx="2532828" cy="2813005"/>
          </a:xfrm>
        </p:grpSpPr>
        <p:pic>
          <p:nvPicPr>
            <p:cNvPr id="13" name="Image 12">
              <a:extLst>
                <a:ext uri="{FF2B5EF4-FFF2-40B4-BE49-F238E27FC236}">
                  <a16:creationId xmlns:a16="http://schemas.microsoft.com/office/drawing/2014/main" id="{61E7B543-D030-47A4-8677-2016BF36FD54}"/>
                </a:ext>
              </a:extLst>
            </p:cNvPr>
            <p:cNvPicPr>
              <a:picLocks noChangeAspect="1"/>
            </p:cNvPicPr>
            <p:nvPr/>
          </p:nvPicPr>
          <p:blipFill>
            <a:blip r:embed="rId10"/>
            <a:stretch>
              <a:fillRect/>
            </a:stretch>
          </p:blipFill>
          <p:spPr>
            <a:xfrm>
              <a:off x="3197441" y="4780688"/>
              <a:ext cx="2366698" cy="953125"/>
            </a:xfrm>
            <a:prstGeom prst="rect">
              <a:avLst/>
            </a:prstGeom>
          </p:spPr>
        </p:pic>
        <p:sp>
          <p:nvSpPr>
            <p:cNvPr id="19" name="Espace réservé du contenu 2">
              <a:extLst>
                <a:ext uri="{FF2B5EF4-FFF2-40B4-BE49-F238E27FC236}">
                  <a16:creationId xmlns:a16="http://schemas.microsoft.com/office/drawing/2014/main" id="{FCC1C898-C54A-4D09-91B7-1102F429686D}"/>
                </a:ext>
              </a:extLst>
            </p:cNvPr>
            <p:cNvSpPr txBox="1">
              <a:spLocks/>
            </p:cNvSpPr>
            <p:nvPr/>
          </p:nvSpPr>
          <p:spPr>
            <a:xfrm>
              <a:off x="3031311" y="3897135"/>
              <a:ext cx="2186779" cy="281300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- 2 - </a:t>
              </a:r>
            </a:p>
            <a:p>
              <a:pPr marL="0" indent="0">
                <a:buNone/>
              </a:pPr>
              <a:r>
                <a:rPr lang="en-US" sz="1600" b="1" dirty="0"/>
                <a:t> Visualize</a:t>
              </a:r>
              <a:r>
                <a:rPr lang="en-US" sz="1600" dirty="0"/>
                <a:t> results : before &amp; after processing</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dirty="0">
                  <a:solidFill>
                    <a:srgbClr val="C00000"/>
                  </a:solidFill>
                </a:rPr>
                <a:t>Guess what is the product here? </a:t>
              </a:r>
            </a:p>
            <a:p>
              <a:pPr marL="0" indent="0">
                <a:buNone/>
              </a:pPr>
              <a:endParaRPr lang="en-US" sz="1600" b="1" dirty="0">
                <a:solidFill>
                  <a:srgbClr val="C00000"/>
                </a:solidFill>
              </a:endParaRPr>
            </a:p>
            <a:p>
              <a:pPr marL="0" indent="0">
                <a:buNone/>
              </a:pPr>
              <a:endParaRPr lang="en-US" sz="1600" dirty="0"/>
            </a:p>
          </p:txBody>
        </p:sp>
        <p:pic>
          <p:nvPicPr>
            <p:cNvPr id="36" name="Image 35">
              <a:extLst>
                <a:ext uri="{FF2B5EF4-FFF2-40B4-BE49-F238E27FC236}">
                  <a16:creationId xmlns:a16="http://schemas.microsoft.com/office/drawing/2014/main" id="{3F665AFA-B944-4DE0-B156-21CFA75C493F}"/>
                </a:ext>
              </a:extLst>
            </p:cNvPr>
            <p:cNvPicPr>
              <a:picLocks noChangeAspect="1"/>
            </p:cNvPicPr>
            <p:nvPr/>
          </p:nvPicPr>
          <p:blipFill>
            <a:blip r:embed="rId11"/>
            <a:stretch>
              <a:fillRect/>
            </a:stretch>
          </p:blipFill>
          <p:spPr>
            <a:xfrm>
              <a:off x="4689911" y="4191228"/>
              <a:ext cx="874228" cy="541967"/>
            </a:xfrm>
            <a:prstGeom prst="rect">
              <a:avLst/>
            </a:prstGeom>
          </p:spPr>
        </p:pic>
      </p:grpSp>
      <p:grpSp>
        <p:nvGrpSpPr>
          <p:cNvPr id="39" name="Groupe 38">
            <a:extLst>
              <a:ext uri="{FF2B5EF4-FFF2-40B4-BE49-F238E27FC236}">
                <a16:creationId xmlns:a16="http://schemas.microsoft.com/office/drawing/2014/main" id="{4E88B680-8D90-4F4A-A496-91E6885E348B}"/>
              </a:ext>
            </a:extLst>
          </p:cNvPr>
          <p:cNvGrpSpPr/>
          <p:nvPr/>
        </p:nvGrpSpPr>
        <p:grpSpPr>
          <a:xfrm>
            <a:off x="114670" y="1786393"/>
            <a:ext cx="2916208" cy="1200329"/>
            <a:chOff x="114670" y="2061600"/>
            <a:chExt cx="2916208" cy="1200329"/>
          </a:xfrm>
        </p:grpSpPr>
        <p:pic>
          <p:nvPicPr>
            <p:cNvPr id="8" name="Image 7">
              <a:extLst>
                <a:ext uri="{FF2B5EF4-FFF2-40B4-BE49-F238E27FC236}">
                  <a16:creationId xmlns:a16="http://schemas.microsoft.com/office/drawing/2014/main" id="{A7011AE0-BAAD-456B-95BB-B5B5445CC69F}"/>
                </a:ext>
              </a:extLst>
            </p:cNvPr>
            <p:cNvPicPr>
              <a:picLocks noChangeAspect="1"/>
            </p:cNvPicPr>
            <p:nvPr/>
          </p:nvPicPr>
          <p:blipFill>
            <a:blip r:embed="rId12"/>
            <a:stretch>
              <a:fillRect/>
            </a:stretch>
          </p:blipFill>
          <p:spPr>
            <a:xfrm>
              <a:off x="1894175" y="2095667"/>
              <a:ext cx="1136703" cy="1110403"/>
            </a:xfrm>
            <a:prstGeom prst="rect">
              <a:avLst/>
            </a:prstGeom>
          </p:spPr>
        </p:pic>
        <p:sp>
          <p:nvSpPr>
            <p:cNvPr id="38" name="ZoneTexte 37">
              <a:extLst>
                <a:ext uri="{FF2B5EF4-FFF2-40B4-BE49-F238E27FC236}">
                  <a16:creationId xmlns:a16="http://schemas.microsoft.com/office/drawing/2014/main" id="{9376A0F6-BCE8-4CB8-BAEC-930231ED2589}"/>
                </a:ext>
              </a:extLst>
            </p:cNvPr>
            <p:cNvSpPr txBox="1"/>
            <p:nvPr/>
          </p:nvSpPr>
          <p:spPr>
            <a:xfrm>
              <a:off x="114670" y="2061600"/>
              <a:ext cx="1643109" cy="1200329"/>
            </a:xfrm>
            <a:prstGeom prst="rect">
              <a:avLst/>
            </a:prstGeom>
            <a:noFill/>
          </p:spPr>
          <p:txBody>
            <a:bodyPr wrap="square">
              <a:spAutoFit/>
            </a:bodyPr>
            <a:lstStyle/>
            <a:p>
              <a:pPr marL="0" indent="0">
                <a:buNone/>
              </a:pPr>
              <a:r>
                <a:rPr lang="en-US" dirty="0"/>
                <a:t>Pictures of various sizes are stored in BGR mode</a:t>
              </a:r>
            </a:p>
          </p:txBody>
        </p:sp>
      </p:grpSp>
      <p:sp>
        <p:nvSpPr>
          <p:cNvPr id="46" name="ZoneTexte 45">
            <a:extLst>
              <a:ext uri="{FF2B5EF4-FFF2-40B4-BE49-F238E27FC236}">
                <a16:creationId xmlns:a16="http://schemas.microsoft.com/office/drawing/2014/main" id="{F0D09FDC-53BB-4111-A982-85B6C09949F6}"/>
              </a:ext>
            </a:extLst>
          </p:cNvPr>
          <p:cNvSpPr txBox="1"/>
          <p:nvPr/>
        </p:nvSpPr>
        <p:spPr>
          <a:xfrm>
            <a:off x="36643" y="5744636"/>
            <a:ext cx="2764201" cy="338554"/>
          </a:xfrm>
          <a:prstGeom prst="rect">
            <a:avLst/>
          </a:prstGeom>
          <a:noFill/>
        </p:spPr>
        <p:txBody>
          <a:bodyPr wrap="square">
            <a:spAutoFit/>
          </a:bodyPr>
          <a:lstStyle/>
          <a:p>
            <a:pPr marL="0" indent="0">
              <a:buNone/>
            </a:pPr>
            <a:r>
              <a:rPr lang="en-US" sz="1600" b="1" dirty="0">
                <a:solidFill>
                  <a:srgbClr val="C00000"/>
                </a:solidFill>
              </a:rPr>
              <a:t>Get the area of interest?</a:t>
            </a:r>
          </a:p>
        </p:txBody>
      </p:sp>
      <p:pic>
        <p:nvPicPr>
          <p:cNvPr id="3" name="Image 2">
            <a:extLst>
              <a:ext uri="{FF2B5EF4-FFF2-40B4-BE49-F238E27FC236}">
                <a16:creationId xmlns:a16="http://schemas.microsoft.com/office/drawing/2014/main" id="{5920E73B-5469-4CF4-BF0B-A270939A643C}"/>
              </a:ext>
            </a:extLst>
          </p:cNvPr>
          <p:cNvPicPr>
            <a:picLocks noChangeAspect="1"/>
          </p:cNvPicPr>
          <p:nvPr/>
        </p:nvPicPr>
        <p:blipFill>
          <a:blip r:embed="rId13"/>
          <a:stretch>
            <a:fillRect/>
          </a:stretch>
        </p:blipFill>
        <p:spPr>
          <a:xfrm>
            <a:off x="6077661" y="1237779"/>
            <a:ext cx="780572" cy="228460"/>
          </a:xfrm>
          <a:prstGeom prst="rect">
            <a:avLst/>
          </a:prstGeom>
        </p:spPr>
      </p:pic>
    </p:spTree>
    <p:extLst>
      <p:ext uri="{BB962C8B-B14F-4D97-AF65-F5344CB8AC3E}">
        <p14:creationId xmlns:p14="http://schemas.microsoft.com/office/powerpoint/2010/main" val="220062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subTnLst>
                                    <p:animClr clrSpc="rgb" dir="cw">
                                      <p:cBhvr override="childStyle">
                                        <p:cTn dur="1" fill="hold" display="0" masterRel="nextClick" afterEffect="1"/>
                                        <p:tgtEl>
                                          <p:spTgt spid="39"/>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ppt_x"/>
                                          </p:val>
                                        </p:tav>
                                        <p:tav tm="100000">
                                          <p:val>
                                            <p:strVal val="#ppt_x"/>
                                          </p:val>
                                        </p:tav>
                                      </p:tavLst>
                                    </p:anim>
                                    <p:anim calcmode="lin" valueType="num">
                                      <p:cBhvr additive="base">
                                        <p:cTn id="2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769261B-EB77-423F-9A5D-AA904DED9464}"/>
              </a:ext>
            </a:extLst>
          </p:cNvPr>
          <p:cNvPicPr>
            <a:picLocks noChangeAspect="1"/>
          </p:cNvPicPr>
          <p:nvPr/>
        </p:nvPicPr>
        <p:blipFill rotWithShape="1">
          <a:blip r:embed="rId3"/>
          <a:srcRect b="55850"/>
          <a:stretch/>
        </p:blipFill>
        <p:spPr>
          <a:xfrm>
            <a:off x="26906" y="1748272"/>
            <a:ext cx="12138188" cy="1631144"/>
          </a:xfrm>
          <a:prstGeom prst="rect">
            <a:avLst/>
          </a:prstGeom>
        </p:spPr>
      </p:pic>
      <p:sp>
        <p:nvSpPr>
          <p:cNvPr id="2" name="Titre 1">
            <a:extLst>
              <a:ext uri="{FF2B5EF4-FFF2-40B4-BE49-F238E27FC236}">
                <a16:creationId xmlns:a16="http://schemas.microsoft.com/office/drawing/2014/main" id="{79544AE8-9A00-4F7D-A1E3-3F372ED53C2D}"/>
              </a:ext>
            </a:extLst>
          </p:cNvPr>
          <p:cNvSpPr>
            <a:spLocks noGrp="1"/>
          </p:cNvSpPr>
          <p:nvPr>
            <p:ph type="title"/>
          </p:nvPr>
        </p:nvSpPr>
        <p:spPr>
          <a:xfrm>
            <a:off x="605814" y="529388"/>
            <a:ext cx="10571998" cy="970450"/>
          </a:xfrm>
        </p:spPr>
        <p:txBody>
          <a:bodyPr/>
          <a:lstStyle/>
          <a:p>
            <a:r>
              <a:rPr lang="en-US" dirty="0">
                <a:solidFill>
                  <a:srgbClr val="ADD8E6"/>
                </a:solidFill>
              </a:rPr>
              <a:t>Image</a:t>
            </a:r>
            <a:r>
              <a:rPr lang="en-US" dirty="0"/>
              <a:t> processing: pre-process</a:t>
            </a:r>
            <a:br>
              <a:rPr lang="en-US" dirty="0"/>
            </a:br>
            <a:r>
              <a:rPr lang="en-US" sz="2000" i="1" u="sng" dirty="0">
                <a:solidFill>
                  <a:srgbClr val="7030A0"/>
                </a:solidFill>
              </a:rPr>
              <a:t>please refer to </a:t>
            </a:r>
            <a:r>
              <a:rPr lang="en-US" sz="2000" i="1" u="sng" dirty="0" err="1">
                <a:solidFill>
                  <a:srgbClr val="7030A0"/>
                </a:solidFill>
              </a:rPr>
              <a:t>Explorations_NB</a:t>
            </a:r>
            <a:r>
              <a:rPr lang="en-US" sz="2000" i="1" u="sng" dirty="0">
                <a:solidFill>
                  <a:srgbClr val="7030A0"/>
                </a:solidFill>
              </a:rPr>
              <a:t> : section 3.</a:t>
            </a:r>
            <a:endParaRPr lang="en-US" sz="2000" i="1" dirty="0">
              <a:solidFill>
                <a:srgbClr val="7030A0"/>
              </a:solidFill>
            </a:endParaRPr>
          </a:p>
        </p:txBody>
      </p:sp>
      <p:pic>
        <p:nvPicPr>
          <p:cNvPr id="7" name="Image 6">
            <a:extLst>
              <a:ext uri="{FF2B5EF4-FFF2-40B4-BE49-F238E27FC236}">
                <a16:creationId xmlns:a16="http://schemas.microsoft.com/office/drawing/2014/main" id="{A7CDBBE4-90B7-4E1F-8736-994B47E7C842}"/>
              </a:ext>
            </a:extLst>
          </p:cNvPr>
          <p:cNvPicPr>
            <a:picLocks noChangeAspect="1"/>
          </p:cNvPicPr>
          <p:nvPr/>
        </p:nvPicPr>
        <p:blipFill>
          <a:blip r:embed="rId4"/>
          <a:stretch>
            <a:fillRect/>
          </a:stretch>
        </p:blipFill>
        <p:spPr>
          <a:xfrm>
            <a:off x="195049" y="140828"/>
            <a:ext cx="4746602" cy="612719"/>
          </a:xfrm>
          <a:prstGeom prst="rect">
            <a:avLst/>
          </a:prstGeom>
        </p:spPr>
      </p:pic>
      <p:sp>
        <p:nvSpPr>
          <p:cNvPr id="4" name="Espace réservé du contenu 2">
            <a:extLst>
              <a:ext uri="{FF2B5EF4-FFF2-40B4-BE49-F238E27FC236}">
                <a16:creationId xmlns:a16="http://schemas.microsoft.com/office/drawing/2014/main" id="{74053BBA-54AF-4925-9BD6-17F0F35840FC}"/>
              </a:ext>
            </a:extLst>
          </p:cNvPr>
          <p:cNvSpPr txBox="1">
            <a:spLocks/>
          </p:cNvSpPr>
          <p:nvPr/>
        </p:nvSpPr>
        <p:spPr>
          <a:xfrm>
            <a:off x="5048655" y="6370766"/>
            <a:ext cx="7143345"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i="1" dirty="0">
                <a:solidFill>
                  <a:srgbClr val="C00000"/>
                </a:solidFill>
              </a:rPr>
              <a:t>* Caution</a:t>
            </a:r>
            <a:r>
              <a:rPr lang="en-US" sz="1400" i="1" dirty="0">
                <a:solidFill>
                  <a:srgbClr val="C00000"/>
                </a:solidFill>
              </a:rPr>
              <a:t>: proceed statistically and consider classifier results to get valid results.</a:t>
            </a:r>
          </a:p>
        </p:txBody>
      </p:sp>
      <p:pic>
        <p:nvPicPr>
          <p:cNvPr id="16" name="Image 15">
            <a:extLst>
              <a:ext uri="{FF2B5EF4-FFF2-40B4-BE49-F238E27FC236}">
                <a16:creationId xmlns:a16="http://schemas.microsoft.com/office/drawing/2014/main" id="{ABFECB7B-2148-4D52-AB8E-8B3BEBC9DCB7}"/>
              </a:ext>
            </a:extLst>
          </p:cNvPr>
          <p:cNvPicPr>
            <a:picLocks noChangeAspect="1"/>
          </p:cNvPicPr>
          <p:nvPr/>
        </p:nvPicPr>
        <p:blipFill rotWithShape="1">
          <a:blip r:embed="rId5"/>
          <a:srcRect t="17100" r="54344" b="12481"/>
          <a:stretch/>
        </p:blipFill>
        <p:spPr>
          <a:xfrm>
            <a:off x="1065875" y="2080944"/>
            <a:ext cx="1622288" cy="1229459"/>
          </a:xfrm>
          <a:prstGeom prst="rect">
            <a:avLst/>
          </a:prstGeom>
        </p:spPr>
      </p:pic>
      <p:sp>
        <p:nvSpPr>
          <p:cNvPr id="20" name="Espace réservé du contenu 2">
            <a:extLst>
              <a:ext uri="{FF2B5EF4-FFF2-40B4-BE49-F238E27FC236}">
                <a16:creationId xmlns:a16="http://schemas.microsoft.com/office/drawing/2014/main" id="{5AA35831-B714-4F96-AC47-386DE374FBB2}"/>
              </a:ext>
            </a:extLst>
          </p:cNvPr>
          <p:cNvSpPr txBox="1">
            <a:spLocks/>
          </p:cNvSpPr>
          <p:nvPr/>
        </p:nvSpPr>
        <p:spPr>
          <a:xfrm>
            <a:off x="34567" y="5462716"/>
            <a:ext cx="11234951" cy="95649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matching rate </a:t>
            </a:r>
            <a:r>
              <a:rPr lang="en-US" sz="1400" dirty="0"/>
              <a:t>is “</a:t>
            </a:r>
            <a:r>
              <a:rPr lang="en-US" sz="1400" dirty="0" err="1"/>
              <a:t>nb</a:t>
            </a:r>
            <a:r>
              <a:rPr lang="en-US" sz="1400" dirty="0"/>
              <a:t> matching / avg(</a:t>
            </a:r>
            <a:r>
              <a:rPr lang="en-US" sz="1400" dirty="0" err="1"/>
              <a:t>keypoints</a:t>
            </a:r>
            <a:r>
              <a:rPr lang="en-US" sz="1400" dirty="0"/>
              <a:t>)” and trends observed </a:t>
            </a:r>
            <a:r>
              <a:rPr lang="en-US" sz="1400" b="1" dirty="0"/>
              <a:t>differs</a:t>
            </a:r>
            <a:r>
              <a:rPr lang="en-US" sz="1400" dirty="0"/>
              <a:t> from on sample to another.</a:t>
            </a:r>
          </a:p>
          <a:p>
            <a:r>
              <a:rPr lang="en-US" sz="1400" dirty="0"/>
              <a:t>while </a:t>
            </a:r>
            <a:r>
              <a:rPr lang="en-US" sz="1400" b="1" dirty="0"/>
              <a:t>scale</a:t>
            </a:r>
            <a:r>
              <a:rPr lang="en-US" sz="1400" dirty="0"/>
              <a:t> shouldn't matter in SIFT case, </a:t>
            </a:r>
            <a:r>
              <a:rPr lang="en-US" sz="1400" dirty="0" err="1"/>
              <a:t>keypoints</a:t>
            </a:r>
            <a:r>
              <a:rPr lang="en-US" sz="1400" dirty="0"/>
              <a:t> total number </a:t>
            </a:r>
            <a:r>
              <a:rPr lang="en-US" sz="1400" b="1" dirty="0"/>
              <a:t>depends on it</a:t>
            </a:r>
            <a:r>
              <a:rPr lang="en-US" sz="1400" dirty="0"/>
              <a:t>.</a:t>
            </a:r>
          </a:p>
          <a:p>
            <a:r>
              <a:rPr lang="en-US" sz="1400" dirty="0"/>
              <a:t>Introduces idea of a </a:t>
            </a:r>
            <a:r>
              <a:rPr lang="en-US" sz="1400" b="1" dirty="0"/>
              <a:t>minimum viable threshold </a:t>
            </a:r>
            <a:r>
              <a:rPr lang="en-US" sz="1400" dirty="0"/>
              <a:t>for </a:t>
            </a:r>
            <a:r>
              <a:rPr lang="en-US" sz="1400" dirty="0" err="1"/>
              <a:t>keypoints</a:t>
            </a:r>
            <a:r>
              <a:rPr lang="en-US" sz="1400" dirty="0"/>
              <a:t> number</a:t>
            </a:r>
          </a:p>
        </p:txBody>
      </p:sp>
      <p:pic>
        <p:nvPicPr>
          <p:cNvPr id="10" name="Image 9">
            <a:extLst>
              <a:ext uri="{FF2B5EF4-FFF2-40B4-BE49-F238E27FC236}">
                <a16:creationId xmlns:a16="http://schemas.microsoft.com/office/drawing/2014/main" id="{275DC241-4852-4A53-BDB1-C7492DF9067F}"/>
              </a:ext>
            </a:extLst>
          </p:cNvPr>
          <p:cNvPicPr>
            <a:picLocks noChangeAspect="1"/>
          </p:cNvPicPr>
          <p:nvPr/>
        </p:nvPicPr>
        <p:blipFill rotWithShape="1">
          <a:blip r:embed="rId5"/>
          <a:srcRect l="53582" t="8612" r="2793" b="3186"/>
          <a:stretch/>
        </p:blipFill>
        <p:spPr>
          <a:xfrm>
            <a:off x="2890793" y="2090148"/>
            <a:ext cx="1304003" cy="1295430"/>
          </a:xfrm>
          <a:prstGeom prst="rect">
            <a:avLst/>
          </a:prstGeom>
        </p:spPr>
      </p:pic>
      <p:pic>
        <p:nvPicPr>
          <p:cNvPr id="13" name="Image 12">
            <a:extLst>
              <a:ext uri="{FF2B5EF4-FFF2-40B4-BE49-F238E27FC236}">
                <a16:creationId xmlns:a16="http://schemas.microsoft.com/office/drawing/2014/main" id="{61E7B543-D030-47A4-8677-2016BF36FD54}"/>
              </a:ext>
            </a:extLst>
          </p:cNvPr>
          <p:cNvPicPr>
            <a:picLocks noChangeAspect="1"/>
          </p:cNvPicPr>
          <p:nvPr/>
        </p:nvPicPr>
        <p:blipFill rotWithShape="1">
          <a:blip r:embed="rId6"/>
          <a:srcRect l="53912" t="8501" r="985" b="2605"/>
          <a:stretch/>
        </p:blipFill>
        <p:spPr>
          <a:xfrm>
            <a:off x="6477514" y="2049753"/>
            <a:ext cx="1682921" cy="1335825"/>
          </a:xfrm>
          <a:prstGeom prst="rect">
            <a:avLst/>
          </a:prstGeom>
        </p:spPr>
      </p:pic>
      <p:pic>
        <p:nvPicPr>
          <p:cNvPr id="9" name="Image 8">
            <a:extLst>
              <a:ext uri="{FF2B5EF4-FFF2-40B4-BE49-F238E27FC236}">
                <a16:creationId xmlns:a16="http://schemas.microsoft.com/office/drawing/2014/main" id="{05493F46-2994-4362-ADB0-B55C945457BD}"/>
              </a:ext>
            </a:extLst>
          </p:cNvPr>
          <p:cNvPicPr>
            <a:picLocks noChangeAspect="1"/>
          </p:cNvPicPr>
          <p:nvPr/>
        </p:nvPicPr>
        <p:blipFill rotWithShape="1">
          <a:blip r:embed="rId7"/>
          <a:srcRect l="54344" t="8097" r="2338" b="5153"/>
          <a:stretch/>
        </p:blipFill>
        <p:spPr>
          <a:xfrm>
            <a:off x="4499983" y="2027761"/>
            <a:ext cx="1672344" cy="1335826"/>
          </a:xfrm>
          <a:prstGeom prst="rect">
            <a:avLst/>
          </a:prstGeom>
        </p:spPr>
      </p:pic>
      <p:grpSp>
        <p:nvGrpSpPr>
          <p:cNvPr id="8" name="Groupe 7">
            <a:extLst>
              <a:ext uri="{FF2B5EF4-FFF2-40B4-BE49-F238E27FC236}">
                <a16:creationId xmlns:a16="http://schemas.microsoft.com/office/drawing/2014/main" id="{24DB74CE-9451-4682-AD0F-323ECC542B0E}"/>
              </a:ext>
            </a:extLst>
          </p:cNvPr>
          <p:cNvGrpSpPr/>
          <p:nvPr/>
        </p:nvGrpSpPr>
        <p:grpSpPr>
          <a:xfrm>
            <a:off x="5211785" y="2541226"/>
            <a:ext cx="1005403" cy="812633"/>
            <a:chOff x="5211785" y="2709905"/>
            <a:chExt cx="1005403" cy="812633"/>
          </a:xfrm>
        </p:grpSpPr>
        <p:pic>
          <p:nvPicPr>
            <p:cNvPr id="11" name="Image 10">
              <a:extLst>
                <a:ext uri="{FF2B5EF4-FFF2-40B4-BE49-F238E27FC236}">
                  <a16:creationId xmlns:a16="http://schemas.microsoft.com/office/drawing/2014/main" id="{DC01ECDF-1957-47B5-BB58-8994E9C57530}"/>
                </a:ext>
              </a:extLst>
            </p:cNvPr>
            <p:cNvPicPr>
              <a:picLocks noChangeAspect="1"/>
            </p:cNvPicPr>
            <p:nvPr/>
          </p:nvPicPr>
          <p:blipFill rotWithShape="1">
            <a:blip r:embed="rId8"/>
            <a:srcRect l="-1" t="-1" r="3213" b="-263"/>
            <a:stretch/>
          </p:blipFill>
          <p:spPr>
            <a:xfrm>
              <a:off x="5235087" y="2742140"/>
              <a:ext cx="958801" cy="780398"/>
            </a:xfrm>
            <a:prstGeom prst="rect">
              <a:avLst/>
            </a:prstGeom>
          </p:spPr>
        </p:pic>
        <p:sp>
          <p:nvSpPr>
            <p:cNvPr id="14" name="ZoneTexte 13">
              <a:extLst>
                <a:ext uri="{FF2B5EF4-FFF2-40B4-BE49-F238E27FC236}">
                  <a16:creationId xmlns:a16="http://schemas.microsoft.com/office/drawing/2014/main" id="{54404337-CB96-496B-B7D0-3929761FAC88}"/>
                </a:ext>
              </a:extLst>
            </p:cNvPr>
            <p:cNvSpPr txBox="1"/>
            <p:nvPr/>
          </p:nvSpPr>
          <p:spPr>
            <a:xfrm>
              <a:off x="5211785" y="2709905"/>
              <a:ext cx="1005403" cy="276999"/>
            </a:xfrm>
            <a:prstGeom prst="rect">
              <a:avLst/>
            </a:prstGeom>
            <a:noFill/>
          </p:spPr>
          <p:txBody>
            <a:bodyPr wrap="none" rtlCol="0">
              <a:spAutoFit/>
            </a:bodyPr>
            <a:lstStyle/>
            <a:p>
              <a:r>
                <a:rPr lang="en-US" sz="1200" dirty="0"/>
                <a:t>! grayscale</a:t>
              </a:r>
            </a:p>
          </p:txBody>
        </p:sp>
      </p:grpSp>
      <p:pic>
        <p:nvPicPr>
          <p:cNvPr id="21" name="Image 20">
            <a:extLst>
              <a:ext uri="{FF2B5EF4-FFF2-40B4-BE49-F238E27FC236}">
                <a16:creationId xmlns:a16="http://schemas.microsoft.com/office/drawing/2014/main" id="{60FC5538-1294-4252-B546-C97B260A98CE}"/>
              </a:ext>
            </a:extLst>
          </p:cNvPr>
          <p:cNvPicPr>
            <a:picLocks noChangeAspect="1"/>
          </p:cNvPicPr>
          <p:nvPr/>
        </p:nvPicPr>
        <p:blipFill rotWithShape="1">
          <a:blip r:embed="rId6"/>
          <a:srcRect l="53912" t="8501" r="985" b="2605"/>
          <a:stretch/>
        </p:blipFill>
        <p:spPr>
          <a:xfrm>
            <a:off x="8385485" y="2049753"/>
            <a:ext cx="1682921" cy="1335825"/>
          </a:xfrm>
          <a:prstGeom prst="rect">
            <a:avLst/>
          </a:prstGeom>
        </p:spPr>
      </p:pic>
      <p:pic>
        <p:nvPicPr>
          <p:cNvPr id="15" name="Image 14">
            <a:extLst>
              <a:ext uri="{FF2B5EF4-FFF2-40B4-BE49-F238E27FC236}">
                <a16:creationId xmlns:a16="http://schemas.microsoft.com/office/drawing/2014/main" id="{F580A256-1430-46A2-9ABC-536ACF130B68}"/>
              </a:ext>
            </a:extLst>
          </p:cNvPr>
          <p:cNvPicPr>
            <a:picLocks noChangeAspect="1"/>
          </p:cNvPicPr>
          <p:nvPr/>
        </p:nvPicPr>
        <p:blipFill rotWithShape="1">
          <a:blip r:embed="rId9"/>
          <a:srcRect l="54327" t="8747" r="2081"/>
          <a:stretch/>
        </p:blipFill>
        <p:spPr>
          <a:xfrm>
            <a:off x="10364359" y="2049754"/>
            <a:ext cx="1626906" cy="1335825"/>
          </a:xfrm>
          <a:prstGeom prst="rect">
            <a:avLst/>
          </a:prstGeom>
        </p:spPr>
      </p:pic>
      <p:grpSp>
        <p:nvGrpSpPr>
          <p:cNvPr id="12" name="Groupe 11">
            <a:extLst>
              <a:ext uri="{FF2B5EF4-FFF2-40B4-BE49-F238E27FC236}">
                <a16:creationId xmlns:a16="http://schemas.microsoft.com/office/drawing/2014/main" id="{4F3A5CCA-2C91-4B5B-891B-BAA7A4EAEAD7}"/>
              </a:ext>
            </a:extLst>
          </p:cNvPr>
          <p:cNvGrpSpPr/>
          <p:nvPr/>
        </p:nvGrpSpPr>
        <p:grpSpPr>
          <a:xfrm>
            <a:off x="9260544" y="535551"/>
            <a:ext cx="2160271" cy="1228034"/>
            <a:chOff x="9260544" y="535551"/>
            <a:chExt cx="2160271" cy="1228034"/>
          </a:xfrm>
        </p:grpSpPr>
        <p:sp>
          <p:nvSpPr>
            <p:cNvPr id="42" name="Rectangle 41">
              <a:extLst>
                <a:ext uri="{FF2B5EF4-FFF2-40B4-BE49-F238E27FC236}">
                  <a16:creationId xmlns:a16="http://schemas.microsoft.com/office/drawing/2014/main" id="{D6C11D68-BB51-4007-A01A-A575156856EB}"/>
                </a:ext>
              </a:extLst>
            </p:cNvPr>
            <p:cNvSpPr/>
            <p:nvPr/>
          </p:nvSpPr>
          <p:spPr>
            <a:xfrm>
              <a:off x="9260544" y="558291"/>
              <a:ext cx="2160271" cy="12052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Image 38">
              <a:extLst>
                <a:ext uri="{FF2B5EF4-FFF2-40B4-BE49-F238E27FC236}">
                  <a16:creationId xmlns:a16="http://schemas.microsoft.com/office/drawing/2014/main" id="{8A60A6D4-8BE3-4D49-B879-AA24E47C1A24}"/>
                </a:ext>
              </a:extLst>
            </p:cNvPr>
            <p:cNvPicPr>
              <a:picLocks noChangeAspect="1"/>
            </p:cNvPicPr>
            <p:nvPr/>
          </p:nvPicPr>
          <p:blipFill rotWithShape="1">
            <a:blip r:embed="rId10"/>
            <a:srcRect l="1728" t="2939" b="55399"/>
            <a:stretch/>
          </p:blipFill>
          <p:spPr>
            <a:xfrm>
              <a:off x="9329286" y="848421"/>
              <a:ext cx="1105925" cy="551110"/>
            </a:xfrm>
            <a:prstGeom prst="rect">
              <a:avLst/>
            </a:prstGeom>
          </p:spPr>
        </p:pic>
        <p:pic>
          <p:nvPicPr>
            <p:cNvPr id="40" name="Image 39">
              <a:extLst>
                <a:ext uri="{FF2B5EF4-FFF2-40B4-BE49-F238E27FC236}">
                  <a16:creationId xmlns:a16="http://schemas.microsoft.com/office/drawing/2014/main" id="{ED75B9D4-9B7F-4D90-8FAF-908CAA134074}"/>
                </a:ext>
              </a:extLst>
            </p:cNvPr>
            <p:cNvPicPr>
              <a:picLocks noChangeAspect="1"/>
            </p:cNvPicPr>
            <p:nvPr/>
          </p:nvPicPr>
          <p:blipFill rotWithShape="1">
            <a:blip r:embed="rId11"/>
            <a:srcRect t="5358" b="53785"/>
            <a:stretch/>
          </p:blipFill>
          <p:spPr>
            <a:xfrm>
              <a:off x="9336770" y="1275063"/>
              <a:ext cx="1105925" cy="458142"/>
            </a:xfrm>
            <a:prstGeom prst="rect">
              <a:avLst/>
            </a:prstGeom>
          </p:spPr>
        </p:pic>
        <p:pic>
          <p:nvPicPr>
            <p:cNvPr id="43" name="Image 42">
              <a:extLst>
                <a:ext uri="{FF2B5EF4-FFF2-40B4-BE49-F238E27FC236}">
                  <a16:creationId xmlns:a16="http://schemas.microsoft.com/office/drawing/2014/main" id="{99413A4A-8681-4584-BBD9-D2687EE27937}"/>
                </a:ext>
              </a:extLst>
            </p:cNvPr>
            <p:cNvPicPr>
              <a:picLocks noChangeAspect="1"/>
            </p:cNvPicPr>
            <p:nvPr/>
          </p:nvPicPr>
          <p:blipFill>
            <a:blip r:embed="rId12"/>
            <a:stretch>
              <a:fillRect/>
            </a:stretch>
          </p:blipFill>
          <p:spPr>
            <a:xfrm>
              <a:off x="10802793" y="1280519"/>
              <a:ext cx="466725" cy="457200"/>
            </a:xfrm>
            <a:prstGeom prst="rect">
              <a:avLst/>
            </a:prstGeom>
          </p:spPr>
        </p:pic>
        <p:graphicFrame>
          <p:nvGraphicFramePr>
            <p:cNvPr id="41" name="Objet 40">
              <a:extLst>
                <a:ext uri="{FF2B5EF4-FFF2-40B4-BE49-F238E27FC236}">
                  <a16:creationId xmlns:a16="http://schemas.microsoft.com/office/drawing/2014/main" id="{DE39207D-DB15-4116-82BD-FD3AEF9B781B}"/>
                </a:ext>
              </a:extLst>
            </p:cNvPr>
            <p:cNvGraphicFramePr>
              <a:graphicFrameLocks noChangeAspect="1"/>
            </p:cNvGraphicFramePr>
            <p:nvPr>
              <p:extLst>
                <p:ext uri="{D42A27DB-BD31-4B8C-83A1-F6EECF244321}">
                  <p14:modId xmlns:p14="http://schemas.microsoft.com/office/powerpoint/2010/main" val="923923226"/>
                </p:ext>
              </p:extLst>
            </p:nvPr>
          </p:nvGraphicFramePr>
          <p:xfrm>
            <a:off x="10809961" y="1302316"/>
            <a:ext cx="436593" cy="458143"/>
          </p:xfrm>
          <a:graphic>
            <a:graphicData uri="http://schemas.openxmlformats.org/presentationml/2006/ole">
              <mc:AlternateContent xmlns:mc="http://schemas.openxmlformats.org/markup-compatibility/2006">
                <mc:Choice xmlns:v="urn:schemas-microsoft-com:vml" Requires="v">
                  <p:oleObj spid="_x0000_s2138" name="Worksheet" r:id="rId13" imgW="1592757" imgH="373530" progId="Excel.Sheet.12">
                    <p:embed/>
                  </p:oleObj>
                </mc:Choice>
                <mc:Fallback>
                  <p:oleObj name="Worksheet" r:id="rId13" imgW="1592757" imgH="373530" progId="Excel.Sheet.12">
                    <p:embed/>
                    <p:pic>
                      <p:nvPicPr>
                        <p:cNvPr id="41" name="Objet 40">
                          <a:extLst>
                            <a:ext uri="{FF2B5EF4-FFF2-40B4-BE49-F238E27FC236}">
                              <a16:creationId xmlns:a16="http://schemas.microsoft.com/office/drawing/2014/main" id="{DE39207D-DB15-4116-82BD-FD3AEF9B781B}"/>
                            </a:ext>
                          </a:extLst>
                        </p:cNvPr>
                        <p:cNvPicPr/>
                        <p:nvPr/>
                      </p:nvPicPr>
                      <p:blipFill>
                        <a:blip r:embed="rId14">
                          <a:alphaModFix amt="0"/>
                        </a:blip>
                        <a:stretch>
                          <a:fillRect/>
                        </a:stretch>
                      </p:blipFill>
                      <p:spPr>
                        <a:xfrm>
                          <a:off x="10809961" y="1302316"/>
                          <a:ext cx="436593" cy="458143"/>
                        </a:xfrm>
                        <a:prstGeom prst="rect">
                          <a:avLst/>
                        </a:prstGeom>
                      </p:spPr>
                    </p:pic>
                  </p:oleObj>
                </mc:Fallback>
              </mc:AlternateContent>
            </a:graphicData>
          </a:graphic>
        </p:graphicFrame>
        <p:sp>
          <p:nvSpPr>
            <p:cNvPr id="44" name="ZoneTexte 43">
              <a:extLst>
                <a:ext uri="{FF2B5EF4-FFF2-40B4-BE49-F238E27FC236}">
                  <a16:creationId xmlns:a16="http://schemas.microsoft.com/office/drawing/2014/main" id="{90B6AF74-FBEB-4841-9F24-4DCDEC76E017}"/>
                </a:ext>
              </a:extLst>
            </p:cNvPr>
            <p:cNvSpPr txBox="1"/>
            <p:nvPr/>
          </p:nvSpPr>
          <p:spPr>
            <a:xfrm>
              <a:off x="9385147" y="535551"/>
              <a:ext cx="1957304" cy="646331"/>
            </a:xfrm>
            <a:prstGeom prst="rect">
              <a:avLst/>
            </a:prstGeom>
            <a:noFill/>
          </p:spPr>
          <p:txBody>
            <a:bodyPr wrap="square" rtlCol="0">
              <a:spAutoFit/>
            </a:bodyPr>
            <a:lstStyle/>
            <a:p>
              <a:pPr algn="r"/>
              <a:r>
                <a:rPr lang="en-US" i="1" dirty="0">
                  <a:solidFill>
                    <a:schemeClr val="bg2"/>
                  </a:solidFill>
                </a:rPr>
                <a:t>Bodysuit - Dress</a:t>
              </a:r>
            </a:p>
            <a:p>
              <a:pPr algn="r"/>
              <a:r>
                <a:rPr lang="en-US" i="1" dirty="0">
                  <a:solidFill>
                    <a:schemeClr val="bg2"/>
                  </a:solidFill>
                </a:rPr>
                <a:t>details</a:t>
              </a:r>
            </a:p>
          </p:txBody>
        </p:sp>
        <p:sp>
          <p:nvSpPr>
            <p:cNvPr id="45" name="Flèche : bas 44">
              <a:extLst>
                <a:ext uri="{FF2B5EF4-FFF2-40B4-BE49-F238E27FC236}">
                  <a16:creationId xmlns:a16="http://schemas.microsoft.com/office/drawing/2014/main" id="{6E912B41-C9C4-4E73-A9B5-7B1F93CA780E}"/>
                </a:ext>
              </a:extLst>
            </p:cNvPr>
            <p:cNvSpPr/>
            <p:nvPr/>
          </p:nvSpPr>
          <p:spPr>
            <a:xfrm>
              <a:off x="10945389" y="1118079"/>
              <a:ext cx="232423" cy="141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Image 23">
            <a:extLst>
              <a:ext uri="{FF2B5EF4-FFF2-40B4-BE49-F238E27FC236}">
                <a16:creationId xmlns:a16="http://schemas.microsoft.com/office/drawing/2014/main" id="{AD2DAEB8-8BE4-43B1-9CD6-7FC39250D3AF}"/>
              </a:ext>
            </a:extLst>
          </p:cNvPr>
          <p:cNvPicPr>
            <a:picLocks noChangeAspect="1"/>
          </p:cNvPicPr>
          <p:nvPr/>
        </p:nvPicPr>
        <p:blipFill rotWithShape="1">
          <a:blip r:embed="rId3"/>
          <a:srcRect t="44151"/>
          <a:stretch/>
        </p:blipFill>
        <p:spPr>
          <a:xfrm>
            <a:off x="26906" y="3376612"/>
            <a:ext cx="12138188" cy="2063352"/>
          </a:xfrm>
          <a:prstGeom prst="rect">
            <a:avLst/>
          </a:prstGeom>
        </p:spPr>
      </p:pic>
      <p:sp>
        <p:nvSpPr>
          <p:cNvPr id="3" name="Rectangle : coins arrondis 2">
            <a:extLst>
              <a:ext uri="{FF2B5EF4-FFF2-40B4-BE49-F238E27FC236}">
                <a16:creationId xmlns:a16="http://schemas.microsoft.com/office/drawing/2014/main" id="{4BBE1D7D-48F8-431F-A1FF-5B417CE4C49C}"/>
              </a:ext>
            </a:extLst>
          </p:cNvPr>
          <p:cNvSpPr/>
          <p:nvPr/>
        </p:nvSpPr>
        <p:spPr>
          <a:xfrm>
            <a:off x="6338656" y="4522795"/>
            <a:ext cx="1899822" cy="90347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CC46BB6D-6FE7-4BCE-88BD-23571BD7B70A}"/>
              </a:ext>
            </a:extLst>
          </p:cNvPr>
          <p:cNvPicPr>
            <a:picLocks noChangeAspect="1"/>
          </p:cNvPicPr>
          <p:nvPr/>
        </p:nvPicPr>
        <p:blipFill>
          <a:blip r:embed="rId15"/>
          <a:stretch>
            <a:fillRect/>
          </a:stretch>
        </p:blipFill>
        <p:spPr>
          <a:xfrm>
            <a:off x="6126223" y="1210013"/>
            <a:ext cx="780572" cy="228460"/>
          </a:xfrm>
          <a:prstGeom prst="rect">
            <a:avLst/>
          </a:prstGeom>
        </p:spPr>
      </p:pic>
    </p:spTree>
    <p:extLst>
      <p:ext uri="{BB962C8B-B14F-4D97-AF65-F5344CB8AC3E}">
        <p14:creationId xmlns:p14="http://schemas.microsoft.com/office/powerpoint/2010/main" val="5314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7964</TotalTime>
  <Words>2247</Words>
  <Application>Microsoft Office PowerPoint</Application>
  <PresentationFormat>Grand écran</PresentationFormat>
  <Paragraphs>283</Paragraphs>
  <Slides>15</Slides>
  <Notes>2</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15</vt:i4>
      </vt:variant>
    </vt:vector>
  </HeadingPairs>
  <TitlesOfParts>
    <vt:vector size="23" baseType="lpstr">
      <vt:lpstr>Calibri</vt:lpstr>
      <vt:lpstr>Century Gothic</vt:lpstr>
      <vt:lpstr>Courier New</vt:lpstr>
      <vt:lpstr>Helvetica Neue</vt:lpstr>
      <vt:lpstr>Times New Roman</vt:lpstr>
      <vt:lpstr>Wingdings 2</vt:lpstr>
      <vt:lpstr>Concis</vt:lpstr>
      <vt:lpstr>Worksheet</vt:lpstr>
      <vt:lpstr>Products’ Classification Engine with text &amp; image feasibility study</vt:lpstr>
      <vt:lpstr>Project’s scope: Feasibility study expectations</vt:lpstr>
      <vt:lpstr>Feasibility study contents</vt:lpstr>
      <vt:lpstr>Global EDA</vt:lpstr>
      <vt:lpstr>Global EDA: Products Categories Clip or Collect ?</vt:lpstr>
      <vt:lpstr>Text processing : pre-process please refer to Explorations_NB : section 2.</vt:lpstr>
      <vt:lpstr>Text processing : Bag of Words</vt:lpstr>
      <vt:lpstr>Image processing: pre-process please refer to Explorations_NB : section 3.</vt:lpstr>
      <vt:lpstr>Image processing: pre-process please refer to Explorations_NB : section 3.</vt:lpstr>
      <vt:lpstr>Image processing : Bags of Visual Words</vt:lpstr>
      <vt:lpstr>Image processing : CNN transfer learning please refer to P6_01_CNN_Dedicated_NB.ipynb</vt:lpstr>
      <vt:lpstr>Browse combinations of text / image features Observations of rough clustering ARI score</vt:lpstr>
      <vt:lpstr>“Best” clustering visualizations: lda_optim &amp; cnn_vgg</vt:lpstr>
      <vt:lpstr>Alternate case to understand combination: lda_optim only</vt:lpstr>
      <vt:lpstr>Further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Etienne LARDEUR</dc:creator>
  <cp:lastModifiedBy>Etienne LARDEUR</cp:lastModifiedBy>
  <cp:revision>208</cp:revision>
  <dcterms:created xsi:type="dcterms:W3CDTF">2020-10-08T08:09:57Z</dcterms:created>
  <dcterms:modified xsi:type="dcterms:W3CDTF">2020-10-27T17:25:09Z</dcterms:modified>
</cp:coreProperties>
</file>