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6" r:id="rId7"/>
    <p:sldId id="269" r:id="rId8"/>
    <p:sldId id="267" r:id="rId9"/>
    <p:sldId id="260" r:id="rId10"/>
    <p:sldId id="265" r:id="rId11"/>
    <p:sldId id="264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 LARDEUR" initials="EL" lastIdx="1" clrIdx="0">
    <p:extLst>
      <p:ext uri="{19B8F6BF-5375-455C-9EA6-DF929625EA0E}">
        <p15:presenceInfo xmlns:p15="http://schemas.microsoft.com/office/powerpoint/2012/main" userId="d97171942a5c59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 custT="1"/>
      <dgm:spPr/>
      <dgm:t>
        <a:bodyPr/>
        <a:lstStyle/>
        <a:p>
          <a:r>
            <a:rPr lang="en-US" sz="2000" b="1" dirty="0"/>
            <a:t>1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process </a:t>
          </a:r>
          <a:r>
            <a:rPr lang="en-US" b="1" dirty="0"/>
            <a:t>text</a:t>
          </a:r>
          <a:r>
            <a:rPr lang="en-US" dirty="0"/>
            <a:t> // </a:t>
          </a:r>
          <a:r>
            <a:rPr lang="en-US" b="1" dirty="0"/>
            <a:t>Image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 custT="1"/>
      <dgm:spPr/>
      <dgm:t>
        <a:bodyPr/>
        <a:lstStyle/>
        <a:p>
          <a:r>
            <a:rPr lang="en-US" sz="2000" b="1" dirty="0"/>
            <a:t>4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 custT="1"/>
      <dgm:spPr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000" b="1" dirty="0"/>
            <a:t>5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accent1"/>
              </a:solidFill>
            </a:rPr>
            <a:t>Cluster and visualize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 custT="1"/>
      <dgm:spPr/>
      <dgm:t>
        <a:bodyPr/>
        <a:lstStyle/>
        <a:p>
          <a:r>
            <a:rPr lang="en-US" sz="2000" b="1" dirty="0"/>
            <a:t>3</a:t>
          </a:r>
          <a:endParaRPr lang="en-US" sz="1050" b="1" dirty="0"/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pPr>
            <a:buNone/>
          </a:pPr>
          <a:r>
            <a:rPr lang="en-US" dirty="0"/>
            <a:t>Feature Engineering : create {</a:t>
          </a:r>
          <a:r>
            <a:rPr lang="en-US" b="1" dirty="0" err="1"/>
            <a:t>BoW</a:t>
          </a:r>
          <a:r>
            <a:rPr lang="en-US" dirty="0"/>
            <a:t>, </a:t>
          </a:r>
          <a:r>
            <a:rPr lang="en-US" b="1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6</a:t>
          </a:r>
          <a:endParaRPr lang="en-US" sz="1600" b="1" dirty="0"/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pPr>
            <a:buNone/>
          </a:pPr>
          <a:endParaRPr lang="en-US" b="1" dirty="0">
            <a:solidFill>
              <a:schemeClr val="tx2"/>
            </a:solidFill>
          </a:endParaRP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pPr>
            <a:buFontTx/>
            <a:buNone/>
          </a:pPr>
          <a:r>
            <a:rPr lang="en-US" dirty="0"/>
            <a:t>Combine &amp; Reduce 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12EA5A14-D200-4932-B830-7317BD948ECF}">
      <dgm:prSet phldrT="[Texte]" custT="1"/>
      <dgm:spPr/>
      <dgm:t>
        <a:bodyPr/>
        <a:lstStyle/>
        <a:p>
          <a:r>
            <a:rPr lang="en-US" sz="2000" b="1" dirty="0"/>
            <a:t>2</a:t>
          </a:r>
        </a:p>
      </dgm:t>
    </dgm:pt>
    <dgm:pt modelId="{0C5C5B44-40DE-4796-903E-245F14BB4A96}" type="parTrans" cxnId="{B75FED66-FBB4-4497-8B0B-199BFA69F47A}">
      <dgm:prSet/>
      <dgm:spPr/>
      <dgm:t>
        <a:bodyPr/>
        <a:lstStyle/>
        <a:p>
          <a:endParaRPr lang="en-US"/>
        </a:p>
      </dgm:t>
    </dgm:pt>
    <dgm:pt modelId="{CCB3E596-F7EE-436F-B6FF-F244211D948B}" type="sibTrans" cxnId="{B75FED66-FBB4-4497-8B0B-199BFA69F47A}">
      <dgm:prSet/>
      <dgm:spPr/>
      <dgm:t>
        <a:bodyPr/>
        <a:lstStyle/>
        <a:p>
          <a:endParaRPr lang="en-US"/>
        </a:p>
      </dgm:t>
    </dgm:pt>
    <dgm:pt modelId="{E0A6E7E7-944B-4BB0-BF03-C64CB9A4ABFD}">
      <dgm:prSet/>
      <dgm:spPr/>
      <dgm:t>
        <a:bodyPr/>
        <a:lstStyle/>
        <a:p>
          <a:pPr>
            <a:buNone/>
          </a:pPr>
          <a:r>
            <a:rPr lang="en-US" dirty="0"/>
            <a:t>Global EDA : inputs &amp; target analysis</a:t>
          </a:r>
        </a:p>
      </dgm:t>
    </dgm:pt>
    <dgm:pt modelId="{94C3D423-524E-40C9-9BAD-076A3D963940}" type="parTrans" cxnId="{F49835CF-3B4F-4331-8B3A-F801C3C20D3A}">
      <dgm:prSet/>
      <dgm:spPr/>
      <dgm:t>
        <a:bodyPr/>
        <a:lstStyle/>
        <a:p>
          <a:endParaRPr lang="en-US"/>
        </a:p>
      </dgm:t>
    </dgm:pt>
    <dgm:pt modelId="{A6131480-8F8B-4ADE-9B3C-05A751446CA0}" type="sibTrans" cxnId="{F49835CF-3B4F-4331-8B3A-F801C3C20D3A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6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01778837-FAF5-480B-9BF4-78EEED959D25}" type="pres">
      <dgm:prSet presAssocID="{12EA5A14-D200-4932-B830-7317BD948ECF}" presName="composite" presStyleCnt="0"/>
      <dgm:spPr/>
    </dgm:pt>
    <dgm:pt modelId="{1CE05AB9-8EB1-42AD-A548-E67BC226A424}" type="pres">
      <dgm:prSet presAssocID="{12EA5A14-D200-4932-B830-7317BD948EC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DE4EB06-FEB9-453D-892E-FD7575BC7788}" type="pres">
      <dgm:prSet presAssocID="{12EA5A14-D200-4932-B830-7317BD948ECF}" presName="descendantText" presStyleLbl="alignAcc1" presStyleIdx="1" presStyleCnt="6">
        <dgm:presLayoutVars>
          <dgm:bulletEnabled val="1"/>
        </dgm:presLayoutVars>
      </dgm:prSet>
      <dgm:spPr/>
    </dgm:pt>
    <dgm:pt modelId="{7C0A39C5-98F4-4F09-BF16-F416B31560E7}" type="pres">
      <dgm:prSet presAssocID="{CCB3E596-F7EE-436F-B6FF-F244211D948B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2" presStyleCnt="6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3" presStyleCnt="6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4" presStyleCnt="6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2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3445CD41-0F59-4217-8F6B-360658E51455}" type="presOf" srcId="{FDB00D37-DDF5-4544-A65A-F32EBF766265}" destId="{1DE4EB06-FEB9-453D-892E-FD7575BC7788}" srcOrd="0" destOrd="0" presId="urn:microsoft.com/office/officeart/2005/8/layout/chevron2"/>
    <dgm:cxn modelId="{3345CC66-13E8-45F4-A42B-1BD6B394F7EB}" type="presOf" srcId="{12EA5A14-D200-4932-B830-7317BD948ECF}" destId="{1CE05AB9-8EB1-42AD-A548-E67BC226A424}" srcOrd="0" destOrd="0" presId="urn:microsoft.com/office/officeart/2005/8/layout/chevron2"/>
    <dgm:cxn modelId="{B75FED66-FBB4-4497-8B0B-199BFA69F47A}" srcId="{00C89288-F6E5-4B0A-814D-6998819D8839}" destId="{12EA5A14-D200-4932-B830-7317BD948ECF}" srcOrd="1" destOrd="0" parTransId="{0C5C5B44-40DE-4796-903E-245F14BB4A96}" sibTransId="{CCB3E596-F7EE-436F-B6FF-F244211D948B}"/>
    <dgm:cxn modelId="{244B6A53-CEFB-4FE2-9CEA-A51AF9B1FE37}" srcId="{12EA5A14-D200-4932-B830-7317BD948ECF}" destId="{FDB00D37-DDF5-4544-A65A-F32EBF766265}" srcOrd="0" destOrd="0" parTransId="{E21AB4C5-A74A-4FD7-A9CB-DF5F934FCA66}" sibTransId="{CBAD6418-6FFF-41C1-AB9E-5398D368A27C}"/>
    <dgm:cxn modelId="{00259557-CC6A-4BB2-820C-CFB39B9315F0}" type="presOf" srcId="{E0A6E7E7-944B-4BB0-BF03-C64CB9A4ABFD}" destId="{FA82D42D-D948-4017-8CBD-8741F6E945A7}" srcOrd="0" destOrd="0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5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3" destOrd="0" parTransId="{5672E79A-99A7-4786-82D6-E9BA3ADE5E1C}" sibTransId="{3E797266-AA64-4F50-9DEA-CD1549176E94}"/>
    <dgm:cxn modelId="{F49835CF-3B4F-4331-8B3A-F801C3C20D3A}" srcId="{E8A88C10-825F-428A-9A76-6ABFD031A88E}" destId="{E0A6E7E7-944B-4BB0-BF03-C64CB9A4ABFD}" srcOrd="0" destOrd="0" parTransId="{94C3D423-524E-40C9-9BAD-076A3D963940}" sibTransId="{A6131480-8F8B-4ADE-9B3C-05A751446CA0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4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F3B0CAEB-AA4B-44B8-AD91-EF1E6340BEC7}" type="presParOf" srcId="{E2B2F543-251E-46F1-9AC9-AC185DF91B18}" destId="{01778837-FAF5-480B-9BF4-78EEED959D25}" srcOrd="2" destOrd="0" presId="urn:microsoft.com/office/officeart/2005/8/layout/chevron2"/>
    <dgm:cxn modelId="{FAE42A31-C6A7-43A8-8BFC-4D5ED438F9F0}" type="presParOf" srcId="{01778837-FAF5-480B-9BF4-78EEED959D25}" destId="{1CE05AB9-8EB1-42AD-A548-E67BC226A424}" srcOrd="0" destOrd="0" presId="urn:microsoft.com/office/officeart/2005/8/layout/chevron2"/>
    <dgm:cxn modelId="{20020DD5-37BA-4D3E-ABDF-F19117EA95AE}" type="presParOf" srcId="{01778837-FAF5-480B-9BF4-78EEED959D25}" destId="{1DE4EB06-FEB9-453D-892E-FD7575BC7788}" srcOrd="1" destOrd="0" presId="urn:microsoft.com/office/officeart/2005/8/layout/chevron2"/>
    <dgm:cxn modelId="{CAE3B6A2-8035-4EB6-B31D-71B356362CFB}" type="presParOf" srcId="{E2B2F543-251E-46F1-9AC9-AC185DF91B18}" destId="{7C0A39C5-98F4-4F09-BF16-F416B31560E7}" srcOrd="3" destOrd="0" presId="urn:microsoft.com/office/officeart/2005/8/layout/chevron2"/>
    <dgm:cxn modelId="{6B749E02-5D62-4953-A5BB-1C1AB35FBDFD}" type="presParOf" srcId="{E2B2F543-251E-46F1-9AC9-AC185DF91B18}" destId="{9D578CAB-60DC-405E-839B-60C8691616A2}" srcOrd="4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5" destOrd="0" presId="urn:microsoft.com/office/officeart/2005/8/layout/chevron2"/>
    <dgm:cxn modelId="{858106EC-F326-40D4-B579-259B44FE84A5}" type="presParOf" srcId="{E2B2F543-251E-46F1-9AC9-AC185DF91B18}" destId="{88A0C810-D29B-468E-8562-ABB10B94C021}" srcOrd="6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7" destOrd="0" presId="urn:microsoft.com/office/officeart/2005/8/layout/chevron2"/>
    <dgm:cxn modelId="{7F654B10-4142-4084-8697-B070392B2B94}" type="presParOf" srcId="{E2B2F543-251E-46F1-9AC9-AC185DF91B18}" destId="{D243983C-796E-4945-BC09-EFFB7447C5C8}" srcOrd="8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9" destOrd="0" presId="urn:microsoft.com/office/officeart/2005/8/layout/chevron2"/>
    <dgm:cxn modelId="{95615C42-7F1C-4ACC-BF1A-7D31648629EA}" type="presParOf" srcId="{E2B2F543-251E-46F1-9AC9-AC185DF91B18}" destId="{2F6886F8-2365-44EC-812B-7F65E50391DA}" srcOrd="10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/>
      <dgm:spPr/>
      <dgm:t>
        <a:bodyPr/>
        <a:lstStyle/>
        <a:p>
          <a:r>
            <a:rPr lang="en-US" dirty="0"/>
            <a:t>Preprocess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r>
            <a:rPr lang="en-US" dirty="0"/>
            <a:t>Txt_1 :  LDA			Pic_1 : SIFT or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78A97823-7F70-40C4-913E-BC4A22BAF01E}">
      <dgm:prSet phldrT="[Texte]"/>
      <dgm:spPr/>
      <dgm:t>
        <a:bodyPr/>
        <a:lstStyle/>
        <a:p>
          <a:r>
            <a:rPr lang="en-US" dirty="0"/>
            <a:t>Txt_3 : </a:t>
          </a:r>
          <a:r>
            <a:rPr lang="en-US" dirty="0" err="1"/>
            <a:t>Emb</a:t>
          </a:r>
          <a:r>
            <a:rPr lang="en-US" dirty="0"/>
            <a:t>.?			Pic_3 : SURF or</a:t>
          </a:r>
        </a:p>
      </dgm:t>
    </dgm:pt>
    <dgm:pt modelId="{C80FB541-D12B-4904-BE4A-8BBC9FDF5058}" type="parTrans" cxnId="{24D23DDA-134C-4A77-8B6F-0FABEF49C7F7}">
      <dgm:prSet/>
      <dgm:spPr/>
      <dgm:t>
        <a:bodyPr/>
        <a:lstStyle/>
        <a:p>
          <a:endParaRPr lang="en-US"/>
        </a:p>
      </dgm:t>
    </dgm:pt>
    <dgm:pt modelId="{463F9B94-5AEE-4B24-AD21-2739D4380502}" type="sibTrans" cxnId="{24D23DDA-134C-4A77-8B6F-0FABEF49C7F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/>
      <dgm:spPr/>
      <dgm:t>
        <a:bodyPr/>
        <a:lstStyle/>
        <a:p>
          <a:r>
            <a:rPr lang="en-US" dirty="0"/>
            <a:t>Reduce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1F314C9-B719-4B51-BB3F-E3EE11197378}">
      <dgm:prSet phldrT="[Texte]"/>
      <dgm:spPr/>
      <dgm:t>
        <a:bodyPr/>
        <a:lstStyle/>
        <a:p>
          <a:r>
            <a:rPr lang="en-US" dirty="0" err="1"/>
            <a:t>Red_a</a:t>
          </a:r>
          <a:r>
            <a:rPr lang="en-US" dirty="0"/>
            <a:t> : PCA</a:t>
          </a:r>
        </a:p>
      </dgm:t>
    </dgm:pt>
    <dgm:pt modelId="{E52CD21F-C13C-4D04-A8E0-C176C4ADD436}" type="parTrans" cxnId="{B05132E0-0830-4B97-8A1F-DA2D88F28289}">
      <dgm:prSet/>
      <dgm:spPr/>
      <dgm:t>
        <a:bodyPr/>
        <a:lstStyle/>
        <a:p>
          <a:endParaRPr lang="en-US"/>
        </a:p>
      </dgm:t>
    </dgm:pt>
    <dgm:pt modelId="{4BAB5EA7-FE6C-48E0-AF2B-D2EE8F3474E5}" type="sibTrans" cxnId="{B05132E0-0830-4B97-8A1F-DA2D88F28289}">
      <dgm:prSet/>
      <dgm:spPr/>
      <dgm:t>
        <a:bodyPr/>
        <a:lstStyle/>
        <a:p>
          <a:endParaRPr lang="en-US"/>
        </a:p>
      </dgm:t>
    </dgm:pt>
    <dgm:pt modelId="{28832A4B-97FA-430E-804D-4585356CF886}">
      <dgm:prSet phldrT="[Texte]"/>
      <dgm:spPr/>
      <dgm:t>
        <a:bodyPr/>
        <a:lstStyle/>
        <a:p>
          <a:r>
            <a:rPr lang="en-US" dirty="0" err="1"/>
            <a:t>Red_b</a:t>
          </a:r>
          <a:r>
            <a:rPr lang="en-US" dirty="0"/>
            <a:t> : ? (t-</a:t>
          </a:r>
          <a:r>
            <a:rPr lang="en-US" dirty="0" err="1"/>
            <a:t>sne</a:t>
          </a:r>
          <a:r>
            <a:rPr lang="en-US" dirty="0"/>
            <a:t> for results </a:t>
          </a:r>
          <a:r>
            <a:rPr lang="en-US" dirty="0" err="1"/>
            <a:t>visu</a:t>
          </a:r>
          <a:r>
            <a:rPr lang="en-US" dirty="0"/>
            <a:t>)</a:t>
          </a:r>
        </a:p>
      </dgm:t>
    </dgm:pt>
    <dgm:pt modelId="{4415F296-B6ED-428B-9618-C419A38218ED}" type="parTrans" cxnId="{05545048-026D-4273-9464-0BD1FBE23EE1}">
      <dgm:prSet/>
      <dgm:spPr/>
      <dgm:t>
        <a:bodyPr/>
        <a:lstStyle/>
        <a:p>
          <a:endParaRPr lang="en-US"/>
        </a:p>
      </dgm:t>
    </dgm:pt>
    <dgm:pt modelId="{A13B6D25-B2B4-45EC-8C5A-48A1D5D32D58}" type="sibTrans" cxnId="{05545048-026D-4273-9464-0BD1FBE23EE1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/>
      <dgm:spPr/>
      <dgm:t>
        <a:bodyPr/>
        <a:lstStyle/>
        <a:p>
          <a:r>
            <a:rPr lang="en-US" dirty="0"/>
            <a:t>Cluster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r>
            <a:rPr lang="en-US" dirty="0" err="1"/>
            <a:t>Clust_a</a:t>
          </a:r>
          <a:r>
            <a:rPr lang="en-US" dirty="0"/>
            <a:t> : </a:t>
          </a:r>
          <a:r>
            <a:rPr lang="en-US" dirty="0" err="1"/>
            <a:t>Kmeans</a:t>
          </a:r>
          <a:r>
            <a:rPr lang="en-US" dirty="0"/>
            <a:t>?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99B983BC-75E6-462C-8476-C7E7CB173055}">
      <dgm:prSet phldrT="[Texte]"/>
      <dgm:spPr/>
      <dgm:t>
        <a:bodyPr/>
        <a:lstStyle/>
        <a:p>
          <a:r>
            <a:rPr lang="en-US" dirty="0"/>
            <a:t>Txt_2 :	 NMF			Pic_2 : ORB or </a:t>
          </a:r>
        </a:p>
      </dgm:t>
    </dgm:pt>
    <dgm:pt modelId="{585959DA-F355-4EAC-8669-673CB6E781D6}" type="parTrans" cxnId="{14D0C5B4-149C-4737-9076-22699CE32F02}">
      <dgm:prSet/>
      <dgm:spPr/>
      <dgm:t>
        <a:bodyPr/>
        <a:lstStyle/>
        <a:p>
          <a:endParaRPr lang="en-US"/>
        </a:p>
      </dgm:t>
    </dgm:pt>
    <dgm:pt modelId="{46155750-5FE4-40C8-AB19-8A79F9E43F98}" type="sibTrans" cxnId="{14D0C5B4-149C-4737-9076-22699CE32F02}">
      <dgm:prSet/>
      <dgm:spPr/>
      <dgm:t>
        <a:bodyPr/>
        <a:lstStyle/>
        <a:p>
          <a:endParaRPr lang="en-US"/>
        </a:p>
      </dgm:t>
    </dgm:pt>
    <dgm:pt modelId="{55B07801-B6CA-4A40-986E-968AC68D35A2}">
      <dgm:prSet phldrT="[Texte]"/>
      <dgm:spPr/>
      <dgm:t>
        <a:bodyPr/>
        <a:lstStyle/>
        <a:p>
          <a:r>
            <a:rPr lang="en-US" dirty="0" err="1"/>
            <a:t>Clust_b</a:t>
          </a:r>
          <a:r>
            <a:rPr lang="en-US" dirty="0"/>
            <a:t> : other?</a:t>
          </a:r>
        </a:p>
      </dgm:t>
    </dgm:pt>
    <dgm:pt modelId="{BA71E201-5085-4AFC-B844-B5FB8A71D264}" type="parTrans" cxnId="{3277ABCC-298E-4006-89DF-AA323366DD39}">
      <dgm:prSet/>
      <dgm:spPr/>
      <dgm:t>
        <a:bodyPr/>
        <a:lstStyle/>
        <a:p>
          <a:endParaRPr lang="en-US"/>
        </a:p>
      </dgm:t>
    </dgm:pt>
    <dgm:pt modelId="{54171EAE-89F9-443C-839E-AD7775403ED2}" type="sibTrans" cxnId="{3277ABCC-298E-4006-89DF-AA323366DD39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/>
      <dgm:spPr/>
      <dgm:t>
        <a:bodyPr/>
        <a:lstStyle/>
        <a:p>
          <a:r>
            <a:rPr lang="en-US" dirty="0"/>
            <a:t>Combine</a:t>
          </a:r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r>
            <a:rPr lang="en-US" dirty="0"/>
            <a:t>combination of {</a:t>
          </a:r>
          <a:r>
            <a:rPr lang="en-US" dirty="0" err="1"/>
            <a:t>BoW</a:t>
          </a:r>
          <a:r>
            <a:rPr lang="en-US" dirty="0"/>
            <a:t>, </a:t>
          </a:r>
          <a:r>
            <a:rPr lang="en-US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01544003-55CE-4436-BF10-32FA9010E94A}">
      <dgm:prSet phldrT="[Texte]"/>
      <dgm:spPr/>
      <dgm:t>
        <a:bodyPr/>
        <a:lstStyle/>
        <a:p>
          <a:r>
            <a:rPr lang="en-US" dirty="0"/>
            <a:t>… 				Pic_4 : CNN TL ?</a:t>
          </a:r>
        </a:p>
      </dgm:t>
    </dgm:pt>
    <dgm:pt modelId="{36B4CA1D-E0FC-4056-9F6D-69DF04395BBE}" type="parTrans" cxnId="{BB2525D1-3094-42BC-BF74-0213375AC7D6}">
      <dgm:prSet/>
      <dgm:spPr/>
      <dgm:t>
        <a:bodyPr/>
        <a:lstStyle/>
        <a:p>
          <a:endParaRPr lang="en-US"/>
        </a:p>
      </dgm:t>
    </dgm:pt>
    <dgm:pt modelId="{F42031A9-7C55-4F24-AFC6-613B3E5D2F5F}" type="sibTrans" cxnId="{BB2525D1-3094-42BC-BF74-0213375AC7D6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/>
      <dgm:spPr/>
      <dgm:t>
        <a:bodyPr/>
        <a:lstStyle/>
        <a:p>
          <a:r>
            <a:rPr lang="en-US" dirty="0"/>
            <a:t>Evaluate</a:t>
          </a:r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r>
            <a:rPr lang="en-US" dirty="0" err="1"/>
            <a:t>Visu_a</a:t>
          </a:r>
          <a:r>
            <a:rPr lang="en-US" dirty="0"/>
            <a:t> : </a:t>
          </a:r>
          <a:r>
            <a:rPr lang="en-US" dirty="0" err="1"/>
            <a:t>Tsne</a:t>
          </a:r>
          <a:r>
            <a:rPr lang="en-US" dirty="0"/>
            <a:t>			</a:t>
          </a:r>
          <a:r>
            <a:rPr lang="en-US" dirty="0" err="1"/>
            <a:t>Score_a</a:t>
          </a:r>
          <a:r>
            <a:rPr lang="en-US" dirty="0"/>
            <a:t> : ARI			</a:t>
          </a: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E5361682-4282-4D60-A3D1-798EC9174FD5}">
      <dgm:prSet phldrT="[Texte]"/>
      <dgm:spPr/>
      <dgm:t>
        <a:bodyPr/>
        <a:lstStyle/>
        <a:p>
          <a:r>
            <a:rPr lang="en-US" dirty="0" err="1"/>
            <a:t>Visu_b</a:t>
          </a:r>
          <a:r>
            <a:rPr lang="en-US" dirty="0"/>
            <a:t> : Other?		</a:t>
          </a:r>
          <a:r>
            <a:rPr lang="en-US" dirty="0" err="1"/>
            <a:t>Score_b</a:t>
          </a:r>
          <a:r>
            <a:rPr lang="en-US" dirty="0"/>
            <a:t> : Confusion matrix</a:t>
          </a:r>
        </a:p>
      </dgm:t>
    </dgm:pt>
    <dgm:pt modelId="{755BDE6C-50F4-4294-90B4-650C7B4F8F80}" type="parTrans" cxnId="{62530CF5-52D5-4872-9C00-30A3FE088EBB}">
      <dgm:prSet/>
      <dgm:spPr/>
      <dgm:t>
        <a:bodyPr/>
        <a:lstStyle/>
        <a:p>
          <a:endParaRPr lang="en-US"/>
        </a:p>
      </dgm:t>
    </dgm:pt>
    <dgm:pt modelId="{117A3B1A-E050-47C8-A63C-F2A0369F6AD5}" type="sibTrans" cxnId="{62530CF5-52D5-4872-9C00-30A3FE088EBB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r>
            <a:rPr lang="en-US" dirty="0"/>
            <a:t>After combination or in // ? (i.e. reduce text features, reduce picture features)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5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1" presStyleCnt="5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2" presStyleCnt="5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3" presStyleCnt="5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1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BFFC3735-1F0F-41E9-97B9-2ED4BE4E9D50}" type="presOf" srcId="{FDB00D37-DDF5-4544-A65A-F32EBF766265}" destId="{FA82D42D-D948-4017-8CBD-8741F6E945A7}" srcOrd="0" destOrd="0" presId="urn:microsoft.com/office/officeart/2005/8/layout/chevron2"/>
    <dgm:cxn modelId="{05545048-026D-4273-9464-0BD1FBE23EE1}" srcId="{193E373B-310B-43DC-8BB9-CDD94F7C2624}" destId="{28832A4B-97FA-430E-804D-4585356CF886}" srcOrd="2" destOrd="0" parTransId="{4415F296-B6ED-428B-9618-C419A38218ED}" sibTransId="{A13B6D25-B2B4-45EC-8C5A-48A1D5D32D58}"/>
    <dgm:cxn modelId="{821D586B-BF5E-4AC5-9449-E105713C32AC}" type="presOf" srcId="{E1F314C9-B719-4B51-BB3F-E3EE11197378}" destId="{0BBB229A-9D1C-4FD0-A478-51ED9A093204}" srcOrd="0" destOrd="1" presId="urn:microsoft.com/office/officeart/2005/8/layout/chevron2"/>
    <dgm:cxn modelId="{244B6A53-CEFB-4FE2-9CEA-A51AF9B1FE37}" srcId="{E8A88C10-825F-428A-9A76-6ABFD031A88E}" destId="{FDB00D37-DDF5-4544-A65A-F32EBF766265}" srcOrd="0" destOrd="0" parTransId="{E21AB4C5-A74A-4FD7-A9CB-DF5F934FCA66}" sibTransId="{CBAD6418-6FFF-41C1-AB9E-5398D368A27C}"/>
    <dgm:cxn modelId="{0E19807B-BF5B-4EE6-9D7D-50DAC44616C8}" type="presOf" srcId="{78A97823-7F70-40C4-913E-BC4A22BAF01E}" destId="{FA82D42D-D948-4017-8CBD-8741F6E945A7}" srcOrd="0" destOrd="2" presId="urn:microsoft.com/office/officeart/2005/8/layout/chevron2"/>
    <dgm:cxn modelId="{CA25938A-0DAE-487D-AF9E-B2E36E2DADFF}" type="presOf" srcId="{E5361682-4282-4D60-A3D1-798EC9174FD5}" destId="{4FB24F3D-F6A6-4EB0-821D-3453D4CF43E6}" srcOrd="0" destOrd="1" presId="urn:microsoft.com/office/officeart/2005/8/layout/chevron2"/>
    <dgm:cxn modelId="{8B5EED93-F947-45EB-B1BB-FD1DC3E6D95A}" type="presOf" srcId="{28832A4B-97FA-430E-804D-4585356CF886}" destId="{0BBB229A-9D1C-4FD0-A478-51ED9A093204}" srcOrd="0" destOrd="2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4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2" destOrd="0" parTransId="{5672E79A-99A7-4786-82D6-E9BA3ADE5E1C}" sibTransId="{3E797266-AA64-4F50-9DEA-CD1549176E94}"/>
    <dgm:cxn modelId="{14D0C5B4-149C-4737-9076-22699CE32F02}" srcId="{E8A88C10-825F-428A-9A76-6ABFD031A88E}" destId="{99B983BC-75E6-462C-8476-C7E7CB173055}" srcOrd="1" destOrd="0" parTransId="{585959DA-F355-4EAC-8669-673CB6E781D6}" sibTransId="{46155750-5FE4-40C8-AB19-8A79F9E43F98}"/>
    <dgm:cxn modelId="{FC24D0B9-E0D6-4020-8221-D9F165796CD4}" type="presOf" srcId="{01544003-55CE-4436-BF10-32FA9010E94A}" destId="{FA82D42D-D948-4017-8CBD-8741F6E945A7}" srcOrd="0" destOrd="3" presId="urn:microsoft.com/office/officeart/2005/8/layout/chevron2"/>
    <dgm:cxn modelId="{3277ABCC-298E-4006-89DF-AA323366DD39}" srcId="{E5623D0E-14FB-42F5-AB56-56EB103B2A96}" destId="{55B07801-B6CA-4A40-986E-968AC68D35A2}" srcOrd="1" destOrd="0" parTransId="{BA71E201-5085-4AFC-B844-B5FB8A71D264}" sibTransId="{54171EAE-89F9-443C-839E-AD7775403ED2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BB2525D1-3094-42BC-BF74-0213375AC7D6}" srcId="{E8A88C10-825F-428A-9A76-6ABFD031A88E}" destId="{01544003-55CE-4436-BF10-32FA9010E94A}" srcOrd="3" destOrd="0" parTransId="{36B4CA1D-E0FC-4056-9F6D-69DF04395BBE}" sibTransId="{F42031A9-7C55-4F24-AFC6-613B3E5D2F5F}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24D23DDA-134C-4A77-8B6F-0FABEF49C7F7}" srcId="{E8A88C10-825F-428A-9A76-6ABFD031A88E}" destId="{78A97823-7F70-40C4-913E-BC4A22BAF01E}" srcOrd="2" destOrd="0" parTransId="{C80FB541-D12B-4904-BE4A-8BBC9FDF5058}" sibTransId="{463F9B94-5AEE-4B24-AD21-2739D4380502}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B05132E0-0830-4B97-8A1F-DA2D88F28289}" srcId="{193E373B-310B-43DC-8BB9-CDD94F7C2624}" destId="{E1F314C9-B719-4B51-BB3F-E3EE11197378}" srcOrd="1" destOrd="0" parTransId="{E52CD21F-C13C-4D04-A8E0-C176C4ADD436}" sibTransId="{4BAB5EA7-FE6C-48E0-AF2B-D2EE8F3474E5}"/>
    <dgm:cxn modelId="{02B36FEB-FED7-467F-8A63-96DBD5A1C2CA}" type="presOf" srcId="{55B07801-B6CA-4A40-986E-968AC68D35A2}" destId="{53AEDBE1-9D0A-4A67-A50E-8FE63B99F280}" srcOrd="0" destOrd="1" presId="urn:microsoft.com/office/officeart/2005/8/layout/chevron2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7FB172F2-27CE-4547-804D-B61ECA24ECCD}" type="presOf" srcId="{99B983BC-75E6-462C-8476-C7E7CB173055}" destId="{FA82D42D-D948-4017-8CBD-8741F6E945A7}" srcOrd="0" destOrd="1" presId="urn:microsoft.com/office/officeart/2005/8/layout/chevron2"/>
    <dgm:cxn modelId="{62530CF5-52D5-4872-9C00-30A3FE088EBB}" srcId="{2E3BE5D5-FF67-43B0-9E66-08CB8BB8A7C3}" destId="{E5361682-4282-4D60-A3D1-798EC9174FD5}" srcOrd="1" destOrd="0" parTransId="{755BDE6C-50F4-4294-90B4-650C7B4F8F80}" sibTransId="{117A3B1A-E050-47C8-A63C-F2A0369F6AD5}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3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6B749E02-5D62-4953-A5BB-1C1AB35FBDFD}" type="presParOf" srcId="{E2B2F543-251E-46F1-9AC9-AC185DF91B18}" destId="{9D578CAB-60DC-405E-839B-60C8691616A2}" srcOrd="2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3" destOrd="0" presId="urn:microsoft.com/office/officeart/2005/8/layout/chevron2"/>
    <dgm:cxn modelId="{858106EC-F326-40D4-B579-259B44FE84A5}" type="presParOf" srcId="{E2B2F543-251E-46F1-9AC9-AC185DF91B18}" destId="{88A0C810-D29B-468E-8562-ABB10B94C021}" srcOrd="4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5" destOrd="0" presId="urn:microsoft.com/office/officeart/2005/8/layout/chevron2"/>
    <dgm:cxn modelId="{7F654B10-4142-4084-8697-B070392B2B94}" type="presParOf" srcId="{E2B2F543-251E-46F1-9AC9-AC185DF91B18}" destId="{D243983C-796E-4945-BC09-EFFB7447C5C8}" srcOrd="6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7" destOrd="0" presId="urn:microsoft.com/office/officeart/2005/8/layout/chevron2"/>
    <dgm:cxn modelId="{95615C42-7F1C-4ACC-BF1A-7D31648629EA}" type="presParOf" srcId="{E2B2F543-251E-46F1-9AC9-AC185DF91B18}" destId="{2F6886F8-2365-44EC-812B-7F65E50391DA}" srcOrd="8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/>
      <dgm:spPr/>
      <dgm:t>
        <a:bodyPr/>
        <a:lstStyle/>
        <a:p>
          <a:r>
            <a:rPr lang="en-US" dirty="0"/>
            <a:t>Preprocess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r>
            <a:rPr lang="en-US" dirty="0"/>
            <a:t>Txt_1 :  LDA			Pic_1 : SIFT or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78A97823-7F70-40C4-913E-BC4A22BAF01E}">
      <dgm:prSet phldrT="[Texte]"/>
      <dgm:spPr/>
      <dgm:t>
        <a:bodyPr/>
        <a:lstStyle/>
        <a:p>
          <a:r>
            <a:rPr lang="en-US" dirty="0"/>
            <a:t>Txt_3 : </a:t>
          </a:r>
          <a:r>
            <a:rPr lang="en-US" dirty="0" err="1"/>
            <a:t>Emb</a:t>
          </a:r>
          <a:r>
            <a:rPr lang="en-US" dirty="0"/>
            <a:t>.?			Pic_3 : SURF or</a:t>
          </a:r>
        </a:p>
      </dgm:t>
    </dgm:pt>
    <dgm:pt modelId="{C80FB541-D12B-4904-BE4A-8BBC9FDF5058}" type="parTrans" cxnId="{24D23DDA-134C-4A77-8B6F-0FABEF49C7F7}">
      <dgm:prSet/>
      <dgm:spPr/>
      <dgm:t>
        <a:bodyPr/>
        <a:lstStyle/>
        <a:p>
          <a:endParaRPr lang="en-US"/>
        </a:p>
      </dgm:t>
    </dgm:pt>
    <dgm:pt modelId="{463F9B94-5AEE-4B24-AD21-2739D4380502}" type="sibTrans" cxnId="{24D23DDA-134C-4A77-8B6F-0FABEF49C7F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/>
      <dgm:spPr/>
      <dgm:t>
        <a:bodyPr/>
        <a:lstStyle/>
        <a:p>
          <a:r>
            <a:rPr lang="en-US" dirty="0"/>
            <a:t>Reduce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1F314C9-B719-4B51-BB3F-E3EE11197378}">
      <dgm:prSet phldrT="[Texte]"/>
      <dgm:spPr/>
      <dgm:t>
        <a:bodyPr/>
        <a:lstStyle/>
        <a:p>
          <a:r>
            <a:rPr lang="en-US" dirty="0" err="1"/>
            <a:t>Red_a</a:t>
          </a:r>
          <a:r>
            <a:rPr lang="en-US" dirty="0"/>
            <a:t> : PCA</a:t>
          </a:r>
        </a:p>
      </dgm:t>
    </dgm:pt>
    <dgm:pt modelId="{E52CD21F-C13C-4D04-A8E0-C176C4ADD436}" type="parTrans" cxnId="{B05132E0-0830-4B97-8A1F-DA2D88F28289}">
      <dgm:prSet/>
      <dgm:spPr/>
      <dgm:t>
        <a:bodyPr/>
        <a:lstStyle/>
        <a:p>
          <a:endParaRPr lang="en-US"/>
        </a:p>
      </dgm:t>
    </dgm:pt>
    <dgm:pt modelId="{4BAB5EA7-FE6C-48E0-AF2B-D2EE8F3474E5}" type="sibTrans" cxnId="{B05132E0-0830-4B97-8A1F-DA2D88F28289}">
      <dgm:prSet/>
      <dgm:spPr/>
      <dgm:t>
        <a:bodyPr/>
        <a:lstStyle/>
        <a:p>
          <a:endParaRPr lang="en-US"/>
        </a:p>
      </dgm:t>
    </dgm:pt>
    <dgm:pt modelId="{28832A4B-97FA-430E-804D-4585356CF886}">
      <dgm:prSet phldrT="[Texte]"/>
      <dgm:spPr/>
      <dgm:t>
        <a:bodyPr/>
        <a:lstStyle/>
        <a:p>
          <a:r>
            <a:rPr lang="en-US" dirty="0" err="1"/>
            <a:t>Red_b</a:t>
          </a:r>
          <a:r>
            <a:rPr lang="en-US" dirty="0"/>
            <a:t> : ? (t-</a:t>
          </a:r>
          <a:r>
            <a:rPr lang="en-US" dirty="0" err="1"/>
            <a:t>sne</a:t>
          </a:r>
          <a:r>
            <a:rPr lang="en-US" dirty="0"/>
            <a:t> for results </a:t>
          </a:r>
          <a:r>
            <a:rPr lang="en-US" dirty="0" err="1"/>
            <a:t>visu</a:t>
          </a:r>
          <a:r>
            <a:rPr lang="en-US" dirty="0"/>
            <a:t>)</a:t>
          </a:r>
        </a:p>
      </dgm:t>
    </dgm:pt>
    <dgm:pt modelId="{4415F296-B6ED-428B-9618-C419A38218ED}" type="parTrans" cxnId="{05545048-026D-4273-9464-0BD1FBE23EE1}">
      <dgm:prSet/>
      <dgm:spPr/>
      <dgm:t>
        <a:bodyPr/>
        <a:lstStyle/>
        <a:p>
          <a:endParaRPr lang="en-US"/>
        </a:p>
      </dgm:t>
    </dgm:pt>
    <dgm:pt modelId="{A13B6D25-B2B4-45EC-8C5A-48A1D5D32D58}" type="sibTrans" cxnId="{05545048-026D-4273-9464-0BD1FBE23EE1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/>
      <dgm:spPr/>
      <dgm:t>
        <a:bodyPr/>
        <a:lstStyle/>
        <a:p>
          <a:r>
            <a:rPr lang="en-US" dirty="0"/>
            <a:t>Cluster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r>
            <a:rPr lang="en-US" dirty="0" err="1"/>
            <a:t>Clust_a</a:t>
          </a:r>
          <a:r>
            <a:rPr lang="en-US" dirty="0"/>
            <a:t> : </a:t>
          </a:r>
          <a:r>
            <a:rPr lang="en-US" dirty="0" err="1"/>
            <a:t>Kmeans</a:t>
          </a:r>
          <a:r>
            <a:rPr lang="en-US" dirty="0"/>
            <a:t>?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99B983BC-75E6-462C-8476-C7E7CB173055}">
      <dgm:prSet phldrT="[Texte]"/>
      <dgm:spPr/>
      <dgm:t>
        <a:bodyPr/>
        <a:lstStyle/>
        <a:p>
          <a:r>
            <a:rPr lang="en-US" dirty="0"/>
            <a:t>Txt_2 :	 NMF			Pic_2 : ORB or </a:t>
          </a:r>
        </a:p>
      </dgm:t>
    </dgm:pt>
    <dgm:pt modelId="{585959DA-F355-4EAC-8669-673CB6E781D6}" type="parTrans" cxnId="{14D0C5B4-149C-4737-9076-22699CE32F02}">
      <dgm:prSet/>
      <dgm:spPr/>
      <dgm:t>
        <a:bodyPr/>
        <a:lstStyle/>
        <a:p>
          <a:endParaRPr lang="en-US"/>
        </a:p>
      </dgm:t>
    </dgm:pt>
    <dgm:pt modelId="{46155750-5FE4-40C8-AB19-8A79F9E43F98}" type="sibTrans" cxnId="{14D0C5B4-149C-4737-9076-22699CE32F02}">
      <dgm:prSet/>
      <dgm:spPr/>
      <dgm:t>
        <a:bodyPr/>
        <a:lstStyle/>
        <a:p>
          <a:endParaRPr lang="en-US"/>
        </a:p>
      </dgm:t>
    </dgm:pt>
    <dgm:pt modelId="{55B07801-B6CA-4A40-986E-968AC68D35A2}">
      <dgm:prSet phldrT="[Texte]"/>
      <dgm:spPr/>
      <dgm:t>
        <a:bodyPr/>
        <a:lstStyle/>
        <a:p>
          <a:r>
            <a:rPr lang="en-US" dirty="0" err="1"/>
            <a:t>Clust_b</a:t>
          </a:r>
          <a:r>
            <a:rPr lang="en-US" dirty="0"/>
            <a:t> : other?</a:t>
          </a:r>
        </a:p>
      </dgm:t>
    </dgm:pt>
    <dgm:pt modelId="{BA71E201-5085-4AFC-B844-B5FB8A71D264}" type="parTrans" cxnId="{3277ABCC-298E-4006-89DF-AA323366DD39}">
      <dgm:prSet/>
      <dgm:spPr/>
      <dgm:t>
        <a:bodyPr/>
        <a:lstStyle/>
        <a:p>
          <a:endParaRPr lang="en-US"/>
        </a:p>
      </dgm:t>
    </dgm:pt>
    <dgm:pt modelId="{54171EAE-89F9-443C-839E-AD7775403ED2}" type="sibTrans" cxnId="{3277ABCC-298E-4006-89DF-AA323366DD39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/>
      <dgm:spPr/>
      <dgm:t>
        <a:bodyPr/>
        <a:lstStyle/>
        <a:p>
          <a:r>
            <a:rPr lang="en-US" dirty="0"/>
            <a:t>Combine</a:t>
          </a:r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r>
            <a:rPr lang="en-US" dirty="0"/>
            <a:t>combination of {</a:t>
          </a:r>
          <a:r>
            <a:rPr lang="en-US" dirty="0" err="1"/>
            <a:t>BoW</a:t>
          </a:r>
          <a:r>
            <a:rPr lang="en-US" dirty="0"/>
            <a:t>, </a:t>
          </a:r>
          <a:r>
            <a:rPr lang="en-US" dirty="0" err="1"/>
            <a:t>BoVW</a:t>
          </a:r>
          <a:r>
            <a:rPr lang="en-US" dirty="0"/>
            <a:t>}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01544003-55CE-4436-BF10-32FA9010E94A}">
      <dgm:prSet phldrT="[Texte]"/>
      <dgm:spPr/>
      <dgm:t>
        <a:bodyPr/>
        <a:lstStyle/>
        <a:p>
          <a:r>
            <a:rPr lang="en-US" dirty="0"/>
            <a:t>… 				Pic_4 : CNN TL ?</a:t>
          </a:r>
        </a:p>
      </dgm:t>
    </dgm:pt>
    <dgm:pt modelId="{36B4CA1D-E0FC-4056-9F6D-69DF04395BBE}" type="parTrans" cxnId="{BB2525D1-3094-42BC-BF74-0213375AC7D6}">
      <dgm:prSet/>
      <dgm:spPr/>
      <dgm:t>
        <a:bodyPr/>
        <a:lstStyle/>
        <a:p>
          <a:endParaRPr lang="en-US"/>
        </a:p>
      </dgm:t>
    </dgm:pt>
    <dgm:pt modelId="{F42031A9-7C55-4F24-AFC6-613B3E5D2F5F}" type="sibTrans" cxnId="{BB2525D1-3094-42BC-BF74-0213375AC7D6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/>
      <dgm:spPr/>
      <dgm:t>
        <a:bodyPr/>
        <a:lstStyle/>
        <a:p>
          <a:r>
            <a:rPr lang="en-US" dirty="0"/>
            <a:t>Evaluate</a:t>
          </a:r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r>
            <a:rPr lang="en-US" dirty="0" err="1"/>
            <a:t>Visu_a</a:t>
          </a:r>
          <a:r>
            <a:rPr lang="en-US" dirty="0"/>
            <a:t> : </a:t>
          </a:r>
          <a:r>
            <a:rPr lang="en-US" dirty="0" err="1"/>
            <a:t>Tsne</a:t>
          </a:r>
          <a:r>
            <a:rPr lang="en-US" dirty="0"/>
            <a:t>			</a:t>
          </a:r>
          <a:r>
            <a:rPr lang="en-US" dirty="0" err="1"/>
            <a:t>Score_a</a:t>
          </a:r>
          <a:r>
            <a:rPr lang="en-US" dirty="0"/>
            <a:t> : ARI			</a:t>
          </a: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E5361682-4282-4D60-A3D1-798EC9174FD5}">
      <dgm:prSet phldrT="[Texte]"/>
      <dgm:spPr/>
      <dgm:t>
        <a:bodyPr/>
        <a:lstStyle/>
        <a:p>
          <a:r>
            <a:rPr lang="en-US" dirty="0" err="1"/>
            <a:t>Visu_b</a:t>
          </a:r>
          <a:r>
            <a:rPr lang="en-US" dirty="0"/>
            <a:t> : Other?		</a:t>
          </a:r>
          <a:r>
            <a:rPr lang="en-US" dirty="0" err="1"/>
            <a:t>Score_b</a:t>
          </a:r>
          <a:r>
            <a:rPr lang="en-US" dirty="0"/>
            <a:t> : Confusion matrix</a:t>
          </a:r>
        </a:p>
      </dgm:t>
    </dgm:pt>
    <dgm:pt modelId="{755BDE6C-50F4-4294-90B4-650C7B4F8F80}" type="parTrans" cxnId="{62530CF5-52D5-4872-9C00-30A3FE088EBB}">
      <dgm:prSet/>
      <dgm:spPr/>
      <dgm:t>
        <a:bodyPr/>
        <a:lstStyle/>
        <a:p>
          <a:endParaRPr lang="en-US"/>
        </a:p>
      </dgm:t>
    </dgm:pt>
    <dgm:pt modelId="{117A3B1A-E050-47C8-A63C-F2A0369F6AD5}" type="sibTrans" cxnId="{62530CF5-52D5-4872-9C00-30A3FE088EBB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r>
            <a:rPr lang="en-US" dirty="0"/>
            <a:t>After combination or in // ? (i.e. reduce text features, reduce picture features)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5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1" presStyleCnt="5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2" presStyleCnt="5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3" presStyleCnt="5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1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BFFC3735-1F0F-41E9-97B9-2ED4BE4E9D50}" type="presOf" srcId="{FDB00D37-DDF5-4544-A65A-F32EBF766265}" destId="{FA82D42D-D948-4017-8CBD-8741F6E945A7}" srcOrd="0" destOrd="0" presId="urn:microsoft.com/office/officeart/2005/8/layout/chevron2"/>
    <dgm:cxn modelId="{05545048-026D-4273-9464-0BD1FBE23EE1}" srcId="{193E373B-310B-43DC-8BB9-CDD94F7C2624}" destId="{28832A4B-97FA-430E-804D-4585356CF886}" srcOrd="2" destOrd="0" parTransId="{4415F296-B6ED-428B-9618-C419A38218ED}" sibTransId="{A13B6D25-B2B4-45EC-8C5A-48A1D5D32D58}"/>
    <dgm:cxn modelId="{821D586B-BF5E-4AC5-9449-E105713C32AC}" type="presOf" srcId="{E1F314C9-B719-4B51-BB3F-E3EE11197378}" destId="{0BBB229A-9D1C-4FD0-A478-51ED9A093204}" srcOrd="0" destOrd="1" presId="urn:microsoft.com/office/officeart/2005/8/layout/chevron2"/>
    <dgm:cxn modelId="{244B6A53-CEFB-4FE2-9CEA-A51AF9B1FE37}" srcId="{E8A88C10-825F-428A-9A76-6ABFD031A88E}" destId="{FDB00D37-DDF5-4544-A65A-F32EBF766265}" srcOrd="0" destOrd="0" parTransId="{E21AB4C5-A74A-4FD7-A9CB-DF5F934FCA66}" sibTransId="{CBAD6418-6FFF-41C1-AB9E-5398D368A27C}"/>
    <dgm:cxn modelId="{0E19807B-BF5B-4EE6-9D7D-50DAC44616C8}" type="presOf" srcId="{78A97823-7F70-40C4-913E-BC4A22BAF01E}" destId="{FA82D42D-D948-4017-8CBD-8741F6E945A7}" srcOrd="0" destOrd="2" presId="urn:microsoft.com/office/officeart/2005/8/layout/chevron2"/>
    <dgm:cxn modelId="{CA25938A-0DAE-487D-AF9E-B2E36E2DADFF}" type="presOf" srcId="{E5361682-4282-4D60-A3D1-798EC9174FD5}" destId="{4FB24F3D-F6A6-4EB0-821D-3453D4CF43E6}" srcOrd="0" destOrd="1" presId="urn:microsoft.com/office/officeart/2005/8/layout/chevron2"/>
    <dgm:cxn modelId="{8B5EED93-F947-45EB-B1BB-FD1DC3E6D95A}" type="presOf" srcId="{28832A4B-97FA-430E-804D-4585356CF886}" destId="{0BBB229A-9D1C-4FD0-A478-51ED9A093204}" srcOrd="0" destOrd="2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4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2" destOrd="0" parTransId="{5672E79A-99A7-4786-82D6-E9BA3ADE5E1C}" sibTransId="{3E797266-AA64-4F50-9DEA-CD1549176E94}"/>
    <dgm:cxn modelId="{14D0C5B4-149C-4737-9076-22699CE32F02}" srcId="{E8A88C10-825F-428A-9A76-6ABFD031A88E}" destId="{99B983BC-75E6-462C-8476-C7E7CB173055}" srcOrd="1" destOrd="0" parTransId="{585959DA-F355-4EAC-8669-673CB6E781D6}" sibTransId="{46155750-5FE4-40C8-AB19-8A79F9E43F98}"/>
    <dgm:cxn modelId="{FC24D0B9-E0D6-4020-8221-D9F165796CD4}" type="presOf" srcId="{01544003-55CE-4436-BF10-32FA9010E94A}" destId="{FA82D42D-D948-4017-8CBD-8741F6E945A7}" srcOrd="0" destOrd="3" presId="urn:microsoft.com/office/officeart/2005/8/layout/chevron2"/>
    <dgm:cxn modelId="{3277ABCC-298E-4006-89DF-AA323366DD39}" srcId="{E5623D0E-14FB-42F5-AB56-56EB103B2A96}" destId="{55B07801-B6CA-4A40-986E-968AC68D35A2}" srcOrd="1" destOrd="0" parTransId="{BA71E201-5085-4AFC-B844-B5FB8A71D264}" sibTransId="{54171EAE-89F9-443C-839E-AD7775403ED2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BB2525D1-3094-42BC-BF74-0213375AC7D6}" srcId="{E8A88C10-825F-428A-9A76-6ABFD031A88E}" destId="{01544003-55CE-4436-BF10-32FA9010E94A}" srcOrd="3" destOrd="0" parTransId="{36B4CA1D-E0FC-4056-9F6D-69DF04395BBE}" sibTransId="{F42031A9-7C55-4F24-AFC6-613B3E5D2F5F}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24D23DDA-134C-4A77-8B6F-0FABEF49C7F7}" srcId="{E8A88C10-825F-428A-9A76-6ABFD031A88E}" destId="{78A97823-7F70-40C4-913E-BC4A22BAF01E}" srcOrd="2" destOrd="0" parTransId="{C80FB541-D12B-4904-BE4A-8BBC9FDF5058}" sibTransId="{463F9B94-5AEE-4B24-AD21-2739D4380502}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B05132E0-0830-4B97-8A1F-DA2D88F28289}" srcId="{193E373B-310B-43DC-8BB9-CDD94F7C2624}" destId="{E1F314C9-B719-4B51-BB3F-E3EE11197378}" srcOrd="1" destOrd="0" parTransId="{E52CD21F-C13C-4D04-A8E0-C176C4ADD436}" sibTransId="{4BAB5EA7-FE6C-48E0-AF2B-D2EE8F3474E5}"/>
    <dgm:cxn modelId="{02B36FEB-FED7-467F-8A63-96DBD5A1C2CA}" type="presOf" srcId="{55B07801-B6CA-4A40-986E-968AC68D35A2}" destId="{53AEDBE1-9D0A-4A67-A50E-8FE63B99F280}" srcOrd="0" destOrd="1" presId="urn:microsoft.com/office/officeart/2005/8/layout/chevron2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7FB172F2-27CE-4547-804D-B61ECA24ECCD}" type="presOf" srcId="{99B983BC-75E6-462C-8476-C7E7CB173055}" destId="{FA82D42D-D948-4017-8CBD-8741F6E945A7}" srcOrd="0" destOrd="1" presId="urn:microsoft.com/office/officeart/2005/8/layout/chevron2"/>
    <dgm:cxn modelId="{62530CF5-52D5-4872-9C00-30A3FE088EBB}" srcId="{2E3BE5D5-FF67-43B0-9E66-08CB8BB8A7C3}" destId="{E5361682-4282-4D60-A3D1-798EC9174FD5}" srcOrd="1" destOrd="0" parTransId="{755BDE6C-50F4-4294-90B4-650C7B4F8F80}" sibTransId="{117A3B1A-E050-47C8-A63C-F2A0369F6AD5}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3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6B749E02-5D62-4953-A5BB-1C1AB35FBDFD}" type="presParOf" srcId="{E2B2F543-251E-46F1-9AC9-AC185DF91B18}" destId="{9D578CAB-60DC-405E-839B-60C8691616A2}" srcOrd="2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3" destOrd="0" presId="urn:microsoft.com/office/officeart/2005/8/layout/chevron2"/>
    <dgm:cxn modelId="{858106EC-F326-40D4-B579-259B44FE84A5}" type="presParOf" srcId="{E2B2F543-251E-46F1-9AC9-AC185DF91B18}" destId="{88A0C810-D29B-468E-8562-ABB10B94C021}" srcOrd="4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5" destOrd="0" presId="urn:microsoft.com/office/officeart/2005/8/layout/chevron2"/>
    <dgm:cxn modelId="{7F654B10-4142-4084-8697-B070392B2B94}" type="presParOf" srcId="{E2B2F543-251E-46F1-9AC9-AC185DF91B18}" destId="{D243983C-796E-4945-BC09-EFFB7447C5C8}" srcOrd="6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7" destOrd="0" presId="urn:microsoft.com/office/officeart/2005/8/layout/chevron2"/>
    <dgm:cxn modelId="{95615C42-7F1C-4ACC-BF1A-7D31648629EA}" type="presParOf" srcId="{E2B2F543-251E-46F1-9AC9-AC185DF91B18}" destId="{2F6886F8-2365-44EC-812B-7F65E50391DA}" srcOrd="8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03932" y="107149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1" y="245724"/>
        <a:ext cx="485016" cy="207865"/>
      </dsp:txXfrm>
    </dsp:sp>
    <dsp:sp modelId="{FA82D42D-D948-4017-8CBD-8741F6E945A7}">
      <dsp:nvSpPr>
        <dsp:cNvPr id="0" name=""/>
        <dsp:cNvSpPr/>
      </dsp:nvSpPr>
      <dsp:spPr>
        <a:xfrm rot="5400000">
          <a:off x="4193081" y="-3704846"/>
          <a:ext cx="450609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Global EDA : inputs &amp; target analysis</a:t>
          </a:r>
        </a:p>
      </dsp:txBody>
      <dsp:txXfrm rot="-5400000">
        <a:off x="485017" y="25215"/>
        <a:ext cx="7844741" cy="406615"/>
      </dsp:txXfrm>
    </dsp:sp>
    <dsp:sp modelId="{1CE05AB9-8EB1-42AD-A548-E67BC226A424}">
      <dsp:nvSpPr>
        <dsp:cNvPr id="0" name=""/>
        <dsp:cNvSpPr/>
      </dsp:nvSpPr>
      <dsp:spPr>
        <a:xfrm rot="5400000">
          <a:off x="-103932" y="698513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1" y="837088"/>
        <a:ext cx="485016" cy="207865"/>
      </dsp:txXfrm>
    </dsp:sp>
    <dsp:sp modelId="{1DE4EB06-FEB9-453D-892E-FD7575BC7788}">
      <dsp:nvSpPr>
        <dsp:cNvPr id="0" name=""/>
        <dsp:cNvSpPr/>
      </dsp:nvSpPr>
      <dsp:spPr>
        <a:xfrm rot="5400000">
          <a:off x="4193199" y="-3113601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process </a:t>
          </a:r>
          <a:r>
            <a:rPr lang="en-US" sz="2600" b="1" kern="1200" dirty="0"/>
            <a:t>text</a:t>
          </a:r>
          <a:r>
            <a:rPr lang="en-US" sz="2600" kern="1200" dirty="0"/>
            <a:t> // </a:t>
          </a:r>
          <a:r>
            <a:rPr lang="en-US" sz="2600" b="1" kern="1200" dirty="0"/>
            <a:t>Image</a:t>
          </a:r>
        </a:p>
      </dsp:txBody>
      <dsp:txXfrm rot="-5400000">
        <a:off x="485017" y="616566"/>
        <a:ext cx="7844753" cy="406402"/>
      </dsp:txXfrm>
    </dsp:sp>
    <dsp:sp modelId="{0D779403-E225-4320-A830-D20BF9A9A2C2}">
      <dsp:nvSpPr>
        <dsp:cNvPr id="0" name=""/>
        <dsp:cNvSpPr/>
      </dsp:nvSpPr>
      <dsp:spPr>
        <a:xfrm rot="5400000">
          <a:off x="-103932" y="1289876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  <a:endParaRPr lang="en-US" sz="1050" b="1" kern="1200" dirty="0"/>
        </a:p>
      </dsp:txBody>
      <dsp:txXfrm rot="-5400000">
        <a:off x="1" y="1428451"/>
        <a:ext cx="485016" cy="207865"/>
      </dsp:txXfrm>
    </dsp:sp>
    <dsp:sp modelId="{20CBDE3F-6578-49DB-9E21-4984C4787AAB}">
      <dsp:nvSpPr>
        <dsp:cNvPr id="0" name=""/>
        <dsp:cNvSpPr/>
      </dsp:nvSpPr>
      <dsp:spPr>
        <a:xfrm rot="5400000">
          <a:off x="4193199" y="-2522238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Feature Engineering : create {</a:t>
          </a:r>
          <a:r>
            <a:rPr lang="en-US" sz="2600" b="1" kern="1200" dirty="0" err="1"/>
            <a:t>BoW</a:t>
          </a:r>
          <a:r>
            <a:rPr lang="en-US" sz="2600" kern="1200" dirty="0"/>
            <a:t>, </a:t>
          </a:r>
          <a:r>
            <a:rPr lang="en-US" sz="2600" b="1" kern="1200" dirty="0" err="1"/>
            <a:t>BoVW</a:t>
          </a:r>
          <a:r>
            <a:rPr lang="en-US" sz="2600" kern="1200" dirty="0"/>
            <a:t>}</a:t>
          </a:r>
        </a:p>
      </dsp:txBody>
      <dsp:txXfrm rot="-5400000">
        <a:off x="485017" y="1207929"/>
        <a:ext cx="7844753" cy="406402"/>
      </dsp:txXfrm>
    </dsp:sp>
    <dsp:sp modelId="{5130C173-FF7F-4D63-B5CB-83B160B0C014}">
      <dsp:nvSpPr>
        <dsp:cNvPr id="0" name=""/>
        <dsp:cNvSpPr/>
      </dsp:nvSpPr>
      <dsp:spPr>
        <a:xfrm rot="5400000">
          <a:off x="-103932" y="1881240"/>
          <a:ext cx="692881" cy="4850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</a:t>
          </a:r>
        </a:p>
      </dsp:txBody>
      <dsp:txXfrm rot="-5400000">
        <a:off x="1" y="2019815"/>
        <a:ext cx="485016" cy="207865"/>
      </dsp:txXfrm>
    </dsp:sp>
    <dsp:sp modelId="{0BBB229A-9D1C-4FD0-A478-51ED9A093204}">
      <dsp:nvSpPr>
        <dsp:cNvPr id="0" name=""/>
        <dsp:cNvSpPr/>
      </dsp:nvSpPr>
      <dsp:spPr>
        <a:xfrm rot="5400000">
          <a:off x="4193199" y="-1956852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600" kern="1200" dirty="0"/>
            <a:t>Combine &amp; Reduce </a:t>
          </a:r>
        </a:p>
      </dsp:txBody>
      <dsp:txXfrm rot="-5400000">
        <a:off x="485017" y="1773315"/>
        <a:ext cx="7844753" cy="406402"/>
      </dsp:txXfrm>
    </dsp:sp>
    <dsp:sp modelId="{E83B0FFA-7BD3-449B-82B5-720EB2A6F19D}">
      <dsp:nvSpPr>
        <dsp:cNvPr id="0" name=""/>
        <dsp:cNvSpPr/>
      </dsp:nvSpPr>
      <dsp:spPr>
        <a:xfrm rot="5400000">
          <a:off x="-103932" y="2472603"/>
          <a:ext cx="692881" cy="485016"/>
        </a:xfrm>
        <a:prstGeom prst="chevron">
          <a:avLst/>
        </a:prstGeom>
        <a:gradFill flip="none" rotWithShape="0">
          <a:gsLst>
            <a:gs pos="3300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79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6200000" scaled="1"/>
          <a:tileRect/>
        </a:gra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</a:t>
          </a:r>
        </a:p>
      </dsp:txBody>
      <dsp:txXfrm rot="-5400000">
        <a:off x="1" y="2611178"/>
        <a:ext cx="485016" cy="207865"/>
      </dsp:txXfrm>
    </dsp:sp>
    <dsp:sp modelId="{53AEDBE1-9D0A-4A67-A50E-8FE63B99F280}">
      <dsp:nvSpPr>
        <dsp:cNvPr id="0" name=""/>
        <dsp:cNvSpPr/>
      </dsp:nvSpPr>
      <dsp:spPr>
        <a:xfrm rot="5400000">
          <a:off x="4193199" y="-1339510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b="1" kern="1200" dirty="0">
              <a:solidFill>
                <a:schemeClr val="accent1"/>
              </a:solidFill>
            </a:rPr>
            <a:t>Cluster and visualize</a:t>
          </a:r>
        </a:p>
      </dsp:txBody>
      <dsp:txXfrm rot="-5400000">
        <a:off x="485017" y="2390657"/>
        <a:ext cx="7844753" cy="406402"/>
      </dsp:txXfrm>
    </dsp:sp>
    <dsp:sp modelId="{9ED8A8E8-6298-491B-8FFE-8240875A6BA2}">
      <dsp:nvSpPr>
        <dsp:cNvPr id="0" name=""/>
        <dsp:cNvSpPr/>
      </dsp:nvSpPr>
      <dsp:spPr>
        <a:xfrm rot="5400000">
          <a:off x="-103932" y="3063967"/>
          <a:ext cx="692881" cy="485016"/>
        </a:xfrm>
        <a:prstGeom prst="chevron">
          <a:avLst/>
        </a:prstGeom>
        <a:solidFill>
          <a:schemeClr val="tx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</a:t>
          </a:r>
          <a:endParaRPr lang="en-US" sz="1600" b="1" kern="1200" dirty="0"/>
        </a:p>
      </dsp:txBody>
      <dsp:txXfrm rot="-5400000">
        <a:off x="1" y="3202542"/>
        <a:ext cx="485016" cy="207865"/>
      </dsp:txXfrm>
    </dsp:sp>
    <dsp:sp modelId="{4FB24F3D-F6A6-4EB0-821D-3453D4CF43E6}">
      <dsp:nvSpPr>
        <dsp:cNvPr id="0" name=""/>
        <dsp:cNvSpPr/>
      </dsp:nvSpPr>
      <dsp:spPr>
        <a:xfrm rot="5400000">
          <a:off x="4193199" y="-748147"/>
          <a:ext cx="450372" cy="7866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600" b="1" kern="1200" dirty="0">
            <a:solidFill>
              <a:schemeClr val="tx2"/>
            </a:solidFill>
          </a:endParaRPr>
        </a:p>
      </dsp:txBody>
      <dsp:txXfrm rot="-5400000">
        <a:off x="485017" y="2982020"/>
        <a:ext cx="7844753" cy="40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3599" y="124812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Preprocess</a:t>
          </a:r>
        </a:p>
      </dsp:txBody>
      <dsp:txXfrm rot="-5400000">
        <a:off x="2" y="289612"/>
        <a:ext cx="576799" cy="247200"/>
      </dsp:txXfrm>
    </dsp:sp>
    <dsp:sp modelId="{FA82D42D-D948-4017-8CBD-8741F6E945A7}">
      <dsp:nvSpPr>
        <dsp:cNvPr id="0" name=""/>
        <dsp:cNvSpPr/>
      </dsp:nvSpPr>
      <dsp:spPr>
        <a:xfrm rot="5400000">
          <a:off x="2505226" y="-1927214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Txt_1 :  LDA			Pic_1 : SIFT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Txt_2 :	 NMF			Pic_2 : ORB or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Txt_3 : </a:t>
          </a:r>
          <a:r>
            <a:rPr lang="en-US" sz="700" kern="1200" dirty="0" err="1"/>
            <a:t>Emb</a:t>
          </a:r>
          <a:r>
            <a:rPr lang="en-US" sz="700" kern="1200" dirty="0"/>
            <a:t>.?			Pic_3 : SURF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 				Pic_4 : CNN TL ?</a:t>
          </a:r>
        </a:p>
      </dsp:txBody>
      <dsp:txXfrm rot="-5400000">
        <a:off x="576799" y="27359"/>
        <a:ext cx="4366308" cy="483307"/>
      </dsp:txXfrm>
    </dsp:sp>
    <dsp:sp modelId="{0D779403-E225-4320-A830-D20BF9A9A2C2}">
      <dsp:nvSpPr>
        <dsp:cNvPr id="0" name=""/>
        <dsp:cNvSpPr/>
      </dsp:nvSpPr>
      <dsp:spPr>
        <a:xfrm rot="5400000">
          <a:off x="-123599" y="827447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Combine</a:t>
          </a:r>
        </a:p>
      </dsp:txBody>
      <dsp:txXfrm rot="-5400000">
        <a:off x="2" y="992247"/>
        <a:ext cx="576799" cy="247200"/>
      </dsp:txXfrm>
    </dsp:sp>
    <dsp:sp modelId="{20CBDE3F-6578-49DB-9E21-4984C4787AAB}">
      <dsp:nvSpPr>
        <dsp:cNvPr id="0" name=""/>
        <dsp:cNvSpPr/>
      </dsp:nvSpPr>
      <dsp:spPr>
        <a:xfrm rot="5400000">
          <a:off x="2505226" y="-1224580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combination of {</a:t>
          </a:r>
          <a:r>
            <a:rPr lang="en-US" sz="700" kern="1200" dirty="0" err="1"/>
            <a:t>BoW</a:t>
          </a:r>
          <a:r>
            <a:rPr lang="en-US" sz="700" kern="1200" dirty="0"/>
            <a:t>, </a:t>
          </a:r>
          <a:r>
            <a:rPr lang="en-US" sz="700" kern="1200" dirty="0" err="1"/>
            <a:t>BoVW</a:t>
          </a:r>
          <a:r>
            <a:rPr lang="en-US" sz="700" kern="1200" dirty="0"/>
            <a:t>}</a:t>
          </a:r>
        </a:p>
      </dsp:txBody>
      <dsp:txXfrm rot="-5400000">
        <a:off x="576799" y="729993"/>
        <a:ext cx="4366308" cy="483307"/>
      </dsp:txXfrm>
    </dsp:sp>
    <dsp:sp modelId="{5130C173-FF7F-4D63-B5CB-83B160B0C014}">
      <dsp:nvSpPr>
        <dsp:cNvPr id="0" name=""/>
        <dsp:cNvSpPr/>
      </dsp:nvSpPr>
      <dsp:spPr>
        <a:xfrm rot="5400000">
          <a:off x="-123599" y="1530081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Reduce</a:t>
          </a:r>
        </a:p>
      </dsp:txBody>
      <dsp:txXfrm rot="-5400000">
        <a:off x="2" y="1694881"/>
        <a:ext cx="576799" cy="247200"/>
      </dsp:txXfrm>
    </dsp:sp>
    <dsp:sp modelId="{0BBB229A-9D1C-4FD0-A478-51ED9A093204}">
      <dsp:nvSpPr>
        <dsp:cNvPr id="0" name=""/>
        <dsp:cNvSpPr/>
      </dsp:nvSpPr>
      <dsp:spPr>
        <a:xfrm rot="5400000">
          <a:off x="2505226" y="-55283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After combination or in // ? (i.e. reduce text features, reduce picture features)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Red_a</a:t>
          </a:r>
          <a:r>
            <a:rPr lang="en-US" sz="700" kern="1200" dirty="0"/>
            <a:t> : PCA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Red_b</a:t>
          </a:r>
          <a:r>
            <a:rPr lang="en-US" sz="700" kern="1200" dirty="0"/>
            <a:t> : ? (t-</a:t>
          </a:r>
          <a:r>
            <a:rPr lang="en-US" sz="700" kern="1200" dirty="0" err="1"/>
            <a:t>sne</a:t>
          </a:r>
          <a:r>
            <a:rPr lang="en-US" sz="700" kern="1200" dirty="0"/>
            <a:t> for results </a:t>
          </a:r>
          <a:r>
            <a:rPr lang="en-US" sz="700" kern="1200" dirty="0" err="1"/>
            <a:t>visu</a:t>
          </a:r>
          <a:r>
            <a:rPr lang="en-US" sz="700" kern="1200" dirty="0"/>
            <a:t>)</a:t>
          </a:r>
        </a:p>
      </dsp:txBody>
      <dsp:txXfrm rot="-5400000">
        <a:off x="576799" y="1401735"/>
        <a:ext cx="4366308" cy="483307"/>
      </dsp:txXfrm>
    </dsp:sp>
    <dsp:sp modelId="{E83B0FFA-7BD3-449B-82B5-720EB2A6F19D}">
      <dsp:nvSpPr>
        <dsp:cNvPr id="0" name=""/>
        <dsp:cNvSpPr/>
      </dsp:nvSpPr>
      <dsp:spPr>
        <a:xfrm rot="5400000">
          <a:off x="-123599" y="2232716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</a:t>
          </a:r>
        </a:p>
      </dsp:txBody>
      <dsp:txXfrm rot="-5400000">
        <a:off x="2" y="2397516"/>
        <a:ext cx="576799" cy="247200"/>
      </dsp:txXfrm>
    </dsp:sp>
    <dsp:sp modelId="{53AEDBE1-9D0A-4A67-A50E-8FE63B99F280}">
      <dsp:nvSpPr>
        <dsp:cNvPr id="0" name=""/>
        <dsp:cNvSpPr/>
      </dsp:nvSpPr>
      <dsp:spPr>
        <a:xfrm rot="5400000">
          <a:off x="2505226" y="18068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Clust_a</a:t>
          </a:r>
          <a:r>
            <a:rPr lang="en-US" sz="700" kern="1200" dirty="0"/>
            <a:t> : </a:t>
          </a:r>
          <a:r>
            <a:rPr lang="en-US" sz="700" kern="1200" dirty="0" err="1"/>
            <a:t>Kmeans</a:t>
          </a:r>
          <a:r>
            <a:rPr lang="en-US" sz="700" kern="1200" dirty="0"/>
            <a:t>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Clust_b</a:t>
          </a:r>
          <a:r>
            <a:rPr lang="en-US" sz="700" kern="1200" dirty="0"/>
            <a:t> : other?</a:t>
          </a:r>
        </a:p>
      </dsp:txBody>
      <dsp:txXfrm rot="-5400000">
        <a:off x="576799" y="2135261"/>
        <a:ext cx="4366308" cy="483307"/>
      </dsp:txXfrm>
    </dsp:sp>
    <dsp:sp modelId="{9ED8A8E8-6298-491B-8FFE-8240875A6BA2}">
      <dsp:nvSpPr>
        <dsp:cNvPr id="0" name=""/>
        <dsp:cNvSpPr/>
      </dsp:nvSpPr>
      <dsp:spPr>
        <a:xfrm rot="5400000">
          <a:off x="-123599" y="2935350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 rot="-5400000">
        <a:off x="2" y="3100150"/>
        <a:ext cx="576799" cy="247200"/>
      </dsp:txXfrm>
    </dsp:sp>
    <dsp:sp modelId="{4FB24F3D-F6A6-4EB0-821D-3453D4CF43E6}">
      <dsp:nvSpPr>
        <dsp:cNvPr id="0" name=""/>
        <dsp:cNvSpPr/>
      </dsp:nvSpPr>
      <dsp:spPr>
        <a:xfrm rot="5400000">
          <a:off x="2505226" y="883323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Visu_a</a:t>
          </a:r>
          <a:r>
            <a:rPr lang="en-US" sz="700" kern="1200" dirty="0"/>
            <a:t> : </a:t>
          </a:r>
          <a:r>
            <a:rPr lang="en-US" sz="700" kern="1200" dirty="0" err="1"/>
            <a:t>Tsne</a:t>
          </a:r>
          <a:r>
            <a:rPr lang="en-US" sz="700" kern="1200" dirty="0"/>
            <a:t>			</a:t>
          </a:r>
          <a:r>
            <a:rPr lang="en-US" sz="700" kern="1200" dirty="0" err="1"/>
            <a:t>Score_a</a:t>
          </a:r>
          <a:r>
            <a:rPr lang="en-US" sz="700" kern="1200" dirty="0"/>
            <a:t> : ARI		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Visu_b</a:t>
          </a:r>
          <a:r>
            <a:rPr lang="en-US" sz="700" kern="1200" dirty="0"/>
            <a:t> : Other?		</a:t>
          </a:r>
          <a:r>
            <a:rPr lang="en-US" sz="700" kern="1200" dirty="0" err="1"/>
            <a:t>Score_b</a:t>
          </a:r>
          <a:r>
            <a:rPr lang="en-US" sz="700" kern="1200" dirty="0"/>
            <a:t> : Confusion matrix</a:t>
          </a:r>
        </a:p>
      </dsp:txBody>
      <dsp:txXfrm rot="-5400000">
        <a:off x="576799" y="2837896"/>
        <a:ext cx="4366308" cy="483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3599" y="124812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Preprocess</a:t>
          </a:r>
        </a:p>
      </dsp:txBody>
      <dsp:txXfrm rot="-5400000">
        <a:off x="2" y="289612"/>
        <a:ext cx="576799" cy="247200"/>
      </dsp:txXfrm>
    </dsp:sp>
    <dsp:sp modelId="{FA82D42D-D948-4017-8CBD-8741F6E945A7}">
      <dsp:nvSpPr>
        <dsp:cNvPr id="0" name=""/>
        <dsp:cNvSpPr/>
      </dsp:nvSpPr>
      <dsp:spPr>
        <a:xfrm rot="5400000">
          <a:off x="2505226" y="-1927214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Txt_1 :  LDA			Pic_1 : SIFT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Txt_2 :	 NMF			Pic_2 : ORB or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Txt_3 : </a:t>
          </a:r>
          <a:r>
            <a:rPr lang="en-US" sz="700" kern="1200" dirty="0" err="1"/>
            <a:t>Emb</a:t>
          </a:r>
          <a:r>
            <a:rPr lang="en-US" sz="700" kern="1200" dirty="0"/>
            <a:t>.?			Pic_3 : SURF 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 				Pic_4 : CNN TL ?</a:t>
          </a:r>
        </a:p>
      </dsp:txBody>
      <dsp:txXfrm rot="-5400000">
        <a:off x="576799" y="27359"/>
        <a:ext cx="4366308" cy="483307"/>
      </dsp:txXfrm>
    </dsp:sp>
    <dsp:sp modelId="{0D779403-E225-4320-A830-D20BF9A9A2C2}">
      <dsp:nvSpPr>
        <dsp:cNvPr id="0" name=""/>
        <dsp:cNvSpPr/>
      </dsp:nvSpPr>
      <dsp:spPr>
        <a:xfrm rot="5400000">
          <a:off x="-123599" y="827447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Combine</a:t>
          </a:r>
        </a:p>
      </dsp:txBody>
      <dsp:txXfrm rot="-5400000">
        <a:off x="2" y="992247"/>
        <a:ext cx="576799" cy="247200"/>
      </dsp:txXfrm>
    </dsp:sp>
    <dsp:sp modelId="{20CBDE3F-6578-49DB-9E21-4984C4787AAB}">
      <dsp:nvSpPr>
        <dsp:cNvPr id="0" name=""/>
        <dsp:cNvSpPr/>
      </dsp:nvSpPr>
      <dsp:spPr>
        <a:xfrm rot="5400000">
          <a:off x="2505226" y="-1224580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combination of {</a:t>
          </a:r>
          <a:r>
            <a:rPr lang="en-US" sz="700" kern="1200" dirty="0" err="1"/>
            <a:t>BoW</a:t>
          </a:r>
          <a:r>
            <a:rPr lang="en-US" sz="700" kern="1200" dirty="0"/>
            <a:t>, </a:t>
          </a:r>
          <a:r>
            <a:rPr lang="en-US" sz="700" kern="1200" dirty="0" err="1"/>
            <a:t>BoVW</a:t>
          </a:r>
          <a:r>
            <a:rPr lang="en-US" sz="700" kern="1200" dirty="0"/>
            <a:t>}</a:t>
          </a:r>
        </a:p>
      </dsp:txBody>
      <dsp:txXfrm rot="-5400000">
        <a:off x="576799" y="729993"/>
        <a:ext cx="4366308" cy="483307"/>
      </dsp:txXfrm>
    </dsp:sp>
    <dsp:sp modelId="{5130C173-FF7F-4D63-B5CB-83B160B0C014}">
      <dsp:nvSpPr>
        <dsp:cNvPr id="0" name=""/>
        <dsp:cNvSpPr/>
      </dsp:nvSpPr>
      <dsp:spPr>
        <a:xfrm rot="5400000">
          <a:off x="-123599" y="1530081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Reduce</a:t>
          </a:r>
        </a:p>
      </dsp:txBody>
      <dsp:txXfrm rot="-5400000">
        <a:off x="2" y="1694881"/>
        <a:ext cx="576799" cy="247200"/>
      </dsp:txXfrm>
    </dsp:sp>
    <dsp:sp modelId="{0BBB229A-9D1C-4FD0-A478-51ED9A093204}">
      <dsp:nvSpPr>
        <dsp:cNvPr id="0" name=""/>
        <dsp:cNvSpPr/>
      </dsp:nvSpPr>
      <dsp:spPr>
        <a:xfrm rot="5400000">
          <a:off x="2505226" y="-55283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After combination or in // ? (i.e. reduce text features, reduce picture features)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Red_a</a:t>
          </a:r>
          <a:r>
            <a:rPr lang="en-US" sz="700" kern="1200" dirty="0"/>
            <a:t> : PCA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Red_b</a:t>
          </a:r>
          <a:r>
            <a:rPr lang="en-US" sz="700" kern="1200" dirty="0"/>
            <a:t> : ? (t-</a:t>
          </a:r>
          <a:r>
            <a:rPr lang="en-US" sz="700" kern="1200" dirty="0" err="1"/>
            <a:t>sne</a:t>
          </a:r>
          <a:r>
            <a:rPr lang="en-US" sz="700" kern="1200" dirty="0"/>
            <a:t> for results </a:t>
          </a:r>
          <a:r>
            <a:rPr lang="en-US" sz="700" kern="1200" dirty="0" err="1"/>
            <a:t>visu</a:t>
          </a:r>
          <a:r>
            <a:rPr lang="en-US" sz="700" kern="1200" dirty="0"/>
            <a:t>)</a:t>
          </a:r>
        </a:p>
      </dsp:txBody>
      <dsp:txXfrm rot="-5400000">
        <a:off x="576799" y="1401735"/>
        <a:ext cx="4366308" cy="483307"/>
      </dsp:txXfrm>
    </dsp:sp>
    <dsp:sp modelId="{E83B0FFA-7BD3-449B-82B5-720EB2A6F19D}">
      <dsp:nvSpPr>
        <dsp:cNvPr id="0" name=""/>
        <dsp:cNvSpPr/>
      </dsp:nvSpPr>
      <dsp:spPr>
        <a:xfrm rot="5400000">
          <a:off x="-123599" y="2232716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</a:t>
          </a:r>
        </a:p>
      </dsp:txBody>
      <dsp:txXfrm rot="-5400000">
        <a:off x="2" y="2397516"/>
        <a:ext cx="576799" cy="247200"/>
      </dsp:txXfrm>
    </dsp:sp>
    <dsp:sp modelId="{53AEDBE1-9D0A-4A67-A50E-8FE63B99F280}">
      <dsp:nvSpPr>
        <dsp:cNvPr id="0" name=""/>
        <dsp:cNvSpPr/>
      </dsp:nvSpPr>
      <dsp:spPr>
        <a:xfrm rot="5400000">
          <a:off x="2505226" y="18068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Clust_a</a:t>
          </a:r>
          <a:r>
            <a:rPr lang="en-US" sz="700" kern="1200" dirty="0"/>
            <a:t> : </a:t>
          </a:r>
          <a:r>
            <a:rPr lang="en-US" sz="700" kern="1200" dirty="0" err="1"/>
            <a:t>Kmeans</a:t>
          </a:r>
          <a:r>
            <a:rPr lang="en-US" sz="700" kern="1200" dirty="0"/>
            <a:t>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Clust_b</a:t>
          </a:r>
          <a:r>
            <a:rPr lang="en-US" sz="700" kern="1200" dirty="0"/>
            <a:t> : other?</a:t>
          </a:r>
        </a:p>
      </dsp:txBody>
      <dsp:txXfrm rot="-5400000">
        <a:off x="576799" y="2135261"/>
        <a:ext cx="4366308" cy="483307"/>
      </dsp:txXfrm>
    </dsp:sp>
    <dsp:sp modelId="{9ED8A8E8-6298-491B-8FFE-8240875A6BA2}">
      <dsp:nvSpPr>
        <dsp:cNvPr id="0" name=""/>
        <dsp:cNvSpPr/>
      </dsp:nvSpPr>
      <dsp:spPr>
        <a:xfrm rot="5400000">
          <a:off x="-123599" y="2935350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 rot="-5400000">
        <a:off x="2" y="3100150"/>
        <a:ext cx="576799" cy="247200"/>
      </dsp:txXfrm>
    </dsp:sp>
    <dsp:sp modelId="{4FB24F3D-F6A6-4EB0-821D-3453D4CF43E6}">
      <dsp:nvSpPr>
        <dsp:cNvPr id="0" name=""/>
        <dsp:cNvSpPr/>
      </dsp:nvSpPr>
      <dsp:spPr>
        <a:xfrm rot="5400000">
          <a:off x="2505226" y="883323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Visu_a</a:t>
          </a:r>
          <a:r>
            <a:rPr lang="en-US" sz="700" kern="1200" dirty="0"/>
            <a:t> : </a:t>
          </a:r>
          <a:r>
            <a:rPr lang="en-US" sz="700" kern="1200" dirty="0" err="1"/>
            <a:t>Tsne</a:t>
          </a:r>
          <a:r>
            <a:rPr lang="en-US" sz="700" kern="1200" dirty="0"/>
            <a:t>			</a:t>
          </a:r>
          <a:r>
            <a:rPr lang="en-US" sz="700" kern="1200" dirty="0" err="1"/>
            <a:t>Score_a</a:t>
          </a:r>
          <a:r>
            <a:rPr lang="en-US" sz="700" kern="1200" dirty="0"/>
            <a:t> : ARI		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Visu_b</a:t>
          </a:r>
          <a:r>
            <a:rPr lang="en-US" sz="700" kern="1200" dirty="0"/>
            <a:t> : Other?		</a:t>
          </a:r>
          <a:r>
            <a:rPr lang="en-US" sz="700" kern="1200" dirty="0" err="1"/>
            <a:t>Score_b</a:t>
          </a:r>
          <a:r>
            <a:rPr lang="en-US" sz="700" kern="1200" dirty="0"/>
            <a:t> : Confusion matrix</a:t>
          </a:r>
        </a:p>
      </dsp:txBody>
      <dsp:txXfrm rot="-5400000">
        <a:off x="576799" y="2837896"/>
        <a:ext cx="4366308" cy="4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FAD89-CC3D-4D2B-AE2C-1B7268C9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en-US" dirty="0"/>
              <a:t>Products’ Classification Engine</a:t>
            </a:r>
            <a:br>
              <a:rPr lang="en-US" dirty="0"/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feasibility study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B525AB-514B-4044-8967-9B6712BC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95" y="5280847"/>
            <a:ext cx="6870312" cy="938056"/>
          </a:xfrm>
        </p:spPr>
        <p:txBody>
          <a:bodyPr>
            <a:normAutofit fontScale="77500" lnSpcReduction="20000"/>
          </a:bodyPr>
          <a:lstStyle/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Goal of “Place de Marché” is to enhance users' experience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sorting products </a:t>
            </a:r>
            <a:r>
              <a:rPr lang="en-US" sz="2000" b="1" i="1" dirty="0">
                <a:solidFill>
                  <a:schemeClr val="tx1"/>
                </a:solidFill>
              </a:rPr>
              <a:t>reliably</a:t>
            </a:r>
            <a:r>
              <a:rPr lang="en-US" sz="2000" dirty="0">
                <a:solidFill>
                  <a:schemeClr val="tx1"/>
                </a:solidFill>
              </a:rPr>
              <a:t> in categories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through a </a:t>
            </a:r>
            <a:r>
              <a:rPr lang="en-US" sz="2000" b="1" i="1" dirty="0">
                <a:solidFill>
                  <a:schemeClr val="tx1"/>
                </a:solidFill>
              </a:rPr>
              <a:t>scaled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automated</a:t>
            </a:r>
            <a:r>
              <a:rPr lang="en-US" sz="2000" dirty="0">
                <a:solidFill>
                  <a:schemeClr val="tx1"/>
                </a:solidFill>
              </a:rPr>
              <a:t> products classification engine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AE0F9-5A7B-4ECC-AAFA-D0BC1B33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20766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3C26D-0625-4A8D-B01F-658BC7A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AA432-FC2B-481E-90D6-36E76404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03FB0B-D409-42DB-83CF-5F34C6FD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75" y="1675132"/>
            <a:ext cx="2947502" cy="2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0FF40-4DCA-4F9A-86AF-5F96580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59CC4-6648-4727-A750-60F3A026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any images</a:t>
            </a:r>
          </a:p>
          <a:p>
            <a:pPr lvl="1"/>
            <a:r>
              <a:rPr lang="en-US" dirty="0"/>
              <a:t>Limit number descriptors</a:t>
            </a:r>
          </a:p>
          <a:p>
            <a:pPr lvl="1"/>
            <a:r>
              <a:rPr lang="en-US" dirty="0"/>
              <a:t>Get size -&gt; plot histogram</a:t>
            </a:r>
          </a:p>
          <a:p>
            <a:r>
              <a:rPr lang="en-US" dirty="0"/>
              <a:t>Keep all, and </a:t>
            </a:r>
            <a:r>
              <a:rPr lang="en-US" dirty="0" err="1"/>
              <a:t>buid</a:t>
            </a:r>
            <a:r>
              <a:rPr lang="en-US" dirty="0"/>
              <a:t> un image vocab then </a:t>
            </a:r>
            <a:r>
              <a:rPr lang="en-US" dirty="0" err="1"/>
              <a:t>clusterize</a:t>
            </a:r>
            <a:r>
              <a:rPr lang="en-US" dirty="0"/>
              <a:t> and get the histogram of any images.</a:t>
            </a:r>
          </a:p>
          <a:p>
            <a:pPr lvl="1"/>
            <a:r>
              <a:rPr lang="en-US" dirty="0"/>
              <a:t>Normalize </a:t>
            </a:r>
            <a:r>
              <a:rPr lang="en-US" dirty="0" err="1"/>
              <a:t>standard_scale</a:t>
            </a:r>
            <a:endParaRPr lang="en-US" dirty="0"/>
          </a:p>
          <a:p>
            <a:pPr lvl="1"/>
            <a:r>
              <a:rPr lang="en-US" dirty="0"/>
              <a:t>Then reduce?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87520-3687-46D7-AA13-046D036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40" y="439224"/>
            <a:ext cx="10571998" cy="970450"/>
          </a:xfrm>
        </p:spPr>
        <p:txBody>
          <a:bodyPr/>
          <a:lstStyle/>
          <a:p>
            <a:r>
              <a:rPr lang="en-US" dirty="0"/>
              <a:t>Feasibility study expectations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5274DF4-5A28-4F02-B6BB-0327E7012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4677"/>
              </p:ext>
            </p:extLst>
          </p:nvPr>
        </p:nvGraphicFramePr>
        <p:xfrm>
          <a:off x="819150" y="2222500"/>
          <a:ext cx="4969254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D45A5EC-AA06-4250-A023-4FBEB2CCC9DA}"/>
              </a:ext>
            </a:extLst>
          </p:cNvPr>
          <p:cNvSpPr txBox="1"/>
          <p:nvPr/>
        </p:nvSpPr>
        <p:spPr>
          <a:xfrm>
            <a:off x="3317277" y="2159969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features</a:t>
            </a:r>
          </a:p>
          <a:p>
            <a:r>
              <a:rPr lang="en-US" dirty="0">
                <a:solidFill>
                  <a:schemeClr val="bg1"/>
                </a:solidFill>
              </a:rPr>
              <a:t>Stored in </a:t>
            </a:r>
            <a:r>
              <a:rPr lang="en-US" dirty="0" err="1">
                <a:solidFill>
                  <a:schemeClr val="bg1"/>
                </a:solidFill>
              </a:rPr>
              <a:t>BoW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BoVW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1AEC31-3E8B-41ED-842D-F5C4FA0D2B90}"/>
              </a:ext>
            </a:extLst>
          </p:cNvPr>
          <p:cNvSpPr txBox="1"/>
          <p:nvPr/>
        </p:nvSpPr>
        <p:spPr>
          <a:xfrm>
            <a:off x="3744255" y="37651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00B979-1664-4E0C-ADA9-4E6A71CE1DA6}"/>
              </a:ext>
            </a:extLst>
          </p:cNvPr>
          <p:cNvSpPr txBox="1"/>
          <p:nvPr/>
        </p:nvSpPr>
        <p:spPr>
          <a:xfrm>
            <a:off x="3413741" y="311525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1D7BA3-BF2B-437A-A17F-49DBC1FEB921}"/>
              </a:ext>
            </a:extLst>
          </p:cNvPr>
          <p:cNvSpPr txBox="1"/>
          <p:nvPr/>
        </p:nvSpPr>
        <p:spPr>
          <a:xfrm>
            <a:off x="3765895" y="42570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E193B44B-997B-4A8C-A46F-826FF7458DE5}"/>
              </a:ext>
            </a:extLst>
          </p:cNvPr>
          <p:cNvSpPr/>
          <p:nvPr/>
        </p:nvSpPr>
        <p:spPr>
          <a:xfrm>
            <a:off x="4721872" y="4039333"/>
            <a:ext cx="268448" cy="40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0FFCCC-649C-477D-B304-8EA86CFCDCC3}"/>
              </a:ext>
            </a:extLst>
          </p:cNvPr>
          <p:cNvSpPr txBox="1"/>
          <p:nvPr/>
        </p:nvSpPr>
        <p:spPr>
          <a:xfrm>
            <a:off x="3787535" y="520616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Assess feasibility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CF682-8C83-4FF1-98FF-E2FA2A464FA7}"/>
              </a:ext>
            </a:extLst>
          </p:cNvPr>
          <p:cNvSpPr txBox="1"/>
          <p:nvPr/>
        </p:nvSpPr>
        <p:spPr>
          <a:xfrm>
            <a:off x="5936202" y="240942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2-&gt; t + p dim (ex. 196)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B254A5-7AE2-49BA-9FC7-825E5C095D9C}"/>
              </a:ext>
            </a:extLst>
          </p:cNvPr>
          <p:cNvSpPr txBox="1"/>
          <p:nvPr/>
        </p:nvSpPr>
        <p:spPr>
          <a:xfrm>
            <a:off x="4889596" y="2882900"/>
            <a:ext cx="47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n_c</a:t>
            </a:r>
            <a:r>
              <a:rPr lang="en-US" dirty="0">
                <a:solidFill>
                  <a:srgbClr val="FF0000"/>
                </a:solidFill>
              </a:rPr>
              <a:t> dim</a:t>
            </a:r>
          </a:p>
          <a:p>
            <a:r>
              <a:rPr lang="en-US" dirty="0">
                <a:solidFill>
                  <a:srgbClr val="FF0000"/>
                </a:solidFill>
              </a:rPr>
              <a:t>? Before combination to get “same” size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14FC0-0D15-432D-A595-494EDEC1EA48}"/>
              </a:ext>
            </a:extLst>
          </p:cNvPr>
          <p:cNvSpPr txBox="1"/>
          <p:nvPr/>
        </p:nvSpPr>
        <p:spPr>
          <a:xfrm>
            <a:off x="5907560" y="369844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20 (*) dim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1376DD4-2A5F-46E9-945D-1216249BFDDD}"/>
              </a:ext>
            </a:extLst>
          </p:cNvPr>
          <p:cNvSpPr/>
          <p:nvPr/>
        </p:nvSpPr>
        <p:spPr>
          <a:xfrm flipH="1">
            <a:off x="5840725" y="5126269"/>
            <a:ext cx="3292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5FE1C62-BA9B-4D01-A1B8-753C9374EDEE}"/>
              </a:ext>
            </a:extLst>
          </p:cNvPr>
          <p:cNvSpPr/>
          <p:nvPr/>
        </p:nvSpPr>
        <p:spPr>
          <a:xfrm flipH="1">
            <a:off x="7502869" y="3725075"/>
            <a:ext cx="3292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1170A8-878E-4728-9379-9A63ED9B45CD}"/>
              </a:ext>
            </a:extLst>
          </p:cNvPr>
          <p:cNvSpPr txBox="1"/>
          <p:nvPr/>
        </p:nvSpPr>
        <p:spPr>
          <a:xfrm>
            <a:off x="7911897" y="370990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</a:t>
            </a:r>
            <a:r>
              <a:rPr lang="en-US" dirty="0" err="1"/>
              <a:t>Visu</a:t>
            </a:r>
            <a:r>
              <a:rPr lang="en-US" dirty="0"/>
              <a:t> reduction !=  </a:t>
            </a:r>
            <a:r>
              <a:rPr lang="en-US" dirty="0" err="1"/>
              <a:t>visu</a:t>
            </a:r>
            <a:r>
              <a:rPr lang="en-US" dirty="0"/>
              <a:t> clustered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B7879E-062F-4961-8C83-3CDACFCB0C8E}"/>
              </a:ext>
            </a:extLst>
          </p:cNvPr>
          <p:cNvSpPr txBox="1"/>
          <p:nvPr/>
        </p:nvSpPr>
        <p:spPr>
          <a:xfrm>
            <a:off x="6315949" y="513312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</a:t>
            </a:r>
            <a:r>
              <a:rPr lang="en-US" dirty="0"/>
              <a:t> clustered, challenge alternate </a:t>
            </a:r>
            <a:r>
              <a:rPr lang="en-US" dirty="0" err="1"/>
              <a:t>visu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D3AD13-A0A0-45F2-948B-3031D13E7562}"/>
              </a:ext>
            </a:extLst>
          </p:cNvPr>
          <p:cNvSpPr txBox="1"/>
          <p:nvPr/>
        </p:nvSpPr>
        <p:spPr>
          <a:xfrm>
            <a:off x="5839943" y="4385597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(&amp; further </a:t>
            </a:r>
            <a:r>
              <a:rPr lang="en-US" dirty="0" err="1"/>
              <a:t>optim</a:t>
            </a:r>
            <a:r>
              <a:rPr lang="en-US" dirty="0"/>
              <a:t> : challenge r value)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C5B29-E01B-47B0-840F-BD6070B8B534}"/>
              </a:ext>
            </a:extLst>
          </p:cNvPr>
          <p:cNvSpPr/>
          <p:nvPr/>
        </p:nvSpPr>
        <p:spPr>
          <a:xfrm>
            <a:off x="5658733" y="5844494"/>
            <a:ext cx="363984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CCCDE1-E928-477F-A4FA-3EB970E92B4A}"/>
              </a:ext>
            </a:extLst>
          </p:cNvPr>
          <p:cNvSpPr txBox="1"/>
          <p:nvPr/>
        </p:nvSpPr>
        <p:spPr>
          <a:xfrm>
            <a:off x="6111495" y="582530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Feasibility is valid? Y/N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3244C4B-6751-4DBC-A855-28ABBEC1C7B7}"/>
              </a:ext>
            </a:extLst>
          </p:cNvPr>
          <p:cNvSpPr txBox="1"/>
          <p:nvPr/>
        </p:nvSpPr>
        <p:spPr>
          <a:xfrm>
            <a:off x="8744504" y="183873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vs intuitive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12FE58B-CE93-4AA8-9342-8F53EBBFB153}"/>
              </a:ext>
            </a:extLst>
          </p:cNvPr>
          <p:cNvSpPr/>
          <p:nvPr/>
        </p:nvSpPr>
        <p:spPr>
          <a:xfrm>
            <a:off x="9902885" y="2568859"/>
            <a:ext cx="138031" cy="184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1ABF5423-44B0-4D5F-9222-B67F40D3E2A2}"/>
              </a:ext>
            </a:extLst>
          </p:cNvPr>
          <p:cNvSpPr/>
          <p:nvPr/>
        </p:nvSpPr>
        <p:spPr>
          <a:xfrm>
            <a:off x="10193807" y="2568859"/>
            <a:ext cx="130370" cy="28391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E6E850C7-5086-477F-9EA6-777116743002}"/>
              </a:ext>
            </a:extLst>
          </p:cNvPr>
          <p:cNvSpPr/>
          <p:nvPr/>
        </p:nvSpPr>
        <p:spPr>
          <a:xfrm>
            <a:off x="9894974" y="4505458"/>
            <a:ext cx="138031" cy="90259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 : en arc 25">
            <a:extLst>
              <a:ext uri="{FF2B5EF4-FFF2-40B4-BE49-F238E27FC236}">
                <a16:creationId xmlns:a16="http://schemas.microsoft.com/office/drawing/2014/main" id="{F4F47720-8892-4656-B893-028002A48123}"/>
              </a:ext>
            </a:extLst>
          </p:cNvPr>
          <p:cNvSpPr/>
          <p:nvPr/>
        </p:nvSpPr>
        <p:spPr>
          <a:xfrm>
            <a:off x="9217334" y="3237331"/>
            <a:ext cx="532660" cy="5100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4908"/>
              <a:gd name="adj5" fmla="val 12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E66EAE60-0772-4CFE-8EC2-1A8C47D31F99}"/>
              </a:ext>
            </a:extLst>
          </p:cNvPr>
          <p:cNvSpPr/>
          <p:nvPr/>
        </p:nvSpPr>
        <p:spPr>
          <a:xfrm>
            <a:off x="10419436" y="2231571"/>
            <a:ext cx="1452805" cy="12628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30556-1707-40CB-958E-6A3E710C1425}"/>
              </a:ext>
            </a:extLst>
          </p:cNvPr>
          <p:cNvSpPr/>
          <p:nvPr/>
        </p:nvSpPr>
        <p:spPr>
          <a:xfrm>
            <a:off x="5657951" y="6299393"/>
            <a:ext cx="363984" cy="328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B61F11-830C-4ECA-AA79-56F001BACCF1}"/>
              </a:ext>
            </a:extLst>
          </p:cNvPr>
          <p:cNvSpPr txBox="1"/>
          <p:nvPr/>
        </p:nvSpPr>
        <p:spPr>
          <a:xfrm>
            <a:off x="6110713" y="628020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next project phases</a:t>
            </a:r>
          </a:p>
        </p:txBody>
      </p:sp>
    </p:spTree>
    <p:extLst>
      <p:ext uri="{BB962C8B-B14F-4D97-AF65-F5344CB8AC3E}">
        <p14:creationId xmlns:p14="http://schemas.microsoft.com/office/powerpoint/2010/main" val="42283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EF4D0047-359D-4252-BD1E-500AD59DE745}"/>
              </a:ext>
            </a:extLst>
          </p:cNvPr>
          <p:cNvSpPr/>
          <p:nvPr/>
        </p:nvSpPr>
        <p:spPr>
          <a:xfrm>
            <a:off x="8965284" y="2194289"/>
            <a:ext cx="870027" cy="2805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Feasibility study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233BE-2F40-42C1-81F5-F49CA2CE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Project’s scope: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Feasibility study expectations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EEF603DB-7FC3-4218-8757-8B55E38A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31386"/>
              </p:ext>
            </p:extLst>
          </p:nvPr>
        </p:nvGraphicFramePr>
        <p:xfrm>
          <a:off x="371069" y="2207872"/>
          <a:ext cx="8351755" cy="365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8965051D-2547-4882-837B-EA131B762908}"/>
              </a:ext>
            </a:extLst>
          </p:cNvPr>
          <p:cNvGrpSpPr/>
          <p:nvPr/>
        </p:nvGrpSpPr>
        <p:grpSpPr>
          <a:xfrm>
            <a:off x="879122" y="2194289"/>
            <a:ext cx="8953762" cy="3588252"/>
            <a:chOff x="879122" y="2194289"/>
            <a:chExt cx="8953762" cy="3588252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6ED80D-8D2C-4EDF-A509-02A023790026}"/>
                </a:ext>
              </a:extLst>
            </p:cNvPr>
            <p:cNvSpPr/>
            <p:nvPr/>
          </p:nvSpPr>
          <p:spPr>
            <a:xfrm>
              <a:off x="7599548" y="3344586"/>
              <a:ext cx="1032780" cy="1740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B43B7D64-C086-44F9-AF58-65966C461BD3}"/>
                </a:ext>
              </a:extLst>
            </p:cNvPr>
            <p:cNvGrpSpPr/>
            <p:nvPr/>
          </p:nvGrpSpPr>
          <p:grpSpPr>
            <a:xfrm>
              <a:off x="879122" y="2194289"/>
              <a:ext cx="8953762" cy="3588252"/>
              <a:chOff x="879122" y="2356336"/>
              <a:chExt cx="8953762" cy="3588252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E3E3BF9-1345-4749-BC66-E47735BAEF02}"/>
                  </a:ext>
                </a:extLst>
              </p:cNvPr>
              <p:cNvGrpSpPr/>
              <p:nvPr/>
            </p:nvGrpSpPr>
            <p:grpSpPr>
              <a:xfrm>
                <a:off x="7032030" y="2356336"/>
                <a:ext cx="2800854" cy="3588252"/>
                <a:chOff x="7032030" y="2356336"/>
                <a:chExt cx="2800854" cy="3588252"/>
              </a:xfrm>
            </p:grpSpPr>
            <p:sp>
              <p:nvSpPr>
                <p:cNvPr id="50" name="Flèche : bas 49">
                  <a:extLst>
                    <a:ext uri="{FF2B5EF4-FFF2-40B4-BE49-F238E27FC236}">
                      <a16:creationId xmlns:a16="http://schemas.microsoft.com/office/drawing/2014/main" id="{50004627-A56F-416A-B20F-3253FFBC240A}"/>
                    </a:ext>
                  </a:extLst>
                </p:cNvPr>
                <p:cNvSpPr/>
                <p:nvPr/>
              </p:nvSpPr>
              <p:spPr>
                <a:xfrm>
                  <a:off x="8983027" y="4750540"/>
                  <a:ext cx="849857" cy="1012371"/>
                </a:xfrm>
                <a:prstGeom prst="downArrow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none" lIns="90000" tIns="0" bIns="0" rtlCol="0" anchor="ctr"/>
                <a:lstStyle/>
                <a:p>
                  <a:pPr algn="ctr"/>
                  <a:r>
                    <a:rPr lang="en-US" dirty="0" err="1"/>
                    <a:t>Classiffy</a:t>
                  </a:r>
                  <a:endParaRPr lang="en-US" dirty="0"/>
                </a:p>
              </p:txBody>
            </p:sp>
            <p:sp>
              <p:nvSpPr>
                <p:cNvPr id="51" name="Flèche : en arc 50">
                  <a:extLst>
                    <a:ext uri="{FF2B5EF4-FFF2-40B4-BE49-F238E27FC236}">
                      <a16:creationId xmlns:a16="http://schemas.microsoft.com/office/drawing/2014/main" id="{439B7C05-B85B-44A5-B0DC-9DFB09D8EF1C}"/>
                    </a:ext>
                  </a:extLst>
                </p:cNvPr>
                <p:cNvSpPr/>
                <p:nvPr/>
              </p:nvSpPr>
              <p:spPr>
                <a:xfrm>
                  <a:off x="7032030" y="2808702"/>
                  <a:ext cx="2130356" cy="3135886"/>
                </a:xfrm>
                <a:prstGeom prst="circularArrow">
                  <a:avLst>
                    <a:gd name="adj1" fmla="val 13925"/>
                    <a:gd name="adj2" fmla="val 1142319"/>
                    <a:gd name="adj3" fmla="val 20385050"/>
                    <a:gd name="adj4" fmla="val 583003"/>
                    <a:gd name="adj5" fmla="val 14245"/>
                  </a:avLst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Optimize:</a:t>
                  </a:r>
                </a:p>
                <a:p>
                  <a:pPr algn="ctr"/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Only 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Final</a:t>
                  </a:r>
                </a:p>
                <a:p>
                  <a:pPr algn="ctr"/>
                  <a:r>
                    <a:rPr lang="en-US" sz="1400" b="1" i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evaluation </a:t>
                  </a:r>
                  <a:r>
                    <a:rPr lang="en-US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matters</a:t>
                  </a: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rgbClr val="C00000"/>
                    </a:solidFill>
                    <a:highlight>
                      <a:srgbClr val="C0C0C0"/>
                    </a:highligh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D365F15-3267-4CDB-8A9B-A0F989AA81C0}"/>
                    </a:ext>
                  </a:extLst>
                </p:cNvPr>
                <p:cNvSpPr/>
                <p:nvPr/>
              </p:nvSpPr>
              <p:spPr>
                <a:xfrm>
                  <a:off x="9191569" y="2356336"/>
                  <a:ext cx="428018" cy="2337837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Robustness @scale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9BDFC4-7C44-4636-92E2-5EB38E18B6FA}"/>
                  </a:ext>
                </a:extLst>
              </p:cNvPr>
              <p:cNvSpPr/>
              <p:nvPr/>
            </p:nvSpPr>
            <p:spPr>
              <a:xfrm>
                <a:off x="879122" y="4751680"/>
                <a:ext cx="3667825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600" b="1" dirty="0">
                    <a:solidFill>
                      <a:schemeClr val="tx2"/>
                    </a:solidFill>
                  </a:rPr>
                  <a:t>Classify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7351631-0CA6-437D-959F-BC7CEA074508}"/>
                  </a:ext>
                </a:extLst>
              </p:cNvPr>
              <p:cNvSpPr/>
              <p:nvPr/>
            </p:nvSpPr>
            <p:spPr>
              <a:xfrm>
                <a:off x="879122" y="5337284"/>
                <a:ext cx="3735420" cy="410992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Evaluate &amp; Optimize</a:t>
                </a:r>
                <a:endParaRPr lang="en-US" sz="26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08C4F1B9-CF11-474C-94B1-42850D612F34}"/>
              </a:ext>
            </a:extLst>
          </p:cNvPr>
          <p:cNvGrpSpPr/>
          <p:nvPr/>
        </p:nvGrpSpPr>
        <p:grpSpPr>
          <a:xfrm>
            <a:off x="1331405" y="5868422"/>
            <a:ext cx="8739106" cy="923330"/>
            <a:chOff x="1331405" y="5868422"/>
            <a:chExt cx="8739106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EDB364-ED02-494B-83E7-DF416F0AE134}"/>
                </a:ext>
              </a:extLst>
            </p:cNvPr>
            <p:cNvSpPr/>
            <p:nvPr/>
          </p:nvSpPr>
          <p:spPr>
            <a:xfrm>
              <a:off x="1331405" y="5868422"/>
              <a:ext cx="8739106" cy="9233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/>
                <a:t>Expected decisions :</a:t>
              </a:r>
            </a:p>
            <a:p>
              <a:endParaRPr lang="en-US" sz="1600" b="1" dirty="0"/>
            </a:p>
            <a:p>
              <a:endParaRPr lang="en-US" sz="16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CB3BCC-0513-4F62-8FBC-60252E7C5B03}"/>
                </a:ext>
              </a:extLst>
            </p:cNvPr>
            <p:cNvSpPr/>
            <p:nvPr/>
          </p:nvSpPr>
          <p:spPr>
            <a:xfrm>
              <a:off x="8710643" y="5952176"/>
              <a:ext cx="363984" cy="328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28E37C-0DC9-4108-837D-BC1C95EBAB5D}"/>
                </a:ext>
              </a:extLst>
            </p:cNvPr>
            <p:cNvSpPr/>
            <p:nvPr/>
          </p:nvSpPr>
          <p:spPr>
            <a:xfrm>
              <a:off x="9112175" y="5954678"/>
              <a:ext cx="363984" cy="328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5C25604-50F7-4B40-84FB-643612696135}"/>
                </a:ext>
              </a:extLst>
            </p:cNvPr>
            <p:cNvSpPr txBox="1"/>
            <p:nvPr/>
          </p:nvSpPr>
          <p:spPr>
            <a:xfrm>
              <a:off x="3071420" y="6303937"/>
              <a:ext cx="69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Engage</a:t>
              </a:r>
              <a:r>
                <a:rPr lang="en-US" dirty="0"/>
                <a:t> next step : Assess Risks &amp; Opportunity       </a:t>
              </a:r>
              <a:r>
                <a:rPr lang="en-US" b="1" dirty="0"/>
                <a:t>Y 		N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47E8DC-B1C8-4594-8C8E-68EF291DFF6D}"/>
                </a:ext>
              </a:extLst>
            </p:cNvPr>
            <p:cNvSpPr/>
            <p:nvPr/>
          </p:nvSpPr>
          <p:spPr>
            <a:xfrm>
              <a:off x="8710643" y="6341954"/>
              <a:ext cx="351378" cy="348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99E3316-4271-42E5-9235-96B11F111521}"/>
                </a:ext>
              </a:extLst>
            </p:cNvPr>
            <p:cNvSpPr/>
            <p:nvPr/>
          </p:nvSpPr>
          <p:spPr>
            <a:xfrm>
              <a:off x="9112175" y="6344457"/>
              <a:ext cx="351378" cy="3456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3E34A3F-E746-448C-9F85-2D37382E1A6A}"/>
                </a:ext>
              </a:extLst>
            </p:cNvPr>
            <p:cNvSpPr txBox="1"/>
            <p:nvPr/>
          </p:nvSpPr>
          <p:spPr>
            <a:xfrm>
              <a:off x="5197033" y="5910721"/>
              <a:ext cx="4790471" cy="37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Feasibility study </a:t>
              </a:r>
              <a:r>
                <a:rPr lang="en-US" b="1" dirty="0"/>
                <a:t>validation</a:t>
              </a:r>
              <a:r>
                <a:rPr lang="en-US" dirty="0"/>
                <a:t>  	 </a:t>
              </a:r>
              <a:r>
                <a:rPr lang="en-US" b="1" dirty="0"/>
                <a:t>Y 		  N</a:t>
              </a:r>
              <a:endParaRPr lang="en-US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214220FF-C5E7-4482-BD54-93BA9D58D6B6}"/>
              </a:ext>
            </a:extLst>
          </p:cNvPr>
          <p:cNvGrpSpPr/>
          <p:nvPr/>
        </p:nvGrpSpPr>
        <p:grpSpPr>
          <a:xfrm>
            <a:off x="8705088" y="1866787"/>
            <a:ext cx="1828998" cy="3692874"/>
            <a:chOff x="8664706" y="1859220"/>
            <a:chExt cx="1828998" cy="3692874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078E31AB-F4F6-4D3A-93DD-8E2E4898F243}"/>
                </a:ext>
              </a:extLst>
            </p:cNvPr>
            <p:cNvGrpSpPr/>
            <p:nvPr/>
          </p:nvGrpSpPr>
          <p:grpSpPr>
            <a:xfrm>
              <a:off x="8745470" y="2277322"/>
              <a:ext cx="1748234" cy="3274772"/>
              <a:chOff x="9709599" y="2443618"/>
              <a:chExt cx="1748234" cy="3274772"/>
            </a:xfrm>
          </p:grpSpPr>
          <p:sp>
            <p:nvSpPr>
              <p:cNvPr id="49" name="Flèche : droite 48">
                <a:extLst>
                  <a:ext uri="{FF2B5EF4-FFF2-40B4-BE49-F238E27FC236}">
                    <a16:creationId xmlns:a16="http://schemas.microsoft.com/office/drawing/2014/main" id="{AB00182B-5383-419A-BCB6-CAB3725185B1}"/>
                  </a:ext>
                </a:extLst>
              </p:cNvPr>
              <p:cNvSpPr/>
              <p:nvPr/>
            </p:nvSpPr>
            <p:spPr>
              <a:xfrm flipH="1">
                <a:off x="9709599" y="244361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A711468-239E-4697-B635-3CAFC5F2587B}"/>
                  </a:ext>
                </a:extLst>
              </p:cNvPr>
              <p:cNvSpPr txBox="1"/>
              <p:nvPr/>
            </p:nvSpPr>
            <p:spPr>
              <a:xfrm>
                <a:off x="10038855" y="2443618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Scaling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CA51CC9-DAF1-4F85-B172-9EA1C4D3D7BF}"/>
                  </a:ext>
                </a:extLst>
              </p:cNvPr>
              <p:cNvSpPr txBox="1"/>
              <p:nvPr/>
            </p:nvSpPr>
            <p:spPr>
              <a:xfrm>
                <a:off x="9939478" y="3024514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i="1" dirty="0"/>
                  <a:t>processors</a:t>
                </a:r>
              </a:p>
            </p:txBody>
          </p:sp>
          <p:sp>
            <p:nvSpPr>
              <p:cNvPr id="61" name="Flèche : droite 60">
                <a:extLst>
                  <a:ext uri="{FF2B5EF4-FFF2-40B4-BE49-F238E27FC236}">
                    <a16:creationId xmlns:a16="http://schemas.microsoft.com/office/drawing/2014/main" id="{6402AC7F-F058-4602-893F-845DD2744200}"/>
                  </a:ext>
                </a:extLst>
              </p:cNvPr>
              <p:cNvSpPr/>
              <p:nvPr/>
            </p:nvSpPr>
            <p:spPr>
              <a:xfrm flipH="1">
                <a:off x="9709599" y="3029063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èche : droite 61">
                <a:extLst>
                  <a:ext uri="{FF2B5EF4-FFF2-40B4-BE49-F238E27FC236}">
                    <a16:creationId xmlns:a16="http://schemas.microsoft.com/office/drawing/2014/main" id="{96EFFF1E-BA6A-4F9B-9BA6-2836BF540A94}"/>
                  </a:ext>
                </a:extLst>
              </p:cNvPr>
              <p:cNvSpPr/>
              <p:nvPr/>
            </p:nvSpPr>
            <p:spPr>
              <a:xfrm flipH="1">
                <a:off x="9726585" y="3616171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D892BEB-AA9C-4D56-82C5-584DD56D4DFC}"/>
                  </a:ext>
                </a:extLst>
              </p:cNvPr>
              <p:cNvSpPr txBox="1"/>
              <p:nvPr/>
            </p:nvSpPr>
            <p:spPr>
              <a:xfrm>
                <a:off x="10026150" y="3616171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extractors</a:t>
                </a:r>
              </a:p>
            </p:txBody>
          </p:sp>
          <p:sp>
            <p:nvSpPr>
              <p:cNvPr id="64" name="Flèche : droite 63">
                <a:extLst>
                  <a:ext uri="{FF2B5EF4-FFF2-40B4-BE49-F238E27FC236}">
                    <a16:creationId xmlns:a16="http://schemas.microsoft.com/office/drawing/2014/main" id="{3669C6C1-4292-4360-88DF-6C4357FE4578}"/>
                  </a:ext>
                </a:extLst>
              </p:cNvPr>
              <p:cNvSpPr/>
              <p:nvPr/>
            </p:nvSpPr>
            <p:spPr>
              <a:xfrm flipH="1">
                <a:off x="9709599" y="4224772"/>
                <a:ext cx="329256" cy="369332"/>
              </a:xfrm>
              <a:prstGeom prst="right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D79833D-3CFA-45E8-9CC0-5E3C94634DE9}"/>
                  </a:ext>
                </a:extLst>
              </p:cNvPr>
              <p:cNvSpPr txBox="1"/>
              <p:nvPr/>
            </p:nvSpPr>
            <p:spPr>
              <a:xfrm>
                <a:off x="10038855" y="4224772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reducers</a:t>
                </a:r>
              </a:p>
            </p:txBody>
          </p:sp>
          <p:sp>
            <p:nvSpPr>
              <p:cNvPr id="66" name="Flèche : droite 65">
                <a:extLst>
                  <a:ext uri="{FF2B5EF4-FFF2-40B4-BE49-F238E27FC236}">
                    <a16:creationId xmlns:a16="http://schemas.microsoft.com/office/drawing/2014/main" id="{45D2918F-70F8-472A-BA0E-93F6F533F573}"/>
                  </a:ext>
                </a:extLst>
              </p:cNvPr>
              <p:cNvSpPr/>
              <p:nvPr/>
            </p:nvSpPr>
            <p:spPr>
              <a:xfrm flipH="1">
                <a:off x="9722767" y="4778558"/>
                <a:ext cx="329256" cy="3693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33A9E87-0FC9-49D9-89AA-612342D11460}"/>
                  </a:ext>
                </a:extLst>
              </p:cNvPr>
              <p:cNvSpPr txBox="1"/>
              <p:nvPr/>
            </p:nvSpPr>
            <p:spPr>
              <a:xfrm>
                <a:off x="10038855" y="4795060"/>
                <a:ext cx="14189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Illustration </a:t>
                </a:r>
              </a:p>
              <a:p>
                <a:pPr algn="ctr"/>
                <a:r>
                  <a:rPr lang="en-US" dirty="0"/>
                  <a:t>≠ </a:t>
                </a:r>
              </a:p>
              <a:p>
                <a:r>
                  <a:rPr lang="en-US" dirty="0"/>
                  <a:t>Evaluation 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D213E4-E8B9-45B3-AAAE-59EA64981BD0}"/>
                  </a:ext>
                </a:extLst>
              </p:cNvPr>
              <p:cNvSpPr txBox="1"/>
              <p:nvPr/>
            </p:nvSpPr>
            <p:spPr>
              <a:xfrm>
                <a:off x="9840332" y="2789814"/>
                <a:ext cx="1593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Alternate…</a:t>
                </a:r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1048C6C-6E1E-4995-9517-785B5EC712D2}"/>
                </a:ext>
              </a:extLst>
            </p:cNvPr>
            <p:cNvSpPr txBox="1"/>
            <p:nvPr/>
          </p:nvSpPr>
          <p:spPr>
            <a:xfrm>
              <a:off x="8664706" y="1859220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5E8D0-C3C5-4776-813F-104A6EDD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05AB9-8EB1-42AD-A548-E67BC22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779403-E225-4320-A830-D20BF9A9A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30C173-FF7F-4D63-B5CB-83B160B0C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3B0FFA-7BD3-449B-82B5-720EB2A6F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8A8E8-6298-491B-8FFE-8240875A6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2D42D-D948-4017-8CBD-8741F6E94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E4EB06-FEB9-453D-892E-FD7575BC7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CBDE3F-6578-49DB-9E21-4984C4787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BB229A-9D1C-4FD0-A478-51ED9A0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AEDBE1-9D0A-4A67-A50E-8FE63B99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B24F3D-F6A6-4EB0-821D-3453D4CF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1793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38129-EE1A-473A-BF71-2035E297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D0EB8-3D18-4278-B007-BCB82E3E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2162687"/>
            <a:ext cx="7517421" cy="3962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: </a:t>
            </a:r>
          </a:p>
          <a:p>
            <a:pPr lvl="1"/>
            <a:r>
              <a:rPr lang="en-US" dirty="0"/>
              <a:t>One *.csv files with </a:t>
            </a:r>
            <a:r>
              <a:rPr lang="en-US" b="1" dirty="0"/>
              <a:t>1050</a:t>
            </a:r>
            <a:r>
              <a:rPr lang="en-US" dirty="0"/>
              <a:t> products descriptions &amp; image filename </a:t>
            </a:r>
          </a:p>
          <a:p>
            <a:pPr lvl="1"/>
            <a:r>
              <a:rPr lang="en-US" b="1" dirty="0"/>
              <a:t>1050 jpg files</a:t>
            </a:r>
          </a:p>
          <a:p>
            <a:r>
              <a:rPr lang="en-US" dirty="0"/>
              <a:t>Target :</a:t>
            </a:r>
          </a:p>
          <a:p>
            <a:pPr lvl="1"/>
            <a:r>
              <a:rPr lang="en-US" dirty="0"/>
              <a:t>Category : </a:t>
            </a:r>
            <a:r>
              <a:rPr lang="en-US" i="1" dirty="0" err="1"/>
              <a:t>product_category_tree</a:t>
            </a:r>
            <a:r>
              <a:rPr lang="en-US" i="1" dirty="0"/>
              <a:t> </a:t>
            </a:r>
          </a:p>
          <a:p>
            <a:r>
              <a:rPr lang="en-US" dirty="0"/>
              <a:t>14 features:</a:t>
            </a:r>
          </a:p>
          <a:p>
            <a:pPr lvl="1"/>
            <a:r>
              <a:rPr lang="en-US" dirty="0"/>
              <a:t>Among 6 </a:t>
            </a:r>
            <a:r>
              <a:rPr lang="en-US" i="1" dirty="0"/>
              <a:t>possible</a:t>
            </a:r>
            <a:r>
              <a:rPr lang="en-US" dirty="0"/>
              <a:t> primary keys : keep “</a:t>
            </a:r>
            <a:r>
              <a:rPr lang="en-US" b="1" dirty="0"/>
              <a:t>image</a:t>
            </a:r>
            <a:r>
              <a:rPr lang="en-US" dirty="0"/>
              <a:t>” and use </a:t>
            </a:r>
            <a:r>
              <a:rPr lang="en-US" i="1" dirty="0"/>
              <a:t>df index</a:t>
            </a:r>
          </a:p>
          <a:p>
            <a:pPr lvl="1"/>
            <a:r>
              <a:rPr lang="en-US" dirty="0"/>
              <a:t>Remove 10 useless features</a:t>
            </a:r>
          </a:p>
          <a:p>
            <a:pPr lvl="1"/>
            <a:r>
              <a:rPr lang="en-US" dirty="0"/>
              <a:t>Build an extended description (brand, name, </a:t>
            </a:r>
            <a:r>
              <a:rPr lang="en-US" dirty="0" err="1"/>
              <a:t>decription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Filling by ‘ ’ the 32 % missing “brand” information</a:t>
            </a:r>
          </a:p>
          <a:p>
            <a:r>
              <a:rPr lang="en-US" dirty="0"/>
              <a:t>Consistency checked between ‘image’ &amp; image files folder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7403DE-D69A-471D-8496-650A090ECCF3}"/>
              </a:ext>
            </a:extLst>
          </p:cNvPr>
          <p:cNvSpPr txBox="1"/>
          <p:nvPr/>
        </p:nvSpPr>
        <p:spPr>
          <a:xfrm>
            <a:off x="8673483" y="2337371"/>
            <a:ext cx="3518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 err="1"/>
              <a:t>uniq_id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crawl_timestamp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product_url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product_name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product_category_tree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i="1" dirty="0" err="1"/>
              <a:t>pid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retail_price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discounted_price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image</a:t>
            </a:r>
          </a:p>
          <a:p>
            <a:pPr marL="0" indent="0">
              <a:buNone/>
            </a:pPr>
            <a:r>
              <a:rPr lang="en-US" i="1" dirty="0" err="1"/>
              <a:t>is_FK_Advantage_product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i="1" dirty="0" err="1"/>
              <a:t>product_rating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overall_rating</a:t>
            </a:r>
            <a:endParaRPr lang="en-US" i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brand</a:t>
            </a:r>
          </a:p>
          <a:p>
            <a:pPr marL="0" indent="0">
              <a:buNone/>
            </a:pPr>
            <a:r>
              <a:rPr lang="en-US" i="1" dirty="0" err="1"/>
              <a:t>product_specifications</a:t>
            </a:r>
            <a:endParaRPr lang="en-US" i="1" dirty="0"/>
          </a:p>
        </p:txBody>
      </p:sp>
      <p:pic>
        <p:nvPicPr>
          <p:cNvPr id="8" name="Graphique 7" descr="Vieille clé">
            <a:extLst>
              <a:ext uri="{FF2B5EF4-FFF2-40B4-BE49-F238E27FC236}">
                <a16:creationId xmlns:a16="http://schemas.microsoft.com/office/drawing/2014/main" id="{2878E65C-69F6-4E0B-9389-18614E9A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2402189"/>
            <a:ext cx="263786" cy="263786"/>
          </a:xfrm>
          <a:prstGeom prst="rect">
            <a:avLst/>
          </a:prstGeom>
        </p:spPr>
      </p:pic>
      <p:pic>
        <p:nvPicPr>
          <p:cNvPr id="9" name="Graphique 8" descr="Vieille clé">
            <a:extLst>
              <a:ext uri="{FF2B5EF4-FFF2-40B4-BE49-F238E27FC236}">
                <a16:creationId xmlns:a16="http://schemas.microsoft.com/office/drawing/2014/main" id="{8376D06A-BD8D-421A-8F84-E6FA785D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242349"/>
            <a:ext cx="263786" cy="263786"/>
          </a:xfrm>
          <a:prstGeom prst="rect">
            <a:avLst/>
          </a:prstGeom>
        </p:spPr>
      </p:pic>
      <p:pic>
        <p:nvPicPr>
          <p:cNvPr id="10" name="Graphique 9" descr="Vieille clé">
            <a:extLst>
              <a:ext uri="{FF2B5EF4-FFF2-40B4-BE49-F238E27FC236}">
                <a16:creationId xmlns:a16="http://schemas.microsoft.com/office/drawing/2014/main" id="{6AE1894B-1725-465A-A700-D11A6593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3803589"/>
            <a:ext cx="263786" cy="263786"/>
          </a:xfrm>
          <a:prstGeom prst="rect">
            <a:avLst/>
          </a:prstGeom>
        </p:spPr>
      </p:pic>
      <p:pic>
        <p:nvPicPr>
          <p:cNvPr id="11" name="Graphique 10" descr="Vieille clé">
            <a:extLst>
              <a:ext uri="{FF2B5EF4-FFF2-40B4-BE49-F238E27FC236}">
                <a16:creationId xmlns:a16="http://schemas.microsoft.com/office/drawing/2014/main" id="{B950E6A0-190D-4972-A8E6-3907B5A2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5357" y="2975825"/>
            <a:ext cx="263786" cy="263786"/>
          </a:xfrm>
          <a:prstGeom prst="rect">
            <a:avLst/>
          </a:prstGeom>
        </p:spPr>
      </p:pic>
      <p:pic>
        <p:nvPicPr>
          <p:cNvPr id="12" name="Graphique 11" descr="Vieille clé">
            <a:extLst>
              <a:ext uri="{FF2B5EF4-FFF2-40B4-BE49-F238E27FC236}">
                <a16:creationId xmlns:a16="http://schemas.microsoft.com/office/drawing/2014/main" id="{9A340EBD-9C1B-47B9-BC28-E298820E4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79" y="4579879"/>
            <a:ext cx="263786" cy="263786"/>
          </a:xfrm>
          <a:prstGeom prst="rect">
            <a:avLst/>
          </a:prstGeom>
        </p:spPr>
      </p:pic>
      <p:pic>
        <p:nvPicPr>
          <p:cNvPr id="14" name="Graphique 13" descr="Vieille clé">
            <a:extLst>
              <a:ext uri="{FF2B5EF4-FFF2-40B4-BE49-F238E27FC236}">
                <a16:creationId xmlns:a16="http://schemas.microsoft.com/office/drawing/2014/main" id="{3993DB36-457D-435E-B283-3DE7AF3D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79" y="5147139"/>
            <a:ext cx="263786" cy="2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5AEE0-D009-4146-9095-56D562D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EDA: Products Categories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A3DD5D-7A29-46AA-8914-19FB55F8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92" y="3698506"/>
            <a:ext cx="2059219" cy="148985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DBF12A1-191A-46BA-A3A4-7AB81DB29362}"/>
              </a:ext>
            </a:extLst>
          </p:cNvPr>
          <p:cNvSpPr txBox="1">
            <a:spLocks/>
          </p:cNvSpPr>
          <p:nvPr/>
        </p:nvSpPr>
        <p:spPr>
          <a:xfrm>
            <a:off x="139430" y="2019688"/>
            <a:ext cx="9771593" cy="1409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7030A0"/>
                </a:solidFill>
              </a:rPr>
              <a:t>product_category_tree</a:t>
            </a:r>
            <a:endParaRPr lang="en-US" sz="1600" dirty="0"/>
          </a:p>
          <a:p>
            <a:pPr lvl="1"/>
            <a:r>
              <a:rPr lang="en-US" sz="1400" dirty="0"/>
              <a:t>Pattern : 1</a:t>
            </a:r>
            <a:r>
              <a:rPr lang="en-US" sz="1400" baseline="30000" dirty="0"/>
              <a:t>st</a:t>
            </a:r>
            <a:r>
              <a:rPr lang="en-US" sz="1400" dirty="0"/>
              <a:t> level &gt;&gt; 2</a:t>
            </a:r>
            <a:r>
              <a:rPr lang="en-US" sz="1400" baseline="30000" dirty="0"/>
              <a:t>nd</a:t>
            </a:r>
            <a:r>
              <a:rPr lang="en-US" sz="1400" dirty="0"/>
              <a:t> level &gt;&gt; … &gt;&gt; n level &gt;&gt; </a:t>
            </a:r>
            <a:r>
              <a:rPr lang="en-US" sz="1400" dirty="0" err="1"/>
              <a:t>concat</a:t>
            </a:r>
            <a:r>
              <a:rPr lang="en-US" sz="1400" dirty="0"/>
              <a:t>(</a:t>
            </a:r>
            <a:r>
              <a:rPr lang="en-US" sz="1400" dirty="0" err="1"/>
              <a:t>Product_name</a:t>
            </a:r>
            <a:r>
              <a:rPr lang="en-US" sz="1400" dirty="0"/>
              <a:t>, </a:t>
            </a:r>
            <a:r>
              <a:rPr lang="en-US" sz="1400" dirty="0" err="1"/>
              <a:t>ProductDescription</a:t>
            </a:r>
            <a:r>
              <a:rPr lang="en-US" sz="1400" dirty="0"/>
              <a:t>) ending with ‘…’</a:t>
            </a:r>
          </a:p>
          <a:p>
            <a:pPr lvl="1"/>
            <a:r>
              <a:rPr lang="en-US" sz="1400" dirty="0"/>
              <a:t>Extraction of tree depth, level’s labels &amp; observation of products count’s balance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B2D63A-83B6-48F0-883E-4EE42235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9" y="3698506"/>
            <a:ext cx="2160499" cy="14924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ADBE73-EE7B-48DD-AE88-A7509EA3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90" y="4366616"/>
            <a:ext cx="1121036" cy="8217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8CD1ECB-4747-4E05-996F-A6428D36D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47" y="4372138"/>
            <a:ext cx="1159327" cy="8217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FDB06D3-029C-4F72-9954-126D4E8A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079" y="3927372"/>
            <a:ext cx="1159326" cy="4047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DE047FF-AC98-45C8-A002-22693613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632" y="3446989"/>
            <a:ext cx="1121036" cy="8756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E4BB95-117A-49DA-B7D8-ED0DA5602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541" y="3450891"/>
            <a:ext cx="1116586" cy="8756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FE48F7A-1B47-499B-8DAC-C98DEB45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1889" y="4366616"/>
            <a:ext cx="1121036" cy="8217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114A0D4-C89A-479D-98AD-C554923F53E6}"/>
              </a:ext>
            </a:extLst>
          </p:cNvPr>
          <p:cNvSpPr txBox="1"/>
          <p:nvPr/>
        </p:nvSpPr>
        <p:spPr>
          <a:xfrm>
            <a:off x="6259032" y="34290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The 62 level 2 </a:t>
            </a:r>
          </a:p>
          <a:p>
            <a:r>
              <a:rPr lang="en-US" sz="1400" b="1" i="1" dirty="0"/>
              <a:t>categories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64A5712-B9D7-452E-B34F-C1E7D53FD5C9}"/>
              </a:ext>
            </a:extLst>
          </p:cNvPr>
          <p:cNvSpPr txBox="1"/>
          <p:nvPr/>
        </p:nvSpPr>
        <p:spPr>
          <a:xfrm>
            <a:off x="3680814" y="3401269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The 7 level 1 categories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3968CA-DE37-4E8A-9B44-DF1BCD7539A6}"/>
              </a:ext>
            </a:extLst>
          </p:cNvPr>
          <p:cNvSpPr txBox="1">
            <a:spLocks/>
          </p:cNvSpPr>
          <p:nvPr/>
        </p:nvSpPr>
        <p:spPr>
          <a:xfrm>
            <a:off x="139430" y="5302215"/>
            <a:ext cx="11184668" cy="1159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 may expect “better results” if we ensure a better balance of products with big differences in their descriptions or shapes, due to increasing similarity across subcategories.</a:t>
            </a:r>
          </a:p>
          <a:p>
            <a:r>
              <a:rPr lang="en-US" sz="1400" dirty="0"/>
              <a:t>Nevertheless, this first study consists in assessing feasibility, based on the first level and scaled next.</a:t>
            </a:r>
          </a:p>
          <a:p>
            <a:r>
              <a:rPr lang="en-US" sz="1400" dirty="0"/>
              <a:t>We’ll build the risk &amp; opportunity matrix of parameters to follow-up when performing the entire project at scale.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18C4D0-2432-4193-BCD5-0C74760FF2FF}"/>
              </a:ext>
            </a:extLst>
          </p:cNvPr>
          <p:cNvSpPr txBox="1"/>
          <p:nvPr/>
        </p:nvSpPr>
        <p:spPr>
          <a:xfrm>
            <a:off x="1048560" y="34136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Mostly in 2 to 4 levels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B1F4251-04F6-404D-AA8D-5C3FDBC35129}"/>
              </a:ext>
            </a:extLst>
          </p:cNvPr>
          <p:cNvSpPr/>
          <p:nvPr/>
        </p:nvSpPr>
        <p:spPr>
          <a:xfrm>
            <a:off x="5951467" y="4224834"/>
            <a:ext cx="235266" cy="283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ADB8017-EBEE-4644-8B10-2F14DEC40E00}"/>
              </a:ext>
            </a:extLst>
          </p:cNvPr>
          <p:cNvSpPr/>
          <p:nvPr/>
        </p:nvSpPr>
        <p:spPr>
          <a:xfrm>
            <a:off x="3362670" y="4223826"/>
            <a:ext cx="235266" cy="283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69A61-DBD6-4E8A-A969-7538E42F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pre-processing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55EE-B12D-471F-8DB3-054A6056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97ADB6-CE16-4126-A456-A54107F4D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966032"/>
              </p:ext>
            </p:extLst>
          </p:nvPr>
        </p:nvGraphicFramePr>
        <p:xfrm>
          <a:off x="819150" y="2222500"/>
          <a:ext cx="4969254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pre-process &amp; </a:t>
            </a:r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84B2C-5DC5-489C-BB8E-BB5386F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90" y="1964724"/>
            <a:ext cx="6053643" cy="4780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Product’s “</a:t>
            </a:r>
            <a:r>
              <a:rPr lang="en-US" b="1" dirty="0"/>
              <a:t>description</a:t>
            </a:r>
            <a:r>
              <a:rPr lang="en-US" dirty="0"/>
              <a:t>” is a string, with average </a:t>
            </a:r>
            <a:r>
              <a:rPr lang="en-US" b="1" dirty="0"/>
              <a:t>80 words count</a:t>
            </a:r>
            <a:r>
              <a:rPr lang="en-US" dirty="0"/>
              <a:t>.</a:t>
            </a:r>
          </a:p>
          <a:p>
            <a:r>
              <a:rPr lang="en-US" dirty="0"/>
              <a:t>It appears being a concatenation of many inputs, with repeated info and details such as size, price, etc. </a:t>
            </a:r>
          </a:p>
          <a:p>
            <a:r>
              <a:rPr lang="en-US" dirty="0"/>
              <a:t>To get an adequate corpus, we pre-process text : </a:t>
            </a:r>
          </a:p>
          <a:p>
            <a:pPr lvl="1"/>
            <a:r>
              <a:rPr lang="en-US" dirty="0"/>
              <a:t>Switching to lower case,</a:t>
            </a:r>
          </a:p>
          <a:p>
            <a:pPr lvl="1"/>
            <a:r>
              <a:rPr lang="en-US" dirty="0"/>
              <a:t>Getting rid of punctuation, numbers, and less than 3 words length,</a:t>
            </a:r>
          </a:p>
          <a:p>
            <a:pPr lvl="1"/>
            <a:r>
              <a:rPr lang="en-US" dirty="0"/>
              <a:t>Tokenizing &amp; Stemming</a:t>
            </a:r>
          </a:p>
          <a:p>
            <a:pPr lvl="1"/>
            <a:r>
              <a:rPr lang="en-US" dirty="0"/>
              <a:t>Removing </a:t>
            </a:r>
            <a:r>
              <a:rPr lang="en-US" b="1" dirty="0"/>
              <a:t>default’s</a:t>
            </a:r>
            <a:r>
              <a:rPr lang="en-US" dirty="0"/>
              <a:t> </a:t>
            </a:r>
            <a:r>
              <a:rPr lang="en-US" b="1" dirty="0"/>
              <a:t>stop words </a:t>
            </a:r>
            <a:r>
              <a:rPr lang="en-US" dirty="0"/>
              <a:t>&amp; </a:t>
            </a:r>
            <a:r>
              <a:rPr lang="en-US" b="1" dirty="0"/>
              <a:t>custom’s </a:t>
            </a:r>
            <a:r>
              <a:rPr lang="en-US" dirty="0"/>
              <a:t>(iteratively)</a:t>
            </a:r>
          </a:p>
          <a:p>
            <a:r>
              <a:rPr lang="en-US" dirty="0"/>
              <a:t>We compute </a:t>
            </a:r>
            <a:r>
              <a:rPr lang="en-US" dirty="0" err="1"/>
              <a:t>tf-idf</a:t>
            </a:r>
            <a:r>
              <a:rPr lang="en-US" dirty="0"/>
              <a:t> matrixes :</a:t>
            </a:r>
          </a:p>
          <a:p>
            <a:pPr lvl="1"/>
            <a:r>
              <a:rPr lang="en-US" dirty="0"/>
              <a:t>Keeping a “raw matrix” (unprocessed) as a baseline.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8"/>
            <a:ext cx="5107377" cy="668359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541910A4-F567-4C74-9A58-78AB353DB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32042"/>
              </p:ext>
            </p:extLst>
          </p:nvPr>
        </p:nvGraphicFramePr>
        <p:xfrm>
          <a:off x="6374166" y="2352584"/>
          <a:ext cx="5640279" cy="365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pre-processed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Word count distribution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Caution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rgbClr val="C00000"/>
                          </a:solidFill>
                        </a:rPr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  <a:tr h="2174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Vocabulary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8249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1594CC8B-996D-436F-99D3-38D4BA06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603" y="2673614"/>
            <a:ext cx="1065606" cy="10861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D22A4B-1575-4069-BB06-BFF0DA64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063" y="2673614"/>
            <a:ext cx="1061806" cy="10618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0E5DC17-191D-4598-A9A2-E230F148E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02" y="3848286"/>
            <a:ext cx="1817227" cy="17072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23DAA9C-9954-481A-8AFB-DDA4C51D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562" y="3848285"/>
            <a:ext cx="1803926" cy="1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3E19-806A-4002-A6FC-E2C110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Langage</a:t>
            </a:r>
            <a:r>
              <a:rPr lang="en-US" dirty="0"/>
              <a:t> processing : Bag of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84B2C-5DC5-489C-BB8E-BB5386F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7172"/>
            <a:ext cx="5691189" cy="536626"/>
          </a:xfrm>
        </p:spPr>
        <p:txBody>
          <a:bodyPr>
            <a:normAutofit/>
          </a:bodyPr>
          <a:lstStyle/>
          <a:p>
            <a:r>
              <a:rPr lang="en-US" sz="1600" dirty="0"/>
              <a:t>NMF with “as few” topics as </a:t>
            </a:r>
            <a:r>
              <a:rPr lang="en-US" sz="1600" dirty="0" err="1"/>
              <a:t>lvl</a:t>
            </a:r>
            <a:r>
              <a:rPr lang="en-US" sz="1600" dirty="0"/>
              <a:t> 1 categories: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5FFE6B-5423-4833-A7D9-C7109AD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" y="113008"/>
            <a:ext cx="5107377" cy="668359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541910A4-F567-4C74-9A58-78AB353DB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8023"/>
              </p:ext>
            </p:extLst>
          </p:nvPr>
        </p:nvGraphicFramePr>
        <p:xfrm>
          <a:off x="97651" y="2361462"/>
          <a:ext cx="5640279" cy="33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93">
                  <a:extLst>
                    <a:ext uri="{9D8B030D-6E8A-4147-A177-3AD203B41FA5}">
                      <a16:colId xmlns:a16="http://schemas.microsoft.com/office/drawing/2014/main" val="4261862901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2991722715"/>
                    </a:ext>
                  </a:extLst>
                </a:gridCol>
                <a:gridCol w="1880093">
                  <a:extLst>
                    <a:ext uri="{9D8B030D-6E8A-4147-A177-3AD203B41FA5}">
                      <a16:colId xmlns:a16="http://schemas.microsoft.com/office/drawing/2014/main" val="1457632534"/>
                    </a:ext>
                  </a:extLst>
                </a:gridCol>
              </a:tblGrid>
              <a:tr h="236448">
                <a:tc>
                  <a:txBody>
                    <a:bodyPr/>
                    <a:lstStyle/>
                    <a:p>
                      <a:r>
                        <a:rPr lang="en-US" sz="1200" dirty="0"/>
                        <a:t>NMF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“raw”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95768"/>
                  </a:ext>
                </a:extLst>
              </a:tr>
              <a:tr h="5915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Topics table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2610"/>
                  </a:ext>
                </a:extLst>
              </a:tr>
              <a:tr h="1913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Rough t-</a:t>
                      </a:r>
                      <a:r>
                        <a:rPr lang="en-US" sz="1200" b="1" dirty="0" err="1"/>
                        <a:t>sne</a:t>
                      </a:r>
                      <a:r>
                        <a:rPr lang="en-US" sz="1200" b="1" dirty="0"/>
                        <a:t> 2D projection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Warnings 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Neither classified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nor clustered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/>
                        <a:t>&amp;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072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95BED07A-5E98-42C7-9272-BFF854FD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88" y="3876074"/>
            <a:ext cx="1751805" cy="16813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D6B718-C205-4E48-ABE2-434F70AD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65" y="3876074"/>
            <a:ext cx="1745399" cy="16813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AF8AA1-2A2D-486A-8668-1E18F11ED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181" y="2734264"/>
            <a:ext cx="1812965" cy="8513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AF56F-5A60-49F7-A234-4C30D643C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496" y="2734264"/>
            <a:ext cx="1812397" cy="851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68146E-949C-40E2-85FF-573BA9F3A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616" y="5807297"/>
            <a:ext cx="2231314" cy="9376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2CE766-D270-4127-AFCE-6CB8D1940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8431" y="3307758"/>
            <a:ext cx="3396687" cy="3236699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FA8A955-AB52-4BBD-98A8-E34264F03253}"/>
              </a:ext>
            </a:extLst>
          </p:cNvPr>
          <p:cNvSpPr txBox="1">
            <a:spLocks/>
          </p:cNvSpPr>
          <p:nvPr/>
        </p:nvSpPr>
        <p:spPr>
          <a:xfrm>
            <a:off x="5890120" y="2010778"/>
            <a:ext cx="6014835" cy="1296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NMF with “optimal”* topics number</a:t>
            </a:r>
          </a:p>
          <a:p>
            <a:pPr>
              <a:buFontTx/>
              <a:buChar char="-"/>
            </a:pPr>
            <a:r>
              <a:rPr lang="en-US" dirty="0"/>
              <a:t>Reduces the size of “carryall” topic,</a:t>
            </a:r>
          </a:p>
          <a:p>
            <a:pPr>
              <a:buFontTx/>
              <a:buChar char="-"/>
            </a:pPr>
            <a:r>
              <a:rPr lang="en-US" dirty="0"/>
              <a:t>Highest sparsity, with few topics for a single 1</a:t>
            </a:r>
            <a:r>
              <a:rPr lang="en-US" baseline="30000" dirty="0"/>
              <a:t>st</a:t>
            </a:r>
            <a:r>
              <a:rPr lang="en-US" dirty="0"/>
              <a:t> level category,</a:t>
            </a:r>
          </a:p>
          <a:p>
            <a:pPr>
              <a:buFontTx/>
              <a:buChar char="-"/>
            </a:pPr>
            <a:r>
              <a:rPr lang="en-US" dirty="0"/>
              <a:t>“Mixed topics &amp; categories” area </a:t>
            </a:r>
            <a:r>
              <a:rPr lang="en-US" dirty="0" err="1"/>
              <a:t>plitted</a:t>
            </a:r>
            <a:r>
              <a:rPr lang="en-US" dirty="0"/>
              <a:t> into smaller areas,</a:t>
            </a:r>
          </a:p>
          <a:p>
            <a:pPr>
              <a:buFontTx/>
              <a:buChar char="-"/>
            </a:pPr>
            <a:r>
              <a:rPr lang="en-US" dirty="0"/>
              <a:t>Still a high level of confusion for products with weak coordinates.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F4D6E5A3-6342-4CC4-AC2B-8B5AD2BA61CB}"/>
              </a:ext>
            </a:extLst>
          </p:cNvPr>
          <p:cNvSpPr txBox="1">
            <a:spLocks/>
          </p:cNvSpPr>
          <p:nvPr/>
        </p:nvSpPr>
        <p:spPr>
          <a:xfrm>
            <a:off x="9403429" y="3339448"/>
            <a:ext cx="2981512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LDA as alternate approach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D6C4E20-7E96-40C0-A11E-F1650679FAC9}"/>
              </a:ext>
            </a:extLst>
          </p:cNvPr>
          <p:cNvSpPr txBox="1">
            <a:spLocks/>
          </p:cNvSpPr>
          <p:nvPr/>
        </p:nvSpPr>
        <p:spPr>
          <a:xfrm>
            <a:off x="6951216" y="6438123"/>
            <a:ext cx="5147925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>
                <a:solidFill>
                  <a:srgbClr val="C00000"/>
                </a:solidFill>
              </a:rPr>
              <a:t>* Caution : optimization is only valid for final step classifier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D8B1D3B-2690-4D6C-AB41-7701C7505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7472" y="4013831"/>
            <a:ext cx="2643658" cy="2513642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731E07A4-E5B7-43B0-81B2-BFFBD1EAC780}"/>
              </a:ext>
            </a:extLst>
          </p:cNvPr>
          <p:cNvSpPr txBox="1">
            <a:spLocks/>
          </p:cNvSpPr>
          <p:nvPr/>
        </p:nvSpPr>
        <p:spPr>
          <a:xfrm>
            <a:off x="92859" y="6007831"/>
            <a:ext cx="3187391" cy="5366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Coherence score </a:t>
            </a:r>
            <a:r>
              <a:rPr lang="en-US" sz="1600" dirty="0"/>
              <a:t>to set topics numbers (NMF)</a:t>
            </a:r>
          </a:p>
        </p:txBody>
      </p:sp>
    </p:spTree>
    <p:extLst>
      <p:ext uri="{BB962C8B-B14F-4D97-AF65-F5344CB8AC3E}">
        <p14:creationId xmlns:p14="http://schemas.microsoft.com/office/powerpoint/2010/main" val="1398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44AE8-9A00-4F7D-A1E3-3F372ED5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: pre-process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5AA55-F026-4DC1-BC06-0C60130C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9" y="2037462"/>
            <a:ext cx="3310246" cy="970450"/>
          </a:xfrm>
        </p:spPr>
        <p:txBody>
          <a:bodyPr/>
          <a:lstStyle/>
          <a:p>
            <a:r>
              <a:rPr lang="en-US" dirty="0"/>
              <a:t>Pictures of various sizes are stored in BGR mode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CDBBE4-90B7-4E1F-8736-994B47E7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9" y="140828"/>
            <a:ext cx="4746602" cy="612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011AE0-BAAD-456B-95BB-B5B5445C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1" y="2851977"/>
            <a:ext cx="1387666" cy="13555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93F46-2994-4362-ADB0-B55C9454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433637"/>
            <a:ext cx="3860665" cy="15398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5DC241-4852-4A53-BDB1-C7492DF90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847" y="4408651"/>
            <a:ext cx="3860665" cy="18969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01ECDF-1957-47B5-BB58-8994E9C575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-1" r="3213" b="-263"/>
          <a:stretch/>
        </p:blipFill>
        <p:spPr>
          <a:xfrm>
            <a:off x="7621026" y="2582154"/>
            <a:ext cx="1709392" cy="1391328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217272F-898C-41B9-88CE-C8F949F78E34}"/>
              </a:ext>
            </a:extLst>
          </p:cNvPr>
          <p:cNvSpPr txBox="1">
            <a:spLocks/>
          </p:cNvSpPr>
          <p:nvPr/>
        </p:nvSpPr>
        <p:spPr>
          <a:xfrm>
            <a:off x="0" y="4790390"/>
            <a:ext cx="3310246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Enhancing Local contrast through </a:t>
            </a:r>
            <a:r>
              <a:rPr lang="en-US" dirty="0" err="1"/>
              <a:t>L,a,b</a:t>
            </a:r>
            <a:r>
              <a:rPr lang="en-US" dirty="0"/>
              <a:t> space</a:t>
            </a:r>
          </a:p>
          <a:p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1E7B543-D030-47A4-8677-2016BF36F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450" y="4196702"/>
            <a:ext cx="3860665" cy="155478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4404337-CB96-496B-B7D0-3929761FAC88}"/>
              </a:ext>
            </a:extLst>
          </p:cNvPr>
          <p:cNvSpPr txBox="1"/>
          <p:nvPr/>
        </p:nvSpPr>
        <p:spPr>
          <a:xfrm>
            <a:off x="7847847" y="238418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 grayscale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80A256-1430-46A2-9ABC-536ACF130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1934" y="770924"/>
            <a:ext cx="3860665" cy="15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6F136-74A2-4E4F-A791-78D34329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0443C94-74AE-4ED4-86DA-BC3BFB2B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422" y="2160356"/>
            <a:ext cx="3099324" cy="36369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7F794E8-B09A-4CBD-8F8A-C45CD8885F9F}"/>
              </a:ext>
            </a:extLst>
          </p:cNvPr>
          <p:cNvSpPr txBox="1"/>
          <p:nvPr/>
        </p:nvSpPr>
        <p:spPr>
          <a:xfrm>
            <a:off x="810000" y="2467992"/>
            <a:ext cx="66688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Sift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Scale invariance means rescaling is not mandatory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Sift is already fine to find edges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aim of this exploration is to emphasize </a:t>
            </a:r>
            <a:r>
              <a:rPr lang="en-US" dirty="0" err="1"/>
              <a:t>keypoints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Size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Graylevel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Histogram (to make comparisons between images)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Further treatments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Processing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“Augmentation” with dedicated processors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1107</Words>
  <Application>Microsoft Office PowerPoint</Application>
  <PresentationFormat>Grand écran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Concis</vt:lpstr>
      <vt:lpstr>Products’ Classification Engine feasibility study</vt:lpstr>
      <vt:lpstr>Project’s scope: Feasibility study expectations</vt:lpstr>
      <vt:lpstr>Global EDA</vt:lpstr>
      <vt:lpstr>Global EDA: Products Categories</vt:lpstr>
      <vt:lpstr>Langage pre-processing</vt:lpstr>
      <vt:lpstr>Langage processing : pre-process &amp; tf-idf</vt:lpstr>
      <vt:lpstr>Langage processing : Bag of Words</vt:lpstr>
      <vt:lpstr>Image processing : pre-process</vt:lpstr>
      <vt:lpstr>Image processing</vt:lpstr>
      <vt:lpstr>Présentation PowerPoint</vt:lpstr>
      <vt:lpstr>Présentation PowerPoint</vt:lpstr>
      <vt:lpstr>Feasibility study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80</cp:revision>
  <dcterms:created xsi:type="dcterms:W3CDTF">2020-10-08T08:09:57Z</dcterms:created>
  <dcterms:modified xsi:type="dcterms:W3CDTF">2020-10-19T22:10:14Z</dcterms:modified>
</cp:coreProperties>
</file>