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73" r:id="rId3"/>
    <p:sldId id="257" r:id="rId4"/>
    <p:sldId id="271" r:id="rId5"/>
    <p:sldId id="270" r:id="rId6"/>
    <p:sldId id="261" r:id="rId7"/>
    <p:sldId id="259" r:id="rId8"/>
    <p:sldId id="260" r:id="rId9"/>
    <p:sldId id="272" r:id="rId10"/>
    <p:sldId id="258" r:id="rId11"/>
    <p:sldId id="262" r:id="rId12"/>
    <p:sldId id="264"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1A1C"/>
    <a:srgbClr val="0070C0"/>
    <a:srgbClr val="B2B2B2"/>
    <a:srgbClr val="B3E2CD"/>
    <a:srgbClr val="FBB4AE"/>
    <a:srgbClr val="F5B8CF"/>
    <a:srgbClr val="6DD4FF"/>
    <a:srgbClr val="B1C6E7"/>
    <a:srgbClr val="134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11/16/2020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11/16/2020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11/16/2020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7.sv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image" Target="../media/image13.png"/><Relationship Id="rId16" Type="http://schemas.openxmlformats.org/officeDocument/2006/relationships/image" Target="../media/image27.svg"/><Relationship Id="rId20" Type="http://schemas.openxmlformats.org/officeDocument/2006/relationships/image" Target="../media/image31.svg"/><Relationship Id="rId29"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35.sv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svg"/><Relationship Id="rId10" Type="http://schemas.openxmlformats.org/officeDocument/2006/relationships/image" Target="../media/image21.svg"/><Relationship Id="rId19" Type="http://schemas.openxmlformats.org/officeDocument/2006/relationships/image" Target="../media/image30.png"/><Relationship Id="rId31" Type="http://schemas.openxmlformats.org/officeDocument/2006/relationships/image" Target="../media/image2.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 Id="rId27" Type="http://schemas.openxmlformats.org/officeDocument/2006/relationships/image" Target="../media/image38.png"/><Relationship Id="rId30" Type="http://schemas.openxmlformats.org/officeDocument/2006/relationships/image" Target="../media/image41.sv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b="0" i="0" dirty="0">
                <a:effectLst/>
                <a:latin typeface="Montserrat"/>
              </a:rPr>
              <a:t>Cash &amp; </a:t>
            </a:r>
            <a:r>
              <a:rPr lang="en-US" sz="4000" b="0" dirty="0">
                <a:latin typeface="Montserrat"/>
              </a:rPr>
              <a:t>R</a:t>
            </a:r>
            <a:r>
              <a:rPr lang="en-US" sz="4000" b="0" i="0" dirty="0">
                <a:effectLst/>
                <a:latin typeface="Montserrat"/>
              </a:rPr>
              <a:t>evolving loans for clients with no or few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525915" y="5331765"/>
            <a:ext cx="10572000" cy="1168246"/>
          </a:xfrm>
        </p:spPr>
        <p:txBody>
          <a:bodyPr>
            <a:normAutofit lnSpcReduction="10000"/>
          </a:bodyPr>
          <a:lstStyle/>
          <a:p>
            <a:pPr algn="l"/>
            <a:r>
              <a:rPr lang="en-US" sz="2400" dirty="0">
                <a:latin typeface="Montserrat"/>
              </a:rPr>
              <a:t>Aim is to develop a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r>
              <a:rPr lang="en-US" sz="2400" dirty="0">
                <a:latin typeface="Montserrat"/>
              </a:rPr>
              <a:t>, with </a:t>
            </a:r>
            <a:r>
              <a:rPr lang="en-US" sz="2400" b="1" i="1" dirty="0">
                <a:latin typeface="Montserrat"/>
              </a:rPr>
              <a:t>prediction interpretation</a:t>
            </a:r>
            <a:r>
              <a:rPr lang="en-US" sz="2400" dirty="0">
                <a:latin typeface="Montserrat"/>
              </a:rPr>
              <a:t>, through an </a:t>
            </a:r>
            <a:r>
              <a:rPr lang="en-US" sz="2400" b="1" i="1" dirty="0">
                <a:latin typeface="Montserrat"/>
              </a:rPr>
              <a:t>interactive dashboard</a:t>
            </a:r>
            <a:r>
              <a:rPr lang="en-US" sz="2400" dirty="0">
                <a:latin typeface="Montserrat"/>
              </a:rPr>
              <a:t>, to argue whether loan is granted or rejected and help studying why.</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9B145C7-B6A3-43CD-9908-A0FCA9FEB0EF}"/>
              </a:ext>
            </a:extLst>
          </p:cNvPr>
          <p:cNvSpPr/>
          <p:nvPr/>
        </p:nvSpPr>
        <p:spPr>
          <a:xfrm>
            <a:off x="245652" y="3541382"/>
            <a:ext cx="3690369" cy="23116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p:txBody>
          <a:bodyPr/>
          <a:lstStyle/>
          <a:p>
            <a:r>
              <a:rPr lang="en-US" dirty="0"/>
              <a:t>Best model (tuning &amp; selection)</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145263" y="1501549"/>
            <a:ext cx="11315805" cy="1934678"/>
          </a:xfrm>
        </p:spPr>
        <p:txBody>
          <a:bodyPr>
            <a:normAutofit lnSpcReduction="10000"/>
          </a:bodyPr>
          <a:lstStyle/>
          <a:p>
            <a:r>
              <a:rPr lang="en-US" dirty="0"/>
              <a:t>According to the target definition, (1 - client with difficulty to repay loan, 0 – no difficulty):</a:t>
            </a:r>
          </a:p>
          <a:p>
            <a:pPr lvl="1"/>
            <a:r>
              <a:rPr lang="en-US" dirty="0"/>
              <a:t>Trusting a </a:t>
            </a:r>
            <a:r>
              <a:rPr lang="en-US" b="1" dirty="0"/>
              <a:t>negative</a:t>
            </a:r>
            <a:r>
              <a:rPr lang="en-US" dirty="0"/>
              <a:t> </a:t>
            </a:r>
            <a:r>
              <a:rPr lang="en-US" b="1" dirty="0"/>
              <a:t>prediction</a:t>
            </a:r>
            <a:r>
              <a:rPr lang="en-US" dirty="0"/>
              <a:t> in case of </a:t>
            </a:r>
            <a:r>
              <a:rPr lang="en-US" b="1" dirty="0" err="1"/>
              <a:t>tn</a:t>
            </a:r>
            <a:r>
              <a:rPr lang="en-US" b="1" dirty="0"/>
              <a:t>:</a:t>
            </a:r>
            <a:r>
              <a:rPr lang="en-US" dirty="0"/>
              <a:t> </a:t>
            </a:r>
            <a:r>
              <a:rPr lang="en-US" b="1" dirty="0"/>
              <a:t>true negative </a:t>
            </a:r>
            <a:r>
              <a:rPr lang="en-US" dirty="0"/>
              <a:t>is usual business, but a </a:t>
            </a:r>
            <a:r>
              <a:rPr lang="en-US" b="1" dirty="0" err="1"/>
              <a:t>fn</a:t>
            </a:r>
            <a:r>
              <a:rPr lang="en-US" b="1" dirty="0"/>
              <a:t>:</a:t>
            </a:r>
            <a:r>
              <a:rPr lang="en-US" dirty="0"/>
              <a:t> </a:t>
            </a:r>
            <a:r>
              <a:rPr lang="en-US" b="1" dirty="0"/>
              <a:t>false negative </a:t>
            </a:r>
            <a:r>
              <a:rPr lang="en-US" dirty="0"/>
              <a:t>means exposure to a higher risk of defaults.</a:t>
            </a:r>
          </a:p>
          <a:p>
            <a:pPr lvl="1"/>
            <a:r>
              <a:rPr lang="en-US" dirty="0"/>
              <a:t>Trusting a </a:t>
            </a:r>
            <a:r>
              <a:rPr lang="en-US" b="1" dirty="0"/>
              <a:t>positive prediction </a:t>
            </a:r>
            <a:r>
              <a:rPr lang="en-US" dirty="0"/>
              <a:t>in case of </a:t>
            </a:r>
            <a:r>
              <a:rPr lang="en-US" b="1" dirty="0" err="1"/>
              <a:t>tp</a:t>
            </a:r>
            <a:r>
              <a:rPr lang="en-US" b="1" dirty="0"/>
              <a:t>: true positive </a:t>
            </a:r>
            <a:r>
              <a:rPr lang="en-US" dirty="0"/>
              <a:t>is usual business, but a </a:t>
            </a:r>
            <a:r>
              <a:rPr lang="en-US" b="1" dirty="0" err="1"/>
              <a:t>fp</a:t>
            </a:r>
            <a:r>
              <a:rPr lang="en-US" b="1" dirty="0"/>
              <a:t>: false positive </a:t>
            </a:r>
            <a:r>
              <a:rPr lang="en-US" dirty="0"/>
              <a:t>means losing a “good” client.</a:t>
            </a:r>
          </a:p>
          <a:p>
            <a:pPr lvl="1"/>
            <a:r>
              <a:rPr lang="en-US" dirty="0"/>
              <a:t>This mean </a:t>
            </a:r>
            <a:r>
              <a:rPr lang="en-US" b="1" dirty="0"/>
              <a:t>Recall</a:t>
            </a:r>
            <a:r>
              <a:rPr lang="en-US" dirty="0"/>
              <a:t> (or Sensitivity) is n times more important than </a:t>
            </a:r>
            <a:r>
              <a:rPr lang="en-US" b="1" dirty="0"/>
              <a:t>Precision</a:t>
            </a:r>
            <a:r>
              <a:rPr lang="en-US" dirty="0"/>
              <a:t> (1-)</a:t>
            </a:r>
          </a:p>
        </p:txBody>
      </p:sp>
      <p:graphicFrame>
        <p:nvGraphicFramePr>
          <p:cNvPr id="4" name="Tableau 4">
            <a:extLst>
              <a:ext uri="{FF2B5EF4-FFF2-40B4-BE49-F238E27FC236}">
                <a16:creationId xmlns:a16="http://schemas.microsoft.com/office/drawing/2014/main" id="{92B0ADD6-CD69-4F1C-93D2-68F036340192}"/>
              </a:ext>
            </a:extLst>
          </p:cNvPr>
          <p:cNvGraphicFramePr>
            <a:graphicFrameLocks noGrp="1"/>
          </p:cNvGraphicFramePr>
          <p:nvPr>
            <p:extLst>
              <p:ext uri="{D42A27DB-BD31-4B8C-83A1-F6EECF244321}">
                <p14:modId xmlns:p14="http://schemas.microsoft.com/office/powerpoint/2010/main" val="2797541188"/>
              </p:ext>
            </p:extLst>
          </p:nvPr>
        </p:nvGraphicFramePr>
        <p:xfrm>
          <a:off x="4874011" y="5105400"/>
          <a:ext cx="8128000" cy="17526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938722350"/>
                    </a:ext>
                  </a:extLst>
                </a:gridCol>
                <a:gridCol w="1625600">
                  <a:extLst>
                    <a:ext uri="{9D8B030D-6E8A-4147-A177-3AD203B41FA5}">
                      <a16:colId xmlns:a16="http://schemas.microsoft.com/office/drawing/2014/main" val="2397315996"/>
                    </a:ext>
                  </a:extLst>
                </a:gridCol>
                <a:gridCol w="1625600">
                  <a:extLst>
                    <a:ext uri="{9D8B030D-6E8A-4147-A177-3AD203B41FA5}">
                      <a16:colId xmlns:a16="http://schemas.microsoft.com/office/drawing/2014/main" val="4154785311"/>
                    </a:ext>
                  </a:extLst>
                </a:gridCol>
                <a:gridCol w="1625600">
                  <a:extLst>
                    <a:ext uri="{9D8B030D-6E8A-4147-A177-3AD203B41FA5}">
                      <a16:colId xmlns:a16="http://schemas.microsoft.com/office/drawing/2014/main" val="1247108596"/>
                    </a:ext>
                  </a:extLst>
                </a:gridCol>
                <a:gridCol w="1625600">
                  <a:extLst>
                    <a:ext uri="{9D8B030D-6E8A-4147-A177-3AD203B41FA5}">
                      <a16:colId xmlns:a16="http://schemas.microsoft.com/office/drawing/2014/main" val="3512123157"/>
                    </a:ext>
                  </a:extLst>
                </a:gridCol>
              </a:tblGrid>
              <a:tr h="370840">
                <a:tc>
                  <a:txBody>
                    <a:bodyPr/>
                    <a:lstStyle/>
                    <a:p>
                      <a:endParaRPr lang="en-US"/>
                    </a:p>
                  </a:txBody>
                  <a:tcPr/>
                </a:tc>
                <a:tc>
                  <a:txBody>
                    <a:bodyPr/>
                    <a:lstStyle/>
                    <a:p>
                      <a:r>
                        <a:rPr lang="en-US" dirty="0"/>
                        <a:t>Predict </a:t>
                      </a:r>
                      <a:r>
                        <a:rPr lang="en-US" dirty="0" err="1"/>
                        <a:t>proba</a:t>
                      </a:r>
                      <a:r>
                        <a:rPr lang="en-US" dirty="0"/>
                        <a:t> 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Predict </a:t>
                      </a:r>
                      <a:r>
                        <a:rPr lang="en-US" dirty="0" err="1"/>
                        <a:t>proba</a:t>
                      </a:r>
                      <a:r>
                        <a:rPr lang="en-US" dirty="0"/>
                        <a:t> 1</a:t>
                      </a:r>
                    </a:p>
                  </a:txBody>
                  <a:tcPr/>
                </a:tc>
                <a:tc>
                  <a:txBody>
                    <a:bodyPr/>
                    <a:lstStyle/>
                    <a:p>
                      <a:r>
                        <a:rPr lang="en-US" dirty="0"/>
                        <a:t>TARGET predict</a:t>
                      </a:r>
                    </a:p>
                  </a:txBody>
                  <a:tcPr/>
                </a:tc>
                <a:tc>
                  <a:txBody>
                    <a:bodyPr/>
                    <a:lstStyle/>
                    <a:p>
                      <a:r>
                        <a:rPr lang="en-US" dirty="0"/>
                        <a:t>TARGET</a:t>
                      </a:r>
                    </a:p>
                    <a:p>
                      <a:r>
                        <a:rPr lang="en-US" dirty="0"/>
                        <a:t>csv</a:t>
                      </a:r>
                    </a:p>
                  </a:txBody>
                  <a:tcPr/>
                </a:tc>
                <a:extLst>
                  <a:ext uri="{0D108BD9-81ED-4DB2-BD59-A6C34878D82A}">
                    <a16:rowId xmlns:a16="http://schemas.microsoft.com/office/drawing/2014/main" val="1941737930"/>
                  </a:ext>
                </a:extLst>
              </a:tr>
              <a:tr h="370840">
                <a:tc>
                  <a:txBody>
                    <a:bodyPr/>
                    <a:lstStyle/>
                    <a:p>
                      <a:r>
                        <a:rPr lang="en-US" dirty="0"/>
                        <a:t>SK_ID</a:t>
                      </a:r>
                    </a:p>
                  </a:txBody>
                  <a:tcPr/>
                </a:tc>
                <a:tc>
                  <a:txBody>
                    <a:bodyPr/>
                    <a:lstStyle/>
                    <a:p>
                      <a:r>
                        <a:rPr lang="en-US" dirty="0" err="1"/>
                        <a:t>Ppay</a:t>
                      </a:r>
                      <a:endParaRPr lang="en-US" dirty="0"/>
                    </a:p>
                  </a:txBody>
                  <a:tcPr/>
                </a:tc>
                <a:tc>
                  <a:txBody>
                    <a:bodyPr/>
                    <a:lstStyle/>
                    <a:p>
                      <a:r>
                        <a:rPr lang="en-US" dirty="0" err="1"/>
                        <a:t>Pfail</a:t>
                      </a:r>
                      <a:endParaRPr lang="en-US" dirty="0"/>
                    </a:p>
                  </a:txBody>
                  <a:tcPr/>
                </a:tc>
                <a:tc>
                  <a:txBody>
                    <a:bodyPr/>
                    <a:lstStyle/>
                    <a:p>
                      <a:r>
                        <a:rPr lang="en-US" dirty="0"/>
                        <a:t>0 </a:t>
                      </a:r>
                      <a:r>
                        <a:rPr lang="en-US" dirty="0" err="1"/>
                        <a:t>ou</a:t>
                      </a:r>
                      <a:r>
                        <a:rPr lang="en-US" dirty="0"/>
                        <a:t>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 </a:t>
                      </a:r>
                      <a:r>
                        <a:rPr lang="en-US" dirty="0" err="1"/>
                        <a:t>ou</a:t>
                      </a:r>
                      <a:r>
                        <a:rPr lang="en-US" dirty="0"/>
                        <a:t> 1</a:t>
                      </a:r>
                    </a:p>
                  </a:txBody>
                  <a:tcPr/>
                </a:tc>
                <a:extLst>
                  <a:ext uri="{0D108BD9-81ED-4DB2-BD59-A6C34878D82A}">
                    <a16:rowId xmlns:a16="http://schemas.microsoft.com/office/drawing/2014/main" val="3174657317"/>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218521145"/>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9269108"/>
                  </a:ext>
                </a:extLst>
              </a:tr>
            </a:tbl>
          </a:graphicData>
        </a:graphic>
      </p:graphicFrame>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2515470" y="5399085"/>
            <a:ext cx="1523174" cy="461665"/>
          </a:xfrm>
          <a:prstGeom prst="rect">
            <a:avLst/>
          </a:prstGeom>
          <a:noFill/>
        </p:spPr>
        <p:txBody>
          <a:bodyPr wrap="none" rtlCol="0">
            <a:spAutoFit/>
          </a:bodyPr>
          <a:lstStyle/>
          <a:p>
            <a:r>
              <a:rPr lang="en-US" sz="1200" dirty="0">
                <a:solidFill>
                  <a:schemeClr val="bg1"/>
                </a:solidFill>
              </a:rPr>
              <a:t>1 – specificity</a:t>
            </a:r>
          </a:p>
          <a:p>
            <a:r>
              <a:rPr lang="en-US" sz="1200" i="1" dirty="0">
                <a:solidFill>
                  <a:schemeClr val="bg1"/>
                </a:solidFill>
              </a:rPr>
              <a:t>Or</a:t>
            </a:r>
            <a:r>
              <a:rPr lang="en-US" sz="1200" dirty="0">
                <a:solidFill>
                  <a:schemeClr val="bg1"/>
                </a:solidFill>
              </a:rPr>
              <a:t> 1 - </a:t>
            </a:r>
            <a:r>
              <a:rPr lang="en-US" sz="1200" dirty="0" err="1">
                <a:solidFill>
                  <a:schemeClr val="bg1"/>
                </a:solidFill>
              </a:rPr>
              <a:t>tn</a:t>
            </a:r>
            <a:r>
              <a:rPr lang="en-US" sz="1200" dirty="0">
                <a:solidFill>
                  <a:schemeClr val="bg1"/>
                </a:solidFill>
              </a:rPr>
              <a:t> / (</a:t>
            </a:r>
            <a:r>
              <a:rPr lang="en-US" sz="1200" dirty="0" err="1">
                <a:solidFill>
                  <a:schemeClr val="bg1"/>
                </a:solidFill>
              </a:rPr>
              <a:t>tn</a:t>
            </a:r>
            <a:r>
              <a:rPr lang="en-US" sz="1200" dirty="0">
                <a:solidFill>
                  <a:schemeClr val="bg1"/>
                </a:solidFill>
              </a:rPr>
              <a:t> + </a:t>
            </a:r>
            <a:r>
              <a:rPr lang="en-US" sz="1200" dirty="0" err="1">
                <a:solidFill>
                  <a:schemeClr val="bg1"/>
                </a:solidFill>
              </a:rPr>
              <a:t>fp</a:t>
            </a:r>
            <a:r>
              <a:rPr lang="en-US" sz="1200"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a:off x="209083" y="3553714"/>
            <a:ext cx="1960793" cy="276999"/>
          </a:xfrm>
          <a:prstGeom prst="rect">
            <a:avLst/>
          </a:prstGeom>
          <a:noFill/>
        </p:spPr>
        <p:txBody>
          <a:bodyPr wrap="none" rtlCol="0">
            <a:spAutoFit/>
          </a:bodyPr>
          <a:lstStyle/>
          <a:p>
            <a:r>
              <a:rPr lang="en-US" sz="1200" dirty="0">
                <a:solidFill>
                  <a:schemeClr val="bg1"/>
                </a:solidFill>
              </a:rPr>
              <a:t>Sensitivity = </a:t>
            </a:r>
            <a:r>
              <a:rPr lang="en-US" sz="1200" dirty="0" err="1">
                <a:solidFill>
                  <a:schemeClr val="bg1"/>
                </a:solidFill>
              </a:rPr>
              <a:t>tp</a:t>
            </a:r>
            <a:r>
              <a:rPr lang="en-US" sz="1200" dirty="0">
                <a:solidFill>
                  <a:schemeClr val="bg1"/>
                </a:solidFill>
              </a:rPr>
              <a:t> / (</a:t>
            </a:r>
            <a:r>
              <a:rPr lang="en-US" sz="1200" dirty="0" err="1">
                <a:solidFill>
                  <a:schemeClr val="bg1"/>
                </a:solidFill>
              </a:rPr>
              <a:t>tp</a:t>
            </a:r>
            <a:r>
              <a:rPr lang="en-US" sz="1200" dirty="0">
                <a:solidFill>
                  <a:schemeClr val="bg1"/>
                </a:solidFill>
              </a:rPr>
              <a:t> + </a:t>
            </a:r>
            <a:r>
              <a:rPr lang="en-US" sz="1200" dirty="0" err="1">
                <a:solidFill>
                  <a:schemeClr val="bg1"/>
                </a:solidFill>
              </a:rPr>
              <a:t>fn</a:t>
            </a:r>
            <a:r>
              <a:rPr lang="en-US" sz="1200"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4040366" y="3568823"/>
            <a:ext cx="6012830" cy="586076"/>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Given a certain classifier (top AUC score), we could tune decision threshold to minimize </a:t>
            </a:r>
            <a:r>
              <a:rPr lang="en-US" b="1" dirty="0" err="1"/>
              <a:t>fn</a:t>
            </a:r>
            <a:r>
              <a:rPr lang="en-US" dirty="0"/>
              <a:t> and this will increase consequently </a:t>
            </a:r>
            <a:r>
              <a:rPr lang="en-US" b="1" dirty="0" err="1"/>
              <a:t>fp</a:t>
            </a:r>
            <a:endParaRPr lang="en-US" b="1" dirty="0"/>
          </a:p>
        </p:txBody>
      </p: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2"/>
          <a:srcRect l="15856" t="8591" r="13151"/>
          <a:stretch/>
        </p:blipFill>
        <p:spPr>
          <a:xfrm>
            <a:off x="4146921" y="4106445"/>
            <a:ext cx="1501184" cy="1218941"/>
          </a:xfrm>
          <a:prstGeom prst="rect">
            <a:avLst/>
          </a:prstGeom>
        </p:spPr>
      </p:pic>
      <p:cxnSp>
        <p:nvCxnSpPr>
          <p:cNvPr id="70" name="Connecteur droit avec flèche 69">
            <a:extLst>
              <a:ext uri="{FF2B5EF4-FFF2-40B4-BE49-F238E27FC236}">
                <a16:creationId xmlns:a16="http://schemas.microsoft.com/office/drawing/2014/main" id="{B8829B46-8493-42AE-86A2-15F66E5DD977}"/>
              </a:ext>
            </a:extLst>
          </p:cNvPr>
          <p:cNvCxnSpPr/>
          <p:nvPr/>
        </p:nvCxnSpPr>
        <p:spPr>
          <a:xfrm>
            <a:off x="4225772" y="4223237"/>
            <a:ext cx="417251"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3"/>
          <a:stretch>
            <a:fillRect/>
          </a:stretch>
        </p:blipFill>
        <p:spPr>
          <a:xfrm>
            <a:off x="209083" y="6029693"/>
            <a:ext cx="5915025" cy="657225"/>
          </a:xfrm>
          <a:prstGeom prst="rect">
            <a:avLst/>
          </a:prstGeom>
        </p:spPr>
      </p:pic>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97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265249-C86C-4EAD-85EA-A41377319A7B}"/>
              </a:ext>
            </a:extLst>
          </p:cNvPr>
          <p:cNvSpPr>
            <a:spLocks noGrp="1"/>
          </p:cNvSpPr>
          <p:nvPr>
            <p:ph type="title"/>
          </p:nvPr>
        </p:nvSpPr>
        <p:spPr/>
        <p:txBody>
          <a:bodyPr/>
          <a:lstStyle/>
          <a:p>
            <a:r>
              <a:rPr lang="en-US" dirty="0"/>
              <a:t>LATE_PAYMENT</a:t>
            </a:r>
          </a:p>
        </p:txBody>
      </p:sp>
      <p:sp>
        <p:nvSpPr>
          <p:cNvPr id="3" name="Espace réservé du contenu 2">
            <a:extLst>
              <a:ext uri="{FF2B5EF4-FFF2-40B4-BE49-F238E27FC236}">
                <a16:creationId xmlns:a16="http://schemas.microsoft.com/office/drawing/2014/main" id="{C1A7C45D-8544-4EA6-A3C1-1DD622D2D3F4}"/>
              </a:ext>
            </a:extLst>
          </p:cNvPr>
          <p:cNvSpPr>
            <a:spLocks noGrp="1"/>
          </p:cNvSpPr>
          <p:nvPr>
            <p:ph idx="1"/>
          </p:nvPr>
        </p:nvSpPr>
        <p:spPr/>
        <p:txBody>
          <a:bodyPr/>
          <a:lstStyle/>
          <a:p>
            <a:r>
              <a:rPr lang="en-US" dirty="0"/>
              <a:t>LATE_PAYMENT feature: I think most of you used installment['DAYS_INSTALMENT']-installment['DAYS_ENTRY_PAYMENT'] as a new feature since it shows number of delays. It was a already good feature but I realized that, when you take last 365 days of installment data and aggregate this delay as a new feature, it added much more value to model. Here is a simple code:</a:t>
            </a:r>
          </a:p>
          <a:p>
            <a:endParaRPr lang="en-US" dirty="0"/>
          </a:p>
          <a:p>
            <a:r>
              <a:rPr lang="en-US" dirty="0" err="1"/>
              <a:t>installment_temp</a:t>
            </a:r>
            <a:r>
              <a:rPr lang="en-US" dirty="0"/>
              <a:t> = installment[</a:t>
            </a:r>
            <a:r>
              <a:rPr lang="en-US" dirty="0" err="1"/>
              <a:t>installment.DAYS_ENTRY_PAYMENT</a:t>
            </a:r>
            <a:r>
              <a:rPr lang="en-US" dirty="0"/>
              <a:t> &gt;= -365]</a:t>
            </a:r>
          </a:p>
          <a:p>
            <a:r>
              <a:rPr lang="en-US" dirty="0" err="1"/>
              <a:t>installment_temp</a:t>
            </a:r>
            <a:r>
              <a:rPr lang="en-US" dirty="0"/>
              <a:t>['LATE_PAYMENT'] = </a:t>
            </a:r>
            <a:r>
              <a:rPr lang="en-US" dirty="0" err="1"/>
              <a:t>installment_temp</a:t>
            </a:r>
            <a:r>
              <a:rPr lang="en-US" dirty="0"/>
              <a:t>['DAYS_INSTALMENT']-</a:t>
            </a:r>
            <a:r>
              <a:rPr lang="en-US" dirty="0" err="1"/>
              <a:t>installment_temp</a:t>
            </a:r>
            <a:r>
              <a:rPr lang="en-US" dirty="0"/>
              <a:t>['DAYS_ENTRY_PAYMENT']</a:t>
            </a:r>
          </a:p>
          <a:p>
            <a:r>
              <a:rPr lang="en-US" dirty="0" err="1"/>
              <a:t>late_payment_feature</a:t>
            </a:r>
            <a:r>
              <a:rPr lang="en-US" dirty="0"/>
              <a:t> = </a:t>
            </a:r>
            <a:r>
              <a:rPr lang="en-US" dirty="0" err="1"/>
              <a:t>installment_temp.groupby</a:t>
            </a:r>
            <a:r>
              <a:rPr lang="en-US" dirty="0"/>
              <a:t>('SK_ID_CURR')[['LATE_PAYMENT']].min().</a:t>
            </a:r>
            <a:r>
              <a:rPr lang="en-US" dirty="0" err="1"/>
              <a:t>reset_index</a:t>
            </a:r>
            <a:r>
              <a:rPr lang="en-US" dirty="0"/>
              <a:t>()</a:t>
            </a:r>
          </a:p>
        </p:txBody>
      </p:sp>
      <p:sp>
        <p:nvSpPr>
          <p:cNvPr id="4" name="Espace réservé du numéro de diapositive 3">
            <a:extLst>
              <a:ext uri="{FF2B5EF4-FFF2-40B4-BE49-F238E27FC236}">
                <a16:creationId xmlns:a16="http://schemas.microsoft.com/office/drawing/2014/main" id="{98BB1969-A185-4B4C-921A-CC034C32C56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9443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FA4C4-C546-4B77-A120-1E83767F1E78}"/>
              </a:ext>
            </a:extLst>
          </p:cNvPr>
          <p:cNvSpPr>
            <a:spLocks noGrp="1"/>
          </p:cNvSpPr>
          <p:nvPr>
            <p:ph type="title"/>
          </p:nvPr>
        </p:nvSpPr>
        <p:spPr/>
        <p:txBody>
          <a:bodyPr/>
          <a:lstStyle/>
          <a:p>
            <a:r>
              <a:rPr lang="en-US" dirty="0"/>
              <a:t>Debt ratio </a:t>
            </a:r>
          </a:p>
        </p:txBody>
      </p:sp>
      <p:sp>
        <p:nvSpPr>
          <p:cNvPr id="3" name="Espace réservé du contenu 2">
            <a:extLst>
              <a:ext uri="{FF2B5EF4-FFF2-40B4-BE49-F238E27FC236}">
                <a16:creationId xmlns:a16="http://schemas.microsoft.com/office/drawing/2014/main" id="{83D8FF25-B22A-485E-93AF-4EC177893BD4}"/>
              </a:ext>
            </a:extLst>
          </p:cNvPr>
          <p:cNvSpPr>
            <a:spLocks noGrp="1"/>
          </p:cNvSpPr>
          <p:nvPr>
            <p:ph idx="1"/>
          </p:nvPr>
        </p:nvSpPr>
        <p:spPr/>
        <p:txBody>
          <a:bodyPr/>
          <a:lstStyle/>
          <a:p>
            <a:r>
              <a:rPr lang="en-US" dirty="0"/>
              <a:t>Most important </a:t>
            </a:r>
            <a:r>
              <a:rPr lang="en-US" dirty="0" err="1"/>
              <a:t>buraeu</a:t>
            </a:r>
            <a:r>
              <a:rPr lang="en-US" dirty="0"/>
              <a:t> feature: Debt ratio was the most important feature I found in bureau file. I also tried using more recent bureau data for this feature but it was the best when I used all data.</a:t>
            </a:r>
          </a:p>
          <a:p>
            <a:endParaRPr lang="en-US" dirty="0"/>
          </a:p>
          <a:p>
            <a:r>
              <a:rPr lang="en-US" dirty="0" err="1"/>
              <a:t>buro</a:t>
            </a:r>
            <a:r>
              <a:rPr lang="en-US" dirty="0"/>
              <a:t>['DEBT_RATIO']=</a:t>
            </a:r>
            <a:r>
              <a:rPr lang="en-US" dirty="0" err="1"/>
              <a:t>buro</a:t>
            </a:r>
            <a:r>
              <a:rPr lang="en-US" dirty="0"/>
              <a:t>['AMT_CREDIT_SUM_DEBT']/</a:t>
            </a:r>
            <a:r>
              <a:rPr lang="en-US" dirty="0" err="1"/>
              <a:t>buro</a:t>
            </a:r>
            <a:r>
              <a:rPr lang="en-US" dirty="0"/>
              <a:t>['AMT_CREDIT_SUM']</a:t>
            </a:r>
          </a:p>
          <a:p>
            <a:r>
              <a:rPr lang="en-US" dirty="0" err="1"/>
              <a:t>debt_ratio_feature</a:t>
            </a:r>
            <a:r>
              <a:rPr lang="en-US" dirty="0"/>
              <a:t> = </a:t>
            </a:r>
            <a:r>
              <a:rPr lang="en-US" dirty="0" err="1"/>
              <a:t>buro.groupby</a:t>
            </a:r>
            <a:r>
              <a:rPr lang="en-US" dirty="0"/>
              <a:t>('SK_ID_CURR')['DEBT_RATIO'].max()</a:t>
            </a:r>
          </a:p>
        </p:txBody>
      </p:sp>
      <p:sp>
        <p:nvSpPr>
          <p:cNvPr id="4" name="Espace réservé du numéro de diapositive 3">
            <a:extLst>
              <a:ext uri="{FF2B5EF4-FFF2-40B4-BE49-F238E27FC236}">
                <a16:creationId xmlns:a16="http://schemas.microsoft.com/office/drawing/2014/main" id="{7B47366C-2CAC-44DF-A423-A769819B8E9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3916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B00C4-A8DA-4513-88C8-E3E14E3375AD}"/>
              </a:ext>
            </a:extLst>
          </p:cNvPr>
          <p:cNvSpPr>
            <a:spLocks noGrp="1"/>
          </p:cNvSpPr>
          <p:nvPr>
            <p:ph type="title"/>
          </p:nvPr>
        </p:nvSpPr>
        <p:spPr/>
        <p:txBody>
          <a:bodyPr/>
          <a:lstStyle/>
          <a:p>
            <a:r>
              <a:rPr lang="en-US" dirty="0"/>
              <a:t>Interest Rate Features / previous</a:t>
            </a:r>
          </a:p>
        </p:txBody>
      </p:sp>
      <p:sp>
        <p:nvSpPr>
          <p:cNvPr id="3" name="Espace réservé du contenu 2">
            <a:extLst>
              <a:ext uri="{FF2B5EF4-FFF2-40B4-BE49-F238E27FC236}">
                <a16:creationId xmlns:a16="http://schemas.microsoft.com/office/drawing/2014/main" id="{C03D6D08-2E39-4725-B9CF-E3FC47B14129}"/>
              </a:ext>
            </a:extLst>
          </p:cNvPr>
          <p:cNvSpPr>
            <a:spLocks noGrp="1"/>
          </p:cNvSpPr>
          <p:nvPr>
            <p:ph idx="1"/>
          </p:nvPr>
        </p:nvSpPr>
        <p:spPr/>
        <p:txBody>
          <a:bodyPr>
            <a:normAutofit fontScale="85000" lnSpcReduction="10000"/>
          </a:bodyPr>
          <a:lstStyle/>
          <a:p>
            <a:r>
              <a:rPr lang="en-US" dirty="0"/>
              <a:t>Interest rate seems to be an important feature in predicting loan default.(You can see this from the lending club dataset) We were not given interest rate directly in either Main Application data or Previous Application data but we could approximate it:</a:t>
            </a:r>
          </a:p>
          <a:p>
            <a:endParaRPr lang="en-US" dirty="0"/>
          </a:p>
          <a:p>
            <a:r>
              <a:rPr lang="en-US" dirty="0"/>
              <a:t>Previous Application - The key thing here is that AMT_ANNUITY includes interest. Based on AMT_CREDIT, AMT_ANNUITY, and CNT_PAYMENT we can derive interest rate.</a:t>
            </a:r>
          </a:p>
          <a:p>
            <a:endParaRPr lang="en-US" dirty="0"/>
          </a:p>
          <a:p>
            <a:r>
              <a:rPr lang="en-US" dirty="0" err="1"/>
              <a:t>prev_app</a:t>
            </a:r>
            <a:r>
              <a:rPr lang="en-US" dirty="0"/>
              <a:t>['INTEREST'] = </a:t>
            </a:r>
            <a:r>
              <a:rPr lang="en-US" dirty="0" err="1"/>
              <a:t>prev_app</a:t>
            </a:r>
            <a:r>
              <a:rPr lang="en-US" dirty="0"/>
              <a:t>['CNT_PAYMENT']*</a:t>
            </a:r>
            <a:r>
              <a:rPr lang="en-US" dirty="0" err="1"/>
              <a:t>prev_app</a:t>
            </a:r>
            <a:r>
              <a:rPr lang="en-US" dirty="0"/>
              <a:t>['AMT_ANNUITY'] - </a:t>
            </a:r>
            <a:r>
              <a:rPr lang="en-US" dirty="0" err="1"/>
              <a:t>prev_app</a:t>
            </a:r>
            <a:r>
              <a:rPr lang="en-US" dirty="0"/>
              <a:t>['AMT_CREDIT']</a:t>
            </a:r>
          </a:p>
          <a:p>
            <a:r>
              <a:rPr lang="en-US" dirty="0" err="1"/>
              <a:t>prev_app</a:t>
            </a:r>
            <a:r>
              <a:rPr lang="en-US" dirty="0"/>
              <a:t>['INTEREST_RATE'] = 2*12*</a:t>
            </a:r>
            <a:r>
              <a:rPr lang="en-US" dirty="0" err="1"/>
              <a:t>prev_app</a:t>
            </a:r>
            <a:r>
              <a:rPr lang="en-US" dirty="0"/>
              <a:t>['INTEREST']/(</a:t>
            </a:r>
            <a:r>
              <a:rPr lang="en-US" dirty="0" err="1"/>
              <a:t>prev_app</a:t>
            </a:r>
            <a:r>
              <a:rPr lang="en-US" dirty="0"/>
              <a:t>['AMT_CREDIT']*(</a:t>
            </a:r>
            <a:r>
              <a:rPr lang="en-US" dirty="0" err="1"/>
              <a:t>prev_app</a:t>
            </a:r>
            <a:r>
              <a:rPr lang="en-US" dirty="0"/>
              <a:t>['CNT_PAYMENT']+1))</a:t>
            </a:r>
          </a:p>
          <a:p>
            <a:r>
              <a:rPr lang="en-US" dirty="0" err="1"/>
              <a:t>prev_app</a:t>
            </a:r>
            <a:r>
              <a:rPr lang="en-US" dirty="0"/>
              <a:t>['INTEREST_SHARE'] = </a:t>
            </a:r>
            <a:r>
              <a:rPr lang="en-US" dirty="0" err="1"/>
              <a:t>prev_app</a:t>
            </a:r>
            <a:r>
              <a:rPr lang="en-US" dirty="0"/>
              <a:t>['INTEREST']/</a:t>
            </a:r>
            <a:r>
              <a:rPr lang="en-US" dirty="0" err="1"/>
              <a:t>prev_app</a:t>
            </a:r>
            <a:r>
              <a:rPr lang="en-US" dirty="0"/>
              <a:t>['AMT_CREDIT']</a:t>
            </a:r>
          </a:p>
          <a:p>
            <a:r>
              <a:rPr lang="en-US" dirty="0"/>
              <a:t>Then by calculating max, min, mean of features above for each customer, I got several top features for Previous Application table.</a:t>
            </a:r>
          </a:p>
        </p:txBody>
      </p:sp>
      <p:sp>
        <p:nvSpPr>
          <p:cNvPr id="4" name="Espace réservé du numéro de diapositive 3">
            <a:extLst>
              <a:ext uri="{FF2B5EF4-FFF2-40B4-BE49-F238E27FC236}">
                <a16:creationId xmlns:a16="http://schemas.microsoft.com/office/drawing/2014/main" id="{051BE62B-0EF6-47F5-A08F-DD1A6B456D5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9242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047BF-746B-444D-8BB4-CC17E7758635}"/>
              </a:ext>
            </a:extLst>
          </p:cNvPr>
          <p:cNvSpPr>
            <a:spLocks noGrp="1"/>
          </p:cNvSpPr>
          <p:nvPr>
            <p:ph type="title"/>
          </p:nvPr>
        </p:nvSpPr>
        <p:spPr/>
        <p:txBody>
          <a:bodyPr/>
          <a:lstStyle/>
          <a:p>
            <a:r>
              <a:rPr lang="en-US" dirty="0"/>
              <a:t>Approved or Refused by </a:t>
            </a:r>
            <a:r>
              <a:rPr lang="en-US" dirty="0" err="1"/>
              <a:t>Client_Type</a:t>
            </a:r>
            <a:endParaRPr lang="en-US" dirty="0"/>
          </a:p>
        </p:txBody>
      </p:sp>
      <p:sp>
        <p:nvSpPr>
          <p:cNvPr id="3" name="Espace réservé du contenu 2">
            <a:extLst>
              <a:ext uri="{FF2B5EF4-FFF2-40B4-BE49-F238E27FC236}">
                <a16:creationId xmlns:a16="http://schemas.microsoft.com/office/drawing/2014/main" id="{7FAB209F-563D-4A3F-9196-0475187A46CE}"/>
              </a:ext>
            </a:extLst>
          </p:cNvPr>
          <p:cNvSpPr>
            <a:spLocks noGrp="1"/>
          </p:cNvSpPr>
          <p:nvPr>
            <p:ph idx="1"/>
          </p:nvPr>
        </p:nvSpPr>
        <p:spPr/>
        <p:txBody>
          <a:bodyPr/>
          <a:lstStyle/>
          <a:p>
            <a:endParaRPr lang="en-US" dirty="0"/>
          </a:p>
        </p:txBody>
      </p:sp>
      <p:pic>
        <p:nvPicPr>
          <p:cNvPr id="6" name="Image 5">
            <a:extLst>
              <a:ext uri="{FF2B5EF4-FFF2-40B4-BE49-F238E27FC236}">
                <a16:creationId xmlns:a16="http://schemas.microsoft.com/office/drawing/2014/main" id="{B255E4BF-ABF6-4B45-B984-F953629BD54D}"/>
              </a:ext>
            </a:extLst>
          </p:cNvPr>
          <p:cNvPicPr>
            <a:picLocks noChangeAspect="1"/>
          </p:cNvPicPr>
          <p:nvPr/>
        </p:nvPicPr>
        <p:blipFill>
          <a:blip r:embed="rId2"/>
          <a:stretch>
            <a:fillRect/>
          </a:stretch>
        </p:blipFill>
        <p:spPr>
          <a:xfrm>
            <a:off x="571500" y="1847850"/>
            <a:ext cx="4057650" cy="3009900"/>
          </a:xfrm>
          <a:prstGeom prst="rect">
            <a:avLst/>
          </a:prstGeom>
        </p:spPr>
      </p:pic>
      <p:sp>
        <p:nvSpPr>
          <p:cNvPr id="7" name="ZoneTexte 6">
            <a:extLst>
              <a:ext uri="{FF2B5EF4-FFF2-40B4-BE49-F238E27FC236}">
                <a16:creationId xmlns:a16="http://schemas.microsoft.com/office/drawing/2014/main" id="{27A23A8F-C414-418F-9811-C5F219867C91}"/>
              </a:ext>
            </a:extLst>
          </p:cNvPr>
          <p:cNvSpPr txBox="1"/>
          <p:nvPr/>
        </p:nvSpPr>
        <p:spPr>
          <a:xfrm>
            <a:off x="571500" y="4362450"/>
            <a:ext cx="1313180" cy="369332"/>
          </a:xfrm>
          <a:prstGeom prst="rect">
            <a:avLst/>
          </a:prstGeom>
          <a:noFill/>
        </p:spPr>
        <p:txBody>
          <a:bodyPr wrap="none" rtlCol="0">
            <a:spAutoFit/>
          </a:bodyPr>
          <a:lstStyle/>
          <a:p>
            <a:r>
              <a:rPr lang="en-US" b="1" dirty="0">
                <a:solidFill>
                  <a:srgbClr val="FF0000"/>
                </a:solidFill>
              </a:rPr>
              <a:t>approved</a:t>
            </a:r>
          </a:p>
        </p:txBody>
      </p:sp>
      <p:pic>
        <p:nvPicPr>
          <p:cNvPr id="8" name="Image 7">
            <a:extLst>
              <a:ext uri="{FF2B5EF4-FFF2-40B4-BE49-F238E27FC236}">
                <a16:creationId xmlns:a16="http://schemas.microsoft.com/office/drawing/2014/main" id="{2B5A9581-ABB7-45D5-9103-1715D0B28763}"/>
              </a:ext>
            </a:extLst>
          </p:cNvPr>
          <p:cNvPicPr>
            <a:picLocks noChangeAspect="1"/>
          </p:cNvPicPr>
          <p:nvPr/>
        </p:nvPicPr>
        <p:blipFill>
          <a:blip r:embed="rId3"/>
          <a:stretch>
            <a:fillRect/>
          </a:stretch>
        </p:blipFill>
        <p:spPr>
          <a:xfrm>
            <a:off x="5233987" y="1847850"/>
            <a:ext cx="3971925" cy="3038475"/>
          </a:xfrm>
          <a:prstGeom prst="rect">
            <a:avLst/>
          </a:prstGeom>
        </p:spPr>
      </p:pic>
      <p:sp>
        <p:nvSpPr>
          <p:cNvPr id="9" name="ZoneTexte 8">
            <a:extLst>
              <a:ext uri="{FF2B5EF4-FFF2-40B4-BE49-F238E27FC236}">
                <a16:creationId xmlns:a16="http://schemas.microsoft.com/office/drawing/2014/main" id="{79892817-30C8-408D-ACB4-1883741F5F1D}"/>
              </a:ext>
            </a:extLst>
          </p:cNvPr>
          <p:cNvSpPr txBox="1"/>
          <p:nvPr/>
        </p:nvSpPr>
        <p:spPr>
          <a:xfrm>
            <a:off x="5233987" y="4362450"/>
            <a:ext cx="1008609" cy="369332"/>
          </a:xfrm>
          <a:prstGeom prst="rect">
            <a:avLst/>
          </a:prstGeom>
          <a:noFill/>
        </p:spPr>
        <p:txBody>
          <a:bodyPr wrap="none" rtlCol="0">
            <a:spAutoFit/>
          </a:bodyPr>
          <a:lstStyle/>
          <a:p>
            <a:r>
              <a:rPr lang="en-US" b="1" dirty="0">
                <a:solidFill>
                  <a:srgbClr val="FF0000"/>
                </a:solidFill>
              </a:rPr>
              <a:t>refused</a:t>
            </a:r>
          </a:p>
        </p:txBody>
      </p:sp>
      <p:sp>
        <p:nvSpPr>
          <p:cNvPr id="4" name="Espace réservé du numéro de diapositive 3">
            <a:extLst>
              <a:ext uri="{FF2B5EF4-FFF2-40B4-BE49-F238E27FC236}">
                <a16:creationId xmlns:a16="http://schemas.microsoft.com/office/drawing/2014/main" id="{EB340700-419D-4BC2-99E0-DB1EA9FBAD5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43657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endParaRPr lang="en-US" dirty="0"/>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9326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2"/>
          <a:stretch>
            <a:fillRect/>
          </a:stretch>
        </p:blipFill>
        <p:spPr>
          <a:xfrm>
            <a:off x="8505368" y="3818602"/>
            <a:ext cx="3220567" cy="2892916"/>
          </a:xfrm>
          <a:prstGeom prst="rect">
            <a:avLst/>
          </a:prstGeom>
        </p:spPr>
      </p:pic>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3"/>
          <a:stretch>
            <a:fillRect/>
          </a:stretch>
        </p:blipFill>
        <p:spPr>
          <a:xfrm>
            <a:off x="370536" y="1700940"/>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710499" y="345588"/>
            <a:ext cx="10571998" cy="970450"/>
          </a:xfrm>
        </p:spPr>
        <p:txBody>
          <a:bodyPr/>
          <a:lstStyle/>
          <a:p>
            <a:r>
              <a:rPr lang="en-US" dirty="0"/>
              <a:t>EDA</a:t>
            </a:r>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5828910" y="1725455"/>
            <a:ext cx="904875" cy="371475"/>
          </a:xfrm>
          <a:prstGeom prst="rect">
            <a:avLst/>
          </a:prstGeom>
        </p:spPr>
      </p:pic>
      <p:sp>
        <p:nvSpPr>
          <p:cNvPr id="8" name="Flèche : droite 7">
            <a:extLst>
              <a:ext uri="{FF2B5EF4-FFF2-40B4-BE49-F238E27FC236}">
                <a16:creationId xmlns:a16="http://schemas.microsoft.com/office/drawing/2014/main" id="{0FDE58D6-1F75-4100-B152-4A28CFCB5D27}"/>
              </a:ext>
            </a:extLst>
          </p:cNvPr>
          <p:cNvSpPr/>
          <p:nvPr/>
        </p:nvSpPr>
        <p:spPr>
          <a:xfrm>
            <a:off x="2078181" y="2013802"/>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AE9A29D3-C1F0-4D95-96A0-050582F30BD6}"/>
              </a:ext>
            </a:extLst>
          </p:cNvPr>
          <p:cNvSpPr txBox="1"/>
          <p:nvPr/>
        </p:nvSpPr>
        <p:spPr>
          <a:xfrm>
            <a:off x="666154" y="1796847"/>
            <a:ext cx="1414233" cy="600164"/>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Loan’s description</a:t>
            </a:r>
          </a:p>
          <a:p>
            <a:pPr algn="r"/>
            <a:r>
              <a:rPr lang="en-US" sz="1100" b="1" dirty="0">
                <a:solidFill>
                  <a:srgbClr val="6DD4FF"/>
                </a:solidFill>
              </a:rPr>
              <a:t>+ Client’s data</a:t>
            </a:r>
          </a:p>
          <a:p>
            <a:pPr algn="r"/>
            <a:r>
              <a:rPr lang="en-US" sz="1100" b="1" dirty="0">
                <a:solidFill>
                  <a:srgbClr val="6DD4FF"/>
                </a:solidFill>
              </a:rPr>
              <a:t>{</a:t>
            </a:r>
            <a:r>
              <a:rPr lang="en-US" sz="1100" b="1" dirty="0" err="1">
                <a:solidFill>
                  <a:srgbClr val="6DD4FF"/>
                </a:solidFill>
              </a:rPr>
              <a:t>train|test</a:t>
            </a:r>
            <a:r>
              <a:rPr lang="en-US" sz="1100" b="1" dirty="0">
                <a:solidFill>
                  <a:srgbClr val="6DD4FF"/>
                </a:solidFill>
              </a:rPr>
              <a:t>}</a:t>
            </a:r>
          </a:p>
        </p:txBody>
      </p:sp>
      <p:sp>
        <p:nvSpPr>
          <p:cNvPr id="10" name="ZoneTexte 9">
            <a:extLst>
              <a:ext uri="{FF2B5EF4-FFF2-40B4-BE49-F238E27FC236}">
                <a16:creationId xmlns:a16="http://schemas.microsoft.com/office/drawing/2014/main" id="{0A2E17D0-3B3B-40B6-B7F0-80E8E6A39F44}"/>
              </a:ext>
            </a:extLst>
          </p:cNvPr>
          <p:cNvSpPr txBox="1"/>
          <p:nvPr/>
        </p:nvSpPr>
        <p:spPr>
          <a:xfrm>
            <a:off x="1360425" y="2557537"/>
            <a:ext cx="1263486" cy="261610"/>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“External” loans</a:t>
            </a:r>
          </a:p>
        </p:txBody>
      </p:sp>
      <p:sp>
        <p:nvSpPr>
          <p:cNvPr id="11" name="ZoneTexte 10">
            <a:extLst>
              <a:ext uri="{FF2B5EF4-FFF2-40B4-BE49-F238E27FC236}">
                <a16:creationId xmlns:a16="http://schemas.microsoft.com/office/drawing/2014/main" id="{25D2AD60-13E7-458A-A9DF-F33B39D302B7}"/>
              </a:ext>
            </a:extLst>
          </p:cNvPr>
          <p:cNvSpPr txBox="1"/>
          <p:nvPr/>
        </p:nvSpPr>
        <p:spPr>
          <a:xfrm>
            <a:off x="3305157" y="2688342"/>
            <a:ext cx="1236237" cy="261610"/>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“Internal” loans</a:t>
            </a:r>
          </a:p>
        </p:txBody>
      </p:sp>
      <p:sp>
        <p:nvSpPr>
          <p:cNvPr id="7" name="Flèche : droite 6">
            <a:extLst>
              <a:ext uri="{FF2B5EF4-FFF2-40B4-BE49-F238E27FC236}">
                <a16:creationId xmlns:a16="http://schemas.microsoft.com/office/drawing/2014/main" id="{AE7E025C-0B8D-44B3-B92F-FCD4652668D5}"/>
              </a:ext>
            </a:extLst>
          </p:cNvPr>
          <p:cNvSpPr/>
          <p:nvPr/>
        </p:nvSpPr>
        <p:spPr>
          <a:xfrm rot="2124546">
            <a:off x="3230005" y="2536863"/>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èche : droite 15">
            <a:extLst>
              <a:ext uri="{FF2B5EF4-FFF2-40B4-BE49-F238E27FC236}">
                <a16:creationId xmlns:a16="http://schemas.microsoft.com/office/drawing/2014/main" id="{5CF49F29-202A-4155-B540-9C375594B640}"/>
              </a:ext>
            </a:extLst>
          </p:cNvPr>
          <p:cNvSpPr/>
          <p:nvPr/>
        </p:nvSpPr>
        <p:spPr>
          <a:xfrm rot="8491620">
            <a:off x="2664922" y="2538251"/>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ZoneTexte 19">
            <a:extLst>
              <a:ext uri="{FF2B5EF4-FFF2-40B4-BE49-F238E27FC236}">
                <a16:creationId xmlns:a16="http://schemas.microsoft.com/office/drawing/2014/main" id="{43103B3A-A548-4C40-9504-658272B73531}"/>
              </a:ext>
            </a:extLst>
          </p:cNvPr>
          <p:cNvSpPr txBox="1"/>
          <p:nvPr/>
        </p:nvSpPr>
        <p:spPr>
          <a:xfrm>
            <a:off x="6846737" y="1129701"/>
            <a:ext cx="5254068" cy="1015663"/>
          </a:xfrm>
          <a:prstGeom prst="rect">
            <a:avLst/>
          </a:prstGeom>
          <a:noFill/>
        </p:spPr>
        <p:txBody>
          <a:bodyPr wrap="square">
            <a:spAutoFit/>
          </a:bodyPr>
          <a:lstStyle/>
          <a:p>
            <a:r>
              <a:rPr lang="en-US" sz="1200" b="1" dirty="0"/>
              <a:t>Target variable : </a:t>
            </a:r>
          </a:p>
          <a:p>
            <a:r>
              <a:rPr lang="en-US" sz="1200" b="1" dirty="0"/>
              <a:t>1 - </a:t>
            </a:r>
            <a:r>
              <a:rPr lang="en-US" sz="1200" dirty="0"/>
              <a:t>client with payment difficulties: he/she had late payment more than </a:t>
            </a:r>
            <a:r>
              <a:rPr lang="en-US" sz="1200" b="1" dirty="0"/>
              <a:t>X</a:t>
            </a:r>
            <a:r>
              <a:rPr lang="en-US" sz="1200" dirty="0"/>
              <a:t> days on at least one of the first </a:t>
            </a:r>
            <a:r>
              <a:rPr lang="en-US" sz="1200" b="1" dirty="0"/>
              <a:t>Y</a:t>
            </a:r>
            <a:r>
              <a:rPr lang="en-US" sz="1200" dirty="0"/>
              <a:t> installments of the loan in our sample,</a:t>
            </a:r>
          </a:p>
          <a:p>
            <a:r>
              <a:rPr lang="en-US" sz="1200" b="1" dirty="0"/>
              <a:t>0 - </a:t>
            </a:r>
            <a:r>
              <a:rPr lang="en-US" sz="1200" dirty="0"/>
              <a:t>all other cases</a:t>
            </a:r>
          </a:p>
        </p:txBody>
      </p:sp>
      <p:sp>
        <p:nvSpPr>
          <p:cNvPr id="15" name="ZoneTexte 14">
            <a:extLst>
              <a:ext uri="{FF2B5EF4-FFF2-40B4-BE49-F238E27FC236}">
                <a16:creationId xmlns:a16="http://schemas.microsoft.com/office/drawing/2014/main" id="{09A30C26-3D77-4673-A4D9-180698A12CCF}"/>
              </a:ext>
            </a:extLst>
          </p:cNvPr>
          <p:cNvSpPr txBox="1"/>
          <p:nvPr/>
        </p:nvSpPr>
        <p:spPr>
          <a:xfrm>
            <a:off x="1299509" y="4460990"/>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18" name="ZoneTexte 17">
            <a:extLst>
              <a:ext uri="{FF2B5EF4-FFF2-40B4-BE49-F238E27FC236}">
                <a16:creationId xmlns:a16="http://schemas.microsoft.com/office/drawing/2014/main" id="{E472289D-5476-4811-9A0D-E1174C312DB9}"/>
              </a:ext>
            </a:extLst>
          </p:cNvPr>
          <p:cNvSpPr txBox="1"/>
          <p:nvPr/>
        </p:nvSpPr>
        <p:spPr>
          <a:xfrm>
            <a:off x="1299509" y="3837652"/>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19" name="ZoneTexte 18">
            <a:extLst>
              <a:ext uri="{FF2B5EF4-FFF2-40B4-BE49-F238E27FC236}">
                <a16:creationId xmlns:a16="http://schemas.microsoft.com/office/drawing/2014/main" id="{1B78A6BA-70EE-464E-BC8B-4B8FD37AACA8}"/>
              </a:ext>
            </a:extLst>
          </p:cNvPr>
          <p:cNvSpPr txBox="1"/>
          <p:nvPr/>
        </p:nvSpPr>
        <p:spPr>
          <a:xfrm>
            <a:off x="3879193" y="5739938"/>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3" name="ZoneTexte 2">
            <a:extLst>
              <a:ext uri="{FF2B5EF4-FFF2-40B4-BE49-F238E27FC236}">
                <a16:creationId xmlns:a16="http://schemas.microsoft.com/office/drawing/2014/main" id="{0A36ACDD-D923-4FB4-A1F4-0B130CC72E32}"/>
              </a:ext>
            </a:extLst>
          </p:cNvPr>
          <p:cNvSpPr txBox="1"/>
          <p:nvPr/>
        </p:nvSpPr>
        <p:spPr>
          <a:xfrm>
            <a:off x="6829168" y="2212607"/>
            <a:ext cx="1563248" cy="1015663"/>
          </a:xfrm>
          <a:prstGeom prst="rect">
            <a:avLst/>
          </a:prstGeom>
          <a:noFill/>
        </p:spPr>
        <p:txBody>
          <a:bodyPr wrap="none" rtlCol="0">
            <a:spAutoFit/>
          </a:bodyPr>
          <a:lstStyle/>
          <a:p>
            <a:r>
              <a:rPr lang="en-US" sz="1200" b="1" dirty="0"/>
              <a:t>Failure rates :</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6970533" y="3774464"/>
            <a:ext cx="1520284" cy="1938992"/>
          </a:xfrm>
          <a:prstGeom prst="rect">
            <a:avLst/>
          </a:prstGeom>
          <a:noFill/>
        </p:spPr>
        <p:txBody>
          <a:bodyPr wrap="square">
            <a:spAutoFit/>
          </a:bodyPr>
          <a:lstStyle/>
          <a:p>
            <a:r>
              <a:rPr lang="en-US" sz="1200" b="1" dirty="0"/>
              <a:t>Credit Amounts</a:t>
            </a:r>
          </a:p>
          <a:p>
            <a:endParaRPr lang="en-US" sz="1200" b="1" dirty="0"/>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sp>
        <p:nvSpPr>
          <p:cNvPr id="24" name="ZoneTexte 23">
            <a:extLst>
              <a:ext uri="{FF2B5EF4-FFF2-40B4-BE49-F238E27FC236}">
                <a16:creationId xmlns:a16="http://schemas.microsoft.com/office/drawing/2014/main" id="{6DF448D7-9C21-47F0-A072-E152308FD633}"/>
              </a:ext>
            </a:extLst>
          </p:cNvPr>
          <p:cNvSpPr txBox="1"/>
          <p:nvPr/>
        </p:nvSpPr>
        <p:spPr>
          <a:xfrm>
            <a:off x="8935203" y="5739938"/>
            <a:ext cx="1154767" cy="307777"/>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9095576" y="4335065"/>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3" name="Image 12">
            <a:extLst>
              <a:ext uri="{FF2B5EF4-FFF2-40B4-BE49-F238E27FC236}">
                <a16:creationId xmlns:a16="http://schemas.microsoft.com/office/drawing/2014/main" id="{DEBB9FE2-CB35-4BFB-846C-5BBC0946D035}"/>
              </a:ext>
            </a:extLst>
          </p:cNvPr>
          <p:cNvPicPr>
            <a:picLocks noChangeAspect="1"/>
          </p:cNvPicPr>
          <p:nvPr/>
        </p:nvPicPr>
        <p:blipFill>
          <a:blip r:embed="rId5"/>
          <a:stretch>
            <a:fillRect/>
          </a:stretch>
        </p:blipFill>
        <p:spPr>
          <a:xfrm>
            <a:off x="8505368" y="1952731"/>
            <a:ext cx="3152775" cy="1790700"/>
          </a:xfrm>
          <a:prstGeom prst="rect">
            <a:avLst/>
          </a:prstGeom>
        </p:spPr>
      </p:pic>
      <p:sp>
        <p:nvSpPr>
          <p:cNvPr id="21" name="ZoneTexte 20">
            <a:extLst>
              <a:ext uri="{FF2B5EF4-FFF2-40B4-BE49-F238E27FC236}">
                <a16:creationId xmlns:a16="http://schemas.microsoft.com/office/drawing/2014/main" id="{7C7C8AE0-80DD-4F2E-97D8-6ED8A96658F0}"/>
              </a:ext>
            </a:extLst>
          </p:cNvPr>
          <p:cNvSpPr txBox="1"/>
          <p:nvPr/>
        </p:nvSpPr>
        <p:spPr>
          <a:xfrm>
            <a:off x="8745663" y="1953670"/>
            <a:ext cx="3865336" cy="230832"/>
          </a:xfrm>
          <a:prstGeom prst="rect">
            <a:avLst/>
          </a:prstGeom>
          <a:noFill/>
        </p:spPr>
        <p:txBody>
          <a:bodyPr wrap="square">
            <a:spAutoFit/>
          </a:bodyPr>
          <a:lstStyle/>
          <a:p>
            <a:r>
              <a:rPr lang="en-US" sz="900" b="1" dirty="0">
                <a:solidFill>
                  <a:schemeClr val="bg1"/>
                </a:solidFill>
              </a:rPr>
              <a:t>Target Imbalance </a:t>
            </a:r>
            <a:r>
              <a:rPr lang="en-US" sz="900" i="1" dirty="0">
                <a:solidFill>
                  <a:schemeClr val="bg1"/>
                </a:solidFill>
              </a:rPr>
              <a:t>– by NAME_CONTRACT_TYPE</a:t>
            </a:r>
          </a:p>
        </p:txBody>
      </p:sp>
    </p:spTree>
    <p:extLst>
      <p:ext uri="{BB962C8B-B14F-4D97-AF65-F5344CB8AC3E}">
        <p14:creationId xmlns:p14="http://schemas.microsoft.com/office/powerpoint/2010/main" val="8223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8EA99-1FDF-42AF-8E30-8C8C2D7EC203}"/>
              </a:ext>
            </a:extLst>
          </p:cNvPr>
          <p:cNvSpPr>
            <a:spLocks noGrp="1"/>
          </p:cNvSpPr>
          <p:nvPr>
            <p:ph type="title"/>
          </p:nvPr>
        </p:nvSpPr>
        <p:spPr/>
        <p:txBody>
          <a:bodyPr/>
          <a:lstStyle/>
          <a:p>
            <a:r>
              <a:rPr lang="en-US" dirty="0"/>
              <a:t>Features Engineering &amp; Aggregation</a:t>
            </a:r>
          </a:p>
        </p:txBody>
      </p:sp>
      <p:sp>
        <p:nvSpPr>
          <p:cNvPr id="6" name="ZoneTexte 5">
            <a:extLst>
              <a:ext uri="{FF2B5EF4-FFF2-40B4-BE49-F238E27FC236}">
                <a16:creationId xmlns:a16="http://schemas.microsoft.com/office/drawing/2014/main" id="{01550D0F-25B6-420A-A69C-1446992B30F2}"/>
              </a:ext>
            </a:extLst>
          </p:cNvPr>
          <p:cNvSpPr txBox="1"/>
          <p:nvPr/>
        </p:nvSpPr>
        <p:spPr>
          <a:xfrm>
            <a:off x="488272" y="1775534"/>
            <a:ext cx="1601721" cy="646331"/>
          </a:xfrm>
          <a:prstGeom prst="rect">
            <a:avLst/>
          </a:prstGeom>
          <a:noFill/>
        </p:spPr>
        <p:txBody>
          <a:bodyPr wrap="none" rtlCol="0">
            <a:spAutoFit/>
          </a:bodyPr>
          <a:lstStyle/>
          <a:p>
            <a:r>
              <a:rPr lang="en-US" dirty="0"/>
              <a:t>Installments :</a:t>
            </a:r>
          </a:p>
          <a:p>
            <a:r>
              <a:rPr lang="en-US" dirty="0"/>
              <a:t> </a:t>
            </a:r>
          </a:p>
        </p:txBody>
      </p:sp>
      <p:sp>
        <p:nvSpPr>
          <p:cNvPr id="3" name="Espace réservé du numéro de diapositive 2">
            <a:extLst>
              <a:ext uri="{FF2B5EF4-FFF2-40B4-BE49-F238E27FC236}">
                <a16:creationId xmlns:a16="http://schemas.microsoft.com/office/drawing/2014/main" id="{CD2B0032-F86E-408F-AF9C-15CED05C022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19350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E0405-53DF-4F99-B6A5-5436AADB1DDD}"/>
              </a:ext>
            </a:extLst>
          </p:cNvPr>
          <p:cNvSpPr>
            <a:spLocks noGrp="1"/>
          </p:cNvSpPr>
          <p:nvPr>
            <p:ph type="title"/>
          </p:nvPr>
        </p:nvSpPr>
        <p:spPr/>
        <p:txBody>
          <a:bodyPr/>
          <a:lstStyle/>
          <a:p>
            <a:r>
              <a:rPr lang="en-US" dirty="0" err="1"/>
              <a:t>Class_weight</a:t>
            </a:r>
            <a:r>
              <a:rPr lang="en-US" dirty="0"/>
              <a:t>=‘balanced’ versus Smote</a:t>
            </a:r>
          </a:p>
        </p:txBody>
      </p:sp>
      <p:pic>
        <p:nvPicPr>
          <p:cNvPr id="4" name="Image 3">
            <a:extLst>
              <a:ext uri="{FF2B5EF4-FFF2-40B4-BE49-F238E27FC236}">
                <a16:creationId xmlns:a16="http://schemas.microsoft.com/office/drawing/2014/main" id="{F2B4ADAF-9E17-4469-8724-980EE19A027C}"/>
              </a:ext>
            </a:extLst>
          </p:cNvPr>
          <p:cNvPicPr>
            <a:picLocks noChangeAspect="1"/>
          </p:cNvPicPr>
          <p:nvPr/>
        </p:nvPicPr>
        <p:blipFill>
          <a:blip r:embed="rId2"/>
          <a:stretch>
            <a:fillRect/>
          </a:stretch>
        </p:blipFill>
        <p:spPr>
          <a:xfrm>
            <a:off x="5069504" y="1307535"/>
            <a:ext cx="1963299" cy="2588612"/>
          </a:xfrm>
          <a:prstGeom prst="rect">
            <a:avLst/>
          </a:prstGeom>
        </p:spPr>
      </p:pic>
      <p:pic>
        <p:nvPicPr>
          <p:cNvPr id="5" name="Image 4">
            <a:extLst>
              <a:ext uri="{FF2B5EF4-FFF2-40B4-BE49-F238E27FC236}">
                <a16:creationId xmlns:a16="http://schemas.microsoft.com/office/drawing/2014/main" id="{1B377E27-5EF9-4905-B1EB-1B001D308A07}"/>
              </a:ext>
            </a:extLst>
          </p:cNvPr>
          <p:cNvPicPr>
            <a:picLocks noChangeAspect="1"/>
          </p:cNvPicPr>
          <p:nvPr/>
        </p:nvPicPr>
        <p:blipFill>
          <a:blip r:embed="rId3"/>
          <a:stretch>
            <a:fillRect/>
          </a:stretch>
        </p:blipFill>
        <p:spPr>
          <a:xfrm>
            <a:off x="7202304" y="1307535"/>
            <a:ext cx="1996536" cy="2588612"/>
          </a:xfrm>
          <a:prstGeom prst="rect">
            <a:avLst/>
          </a:prstGeom>
        </p:spPr>
      </p:pic>
      <p:pic>
        <p:nvPicPr>
          <p:cNvPr id="6" name="Image 5">
            <a:extLst>
              <a:ext uri="{FF2B5EF4-FFF2-40B4-BE49-F238E27FC236}">
                <a16:creationId xmlns:a16="http://schemas.microsoft.com/office/drawing/2014/main" id="{327678D7-69E7-4AC7-BF66-C251122A11A2}"/>
              </a:ext>
            </a:extLst>
          </p:cNvPr>
          <p:cNvPicPr>
            <a:picLocks noChangeAspect="1"/>
          </p:cNvPicPr>
          <p:nvPr/>
        </p:nvPicPr>
        <p:blipFill>
          <a:blip r:embed="rId4"/>
          <a:stretch>
            <a:fillRect/>
          </a:stretch>
        </p:blipFill>
        <p:spPr>
          <a:xfrm>
            <a:off x="9336219" y="1307535"/>
            <a:ext cx="1876278" cy="2588612"/>
          </a:xfrm>
          <a:prstGeom prst="rect">
            <a:avLst/>
          </a:prstGeom>
        </p:spPr>
      </p:pic>
      <p:sp>
        <p:nvSpPr>
          <p:cNvPr id="7" name="ZoneTexte 6">
            <a:extLst>
              <a:ext uri="{FF2B5EF4-FFF2-40B4-BE49-F238E27FC236}">
                <a16:creationId xmlns:a16="http://schemas.microsoft.com/office/drawing/2014/main" id="{96FBF0A5-EB31-4C02-B7B9-CAFBC810A46E}"/>
              </a:ext>
            </a:extLst>
          </p:cNvPr>
          <p:cNvSpPr txBox="1"/>
          <p:nvPr/>
        </p:nvSpPr>
        <p:spPr>
          <a:xfrm>
            <a:off x="333804" y="1775882"/>
            <a:ext cx="4857759" cy="923330"/>
          </a:xfrm>
          <a:prstGeom prst="rect">
            <a:avLst/>
          </a:prstGeom>
          <a:noFill/>
        </p:spPr>
        <p:txBody>
          <a:bodyPr wrap="square" rtlCol="0">
            <a:spAutoFit/>
          </a:bodyPr>
          <a:lstStyle/>
          <a:p>
            <a:r>
              <a:rPr lang="en-US" dirty="0"/>
              <a:t>Logistic regression:</a:t>
            </a:r>
          </a:p>
          <a:p>
            <a:r>
              <a:rPr lang="en-US" dirty="0"/>
              <a:t>Using balanced </a:t>
            </a:r>
            <a:r>
              <a:rPr lang="en-US" dirty="0" err="1"/>
              <a:t>class_weight</a:t>
            </a:r>
            <a:r>
              <a:rPr lang="en-US" dirty="0"/>
              <a:t> or smote helps improve AUC by a few %</a:t>
            </a:r>
          </a:p>
        </p:txBody>
      </p:sp>
      <p:pic>
        <p:nvPicPr>
          <p:cNvPr id="8" name="Image 7">
            <a:extLst>
              <a:ext uri="{FF2B5EF4-FFF2-40B4-BE49-F238E27FC236}">
                <a16:creationId xmlns:a16="http://schemas.microsoft.com/office/drawing/2014/main" id="{A352238E-16BF-4267-AB6C-F5B1A4087BC4}"/>
              </a:ext>
            </a:extLst>
          </p:cNvPr>
          <p:cNvPicPr>
            <a:picLocks noChangeAspect="1"/>
          </p:cNvPicPr>
          <p:nvPr/>
        </p:nvPicPr>
        <p:blipFill rotWithShape="1">
          <a:blip r:embed="rId5"/>
          <a:srcRect b="55706"/>
          <a:stretch/>
        </p:blipFill>
        <p:spPr>
          <a:xfrm>
            <a:off x="5057135" y="4002754"/>
            <a:ext cx="1935935" cy="1332702"/>
          </a:xfrm>
          <a:prstGeom prst="rect">
            <a:avLst/>
          </a:prstGeom>
        </p:spPr>
      </p:pic>
      <p:pic>
        <p:nvPicPr>
          <p:cNvPr id="9" name="Image 8">
            <a:extLst>
              <a:ext uri="{FF2B5EF4-FFF2-40B4-BE49-F238E27FC236}">
                <a16:creationId xmlns:a16="http://schemas.microsoft.com/office/drawing/2014/main" id="{F12FF391-A6D7-4D35-B402-47C2C4776820}"/>
              </a:ext>
            </a:extLst>
          </p:cNvPr>
          <p:cNvPicPr>
            <a:picLocks noChangeAspect="1"/>
          </p:cNvPicPr>
          <p:nvPr/>
        </p:nvPicPr>
        <p:blipFill rotWithShape="1">
          <a:blip r:embed="rId5"/>
          <a:srcRect t="54419"/>
          <a:stretch/>
        </p:blipFill>
        <p:spPr>
          <a:xfrm>
            <a:off x="5286972" y="5442064"/>
            <a:ext cx="1549553" cy="1097692"/>
          </a:xfrm>
          <a:prstGeom prst="rect">
            <a:avLst/>
          </a:prstGeom>
        </p:spPr>
      </p:pic>
      <p:pic>
        <p:nvPicPr>
          <p:cNvPr id="11" name="Image 10">
            <a:extLst>
              <a:ext uri="{FF2B5EF4-FFF2-40B4-BE49-F238E27FC236}">
                <a16:creationId xmlns:a16="http://schemas.microsoft.com/office/drawing/2014/main" id="{39D7356C-93D1-4BE9-B218-459360191814}"/>
              </a:ext>
            </a:extLst>
          </p:cNvPr>
          <p:cNvPicPr>
            <a:picLocks noChangeAspect="1"/>
          </p:cNvPicPr>
          <p:nvPr/>
        </p:nvPicPr>
        <p:blipFill rotWithShape="1">
          <a:blip r:embed="rId6"/>
          <a:srcRect b="55642"/>
          <a:stretch/>
        </p:blipFill>
        <p:spPr>
          <a:xfrm>
            <a:off x="9336219" y="4002754"/>
            <a:ext cx="1944338" cy="1332703"/>
          </a:xfrm>
          <a:prstGeom prst="rect">
            <a:avLst/>
          </a:prstGeom>
        </p:spPr>
      </p:pic>
      <p:pic>
        <p:nvPicPr>
          <p:cNvPr id="12" name="Image 11">
            <a:extLst>
              <a:ext uri="{FF2B5EF4-FFF2-40B4-BE49-F238E27FC236}">
                <a16:creationId xmlns:a16="http://schemas.microsoft.com/office/drawing/2014/main" id="{4B61676E-D4FA-4E8D-9F14-28BE64394228}"/>
              </a:ext>
            </a:extLst>
          </p:cNvPr>
          <p:cNvPicPr>
            <a:picLocks noChangeAspect="1"/>
          </p:cNvPicPr>
          <p:nvPr/>
        </p:nvPicPr>
        <p:blipFill rotWithShape="1">
          <a:blip r:embed="rId6"/>
          <a:srcRect t="55642"/>
          <a:stretch/>
        </p:blipFill>
        <p:spPr>
          <a:xfrm>
            <a:off x="9612759" y="5442064"/>
            <a:ext cx="1671667" cy="1145806"/>
          </a:xfrm>
          <a:prstGeom prst="rect">
            <a:avLst/>
          </a:prstGeom>
        </p:spPr>
      </p:pic>
      <p:pic>
        <p:nvPicPr>
          <p:cNvPr id="13" name="Image 12">
            <a:extLst>
              <a:ext uri="{FF2B5EF4-FFF2-40B4-BE49-F238E27FC236}">
                <a16:creationId xmlns:a16="http://schemas.microsoft.com/office/drawing/2014/main" id="{E34E260C-8123-49AB-AC7B-E2B3D68E3208}"/>
              </a:ext>
            </a:extLst>
          </p:cNvPr>
          <p:cNvPicPr>
            <a:picLocks noChangeAspect="1"/>
          </p:cNvPicPr>
          <p:nvPr/>
        </p:nvPicPr>
        <p:blipFill rotWithShape="1">
          <a:blip r:embed="rId7"/>
          <a:srcRect b="55412"/>
          <a:stretch/>
        </p:blipFill>
        <p:spPr>
          <a:xfrm>
            <a:off x="7085431" y="4007447"/>
            <a:ext cx="2166037" cy="1323315"/>
          </a:xfrm>
          <a:prstGeom prst="rect">
            <a:avLst/>
          </a:prstGeom>
        </p:spPr>
      </p:pic>
      <p:pic>
        <p:nvPicPr>
          <p:cNvPr id="14" name="Image 13">
            <a:extLst>
              <a:ext uri="{FF2B5EF4-FFF2-40B4-BE49-F238E27FC236}">
                <a16:creationId xmlns:a16="http://schemas.microsoft.com/office/drawing/2014/main" id="{EF1A6518-B204-46D0-B0C6-CBFBE4C52472}"/>
              </a:ext>
            </a:extLst>
          </p:cNvPr>
          <p:cNvPicPr>
            <a:picLocks noChangeAspect="1"/>
          </p:cNvPicPr>
          <p:nvPr/>
        </p:nvPicPr>
        <p:blipFill rotWithShape="1">
          <a:blip r:embed="rId7"/>
          <a:srcRect t="54948"/>
          <a:stretch/>
        </p:blipFill>
        <p:spPr>
          <a:xfrm>
            <a:off x="7396403" y="5442064"/>
            <a:ext cx="1728046" cy="1066716"/>
          </a:xfrm>
          <a:prstGeom prst="rect">
            <a:avLst/>
          </a:prstGeom>
        </p:spPr>
      </p:pic>
      <p:sp>
        <p:nvSpPr>
          <p:cNvPr id="15" name="ZoneTexte 14">
            <a:extLst>
              <a:ext uri="{FF2B5EF4-FFF2-40B4-BE49-F238E27FC236}">
                <a16:creationId xmlns:a16="http://schemas.microsoft.com/office/drawing/2014/main" id="{B5C8BAA7-8702-4EE1-91CC-A77102411B96}"/>
              </a:ext>
            </a:extLst>
          </p:cNvPr>
          <p:cNvSpPr txBox="1"/>
          <p:nvPr/>
        </p:nvSpPr>
        <p:spPr>
          <a:xfrm>
            <a:off x="333805" y="4247595"/>
            <a:ext cx="4857759" cy="1477328"/>
          </a:xfrm>
          <a:prstGeom prst="rect">
            <a:avLst/>
          </a:prstGeom>
          <a:noFill/>
        </p:spPr>
        <p:txBody>
          <a:bodyPr wrap="square" rtlCol="0">
            <a:spAutoFit/>
          </a:bodyPr>
          <a:lstStyle/>
          <a:p>
            <a:r>
              <a:rPr lang="en-US" dirty="0"/>
              <a:t>Random forest:</a:t>
            </a:r>
          </a:p>
          <a:p>
            <a:r>
              <a:rPr lang="en-US" dirty="0"/>
              <a:t>Using balanced </a:t>
            </a:r>
            <a:r>
              <a:rPr lang="en-US" dirty="0" err="1"/>
              <a:t>class_weight</a:t>
            </a:r>
            <a:r>
              <a:rPr lang="en-US" dirty="0"/>
              <a:t> helps improve AUC by a few %</a:t>
            </a:r>
          </a:p>
          <a:p>
            <a:r>
              <a:rPr lang="en-US" dirty="0"/>
              <a:t>While smote decrease AUC by approx. the same %</a:t>
            </a:r>
          </a:p>
        </p:txBody>
      </p:sp>
      <p:sp>
        <p:nvSpPr>
          <p:cNvPr id="17" name="ZoneTexte 16">
            <a:extLst>
              <a:ext uri="{FF2B5EF4-FFF2-40B4-BE49-F238E27FC236}">
                <a16:creationId xmlns:a16="http://schemas.microsoft.com/office/drawing/2014/main" id="{5C03AAD4-299A-4964-B701-77BF7EC100AC}"/>
              </a:ext>
            </a:extLst>
          </p:cNvPr>
          <p:cNvSpPr txBox="1"/>
          <p:nvPr/>
        </p:nvSpPr>
        <p:spPr>
          <a:xfrm>
            <a:off x="10002551" y="5830301"/>
            <a:ext cx="1207382" cy="369332"/>
          </a:xfrm>
          <a:prstGeom prst="rect">
            <a:avLst/>
          </a:prstGeom>
          <a:noFill/>
        </p:spPr>
        <p:txBody>
          <a:bodyPr wrap="none" rtlCol="0">
            <a:spAutoFit/>
          </a:bodyPr>
          <a:lstStyle/>
          <a:p>
            <a:r>
              <a:rPr lang="en-US" dirty="0">
                <a:solidFill>
                  <a:srgbClr val="FF0000"/>
                </a:solidFill>
              </a:rPr>
              <a:t>AUC 0,70</a:t>
            </a:r>
          </a:p>
        </p:txBody>
      </p:sp>
      <p:sp>
        <p:nvSpPr>
          <p:cNvPr id="18" name="ZoneTexte 17">
            <a:extLst>
              <a:ext uri="{FF2B5EF4-FFF2-40B4-BE49-F238E27FC236}">
                <a16:creationId xmlns:a16="http://schemas.microsoft.com/office/drawing/2014/main" id="{DE46235D-41B3-4EB6-9134-213120AB0405}"/>
              </a:ext>
            </a:extLst>
          </p:cNvPr>
          <p:cNvSpPr txBox="1"/>
          <p:nvPr/>
        </p:nvSpPr>
        <p:spPr>
          <a:xfrm>
            <a:off x="7775492" y="5742720"/>
            <a:ext cx="1207382" cy="369332"/>
          </a:xfrm>
          <a:prstGeom prst="rect">
            <a:avLst/>
          </a:prstGeom>
          <a:noFill/>
        </p:spPr>
        <p:txBody>
          <a:bodyPr wrap="none" rtlCol="0">
            <a:spAutoFit/>
          </a:bodyPr>
          <a:lstStyle/>
          <a:p>
            <a:r>
              <a:rPr lang="en-US" dirty="0">
                <a:solidFill>
                  <a:srgbClr val="FF0000"/>
                </a:solidFill>
              </a:rPr>
              <a:t>AUC 0,72</a:t>
            </a:r>
          </a:p>
        </p:txBody>
      </p:sp>
      <p:sp>
        <p:nvSpPr>
          <p:cNvPr id="19" name="ZoneTexte 18">
            <a:extLst>
              <a:ext uri="{FF2B5EF4-FFF2-40B4-BE49-F238E27FC236}">
                <a16:creationId xmlns:a16="http://schemas.microsoft.com/office/drawing/2014/main" id="{5BCDEC4C-AC23-41E1-98EF-BEA57223D71B}"/>
              </a:ext>
            </a:extLst>
          </p:cNvPr>
          <p:cNvSpPr txBox="1"/>
          <p:nvPr/>
        </p:nvSpPr>
        <p:spPr>
          <a:xfrm>
            <a:off x="5521448" y="5748817"/>
            <a:ext cx="1207382" cy="369332"/>
          </a:xfrm>
          <a:prstGeom prst="rect">
            <a:avLst/>
          </a:prstGeom>
          <a:noFill/>
        </p:spPr>
        <p:txBody>
          <a:bodyPr wrap="none" rtlCol="0">
            <a:spAutoFit/>
          </a:bodyPr>
          <a:lstStyle/>
          <a:p>
            <a:r>
              <a:rPr lang="en-US" dirty="0">
                <a:solidFill>
                  <a:srgbClr val="FF0000"/>
                </a:solidFill>
              </a:rPr>
              <a:t>AUC 0,71</a:t>
            </a:r>
          </a:p>
        </p:txBody>
      </p:sp>
      <p:sp>
        <p:nvSpPr>
          <p:cNvPr id="3" name="Espace réservé du numéro de diapositive 2">
            <a:extLst>
              <a:ext uri="{FF2B5EF4-FFF2-40B4-BE49-F238E27FC236}">
                <a16:creationId xmlns:a16="http://schemas.microsoft.com/office/drawing/2014/main" id="{F6FC0F8A-8742-486C-BD0C-30A59B9D5CB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03188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99686-4899-4802-B76D-9BEC6B6000A2}"/>
              </a:ext>
            </a:extLst>
          </p:cNvPr>
          <p:cNvSpPr>
            <a:spLocks noGrp="1"/>
          </p:cNvSpPr>
          <p:nvPr>
            <p:ph type="title"/>
          </p:nvPr>
        </p:nvSpPr>
        <p:spPr/>
        <p:txBody>
          <a:bodyPr/>
          <a:lstStyle/>
          <a:p>
            <a:r>
              <a:rPr lang="en-US" dirty="0"/>
              <a:t>Bureau &amp; </a:t>
            </a:r>
            <a:r>
              <a:rPr lang="en-US" dirty="0" err="1"/>
              <a:t>bureau_balance</a:t>
            </a:r>
            <a:endParaRPr lang="en-US" dirty="0"/>
          </a:p>
        </p:txBody>
      </p:sp>
      <p:sp>
        <p:nvSpPr>
          <p:cNvPr id="3" name="Espace réservé du contenu 2">
            <a:extLst>
              <a:ext uri="{FF2B5EF4-FFF2-40B4-BE49-F238E27FC236}">
                <a16:creationId xmlns:a16="http://schemas.microsoft.com/office/drawing/2014/main" id="{E43A1F1F-9061-4A73-9554-A8FF2CBAAC32}"/>
              </a:ext>
            </a:extLst>
          </p:cNvPr>
          <p:cNvSpPr>
            <a:spLocks noGrp="1"/>
          </p:cNvSpPr>
          <p:nvPr>
            <p:ph idx="1"/>
          </p:nvPr>
        </p:nvSpPr>
        <p:spPr/>
        <p:txBody>
          <a:bodyPr>
            <a:normAutofit fontScale="70000" lnSpcReduction="20000"/>
          </a:bodyPr>
          <a:lstStyle/>
          <a:p>
            <a:r>
              <a:rPr lang="en-US" dirty="0"/>
              <a:t>After first sight on entire dataset, we keep only valuable info to dig deeper.</a:t>
            </a:r>
          </a:p>
          <a:p>
            <a:pPr lvl="1"/>
            <a:r>
              <a:rPr lang="en-US" dirty="0"/>
              <a:t>Fail lead to either overdue only, or a debt</a:t>
            </a:r>
          </a:p>
          <a:p>
            <a:r>
              <a:rPr lang="en-US" dirty="0"/>
              <a:t>Bureau : </a:t>
            </a:r>
          </a:p>
          <a:p>
            <a:pPr lvl="1"/>
            <a:r>
              <a:rPr lang="en-US" dirty="0"/>
              <a:t>Current overdue (age is given by DAYS_CREDIT_UPDATE) is given by :</a:t>
            </a:r>
          </a:p>
          <a:p>
            <a:pPr lvl="2"/>
            <a:r>
              <a:rPr lang="en-US" dirty="0"/>
              <a:t>CREDIT_DAY_OVERDUE</a:t>
            </a:r>
          </a:p>
          <a:p>
            <a:pPr lvl="1"/>
            <a:r>
              <a:rPr lang="en-US" dirty="0"/>
              <a:t>N_CREDIT_OBS_WINDOW is approx. : DAYS_CREDIT – DAYS_CREDIT_UPDATE</a:t>
            </a:r>
          </a:p>
          <a:p>
            <a:pPr lvl="1"/>
            <a:r>
              <a:rPr lang="en-US" dirty="0"/>
              <a:t>AMT_CREDIT_SUM (AMT_CREDIT_SUM = AMT_CREDIT_SUM_LIMIT + AMT_CREDIT_SUM_DEBT)</a:t>
            </a:r>
          </a:p>
          <a:p>
            <a:pPr lvl="1"/>
            <a:r>
              <a:rPr lang="en-US" dirty="0"/>
              <a:t>Consider the DEBT rate : bureau['AMT_CREDIT_DEBT_RATE'] = bureau['AMT_CREDIT_SUM_DEBT']/(1 + bureau['AMT_CREDIT_SUM'])</a:t>
            </a:r>
          </a:p>
          <a:p>
            <a:r>
              <a:rPr lang="en-US" dirty="0" err="1"/>
              <a:t>Bureau_balance</a:t>
            </a:r>
            <a:r>
              <a:rPr lang="en-US" dirty="0"/>
              <a:t>:</a:t>
            </a:r>
          </a:p>
          <a:p>
            <a:pPr lvl="1"/>
            <a:r>
              <a:rPr lang="en-US" dirty="0"/>
              <a:t>Count month balance status</a:t>
            </a:r>
          </a:p>
          <a:p>
            <a:pPr lvl="2"/>
            <a:r>
              <a:rPr lang="en-US" dirty="0"/>
              <a:t>Typical </a:t>
            </a:r>
            <a:r>
              <a:rPr lang="en-US" dirty="0" err="1"/>
              <a:t>behaviour</a:t>
            </a:r>
            <a:r>
              <a:rPr lang="en-US" dirty="0"/>
              <a:t> is C, …, C, I, …, I, X when closed since C count </a:t>
            </a:r>
            <a:r>
              <a:rPr lang="en-US" dirty="0" err="1"/>
              <a:t>vals</a:t>
            </a:r>
            <a:r>
              <a:rPr lang="en-US" dirty="0"/>
              <a:t> &amp; without failure if I == 0</a:t>
            </a:r>
          </a:p>
          <a:p>
            <a:pPr lvl="2"/>
            <a:r>
              <a:rPr lang="en-US" dirty="0" err="1"/>
              <a:t>X_norm</a:t>
            </a:r>
            <a:r>
              <a:rPr lang="en-US" dirty="0"/>
              <a:t> == 1 : drop SK_ID_BUREAU (because unknown)</a:t>
            </a:r>
          </a:p>
          <a:p>
            <a:pPr lvl="2"/>
            <a:r>
              <a:rPr lang="en-US" dirty="0"/>
              <a:t> no C should mean Active credit.</a:t>
            </a:r>
          </a:p>
          <a:p>
            <a:pPr lvl="2"/>
            <a:r>
              <a:rPr lang="en-US" dirty="0"/>
              <a:t>Sum(I + X) count should mean Credit duration.</a:t>
            </a:r>
          </a:p>
          <a:p>
            <a:pPr lvl="1"/>
            <a:endParaRPr lang="en-US" dirty="0"/>
          </a:p>
        </p:txBody>
      </p:sp>
      <p:sp>
        <p:nvSpPr>
          <p:cNvPr id="4" name="Espace réservé du numéro de diapositive 3">
            <a:extLst>
              <a:ext uri="{FF2B5EF4-FFF2-40B4-BE49-F238E27FC236}">
                <a16:creationId xmlns:a16="http://schemas.microsoft.com/office/drawing/2014/main" id="{6D8461E3-12B0-4954-95E0-7E29F5403E4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2596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BE434-DDA0-49FA-A898-4CDC8D06BF98}"/>
              </a:ext>
            </a:extLst>
          </p:cNvPr>
          <p:cNvSpPr>
            <a:spLocks noGrp="1"/>
          </p:cNvSpPr>
          <p:nvPr>
            <p:ph type="title"/>
          </p:nvPr>
        </p:nvSpPr>
        <p:spPr/>
        <p:txBody>
          <a:bodyPr/>
          <a:lstStyle/>
          <a:p>
            <a:r>
              <a:rPr lang="en-US" dirty="0"/>
              <a:t>Other insights</a:t>
            </a:r>
          </a:p>
        </p:txBody>
      </p:sp>
      <p:sp>
        <p:nvSpPr>
          <p:cNvPr id="3" name="Espace réservé du contenu 2">
            <a:extLst>
              <a:ext uri="{FF2B5EF4-FFF2-40B4-BE49-F238E27FC236}">
                <a16:creationId xmlns:a16="http://schemas.microsoft.com/office/drawing/2014/main" id="{1AB8C9A5-0610-41D5-ACCD-7016F1BA7CD5}"/>
              </a:ext>
            </a:extLst>
          </p:cNvPr>
          <p:cNvSpPr>
            <a:spLocks noGrp="1"/>
          </p:cNvSpPr>
          <p:nvPr>
            <p:ph idx="1"/>
          </p:nvPr>
        </p:nvSpPr>
        <p:spPr>
          <a:xfrm>
            <a:off x="73891" y="1708727"/>
            <a:ext cx="5070764" cy="4417924"/>
          </a:xfrm>
        </p:spPr>
        <p:txBody>
          <a:bodyPr>
            <a:normAutofit fontScale="77500" lnSpcReduction="20000"/>
          </a:bodyPr>
          <a:lstStyle/>
          <a:p>
            <a:pPr fontAlgn="base"/>
            <a:r>
              <a:rPr lang="en-US" dirty="0">
                <a:effectLst/>
                <a:latin typeface="Inter"/>
              </a:rPr>
              <a:t>• CNT stands for “count”, like CNT_CHILDREN</a:t>
            </a:r>
          </a:p>
          <a:p>
            <a:pPr fontAlgn="base"/>
            <a:r>
              <a:rPr lang="en-US" dirty="0">
                <a:effectLst/>
                <a:latin typeface="Inter"/>
              </a:rPr>
              <a:t>• AMT stands for “amount”, mostly use for monetary</a:t>
            </a:r>
          </a:p>
          <a:p>
            <a:pPr fontAlgn="base"/>
            <a:r>
              <a:rPr lang="en-US" dirty="0">
                <a:effectLst/>
                <a:latin typeface="Inter"/>
              </a:rPr>
              <a:t>• FLAG stands for </a:t>
            </a:r>
            <a:r>
              <a:rPr lang="en-US" dirty="0" err="1">
                <a:effectLst/>
                <a:latin typeface="Inter"/>
              </a:rPr>
              <a:t>boolean</a:t>
            </a:r>
            <a:r>
              <a:rPr lang="en-US" dirty="0">
                <a:effectLst/>
                <a:latin typeface="Inter"/>
              </a:rPr>
              <a:t> with 1 is yes. FLAG_DOCUMENT means loan applicant have to submit some documents like income proof, and this flag customer actual submitted or not.</a:t>
            </a:r>
          </a:p>
          <a:p>
            <a:pPr fontAlgn="base"/>
            <a:r>
              <a:rPr lang="en-US" dirty="0">
                <a:effectLst/>
                <a:latin typeface="Inter"/>
              </a:rPr>
              <a:t>• OBS stands for “observation”, also means “is it time for?”.</a:t>
            </a:r>
          </a:p>
          <a:p>
            <a:pPr fontAlgn="base"/>
            <a:r>
              <a:rPr lang="en-US" dirty="0">
                <a:effectLst/>
                <a:latin typeface="Inter"/>
              </a:rPr>
              <a:t>• DEF stands for “actual default”.</a:t>
            </a:r>
          </a:p>
          <a:p>
            <a:pPr fontAlgn="base"/>
            <a:r>
              <a:rPr lang="en-US" dirty="0">
                <a:effectLst/>
                <a:latin typeface="Inter"/>
              </a:rPr>
              <a:t>• Different between OBS and DEF (like OBS_30_CNT_SOCIAL_CIRCLE) is that OBS is flagging “is it time for that event to be eligible to happen”, while DEF is that “is it eligible to happen AND actually happened”.</a:t>
            </a:r>
          </a:p>
          <a:p>
            <a:pPr fontAlgn="base"/>
            <a:r>
              <a:rPr lang="en-US" dirty="0">
                <a:effectLst/>
                <a:latin typeface="Inter"/>
              </a:rPr>
              <a:t>• DAYS stands for “number of days”</a:t>
            </a:r>
          </a:p>
          <a:p>
            <a:pPr fontAlgn="base"/>
            <a:r>
              <a:rPr lang="en-US" dirty="0">
                <a:effectLst/>
                <a:latin typeface="Inter"/>
              </a:rPr>
              <a:t>• NUM stands for “sequence number”</a:t>
            </a:r>
          </a:p>
          <a:p>
            <a:pPr fontAlgn="base"/>
            <a:r>
              <a:rPr lang="en-US" dirty="0">
                <a:effectLst/>
                <a:latin typeface="Inter"/>
              </a:rPr>
              <a:t>• x-sell means customers already evaluated risk by previous loans (loans in HC even before </a:t>
            </a:r>
            <a:r>
              <a:rPr lang="en-US" dirty="0" err="1">
                <a:effectLst/>
                <a:latin typeface="Inter"/>
              </a:rPr>
              <a:t>previous_application</a:t>
            </a:r>
            <a:r>
              <a:rPr lang="en-US" dirty="0">
                <a:effectLst/>
                <a:latin typeface="Inter"/>
              </a:rPr>
              <a:t>), before giving the loan. This is very valuable feature.</a:t>
            </a:r>
          </a:p>
          <a:p>
            <a:endParaRPr lang="en-US" dirty="0"/>
          </a:p>
        </p:txBody>
      </p:sp>
      <p:sp>
        <p:nvSpPr>
          <p:cNvPr id="4" name="Espace réservé du contenu 2">
            <a:extLst>
              <a:ext uri="{FF2B5EF4-FFF2-40B4-BE49-F238E27FC236}">
                <a16:creationId xmlns:a16="http://schemas.microsoft.com/office/drawing/2014/main" id="{A8A7CC06-8BA2-4185-963C-9BF20D882D10}"/>
              </a:ext>
            </a:extLst>
          </p:cNvPr>
          <p:cNvSpPr txBox="1">
            <a:spLocks/>
          </p:cNvSpPr>
          <p:nvPr/>
        </p:nvSpPr>
        <p:spPr>
          <a:xfrm>
            <a:off x="6095998" y="1708727"/>
            <a:ext cx="6096002" cy="4417925"/>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fontAlgn="base"/>
            <a:r>
              <a:rPr lang="en-US" dirty="0">
                <a:effectLst/>
                <a:latin typeface="Inter"/>
              </a:rPr>
              <a:t>bureau_balance.csv - MONTHS_BALANCE - Month of balance relative to application date (-1 means the information to the freshest monthly snapshot, 0 means the information at application - often it will be the same as -1 as many banks are not updating the information to Credit Bureau regularly)</a:t>
            </a:r>
          </a:p>
          <a:p>
            <a:pPr fontAlgn="base"/>
            <a:r>
              <a:rPr lang="en-US" dirty="0">
                <a:effectLst/>
                <a:latin typeface="Inter"/>
              </a:rPr>
              <a:t>POS_CASH_balance.csv - MONTHS_BALANCE - Month of balance relative to application date (-1 means the freshest balance date)</a:t>
            </a:r>
          </a:p>
          <a:p>
            <a:pPr fontAlgn="base"/>
            <a:r>
              <a:rPr lang="en-US" dirty="0">
                <a:effectLst/>
                <a:latin typeface="Inter"/>
              </a:rPr>
              <a:t>Dataset POS_CASH_BAL contains monthly snapshots of previous loans</a:t>
            </a:r>
          </a:p>
          <a:p>
            <a:pPr fontAlgn="base">
              <a:buFont typeface="Arial" panose="020B0604020202020204" pitchFamily="34" charset="0"/>
              <a:buChar char="•"/>
            </a:pPr>
            <a:r>
              <a:rPr lang="en-US" dirty="0">
                <a:effectLst/>
                <a:latin typeface="Inter"/>
              </a:rPr>
              <a:t>MONTHS_BALANCE - denotes the number of months relative to the current application (i.e. the loan is being repaid with increasing MONTHS_BALANCE, in other words MONTH_BALANCE is becoming less negative)</a:t>
            </a:r>
          </a:p>
          <a:p>
            <a:pPr fontAlgn="base">
              <a:buFont typeface="Arial" panose="020B0604020202020204" pitchFamily="34" charset="0"/>
              <a:buChar char="•"/>
            </a:pPr>
            <a:r>
              <a:rPr lang="en-US" dirty="0">
                <a:effectLst/>
                <a:latin typeface="Inter"/>
              </a:rPr>
              <a:t>CNT_INSTALMENT - denotes the total number of installments (term of the loan). This number may decrease if the client early repays the loan or increase in case of payment difficulties and change of the installment schedule</a:t>
            </a:r>
          </a:p>
          <a:p>
            <a:pPr fontAlgn="base">
              <a:buFont typeface="Arial" panose="020B0604020202020204" pitchFamily="34" charset="0"/>
              <a:buChar char="•"/>
            </a:pPr>
            <a:r>
              <a:rPr lang="en-US" dirty="0">
                <a:effectLst/>
                <a:latin typeface="Inter"/>
              </a:rPr>
              <a:t>CNT_INSTALMENT_FUTURE - denotes the number of installments to be paid</a:t>
            </a:r>
          </a:p>
          <a:p>
            <a:pPr fontAlgn="base">
              <a:buFont typeface="Arial" panose="020B0604020202020204" pitchFamily="34" charset="0"/>
              <a:buChar char="•"/>
            </a:pPr>
            <a:r>
              <a:rPr lang="en-US" dirty="0">
                <a:effectLst/>
                <a:latin typeface="Inter"/>
              </a:rPr>
              <a:t>NAME_CONTRACT_STATUS - changes when the contract moves to another status (e.g. typically from active to completed when the loan is repaid)</a:t>
            </a:r>
          </a:p>
          <a:p>
            <a:endParaRPr lang="en-US" dirty="0"/>
          </a:p>
        </p:txBody>
      </p:sp>
      <p:sp>
        <p:nvSpPr>
          <p:cNvPr id="5" name="Espace réservé du numéro de diapositive 4">
            <a:extLst>
              <a:ext uri="{FF2B5EF4-FFF2-40B4-BE49-F238E27FC236}">
                <a16:creationId xmlns:a16="http://schemas.microsoft.com/office/drawing/2014/main" id="{B5522FFC-58CD-42EE-B0F9-D547FD29FD3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55864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68191" y="3669096"/>
            <a:ext cx="3655282" cy="3184864"/>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 coins arrondis 27">
            <a:extLst>
              <a:ext uri="{FF2B5EF4-FFF2-40B4-BE49-F238E27FC236}">
                <a16:creationId xmlns:a16="http://schemas.microsoft.com/office/drawing/2014/main" id="{0CD3C6C2-47DA-4BDD-84FE-D2CC1D4AC2E4}"/>
              </a:ext>
            </a:extLst>
          </p:cNvPr>
          <p:cNvSpPr/>
          <p:nvPr/>
        </p:nvSpPr>
        <p:spPr>
          <a:xfrm>
            <a:off x="4968191" y="1890041"/>
            <a:ext cx="3655282" cy="9368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79690" y="393795"/>
            <a:ext cx="10571998" cy="970450"/>
          </a:xfrm>
        </p:spPr>
        <p:txBody>
          <a:bodyPr/>
          <a:lstStyle/>
          <a:p>
            <a:r>
              <a:rPr lang="en-US" dirty="0"/>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896499" y="1549436"/>
            <a:ext cx="886781" cy="369332"/>
          </a:xfrm>
          <a:prstGeom prst="rect">
            <a:avLst/>
          </a:prstGeom>
          <a:noFill/>
        </p:spPr>
        <p:txBody>
          <a:bodyPr wrap="none" rtlCol="0">
            <a:spAutoFit/>
          </a:bodyPr>
          <a:lstStyle/>
          <a:p>
            <a:r>
              <a:rPr lang="en-US" dirty="0"/>
              <a:t>clients</a:t>
            </a:r>
          </a:p>
        </p:txBody>
      </p:sp>
      <p:sp>
        <p:nvSpPr>
          <p:cNvPr id="22" name="ZoneTexte 21">
            <a:extLst>
              <a:ext uri="{FF2B5EF4-FFF2-40B4-BE49-F238E27FC236}">
                <a16:creationId xmlns:a16="http://schemas.microsoft.com/office/drawing/2014/main" id="{39B9A6A5-EA62-42D1-B2FD-E310D740FFA1}"/>
              </a:ext>
            </a:extLst>
          </p:cNvPr>
          <p:cNvSpPr txBox="1"/>
          <p:nvPr/>
        </p:nvSpPr>
        <p:spPr>
          <a:xfrm>
            <a:off x="106242" y="3691868"/>
            <a:ext cx="5020291" cy="1569660"/>
          </a:xfrm>
          <a:prstGeom prst="rect">
            <a:avLst/>
          </a:prstGeom>
          <a:noFill/>
        </p:spPr>
        <p:txBody>
          <a:bodyPr wrap="square" rtlCol="0">
            <a:spAutoFit/>
          </a:bodyPr>
          <a:lstStyle/>
          <a:p>
            <a:r>
              <a:rPr lang="en-US" sz="1600" dirty="0"/>
              <a:t>Our actual knowledge is a combination of client’s </a:t>
            </a:r>
            <a:r>
              <a:rPr lang="en-US" sz="1600" b="1" i="1" dirty="0">
                <a:solidFill>
                  <a:srgbClr val="B2B2B2"/>
                </a:solidFill>
              </a:rPr>
              <a:t>profile only </a:t>
            </a:r>
            <a:r>
              <a:rPr lang="en-US" sz="1600" dirty="0"/>
              <a:t>(no previous knowledge), and optionally:</a:t>
            </a:r>
          </a:p>
          <a:p>
            <a:pPr marL="285750" indent="-285750">
              <a:buFontTx/>
              <a:buChar char="-"/>
            </a:pPr>
            <a:r>
              <a:rPr lang="en-US" sz="1600" dirty="0"/>
              <a:t>“</a:t>
            </a:r>
            <a:r>
              <a:rPr lang="en-US" sz="1600" b="1" i="1" dirty="0">
                <a:solidFill>
                  <a:srgbClr val="F5B8CF"/>
                </a:solidFill>
              </a:rPr>
              <a:t>external</a:t>
            </a:r>
            <a:r>
              <a:rPr lang="en-US" sz="1600" dirty="0"/>
              <a:t>” previous loans knowledge,</a:t>
            </a:r>
          </a:p>
          <a:p>
            <a:pPr marL="285750" indent="-285750">
              <a:buFontTx/>
              <a:buChar char="-"/>
            </a:pPr>
            <a:r>
              <a:rPr lang="en-US" sz="1600" dirty="0"/>
              <a:t>“</a:t>
            </a:r>
            <a:r>
              <a:rPr lang="en-US" sz="1600" b="1" i="1" dirty="0">
                <a:solidFill>
                  <a:srgbClr val="6DD4FF"/>
                </a:solidFill>
              </a:rPr>
              <a:t>internal</a:t>
            </a:r>
            <a:r>
              <a:rPr lang="en-US" sz="1600" dirty="0"/>
              <a:t>” previous loans knowledge,</a:t>
            </a:r>
          </a:p>
          <a:p>
            <a:pPr marL="285750" indent="-285750">
              <a:buFontTx/>
              <a:buChar char="-"/>
            </a:pPr>
            <a:r>
              <a:rPr lang="en-US" sz="1600" b="1" i="1" dirty="0">
                <a:solidFill>
                  <a:schemeClr val="accent1">
                    <a:lumMod val="60000"/>
                    <a:lumOff val="40000"/>
                  </a:schemeClr>
                </a:solidFill>
              </a:rPr>
              <a:t>both</a:t>
            </a:r>
            <a:r>
              <a:rPr lang="en-US" sz="1600" dirty="0"/>
              <a:t> loans knowledge</a:t>
            </a:r>
          </a:p>
        </p:txBody>
      </p:sp>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2"/>
          <a:stretch>
            <a:fillRect/>
          </a:stretch>
        </p:blipFill>
        <p:spPr>
          <a:xfrm>
            <a:off x="4284482" y="5143693"/>
            <a:ext cx="2880988" cy="1649018"/>
          </a:xfrm>
          <a:prstGeom prst="rect">
            <a:avLst/>
          </a:prstGeom>
        </p:spPr>
      </p:pic>
      <p:sp>
        <p:nvSpPr>
          <p:cNvPr id="4" name="ZoneTexte 3">
            <a:extLst>
              <a:ext uri="{FF2B5EF4-FFF2-40B4-BE49-F238E27FC236}">
                <a16:creationId xmlns:a16="http://schemas.microsoft.com/office/drawing/2014/main" id="{F9698721-0C06-49BF-B098-75846FCB4C4D}"/>
              </a:ext>
            </a:extLst>
          </p:cNvPr>
          <p:cNvSpPr txBox="1"/>
          <p:nvPr/>
        </p:nvSpPr>
        <p:spPr>
          <a:xfrm>
            <a:off x="5061527" y="3761608"/>
            <a:ext cx="1795491" cy="646331"/>
          </a:xfrm>
          <a:prstGeom prst="rect">
            <a:avLst/>
          </a:prstGeom>
          <a:noFill/>
        </p:spPr>
        <p:txBody>
          <a:bodyPr wrap="square" rtlCol="0">
            <a:spAutoFit/>
          </a:bodyPr>
          <a:lstStyle/>
          <a:p>
            <a:r>
              <a:rPr lang="en-US" dirty="0">
                <a:solidFill>
                  <a:schemeClr val="bg1"/>
                </a:solidFill>
              </a:rPr>
              <a:t>Model Interpretability</a:t>
            </a:r>
          </a:p>
        </p:txBody>
      </p:sp>
      <p:sp>
        <p:nvSpPr>
          <p:cNvPr id="18" name="ZoneTexte 17">
            <a:extLst>
              <a:ext uri="{FF2B5EF4-FFF2-40B4-BE49-F238E27FC236}">
                <a16:creationId xmlns:a16="http://schemas.microsoft.com/office/drawing/2014/main" id="{0ABD5469-136F-40FD-BE66-9B4D1A160A68}"/>
              </a:ext>
            </a:extLst>
          </p:cNvPr>
          <p:cNvSpPr txBox="1"/>
          <p:nvPr/>
        </p:nvSpPr>
        <p:spPr>
          <a:xfrm>
            <a:off x="5039150" y="4511568"/>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81824" y="3021149"/>
            <a:ext cx="914400" cy="914400"/>
          </a:xfrm>
          <a:prstGeom prst="rect">
            <a:avLst/>
          </a:prstGeom>
        </p:spPr>
      </p:pic>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96221" y="4464808"/>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44294" y="4460508"/>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6895682" y="3598652"/>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pic>
        <p:nvPicPr>
          <p:cNvPr id="48" name="Graphique 47" descr="Profil femelle">
            <a:extLst>
              <a:ext uri="{FF2B5EF4-FFF2-40B4-BE49-F238E27FC236}">
                <a16:creationId xmlns:a16="http://schemas.microsoft.com/office/drawing/2014/main" id="{884A6ACA-F27F-40CA-89DF-07071707D5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3725" y="2635936"/>
            <a:ext cx="778872" cy="778872"/>
          </a:xfrm>
          <a:prstGeom prst="rect">
            <a:avLst/>
          </a:prstGeom>
        </p:spPr>
      </p:pic>
      <p:pic>
        <p:nvPicPr>
          <p:cNvPr id="50" name="Graphique 49" descr="Profil mâle">
            <a:extLst>
              <a:ext uri="{FF2B5EF4-FFF2-40B4-BE49-F238E27FC236}">
                <a16:creationId xmlns:a16="http://schemas.microsoft.com/office/drawing/2014/main" id="{EC9EBA0A-7735-437B-AC36-483E213F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10008" y="2733145"/>
            <a:ext cx="778872" cy="778872"/>
          </a:xfrm>
          <a:prstGeom prst="rect">
            <a:avLst/>
          </a:prstGeom>
        </p:spPr>
      </p:pic>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59287" y="2090260"/>
            <a:ext cx="664146" cy="664146"/>
          </a:xfrm>
          <a:prstGeom prst="rect">
            <a:avLst/>
          </a:prstGeom>
        </p:spPr>
      </p:pic>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904310" y="1363754"/>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924724" y="2425105"/>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10581824" y="2043001"/>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08408" y="188393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264281" y="1914656"/>
            <a:ext cx="664146" cy="664146"/>
          </a:xfrm>
          <a:prstGeom prst="rect">
            <a:avLst/>
          </a:prstGeom>
        </p:spPr>
      </p:pic>
      <p:sp>
        <p:nvSpPr>
          <p:cNvPr id="33" name="Flèche : droite 32">
            <a:extLst>
              <a:ext uri="{FF2B5EF4-FFF2-40B4-BE49-F238E27FC236}">
                <a16:creationId xmlns:a16="http://schemas.microsoft.com/office/drawing/2014/main" id="{C37BFF4D-B079-43DD-AB43-9FCB7BC15378}"/>
              </a:ext>
            </a:extLst>
          </p:cNvPr>
          <p:cNvSpPr/>
          <p:nvPr/>
        </p:nvSpPr>
        <p:spPr>
          <a:xfrm>
            <a:off x="8780016" y="2232878"/>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377947" y="1575338"/>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pic>
        <p:nvPicPr>
          <p:cNvPr id="37" name="Graphique 36" descr="Profil femelle">
            <a:extLst>
              <a:ext uri="{FF2B5EF4-FFF2-40B4-BE49-F238E27FC236}">
                <a16:creationId xmlns:a16="http://schemas.microsoft.com/office/drawing/2014/main" id="{A045DDB5-E042-4DC7-8ABB-AE57A80D281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07854" y="1892319"/>
            <a:ext cx="778872" cy="778872"/>
          </a:xfrm>
          <a:prstGeom prst="rect">
            <a:avLst/>
          </a:prstGeom>
        </p:spPr>
      </p:pic>
      <p:pic>
        <p:nvPicPr>
          <p:cNvPr id="38" name="Graphique 37" descr="Profil mâle">
            <a:extLst>
              <a:ext uri="{FF2B5EF4-FFF2-40B4-BE49-F238E27FC236}">
                <a16:creationId xmlns:a16="http://schemas.microsoft.com/office/drawing/2014/main" id="{B5E9F88F-DE4D-4A08-AFD3-462E02E89E5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84137" y="1989528"/>
            <a:ext cx="778872" cy="778872"/>
          </a:xfrm>
          <a:prstGeom prst="rect">
            <a:avLst/>
          </a:prstGeom>
        </p:spPr>
      </p:pic>
      <p:pic>
        <p:nvPicPr>
          <p:cNvPr id="41" name="Graphique 40" descr="Profil femelle">
            <a:extLst>
              <a:ext uri="{FF2B5EF4-FFF2-40B4-BE49-F238E27FC236}">
                <a16:creationId xmlns:a16="http://schemas.microsoft.com/office/drawing/2014/main" id="{420E1B4F-3B6E-4A9D-B5F7-02C17895FE8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97318" y="1883930"/>
            <a:ext cx="778872" cy="778872"/>
          </a:xfrm>
          <a:prstGeom prst="rect">
            <a:avLst/>
          </a:prstGeom>
        </p:spPr>
      </p:pic>
      <p:pic>
        <p:nvPicPr>
          <p:cNvPr id="42" name="Graphique 41" descr="Profil mâle">
            <a:extLst>
              <a:ext uri="{FF2B5EF4-FFF2-40B4-BE49-F238E27FC236}">
                <a16:creationId xmlns:a16="http://schemas.microsoft.com/office/drawing/2014/main" id="{786992CC-374D-4FFF-B65C-1A088E0E3A0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73601" y="1981139"/>
            <a:ext cx="778872" cy="778872"/>
          </a:xfrm>
          <a:prstGeom prst="rect">
            <a:avLst/>
          </a:prstGeom>
        </p:spPr>
      </p:pic>
      <p:pic>
        <p:nvPicPr>
          <p:cNvPr id="47" name="Graphique 46" descr="Profil femelle">
            <a:extLst>
              <a:ext uri="{FF2B5EF4-FFF2-40B4-BE49-F238E27FC236}">
                <a16:creationId xmlns:a16="http://schemas.microsoft.com/office/drawing/2014/main" id="{A55675E4-E41E-4465-A0C9-AD5A62FB578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53612" y="2635936"/>
            <a:ext cx="778872" cy="778872"/>
          </a:xfrm>
          <a:prstGeom prst="rect">
            <a:avLst/>
          </a:prstGeom>
        </p:spPr>
      </p:pic>
      <p:pic>
        <p:nvPicPr>
          <p:cNvPr id="49" name="Graphique 48" descr="Profil mâle">
            <a:extLst>
              <a:ext uri="{FF2B5EF4-FFF2-40B4-BE49-F238E27FC236}">
                <a16:creationId xmlns:a16="http://schemas.microsoft.com/office/drawing/2014/main" id="{C6ABCD92-5CA0-43BA-B14F-58B02E79601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29895" y="2733145"/>
            <a:ext cx="778872" cy="778872"/>
          </a:xfrm>
          <a:prstGeom prst="rect">
            <a:avLst/>
          </a:prstGeom>
        </p:spPr>
      </p:pic>
      <p:sp>
        <p:nvSpPr>
          <p:cNvPr id="65" name="ZoneTexte 64">
            <a:extLst>
              <a:ext uri="{FF2B5EF4-FFF2-40B4-BE49-F238E27FC236}">
                <a16:creationId xmlns:a16="http://schemas.microsoft.com/office/drawing/2014/main" id="{4593BA75-A776-450B-BE89-0393718AB7E2}"/>
              </a:ext>
            </a:extLst>
          </p:cNvPr>
          <p:cNvSpPr txBox="1"/>
          <p:nvPr/>
        </p:nvSpPr>
        <p:spPr>
          <a:xfrm>
            <a:off x="7201875" y="4494949"/>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pic>
        <p:nvPicPr>
          <p:cNvPr id="32" name="Image 31">
            <a:extLst>
              <a:ext uri="{FF2B5EF4-FFF2-40B4-BE49-F238E27FC236}">
                <a16:creationId xmlns:a16="http://schemas.microsoft.com/office/drawing/2014/main" id="{E9470B11-DAD3-4A95-AC88-479914DE0E64}"/>
              </a:ext>
            </a:extLst>
          </p:cNvPr>
          <p:cNvPicPr>
            <a:picLocks noChangeAspect="1"/>
          </p:cNvPicPr>
          <p:nvPr/>
        </p:nvPicPr>
        <p:blipFill rotWithShape="1">
          <a:blip r:embed="rId31"/>
          <a:srcRect t="22847" b="26198"/>
          <a:stretch/>
        </p:blipFill>
        <p:spPr>
          <a:xfrm>
            <a:off x="7002790" y="1979005"/>
            <a:ext cx="1464184" cy="743617"/>
          </a:xfrm>
          <a:prstGeom prst="rect">
            <a:avLst/>
          </a:prstGeom>
        </p:spPr>
      </p:pic>
      <p:sp>
        <p:nvSpPr>
          <p:cNvPr id="70" name="Flèche : droite 69">
            <a:extLst>
              <a:ext uri="{FF2B5EF4-FFF2-40B4-BE49-F238E27FC236}">
                <a16:creationId xmlns:a16="http://schemas.microsoft.com/office/drawing/2014/main" id="{FB0F8CF8-81FC-4A7C-8F51-09D063A1D641}"/>
              </a:ext>
            </a:extLst>
          </p:cNvPr>
          <p:cNvSpPr/>
          <p:nvPr/>
        </p:nvSpPr>
        <p:spPr>
          <a:xfrm rot="16200000">
            <a:off x="5558292" y="2981390"/>
            <a:ext cx="654648" cy="51929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1" name="ZoneTexte 70">
            <a:extLst>
              <a:ext uri="{FF2B5EF4-FFF2-40B4-BE49-F238E27FC236}">
                <a16:creationId xmlns:a16="http://schemas.microsoft.com/office/drawing/2014/main" id="{CB782CDF-E8E9-4A14-9BC5-3CFF26D8FEDE}"/>
              </a:ext>
            </a:extLst>
          </p:cNvPr>
          <p:cNvSpPr txBox="1"/>
          <p:nvPr/>
        </p:nvSpPr>
        <p:spPr>
          <a:xfrm>
            <a:off x="3067282" y="2638430"/>
            <a:ext cx="1571064" cy="369332"/>
          </a:xfrm>
          <a:prstGeom prst="rect">
            <a:avLst/>
          </a:prstGeom>
          <a:noFill/>
        </p:spPr>
        <p:txBody>
          <a:bodyPr wrap="square">
            <a:spAutoFit/>
          </a:bodyPr>
          <a:lstStyle/>
          <a:p>
            <a:r>
              <a:rPr lang="en-US" i="1" dirty="0"/>
              <a:t>Application</a:t>
            </a:r>
            <a:endParaRPr lang="en-US" dirty="0"/>
          </a:p>
        </p:txBody>
      </p:sp>
      <p:sp>
        <p:nvSpPr>
          <p:cNvPr id="73" name="ZoneTexte 72">
            <a:extLst>
              <a:ext uri="{FF2B5EF4-FFF2-40B4-BE49-F238E27FC236}">
                <a16:creationId xmlns:a16="http://schemas.microsoft.com/office/drawing/2014/main" id="{459B9D03-7305-468A-8D9B-8B5CE8AC3D61}"/>
              </a:ext>
            </a:extLst>
          </p:cNvPr>
          <p:cNvSpPr txBox="1"/>
          <p:nvPr/>
        </p:nvSpPr>
        <p:spPr>
          <a:xfrm>
            <a:off x="8753834" y="2638430"/>
            <a:ext cx="1626855" cy="369332"/>
          </a:xfrm>
          <a:prstGeom prst="rect">
            <a:avLst/>
          </a:prstGeom>
          <a:noFill/>
        </p:spPr>
        <p:txBody>
          <a:bodyPr wrap="square">
            <a:spAutoFit/>
          </a:bodyPr>
          <a:lstStyle/>
          <a:p>
            <a:r>
              <a:rPr lang="en-US" i="1" dirty="0"/>
              <a:t>Decision</a:t>
            </a:r>
            <a:endParaRPr lang="en-US"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6264118" y="2885825"/>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2111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5C0B8-5F2B-4BA9-B98E-2ABE90BAC6CB}"/>
              </a:ext>
            </a:extLst>
          </p:cNvPr>
          <p:cNvSpPr>
            <a:spLocks noGrp="1"/>
          </p:cNvSpPr>
          <p:nvPr>
            <p:ph type="title"/>
          </p:nvPr>
        </p:nvSpPr>
        <p:spPr/>
        <p:txBody>
          <a:bodyPr/>
          <a:lstStyle/>
          <a:p>
            <a:r>
              <a:rPr lang="en-US" dirty="0"/>
              <a:t>Model scoring</a:t>
            </a:r>
          </a:p>
        </p:txBody>
      </p:sp>
      <p:graphicFrame>
        <p:nvGraphicFramePr>
          <p:cNvPr id="12" name="Tableau 12">
            <a:extLst>
              <a:ext uri="{FF2B5EF4-FFF2-40B4-BE49-F238E27FC236}">
                <a16:creationId xmlns:a16="http://schemas.microsoft.com/office/drawing/2014/main" id="{FEE4A446-F479-463B-8353-270981C7B5D6}"/>
              </a:ext>
            </a:extLst>
          </p:cNvPr>
          <p:cNvGraphicFramePr>
            <a:graphicFrameLocks noGrp="1"/>
          </p:cNvGraphicFramePr>
          <p:nvPr>
            <p:ph idx="1"/>
            <p:extLst>
              <p:ext uri="{D42A27DB-BD31-4B8C-83A1-F6EECF244321}">
                <p14:modId xmlns:p14="http://schemas.microsoft.com/office/powerpoint/2010/main" val="529259239"/>
              </p:ext>
            </p:extLst>
          </p:nvPr>
        </p:nvGraphicFramePr>
        <p:xfrm>
          <a:off x="7003448" y="1732380"/>
          <a:ext cx="4713649" cy="1920240"/>
        </p:xfrm>
        <a:graphic>
          <a:graphicData uri="http://schemas.openxmlformats.org/drawingml/2006/table">
            <a:tbl>
              <a:tblPr firstRow="1" bandRow="1">
                <a:tableStyleId>{5C22544A-7EE6-4342-B048-85BDC9FD1C3A}</a:tableStyleId>
              </a:tblPr>
              <a:tblGrid>
                <a:gridCol w="1517321">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“raw”</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78676</a:t>
                      </a:r>
                    </a:p>
                  </a:txBody>
                  <a:tcPr/>
                </a:tc>
                <a:tc>
                  <a:txBody>
                    <a:bodyPr/>
                    <a:lstStyle/>
                    <a:p>
                      <a:r>
                        <a:rPr lang="en-US" dirty="0" err="1"/>
                        <a:t>fn</a:t>
                      </a:r>
                      <a:endParaRPr lang="en-US" dirty="0"/>
                    </a:p>
                    <a:p>
                      <a:pPr algn="ctr"/>
                      <a:r>
                        <a:rPr lang="en-US" dirty="0"/>
                        <a:t>5546</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6129</a:t>
                      </a:r>
                    </a:p>
                  </a:txBody>
                  <a:tcPr/>
                </a:tc>
                <a:tc>
                  <a:txBody>
                    <a:bodyPr/>
                    <a:lstStyle/>
                    <a:p>
                      <a:r>
                        <a:rPr lang="en-US" dirty="0" err="1"/>
                        <a:t>tp</a:t>
                      </a:r>
                      <a:endParaRPr lang="en-US" dirty="0"/>
                    </a:p>
                    <a:p>
                      <a:pPr algn="ctr"/>
                      <a:r>
                        <a:rPr lang="en-US" dirty="0"/>
                        <a:t>1902</a:t>
                      </a:r>
                    </a:p>
                  </a:txBody>
                  <a:tcPr/>
                </a:tc>
                <a:extLst>
                  <a:ext uri="{0D108BD9-81ED-4DB2-BD59-A6C34878D82A}">
                    <a16:rowId xmlns:a16="http://schemas.microsoft.com/office/drawing/2014/main" val="2155475029"/>
                  </a:ext>
                </a:extLst>
              </a:tr>
            </a:tbl>
          </a:graphicData>
        </a:graphic>
      </p:graphicFrame>
      <p:graphicFrame>
        <p:nvGraphicFramePr>
          <p:cNvPr id="5" name="Tableau 12">
            <a:extLst>
              <a:ext uri="{FF2B5EF4-FFF2-40B4-BE49-F238E27FC236}">
                <a16:creationId xmlns:a16="http://schemas.microsoft.com/office/drawing/2014/main" id="{C86EA4BA-9CD9-437F-9792-594E75629E5D}"/>
              </a:ext>
            </a:extLst>
          </p:cNvPr>
          <p:cNvGraphicFramePr>
            <a:graphicFrameLocks/>
          </p:cNvGraphicFramePr>
          <p:nvPr>
            <p:extLst>
              <p:ext uri="{D42A27DB-BD31-4B8C-83A1-F6EECF244321}">
                <p14:modId xmlns:p14="http://schemas.microsoft.com/office/powerpoint/2010/main" val="44974218"/>
              </p:ext>
            </p:extLst>
          </p:nvPr>
        </p:nvGraphicFramePr>
        <p:xfrm>
          <a:off x="7003448" y="4228853"/>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“Balanced</a:t>
                      </a:r>
                    </a:p>
                    <a:p>
                      <a:r>
                        <a:rPr lang="en-US" sz="1600" dirty="0" err="1"/>
                        <a:t>class_weight</a:t>
                      </a:r>
                      <a:r>
                        <a:rPr lang="en-US" sz="1600" dirty="0"/>
                        <a:t>”</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54837</a:t>
                      </a:r>
                    </a:p>
                  </a:txBody>
                  <a:tcPr/>
                </a:tc>
                <a:tc>
                  <a:txBody>
                    <a:bodyPr/>
                    <a:lstStyle/>
                    <a:p>
                      <a:r>
                        <a:rPr lang="en-US" dirty="0" err="1"/>
                        <a:t>fn</a:t>
                      </a:r>
                      <a:endParaRPr lang="en-US" dirty="0"/>
                    </a:p>
                    <a:p>
                      <a:pPr algn="ctr"/>
                      <a:r>
                        <a:rPr lang="en-US" dirty="0"/>
                        <a:t>2492</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29968</a:t>
                      </a:r>
                    </a:p>
                  </a:txBody>
                  <a:tcPr/>
                </a:tc>
                <a:tc>
                  <a:txBody>
                    <a:bodyPr/>
                    <a:lstStyle/>
                    <a:p>
                      <a:r>
                        <a:rPr lang="en-US" dirty="0" err="1"/>
                        <a:t>tp</a:t>
                      </a:r>
                      <a:endParaRPr lang="en-US" dirty="0"/>
                    </a:p>
                    <a:p>
                      <a:pPr algn="ctr"/>
                      <a:r>
                        <a:rPr lang="en-US" dirty="0"/>
                        <a:t>4956</a:t>
                      </a:r>
                    </a:p>
                  </a:txBody>
                  <a:tcPr/>
                </a:tc>
                <a:extLst>
                  <a:ext uri="{0D108BD9-81ED-4DB2-BD59-A6C34878D82A}">
                    <a16:rowId xmlns:a16="http://schemas.microsoft.com/office/drawing/2014/main" val="2155475029"/>
                  </a:ext>
                </a:extLst>
              </a:tr>
            </a:tbl>
          </a:graphicData>
        </a:graphic>
      </p:graphicFrame>
      <p:graphicFrame>
        <p:nvGraphicFramePr>
          <p:cNvPr id="6" name="Tableau 12">
            <a:extLst>
              <a:ext uri="{FF2B5EF4-FFF2-40B4-BE49-F238E27FC236}">
                <a16:creationId xmlns:a16="http://schemas.microsoft.com/office/drawing/2014/main" id="{0B298A34-E265-48C5-92C7-1CD3E2858C8E}"/>
              </a:ext>
            </a:extLst>
          </p:cNvPr>
          <p:cNvGraphicFramePr>
            <a:graphicFrameLocks/>
          </p:cNvGraphicFramePr>
          <p:nvPr>
            <p:extLst>
              <p:ext uri="{D42A27DB-BD31-4B8C-83A1-F6EECF244321}">
                <p14:modId xmlns:p14="http://schemas.microsoft.com/office/powerpoint/2010/main" val="320438079"/>
              </p:ext>
            </p:extLst>
          </p:nvPr>
        </p:nvGraphicFramePr>
        <p:xfrm>
          <a:off x="11952883" y="4228853"/>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“SMOTE”</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xx</a:t>
                      </a:r>
                    </a:p>
                  </a:txBody>
                  <a:tcPr/>
                </a:tc>
                <a:tc>
                  <a:txBody>
                    <a:bodyPr/>
                    <a:lstStyle/>
                    <a:p>
                      <a:r>
                        <a:rPr lang="en-US" dirty="0" err="1"/>
                        <a:t>fn</a:t>
                      </a:r>
                      <a:endParaRPr lang="en-US" dirty="0"/>
                    </a:p>
                    <a:p>
                      <a:pPr algn="ctr"/>
                      <a:r>
                        <a:rPr lang="en-US" dirty="0"/>
                        <a:t>xx</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xx</a:t>
                      </a:r>
                    </a:p>
                  </a:txBody>
                  <a:tcPr/>
                </a:tc>
                <a:tc>
                  <a:txBody>
                    <a:bodyPr/>
                    <a:lstStyle/>
                    <a:p>
                      <a:r>
                        <a:rPr lang="en-US" dirty="0" err="1"/>
                        <a:t>tp</a:t>
                      </a:r>
                      <a:endParaRPr lang="en-US" dirty="0"/>
                    </a:p>
                    <a:p>
                      <a:pPr algn="ctr"/>
                      <a:r>
                        <a:rPr lang="en-US" dirty="0"/>
                        <a:t>xx</a:t>
                      </a:r>
                    </a:p>
                  </a:txBody>
                  <a:tcPr/>
                </a:tc>
                <a:extLst>
                  <a:ext uri="{0D108BD9-81ED-4DB2-BD59-A6C34878D82A}">
                    <a16:rowId xmlns:a16="http://schemas.microsoft.com/office/drawing/2014/main" val="2155475029"/>
                  </a:ext>
                </a:extLst>
              </a:tr>
            </a:tbl>
          </a:graphicData>
        </a:graphic>
      </p:graphicFrame>
      <p:graphicFrame>
        <p:nvGraphicFramePr>
          <p:cNvPr id="7" name="Tableau 12">
            <a:extLst>
              <a:ext uri="{FF2B5EF4-FFF2-40B4-BE49-F238E27FC236}">
                <a16:creationId xmlns:a16="http://schemas.microsoft.com/office/drawing/2014/main" id="{9774873B-9A8A-49E4-A118-DD7443E51268}"/>
              </a:ext>
            </a:extLst>
          </p:cNvPr>
          <p:cNvGraphicFramePr>
            <a:graphicFrameLocks/>
          </p:cNvGraphicFramePr>
          <p:nvPr>
            <p:extLst>
              <p:ext uri="{D42A27DB-BD31-4B8C-83A1-F6EECF244321}">
                <p14:modId xmlns:p14="http://schemas.microsoft.com/office/powerpoint/2010/main" val="2042720044"/>
              </p:ext>
            </p:extLst>
          </p:nvPr>
        </p:nvGraphicFramePr>
        <p:xfrm>
          <a:off x="4761381" y="137478"/>
          <a:ext cx="3423588" cy="1280160"/>
        </p:xfrm>
        <a:graphic>
          <a:graphicData uri="http://schemas.openxmlformats.org/drawingml/2006/table">
            <a:tbl>
              <a:tblPr firstRow="1" bandRow="1">
                <a:tableStyleId>{5C22544A-7EE6-4342-B048-85BDC9FD1C3A}</a:tableStyleId>
              </a:tblPr>
              <a:tblGrid>
                <a:gridCol w="1141196">
                  <a:extLst>
                    <a:ext uri="{9D8B030D-6E8A-4147-A177-3AD203B41FA5}">
                      <a16:colId xmlns:a16="http://schemas.microsoft.com/office/drawing/2014/main" val="2173841301"/>
                    </a:ext>
                  </a:extLst>
                </a:gridCol>
                <a:gridCol w="1141196">
                  <a:extLst>
                    <a:ext uri="{9D8B030D-6E8A-4147-A177-3AD203B41FA5}">
                      <a16:colId xmlns:a16="http://schemas.microsoft.com/office/drawing/2014/main" val="767980492"/>
                    </a:ext>
                  </a:extLst>
                </a:gridCol>
                <a:gridCol w="1141196">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a:t>
                      </a:r>
                    </a:p>
                    <a:p>
                      <a:r>
                        <a:rPr lang="en-US" sz="1100" dirty="0"/>
                        <a:t>Good</a:t>
                      </a:r>
                    </a:p>
                  </a:txBody>
                  <a:tcPr/>
                </a:tc>
                <a:tc>
                  <a:txBody>
                    <a:bodyPr/>
                    <a:lstStyle/>
                    <a:p>
                      <a:r>
                        <a:rPr lang="en-US" sz="1100" dirty="0"/>
                        <a:t>Actual </a:t>
                      </a:r>
                    </a:p>
                    <a:p>
                      <a:r>
                        <a:rPr lang="en-US" sz="1100" dirty="0"/>
                        <a:t>Bad</a:t>
                      </a:r>
                    </a:p>
                  </a:txBody>
                  <a:tcPr/>
                </a:tc>
                <a:extLst>
                  <a:ext uri="{0D108BD9-81ED-4DB2-BD59-A6C34878D82A}">
                    <a16:rowId xmlns:a16="http://schemas.microsoft.com/office/drawing/2014/main" val="542198579"/>
                  </a:ext>
                </a:extLst>
              </a:tr>
              <a:tr h="413947">
                <a:tc>
                  <a:txBody>
                    <a:bodyPr/>
                    <a:lstStyle/>
                    <a:p>
                      <a:r>
                        <a:rPr lang="en-US" sz="1100" dirty="0"/>
                        <a:t>Predicted 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Face defaults</a:t>
                      </a:r>
                    </a:p>
                  </a:txBody>
                  <a:tcPr/>
                </a:tc>
                <a:extLst>
                  <a:ext uri="{0D108BD9-81ED-4DB2-BD59-A6C34878D82A}">
                    <a16:rowId xmlns:a16="http://schemas.microsoft.com/office/drawing/2014/main" val="1738922171"/>
                  </a:ext>
                </a:extLst>
              </a:tr>
              <a:tr h="413947">
                <a:tc>
                  <a:txBody>
                    <a:bodyPr/>
                    <a:lstStyle/>
                    <a:p>
                      <a:r>
                        <a:rPr lang="en-US" sz="1100" dirty="0"/>
                        <a:t>Predicted</a:t>
                      </a:r>
                    </a:p>
                    <a:p>
                      <a:r>
                        <a:rPr lang="en-US" sz="1100" dirty="0"/>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B3E2CD"/>
                          </a:solidFill>
                        </a:rPr>
                        <a:t>tp</a:t>
                      </a:r>
                      <a:endParaRPr lang="en-US" sz="1100" b="1" dirty="0">
                        <a:solidFill>
                          <a:srgbClr val="B3E2CD"/>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8" name="Image 7">
            <a:extLst>
              <a:ext uri="{FF2B5EF4-FFF2-40B4-BE49-F238E27FC236}">
                <a16:creationId xmlns:a16="http://schemas.microsoft.com/office/drawing/2014/main" id="{AF1073C0-FD65-4F53-B75D-9DEA0CDE3D3A}"/>
              </a:ext>
            </a:extLst>
          </p:cNvPr>
          <p:cNvPicPr>
            <a:picLocks noChangeAspect="1"/>
          </p:cNvPicPr>
          <p:nvPr/>
        </p:nvPicPr>
        <p:blipFill>
          <a:blip r:embed="rId2"/>
          <a:stretch>
            <a:fillRect/>
          </a:stretch>
        </p:blipFill>
        <p:spPr>
          <a:xfrm>
            <a:off x="8329248" y="556758"/>
            <a:ext cx="293749" cy="441599"/>
          </a:xfrm>
          <a:prstGeom prst="rect">
            <a:avLst/>
          </a:prstGeom>
        </p:spPr>
      </p:pic>
      <p:pic>
        <p:nvPicPr>
          <p:cNvPr id="9" name="Image 8">
            <a:extLst>
              <a:ext uri="{FF2B5EF4-FFF2-40B4-BE49-F238E27FC236}">
                <a16:creationId xmlns:a16="http://schemas.microsoft.com/office/drawing/2014/main" id="{FE636C19-251F-4028-B1CC-ECEA14D143A7}"/>
              </a:ext>
            </a:extLst>
          </p:cNvPr>
          <p:cNvPicPr>
            <a:picLocks noChangeAspect="1"/>
          </p:cNvPicPr>
          <p:nvPr/>
        </p:nvPicPr>
        <p:blipFill>
          <a:blip r:embed="rId3"/>
          <a:stretch>
            <a:fillRect/>
          </a:stretch>
        </p:blipFill>
        <p:spPr>
          <a:xfrm>
            <a:off x="8329248" y="1001344"/>
            <a:ext cx="308925" cy="416293"/>
          </a:xfrm>
          <a:prstGeom prst="rect">
            <a:avLst/>
          </a:prstGeom>
        </p:spPr>
      </p:pic>
      <p:sp>
        <p:nvSpPr>
          <p:cNvPr id="10" name="Flèche : droite 9">
            <a:extLst>
              <a:ext uri="{FF2B5EF4-FFF2-40B4-BE49-F238E27FC236}">
                <a16:creationId xmlns:a16="http://schemas.microsoft.com/office/drawing/2014/main" id="{E61DD27C-7A47-4420-A389-5637E93BB8C2}"/>
              </a:ext>
            </a:extLst>
          </p:cNvPr>
          <p:cNvSpPr/>
          <p:nvPr/>
        </p:nvSpPr>
        <p:spPr>
          <a:xfrm>
            <a:off x="8184970" y="730491"/>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èche : droite 10">
            <a:extLst>
              <a:ext uri="{FF2B5EF4-FFF2-40B4-BE49-F238E27FC236}">
                <a16:creationId xmlns:a16="http://schemas.microsoft.com/office/drawing/2014/main" id="{40D313D3-CD82-4A74-B271-B257806D8935}"/>
              </a:ext>
            </a:extLst>
          </p:cNvPr>
          <p:cNvSpPr/>
          <p:nvPr/>
        </p:nvSpPr>
        <p:spPr>
          <a:xfrm>
            <a:off x="8184970" y="1102911"/>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E8DABF2-4E6E-4C24-B36D-5A1D813F9BBF}"/>
              </a:ext>
            </a:extLst>
          </p:cNvPr>
          <p:cNvSpPr/>
          <p:nvPr/>
        </p:nvSpPr>
        <p:spPr>
          <a:xfrm>
            <a:off x="4046941" y="1884218"/>
            <a:ext cx="506586" cy="2595418"/>
          </a:xfrm>
          <a:prstGeom prst="rect">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64280-39BE-41B6-9C45-3C7C7973102A}"/>
              </a:ext>
            </a:extLst>
          </p:cNvPr>
          <p:cNvSpPr/>
          <p:nvPr/>
        </p:nvSpPr>
        <p:spPr>
          <a:xfrm>
            <a:off x="4544915" y="1884218"/>
            <a:ext cx="1390650" cy="2595418"/>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c partiel 14">
            <a:extLst>
              <a:ext uri="{FF2B5EF4-FFF2-40B4-BE49-F238E27FC236}">
                <a16:creationId xmlns:a16="http://schemas.microsoft.com/office/drawing/2014/main" id="{05B939A5-4A57-47AF-A223-BA9D6E97E9A6}"/>
              </a:ext>
            </a:extLst>
          </p:cNvPr>
          <p:cNvSpPr/>
          <p:nvPr/>
        </p:nvSpPr>
        <p:spPr>
          <a:xfrm>
            <a:off x="4087146" y="2738220"/>
            <a:ext cx="914400" cy="914400"/>
          </a:xfrm>
          <a:prstGeom prst="pie">
            <a:avLst>
              <a:gd name="adj1" fmla="val 5430154"/>
              <a:gd name="adj2" fmla="val 16200000"/>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c partiel 16">
            <a:extLst>
              <a:ext uri="{FF2B5EF4-FFF2-40B4-BE49-F238E27FC236}">
                <a16:creationId xmlns:a16="http://schemas.microsoft.com/office/drawing/2014/main" id="{B92A99E2-8CA1-4935-B101-FE209B7BD4D1}"/>
              </a:ext>
            </a:extLst>
          </p:cNvPr>
          <p:cNvSpPr/>
          <p:nvPr/>
        </p:nvSpPr>
        <p:spPr>
          <a:xfrm flipH="1">
            <a:off x="4087146" y="2738220"/>
            <a:ext cx="914400" cy="914400"/>
          </a:xfrm>
          <a:prstGeom prst="pie">
            <a:avLst>
              <a:gd name="adj1" fmla="val 5389199"/>
              <a:gd name="adj2" fmla="val 16200000"/>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ZoneTexte 17">
            <a:extLst>
              <a:ext uri="{FF2B5EF4-FFF2-40B4-BE49-F238E27FC236}">
                <a16:creationId xmlns:a16="http://schemas.microsoft.com/office/drawing/2014/main" id="{A41DA82D-758E-4809-8DFD-98DBB7C40811}"/>
              </a:ext>
            </a:extLst>
          </p:cNvPr>
          <p:cNvSpPr txBox="1"/>
          <p:nvPr/>
        </p:nvSpPr>
        <p:spPr>
          <a:xfrm>
            <a:off x="5608666" y="1884218"/>
            <a:ext cx="312906" cy="369332"/>
          </a:xfrm>
          <a:prstGeom prst="rect">
            <a:avLst/>
          </a:prstGeom>
          <a:noFill/>
        </p:spPr>
        <p:txBody>
          <a:bodyPr wrap="none" rtlCol="0">
            <a:spAutoFit/>
          </a:bodyPr>
          <a:lstStyle/>
          <a:p>
            <a:r>
              <a:rPr lang="en-US" dirty="0"/>
              <a:t>1</a:t>
            </a:r>
          </a:p>
        </p:txBody>
      </p:sp>
      <p:sp>
        <p:nvSpPr>
          <p:cNvPr id="21" name="ZoneTexte 20">
            <a:extLst>
              <a:ext uri="{FF2B5EF4-FFF2-40B4-BE49-F238E27FC236}">
                <a16:creationId xmlns:a16="http://schemas.microsoft.com/office/drawing/2014/main" id="{CB93D84B-0C46-4D67-BD76-6CB271DAB70D}"/>
              </a:ext>
            </a:extLst>
          </p:cNvPr>
          <p:cNvSpPr txBox="1"/>
          <p:nvPr/>
        </p:nvSpPr>
        <p:spPr>
          <a:xfrm>
            <a:off x="4173584" y="3010754"/>
            <a:ext cx="312906" cy="369332"/>
          </a:xfrm>
          <a:prstGeom prst="rect">
            <a:avLst/>
          </a:prstGeom>
          <a:noFill/>
        </p:spPr>
        <p:txBody>
          <a:bodyPr wrap="none" rtlCol="0">
            <a:spAutoFit/>
          </a:bodyPr>
          <a:lstStyle/>
          <a:p>
            <a:r>
              <a:rPr lang="en-US" dirty="0"/>
              <a:t>1</a:t>
            </a:r>
          </a:p>
        </p:txBody>
      </p:sp>
      <p:sp>
        <p:nvSpPr>
          <p:cNvPr id="22" name="ZoneTexte 21">
            <a:extLst>
              <a:ext uri="{FF2B5EF4-FFF2-40B4-BE49-F238E27FC236}">
                <a16:creationId xmlns:a16="http://schemas.microsoft.com/office/drawing/2014/main" id="{925976D5-23E5-4324-A932-A4677103B932}"/>
              </a:ext>
            </a:extLst>
          </p:cNvPr>
          <p:cNvSpPr txBox="1"/>
          <p:nvPr/>
        </p:nvSpPr>
        <p:spPr>
          <a:xfrm>
            <a:off x="4086813" y="1884218"/>
            <a:ext cx="453970" cy="369332"/>
          </a:xfrm>
          <a:prstGeom prst="rect">
            <a:avLst/>
          </a:prstGeom>
          <a:noFill/>
        </p:spPr>
        <p:txBody>
          <a:bodyPr wrap="none" rtlCol="0">
            <a:spAutoFit/>
          </a:bodyPr>
          <a:lstStyle/>
          <a:p>
            <a:r>
              <a:rPr lang="en-US" dirty="0"/>
              <a:t>- 7</a:t>
            </a:r>
          </a:p>
        </p:txBody>
      </p:sp>
      <p:sp>
        <p:nvSpPr>
          <p:cNvPr id="23" name="ZoneTexte 22">
            <a:extLst>
              <a:ext uri="{FF2B5EF4-FFF2-40B4-BE49-F238E27FC236}">
                <a16:creationId xmlns:a16="http://schemas.microsoft.com/office/drawing/2014/main" id="{10759A46-065A-4511-BC0C-58B8D5D3EF94}"/>
              </a:ext>
            </a:extLst>
          </p:cNvPr>
          <p:cNvSpPr txBox="1"/>
          <p:nvPr/>
        </p:nvSpPr>
        <p:spPr>
          <a:xfrm>
            <a:off x="4587781" y="3014321"/>
            <a:ext cx="453970" cy="369332"/>
          </a:xfrm>
          <a:prstGeom prst="rect">
            <a:avLst/>
          </a:prstGeom>
          <a:noFill/>
        </p:spPr>
        <p:txBody>
          <a:bodyPr wrap="none" rtlCol="0">
            <a:spAutoFit/>
          </a:bodyPr>
          <a:lstStyle/>
          <a:p>
            <a:r>
              <a:rPr lang="en-US" dirty="0"/>
              <a:t>- 1</a:t>
            </a:r>
          </a:p>
        </p:txBody>
      </p:sp>
      <p:graphicFrame>
        <p:nvGraphicFramePr>
          <p:cNvPr id="24" name="Tableau 12">
            <a:extLst>
              <a:ext uri="{FF2B5EF4-FFF2-40B4-BE49-F238E27FC236}">
                <a16:creationId xmlns:a16="http://schemas.microsoft.com/office/drawing/2014/main" id="{9C3C61A0-62D5-481A-A726-6B1928608F6B}"/>
              </a:ext>
            </a:extLst>
          </p:cNvPr>
          <p:cNvGraphicFramePr>
            <a:graphicFrameLocks/>
          </p:cNvGraphicFramePr>
          <p:nvPr>
            <p:extLst>
              <p:ext uri="{D42A27DB-BD31-4B8C-83A1-F6EECF244321}">
                <p14:modId xmlns:p14="http://schemas.microsoft.com/office/powerpoint/2010/main" val="2391778391"/>
              </p:ext>
            </p:extLst>
          </p:nvPr>
        </p:nvGraphicFramePr>
        <p:xfrm>
          <a:off x="1164958" y="4969659"/>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t>Good</a:t>
                      </a:r>
                    </a:p>
                  </a:txBody>
                  <a:tcPr/>
                </a:tc>
                <a:tc>
                  <a:txBody>
                    <a:bodyPr/>
                    <a:lstStyle/>
                    <a:p>
                      <a:r>
                        <a:rPr lang="en-US" sz="1100" dirty="0"/>
                        <a:t>Actual 1</a:t>
                      </a:r>
                    </a:p>
                    <a:p>
                      <a:r>
                        <a:rPr lang="en-US" sz="1100" dirty="0"/>
                        <a:t>Bad</a:t>
                      </a:r>
                    </a:p>
                  </a:txBody>
                  <a:tcPr/>
                </a:tc>
                <a:extLst>
                  <a:ext uri="{0D108BD9-81ED-4DB2-BD59-A6C34878D82A}">
                    <a16:rowId xmlns:a16="http://schemas.microsoft.com/office/drawing/2014/main" val="542198579"/>
                  </a:ext>
                </a:extLst>
              </a:tr>
              <a:tr h="413947">
                <a:tc>
                  <a:txBody>
                    <a:bodyPr/>
                    <a:lstStyle/>
                    <a:p>
                      <a:r>
                        <a:rPr lang="en-US" sz="1100" dirty="0"/>
                        <a:t>Predict 0 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dirty="0"/>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B3E2CD"/>
                          </a:solidFill>
                        </a:rPr>
                        <a:t>tp</a:t>
                      </a:r>
                      <a:endParaRPr lang="en-US" sz="1100" b="1" dirty="0">
                        <a:solidFill>
                          <a:srgbClr val="B3E2CD"/>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25" name="Image 24">
            <a:extLst>
              <a:ext uri="{FF2B5EF4-FFF2-40B4-BE49-F238E27FC236}">
                <a16:creationId xmlns:a16="http://schemas.microsoft.com/office/drawing/2014/main" id="{A37D1AFF-11C1-4279-BBA3-456DC679C536}"/>
              </a:ext>
            </a:extLst>
          </p:cNvPr>
          <p:cNvPicPr>
            <a:picLocks noChangeAspect="1"/>
          </p:cNvPicPr>
          <p:nvPr/>
        </p:nvPicPr>
        <p:blipFill>
          <a:blip r:embed="rId2"/>
          <a:stretch>
            <a:fillRect/>
          </a:stretch>
        </p:blipFill>
        <p:spPr>
          <a:xfrm>
            <a:off x="4732826" y="5388939"/>
            <a:ext cx="293749" cy="441599"/>
          </a:xfrm>
          <a:prstGeom prst="rect">
            <a:avLst/>
          </a:prstGeom>
        </p:spPr>
      </p:pic>
      <p:pic>
        <p:nvPicPr>
          <p:cNvPr id="26" name="Image 25">
            <a:extLst>
              <a:ext uri="{FF2B5EF4-FFF2-40B4-BE49-F238E27FC236}">
                <a16:creationId xmlns:a16="http://schemas.microsoft.com/office/drawing/2014/main" id="{4E31A55E-63EB-4B32-90A2-04E67BD3CCFB}"/>
              </a:ext>
            </a:extLst>
          </p:cNvPr>
          <p:cNvPicPr>
            <a:picLocks noChangeAspect="1"/>
          </p:cNvPicPr>
          <p:nvPr/>
        </p:nvPicPr>
        <p:blipFill>
          <a:blip r:embed="rId3"/>
          <a:stretch>
            <a:fillRect/>
          </a:stretch>
        </p:blipFill>
        <p:spPr>
          <a:xfrm>
            <a:off x="4732826" y="5833525"/>
            <a:ext cx="308925" cy="416293"/>
          </a:xfrm>
          <a:prstGeom prst="rect">
            <a:avLst/>
          </a:prstGeom>
        </p:spPr>
      </p:pic>
      <p:sp>
        <p:nvSpPr>
          <p:cNvPr id="27" name="Flèche : droite 26">
            <a:extLst>
              <a:ext uri="{FF2B5EF4-FFF2-40B4-BE49-F238E27FC236}">
                <a16:creationId xmlns:a16="http://schemas.microsoft.com/office/drawing/2014/main" id="{C6C78DA0-FC51-441E-90D3-006DF477AC0E}"/>
              </a:ext>
            </a:extLst>
          </p:cNvPr>
          <p:cNvSpPr/>
          <p:nvPr/>
        </p:nvSpPr>
        <p:spPr>
          <a:xfrm>
            <a:off x="4588548" y="5562672"/>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roite 27">
            <a:extLst>
              <a:ext uri="{FF2B5EF4-FFF2-40B4-BE49-F238E27FC236}">
                <a16:creationId xmlns:a16="http://schemas.microsoft.com/office/drawing/2014/main" id="{31719565-B52C-4FEA-9F15-87A433A7033A}"/>
              </a:ext>
            </a:extLst>
          </p:cNvPr>
          <p:cNvSpPr/>
          <p:nvPr/>
        </p:nvSpPr>
        <p:spPr>
          <a:xfrm>
            <a:off x="4588548" y="5935092"/>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space réservé du numéro de diapositive 28">
            <a:extLst>
              <a:ext uri="{FF2B5EF4-FFF2-40B4-BE49-F238E27FC236}">
                <a16:creationId xmlns:a16="http://schemas.microsoft.com/office/drawing/2014/main" id="{279A2106-FEDA-4983-86DB-345E1EE9319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836849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13654</TotalTime>
  <Words>1677</Words>
  <Application>Microsoft Office PowerPoint</Application>
  <PresentationFormat>Grand écran</PresentationFormat>
  <Paragraphs>234</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Century Gothic</vt:lpstr>
      <vt:lpstr>Inter</vt:lpstr>
      <vt:lpstr>Montserrat</vt:lpstr>
      <vt:lpstr>Wingdings 2</vt:lpstr>
      <vt:lpstr>Concis</vt:lpstr>
      <vt:lpstr>Cash &amp; Revolving loans for clients with no or few loans history</vt:lpstr>
      <vt:lpstr>Présentation PowerPoint</vt:lpstr>
      <vt:lpstr>EDA</vt:lpstr>
      <vt:lpstr>Features Engineering &amp; Aggregation</vt:lpstr>
      <vt:lpstr>Class_weight=‘balanced’ versus Smote</vt:lpstr>
      <vt:lpstr>Bureau &amp; bureau_balance</vt:lpstr>
      <vt:lpstr>Other insights</vt:lpstr>
      <vt:lpstr>Use case</vt:lpstr>
      <vt:lpstr>Model scoring</vt:lpstr>
      <vt:lpstr>Best model (tuning &amp; selection)</vt:lpstr>
      <vt:lpstr>LATE_PAYMENT</vt:lpstr>
      <vt:lpstr>Debt ratio </vt:lpstr>
      <vt:lpstr>Interest Rate Features / previous</vt:lpstr>
      <vt:lpstr>Approved or Refused by Client_Type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95</cp:revision>
  <dcterms:created xsi:type="dcterms:W3CDTF">2020-11-02T09:36:41Z</dcterms:created>
  <dcterms:modified xsi:type="dcterms:W3CDTF">2020-11-16T14:30:27Z</dcterms:modified>
</cp:coreProperties>
</file>