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3" r:id="rId3"/>
    <p:sldId id="260" r:id="rId4"/>
    <p:sldId id="257" r:id="rId5"/>
    <p:sldId id="276" r:id="rId6"/>
    <p:sldId id="279" r:id="rId7"/>
    <p:sldId id="281" r:id="rId8"/>
    <p:sldId id="293" r:id="rId9"/>
    <p:sldId id="258" r:id="rId10"/>
    <p:sldId id="301" r:id="rId11"/>
    <p:sldId id="299" r:id="rId12"/>
    <p:sldId id="288" r:id="rId13"/>
    <p:sldId id="286" r:id="rId14"/>
    <p:sldId id="283" r:id="rId15"/>
    <p:sldId id="275" r:id="rId16"/>
    <p:sldId id="289" r:id="rId17"/>
    <p:sldId id="290" r:id="rId18"/>
    <p:sldId id="287" r:id="rId19"/>
    <p:sldId id="302" r:id="rId20"/>
    <p:sldId id="303" r:id="rId21"/>
    <p:sldId id="291" r:id="rId22"/>
    <p:sldId id="292"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1"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BFDF"/>
    <a:srgbClr val="F5B8CF"/>
    <a:srgbClr val="B2B2B2"/>
    <a:srgbClr val="6DD4FF"/>
    <a:srgbClr val="E41A1C"/>
    <a:srgbClr val="0070C0"/>
    <a:srgbClr val="B3E2CD"/>
    <a:srgbClr val="FBB4AE"/>
    <a:srgbClr val="B1C6E7"/>
    <a:srgbClr val="1344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788" autoAdjust="0"/>
  </p:normalViewPr>
  <p:slideViewPr>
    <p:cSldViewPr snapToGrid="0">
      <p:cViewPr varScale="1">
        <p:scale>
          <a:sx n="68" d="100"/>
          <a:sy n="68" d="100"/>
        </p:scale>
        <p:origin x="11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 &amp; inputs</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Scoring &amp; Integration </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8C5CD0-0FB2-442B-964C-2BE3BD52815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7B4F4A-AD09-45DD-8C88-717DF406B899}">
      <dgm:prSet phldrT="[Texte]"/>
      <dgm:spPr/>
      <dgm:t>
        <a:bodyPr/>
        <a:lstStyle/>
        <a:p>
          <a:r>
            <a:rPr lang="en-US" dirty="0"/>
            <a:t>1. Assess preprocessing relevance</a:t>
          </a:r>
        </a:p>
      </dgm:t>
    </dgm:pt>
    <dgm:pt modelId="{729341AC-A269-42F3-8A41-C22C155B346B}" type="parTrans" cxnId="{D5DD15CE-1A05-48A9-A155-65C10EC99FA0}">
      <dgm:prSet/>
      <dgm:spPr/>
      <dgm:t>
        <a:bodyPr/>
        <a:lstStyle/>
        <a:p>
          <a:endParaRPr lang="en-US"/>
        </a:p>
      </dgm:t>
    </dgm:pt>
    <dgm:pt modelId="{0AFD7D6B-F666-47C0-9ADD-C147F3750D80}" type="sibTrans" cxnId="{D5DD15CE-1A05-48A9-A155-65C10EC99FA0}">
      <dgm:prSet/>
      <dgm:spPr/>
      <dgm:t>
        <a:bodyPr/>
        <a:lstStyle/>
        <a:p>
          <a:endParaRPr lang="en-US"/>
        </a:p>
      </dgm:t>
    </dgm:pt>
    <dgm:pt modelId="{346E750C-BF6C-4E78-88D2-3CB4BD6D68F5}">
      <dgm:prSet phldrT="[Texte]"/>
      <dgm:spPr/>
      <dgm:t>
        <a:bodyPr/>
        <a:lstStyle/>
        <a:p>
          <a:r>
            <a:rPr lang="en-US" dirty="0"/>
            <a:t>2. Class imbalance remediation</a:t>
          </a:r>
        </a:p>
      </dgm:t>
    </dgm:pt>
    <dgm:pt modelId="{88D65067-B253-4ACE-8E4F-111AB55A7095}" type="parTrans" cxnId="{D24EE3FE-ED5C-47C1-ACA8-5EB9EF263DB4}">
      <dgm:prSet/>
      <dgm:spPr/>
      <dgm:t>
        <a:bodyPr/>
        <a:lstStyle/>
        <a:p>
          <a:endParaRPr lang="en-US"/>
        </a:p>
      </dgm:t>
    </dgm:pt>
    <dgm:pt modelId="{05AA57CF-2BC9-4268-B637-BA3AE0B1B70B}" type="sibTrans" cxnId="{D24EE3FE-ED5C-47C1-ACA8-5EB9EF263DB4}">
      <dgm:prSet/>
      <dgm:spPr/>
      <dgm:t>
        <a:bodyPr/>
        <a:lstStyle/>
        <a:p>
          <a:endParaRPr lang="en-US"/>
        </a:p>
      </dgm:t>
    </dgm:pt>
    <dgm:pt modelId="{02E05AE0-DC3A-4133-9925-296AFC9F7B83}">
      <dgm:prSet phldrT="[Texte]"/>
      <dgm:spPr/>
      <dgm:t>
        <a:bodyPr/>
        <a:lstStyle/>
        <a:p>
          <a:r>
            <a:rPr lang="en-US" dirty="0"/>
            <a:t>3. Hyperparameters optimization with </a:t>
          </a:r>
          <a:r>
            <a:rPr lang="en-US" dirty="0" err="1"/>
            <a:t>Hyperopt</a:t>
          </a:r>
          <a:endParaRPr lang="en-US" dirty="0"/>
        </a:p>
      </dgm:t>
    </dgm:pt>
    <dgm:pt modelId="{E1505A1E-45C9-4455-A2AE-6584613C47C7}" type="parTrans" cxnId="{E32ACF75-C467-4B1A-BE10-358156059FEA}">
      <dgm:prSet/>
      <dgm:spPr/>
      <dgm:t>
        <a:bodyPr/>
        <a:lstStyle/>
        <a:p>
          <a:endParaRPr lang="en-US"/>
        </a:p>
      </dgm:t>
    </dgm:pt>
    <dgm:pt modelId="{F90A5267-7263-404D-BD25-5A2DD699C17B}" type="sibTrans" cxnId="{E32ACF75-C467-4B1A-BE10-358156059FEA}">
      <dgm:prSet/>
      <dgm:spPr/>
      <dgm:t>
        <a:bodyPr/>
        <a:lstStyle/>
        <a:p>
          <a:endParaRPr lang="en-US"/>
        </a:p>
      </dgm:t>
    </dgm:pt>
    <dgm:pt modelId="{5780A3AB-C974-4784-B335-F13DC81A5F35}">
      <dgm:prSet phldrT="[Texte]"/>
      <dgm:spPr/>
      <dgm:t>
        <a:bodyPr/>
        <a:lstStyle/>
        <a:p>
          <a:r>
            <a:rPr lang="en-US" dirty="0"/>
            <a:t>4. Train best &amp; adjust threshold</a:t>
          </a:r>
        </a:p>
      </dgm:t>
    </dgm:pt>
    <dgm:pt modelId="{6651DEA5-B8F3-43E9-A899-ADF924777529}" type="parTrans" cxnId="{98987B36-8388-4A21-8A58-E1D5BA268B01}">
      <dgm:prSet/>
      <dgm:spPr/>
      <dgm:t>
        <a:bodyPr/>
        <a:lstStyle/>
        <a:p>
          <a:endParaRPr lang="en-US"/>
        </a:p>
      </dgm:t>
    </dgm:pt>
    <dgm:pt modelId="{D62EC7C1-E452-467C-92D3-EC1C1503A8C4}" type="sibTrans" cxnId="{98987B36-8388-4A21-8A58-E1D5BA268B01}">
      <dgm:prSet/>
      <dgm:spPr/>
      <dgm:t>
        <a:bodyPr/>
        <a:lstStyle/>
        <a:p>
          <a:endParaRPr lang="en-US"/>
        </a:p>
      </dgm:t>
    </dgm:pt>
    <dgm:pt modelId="{61F43A81-867B-4FB6-9BF8-D5FF5F1A791F}" type="pres">
      <dgm:prSet presAssocID="{3E8C5CD0-0FB2-442B-964C-2BE3BD52815E}" presName="Name0" presStyleCnt="0">
        <dgm:presLayoutVars>
          <dgm:dir/>
          <dgm:resizeHandles val="exact"/>
        </dgm:presLayoutVars>
      </dgm:prSet>
      <dgm:spPr/>
    </dgm:pt>
    <dgm:pt modelId="{42C7670B-D303-4AD1-AE13-BFC3087B99FF}" type="pres">
      <dgm:prSet presAssocID="{D57B4F4A-AD09-45DD-8C88-717DF406B899}" presName="node" presStyleLbl="node1" presStyleIdx="0" presStyleCnt="4">
        <dgm:presLayoutVars>
          <dgm:bulletEnabled val="1"/>
        </dgm:presLayoutVars>
      </dgm:prSet>
      <dgm:spPr/>
    </dgm:pt>
    <dgm:pt modelId="{0AA435F9-E5E1-44A1-82FD-7DCAA7FDEF06}" type="pres">
      <dgm:prSet presAssocID="{0AFD7D6B-F666-47C0-9ADD-C147F3750D80}" presName="sibTrans" presStyleLbl="sibTrans2D1" presStyleIdx="0" presStyleCnt="3"/>
      <dgm:spPr/>
    </dgm:pt>
    <dgm:pt modelId="{48BC6E20-A9C6-45B1-B0C4-7C3AD731AD55}" type="pres">
      <dgm:prSet presAssocID="{0AFD7D6B-F666-47C0-9ADD-C147F3750D80}" presName="connectorText" presStyleLbl="sibTrans2D1" presStyleIdx="0" presStyleCnt="3"/>
      <dgm:spPr/>
    </dgm:pt>
    <dgm:pt modelId="{1C116923-0563-40C0-96E7-8740E2C0E720}" type="pres">
      <dgm:prSet presAssocID="{346E750C-BF6C-4E78-88D2-3CB4BD6D68F5}" presName="node" presStyleLbl="node1" presStyleIdx="1" presStyleCnt="4">
        <dgm:presLayoutVars>
          <dgm:bulletEnabled val="1"/>
        </dgm:presLayoutVars>
      </dgm:prSet>
      <dgm:spPr/>
    </dgm:pt>
    <dgm:pt modelId="{E9134365-B936-4282-A0ED-9F97DB6E3F5A}" type="pres">
      <dgm:prSet presAssocID="{05AA57CF-2BC9-4268-B637-BA3AE0B1B70B}" presName="sibTrans" presStyleLbl="sibTrans2D1" presStyleIdx="1" presStyleCnt="3"/>
      <dgm:spPr/>
    </dgm:pt>
    <dgm:pt modelId="{706D766E-44B1-436E-91B1-3CF0E2EF91DD}" type="pres">
      <dgm:prSet presAssocID="{05AA57CF-2BC9-4268-B637-BA3AE0B1B70B}" presName="connectorText" presStyleLbl="sibTrans2D1" presStyleIdx="1" presStyleCnt="3"/>
      <dgm:spPr/>
    </dgm:pt>
    <dgm:pt modelId="{D68CCDE0-85F5-49F6-B622-F234D4FA032F}" type="pres">
      <dgm:prSet presAssocID="{02E05AE0-DC3A-4133-9925-296AFC9F7B83}" presName="node" presStyleLbl="node1" presStyleIdx="2" presStyleCnt="4">
        <dgm:presLayoutVars>
          <dgm:bulletEnabled val="1"/>
        </dgm:presLayoutVars>
      </dgm:prSet>
      <dgm:spPr/>
    </dgm:pt>
    <dgm:pt modelId="{C777F978-A80C-4FA2-949A-EA7BA9DB617B}" type="pres">
      <dgm:prSet presAssocID="{F90A5267-7263-404D-BD25-5A2DD699C17B}" presName="sibTrans" presStyleLbl="sibTrans2D1" presStyleIdx="2" presStyleCnt="3"/>
      <dgm:spPr/>
    </dgm:pt>
    <dgm:pt modelId="{505AE560-98FB-4E89-8258-F01FCD3DE382}" type="pres">
      <dgm:prSet presAssocID="{F90A5267-7263-404D-BD25-5A2DD699C17B}" presName="connectorText" presStyleLbl="sibTrans2D1" presStyleIdx="2" presStyleCnt="3"/>
      <dgm:spPr/>
    </dgm:pt>
    <dgm:pt modelId="{867261F8-026D-4E86-BB9F-4749D3399082}" type="pres">
      <dgm:prSet presAssocID="{5780A3AB-C974-4784-B335-F13DC81A5F35}" presName="node" presStyleLbl="node1" presStyleIdx="3" presStyleCnt="4">
        <dgm:presLayoutVars>
          <dgm:bulletEnabled val="1"/>
        </dgm:presLayoutVars>
      </dgm:prSet>
      <dgm:spPr/>
    </dgm:pt>
  </dgm:ptLst>
  <dgm:cxnLst>
    <dgm:cxn modelId="{0C197E16-C1E2-46D0-AEFB-10FC956A3143}" type="presOf" srcId="{05AA57CF-2BC9-4268-B637-BA3AE0B1B70B}" destId="{E9134365-B936-4282-A0ED-9F97DB6E3F5A}" srcOrd="0" destOrd="0" presId="urn:microsoft.com/office/officeart/2005/8/layout/process1"/>
    <dgm:cxn modelId="{566EB218-EF38-4131-AB19-D5EA670EF4C7}" type="presOf" srcId="{02E05AE0-DC3A-4133-9925-296AFC9F7B83}" destId="{D68CCDE0-85F5-49F6-B622-F234D4FA032F}" srcOrd="0" destOrd="0" presId="urn:microsoft.com/office/officeart/2005/8/layout/process1"/>
    <dgm:cxn modelId="{98987B36-8388-4A21-8A58-E1D5BA268B01}" srcId="{3E8C5CD0-0FB2-442B-964C-2BE3BD52815E}" destId="{5780A3AB-C974-4784-B335-F13DC81A5F35}" srcOrd="3" destOrd="0" parTransId="{6651DEA5-B8F3-43E9-A899-ADF924777529}" sibTransId="{D62EC7C1-E452-467C-92D3-EC1C1503A8C4}"/>
    <dgm:cxn modelId="{3B92EE62-EB86-420C-BA70-BF9966982C16}" type="presOf" srcId="{D57B4F4A-AD09-45DD-8C88-717DF406B899}" destId="{42C7670B-D303-4AD1-AE13-BFC3087B99FF}" srcOrd="0" destOrd="0" presId="urn:microsoft.com/office/officeart/2005/8/layout/process1"/>
    <dgm:cxn modelId="{24B7DB63-6544-44ED-8C25-70371B722D5A}" type="presOf" srcId="{F90A5267-7263-404D-BD25-5A2DD699C17B}" destId="{C777F978-A80C-4FA2-949A-EA7BA9DB617B}" srcOrd="0" destOrd="0" presId="urn:microsoft.com/office/officeart/2005/8/layout/process1"/>
    <dgm:cxn modelId="{EB5B4A4A-0942-499C-A90E-7D27DFD4DBE4}" type="presOf" srcId="{5780A3AB-C974-4784-B335-F13DC81A5F35}" destId="{867261F8-026D-4E86-BB9F-4749D3399082}" srcOrd="0" destOrd="0" presId="urn:microsoft.com/office/officeart/2005/8/layout/process1"/>
    <dgm:cxn modelId="{E32ACF75-C467-4B1A-BE10-358156059FEA}" srcId="{3E8C5CD0-0FB2-442B-964C-2BE3BD52815E}" destId="{02E05AE0-DC3A-4133-9925-296AFC9F7B83}" srcOrd="2" destOrd="0" parTransId="{E1505A1E-45C9-4455-A2AE-6584613C47C7}" sibTransId="{F90A5267-7263-404D-BD25-5A2DD699C17B}"/>
    <dgm:cxn modelId="{D1AE2480-95BA-4E12-A08E-BF90FB70FC3E}" type="presOf" srcId="{3E8C5CD0-0FB2-442B-964C-2BE3BD52815E}" destId="{61F43A81-867B-4FB6-9BF8-D5FF5F1A791F}" srcOrd="0" destOrd="0" presId="urn:microsoft.com/office/officeart/2005/8/layout/process1"/>
    <dgm:cxn modelId="{D02DA187-9735-43A0-A985-CA517249A80C}" type="presOf" srcId="{05AA57CF-2BC9-4268-B637-BA3AE0B1B70B}" destId="{706D766E-44B1-436E-91B1-3CF0E2EF91DD}" srcOrd="1" destOrd="0" presId="urn:microsoft.com/office/officeart/2005/8/layout/process1"/>
    <dgm:cxn modelId="{3F164B94-AD77-41C0-BBDC-69C6DD1688D5}" type="presOf" srcId="{346E750C-BF6C-4E78-88D2-3CB4BD6D68F5}" destId="{1C116923-0563-40C0-96E7-8740E2C0E720}" srcOrd="0" destOrd="0" presId="urn:microsoft.com/office/officeart/2005/8/layout/process1"/>
    <dgm:cxn modelId="{864588C8-D1A7-4C8D-9E32-C275D3E3C926}" type="presOf" srcId="{F90A5267-7263-404D-BD25-5A2DD699C17B}" destId="{505AE560-98FB-4E89-8258-F01FCD3DE382}" srcOrd="1" destOrd="0" presId="urn:microsoft.com/office/officeart/2005/8/layout/process1"/>
    <dgm:cxn modelId="{D5DD15CE-1A05-48A9-A155-65C10EC99FA0}" srcId="{3E8C5CD0-0FB2-442B-964C-2BE3BD52815E}" destId="{D57B4F4A-AD09-45DD-8C88-717DF406B899}" srcOrd="0" destOrd="0" parTransId="{729341AC-A269-42F3-8A41-C22C155B346B}" sibTransId="{0AFD7D6B-F666-47C0-9ADD-C147F3750D80}"/>
    <dgm:cxn modelId="{48E3D6ED-9CCD-4328-BEE8-87EF3BAE0BE3}" type="presOf" srcId="{0AFD7D6B-F666-47C0-9ADD-C147F3750D80}" destId="{48BC6E20-A9C6-45B1-B0C4-7C3AD731AD55}" srcOrd="1" destOrd="0" presId="urn:microsoft.com/office/officeart/2005/8/layout/process1"/>
    <dgm:cxn modelId="{53561BF7-28D1-45D9-8AAA-174B35D65297}" type="presOf" srcId="{0AFD7D6B-F666-47C0-9ADD-C147F3750D80}" destId="{0AA435F9-E5E1-44A1-82FD-7DCAA7FDEF06}" srcOrd="0" destOrd="0" presId="urn:microsoft.com/office/officeart/2005/8/layout/process1"/>
    <dgm:cxn modelId="{D24EE3FE-ED5C-47C1-ACA8-5EB9EF263DB4}" srcId="{3E8C5CD0-0FB2-442B-964C-2BE3BD52815E}" destId="{346E750C-BF6C-4E78-88D2-3CB4BD6D68F5}" srcOrd="1" destOrd="0" parTransId="{88D65067-B253-4ACE-8E4F-111AB55A7095}" sibTransId="{05AA57CF-2BC9-4268-B637-BA3AE0B1B70B}"/>
    <dgm:cxn modelId="{63832ED9-707F-4031-98B5-06D7FD8392F8}" type="presParOf" srcId="{61F43A81-867B-4FB6-9BF8-D5FF5F1A791F}" destId="{42C7670B-D303-4AD1-AE13-BFC3087B99FF}" srcOrd="0" destOrd="0" presId="urn:microsoft.com/office/officeart/2005/8/layout/process1"/>
    <dgm:cxn modelId="{72349748-1F08-4E82-B24A-3192AD134FC6}" type="presParOf" srcId="{61F43A81-867B-4FB6-9BF8-D5FF5F1A791F}" destId="{0AA435F9-E5E1-44A1-82FD-7DCAA7FDEF06}" srcOrd="1" destOrd="0" presId="urn:microsoft.com/office/officeart/2005/8/layout/process1"/>
    <dgm:cxn modelId="{AD9E1ED1-8DE0-43E5-9008-5C63916C65BC}" type="presParOf" srcId="{0AA435F9-E5E1-44A1-82FD-7DCAA7FDEF06}" destId="{48BC6E20-A9C6-45B1-B0C4-7C3AD731AD55}" srcOrd="0" destOrd="0" presId="urn:microsoft.com/office/officeart/2005/8/layout/process1"/>
    <dgm:cxn modelId="{DAD7CB57-B4E5-4665-80FD-F4125942EFCA}" type="presParOf" srcId="{61F43A81-867B-4FB6-9BF8-D5FF5F1A791F}" destId="{1C116923-0563-40C0-96E7-8740E2C0E720}" srcOrd="2" destOrd="0" presId="urn:microsoft.com/office/officeart/2005/8/layout/process1"/>
    <dgm:cxn modelId="{A765C0E0-B771-4E69-B520-220F73844C74}" type="presParOf" srcId="{61F43A81-867B-4FB6-9BF8-D5FF5F1A791F}" destId="{E9134365-B936-4282-A0ED-9F97DB6E3F5A}" srcOrd="3" destOrd="0" presId="urn:microsoft.com/office/officeart/2005/8/layout/process1"/>
    <dgm:cxn modelId="{67D7388B-30BF-451E-BDD9-FCE63AFDE67D}" type="presParOf" srcId="{E9134365-B936-4282-A0ED-9F97DB6E3F5A}" destId="{706D766E-44B1-436E-91B1-3CF0E2EF91DD}" srcOrd="0" destOrd="0" presId="urn:microsoft.com/office/officeart/2005/8/layout/process1"/>
    <dgm:cxn modelId="{850199AA-344E-40CE-9AFC-74483FCA0939}" type="presParOf" srcId="{61F43A81-867B-4FB6-9BF8-D5FF5F1A791F}" destId="{D68CCDE0-85F5-49F6-B622-F234D4FA032F}" srcOrd="4" destOrd="0" presId="urn:microsoft.com/office/officeart/2005/8/layout/process1"/>
    <dgm:cxn modelId="{7F27DFE1-5A12-44F3-BFFE-BD953A39B676}" type="presParOf" srcId="{61F43A81-867B-4FB6-9BF8-D5FF5F1A791F}" destId="{C777F978-A80C-4FA2-949A-EA7BA9DB617B}" srcOrd="5" destOrd="0" presId="urn:microsoft.com/office/officeart/2005/8/layout/process1"/>
    <dgm:cxn modelId="{7EAF4A10-9221-4C0B-A96D-7FD8BBBCDD0B}" type="presParOf" srcId="{C777F978-A80C-4FA2-949A-EA7BA9DB617B}" destId="{505AE560-98FB-4E89-8258-F01FCD3DE382}" srcOrd="0" destOrd="0" presId="urn:microsoft.com/office/officeart/2005/8/layout/process1"/>
    <dgm:cxn modelId="{3F9B36EE-A6EF-4FAB-9893-31F5EF691D6F}" type="presParOf" srcId="{61F43A81-867B-4FB6-9BF8-D5FF5F1A791F}" destId="{867261F8-026D-4E86-BB9F-4749D339908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ECF48-F200-48F7-B7BB-7061BD021F9A}" type="doc">
      <dgm:prSet loTypeId="urn:microsoft.com/office/officeart/2005/8/layout/chevron2" loCatId="process" qsTypeId="urn:microsoft.com/office/officeart/2005/8/quickstyle/3d1" qsCatId="3D" csTypeId="urn:microsoft.com/office/officeart/2005/8/colors/accent0_2" csCatId="mainScheme" phldr="1"/>
      <dgm:spPr/>
      <dgm:t>
        <a:bodyPr/>
        <a:lstStyle/>
        <a:p>
          <a:endParaRPr lang="en-US"/>
        </a:p>
      </dgm:t>
    </dgm:pt>
    <dgm:pt modelId="{25FB8000-808F-4B54-850E-227B32E701E7}">
      <dgm:prSet phldrT="[Texte]" custT="1"/>
      <dgm:spPr/>
      <dgm:t>
        <a:bodyPr/>
        <a:lstStyle/>
        <a:p>
          <a:r>
            <a:rPr lang="en-US" sz="2800" b="1" dirty="0"/>
            <a:t>1</a:t>
          </a:r>
        </a:p>
      </dgm:t>
    </dgm:pt>
    <dgm:pt modelId="{9F3850E2-BCFE-4CE5-9ADD-D577F1DE41FA}" type="parTrans" cxnId="{7D4BDD8E-AF29-4C7A-A320-CBA49E01EB29}">
      <dgm:prSet/>
      <dgm:spPr/>
      <dgm:t>
        <a:bodyPr/>
        <a:lstStyle/>
        <a:p>
          <a:endParaRPr lang="en-US"/>
        </a:p>
      </dgm:t>
    </dgm:pt>
    <dgm:pt modelId="{54995EBC-C720-4F6A-AD7B-18910E9C223F}" type="sibTrans" cxnId="{7D4BDD8E-AF29-4C7A-A320-CBA49E01EB29}">
      <dgm:prSet/>
      <dgm:spPr/>
      <dgm:t>
        <a:bodyPr/>
        <a:lstStyle/>
        <a:p>
          <a:endParaRPr lang="en-US"/>
        </a:p>
      </dgm:t>
    </dgm:pt>
    <dgm:pt modelId="{6D244D25-F342-46EA-82A6-19810BAAF305}">
      <dgm:prSet phldrT="[Texte]"/>
      <dgm:spPr/>
      <dgm:t>
        <a:bodyPr/>
        <a:lstStyle/>
        <a:p>
          <a:r>
            <a:rPr lang="en-US" dirty="0"/>
            <a:t>Use case</a:t>
          </a:r>
        </a:p>
      </dgm:t>
    </dgm:pt>
    <dgm:pt modelId="{2F26B348-DF19-4DE9-B8A9-104852C5CDC5}" type="parTrans" cxnId="{359CC148-73C0-47E6-84C1-3F2440472FDC}">
      <dgm:prSet/>
      <dgm:spPr/>
      <dgm:t>
        <a:bodyPr/>
        <a:lstStyle/>
        <a:p>
          <a:endParaRPr lang="en-US"/>
        </a:p>
      </dgm:t>
    </dgm:pt>
    <dgm:pt modelId="{C9E827E8-D2C3-477C-9EF0-7E6DD171449F}" type="sibTrans" cxnId="{359CC148-73C0-47E6-84C1-3F2440472FDC}">
      <dgm:prSet/>
      <dgm:spPr/>
      <dgm:t>
        <a:bodyPr/>
        <a:lstStyle/>
        <a:p>
          <a:endParaRPr lang="en-US"/>
        </a:p>
      </dgm:t>
    </dgm:pt>
    <dgm:pt modelId="{1314EB73-E89E-48AD-A3F7-84955E79A7DC}">
      <dgm:prSet phldrT="[Texte]" custT="1"/>
      <dgm:spPr/>
      <dgm:t>
        <a:bodyPr/>
        <a:lstStyle/>
        <a:p>
          <a:r>
            <a:rPr lang="en-US" sz="2800" b="1" dirty="0"/>
            <a:t>2</a:t>
          </a:r>
        </a:p>
      </dgm:t>
    </dgm:pt>
    <dgm:pt modelId="{1A79A6B7-30CC-4B31-B5F9-96CECAECA78B}" type="parTrans" cxnId="{CB82D61A-D1A7-47F3-8894-38E5B66EC776}">
      <dgm:prSet/>
      <dgm:spPr/>
      <dgm:t>
        <a:bodyPr/>
        <a:lstStyle/>
        <a:p>
          <a:endParaRPr lang="en-US"/>
        </a:p>
      </dgm:t>
    </dgm:pt>
    <dgm:pt modelId="{9328C57D-F4DB-4395-B0CD-1729AC920B00}" type="sibTrans" cxnId="{CB82D61A-D1A7-47F3-8894-38E5B66EC776}">
      <dgm:prSet/>
      <dgm:spPr/>
      <dgm:t>
        <a:bodyPr/>
        <a:lstStyle/>
        <a:p>
          <a:endParaRPr lang="en-US"/>
        </a:p>
      </dgm:t>
    </dgm:pt>
    <dgm:pt modelId="{805C13F7-7C95-47FD-80D6-B27C272EC770}">
      <dgm:prSet phldrT="[Texte]"/>
      <dgm:spPr/>
      <dgm:t>
        <a:bodyPr/>
        <a:lstStyle/>
        <a:p>
          <a:r>
            <a:rPr lang="en-US" dirty="0"/>
            <a:t>Inputs</a:t>
          </a:r>
        </a:p>
      </dgm:t>
    </dgm:pt>
    <dgm:pt modelId="{F3712015-F22A-4257-BF95-909FDE30B1EA}" type="parTrans" cxnId="{630EB927-7F99-400D-B656-51AB2F21EF3F}">
      <dgm:prSet/>
      <dgm:spPr/>
      <dgm:t>
        <a:bodyPr/>
        <a:lstStyle/>
        <a:p>
          <a:endParaRPr lang="en-US"/>
        </a:p>
      </dgm:t>
    </dgm:pt>
    <dgm:pt modelId="{F8582514-1EC5-4BBE-842D-BD2CCAB21972}" type="sibTrans" cxnId="{630EB927-7F99-400D-B656-51AB2F21EF3F}">
      <dgm:prSet/>
      <dgm:spPr/>
      <dgm:t>
        <a:bodyPr/>
        <a:lstStyle/>
        <a:p>
          <a:endParaRPr lang="en-US"/>
        </a:p>
      </dgm:t>
    </dgm:pt>
    <dgm:pt modelId="{32D0D306-8537-41E8-A7EA-60270C57B60A}">
      <dgm:prSet phldrT="[Texte]" custT="1"/>
      <dgm:spPr/>
      <dgm:t>
        <a:bodyPr/>
        <a:lstStyle/>
        <a:p>
          <a:r>
            <a:rPr lang="en-US" sz="2800" b="1" dirty="0"/>
            <a:t>3</a:t>
          </a:r>
        </a:p>
      </dgm:t>
    </dgm:pt>
    <dgm:pt modelId="{1D3068DE-CAAC-4E50-8C5E-D05F16EC0410}" type="parTrans" cxnId="{A86DD519-70B4-44D2-93FC-5B7084763CA4}">
      <dgm:prSet/>
      <dgm:spPr/>
      <dgm:t>
        <a:bodyPr/>
        <a:lstStyle/>
        <a:p>
          <a:endParaRPr lang="en-US"/>
        </a:p>
      </dgm:t>
    </dgm:pt>
    <dgm:pt modelId="{A01F8607-73FB-44A8-B1CD-C6ABFB0CBB7B}" type="sibTrans" cxnId="{A86DD519-70B4-44D2-93FC-5B7084763CA4}">
      <dgm:prSet/>
      <dgm:spPr/>
      <dgm:t>
        <a:bodyPr/>
        <a:lstStyle/>
        <a:p>
          <a:endParaRPr lang="en-US"/>
        </a:p>
      </dgm:t>
    </dgm:pt>
    <dgm:pt modelId="{C7373F0B-7476-4791-A843-6BF50C42CDA5}">
      <dgm:prSet phldrT="[Texte]"/>
      <dgm:spPr/>
      <dgm:t>
        <a:bodyPr/>
        <a:lstStyle/>
        <a:p>
          <a:r>
            <a:rPr lang="en-US" dirty="0"/>
            <a:t>Scoring &amp; Model</a:t>
          </a:r>
        </a:p>
      </dgm:t>
    </dgm:pt>
    <dgm:pt modelId="{FF646A2D-FB86-4EF2-AFF6-E259424C1229}" type="parTrans" cxnId="{B7127CB2-7541-4844-83EB-F1E62E7DBE8F}">
      <dgm:prSet/>
      <dgm:spPr/>
      <dgm:t>
        <a:bodyPr/>
        <a:lstStyle/>
        <a:p>
          <a:endParaRPr lang="en-US"/>
        </a:p>
      </dgm:t>
    </dgm:pt>
    <dgm:pt modelId="{8F7EF307-D5FE-4BB4-AE6B-4F2B17987D4D}" type="sibTrans" cxnId="{B7127CB2-7541-4844-83EB-F1E62E7DBE8F}">
      <dgm:prSet/>
      <dgm:spPr/>
      <dgm:t>
        <a:bodyPr/>
        <a:lstStyle/>
        <a:p>
          <a:endParaRPr lang="en-US"/>
        </a:p>
      </dgm:t>
    </dgm:pt>
    <dgm:pt modelId="{196D0C21-E430-4DC8-9A3D-6D27B800C08B}">
      <dgm:prSet phldrT="[Texte]" custT="1"/>
      <dgm:spPr/>
      <dgm:t>
        <a:bodyPr/>
        <a:lstStyle/>
        <a:p>
          <a:r>
            <a:rPr lang="en-US" sz="2800" b="1" dirty="0"/>
            <a:t>4</a:t>
          </a:r>
        </a:p>
      </dgm:t>
    </dgm:pt>
    <dgm:pt modelId="{2B891111-5430-43CB-A85E-327CEC05E84F}" type="parTrans" cxnId="{8926CC4D-8C13-4B82-918B-62256F7D7002}">
      <dgm:prSet/>
      <dgm:spPr/>
      <dgm:t>
        <a:bodyPr/>
        <a:lstStyle/>
        <a:p>
          <a:endParaRPr lang="en-US"/>
        </a:p>
      </dgm:t>
    </dgm:pt>
    <dgm:pt modelId="{EDF173C5-408E-4CAC-A202-2D657FB4C507}" type="sibTrans" cxnId="{8926CC4D-8C13-4B82-918B-62256F7D7002}">
      <dgm:prSet/>
      <dgm:spPr/>
      <dgm:t>
        <a:bodyPr/>
        <a:lstStyle/>
        <a:p>
          <a:endParaRPr lang="en-US"/>
        </a:p>
      </dgm:t>
    </dgm:pt>
    <dgm:pt modelId="{C691F5E3-F29D-4B30-BB11-81744BFBFD36}">
      <dgm:prSet/>
      <dgm:spPr/>
      <dgm:t>
        <a:bodyPr/>
        <a:lstStyle/>
        <a:p>
          <a:r>
            <a:rPr lang="en-US" dirty="0"/>
            <a:t>Dashboard</a:t>
          </a:r>
        </a:p>
      </dgm:t>
    </dgm:pt>
    <dgm:pt modelId="{451E27EC-9776-4D57-80A8-4409DC71433F}" type="parTrans" cxnId="{26BFED14-9AA6-4473-9B05-DD2A1B6E8846}">
      <dgm:prSet/>
      <dgm:spPr/>
      <dgm:t>
        <a:bodyPr/>
        <a:lstStyle/>
        <a:p>
          <a:endParaRPr lang="en-US"/>
        </a:p>
      </dgm:t>
    </dgm:pt>
    <dgm:pt modelId="{3440994A-F087-46F8-8E47-D389E1D4666B}" type="sibTrans" cxnId="{26BFED14-9AA6-4473-9B05-DD2A1B6E8846}">
      <dgm:prSet/>
      <dgm:spPr/>
      <dgm:t>
        <a:bodyPr/>
        <a:lstStyle/>
        <a:p>
          <a:endParaRPr lang="en-US"/>
        </a:p>
      </dgm:t>
    </dgm:pt>
    <dgm:pt modelId="{6476C97D-06AB-4746-9A89-2B9AC63BB9B1}" type="pres">
      <dgm:prSet presAssocID="{A46ECF48-F200-48F7-B7BB-7061BD021F9A}" presName="linearFlow" presStyleCnt="0">
        <dgm:presLayoutVars>
          <dgm:dir/>
          <dgm:animLvl val="lvl"/>
          <dgm:resizeHandles val="exact"/>
        </dgm:presLayoutVars>
      </dgm:prSet>
      <dgm:spPr/>
    </dgm:pt>
    <dgm:pt modelId="{487246C6-5D91-40FC-8343-F81FEB02CBAC}" type="pres">
      <dgm:prSet presAssocID="{25FB8000-808F-4B54-850E-227B32E701E7}" presName="composite" presStyleCnt="0"/>
      <dgm:spPr/>
    </dgm:pt>
    <dgm:pt modelId="{BFC1943B-694D-49E9-A907-1C29C8C1062E}" type="pres">
      <dgm:prSet presAssocID="{25FB8000-808F-4B54-850E-227B32E701E7}" presName="parentText" presStyleLbl="alignNode1" presStyleIdx="0" presStyleCnt="4">
        <dgm:presLayoutVars>
          <dgm:chMax val="1"/>
          <dgm:bulletEnabled val="1"/>
        </dgm:presLayoutVars>
      </dgm:prSet>
      <dgm:spPr/>
    </dgm:pt>
    <dgm:pt modelId="{657E31D6-9DFC-4240-A24D-611E69259922}" type="pres">
      <dgm:prSet presAssocID="{25FB8000-808F-4B54-850E-227B32E701E7}" presName="descendantText" presStyleLbl="alignAcc1" presStyleIdx="0" presStyleCnt="4">
        <dgm:presLayoutVars>
          <dgm:bulletEnabled val="1"/>
        </dgm:presLayoutVars>
      </dgm:prSet>
      <dgm:spPr/>
    </dgm:pt>
    <dgm:pt modelId="{5E03C1EC-D71A-4255-AD38-982463522AF7}" type="pres">
      <dgm:prSet presAssocID="{54995EBC-C720-4F6A-AD7B-18910E9C223F}" presName="sp" presStyleCnt="0"/>
      <dgm:spPr/>
    </dgm:pt>
    <dgm:pt modelId="{30369786-1BE3-415D-A5BE-FBB95FFE9F7B}" type="pres">
      <dgm:prSet presAssocID="{1314EB73-E89E-48AD-A3F7-84955E79A7DC}" presName="composite" presStyleCnt="0"/>
      <dgm:spPr/>
    </dgm:pt>
    <dgm:pt modelId="{C6346B31-F67B-4C04-AA26-5EC366EF50E2}" type="pres">
      <dgm:prSet presAssocID="{1314EB73-E89E-48AD-A3F7-84955E79A7DC}" presName="parentText" presStyleLbl="alignNode1" presStyleIdx="1" presStyleCnt="4">
        <dgm:presLayoutVars>
          <dgm:chMax val="1"/>
          <dgm:bulletEnabled val="1"/>
        </dgm:presLayoutVars>
      </dgm:prSet>
      <dgm:spPr/>
    </dgm:pt>
    <dgm:pt modelId="{3665735D-FF9A-47DA-B429-F6F023BEF306}" type="pres">
      <dgm:prSet presAssocID="{1314EB73-E89E-48AD-A3F7-84955E79A7DC}" presName="descendantText" presStyleLbl="alignAcc1" presStyleIdx="1" presStyleCnt="4">
        <dgm:presLayoutVars>
          <dgm:bulletEnabled val="1"/>
        </dgm:presLayoutVars>
      </dgm:prSet>
      <dgm:spPr/>
    </dgm:pt>
    <dgm:pt modelId="{017D4C5E-518D-4132-ADF8-21D2E29F197F}" type="pres">
      <dgm:prSet presAssocID="{9328C57D-F4DB-4395-B0CD-1729AC920B00}" presName="sp" presStyleCnt="0"/>
      <dgm:spPr/>
    </dgm:pt>
    <dgm:pt modelId="{9E0EED7A-0B53-4A33-85BF-D453C30B7800}" type="pres">
      <dgm:prSet presAssocID="{32D0D306-8537-41E8-A7EA-60270C57B60A}" presName="composite" presStyleCnt="0"/>
      <dgm:spPr/>
    </dgm:pt>
    <dgm:pt modelId="{7F6C4AE1-9190-4C13-9B82-BFDDF1570F9E}" type="pres">
      <dgm:prSet presAssocID="{32D0D306-8537-41E8-A7EA-60270C57B60A}" presName="parentText" presStyleLbl="alignNode1" presStyleIdx="2" presStyleCnt="4">
        <dgm:presLayoutVars>
          <dgm:chMax val="1"/>
          <dgm:bulletEnabled val="1"/>
        </dgm:presLayoutVars>
      </dgm:prSet>
      <dgm:spPr/>
    </dgm:pt>
    <dgm:pt modelId="{B913C65F-242F-4DFC-AB36-07DCF9586990}" type="pres">
      <dgm:prSet presAssocID="{32D0D306-8537-41E8-A7EA-60270C57B60A}" presName="descendantText" presStyleLbl="alignAcc1" presStyleIdx="2" presStyleCnt="4">
        <dgm:presLayoutVars>
          <dgm:bulletEnabled val="1"/>
        </dgm:presLayoutVars>
      </dgm:prSet>
      <dgm:spPr/>
    </dgm:pt>
    <dgm:pt modelId="{C52C52B3-7B22-4EE6-9A75-E2A468BC5EE1}" type="pres">
      <dgm:prSet presAssocID="{A01F8607-73FB-44A8-B1CD-C6ABFB0CBB7B}" presName="sp" presStyleCnt="0"/>
      <dgm:spPr/>
    </dgm:pt>
    <dgm:pt modelId="{B157347C-6B5C-4EA9-8DC8-EC2E4B531391}" type="pres">
      <dgm:prSet presAssocID="{196D0C21-E430-4DC8-9A3D-6D27B800C08B}" presName="composite" presStyleCnt="0"/>
      <dgm:spPr/>
    </dgm:pt>
    <dgm:pt modelId="{1B6E10AC-DE87-42FE-A171-BA47EE91E0A8}" type="pres">
      <dgm:prSet presAssocID="{196D0C21-E430-4DC8-9A3D-6D27B800C08B}" presName="parentText" presStyleLbl="alignNode1" presStyleIdx="3" presStyleCnt="4">
        <dgm:presLayoutVars>
          <dgm:chMax val="1"/>
          <dgm:bulletEnabled val="1"/>
        </dgm:presLayoutVars>
      </dgm:prSet>
      <dgm:spPr/>
    </dgm:pt>
    <dgm:pt modelId="{6151FED6-8247-4C7C-8C75-195C829ADDBB}" type="pres">
      <dgm:prSet presAssocID="{196D0C21-E430-4DC8-9A3D-6D27B800C08B}" presName="descendantText" presStyleLbl="alignAcc1" presStyleIdx="3" presStyleCnt="4">
        <dgm:presLayoutVars>
          <dgm:bulletEnabled val="1"/>
        </dgm:presLayoutVars>
      </dgm:prSet>
      <dgm:spPr/>
    </dgm:pt>
  </dgm:ptLst>
  <dgm:cxnLst>
    <dgm:cxn modelId="{B0DBAD0F-42CE-4432-B2A2-DB76171F0F04}" type="presOf" srcId="{C7373F0B-7476-4791-A843-6BF50C42CDA5}" destId="{B913C65F-242F-4DFC-AB36-07DCF9586990}" srcOrd="0" destOrd="0" presId="urn:microsoft.com/office/officeart/2005/8/layout/chevron2"/>
    <dgm:cxn modelId="{26BFED14-9AA6-4473-9B05-DD2A1B6E8846}" srcId="{196D0C21-E430-4DC8-9A3D-6D27B800C08B}" destId="{C691F5E3-F29D-4B30-BB11-81744BFBFD36}" srcOrd="0" destOrd="0" parTransId="{451E27EC-9776-4D57-80A8-4409DC71433F}" sibTransId="{3440994A-F087-46F8-8E47-D389E1D4666B}"/>
    <dgm:cxn modelId="{A86DD519-70B4-44D2-93FC-5B7084763CA4}" srcId="{A46ECF48-F200-48F7-B7BB-7061BD021F9A}" destId="{32D0D306-8537-41E8-A7EA-60270C57B60A}" srcOrd="2" destOrd="0" parTransId="{1D3068DE-CAAC-4E50-8C5E-D05F16EC0410}" sibTransId="{A01F8607-73FB-44A8-B1CD-C6ABFB0CBB7B}"/>
    <dgm:cxn modelId="{CB82D61A-D1A7-47F3-8894-38E5B66EC776}" srcId="{A46ECF48-F200-48F7-B7BB-7061BD021F9A}" destId="{1314EB73-E89E-48AD-A3F7-84955E79A7DC}" srcOrd="1" destOrd="0" parTransId="{1A79A6B7-30CC-4B31-B5F9-96CECAECA78B}" sibTransId="{9328C57D-F4DB-4395-B0CD-1729AC920B00}"/>
    <dgm:cxn modelId="{630EB927-7F99-400D-B656-51AB2F21EF3F}" srcId="{1314EB73-E89E-48AD-A3F7-84955E79A7DC}" destId="{805C13F7-7C95-47FD-80D6-B27C272EC770}" srcOrd="0" destOrd="0" parTransId="{F3712015-F22A-4257-BF95-909FDE30B1EA}" sibTransId="{F8582514-1EC5-4BBE-842D-BD2CCAB21972}"/>
    <dgm:cxn modelId="{59F2C32B-95E5-4C32-9751-5E1781CE1528}" type="presOf" srcId="{1314EB73-E89E-48AD-A3F7-84955E79A7DC}" destId="{C6346B31-F67B-4C04-AA26-5EC366EF50E2}" srcOrd="0" destOrd="0" presId="urn:microsoft.com/office/officeart/2005/8/layout/chevron2"/>
    <dgm:cxn modelId="{384C513F-694A-4ADE-8046-30DB69641CF3}" type="presOf" srcId="{805C13F7-7C95-47FD-80D6-B27C272EC770}" destId="{3665735D-FF9A-47DA-B429-F6F023BEF306}" srcOrd="0" destOrd="0" presId="urn:microsoft.com/office/officeart/2005/8/layout/chevron2"/>
    <dgm:cxn modelId="{359CC148-73C0-47E6-84C1-3F2440472FDC}" srcId="{25FB8000-808F-4B54-850E-227B32E701E7}" destId="{6D244D25-F342-46EA-82A6-19810BAAF305}" srcOrd="0" destOrd="0" parTransId="{2F26B348-DF19-4DE9-B8A9-104852C5CDC5}" sibTransId="{C9E827E8-D2C3-477C-9EF0-7E6DD171449F}"/>
    <dgm:cxn modelId="{8926CC4D-8C13-4B82-918B-62256F7D7002}" srcId="{A46ECF48-F200-48F7-B7BB-7061BD021F9A}" destId="{196D0C21-E430-4DC8-9A3D-6D27B800C08B}" srcOrd="3" destOrd="0" parTransId="{2B891111-5430-43CB-A85E-327CEC05E84F}" sibTransId="{EDF173C5-408E-4CAC-A202-2D657FB4C507}"/>
    <dgm:cxn modelId="{0C70F17D-96DE-42D6-8277-412351372F7C}" type="presOf" srcId="{6D244D25-F342-46EA-82A6-19810BAAF305}" destId="{657E31D6-9DFC-4240-A24D-611E69259922}" srcOrd="0" destOrd="0" presId="urn:microsoft.com/office/officeart/2005/8/layout/chevron2"/>
    <dgm:cxn modelId="{7D4BDD8E-AF29-4C7A-A320-CBA49E01EB29}" srcId="{A46ECF48-F200-48F7-B7BB-7061BD021F9A}" destId="{25FB8000-808F-4B54-850E-227B32E701E7}" srcOrd="0" destOrd="0" parTransId="{9F3850E2-BCFE-4CE5-9ADD-D577F1DE41FA}" sibTransId="{54995EBC-C720-4F6A-AD7B-18910E9C223F}"/>
    <dgm:cxn modelId="{42434AAD-4759-4F09-9502-10BF2B76B700}" type="presOf" srcId="{32D0D306-8537-41E8-A7EA-60270C57B60A}" destId="{7F6C4AE1-9190-4C13-9B82-BFDDF1570F9E}" srcOrd="0" destOrd="0" presId="urn:microsoft.com/office/officeart/2005/8/layout/chevron2"/>
    <dgm:cxn modelId="{B7127CB2-7541-4844-83EB-F1E62E7DBE8F}" srcId="{32D0D306-8537-41E8-A7EA-60270C57B60A}" destId="{C7373F0B-7476-4791-A843-6BF50C42CDA5}" srcOrd="0" destOrd="0" parTransId="{FF646A2D-FB86-4EF2-AFF6-E259424C1229}" sibTransId="{8F7EF307-D5FE-4BB4-AE6B-4F2B17987D4D}"/>
    <dgm:cxn modelId="{4F3AE9CB-CDE7-42E6-968A-20487235EDB1}" type="presOf" srcId="{25FB8000-808F-4B54-850E-227B32E701E7}" destId="{BFC1943B-694D-49E9-A907-1C29C8C1062E}" srcOrd="0" destOrd="0" presId="urn:microsoft.com/office/officeart/2005/8/layout/chevron2"/>
    <dgm:cxn modelId="{7E6CEED2-AD04-46BF-AC55-1FCF5FE7F3B5}" type="presOf" srcId="{C691F5E3-F29D-4B30-BB11-81744BFBFD36}" destId="{6151FED6-8247-4C7C-8C75-195C829ADDBB}" srcOrd="0" destOrd="0" presId="urn:microsoft.com/office/officeart/2005/8/layout/chevron2"/>
    <dgm:cxn modelId="{D97F86F7-3B07-4D28-9A48-5880227D1D6E}" type="presOf" srcId="{196D0C21-E430-4DC8-9A3D-6D27B800C08B}" destId="{1B6E10AC-DE87-42FE-A171-BA47EE91E0A8}" srcOrd="0" destOrd="0" presId="urn:microsoft.com/office/officeart/2005/8/layout/chevron2"/>
    <dgm:cxn modelId="{CE21E7F9-8C34-4D69-8C99-FF0869304B06}" type="presOf" srcId="{A46ECF48-F200-48F7-B7BB-7061BD021F9A}" destId="{6476C97D-06AB-4746-9A89-2B9AC63BB9B1}" srcOrd="0" destOrd="0" presId="urn:microsoft.com/office/officeart/2005/8/layout/chevron2"/>
    <dgm:cxn modelId="{70613264-2D56-48EC-9345-A010716C7EE0}" type="presParOf" srcId="{6476C97D-06AB-4746-9A89-2B9AC63BB9B1}" destId="{487246C6-5D91-40FC-8343-F81FEB02CBAC}" srcOrd="0" destOrd="0" presId="urn:microsoft.com/office/officeart/2005/8/layout/chevron2"/>
    <dgm:cxn modelId="{C59B5A1D-82C9-4C59-8FAE-139EE6734E42}" type="presParOf" srcId="{487246C6-5D91-40FC-8343-F81FEB02CBAC}" destId="{BFC1943B-694D-49E9-A907-1C29C8C1062E}" srcOrd="0" destOrd="0" presId="urn:microsoft.com/office/officeart/2005/8/layout/chevron2"/>
    <dgm:cxn modelId="{2089F0B9-8AFB-4AC0-879D-A1D7394B49E5}" type="presParOf" srcId="{487246C6-5D91-40FC-8343-F81FEB02CBAC}" destId="{657E31D6-9DFC-4240-A24D-611E69259922}" srcOrd="1" destOrd="0" presId="urn:microsoft.com/office/officeart/2005/8/layout/chevron2"/>
    <dgm:cxn modelId="{FAF5C486-25E6-491D-B0B6-EFDAACCF25FD}" type="presParOf" srcId="{6476C97D-06AB-4746-9A89-2B9AC63BB9B1}" destId="{5E03C1EC-D71A-4255-AD38-982463522AF7}" srcOrd="1" destOrd="0" presId="urn:microsoft.com/office/officeart/2005/8/layout/chevron2"/>
    <dgm:cxn modelId="{E1F5DAA3-C584-4F50-9F07-52D3F64286FF}" type="presParOf" srcId="{6476C97D-06AB-4746-9A89-2B9AC63BB9B1}" destId="{30369786-1BE3-415D-A5BE-FBB95FFE9F7B}" srcOrd="2" destOrd="0" presId="urn:microsoft.com/office/officeart/2005/8/layout/chevron2"/>
    <dgm:cxn modelId="{7490AB44-1CB4-40A8-8E30-D3430AA5CA65}" type="presParOf" srcId="{30369786-1BE3-415D-A5BE-FBB95FFE9F7B}" destId="{C6346B31-F67B-4C04-AA26-5EC366EF50E2}" srcOrd="0" destOrd="0" presId="urn:microsoft.com/office/officeart/2005/8/layout/chevron2"/>
    <dgm:cxn modelId="{7DE730D4-D5AB-44C2-B2D0-4225F722B7FC}" type="presParOf" srcId="{30369786-1BE3-415D-A5BE-FBB95FFE9F7B}" destId="{3665735D-FF9A-47DA-B429-F6F023BEF306}" srcOrd="1" destOrd="0" presId="urn:microsoft.com/office/officeart/2005/8/layout/chevron2"/>
    <dgm:cxn modelId="{3DD3D8A6-6A68-491C-8247-123146AFEEFF}" type="presParOf" srcId="{6476C97D-06AB-4746-9A89-2B9AC63BB9B1}" destId="{017D4C5E-518D-4132-ADF8-21D2E29F197F}" srcOrd="3" destOrd="0" presId="urn:microsoft.com/office/officeart/2005/8/layout/chevron2"/>
    <dgm:cxn modelId="{67CD7A08-6EB4-4883-97CD-3456E0FE58DA}" type="presParOf" srcId="{6476C97D-06AB-4746-9A89-2B9AC63BB9B1}" destId="{9E0EED7A-0B53-4A33-85BF-D453C30B7800}" srcOrd="4" destOrd="0" presId="urn:microsoft.com/office/officeart/2005/8/layout/chevron2"/>
    <dgm:cxn modelId="{7D773FD2-803D-4D8F-94AF-42C77675B35D}" type="presParOf" srcId="{9E0EED7A-0B53-4A33-85BF-D453C30B7800}" destId="{7F6C4AE1-9190-4C13-9B82-BFDDF1570F9E}" srcOrd="0" destOrd="0" presId="urn:microsoft.com/office/officeart/2005/8/layout/chevron2"/>
    <dgm:cxn modelId="{68017F84-FE6D-4DD4-B960-773C8B6E88B7}" type="presParOf" srcId="{9E0EED7A-0B53-4A33-85BF-D453C30B7800}" destId="{B913C65F-242F-4DFC-AB36-07DCF9586990}" srcOrd="1" destOrd="0" presId="urn:microsoft.com/office/officeart/2005/8/layout/chevron2"/>
    <dgm:cxn modelId="{7E56013F-BE91-4AEE-8D7A-4536A414CB5F}" type="presParOf" srcId="{6476C97D-06AB-4746-9A89-2B9AC63BB9B1}" destId="{C52C52B3-7B22-4EE6-9A75-E2A468BC5EE1}" srcOrd="5" destOrd="0" presId="urn:microsoft.com/office/officeart/2005/8/layout/chevron2"/>
    <dgm:cxn modelId="{165C104A-7C34-41B4-8943-A0116821100F}" type="presParOf" srcId="{6476C97D-06AB-4746-9A89-2B9AC63BB9B1}" destId="{B157347C-6B5C-4EA9-8DC8-EC2E4B531391}" srcOrd="6" destOrd="0" presId="urn:microsoft.com/office/officeart/2005/8/layout/chevron2"/>
    <dgm:cxn modelId="{B6AB5E29-A585-4091-85BB-FF72DBE099DE}" type="presParOf" srcId="{B157347C-6B5C-4EA9-8DC8-EC2E4B531391}" destId="{1B6E10AC-DE87-42FE-A171-BA47EE91E0A8}" srcOrd="0" destOrd="0" presId="urn:microsoft.com/office/officeart/2005/8/layout/chevron2"/>
    <dgm:cxn modelId="{4DFC7D9F-F553-42D0-85D9-B85F4E6E5641}" type="presParOf" srcId="{B157347C-6B5C-4EA9-8DC8-EC2E4B531391}" destId="{6151FED6-8247-4C7C-8C75-195C829ADDB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Use case &amp; inputs</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Scoring &amp; Integration </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Dashboard</a:t>
          </a:r>
        </a:p>
      </dsp:txBody>
      <dsp:txXfrm rot="-5400000">
        <a:off x="657205" y="2394031"/>
        <a:ext cx="4339144" cy="550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7670B-D303-4AD1-AE13-BFC3087B99FF}">
      <dsp:nvSpPr>
        <dsp:cNvPr id="0" name=""/>
        <dsp:cNvSpPr/>
      </dsp:nvSpPr>
      <dsp:spPr>
        <a:xfrm>
          <a:off x="4637"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 Assess preprocessing relevance</a:t>
          </a:r>
        </a:p>
      </dsp:txBody>
      <dsp:txXfrm>
        <a:off x="40272" y="331407"/>
        <a:ext cx="1956503" cy="1145394"/>
      </dsp:txXfrm>
    </dsp:sp>
    <dsp:sp modelId="{0AA435F9-E5E1-44A1-82FD-7DCAA7FDEF06}">
      <dsp:nvSpPr>
        <dsp:cNvPr id="0" name=""/>
        <dsp:cNvSpPr/>
      </dsp:nvSpPr>
      <dsp:spPr>
        <a:xfrm>
          <a:off x="2235189"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35189" y="753238"/>
        <a:ext cx="300922" cy="301733"/>
      </dsp:txXfrm>
    </dsp:sp>
    <dsp:sp modelId="{1C116923-0563-40C0-96E7-8740E2C0E720}">
      <dsp:nvSpPr>
        <dsp:cNvPr id="0" name=""/>
        <dsp:cNvSpPr/>
      </dsp:nvSpPr>
      <dsp:spPr>
        <a:xfrm>
          <a:off x="2843521"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 Class imbalance remediation</a:t>
          </a:r>
        </a:p>
      </dsp:txBody>
      <dsp:txXfrm>
        <a:off x="2879156" y="331407"/>
        <a:ext cx="1956503" cy="1145394"/>
      </dsp:txXfrm>
    </dsp:sp>
    <dsp:sp modelId="{E9134365-B936-4282-A0ED-9F97DB6E3F5A}">
      <dsp:nvSpPr>
        <dsp:cNvPr id="0" name=""/>
        <dsp:cNvSpPr/>
      </dsp:nvSpPr>
      <dsp:spPr>
        <a:xfrm>
          <a:off x="5074072"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4072" y="753238"/>
        <a:ext cx="300922" cy="301733"/>
      </dsp:txXfrm>
    </dsp:sp>
    <dsp:sp modelId="{D68CCDE0-85F5-49F6-B622-F234D4FA032F}">
      <dsp:nvSpPr>
        <dsp:cNvPr id="0" name=""/>
        <dsp:cNvSpPr/>
      </dsp:nvSpPr>
      <dsp:spPr>
        <a:xfrm>
          <a:off x="5682404"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3. Hyperparameters optimization with </a:t>
          </a:r>
          <a:r>
            <a:rPr lang="en-US" sz="1600" kern="1200" dirty="0" err="1"/>
            <a:t>Hyperopt</a:t>
          </a:r>
          <a:endParaRPr lang="en-US" sz="1600" kern="1200" dirty="0"/>
        </a:p>
      </dsp:txBody>
      <dsp:txXfrm>
        <a:off x="5718039" y="331407"/>
        <a:ext cx="1956503" cy="1145394"/>
      </dsp:txXfrm>
    </dsp:sp>
    <dsp:sp modelId="{C777F978-A80C-4FA2-949A-EA7BA9DB617B}">
      <dsp:nvSpPr>
        <dsp:cNvPr id="0" name=""/>
        <dsp:cNvSpPr/>
      </dsp:nvSpPr>
      <dsp:spPr>
        <a:xfrm>
          <a:off x="7912956" y="652661"/>
          <a:ext cx="429888" cy="5028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912956" y="753238"/>
        <a:ext cx="300922" cy="301733"/>
      </dsp:txXfrm>
    </dsp:sp>
    <dsp:sp modelId="{867261F8-026D-4E86-BB9F-4749D3399082}">
      <dsp:nvSpPr>
        <dsp:cNvPr id="0" name=""/>
        <dsp:cNvSpPr/>
      </dsp:nvSpPr>
      <dsp:spPr>
        <a:xfrm>
          <a:off x="8521288" y="295772"/>
          <a:ext cx="2027773" cy="121666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4. Train best &amp; adjust threshold</a:t>
          </a:r>
        </a:p>
      </dsp:txBody>
      <dsp:txXfrm>
        <a:off x="8556923" y="331407"/>
        <a:ext cx="1956503" cy="11453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1943B-694D-49E9-A907-1C29C8C1062E}">
      <dsp:nvSpPr>
        <dsp:cNvPr id="0" name=""/>
        <dsp:cNvSpPr/>
      </dsp:nvSpPr>
      <dsp:spPr>
        <a:xfrm rot="5400000">
          <a:off x="-140829" y="14472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rot="-5400000">
        <a:off x="1" y="332493"/>
        <a:ext cx="657204" cy="281659"/>
      </dsp:txXfrm>
    </dsp:sp>
    <dsp:sp modelId="{657E31D6-9DFC-4240-A24D-611E69259922}">
      <dsp:nvSpPr>
        <dsp:cNvPr id="0" name=""/>
        <dsp:cNvSpPr/>
      </dsp:nvSpPr>
      <dsp:spPr>
        <a:xfrm rot="5400000">
          <a:off x="2536380" y="-1875283"/>
          <a:ext cx="610582"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Use case</a:t>
          </a:r>
        </a:p>
      </dsp:txBody>
      <dsp:txXfrm rot="-5400000">
        <a:off x="657204" y="33699"/>
        <a:ext cx="4339128" cy="550970"/>
      </dsp:txXfrm>
    </dsp:sp>
    <dsp:sp modelId="{C6346B31-F67B-4C04-AA26-5EC366EF50E2}">
      <dsp:nvSpPr>
        <dsp:cNvPr id="0" name=""/>
        <dsp:cNvSpPr/>
      </dsp:nvSpPr>
      <dsp:spPr>
        <a:xfrm rot="5400000">
          <a:off x="-140829" y="931505"/>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rot="-5400000">
        <a:off x="1" y="1119277"/>
        <a:ext cx="657204" cy="281659"/>
      </dsp:txXfrm>
    </dsp:sp>
    <dsp:sp modelId="{3665735D-FF9A-47DA-B429-F6F023BEF306}">
      <dsp:nvSpPr>
        <dsp:cNvPr id="0" name=""/>
        <dsp:cNvSpPr/>
      </dsp:nvSpPr>
      <dsp:spPr>
        <a:xfrm rot="5400000">
          <a:off x="2536541" y="-1088660"/>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Inputs</a:t>
          </a:r>
        </a:p>
      </dsp:txBody>
      <dsp:txXfrm rot="-5400000">
        <a:off x="657205" y="820466"/>
        <a:ext cx="4339144" cy="550681"/>
      </dsp:txXfrm>
    </dsp:sp>
    <dsp:sp modelId="{7F6C4AE1-9190-4C13-9B82-BFDDF1570F9E}">
      <dsp:nvSpPr>
        <dsp:cNvPr id="0" name=""/>
        <dsp:cNvSpPr/>
      </dsp:nvSpPr>
      <dsp:spPr>
        <a:xfrm rot="5400000">
          <a:off x="-140829" y="1718288"/>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rot="-5400000">
        <a:off x="1" y="1906060"/>
        <a:ext cx="657204" cy="281659"/>
      </dsp:txXfrm>
    </dsp:sp>
    <dsp:sp modelId="{B913C65F-242F-4DFC-AB36-07DCF9586990}">
      <dsp:nvSpPr>
        <dsp:cNvPr id="0" name=""/>
        <dsp:cNvSpPr/>
      </dsp:nvSpPr>
      <dsp:spPr>
        <a:xfrm rot="5400000">
          <a:off x="2536541" y="-301877"/>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Scoring &amp; Model</a:t>
          </a:r>
        </a:p>
      </dsp:txBody>
      <dsp:txXfrm rot="-5400000">
        <a:off x="657205" y="1607249"/>
        <a:ext cx="4339144" cy="550681"/>
      </dsp:txXfrm>
    </dsp:sp>
    <dsp:sp modelId="{1B6E10AC-DE87-42FE-A171-BA47EE91E0A8}">
      <dsp:nvSpPr>
        <dsp:cNvPr id="0" name=""/>
        <dsp:cNvSpPr/>
      </dsp:nvSpPr>
      <dsp:spPr>
        <a:xfrm rot="5400000">
          <a:off x="-140829" y="2505071"/>
          <a:ext cx="938863" cy="657204"/>
        </a:xfrm>
        <a:prstGeom prst="chevron">
          <a:avLst/>
        </a:prstGeom>
        <a:blipFill rotWithShape="1">
          <a:blip xmlns:r="http://schemas.openxmlformats.org/officeDocument/2006/relationships" r:embed="rId1">
            <a:duotone>
              <a:schemeClr val="lt1">
                <a:hueOff val="0"/>
                <a:satOff val="0"/>
                <a:lumOff val="0"/>
                <a:alphaOff val="0"/>
                <a:tint val="98000"/>
                <a:lumMod val="102000"/>
              </a:schemeClr>
              <a:schemeClr val="lt1">
                <a:hueOff val="0"/>
                <a:satOff val="0"/>
                <a:lumOff val="0"/>
                <a:alphaOff val="0"/>
                <a:shade val="98000"/>
                <a:lumMod val="98000"/>
              </a:schemeClr>
            </a:duotone>
          </a:blip>
          <a:tile tx="0" ty="0" sx="100000" sy="100000" flip="none" algn="tl"/>
        </a:blipFill>
        <a:ln w="9525" cap="rnd" cmpd="sng" algn="ctr">
          <a:solidFill>
            <a:schemeClr val="dk2">
              <a:shade val="80000"/>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rot="-5400000">
        <a:off x="1" y="2692843"/>
        <a:ext cx="657204" cy="281659"/>
      </dsp:txXfrm>
    </dsp:sp>
    <dsp:sp modelId="{6151FED6-8247-4C7C-8C75-195C829ADDBB}">
      <dsp:nvSpPr>
        <dsp:cNvPr id="0" name=""/>
        <dsp:cNvSpPr/>
      </dsp:nvSpPr>
      <dsp:spPr>
        <a:xfrm rot="5400000">
          <a:off x="2536541" y="484905"/>
          <a:ext cx="610261" cy="4368934"/>
        </a:xfrm>
        <a:prstGeom prst="round2SameRect">
          <a:avLst/>
        </a:prstGeom>
        <a:solidFill>
          <a:schemeClr val="dk2">
            <a:alpha val="90000"/>
            <a:tint val="40000"/>
            <a:hueOff val="0"/>
            <a:satOff val="0"/>
            <a:lumOff val="0"/>
            <a:alphaOff val="0"/>
          </a:schemeClr>
        </a:solidFill>
        <a:ln w="9525" cap="rnd" cmpd="sng" algn="ctr">
          <a:solidFill>
            <a:schemeClr val="dk2">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a:t>Dashboard</a:t>
          </a:r>
        </a:p>
      </dsp:txBody>
      <dsp:txXfrm rot="-5400000">
        <a:off x="657205" y="2394031"/>
        <a:ext cx="4339144" cy="5506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A1FCF-03E3-4408-8381-D0334BEBE485}" type="datetimeFigureOut">
              <a:rPr lang="en-US" smtClean="0"/>
              <a:t>12/8/2020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F90F52-009F-4740-87B7-F3EAA6930C78}" type="slidenum">
              <a:rPr lang="en-US" smtClean="0"/>
              <a:t>‹N°›</a:t>
            </a:fld>
            <a:endParaRPr lang="en-US"/>
          </a:p>
        </p:txBody>
      </p:sp>
    </p:spTree>
    <p:extLst>
      <p:ext uri="{BB962C8B-B14F-4D97-AF65-F5344CB8AC3E}">
        <p14:creationId xmlns:p14="http://schemas.microsoft.com/office/powerpoint/2010/main" val="102303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Le projet a pour cadre la décision d’octroyer ou non un prêt bancaire. </a:t>
            </a:r>
          </a:p>
          <a:p>
            <a:r>
              <a:rPr lang="fr-FR" noProof="0" dirty="0"/>
              <a:t>Le use case primaire est le suivant : un client ‘</a:t>
            </a:r>
            <a:r>
              <a:rPr lang="fr-FR" noProof="0" dirty="0" err="1"/>
              <a:t>applicant</a:t>
            </a:r>
            <a:r>
              <a:rPr lang="fr-FR" noProof="0" dirty="0"/>
              <a:t>’ soumet une demande de prêt à l’organisme. </a:t>
            </a:r>
          </a:p>
          <a:p>
            <a:r>
              <a:rPr lang="fr-FR" noProof="0" dirty="0"/>
              <a:t>La demande est analysée et donne lieu au refus ou à l’accord de prêt.</a:t>
            </a:r>
          </a:p>
          <a:p>
            <a:r>
              <a:rPr lang="fr-FR" noProof="0" dirty="0"/>
              <a:t>L’organisme collecte alors le motif du refus et, dans le cas de prêts accordés, l’ensemble des données de remboursement. </a:t>
            </a:r>
          </a:p>
          <a:p>
            <a:r>
              <a:rPr lang="fr-FR" noProof="0" dirty="0"/>
              <a:t>En accumulant au fil du temps le suivi des remboursements des prêts, l’organisme a construit un indicateur cible identifiant une difficulté de remboursement.</a:t>
            </a:r>
          </a:p>
          <a:p>
            <a:r>
              <a:rPr lang="fr-FR" noProof="0" dirty="0"/>
              <a:t>L’organisme a par ailleurs collecté 8 années d’antériorité des emprunts internes ou externes contractés par le client.</a:t>
            </a:r>
          </a:p>
          <a:p>
            <a:r>
              <a:rPr lang="fr-FR" noProof="0" dirty="0"/>
              <a:t>L’objectif du projet est double: </a:t>
            </a:r>
          </a:p>
          <a:p>
            <a:pPr marL="171450" indent="-171450">
              <a:buFontTx/>
              <a:buChar char="-"/>
            </a:pPr>
            <a:r>
              <a:rPr lang="fr-FR" noProof="0" dirty="0"/>
              <a:t>construire l’approche machine </a:t>
            </a:r>
            <a:r>
              <a:rPr lang="fr-FR" noProof="0" dirty="0" err="1"/>
              <a:t>learning</a:t>
            </a:r>
            <a:r>
              <a:rPr lang="fr-FR" noProof="0" dirty="0"/>
              <a:t> permettant de prédire à partir des données collectées une future difficulté de remboursement,</a:t>
            </a:r>
          </a:p>
          <a:p>
            <a:pPr marL="171450" indent="-171450">
              <a:buFontTx/>
              <a:buChar char="-"/>
            </a:pPr>
            <a:r>
              <a:rPr lang="fr-FR" noProof="0" dirty="0"/>
              <a:t>intégrer cette approche dans le processus d’octroi de prêt de l’organisme par la fourniture d’un tableau de bord interactif.</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Le projet s’inscrit dans le contexte élargi des KPIs de l’organisme comme les stratégies de croissance, ainsi que des paramètres externes tels que les taux directeurs ou la santé économique. Ces éléments de contexte étant non seulement inconnus mais eux-mêmes fluctuants au cours du temps nous pouvons au mieux considérer qu’il existe des facteurs externes qui pilotent l’activité d’analyse-décision </a:t>
            </a:r>
            <a:r>
              <a:rPr lang="fr-FR" sz="1800" dirty="0">
                <a:effectLst/>
                <a:latin typeface="Calibri" panose="020F0502020204030204" pitchFamily="34" charset="0"/>
                <a:ea typeface="Calibri" panose="020F0502020204030204" pitchFamily="34" charset="0"/>
                <a:cs typeface="Arial" panose="020B0604020202020204" pitchFamily="34" charset="0"/>
              </a:rPr>
              <a:t>et proposer à ce titre une logique d’interprétation et un tableau de bord ouvert.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FontTx/>
              <a:buNone/>
            </a:pPr>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3</a:t>
            </a:fld>
            <a:endParaRPr lang="en-US"/>
          </a:p>
        </p:txBody>
      </p:sp>
    </p:spTree>
    <p:extLst>
      <p:ext uri="{BB962C8B-B14F-4D97-AF65-F5344CB8AC3E}">
        <p14:creationId xmlns:p14="http://schemas.microsoft.com/office/powerpoint/2010/main" val="120463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La cible est une information binaire qui vaut 1 que lorsqu’un client a connu un défaut de payement (</a:t>
            </a:r>
            <a:r>
              <a:rPr lang="fr-FR" noProof="0" dirty="0" err="1"/>
              <a:t>failure</a:t>
            </a:r>
            <a:r>
              <a:rPr lang="fr-FR" noProof="0" dirty="0"/>
              <a:t>) durant plus de X jours pendant les Y premiers remboursements.</a:t>
            </a:r>
          </a:p>
          <a:p>
            <a:r>
              <a:rPr lang="fr-FR" noProof="0" dirty="0"/>
              <a:t>Les taux de défauts (</a:t>
            </a:r>
            <a:r>
              <a:rPr lang="fr-FR" noProof="0" dirty="0" err="1"/>
              <a:t>failure</a:t>
            </a:r>
            <a:r>
              <a:rPr lang="fr-FR" noProof="0" dirty="0"/>
              <a:t> rates) concernent environ 8% des cas, avec une prévalence des prêts classiques dits ‘cash </a:t>
            </a:r>
            <a:r>
              <a:rPr lang="fr-FR" noProof="0" dirty="0" err="1"/>
              <a:t>loans</a:t>
            </a:r>
            <a:r>
              <a:rPr lang="fr-FR" noProof="0" dirty="0"/>
              <a:t>’ sur les prêts dits ‘revolving </a:t>
            </a:r>
            <a:r>
              <a:rPr lang="fr-FR" noProof="0" dirty="0" err="1"/>
              <a:t>loans</a:t>
            </a:r>
            <a:r>
              <a:rPr lang="fr-FR" noProof="0" dirty="0"/>
              <a:t>’ (en français renouvelable : lorsque l’organisme met à disposition une somme d’argent réutilisable au fur et à mesure du remboursement, pour effectuer des achats non prédéfinis).</a:t>
            </a:r>
          </a:p>
          <a:p>
            <a:r>
              <a:rPr lang="fr-FR" noProof="0" dirty="0"/>
              <a:t>Le risque lié à un défaut de remboursement semble moindre dans le cas de prêts renouvelables. </a:t>
            </a:r>
          </a:p>
          <a:p>
            <a:r>
              <a:rPr lang="fr-FR" noProof="0" dirty="0"/>
              <a:t>Ces derniers engagent des moindres sommes, et offrent une possibilité d’interruption permettant de limiter les dommages financiers.</a:t>
            </a:r>
          </a:p>
          <a:p>
            <a:r>
              <a:rPr lang="fr-FR" noProof="0" dirty="0"/>
              <a:t>Dans ce contexte, nous allons considérer que le couple {X, Y} est décliné de façon à équilibrer pour les 2 types de prêts cette notion de risque associé à un défaut (</a:t>
            </a:r>
            <a:r>
              <a:rPr lang="fr-FR" noProof="0" dirty="0" err="1"/>
              <a:t>target</a:t>
            </a:r>
            <a:r>
              <a:rPr lang="fr-FR" noProof="0" dirty="0"/>
              <a:t> = 1).</a:t>
            </a:r>
          </a:p>
          <a:p>
            <a:r>
              <a:rPr lang="fr-FR" noProof="0" dirty="0"/>
              <a:t>Une perspective serait d’étudier de façon distincte ces 2 cas de figures.</a:t>
            </a:r>
          </a:p>
          <a:p>
            <a:r>
              <a:rPr lang="fr-FR" noProof="0" dirty="0"/>
              <a:t>Les données sources détaillent : </a:t>
            </a:r>
          </a:p>
          <a:p>
            <a:r>
              <a:rPr lang="fr-FR" noProof="0" dirty="0"/>
              <a:t>- le « profil » du client et la description du prêt qu’il sollicite, </a:t>
            </a:r>
          </a:p>
          <a:p>
            <a:r>
              <a:rPr lang="fr-FR" noProof="0" dirty="0"/>
              <a:t>- l’antériorité interne et externe éventuellement disponible. </a:t>
            </a:r>
          </a:p>
          <a:p>
            <a:r>
              <a:rPr lang="fr-FR" noProof="0" dirty="0"/>
              <a:t>Décision : </a:t>
            </a:r>
          </a:p>
          <a:p>
            <a:r>
              <a:rPr lang="fr-FR" noProof="0" dirty="0"/>
              <a:t>Le réemploi de kernels </a:t>
            </a:r>
            <a:r>
              <a:rPr lang="fr-FR" noProof="0" dirty="0" err="1"/>
              <a:t>kaggles</a:t>
            </a:r>
            <a:r>
              <a:rPr lang="fr-FR" noProof="0" dirty="0"/>
              <a:t> demandé peut représenter un gain de temps substantiel dans l’avancement du projet. Toutefois, cela peut conduire à handicaper la bonne marche du projet. En particulier, tandis que les compétiteurs se focalisent sur l’obtention du meilleur score par tous les moyens, nous devons construire une démarche interprétable et même nous efforcer de rendre transparente l’exploitation du machine </a:t>
            </a:r>
            <a:r>
              <a:rPr lang="fr-FR" noProof="0" dirty="0" err="1"/>
              <a:t>learning</a:t>
            </a:r>
            <a:r>
              <a:rPr lang="fr-FR" noProof="0" dirty="0"/>
              <a:t>.</a:t>
            </a:r>
          </a:p>
          <a:p>
            <a:r>
              <a:rPr lang="fr-FR" noProof="0" dirty="0"/>
              <a:t>En ce sens, le </a:t>
            </a:r>
            <a:r>
              <a:rPr lang="fr-FR" noProof="0" dirty="0" err="1"/>
              <a:t>Feature</a:t>
            </a:r>
            <a:r>
              <a:rPr lang="fr-FR" noProof="0" dirty="0"/>
              <a:t> Engineering et l’étape de </a:t>
            </a:r>
            <a:r>
              <a:rPr lang="fr-FR" noProof="0" dirty="0" err="1"/>
              <a:t>Feature</a:t>
            </a:r>
            <a:r>
              <a:rPr lang="fr-FR" noProof="0" dirty="0"/>
              <a:t> </a:t>
            </a:r>
            <a:r>
              <a:rPr lang="fr-FR" noProof="0" dirty="0" err="1"/>
              <a:t>Selection</a:t>
            </a:r>
            <a:r>
              <a:rPr lang="fr-FR" noProof="0" dirty="0"/>
              <a:t> font partie intégrante de l’approche de modélisation. </a:t>
            </a:r>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4</a:t>
            </a:fld>
            <a:endParaRPr lang="en-US"/>
          </a:p>
        </p:txBody>
      </p:sp>
    </p:spTree>
    <p:extLst>
      <p:ext uri="{BB962C8B-B14F-4D97-AF65-F5344CB8AC3E}">
        <p14:creationId xmlns:p14="http://schemas.microsoft.com/office/powerpoint/2010/main" val="246186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5</a:t>
            </a:fld>
            <a:endParaRPr lang="en-US"/>
          </a:p>
        </p:txBody>
      </p:sp>
    </p:spTree>
    <p:extLst>
      <p:ext uri="{BB962C8B-B14F-4D97-AF65-F5344CB8AC3E}">
        <p14:creationId xmlns:p14="http://schemas.microsoft.com/office/powerpoint/2010/main" val="21035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7</a:t>
            </a:fld>
            <a:endParaRPr lang="en-US"/>
          </a:p>
        </p:txBody>
      </p:sp>
    </p:spTree>
    <p:extLst>
      <p:ext uri="{BB962C8B-B14F-4D97-AF65-F5344CB8AC3E}">
        <p14:creationId xmlns:p14="http://schemas.microsoft.com/office/powerpoint/2010/main" val="3417327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fld id="{85F90F52-009F-4740-87B7-F3EAA6930C78}" type="slidenum">
              <a:rPr lang="en-US" smtClean="0"/>
              <a:t>9</a:t>
            </a:fld>
            <a:endParaRPr lang="en-US"/>
          </a:p>
        </p:txBody>
      </p:sp>
    </p:spTree>
    <p:extLst>
      <p:ext uri="{BB962C8B-B14F-4D97-AF65-F5344CB8AC3E}">
        <p14:creationId xmlns:p14="http://schemas.microsoft.com/office/powerpoint/2010/main" val="366929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8E22576-C4F4-4EDF-B97C-7B94D5CB009F}"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7DF423C-6B85-489F-8985-42D5E02EC83A}"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3DE7D3-6AAD-46BF-8CA7-B0A52335CC93}"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D5B5E7CF-0C7A-4EBE-B8F1-82AC50C3CC85}" type="datetime1">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162461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0E40EB-A66F-46C8-94CF-B2D673C3B898}"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0344E-05EC-499B-9FE5-1D2B390E40DB}"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14521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179"/>
            <a:ext cx="10571998" cy="970450"/>
          </a:xfrm>
        </p:spPr>
        <p:txBody>
          <a:bodyPr/>
          <a:lstStyle/>
          <a:p>
            <a:r>
              <a:rPr lang="fr-FR" dirty="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FED509-1D66-4985-87A1-534CD005A98A}"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8B7FAA6-7AB3-43A0-8C24-0075707EE126}"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11274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3305"/>
            <a:ext cx="10571998" cy="970450"/>
          </a:xfrm>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34823E8-B96B-4B24-934A-5116063E61F6}"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1"/>
            <a:ext cx="12192000" cy="113634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0"/>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0000" y="2118904"/>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089557"/>
            <a:ext cx="5194583" cy="661580"/>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78674C-BAB2-45D9-A70C-1690C6F2B73F}" type="datetime1">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1"/>
            <a:ext cx="12192000" cy="117185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21060"/>
            <a:ext cx="10571998" cy="97045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64EDE00-0020-4228-84AF-E10FB0409C38}" type="datetime1">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BFA0A-E36D-4829-A263-20571BD6C85F}" type="datetime1">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402C06C-4D99-403F-BA73-2E84A17C221C}"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b="1"/>
            </a:lvl1pPr>
          </a:lstStyle>
          <a:p>
            <a:fld id="{D57F1E4F-1CFF-5643-939E-217C01CDF565}" type="slidenum">
              <a:rPr lang="en-US" smtClean="0"/>
              <a:pPr/>
              <a:t>‹N°›</a:t>
            </a:fld>
            <a:endParaRPr lang="en-US"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37E8998C-C08E-41C0-AE8E-EA9EE5B062A2}" type="datetime1">
              <a:rPr lang="en-US" smtClean="0"/>
              <a:t>12/8/2020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4D0025-A22A-42C9-9B9E-EE5001047EF9}" type="datetime1">
              <a:rPr lang="en-US" smtClean="0"/>
              <a:t>12/8/2020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1.svg"/></Relationships>
</file>

<file path=ppt/slides/_rels/slide14.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41.sv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40.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arxiv.org/pdf/1602.0493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hyperlink" Target="https://blog.datadive.net/interpreting-random-forests/" TargetMode="External"/><Relationship Id="rId3" Type="http://schemas.openxmlformats.org/officeDocument/2006/relationships/hyperlink" Target="https://link.springer.com/article/10.1007/s10115-013-0679-x" TargetMode="External"/><Relationship Id="rId7" Type="http://schemas.openxmlformats.org/officeDocument/2006/relationships/hyperlink" Target="https://onlinelibrary.wiley.com/doi/abs/10.1002/asmb.446" TargetMode="External"/><Relationship Id="rId2" Type="http://schemas.openxmlformats.org/officeDocument/2006/relationships/hyperlink" Target="https://www.kdd.org/kdd2016/papers/files/rfp0573-ribeiroA.pdf" TargetMode="External"/><Relationship Id="rId1" Type="http://schemas.openxmlformats.org/officeDocument/2006/relationships/slideLayout" Target="../slideLayouts/slideLayout2.xml"/><Relationship Id="rId6" Type="http://schemas.openxmlformats.org/officeDocument/2006/relationships/hyperlink" Target="https://journals.plos.org/plosone/article?id=10.1371/journal.pone.0130140" TargetMode="External"/><Relationship Id="rId5" Type="http://schemas.openxmlformats.org/officeDocument/2006/relationships/hyperlink" Target="https://www.andrew.cmu.edu/user/danupam/datta-sen-zick-oakland16.pdf" TargetMode="External"/><Relationship Id="rId4" Type="http://schemas.openxmlformats.org/officeDocument/2006/relationships/hyperlink" Target="https://arxiv.org/pdf/1704.02685.pdf" TargetMode="External"/><Relationship Id="rId9" Type="http://schemas.openxmlformats.org/officeDocument/2006/relationships/hyperlink" Target="https://papers.nips.cc/paper/7062-a-unified-approach-to-interpreting-model-prediction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2.png"/><Relationship Id="rId21" Type="http://schemas.openxmlformats.org/officeDocument/2006/relationships/image" Target="../media/image21.png"/><Relationship Id="rId34" Type="http://schemas.openxmlformats.org/officeDocument/2006/relationships/image" Target="../media/image34.svg"/><Relationship Id="rId42" Type="http://schemas.openxmlformats.org/officeDocument/2006/relationships/image" Target="../media/image41.sv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41"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png"/><Relationship Id="rId40" Type="http://schemas.openxmlformats.org/officeDocument/2006/relationships/image" Target="../media/image39.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svg"/><Relationship Id="rId36" Type="http://schemas.openxmlformats.org/officeDocument/2006/relationships/image" Target="../media/image36.sv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3.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png"/><Relationship Id="rId30" Type="http://schemas.openxmlformats.org/officeDocument/2006/relationships/image" Target="../media/image30.svg"/><Relationship Id="rId35" Type="http://schemas.openxmlformats.org/officeDocument/2006/relationships/image" Target="../media/image35.png"/><Relationship Id="rId43" Type="http://schemas.openxmlformats.org/officeDocument/2006/relationships/image" Target="../media/image42.png"/><Relationship Id="rId8" Type="http://schemas.openxmlformats.org/officeDocument/2006/relationships/image" Target="../media/image8.svg"/><Relationship Id="rId3" Type="http://schemas.openxmlformats.org/officeDocument/2006/relationships/image" Target="../media/image3.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svg"/></Relationships>
</file>

<file path=ppt/slides/_rels/slide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4.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svg"/><Relationship Id="rId18" Type="http://schemas.openxmlformats.org/officeDocument/2006/relationships/image" Target="../media/image60.png"/><Relationship Id="rId3" Type="http://schemas.openxmlformats.org/officeDocument/2006/relationships/image" Target="../media/image47.png"/><Relationship Id="rId7" Type="http://schemas.openxmlformats.org/officeDocument/2006/relationships/image" Target="../media/image49.svg"/><Relationship Id="rId12" Type="http://schemas.openxmlformats.org/officeDocument/2006/relationships/image" Target="../media/image54.png"/><Relationship Id="rId17" Type="http://schemas.openxmlformats.org/officeDocument/2006/relationships/image" Target="../media/image59.svg"/><Relationship Id="rId2" Type="http://schemas.openxmlformats.org/officeDocument/2006/relationships/image" Target="../media/image46.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1.svg"/><Relationship Id="rId15" Type="http://schemas.openxmlformats.org/officeDocument/2006/relationships/image" Target="../media/image57.svg"/><Relationship Id="rId10" Type="http://schemas.openxmlformats.org/officeDocument/2006/relationships/image" Target="../media/image52.png"/><Relationship Id="rId19" Type="http://schemas.openxmlformats.org/officeDocument/2006/relationships/image" Target="../media/image61.svg"/><Relationship Id="rId4" Type="http://schemas.openxmlformats.org/officeDocument/2006/relationships/image" Target="../media/image40.png"/><Relationship Id="rId9" Type="http://schemas.openxmlformats.org/officeDocument/2006/relationships/image" Target="../media/image51.sv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20818-9426-477D-A729-287B78A9226F}"/>
              </a:ext>
            </a:extLst>
          </p:cNvPr>
          <p:cNvSpPr>
            <a:spLocks noGrp="1"/>
          </p:cNvSpPr>
          <p:nvPr>
            <p:ph type="ctrTitle"/>
          </p:nvPr>
        </p:nvSpPr>
        <p:spPr>
          <a:xfrm>
            <a:off x="4075043" y="1449147"/>
            <a:ext cx="7306958" cy="2971051"/>
          </a:xfrm>
        </p:spPr>
        <p:txBody>
          <a:bodyPr/>
          <a:lstStyle/>
          <a:p>
            <a:r>
              <a:rPr lang="en-US" sz="4000" i="0" dirty="0">
                <a:effectLst/>
                <a:latin typeface="Montserrat"/>
              </a:rPr>
              <a:t>Cash &amp; </a:t>
            </a:r>
            <a:r>
              <a:rPr lang="en-US" sz="4000" dirty="0">
                <a:latin typeface="Montserrat"/>
              </a:rPr>
              <a:t>R</a:t>
            </a:r>
            <a:r>
              <a:rPr lang="en-US" sz="4000" i="0" dirty="0">
                <a:effectLst/>
                <a:latin typeface="Montserrat"/>
              </a:rPr>
              <a:t>evolving loans for clients with </a:t>
            </a:r>
            <a:r>
              <a:rPr lang="en-US" sz="4000" i="1" dirty="0">
                <a:effectLst/>
                <a:latin typeface="Montserrat"/>
              </a:rPr>
              <a:t>no</a:t>
            </a:r>
            <a:r>
              <a:rPr lang="en-US" sz="4000" i="0" dirty="0">
                <a:effectLst/>
                <a:latin typeface="Montserrat"/>
              </a:rPr>
              <a:t> or </a:t>
            </a:r>
            <a:r>
              <a:rPr lang="en-US" sz="4000" i="1" dirty="0">
                <a:effectLst/>
                <a:latin typeface="Montserrat"/>
              </a:rPr>
              <a:t>few</a:t>
            </a:r>
            <a:r>
              <a:rPr lang="en-US" sz="4000" i="0" dirty="0">
                <a:effectLst/>
                <a:latin typeface="Montserrat"/>
              </a:rPr>
              <a:t> loans history</a:t>
            </a:r>
            <a:endParaRPr lang="en-US" sz="4000" dirty="0"/>
          </a:p>
        </p:txBody>
      </p:sp>
      <p:sp>
        <p:nvSpPr>
          <p:cNvPr id="3" name="Sous-titre 2">
            <a:extLst>
              <a:ext uri="{FF2B5EF4-FFF2-40B4-BE49-F238E27FC236}">
                <a16:creationId xmlns:a16="http://schemas.microsoft.com/office/drawing/2014/main" id="{3424BB70-7623-4738-ACB4-E14963AF870C}"/>
              </a:ext>
            </a:extLst>
          </p:cNvPr>
          <p:cNvSpPr>
            <a:spLocks noGrp="1"/>
          </p:cNvSpPr>
          <p:nvPr>
            <p:ph type="subTitle" idx="1"/>
          </p:nvPr>
        </p:nvSpPr>
        <p:spPr>
          <a:xfrm>
            <a:off x="525915" y="5331765"/>
            <a:ext cx="10572000" cy="1168246"/>
          </a:xfrm>
        </p:spPr>
        <p:txBody>
          <a:bodyPr>
            <a:normAutofit lnSpcReduction="10000"/>
          </a:bodyPr>
          <a:lstStyle/>
          <a:p>
            <a:pPr algn="l"/>
            <a:r>
              <a:rPr lang="en-US" sz="2400" dirty="0">
                <a:latin typeface="Montserrat"/>
              </a:rPr>
              <a:t>Aim is to develop a </a:t>
            </a:r>
            <a:r>
              <a:rPr lang="en-US" sz="2400" b="1" i="1" dirty="0">
                <a:latin typeface="Montserrat"/>
              </a:rPr>
              <a:t>scoring model</a:t>
            </a:r>
            <a:r>
              <a:rPr lang="en-US" sz="2400" dirty="0">
                <a:latin typeface="Montserrat"/>
              </a:rPr>
              <a:t> of the applicant’s </a:t>
            </a:r>
            <a:r>
              <a:rPr lang="en-US" sz="2400" b="1" i="1" dirty="0">
                <a:latin typeface="Montserrat"/>
              </a:rPr>
              <a:t>risk of failure to repay loan</a:t>
            </a:r>
            <a:r>
              <a:rPr lang="en-US" sz="2400" dirty="0">
                <a:latin typeface="Montserrat"/>
              </a:rPr>
              <a:t>, with </a:t>
            </a:r>
            <a:r>
              <a:rPr lang="en-US" sz="2400" b="1" i="1" dirty="0">
                <a:latin typeface="Montserrat"/>
              </a:rPr>
              <a:t>prediction interpretation</a:t>
            </a:r>
            <a:r>
              <a:rPr lang="en-US" sz="2400" dirty="0">
                <a:latin typeface="Montserrat"/>
              </a:rPr>
              <a:t>, through an </a:t>
            </a:r>
            <a:r>
              <a:rPr lang="en-US" sz="2400" b="1" i="1" dirty="0">
                <a:latin typeface="Montserrat"/>
              </a:rPr>
              <a:t>interactive dashboard</a:t>
            </a:r>
            <a:r>
              <a:rPr lang="en-US" sz="2400" dirty="0">
                <a:latin typeface="Montserrat"/>
              </a:rPr>
              <a:t>, to argue whether loan is </a:t>
            </a:r>
            <a:r>
              <a:rPr lang="en-US" sz="2400" b="1" dirty="0">
                <a:solidFill>
                  <a:srgbClr val="00B050"/>
                </a:solidFill>
                <a:latin typeface="Montserrat"/>
              </a:rPr>
              <a:t>granted</a:t>
            </a:r>
            <a:r>
              <a:rPr lang="en-US" sz="2400" dirty="0">
                <a:latin typeface="Montserrat"/>
              </a:rPr>
              <a:t> or </a:t>
            </a:r>
            <a:r>
              <a:rPr lang="en-US" sz="2400" b="1" dirty="0">
                <a:solidFill>
                  <a:srgbClr val="C00000"/>
                </a:solidFill>
                <a:latin typeface="Montserrat"/>
              </a:rPr>
              <a:t>rejected</a:t>
            </a:r>
            <a:r>
              <a:rPr lang="en-US" sz="2400" dirty="0">
                <a:latin typeface="Montserrat"/>
              </a:rPr>
              <a:t> and help studying </a:t>
            </a:r>
            <a:r>
              <a:rPr lang="en-US" sz="2400" b="1" dirty="0">
                <a:latin typeface="Montserrat"/>
              </a:rPr>
              <a:t>why</a:t>
            </a:r>
            <a:r>
              <a:rPr lang="en-US" sz="2400" dirty="0">
                <a:latin typeface="Montserrat"/>
              </a:rPr>
              <a:t>.</a:t>
            </a:r>
            <a:endParaRPr lang="en-US" sz="2400" dirty="0"/>
          </a:p>
        </p:txBody>
      </p:sp>
      <p:pic>
        <p:nvPicPr>
          <p:cNvPr id="4" name="Image 3">
            <a:extLst>
              <a:ext uri="{FF2B5EF4-FFF2-40B4-BE49-F238E27FC236}">
                <a16:creationId xmlns:a16="http://schemas.microsoft.com/office/drawing/2014/main" id="{384042D5-14DE-4641-BD13-BF6E42187C5E}"/>
              </a:ext>
            </a:extLst>
          </p:cNvPr>
          <p:cNvPicPr>
            <a:picLocks noChangeAspect="1"/>
          </p:cNvPicPr>
          <p:nvPr/>
        </p:nvPicPr>
        <p:blipFill>
          <a:blip r:embed="rId2"/>
          <a:stretch>
            <a:fillRect/>
          </a:stretch>
        </p:blipFill>
        <p:spPr>
          <a:xfrm>
            <a:off x="889898" y="1501159"/>
            <a:ext cx="3105150" cy="2867025"/>
          </a:xfrm>
          <a:prstGeom prst="rect">
            <a:avLst/>
          </a:prstGeom>
        </p:spPr>
      </p:pic>
      <p:sp>
        <p:nvSpPr>
          <p:cNvPr id="5" name="Espace réservé du numéro de diapositive 4">
            <a:extLst>
              <a:ext uri="{FF2B5EF4-FFF2-40B4-BE49-F238E27FC236}">
                <a16:creationId xmlns:a16="http://schemas.microsoft.com/office/drawing/2014/main" id="{F2C9D68C-0A20-42DE-8340-AFE5C9BB44D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id="{7CFC576D-F874-4821-B7C6-87E6BFA8CB4D}"/>
              </a:ext>
            </a:extLst>
          </p:cNvPr>
          <p:cNvSpPr txBox="1"/>
          <p:nvPr/>
        </p:nvSpPr>
        <p:spPr>
          <a:xfrm>
            <a:off x="7918882" y="266330"/>
            <a:ext cx="4087979" cy="923330"/>
          </a:xfrm>
          <a:prstGeom prst="rect">
            <a:avLst/>
          </a:prstGeom>
          <a:noFill/>
        </p:spPr>
        <p:txBody>
          <a:bodyPr wrap="none" rtlCol="0">
            <a:spAutoFit/>
          </a:bodyPr>
          <a:lstStyle/>
          <a:p>
            <a:r>
              <a:rPr lang="en-US" dirty="0"/>
              <a:t>P7 </a:t>
            </a:r>
            <a:r>
              <a:rPr lang="en-US" dirty="0" err="1"/>
              <a:t>Datascientist</a:t>
            </a:r>
            <a:r>
              <a:rPr lang="en-US" dirty="0"/>
              <a:t> – </a:t>
            </a:r>
            <a:r>
              <a:rPr lang="en-US" dirty="0" err="1"/>
              <a:t>OpenClassrooms</a:t>
            </a:r>
            <a:endParaRPr lang="en-US" dirty="0"/>
          </a:p>
          <a:p>
            <a:r>
              <a:rPr lang="en-US" dirty="0"/>
              <a:t>Etienne </a:t>
            </a:r>
            <a:r>
              <a:rPr lang="en-US" dirty="0" err="1"/>
              <a:t>Lardeur</a:t>
            </a:r>
            <a:endParaRPr lang="en-US" dirty="0"/>
          </a:p>
          <a:p>
            <a:r>
              <a:rPr lang="en-US" dirty="0"/>
              <a:t>Mentor : Xavier </a:t>
            </a:r>
            <a:r>
              <a:rPr lang="en-US" dirty="0" err="1"/>
              <a:t>Tizon</a:t>
            </a:r>
            <a:endParaRPr lang="en-US" dirty="0"/>
          </a:p>
        </p:txBody>
      </p:sp>
    </p:spTree>
    <p:extLst>
      <p:ext uri="{BB962C8B-B14F-4D97-AF65-F5344CB8AC3E}">
        <p14:creationId xmlns:p14="http://schemas.microsoft.com/office/powerpoint/2010/main" val="12001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9760A-A58A-41F5-A92F-852CD4E187DD}"/>
              </a:ext>
            </a:extLst>
          </p:cNvPr>
          <p:cNvSpPr>
            <a:spLocks noGrp="1"/>
          </p:cNvSpPr>
          <p:nvPr>
            <p:ph type="title"/>
          </p:nvPr>
        </p:nvSpPr>
        <p:spPr/>
        <p:txBody>
          <a:bodyPr/>
          <a:lstStyle/>
          <a:p>
            <a:r>
              <a:rPr lang="en-US" dirty="0"/>
              <a:t>imperfect classifier</a:t>
            </a:r>
          </a:p>
        </p:txBody>
      </p:sp>
      <p:sp>
        <p:nvSpPr>
          <p:cNvPr id="3" name="Espace réservé du contenu 2">
            <a:extLst>
              <a:ext uri="{FF2B5EF4-FFF2-40B4-BE49-F238E27FC236}">
                <a16:creationId xmlns:a16="http://schemas.microsoft.com/office/drawing/2014/main" id="{5F10B125-7722-4AA2-B52C-B4E65FE317C1}"/>
              </a:ext>
            </a:extLst>
          </p:cNvPr>
          <p:cNvSpPr>
            <a:spLocks noGrp="1"/>
          </p:cNvSpPr>
          <p:nvPr>
            <p:ph idx="1"/>
          </p:nvPr>
        </p:nvSpPr>
        <p:spPr/>
        <p:txBody>
          <a:bodyPr/>
          <a:lstStyle/>
          <a:p>
            <a:r>
              <a:rPr lang="en-US" dirty="0"/>
              <a:t>In our use case, moving the threshold in order to minimize the damages will affect the global failure rate.</a:t>
            </a:r>
          </a:p>
          <a:p>
            <a:r>
              <a:rPr lang="en-US" dirty="0"/>
              <a:t>Any bad prediction (of an imperfect classifier) is either </a:t>
            </a:r>
            <a:r>
              <a:rPr lang="en-US" dirty="0" err="1"/>
              <a:t>fn</a:t>
            </a:r>
            <a:r>
              <a:rPr lang="en-US" dirty="0"/>
              <a:t> or </a:t>
            </a:r>
            <a:r>
              <a:rPr lang="en-US" dirty="0" err="1"/>
              <a:t>fp</a:t>
            </a:r>
            <a:r>
              <a:rPr lang="en-US" dirty="0"/>
              <a:t>, but while the 0.5 threshold of the classifier ensures the same ‘balance’ of predicted classes versus “reality” (</a:t>
            </a:r>
            <a:r>
              <a:rPr lang="en-US" dirty="0" err="1"/>
              <a:t>tn+fn</a:t>
            </a:r>
            <a:r>
              <a:rPr lang="en-US" dirty="0"/>
              <a:t>)/(</a:t>
            </a:r>
            <a:r>
              <a:rPr lang="en-US" dirty="0" err="1"/>
              <a:t>fp+tp</a:t>
            </a:r>
            <a:r>
              <a:rPr lang="en-US" dirty="0"/>
              <a:t>) = (</a:t>
            </a:r>
            <a:r>
              <a:rPr lang="en-US" dirty="0" err="1"/>
              <a:t>tn</a:t>
            </a:r>
            <a:r>
              <a:rPr lang="en-US" dirty="0"/>
              <a:t> + </a:t>
            </a:r>
            <a:r>
              <a:rPr lang="en-US" dirty="0" err="1"/>
              <a:t>fp</a:t>
            </a:r>
            <a:r>
              <a:rPr lang="en-US" dirty="0"/>
              <a:t>)/(</a:t>
            </a:r>
            <a:r>
              <a:rPr lang="en-US" dirty="0" err="1"/>
              <a:t>fn</a:t>
            </a:r>
            <a:r>
              <a:rPr lang="en-US" dirty="0"/>
              <a:t> + </a:t>
            </a:r>
            <a:r>
              <a:rPr lang="en-US" dirty="0" err="1"/>
              <a:t>tp</a:t>
            </a:r>
            <a:r>
              <a:rPr lang="en-US" dirty="0"/>
              <a:t>)</a:t>
            </a:r>
          </a:p>
          <a:p>
            <a:r>
              <a:rPr lang="en-US" dirty="0"/>
              <a:t>This case, any adjustment of the threshold </a:t>
            </a:r>
            <a:r>
              <a:rPr lang="en-US" dirty="0" err="1"/>
              <a:t>hase</a:t>
            </a:r>
            <a:r>
              <a:rPr lang="en-US" dirty="0"/>
              <a:t> to be done according to the ‘realistic’ failure rate.</a:t>
            </a:r>
          </a:p>
          <a:p>
            <a:r>
              <a:rPr lang="en-US" dirty="0"/>
              <a:t>The </a:t>
            </a:r>
          </a:p>
        </p:txBody>
      </p:sp>
      <p:sp>
        <p:nvSpPr>
          <p:cNvPr id="4" name="Espace réservé du numéro de diapositive 3">
            <a:extLst>
              <a:ext uri="{FF2B5EF4-FFF2-40B4-BE49-F238E27FC236}">
                <a16:creationId xmlns:a16="http://schemas.microsoft.com/office/drawing/2014/main" id="{810B7D4E-7BBD-4239-A0F6-B85CB489E92D}"/>
              </a:ext>
            </a:extLst>
          </p:cNvPr>
          <p:cNvSpPr>
            <a:spLocks noGrp="1"/>
          </p:cNvSpPr>
          <p:nvPr>
            <p:ph type="sldNum" sz="quarter" idx="12"/>
          </p:nvPr>
        </p:nvSpPr>
        <p:spPr/>
        <p:txBody>
          <a:bodyPr/>
          <a:lstStyle/>
          <a:p>
            <a:fld id="{D57F1E4F-1CFF-5643-939E-217C01CDF565}" type="slidenum">
              <a:rPr lang="en-US" smtClean="0"/>
              <a:pPr/>
              <a:t>10</a:t>
            </a:fld>
            <a:endParaRPr lang="en-US" b="1" dirty="0"/>
          </a:p>
        </p:txBody>
      </p:sp>
    </p:spTree>
    <p:extLst>
      <p:ext uri="{BB962C8B-B14F-4D97-AF65-F5344CB8AC3E}">
        <p14:creationId xmlns:p14="http://schemas.microsoft.com/office/powerpoint/2010/main" val="49781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1EAC6A-C97D-4230-AC1F-D4E990C88DD2}"/>
              </a:ext>
            </a:extLst>
          </p:cNvPr>
          <p:cNvSpPr/>
          <p:nvPr/>
        </p:nvSpPr>
        <p:spPr>
          <a:xfrm>
            <a:off x="810000" y="1339265"/>
            <a:ext cx="8251371" cy="4179469"/>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F4A975C-5FA5-4D43-9D60-BBD07A958DF1}"/>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E8FE4E7-5C4C-4951-BC82-2A8E8A8A52A5}"/>
              </a:ext>
            </a:extLst>
          </p:cNvPr>
          <p:cNvSpPr>
            <a:spLocks noGrp="1"/>
          </p:cNvSpPr>
          <p:nvPr>
            <p:ph type="sldNum" sz="quarter" idx="12"/>
          </p:nvPr>
        </p:nvSpPr>
        <p:spPr/>
        <p:txBody>
          <a:bodyPr/>
          <a:lstStyle/>
          <a:p>
            <a:fld id="{D57F1E4F-1CFF-5643-939E-217C01CDF565}" type="slidenum">
              <a:rPr lang="en-US" smtClean="0"/>
              <a:pPr/>
              <a:t>11</a:t>
            </a:fld>
            <a:endParaRPr lang="en-US" b="1" dirty="0"/>
          </a:p>
        </p:txBody>
      </p:sp>
      <p:pic>
        <p:nvPicPr>
          <p:cNvPr id="1026" name="Picture 2" descr="Grid Search Workflow">
            <a:extLst>
              <a:ext uri="{FF2B5EF4-FFF2-40B4-BE49-F238E27FC236}">
                <a16:creationId xmlns:a16="http://schemas.microsoft.com/office/drawing/2014/main" id="{F1232326-D79F-40CF-BF00-B391A709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42" y="5602182"/>
            <a:ext cx="4766114" cy="31961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A98F67-4213-4562-A45B-6CE0375D9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57" y="1927248"/>
            <a:ext cx="4632446" cy="320868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0B884A39-3C09-45A1-AC13-7506B645114D}"/>
              </a:ext>
            </a:extLst>
          </p:cNvPr>
          <p:cNvSpPr txBox="1"/>
          <p:nvPr/>
        </p:nvSpPr>
        <p:spPr>
          <a:xfrm>
            <a:off x="6246683" y="1457800"/>
            <a:ext cx="2501463" cy="369332"/>
          </a:xfrm>
          <a:prstGeom prst="rect">
            <a:avLst/>
          </a:prstGeom>
          <a:noFill/>
        </p:spPr>
        <p:txBody>
          <a:bodyPr wrap="square" rtlCol="0">
            <a:spAutoFit/>
          </a:bodyPr>
          <a:lstStyle/>
          <a:p>
            <a:r>
              <a:rPr lang="en-US" b="1" dirty="0">
                <a:solidFill>
                  <a:schemeClr val="bg1"/>
                </a:solidFill>
              </a:rPr>
              <a:t>Application test</a:t>
            </a:r>
          </a:p>
        </p:txBody>
      </p:sp>
      <p:sp>
        <p:nvSpPr>
          <p:cNvPr id="9" name="ZoneTexte 8">
            <a:extLst>
              <a:ext uri="{FF2B5EF4-FFF2-40B4-BE49-F238E27FC236}">
                <a16:creationId xmlns:a16="http://schemas.microsoft.com/office/drawing/2014/main" id="{9F50FD53-BC61-4A93-936F-B15F59907A40}"/>
              </a:ext>
            </a:extLst>
          </p:cNvPr>
          <p:cNvSpPr txBox="1"/>
          <p:nvPr/>
        </p:nvSpPr>
        <p:spPr>
          <a:xfrm>
            <a:off x="2442856" y="1449928"/>
            <a:ext cx="2501463" cy="369332"/>
          </a:xfrm>
          <a:prstGeom prst="rect">
            <a:avLst/>
          </a:prstGeom>
          <a:noFill/>
        </p:spPr>
        <p:txBody>
          <a:bodyPr wrap="square" rtlCol="0">
            <a:spAutoFit/>
          </a:bodyPr>
          <a:lstStyle/>
          <a:p>
            <a:r>
              <a:rPr lang="en-US" b="1" dirty="0">
                <a:solidFill>
                  <a:schemeClr val="bg1"/>
                </a:solidFill>
              </a:rPr>
              <a:t>Application train</a:t>
            </a:r>
          </a:p>
        </p:txBody>
      </p:sp>
      <p:sp>
        <p:nvSpPr>
          <p:cNvPr id="10" name="ZoneTexte 9">
            <a:extLst>
              <a:ext uri="{FF2B5EF4-FFF2-40B4-BE49-F238E27FC236}">
                <a16:creationId xmlns:a16="http://schemas.microsoft.com/office/drawing/2014/main" id="{1A9BD0A8-F257-48B6-8433-AA9DACF80DA3}"/>
              </a:ext>
            </a:extLst>
          </p:cNvPr>
          <p:cNvSpPr txBox="1"/>
          <p:nvPr/>
        </p:nvSpPr>
        <p:spPr>
          <a:xfrm>
            <a:off x="7572092" y="4820862"/>
            <a:ext cx="1358651" cy="276999"/>
          </a:xfrm>
          <a:prstGeom prst="rect">
            <a:avLst/>
          </a:prstGeom>
          <a:noFill/>
        </p:spPr>
        <p:txBody>
          <a:bodyPr wrap="square" rtlCol="0">
            <a:spAutoFit/>
          </a:bodyPr>
          <a:lstStyle/>
          <a:p>
            <a:r>
              <a:rPr lang="en-US" sz="1200" dirty="0">
                <a:solidFill>
                  <a:schemeClr val="bg1"/>
                </a:solidFill>
              </a:rPr>
              <a:t>Final prediction</a:t>
            </a:r>
          </a:p>
        </p:txBody>
      </p:sp>
      <p:sp>
        <p:nvSpPr>
          <p:cNvPr id="7" name="Rectangle 6">
            <a:extLst>
              <a:ext uri="{FF2B5EF4-FFF2-40B4-BE49-F238E27FC236}">
                <a16:creationId xmlns:a16="http://schemas.microsoft.com/office/drawing/2014/main" id="{DC498310-067B-4A62-A818-40CC18CB9726}"/>
              </a:ext>
            </a:extLst>
          </p:cNvPr>
          <p:cNvSpPr/>
          <p:nvPr/>
        </p:nvSpPr>
        <p:spPr>
          <a:xfrm>
            <a:off x="5749004" y="1945667"/>
            <a:ext cx="1713187" cy="213094"/>
          </a:xfrm>
          <a:prstGeom prst="rect">
            <a:avLst/>
          </a:prstGeom>
          <a:solidFill>
            <a:srgbClr val="CDBF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13,68 %</a:t>
            </a:r>
          </a:p>
        </p:txBody>
      </p:sp>
      <p:sp>
        <p:nvSpPr>
          <p:cNvPr id="12" name="ZoneTexte 11">
            <a:extLst>
              <a:ext uri="{FF2B5EF4-FFF2-40B4-BE49-F238E27FC236}">
                <a16:creationId xmlns:a16="http://schemas.microsoft.com/office/drawing/2014/main" id="{033B638E-849A-44BA-AEC4-BCD70998ACFA}"/>
              </a:ext>
            </a:extLst>
          </p:cNvPr>
          <p:cNvSpPr txBox="1"/>
          <p:nvPr/>
        </p:nvSpPr>
        <p:spPr>
          <a:xfrm>
            <a:off x="4970795" y="1913714"/>
            <a:ext cx="748055" cy="276999"/>
          </a:xfrm>
          <a:prstGeom prst="rect">
            <a:avLst/>
          </a:prstGeom>
          <a:noFill/>
        </p:spPr>
        <p:txBody>
          <a:bodyPr wrap="square" rtlCol="0">
            <a:spAutoFit/>
          </a:bodyPr>
          <a:lstStyle/>
          <a:p>
            <a:r>
              <a:rPr lang="en-US" sz="1200" b="1" dirty="0">
                <a:solidFill>
                  <a:schemeClr val="bg1"/>
                </a:solidFill>
              </a:rPr>
              <a:t>84,32 %</a:t>
            </a:r>
            <a:endParaRPr lang="en-US" b="1" dirty="0">
              <a:solidFill>
                <a:schemeClr val="bg1"/>
              </a:solidFill>
            </a:endParaRPr>
          </a:p>
        </p:txBody>
      </p:sp>
      <p:sp>
        <p:nvSpPr>
          <p:cNvPr id="14" name="ZoneTexte 13">
            <a:extLst>
              <a:ext uri="{FF2B5EF4-FFF2-40B4-BE49-F238E27FC236}">
                <a16:creationId xmlns:a16="http://schemas.microsoft.com/office/drawing/2014/main" id="{A1931922-AA9F-42A6-82DE-7DE3DECA2097}"/>
              </a:ext>
            </a:extLst>
          </p:cNvPr>
          <p:cNvSpPr txBox="1"/>
          <p:nvPr/>
        </p:nvSpPr>
        <p:spPr>
          <a:xfrm>
            <a:off x="3785144" y="2298700"/>
            <a:ext cx="560086" cy="276999"/>
          </a:xfrm>
          <a:prstGeom prst="rect">
            <a:avLst/>
          </a:prstGeom>
          <a:noFill/>
        </p:spPr>
        <p:txBody>
          <a:bodyPr wrap="square" rtlCol="0">
            <a:spAutoFit/>
          </a:bodyPr>
          <a:lstStyle/>
          <a:p>
            <a:r>
              <a:rPr lang="en-US" sz="1200" b="1" dirty="0">
                <a:solidFill>
                  <a:schemeClr val="bg1"/>
                </a:solidFill>
              </a:rPr>
              <a:t>80 %</a:t>
            </a:r>
            <a:endParaRPr lang="en-US" b="1" dirty="0">
              <a:solidFill>
                <a:schemeClr val="bg1"/>
              </a:solidFill>
            </a:endParaRPr>
          </a:p>
        </p:txBody>
      </p:sp>
      <p:sp>
        <p:nvSpPr>
          <p:cNvPr id="15" name="ZoneTexte 14">
            <a:extLst>
              <a:ext uri="{FF2B5EF4-FFF2-40B4-BE49-F238E27FC236}">
                <a16:creationId xmlns:a16="http://schemas.microsoft.com/office/drawing/2014/main" id="{CDAE62B5-8EC5-4FEC-B2C3-AAD74EB9B8F1}"/>
              </a:ext>
            </a:extLst>
          </p:cNvPr>
          <p:cNvSpPr txBox="1"/>
          <p:nvPr/>
        </p:nvSpPr>
        <p:spPr>
          <a:xfrm>
            <a:off x="4247034" y="2300898"/>
            <a:ext cx="748055" cy="276999"/>
          </a:xfrm>
          <a:prstGeom prst="rect">
            <a:avLst/>
          </a:prstGeom>
          <a:noFill/>
        </p:spPr>
        <p:txBody>
          <a:bodyPr wrap="square" rtlCol="0">
            <a:spAutoFit/>
          </a:bodyPr>
          <a:lstStyle/>
          <a:p>
            <a:r>
              <a:rPr lang="en-US" sz="1200" b="1" dirty="0">
                <a:solidFill>
                  <a:schemeClr val="bg1"/>
                </a:solidFill>
              </a:rPr>
              <a:t>20 %</a:t>
            </a:r>
            <a:endParaRPr lang="en-US" b="1" dirty="0">
              <a:solidFill>
                <a:schemeClr val="bg1"/>
              </a:solidFill>
            </a:endParaRPr>
          </a:p>
        </p:txBody>
      </p:sp>
      <p:sp>
        <p:nvSpPr>
          <p:cNvPr id="16" name="ZoneTexte 15">
            <a:extLst>
              <a:ext uri="{FF2B5EF4-FFF2-40B4-BE49-F238E27FC236}">
                <a16:creationId xmlns:a16="http://schemas.microsoft.com/office/drawing/2014/main" id="{5DAB890B-8FEF-4C01-9DF9-D6A7D425CE44}"/>
              </a:ext>
            </a:extLst>
          </p:cNvPr>
          <p:cNvSpPr txBox="1"/>
          <p:nvPr/>
        </p:nvSpPr>
        <p:spPr>
          <a:xfrm>
            <a:off x="1388786" y="2729624"/>
            <a:ext cx="560086" cy="276999"/>
          </a:xfrm>
          <a:prstGeom prst="rect">
            <a:avLst/>
          </a:prstGeom>
          <a:noFill/>
        </p:spPr>
        <p:txBody>
          <a:bodyPr wrap="square" rtlCol="0">
            <a:spAutoFit/>
          </a:bodyPr>
          <a:lstStyle/>
          <a:p>
            <a:r>
              <a:rPr lang="en-US" sz="1200" b="1" dirty="0">
                <a:solidFill>
                  <a:schemeClr val="bg1"/>
                </a:solidFill>
              </a:rPr>
              <a:t>16 %</a:t>
            </a:r>
            <a:endParaRPr lang="en-US" b="1" dirty="0">
              <a:solidFill>
                <a:schemeClr val="bg1"/>
              </a:solidFill>
            </a:endParaRPr>
          </a:p>
        </p:txBody>
      </p:sp>
      <p:sp>
        <p:nvSpPr>
          <p:cNvPr id="17" name="Rectangle 16">
            <a:extLst>
              <a:ext uri="{FF2B5EF4-FFF2-40B4-BE49-F238E27FC236}">
                <a16:creationId xmlns:a16="http://schemas.microsoft.com/office/drawing/2014/main" id="{7550B936-6808-4777-9767-40977345DCA7}"/>
              </a:ext>
            </a:extLst>
          </p:cNvPr>
          <p:cNvSpPr/>
          <p:nvPr/>
        </p:nvSpPr>
        <p:spPr>
          <a:xfrm>
            <a:off x="5749004" y="4852815"/>
            <a:ext cx="1713187" cy="2130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Applications test</a:t>
            </a:r>
          </a:p>
        </p:txBody>
      </p:sp>
      <p:sp>
        <p:nvSpPr>
          <p:cNvPr id="8" name="Accolade fermante 7">
            <a:extLst>
              <a:ext uri="{FF2B5EF4-FFF2-40B4-BE49-F238E27FC236}">
                <a16:creationId xmlns:a16="http://schemas.microsoft.com/office/drawing/2014/main" id="{0D1EB7CC-359D-419F-AD45-8D88946D6204}"/>
              </a:ext>
            </a:extLst>
          </p:cNvPr>
          <p:cNvSpPr/>
          <p:nvPr/>
        </p:nvSpPr>
        <p:spPr>
          <a:xfrm>
            <a:off x="7462191" y="4820862"/>
            <a:ext cx="109901" cy="315074"/>
          </a:xfrm>
          <a:prstGeom prst="rightBrace">
            <a:avLst>
              <a:gd name="adj1" fmla="val 24662"/>
              <a:gd name="adj2" fmla="val 4654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Connecteur droit 17">
            <a:extLst>
              <a:ext uri="{FF2B5EF4-FFF2-40B4-BE49-F238E27FC236}">
                <a16:creationId xmlns:a16="http://schemas.microsoft.com/office/drawing/2014/main" id="{C979FB01-C8CE-4C44-B143-DAC7BBBAB73E}"/>
              </a:ext>
            </a:extLst>
          </p:cNvPr>
          <p:cNvCxnSpPr/>
          <p:nvPr/>
        </p:nvCxnSpPr>
        <p:spPr>
          <a:xfrm>
            <a:off x="5697078" y="1634594"/>
            <a:ext cx="0" cy="3649521"/>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996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0D1FAD-B435-4C82-B58A-F791AAD5E46D}"/>
              </a:ext>
            </a:extLst>
          </p:cNvPr>
          <p:cNvSpPr>
            <a:spLocks noGrp="1"/>
          </p:cNvSpPr>
          <p:nvPr>
            <p:ph type="title"/>
          </p:nvPr>
        </p:nvSpPr>
        <p:spPr/>
        <p:txBody>
          <a:bodyPr/>
          <a:lstStyle/>
          <a:p>
            <a:r>
              <a:rPr lang="en-US" dirty="0"/>
              <a:t>Find the best model: process</a:t>
            </a:r>
          </a:p>
        </p:txBody>
      </p:sp>
      <p:graphicFrame>
        <p:nvGraphicFramePr>
          <p:cNvPr id="5" name="Espace réservé du contenu 4">
            <a:extLst>
              <a:ext uri="{FF2B5EF4-FFF2-40B4-BE49-F238E27FC236}">
                <a16:creationId xmlns:a16="http://schemas.microsoft.com/office/drawing/2014/main" id="{7F956765-0B4C-47FE-A571-C9BBFE33D2F3}"/>
              </a:ext>
            </a:extLst>
          </p:cNvPr>
          <p:cNvGraphicFramePr>
            <a:graphicFrameLocks noGrp="1"/>
          </p:cNvGraphicFramePr>
          <p:nvPr>
            <p:ph idx="1"/>
            <p:extLst>
              <p:ext uri="{D42A27DB-BD31-4B8C-83A1-F6EECF244321}">
                <p14:modId xmlns:p14="http://schemas.microsoft.com/office/powerpoint/2010/main" val="2125440389"/>
              </p:ext>
            </p:extLst>
          </p:nvPr>
        </p:nvGraphicFramePr>
        <p:xfrm>
          <a:off x="555029" y="1103156"/>
          <a:ext cx="10553700" cy="1808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1A53E6F2-D675-4904-BC1C-F5279893AC30}"/>
              </a:ext>
            </a:extLst>
          </p:cNvPr>
          <p:cNvSpPr>
            <a:spLocks noGrp="1"/>
          </p:cNvSpPr>
          <p:nvPr>
            <p:ph type="sldNum" sz="quarter" idx="12"/>
          </p:nvPr>
        </p:nvSpPr>
        <p:spPr/>
        <p:txBody>
          <a:bodyPr/>
          <a:lstStyle/>
          <a:p>
            <a:fld id="{D57F1E4F-1CFF-5643-939E-217C01CDF565}" type="slidenum">
              <a:rPr lang="en-US" smtClean="0"/>
              <a:pPr/>
              <a:t>12</a:t>
            </a:fld>
            <a:endParaRPr lang="en-US" b="1" dirty="0"/>
          </a:p>
        </p:txBody>
      </p:sp>
      <p:grpSp>
        <p:nvGrpSpPr>
          <p:cNvPr id="6" name="Groupe 5">
            <a:extLst>
              <a:ext uri="{FF2B5EF4-FFF2-40B4-BE49-F238E27FC236}">
                <a16:creationId xmlns:a16="http://schemas.microsoft.com/office/drawing/2014/main" id="{898D4662-78E9-48AE-A675-1D90FA4775F2}"/>
              </a:ext>
            </a:extLst>
          </p:cNvPr>
          <p:cNvGrpSpPr/>
          <p:nvPr/>
        </p:nvGrpSpPr>
        <p:grpSpPr>
          <a:xfrm>
            <a:off x="6242744" y="2771535"/>
            <a:ext cx="2027773" cy="1216664"/>
            <a:chOff x="5682404" y="295772"/>
            <a:chExt cx="2027773" cy="1216664"/>
          </a:xfrm>
        </p:grpSpPr>
        <p:sp>
          <p:nvSpPr>
            <p:cNvPr id="7" name="Rectangle : coins arrondis 6">
              <a:extLst>
                <a:ext uri="{FF2B5EF4-FFF2-40B4-BE49-F238E27FC236}">
                  <a16:creationId xmlns:a16="http://schemas.microsoft.com/office/drawing/2014/main" id="{009F51EC-1499-4D57-B2C6-763AADEBFEC4}"/>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 coins arrondis 4">
              <a:extLst>
                <a:ext uri="{FF2B5EF4-FFF2-40B4-BE49-F238E27FC236}">
                  <a16:creationId xmlns:a16="http://schemas.microsoft.com/office/drawing/2014/main" id="{BC06F7A7-556D-4723-8C83-5F1356E9633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Broaden search with any classifier</a:t>
              </a:r>
            </a:p>
          </p:txBody>
        </p:sp>
      </p:grpSp>
      <p:pic>
        <p:nvPicPr>
          <p:cNvPr id="10" name="Image 9">
            <a:extLst>
              <a:ext uri="{FF2B5EF4-FFF2-40B4-BE49-F238E27FC236}">
                <a16:creationId xmlns:a16="http://schemas.microsoft.com/office/drawing/2014/main" id="{C1D04BF3-566A-49DF-BC5E-3EB22F6E2257}"/>
              </a:ext>
            </a:extLst>
          </p:cNvPr>
          <p:cNvPicPr>
            <a:picLocks noChangeAspect="1"/>
          </p:cNvPicPr>
          <p:nvPr/>
        </p:nvPicPr>
        <p:blipFill>
          <a:blip r:embed="rId7"/>
          <a:stretch>
            <a:fillRect/>
          </a:stretch>
        </p:blipFill>
        <p:spPr>
          <a:xfrm>
            <a:off x="7771801" y="1018264"/>
            <a:ext cx="606799" cy="734738"/>
          </a:xfrm>
          <a:prstGeom prst="rect">
            <a:avLst/>
          </a:prstGeom>
        </p:spPr>
      </p:pic>
      <p:grpSp>
        <p:nvGrpSpPr>
          <p:cNvPr id="11" name="Groupe 10">
            <a:extLst>
              <a:ext uri="{FF2B5EF4-FFF2-40B4-BE49-F238E27FC236}">
                <a16:creationId xmlns:a16="http://schemas.microsoft.com/office/drawing/2014/main" id="{F68A8D24-004D-482F-A604-F455AEC24694}"/>
              </a:ext>
            </a:extLst>
          </p:cNvPr>
          <p:cNvGrpSpPr/>
          <p:nvPr/>
        </p:nvGrpSpPr>
        <p:grpSpPr>
          <a:xfrm>
            <a:off x="6225830" y="5510577"/>
            <a:ext cx="2027773" cy="1216664"/>
            <a:chOff x="5682404" y="295772"/>
            <a:chExt cx="2027773" cy="1216664"/>
          </a:xfrm>
        </p:grpSpPr>
        <p:sp>
          <p:nvSpPr>
            <p:cNvPr id="12" name="Rectangle : coins arrondis 11">
              <a:extLst>
                <a:ext uri="{FF2B5EF4-FFF2-40B4-BE49-F238E27FC236}">
                  <a16:creationId xmlns:a16="http://schemas.microsoft.com/office/drawing/2014/main" id="{4205216B-1B93-4F6A-9182-A7937501AA46}"/>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 coins arrondis 4">
              <a:extLst>
                <a:ext uri="{FF2B5EF4-FFF2-40B4-BE49-F238E27FC236}">
                  <a16:creationId xmlns:a16="http://schemas.microsoft.com/office/drawing/2014/main" id="{E2265FCC-5620-4977-AD5E-555ECE22F9C4}"/>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 Narrow down search with best classifier</a:t>
              </a:r>
            </a:p>
          </p:txBody>
        </p:sp>
      </p:grpSp>
      <p:grpSp>
        <p:nvGrpSpPr>
          <p:cNvPr id="14" name="Groupe 13">
            <a:extLst>
              <a:ext uri="{FF2B5EF4-FFF2-40B4-BE49-F238E27FC236}">
                <a16:creationId xmlns:a16="http://schemas.microsoft.com/office/drawing/2014/main" id="{A34588F4-8C11-4DD3-AEAC-27A4B1467FAD}"/>
              </a:ext>
            </a:extLst>
          </p:cNvPr>
          <p:cNvGrpSpPr/>
          <p:nvPr/>
        </p:nvGrpSpPr>
        <p:grpSpPr>
          <a:xfrm>
            <a:off x="6242744" y="4131918"/>
            <a:ext cx="2027773" cy="1216664"/>
            <a:chOff x="5682404" y="295772"/>
            <a:chExt cx="2027773" cy="1216664"/>
          </a:xfrm>
        </p:grpSpPr>
        <p:sp>
          <p:nvSpPr>
            <p:cNvPr id="15" name="Rectangle : coins arrondis 14">
              <a:extLst>
                <a:ext uri="{FF2B5EF4-FFF2-40B4-BE49-F238E27FC236}">
                  <a16:creationId xmlns:a16="http://schemas.microsoft.com/office/drawing/2014/main" id="{389E7BBE-D7C3-47CF-A842-74AFB6686972}"/>
                </a:ext>
              </a:extLst>
            </p:cNvPr>
            <p:cNvSpPr/>
            <p:nvPr/>
          </p:nvSpPr>
          <p:spPr>
            <a:xfrm>
              <a:off x="5682404" y="295772"/>
              <a:ext cx="2027773" cy="121666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ectangle : coins arrondis 4">
              <a:extLst>
                <a:ext uri="{FF2B5EF4-FFF2-40B4-BE49-F238E27FC236}">
                  <a16:creationId xmlns:a16="http://schemas.microsoft.com/office/drawing/2014/main" id="{ADFAB5CB-305C-4336-8682-10939311D069}"/>
                </a:ext>
              </a:extLst>
            </p:cNvPr>
            <p:cNvSpPr txBox="1"/>
            <p:nvPr/>
          </p:nvSpPr>
          <p:spPr>
            <a:xfrm>
              <a:off x="5718039" y="331407"/>
              <a:ext cx="1956503" cy="11453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dirty="0"/>
                <a:t>b</a:t>
              </a:r>
              <a:r>
                <a:rPr lang="en-US" sz="1700" kern="1200" dirty="0"/>
                <a:t>. Try alternate objective functions</a:t>
              </a:r>
            </a:p>
          </p:txBody>
        </p:sp>
      </p:grpSp>
    </p:spTree>
    <p:extLst>
      <p:ext uri="{BB962C8B-B14F-4D97-AF65-F5344CB8AC3E}">
        <p14:creationId xmlns:p14="http://schemas.microsoft.com/office/powerpoint/2010/main" val="84576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ECD98-EF4C-44A0-BBD1-26F23694521F}"/>
              </a:ext>
            </a:extLst>
          </p:cNvPr>
          <p:cNvSpPr>
            <a:spLocks noGrp="1"/>
          </p:cNvSpPr>
          <p:nvPr>
            <p:ph type="title"/>
          </p:nvPr>
        </p:nvSpPr>
        <p:spPr>
          <a:xfrm>
            <a:off x="810000" y="264411"/>
            <a:ext cx="10571998" cy="718217"/>
          </a:xfrm>
        </p:spPr>
        <p:txBody>
          <a:bodyPr/>
          <a:lstStyle/>
          <a:p>
            <a:r>
              <a:rPr lang="en-US" sz="3200" dirty="0"/>
              <a:t>1. Observe preprocessing relevance</a:t>
            </a:r>
          </a:p>
        </p:txBody>
      </p:sp>
      <p:sp>
        <p:nvSpPr>
          <p:cNvPr id="4" name="Espace réservé du numéro de diapositive 3">
            <a:extLst>
              <a:ext uri="{FF2B5EF4-FFF2-40B4-BE49-F238E27FC236}">
                <a16:creationId xmlns:a16="http://schemas.microsoft.com/office/drawing/2014/main" id="{F52A083F-74AC-4F61-8154-E2AB869413C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17" name="Image 16">
            <a:extLst>
              <a:ext uri="{FF2B5EF4-FFF2-40B4-BE49-F238E27FC236}">
                <a16:creationId xmlns:a16="http://schemas.microsoft.com/office/drawing/2014/main" id="{A5492931-F87D-4554-A899-1BC97531A34E}"/>
              </a:ext>
            </a:extLst>
          </p:cNvPr>
          <p:cNvPicPr>
            <a:picLocks noChangeAspect="1"/>
          </p:cNvPicPr>
          <p:nvPr/>
        </p:nvPicPr>
        <p:blipFill>
          <a:blip r:embed="rId2"/>
          <a:stretch>
            <a:fillRect/>
          </a:stretch>
        </p:blipFill>
        <p:spPr>
          <a:xfrm>
            <a:off x="1756679" y="2158265"/>
            <a:ext cx="3601615" cy="3954825"/>
          </a:xfrm>
          <a:prstGeom prst="rect">
            <a:avLst/>
          </a:prstGeom>
        </p:spPr>
      </p:pic>
      <p:grpSp>
        <p:nvGrpSpPr>
          <p:cNvPr id="22" name="Groupe 21">
            <a:extLst>
              <a:ext uri="{FF2B5EF4-FFF2-40B4-BE49-F238E27FC236}">
                <a16:creationId xmlns:a16="http://schemas.microsoft.com/office/drawing/2014/main" id="{F6131621-6039-4081-A876-76667BCEDD6E}"/>
              </a:ext>
            </a:extLst>
          </p:cNvPr>
          <p:cNvGrpSpPr/>
          <p:nvPr/>
        </p:nvGrpSpPr>
        <p:grpSpPr>
          <a:xfrm>
            <a:off x="5303127" y="6176024"/>
            <a:ext cx="5906281" cy="584775"/>
            <a:chOff x="9958495" y="3880425"/>
            <a:chExt cx="7865981" cy="742747"/>
          </a:xfrm>
        </p:grpSpPr>
        <p:sp>
          <p:nvSpPr>
            <p:cNvPr id="23" name="ZoneTexte 22">
              <a:extLst>
                <a:ext uri="{FF2B5EF4-FFF2-40B4-BE49-F238E27FC236}">
                  <a16:creationId xmlns:a16="http://schemas.microsoft.com/office/drawing/2014/main" id="{FD656886-4F6D-4104-A4FB-7105AFAB0FE1}"/>
                </a:ext>
              </a:extLst>
            </p:cNvPr>
            <p:cNvSpPr txBox="1"/>
            <p:nvPr/>
          </p:nvSpPr>
          <p:spPr>
            <a:xfrm>
              <a:off x="9958495" y="3880425"/>
              <a:ext cx="7865981" cy="74274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Define a pipeline to identify &amp; manage </a:t>
              </a:r>
            </a:p>
            <a:p>
              <a:pPr algn="r"/>
              <a:r>
                <a:rPr lang="en-US" sz="1600" b="1" dirty="0"/>
                <a:t>upstream steps dependencies</a:t>
              </a:r>
            </a:p>
          </p:txBody>
        </p:sp>
        <p:pic>
          <p:nvPicPr>
            <p:cNvPr id="24" name="Graphique 23" descr="Index pointant vers la droite vu du côté du dos de la main">
              <a:extLst>
                <a:ext uri="{FF2B5EF4-FFF2-40B4-BE49-F238E27FC236}">
                  <a16:creationId xmlns:a16="http://schemas.microsoft.com/office/drawing/2014/main" id="{2DA1DDCF-070A-441F-8557-8D3ABFE0A3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3888" y="3960177"/>
              <a:ext cx="450613" cy="450613"/>
            </a:xfrm>
            <a:prstGeom prst="rect">
              <a:avLst/>
            </a:prstGeom>
          </p:spPr>
        </p:pic>
      </p:grpSp>
      <p:sp>
        <p:nvSpPr>
          <p:cNvPr id="27" name="ZoneTexte 26">
            <a:extLst>
              <a:ext uri="{FF2B5EF4-FFF2-40B4-BE49-F238E27FC236}">
                <a16:creationId xmlns:a16="http://schemas.microsoft.com/office/drawing/2014/main" id="{35AEBF62-0335-4DB6-8CD4-2F34FAAC580F}"/>
              </a:ext>
            </a:extLst>
          </p:cNvPr>
          <p:cNvSpPr txBox="1"/>
          <p:nvPr/>
        </p:nvSpPr>
        <p:spPr>
          <a:xfrm>
            <a:off x="1326932" y="1064279"/>
            <a:ext cx="1931383" cy="1107996"/>
          </a:xfrm>
          <a:prstGeom prst="rect">
            <a:avLst/>
          </a:prstGeom>
          <a:noFill/>
        </p:spPr>
        <p:txBody>
          <a:bodyPr wrap="square">
            <a:spAutoFit/>
          </a:bodyPr>
          <a:lstStyle/>
          <a:p>
            <a:pPr algn="r"/>
            <a:r>
              <a:rPr lang="en-US" b="1" dirty="0">
                <a:solidFill>
                  <a:srgbClr val="B2B2B2"/>
                </a:solidFill>
              </a:rPr>
              <a:t>Model panel</a:t>
            </a:r>
          </a:p>
          <a:p>
            <a:pPr algn="r"/>
            <a:r>
              <a:rPr lang="en-US" sz="1200" dirty="0"/>
              <a:t>Gaussian Naïve Bayes</a:t>
            </a:r>
          </a:p>
          <a:p>
            <a:pPr algn="r"/>
            <a:r>
              <a:rPr lang="en-US" sz="1200" dirty="0"/>
              <a:t>Logistic Regression</a:t>
            </a:r>
          </a:p>
          <a:p>
            <a:pPr algn="r"/>
            <a:r>
              <a:rPr lang="en-US" sz="1200" dirty="0"/>
              <a:t>Random Forest</a:t>
            </a:r>
          </a:p>
          <a:p>
            <a:pPr algn="r"/>
            <a:r>
              <a:rPr lang="en-US" sz="1200" dirty="0"/>
              <a:t>Light GBM </a:t>
            </a:r>
          </a:p>
        </p:txBody>
      </p:sp>
      <p:sp>
        <p:nvSpPr>
          <p:cNvPr id="28" name="ZoneTexte 27">
            <a:extLst>
              <a:ext uri="{FF2B5EF4-FFF2-40B4-BE49-F238E27FC236}">
                <a16:creationId xmlns:a16="http://schemas.microsoft.com/office/drawing/2014/main" id="{8771EFE8-CD6A-42A8-89D0-CB2C2B97162F}"/>
              </a:ext>
            </a:extLst>
          </p:cNvPr>
          <p:cNvSpPr txBox="1"/>
          <p:nvPr/>
        </p:nvSpPr>
        <p:spPr>
          <a:xfrm>
            <a:off x="3840896" y="1073988"/>
            <a:ext cx="2393022" cy="1107996"/>
          </a:xfrm>
          <a:prstGeom prst="rect">
            <a:avLst/>
          </a:prstGeom>
          <a:noFill/>
        </p:spPr>
        <p:txBody>
          <a:bodyPr wrap="square">
            <a:spAutoFit/>
          </a:bodyPr>
          <a:lstStyle/>
          <a:p>
            <a:r>
              <a:rPr lang="en-US" b="1" dirty="0" err="1">
                <a:solidFill>
                  <a:srgbClr val="B2B2B2"/>
                </a:solidFill>
              </a:rPr>
              <a:t>Peprocessings</a:t>
            </a:r>
            <a:r>
              <a:rPr lang="en-US" b="1" dirty="0">
                <a:solidFill>
                  <a:srgbClr val="B2B2B2"/>
                </a:solidFill>
              </a:rPr>
              <a:t>:</a:t>
            </a:r>
          </a:p>
          <a:p>
            <a:r>
              <a:rPr lang="en-US" sz="1200" dirty="0"/>
              <a:t>Fill missing with ‘0’</a:t>
            </a:r>
          </a:p>
          <a:p>
            <a:r>
              <a:rPr lang="en-US" sz="1200" dirty="0"/>
              <a:t>or ‘mean’</a:t>
            </a:r>
          </a:p>
          <a:p>
            <a:r>
              <a:rPr lang="en-US" sz="1200" dirty="0" err="1"/>
              <a:t>MinMax</a:t>
            </a:r>
            <a:r>
              <a:rPr lang="en-US" sz="1200" dirty="0"/>
              <a:t> scale</a:t>
            </a:r>
          </a:p>
          <a:p>
            <a:r>
              <a:rPr lang="en-US" sz="1200" dirty="0"/>
              <a:t>or not</a:t>
            </a:r>
          </a:p>
        </p:txBody>
      </p:sp>
      <p:grpSp>
        <p:nvGrpSpPr>
          <p:cNvPr id="7" name="Groupe 6">
            <a:extLst>
              <a:ext uri="{FF2B5EF4-FFF2-40B4-BE49-F238E27FC236}">
                <a16:creationId xmlns:a16="http://schemas.microsoft.com/office/drawing/2014/main" id="{4D602A8E-06C7-4BC9-9D7F-7C05E5DBD870}"/>
              </a:ext>
            </a:extLst>
          </p:cNvPr>
          <p:cNvGrpSpPr/>
          <p:nvPr/>
        </p:nvGrpSpPr>
        <p:grpSpPr>
          <a:xfrm>
            <a:off x="3258315" y="1106165"/>
            <a:ext cx="564816" cy="1002627"/>
            <a:chOff x="3258315" y="1106165"/>
            <a:chExt cx="564816" cy="1002627"/>
          </a:xfrm>
        </p:grpSpPr>
        <p:sp>
          <p:nvSpPr>
            <p:cNvPr id="3" name="ZoneTexte 2">
              <a:extLst>
                <a:ext uri="{FF2B5EF4-FFF2-40B4-BE49-F238E27FC236}">
                  <a16:creationId xmlns:a16="http://schemas.microsoft.com/office/drawing/2014/main" id="{41E50521-49F7-4281-8954-1356DECA0B87}"/>
                </a:ext>
              </a:extLst>
            </p:cNvPr>
            <p:cNvSpPr txBox="1"/>
            <p:nvPr/>
          </p:nvSpPr>
          <p:spPr>
            <a:xfrm>
              <a:off x="3423249" y="1433611"/>
              <a:ext cx="295274" cy="369332"/>
            </a:xfrm>
            <a:prstGeom prst="rect">
              <a:avLst/>
            </a:prstGeom>
            <a:noFill/>
          </p:spPr>
          <p:txBody>
            <a:bodyPr wrap="none" rtlCol="0">
              <a:spAutoFit/>
            </a:bodyPr>
            <a:lstStyle/>
            <a:p>
              <a:r>
                <a:rPr lang="en-US" dirty="0"/>
                <a:t>x</a:t>
              </a:r>
            </a:p>
          </p:txBody>
        </p:sp>
        <p:sp>
          <p:nvSpPr>
            <p:cNvPr id="6" name="Accolade fermante 5">
              <a:extLst>
                <a:ext uri="{FF2B5EF4-FFF2-40B4-BE49-F238E27FC236}">
                  <a16:creationId xmlns:a16="http://schemas.microsoft.com/office/drawing/2014/main" id="{F6EA636E-A37E-4695-85E4-18008CDF8046}"/>
                </a:ext>
              </a:extLst>
            </p:cNvPr>
            <p:cNvSpPr/>
            <p:nvPr/>
          </p:nvSpPr>
          <p:spPr>
            <a:xfrm>
              <a:off x="3258315" y="1106165"/>
              <a:ext cx="164934"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ccolade fermante 15">
              <a:extLst>
                <a:ext uri="{FF2B5EF4-FFF2-40B4-BE49-F238E27FC236}">
                  <a16:creationId xmlns:a16="http://schemas.microsoft.com/office/drawing/2014/main" id="{A459EBEB-BCEB-40C1-9A6D-2A7A451617B5}"/>
                </a:ext>
              </a:extLst>
            </p:cNvPr>
            <p:cNvSpPr/>
            <p:nvPr/>
          </p:nvSpPr>
          <p:spPr>
            <a:xfrm flipH="1">
              <a:off x="3692791" y="1106165"/>
              <a:ext cx="130340" cy="10026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5" name="Groupe 4">
            <a:extLst>
              <a:ext uri="{FF2B5EF4-FFF2-40B4-BE49-F238E27FC236}">
                <a16:creationId xmlns:a16="http://schemas.microsoft.com/office/drawing/2014/main" id="{E9013383-3963-4FC3-ADD1-F713FAC3E05C}"/>
              </a:ext>
            </a:extLst>
          </p:cNvPr>
          <p:cNvGrpSpPr/>
          <p:nvPr/>
        </p:nvGrpSpPr>
        <p:grpSpPr>
          <a:xfrm>
            <a:off x="6251683" y="1762250"/>
            <a:ext cx="5009228" cy="4355624"/>
            <a:chOff x="6251683" y="1762250"/>
            <a:chExt cx="5009228" cy="4355624"/>
          </a:xfrm>
        </p:grpSpPr>
        <p:pic>
          <p:nvPicPr>
            <p:cNvPr id="11" name="Image 10">
              <a:extLst>
                <a:ext uri="{FF2B5EF4-FFF2-40B4-BE49-F238E27FC236}">
                  <a16:creationId xmlns:a16="http://schemas.microsoft.com/office/drawing/2014/main" id="{0949E820-8BCC-4712-AA28-467BF3E5A230}"/>
                </a:ext>
              </a:extLst>
            </p:cNvPr>
            <p:cNvPicPr>
              <a:picLocks noChangeAspect="1"/>
            </p:cNvPicPr>
            <p:nvPr/>
          </p:nvPicPr>
          <p:blipFill>
            <a:blip r:embed="rId5"/>
            <a:stretch>
              <a:fillRect/>
            </a:stretch>
          </p:blipFill>
          <p:spPr>
            <a:xfrm>
              <a:off x="6328766" y="2163049"/>
              <a:ext cx="4854404" cy="3954825"/>
            </a:xfrm>
            <a:prstGeom prst="rect">
              <a:avLst/>
            </a:prstGeom>
          </p:spPr>
        </p:pic>
        <p:sp>
          <p:nvSpPr>
            <p:cNvPr id="19" name="ZoneTexte 18">
              <a:extLst>
                <a:ext uri="{FF2B5EF4-FFF2-40B4-BE49-F238E27FC236}">
                  <a16:creationId xmlns:a16="http://schemas.microsoft.com/office/drawing/2014/main" id="{94DD0B1A-DE02-4F53-B31B-D2E42208BFCB}"/>
                </a:ext>
              </a:extLst>
            </p:cNvPr>
            <p:cNvSpPr txBox="1"/>
            <p:nvPr/>
          </p:nvSpPr>
          <p:spPr>
            <a:xfrm>
              <a:off x="6251683" y="1762250"/>
              <a:ext cx="5009228" cy="369332"/>
            </a:xfrm>
            <a:prstGeom prst="rect">
              <a:avLst/>
            </a:prstGeom>
            <a:noFill/>
          </p:spPr>
          <p:txBody>
            <a:bodyPr wrap="square">
              <a:spAutoFit/>
            </a:bodyPr>
            <a:lstStyle/>
            <a:p>
              <a:r>
                <a:rPr lang="en-US" b="1" dirty="0">
                  <a:solidFill>
                    <a:srgbClr val="B2B2B2"/>
                  </a:solidFill>
                </a:rPr>
                <a:t>Resulting bests ROC curves &amp; AUC scores:</a:t>
              </a:r>
            </a:p>
          </p:txBody>
        </p:sp>
      </p:grpSp>
    </p:spTree>
    <p:extLst>
      <p:ext uri="{BB962C8B-B14F-4D97-AF65-F5344CB8AC3E}">
        <p14:creationId xmlns:p14="http://schemas.microsoft.com/office/powerpoint/2010/main" val="3065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EB47-51D9-4AE0-B332-0741885998DA}"/>
              </a:ext>
            </a:extLst>
          </p:cNvPr>
          <p:cNvSpPr>
            <a:spLocks noGrp="1"/>
          </p:cNvSpPr>
          <p:nvPr>
            <p:ph type="title"/>
          </p:nvPr>
        </p:nvSpPr>
        <p:spPr/>
        <p:txBody>
          <a:bodyPr/>
          <a:lstStyle/>
          <a:p>
            <a:r>
              <a:rPr lang="en-US" sz="2800" dirty="0"/>
              <a:t>Remedy Class imbalance</a:t>
            </a:r>
            <a:br>
              <a:rPr lang="en-US" sz="2800" dirty="0"/>
            </a:br>
            <a:r>
              <a:rPr lang="en-US" sz="2800" dirty="0"/>
              <a:t>test SMOTE vs </a:t>
            </a:r>
            <a:r>
              <a:rPr lang="en-US" sz="2800" dirty="0" err="1"/>
              <a:t>Class_weight</a:t>
            </a:r>
            <a:endParaRPr lang="en-US" sz="2800" dirty="0"/>
          </a:p>
        </p:txBody>
      </p:sp>
      <p:grpSp>
        <p:nvGrpSpPr>
          <p:cNvPr id="61" name="Groupe 60">
            <a:extLst>
              <a:ext uri="{FF2B5EF4-FFF2-40B4-BE49-F238E27FC236}">
                <a16:creationId xmlns:a16="http://schemas.microsoft.com/office/drawing/2014/main" id="{738691DD-25C0-4113-BC9F-1D8E257F0318}"/>
              </a:ext>
            </a:extLst>
          </p:cNvPr>
          <p:cNvGrpSpPr/>
          <p:nvPr/>
        </p:nvGrpSpPr>
        <p:grpSpPr>
          <a:xfrm>
            <a:off x="248742" y="1089112"/>
            <a:ext cx="3066295" cy="5741013"/>
            <a:chOff x="248742" y="1089112"/>
            <a:chExt cx="3066295" cy="5741013"/>
          </a:xfrm>
        </p:grpSpPr>
        <p:sp>
          <p:nvSpPr>
            <p:cNvPr id="31" name="ZoneTexte 30">
              <a:extLst>
                <a:ext uri="{FF2B5EF4-FFF2-40B4-BE49-F238E27FC236}">
                  <a16:creationId xmlns:a16="http://schemas.microsoft.com/office/drawing/2014/main" id="{981273E9-B342-4EBF-9ADF-541FA05515F9}"/>
                </a:ext>
              </a:extLst>
            </p:cNvPr>
            <p:cNvSpPr txBox="1"/>
            <p:nvPr/>
          </p:nvSpPr>
          <p:spPr>
            <a:xfrm>
              <a:off x="248742" y="1089112"/>
              <a:ext cx="3066295" cy="369332"/>
            </a:xfrm>
            <a:prstGeom prst="rect">
              <a:avLst/>
            </a:prstGeom>
            <a:noFill/>
          </p:spPr>
          <p:txBody>
            <a:bodyPr wrap="square">
              <a:spAutoFit/>
            </a:bodyPr>
            <a:lstStyle/>
            <a:p>
              <a:r>
                <a:rPr lang="en-US" b="1" dirty="0">
                  <a:solidFill>
                    <a:srgbClr val="B2B2B2"/>
                  </a:solidFill>
                </a:rPr>
                <a:t>Imbalance – ‘raw’ model</a:t>
              </a:r>
            </a:p>
          </p:txBody>
        </p:sp>
        <p:grpSp>
          <p:nvGrpSpPr>
            <p:cNvPr id="57" name="Groupe 56">
              <a:extLst>
                <a:ext uri="{FF2B5EF4-FFF2-40B4-BE49-F238E27FC236}">
                  <a16:creationId xmlns:a16="http://schemas.microsoft.com/office/drawing/2014/main" id="{0DAD926D-D9DB-42E4-A88E-68E8FC7444CA}"/>
                </a:ext>
              </a:extLst>
            </p:cNvPr>
            <p:cNvGrpSpPr/>
            <p:nvPr/>
          </p:nvGrpSpPr>
          <p:grpSpPr>
            <a:xfrm>
              <a:off x="366320" y="1420435"/>
              <a:ext cx="2686981" cy="5409690"/>
              <a:chOff x="366320" y="1420435"/>
              <a:chExt cx="2686981" cy="5409690"/>
            </a:xfrm>
          </p:grpSpPr>
          <p:pic>
            <p:nvPicPr>
              <p:cNvPr id="6" name="Image 5">
                <a:extLst>
                  <a:ext uri="{FF2B5EF4-FFF2-40B4-BE49-F238E27FC236}">
                    <a16:creationId xmlns:a16="http://schemas.microsoft.com/office/drawing/2014/main" id="{6F214649-81EE-4EE3-8358-B6E0C785583B}"/>
                  </a:ext>
                </a:extLst>
              </p:cNvPr>
              <p:cNvPicPr>
                <a:picLocks noChangeAspect="1"/>
              </p:cNvPicPr>
              <p:nvPr/>
            </p:nvPicPr>
            <p:blipFill>
              <a:blip r:embed="rId2"/>
              <a:stretch>
                <a:fillRect/>
              </a:stretch>
            </p:blipFill>
            <p:spPr>
              <a:xfrm>
                <a:off x="366321" y="1420435"/>
                <a:ext cx="2680468" cy="1754624"/>
              </a:xfrm>
              <a:prstGeom prst="rect">
                <a:avLst/>
              </a:prstGeom>
            </p:spPr>
          </p:pic>
          <p:pic>
            <p:nvPicPr>
              <p:cNvPr id="34" name="Image 33">
                <a:extLst>
                  <a:ext uri="{FF2B5EF4-FFF2-40B4-BE49-F238E27FC236}">
                    <a16:creationId xmlns:a16="http://schemas.microsoft.com/office/drawing/2014/main" id="{CA742C5E-0B6F-4DBD-97A5-F5C5438710E6}"/>
                  </a:ext>
                </a:extLst>
              </p:cNvPr>
              <p:cNvPicPr>
                <a:picLocks noChangeAspect="1"/>
              </p:cNvPicPr>
              <p:nvPr/>
            </p:nvPicPr>
            <p:blipFill>
              <a:blip r:embed="rId3"/>
              <a:stretch>
                <a:fillRect/>
              </a:stretch>
            </p:blipFill>
            <p:spPr>
              <a:xfrm>
                <a:off x="366321" y="3175059"/>
                <a:ext cx="2680468" cy="1856079"/>
              </a:xfrm>
              <a:prstGeom prst="rect">
                <a:avLst/>
              </a:prstGeom>
            </p:spPr>
          </p:pic>
          <p:pic>
            <p:nvPicPr>
              <p:cNvPr id="35" name="Image 34">
                <a:extLst>
                  <a:ext uri="{FF2B5EF4-FFF2-40B4-BE49-F238E27FC236}">
                    <a16:creationId xmlns:a16="http://schemas.microsoft.com/office/drawing/2014/main" id="{71DD3631-FB84-4E6C-9EA8-2AED891E6370}"/>
                  </a:ext>
                </a:extLst>
              </p:cNvPr>
              <p:cNvPicPr>
                <a:picLocks noChangeAspect="1"/>
              </p:cNvPicPr>
              <p:nvPr/>
            </p:nvPicPr>
            <p:blipFill>
              <a:blip r:embed="rId4"/>
              <a:stretch>
                <a:fillRect/>
              </a:stretch>
            </p:blipFill>
            <p:spPr>
              <a:xfrm>
                <a:off x="366320" y="5012358"/>
                <a:ext cx="2686981" cy="1817767"/>
              </a:xfrm>
              <a:prstGeom prst="rect">
                <a:avLst/>
              </a:prstGeom>
            </p:spPr>
          </p:pic>
        </p:grpSp>
      </p:grpSp>
      <p:sp>
        <p:nvSpPr>
          <p:cNvPr id="4" name="Espace réservé du numéro de diapositive 3">
            <a:extLst>
              <a:ext uri="{FF2B5EF4-FFF2-40B4-BE49-F238E27FC236}">
                <a16:creationId xmlns:a16="http://schemas.microsoft.com/office/drawing/2014/main" id="{FB7B32C9-AF93-4443-BA64-D3EE8DB8ADF2}"/>
              </a:ext>
            </a:extLst>
          </p:cNvPr>
          <p:cNvSpPr>
            <a:spLocks noGrp="1"/>
          </p:cNvSpPr>
          <p:nvPr>
            <p:ph type="sldNum" sz="quarter" idx="12"/>
          </p:nvPr>
        </p:nvSpPr>
        <p:spPr/>
        <p:txBody>
          <a:bodyPr/>
          <a:lstStyle/>
          <a:p>
            <a:fld id="{D57F1E4F-1CFF-5643-939E-217C01CDF565}" type="slidenum">
              <a:rPr lang="en-US" smtClean="0"/>
              <a:pPr/>
              <a:t>14</a:t>
            </a:fld>
            <a:endParaRPr lang="en-US" b="1" dirty="0"/>
          </a:p>
        </p:txBody>
      </p:sp>
      <p:grpSp>
        <p:nvGrpSpPr>
          <p:cNvPr id="63" name="Groupe 62">
            <a:extLst>
              <a:ext uri="{FF2B5EF4-FFF2-40B4-BE49-F238E27FC236}">
                <a16:creationId xmlns:a16="http://schemas.microsoft.com/office/drawing/2014/main" id="{C3A99D9F-F0F8-44C9-AEA7-A0AC50A7BA85}"/>
              </a:ext>
            </a:extLst>
          </p:cNvPr>
          <p:cNvGrpSpPr/>
          <p:nvPr/>
        </p:nvGrpSpPr>
        <p:grpSpPr>
          <a:xfrm>
            <a:off x="6414841" y="1089850"/>
            <a:ext cx="3316402" cy="5748430"/>
            <a:chOff x="6365928" y="1089112"/>
            <a:chExt cx="3316402" cy="5748430"/>
          </a:xfrm>
        </p:grpSpPr>
        <p:sp>
          <p:nvSpPr>
            <p:cNvPr id="43" name="ZoneTexte 42">
              <a:extLst>
                <a:ext uri="{FF2B5EF4-FFF2-40B4-BE49-F238E27FC236}">
                  <a16:creationId xmlns:a16="http://schemas.microsoft.com/office/drawing/2014/main" id="{7526219F-D354-422E-B54D-29F5D5A87B47}"/>
                </a:ext>
              </a:extLst>
            </p:cNvPr>
            <p:cNvSpPr txBox="1"/>
            <p:nvPr/>
          </p:nvSpPr>
          <p:spPr>
            <a:xfrm>
              <a:off x="6365928" y="1089112"/>
              <a:ext cx="3316402" cy="369332"/>
            </a:xfrm>
            <a:prstGeom prst="rect">
              <a:avLst/>
            </a:prstGeom>
            <a:noFill/>
          </p:spPr>
          <p:txBody>
            <a:bodyPr wrap="square">
              <a:spAutoFit/>
            </a:bodyPr>
            <a:lstStyle/>
            <a:p>
              <a:r>
                <a:rPr lang="en-US" b="1" dirty="0" err="1">
                  <a:solidFill>
                    <a:srgbClr val="B2B2B2"/>
                  </a:solidFill>
                </a:rPr>
                <a:t>Class_weight</a:t>
              </a:r>
              <a:r>
                <a:rPr lang="en-US" b="1" dirty="0">
                  <a:solidFill>
                    <a:srgbClr val="B2B2B2"/>
                  </a:solidFill>
                </a:rPr>
                <a:t> ‘balanced’</a:t>
              </a:r>
            </a:p>
          </p:txBody>
        </p:sp>
        <p:grpSp>
          <p:nvGrpSpPr>
            <p:cNvPr id="59" name="Groupe 58">
              <a:extLst>
                <a:ext uri="{FF2B5EF4-FFF2-40B4-BE49-F238E27FC236}">
                  <a16:creationId xmlns:a16="http://schemas.microsoft.com/office/drawing/2014/main" id="{679CD892-4499-4967-94D7-41CD6D5345F7}"/>
                </a:ext>
              </a:extLst>
            </p:cNvPr>
            <p:cNvGrpSpPr/>
            <p:nvPr/>
          </p:nvGrpSpPr>
          <p:grpSpPr>
            <a:xfrm>
              <a:off x="6427459" y="1420435"/>
              <a:ext cx="2719744" cy="5417107"/>
              <a:chOff x="6427459" y="1420435"/>
              <a:chExt cx="2719744" cy="5417107"/>
            </a:xfrm>
          </p:grpSpPr>
          <p:pic>
            <p:nvPicPr>
              <p:cNvPr id="40" name="Image 39">
                <a:extLst>
                  <a:ext uri="{FF2B5EF4-FFF2-40B4-BE49-F238E27FC236}">
                    <a16:creationId xmlns:a16="http://schemas.microsoft.com/office/drawing/2014/main" id="{AA2F117C-85D7-4F7F-BC7A-077199B25731}"/>
                  </a:ext>
                </a:extLst>
              </p:cNvPr>
              <p:cNvPicPr>
                <a:picLocks noChangeAspect="1"/>
              </p:cNvPicPr>
              <p:nvPr/>
            </p:nvPicPr>
            <p:blipFill>
              <a:blip r:embed="rId5"/>
              <a:stretch>
                <a:fillRect/>
              </a:stretch>
            </p:blipFill>
            <p:spPr>
              <a:xfrm>
                <a:off x="6440539" y="5037215"/>
                <a:ext cx="2706664" cy="1800327"/>
              </a:xfrm>
              <a:prstGeom prst="rect">
                <a:avLst/>
              </a:prstGeom>
            </p:spPr>
          </p:pic>
          <p:pic>
            <p:nvPicPr>
              <p:cNvPr id="42" name="Image 41">
                <a:extLst>
                  <a:ext uri="{FF2B5EF4-FFF2-40B4-BE49-F238E27FC236}">
                    <a16:creationId xmlns:a16="http://schemas.microsoft.com/office/drawing/2014/main" id="{0A3B9EE6-5770-45E2-89C8-01D367A6A1D1}"/>
                  </a:ext>
                </a:extLst>
              </p:cNvPr>
              <p:cNvPicPr>
                <a:picLocks noChangeAspect="1"/>
              </p:cNvPicPr>
              <p:nvPr/>
            </p:nvPicPr>
            <p:blipFill>
              <a:blip r:embed="rId2"/>
              <a:stretch>
                <a:fillRect/>
              </a:stretch>
            </p:blipFill>
            <p:spPr>
              <a:xfrm>
                <a:off x="6428371" y="1420435"/>
                <a:ext cx="2680468" cy="1754624"/>
              </a:xfrm>
              <a:prstGeom prst="rect">
                <a:avLst/>
              </a:prstGeom>
            </p:spPr>
          </p:pic>
          <p:pic>
            <p:nvPicPr>
              <p:cNvPr id="46" name="Image 45">
                <a:extLst>
                  <a:ext uri="{FF2B5EF4-FFF2-40B4-BE49-F238E27FC236}">
                    <a16:creationId xmlns:a16="http://schemas.microsoft.com/office/drawing/2014/main" id="{045C1AC2-3D10-4F42-9560-97E701FB2774}"/>
                  </a:ext>
                </a:extLst>
              </p:cNvPr>
              <p:cNvPicPr>
                <a:picLocks noChangeAspect="1"/>
              </p:cNvPicPr>
              <p:nvPr/>
            </p:nvPicPr>
            <p:blipFill>
              <a:blip r:embed="rId6"/>
              <a:stretch>
                <a:fillRect/>
              </a:stretch>
            </p:blipFill>
            <p:spPr>
              <a:xfrm>
                <a:off x="6427459" y="3175059"/>
                <a:ext cx="2679556" cy="1895481"/>
              </a:xfrm>
              <a:prstGeom prst="rect">
                <a:avLst/>
              </a:prstGeom>
            </p:spPr>
          </p:pic>
          <p:sp>
            <p:nvSpPr>
              <p:cNvPr id="52" name="ZoneTexte 51">
                <a:extLst>
                  <a:ext uri="{FF2B5EF4-FFF2-40B4-BE49-F238E27FC236}">
                    <a16:creationId xmlns:a16="http://schemas.microsoft.com/office/drawing/2014/main" id="{460C4D23-C6CF-4AFF-97DA-B47CA443311D}"/>
                  </a:ext>
                </a:extLst>
              </p:cNvPr>
              <p:cNvSpPr txBox="1"/>
              <p:nvPr/>
            </p:nvSpPr>
            <p:spPr>
              <a:xfrm>
                <a:off x="7918882" y="3306387"/>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4" name="Groupe 63">
            <a:extLst>
              <a:ext uri="{FF2B5EF4-FFF2-40B4-BE49-F238E27FC236}">
                <a16:creationId xmlns:a16="http://schemas.microsoft.com/office/drawing/2014/main" id="{50CE70D1-43FC-4C66-AA79-950936DBA7AE}"/>
              </a:ext>
            </a:extLst>
          </p:cNvPr>
          <p:cNvGrpSpPr/>
          <p:nvPr/>
        </p:nvGrpSpPr>
        <p:grpSpPr>
          <a:xfrm>
            <a:off x="9359600" y="1079340"/>
            <a:ext cx="3316402" cy="5758665"/>
            <a:chOff x="9359600" y="1079340"/>
            <a:chExt cx="3316402" cy="5758665"/>
          </a:xfrm>
        </p:grpSpPr>
        <p:sp>
          <p:nvSpPr>
            <p:cNvPr id="45" name="ZoneTexte 44">
              <a:extLst>
                <a:ext uri="{FF2B5EF4-FFF2-40B4-BE49-F238E27FC236}">
                  <a16:creationId xmlns:a16="http://schemas.microsoft.com/office/drawing/2014/main" id="{3A6F72DC-38A3-4D28-A317-5B763B99F816}"/>
                </a:ext>
              </a:extLst>
            </p:cNvPr>
            <p:cNvSpPr txBox="1"/>
            <p:nvPr/>
          </p:nvSpPr>
          <p:spPr>
            <a:xfrm>
              <a:off x="9359600" y="1079340"/>
              <a:ext cx="3316402" cy="369332"/>
            </a:xfrm>
            <a:prstGeom prst="rect">
              <a:avLst/>
            </a:prstGeom>
            <a:noFill/>
          </p:spPr>
          <p:txBody>
            <a:bodyPr wrap="square">
              <a:spAutoFit/>
            </a:bodyPr>
            <a:lstStyle/>
            <a:p>
              <a:r>
                <a:rPr lang="en-US" b="1" dirty="0">
                  <a:solidFill>
                    <a:srgbClr val="B2B2B2"/>
                  </a:solidFill>
                </a:rPr>
                <a:t>Both techniques</a:t>
              </a:r>
            </a:p>
          </p:txBody>
        </p:sp>
        <p:grpSp>
          <p:nvGrpSpPr>
            <p:cNvPr id="60" name="Groupe 59">
              <a:extLst>
                <a:ext uri="{FF2B5EF4-FFF2-40B4-BE49-F238E27FC236}">
                  <a16:creationId xmlns:a16="http://schemas.microsoft.com/office/drawing/2014/main" id="{DE60C959-29ED-419E-8C9A-2B0BE4DDBEDC}"/>
                </a:ext>
              </a:extLst>
            </p:cNvPr>
            <p:cNvGrpSpPr/>
            <p:nvPr/>
          </p:nvGrpSpPr>
          <p:grpSpPr>
            <a:xfrm>
              <a:off x="9438078" y="1420435"/>
              <a:ext cx="2662920" cy="5417570"/>
              <a:chOff x="9438078" y="1420435"/>
              <a:chExt cx="2662920" cy="5417570"/>
            </a:xfrm>
          </p:grpSpPr>
          <p:pic>
            <p:nvPicPr>
              <p:cNvPr id="39" name="Image 38">
                <a:extLst>
                  <a:ext uri="{FF2B5EF4-FFF2-40B4-BE49-F238E27FC236}">
                    <a16:creationId xmlns:a16="http://schemas.microsoft.com/office/drawing/2014/main" id="{FC40BBB3-70AF-4817-AE54-FAFBA05D9FE9}"/>
                  </a:ext>
                </a:extLst>
              </p:cNvPr>
              <p:cNvPicPr>
                <a:picLocks noChangeAspect="1"/>
              </p:cNvPicPr>
              <p:nvPr/>
            </p:nvPicPr>
            <p:blipFill>
              <a:blip r:embed="rId7"/>
              <a:stretch>
                <a:fillRect/>
              </a:stretch>
            </p:blipFill>
            <p:spPr>
              <a:xfrm>
                <a:off x="9443988" y="5040615"/>
                <a:ext cx="2657010" cy="1797390"/>
              </a:xfrm>
              <a:prstGeom prst="rect">
                <a:avLst/>
              </a:prstGeom>
            </p:spPr>
          </p:pic>
          <p:pic>
            <p:nvPicPr>
              <p:cNvPr id="44" name="Image 43">
                <a:extLst>
                  <a:ext uri="{FF2B5EF4-FFF2-40B4-BE49-F238E27FC236}">
                    <a16:creationId xmlns:a16="http://schemas.microsoft.com/office/drawing/2014/main" id="{11B64516-41A1-4BA3-A3B0-0235AFD9CA23}"/>
                  </a:ext>
                </a:extLst>
              </p:cNvPr>
              <p:cNvPicPr>
                <a:picLocks noChangeAspect="1"/>
              </p:cNvPicPr>
              <p:nvPr/>
            </p:nvPicPr>
            <p:blipFill>
              <a:blip r:embed="rId8"/>
              <a:stretch>
                <a:fillRect/>
              </a:stretch>
            </p:blipFill>
            <p:spPr>
              <a:xfrm>
                <a:off x="9440443" y="1420435"/>
                <a:ext cx="2651677" cy="1830936"/>
              </a:xfrm>
              <a:prstGeom prst="rect">
                <a:avLst/>
              </a:prstGeom>
            </p:spPr>
          </p:pic>
          <p:pic>
            <p:nvPicPr>
              <p:cNvPr id="51" name="Image 50">
                <a:extLst>
                  <a:ext uri="{FF2B5EF4-FFF2-40B4-BE49-F238E27FC236}">
                    <a16:creationId xmlns:a16="http://schemas.microsoft.com/office/drawing/2014/main" id="{3BE47CA0-3237-4016-AAEB-975E4B5D6E85}"/>
                  </a:ext>
                </a:extLst>
              </p:cNvPr>
              <p:cNvPicPr>
                <a:picLocks noChangeAspect="1"/>
              </p:cNvPicPr>
              <p:nvPr/>
            </p:nvPicPr>
            <p:blipFill>
              <a:blip r:embed="rId9"/>
              <a:stretch>
                <a:fillRect/>
              </a:stretch>
            </p:blipFill>
            <p:spPr>
              <a:xfrm>
                <a:off x="9438078" y="3247688"/>
                <a:ext cx="2654042" cy="1807301"/>
              </a:xfrm>
              <a:prstGeom prst="rect">
                <a:avLst/>
              </a:prstGeom>
            </p:spPr>
          </p:pic>
          <p:sp>
            <p:nvSpPr>
              <p:cNvPr id="53" name="ZoneTexte 52">
                <a:extLst>
                  <a:ext uri="{FF2B5EF4-FFF2-40B4-BE49-F238E27FC236}">
                    <a16:creationId xmlns:a16="http://schemas.microsoft.com/office/drawing/2014/main" id="{054DC29A-4177-4554-A9AD-E6C670063ED4}"/>
                  </a:ext>
                </a:extLst>
              </p:cNvPr>
              <p:cNvSpPr txBox="1"/>
              <p:nvPr/>
            </p:nvSpPr>
            <p:spPr>
              <a:xfrm>
                <a:off x="10878704" y="3347638"/>
                <a:ext cx="1213416" cy="323165"/>
              </a:xfrm>
              <a:prstGeom prst="rect">
                <a:avLst/>
              </a:prstGeom>
              <a:noFill/>
            </p:spPr>
            <p:txBody>
              <a:bodyPr wrap="square" rtlCol="0">
                <a:spAutoFit/>
              </a:bodyPr>
              <a:lstStyle/>
              <a:p>
                <a:r>
                  <a:rPr lang="en-US" sz="1500" dirty="0">
                    <a:solidFill>
                      <a:schemeClr val="bg2"/>
                    </a:solidFill>
                  </a:rPr>
                  <a:t>AUC = 0.62</a:t>
                </a:r>
              </a:p>
            </p:txBody>
          </p:sp>
        </p:grpSp>
      </p:grpSp>
      <p:grpSp>
        <p:nvGrpSpPr>
          <p:cNvPr id="62" name="Groupe 61">
            <a:extLst>
              <a:ext uri="{FF2B5EF4-FFF2-40B4-BE49-F238E27FC236}">
                <a16:creationId xmlns:a16="http://schemas.microsoft.com/office/drawing/2014/main" id="{11A57E8D-B9B4-40C3-8689-A8ACDE99B4B1}"/>
              </a:ext>
            </a:extLst>
          </p:cNvPr>
          <p:cNvGrpSpPr/>
          <p:nvPr/>
        </p:nvGrpSpPr>
        <p:grpSpPr>
          <a:xfrm>
            <a:off x="3315037" y="1079340"/>
            <a:ext cx="3517372" cy="5750785"/>
            <a:chOff x="3315037" y="1079340"/>
            <a:chExt cx="3517372" cy="5750785"/>
          </a:xfrm>
        </p:grpSpPr>
        <p:sp>
          <p:nvSpPr>
            <p:cNvPr id="32" name="ZoneTexte 31">
              <a:extLst>
                <a:ext uri="{FF2B5EF4-FFF2-40B4-BE49-F238E27FC236}">
                  <a16:creationId xmlns:a16="http://schemas.microsoft.com/office/drawing/2014/main" id="{264DEF51-80E6-4BF0-A83A-4B4AF4029E63}"/>
                </a:ext>
              </a:extLst>
            </p:cNvPr>
            <p:cNvSpPr txBox="1"/>
            <p:nvPr/>
          </p:nvSpPr>
          <p:spPr>
            <a:xfrm>
              <a:off x="3315037" y="1079340"/>
              <a:ext cx="3517372" cy="369332"/>
            </a:xfrm>
            <a:prstGeom prst="rect">
              <a:avLst/>
            </a:prstGeom>
            <a:noFill/>
          </p:spPr>
          <p:txBody>
            <a:bodyPr wrap="square">
              <a:spAutoFit/>
            </a:bodyPr>
            <a:lstStyle/>
            <a:p>
              <a:r>
                <a:rPr lang="en-US" b="1" dirty="0">
                  <a:solidFill>
                    <a:srgbClr val="B2B2B2"/>
                  </a:solidFill>
                </a:rPr>
                <a:t>Balanced with SMOTE</a:t>
              </a:r>
            </a:p>
          </p:txBody>
        </p:sp>
        <p:grpSp>
          <p:nvGrpSpPr>
            <p:cNvPr id="58" name="Groupe 57">
              <a:extLst>
                <a:ext uri="{FF2B5EF4-FFF2-40B4-BE49-F238E27FC236}">
                  <a16:creationId xmlns:a16="http://schemas.microsoft.com/office/drawing/2014/main" id="{D6E6458C-18C3-4024-9031-2E1298BCB196}"/>
                </a:ext>
              </a:extLst>
            </p:cNvPr>
            <p:cNvGrpSpPr/>
            <p:nvPr/>
          </p:nvGrpSpPr>
          <p:grpSpPr>
            <a:xfrm>
              <a:off x="3417212" y="1420435"/>
              <a:ext cx="2683758" cy="5409690"/>
              <a:chOff x="3417212" y="1420435"/>
              <a:chExt cx="2683758" cy="5409690"/>
            </a:xfrm>
          </p:grpSpPr>
          <p:pic>
            <p:nvPicPr>
              <p:cNvPr id="7" name="Image 6">
                <a:extLst>
                  <a:ext uri="{FF2B5EF4-FFF2-40B4-BE49-F238E27FC236}">
                    <a16:creationId xmlns:a16="http://schemas.microsoft.com/office/drawing/2014/main" id="{8BDCDA32-A811-46E0-84F4-7FAE95617F5E}"/>
                  </a:ext>
                </a:extLst>
              </p:cNvPr>
              <p:cNvPicPr>
                <a:picLocks noChangeAspect="1"/>
              </p:cNvPicPr>
              <p:nvPr/>
            </p:nvPicPr>
            <p:blipFill>
              <a:blip r:embed="rId8"/>
              <a:stretch>
                <a:fillRect/>
              </a:stretch>
            </p:blipFill>
            <p:spPr>
              <a:xfrm>
                <a:off x="3417212" y="1420435"/>
                <a:ext cx="2680468" cy="1757463"/>
              </a:xfrm>
              <a:prstGeom prst="rect">
                <a:avLst/>
              </a:prstGeom>
            </p:spPr>
          </p:pic>
          <p:pic>
            <p:nvPicPr>
              <p:cNvPr id="33" name="Image 32">
                <a:extLst>
                  <a:ext uri="{FF2B5EF4-FFF2-40B4-BE49-F238E27FC236}">
                    <a16:creationId xmlns:a16="http://schemas.microsoft.com/office/drawing/2014/main" id="{C98E4949-FED6-42B2-AD12-466556B43F9D}"/>
                  </a:ext>
                </a:extLst>
              </p:cNvPr>
              <p:cNvPicPr>
                <a:picLocks noChangeAspect="1"/>
              </p:cNvPicPr>
              <p:nvPr/>
            </p:nvPicPr>
            <p:blipFill>
              <a:blip r:embed="rId10"/>
              <a:stretch>
                <a:fillRect/>
              </a:stretch>
            </p:blipFill>
            <p:spPr>
              <a:xfrm>
                <a:off x="3417212" y="3175059"/>
                <a:ext cx="2679556" cy="1817766"/>
              </a:xfrm>
              <a:prstGeom prst="rect">
                <a:avLst/>
              </a:prstGeom>
            </p:spPr>
          </p:pic>
          <p:pic>
            <p:nvPicPr>
              <p:cNvPr id="55" name="Image 54">
                <a:extLst>
                  <a:ext uri="{FF2B5EF4-FFF2-40B4-BE49-F238E27FC236}">
                    <a16:creationId xmlns:a16="http://schemas.microsoft.com/office/drawing/2014/main" id="{9A82619C-C3DC-482F-9E91-2906A0218962}"/>
                  </a:ext>
                </a:extLst>
              </p:cNvPr>
              <p:cNvPicPr>
                <a:picLocks noChangeAspect="1"/>
              </p:cNvPicPr>
              <p:nvPr/>
            </p:nvPicPr>
            <p:blipFill>
              <a:blip r:embed="rId11"/>
              <a:stretch>
                <a:fillRect/>
              </a:stretch>
            </p:blipFill>
            <p:spPr>
              <a:xfrm>
                <a:off x="3417690" y="4947255"/>
                <a:ext cx="2683280" cy="1882870"/>
              </a:xfrm>
              <a:prstGeom prst="rect">
                <a:avLst/>
              </a:prstGeom>
            </p:spPr>
          </p:pic>
          <p:sp>
            <p:nvSpPr>
              <p:cNvPr id="56" name="ZoneTexte 55">
                <a:extLst>
                  <a:ext uri="{FF2B5EF4-FFF2-40B4-BE49-F238E27FC236}">
                    <a16:creationId xmlns:a16="http://schemas.microsoft.com/office/drawing/2014/main" id="{AD4B8FCD-1EB5-4F64-B53C-7D77337D977A}"/>
                  </a:ext>
                </a:extLst>
              </p:cNvPr>
              <p:cNvSpPr txBox="1"/>
              <p:nvPr/>
            </p:nvSpPr>
            <p:spPr>
              <a:xfrm>
                <a:off x="4756990" y="5175563"/>
                <a:ext cx="1208985" cy="323165"/>
              </a:xfrm>
              <a:prstGeom prst="rect">
                <a:avLst/>
              </a:prstGeom>
              <a:noFill/>
            </p:spPr>
            <p:txBody>
              <a:bodyPr wrap="none" rtlCol="0">
                <a:spAutoFit/>
              </a:bodyPr>
              <a:lstStyle/>
              <a:p>
                <a:r>
                  <a:rPr lang="en-US" sz="1500" dirty="0">
                    <a:solidFill>
                      <a:schemeClr val="bg2"/>
                    </a:solidFill>
                  </a:rPr>
                  <a:t>AUC = 0.62</a:t>
                </a:r>
              </a:p>
            </p:txBody>
          </p:sp>
        </p:grpSp>
      </p:grpSp>
      <p:grpSp>
        <p:nvGrpSpPr>
          <p:cNvPr id="70" name="Groupe 69">
            <a:extLst>
              <a:ext uri="{FF2B5EF4-FFF2-40B4-BE49-F238E27FC236}">
                <a16:creationId xmlns:a16="http://schemas.microsoft.com/office/drawing/2014/main" id="{72C6EF86-ABB1-447E-BAB2-B17D7D306751}"/>
              </a:ext>
            </a:extLst>
          </p:cNvPr>
          <p:cNvGrpSpPr/>
          <p:nvPr/>
        </p:nvGrpSpPr>
        <p:grpSpPr>
          <a:xfrm>
            <a:off x="337901" y="1431784"/>
            <a:ext cx="11766747" cy="5426216"/>
            <a:chOff x="337901" y="1431784"/>
            <a:chExt cx="11766747" cy="5426216"/>
          </a:xfrm>
        </p:grpSpPr>
        <p:sp>
          <p:nvSpPr>
            <p:cNvPr id="65" name="Rectangle 64">
              <a:extLst>
                <a:ext uri="{FF2B5EF4-FFF2-40B4-BE49-F238E27FC236}">
                  <a16:creationId xmlns:a16="http://schemas.microsoft.com/office/drawing/2014/main" id="{58AFF922-79BA-49C8-B4DF-D84C42DA30E6}"/>
                </a:ext>
              </a:extLst>
            </p:cNvPr>
            <p:cNvSpPr/>
            <p:nvPr/>
          </p:nvSpPr>
          <p:spPr>
            <a:xfrm>
              <a:off x="337901" y="1431784"/>
              <a:ext cx="11766747" cy="3629952"/>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25A3949-C045-4C3E-9108-1A277C2AD219}"/>
                </a:ext>
              </a:extLst>
            </p:cNvPr>
            <p:cNvSpPr/>
            <p:nvPr/>
          </p:nvSpPr>
          <p:spPr>
            <a:xfrm>
              <a:off x="3032519" y="5060777"/>
              <a:ext cx="3465500"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BF90FED-4C18-4680-9B7C-666C4CD2BDC1}"/>
                </a:ext>
              </a:extLst>
            </p:cNvPr>
            <p:cNvSpPr/>
            <p:nvPr/>
          </p:nvSpPr>
          <p:spPr>
            <a:xfrm>
              <a:off x="9170273" y="5058735"/>
              <a:ext cx="2921848" cy="1792405"/>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E240B22-899E-4CE0-987E-05711068259E}"/>
                </a:ext>
              </a:extLst>
            </p:cNvPr>
            <p:cNvSpPr/>
            <p:nvPr/>
          </p:nvSpPr>
          <p:spPr>
            <a:xfrm>
              <a:off x="366320" y="5031138"/>
              <a:ext cx="2669752" cy="180686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5024EE-F591-44D4-AC22-9E35BFADE973}"/>
                </a:ext>
              </a:extLst>
            </p:cNvPr>
            <p:cNvSpPr/>
            <p:nvPr/>
          </p:nvSpPr>
          <p:spPr>
            <a:xfrm>
              <a:off x="6473797" y="5062139"/>
              <a:ext cx="2706663" cy="179586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e 72">
            <a:extLst>
              <a:ext uri="{FF2B5EF4-FFF2-40B4-BE49-F238E27FC236}">
                <a16:creationId xmlns:a16="http://schemas.microsoft.com/office/drawing/2014/main" id="{157A0E04-9780-49FA-9B8A-0542511ADF17}"/>
              </a:ext>
            </a:extLst>
          </p:cNvPr>
          <p:cNvGrpSpPr/>
          <p:nvPr/>
        </p:nvGrpSpPr>
        <p:grpSpPr>
          <a:xfrm>
            <a:off x="337901" y="3665782"/>
            <a:ext cx="7173770" cy="1281473"/>
            <a:chOff x="337901" y="3665782"/>
            <a:chExt cx="7173770" cy="1281473"/>
          </a:xfrm>
        </p:grpSpPr>
        <p:grpSp>
          <p:nvGrpSpPr>
            <p:cNvPr id="48" name="Groupe 47">
              <a:extLst>
                <a:ext uri="{FF2B5EF4-FFF2-40B4-BE49-F238E27FC236}">
                  <a16:creationId xmlns:a16="http://schemas.microsoft.com/office/drawing/2014/main" id="{678BA1B9-A271-45F6-9A70-29A70EA82CD8}"/>
                </a:ext>
              </a:extLst>
            </p:cNvPr>
            <p:cNvGrpSpPr/>
            <p:nvPr/>
          </p:nvGrpSpPr>
          <p:grpSpPr>
            <a:xfrm>
              <a:off x="337901" y="3665782"/>
              <a:ext cx="7173770" cy="830996"/>
              <a:chOff x="12020353" y="-2890948"/>
              <a:chExt cx="7865981" cy="1055483"/>
            </a:xfrm>
          </p:grpSpPr>
          <p:sp>
            <p:nvSpPr>
              <p:cNvPr id="49" name="ZoneTexte 48">
                <a:extLst>
                  <a:ext uri="{FF2B5EF4-FFF2-40B4-BE49-F238E27FC236}">
                    <a16:creationId xmlns:a16="http://schemas.microsoft.com/office/drawing/2014/main" id="{4C6496C0-AF99-4B4A-9654-99C83C53ACFC}"/>
                  </a:ext>
                </a:extLst>
              </p:cNvPr>
              <p:cNvSpPr txBox="1"/>
              <p:nvPr/>
            </p:nvSpPr>
            <p:spPr>
              <a:xfrm>
                <a:off x="12020353" y="-2890948"/>
                <a:ext cx="7865981" cy="1055483"/>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While SMOTE seems helpful for Logistic Regression</a:t>
                </a:r>
              </a:p>
              <a:p>
                <a:pPr algn="r"/>
                <a:r>
                  <a:rPr lang="en-US" sz="1600" b="1" dirty="0"/>
                  <a:t>“</a:t>
                </a:r>
                <a:r>
                  <a:rPr lang="en-US" sz="1600" b="1" dirty="0" err="1"/>
                  <a:t>Class_weight</a:t>
                </a:r>
                <a:r>
                  <a:rPr lang="en-US" sz="1600" b="1" dirty="0"/>
                  <a:t>” set to ‘balanced’ seems “enough” for Light GBM,</a:t>
                </a:r>
              </a:p>
              <a:p>
                <a:pPr algn="r"/>
                <a:r>
                  <a:rPr lang="en-US" sz="1600" b="1" dirty="0"/>
                  <a:t>With even a rough behavior able to deal with such imbalanced class</a:t>
                </a:r>
              </a:p>
            </p:txBody>
          </p:sp>
          <p:pic>
            <p:nvPicPr>
              <p:cNvPr id="50" name="Graphique 49" descr="Index pointant vers la droite vu du côté du dos de la main">
                <a:extLst>
                  <a:ext uri="{FF2B5EF4-FFF2-40B4-BE49-F238E27FC236}">
                    <a16:creationId xmlns:a16="http://schemas.microsoft.com/office/drawing/2014/main" id="{36F5D541-614B-4E57-804A-5453C4AFACB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62761" y="-2808403"/>
                <a:ext cx="450612" cy="450613"/>
              </a:xfrm>
              <a:prstGeom prst="rect">
                <a:avLst/>
              </a:prstGeom>
            </p:spPr>
          </p:pic>
        </p:grpSp>
        <p:sp>
          <p:nvSpPr>
            <p:cNvPr id="71" name="Flèche : bas 70">
              <a:extLst>
                <a:ext uri="{FF2B5EF4-FFF2-40B4-BE49-F238E27FC236}">
                  <a16:creationId xmlns:a16="http://schemas.microsoft.com/office/drawing/2014/main" id="{E1D80AD3-A7EF-482E-BE4B-04A6CC1E1CFA}"/>
                </a:ext>
              </a:extLst>
            </p:cNvPr>
            <p:cNvSpPr/>
            <p:nvPr/>
          </p:nvSpPr>
          <p:spPr>
            <a:xfrm>
              <a:off x="1485900" y="4667309"/>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èche : bas 71">
              <a:extLst>
                <a:ext uri="{FF2B5EF4-FFF2-40B4-BE49-F238E27FC236}">
                  <a16:creationId xmlns:a16="http://schemas.microsoft.com/office/drawing/2014/main" id="{62171D79-AED0-446D-8B46-BD99A39001BB}"/>
                </a:ext>
              </a:extLst>
            </p:cNvPr>
            <p:cNvSpPr/>
            <p:nvPr/>
          </p:nvSpPr>
          <p:spPr>
            <a:xfrm>
              <a:off x="6982691" y="4623985"/>
              <a:ext cx="436418" cy="279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763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wipe(left)">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left)">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0D4B5-60EE-40EC-BACD-4F0105E32DA7}"/>
              </a:ext>
            </a:extLst>
          </p:cNvPr>
          <p:cNvSpPr>
            <a:spLocks noGrp="1"/>
          </p:cNvSpPr>
          <p:nvPr>
            <p:ph type="title"/>
          </p:nvPr>
        </p:nvSpPr>
        <p:spPr/>
        <p:txBody>
          <a:bodyPr/>
          <a:lstStyle/>
          <a:p>
            <a:r>
              <a:rPr lang="en-US" sz="3200" dirty="0"/>
              <a:t>Optimization : </a:t>
            </a:r>
            <a:r>
              <a:rPr lang="en-US" sz="3200" dirty="0" err="1"/>
              <a:t>hyperopt</a:t>
            </a:r>
            <a:endParaRPr lang="en-US" sz="3200" dirty="0"/>
          </a:p>
        </p:txBody>
      </p:sp>
      <p:sp>
        <p:nvSpPr>
          <p:cNvPr id="4" name="Espace réservé du numéro de diapositive 3">
            <a:extLst>
              <a:ext uri="{FF2B5EF4-FFF2-40B4-BE49-F238E27FC236}">
                <a16:creationId xmlns:a16="http://schemas.microsoft.com/office/drawing/2014/main" id="{4C2EE993-F953-49DE-ADF6-E3A08ACDCE7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8" name="Image 7">
            <a:extLst>
              <a:ext uri="{FF2B5EF4-FFF2-40B4-BE49-F238E27FC236}">
                <a16:creationId xmlns:a16="http://schemas.microsoft.com/office/drawing/2014/main" id="{60B7DC99-FFC0-4F6B-A504-25A4CBF6F5E6}"/>
              </a:ext>
            </a:extLst>
          </p:cNvPr>
          <p:cNvPicPr>
            <a:picLocks noChangeAspect="1"/>
          </p:cNvPicPr>
          <p:nvPr/>
        </p:nvPicPr>
        <p:blipFill>
          <a:blip r:embed="rId2"/>
          <a:stretch>
            <a:fillRect/>
          </a:stretch>
        </p:blipFill>
        <p:spPr>
          <a:xfrm>
            <a:off x="174460" y="1259577"/>
            <a:ext cx="4294765" cy="4208869"/>
          </a:xfrm>
          <a:prstGeom prst="rect">
            <a:avLst/>
          </a:prstGeom>
        </p:spPr>
      </p:pic>
      <p:sp>
        <p:nvSpPr>
          <p:cNvPr id="3" name="ZoneTexte 2">
            <a:extLst>
              <a:ext uri="{FF2B5EF4-FFF2-40B4-BE49-F238E27FC236}">
                <a16:creationId xmlns:a16="http://schemas.microsoft.com/office/drawing/2014/main" id="{152B0DAE-9E54-4B9A-AC58-67401565F540}"/>
              </a:ext>
            </a:extLst>
          </p:cNvPr>
          <p:cNvSpPr txBox="1"/>
          <p:nvPr/>
        </p:nvSpPr>
        <p:spPr>
          <a:xfrm>
            <a:off x="190003" y="5598422"/>
            <a:ext cx="4294765" cy="1200329"/>
          </a:xfrm>
          <a:prstGeom prst="rect">
            <a:avLst/>
          </a:prstGeom>
          <a:noFill/>
        </p:spPr>
        <p:txBody>
          <a:bodyPr wrap="none" rtlCol="0">
            <a:spAutoFit/>
          </a:bodyPr>
          <a:lstStyle/>
          <a:p>
            <a:r>
              <a:rPr lang="en-US" dirty="0"/>
              <a:t>! </a:t>
            </a:r>
            <a:r>
              <a:rPr lang="en-US" dirty="0" err="1"/>
              <a:t>Hyperopt</a:t>
            </a:r>
            <a:r>
              <a:rPr lang="en-US" dirty="0"/>
              <a:t> covering wide space</a:t>
            </a:r>
          </a:p>
          <a:p>
            <a:r>
              <a:rPr lang="en-US" dirty="0"/>
              <a:t>! Further </a:t>
            </a:r>
            <a:r>
              <a:rPr lang="en-US" dirty="0" err="1"/>
              <a:t>optim</a:t>
            </a:r>
            <a:r>
              <a:rPr lang="en-US" dirty="0"/>
              <a:t> on a restricted space</a:t>
            </a:r>
          </a:p>
          <a:p>
            <a:endParaRPr lang="en-US" dirty="0"/>
          </a:p>
          <a:p>
            <a:r>
              <a:rPr lang="en-US" dirty="0"/>
              <a:t>‘actual’ loss would be more chaotic </a:t>
            </a:r>
          </a:p>
        </p:txBody>
      </p:sp>
    </p:spTree>
    <p:extLst>
      <p:ext uri="{BB962C8B-B14F-4D97-AF65-F5344CB8AC3E}">
        <p14:creationId xmlns:p14="http://schemas.microsoft.com/office/powerpoint/2010/main" val="183871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0C25F-FAA2-4D2C-923D-C65309FFB0AE}"/>
              </a:ext>
            </a:extLst>
          </p:cNvPr>
          <p:cNvSpPr>
            <a:spLocks noGrp="1"/>
          </p:cNvSpPr>
          <p:nvPr>
            <p:ph type="title"/>
          </p:nvPr>
        </p:nvSpPr>
        <p:spPr/>
        <p:txBody>
          <a:bodyPr/>
          <a:lstStyle/>
          <a:p>
            <a:endParaRPr lang="en-US"/>
          </a:p>
        </p:txBody>
      </p:sp>
      <p:sp>
        <p:nvSpPr>
          <p:cNvPr id="4" name="Espace réservé du numéro de diapositive 3">
            <a:extLst>
              <a:ext uri="{FF2B5EF4-FFF2-40B4-BE49-F238E27FC236}">
                <a16:creationId xmlns:a16="http://schemas.microsoft.com/office/drawing/2014/main" id="{91707DBA-1A46-4D0C-855C-20234C3DA337}"/>
              </a:ext>
            </a:extLst>
          </p:cNvPr>
          <p:cNvSpPr>
            <a:spLocks noGrp="1"/>
          </p:cNvSpPr>
          <p:nvPr>
            <p:ph type="sldNum" sz="quarter" idx="12"/>
          </p:nvPr>
        </p:nvSpPr>
        <p:spPr/>
        <p:txBody>
          <a:bodyPr/>
          <a:lstStyle/>
          <a:p>
            <a:fld id="{D57F1E4F-1CFF-5643-939E-217C01CDF565}" type="slidenum">
              <a:rPr lang="en-US" smtClean="0"/>
              <a:pPr/>
              <a:t>16</a:t>
            </a:fld>
            <a:endParaRPr lang="en-US" b="1" dirty="0"/>
          </a:p>
        </p:txBody>
      </p:sp>
      <p:pic>
        <p:nvPicPr>
          <p:cNvPr id="5" name="Image 4">
            <a:extLst>
              <a:ext uri="{FF2B5EF4-FFF2-40B4-BE49-F238E27FC236}">
                <a16:creationId xmlns:a16="http://schemas.microsoft.com/office/drawing/2014/main" id="{E45F8F99-6D15-4F41-AB70-C56165B08DCD}"/>
              </a:ext>
            </a:extLst>
          </p:cNvPr>
          <p:cNvPicPr>
            <a:picLocks noChangeAspect="1"/>
          </p:cNvPicPr>
          <p:nvPr/>
        </p:nvPicPr>
        <p:blipFill>
          <a:blip r:embed="rId2"/>
          <a:stretch>
            <a:fillRect/>
          </a:stretch>
        </p:blipFill>
        <p:spPr>
          <a:xfrm>
            <a:off x="1924320" y="1446079"/>
            <a:ext cx="3513589" cy="4338845"/>
          </a:xfrm>
          <a:prstGeom prst="rect">
            <a:avLst/>
          </a:prstGeom>
        </p:spPr>
      </p:pic>
      <p:pic>
        <p:nvPicPr>
          <p:cNvPr id="6" name="Image 5">
            <a:extLst>
              <a:ext uri="{FF2B5EF4-FFF2-40B4-BE49-F238E27FC236}">
                <a16:creationId xmlns:a16="http://schemas.microsoft.com/office/drawing/2014/main" id="{FBBAE09B-40F7-49F8-A010-D63483F57763}"/>
              </a:ext>
            </a:extLst>
          </p:cNvPr>
          <p:cNvPicPr>
            <a:picLocks noChangeAspect="1"/>
          </p:cNvPicPr>
          <p:nvPr/>
        </p:nvPicPr>
        <p:blipFill>
          <a:blip r:embed="rId3"/>
          <a:stretch>
            <a:fillRect/>
          </a:stretch>
        </p:blipFill>
        <p:spPr>
          <a:xfrm>
            <a:off x="6202419" y="1279836"/>
            <a:ext cx="3815191" cy="4338845"/>
          </a:xfrm>
          <a:prstGeom prst="rect">
            <a:avLst/>
          </a:prstGeom>
        </p:spPr>
      </p:pic>
      <p:pic>
        <p:nvPicPr>
          <p:cNvPr id="7" name="Image 6">
            <a:extLst>
              <a:ext uri="{FF2B5EF4-FFF2-40B4-BE49-F238E27FC236}">
                <a16:creationId xmlns:a16="http://schemas.microsoft.com/office/drawing/2014/main" id="{7AA7E03A-5B60-4B09-8351-790D44A58550}"/>
              </a:ext>
            </a:extLst>
          </p:cNvPr>
          <p:cNvPicPr>
            <a:picLocks noChangeAspect="1"/>
          </p:cNvPicPr>
          <p:nvPr/>
        </p:nvPicPr>
        <p:blipFill>
          <a:blip r:embed="rId4"/>
          <a:stretch>
            <a:fillRect/>
          </a:stretch>
        </p:blipFill>
        <p:spPr>
          <a:xfrm>
            <a:off x="5328788" y="2120237"/>
            <a:ext cx="5334000" cy="4286250"/>
          </a:xfrm>
          <a:prstGeom prst="rect">
            <a:avLst/>
          </a:prstGeom>
        </p:spPr>
      </p:pic>
    </p:spTree>
    <p:extLst>
      <p:ext uri="{BB962C8B-B14F-4D97-AF65-F5344CB8AC3E}">
        <p14:creationId xmlns:p14="http://schemas.microsoft.com/office/powerpoint/2010/main" val="74860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62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a:p>
            <a:pPr lvl="1">
              <a:buFont typeface="+mj-lt"/>
              <a:buAutoNum type="arabicPeriod"/>
            </a:pPr>
            <a:r>
              <a:rPr lang="en-US" dirty="0"/>
              <a:t>Limits</a:t>
            </a:r>
          </a:p>
          <a:p>
            <a:pPr>
              <a:buFont typeface="+mj-lt"/>
              <a:buAutoNum type="arabicPeriod"/>
            </a:pPr>
            <a:r>
              <a:rPr lang="en-US" dirty="0"/>
              <a:t>Further works</a:t>
            </a:r>
          </a:p>
          <a:p>
            <a:pPr lvl="1">
              <a:buFont typeface="+mj-lt"/>
              <a:buAutoNum type="arabicPeriod"/>
            </a:pPr>
            <a:r>
              <a:rPr lang="en-US" dirty="0"/>
              <a:t>From learning from people to predict default’s risk</a:t>
            </a:r>
          </a:p>
          <a:p>
            <a:pPr lvl="1">
              <a:buFont typeface="+mj-lt"/>
              <a:buAutoNum type="arabicPeriod"/>
            </a:pPr>
            <a:r>
              <a:rPr lang="en-US" dirty="0"/>
              <a:t>To learning from people + context to predict effects on company KPIs</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56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F74FD-1A2D-49FB-8BBE-B54B4F2B0075}"/>
              </a:ext>
            </a:extLst>
          </p:cNvPr>
          <p:cNvSpPr>
            <a:spLocks noGrp="1"/>
          </p:cNvSpPr>
          <p:nvPr>
            <p:ph type="title"/>
          </p:nvPr>
        </p:nvSpPr>
        <p:spPr/>
        <p:txBody>
          <a:bodyPr/>
          <a:lstStyle/>
          <a:p>
            <a:r>
              <a:rPr lang="en-US" sz="3200" dirty="0"/>
              <a:t>Building a Dashboard:</a:t>
            </a:r>
            <a:br>
              <a:rPr lang="en-US" sz="3200" dirty="0"/>
            </a:br>
            <a:r>
              <a:rPr lang="en-US" sz="3200" dirty="0"/>
              <a:t>interpretability</a:t>
            </a:r>
          </a:p>
        </p:txBody>
      </p:sp>
      <p:sp>
        <p:nvSpPr>
          <p:cNvPr id="4" name="Espace réservé du numéro de diapositive 3">
            <a:extLst>
              <a:ext uri="{FF2B5EF4-FFF2-40B4-BE49-F238E27FC236}">
                <a16:creationId xmlns:a16="http://schemas.microsoft.com/office/drawing/2014/main" id="{BB3DD0F5-E7B5-4BC9-B508-54E6B2241F87}"/>
              </a:ext>
            </a:extLst>
          </p:cNvPr>
          <p:cNvSpPr>
            <a:spLocks noGrp="1"/>
          </p:cNvSpPr>
          <p:nvPr>
            <p:ph type="sldNum" sz="quarter" idx="12"/>
          </p:nvPr>
        </p:nvSpPr>
        <p:spPr/>
        <p:txBody>
          <a:bodyPr/>
          <a:lstStyle/>
          <a:p>
            <a:fld id="{D57F1E4F-1CFF-5643-939E-217C01CDF565}" type="slidenum">
              <a:rPr lang="en-US" smtClean="0"/>
              <a:pPr/>
              <a:t>18</a:t>
            </a:fld>
            <a:endParaRPr lang="en-US" b="1" dirty="0"/>
          </a:p>
        </p:txBody>
      </p:sp>
      <p:pic>
        <p:nvPicPr>
          <p:cNvPr id="5" name="Image 4">
            <a:extLst>
              <a:ext uri="{FF2B5EF4-FFF2-40B4-BE49-F238E27FC236}">
                <a16:creationId xmlns:a16="http://schemas.microsoft.com/office/drawing/2014/main" id="{F9B72639-194F-41F3-9032-C0FD9AAEC033}"/>
              </a:ext>
            </a:extLst>
          </p:cNvPr>
          <p:cNvPicPr>
            <a:picLocks noChangeAspect="1"/>
          </p:cNvPicPr>
          <p:nvPr/>
        </p:nvPicPr>
        <p:blipFill>
          <a:blip r:embed="rId2"/>
          <a:stretch>
            <a:fillRect/>
          </a:stretch>
        </p:blipFill>
        <p:spPr>
          <a:xfrm>
            <a:off x="451514" y="3702788"/>
            <a:ext cx="5445497" cy="2782721"/>
          </a:xfrm>
          <a:prstGeom prst="rect">
            <a:avLst/>
          </a:prstGeom>
        </p:spPr>
      </p:pic>
      <p:sp>
        <p:nvSpPr>
          <p:cNvPr id="6" name="ZoneTexte 5">
            <a:extLst>
              <a:ext uri="{FF2B5EF4-FFF2-40B4-BE49-F238E27FC236}">
                <a16:creationId xmlns:a16="http://schemas.microsoft.com/office/drawing/2014/main" id="{1ED27E0F-FF46-4A3D-B72B-AD0B497A0B86}"/>
              </a:ext>
            </a:extLst>
          </p:cNvPr>
          <p:cNvSpPr txBox="1"/>
          <p:nvPr/>
        </p:nvSpPr>
        <p:spPr>
          <a:xfrm>
            <a:off x="6394151" y="4643589"/>
            <a:ext cx="5346335" cy="646331"/>
          </a:xfrm>
          <a:prstGeom prst="rect">
            <a:avLst/>
          </a:prstGeom>
          <a:noFill/>
        </p:spPr>
        <p:txBody>
          <a:bodyPr wrap="none" rtlCol="0">
            <a:spAutoFit/>
          </a:bodyPr>
          <a:lstStyle/>
          <a:p>
            <a:r>
              <a:rPr lang="en-US" dirty="0"/>
              <a:t>N_CREDIT_TERM = AMT_CREDIT / AMT_ANNUITY</a:t>
            </a:r>
          </a:p>
          <a:p>
            <a:endParaRPr lang="en-US" dirty="0"/>
          </a:p>
        </p:txBody>
      </p:sp>
      <p:sp>
        <p:nvSpPr>
          <p:cNvPr id="9" name="ZoneTexte 8">
            <a:extLst>
              <a:ext uri="{FF2B5EF4-FFF2-40B4-BE49-F238E27FC236}">
                <a16:creationId xmlns:a16="http://schemas.microsoft.com/office/drawing/2014/main" id="{5B12E9BD-ACEF-454F-BA48-84E26D28CED3}"/>
              </a:ext>
            </a:extLst>
          </p:cNvPr>
          <p:cNvSpPr txBox="1"/>
          <p:nvPr/>
        </p:nvSpPr>
        <p:spPr>
          <a:xfrm>
            <a:off x="507994" y="1659467"/>
            <a:ext cx="9642383" cy="646331"/>
          </a:xfrm>
          <a:prstGeom prst="rect">
            <a:avLst/>
          </a:prstGeom>
          <a:noFill/>
        </p:spPr>
        <p:txBody>
          <a:bodyPr wrap="none" rtlCol="0">
            <a:spAutoFit/>
          </a:bodyPr>
          <a:lstStyle/>
          <a:p>
            <a:r>
              <a:rPr lang="en-US" dirty="0"/>
              <a:t>A first step in the field of interpretability comes with the model’s features importance.</a:t>
            </a:r>
          </a:p>
          <a:p>
            <a:r>
              <a:rPr lang="en-US" dirty="0"/>
              <a:t>This is a global </a:t>
            </a:r>
          </a:p>
        </p:txBody>
      </p:sp>
      <p:sp>
        <p:nvSpPr>
          <p:cNvPr id="11" name="ZoneTexte 10">
            <a:extLst>
              <a:ext uri="{FF2B5EF4-FFF2-40B4-BE49-F238E27FC236}">
                <a16:creationId xmlns:a16="http://schemas.microsoft.com/office/drawing/2014/main" id="{CCB0C56B-AC3A-48C3-90AE-887F128BE001}"/>
              </a:ext>
            </a:extLst>
          </p:cNvPr>
          <p:cNvSpPr txBox="1"/>
          <p:nvPr/>
        </p:nvSpPr>
        <p:spPr>
          <a:xfrm>
            <a:off x="5748866" y="2274364"/>
            <a:ext cx="6101644" cy="1200329"/>
          </a:xfrm>
          <a:prstGeom prst="rect">
            <a:avLst/>
          </a:prstGeom>
          <a:noFill/>
        </p:spPr>
        <p:txBody>
          <a:bodyPr wrap="square">
            <a:spAutoFit/>
          </a:bodyPr>
          <a:lstStyle/>
          <a:p>
            <a:r>
              <a:rPr lang="en-US" b="1" i="0" dirty="0">
                <a:effectLst/>
                <a:latin typeface="Arial" panose="020B0604020202020204" pitchFamily="34" charset="0"/>
              </a:rPr>
              <a:t>Gini Importance</a:t>
            </a:r>
            <a:r>
              <a:rPr lang="en-US" b="0" i="0" dirty="0">
                <a:effectLst/>
                <a:latin typeface="Arial" panose="020B0604020202020204" pitchFamily="34" charset="0"/>
              </a:rPr>
              <a:t> or </a:t>
            </a:r>
            <a:r>
              <a:rPr lang="en-US" b="1" i="0" dirty="0">
                <a:effectLst/>
                <a:latin typeface="Arial" panose="020B0604020202020204" pitchFamily="34" charset="0"/>
              </a:rPr>
              <a:t>Mean Decrease in Impurity (MDI)</a:t>
            </a:r>
            <a:r>
              <a:rPr lang="en-US" b="0" i="0" dirty="0">
                <a:effectLst/>
                <a:latin typeface="Arial" panose="020B0604020202020204" pitchFamily="34" charset="0"/>
              </a:rPr>
              <a:t> calculates each feature importance as the sum over the number of splits (</a:t>
            </a:r>
            <a:r>
              <a:rPr lang="en-US" b="0" i="0" dirty="0" err="1">
                <a:effectLst/>
                <a:latin typeface="Arial" panose="020B0604020202020204" pitchFamily="34" charset="0"/>
              </a:rPr>
              <a:t>accross</a:t>
            </a:r>
            <a:r>
              <a:rPr lang="en-US" b="0" i="0" dirty="0">
                <a:effectLst/>
                <a:latin typeface="Arial" panose="020B0604020202020204" pitchFamily="34" charset="0"/>
              </a:rPr>
              <a:t> all tress) that include the feature, </a:t>
            </a:r>
            <a:r>
              <a:rPr lang="en-US" b="0" i="0" dirty="0" err="1">
                <a:effectLst/>
                <a:latin typeface="Arial" panose="020B0604020202020204" pitchFamily="34" charset="0"/>
              </a:rPr>
              <a:t>proportionaly</a:t>
            </a:r>
            <a:r>
              <a:rPr lang="en-US" b="0" i="0" dirty="0">
                <a:effectLst/>
                <a:latin typeface="Arial" panose="020B0604020202020204" pitchFamily="34" charset="0"/>
              </a:rPr>
              <a:t> to the number of samples it splits.</a:t>
            </a:r>
            <a:endParaRPr lang="en-US" dirty="0"/>
          </a:p>
        </p:txBody>
      </p:sp>
      <p:sp>
        <p:nvSpPr>
          <p:cNvPr id="13" name="ZoneTexte 12">
            <a:extLst>
              <a:ext uri="{FF2B5EF4-FFF2-40B4-BE49-F238E27FC236}">
                <a16:creationId xmlns:a16="http://schemas.microsoft.com/office/drawing/2014/main" id="{200D2DA5-28B7-40D3-BA05-9D9C0E56E683}"/>
              </a:ext>
            </a:extLst>
          </p:cNvPr>
          <p:cNvSpPr txBox="1"/>
          <p:nvPr/>
        </p:nvSpPr>
        <p:spPr>
          <a:xfrm>
            <a:off x="7099555" y="459602"/>
            <a:ext cx="6101644" cy="369332"/>
          </a:xfrm>
          <a:prstGeom prst="rect">
            <a:avLst/>
          </a:prstGeom>
          <a:noFill/>
        </p:spPr>
        <p:txBody>
          <a:bodyPr wrap="square">
            <a:spAutoFit/>
          </a:bodyPr>
          <a:lstStyle/>
          <a:p>
            <a:r>
              <a:rPr lang="en-US" b="1" i="1" dirty="0">
                <a:solidFill>
                  <a:srgbClr val="292929"/>
                </a:solidFill>
                <a:effectLst/>
                <a:latin typeface="charter"/>
              </a:rPr>
              <a:t>Model Interpretability Does Not Mean Causality</a:t>
            </a:r>
            <a:endParaRPr lang="en-US" i="1" dirty="0"/>
          </a:p>
        </p:txBody>
      </p:sp>
    </p:spTree>
    <p:extLst>
      <p:ext uri="{BB962C8B-B14F-4D97-AF65-F5344CB8AC3E}">
        <p14:creationId xmlns:p14="http://schemas.microsoft.com/office/powerpoint/2010/main" val="300946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4D762-FF98-4FAF-94A4-AB36B2EBA71E}"/>
              </a:ext>
            </a:extLst>
          </p:cNvPr>
          <p:cNvSpPr>
            <a:spLocks noGrp="1"/>
          </p:cNvSpPr>
          <p:nvPr>
            <p:ph type="title"/>
          </p:nvPr>
        </p:nvSpPr>
        <p:spPr/>
        <p:txBody>
          <a:bodyPr/>
          <a:lstStyle/>
          <a:p>
            <a:r>
              <a:rPr lang="en-US" dirty="0"/>
              <a:t>LIME</a:t>
            </a:r>
          </a:p>
        </p:txBody>
      </p:sp>
      <p:sp>
        <p:nvSpPr>
          <p:cNvPr id="3" name="Espace réservé du contenu 2">
            <a:extLst>
              <a:ext uri="{FF2B5EF4-FFF2-40B4-BE49-F238E27FC236}">
                <a16:creationId xmlns:a16="http://schemas.microsoft.com/office/drawing/2014/main" id="{7AD3FE46-CB8F-4CFF-B7ED-C51A1F9C949B}"/>
              </a:ext>
            </a:extLst>
          </p:cNvPr>
          <p:cNvSpPr>
            <a:spLocks noGrp="1"/>
          </p:cNvSpPr>
          <p:nvPr>
            <p:ph idx="1"/>
          </p:nvPr>
        </p:nvSpPr>
        <p:spPr>
          <a:xfrm>
            <a:off x="818712" y="1343379"/>
            <a:ext cx="10554574" cy="5904088"/>
          </a:xfrm>
        </p:spPr>
        <p:txBody>
          <a:bodyPr>
            <a:normAutofit fontScale="85000" lnSpcReduction="20000"/>
          </a:bodyPr>
          <a:lstStyle/>
          <a:p>
            <a:pPr algn="l"/>
            <a:r>
              <a:rPr lang="en-US" b="1" i="0" dirty="0">
                <a:effectLst/>
                <a:latin typeface="charter"/>
              </a:rPr>
              <a:t>“Why Should I Trust You?”</a:t>
            </a:r>
            <a:endParaRPr lang="en-US" b="0" i="0" dirty="0">
              <a:effectLst/>
              <a:latin typeface="charter"/>
            </a:endParaRPr>
          </a:p>
          <a:p>
            <a:pPr algn="l"/>
            <a:r>
              <a:rPr lang="en-US" b="0" i="0" dirty="0">
                <a:effectLst/>
                <a:latin typeface="charter"/>
              </a:rPr>
              <a:t>In the seminar work </a:t>
            </a:r>
            <a:r>
              <a:rPr lang="en-US" b="0" i="0" u="sng" dirty="0">
                <a:effectLst/>
                <a:latin typeface="charter"/>
                <a:hlinkClick r:id="rId2">
                  <a:extLst>
                    <a:ext uri="{A12FA001-AC4F-418D-AE19-62706E023703}">
                      <ahyp:hlinkClr xmlns:ahyp="http://schemas.microsoft.com/office/drawing/2018/hyperlinkcolor" val="tx"/>
                    </a:ext>
                  </a:extLst>
                </a:hlinkClick>
              </a:rPr>
              <a:t>“Why Should I Trust You?” Explaining the Predictions of Any Classifier</a:t>
            </a:r>
            <a:r>
              <a:rPr lang="en-US" b="0" i="0" dirty="0">
                <a:effectLst/>
                <a:latin typeface="charter"/>
              </a:rPr>
              <a:t> (KDD2016) by Marco Tulio Ribeiro, Sameer Singh, and Carlos </a:t>
            </a:r>
            <a:r>
              <a:rPr lang="en-US" b="0" i="0" dirty="0" err="1">
                <a:effectLst/>
                <a:latin typeface="charter"/>
              </a:rPr>
              <a:t>Guestrin</a:t>
            </a:r>
            <a:r>
              <a:rPr lang="en-US" b="0" i="0" dirty="0">
                <a:effectLst/>
                <a:latin typeface="charter"/>
              </a:rPr>
              <a:t>, the interpretability for a black-box model has a novel solution. The solution aim at building two types of trust:</a:t>
            </a:r>
          </a:p>
          <a:p>
            <a:pPr algn="l">
              <a:buFont typeface="Arial" panose="020B0604020202020204" pitchFamily="34" charset="0"/>
              <a:buChar char="•"/>
            </a:pPr>
            <a:r>
              <a:rPr lang="en-US" b="1" i="0" dirty="0">
                <a:effectLst/>
                <a:latin typeface="charter"/>
              </a:rPr>
              <a:t>Trusting a prediction:</a:t>
            </a:r>
            <a:r>
              <a:rPr lang="en-US" b="0" i="0" dirty="0">
                <a:effectLst/>
                <a:latin typeface="charter"/>
              </a:rPr>
              <a:t> a user will trust an individual prediction to act upon. No user wants to accept a model prediction on blind faith, especially if the consequences can be catastrophic.</a:t>
            </a:r>
          </a:p>
          <a:p>
            <a:pPr algn="l">
              <a:buFont typeface="Arial" panose="020B0604020202020204" pitchFamily="34" charset="0"/>
              <a:buChar char="•"/>
            </a:pPr>
            <a:r>
              <a:rPr lang="en-US" b="1" i="0" dirty="0">
                <a:effectLst/>
                <a:latin typeface="charter"/>
              </a:rPr>
              <a:t>Trusting a model:</a:t>
            </a:r>
            <a:r>
              <a:rPr lang="en-US" b="0" i="0" dirty="0">
                <a:effectLst/>
                <a:latin typeface="charter"/>
              </a:rPr>
              <a:t> the user gains enough trust that the model will behave in reasonable ways when deployed. Although in the modeling stage accuracy metrics (such as AUC — Area under the curve) are used on multiple validation datasets to mimic the real-world data, there often exist significant differences in the real-world data. Besides using the accuracy metrics, we need to test the individual prediction explanations.</a:t>
            </a:r>
          </a:p>
          <a:p>
            <a:pPr algn="l"/>
            <a:r>
              <a:rPr lang="en-US" b="0" i="0" dirty="0">
                <a:effectLst/>
                <a:latin typeface="charter"/>
              </a:rPr>
              <a:t>They proposed a novel technique called the </a:t>
            </a:r>
            <a:r>
              <a:rPr lang="en-US" b="1" i="0" dirty="0">
                <a:effectLst/>
                <a:latin typeface="charter"/>
              </a:rPr>
              <a:t>Local Interpretable Model-Agnostic Explanations (LIME)</a:t>
            </a:r>
            <a:r>
              <a:rPr lang="en-US" b="0" i="0" dirty="0">
                <a:effectLst/>
                <a:latin typeface="charter"/>
              </a:rPr>
              <a:t>. that can explain the predictions of any classifier in “an interpretable and faithful manner, by learning an interpretable model locally around the prediction.” Their approach is to gain the trust of users for individual predictions and then to trust the model as a whole.</a:t>
            </a:r>
          </a:p>
          <a:p>
            <a:pPr algn="l"/>
            <a:r>
              <a:rPr lang="en-US" b="1" i="0" dirty="0">
                <a:effectLst/>
                <a:latin typeface="charter"/>
              </a:rPr>
              <a:t>What Is “Easily Interpretable”?</a:t>
            </a:r>
            <a:endParaRPr lang="en-US" b="0" i="0" dirty="0">
              <a:effectLst/>
              <a:latin typeface="charter"/>
            </a:endParaRPr>
          </a:p>
          <a:p>
            <a:pPr algn="l"/>
            <a:r>
              <a:rPr lang="en-US" b="0" i="0" dirty="0">
                <a:effectLst/>
                <a:latin typeface="charter"/>
              </a:rPr>
              <a:t>People may say that a linear model is easier than a complicated machine learning model. Is it true? The authors of LIME have two criteria:</a:t>
            </a:r>
          </a:p>
          <a:p>
            <a:pPr algn="l">
              <a:buFont typeface="Arial" panose="020B0604020202020204" pitchFamily="34" charset="0"/>
              <a:buChar char="•"/>
            </a:pPr>
            <a:r>
              <a:rPr lang="en-US" b="1" i="0" dirty="0">
                <a:effectLst/>
                <a:latin typeface="charter"/>
              </a:rPr>
              <a:t>Easy to interpret:</a:t>
            </a:r>
            <a:r>
              <a:rPr lang="en-US" b="0" i="0" dirty="0">
                <a:effectLst/>
                <a:latin typeface="charter"/>
              </a:rPr>
              <a:t> A linear model can have hundreds or thousands of variables. Is it more interpretable than a complex gradient boosting or deep learning model?</a:t>
            </a:r>
          </a:p>
          <a:p>
            <a:pPr algn="l">
              <a:buFont typeface="Arial" panose="020B0604020202020204" pitchFamily="34" charset="0"/>
              <a:buChar char="•"/>
            </a:pPr>
            <a:r>
              <a:rPr lang="en-US" b="1" i="0" dirty="0">
                <a:effectLst/>
                <a:latin typeface="charter"/>
              </a:rPr>
              <a:t>Local fidelity:</a:t>
            </a:r>
            <a:r>
              <a:rPr lang="en-US" b="0" i="0" dirty="0">
                <a:effectLst/>
                <a:latin typeface="charter"/>
              </a:rPr>
              <a:t> the explanation for individual predictions should at least be </a:t>
            </a:r>
            <a:r>
              <a:rPr lang="en-US" b="0" i="1" dirty="0">
                <a:effectLst/>
                <a:latin typeface="charter"/>
              </a:rPr>
              <a:t>locally faithful</a:t>
            </a:r>
            <a:r>
              <a:rPr lang="en-US" b="0" i="0" dirty="0">
                <a:effectLst/>
                <a:latin typeface="charter"/>
              </a:rPr>
              <a:t>, i.e. it must correspond to how the model behaves in the vicinity of the individual observation being predicted. The authors address that local fidelity does not imply global fidelity: features that are globally important may not be important in the local context, and vice versa. Because of this, it could be the case that only a handful of variables directly relate to a local (individual) prediction, even if a model has hundreds of variables globally.</a:t>
            </a:r>
          </a:p>
          <a:p>
            <a:pPr algn="l"/>
            <a:r>
              <a:rPr lang="en-US" b="0" i="0" dirty="0">
                <a:effectLst/>
                <a:latin typeface="charter"/>
              </a:rPr>
              <a:t>That’s why they named this technique </a:t>
            </a:r>
            <a:r>
              <a:rPr lang="en-US" b="1" i="0" dirty="0">
                <a:effectLst/>
                <a:latin typeface="charter"/>
              </a:rPr>
              <a:t>Local Interpretable Model-Agnostic Explanations (LIME) —</a:t>
            </a:r>
            <a:r>
              <a:rPr lang="en-US" b="0" i="0" dirty="0">
                <a:effectLst/>
                <a:latin typeface="charter"/>
              </a:rPr>
              <a:t> It should be locally interpretable and able to explain any models.</a:t>
            </a:r>
          </a:p>
          <a:p>
            <a:endParaRPr lang="en-US" dirty="0"/>
          </a:p>
        </p:txBody>
      </p:sp>
      <p:sp>
        <p:nvSpPr>
          <p:cNvPr id="4" name="Espace réservé du numéro de diapositive 3">
            <a:extLst>
              <a:ext uri="{FF2B5EF4-FFF2-40B4-BE49-F238E27FC236}">
                <a16:creationId xmlns:a16="http://schemas.microsoft.com/office/drawing/2014/main" id="{7D798C7C-5112-4D0B-96C5-B56BC9A69C55}"/>
              </a:ext>
            </a:extLst>
          </p:cNvPr>
          <p:cNvSpPr>
            <a:spLocks noGrp="1"/>
          </p:cNvSpPr>
          <p:nvPr>
            <p:ph type="sldNum" sz="quarter" idx="12"/>
          </p:nvPr>
        </p:nvSpPr>
        <p:spPr/>
        <p:txBody>
          <a:bodyPr/>
          <a:lstStyle/>
          <a:p>
            <a:fld id="{D57F1E4F-1CFF-5643-939E-217C01CDF565}" type="slidenum">
              <a:rPr lang="en-US" smtClean="0"/>
              <a:pPr/>
              <a:t>19</a:t>
            </a:fld>
            <a:endParaRPr lang="en-US" b="1" dirty="0"/>
          </a:p>
        </p:txBody>
      </p:sp>
    </p:spTree>
    <p:extLst>
      <p:ext uri="{BB962C8B-B14F-4D97-AF65-F5344CB8AC3E}">
        <p14:creationId xmlns:p14="http://schemas.microsoft.com/office/powerpoint/2010/main" val="298871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extLst>
              <p:ext uri="{D42A27DB-BD31-4B8C-83A1-F6EECF244321}">
                <p14:modId xmlns:p14="http://schemas.microsoft.com/office/powerpoint/2010/main" val="3134688844"/>
              </p:ext>
            </p:extLst>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1236879" y="2038525"/>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1255961" y="2810313"/>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1209408" y="4329171"/>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1244595" y="3615260"/>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693264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D9AFC-85F1-4791-9665-BFF2747A7709}"/>
              </a:ext>
            </a:extLst>
          </p:cNvPr>
          <p:cNvSpPr>
            <a:spLocks noGrp="1"/>
          </p:cNvSpPr>
          <p:nvPr>
            <p:ph type="title"/>
          </p:nvPr>
        </p:nvSpPr>
        <p:spPr/>
        <p:txBody>
          <a:bodyPr/>
          <a:lstStyle/>
          <a:p>
            <a:r>
              <a:rPr lang="en-US" dirty="0"/>
              <a:t>SHAP </a:t>
            </a:r>
            <a:r>
              <a:rPr lang="en-US" dirty="0" err="1"/>
              <a:t>shapley</a:t>
            </a:r>
            <a:r>
              <a:rPr lang="en-US" dirty="0"/>
              <a:t> value</a:t>
            </a:r>
          </a:p>
        </p:txBody>
      </p:sp>
      <p:sp>
        <p:nvSpPr>
          <p:cNvPr id="3" name="Espace réservé du contenu 2">
            <a:extLst>
              <a:ext uri="{FF2B5EF4-FFF2-40B4-BE49-F238E27FC236}">
                <a16:creationId xmlns:a16="http://schemas.microsoft.com/office/drawing/2014/main" id="{E36A4D57-2BF0-47BB-9153-2FFFDCA64CA8}"/>
              </a:ext>
            </a:extLst>
          </p:cNvPr>
          <p:cNvSpPr>
            <a:spLocks noGrp="1"/>
          </p:cNvSpPr>
          <p:nvPr>
            <p:ph idx="1"/>
          </p:nvPr>
        </p:nvSpPr>
        <p:spPr>
          <a:xfrm>
            <a:off x="818712" y="1343379"/>
            <a:ext cx="10554574" cy="5407378"/>
          </a:xfrm>
        </p:spPr>
        <p:txBody>
          <a:bodyPr>
            <a:normAutofit fontScale="85000" lnSpcReduction="10000"/>
          </a:bodyPr>
          <a:lstStyle/>
          <a:p>
            <a:pPr algn="l"/>
            <a:r>
              <a:rPr lang="en-US" b="1" i="0" dirty="0">
                <a:effectLst/>
                <a:latin typeface="charter"/>
              </a:rPr>
              <a:t>That’s the way to calculate the Shapley value: It is the average of the marginal contributions across all permutations.</a:t>
            </a:r>
            <a:r>
              <a:rPr lang="en-US" b="0" i="0" dirty="0">
                <a:effectLst/>
                <a:latin typeface="charter"/>
              </a:rPr>
              <a:t> I will describe the calculation in the formal mathematical term at the end of this post. But now, let’s see how it is applied in machine learning.</a:t>
            </a:r>
          </a:p>
          <a:p>
            <a:pPr algn="l"/>
            <a:r>
              <a:rPr lang="en-US" b="0" i="0" dirty="0">
                <a:effectLst/>
                <a:latin typeface="charter"/>
              </a:rPr>
              <a:t>I called the wood log the “error” log for a special reason: It is the loss function in the context of machine learning. The “error” is the difference between the actual value and prediction. The hammers are the predictors to attack the error log. How do we measure the contributions of the hammers (predictors)? The Shapley values!</a:t>
            </a:r>
          </a:p>
          <a:p>
            <a:pPr algn="l"/>
            <a:r>
              <a:rPr lang="en-US" b="1" i="0" dirty="0">
                <a:effectLst/>
                <a:latin typeface="charter"/>
              </a:rPr>
              <a:t>From the Shaley Value to SHAP (</a:t>
            </a:r>
            <a:r>
              <a:rPr lang="en-US" b="1" i="0" dirty="0" err="1">
                <a:effectLst/>
                <a:latin typeface="charter"/>
              </a:rPr>
              <a:t>SHapley</a:t>
            </a:r>
            <a:r>
              <a:rPr lang="en-US" b="1" i="0" dirty="0">
                <a:effectLst/>
                <a:latin typeface="charter"/>
              </a:rPr>
              <a:t> Additive </a:t>
            </a:r>
            <a:r>
              <a:rPr lang="en-US" b="1" i="0" dirty="0" err="1">
                <a:effectLst/>
                <a:latin typeface="charter"/>
              </a:rPr>
              <a:t>exPlanations</a:t>
            </a:r>
            <a:r>
              <a:rPr lang="en-US" b="1" i="0" dirty="0">
                <a:effectLst/>
                <a:latin typeface="charter"/>
              </a:rPr>
              <a:t>)</a:t>
            </a:r>
            <a:endParaRPr lang="en-US" b="0" i="0" dirty="0">
              <a:effectLst/>
              <a:latin typeface="charter"/>
            </a:endParaRPr>
          </a:p>
          <a:p>
            <a:pPr algn="l"/>
            <a:r>
              <a:rPr lang="en-US" b="0" i="0" dirty="0">
                <a:effectLst/>
                <a:latin typeface="charter"/>
              </a:rPr>
              <a:t>The SHAP (</a:t>
            </a:r>
            <a:r>
              <a:rPr lang="en-US" b="0" i="0" dirty="0" err="1">
                <a:effectLst/>
                <a:latin typeface="charter"/>
              </a:rPr>
              <a:t>SHapley</a:t>
            </a:r>
            <a:r>
              <a:rPr lang="en-US" b="0" i="0" dirty="0">
                <a:effectLst/>
                <a:latin typeface="charter"/>
              </a:rPr>
              <a:t> Additive </a:t>
            </a:r>
            <a:r>
              <a:rPr lang="en-US" b="0" i="0" dirty="0" err="1">
                <a:effectLst/>
                <a:latin typeface="charter"/>
              </a:rPr>
              <a:t>exPlanations</a:t>
            </a:r>
            <a:r>
              <a:rPr lang="en-US" b="0" i="0" dirty="0">
                <a:effectLst/>
                <a:latin typeface="charter"/>
              </a:rPr>
              <a:t>) deserves its own space rather than an extension of the Shapley value. Inspired by several methods (</a:t>
            </a:r>
            <a:r>
              <a:rPr lang="en-US" b="0" i="0" u="sng" dirty="0">
                <a:effectLst/>
                <a:latin typeface="charter"/>
                <a:hlinkClick r:id="rId2">
                  <a:extLst>
                    <a:ext uri="{A12FA001-AC4F-418D-AE19-62706E023703}">
                      <ahyp:hlinkClr xmlns:ahyp="http://schemas.microsoft.com/office/drawing/2018/hyperlinkcolor" val="tx"/>
                    </a:ext>
                  </a:extLst>
                </a:hlinkClick>
              </a:rPr>
              <a:t>1</a:t>
            </a:r>
            <a:r>
              <a:rPr lang="en-US" b="0" i="0" dirty="0">
                <a:effectLst/>
                <a:latin typeface="charter"/>
              </a:rPr>
              <a:t>,</a:t>
            </a:r>
            <a:r>
              <a:rPr lang="en-US" b="0" i="0" u="sng" dirty="0">
                <a:effectLst/>
                <a:latin typeface="charter"/>
                <a:hlinkClick r:id="rId3">
                  <a:extLst>
                    <a:ext uri="{A12FA001-AC4F-418D-AE19-62706E023703}">
                      <ahyp:hlinkClr xmlns:ahyp="http://schemas.microsoft.com/office/drawing/2018/hyperlinkcolor" val="tx"/>
                    </a:ext>
                  </a:extLst>
                </a:hlinkClick>
              </a:rPr>
              <a:t>2</a:t>
            </a:r>
            <a:r>
              <a:rPr lang="en-US" b="0" i="0" dirty="0">
                <a:effectLst/>
                <a:latin typeface="charter"/>
              </a:rPr>
              <a:t>,</a:t>
            </a:r>
            <a:r>
              <a:rPr lang="en-US" b="0" i="0" u="sng" dirty="0">
                <a:effectLst/>
                <a:latin typeface="charter"/>
                <a:hlinkClick r:id="rId4">
                  <a:extLst>
                    <a:ext uri="{A12FA001-AC4F-418D-AE19-62706E023703}">
                      <ahyp:hlinkClr xmlns:ahyp="http://schemas.microsoft.com/office/drawing/2018/hyperlinkcolor" val="tx"/>
                    </a:ext>
                  </a:extLst>
                </a:hlinkClick>
              </a:rPr>
              <a:t>3</a:t>
            </a:r>
            <a:r>
              <a:rPr lang="en-US" b="0" i="0" dirty="0">
                <a:effectLst/>
                <a:latin typeface="charter"/>
              </a:rPr>
              <a:t>,</a:t>
            </a:r>
            <a:r>
              <a:rPr lang="en-US" b="0" i="0" u="sng" dirty="0">
                <a:effectLst/>
                <a:latin typeface="charter"/>
                <a:hlinkClick r:id="rId5">
                  <a:extLst>
                    <a:ext uri="{A12FA001-AC4F-418D-AE19-62706E023703}">
                      <ahyp:hlinkClr xmlns:ahyp="http://schemas.microsoft.com/office/drawing/2018/hyperlinkcolor" val="tx"/>
                    </a:ext>
                  </a:extLst>
                </a:hlinkClick>
              </a:rPr>
              <a:t>4</a:t>
            </a:r>
            <a:r>
              <a:rPr lang="en-US" b="0" i="0" dirty="0">
                <a:effectLst/>
                <a:latin typeface="charter"/>
              </a:rPr>
              <a:t>,</a:t>
            </a:r>
            <a:r>
              <a:rPr lang="en-US" b="0" i="0" u="sng" dirty="0">
                <a:effectLst/>
                <a:latin typeface="charter"/>
                <a:hlinkClick r:id="rId6">
                  <a:extLst>
                    <a:ext uri="{A12FA001-AC4F-418D-AE19-62706E023703}">
                      <ahyp:hlinkClr xmlns:ahyp="http://schemas.microsoft.com/office/drawing/2018/hyperlinkcolor" val="tx"/>
                    </a:ext>
                  </a:extLst>
                </a:hlinkClick>
              </a:rPr>
              <a:t>5</a:t>
            </a:r>
            <a:r>
              <a:rPr lang="en-US" b="0" i="0" dirty="0">
                <a:effectLst/>
                <a:latin typeface="charter"/>
              </a:rPr>
              <a:t>,</a:t>
            </a:r>
            <a:r>
              <a:rPr lang="en-US" b="0" i="0" u="sng" dirty="0">
                <a:effectLst/>
                <a:latin typeface="charter"/>
                <a:hlinkClick r:id="rId7">
                  <a:extLst>
                    <a:ext uri="{A12FA001-AC4F-418D-AE19-62706E023703}">
                      <ahyp:hlinkClr xmlns:ahyp="http://schemas.microsoft.com/office/drawing/2018/hyperlinkcolor" val="tx"/>
                    </a:ext>
                  </a:extLst>
                </a:hlinkClick>
              </a:rPr>
              <a:t>6</a:t>
            </a:r>
            <a:r>
              <a:rPr lang="en-US" b="0" i="0" dirty="0">
                <a:effectLst/>
                <a:latin typeface="charter"/>
              </a:rPr>
              <a:t>,</a:t>
            </a:r>
            <a:r>
              <a:rPr lang="en-US" b="0" i="0" u="sng" dirty="0">
                <a:effectLst/>
                <a:latin typeface="charter"/>
                <a:hlinkClick r:id="rId8">
                  <a:extLst>
                    <a:ext uri="{A12FA001-AC4F-418D-AE19-62706E023703}">
                      <ahyp:hlinkClr xmlns:ahyp="http://schemas.microsoft.com/office/drawing/2018/hyperlinkcolor" val="tx"/>
                    </a:ext>
                  </a:extLst>
                </a:hlinkClick>
              </a:rPr>
              <a:t>7</a:t>
            </a:r>
            <a:r>
              <a:rPr lang="en-US" b="0" i="0" dirty="0">
                <a:effectLst/>
                <a:latin typeface="charter"/>
              </a:rPr>
              <a:t>) on model interpretability, </a:t>
            </a:r>
            <a:r>
              <a:rPr lang="en-US" b="0" i="0" u="sng" dirty="0">
                <a:effectLst/>
                <a:latin typeface="charter"/>
                <a:hlinkClick r:id="rId9">
                  <a:extLst>
                    <a:ext uri="{A12FA001-AC4F-418D-AE19-62706E023703}">
                      <ahyp:hlinkClr xmlns:ahyp="http://schemas.microsoft.com/office/drawing/2018/hyperlinkcolor" val="tx"/>
                    </a:ext>
                  </a:extLst>
                </a:hlinkClick>
              </a:rPr>
              <a:t>Lundberg and Lee (2016)</a:t>
            </a:r>
            <a:r>
              <a:rPr lang="en-US" b="0" i="0" dirty="0">
                <a:effectLst/>
                <a:latin typeface="charter"/>
              </a:rPr>
              <a:t> proposed the SHAP value as a united approach to explaining the output of any machine learning model. Three benefits worth mentioning here.</a:t>
            </a:r>
          </a:p>
          <a:p>
            <a:pPr algn="l">
              <a:buFont typeface="+mj-lt"/>
              <a:buAutoNum type="arabicPeriod"/>
            </a:pPr>
            <a:r>
              <a:rPr lang="en-US" b="0" i="0" dirty="0">
                <a:effectLst/>
                <a:latin typeface="charter"/>
              </a:rPr>
              <a:t>The first one is </a:t>
            </a:r>
            <a:r>
              <a:rPr lang="en-US" b="0" i="1" dirty="0">
                <a:effectLst/>
                <a:latin typeface="charter"/>
              </a:rPr>
              <a:t>global interpretability</a:t>
            </a:r>
            <a:r>
              <a:rPr lang="en-US" b="0" i="0" dirty="0">
                <a:effectLst/>
                <a:latin typeface="charter"/>
              </a:rPr>
              <a:t> — the collective SHAP values can show how much each predictor contributes, either positively or negatively, to the target variable. This is like the variable importance plot but it is able to show the positive or negative relationship for each variable with the target (see the SHAP value plot below).</a:t>
            </a:r>
          </a:p>
          <a:p>
            <a:pPr algn="l">
              <a:buFont typeface="+mj-lt"/>
              <a:buAutoNum type="arabicPeriod"/>
            </a:pPr>
            <a:r>
              <a:rPr lang="en-US" b="0" i="0" dirty="0">
                <a:effectLst/>
                <a:latin typeface="charter"/>
              </a:rPr>
              <a:t>The second benefit is </a:t>
            </a:r>
            <a:r>
              <a:rPr lang="en-US" b="0" i="1" dirty="0">
                <a:effectLst/>
                <a:latin typeface="charter"/>
              </a:rPr>
              <a:t>local interpretability</a:t>
            </a:r>
            <a:r>
              <a:rPr lang="en-US" b="0" i="0" dirty="0">
                <a:effectLst/>
                <a:latin typeface="charter"/>
              </a:rPr>
              <a:t> — each observation gets its own set of SHAP values (see the individual SHAP value plot below). This greatly increases its transparency. We can explain why a case receives its prediction and the contributions of the predictors. Traditional variable importance algorithms only show the results across the entire population but not on each individual case. The local interpretability enables us to pinpoint and contrast the impacts of the factors.</a:t>
            </a:r>
          </a:p>
          <a:p>
            <a:pPr algn="l">
              <a:buFont typeface="+mj-lt"/>
              <a:buAutoNum type="arabicPeriod"/>
            </a:pPr>
            <a:r>
              <a:rPr lang="en-US" b="0" i="0" dirty="0">
                <a:effectLst/>
                <a:latin typeface="charter"/>
              </a:rPr>
              <a:t>Third, the SHAP values can be calculated for any tree-based model, while other methods use linear regression or logistic regression models as the surrogate models.</a:t>
            </a:r>
          </a:p>
          <a:p>
            <a:endParaRPr lang="en-US" dirty="0"/>
          </a:p>
        </p:txBody>
      </p:sp>
      <p:sp>
        <p:nvSpPr>
          <p:cNvPr id="4" name="Espace réservé du numéro de diapositive 3">
            <a:extLst>
              <a:ext uri="{FF2B5EF4-FFF2-40B4-BE49-F238E27FC236}">
                <a16:creationId xmlns:a16="http://schemas.microsoft.com/office/drawing/2014/main" id="{35426FFC-F211-4973-9D40-C1E54F340ECB}"/>
              </a:ext>
            </a:extLst>
          </p:cNvPr>
          <p:cNvSpPr>
            <a:spLocks noGrp="1"/>
          </p:cNvSpPr>
          <p:nvPr>
            <p:ph type="sldNum" sz="quarter" idx="12"/>
          </p:nvPr>
        </p:nvSpPr>
        <p:spPr/>
        <p:txBody>
          <a:bodyPr/>
          <a:lstStyle/>
          <a:p>
            <a:fld id="{D57F1E4F-1CFF-5643-939E-217C01CDF565}" type="slidenum">
              <a:rPr lang="en-US" smtClean="0"/>
              <a:pPr/>
              <a:t>20</a:t>
            </a:fld>
            <a:endParaRPr lang="en-US" b="1" dirty="0"/>
          </a:p>
        </p:txBody>
      </p:sp>
    </p:spTree>
    <p:extLst>
      <p:ext uri="{BB962C8B-B14F-4D97-AF65-F5344CB8AC3E}">
        <p14:creationId xmlns:p14="http://schemas.microsoft.com/office/powerpoint/2010/main" val="297188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271F5-CA8C-4294-BCA6-65DBEBC2249E}"/>
              </a:ext>
            </a:extLst>
          </p:cNvPr>
          <p:cNvSpPr>
            <a:spLocks noGrp="1"/>
          </p:cNvSpPr>
          <p:nvPr>
            <p:ph type="title"/>
          </p:nvPr>
        </p:nvSpPr>
        <p:spPr/>
        <p:txBody>
          <a:bodyPr/>
          <a:lstStyle/>
          <a:p>
            <a:r>
              <a:rPr lang="en-US" dirty="0"/>
              <a:t>Architecture</a:t>
            </a:r>
          </a:p>
        </p:txBody>
      </p:sp>
      <p:sp>
        <p:nvSpPr>
          <p:cNvPr id="3" name="Espace réservé du contenu 2">
            <a:extLst>
              <a:ext uri="{FF2B5EF4-FFF2-40B4-BE49-F238E27FC236}">
                <a16:creationId xmlns:a16="http://schemas.microsoft.com/office/drawing/2014/main" id="{B857BD73-29D5-4BCF-AB79-2AFC3B78E0AB}"/>
              </a:ext>
            </a:extLst>
          </p:cNvPr>
          <p:cNvSpPr>
            <a:spLocks noGrp="1"/>
          </p:cNvSpPr>
          <p:nvPr>
            <p:ph idx="1"/>
          </p:nvPr>
        </p:nvSpPr>
        <p:spPr>
          <a:xfrm>
            <a:off x="4343146" y="1160728"/>
            <a:ext cx="2350616" cy="2088499"/>
          </a:xfrm>
        </p:spPr>
        <p:txBody>
          <a:bodyPr>
            <a:normAutofit fontScale="92500" lnSpcReduction="20000"/>
          </a:bodyPr>
          <a:lstStyle/>
          <a:p>
            <a:pPr marL="0" indent="0">
              <a:buNone/>
            </a:pPr>
            <a:r>
              <a:rPr lang="en-US" dirty="0"/>
              <a:t>Remote (</a:t>
            </a:r>
            <a:r>
              <a:rPr lang="en-US" dirty="0" err="1"/>
              <a:t>github</a:t>
            </a:r>
            <a:r>
              <a:rPr lang="en-US" dirty="0"/>
              <a:t>):</a:t>
            </a:r>
          </a:p>
          <a:p>
            <a:pPr marL="0" indent="0">
              <a:buNone/>
            </a:pPr>
            <a:r>
              <a:rPr lang="en-US" dirty="0"/>
              <a:t>+ inputs</a:t>
            </a:r>
          </a:p>
          <a:p>
            <a:pPr marL="0" indent="0">
              <a:buNone/>
            </a:pPr>
            <a:r>
              <a:rPr lang="en-US" dirty="0"/>
              <a:t>app.py</a:t>
            </a:r>
          </a:p>
          <a:p>
            <a:pPr marL="0" indent="0">
              <a:buNone/>
            </a:pPr>
            <a:r>
              <a:rPr lang="en-US" dirty="0"/>
              <a:t>	get inputs</a:t>
            </a:r>
          </a:p>
          <a:p>
            <a:pPr marL="0" indent="0">
              <a:buNone/>
            </a:pPr>
            <a:r>
              <a:rPr lang="en-US" dirty="0"/>
              <a:t>	make pipeline</a:t>
            </a:r>
          </a:p>
          <a:p>
            <a:pPr marL="0" indent="0">
              <a:buNone/>
            </a:pPr>
            <a:r>
              <a:rPr lang="en-US" dirty="0"/>
              <a:t>	</a:t>
            </a:r>
          </a:p>
        </p:txBody>
      </p:sp>
      <p:sp>
        <p:nvSpPr>
          <p:cNvPr id="4" name="Espace réservé du numéro de diapositive 3">
            <a:extLst>
              <a:ext uri="{FF2B5EF4-FFF2-40B4-BE49-F238E27FC236}">
                <a16:creationId xmlns:a16="http://schemas.microsoft.com/office/drawing/2014/main" id="{A208FFB3-DD57-4313-A2DC-887C5C58C1C6}"/>
              </a:ext>
            </a:extLst>
          </p:cNvPr>
          <p:cNvSpPr>
            <a:spLocks noGrp="1"/>
          </p:cNvSpPr>
          <p:nvPr>
            <p:ph type="sldNum" sz="quarter" idx="12"/>
          </p:nvPr>
        </p:nvSpPr>
        <p:spPr/>
        <p:txBody>
          <a:bodyPr/>
          <a:lstStyle/>
          <a:p>
            <a:fld id="{D57F1E4F-1CFF-5643-939E-217C01CDF565}" type="slidenum">
              <a:rPr lang="en-US" smtClean="0"/>
              <a:pPr/>
              <a:t>21</a:t>
            </a:fld>
            <a:endParaRPr lang="en-US" b="1" dirty="0"/>
          </a:p>
        </p:txBody>
      </p:sp>
      <p:sp>
        <p:nvSpPr>
          <p:cNvPr id="5" name="Espace réservé du contenu 2">
            <a:extLst>
              <a:ext uri="{FF2B5EF4-FFF2-40B4-BE49-F238E27FC236}">
                <a16:creationId xmlns:a16="http://schemas.microsoft.com/office/drawing/2014/main" id="{A459340D-0E4C-4A72-922B-CBB0B1A05F42}"/>
              </a:ext>
            </a:extLst>
          </p:cNvPr>
          <p:cNvSpPr txBox="1">
            <a:spLocks/>
          </p:cNvSpPr>
          <p:nvPr/>
        </p:nvSpPr>
        <p:spPr>
          <a:xfrm>
            <a:off x="8056973" y="850490"/>
            <a:ext cx="2350616" cy="120671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Deploy:</a:t>
            </a:r>
          </a:p>
          <a:p>
            <a:pPr lvl="1"/>
            <a:r>
              <a:rPr lang="en-US" dirty="0"/>
              <a:t>Local host</a:t>
            </a:r>
          </a:p>
        </p:txBody>
      </p:sp>
      <p:sp>
        <p:nvSpPr>
          <p:cNvPr id="6" name="Espace réservé du contenu 2">
            <a:extLst>
              <a:ext uri="{FF2B5EF4-FFF2-40B4-BE49-F238E27FC236}">
                <a16:creationId xmlns:a16="http://schemas.microsoft.com/office/drawing/2014/main" id="{A33C8334-E107-40F3-86E4-7D535E9AA4EB}"/>
              </a:ext>
            </a:extLst>
          </p:cNvPr>
          <p:cNvSpPr txBox="1">
            <a:spLocks/>
          </p:cNvSpPr>
          <p:nvPr/>
        </p:nvSpPr>
        <p:spPr>
          <a:xfrm>
            <a:off x="232785" y="1205272"/>
            <a:ext cx="2350616" cy="241568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Inputs:</a:t>
            </a:r>
          </a:p>
          <a:p>
            <a:r>
              <a:rPr lang="en-US" dirty="0"/>
              <a:t>Data</a:t>
            </a:r>
          </a:p>
          <a:p>
            <a:pPr lvl="1"/>
            <a:r>
              <a:rPr lang="en-US" dirty="0"/>
              <a:t>Applications</a:t>
            </a:r>
          </a:p>
          <a:p>
            <a:pPr lvl="1"/>
            <a:r>
              <a:rPr lang="en-US" dirty="0"/>
              <a:t>Descriptions</a:t>
            </a:r>
          </a:p>
          <a:p>
            <a:r>
              <a:rPr lang="en-US" dirty="0"/>
              <a:t>Model</a:t>
            </a:r>
          </a:p>
          <a:p>
            <a:endParaRPr lang="en-US" dirty="0"/>
          </a:p>
        </p:txBody>
      </p:sp>
      <p:sp>
        <p:nvSpPr>
          <p:cNvPr id="8" name="Espace réservé du contenu 2">
            <a:extLst>
              <a:ext uri="{FF2B5EF4-FFF2-40B4-BE49-F238E27FC236}">
                <a16:creationId xmlns:a16="http://schemas.microsoft.com/office/drawing/2014/main" id="{B85EE699-EADC-4EF2-BC1E-BF922BC847CD}"/>
              </a:ext>
            </a:extLst>
          </p:cNvPr>
          <p:cNvSpPr txBox="1">
            <a:spLocks/>
          </p:cNvSpPr>
          <p:nvPr/>
        </p:nvSpPr>
        <p:spPr>
          <a:xfrm>
            <a:off x="2583401" y="2557041"/>
            <a:ext cx="1835712" cy="2088499"/>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Sample test applications</a:t>
            </a:r>
          </a:p>
          <a:p>
            <a:pPr marL="0" indent="0">
              <a:buFont typeface="Wingdings 2" charset="2"/>
              <a:buNone/>
            </a:pPr>
            <a:r>
              <a:rPr lang="en-US" dirty="0"/>
              <a:t>- </a:t>
            </a:r>
            <a:r>
              <a:rPr lang="en-US" dirty="0" err="1"/>
              <a:t>Github</a:t>
            </a:r>
            <a:r>
              <a:rPr lang="en-US" dirty="0"/>
              <a:t> constraints</a:t>
            </a:r>
          </a:p>
          <a:p>
            <a:pPr marL="0" indent="0">
              <a:buFont typeface="Wingdings 2" charset="2"/>
              <a:buNone/>
            </a:pPr>
            <a:r>
              <a:rPr lang="en-US" dirty="0"/>
              <a:t>- Weakness due to reduced size of  Lime </a:t>
            </a:r>
            <a:r>
              <a:rPr lang="en-US" dirty="0" err="1"/>
              <a:t>n_samples</a:t>
            </a:r>
            <a:r>
              <a:rPr lang="en-US" dirty="0"/>
              <a:t> </a:t>
            </a:r>
            <a:r>
              <a:rPr lang="en-US" dirty="0" err="1"/>
              <a:t>neighboors</a:t>
            </a:r>
            <a:endParaRPr lang="en-US" dirty="0"/>
          </a:p>
          <a:p>
            <a:pPr marL="0" indent="0">
              <a:buFont typeface="Wingdings 2" charset="2"/>
              <a:buNone/>
            </a:pPr>
            <a:r>
              <a:rPr lang="en-US" dirty="0"/>
              <a:t>	</a:t>
            </a:r>
          </a:p>
        </p:txBody>
      </p:sp>
    </p:spTree>
    <p:extLst>
      <p:ext uri="{BB962C8B-B14F-4D97-AF65-F5344CB8AC3E}">
        <p14:creationId xmlns:p14="http://schemas.microsoft.com/office/powerpoint/2010/main" val="326495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7FB0A5-534A-4D2E-AA0F-9A82405244A3}"/>
              </a:ext>
            </a:extLst>
          </p:cNvPr>
          <p:cNvSpPr>
            <a:spLocks noGrp="1"/>
          </p:cNvSpPr>
          <p:nvPr>
            <p:ph type="title"/>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E71780EE-4B5D-445B-BD83-8CC522D3E950}"/>
              </a:ext>
            </a:extLst>
          </p:cNvPr>
          <p:cNvSpPr>
            <a:spLocks noGrp="1"/>
          </p:cNvSpPr>
          <p:nvPr>
            <p:ph type="sldNum" sz="quarter" idx="12"/>
          </p:nvPr>
        </p:nvSpPr>
        <p:spPr/>
        <p:txBody>
          <a:bodyPr/>
          <a:lstStyle/>
          <a:p>
            <a:fld id="{D57F1E4F-1CFF-5643-939E-217C01CDF565}" type="slidenum">
              <a:rPr lang="en-US" smtClean="0"/>
              <a:pPr/>
              <a:t>22</a:t>
            </a:fld>
            <a:endParaRPr lang="en-US" b="1" dirty="0"/>
          </a:p>
        </p:txBody>
      </p:sp>
    </p:spTree>
    <p:extLst>
      <p:ext uri="{BB962C8B-B14F-4D97-AF65-F5344CB8AC3E}">
        <p14:creationId xmlns:p14="http://schemas.microsoft.com/office/powerpoint/2010/main" val="345147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5C0B8-5F2B-4BA9-B98E-2ABE90BAC6CB}"/>
              </a:ext>
            </a:extLst>
          </p:cNvPr>
          <p:cNvSpPr>
            <a:spLocks noGrp="1"/>
          </p:cNvSpPr>
          <p:nvPr>
            <p:ph type="title"/>
          </p:nvPr>
        </p:nvSpPr>
        <p:spPr/>
        <p:txBody>
          <a:bodyPr/>
          <a:lstStyle/>
          <a:p>
            <a:r>
              <a:rPr lang="en-US" dirty="0"/>
              <a:t>Model scoring</a:t>
            </a:r>
          </a:p>
        </p:txBody>
      </p:sp>
      <p:graphicFrame>
        <p:nvGraphicFramePr>
          <p:cNvPr id="12" name="Tableau 12">
            <a:extLst>
              <a:ext uri="{FF2B5EF4-FFF2-40B4-BE49-F238E27FC236}">
                <a16:creationId xmlns:a16="http://schemas.microsoft.com/office/drawing/2014/main" id="{FEE4A446-F479-463B-8353-270981C7B5D6}"/>
              </a:ext>
            </a:extLst>
          </p:cNvPr>
          <p:cNvGraphicFramePr>
            <a:graphicFrameLocks noGrp="1"/>
          </p:cNvGraphicFramePr>
          <p:nvPr>
            <p:ph idx="1"/>
            <p:extLst>
              <p:ext uri="{D42A27DB-BD31-4B8C-83A1-F6EECF244321}">
                <p14:modId xmlns:p14="http://schemas.microsoft.com/office/powerpoint/2010/main" val="762690112"/>
              </p:ext>
            </p:extLst>
          </p:nvPr>
        </p:nvGraphicFramePr>
        <p:xfrm>
          <a:off x="3878049" y="1335216"/>
          <a:ext cx="4713649" cy="1920240"/>
        </p:xfrm>
        <a:graphic>
          <a:graphicData uri="http://schemas.openxmlformats.org/drawingml/2006/table">
            <a:tbl>
              <a:tblPr firstRow="1" bandRow="1">
                <a:tableStyleId>{5C22544A-7EE6-4342-B048-85BDC9FD1C3A}</a:tableStyleId>
              </a:tblPr>
              <a:tblGrid>
                <a:gridCol w="1517321">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Threshold 0.5</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78676</a:t>
                      </a:r>
                    </a:p>
                  </a:txBody>
                  <a:tcPr/>
                </a:tc>
                <a:tc>
                  <a:txBody>
                    <a:bodyPr/>
                    <a:lstStyle/>
                    <a:p>
                      <a:r>
                        <a:rPr lang="en-US" dirty="0" err="1"/>
                        <a:t>fn</a:t>
                      </a:r>
                      <a:endParaRPr lang="en-US" dirty="0"/>
                    </a:p>
                    <a:p>
                      <a:pPr algn="ctr"/>
                      <a:r>
                        <a:rPr lang="en-US" dirty="0"/>
                        <a:t>5546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6129</a:t>
                      </a:r>
                    </a:p>
                  </a:txBody>
                  <a:tcPr/>
                </a:tc>
                <a:tc>
                  <a:txBody>
                    <a:bodyPr/>
                    <a:lstStyle/>
                    <a:p>
                      <a:r>
                        <a:rPr lang="en-US" dirty="0" err="1"/>
                        <a:t>tp</a:t>
                      </a:r>
                      <a:endParaRPr lang="en-US" dirty="0"/>
                    </a:p>
                    <a:p>
                      <a:pPr algn="ctr"/>
                      <a:r>
                        <a:rPr lang="en-US" dirty="0"/>
                        <a:t>1902</a:t>
                      </a:r>
                    </a:p>
                  </a:txBody>
                  <a:tcPr/>
                </a:tc>
                <a:extLst>
                  <a:ext uri="{0D108BD9-81ED-4DB2-BD59-A6C34878D82A}">
                    <a16:rowId xmlns:a16="http://schemas.microsoft.com/office/drawing/2014/main" val="2155475029"/>
                  </a:ext>
                </a:extLst>
              </a:tr>
            </a:tbl>
          </a:graphicData>
        </a:graphic>
      </p:graphicFrame>
      <p:graphicFrame>
        <p:nvGraphicFramePr>
          <p:cNvPr id="6" name="Tableau 12">
            <a:extLst>
              <a:ext uri="{FF2B5EF4-FFF2-40B4-BE49-F238E27FC236}">
                <a16:creationId xmlns:a16="http://schemas.microsoft.com/office/drawing/2014/main" id="{0B298A34-E265-48C5-92C7-1CD3E2858C8E}"/>
              </a:ext>
            </a:extLst>
          </p:cNvPr>
          <p:cNvGraphicFramePr>
            <a:graphicFrameLocks/>
          </p:cNvGraphicFramePr>
          <p:nvPr>
            <p:extLst>
              <p:ext uri="{D42A27DB-BD31-4B8C-83A1-F6EECF244321}">
                <p14:modId xmlns:p14="http://schemas.microsoft.com/office/powerpoint/2010/main" val="3578489557"/>
              </p:ext>
            </p:extLst>
          </p:nvPr>
        </p:nvGraphicFramePr>
        <p:xfrm>
          <a:off x="3878049" y="3427566"/>
          <a:ext cx="4794492" cy="1920240"/>
        </p:xfrm>
        <a:graphic>
          <a:graphicData uri="http://schemas.openxmlformats.org/drawingml/2006/table">
            <a:tbl>
              <a:tblPr firstRow="1" bandRow="1">
                <a:tableStyleId>{5C22544A-7EE6-4342-B048-85BDC9FD1C3A}</a:tableStyleId>
              </a:tblPr>
              <a:tblGrid>
                <a:gridCol w="1598164">
                  <a:extLst>
                    <a:ext uri="{9D8B030D-6E8A-4147-A177-3AD203B41FA5}">
                      <a16:colId xmlns:a16="http://schemas.microsoft.com/office/drawing/2014/main" val="2173841301"/>
                    </a:ext>
                  </a:extLst>
                </a:gridCol>
                <a:gridCol w="1598164">
                  <a:extLst>
                    <a:ext uri="{9D8B030D-6E8A-4147-A177-3AD203B41FA5}">
                      <a16:colId xmlns:a16="http://schemas.microsoft.com/office/drawing/2014/main" val="767980492"/>
                    </a:ext>
                  </a:extLst>
                </a:gridCol>
                <a:gridCol w="1598164">
                  <a:extLst>
                    <a:ext uri="{9D8B030D-6E8A-4147-A177-3AD203B41FA5}">
                      <a16:colId xmlns:a16="http://schemas.microsoft.com/office/drawing/2014/main" val="2567302872"/>
                    </a:ext>
                  </a:extLst>
                </a:gridCol>
              </a:tblGrid>
              <a:tr h="370840">
                <a:tc>
                  <a:txBody>
                    <a:bodyPr/>
                    <a:lstStyle/>
                    <a:p>
                      <a:r>
                        <a:rPr lang="en-US" sz="1600" dirty="0"/>
                        <a:t>realistic</a:t>
                      </a:r>
                    </a:p>
                  </a:txBody>
                  <a:tcPr/>
                </a:tc>
                <a:tc>
                  <a:txBody>
                    <a:bodyPr/>
                    <a:lstStyle/>
                    <a:p>
                      <a:r>
                        <a:rPr lang="en-US" dirty="0"/>
                        <a:t>Actual Good</a:t>
                      </a:r>
                    </a:p>
                  </a:txBody>
                  <a:tcPr/>
                </a:tc>
                <a:tc>
                  <a:txBody>
                    <a:bodyPr/>
                    <a:lstStyle/>
                    <a:p>
                      <a:r>
                        <a:rPr lang="en-US" dirty="0"/>
                        <a:t>Actual </a:t>
                      </a:r>
                    </a:p>
                    <a:p>
                      <a:r>
                        <a:rPr lang="en-US" dirty="0"/>
                        <a:t>Bad</a:t>
                      </a:r>
                    </a:p>
                  </a:txBody>
                  <a:tcPr/>
                </a:tc>
                <a:extLst>
                  <a:ext uri="{0D108BD9-81ED-4DB2-BD59-A6C34878D82A}">
                    <a16:rowId xmlns:a16="http://schemas.microsoft.com/office/drawing/2014/main" val="542198579"/>
                  </a:ext>
                </a:extLst>
              </a:tr>
              <a:tr h="370840">
                <a:tc>
                  <a:txBody>
                    <a:bodyPr/>
                    <a:lstStyle/>
                    <a:p>
                      <a:r>
                        <a:rPr lang="en-US" dirty="0"/>
                        <a:t>Predicted Good</a:t>
                      </a:r>
                    </a:p>
                  </a:txBody>
                  <a:tcPr/>
                </a:tc>
                <a:tc>
                  <a:txBody>
                    <a:bodyPr/>
                    <a:lstStyle/>
                    <a:p>
                      <a:r>
                        <a:rPr lang="en-US" dirty="0" err="1"/>
                        <a:t>tn</a:t>
                      </a:r>
                      <a:endParaRPr lang="en-US" dirty="0"/>
                    </a:p>
                    <a:p>
                      <a:pPr algn="ctr"/>
                      <a:r>
                        <a:rPr lang="en-US" dirty="0"/>
                        <a:t>53033</a:t>
                      </a:r>
                    </a:p>
                  </a:txBody>
                  <a:tcPr/>
                </a:tc>
                <a:tc>
                  <a:txBody>
                    <a:bodyPr/>
                    <a:lstStyle/>
                    <a:p>
                      <a:r>
                        <a:rPr lang="en-US" dirty="0" err="1"/>
                        <a:t>fn</a:t>
                      </a:r>
                      <a:endParaRPr lang="en-US" dirty="0"/>
                    </a:p>
                    <a:p>
                      <a:pPr algn="ctr"/>
                      <a:r>
                        <a:rPr lang="en-US" dirty="0"/>
                        <a:t>3526</a:t>
                      </a:r>
                    </a:p>
                  </a:txBody>
                  <a:tcPr/>
                </a:tc>
                <a:extLst>
                  <a:ext uri="{0D108BD9-81ED-4DB2-BD59-A6C34878D82A}">
                    <a16:rowId xmlns:a16="http://schemas.microsoft.com/office/drawing/2014/main" val="1738922171"/>
                  </a:ext>
                </a:extLst>
              </a:tr>
              <a:tr h="370840">
                <a:tc>
                  <a:txBody>
                    <a:bodyPr/>
                    <a:lstStyle/>
                    <a:p>
                      <a:r>
                        <a:rPr lang="en-US" dirty="0"/>
                        <a:t>Predicted</a:t>
                      </a:r>
                    </a:p>
                    <a:p>
                      <a:r>
                        <a:rPr lang="en-US" dirty="0"/>
                        <a:t>Bad</a:t>
                      </a:r>
                    </a:p>
                  </a:txBody>
                  <a:tcPr/>
                </a:tc>
                <a:tc>
                  <a:txBody>
                    <a:bodyPr/>
                    <a:lstStyle/>
                    <a:p>
                      <a:r>
                        <a:rPr lang="en-US" dirty="0" err="1"/>
                        <a:t>fp</a:t>
                      </a:r>
                      <a:endParaRPr lang="en-US" dirty="0"/>
                    </a:p>
                    <a:p>
                      <a:pPr algn="ctr"/>
                      <a:r>
                        <a:rPr lang="en-US" dirty="0"/>
                        <a:t>3504</a:t>
                      </a:r>
                    </a:p>
                  </a:txBody>
                  <a:tcPr/>
                </a:tc>
                <a:tc>
                  <a:txBody>
                    <a:bodyPr/>
                    <a:lstStyle/>
                    <a:p>
                      <a:r>
                        <a:rPr lang="en-US" dirty="0" err="1"/>
                        <a:t>tp</a:t>
                      </a:r>
                      <a:endParaRPr lang="en-US" dirty="0"/>
                    </a:p>
                    <a:p>
                      <a:pPr algn="ctr"/>
                      <a:r>
                        <a:rPr lang="en-US" dirty="0"/>
                        <a:t>1439</a:t>
                      </a:r>
                    </a:p>
                  </a:txBody>
                  <a:tcPr/>
                </a:tc>
                <a:extLst>
                  <a:ext uri="{0D108BD9-81ED-4DB2-BD59-A6C34878D82A}">
                    <a16:rowId xmlns:a16="http://schemas.microsoft.com/office/drawing/2014/main" val="2155475029"/>
                  </a:ext>
                </a:extLst>
              </a:tr>
            </a:tbl>
          </a:graphicData>
        </a:graphic>
      </p:graphicFrame>
      <p:sp>
        <p:nvSpPr>
          <p:cNvPr id="3" name="Rectangle 2">
            <a:extLst>
              <a:ext uri="{FF2B5EF4-FFF2-40B4-BE49-F238E27FC236}">
                <a16:creationId xmlns:a16="http://schemas.microsoft.com/office/drawing/2014/main" id="{1E8DABF2-4E6E-4C24-B36D-5A1D813F9BBF}"/>
              </a:ext>
            </a:extLst>
          </p:cNvPr>
          <p:cNvSpPr/>
          <p:nvPr/>
        </p:nvSpPr>
        <p:spPr>
          <a:xfrm>
            <a:off x="934286" y="2759315"/>
            <a:ext cx="506586" cy="2595418"/>
          </a:xfrm>
          <a:prstGeom prst="rect">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64280-39BE-41B6-9C45-3C7C7973102A}"/>
              </a:ext>
            </a:extLst>
          </p:cNvPr>
          <p:cNvSpPr/>
          <p:nvPr/>
        </p:nvSpPr>
        <p:spPr>
          <a:xfrm>
            <a:off x="1432260" y="2759315"/>
            <a:ext cx="1390650" cy="2595418"/>
          </a:xfrm>
          <a:prstGeom prst="rect">
            <a:avLst/>
          </a:prstGeom>
          <a:solidFill>
            <a:srgbClr val="00B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c partiel 14">
            <a:extLst>
              <a:ext uri="{FF2B5EF4-FFF2-40B4-BE49-F238E27FC236}">
                <a16:creationId xmlns:a16="http://schemas.microsoft.com/office/drawing/2014/main" id="{05B939A5-4A57-47AF-A223-BA9D6E97E9A6}"/>
              </a:ext>
            </a:extLst>
          </p:cNvPr>
          <p:cNvSpPr/>
          <p:nvPr/>
        </p:nvSpPr>
        <p:spPr>
          <a:xfrm>
            <a:off x="974491" y="3613317"/>
            <a:ext cx="914400" cy="914400"/>
          </a:xfrm>
          <a:prstGeom prst="pie">
            <a:avLst>
              <a:gd name="adj1" fmla="val 5430154"/>
              <a:gd name="adj2" fmla="val 16200000"/>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c partiel 16">
            <a:extLst>
              <a:ext uri="{FF2B5EF4-FFF2-40B4-BE49-F238E27FC236}">
                <a16:creationId xmlns:a16="http://schemas.microsoft.com/office/drawing/2014/main" id="{B92A99E2-8CA1-4935-B101-FE209B7BD4D1}"/>
              </a:ext>
            </a:extLst>
          </p:cNvPr>
          <p:cNvSpPr/>
          <p:nvPr/>
        </p:nvSpPr>
        <p:spPr>
          <a:xfrm flipH="1">
            <a:off x="974491" y="3613317"/>
            <a:ext cx="914400" cy="914400"/>
          </a:xfrm>
          <a:prstGeom prst="pie">
            <a:avLst>
              <a:gd name="adj1" fmla="val 5389199"/>
              <a:gd name="adj2" fmla="val 16200000"/>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ZoneTexte 17">
            <a:extLst>
              <a:ext uri="{FF2B5EF4-FFF2-40B4-BE49-F238E27FC236}">
                <a16:creationId xmlns:a16="http://schemas.microsoft.com/office/drawing/2014/main" id="{A41DA82D-758E-4809-8DFD-98DBB7C40811}"/>
              </a:ext>
            </a:extLst>
          </p:cNvPr>
          <p:cNvSpPr txBox="1"/>
          <p:nvPr/>
        </p:nvSpPr>
        <p:spPr>
          <a:xfrm>
            <a:off x="2496011" y="2759315"/>
            <a:ext cx="312906" cy="369332"/>
          </a:xfrm>
          <a:prstGeom prst="rect">
            <a:avLst/>
          </a:prstGeom>
          <a:noFill/>
        </p:spPr>
        <p:txBody>
          <a:bodyPr wrap="none" rtlCol="0">
            <a:spAutoFit/>
          </a:bodyPr>
          <a:lstStyle/>
          <a:p>
            <a:r>
              <a:rPr lang="en-US" dirty="0"/>
              <a:t>1</a:t>
            </a:r>
          </a:p>
        </p:txBody>
      </p:sp>
      <p:sp>
        <p:nvSpPr>
          <p:cNvPr id="21" name="ZoneTexte 20">
            <a:extLst>
              <a:ext uri="{FF2B5EF4-FFF2-40B4-BE49-F238E27FC236}">
                <a16:creationId xmlns:a16="http://schemas.microsoft.com/office/drawing/2014/main" id="{CB93D84B-0C46-4D67-BD76-6CB271DAB70D}"/>
              </a:ext>
            </a:extLst>
          </p:cNvPr>
          <p:cNvSpPr txBox="1"/>
          <p:nvPr/>
        </p:nvSpPr>
        <p:spPr>
          <a:xfrm>
            <a:off x="1060929" y="3885851"/>
            <a:ext cx="312906" cy="369332"/>
          </a:xfrm>
          <a:prstGeom prst="rect">
            <a:avLst/>
          </a:prstGeom>
          <a:noFill/>
        </p:spPr>
        <p:txBody>
          <a:bodyPr wrap="none" rtlCol="0">
            <a:spAutoFit/>
          </a:bodyPr>
          <a:lstStyle/>
          <a:p>
            <a:r>
              <a:rPr lang="en-US" dirty="0"/>
              <a:t>1</a:t>
            </a:r>
          </a:p>
        </p:txBody>
      </p:sp>
      <p:sp>
        <p:nvSpPr>
          <p:cNvPr id="22" name="ZoneTexte 21">
            <a:extLst>
              <a:ext uri="{FF2B5EF4-FFF2-40B4-BE49-F238E27FC236}">
                <a16:creationId xmlns:a16="http://schemas.microsoft.com/office/drawing/2014/main" id="{925976D5-23E5-4324-A932-A4677103B932}"/>
              </a:ext>
            </a:extLst>
          </p:cNvPr>
          <p:cNvSpPr txBox="1"/>
          <p:nvPr/>
        </p:nvSpPr>
        <p:spPr>
          <a:xfrm>
            <a:off x="974158" y="2759315"/>
            <a:ext cx="453970" cy="369332"/>
          </a:xfrm>
          <a:prstGeom prst="rect">
            <a:avLst/>
          </a:prstGeom>
          <a:noFill/>
        </p:spPr>
        <p:txBody>
          <a:bodyPr wrap="none" rtlCol="0">
            <a:spAutoFit/>
          </a:bodyPr>
          <a:lstStyle/>
          <a:p>
            <a:r>
              <a:rPr lang="en-US" dirty="0"/>
              <a:t>- 7</a:t>
            </a:r>
          </a:p>
        </p:txBody>
      </p:sp>
      <p:sp>
        <p:nvSpPr>
          <p:cNvPr id="23" name="ZoneTexte 22">
            <a:extLst>
              <a:ext uri="{FF2B5EF4-FFF2-40B4-BE49-F238E27FC236}">
                <a16:creationId xmlns:a16="http://schemas.microsoft.com/office/drawing/2014/main" id="{10759A46-065A-4511-BC0C-58B8D5D3EF94}"/>
              </a:ext>
            </a:extLst>
          </p:cNvPr>
          <p:cNvSpPr txBox="1"/>
          <p:nvPr/>
        </p:nvSpPr>
        <p:spPr>
          <a:xfrm>
            <a:off x="1475126" y="3889418"/>
            <a:ext cx="453970" cy="369332"/>
          </a:xfrm>
          <a:prstGeom prst="rect">
            <a:avLst/>
          </a:prstGeom>
          <a:noFill/>
        </p:spPr>
        <p:txBody>
          <a:bodyPr wrap="none" rtlCol="0">
            <a:spAutoFit/>
          </a:bodyPr>
          <a:lstStyle/>
          <a:p>
            <a:r>
              <a:rPr lang="en-US" dirty="0"/>
              <a:t>- 1</a:t>
            </a:r>
          </a:p>
        </p:txBody>
      </p:sp>
      <p:sp>
        <p:nvSpPr>
          <p:cNvPr id="29" name="Espace réservé du numéro de diapositive 28">
            <a:extLst>
              <a:ext uri="{FF2B5EF4-FFF2-40B4-BE49-F238E27FC236}">
                <a16:creationId xmlns:a16="http://schemas.microsoft.com/office/drawing/2014/main" id="{279A2106-FEDA-4983-86DB-345E1EE9319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83684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01B61A-B996-47D5-A216-82253EDB4F05}"/>
              </a:ext>
            </a:extLst>
          </p:cNvPr>
          <p:cNvSpPr>
            <a:spLocks noGrp="1"/>
          </p:cNvSpPr>
          <p:nvPr>
            <p:ph type="title"/>
          </p:nvPr>
        </p:nvSpPr>
        <p:spPr>
          <a:xfrm>
            <a:off x="582943" y="251723"/>
            <a:ext cx="10571998" cy="739078"/>
          </a:xfrm>
        </p:spPr>
        <p:txBody>
          <a:bodyPr/>
          <a:lstStyle/>
          <a:p>
            <a:r>
              <a:rPr lang="en-US" dirty="0">
                <a:solidFill>
                  <a:schemeClr val="tx1"/>
                </a:solidFill>
              </a:rPr>
              <a:t>Use case</a:t>
            </a:r>
          </a:p>
        </p:txBody>
      </p:sp>
      <p:sp>
        <p:nvSpPr>
          <p:cNvPr id="15" name="ZoneTexte 14">
            <a:extLst>
              <a:ext uri="{FF2B5EF4-FFF2-40B4-BE49-F238E27FC236}">
                <a16:creationId xmlns:a16="http://schemas.microsoft.com/office/drawing/2014/main" id="{71C30936-7FE6-44BB-9D24-D5758E8A5FC4}"/>
              </a:ext>
            </a:extLst>
          </p:cNvPr>
          <p:cNvSpPr txBox="1"/>
          <p:nvPr/>
        </p:nvSpPr>
        <p:spPr>
          <a:xfrm>
            <a:off x="-10943" y="987132"/>
            <a:ext cx="1564852" cy="923330"/>
          </a:xfrm>
          <a:prstGeom prst="rect">
            <a:avLst/>
          </a:prstGeom>
          <a:noFill/>
        </p:spPr>
        <p:txBody>
          <a:bodyPr wrap="none" rtlCol="0">
            <a:spAutoFit/>
          </a:bodyPr>
          <a:lstStyle/>
          <a:p>
            <a:r>
              <a:rPr lang="en-US" b="1" dirty="0"/>
              <a:t>Applicants</a:t>
            </a:r>
          </a:p>
          <a:p>
            <a:r>
              <a:rPr lang="en-US" dirty="0"/>
              <a:t>307 511 past</a:t>
            </a:r>
          </a:p>
          <a:p>
            <a:r>
              <a:rPr lang="en-US" dirty="0"/>
              <a:t>48 744 new</a:t>
            </a:r>
          </a:p>
        </p:txBody>
      </p:sp>
      <p:grpSp>
        <p:nvGrpSpPr>
          <p:cNvPr id="31" name="Groupe 30">
            <a:extLst>
              <a:ext uri="{FF2B5EF4-FFF2-40B4-BE49-F238E27FC236}">
                <a16:creationId xmlns:a16="http://schemas.microsoft.com/office/drawing/2014/main" id="{8D706803-D1B7-4303-84F4-04EAD6537299}"/>
              </a:ext>
            </a:extLst>
          </p:cNvPr>
          <p:cNvGrpSpPr/>
          <p:nvPr/>
        </p:nvGrpSpPr>
        <p:grpSpPr>
          <a:xfrm>
            <a:off x="3073497" y="1283657"/>
            <a:ext cx="1816631" cy="1265131"/>
            <a:chOff x="3047634" y="1527863"/>
            <a:chExt cx="1816631" cy="1265131"/>
          </a:xfrm>
        </p:grpSpPr>
        <p:sp>
          <p:nvSpPr>
            <p:cNvPr id="23" name="Flèche : droite 22">
              <a:extLst>
                <a:ext uri="{FF2B5EF4-FFF2-40B4-BE49-F238E27FC236}">
                  <a16:creationId xmlns:a16="http://schemas.microsoft.com/office/drawing/2014/main" id="{7AC41E96-46FB-4895-A25F-245B904F78A6}"/>
                </a:ext>
              </a:extLst>
            </p:cNvPr>
            <p:cNvSpPr/>
            <p:nvPr/>
          </p:nvSpPr>
          <p:spPr>
            <a:xfrm>
              <a:off x="3066242" y="2202776"/>
              <a:ext cx="1798023"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3" name="Forme libre : forme 12">
              <a:extLst>
                <a:ext uri="{FF2B5EF4-FFF2-40B4-BE49-F238E27FC236}">
                  <a16:creationId xmlns:a16="http://schemas.microsoft.com/office/drawing/2014/main" id="{9DDE7BBC-C97E-48A7-A385-62C30F52666B}"/>
                </a:ext>
              </a:extLst>
            </p:cNvPr>
            <p:cNvSpPr/>
            <p:nvPr/>
          </p:nvSpPr>
          <p:spPr>
            <a:xfrm>
              <a:off x="3047634" y="2013278"/>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0070C0"/>
            </a:solidFill>
            <a:ln w="9525" cap="flat">
              <a:no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0DECE825-C8F0-44B4-9FA3-2BF48B30F3AF}"/>
                </a:ext>
              </a:extLst>
            </p:cNvPr>
            <p:cNvSpPr/>
            <p:nvPr/>
          </p:nvSpPr>
          <p:spPr>
            <a:xfrm>
              <a:off x="3822752" y="1527863"/>
              <a:ext cx="572593"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sp>
          <p:nvSpPr>
            <p:cNvPr id="71" name="ZoneTexte 70">
              <a:extLst>
                <a:ext uri="{FF2B5EF4-FFF2-40B4-BE49-F238E27FC236}">
                  <a16:creationId xmlns:a16="http://schemas.microsoft.com/office/drawing/2014/main" id="{CB782CDF-E8E9-4A14-9BC5-3CFF26D8FEDE}"/>
                </a:ext>
              </a:extLst>
            </p:cNvPr>
            <p:cNvSpPr txBox="1"/>
            <p:nvPr/>
          </p:nvSpPr>
          <p:spPr>
            <a:xfrm>
              <a:off x="3129392" y="2318309"/>
              <a:ext cx="1571064" cy="369332"/>
            </a:xfrm>
            <a:prstGeom prst="rect">
              <a:avLst/>
            </a:prstGeom>
            <a:noFill/>
          </p:spPr>
          <p:txBody>
            <a:bodyPr wrap="square">
              <a:spAutoFit/>
            </a:bodyPr>
            <a:lstStyle/>
            <a:p>
              <a:r>
                <a:rPr lang="en-US" i="1" dirty="0"/>
                <a:t>Application</a:t>
              </a:r>
              <a:endParaRPr lang="en-US" dirty="0"/>
            </a:p>
          </p:txBody>
        </p:sp>
      </p:grpSp>
      <p:grpSp>
        <p:nvGrpSpPr>
          <p:cNvPr id="30" name="Groupe 29">
            <a:extLst>
              <a:ext uri="{FF2B5EF4-FFF2-40B4-BE49-F238E27FC236}">
                <a16:creationId xmlns:a16="http://schemas.microsoft.com/office/drawing/2014/main" id="{73BFE1B6-97A8-449E-88D6-AEE064B1BE9F}"/>
              </a:ext>
            </a:extLst>
          </p:cNvPr>
          <p:cNvGrpSpPr/>
          <p:nvPr/>
        </p:nvGrpSpPr>
        <p:grpSpPr>
          <a:xfrm>
            <a:off x="5577483" y="2893922"/>
            <a:ext cx="2884373" cy="646331"/>
            <a:chOff x="5375827" y="3102687"/>
            <a:chExt cx="2884373" cy="646331"/>
          </a:xfrm>
        </p:grpSpPr>
        <p:sp>
          <p:nvSpPr>
            <p:cNvPr id="70" name="Flèche : droite 69">
              <a:extLst>
                <a:ext uri="{FF2B5EF4-FFF2-40B4-BE49-F238E27FC236}">
                  <a16:creationId xmlns:a16="http://schemas.microsoft.com/office/drawing/2014/main" id="{FB0F8CF8-81FC-4A7C-8F51-09D063A1D641}"/>
                </a:ext>
              </a:extLst>
            </p:cNvPr>
            <p:cNvSpPr/>
            <p:nvPr/>
          </p:nvSpPr>
          <p:spPr>
            <a:xfrm rot="16200000">
              <a:off x="5367467" y="3220106"/>
              <a:ext cx="464644" cy="4479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74" name="ZoneTexte 73">
              <a:extLst>
                <a:ext uri="{FF2B5EF4-FFF2-40B4-BE49-F238E27FC236}">
                  <a16:creationId xmlns:a16="http://schemas.microsoft.com/office/drawing/2014/main" id="{D1764652-2691-4FBA-96E8-C96A24A4790F}"/>
                </a:ext>
              </a:extLst>
            </p:cNvPr>
            <p:cNvSpPr txBox="1"/>
            <p:nvPr/>
          </p:nvSpPr>
          <p:spPr>
            <a:xfrm>
              <a:off x="5895121" y="3102687"/>
              <a:ext cx="2365079" cy="646331"/>
            </a:xfrm>
            <a:prstGeom prst="rect">
              <a:avLst/>
            </a:prstGeom>
            <a:noFill/>
          </p:spPr>
          <p:txBody>
            <a:bodyPr wrap="square">
              <a:spAutoFit/>
            </a:bodyPr>
            <a:lstStyle/>
            <a:p>
              <a:r>
                <a:rPr lang="en-US" i="1" dirty="0"/>
                <a:t>Scoring Model</a:t>
              </a:r>
            </a:p>
            <a:p>
              <a:r>
                <a:rPr lang="en-US" i="1" dirty="0"/>
                <a:t>&amp; Interpretability</a:t>
              </a:r>
              <a:endParaRPr lang="en-US" dirty="0"/>
            </a:p>
          </p:txBody>
        </p:sp>
      </p:grpSp>
      <p:sp>
        <p:nvSpPr>
          <p:cNvPr id="75" name="Espace réservé du numéro de diapositive 74">
            <a:extLst>
              <a:ext uri="{FF2B5EF4-FFF2-40B4-BE49-F238E27FC236}">
                <a16:creationId xmlns:a16="http://schemas.microsoft.com/office/drawing/2014/main" id="{08D34608-72A3-4087-8ACE-F1D64FFCB4B5}"/>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pSp>
        <p:nvGrpSpPr>
          <p:cNvPr id="35" name="Groupe 34">
            <a:extLst>
              <a:ext uri="{FF2B5EF4-FFF2-40B4-BE49-F238E27FC236}">
                <a16:creationId xmlns:a16="http://schemas.microsoft.com/office/drawing/2014/main" id="{35E3F123-697C-4429-81AC-76678A26F5F4}"/>
              </a:ext>
            </a:extLst>
          </p:cNvPr>
          <p:cNvGrpSpPr/>
          <p:nvPr/>
        </p:nvGrpSpPr>
        <p:grpSpPr>
          <a:xfrm>
            <a:off x="5186375" y="1696333"/>
            <a:ext cx="3656570" cy="1217904"/>
            <a:chOff x="4965665" y="1939970"/>
            <a:chExt cx="3656570" cy="1217904"/>
          </a:xfrm>
        </p:grpSpPr>
        <p:sp>
          <p:nvSpPr>
            <p:cNvPr id="28" name="Rectangle : coins arrondis 27">
              <a:extLst>
                <a:ext uri="{FF2B5EF4-FFF2-40B4-BE49-F238E27FC236}">
                  <a16:creationId xmlns:a16="http://schemas.microsoft.com/office/drawing/2014/main" id="{0CD3C6C2-47DA-4BDD-84FE-D2CC1D4AC2E4}"/>
                </a:ext>
              </a:extLst>
            </p:cNvPr>
            <p:cNvSpPr/>
            <p:nvPr/>
          </p:nvSpPr>
          <p:spPr>
            <a:xfrm>
              <a:off x="4966953" y="1972185"/>
              <a:ext cx="3655282" cy="1185689"/>
            </a:xfrm>
            <a:prstGeom prst="roundRect">
              <a:avLst>
                <a:gd name="adj" fmla="val 4687"/>
              </a:avLst>
            </a:prstGeom>
            <a:solidFill>
              <a:schemeClr val="accent1">
                <a:lumMod val="40000"/>
                <a:lumOff val="6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que 51" descr="Écolier">
              <a:extLst>
                <a:ext uri="{FF2B5EF4-FFF2-40B4-BE49-F238E27FC236}">
                  <a16:creationId xmlns:a16="http://schemas.microsoft.com/office/drawing/2014/main" id="{FC472D43-420B-49D5-97EA-2EFD213ED8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4888" y="2272541"/>
              <a:ext cx="664146" cy="664146"/>
            </a:xfrm>
            <a:prstGeom prst="rect">
              <a:avLst/>
            </a:prstGeom>
          </p:spPr>
        </p:pic>
        <p:pic>
          <p:nvPicPr>
            <p:cNvPr id="66" name="Graphique 65" descr="Banque">
              <a:extLst>
                <a:ext uri="{FF2B5EF4-FFF2-40B4-BE49-F238E27FC236}">
                  <a16:creationId xmlns:a16="http://schemas.microsoft.com/office/drawing/2014/main" id="{79279EC9-1A4D-421B-B8DA-0AFA010FF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0564" y="2041390"/>
              <a:ext cx="914401" cy="914401"/>
            </a:xfrm>
            <a:prstGeom prst="rect">
              <a:avLst/>
            </a:prstGeom>
          </p:spPr>
        </p:pic>
        <p:pic>
          <p:nvPicPr>
            <p:cNvPr id="54" name="Graphique 53" descr="Écolière">
              <a:extLst>
                <a:ext uri="{FF2B5EF4-FFF2-40B4-BE49-F238E27FC236}">
                  <a16:creationId xmlns:a16="http://schemas.microsoft.com/office/drawing/2014/main" id="{77638DBE-A093-4536-A51D-FE512F153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1816" y="2357552"/>
              <a:ext cx="664146" cy="664146"/>
            </a:xfrm>
            <a:prstGeom prst="rect">
              <a:avLst/>
            </a:prstGeom>
          </p:spPr>
        </p:pic>
        <p:sp>
          <p:nvSpPr>
            <p:cNvPr id="124" name="ZoneTexte 123">
              <a:extLst>
                <a:ext uri="{FF2B5EF4-FFF2-40B4-BE49-F238E27FC236}">
                  <a16:creationId xmlns:a16="http://schemas.microsoft.com/office/drawing/2014/main" id="{B967443D-5698-4C1F-A751-2E61F31DEF06}"/>
                </a:ext>
              </a:extLst>
            </p:cNvPr>
            <p:cNvSpPr txBox="1"/>
            <p:nvPr/>
          </p:nvSpPr>
          <p:spPr>
            <a:xfrm>
              <a:off x="4965665" y="1939970"/>
              <a:ext cx="1729237" cy="646331"/>
            </a:xfrm>
            <a:prstGeom prst="rect">
              <a:avLst/>
            </a:prstGeom>
            <a:noFill/>
          </p:spPr>
          <p:txBody>
            <a:bodyPr wrap="square" rtlCol="0">
              <a:spAutoFit/>
            </a:bodyPr>
            <a:lstStyle/>
            <a:p>
              <a:r>
                <a:rPr lang="en-US" b="1" dirty="0">
                  <a:solidFill>
                    <a:schemeClr val="bg1"/>
                  </a:solidFill>
                </a:rPr>
                <a:t>Application Analysis</a:t>
              </a:r>
            </a:p>
          </p:txBody>
        </p:sp>
        <p:pic>
          <p:nvPicPr>
            <p:cNvPr id="25" name="Graphique 24" descr="Public cible">
              <a:extLst>
                <a:ext uri="{FF2B5EF4-FFF2-40B4-BE49-F238E27FC236}">
                  <a16:creationId xmlns:a16="http://schemas.microsoft.com/office/drawing/2014/main" id="{13FEBACD-65FC-45F3-94E5-FB470CA72F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58768" y="2546607"/>
              <a:ext cx="602445" cy="602445"/>
            </a:xfrm>
            <a:prstGeom prst="rect">
              <a:avLst/>
            </a:prstGeom>
          </p:spPr>
        </p:pic>
      </p:grpSp>
      <p:grpSp>
        <p:nvGrpSpPr>
          <p:cNvPr id="17" name="Groupe 16">
            <a:extLst>
              <a:ext uri="{FF2B5EF4-FFF2-40B4-BE49-F238E27FC236}">
                <a16:creationId xmlns:a16="http://schemas.microsoft.com/office/drawing/2014/main" id="{5F494011-8A89-4E63-9D5D-CC5C1764A57F}"/>
              </a:ext>
            </a:extLst>
          </p:cNvPr>
          <p:cNvGrpSpPr/>
          <p:nvPr/>
        </p:nvGrpSpPr>
        <p:grpSpPr>
          <a:xfrm>
            <a:off x="5160862" y="151912"/>
            <a:ext cx="3797298" cy="1505932"/>
            <a:chOff x="4940152" y="396181"/>
            <a:chExt cx="3797298" cy="1505932"/>
          </a:xfrm>
        </p:grpSpPr>
        <p:sp>
          <p:nvSpPr>
            <p:cNvPr id="129" name="Rectangle : coins arrondis 128">
              <a:extLst>
                <a:ext uri="{FF2B5EF4-FFF2-40B4-BE49-F238E27FC236}">
                  <a16:creationId xmlns:a16="http://schemas.microsoft.com/office/drawing/2014/main" id="{204E8779-C737-42B2-9519-A1C1C124741D}"/>
                </a:ext>
              </a:extLst>
            </p:cNvPr>
            <p:cNvSpPr/>
            <p:nvPr/>
          </p:nvSpPr>
          <p:spPr>
            <a:xfrm>
              <a:off x="4940152" y="447410"/>
              <a:ext cx="3655282" cy="945834"/>
            </a:xfrm>
            <a:prstGeom prst="roundRect">
              <a:avLst>
                <a:gd name="adj" fmla="val 4412"/>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lèche : droite 125">
              <a:extLst>
                <a:ext uri="{FF2B5EF4-FFF2-40B4-BE49-F238E27FC236}">
                  <a16:creationId xmlns:a16="http://schemas.microsoft.com/office/drawing/2014/main" id="{BEB2848F-A53D-4541-92E8-84DF92638C23}"/>
                </a:ext>
              </a:extLst>
            </p:cNvPr>
            <p:cNvSpPr/>
            <p:nvPr/>
          </p:nvSpPr>
          <p:spPr>
            <a:xfrm rot="5400000">
              <a:off x="5355569" y="1445829"/>
              <a:ext cx="464644" cy="447924"/>
            </a:xfrm>
            <a:prstGeom prst="right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127" name="ZoneTexte 126">
              <a:extLst>
                <a:ext uri="{FF2B5EF4-FFF2-40B4-BE49-F238E27FC236}">
                  <a16:creationId xmlns:a16="http://schemas.microsoft.com/office/drawing/2014/main" id="{8E7F0088-C267-4B86-B43F-6E1C5D32D4D3}"/>
                </a:ext>
              </a:extLst>
            </p:cNvPr>
            <p:cNvSpPr txBox="1"/>
            <p:nvPr/>
          </p:nvSpPr>
          <p:spPr>
            <a:xfrm>
              <a:off x="5780269" y="1353838"/>
              <a:ext cx="2957181" cy="369332"/>
            </a:xfrm>
            <a:prstGeom prst="rect">
              <a:avLst/>
            </a:prstGeom>
            <a:noFill/>
            <a:ln>
              <a:noFill/>
            </a:ln>
          </p:spPr>
          <p:txBody>
            <a:bodyPr wrap="square">
              <a:spAutoFit/>
            </a:bodyPr>
            <a:lstStyle/>
            <a:p>
              <a:r>
                <a:rPr lang="en-US" b="1" i="1" dirty="0">
                  <a:solidFill>
                    <a:schemeClr val="tx2"/>
                  </a:solidFill>
                </a:rPr>
                <a:t>Global Business Context</a:t>
              </a:r>
            </a:p>
          </p:txBody>
        </p:sp>
        <p:pic>
          <p:nvPicPr>
            <p:cNvPr id="10" name="Graphique 9" descr="Coffre-fort">
              <a:extLst>
                <a:ext uri="{FF2B5EF4-FFF2-40B4-BE49-F238E27FC236}">
                  <a16:creationId xmlns:a16="http://schemas.microsoft.com/office/drawing/2014/main" id="{449A6F75-67BE-4ECC-B4DD-4E0CF305BF5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33917" y="653031"/>
              <a:ext cx="476502" cy="476502"/>
            </a:xfrm>
            <a:prstGeom prst="rect">
              <a:avLst/>
            </a:prstGeom>
          </p:spPr>
        </p:pic>
        <p:pic>
          <p:nvPicPr>
            <p:cNvPr id="16" name="Graphique 15" descr="Croissance de l'activité">
              <a:extLst>
                <a:ext uri="{FF2B5EF4-FFF2-40B4-BE49-F238E27FC236}">
                  <a16:creationId xmlns:a16="http://schemas.microsoft.com/office/drawing/2014/main" id="{D70A41FE-DAB1-4076-AE2E-061F7ADAD65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21216" y="956574"/>
              <a:ext cx="432849" cy="432849"/>
            </a:xfrm>
            <a:prstGeom prst="rect">
              <a:avLst/>
            </a:prstGeom>
          </p:spPr>
        </p:pic>
        <p:sp>
          <p:nvSpPr>
            <p:cNvPr id="21" name="ZoneTexte 20">
              <a:extLst>
                <a:ext uri="{FF2B5EF4-FFF2-40B4-BE49-F238E27FC236}">
                  <a16:creationId xmlns:a16="http://schemas.microsoft.com/office/drawing/2014/main" id="{ADB1EE12-AB7C-40C5-9BB2-25293B7C72F7}"/>
                </a:ext>
              </a:extLst>
            </p:cNvPr>
            <p:cNvSpPr txBox="1"/>
            <p:nvPr/>
          </p:nvSpPr>
          <p:spPr>
            <a:xfrm>
              <a:off x="4957008" y="441359"/>
              <a:ext cx="3046027" cy="1200329"/>
            </a:xfrm>
            <a:prstGeom prst="rect">
              <a:avLst/>
            </a:prstGeom>
            <a:noFill/>
            <a:ln>
              <a:noFill/>
            </a:ln>
          </p:spPr>
          <p:txBody>
            <a:bodyPr wrap="none" rtlCol="0">
              <a:spAutoFit/>
            </a:bodyPr>
            <a:lstStyle/>
            <a:p>
              <a:r>
                <a:rPr lang="en-US" dirty="0">
                  <a:solidFill>
                    <a:schemeClr val="bg1"/>
                  </a:solidFill>
                </a:rPr>
                <a:t>Growth intentions,</a:t>
              </a:r>
            </a:p>
            <a:p>
              <a:r>
                <a:rPr lang="en-US" dirty="0">
                  <a:solidFill>
                    <a:schemeClr val="bg1"/>
                  </a:solidFill>
                </a:rPr>
                <a:t>   Liquidity &amp; key rates,</a:t>
              </a:r>
            </a:p>
            <a:p>
              <a:r>
                <a:rPr lang="en-US" dirty="0">
                  <a:solidFill>
                    <a:schemeClr val="bg1"/>
                  </a:solidFill>
                </a:rPr>
                <a:t>      Economic health, </a:t>
              </a:r>
              <a:r>
                <a:rPr lang="en-US" i="1" dirty="0">
                  <a:solidFill>
                    <a:schemeClr val="bg1"/>
                  </a:solidFill>
                </a:rPr>
                <a:t>etc.</a:t>
              </a:r>
            </a:p>
            <a:p>
              <a:endParaRPr lang="en-US" dirty="0">
                <a:solidFill>
                  <a:schemeClr val="bg1"/>
                </a:solidFill>
              </a:endParaRPr>
            </a:p>
          </p:txBody>
        </p:sp>
        <p:pic>
          <p:nvPicPr>
            <p:cNvPr id="29" name="Graphique 28" descr="Mille">
              <a:extLst>
                <a:ext uri="{FF2B5EF4-FFF2-40B4-BE49-F238E27FC236}">
                  <a16:creationId xmlns:a16="http://schemas.microsoft.com/office/drawing/2014/main" id="{E0564981-AC6C-413A-B54B-010AB4A0F0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19297" y="396181"/>
              <a:ext cx="425250" cy="425250"/>
            </a:xfrm>
            <a:prstGeom prst="rect">
              <a:avLst/>
            </a:prstGeom>
          </p:spPr>
        </p:pic>
      </p:grpSp>
      <p:grpSp>
        <p:nvGrpSpPr>
          <p:cNvPr id="83" name="Groupe 82">
            <a:extLst>
              <a:ext uri="{FF2B5EF4-FFF2-40B4-BE49-F238E27FC236}">
                <a16:creationId xmlns:a16="http://schemas.microsoft.com/office/drawing/2014/main" id="{5DAEC249-9A10-49BC-9360-35D677DBAB25}"/>
              </a:ext>
            </a:extLst>
          </p:cNvPr>
          <p:cNvGrpSpPr/>
          <p:nvPr/>
        </p:nvGrpSpPr>
        <p:grpSpPr>
          <a:xfrm>
            <a:off x="8910471" y="1104595"/>
            <a:ext cx="2338365" cy="2571795"/>
            <a:chOff x="8771085" y="1319387"/>
            <a:chExt cx="2338365" cy="2571795"/>
          </a:xfrm>
        </p:grpSpPr>
        <p:pic>
          <p:nvPicPr>
            <p:cNvPr id="56" name="Graphique 55" descr="Commentaire, Je n’aime pas">
              <a:extLst>
                <a:ext uri="{FF2B5EF4-FFF2-40B4-BE49-F238E27FC236}">
                  <a16:creationId xmlns:a16="http://schemas.microsoft.com/office/drawing/2014/main" id="{82BFC7A0-8270-474F-A368-EF1A0830941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636" y="1319387"/>
              <a:ext cx="914400" cy="914400"/>
            </a:xfrm>
            <a:prstGeom prst="rect">
              <a:avLst/>
            </a:prstGeom>
          </p:spPr>
        </p:pic>
        <p:pic>
          <p:nvPicPr>
            <p:cNvPr id="58" name="Graphique 57" descr="Commentaire, J’aime">
              <a:extLst>
                <a:ext uri="{FF2B5EF4-FFF2-40B4-BE49-F238E27FC236}">
                  <a16:creationId xmlns:a16="http://schemas.microsoft.com/office/drawing/2014/main" id="{280180F8-D803-4D66-AA3A-67F63BEDAA9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195050" y="2380738"/>
              <a:ext cx="914400" cy="914400"/>
            </a:xfrm>
            <a:prstGeom prst="rect">
              <a:avLst/>
            </a:prstGeom>
          </p:spPr>
        </p:pic>
        <p:pic>
          <p:nvPicPr>
            <p:cNvPr id="20" name="Graphique 19" descr="Prêt">
              <a:extLst>
                <a:ext uri="{FF2B5EF4-FFF2-40B4-BE49-F238E27FC236}">
                  <a16:creationId xmlns:a16="http://schemas.microsoft.com/office/drawing/2014/main" id="{190E347A-E16E-49C7-B8E9-107A4FB22C9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852150" y="2976782"/>
              <a:ext cx="914400" cy="914400"/>
            </a:xfrm>
            <a:prstGeom prst="rect">
              <a:avLst/>
            </a:prstGeom>
          </p:spPr>
        </p:pic>
        <p:sp>
          <p:nvSpPr>
            <p:cNvPr id="62" name="Forme libre : forme 61">
              <a:extLst>
                <a:ext uri="{FF2B5EF4-FFF2-40B4-BE49-F238E27FC236}">
                  <a16:creationId xmlns:a16="http://schemas.microsoft.com/office/drawing/2014/main" id="{8F3DBBAE-395D-454D-AD34-0192424A22A7}"/>
                </a:ext>
              </a:extLst>
            </p:cNvPr>
            <p:cNvSpPr/>
            <p:nvPr/>
          </p:nvSpPr>
          <p:spPr>
            <a:xfrm>
              <a:off x="9852150" y="1998634"/>
              <a:ext cx="685800" cy="288348"/>
            </a:xfrm>
            <a:custGeom>
              <a:avLst/>
              <a:gdLst>
                <a:gd name="connsiteX0" fmla="*/ 685800 w 685800"/>
                <a:gd name="connsiteY0" fmla="*/ 31174 h 288348"/>
                <a:gd name="connsiteX1" fmla="*/ 654928 w 685800"/>
                <a:gd name="connsiteY1" fmla="*/ 0 h 288348"/>
                <a:gd name="connsiteX2" fmla="*/ 638508 w 685800"/>
                <a:gd name="connsiteY2" fmla="*/ 4609 h 288348"/>
                <a:gd name="connsiteX3" fmla="*/ 505244 w 685800"/>
                <a:gd name="connsiteY3" fmla="*/ 80809 h 288348"/>
                <a:gd name="connsiteX4" fmla="*/ 505082 w 685800"/>
                <a:gd name="connsiteY4" fmla="*/ 107079 h 288348"/>
                <a:gd name="connsiteX5" fmla="*/ 442217 w 685800"/>
                <a:gd name="connsiteY5" fmla="*/ 155866 h 288348"/>
                <a:gd name="connsiteX6" fmla="*/ 303933 w 685800"/>
                <a:gd name="connsiteY6" fmla="*/ 155866 h 288348"/>
                <a:gd name="connsiteX7" fmla="*/ 303933 w 685800"/>
                <a:gd name="connsiteY7" fmla="*/ 124690 h 288348"/>
                <a:gd name="connsiteX8" fmla="*/ 444208 w 685800"/>
                <a:gd name="connsiteY8" fmla="*/ 124690 h 288348"/>
                <a:gd name="connsiteX9" fmla="*/ 475923 w 685800"/>
                <a:gd name="connsiteY9" fmla="*/ 94064 h 288348"/>
                <a:gd name="connsiteX10" fmla="*/ 445298 w 685800"/>
                <a:gd name="connsiteY10" fmla="*/ 62349 h 288348"/>
                <a:gd name="connsiteX11" fmla="*/ 444208 w 685800"/>
                <a:gd name="connsiteY11" fmla="*/ 62349 h 288348"/>
                <a:gd name="connsiteX12" fmla="*/ 257175 w 685800"/>
                <a:gd name="connsiteY12" fmla="*/ 62349 h 288348"/>
                <a:gd name="connsiteX13" fmla="*/ 220389 w 685800"/>
                <a:gd name="connsiteY13" fmla="*/ 72827 h 288348"/>
                <a:gd name="connsiteX14" fmla="*/ 0 w 685800"/>
                <a:gd name="connsiteY14" fmla="*/ 179240 h 288348"/>
                <a:gd name="connsiteX15" fmla="*/ 109109 w 685800"/>
                <a:gd name="connsiteY15" fmla="*/ 288349 h 288348"/>
                <a:gd name="connsiteX16" fmla="*/ 296142 w 685800"/>
                <a:gd name="connsiteY16" fmla="*/ 218207 h 288348"/>
                <a:gd name="connsiteX17" fmla="*/ 441798 w 685800"/>
                <a:gd name="connsiteY17" fmla="*/ 218207 h 288348"/>
                <a:gd name="connsiteX18" fmla="*/ 460238 w 685800"/>
                <a:gd name="connsiteY18" fmla="*/ 212149 h 288348"/>
                <a:gd name="connsiteX19" fmla="*/ 674294 w 685800"/>
                <a:gd name="connsiteY19" fmla="*/ 55177 h 288348"/>
                <a:gd name="connsiteX20" fmla="*/ 685800 w 685800"/>
                <a:gd name="connsiteY20" fmla="*/ 31174 h 28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0" h="288348">
                  <a:moveTo>
                    <a:pt x="685800" y="31174"/>
                  </a:moveTo>
                  <a:cubicBezTo>
                    <a:pt x="685883" y="14040"/>
                    <a:pt x="672061" y="84"/>
                    <a:pt x="654928" y="0"/>
                  </a:cubicBezTo>
                  <a:cubicBezTo>
                    <a:pt x="649132" y="-27"/>
                    <a:pt x="643443" y="1569"/>
                    <a:pt x="638508" y="4609"/>
                  </a:cubicBezTo>
                  <a:lnTo>
                    <a:pt x="505244" y="80809"/>
                  </a:lnTo>
                  <a:cubicBezTo>
                    <a:pt x="507046" y="89478"/>
                    <a:pt x="506991" y="98432"/>
                    <a:pt x="505082" y="107079"/>
                  </a:cubicBezTo>
                  <a:cubicBezTo>
                    <a:pt x="498092" y="136026"/>
                    <a:pt x="471994" y="156280"/>
                    <a:pt x="442217" y="155866"/>
                  </a:cubicBezTo>
                  <a:lnTo>
                    <a:pt x="303933" y="155866"/>
                  </a:lnTo>
                  <a:lnTo>
                    <a:pt x="303933" y="124690"/>
                  </a:lnTo>
                  <a:lnTo>
                    <a:pt x="444208" y="124690"/>
                  </a:lnTo>
                  <a:cubicBezTo>
                    <a:pt x="461423" y="124991"/>
                    <a:pt x="475622" y="111280"/>
                    <a:pt x="475923" y="94064"/>
                  </a:cubicBezTo>
                  <a:cubicBezTo>
                    <a:pt x="476224" y="76850"/>
                    <a:pt x="462513" y="62650"/>
                    <a:pt x="445298" y="62349"/>
                  </a:cubicBezTo>
                  <a:cubicBezTo>
                    <a:pt x="444935" y="62342"/>
                    <a:pt x="444571" y="62342"/>
                    <a:pt x="444208" y="62349"/>
                  </a:cubicBezTo>
                  <a:lnTo>
                    <a:pt x="257175" y="62349"/>
                  </a:lnTo>
                  <a:cubicBezTo>
                    <a:pt x="244176" y="62342"/>
                    <a:pt x="231435" y="65971"/>
                    <a:pt x="220389" y="72827"/>
                  </a:cubicBezTo>
                  <a:lnTo>
                    <a:pt x="0" y="179240"/>
                  </a:lnTo>
                  <a:lnTo>
                    <a:pt x="109109" y="288349"/>
                  </a:lnTo>
                  <a:cubicBezTo>
                    <a:pt x="159515" y="237933"/>
                    <a:pt x="225028" y="218207"/>
                    <a:pt x="296142" y="218207"/>
                  </a:cubicBezTo>
                  <a:lnTo>
                    <a:pt x="441798" y="218207"/>
                  </a:lnTo>
                  <a:cubicBezTo>
                    <a:pt x="448433" y="218200"/>
                    <a:pt x="454893" y="216079"/>
                    <a:pt x="460238" y="212149"/>
                  </a:cubicBezTo>
                  <a:lnTo>
                    <a:pt x="674294" y="55177"/>
                  </a:lnTo>
                  <a:cubicBezTo>
                    <a:pt x="681545" y="49315"/>
                    <a:pt x="685771" y="40499"/>
                    <a:pt x="685800" y="31174"/>
                  </a:cubicBezTo>
                  <a:close/>
                </a:path>
              </a:pathLst>
            </a:custGeom>
            <a:solidFill>
              <a:srgbClr val="C00000"/>
            </a:solidFill>
            <a:ln w="9525" cap="flat">
              <a:noFill/>
              <a:prstDash val="solid"/>
              <a:miter/>
            </a:ln>
          </p:spPr>
          <p:txBody>
            <a:bodyPr rtlCol="0" anchor="ctr"/>
            <a:lstStyle/>
            <a:p>
              <a:endParaRPr lang="en-US"/>
            </a:p>
          </p:txBody>
        </p:sp>
        <p:grpSp>
          <p:nvGrpSpPr>
            <p:cNvPr id="32" name="Groupe 31">
              <a:extLst>
                <a:ext uri="{FF2B5EF4-FFF2-40B4-BE49-F238E27FC236}">
                  <a16:creationId xmlns:a16="http://schemas.microsoft.com/office/drawing/2014/main" id="{556C1CAE-64A4-4129-8293-4E0E3FD1FA2C}"/>
                </a:ext>
              </a:extLst>
            </p:cNvPr>
            <p:cNvGrpSpPr/>
            <p:nvPr/>
          </p:nvGrpSpPr>
          <p:grpSpPr>
            <a:xfrm>
              <a:off x="8818775" y="1504665"/>
              <a:ext cx="1210056" cy="1234567"/>
              <a:chOff x="8818775" y="1504665"/>
              <a:chExt cx="1210056" cy="1234567"/>
            </a:xfrm>
          </p:grpSpPr>
          <p:sp>
            <p:nvSpPr>
              <p:cNvPr id="33" name="Flèche : droite 32">
                <a:extLst>
                  <a:ext uri="{FF2B5EF4-FFF2-40B4-BE49-F238E27FC236}">
                    <a16:creationId xmlns:a16="http://schemas.microsoft.com/office/drawing/2014/main" id="{C37BFF4D-B079-43DD-AB43-9FCB7BC15378}"/>
                  </a:ext>
                </a:extLst>
              </p:cNvPr>
              <p:cNvSpPr/>
              <p:nvPr/>
            </p:nvSpPr>
            <p:spPr>
              <a:xfrm>
                <a:off x="8818775" y="2149014"/>
                <a:ext cx="1210056" cy="590218"/>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34" name="Rectangle 33">
                <a:extLst>
                  <a:ext uri="{FF2B5EF4-FFF2-40B4-BE49-F238E27FC236}">
                    <a16:creationId xmlns:a16="http://schemas.microsoft.com/office/drawing/2014/main" id="{4E12F376-247B-434C-81D4-25823C97919F}"/>
                  </a:ext>
                </a:extLst>
              </p:cNvPr>
              <p:cNvSpPr/>
              <p:nvPr/>
            </p:nvSpPr>
            <p:spPr>
              <a:xfrm>
                <a:off x="9090869" y="1504665"/>
                <a:ext cx="378630"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rgbClr val="0070C0"/>
                    </a:solidFill>
                    <a:effectLst>
                      <a:outerShdw blurRad="12700" dist="38100" dir="2700000" algn="tl" rotWithShape="0">
                        <a:schemeClr val="bg1">
                          <a:lumMod val="50000"/>
                        </a:schemeClr>
                      </a:outerShdw>
                    </a:effectLst>
                  </a:rPr>
                  <a:t>!</a:t>
                </a:r>
              </a:p>
            </p:txBody>
          </p:sp>
        </p:grpSp>
        <p:sp>
          <p:nvSpPr>
            <p:cNvPr id="73" name="ZoneTexte 72">
              <a:extLst>
                <a:ext uri="{FF2B5EF4-FFF2-40B4-BE49-F238E27FC236}">
                  <a16:creationId xmlns:a16="http://schemas.microsoft.com/office/drawing/2014/main" id="{459B9D03-7305-468A-8D9B-8B5CE8AC3D61}"/>
                </a:ext>
              </a:extLst>
            </p:cNvPr>
            <p:cNvSpPr txBox="1"/>
            <p:nvPr/>
          </p:nvSpPr>
          <p:spPr>
            <a:xfrm>
              <a:off x="8771085" y="2250578"/>
              <a:ext cx="1626855" cy="369332"/>
            </a:xfrm>
            <a:prstGeom prst="rect">
              <a:avLst/>
            </a:prstGeom>
            <a:noFill/>
          </p:spPr>
          <p:txBody>
            <a:bodyPr wrap="square">
              <a:spAutoFit/>
            </a:bodyPr>
            <a:lstStyle/>
            <a:p>
              <a:r>
                <a:rPr lang="en-US" i="1" dirty="0"/>
                <a:t>Decision</a:t>
              </a:r>
              <a:endParaRPr lang="en-US" dirty="0"/>
            </a:p>
          </p:txBody>
        </p:sp>
      </p:grpSp>
      <p:grpSp>
        <p:nvGrpSpPr>
          <p:cNvPr id="82" name="Groupe 81">
            <a:extLst>
              <a:ext uri="{FF2B5EF4-FFF2-40B4-BE49-F238E27FC236}">
                <a16:creationId xmlns:a16="http://schemas.microsoft.com/office/drawing/2014/main" id="{2EE428FD-B3F0-4BDC-8A80-01E1A2464F60}"/>
              </a:ext>
            </a:extLst>
          </p:cNvPr>
          <p:cNvGrpSpPr/>
          <p:nvPr/>
        </p:nvGrpSpPr>
        <p:grpSpPr>
          <a:xfrm>
            <a:off x="11113732" y="1256740"/>
            <a:ext cx="1048148" cy="2400871"/>
            <a:chOff x="10952722" y="1451804"/>
            <a:chExt cx="1246484" cy="2400871"/>
          </a:xfrm>
        </p:grpSpPr>
        <p:sp>
          <p:nvSpPr>
            <p:cNvPr id="125" name="ZoneTexte 124">
              <a:extLst>
                <a:ext uri="{FF2B5EF4-FFF2-40B4-BE49-F238E27FC236}">
                  <a16:creationId xmlns:a16="http://schemas.microsoft.com/office/drawing/2014/main" id="{CDC11CDD-9E12-454D-8CF5-2F17AF07A944}"/>
                </a:ext>
              </a:extLst>
            </p:cNvPr>
            <p:cNvSpPr txBox="1"/>
            <p:nvPr/>
          </p:nvSpPr>
          <p:spPr>
            <a:xfrm>
              <a:off x="11045510" y="2777422"/>
              <a:ext cx="1123930" cy="954107"/>
            </a:xfrm>
            <a:prstGeom prst="rect">
              <a:avLst/>
            </a:prstGeom>
            <a:noFill/>
          </p:spPr>
          <p:txBody>
            <a:bodyPr wrap="square">
              <a:spAutoFit/>
            </a:bodyPr>
            <a:lstStyle/>
            <a:p>
              <a:r>
                <a:rPr lang="en-US" sz="1400" i="1" dirty="0"/>
                <a:t>Detect failure…</a:t>
              </a:r>
            </a:p>
            <a:p>
              <a:r>
                <a:rPr lang="en-US" sz="1400" i="1" dirty="0"/>
                <a:t>&amp; learn from it !</a:t>
              </a:r>
            </a:p>
          </p:txBody>
        </p:sp>
        <p:sp>
          <p:nvSpPr>
            <p:cNvPr id="130" name="ZoneTexte 129">
              <a:extLst>
                <a:ext uri="{FF2B5EF4-FFF2-40B4-BE49-F238E27FC236}">
                  <a16:creationId xmlns:a16="http://schemas.microsoft.com/office/drawing/2014/main" id="{AB17562B-58DE-4F08-A68B-BD422DBE9211}"/>
                </a:ext>
              </a:extLst>
            </p:cNvPr>
            <p:cNvSpPr txBox="1"/>
            <p:nvPr/>
          </p:nvSpPr>
          <p:spPr>
            <a:xfrm>
              <a:off x="11015744" y="1565670"/>
              <a:ext cx="1183462" cy="523220"/>
            </a:xfrm>
            <a:prstGeom prst="rect">
              <a:avLst/>
            </a:prstGeom>
            <a:noFill/>
          </p:spPr>
          <p:txBody>
            <a:bodyPr wrap="square">
              <a:spAutoFit/>
            </a:bodyPr>
            <a:lstStyle/>
            <a:p>
              <a:r>
                <a:rPr lang="en-US" sz="1400" i="1" dirty="0"/>
                <a:t>Keep</a:t>
              </a:r>
            </a:p>
            <a:p>
              <a:r>
                <a:rPr lang="en-US" sz="1400" i="1" dirty="0"/>
                <a:t>reason</a:t>
              </a:r>
              <a:endParaRPr lang="en-US" sz="1400" dirty="0"/>
            </a:p>
          </p:txBody>
        </p:sp>
        <p:sp>
          <p:nvSpPr>
            <p:cNvPr id="131" name="Parenthèse ouvrante 130">
              <a:extLst>
                <a:ext uri="{FF2B5EF4-FFF2-40B4-BE49-F238E27FC236}">
                  <a16:creationId xmlns:a16="http://schemas.microsoft.com/office/drawing/2014/main" id="{FBD43BF6-A1DA-4247-894C-79960131321C}"/>
                </a:ext>
              </a:extLst>
            </p:cNvPr>
            <p:cNvSpPr/>
            <p:nvPr/>
          </p:nvSpPr>
          <p:spPr>
            <a:xfrm flipH="1">
              <a:off x="10952722" y="1451804"/>
              <a:ext cx="81846"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Parenthèse ouvrante 131">
              <a:extLst>
                <a:ext uri="{FF2B5EF4-FFF2-40B4-BE49-F238E27FC236}">
                  <a16:creationId xmlns:a16="http://schemas.microsoft.com/office/drawing/2014/main" id="{05431341-C5E4-4BAA-8448-4CF9559ABC8D}"/>
                </a:ext>
              </a:extLst>
            </p:cNvPr>
            <p:cNvSpPr/>
            <p:nvPr/>
          </p:nvSpPr>
          <p:spPr>
            <a:xfrm flipH="1">
              <a:off x="10970279" y="2490328"/>
              <a:ext cx="64288" cy="1362347"/>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2" name="Groupe 71">
            <a:extLst>
              <a:ext uri="{FF2B5EF4-FFF2-40B4-BE49-F238E27FC236}">
                <a16:creationId xmlns:a16="http://schemas.microsoft.com/office/drawing/2014/main" id="{F297A820-E0EC-40AD-B80E-905A97D8009D}"/>
              </a:ext>
            </a:extLst>
          </p:cNvPr>
          <p:cNvGrpSpPr/>
          <p:nvPr/>
        </p:nvGrpSpPr>
        <p:grpSpPr>
          <a:xfrm>
            <a:off x="586014" y="1389423"/>
            <a:ext cx="3337913" cy="2632228"/>
            <a:chOff x="586014" y="1389423"/>
            <a:chExt cx="3337913" cy="2632228"/>
          </a:xfrm>
        </p:grpSpPr>
        <p:sp>
          <p:nvSpPr>
            <p:cNvPr id="49" name="Légende : flèche courbée 48">
              <a:extLst>
                <a:ext uri="{FF2B5EF4-FFF2-40B4-BE49-F238E27FC236}">
                  <a16:creationId xmlns:a16="http://schemas.microsoft.com/office/drawing/2014/main" id="{D1B19F89-C5AF-4532-B72A-E41A85E13352}"/>
                </a:ext>
              </a:extLst>
            </p:cNvPr>
            <p:cNvSpPr/>
            <p:nvPr/>
          </p:nvSpPr>
          <p:spPr>
            <a:xfrm>
              <a:off x="586014" y="3485401"/>
              <a:ext cx="3337913" cy="536250"/>
            </a:xfrm>
            <a:prstGeom prst="borderCallout2">
              <a:avLst>
                <a:gd name="adj1" fmla="val -8367"/>
                <a:gd name="adj2" fmla="val 54050"/>
                <a:gd name="adj3" fmla="val -55516"/>
                <a:gd name="adj4" fmla="val 53696"/>
                <a:gd name="adj5" fmla="val -103198"/>
                <a:gd name="adj6" fmla="val 49412"/>
              </a:avLst>
            </a:prstGeom>
            <a:solidFill>
              <a:srgbClr val="B2B2B2"/>
            </a:solid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Client’s </a:t>
              </a:r>
              <a:r>
                <a:rPr lang="en-US" sz="1600" b="1" i="1" dirty="0"/>
                <a:t>profile</a:t>
              </a:r>
            </a:p>
            <a:p>
              <a:r>
                <a:rPr lang="en-US" sz="1600" dirty="0"/>
                <a:t>&amp; </a:t>
              </a:r>
              <a:r>
                <a:rPr lang="en-US" sz="1600" i="1" dirty="0"/>
                <a:t>payment difficulties </a:t>
              </a:r>
              <a:r>
                <a:rPr lang="en-US" sz="1600" dirty="0">
                  <a:solidFill>
                    <a:srgbClr val="00B050"/>
                  </a:solidFill>
                </a:rPr>
                <a:t>0</a:t>
              </a:r>
              <a:r>
                <a:rPr lang="en-US" sz="1600" dirty="0"/>
                <a:t>/</a:t>
              </a:r>
              <a:r>
                <a:rPr lang="en-US" sz="1600" dirty="0">
                  <a:solidFill>
                    <a:srgbClr val="C00000"/>
                  </a:solidFill>
                </a:rPr>
                <a:t>1 </a:t>
              </a:r>
              <a:r>
                <a:rPr lang="en-US" sz="1600" dirty="0">
                  <a:solidFill>
                    <a:schemeClr val="tx1"/>
                  </a:solidFill>
                </a:rPr>
                <a:t>(Past)</a:t>
              </a:r>
              <a:endParaRPr lang="en-US" sz="1600" dirty="0"/>
            </a:p>
          </p:txBody>
        </p:sp>
        <p:grpSp>
          <p:nvGrpSpPr>
            <p:cNvPr id="8" name="Groupe 7">
              <a:extLst>
                <a:ext uri="{FF2B5EF4-FFF2-40B4-BE49-F238E27FC236}">
                  <a16:creationId xmlns:a16="http://schemas.microsoft.com/office/drawing/2014/main" id="{ED361C67-8494-4ED8-B963-2EC78344A4E5}"/>
                </a:ext>
              </a:extLst>
            </p:cNvPr>
            <p:cNvGrpSpPr/>
            <p:nvPr/>
          </p:nvGrpSpPr>
          <p:grpSpPr>
            <a:xfrm>
              <a:off x="1112136" y="1389423"/>
              <a:ext cx="1790505" cy="1586641"/>
              <a:chOff x="1202853" y="1864872"/>
              <a:chExt cx="1790505" cy="1586641"/>
            </a:xfrm>
            <a:solidFill>
              <a:srgbClr val="B2B2B2"/>
            </a:solidFill>
          </p:grpSpPr>
          <p:pic>
            <p:nvPicPr>
              <p:cNvPr id="134" name="Graphique 133" descr="Profil femelle">
                <a:extLst>
                  <a:ext uri="{FF2B5EF4-FFF2-40B4-BE49-F238E27FC236}">
                    <a16:creationId xmlns:a16="http://schemas.microsoft.com/office/drawing/2014/main" id="{CC7EFD3D-8274-447C-8757-C9F7938D5EE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019" y="1864872"/>
                <a:ext cx="379268" cy="373808"/>
              </a:xfrm>
              <a:prstGeom prst="rect">
                <a:avLst/>
              </a:prstGeom>
            </p:spPr>
          </p:pic>
          <p:pic>
            <p:nvPicPr>
              <p:cNvPr id="135" name="Graphique 134" descr="Profil mâle">
                <a:extLst>
                  <a:ext uri="{FF2B5EF4-FFF2-40B4-BE49-F238E27FC236}">
                    <a16:creationId xmlns:a16="http://schemas.microsoft.com/office/drawing/2014/main" id="{65AB3E76-20A4-468C-84F3-10083627B49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8932" y="1925910"/>
                <a:ext cx="379268" cy="373808"/>
              </a:xfrm>
              <a:prstGeom prst="rect">
                <a:avLst/>
              </a:prstGeom>
            </p:spPr>
          </p:pic>
          <p:pic>
            <p:nvPicPr>
              <p:cNvPr id="136" name="Graphique 135" descr="Profil femelle">
                <a:extLst>
                  <a:ext uri="{FF2B5EF4-FFF2-40B4-BE49-F238E27FC236}">
                    <a16:creationId xmlns:a16="http://schemas.microsoft.com/office/drawing/2014/main" id="{6FA151D2-ED34-471A-B4C5-8FEA90DCE20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91837" y="2070367"/>
                <a:ext cx="373808" cy="373808"/>
              </a:xfrm>
              <a:prstGeom prst="rect">
                <a:avLst/>
              </a:prstGeom>
            </p:spPr>
          </p:pic>
          <p:pic>
            <p:nvPicPr>
              <p:cNvPr id="137" name="Graphique 136" descr="Profil mâle">
                <a:extLst>
                  <a:ext uri="{FF2B5EF4-FFF2-40B4-BE49-F238E27FC236}">
                    <a16:creationId xmlns:a16="http://schemas.microsoft.com/office/drawing/2014/main" id="{FC0C57A9-E743-48F2-B13A-7135D378EDF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539750" y="2131405"/>
                <a:ext cx="373808" cy="373808"/>
              </a:xfrm>
              <a:prstGeom prst="rect">
                <a:avLst/>
              </a:prstGeom>
            </p:spPr>
          </p:pic>
          <p:pic>
            <p:nvPicPr>
              <p:cNvPr id="138" name="Graphique 137" descr="Profil femelle">
                <a:extLst>
                  <a:ext uri="{FF2B5EF4-FFF2-40B4-BE49-F238E27FC236}">
                    <a16:creationId xmlns:a16="http://schemas.microsoft.com/office/drawing/2014/main" id="{7587B9DD-1A0D-4D9E-97F0-DBE0B4D3A20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844237" y="2222767"/>
                <a:ext cx="373808" cy="373808"/>
              </a:xfrm>
              <a:prstGeom prst="rect">
                <a:avLst/>
              </a:prstGeom>
            </p:spPr>
          </p:pic>
          <p:pic>
            <p:nvPicPr>
              <p:cNvPr id="139" name="Graphique 138" descr="Profil mâle">
                <a:extLst>
                  <a:ext uri="{FF2B5EF4-FFF2-40B4-BE49-F238E27FC236}">
                    <a16:creationId xmlns:a16="http://schemas.microsoft.com/office/drawing/2014/main" id="{47DF6266-A05E-40AD-8001-F2AD26DC436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92150" y="2283805"/>
                <a:ext cx="373808" cy="373808"/>
              </a:xfrm>
              <a:prstGeom prst="rect">
                <a:avLst/>
              </a:prstGeom>
            </p:spPr>
          </p:pic>
          <p:pic>
            <p:nvPicPr>
              <p:cNvPr id="140" name="Graphique 139" descr="Profil femelle">
                <a:extLst>
                  <a:ext uri="{FF2B5EF4-FFF2-40B4-BE49-F238E27FC236}">
                    <a16:creationId xmlns:a16="http://schemas.microsoft.com/office/drawing/2014/main" id="{571868D5-C9A0-4A56-ADEC-C188987E115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6" y="1867661"/>
                <a:ext cx="373808" cy="373808"/>
              </a:xfrm>
              <a:prstGeom prst="rect">
                <a:avLst/>
              </a:prstGeom>
            </p:spPr>
          </p:pic>
          <p:pic>
            <p:nvPicPr>
              <p:cNvPr id="141" name="Graphique 140" descr="Profil mâle">
                <a:extLst>
                  <a:ext uri="{FF2B5EF4-FFF2-40B4-BE49-F238E27FC236}">
                    <a16:creationId xmlns:a16="http://schemas.microsoft.com/office/drawing/2014/main" id="{C7384BDC-EABE-44BD-A95A-A2860235AF02}"/>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9" y="1928699"/>
                <a:ext cx="373808" cy="373808"/>
              </a:xfrm>
              <a:prstGeom prst="rect">
                <a:avLst/>
              </a:prstGeom>
            </p:spPr>
          </p:pic>
          <p:pic>
            <p:nvPicPr>
              <p:cNvPr id="142" name="Graphique 141" descr="Profil femelle">
                <a:extLst>
                  <a:ext uri="{FF2B5EF4-FFF2-40B4-BE49-F238E27FC236}">
                    <a16:creationId xmlns:a16="http://schemas.microsoft.com/office/drawing/2014/main" id="{C1B6A7D8-0F0F-4521-81AF-049D9650B2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6" y="2020061"/>
                <a:ext cx="373808" cy="373808"/>
              </a:xfrm>
              <a:prstGeom prst="rect">
                <a:avLst/>
              </a:prstGeom>
            </p:spPr>
          </p:pic>
          <p:pic>
            <p:nvPicPr>
              <p:cNvPr id="143" name="Graphique 142" descr="Profil mâle">
                <a:extLst>
                  <a:ext uri="{FF2B5EF4-FFF2-40B4-BE49-F238E27FC236}">
                    <a16:creationId xmlns:a16="http://schemas.microsoft.com/office/drawing/2014/main" id="{749E6986-74EE-4BC4-825D-61AD9BB7A1C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9" y="2081099"/>
                <a:ext cx="373808" cy="373808"/>
              </a:xfrm>
              <a:prstGeom prst="rect">
                <a:avLst/>
              </a:prstGeom>
            </p:spPr>
          </p:pic>
          <p:pic>
            <p:nvPicPr>
              <p:cNvPr id="144" name="Graphique 143" descr="Profil femelle">
                <a:extLst>
                  <a:ext uri="{FF2B5EF4-FFF2-40B4-BE49-F238E27FC236}">
                    <a16:creationId xmlns:a16="http://schemas.microsoft.com/office/drawing/2014/main" id="{B9431591-0B1A-495D-B2B3-75361A019FF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75053" y="2435828"/>
                <a:ext cx="373808" cy="373808"/>
              </a:xfrm>
              <a:prstGeom prst="rect">
                <a:avLst/>
              </a:prstGeom>
            </p:spPr>
          </p:pic>
          <p:pic>
            <p:nvPicPr>
              <p:cNvPr id="145" name="Graphique 144" descr="Profil mâle">
                <a:extLst>
                  <a:ext uri="{FF2B5EF4-FFF2-40B4-BE49-F238E27FC236}">
                    <a16:creationId xmlns:a16="http://schemas.microsoft.com/office/drawing/2014/main" id="{B1FC1ADA-893E-4231-8816-ACCAEFB89AF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22966" y="2496866"/>
                <a:ext cx="373808" cy="373808"/>
              </a:xfrm>
              <a:prstGeom prst="rect">
                <a:avLst/>
              </a:prstGeom>
            </p:spPr>
          </p:pic>
          <p:pic>
            <p:nvPicPr>
              <p:cNvPr id="146" name="Graphique 145" descr="Profil femelle">
                <a:extLst>
                  <a:ext uri="{FF2B5EF4-FFF2-40B4-BE49-F238E27FC236}">
                    <a16:creationId xmlns:a16="http://schemas.microsoft.com/office/drawing/2014/main" id="{68725EA3-3324-4941-9171-D3C7E60D39B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7453" y="2588228"/>
                <a:ext cx="373808" cy="373808"/>
              </a:xfrm>
              <a:prstGeom prst="rect">
                <a:avLst/>
              </a:prstGeom>
            </p:spPr>
          </p:pic>
          <p:pic>
            <p:nvPicPr>
              <p:cNvPr id="147" name="Graphique 146" descr="Profil mâle">
                <a:extLst>
                  <a:ext uri="{FF2B5EF4-FFF2-40B4-BE49-F238E27FC236}">
                    <a16:creationId xmlns:a16="http://schemas.microsoft.com/office/drawing/2014/main" id="{76E10ACD-50E3-4E77-B6E7-7CFE96AB7FF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075366" y="2649266"/>
                <a:ext cx="373808" cy="373808"/>
              </a:xfrm>
              <a:prstGeom prst="rect">
                <a:avLst/>
              </a:prstGeom>
            </p:spPr>
          </p:pic>
          <p:pic>
            <p:nvPicPr>
              <p:cNvPr id="148" name="Graphique 147" descr="Profil femelle">
                <a:extLst>
                  <a:ext uri="{FF2B5EF4-FFF2-40B4-BE49-F238E27FC236}">
                    <a16:creationId xmlns:a16="http://schemas.microsoft.com/office/drawing/2014/main" id="{D7522401-3094-4F82-AF1C-2DB24BBC700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467150" y="2224245"/>
                <a:ext cx="373808" cy="373808"/>
              </a:xfrm>
              <a:prstGeom prst="rect">
                <a:avLst/>
              </a:prstGeom>
            </p:spPr>
          </p:pic>
          <p:pic>
            <p:nvPicPr>
              <p:cNvPr id="149" name="Graphique 148" descr="Profil mâle">
                <a:extLst>
                  <a:ext uri="{FF2B5EF4-FFF2-40B4-BE49-F238E27FC236}">
                    <a16:creationId xmlns:a16="http://schemas.microsoft.com/office/drawing/2014/main" id="{3B5A5217-05DF-422C-AFA9-DBD9722C641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32819" y="2285283"/>
                <a:ext cx="373808" cy="373808"/>
              </a:xfrm>
              <a:prstGeom prst="rect">
                <a:avLst/>
              </a:prstGeom>
            </p:spPr>
          </p:pic>
          <p:pic>
            <p:nvPicPr>
              <p:cNvPr id="150" name="Graphique 149" descr="Profil femelle">
                <a:extLst>
                  <a:ext uri="{FF2B5EF4-FFF2-40B4-BE49-F238E27FC236}">
                    <a16:creationId xmlns:a16="http://schemas.microsoft.com/office/drawing/2014/main" id="{DC2E9F6D-0CD9-4CE7-90F3-F2D74E773CF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619550" y="2376645"/>
                <a:ext cx="373808" cy="373808"/>
              </a:xfrm>
              <a:prstGeom prst="rect">
                <a:avLst/>
              </a:prstGeom>
            </p:spPr>
          </p:pic>
          <p:pic>
            <p:nvPicPr>
              <p:cNvPr id="151" name="Graphique 150" descr="Profil mâle">
                <a:extLst>
                  <a:ext uri="{FF2B5EF4-FFF2-40B4-BE49-F238E27FC236}">
                    <a16:creationId xmlns:a16="http://schemas.microsoft.com/office/drawing/2014/main" id="{A787AA36-501E-4B41-88F0-42B10795500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7463" y="2437683"/>
                <a:ext cx="373808" cy="373808"/>
              </a:xfrm>
              <a:prstGeom prst="rect">
                <a:avLst/>
              </a:prstGeom>
            </p:spPr>
          </p:pic>
          <p:pic>
            <p:nvPicPr>
              <p:cNvPr id="152" name="Graphique 151" descr="Profil femelle">
                <a:extLst>
                  <a:ext uri="{FF2B5EF4-FFF2-40B4-BE49-F238E27FC236}">
                    <a16:creationId xmlns:a16="http://schemas.microsoft.com/office/drawing/2014/main" id="{F08F7DCF-20D3-4212-997E-FA4A9F45B0C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04534" y="2480225"/>
                <a:ext cx="373808" cy="373808"/>
              </a:xfrm>
              <a:prstGeom prst="rect">
                <a:avLst/>
              </a:prstGeom>
            </p:spPr>
          </p:pic>
          <p:pic>
            <p:nvPicPr>
              <p:cNvPr id="153" name="Graphique 152" descr="Profil mâle">
                <a:extLst>
                  <a:ext uri="{FF2B5EF4-FFF2-40B4-BE49-F238E27FC236}">
                    <a16:creationId xmlns:a16="http://schemas.microsoft.com/office/drawing/2014/main" id="{E404F23A-F970-4A3B-8CF7-9C7D9810FFD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52447" y="2541263"/>
                <a:ext cx="373808" cy="373808"/>
              </a:xfrm>
              <a:prstGeom prst="rect">
                <a:avLst/>
              </a:prstGeom>
            </p:spPr>
          </p:pic>
          <p:pic>
            <p:nvPicPr>
              <p:cNvPr id="154" name="Graphique 153" descr="Profil femelle">
                <a:extLst>
                  <a:ext uri="{FF2B5EF4-FFF2-40B4-BE49-F238E27FC236}">
                    <a16:creationId xmlns:a16="http://schemas.microsoft.com/office/drawing/2014/main" id="{9FB629DA-A21D-4CFD-A557-CBB02E3D31E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56934" y="2632625"/>
                <a:ext cx="373808" cy="373808"/>
              </a:xfrm>
              <a:prstGeom prst="rect">
                <a:avLst/>
              </a:prstGeom>
            </p:spPr>
          </p:pic>
          <p:pic>
            <p:nvPicPr>
              <p:cNvPr id="155" name="Graphique 154" descr="Profil mâle">
                <a:extLst>
                  <a:ext uri="{FF2B5EF4-FFF2-40B4-BE49-F238E27FC236}">
                    <a16:creationId xmlns:a16="http://schemas.microsoft.com/office/drawing/2014/main" id="{8A6F448D-7216-4776-B5DC-EA0990780EB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04847" y="2693663"/>
                <a:ext cx="373808" cy="373808"/>
              </a:xfrm>
              <a:prstGeom prst="rect">
                <a:avLst/>
              </a:prstGeom>
            </p:spPr>
          </p:pic>
          <p:pic>
            <p:nvPicPr>
              <p:cNvPr id="156" name="Graphique 155" descr="Profil femelle">
                <a:extLst>
                  <a:ext uri="{FF2B5EF4-FFF2-40B4-BE49-F238E27FC236}">
                    <a16:creationId xmlns:a16="http://schemas.microsoft.com/office/drawing/2014/main" id="{02475BEE-3808-46AB-B2B9-4090F0EB684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3" y="2277519"/>
                <a:ext cx="373808" cy="373808"/>
              </a:xfrm>
              <a:prstGeom prst="rect">
                <a:avLst/>
              </a:prstGeom>
            </p:spPr>
          </p:pic>
          <p:pic>
            <p:nvPicPr>
              <p:cNvPr id="157" name="Graphique 156" descr="Profil mâle">
                <a:extLst>
                  <a:ext uri="{FF2B5EF4-FFF2-40B4-BE49-F238E27FC236}">
                    <a16:creationId xmlns:a16="http://schemas.microsoft.com/office/drawing/2014/main" id="{6ED63801-34C5-4CA5-BC9C-B5668706A3E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6" y="2338557"/>
                <a:ext cx="373808" cy="373808"/>
              </a:xfrm>
              <a:prstGeom prst="rect">
                <a:avLst/>
              </a:prstGeom>
            </p:spPr>
          </p:pic>
          <p:pic>
            <p:nvPicPr>
              <p:cNvPr id="158" name="Graphique 157" descr="Profil femelle">
                <a:extLst>
                  <a:ext uri="{FF2B5EF4-FFF2-40B4-BE49-F238E27FC236}">
                    <a16:creationId xmlns:a16="http://schemas.microsoft.com/office/drawing/2014/main" id="{17EA029B-90CD-4EEB-A72B-A31969E9CBF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3" y="2429919"/>
                <a:ext cx="373808" cy="373808"/>
              </a:xfrm>
              <a:prstGeom prst="rect">
                <a:avLst/>
              </a:prstGeom>
            </p:spPr>
          </p:pic>
          <p:pic>
            <p:nvPicPr>
              <p:cNvPr id="159" name="Graphique 158" descr="Profil mâle">
                <a:extLst>
                  <a:ext uri="{FF2B5EF4-FFF2-40B4-BE49-F238E27FC236}">
                    <a16:creationId xmlns:a16="http://schemas.microsoft.com/office/drawing/2014/main" id="{BBDBBE6D-F472-40A6-9D2D-F0AB560752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6" y="2490957"/>
                <a:ext cx="373808" cy="373808"/>
              </a:xfrm>
              <a:prstGeom prst="rect">
                <a:avLst/>
              </a:prstGeom>
            </p:spPr>
          </p:pic>
          <p:pic>
            <p:nvPicPr>
              <p:cNvPr id="160" name="Graphique 159" descr="Profil femelle">
                <a:extLst>
                  <a:ext uri="{FF2B5EF4-FFF2-40B4-BE49-F238E27FC236}">
                    <a16:creationId xmlns:a16="http://schemas.microsoft.com/office/drawing/2014/main" id="{413CEA92-CB08-41C1-8C3C-7E5B97EC62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987750" y="2845686"/>
                <a:ext cx="373808" cy="373808"/>
              </a:xfrm>
              <a:prstGeom prst="rect">
                <a:avLst/>
              </a:prstGeom>
            </p:spPr>
          </p:pic>
          <p:pic>
            <p:nvPicPr>
              <p:cNvPr id="161" name="Graphique 160" descr="Profil mâle">
                <a:extLst>
                  <a:ext uri="{FF2B5EF4-FFF2-40B4-BE49-F238E27FC236}">
                    <a16:creationId xmlns:a16="http://schemas.microsoft.com/office/drawing/2014/main" id="{E0800306-2DE6-4371-A3FB-517BCFC9FCE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35663" y="2906724"/>
                <a:ext cx="373808" cy="373808"/>
              </a:xfrm>
              <a:prstGeom prst="rect">
                <a:avLst/>
              </a:prstGeom>
            </p:spPr>
          </p:pic>
          <p:pic>
            <p:nvPicPr>
              <p:cNvPr id="162" name="Graphique 161" descr="Profil femelle">
                <a:extLst>
                  <a:ext uri="{FF2B5EF4-FFF2-40B4-BE49-F238E27FC236}">
                    <a16:creationId xmlns:a16="http://schemas.microsoft.com/office/drawing/2014/main" id="{682EDAF7-5726-4BE1-9F59-DB4B493BBCB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40150" y="2998086"/>
                <a:ext cx="373808" cy="373808"/>
              </a:xfrm>
              <a:prstGeom prst="rect">
                <a:avLst/>
              </a:prstGeom>
            </p:spPr>
          </p:pic>
          <p:pic>
            <p:nvPicPr>
              <p:cNvPr id="163" name="Graphique 162" descr="Profil mâle">
                <a:extLst>
                  <a:ext uri="{FF2B5EF4-FFF2-40B4-BE49-F238E27FC236}">
                    <a16:creationId xmlns:a16="http://schemas.microsoft.com/office/drawing/2014/main" id="{77B78CFF-55D4-4115-9096-842449FF6B4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988063" y="3059124"/>
                <a:ext cx="373808" cy="373808"/>
              </a:xfrm>
              <a:prstGeom prst="rect">
                <a:avLst/>
              </a:prstGeom>
            </p:spPr>
          </p:pic>
          <p:pic>
            <p:nvPicPr>
              <p:cNvPr id="164" name="Graphique 163" descr="Profil femelle">
                <a:extLst>
                  <a:ext uri="{FF2B5EF4-FFF2-40B4-BE49-F238E27FC236}">
                    <a16:creationId xmlns:a16="http://schemas.microsoft.com/office/drawing/2014/main" id="{F178E2CA-98DA-49ED-9FFC-720F0559B46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79847" y="2634103"/>
                <a:ext cx="373808" cy="373808"/>
              </a:xfrm>
              <a:prstGeom prst="rect">
                <a:avLst/>
              </a:prstGeom>
            </p:spPr>
          </p:pic>
          <p:pic>
            <p:nvPicPr>
              <p:cNvPr id="165" name="Graphique 164" descr="Profil mâle">
                <a:extLst>
                  <a:ext uri="{FF2B5EF4-FFF2-40B4-BE49-F238E27FC236}">
                    <a16:creationId xmlns:a16="http://schemas.microsoft.com/office/drawing/2014/main" id="{4ECF0806-21F3-41B1-BB43-75D7B85DE06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245516" y="2695141"/>
                <a:ext cx="373808" cy="373808"/>
              </a:xfrm>
              <a:prstGeom prst="rect">
                <a:avLst/>
              </a:prstGeom>
            </p:spPr>
          </p:pic>
          <p:pic>
            <p:nvPicPr>
              <p:cNvPr id="166" name="Graphique 165" descr="Profil femelle">
                <a:extLst>
                  <a:ext uri="{FF2B5EF4-FFF2-40B4-BE49-F238E27FC236}">
                    <a16:creationId xmlns:a16="http://schemas.microsoft.com/office/drawing/2014/main" id="{FDA916B9-C8C2-4DBB-92F8-878A76AE72D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532247" y="2786503"/>
                <a:ext cx="373808" cy="373808"/>
              </a:xfrm>
              <a:prstGeom prst="rect">
                <a:avLst/>
              </a:prstGeom>
            </p:spPr>
          </p:pic>
          <p:pic>
            <p:nvPicPr>
              <p:cNvPr id="167" name="Graphique 166" descr="Profil mâle">
                <a:extLst>
                  <a:ext uri="{FF2B5EF4-FFF2-40B4-BE49-F238E27FC236}">
                    <a16:creationId xmlns:a16="http://schemas.microsoft.com/office/drawing/2014/main" id="{D3E6436E-98A7-43E7-99C7-2E8DCBFC788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380160" y="2847541"/>
                <a:ext cx="373808" cy="373808"/>
              </a:xfrm>
              <a:prstGeom prst="rect">
                <a:avLst/>
              </a:prstGeom>
            </p:spPr>
          </p:pic>
          <p:pic>
            <p:nvPicPr>
              <p:cNvPr id="168" name="Graphique 167" descr="Profil femelle">
                <a:extLst>
                  <a:ext uri="{FF2B5EF4-FFF2-40B4-BE49-F238E27FC236}">
                    <a16:creationId xmlns:a16="http://schemas.microsoft.com/office/drawing/2014/main" id="{F3EEB74C-FCAB-4C07-8D16-1036BDC0784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354940" y="2246699"/>
                <a:ext cx="373808" cy="373808"/>
              </a:xfrm>
              <a:prstGeom prst="rect">
                <a:avLst/>
              </a:prstGeom>
            </p:spPr>
          </p:pic>
          <p:pic>
            <p:nvPicPr>
              <p:cNvPr id="169" name="Graphique 168" descr="Profil mâle">
                <a:extLst>
                  <a:ext uri="{FF2B5EF4-FFF2-40B4-BE49-F238E27FC236}">
                    <a16:creationId xmlns:a16="http://schemas.microsoft.com/office/drawing/2014/main" id="{F6D9711B-3367-4143-B8CF-9BBB6C9C2B0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02853" y="2307737"/>
                <a:ext cx="373808" cy="373808"/>
              </a:xfrm>
              <a:prstGeom prst="rect">
                <a:avLst/>
              </a:prstGeom>
            </p:spPr>
          </p:pic>
          <p:pic>
            <p:nvPicPr>
              <p:cNvPr id="170" name="Graphique 169" descr="Profil femelle">
                <a:extLst>
                  <a:ext uri="{FF2B5EF4-FFF2-40B4-BE49-F238E27FC236}">
                    <a16:creationId xmlns:a16="http://schemas.microsoft.com/office/drawing/2014/main" id="{A689FB6B-47E7-401A-980C-3BC90D09AB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505384" y="2384683"/>
                <a:ext cx="373808" cy="373808"/>
              </a:xfrm>
              <a:prstGeom prst="rect">
                <a:avLst/>
              </a:prstGeom>
            </p:spPr>
          </p:pic>
          <p:pic>
            <p:nvPicPr>
              <p:cNvPr id="171" name="Graphique 170" descr="Profil mâle">
                <a:extLst>
                  <a:ext uri="{FF2B5EF4-FFF2-40B4-BE49-F238E27FC236}">
                    <a16:creationId xmlns:a16="http://schemas.microsoft.com/office/drawing/2014/main" id="{59F4C094-1683-48CE-8D79-934956B328F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3297" y="2445721"/>
                <a:ext cx="373808" cy="373808"/>
              </a:xfrm>
              <a:prstGeom prst="rect">
                <a:avLst/>
              </a:prstGeom>
            </p:spPr>
          </p:pic>
          <p:pic>
            <p:nvPicPr>
              <p:cNvPr id="172" name="Graphique 171" descr="Profil femelle">
                <a:extLst>
                  <a:ext uri="{FF2B5EF4-FFF2-40B4-BE49-F238E27FC236}">
                    <a16:creationId xmlns:a16="http://schemas.microsoft.com/office/drawing/2014/main" id="{9A9CCD3A-1867-4D38-808D-1D68CFA513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404677" y="2768725"/>
                <a:ext cx="373808" cy="373808"/>
              </a:xfrm>
              <a:prstGeom prst="rect">
                <a:avLst/>
              </a:prstGeom>
            </p:spPr>
          </p:pic>
          <p:pic>
            <p:nvPicPr>
              <p:cNvPr id="173" name="Graphique 172" descr="Profil mâle">
                <a:extLst>
                  <a:ext uri="{FF2B5EF4-FFF2-40B4-BE49-F238E27FC236}">
                    <a16:creationId xmlns:a16="http://schemas.microsoft.com/office/drawing/2014/main" id="{E66EE051-874E-458D-82C6-CE4EB55FC1F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252590" y="2829763"/>
                <a:ext cx="373808" cy="373808"/>
              </a:xfrm>
              <a:prstGeom prst="rect">
                <a:avLst/>
              </a:prstGeom>
            </p:spPr>
          </p:pic>
          <p:pic>
            <p:nvPicPr>
              <p:cNvPr id="174" name="Graphique 173" descr="Profil femelle">
                <a:extLst>
                  <a:ext uri="{FF2B5EF4-FFF2-40B4-BE49-F238E27FC236}">
                    <a16:creationId xmlns:a16="http://schemas.microsoft.com/office/drawing/2014/main" id="{0852BDA1-34D7-4811-BBDD-9545886535C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616908" y="2901306"/>
                <a:ext cx="373808" cy="373808"/>
              </a:xfrm>
              <a:prstGeom prst="rect">
                <a:avLst/>
              </a:prstGeom>
            </p:spPr>
          </p:pic>
          <p:pic>
            <p:nvPicPr>
              <p:cNvPr id="175" name="Graphique 174" descr="Profil mâle">
                <a:extLst>
                  <a:ext uri="{FF2B5EF4-FFF2-40B4-BE49-F238E27FC236}">
                    <a16:creationId xmlns:a16="http://schemas.microsoft.com/office/drawing/2014/main" id="{709C0B29-A9F5-4C96-BAB1-C05B48E0104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464821" y="2962344"/>
                <a:ext cx="373808" cy="373808"/>
              </a:xfrm>
              <a:prstGeom prst="rect">
                <a:avLst/>
              </a:prstGeom>
            </p:spPr>
          </p:pic>
          <p:pic>
            <p:nvPicPr>
              <p:cNvPr id="176" name="Graphique 175" descr="Profil femelle">
                <a:extLst>
                  <a:ext uri="{FF2B5EF4-FFF2-40B4-BE49-F238E27FC236}">
                    <a16:creationId xmlns:a16="http://schemas.microsoft.com/office/drawing/2014/main" id="{7B2D030D-BD79-422A-A97F-C384C52D160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78090" y="3016667"/>
                <a:ext cx="373808" cy="373808"/>
              </a:xfrm>
              <a:prstGeom prst="rect">
                <a:avLst/>
              </a:prstGeom>
            </p:spPr>
          </p:pic>
          <p:pic>
            <p:nvPicPr>
              <p:cNvPr id="177" name="Graphique 176" descr="Profil mâle">
                <a:extLst>
                  <a:ext uri="{FF2B5EF4-FFF2-40B4-BE49-F238E27FC236}">
                    <a16:creationId xmlns:a16="http://schemas.microsoft.com/office/drawing/2014/main" id="{C20A4143-E1B5-49CF-99F9-84DAF0EB0E7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626003" y="3077705"/>
                <a:ext cx="373808" cy="373808"/>
              </a:xfrm>
              <a:prstGeom prst="rect">
                <a:avLst/>
              </a:prstGeom>
            </p:spPr>
          </p:pic>
        </p:grpSp>
        <p:sp>
          <p:nvSpPr>
            <p:cNvPr id="59" name="Rectangle 58">
              <a:extLst>
                <a:ext uri="{FF2B5EF4-FFF2-40B4-BE49-F238E27FC236}">
                  <a16:creationId xmlns:a16="http://schemas.microsoft.com/office/drawing/2014/main" id="{6C597047-3439-4C4B-8368-34C3B4516344}"/>
                </a:ext>
              </a:extLst>
            </p:cNvPr>
            <p:cNvSpPr/>
            <p:nvPr/>
          </p:nvSpPr>
          <p:spPr>
            <a:xfrm>
              <a:off x="586014" y="3203496"/>
              <a:ext cx="3337913" cy="287531"/>
            </a:xfrm>
            <a:prstGeom prst="rect">
              <a:avLst/>
            </a:prstGeom>
            <a:pattFill prst="pct80">
              <a:fgClr>
                <a:srgbClr val="B2B2B2"/>
              </a:fgClr>
              <a:bgClr>
                <a:schemeClr val="bg1"/>
              </a:bgClr>
            </a:pattFill>
            <a:ln>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a:t>
              </a:r>
              <a:r>
                <a:rPr lang="en-US" sz="1600" dirty="0"/>
                <a:t>New</a:t>
              </a:r>
              <a:r>
                <a:rPr lang="en-US" dirty="0"/>
                <a:t>)</a:t>
              </a:r>
            </a:p>
          </p:txBody>
        </p:sp>
      </p:grpSp>
      <p:grpSp>
        <p:nvGrpSpPr>
          <p:cNvPr id="63" name="Groupe 62">
            <a:extLst>
              <a:ext uri="{FF2B5EF4-FFF2-40B4-BE49-F238E27FC236}">
                <a16:creationId xmlns:a16="http://schemas.microsoft.com/office/drawing/2014/main" id="{6DCB11D0-6097-4354-B27F-A7762E3D2313}"/>
              </a:ext>
            </a:extLst>
          </p:cNvPr>
          <p:cNvGrpSpPr/>
          <p:nvPr/>
        </p:nvGrpSpPr>
        <p:grpSpPr>
          <a:xfrm>
            <a:off x="711388" y="1382860"/>
            <a:ext cx="3259575" cy="3253062"/>
            <a:chOff x="2492031" y="1210690"/>
            <a:chExt cx="3259575" cy="3253062"/>
          </a:xfrm>
        </p:grpSpPr>
        <p:grpSp>
          <p:nvGrpSpPr>
            <p:cNvPr id="50" name="Groupe 49">
              <a:extLst>
                <a:ext uri="{FF2B5EF4-FFF2-40B4-BE49-F238E27FC236}">
                  <a16:creationId xmlns:a16="http://schemas.microsoft.com/office/drawing/2014/main" id="{29C00EE7-3268-414D-AB80-00A9675E2B7D}"/>
                </a:ext>
              </a:extLst>
            </p:cNvPr>
            <p:cNvGrpSpPr/>
            <p:nvPr/>
          </p:nvGrpSpPr>
          <p:grpSpPr>
            <a:xfrm>
              <a:off x="3051820" y="1210690"/>
              <a:ext cx="1640061" cy="1568060"/>
              <a:chOff x="-468760" y="1708497"/>
              <a:chExt cx="1640061" cy="1568060"/>
            </a:xfrm>
            <a:solidFill>
              <a:srgbClr val="6DD4FF"/>
            </a:solidFill>
          </p:grpSpPr>
          <p:pic>
            <p:nvPicPr>
              <p:cNvPr id="250" name="Graphique 249" descr="Profil femelle">
                <a:extLst>
                  <a:ext uri="{FF2B5EF4-FFF2-40B4-BE49-F238E27FC236}">
                    <a16:creationId xmlns:a16="http://schemas.microsoft.com/office/drawing/2014/main" id="{A51FF895-4ECA-4D8F-A270-39F15219656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1038" y="1708497"/>
                <a:ext cx="379268" cy="373808"/>
              </a:xfrm>
              <a:prstGeom prst="rect">
                <a:avLst/>
              </a:prstGeom>
            </p:spPr>
          </p:pic>
          <p:pic>
            <p:nvPicPr>
              <p:cNvPr id="251" name="Graphique 250" descr="Profil mâle">
                <a:extLst>
                  <a:ext uri="{FF2B5EF4-FFF2-40B4-BE49-F238E27FC236}">
                    <a16:creationId xmlns:a16="http://schemas.microsoft.com/office/drawing/2014/main" id="{AAC15FAC-80B6-4830-AADD-E931471B0B59}"/>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3125" y="1769535"/>
                <a:ext cx="379268" cy="373808"/>
              </a:xfrm>
              <a:prstGeom prst="rect">
                <a:avLst/>
              </a:prstGeom>
            </p:spPr>
          </p:pic>
          <p:pic>
            <p:nvPicPr>
              <p:cNvPr id="252" name="Graphique 251" descr="Profil femelle">
                <a:extLst>
                  <a:ext uri="{FF2B5EF4-FFF2-40B4-BE49-F238E27FC236}">
                    <a16:creationId xmlns:a16="http://schemas.microsoft.com/office/drawing/2014/main" id="{5A812A35-8D00-4FEC-82AB-81FB07C7290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30220" y="1913992"/>
                <a:ext cx="373808" cy="373808"/>
              </a:xfrm>
              <a:prstGeom prst="rect">
                <a:avLst/>
              </a:prstGeom>
            </p:spPr>
          </p:pic>
          <p:pic>
            <p:nvPicPr>
              <p:cNvPr id="253" name="Graphique 252" descr="Profil mâle">
                <a:extLst>
                  <a:ext uri="{FF2B5EF4-FFF2-40B4-BE49-F238E27FC236}">
                    <a16:creationId xmlns:a16="http://schemas.microsoft.com/office/drawing/2014/main" id="{3C1319DA-FA6B-48C3-8EB9-73DD40EB51B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82307" y="1975030"/>
                <a:ext cx="373808" cy="373808"/>
              </a:xfrm>
              <a:prstGeom prst="rect">
                <a:avLst/>
              </a:prstGeom>
            </p:spPr>
          </p:pic>
          <p:pic>
            <p:nvPicPr>
              <p:cNvPr id="254" name="Graphique 253" descr="Profil femelle">
                <a:extLst>
                  <a:ext uri="{FF2B5EF4-FFF2-40B4-BE49-F238E27FC236}">
                    <a16:creationId xmlns:a16="http://schemas.microsoft.com/office/drawing/2014/main" id="{A34D0527-ED80-4B73-84E4-FC5C2C9694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180" y="2066392"/>
                <a:ext cx="373808" cy="373808"/>
              </a:xfrm>
              <a:prstGeom prst="rect">
                <a:avLst/>
              </a:prstGeom>
            </p:spPr>
          </p:pic>
          <p:pic>
            <p:nvPicPr>
              <p:cNvPr id="255" name="Graphique 254" descr="Profil mâle">
                <a:extLst>
                  <a:ext uri="{FF2B5EF4-FFF2-40B4-BE49-F238E27FC236}">
                    <a16:creationId xmlns:a16="http://schemas.microsoft.com/office/drawing/2014/main" id="{BFD0B034-724B-49D7-8AC3-5DAD2B65B9A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29907" y="2127430"/>
                <a:ext cx="373808" cy="373808"/>
              </a:xfrm>
              <a:prstGeom prst="rect">
                <a:avLst/>
              </a:prstGeom>
            </p:spPr>
          </p:pic>
          <p:pic>
            <p:nvPicPr>
              <p:cNvPr id="256" name="Graphique 255" descr="Profil femelle">
                <a:extLst>
                  <a:ext uri="{FF2B5EF4-FFF2-40B4-BE49-F238E27FC236}">
                    <a16:creationId xmlns:a16="http://schemas.microsoft.com/office/drawing/2014/main" id="{F5ECD8E2-4A82-49B1-A509-726C44E5D91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9" y="1711286"/>
                <a:ext cx="373808" cy="373808"/>
              </a:xfrm>
              <a:prstGeom prst="rect">
                <a:avLst/>
              </a:prstGeom>
            </p:spPr>
          </p:pic>
          <p:pic>
            <p:nvPicPr>
              <p:cNvPr id="257" name="Graphique 256" descr="Profil mâle">
                <a:extLst>
                  <a:ext uri="{FF2B5EF4-FFF2-40B4-BE49-F238E27FC236}">
                    <a16:creationId xmlns:a16="http://schemas.microsoft.com/office/drawing/2014/main" id="{B740EC7A-0E1F-4548-858D-788511D9468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12" y="1772324"/>
                <a:ext cx="373808" cy="373808"/>
              </a:xfrm>
              <a:prstGeom prst="rect">
                <a:avLst/>
              </a:prstGeom>
            </p:spPr>
          </p:pic>
          <p:pic>
            <p:nvPicPr>
              <p:cNvPr id="258" name="Graphique 257" descr="Profil femelle">
                <a:extLst>
                  <a:ext uri="{FF2B5EF4-FFF2-40B4-BE49-F238E27FC236}">
                    <a16:creationId xmlns:a16="http://schemas.microsoft.com/office/drawing/2014/main" id="{EFDD478E-F78A-4AA9-8C1D-BA50BD54D18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9" y="1863686"/>
                <a:ext cx="373808" cy="373808"/>
              </a:xfrm>
              <a:prstGeom prst="rect">
                <a:avLst/>
              </a:prstGeom>
            </p:spPr>
          </p:pic>
          <p:pic>
            <p:nvPicPr>
              <p:cNvPr id="259" name="Graphique 258" descr="Profil mâle">
                <a:extLst>
                  <a:ext uri="{FF2B5EF4-FFF2-40B4-BE49-F238E27FC236}">
                    <a16:creationId xmlns:a16="http://schemas.microsoft.com/office/drawing/2014/main" id="{DC995501-544D-4561-B6B2-2744BAE6907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12" y="1924724"/>
                <a:ext cx="373808" cy="373808"/>
              </a:xfrm>
              <a:prstGeom prst="rect">
                <a:avLst/>
              </a:prstGeom>
            </p:spPr>
          </p:pic>
          <p:pic>
            <p:nvPicPr>
              <p:cNvPr id="260" name="Graphique 259" descr="Profil femelle">
                <a:extLst>
                  <a:ext uri="{FF2B5EF4-FFF2-40B4-BE49-F238E27FC236}">
                    <a16:creationId xmlns:a16="http://schemas.microsoft.com/office/drawing/2014/main" id="{E1677E99-C7C4-401E-B941-62A28580D56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52996" y="2279453"/>
                <a:ext cx="373808" cy="373808"/>
              </a:xfrm>
              <a:prstGeom prst="rect">
                <a:avLst/>
              </a:prstGeom>
            </p:spPr>
          </p:pic>
          <p:pic>
            <p:nvPicPr>
              <p:cNvPr id="261" name="Graphique 260" descr="Profil mâle">
                <a:extLst>
                  <a:ext uri="{FF2B5EF4-FFF2-40B4-BE49-F238E27FC236}">
                    <a16:creationId xmlns:a16="http://schemas.microsoft.com/office/drawing/2014/main" id="{6E69398B-CD04-4934-8377-06D4A7278F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0909" y="2340491"/>
                <a:ext cx="373808" cy="373808"/>
              </a:xfrm>
              <a:prstGeom prst="rect">
                <a:avLst/>
              </a:prstGeom>
            </p:spPr>
          </p:pic>
          <p:pic>
            <p:nvPicPr>
              <p:cNvPr id="262" name="Graphique 261" descr="Profil femelle">
                <a:extLst>
                  <a:ext uri="{FF2B5EF4-FFF2-40B4-BE49-F238E27FC236}">
                    <a16:creationId xmlns:a16="http://schemas.microsoft.com/office/drawing/2014/main" id="{ADD712C3-2850-42B3-A81E-E250D0A40AC9}"/>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05396" y="2431853"/>
                <a:ext cx="373808" cy="373808"/>
              </a:xfrm>
              <a:prstGeom prst="rect">
                <a:avLst/>
              </a:prstGeom>
            </p:spPr>
          </p:pic>
          <p:pic>
            <p:nvPicPr>
              <p:cNvPr id="263" name="Graphique 262" descr="Profil mâle">
                <a:extLst>
                  <a:ext uri="{FF2B5EF4-FFF2-40B4-BE49-F238E27FC236}">
                    <a16:creationId xmlns:a16="http://schemas.microsoft.com/office/drawing/2014/main" id="{353C3804-FAF2-4E4D-BCA0-A265C916D18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3309" y="2492891"/>
                <a:ext cx="373808" cy="373808"/>
              </a:xfrm>
              <a:prstGeom prst="rect">
                <a:avLst/>
              </a:prstGeom>
            </p:spPr>
          </p:pic>
          <p:pic>
            <p:nvPicPr>
              <p:cNvPr id="264" name="Graphique 263" descr="Profil femelle">
                <a:extLst>
                  <a:ext uri="{FF2B5EF4-FFF2-40B4-BE49-F238E27FC236}">
                    <a16:creationId xmlns:a16="http://schemas.microsoft.com/office/drawing/2014/main" id="{B3172F90-27E8-4596-8DB3-6F2CC5567B8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45093" y="2067870"/>
                <a:ext cx="373808" cy="373808"/>
              </a:xfrm>
              <a:prstGeom prst="rect">
                <a:avLst/>
              </a:prstGeom>
            </p:spPr>
          </p:pic>
          <p:pic>
            <p:nvPicPr>
              <p:cNvPr id="265" name="Graphique 264" descr="Profil mâle">
                <a:extLst>
                  <a:ext uri="{FF2B5EF4-FFF2-40B4-BE49-F238E27FC236}">
                    <a16:creationId xmlns:a16="http://schemas.microsoft.com/office/drawing/2014/main" id="{45F1E333-D0C9-421D-990A-3A1EC23EABA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0762" y="2128908"/>
                <a:ext cx="373808" cy="373808"/>
              </a:xfrm>
              <a:prstGeom prst="rect">
                <a:avLst/>
              </a:prstGeom>
            </p:spPr>
          </p:pic>
          <p:pic>
            <p:nvPicPr>
              <p:cNvPr id="266" name="Graphique 265" descr="Profil femelle">
                <a:extLst>
                  <a:ext uri="{FF2B5EF4-FFF2-40B4-BE49-F238E27FC236}">
                    <a16:creationId xmlns:a16="http://schemas.microsoft.com/office/drawing/2014/main" id="{A5B2E418-76E7-4529-AA23-A31308D697D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493" y="2220270"/>
                <a:ext cx="373808" cy="373808"/>
              </a:xfrm>
              <a:prstGeom prst="rect">
                <a:avLst/>
              </a:prstGeom>
            </p:spPr>
          </p:pic>
          <p:pic>
            <p:nvPicPr>
              <p:cNvPr id="267" name="Graphique 266" descr="Profil mâle">
                <a:extLst>
                  <a:ext uri="{FF2B5EF4-FFF2-40B4-BE49-F238E27FC236}">
                    <a16:creationId xmlns:a16="http://schemas.microsoft.com/office/drawing/2014/main" id="{97D7F0D3-1290-4038-AC5F-FAE1F593D03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45406" y="2281308"/>
                <a:ext cx="373808" cy="373808"/>
              </a:xfrm>
              <a:prstGeom prst="rect">
                <a:avLst/>
              </a:prstGeom>
            </p:spPr>
          </p:pic>
          <p:pic>
            <p:nvPicPr>
              <p:cNvPr id="268" name="Graphique 267" descr="Profil femelle">
                <a:extLst>
                  <a:ext uri="{FF2B5EF4-FFF2-40B4-BE49-F238E27FC236}">
                    <a16:creationId xmlns:a16="http://schemas.microsoft.com/office/drawing/2014/main" id="{09DEECE8-C5BD-4728-BD44-928F84E4726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17523" y="2323850"/>
                <a:ext cx="373808" cy="373808"/>
              </a:xfrm>
              <a:prstGeom prst="rect">
                <a:avLst/>
              </a:prstGeom>
            </p:spPr>
          </p:pic>
          <p:pic>
            <p:nvPicPr>
              <p:cNvPr id="269" name="Graphique 268" descr="Profil mâle">
                <a:extLst>
                  <a:ext uri="{FF2B5EF4-FFF2-40B4-BE49-F238E27FC236}">
                    <a16:creationId xmlns:a16="http://schemas.microsoft.com/office/drawing/2014/main" id="{E1C4CE6D-D4B5-494F-9C03-63716746233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69610" y="2384888"/>
                <a:ext cx="373808" cy="373808"/>
              </a:xfrm>
              <a:prstGeom prst="rect">
                <a:avLst/>
              </a:prstGeom>
            </p:spPr>
          </p:pic>
          <p:pic>
            <p:nvPicPr>
              <p:cNvPr id="270" name="Graphique 269" descr="Profil femelle">
                <a:extLst>
                  <a:ext uri="{FF2B5EF4-FFF2-40B4-BE49-F238E27FC236}">
                    <a16:creationId xmlns:a16="http://schemas.microsoft.com/office/drawing/2014/main" id="{E6899FDF-EB08-44C7-9A25-7DDF0FD45C7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5123" y="2476250"/>
                <a:ext cx="373808" cy="373808"/>
              </a:xfrm>
              <a:prstGeom prst="rect">
                <a:avLst/>
              </a:prstGeom>
            </p:spPr>
          </p:pic>
          <p:pic>
            <p:nvPicPr>
              <p:cNvPr id="271" name="Graphique 270" descr="Profil mâle">
                <a:extLst>
                  <a:ext uri="{FF2B5EF4-FFF2-40B4-BE49-F238E27FC236}">
                    <a16:creationId xmlns:a16="http://schemas.microsoft.com/office/drawing/2014/main" id="{68C651BB-8288-478D-BF4B-9A21B8AE5F7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17210" y="2537288"/>
                <a:ext cx="373808" cy="373808"/>
              </a:xfrm>
              <a:prstGeom prst="rect">
                <a:avLst/>
              </a:prstGeom>
            </p:spPr>
          </p:pic>
          <p:pic>
            <p:nvPicPr>
              <p:cNvPr id="272" name="Graphique 271" descr="Profil femelle">
                <a:extLst>
                  <a:ext uri="{FF2B5EF4-FFF2-40B4-BE49-F238E27FC236}">
                    <a16:creationId xmlns:a16="http://schemas.microsoft.com/office/drawing/2014/main" id="{0117B824-3EA6-48F6-8A44-56E37CD90C7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6" y="2121144"/>
                <a:ext cx="373808" cy="373808"/>
              </a:xfrm>
              <a:prstGeom prst="rect">
                <a:avLst/>
              </a:prstGeom>
            </p:spPr>
          </p:pic>
          <p:pic>
            <p:nvPicPr>
              <p:cNvPr id="273" name="Graphique 272" descr="Profil mâle">
                <a:extLst>
                  <a:ext uri="{FF2B5EF4-FFF2-40B4-BE49-F238E27FC236}">
                    <a16:creationId xmlns:a16="http://schemas.microsoft.com/office/drawing/2014/main" id="{6C7280E2-65D5-4605-B206-A8B1BDCAB8B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3609" y="2182182"/>
                <a:ext cx="373808" cy="373808"/>
              </a:xfrm>
              <a:prstGeom prst="rect">
                <a:avLst/>
              </a:prstGeom>
            </p:spPr>
          </p:pic>
          <p:pic>
            <p:nvPicPr>
              <p:cNvPr id="274" name="Graphique 273" descr="Profil femelle">
                <a:extLst>
                  <a:ext uri="{FF2B5EF4-FFF2-40B4-BE49-F238E27FC236}">
                    <a16:creationId xmlns:a16="http://schemas.microsoft.com/office/drawing/2014/main" id="{0D03C3BC-2FF9-45D3-A9DB-6CE9841D8B7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6" y="2273544"/>
                <a:ext cx="373808" cy="373808"/>
              </a:xfrm>
              <a:prstGeom prst="rect">
                <a:avLst/>
              </a:prstGeom>
            </p:spPr>
          </p:pic>
          <p:pic>
            <p:nvPicPr>
              <p:cNvPr id="275" name="Graphique 274" descr="Profil mâle">
                <a:extLst>
                  <a:ext uri="{FF2B5EF4-FFF2-40B4-BE49-F238E27FC236}">
                    <a16:creationId xmlns:a16="http://schemas.microsoft.com/office/drawing/2014/main" id="{E02CBD34-32CB-46E4-A71F-8098625D2B16}"/>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9" y="2334582"/>
                <a:ext cx="373808" cy="373808"/>
              </a:xfrm>
              <a:prstGeom prst="rect">
                <a:avLst/>
              </a:prstGeom>
            </p:spPr>
          </p:pic>
          <p:pic>
            <p:nvPicPr>
              <p:cNvPr id="276" name="Graphique 275" descr="Profil femelle">
                <a:extLst>
                  <a:ext uri="{FF2B5EF4-FFF2-40B4-BE49-F238E27FC236}">
                    <a16:creationId xmlns:a16="http://schemas.microsoft.com/office/drawing/2014/main" id="{E793EC1D-5039-4076-84C6-A82BD9C6D428}"/>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65693" y="2689311"/>
                <a:ext cx="373808" cy="373808"/>
              </a:xfrm>
              <a:prstGeom prst="rect">
                <a:avLst/>
              </a:prstGeom>
            </p:spPr>
          </p:pic>
          <p:pic>
            <p:nvPicPr>
              <p:cNvPr id="278" name="Graphique 277" descr="Profil femelle">
                <a:extLst>
                  <a:ext uri="{FF2B5EF4-FFF2-40B4-BE49-F238E27FC236}">
                    <a16:creationId xmlns:a16="http://schemas.microsoft.com/office/drawing/2014/main" id="{D6A413C8-61BD-4E14-BD93-F6C6E6119AB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8093" y="2841711"/>
                <a:ext cx="373808" cy="373808"/>
              </a:xfrm>
              <a:prstGeom prst="rect">
                <a:avLst/>
              </a:prstGeom>
            </p:spPr>
          </p:pic>
          <p:pic>
            <p:nvPicPr>
              <p:cNvPr id="279" name="Graphique 278" descr="Profil mâle">
                <a:extLst>
                  <a:ext uri="{FF2B5EF4-FFF2-40B4-BE49-F238E27FC236}">
                    <a16:creationId xmlns:a16="http://schemas.microsoft.com/office/drawing/2014/main" id="{E877A0D8-8683-4987-99B4-676386DCF70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66006" y="2902749"/>
                <a:ext cx="373808" cy="373808"/>
              </a:xfrm>
              <a:prstGeom prst="rect">
                <a:avLst/>
              </a:prstGeom>
            </p:spPr>
          </p:pic>
          <p:pic>
            <p:nvPicPr>
              <p:cNvPr id="280" name="Graphique 279" descr="Profil femelle">
                <a:extLst>
                  <a:ext uri="{FF2B5EF4-FFF2-40B4-BE49-F238E27FC236}">
                    <a16:creationId xmlns:a16="http://schemas.microsoft.com/office/drawing/2014/main" id="{06FB8DCC-8289-427E-8AD1-5EE4A6B121CC}"/>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57790" y="2477728"/>
                <a:ext cx="373808" cy="373808"/>
              </a:xfrm>
              <a:prstGeom prst="rect">
                <a:avLst/>
              </a:prstGeom>
            </p:spPr>
          </p:pic>
          <p:pic>
            <p:nvPicPr>
              <p:cNvPr id="281" name="Graphique 280" descr="Profil mâle">
                <a:extLst>
                  <a:ext uri="{FF2B5EF4-FFF2-40B4-BE49-F238E27FC236}">
                    <a16:creationId xmlns:a16="http://schemas.microsoft.com/office/drawing/2014/main" id="{A7FFFB09-580F-4910-8804-CE6254CEB261}"/>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23459" y="2538766"/>
                <a:ext cx="373808" cy="373808"/>
              </a:xfrm>
              <a:prstGeom prst="rect">
                <a:avLst/>
              </a:prstGeom>
            </p:spPr>
          </p:pic>
          <p:pic>
            <p:nvPicPr>
              <p:cNvPr id="282" name="Graphique 281" descr="Profil femelle">
                <a:extLst>
                  <a:ext uri="{FF2B5EF4-FFF2-40B4-BE49-F238E27FC236}">
                    <a16:creationId xmlns:a16="http://schemas.microsoft.com/office/drawing/2014/main" id="{A82A898F-6B2A-4661-AD95-2BA5556FF35E}"/>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10190" y="2630128"/>
                <a:ext cx="373808" cy="373808"/>
              </a:xfrm>
              <a:prstGeom prst="rect">
                <a:avLst/>
              </a:prstGeom>
            </p:spPr>
          </p:pic>
          <p:pic>
            <p:nvPicPr>
              <p:cNvPr id="283" name="Graphique 282" descr="Profil mâle">
                <a:extLst>
                  <a:ext uri="{FF2B5EF4-FFF2-40B4-BE49-F238E27FC236}">
                    <a16:creationId xmlns:a16="http://schemas.microsoft.com/office/drawing/2014/main" id="{ECD02E05-A81B-445C-BB25-C29AC79C1D8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58103" y="2691166"/>
                <a:ext cx="373808" cy="373808"/>
              </a:xfrm>
              <a:prstGeom prst="rect">
                <a:avLst/>
              </a:prstGeom>
            </p:spPr>
          </p:pic>
          <p:pic>
            <p:nvPicPr>
              <p:cNvPr id="284" name="Graphique 283" descr="Profil femelle">
                <a:extLst>
                  <a:ext uri="{FF2B5EF4-FFF2-40B4-BE49-F238E27FC236}">
                    <a16:creationId xmlns:a16="http://schemas.microsoft.com/office/drawing/2014/main" id="{6F628ED6-7D53-4125-A70A-096C2BE8ADF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67117" y="2090324"/>
                <a:ext cx="373808" cy="373808"/>
              </a:xfrm>
              <a:prstGeom prst="rect">
                <a:avLst/>
              </a:prstGeom>
            </p:spPr>
          </p:pic>
          <p:pic>
            <p:nvPicPr>
              <p:cNvPr id="286" name="Graphique 285" descr="Profil femelle">
                <a:extLst>
                  <a:ext uri="{FF2B5EF4-FFF2-40B4-BE49-F238E27FC236}">
                    <a16:creationId xmlns:a16="http://schemas.microsoft.com/office/drawing/2014/main" id="{5B733E02-9DB2-4EC5-841C-FABDFCEB49E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16673" y="2228308"/>
                <a:ext cx="373808" cy="373808"/>
              </a:xfrm>
              <a:prstGeom prst="rect">
                <a:avLst/>
              </a:prstGeom>
            </p:spPr>
          </p:pic>
          <p:pic>
            <p:nvPicPr>
              <p:cNvPr id="287" name="Graphique 286" descr="Profil mâle">
                <a:extLst>
                  <a:ext uri="{FF2B5EF4-FFF2-40B4-BE49-F238E27FC236}">
                    <a16:creationId xmlns:a16="http://schemas.microsoft.com/office/drawing/2014/main" id="{5A2C280D-F187-401F-9DD3-1E22A0571F5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68760" y="2289346"/>
                <a:ext cx="373808" cy="373808"/>
              </a:xfrm>
              <a:prstGeom prst="rect">
                <a:avLst/>
              </a:prstGeom>
            </p:spPr>
          </p:pic>
        </p:grpSp>
        <p:sp>
          <p:nvSpPr>
            <p:cNvPr id="295" name="Légende : flèche courbée 294">
              <a:extLst>
                <a:ext uri="{FF2B5EF4-FFF2-40B4-BE49-F238E27FC236}">
                  <a16:creationId xmlns:a16="http://schemas.microsoft.com/office/drawing/2014/main" id="{44C0D569-9CC4-4034-AAAA-2FFF35810287}"/>
                </a:ext>
              </a:extLst>
            </p:cNvPr>
            <p:cNvSpPr/>
            <p:nvPr/>
          </p:nvSpPr>
          <p:spPr>
            <a:xfrm>
              <a:off x="2492031" y="3910850"/>
              <a:ext cx="3259575" cy="552902"/>
            </a:xfrm>
            <a:prstGeom prst="borderCallout2">
              <a:avLst>
                <a:gd name="adj1" fmla="val 44420"/>
                <a:gd name="adj2" fmla="val 99458"/>
                <a:gd name="adj3" fmla="val -168047"/>
                <a:gd name="adj4" fmla="val 103194"/>
                <a:gd name="adj5" fmla="val -257581"/>
                <a:gd name="adj6" fmla="val 53561"/>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64" name="Groupe 63">
            <a:extLst>
              <a:ext uri="{FF2B5EF4-FFF2-40B4-BE49-F238E27FC236}">
                <a16:creationId xmlns:a16="http://schemas.microsoft.com/office/drawing/2014/main" id="{3D646DFD-1980-48DB-BE3D-2FE55DE39122}"/>
              </a:ext>
            </a:extLst>
          </p:cNvPr>
          <p:cNvGrpSpPr/>
          <p:nvPr/>
        </p:nvGrpSpPr>
        <p:grpSpPr>
          <a:xfrm>
            <a:off x="567176" y="1384366"/>
            <a:ext cx="2658354" cy="3852999"/>
            <a:chOff x="-257154" y="1695447"/>
            <a:chExt cx="2658354" cy="3852999"/>
          </a:xfrm>
        </p:grpSpPr>
        <p:sp>
          <p:nvSpPr>
            <p:cNvPr id="296" name="Légende : flèche courbée 295">
              <a:extLst>
                <a:ext uri="{FF2B5EF4-FFF2-40B4-BE49-F238E27FC236}">
                  <a16:creationId xmlns:a16="http://schemas.microsoft.com/office/drawing/2014/main" id="{91F0CD83-D2E0-4E07-80C7-2DD25FA49BA1}"/>
                </a:ext>
              </a:extLst>
            </p:cNvPr>
            <p:cNvSpPr/>
            <p:nvPr/>
          </p:nvSpPr>
          <p:spPr>
            <a:xfrm>
              <a:off x="-257154" y="4995544"/>
              <a:ext cx="2658354" cy="552902"/>
            </a:xfrm>
            <a:prstGeom prst="borderCallout2">
              <a:avLst>
                <a:gd name="adj1" fmla="val 37997"/>
                <a:gd name="adj2" fmla="val -266"/>
                <a:gd name="adj3" fmla="val -304649"/>
                <a:gd name="adj4" fmla="val -2828"/>
                <a:gd name="adj5" fmla="val -376068"/>
                <a:gd name="adj6" fmla="val 24827"/>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nvGrpSpPr>
            <p:cNvPr id="60" name="Groupe 59">
              <a:extLst>
                <a:ext uri="{FF2B5EF4-FFF2-40B4-BE49-F238E27FC236}">
                  <a16:creationId xmlns:a16="http://schemas.microsoft.com/office/drawing/2014/main" id="{80770D0C-9826-40D8-9A12-136AA0969B23}"/>
                </a:ext>
              </a:extLst>
            </p:cNvPr>
            <p:cNvGrpSpPr/>
            <p:nvPr/>
          </p:nvGrpSpPr>
          <p:grpSpPr>
            <a:xfrm>
              <a:off x="338316" y="1695447"/>
              <a:ext cx="1740768" cy="1583852"/>
              <a:chOff x="-863395" y="1415662"/>
              <a:chExt cx="1740768" cy="1583852"/>
            </a:xfrm>
            <a:solidFill>
              <a:srgbClr val="F5B8CF"/>
            </a:solidFill>
          </p:grpSpPr>
          <p:pic>
            <p:nvPicPr>
              <p:cNvPr id="359" name="Graphique 358" descr="Profil femelle">
                <a:extLst>
                  <a:ext uri="{FF2B5EF4-FFF2-40B4-BE49-F238E27FC236}">
                    <a16:creationId xmlns:a16="http://schemas.microsoft.com/office/drawing/2014/main" id="{BFEB28BB-C0C5-481D-9BDF-597DCCCE7FD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71748" y="1770768"/>
                <a:ext cx="373808" cy="373808"/>
              </a:xfrm>
              <a:prstGeom prst="rect">
                <a:avLst/>
              </a:prstGeom>
            </p:spPr>
          </p:pic>
          <p:pic>
            <p:nvPicPr>
              <p:cNvPr id="361" name="Graphique 360" descr="Profil femelle">
                <a:extLst>
                  <a:ext uri="{FF2B5EF4-FFF2-40B4-BE49-F238E27FC236}">
                    <a16:creationId xmlns:a16="http://schemas.microsoft.com/office/drawing/2014/main" id="{383AC6B5-F4D6-4B67-AE4F-606F36D3E7E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29" y="1415662"/>
                <a:ext cx="373808" cy="373808"/>
              </a:xfrm>
              <a:prstGeom prst="rect">
                <a:avLst/>
              </a:prstGeom>
            </p:spPr>
          </p:pic>
          <p:pic>
            <p:nvPicPr>
              <p:cNvPr id="362" name="Graphique 361" descr="Profil mâle">
                <a:extLst>
                  <a:ext uri="{FF2B5EF4-FFF2-40B4-BE49-F238E27FC236}">
                    <a16:creationId xmlns:a16="http://schemas.microsoft.com/office/drawing/2014/main" id="{F966F0EF-792C-4B9D-A0BA-ACACE4D4309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6" y="1476700"/>
                <a:ext cx="373808" cy="373808"/>
              </a:xfrm>
              <a:prstGeom prst="rect">
                <a:avLst/>
              </a:prstGeom>
            </p:spPr>
          </p:pic>
          <p:pic>
            <p:nvPicPr>
              <p:cNvPr id="363" name="Graphique 362" descr="Profil femelle">
                <a:extLst>
                  <a:ext uri="{FF2B5EF4-FFF2-40B4-BE49-F238E27FC236}">
                    <a16:creationId xmlns:a16="http://schemas.microsoft.com/office/drawing/2014/main" id="{023AC337-CEA6-4E0B-92DD-73741C7E5B3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71" y="1568062"/>
                <a:ext cx="373808" cy="373808"/>
              </a:xfrm>
              <a:prstGeom prst="rect">
                <a:avLst/>
              </a:prstGeom>
            </p:spPr>
          </p:pic>
          <p:pic>
            <p:nvPicPr>
              <p:cNvPr id="364" name="Graphique 363" descr="Profil mâle">
                <a:extLst>
                  <a:ext uri="{FF2B5EF4-FFF2-40B4-BE49-F238E27FC236}">
                    <a16:creationId xmlns:a16="http://schemas.microsoft.com/office/drawing/2014/main" id="{D265B797-B5A4-42E0-88B7-86395E81F6A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6" y="1629100"/>
                <a:ext cx="373808" cy="373808"/>
              </a:xfrm>
              <a:prstGeom prst="rect">
                <a:avLst/>
              </a:prstGeom>
            </p:spPr>
          </p:pic>
          <p:pic>
            <p:nvPicPr>
              <p:cNvPr id="365" name="Graphique 364" descr="Profil femelle">
                <a:extLst>
                  <a:ext uri="{FF2B5EF4-FFF2-40B4-BE49-F238E27FC236}">
                    <a16:creationId xmlns:a16="http://schemas.microsoft.com/office/drawing/2014/main" id="{89362253-A110-4DD6-BAA7-F9C7A39DD00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0932" y="1983829"/>
                <a:ext cx="373808" cy="373808"/>
              </a:xfrm>
              <a:prstGeom prst="rect">
                <a:avLst/>
              </a:prstGeom>
            </p:spPr>
          </p:pic>
          <p:pic>
            <p:nvPicPr>
              <p:cNvPr id="366" name="Graphique 365" descr="Profil mâle">
                <a:extLst>
                  <a:ext uri="{FF2B5EF4-FFF2-40B4-BE49-F238E27FC236}">
                    <a16:creationId xmlns:a16="http://schemas.microsoft.com/office/drawing/2014/main" id="{2C62AFCC-5AD7-45F3-9895-C29027D4364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93019" y="2044867"/>
                <a:ext cx="373808" cy="373808"/>
              </a:xfrm>
              <a:prstGeom prst="rect">
                <a:avLst/>
              </a:prstGeom>
            </p:spPr>
          </p:pic>
          <p:pic>
            <p:nvPicPr>
              <p:cNvPr id="367" name="Graphique 366" descr="Profil femelle">
                <a:extLst>
                  <a:ext uri="{FF2B5EF4-FFF2-40B4-BE49-F238E27FC236}">
                    <a16:creationId xmlns:a16="http://schemas.microsoft.com/office/drawing/2014/main" id="{6745C86E-C25A-4D00-8E59-4DC2457C01E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11468" y="2136229"/>
                <a:ext cx="373808" cy="373808"/>
              </a:xfrm>
              <a:prstGeom prst="rect">
                <a:avLst/>
              </a:prstGeom>
            </p:spPr>
          </p:pic>
          <p:pic>
            <p:nvPicPr>
              <p:cNvPr id="368" name="Graphique 367" descr="Profil mâle">
                <a:extLst>
                  <a:ext uri="{FF2B5EF4-FFF2-40B4-BE49-F238E27FC236}">
                    <a16:creationId xmlns:a16="http://schemas.microsoft.com/office/drawing/2014/main" id="{2939C7A7-EA75-4C80-BB9D-CE940861867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0619" y="2197267"/>
                <a:ext cx="373808" cy="373808"/>
              </a:xfrm>
              <a:prstGeom prst="rect">
                <a:avLst/>
              </a:prstGeom>
            </p:spPr>
          </p:pic>
          <p:pic>
            <p:nvPicPr>
              <p:cNvPr id="369" name="Graphique 368" descr="Profil femelle">
                <a:extLst>
                  <a:ext uri="{FF2B5EF4-FFF2-40B4-BE49-F238E27FC236}">
                    <a16:creationId xmlns:a16="http://schemas.microsoft.com/office/drawing/2014/main" id="{001F1C5F-169E-41B4-8916-E52DD869809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1165" y="1772246"/>
                <a:ext cx="373808" cy="373808"/>
              </a:xfrm>
              <a:prstGeom prst="rect">
                <a:avLst/>
              </a:prstGeom>
            </p:spPr>
          </p:pic>
          <p:pic>
            <p:nvPicPr>
              <p:cNvPr id="370" name="Graphique 369" descr="Profil mâle">
                <a:extLst>
                  <a:ext uri="{FF2B5EF4-FFF2-40B4-BE49-F238E27FC236}">
                    <a16:creationId xmlns:a16="http://schemas.microsoft.com/office/drawing/2014/main" id="{A5609C85-7088-484D-B8F4-A49171D26E8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16834" y="1833284"/>
                <a:ext cx="373808" cy="373808"/>
              </a:xfrm>
              <a:prstGeom prst="rect">
                <a:avLst/>
              </a:prstGeom>
            </p:spPr>
          </p:pic>
          <p:pic>
            <p:nvPicPr>
              <p:cNvPr id="371" name="Graphique 370" descr="Profil femelle">
                <a:extLst>
                  <a:ext uri="{FF2B5EF4-FFF2-40B4-BE49-F238E27FC236}">
                    <a16:creationId xmlns:a16="http://schemas.microsoft.com/office/drawing/2014/main" id="{BE66BF49-9CC0-4DBA-9292-4970221C04E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03565" y="1924646"/>
                <a:ext cx="373808" cy="373808"/>
              </a:xfrm>
              <a:prstGeom prst="rect">
                <a:avLst/>
              </a:prstGeom>
            </p:spPr>
          </p:pic>
          <p:pic>
            <p:nvPicPr>
              <p:cNvPr id="372" name="Graphique 371" descr="Profil mâle">
                <a:extLst>
                  <a:ext uri="{FF2B5EF4-FFF2-40B4-BE49-F238E27FC236}">
                    <a16:creationId xmlns:a16="http://schemas.microsoft.com/office/drawing/2014/main" id="{35BF8CA9-43A8-4C12-A77E-FA4E7FA41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51478" y="1985684"/>
                <a:ext cx="373808" cy="373808"/>
              </a:xfrm>
              <a:prstGeom prst="rect">
                <a:avLst/>
              </a:prstGeom>
            </p:spPr>
          </p:pic>
          <p:pic>
            <p:nvPicPr>
              <p:cNvPr id="373" name="Graphique 372" descr="Profil femelle">
                <a:extLst>
                  <a:ext uri="{FF2B5EF4-FFF2-40B4-BE49-F238E27FC236}">
                    <a16:creationId xmlns:a16="http://schemas.microsoft.com/office/drawing/2014/main" id="{2AF97054-24E3-4E5E-8C48-80D7CC01BB0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11451" y="2028226"/>
                <a:ext cx="373808" cy="373808"/>
              </a:xfrm>
              <a:prstGeom prst="rect">
                <a:avLst/>
              </a:prstGeom>
            </p:spPr>
          </p:pic>
          <p:pic>
            <p:nvPicPr>
              <p:cNvPr id="374" name="Graphique 373" descr="Profil mâle">
                <a:extLst>
                  <a:ext uri="{FF2B5EF4-FFF2-40B4-BE49-F238E27FC236}">
                    <a16:creationId xmlns:a16="http://schemas.microsoft.com/office/drawing/2014/main" id="{4C2D27EA-2744-46D4-8FE6-E940496D93B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63538" y="2089264"/>
                <a:ext cx="373808" cy="373808"/>
              </a:xfrm>
              <a:prstGeom prst="rect">
                <a:avLst/>
              </a:prstGeom>
            </p:spPr>
          </p:pic>
          <p:pic>
            <p:nvPicPr>
              <p:cNvPr id="375" name="Graphique 374" descr="Profil femelle">
                <a:extLst>
                  <a:ext uri="{FF2B5EF4-FFF2-40B4-BE49-F238E27FC236}">
                    <a16:creationId xmlns:a16="http://schemas.microsoft.com/office/drawing/2014/main" id="{FD04AFBD-3209-4632-860A-4344F504764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59051" y="2180626"/>
                <a:ext cx="373808" cy="373808"/>
              </a:xfrm>
              <a:prstGeom prst="rect">
                <a:avLst/>
              </a:prstGeom>
            </p:spPr>
          </p:pic>
          <p:pic>
            <p:nvPicPr>
              <p:cNvPr id="376" name="Graphique 375" descr="Profil mâle">
                <a:extLst>
                  <a:ext uri="{FF2B5EF4-FFF2-40B4-BE49-F238E27FC236}">
                    <a16:creationId xmlns:a16="http://schemas.microsoft.com/office/drawing/2014/main" id="{E90E672C-8E18-4303-8FFB-DED91B1D368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511138" y="2241664"/>
                <a:ext cx="373808" cy="373808"/>
              </a:xfrm>
              <a:prstGeom prst="rect">
                <a:avLst/>
              </a:prstGeom>
            </p:spPr>
          </p:pic>
          <p:pic>
            <p:nvPicPr>
              <p:cNvPr id="377" name="Graphique 376" descr="Profil femelle">
                <a:extLst>
                  <a:ext uri="{FF2B5EF4-FFF2-40B4-BE49-F238E27FC236}">
                    <a16:creationId xmlns:a16="http://schemas.microsoft.com/office/drawing/2014/main" id="{B53FBA29-8512-42E9-A9F1-46DEE7B56CE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2" y="1825520"/>
                <a:ext cx="373808" cy="373808"/>
              </a:xfrm>
              <a:prstGeom prst="rect">
                <a:avLst/>
              </a:prstGeom>
            </p:spPr>
          </p:pic>
          <p:pic>
            <p:nvPicPr>
              <p:cNvPr id="378" name="Graphique 377" descr="Profil mâle">
                <a:extLst>
                  <a:ext uri="{FF2B5EF4-FFF2-40B4-BE49-F238E27FC236}">
                    <a16:creationId xmlns:a16="http://schemas.microsoft.com/office/drawing/2014/main" id="{DB142224-FE39-45DF-A1C2-EB75175193DF}"/>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19" y="1886558"/>
                <a:ext cx="373808" cy="373808"/>
              </a:xfrm>
              <a:prstGeom prst="rect">
                <a:avLst/>
              </a:prstGeom>
            </p:spPr>
          </p:pic>
          <p:pic>
            <p:nvPicPr>
              <p:cNvPr id="379" name="Graphique 378" descr="Profil femelle">
                <a:extLst>
                  <a:ext uri="{FF2B5EF4-FFF2-40B4-BE49-F238E27FC236}">
                    <a16:creationId xmlns:a16="http://schemas.microsoft.com/office/drawing/2014/main" id="{ABBF1DB2-4528-44C8-8C90-7EA80B7F695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8" y="1977920"/>
                <a:ext cx="373808" cy="373808"/>
              </a:xfrm>
              <a:prstGeom prst="rect">
                <a:avLst/>
              </a:prstGeom>
            </p:spPr>
          </p:pic>
          <p:pic>
            <p:nvPicPr>
              <p:cNvPr id="380" name="Graphique 379" descr="Profil mâle">
                <a:extLst>
                  <a:ext uri="{FF2B5EF4-FFF2-40B4-BE49-F238E27FC236}">
                    <a16:creationId xmlns:a16="http://schemas.microsoft.com/office/drawing/2014/main" id="{F0643CD0-A27A-4C1A-B602-1BCA8D59EFD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19" y="2038958"/>
                <a:ext cx="373808" cy="373808"/>
              </a:xfrm>
              <a:prstGeom prst="rect">
                <a:avLst/>
              </a:prstGeom>
            </p:spPr>
          </p:pic>
          <p:pic>
            <p:nvPicPr>
              <p:cNvPr id="381" name="Graphique 380" descr="Profil femelle">
                <a:extLst>
                  <a:ext uri="{FF2B5EF4-FFF2-40B4-BE49-F238E27FC236}">
                    <a16:creationId xmlns:a16="http://schemas.microsoft.com/office/drawing/2014/main" id="{6C938724-2ECE-43A2-AF40-D6A4F9592D1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28235" y="2393687"/>
                <a:ext cx="373808" cy="373808"/>
              </a:xfrm>
              <a:prstGeom prst="rect">
                <a:avLst/>
              </a:prstGeom>
            </p:spPr>
          </p:pic>
          <p:pic>
            <p:nvPicPr>
              <p:cNvPr id="382" name="Graphique 381" descr="Profil mâle">
                <a:extLst>
                  <a:ext uri="{FF2B5EF4-FFF2-40B4-BE49-F238E27FC236}">
                    <a16:creationId xmlns:a16="http://schemas.microsoft.com/office/drawing/2014/main" id="{EFAF647B-97ED-4130-A7A8-F6E79FE17DE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80322" y="2454725"/>
                <a:ext cx="373808" cy="373808"/>
              </a:xfrm>
              <a:prstGeom prst="rect">
                <a:avLst/>
              </a:prstGeom>
            </p:spPr>
          </p:pic>
          <p:pic>
            <p:nvPicPr>
              <p:cNvPr id="383" name="Graphique 382" descr="Profil femelle">
                <a:extLst>
                  <a:ext uri="{FF2B5EF4-FFF2-40B4-BE49-F238E27FC236}">
                    <a16:creationId xmlns:a16="http://schemas.microsoft.com/office/drawing/2014/main" id="{E17A8453-262D-4DD7-8E74-BA56C754F9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4165" y="2546087"/>
                <a:ext cx="373808" cy="373808"/>
              </a:xfrm>
              <a:prstGeom prst="rect">
                <a:avLst/>
              </a:prstGeom>
            </p:spPr>
          </p:pic>
          <p:pic>
            <p:nvPicPr>
              <p:cNvPr id="384" name="Graphique 383" descr="Profil mâle">
                <a:extLst>
                  <a:ext uri="{FF2B5EF4-FFF2-40B4-BE49-F238E27FC236}">
                    <a16:creationId xmlns:a16="http://schemas.microsoft.com/office/drawing/2014/main" id="{62327D1F-7F7A-425F-BBCB-6855B869F242}"/>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7922" y="2607125"/>
                <a:ext cx="373808" cy="373808"/>
              </a:xfrm>
              <a:prstGeom prst="rect">
                <a:avLst/>
              </a:prstGeom>
            </p:spPr>
          </p:pic>
          <p:pic>
            <p:nvPicPr>
              <p:cNvPr id="385" name="Graphique 384" descr="Profil femelle">
                <a:extLst>
                  <a:ext uri="{FF2B5EF4-FFF2-40B4-BE49-F238E27FC236}">
                    <a16:creationId xmlns:a16="http://schemas.microsoft.com/office/drawing/2014/main" id="{5A2DE7B6-62D1-45F5-BCCD-A6F85C640AE4}"/>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63862" y="2182104"/>
                <a:ext cx="373808" cy="373808"/>
              </a:xfrm>
              <a:prstGeom prst="rect">
                <a:avLst/>
              </a:prstGeom>
            </p:spPr>
          </p:pic>
          <p:pic>
            <p:nvPicPr>
              <p:cNvPr id="386" name="Graphique 385" descr="Profil mâle">
                <a:extLst>
                  <a:ext uri="{FF2B5EF4-FFF2-40B4-BE49-F238E27FC236}">
                    <a16:creationId xmlns:a16="http://schemas.microsoft.com/office/drawing/2014/main" id="{D82CA16C-27AE-4685-BCED-656956B25B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29531" y="2243142"/>
                <a:ext cx="373808" cy="373808"/>
              </a:xfrm>
              <a:prstGeom prst="rect">
                <a:avLst/>
              </a:prstGeom>
            </p:spPr>
          </p:pic>
          <p:pic>
            <p:nvPicPr>
              <p:cNvPr id="387" name="Graphique 386" descr="Profil femelle">
                <a:extLst>
                  <a:ext uri="{FF2B5EF4-FFF2-40B4-BE49-F238E27FC236}">
                    <a16:creationId xmlns:a16="http://schemas.microsoft.com/office/drawing/2014/main" id="{7B66B7AD-8594-4A57-815F-F0794DE6C5B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16262" y="2334504"/>
                <a:ext cx="373808" cy="373808"/>
              </a:xfrm>
              <a:prstGeom prst="rect">
                <a:avLst/>
              </a:prstGeom>
            </p:spPr>
          </p:pic>
          <p:pic>
            <p:nvPicPr>
              <p:cNvPr id="388" name="Graphique 387" descr="Profil mâle">
                <a:extLst>
                  <a:ext uri="{FF2B5EF4-FFF2-40B4-BE49-F238E27FC236}">
                    <a16:creationId xmlns:a16="http://schemas.microsoft.com/office/drawing/2014/main" id="{C1D6D76C-A8AB-4839-8135-2D7C766FECD3}"/>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64175" y="2395542"/>
                <a:ext cx="373808" cy="373808"/>
              </a:xfrm>
              <a:prstGeom prst="rect">
                <a:avLst/>
              </a:prstGeom>
            </p:spPr>
          </p:pic>
          <p:pic>
            <p:nvPicPr>
              <p:cNvPr id="393" name="Graphique 392" descr="Profil femelle">
                <a:extLst>
                  <a:ext uri="{FF2B5EF4-FFF2-40B4-BE49-F238E27FC236}">
                    <a16:creationId xmlns:a16="http://schemas.microsoft.com/office/drawing/2014/main" id="{BE56CB98-1197-477C-8984-4C6D3053A4A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11308" y="2316726"/>
                <a:ext cx="373808" cy="373808"/>
              </a:xfrm>
              <a:prstGeom prst="rect">
                <a:avLst/>
              </a:prstGeom>
            </p:spPr>
          </p:pic>
          <p:pic>
            <p:nvPicPr>
              <p:cNvPr id="394" name="Graphique 393" descr="Profil mâle">
                <a:extLst>
                  <a:ext uri="{FF2B5EF4-FFF2-40B4-BE49-F238E27FC236}">
                    <a16:creationId xmlns:a16="http://schemas.microsoft.com/office/drawing/2014/main" id="{EEBCA193-BA5E-4E8A-979A-D2EDE6E294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863395" y="2377764"/>
                <a:ext cx="373808" cy="373808"/>
              </a:xfrm>
              <a:prstGeom prst="rect">
                <a:avLst/>
              </a:prstGeom>
            </p:spPr>
          </p:pic>
          <p:pic>
            <p:nvPicPr>
              <p:cNvPr id="395" name="Graphique 394" descr="Profil femelle">
                <a:extLst>
                  <a:ext uri="{FF2B5EF4-FFF2-40B4-BE49-F238E27FC236}">
                    <a16:creationId xmlns:a16="http://schemas.microsoft.com/office/drawing/2014/main" id="{F553420F-DEC0-4F52-83C4-05DB735AAF7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99077" y="2449307"/>
                <a:ext cx="373808" cy="373808"/>
              </a:xfrm>
              <a:prstGeom prst="rect">
                <a:avLst/>
              </a:prstGeom>
            </p:spPr>
          </p:pic>
          <p:pic>
            <p:nvPicPr>
              <p:cNvPr id="396" name="Graphique 395" descr="Profil mâle">
                <a:extLst>
                  <a:ext uri="{FF2B5EF4-FFF2-40B4-BE49-F238E27FC236}">
                    <a16:creationId xmlns:a16="http://schemas.microsoft.com/office/drawing/2014/main" id="{E73047EF-673A-42F2-B118-FFF7777DCA7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651164" y="2510345"/>
                <a:ext cx="373808" cy="373808"/>
              </a:xfrm>
              <a:prstGeom prst="rect">
                <a:avLst/>
              </a:prstGeom>
            </p:spPr>
          </p:pic>
          <p:pic>
            <p:nvPicPr>
              <p:cNvPr id="397" name="Graphique 396" descr="Profil femelle">
                <a:extLst>
                  <a:ext uri="{FF2B5EF4-FFF2-40B4-BE49-F238E27FC236}">
                    <a16:creationId xmlns:a16="http://schemas.microsoft.com/office/drawing/2014/main" id="{0CBE2B4B-8D7D-4062-A30B-7325A0DF9D4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37895" y="2564668"/>
                <a:ext cx="373808" cy="373808"/>
              </a:xfrm>
              <a:prstGeom prst="rect">
                <a:avLst/>
              </a:prstGeom>
            </p:spPr>
          </p:pic>
          <p:pic>
            <p:nvPicPr>
              <p:cNvPr id="398" name="Graphique 397" descr="Profil mâle">
                <a:extLst>
                  <a:ext uri="{FF2B5EF4-FFF2-40B4-BE49-F238E27FC236}">
                    <a16:creationId xmlns:a16="http://schemas.microsoft.com/office/drawing/2014/main" id="{04A5EFDE-AB4E-4D00-9138-8194329AB6F8}"/>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489982" y="2625706"/>
                <a:ext cx="373808" cy="373808"/>
              </a:xfrm>
              <a:prstGeom prst="rect">
                <a:avLst/>
              </a:prstGeom>
            </p:spPr>
          </p:pic>
        </p:grpSp>
      </p:grpSp>
      <p:grpSp>
        <p:nvGrpSpPr>
          <p:cNvPr id="69" name="Groupe 68">
            <a:extLst>
              <a:ext uri="{FF2B5EF4-FFF2-40B4-BE49-F238E27FC236}">
                <a16:creationId xmlns:a16="http://schemas.microsoft.com/office/drawing/2014/main" id="{6B2D1D2D-C22E-4662-A803-3911363691D3}"/>
              </a:ext>
            </a:extLst>
          </p:cNvPr>
          <p:cNvGrpSpPr/>
          <p:nvPr/>
        </p:nvGrpSpPr>
        <p:grpSpPr>
          <a:xfrm>
            <a:off x="723735" y="1382386"/>
            <a:ext cx="2519783" cy="4489513"/>
            <a:chOff x="706426" y="1381355"/>
            <a:chExt cx="2519783" cy="4489513"/>
          </a:xfrm>
        </p:grpSpPr>
        <p:sp>
          <p:nvSpPr>
            <p:cNvPr id="182" name="Légende : double flèche courbée 181">
              <a:extLst>
                <a:ext uri="{FF2B5EF4-FFF2-40B4-BE49-F238E27FC236}">
                  <a16:creationId xmlns:a16="http://schemas.microsoft.com/office/drawing/2014/main" id="{868AF69D-51FD-425C-8AED-97FD913F377D}"/>
                </a:ext>
              </a:extLst>
            </p:cNvPr>
            <p:cNvSpPr/>
            <p:nvPr/>
          </p:nvSpPr>
          <p:spPr>
            <a:xfrm>
              <a:off x="706426" y="5294496"/>
              <a:ext cx="2519783" cy="576372"/>
            </a:xfrm>
            <a:prstGeom prst="borderCallout3">
              <a:avLst>
                <a:gd name="adj1" fmla="val 46543"/>
                <a:gd name="adj2" fmla="val 102781"/>
                <a:gd name="adj3" fmla="val -33736"/>
                <a:gd name="adj4" fmla="val 134947"/>
                <a:gd name="adj5" fmla="val -377084"/>
                <a:gd name="adj6" fmla="val 135514"/>
                <a:gd name="adj7" fmla="val -463956"/>
                <a:gd name="adj8" fmla="val 70466"/>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nvGrpSpPr>
            <p:cNvPr id="67" name="Groupe 66">
              <a:extLst>
                <a:ext uri="{FF2B5EF4-FFF2-40B4-BE49-F238E27FC236}">
                  <a16:creationId xmlns:a16="http://schemas.microsoft.com/office/drawing/2014/main" id="{86FF4B15-0630-49D5-ACFD-480DF9498444}"/>
                </a:ext>
              </a:extLst>
            </p:cNvPr>
            <p:cNvGrpSpPr/>
            <p:nvPr/>
          </p:nvGrpSpPr>
          <p:grpSpPr>
            <a:xfrm>
              <a:off x="1352237" y="1381355"/>
              <a:ext cx="1540911" cy="1565271"/>
              <a:chOff x="-1339820" y="1649090"/>
              <a:chExt cx="1540911" cy="1565271"/>
            </a:xfrm>
            <a:solidFill>
              <a:schemeClr val="accent1"/>
            </a:solidFill>
          </p:grpSpPr>
          <p:pic>
            <p:nvPicPr>
              <p:cNvPr id="404" name="Graphique 403" descr="Profil femelle">
                <a:extLst>
                  <a:ext uri="{FF2B5EF4-FFF2-40B4-BE49-F238E27FC236}">
                    <a16:creationId xmlns:a16="http://schemas.microsoft.com/office/drawing/2014/main" id="{702F5B1D-B022-4C9B-8BB7-3D5FBB925C7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948030" y="2004196"/>
                <a:ext cx="373808" cy="373808"/>
              </a:xfrm>
              <a:prstGeom prst="rect">
                <a:avLst/>
              </a:prstGeom>
            </p:spPr>
          </p:pic>
          <p:pic>
            <p:nvPicPr>
              <p:cNvPr id="406" name="Graphique 405" descr="Profil femelle">
                <a:extLst>
                  <a:ext uri="{FF2B5EF4-FFF2-40B4-BE49-F238E27FC236}">
                    <a16:creationId xmlns:a16="http://schemas.microsoft.com/office/drawing/2014/main" id="{A2A8FC8A-2920-418D-9147-8C2978DDA02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1" y="1649090"/>
                <a:ext cx="373808" cy="373808"/>
              </a:xfrm>
              <a:prstGeom prst="rect">
                <a:avLst/>
              </a:prstGeom>
            </p:spPr>
          </p:pic>
          <p:pic>
            <p:nvPicPr>
              <p:cNvPr id="407" name="Graphique 406" descr="Profil mâle">
                <a:extLst>
                  <a:ext uri="{FF2B5EF4-FFF2-40B4-BE49-F238E27FC236}">
                    <a16:creationId xmlns:a16="http://schemas.microsoft.com/office/drawing/2014/main" id="{7EAF34AB-19D5-483C-9C2C-93FE7E63664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298" y="1710128"/>
                <a:ext cx="373808" cy="373808"/>
              </a:xfrm>
              <a:prstGeom prst="rect">
                <a:avLst/>
              </a:prstGeom>
            </p:spPr>
          </p:pic>
          <p:pic>
            <p:nvPicPr>
              <p:cNvPr id="408" name="Graphique 407" descr="Profil femelle">
                <a:extLst>
                  <a:ext uri="{FF2B5EF4-FFF2-40B4-BE49-F238E27FC236}">
                    <a16:creationId xmlns:a16="http://schemas.microsoft.com/office/drawing/2014/main" id="{72EDE3C4-87A3-4F00-A8F7-932198F4586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1" y="1801490"/>
                <a:ext cx="373808" cy="373808"/>
              </a:xfrm>
              <a:prstGeom prst="rect">
                <a:avLst/>
              </a:prstGeom>
            </p:spPr>
          </p:pic>
          <p:pic>
            <p:nvPicPr>
              <p:cNvPr id="409" name="Graphique 408" descr="Profil mâle">
                <a:extLst>
                  <a:ext uri="{FF2B5EF4-FFF2-40B4-BE49-F238E27FC236}">
                    <a16:creationId xmlns:a16="http://schemas.microsoft.com/office/drawing/2014/main" id="{E477FCE2-41E7-4FDB-B6B9-EC163840B25C}"/>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898" y="1862528"/>
                <a:ext cx="373808" cy="373808"/>
              </a:xfrm>
              <a:prstGeom prst="rect">
                <a:avLst/>
              </a:prstGeom>
            </p:spPr>
          </p:pic>
          <p:pic>
            <p:nvPicPr>
              <p:cNvPr id="410" name="Graphique 409" descr="Profil femelle">
                <a:extLst>
                  <a:ext uri="{FF2B5EF4-FFF2-40B4-BE49-F238E27FC236}">
                    <a16:creationId xmlns:a16="http://schemas.microsoft.com/office/drawing/2014/main" id="{5C1E040D-929D-4367-9A10-5C759F4BB264}"/>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17214" y="2217257"/>
                <a:ext cx="373808" cy="373808"/>
              </a:xfrm>
              <a:prstGeom prst="rect">
                <a:avLst/>
              </a:prstGeom>
            </p:spPr>
          </p:pic>
          <p:pic>
            <p:nvPicPr>
              <p:cNvPr id="411" name="Graphique 410" descr="Profil mâle">
                <a:extLst>
                  <a:ext uri="{FF2B5EF4-FFF2-40B4-BE49-F238E27FC236}">
                    <a16:creationId xmlns:a16="http://schemas.microsoft.com/office/drawing/2014/main" id="{1103CEE7-2174-44A3-B415-982D7828DAF5}"/>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69301" y="2278295"/>
                <a:ext cx="373808" cy="373808"/>
              </a:xfrm>
              <a:prstGeom prst="rect">
                <a:avLst/>
              </a:prstGeom>
            </p:spPr>
          </p:pic>
          <p:pic>
            <p:nvPicPr>
              <p:cNvPr id="412" name="Graphique 411" descr="Profil femelle">
                <a:extLst>
                  <a:ext uri="{FF2B5EF4-FFF2-40B4-BE49-F238E27FC236}">
                    <a16:creationId xmlns:a16="http://schemas.microsoft.com/office/drawing/2014/main" id="{8823DF3A-1805-4134-8B0A-FEE9A8F6316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564814" y="2369657"/>
                <a:ext cx="373808" cy="373808"/>
              </a:xfrm>
              <a:prstGeom prst="rect">
                <a:avLst/>
              </a:prstGeom>
            </p:spPr>
          </p:pic>
          <p:pic>
            <p:nvPicPr>
              <p:cNvPr id="413" name="Graphique 412" descr="Profil mâle">
                <a:extLst>
                  <a:ext uri="{FF2B5EF4-FFF2-40B4-BE49-F238E27FC236}">
                    <a16:creationId xmlns:a16="http://schemas.microsoft.com/office/drawing/2014/main" id="{A91281A0-17F5-45EB-8857-5F2F6C5CB0A2}"/>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716901" y="2430695"/>
                <a:ext cx="373808" cy="373808"/>
              </a:xfrm>
              <a:prstGeom prst="rect">
                <a:avLst/>
              </a:prstGeom>
            </p:spPr>
          </p:pic>
          <p:pic>
            <p:nvPicPr>
              <p:cNvPr id="414" name="Graphique 413" descr="Profil femelle">
                <a:extLst>
                  <a:ext uri="{FF2B5EF4-FFF2-40B4-BE49-F238E27FC236}">
                    <a16:creationId xmlns:a16="http://schemas.microsoft.com/office/drawing/2014/main" id="{4A1E1B97-27C2-45B5-B853-4F11FD3E554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325117" y="2005674"/>
                <a:ext cx="373808" cy="373808"/>
              </a:xfrm>
              <a:prstGeom prst="rect">
                <a:avLst/>
              </a:prstGeom>
            </p:spPr>
          </p:pic>
          <p:pic>
            <p:nvPicPr>
              <p:cNvPr id="415" name="Graphique 414" descr="Profil mâle">
                <a:extLst>
                  <a:ext uri="{FF2B5EF4-FFF2-40B4-BE49-F238E27FC236}">
                    <a16:creationId xmlns:a16="http://schemas.microsoft.com/office/drawing/2014/main" id="{628AFC81-2015-4D82-ADB2-76C8449F124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59448" y="2066712"/>
                <a:ext cx="373808" cy="373808"/>
              </a:xfrm>
              <a:prstGeom prst="rect">
                <a:avLst/>
              </a:prstGeom>
            </p:spPr>
          </p:pic>
          <p:pic>
            <p:nvPicPr>
              <p:cNvPr id="416" name="Graphique 415" descr="Profil femelle">
                <a:extLst>
                  <a:ext uri="{FF2B5EF4-FFF2-40B4-BE49-F238E27FC236}">
                    <a16:creationId xmlns:a16="http://schemas.microsoft.com/office/drawing/2014/main" id="{E4E07EE7-3F14-42EE-A487-275BA47153AA}"/>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72717" y="2158074"/>
                <a:ext cx="373808" cy="373808"/>
              </a:xfrm>
              <a:prstGeom prst="rect">
                <a:avLst/>
              </a:prstGeom>
            </p:spPr>
          </p:pic>
          <p:pic>
            <p:nvPicPr>
              <p:cNvPr id="417" name="Graphique 416" descr="Profil mâle">
                <a:extLst>
                  <a:ext uri="{FF2B5EF4-FFF2-40B4-BE49-F238E27FC236}">
                    <a16:creationId xmlns:a16="http://schemas.microsoft.com/office/drawing/2014/main" id="{B75AE294-BB27-436D-8035-3309DB81869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24804" y="2219112"/>
                <a:ext cx="373808" cy="373808"/>
              </a:xfrm>
              <a:prstGeom prst="rect">
                <a:avLst/>
              </a:prstGeom>
            </p:spPr>
          </p:pic>
          <p:pic>
            <p:nvPicPr>
              <p:cNvPr id="418" name="Graphique 417" descr="Profil femelle">
                <a:extLst>
                  <a:ext uri="{FF2B5EF4-FFF2-40B4-BE49-F238E27FC236}">
                    <a16:creationId xmlns:a16="http://schemas.microsoft.com/office/drawing/2014/main" id="{2A373728-2CF3-499D-ABCA-F25F3F66828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187733" y="2261654"/>
                <a:ext cx="373808" cy="373808"/>
              </a:xfrm>
              <a:prstGeom prst="rect">
                <a:avLst/>
              </a:prstGeom>
            </p:spPr>
          </p:pic>
          <p:pic>
            <p:nvPicPr>
              <p:cNvPr id="419" name="Graphique 418" descr="Profil mâle">
                <a:extLst>
                  <a:ext uri="{FF2B5EF4-FFF2-40B4-BE49-F238E27FC236}">
                    <a16:creationId xmlns:a16="http://schemas.microsoft.com/office/drawing/2014/main" id="{667190E2-479E-415C-B1C9-CA566850D07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339820" y="2322692"/>
                <a:ext cx="373808" cy="373808"/>
              </a:xfrm>
              <a:prstGeom prst="rect">
                <a:avLst/>
              </a:prstGeom>
            </p:spPr>
          </p:pic>
          <p:pic>
            <p:nvPicPr>
              <p:cNvPr id="420" name="Graphique 419" descr="Profil femelle">
                <a:extLst>
                  <a:ext uri="{FF2B5EF4-FFF2-40B4-BE49-F238E27FC236}">
                    <a16:creationId xmlns:a16="http://schemas.microsoft.com/office/drawing/2014/main" id="{9F3D3544-BD18-4403-8354-47410527A51E}"/>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35333" y="2414054"/>
                <a:ext cx="373808" cy="373808"/>
              </a:xfrm>
              <a:prstGeom prst="rect">
                <a:avLst/>
              </a:prstGeom>
            </p:spPr>
          </p:pic>
          <p:pic>
            <p:nvPicPr>
              <p:cNvPr id="421" name="Graphique 420" descr="Profil mâle">
                <a:extLst>
                  <a:ext uri="{FF2B5EF4-FFF2-40B4-BE49-F238E27FC236}">
                    <a16:creationId xmlns:a16="http://schemas.microsoft.com/office/drawing/2014/main" id="{51647C5E-8644-4BEF-95BC-9683820AEAE4}"/>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1187420" y="2475092"/>
                <a:ext cx="373808" cy="373808"/>
              </a:xfrm>
              <a:prstGeom prst="rect">
                <a:avLst/>
              </a:prstGeom>
            </p:spPr>
          </p:pic>
          <p:pic>
            <p:nvPicPr>
              <p:cNvPr id="422" name="Graphique 421" descr="Profil femelle">
                <a:extLst>
                  <a:ext uri="{FF2B5EF4-FFF2-40B4-BE49-F238E27FC236}">
                    <a16:creationId xmlns:a16="http://schemas.microsoft.com/office/drawing/2014/main" id="{D671BFA6-5404-4B99-9C8C-1B9CAD5CAF6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4" y="2058948"/>
                <a:ext cx="373808" cy="373808"/>
              </a:xfrm>
              <a:prstGeom prst="rect">
                <a:avLst/>
              </a:prstGeom>
            </p:spPr>
          </p:pic>
          <p:pic>
            <p:nvPicPr>
              <p:cNvPr id="423" name="Graphique 422" descr="Profil mâle">
                <a:extLst>
                  <a:ext uri="{FF2B5EF4-FFF2-40B4-BE49-F238E27FC236}">
                    <a16:creationId xmlns:a16="http://schemas.microsoft.com/office/drawing/2014/main" id="{48019328-AE53-414D-87AE-92E6BC867708}"/>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56601" y="2119986"/>
                <a:ext cx="373808" cy="373808"/>
              </a:xfrm>
              <a:prstGeom prst="rect">
                <a:avLst/>
              </a:prstGeom>
            </p:spPr>
          </p:pic>
          <p:pic>
            <p:nvPicPr>
              <p:cNvPr id="424" name="Graphique 423" descr="Profil femelle">
                <a:extLst>
                  <a:ext uri="{FF2B5EF4-FFF2-40B4-BE49-F238E27FC236}">
                    <a16:creationId xmlns:a16="http://schemas.microsoft.com/office/drawing/2014/main" id="{CCF25019-1688-4B6E-9621-0EC036D6AB87}"/>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4" y="2211348"/>
                <a:ext cx="373808" cy="373808"/>
              </a:xfrm>
              <a:prstGeom prst="rect">
                <a:avLst/>
              </a:prstGeom>
            </p:spPr>
          </p:pic>
          <p:pic>
            <p:nvPicPr>
              <p:cNvPr id="425" name="Graphique 424" descr="Profil mâle">
                <a:extLst>
                  <a:ext uri="{FF2B5EF4-FFF2-40B4-BE49-F238E27FC236}">
                    <a16:creationId xmlns:a16="http://schemas.microsoft.com/office/drawing/2014/main" id="{806A5C3E-936C-4E7D-8CEB-7BCCF0F8939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1" y="2272386"/>
                <a:ext cx="373808" cy="373808"/>
              </a:xfrm>
              <a:prstGeom prst="rect">
                <a:avLst/>
              </a:prstGeom>
            </p:spPr>
          </p:pic>
          <p:pic>
            <p:nvPicPr>
              <p:cNvPr id="426" name="Graphique 425" descr="Profil femelle">
                <a:extLst>
                  <a:ext uri="{FF2B5EF4-FFF2-40B4-BE49-F238E27FC236}">
                    <a16:creationId xmlns:a16="http://schemas.microsoft.com/office/drawing/2014/main" id="{7ABA1FF8-8197-4E60-AE15-531615F90E9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04517" y="2627115"/>
                <a:ext cx="373808" cy="373808"/>
              </a:xfrm>
              <a:prstGeom prst="rect">
                <a:avLst/>
              </a:prstGeom>
            </p:spPr>
          </p:pic>
          <p:pic>
            <p:nvPicPr>
              <p:cNvPr id="428" name="Graphique 427" descr="Profil femelle">
                <a:extLst>
                  <a:ext uri="{FF2B5EF4-FFF2-40B4-BE49-F238E27FC236}">
                    <a16:creationId xmlns:a16="http://schemas.microsoft.com/office/drawing/2014/main" id="{70FD5172-C539-48CD-A754-4B50AB7A4DA0}"/>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52117" y="2779515"/>
                <a:ext cx="373808" cy="373808"/>
              </a:xfrm>
              <a:prstGeom prst="rect">
                <a:avLst/>
              </a:prstGeom>
            </p:spPr>
          </p:pic>
          <p:pic>
            <p:nvPicPr>
              <p:cNvPr id="429" name="Graphique 428" descr="Profil mâle">
                <a:extLst>
                  <a:ext uri="{FF2B5EF4-FFF2-40B4-BE49-F238E27FC236}">
                    <a16:creationId xmlns:a16="http://schemas.microsoft.com/office/drawing/2014/main" id="{5B471B49-5B4C-4478-A536-12C5EDA4BCFE}"/>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04204" y="2840553"/>
                <a:ext cx="373808" cy="373808"/>
              </a:xfrm>
              <a:prstGeom prst="rect">
                <a:avLst/>
              </a:prstGeom>
            </p:spPr>
          </p:pic>
          <p:pic>
            <p:nvPicPr>
              <p:cNvPr id="430" name="Graphique 429" descr="Profil femelle">
                <a:extLst>
                  <a:ext uri="{FF2B5EF4-FFF2-40B4-BE49-F238E27FC236}">
                    <a16:creationId xmlns:a16="http://schemas.microsoft.com/office/drawing/2014/main" id="{2A4613D7-CAF0-482A-9971-8E176DE87AB2}"/>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12420" y="2415532"/>
                <a:ext cx="373808" cy="373808"/>
              </a:xfrm>
              <a:prstGeom prst="rect">
                <a:avLst/>
              </a:prstGeom>
            </p:spPr>
          </p:pic>
          <p:pic>
            <p:nvPicPr>
              <p:cNvPr id="431" name="Graphique 430" descr="Profil mâle">
                <a:extLst>
                  <a:ext uri="{FF2B5EF4-FFF2-40B4-BE49-F238E27FC236}">
                    <a16:creationId xmlns:a16="http://schemas.microsoft.com/office/drawing/2014/main" id="{CDD4F59B-2F44-4E2F-8901-CCB28E2C3AF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546751" y="2476570"/>
                <a:ext cx="373808" cy="373808"/>
              </a:xfrm>
              <a:prstGeom prst="rect">
                <a:avLst/>
              </a:prstGeom>
            </p:spPr>
          </p:pic>
          <p:pic>
            <p:nvPicPr>
              <p:cNvPr id="432" name="Graphique 431" descr="Profil femelle">
                <a:extLst>
                  <a:ext uri="{FF2B5EF4-FFF2-40B4-BE49-F238E27FC236}">
                    <a16:creationId xmlns:a16="http://schemas.microsoft.com/office/drawing/2014/main" id="{98303425-25AE-4A7F-BBC5-9043C13D007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260020" y="2567932"/>
                <a:ext cx="373808" cy="373808"/>
              </a:xfrm>
              <a:prstGeom prst="rect">
                <a:avLst/>
              </a:prstGeom>
            </p:spPr>
          </p:pic>
          <p:pic>
            <p:nvPicPr>
              <p:cNvPr id="433" name="Graphique 432" descr="Profil mâle">
                <a:extLst>
                  <a:ext uri="{FF2B5EF4-FFF2-40B4-BE49-F238E27FC236}">
                    <a16:creationId xmlns:a16="http://schemas.microsoft.com/office/drawing/2014/main" id="{94E761A0-3261-4E4A-848A-6E6A66A52C3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12107" y="2628970"/>
                <a:ext cx="373808" cy="373808"/>
              </a:xfrm>
              <a:prstGeom prst="rect">
                <a:avLst/>
              </a:prstGeom>
            </p:spPr>
          </p:pic>
        </p:grpSp>
      </p:grpSp>
      <p:grpSp>
        <p:nvGrpSpPr>
          <p:cNvPr id="80" name="Groupe 79">
            <a:extLst>
              <a:ext uri="{FF2B5EF4-FFF2-40B4-BE49-F238E27FC236}">
                <a16:creationId xmlns:a16="http://schemas.microsoft.com/office/drawing/2014/main" id="{236502E0-4195-427B-8C99-B7E1380BED7B}"/>
              </a:ext>
            </a:extLst>
          </p:cNvPr>
          <p:cNvGrpSpPr/>
          <p:nvPr/>
        </p:nvGrpSpPr>
        <p:grpSpPr>
          <a:xfrm>
            <a:off x="308545" y="4034693"/>
            <a:ext cx="2202000" cy="2787659"/>
            <a:chOff x="308545" y="4034693"/>
            <a:chExt cx="2202000" cy="2787659"/>
          </a:xfrm>
        </p:grpSpPr>
        <p:sp>
          <p:nvSpPr>
            <p:cNvPr id="22" name="ZoneTexte 21">
              <a:extLst>
                <a:ext uri="{FF2B5EF4-FFF2-40B4-BE49-F238E27FC236}">
                  <a16:creationId xmlns:a16="http://schemas.microsoft.com/office/drawing/2014/main" id="{39B9A6A5-EA62-42D1-B2FD-E310D740FFA1}"/>
                </a:ext>
              </a:extLst>
            </p:cNvPr>
            <p:cNvSpPr txBox="1"/>
            <p:nvPr/>
          </p:nvSpPr>
          <p:spPr>
            <a:xfrm>
              <a:off x="308545" y="5991355"/>
              <a:ext cx="2202000" cy="830997"/>
            </a:xfrm>
            <a:prstGeom prst="rect">
              <a:avLst/>
            </a:prstGeom>
            <a:noFill/>
          </p:spPr>
          <p:txBody>
            <a:bodyPr wrap="square" rtlCol="0">
              <a:spAutoFit/>
            </a:bodyPr>
            <a:lstStyle/>
            <a:p>
              <a:r>
                <a:rPr lang="en-US" sz="1600" i="1" dirty="0"/>
                <a:t>Anteriority of 8 years</a:t>
              </a:r>
            </a:p>
            <a:p>
              <a:r>
                <a:rPr lang="en-US" sz="1600" b="1" i="1" dirty="0"/>
                <a:t>sliding</a:t>
              </a:r>
              <a:r>
                <a:rPr lang="en-US" sz="1600" i="1" dirty="0"/>
                <a:t> from current application</a:t>
              </a:r>
            </a:p>
          </p:txBody>
        </p:sp>
        <p:sp>
          <p:nvSpPr>
            <p:cNvPr id="444" name="Parenthèse ouvrante 443">
              <a:extLst>
                <a:ext uri="{FF2B5EF4-FFF2-40B4-BE49-F238E27FC236}">
                  <a16:creationId xmlns:a16="http://schemas.microsoft.com/office/drawing/2014/main" id="{E609715C-4552-4B04-A19F-9028202C1EDD}"/>
                </a:ext>
              </a:extLst>
            </p:cNvPr>
            <p:cNvSpPr/>
            <p:nvPr/>
          </p:nvSpPr>
          <p:spPr>
            <a:xfrm>
              <a:off x="308545" y="4034693"/>
              <a:ext cx="124866" cy="2772654"/>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464" name="Image 463">
            <a:extLst>
              <a:ext uri="{FF2B5EF4-FFF2-40B4-BE49-F238E27FC236}">
                <a16:creationId xmlns:a16="http://schemas.microsoft.com/office/drawing/2014/main" id="{C394FC0B-0039-4C73-86CF-4D329B9C62E4}"/>
              </a:ext>
            </a:extLst>
          </p:cNvPr>
          <p:cNvPicPr>
            <a:picLocks noChangeAspect="1"/>
          </p:cNvPicPr>
          <p:nvPr/>
        </p:nvPicPr>
        <p:blipFill>
          <a:blip r:embed="rId39"/>
          <a:stretch>
            <a:fillRect/>
          </a:stretch>
        </p:blipFill>
        <p:spPr>
          <a:xfrm>
            <a:off x="7942993" y="2116764"/>
            <a:ext cx="470962" cy="434846"/>
          </a:xfrm>
          <a:prstGeom prst="rect">
            <a:avLst/>
          </a:prstGeom>
        </p:spPr>
      </p:pic>
      <p:grpSp>
        <p:nvGrpSpPr>
          <p:cNvPr id="11" name="Groupe 10">
            <a:extLst>
              <a:ext uri="{FF2B5EF4-FFF2-40B4-BE49-F238E27FC236}">
                <a16:creationId xmlns:a16="http://schemas.microsoft.com/office/drawing/2014/main" id="{0DA93213-DDF8-4686-9302-1A0DB1CBDBB7}"/>
              </a:ext>
            </a:extLst>
          </p:cNvPr>
          <p:cNvGrpSpPr/>
          <p:nvPr/>
        </p:nvGrpSpPr>
        <p:grpSpPr>
          <a:xfrm>
            <a:off x="4164102" y="3467905"/>
            <a:ext cx="4678843" cy="3373895"/>
            <a:chOff x="4164102" y="3467905"/>
            <a:chExt cx="4678843" cy="3373895"/>
          </a:xfrm>
        </p:grpSpPr>
        <p:grpSp>
          <p:nvGrpSpPr>
            <p:cNvPr id="6" name="Groupe 5">
              <a:extLst>
                <a:ext uri="{FF2B5EF4-FFF2-40B4-BE49-F238E27FC236}">
                  <a16:creationId xmlns:a16="http://schemas.microsoft.com/office/drawing/2014/main" id="{0D41A281-E884-4682-A99E-BC31C4B543DD}"/>
                </a:ext>
              </a:extLst>
            </p:cNvPr>
            <p:cNvGrpSpPr/>
            <p:nvPr/>
          </p:nvGrpSpPr>
          <p:grpSpPr>
            <a:xfrm>
              <a:off x="4164102" y="3467905"/>
              <a:ext cx="4678843" cy="3373895"/>
              <a:chOff x="4164102" y="3467905"/>
              <a:chExt cx="4678843" cy="3373895"/>
            </a:xfrm>
          </p:grpSpPr>
          <p:grpSp>
            <p:nvGrpSpPr>
              <p:cNvPr id="24" name="Groupe 23">
                <a:extLst>
                  <a:ext uri="{FF2B5EF4-FFF2-40B4-BE49-F238E27FC236}">
                    <a16:creationId xmlns:a16="http://schemas.microsoft.com/office/drawing/2014/main" id="{EF8F1620-4DAE-46F8-A11E-38FCECD2490F}"/>
                  </a:ext>
                </a:extLst>
              </p:cNvPr>
              <p:cNvGrpSpPr/>
              <p:nvPr/>
            </p:nvGrpSpPr>
            <p:grpSpPr>
              <a:xfrm>
                <a:off x="5169443" y="4626454"/>
                <a:ext cx="3673502" cy="863637"/>
                <a:chOff x="4948733" y="4626454"/>
                <a:chExt cx="3673502" cy="863637"/>
              </a:xfrm>
            </p:grpSpPr>
            <p:sp>
              <p:nvSpPr>
                <p:cNvPr id="122" name="Rectangle : coins arrondis 121">
                  <a:extLst>
                    <a:ext uri="{FF2B5EF4-FFF2-40B4-BE49-F238E27FC236}">
                      <a16:creationId xmlns:a16="http://schemas.microsoft.com/office/drawing/2014/main" id="{18040931-DEC9-45A9-8F9E-8B1754AB9EDA}"/>
                    </a:ext>
                  </a:extLst>
                </p:cNvPr>
                <p:cNvSpPr/>
                <p:nvPr/>
              </p:nvSpPr>
              <p:spPr>
                <a:xfrm>
                  <a:off x="4948733" y="4626454"/>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0ABD5469-136F-40FD-BE66-9B4D1A160A68}"/>
                    </a:ext>
                  </a:extLst>
                </p:cNvPr>
                <p:cNvSpPr txBox="1"/>
                <p:nvPr/>
              </p:nvSpPr>
              <p:spPr>
                <a:xfrm>
                  <a:off x="5019692" y="4725445"/>
                  <a:ext cx="1394933" cy="646331"/>
                </a:xfrm>
                <a:prstGeom prst="rect">
                  <a:avLst/>
                </a:prstGeom>
                <a:noFill/>
              </p:spPr>
              <p:txBody>
                <a:bodyPr wrap="none" rtlCol="0">
                  <a:spAutoFit/>
                </a:bodyPr>
                <a:lstStyle/>
                <a:p>
                  <a:pPr algn="r"/>
                  <a:r>
                    <a:rPr lang="en-US" dirty="0">
                      <a:solidFill>
                        <a:schemeClr val="bg1"/>
                      </a:solidFill>
                    </a:rPr>
                    <a:t>Predict “</a:t>
                  </a:r>
                  <a:r>
                    <a:rPr lang="en-US" b="1" dirty="0">
                      <a:solidFill>
                        <a:schemeClr val="bg1"/>
                      </a:solidFill>
                    </a:rPr>
                    <a:t>0</a:t>
                  </a:r>
                  <a:r>
                    <a:rPr lang="en-US" dirty="0">
                      <a:solidFill>
                        <a:schemeClr val="bg1"/>
                      </a:solidFill>
                    </a:rPr>
                    <a:t>”</a:t>
                  </a:r>
                </a:p>
                <a:p>
                  <a:pPr algn="r"/>
                  <a:r>
                    <a:rPr lang="en-US" dirty="0">
                      <a:solidFill>
                        <a:srgbClr val="00B050"/>
                      </a:solidFill>
                    </a:rPr>
                    <a:t>Good</a:t>
                  </a:r>
                </a:p>
              </p:txBody>
            </p:sp>
            <p:sp>
              <p:nvSpPr>
                <p:cNvPr id="39" name="Graphique 36" descr="Signet">
                  <a:extLst>
                    <a:ext uri="{FF2B5EF4-FFF2-40B4-BE49-F238E27FC236}">
                      <a16:creationId xmlns:a16="http://schemas.microsoft.com/office/drawing/2014/main" id="{1FB0FF6A-2744-41A3-ACE3-358A68202F31}"/>
                    </a:ext>
                  </a:extLst>
                </p:cNvPr>
                <p:cNvSpPr/>
                <p:nvPr/>
              </p:nvSpPr>
              <p:spPr>
                <a:xfrm>
                  <a:off x="6376763" y="46786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00B050"/>
                </a:solidFill>
                <a:ln w="9525" cap="flat">
                  <a:noFill/>
                  <a:prstDash val="solid"/>
                  <a:miter/>
                </a:ln>
              </p:spPr>
              <p:txBody>
                <a:bodyPr rtlCol="0" anchor="ctr"/>
                <a:lstStyle/>
                <a:p>
                  <a:r>
                    <a:rPr lang="en-US" b="1" dirty="0"/>
                    <a:t>Y</a:t>
                  </a:r>
                </a:p>
              </p:txBody>
            </p:sp>
            <p:sp>
              <p:nvSpPr>
                <p:cNvPr id="40" name="Graphique 37" descr="Signet">
                  <a:extLst>
                    <a:ext uri="{FF2B5EF4-FFF2-40B4-BE49-F238E27FC236}">
                      <a16:creationId xmlns:a16="http://schemas.microsoft.com/office/drawing/2014/main" id="{2409CCE7-2B8E-4C49-8845-BC9F88197F63}"/>
                    </a:ext>
                  </a:extLst>
                </p:cNvPr>
                <p:cNvSpPr/>
                <p:nvPr/>
              </p:nvSpPr>
              <p:spPr>
                <a:xfrm>
                  <a:off x="6824836" y="4674385"/>
                  <a:ext cx="381000" cy="762000"/>
                </a:xfrm>
                <a:custGeom>
                  <a:avLst/>
                  <a:gdLst>
                    <a:gd name="connsiteX0" fmla="*/ 381000 w 381000"/>
                    <a:gd name="connsiteY0" fmla="*/ 762000 h 762000"/>
                    <a:gd name="connsiteX1" fmla="*/ 381000 w 381000"/>
                    <a:gd name="connsiteY1" fmla="*/ 38100 h 762000"/>
                    <a:gd name="connsiteX2" fmla="*/ 342900 w 381000"/>
                    <a:gd name="connsiteY2" fmla="*/ 0 h 762000"/>
                    <a:gd name="connsiteX3" fmla="*/ 38100 w 381000"/>
                    <a:gd name="connsiteY3" fmla="*/ 0 h 762000"/>
                    <a:gd name="connsiteX4" fmla="*/ 0 w 381000"/>
                    <a:gd name="connsiteY4" fmla="*/ 38100 h 762000"/>
                    <a:gd name="connsiteX5" fmla="*/ 0 w 381000"/>
                    <a:gd name="connsiteY5" fmla="*/ 762000 h 762000"/>
                    <a:gd name="connsiteX6" fmla="*/ 190500 w 381000"/>
                    <a:gd name="connsiteY6" fmla="*/ 571500 h 762000"/>
                    <a:gd name="connsiteX7" fmla="*/ 381000 w 381000"/>
                    <a:gd name="connsiteY7" fmla="*/ 7620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000" h="762000">
                      <a:moveTo>
                        <a:pt x="381000" y="762000"/>
                      </a:moveTo>
                      <a:lnTo>
                        <a:pt x="381000" y="38100"/>
                      </a:lnTo>
                      <a:cubicBezTo>
                        <a:pt x="381000" y="17145"/>
                        <a:pt x="363855" y="0"/>
                        <a:pt x="342900" y="0"/>
                      </a:cubicBezTo>
                      <a:lnTo>
                        <a:pt x="38100" y="0"/>
                      </a:lnTo>
                      <a:cubicBezTo>
                        <a:pt x="17145" y="0"/>
                        <a:pt x="0" y="17145"/>
                        <a:pt x="0" y="38100"/>
                      </a:cubicBezTo>
                      <a:lnTo>
                        <a:pt x="0" y="762000"/>
                      </a:lnTo>
                      <a:lnTo>
                        <a:pt x="190500" y="571500"/>
                      </a:lnTo>
                      <a:lnTo>
                        <a:pt x="381000" y="762000"/>
                      </a:lnTo>
                      <a:close/>
                    </a:path>
                  </a:pathLst>
                </a:custGeom>
                <a:solidFill>
                  <a:srgbClr val="C00000"/>
                </a:solidFill>
                <a:ln w="9525" cap="flat">
                  <a:noFill/>
                  <a:prstDash val="solid"/>
                  <a:miter/>
                </a:ln>
              </p:spPr>
              <p:txBody>
                <a:bodyPr rtlCol="0" anchor="ctr"/>
                <a:lstStyle/>
                <a:p>
                  <a:r>
                    <a:rPr lang="en-US" b="1" dirty="0"/>
                    <a:t>N</a:t>
                  </a:r>
                </a:p>
              </p:txBody>
            </p:sp>
            <p:sp>
              <p:nvSpPr>
                <p:cNvPr id="65" name="ZoneTexte 64">
                  <a:extLst>
                    <a:ext uri="{FF2B5EF4-FFF2-40B4-BE49-F238E27FC236}">
                      <a16:creationId xmlns:a16="http://schemas.microsoft.com/office/drawing/2014/main" id="{4593BA75-A776-450B-BE89-0393718AB7E2}"/>
                    </a:ext>
                  </a:extLst>
                </p:cNvPr>
                <p:cNvSpPr txBox="1"/>
                <p:nvPr/>
              </p:nvSpPr>
              <p:spPr>
                <a:xfrm>
                  <a:off x="7182417" y="4708826"/>
                  <a:ext cx="1439818" cy="646331"/>
                </a:xfrm>
                <a:prstGeom prst="rect">
                  <a:avLst/>
                </a:prstGeom>
                <a:noFill/>
              </p:spPr>
              <p:txBody>
                <a:bodyPr wrap="none" rtlCol="0">
                  <a:spAutoFit/>
                </a:bodyPr>
                <a:lstStyle/>
                <a:p>
                  <a:r>
                    <a:rPr lang="en-US" dirty="0">
                      <a:solidFill>
                        <a:schemeClr val="bg1"/>
                      </a:solidFill>
                    </a:rPr>
                    <a:t>Predict “</a:t>
                  </a:r>
                  <a:r>
                    <a:rPr lang="en-US" b="1" dirty="0">
                      <a:solidFill>
                        <a:schemeClr val="bg1"/>
                      </a:solidFill>
                    </a:rPr>
                    <a:t>1</a:t>
                  </a:r>
                  <a:r>
                    <a:rPr lang="en-US" dirty="0">
                      <a:solidFill>
                        <a:schemeClr val="bg1"/>
                      </a:solidFill>
                    </a:rPr>
                    <a:t>”</a:t>
                  </a:r>
                </a:p>
                <a:p>
                  <a:r>
                    <a:rPr lang="en-US" dirty="0">
                      <a:solidFill>
                        <a:srgbClr val="E41A1C"/>
                      </a:solidFill>
                    </a:rPr>
                    <a:t>Bad</a:t>
                  </a:r>
                </a:p>
              </p:txBody>
            </p:sp>
          </p:grpSp>
          <p:grpSp>
            <p:nvGrpSpPr>
              <p:cNvPr id="19" name="Groupe 18">
                <a:extLst>
                  <a:ext uri="{FF2B5EF4-FFF2-40B4-BE49-F238E27FC236}">
                    <a16:creationId xmlns:a16="http://schemas.microsoft.com/office/drawing/2014/main" id="{C6861A40-569E-4FA3-BF38-D82C9C6F70D7}"/>
                  </a:ext>
                </a:extLst>
              </p:cNvPr>
              <p:cNvGrpSpPr/>
              <p:nvPr/>
            </p:nvGrpSpPr>
            <p:grpSpPr>
              <a:xfrm>
                <a:off x="5169443" y="5510337"/>
                <a:ext cx="3655282" cy="1326167"/>
                <a:chOff x="4948733" y="5510337"/>
                <a:chExt cx="3655282" cy="1326167"/>
              </a:xfrm>
            </p:grpSpPr>
            <p:sp>
              <p:nvSpPr>
                <p:cNvPr id="68" name="Rectangle : coins arrondis 67">
                  <a:extLst>
                    <a:ext uri="{FF2B5EF4-FFF2-40B4-BE49-F238E27FC236}">
                      <a16:creationId xmlns:a16="http://schemas.microsoft.com/office/drawing/2014/main" id="{9F3C49B9-1A16-4B94-BE5B-AF979FA00C30}"/>
                    </a:ext>
                  </a:extLst>
                </p:cNvPr>
                <p:cNvSpPr/>
                <p:nvPr/>
              </p:nvSpPr>
              <p:spPr>
                <a:xfrm>
                  <a:off x="4948733" y="5510337"/>
                  <a:ext cx="3655282" cy="132616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a:extLst>
                    <a:ext uri="{FF2B5EF4-FFF2-40B4-BE49-F238E27FC236}">
                      <a16:creationId xmlns:a16="http://schemas.microsoft.com/office/drawing/2014/main" id="{4D2E8625-5243-447D-9316-68D2B09A03FD}"/>
                    </a:ext>
                  </a:extLst>
                </p:cNvPr>
                <p:cNvPicPr>
                  <a:picLocks noChangeAspect="1"/>
                </p:cNvPicPr>
                <p:nvPr/>
              </p:nvPicPr>
              <p:blipFill>
                <a:blip r:embed="rId40"/>
                <a:stretch>
                  <a:fillRect/>
                </a:stretch>
              </p:blipFill>
              <p:spPr>
                <a:xfrm>
                  <a:off x="5717352" y="5549670"/>
                  <a:ext cx="2197279" cy="1257677"/>
                </a:xfrm>
                <a:prstGeom prst="rect">
                  <a:avLst/>
                </a:prstGeom>
              </p:spPr>
            </p:pic>
            <p:sp>
              <p:nvSpPr>
                <p:cNvPr id="128" name="ZoneTexte 127">
                  <a:extLst>
                    <a:ext uri="{FF2B5EF4-FFF2-40B4-BE49-F238E27FC236}">
                      <a16:creationId xmlns:a16="http://schemas.microsoft.com/office/drawing/2014/main" id="{EFCB9F37-37C9-4F4D-8B55-CE527D14AA27}"/>
                    </a:ext>
                  </a:extLst>
                </p:cNvPr>
                <p:cNvSpPr txBox="1"/>
                <p:nvPr/>
              </p:nvSpPr>
              <p:spPr>
                <a:xfrm>
                  <a:off x="5041564" y="5654598"/>
                  <a:ext cx="1414043" cy="646331"/>
                </a:xfrm>
                <a:prstGeom prst="rect">
                  <a:avLst/>
                </a:prstGeom>
                <a:noFill/>
              </p:spPr>
              <p:txBody>
                <a:bodyPr wrap="square" rtlCol="0">
                  <a:spAutoFit/>
                </a:bodyPr>
                <a:lstStyle/>
                <a:p>
                  <a:r>
                    <a:rPr lang="en-US" dirty="0">
                      <a:solidFill>
                        <a:schemeClr val="bg1"/>
                      </a:solidFill>
                    </a:rPr>
                    <a:t>Machine Learning</a:t>
                  </a:r>
                </a:p>
              </p:txBody>
            </p:sp>
          </p:grpSp>
          <p:grpSp>
            <p:nvGrpSpPr>
              <p:cNvPr id="445" name="Groupe 444">
                <a:extLst>
                  <a:ext uri="{FF2B5EF4-FFF2-40B4-BE49-F238E27FC236}">
                    <a16:creationId xmlns:a16="http://schemas.microsoft.com/office/drawing/2014/main" id="{CA3524AF-2F54-4667-8D47-C6B5A9AA78C3}"/>
                  </a:ext>
                </a:extLst>
              </p:cNvPr>
              <p:cNvGrpSpPr/>
              <p:nvPr/>
            </p:nvGrpSpPr>
            <p:grpSpPr>
              <a:xfrm>
                <a:off x="4164102" y="3467905"/>
                <a:ext cx="1188987" cy="3373895"/>
                <a:chOff x="10933936" y="2490328"/>
                <a:chExt cx="1640298" cy="1419658"/>
              </a:xfrm>
            </p:grpSpPr>
            <p:sp>
              <p:nvSpPr>
                <p:cNvPr id="446" name="ZoneTexte 445">
                  <a:extLst>
                    <a:ext uri="{FF2B5EF4-FFF2-40B4-BE49-F238E27FC236}">
                      <a16:creationId xmlns:a16="http://schemas.microsoft.com/office/drawing/2014/main" id="{DE4CB9B4-D60E-4756-900E-CBD36815ED24}"/>
                    </a:ext>
                  </a:extLst>
                </p:cNvPr>
                <p:cNvSpPr txBox="1"/>
                <p:nvPr/>
              </p:nvSpPr>
              <p:spPr>
                <a:xfrm>
                  <a:off x="11001236" y="3249509"/>
                  <a:ext cx="1572998" cy="660477"/>
                </a:xfrm>
                <a:prstGeom prst="rect">
                  <a:avLst/>
                </a:prstGeom>
                <a:noFill/>
              </p:spPr>
              <p:txBody>
                <a:bodyPr wrap="square">
                  <a:spAutoFit/>
                </a:bodyPr>
                <a:lstStyle/>
                <a:p>
                  <a:r>
                    <a:rPr lang="en-US" sz="1600" b="1" i="1" dirty="0"/>
                    <a:t>Learn</a:t>
                  </a:r>
                  <a:r>
                    <a:rPr lang="en-US" sz="1600" i="1" dirty="0"/>
                    <a:t> from the past</a:t>
                  </a:r>
                </a:p>
                <a:p>
                  <a:r>
                    <a:rPr lang="en-US" sz="1600" i="1" dirty="0"/>
                    <a:t>&amp; </a:t>
                  </a:r>
                </a:p>
                <a:p>
                  <a:r>
                    <a:rPr lang="en-US" sz="1600" b="1" i="1" dirty="0"/>
                    <a:t>Predict</a:t>
                  </a:r>
                </a:p>
                <a:p>
                  <a:r>
                    <a:rPr lang="en-US" sz="1600" i="1" dirty="0"/>
                    <a:t>failure</a:t>
                  </a:r>
                </a:p>
              </p:txBody>
            </p:sp>
            <p:sp>
              <p:nvSpPr>
                <p:cNvPr id="449" name="Parenthèse ouvrante 448">
                  <a:extLst>
                    <a:ext uri="{FF2B5EF4-FFF2-40B4-BE49-F238E27FC236}">
                      <a16:creationId xmlns:a16="http://schemas.microsoft.com/office/drawing/2014/main" id="{BF6D5E8E-9B4B-49D6-A271-C4334F189574}"/>
                    </a:ext>
                  </a:extLst>
                </p:cNvPr>
                <p:cNvSpPr/>
                <p:nvPr/>
              </p:nvSpPr>
              <p:spPr>
                <a:xfrm flipH="1">
                  <a:off x="10933936" y="2490328"/>
                  <a:ext cx="100630" cy="140516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229" name="Ellipse 228">
              <a:extLst>
                <a:ext uri="{FF2B5EF4-FFF2-40B4-BE49-F238E27FC236}">
                  <a16:creationId xmlns:a16="http://schemas.microsoft.com/office/drawing/2014/main" id="{C46EFD43-54BE-4555-AFA1-1CEBF283C129}"/>
                </a:ext>
              </a:extLst>
            </p:cNvPr>
            <p:cNvSpPr/>
            <p:nvPr/>
          </p:nvSpPr>
          <p:spPr>
            <a:xfrm>
              <a:off x="4785332" y="4458146"/>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9" name="Groupe 8">
            <a:extLst>
              <a:ext uri="{FF2B5EF4-FFF2-40B4-BE49-F238E27FC236}">
                <a16:creationId xmlns:a16="http://schemas.microsoft.com/office/drawing/2014/main" id="{3106CD2F-2895-4402-9D7E-5CAAE4924EAC}"/>
              </a:ext>
            </a:extLst>
          </p:cNvPr>
          <p:cNvGrpSpPr/>
          <p:nvPr/>
        </p:nvGrpSpPr>
        <p:grpSpPr>
          <a:xfrm>
            <a:off x="4764180" y="3252213"/>
            <a:ext cx="4048729" cy="1139793"/>
            <a:chOff x="4764180" y="3252213"/>
            <a:chExt cx="4048729" cy="1139793"/>
          </a:xfrm>
        </p:grpSpPr>
        <p:grpSp>
          <p:nvGrpSpPr>
            <p:cNvPr id="26" name="Groupe 25">
              <a:extLst>
                <a:ext uri="{FF2B5EF4-FFF2-40B4-BE49-F238E27FC236}">
                  <a16:creationId xmlns:a16="http://schemas.microsoft.com/office/drawing/2014/main" id="{E9BECA6E-A23E-490D-91F6-AAF20FDBACEF}"/>
                </a:ext>
              </a:extLst>
            </p:cNvPr>
            <p:cNvGrpSpPr/>
            <p:nvPr/>
          </p:nvGrpSpPr>
          <p:grpSpPr>
            <a:xfrm>
              <a:off x="5157627" y="3477606"/>
              <a:ext cx="3655282" cy="914400"/>
              <a:chOff x="4940152" y="3695168"/>
              <a:chExt cx="3655282" cy="914400"/>
            </a:xfrm>
          </p:grpSpPr>
          <p:sp>
            <p:nvSpPr>
              <p:cNvPr id="123" name="Rectangle : coins arrondis 122">
                <a:extLst>
                  <a:ext uri="{FF2B5EF4-FFF2-40B4-BE49-F238E27FC236}">
                    <a16:creationId xmlns:a16="http://schemas.microsoft.com/office/drawing/2014/main" id="{5988F580-C078-4ADB-833B-45F36C3C4E29}"/>
                  </a:ext>
                </a:extLst>
              </p:cNvPr>
              <p:cNvSpPr/>
              <p:nvPr/>
            </p:nvSpPr>
            <p:spPr>
              <a:xfrm>
                <a:off x="4940152" y="3736815"/>
                <a:ext cx="3655282" cy="863637"/>
              </a:xfrm>
              <a:prstGeom prst="roundRect">
                <a:avLst>
                  <a:gd name="adj" fmla="val 441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F9698721-0C06-49BF-B098-75846FCB4C4D}"/>
                  </a:ext>
                </a:extLst>
              </p:cNvPr>
              <p:cNvSpPr txBox="1"/>
              <p:nvPr/>
            </p:nvSpPr>
            <p:spPr>
              <a:xfrm>
                <a:off x="5010566" y="3968584"/>
                <a:ext cx="1795491" cy="369332"/>
              </a:xfrm>
              <a:prstGeom prst="rect">
                <a:avLst/>
              </a:prstGeom>
              <a:noFill/>
            </p:spPr>
            <p:txBody>
              <a:bodyPr wrap="square" rtlCol="0">
                <a:spAutoFit/>
              </a:bodyPr>
              <a:lstStyle/>
              <a:p>
                <a:r>
                  <a:rPr lang="en-US" dirty="0">
                    <a:solidFill>
                      <a:schemeClr val="bg1"/>
                    </a:solidFill>
                  </a:rPr>
                  <a:t>Dashboard</a:t>
                </a:r>
              </a:p>
            </p:txBody>
          </p:sp>
          <p:grpSp>
            <p:nvGrpSpPr>
              <p:cNvPr id="43" name="Graphique 41" descr="Jauge">
                <a:extLst>
                  <a:ext uri="{FF2B5EF4-FFF2-40B4-BE49-F238E27FC236}">
                    <a16:creationId xmlns:a16="http://schemas.microsoft.com/office/drawing/2014/main" id="{D84B0CDF-8B6A-43F6-ADC1-0E6688E7D964}"/>
                  </a:ext>
                </a:extLst>
              </p:cNvPr>
              <p:cNvGrpSpPr/>
              <p:nvPr/>
            </p:nvGrpSpPr>
            <p:grpSpPr>
              <a:xfrm>
                <a:off x="7038331" y="3695168"/>
                <a:ext cx="914400" cy="914400"/>
                <a:chOff x="5437225" y="1309664"/>
                <a:chExt cx="914400" cy="914400"/>
              </a:xfrm>
            </p:grpSpPr>
            <p:sp>
              <p:nvSpPr>
                <p:cNvPr id="44" name="Forme libre : forme 43">
                  <a:extLst>
                    <a:ext uri="{FF2B5EF4-FFF2-40B4-BE49-F238E27FC236}">
                      <a16:creationId xmlns:a16="http://schemas.microsoft.com/office/drawing/2014/main" id="{665CE7EC-2022-41CE-B9E0-3000FACA0567}"/>
                    </a:ext>
                  </a:extLst>
                </p:cNvPr>
                <p:cNvSpPr/>
                <p:nvPr/>
              </p:nvSpPr>
              <p:spPr>
                <a:xfrm>
                  <a:off x="5475325" y="1538264"/>
                  <a:ext cx="669607" cy="457200"/>
                </a:xfrm>
                <a:custGeom>
                  <a:avLst/>
                  <a:gdLst>
                    <a:gd name="connsiteX0" fmla="*/ 400050 w 669607"/>
                    <a:gd name="connsiteY0" fmla="*/ 58103 h 457200"/>
                    <a:gd name="connsiteX1" fmla="*/ 400050 w 669607"/>
                    <a:gd name="connsiteY1" fmla="*/ 96202 h 457200"/>
                    <a:gd name="connsiteX2" fmla="*/ 419100 w 669607"/>
                    <a:gd name="connsiteY2" fmla="*/ 95250 h 457200"/>
                    <a:gd name="connsiteX3" fmla="*/ 438150 w 669607"/>
                    <a:gd name="connsiteY3" fmla="*/ 96202 h 457200"/>
                    <a:gd name="connsiteX4" fmla="*/ 438150 w 669607"/>
                    <a:gd name="connsiteY4" fmla="*/ 58103 h 457200"/>
                    <a:gd name="connsiteX5" fmla="*/ 542925 w 669607"/>
                    <a:gd name="connsiteY5" fmla="*/ 80010 h 457200"/>
                    <a:gd name="connsiteX6" fmla="*/ 528638 w 669607"/>
                    <a:gd name="connsiteY6" fmla="*/ 114300 h 457200"/>
                    <a:gd name="connsiteX7" fmla="*/ 563880 w 669607"/>
                    <a:gd name="connsiteY7" fmla="*/ 129540 h 457200"/>
                    <a:gd name="connsiteX8" fmla="*/ 578168 w 669607"/>
                    <a:gd name="connsiteY8" fmla="*/ 94298 h 457200"/>
                    <a:gd name="connsiteX9" fmla="*/ 628650 w 669607"/>
                    <a:gd name="connsiteY9" fmla="*/ 124777 h 457200"/>
                    <a:gd name="connsiteX10" fmla="*/ 669608 w 669607"/>
                    <a:gd name="connsiteY10" fmla="*/ 83820 h 457200"/>
                    <a:gd name="connsiteX11" fmla="*/ 419100 w 669607"/>
                    <a:gd name="connsiteY11" fmla="*/ 0 h 457200"/>
                    <a:gd name="connsiteX12" fmla="*/ 0 w 669607"/>
                    <a:gd name="connsiteY12" fmla="*/ 419100 h 457200"/>
                    <a:gd name="connsiteX13" fmla="*/ 0 w 669607"/>
                    <a:gd name="connsiteY13" fmla="*/ 457200 h 457200"/>
                    <a:gd name="connsiteX14" fmla="*/ 57150 w 669607"/>
                    <a:gd name="connsiteY14" fmla="*/ 457200 h 457200"/>
                    <a:gd name="connsiteX15" fmla="*/ 57150 w 669607"/>
                    <a:gd name="connsiteY15" fmla="*/ 419100 h 457200"/>
                    <a:gd name="connsiteX16" fmla="*/ 75248 w 669607"/>
                    <a:gd name="connsiteY16" fmla="*/ 306705 h 457200"/>
                    <a:gd name="connsiteX17" fmla="*/ 110490 w 669607"/>
                    <a:gd name="connsiteY17" fmla="*/ 320993 h 457200"/>
                    <a:gd name="connsiteX18" fmla="*/ 123825 w 669607"/>
                    <a:gd name="connsiteY18" fmla="*/ 285750 h 457200"/>
                    <a:gd name="connsiteX19" fmla="*/ 88583 w 669607"/>
                    <a:gd name="connsiteY19" fmla="*/ 271463 h 457200"/>
                    <a:gd name="connsiteX20" fmla="*/ 145733 w 669607"/>
                    <a:gd name="connsiteY20" fmla="*/ 182880 h 457200"/>
                    <a:gd name="connsiteX21" fmla="*/ 172403 w 669607"/>
                    <a:gd name="connsiteY21" fmla="*/ 209550 h 457200"/>
                    <a:gd name="connsiteX22" fmla="*/ 199073 w 669607"/>
                    <a:gd name="connsiteY22" fmla="*/ 181927 h 457200"/>
                    <a:gd name="connsiteX23" fmla="*/ 172403 w 669607"/>
                    <a:gd name="connsiteY23" fmla="*/ 155258 h 457200"/>
                    <a:gd name="connsiteX24" fmla="*/ 260033 w 669607"/>
                    <a:gd name="connsiteY24" fmla="*/ 94298 h 457200"/>
                    <a:gd name="connsiteX25" fmla="*/ 274320 w 669607"/>
                    <a:gd name="connsiteY25" fmla="*/ 129540 h 457200"/>
                    <a:gd name="connsiteX26" fmla="*/ 309563 w 669607"/>
                    <a:gd name="connsiteY26" fmla="*/ 114300 h 457200"/>
                    <a:gd name="connsiteX27" fmla="*/ 295275 w 669607"/>
                    <a:gd name="connsiteY27" fmla="*/ 79057 h 457200"/>
                    <a:gd name="connsiteX28" fmla="*/ 400050 w 669607"/>
                    <a:gd name="connsiteY28" fmla="*/ 5810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07" h="457200">
                      <a:moveTo>
                        <a:pt x="400050" y="58103"/>
                      </a:moveTo>
                      <a:lnTo>
                        <a:pt x="400050" y="96202"/>
                      </a:lnTo>
                      <a:cubicBezTo>
                        <a:pt x="406718" y="96202"/>
                        <a:pt x="412433" y="95250"/>
                        <a:pt x="419100" y="95250"/>
                      </a:cubicBezTo>
                      <a:cubicBezTo>
                        <a:pt x="425768" y="95250"/>
                        <a:pt x="431483" y="95250"/>
                        <a:pt x="438150" y="96202"/>
                      </a:cubicBezTo>
                      <a:lnTo>
                        <a:pt x="438150" y="58103"/>
                      </a:lnTo>
                      <a:cubicBezTo>
                        <a:pt x="475298" y="60007"/>
                        <a:pt x="510540" y="67628"/>
                        <a:pt x="542925" y="80010"/>
                      </a:cubicBezTo>
                      <a:lnTo>
                        <a:pt x="528638" y="114300"/>
                      </a:lnTo>
                      <a:cubicBezTo>
                        <a:pt x="541020" y="119063"/>
                        <a:pt x="552450" y="123825"/>
                        <a:pt x="563880" y="129540"/>
                      </a:cubicBezTo>
                      <a:lnTo>
                        <a:pt x="578168" y="94298"/>
                      </a:lnTo>
                      <a:cubicBezTo>
                        <a:pt x="596265" y="102870"/>
                        <a:pt x="612458" y="113348"/>
                        <a:pt x="628650" y="124777"/>
                      </a:cubicBezTo>
                      <a:lnTo>
                        <a:pt x="669608" y="83820"/>
                      </a:lnTo>
                      <a:cubicBezTo>
                        <a:pt x="600075" y="31432"/>
                        <a:pt x="513398" y="0"/>
                        <a:pt x="419100" y="0"/>
                      </a:cubicBezTo>
                      <a:cubicBezTo>
                        <a:pt x="187643" y="0"/>
                        <a:pt x="0" y="187643"/>
                        <a:pt x="0" y="419100"/>
                      </a:cubicBezTo>
                      <a:lnTo>
                        <a:pt x="0" y="457200"/>
                      </a:lnTo>
                      <a:lnTo>
                        <a:pt x="57150" y="457200"/>
                      </a:lnTo>
                      <a:lnTo>
                        <a:pt x="57150" y="419100"/>
                      </a:lnTo>
                      <a:cubicBezTo>
                        <a:pt x="57150" y="380048"/>
                        <a:pt x="63818" y="341948"/>
                        <a:pt x="75248" y="306705"/>
                      </a:cubicBezTo>
                      <a:lnTo>
                        <a:pt x="110490" y="320993"/>
                      </a:lnTo>
                      <a:cubicBezTo>
                        <a:pt x="114300" y="308610"/>
                        <a:pt x="119063" y="297180"/>
                        <a:pt x="123825" y="285750"/>
                      </a:cubicBezTo>
                      <a:lnTo>
                        <a:pt x="88583" y="271463"/>
                      </a:lnTo>
                      <a:cubicBezTo>
                        <a:pt x="102870" y="239077"/>
                        <a:pt x="122873" y="208598"/>
                        <a:pt x="145733" y="182880"/>
                      </a:cubicBezTo>
                      <a:lnTo>
                        <a:pt x="172403" y="209550"/>
                      </a:lnTo>
                      <a:cubicBezTo>
                        <a:pt x="180975" y="200025"/>
                        <a:pt x="189548" y="190500"/>
                        <a:pt x="199073" y="181927"/>
                      </a:cubicBezTo>
                      <a:lnTo>
                        <a:pt x="172403" y="155258"/>
                      </a:lnTo>
                      <a:cubicBezTo>
                        <a:pt x="198120" y="131445"/>
                        <a:pt x="227648" y="110490"/>
                        <a:pt x="260033" y="94298"/>
                      </a:cubicBezTo>
                      <a:lnTo>
                        <a:pt x="274320" y="129540"/>
                      </a:lnTo>
                      <a:cubicBezTo>
                        <a:pt x="285750" y="123825"/>
                        <a:pt x="297180" y="119063"/>
                        <a:pt x="309563" y="114300"/>
                      </a:cubicBezTo>
                      <a:lnTo>
                        <a:pt x="295275" y="79057"/>
                      </a:lnTo>
                      <a:cubicBezTo>
                        <a:pt x="327660" y="66675"/>
                        <a:pt x="362903" y="60007"/>
                        <a:pt x="400050" y="58103"/>
                      </a:cubicBezTo>
                      <a:close/>
                    </a:path>
                  </a:pathLst>
                </a:custGeom>
                <a:solidFill>
                  <a:srgbClr val="00B050"/>
                </a:solidFill>
                <a:ln w="9525" cap="flat">
                  <a:noFill/>
                  <a:prstDash val="solid"/>
                  <a:miter/>
                </a:ln>
              </p:spPr>
              <p:txBody>
                <a:bodyPr rtlCol="0" anchor="ctr"/>
                <a:lstStyle/>
                <a:p>
                  <a:endParaRPr lang="en-US"/>
                </a:p>
              </p:txBody>
            </p:sp>
            <p:sp>
              <p:nvSpPr>
                <p:cNvPr id="45" name="Forme libre : forme 44">
                  <a:extLst>
                    <a:ext uri="{FF2B5EF4-FFF2-40B4-BE49-F238E27FC236}">
                      <a16:creationId xmlns:a16="http://schemas.microsoft.com/office/drawing/2014/main" id="{B48653CE-EFF0-4336-9003-4F41D2AA7071}"/>
                    </a:ext>
                  </a:extLst>
                </p:cNvPr>
                <p:cNvSpPr/>
                <p:nvPr/>
              </p:nvSpPr>
              <p:spPr>
                <a:xfrm>
                  <a:off x="6189700" y="1717333"/>
                  <a:ext cx="123825" cy="278130"/>
                </a:xfrm>
                <a:custGeom>
                  <a:avLst/>
                  <a:gdLst>
                    <a:gd name="connsiteX0" fmla="*/ 48577 w 123825"/>
                    <a:gd name="connsiteY0" fmla="*/ 0 h 278130"/>
                    <a:gd name="connsiteX1" fmla="*/ 7620 w 123825"/>
                    <a:gd name="connsiteY1" fmla="*/ 40957 h 278130"/>
                    <a:gd name="connsiteX2" fmla="*/ 35242 w 123825"/>
                    <a:gd name="connsiteY2" fmla="*/ 91440 h 278130"/>
                    <a:gd name="connsiteX3" fmla="*/ 0 w 123825"/>
                    <a:gd name="connsiteY3" fmla="*/ 106680 h 278130"/>
                    <a:gd name="connsiteX4" fmla="*/ 13335 w 123825"/>
                    <a:gd name="connsiteY4" fmla="*/ 141923 h 278130"/>
                    <a:gd name="connsiteX5" fmla="*/ 48577 w 123825"/>
                    <a:gd name="connsiteY5" fmla="*/ 127635 h 278130"/>
                    <a:gd name="connsiteX6" fmla="*/ 66675 w 123825"/>
                    <a:gd name="connsiteY6" fmla="*/ 240030 h 278130"/>
                    <a:gd name="connsiteX7" fmla="*/ 66675 w 123825"/>
                    <a:gd name="connsiteY7" fmla="*/ 278130 h 278130"/>
                    <a:gd name="connsiteX8" fmla="*/ 123825 w 123825"/>
                    <a:gd name="connsiteY8" fmla="*/ 278130 h 278130"/>
                    <a:gd name="connsiteX9" fmla="*/ 123825 w 123825"/>
                    <a:gd name="connsiteY9" fmla="*/ 240030 h 278130"/>
                    <a:gd name="connsiteX10" fmla="*/ 48577 w 123825"/>
                    <a:gd name="connsiteY10" fmla="*/ 0 h 278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25" h="278130">
                      <a:moveTo>
                        <a:pt x="48577" y="0"/>
                      </a:moveTo>
                      <a:lnTo>
                        <a:pt x="7620" y="40957"/>
                      </a:lnTo>
                      <a:cubicBezTo>
                        <a:pt x="18098" y="57150"/>
                        <a:pt x="27623" y="74295"/>
                        <a:pt x="35242" y="91440"/>
                      </a:cubicBezTo>
                      <a:lnTo>
                        <a:pt x="0" y="106680"/>
                      </a:lnTo>
                      <a:cubicBezTo>
                        <a:pt x="4763" y="118110"/>
                        <a:pt x="9525" y="130493"/>
                        <a:pt x="13335" y="141923"/>
                      </a:cubicBezTo>
                      <a:lnTo>
                        <a:pt x="48577" y="127635"/>
                      </a:lnTo>
                      <a:cubicBezTo>
                        <a:pt x="60008" y="162878"/>
                        <a:pt x="66675" y="200978"/>
                        <a:pt x="66675" y="240030"/>
                      </a:cubicBezTo>
                      <a:lnTo>
                        <a:pt x="66675" y="278130"/>
                      </a:lnTo>
                      <a:lnTo>
                        <a:pt x="123825" y="278130"/>
                      </a:lnTo>
                      <a:lnTo>
                        <a:pt x="123825" y="240030"/>
                      </a:lnTo>
                      <a:cubicBezTo>
                        <a:pt x="123825" y="150495"/>
                        <a:pt x="96202" y="68580"/>
                        <a:pt x="48577" y="0"/>
                      </a:cubicBezTo>
                      <a:close/>
                    </a:path>
                  </a:pathLst>
                </a:custGeom>
                <a:solidFill>
                  <a:srgbClr val="C00000"/>
                </a:solidFill>
                <a:ln w="9525" cap="flat">
                  <a:noFill/>
                  <a:prstDash val="solid"/>
                  <a:miter/>
                </a:ln>
              </p:spPr>
              <p:txBody>
                <a:bodyPr rtlCol="0" anchor="ctr"/>
                <a:lstStyle/>
                <a:p>
                  <a:endParaRPr lang="en-US"/>
                </a:p>
              </p:txBody>
            </p:sp>
            <p:sp>
              <p:nvSpPr>
                <p:cNvPr id="46" name="Forme libre : forme 45">
                  <a:extLst>
                    <a:ext uri="{FF2B5EF4-FFF2-40B4-BE49-F238E27FC236}">
                      <a16:creationId xmlns:a16="http://schemas.microsoft.com/office/drawing/2014/main" id="{25DA0D7C-3558-48BD-A16F-5827A8A6291E}"/>
                    </a:ext>
                  </a:extLst>
                </p:cNvPr>
                <p:cNvSpPr/>
                <p:nvPr/>
              </p:nvSpPr>
              <p:spPr>
                <a:xfrm>
                  <a:off x="5854159" y="1643039"/>
                  <a:ext cx="364115" cy="365067"/>
                </a:xfrm>
                <a:custGeom>
                  <a:avLst/>
                  <a:gdLst>
                    <a:gd name="connsiteX0" fmla="*/ 13595 w 364115"/>
                    <a:gd name="connsiteY0" fmla="*/ 297180 h 365067"/>
                    <a:gd name="connsiteX1" fmla="*/ 8833 w 364115"/>
                    <a:gd name="connsiteY1" fmla="*/ 301942 h 365067"/>
                    <a:gd name="connsiteX2" fmla="*/ 13595 w 364115"/>
                    <a:gd name="connsiteY2" fmla="*/ 356235 h 365067"/>
                    <a:gd name="connsiteX3" fmla="*/ 67888 w 364115"/>
                    <a:gd name="connsiteY3" fmla="*/ 351473 h 365067"/>
                    <a:gd name="connsiteX4" fmla="*/ 364115 w 364115"/>
                    <a:gd name="connsiteY4" fmla="*/ 0 h 365067"/>
                    <a:gd name="connsiteX5" fmla="*/ 13595 w 364115"/>
                    <a:gd name="connsiteY5" fmla="*/ 297180 h 36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115" h="365067">
                      <a:moveTo>
                        <a:pt x="13595" y="297180"/>
                      </a:moveTo>
                      <a:cubicBezTo>
                        <a:pt x="11690" y="298133"/>
                        <a:pt x="10738" y="300038"/>
                        <a:pt x="8833" y="301942"/>
                      </a:cubicBezTo>
                      <a:cubicBezTo>
                        <a:pt x="-4502" y="318135"/>
                        <a:pt x="-2597" y="341948"/>
                        <a:pt x="13595" y="356235"/>
                      </a:cubicBezTo>
                      <a:cubicBezTo>
                        <a:pt x="29788" y="369570"/>
                        <a:pt x="53600" y="367665"/>
                        <a:pt x="67888" y="351473"/>
                      </a:cubicBezTo>
                      <a:lnTo>
                        <a:pt x="364115" y="0"/>
                      </a:lnTo>
                      <a:lnTo>
                        <a:pt x="13595" y="297180"/>
                      </a:lnTo>
                      <a:close/>
                    </a:path>
                  </a:pathLst>
                </a:custGeom>
                <a:solidFill>
                  <a:srgbClr val="595959"/>
                </a:solidFill>
                <a:ln w="9525" cap="flat">
                  <a:noFill/>
                  <a:prstDash val="solid"/>
                  <a:miter/>
                </a:ln>
              </p:spPr>
              <p:txBody>
                <a:bodyPr rtlCol="0" anchor="ctr"/>
                <a:lstStyle/>
                <a:p>
                  <a:endParaRPr lang="en-US"/>
                </a:p>
              </p:txBody>
            </p:sp>
          </p:grpSp>
        </p:grpSp>
        <p:sp>
          <p:nvSpPr>
            <p:cNvPr id="230" name="Ellipse 229">
              <a:extLst>
                <a:ext uri="{FF2B5EF4-FFF2-40B4-BE49-F238E27FC236}">
                  <a16:creationId xmlns:a16="http://schemas.microsoft.com/office/drawing/2014/main" id="{B1860CF2-6E0A-4848-8FD2-56F1D99AD41E}"/>
                </a:ext>
              </a:extLst>
            </p:cNvPr>
            <p:cNvSpPr/>
            <p:nvPr/>
          </p:nvSpPr>
          <p:spPr>
            <a:xfrm>
              <a:off x="4764180" y="3252213"/>
              <a:ext cx="567757" cy="590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235" name="Groupe 234">
            <a:extLst>
              <a:ext uri="{FF2B5EF4-FFF2-40B4-BE49-F238E27FC236}">
                <a16:creationId xmlns:a16="http://schemas.microsoft.com/office/drawing/2014/main" id="{887323BC-D1F7-4FCF-AC5D-44DEA4ECC94E}"/>
              </a:ext>
            </a:extLst>
          </p:cNvPr>
          <p:cNvGrpSpPr/>
          <p:nvPr/>
        </p:nvGrpSpPr>
        <p:grpSpPr>
          <a:xfrm>
            <a:off x="55150" y="2964552"/>
            <a:ext cx="9870104" cy="3838385"/>
            <a:chOff x="9000398" y="3649331"/>
            <a:chExt cx="6911843" cy="2627920"/>
          </a:xfrm>
        </p:grpSpPr>
        <p:sp>
          <p:nvSpPr>
            <p:cNvPr id="236" name="ZoneTexte 235">
              <a:extLst>
                <a:ext uri="{FF2B5EF4-FFF2-40B4-BE49-F238E27FC236}">
                  <a16:creationId xmlns:a16="http://schemas.microsoft.com/office/drawing/2014/main" id="{0DBBC6BA-F6FC-4508-BE88-CD8254E18905}"/>
                </a:ext>
              </a:extLst>
            </p:cNvPr>
            <p:cNvSpPr txBox="1"/>
            <p:nvPr/>
          </p:nvSpPr>
          <p:spPr>
            <a:xfrm>
              <a:off x="9000398" y="3685434"/>
              <a:ext cx="6911843" cy="25918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r>
                <a:rPr lang="en-US" sz="2400" dirty="0"/>
                <a:t>		</a:t>
              </a:r>
              <a:r>
                <a:rPr lang="en-US" sz="2400" b="1" dirty="0"/>
                <a:t>Business Goals </a:t>
              </a:r>
              <a:r>
                <a:rPr lang="en-US" sz="2400" dirty="0"/>
                <a:t>should drive our study, defining how we intend to use the model and its interpretability:</a:t>
              </a:r>
            </a:p>
            <a:p>
              <a:pPr marL="285750" indent="-285750">
                <a:buFontTx/>
                <a:buChar char="-"/>
              </a:pPr>
              <a:r>
                <a:rPr lang="en-US" sz="2400" dirty="0"/>
                <a:t>Assess </a:t>
              </a:r>
              <a:r>
                <a:rPr lang="en-US" sz="2400" b="1" dirty="0"/>
                <a:t>predictions</a:t>
              </a:r>
              <a:r>
                <a:rPr lang="en-US" sz="2400" dirty="0"/>
                <a:t> vs </a:t>
              </a:r>
              <a:r>
                <a:rPr lang="en-US" sz="2400" b="1" dirty="0"/>
                <a:t>reality</a:t>
              </a:r>
              <a:r>
                <a:rPr lang="en-US" sz="2400" dirty="0"/>
                <a:t>,</a:t>
              </a:r>
            </a:p>
            <a:p>
              <a:pPr marL="285750" indent="-285750">
                <a:buFontTx/>
                <a:buChar char="-"/>
              </a:pPr>
              <a:r>
                <a:rPr lang="en-US" sz="2400" dirty="0"/>
                <a:t>Challenge </a:t>
              </a:r>
              <a:r>
                <a:rPr lang="en-US" sz="2400" b="1" dirty="0"/>
                <a:t>usual rules </a:t>
              </a:r>
              <a:r>
                <a:rPr lang="en-US" sz="2400" dirty="0"/>
                <a:t>with </a:t>
              </a:r>
              <a:r>
                <a:rPr lang="en-US" sz="2400" b="1" dirty="0"/>
                <a:t>model interpretations</a:t>
              </a:r>
              <a:r>
                <a:rPr lang="en-US" sz="2400" dirty="0"/>
                <a:t>,</a:t>
              </a:r>
            </a:p>
            <a:p>
              <a:pPr marL="285750" indent="-285750">
                <a:buFontTx/>
                <a:buChar char="-"/>
              </a:pPr>
              <a:r>
                <a:rPr lang="en-US" sz="2400" dirty="0"/>
                <a:t>Define and test </a:t>
              </a:r>
              <a:r>
                <a:rPr lang="en-US" sz="2400" b="1" dirty="0"/>
                <a:t>risk mitigation </a:t>
              </a:r>
              <a:r>
                <a:rPr lang="en-US" sz="2400" dirty="0"/>
                <a:t>actions, etc.</a:t>
              </a:r>
            </a:p>
            <a:p>
              <a:r>
                <a:rPr lang="en-US" sz="2400" dirty="0"/>
                <a:t>		</a:t>
              </a:r>
            </a:p>
            <a:p>
              <a:endParaRPr lang="en-US" sz="2400" dirty="0"/>
            </a:p>
            <a:p>
              <a:r>
                <a:rPr lang="en-US" sz="2400" dirty="0"/>
                <a:t>		we have no time-stamp nor contextual data to catch failure as “events”… rather than “fix” we would “prevent” by focusing our monitoring</a:t>
              </a:r>
            </a:p>
          </p:txBody>
        </p:sp>
        <p:pic>
          <p:nvPicPr>
            <p:cNvPr id="237" name="Graphique 236" descr="Index pointant vers la droite vu du côté du dos de la main">
              <a:extLst>
                <a:ext uri="{FF2B5EF4-FFF2-40B4-BE49-F238E27FC236}">
                  <a16:creationId xmlns:a16="http://schemas.microsoft.com/office/drawing/2014/main" id="{5A1D3A29-B1A7-457B-A7AA-6121F88E5F48}"/>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043213" y="3649331"/>
              <a:ext cx="450613" cy="450613"/>
            </a:xfrm>
            <a:prstGeom prst="rect">
              <a:avLst/>
            </a:prstGeom>
          </p:spPr>
        </p:pic>
      </p:grpSp>
      <p:pic>
        <p:nvPicPr>
          <p:cNvPr id="466" name="Graphique 465" descr="Avertissement">
            <a:extLst>
              <a:ext uri="{FF2B5EF4-FFF2-40B4-BE49-F238E27FC236}">
                <a16:creationId xmlns:a16="http://schemas.microsoft.com/office/drawing/2014/main" id="{50BCB176-A4E8-4CEA-95D9-10F31F373B4F}"/>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35534" y="5468955"/>
            <a:ext cx="515248" cy="515248"/>
          </a:xfrm>
          <a:prstGeom prst="rect">
            <a:avLst/>
          </a:prstGeom>
        </p:spPr>
      </p:pic>
    </p:spTree>
    <p:extLst>
      <p:ext uri="{BB962C8B-B14F-4D97-AF65-F5344CB8AC3E}">
        <p14:creationId xmlns:p14="http://schemas.microsoft.com/office/powerpoint/2010/main" val="22111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5"/>
                                        </p:tgtEl>
                                        <p:attrNameLst>
                                          <p:attrName>style.visibility</p:attrName>
                                        </p:attrNameLst>
                                      </p:cBhvr>
                                      <p:to>
                                        <p:strVal val="visible"/>
                                      </p:to>
                                    </p:set>
                                    <p:animEffect transition="in" filter="fade">
                                      <p:cBhvr>
                                        <p:cTn id="45"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10571998" cy="645396"/>
          </a:xfrm>
        </p:spPr>
        <p:txBody>
          <a:bodyPr/>
          <a:lstStyle/>
          <a:p>
            <a:r>
              <a:rPr lang="en-US" sz="2800" dirty="0"/>
              <a:t>Home Credit Kaggle data &amp; Kernels</a:t>
            </a:r>
          </a:p>
        </p:txBody>
      </p:sp>
      <p:sp>
        <p:nvSpPr>
          <p:cNvPr id="20" name="ZoneTexte 19">
            <a:extLst>
              <a:ext uri="{FF2B5EF4-FFF2-40B4-BE49-F238E27FC236}">
                <a16:creationId xmlns:a16="http://schemas.microsoft.com/office/drawing/2014/main" id="{43103B3A-A548-4C40-9504-658272B73531}"/>
              </a:ext>
            </a:extLst>
          </p:cNvPr>
          <p:cNvSpPr txBox="1"/>
          <p:nvPr/>
        </p:nvSpPr>
        <p:spPr>
          <a:xfrm>
            <a:off x="91416" y="1012743"/>
            <a:ext cx="5254068" cy="1107996"/>
          </a:xfrm>
          <a:prstGeom prst="rect">
            <a:avLst/>
          </a:prstGeom>
          <a:noFill/>
        </p:spPr>
        <p:txBody>
          <a:bodyPr wrap="square">
            <a:spAutoFit/>
          </a:bodyPr>
          <a:lstStyle/>
          <a:p>
            <a:r>
              <a:rPr lang="en-US" b="1" dirty="0"/>
              <a:t>Target meaning:</a:t>
            </a:r>
          </a:p>
          <a:p>
            <a:r>
              <a:rPr lang="en-US" sz="1200" b="1" i="1" dirty="0"/>
              <a:t>1 - </a:t>
            </a:r>
            <a:r>
              <a:rPr lang="en-US" sz="1200" i="1" dirty="0"/>
              <a:t>client with payment difficulties: he/she had late payment more than </a:t>
            </a:r>
            <a:r>
              <a:rPr lang="en-US" sz="1200" b="1" i="1" dirty="0"/>
              <a:t>X</a:t>
            </a:r>
            <a:r>
              <a:rPr lang="en-US" sz="1200" i="1" dirty="0"/>
              <a:t> days on at least one of the first </a:t>
            </a:r>
            <a:r>
              <a:rPr lang="en-US" sz="1200" b="1" i="1" dirty="0"/>
              <a:t>Y</a:t>
            </a:r>
            <a:r>
              <a:rPr lang="en-US" sz="1200" i="1" dirty="0"/>
              <a:t> installments of the loan in our sample,</a:t>
            </a:r>
          </a:p>
          <a:p>
            <a:r>
              <a:rPr lang="en-US" sz="1200" b="1" i="1" dirty="0"/>
              <a:t>0 - </a:t>
            </a:r>
            <a:r>
              <a:rPr lang="en-US" sz="1200" i="1" dirty="0"/>
              <a:t>all other cases</a:t>
            </a:r>
          </a:p>
        </p:txBody>
      </p:sp>
      <p:grpSp>
        <p:nvGrpSpPr>
          <p:cNvPr id="11" name="Groupe 10">
            <a:extLst>
              <a:ext uri="{FF2B5EF4-FFF2-40B4-BE49-F238E27FC236}">
                <a16:creationId xmlns:a16="http://schemas.microsoft.com/office/drawing/2014/main" id="{F82436F3-7545-40E6-8E07-B37507EBCB3F}"/>
              </a:ext>
            </a:extLst>
          </p:cNvPr>
          <p:cNvGrpSpPr/>
          <p:nvPr/>
        </p:nvGrpSpPr>
        <p:grpSpPr>
          <a:xfrm>
            <a:off x="97895" y="3794252"/>
            <a:ext cx="4839852" cy="2900569"/>
            <a:chOff x="97895" y="3794252"/>
            <a:chExt cx="4839852" cy="2900569"/>
          </a:xfrm>
        </p:grpSpPr>
        <p:grpSp>
          <p:nvGrpSpPr>
            <p:cNvPr id="6" name="Groupe 5">
              <a:extLst>
                <a:ext uri="{FF2B5EF4-FFF2-40B4-BE49-F238E27FC236}">
                  <a16:creationId xmlns:a16="http://schemas.microsoft.com/office/drawing/2014/main" id="{D9C98E83-112B-4C8A-A494-5DB7FADADE24}"/>
                </a:ext>
              </a:extLst>
            </p:cNvPr>
            <p:cNvGrpSpPr/>
            <p:nvPr/>
          </p:nvGrpSpPr>
          <p:grpSpPr>
            <a:xfrm>
              <a:off x="97895" y="3794252"/>
              <a:ext cx="4839852" cy="2900569"/>
              <a:chOff x="97895" y="3794252"/>
              <a:chExt cx="4839852" cy="2900569"/>
            </a:xfrm>
          </p:grpSpPr>
          <p:pic>
            <p:nvPicPr>
              <p:cNvPr id="12" name="Image 11">
                <a:extLst>
                  <a:ext uri="{FF2B5EF4-FFF2-40B4-BE49-F238E27FC236}">
                    <a16:creationId xmlns:a16="http://schemas.microsoft.com/office/drawing/2014/main" id="{4E9F4397-4D49-4AE1-9B71-8DE1E04D6F8C}"/>
                  </a:ext>
                </a:extLst>
              </p:cNvPr>
              <p:cNvPicPr>
                <a:picLocks noChangeAspect="1"/>
              </p:cNvPicPr>
              <p:nvPr/>
            </p:nvPicPr>
            <p:blipFill>
              <a:blip r:embed="rId3"/>
              <a:stretch>
                <a:fillRect/>
              </a:stretch>
            </p:blipFill>
            <p:spPr>
              <a:xfrm>
                <a:off x="1784972" y="3801905"/>
                <a:ext cx="3152775" cy="2892916"/>
              </a:xfrm>
              <a:prstGeom prst="rect">
                <a:avLst/>
              </a:prstGeom>
            </p:spPr>
          </p:pic>
          <p:sp>
            <p:nvSpPr>
              <p:cNvPr id="22" name="ZoneTexte 21">
                <a:extLst>
                  <a:ext uri="{FF2B5EF4-FFF2-40B4-BE49-F238E27FC236}">
                    <a16:creationId xmlns:a16="http://schemas.microsoft.com/office/drawing/2014/main" id="{2A0BA1CB-6F7B-4F9E-93B1-D4CA853CFBBB}"/>
                  </a:ext>
                </a:extLst>
              </p:cNvPr>
              <p:cNvSpPr txBox="1"/>
              <p:nvPr/>
            </p:nvSpPr>
            <p:spPr>
              <a:xfrm>
                <a:off x="97895" y="3794252"/>
                <a:ext cx="1724320" cy="1938992"/>
              </a:xfrm>
              <a:prstGeom prst="rect">
                <a:avLst/>
              </a:prstGeom>
              <a:noFill/>
            </p:spPr>
            <p:txBody>
              <a:bodyPr wrap="square">
                <a:spAutoFit/>
              </a:bodyPr>
              <a:lstStyle/>
              <a:p>
                <a:r>
                  <a:rPr lang="en-US" b="1" dirty="0"/>
                  <a:t>Credit Amounts:</a:t>
                </a:r>
              </a:p>
              <a:p>
                <a:r>
                  <a:rPr lang="en-US" sz="1200" b="1" dirty="0">
                    <a:solidFill>
                      <a:srgbClr val="B2B2B2"/>
                    </a:solidFill>
                  </a:rPr>
                  <a:t>“Revolving” </a:t>
                </a:r>
                <a:r>
                  <a:rPr lang="en-US" sz="1200" dirty="0"/>
                  <a:t>loans implies </a:t>
                </a:r>
                <a:r>
                  <a:rPr lang="en-US" sz="1200" b="1" dirty="0"/>
                  <a:t>lower amounts</a:t>
                </a:r>
                <a:r>
                  <a:rPr lang="en-US" sz="1200" dirty="0"/>
                  <a:t> and </a:t>
                </a:r>
                <a:r>
                  <a:rPr lang="en-US" sz="1200" b="1" dirty="0"/>
                  <a:t>ability </a:t>
                </a:r>
                <a:r>
                  <a:rPr lang="en-US" sz="1200" dirty="0"/>
                  <a:t>to cut down further non repaid expenses than for </a:t>
                </a:r>
                <a:r>
                  <a:rPr lang="en-US" sz="1200" b="1" dirty="0">
                    <a:solidFill>
                      <a:srgbClr val="0070C0"/>
                    </a:solidFill>
                  </a:rPr>
                  <a:t>“Cash” </a:t>
                </a:r>
                <a:r>
                  <a:rPr lang="en-US" sz="1200" dirty="0"/>
                  <a:t>loans.</a:t>
                </a:r>
              </a:p>
            </p:txBody>
          </p:sp>
        </p:grpSp>
        <p:sp>
          <p:nvSpPr>
            <p:cNvPr id="24" name="ZoneTexte 23">
              <a:extLst>
                <a:ext uri="{FF2B5EF4-FFF2-40B4-BE49-F238E27FC236}">
                  <a16:creationId xmlns:a16="http://schemas.microsoft.com/office/drawing/2014/main" id="{6DF448D7-9C21-47F0-A072-E152308FD633}"/>
                </a:ext>
              </a:extLst>
            </p:cNvPr>
            <p:cNvSpPr txBox="1"/>
            <p:nvPr/>
          </p:nvSpPr>
          <p:spPr>
            <a:xfrm>
              <a:off x="2214807" y="5723241"/>
              <a:ext cx="1154767" cy="523220"/>
            </a:xfrm>
            <a:prstGeom prst="rect">
              <a:avLst/>
            </a:prstGeom>
            <a:noFill/>
          </p:spPr>
          <p:txBody>
            <a:bodyPr wrap="square">
              <a:spAutoFit/>
            </a:bodyPr>
            <a:lstStyle/>
            <a:p>
              <a:r>
                <a:rPr lang="en-US" sz="1400" b="1" dirty="0">
                  <a:solidFill>
                    <a:srgbClr val="B2B2B2"/>
                  </a:solidFill>
                </a:rPr>
                <a:t>“Revolving”</a:t>
              </a:r>
              <a:endParaRPr lang="en-US" sz="1400" dirty="0">
                <a:solidFill>
                  <a:srgbClr val="B2B2B2"/>
                </a:solidFill>
              </a:endParaRPr>
            </a:p>
          </p:txBody>
        </p:sp>
        <p:sp>
          <p:nvSpPr>
            <p:cNvPr id="30" name="ZoneTexte 29">
              <a:extLst>
                <a:ext uri="{FF2B5EF4-FFF2-40B4-BE49-F238E27FC236}">
                  <a16:creationId xmlns:a16="http://schemas.microsoft.com/office/drawing/2014/main" id="{2D2DC31F-743D-41C3-8190-E3AB038D254C}"/>
                </a:ext>
              </a:extLst>
            </p:cNvPr>
            <p:cNvSpPr txBox="1"/>
            <p:nvPr/>
          </p:nvSpPr>
          <p:spPr>
            <a:xfrm>
              <a:off x="2375180" y="4318368"/>
              <a:ext cx="1520449" cy="307777"/>
            </a:xfrm>
            <a:prstGeom prst="rect">
              <a:avLst/>
            </a:prstGeom>
            <a:noFill/>
          </p:spPr>
          <p:txBody>
            <a:bodyPr wrap="square">
              <a:spAutoFit/>
            </a:bodyPr>
            <a:lstStyle/>
            <a:p>
              <a:r>
                <a:rPr lang="en-US" sz="1400" b="1" dirty="0">
                  <a:solidFill>
                    <a:srgbClr val="0070C0"/>
                  </a:solidFill>
                </a:rPr>
                <a:t>“Cash”</a:t>
              </a:r>
              <a:endParaRPr lang="en-US" sz="1400" dirty="0">
                <a:solidFill>
                  <a:srgbClr val="0070C0"/>
                </a:solidFill>
              </a:endParaRPr>
            </a:p>
          </p:txBody>
        </p:sp>
      </p:grpSp>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0931485" y="6042191"/>
            <a:ext cx="1062155" cy="490599"/>
          </a:xfrm>
        </p:spPr>
        <p:txBody>
          <a:bodyPr/>
          <a:lstStyle/>
          <a:p>
            <a:fld id="{D57F1E4F-1CFF-5643-939E-217C01CDF565}" type="slidenum">
              <a:rPr lang="en-US" smtClean="0"/>
              <a:pPr/>
              <a:t>4</a:t>
            </a:fld>
            <a:endParaRPr lang="en-US" dirty="0"/>
          </a:p>
        </p:txBody>
      </p:sp>
      <p:grpSp>
        <p:nvGrpSpPr>
          <p:cNvPr id="5" name="Groupe 4">
            <a:extLst>
              <a:ext uri="{FF2B5EF4-FFF2-40B4-BE49-F238E27FC236}">
                <a16:creationId xmlns:a16="http://schemas.microsoft.com/office/drawing/2014/main" id="{3E791CC7-F3BE-4F7A-BBA3-543C19ED4AD1}"/>
              </a:ext>
            </a:extLst>
          </p:cNvPr>
          <p:cNvGrpSpPr/>
          <p:nvPr/>
        </p:nvGrpSpPr>
        <p:grpSpPr>
          <a:xfrm>
            <a:off x="71870" y="1936034"/>
            <a:ext cx="4865877" cy="1790700"/>
            <a:chOff x="71870" y="1936034"/>
            <a:chExt cx="4865877" cy="1790700"/>
          </a:xfrm>
        </p:grpSpPr>
        <p:sp>
          <p:nvSpPr>
            <p:cNvPr id="3" name="ZoneTexte 2">
              <a:extLst>
                <a:ext uri="{FF2B5EF4-FFF2-40B4-BE49-F238E27FC236}">
                  <a16:creationId xmlns:a16="http://schemas.microsoft.com/office/drawing/2014/main" id="{0A36ACDD-D923-4FB4-A1F4-0B130CC72E32}"/>
                </a:ext>
              </a:extLst>
            </p:cNvPr>
            <p:cNvSpPr txBox="1"/>
            <p:nvPr/>
          </p:nvSpPr>
          <p:spPr>
            <a:xfrm>
              <a:off x="71870" y="2142860"/>
              <a:ext cx="1590500" cy="1107996"/>
            </a:xfrm>
            <a:prstGeom prst="rect">
              <a:avLst/>
            </a:prstGeom>
            <a:noFill/>
          </p:spPr>
          <p:txBody>
            <a:bodyPr wrap="none" rtlCol="0">
              <a:spAutoFit/>
            </a:bodyPr>
            <a:lstStyle/>
            <a:p>
              <a:r>
                <a:rPr lang="en-US" b="1" dirty="0">
                  <a:solidFill>
                    <a:srgbClr val="C00000"/>
                  </a:solidFill>
                </a:rPr>
                <a:t>Failure rates:</a:t>
              </a:r>
            </a:p>
            <a:p>
              <a:pPr marL="171450" indent="-171450">
                <a:buFontTx/>
                <a:buChar char="-"/>
              </a:pPr>
              <a:r>
                <a:rPr lang="en-US" sz="1200" b="1" i="1" dirty="0"/>
                <a:t>Global : 8.07%</a:t>
              </a:r>
            </a:p>
            <a:p>
              <a:pPr marL="171450" indent="-171450">
                <a:buFontTx/>
                <a:buChar char="-"/>
              </a:pPr>
              <a:r>
                <a:rPr lang="en-US" sz="1200" b="1" i="1" dirty="0">
                  <a:solidFill>
                    <a:srgbClr val="B2B2B2"/>
                  </a:solidFill>
                </a:rPr>
                <a:t>Revolving </a:t>
              </a:r>
              <a:r>
                <a:rPr lang="en-US" sz="1200" b="1" i="1" dirty="0"/>
                <a:t>5.48%</a:t>
              </a:r>
            </a:p>
            <a:p>
              <a:pPr marL="171450" indent="-171450">
                <a:buFontTx/>
                <a:buChar char="-"/>
              </a:pPr>
              <a:r>
                <a:rPr lang="en-US" sz="1200" b="1" i="1" dirty="0">
                  <a:solidFill>
                    <a:srgbClr val="0070C0"/>
                  </a:solidFill>
                </a:rPr>
                <a:t>Cash </a:t>
              </a:r>
              <a:r>
                <a:rPr lang="en-US" sz="1200" b="1" i="1" dirty="0"/>
                <a:t>8.35%</a:t>
              </a:r>
            </a:p>
            <a:p>
              <a:pPr marL="171450" indent="-171450">
                <a:buFontTx/>
                <a:buChar char="-"/>
              </a:pPr>
              <a:endParaRPr lang="en-US" sz="1200" b="1" i="1" dirty="0"/>
            </a:p>
          </p:txBody>
        </p:sp>
        <p:pic>
          <p:nvPicPr>
            <p:cNvPr id="13" name="Image 12">
              <a:extLst>
                <a:ext uri="{FF2B5EF4-FFF2-40B4-BE49-F238E27FC236}">
                  <a16:creationId xmlns:a16="http://schemas.microsoft.com/office/drawing/2014/main" id="{DEBB9FE2-CB35-4BFB-846C-5BBC0946D035}"/>
                </a:ext>
              </a:extLst>
            </p:cNvPr>
            <p:cNvPicPr>
              <a:picLocks noChangeAspect="1"/>
            </p:cNvPicPr>
            <p:nvPr/>
          </p:nvPicPr>
          <p:blipFill>
            <a:blip r:embed="rId4"/>
            <a:stretch>
              <a:fillRect/>
            </a:stretch>
          </p:blipFill>
          <p:spPr>
            <a:xfrm>
              <a:off x="1784972" y="1936034"/>
              <a:ext cx="3152775" cy="1790700"/>
            </a:xfrm>
            <a:prstGeom prst="rect">
              <a:avLst/>
            </a:prstGeom>
          </p:spPr>
        </p:pic>
      </p:grpSp>
      <p:grpSp>
        <p:nvGrpSpPr>
          <p:cNvPr id="14" name="Groupe 13">
            <a:extLst>
              <a:ext uri="{FF2B5EF4-FFF2-40B4-BE49-F238E27FC236}">
                <a16:creationId xmlns:a16="http://schemas.microsoft.com/office/drawing/2014/main" id="{4BA8BE59-E1C7-41A5-8CE7-EC2DDBCC4FB9}"/>
              </a:ext>
            </a:extLst>
          </p:cNvPr>
          <p:cNvGrpSpPr/>
          <p:nvPr/>
        </p:nvGrpSpPr>
        <p:grpSpPr>
          <a:xfrm>
            <a:off x="5263691" y="1003273"/>
            <a:ext cx="6752003" cy="4660586"/>
            <a:chOff x="5263691" y="1003273"/>
            <a:chExt cx="6752003" cy="4660586"/>
          </a:xfrm>
        </p:grpSpPr>
        <p:grpSp>
          <p:nvGrpSpPr>
            <p:cNvPr id="7" name="Groupe 6">
              <a:extLst>
                <a:ext uri="{FF2B5EF4-FFF2-40B4-BE49-F238E27FC236}">
                  <a16:creationId xmlns:a16="http://schemas.microsoft.com/office/drawing/2014/main" id="{5FBEED06-8837-46BD-8044-A0865C7DC4DA}"/>
                </a:ext>
              </a:extLst>
            </p:cNvPr>
            <p:cNvGrpSpPr/>
            <p:nvPr/>
          </p:nvGrpSpPr>
          <p:grpSpPr>
            <a:xfrm>
              <a:off x="5263691" y="1003273"/>
              <a:ext cx="6752003" cy="4660586"/>
              <a:chOff x="5263691" y="1003273"/>
              <a:chExt cx="6752003" cy="4660586"/>
            </a:xfrm>
          </p:grpSpPr>
          <p:pic>
            <p:nvPicPr>
              <p:cNvPr id="29" name="Image 28">
                <a:extLst>
                  <a:ext uri="{FF2B5EF4-FFF2-40B4-BE49-F238E27FC236}">
                    <a16:creationId xmlns:a16="http://schemas.microsoft.com/office/drawing/2014/main" id="{3A3945F3-2AD6-44E3-B4A0-7D634DA9C874}"/>
                  </a:ext>
                </a:extLst>
              </p:cNvPr>
              <p:cNvPicPr>
                <a:picLocks noChangeAspect="1"/>
              </p:cNvPicPr>
              <p:nvPr/>
            </p:nvPicPr>
            <p:blipFill>
              <a:blip r:embed="rId5"/>
              <a:stretch>
                <a:fillRect/>
              </a:stretch>
            </p:blipFill>
            <p:spPr>
              <a:xfrm>
                <a:off x="5652445" y="1578876"/>
                <a:ext cx="6363249" cy="4084983"/>
              </a:xfrm>
              <a:prstGeom prst="rect">
                <a:avLst/>
              </a:prstGeom>
            </p:spPr>
          </p:pic>
          <p:sp>
            <p:nvSpPr>
              <p:cNvPr id="39" name="Parenthèse ouvrante 38">
                <a:extLst>
                  <a:ext uri="{FF2B5EF4-FFF2-40B4-BE49-F238E27FC236}">
                    <a16:creationId xmlns:a16="http://schemas.microsoft.com/office/drawing/2014/main" id="{E9D9E8CB-2B44-42E1-B6AA-0A24F2EE8852}"/>
                  </a:ext>
                </a:extLst>
              </p:cNvPr>
              <p:cNvSpPr/>
              <p:nvPr/>
            </p:nvSpPr>
            <p:spPr>
              <a:xfrm>
                <a:off x="5573110" y="1605458"/>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Parenthèse ouvrante 39">
                <a:extLst>
                  <a:ext uri="{FF2B5EF4-FFF2-40B4-BE49-F238E27FC236}">
                    <a16:creationId xmlns:a16="http://schemas.microsoft.com/office/drawing/2014/main" id="{4AFD1228-3E61-47BA-B53D-724C362F5BCC}"/>
                  </a:ext>
                </a:extLst>
              </p:cNvPr>
              <p:cNvSpPr/>
              <p:nvPr/>
            </p:nvSpPr>
            <p:spPr>
              <a:xfrm>
                <a:off x="5567004" y="2613843"/>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Parenthèse ouvrante 40">
                <a:extLst>
                  <a:ext uri="{FF2B5EF4-FFF2-40B4-BE49-F238E27FC236}">
                    <a16:creationId xmlns:a16="http://schemas.microsoft.com/office/drawing/2014/main" id="{131554C7-B518-4AD0-8A9E-952EF72C6A11}"/>
                  </a:ext>
                </a:extLst>
              </p:cNvPr>
              <p:cNvSpPr/>
              <p:nvPr/>
            </p:nvSpPr>
            <p:spPr>
              <a:xfrm>
                <a:off x="5539493" y="4715636"/>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ZoneTexte 41">
                <a:extLst>
                  <a:ext uri="{FF2B5EF4-FFF2-40B4-BE49-F238E27FC236}">
                    <a16:creationId xmlns:a16="http://schemas.microsoft.com/office/drawing/2014/main" id="{B758A8E2-E28D-4D2B-980D-081A8F118C8A}"/>
                  </a:ext>
                </a:extLst>
              </p:cNvPr>
              <p:cNvSpPr txBox="1"/>
              <p:nvPr/>
            </p:nvSpPr>
            <p:spPr>
              <a:xfrm rot="16200000">
                <a:off x="5062993" y="1877063"/>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43" name="ZoneTexte 42">
                <a:extLst>
                  <a:ext uri="{FF2B5EF4-FFF2-40B4-BE49-F238E27FC236}">
                    <a16:creationId xmlns:a16="http://schemas.microsoft.com/office/drawing/2014/main" id="{B5764303-1E6A-4FC4-8FE5-B01CE0512851}"/>
                  </a:ext>
                </a:extLst>
              </p:cNvPr>
              <p:cNvSpPr txBox="1"/>
              <p:nvPr/>
            </p:nvSpPr>
            <p:spPr>
              <a:xfrm rot="16200000">
                <a:off x="5023361" y="3241658"/>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44" name="ZoneTexte 43">
                <a:extLst>
                  <a:ext uri="{FF2B5EF4-FFF2-40B4-BE49-F238E27FC236}">
                    <a16:creationId xmlns:a16="http://schemas.microsoft.com/office/drawing/2014/main" id="{031BB267-9ACB-42F9-BEF7-01407EC00AC4}"/>
                  </a:ext>
                </a:extLst>
              </p:cNvPr>
              <p:cNvSpPr txBox="1"/>
              <p:nvPr/>
            </p:nvSpPr>
            <p:spPr>
              <a:xfrm rot="16200000">
                <a:off x="5022920" y="5057592"/>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52" name="ZoneTexte 51">
                <a:extLst>
                  <a:ext uri="{FF2B5EF4-FFF2-40B4-BE49-F238E27FC236}">
                    <a16:creationId xmlns:a16="http://schemas.microsoft.com/office/drawing/2014/main" id="{9DCEFEED-7D7C-43F6-A810-13E047B420E1}"/>
                  </a:ext>
                </a:extLst>
              </p:cNvPr>
              <p:cNvSpPr txBox="1"/>
              <p:nvPr/>
            </p:nvSpPr>
            <p:spPr>
              <a:xfrm>
                <a:off x="5458743" y="1003273"/>
                <a:ext cx="5934471" cy="369332"/>
              </a:xfrm>
              <a:prstGeom prst="rect">
                <a:avLst/>
              </a:prstGeom>
              <a:noFill/>
            </p:spPr>
            <p:txBody>
              <a:bodyPr wrap="square">
                <a:spAutoFit/>
              </a:bodyPr>
              <a:lstStyle/>
              <a:p>
                <a:r>
                  <a:rPr lang="en-US" b="1" dirty="0"/>
                  <a:t>Profile &amp; Anteriority knowledge: 7 data sources</a:t>
                </a:r>
              </a:p>
            </p:txBody>
          </p:sp>
        </p:grpSp>
        <p:pic>
          <p:nvPicPr>
            <p:cNvPr id="36" name="Image 35">
              <a:extLst>
                <a:ext uri="{FF2B5EF4-FFF2-40B4-BE49-F238E27FC236}">
                  <a16:creationId xmlns:a16="http://schemas.microsoft.com/office/drawing/2014/main" id="{2D3E42E9-4C5B-4D30-BC9E-C61C46767295}"/>
                </a:ext>
              </a:extLst>
            </p:cNvPr>
            <p:cNvPicPr>
              <a:picLocks noChangeAspect="1"/>
            </p:cNvPicPr>
            <p:nvPr/>
          </p:nvPicPr>
          <p:blipFill>
            <a:blip r:embed="rId6"/>
            <a:stretch>
              <a:fillRect/>
            </a:stretch>
          </p:blipFill>
          <p:spPr>
            <a:xfrm>
              <a:off x="11110819" y="1603391"/>
              <a:ext cx="904875" cy="371475"/>
            </a:xfrm>
            <a:prstGeom prst="rect">
              <a:avLst/>
            </a:prstGeom>
          </p:spPr>
        </p:pic>
      </p:grpSp>
      <p:sp>
        <p:nvSpPr>
          <p:cNvPr id="45" name="Bulle narrative : rectangle 44">
            <a:extLst>
              <a:ext uri="{FF2B5EF4-FFF2-40B4-BE49-F238E27FC236}">
                <a16:creationId xmlns:a16="http://schemas.microsoft.com/office/drawing/2014/main" id="{8CC5AC62-725B-4EC7-923A-F7F347A7CFAB}"/>
              </a:ext>
            </a:extLst>
          </p:cNvPr>
          <p:cNvSpPr/>
          <p:nvPr/>
        </p:nvSpPr>
        <p:spPr>
          <a:xfrm>
            <a:off x="5970360" y="1583046"/>
            <a:ext cx="1420052"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Loan’s description</a:t>
            </a:r>
          </a:p>
          <a:p>
            <a:pPr algn="r"/>
            <a:r>
              <a:rPr lang="en-US" sz="1100" b="1" dirty="0">
                <a:solidFill>
                  <a:schemeClr val="bg1"/>
                </a:solidFill>
              </a:rPr>
              <a:t>+ Client’s profile</a:t>
            </a:r>
          </a:p>
        </p:txBody>
      </p:sp>
      <p:grpSp>
        <p:nvGrpSpPr>
          <p:cNvPr id="4" name="Groupe 3">
            <a:extLst>
              <a:ext uri="{FF2B5EF4-FFF2-40B4-BE49-F238E27FC236}">
                <a16:creationId xmlns:a16="http://schemas.microsoft.com/office/drawing/2014/main" id="{4BF7FEBD-B955-477B-8D29-9E3578C9CC97}"/>
              </a:ext>
            </a:extLst>
          </p:cNvPr>
          <p:cNvGrpSpPr/>
          <p:nvPr/>
        </p:nvGrpSpPr>
        <p:grpSpPr>
          <a:xfrm>
            <a:off x="5181103" y="5707517"/>
            <a:ext cx="6489749" cy="1099820"/>
            <a:chOff x="5181103" y="5707517"/>
            <a:chExt cx="6489749" cy="1099820"/>
          </a:xfrm>
        </p:grpSpPr>
        <p:sp>
          <p:nvSpPr>
            <p:cNvPr id="28" name="ZoneTexte 27">
              <a:extLst>
                <a:ext uri="{FF2B5EF4-FFF2-40B4-BE49-F238E27FC236}">
                  <a16:creationId xmlns:a16="http://schemas.microsoft.com/office/drawing/2014/main" id="{67619FA9-C813-4BC9-A6ED-BB71917F32BD}"/>
                </a:ext>
              </a:extLst>
            </p:cNvPr>
            <p:cNvSpPr txBox="1"/>
            <p:nvPr/>
          </p:nvSpPr>
          <p:spPr>
            <a:xfrm>
              <a:off x="5181103" y="5730119"/>
              <a:ext cx="6489749"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Kaggle Kernel re-use: limitations</a:t>
              </a:r>
            </a:p>
            <a:p>
              <a:pPr algn="r"/>
              <a:r>
                <a:rPr lang="en-US" sz="1600" dirty="0"/>
                <a:t>While Competitors focus on max score “by any means”, we must provide </a:t>
              </a:r>
              <a:r>
                <a:rPr lang="en-US" sz="1600" b="1" dirty="0"/>
                <a:t>interpretable</a:t>
              </a:r>
              <a:r>
                <a:rPr lang="en-US" sz="1600" dirty="0"/>
                <a:t> decisions, including the possibility given to customers to </a:t>
              </a:r>
              <a:r>
                <a:rPr lang="en-US" sz="1600" b="1" dirty="0"/>
                <a:t>explore</a:t>
              </a:r>
              <a:r>
                <a:rPr lang="en-US" sz="1600" dirty="0"/>
                <a:t> their case.</a:t>
              </a:r>
              <a:endParaRPr lang="en-US" sz="1600" b="1" dirty="0"/>
            </a:p>
          </p:txBody>
        </p:sp>
        <p:pic>
          <p:nvPicPr>
            <p:cNvPr id="32" name="Graphique 31" descr="Index pointant vers la droite vu du côté du dos de la main">
              <a:extLst>
                <a:ext uri="{FF2B5EF4-FFF2-40B4-BE49-F238E27FC236}">
                  <a16:creationId xmlns:a16="http://schemas.microsoft.com/office/drawing/2014/main" id="{A182D54C-36C2-4B3F-8C9D-C538832BCF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53572" y="5707517"/>
              <a:ext cx="450613" cy="450613"/>
            </a:xfrm>
            <a:prstGeom prst="rect">
              <a:avLst/>
            </a:prstGeom>
          </p:spPr>
        </p:pic>
      </p:grpSp>
      <p:grpSp>
        <p:nvGrpSpPr>
          <p:cNvPr id="16" name="Groupe 15">
            <a:extLst>
              <a:ext uri="{FF2B5EF4-FFF2-40B4-BE49-F238E27FC236}">
                <a16:creationId xmlns:a16="http://schemas.microsoft.com/office/drawing/2014/main" id="{D38F094C-B712-426C-B91D-0CEAC44C9DC8}"/>
              </a:ext>
            </a:extLst>
          </p:cNvPr>
          <p:cNvGrpSpPr/>
          <p:nvPr/>
        </p:nvGrpSpPr>
        <p:grpSpPr>
          <a:xfrm>
            <a:off x="7052748" y="2134338"/>
            <a:ext cx="4945377" cy="3494597"/>
            <a:chOff x="7052748" y="2134338"/>
            <a:chExt cx="4945377" cy="3494597"/>
          </a:xfrm>
        </p:grpSpPr>
        <p:grpSp>
          <p:nvGrpSpPr>
            <p:cNvPr id="9" name="Groupe 8">
              <a:extLst>
                <a:ext uri="{FF2B5EF4-FFF2-40B4-BE49-F238E27FC236}">
                  <a16:creationId xmlns:a16="http://schemas.microsoft.com/office/drawing/2014/main" id="{6BC39A25-7165-422D-896F-27907ABD208C}"/>
                </a:ext>
              </a:extLst>
            </p:cNvPr>
            <p:cNvGrpSpPr/>
            <p:nvPr/>
          </p:nvGrpSpPr>
          <p:grpSpPr>
            <a:xfrm>
              <a:off x="7830843" y="2134338"/>
              <a:ext cx="4167282" cy="3494597"/>
              <a:chOff x="7830843" y="2134338"/>
              <a:chExt cx="4167282" cy="3494597"/>
            </a:xfrm>
          </p:grpSpPr>
          <p:sp>
            <p:nvSpPr>
              <p:cNvPr id="47" name="Bulle narrative : rectangle 46">
                <a:extLst>
                  <a:ext uri="{FF2B5EF4-FFF2-40B4-BE49-F238E27FC236}">
                    <a16:creationId xmlns:a16="http://schemas.microsoft.com/office/drawing/2014/main" id="{404E4037-5A7D-49D7-9051-0B780CDCCA24}"/>
                  </a:ext>
                </a:extLst>
              </p:cNvPr>
              <p:cNvSpPr/>
              <p:nvPr/>
            </p:nvSpPr>
            <p:spPr>
              <a:xfrm>
                <a:off x="10739288" y="213433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“Internal” loans</a:t>
                </a:r>
              </a:p>
            </p:txBody>
          </p:sp>
          <p:sp>
            <p:nvSpPr>
              <p:cNvPr id="49" name="Rectangle : coins arrondis 48">
                <a:extLst>
                  <a:ext uri="{FF2B5EF4-FFF2-40B4-BE49-F238E27FC236}">
                    <a16:creationId xmlns:a16="http://schemas.microsoft.com/office/drawing/2014/main" id="{7BA82CE8-E990-4199-8B14-55BE1627C42F}"/>
                  </a:ext>
                </a:extLst>
              </p:cNvPr>
              <p:cNvSpPr/>
              <p:nvPr/>
            </p:nvSpPr>
            <p:spPr>
              <a:xfrm>
                <a:off x="7830843" y="2714956"/>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Légende : flèche courbée 56">
              <a:extLst>
                <a:ext uri="{FF2B5EF4-FFF2-40B4-BE49-F238E27FC236}">
                  <a16:creationId xmlns:a16="http://schemas.microsoft.com/office/drawing/2014/main" id="{4A942BE1-D906-449F-AD9E-CF16E93338BD}"/>
                </a:ext>
              </a:extLst>
            </p:cNvPr>
            <p:cNvSpPr/>
            <p:nvPr/>
          </p:nvSpPr>
          <p:spPr>
            <a:xfrm>
              <a:off x="7052748" y="3709418"/>
              <a:ext cx="3259575" cy="552902"/>
            </a:xfrm>
            <a:prstGeom prst="borderCallout2">
              <a:avLst>
                <a:gd name="adj1" fmla="val 44420"/>
                <a:gd name="adj2" fmla="val 99458"/>
                <a:gd name="adj3" fmla="val 20146"/>
                <a:gd name="adj4" fmla="val 96745"/>
                <a:gd name="adj5" fmla="val 21857"/>
                <a:gd name="adj6" fmla="val 98058"/>
              </a:avLst>
            </a:prstGeom>
            <a:solidFill>
              <a:srgbClr val="6DD4FF"/>
            </a:solidFill>
            <a:ln>
              <a:solidFill>
                <a:srgbClr val="6DD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internal</a:t>
              </a:r>
              <a:r>
                <a:rPr lang="en-US" sz="1600" dirty="0"/>
                <a:t>” applications incl. </a:t>
              </a:r>
              <a:r>
                <a:rPr lang="en-US" sz="1600" b="1" dirty="0"/>
                <a:t>rejected</a:t>
              </a:r>
              <a:r>
                <a:rPr lang="en-US" sz="1600" dirty="0"/>
                <a:t> (95.03 %)</a:t>
              </a:r>
            </a:p>
          </p:txBody>
        </p:sp>
      </p:grpSp>
      <p:grpSp>
        <p:nvGrpSpPr>
          <p:cNvPr id="15" name="Groupe 14">
            <a:extLst>
              <a:ext uri="{FF2B5EF4-FFF2-40B4-BE49-F238E27FC236}">
                <a16:creationId xmlns:a16="http://schemas.microsoft.com/office/drawing/2014/main" id="{5E84E205-8A15-43F4-BBEA-63BDE7C40CD2}"/>
              </a:ext>
            </a:extLst>
          </p:cNvPr>
          <p:cNvGrpSpPr/>
          <p:nvPr/>
        </p:nvGrpSpPr>
        <p:grpSpPr>
          <a:xfrm>
            <a:off x="5670114" y="2129619"/>
            <a:ext cx="3582353" cy="3488255"/>
            <a:chOff x="5670114" y="2129619"/>
            <a:chExt cx="3582353" cy="3488255"/>
          </a:xfrm>
        </p:grpSpPr>
        <p:grpSp>
          <p:nvGrpSpPr>
            <p:cNvPr id="8" name="Groupe 7">
              <a:extLst>
                <a:ext uri="{FF2B5EF4-FFF2-40B4-BE49-F238E27FC236}">
                  <a16:creationId xmlns:a16="http://schemas.microsoft.com/office/drawing/2014/main" id="{F7B1803B-06F4-4624-B066-9FB0473E2CF0}"/>
                </a:ext>
              </a:extLst>
            </p:cNvPr>
            <p:cNvGrpSpPr/>
            <p:nvPr/>
          </p:nvGrpSpPr>
          <p:grpSpPr>
            <a:xfrm>
              <a:off x="5670114" y="2129619"/>
              <a:ext cx="1607764" cy="3488255"/>
              <a:chOff x="5670114" y="2129619"/>
              <a:chExt cx="1607764" cy="3488255"/>
            </a:xfrm>
          </p:grpSpPr>
          <p:sp>
            <p:nvSpPr>
              <p:cNvPr id="46" name="Bulle narrative : rectangle 45">
                <a:extLst>
                  <a:ext uri="{FF2B5EF4-FFF2-40B4-BE49-F238E27FC236}">
                    <a16:creationId xmlns:a16="http://schemas.microsoft.com/office/drawing/2014/main" id="{A839E9E3-7B13-431A-B497-9603F63B653D}"/>
                  </a:ext>
                </a:extLst>
              </p:cNvPr>
              <p:cNvSpPr/>
              <p:nvPr/>
            </p:nvSpPr>
            <p:spPr>
              <a:xfrm>
                <a:off x="5704185" y="2129619"/>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“External” loans</a:t>
                </a:r>
              </a:p>
            </p:txBody>
          </p:sp>
          <p:sp>
            <p:nvSpPr>
              <p:cNvPr id="48" name="Rectangle : coins arrondis 47">
                <a:extLst>
                  <a:ext uri="{FF2B5EF4-FFF2-40B4-BE49-F238E27FC236}">
                    <a16:creationId xmlns:a16="http://schemas.microsoft.com/office/drawing/2014/main" id="{BFF8FF72-0121-4F2A-ADD1-4D1F643519BD}"/>
                  </a:ext>
                </a:extLst>
              </p:cNvPr>
              <p:cNvSpPr/>
              <p:nvPr/>
            </p:nvSpPr>
            <p:spPr>
              <a:xfrm>
                <a:off x="5670114" y="2714956"/>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Légende : flèche courbée 57">
              <a:extLst>
                <a:ext uri="{FF2B5EF4-FFF2-40B4-BE49-F238E27FC236}">
                  <a16:creationId xmlns:a16="http://schemas.microsoft.com/office/drawing/2014/main" id="{92BB4EAE-93D1-4C1B-B44D-69C19B64FF29}"/>
                </a:ext>
              </a:extLst>
            </p:cNvPr>
            <p:cNvSpPr/>
            <p:nvPr/>
          </p:nvSpPr>
          <p:spPr>
            <a:xfrm>
              <a:off x="6594113" y="4420697"/>
              <a:ext cx="2658354" cy="552902"/>
            </a:xfrm>
            <a:prstGeom prst="borderCallout2">
              <a:avLst>
                <a:gd name="adj1" fmla="val 37997"/>
                <a:gd name="adj2" fmla="val -266"/>
                <a:gd name="adj3" fmla="val 14709"/>
                <a:gd name="adj4" fmla="val 1126"/>
                <a:gd name="adj5" fmla="val 28833"/>
                <a:gd name="adj6" fmla="val 2291"/>
              </a:avLst>
            </a:prstGeom>
            <a:solidFill>
              <a:srgbClr val="F5B8CF"/>
            </a:solidFill>
            <a:ln>
              <a:solidFill>
                <a:srgbClr val="F5B8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external</a:t>
              </a:r>
              <a:r>
                <a:rPr lang="en-US" sz="1600" dirty="0"/>
                <a:t>” loans (85.84 %)</a:t>
              </a:r>
            </a:p>
          </p:txBody>
        </p:sp>
      </p:grpSp>
      <p:grpSp>
        <p:nvGrpSpPr>
          <p:cNvPr id="17" name="Groupe 16">
            <a:extLst>
              <a:ext uri="{FF2B5EF4-FFF2-40B4-BE49-F238E27FC236}">
                <a16:creationId xmlns:a16="http://schemas.microsoft.com/office/drawing/2014/main" id="{C0F2B909-72D9-46F3-8FDE-EDD2F7756FC2}"/>
              </a:ext>
            </a:extLst>
          </p:cNvPr>
          <p:cNvGrpSpPr/>
          <p:nvPr/>
        </p:nvGrpSpPr>
        <p:grpSpPr>
          <a:xfrm>
            <a:off x="6732684" y="2384568"/>
            <a:ext cx="2519783" cy="1148505"/>
            <a:chOff x="6732684" y="2384568"/>
            <a:chExt cx="2519783" cy="1148505"/>
          </a:xfrm>
        </p:grpSpPr>
        <p:grpSp>
          <p:nvGrpSpPr>
            <p:cNvPr id="10" name="Groupe 9">
              <a:extLst>
                <a:ext uri="{FF2B5EF4-FFF2-40B4-BE49-F238E27FC236}">
                  <a16:creationId xmlns:a16="http://schemas.microsoft.com/office/drawing/2014/main" id="{52269B5B-2BDB-4EEC-BCD3-ACA037ED00C3}"/>
                </a:ext>
              </a:extLst>
            </p:cNvPr>
            <p:cNvGrpSpPr/>
            <p:nvPr/>
          </p:nvGrpSpPr>
          <p:grpSpPr>
            <a:xfrm>
              <a:off x="7110454" y="2384568"/>
              <a:ext cx="1258837" cy="279831"/>
              <a:chOff x="7110454" y="2384568"/>
              <a:chExt cx="1258837" cy="279831"/>
            </a:xfrm>
          </p:grpSpPr>
          <p:sp>
            <p:nvSpPr>
              <p:cNvPr id="50" name="Bulle narrative : rectangle 49">
                <a:extLst>
                  <a:ext uri="{FF2B5EF4-FFF2-40B4-BE49-F238E27FC236}">
                    <a16:creationId xmlns:a16="http://schemas.microsoft.com/office/drawing/2014/main" id="{E3FDAE70-973D-4B2F-A17C-C472EDEFD282}"/>
                  </a:ext>
                </a:extLst>
              </p:cNvPr>
              <p:cNvSpPr/>
              <p:nvPr/>
            </p:nvSpPr>
            <p:spPr>
              <a:xfrm>
                <a:off x="7110454" y="2384568"/>
                <a:ext cx="1258837" cy="279831"/>
              </a:xfrm>
              <a:prstGeom prst="wedgeRectCallout">
                <a:avLst>
                  <a:gd name="adj1" fmla="val 42508"/>
                  <a:gd name="adj2" fmla="val 1104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sp>
            <p:nvSpPr>
              <p:cNvPr id="51" name="Bulle narrative : rectangle 50">
                <a:extLst>
                  <a:ext uri="{FF2B5EF4-FFF2-40B4-BE49-F238E27FC236}">
                    <a16:creationId xmlns:a16="http://schemas.microsoft.com/office/drawing/2014/main" id="{AED57B58-B29B-4B0F-A1F2-142175AB5F8E}"/>
                  </a:ext>
                </a:extLst>
              </p:cNvPr>
              <p:cNvSpPr/>
              <p:nvPr/>
            </p:nvSpPr>
            <p:spPr>
              <a:xfrm>
                <a:off x="7110454" y="2384568"/>
                <a:ext cx="1258837" cy="279831"/>
              </a:xfrm>
              <a:prstGeom prst="wedgeRectCallout">
                <a:avLst>
                  <a:gd name="adj1" fmla="val -47456"/>
                  <a:gd name="adj2" fmla="val 10147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both loans</a:t>
                </a:r>
              </a:p>
            </p:txBody>
          </p:sp>
        </p:grpSp>
        <p:sp>
          <p:nvSpPr>
            <p:cNvPr id="59" name="Légende : double flèche courbée 58">
              <a:extLst>
                <a:ext uri="{FF2B5EF4-FFF2-40B4-BE49-F238E27FC236}">
                  <a16:creationId xmlns:a16="http://schemas.microsoft.com/office/drawing/2014/main" id="{C4A0236F-366E-4102-A65A-C8D8F4850825}"/>
                </a:ext>
              </a:extLst>
            </p:cNvPr>
            <p:cNvSpPr/>
            <p:nvPr/>
          </p:nvSpPr>
          <p:spPr>
            <a:xfrm>
              <a:off x="6732684" y="2956701"/>
              <a:ext cx="2519783" cy="576372"/>
            </a:xfrm>
            <a:prstGeom prst="borderCallout3">
              <a:avLst>
                <a:gd name="adj1" fmla="val 33778"/>
                <a:gd name="adj2" fmla="val 93187"/>
                <a:gd name="adj3" fmla="val 24617"/>
                <a:gd name="adj4" fmla="val 93653"/>
                <a:gd name="adj5" fmla="val 33211"/>
                <a:gd name="adj6" fmla="val 88797"/>
                <a:gd name="adj7" fmla="val 39340"/>
                <a:gd name="adj8" fmla="val 96744"/>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Client’s </a:t>
              </a:r>
              <a:r>
                <a:rPr lang="en-US" sz="1600" b="1" i="1" dirty="0">
                  <a:solidFill>
                    <a:schemeClr val="tx1"/>
                  </a:solidFill>
                </a:rPr>
                <a:t>both</a:t>
              </a:r>
              <a:r>
                <a:rPr lang="en-US" sz="1600" b="1" i="1" dirty="0">
                  <a:solidFill>
                    <a:schemeClr val="accent1">
                      <a:lumMod val="60000"/>
                      <a:lumOff val="40000"/>
                    </a:schemeClr>
                  </a:solidFill>
                </a:rPr>
                <a:t> </a:t>
              </a:r>
              <a:r>
                <a:rPr lang="en-US" sz="1600" dirty="0"/>
                <a:t>loans' knowledge (81.63 %).</a:t>
              </a:r>
            </a:p>
          </p:txBody>
        </p:sp>
      </p:grpSp>
    </p:spTree>
    <p:extLst>
      <p:ext uri="{BB962C8B-B14F-4D97-AF65-F5344CB8AC3E}">
        <p14:creationId xmlns:p14="http://schemas.microsoft.com/office/powerpoint/2010/main" val="8223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B2347D-7390-4345-96F9-911E052FD8A4}"/>
              </a:ext>
            </a:extLst>
          </p:cNvPr>
          <p:cNvPicPr>
            <a:picLocks noChangeAspect="1"/>
          </p:cNvPicPr>
          <p:nvPr/>
        </p:nvPicPr>
        <p:blipFill>
          <a:blip r:embed="rId3"/>
          <a:stretch>
            <a:fillRect/>
          </a:stretch>
        </p:blipFill>
        <p:spPr>
          <a:xfrm>
            <a:off x="5626028" y="1576421"/>
            <a:ext cx="6363249" cy="4084983"/>
          </a:xfrm>
          <a:prstGeom prst="rect">
            <a:avLst/>
          </a:prstGeom>
        </p:spPr>
      </p:pic>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2" y="106077"/>
            <a:ext cx="10762373" cy="861682"/>
          </a:xfrm>
        </p:spPr>
        <p:txBody>
          <a:bodyPr/>
          <a:lstStyle/>
          <a:p>
            <a:r>
              <a:rPr lang="en-US" sz="2800" dirty="0">
                <a:solidFill>
                  <a:schemeClr val="tx2">
                    <a:lumMod val="50000"/>
                  </a:schemeClr>
                </a:solidFill>
              </a:rPr>
              <a:t>Top-down</a:t>
            </a:r>
            <a:br>
              <a:rPr lang="en-US" sz="2800" dirty="0"/>
            </a:br>
            <a:r>
              <a:rPr lang="en-US" sz="2800" dirty="0"/>
              <a:t>Exploratory Data Analysis </a:t>
            </a:r>
            <a:r>
              <a:rPr lang="en-US" sz="2800" i="1" dirty="0"/>
              <a:t>&amp; </a:t>
            </a:r>
            <a:r>
              <a:rPr lang="en-US" sz="2800" i="1" dirty="0" err="1"/>
              <a:t>FeatureEngineering</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4"/>
          <a:stretch>
            <a:fillRect/>
          </a:stretch>
        </p:blipFill>
        <p:spPr>
          <a:xfrm>
            <a:off x="11084402" y="1600936"/>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603003"/>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611388"/>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713181"/>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74608"/>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39203"/>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55137"/>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6" name="Bulle narrative : rectangle 5">
            <a:extLst>
              <a:ext uri="{FF2B5EF4-FFF2-40B4-BE49-F238E27FC236}">
                <a16:creationId xmlns:a16="http://schemas.microsoft.com/office/drawing/2014/main" id="{ABEEE31B-4B6A-4A66-83CA-22D809BC67FE}"/>
              </a:ext>
            </a:extLst>
          </p:cNvPr>
          <p:cNvSpPr/>
          <p:nvPr/>
        </p:nvSpPr>
        <p:spPr>
          <a:xfrm>
            <a:off x="5832707" y="1580591"/>
            <a:ext cx="1531288" cy="412163"/>
          </a:xfrm>
          <a:prstGeom prst="wedgeRectCallout">
            <a:avLst>
              <a:gd name="adj1" fmla="val 64236"/>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b="1" dirty="0">
                <a:solidFill>
                  <a:schemeClr val="bg1"/>
                </a:solidFill>
              </a:rPr>
              <a:t>Train (307 511, 122)</a:t>
            </a:r>
          </a:p>
          <a:p>
            <a:pPr algn="r"/>
            <a:r>
              <a:rPr lang="en-US" sz="1100" b="1" dirty="0">
                <a:solidFill>
                  <a:schemeClr val="bg1"/>
                </a:solidFill>
              </a:rPr>
              <a:t>Any (356 255, 122)</a:t>
            </a:r>
          </a:p>
        </p:txBody>
      </p:sp>
      <p:sp>
        <p:nvSpPr>
          <p:cNvPr id="23" name="Bulle narrative : rectangle 22">
            <a:extLst>
              <a:ext uri="{FF2B5EF4-FFF2-40B4-BE49-F238E27FC236}">
                <a16:creationId xmlns:a16="http://schemas.microsoft.com/office/drawing/2014/main" id="{EBC69D15-4831-4AB1-A88F-B966CF751594}"/>
              </a:ext>
            </a:extLst>
          </p:cNvPr>
          <p:cNvSpPr/>
          <p:nvPr/>
        </p:nvSpPr>
        <p:spPr>
          <a:xfrm>
            <a:off x="5682143" y="2359731"/>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(1 716 428, 17)</a:t>
            </a:r>
          </a:p>
        </p:txBody>
      </p:sp>
      <p:sp>
        <p:nvSpPr>
          <p:cNvPr id="33" name="Bulle narrative : rectangle 32">
            <a:extLst>
              <a:ext uri="{FF2B5EF4-FFF2-40B4-BE49-F238E27FC236}">
                <a16:creationId xmlns:a16="http://schemas.microsoft.com/office/drawing/2014/main" id="{FEEFEE92-D470-477F-9E55-ECD081876EAD}"/>
              </a:ext>
            </a:extLst>
          </p:cNvPr>
          <p:cNvSpPr/>
          <p:nvPr/>
        </p:nvSpPr>
        <p:spPr>
          <a:xfrm>
            <a:off x="9942143" y="2375201"/>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(1 670 214, 37)</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712501"/>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712501"/>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2284919" cy="738664"/>
          </a:xfrm>
          <a:prstGeom prst="rect">
            <a:avLst/>
          </a:prstGeom>
          <a:noFill/>
        </p:spPr>
        <p:txBody>
          <a:bodyPr wrap="square">
            <a:spAutoFit/>
          </a:bodyPr>
          <a:lstStyle/>
          <a:p>
            <a:r>
              <a:rPr lang="en-US" b="1" dirty="0"/>
              <a:t>Datasets shapes </a:t>
            </a:r>
            <a:r>
              <a:rPr lang="en-US" sz="1200" b="1" dirty="0"/>
              <a:t>(rows, cols)</a:t>
            </a:r>
            <a:endParaRPr lang="en-US" sz="1200" dirty="0"/>
          </a:p>
          <a:p>
            <a:endParaRPr lang="en-US" sz="1200" dirty="0"/>
          </a:p>
        </p:txBody>
      </p:sp>
      <p:sp>
        <p:nvSpPr>
          <p:cNvPr id="36" name="Bulle narrative : rectangle 35">
            <a:extLst>
              <a:ext uri="{FF2B5EF4-FFF2-40B4-BE49-F238E27FC236}">
                <a16:creationId xmlns:a16="http://schemas.microsoft.com/office/drawing/2014/main" id="{0AF43B5F-DE33-4A76-9B73-F293AF15D916}"/>
              </a:ext>
            </a:extLst>
          </p:cNvPr>
          <p:cNvSpPr/>
          <p:nvPr/>
        </p:nvSpPr>
        <p:spPr>
          <a:xfrm>
            <a:off x="5711598" y="4238492"/>
            <a:ext cx="1258838" cy="279831"/>
          </a:xfrm>
          <a:prstGeom prst="wedgeRectCallout">
            <a:avLst>
              <a:gd name="adj1" fmla="val -7472"/>
              <a:gd name="adj2" fmla="val 149438"/>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rPr>
              <a:t>(27 299 925, 3)</a:t>
            </a:r>
          </a:p>
        </p:txBody>
      </p:sp>
      <p:sp>
        <p:nvSpPr>
          <p:cNvPr id="39" name="Bulle narrative : rectangle 38">
            <a:extLst>
              <a:ext uri="{FF2B5EF4-FFF2-40B4-BE49-F238E27FC236}">
                <a16:creationId xmlns:a16="http://schemas.microsoft.com/office/drawing/2014/main" id="{DB88E872-C839-4BCF-B7D1-10B52AED99B2}"/>
              </a:ext>
            </a:extLst>
          </p:cNvPr>
          <p:cNvSpPr/>
          <p:nvPr/>
        </p:nvSpPr>
        <p:spPr>
          <a:xfrm>
            <a:off x="9255451" y="1578793"/>
            <a:ext cx="1531288" cy="412163"/>
          </a:xfrm>
          <a:prstGeom prst="wedgeRectCallout">
            <a:avLst>
              <a:gd name="adj1" fmla="val -61219"/>
              <a:gd name="adj2" fmla="val -263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Train | Test</a:t>
            </a:r>
          </a:p>
          <a:p>
            <a:pPr algn="ctr"/>
            <a:r>
              <a:rPr lang="en-US" sz="1100" b="1" dirty="0">
                <a:solidFill>
                  <a:schemeClr val="bg1"/>
                </a:solidFill>
              </a:rPr>
              <a:t> 85.3% | 13.7%</a:t>
            </a:r>
          </a:p>
        </p:txBody>
      </p:sp>
      <p:sp>
        <p:nvSpPr>
          <p:cNvPr id="40" name="Bulle narrative : rectangle 39">
            <a:extLst>
              <a:ext uri="{FF2B5EF4-FFF2-40B4-BE49-F238E27FC236}">
                <a16:creationId xmlns:a16="http://schemas.microsoft.com/office/drawing/2014/main" id="{780487D6-575B-4936-B34F-2F4A7920E9D7}"/>
              </a:ext>
            </a:extLst>
          </p:cNvPr>
          <p:cNvSpPr/>
          <p:nvPr/>
        </p:nvSpPr>
        <p:spPr>
          <a:xfrm>
            <a:off x="7857008" y="4242646"/>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(10 001 358, 8)</a:t>
            </a:r>
          </a:p>
        </p:txBody>
      </p:sp>
      <p:sp>
        <p:nvSpPr>
          <p:cNvPr id="41" name="Bulle narrative : rectangle 40">
            <a:extLst>
              <a:ext uri="{FF2B5EF4-FFF2-40B4-BE49-F238E27FC236}">
                <a16:creationId xmlns:a16="http://schemas.microsoft.com/office/drawing/2014/main" id="{9B17FA5E-D30D-441A-8E3F-E641AAE1EC9A}"/>
              </a:ext>
            </a:extLst>
          </p:cNvPr>
          <p:cNvSpPr/>
          <p:nvPr/>
        </p:nvSpPr>
        <p:spPr>
          <a:xfrm>
            <a:off x="9284939" y="4239228"/>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(13 605 401, 8)</a:t>
            </a:r>
          </a:p>
        </p:txBody>
      </p:sp>
      <p:sp>
        <p:nvSpPr>
          <p:cNvPr id="42" name="Bulle narrative : rectangle 41">
            <a:extLst>
              <a:ext uri="{FF2B5EF4-FFF2-40B4-BE49-F238E27FC236}">
                <a16:creationId xmlns:a16="http://schemas.microsoft.com/office/drawing/2014/main" id="{152964DE-C41B-4668-80BB-6B5313E5EAD9}"/>
              </a:ext>
            </a:extLst>
          </p:cNvPr>
          <p:cNvSpPr/>
          <p:nvPr/>
        </p:nvSpPr>
        <p:spPr>
          <a:xfrm>
            <a:off x="10683296" y="4238492"/>
            <a:ext cx="1258837" cy="279831"/>
          </a:xfrm>
          <a:prstGeom prst="wedgeRectCallout">
            <a:avLst>
              <a:gd name="adj1" fmla="val 3190"/>
              <a:gd name="adj2" fmla="val 149438"/>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50" b="1" dirty="0">
                <a:solidFill>
                  <a:schemeClr val="bg1"/>
                </a:solidFill>
              </a:rPr>
              <a:t>(3 840 312, 23)</a:t>
            </a:r>
          </a:p>
        </p:txBody>
      </p:sp>
      <p:sp>
        <p:nvSpPr>
          <p:cNvPr id="56" name="ZoneTexte 55">
            <a:extLst>
              <a:ext uri="{FF2B5EF4-FFF2-40B4-BE49-F238E27FC236}">
                <a16:creationId xmlns:a16="http://schemas.microsoft.com/office/drawing/2014/main" id="{E73CE3C2-DDCF-4F31-972E-2F87219EF1AE}"/>
              </a:ext>
            </a:extLst>
          </p:cNvPr>
          <p:cNvSpPr txBox="1"/>
          <p:nvPr/>
        </p:nvSpPr>
        <p:spPr>
          <a:xfrm>
            <a:off x="383458" y="1493780"/>
            <a:ext cx="4732233" cy="1107996"/>
          </a:xfrm>
          <a:prstGeom prst="rect">
            <a:avLst/>
          </a:prstGeom>
          <a:noFill/>
        </p:spPr>
        <p:txBody>
          <a:bodyPr wrap="square">
            <a:spAutoFit/>
          </a:bodyPr>
          <a:lstStyle/>
          <a:p>
            <a:pPr algn="r"/>
            <a:r>
              <a:rPr lang="en-US" b="1" dirty="0">
                <a:solidFill>
                  <a:srgbClr val="B2B2B2"/>
                </a:solidFill>
              </a:rPr>
              <a:t>Applicant’s profile info:</a:t>
            </a:r>
          </a:p>
          <a:p>
            <a:pPr algn="r"/>
            <a:r>
              <a:rPr lang="en-US" sz="1200" dirty="0"/>
              <a:t>Check each existing feature against Target (</a:t>
            </a:r>
            <a:r>
              <a:rPr lang="en-US" sz="1200" dirty="0" err="1"/>
              <a:t>kde</a:t>
            </a:r>
            <a:r>
              <a:rPr lang="en-US" sz="1200" dirty="0"/>
              <a:t> plots)</a:t>
            </a:r>
          </a:p>
          <a:p>
            <a:pPr algn="r"/>
            <a:r>
              <a:rPr lang="en-US" sz="1200" dirty="0"/>
              <a:t>Explore correlation of missing values</a:t>
            </a:r>
          </a:p>
          <a:p>
            <a:pPr algn="r"/>
            <a:r>
              <a:rPr lang="en-US" sz="1200" dirty="0"/>
              <a:t>Find rational missing value imputation</a:t>
            </a:r>
          </a:p>
          <a:p>
            <a:pPr algn="r"/>
            <a:r>
              <a:rPr lang="en-US" sz="1200" b="1" dirty="0"/>
              <a:t>Get rid of non interpretable features </a:t>
            </a:r>
            <a:r>
              <a:rPr lang="en-US" sz="1200" dirty="0"/>
              <a:t>(such as </a:t>
            </a:r>
            <a:r>
              <a:rPr lang="en-US" sz="1200" dirty="0" err="1"/>
              <a:t>Ext_sources</a:t>
            </a:r>
            <a:r>
              <a:rPr lang="en-US" sz="1200" dirty="0"/>
              <a:t>) </a:t>
            </a:r>
          </a:p>
        </p:txBody>
      </p:sp>
      <p:grpSp>
        <p:nvGrpSpPr>
          <p:cNvPr id="29" name="Groupe 28">
            <a:extLst>
              <a:ext uri="{FF2B5EF4-FFF2-40B4-BE49-F238E27FC236}">
                <a16:creationId xmlns:a16="http://schemas.microsoft.com/office/drawing/2014/main" id="{38AF68E9-6B91-4F98-BE85-E7AC77B7704E}"/>
              </a:ext>
            </a:extLst>
          </p:cNvPr>
          <p:cNvGrpSpPr/>
          <p:nvPr/>
        </p:nvGrpSpPr>
        <p:grpSpPr>
          <a:xfrm>
            <a:off x="202723" y="5619770"/>
            <a:ext cx="10619253" cy="853599"/>
            <a:chOff x="5181103" y="5707517"/>
            <a:chExt cx="6873688" cy="853599"/>
          </a:xfrm>
        </p:grpSpPr>
        <p:sp>
          <p:nvSpPr>
            <p:cNvPr id="30" name="ZoneTexte 29">
              <a:extLst>
                <a:ext uri="{FF2B5EF4-FFF2-40B4-BE49-F238E27FC236}">
                  <a16:creationId xmlns:a16="http://schemas.microsoft.com/office/drawing/2014/main" id="{DBE28061-8736-4039-A0F9-934979C4B6FC}"/>
                </a:ext>
              </a:extLst>
            </p:cNvPr>
            <p:cNvSpPr txBox="1"/>
            <p:nvPr/>
          </p:nvSpPr>
          <p:spPr>
            <a:xfrm>
              <a:off x="5181103" y="5730119"/>
              <a:ext cx="6873688" cy="83099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Build an aggregation strategy</a:t>
              </a:r>
              <a:r>
                <a:rPr lang="en-US" sz="1600" dirty="0"/>
                <a:t> to combine Manual </a:t>
              </a:r>
              <a:r>
                <a:rPr lang="en-US" sz="1600" b="1" dirty="0"/>
                <a:t>and</a:t>
              </a:r>
              <a:r>
                <a:rPr lang="en-US" sz="1600" dirty="0"/>
                <a:t> Automated FE</a:t>
              </a:r>
            </a:p>
            <a:p>
              <a:pPr algn="r"/>
              <a:r>
                <a:rPr lang="en-US" sz="1600" dirty="0"/>
                <a:t>Aggregate on pasts </a:t>
              </a:r>
              <a:r>
                <a:rPr lang="en-US" sz="1600" b="1" dirty="0"/>
                <a:t>and</a:t>
              </a:r>
              <a:r>
                <a:rPr lang="en-US" sz="1600" dirty="0"/>
                <a:t> applications</a:t>
              </a:r>
            </a:p>
            <a:p>
              <a:pPr algn="r"/>
              <a:r>
                <a:rPr lang="en-US" sz="1600" dirty="0"/>
                <a:t>Merge into a </a:t>
              </a:r>
              <a:r>
                <a:rPr lang="en-US" sz="1600" b="1" dirty="0"/>
                <a:t>single dataset</a:t>
              </a:r>
            </a:p>
          </p:txBody>
        </p:sp>
        <p:pic>
          <p:nvPicPr>
            <p:cNvPr id="35" name="Graphique 34" descr="Index pointant vers la droite vu du côté du dos de la main">
              <a:extLst>
                <a:ext uri="{FF2B5EF4-FFF2-40B4-BE49-F238E27FC236}">
                  <a16:creationId xmlns:a16="http://schemas.microsoft.com/office/drawing/2014/main" id="{CE252C0B-D962-4594-B79A-16DADFC60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3572" y="5707517"/>
              <a:ext cx="450613" cy="450613"/>
            </a:xfrm>
            <a:prstGeom prst="rect">
              <a:avLst/>
            </a:prstGeom>
          </p:spPr>
        </p:pic>
      </p:grpSp>
      <p:grpSp>
        <p:nvGrpSpPr>
          <p:cNvPr id="8" name="Groupe 7">
            <a:extLst>
              <a:ext uri="{FF2B5EF4-FFF2-40B4-BE49-F238E27FC236}">
                <a16:creationId xmlns:a16="http://schemas.microsoft.com/office/drawing/2014/main" id="{2477770B-FA5C-446D-84A7-0D7DE56C0412}"/>
              </a:ext>
            </a:extLst>
          </p:cNvPr>
          <p:cNvGrpSpPr/>
          <p:nvPr/>
        </p:nvGrpSpPr>
        <p:grpSpPr>
          <a:xfrm>
            <a:off x="-161704" y="2554784"/>
            <a:ext cx="5263911" cy="2415779"/>
            <a:chOff x="-161704" y="2554784"/>
            <a:chExt cx="5263911" cy="2415779"/>
          </a:xfrm>
        </p:grpSpPr>
        <p:sp>
          <p:nvSpPr>
            <p:cNvPr id="20" name="ZoneTexte 19">
              <a:extLst>
                <a:ext uri="{FF2B5EF4-FFF2-40B4-BE49-F238E27FC236}">
                  <a16:creationId xmlns:a16="http://schemas.microsoft.com/office/drawing/2014/main" id="{43103B3A-A548-4C40-9504-658272B73531}"/>
                </a:ext>
              </a:extLst>
            </p:cNvPr>
            <p:cNvSpPr txBox="1"/>
            <p:nvPr/>
          </p:nvSpPr>
          <p:spPr>
            <a:xfrm>
              <a:off x="-161704" y="3339269"/>
              <a:ext cx="5254068" cy="1107996"/>
            </a:xfrm>
            <a:prstGeom prst="rect">
              <a:avLst/>
            </a:prstGeom>
            <a:noFill/>
          </p:spPr>
          <p:txBody>
            <a:bodyPr wrap="square">
              <a:spAutoFit/>
            </a:bodyPr>
            <a:lstStyle/>
            <a:p>
              <a:pPr algn="r"/>
              <a:r>
                <a:rPr lang="en-US" b="1" dirty="0">
                  <a:solidFill>
                    <a:srgbClr val="6DD4FF"/>
                  </a:solidFill>
                </a:rPr>
                <a:t>Internal loans:</a:t>
              </a:r>
            </a:p>
            <a:p>
              <a:pPr algn="r"/>
              <a:r>
                <a:rPr lang="en-US" sz="1200" dirty="0"/>
                <a:t>Count </a:t>
              </a:r>
              <a:r>
                <a:rPr lang="en-US" sz="1200" b="1" dirty="0"/>
                <a:t>previous applications</a:t>
              </a:r>
              <a:r>
                <a:rPr lang="en-US" sz="1200" dirty="0"/>
                <a:t> by status with </a:t>
              </a:r>
              <a:r>
                <a:rPr lang="en-US" sz="1200" b="1" dirty="0"/>
                <a:t>rejection reason detail</a:t>
              </a:r>
            </a:p>
            <a:p>
              <a:pPr algn="r"/>
              <a:r>
                <a:rPr lang="en-US" sz="1200" dirty="0"/>
                <a:t>Compute the applicant’s </a:t>
              </a:r>
              <a:r>
                <a:rPr lang="en-US" sz="1200" b="1" dirty="0"/>
                <a:t>Rejection Rate</a:t>
              </a:r>
            </a:p>
            <a:p>
              <a:pPr algn="r"/>
              <a:r>
                <a:rPr lang="en-US" sz="1200" dirty="0"/>
                <a:t>Compute the </a:t>
              </a:r>
              <a:r>
                <a:rPr lang="en-US" sz="1200" b="1" dirty="0"/>
                <a:t>adjusted index of last rejection recency</a:t>
              </a:r>
            </a:p>
            <a:p>
              <a:pPr algn="r"/>
              <a:endParaRPr lang="en-US" sz="1200" dirty="0"/>
            </a:p>
          </p:txBody>
        </p:sp>
        <p:sp>
          <p:nvSpPr>
            <p:cNvPr id="22" name="ZoneTexte 21">
              <a:extLst>
                <a:ext uri="{FF2B5EF4-FFF2-40B4-BE49-F238E27FC236}">
                  <a16:creationId xmlns:a16="http://schemas.microsoft.com/office/drawing/2014/main" id="{2A0BA1CB-6F7B-4F9E-93B1-D4CA853CFBBB}"/>
                </a:ext>
              </a:extLst>
            </p:cNvPr>
            <p:cNvSpPr txBox="1"/>
            <p:nvPr/>
          </p:nvSpPr>
          <p:spPr>
            <a:xfrm>
              <a:off x="163811" y="4231899"/>
              <a:ext cx="4938396" cy="738664"/>
            </a:xfrm>
            <a:prstGeom prst="rect">
              <a:avLst/>
            </a:prstGeom>
            <a:noFill/>
          </p:spPr>
          <p:txBody>
            <a:bodyPr wrap="square">
              <a:spAutoFit/>
            </a:bodyPr>
            <a:lstStyle/>
            <a:p>
              <a:pPr algn="r"/>
              <a:r>
                <a:rPr lang="en-US" b="1" dirty="0">
                  <a:solidFill>
                    <a:srgbClr val="F5B8CF"/>
                  </a:solidFill>
                </a:rPr>
                <a:t>External</a:t>
              </a:r>
              <a:r>
                <a:rPr lang="en-US" b="1" dirty="0">
                  <a:solidFill>
                    <a:srgbClr val="6DD4FF"/>
                  </a:solidFill>
                </a:rPr>
                <a:t> </a:t>
              </a:r>
              <a:r>
                <a:rPr lang="en-US" b="1" dirty="0"/>
                <a:t>&amp;</a:t>
              </a:r>
              <a:r>
                <a:rPr lang="en-US" b="1" dirty="0">
                  <a:solidFill>
                    <a:srgbClr val="6DD4FF"/>
                  </a:solidFill>
                </a:rPr>
                <a:t> Internal </a:t>
              </a:r>
              <a:r>
                <a:rPr lang="en-US" b="1" dirty="0"/>
                <a:t>Balance</a:t>
              </a:r>
            </a:p>
            <a:p>
              <a:pPr algn="r"/>
              <a:r>
                <a:rPr lang="en-US" sz="1200" dirty="0"/>
                <a:t>Catch </a:t>
              </a:r>
              <a:r>
                <a:rPr lang="en-US" sz="1200" b="1" dirty="0"/>
                <a:t>earliness</a:t>
              </a:r>
              <a:r>
                <a:rPr lang="en-US" sz="1200" dirty="0"/>
                <a:t> (vs loan term) and </a:t>
              </a:r>
              <a:r>
                <a:rPr lang="en-US" sz="1200" b="1" dirty="0"/>
                <a:t>deepness</a:t>
              </a:r>
              <a:r>
                <a:rPr lang="en-US" sz="1200" dirty="0"/>
                <a:t> (vs loan amount) of existing repayment failures </a:t>
              </a:r>
            </a:p>
          </p:txBody>
        </p:sp>
        <p:sp>
          <p:nvSpPr>
            <p:cNvPr id="43" name="ZoneTexte 42">
              <a:extLst>
                <a:ext uri="{FF2B5EF4-FFF2-40B4-BE49-F238E27FC236}">
                  <a16:creationId xmlns:a16="http://schemas.microsoft.com/office/drawing/2014/main" id="{3BF88766-8589-4BFC-8CD1-8F5237C342AE}"/>
                </a:ext>
              </a:extLst>
            </p:cNvPr>
            <p:cNvSpPr txBox="1"/>
            <p:nvPr/>
          </p:nvSpPr>
          <p:spPr>
            <a:xfrm>
              <a:off x="1087847" y="2819254"/>
              <a:ext cx="3999477" cy="553998"/>
            </a:xfrm>
            <a:prstGeom prst="rect">
              <a:avLst/>
            </a:prstGeom>
            <a:noFill/>
          </p:spPr>
          <p:txBody>
            <a:bodyPr wrap="square">
              <a:spAutoFit/>
            </a:bodyPr>
            <a:lstStyle/>
            <a:p>
              <a:pPr algn="r"/>
              <a:r>
                <a:rPr lang="en-US" b="1" dirty="0">
                  <a:solidFill>
                    <a:schemeClr val="accent1"/>
                  </a:solidFill>
                </a:rPr>
                <a:t>Any loans:</a:t>
              </a:r>
            </a:p>
            <a:p>
              <a:r>
                <a:rPr lang="en-US" sz="1200" dirty="0"/>
                <a:t>Count </a:t>
              </a:r>
              <a:r>
                <a:rPr lang="en-US" sz="1200" b="1" dirty="0"/>
                <a:t>loans types </a:t>
              </a:r>
              <a:r>
                <a:rPr lang="en-US" sz="1200" dirty="0"/>
                <a:t>and get </a:t>
              </a:r>
              <a:r>
                <a:rPr lang="en-US" sz="1200" b="1" dirty="0"/>
                <a:t>last active loan recency</a:t>
              </a:r>
            </a:p>
          </p:txBody>
        </p:sp>
        <p:sp>
          <p:nvSpPr>
            <p:cNvPr id="3" name="Flèche : bas 2">
              <a:extLst>
                <a:ext uri="{FF2B5EF4-FFF2-40B4-BE49-F238E27FC236}">
                  <a16:creationId xmlns:a16="http://schemas.microsoft.com/office/drawing/2014/main" id="{B3B30C78-B90B-4B2E-8F96-9E0F85E1D17F}"/>
                </a:ext>
              </a:extLst>
            </p:cNvPr>
            <p:cNvSpPr/>
            <p:nvPr/>
          </p:nvSpPr>
          <p:spPr>
            <a:xfrm>
              <a:off x="2986801" y="2554784"/>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itre 1">
            <a:extLst>
              <a:ext uri="{FF2B5EF4-FFF2-40B4-BE49-F238E27FC236}">
                <a16:creationId xmlns:a16="http://schemas.microsoft.com/office/drawing/2014/main" id="{6D7784FF-5801-461E-BD70-1C820EA1296A}"/>
              </a:ext>
            </a:extLst>
          </p:cNvPr>
          <p:cNvSpPr txBox="1">
            <a:spLocks/>
          </p:cNvSpPr>
          <p:nvPr/>
        </p:nvSpPr>
        <p:spPr>
          <a:xfrm>
            <a:off x="5469058" y="71349"/>
            <a:ext cx="3568754" cy="8616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i="1" dirty="0"/>
          </a:p>
        </p:txBody>
      </p:sp>
      <p:grpSp>
        <p:nvGrpSpPr>
          <p:cNvPr id="7" name="Groupe 6">
            <a:extLst>
              <a:ext uri="{FF2B5EF4-FFF2-40B4-BE49-F238E27FC236}">
                <a16:creationId xmlns:a16="http://schemas.microsoft.com/office/drawing/2014/main" id="{36B095CC-D85D-4828-A4AB-55383BC41894}"/>
              </a:ext>
            </a:extLst>
          </p:cNvPr>
          <p:cNvGrpSpPr/>
          <p:nvPr/>
        </p:nvGrpSpPr>
        <p:grpSpPr>
          <a:xfrm>
            <a:off x="840205" y="2819255"/>
            <a:ext cx="4310913" cy="2669151"/>
            <a:chOff x="840205" y="2819255"/>
            <a:chExt cx="4310913" cy="2669151"/>
          </a:xfrm>
        </p:grpSpPr>
        <p:grpSp>
          <p:nvGrpSpPr>
            <p:cNvPr id="44" name="Groupe 43">
              <a:extLst>
                <a:ext uri="{FF2B5EF4-FFF2-40B4-BE49-F238E27FC236}">
                  <a16:creationId xmlns:a16="http://schemas.microsoft.com/office/drawing/2014/main" id="{D5C8874F-CB45-495D-9EF0-4EF98CE6E10D}"/>
                </a:ext>
              </a:extLst>
            </p:cNvPr>
            <p:cNvGrpSpPr/>
            <p:nvPr/>
          </p:nvGrpSpPr>
          <p:grpSpPr>
            <a:xfrm>
              <a:off x="840205" y="2819255"/>
              <a:ext cx="4310913" cy="2669151"/>
              <a:chOff x="5655456" y="2490328"/>
              <a:chExt cx="5335059" cy="1300169"/>
            </a:xfrm>
          </p:grpSpPr>
          <p:sp>
            <p:nvSpPr>
              <p:cNvPr id="45" name="ZoneTexte 44">
                <a:extLst>
                  <a:ext uri="{FF2B5EF4-FFF2-40B4-BE49-F238E27FC236}">
                    <a16:creationId xmlns:a16="http://schemas.microsoft.com/office/drawing/2014/main" id="{12949E7C-BF5C-4015-8CBC-4F00EF05C76D}"/>
                  </a:ext>
                </a:extLst>
              </p:cNvPr>
              <p:cNvSpPr txBox="1"/>
              <p:nvPr/>
            </p:nvSpPr>
            <p:spPr>
              <a:xfrm>
                <a:off x="5655456" y="3610592"/>
                <a:ext cx="5256109" cy="179905"/>
              </a:xfrm>
              <a:prstGeom prst="rect">
                <a:avLst/>
              </a:prstGeom>
              <a:noFill/>
            </p:spPr>
            <p:txBody>
              <a:bodyPr wrap="square">
                <a:spAutoFit/>
              </a:bodyPr>
              <a:lstStyle/>
              <a:p>
                <a:pPr algn="r"/>
                <a:r>
                  <a:rPr lang="en-US" b="1" i="1" dirty="0">
                    <a:solidFill>
                      <a:schemeClr val="accent1"/>
                    </a:solidFill>
                  </a:rPr>
                  <a:t>“manual” top-level features:        +25</a:t>
                </a:r>
              </a:p>
            </p:txBody>
          </p:sp>
          <p:sp>
            <p:nvSpPr>
              <p:cNvPr id="46" name="Parenthèse ouvrante 45">
                <a:extLst>
                  <a:ext uri="{FF2B5EF4-FFF2-40B4-BE49-F238E27FC236}">
                    <a16:creationId xmlns:a16="http://schemas.microsoft.com/office/drawing/2014/main" id="{4A1A0585-97C9-4462-8E8E-065B42817875}"/>
                  </a:ext>
                </a:extLst>
              </p:cNvPr>
              <p:cNvSpPr/>
              <p:nvPr/>
            </p:nvSpPr>
            <p:spPr>
              <a:xfrm flipH="1">
                <a:off x="10933935" y="2490328"/>
                <a:ext cx="56580" cy="1299193"/>
              </a:xfrm>
              <a:prstGeom prst="leftBracket">
                <a:avLst/>
              </a:prstGeom>
              <a:ln w="38100">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e 47">
              <a:extLst>
                <a:ext uri="{FF2B5EF4-FFF2-40B4-BE49-F238E27FC236}">
                  <a16:creationId xmlns:a16="http://schemas.microsoft.com/office/drawing/2014/main" id="{02FEC361-FD18-445B-ACE7-636E63312E8E}"/>
                </a:ext>
              </a:extLst>
            </p:cNvPr>
            <p:cNvGrpSpPr/>
            <p:nvPr/>
          </p:nvGrpSpPr>
          <p:grpSpPr>
            <a:xfrm>
              <a:off x="4253350" y="5166792"/>
              <a:ext cx="301148" cy="262072"/>
              <a:chOff x="4747308" y="4485828"/>
              <a:chExt cx="418255" cy="336654"/>
            </a:xfrm>
          </p:grpSpPr>
          <p:sp>
            <p:nvSpPr>
              <p:cNvPr id="49" name="Forme libre : forme 48">
                <a:extLst>
                  <a:ext uri="{FF2B5EF4-FFF2-40B4-BE49-F238E27FC236}">
                    <a16:creationId xmlns:a16="http://schemas.microsoft.com/office/drawing/2014/main" id="{B1A47D72-AB73-4125-ACF6-B00B842181E8}"/>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50" name="Forme libre : forme 49">
                <a:extLst>
                  <a:ext uri="{FF2B5EF4-FFF2-40B4-BE49-F238E27FC236}">
                    <a16:creationId xmlns:a16="http://schemas.microsoft.com/office/drawing/2014/main" id="{8007B817-9137-4870-AE91-F3CEF3D39D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51" name="Flèche : bas 50">
            <a:extLst>
              <a:ext uri="{FF2B5EF4-FFF2-40B4-BE49-F238E27FC236}">
                <a16:creationId xmlns:a16="http://schemas.microsoft.com/office/drawing/2014/main" id="{425745E5-9BAD-4A7A-8438-958BF80B7D32}"/>
              </a:ext>
            </a:extLst>
          </p:cNvPr>
          <p:cNvSpPr/>
          <p:nvPr/>
        </p:nvSpPr>
        <p:spPr>
          <a:xfrm>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50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e 218">
            <a:extLst>
              <a:ext uri="{FF2B5EF4-FFF2-40B4-BE49-F238E27FC236}">
                <a16:creationId xmlns:a16="http://schemas.microsoft.com/office/drawing/2014/main" id="{677EA20C-EA99-4A0D-88D7-0CDA667F68C0}"/>
              </a:ext>
            </a:extLst>
          </p:cNvPr>
          <p:cNvGrpSpPr/>
          <p:nvPr/>
        </p:nvGrpSpPr>
        <p:grpSpPr>
          <a:xfrm>
            <a:off x="5643697" y="1551664"/>
            <a:ext cx="6363249" cy="4084983"/>
            <a:chOff x="5643697" y="1551664"/>
            <a:chExt cx="6363249" cy="4084983"/>
          </a:xfrm>
        </p:grpSpPr>
        <p:pic>
          <p:nvPicPr>
            <p:cNvPr id="220" name="Image 219">
              <a:extLst>
                <a:ext uri="{FF2B5EF4-FFF2-40B4-BE49-F238E27FC236}">
                  <a16:creationId xmlns:a16="http://schemas.microsoft.com/office/drawing/2014/main" id="{31D981CE-262C-4CF4-B3E9-EB40E1E5FCBA}"/>
                </a:ext>
              </a:extLst>
            </p:cNvPr>
            <p:cNvPicPr>
              <a:picLocks noChangeAspect="1"/>
            </p:cNvPicPr>
            <p:nvPr/>
          </p:nvPicPr>
          <p:blipFill>
            <a:blip r:embed="rId2">
              <a:alphaModFix/>
            </a:blip>
            <a:stretch>
              <a:fillRect/>
            </a:stretch>
          </p:blipFill>
          <p:spPr>
            <a:xfrm>
              <a:off x="5643697" y="1551664"/>
              <a:ext cx="6363249" cy="4084983"/>
            </a:xfrm>
            <a:prstGeom prst="rect">
              <a:avLst/>
            </a:prstGeom>
          </p:spPr>
        </p:pic>
        <p:sp>
          <p:nvSpPr>
            <p:cNvPr id="221" name="ZoneTexte 220">
              <a:extLst>
                <a:ext uri="{FF2B5EF4-FFF2-40B4-BE49-F238E27FC236}">
                  <a16:creationId xmlns:a16="http://schemas.microsoft.com/office/drawing/2014/main" id="{DE13AA4E-D878-43FA-86CF-EACD53D80A69}"/>
                </a:ext>
              </a:extLst>
            </p:cNvPr>
            <p:cNvSpPr txBox="1"/>
            <p:nvPr/>
          </p:nvSpPr>
          <p:spPr>
            <a:xfrm>
              <a:off x="9171287" y="4974222"/>
              <a:ext cx="1523874" cy="646331"/>
            </a:xfrm>
            <a:prstGeom prst="rect">
              <a:avLst/>
            </a:prstGeom>
            <a:solidFill>
              <a:schemeClr val="tx1"/>
            </a:solidFill>
          </p:spPr>
          <p:txBody>
            <a:bodyPr wrap="square">
              <a:spAutoFit/>
            </a:bodyPr>
            <a:lstStyle/>
            <a:p>
              <a:pPr algn="ctr"/>
              <a:r>
                <a:rPr lang="en-US" sz="1200" b="0" i="0" dirty="0">
                  <a:solidFill>
                    <a:srgbClr val="000000"/>
                  </a:solidFill>
                  <a:effectLst/>
                  <a:latin typeface="Helvetica Neue"/>
                </a:rPr>
                <a:t>INS_</a:t>
              </a:r>
            </a:p>
            <a:p>
              <a:pPr algn="ctr"/>
              <a:r>
                <a:rPr lang="en-US" sz="1200" b="0" i="0" dirty="0">
                  <a:solidFill>
                    <a:srgbClr val="000000"/>
                  </a:solidFill>
                  <a:effectLst/>
                  <a:latin typeface="Helvetica Neue"/>
                </a:rPr>
                <a:t>INSAGG_</a:t>
              </a:r>
            </a:p>
            <a:p>
              <a:pPr algn="ctr"/>
              <a:endParaRPr lang="en-US" sz="1200" b="0" i="0" dirty="0">
                <a:solidFill>
                  <a:srgbClr val="000000"/>
                </a:solidFill>
                <a:effectLst/>
                <a:latin typeface="Helvetica Neue"/>
              </a:endParaRPr>
            </a:p>
          </p:txBody>
        </p:sp>
        <p:sp>
          <p:nvSpPr>
            <p:cNvPr id="223" name="Rectangle 222">
              <a:extLst>
                <a:ext uri="{FF2B5EF4-FFF2-40B4-BE49-F238E27FC236}">
                  <a16:creationId xmlns:a16="http://schemas.microsoft.com/office/drawing/2014/main" id="{3A306649-DBDD-4330-8F0F-79F88B40CFF7}"/>
                </a:ext>
              </a:extLst>
            </p:cNvPr>
            <p:cNvSpPr/>
            <p:nvPr/>
          </p:nvSpPr>
          <p:spPr>
            <a:xfrm>
              <a:off x="9476023" y="3069920"/>
              <a:ext cx="1523873" cy="78901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PREV_</a:t>
              </a:r>
            </a:p>
            <a:p>
              <a:pPr algn="ctr"/>
              <a:r>
                <a:rPr lang="en-US" sz="1200" dirty="0">
                  <a:solidFill>
                    <a:srgbClr val="000000"/>
                  </a:solidFill>
                  <a:latin typeface="Helvetica Neue"/>
                </a:rPr>
                <a:t>REFUSED_</a:t>
              </a:r>
            </a:p>
            <a:p>
              <a:pPr algn="ctr"/>
              <a:r>
                <a:rPr lang="en-US" sz="1200" dirty="0">
                  <a:solidFill>
                    <a:srgbClr val="000000"/>
                  </a:solidFill>
                  <a:latin typeface="Helvetica Neue"/>
                </a:rPr>
                <a:t>APPROVED_</a:t>
              </a:r>
            </a:p>
            <a:p>
              <a:pPr algn="ctr"/>
              <a:endParaRPr lang="en-US" sz="1200" dirty="0"/>
            </a:p>
          </p:txBody>
        </p:sp>
        <p:sp>
          <p:nvSpPr>
            <p:cNvPr id="224" name="Rectangle 223">
              <a:extLst>
                <a:ext uri="{FF2B5EF4-FFF2-40B4-BE49-F238E27FC236}">
                  <a16:creationId xmlns:a16="http://schemas.microsoft.com/office/drawing/2014/main" id="{54D22552-B16C-4A7A-AA17-7648AFD2C68A}"/>
                </a:ext>
              </a:extLst>
            </p:cNvPr>
            <p:cNvSpPr/>
            <p:nvPr/>
          </p:nvSpPr>
          <p:spPr>
            <a:xfrm>
              <a:off x="7936208"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POS_</a:t>
              </a:r>
            </a:p>
            <a:p>
              <a:pPr algn="ctr"/>
              <a:endParaRPr lang="en-US" sz="1600" dirty="0"/>
            </a:p>
          </p:txBody>
        </p:sp>
        <p:sp>
          <p:nvSpPr>
            <p:cNvPr id="225" name="Rectangle 224">
              <a:extLst>
                <a:ext uri="{FF2B5EF4-FFF2-40B4-BE49-F238E27FC236}">
                  <a16:creationId xmlns:a16="http://schemas.microsoft.com/office/drawing/2014/main" id="{9464F1E3-F8AA-42F1-976B-FEE7A364D60F}"/>
                </a:ext>
              </a:extLst>
            </p:cNvPr>
            <p:cNvSpPr/>
            <p:nvPr/>
          </p:nvSpPr>
          <p:spPr>
            <a:xfrm>
              <a:off x="5739853" y="4974222"/>
              <a:ext cx="1047930" cy="519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endParaRPr lang="en-US" sz="1600" dirty="0"/>
            </a:p>
          </p:txBody>
        </p:sp>
        <p:sp>
          <p:nvSpPr>
            <p:cNvPr id="226" name="Rectangle 225">
              <a:extLst>
                <a:ext uri="{FF2B5EF4-FFF2-40B4-BE49-F238E27FC236}">
                  <a16:creationId xmlns:a16="http://schemas.microsoft.com/office/drawing/2014/main" id="{FA270E88-ADAB-4ED4-9B0A-DDC9F3059E85}"/>
                </a:ext>
              </a:extLst>
            </p:cNvPr>
            <p:cNvSpPr/>
            <p:nvPr/>
          </p:nvSpPr>
          <p:spPr>
            <a:xfrm>
              <a:off x="5739852" y="3090445"/>
              <a:ext cx="1430080" cy="76848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BUR_</a:t>
              </a:r>
            </a:p>
            <a:p>
              <a:pPr algn="ctr"/>
              <a:r>
                <a:rPr lang="en-US" sz="1200" dirty="0">
                  <a:solidFill>
                    <a:srgbClr val="000000"/>
                  </a:solidFill>
                  <a:latin typeface="Helvetica Neue"/>
                </a:rPr>
                <a:t>ACTIVE_</a:t>
              </a:r>
            </a:p>
            <a:p>
              <a:pPr algn="ctr"/>
              <a:r>
                <a:rPr lang="en-US" sz="1200" dirty="0">
                  <a:solidFill>
                    <a:srgbClr val="000000"/>
                  </a:solidFill>
                  <a:latin typeface="Helvetica Neue"/>
                </a:rPr>
                <a:t>CLOSED_</a:t>
              </a:r>
              <a:endParaRPr lang="en-US" sz="1200" dirty="0"/>
            </a:p>
          </p:txBody>
        </p:sp>
        <p:sp>
          <p:nvSpPr>
            <p:cNvPr id="227" name="Rectangle 226">
              <a:extLst>
                <a:ext uri="{FF2B5EF4-FFF2-40B4-BE49-F238E27FC236}">
                  <a16:creationId xmlns:a16="http://schemas.microsoft.com/office/drawing/2014/main" id="{15011FFD-A11E-4609-BE74-E354B539F07F}"/>
                </a:ext>
              </a:extLst>
            </p:cNvPr>
            <p:cNvSpPr/>
            <p:nvPr/>
          </p:nvSpPr>
          <p:spPr>
            <a:xfrm>
              <a:off x="10839338" y="4981118"/>
              <a:ext cx="1047930" cy="5847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latin typeface="Helvetica Neue"/>
                </a:rPr>
                <a:t>CC_</a:t>
              </a:r>
            </a:p>
            <a:p>
              <a:pPr algn="ctr"/>
              <a:endParaRPr lang="en-US" sz="1600" dirty="0"/>
            </a:p>
          </p:txBody>
        </p:sp>
        <p:sp>
          <p:nvSpPr>
            <p:cNvPr id="228" name="Rectangle 227">
              <a:extLst>
                <a:ext uri="{FF2B5EF4-FFF2-40B4-BE49-F238E27FC236}">
                  <a16:creationId xmlns:a16="http://schemas.microsoft.com/office/drawing/2014/main" id="{7B057120-BA98-433E-AD8C-456535EF4835}"/>
                </a:ext>
              </a:extLst>
            </p:cNvPr>
            <p:cNvSpPr/>
            <p:nvPr/>
          </p:nvSpPr>
          <p:spPr>
            <a:xfrm>
              <a:off x="7644153" y="1745003"/>
              <a:ext cx="1430080" cy="587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2" name="Titre 1">
            <a:extLst>
              <a:ext uri="{FF2B5EF4-FFF2-40B4-BE49-F238E27FC236}">
                <a16:creationId xmlns:a16="http://schemas.microsoft.com/office/drawing/2014/main" id="{9863625D-E9E6-45EA-BB94-1B5F036D014B}"/>
              </a:ext>
            </a:extLst>
          </p:cNvPr>
          <p:cNvSpPr>
            <a:spLocks noGrp="1"/>
          </p:cNvSpPr>
          <p:nvPr>
            <p:ph type="title"/>
          </p:nvPr>
        </p:nvSpPr>
        <p:spPr>
          <a:xfrm>
            <a:off x="666154" y="106077"/>
            <a:ext cx="9402078" cy="861682"/>
          </a:xfrm>
        </p:spPr>
        <p:txBody>
          <a:bodyPr/>
          <a:lstStyle/>
          <a:p>
            <a:r>
              <a:rPr lang="en-US" sz="2800" dirty="0">
                <a:solidFill>
                  <a:schemeClr val="tx2">
                    <a:lumMod val="75000"/>
                  </a:schemeClr>
                </a:solidFill>
              </a:rPr>
              <a:t>Bottom-up</a:t>
            </a:r>
            <a:r>
              <a:rPr lang="en-US" sz="2800" dirty="0">
                <a:solidFill>
                  <a:schemeClr val="bg1"/>
                </a:solidFill>
              </a:rPr>
              <a:t> </a:t>
            </a:r>
            <a:br>
              <a:rPr lang="en-US" sz="2800" dirty="0"/>
            </a:br>
            <a:r>
              <a:rPr lang="en-US" sz="2800" dirty="0"/>
              <a:t>Aggregation, Merge </a:t>
            </a:r>
            <a:r>
              <a:rPr lang="en-US" sz="2800" i="1" dirty="0"/>
              <a:t>&amp; Feature Selection</a:t>
            </a:r>
            <a:endParaRPr lang="en-US" sz="2800" dirty="0"/>
          </a:p>
        </p:txBody>
      </p:sp>
      <p:pic>
        <p:nvPicPr>
          <p:cNvPr id="4" name="Image 3">
            <a:extLst>
              <a:ext uri="{FF2B5EF4-FFF2-40B4-BE49-F238E27FC236}">
                <a16:creationId xmlns:a16="http://schemas.microsoft.com/office/drawing/2014/main" id="{B8B37C45-DBB0-48BF-90A5-06A667D39238}"/>
              </a:ext>
            </a:extLst>
          </p:cNvPr>
          <p:cNvPicPr>
            <a:picLocks noChangeAspect="1"/>
          </p:cNvPicPr>
          <p:nvPr/>
        </p:nvPicPr>
        <p:blipFill>
          <a:blip r:embed="rId3"/>
          <a:stretch>
            <a:fillRect/>
          </a:stretch>
        </p:blipFill>
        <p:spPr>
          <a:xfrm>
            <a:off x="11084402" y="1583180"/>
            <a:ext cx="904875" cy="371475"/>
          </a:xfrm>
          <a:prstGeom prst="rect">
            <a:avLst/>
          </a:prstGeom>
        </p:spPr>
      </p:pic>
      <p:sp>
        <p:nvSpPr>
          <p:cNvPr id="31" name="Espace réservé du numéro de diapositive 30">
            <a:extLst>
              <a:ext uri="{FF2B5EF4-FFF2-40B4-BE49-F238E27FC236}">
                <a16:creationId xmlns:a16="http://schemas.microsoft.com/office/drawing/2014/main" id="{D7EC99C8-E68A-4393-AE6B-2C715BE55D49}"/>
              </a:ext>
            </a:extLst>
          </p:cNvPr>
          <p:cNvSpPr>
            <a:spLocks noGrp="1"/>
          </p:cNvSpPr>
          <p:nvPr>
            <p:ph type="sldNum" sz="quarter" idx="12"/>
          </p:nvPr>
        </p:nvSpPr>
        <p:spPr>
          <a:xfrm>
            <a:off x="11129845" y="6316867"/>
            <a:ext cx="1062155" cy="490599"/>
          </a:xfrm>
        </p:spPr>
        <p:txBody>
          <a:bodyPr/>
          <a:lstStyle/>
          <a:p>
            <a:fld id="{D57F1E4F-1CFF-5643-939E-217C01CDF565}" type="slidenum">
              <a:rPr lang="en-US" smtClean="0"/>
              <a:pPr/>
              <a:t>6</a:t>
            </a:fld>
            <a:endParaRPr lang="en-US" dirty="0"/>
          </a:p>
        </p:txBody>
      </p:sp>
      <p:sp>
        <p:nvSpPr>
          <p:cNvPr id="14" name="Parenthèse ouvrante 13">
            <a:extLst>
              <a:ext uri="{FF2B5EF4-FFF2-40B4-BE49-F238E27FC236}">
                <a16:creationId xmlns:a16="http://schemas.microsoft.com/office/drawing/2014/main" id="{01105420-40B1-468B-AC0A-26BFBC0149B2}"/>
              </a:ext>
            </a:extLst>
          </p:cNvPr>
          <p:cNvSpPr/>
          <p:nvPr/>
        </p:nvSpPr>
        <p:spPr>
          <a:xfrm>
            <a:off x="5546693" y="1585247"/>
            <a:ext cx="45719" cy="760690"/>
          </a:xfrm>
          <a:prstGeom prst="leftBracke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609CE21B-9ED7-4BCA-BAA4-2E57E845BFE6}"/>
              </a:ext>
            </a:extLst>
          </p:cNvPr>
          <p:cNvSpPr/>
          <p:nvPr/>
        </p:nvSpPr>
        <p:spPr>
          <a:xfrm>
            <a:off x="5540587" y="2593632"/>
            <a:ext cx="122474" cy="1532631"/>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Parenthèse ouvrante 25">
            <a:extLst>
              <a:ext uri="{FF2B5EF4-FFF2-40B4-BE49-F238E27FC236}">
                <a16:creationId xmlns:a16="http://schemas.microsoft.com/office/drawing/2014/main" id="{CE5D8D75-E34E-4FD7-A48E-602BF722D98A}"/>
              </a:ext>
            </a:extLst>
          </p:cNvPr>
          <p:cNvSpPr/>
          <p:nvPr/>
        </p:nvSpPr>
        <p:spPr>
          <a:xfrm>
            <a:off x="5513076" y="4695425"/>
            <a:ext cx="79753" cy="902238"/>
          </a:xfrm>
          <a:prstGeom prst="leftBracket">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F4AB92D5-0542-47F1-B743-BD3F73B806CE}"/>
              </a:ext>
            </a:extLst>
          </p:cNvPr>
          <p:cNvSpPr txBox="1"/>
          <p:nvPr/>
        </p:nvSpPr>
        <p:spPr>
          <a:xfrm rot="16200000">
            <a:off x="5036576" y="1856852"/>
            <a:ext cx="732893" cy="276999"/>
          </a:xfrm>
          <a:prstGeom prst="rect">
            <a:avLst/>
          </a:prstGeom>
          <a:noFill/>
        </p:spPr>
        <p:txBody>
          <a:bodyPr wrap="none" rtlCol="0">
            <a:spAutoFit/>
          </a:bodyPr>
          <a:lstStyle/>
          <a:p>
            <a:r>
              <a:rPr lang="en-US" sz="1200" dirty="0"/>
              <a:t>1</a:t>
            </a:r>
            <a:r>
              <a:rPr lang="en-US" sz="1200" baseline="30000" dirty="0"/>
              <a:t>st</a:t>
            </a:r>
            <a:r>
              <a:rPr lang="en-US" sz="1200" dirty="0"/>
              <a:t> level</a:t>
            </a:r>
          </a:p>
        </p:txBody>
      </p:sp>
      <p:sp>
        <p:nvSpPr>
          <p:cNvPr id="28" name="ZoneTexte 27">
            <a:extLst>
              <a:ext uri="{FF2B5EF4-FFF2-40B4-BE49-F238E27FC236}">
                <a16:creationId xmlns:a16="http://schemas.microsoft.com/office/drawing/2014/main" id="{105D1647-6227-497E-9F1D-797377572985}"/>
              </a:ext>
            </a:extLst>
          </p:cNvPr>
          <p:cNvSpPr txBox="1"/>
          <p:nvPr/>
        </p:nvSpPr>
        <p:spPr>
          <a:xfrm rot="16200000">
            <a:off x="4996944" y="3221447"/>
            <a:ext cx="790601" cy="276999"/>
          </a:xfrm>
          <a:prstGeom prst="rect">
            <a:avLst/>
          </a:prstGeom>
          <a:noFill/>
        </p:spPr>
        <p:txBody>
          <a:bodyPr wrap="none" rtlCol="0">
            <a:spAutoFit/>
          </a:bodyPr>
          <a:lstStyle/>
          <a:p>
            <a:r>
              <a:rPr lang="en-US" sz="1200" dirty="0"/>
              <a:t>2</a:t>
            </a:r>
            <a:r>
              <a:rPr lang="en-US" sz="1200" baseline="30000" dirty="0"/>
              <a:t>nd</a:t>
            </a:r>
            <a:r>
              <a:rPr lang="en-US" sz="1200" dirty="0"/>
              <a:t> level</a:t>
            </a:r>
          </a:p>
        </p:txBody>
      </p:sp>
      <p:sp>
        <p:nvSpPr>
          <p:cNvPr id="32" name="ZoneTexte 31">
            <a:extLst>
              <a:ext uri="{FF2B5EF4-FFF2-40B4-BE49-F238E27FC236}">
                <a16:creationId xmlns:a16="http://schemas.microsoft.com/office/drawing/2014/main" id="{64D710CC-E468-43F8-A3CC-8EDE5AE08CE5}"/>
              </a:ext>
            </a:extLst>
          </p:cNvPr>
          <p:cNvSpPr txBox="1"/>
          <p:nvPr/>
        </p:nvSpPr>
        <p:spPr>
          <a:xfrm rot="16200000">
            <a:off x="4996503" y="5037381"/>
            <a:ext cx="758541" cy="276999"/>
          </a:xfrm>
          <a:prstGeom prst="rect">
            <a:avLst/>
          </a:prstGeom>
          <a:noFill/>
        </p:spPr>
        <p:txBody>
          <a:bodyPr wrap="none" rtlCol="0">
            <a:spAutoFit/>
          </a:bodyPr>
          <a:lstStyle/>
          <a:p>
            <a:r>
              <a:rPr lang="en-US" sz="1200" dirty="0"/>
              <a:t>3</a:t>
            </a:r>
            <a:r>
              <a:rPr lang="en-US" sz="1200" baseline="30000" dirty="0"/>
              <a:t>rd</a:t>
            </a:r>
            <a:r>
              <a:rPr lang="en-US" sz="1200" dirty="0"/>
              <a:t> level</a:t>
            </a:r>
          </a:p>
        </p:txBody>
      </p:sp>
      <p:sp>
        <p:nvSpPr>
          <p:cNvPr id="27" name="Rectangle : coins arrondis 26">
            <a:extLst>
              <a:ext uri="{FF2B5EF4-FFF2-40B4-BE49-F238E27FC236}">
                <a16:creationId xmlns:a16="http://schemas.microsoft.com/office/drawing/2014/main" id="{C3CB5465-8ED6-4083-926F-123AB2550E67}"/>
              </a:ext>
            </a:extLst>
          </p:cNvPr>
          <p:cNvSpPr/>
          <p:nvPr/>
        </p:nvSpPr>
        <p:spPr>
          <a:xfrm>
            <a:off x="5643697" y="2694745"/>
            <a:ext cx="1607764" cy="2902918"/>
          </a:xfrm>
          <a:prstGeom prst="roundRect">
            <a:avLst>
              <a:gd name="adj" fmla="val 6244"/>
            </a:avLst>
          </a:prstGeom>
          <a:noFill/>
          <a:ln w="28575">
            <a:solidFill>
              <a:srgbClr val="F5B8C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 coins arrondis 33">
            <a:extLst>
              <a:ext uri="{FF2B5EF4-FFF2-40B4-BE49-F238E27FC236}">
                <a16:creationId xmlns:a16="http://schemas.microsoft.com/office/drawing/2014/main" id="{A3F984AE-CBD0-4C32-9439-04CF5029E653}"/>
              </a:ext>
            </a:extLst>
          </p:cNvPr>
          <p:cNvSpPr/>
          <p:nvPr/>
        </p:nvSpPr>
        <p:spPr>
          <a:xfrm>
            <a:off x="7804426" y="2694745"/>
            <a:ext cx="4167282" cy="2913979"/>
          </a:xfrm>
          <a:prstGeom prst="roundRect">
            <a:avLst>
              <a:gd name="adj" fmla="val 6244"/>
            </a:avLst>
          </a:prstGeom>
          <a:noFill/>
          <a:ln w="28575">
            <a:solidFill>
              <a:srgbClr val="6DD4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8" name="ZoneTexte 37">
            <a:extLst>
              <a:ext uri="{FF2B5EF4-FFF2-40B4-BE49-F238E27FC236}">
                <a16:creationId xmlns:a16="http://schemas.microsoft.com/office/drawing/2014/main" id="{22852F5D-69F6-447C-BB3F-5542EB1C8D47}"/>
              </a:ext>
            </a:extLst>
          </p:cNvPr>
          <p:cNvSpPr txBox="1"/>
          <p:nvPr/>
        </p:nvSpPr>
        <p:spPr>
          <a:xfrm>
            <a:off x="5559624" y="1024947"/>
            <a:ext cx="3725315" cy="738664"/>
          </a:xfrm>
          <a:prstGeom prst="rect">
            <a:avLst/>
          </a:prstGeom>
          <a:noFill/>
        </p:spPr>
        <p:txBody>
          <a:bodyPr wrap="square">
            <a:spAutoFit/>
          </a:bodyPr>
          <a:lstStyle/>
          <a:p>
            <a:r>
              <a:rPr lang="en-US" b="1" dirty="0"/>
              <a:t>Datasets aggregation &amp; merge </a:t>
            </a:r>
            <a:r>
              <a:rPr lang="en-US" sz="1200" b="1" dirty="0"/>
              <a:t>(</a:t>
            </a:r>
            <a:r>
              <a:rPr lang="en-US" sz="1200" b="1" dirty="0" err="1"/>
              <a:t>nb</a:t>
            </a:r>
            <a:r>
              <a:rPr lang="en-US" sz="1200" b="1" dirty="0"/>
              <a:t> features)</a:t>
            </a:r>
            <a:endParaRPr lang="en-US" sz="1200" dirty="0"/>
          </a:p>
          <a:p>
            <a:endParaRPr lang="en-US" sz="1200" dirty="0"/>
          </a:p>
        </p:txBody>
      </p:sp>
      <p:grpSp>
        <p:nvGrpSpPr>
          <p:cNvPr id="84" name="Groupe 83">
            <a:extLst>
              <a:ext uri="{FF2B5EF4-FFF2-40B4-BE49-F238E27FC236}">
                <a16:creationId xmlns:a16="http://schemas.microsoft.com/office/drawing/2014/main" id="{F50A436B-D3E3-4DC7-BBA2-4B592E1B6AA3}"/>
              </a:ext>
            </a:extLst>
          </p:cNvPr>
          <p:cNvGrpSpPr/>
          <p:nvPr/>
        </p:nvGrpSpPr>
        <p:grpSpPr>
          <a:xfrm>
            <a:off x="214569" y="5800883"/>
            <a:ext cx="5161204" cy="848109"/>
            <a:chOff x="5159388" y="6004856"/>
            <a:chExt cx="6873688" cy="1077218"/>
          </a:xfrm>
        </p:grpSpPr>
        <p:sp>
          <p:nvSpPr>
            <p:cNvPr id="85" name="ZoneTexte 84">
              <a:extLst>
                <a:ext uri="{FF2B5EF4-FFF2-40B4-BE49-F238E27FC236}">
                  <a16:creationId xmlns:a16="http://schemas.microsoft.com/office/drawing/2014/main" id="{14E532AF-7831-4E66-AEDC-050A67CE73C2}"/>
                </a:ext>
              </a:extLst>
            </p:cNvPr>
            <p:cNvSpPr txBox="1"/>
            <p:nvPr/>
          </p:nvSpPr>
          <p:spPr>
            <a:xfrm>
              <a:off x="5159388" y="6004856"/>
              <a:ext cx="6873688" cy="1077218"/>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5400000" scaled="1"/>
              <a:tileRect/>
            </a:gradFill>
            <a:ln>
              <a:solidFill>
                <a:schemeClr val="tx1"/>
              </a:solidFill>
            </a:ln>
          </p:spPr>
          <p:txBody>
            <a:bodyPr wrap="square" rtlCol="0">
              <a:spAutoFit/>
            </a:bodyPr>
            <a:lstStyle/>
            <a:p>
              <a:pPr algn="r"/>
              <a:r>
                <a:rPr lang="en-US" sz="1600" b="1" dirty="0"/>
                <a:t>Further work: </a:t>
              </a:r>
            </a:p>
            <a:p>
              <a:pPr algn="r"/>
              <a:r>
                <a:rPr lang="en-US" sz="1600" dirty="0"/>
                <a:t>Track </a:t>
              </a:r>
              <a:r>
                <a:rPr lang="en-US" sz="1600" b="1" dirty="0"/>
                <a:t>most valuable features groups</a:t>
              </a:r>
              <a:r>
                <a:rPr lang="en-US" sz="1600" dirty="0"/>
                <a:t> </a:t>
              </a:r>
            </a:p>
            <a:p>
              <a:pPr algn="r"/>
              <a:r>
                <a:rPr lang="en-US" sz="1600" dirty="0"/>
                <a:t>Track </a:t>
              </a:r>
              <a:r>
                <a:rPr lang="en-US" sz="1600" b="1" dirty="0"/>
                <a:t>missing values &amp; consistent replacement</a:t>
              </a:r>
            </a:p>
          </p:txBody>
        </p:sp>
        <p:pic>
          <p:nvPicPr>
            <p:cNvPr id="87" name="Graphique 86" descr="Index pointant vers la droite vu du côté du dos de la main">
              <a:extLst>
                <a:ext uri="{FF2B5EF4-FFF2-40B4-BE49-F238E27FC236}">
                  <a16:creationId xmlns:a16="http://schemas.microsoft.com/office/drawing/2014/main" id="{E8B85E58-9932-4E5B-91F2-77E9A5E3DC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8008" y="6030462"/>
              <a:ext cx="450613" cy="450613"/>
            </a:xfrm>
            <a:prstGeom prst="rect">
              <a:avLst/>
            </a:prstGeom>
          </p:spPr>
        </p:pic>
      </p:grpSp>
      <p:grpSp>
        <p:nvGrpSpPr>
          <p:cNvPr id="188" name="Groupe 187">
            <a:extLst>
              <a:ext uri="{FF2B5EF4-FFF2-40B4-BE49-F238E27FC236}">
                <a16:creationId xmlns:a16="http://schemas.microsoft.com/office/drawing/2014/main" id="{B7291D80-EFE0-4D70-941D-B6A8CB732EDE}"/>
              </a:ext>
            </a:extLst>
          </p:cNvPr>
          <p:cNvGrpSpPr/>
          <p:nvPr/>
        </p:nvGrpSpPr>
        <p:grpSpPr>
          <a:xfrm>
            <a:off x="419700" y="3851273"/>
            <a:ext cx="4615075" cy="2062103"/>
            <a:chOff x="411543" y="4146204"/>
            <a:chExt cx="4615075" cy="2062103"/>
          </a:xfrm>
        </p:grpSpPr>
        <p:sp>
          <p:nvSpPr>
            <p:cNvPr id="20" name="ZoneTexte 19">
              <a:extLst>
                <a:ext uri="{FF2B5EF4-FFF2-40B4-BE49-F238E27FC236}">
                  <a16:creationId xmlns:a16="http://schemas.microsoft.com/office/drawing/2014/main" id="{43103B3A-A548-4C40-9504-658272B73531}"/>
                </a:ext>
              </a:extLst>
            </p:cNvPr>
            <p:cNvSpPr txBox="1"/>
            <p:nvPr/>
          </p:nvSpPr>
          <p:spPr>
            <a:xfrm>
              <a:off x="411543" y="4146204"/>
              <a:ext cx="4615075" cy="2062103"/>
            </a:xfrm>
            <a:prstGeom prst="rect">
              <a:avLst/>
            </a:prstGeom>
            <a:noFill/>
          </p:spPr>
          <p:txBody>
            <a:bodyPr wrap="square">
              <a:spAutoFit/>
            </a:bodyPr>
            <a:lstStyle/>
            <a:p>
              <a:pPr marL="342900" indent="-342900" algn="r">
                <a:buAutoNum type="arabicPeriod"/>
              </a:pPr>
              <a:r>
                <a:rPr lang="en-US" sz="1600" b="1" dirty="0"/>
                <a:t>Create new features or drop existing's:</a:t>
              </a:r>
            </a:p>
            <a:p>
              <a:pPr algn="r"/>
              <a:r>
                <a:rPr lang="en-US" sz="1600" b="1" dirty="0">
                  <a:solidFill>
                    <a:schemeClr val="accent1"/>
                  </a:solidFill>
                </a:rPr>
                <a:t>“Manual”</a:t>
              </a:r>
              <a:r>
                <a:rPr lang="en-US" sz="1600" b="1" dirty="0"/>
                <a:t>	</a:t>
              </a:r>
            </a:p>
            <a:p>
              <a:pPr algn="r"/>
              <a:r>
                <a:rPr lang="en-US" sz="1200" dirty="0"/>
                <a:t>+ compute “helpful” new features (“</a:t>
              </a:r>
              <a:r>
                <a:rPr lang="en-US" sz="1200" b="1" dirty="0"/>
                <a:t>N_</a:t>
              </a:r>
              <a:r>
                <a:rPr lang="en-US" sz="1200" dirty="0"/>
                <a:t>”)</a:t>
              </a:r>
            </a:p>
            <a:p>
              <a:pPr algn="r"/>
              <a:r>
                <a:rPr lang="en-US" sz="1200" dirty="0"/>
                <a:t>- drop irrelevant or not interpretable features </a:t>
              </a:r>
              <a:r>
                <a:rPr lang="en-US" sz="1400" dirty="0"/>
                <a:t> </a:t>
              </a:r>
            </a:p>
            <a:p>
              <a:pPr algn="r"/>
              <a:r>
                <a:rPr lang="en-US" sz="1600" b="1" dirty="0">
                  <a:solidFill>
                    <a:schemeClr val="accent1"/>
                  </a:solidFill>
                </a:rPr>
                <a:t>“Auto”</a:t>
              </a:r>
              <a:r>
                <a:rPr lang="en-US" sz="1600" b="1" dirty="0"/>
                <a:t>	</a:t>
              </a:r>
            </a:p>
            <a:p>
              <a:pPr algn="r"/>
              <a:r>
                <a:rPr lang="en-US" sz="1200" dirty="0"/>
                <a:t>+ </a:t>
              </a:r>
              <a:r>
                <a:rPr lang="en-US" sz="1200" b="1" dirty="0"/>
                <a:t>One hot encoding </a:t>
              </a:r>
              <a:r>
                <a:rPr lang="en-US" sz="1200" dirty="0"/>
                <a:t>of categorical features</a:t>
              </a:r>
            </a:p>
            <a:p>
              <a:pPr algn="r"/>
              <a:r>
                <a:rPr lang="en-US" sz="1200" dirty="0"/>
                <a:t>+ relevant “</a:t>
              </a:r>
              <a:r>
                <a:rPr lang="en-US" sz="1200" b="1" dirty="0" err="1"/>
                <a:t>agg</a:t>
              </a:r>
              <a:r>
                <a:rPr lang="en-US" sz="1200" dirty="0"/>
                <a:t>” methods in ['min', 'mean’, ...]</a:t>
              </a:r>
            </a:p>
            <a:p>
              <a:pPr algn="r"/>
              <a:r>
                <a:rPr lang="en-US" sz="1200" b="1" dirty="0"/>
                <a:t>Prefixed :</a:t>
              </a:r>
              <a:r>
                <a:rPr lang="en-US" sz="1200" dirty="0"/>
                <a:t> BUR_, POS_, </a:t>
              </a:r>
              <a:r>
                <a:rPr lang="en-US" sz="1200" dirty="0" err="1"/>
                <a:t>etc</a:t>
              </a:r>
              <a:r>
                <a:rPr lang="en-US" sz="1200" dirty="0"/>
                <a:t>, and </a:t>
              </a:r>
              <a:r>
                <a:rPr lang="en-US" sz="1200" b="1" dirty="0"/>
                <a:t>Suffixed</a:t>
              </a:r>
              <a:r>
                <a:rPr lang="en-US" sz="1200" dirty="0"/>
                <a:t> _MIN, _Mean </a:t>
              </a:r>
              <a:r>
                <a:rPr lang="en-US" sz="1200" dirty="0" err="1"/>
                <a:t>etc</a:t>
              </a:r>
              <a:endParaRPr lang="en-US" sz="1200" dirty="0"/>
            </a:p>
            <a:p>
              <a:pPr algn="r"/>
              <a:endParaRPr lang="en-US" sz="1400" dirty="0"/>
            </a:p>
          </p:txBody>
        </p:sp>
        <p:grpSp>
          <p:nvGrpSpPr>
            <p:cNvPr id="33" name="Groupe 32">
              <a:extLst>
                <a:ext uri="{FF2B5EF4-FFF2-40B4-BE49-F238E27FC236}">
                  <a16:creationId xmlns:a16="http://schemas.microsoft.com/office/drawing/2014/main" id="{8BEE053C-D08F-47B9-9B12-DDCCE253EF4D}"/>
                </a:ext>
              </a:extLst>
            </p:cNvPr>
            <p:cNvGrpSpPr/>
            <p:nvPr/>
          </p:nvGrpSpPr>
          <p:grpSpPr>
            <a:xfrm>
              <a:off x="4662402" y="5081818"/>
              <a:ext cx="253597" cy="268509"/>
              <a:chOff x="4755647" y="5133694"/>
              <a:chExt cx="359999" cy="360000"/>
            </a:xfrm>
          </p:grpSpPr>
          <p:pic>
            <p:nvPicPr>
              <p:cNvPr id="11" name="Graphique 10" descr="Clé">
                <a:extLst>
                  <a:ext uri="{FF2B5EF4-FFF2-40B4-BE49-F238E27FC236}">
                    <a16:creationId xmlns:a16="http://schemas.microsoft.com/office/drawing/2014/main" id="{41689521-8C29-4FEF-80B6-89D9763418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55647" y="5133694"/>
                <a:ext cx="359999" cy="360000"/>
              </a:xfrm>
              <a:prstGeom prst="rect">
                <a:avLst/>
              </a:prstGeom>
            </p:spPr>
          </p:pic>
          <p:sp>
            <p:nvSpPr>
              <p:cNvPr id="92" name="Forme libre : forme 91">
                <a:extLst>
                  <a:ext uri="{FF2B5EF4-FFF2-40B4-BE49-F238E27FC236}">
                    <a16:creationId xmlns:a16="http://schemas.microsoft.com/office/drawing/2014/main" id="{96C7FD77-509A-4EB0-BD37-2E0DE651651C}"/>
                  </a:ext>
                </a:extLst>
              </p:cNvPr>
              <p:cNvSpPr/>
              <p:nvPr/>
            </p:nvSpPr>
            <p:spPr>
              <a:xfrm>
                <a:off x="4992784" y="5261740"/>
                <a:ext cx="102205" cy="208954"/>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35" name="Groupe 34">
              <a:extLst>
                <a:ext uri="{FF2B5EF4-FFF2-40B4-BE49-F238E27FC236}">
                  <a16:creationId xmlns:a16="http://schemas.microsoft.com/office/drawing/2014/main" id="{3F781470-0156-493E-AE60-606A1B6932B8}"/>
                </a:ext>
              </a:extLst>
            </p:cNvPr>
            <p:cNvGrpSpPr/>
            <p:nvPr/>
          </p:nvGrpSpPr>
          <p:grpSpPr>
            <a:xfrm>
              <a:off x="4537204" y="4433353"/>
              <a:ext cx="301148" cy="262072"/>
              <a:chOff x="4747308" y="4485828"/>
              <a:chExt cx="418255" cy="336654"/>
            </a:xfrm>
          </p:grpSpPr>
          <p:sp>
            <p:nvSpPr>
              <p:cNvPr id="23" name="Forme libre : forme 22">
                <a:extLst>
                  <a:ext uri="{FF2B5EF4-FFF2-40B4-BE49-F238E27FC236}">
                    <a16:creationId xmlns:a16="http://schemas.microsoft.com/office/drawing/2014/main" id="{D3C36984-F628-489F-AFC1-0C8B6033CC5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96" name="Forme libre : forme 95">
                <a:extLst>
                  <a:ext uri="{FF2B5EF4-FFF2-40B4-BE49-F238E27FC236}">
                    <a16:creationId xmlns:a16="http://schemas.microsoft.com/office/drawing/2014/main" id="{C0002C88-AEC5-45A0-948F-5675F77C9D9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4" name="Groupe 183">
            <a:extLst>
              <a:ext uri="{FF2B5EF4-FFF2-40B4-BE49-F238E27FC236}">
                <a16:creationId xmlns:a16="http://schemas.microsoft.com/office/drawing/2014/main" id="{9125DAEA-B6BD-4B1F-925C-1C4FFF13A7DE}"/>
              </a:ext>
            </a:extLst>
          </p:cNvPr>
          <p:cNvGrpSpPr/>
          <p:nvPr/>
        </p:nvGrpSpPr>
        <p:grpSpPr>
          <a:xfrm>
            <a:off x="5592412" y="3986456"/>
            <a:ext cx="6439118" cy="2491696"/>
            <a:chOff x="5592412" y="3986456"/>
            <a:chExt cx="6439118" cy="2491696"/>
          </a:xfrm>
        </p:grpSpPr>
        <p:grpSp>
          <p:nvGrpSpPr>
            <p:cNvPr id="19" name="Groupe 18">
              <a:extLst>
                <a:ext uri="{FF2B5EF4-FFF2-40B4-BE49-F238E27FC236}">
                  <a16:creationId xmlns:a16="http://schemas.microsoft.com/office/drawing/2014/main" id="{DD426458-89F6-4BCF-A30B-805DC125E058}"/>
                </a:ext>
              </a:extLst>
            </p:cNvPr>
            <p:cNvGrpSpPr/>
            <p:nvPr/>
          </p:nvGrpSpPr>
          <p:grpSpPr>
            <a:xfrm>
              <a:off x="5592412" y="3986456"/>
              <a:ext cx="6439118" cy="2491696"/>
              <a:chOff x="5592412" y="3986456"/>
              <a:chExt cx="6439118" cy="2491696"/>
            </a:xfrm>
          </p:grpSpPr>
          <p:sp>
            <p:nvSpPr>
              <p:cNvPr id="36" name="Bulle narrative : rectangle 35">
                <a:extLst>
                  <a:ext uri="{FF2B5EF4-FFF2-40B4-BE49-F238E27FC236}">
                    <a16:creationId xmlns:a16="http://schemas.microsoft.com/office/drawing/2014/main" id="{0AF43B5F-DE33-4A76-9B73-F293AF15D916}"/>
                  </a:ext>
                </a:extLst>
              </p:cNvPr>
              <p:cNvSpPr/>
              <p:nvPr/>
            </p:nvSpPr>
            <p:spPr>
              <a:xfrm>
                <a:off x="6083003" y="4092383"/>
                <a:ext cx="844874" cy="580802"/>
              </a:xfrm>
              <a:prstGeom prst="wedgeRectCallout">
                <a:avLst>
                  <a:gd name="adj1" fmla="val 63716"/>
                  <a:gd name="adj2" fmla="val 71937"/>
                </a:avLst>
              </a:prstGeom>
              <a:solidFill>
                <a:srgbClr val="F5B8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+3</a:t>
                </a:r>
              </a:p>
              <a:p>
                <a:pPr algn="r"/>
                <a:r>
                  <a:rPr lang="en-US" sz="1600" b="1" dirty="0">
                    <a:solidFill>
                      <a:schemeClr val="bg1"/>
                    </a:solidFill>
                  </a:rPr>
                  <a:t>+3</a:t>
                </a:r>
              </a:p>
            </p:txBody>
          </p:sp>
          <p:grpSp>
            <p:nvGrpSpPr>
              <p:cNvPr id="7" name="Groupe 6">
                <a:extLst>
                  <a:ext uri="{FF2B5EF4-FFF2-40B4-BE49-F238E27FC236}">
                    <a16:creationId xmlns:a16="http://schemas.microsoft.com/office/drawing/2014/main" id="{5E37BA7D-0930-4D18-8708-5071B574860B}"/>
                  </a:ext>
                </a:extLst>
              </p:cNvPr>
              <p:cNvGrpSpPr/>
              <p:nvPr/>
            </p:nvGrpSpPr>
            <p:grpSpPr>
              <a:xfrm>
                <a:off x="5592412" y="4420322"/>
                <a:ext cx="6439118" cy="2057830"/>
                <a:chOff x="5592412" y="4420322"/>
                <a:chExt cx="6439118" cy="2057830"/>
              </a:xfrm>
            </p:grpSpPr>
            <p:pic>
              <p:nvPicPr>
                <p:cNvPr id="29" name="Graphique 28" descr="Base de données">
                  <a:extLst>
                    <a:ext uri="{FF2B5EF4-FFF2-40B4-BE49-F238E27FC236}">
                      <a16:creationId xmlns:a16="http://schemas.microsoft.com/office/drawing/2014/main" id="{B2D2827C-A4C3-4F07-9338-59838320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09043" y="4601680"/>
                  <a:ext cx="412163" cy="412163"/>
                </a:xfrm>
                <a:prstGeom prst="rect">
                  <a:avLst/>
                </a:prstGeom>
              </p:spPr>
            </p:pic>
            <p:pic>
              <p:nvPicPr>
                <p:cNvPr id="46" name="Graphique 45" descr="Base de données">
                  <a:extLst>
                    <a:ext uri="{FF2B5EF4-FFF2-40B4-BE49-F238E27FC236}">
                      <a16:creationId xmlns:a16="http://schemas.microsoft.com/office/drawing/2014/main" id="{FCA37A32-0D1A-40F9-8B6E-64AD4E887E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15547" y="4420322"/>
                  <a:ext cx="412163" cy="412163"/>
                </a:xfrm>
                <a:prstGeom prst="rect">
                  <a:avLst/>
                </a:prstGeom>
              </p:spPr>
            </p:pic>
            <p:pic>
              <p:nvPicPr>
                <p:cNvPr id="48" name="Graphique 47" descr="Base de données">
                  <a:extLst>
                    <a:ext uri="{FF2B5EF4-FFF2-40B4-BE49-F238E27FC236}">
                      <a16:creationId xmlns:a16="http://schemas.microsoft.com/office/drawing/2014/main" id="{D1966453-7251-4AAB-995F-46D94D84F6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619367" y="4421795"/>
                  <a:ext cx="412163" cy="412163"/>
                </a:xfrm>
                <a:prstGeom prst="rect">
                  <a:avLst/>
                </a:prstGeom>
              </p:spPr>
            </p:pic>
            <p:pic>
              <p:nvPicPr>
                <p:cNvPr id="50" name="Graphique 49" descr="Base de données">
                  <a:extLst>
                    <a:ext uri="{FF2B5EF4-FFF2-40B4-BE49-F238E27FC236}">
                      <a16:creationId xmlns:a16="http://schemas.microsoft.com/office/drawing/2014/main" id="{5D0AC78E-22D1-4493-AFC9-FACBA0E231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92412" y="6065989"/>
                  <a:ext cx="412163" cy="412163"/>
                </a:xfrm>
                <a:prstGeom prst="rect">
                  <a:avLst/>
                </a:prstGeom>
              </p:spPr>
            </p:pic>
            <p:pic>
              <p:nvPicPr>
                <p:cNvPr id="52" name="Graphique 51" descr="Base de données">
                  <a:extLst>
                    <a:ext uri="{FF2B5EF4-FFF2-40B4-BE49-F238E27FC236}">
                      <a16:creationId xmlns:a16="http://schemas.microsoft.com/office/drawing/2014/main" id="{FC179450-E7F5-4A3C-AA62-DE0B382050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2718" y="6065989"/>
                  <a:ext cx="412163" cy="412163"/>
                </a:xfrm>
                <a:prstGeom prst="rect">
                  <a:avLst/>
                </a:prstGeom>
              </p:spPr>
            </p:pic>
            <p:sp>
              <p:nvSpPr>
                <p:cNvPr id="53" name="ZoneTexte 52">
                  <a:extLst>
                    <a:ext uri="{FF2B5EF4-FFF2-40B4-BE49-F238E27FC236}">
                      <a16:creationId xmlns:a16="http://schemas.microsoft.com/office/drawing/2014/main" id="{DB7A1D5E-F5EF-4ABA-8458-7CDD6EA37A1E}"/>
                    </a:ext>
                  </a:extLst>
                </p:cNvPr>
                <p:cNvSpPr txBox="1"/>
                <p:nvPr/>
              </p:nvSpPr>
              <p:spPr>
                <a:xfrm>
                  <a:off x="6315400" y="6078815"/>
                  <a:ext cx="4762842" cy="369332"/>
                </a:xfrm>
                <a:prstGeom prst="rect">
                  <a:avLst/>
                </a:prstGeom>
                <a:noFill/>
              </p:spPr>
              <p:txBody>
                <a:bodyPr wrap="none" rtlCol="0">
                  <a:spAutoFit/>
                </a:bodyPr>
                <a:lstStyle/>
                <a:p>
                  <a:r>
                    <a:rPr lang="en-US" dirty="0"/>
                    <a:t>Aggregation by &amp; creation </a:t>
                  </a:r>
                  <a:r>
                    <a:rPr lang="en-US" b="1" dirty="0"/>
                    <a:t>previous loan</a:t>
                  </a:r>
                </a:p>
              </p:txBody>
            </p:sp>
          </p:grpSp>
          <p:sp>
            <p:nvSpPr>
              <p:cNvPr id="63" name="Bulle narrative : rectangle 62">
                <a:extLst>
                  <a:ext uri="{FF2B5EF4-FFF2-40B4-BE49-F238E27FC236}">
                    <a16:creationId xmlns:a16="http://schemas.microsoft.com/office/drawing/2014/main" id="{893DCE31-61DF-42A8-87D3-7E95781331F0}"/>
                  </a:ext>
                </a:extLst>
              </p:cNvPr>
              <p:cNvSpPr/>
              <p:nvPr/>
            </p:nvSpPr>
            <p:spPr>
              <a:xfrm>
                <a:off x="8390229" y="3998615"/>
                <a:ext cx="781058" cy="400004"/>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+5</a:t>
                </a:r>
              </a:p>
            </p:txBody>
          </p:sp>
          <p:sp>
            <p:nvSpPr>
              <p:cNvPr id="64" name="Bulle narrative : rectangle 63">
                <a:extLst>
                  <a:ext uri="{FF2B5EF4-FFF2-40B4-BE49-F238E27FC236}">
                    <a16:creationId xmlns:a16="http://schemas.microsoft.com/office/drawing/2014/main" id="{D8B1246D-95BF-42A0-B19E-5AB1FD4C7E7A}"/>
                  </a:ext>
                </a:extLst>
              </p:cNvPr>
              <p:cNvSpPr/>
              <p:nvPr/>
            </p:nvSpPr>
            <p:spPr>
              <a:xfrm>
                <a:off x="11190650" y="3986456"/>
                <a:ext cx="781058" cy="412163"/>
              </a:xfrm>
              <a:prstGeom prst="wedgeRectCallout">
                <a:avLst>
                  <a:gd name="adj1" fmla="val -5066"/>
                  <a:gd name="adj2" fmla="val 79643"/>
                </a:avLst>
              </a:prstGeom>
              <a:solidFill>
                <a:srgbClr val="6DD4FF"/>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r"/>
                <a:r>
                  <a:rPr lang="en-US" sz="1600" b="1" dirty="0">
                    <a:solidFill>
                      <a:schemeClr val="bg1"/>
                    </a:solidFill>
                  </a:rPr>
                  <a:t>+ 5</a:t>
                </a:r>
              </a:p>
            </p:txBody>
          </p:sp>
        </p:grpSp>
        <p:grpSp>
          <p:nvGrpSpPr>
            <p:cNvPr id="98" name="Groupe 97">
              <a:extLst>
                <a:ext uri="{FF2B5EF4-FFF2-40B4-BE49-F238E27FC236}">
                  <a16:creationId xmlns:a16="http://schemas.microsoft.com/office/drawing/2014/main" id="{E762FE8B-C4DC-44E7-A05F-0D4E83E0BDBD}"/>
                </a:ext>
              </a:extLst>
            </p:cNvPr>
            <p:cNvGrpSpPr/>
            <p:nvPr/>
          </p:nvGrpSpPr>
          <p:grpSpPr>
            <a:xfrm>
              <a:off x="6188078" y="4120712"/>
              <a:ext cx="301148" cy="262072"/>
              <a:chOff x="4747308" y="4485828"/>
              <a:chExt cx="418255" cy="336654"/>
            </a:xfrm>
          </p:grpSpPr>
          <p:sp>
            <p:nvSpPr>
              <p:cNvPr id="99" name="Forme libre : forme 98">
                <a:extLst>
                  <a:ext uri="{FF2B5EF4-FFF2-40B4-BE49-F238E27FC236}">
                    <a16:creationId xmlns:a16="http://schemas.microsoft.com/office/drawing/2014/main" id="{85716089-906E-4640-A072-BD269EB6C98B}"/>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00" name="Forme libre : forme 99">
                <a:extLst>
                  <a:ext uri="{FF2B5EF4-FFF2-40B4-BE49-F238E27FC236}">
                    <a16:creationId xmlns:a16="http://schemas.microsoft.com/office/drawing/2014/main" id="{69BE5F07-A674-4901-AC25-B29FBEB337A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01" name="Groupe 100">
              <a:extLst>
                <a:ext uri="{FF2B5EF4-FFF2-40B4-BE49-F238E27FC236}">
                  <a16:creationId xmlns:a16="http://schemas.microsoft.com/office/drawing/2014/main" id="{3F0CFBDA-AAAC-4A74-B452-C432C0239313}"/>
                </a:ext>
              </a:extLst>
            </p:cNvPr>
            <p:cNvGrpSpPr/>
            <p:nvPr/>
          </p:nvGrpSpPr>
          <p:grpSpPr>
            <a:xfrm>
              <a:off x="6206853" y="4379058"/>
              <a:ext cx="253597" cy="268510"/>
              <a:chOff x="4768786" y="4899788"/>
              <a:chExt cx="359999" cy="360000"/>
            </a:xfrm>
          </p:grpSpPr>
          <p:pic>
            <p:nvPicPr>
              <p:cNvPr id="102" name="Graphique 101" descr="Clé">
                <a:extLst>
                  <a:ext uri="{FF2B5EF4-FFF2-40B4-BE49-F238E27FC236}">
                    <a16:creationId xmlns:a16="http://schemas.microsoft.com/office/drawing/2014/main" id="{CD20592E-2C77-4574-929D-008CD28FF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3" name="Forme libre : forme 102">
                <a:extLst>
                  <a:ext uri="{FF2B5EF4-FFF2-40B4-BE49-F238E27FC236}">
                    <a16:creationId xmlns:a16="http://schemas.microsoft.com/office/drawing/2014/main" id="{A4E43CF8-777E-444E-A746-090A6F7641ED}"/>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3" name="Groupe 112">
              <a:extLst>
                <a:ext uri="{FF2B5EF4-FFF2-40B4-BE49-F238E27FC236}">
                  <a16:creationId xmlns:a16="http://schemas.microsoft.com/office/drawing/2014/main" id="{E16C4884-7D97-4F95-BCBF-D515F1C962C8}"/>
                </a:ext>
              </a:extLst>
            </p:cNvPr>
            <p:cNvGrpSpPr/>
            <p:nvPr/>
          </p:nvGrpSpPr>
          <p:grpSpPr>
            <a:xfrm>
              <a:off x="8464782" y="4081649"/>
              <a:ext cx="301148" cy="262072"/>
              <a:chOff x="4747308" y="4485828"/>
              <a:chExt cx="418255" cy="336654"/>
            </a:xfrm>
          </p:grpSpPr>
          <p:sp>
            <p:nvSpPr>
              <p:cNvPr id="114" name="Forme libre : forme 113">
                <a:extLst>
                  <a:ext uri="{FF2B5EF4-FFF2-40B4-BE49-F238E27FC236}">
                    <a16:creationId xmlns:a16="http://schemas.microsoft.com/office/drawing/2014/main" id="{D6E562A5-DC9C-40E5-A070-BFD1942AEB4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5" name="Forme libre : forme 114">
                <a:extLst>
                  <a:ext uri="{FF2B5EF4-FFF2-40B4-BE49-F238E27FC236}">
                    <a16:creationId xmlns:a16="http://schemas.microsoft.com/office/drawing/2014/main" id="{87B3774B-2E3B-48DF-AD0C-03D33507E15E}"/>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4" name="Groupe 133">
              <a:extLst>
                <a:ext uri="{FF2B5EF4-FFF2-40B4-BE49-F238E27FC236}">
                  <a16:creationId xmlns:a16="http://schemas.microsoft.com/office/drawing/2014/main" id="{2F70F381-9821-4569-9380-C5B11EE93937}"/>
                </a:ext>
              </a:extLst>
            </p:cNvPr>
            <p:cNvGrpSpPr/>
            <p:nvPr/>
          </p:nvGrpSpPr>
          <p:grpSpPr>
            <a:xfrm>
              <a:off x="11294614" y="4058882"/>
              <a:ext cx="301148" cy="262072"/>
              <a:chOff x="4747308" y="4485828"/>
              <a:chExt cx="418255" cy="336654"/>
            </a:xfrm>
          </p:grpSpPr>
          <p:sp>
            <p:nvSpPr>
              <p:cNvPr id="135" name="Forme libre : forme 134">
                <a:extLst>
                  <a:ext uri="{FF2B5EF4-FFF2-40B4-BE49-F238E27FC236}">
                    <a16:creationId xmlns:a16="http://schemas.microsoft.com/office/drawing/2014/main" id="{B3C9235E-2B99-47E2-B838-544B6CD80190}"/>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36" name="Forme libre : forme 135">
                <a:extLst>
                  <a:ext uri="{FF2B5EF4-FFF2-40B4-BE49-F238E27FC236}">
                    <a16:creationId xmlns:a16="http://schemas.microsoft.com/office/drawing/2014/main" id="{861FCC0F-958B-4750-9AEC-1E4659FD0F1A}"/>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nvGrpSpPr>
          <p:cNvPr id="189" name="Groupe 188">
            <a:extLst>
              <a:ext uri="{FF2B5EF4-FFF2-40B4-BE49-F238E27FC236}">
                <a16:creationId xmlns:a16="http://schemas.microsoft.com/office/drawing/2014/main" id="{B0A302F8-9553-42C9-AE5B-6EA702EF0210}"/>
              </a:ext>
            </a:extLst>
          </p:cNvPr>
          <p:cNvGrpSpPr/>
          <p:nvPr/>
        </p:nvGrpSpPr>
        <p:grpSpPr>
          <a:xfrm>
            <a:off x="5600099" y="1597659"/>
            <a:ext cx="5552851" cy="4481156"/>
            <a:chOff x="5600099" y="1597659"/>
            <a:chExt cx="5552851" cy="4481156"/>
          </a:xfrm>
        </p:grpSpPr>
        <p:grpSp>
          <p:nvGrpSpPr>
            <p:cNvPr id="187" name="Groupe 186">
              <a:extLst>
                <a:ext uri="{FF2B5EF4-FFF2-40B4-BE49-F238E27FC236}">
                  <a16:creationId xmlns:a16="http://schemas.microsoft.com/office/drawing/2014/main" id="{82CA67D9-8D69-4DB2-A11B-46576037E69E}"/>
                </a:ext>
              </a:extLst>
            </p:cNvPr>
            <p:cNvGrpSpPr/>
            <p:nvPr/>
          </p:nvGrpSpPr>
          <p:grpSpPr>
            <a:xfrm>
              <a:off x="5600099" y="1597659"/>
              <a:ext cx="5552851" cy="4481156"/>
              <a:chOff x="5600099" y="1597659"/>
              <a:chExt cx="5552851" cy="4481156"/>
            </a:xfrm>
          </p:grpSpPr>
          <p:sp>
            <p:nvSpPr>
              <p:cNvPr id="89" name="Bulle narrative : rectangle 88">
                <a:extLst>
                  <a:ext uri="{FF2B5EF4-FFF2-40B4-BE49-F238E27FC236}">
                    <a16:creationId xmlns:a16="http://schemas.microsoft.com/office/drawing/2014/main" id="{06649AC5-043F-4323-B821-02B69FBA6763}"/>
                  </a:ext>
                </a:extLst>
              </p:cNvPr>
              <p:cNvSpPr/>
              <p:nvPr/>
            </p:nvSpPr>
            <p:spPr>
              <a:xfrm>
                <a:off x="6503494" y="1597659"/>
                <a:ext cx="1005806" cy="552463"/>
              </a:xfrm>
              <a:prstGeom prst="wedgeRectCallout">
                <a:avLst>
                  <a:gd name="adj1" fmla="val 49982"/>
                  <a:gd name="adj2" fmla="val 65717"/>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+ 6</a:t>
                </a:r>
              </a:p>
              <a:p>
                <a:pPr algn="r"/>
                <a:r>
                  <a:rPr lang="en-US" sz="1600" b="1" dirty="0">
                    <a:solidFill>
                      <a:schemeClr val="bg1"/>
                    </a:solidFill>
                  </a:rPr>
                  <a:t>+ 153</a:t>
                </a:r>
              </a:p>
            </p:txBody>
          </p:sp>
          <p:grpSp>
            <p:nvGrpSpPr>
              <p:cNvPr id="186" name="Groupe 185">
                <a:extLst>
                  <a:ext uri="{FF2B5EF4-FFF2-40B4-BE49-F238E27FC236}">
                    <a16:creationId xmlns:a16="http://schemas.microsoft.com/office/drawing/2014/main" id="{034A13A7-818E-45BC-959E-6D482AC37D44}"/>
                  </a:ext>
                </a:extLst>
              </p:cNvPr>
              <p:cNvGrpSpPr/>
              <p:nvPr/>
            </p:nvGrpSpPr>
            <p:grpSpPr>
              <a:xfrm>
                <a:off x="5600099" y="2162948"/>
                <a:ext cx="5552851" cy="3915867"/>
                <a:chOff x="5600099" y="2162948"/>
                <a:chExt cx="5552851" cy="3915867"/>
              </a:xfrm>
            </p:grpSpPr>
            <p:grpSp>
              <p:nvGrpSpPr>
                <p:cNvPr id="18" name="Groupe 17">
                  <a:extLst>
                    <a:ext uri="{FF2B5EF4-FFF2-40B4-BE49-F238E27FC236}">
                      <a16:creationId xmlns:a16="http://schemas.microsoft.com/office/drawing/2014/main" id="{60A28D6C-3B07-4ADC-864C-C62BA7FBE9B2}"/>
                    </a:ext>
                  </a:extLst>
                </p:cNvPr>
                <p:cNvGrpSpPr/>
                <p:nvPr/>
              </p:nvGrpSpPr>
              <p:grpSpPr>
                <a:xfrm>
                  <a:off x="5600099" y="2162948"/>
                  <a:ext cx="5552851" cy="3915867"/>
                  <a:chOff x="5600099" y="2162948"/>
                  <a:chExt cx="5552851" cy="3915867"/>
                </a:xfrm>
              </p:grpSpPr>
              <p:sp>
                <p:nvSpPr>
                  <p:cNvPr id="41" name="Bulle narrative : rectangle 40">
                    <a:extLst>
                      <a:ext uri="{FF2B5EF4-FFF2-40B4-BE49-F238E27FC236}">
                        <a16:creationId xmlns:a16="http://schemas.microsoft.com/office/drawing/2014/main" id="{9B17FA5E-D30D-441A-8E3F-E641AAE1EC9A}"/>
                      </a:ext>
                    </a:extLst>
                  </p:cNvPr>
                  <p:cNvSpPr/>
                  <p:nvPr/>
                </p:nvSpPr>
                <p:spPr>
                  <a:xfrm>
                    <a:off x="9206525" y="3712459"/>
                    <a:ext cx="1020551" cy="677858"/>
                  </a:xfrm>
                  <a:prstGeom prst="wedgeRectCallout">
                    <a:avLst>
                      <a:gd name="adj1" fmla="val -23215"/>
                      <a:gd name="adj2" fmla="val 61376"/>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+7</a:t>
                    </a:r>
                  </a:p>
                  <a:p>
                    <a:pPr algn="r"/>
                    <a:r>
                      <a:rPr lang="en-US" sz="1600" b="1" dirty="0">
                        <a:solidFill>
                          <a:schemeClr val="bg1"/>
                        </a:solidFill>
                      </a:rPr>
                      <a:t>+40</a:t>
                    </a:r>
                  </a:p>
                </p:txBody>
              </p:sp>
              <p:pic>
                <p:nvPicPr>
                  <p:cNvPr id="47" name="Graphique 46" descr="Base de données">
                    <a:extLst>
                      <a:ext uri="{FF2B5EF4-FFF2-40B4-BE49-F238E27FC236}">
                        <a16:creationId xmlns:a16="http://schemas.microsoft.com/office/drawing/2014/main" id="{6C1B7BA1-271B-48BF-BEE8-783D148B90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11441" y="2707496"/>
                    <a:ext cx="412163" cy="412163"/>
                  </a:xfrm>
                  <a:prstGeom prst="rect">
                    <a:avLst/>
                  </a:prstGeom>
                </p:spPr>
              </p:pic>
              <p:grpSp>
                <p:nvGrpSpPr>
                  <p:cNvPr id="6" name="Groupe 5">
                    <a:extLst>
                      <a:ext uri="{FF2B5EF4-FFF2-40B4-BE49-F238E27FC236}">
                        <a16:creationId xmlns:a16="http://schemas.microsoft.com/office/drawing/2014/main" id="{AE01C641-5FD7-44B4-90DE-B72601BCE980}"/>
                      </a:ext>
                    </a:extLst>
                  </p:cNvPr>
                  <p:cNvGrpSpPr/>
                  <p:nvPr/>
                </p:nvGrpSpPr>
                <p:grpSpPr>
                  <a:xfrm>
                    <a:off x="5600099" y="2715284"/>
                    <a:ext cx="5507225" cy="3363531"/>
                    <a:chOff x="5600099" y="2715284"/>
                    <a:chExt cx="5507225" cy="3363531"/>
                  </a:xfrm>
                </p:grpSpPr>
                <p:pic>
                  <p:nvPicPr>
                    <p:cNvPr id="30" name="Graphique 29" descr="Base de données">
                      <a:extLst>
                        <a:ext uri="{FF2B5EF4-FFF2-40B4-BE49-F238E27FC236}">
                          <a16:creationId xmlns:a16="http://schemas.microsoft.com/office/drawing/2014/main" id="{21967D3E-ABBF-47A9-8E66-981F5102A0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46987" y="2715284"/>
                      <a:ext cx="412163" cy="412163"/>
                    </a:xfrm>
                    <a:prstGeom prst="rect">
                      <a:avLst/>
                    </a:prstGeom>
                  </p:spPr>
                </p:pic>
                <p:pic>
                  <p:nvPicPr>
                    <p:cNvPr id="37" name="Graphique 36" descr="Base de données">
                      <a:extLst>
                        <a:ext uri="{FF2B5EF4-FFF2-40B4-BE49-F238E27FC236}">
                          <a16:creationId xmlns:a16="http://schemas.microsoft.com/office/drawing/2014/main" id="{9609F989-56BB-4E84-946C-FAD5877F8C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95161" y="4436401"/>
                      <a:ext cx="412163" cy="412163"/>
                    </a:xfrm>
                    <a:prstGeom prst="rect">
                      <a:avLst/>
                    </a:prstGeom>
                  </p:spPr>
                </p:pic>
                <p:pic>
                  <p:nvPicPr>
                    <p:cNvPr id="44" name="Graphique 43" descr="Base de données">
                      <a:extLst>
                        <a:ext uri="{FF2B5EF4-FFF2-40B4-BE49-F238E27FC236}">
                          <a16:creationId xmlns:a16="http://schemas.microsoft.com/office/drawing/2014/main" id="{14116B98-4883-40D4-B8F1-2E21FBE5A30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77650" y="4420322"/>
                      <a:ext cx="412163" cy="412163"/>
                    </a:xfrm>
                    <a:prstGeom prst="rect">
                      <a:avLst/>
                    </a:prstGeom>
                  </p:spPr>
                </p:pic>
                <p:pic>
                  <p:nvPicPr>
                    <p:cNvPr id="45" name="Graphique 44" descr="Base de données">
                      <a:extLst>
                        <a:ext uri="{FF2B5EF4-FFF2-40B4-BE49-F238E27FC236}">
                          <a16:creationId xmlns:a16="http://schemas.microsoft.com/office/drawing/2014/main" id="{860C6161-1011-4D92-B633-FA5D202E8A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92671" y="4411444"/>
                      <a:ext cx="412163" cy="412163"/>
                    </a:xfrm>
                    <a:prstGeom prst="rect">
                      <a:avLst/>
                    </a:prstGeom>
                  </p:spPr>
                </p:pic>
                <p:pic>
                  <p:nvPicPr>
                    <p:cNvPr id="49" name="Graphique 48" descr="Base de données">
                      <a:extLst>
                        <a:ext uri="{FF2B5EF4-FFF2-40B4-BE49-F238E27FC236}">
                          <a16:creationId xmlns:a16="http://schemas.microsoft.com/office/drawing/2014/main" id="{6205D1AF-CD0D-47B8-AB98-BABE0E718F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00099" y="5666652"/>
                      <a:ext cx="412163" cy="412163"/>
                    </a:xfrm>
                    <a:prstGeom prst="rect">
                      <a:avLst/>
                    </a:prstGeom>
                  </p:spPr>
                </p:pic>
                <p:sp>
                  <p:nvSpPr>
                    <p:cNvPr id="3" name="ZoneTexte 2">
                      <a:extLst>
                        <a:ext uri="{FF2B5EF4-FFF2-40B4-BE49-F238E27FC236}">
                          <a16:creationId xmlns:a16="http://schemas.microsoft.com/office/drawing/2014/main" id="{1ADFBFB9-2E3C-4A0D-AAC1-32FD90B5C8B8}"/>
                        </a:ext>
                      </a:extLst>
                    </p:cNvPr>
                    <p:cNvSpPr txBox="1"/>
                    <p:nvPr/>
                  </p:nvSpPr>
                  <p:spPr>
                    <a:xfrm>
                      <a:off x="5950384" y="5689334"/>
                      <a:ext cx="4346062" cy="369332"/>
                    </a:xfrm>
                    <a:prstGeom prst="rect">
                      <a:avLst/>
                    </a:prstGeom>
                    <a:noFill/>
                  </p:spPr>
                  <p:txBody>
                    <a:bodyPr wrap="none" rtlCol="0">
                      <a:spAutoFit/>
                    </a:bodyPr>
                    <a:lstStyle/>
                    <a:p>
                      <a:r>
                        <a:rPr lang="en-US" dirty="0"/>
                        <a:t>Aggregation &amp; creation by </a:t>
                      </a:r>
                      <a:r>
                        <a:rPr lang="en-US" b="1" dirty="0">
                          <a:solidFill>
                            <a:srgbClr val="B2B2B2"/>
                          </a:solidFill>
                        </a:rPr>
                        <a:t>applicant</a:t>
                      </a:r>
                    </a:p>
                  </p:txBody>
                </p:sp>
              </p:grpSp>
              <p:sp>
                <p:nvSpPr>
                  <p:cNvPr id="62" name="Bulle narrative : rectangle 61">
                    <a:extLst>
                      <a:ext uri="{FF2B5EF4-FFF2-40B4-BE49-F238E27FC236}">
                        <a16:creationId xmlns:a16="http://schemas.microsoft.com/office/drawing/2014/main" id="{2D45F50D-095F-45CA-AF1A-A8E0FDB91147}"/>
                      </a:ext>
                    </a:extLst>
                  </p:cNvPr>
                  <p:cNvSpPr/>
                  <p:nvPr/>
                </p:nvSpPr>
                <p:spPr>
                  <a:xfrm>
                    <a:off x="7430127" y="3998615"/>
                    <a:ext cx="781058" cy="412164"/>
                  </a:xfrm>
                  <a:prstGeom prst="wedgeRectCallout">
                    <a:avLst>
                      <a:gd name="adj1" fmla="val -5066"/>
                      <a:gd name="adj2" fmla="val 7964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+9</a:t>
                    </a:r>
                  </a:p>
                </p:txBody>
              </p:sp>
              <p:sp>
                <p:nvSpPr>
                  <p:cNvPr id="65" name="Bulle narrative : rectangle 64">
                    <a:extLst>
                      <a:ext uri="{FF2B5EF4-FFF2-40B4-BE49-F238E27FC236}">
                        <a16:creationId xmlns:a16="http://schemas.microsoft.com/office/drawing/2014/main" id="{80801A71-693C-49D8-BDC7-0FD65BA0B5AB}"/>
                      </a:ext>
                    </a:extLst>
                  </p:cNvPr>
                  <p:cNvSpPr/>
                  <p:nvPr/>
                </p:nvSpPr>
                <p:spPr>
                  <a:xfrm>
                    <a:off x="10319692" y="3978154"/>
                    <a:ext cx="833258" cy="412163"/>
                  </a:xfrm>
                  <a:prstGeom prst="wedgeRectCallout">
                    <a:avLst>
                      <a:gd name="adj1" fmla="val 14239"/>
                      <a:gd name="adj2" fmla="val 76828"/>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a:r>
                      <a:rPr lang="en-US" sz="1600" b="1" dirty="0">
                        <a:solidFill>
                          <a:schemeClr val="bg1"/>
                        </a:solidFill>
                      </a:rPr>
                      <a:t>+103</a:t>
                    </a:r>
                  </a:p>
                </p:txBody>
              </p:sp>
              <p:sp>
                <p:nvSpPr>
                  <p:cNvPr id="70" name="Bulle narrative : rectangle 69">
                    <a:extLst>
                      <a:ext uri="{FF2B5EF4-FFF2-40B4-BE49-F238E27FC236}">
                        <a16:creationId xmlns:a16="http://schemas.microsoft.com/office/drawing/2014/main" id="{E46A7166-72B8-4FF4-9775-5AC7323C3010}"/>
                      </a:ext>
                    </a:extLst>
                  </p:cNvPr>
                  <p:cNvSpPr/>
                  <p:nvPr/>
                </p:nvSpPr>
                <p:spPr>
                  <a:xfrm>
                    <a:off x="6009164" y="2162948"/>
                    <a:ext cx="1005806" cy="559731"/>
                  </a:xfrm>
                  <a:prstGeom prst="wedgeRectCallout">
                    <a:avLst>
                      <a:gd name="adj1" fmla="val -51469"/>
                      <a:gd name="adj2" fmla="val 77655"/>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+ 2</a:t>
                    </a:r>
                  </a:p>
                  <a:p>
                    <a:pPr algn="r"/>
                    <a:r>
                      <a:rPr lang="en-US" sz="1600" b="1" dirty="0">
                        <a:solidFill>
                          <a:schemeClr val="bg1"/>
                        </a:solidFill>
                      </a:rPr>
                      <a:t>+ 167</a:t>
                    </a:r>
                  </a:p>
                </p:txBody>
              </p:sp>
              <p:sp>
                <p:nvSpPr>
                  <p:cNvPr id="71" name="Bulle narrative : rectangle 70">
                    <a:extLst>
                      <a:ext uri="{FF2B5EF4-FFF2-40B4-BE49-F238E27FC236}">
                        <a16:creationId xmlns:a16="http://schemas.microsoft.com/office/drawing/2014/main" id="{F2E3871B-268F-47EE-8346-A1E226488692}"/>
                      </a:ext>
                    </a:extLst>
                  </p:cNvPr>
                  <p:cNvSpPr/>
                  <p:nvPr/>
                </p:nvSpPr>
                <p:spPr>
                  <a:xfrm>
                    <a:off x="8449107" y="2550971"/>
                    <a:ext cx="1005806" cy="606882"/>
                  </a:xfrm>
                  <a:prstGeom prst="wedgeRectCallout">
                    <a:avLst>
                      <a:gd name="adj1" fmla="val 61224"/>
                      <a:gd name="adj2" fmla="val -19390"/>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rPr>
                      <a:t>+ 5</a:t>
                    </a:r>
                  </a:p>
                  <a:p>
                    <a:pPr algn="r"/>
                    <a:r>
                      <a:rPr lang="en-US" sz="1600" b="1" dirty="0">
                        <a:solidFill>
                          <a:schemeClr val="bg1"/>
                        </a:solidFill>
                      </a:rPr>
                      <a:t>+ 327</a:t>
                    </a:r>
                  </a:p>
                </p:txBody>
              </p:sp>
            </p:grpSp>
            <p:grpSp>
              <p:nvGrpSpPr>
                <p:cNvPr id="185" name="Groupe 184">
                  <a:extLst>
                    <a:ext uri="{FF2B5EF4-FFF2-40B4-BE49-F238E27FC236}">
                      <a16:creationId xmlns:a16="http://schemas.microsoft.com/office/drawing/2014/main" id="{4E35B52B-506C-4E64-B1AF-44903E854E0D}"/>
                    </a:ext>
                  </a:extLst>
                </p:cNvPr>
                <p:cNvGrpSpPr/>
                <p:nvPr/>
              </p:nvGrpSpPr>
              <p:grpSpPr>
                <a:xfrm>
                  <a:off x="6089227" y="2202833"/>
                  <a:ext cx="4510507" cy="2121782"/>
                  <a:chOff x="6089227" y="2202833"/>
                  <a:chExt cx="4510507" cy="2121782"/>
                </a:xfrm>
              </p:grpSpPr>
              <p:grpSp>
                <p:nvGrpSpPr>
                  <p:cNvPr id="107" name="Groupe 106">
                    <a:extLst>
                      <a:ext uri="{FF2B5EF4-FFF2-40B4-BE49-F238E27FC236}">
                        <a16:creationId xmlns:a16="http://schemas.microsoft.com/office/drawing/2014/main" id="{C951A1AE-526C-4543-A5AA-675FE1EF1809}"/>
                      </a:ext>
                    </a:extLst>
                  </p:cNvPr>
                  <p:cNvGrpSpPr/>
                  <p:nvPr/>
                </p:nvGrpSpPr>
                <p:grpSpPr>
                  <a:xfrm>
                    <a:off x="7550829" y="4056105"/>
                    <a:ext cx="253597" cy="268510"/>
                    <a:chOff x="4768786" y="4899788"/>
                    <a:chExt cx="359999" cy="360000"/>
                  </a:xfrm>
                </p:grpSpPr>
                <p:pic>
                  <p:nvPicPr>
                    <p:cNvPr id="108" name="Graphique 107" descr="Clé">
                      <a:extLst>
                        <a:ext uri="{FF2B5EF4-FFF2-40B4-BE49-F238E27FC236}">
                          <a16:creationId xmlns:a16="http://schemas.microsoft.com/office/drawing/2014/main" id="{90471661-6714-4325-A77F-9EFF3DBB19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09" name="Forme libre : forme 108">
                      <a:extLst>
                        <a:ext uri="{FF2B5EF4-FFF2-40B4-BE49-F238E27FC236}">
                          <a16:creationId xmlns:a16="http://schemas.microsoft.com/office/drawing/2014/main" id="{434EEFFD-C136-4042-8A4D-554D20EA708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16" name="Groupe 115">
                    <a:extLst>
                      <a:ext uri="{FF2B5EF4-FFF2-40B4-BE49-F238E27FC236}">
                        <a16:creationId xmlns:a16="http://schemas.microsoft.com/office/drawing/2014/main" id="{411C473F-CBF8-4DCA-85E5-F33F9862E5B9}"/>
                      </a:ext>
                    </a:extLst>
                  </p:cNvPr>
                  <p:cNvGrpSpPr/>
                  <p:nvPr/>
                </p:nvGrpSpPr>
                <p:grpSpPr>
                  <a:xfrm>
                    <a:off x="9415653" y="3754377"/>
                    <a:ext cx="301148" cy="262072"/>
                    <a:chOff x="4747308" y="4485828"/>
                    <a:chExt cx="418255" cy="336654"/>
                  </a:xfrm>
                </p:grpSpPr>
                <p:sp>
                  <p:nvSpPr>
                    <p:cNvPr id="117" name="Forme libre : forme 116">
                      <a:extLst>
                        <a:ext uri="{FF2B5EF4-FFF2-40B4-BE49-F238E27FC236}">
                          <a16:creationId xmlns:a16="http://schemas.microsoft.com/office/drawing/2014/main" id="{7C7409BA-6BE8-4477-865B-80838382D30D}"/>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18" name="Forme libre : forme 117">
                      <a:extLst>
                        <a:ext uri="{FF2B5EF4-FFF2-40B4-BE49-F238E27FC236}">
                          <a16:creationId xmlns:a16="http://schemas.microsoft.com/office/drawing/2014/main" id="{02BC2BCA-7D1A-44D3-B503-FDC904CF1149}"/>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25" name="Groupe 124">
                    <a:extLst>
                      <a:ext uri="{FF2B5EF4-FFF2-40B4-BE49-F238E27FC236}">
                        <a16:creationId xmlns:a16="http://schemas.microsoft.com/office/drawing/2014/main" id="{F27AF735-58CC-4CA2-A5EA-7D0739E90F92}"/>
                      </a:ext>
                    </a:extLst>
                  </p:cNvPr>
                  <p:cNvGrpSpPr/>
                  <p:nvPr/>
                </p:nvGrpSpPr>
                <p:grpSpPr>
                  <a:xfrm>
                    <a:off x="9412190" y="4017479"/>
                    <a:ext cx="253597" cy="268510"/>
                    <a:chOff x="4768786" y="4899788"/>
                    <a:chExt cx="359999" cy="360000"/>
                  </a:xfrm>
                </p:grpSpPr>
                <p:pic>
                  <p:nvPicPr>
                    <p:cNvPr id="126" name="Graphique 125" descr="Clé">
                      <a:extLst>
                        <a:ext uri="{FF2B5EF4-FFF2-40B4-BE49-F238E27FC236}">
                          <a16:creationId xmlns:a16="http://schemas.microsoft.com/office/drawing/2014/main" id="{5521D2C9-FC4B-459E-9232-05108A0181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27" name="Forme libre : forme 126">
                      <a:extLst>
                        <a:ext uri="{FF2B5EF4-FFF2-40B4-BE49-F238E27FC236}">
                          <a16:creationId xmlns:a16="http://schemas.microsoft.com/office/drawing/2014/main" id="{3DD1D376-FFC3-4148-853B-FE55977052B9}"/>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0" name="Groupe 129">
                    <a:extLst>
                      <a:ext uri="{FF2B5EF4-FFF2-40B4-BE49-F238E27FC236}">
                        <a16:creationId xmlns:a16="http://schemas.microsoft.com/office/drawing/2014/main" id="{041A48BD-EB92-463F-9648-33F77BBBE28F}"/>
                      </a:ext>
                    </a:extLst>
                  </p:cNvPr>
                  <p:cNvGrpSpPr/>
                  <p:nvPr/>
                </p:nvGrpSpPr>
                <p:grpSpPr>
                  <a:xfrm>
                    <a:off x="10346137" y="4045471"/>
                    <a:ext cx="253597" cy="268510"/>
                    <a:chOff x="4768786" y="4899788"/>
                    <a:chExt cx="359999" cy="360000"/>
                  </a:xfrm>
                </p:grpSpPr>
                <p:pic>
                  <p:nvPicPr>
                    <p:cNvPr id="131" name="Graphique 130" descr="Clé">
                      <a:extLst>
                        <a:ext uri="{FF2B5EF4-FFF2-40B4-BE49-F238E27FC236}">
                          <a16:creationId xmlns:a16="http://schemas.microsoft.com/office/drawing/2014/main" id="{DBC9A3B3-A6CA-42A2-800C-1426F94456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32" name="Forme libre : forme 131">
                      <a:extLst>
                        <a:ext uri="{FF2B5EF4-FFF2-40B4-BE49-F238E27FC236}">
                          <a16:creationId xmlns:a16="http://schemas.microsoft.com/office/drawing/2014/main" id="{92EE4A89-1BD1-46F4-AD4C-75338B3FE7B7}"/>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39" name="Groupe 138">
                    <a:extLst>
                      <a:ext uri="{FF2B5EF4-FFF2-40B4-BE49-F238E27FC236}">
                        <a16:creationId xmlns:a16="http://schemas.microsoft.com/office/drawing/2014/main" id="{36BE98D1-2ECB-4661-93C4-EF9D27FBD0DD}"/>
                      </a:ext>
                    </a:extLst>
                  </p:cNvPr>
                  <p:cNvGrpSpPr/>
                  <p:nvPr/>
                </p:nvGrpSpPr>
                <p:grpSpPr>
                  <a:xfrm>
                    <a:off x="8554230" y="2584404"/>
                    <a:ext cx="301148" cy="262072"/>
                    <a:chOff x="4747308" y="4485828"/>
                    <a:chExt cx="418255" cy="336654"/>
                  </a:xfrm>
                </p:grpSpPr>
                <p:sp>
                  <p:nvSpPr>
                    <p:cNvPr id="140" name="Forme libre : forme 139">
                      <a:extLst>
                        <a:ext uri="{FF2B5EF4-FFF2-40B4-BE49-F238E27FC236}">
                          <a16:creationId xmlns:a16="http://schemas.microsoft.com/office/drawing/2014/main" id="{71C0A0AA-7C6B-4EFE-93FE-281E703BF10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41" name="Forme libre : forme 140">
                      <a:extLst>
                        <a:ext uri="{FF2B5EF4-FFF2-40B4-BE49-F238E27FC236}">
                          <a16:creationId xmlns:a16="http://schemas.microsoft.com/office/drawing/2014/main" id="{5F5F70C4-CBA6-41AF-9923-FB67F9611A2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42" name="Groupe 141">
                    <a:extLst>
                      <a:ext uri="{FF2B5EF4-FFF2-40B4-BE49-F238E27FC236}">
                        <a16:creationId xmlns:a16="http://schemas.microsoft.com/office/drawing/2014/main" id="{7C39CF6A-C339-42D1-BD85-70C9E1B8C10C}"/>
                      </a:ext>
                    </a:extLst>
                  </p:cNvPr>
                  <p:cNvGrpSpPr/>
                  <p:nvPr/>
                </p:nvGrpSpPr>
                <p:grpSpPr>
                  <a:xfrm>
                    <a:off x="8509638" y="2861510"/>
                    <a:ext cx="253597" cy="268510"/>
                    <a:chOff x="4768786" y="4899788"/>
                    <a:chExt cx="359999" cy="360000"/>
                  </a:xfrm>
                </p:grpSpPr>
                <p:pic>
                  <p:nvPicPr>
                    <p:cNvPr id="143" name="Graphique 142" descr="Clé">
                      <a:extLst>
                        <a:ext uri="{FF2B5EF4-FFF2-40B4-BE49-F238E27FC236}">
                          <a16:creationId xmlns:a16="http://schemas.microsoft.com/office/drawing/2014/main" id="{36A4DB9E-77E6-4371-AD19-4B30B68376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44" name="Forme libre : forme 143">
                      <a:extLst>
                        <a:ext uri="{FF2B5EF4-FFF2-40B4-BE49-F238E27FC236}">
                          <a16:creationId xmlns:a16="http://schemas.microsoft.com/office/drawing/2014/main" id="{B98B5BE0-E209-4F56-97D7-5C9B2800C1BF}"/>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67" name="Groupe 166">
                    <a:extLst>
                      <a:ext uri="{FF2B5EF4-FFF2-40B4-BE49-F238E27FC236}">
                        <a16:creationId xmlns:a16="http://schemas.microsoft.com/office/drawing/2014/main" id="{1E06F1A8-9D7F-4658-8BE7-24B87C723EE9}"/>
                      </a:ext>
                    </a:extLst>
                  </p:cNvPr>
                  <p:cNvGrpSpPr/>
                  <p:nvPr/>
                </p:nvGrpSpPr>
                <p:grpSpPr>
                  <a:xfrm>
                    <a:off x="6135870" y="2202833"/>
                    <a:ext cx="301148" cy="262072"/>
                    <a:chOff x="4747308" y="4485828"/>
                    <a:chExt cx="418255" cy="336654"/>
                  </a:xfrm>
                </p:grpSpPr>
                <p:sp>
                  <p:nvSpPr>
                    <p:cNvPr id="168" name="Forme libre : forme 167">
                      <a:extLst>
                        <a:ext uri="{FF2B5EF4-FFF2-40B4-BE49-F238E27FC236}">
                          <a16:creationId xmlns:a16="http://schemas.microsoft.com/office/drawing/2014/main" id="{889AE953-4880-43AF-9F97-FE3079144461}"/>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69" name="Forme libre : forme 168">
                      <a:extLst>
                        <a:ext uri="{FF2B5EF4-FFF2-40B4-BE49-F238E27FC236}">
                          <a16:creationId xmlns:a16="http://schemas.microsoft.com/office/drawing/2014/main" id="{01DB1188-B4F4-47F1-A924-D30C98E77E91}"/>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0" name="Groupe 169">
                    <a:extLst>
                      <a:ext uri="{FF2B5EF4-FFF2-40B4-BE49-F238E27FC236}">
                        <a16:creationId xmlns:a16="http://schemas.microsoft.com/office/drawing/2014/main" id="{048925EF-DC54-40EE-9152-2B9078F2E843}"/>
                      </a:ext>
                    </a:extLst>
                  </p:cNvPr>
                  <p:cNvGrpSpPr/>
                  <p:nvPr/>
                </p:nvGrpSpPr>
                <p:grpSpPr>
                  <a:xfrm>
                    <a:off x="6089227" y="2433824"/>
                    <a:ext cx="253597" cy="268510"/>
                    <a:chOff x="4768786" y="4899788"/>
                    <a:chExt cx="359999" cy="360000"/>
                  </a:xfrm>
                </p:grpSpPr>
                <p:pic>
                  <p:nvPicPr>
                    <p:cNvPr id="171" name="Graphique 170" descr="Clé">
                      <a:extLst>
                        <a:ext uri="{FF2B5EF4-FFF2-40B4-BE49-F238E27FC236}">
                          <a16:creationId xmlns:a16="http://schemas.microsoft.com/office/drawing/2014/main" id="{42302BE8-6C1A-4A49-BDCF-837881B3F3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72" name="Forme libre : forme 171">
                      <a:extLst>
                        <a:ext uri="{FF2B5EF4-FFF2-40B4-BE49-F238E27FC236}">
                          <a16:creationId xmlns:a16="http://schemas.microsoft.com/office/drawing/2014/main" id="{5080E05D-5EE7-4F04-AB70-250E4AAFAAC2}"/>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grpSp>
        </p:grpSp>
        <p:grpSp>
          <p:nvGrpSpPr>
            <p:cNvPr id="175" name="Groupe 174">
              <a:extLst>
                <a:ext uri="{FF2B5EF4-FFF2-40B4-BE49-F238E27FC236}">
                  <a16:creationId xmlns:a16="http://schemas.microsoft.com/office/drawing/2014/main" id="{09477B7B-AB22-44B1-9D2E-A31BE676105B}"/>
                </a:ext>
              </a:extLst>
            </p:cNvPr>
            <p:cNvGrpSpPr/>
            <p:nvPr/>
          </p:nvGrpSpPr>
          <p:grpSpPr>
            <a:xfrm>
              <a:off x="6748003" y="1634978"/>
              <a:ext cx="301148" cy="262072"/>
              <a:chOff x="4747308" y="4485828"/>
              <a:chExt cx="418255" cy="336654"/>
            </a:xfrm>
          </p:grpSpPr>
          <p:sp>
            <p:nvSpPr>
              <p:cNvPr id="176" name="Forme libre : forme 175">
                <a:extLst>
                  <a:ext uri="{FF2B5EF4-FFF2-40B4-BE49-F238E27FC236}">
                    <a16:creationId xmlns:a16="http://schemas.microsoft.com/office/drawing/2014/main" id="{63556D10-B5F7-410C-A168-0DEA8E11F3A4}"/>
                  </a:ext>
                </a:extLst>
              </p:cNvPr>
              <p:cNvSpPr/>
              <p:nvPr/>
            </p:nvSpPr>
            <p:spPr>
              <a:xfrm>
                <a:off x="4861310" y="4485828"/>
                <a:ext cx="304253" cy="336654"/>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177" name="Forme libre : forme 176">
                <a:extLst>
                  <a:ext uri="{FF2B5EF4-FFF2-40B4-BE49-F238E27FC236}">
                    <a16:creationId xmlns:a16="http://schemas.microsoft.com/office/drawing/2014/main" id="{A334052D-1E51-4F0E-85F9-C1E57CC03E6D}"/>
                  </a:ext>
                </a:extLst>
              </p:cNvPr>
              <p:cNvSpPr/>
              <p:nvPr/>
            </p:nvSpPr>
            <p:spPr>
              <a:xfrm>
                <a:off x="4747308" y="4497203"/>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nvGrpSpPr>
            <p:cNvPr id="178" name="Groupe 177">
              <a:extLst>
                <a:ext uri="{FF2B5EF4-FFF2-40B4-BE49-F238E27FC236}">
                  <a16:creationId xmlns:a16="http://schemas.microsoft.com/office/drawing/2014/main" id="{D21BFE71-BC34-4C42-9B06-F8FBB9E9CBA5}"/>
                </a:ext>
              </a:extLst>
            </p:cNvPr>
            <p:cNvGrpSpPr/>
            <p:nvPr/>
          </p:nvGrpSpPr>
          <p:grpSpPr>
            <a:xfrm>
              <a:off x="6614456" y="1853902"/>
              <a:ext cx="253597" cy="268510"/>
              <a:chOff x="4768786" y="4899788"/>
              <a:chExt cx="359999" cy="360000"/>
            </a:xfrm>
          </p:grpSpPr>
          <p:pic>
            <p:nvPicPr>
              <p:cNvPr id="179" name="Graphique 178" descr="Clé">
                <a:extLst>
                  <a:ext uri="{FF2B5EF4-FFF2-40B4-BE49-F238E27FC236}">
                    <a16:creationId xmlns:a16="http://schemas.microsoft.com/office/drawing/2014/main" id="{D13188A8-AB12-42C3-BAF4-112C1BFF6E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68786" y="4899788"/>
                <a:ext cx="359999" cy="360000"/>
              </a:xfrm>
              <a:prstGeom prst="rect">
                <a:avLst/>
              </a:prstGeom>
            </p:spPr>
          </p:pic>
          <p:sp>
            <p:nvSpPr>
              <p:cNvPr id="180" name="Forme libre : forme 179">
                <a:extLst>
                  <a:ext uri="{FF2B5EF4-FFF2-40B4-BE49-F238E27FC236}">
                    <a16:creationId xmlns:a16="http://schemas.microsoft.com/office/drawing/2014/main" id="{7E1E7A9B-2F2D-49AB-9EBE-25B6497497DC}"/>
                  </a:ext>
                </a:extLst>
              </p:cNvPr>
              <p:cNvSpPr/>
              <p:nvPr/>
            </p:nvSpPr>
            <p:spPr>
              <a:xfrm>
                <a:off x="5021257" y="5032059"/>
                <a:ext cx="102205" cy="208953"/>
              </a:xfrm>
              <a:custGeom>
                <a:avLst/>
                <a:gdLst>
                  <a:gd name="connsiteX0" fmla="*/ 130493 w 214312"/>
                  <a:gd name="connsiteY0" fmla="*/ 189548 h 438150"/>
                  <a:gd name="connsiteX1" fmla="*/ 146685 w 214312"/>
                  <a:gd name="connsiteY1" fmla="*/ 75248 h 438150"/>
                  <a:gd name="connsiteX2" fmla="*/ 183833 w 214312"/>
                  <a:gd name="connsiteY2" fmla="*/ 124778 h 438150"/>
                  <a:gd name="connsiteX3" fmla="*/ 214312 w 214312"/>
                  <a:gd name="connsiteY3" fmla="*/ 101918 h 438150"/>
                  <a:gd name="connsiteX4" fmla="*/ 138112 w 214312"/>
                  <a:gd name="connsiteY4" fmla="*/ 0 h 438150"/>
                  <a:gd name="connsiteX5" fmla="*/ 37147 w 214312"/>
                  <a:gd name="connsiteY5" fmla="*/ 76200 h 438150"/>
                  <a:gd name="connsiteX6" fmla="*/ 60008 w 214312"/>
                  <a:gd name="connsiteY6" fmla="*/ 106680 h 438150"/>
                  <a:gd name="connsiteX7" fmla="*/ 109537 w 214312"/>
                  <a:gd name="connsiteY7" fmla="*/ 69532 h 438150"/>
                  <a:gd name="connsiteX8" fmla="*/ 92393 w 214312"/>
                  <a:gd name="connsiteY8" fmla="*/ 183833 h 438150"/>
                  <a:gd name="connsiteX9" fmla="*/ 83820 w 214312"/>
                  <a:gd name="connsiteY9" fmla="*/ 248602 h 438150"/>
                  <a:gd name="connsiteX10" fmla="*/ 66675 w 214312"/>
                  <a:gd name="connsiteY10" fmla="*/ 362903 h 438150"/>
                  <a:gd name="connsiteX11" fmla="*/ 30480 w 214312"/>
                  <a:gd name="connsiteY11" fmla="*/ 314325 h 438150"/>
                  <a:gd name="connsiteX12" fmla="*/ 0 w 214312"/>
                  <a:gd name="connsiteY12" fmla="*/ 337185 h 438150"/>
                  <a:gd name="connsiteX13" fmla="*/ 75248 w 214312"/>
                  <a:gd name="connsiteY13" fmla="*/ 438150 h 438150"/>
                  <a:gd name="connsiteX14" fmla="*/ 177165 w 214312"/>
                  <a:gd name="connsiteY14" fmla="*/ 361950 h 438150"/>
                  <a:gd name="connsiteX15" fmla="*/ 154305 w 214312"/>
                  <a:gd name="connsiteY15" fmla="*/ 331470 h 438150"/>
                  <a:gd name="connsiteX16" fmla="*/ 104775 w 214312"/>
                  <a:gd name="connsiteY16" fmla="*/ 368618 h 438150"/>
                  <a:gd name="connsiteX17" fmla="*/ 120968 w 214312"/>
                  <a:gd name="connsiteY17" fmla="*/ 254318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312" h="438150">
                    <a:moveTo>
                      <a:pt x="130493" y="189548"/>
                    </a:moveTo>
                    <a:lnTo>
                      <a:pt x="146685" y="75248"/>
                    </a:lnTo>
                    <a:lnTo>
                      <a:pt x="183833" y="124778"/>
                    </a:lnTo>
                    <a:lnTo>
                      <a:pt x="214312" y="101918"/>
                    </a:lnTo>
                    <a:lnTo>
                      <a:pt x="138112" y="0"/>
                    </a:lnTo>
                    <a:lnTo>
                      <a:pt x="37147" y="76200"/>
                    </a:lnTo>
                    <a:lnTo>
                      <a:pt x="60008" y="106680"/>
                    </a:lnTo>
                    <a:lnTo>
                      <a:pt x="109537" y="69532"/>
                    </a:lnTo>
                    <a:lnTo>
                      <a:pt x="92393" y="183833"/>
                    </a:lnTo>
                    <a:lnTo>
                      <a:pt x="83820" y="248602"/>
                    </a:lnTo>
                    <a:lnTo>
                      <a:pt x="66675" y="362903"/>
                    </a:lnTo>
                    <a:lnTo>
                      <a:pt x="30480" y="314325"/>
                    </a:lnTo>
                    <a:lnTo>
                      <a:pt x="0" y="337185"/>
                    </a:lnTo>
                    <a:lnTo>
                      <a:pt x="75248" y="438150"/>
                    </a:lnTo>
                    <a:lnTo>
                      <a:pt x="177165" y="361950"/>
                    </a:lnTo>
                    <a:lnTo>
                      <a:pt x="154305" y="331470"/>
                    </a:lnTo>
                    <a:lnTo>
                      <a:pt x="104775" y="368618"/>
                    </a:lnTo>
                    <a:lnTo>
                      <a:pt x="120968" y="254318"/>
                    </a:lnTo>
                    <a:close/>
                  </a:path>
                </a:pathLst>
              </a:custGeom>
              <a:solidFill>
                <a:schemeClr val="accent1"/>
              </a:solidFill>
              <a:ln w="9525" cap="flat">
                <a:solidFill>
                  <a:schemeClr val="accent1"/>
                </a:solidFill>
                <a:prstDash val="solid"/>
                <a:miter/>
              </a:ln>
            </p:spPr>
            <p:txBody>
              <a:bodyPr rtlCol="0" anchor="ctr"/>
              <a:lstStyle/>
              <a:p>
                <a:endParaRPr lang="en-US"/>
              </a:p>
            </p:txBody>
          </p:sp>
        </p:grpSp>
      </p:grpSp>
      <p:sp>
        <p:nvSpPr>
          <p:cNvPr id="229" name="Flèche : bas 228">
            <a:extLst>
              <a:ext uri="{FF2B5EF4-FFF2-40B4-BE49-F238E27FC236}">
                <a16:creationId xmlns:a16="http://schemas.microsoft.com/office/drawing/2014/main" id="{39E7E2D1-FE65-448D-8137-4CFB3AF27EA2}"/>
              </a:ext>
            </a:extLst>
          </p:cNvPr>
          <p:cNvSpPr/>
          <p:nvPr/>
        </p:nvSpPr>
        <p:spPr>
          <a:xfrm rot="10800000">
            <a:off x="299450" y="2827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3" name="Groupe 232">
            <a:extLst>
              <a:ext uri="{FF2B5EF4-FFF2-40B4-BE49-F238E27FC236}">
                <a16:creationId xmlns:a16="http://schemas.microsoft.com/office/drawing/2014/main" id="{5C28578B-B208-4407-B146-D62D89A163D3}"/>
              </a:ext>
            </a:extLst>
          </p:cNvPr>
          <p:cNvGrpSpPr/>
          <p:nvPr/>
        </p:nvGrpSpPr>
        <p:grpSpPr>
          <a:xfrm>
            <a:off x="202722" y="717695"/>
            <a:ext cx="10896260" cy="2044558"/>
            <a:chOff x="202722" y="717695"/>
            <a:chExt cx="10896260" cy="2044558"/>
          </a:xfrm>
        </p:grpSpPr>
        <p:grpSp>
          <p:nvGrpSpPr>
            <p:cNvPr id="190" name="Groupe 189">
              <a:extLst>
                <a:ext uri="{FF2B5EF4-FFF2-40B4-BE49-F238E27FC236}">
                  <a16:creationId xmlns:a16="http://schemas.microsoft.com/office/drawing/2014/main" id="{03E1058E-E2ED-4758-9ECC-777517B0E43F}"/>
                </a:ext>
              </a:extLst>
            </p:cNvPr>
            <p:cNvGrpSpPr/>
            <p:nvPr/>
          </p:nvGrpSpPr>
          <p:grpSpPr>
            <a:xfrm>
              <a:off x="202722" y="717695"/>
              <a:ext cx="10896260" cy="1630655"/>
              <a:chOff x="202722" y="717695"/>
              <a:chExt cx="10896260" cy="1630655"/>
            </a:xfrm>
          </p:grpSpPr>
          <p:sp>
            <p:nvSpPr>
              <p:cNvPr id="76" name="Bulle narrative : rectangle 75">
                <a:extLst>
                  <a:ext uri="{FF2B5EF4-FFF2-40B4-BE49-F238E27FC236}">
                    <a16:creationId xmlns:a16="http://schemas.microsoft.com/office/drawing/2014/main" id="{2EF4D31E-901C-4ACE-A88D-26A8DDC36434}"/>
                  </a:ext>
                </a:extLst>
              </p:cNvPr>
              <p:cNvSpPr/>
              <p:nvPr/>
            </p:nvSpPr>
            <p:spPr>
              <a:xfrm>
                <a:off x="9443236" y="717695"/>
                <a:ext cx="1655746" cy="458456"/>
              </a:xfrm>
              <a:prstGeom prst="wedgeRectCallout">
                <a:avLst>
                  <a:gd name="adj1" fmla="val -20019"/>
                  <a:gd name="adj2" fmla="val 89626"/>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rPr>
                  <a:t>271 confirmed</a:t>
                </a:r>
              </a:p>
            </p:txBody>
          </p:sp>
          <p:sp>
            <p:nvSpPr>
              <p:cNvPr id="77" name="ZoneTexte 76">
                <a:extLst>
                  <a:ext uri="{FF2B5EF4-FFF2-40B4-BE49-F238E27FC236}">
                    <a16:creationId xmlns:a16="http://schemas.microsoft.com/office/drawing/2014/main" id="{C0F564E7-7F01-4916-8232-26D0FB82F376}"/>
                  </a:ext>
                </a:extLst>
              </p:cNvPr>
              <p:cNvSpPr txBox="1"/>
              <p:nvPr/>
            </p:nvSpPr>
            <p:spPr>
              <a:xfrm>
                <a:off x="202722" y="1517353"/>
                <a:ext cx="4753261" cy="830997"/>
              </a:xfrm>
              <a:prstGeom prst="rect">
                <a:avLst/>
              </a:prstGeom>
              <a:noFill/>
            </p:spPr>
            <p:txBody>
              <a:bodyPr wrap="square">
                <a:spAutoFit/>
              </a:bodyPr>
              <a:lstStyle/>
              <a:p>
                <a:pPr algn="r"/>
                <a:r>
                  <a:rPr lang="en-US" sz="1600" b="1" dirty="0"/>
                  <a:t>3. Reject features: </a:t>
                </a:r>
              </a:p>
              <a:p>
                <a:pPr algn="r"/>
                <a:r>
                  <a:rPr lang="en-US" sz="1600" b="1" dirty="0"/>
                  <a:t>Boruta </a:t>
                </a:r>
                <a:r>
                  <a:rPr lang="en-US" sz="1600" dirty="0"/>
                  <a:t>for model-agnostic feature selection,</a:t>
                </a:r>
              </a:p>
              <a:p>
                <a:pPr algn="r"/>
                <a:r>
                  <a:rPr lang="en-US" sz="1600" dirty="0"/>
                  <a:t>keeping only </a:t>
                </a:r>
                <a:r>
                  <a:rPr lang="en-US" sz="1600" b="1" dirty="0">
                    <a:solidFill>
                      <a:srgbClr val="00B050"/>
                    </a:solidFill>
                  </a:rPr>
                  <a:t>confirmed</a:t>
                </a:r>
                <a:r>
                  <a:rPr lang="en-US" sz="1600" dirty="0"/>
                  <a:t> features</a:t>
                </a:r>
              </a:p>
            </p:txBody>
          </p:sp>
        </p:grpSp>
        <p:sp>
          <p:nvSpPr>
            <p:cNvPr id="230" name="Flèche : bas 229">
              <a:extLst>
                <a:ext uri="{FF2B5EF4-FFF2-40B4-BE49-F238E27FC236}">
                  <a16:creationId xmlns:a16="http://schemas.microsoft.com/office/drawing/2014/main" id="{CA1221B8-6576-473D-A105-1CBC721972C1}"/>
                </a:ext>
              </a:extLst>
            </p:cNvPr>
            <p:cNvSpPr/>
            <p:nvPr/>
          </p:nvSpPr>
          <p:spPr>
            <a:xfrm rot="10800000">
              <a:off x="3547417" y="2334636"/>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e 231">
            <a:extLst>
              <a:ext uri="{FF2B5EF4-FFF2-40B4-BE49-F238E27FC236}">
                <a16:creationId xmlns:a16="http://schemas.microsoft.com/office/drawing/2014/main" id="{A19A9CE6-E72D-42F4-A7FB-4EF3DBCEB83B}"/>
              </a:ext>
            </a:extLst>
          </p:cNvPr>
          <p:cNvGrpSpPr/>
          <p:nvPr/>
        </p:nvGrpSpPr>
        <p:grpSpPr>
          <a:xfrm>
            <a:off x="-64795" y="1389091"/>
            <a:ext cx="11645974" cy="5454003"/>
            <a:chOff x="-64795" y="1389091"/>
            <a:chExt cx="11645974" cy="5454003"/>
          </a:xfrm>
        </p:grpSpPr>
        <p:grpSp>
          <p:nvGrpSpPr>
            <p:cNvPr id="218" name="Groupe 217">
              <a:extLst>
                <a:ext uri="{FF2B5EF4-FFF2-40B4-BE49-F238E27FC236}">
                  <a16:creationId xmlns:a16="http://schemas.microsoft.com/office/drawing/2014/main" id="{5BABED93-F2B1-4216-ABC2-DDB053721CE7}"/>
                </a:ext>
              </a:extLst>
            </p:cNvPr>
            <p:cNvGrpSpPr/>
            <p:nvPr/>
          </p:nvGrpSpPr>
          <p:grpSpPr>
            <a:xfrm>
              <a:off x="-64795" y="1389091"/>
              <a:ext cx="11645974" cy="5454003"/>
              <a:chOff x="-64795" y="1389091"/>
              <a:chExt cx="11645974" cy="5454003"/>
            </a:xfrm>
          </p:grpSpPr>
          <p:grpSp>
            <p:nvGrpSpPr>
              <p:cNvPr id="217" name="Groupe 216">
                <a:extLst>
                  <a:ext uri="{FF2B5EF4-FFF2-40B4-BE49-F238E27FC236}">
                    <a16:creationId xmlns:a16="http://schemas.microsoft.com/office/drawing/2014/main" id="{B763D9E4-C071-414A-93E0-5CD1814A58CD}"/>
                  </a:ext>
                </a:extLst>
              </p:cNvPr>
              <p:cNvGrpSpPr/>
              <p:nvPr/>
            </p:nvGrpSpPr>
            <p:grpSpPr>
              <a:xfrm>
                <a:off x="5682143" y="1389091"/>
                <a:ext cx="5899036" cy="5454003"/>
                <a:chOff x="5682143" y="1389091"/>
                <a:chExt cx="5899036" cy="5454003"/>
              </a:xfrm>
            </p:grpSpPr>
            <p:sp>
              <p:nvSpPr>
                <p:cNvPr id="74" name="Bulle narrative : rectangle 73">
                  <a:extLst>
                    <a:ext uri="{FF2B5EF4-FFF2-40B4-BE49-F238E27FC236}">
                      <a16:creationId xmlns:a16="http://schemas.microsoft.com/office/drawing/2014/main" id="{4CBDEE2C-6334-4C90-BE1F-40F3179A00BE}"/>
                    </a:ext>
                  </a:extLst>
                </p:cNvPr>
                <p:cNvSpPr/>
                <p:nvPr/>
              </p:nvSpPr>
              <p:spPr>
                <a:xfrm>
                  <a:off x="9451578" y="1389091"/>
                  <a:ext cx="1655746" cy="458456"/>
                </a:xfrm>
                <a:prstGeom prst="wedgeRectCallout">
                  <a:avLst>
                    <a:gd name="adj1" fmla="val -20019"/>
                    <a:gd name="adj2" fmla="val 87482"/>
                  </a:avLst>
                </a:prstGeom>
                <a:solidFill>
                  <a:schemeClr val="tx2">
                    <a:lumMod val="60000"/>
                    <a:lumOff val="4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940 merged</a:t>
                  </a:r>
                </a:p>
              </p:txBody>
            </p:sp>
            <p:grpSp>
              <p:nvGrpSpPr>
                <p:cNvPr id="21" name="Groupe 20">
                  <a:extLst>
                    <a:ext uri="{FF2B5EF4-FFF2-40B4-BE49-F238E27FC236}">
                      <a16:creationId xmlns:a16="http://schemas.microsoft.com/office/drawing/2014/main" id="{615236E8-048B-430A-B042-E6C8D5D9E88E}"/>
                    </a:ext>
                  </a:extLst>
                </p:cNvPr>
                <p:cNvGrpSpPr/>
                <p:nvPr/>
              </p:nvGrpSpPr>
              <p:grpSpPr>
                <a:xfrm>
                  <a:off x="5682143" y="2030483"/>
                  <a:ext cx="5899036" cy="4812611"/>
                  <a:chOff x="5682143" y="2030483"/>
                  <a:chExt cx="5899036" cy="4812611"/>
                </a:xfrm>
              </p:grpSpPr>
              <p:pic>
                <p:nvPicPr>
                  <p:cNvPr id="57" name="Graphique 56">
                    <a:extLst>
                      <a:ext uri="{FF2B5EF4-FFF2-40B4-BE49-F238E27FC236}">
                        <a16:creationId xmlns:a16="http://schemas.microsoft.com/office/drawing/2014/main" id="{EF84CD75-623B-48A6-BA91-428DF35D61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682143" y="6488683"/>
                    <a:ext cx="354411" cy="354411"/>
                  </a:xfrm>
                  <a:prstGeom prst="rect">
                    <a:avLst/>
                  </a:prstGeom>
                </p:spPr>
              </p:pic>
              <p:pic>
                <p:nvPicPr>
                  <p:cNvPr id="58" name="Graphique 57">
                    <a:extLst>
                      <a:ext uri="{FF2B5EF4-FFF2-40B4-BE49-F238E27FC236}">
                        <a16:creationId xmlns:a16="http://schemas.microsoft.com/office/drawing/2014/main" id="{ED41007C-81F0-4CEC-85AB-6A0F0BC46C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13642" y="6488682"/>
                    <a:ext cx="354411" cy="354411"/>
                  </a:xfrm>
                  <a:prstGeom prst="rect">
                    <a:avLst/>
                  </a:prstGeom>
                </p:spPr>
              </p:pic>
              <p:pic>
                <p:nvPicPr>
                  <p:cNvPr id="60" name="Graphique 59">
                    <a:extLst>
                      <a:ext uri="{FF2B5EF4-FFF2-40B4-BE49-F238E27FC236}">
                        <a16:creationId xmlns:a16="http://schemas.microsoft.com/office/drawing/2014/main" id="{BE39EBD3-D7C9-4E08-83AC-DA6456837B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089202" y="6488683"/>
                    <a:ext cx="354411" cy="354411"/>
                  </a:xfrm>
                  <a:prstGeom prst="rect">
                    <a:avLst/>
                  </a:prstGeom>
                </p:spPr>
              </p:pic>
              <p:sp>
                <p:nvSpPr>
                  <p:cNvPr id="61" name="ZoneTexte 60">
                    <a:extLst>
                      <a:ext uri="{FF2B5EF4-FFF2-40B4-BE49-F238E27FC236}">
                        <a16:creationId xmlns:a16="http://schemas.microsoft.com/office/drawing/2014/main" id="{20FFB34C-3461-480B-9CCC-51054BAEB79E}"/>
                      </a:ext>
                    </a:extLst>
                  </p:cNvPr>
                  <p:cNvSpPr txBox="1"/>
                  <p:nvPr/>
                </p:nvSpPr>
                <p:spPr>
                  <a:xfrm>
                    <a:off x="6938082" y="6460973"/>
                    <a:ext cx="1616148" cy="369332"/>
                  </a:xfrm>
                  <a:prstGeom prst="rect">
                    <a:avLst/>
                  </a:prstGeom>
                  <a:noFill/>
                </p:spPr>
                <p:txBody>
                  <a:bodyPr wrap="none" rtlCol="0">
                    <a:spAutoFit/>
                  </a:bodyPr>
                  <a:lstStyle/>
                  <a:p>
                    <a:r>
                      <a:rPr lang="en-US" dirty="0"/>
                      <a:t>Merge steps </a:t>
                    </a:r>
                  </a:p>
                </p:txBody>
              </p:sp>
              <p:grpSp>
                <p:nvGrpSpPr>
                  <p:cNvPr id="9" name="Groupe 8">
                    <a:extLst>
                      <a:ext uri="{FF2B5EF4-FFF2-40B4-BE49-F238E27FC236}">
                        <a16:creationId xmlns:a16="http://schemas.microsoft.com/office/drawing/2014/main" id="{A79D9B67-BAE8-405D-8B95-3EA8BFC570BB}"/>
                      </a:ext>
                    </a:extLst>
                  </p:cNvPr>
                  <p:cNvGrpSpPr/>
                  <p:nvPr/>
                </p:nvGrpSpPr>
                <p:grpSpPr>
                  <a:xfrm>
                    <a:off x="6876997" y="2030483"/>
                    <a:ext cx="4704182" cy="2777279"/>
                    <a:chOff x="6876997" y="2030483"/>
                    <a:chExt cx="4704182" cy="2777279"/>
                  </a:xfrm>
                </p:grpSpPr>
                <p:pic>
                  <p:nvPicPr>
                    <p:cNvPr id="12" name="Graphique 11">
                      <a:extLst>
                        <a:ext uri="{FF2B5EF4-FFF2-40B4-BE49-F238E27FC236}">
                          <a16:creationId xmlns:a16="http://schemas.microsoft.com/office/drawing/2014/main" id="{3EEE59F0-877E-4FC2-ABB3-5F6AAE16174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876997" y="3505896"/>
                      <a:ext cx="354411" cy="354411"/>
                    </a:xfrm>
                    <a:prstGeom prst="rect">
                      <a:avLst/>
                    </a:prstGeom>
                  </p:spPr>
                </p:pic>
                <p:pic>
                  <p:nvPicPr>
                    <p:cNvPr id="54" name="Graphique 53">
                      <a:extLst>
                        <a:ext uri="{FF2B5EF4-FFF2-40B4-BE49-F238E27FC236}">
                          <a16:creationId xmlns:a16="http://schemas.microsoft.com/office/drawing/2014/main" id="{B9673E22-7DBD-43FB-89E1-6BAA5E45E9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53634" y="3505896"/>
                      <a:ext cx="354411" cy="354411"/>
                    </a:xfrm>
                    <a:prstGeom prst="rect">
                      <a:avLst/>
                    </a:prstGeom>
                  </p:spPr>
                </p:pic>
                <p:pic>
                  <p:nvPicPr>
                    <p:cNvPr id="55" name="Graphique 54">
                      <a:extLst>
                        <a:ext uri="{FF2B5EF4-FFF2-40B4-BE49-F238E27FC236}">
                          <a16:creationId xmlns:a16="http://schemas.microsoft.com/office/drawing/2014/main" id="{290CD6A1-03E4-42E3-8098-FF26D566D4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42716" y="2030483"/>
                      <a:ext cx="354411" cy="329923"/>
                    </a:xfrm>
                    <a:prstGeom prst="rect">
                      <a:avLst/>
                    </a:prstGeom>
                  </p:spPr>
                </p:pic>
                <p:cxnSp>
                  <p:nvCxnSpPr>
                    <p:cNvPr id="8" name="Connecteur : en angle 7">
                      <a:extLst>
                        <a:ext uri="{FF2B5EF4-FFF2-40B4-BE49-F238E27FC236}">
                          <a16:creationId xmlns:a16="http://schemas.microsoft.com/office/drawing/2014/main" id="{08C2DA25-F17A-421A-B91F-CE42672E9E03}"/>
                        </a:ext>
                      </a:extLst>
                    </p:cNvPr>
                    <p:cNvCxnSpPr>
                      <a:cxnSpLocks/>
                      <a:stCxn id="63" idx="0"/>
                      <a:endCxn id="54" idx="1"/>
                    </p:cNvCxnSpPr>
                    <p:nvPr/>
                  </p:nvCxnSpPr>
                  <p:spPr>
                    <a:xfrm rot="5400000" flipH="1" flipV="1">
                      <a:off x="9559440" y="2904421"/>
                      <a:ext cx="315513" cy="1872876"/>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 en angle 78">
                      <a:extLst>
                        <a:ext uri="{FF2B5EF4-FFF2-40B4-BE49-F238E27FC236}">
                          <a16:creationId xmlns:a16="http://schemas.microsoft.com/office/drawing/2014/main" id="{2F71A729-F9F4-4EB3-9FD5-0D9445C9EB03}"/>
                        </a:ext>
                      </a:extLst>
                    </p:cNvPr>
                    <p:cNvCxnSpPr>
                      <a:cxnSpLocks/>
                      <a:stCxn id="64" idx="0"/>
                    </p:cNvCxnSpPr>
                    <p:nvPr/>
                  </p:nvCxnSpPr>
                  <p:spPr>
                    <a:xfrm rot="16200000" flipV="1">
                      <a:off x="11142938" y="3548214"/>
                      <a:ext cx="303352" cy="573131"/>
                    </a:xfrm>
                    <a:prstGeom prst="bentConnector2">
                      <a:avLst/>
                    </a:prstGeom>
                    <a:ln w="28575">
                      <a:solidFill>
                        <a:srgbClr val="6DD4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D9DD9D3C-FDCB-4F5C-BBC3-21D5949BFD6C}"/>
                        </a:ext>
                      </a:extLst>
                    </p:cNvPr>
                    <p:cNvCxnSpPr>
                      <a:cxnSpLocks/>
                      <a:stCxn id="29" idx="3"/>
                      <a:endCxn id="12" idx="3"/>
                    </p:cNvCxnSpPr>
                    <p:nvPr/>
                  </p:nvCxnSpPr>
                  <p:spPr>
                    <a:xfrm flipH="1" flipV="1">
                      <a:off x="7231408" y="3683102"/>
                      <a:ext cx="89798" cy="1124660"/>
                    </a:xfrm>
                    <a:prstGeom prst="bentConnector3">
                      <a:avLst>
                        <a:gd name="adj1" fmla="val -121751"/>
                      </a:avLst>
                    </a:prstGeom>
                    <a:ln w="28575">
                      <a:solidFill>
                        <a:srgbClr val="F5B8C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 en angle 80">
                      <a:extLst>
                        <a:ext uri="{FF2B5EF4-FFF2-40B4-BE49-F238E27FC236}">
                          <a16:creationId xmlns:a16="http://schemas.microsoft.com/office/drawing/2014/main" id="{FBD37212-9302-4BAF-89D5-A0FD87C5C50C}"/>
                        </a:ext>
                      </a:extLst>
                    </p:cNvPr>
                    <p:cNvCxnSpPr>
                      <a:cxnSpLocks/>
                      <a:stCxn id="62" idx="0"/>
                      <a:endCxn id="55" idx="1"/>
                    </p:cNvCxnSpPr>
                    <p:nvPr/>
                  </p:nvCxnSpPr>
                  <p:spPr>
                    <a:xfrm rot="5400000" flipH="1" flipV="1">
                      <a:off x="7930101" y="2086000"/>
                      <a:ext cx="1803170" cy="2022060"/>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0E8642C7-570E-4933-A1FA-D5353D7EEDBC}"/>
                        </a:ext>
                      </a:extLst>
                    </p:cNvPr>
                    <p:cNvCxnSpPr>
                      <a:cxnSpLocks/>
                      <a:stCxn id="70" idx="3"/>
                      <a:endCxn id="55" idx="1"/>
                    </p:cNvCxnSpPr>
                    <p:nvPr/>
                  </p:nvCxnSpPr>
                  <p:spPr>
                    <a:xfrm flipV="1">
                      <a:off x="7014970" y="2195445"/>
                      <a:ext cx="2827746" cy="247369"/>
                    </a:xfrm>
                    <a:prstGeom prst="bentConnector3">
                      <a:avLst>
                        <a:gd name="adj1" fmla="val 2844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ngle 85">
                      <a:extLst>
                        <a:ext uri="{FF2B5EF4-FFF2-40B4-BE49-F238E27FC236}">
                          <a16:creationId xmlns:a16="http://schemas.microsoft.com/office/drawing/2014/main" id="{1834AE54-9B2A-4B69-B48B-6639ADD1E2BB}"/>
                        </a:ext>
                      </a:extLst>
                    </p:cNvPr>
                    <p:cNvCxnSpPr>
                      <a:cxnSpLocks/>
                      <a:stCxn id="71" idx="0"/>
                      <a:endCxn id="55" idx="1"/>
                    </p:cNvCxnSpPr>
                    <p:nvPr/>
                  </p:nvCxnSpPr>
                  <p:spPr>
                    <a:xfrm rot="5400000" flipH="1" flipV="1">
                      <a:off x="9219600" y="1927855"/>
                      <a:ext cx="355526" cy="890706"/>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 en angle 89">
                      <a:extLst>
                        <a:ext uri="{FF2B5EF4-FFF2-40B4-BE49-F238E27FC236}">
                          <a16:creationId xmlns:a16="http://schemas.microsoft.com/office/drawing/2014/main" id="{116B8BEA-91F0-49B0-BBD0-F73349C815A2}"/>
                        </a:ext>
                      </a:extLst>
                    </p:cNvPr>
                    <p:cNvCxnSpPr>
                      <a:cxnSpLocks/>
                      <a:stCxn id="41" idx="0"/>
                      <a:endCxn id="55" idx="1"/>
                    </p:cNvCxnSpPr>
                    <p:nvPr/>
                  </p:nvCxnSpPr>
                  <p:spPr>
                    <a:xfrm rot="5400000" flipH="1" flipV="1">
                      <a:off x="9021251" y="2890995"/>
                      <a:ext cx="1517014" cy="125915"/>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 en angle 96">
                      <a:extLst>
                        <a:ext uri="{FF2B5EF4-FFF2-40B4-BE49-F238E27FC236}">
                          <a16:creationId xmlns:a16="http://schemas.microsoft.com/office/drawing/2014/main" id="{1F494B5F-D405-493D-904B-F5EC7CC1282A}"/>
                        </a:ext>
                      </a:extLst>
                    </p:cNvPr>
                    <p:cNvCxnSpPr>
                      <a:cxnSpLocks/>
                      <a:stCxn id="65" idx="0"/>
                      <a:endCxn id="55" idx="3"/>
                    </p:cNvCxnSpPr>
                    <p:nvPr/>
                  </p:nvCxnSpPr>
                  <p:spPr>
                    <a:xfrm rot="16200000" flipV="1">
                      <a:off x="9575370" y="2817203"/>
                      <a:ext cx="1782709" cy="539194"/>
                    </a:xfrm>
                    <a:prstGeom prst="bentConnector2">
                      <a:avLst/>
                    </a:prstGeom>
                    <a:ln w="28575">
                      <a:solidFill>
                        <a:srgbClr val="B2B2B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91" name="ZoneTexte 90">
                <a:extLst>
                  <a:ext uri="{FF2B5EF4-FFF2-40B4-BE49-F238E27FC236}">
                    <a16:creationId xmlns:a16="http://schemas.microsoft.com/office/drawing/2014/main" id="{03017349-D418-4478-B3D1-90548B08FBA9}"/>
                  </a:ext>
                </a:extLst>
              </p:cNvPr>
              <p:cNvSpPr txBox="1"/>
              <p:nvPr/>
            </p:nvSpPr>
            <p:spPr>
              <a:xfrm>
                <a:off x="-64795" y="2885119"/>
                <a:ext cx="5052286" cy="338554"/>
              </a:xfrm>
              <a:prstGeom prst="rect">
                <a:avLst/>
              </a:prstGeom>
              <a:noFill/>
            </p:spPr>
            <p:txBody>
              <a:bodyPr wrap="square">
                <a:spAutoFit/>
              </a:bodyPr>
              <a:lstStyle/>
              <a:p>
                <a:pPr algn="r"/>
                <a:r>
                  <a:rPr lang="en-US" sz="1600" b="1" dirty="0"/>
                  <a:t>2. Merge into a single dataset</a:t>
                </a:r>
              </a:p>
            </p:txBody>
          </p:sp>
        </p:grpSp>
        <p:sp>
          <p:nvSpPr>
            <p:cNvPr id="231" name="Flèche : bas 230">
              <a:extLst>
                <a:ext uri="{FF2B5EF4-FFF2-40B4-BE49-F238E27FC236}">
                  <a16:creationId xmlns:a16="http://schemas.microsoft.com/office/drawing/2014/main" id="{73632DE5-75E9-4990-86CA-22F2E7692DE2}"/>
                </a:ext>
              </a:extLst>
            </p:cNvPr>
            <p:cNvSpPr/>
            <p:nvPr/>
          </p:nvSpPr>
          <p:spPr>
            <a:xfrm rot="10800000">
              <a:off x="3547416" y="3264721"/>
              <a:ext cx="366702" cy="427617"/>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245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wipe(down)">
                                      <p:cBhvr>
                                        <p:cTn id="12" dur="5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animEffect transition="in" filter="wipe(down)">
                                      <p:cBhvr>
                                        <p:cTn id="17" dur="500"/>
                                        <p:tgtEl>
                                          <p:spTgt spid="1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wipe(down)">
                                      <p:cBhvr>
                                        <p:cTn id="22" dur="500"/>
                                        <p:tgtEl>
                                          <p:spTgt spid="2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animEffect transition="in" filter="wipe(down)">
                                      <p:cBhvr>
                                        <p:cTn id="27" dur="500"/>
                                        <p:tgtEl>
                                          <p:spTgt spid="2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41A5F-E988-48A0-9AC2-8CF21BD4F8C1}"/>
              </a:ext>
            </a:extLst>
          </p:cNvPr>
          <p:cNvSpPr>
            <a:spLocks noGrp="1"/>
          </p:cNvSpPr>
          <p:nvPr>
            <p:ph type="title"/>
          </p:nvPr>
        </p:nvSpPr>
        <p:spPr/>
        <p:txBody>
          <a:bodyPr/>
          <a:lstStyle/>
          <a:p>
            <a:r>
              <a:rPr lang="en-US" dirty="0"/>
              <a:t>Track most valuable features</a:t>
            </a:r>
          </a:p>
        </p:txBody>
      </p:sp>
      <p:sp>
        <p:nvSpPr>
          <p:cNvPr id="3" name="Espace réservé du contenu 2">
            <a:extLst>
              <a:ext uri="{FF2B5EF4-FFF2-40B4-BE49-F238E27FC236}">
                <a16:creationId xmlns:a16="http://schemas.microsoft.com/office/drawing/2014/main" id="{E244E95B-CFAC-47D8-B011-198C9F723100}"/>
              </a:ext>
            </a:extLst>
          </p:cNvPr>
          <p:cNvSpPr>
            <a:spLocks noGrp="1"/>
          </p:cNvSpPr>
          <p:nvPr>
            <p:ph idx="1"/>
          </p:nvPr>
        </p:nvSpPr>
        <p:spPr>
          <a:xfrm>
            <a:off x="-38600" y="819807"/>
            <a:ext cx="11248008" cy="2548186"/>
          </a:xfrm>
        </p:spPr>
        <p:txBody>
          <a:bodyPr>
            <a:normAutofit fontScale="77500" lnSpcReduction="20000"/>
          </a:bodyPr>
          <a:lstStyle/>
          <a:p>
            <a:endParaRPr lang="en-US" b="1" dirty="0"/>
          </a:p>
          <a:p>
            <a:r>
              <a:rPr lang="en-US" b="1" dirty="0"/>
              <a:t>Encoding of categorical features !</a:t>
            </a:r>
          </a:p>
          <a:p>
            <a:r>
              <a:rPr lang="en-US" b="1" dirty="0"/>
              <a:t>Forewords: Boruta</a:t>
            </a:r>
            <a:r>
              <a:rPr lang="en-US" dirty="0"/>
              <a:t> is based on a randomized values within shadow features to enrich a given observation. A feature is useful only if </a:t>
            </a:r>
            <a:r>
              <a:rPr lang="en-US" b="1" dirty="0"/>
              <a:t>confirmed</a:t>
            </a:r>
            <a:r>
              <a:rPr lang="en-US" dirty="0"/>
              <a:t> better than the best randomized feature.</a:t>
            </a:r>
          </a:p>
          <a:p>
            <a:r>
              <a:rPr lang="en-US" dirty="0"/>
              <a:t>Here are a few examples of Boruta ranking : 1 is best</a:t>
            </a:r>
          </a:p>
          <a:p>
            <a:r>
              <a:rPr lang="en-US" dirty="0"/>
              <a:t>Selecting valuable</a:t>
            </a:r>
          </a:p>
          <a:p>
            <a:r>
              <a:rPr lang="en-US" dirty="0"/>
              <a:t>Risk of loosing the integrity </a:t>
            </a:r>
          </a:p>
          <a:p>
            <a:pPr lvl="1"/>
            <a:r>
              <a:rPr lang="en-US" dirty="0"/>
              <a:t>Structural (hierarchy of Features).</a:t>
            </a:r>
          </a:p>
          <a:p>
            <a:pPr lvl="1"/>
            <a:r>
              <a:rPr lang="en-US" dirty="0"/>
              <a:t>Alternate techniques (such as </a:t>
            </a:r>
            <a:r>
              <a:rPr lang="en-US" dirty="0" err="1"/>
              <a:t>Tf-Idf</a:t>
            </a:r>
            <a:r>
              <a:rPr lang="en-US" dirty="0"/>
              <a:t>) to deal with group of features.</a:t>
            </a:r>
          </a:p>
          <a:p>
            <a:pPr lvl="1"/>
            <a:endParaRPr lang="en-US" dirty="0"/>
          </a:p>
          <a:p>
            <a:endParaRPr lang="en-US" dirty="0"/>
          </a:p>
        </p:txBody>
      </p:sp>
      <p:sp>
        <p:nvSpPr>
          <p:cNvPr id="4" name="Espace réservé du numéro de diapositive 3">
            <a:extLst>
              <a:ext uri="{FF2B5EF4-FFF2-40B4-BE49-F238E27FC236}">
                <a16:creationId xmlns:a16="http://schemas.microsoft.com/office/drawing/2014/main" id="{2B91DD25-212F-4C21-B931-DF57E5C1FEDE}"/>
              </a:ext>
            </a:extLst>
          </p:cNvPr>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5" name="Tableau 4">
            <a:extLst>
              <a:ext uri="{FF2B5EF4-FFF2-40B4-BE49-F238E27FC236}">
                <a16:creationId xmlns:a16="http://schemas.microsoft.com/office/drawing/2014/main" id="{CB137998-2FDA-4429-B9D5-A3159D840B96}"/>
              </a:ext>
            </a:extLst>
          </p:cNvPr>
          <p:cNvGraphicFramePr>
            <a:graphicFrameLocks noGrp="1"/>
          </p:cNvGraphicFramePr>
          <p:nvPr>
            <p:extLst>
              <p:ext uri="{D42A27DB-BD31-4B8C-83A1-F6EECF244321}">
                <p14:modId xmlns:p14="http://schemas.microsoft.com/office/powerpoint/2010/main" val="2353911764"/>
              </p:ext>
            </p:extLst>
          </p:nvPr>
        </p:nvGraphicFramePr>
        <p:xfrm>
          <a:off x="810000" y="3111624"/>
          <a:ext cx="2870200" cy="18288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633830124"/>
                    </a:ext>
                  </a:extLst>
                </a:gridCol>
                <a:gridCol w="482600">
                  <a:extLst>
                    <a:ext uri="{9D8B030D-6E8A-4147-A177-3AD203B41FA5}">
                      <a16:colId xmlns:a16="http://schemas.microsoft.com/office/drawing/2014/main" val="3769855788"/>
                    </a:ext>
                  </a:extLst>
                </a:gridCol>
              </a:tblGrid>
              <a:tr h="182880">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79863"/>
                  </a:ext>
                </a:extLst>
              </a:tr>
              <a:tr h="182880">
                <a:tc>
                  <a:txBody>
                    <a:bodyPr/>
                    <a:lstStyle/>
                    <a:p>
                      <a:pPr algn="l" fontAlgn="b"/>
                      <a:r>
                        <a:rPr lang="en-US" sz="1100" u="none" strike="noStrike" dirty="0">
                          <a:effectLst/>
                        </a:rPr>
                        <a:t>POS_SK_DPD_DEF_MEAN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431391"/>
                  </a:ext>
                </a:extLst>
              </a:tr>
              <a:tr h="182880">
                <a:tc>
                  <a:txBody>
                    <a:bodyPr/>
                    <a:lstStyle/>
                    <a:p>
                      <a:pPr algn="l" fontAlgn="b"/>
                      <a:r>
                        <a:rPr lang="en-US" sz="1100" u="none" strike="noStrike">
                          <a:effectLst/>
                        </a:rPr>
                        <a:t>POS_MONTHS_BALANCE_MEAN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7507"/>
                  </a:ext>
                </a:extLst>
              </a:tr>
              <a:tr h="182880">
                <a:tc>
                  <a:txBody>
                    <a:bodyPr/>
                    <a:lstStyle/>
                    <a:p>
                      <a:pPr algn="l" fontAlgn="b"/>
                      <a:r>
                        <a:rPr lang="en-US" sz="1100" u="none" strike="noStrike" dirty="0">
                          <a:effectLst/>
                        </a:rPr>
                        <a:t>POS_MONTHS_BALANCE_MAX</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919177"/>
                  </a:ext>
                </a:extLst>
              </a:tr>
              <a:tr h="182880">
                <a:tc>
                  <a:txBody>
                    <a:bodyPr/>
                    <a:lstStyle/>
                    <a:p>
                      <a:pPr algn="l" fontAlgn="b"/>
                      <a:r>
                        <a:rPr lang="en-US" sz="1100" u="none" strike="noStrike">
                          <a:effectLst/>
                        </a:rPr>
                        <a:t>POS_N_POS_COUNT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664145"/>
                  </a:ext>
                </a:extLst>
              </a:tr>
              <a:tr h="182880">
                <a:tc>
                  <a:txBody>
                    <a:bodyPr/>
                    <a:lstStyle/>
                    <a:p>
                      <a:pPr algn="l" fontAlgn="b"/>
                      <a:r>
                        <a:rPr lang="da-DK" sz="1100" u="none" strike="noStrike">
                          <a:effectLst/>
                        </a:rPr>
                        <a:t>POS_SK_DPD_DEF_MAX</a:t>
                      </a:r>
                      <a:endParaRPr lang="da-DK"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8002819"/>
                  </a:ext>
                </a:extLst>
              </a:tr>
              <a:tr h="182880">
                <a:tc>
                  <a:txBody>
                    <a:bodyPr/>
                    <a:lstStyle/>
                    <a:p>
                      <a:pPr algn="l" fontAlgn="b"/>
                      <a:r>
                        <a:rPr lang="en-US" sz="1100" u="none" strike="noStrike">
                          <a:effectLst/>
                        </a:rPr>
                        <a:t>POS_SK_DPD_MEAN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9110148"/>
                  </a:ext>
                </a:extLst>
              </a:tr>
              <a:tr h="182880">
                <a:tc>
                  <a:txBody>
                    <a:bodyPr/>
                    <a:lstStyle/>
                    <a:p>
                      <a:pPr algn="l" fontAlgn="b"/>
                      <a:r>
                        <a:rPr lang="en-US" sz="1100" u="none" strike="noStrike">
                          <a:effectLst/>
                        </a:rPr>
                        <a:t>POS_SK_DPD_MAX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6825063"/>
                  </a:ext>
                </a:extLst>
              </a:tr>
              <a:tr h="182880">
                <a:tc>
                  <a:txBody>
                    <a:bodyPr/>
                    <a:lstStyle/>
                    <a:p>
                      <a:pPr algn="l" fontAlgn="b"/>
                      <a:r>
                        <a:rPr lang="en-US" sz="1100" u="none" strike="noStrike">
                          <a:effectLst/>
                        </a:rPr>
                        <a:t>POS_SK_DPD_DEF_MIN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4711319"/>
                  </a:ext>
                </a:extLst>
              </a:tr>
              <a:tr h="182880">
                <a:tc>
                  <a:txBody>
                    <a:bodyPr/>
                    <a:lstStyle/>
                    <a:p>
                      <a:pPr algn="l" fontAlgn="b"/>
                      <a:r>
                        <a:rPr lang="en-US" sz="1100" u="none" strike="noStrike" dirty="0">
                          <a:effectLst/>
                        </a:rPr>
                        <a:t>POS_SK_DPD_MIN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6025568"/>
                  </a:ext>
                </a:extLst>
              </a:tr>
            </a:tbl>
          </a:graphicData>
        </a:graphic>
      </p:graphicFrame>
      <p:graphicFrame>
        <p:nvGraphicFramePr>
          <p:cNvPr id="6" name="Tableau 5">
            <a:extLst>
              <a:ext uri="{FF2B5EF4-FFF2-40B4-BE49-F238E27FC236}">
                <a16:creationId xmlns:a16="http://schemas.microsoft.com/office/drawing/2014/main" id="{88C34D60-C612-4A17-8FD3-A4D9528A8BCA}"/>
              </a:ext>
            </a:extLst>
          </p:cNvPr>
          <p:cNvGraphicFramePr>
            <a:graphicFrameLocks noGrp="1"/>
          </p:cNvGraphicFramePr>
          <p:nvPr>
            <p:extLst>
              <p:ext uri="{D42A27DB-BD31-4B8C-83A1-F6EECF244321}">
                <p14:modId xmlns:p14="http://schemas.microsoft.com/office/powerpoint/2010/main" val="2243477467"/>
              </p:ext>
            </p:extLst>
          </p:nvPr>
        </p:nvGraphicFramePr>
        <p:xfrm>
          <a:off x="5453023" y="1346968"/>
          <a:ext cx="6115050" cy="3679749"/>
        </p:xfrm>
        <a:graphic>
          <a:graphicData uri="http://schemas.openxmlformats.org/drawingml/2006/table">
            <a:tbl>
              <a:tblPr>
                <a:tableStyleId>{5C22544A-7EE6-4342-B048-85BDC9FD1C3A}</a:tableStyleId>
              </a:tblPr>
              <a:tblGrid>
                <a:gridCol w="5086855">
                  <a:extLst>
                    <a:ext uri="{9D8B030D-6E8A-4147-A177-3AD203B41FA5}">
                      <a16:colId xmlns:a16="http://schemas.microsoft.com/office/drawing/2014/main" val="200630214"/>
                    </a:ext>
                  </a:extLst>
                </a:gridCol>
                <a:gridCol w="1028195">
                  <a:extLst>
                    <a:ext uri="{9D8B030D-6E8A-4147-A177-3AD203B41FA5}">
                      <a16:colId xmlns:a16="http://schemas.microsoft.com/office/drawing/2014/main" val="2114387060"/>
                    </a:ext>
                  </a:extLst>
                </a:gridCol>
              </a:tblGrid>
              <a:tr h="104647">
                <a:tc>
                  <a:txBody>
                    <a:bodyPr/>
                    <a:lstStyle/>
                    <a:p>
                      <a:pPr algn="l" fontAlgn="b"/>
                      <a:r>
                        <a:rPr lang="en-US" sz="1100" u="none" strike="noStrike">
                          <a:effectLst/>
                        </a:rPr>
                        <a:t>feature</a:t>
                      </a:r>
                      <a:endParaRPr lang="en-US" sz="1100" b="1" i="0" u="none" strike="noStrike">
                        <a:solidFill>
                          <a:srgbClr val="FFFFFF"/>
                        </a:solidFill>
                        <a:effectLst/>
                        <a:latin typeface="Calibri" panose="020F0502020204030204" pitchFamily="34" charset="0"/>
                      </a:endParaRPr>
                    </a:p>
                  </a:txBody>
                  <a:tcPr marL="4407" marR="4407" marT="4407" marB="0" anchor="b"/>
                </a:tc>
                <a:tc>
                  <a:txBody>
                    <a:bodyPr/>
                    <a:lstStyle/>
                    <a:p>
                      <a:pPr algn="l" fontAlgn="b"/>
                      <a:r>
                        <a:rPr lang="en-US" sz="1100" u="none" strike="noStrike">
                          <a:effectLst/>
                        </a:rPr>
                        <a:t>rank</a:t>
                      </a:r>
                      <a:endParaRPr lang="en-US" sz="1100" b="1" i="0" u="none" strike="noStrike">
                        <a:solidFill>
                          <a:srgbClr val="FFFFFF"/>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33679222"/>
                  </a:ext>
                </a:extLst>
              </a:tr>
              <a:tr h="196215">
                <a:tc>
                  <a:txBody>
                    <a:bodyPr/>
                    <a:lstStyle/>
                    <a:p>
                      <a:pPr algn="l" fontAlgn="b"/>
                      <a:r>
                        <a:rPr lang="en-US" sz="1100" u="none" strike="noStrike" dirty="0" err="1">
                          <a:effectLst/>
                        </a:rPr>
                        <a:t>PREV_PRODUCT_COMBINATION_Cash</a:t>
                      </a:r>
                      <a:r>
                        <a:rPr lang="en-US" sz="1100" u="none" strike="noStrike" dirty="0">
                          <a:effectLst/>
                        </a:rPr>
                        <a:t> X-Sell: </a:t>
                      </a:r>
                      <a:r>
                        <a:rPr lang="en-US" sz="1100" u="none" strike="noStrike" dirty="0" err="1">
                          <a:effectLst/>
                        </a:rPr>
                        <a:t>low_MEAN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02843921"/>
                  </a:ext>
                </a:extLst>
              </a:tr>
              <a:tr h="196215">
                <a:tc>
                  <a:txBody>
                    <a:bodyPr/>
                    <a:lstStyle/>
                    <a:p>
                      <a:pPr algn="l" fontAlgn="b"/>
                      <a:r>
                        <a:rPr lang="en-US" sz="1100" u="none" strike="noStrike" dirty="0">
                          <a:effectLst/>
                        </a:rPr>
                        <a:t>PREV_PRODUCT_COMBINATION_POS mobile with </a:t>
                      </a:r>
                      <a:r>
                        <a:rPr lang="en-US" sz="1100" u="none" strike="noStrike" dirty="0" err="1">
                          <a:effectLst/>
                        </a:rPr>
                        <a:t>interest_MEAN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843822612"/>
                  </a:ext>
                </a:extLst>
              </a:tr>
              <a:tr h="196215">
                <a:tc>
                  <a:txBody>
                    <a:bodyPr/>
                    <a:lstStyle/>
                    <a:p>
                      <a:pPr algn="l" fontAlgn="b"/>
                      <a:r>
                        <a:rPr lang="en-US" sz="1100" u="none" strike="noStrike">
                          <a:effectLst/>
                        </a:rPr>
                        <a:t>PREV_PRODUCT_COMBINATION_Card Street_MEAN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764546435"/>
                  </a:ext>
                </a:extLst>
              </a:tr>
              <a:tr h="196215">
                <a:tc>
                  <a:txBody>
                    <a:bodyPr/>
                    <a:lstStyle/>
                    <a:p>
                      <a:pPr algn="l" fontAlgn="b"/>
                      <a:r>
                        <a:rPr lang="en-US" sz="1100" u="none" strike="noStrike">
                          <a:effectLst/>
                        </a:rPr>
                        <a:t>PREV_PRODUCT_COMBINATION_Cash_MEAN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754293051"/>
                  </a:ext>
                </a:extLst>
              </a:tr>
              <a:tr h="196215">
                <a:tc>
                  <a:txBody>
                    <a:bodyPr/>
                    <a:lstStyle/>
                    <a:p>
                      <a:pPr algn="l" fontAlgn="b"/>
                      <a:r>
                        <a:rPr lang="en-US" sz="1100" u="none" strike="noStrike">
                          <a:effectLst/>
                        </a:rPr>
                        <a:t>PREV_PRODUCT_COMBINATION_POS household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632389174"/>
                  </a:ext>
                </a:extLst>
              </a:tr>
              <a:tr h="196215">
                <a:tc>
                  <a:txBody>
                    <a:bodyPr/>
                    <a:lstStyle/>
                    <a:p>
                      <a:pPr algn="l" fontAlgn="b"/>
                      <a:r>
                        <a:rPr lang="en-US" sz="1100" u="none" strike="noStrike" dirty="0" err="1">
                          <a:effectLst/>
                        </a:rPr>
                        <a:t>PREV_PRODUCT_COMBINATION_Cash</a:t>
                      </a:r>
                      <a:r>
                        <a:rPr lang="en-US" sz="1100" u="none" strike="noStrike" dirty="0">
                          <a:effectLst/>
                        </a:rPr>
                        <a:t> X-Sell: </a:t>
                      </a:r>
                      <a:r>
                        <a:rPr lang="en-US" sz="1100" u="none" strike="noStrike" dirty="0" err="1">
                          <a:effectLst/>
                        </a:rPr>
                        <a:t>high_MEAN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180576321"/>
                  </a:ext>
                </a:extLst>
              </a:tr>
              <a:tr h="196215">
                <a:tc>
                  <a:txBody>
                    <a:bodyPr/>
                    <a:lstStyle/>
                    <a:p>
                      <a:pPr algn="l" fontAlgn="b"/>
                      <a:r>
                        <a:rPr lang="en-US" sz="1100" u="none" strike="noStrike">
                          <a:effectLst/>
                        </a:rPr>
                        <a:t>PREV_PRODUCT_COMBINATION_Cash Street: high_MEAN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159</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107186673"/>
                  </a:ext>
                </a:extLst>
              </a:tr>
              <a:tr h="196215">
                <a:tc>
                  <a:txBody>
                    <a:bodyPr/>
                    <a:lstStyle/>
                    <a:p>
                      <a:pPr algn="l" fontAlgn="b"/>
                      <a:r>
                        <a:rPr lang="en-US" sz="1100" u="none" strike="noStrike">
                          <a:effectLst/>
                        </a:rPr>
                        <a:t>PREV_PRODUCT_COMBINATION_POS industry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193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068830871"/>
                  </a:ext>
                </a:extLst>
              </a:tr>
              <a:tr h="196215">
                <a:tc>
                  <a:txBody>
                    <a:bodyPr/>
                    <a:lstStyle/>
                    <a:p>
                      <a:pPr algn="l" fontAlgn="b"/>
                      <a:r>
                        <a:rPr lang="en-US" sz="1100" u="none" strike="noStrike">
                          <a:effectLst/>
                        </a:rPr>
                        <a:t>PREV_PRODUCT_COMBINATION_Cash X-Sell: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924269789"/>
                  </a:ext>
                </a:extLst>
              </a:tr>
              <a:tr h="0">
                <a:tc>
                  <a:txBody>
                    <a:bodyPr/>
                    <a:lstStyle/>
                    <a:p>
                      <a:pPr algn="l" fontAlgn="b"/>
                      <a:r>
                        <a:rPr lang="en-US" sz="1100" u="none" strike="noStrike">
                          <a:effectLst/>
                        </a:rPr>
                        <a:t>PREV_PRODUCT_COMBINATION_POS household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232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786681946"/>
                  </a:ext>
                </a:extLst>
              </a:tr>
              <a:tr h="196215">
                <a:tc>
                  <a:txBody>
                    <a:bodyPr/>
                    <a:lstStyle/>
                    <a:p>
                      <a:pPr algn="l" fontAlgn="b"/>
                      <a:r>
                        <a:rPr lang="en-US" sz="1100" u="none" strike="noStrike">
                          <a:effectLst/>
                        </a:rPr>
                        <a:t>PREV_PRODUCT_COMBINATION_Card X-Sell_MEAN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4274106333"/>
                  </a:ext>
                </a:extLst>
              </a:tr>
              <a:tr h="196215">
                <a:tc>
                  <a:txBody>
                    <a:bodyPr/>
                    <a:lstStyle/>
                    <a:p>
                      <a:pPr algn="l" fontAlgn="b"/>
                      <a:r>
                        <a:rPr lang="en-US" sz="1100" u="none" strike="noStrike">
                          <a:effectLst/>
                        </a:rPr>
                        <a:t>PREV_PRODUCT_COMBINATION_POS industry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365227063"/>
                  </a:ext>
                </a:extLst>
              </a:tr>
              <a:tr h="196215">
                <a:tc>
                  <a:txBody>
                    <a:bodyPr/>
                    <a:lstStyle/>
                    <a:p>
                      <a:pPr algn="l" fontAlgn="b"/>
                      <a:r>
                        <a:rPr lang="en-US" sz="1100" u="none" strike="noStrike">
                          <a:effectLst/>
                        </a:rPr>
                        <a:t>PREV_PRODUCT_COMBINATION_Cash Street: low_MEAN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283</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64047593"/>
                  </a:ext>
                </a:extLst>
              </a:tr>
              <a:tr h="196215">
                <a:tc>
                  <a:txBody>
                    <a:bodyPr/>
                    <a:lstStyle/>
                    <a:p>
                      <a:pPr algn="l" fontAlgn="b"/>
                      <a:r>
                        <a:rPr lang="en-US" sz="1100" u="none" strike="noStrike">
                          <a:effectLst/>
                        </a:rPr>
                        <a:t>PREV_PRODUCT_COMBINATION_Cash Street: middle_MEAN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579916520"/>
                  </a:ext>
                </a:extLst>
              </a:tr>
              <a:tr h="196215">
                <a:tc>
                  <a:txBody>
                    <a:bodyPr/>
                    <a:lstStyle/>
                    <a:p>
                      <a:pPr algn="l" fontAlgn="b"/>
                      <a:r>
                        <a:rPr lang="en-US" sz="1100" u="none" strike="noStrike">
                          <a:effectLst/>
                        </a:rPr>
                        <a:t>PREV_PRODUCT_COMBINATION_POS mobile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962184435"/>
                  </a:ext>
                </a:extLst>
              </a:tr>
              <a:tr h="196215">
                <a:tc>
                  <a:txBody>
                    <a:bodyPr/>
                    <a:lstStyle/>
                    <a:p>
                      <a:pPr algn="l" fontAlgn="b"/>
                      <a:r>
                        <a:rPr lang="en-US" sz="1100" u="none" strike="noStrike">
                          <a:effectLst/>
                        </a:rPr>
                        <a:t>PREV_PRODUCT_COMBINATION_POS other with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350</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2155115485"/>
                  </a:ext>
                </a:extLst>
              </a:tr>
              <a:tr h="196215">
                <a:tc>
                  <a:txBody>
                    <a:bodyPr/>
                    <a:lstStyle/>
                    <a:p>
                      <a:pPr algn="l" fontAlgn="b"/>
                      <a:r>
                        <a:rPr lang="en-US" sz="1100" u="none" strike="noStrike">
                          <a:effectLst/>
                        </a:rPr>
                        <a:t>PREV_PRODUCT_COMBINATION_POS others without interest_MEAN</a:t>
                      </a:r>
                      <a:endParaRPr lang="en-US" sz="1100" b="0" i="0" u="none" strike="noStrike">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a:effectLst/>
                        </a:rPr>
                        <a:t>482</a:t>
                      </a:r>
                      <a:endParaRPr lang="en-US" sz="1100" b="0" i="0" u="none" strike="noStrike">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1014354685"/>
                  </a:ext>
                </a:extLst>
              </a:tr>
              <a:tr h="196215">
                <a:tc>
                  <a:txBody>
                    <a:bodyPr/>
                    <a:lstStyle/>
                    <a:p>
                      <a:pPr algn="l" fontAlgn="b"/>
                      <a:r>
                        <a:rPr lang="en-US" sz="1100" u="none" strike="noStrike" dirty="0" err="1">
                          <a:effectLst/>
                        </a:rPr>
                        <a:t>PREV_PRODUCT_COMBINATION_nan_MEAN</a:t>
                      </a:r>
                      <a:endParaRPr lang="en-US" sz="1100" b="0" i="0" u="none" strike="noStrike" dirty="0">
                        <a:solidFill>
                          <a:srgbClr val="000000"/>
                        </a:solidFill>
                        <a:effectLst/>
                        <a:latin typeface="Calibri" panose="020F0502020204030204" pitchFamily="34" charset="0"/>
                      </a:endParaRPr>
                    </a:p>
                  </a:txBody>
                  <a:tcPr marL="4407" marR="4407" marT="4407" marB="0" anchor="b"/>
                </a:tc>
                <a:tc>
                  <a:txBody>
                    <a:bodyPr/>
                    <a:lstStyle/>
                    <a:p>
                      <a:pPr algn="r" fontAlgn="b"/>
                      <a:r>
                        <a:rPr lang="en-US" sz="1100" u="none" strike="noStrike" dirty="0">
                          <a:effectLst/>
                        </a:rPr>
                        <a:t>605</a:t>
                      </a:r>
                      <a:endParaRPr lang="en-US" sz="1100" b="0" i="0" u="none" strike="noStrike" dirty="0">
                        <a:solidFill>
                          <a:srgbClr val="000000"/>
                        </a:solidFill>
                        <a:effectLst/>
                        <a:latin typeface="Calibri" panose="020F0502020204030204" pitchFamily="34" charset="0"/>
                      </a:endParaRPr>
                    </a:p>
                  </a:txBody>
                  <a:tcPr marL="4407" marR="4407" marT="4407" marB="0" anchor="b"/>
                </a:tc>
                <a:extLst>
                  <a:ext uri="{0D108BD9-81ED-4DB2-BD59-A6C34878D82A}">
                    <a16:rowId xmlns:a16="http://schemas.microsoft.com/office/drawing/2014/main" val="3133783898"/>
                  </a:ext>
                </a:extLst>
              </a:tr>
            </a:tbl>
          </a:graphicData>
        </a:graphic>
      </p:graphicFrame>
      <p:sp>
        <p:nvSpPr>
          <p:cNvPr id="7" name="ZoneTexte 6">
            <a:extLst>
              <a:ext uri="{FF2B5EF4-FFF2-40B4-BE49-F238E27FC236}">
                <a16:creationId xmlns:a16="http://schemas.microsoft.com/office/drawing/2014/main" id="{7CA15F73-623D-4425-A804-7C399E518FE3}"/>
              </a:ext>
            </a:extLst>
          </p:cNvPr>
          <p:cNvSpPr txBox="1"/>
          <p:nvPr/>
        </p:nvSpPr>
        <p:spPr>
          <a:xfrm>
            <a:off x="4005892" y="5177224"/>
            <a:ext cx="8324715" cy="1477328"/>
          </a:xfrm>
          <a:prstGeom prst="rect">
            <a:avLst/>
          </a:prstGeom>
          <a:noFill/>
        </p:spPr>
        <p:txBody>
          <a:bodyPr wrap="none" rtlCol="0">
            <a:spAutoFit/>
          </a:bodyPr>
          <a:lstStyle/>
          <a:p>
            <a:r>
              <a:rPr lang="en-US" dirty="0"/>
              <a:t>This feature is already a combination of features</a:t>
            </a:r>
          </a:p>
          <a:p>
            <a:r>
              <a:rPr lang="en-US" dirty="0"/>
              <a:t>We kept the most frequent and most discriminant</a:t>
            </a:r>
          </a:p>
          <a:p>
            <a:r>
              <a:rPr lang="en-US" dirty="0"/>
              <a:t>With this label encoding technique, and furthermore using a mean value</a:t>
            </a:r>
          </a:p>
          <a:p>
            <a:r>
              <a:rPr lang="en-US" dirty="0"/>
              <a:t>Shows that we’ve lost the integrity of the data</a:t>
            </a:r>
          </a:p>
          <a:p>
            <a:endParaRPr lang="en-US" dirty="0"/>
          </a:p>
        </p:txBody>
      </p:sp>
      <p:sp>
        <p:nvSpPr>
          <p:cNvPr id="8" name="ZoneTexte 7">
            <a:extLst>
              <a:ext uri="{FF2B5EF4-FFF2-40B4-BE49-F238E27FC236}">
                <a16:creationId xmlns:a16="http://schemas.microsoft.com/office/drawing/2014/main" id="{4F78CA56-7814-48A8-9883-A0053DE69279}"/>
              </a:ext>
            </a:extLst>
          </p:cNvPr>
          <p:cNvSpPr txBox="1"/>
          <p:nvPr/>
        </p:nvSpPr>
        <p:spPr>
          <a:xfrm>
            <a:off x="154825" y="4929159"/>
            <a:ext cx="3851067" cy="1477328"/>
          </a:xfrm>
          <a:prstGeom prst="rect">
            <a:avLst/>
          </a:prstGeom>
          <a:noFill/>
        </p:spPr>
        <p:txBody>
          <a:bodyPr wrap="square" rtlCol="0">
            <a:spAutoFit/>
          </a:bodyPr>
          <a:lstStyle/>
          <a:p>
            <a:r>
              <a:rPr lang="en-US" dirty="0"/>
              <a:t>Those features clearly illustrate the valuable </a:t>
            </a:r>
            <a:r>
              <a:rPr lang="en-US" dirty="0" err="1"/>
              <a:t>aggs</a:t>
            </a:r>
            <a:r>
              <a:rPr lang="en-US" dirty="0"/>
              <a:t> methods among those tested.</a:t>
            </a:r>
          </a:p>
          <a:p>
            <a:r>
              <a:rPr lang="en-US" dirty="0" err="1"/>
              <a:t>Additionnaly</a:t>
            </a:r>
            <a:r>
              <a:rPr lang="en-US" dirty="0"/>
              <a:t>, we have a proof of utility of the DEF filter</a:t>
            </a:r>
          </a:p>
        </p:txBody>
      </p:sp>
    </p:spTree>
    <p:extLst>
      <p:ext uri="{BB962C8B-B14F-4D97-AF65-F5344CB8AC3E}">
        <p14:creationId xmlns:p14="http://schemas.microsoft.com/office/powerpoint/2010/main" val="372687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657DA-FA57-41DF-B362-3ED1084A3E59}"/>
              </a:ext>
            </a:extLst>
          </p:cNvPr>
          <p:cNvSpPr>
            <a:spLocks noGrp="1"/>
          </p:cNvSpPr>
          <p:nvPr>
            <p:ph type="title"/>
          </p:nvPr>
        </p:nvSpPr>
        <p:spPr/>
        <p:txBody>
          <a:bodyPr/>
          <a:lstStyle/>
          <a:p>
            <a:r>
              <a:rPr lang="en-US" dirty="0"/>
              <a:t>Table of contents</a:t>
            </a:r>
          </a:p>
        </p:txBody>
      </p:sp>
      <p:sp>
        <p:nvSpPr>
          <p:cNvPr id="3" name="Espace réservé du contenu 2">
            <a:extLst>
              <a:ext uri="{FF2B5EF4-FFF2-40B4-BE49-F238E27FC236}">
                <a16:creationId xmlns:a16="http://schemas.microsoft.com/office/drawing/2014/main" id="{4F135023-D3B4-46E5-BA8C-BCFAEED39407}"/>
              </a:ext>
            </a:extLst>
          </p:cNvPr>
          <p:cNvSpPr>
            <a:spLocks noGrp="1"/>
          </p:cNvSpPr>
          <p:nvPr>
            <p:ph idx="1"/>
          </p:nvPr>
        </p:nvSpPr>
        <p:spPr>
          <a:xfrm>
            <a:off x="654834" y="1770017"/>
            <a:ext cx="4798515" cy="4145871"/>
          </a:xfrm>
        </p:spPr>
        <p:txBody>
          <a:bodyPr>
            <a:normAutofit fontScale="77500" lnSpcReduction="20000"/>
          </a:bodyPr>
          <a:lstStyle/>
          <a:p>
            <a:pPr>
              <a:buFont typeface="+mj-lt"/>
              <a:buAutoNum type="arabicPeriod"/>
            </a:pPr>
            <a:r>
              <a:rPr lang="en-US" dirty="0"/>
              <a:t>Use case</a:t>
            </a:r>
          </a:p>
          <a:p>
            <a:pPr>
              <a:buFont typeface="+mj-lt"/>
              <a:buAutoNum type="arabicPeriod"/>
            </a:pPr>
            <a:r>
              <a:rPr lang="en-US" dirty="0"/>
              <a:t>Data Feature Engineering &amp; “model-agnostic” Feature Selection</a:t>
            </a:r>
          </a:p>
          <a:p>
            <a:pPr>
              <a:buFont typeface="+mj-lt"/>
              <a:buAutoNum type="arabicPeriod"/>
            </a:pPr>
            <a:r>
              <a:rPr lang="en-US" dirty="0"/>
              <a:t>Model</a:t>
            </a:r>
          </a:p>
          <a:p>
            <a:pPr lvl="1">
              <a:buFont typeface="+mj-lt"/>
              <a:buAutoNum type="arabicPeriod"/>
            </a:pPr>
            <a:r>
              <a:rPr lang="en-US" dirty="0"/>
              <a:t>Scoring method (&amp; use of prediction threshold)</a:t>
            </a:r>
          </a:p>
          <a:p>
            <a:pPr lvl="1">
              <a:buFont typeface="+mj-lt"/>
              <a:buAutoNum type="arabicPeriod"/>
            </a:pPr>
            <a:r>
              <a:rPr lang="en-US" dirty="0"/>
              <a:t>Upstream steps strategies: impute, scale, class balance</a:t>
            </a:r>
          </a:p>
          <a:p>
            <a:pPr lvl="1">
              <a:buFont typeface="+mj-lt"/>
              <a:buAutoNum type="arabicPeriod"/>
            </a:pPr>
            <a:r>
              <a:rPr lang="en-US" dirty="0"/>
              <a:t>Testing across models &amp; models param : </a:t>
            </a:r>
            <a:r>
              <a:rPr lang="en-US" dirty="0" err="1"/>
              <a:t>hyperopt</a:t>
            </a:r>
            <a:endParaRPr lang="en-US" dirty="0"/>
          </a:p>
          <a:p>
            <a:pPr lvl="2">
              <a:buFont typeface="+mj-lt"/>
              <a:buAutoNum type="arabicPeriod"/>
            </a:pPr>
            <a:r>
              <a:rPr lang="en-US" dirty="0" err="1"/>
              <a:t>Auc</a:t>
            </a:r>
            <a:r>
              <a:rPr lang="en-US" dirty="0"/>
              <a:t> Objective</a:t>
            </a:r>
          </a:p>
          <a:p>
            <a:pPr lvl="2">
              <a:buFont typeface="+mj-lt"/>
              <a:buAutoNum type="arabicPeriod"/>
            </a:pPr>
            <a:r>
              <a:rPr lang="en-US" dirty="0" err="1"/>
              <a:t>Fbeta</a:t>
            </a:r>
            <a:r>
              <a:rPr lang="en-US" dirty="0"/>
              <a:t> score Objective</a:t>
            </a:r>
          </a:p>
          <a:p>
            <a:pPr lvl="1">
              <a:buFont typeface="+mj-lt"/>
              <a:buAutoNum type="arabicPeriod"/>
            </a:pPr>
            <a:r>
              <a:rPr lang="en-US" dirty="0"/>
              <a:t>Perspectives : embed FS, enable thresholding of predict </a:t>
            </a:r>
            <a:r>
              <a:rPr lang="en-US" dirty="0" err="1"/>
              <a:t>proba</a:t>
            </a:r>
            <a:r>
              <a:rPr lang="en-US" dirty="0"/>
              <a:t>, pipeline incl. upstream</a:t>
            </a:r>
          </a:p>
          <a:p>
            <a:pPr>
              <a:buFont typeface="+mj-lt"/>
              <a:buAutoNum type="arabicPeriod"/>
            </a:pPr>
            <a:r>
              <a:rPr lang="en-US" dirty="0"/>
              <a:t>Dashboard</a:t>
            </a:r>
          </a:p>
          <a:p>
            <a:pPr lvl="1">
              <a:buFont typeface="+mj-lt"/>
              <a:buAutoNum type="arabicPeriod"/>
            </a:pPr>
            <a:r>
              <a:rPr lang="en-US" dirty="0"/>
              <a:t>Interpretability</a:t>
            </a:r>
          </a:p>
        </p:txBody>
      </p:sp>
      <p:sp>
        <p:nvSpPr>
          <p:cNvPr id="4" name="Espace réservé du numéro de diapositive 3">
            <a:extLst>
              <a:ext uri="{FF2B5EF4-FFF2-40B4-BE49-F238E27FC236}">
                <a16:creationId xmlns:a16="http://schemas.microsoft.com/office/drawing/2014/main" id="{D294DA9C-285B-4BB1-88E6-1EC54B6FF0B2}"/>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Diagramme 4">
            <a:extLst>
              <a:ext uri="{FF2B5EF4-FFF2-40B4-BE49-F238E27FC236}">
                <a16:creationId xmlns:a16="http://schemas.microsoft.com/office/drawing/2014/main" id="{18383BD8-B764-4A62-84CE-DC767B5123A7}"/>
              </a:ext>
            </a:extLst>
          </p:cNvPr>
          <p:cNvGraphicFramePr/>
          <p:nvPr/>
        </p:nvGraphicFramePr>
        <p:xfrm>
          <a:off x="6007504" y="1938969"/>
          <a:ext cx="5026139" cy="330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FD822BAF-8C8D-4D40-9E44-E677155B688B}"/>
              </a:ext>
            </a:extLst>
          </p:cNvPr>
          <p:cNvSpPr txBox="1"/>
          <p:nvPr/>
        </p:nvSpPr>
        <p:spPr>
          <a:xfrm>
            <a:off x="11236879" y="2038525"/>
            <a:ext cx="394660" cy="369332"/>
          </a:xfrm>
          <a:prstGeom prst="rect">
            <a:avLst/>
          </a:prstGeom>
          <a:noFill/>
        </p:spPr>
        <p:txBody>
          <a:bodyPr wrap="none" rtlCol="0">
            <a:spAutoFit/>
          </a:bodyPr>
          <a:lstStyle/>
          <a:p>
            <a:r>
              <a:rPr lang="en-US" dirty="0"/>
              <a:t>5’</a:t>
            </a:r>
          </a:p>
        </p:txBody>
      </p:sp>
      <p:sp>
        <p:nvSpPr>
          <p:cNvPr id="7" name="ZoneTexte 6">
            <a:extLst>
              <a:ext uri="{FF2B5EF4-FFF2-40B4-BE49-F238E27FC236}">
                <a16:creationId xmlns:a16="http://schemas.microsoft.com/office/drawing/2014/main" id="{EE84B145-CCEC-4E8F-B324-CE862185059B}"/>
              </a:ext>
            </a:extLst>
          </p:cNvPr>
          <p:cNvSpPr txBox="1"/>
          <p:nvPr/>
        </p:nvSpPr>
        <p:spPr>
          <a:xfrm>
            <a:off x="11255961" y="2810313"/>
            <a:ext cx="394660" cy="369332"/>
          </a:xfrm>
          <a:prstGeom prst="rect">
            <a:avLst/>
          </a:prstGeom>
          <a:noFill/>
        </p:spPr>
        <p:txBody>
          <a:bodyPr wrap="none" rtlCol="0">
            <a:spAutoFit/>
          </a:bodyPr>
          <a:lstStyle/>
          <a:p>
            <a:r>
              <a:rPr lang="en-US" dirty="0"/>
              <a:t>3’</a:t>
            </a:r>
          </a:p>
        </p:txBody>
      </p:sp>
      <p:sp>
        <p:nvSpPr>
          <p:cNvPr id="8" name="ZoneTexte 7">
            <a:extLst>
              <a:ext uri="{FF2B5EF4-FFF2-40B4-BE49-F238E27FC236}">
                <a16:creationId xmlns:a16="http://schemas.microsoft.com/office/drawing/2014/main" id="{B37C0C11-40F7-4CB9-AF69-5F7BC0360162}"/>
              </a:ext>
            </a:extLst>
          </p:cNvPr>
          <p:cNvSpPr txBox="1"/>
          <p:nvPr/>
        </p:nvSpPr>
        <p:spPr>
          <a:xfrm>
            <a:off x="11209408" y="4329171"/>
            <a:ext cx="522900" cy="369332"/>
          </a:xfrm>
          <a:prstGeom prst="rect">
            <a:avLst/>
          </a:prstGeom>
          <a:noFill/>
        </p:spPr>
        <p:txBody>
          <a:bodyPr wrap="none" rtlCol="0">
            <a:spAutoFit/>
          </a:bodyPr>
          <a:lstStyle/>
          <a:p>
            <a:r>
              <a:rPr lang="en-US" dirty="0"/>
              <a:t>15’</a:t>
            </a:r>
          </a:p>
        </p:txBody>
      </p:sp>
      <p:sp>
        <p:nvSpPr>
          <p:cNvPr id="9" name="ZoneTexte 8">
            <a:extLst>
              <a:ext uri="{FF2B5EF4-FFF2-40B4-BE49-F238E27FC236}">
                <a16:creationId xmlns:a16="http://schemas.microsoft.com/office/drawing/2014/main" id="{F84DCEAE-3E08-42DD-B619-CF317D173178}"/>
              </a:ext>
            </a:extLst>
          </p:cNvPr>
          <p:cNvSpPr txBox="1"/>
          <p:nvPr/>
        </p:nvSpPr>
        <p:spPr>
          <a:xfrm>
            <a:off x="11244595" y="3615260"/>
            <a:ext cx="39466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90440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0096E-C291-41BF-9E47-B90A476BB269}"/>
              </a:ext>
            </a:extLst>
          </p:cNvPr>
          <p:cNvSpPr>
            <a:spLocks noGrp="1"/>
          </p:cNvSpPr>
          <p:nvPr>
            <p:ph type="title"/>
          </p:nvPr>
        </p:nvSpPr>
        <p:spPr>
          <a:xfrm>
            <a:off x="557847" y="21496"/>
            <a:ext cx="10571998" cy="970450"/>
          </a:xfrm>
        </p:spPr>
        <p:txBody>
          <a:bodyPr/>
          <a:lstStyle/>
          <a:p>
            <a:r>
              <a:rPr lang="en-US" dirty="0"/>
              <a:t>Scoring &amp; integration</a:t>
            </a:r>
          </a:p>
        </p:txBody>
      </p:sp>
      <p:sp>
        <p:nvSpPr>
          <p:cNvPr id="3" name="Espace réservé du contenu 2">
            <a:extLst>
              <a:ext uri="{FF2B5EF4-FFF2-40B4-BE49-F238E27FC236}">
                <a16:creationId xmlns:a16="http://schemas.microsoft.com/office/drawing/2014/main" id="{83F96422-9E47-4772-BA66-093B272889F0}"/>
              </a:ext>
            </a:extLst>
          </p:cNvPr>
          <p:cNvSpPr>
            <a:spLocks noGrp="1"/>
          </p:cNvSpPr>
          <p:nvPr>
            <p:ph idx="1"/>
          </p:nvPr>
        </p:nvSpPr>
        <p:spPr>
          <a:xfrm>
            <a:off x="4009828" y="1202693"/>
            <a:ext cx="7972525" cy="1936495"/>
          </a:xfrm>
        </p:spPr>
        <p:txBody>
          <a:bodyPr>
            <a:normAutofit/>
          </a:bodyPr>
          <a:lstStyle/>
          <a:p>
            <a:r>
              <a:rPr lang="en-US" sz="1400" dirty="0"/>
              <a:t>According to the target definition 1 - client failed to repay loan, 0 – no difficulty:</a:t>
            </a:r>
          </a:p>
          <a:p>
            <a:pPr lvl="1"/>
            <a:r>
              <a:rPr lang="en-US" sz="1400" dirty="0"/>
              <a:t>Trusting a </a:t>
            </a:r>
            <a:r>
              <a:rPr lang="en-US" sz="1400" b="1" dirty="0"/>
              <a:t>negative</a:t>
            </a:r>
            <a:r>
              <a:rPr lang="en-US" sz="1400" dirty="0"/>
              <a:t> </a:t>
            </a:r>
            <a:r>
              <a:rPr lang="en-US" sz="1400" b="1" dirty="0"/>
              <a:t>prediction</a:t>
            </a:r>
            <a:r>
              <a:rPr lang="en-US" sz="1400" dirty="0"/>
              <a:t> in case of </a:t>
            </a:r>
            <a:r>
              <a:rPr lang="en-US" sz="1400" b="1" dirty="0" err="1"/>
              <a:t>tn</a:t>
            </a:r>
            <a:r>
              <a:rPr lang="en-US" sz="1400" b="1" dirty="0"/>
              <a:t>:</a:t>
            </a:r>
            <a:r>
              <a:rPr lang="en-US" sz="1400" dirty="0"/>
              <a:t> </a:t>
            </a:r>
            <a:r>
              <a:rPr lang="en-US" sz="1400" b="1" dirty="0"/>
              <a:t>true negative </a:t>
            </a:r>
            <a:r>
              <a:rPr lang="en-US" sz="1400" dirty="0"/>
              <a:t>is usual business, but a </a:t>
            </a:r>
            <a:r>
              <a:rPr lang="en-US" sz="1400" b="1" dirty="0" err="1"/>
              <a:t>fn</a:t>
            </a:r>
            <a:r>
              <a:rPr lang="en-US" sz="1400" b="1" dirty="0"/>
              <a:t>:</a:t>
            </a:r>
            <a:r>
              <a:rPr lang="en-US" sz="1400" dirty="0"/>
              <a:t> </a:t>
            </a:r>
            <a:r>
              <a:rPr lang="en-US" sz="1400" b="1" dirty="0"/>
              <a:t>false negative </a:t>
            </a:r>
            <a:r>
              <a:rPr lang="en-US" sz="1400" dirty="0"/>
              <a:t>means exposure to a higher risk of defaults.</a:t>
            </a:r>
          </a:p>
          <a:p>
            <a:pPr lvl="1"/>
            <a:r>
              <a:rPr lang="en-US" sz="1400" dirty="0"/>
              <a:t>Trusting a </a:t>
            </a:r>
            <a:r>
              <a:rPr lang="en-US" sz="1400" b="1" dirty="0"/>
              <a:t>positive prediction </a:t>
            </a:r>
            <a:r>
              <a:rPr lang="en-US" sz="1400" dirty="0"/>
              <a:t>in case of </a:t>
            </a:r>
            <a:r>
              <a:rPr lang="en-US" sz="1400" b="1" dirty="0" err="1"/>
              <a:t>tp</a:t>
            </a:r>
            <a:r>
              <a:rPr lang="en-US" sz="1400" b="1" dirty="0"/>
              <a:t>: true positive </a:t>
            </a:r>
            <a:r>
              <a:rPr lang="en-US" sz="1400" dirty="0"/>
              <a:t>is usual business, but a </a:t>
            </a:r>
            <a:r>
              <a:rPr lang="en-US" sz="1400" b="1" dirty="0" err="1"/>
              <a:t>fp</a:t>
            </a:r>
            <a:r>
              <a:rPr lang="en-US" sz="1400" b="1" dirty="0"/>
              <a:t>: false positive </a:t>
            </a:r>
            <a:r>
              <a:rPr lang="en-US" sz="1400" dirty="0"/>
              <a:t>means losing a “good” client.</a:t>
            </a:r>
          </a:p>
          <a:p>
            <a:pPr marL="0" indent="0">
              <a:buNone/>
            </a:pPr>
            <a:r>
              <a:rPr lang="en-US" sz="1400" b="1" dirty="0">
                <a:sym typeface="Wingdings" panose="05000000000000000000" pitchFamily="2" charset="2"/>
              </a:rPr>
              <a:t>    W</a:t>
            </a:r>
            <a:r>
              <a:rPr lang="en-US" sz="1400" b="1" dirty="0"/>
              <a:t>e want to minimize (</a:t>
            </a:r>
            <a:r>
              <a:rPr lang="en-US" sz="1400" b="1" dirty="0" err="1"/>
              <a:t>fn</a:t>
            </a:r>
            <a:r>
              <a:rPr lang="en-US" sz="1400" b="1" dirty="0"/>
              <a:t> + </a:t>
            </a:r>
            <a:r>
              <a:rPr lang="en-US" sz="1400" b="1" dirty="0" err="1"/>
              <a:t>fp</a:t>
            </a:r>
            <a:r>
              <a:rPr lang="en-US" sz="1400" b="1" dirty="0"/>
              <a:t>), with higher interest on </a:t>
            </a:r>
            <a:r>
              <a:rPr lang="en-US" sz="1400" b="1" dirty="0" err="1"/>
              <a:t>fn</a:t>
            </a:r>
            <a:endParaRPr lang="en-US" sz="1400" b="1" dirty="0"/>
          </a:p>
        </p:txBody>
      </p:sp>
      <p:sp>
        <p:nvSpPr>
          <p:cNvPr id="74" name="Espace réservé du numéro de diapositive 73">
            <a:extLst>
              <a:ext uri="{FF2B5EF4-FFF2-40B4-BE49-F238E27FC236}">
                <a16:creationId xmlns:a16="http://schemas.microsoft.com/office/drawing/2014/main" id="{532C5FD5-3E1D-4ADD-80B8-1DCC9BE50B3F}"/>
              </a:ext>
            </a:extLst>
          </p:cNvPr>
          <p:cNvSpPr>
            <a:spLocks noGrp="1"/>
          </p:cNvSpPr>
          <p:nvPr>
            <p:ph type="sldNum" sz="quarter" idx="12"/>
          </p:nvPr>
        </p:nvSpPr>
        <p:spPr>
          <a:xfrm>
            <a:off x="11129845" y="6190580"/>
            <a:ext cx="1062155" cy="490599"/>
          </a:xfrm>
        </p:spPr>
        <p:txBody>
          <a:bodyPr/>
          <a:lstStyle/>
          <a:p>
            <a:fld id="{D57F1E4F-1CFF-5643-939E-217C01CDF565}" type="slidenum">
              <a:rPr lang="en-US" smtClean="0"/>
              <a:pPr/>
              <a:t>9</a:t>
            </a:fld>
            <a:endParaRPr lang="en-US" dirty="0"/>
          </a:p>
        </p:txBody>
      </p:sp>
      <p:grpSp>
        <p:nvGrpSpPr>
          <p:cNvPr id="103" name="Groupe 102">
            <a:extLst>
              <a:ext uri="{FF2B5EF4-FFF2-40B4-BE49-F238E27FC236}">
                <a16:creationId xmlns:a16="http://schemas.microsoft.com/office/drawing/2014/main" id="{462F6FDB-9CFB-4622-8F81-E18F66166260}"/>
              </a:ext>
            </a:extLst>
          </p:cNvPr>
          <p:cNvGrpSpPr/>
          <p:nvPr/>
        </p:nvGrpSpPr>
        <p:grpSpPr>
          <a:xfrm>
            <a:off x="217831" y="3024897"/>
            <a:ext cx="3875930" cy="4319666"/>
            <a:chOff x="217831" y="3024897"/>
            <a:chExt cx="3875930" cy="4319666"/>
          </a:xfrm>
        </p:grpSpPr>
        <p:sp>
          <p:nvSpPr>
            <p:cNvPr id="65" name="Espace réservé du contenu 2">
              <a:extLst>
                <a:ext uri="{FF2B5EF4-FFF2-40B4-BE49-F238E27FC236}">
                  <a16:creationId xmlns:a16="http://schemas.microsoft.com/office/drawing/2014/main" id="{7A8908B4-607B-47D4-90A4-102484E1375D}"/>
                </a:ext>
              </a:extLst>
            </p:cNvPr>
            <p:cNvSpPr txBox="1">
              <a:spLocks/>
            </p:cNvSpPr>
            <p:nvPr/>
          </p:nvSpPr>
          <p:spPr>
            <a:xfrm>
              <a:off x="217831" y="3024897"/>
              <a:ext cx="2707314" cy="9931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1. </a:t>
              </a:r>
              <a:r>
                <a:rPr lang="en-US" sz="1400" dirty="0"/>
                <a:t>a classifier is basically as good as its Area under ROC Curve is large</a:t>
              </a:r>
            </a:p>
          </p:txBody>
        </p:sp>
        <p:grpSp>
          <p:nvGrpSpPr>
            <p:cNvPr id="100" name="Groupe 99">
              <a:extLst>
                <a:ext uri="{FF2B5EF4-FFF2-40B4-BE49-F238E27FC236}">
                  <a16:creationId xmlns:a16="http://schemas.microsoft.com/office/drawing/2014/main" id="{4791993E-7428-404D-BC55-FAA1794BC7DA}"/>
                </a:ext>
              </a:extLst>
            </p:cNvPr>
            <p:cNvGrpSpPr/>
            <p:nvPr/>
          </p:nvGrpSpPr>
          <p:grpSpPr>
            <a:xfrm>
              <a:off x="222373" y="3936880"/>
              <a:ext cx="3871388" cy="3407683"/>
              <a:chOff x="222373" y="3936880"/>
              <a:chExt cx="3871388" cy="3407683"/>
            </a:xfrm>
          </p:grpSpPr>
          <p:grpSp>
            <p:nvGrpSpPr>
              <p:cNvPr id="7" name="Groupe 6">
                <a:extLst>
                  <a:ext uri="{FF2B5EF4-FFF2-40B4-BE49-F238E27FC236}">
                    <a16:creationId xmlns:a16="http://schemas.microsoft.com/office/drawing/2014/main" id="{D1011273-54C6-4769-888E-97B821942120}"/>
                  </a:ext>
                </a:extLst>
              </p:cNvPr>
              <p:cNvGrpSpPr/>
              <p:nvPr/>
            </p:nvGrpSpPr>
            <p:grpSpPr>
              <a:xfrm>
                <a:off x="222373" y="3936880"/>
                <a:ext cx="3871388" cy="3407683"/>
                <a:chOff x="34787" y="3621448"/>
                <a:chExt cx="3871388" cy="3407683"/>
              </a:xfrm>
            </p:grpSpPr>
            <p:sp>
              <p:nvSpPr>
                <p:cNvPr id="29" name="Rectangle 28">
                  <a:extLst>
                    <a:ext uri="{FF2B5EF4-FFF2-40B4-BE49-F238E27FC236}">
                      <a16:creationId xmlns:a16="http://schemas.microsoft.com/office/drawing/2014/main" id="{39B145C7-B6A3-43CD-9908-A0FCA9FEB0EF}"/>
                    </a:ext>
                  </a:extLst>
                </p:cNvPr>
                <p:cNvSpPr/>
                <p:nvPr/>
              </p:nvSpPr>
              <p:spPr>
                <a:xfrm>
                  <a:off x="45425" y="3621448"/>
                  <a:ext cx="2646270" cy="24870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eur droit avec flèche 7">
                  <a:extLst>
                    <a:ext uri="{FF2B5EF4-FFF2-40B4-BE49-F238E27FC236}">
                      <a16:creationId xmlns:a16="http://schemas.microsoft.com/office/drawing/2014/main" id="{C4C33A25-496C-4C46-B9FF-42E5BFE57A35}"/>
                    </a:ext>
                  </a:extLst>
                </p:cNvPr>
                <p:cNvCxnSpPr>
                  <a:cxnSpLocks/>
                </p:cNvCxnSpPr>
                <p:nvPr/>
              </p:nvCxnSpPr>
              <p:spPr>
                <a:xfrm flipV="1">
                  <a:off x="508157" y="5560868"/>
                  <a:ext cx="1933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3A3098E-434A-40C6-A4ED-9AD7E543DB0E}"/>
                    </a:ext>
                  </a:extLst>
                </p:cNvPr>
                <p:cNvCxnSpPr>
                  <a:cxnSpLocks/>
                </p:cNvCxnSpPr>
                <p:nvPr/>
              </p:nvCxnSpPr>
              <p:spPr>
                <a:xfrm flipH="1" flipV="1">
                  <a:off x="508158" y="3897297"/>
                  <a:ext cx="1" cy="163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08A2DD9F-2748-4D1C-8A8B-F0D76FCEDF21}"/>
                    </a:ext>
                  </a:extLst>
                </p:cNvPr>
                <p:cNvSpPr/>
                <p:nvPr/>
              </p:nvSpPr>
              <p:spPr>
                <a:xfrm>
                  <a:off x="508158" y="4092605"/>
                  <a:ext cx="3398017" cy="2936526"/>
                </a:xfrm>
                <a:prstGeom prst="arc">
                  <a:avLst>
                    <a:gd name="adj1" fmla="val 10797011"/>
                    <a:gd name="adj2" fmla="val 162318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Connecteur droit 18">
                  <a:extLst>
                    <a:ext uri="{FF2B5EF4-FFF2-40B4-BE49-F238E27FC236}">
                      <a16:creationId xmlns:a16="http://schemas.microsoft.com/office/drawing/2014/main" id="{3520929B-48C6-40B0-AAF4-72BD036E943C}"/>
                    </a:ext>
                  </a:extLst>
                </p:cNvPr>
                <p:cNvCxnSpPr>
                  <a:cxnSpLocks/>
                  <a:stCxn id="13" idx="0"/>
                  <a:endCxn id="13" idx="2"/>
                </p:cNvCxnSpPr>
                <p:nvPr/>
              </p:nvCxnSpPr>
              <p:spPr>
                <a:xfrm flipV="1">
                  <a:off x="508159" y="4092652"/>
                  <a:ext cx="1712604" cy="146969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ZoneTexte 29">
                  <a:extLst>
                    <a:ext uri="{FF2B5EF4-FFF2-40B4-BE49-F238E27FC236}">
                      <a16:creationId xmlns:a16="http://schemas.microsoft.com/office/drawing/2014/main" id="{A73D53AD-C866-4ACF-9CBE-D9C68CDA251B}"/>
                    </a:ext>
                  </a:extLst>
                </p:cNvPr>
                <p:cNvSpPr txBox="1"/>
                <p:nvPr/>
              </p:nvSpPr>
              <p:spPr>
                <a:xfrm>
                  <a:off x="825539" y="5566746"/>
                  <a:ext cx="1300356" cy="461665"/>
                </a:xfrm>
                <a:prstGeom prst="rect">
                  <a:avLst/>
                </a:prstGeom>
                <a:noFill/>
              </p:spPr>
              <p:txBody>
                <a:bodyPr wrap="none" rtlCol="0">
                  <a:spAutoFit/>
                </a:bodyPr>
                <a:lstStyle/>
                <a:p>
                  <a:pPr algn="ctr"/>
                  <a:r>
                    <a:rPr lang="en-US" sz="1200" b="1" i="1" dirty="0">
                      <a:solidFill>
                        <a:schemeClr val="bg1"/>
                      </a:solidFill>
                    </a:rPr>
                    <a:t>1 – specificity</a:t>
                  </a:r>
                </a:p>
                <a:p>
                  <a:pPr algn="ctr"/>
                  <a:r>
                    <a:rPr lang="en-US" sz="1200" i="1" dirty="0">
                      <a:solidFill>
                        <a:schemeClr val="bg1"/>
                      </a:solidFill>
                    </a:rPr>
                    <a:t>1 - </a:t>
                  </a:r>
                  <a:r>
                    <a:rPr lang="en-US" sz="1200" i="1" dirty="0" err="1">
                      <a:solidFill>
                        <a:schemeClr val="bg1"/>
                      </a:solidFill>
                    </a:rPr>
                    <a:t>tn</a:t>
                  </a:r>
                  <a:r>
                    <a:rPr lang="en-US" sz="1200" i="1" dirty="0">
                      <a:solidFill>
                        <a:schemeClr val="bg1"/>
                      </a:solidFill>
                    </a:rPr>
                    <a:t> / (</a:t>
                  </a:r>
                  <a:r>
                    <a:rPr lang="en-US" sz="1200" i="1" dirty="0" err="1">
                      <a:solidFill>
                        <a:schemeClr val="bg1"/>
                      </a:solidFill>
                    </a:rPr>
                    <a:t>tn</a:t>
                  </a:r>
                  <a:r>
                    <a:rPr lang="en-US" sz="1200" i="1" dirty="0">
                      <a:solidFill>
                        <a:schemeClr val="bg1"/>
                      </a:solidFill>
                    </a:rPr>
                    <a:t> + </a:t>
                  </a:r>
                  <a:r>
                    <a:rPr lang="en-US" sz="1200" i="1" dirty="0" err="1">
                      <a:solidFill>
                        <a:schemeClr val="bg1"/>
                      </a:solidFill>
                    </a:rPr>
                    <a:t>fp</a:t>
                  </a:r>
                  <a:r>
                    <a:rPr lang="en-US" sz="1200" i="1" dirty="0">
                      <a:solidFill>
                        <a:schemeClr val="bg1"/>
                      </a:solidFill>
                    </a:rPr>
                    <a:t>)</a:t>
                  </a:r>
                </a:p>
              </p:txBody>
            </p:sp>
            <p:sp>
              <p:nvSpPr>
                <p:cNvPr id="31" name="ZoneTexte 30">
                  <a:extLst>
                    <a:ext uri="{FF2B5EF4-FFF2-40B4-BE49-F238E27FC236}">
                      <a16:creationId xmlns:a16="http://schemas.microsoft.com/office/drawing/2014/main" id="{66BBAB67-CB3A-4176-A197-9D4125DC7EA6}"/>
                    </a:ext>
                  </a:extLst>
                </p:cNvPr>
                <p:cNvSpPr txBox="1"/>
                <p:nvPr/>
              </p:nvSpPr>
              <p:spPr>
                <a:xfrm rot="16200000">
                  <a:off x="-277959" y="4521628"/>
                  <a:ext cx="1087157" cy="461665"/>
                </a:xfrm>
                <a:prstGeom prst="rect">
                  <a:avLst/>
                </a:prstGeom>
                <a:noFill/>
              </p:spPr>
              <p:txBody>
                <a:bodyPr wrap="none" rtlCol="0">
                  <a:spAutoFit/>
                </a:bodyPr>
                <a:lstStyle/>
                <a:p>
                  <a:pPr algn="ctr"/>
                  <a:r>
                    <a:rPr lang="en-US" sz="1200" b="1" i="1" dirty="0">
                      <a:solidFill>
                        <a:schemeClr val="bg1"/>
                      </a:solidFill>
                    </a:rPr>
                    <a:t>Sensitivity</a:t>
                  </a:r>
                  <a:r>
                    <a:rPr lang="en-US" sz="1200" i="1" dirty="0">
                      <a:solidFill>
                        <a:schemeClr val="bg1"/>
                      </a:solidFill>
                    </a:rPr>
                    <a:t> </a:t>
                  </a:r>
                </a:p>
                <a:p>
                  <a:pPr algn="ctr"/>
                  <a:r>
                    <a:rPr lang="en-US" sz="1200" i="1" dirty="0" err="1">
                      <a:solidFill>
                        <a:schemeClr val="bg1"/>
                      </a:solidFill>
                    </a:rPr>
                    <a:t>tp</a:t>
                  </a:r>
                  <a:r>
                    <a:rPr lang="en-US" sz="1200" i="1" dirty="0">
                      <a:solidFill>
                        <a:schemeClr val="bg1"/>
                      </a:solidFill>
                    </a:rPr>
                    <a:t> / (</a:t>
                  </a:r>
                  <a:r>
                    <a:rPr lang="en-US" sz="1200" i="1" dirty="0" err="1">
                      <a:solidFill>
                        <a:schemeClr val="bg1"/>
                      </a:solidFill>
                    </a:rPr>
                    <a:t>tp</a:t>
                  </a:r>
                  <a:r>
                    <a:rPr lang="en-US" sz="1200" i="1" dirty="0">
                      <a:solidFill>
                        <a:schemeClr val="bg1"/>
                      </a:solidFill>
                    </a:rPr>
                    <a:t> + </a:t>
                  </a:r>
                  <a:r>
                    <a:rPr lang="en-US" sz="1200" i="1" dirty="0" err="1">
                      <a:solidFill>
                        <a:schemeClr val="bg1"/>
                      </a:solidFill>
                    </a:rPr>
                    <a:t>fn</a:t>
                  </a:r>
                  <a:r>
                    <a:rPr lang="en-US" sz="1200" i="1" dirty="0">
                      <a:solidFill>
                        <a:schemeClr val="bg1"/>
                      </a:solidFill>
                    </a:rPr>
                    <a:t>)</a:t>
                  </a:r>
                </a:p>
              </p:txBody>
            </p:sp>
            <p:sp>
              <p:nvSpPr>
                <p:cNvPr id="32" name="ZoneTexte 31">
                  <a:extLst>
                    <a:ext uri="{FF2B5EF4-FFF2-40B4-BE49-F238E27FC236}">
                      <a16:creationId xmlns:a16="http://schemas.microsoft.com/office/drawing/2014/main" id="{57FCA300-5827-472A-B7BD-23C2EEB97773}"/>
                    </a:ext>
                  </a:extLst>
                </p:cNvPr>
                <p:cNvSpPr txBox="1"/>
                <p:nvPr/>
              </p:nvSpPr>
              <p:spPr>
                <a:xfrm>
                  <a:off x="258489" y="5374555"/>
                  <a:ext cx="269626" cy="276999"/>
                </a:xfrm>
                <a:prstGeom prst="rect">
                  <a:avLst/>
                </a:prstGeom>
                <a:noFill/>
              </p:spPr>
              <p:txBody>
                <a:bodyPr wrap="none" rtlCol="0">
                  <a:spAutoFit/>
                </a:bodyPr>
                <a:lstStyle/>
                <a:p>
                  <a:r>
                    <a:rPr lang="en-US" sz="1200" dirty="0">
                      <a:solidFill>
                        <a:schemeClr val="bg1"/>
                      </a:solidFill>
                    </a:rPr>
                    <a:t>0</a:t>
                  </a:r>
                </a:p>
              </p:txBody>
            </p:sp>
            <p:sp>
              <p:nvSpPr>
                <p:cNvPr id="33" name="ZoneTexte 32">
                  <a:extLst>
                    <a:ext uri="{FF2B5EF4-FFF2-40B4-BE49-F238E27FC236}">
                      <a16:creationId xmlns:a16="http://schemas.microsoft.com/office/drawing/2014/main" id="{C16F475E-6AEB-45ED-9A29-37AE4EE78AE5}"/>
                    </a:ext>
                  </a:extLst>
                </p:cNvPr>
                <p:cNvSpPr txBox="1"/>
                <p:nvPr/>
              </p:nvSpPr>
              <p:spPr>
                <a:xfrm>
                  <a:off x="2090837" y="5570833"/>
                  <a:ext cx="269626" cy="276999"/>
                </a:xfrm>
                <a:prstGeom prst="rect">
                  <a:avLst/>
                </a:prstGeom>
                <a:noFill/>
              </p:spPr>
              <p:txBody>
                <a:bodyPr wrap="none" rtlCol="0">
                  <a:spAutoFit/>
                </a:bodyPr>
                <a:lstStyle/>
                <a:p>
                  <a:r>
                    <a:rPr lang="en-US" sz="1200" dirty="0">
                      <a:solidFill>
                        <a:schemeClr val="bg1"/>
                      </a:solidFill>
                    </a:rPr>
                    <a:t>1</a:t>
                  </a:r>
                </a:p>
              </p:txBody>
            </p:sp>
            <p:sp>
              <p:nvSpPr>
                <p:cNvPr id="34" name="ZoneTexte 33">
                  <a:extLst>
                    <a:ext uri="{FF2B5EF4-FFF2-40B4-BE49-F238E27FC236}">
                      <a16:creationId xmlns:a16="http://schemas.microsoft.com/office/drawing/2014/main" id="{FC08A255-42B7-4FB8-B2D6-4027496450C4}"/>
                    </a:ext>
                  </a:extLst>
                </p:cNvPr>
                <p:cNvSpPr txBox="1"/>
                <p:nvPr/>
              </p:nvSpPr>
              <p:spPr>
                <a:xfrm>
                  <a:off x="267895" y="3962846"/>
                  <a:ext cx="269626" cy="276999"/>
                </a:xfrm>
                <a:prstGeom prst="rect">
                  <a:avLst/>
                </a:prstGeom>
                <a:noFill/>
              </p:spPr>
              <p:txBody>
                <a:bodyPr wrap="none" rtlCol="0">
                  <a:spAutoFit/>
                </a:bodyPr>
                <a:lstStyle/>
                <a:p>
                  <a:r>
                    <a:rPr lang="en-US" sz="1200" dirty="0">
                      <a:solidFill>
                        <a:schemeClr val="bg1"/>
                      </a:solidFill>
                    </a:rPr>
                    <a:t>1</a:t>
                  </a:r>
                </a:p>
              </p:txBody>
            </p:sp>
            <p:sp>
              <p:nvSpPr>
                <p:cNvPr id="40" name="ZoneTexte 39">
                  <a:extLst>
                    <a:ext uri="{FF2B5EF4-FFF2-40B4-BE49-F238E27FC236}">
                      <a16:creationId xmlns:a16="http://schemas.microsoft.com/office/drawing/2014/main" id="{519C5D02-D8D6-42F7-9ABE-93D338681999}"/>
                    </a:ext>
                  </a:extLst>
                </p:cNvPr>
                <p:cNvSpPr txBox="1"/>
                <p:nvPr/>
              </p:nvSpPr>
              <p:spPr>
                <a:xfrm rot="19161063">
                  <a:off x="973777" y="4514121"/>
                  <a:ext cx="1435008" cy="276999"/>
                </a:xfrm>
                <a:prstGeom prst="rect">
                  <a:avLst/>
                </a:prstGeom>
                <a:noFill/>
              </p:spPr>
              <p:txBody>
                <a:bodyPr wrap="none" rtlCol="0">
                  <a:spAutoFit/>
                </a:bodyPr>
                <a:lstStyle/>
                <a:p>
                  <a:r>
                    <a:rPr lang="en-US" sz="1200" dirty="0">
                      <a:solidFill>
                        <a:schemeClr val="bg1"/>
                      </a:solidFill>
                    </a:rPr>
                    <a:t>random classifier</a:t>
                  </a:r>
                </a:p>
              </p:txBody>
            </p:sp>
            <p:cxnSp>
              <p:nvCxnSpPr>
                <p:cNvPr id="42" name="Connecteur droit avec flèche 41">
                  <a:extLst>
                    <a:ext uri="{FF2B5EF4-FFF2-40B4-BE49-F238E27FC236}">
                      <a16:creationId xmlns:a16="http://schemas.microsoft.com/office/drawing/2014/main" id="{E0AF7849-64F2-4DFE-AFF8-092914243B62}"/>
                    </a:ext>
                  </a:extLst>
                </p:cNvPr>
                <p:cNvCxnSpPr>
                  <a:cxnSpLocks/>
                </p:cNvCxnSpPr>
                <p:nvPr/>
              </p:nvCxnSpPr>
              <p:spPr>
                <a:xfrm>
                  <a:off x="969251" y="5146659"/>
                  <a:ext cx="220228" cy="277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D81A94F8-F165-40F6-8D9E-8EE6383CEE55}"/>
                    </a:ext>
                  </a:extLst>
                </p:cNvPr>
                <p:cNvCxnSpPr>
                  <a:cxnSpLocks/>
                </p:cNvCxnSpPr>
                <p:nvPr/>
              </p:nvCxnSpPr>
              <p:spPr>
                <a:xfrm flipH="1" flipV="1">
                  <a:off x="727969" y="4864963"/>
                  <a:ext cx="241282" cy="281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3AF6AE05-1F41-4E40-BB85-9E3E5DE722C4}"/>
                    </a:ext>
                  </a:extLst>
                </p:cNvPr>
                <p:cNvSpPr txBox="1"/>
                <p:nvPr/>
              </p:nvSpPr>
              <p:spPr>
                <a:xfrm rot="3046341">
                  <a:off x="547704" y="4991186"/>
                  <a:ext cx="1064715" cy="276999"/>
                </a:xfrm>
                <a:prstGeom prst="rect">
                  <a:avLst/>
                </a:prstGeom>
                <a:noFill/>
              </p:spPr>
              <p:txBody>
                <a:bodyPr wrap="none" rtlCol="0">
                  <a:spAutoFit/>
                </a:bodyPr>
                <a:lstStyle/>
                <a:p>
                  <a:r>
                    <a:rPr lang="en-US" sz="1200" dirty="0">
                      <a:solidFill>
                        <a:schemeClr val="bg1"/>
                      </a:solidFill>
                    </a:rPr>
                    <a:t>Best    Worst</a:t>
                  </a:r>
                </a:p>
              </p:txBody>
            </p:sp>
            <p:sp>
              <p:nvSpPr>
                <p:cNvPr id="48" name="Ellipse 47">
                  <a:extLst>
                    <a:ext uri="{FF2B5EF4-FFF2-40B4-BE49-F238E27FC236}">
                      <a16:creationId xmlns:a16="http://schemas.microsoft.com/office/drawing/2014/main" id="{346312B2-FDD4-4657-98BD-6EFD6CABFB28}"/>
                    </a:ext>
                  </a:extLst>
                </p:cNvPr>
                <p:cNvSpPr/>
                <p:nvPr/>
              </p:nvSpPr>
              <p:spPr>
                <a:xfrm flipH="1">
                  <a:off x="1225117" y="4299667"/>
                  <a:ext cx="71022" cy="68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Connecteur droit avec flèche 49">
                  <a:extLst>
                    <a:ext uri="{FF2B5EF4-FFF2-40B4-BE49-F238E27FC236}">
                      <a16:creationId xmlns:a16="http://schemas.microsoft.com/office/drawing/2014/main" id="{5697183C-782F-4723-A96E-F1419DE2F573}"/>
                    </a:ext>
                  </a:extLst>
                </p:cNvPr>
                <p:cNvCxnSpPr>
                  <a:cxnSpLocks/>
                  <a:endCxn id="48" idx="4"/>
                </p:cNvCxnSpPr>
                <p:nvPr/>
              </p:nvCxnSpPr>
              <p:spPr>
                <a:xfrm flipV="1">
                  <a:off x="1260628" y="4367811"/>
                  <a:ext cx="0" cy="52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913AF865-40EF-45B3-8267-C13580CEE664}"/>
                    </a:ext>
                  </a:extLst>
                </p:cNvPr>
                <p:cNvCxnSpPr>
                  <a:cxnSpLocks/>
                  <a:endCxn id="48" idx="6"/>
                </p:cNvCxnSpPr>
                <p:nvPr/>
              </p:nvCxnSpPr>
              <p:spPr>
                <a:xfrm>
                  <a:off x="524242" y="4333739"/>
                  <a:ext cx="70087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Connecteur droit 58">
                  <a:extLst>
                    <a:ext uri="{FF2B5EF4-FFF2-40B4-BE49-F238E27FC236}">
                      <a16:creationId xmlns:a16="http://schemas.microsoft.com/office/drawing/2014/main" id="{EC9A62FA-20F3-43D8-B25F-4350E62A0499}"/>
                    </a:ext>
                  </a:extLst>
                </p:cNvPr>
                <p:cNvCxnSpPr>
                  <a:cxnSpLocks/>
                  <a:endCxn id="48" idx="4"/>
                </p:cNvCxnSpPr>
                <p:nvPr/>
              </p:nvCxnSpPr>
              <p:spPr>
                <a:xfrm>
                  <a:off x="1260628" y="4106445"/>
                  <a:ext cx="0" cy="26136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6" name="Arc 65">
                  <a:extLst>
                    <a:ext uri="{FF2B5EF4-FFF2-40B4-BE49-F238E27FC236}">
                      <a16:creationId xmlns:a16="http://schemas.microsoft.com/office/drawing/2014/main" id="{5F73E070-21BD-437C-82C8-C8EDF9252161}"/>
                    </a:ext>
                  </a:extLst>
                </p:cNvPr>
                <p:cNvSpPr/>
                <p:nvPr/>
              </p:nvSpPr>
              <p:spPr>
                <a:xfrm rot="16200000">
                  <a:off x="862301" y="4215285"/>
                  <a:ext cx="914400" cy="914400"/>
                </a:xfrm>
                <a:prstGeom prst="arc">
                  <a:avLst>
                    <a:gd name="adj1" fmla="val 18331383"/>
                    <a:gd name="adj2" fmla="val 2088788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75" name="Connecteur droit avec flèche 74">
                  <a:extLst>
                    <a:ext uri="{FF2B5EF4-FFF2-40B4-BE49-F238E27FC236}">
                      <a16:creationId xmlns:a16="http://schemas.microsoft.com/office/drawing/2014/main" id="{98EE1092-50F7-4221-9122-C50D9DE8290E}"/>
                    </a:ext>
                  </a:extLst>
                </p:cNvPr>
                <p:cNvCxnSpPr>
                  <a:cxnSpLocks/>
                </p:cNvCxnSpPr>
                <p:nvPr/>
              </p:nvCxnSpPr>
              <p:spPr>
                <a:xfrm flipV="1">
                  <a:off x="482122" y="4087715"/>
                  <a:ext cx="1742451" cy="977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0E79F84A-FB71-429B-860E-BAAC8B737DAD}"/>
                    </a:ext>
                  </a:extLst>
                </p:cNvPr>
                <p:cNvCxnSpPr>
                  <a:cxnSpLocks/>
                  <a:endCxn id="33" idx="0"/>
                </p:cNvCxnSpPr>
                <p:nvPr/>
              </p:nvCxnSpPr>
              <p:spPr>
                <a:xfrm flipH="1">
                  <a:off x="2225650" y="4091867"/>
                  <a:ext cx="3432" cy="147896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3" name="Connecteur droit 82">
                  <a:extLst>
                    <a:ext uri="{FF2B5EF4-FFF2-40B4-BE49-F238E27FC236}">
                      <a16:creationId xmlns:a16="http://schemas.microsoft.com/office/drawing/2014/main" id="{5F0D4E63-58CC-40F9-9E9F-B8BE2B0B7DDF}"/>
                    </a:ext>
                  </a:extLst>
                </p:cNvPr>
                <p:cNvCxnSpPr>
                  <a:cxnSpLocks/>
                </p:cNvCxnSpPr>
                <p:nvPr/>
              </p:nvCxnSpPr>
              <p:spPr>
                <a:xfrm>
                  <a:off x="507090" y="4497569"/>
                  <a:ext cx="517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eur droit 84">
                  <a:extLst>
                    <a:ext uri="{FF2B5EF4-FFF2-40B4-BE49-F238E27FC236}">
                      <a16:creationId xmlns:a16="http://schemas.microsoft.com/office/drawing/2014/main" id="{160063F5-E0FE-4EFF-94EF-1ADC86EA04B6}"/>
                    </a:ext>
                  </a:extLst>
                </p:cNvPr>
                <p:cNvCxnSpPr>
                  <a:cxnSpLocks/>
                </p:cNvCxnSpPr>
                <p:nvPr/>
              </p:nvCxnSpPr>
              <p:spPr>
                <a:xfrm>
                  <a:off x="1024890" y="4091867"/>
                  <a:ext cx="0" cy="407035"/>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Ellipse 94">
                  <a:extLst>
                    <a:ext uri="{FF2B5EF4-FFF2-40B4-BE49-F238E27FC236}">
                      <a16:creationId xmlns:a16="http://schemas.microsoft.com/office/drawing/2014/main" id="{4C7CD7D0-93C4-438B-A445-66B61370E62B}"/>
                    </a:ext>
                  </a:extLst>
                </p:cNvPr>
                <p:cNvSpPr/>
                <p:nvPr/>
              </p:nvSpPr>
              <p:spPr>
                <a:xfrm>
                  <a:off x="989637" y="4457522"/>
                  <a:ext cx="67039" cy="74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ZoneTexte 40">
                <a:extLst>
                  <a:ext uri="{FF2B5EF4-FFF2-40B4-BE49-F238E27FC236}">
                    <a16:creationId xmlns:a16="http://schemas.microsoft.com/office/drawing/2014/main" id="{66093C33-9854-4B71-9A21-2C09D23EA960}"/>
                  </a:ext>
                </a:extLst>
              </p:cNvPr>
              <p:cNvSpPr txBox="1"/>
              <p:nvPr/>
            </p:nvSpPr>
            <p:spPr>
              <a:xfrm>
                <a:off x="602803" y="6384071"/>
                <a:ext cx="2119079" cy="307777"/>
              </a:xfrm>
              <a:prstGeom prst="rect">
                <a:avLst/>
              </a:prstGeom>
              <a:noFill/>
            </p:spPr>
            <p:txBody>
              <a:bodyPr wrap="square">
                <a:spAutoFit/>
              </a:bodyPr>
              <a:lstStyle/>
              <a:p>
                <a:r>
                  <a:rPr lang="en-US" sz="1400" b="1" dirty="0"/>
                  <a:t>- The ROC Curve -</a:t>
                </a:r>
              </a:p>
            </p:txBody>
          </p:sp>
        </p:grpSp>
      </p:grpSp>
      <p:grpSp>
        <p:nvGrpSpPr>
          <p:cNvPr id="106" name="Groupe 105">
            <a:extLst>
              <a:ext uri="{FF2B5EF4-FFF2-40B4-BE49-F238E27FC236}">
                <a16:creationId xmlns:a16="http://schemas.microsoft.com/office/drawing/2014/main" id="{C96AED46-9DCD-4CE5-95AE-D48805A2C849}"/>
              </a:ext>
            </a:extLst>
          </p:cNvPr>
          <p:cNvGrpSpPr/>
          <p:nvPr/>
        </p:nvGrpSpPr>
        <p:grpSpPr>
          <a:xfrm>
            <a:off x="209647" y="1405847"/>
            <a:ext cx="3876793" cy="1564764"/>
            <a:chOff x="209647" y="1405847"/>
            <a:chExt cx="3876793" cy="1564764"/>
          </a:xfrm>
        </p:grpSpPr>
        <p:graphicFrame>
          <p:nvGraphicFramePr>
            <p:cNvPr id="35" name="Tableau 12">
              <a:extLst>
                <a:ext uri="{FF2B5EF4-FFF2-40B4-BE49-F238E27FC236}">
                  <a16:creationId xmlns:a16="http://schemas.microsoft.com/office/drawing/2014/main" id="{A28D5238-351F-41C1-B501-8986F66F7C9B}"/>
                </a:ext>
              </a:extLst>
            </p:cNvPr>
            <p:cNvGraphicFramePr>
              <a:graphicFrameLocks/>
            </p:cNvGraphicFramePr>
            <p:nvPr>
              <p:extLst>
                <p:ext uri="{D42A27DB-BD31-4B8C-83A1-F6EECF244321}">
                  <p14:modId xmlns:p14="http://schemas.microsoft.com/office/powerpoint/2010/main" val="2326753205"/>
                </p:ext>
              </p:extLst>
            </p:nvPr>
          </p:nvGraphicFramePr>
          <p:xfrm>
            <a:off x="209647" y="1405847"/>
            <a:ext cx="3423588" cy="1280160"/>
          </p:xfrm>
          <a:graphic>
            <a:graphicData uri="http://schemas.openxmlformats.org/drawingml/2006/table">
              <a:tbl>
                <a:tblPr firstRow="1" bandRow="1">
                  <a:tableStyleId>{5C22544A-7EE6-4342-B048-85BDC9FD1C3A}</a:tableStyleId>
                </a:tblPr>
                <a:tblGrid>
                  <a:gridCol w="905352">
                    <a:extLst>
                      <a:ext uri="{9D8B030D-6E8A-4147-A177-3AD203B41FA5}">
                        <a16:colId xmlns:a16="http://schemas.microsoft.com/office/drawing/2014/main" val="2173841301"/>
                      </a:ext>
                    </a:extLst>
                  </a:gridCol>
                  <a:gridCol w="1189608">
                    <a:extLst>
                      <a:ext uri="{9D8B030D-6E8A-4147-A177-3AD203B41FA5}">
                        <a16:colId xmlns:a16="http://schemas.microsoft.com/office/drawing/2014/main" val="767980492"/>
                      </a:ext>
                    </a:extLst>
                  </a:gridCol>
                  <a:gridCol w="1328628">
                    <a:extLst>
                      <a:ext uri="{9D8B030D-6E8A-4147-A177-3AD203B41FA5}">
                        <a16:colId xmlns:a16="http://schemas.microsoft.com/office/drawing/2014/main" val="2567302872"/>
                      </a:ext>
                    </a:extLst>
                  </a:gridCol>
                </a:tblGrid>
                <a:tr h="413947">
                  <a:tc>
                    <a:txBody>
                      <a:bodyPr/>
                      <a:lstStyle/>
                      <a:p>
                        <a:r>
                          <a:rPr lang="en-US" sz="1050" dirty="0"/>
                          <a:t>Confusion Matrix</a:t>
                        </a:r>
                      </a:p>
                    </a:txBody>
                    <a:tcPr/>
                  </a:tc>
                  <a:tc>
                    <a:txBody>
                      <a:bodyPr/>
                      <a:lstStyle/>
                      <a:p>
                        <a:r>
                          <a:rPr lang="en-US" sz="1100" dirty="0"/>
                          <a:t>Actual  0</a:t>
                        </a:r>
                      </a:p>
                      <a:p>
                        <a:r>
                          <a:rPr lang="en-US" sz="1100" dirty="0">
                            <a:solidFill>
                              <a:srgbClr val="00B050"/>
                            </a:solidFill>
                          </a:rPr>
                          <a:t>Good</a:t>
                        </a:r>
                      </a:p>
                    </a:txBody>
                    <a:tcPr/>
                  </a:tc>
                  <a:tc>
                    <a:txBody>
                      <a:bodyPr/>
                      <a:lstStyle/>
                      <a:p>
                        <a:r>
                          <a:rPr lang="en-US" sz="1100" dirty="0"/>
                          <a:t>Actual 1</a:t>
                        </a:r>
                      </a:p>
                      <a:p>
                        <a:r>
                          <a:rPr lang="en-US" sz="1100" dirty="0">
                            <a:solidFill>
                              <a:srgbClr val="C00000"/>
                            </a:solidFill>
                          </a:rPr>
                          <a:t>Bad</a:t>
                        </a:r>
                      </a:p>
                    </a:txBody>
                    <a:tcPr/>
                  </a:tc>
                  <a:extLst>
                    <a:ext uri="{0D108BD9-81ED-4DB2-BD59-A6C34878D82A}">
                      <a16:rowId xmlns:a16="http://schemas.microsoft.com/office/drawing/2014/main" val="542198579"/>
                    </a:ext>
                  </a:extLst>
                </a:tr>
                <a:tr h="413947">
                  <a:tc>
                    <a:txBody>
                      <a:bodyPr/>
                      <a:lstStyle/>
                      <a:p>
                        <a:r>
                          <a:rPr lang="en-US" sz="1100" dirty="0"/>
                          <a:t>Predict 0 </a:t>
                        </a:r>
                        <a:r>
                          <a:rPr lang="en-US" sz="1100" b="1" dirty="0">
                            <a:solidFill>
                              <a:srgbClr val="00B050"/>
                            </a:solidFill>
                          </a:rPr>
                          <a:t>Good</a:t>
                        </a:r>
                      </a:p>
                    </a:txBody>
                    <a:tcPr/>
                  </a:tc>
                  <a:tc>
                    <a:txBody>
                      <a:bodyPr/>
                      <a:lstStyle/>
                      <a:p>
                        <a:r>
                          <a:rPr lang="en-US" sz="1100" b="1" dirty="0" err="1">
                            <a:solidFill>
                              <a:srgbClr val="00B050"/>
                            </a:solidFill>
                          </a:rPr>
                          <a:t>tn</a:t>
                        </a:r>
                        <a:endParaRPr lang="en-US" sz="1100" b="1" dirty="0">
                          <a:solidFill>
                            <a:srgbClr val="00B050"/>
                          </a:solidFill>
                        </a:endParaRPr>
                      </a:p>
                      <a:p>
                        <a:pPr algn="ctr"/>
                        <a:r>
                          <a:rPr lang="en-US" sz="1100" dirty="0"/>
                          <a:t>Usual business</a:t>
                        </a:r>
                      </a:p>
                    </a:txBody>
                    <a:tcPr/>
                  </a:tc>
                  <a:tc>
                    <a:txBody>
                      <a:bodyPr/>
                      <a:lstStyle/>
                      <a:p>
                        <a:r>
                          <a:rPr lang="en-US" sz="1100" b="1" dirty="0" err="1">
                            <a:solidFill>
                              <a:srgbClr val="E41A1C"/>
                            </a:solidFill>
                          </a:rPr>
                          <a:t>fn</a:t>
                        </a:r>
                        <a:endParaRPr lang="en-US" sz="1100" b="1" dirty="0">
                          <a:solidFill>
                            <a:srgbClr val="E41A1C"/>
                          </a:solidFill>
                        </a:endParaRPr>
                      </a:p>
                      <a:p>
                        <a:pPr algn="ctr"/>
                        <a:r>
                          <a:rPr lang="en-US" sz="1050" dirty="0"/>
                          <a:t>High risk exposure</a:t>
                        </a:r>
                      </a:p>
                    </a:txBody>
                    <a:tcPr/>
                  </a:tc>
                  <a:extLst>
                    <a:ext uri="{0D108BD9-81ED-4DB2-BD59-A6C34878D82A}">
                      <a16:rowId xmlns:a16="http://schemas.microsoft.com/office/drawing/2014/main" val="1738922171"/>
                    </a:ext>
                  </a:extLst>
                </a:tr>
                <a:tr h="413947">
                  <a:tc>
                    <a:txBody>
                      <a:bodyPr/>
                      <a:lstStyle/>
                      <a:p>
                        <a:r>
                          <a:rPr lang="en-US" sz="1100" dirty="0"/>
                          <a:t>Predict 1</a:t>
                        </a:r>
                      </a:p>
                      <a:p>
                        <a:r>
                          <a:rPr lang="en-US" sz="1100" b="1" dirty="0">
                            <a:solidFill>
                              <a:srgbClr val="C00000"/>
                            </a:solidFill>
                          </a:rPr>
                          <a:t>Bad</a:t>
                        </a:r>
                      </a:p>
                    </a:txBody>
                    <a:tcPr/>
                  </a:tc>
                  <a:tc>
                    <a:txBody>
                      <a:bodyPr/>
                      <a:lstStyle/>
                      <a:p>
                        <a:r>
                          <a:rPr lang="en-US" sz="1100" b="1" dirty="0" err="1">
                            <a:solidFill>
                              <a:schemeClr val="accent6"/>
                            </a:solidFill>
                          </a:rPr>
                          <a:t>fp</a:t>
                        </a:r>
                        <a:endParaRPr lang="en-US" sz="1100" b="1" dirty="0">
                          <a:solidFill>
                            <a:schemeClr val="accent6"/>
                          </a:solidFill>
                        </a:endParaRPr>
                      </a:p>
                      <a:p>
                        <a:pPr algn="ctr"/>
                        <a:r>
                          <a:rPr lang="en-US" sz="1050" dirty="0"/>
                          <a:t>Loose clients</a:t>
                        </a:r>
                      </a:p>
                    </a:txBody>
                    <a:tcPr/>
                  </a:tc>
                  <a:tc>
                    <a:txBody>
                      <a:bodyPr/>
                      <a:lstStyle/>
                      <a:p>
                        <a:r>
                          <a:rPr lang="en-US" sz="1100" b="1" dirty="0" err="1">
                            <a:solidFill>
                              <a:srgbClr val="00B050"/>
                            </a:solidFill>
                          </a:rPr>
                          <a:t>tp</a:t>
                        </a:r>
                        <a:endParaRPr lang="en-US" sz="1100" b="1" dirty="0">
                          <a:solidFill>
                            <a:srgbClr val="00B050"/>
                          </a:solidFill>
                        </a:endParaRPr>
                      </a:p>
                      <a:p>
                        <a:pPr algn="ctr"/>
                        <a:r>
                          <a:rPr lang="en-US" sz="1100" dirty="0"/>
                          <a:t>Usual business</a:t>
                        </a:r>
                      </a:p>
                    </a:txBody>
                    <a:tcPr/>
                  </a:tc>
                  <a:extLst>
                    <a:ext uri="{0D108BD9-81ED-4DB2-BD59-A6C34878D82A}">
                      <a16:rowId xmlns:a16="http://schemas.microsoft.com/office/drawing/2014/main" val="2155475029"/>
                    </a:ext>
                  </a:extLst>
                </a:tr>
              </a:tbl>
            </a:graphicData>
          </a:graphic>
        </p:graphicFrame>
        <p:pic>
          <p:nvPicPr>
            <p:cNvPr id="36" name="Image 35">
              <a:extLst>
                <a:ext uri="{FF2B5EF4-FFF2-40B4-BE49-F238E27FC236}">
                  <a16:creationId xmlns:a16="http://schemas.microsoft.com/office/drawing/2014/main" id="{281AA807-EB33-4C95-ABEF-46EF5BA2100F}"/>
                </a:ext>
              </a:extLst>
            </p:cNvPr>
            <p:cNvPicPr>
              <a:picLocks noChangeAspect="1"/>
            </p:cNvPicPr>
            <p:nvPr/>
          </p:nvPicPr>
          <p:blipFill>
            <a:blip r:embed="rId3"/>
            <a:stretch>
              <a:fillRect/>
            </a:stretch>
          </p:blipFill>
          <p:spPr>
            <a:xfrm>
              <a:off x="3777515" y="1825127"/>
              <a:ext cx="293749" cy="441599"/>
            </a:xfrm>
            <a:prstGeom prst="rect">
              <a:avLst/>
            </a:prstGeom>
          </p:spPr>
        </p:pic>
        <p:pic>
          <p:nvPicPr>
            <p:cNvPr id="37" name="Image 36">
              <a:extLst>
                <a:ext uri="{FF2B5EF4-FFF2-40B4-BE49-F238E27FC236}">
                  <a16:creationId xmlns:a16="http://schemas.microsoft.com/office/drawing/2014/main" id="{C2FEB0A1-8C30-4AD4-870B-8FF38A8BB87E}"/>
                </a:ext>
              </a:extLst>
            </p:cNvPr>
            <p:cNvPicPr>
              <a:picLocks noChangeAspect="1"/>
            </p:cNvPicPr>
            <p:nvPr/>
          </p:nvPicPr>
          <p:blipFill>
            <a:blip r:embed="rId4"/>
            <a:stretch>
              <a:fillRect/>
            </a:stretch>
          </p:blipFill>
          <p:spPr>
            <a:xfrm>
              <a:off x="3777515" y="2269713"/>
              <a:ext cx="308925" cy="416293"/>
            </a:xfrm>
            <a:prstGeom prst="rect">
              <a:avLst/>
            </a:prstGeom>
          </p:spPr>
        </p:pic>
        <p:sp>
          <p:nvSpPr>
            <p:cNvPr id="38" name="Flèche : droite 37">
              <a:extLst>
                <a:ext uri="{FF2B5EF4-FFF2-40B4-BE49-F238E27FC236}">
                  <a16:creationId xmlns:a16="http://schemas.microsoft.com/office/drawing/2014/main" id="{6C0A6E27-8376-4056-8BD3-3CAEFD0253B0}"/>
                </a:ext>
              </a:extLst>
            </p:cNvPr>
            <p:cNvSpPr/>
            <p:nvPr/>
          </p:nvSpPr>
          <p:spPr>
            <a:xfrm>
              <a:off x="3633237" y="199886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èche : droite 38">
              <a:extLst>
                <a:ext uri="{FF2B5EF4-FFF2-40B4-BE49-F238E27FC236}">
                  <a16:creationId xmlns:a16="http://schemas.microsoft.com/office/drawing/2014/main" id="{E6ABA98E-FBC3-4B85-9F5B-BF0B85AEAFF2}"/>
                </a:ext>
              </a:extLst>
            </p:cNvPr>
            <p:cNvSpPr/>
            <p:nvPr/>
          </p:nvSpPr>
          <p:spPr>
            <a:xfrm>
              <a:off x="3633237" y="2371280"/>
              <a:ext cx="149428" cy="12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42">
              <a:extLst>
                <a:ext uri="{FF2B5EF4-FFF2-40B4-BE49-F238E27FC236}">
                  <a16:creationId xmlns:a16="http://schemas.microsoft.com/office/drawing/2014/main" id="{FEC47E06-485C-456D-9A86-21811D45FEF4}"/>
                </a:ext>
              </a:extLst>
            </p:cNvPr>
            <p:cNvSpPr txBox="1"/>
            <p:nvPr/>
          </p:nvSpPr>
          <p:spPr>
            <a:xfrm>
              <a:off x="731578" y="2662834"/>
              <a:ext cx="2447933" cy="307777"/>
            </a:xfrm>
            <a:prstGeom prst="rect">
              <a:avLst/>
            </a:prstGeom>
            <a:noFill/>
          </p:spPr>
          <p:txBody>
            <a:bodyPr wrap="square">
              <a:spAutoFit/>
            </a:bodyPr>
            <a:lstStyle/>
            <a:p>
              <a:r>
                <a:rPr lang="en-US" sz="1400" b="1" dirty="0"/>
                <a:t>- The Confusion Matrix - </a:t>
              </a:r>
            </a:p>
          </p:txBody>
        </p:sp>
      </p:grpSp>
      <p:grpSp>
        <p:nvGrpSpPr>
          <p:cNvPr id="104" name="Groupe 103">
            <a:extLst>
              <a:ext uri="{FF2B5EF4-FFF2-40B4-BE49-F238E27FC236}">
                <a16:creationId xmlns:a16="http://schemas.microsoft.com/office/drawing/2014/main" id="{074B9123-DC89-4D40-938D-27DEF16D85B0}"/>
              </a:ext>
            </a:extLst>
          </p:cNvPr>
          <p:cNvGrpSpPr/>
          <p:nvPr/>
        </p:nvGrpSpPr>
        <p:grpSpPr>
          <a:xfrm>
            <a:off x="3304755" y="3027002"/>
            <a:ext cx="3281822" cy="3683727"/>
            <a:chOff x="3304755" y="3027002"/>
            <a:chExt cx="3281822" cy="3683727"/>
          </a:xfrm>
        </p:grpSpPr>
        <p:sp>
          <p:nvSpPr>
            <p:cNvPr id="46" name="Espace réservé du contenu 2">
              <a:extLst>
                <a:ext uri="{FF2B5EF4-FFF2-40B4-BE49-F238E27FC236}">
                  <a16:creationId xmlns:a16="http://schemas.microsoft.com/office/drawing/2014/main" id="{6C03396B-B8C4-4F3D-AEBF-71BF461C46F4}"/>
                </a:ext>
              </a:extLst>
            </p:cNvPr>
            <p:cNvSpPr txBox="1">
              <a:spLocks/>
            </p:cNvSpPr>
            <p:nvPr/>
          </p:nvSpPr>
          <p:spPr>
            <a:xfrm>
              <a:off x="3324275" y="3027002"/>
              <a:ext cx="3262302" cy="9931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2. </a:t>
              </a:r>
              <a:r>
                <a:rPr lang="en-US" sz="1400" dirty="0"/>
                <a:t>Given a certain classifier, we can tune threshold initially set to 0.5, in order to optimize confusion matrix</a:t>
              </a:r>
              <a:endParaRPr lang="en-US" sz="1400" b="1" dirty="0"/>
            </a:p>
          </p:txBody>
        </p:sp>
        <p:grpSp>
          <p:nvGrpSpPr>
            <p:cNvPr id="101" name="Groupe 100">
              <a:extLst>
                <a:ext uri="{FF2B5EF4-FFF2-40B4-BE49-F238E27FC236}">
                  <a16:creationId xmlns:a16="http://schemas.microsoft.com/office/drawing/2014/main" id="{A44D33BC-4684-46EE-A9F5-5ECE6D5CDC6D}"/>
                </a:ext>
              </a:extLst>
            </p:cNvPr>
            <p:cNvGrpSpPr/>
            <p:nvPr/>
          </p:nvGrpSpPr>
          <p:grpSpPr>
            <a:xfrm>
              <a:off x="3304755" y="3884688"/>
              <a:ext cx="2756598" cy="2826041"/>
              <a:chOff x="3304755" y="3884688"/>
              <a:chExt cx="2756598" cy="2826041"/>
            </a:xfrm>
          </p:grpSpPr>
          <p:sp>
            <p:nvSpPr>
              <p:cNvPr id="52" name="ZoneTexte 51">
                <a:extLst>
                  <a:ext uri="{FF2B5EF4-FFF2-40B4-BE49-F238E27FC236}">
                    <a16:creationId xmlns:a16="http://schemas.microsoft.com/office/drawing/2014/main" id="{D8082883-40DE-4B33-9914-6687B8F2FDCD}"/>
                  </a:ext>
                </a:extLst>
              </p:cNvPr>
              <p:cNvSpPr txBox="1"/>
              <p:nvPr/>
            </p:nvSpPr>
            <p:spPr>
              <a:xfrm>
                <a:off x="3482596" y="6402952"/>
                <a:ext cx="2412577" cy="307777"/>
              </a:xfrm>
              <a:prstGeom prst="rect">
                <a:avLst/>
              </a:prstGeom>
              <a:noFill/>
            </p:spPr>
            <p:txBody>
              <a:bodyPr wrap="square">
                <a:spAutoFit/>
              </a:bodyPr>
              <a:lstStyle/>
              <a:p>
                <a:r>
                  <a:rPr lang="en-US" sz="1400" b="1" dirty="0"/>
                  <a:t> - Threshold adjustment -</a:t>
                </a:r>
              </a:p>
            </p:txBody>
          </p:sp>
          <p:grpSp>
            <p:nvGrpSpPr>
              <p:cNvPr id="99" name="Groupe 98">
                <a:extLst>
                  <a:ext uri="{FF2B5EF4-FFF2-40B4-BE49-F238E27FC236}">
                    <a16:creationId xmlns:a16="http://schemas.microsoft.com/office/drawing/2014/main" id="{337B1BA2-3463-42EE-9B05-E5978EEA9C59}"/>
                  </a:ext>
                </a:extLst>
              </p:cNvPr>
              <p:cNvGrpSpPr/>
              <p:nvPr/>
            </p:nvGrpSpPr>
            <p:grpSpPr>
              <a:xfrm>
                <a:off x="3304755" y="3884688"/>
                <a:ext cx="2756598" cy="2530794"/>
                <a:chOff x="3304755" y="3884688"/>
                <a:chExt cx="2756598" cy="2530794"/>
              </a:xfrm>
            </p:grpSpPr>
            <p:sp>
              <p:nvSpPr>
                <p:cNvPr id="17" name="Rectangle 16">
                  <a:extLst>
                    <a:ext uri="{FF2B5EF4-FFF2-40B4-BE49-F238E27FC236}">
                      <a16:creationId xmlns:a16="http://schemas.microsoft.com/office/drawing/2014/main" id="{7B7348A7-5E49-4ED8-8C2D-D850148D9619}"/>
                    </a:ext>
                  </a:extLst>
                </p:cNvPr>
                <p:cNvSpPr/>
                <p:nvPr/>
              </p:nvSpPr>
              <p:spPr>
                <a:xfrm>
                  <a:off x="3379547" y="3935053"/>
                  <a:ext cx="2638963"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Image 66">
                  <a:extLst>
                    <a:ext uri="{FF2B5EF4-FFF2-40B4-BE49-F238E27FC236}">
                      <a16:creationId xmlns:a16="http://schemas.microsoft.com/office/drawing/2014/main" id="{6315FA7C-D4D1-4FB0-960B-BE3650C98DB2}"/>
                    </a:ext>
                  </a:extLst>
                </p:cNvPr>
                <p:cNvPicPr>
                  <a:picLocks noChangeAspect="1"/>
                </p:cNvPicPr>
                <p:nvPr/>
              </p:nvPicPr>
              <p:blipFill rotWithShape="1">
                <a:blip r:embed="rId5"/>
                <a:srcRect l="15856" t="28064" r="13151"/>
                <a:stretch/>
              </p:blipFill>
              <p:spPr>
                <a:xfrm>
                  <a:off x="3726006" y="4351331"/>
                  <a:ext cx="2119079" cy="1354114"/>
                </a:xfrm>
                <a:prstGeom prst="rect">
                  <a:avLst/>
                </a:prstGeom>
              </p:spPr>
            </p:pic>
            <p:sp>
              <p:nvSpPr>
                <p:cNvPr id="53" name="ZoneTexte 52">
                  <a:extLst>
                    <a:ext uri="{FF2B5EF4-FFF2-40B4-BE49-F238E27FC236}">
                      <a16:creationId xmlns:a16="http://schemas.microsoft.com/office/drawing/2014/main" id="{D772C212-798A-4267-8270-8976895095D1}"/>
                    </a:ext>
                  </a:extLst>
                </p:cNvPr>
                <p:cNvSpPr txBox="1"/>
                <p:nvPr/>
              </p:nvSpPr>
              <p:spPr>
                <a:xfrm>
                  <a:off x="3476564" y="3884688"/>
                  <a:ext cx="2541945" cy="461665"/>
                </a:xfrm>
                <a:prstGeom prst="rect">
                  <a:avLst/>
                </a:prstGeom>
                <a:noFill/>
              </p:spPr>
              <p:txBody>
                <a:bodyPr wrap="square">
                  <a:spAutoFit/>
                </a:bodyPr>
                <a:lstStyle/>
                <a:p>
                  <a:r>
                    <a:rPr lang="en-US" sz="1200" i="1" dirty="0" err="1">
                      <a:solidFill>
                        <a:schemeClr val="bg1"/>
                      </a:solidFill>
                    </a:rPr>
                    <a:t>predict_probas</a:t>
                  </a:r>
                  <a:endParaRPr lang="en-US" sz="1200" i="1" dirty="0">
                    <a:solidFill>
                      <a:schemeClr val="bg1"/>
                    </a:solidFill>
                  </a:endParaRPr>
                </a:p>
                <a:p>
                  <a:r>
                    <a:rPr lang="en-US" sz="1200" i="1" dirty="0">
                      <a:solidFill>
                        <a:schemeClr val="bg1"/>
                      </a:solidFill>
                    </a:rPr>
                    <a:t>0: no difficulty               1: fail	</a:t>
                  </a:r>
                  <a:endParaRPr lang="en-US" sz="1200" dirty="0"/>
                </a:p>
              </p:txBody>
            </p:sp>
            <p:sp>
              <p:nvSpPr>
                <p:cNvPr id="56" name="ZoneTexte 55">
                  <a:extLst>
                    <a:ext uri="{FF2B5EF4-FFF2-40B4-BE49-F238E27FC236}">
                      <a16:creationId xmlns:a16="http://schemas.microsoft.com/office/drawing/2014/main" id="{FC56EB00-9187-42D1-BC04-740A9708F243}"/>
                    </a:ext>
                  </a:extLst>
                </p:cNvPr>
                <p:cNvSpPr txBox="1"/>
                <p:nvPr/>
              </p:nvSpPr>
              <p:spPr>
                <a:xfrm>
                  <a:off x="3304755" y="5546676"/>
                  <a:ext cx="1384130" cy="769441"/>
                </a:xfrm>
                <a:prstGeom prst="rect">
                  <a:avLst/>
                </a:prstGeom>
                <a:noFill/>
              </p:spPr>
              <p:txBody>
                <a:bodyPr wrap="square">
                  <a:spAutoFit/>
                </a:bodyPr>
                <a:lstStyle/>
                <a:p>
                  <a:r>
                    <a:rPr lang="en-US" sz="1100" b="1" i="1" dirty="0">
                      <a:solidFill>
                        <a:schemeClr val="bg1"/>
                      </a:solidFill>
                    </a:rPr>
                    <a:t>Lower</a:t>
                  </a:r>
                  <a:r>
                    <a:rPr lang="en-US" sz="1100" i="1" dirty="0">
                      <a:solidFill>
                        <a:schemeClr val="bg1"/>
                      </a:solidFill>
                    </a:rPr>
                    <a:t>:</a:t>
                  </a:r>
                </a:p>
                <a:p>
                  <a:pPr algn="r"/>
                  <a:r>
                    <a:rPr lang="en-US" sz="1100" i="1" dirty="0">
                      <a:solidFill>
                        <a:schemeClr val="bg1"/>
                      </a:solidFill>
                    </a:rPr>
                    <a:t>Less </a:t>
                  </a:r>
                  <a:r>
                    <a:rPr lang="en-US" sz="1100" b="1" i="1" dirty="0" err="1">
                      <a:solidFill>
                        <a:schemeClr val="bg1"/>
                      </a:solidFill>
                    </a:rPr>
                    <a:t>fn</a:t>
                  </a:r>
                  <a:r>
                    <a:rPr lang="en-US" sz="1100" b="1" i="1" dirty="0">
                      <a:solidFill>
                        <a:schemeClr val="bg1"/>
                      </a:solidFill>
                    </a:rPr>
                    <a:t> </a:t>
                  </a:r>
                  <a:r>
                    <a:rPr lang="en-US" sz="1100" i="1" dirty="0">
                      <a:solidFill>
                        <a:schemeClr val="bg1"/>
                      </a:solidFill>
                    </a:rPr>
                    <a:t>more</a:t>
                  </a:r>
                  <a:r>
                    <a:rPr lang="en-US" sz="1100" b="1" i="1" dirty="0">
                      <a:solidFill>
                        <a:schemeClr val="bg1"/>
                      </a:solidFill>
                    </a:rPr>
                    <a:t> </a:t>
                  </a:r>
                  <a:r>
                    <a:rPr lang="en-US" sz="1100" b="1" i="1" dirty="0" err="1">
                      <a:solidFill>
                        <a:schemeClr val="bg1"/>
                      </a:solidFill>
                    </a:rPr>
                    <a:t>fp</a:t>
                  </a:r>
                  <a:endParaRPr lang="en-US" sz="1100" b="1" i="1" dirty="0">
                    <a:solidFill>
                      <a:schemeClr val="bg1"/>
                    </a:solidFill>
                  </a:endParaRPr>
                </a:p>
                <a:p>
                  <a:pPr algn="r"/>
                  <a:r>
                    <a:rPr lang="en-US" sz="1100" i="1" dirty="0">
                      <a:solidFill>
                        <a:schemeClr val="bg1"/>
                      </a:solidFill>
                    </a:rPr>
                    <a:t>Higher recall</a:t>
                  </a:r>
                </a:p>
                <a:p>
                  <a:pPr algn="r"/>
                  <a:r>
                    <a:rPr lang="en-US" sz="1100" i="1" dirty="0">
                      <a:solidFill>
                        <a:schemeClr val="bg1"/>
                      </a:solidFill>
                    </a:rPr>
                    <a:t>Less precision</a:t>
                  </a:r>
                  <a:endParaRPr lang="en-US" sz="1100" dirty="0"/>
                </a:p>
              </p:txBody>
            </p:sp>
            <p:cxnSp>
              <p:nvCxnSpPr>
                <p:cNvPr id="24" name="Connecteur droit avec flèche 23">
                  <a:extLst>
                    <a:ext uri="{FF2B5EF4-FFF2-40B4-BE49-F238E27FC236}">
                      <a16:creationId xmlns:a16="http://schemas.microsoft.com/office/drawing/2014/main" id="{AE988B5F-058C-4DF5-81F5-E68080E95DD7}"/>
                    </a:ext>
                  </a:extLst>
                </p:cNvPr>
                <p:cNvCxnSpPr>
                  <a:cxnSpLocks/>
                </p:cNvCxnSpPr>
                <p:nvPr/>
              </p:nvCxnSpPr>
              <p:spPr>
                <a:xfrm>
                  <a:off x="4216893" y="4278278"/>
                  <a:ext cx="164179" cy="13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CEA7ADCE-6337-46C5-AD86-0EE78FBD1788}"/>
                    </a:ext>
                  </a:extLst>
                </p:cNvPr>
                <p:cNvCxnSpPr>
                  <a:cxnSpLocks/>
                </p:cNvCxnSpPr>
                <p:nvPr/>
              </p:nvCxnSpPr>
              <p:spPr>
                <a:xfrm flipH="1">
                  <a:off x="5042124" y="4209770"/>
                  <a:ext cx="141909" cy="15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36213D30-CFA2-4E43-B4C7-4E31F8A73366}"/>
                    </a:ext>
                  </a:extLst>
                </p:cNvPr>
                <p:cNvCxnSpPr>
                  <a:cxnSpLocks/>
                </p:cNvCxnSpPr>
                <p:nvPr/>
              </p:nvCxnSpPr>
              <p:spPr>
                <a:xfrm flipV="1">
                  <a:off x="3940989" y="5659883"/>
                  <a:ext cx="1514290" cy="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ZoneTexte 85">
                  <a:extLst>
                    <a:ext uri="{FF2B5EF4-FFF2-40B4-BE49-F238E27FC236}">
                      <a16:creationId xmlns:a16="http://schemas.microsoft.com/office/drawing/2014/main" id="{C5191131-03EE-4163-9FC9-8D354484B3B2}"/>
                    </a:ext>
                  </a:extLst>
                </p:cNvPr>
                <p:cNvSpPr txBox="1"/>
                <p:nvPr/>
              </p:nvSpPr>
              <p:spPr>
                <a:xfrm>
                  <a:off x="4677223" y="5544841"/>
                  <a:ext cx="1384130" cy="769441"/>
                </a:xfrm>
                <a:prstGeom prst="rect">
                  <a:avLst/>
                </a:prstGeom>
                <a:noFill/>
              </p:spPr>
              <p:txBody>
                <a:bodyPr wrap="square">
                  <a:spAutoFit/>
                </a:bodyPr>
                <a:lstStyle/>
                <a:p>
                  <a:pPr algn="r"/>
                  <a:r>
                    <a:rPr lang="en-US" sz="1100" b="1" i="1" dirty="0">
                      <a:solidFill>
                        <a:schemeClr val="bg1"/>
                      </a:solidFill>
                    </a:rPr>
                    <a:t>Higher</a:t>
                  </a:r>
                  <a:r>
                    <a:rPr lang="en-US" sz="1100" i="1" dirty="0">
                      <a:solidFill>
                        <a:schemeClr val="bg1"/>
                      </a:solidFill>
                    </a:rPr>
                    <a:t>:</a:t>
                  </a:r>
                </a:p>
                <a:p>
                  <a:r>
                    <a:rPr lang="en-US" sz="1100" i="1" dirty="0">
                      <a:solidFill>
                        <a:schemeClr val="bg1"/>
                      </a:solidFill>
                    </a:rPr>
                    <a:t>Less </a:t>
                  </a:r>
                  <a:r>
                    <a:rPr lang="en-US" sz="1100" b="1" i="1" dirty="0" err="1">
                      <a:solidFill>
                        <a:schemeClr val="bg1"/>
                      </a:solidFill>
                    </a:rPr>
                    <a:t>fp</a:t>
                  </a:r>
                  <a:r>
                    <a:rPr lang="en-US" sz="1100" i="1" dirty="0">
                      <a:solidFill>
                        <a:schemeClr val="bg1"/>
                      </a:solidFill>
                    </a:rPr>
                    <a:t> more </a:t>
                  </a:r>
                  <a:r>
                    <a:rPr lang="en-US" sz="1100" b="1" i="1" dirty="0" err="1">
                      <a:solidFill>
                        <a:schemeClr val="bg1"/>
                      </a:solidFill>
                    </a:rPr>
                    <a:t>fn</a:t>
                  </a:r>
                  <a:endParaRPr lang="en-US" sz="1100" b="1" i="1" dirty="0">
                    <a:solidFill>
                      <a:schemeClr val="bg1"/>
                    </a:solidFill>
                  </a:endParaRPr>
                </a:p>
                <a:p>
                  <a:r>
                    <a:rPr lang="en-US" sz="1100" i="1" dirty="0">
                      <a:solidFill>
                        <a:schemeClr val="bg1"/>
                      </a:solidFill>
                    </a:rPr>
                    <a:t>Higher precision</a:t>
                  </a:r>
                </a:p>
                <a:p>
                  <a:r>
                    <a:rPr lang="en-US" sz="1100" i="1" dirty="0">
                      <a:solidFill>
                        <a:schemeClr val="bg1"/>
                      </a:solidFill>
                    </a:rPr>
                    <a:t>Lower recall</a:t>
                  </a:r>
                  <a:endParaRPr lang="en-US" sz="1100" dirty="0"/>
                </a:p>
              </p:txBody>
            </p:sp>
          </p:grpSp>
        </p:grpSp>
      </p:grpSp>
      <p:grpSp>
        <p:nvGrpSpPr>
          <p:cNvPr id="105" name="Groupe 104">
            <a:extLst>
              <a:ext uri="{FF2B5EF4-FFF2-40B4-BE49-F238E27FC236}">
                <a16:creationId xmlns:a16="http://schemas.microsoft.com/office/drawing/2014/main" id="{73AD7E03-8B6A-479A-ABE1-56DD45AA6FBB}"/>
              </a:ext>
            </a:extLst>
          </p:cNvPr>
          <p:cNvGrpSpPr/>
          <p:nvPr/>
        </p:nvGrpSpPr>
        <p:grpSpPr>
          <a:xfrm>
            <a:off x="6550572" y="3031955"/>
            <a:ext cx="5207969" cy="3677983"/>
            <a:chOff x="6550572" y="3031955"/>
            <a:chExt cx="5207969" cy="3677983"/>
          </a:xfrm>
        </p:grpSpPr>
        <p:sp>
          <p:nvSpPr>
            <p:cNvPr id="49" name="Espace réservé du contenu 2">
              <a:extLst>
                <a:ext uri="{FF2B5EF4-FFF2-40B4-BE49-F238E27FC236}">
                  <a16:creationId xmlns:a16="http://schemas.microsoft.com/office/drawing/2014/main" id="{94C18BAD-FF29-4285-B538-9B71A903A529}"/>
                </a:ext>
              </a:extLst>
            </p:cNvPr>
            <p:cNvSpPr txBox="1">
              <a:spLocks/>
            </p:cNvSpPr>
            <p:nvPr/>
          </p:nvSpPr>
          <p:spPr>
            <a:xfrm>
              <a:off x="6550572" y="3031955"/>
              <a:ext cx="4803968" cy="78382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3. </a:t>
              </a:r>
              <a:r>
                <a:rPr lang="en-US" sz="1400" dirty="0"/>
                <a:t>Minimizing </a:t>
              </a:r>
              <a:r>
                <a:rPr lang="en-US" sz="1400" b="1" dirty="0" err="1"/>
                <a:t>fn</a:t>
              </a:r>
              <a:r>
                <a:rPr lang="en-US" sz="1400" b="1" dirty="0"/>
                <a:t> </a:t>
              </a:r>
              <a:r>
                <a:rPr lang="en-US" sz="1400" dirty="0"/>
                <a:t>will consequently increase </a:t>
              </a:r>
              <a:r>
                <a:rPr lang="en-US" sz="1400" b="1" dirty="0" err="1"/>
                <a:t>fp</a:t>
              </a:r>
              <a:r>
                <a:rPr lang="en-US" sz="1400" dirty="0"/>
                <a:t> and implies to monitor another score, such as an </a:t>
              </a:r>
              <a:r>
                <a:rPr lang="en-US" sz="1400" dirty="0" err="1"/>
                <a:t>Fbeta</a:t>
              </a:r>
              <a:endParaRPr lang="en-US" sz="1400" b="1" dirty="0"/>
            </a:p>
          </p:txBody>
        </p:sp>
        <p:grpSp>
          <p:nvGrpSpPr>
            <p:cNvPr id="102" name="Groupe 101">
              <a:extLst>
                <a:ext uri="{FF2B5EF4-FFF2-40B4-BE49-F238E27FC236}">
                  <a16:creationId xmlns:a16="http://schemas.microsoft.com/office/drawing/2014/main" id="{09B2A762-D40C-4168-B8F4-BACC9E6983E9}"/>
                </a:ext>
              </a:extLst>
            </p:cNvPr>
            <p:cNvGrpSpPr/>
            <p:nvPr/>
          </p:nvGrpSpPr>
          <p:grpSpPr>
            <a:xfrm>
              <a:off x="6555531" y="3935053"/>
              <a:ext cx="5203010" cy="2774885"/>
              <a:chOff x="6555531" y="3935053"/>
              <a:chExt cx="5203010" cy="2774885"/>
            </a:xfrm>
          </p:grpSpPr>
          <p:grpSp>
            <p:nvGrpSpPr>
              <p:cNvPr id="87" name="Groupe 86">
                <a:extLst>
                  <a:ext uri="{FF2B5EF4-FFF2-40B4-BE49-F238E27FC236}">
                    <a16:creationId xmlns:a16="http://schemas.microsoft.com/office/drawing/2014/main" id="{D7B166A5-354B-4259-AF6B-67C20D33C063}"/>
                  </a:ext>
                </a:extLst>
              </p:cNvPr>
              <p:cNvGrpSpPr/>
              <p:nvPr/>
            </p:nvGrpSpPr>
            <p:grpSpPr>
              <a:xfrm>
                <a:off x="6555531" y="3935053"/>
                <a:ext cx="5203010" cy="2480429"/>
                <a:chOff x="6555531" y="3935053"/>
                <a:chExt cx="5203010" cy="2480429"/>
              </a:xfrm>
            </p:grpSpPr>
            <p:sp>
              <p:nvSpPr>
                <p:cNvPr id="90" name="Rectangle 89">
                  <a:extLst>
                    <a:ext uri="{FF2B5EF4-FFF2-40B4-BE49-F238E27FC236}">
                      <a16:creationId xmlns:a16="http://schemas.microsoft.com/office/drawing/2014/main" id="{E55F69AB-5A22-4B36-9E99-B507F63DD0AD}"/>
                    </a:ext>
                  </a:extLst>
                </p:cNvPr>
                <p:cNvSpPr/>
                <p:nvPr/>
              </p:nvSpPr>
              <p:spPr>
                <a:xfrm>
                  <a:off x="6555531" y="3935053"/>
                  <a:ext cx="5203010" cy="24804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Image 72">
                  <a:extLst>
                    <a:ext uri="{FF2B5EF4-FFF2-40B4-BE49-F238E27FC236}">
                      <a16:creationId xmlns:a16="http://schemas.microsoft.com/office/drawing/2014/main" id="{C4519424-F50F-4ED7-8665-E04EC65B87F8}"/>
                    </a:ext>
                  </a:extLst>
                </p:cNvPr>
                <p:cNvPicPr>
                  <a:picLocks noChangeAspect="1"/>
                </p:cNvPicPr>
                <p:nvPr/>
              </p:nvPicPr>
              <p:blipFill>
                <a:blip r:embed="rId6"/>
                <a:stretch>
                  <a:fillRect/>
                </a:stretch>
              </p:blipFill>
              <p:spPr>
                <a:xfrm>
                  <a:off x="6565373" y="5212025"/>
                  <a:ext cx="4687434" cy="520826"/>
                </a:xfrm>
                <a:prstGeom prst="rect">
                  <a:avLst/>
                </a:prstGeom>
              </p:spPr>
            </p:pic>
            <p:pic>
              <p:nvPicPr>
                <p:cNvPr id="84" name="Image 83">
                  <a:extLst>
                    <a:ext uri="{FF2B5EF4-FFF2-40B4-BE49-F238E27FC236}">
                      <a16:creationId xmlns:a16="http://schemas.microsoft.com/office/drawing/2014/main" id="{538EF2F1-DB16-4E28-BE06-68746F4239C1}"/>
                    </a:ext>
                  </a:extLst>
                </p:cNvPr>
                <p:cNvPicPr>
                  <a:picLocks noChangeAspect="1"/>
                </p:cNvPicPr>
                <p:nvPr/>
              </p:nvPicPr>
              <p:blipFill>
                <a:blip r:embed="rId7"/>
                <a:stretch>
                  <a:fillRect/>
                </a:stretch>
              </p:blipFill>
              <p:spPr>
                <a:xfrm>
                  <a:off x="7511777" y="3973158"/>
                  <a:ext cx="3028950" cy="504825"/>
                </a:xfrm>
                <a:prstGeom prst="rect">
                  <a:avLst/>
                </a:prstGeom>
              </p:spPr>
            </p:pic>
            <p:sp>
              <p:nvSpPr>
                <p:cNvPr id="88" name="Espace réservé du contenu 2">
                  <a:extLst>
                    <a:ext uri="{FF2B5EF4-FFF2-40B4-BE49-F238E27FC236}">
                      <a16:creationId xmlns:a16="http://schemas.microsoft.com/office/drawing/2014/main" id="{69AC9B24-FFBF-4786-BC47-36ABA337614C}"/>
                    </a:ext>
                  </a:extLst>
                </p:cNvPr>
                <p:cNvSpPr txBox="1">
                  <a:spLocks/>
                </p:cNvSpPr>
                <p:nvPr/>
              </p:nvSpPr>
              <p:spPr>
                <a:xfrm>
                  <a:off x="7477063" y="4432491"/>
                  <a:ext cx="3136543" cy="72295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i="1" dirty="0">
                      <a:solidFill>
                        <a:schemeClr val="bg2"/>
                      </a:solidFill>
                    </a:rPr>
                    <a:t>With : </a:t>
                  </a:r>
                  <a:r>
                    <a:rPr lang="en-US" sz="1200" dirty="0">
                      <a:solidFill>
                        <a:schemeClr val="bg2"/>
                      </a:solidFill>
                    </a:rPr>
                    <a:t>		. Precision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fp</a:t>
                  </a:r>
                  <a:r>
                    <a:rPr lang="en-US" sz="1200" dirty="0">
                      <a:solidFill>
                        <a:schemeClr val="bg2"/>
                      </a:solidFill>
                    </a:rPr>
                    <a:t>)</a:t>
                  </a:r>
                </a:p>
                <a:p>
                  <a:pPr marL="0" indent="0">
                    <a:buNone/>
                  </a:pPr>
                  <a:r>
                    <a:rPr lang="en-US" sz="1200" dirty="0">
                      <a:solidFill>
                        <a:schemeClr val="bg2"/>
                      </a:solidFill>
                    </a:rPr>
                    <a:t>		. Recall = </a:t>
                  </a:r>
                  <a:r>
                    <a:rPr lang="en-US" sz="1200" dirty="0" err="1">
                      <a:solidFill>
                        <a:schemeClr val="bg2"/>
                      </a:solidFill>
                    </a:rPr>
                    <a:t>tp</a:t>
                  </a:r>
                  <a:r>
                    <a:rPr lang="en-US" sz="1200" dirty="0">
                      <a:solidFill>
                        <a:schemeClr val="bg2"/>
                      </a:solidFill>
                    </a:rPr>
                    <a:t> / (</a:t>
                  </a:r>
                  <a:r>
                    <a:rPr lang="en-US" sz="1200" dirty="0" err="1">
                      <a:solidFill>
                        <a:schemeClr val="bg2"/>
                      </a:solidFill>
                    </a:rPr>
                    <a:t>tp</a:t>
                  </a:r>
                  <a:r>
                    <a:rPr lang="en-US" sz="1200" dirty="0">
                      <a:solidFill>
                        <a:schemeClr val="bg2"/>
                      </a:solidFill>
                    </a:rPr>
                    <a:t> + </a:t>
                  </a:r>
                  <a:r>
                    <a:rPr lang="en-US" sz="1200" dirty="0" err="1">
                      <a:solidFill>
                        <a:schemeClr val="bg2"/>
                      </a:solidFill>
                    </a:rPr>
                    <a:t>fn</a:t>
                  </a:r>
                  <a:r>
                    <a:rPr lang="en-US" sz="1200" dirty="0">
                      <a:solidFill>
                        <a:schemeClr val="bg2"/>
                      </a:solidFill>
                    </a:rPr>
                    <a:t>)</a:t>
                  </a:r>
                </a:p>
              </p:txBody>
            </p:sp>
            <p:sp>
              <p:nvSpPr>
                <p:cNvPr id="97" name="Espace réservé du contenu 2">
                  <a:extLst>
                    <a:ext uri="{FF2B5EF4-FFF2-40B4-BE49-F238E27FC236}">
                      <a16:creationId xmlns:a16="http://schemas.microsoft.com/office/drawing/2014/main" id="{FDDF04CD-C93B-4332-85BF-41F7F7D70AE5}"/>
                    </a:ext>
                  </a:extLst>
                </p:cNvPr>
                <p:cNvSpPr txBox="1">
                  <a:spLocks/>
                </p:cNvSpPr>
                <p:nvPr/>
              </p:nvSpPr>
              <p:spPr>
                <a:xfrm>
                  <a:off x="6565373" y="5852963"/>
                  <a:ext cx="4921758" cy="40413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200" dirty="0">
                      <a:solidFill>
                        <a:schemeClr val="bg2"/>
                      </a:solidFill>
                    </a:rPr>
                    <a:t>Best value of threshold will depend on value of </a:t>
                  </a:r>
                  <a:r>
                    <a:rPr lang="en-US" sz="1200" b="1" dirty="0">
                      <a:solidFill>
                        <a:schemeClr val="bg2"/>
                      </a:solidFill>
                    </a:rPr>
                    <a:t>beta</a:t>
                  </a:r>
                  <a:r>
                    <a:rPr lang="en-US" sz="1200" dirty="0">
                      <a:solidFill>
                        <a:schemeClr val="bg2"/>
                      </a:solidFill>
                    </a:rPr>
                    <a:t>, which approximately measure the n times more important are the damage </a:t>
                  </a:r>
                </a:p>
              </p:txBody>
            </p:sp>
          </p:grpSp>
          <p:sp>
            <p:nvSpPr>
              <p:cNvPr id="98" name="ZoneTexte 97">
                <a:extLst>
                  <a:ext uri="{FF2B5EF4-FFF2-40B4-BE49-F238E27FC236}">
                    <a16:creationId xmlns:a16="http://schemas.microsoft.com/office/drawing/2014/main" id="{3B7F6283-A683-44CB-B4A4-B3928E0C94DA}"/>
                  </a:ext>
                </a:extLst>
              </p:cNvPr>
              <p:cNvSpPr txBox="1"/>
              <p:nvPr/>
            </p:nvSpPr>
            <p:spPr>
              <a:xfrm>
                <a:off x="7053138" y="6402161"/>
                <a:ext cx="4446013" cy="307777"/>
              </a:xfrm>
              <a:prstGeom prst="rect">
                <a:avLst/>
              </a:prstGeom>
              <a:noFill/>
            </p:spPr>
            <p:txBody>
              <a:bodyPr wrap="square">
                <a:spAutoFit/>
              </a:bodyPr>
              <a:lstStyle/>
              <a:p>
                <a:r>
                  <a:rPr lang="en-US" sz="1400" b="1" dirty="0"/>
                  <a:t>- Alternate scoring, to find the “best threshold” -</a:t>
                </a:r>
              </a:p>
            </p:txBody>
          </p:sp>
        </p:grpSp>
      </p:grpSp>
    </p:spTree>
    <p:extLst>
      <p:ext uri="{BB962C8B-B14F-4D97-AF65-F5344CB8AC3E}">
        <p14:creationId xmlns:p14="http://schemas.microsoft.com/office/powerpoint/2010/main" val="167297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TM03457503[[fn=Concis]]</Template>
  <TotalTime>22968</TotalTime>
  <Words>3706</Words>
  <Application>Microsoft Office PowerPoint</Application>
  <PresentationFormat>Grand écran</PresentationFormat>
  <Paragraphs>538</Paragraphs>
  <Slides>23</Slides>
  <Notes>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Calibri</vt:lpstr>
      <vt:lpstr>Century Gothic</vt:lpstr>
      <vt:lpstr>charter</vt:lpstr>
      <vt:lpstr>Helvetica Neue</vt:lpstr>
      <vt:lpstr>Montserrat</vt:lpstr>
      <vt:lpstr>Wingdings 2</vt:lpstr>
      <vt:lpstr>Concis</vt:lpstr>
      <vt:lpstr>Cash &amp; Revolving loans for clients with no or few loans history</vt:lpstr>
      <vt:lpstr>Table of contents</vt:lpstr>
      <vt:lpstr>Use case</vt:lpstr>
      <vt:lpstr>Home Credit Kaggle data &amp; Kernels</vt:lpstr>
      <vt:lpstr>Top-down Exploratory Data Analysis &amp; FeatureEngineering</vt:lpstr>
      <vt:lpstr>Bottom-up  Aggregation, Merge &amp; Feature Selection</vt:lpstr>
      <vt:lpstr>Track most valuable features</vt:lpstr>
      <vt:lpstr>Table of contents</vt:lpstr>
      <vt:lpstr>Scoring &amp; integration</vt:lpstr>
      <vt:lpstr>imperfect classifier</vt:lpstr>
      <vt:lpstr>Présentation PowerPoint</vt:lpstr>
      <vt:lpstr>Find the best model: process</vt:lpstr>
      <vt:lpstr>1. Observe preprocessing relevance</vt:lpstr>
      <vt:lpstr>Remedy Class imbalance test SMOTE vs Class_weight</vt:lpstr>
      <vt:lpstr>Optimization : hyperopt</vt:lpstr>
      <vt:lpstr>Présentation PowerPoint</vt:lpstr>
      <vt:lpstr>Table of contents</vt:lpstr>
      <vt:lpstr>Building a Dashboard: interpretability</vt:lpstr>
      <vt:lpstr>LIME</vt:lpstr>
      <vt:lpstr>SHAP shapley value</vt:lpstr>
      <vt:lpstr>Architecture</vt:lpstr>
      <vt:lpstr>Présentation PowerPoint</vt:lpstr>
      <vt:lpstr>Model scoring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Société Financière,   crédits à la consommation pour des personnes ayant peu ou pas du tout d'historique de prêt</dc:title>
  <dc:creator>Etienne LARDEUR</dc:creator>
  <cp:lastModifiedBy>Etienne LARDEUR</cp:lastModifiedBy>
  <cp:revision>326</cp:revision>
  <dcterms:created xsi:type="dcterms:W3CDTF">2020-11-02T09:36:41Z</dcterms:created>
  <dcterms:modified xsi:type="dcterms:W3CDTF">2020-12-09T12:40:17Z</dcterms:modified>
</cp:coreProperties>
</file>