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3" r:id="rId3"/>
    <p:sldId id="260" r:id="rId4"/>
    <p:sldId id="278" r:id="rId5"/>
    <p:sldId id="257" r:id="rId6"/>
    <p:sldId id="276" r:id="rId7"/>
    <p:sldId id="279" r:id="rId8"/>
    <p:sldId id="281" r:id="rId9"/>
    <p:sldId id="280" r:id="rId10"/>
    <p:sldId id="275" r:id="rId11"/>
    <p:sldId id="271" r:id="rId12"/>
    <p:sldId id="270" r:id="rId13"/>
    <p:sldId id="272" r:id="rId14"/>
    <p:sldId id="277" r:id="rId15"/>
    <p:sldId id="258" r:id="rId16"/>
    <p:sldId id="274" r:id="rId17"/>
    <p:sldId id="262" r:id="rId18"/>
    <p:sldId id="264" r:id="rId19"/>
    <p:sldId id="265" r:id="rId20"/>
    <p:sldId id="268" r:id="rId21"/>
    <p:sldId id="261" r:id="rId22"/>
    <p:sldId id="259"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1"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B8CF"/>
    <a:srgbClr val="B2B2B2"/>
    <a:srgbClr val="6DD4FF"/>
    <a:srgbClr val="E41A1C"/>
    <a:srgbClr val="0070C0"/>
    <a:srgbClr val="B3E2CD"/>
    <a:srgbClr val="FBB4AE"/>
    <a:srgbClr val="B1C6E7"/>
    <a:srgbClr val="134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97" d="100"/>
          <a:sy n="97" d="100"/>
        </p:scale>
        <p:origin x="72"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12/2/2020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12/2/2020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12/2/2020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svg"/><Relationship Id="rId42" Type="http://schemas.openxmlformats.org/officeDocument/2006/relationships/image" Target="../media/image42.png"/><Relationship Id="rId7"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0.png"/><Relationship Id="rId41"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32" Type="http://schemas.openxmlformats.org/officeDocument/2006/relationships/image" Target="../media/image33.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7.svg"/><Relationship Id="rId10" Type="http://schemas.openxmlformats.org/officeDocument/2006/relationships/image" Target="../media/image11.sv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6.png"/><Relationship Id="rId43" Type="http://schemas.openxmlformats.org/officeDocument/2006/relationships/image" Target="../media/image43.svg"/><Relationship Id="rId8" Type="http://schemas.openxmlformats.org/officeDocument/2006/relationships/image" Target="../media/image9.svg"/><Relationship Id="rId3"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1.sv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7.png"/><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1.sv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svg"/><Relationship Id="rId18" Type="http://schemas.openxmlformats.org/officeDocument/2006/relationships/image" Target="../media/image60.png"/><Relationship Id="rId3" Type="http://schemas.openxmlformats.org/officeDocument/2006/relationships/image" Target="../media/image47.png"/><Relationship Id="rId7" Type="http://schemas.openxmlformats.org/officeDocument/2006/relationships/image" Target="../media/image49.svg"/><Relationship Id="rId12" Type="http://schemas.openxmlformats.org/officeDocument/2006/relationships/image" Target="../media/image54.png"/><Relationship Id="rId17" Type="http://schemas.openxmlformats.org/officeDocument/2006/relationships/image" Target="../media/image59.svg"/><Relationship Id="rId2" Type="http://schemas.openxmlformats.org/officeDocument/2006/relationships/image" Target="../media/image46.png"/><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1.svg"/><Relationship Id="rId15" Type="http://schemas.openxmlformats.org/officeDocument/2006/relationships/image" Target="../media/image57.svg"/><Relationship Id="rId10" Type="http://schemas.openxmlformats.org/officeDocument/2006/relationships/image" Target="../media/image52.png"/><Relationship Id="rId19" Type="http://schemas.openxmlformats.org/officeDocument/2006/relationships/image" Target="../media/image61.svg"/><Relationship Id="rId4" Type="http://schemas.openxmlformats.org/officeDocument/2006/relationships/image" Target="../media/image40.png"/><Relationship Id="rId9" Type="http://schemas.openxmlformats.org/officeDocument/2006/relationships/image" Target="../media/image51.svg"/><Relationship Id="rId14" Type="http://schemas.openxmlformats.org/officeDocument/2006/relationships/image" Target="../media/image5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b="0" i="0" dirty="0">
                <a:effectLst/>
                <a:latin typeface="Montserrat"/>
              </a:rPr>
              <a:t>Cash &amp; </a:t>
            </a:r>
            <a:r>
              <a:rPr lang="en-US" sz="4000" b="0" dirty="0">
                <a:latin typeface="Montserrat"/>
              </a:rPr>
              <a:t>R</a:t>
            </a:r>
            <a:r>
              <a:rPr lang="en-US" sz="4000" b="0" i="0" dirty="0">
                <a:effectLst/>
                <a:latin typeface="Montserrat"/>
              </a:rPr>
              <a:t>evolving loans for clients with no or few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525915" y="5331765"/>
            <a:ext cx="10572000" cy="1168246"/>
          </a:xfrm>
        </p:spPr>
        <p:txBody>
          <a:bodyPr>
            <a:normAutofit lnSpcReduction="10000"/>
          </a:bodyPr>
          <a:lstStyle/>
          <a:p>
            <a:pPr algn="l"/>
            <a:r>
              <a:rPr lang="en-US" sz="2400" dirty="0">
                <a:latin typeface="Montserrat"/>
              </a:rPr>
              <a:t>Aim is to develop a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r>
              <a:rPr lang="en-US" sz="2400" dirty="0">
                <a:latin typeface="Montserrat"/>
              </a:rPr>
              <a:t>, with </a:t>
            </a:r>
            <a:r>
              <a:rPr lang="en-US" sz="2400" b="1" i="1" dirty="0">
                <a:latin typeface="Montserrat"/>
              </a:rPr>
              <a:t>prediction interpretation</a:t>
            </a:r>
            <a:r>
              <a:rPr lang="en-US" sz="2400" dirty="0">
                <a:latin typeface="Montserrat"/>
              </a:rPr>
              <a:t>, through an </a:t>
            </a:r>
            <a:r>
              <a:rPr lang="en-US" sz="2400" b="1" i="1" dirty="0">
                <a:latin typeface="Montserrat"/>
              </a:rPr>
              <a:t>interactive dashboard</a:t>
            </a:r>
            <a:r>
              <a:rPr lang="en-US" sz="2400" dirty="0">
                <a:latin typeface="Montserrat"/>
              </a:rPr>
              <a:t>, to argue whether loan is granted or rejected and help studying why.</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0D4B5-60EE-40EC-BACD-4F0105E32DA7}"/>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28E7D1E5-3760-457F-8D6A-5C255E0589A4}"/>
              </a:ext>
            </a:extLst>
          </p:cNvPr>
          <p:cNvSpPr>
            <a:spLocks noGrp="1"/>
          </p:cNvSpPr>
          <p:nvPr>
            <p:ph idx="1"/>
          </p:nvPr>
        </p:nvSpPr>
        <p:spPr/>
        <p:txBody>
          <a:bodyPr/>
          <a:lstStyle/>
          <a:p>
            <a:r>
              <a:rPr lang="en-US" dirty="0"/>
              <a:t>From 3</a:t>
            </a:r>
            <a:r>
              <a:rPr lang="en-US" baseline="30000" dirty="0"/>
              <a:t>rd</a:t>
            </a:r>
            <a:r>
              <a:rPr lang="en-US" dirty="0"/>
              <a:t> level to 1</a:t>
            </a:r>
            <a:r>
              <a:rPr lang="en-US" baseline="30000" dirty="0"/>
              <a:t>st</a:t>
            </a:r>
            <a:r>
              <a:rPr lang="en-US" dirty="0"/>
              <a:t> level:</a:t>
            </a:r>
          </a:p>
          <a:p>
            <a:pPr lvl="1"/>
            <a:r>
              <a:rPr lang="en-US" dirty="0" err="1"/>
              <a:t>sk_id_installments</a:t>
            </a:r>
            <a:r>
              <a:rPr lang="en-US" dirty="0"/>
              <a:t>, </a:t>
            </a:r>
            <a:r>
              <a:rPr lang="en-US" dirty="0" err="1"/>
              <a:t>sk_id_focus_credit_balance</a:t>
            </a:r>
            <a:r>
              <a:rPr lang="en-US" dirty="0"/>
              <a:t>, </a:t>
            </a:r>
            <a:r>
              <a:rPr lang="en-US" dirty="0" err="1"/>
              <a:t>sk_id_card_balance</a:t>
            </a:r>
            <a:r>
              <a:rPr lang="en-US" dirty="0"/>
              <a:t> </a:t>
            </a:r>
          </a:p>
          <a:p>
            <a:pPr lvl="1"/>
            <a:r>
              <a:rPr lang="en-US" dirty="0"/>
              <a:t>special </a:t>
            </a:r>
            <a:r>
              <a:rPr lang="en-US" dirty="0" err="1"/>
              <a:t>sk_id_installments_agg</a:t>
            </a:r>
            <a:r>
              <a:rPr lang="en-US" dirty="0"/>
              <a:t> build from </a:t>
            </a:r>
            <a:r>
              <a:rPr lang="en-US" dirty="0" err="1"/>
              <a:t>installments_agg</a:t>
            </a:r>
            <a:r>
              <a:rPr lang="en-US" dirty="0"/>
              <a:t> (by previous loan – level 2), </a:t>
            </a:r>
          </a:p>
          <a:p>
            <a:r>
              <a:rPr lang="en-US" dirty="0"/>
              <a:t>From 3</a:t>
            </a:r>
            <a:r>
              <a:rPr lang="en-US" baseline="30000" dirty="0"/>
              <a:t>rd</a:t>
            </a:r>
            <a:r>
              <a:rPr lang="en-US" dirty="0"/>
              <a:t> level up to 2</a:t>
            </a:r>
            <a:r>
              <a:rPr lang="en-US" baseline="30000" dirty="0"/>
              <a:t>nd</a:t>
            </a:r>
            <a:r>
              <a:rPr lang="en-US" dirty="0"/>
              <a:t> level:</a:t>
            </a:r>
          </a:p>
          <a:p>
            <a:pPr lvl="1"/>
            <a:r>
              <a:rPr lang="en-US" dirty="0" err="1"/>
              <a:t>Concat</a:t>
            </a:r>
            <a:r>
              <a:rPr lang="en-US" dirty="0"/>
              <a:t> of </a:t>
            </a:r>
            <a:r>
              <a:rPr lang="en-US" dirty="0" err="1"/>
              <a:t>credit_balance_agg</a:t>
            </a:r>
            <a:r>
              <a:rPr lang="en-US" dirty="0"/>
              <a:t> &amp; </a:t>
            </a:r>
            <a:r>
              <a:rPr lang="en-US" dirty="0" err="1"/>
              <a:t>card_balance_agg</a:t>
            </a:r>
            <a:r>
              <a:rPr lang="en-US" dirty="0"/>
              <a:t>, merged with previous loan</a:t>
            </a:r>
          </a:p>
          <a:p>
            <a:r>
              <a:rPr lang="en-US" dirty="0"/>
              <a:t>From 2</a:t>
            </a:r>
            <a:r>
              <a:rPr lang="en-US" baseline="30000" dirty="0"/>
              <a:t>nd</a:t>
            </a:r>
            <a:r>
              <a:rPr lang="en-US" dirty="0"/>
              <a:t> to 1</a:t>
            </a:r>
            <a:r>
              <a:rPr lang="en-US" baseline="30000" dirty="0"/>
              <a:t>st</a:t>
            </a:r>
            <a:r>
              <a:rPr lang="en-US" dirty="0"/>
              <a:t> level :</a:t>
            </a:r>
          </a:p>
          <a:p>
            <a:pPr lvl="1"/>
            <a:r>
              <a:rPr lang="en-US" dirty="0" err="1"/>
              <a:t>sk_id_previous_clean</a:t>
            </a:r>
            <a:r>
              <a:rPr lang="en-US" dirty="0"/>
              <a:t> (missing </a:t>
            </a:r>
            <a:r>
              <a:rPr lang="en-US" dirty="0" err="1"/>
              <a:t>agg</a:t>
            </a:r>
            <a:r>
              <a:rPr lang="en-US" dirty="0"/>
              <a:t> removed)</a:t>
            </a:r>
          </a:p>
          <a:p>
            <a:r>
              <a:rPr lang="en-US" dirty="0"/>
              <a:t>From 3</a:t>
            </a:r>
            <a:r>
              <a:rPr lang="en-US" baseline="30000" dirty="0"/>
              <a:t>rd</a:t>
            </a:r>
            <a:r>
              <a:rPr lang="en-US" dirty="0"/>
              <a:t> to 2</a:t>
            </a:r>
            <a:r>
              <a:rPr lang="en-US" baseline="30000" dirty="0"/>
              <a:t>nd</a:t>
            </a:r>
            <a:r>
              <a:rPr lang="en-US" dirty="0"/>
              <a:t> to 1</a:t>
            </a:r>
            <a:r>
              <a:rPr lang="en-US" baseline="30000" dirty="0"/>
              <a:t>st</a:t>
            </a:r>
            <a:r>
              <a:rPr lang="en-US" dirty="0"/>
              <a:t> level:</a:t>
            </a:r>
          </a:p>
          <a:p>
            <a:pPr lvl="1"/>
            <a:r>
              <a:rPr lang="en-US" dirty="0" err="1"/>
              <a:t>bureau_balance</a:t>
            </a:r>
            <a:r>
              <a:rPr lang="en-US" dirty="0"/>
              <a:t> </a:t>
            </a:r>
            <a:r>
              <a:rPr lang="en-US" dirty="0" err="1"/>
              <a:t>agg</a:t>
            </a:r>
            <a:r>
              <a:rPr lang="en-US" dirty="0"/>
              <a:t> to bureau then </a:t>
            </a:r>
            <a:r>
              <a:rPr lang="en-US" dirty="0" err="1"/>
              <a:t>sk_id_bureau</a:t>
            </a:r>
            <a:r>
              <a:rPr lang="en-US" dirty="0"/>
              <a:t>.</a:t>
            </a:r>
          </a:p>
          <a:p>
            <a:endParaRPr lang="en-US" dirty="0"/>
          </a:p>
          <a:p>
            <a:pPr lvl="1"/>
            <a:endParaRPr lang="en-US" dirty="0"/>
          </a:p>
        </p:txBody>
      </p:sp>
      <p:sp>
        <p:nvSpPr>
          <p:cNvPr id="4" name="Espace réservé du numéro de diapositive 3">
            <a:extLst>
              <a:ext uri="{FF2B5EF4-FFF2-40B4-BE49-F238E27FC236}">
                <a16:creationId xmlns:a16="http://schemas.microsoft.com/office/drawing/2014/main" id="{4C2EE993-F953-49DE-ADF6-E3A08ACDCE7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Image 4">
            <a:extLst>
              <a:ext uri="{FF2B5EF4-FFF2-40B4-BE49-F238E27FC236}">
                <a16:creationId xmlns:a16="http://schemas.microsoft.com/office/drawing/2014/main" id="{BD94ED39-B15A-4D2B-8CBB-C8C7FED423E6}"/>
              </a:ext>
            </a:extLst>
          </p:cNvPr>
          <p:cNvPicPr>
            <a:picLocks noChangeAspect="1"/>
          </p:cNvPicPr>
          <p:nvPr/>
        </p:nvPicPr>
        <p:blipFill>
          <a:blip r:embed="rId2"/>
          <a:stretch>
            <a:fillRect/>
          </a:stretch>
        </p:blipFill>
        <p:spPr>
          <a:xfrm>
            <a:off x="8849343" y="32251"/>
            <a:ext cx="2760170" cy="1957846"/>
          </a:xfrm>
          <a:prstGeom prst="rect">
            <a:avLst/>
          </a:prstGeom>
        </p:spPr>
      </p:pic>
    </p:spTree>
    <p:extLst>
      <p:ext uri="{BB962C8B-B14F-4D97-AF65-F5344CB8AC3E}">
        <p14:creationId xmlns:p14="http://schemas.microsoft.com/office/powerpoint/2010/main" val="18387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8EA99-1FDF-42AF-8E30-8C8C2D7EC203}"/>
              </a:ext>
            </a:extLst>
          </p:cNvPr>
          <p:cNvSpPr>
            <a:spLocks noGrp="1"/>
          </p:cNvSpPr>
          <p:nvPr>
            <p:ph type="title"/>
          </p:nvPr>
        </p:nvSpPr>
        <p:spPr/>
        <p:txBody>
          <a:bodyPr/>
          <a:lstStyle/>
          <a:p>
            <a:r>
              <a:rPr lang="en-US" dirty="0"/>
              <a:t>Features Engineering insights</a:t>
            </a:r>
          </a:p>
        </p:txBody>
      </p:sp>
      <p:sp>
        <p:nvSpPr>
          <p:cNvPr id="6" name="ZoneTexte 5">
            <a:extLst>
              <a:ext uri="{FF2B5EF4-FFF2-40B4-BE49-F238E27FC236}">
                <a16:creationId xmlns:a16="http://schemas.microsoft.com/office/drawing/2014/main" id="{01550D0F-25B6-420A-A69C-1446992B30F2}"/>
              </a:ext>
            </a:extLst>
          </p:cNvPr>
          <p:cNvSpPr txBox="1"/>
          <p:nvPr/>
        </p:nvSpPr>
        <p:spPr>
          <a:xfrm>
            <a:off x="488273" y="1775534"/>
            <a:ext cx="10324730" cy="1754326"/>
          </a:xfrm>
          <a:prstGeom prst="rect">
            <a:avLst/>
          </a:prstGeom>
          <a:noFill/>
        </p:spPr>
        <p:txBody>
          <a:bodyPr wrap="square" rtlCol="0">
            <a:spAutoFit/>
          </a:bodyPr>
          <a:lstStyle/>
          <a:p>
            <a:r>
              <a:rPr lang="en-US" dirty="0"/>
              <a:t>N_BUR_EARLINESS_OVERDUE_RATIO : External loans early failure, calculated on the earliest failed month balance status, normalized with loan duration (0 : no failure, 1: early failure)</a:t>
            </a:r>
          </a:p>
          <a:p>
            <a:endParaRPr lang="en-US" dirty="0"/>
          </a:p>
          <a:p>
            <a:r>
              <a:rPr lang="en-US" dirty="0"/>
              <a:t>Calculated across any loan type.</a:t>
            </a:r>
          </a:p>
          <a:p>
            <a:endParaRPr lang="en-US" dirty="0"/>
          </a:p>
          <a:p>
            <a:r>
              <a:rPr lang="en-US" dirty="0"/>
              <a:t>N_BUR_AMT_CREDIT_DEBT_RATE : </a:t>
            </a:r>
          </a:p>
        </p:txBody>
      </p:sp>
      <p:sp>
        <p:nvSpPr>
          <p:cNvPr id="3" name="Espace réservé du numéro de diapositive 2">
            <a:extLst>
              <a:ext uri="{FF2B5EF4-FFF2-40B4-BE49-F238E27FC236}">
                <a16:creationId xmlns:a16="http://schemas.microsoft.com/office/drawing/2014/main" id="{CD2B0032-F86E-408F-AF9C-15CED05C022F}"/>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19350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E0405-53DF-4F99-B6A5-5436AADB1DDD}"/>
              </a:ext>
            </a:extLst>
          </p:cNvPr>
          <p:cNvSpPr>
            <a:spLocks noGrp="1"/>
          </p:cNvSpPr>
          <p:nvPr>
            <p:ph type="title"/>
          </p:nvPr>
        </p:nvSpPr>
        <p:spPr/>
        <p:txBody>
          <a:bodyPr/>
          <a:lstStyle/>
          <a:p>
            <a:r>
              <a:rPr lang="en-US" dirty="0" err="1"/>
              <a:t>Class_weight</a:t>
            </a:r>
            <a:r>
              <a:rPr lang="en-US" dirty="0"/>
              <a:t>=‘balanced’ versus Smote</a:t>
            </a:r>
          </a:p>
        </p:txBody>
      </p:sp>
      <p:pic>
        <p:nvPicPr>
          <p:cNvPr id="4" name="Image 3">
            <a:extLst>
              <a:ext uri="{FF2B5EF4-FFF2-40B4-BE49-F238E27FC236}">
                <a16:creationId xmlns:a16="http://schemas.microsoft.com/office/drawing/2014/main" id="{F2B4ADAF-9E17-4469-8724-980EE19A027C}"/>
              </a:ext>
            </a:extLst>
          </p:cNvPr>
          <p:cNvPicPr>
            <a:picLocks noChangeAspect="1"/>
          </p:cNvPicPr>
          <p:nvPr/>
        </p:nvPicPr>
        <p:blipFill>
          <a:blip r:embed="rId2"/>
          <a:stretch>
            <a:fillRect/>
          </a:stretch>
        </p:blipFill>
        <p:spPr>
          <a:xfrm>
            <a:off x="5069504" y="1307535"/>
            <a:ext cx="1963299" cy="2588612"/>
          </a:xfrm>
          <a:prstGeom prst="rect">
            <a:avLst/>
          </a:prstGeom>
        </p:spPr>
      </p:pic>
      <p:pic>
        <p:nvPicPr>
          <p:cNvPr id="5" name="Image 4">
            <a:extLst>
              <a:ext uri="{FF2B5EF4-FFF2-40B4-BE49-F238E27FC236}">
                <a16:creationId xmlns:a16="http://schemas.microsoft.com/office/drawing/2014/main" id="{1B377E27-5EF9-4905-B1EB-1B001D308A07}"/>
              </a:ext>
            </a:extLst>
          </p:cNvPr>
          <p:cNvPicPr>
            <a:picLocks noChangeAspect="1"/>
          </p:cNvPicPr>
          <p:nvPr/>
        </p:nvPicPr>
        <p:blipFill>
          <a:blip r:embed="rId3"/>
          <a:stretch>
            <a:fillRect/>
          </a:stretch>
        </p:blipFill>
        <p:spPr>
          <a:xfrm>
            <a:off x="7202304" y="1307535"/>
            <a:ext cx="1996536" cy="2588612"/>
          </a:xfrm>
          <a:prstGeom prst="rect">
            <a:avLst/>
          </a:prstGeom>
        </p:spPr>
      </p:pic>
      <p:pic>
        <p:nvPicPr>
          <p:cNvPr id="6" name="Image 5">
            <a:extLst>
              <a:ext uri="{FF2B5EF4-FFF2-40B4-BE49-F238E27FC236}">
                <a16:creationId xmlns:a16="http://schemas.microsoft.com/office/drawing/2014/main" id="{327678D7-69E7-4AC7-BF66-C251122A11A2}"/>
              </a:ext>
            </a:extLst>
          </p:cNvPr>
          <p:cNvPicPr>
            <a:picLocks noChangeAspect="1"/>
          </p:cNvPicPr>
          <p:nvPr/>
        </p:nvPicPr>
        <p:blipFill>
          <a:blip r:embed="rId4"/>
          <a:stretch>
            <a:fillRect/>
          </a:stretch>
        </p:blipFill>
        <p:spPr>
          <a:xfrm>
            <a:off x="9336219" y="1307535"/>
            <a:ext cx="1876278" cy="2588612"/>
          </a:xfrm>
          <a:prstGeom prst="rect">
            <a:avLst/>
          </a:prstGeom>
        </p:spPr>
      </p:pic>
      <p:sp>
        <p:nvSpPr>
          <p:cNvPr id="7" name="ZoneTexte 6">
            <a:extLst>
              <a:ext uri="{FF2B5EF4-FFF2-40B4-BE49-F238E27FC236}">
                <a16:creationId xmlns:a16="http://schemas.microsoft.com/office/drawing/2014/main" id="{96FBF0A5-EB31-4C02-B7B9-CAFBC810A46E}"/>
              </a:ext>
            </a:extLst>
          </p:cNvPr>
          <p:cNvSpPr txBox="1"/>
          <p:nvPr/>
        </p:nvSpPr>
        <p:spPr>
          <a:xfrm>
            <a:off x="333804" y="1775882"/>
            <a:ext cx="4857759" cy="923330"/>
          </a:xfrm>
          <a:prstGeom prst="rect">
            <a:avLst/>
          </a:prstGeom>
          <a:noFill/>
        </p:spPr>
        <p:txBody>
          <a:bodyPr wrap="square" rtlCol="0">
            <a:spAutoFit/>
          </a:bodyPr>
          <a:lstStyle/>
          <a:p>
            <a:r>
              <a:rPr lang="en-US" dirty="0"/>
              <a:t>Logistic regression:</a:t>
            </a:r>
          </a:p>
          <a:p>
            <a:r>
              <a:rPr lang="en-US" dirty="0"/>
              <a:t>Using balanced </a:t>
            </a:r>
            <a:r>
              <a:rPr lang="en-US" dirty="0" err="1"/>
              <a:t>class_weight</a:t>
            </a:r>
            <a:r>
              <a:rPr lang="en-US" dirty="0"/>
              <a:t> or smote helps improve AUC by a few %</a:t>
            </a:r>
          </a:p>
        </p:txBody>
      </p:sp>
      <p:pic>
        <p:nvPicPr>
          <p:cNvPr id="8" name="Image 7">
            <a:extLst>
              <a:ext uri="{FF2B5EF4-FFF2-40B4-BE49-F238E27FC236}">
                <a16:creationId xmlns:a16="http://schemas.microsoft.com/office/drawing/2014/main" id="{A352238E-16BF-4267-AB6C-F5B1A4087BC4}"/>
              </a:ext>
            </a:extLst>
          </p:cNvPr>
          <p:cNvPicPr>
            <a:picLocks noChangeAspect="1"/>
          </p:cNvPicPr>
          <p:nvPr/>
        </p:nvPicPr>
        <p:blipFill rotWithShape="1">
          <a:blip r:embed="rId5"/>
          <a:srcRect b="55706"/>
          <a:stretch/>
        </p:blipFill>
        <p:spPr>
          <a:xfrm>
            <a:off x="5057135" y="4002754"/>
            <a:ext cx="1935935" cy="1332702"/>
          </a:xfrm>
          <a:prstGeom prst="rect">
            <a:avLst/>
          </a:prstGeom>
        </p:spPr>
      </p:pic>
      <p:pic>
        <p:nvPicPr>
          <p:cNvPr id="9" name="Image 8">
            <a:extLst>
              <a:ext uri="{FF2B5EF4-FFF2-40B4-BE49-F238E27FC236}">
                <a16:creationId xmlns:a16="http://schemas.microsoft.com/office/drawing/2014/main" id="{F12FF391-A6D7-4D35-B402-47C2C4776820}"/>
              </a:ext>
            </a:extLst>
          </p:cNvPr>
          <p:cNvPicPr>
            <a:picLocks noChangeAspect="1"/>
          </p:cNvPicPr>
          <p:nvPr/>
        </p:nvPicPr>
        <p:blipFill rotWithShape="1">
          <a:blip r:embed="rId5"/>
          <a:srcRect t="54419"/>
          <a:stretch/>
        </p:blipFill>
        <p:spPr>
          <a:xfrm>
            <a:off x="5286972" y="5442064"/>
            <a:ext cx="1549553" cy="1097692"/>
          </a:xfrm>
          <a:prstGeom prst="rect">
            <a:avLst/>
          </a:prstGeom>
        </p:spPr>
      </p:pic>
      <p:pic>
        <p:nvPicPr>
          <p:cNvPr id="11" name="Image 10">
            <a:extLst>
              <a:ext uri="{FF2B5EF4-FFF2-40B4-BE49-F238E27FC236}">
                <a16:creationId xmlns:a16="http://schemas.microsoft.com/office/drawing/2014/main" id="{39D7356C-93D1-4BE9-B218-459360191814}"/>
              </a:ext>
            </a:extLst>
          </p:cNvPr>
          <p:cNvPicPr>
            <a:picLocks noChangeAspect="1"/>
          </p:cNvPicPr>
          <p:nvPr/>
        </p:nvPicPr>
        <p:blipFill rotWithShape="1">
          <a:blip r:embed="rId6"/>
          <a:srcRect b="55642"/>
          <a:stretch/>
        </p:blipFill>
        <p:spPr>
          <a:xfrm>
            <a:off x="9336219" y="4002754"/>
            <a:ext cx="1944338" cy="1332703"/>
          </a:xfrm>
          <a:prstGeom prst="rect">
            <a:avLst/>
          </a:prstGeom>
        </p:spPr>
      </p:pic>
      <p:pic>
        <p:nvPicPr>
          <p:cNvPr id="12" name="Image 11">
            <a:extLst>
              <a:ext uri="{FF2B5EF4-FFF2-40B4-BE49-F238E27FC236}">
                <a16:creationId xmlns:a16="http://schemas.microsoft.com/office/drawing/2014/main" id="{4B61676E-D4FA-4E8D-9F14-28BE64394228}"/>
              </a:ext>
            </a:extLst>
          </p:cNvPr>
          <p:cNvPicPr>
            <a:picLocks noChangeAspect="1"/>
          </p:cNvPicPr>
          <p:nvPr/>
        </p:nvPicPr>
        <p:blipFill rotWithShape="1">
          <a:blip r:embed="rId6"/>
          <a:srcRect t="55642"/>
          <a:stretch/>
        </p:blipFill>
        <p:spPr>
          <a:xfrm>
            <a:off x="9612759" y="5442064"/>
            <a:ext cx="1671667" cy="1145806"/>
          </a:xfrm>
          <a:prstGeom prst="rect">
            <a:avLst/>
          </a:prstGeom>
        </p:spPr>
      </p:pic>
      <p:pic>
        <p:nvPicPr>
          <p:cNvPr id="13" name="Image 12">
            <a:extLst>
              <a:ext uri="{FF2B5EF4-FFF2-40B4-BE49-F238E27FC236}">
                <a16:creationId xmlns:a16="http://schemas.microsoft.com/office/drawing/2014/main" id="{E34E260C-8123-49AB-AC7B-E2B3D68E3208}"/>
              </a:ext>
            </a:extLst>
          </p:cNvPr>
          <p:cNvPicPr>
            <a:picLocks noChangeAspect="1"/>
          </p:cNvPicPr>
          <p:nvPr/>
        </p:nvPicPr>
        <p:blipFill rotWithShape="1">
          <a:blip r:embed="rId7"/>
          <a:srcRect b="55412"/>
          <a:stretch/>
        </p:blipFill>
        <p:spPr>
          <a:xfrm>
            <a:off x="7085431" y="4007447"/>
            <a:ext cx="2166037" cy="1323315"/>
          </a:xfrm>
          <a:prstGeom prst="rect">
            <a:avLst/>
          </a:prstGeom>
        </p:spPr>
      </p:pic>
      <p:pic>
        <p:nvPicPr>
          <p:cNvPr id="14" name="Image 13">
            <a:extLst>
              <a:ext uri="{FF2B5EF4-FFF2-40B4-BE49-F238E27FC236}">
                <a16:creationId xmlns:a16="http://schemas.microsoft.com/office/drawing/2014/main" id="{EF1A6518-B204-46D0-B0C6-CBFBE4C52472}"/>
              </a:ext>
            </a:extLst>
          </p:cNvPr>
          <p:cNvPicPr>
            <a:picLocks noChangeAspect="1"/>
          </p:cNvPicPr>
          <p:nvPr/>
        </p:nvPicPr>
        <p:blipFill rotWithShape="1">
          <a:blip r:embed="rId7"/>
          <a:srcRect t="54948"/>
          <a:stretch/>
        </p:blipFill>
        <p:spPr>
          <a:xfrm>
            <a:off x="7396403" y="5442064"/>
            <a:ext cx="1728046" cy="1066716"/>
          </a:xfrm>
          <a:prstGeom prst="rect">
            <a:avLst/>
          </a:prstGeom>
        </p:spPr>
      </p:pic>
      <p:sp>
        <p:nvSpPr>
          <p:cNvPr id="15" name="ZoneTexte 14">
            <a:extLst>
              <a:ext uri="{FF2B5EF4-FFF2-40B4-BE49-F238E27FC236}">
                <a16:creationId xmlns:a16="http://schemas.microsoft.com/office/drawing/2014/main" id="{B5C8BAA7-8702-4EE1-91CC-A77102411B96}"/>
              </a:ext>
            </a:extLst>
          </p:cNvPr>
          <p:cNvSpPr txBox="1"/>
          <p:nvPr/>
        </p:nvSpPr>
        <p:spPr>
          <a:xfrm>
            <a:off x="333805" y="4247595"/>
            <a:ext cx="4857759" cy="1477328"/>
          </a:xfrm>
          <a:prstGeom prst="rect">
            <a:avLst/>
          </a:prstGeom>
          <a:noFill/>
        </p:spPr>
        <p:txBody>
          <a:bodyPr wrap="square" rtlCol="0">
            <a:spAutoFit/>
          </a:bodyPr>
          <a:lstStyle/>
          <a:p>
            <a:r>
              <a:rPr lang="en-US" dirty="0"/>
              <a:t>Random forest:</a:t>
            </a:r>
          </a:p>
          <a:p>
            <a:r>
              <a:rPr lang="en-US" dirty="0"/>
              <a:t>Using balanced </a:t>
            </a:r>
            <a:r>
              <a:rPr lang="en-US" dirty="0" err="1"/>
              <a:t>class_weight</a:t>
            </a:r>
            <a:r>
              <a:rPr lang="en-US" dirty="0"/>
              <a:t> helps improve AUC by a few %</a:t>
            </a:r>
          </a:p>
          <a:p>
            <a:r>
              <a:rPr lang="en-US" dirty="0"/>
              <a:t>While smote decrease AUC by approx. the same %</a:t>
            </a:r>
          </a:p>
        </p:txBody>
      </p:sp>
      <p:sp>
        <p:nvSpPr>
          <p:cNvPr id="17" name="ZoneTexte 16">
            <a:extLst>
              <a:ext uri="{FF2B5EF4-FFF2-40B4-BE49-F238E27FC236}">
                <a16:creationId xmlns:a16="http://schemas.microsoft.com/office/drawing/2014/main" id="{5C03AAD4-299A-4964-B701-77BF7EC100AC}"/>
              </a:ext>
            </a:extLst>
          </p:cNvPr>
          <p:cNvSpPr txBox="1"/>
          <p:nvPr/>
        </p:nvSpPr>
        <p:spPr>
          <a:xfrm>
            <a:off x="10002551" y="5830301"/>
            <a:ext cx="1207382" cy="369332"/>
          </a:xfrm>
          <a:prstGeom prst="rect">
            <a:avLst/>
          </a:prstGeom>
          <a:noFill/>
        </p:spPr>
        <p:txBody>
          <a:bodyPr wrap="none" rtlCol="0">
            <a:spAutoFit/>
          </a:bodyPr>
          <a:lstStyle/>
          <a:p>
            <a:r>
              <a:rPr lang="en-US" dirty="0">
                <a:solidFill>
                  <a:srgbClr val="FF0000"/>
                </a:solidFill>
              </a:rPr>
              <a:t>AUC 0,70</a:t>
            </a:r>
          </a:p>
        </p:txBody>
      </p:sp>
      <p:sp>
        <p:nvSpPr>
          <p:cNvPr id="18" name="ZoneTexte 17">
            <a:extLst>
              <a:ext uri="{FF2B5EF4-FFF2-40B4-BE49-F238E27FC236}">
                <a16:creationId xmlns:a16="http://schemas.microsoft.com/office/drawing/2014/main" id="{DE46235D-41B3-4EB6-9134-213120AB0405}"/>
              </a:ext>
            </a:extLst>
          </p:cNvPr>
          <p:cNvSpPr txBox="1"/>
          <p:nvPr/>
        </p:nvSpPr>
        <p:spPr>
          <a:xfrm>
            <a:off x="7775492" y="5742720"/>
            <a:ext cx="1207382" cy="369332"/>
          </a:xfrm>
          <a:prstGeom prst="rect">
            <a:avLst/>
          </a:prstGeom>
          <a:noFill/>
        </p:spPr>
        <p:txBody>
          <a:bodyPr wrap="none" rtlCol="0">
            <a:spAutoFit/>
          </a:bodyPr>
          <a:lstStyle/>
          <a:p>
            <a:r>
              <a:rPr lang="en-US" dirty="0">
                <a:solidFill>
                  <a:srgbClr val="FF0000"/>
                </a:solidFill>
              </a:rPr>
              <a:t>AUC 0,72</a:t>
            </a:r>
          </a:p>
        </p:txBody>
      </p:sp>
      <p:sp>
        <p:nvSpPr>
          <p:cNvPr id="19" name="ZoneTexte 18">
            <a:extLst>
              <a:ext uri="{FF2B5EF4-FFF2-40B4-BE49-F238E27FC236}">
                <a16:creationId xmlns:a16="http://schemas.microsoft.com/office/drawing/2014/main" id="{5BCDEC4C-AC23-41E1-98EF-BEA57223D71B}"/>
              </a:ext>
            </a:extLst>
          </p:cNvPr>
          <p:cNvSpPr txBox="1"/>
          <p:nvPr/>
        </p:nvSpPr>
        <p:spPr>
          <a:xfrm>
            <a:off x="5521448" y="5748817"/>
            <a:ext cx="1207382" cy="369332"/>
          </a:xfrm>
          <a:prstGeom prst="rect">
            <a:avLst/>
          </a:prstGeom>
          <a:noFill/>
        </p:spPr>
        <p:txBody>
          <a:bodyPr wrap="none" rtlCol="0">
            <a:spAutoFit/>
          </a:bodyPr>
          <a:lstStyle/>
          <a:p>
            <a:r>
              <a:rPr lang="en-US" dirty="0">
                <a:solidFill>
                  <a:srgbClr val="FF0000"/>
                </a:solidFill>
              </a:rPr>
              <a:t>AUC 0,71</a:t>
            </a:r>
          </a:p>
        </p:txBody>
      </p:sp>
      <p:sp>
        <p:nvSpPr>
          <p:cNvPr id="3" name="Espace réservé du numéro de diapositive 2">
            <a:extLst>
              <a:ext uri="{FF2B5EF4-FFF2-40B4-BE49-F238E27FC236}">
                <a16:creationId xmlns:a16="http://schemas.microsoft.com/office/drawing/2014/main" id="{F6FC0F8A-8742-486C-BD0C-30A59B9D5CB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03188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5C0B8-5F2B-4BA9-B98E-2ABE90BAC6CB}"/>
              </a:ext>
            </a:extLst>
          </p:cNvPr>
          <p:cNvSpPr>
            <a:spLocks noGrp="1"/>
          </p:cNvSpPr>
          <p:nvPr>
            <p:ph type="title"/>
          </p:nvPr>
        </p:nvSpPr>
        <p:spPr/>
        <p:txBody>
          <a:bodyPr/>
          <a:lstStyle/>
          <a:p>
            <a:r>
              <a:rPr lang="en-US" dirty="0"/>
              <a:t>Model scoring</a:t>
            </a:r>
          </a:p>
        </p:txBody>
      </p:sp>
      <p:graphicFrame>
        <p:nvGraphicFramePr>
          <p:cNvPr id="12" name="Tableau 12">
            <a:extLst>
              <a:ext uri="{FF2B5EF4-FFF2-40B4-BE49-F238E27FC236}">
                <a16:creationId xmlns:a16="http://schemas.microsoft.com/office/drawing/2014/main" id="{FEE4A446-F479-463B-8353-270981C7B5D6}"/>
              </a:ext>
            </a:extLst>
          </p:cNvPr>
          <p:cNvGraphicFramePr>
            <a:graphicFrameLocks noGrp="1"/>
          </p:cNvGraphicFramePr>
          <p:nvPr>
            <p:ph idx="1"/>
            <p:extLst>
              <p:ext uri="{D42A27DB-BD31-4B8C-83A1-F6EECF244321}">
                <p14:modId xmlns:p14="http://schemas.microsoft.com/office/powerpoint/2010/main" val="529259239"/>
              </p:ext>
            </p:extLst>
          </p:nvPr>
        </p:nvGraphicFramePr>
        <p:xfrm>
          <a:off x="7003448" y="1732380"/>
          <a:ext cx="4713649" cy="1920240"/>
        </p:xfrm>
        <a:graphic>
          <a:graphicData uri="http://schemas.openxmlformats.org/drawingml/2006/table">
            <a:tbl>
              <a:tblPr firstRow="1" bandRow="1">
                <a:tableStyleId>{5C22544A-7EE6-4342-B048-85BDC9FD1C3A}</a:tableStyleId>
              </a:tblPr>
              <a:tblGrid>
                <a:gridCol w="1517321">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“raw”</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78676</a:t>
                      </a:r>
                    </a:p>
                  </a:txBody>
                  <a:tcPr/>
                </a:tc>
                <a:tc>
                  <a:txBody>
                    <a:bodyPr/>
                    <a:lstStyle/>
                    <a:p>
                      <a:r>
                        <a:rPr lang="en-US" dirty="0" err="1"/>
                        <a:t>fn</a:t>
                      </a:r>
                      <a:endParaRPr lang="en-US" dirty="0"/>
                    </a:p>
                    <a:p>
                      <a:pPr algn="ctr"/>
                      <a:r>
                        <a:rPr lang="en-US" dirty="0"/>
                        <a:t>5546</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6129</a:t>
                      </a:r>
                    </a:p>
                  </a:txBody>
                  <a:tcPr/>
                </a:tc>
                <a:tc>
                  <a:txBody>
                    <a:bodyPr/>
                    <a:lstStyle/>
                    <a:p>
                      <a:r>
                        <a:rPr lang="en-US" dirty="0" err="1"/>
                        <a:t>tp</a:t>
                      </a:r>
                      <a:endParaRPr lang="en-US" dirty="0"/>
                    </a:p>
                    <a:p>
                      <a:pPr algn="ctr"/>
                      <a:r>
                        <a:rPr lang="en-US" dirty="0"/>
                        <a:t>1902</a:t>
                      </a:r>
                    </a:p>
                  </a:txBody>
                  <a:tcPr/>
                </a:tc>
                <a:extLst>
                  <a:ext uri="{0D108BD9-81ED-4DB2-BD59-A6C34878D82A}">
                    <a16:rowId xmlns:a16="http://schemas.microsoft.com/office/drawing/2014/main" val="2155475029"/>
                  </a:ext>
                </a:extLst>
              </a:tr>
            </a:tbl>
          </a:graphicData>
        </a:graphic>
      </p:graphicFrame>
      <p:graphicFrame>
        <p:nvGraphicFramePr>
          <p:cNvPr id="5" name="Tableau 12">
            <a:extLst>
              <a:ext uri="{FF2B5EF4-FFF2-40B4-BE49-F238E27FC236}">
                <a16:creationId xmlns:a16="http://schemas.microsoft.com/office/drawing/2014/main" id="{C86EA4BA-9CD9-437F-9792-594E75629E5D}"/>
              </a:ext>
            </a:extLst>
          </p:cNvPr>
          <p:cNvGraphicFramePr>
            <a:graphicFrameLocks/>
          </p:cNvGraphicFramePr>
          <p:nvPr>
            <p:extLst>
              <p:ext uri="{D42A27DB-BD31-4B8C-83A1-F6EECF244321}">
                <p14:modId xmlns:p14="http://schemas.microsoft.com/office/powerpoint/2010/main" val="44974218"/>
              </p:ext>
            </p:extLst>
          </p:nvPr>
        </p:nvGraphicFramePr>
        <p:xfrm>
          <a:off x="7003448" y="4228853"/>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“Balanced</a:t>
                      </a:r>
                    </a:p>
                    <a:p>
                      <a:r>
                        <a:rPr lang="en-US" sz="1600" dirty="0" err="1"/>
                        <a:t>class_weight</a:t>
                      </a:r>
                      <a:r>
                        <a:rPr lang="en-US" sz="1600" dirty="0"/>
                        <a:t>”</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54837</a:t>
                      </a:r>
                    </a:p>
                  </a:txBody>
                  <a:tcPr/>
                </a:tc>
                <a:tc>
                  <a:txBody>
                    <a:bodyPr/>
                    <a:lstStyle/>
                    <a:p>
                      <a:r>
                        <a:rPr lang="en-US" dirty="0" err="1"/>
                        <a:t>fn</a:t>
                      </a:r>
                      <a:endParaRPr lang="en-US" dirty="0"/>
                    </a:p>
                    <a:p>
                      <a:pPr algn="ctr"/>
                      <a:r>
                        <a:rPr lang="en-US" dirty="0"/>
                        <a:t>2492</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29968</a:t>
                      </a:r>
                    </a:p>
                  </a:txBody>
                  <a:tcPr/>
                </a:tc>
                <a:tc>
                  <a:txBody>
                    <a:bodyPr/>
                    <a:lstStyle/>
                    <a:p>
                      <a:r>
                        <a:rPr lang="en-US" dirty="0" err="1"/>
                        <a:t>tp</a:t>
                      </a:r>
                      <a:endParaRPr lang="en-US" dirty="0"/>
                    </a:p>
                    <a:p>
                      <a:pPr algn="ctr"/>
                      <a:r>
                        <a:rPr lang="en-US" dirty="0"/>
                        <a:t>4956</a:t>
                      </a:r>
                    </a:p>
                  </a:txBody>
                  <a:tcPr/>
                </a:tc>
                <a:extLst>
                  <a:ext uri="{0D108BD9-81ED-4DB2-BD59-A6C34878D82A}">
                    <a16:rowId xmlns:a16="http://schemas.microsoft.com/office/drawing/2014/main" val="2155475029"/>
                  </a:ext>
                </a:extLst>
              </a:tr>
            </a:tbl>
          </a:graphicData>
        </a:graphic>
      </p:graphicFrame>
      <p:graphicFrame>
        <p:nvGraphicFramePr>
          <p:cNvPr id="6" name="Tableau 12">
            <a:extLst>
              <a:ext uri="{FF2B5EF4-FFF2-40B4-BE49-F238E27FC236}">
                <a16:creationId xmlns:a16="http://schemas.microsoft.com/office/drawing/2014/main" id="{0B298A34-E265-48C5-92C7-1CD3E2858C8E}"/>
              </a:ext>
            </a:extLst>
          </p:cNvPr>
          <p:cNvGraphicFramePr>
            <a:graphicFrameLocks/>
          </p:cNvGraphicFramePr>
          <p:nvPr>
            <p:extLst>
              <p:ext uri="{D42A27DB-BD31-4B8C-83A1-F6EECF244321}">
                <p14:modId xmlns:p14="http://schemas.microsoft.com/office/powerpoint/2010/main" val="320438079"/>
              </p:ext>
            </p:extLst>
          </p:nvPr>
        </p:nvGraphicFramePr>
        <p:xfrm>
          <a:off x="11952883" y="4228853"/>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“SMOTE”</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xx</a:t>
                      </a:r>
                    </a:p>
                  </a:txBody>
                  <a:tcPr/>
                </a:tc>
                <a:tc>
                  <a:txBody>
                    <a:bodyPr/>
                    <a:lstStyle/>
                    <a:p>
                      <a:r>
                        <a:rPr lang="en-US" dirty="0" err="1"/>
                        <a:t>fn</a:t>
                      </a:r>
                      <a:endParaRPr lang="en-US" dirty="0"/>
                    </a:p>
                    <a:p>
                      <a:pPr algn="ctr"/>
                      <a:r>
                        <a:rPr lang="en-US" dirty="0"/>
                        <a:t>xx</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xx</a:t>
                      </a:r>
                    </a:p>
                  </a:txBody>
                  <a:tcPr/>
                </a:tc>
                <a:tc>
                  <a:txBody>
                    <a:bodyPr/>
                    <a:lstStyle/>
                    <a:p>
                      <a:r>
                        <a:rPr lang="en-US" dirty="0" err="1"/>
                        <a:t>tp</a:t>
                      </a:r>
                      <a:endParaRPr lang="en-US" dirty="0"/>
                    </a:p>
                    <a:p>
                      <a:pPr algn="ctr"/>
                      <a:r>
                        <a:rPr lang="en-US" dirty="0"/>
                        <a:t>xx</a:t>
                      </a:r>
                    </a:p>
                  </a:txBody>
                  <a:tcPr/>
                </a:tc>
                <a:extLst>
                  <a:ext uri="{0D108BD9-81ED-4DB2-BD59-A6C34878D82A}">
                    <a16:rowId xmlns:a16="http://schemas.microsoft.com/office/drawing/2014/main" val="2155475029"/>
                  </a:ext>
                </a:extLst>
              </a:tr>
            </a:tbl>
          </a:graphicData>
        </a:graphic>
      </p:graphicFrame>
      <p:sp>
        <p:nvSpPr>
          <p:cNvPr id="3" name="Rectangle 2">
            <a:extLst>
              <a:ext uri="{FF2B5EF4-FFF2-40B4-BE49-F238E27FC236}">
                <a16:creationId xmlns:a16="http://schemas.microsoft.com/office/drawing/2014/main" id="{1E8DABF2-4E6E-4C24-B36D-5A1D813F9BBF}"/>
              </a:ext>
            </a:extLst>
          </p:cNvPr>
          <p:cNvSpPr/>
          <p:nvPr/>
        </p:nvSpPr>
        <p:spPr>
          <a:xfrm>
            <a:off x="934286" y="2759315"/>
            <a:ext cx="506586" cy="2595418"/>
          </a:xfrm>
          <a:prstGeom prst="rect">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64280-39BE-41B6-9C45-3C7C7973102A}"/>
              </a:ext>
            </a:extLst>
          </p:cNvPr>
          <p:cNvSpPr/>
          <p:nvPr/>
        </p:nvSpPr>
        <p:spPr>
          <a:xfrm>
            <a:off x="1432260" y="2759315"/>
            <a:ext cx="1390650" cy="2595418"/>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c partiel 14">
            <a:extLst>
              <a:ext uri="{FF2B5EF4-FFF2-40B4-BE49-F238E27FC236}">
                <a16:creationId xmlns:a16="http://schemas.microsoft.com/office/drawing/2014/main" id="{05B939A5-4A57-47AF-A223-BA9D6E97E9A6}"/>
              </a:ext>
            </a:extLst>
          </p:cNvPr>
          <p:cNvSpPr/>
          <p:nvPr/>
        </p:nvSpPr>
        <p:spPr>
          <a:xfrm>
            <a:off x="974491" y="3613317"/>
            <a:ext cx="914400" cy="914400"/>
          </a:xfrm>
          <a:prstGeom prst="pie">
            <a:avLst>
              <a:gd name="adj1" fmla="val 5430154"/>
              <a:gd name="adj2" fmla="val 16200000"/>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c partiel 16">
            <a:extLst>
              <a:ext uri="{FF2B5EF4-FFF2-40B4-BE49-F238E27FC236}">
                <a16:creationId xmlns:a16="http://schemas.microsoft.com/office/drawing/2014/main" id="{B92A99E2-8CA1-4935-B101-FE209B7BD4D1}"/>
              </a:ext>
            </a:extLst>
          </p:cNvPr>
          <p:cNvSpPr/>
          <p:nvPr/>
        </p:nvSpPr>
        <p:spPr>
          <a:xfrm flipH="1">
            <a:off x="974491" y="3613317"/>
            <a:ext cx="914400" cy="914400"/>
          </a:xfrm>
          <a:prstGeom prst="pie">
            <a:avLst>
              <a:gd name="adj1" fmla="val 5389199"/>
              <a:gd name="adj2" fmla="val 16200000"/>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ZoneTexte 17">
            <a:extLst>
              <a:ext uri="{FF2B5EF4-FFF2-40B4-BE49-F238E27FC236}">
                <a16:creationId xmlns:a16="http://schemas.microsoft.com/office/drawing/2014/main" id="{A41DA82D-758E-4809-8DFD-98DBB7C40811}"/>
              </a:ext>
            </a:extLst>
          </p:cNvPr>
          <p:cNvSpPr txBox="1"/>
          <p:nvPr/>
        </p:nvSpPr>
        <p:spPr>
          <a:xfrm>
            <a:off x="2496011" y="2759315"/>
            <a:ext cx="312906" cy="369332"/>
          </a:xfrm>
          <a:prstGeom prst="rect">
            <a:avLst/>
          </a:prstGeom>
          <a:noFill/>
        </p:spPr>
        <p:txBody>
          <a:bodyPr wrap="none" rtlCol="0">
            <a:spAutoFit/>
          </a:bodyPr>
          <a:lstStyle/>
          <a:p>
            <a:r>
              <a:rPr lang="en-US" dirty="0"/>
              <a:t>1</a:t>
            </a:r>
          </a:p>
        </p:txBody>
      </p:sp>
      <p:sp>
        <p:nvSpPr>
          <p:cNvPr id="21" name="ZoneTexte 20">
            <a:extLst>
              <a:ext uri="{FF2B5EF4-FFF2-40B4-BE49-F238E27FC236}">
                <a16:creationId xmlns:a16="http://schemas.microsoft.com/office/drawing/2014/main" id="{CB93D84B-0C46-4D67-BD76-6CB271DAB70D}"/>
              </a:ext>
            </a:extLst>
          </p:cNvPr>
          <p:cNvSpPr txBox="1"/>
          <p:nvPr/>
        </p:nvSpPr>
        <p:spPr>
          <a:xfrm>
            <a:off x="1060929" y="3885851"/>
            <a:ext cx="312906" cy="369332"/>
          </a:xfrm>
          <a:prstGeom prst="rect">
            <a:avLst/>
          </a:prstGeom>
          <a:noFill/>
        </p:spPr>
        <p:txBody>
          <a:bodyPr wrap="none" rtlCol="0">
            <a:spAutoFit/>
          </a:bodyPr>
          <a:lstStyle/>
          <a:p>
            <a:r>
              <a:rPr lang="en-US" dirty="0"/>
              <a:t>1</a:t>
            </a:r>
          </a:p>
        </p:txBody>
      </p:sp>
      <p:sp>
        <p:nvSpPr>
          <p:cNvPr id="22" name="ZoneTexte 21">
            <a:extLst>
              <a:ext uri="{FF2B5EF4-FFF2-40B4-BE49-F238E27FC236}">
                <a16:creationId xmlns:a16="http://schemas.microsoft.com/office/drawing/2014/main" id="{925976D5-23E5-4324-A932-A4677103B932}"/>
              </a:ext>
            </a:extLst>
          </p:cNvPr>
          <p:cNvSpPr txBox="1"/>
          <p:nvPr/>
        </p:nvSpPr>
        <p:spPr>
          <a:xfrm>
            <a:off x="974158" y="2759315"/>
            <a:ext cx="453970" cy="369332"/>
          </a:xfrm>
          <a:prstGeom prst="rect">
            <a:avLst/>
          </a:prstGeom>
          <a:noFill/>
        </p:spPr>
        <p:txBody>
          <a:bodyPr wrap="none" rtlCol="0">
            <a:spAutoFit/>
          </a:bodyPr>
          <a:lstStyle/>
          <a:p>
            <a:r>
              <a:rPr lang="en-US" dirty="0"/>
              <a:t>- 7</a:t>
            </a:r>
          </a:p>
        </p:txBody>
      </p:sp>
      <p:sp>
        <p:nvSpPr>
          <p:cNvPr id="23" name="ZoneTexte 22">
            <a:extLst>
              <a:ext uri="{FF2B5EF4-FFF2-40B4-BE49-F238E27FC236}">
                <a16:creationId xmlns:a16="http://schemas.microsoft.com/office/drawing/2014/main" id="{10759A46-065A-4511-BC0C-58B8D5D3EF94}"/>
              </a:ext>
            </a:extLst>
          </p:cNvPr>
          <p:cNvSpPr txBox="1"/>
          <p:nvPr/>
        </p:nvSpPr>
        <p:spPr>
          <a:xfrm>
            <a:off x="1475126" y="3889418"/>
            <a:ext cx="453970" cy="369332"/>
          </a:xfrm>
          <a:prstGeom prst="rect">
            <a:avLst/>
          </a:prstGeom>
          <a:noFill/>
        </p:spPr>
        <p:txBody>
          <a:bodyPr wrap="none" rtlCol="0">
            <a:spAutoFit/>
          </a:bodyPr>
          <a:lstStyle/>
          <a:p>
            <a:r>
              <a:rPr lang="en-US" dirty="0"/>
              <a:t>- 1</a:t>
            </a:r>
          </a:p>
        </p:txBody>
      </p:sp>
      <p:graphicFrame>
        <p:nvGraphicFramePr>
          <p:cNvPr id="24" name="Tableau 12">
            <a:extLst>
              <a:ext uri="{FF2B5EF4-FFF2-40B4-BE49-F238E27FC236}">
                <a16:creationId xmlns:a16="http://schemas.microsoft.com/office/drawing/2014/main" id="{9C3C61A0-62D5-481A-A726-6B1928608F6B}"/>
              </a:ext>
            </a:extLst>
          </p:cNvPr>
          <p:cNvGraphicFramePr>
            <a:graphicFrameLocks/>
          </p:cNvGraphicFramePr>
          <p:nvPr>
            <p:extLst>
              <p:ext uri="{D42A27DB-BD31-4B8C-83A1-F6EECF244321}">
                <p14:modId xmlns:p14="http://schemas.microsoft.com/office/powerpoint/2010/main" val="2934674726"/>
              </p:ext>
            </p:extLst>
          </p:nvPr>
        </p:nvGraphicFramePr>
        <p:xfrm>
          <a:off x="296791" y="1215725"/>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t>Good</a:t>
                      </a:r>
                    </a:p>
                  </a:txBody>
                  <a:tcPr/>
                </a:tc>
                <a:tc>
                  <a:txBody>
                    <a:bodyPr/>
                    <a:lstStyle/>
                    <a:p>
                      <a:r>
                        <a:rPr lang="en-US" sz="1100" dirty="0"/>
                        <a:t>Actual 1</a:t>
                      </a:r>
                    </a:p>
                    <a:p>
                      <a:r>
                        <a:rPr lang="en-US" sz="1100" dirty="0"/>
                        <a:t>Bad</a:t>
                      </a:r>
                    </a:p>
                  </a:txBody>
                  <a:tcPr/>
                </a:tc>
                <a:extLst>
                  <a:ext uri="{0D108BD9-81ED-4DB2-BD59-A6C34878D82A}">
                    <a16:rowId xmlns:a16="http://schemas.microsoft.com/office/drawing/2014/main" val="542198579"/>
                  </a:ext>
                </a:extLst>
              </a:tr>
              <a:tr h="413947">
                <a:tc>
                  <a:txBody>
                    <a:bodyPr/>
                    <a:lstStyle/>
                    <a:p>
                      <a:r>
                        <a:rPr lang="en-US" sz="1100" dirty="0"/>
                        <a:t>Predict 0 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dirty="0"/>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B3E2CD"/>
                          </a:solidFill>
                        </a:rPr>
                        <a:t>tp</a:t>
                      </a:r>
                      <a:endParaRPr lang="en-US" sz="1100" b="1" dirty="0">
                        <a:solidFill>
                          <a:srgbClr val="B3E2CD"/>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25" name="Image 24">
            <a:extLst>
              <a:ext uri="{FF2B5EF4-FFF2-40B4-BE49-F238E27FC236}">
                <a16:creationId xmlns:a16="http://schemas.microsoft.com/office/drawing/2014/main" id="{A37D1AFF-11C1-4279-BBA3-456DC679C536}"/>
              </a:ext>
            </a:extLst>
          </p:cNvPr>
          <p:cNvPicPr>
            <a:picLocks noChangeAspect="1"/>
          </p:cNvPicPr>
          <p:nvPr/>
        </p:nvPicPr>
        <p:blipFill>
          <a:blip r:embed="rId2"/>
          <a:stretch>
            <a:fillRect/>
          </a:stretch>
        </p:blipFill>
        <p:spPr>
          <a:xfrm>
            <a:off x="3864659" y="1635005"/>
            <a:ext cx="293749" cy="441599"/>
          </a:xfrm>
          <a:prstGeom prst="rect">
            <a:avLst/>
          </a:prstGeom>
        </p:spPr>
      </p:pic>
      <p:pic>
        <p:nvPicPr>
          <p:cNvPr id="26" name="Image 25">
            <a:extLst>
              <a:ext uri="{FF2B5EF4-FFF2-40B4-BE49-F238E27FC236}">
                <a16:creationId xmlns:a16="http://schemas.microsoft.com/office/drawing/2014/main" id="{4E31A55E-63EB-4B32-90A2-04E67BD3CCFB}"/>
              </a:ext>
            </a:extLst>
          </p:cNvPr>
          <p:cNvPicPr>
            <a:picLocks noChangeAspect="1"/>
          </p:cNvPicPr>
          <p:nvPr/>
        </p:nvPicPr>
        <p:blipFill>
          <a:blip r:embed="rId3"/>
          <a:stretch>
            <a:fillRect/>
          </a:stretch>
        </p:blipFill>
        <p:spPr>
          <a:xfrm>
            <a:off x="3864659" y="2079591"/>
            <a:ext cx="308925" cy="416293"/>
          </a:xfrm>
          <a:prstGeom prst="rect">
            <a:avLst/>
          </a:prstGeom>
        </p:spPr>
      </p:pic>
      <p:sp>
        <p:nvSpPr>
          <p:cNvPr id="27" name="Flèche : droite 26">
            <a:extLst>
              <a:ext uri="{FF2B5EF4-FFF2-40B4-BE49-F238E27FC236}">
                <a16:creationId xmlns:a16="http://schemas.microsoft.com/office/drawing/2014/main" id="{C6C78DA0-FC51-441E-90D3-006DF477AC0E}"/>
              </a:ext>
            </a:extLst>
          </p:cNvPr>
          <p:cNvSpPr/>
          <p:nvPr/>
        </p:nvSpPr>
        <p:spPr>
          <a:xfrm>
            <a:off x="3720381" y="1808738"/>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roite 27">
            <a:extLst>
              <a:ext uri="{FF2B5EF4-FFF2-40B4-BE49-F238E27FC236}">
                <a16:creationId xmlns:a16="http://schemas.microsoft.com/office/drawing/2014/main" id="{31719565-B52C-4FEA-9F15-87A433A7033A}"/>
              </a:ext>
            </a:extLst>
          </p:cNvPr>
          <p:cNvSpPr/>
          <p:nvPr/>
        </p:nvSpPr>
        <p:spPr>
          <a:xfrm>
            <a:off x="3720381" y="2181158"/>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space réservé du numéro de diapositive 28">
            <a:extLst>
              <a:ext uri="{FF2B5EF4-FFF2-40B4-BE49-F238E27FC236}">
                <a16:creationId xmlns:a16="http://schemas.microsoft.com/office/drawing/2014/main" id="{279A2106-FEDA-4983-86DB-345E1EE9319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836849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783EB-6D85-468C-8FE4-B25AB2D7F619}"/>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7CB79556-F437-4287-AF96-D224CE344B14}"/>
              </a:ext>
            </a:extLst>
          </p:cNvPr>
          <p:cNvSpPr>
            <a:spLocks noGrp="1"/>
          </p:cNvSpPr>
          <p:nvPr>
            <p:ph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C6E7EAA6-D2C6-4917-B745-E007F27A3E4E}"/>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Image 4">
            <a:extLst>
              <a:ext uri="{FF2B5EF4-FFF2-40B4-BE49-F238E27FC236}">
                <a16:creationId xmlns:a16="http://schemas.microsoft.com/office/drawing/2014/main" id="{9CB11EB3-6919-4931-B7B7-CE322168683C}"/>
              </a:ext>
            </a:extLst>
          </p:cNvPr>
          <p:cNvPicPr>
            <a:picLocks noChangeAspect="1"/>
          </p:cNvPicPr>
          <p:nvPr/>
        </p:nvPicPr>
        <p:blipFill>
          <a:blip r:embed="rId2"/>
          <a:stretch>
            <a:fillRect/>
          </a:stretch>
        </p:blipFill>
        <p:spPr>
          <a:xfrm>
            <a:off x="666517" y="2057070"/>
            <a:ext cx="4904457" cy="3966943"/>
          </a:xfrm>
          <a:prstGeom prst="rect">
            <a:avLst/>
          </a:prstGeom>
        </p:spPr>
      </p:pic>
    </p:spTree>
    <p:extLst>
      <p:ext uri="{BB962C8B-B14F-4D97-AF65-F5344CB8AC3E}">
        <p14:creationId xmlns:p14="http://schemas.microsoft.com/office/powerpoint/2010/main" val="192717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9B145C7-B6A3-43CD-9908-A0FCA9FEB0EF}"/>
              </a:ext>
            </a:extLst>
          </p:cNvPr>
          <p:cNvSpPr/>
          <p:nvPr/>
        </p:nvSpPr>
        <p:spPr>
          <a:xfrm>
            <a:off x="245652" y="3541382"/>
            <a:ext cx="3690369" cy="23116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p:txBody>
          <a:bodyPr/>
          <a:lstStyle/>
          <a:p>
            <a:r>
              <a:rPr lang="en-US" dirty="0"/>
              <a:t>Best model (tuning &amp; selection)</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145263" y="1501549"/>
            <a:ext cx="11315805" cy="1934678"/>
          </a:xfrm>
        </p:spPr>
        <p:txBody>
          <a:bodyPr>
            <a:normAutofit lnSpcReduction="10000"/>
          </a:bodyPr>
          <a:lstStyle/>
          <a:p>
            <a:r>
              <a:rPr lang="en-US" dirty="0"/>
              <a:t>According to the target definition, (1 - client with difficulty to repay loan, 0 – no difficulty):</a:t>
            </a:r>
          </a:p>
          <a:p>
            <a:pPr lvl="1"/>
            <a:r>
              <a:rPr lang="en-US" dirty="0"/>
              <a:t>Trusting a </a:t>
            </a:r>
            <a:r>
              <a:rPr lang="en-US" b="1" dirty="0"/>
              <a:t>negative</a:t>
            </a:r>
            <a:r>
              <a:rPr lang="en-US" dirty="0"/>
              <a:t> </a:t>
            </a:r>
            <a:r>
              <a:rPr lang="en-US" b="1" dirty="0"/>
              <a:t>prediction</a:t>
            </a:r>
            <a:r>
              <a:rPr lang="en-US" dirty="0"/>
              <a:t> in case of </a:t>
            </a:r>
            <a:r>
              <a:rPr lang="en-US" b="1" dirty="0" err="1"/>
              <a:t>tn</a:t>
            </a:r>
            <a:r>
              <a:rPr lang="en-US" b="1" dirty="0"/>
              <a:t>:</a:t>
            </a:r>
            <a:r>
              <a:rPr lang="en-US" dirty="0"/>
              <a:t> </a:t>
            </a:r>
            <a:r>
              <a:rPr lang="en-US" b="1" dirty="0"/>
              <a:t>true negative </a:t>
            </a:r>
            <a:r>
              <a:rPr lang="en-US" dirty="0"/>
              <a:t>is usual business, but a </a:t>
            </a:r>
            <a:r>
              <a:rPr lang="en-US" b="1" dirty="0" err="1"/>
              <a:t>fn</a:t>
            </a:r>
            <a:r>
              <a:rPr lang="en-US" b="1" dirty="0"/>
              <a:t>:</a:t>
            </a:r>
            <a:r>
              <a:rPr lang="en-US" dirty="0"/>
              <a:t> </a:t>
            </a:r>
            <a:r>
              <a:rPr lang="en-US" b="1" dirty="0"/>
              <a:t>false negative </a:t>
            </a:r>
            <a:r>
              <a:rPr lang="en-US" dirty="0"/>
              <a:t>means exposure to a higher risk of defaults.</a:t>
            </a:r>
          </a:p>
          <a:p>
            <a:pPr lvl="1"/>
            <a:r>
              <a:rPr lang="en-US" dirty="0"/>
              <a:t>Trusting a </a:t>
            </a:r>
            <a:r>
              <a:rPr lang="en-US" b="1" dirty="0"/>
              <a:t>positive prediction </a:t>
            </a:r>
            <a:r>
              <a:rPr lang="en-US" dirty="0"/>
              <a:t>in case of </a:t>
            </a:r>
            <a:r>
              <a:rPr lang="en-US" b="1" dirty="0" err="1"/>
              <a:t>tp</a:t>
            </a:r>
            <a:r>
              <a:rPr lang="en-US" b="1" dirty="0"/>
              <a:t>: true positive </a:t>
            </a:r>
            <a:r>
              <a:rPr lang="en-US" dirty="0"/>
              <a:t>is usual business, but a </a:t>
            </a:r>
            <a:r>
              <a:rPr lang="en-US" b="1" dirty="0" err="1"/>
              <a:t>fp</a:t>
            </a:r>
            <a:r>
              <a:rPr lang="en-US" b="1" dirty="0"/>
              <a:t>: false positive </a:t>
            </a:r>
            <a:r>
              <a:rPr lang="en-US" dirty="0"/>
              <a:t>means losing a “good” client.</a:t>
            </a:r>
          </a:p>
          <a:p>
            <a:pPr lvl="1"/>
            <a:r>
              <a:rPr lang="en-US" dirty="0"/>
              <a:t>This mean </a:t>
            </a:r>
            <a:r>
              <a:rPr lang="en-US" b="1" dirty="0"/>
              <a:t>Recall</a:t>
            </a:r>
            <a:r>
              <a:rPr lang="en-US" dirty="0"/>
              <a:t> (or Sensitivity) is n times more important than </a:t>
            </a:r>
            <a:r>
              <a:rPr lang="en-US" b="1" dirty="0"/>
              <a:t>Precision</a:t>
            </a:r>
            <a:r>
              <a:rPr lang="en-US" dirty="0"/>
              <a:t> (1-)</a:t>
            </a:r>
          </a:p>
        </p:txBody>
      </p:sp>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2515470" y="5399085"/>
            <a:ext cx="1523174" cy="461665"/>
          </a:xfrm>
          <a:prstGeom prst="rect">
            <a:avLst/>
          </a:prstGeom>
          <a:noFill/>
        </p:spPr>
        <p:txBody>
          <a:bodyPr wrap="none" rtlCol="0">
            <a:spAutoFit/>
          </a:bodyPr>
          <a:lstStyle/>
          <a:p>
            <a:r>
              <a:rPr lang="en-US" sz="1200" dirty="0">
                <a:solidFill>
                  <a:schemeClr val="bg1"/>
                </a:solidFill>
              </a:rPr>
              <a:t>1 – specificity</a:t>
            </a:r>
          </a:p>
          <a:p>
            <a:r>
              <a:rPr lang="en-US" sz="1200" i="1" dirty="0">
                <a:solidFill>
                  <a:schemeClr val="bg1"/>
                </a:solidFill>
              </a:rPr>
              <a:t>Or</a:t>
            </a:r>
            <a:r>
              <a:rPr lang="en-US" sz="1200" dirty="0">
                <a:solidFill>
                  <a:schemeClr val="bg1"/>
                </a:solidFill>
              </a:rPr>
              <a:t> 1 - </a:t>
            </a:r>
            <a:r>
              <a:rPr lang="en-US" sz="1200" dirty="0" err="1">
                <a:solidFill>
                  <a:schemeClr val="bg1"/>
                </a:solidFill>
              </a:rPr>
              <a:t>tn</a:t>
            </a:r>
            <a:r>
              <a:rPr lang="en-US" sz="1200" dirty="0">
                <a:solidFill>
                  <a:schemeClr val="bg1"/>
                </a:solidFill>
              </a:rPr>
              <a:t> / (</a:t>
            </a:r>
            <a:r>
              <a:rPr lang="en-US" sz="1200" dirty="0" err="1">
                <a:solidFill>
                  <a:schemeClr val="bg1"/>
                </a:solidFill>
              </a:rPr>
              <a:t>tn</a:t>
            </a:r>
            <a:r>
              <a:rPr lang="en-US" sz="1200" dirty="0">
                <a:solidFill>
                  <a:schemeClr val="bg1"/>
                </a:solidFill>
              </a:rPr>
              <a:t> + </a:t>
            </a:r>
            <a:r>
              <a:rPr lang="en-US" sz="1200" dirty="0" err="1">
                <a:solidFill>
                  <a:schemeClr val="bg1"/>
                </a:solidFill>
              </a:rPr>
              <a:t>fp</a:t>
            </a:r>
            <a:r>
              <a:rPr lang="en-US" sz="1200"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a:off x="209083" y="3553714"/>
            <a:ext cx="1960793" cy="276999"/>
          </a:xfrm>
          <a:prstGeom prst="rect">
            <a:avLst/>
          </a:prstGeom>
          <a:noFill/>
        </p:spPr>
        <p:txBody>
          <a:bodyPr wrap="none" rtlCol="0">
            <a:spAutoFit/>
          </a:bodyPr>
          <a:lstStyle/>
          <a:p>
            <a:r>
              <a:rPr lang="en-US" sz="1200" dirty="0">
                <a:solidFill>
                  <a:schemeClr val="bg1"/>
                </a:solidFill>
              </a:rPr>
              <a:t>Sensitivity = </a:t>
            </a:r>
            <a:r>
              <a:rPr lang="en-US" sz="1200" dirty="0" err="1">
                <a:solidFill>
                  <a:schemeClr val="bg1"/>
                </a:solidFill>
              </a:rPr>
              <a:t>tp</a:t>
            </a:r>
            <a:r>
              <a:rPr lang="en-US" sz="1200" dirty="0">
                <a:solidFill>
                  <a:schemeClr val="bg1"/>
                </a:solidFill>
              </a:rPr>
              <a:t> / (</a:t>
            </a:r>
            <a:r>
              <a:rPr lang="en-US" sz="1200" dirty="0" err="1">
                <a:solidFill>
                  <a:schemeClr val="bg1"/>
                </a:solidFill>
              </a:rPr>
              <a:t>tp</a:t>
            </a:r>
            <a:r>
              <a:rPr lang="en-US" sz="1200" dirty="0">
                <a:solidFill>
                  <a:schemeClr val="bg1"/>
                </a:solidFill>
              </a:rPr>
              <a:t> + </a:t>
            </a:r>
            <a:r>
              <a:rPr lang="en-US" sz="1200" dirty="0" err="1">
                <a:solidFill>
                  <a:schemeClr val="bg1"/>
                </a:solidFill>
              </a:rPr>
              <a:t>fn</a:t>
            </a:r>
            <a:r>
              <a:rPr lang="en-US" sz="1200"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4040366" y="3568823"/>
            <a:ext cx="6012830" cy="586076"/>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Given a certain classifier (top AUC score), we could tune decision threshold to minimize </a:t>
            </a:r>
            <a:r>
              <a:rPr lang="en-US" b="1" dirty="0" err="1"/>
              <a:t>fn</a:t>
            </a:r>
            <a:r>
              <a:rPr lang="en-US" dirty="0"/>
              <a:t> and this will increase consequently </a:t>
            </a:r>
            <a:r>
              <a:rPr lang="en-US" b="1" dirty="0" err="1"/>
              <a:t>fp</a:t>
            </a:r>
            <a:endParaRPr lang="en-US" b="1" dirty="0"/>
          </a:p>
        </p:txBody>
      </p: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2"/>
          <a:srcRect l="15856" t="8591" r="13151"/>
          <a:stretch/>
        </p:blipFill>
        <p:spPr>
          <a:xfrm>
            <a:off x="7147063" y="3819576"/>
            <a:ext cx="3531268" cy="2867342"/>
          </a:xfrm>
          <a:prstGeom prst="rect">
            <a:avLst/>
          </a:prstGeom>
        </p:spPr>
      </p:pic>
      <p:cxnSp>
        <p:nvCxnSpPr>
          <p:cNvPr id="70" name="Connecteur droit avec flèche 69">
            <a:extLst>
              <a:ext uri="{FF2B5EF4-FFF2-40B4-BE49-F238E27FC236}">
                <a16:creationId xmlns:a16="http://schemas.microsoft.com/office/drawing/2014/main" id="{B8829B46-8493-42AE-86A2-15F66E5DD977}"/>
              </a:ext>
            </a:extLst>
          </p:cNvPr>
          <p:cNvCxnSpPr/>
          <p:nvPr/>
        </p:nvCxnSpPr>
        <p:spPr>
          <a:xfrm>
            <a:off x="7664644" y="4003254"/>
            <a:ext cx="417251"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3"/>
          <a:stretch>
            <a:fillRect/>
          </a:stretch>
        </p:blipFill>
        <p:spPr>
          <a:xfrm>
            <a:off x="209083" y="6029693"/>
            <a:ext cx="5915025" cy="657225"/>
          </a:xfrm>
          <a:prstGeom prst="rect">
            <a:avLst/>
          </a:prstGeom>
        </p:spPr>
      </p:pic>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97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EDAFA-DE07-44F7-A631-F515172E6A54}"/>
              </a:ext>
            </a:extLst>
          </p:cNvPr>
          <p:cNvSpPr>
            <a:spLocks noGrp="1"/>
          </p:cNvSpPr>
          <p:nvPr>
            <p:ph type="title"/>
          </p:nvPr>
        </p:nvSpPr>
        <p:spPr/>
        <p:txBody>
          <a:bodyPr/>
          <a:lstStyle/>
          <a:p>
            <a:r>
              <a:rPr lang="en-US" dirty="0"/>
              <a:t>Model</a:t>
            </a:r>
          </a:p>
        </p:txBody>
      </p:sp>
      <p:sp>
        <p:nvSpPr>
          <p:cNvPr id="3" name="Espace réservé du contenu 2">
            <a:extLst>
              <a:ext uri="{FF2B5EF4-FFF2-40B4-BE49-F238E27FC236}">
                <a16:creationId xmlns:a16="http://schemas.microsoft.com/office/drawing/2014/main" id="{C118B2EB-8CCF-4D4E-982E-B9EA5CBAE320}"/>
              </a:ext>
            </a:extLst>
          </p:cNvPr>
          <p:cNvSpPr>
            <a:spLocks noGrp="1"/>
          </p:cNvSpPr>
          <p:nvPr>
            <p:ph idx="1"/>
          </p:nvPr>
        </p:nvSpPr>
        <p:spPr/>
        <p:txBody>
          <a:bodyPr/>
          <a:lstStyle/>
          <a:p>
            <a:r>
              <a:rPr lang="en-US" dirty="0" err="1"/>
              <a:t>Best_model</a:t>
            </a:r>
            <a:endParaRPr lang="en-US" dirty="0"/>
          </a:p>
          <a:p>
            <a:endParaRPr lang="en-US" dirty="0"/>
          </a:p>
          <a:p>
            <a:r>
              <a:rPr lang="en-US" dirty="0" err="1"/>
              <a:t>LogisticRegression</a:t>
            </a:r>
            <a:r>
              <a:rPr lang="en-US" dirty="0"/>
              <a:t>(C=0.07843860221395219, </a:t>
            </a:r>
            <a:r>
              <a:rPr lang="en-US" dirty="0" err="1"/>
              <a:t>class_weight</a:t>
            </a:r>
            <a:r>
              <a:rPr lang="en-US" dirty="0"/>
              <a:t>='balanced', </a:t>
            </a:r>
            <a:r>
              <a:rPr lang="en-US" dirty="0" err="1"/>
              <a:t>max_iter</a:t>
            </a:r>
            <a:r>
              <a:rPr lang="en-US" dirty="0"/>
              <a:t>=</a:t>
            </a:r>
            <a:r>
              <a:rPr lang="en-US" b="1" dirty="0">
                <a:solidFill>
                  <a:srgbClr val="FF0000"/>
                </a:solidFill>
              </a:rPr>
              <a:t>979</a:t>
            </a:r>
            <a:r>
              <a:rPr lang="en-US" dirty="0"/>
              <a:t>,</a:t>
            </a:r>
          </a:p>
          <a:p>
            <a:r>
              <a:rPr lang="en-US" dirty="0"/>
              <a:t>                   solver='</a:t>
            </a:r>
            <a:r>
              <a:rPr lang="en-US" dirty="0" err="1"/>
              <a:t>liblinear</a:t>
            </a:r>
            <a:r>
              <a:rPr lang="en-US" dirty="0"/>
              <a:t>', </a:t>
            </a:r>
            <a:r>
              <a:rPr lang="en-US" dirty="0" err="1"/>
              <a:t>tol</a:t>
            </a:r>
            <a:r>
              <a:rPr lang="en-US" dirty="0"/>
              <a:t>=3.5415873409699916e-05)</a:t>
            </a:r>
          </a:p>
          <a:p>
            <a:r>
              <a:rPr lang="en-US" dirty="0"/>
              <a:t>AUC score:  0.7102</a:t>
            </a:r>
          </a:p>
          <a:p>
            <a:r>
              <a:rPr lang="en-US" dirty="0" err="1"/>
              <a:t>Fbeta</a:t>
            </a:r>
            <a:r>
              <a:rPr lang="en-US" dirty="0"/>
              <a:t> score (7):  0.6146</a:t>
            </a:r>
          </a:p>
        </p:txBody>
      </p:sp>
      <p:sp>
        <p:nvSpPr>
          <p:cNvPr id="4" name="Espace réservé du numéro de diapositive 3">
            <a:extLst>
              <a:ext uri="{FF2B5EF4-FFF2-40B4-BE49-F238E27FC236}">
                <a16:creationId xmlns:a16="http://schemas.microsoft.com/office/drawing/2014/main" id="{68D9BEF3-5895-43F0-925A-E45CC5D8A05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Image 4">
            <a:extLst>
              <a:ext uri="{FF2B5EF4-FFF2-40B4-BE49-F238E27FC236}">
                <a16:creationId xmlns:a16="http://schemas.microsoft.com/office/drawing/2014/main" id="{0A05D58A-64FA-45AB-A152-3D198207B792}"/>
              </a:ext>
            </a:extLst>
          </p:cNvPr>
          <p:cNvPicPr>
            <a:picLocks noChangeAspect="1"/>
          </p:cNvPicPr>
          <p:nvPr/>
        </p:nvPicPr>
        <p:blipFill>
          <a:blip r:embed="rId2"/>
          <a:stretch>
            <a:fillRect/>
          </a:stretch>
        </p:blipFill>
        <p:spPr>
          <a:xfrm>
            <a:off x="9522403" y="158120"/>
            <a:ext cx="2880988" cy="1649018"/>
          </a:xfrm>
          <a:prstGeom prst="rect">
            <a:avLst/>
          </a:prstGeom>
        </p:spPr>
      </p:pic>
    </p:spTree>
    <p:extLst>
      <p:ext uri="{BB962C8B-B14F-4D97-AF65-F5344CB8AC3E}">
        <p14:creationId xmlns:p14="http://schemas.microsoft.com/office/powerpoint/2010/main" val="329261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265249-C86C-4EAD-85EA-A41377319A7B}"/>
              </a:ext>
            </a:extLst>
          </p:cNvPr>
          <p:cNvSpPr>
            <a:spLocks noGrp="1"/>
          </p:cNvSpPr>
          <p:nvPr>
            <p:ph type="title"/>
          </p:nvPr>
        </p:nvSpPr>
        <p:spPr/>
        <p:txBody>
          <a:bodyPr/>
          <a:lstStyle/>
          <a:p>
            <a:r>
              <a:rPr lang="en-US" dirty="0"/>
              <a:t>LATE_PAYMENT</a:t>
            </a:r>
          </a:p>
        </p:txBody>
      </p:sp>
      <p:sp>
        <p:nvSpPr>
          <p:cNvPr id="3" name="Espace réservé du contenu 2">
            <a:extLst>
              <a:ext uri="{FF2B5EF4-FFF2-40B4-BE49-F238E27FC236}">
                <a16:creationId xmlns:a16="http://schemas.microsoft.com/office/drawing/2014/main" id="{C1A7C45D-8544-4EA6-A3C1-1DD622D2D3F4}"/>
              </a:ext>
            </a:extLst>
          </p:cNvPr>
          <p:cNvSpPr>
            <a:spLocks noGrp="1"/>
          </p:cNvSpPr>
          <p:nvPr>
            <p:ph idx="1"/>
          </p:nvPr>
        </p:nvSpPr>
        <p:spPr/>
        <p:txBody>
          <a:bodyPr/>
          <a:lstStyle/>
          <a:p>
            <a:r>
              <a:rPr lang="en-US" dirty="0"/>
              <a:t>LATE_PAYMENT feature: I think most of you used installment['DAYS_INSTALMENT']-installment['DAYS_ENTRY_PAYMENT'] as a new feature since it shows number of delays. It was a already good feature but I realized that, when you take last 365 days of installment data and aggregate this delay as a new feature, it added much more value to model. Here is a simple code:</a:t>
            </a:r>
          </a:p>
          <a:p>
            <a:endParaRPr lang="en-US" dirty="0"/>
          </a:p>
          <a:p>
            <a:r>
              <a:rPr lang="en-US" dirty="0" err="1"/>
              <a:t>installment_temp</a:t>
            </a:r>
            <a:r>
              <a:rPr lang="en-US" dirty="0"/>
              <a:t> = installment[</a:t>
            </a:r>
            <a:r>
              <a:rPr lang="en-US" dirty="0" err="1"/>
              <a:t>installment.DAYS_ENTRY_PAYMENT</a:t>
            </a:r>
            <a:r>
              <a:rPr lang="en-US" dirty="0"/>
              <a:t> &gt;= -365]</a:t>
            </a:r>
          </a:p>
          <a:p>
            <a:r>
              <a:rPr lang="en-US" dirty="0" err="1"/>
              <a:t>installment_temp</a:t>
            </a:r>
            <a:r>
              <a:rPr lang="en-US" dirty="0"/>
              <a:t>['LATE_PAYMENT'] = </a:t>
            </a:r>
            <a:r>
              <a:rPr lang="en-US" dirty="0" err="1"/>
              <a:t>installment_temp</a:t>
            </a:r>
            <a:r>
              <a:rPr lang="en-US" dirty="0"/>
              <a:t>['DAYS_INSTALMENT']-</a:t>
            </a:r>
            <a:r>
              <a:rPr lang="en-US" dirty="0" err="1"/>
              <a:t>installment_temp</a:t>
            </a:r>
            <a:r>
              <a:rPr lang="en-US" dirty="0"/>
              <a:t>['DAYS_ENTRY_PAYMENT']</a:t>
            </a:r>
          </a:p>
          <a:p>
            <a:r>
              <a:rPr lang="en-US" dirty="0" err="1"/>
              <a:t>late_payment_feature</a:t>
            </a:r>
            <a:r>
              <a:rPr lang="en-US" dirty="0"/>
              <a:t> = </a:t>
            </a:r>
            <a:r>
              <a:rPr lang="en-US" dirty="0" err="1"/>
              <a:t>installment_temp.groupby</a:t>
            </a:r>
            <a:r>
              <a:rPr lang="en-US" dirty="0"/>
              <a:t>('SK_ID_CURR')[['LATE_PAYMENT']].min().</a:t>
            </a:r>
            <a:r>
              <a:rPr lang="en-US" dirty="0" err="1"/>
              <a:t>reset_index</a:t>
            </a:r>
            <a:r>
              <a:rPr lang="en-US" dirty="0"/>
              <a:t>()</a:t>
            </a:r>
          </a:p>
        </p:txBody>
      </p:sp>
      <p:sp>
        <p:nvSpPr>
          <p:cNvPr id="4" name="Espace réservé du numéro de diapositive 3">
            <a:extLst>
              <a:ext uri="{FF2B5EF4-FFF2-40B4-BE49-F238E27FC236}">
                <a16:creationId xmlns:a16="http://schemas.microsoft.com/office/drawing/2014/main" id="{98BB1969-A185-4B4C-921A-CC034C32C564}"/>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694431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FA4C4-C546-4B77-A120-1E83767F1E78}"/>
              </a:ext>
            </a:extLst>
          </p:cNvPr>
          <p:cNvSpPr>
            <a:spLocks noGrp="1"/>
          </p:cNvSpPr>
          <p:nvPr>
            <p:ph type="title"/>
          </p:nvPr>
        </p:nvSpPr>
        <p:spPr/>
        <p:txBody>
          <a:bodyPr/>
          <a:lstStyle/>
          <a:p>
            <a:r>
              <a:rPr lang="en-US" dirty="0"/>
              <a:t>Debt ratio </a:t>
            </a:r>
          </a:p>
        </p:txBody>
      </p:sp>
      <p:sp>
        <p:nvSpPr>
          <p:cNvPr id="3" name="Espace réservé du contenu 2">
            <a:extLst>
              <a:ext uri="{FF2B5EF4-FFF2-40B4-BE49-F238E27FC236}">
                <a16:creationId xmlns:a16="http://schemas.microsoft.com/office/drawing/2014/main" id="{83D8FF25-B22A-485E-93AF-4EC177893BD4}"/>
              </a:ext>
            </a:extLst>
          </p:cNvPr>
          <p:cNvSpPr>
            <a:spLocks noGrp="1"/>
          </p:cNvSpPr>
          <p:nvPr>
            <p:ph idx="1"/>
          </p:nvPr>
        </p:nvSpPr>
        <p:spPr/>
        <p:txBody>
          <a:bodyPr/>
          <a:lstStyle/>
          <a:p>
            <a:r>
              <a:rPr lang="en-US" dirty="0"/>
              <a:t>Most important </a:t>
            </a:r>
            <a:r>
              <a:rPr lang="en-US" dirty="0" err="1"/>
              <a:t>buraeu</a:t>
            </a:r>
            <a:r>
              <a:rPr lang="en-US" dirty="0"/>
              <a:t> feature: Debt ratio was the most important feature I found in bureau file. I also tried using more recent bureau data for this feature but it was the best when I used all data.</a:t>
            </a:r>
          </a:p>
          <a:p>
            <a:endParaRPr lang="en-US" dirty="0"/>
          </a:p>
          <a:p>
            <a:r>
              <a:rPr lang="en-US" dirty="0" err="1"/>
              <a:t>buro</a:t>
            </a:r>
            <a:r>
              <a:rPr lang="en-US" dirty="0"/>
              <a:t>['DEBT_RATIO']=</a:t>
            </a:r>
            <a:r>
              <a:rPr lang="en-US" dirty="0" err="1"/>
              <a:t>buro</a:t>
            </a:r>
            <a:r>
              <a:rPr lang="en-US" dirty="0"/>
              <a:t>['AMT_CREDIT_SUM_DEBT']/</a:t>
            </a:r>
            <a:r>
              <a:rPr lang="en-US" dirty="0" err="1"/>
              <a:t>buro</a:t>
            </a:r>
            <a:r>
              <a:rPr lang="en-US" dirty="0"/>
              <a:t>['AMT_CREDIT_SUM']</a:t>
            </a:r>
          </a:p>
          <a:p>
            <a:r>
              <a:rPr lang="en-US" dirty="0" err="1"/>
              <a:t>debt_ratio_feature</a:t>
            </a:r>
            <a:r>
              <a:rPr lang="en-US" dirty="0"/>
              <a:t> = </a:t>
            </a:r>
            <a:r>
              <a:rPr lang="en-US" dirty="0" err="1"/>
              <a:t>buro.groupby</a:t>
            </a:r>
            <a:r>
              <a:rPr lang="en-US" dirty="0"/>
              <a:t>('SK_ID_CURR')['DEBT_RATIO'].max()</a:t>
            </a:r>
          </a:p>
        </p:txBody>
      </p:sp>
      <p:sp>
        <p:nvSpPr>
          <p:cNvPr id="4" name="Espace réservé du numéro de diapositive 3">
            <a:extLst>
              <a:ext uri="{FF2B5EF4-FFF2-40B4-BE49-F238E27FC236}">
                <a16:creationId xmlns:a16="http://schemas.microsoft.com/office/drawing/2014/main" id="{7B47366C-2CAC-44DF-A423-A769819B8E9D}"/>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23916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B00C4-A8DA-4513-88C8-E3E14E3375AD}"/>
              </a:ext>
            </a:extLst>
          </p:cNvPr>
          <p:cNvSpPr>
            <a:spLocks noGrp="1"/>
          </p:cNvSpPr>
          <p:nvPr>
            <p:ph type="title"/>
          </p:nvPr>
        </p:nvSpPr>
        <p:spPr/>
        <p:txBody>
          <a:bodyPr/>
          <a:lstStyle/>
          <a:p>
            <a:r>
              <a:rPr lang="en-US" dirty="0"/>
              <a:t>Interest Rate Features / previous</a:t>
            </a:r>
          </a:p>
        </p:txBody>
      </p:sp>
      <p:sp>
        <p:nvSpPr>
          <p:cNvPr id="3" name="Espace réservé du contenu 2">
            <a:extLst>
              <a:ext uri="{FF2B5EF4-FFF2-40B4-BE49-F238E27FC236}">
                <a16:creationId xmlns:a16="http://schemas.microsoft.com/office/drawing/2014/main" id="{C03D6D08-2E39-4725-B9CF-E3FC47B14129}"/>
              </a:ext>
            </a:extLst>
          </p:cNvPr>
          <p:cNvSpPr>
            <a:spLocks noGrp="1"/>
          </p:cNvSpPr>
          <p:nvPr>
            <p:ph idx="1"/>
          </p:nvPr>
        </p:nvSpPr>
        <p:spPr/>
        <p:txBody>
          <a:bodyPr>
            <a:normAutofit fontScale="85000" lnSpcReduction="10000"/>
          </a:bodyPr>
          <a:lstStyle/>
          <a:p>
            <a:r>
              <a:rPr lang="en-US" dirty="0"/>
              <a:t>Interest rate seems to be an important feature in predicting loan default.(You can see this from the lending club dataset) We were not given interest rate directly in either Main Application data or Previous Application data but we could approximate it:</a:t>
            </a:r>
          </a:p>
          <a:p>
            <a:endParaRPr lang="en-US" dirty="0"/>
          </a:p>
          <a:p>
            <a:r>
              <a:rPr lang="en-US" dirty="0"/>
              <a:t>Previous Application - The key thing here is that AMT_ANNUITY includes interest. Based on AMT_CREDIT, AMT_ANNUITY, and CNT_PAYMENT we can derive interest rate.</a:t>
            </a:r>
          </a:p>
          <a:p>
            <a:endParaRPr lang="en-US" dirty="0"/>
          </a:p>
          <a:p>
            <a:r>
              <a:rPr lang="en-US" dirty="0" err="1"/>
              <a:t>prev_app</a:t>
            </a:r>
            <a:r>
              <a:rPr lang="en-US" dirty="0"/>
              <a:t>['INTEREST'] = </a:t>
            </a:r>
            <a:r>
              <a:rPr lang="en-US" dirty="0" err="1"/>
              <a:t>prev_app</a:t>
            </a:r>
            <a:r>
              <a:rPr lang="en-US" dirty="0"/>
              <a:t>['CNT_PAYMENT']*</a:t>
            </a:r>
            <a:r>
              <a:rPr lang="en-US" dirty="0" err="1"/>
              <a:t>prev_app</a:t>
            </a:r>
            <a:r>
              <a:rPr lang="en-US" dirty="0"/>
              <a:t>['AMT_ANNUITY'] - </a:t>
            </a:r>
            <a:r>
              <a:rPr lang="en-US" dirty="0" err="1"/>
              <a:t>prev_app</a:t>
            </a:r>
            <a:r>
              <a:rPr lang="en-US" dirty="0"/>
              <a:t>['AMT_CREDIT']</a:t>
            </a:r>
          </a:p>
          <a:p>
            <a:r>
              <a:rPr lang="en-US" dirty="0" err="1"/>
              <a:t>prev_app</a:t>
            </a:r>
            <a:r>
              <a:rPr lang="en-US" dirty="0"/>
              <a:t>['INTEREST_RATE'] = 2*12*</a:t>
            </a:r>
            <a:r>
              <a:rPr lang="en-US" dirty="0" err="1"/>
              <a:t>prev_app</a:t>
            </a:r>
            <a:r>
              <a:rPr lang="en-US" dirty="0"/>
              <a:t>['INTEREST']/(</a:t>
            </a:r>
            <a:r>
              <a:rPr lang="en-US" dirty="0" err="1"/>
              <a:t>prev_app</a:t>
            </a:r>
            <a:r>
              <a:rPr lang="en-US" dirty="0"/>
              <a:t>['AMT_CREDIT']*(</a:t>
            </a:r>
            <a:r>
              <a:rPr lang="en-US" dirty="0" err="1"/>
              <a:t>prev_app</a:t>
            </a:r>
            <a:r>
              <a:rPr lang="en-US" dirty="0"/>
              <a:t>['CNT_PAYMENT']+1))</a:t>
            </a:r>
          </a:p>
          <a:p>
            <a:r>
              <a:rPr lang="en-US" dirty="0" err="1"/>
              <a:t>prev_app</a:t>
            </a:r>
            <a:r>
              <a:rPr lang="en-US" dirty="0"/>
              <a:t>['INTEREST_SHARE'] = </a:t>
            </a:r>
            <a:r>
              <a:rPr lang="en-US" dirty="0" err="1"/>
              <a:t>prev_app</a:t>
            </a:r>
            <a:r>
              <a:rPr lang="en-US" dirty="0"/>
              <a:t>['INTEREST']/</a:t>
            </a:r>
            <a:r>
              <a:rPr lang="en-US" dirty="0" err="1"/>
              <a:t>prev_app</a:t>
            </a:r>
            <a:r>
              <a:rPr lang="en-US" dirty="0"/>
              <a:t>['AMT_CREDIT']</a:t>
            </a:r>
          </a:p>
          <a:p>
            <a:r>
              <a:rPr lang="en-US" dirty="0"/>
              <a:t>Then by calculating max, min, mean of features above for each customer, I got several top features for Previous Application table.</a:t>
            </a:r>
          </a:p>
        </p:txBody>
      </p:sp>
      <p:sp>
        <p:nvSpPr>
          <p:cNvPr id="4" name="Espace réservé du numéro de diapositive 3">
            <a:extLst>
              <a:ext uri="{FF2B5EF4-FFF2-40B4-BE49-F238E27FC236}">
                <a16:creationId xmlns:a16="http://schemas.microsoft.com/office/drawing/2014/main" id="{051BE62B-0EF6-47F5-A08F-DD1A6B456D55}"/>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0924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654834" y="1770017"/>
            <a:ext cx="10554574" cy="4145871"/>
          </a:xfrm>
        </p:spPr>
        <p:txBody>
          <a:bodyPr>
            <a:normAutofit/>
          </a:bodyPr>
          <a:lstStyle/>
          <a:p>
            <a:pPr>
              <a:buFont typeface="+mj-lt"/>
              <a:buAutoNum type="arabicPeriod"/>
            </a:pPr>
            <a:r>
              <a:rPr lang="en-US" dirty="0"/>
              <a:t>Use case</a:t>
            </a:r>
          </a:p>
          <a:p>
            <a:pPr>
              <a:buFont typeface="+mj-lt"/>
              <a:buAutoNum type="arabicPeriod"/>
            </a:pPr>
            <a:r>
              <a:rPr lang="en-US" dirty="0"/>
              <a:t>Data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93264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047BF-746B-444D-8BB4-CC17E7758635}"/>
              </a:ext>
            </a:extLst>
          </p:cNvPr>
          <p:cNvSpPr>
            <a:spLocks noGrp="1"/>
          </p:cNvSpPr>
          <p:nvPr>
            <p:ph type="title"/>
          </p:nvPr>
        </p:nvSpPr>
        <p:spPr/>
        <p:txBody>
          <a:bodyPr/>
          <a:lstStyle/>
          <a:p>
            <a:r>
              <a:rPr lang="en-US" dirty="0"/>
              <a:t>Approved or Refused by </a:t>
            </a:r>
            <a:r>
              <a:rPr lang="en-US" dirty="0" err="1"/>
              <a:t>Client_Type</a:t>
            </a:r>
            <a:endParaRPr lang="en-US" dirty="0"/>
          </a:p>
        </p:txBody>
      </p:sp>
      <p:sp>
        <p:nvSpPr>
          <p:cNvPr id="3" name="Espace réservé du contenu 2">
            <a:extLst>
              <a:ext uri="{FF2B5EF4-FFF2-40B4-BE49-F238E27FC236}">
                <a16:creationId xmlns:a16="http://schemas.microsoft.com/office/drawing/2014/main" id="{7FAB209F-563D-4A3F-9196-0475187A46CE}"/>
              </a:ext>
            </a:extLst>
          </p:cNvPr>
          <p:cNvSpPr>
            <a:spLocks noGrp="1"/>
          </p:cNvSpPr>
          <p:nvPr>
            <p:ph idx="1"/>
          </p:nvPr>
        </p:nvSpPr>
        <p:spPr/>
        <p:txBody>
          <a:bodyPr/>
          <a:lstStyle/>
          <a:p>
            <a:endParaRPr lang="en-US" dirty="0"/>
          </a:p>
        </p:txBody>
      </p:sp>
      <p:pic>
        <p:nvPicPr>
          <p:cNvPr id="6" name="Image 5">
            <a:extLst>
              <a:ext uri="{FF2B5EF4-FFF2-40B4-BE49-F238E27FC236}">
                <a16:creationId xmlns:a16="http://schemas.microsoft.com/office/drawing/2014/main" id="{B255E4BF-ABF6-4B45-B984-F953629BD54D}"/>
              </a:ext>
            </a:extLst>
          </p:cNvPr>
          <p:cNvPicPr>
            <a:picLocks noChangeAspect="1"/>
          </p:cNvPicPr>
          <p:nvPr/>
        </p:nvPicPr>
        <p:blipFill>
          <a:blip r:embed="rId2"/>
          <a:stretch>
            <a:fillRect/>
          </a:stretch>
        </p:blipFill>
        <p:spPr>
          <a:xfrm>
            <a:off x="571500" y="1847850"/>
            <a:ext cx="4057650" cy="3009900"/>
          </a:xfrm>
          <a:prstGeom prst="rect">
            <a:avLst/>
          </a:prstGeom>
        </p:spPr>
      </p:pic>
      <p:sp>
        <p:nvSpPr>
          <p:cNvPr id="7" name="ZoneTexte 6">
            <a:extLst>
              <a:ext uri="{FF2B5EF4-FFF2-40B4-BE49-F238E27FC236}">
                <a16:creationId xmlns:a16="http://schemas.microsoft.com/office/drawing/2014/main" id="{27A23A8F-C414-418F-9811-C5F219867C91}"/>
              </a:ext>
            </a:extLst>
          </p:cNvPr>
          <p:cNvSpPr txBox="1"/>
          <p:nvPr/>
        </p:nvSpPr>
        <p:spPr>
          <a:xfrm>
            <a:off x="571500" y="4362450"/>
            <a:ext cx="1313180" cy="369332"/>
          </a:xfrm>
          <a:prstGeom prst="rect">
            <a:avLst/>
          </a:prstGeom>
          <a:noFill/>
        </p:spPr>
        <p:txBody>
          <a:bodyPr wrap="none" rtlCol="0">
            <a:spAutoFit/>
          </a:bodyPr>
          <a:lstStyle/>
          <a:p>
            <a:r>
              <a:rPr lang="en-US" b="1" dirty="0">
                <a:solidFill>
                  <a:srgbClr val="FF0000"/>
                </a:solidFill>
              </a:rPr>
              <a:t>approved</a:t>
            </a:r>
          </a:p>
        </p:txBody>
      </p:sp>
      <p:pic>
        <p:nvPicPr>
          <p:cNvPr id="8" name="Image 7">
            <a:extLst>
              <a:ext uri="{FF2B5EF4-FFF2-40B4-BE49-F238E27FC236}">
                <a16:creationId xmlns:a16="http://schemas.microsoft.com/office/drawing/2014/main" id="{2B5A9581-ABB7-45D5-9103-1715D0B28763}"/>
              </a:ext>
            </a:extLst>
          </p:cNvPr>
          <p:cNvPicPr>
            <a:picLocks noChangeAspect="1"/>
          </p:cNvPicPr>
          <p:nvPr/>
        </p:nvPicPr>
        <p:blipFill>
          <a:blip r:embed="rId3"/>
          <a:stretch>
            <a:fillRect/>
          </a:stretch>
        </p:blipFill>
        <p:spPr>
          <a:xfrm>
            <a:off x="5233987" y="1847850"/>
            <a:ext cx="3971925" cy="3038475"/>
          </a:xfrm>
          <a:prstGeom prst="rect">
            <a:avLst/>
          </a:prstGeom>
        </p:spPr>
      </p:pic>
      <p:sp>
        <p:nvSpPr>
          <p:cNvPr id="9" name="ZoneTexte 8">
            <a:extLst>
              <a:ext uri="{FF2B5EF4-FFF2-40B4-BE49-F238E27FC236}">
                <a16:creationId xmlns:a16="http://schemas.microsoft.com/office/drawing/2014/main" id="{79892817-30C8-408D-ACB4-1883741F5F1D}"/>
              </a:ext>
            </a:extLst>
          </p:cNvPr>
          <p:cNvSpPr txBox="1"/>
          <p:nvPr/>
        </p:nvSpPr>
        <p:spPr>
          <a:xfrm>
            <a:off x="5233987" y="4362450"/>
            <a:ext cx="1008609" cy="369332"/>
          </a:xfrm>
          <a:prstGeom prst="rect">
            <a:avLst/>
          </a:prstGeom>
          <a:noFill/>
        </p:spPr>
        <p:txBody>
          <a:bodyPr wrap="none" rtlCol="0">
            <a:spAutoFit/>
          </a:bodyPr>
          <a:lstStyle/>
          <a:p>
            <a:r>
              <a:rPr lang="en-US" b="1" dirty="0">
                <a:solidFill>
                  <a:srgbClr val="FF0000"/>
                </a:solidFill>
              </a:rPr>
              <a:t>refused</a:t>
            </a:r>
          </a:p>
        </p:txBody>
      </p:sp>
      <p:sp>
        <p:nvSpPr>
          <p:cNvPr id="4" name="Espace réservé du numéro de diapositive 3">
            <a:extLst>
              <a:ext uri="{FF2B5EF4-FFF2-40B4-BE49-F238E27FC236}">
                <a16:creationId xmlns:a16="http://schemas.microsoft.com/office/drawing/2014/main" id="{EB340700-419D-4BC2-99E0-DB1EA9FBAD53}"/>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43657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99686-4899-4802-B76D-9BEC6B6000A2}"/>
              </a:ext>
            </a:extLst>
          </p:cNvPr>
          <p:cNvSpPr>
            <a:spLocks noGrp="1"/>
          </p:cNvSpPr>
          <p:nvPr>
            <p:ph type="title"/>
          </p:nvPr>
        </p:nvSpPr>
        <p:spPr/>
        <p:txBody>
          <a:bodyPr/>
          <a:lstStyle/>
          <a:p>
            <a:r>
              <a:rPr lang="en-US" dirty="0"/>
              <a:t>Bureau &amp; </a:t>
            </a:r>
            <a:r>
              <a:rPr lang="en-US" dirty="0" err="1"/>
              <a:t>bureau_balance</a:t>
            </a:r>
            <a:endParaRPr lang="en-US" dirty="0"/>
          </a:p>
        </p:txBody>
      </p:sp>
      <p:sp>
        <p:nvSpPr>
          <p:cNvPr id="3" name="Espace réservé du contenu 2">
            <a:extLst>
              <a:ext uri="{FF2B5EF4-FFF2-40B4-BE49-F238E27FC236}">
                <a16:creationId xmlns:a16="http://schemas.microsoft.com/office/drawing/2014/main" id="{E43A1F1F-9061-4A73-9554-A8FF2CBAAC32}"/>
              </a:ext>
            </a:extLst>
          </p:cNvPr>
          <p:cNvSpPr>
            <a:spLocks noGrp="1"/>
          </p:cNvSpPr>
          <p:nvPr>
            <p:ph idx="1"/>
          </p:nvPr>
        </p:nvSpPr>
        <p:spPr/>
        <p:txBody>
          <a:bodyPr>
            <a:normAutofit fontScale="70000" lnSpcReduction="20000"/>
          </a:bodyPr>
          <a:lstStyle/>
          <a:p>
            <a:r>
              <a:rPr lang="en-US" dirty="0"/>
              <a:t>After first sight on entire dataset, we keep only valuable info to dig deeper.</a:t>
            </a:r>
          </a:p>
          <a:p>
            <a:pPr lvl="1"/>
            <a:r>
              <a:rPr lang="en-US" dirty="0"/>
              <a:t>Fail lead to either overdue only, or a debt</a:t>
            </a:r>
          </a:p>
          <a:p>
            <a:r>
              <a:rPr lang="en-US" dirty="0"/>
              <a:t>Bureau : </a:t>
            </a:r>
          </a:p>
          <a:p>
            <a:pPr lvl="1"/>
            <a:r>
              <a:rPr lang="en-US" dirty="0"/>
              <a:t>Current overdue (age is given by DAYS_CREDIT_UPDATE) is given by :</a:t>
            </a:r>
          </a:p>
          <a:p>
            <a:pPr lvl="2"/>
            <a:r>
              <a:rPr lang="en-US" dirty="0"/>
              <a:t>CREDIT_DAY_OVERDUE</a:t>
            </a:r>
          </a:p>
          <a:p>
            <a:pPr lvl="1"/>
            <a:r>
              <a:rPr lang="en-US" dirty="0"/>
              <a:t>N_CREDIT_OBS_WINDOW is approx. : DAYS_CREDIT – DAYS_CREDIT_UPDATE</a:t>
            </a:r>
          </a:p>
          <a:p>
            <a:pPr lvl="1"/>
            <a:r>
              <a:rPr lang="en-US" dirty="0"/>
              <a:t>AMT_CREDIT_SUM (AMT_CREDIT_SUM = AMT_CREDIT_SUM_LIMIT + AMT_CREDIT_SUM_DEBT)</a:t>
            </a:r>
          </a:p>
          <a:p>
            <a:pPr lvl="1"/>
            <a:r>
              <a:rPr lang="en-US" dirty="0"/>
              <a:t>Consider the DEBT rate : bureau['AMT_CREDIT_DEBT_RATE'] = bureau['AMT_CREDIT_SUM_DEBT']/(1 + bureau['AMT_CREDIT_SUM'])</a:t>
            </a:r>
          </a:p>
          <a:p>
            <a:r>
              <a:rPr lang="en-US" dirty="0" err="1"/>
              <a:t>Bureau_balance</a:t>
            </a:r>
            <a:r>
              <a:rPr lang="en-US" dirty="0"/>
              <a:t>:</a:t>
            </a:r>
          </a:p>
          <a:p>
            <a:pPr lvl="1"/>
            <a:r>
              <a:rPr lang="en-US" dirty="0"/>
              <a:t>Count month balance status</a:t>
            </a:r>
          </a:p>
          <a:p>
            <a:pPr lvl="2"/>
            <a:r>
              <a:rPr lang="en-US" dirty="0"/>
              <a:t>Typical </a:t>
            </a:r>
            <a:r>
              <a:rPr lang="en-US" dirty="0" err="1"/>
              <a:t>behaviour</a:t>
            </a:r>
            <a:r>
              <a:rPr lang="en-US" dirty="0"/>
              <a:t> is C, …, C, I, …, I, X when closed since C count </a:t>
            </a:r>
            <a:r>
              <a:rPr lang="en-US" dirty="0" err="1"/>
              <a:t>vals</a:t>
            </a:r>
            <a:r>
              <a:rPr lang="en-US" dirty="0"/>
              <a:t> &amp; without failure if I == 0</a:t>
            </a:r>
          </a:p>
          <a:p>
            <a:pPr lvl="2"/>
            <a:r>
              <a:rPr lang="en-US" dirty="0" err="1"/>
              <a:t>X_norm</a:t>
            </a:r>
            <a:r>
              <a:rPr lang="en-US" dirty="0"/>
              <a:t> == 1 : drop SK_ID_BUREAU (because unknown)</a:t>
            </a:r>
          </a:p>
          <a:p>
            <a:pPr lvl="2"/>
            <a:r>
              <a:rPr lang="en-US" dirty="0"/>
              <a:t> no C should mean Active credit.</a:t>
            </a:r>
          </a:p>
          <a:p>
            <a:pPr lvl="2"/>
            <a:r>
              <a:rPr lang="en-US" dirty="0"/>
              <a:t>Sum(I + X) count should mean Credit duration.</a:t>
            </a:r>
          </a:p>
          <a:p>
            <a:pPr lvl="1"/>
            <a:endParaRPr lang="en-US" dirty="0"/>
          </a:p>
        </p:txBody>
      </p:sp>
      <p:sp>
        <p:nvSpPr>
          <p:cNvPr id="4" name="Espace réservé du numéro de diapositive 3">
            <a:extLst>
              <a:ext uri="{FF2B5EF4-FFF2-40B4-BE49-F238E27FC236}">
                <a16:creationId xmlns:a16="http://schemas.microsoft.com/office/drawing/2014/main" id="{6D8461E3-12B0-4954-95E0-7E29F5403E44}"/>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025965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BE434-DDA0-49FA-A898-4CDC8D06BF98}"/>
              </a:ext>
            </a:extLst>
          </p:cNvPr>
          <p:cNvSpPr>
            <a:spLocks noGrp="1"/>
          </p:cNvSpPr>
          <p:nvPr>
            <p:ph type="title"/>
          </p:nvPr>
        </p:nvSpPr>
        <p:spPr/>
        <p:txBody>
          <a:bodyPr/>
          <a:lstStyle/>
          <a:p>
            <a:r>
              <a:rPr lang="en-US" dirty="0"/>
              <a:t>Other insights</a:t>
            </a:r>
          </a:p>
        </p:txBody>
      </p:sp>
      <p:sp>
        <p:nvSpPr>
          <p:cNvPr id="3" name="Espace réservé du contenu 2">
            <a:extLst>
              <a:ext uri="{FF2B5EF4-FFF2-40B4-BE49-F238E27FC236}">
                <a16:creationId xmlns:a16="http://schemas.microsoft.com/office/drawing/2014/main" id="{1AB8C9A5-0610-41D5-ACCD-7016F1BA7CD5}"/>
              </a:ext>
            </a:extLst>
          </p:cNvPr>
          <p:cNvSpPr>
            <a:spLocks noGrp="1"/>
          </p:cNvSpPr>
          <p:nvPr>
            <p:ph idx="1"/>
          </p:nvPr>
        </p:nvSpPr>
        <p:spPr>
          <a:xfrm>
            <a:off x="73891" y="1708727"/>
            <a:ext cx="5070764" cy="4417924"/>
          </a:xfrm>
        </p:spPr>
        <p:txBody>
          <a:bodyPr>
            <a:normAutofit fontScale="77500" lnSpcReduction="20000"/>
          </a:bodyPr>
          <a:lstStyle/>
          <a:p>
            <a:pPr fontAlgn="base"/>
            <a:r>
              <a:rPr lang="en-US" dirty="0">
                <a:effectLst/>
                <a:latin typeface="Inter"/>
              </a:rPr>
              <a:t>• CNT stands for “count”, like CNT_CHILDREN</a:t>
            </a:r>
          </a:p>
          <a:p>
            <a:pPr fontAlgn="base"/>
            <a:r>
              <a:rPr lang="en-US" dirty="0">
                <a:effectLst/>
                <a:latin typeface="Inter"/>
              </a:rPr>
              <a:t>• AMT stands for “amount”, mostly use for monetary</a:t>
            </a:r>
          </a:p>
          <a:p>
            <a:pPr fontAlgn="base"/>
            <a:r>
              <a:rPr lang="en-US" dirty="0">
                <a:effectLst/>
                <a:latin typeface="Inter"/>
              </a:rPr>
              <a:t>• FLAG stands for </a:t>
            </a:r>
            <a:r>
              <a:rPr lang="en-US" dirty="0" err="1">
                <a:effectLst/>
                <a:latin typeface="Inter"/>
              </a:rPr>
              <a:t>boolean</a:t>
            </a:r>
            <a:r>
              <a:rPr lang="en-US" dirty="0">
                <a:effectLst/>
                <a:latin typeface="Inter"/>
              </a:rPr>
              <a:t> with 1 is yes. FLAG_DOCUMENT means loan applicant have to submit some documents like income proof, and this flag customer actual submitted or not.</a:t>
            </a:r>
          </a:p>
          <a:p>
            <a:pPr fontAlgn="base"/>
            <a:r>
              <a:rPr lang="en-US" dirty="0">
                <a:effectLst/>
                <a:latin typeface="Inter"/>
              </a:rPr>
              <a:t>• OBS stands for “observation”, also means “is it time for?”.</a:t>
            </a:r>
          </a:p>
          <a:p>
            <a:pPr fontAlgn="base"/>
            <a:r>
              <a:rPr lang="en-US" dirty="0">
                <a:effectLst/>
                <a:latin typeface="Inter"/>
              </a:rPr>
              <a:t>• DEF stands for “actual default”.</a:t>
            </a:r>
          </a:p>
          <a:p>
            <a:pPr fontAlgn="base"/>
            <a:r>
              <a:rPr lang="en-US" dirty="0">
                <a:effectLst/>
                <a:latin typeface="Inter"/>
              </a:rPr>
              <a:t>• Different between OBS and DEF (like OBS_30_CNT_SOCIAL_CIRCLE) is that OBS is flagging “is it time for that event to be eligible to happen”, while DEF is that “is it eligible to happen AND actually happened”.</a:t>
            </a:r>
          </a:p>
          <a:p>
            <a:pPr fontAlgn="base"/>
            <a:r>
              <a:rPr lang="en-US" dirty="0">
                <a:effectLst/>
                <a:latin typeface="Inter"/>
              </a:rPr>
              <a:t>• DAYS stands for “number of days”</a:t>
            </a:r>
          </a:p>
          <a:p>
            <a:pPr fontAlgn="base"/>
            <a:r>
              <a:rPr lang="en-US" dirty="0">
                <a:effectLst/>
                <a:latin typeface="Inter"/>
              </a:rPr>
              <a:t>• NUM stands for “sequence number”</a:t>
            </a:r>
          </a:p>
          <a:p>
            <a:pPr fontAlgn="base"/>
            <a:r>
              <a:rPr lang="en-US" dirty="0">
                <a:effectLst/>
                <a:latin typeface="Inter"/>
              </a:rPr>
              <a:t>• x-sell means customers already evaluated risk by previous loans (loans in HC even before </a:t>
            </a:r>
            <a:r>
              <a:rPr lang="en-US" dirty="0" err="1">
                <a:effectLst/>
                <a:latin typeface="Inter"/>
              </a:rPr>
              <a:t>previous_application</a:t>
            </a:r>
            <a:r>
              <a:rPr lang="en-US" dirty="0">
                <a:effectLst/>
                <a:latin typeface="Inter"/>
              </a:rPr>
              <a:t>), before giving the loan. This is very valuable feature.</a:t>
            </a:r>
          </a:p>
          <a:p>
            <a:endParaRPr lang="en-US" dirty="0"/>
          </a:p>
        </p:txBody>
      </p:sp>
      <p:sp>
        <p:nvSpPr>
          <p:cNvPr id="4" name="Espace réservé du contenu 2">
            <a:extLst>
              <a:ext uri="{FF2B5EF4-FFF2-40B4-BE49-F238E27FC236}">
                <a16:creationId xmlns:a16="http://schemas.microsoft.com/office/drawing/2014/main" id="{A8A7CC06-8BA2-4185-963C-9BF20D882D10}"/>
              </a:ext>
            </a:extLst>
          </p:cNvPr>
          <p:cNvSpPr txBox="1">
            <a:spLocks/>
          </p:cNvSpPr>
          <p:nvPr/>
        </p:nvSpPr>
        <p:spPr>
          <a:xfrm>
            <a:off x="6095998" y="1708727"/>
            <a:ext cx="6096002" cy="4417925"/>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fontAlgn="base"/>
            <a:r>
              <a:rPr lang="en-US" dirty="0">
                <a:effectLst/>
                <a:latin typeface="Inter"/>
              </a:rPr>
              <a:t>bureau_balance.csv - MONTHS_BALANCE - Month of balance relative to application date (-1 means the information to the freshest monthly snapshot, 0 means the information at application - often it will be the same as -1 as many banks are not updating the information to Credit Bureau regularly)</a:t>
            </a:r>
          </a:p>
          <a:p>
            <a:pPr fontAlgn="base"/>
            <a:r>
              <a:rPr lang="en-US" dirty="0">
                <a:effectLst/>
                <a:latin typeface="Inter"/>
              </a:rPr>
              <a:t>POS_CASH_balance.csv - MONTHS_BALANCE - Month of balance relative to application date (-1 means the freshest balance date)</a:t>
            </a:r>
          </a:p>
          <a:p>
            <a:pPr fontAlgn="base"/>
            <a:r>
              <a:rPr lang="en-US" dirty="0">
                <a:effectLst/>
                <a:latin typeface="Inter"/>
              </a:rPr>
              <a:t>Dataset POS_CASH_BAL contains monthly snapshots of previous loans</a:t>
            </a:r>
          </a:p>
          <a:p>
            <a:pPr fontAlgn="base">
              <a:buFont typeface="Arial" panose="020B0604020202020204" pitchFamily="34" charset="0"/>
              <a:buChar char="•"/>
            </a:pPr>
            <a:r>
              <a:rPr lang="en-US" dirty="0">
                <a:effectLst/>
                <a:latin typeface="Inter"/>
              </a:rPr>
              <a:t>MONTHS_BALANCE - denotes the number of months relative to the current application (i.e. the loan is being repaid with increasing MONTHS_BALANCE, in other words MONTH_BALANCE is becoming less negative)</a:t>
            </a:r>
          </a:p>
          <a:p>
            <a:pPr fontAlgn="base">
              <a:buFont typeface="Arial" panose="020B0604020202020204" pitchFamily="34" charset="0"/>
              <a:buChar char="•"/>
            </a:pPr>
            <a:r>
              <a:rPr lang="en-US" dirty="0">
                <a:effectLst/>
                <a:latin typeface="Inter"/>
              </a:rPr>
              <a:t>CNT_INSTALMENT - denotes the total number of installments (term of the loan). This number may decrease if the client early repays the loan or increase in case of payment difficulties and change of the installment schedule</a:t>
            </a:r>
          </a:p>
          <a:p>
            <a:pPr fontAlgn="base">
              <a:buFont typeface="Arial" panose="020B0604020202020204" pitchFamily="34" charset="0"/>
              <a:buChar char="•"/>
            </a:pPr>
            <a:r>
              <a:rPr lang="en-US" dirty="0">
                <a:effectLst/>
                <a:latin typeface="Inter"/>
              </a:rPr>
              <a:t>CNT_INSTALMENT_FUTURE - denotes the number of installments to be paid</a:t>
            </a:r>
          </a:p>
          <a:p>
            <a:pPr fontAlgn="base">
              <a:buFont typeface="Arial" panose="020B0604020202020204" pitchFamily="34" charset="0"/>
              <a:buChar char="•"/>
            </a:pPr>
            <a:r>
              <a:rPr lang="en-US" dirty="0">
                <a:effectLst/>
                <a:latin typeface="Inter"/>
              </a:rPr>
              <a:t>NAME_CONTRACT_STATUS - changes when the contract moves to another status (e.g. typically from active to completed when the loan is repaid)</a:t>
            </a:r>
          </a:p>
          <a:p>
            <a:endParaRPr lang="en-US" dirty="0"/>
          </a:p>
        </p:txBody>
      </p:sp>
      <p:sp>
        <p:nvSpPr>
          <p:cNvPr id="5" name="Espace réservé du numéro de diapositive 4">
            <a:extLst>
              <a:ext uri="{FF2B5EF4-FFF2-40B4-BE49-F238E27FC236}">
                <a16:creationId xmlns:a16="http://schemas.microsoft.com/office/drawing/2014/main" id="{B5522FFC-58CD-42EE-B0F9-D547FD29FD3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55864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4BCA8-7CA1-4D22-960B-2CA9FE2AB3AA}"/>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8C1B86A5-7A0C-486B-AAA1-6328B9049AF7}"/>
              </a:ext>
            </a:extLst>
          </p:cNvPr>
          <p:cNvSpPr>
            <a:spLocks noGrp="1"/>
          </p:cNvSpPr>
          <p:nvPr>
            <p:ph idx="1"/>
          </p:nvPr>
        </p:nvSpPr>
        <p:spPr>
          <a:xfrm>
            <a:off x="5970721" y="3925499"/>
            <a:ext cx="5507340" cy="1526796"/>
          </a:xfrm>
        </p:spPr>
        <p:txBody>
          <a:bodyPr>
            <a:normAutofit fontScale="70000" lnSpcReduction="20000"/>
          </a:bodyPr>
          <a:lstStyle/>
          <a:p>
            <a:r>
              <a:rPr lang="en-US" dirty="0"/>
              <a:t>Interpreter : observer inputs / outputs et dire quoi</a:t>
            </a:r>
          </a:p>
          <a:p>
            <a:r>
              <a:rPr lang="en-US" dirty="0" err="1"/>
              <a:t>Expliquer</a:t>
            </a:r>
            <a:r>
              <a:rPr lang="en-US" dirty="0"/>
              <a:t> : </a:t>
            </a:r>
            <a:r>
              <a:rPr lang="en-US" dirty="0" err="1"/>
              <a:t>ouvrir</a:t>
            </a:r>
            <a:r>
              <a:rPr lang="en-US" dirty="0"/>
              <a:t> la </a:t>
            </a:r>
            <a:r>
              <a:rPr lang="en-US" dirty="0" err="1"/>
              <a:t>boite</a:t>
            </a:r>
            <a:r>
              <a:rPr lang="en-US" dirty="0"/>
              <a:t> noire et dire </a:t>
            </a:r>
            <a:r>
              <a:rPr lang="en-US" dirty="0" err="1"/>
              <a:t>pourquoi</a:t>
            </a:r>
            <a:endParaRPr lang="en-US" dirty="0"/>
          </a:p>
          <a:p>
            <a:r>
              <a:rPr lang="en-US" dirty="0" err="1">
                <a:sym typeface="Wingdings" panose="05000000000000000000" pitchFamily="2" charset="2"/>
              </a:rPr>
              <a:t>Reglementation</a:t>
            </a:r>
            <a:r>
              <a:rPr lang="en-US" dirty="0">
                <a:sym typeface="Wingdings" panose="05000000000000000000" pitchFamily="2" charset="2"/>
              </a:rPr>
              <a:t> dans </a:t>
            </a:r>
            <a:r>
              <a:rPr lang="en-US" dirty="0" err="1">
                <a:sym typeface="Wingdings" panose="05000000000000000000" pitchFamily="2" charset="2"/>
              </a:rPr>
              <a:t>certains</a:t>
            </a:r>
            <a:r>
              <a:rPr lang="en-US" dirty="0">
                <a:sym typeface="Wingdings" panose="05000000000000000000" pitchFamily="2" charset="2"/>
              </a:rPr>
              <a:t> </a:t>
            </a:r>
            <a:r>
              <a:rPr lang="en-US" dirty="0" err="1">
                <a:sym typeface="Wingdings" panose="05000000000000000000" pitchFamily="2" charset="2"/>
              </a:rPr>
              <a:t>secteurs</a:t>
            </a:r>
            <a:r>
              <a:rPr lang="en-US" dirty="0">
                <a:sym typeface="Wingdings" panose="05000000000000000000" pitchFamily="2" charset="2"/>
              </a:rPr>
              <a:t> : doit </a:t>
            </a:r>
            <a:r>
              <a:rPr lang="en-US" dirty="0" err="1">
                <a:sym typeface="Wingdings" panose="05000000000000000000" pitchFamily="2" charset="2"/>
              </a:rPr>
              <a:t>être</a:t>
            </a:r>
            <a:r>
              <a:rPr lang="en-US" dirty="0">
                <a:sym typeface="Wingdings" panose="05000000000000000000" pitchFamily="2" charset="2"/>
              </a:rPr>
              <a:t> explicable (</a:t>
            </a:r>
            <a:r>
              <a:rPr lang="en-US" dirty="0" err="1">
                <a:sym typeface="Wingdings" panose="05000000000000000000" pitchFamily="2" charset="2"/>
              </a:rPr>
              <a:t>logique</a:t>
            </a:r>
            <a:r>
              <a:rPr lang="en-US" dirty="0">
                <a:sym typeface="Wingdings" panose="05000000000000000000" pitchFamily="2" charset="2"/>
              </a:rPr>
              <a:t>)</a:t>
            </a:r>
          </a:p>
          <a:p>
            <a:endParaRPr lang="en-US" dirty="0">
              <a:sym typeface="Wingdings" panose="05000000000000000000" pitchFamily="2" charset="2"/>
            </a:endParaRPr>
          </a:p>
          <a:p>
            <a:r>
              <a:rPr lang="en-US" dirty="0" err="1">
                <a:sym typeface="Wingdings" panose="05000000000000000000" pitchFamily="2" charset="2"/>
              </a:rPr>
              <a:t>Lesaffre</a:t>
            </a:r>
            <a:r>
              <a:rPr lang="en-US" dirty="0">
                <a:sym typeface="Wingdings" panose="05000000000000000000" pitchFamily="2" charset="2"/>
              </a:rPr>
              <a:t> François </a:t>
            </a:r>
            <a:r>
              <a:rPr lang="en-US" dirty="0" err="1">
                <a:sym typeface="Wingdings" panose="05000000000000000000" pitchFamily="2" charset="2"/>
              </a:rPr>
              <a:t>marie</a:t>
            </a:r>
            <a:r>
              <a:rPr lang="en-US" dirty="0">
                <a:sym typeface="Wingdings" panose="05000000000000000000" pitchFamily="2" charset="2"/>
              </a:rPr>
              <a:t> &amp; </a:t>
            </a:r>
            <a:r>
              <a:rPr lang="en-US" dirty="0" err="1">
                <a:sym typeface="Wingdings" panose="05000000000000000000" pitchFamily="2" charset="2"/>
              </a:rPr>
              <a:t>poujol</a:t>
            </a:r>
            <a:r>
              <a:rPr lang="en-US" dirty="0">
                <a:sym typeface="Wingdings" panose="05000000000000000000" pitchFamily="2" charset="2"/>
              </a:rPr>
              <a:t> </a:t>
            </a:r>
            <a:r>
              <a:rPr lang="en-US" dirty="0" err="1">
                <a:sym typeface="Wingdings" panose="05000000000000000000" pitchFamily="2" charset="2"/>
              </a:rPr>
              <a:t>michel</a:t>
            </a:r>
            <a:endParaRPr lang="en-US" dirty="0">
              <a:sym typeface="Wingdings" panose="05000000000000000000" pitchFamily="2" charset="2"/>
            </a:endParaRPr>
          </a:p>
        </p:txBody>
      </p:sp>
      <p:sp>
        <p:nvSpPr>
          <p:cNvPr id="4" name="Espace réservé du numéro de diapositive 3">
            <a:extLst>
              <a:ext uri="{FF2B5EF4-FFF2-40B4-BE49-F238E27FC236}">
                <a16:creationId xmlns:a16="http://schemas.microsoft.com/office/drawing/2014/main" id="{50411405-9F5F-4299-A7D2-5EBAA9C44B7D}"/>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Image 4">
            <a:extLst>
              <a:ext uri="{FF2B5EF4-FFF2-40B4-BE49-F238E27FC236}">
                <a16:creationId xmlns:a16="http://schemas.microsoft.com/office/drawing/2014/main" id="{8CFAFF3D-B15F-4EC9-866E-002ADB22BCDD}"/>
              </a:ext>
            </a:extLst>
          </p:cNvPr>
          <p:cNvPicPr>
            <a:picLocks noChangeAspect="1"/>
          </p:cNvPicPr>
          <p:nvPr/>
        </p:nvPicPr>
        <p:blipFill>
          <a:blip r:embed="rId2"/>
          <a:stretch>
            <a:fillRect/>
          </a:stretch>
        </p:blipFill>
        <p:spPr>
          <a:xfrm>
            <a:off x="75894" y="515617"/>
            <a:ext cx="5160721" cy="2913383"/>
          </a:xfrm>
          <a:prstGeom prst="rect">
            <a:avLst/>
          </a:prstGeom>
        </p:spPr>
      </p:pic>
      <p:pic>
        <p:nvPicPr>
          <p:cNvPr id="6" name="Image 5">
            <a:extLst>
              <a:ext uri="{FF2B5EF4-FFF2-40B4-BE49-F238E27FC236}">
                <a16:creationId xmlns:a16="http://schemas.microsoft.com/office/drawing/2014/main" id="{7B05CD2F-7DE4-4C61-B32B-554070F75BB3}"/>
              </a:ext>
            </a:extLst>
          </p:cNvPr>
          <p:cNvPicPr>
            <a:picLocks noChangeAspect="1"/>
          </p:cNvPicPr>
          <p:nvPr/>
        </p:nvPicPr>
        <p:blipFill>
          <a:blip r:embed="rId3"/>
          <a:stretch>
            <a:fillRect/>
          </a:stretch>
        </p:blipFill>
        <p:spPr>
          <a:xfrm>
            <a:off x="5970721" y="515618"/>
            <a:ext cx="5164004" cy="2906442"/>
          </a:xfrm>
          <a:prstGeom prst="rect">
            <a:avLst/>
          </a:prstGeom>
        </p:spPr>
      </p:pic>
      <p:pic>
        <p:nvPicPr>
          <p:cNvPr id="7" name="Image 6">
            <a:extLst>
              <a:ext uri="{FF2B5EF4-FFF2-40B4-BE49-F238E27FC236}">
                <a16:creationId xmlns:a16="http://schemas.microsoft.com/office/drawing/2014/main" id="{3FE2277B-7F03-4206-9E17-AE6832ED9F70}"/>
              </a:ext>
            </a:extLst>
          </p:cNvPr>
          <p:cNvPicPr>
            <a:picLocks noChangeAspect="1"/>
          </p:cNvPicPr>
          <p:nvPr/>
        </p:nvPicPr>
        <p:blipFill>
          <a:blip r:embed="rId4"/>
          <a:stretch>
            <a:fillRect/>
          </a:stretch>
        </p:blipFill>
        <p:spPr>
          <a:xfrm>
            <a:off x="75894" y="3730283"/>
            <a:ext cx="5206703" cy="2913383"/>
          </a:xfrm>
          <a:prstGeom prst="rect">
            <a:avLst/>
          </a:prstGeom>
        </p:spPr>
      </p:pic>
    </p:spTree>
    <p:extLst>
      <p:ext uri="{BB962C8B-B14F-4D97-AF65-F5344CB8AC3E}">
        <p14:creationId xmlns:p14="http://schemas.microsoft.com/office/powerpoint/2010/main" val="3673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273991" y="31302"/>
            <a:ext cx="10571998" cy="739078"/>
          </a:xfrm>
        </p:spPr>
        <p:txBody>
          <a:bodyPr/>
          <a:lstStyle/>
          <a:p>
            <a:r>
              <a:rPr lang="en-US" dirty="0">
                <a:solidFill>
                  <a:schemeClr val="tx1"/>
                </a:solidFill>
              </a:rPr>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10943" y="987132"/>
            <a:ext cx="1564852" cy="923330"/>
          </a:xfrm>
          <a:prstGeom prst="rect">
            <a:avLst/>
          </a:prstGeom>
          <a:noFill/>
        </p:spPr>
        <p:txBody>
          <a:bodyPr wrap="none" rtlCol="0">
            <a:spAutoFit/>
          </a:bodyPr>
          <a:lstStyle/>
          <a:p>
            <a:r>
              <a:rPr lang="en-US" b="1" dirty="0"/>
              <a:t>Applicants</a:t>
            </a:r>
          </a:p>
          <a:p>
            <a:r>
              <a:rPr lang="en-US" dirty="0"/>
              <a:t>307 511 past</a:t>
            </a:r>
          </a:p>
          <a:p>
            <a:r>
              <a:rPr lang="en-US" dirty="0"/>
              <a:t>48 744 new</a:t>
            </a:r>
          </a:p>
        </p:txBody>
      </p:sp>
      <p:grpSp>
        <p:nvGrpSpPr>
          <p:cNvPr id="26" name="Groupe 25">
            <a:extLst>
              <a:ext uri="{FF2B5EF4-FFF2-40B4-BE49-F238E27FC236}">
                <a16:creationId xmlns:a16="http://schemas.microsoft.com/office/drawing/2014/main" id="{E9BECA6E-A23E-490D-91F6-AAF20FDBACEF}"/>
              </a:ext>
            </a:extLst>
          </p:cNvPr>
          <p:cNvGrpSpPr/>
          <p:nvPr/>
        </p:nvGrpSpPr>
        <p:grpSpPr>
          <a:xfrm>
            <a:off x="5160862" y="3695168"/>
            <a:ext cx="3655282" cy="914400"/>
            <a:chOff x="4940152" y="3695168"/>
            <a:chExt cx="3655282" cy="914400"/>
          </a:xfrm>
        </p:grpSpPr>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F9698721-0C06-49BF-B098-75846FCB4C4D}"/>
                </a:ext>
              </a:extLst>
            </p:cNvPr>
            <p:cNvSpPr txBox="1"/>
            <p:nvPr/>
          </p:nvSpPr>
          <p:spPr>
            <a:xfrm>
              <a:off x="5007925" y="3852676"/>
              <a:ext cx="1795491" cy="646331"/>
            </a:xfrm>
            <a:prstGeom prst="rect">
              <a:avLst/>
            </a:prstGeom>
            <a:noFill/>
          </p:spPr>
          <p:txBody>
            <a:bodyPr wrap="square" rtlCol="0">
              <a:spAutoFit/>
            </a:bodyPr>
            <a:lstStyle/>
            <a:p>
              <a:r>
                <a:rPr lang="en-US" dirty="0">
                  <a:solidFill>
                    <a:schemeClr val="bg1"/>
                  </a:solidFill>
                </a:rPr>
                <a:t>Model Interpretability</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grpSp>
        <p:nvGrpSpPr>
          <p:cNvPr id="24" name="Groupe 23">
            <a:extLst>
              <a:ext uri="{FF2B5EF4-FFF2-40B4-BE49-F238E27FC236}">
                <a16:creationId xmlns:a16="http://schemas.microsoft.com/office/drawing/2014/main" id="{EF8F1620-4DAE-46F8-A11E-38FCECD2490F}"/>
              </a:ext>
            </a:extLst>
          </p:cNvPr>
          <p:cNvGrpSpPr/>
          <p:nvPr/>
        </p:nvGrpSpPr>
        <p:grpSpPr>
          <a:xfrm>
            <a:off x="5169443" y="4626454"/>
            <a:ext cx="3673502" cy="863637"/>
            <a:chOff x="4948733" y="4626454"/>
            <a:chExt cx="3673502" cy="863637"/>
          </a:xfrm>
        </p:grpSpPr>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grpSp>
      <p:grpSp>
        <p:nvGrpSpPr>
          <p:cNvPr id="31" name="Groupe 30">
            <a:extLst>
              <a:ext uri="{FF2B5EF4-FFF2-40B4-BE49-F238E27FC236}">
                <a16:creationId xmlns:a16="http://schemas.microsoft.com/office/drawing/2014/main" id="{8D706803-D1B7-4303-84F4-04EAD6537299}"/>
              </a:ext>
            </a:extLst>
          </p:cNvPr>
          <p:cNvGrpSpPr/>
          <p:nvPr/>
        </p:nvGrpSpPr>
        <p:grpSpPr>
          <a:xfrm>
            <a:off x="3073497" y="1283657"/>
            <a:ext cx="1816631" cy="1265131"/>
            <a:chOff x="3047634" y="1527863"/>
            <a:chExt cx="1816631" cy="1265131"/>
          </a:xfrm>
        </p:grpSpPr>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grpSp>
      <p:grpSp>
        <p:nvGrpSpPr>
          <p:cNvPr id="30" name="Groupe 29">
            <a:extLst>
              <a:ext uri="{FF2B5EF4-FFF2-40B4-BE49-F238E27FC236}">
                <a16:creationId xmlns:a16="http://schemas.microsoft.com/office/drawing/2014/main" id="{73BFE1B6-97A8-449E-88D6-AEE064B1BE9F}"/>
              </a:ext>
            </a:extLst>
          </p:cNvPr>
          <p:cNvGrpSpPr/>
          <p:nvPr/>
        </p:nvGrpSpPr>
        <p:grpSpPr>
          <a:xfrm>
            <a:off x="5596537" y="3102687"/>
            <a:ext cx="2884373" cy="646331"/>
            <a:chOff x="5375827" y="3102687"/>
            <a:chExt cx="2884373" cy="646331"/>
          </a:xfrm>
        </p:grpSpPr>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895121" y="3102687"/>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gr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pSp>
        <p:nvGrpSpPr>
          <p:cNvPr id="19" name="Groupe 18">
            <a:extLst>
              <a:ext uri="{FF2B5EF4-FFF2-40B4-BE49-F238E27FC236}">
                <a16:creationId xmlns:a16="http://schemas.microsoft.com/office/drawing/2014/main" id="{C6861A40-569E-4FA3-BF38-D82C9C6F70D7}"/>
              </a:ext>
            </a:extLst>
          </p:cNvPr>
          <p:cNvGrpSpPr/>
          <p:nvPr/>
        </p:nvGrpSpPr>
        <p:grpSpPr>
          <a:xfrm>
            <a:off x="5169443" y="5510337"/>
            <a:ext cx="3655282" cy="1326167"/>
            <a:chOff x="4948733" y="5510337"/>
            <a:chExt cx="3655282" cy="1326167"/>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2"/>
            <a:stretch>
              <a:fillRect/>
            </a:stretch>
          </p:blipFill>
          <p:spPr>
            <a:xfrm>
              <a:off x="5717352" y="5549670"/>
              <a:ext cx="2197279" cy="1257677"/>
            </a:xfrm>
            <a:prstGeom prst="rect">
              <a:avLst/>
            </a:prstGeom>
          </p:spPr>
        </p:pic>
        <p:sp>
          <p:nvSpPr>
            <p:cNvPr id="128" name="ZoneTexte 127">
              <a:extLst>
                <a:ext uri="{FF2B5EF4-FFF2-40B4-BE49-F238E27FC236}">
                  <a16:creationId xmlns:a16="http://schemas.microsoft.com/office/drawing/2014/main" id="{EFCB9F37-37C9-4F4D-8B55-CE527D14AA27}"/>
                </a:ext>
              </a:extLst>
            </p:cNvPr>
            <p:cNvSpPr txBox="1"/>
            <p:nvPr/>
          </p:nvSpPr>
          <p:spPr>
            <a:xfrm>
              <a:off x="5007331" y="5651759"/>
              <a:ext cx="1414043" cy="646331"/>
            </a:xfrm>
            <a:prstGeom prst="rect">
              <a:avLst/>
            </a:prstGeom>
            <a:noFill/>
          </p:spPr>
          <p:txBody>
            <a:bodyPr wrap="square" rtlCol="0">
              <a:spAutoFit/>
            </a:bodyPr>
            <a:lstStyle/>
            <a:p>
              <a:r>
                <a:rPr lang="en-US" dirty="0">
                  <a:solidFill>
                    <a:schemeClr val="bg1"/>
                  </a:solidFill>
                </a:rPr>
                <a:t>Machine Learning</a:t>
              </a:r>
            </a:p>
          </p:txBody>
        </p:sp>
      </p:grpSp>
      <p:grpSp>
        <p:nvGrpSpPr>
          <p:cNvPr id="35" name="Groupe 34">
            <a:extLst>
              <a:ext uri="{FF2B5EF4-FFF2-40B4-BE49-F238E27FC236}">
                <a16:creationId xmlns:a16="http://schemas.microsoft.com/office/drawing/2014/main" id="{35E3F123-697C-4429-81AC-76678A26F5F4}"/>
              </a:ext>
            </a:extLst>
          </p:cNvPr>
          <p:cNvGrpSpPr/>
          <p:nvPr/>
        </p:nvGrpSpPr>
        <p:grpSpPr>
          <a:xfrm>
            <a:off x="5186375" y="1939970"/>
            <a:ext cx="3656570" cy="1217904"/>
            <a:chOff x="4965665" y="1939970"/>
            <a:chExt cx="3656570" cy="1217904"/>
          </a:xfrm>
        </p:grpSpPr>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8" y="2272541"/>
              <a:ext cx="664146" cy="664146"/>
            </a:xfrm>
            <a:prstGeom prst="rect">
              <a:avLst/>
            </a:prstGeom>
          </p:spPr>
        </p:pic>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816" y="2357552"/>
              <a:ext cx="664146" cy="664146"/>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768" y="2546607"/>
              <a:ext cx="602445" cy="602445"/>
            </a:xfrm>
            <a:prstGeom prst="rect">
              <a:avLst/>
            </a:prstGeom>
          </p:spPr>
        </p:pic>
      </p:grpSp>
      <p:grpSp>
        <p:nvGrpSpPr>
          <p:cNvPr id="17" name="Groupe 16">
            <a:extLst>
              <a:ext uri="{FF2B5EF4-FFF2-40B4-BE49-F238E27FC236}">
                <a16:creationId xmlns:a16="http://schemas.microsoft.com/office/drawing/2014/main" id="{5F494011-8A89-4E63-9D5D-CC5C1764A57F}"/>
              </a:ext>
            </a:extLst>
          </p:cNvPr>
          <p:cNvGrpSpPr/>
          <p:nvPr/>
        </p:nvGrpSpPr>
        <p:grpSpPr>
          <a:xfrm>
            <a:off x="5160862" y="440424"/>
            <a:ext cx="3655282" cy="1559745"/>
            <a:chOff x="4940152" y="440424"/>
            <a:chExt cx="3655282" cy="1559745"/>
          </a:xfrm>
        </p:grpSpPr>
        <p:sp>
          <p:nvSpPr>
            <p:cNvPr id="129" name="Rectangle : coins arrondis 128">
              <a:extLst>
                <a:ext uri="{FF2B5EF4-FFF2-40B4-BE49-F238E27FC236}">
                  <a16:creationId xmlns:a16="http://schemas.microsoft.com/office/drawing/2014/main" id="{204E8779-C737-42B2-9519-A1C1C124741D}"/>
                </a:ext>
              </a:extLst>
            </p:cNvPr>
            <p:cNvSpPr/>
            <p:nvPr/>
          </p:nvSpPr>
          <p:spPr>
            <a:xfrm>
              <a:off x="4940152" y="447410"/>
              <a:ext cx="3655282" cy="945834"/>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èche : droite 125">
              <a:extLst>
                <a:ext uri="{FF2B5EF4-FFF2-40B4-BE49-F238E27FC236}">
                  <a16:creationId xmlns:a16="http://schemas.microsoft.com/office/drawing/2014/main" id="{BEB2848F-A53D-4541-92E8-84DF92638C23}"/>
                </a:ext>
              </a:extLst>
            </p:cNvPr>
            <p:cNvSpPr/>
            <p:nvPr/>
          </p:nvSpPr>
          <p:spPr>
            <a:xfrm rot="5400000">
              <a:off x="5355569" y="1445829"/>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27" name="ZoneTexte 126">
              <a:extLst>
                <a:ext uri="{FF2B5EF4-FFF2-40B4-BE49-F238E27FC236}">
                  <a16:creationId xmlns:a16="http://schemas.microsoft.com/office/drawing/2014/main" id="{8E7F0088-C267-4B86-B43F-6E1C5D32D4D3}"/>
                </a:ext>
              </a:extLst>
            </p:cNvPr>
            <p:cNvSpPr txBox="1"/>
            <p:nvPr/>
          </p:nvSpPr>
          <p:spPr>
            <a:xfrm>
              <a:off x="5780270" y="1353838"/>
              <a:ext cx="2479930" cy="646331"/>
            </a:xfrm>
            <a:prstGeom prst="rect">
              <a:avLst/>
            </a:prstGeom>
            <a:noFill/>
          </p:spPr>
          <p:txBody>
            <a:bodyPr wrap="square">
              <a:spAutoFit/>
            </a:bodyPr>
            <a:lstStyle/>
            <a:p>
              <a:r>
                <a:rPr lang="en-US" i="1" dirty="0"/>
                <a:t>Global Business Context</a:t>
              </a:r>
            </a:p>
          </p:txBody>
        </p:sp>
        <p:pic>
          <p:nvPicPr>
            <p:cNvPr id="10" name="Graphique 9" descr="Coffre-fort">
              <a:extLst>
                <a:ext uri="{FF2B5EF4-FFF2-40B4-BE49-F238E27FC236}">
                  <a16:creationId xmlns:a16="http://schemas.microsoft.com/office/drawing/2014/main" id="{449A6F75-67BE-4ECC-B4DD-4E0CF305BF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86408" y="871825"/>
              <a:ext cx="476502" cy="476502"/>
            </a:xfrm>
            <a:prstGeom prst="rect">
              <a:avLst/>
            </a:prstGeom>
          </p:spPr>
        </p:pic>
        <p:pic>
          <p:nvPicPr>
            <p:cNvPr id="16" name="Graphique 15" descr="Croissance de l'activité">
              <a:extLst>
                <a:ext uri="{FF2B5EF4-FFF2-40B4-BE49-F238E27FC236}">
                  <a16:creationId xmlns:a16="http://schemas.microsoft.com/office/drawing/2014/main" id="{D70A41FE-DAB1-4076-AE2E-061F7ADAD6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13647" y="502404"/>
              <a:ext cx="432849" cy="432849"/>
            </a:xfrm>
            <a:prstGeom prst="rect">
              <a:avLst/>
            </a:prstGeom>
          </p:spPr>
        </p:pic>
        <p:sp>
          <p:nvSpPr>
            <p:cNvPr id="21" name="ZoneTexte 20">
              <a:extLst>
                <a:ext uri="{FF2B5EF4-FFF2-40B4-BE49-F238E27FC236}">
                  <a16:creationId xmlns:a16="http://schemas.microsoft.com/office/drawing/2014/main" id="{ADB1EE12-AB7C-40C5-9BB2-25293B7C72F7}"/>
                </a:ext>
              </a:extLst>
            </p:cNvPr>
            <p:cNvSpPr txBox="1"/>
            <p:nvPr/>
          </p:nvSpPr>
          <p:spPr>
            <a:xfrm>
              <a:off x="4983689" y="440424"/>
              <a:ext cx="2449710" cy="1200329"/>
            </a:xfrm>
            <a:prstGeom prst="rect">
              <a:avLst/>
            </a:prstGeom>
            <a:noFill/>
          </p:spPr>
          <p:txBody>
            <a:bodyPr wrap="none" rtlCol="0">
              <a:spAutoFit/>
            </a:bodyPr>
            <a:lstStyle/>
            <a:p>
              <a:r>
                <a:rPr lang="en-US" dirty="0">
                  <a:solidFill>
                    <a:schemeClr val="bg1"/>
                  </a:solidFill>
                </a:rPr>
                <a:t>Growth intentions,</a:t>
              </a:r>
            </a:p>
            <a:p>
              <a:r>
                <a:rPr lang="en-US" dirty="0">
                  <a:solidFill>
                    <a:schemeClr val="bg1"/>
                  </a:solidFill>
                </a:rPr>
                <a:t>Key rates,</a:t>
              </a:r>
            </a:p>
            <a:p>
              <a:r>
                <a:rPr lang="en-US" dirty="0">
                  <a:solidFill>
                    <a:schemeClr val="bg1"/>
                  </a:solidFill>
                </a:rPr>
                <a:t>Economic health, …</a:t>
              </a:r>
            </a:p>
            <a:p>
              <a:endParaRPr lang="en-US" dirty="0">
                <a:solidFill>
                  <a:schemeClr val="bg1"/>
                </a:solidFill>
              </a:endParaRPr>
            </a:p>
          </p:txBody>
        </p:sp>
        <p:pic>
          <p:nvPicPr>
            <p:cNvPr id="29" name="Graphique 28" descr="Mille">
              <a:extLst>
                <a:ext uri="{FF2B5EF4-FFF2-40B4-BE49-F238E27FC236}">
                  <a16:creationId xmlns:a16="http://schemas.microsoft.com/office/drawing/2014/main" id="{E0564981-AC6C-413A-B54B-010AB4A0F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49975" y="502404"/>
              <a:ext cx="425250" cy="425250"/>
            </a:xfrm>
            <a:prstGeom prst="rect">
              <a:avLst/>
            </a:prstGeom>
          </p:spPr>
        </p:pic>
      </p:grpSp>
      <p:grpSp>
        <p:nvGrpSpPr>
          <p:cNvPr id="83" name="Groupe 82">
            <a:extLst>
              <a:ext uri="{FF2B5EF4-FFF2-40B4-BE49-F238E27FC236}">
                <a16:creationId xmlns:a16="http://schemas.microsoft.com/office/drawing/2014/main" id="{5DAEC249-9A10-49BC-9360-35D677DBAB25}"/>
              </a:ext>
            </a:extLst>
          </p:cNvPr>
          <p:cNvGrpSpPr/>
          <p:nvPr/>
        </p:nvGrpSpPr>
        <p:grpSpPr>
          <a:xfrm>
            <a:off x="8910471" y="1104595"/>
            <a:ext cx="2338365" cy="2571795"/>
            <a:chOff x="8771085" y="1319387"/>
            <a:chExt cx="2338365" cy="2571795"/>
          </a:xfrm>
        </p:grpSpPr>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74636" y="1319387"/>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195050" y="2380738"/>
              <a:ext cx="914400" cy="914400"/>
            </a:xfrm>
            <a:prstGeom prst="rect">
              <a:avLst/>
            </a:prstGeom>
          </p:spPr>
        </p:pic>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52150" y="2976782"/>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9852150" y="1998634"/>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grpSp>
          <p:nvGrpSpPr>
            <p:cNvPr id="32" name="Groupe 31">
              <a:extLst>
                <a:ext uri="{FF2B5EF4-FFF2-40B4-BE49-F238E27FC236}">
                  <a16:creationId xmlns:a16="http://schemas.microsoft.com/office/drawing/2014/main" id="{556C1CAE-64A4-4129-8293-4E0E3FD1FA2C}"/>
                </a:ext>
              </a:extLst>
            </p:cNvPr>
            <p:cNvGrpSpPr/>
            <p:nvPr/>
          </p:nvGrpSpPr>
          <p:grpSpPr>
            <a:xfrm>
              <a:off x="8818775" y="1504665"/>
              <a:ext cx="1210056" cy="1234567"/>
              <a:chOff x="8818775" y="1504665"/>
              <a:chExt cx="1210056" cy="1234567"/>
            </a:xfrm>
          </p:grpSpPr>
          <p:sp>
            <p:nvSpPr>
              <p:cNvPr id="33" name="Flèche : droite 32">
                <a:extLst>
                  <a:ext uri="{FF2B5EF4-FFF2-40B4-BE49-F238E27FC236}">
                    <a16:creationId xmlns:a16="http://schemas.microsoft.com/office/drawing/2014/main" id="{C37BFF4D-B079-43DD-AB43-9FCB7BC15378}"/>
                  </a:ext>
                </a:extLst>
              </p:cNvPr>
              <p:cNvSpPr/>
              <p:nvPr/>
            </p:nvSpPr>
            <p:spPr>
              <a:xfrm>
                <a:off x="8818775" y="2149014"/>
                <a:ext cx="1210056"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090869" y="1504665"/>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grpSp>
        <p:sp>
          <p:nvSpPr>
            <p:cNvPr id="73" name="ZoneTexte 72">
              <a:extLst>
                <a:ext uri="{FF2B5EF4-FFF2-40B4-BE49-F238E27FC236}">
                  <a16:creationId xmlns:a16="http://schemas.microsoft.com/office/drawing/2014/main" id="{459B9D03-7305-468A-8D9B-8B5CE8AC3D61}"/>
                </a:ext>
              </a:extLst>
            </p:cNvPr>
            <p:cNvSpPr txBox="1"/>
            <p:nvPr/>
          </p:nvSpPr>
          <p:spPr>
            <a:xfrm>
              <a:off x="8771085" y="2250578"/>
              <a:ext cx="1626855" cy="369332"/>
            </a:xfrm>
            <a:prstGeom prst="rect">
              <a:avLst/>
            </a:prstGeom>
            <a:noFill/>
          </p:spPr>
          <p:txBody>
            <a:bodyPr wrap="square">
              <a:spAutoFit/>
            </a:bodyPr>
            <a:lstStyle/>
            <a:p>
              <a:r>
                <a:rPr lang="en-US" i="1" dirty="0"/>
                <a:t>Decision</a:t>
              </a:r>
              <a:endParaRPr lang="en-US" dirty="0"/>
            </a:p>
          </p:txBody>
        </p:sp>
      </p:grpSp>
      <p:grpSp>
        <p:nvGrpSpPr>
          <p:cNvPr id="82" name="Groupe 81">
            <a:extLst>
              <a:ext uri="{FF2B5EF4-FFF2-40B4-BE49-F238E27FC236}">
                <a16:creationId xmlns:a16="http://schemas.microsoft.com/office/drawing/2014/main" id="{2EE428FD-B3F0-4BDC-8A80-01E1A2464F60}"/>
              </a:ext>
            </a:extLst>
          </p:cNvPr>
          <p:cNvGrpSpPr/>
          <p:nvPr/>
        </p:nvGrpSpPr>
        <p:grpSpPr>
          <a:xfrm>
            <a:off x="11113732" y="1256740"/>
            <a:ext cx="1048148" cy="2400871"/>
            <a:chOff x="10952722" y="1451804"/>
            <a:chExt cx="1246484" cy="2400871"/>
          </a:xfrm>
        </p:grpSpPr>
        <p:sp>
          <p:nvSpPr>
            <p:cNvPr id="125" name="ZoneTexte 124">
              <a:extLst>
                <a:ext uri="{FF2B5EF4-FFF2-40B4-BE49-F238E27FC236}">
                  <a16:creationId xmlns:a16="http://schemas.microsoft.com/office/drawing/2014/main" id="{CDC11CDD-9E12-454D-8CF5-2F17AF07A944}"/>
                </a:ext>
              </a:extLst>
            </p:cNvPr>
            <p:cNvSpPr txBox="1"/>
            <p:nvPr/>
          </p:nvSpPr>
          <p:spPr>
            <a:xfrm>
              <a:off x="11045510" y="2777422"/>
              <a:ext cx="1123930" cy="954107"/>
            </a:xfrm>
            <a:prstGeom prst="rect">
              <a:avLst/>
            </a:prstGeom>
            <a:noFill/>
          </p:spPr>
          <p:txBody>
            <a:bodyPr wrap="square">
              <a:spAutoFit/>
            </a:bodyPr>
            <a:lstStyle/>
            <a:p>
              <a:r>
                <a:rPr lang="en-US" sz="1400" i="1" dirty="0"/>
                <a:t>Detect failure…</a:t>
              </a:r>
            </a:p>
            <a:p>
              <a:r>
                <a:rPr lang="en-US" sz="1400" i="1" dirty="0"/>
                <a:t>&amp; learn from it !</a:t>
              </a:r>
            </a:p>
          </p:txBody>
        </p:sp>
        <p:sp>
          <p:nvSpPr>
            <p:cNvPr id="130" name="ZoneTexte 129">
              <a:extLst>
                <a:ext uri="{FF2B5EF4-FFF2-40B4-BE49-F238E27FC236}">
                  <a16:creationId xmlns:a16="http://schemas.microsoft.com/office/drawing/2014/main" id="{AB17562B-58DE-4F08-A68B-BD422DBE9211}"/>
                </a:ext>
              </a:extLst>
            </p:cNvPr>
            <p:cNvSpPr txBox="1"/>
            <p:nvPr/>
          </p:nvSpPr>
          <p:spPr>
            <a:xfrm>
              <a:off x="11015744" y="1565670"/>
              <a:ext cx="1183462" cy="523220"/>
            </a:xfrm>
            <a:prstGeom prst="rect">
              <a:avLst/>
            </a:prstGeom>
            <a:noFill/>
          </p:spPr>
          <p:txBody>
            <a:bodyPr wrap="square">
              <a:spAutoFit/>
            </a:bodyPr>
            <a:lstStyle/>
            <a:p>
              <a:r>
                <a:rPr lang="en-US" sz="1400" i="1" dirty="0"/>
                <a:t>No way to assess</a:t>
              </a:r>
              <a:endParaRPr lang="en-US" sz="1400" dirty="0"/>
            </a:p>
          </p:txBody>
        </p:sp>
        <p:sp>
          <p:nvSpPr>
            <p:cNvPr id="131" name="Parenthèse ouvrante 130">
              <a:extLst>
                <a:ext uri="{FF2B5EF4-FFF2-40B4-BE49-F238E27FC236}">
                  <a16:creationId xmlns:a16="http://schemas.microsoft.com/office/drawing/2014/main" id="{FBD43BF6-A1DA-4247-894C-79960131321C}"/>
                </a:ext>
              </a:extLst>
            </p:cNvPr>
            <p:cNvSpPr/>
            <p:nvPr/>
          </p:nvSpPr>
          <p:spPr>
            <a:xfrm flipH="1">
              <a:off x="10952722" y="1451804"/>
              <a:ext cx="81846"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Parenthèse ouvrante 131">
              <a:extLst>
                <a:ext uri="{FF2B5EF4-FFF2-40B4-BE49-F238E27FC236}">
                  <a16:creationId xmlns:a16="http://schemas.microsoft.com/office/drawing/2014/main" id="{05431341-C5E4-4BAA-8448-4CF9559ABC8D}"/>
                </a:ext>
              </a:extLst>
            </p:cNvPr>
            <p:cNvSpPr/>
            <p:nvPr/>
          </p:nvSpPr>
          <p:spPr>
            <a:xfrm flipH="1">
              <a:off x="10970279" y="2490328"/>
              <a:ext cx="64288" cy="1362347"/>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ZoneTexte 4">
            <a:extLst>
              <a:ext uri="{FF2B5EF4-FFF2-40B4-BE49-F238E27FC236}">
                <a16:creationId xmlns:a16="http://schemas.microsoft.com/office/drawing/2014/main" id="{AB083E04-EAC2-4C09-AAB3-A3BE733FB49E}"/>
              </a:ext>
            </a:extLst>
          </p:cNvPr>
          <p:cNvSpPr txBox="1"/>
          <p:nvPr/>
        </p:nvSpPr>
        <p:spPr>
          <a:xfrm>
            <a:off x="9287320" y="6443464"/>
            <a:ext cx="2932213" cy="369332"/>
          </a:xfrm>
          <a:prstGeom prst="rect">
            <a:avLst/>
          </a:prstGeom>
          <a:noFill/>
        </p:spPr>
        <p:txBody>
          <a:bodyPr wrap="none" rtlCol="0">
            <a:spAutoFit/>
          </a:bodyPr>
          <a:lstStyle/>
          <a:p>
            <a:r>
              <a:rPr lang="en-US" i="1" dirty="0"/>
              <a:t>Warning : no time-stamp</a:t>
            </a:r>
          </a:p>
        </p:txBody>
      </p:sp>
      <p:grpSp>
        <p:nvGrpSpPr>
          <p:cNvPr id="72" name="Groupe 71">
            <a:extLst>
              <a:ext uri="{FF2B5EF4-FFF2-40B4-BE49-F238E27FC236}">
                <a16:creationId xmlns:a16="http://schemas.microsoft.com/office/drawing/2014/main" id="{F297A820-E0EC-40AD-B80E-905A97D8009D}"/>
              </a:ext>
            </a:extLst>
          </p:cNvPr>
          <p:cNvGrpSpPr/>
          <p:nvPr/>
        </p:nvGrpSpPr>
        <p:grpSpPr>
          <a:xfrm>
            <a:off x="586014" y="1389423"/>
            <a:ext cx="3337913" cy="2632228"/>
            <a:chOff x="586014" y="1389423"/>
            <a:chExt cx="3337913" cy="2632228"/>
          </a:xfrm>
        </p:grpSpPr>
        <p:sp>
          <p:nvSpPr>
            <p:cNvPr id="49" name="Légende : flèche courbée 48">
              <a:extLst>
                <a:ext uri="{FF2B5EF4-FFF2-40B4-BE49-F238E27FC236}">
                  <a16:creationId xmlns:a16="http://schemas.microsoft.com/office/drawing/2014/main" id="{D1B19F89-C5AF-4532-B72A-E41A85E13352}"/>
                </a:ext>
              </a:extLst>
            </p:cNvPr>
            <p:cNvSpPr/>
            <p:nvPr/>
          </p:nvSpPr>
          <p:spPr>
            <a:xfrm>
              <a:off x="586014" y="3485401"/>
              <a:ext cx="3337913" cy="536250"/>
            </a:xfrm>
            <a:prstGeom prst="borderCallout2">
              <a:avLst>
                <a:gd name="adj1" fmla="val -8367"/>
                <a:gd name="adj2" fmla="val 54050"/>
                <a:gd name="adj3" fmla="val -55516"/>
                <a:gd name="adj4" fmla="val 53696"/>
                <a:gd name="adj5" fmla="val -103198"/>
                <a:gd name="adj6" fmla="val 49412"/>
              </a:avLst>
            </a:prstGeom>
            <a:solidFill>
              <a:srgbClr val="B2B2B2"/>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 </a:t>
              </a:r>
              <a:r>
                <a:rPr lang="en-US" sz="1600" b="1" i="1" dirty="0"/>
                <a:t>profile</a:t>
              </a:r>
            </a:p>
            <a:p>
              <a:r>
                <a:rPr lang="en-US" sz="1600" dirty="0"/>
                <a:t>&amp; </a:t>
              </a:r>
              <a:r>
                <a:rPr lang="en-US" sz="1600" i="1" dirty="0"/>
                <a:t>payment difficulties </a:t>
              </a:r>
              <a:r>
                <a:rPr lang="en-US" sz="1600" dirty="0">
                  <a:solidFill>
                    <a:srgbClr val="00B050"/>
                  </a:solidFill>
                </a:rPr>
                <a:t>0</a:t>
              </a:r>
              <a:r>
                <a:rPr lang="en-US" sz="1600" dirty="0"/>
                <a:t>/</a:t>
              </a:r>
              <a:r>
                <a:rPr lang="en-US" sz="1600" dirty="0">
                  <a:solidFill>
                    <a:srgbClr val="C00000"/>
                  </a:solidFill>
                </a:rPr>
                <a:t>1 </a:t>
              </a:r>
              <a:r>
                <a:rPr lang="en-US" sz="1600" dirty="0">
                  <a:solidFill>
                    <a:schemeClr val="tx1"/>
                  </a:solidFill>
                </a:rPr>
                <a:t>(Past)</a:t>
              </a:r>
              <a:endParaRPr lang="en-US" sz="1600" dirty="0"/>
            </a:p>
          </p:txBody>
        </p:sp>
        <p:grpSp>
          <p:nvGrpSpPr>
            <p:cNvPr id="8" name="Groupe 7">
              <a:extLst>
                <a:ext uri="{FF2B5EF4-FFF2-40B4-BE49-F238E27FC236}">
                  <a16:creationId xmlns:a16="http://schemas.microsoft.com/office/drawing/2014/main" id="{ED361C67-8494-4ED8-B963-2EC78344A4E5}"/>
                </a:ext>
              </a:extLst>
            </p:cNvPr>
            <p:cNvGrpSpPr/>
            <p:nvPr/>
          </p:nvGrpSpPr>
          <p:grpSpPr>
            <a:xfrm>
              <a:off x="1112136" y="1389423"/>
              <a:ext cx="1790505" cy="1586641"/>
              <a:chOff x="1202853" y="1864872"/>
              <a:chExt cx="1790505" cy="1586641"/>
            </a:xfrm>
            <a:solidFill>
              <a:srgbClr val="B2B2B2"/>
            </a:solidFill>
          </p:grpSpPr>
          <p:pic>
            <p:nvPicPr>
              <p:cNvPr id="134" name="Graphique 133" descr="Profil femelle">
                <a:extLst>
                  <a:ext uri="{FF2B5EF4-FFF2-40B4-BE49-F238E27FC236}">
                    <a16:creationId xmlns:a16="http://schemas.microsoft.com/office/drawing/2014/main" id="{CC7EFD3D-8274-447C-8757-C9F7938D5EE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91019" y="1864872"/>
                <a:ext cx="379268" cy="373808"/>
              </a:xfrm>
              <a:prstGeom prst="rect">
                <a:avLst/>
              </a:prstGeom>
            </p:spPr>
          </p:pic>
          <p:pic>
            <p:nvPicPr>
              <p:cNvPr id="135" name="Graphique 134" descr="Profil mâle">
                <a:extLst>
                  <a:ext uri="{FF2B5EF4-FFF2-40B4-BE49-F238E27FC236}">
                    <a16:creationId xmlns:a16="http://schemas.microsoft.com/office/drawing/2014/main" id="{65AB3E76-20A4-468C-84F3-10083627B4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38932" y="1925910"/>
                <a:ext cx="379268" cy="373808"/>
              </a:xfrm>
              <a:prstGeom prst="rect">
                <a:avLst/>
              </a:prstGeom>
            </p:spPr>
          </p:pic>
          <p:pic>
            <p:nvPicPr>
              <p:cNvPr id="136" name="Graphique 135" descr="Profil femelle">
                <a:extLst>
                  <a:ext uri="{FF2B5EF4-FFF2-40B4-BE49-F238E27FC236}">
                    <a16:creationId xmlns:a16="http://schemas.microsoft.com/office/drawing/2014/main" id="{6FA151D2-ED34-471A-B4C5-8FEA90DCE20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91837" y="2070367"/>
                <a:ext cx="373808" cy="373808"/>
              </a:xfrm>
              <a:prstGeom prst="rect">
                <a:avLst/>
              </a:prstGeom>
            </p:spPr>
          </p:pic>
          <p:pic>
            <p:nvPicPr>
              <p:cNvPr id="137" name="Graphique 136" descr="Profil mâle">
                <a:extLst>
                  <a:ext uri="{FF2B5EF4-FFF2-40B4-BE49-F238E27FC236}">
                    <a16:creationId xmlns:a16="http://schemas.microsoft.com/office/drawing/2014/main" id="{FC0C57A9-E743-48F2-B13A-7135D378EDF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39750" y="2131405"/>
                <a:ext cx="373808" cy="373808"/>
              </a:xfrm>
              <a:prstGeom prst="rect">
                <a:avLst/>
              </a:prstGeom>
            </p:spPr>
          </p:pic>
          <p:pic>
            <p:nvPicPr>
              <p:cNvPr id="138" name="Graphique 137" descr="Profil femelle">
                <a:extLst>
                  <a:ext uri="{FF2B5EF4-FFF2-40B4-BE49-F238E27FC236}">
                    <a16:creationId xmlns:a16="http://schemas.microsoft.com/office/drawing/2014/main" id="{7587B9DD-1A0D-4D9E-97F0-DBE0B4D3A20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844237" y="2222767"/>
                <a:ext cx="373808" cy="373808"/>
              </a:xfrm>
              <a:prstGeom prst="rect">
                <a:avLst/>
              </a:prstGeom>
            </p:spPr>
          </p:pic>
          <p:pic>
            <p:nvPicPr>
              <p:cNvPr id="139" name="Graphique 138" descr="Profil mâle">
                <a:extLst>
                  <a:ext uri="{FF2B5EF4-FFF2-40B4-BE49-F238E27FC236}">
                    <a16:creationId xmlns:a16="http://schemas.microsoft.com/office/drawing/2014/main" id="{47DF6266-A05E-40AD-8001-F2AD26DC436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92150" y="2283805"/>
                <a:ext cx="373808" cy="373808"/>
              </a:xfrm>
              <a:prstGeom prst="rect">
                <a:avLst/>
              </a:prstGeom>
            </p:spPr>
          </p:pic>
          <p:pic>
            <p:nvPicPr>
              <p:cNvPr id="140" name="Graphique 139" descr="Profil femelle">
                <a:extLst>
                  <a:ext uri="{FF2B5EF4-FFF2-40B4-BE49-F238E27FC236}">
                    <a16:creationId xmlns:a16="http://schemas.microsoft.com/office/drawing/2014/main" id="{571868D5-C9A0-4A56-ADEC-C188987E115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75056" y="1867661"/>
                <a:ext cx="373808" cy="373808"/>
              </a:xfrm>
              <a:prstGeom prst="rect">
                <a:avLst/>
              </a:prstGeom>
            </p:spPr>
          </p:pic>
          <p:pic>
            <p:nvPicPr>
              <p:cNvPr id="141" name="Graphique 140" descr="Profil mâle">
                <a:extLst>
                  <a:ext uri="{FF2B5EF4-FFF2-40B4-BE49-F238E27FC236}">
                    <a16:creationId xmlns:a16="http://schemas.microsoft.com/office/drawing/2014/main" id="{C7384BDC-EABE-44BD-A95A-A2860235AF02}"/>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22969" y="1928699"/>
                <a:ext cx="373808" cy="373808"/>
              </a:xfrm>
              <a:prstGeom prst="rect">
                <a:avLst/>
              </a:prstGeom>
            </p:spPr>
          </p:pic>
          <p:pic>
            <p:nvPicPr>
              <p:cNvPr id="142" name="Graphique 141" descr="Profil femelle">
                <a:extLst>
                  <a:ext uri="{FF2B5EF4-FFF2-40B4-BE49-F238E27FC236}">
                    <a16:creationId xmlns:a16="http://schemas.microsoft.com/office/drawing/2014/main" id="{C1B6A7D8-0F0F-4521-81AF-049D9650B2F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7456" y="2020061"/>
                <a:ext cx="373808" cy="373808"/>
              </a:xfrm>
              <a:prstGeom prst="rect">
                <a:avLst/>
              </a:prstGeom>
            </p:spPr>
          </p:pic>
          <p:pic>
            <p:nvPicPr>
              <p:cNvPr id="143" name="Graphique 142" descr="Profil mâle">
                <a:extLst>
                  <a:ext uri="{FF2B5EF4-FFF2-40B4-BE49-F238E27FC236}">
                    <a16:creationId xmlns:a16="http://schemas.microsoft.com/office/drawing/2014/main" id="{749E6986-74EE-4BC4-825D-61AD9BB7A1C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075369" y="2081099"/>
                <a:ext cx="373808" cy="373808"/>
              </a:xfrm>
              <a:prstGeom prst="rect">
                <a:avLst/>
              </a:prstGeom>
            </p:spPr>
          </p:pic>
          <p:pic>
            <p:nvPicPr>
              <p:cNvPr id="144" name="Graphique 143" descr="Profil femelle">
                <a:extLst>
                  <a:ext uri="{FF2B5EF4-FFF2-40B4-BE49-F238E27FC236}">
                    <a16:creationId xmlns:a16="http://schemas.microsoft.com/office/drawing/2014/main" id="{B9431591-0B1A-495D-B2B3-75361A019FF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75053" y="2435828"/>
                <a:ext cx="373808" cy="373808"/>
              </a:xfrm>
              <a:prstGeom prst="rect">
                <a:avLst/>
              </a:prstGeom>
            </p:spPr>
          </p:pic>
          <p:pic>
            <p:nvPicPr>
              <p:cNvPr id="145" name="Graphique 144" descr="Profil mâle">
                <a:extLst>
                  <a:ext uri="{FF2B5EF4-FFF2-40B4-BE49-F238E27FC236}">
                    <a16:creationId xmlns:a16="http://schemas.microsoft.com/office/drawing/2014/main" id="{B1FC1ADA-893E-4231-8816-ACCAEFB89AF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22966" y="2496866"/>
                <a:ext cx="373808" cy="373808"/>
              </a:xfrm>
              <a:prstGeom prst="rect">
                <a:avLst/>
              </a:prstGeom>
            </p:spPr>
          </p:pic>
          <p:pic>
            <p:nvPicPr>
              <p:cNvPr id="146" name="Graphique 145" descr="Profil femelle">
                <a:extLst>
                  <a:ext uri="{FF2B5EF4-FFF2-40B4-BE49-F238E27FC236}">
                    <a16:creationId xmlns:a16="http://schemas.microsoft.com/office/drawing/2014/main" id="{68725EA3-3324-4941-9171-D3C7E60D39B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7453" y="2588228"/>
                <a:ext cx="373808" cy="373808"/>
              </a:xfrm>
              <a:prstGeom prst="rect">
                <a:avLst/>
              </a:prstGeom>
            </p:spPr>
          </p:pic>
          <p:pic>
            <p:nvPicPr>
              <p:cNvPr id="147" name="Graphique 146" descr="Profil mâle">
                <a:extLst>
                  <a:ext uri="{FF2B5EF4-FFF2-40B4-BE49-F238E27FC236}">
                    <a16:creationId xmlns:a16="http://schemas.microsoft.com/office/drawing/2014/main" id="{76E10ACD-50E3-4E77-B6E7-7CFE96AB7FF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075366" y="2649266"/>
                <a:ext cx="373808" cy="373808"/>
              </a:xfrm>
              <a:prstGeom prst="rect">
                <a:avLst/>
              </a:prstGeom>
            </p:spPr>
          </p:pic>
          <p:pic>
            <p:nvPicPr>
              <p:cNvPr id="148" name="Graphique 147" descr="Profil femelle">
                <a:extLst>
                  <a:ext uri="{FF2B5EF4-FFF2-40B4-BE49-F238E27FC236}">
                    <a16:creationId xmlns:a16="http://schemas.microsoft.com/office/drawing/2014/main" id="{D7522401-3094-4F82-AF1C-2DB24BBC700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467150" y="2224245"/>
                <a:ext cx="373808" cy="373808"/>
              </a:xfrm>
              <a:prstGeom prst="rect">
                <a:avLst/>
              </a:prstGeom>
            </p:spPr>
          </p:pic>
          <p:pic>
            <p:nvPicPr>
              <p:cNvPr id="149" name="Graphique 148" descr="Profil mâle">
                <a:extLst>
                  <a:ext uri="{FF2B5EF4-FFF2-40B4-BE49-F238E27FC236}">
                    <a16:creationId xmlns:a16="http://schemas.microsoft.com/office/drawing/2014/main" id="{3B5A5217-05DF-422C-AFA9-DBD9722C641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32819" y="2285283"/>
                <a:ext cx="373808" cy="373808"/>
              </a:xfrm>
              <a:prstGeom prst="rect">
                <a:avLst/>
              </a:prstGeom>
            </p:spPr>
          </p:pic>
          <p:pic>
            <p:nvPicPr>
              <p:cNvPr id="150" name="Graphique 149" descr="Profil femelle">
                <a:extLst>
                  <a:ext uri="{FF2B5EF4-FFF2-40B4-BE49-F238E27FC236}">
                    <a16:creationId xmlns:a16="http://schemas.microsoft.com/office/drawing/2014/main" id="{DC2E9F6D-0CD9-4CE7-90F3-F2D74E773CF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619550" y="2376645"/>
                <a:ext cx="373808" cy="373808"/>
              </a:xfrm>
              <a:prstGeom prst="rect">
                <a:avLst/>
              </a:prstGeom>
            </p:spPr>
          </p:pic>
          <p:pic>
            <p:nvPicPr>
              <p:cNvPr id="151" name="Graphique 150" descr="Profil mâle">
                <a:extLst>
                  <a:ext uri="{FF2B5EF4-FFF2-40B4-BE49-F238E27FC236}">
                    <a16:creationId xmlns:a16="http://schemas.microsoft.com/office/drawing/2014/main" id="{A787AA36-501E-4B41-88F0-42B10795500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467463" y="2437683"/>
                <a:ext cx="373808" cy="373808"/>
              </a:xfrm>
              <a:prstGeom prst="rect">
                <a:avLst/>
              </a:prstGeom>
            </p:spPr>
          </p:pic>
          <p:pic>
            <p:nvPicPr>
              <p:cNvPr id="152" name="Graphique 151" descr="Profil femelle">
                <a:extLst>
                  <a:ext uri="{FF2B5EF4-FFF2-40B4-BE49-F238E27FC236}">
                    <a16:creationId xmlns:a16="http://schemas.microsoft.com/office/drawing/2014/main" id="{F08F7DCF-20D3-4212-997E-FA4A9F45B0C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04534" y="2480225"/>
                <a:ext cx="373808" cy="373808"/>
              </a:xfrm>
              <a:prstGeom prst="rect">
                <a:avLst/>
              </a:prstGeom>
            </p:spPr>
          </p:pic>
          <p:pic>
            <p:nvPicPr>
              <p:cNvPr id="153" name="Graphique 152" descr="Profil mâle">
                <a:extLst>
                  <a:ext uri="{FF2B5EF4-FFF2-40B4-BE49-F238E27FC236}">
                    <a16:creationId xmlns:a16="http://schemas.microsoft.com/office/drawing/2014/main" id="{E404F23A-F970-4A3B-8CF7-9C7D9810FFD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452447" y="2541263"/>
                <a:ext cx="373808" cy="373808"/>
              </a:xfrm>
              <a:prstGeom prst="rect">
                <a:avLst/>
              </a:prstGeom>
            </p:spPr>
          </p:pic>
          <p:pic>
            <p:nvPicPr>
              <p:cNvPr id="154" name="Graphique 153" descr="Profil femelle">
                <a:extLst>
                  <a:ext uri="{FF2B5EF4-FFF2-40B4-BE49-F238E27FC236}">
                    <a16:creationId xmlns:a16="http://schemas.microsoft.com/office/drawing/2014/main" id="{9FB629DA-A21D-4CFD-A557-CBB02E3D31E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56934" y="2632625"/>
                <a:ext cx="373808" cy="373808"/>
              </a:xfrm>
              <a:prstGeom prst="rect">
                <a:avLst/>
              </a:prstGeom>
            </p:spPr>
          </p:pic>
          <p:pic>
            <p:nvPicPr>
              <p:cNvPr id="155" name="Graphique 154" descr="Profil mâle">
                <a:extLst>
                  <a:ext uri="{FF2B5EF4-FFF2-40B4-BE49-F238E27FC236}">
                    <a16:creationId xmlns:a16="http://schemas.microsoft.com/office/drawing/2014/main" id="{8A6F448D-7216-4776-B5DC-EA0990780EB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04847" y="2693663"/>
                <a:ext cx="373808" cy="373808"/>
              </a:xfrm>
              <a:prstGeom prst="rect">
                <a:avLst/>
              </a:prstGeom>
            </p:spPr>
          </p:pic>
          <p:pic>
            <p:nvPicPr>
              <p:cNvPr id="156" name="Graphique 155" descr="Profil femelle">
                <a:extLst>
                  <a:ext uri="{FF2B5EF4-FFF2-40B4-BE49-F238E27FC236}">
                    <a16:creationId xmlns:a16="http://schemas.microsoft.com/office/drawing/2014/main" id="{02475BEE-3808-46AB-B2B9-4090F0EB684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87753" y="2277519"/>
                <a:ext cx="373808" cy="373808"/>
              </a:xfrm>
              <a:prstGeom prst="rect">
                <a:avLst/>
              </a:prstGeom>
            </p:spPr>
          </p:pic>
          <p:pic>
            <p:nvPicPr>
              <p:cNvPr id="157" name="Graphique 156" descr="Profil mâle">
                <a:extLst>
                  <a:ext uri="{FF2B5EF4-FFF2-40B4-BE49-F238E27FC236}">
                    <a16:creationId xmlns:a16="http://schemas.microsoft.com/office/drawing/2014/main" id="{6ED63801-34C5-4CA5-BC9C-B5668706A3E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835666" y="2338557"/>
                <a:ext cx="373808" cy="373808"/>
              </a:xfrm>
              <a:prstGeom prst="rect">
                <a:avLst/>
              </a:prstGeom>
            </p:spPr>
          </p:pic>
          <p:pic>
            <p:nvPicPr>
              <p:cNvPr id="158" name="Graphique 157" descr="Profil femelle">
                <a:extLst>
                  <a:ext uri="{FF2B5EF4-FFF2-40B4-BE49-F238E27FC236}">
                    <a16:creationId xmlns:a16="http://schemas.microsoft.com/office/drawing/2014/main" id="{17EA029B-90CD-4EEB-A72B-A31969E9CBF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40153" y="2429919"/>
                <a:ext cx="373808" cy="373808"/>
              </a:xfrm>
              <a:prstGeom prst="rect">
                <a:avLst/>
              </a:prstGeom>
            </p:spPr>
          </p:pic>
          <p:pic>
            <p:nvPicPr>
              <p:cNvPr id="159" name="Graphique 158" descr="Profil mâle">
                <a:extLst>
                  <a:ext uri="{FF2B5EF4-FFF2-40B4-BE49-F238E27FC236}">
                    <a16:creationId xmlns:a16="http://schemas.microsoft.com/office/drawing/2014/main" id="{BBDBBE6D-F472-40A6-9D2D-F0AB560752A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88066" y="2490957"/>
                <a:ext cx="373808" cy="373808"/>
              </a:xfrm>
              <a:prstGeom prst="rect">
                <a:avLst/>
              </a:prstGeom>
            </p:spPr>
          </p:pic>
          <p:pic>
            <p:nvPicPr>
              <p:cNvPr id="160" name="Graphique 159" descr="Profil femelle">
                <a:extLst>
                  <a:ext uri="{FF2B5EF4-FFF2-40B4-BE49-F238E27FC236}">
                    <a16:creationId xmlns:a16="http://schemas.microsoft.com/office/drawing/2014/main" id="{413CEA92-CB08-41C1-8C3C-7E5B97EC627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87750" y="2845686"/>
                <a:ext cx="373808" cy="373808"/>
              </a:xfrm>
              <a:prstGeom prst="rect">
                <a:avLst/>
              </a:prstGeom>
            </p:spPr>
          </p:pic>
          <p:pic>
            <p:nvPicPr>
              <p:cNvPr id="161" name="Graphique 160" descr="Profil mâle">
                <a:extLst>
                  <a:ext uri="{FF2B5EF4-FFF2-40B4-BE49-F238E27FC236}">
                    <a16:creationId xmlns:a16="http://schemas.microsoft.com/office/drawing/2014/main" id="{E0800306-2DE6-4371-A3FB-517BCFC9FCE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835663" y="2906724"/>
                <a:ext cx="373808" cy="373808"/>
              </a:xfrm>
              <a:prstGeom prst="rect">
                <a:avLst/>
              </a:prstGeom>
            </p:spPr>
          </p:pic>
          <p:pic>
            <p:nvPicPr>
              <p:cNvPr id="162" name="Graphique 161" descr="Profil femelle">
                <a:extLst>
                  <a:ext uri="{FF2B5EF4-FFF2-40B4-BE49-F238E27FC236}">
                    <a16:creationId xmlns:a16="http://schemas.microsoft.com/office/drawing/2014/main" id="{682EDAF7-5726-4BE1-9F59-DB4B493BBCB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40150" y="2998086"/>
                <a:ext cx="373808" cy="373808"/>
              </a:xfrm>
              <a:prstGeom prst="rect">
                <a:avLst/>
              </a:prstGeom>
            </p:spPr>
          </p:pic>
          <p:pic>
            <p:nvPicPr>
              <p:cNvPr id="163" name="Graphique 162" descr="Profil mâle">
                <a:extLst>
                  <a:ext uri="{FF2B5EF4-FFF2-40B4-BE49-F238E27FC236}">
                    <a16:creationId xmlns:a16="http://schemas.microsoft.com/office/drawing/2014/main" id="{77B78CFF-55D4-4115-9096-842449FF6B4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88063" y="3059124"/>
                <a:ext cx="373808" cy="373808"/>
              </a:xfrm>
              <a:prstGeom prst="rect">
                <a:avLst/>
              </a:prstGeom>
            </p:spPr>
          </p:pic>
          <p:pic>
            <p:nvPicPr>
              <p:cNvPr id="164" name="Graphique 163" descr="Profil femelle">
                <a:extLst>
                  <a:ext uri="{FF2B5EF4-FFF2-40B4-BE49-F238E27FC236}">
                    <a16:creationId xmlns:a16="http://schemas.microsoft.com/office/drawing/2014/main" id="{F178E2CA-98DA-49ED-9FFC-720F0559B46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79847" y="2634103"/>
                <a:ext cx="373808" cy="373808"/>
              </a:xfrm>
              <a:prstGeom prst="rect">
                <a:avLst/>
              </a:prstGeom>
            </p:spPr>
          </p:pic>
          <p:pic>
            <p:nvPicPr>
              <p:cNvPr id="165" name="Graphique 164" descr="Profil mâle">
                <a:extLst>
                  <a:ext uri="{FF2B5EF4-FFF2-40B4-BE49-F238E27FC236}">
                    <a16:creationId xmlns:a16="http://schemas.microsoft.com/office/drawing/2014/main" id="{4ECF0806-21F3-41B1-BB43-75D7B85DE06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245516" y="2695141"/>
                <a:ext cx="373808" cy="373808"/>
              </a:xfrm>
              <a:prstGeom prst="rect">
                <a:avLst/>
              </a:prstGeom>
            </p:spPr>
          </p:pic>
          <p:pic>
            <p:nvPicPr>
              <p:cNvPr id="166" name="Graphique 165" descr="Profil femelle">
                <a:extLst>
                  <a:ext uri="{FF2B5EF4-FFF2-40B4-BE49-F238E27FC236}">
                    <a16:creationId xmlns:a16="http://schemas.microsoft.com/office/drawing/2014/main" id="{FDA916B9-C8C2-4DBB-92F8-878A76AE72D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32247" y="2786503"/>
                <a:ext cx="373808" cy="373808"/>
              </a:xfrm>
              <a:prstGeom prst="rect">
                <a:avLst/>
              </a:prstGeom>
            </p:spPr>
          </p:pic>
          <p:pic>
            <p:nvPicPr>
              <p:cNvPr id="167" name="Graphique 166" descr="Profil mâle">
                <a:extLst>
                  <a:ext uri="{FF2B5EF4-FFF2-40B4-BE49-F238E27FC236}">
                    <a16:creationId xmlns:a16="http://schemas.microsoft.com/office/drawing/2014/main" id="{D3E6436E-98A7-43E7-99C7-2E8DCBFC788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80160" y="2847541"/>
                <a:ext cx="373808" cy="373808"/>
              </a:xfrm>
              <a:prstGeom prst="rect">
                <a:avLst/>
              </a:prstGeom>
            </p:spPr>
          </p:pic>
          <p:pic>
            <p:nvPicPr>
              <p:cNvPr id="168" name="Graphique 167" descr="Profil femelle">
                <a:extLst>
                  <a:ext uri="{FF2B5EF4-FFF2-40B4-BE49-F238E27FC236}">
                    <a16:creationId xmlns:a16="http://schemas.microsoft.com/office/drawing/2014/main" id="{F3EEB74C-FCAB-4C07-8D16-1036BDC0784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354940" y="2246699"/>
                <a:ext cx="373808" cy="373808"/>
              </a:xfrm>
              <a:prstGeom prst="rect">
                <a:avLst/>
              </a:prstGeom>
            </p:spPr>
          </p:pic>
          <p:pic>
            <p:nvPicPr>
              <p:cNvPr id="169" name="Graphique 168" descr="Profil mâle">
                <a:extLst>
                  <a:ext uri="{FF2B5EF4-FFF2-40B4-BE49-F238E27FC236}">
                    <a16:creationId xmlns:a16="http://schemas.microsoft.com/office/drawing/2014/main" id="{F6D9711B-3367-4143-B8CF-9BBB6C9C2B0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202853" y="2307737"/>
                <a:ext cx="373808" cy="373808"/>
              </a:xfrm>
              <a:prstGeom prst="rect">
                <a:avLst/>
              </a:prstGeom>
            </p:spPr>
          </p:pic>
          <p:pic>
            <p:nvPicPr>
              <p:cNvPr id="170" name="Graphique 169" descr="Profil femelle">
                <a:extLst>
                  <a:ext uri="{FF2B5EF4-FFF2-40B4-BE49-F238E27FC236}">
                    <a16:creationId xmlns:a16="http://schemas.microsoft.com/office/drawing/2014/main" id="{A689FB6B-47E7-401A-980C-3BC90D09AB6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505384" y="2384683"/>
                <a:ext cx="373808" cy="373808"/>
              </a:xfrm>
              <a:prstGeom prst="rect">
                <a:avLst/>
              </a:prstGeom>
            </p:spPr>
          </p:pic>
          <p:pic>
            <p:nvPicPr>
              <p:cNvPr id="171" name="Graphique 170" descr="Profil mâle">
                <a:extLst>
                  <a:ext uri="{FF2B5EF4-FFF2-40B4-BE49-F238E27FC236}">
                    <a16:creationId xmlns:a16="http://schemas.microsoft.com/office/drawing/2014/main" id="{59F4C094-1683-48CE-8D79-934956B328F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53297" y="2445721"/>
                <a:ext cx="373808" cy="373808"/>
              </a:xfrm>
              <a:prstGeom prst="rect">
                <a:avLst/>
              </a:prstGeom>
            </p:spPr>
          </p:pic>
          <p:pic>
            <p:nvPicPr>
              <p:cNvPr id="172" name="Graphique 171" descr="Profil femelle">
                <a:extLst>
                  <a:ext uri="{FF2B5EF4-FFF2-40B4-BE49-F238E27FC236}">
                    <a16:creationId xmlns:a16="http://schemas.microsoft.com/office/drawing/2014/main" id="{9A9CCD3A-1867-4D38-808D-1D68CFA5130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04677" y="2768725"/>
                <a:ext cx="373808" cy="373808"/>
              </a:xfrm>
              <a:prstGeom prst="rect">
                <a:avLst/>
              </a:prstGeom>
            </p:spPr>
          </p:pic>
          <p:pic>
            <p:nvPicPr>
              <p:cNvPr id="173" name="Graphique 172" descr="Profil mâle">
                <a:extLst>
                  <a:ext uri="{FF2B5EF4-FFF2-40B4-BE49-F238E27FC236}">
                    <a16:creationId xmlns:a16="http://schemas.microsoft.com/office/drawing/2014/main" id="{E66EE051-874E-458D-82C6-CE4EB55FC1F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252590" y="2829763"/>
                <a:ext cx="373808" cy="373808"/>
              </a:xfrm>
              <a:prstGeom prst="rect">
                <a:avLst/>
              </a:prstGeom>
            </p:spPr>
          </p:pic>
          <p:pic>
            <p:nvPicPr>
              <p:cNvPr id="174" name="Graphique 173" descr="Profil femelle">
                <a:extLst>
                  <a:ext uri="{FF2B5EF4-FFF2-40B4-BE49-F238E27FC236}">
                    <a16:creationId xmlns:a16="http://schemas.microsoft.com/office/drawing/2014/main" id="{0852BDA1-34D7-4811-BBDD-9545886535C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16908" y="2901306"/>
                <a:ext cx="373808" cy="373808"/>
              </a:xfrm>
              <a:prstGeom prst="rect">
                <a:avLst/>
              </a:prstGeom>
            </p:spPr>
          </p:pic>
          <p:pic>
            <p:nvPicPr>
              <p:cNvPr id="175" name="Graphique 174" descr="Profil mâle">
                <a:extLst>
                  <a:ext uri="{FF2B5EF4-FFF2-40B4-BE49-F238E27FC236}">
                    <a16:creationId xmlns:a16="http://schemas.microsoft.com/office/drawing/2014/main" id="{709C0B29-A9F5-4C96-BAB1-C05B48E0104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464821" y="2962344"/>
                <a:ext cx="373808" cy="373808"/>
              </a:xfrm>
              <a:prstGeom prst="rect">
                <a:avLst/>
              </a:prstGeom>
            </p:spPr>
          </p:pic>
          <p:pic>
            <p:nvPicPr>
              <p:cNvPr id="176" name="Graphique 175" descr="Profil femelle">
                <a:extLst>
                  <a:ext uri="{FF2B5EF4-FFF2-40B4-BE49-F238E27FC236}">
                    <a16:creationId xmlns:a16="http://schemas.microsoft.com/office/drawing/2014/main" id="{7B2D030D-BD79-422A-A97F-C384C52D160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78090" y="3016667"/>
                <a:ext cx="373808" cy="373808"/>
              </a:xfrm>
              <a:prstGeom prst="rect">
                <a:avLst/>
              </a:prstGeom>
            </p:spPr>
          </p:pic>
          <p:pic>
            <p:nvPicPr>
              <p:cNvPr id="177" name="Graphique 176" descr="Profil mâle">
                <a:extLst>
                  <a:ext uri="{FF2B5EF4-FFF2-40B4-BE49-F238E27FC236}">
                    <a16:creationId xmlns:a16="http://schemas.microsoft.com/office/drawing/2014/main" id="{C20A4143-E1B5-49CF-99F9-84DAF0EB0E7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26003" y="3077705"/>
                <a:ext cx="373808" cy="373808"/>
              </a:xfrm>
              <a:prstGeom prst="rect">
                <a:avLst/>
              </a:prstGeom>
            </p:spPr>
          </p:pic>
        </p:grpSp>
        <p:sp>
          <p:nvSpPr>
            <p:cNvPr id="59" name="Rectangle 58">
              <a:extLst>
                <a:ext uri="{FF2B5EF4-FFF2-40B4-BE49-F238E27FC236}">
                  <a16:creationId xmlns:a16="http://schemas.microsoft.com/office/drawing/2014/main" id="{6C597047-3439-4C4B-8368-34C3B4516344}"/>
                </a:ext>
              </a:extLst>
            </p:cNvPr>
            <p:cNvSpPr/>
            <p:nvPr/>
          </p:nvSpPr>
          <p:spPr>
            <a:xfrm>
              <a:off x="586014" y="3203496"/>
              <a:ext cx="3337913" cy="287531"/>
            </a:xfrm>
            <a:prstGeom prst="rect">
              <a:avLst/>
            </a:prstGeom>
            <a:pattFill prst="pct80">
              <a:fgClr>
                <a:srgbClr val="B2B2B2"/>
              </a:fgClr>
              <a:bgClr>
                <a:schemeClr val="bg1"/>
              </a:bgClr>
            </a:patt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a:t>
              </a:r>
              <a:r>
                <a:rPr lang="en-US" sz="1600" dirty="0"/>
                <a:t>New</a:t>
              </a:r>
              <a:r>
                <a:rPr lang="en-US" dirty="0"/>
                <a:t>)</a:t>
              </a:r>
            </a:p>
          </p:txBody>
        </p:sp>
      </p:grpSp>
      <p:grpSp>
        <p:nvGrpSpPr>
          <p:cNvPr id="63" name="Groupe 62">
            <a:extLst>
              <a:ext uri="{FF2B5EF4-FFF2-40B4-BE49-F238E27FC236}">
                <a16:creationId xmlns:a16="http://schemas.microsoft.com/office/drawing/2014/main" id="{6DCB11D0-6097-4354-B27F-A7762E3D2313}"/>
              </a:ext>
            </a:extLst>
          </p:cNvPr>
          <p:cNvGrpSpPr/>
          <p:nvPr/>
        </p:nvGrpSpPr>
        <p:grpSpPr>
          <a:xfrm>
            <a:off x="711388" y="1382860"/>
            <a:ext cx="3259575" cy="3253062"/>
            <a:chOff x="2492031" y="1210690"/>
            <a:chExt cx="3259575" cy="3253062"/>
          </a:xfrm>
        </p:grpSpPr>
        <p:grpSp>
          <p:nvGrpSpPr>
            <p:cNvPr id="50" name="Groupe 49">
              <a:extLst>
                <a:ext uri="{FF2B5EF4-FFF2-40B4-BE49-F238E27FC236}">
                  <a16:creationId xmlns:a16="http://schemas.microsoft.com/office/drawing/2014/main" id="{29C00EE7-3268-414D-AB80-00A9675E2B7D}"/>
                </a:ext>
              </a:extLst>
            </p:cNvPr>
            <p:cNvGrpSpPr/>
            <p:nvPr/>
          </p:nvGrpSpPr>
          <p:grpSpPr>
            <a:xfrm>
              <a:off x="3051820" y="1210690"/>
              <a:ext cx="1640061" cy="1568060"/>
              <a:chOff x="-468760" y="1708497"/>
              <a:chExt cx="1640061" cy="1568060"/>
            </a:xfrm>
            <a:solidFill>
              <a:srgbClr val="6DD4FF"/>
            </a:solidFill>
          </p:grpSpPr>
          <p:pic>
            <p:nvPicPr>
              <p:cNvPr id="250" name="Graphique 249" descr="Profil femelle">
                <a:extLst>
                  <a:ext uri="{FF2B5EF4-FFF2-40B4-BE49-F238E27FC236}">
                    <a16:creationId xmlns:a16="http://schemas.microsoft.com/office/drawing/2014/main" id="{A51FF895-4ECA-4D8F-A270-39F15219656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1038" y="1708497"/>
                <a:ext cx="379268" cy="373808"/>
              </a:xfrm>
              <a:prstGeom prst="rect">
                <a:avLst/>
              </a:prstGeom>
            </p:spPr>
          </p:pic>
          <p:pic>
            <p:nvPicPr>
              <p:cNvPr id="251" name="Graphique 250" descr="Profil mâle">
                <a:extLst>
                  <a:ext uri="{FF2B5EF4-FFF2-40B4-BE49-F238E27FC236}">
                    <a16:creationId xmlns:a16="http://schemas.microsoft.com/office/drawing/2014/main" id="{AAC15FAC-80B6-4830-AADD-E931471B0B5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83125" y="1769535"/>
                <a:ext cx="379268" cy="373808"/>
              </a:xfrm>
              <a:prstGeom prst="rect">
                <a:avLst/>
              </a:prstGeom>
            </p:spPr>
          </p:pic>
          <p:pic>
            <p:nvPicPr>
              <p:cNvPr id="252" name="Graphique 251" descr="Profil femelle">
                <a:extLst>
                  <a:ext uri="{FF2B5EF4-FFF2-40B4-BE49-F238E27FC236}">
                    <a16:creationId xmlns:a16="http://schemas.microsoft.com/office/drawing/2014/main" id="{5A812A35-8D00-4FEC-82AB-81FB07C7290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0220" y="1913992"/>
                <a:ext cx="373808" cy="373808"/>
              </a:xfrm>
              <a:prstGeom prst="rect">
                <a:avLst/>
              </a:prstGeom>
            </p:spPr>
          </p:pic>
          <p:pic>
            <p:nvPicPr>
              <p:cNvPr id="253" name="Graphique 252" descr="Profil mâle">
                <a:extLst>
                  <a:ext uri="{FF2B5EF4-FFF2-40B4-BE49-F238E27FC236}">
                    <a16:creationId xmlns:a16="http://schemas.microsoft.com/office/drawing/2014/main" id="{3C1319DA-FA6B-48C3-8EB9-73DD40EB51B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82307" y="1975030"/>
                <a:ext cx="373808" cy="373808"/>
              </a:xfrm>
              <a:prstGeom prst="rect">
                <a:avLst/>
              </a:prstGeom>
            </p:spPr>
          </p:pic>
          <p:pic>
            <p:nvPicPr>
              <p:cNvPr id="254" name="Graphique 253" descr="Profil femelle">
                <a:extLst>
                  <a:ext uri="{FF2B5EF4-FFF2-40B4-BE49-F238E27FC236}">
                    <a16:creationId xmlns:a16="http://schemas.microsoft.com/office/drawing/2014/main" id="{A34D0527-ED80-4B73-84E4-FC5C2C96948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2180" y="2066392"/>
                <a:ext cx="373808" cy="373808"/>
              </a:xfrm>
              <a:prstGeom prst="rect">
                <a:avLst/>
              </a:prstGeom>
            </p:spPr>
          </p:pic>
          <p:pic>
            <p:nvPicPr>
              <p:cNvPr id="255" name="Graphique 254" descr="Profil mâle">
                <a:extLst>
                  <a:ext uri="{FF2B5EF4-FFF2-40B4-BE49-F238E27FC236}">
                    <a16:creationId xmlns:a16="http://schemas.microsoft.com/office/drawing/2014/main" id="{BFD0B034-724B-49D7-8AC3-5DAD2B65B9A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29907" y="2127430"/>
                <a:ext cx="373808" cy="373808"/>
              </a:xfrm>
              <a:prstGeom prst="rect">
                <a:avLst/>
              </a:prstGeom>
            </p:spPr>
          </p:pic>
          <p:pic>
            <p:nvPicPr>
              <p:cNvPr id="256" name="Graphique 255" descr="Profil femelle">
                <a:extLst>
                  <a:ext uri="{FF2B5EF4-FFF2-40B4-BE49-F238E27FC236}">
                    <a16:creationId xmlns:a16="http://schemas.microsoft.com/office/drawing/2014/main" id="{F5ECD8E2-4A82-49B1-A509-726C44E5D91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52999" y="1711286"/>
                <a:ext cx="373808" cy="373808"/>
              </a:xfrm>
              <a:prstGeom prst="rect">
                <a:avLst/>
              </a:prstGeom>
            </p:spPr>
          </p:pic>
          <p:pic>
            <p:nvPicPr>
              <p:cNvPr id="257" name="Graphique 256" descr="Profil mâle">
                <a:extLst>
                  <a:ext uri="{FF2B5EF4-FFF2-40B4-BE49-F238E27FC236}">
                    <a16:creationId xmlns:a16="http://schemas.microsoft.com/office/drawing/2014/main" id="{B740EC7A-0E1F-4548-858D-788511D9468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0912" y="1772324"/>
                <a:ext cx="373808" cy="373808"/>
              </a:xfrm>
              <a:prstGeom prst="rect">
                <a:avLst/>
              </a:prstGeom>
            </p:spPr>
          </p:pic>
          <p:pic>
            <p:nvPicPr>
              <p:cNvPr id="258" name="Graphique 257" descr="Profil femelle">
                <a:extLst>
                  <a:ext uri="{FF2B5EF4-FFF2-40B4-BE49-F238E27FC236}">
                    <a16:creationId xmlns:a16="http://schemas.microsoft.com/office/drawing/2014/main" id="{EFDD478E-F78A-4AA9-8C1D-BA50BD54D18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05399" y="1863686"/>
                <a:ext cx="373808" cy="373808"/>
              </a:xfrm>
              <a:prstGeom prst="rect">
                <a:avLst/>
              </a:prstGeom>
            </p:spPr>
          </p:pic>
          <p:pic>
            <p:nvPicPr>
              <p:cNvPr id="259" name="Graphique 258" descr="Profil mâle">
                <a:extLst>
                  <a:ext uri="{FF2B5EF4-FFF2-40B4-BE49-F238E27FC236}">
                    <a16:creationId xmlns:a16="http://schemas.microsoft.com/office/drawing/2014/main" id="{DC995501-544D-4561-B6B2-2744BAE6907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3312" y="1924724"/>
                <a:ext cx="373808" cy="373808"/>
              </a:xfrm>
              <a:prstGeom prst="rect">
                <a:avLst/>
              </a:prstGeom>
            </p:spPr>
          </p:pic>
          <p:pic>
            <p:nvPicPr>
              <p:cNvPr id="260" name="Graphique 259" descr="Profil femelle">
                <a:extLst>
                  <a:ext uri="{FF2B5EF4-FFF2-40B4-BE49-F238E27FC236}">
                    <a16:creationId xmlns:a16="http://schemas.microsoft.com/office/drawing/2014/main" id="{E1677E99-C7C4-401E-B941-62A28580D56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52996" y="2279453"/>
                <a:ext cx="373808" cy="373808"/>
              </a:xfrm>
              <a:prstGeom prst="rect">
                <a:avLst/>
              </a:prstGeom>
            </p:spPr>
          </p:pic>
          <p:pic>
            <p:nvPicPr>
              <p:cNvPr id="261" name="Graphique 260" descr="Profil mâle">
                <a:extLst>
                  <a:ext uri="{FF2B5EF4-FFF2-40B4-BE49-F238E27FC236}">
                    <a16:creationId xmlns:a16="http://schemas.microsoft.com/office/drawing/2014/main" id="{6E69398B-CD04-4934-8377-06D4A7278FB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0909" y="2340491"/>
                <a:ext cx="373808" cy="373808"/>
              </a:xfrm>
              <a:prstGeom prst="rect">
                <a:avLst/>
              </a:prstGeom>
            </p:spPr>
          </p:pic>
          <p:pic>
            <p:nvPicPr>
              <p:cNvPr id="262" name="Graphique 261" descr="Profil femelle">
                <a:extLst>
                  <a:ext uri="{FF2B5EF4-FFF2-40B4-BE49-F238E27FC236}">
                    <a16:creationId xmlns:a16="http://schemas.microsoft.com/office/drawing/2014/main" id="{ADD712C3-2850-42B3-A81E-E250D0A40AC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05396" y="2431853"/>
                <a:ext cx="373808" cy="373808"/>
              </a:xfrm>
              <a:prstGeom prst="rect">
                <a:avLst/>
              </a:prstGeom>
            </p:spPr>
          </p:pic>
          <p:pic>
            <p:nvPicPr>
              <p:cNvPr id="263" name="Graphique 262" descr="Profil mâle">
                <a:extLst>
                  <a:ext uri="{FF2B5EF4-FFF2-40B4-BE49-F238E27FC236}">
                    <a16:creationId xmlns:a16="http://schemas.microsoft.com/office/drawing/2014/main" id="{353C3804-FAF2-4E4D-BCA0-A265C916D18E}"/>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3309" y="2492891"/>
                <a:ext cx="373808" cy="373808"/>
              </a:xfrm>
              <a:prstGeom prst="rect">
                <a:avLst/>
              </a:prstGeom>
            </p:spPr>
          </p:pic>
          <p:pic>
            <p:nvPicPr>
              <p:cNvPr id="264" name="Graphique 263" descr="Profil femelle">
                <a:extLst>
                  <a:ext uri="{FF2B5EF4-FFF2-40B4-BE49-F238E27FC236}">
                    <a16:creationId xmlns:a16="http://schemas.microsoft.com/office/drawing/2014/main" id="{B3172F90-27E8-4596-8DB3-6F2CC5567B8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45093" y="2067870"/>
                <a:ext cx="373808" cy="373808"/>
              </a:xfrm>
              <a:prstGeom prst="rect">
                <a:avLst/>
              </a:prstGeom>
            </p:spPr>
          </p:pic>
          <p:pic>
            <p:nvPicPr>
              <p:cNvPr id="265" name="Graphique 264" descr="Profil mâle">
                <a:extLst>
                  <a:ext uri="{FF2B5EF4-FFF2-40B4-BE49-F238E27FC236}">
                    <a16:creationId xmlns:a16="http://schemas.microsoft.com/office/drawing/2014/main" id="{45F1E333-D0C9-421D-990A-3A1EC23EABA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10762" y="2128908"/>
                <a:ext cx="373808" cy="373808"/>
              </a:xfrm>
              <a:prstGeom prst="rect">
                <a:avLst/>
              </a:prstGeom>
            </p:spPr>
          </p:pic>
          <p:pic>
            <p:nvPicPr>
              <p:cNvPr id="266" name="Graphique 265" descr="Profil femelle">
                <a:extLst>
                  <a:ext uri="{FF2B5EF4-FFF2-40B4-BE49-F238E27FC236}">
                    <a16:creationId xmlns:a16="http://schemas.microsoft.com/office/drawing/2014/main" id="{A5B2E418-76E7-4529-AA23-A31308D697D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7493" y="2220270"/>
                <a:ext cx="373808" cy="373808"/>
              </a:xfrm>
              <a:prstGeom prst="rect">
                <a:avLst/>
              </a:prstGeom>
            </p:spPr>
          </p:pic>
          <p:pic>
            <p:nvPicPr>
              <p:cNvPr id="267" name="Graphique 266" descr="Profil mâle">
                <a:extLst>
                  <a:ext uri="{FF2B5EF4-FFF2-40B4-BE49-F238E27FC236}">
                    <a16:creationId xmlns:a16="http://schemas.microsoft.com/office/drawing/2014/main" id="{97D7F0D3-1290-4038-AC5F-FAE1F593D03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45406" y="2281308"/>
                <a:ext cx="373808" cy="373808"/>
              </a:xfrm>
              <a:prstGeom prst="rect">
                <a:avLst/>
              </a:prstGeom>
            </p:spPr>
          </p:pic>
          <p:pic>
            <p:nvPicPr>
              <p:cNvPr id="268" name="Graphique 267" descr="Profil femelle">
                <a:extLst>
                  <a:ext uri="{FF2B5EF4-FFF2-40B4-BE49-F238E27FC236}">
                    <a16:creationId xmlns:a16="http://schemas.microsoft.com/office/drawing/2014/main" id="{09DEECE8-C5BD-4728-BD44-928F84E4726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17523" y="2323850"/>
                <a:ext cx="373808" cy="373808"/>
              </a:xfrm>
              <a:prstGeom prst="rect">
                <a:avLst/>
              </a:prstGeom>
            </p:spPr>
          </p:pic>
          <p:pic>
            <p:nvPicPr>
              <p:cNvPr id="269" name="Graphique 268" descr="Profil mâle">
                <a:extLst>
                  <a:ext uri="{FF2B5EF4-FFF2-40B4-BE49-F238E27FC236}">
                    <a16:creationId xmlns:a16="http://schemas.microsoft.com/office/drawing/2014/main" id="{E1C4CE6D-D4B5-494F-9C03-63716746233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69610" y="2384888"/>
                <a:ext cx="373808" cy="373808"/>
              </a:xfrm>
              <a:prstGeom prst="rect">
                <a:avLst/>
              </a:prstGeom>
            </p:spPr>
          </p:pic>
          <p:pic>
            <p:nvPicPr>
              <p:cNvPr id="270" name="Graphique 269" descr="Profil femelle">
                <a:extLst>
                  <a:ext uri="{FF2B5EF4-FFF2-40B4-BE49-F238E27FC236}">
                    <a16:creationId xmlns:a16="http://schemas.microsoft.com/office/drawing/2014/main" id="{E6899FDF-EB08-44C7-9A25-7DDF0FD45C7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5123" y="2476250"/>
                <a:ext cx="373808" cy="373808"/>
              </a:xfrm>
              <a:prstGeom prst="rect">
                <a:avLst/>
              </a:prstGeom>
            </p:spPr>
          </p:pic>
          <p:pic>
            <p:nvPicPr>
              <p:cNvPr id="271" name="Graphique 270" descr="Profil mâle">
                <a:extLst>
                  <a:ext uri="{FF2B5EF4-FFF2-40B4-BE49-F238E27FC236}">
                    <a16:creationId xmlns:a16="http://schemas.microsoft.com/office/drawing/2014/main" id="{68C651BB-8288-478D-BF4B-9A21B8AE5F7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17210" y="2537288"/>
                <a:ext cx="373808" cy="373808"/>
              </a:xfrm>
              <a:prstGeom prst="rect">
                <a:avLst/>
              </a:prstGeom>
            </p:spPr>
          </p:pic>
          <p:pic>
            <p:nvPicPr>
              <p:cNvPr id="272" name="Graphique 271" descr="Profil femelle">
                <a:extLst>
                  <a:ext uri="{FF2B5EF4-FFF2-40B4-BE49-F238E27FC236}">
                    <a16:creationId xmlns:a16="http://schemas.microsoft.com/office/drawing/2014/main" id="{0117B824-3EA6-48F6-8A44-56E37CD90C7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5696" y="2121144"/>
                <a:ext cx="373808" cy="373808"/>
              </a:xfrm>
              <a:prstGeom prst="rect">
                <a:avLst/>
              </a:prstGeom>
            </p:spPr>
          </p:pic>
          <p:pic>
            <p:nvPicPr>
              <p:cNvPr id="273" name="Graphique 272" descr="Profil mâle">
                <a:extLst>
                  <a:ext uri="{FF2B5EF4-FFF2-40B4-BE49-F238E27FC236}">
                    <a16:creationId xmlns:a16="http://schemas.microsoft.com/office/drawing/2014/main" id="{6C7280E2-65D5-4605-B206-A8B1BDCAB8B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3609" y="2182182"/>
                <a:ext cx="373808" cy="373808"/>
              </a:xfrm>
              <a:prstGeom prst="rect">
                <a:avLst/>
              </a:prstGeom>
            </p:spPr>
          </p:pic>
          <p:pic>
            <p:nvPicPr>
              <p:cNvPr id="274" name="Graphique 273" descr="Profil femelle">
                <a:extLst>
                  <a:ext uri="{FF2B5EF4-FFF2-40B4-BE49-F238E27FC236}">
                    <a16:creationId xmlns:a16="http://schemas.microsoft.com/office/drawing/2014/main" id="{0D03C3BC-2FF9-45D3-A9DB-6CE9841D8B7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8096" y="2273544"/>
                <a:ext cx="373808" cy="373808"/>
              </a:xfrm>
              <a:prstGeom prst="rect">
                <a:avLst/>
              </a:prstGeom>
            </p:spPr>
          </p:pic>
          <p:pic>
            <p:nvPicPr>
              <p:cNvPr id="275" name="Graphique 274" descr="Profil mâle">
                <a:extLst>
                  <a:ext uri="{FF2B5EF4-FFF2-40B4-BE49-F238E27FC236}">
                    <a16:creationId xmlns:a16="http://schemas.microsoft.com/office/drawing/2014/main" id="{E02CBD34-32CB-46E4-A71F-8098625D2B1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6009" y="2334582"/>
                <a:ext cx="373808" cy="373808"/>
              </a:xfrm>
              <a:prstGeom prst="rect">
                <a:avLst/>
              </a:prstGeom>
            </p:spPr>
          </p:pic>
          <p:pic>
            <p:nvPicPr>
              <p:cNvPr id="276" name="Graphique 275" descr="Profil femelle">
                <a:extLst>
                  <a:ext uri="{FF2B5EF4-FFF2-40B4-BE49-F238E27FC236}">
                    <a16:creationId xmlns:a16="http://schemas.microsoft.com/office/drawing/2014/main" id="{E793EC1D-5039-4076-84C6-A82BD9C6D42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5693" y="2689311"/>
                <a:ext cx="373808" cy="373808"/>
              </a:xfrm>
              <a:prstGeom prst="rect">
                <a:avLst/>
              </a:prstGeom>
            </p:spPr>
          </p:pic>
          <p:pic>
            <p:nvPicPr>
              <p:cNvPr id="278" name="Graphique 277" descr="Profil femelle">
                <a:extLst>
                  <a:ext uri="{FF2B5EF4-FFF2-40B4-BE49-F238E27FC236}">
                    <a16:creationId xmlns:a16="http://schemas.microsoft.com/office/drawing/2014/main" id="{D6A413C8-61BD-4E14-BD93-F6C6E6119AB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8093" y="2841711"/>
                <a:ext cx="373808" cy="373808"/>
              </a:xfrm>
              <a:prstGeom prst="rect">
                <a:avLst/>
              </a:prstGeom>
            </p:spPr>
          </p:pic>
          <p:pic>
            <p:nvPicPr>
              <p:cNvPr id="279" name="Graphique 278" descr="Profil mâle">
                <a:extLst>
                  <a:ext uri="{FF2B5EF4-FFF2-40B4-BE49-F238E27FC236}">
                    <a16:creationId xmlns:a16="http://schemas.microsoft.com/office/drawing/2014/main" id="{E877A0D8-8683-4987-99B4-676386DCF70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6006" y="2902749"/>
                <a:ext cx="373808" cy="373808"/>
              </a:xfrm>
              <a:prstGeom prst="rect">
                <a:avLst/>
              </a:prstGeom>
            </p:spPr>
          </p:pic>
          <p:pic>
            <p:nvPicPr>
              <p:cNvPr id="280" name="Graphique 279" descr="Profil femelle">
                <a:extLst>
                  <a:ext uri="{FF2B5EF4-FFF2-40B4-BE49-F238E27FC236}">
                    <a16:creationId xmlns:a16="http://schemas.microsoft.com/office/drawing/2014/main" id="{06FB8DCC-8289-427E-8AD1-5EE4A6B121C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57790" y="2477728"/>
                <a:ext cx="373808" cy="373808"/>
              </a:xfrm>
              <a:prstGeom prst="rect">
                <a:avLst/>
              </a:prstGeom>
            </p:spPr>
          </p:pic>
          <p:pic>
            <p:nvPicPr>
              <p:cNvPr id="281" name="Graphique 280" descr="Profil mâle">
                <a:extLst>
                  <a:ext uri="{FF2B5EF4-FFF2-40B4-BE49-F238E27FC236}">
                    <a16:creationId xmlns:a16="http://schemas.microsoft.com/office/drawing/2014/main" id="{A7FFFB09-580F-4910-8804-CE6254CEB26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23459" y="2538766"/>
                <a:ext cx="373808" cy="373808"/>
              </a:xfrm>
              <a:prstGeom prst="rect">
                <a:avLst/>
              </a:prstGeom>
            </p:spPr>
          </p:pic>
          <p:pic>
            <p:nvPicPr>
              <p:cNvPr id="282" name="Graphique 281" descr="Profil femelle">
                <a:extLst>
                  <a:ext uri="{FF2B5EF4-FFF2-40B4-BE49-F238E27FC236}">
                    <a16:creationId xmlns:a16="http://schemas.microsoft.com/office/drawing/2014/main" id="{A82A898F-6B2A-4661-AD95-2BA5556FF35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10190" y="2630128"/>
                <a:ext cx="373808" cy="373808"/>
              </a:xfrm>
              <a:prstGeom prst="rect">
                <a:avLst/>
              </a:prstGeom>
            </p:spPr>
          </p:pic>
          <p:pic>
            <p:nvPicPr>
              <p:cNvPr id="283" name="Graphique 282" descr="Profil mâle">
                <a:extLst>
                  <a:ext uri="{FF2B5EF4-FFF2-40B4-BE49-F238E27FC236}">
                    <a16:creationId xmlns:a16="http://schemas.microsoft.com/office/drawing/2014/main" id="{ECD02E05-A81B-445C-BB25-C29AC79C1D88}"/>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58103" y="2691166"/>
                <a:ext cx="373808" cy="373808"/>
              </a:xfrm>
              <a:prstGeom prst="rect">
                <a:avLst/>
              </a:prstGeom>
            </p:spPr>
          </p:pic>
          <p:pic>
            <p:nvPicPr>
              <p:cNvPr id="284" name="Graphique 283" descr="Profil femelle">
                <a:extLst>
                  <a:ext uri="{FF2B5EF4-FFF2-40B4-BE49-F238E27FC236}">
                    <a16:creationId xmlns:a16="http://schemas.microsoft.com/office/drawing/2014/main" id="{6F628ED6-7D53-4125-A70A-096C2BE8ADF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67117" y="2090324"/>
                <a:ext cx="373808" cy="373808"/>
              </a:xfrm>
              <a:prstGeom prst="rect">
                <a:avLst/>
              </a:prstGeom>
            </p:spPr>
          </p:pic>
          <p:pic>
            <p:nvPicPr>
              <p:cNvPr id="286" name="Graphique 285" descr="Profil femelle">
                <a:extLst>
                  <a:ext uri="{FF2B5EF4-FFF2-40B4-BE49-F238E27FC236}">
                    <a16:creationId xmlns:a16="http://schemas.microsoft.com/office/drawing/2014/main" id="{5B733E02-9DB2-4EC5-841C-FABDFCEB49E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6673" y="2228308"/>
                <a:ext cx="373808" cy="373808"/>
              </a:xfrm>
              <a:prstGeom prst="rect">
                <a:avLst/>
              </a:prstGeom>
            </p:spPr>
          </p:pic>
          <p:pic>
            <p:nvPicPr>
              <p:cNvPr id="287" name="Graphique 286" descr="Profil mâle">
                <a:extLst>
                  <a:ext uri="{FF2B5EF4-FFF2-40B4-BE49-F238E27FC236}">
                    <a16:creationId xmlns:a16="http://schemas.microsoft.com/office/drawing/2014/main" id="{5A2C280D-F187-401F-9DD3-1E22A0571F5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68760" y="2289346"/>
                <a:ext cx="373808" cy="373808"/>
              </a:xfrm>
              <a:prstGeom prst="rect">
                <a:avLst/>
              </a:prstGeom>
            </p:spPr>
          </p:pic>
        </p:grpSp>
        <p:sp>
          <p:nvSpPr>
            <p:cNvPr id="295" name="Légende : flèche courbée 294">
              <a:extLst>
                <a:ext uri="{FF2B5EF4-FFF2-40B4-BE49-F238E27FC236}">
                  <a16:creationId xmlns:a16="http://schemas.microsoft.com/office/drawing/2014/main" id="{44C0D569-9CC4-4034-AAAA-2FFF35810287}"/>
                </a:ext>
              </a:extLst>
            </p:cNvPr>
            <p:cNvSpPr/>
            <p:nvPr/>
          </p:nvSpPr>
          <p:spPr>
            <a:xfrm>
              <a:off x="2492031" y="3910850"/>
              <a:ext cx="3259575" cy="552902"/>
            </a:xfrm>
            <a:prstGeom prst="borderCallout2">
              <a:avLst>
                <a:gd name="adj1" fmla="val 44420"/>
                <a:gd name="adj2" fmla="val 99458"/>
                <a:gd name="adj3" fmla="val -168047"/>
                <a:gd name="adj4" fmla="val 103194"/>
                <a:gd name="adj5" fmla="val -257581"/>
                <a:gd name="adj6" fmla="val 53561"/>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64" name="Groupe 63">
            <a:extLst>
              <a:ext uri="{FF2B5EF4-FFF2-40B4-BE49-F238E27FC236}">
                <a16:creationId xmlns:a16="http://schemas.microsoft.com/office/drawing/2014/main" id="{3D646DFD-1980-48DB-BE3D-2FE55DE39122}"/>
              </a:ext>
            </a:extLst>
          </p:cNvPr>
          <p:cNvGrpSpPr/>
          <p:nvPr/>
        </p:nvGrpSpPr>
        <p:grpSpPr>
          <a:xfrm>
            <a:off x="567176" y="1384366"/>
            <a:ext cx="2658354" cy="3852999"/>
            <a:chOff x="-257154" y="1695447"/>
            <a:chExt cx="2658354" cy="3852999"/>
          </a:xfrm>
        </p:grpSpPr>
        <p:sp>
          <p:nvSpPr>
            <p:cNvPr id="296" name="Légende : flèche courbée 295">
              <a:extLst>
                <a:ext uri="{FF2B5EF4-FFF2-40B4-BE49-F238E27FC236}">
                  <a16:creationId xmlns:a16="http://schemas.microsoft.com/office/drawing/2014/main" id="{91F0CD83-D2E0-4E07-80C7-2DD25FA49BA1}"/>
                </a:ext>
              </a:extLst>
            </p:cNvPr>
            <p:cNvSpPr/>
            <p:nvPr/>
          </p:nvSpPr>
          <p:spPr>
            <a:xfrm>
              <a:off x="-257154" y="4995544"/>
              <a:ext cx="2658354" cy="552902"/>
            </a:xfrm>
            <a:prstGeom prst="borderCallout2">
              <a:avLst>
                <a:gd name="adj1" fmla="val 37997"/>
                <a:gd name="adj2" fmla="val -266"/>
                <a:gd name="adj3" fmla="val -304649"/>
                <a:gd name="adj4" fmla="val -2828"/>
                <a:gd name="adj5" fmla="val -376068"/>
                <a:gd name="adj6" fmla="val 24827"/>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Client’s “</a:t>
              </a:r>
              <a:r>
                <a:rPr lang="en-US" sz="1600" b="1" i="1" dirty="0">
                  <a:solidFill>
                    <a:schemeClr val="tx1"/>
                  </a:solidFill>
                </a:rPr>
                <a:t>external</a:t>
              </a:r>
              <a:r>
                <a:rPr lang="en-US" sz="1600" dirty="0"/>
                <a:t>” loans (85.84 %)</a:t>
              </a:r>
            </a:p>
          </p:txBody>
        </p:sp>
        <p:grpSp>
          <p:nvGrpSpPr>
            <p:cNvPr id="60" name="Groupe 59">
              <a:extLst>
                <a:ext uri="{FF2B5EF4-FFF2-40B4-BE49-F238E27FC236}">
                  <a16:creationId xmlns:a16="http://schemas.microsoft.com/office/drawing/2014/main" id="{80770D0C-9826-40D8-9A12-136AA0969B23}"/>
                </a:ext>
              </a:extLst>
            </p:cNvPr>
            <p:cNvGrpSpPr/>
            <p:nvPr/>
          </p:nvGrpSpPr>
          <p:grpSpPr>
            <a:xfrm>
              <a:off x="338316" y="1695447"/>
              <a:ext cx="1740768" cy="1583852"/>
              <a:chOff x="-863395" y="1415662"/>
              <a:chExt cx="1740768" cy="1583852"/>
            </a:xfrm>
            <a:solidFill>
              <a:srgbClr val="F5B8CF"/>
            </a:solidFill>
          </p:grpSpPr>
          <p:pic>
            <p:nvPicPr>
              <p:cNvPr id="359" name="Graphique 358" descr="Profil femelle">
                <a:extLst>
                  <a:ext uri="{FF2B5EF4-FFF2-40B4-BE49-F238E27FC236}">
                    <a16:creationId xmlns:a16="http://schemas.microsoft.com/office/drawing/2014/main" id="{BFEB28BB-C0C5-481D-9BDF-597DCCCE7FD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71748" y="1770768"/>
                <a:ext cx="373808" cy="373808"/>
              </a:xfrm>
              <a:prstGeom prst="rect">
                <a:avLst/>
              </a:prstGeom>
            </p:spPr>
          </p:pic>
          <p:pic>
            <p:nvPicPr>
              <p:cNvPr id="361" name="Graphique 360" descr="Profil femelle">
                <a:extLst>
                  <a:ext uri="{FF2B5EF4-FFF2-40B4-BE49-F238E27FC236}">
                    <a16:creationId xmlns:a16="http://schemas.microsoft.com/office/drawing/2014/main" id="{383AC6B5-F4D6-4B67-AE4F-606F36D3E7EC}"/>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929" y="1415662"/>
                <a:ext cx="373808" cy="373808"/>
              </a:xfrm>
              <a:prstGeom prst="rect">
                <a:avLst/>
              </a:prstGeom>
            </p:spPr>
          </p:pic>
          <p:pic>
            <p:nvPicPr>
              <p:cNvPr id="362" name="Graphique 361" descr="Profil mâle">
                <a:extLst>
                  <a:ext uri="{FF2B5EF4-FFF2-40B4-BE49-F238E27FC236}">
                    <a16:creationId xmlns:a16="http://schemas.microsoft.com/office/drawing/2014/main" id="{F966F0EF-792C-4B9D-A0BA-ACACE4D4309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93016" y="1476700"/>
                <a:ext cx="373808" cy="373808"/>
              </a:xfrm>
              <a:prstGeom prst="rect">
                <a:avLst/>
              </a:prstGeom>
            </p:spPr>
          </p:pic>
          <p:pic>
            <p:nvPicPr>
              <p:cNvPr id="363" name="Graphique 362" descr="Profil femelle">
                <a:extLst>
                  <a:ext uri="{FF2B5EF4-FFF2-40B4-BE49-F238E27FC236}">
                    <a16:creationId xmlns:a16="http://schemas.microsoft.com/office/drawing/2014/main" id="{023AC337-CEA6-4E0B-92DD-73741C7E5B3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1471" y="1568062"/>
                <a:ext cx="373808" cy="373808"/>
              </a:xfrm>
              <a:prstGeom prst="rect">
                <a:avLst/>
              </a:prstGeom>
            </p:spPr>
          </p:pic>
          <p:pic>
            <p:nvPicPr>
              <p:cNvPr id="364" name="Graphique 363" descr="Profil mâle">
                <a:extLst>
                  <a:ext uri="{FF2B5EF4-FFF2-40B4-BE49-F238E27FC236}">
                    <a16:creationId xmlns:a16="http://schemas.microsoft.com/office/drawing/2014/main" id="{D265B797-B5A4-42E0-88B7-86395E81F6A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0616" y="1629100"/>
                <a:ext cx="373808" cy="373808"/>
              </a:xfrm>
              <a:prstGeom prst="rect">
                <a:avLst/>
              </a:prstGeom>
            </p:spPr>
          </p:pic>
          <p:pic>
            <p:nvPicPr>
              <p:cNvPr id="365" name="Graphique 364" descr="Profil femelle">
                <a:extLst>
                  <a:ext uri="{FF2B5EF4-FFF2-40B4-BE49-F238E27FC236}">
                    <a16:creationId xmlns:a16="http://schemas.microsoft.com/office/drawing/2014/main" id="{89362253-A110-4DD6-BAA7-F9C7A39DD00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932" y="1983829"/>
                <a:ext cx="373808" cy="373808"/>
              </a:xfrm>
              <a:prstGeom prst="rect">
                <a:avLst/>
              </a:prstGeom>
            </p:spPr>
          </p:pic>
          <p:pic>
            <p:nvPicPr>
              <p:cNvPr id="366" name="Graphique 365" descr="Profil mâle">
                <a:extLst>
                  <a:ext uri="{FF2B5EF4-FFF2-40B4-BE49-F238E27FC236}">
                    <a16:creationId xmlns:a16="http://schemas.microsoft.com/office/drawing/2014/main" id="{2C62AFCC-5AD7-45F3-9895-C29027D4364A}"/>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93019" y="2044867"/>
                <a:ext cx="373808" cy="373808"/>
              </a:xfrm>
              <a:prstGeom prst="rect">
                <a:avLst/>
              </a:prstGeom>
            </p:spPr>
          </p:pic>
          <p:pic>
            <p:nvPicPr>
              <p:cNvPr id="367" name="Graphique 366" descr="Profil femelle">
                <a:extLst>
                  <a:ext uri="{FF2B5EF4-FFF2-40B4-BE49-F238E27FC236}">
                    <a16:creationId xmlns:a16="http://schemas.microsoft.com/office/drawing/2014/main" id="{6745C86E-C25A-4D00-8E59-4DC2457C01E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1468" y="2136229"/>
                <a:ext cx="373808" cy="373808"/>
              </a:xfrm>
              <a:prstGeom prst="rect">
                <a:avLst/>
              </a:prstGeom>
            </p:spPr>
          </p:pic>
          <p:pic>
            <p:nvPicPr>
              <p:cNvPr id="368" name="Graphique 367" descr="Profil mâle">
                <a:extLst>
                  <a:ext uri="{FF2B5EF4-FFF2-40B4-BE49-F238E27FC236}">
                    <a16:creationId xmlns:a16="http://schemas.microsoft.com/office/drawing/2014/main" id="{2939C7A7-EA75-4C80-BB9D-CE940861867D}"/>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0619" y="2197267"/>
                <a:ext cx="373808" cy="373808"/>
              </a:xfrm>
              <a:prstGeom prst="rect">
                <a:avLst/>
              </a:prstGeom>
            </p:spPr>
          </p:pic>
          <p:pic>
            <p:nvPicPr>
              <p:cNvPr id="369" name="Graphique 368" descr="Profil femelle">
                <a:extLst>
                  <a:ext uri="{FF2B5EF4-FFF2-40B4-BE49-F238E27FC236}">
                    <a16:creationId xmlns:a16="http://schemas.microsoft.com/office/drawing/2014/main" id="{001F1C5F-169E-41B4-8916-E52DD869809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51165" y="1772246"/>
                <a:ext cx="373808" cy="373808"/>
              </a:xfrm>
              <a:prstGeom prst="rect">
                <a:avLst/>
              </a:prstGeom>
            </p:spPr>
          </p:pic>
          <p:pic>
            <p:nvPicPr>
              <p:cNvPr id="370" name="Graphique 369" descr="Profil mâle">
                <a:extLst>
                  <a:ext uri="{FF2B5EF4-FFF2-40B4-BE49-F238E27FC236}">
                    <a16:creationId xmlns:a16="http://schemas.microsoft.com/office/drawing/2014/main" id="{A5609C85-7088-484D-B8F4-A49171D26E8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16834" y="1833284"/>
                <a:ext cx="373808" cy="373808"/>
              </a:xfrm>
              <a:prstGeom prst="rect">
                <a:avLst/>
              </a:prstGeom>
            </p:spPr>
          </p:pic>
          <p:pic>
            <p:nvPicPr>
              <p:cNvPr id="371" name="Graphique 370" descr="Profil femelle">
                <a:extLst>
                  <a:ext uri="{FF2B5EF4-FFF2-40B4-BE49-F238E27FC236}">
                    <a16:creationId xmlns:a16="http://schemas.microsoft.com/office/drawing/2014/main" id="{BE66BF49-9CC0-4DBA-9292-4970221C04E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03565" y="1924646"/>
                <a:ext cx="373808" cy="373808"/>
              </a:xfrm>
              <a:prstGeom prst="rect">
                <a:avLst/>
              </a:prstGeom>
            </p:spPr>
          </p:pic>
          <p:pic>
            <p:nvPicPr>
              <p:cNvPr id="372" name="Graphique 371" descr="Profil mâle">
                <a:extLst>
                  <a:ext uri="{FF2B5EF4-FFF2-40B4-BE49-F238E27FC236}">
                    <a16:creationId xmlns:a16="http://schemas.microsoft.com/office/drawing/2014/main" id="{35BF8CA9-43A8-4C12-A77E-FA4E7FA4124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51478" y="1985684"/>
                <a:ext cx="373808" cy="373808"/>
              </a:xfrm>
              <a:prstGeom prst="rect">
                <a:avLst/>
              </a:prstGeom>
            </p:spPr>
          </p:pic>
          <p:pic>
            <p:nvPicPr>
              <p:cNvPr id="373" name="Graphique 372" descr="Profil femelle">
                <a:extLst>
                  <a:ext uri="{FF2B5EF4-FFF2-40B4-BE49-F238E27FC236}">
                    <a16:creationId xmlns:a16="http://schemas.microsoft.com/office/drawing/2014/main" id="{2AF97054-24E3-4E5E-8C48-80D7CC01BB0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11451" y="2028226"/>
                <a:ext cx="373808" cy="373808"/>
              </a:xfrm>
              <a:prstGeom prst="rect">
                <a:avLst/>
              </a:prstGeom>
            </p:spPr>
          </p:pic>
          <p:pic>
            <p:nvPicPr>
              <p:cNvPr id="374" name="Graphique 373" descr="Profil mâle">
                <a:extLst>
                  <a:ext uri="{FF2B5EF4-FFF2-40B4-BE49-F238E27FC236}">
                    <a16:creationId xmlns:a16="http://schemas.microsoft.com/office/drawing/2014/main" id="{4C2D27EA-2744-46D4-8FE6-E940496D93B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663538" y="2089264"/>
                <a:ext cx="373808" cy="373808"/>
              </a:xfrm>
              <a:prstGeom prst="rect">
                <a:avLst/>
              </a:prstGeom>
            </p:spPr>
          </p:pic>
          <p:pic>
            <p:nvPicPr>
              <p:cNvPr id="375" name="Graphique 374" descr="Profil femelle">
                <a:extLst>
                  <a:ext uri="{FF2B5EF4-FFF2-40B4-BE49-F238E27FC236}">
                    <a16:creationId xmlns:a16="http://schemas.microsoft.com/office/drawing/2014/main" id="{FD04AFBD-3209-4632-860A-4344F504764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59051" y="2180626"/>
                <a:ext cx="373808" cy="373808"/>
              </a:xfrm>
              <a:prstGeom prst="rect">
                <a:avLst/>
              </a:prstGeom>
            </p:spPr>
          </p:pic>
          <p:pic>
            <p:nvPicPr>
              <p:cNvPr id="376" name="Graphique 375" descr="Profil mâle">
                <a:extLst>
                  <a:ext uri="{FF2B5EF4-FFF2-40B4-BE49-F238E27FC236}">
                    <a16:creationId xmlns:a16="http://schemas.microsoft.com/office/drawing/2014/main" id="{E90E672C-8E18-4303-8FFB-DED91B1D368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11138" y="2241664"/>
                <a:ext cx="373808" cy="373808"/>
              </a:xfrm>
              <a:prstGeom prst="rect">
                <a:avLst/>
              </a:prstGeom>
            </p:spPr>
          </p:pic>
          <p:pic>
            <p:nvPicPr>
              <p:cNvPr id="377" name="Graphique 376" descr="Profil femelle">
                <a:extLst>
                  <a:ext uri="{FF2B5EF4-FFF2-40B4-BE49-F238E27FC236}">
                    <a16:creationId xmlns:a16="http://schemas.microsoft.com/office/drawing/2014/main" id="{B53FBA29-8512-42E9-A9F1-46DEE7B56CE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28232" y="1825520"/>
                <a:ext cx="373808" cy="373808"/>
              </a:xfrm>
              <a:prstGeom prst="rect">
                <a:avLst/>
              </a:prstGeom>
            </p:spPr>
          </p:pic>
          <p:pic>
            <p:nvPicPr>
              <p:cNvPr id="378" name="Graphique 377" descr="Profil mâle">
                <a:extLst>
                  <a:ext uri="{FF2B5EF4-FFF2-40B4-BE49-F238E27FC236}">
                    <a16:creationId xmlns:a16="http://schemas.microsoft.com/office/drawing/2014/main" id="{DB142224-FE39-45DF-A1C2-EB75175193DF}"/>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80319" y="1886558"/>
                <a:ext cx="373808" cy="373808"/>
              </a:xfrm>
              <a:prstGeom prst="rect">
                <a:avLst/>
              </a:prstGeom>
            </p:spPr>
          </p:pic>
          <p:pic>
            <p:nvPicPr>
              <p:cNvPr id="379" name="Graphique 378" descr="Profil femelle">
                <a:extLst>
                  <a:ext uri="{FF2B5EF4-FFF2-40B4-BE49-F238E27FC236}">
                    <a16:creationId xmlns:a16="http://schemas.microsoft.com/office/drawing/2014/main" id="{ABBF1DB2-4528-44C8-8C90-7EA80B7F6954}"/>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4168" y="1977920"/>
                <a:ext cx="373808" cy="373808"/>
              </a:xfrm>
              <a:prstGeom prst="rect">
                <a:avLst/>
              </a:prstGeom>
            </p:spPr>
          </p:pic>
          <p:pic>
            <p:nvPicPr>
              <p:cNvPr id="380" name="Graphique 379" descr="Profil mâle">
                <a:extLst>
                  <a:ext uri="{FF2B5EF4-FFF2-40B4-BE49-F238E27FC236}">
                    <a16:creationId xmlns:a16="http://schemas.microsoft.com/office/drawing/2014/main" id="{F0643CD0-A27A-4C1A-B602-1BCA8D59EFD7}"/>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7919" y="2038958"/>
                <a:ext cx="373808" cy="373808"/>
              </a:xfrm>
              <a:prstGeom prst="rect">
                <a:avLst/>
              </a:prstGeom>
            </p:spPr>
          </p:pic>
          <p:pic>
            <p:nvPicPr>
              <p:cNvPr id="381" name="Graphique 380" descr="Profil femelle">
                <a:extLst>
                  <a:ext uri="{FF2B5EF4-FFF2-40B4-BE49-F238E27FC236}">
                    <a16:creationId xmlns:a16="http://schemas.microsoft.com/office/drawing/2014/main" id="{6C938724-2ECE-43A2-AF40-D6A4F9592D1C}"/>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28235" y="2393687"/>
                <a:ext cx="373808" cy="373808"/>
              </a:xfrm>
              <a:prstGeom prst="rect">
                <a:avLst/>
              </a:prstGeom>
            </p:spPr>
          </p:pic>
          <p:pic>
            <p:nvPicPr>
              <p:cNvPr id="382" name="Graphique 381" descr="Profil mâle">
                <a:extLst>
                  <a:ext uri="{FF2B5EF4-FFF2-40B4-BE49-F238E27FC236}">
                    <a16:creationId xmlns:a16="http://schemas.microsoft.com/office/drawing/2014/main" id="{EFAF647B-97ED-4130-A7A8-F6E79FE17DE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80322" y="2454725"/>
                <a:ext cx="373808" cy="373808"/>
              </a:xfrm>
              <a:prstGeom prst="rect">
                <a:avLst/>
              </a:prstGeom>
            </p:spPr>
          </p:pic>
          <p:pic>
            <p:nvPicPr>
              <p:cNvPr id="383" name="Graphique 382" descr="Profil femelle">
                <a:extLst>
                  <a:ext uri="{FF2B5EF4-FFF2-40B4-BE49-F238E27FC236}">
                    <a16:creationId xmlns:a16="http://schemas.microsoft.com/office/drawing/2014/main" id="{E17A8453-262D-4DD7-8E74-BA56C754F9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4165" y="2546087"/>
                <a:ext cx="373808" cy="373808"/>
              </a:xfrm>
              <a:prstGeom prst="rect">
                <a:avLst/>
              </a:prstGeom>
            </p:spPr>
          </p:pic>
          <p:pic>
            <p:nvPicPr>
              <p:cNvPr id="384" name="Graphique 383" descr="Profil mâle">
                <a:extLst>
                  <a:ext uri="{FF2B5EF4-FFF2-40B4-BE49-F238E27FC236}">
                    <a16:creationId xmlns:a16="http://schemas.microsoft.com/office/drawing/2014/main" id="{62327D1F-7F7A-425F-BBCB-6855B869F24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7922" y="2607125"/>
                <a:ext cx="373808" cy="373808"/>
              </a:xfrm>
              <a:prstGeom prst="rect">
                <a:avLst/>
              </a:prstGeom>
            </p:spPr>
          </p:pic>
          <p:pic>
            <p:nvPicPr>
              <p:cNvPr id="385" name="Graphique 384" descr="Profil femelle">
                <a:extLst>
                  <a:ext uri="{FF2B5EF4-FFF2-40B4-BE49-F238E27FC236}">
                    <a16:creationId xmlns:a16="http://schemas.microsoft.com/office/drawing/2014/main" id="{5A2DE7B6-62D1-45F5-BCCD-A6F85C640AE4}"/>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63862" y="2182104"/>
                <a:ext cx="373808" cy="373808"/>
              </a:xfrm>
              <a:prstGeom prst="rect">
                <a:avLst/>
              </a:prstGeom>
            </p:spPr>
          </p:pic>
          <p:pic>
            <p:nvPicPr>
              <p:cNvPr id="386" name="Graphique 385" descr="Profil mâle">
                <a:extLst>
                  <a:ext uri="{FF2B5EF4-FFF2-40B4-BE49-F238E27FC236}">
                    <a16:creationId xmlns:a16="http://schemas.microsoft.com/office/drawing/2014/main" id="{D82CA16C-27AE-4685-BCED-656956B25B1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9531" y="2243142"/>
                <a:ext cx="373808" cy="373808"/>
              </a:xfrm>
              <a:prstGeom prst="rect">
                <a:avLst/>
              </a:prstGeom>
            </p:spPr>
          </p:pic>
          <p:pic>
            <p:nvPicPr>
              <p:cNvPr id="387" name="Graphique 386" descr="Profil femelle">
                <a:extLst>
                  <a:ext uri="{FF2B5EF4-FFF2-40B4-BE49-F238E27FC236}">
                    <a16:creationId xmlns:a16="http://schemas.microsoft.com/office/drawing/2014/main" id="{7B66B7AD-8594-4A57-815F-F0794DE6C5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16262" y="2334504"/>
                <a:ext cx="373808" cy="373808"/>
              </a:xfrm>
              <a:prstGeom prst="rect">
                <a:avLst/>
              </a:prstGeom>
            </p:spPr>
          </p:pic>
          <p:pic>
            <p:nvPicPr>
              <p:cNvPr id="388" name="Graphique 387" descr="Profil mâle">
                <a:extLst>
                  <a:ext uri="{FF2B5EF4-FFF2-40B4-BE49-F238E27FC236}">
                    <a16:creationId xmlns:a16="http://schemas.microsoft.com/office/drawing/2014/main" id="{C1D6D76C-A8AB-4839-8135-2D7C766FECD3}"/>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64175" y="2395542"/>
                <a:ext cx="373808" cy="373808"/>
              </a:xfrm>
              <a:prstGeom prst="rect">
                <a:avLst/>
              </a:prstGeom>
            </p:spPr>
          </p:pic>
          <p:pic>
            <p:nvPicPr>
              <p:cNvPr id="393" name="Graphique 392" descr="Profil femelle">
                <a:extLst>
                  <a:ext uri="{FF2B5EF4-FFF2-40B4-BE49-F238E27FC236}">
                    <a16:creationId xmlns:a16="http://schemas.microsoft.com/office/drawing/2014/main" id="{BE56CB98-1197-477C-8984-4C6D3053A4A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711308" y="2316726"/>
                <a:ext cx="373808" cy="373808"/>
              </a:xfrm>
              <a:prstGeom prst="rect">
                <a:avLst/>
              </a:prstGeom>
            </p:spPr>
          </p:pic>
          <p:pic>
            <p:nvPicPr>
              <p:cNvPr id="394" name="Graphique 393" descr="Profil mâle">
                <a:extLst>
                  <a:ext uri="{FF2B5EF4-FFF2-40B4-BE49-F238E27FC236}">
                    <a16:creationId xmlns:a16="http://schemas.microsoft.com/office/drawing/2014/main" id="{EEBCA193-BA5E-4E8A-979A-D2EDE6E294F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63395" y="2377764"/>
                <a:ext cx="373808" cy="373808"/>
              </a:xfrm>
              <a:prstGeom prst="rect">
                <a:avLst/>
              </a:prstGeom>
            </p:spPr>
          </p:pic>
          <p:pic>
            <p:nvPicPr>
              <p:cNvPr id="395" name="Graphique 394" descr="Profil femelle">
                <a:extLst>
                  <a:ext uri="{FF2B5EF4-FFF2-40B4-BE49-F238E27FC236}">
                    <a16:creationId xmlns:a16="http://schemas.microsoft.com/office/drawing/2014/main" id="{F553420F-DEC0-4F52-83C4-05DB735AAF7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99077" y="2449307"/>
                <a:ext cx="373808" cy="373808"/>
              </a:xfrm>
              <a:prstGeom prst="rect">
                <a:avLst/>
              </a:prstGeom>
            </p:spPr>
          </p:pic>
          <p:pic>
            <p:nvPicPr>
              <p:cNvPr id="396" name="Graphique 395" descr="Profil mâle">
                <a:extLst>
                  <a:ext uri="{FF2B5EF4-FFF2-40B4-BE49-F238E27FC236}">
                    <a16:creationId xmlns:a16="http://schemas.microsoft.com/office/drawing/2014/main" id="{E73047EF-673A-42F2-B118-FFF7777DCA7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651164" y="2510345"/>
                <a:ext cx="373808" cy="373808"/>
              </a:xfrm>
              <a:prstGeom prst="rect">
                <a:avLst/>
              </a:prstGeom>
            </p:spPr>
          </p:pic>
          <p:pic>
            <p:nvPicPr>
              <p:cNvPr id="397" name="Graphique 396" descr="Profil femelle">
                <a:extLst>
                  <a:ext uri="{FF2B5EF4-FFF2-40B4-BE49-F238E27FC236}">
                    <a16:creationId xmlns:a16="http://schemas.microsoft.com/office/drawing/2014/main" id="{0CBE2B4B-8D7D-4062-A30B-7325A0DF9D4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37895" y="2564668"/>
                <a:ext cx="373808" cy="373808"/>
              </a:xfrm>
              <a:prstGeom prst="rect">
                <a:avLst/>
              </a:prstGeom>
            </p:spPr>
          </p:pic>
          <p:pic>
            <p:nvPicPr>
              <p:cNvPr id="398" name="Graphique 397" descr="Profil mâle">
                <a:extLst>
                  <a:ext uri="{FF2B5EF4-FFF2-40B4-BE49-F238E27FC236}">
                    <a16:creationId xmlns:a16="http://schemas.microsoft.com/office/drawing/2014/main" id="{04A5EFDE-AB4E-4D00-9138-8194329AB6F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89982" y="2625706"/>
                <a:ext cx="373808" cy="373808"/>
              </a:xfrm>
              <a:prstGeom prst="rect">
                <a:avLst/>
              </a:prstGeom>
            </p:spPr>
          </p:pic>
        </p:grpSp>
      </p:grpSp>
      <p:grpSp>
        <p:nvGrpSpPr>
          <p:cNvPr id="69" name="Groupe 68">
            <a:extLst>
              <a:ext uri="{FF2B5EF4-FFF2-40B4-BE49-F238E27FC236}">
                <a16:creationId xmlns:a16="http://schemas.microsoft.com/office/drawing/2014/main" id="{6B2D1D2D-C22E-4662-A803-3911363691D3}"/>
              </a:ext>
            </a:extLst>
          </p:cNvPr>
          <p:cNvGrpSpPr/>
          <p:nvPr/>
        </p:nvGrpSpPr>
        <p:grpSpPr>
          <a:xfrm>
            <a:off x="723735" y="1382386"/>
            <a:ext cx="2519783" cy="4489513"/>
            <a:chOff x="706426" y="1381355"/>
            <a:chExt cx="2519783" cy="4489513"/>
          </a:xfrm>
        </p:grpSpPr>
        <p:sp>
          <p:nvSpPr>
            <p:cNvPr id="182" name="Légende : double flèche courbée 181">
              <a:extLst>
                <a:ext uri="{FF2B5EF4-FFF2-40B4-BE49-F238E27FC236}">
                  <a16:creationId xmlns:a16="http://schemas.microsoft.com/office/drawing/2014/main" id="{868AF69D-51FD-425C-8AED-97FD913F377D}"/>
                </a:ext>
              </a:extLst>
            </p:cNvPr>
            <p:cNvSpPr/>
            <p:nvPr/>
          </p:nvSpPr>
          <p:spPr>
            <a:xfrm>
              <a:off x="706426" y="5294496"/>
              <a:ext cx="2519783" cy="576372"/>
            </a:xfrm>
            <a:prstGeom prst="borderCallout3">
              <a:avLst>
                <a:gd name="adj1" fmla="val 46543"/>
                <a:gd name="adj2" fmla="val 102781"/>
                <a:gd name="adj3" fmla="val -33736"/>
                <a:gd name="adj4" fmla="val 134947"/>
                <a:gd name="adj5" fmla="val -377084"/>
                <a:gd name="adj6" fmla="val 135514"/>
                <a:gd name="adj7" fmla="val -463956"/>
                <a:gd name="adj8" fmla="val 70466"/>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nvGrpSpPr>
            <p:cNvPr id="67" name="Groupe 66">
              <a:extLst>
                <a:ext uri="{FF2B5EF4-FFF2-40B4-BE49-F238E27FC236}">
                  <a16:creationId xmlns:a16="http://schemas.microsoft.com/office/drawing/2014/main" id="{86FF4B15-0630-49D5-ACFD-480DF9498444}"/>
                </a:ext>
              </a:extLst>
            </p:cNvPr>
            <p:cNvGrpSpPr/>
            <p:nvPr/>
          </p:nvGrpSpPr>
          <p:grpSpPr>
            <a:xfrm>
              <a:off x="1352237" y="1381355"/>
              <a:ext cx="1540911" cy="1565271"/>
              <a:chOff x="-1339820" y="1649090"/>
              <a:chExt cx="1540911" cy="1565271"/>
            </a:xfrm>
            <a:solidFill>
              <a:schemeClr val="accent1"/>
            </a:solidFill>
          </p:grpSpPr>
          <p:pic>
            <p:nvPicPr>
              <p:cNvPr id="404" name="Graphique 403" descr="Profil femelle">
                <a:extLst>
                  <a:ext uri="{FF2B5EF4-FFF2-40B4-BE49-F238E27FC236}">
                    <a16:creationId xmlns:a16="http://schemas.microsoft.com/office/drawing/2014/main" id="{702F5B1D-B022-4C9B-8BB7-3D5FBB925C7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948030" y="2004196"/>
                <a:ext cx="373808" cy="373808"/>
              </a:xfrm>
              <a:prstGeom prst="rect">
                <a:avLst/>
              </a:prstGeom>
            </p:spPr>
          </p:pic>
          <p:pic>
            <p:nvPicPr>
              <p:cNvPr id="406" name="Graphique 405" descr="Profil femelle">
                <a:extLst>
                  <a:ext uri="{FF2B5EF4-FFF2-40B4-BE49-F238E27FC236}">
                    <a16:creationId xmlns:a16="http://schemas.microsoft.com/office/drawing/2014/main" id="{A2A8FC8A-2920-418D-9147-8C2978DDA02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17211" y="1649090"/>
                <a:ext cx="373808" cy="373808"/>
              </a:xfrm>
              <a:prstGeom prst="rect">
                <a:avLst/>
              </a:prstGeom>
            </p:spPr>
          </p:pic>
          <p:pic>
            <p:nvPicPr>
              <p:cNvPr id="407" name="Graphique 406" descr="Profil mâle">
                <a:extLst>
                  <a:ext uri="{FF2B5EF4-FFF2-40B4-BE49-F238E27FC236}">
                    <a16:creationId xmlns:a16="http://schemas.microsoft.com/office/drawing/2014/main" id="{7EAF34AB-19D5-483C-9C2C-93FE7E63664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69298" y="1710128"/>
                <a:ext cx="373808" cy="373808"/>
              </a:xfrm>
              <a:prstGeom prst="rect">
                <a:avLst/>
              </a:prstGeom>
            </p:spPr>
          </p:pic>
          <p:pic>
            <p:nvPicPr>
              <p:cNvPr id="408" name="Graphique 407" descr="Profil femelle">
                <a:extLst>
                  <a:ext uri="{FF2B5EF4-FFF2-40B4-BE49-F238E27FC236}">
                    <a16:creationId xmlns:a16="http://schemas.microsoft.com/office/drawing/2014/main" id="{72EDE3C4-87A3-4F00-A8F7-932198F4586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64811" y="1801490"/>
                <a:ext cx="373808" cy="373808"/>
              </a:xfrm>
              <a:prstGeom prst="rect">
                <a:avLst/>
              </a:prstGeom>
            </p:spPr>
          </p:pic>
          <p:pic>
            <p:nvPicPr>
              <p:cNvPr id="409" name="Graphique 408" descr="Profil mâle">
                <a:extLst>
                  <a:ext uri="{FF2B5EF4-FFF2-40B4-BE49-F238E27FC236}">
                    <a16:creationId xmlns:a16="http://schemas.microsoft.com/office/drawing/2014/main" id="{E477FCE2-41E7-4FDB-B6B9-EC163840B25C}"/>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16898" y="1862528"/>
                <a:ext cx="373808" cy="373808"/>
              </a:xfrm>
              <a:prstGeom prst="rect">
                <a:avLst/>
              </a:prstGeom>
            </p:spPr>
          </p:pic>
          <p:pic>
            <p:nvPicPr>
              <p:cNvPr id="410" name="Graphique 409" descr="Profil femelle">
                <a:extLst>
                  <a:ext uri="{FF2B5EF4-FFF2-40B4-BE49-F238E27FC236}">
                    <a16:creationId xmlns:a16="http://schemas.microsoft.com/office/drawing/2014/main" id="{5C1E040D-929D-4367-9A10-5C759F4BB264}"/>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17214" y="2217257"/>
                <a:ext cx="373808" cy="373808"/>
              </a:xfrm>
              <a:prstGeom prst="rect">
                <a:avLst/>
              </a:prstGeom>
            </p:spPr>
          </p:pic>
          <p:pic>
            <p:nvPicPr>
              <p:cNvPr id="411" name="Graphique 410" descr="Profil mâle">
                <a:extLst>
                  <a:ext uri="{FF2B5EF4-FFF2-40B4-BE49-F238E27FC236}">
                    <a16:creationId xmlns:a16="http://schemas.microsoft.com/office/drawing/2014/main" id="{1103CEE7-2174-44A3-B415-982D7828DAF5}"/>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69301" y="2278295"/>
                <a:ext cx="373808" cy="373808"/>
              </a:xfrm>
              <a:prstGeom prst="rect">
                <a:avLst/>
              </a:prstGeom>
            </p:spPr>
          </p:pic>
          <p:pic>
            <p:nvPicPr>
              <p:cNvPr id="412" name="Graphique 411" descr="Profil femelle">
                <a:extLst>
                  <a:ext uri="{FF2B5EF4-FFF2-40B4-BE49-F238E27FC236}">
                    <a16:creationId xmlns:a16="http://schemas.microsoft.com/office/drawing/2014/main" id="{8823DF3A-1805-4134-8B0A-FEE9A8F6316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64814" y="2369657"/>
                <a:ext cx="373808" cy="373808"/>
              </a:xfrm>
              <a:prstGeom prst="rect">
                <a:avLst/>
              </a:prstGeom>
            </p:spPr>
          </p:pic>
          <p:pic>
            <p:nvPicPr>
              <p:cNvPr id="413" name="Graphique 412" descr="Profil mâle">
                <a:extLst>
                  <a:ext uri="{FF2B5EF4-FFF2-40B4-BE49-F238E27FC236}">
                    <a16:creationId xmlns:a16="http://schemas.microsoft.com/office/drawing/2014/main" id="{A91281A0-17F5-45EB-8857-5F2F6C5CB0A2}"/>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16901" y="2430695"/>
                <a:ext cx="373808" cy="373808"/>
              </a:xfrm>
              <a:prstGeom prst="rect">
                <a:avLst/>
              </a:prstGeom>
            </p:spPr>
          </p:pic>
          <p:pic>
            <p:nvPicPr>
              <p:cNvPr id="414" name="Graphique 413" descr="Profil femelle">
                <a:extLst>
                  <a:ext uri="{FF2B5EF4-FFF2-40B4-BE49-F238E27FC236}">
                    <a16:creationId xmlns:a16="http://schemas.microsoft.com/office/drawing/2014/main" id="{4A1E1B97-27C2-45B5-B853-4F11FD3E554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25117" y="2005674"/>
                <a:ext cx="373808" cy="373808"/>
              </a:xfrm>
              <a:prstGeom prst="rect">
                <a:avLst/>
              </a:prstGeom>
            </p:spPr>
          </p:pic>
          <p:pic>
            <p:nvPicPr>
              <p:cNvPr id="415" name="Graphique 414" descr="Profil mâle">
                <a:extLst>
                  <a:ext uri="{FF2B5EF4-FFF2-40B4-BE49-F238E27FC236}">
                    <a16:creationId xmlns:a16="http://schemas.microsoft.com/office/drawing/2014/main" id="{628AFC81-2015-4D82-ADB2-76C8449F124D}"/>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59448" y="2066712"/>
                <a:ext cx="373808" cy="373808"/>
              </a:xfrm>
              <a:prstGeom prst="rect">
                <a:avLst/>
              </a:prstGeom>
            </p:spPr>
          </p:pic>
          <p:pic>
            <p:nvPicPr>
              <p:cNvPr id="416" name="Graphique 415" descr="Profil femelle">
                <a:extLst>
                  <a:ext uri="{FF2B5EF4-FFF2-40B4-BE49-F238E27FC236}">
                    <a16:creationId xmlns:a16="http://schemas.microsoft.com/office/drawing/2014/main" id="{E4E07EE7-3F14-42EE-A487-275BA47153AA}"/>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72717" y="2158074"/>
                <a:ext cx="373808" cy="373808"/>
              </a:xfrm>
              <a:prstGeom prst="rect">
                <a:avLst/>
              </a:prstGeom>
            </p:spPr>
          </p:pic>
          <p:pic>
            <p:nvPicPr>
              <p:cNvPr id="417" name="Graphique 416" descr="Profil mâle">
                <a:extLst>
                  <a:ext uri="{FF2B5EF4-FFF2-40B4-BE49-F238E27FC236}">
                    <a16:creationId xmlns:a16="http://schemas.microsoft.com/office/drawing/2014/main" id="{B75AE294-BB27-436D-8035-3309DB818698}"/>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24804" y="2219112"/>
                <a:ext cx="373808" cy="373808"/>
              </a:xfrm>
              <a:prstGeom prst="rect">
                <a:avLst/>
              </a:prstGeom>
            </p:spPr>
          </p:pic>
          <p:pic>
            <p:nvPicPr>
              <p:cNvPr id="418" name="Graphique 417" descr="Profil femelle">
                <a:extLst>
                  <a:ext uri="{FF2B5EF4-FFF2-40B4-BE49-F238E27FC236}">
                    <a16:creationId xmlns:a16="http://schemas.microsoft.com/office/drawing/2014/main" id="{2A373728-2CF3-499D-ABCA-F25F3F66828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187733" y="2261654"/>
                <a:ext cx="373808" cy="373808"/>
              </a:xfrm>
              <a:prstGeom prst="rect">
                <a:avLst/>
              </a:prstGeom>
            </p:spPr>
          </p:pic>
          <p:pic>
            <p:nvPicPr>
              <p:cNvPr id="419" name="Graphique 418" descr="Profil mâle">
                <a:extLst>
                  <a:ext uri="{FF2B5EF4-FFF2-40B4-BE49-F238E27FC236}">
                    <a16:creationId xmlns:a16="http://schemas.microsoft.com/office/drawing/2014/main" id="{667190E2-479E-415C-B1C9-CA566850D07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339820" y="2322692"/>
                <a:ext cx="373808" cy="373808"/>
              </a:xfrm>
              <a:prstGeom prst="rect">
                <a:avLst/>
              </a:prstGeom>
            </p:spPr>
          </p:pic>
          <p:pic>
            <p:nvPicPr>
              <p:cNvPr id="420" name="Graphique 419" descr="Profil femelle">
                <a:extLst>
                  <a:ext uri="{FF2B5EF4-FFF2-40B4-BE49-F238E27FC236}">
                    <a16:creationId xmlns:a16="http://schemas.microsoft.com/office/drawing/2014/main" id="{9F3D3544-BD18-4403-8354-47410527A51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35333" y="2414054"/>
                <a:ext cx="373808" cy="373808"/>
              </a:xfrm>
              <a:prstGeom prst="rect">
                <a:avLst/>
              </a:prstGeom>
            </p:spPr>
          </p:pic>
          <p:pic>
            <p:nvPicPr>
              <p:cNvPr id="421" name="Graphique 420" descr="Profil mâle">
                <a:extLst>
                  <a:ext uri="{FF2B5EF4-FFF2-40B4-BE49-F238E27FC236}">
                    <a16:creationId xmlns:a16="http://schemas.microsoft.com/office/drawing/2014/main" id="{51647C5E-8644-4BEF-95BC-9683820AEAE4}"/>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187420" y="2475092"/>
                <a:ext cx="373808" cy="373808"/>
              </a:xfrm>
              <a:prstGeom prst="rect">
                <a:avLst/>
              </a:prstGeom>
            </p:spPr>
          </p:pic>
          <p:pic>
            <p:nvPicPr>
              <p:cNvPr id="422" name="Graphique 421" descr="Profil femelle">
                <a:extLst>
                  <a:ext uri="{FF2B5EF4-FFF2-40B4-BE49-F238E27FC236}">
                    <a16:creationId xmlns:a16="http://schemas.microsoft.com/office/drawing/2014/main" id="{D671BFA6-5404-4B99-9C8C-1B9CAD5CAF68}"/>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804514" y="2058948"/>
                <a:ext cx="373808" cy="373808"/>
              </a:xfrm>
              <a:prstGeom prst="rect">
                <a:avLst/>
              </a:prstGeom>
            </p:spPr>
          </p:pic>
          <p:pic>
            <p:nvPicPr>
              <p:cNvPr id="423" name="Graphique 422" descr="Profil mâle">
                <a:extLst>
                  <a:ext uri="{FF2B5EF4-FFF2-40B4-BE49-F238E27FC236}">
                    <a16:creationId xmlns:a16="http://schemas.microsoft.com/office/drawing/2014/main" id="{48019328-AE53-414D-87AE-92E6BC867708}"/>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56601" y="2119986"/>
                <a:ext cx="373808" cy="373808"/>
              </a:xfrm>
              <a:prstGeom prst="rect">
                <a:avLst/>
              </a:prstGeom>
            </p:spPr>
          </p:pic>
          <p:pic>
            <p:nvPicPr>
              <p:cNvPr id="424" name="Graphique 423" descr="Profil femelle">
                <a:extLst>
                  <a:ext uri="{FF2B5EF4-FFF2-40B4-BE49-F238E27FC236}">
                    <a16:creationId xmlns:a16="http://schemas.microsoft.com/office/drawing/2014/main" id="{CCF25019-1688-4B6E-9621-0EC036D6AB87}"/>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52114" y="2211348"/>
                <a:ext cx="373808" cy="373808"/>
              </a:xfrm>
              <a:prstGeom prst="rect">
                <a:avLst/>
              </a:prstGeom>
            </p:spPr>
          </p:pic>
          <p:pic>
            <p:nvPicPr>
              <p:cNvPr id="425" name="Graphique 424" descr="Profil mâle">
                <a:extLst>
                  <a:ext uri="{FF2B5EF4-FFF2-40B4-BE49-F238E27FC236}">
                    <a16:creationId xmlns:a16="http://schemas.microsoft.com/office/drawing/2014/main" id="{806A5C3E-936C-4E7D-8CEB-7BCCF0F8939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04201" y="2272386"/>
                <a:ext cx="373808" cy="373808"/>
              </a:xfrm>
              <a:prstGeom prst="rect">
                <a:avLst/>
              </a:prstGeom>
            </p:spPr>
          </p:pic>
          <p:pic>
            <p:nvPicPr>
              <p:cNvPr id="426" name="Graphique 425" descr="Profil femelle">
                <a:extLst>
                  <a:ext uri="{FF2B5EF4-FFF2-40B4-BE49-F238E27FC236}">
                    <a16:creationId xmlns:a16="http://schemas.microsoft.com/office/drawing/2014/main" id="{7ABA1FF8-8197-4E60-AE15-531615F90E9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804517" y="2627115"/>
                <a:ext cx="373808" cy="373808"/>
              </a:xfrm>
              <a:prstGeom prst="rect">
                <a:avLst/>
              </a:prstGeom>
            </p:spPr>
          </p:pic>
          <p:pic>
            <p:nvPicPr>
              <p:cNvPr id="428" name="Graphique 427" descr="Profil femelle">
                <a:extLst>
                  <a:ext uri="{FF2B5EF4-FFF2-40B4-BE49-F238E27FC236}">
                    <a16:creationId xmlns:a16="http://schemas.microsoft.com/office/drawing/2014/main" id="{70FD5172-C539-48CD-A754-4B50AB7A4DA0}"/>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52117" y="2779515"/>
                <a:ext cx="373808" cy="373808"/>
              </a:xfrm>
              <a:prstGeom prst="rect">
                <a:avLst/>
              </a:prstGeom>
            </p:spPr>
          </p:pic>
          <p:pic>
            <p:nvPicPr>
              <p:cNvPr id="429" name="Graphique 428" descr="Profil mâle">
                <a:extLst>
                  <a:ext uri="{FF2B5EF4-FFF2-40B4-BE49-F238E27FC236}">
                    <a16:creationId xmlns:a16="http://schemas.microsoft.com/office/drawing/2014/main" id="{5B471B49-5B4C-4478-A536-12C5EDA4BCF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04204" y="2840553"/>
                <a:ext cx="373808" cy="373808"/>
              </a:xfrm>
              <a:prstGeom prst="rect">
                <a:avLst/>
              </a:prstGeom>
            </p:spPr>
          </p:pic>
          <p:pic>
            <p:nvPicPr>
              <p:cNvPr id="430" name="Graphique 429" descr="Profil femelle">
                <a:extLst>
                  <a:ext uri="{FF2B5EF4-FFF2-40B4-BE49-F238E27FC236}">
                    <a16:creationId xmlns:a16="http://schemas.microsoft.com/office/drawing/2014/main" id="{2A4613D7-CAF0-482A-9971-8E176DE87AB2}"/>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412420" y="2415532"/>
                <a:ext cx="373808" cy="373808"/>
              </a:xfrm>
              <a:prstGeom prst="rect">
                <a:avLst/>
              </a:prstGeom>
            </p:spPr>
          </p:pic>
          <p:pic>
            <p:nvPicPr>
              <p:cNvPr id="431" name="Graphique 430" descr="Profil mâle">
                <a:extLst>
                  <a:ext uri="{FF2B5EF4-FFF2-40B4-BE49-F238E27FC236}">
                    <a16:creationId xmlns:a16="http://schemas.microsoft.com/office/drawing/2014/main" id="{CDD4F59B-2F44-4E2F-8901-CCB28E2C3AF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546751" y="2476570"/>
                <a:ext cx="373808" cy="373808"/>
              </a:xfrm>
              <a:prstGeom prst="rect">
                <a:avLst/>
              </a:prstGeom>
            </p:spPr>
          </p:pic>
          <p:pic>
            <p:nvPicPr>
              <p:cNvPr id="432" name="Graphique 431" descr="Profil femelle">
                <a:extLst>
                  <a:ext uri="{FF2B5EF4-FFF2-40B4-BE49-F238E27FC236}">
                    <a16:creationId xmlns:a16="http://schemas.microsoft.com/office/drawing/2014/main" id="{98303425-25AE-4A7F-BBC5-9043C13D007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260020" y="2567932"/>
                <a:ext cx="373808" cy="373808"/>
              </a:xfrm>
              <a:prstGeom prst="rect">
                <a:avLst/>
              </a:prstGeom>
            </p:spPr>
          </p:pic>
          <p:pic>
            <p:nvPicPr>
              <p:cNvPr id="433" name="Graphique 432" descr="Profil mâle">
                <a:extLst>
                  <a:ext uri="{FF2B5EF4-FFF2-40B4-BE49-F238E27FC236}">
                    <a16:creationId xmlns:a16="http://schemas.microsoft.com/office/drawing/2014/main" id="{94E761A0-3261-4E4A-848A-6E6A66A52C3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12107" y="2628970"/>
                <a:ext cx="373808" cy="373808"/>
              </a:xfrm>
              <a:prstGeom prst="rect">
                <a:avLst/>
              </a:prstGeom>
            </p:spPr>
          </p:pic>
        </p:grpSp>
      </p:grpSp>
      <p:grpSp>
        <p:nvGrpSpPr>
          <p:cNvPr id="80" name="Groupe 79">
            <a:extLst>
              <a:ext uri="{FF2B5EF4-FFF2-40B4-BE49-F238E27FC236}">
                <a16:creationId xmlns:a16="http://schemas.microsoft.com/office/drawing/2014/main" id="{236502E0-4195-427B-8C99-B7E1380BED7B}"/>
              </a:ext>
            </a:extLst>
          </p:cNvPr>
          <p:cNvGrpSpPr/>
          <p:nvPr/>
        </p:nvGrpSpPr>
        <p:grpSpPr>
          <a:xfrm>
            <a:off x="308545" y="4034693"/>
            <a:ext cx="2202000" cy="2787659"/>
            <a:chOff x="308545" y="4034693"/>
            <a:chExt cx="2202000" cy="2787659"/>
          </a:xfrm>
        </p:grpSpPr>
        <p:sp>
          <p:nvSpPr>
            <p:cNvPr id="22" name="ZoneTexte 21">
              <a:extLst>
                <a:ext uri="{FF2B5EF4-FFF2-40B4-BE49-F238E27FC236}">
                  <a16:creationId xmlns:a16="http://schemas.microsoft.com/office/drawing/2014/main" id="{39B9A6A5-EA62-42D1-B2FD-E310D740FFA1}"/>
                </a:ext>
              </a:extLst>
            </p:cNvPr>
            <p:cNvSpPr txBox="1"/>
            <p:nvPr/>
          </p:nvSpPr>
          <p:spPr>
            <a:xfrm>
              <a:off x="308545" y="5991355"/>
              <a:ext cx="2202000" cy="830997"/>
            </a:xfrm>
            <a:prstGeom prst="rect">
              <a:avLst/>
            </a:prstGeom>
            <a:noFill/>
          </p:spPr>
          <p:txBody>
            <a:bodyPr wrap="square" rtlCol="0">
              <a:spAutoFit/>
            </a:bodyPr>
            <a:lstStyle/>
            <a:p>
              <a:r>
                <a:rPr lang="en-US" sz="1600" i="1" dirty="0"/>
                <a:t>Anteriority of 8 years</a:t>
              </a:r>
            </a:p>
            <a:p>
              <a:r>
                <a:rPr lang="en-US" sz="1600" b="1" i="1" dirty="0"/>
                <a:t>sliding</a:t>
              </a:r>
              <a:r>
                <a:rPr lang="en-US" sz="1600" i="1" dirty="0"/>
                <a:t> from current application</a:t>
              </a:r>
            </a:p>
          </p:txBody>
        </p:sp>
        <p:sp>
          <p:nvSpPr>
            <p:cNvPr id="444" name="Parenthèse ouvrante 443">
              <a:extLst>
                <a:ext uri="{FF2B5EF4-FFF2-40B4-BE49-F238E27FC236}">
                  <a16:creationId xmlns:a16="http://schemas.microsoft.com/office/drawing/2014/main" id="{E609715C-4552-4B04-A19F-9028202C1EDD}"/>
                </a:ext>
              </a:extLst>
            </p:cNvPr>
            <p:cNvSpPr/>
            <p:nvPr/>
          </p:nvSpPr>
          <p:spPr>
            <a:xfrm>
              <a:off x="308545" y="4034693"/>
              <a:ext cx="124866" cy="2772654"/>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5" name="Groupe 444">
            <a:extLst>
              <a:ext uri="{FF2B5EF4-FFF2-40B4-BE49-F238E27FC236}">
                <a16:creationId xmlns:a16="http://schemas.microsoft.com/office/drawing/2014/main" id="{CA3524AF-2F54-4667-8D47-C6B5A9AA78C3}"/>
              </a:ext>
            </a:extLst>
          </p:cNvPr>
          <p:cNvGrpSpPr/>
          <p:nvPr/>
        </p:nvGrpSpPr>
        <p:grpSpPr>
          <a:xfrm>
            <a:off x="4164101" y="3467906"/>
            <a:ext cx="1176675" cy="3370005"/>
            <a:chOff x="10933936" y="2490328"/>
            <a:chExt cx="1623313" cy="1418021"/>
          </a:xfrm>
        </p:grpSpPr>
        <p:sp>
          <p:nvSpPr>
            <p:cNvPr id="446" name="ZoneTexte 445">
              <a:extLst>
                <a:ext uri="{FF2B5EF4-FFF2-40B4-BE49-F238E27FC236}">
                  <a16:creationId xmlns:a16="http://schemas.microsoft.com/office/drawing/2014/main" id="{DE4CB9B4-D60E-4756-900E-CBD36815ED24}"/>
                </a:ext>
              </a:extLst>
            </p:cNvPr>
            <p:cNvSpPr txBox="1"/>
            <p:nvPr/>
          </p:nvSpPr>
          <p:spPr>
            <a:xfrm>
              <a:off x="10984250" y="3558684"/>
              <a:ext cx="1572999" cy="349665"/>
            </a:xfrm>
            <a:prstGeom prst="rect">
              <a:avLst/>
            </a:prstGeom>
            <a:noFill/>
          </p:spPr>
          <p:txBody>
            <a:bodyPr wrap="square">
              <a:spAutoFit/>
            </a:bodyPr>
            <a:lstStyle/>
            <a:p>
              <a:r>
                <a:rPr lang="en-US" sz="1600" b="1" i="1" dirty="0"/>
                <a:t>Learn</a:t>
              </a:r>
              <a:r>
                <a:rPr lang="en-US" sz="1600" i="1" dirty="0"/>
                <a:t> from the past</a:t>
              </a:r>
            </a:p>
          </p:txBody>
        </p:sp>
        <p:sp>
          <p:nvSpPr>
            <p:cNvPr id="449" name="Parenthèse ouvrante 448">
              <a:extLst>
                <a:ext uri="{FF2B5EF4-FFF2-40B4-BE49-F238E27FC236}">
                  <a16:creationId xmlns:a16="http://schemas.microsoft.com/office/drawing/2014/main" id="{BF6D5E8E-9B4B-49D6-A271-C4334F189574}"/>
                </a:ext>
              </a:extLst>
            </p:cNvPr>
            <p:cNvSpPr/>
            <p:nvPr/>
          </p:nvSpPr>
          <p:spPr>
            <a:xfrm flipH="1">
              <a:off x="10933936" y="2490328"/>
              <a:ext cx="100630" cy="140516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7" name="Groupe 466">
            <a:extLst>
              <a:ext uri="{FF2B5EF4-FFF2-40B4-BE49-F238E27FC236}">
                <a16:creationId xmlns:a16="http://schemas.microsoft.com/office/drawing/2014/main" id="{005F154C-8CA0-4C01-93A1-D2892F128B61}"/>
              </a:ext>
            </a:extLst>
          </p:cNvPr>
          <p:cNvGrpSpPr/>
          <p:nvPr/>
        </p:nvGrpSpPr>
        <p:grpSpPr>
          <a:xfrm>
            <a:off x="9051013" y="4258213"/>
            <a:ext cx="2988741" cy="941852"/>
            <a:chOff x="9051013" y="4258213"/>
            <a:chExt cx="2988741" cy="941852"/>
          </a:xfrm>
        </p:grpSpPr>
        <p:sp>
          <p:nvSpPr>
            <p:cNvPr id="450" name="ZoneTexte 449">
              <a:extLst>
                <a:ext uri="{FF2B5EF4-FFF2-40B4-BE49-F238E27FC236}">
                  <a16:creationId xmlns:a16="http://schemas.microsoft.com/office/drawing/2014/main" id="{A020D5C3-B48B-4B57-96DA-70B4DDDAF4E8}"/>
                </a:ext>
              </a:extLst>
            </p:cNvPr>
            <p:cNvSpPr txBox="1"/>
            <p:nvPr/>
          </p:nvSpPr>
          <p:spPr>
            <a:xfrm>
              <a:off x="9051013" y="4276735"/>
              <a:ext cx="2988741" cy="923330"/>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dirty="0"/>
                <a:t>In case of </a:t>
              </a:r>
              <a:r>
                <a:rPr lang="en-US" b="1" dirty="0"/>
                <a:t>approval</a:t>
              </a:r>
              <a:r>
                <a:rPr lang="en-US" dirty="0"/>
                <a:t> :</a:t>
              </a:r>
            </a:p>
            <a:p>
              <a:pPr algn="r"/>
              <a:r>
                <a:rPr lang="en-US" b="1" dirty="0">
                  <a:sym typeface="Wingdings 2" panose="05020102010507070707" pitchFamily="18" charset="2"/>
                </a:rPr>
                <a:t> </a:t>
              </a:r>
              <a:r>
                <a:rPr lang="en-US" b="1" dirty="0"/>
                <a:t>Update anteriority</a:t>
              </a:r>
            </a:p>
            <a:p>
              <a:pPr algn="r"/>
              <a:r>
                <a:rPr lang="en-US" b="1" dirty="0"/>
                <a:t> </a:t>
              </a:r>
              <a:r>
                <a:rPr lang="en-US" b="1" dirty="0">
                  <a:sym typeface="Wingdings 2" panose="05020102010507070707" pitchFamily="18" charset="2"/>
                </a:rPr>
                <a:t> </a:t>
              </a:r>
              <a:r>
                <a:rPr lang="en-US" b="1" dirty="0"/>
                <a:t>Challenge prediction</a:t>
              </a:r>
            </a:p>
          </p:txBody>
        </p:sp>
        <p:pic>
          <p:nvPicPr>
            <p:cNvPr id="463" name="Graphique 462" descr="Index pointant vers la droite vu du côté du dos de la main">
              <a:extLst>
                <a:ext uri="{FF2B5EF4-FFF2-40B4-BE49-F238E27FC236}">
                  <a16:creationId xmlns:a16="http://schemas.microsoft.com/office/drawing/2014/main" id="{85331C64-D11C-46F8-B4A4-CE7FC150FA01}"/>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9158272" y="4258213"/>
              <a:ext cx="450613" cy="450613"/>
            </a:xfrm>
            <a:prstGeom prst="rect">
              <a:avLst/>
            </a:prstGeom>
          </p:spPr>
        </p:pic>
      </p:grpSp>
      <p:pic>
        <p:nvPicPr>
          <p:cNvPr id="464" name="Image 463">
            <a:extLst>
              <a:ext uri="{FF2B5EF4-FFF2-40B4-BE49-F238E27FC236}">
                <a16:creationId xmlns:a16="http://schemas.microsoft.com/office/drawing/2014/main" id="{C394FC0B-0039-4C73-86CF-4D329B9C62E4}"/>
              </a:ext>
            </a:extLst>
          </p:cNvPr>
          <p:cNvPicPr>
            <a:picLocks noChangeAspect="1"/>
          </p:cNvPicPr>
          <p:nvPr/>
        </p:nvPicPr>
        <p:blipFill>
          <a:blip r:embed="rId41"/>
          <a:stretch>
            <a:fillRect/>
          </a:stretch>
        </p:blipFill>
        <p:spPr>
          <a:xfrm>
            <a:off x="7935580" y="2376970"/>
            <a:ext cx="470962" cy="434846"/>
          </a:xfrm>
          <a:prstGeom prst="rect">
            <a:avLst/>
          </a:prstGeom>
        </p:spPr>
      </p:pic>
      <p:pic>
        <p:nvPicPr>
          <p:cNvPr id="466" name="Graphique 465" descr="Avertissement">
            <a:extLst>
              <a:ext uri="{FF2B5EF4-FFF2-40B4-BE49-F238E27FC236}">
                <a16:creationId xmlns:a16="http://schemas.microsoft.com/office/drawing/2014/main" id="{50BCB176-A4E8-4CEA-95D9-10F31F373B4F}"/>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9014245" y="6436767"/>
            <a:ext cx="369333" cy="369333"/>
          </a:xfrm>
          <a:prstGeom prst="rect">
            <a:avLst/>
          </a:prstGeom>
        </p:spPr>
      </p:pic>
    </p:spTree>
    <p:extLst>
      <p:ext uri="{BB962C8B-B14F-4D97-AF65-F5344CB8AC3E}">
        <p14:creationId xmlns:p14="http://schemas.microsoft.com/office/powerpoint/2010/main" val="2211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par>
                                <p:cTn id="35" presetID="2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67"/>
                                        </p:tgtEl>
                                        <p:attrNameLst>
                                          <p:attrName>style.visibility</p:attrName>
                                        </p:attrNameLst>
                                      </p:cBhvr>
                                      <p:to>
                                        <p:strVal val="visible"/>
                                      </p:to>
                                    </p:set>
                                    <p:animEffect transition="in" filter="fade">
                                      <p:cBhvr>
                                        <p:cTn id="50" dur="500"/>
                                        <p:tgtEl>
                                          <p:spTgt spid="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810000" y="1565829"/>
            <a:ext cx="10554574" cy="4811233"/>
          </a:xfrm>
        </p:spPr>
        <p:txBody>
          <a:bodyPr>
            <a:normAutofit/>
          </a:bodyPr>
          <a:lstStyle/>
          <a:p>
            <a:pPr>
              <a:buFont typeface="+mj-lt"/>
              <a:buAutoNum type="arabicPeriod"/>
            </a:pPr>
            <a:r>
              <a:rPr lang="en-US" dirty="0"/>
              <a:t>Use case</a:t>
            </a:r>
          </a:p>
          <a:p>
            <a:pPr>
              <a:buFont typeface="+mj-lt"/>
              <a:buAutoNum type="arabicPeriod"/>
            </a:pPr>
            <a:r>
              <a:rPr lang="en-US" dirty="0" err="1"/>
              <a:t>Exporatory</a:t>
            </a:r>
            <a:r>
              <a:rPr lang="en-US" dirty="0"/>
              <a:t> Data Analysis,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a:p>
            <a:pPr lvl="1">
              <a:buFont typeface="+mj-lt"/>
              <a:buAutoNum type="arabicPeriod"/>
            </a:pPr>
            <a:endParaRPr lang="en-US" dirty="0"/>
          </a:p>
          <a:p>
            <a:pPr>
              <a:buFont typeface="+mj-lt"/>
              <a:buAutoNum type="arabicPeriod"/>
            </a:pPr>
            <a:endParaRPr lang="en-US" dirty="0"/>
          </a:p>
          <a:p>
            <a:endParaRPr lang="en-US" dirty="0"/>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074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10571998" cy="645396"/>
          </a:xfrm>
        </p:spPr>
        <p:txBody>
          <a:bodyPr/>
          <a:lstStyle/>
          <a:p>
            <a:r>
              <a:rPr lang="en-US" sz="2800" dirty="0"/>
              <a:t>Home Credit Kaggle data &amp; Kernels</a:t>
            </a:r>
          </a:p>
        </p:txBody>
      </p:sp>
      <p:sp>
        <p:nvSpPr>
          <p:cNvPr id="20" name="ZoneTexte 19">
            <a:extLst>
              <a:ext uri="{FF2B5EF4-FFF2-40B4-BE49-F238E27FC236}">
                <a16:creationId xmlns:a16="http://schemas.microsoft.com/office/drawing/2014/main" id="{43103B3A-A548-4C40-9504-658272B73531}"/>
              </a:ext>
            </a:extLst>
          </p:cNvPr>
          <p:cNvSpPr txBox="1"/>
          <p:nvPr/>
        </p:nvSpPr>
        <p:spPr>
          <a:xfrm>
            <a:off x="91416" y="1012743"/>
            <a:ext cx="5254068" cy="1107996"/>
          </a:xfrm>
          <a:prstGeom prst="rect">
            <a:avLst/>
          </a:prstGeom>
          <a:noFill/>
        </p:spPr>
        <p:txBody>
          <a:bodyPr wrap="square">
            <a:spAutoFit/>
          </a:bodyPr>
          <a:lstStyle/>
          <a:p>
            <a:r>
              <a:rPr lang="en-US" b="1" dirty="0"/>
              <a:t>Target meaning:</a:t>
            </a:r>
          </a:p>
          <a:p>
            <a:r>
              <a:rPr lang="en-US" sz="1200" b="1" i="1" dirty="0"/>
              <a:t>1 - </a:t>
            </a:r>
            <a:r>
              <a:rPr lang="en-US" sz="1200" i="1" dirty="0"/>
              <a:t>client with payment difficulties: he/she had late payment more than </a:t>
            </a:r>
            <a:r>
              <a:rPr lang="en-US" sz="1200" b="1" i="1" dirty="0"/>
              <a:t>X</a:t>
            </a:r>
            <a:r>
              <a:rPr lang="en-US" sz="1200" i="1" dirty="0"/>
              <a:t> days on at least one of the first </a:t>
            </a:r>
            <a:r>
              <a:rPr lang="en-US" sz="1200" b="1" i="1" dirty="0"/>
              <a:t>Y</a:t>
            </a:r>
            <a:r>
              <a:rPr lang="en-US" sz="1200" i="1" dirty="0"/>
              <a:t> installments of the loan in our sample,</a:t>
            </a:r>
          </a:p>
          <a:p>
            <a:r>
              <a:rPr lang="en-US" sz="1200" b="1" i="1" dirty="0"/>
              <a:t>0 - </a:t>
            </a:r>
            <a:r>
              <a:rPr lang="en-US" sz="1200" i="1" dirty="0"/>
              <a:t>all other cases</a:t>
            </a:r>
          </a:p>
        </p:txBody>
      </p:sp>
      <p:grpSp>
        <p:nvGrpSpPr>
          <p:cNvPr id="11" name="Groupe 10">
            <a:extLst>
              <a:ext uri="{FF2B5EF4-FFF2-40B4-BE49-F238E27FC236}">
                <a16:creationId xmlns:a16="http://schemas.microsoft.com/office/drawing/2014/main" id="{F82436F3-7545-40E6-8E07-B37507EBCB3F}"/>
              </a:ext>
            </a:extLst>
          </p:cNvPr>
          <p:cNvGrpSpPr/>
          <p:nvPr/>
        </p:nvGrpSpPr>
        <p:grpSpPr>
          <a:xfrm>
            <a:off x="97895" y="3794252"/>
            <a:ext cx="4839852" cy="2900569"/>
            <a:chOff x="97895" y="3794252"/>
            <a:chExt cx="4839852" cy="2900569"/>
          </a:xfrm>
        </p:grpSpPr>
        <p:grpSp>
          <p:nvGrpSpPr>
            <p:cNvPr id="6" name="Groupe 5">
              <a:extLst>
                <a:ext uri="{FF2B5EF4-FFF2-40B4-BE49-F238E27FC236}">
                  <a16:creationId xmlns:a16="http://schemas.microsoft.com/office/drawing/2014/main" id="{D9C98E83-112B-4C8A-A494-5DB7FADADE24}"/>
                </a:ext>
              </a:extLst>
            </p:cNvPr>
            <p:cNvGrpSpPr/>
            <p:nvPr/>
          </p:nvGrpSpPr>
          <p:grpSpPr>
            <a:xfrm>
              <a:off x="97895" y="3794252"/>
              <a:ext cx="4839852" cy="2900569"/>
              <a:chOff x="97895" y="3794252"/>
              <a:chExt cx="4839852" cy="2900569"/>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2"/>
              <a:stretch>
                <a:fillRect/>
              </a:stretch>
            </p:blipFill>
            <p:spPr>
              <a:xfrm>
                <a:off x="1784972" y="3801905"/>
                <a:ext cx="3152775" cy="2892916"/>
              </a:xfrm>
              <a:prstGeom prst="rect">
                <a:avLst/>
              </a:prstGeom>
            </p:spPr>
          </p:pic>
          <p:sp>
            <p:nvSpPr>
              <p:cNvPr id="22" name="ZoneTexte 21">
                <a:extLst>
                  <a:ext uri="{FF2B5EF4-FFF2-40B4-BE49-F238E27FC236}">
                    <a16:creationId xmlns:a16="http://schemas.microsoft.com/office/drawing/2014/main" id="{2A0BA1CB-6F7B-4F9E-93B1-D4CA853CFBBB}"/>
                  </a:ext>
                </a:extLst>
              </p:cNvPr>
              <p:cNvSpPr txBox="1"/>
              <p:nvPr/>
            </p:nvSpPr>
            <p:spPr>
              <a:xfrm>
                <a:off x="97895" y="3794252"/>
                <a:ext cx="1724320" cy="1938992"/>
              </a:xfrm>
              <a:prstGeom prst="rect">
                <a:avLst/>
              </a:prstGeom>
              <a:noFill/>
            </p:spPr>
            <p:txBody>
              <a:bodyPr wrap="square">
                <a:spAutoFit/>
              </a:bodyPr>
              <a:lstStyle/>
              <a:p>
                <a:r>
                  <a:rPr lang="en-US" b="1" dirty="0"/>
                  <a:t>Credit Amounts:</a:t>
                </a:r>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grpSp>
        <p:sp>
          <p:nvSpPr>
            <p:cNvPr id="24" name="ZoneTexte 23">
              <a:extLst>
                <a:ext uri="{FF2B5EF4-FFF2-40B4-BE49-F238E27FC236}">
                  <a16:creationId xmlns:a16="http://schemas.microsoft.com/office/drawing/2014/main" id="{6DF448D7-9C21-47F0-A072-E152308FD633}"/>
                </a:ext>
              </a:extLst>
            </p:cNvPr>
            <p:cNvSpPr txBox="1"/>
            <p:nvPr/>
          </p:nvSpPr>
          <p:spPr>
            <a:xfrm>
              <a:off x="2214807" y="5723241"/>
              <a:ext cx="1154767" cy="523220"/>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2375180" y="4318368"/>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gr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0931485" y="6042191"/>
            <a:ext cx="1062155" cy="490599"/>
          </a:xfrm>
        </p:spPr>
        <p:txBody>
          <a:bodyPr/>
          <a:lstStyle/>
          <a:p>
            <a:fld id="{D57F1E4F-1CFF-5643-939E-217C01CDF565}" type="slidenum">
              <a:rPr lang="en-US" smtClean="0"/>
              <a:pPr/>
              <a:t>5</a:t>
            </a:fld>
            <a:endParaRPr lang="en-US" dirty="0"/>
          </a:p>
        </p:txBody>
      </p:sp>
      <p:grpSp>
        <p:nvGrpSpPr>
          <p:cNvPr id="5" name="Groupe 4">
            <a:extLst>
              <a:ext uri="{FF2B5EF4-FFF2-40B4-BE49-F238E27FC236}">
                <a16:creationId xmlns:a16="http://schemas.microsoft.com/office/drawing/2014/main" id="{3E791CC7-F3BE-4F7A-BBA3-543C19ED4AD1}"/>
              </a:ext>
            </a:extLst>
          </p:cNvPr>
          <p:cNvGrpSpPr/>
          <p:nvPr/>
        </p:nvGrpSpPr>
        <p:grpSpPr>
          <a:xfrm>
            <a:off x="71870" y="1936034"/>
            <a:ext cx="4865877" cy="1790700"/>
            <a:chOff x="71870" y="1936034"/>
            <a:chExt cx="4865877" cy="1790700"/>
          </a:xfrm>
        </p:grpSpPr>
        <p:sp>
          <p:nvSpPr>
            <p:cNvPr id="3" name="ZoneTexte 2">
              <a:extLst>
                <a:ext uri="{FF2B5EF4-FFF2-40B4-BE49-F238E27FC236}">
                  <a16:creationId xmlns:a16="http://schemas.microsoft.com/office/drawing/2014/main" id="{0A36ACDD-D923-4FB4-A1F4-0B130CC72E32}"/>
                </a:ext>
              </a:extLst>
            </p:cNvPr>
            <p:cNvSpPr txBox="1"/>
            <p:nvPr/>
          </p:nvSpPr>
          <p:spPr>
            <a:xfrm>
              <a:off x="71870" y="2142860"/>
              <a:ext cx="1590500" cy="1107996"/>
            </a:xfrm>
            <a:prstGeom prst="rect">
              <a:avLst/>
            </a:prstGeom>
            <a:noFill/>
          </p:spPr>
          <p:txBody>
            <a:bodyPr wrap="none" rtlCol="0">
              <a:spAutoFit/>
            </a:bodyPr>
            <a:lstStyle/>
            <a:p>
              <a:r>
                <a:rPr lang="en-US" b="1" dirty="0"/>
                <a:t>Failure rates:</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pic>
          <p:nvPicPr>
            <p:cNvPr id="13" name="Image 12">
              <a:extLst>
                <a:ext uri="{FF2B5EF4-FFF2-40B4-BE49-F238E27FC236}">
                  <a16:creationId xmlns:a16="http://schemas.microsoft.com/office/drawing/2014/main" id="{DEBB9FE2-CB35-4BFB-846C-5BBC0946D035}"/>
                </a:ext>
              </a:extLst>
            </p:cNvPr>
            <p:cNvPicPr>
              <a:picLocks noChangeAspect="1"/>
            </p:cNvPicPr>
            <p:nvPr/>
          </p:nvPicPr>
          <p:blipFill>
            <a:blip r:embed="rId3"/>
            <a:stretch>
              <a:fillRect/>
            </a:stretch>
          </p:blipFill>
          <p:spPr>
            <a:xfrm>
              <a:off x="1784972" y="1936034"/>
              <a:ext cx="3152775" cy="1790700"/>
            </a:xfrm>
            <a:prstGeom prst="rect">
              <a:avLst/>
            </a:prstGeom>
          </p:spPr>
        </p:pic>
      </p:grpSp>
      <p:grpSp>
        <p:nvGrpSpPr>
          <p:cNvPr id="14" name="Groupe 13">
            <a:extLst>
              <a:ext uri="{FF2B5EF4-FFF2-40B4-BE49-F238E27FC236}">
                <a16:creationId xmlns:a16="http://schemas.microsoft.com/office/drawing/2014/main" id="{4BA8BE59-E1C7-41A5-8CE7-EC2DDBCC4FB9}"/>
              </a:ext>
            </a:extLst>
          </p:cNvPr>
          <p:cNvGrpSpPr/>
          <p:nvPr/>
        </p:nvGrpSpPr>
        <p:grpSpPr>
          <a:xfrm>
            <a:off x="5263691" y="1003273"/>
            <a:ext cx="6752003" cy="4660586"/>
            <a:chOff x="5263691" y="1003273"/>
            <a:chExt cx="6752003" cy="4660586"/>
          </a:xfrm>
        </p:grpSpPr>
        <p:grpSp>
          <p:nvGrpSpPr>
            <p:cNvPr id="7" name="Groupe 6">
              <a:extLst>
                <a:ext uri="{FF2B5EF4-FFF2-40B4-BE49-F238E27FC236}">
                  <a16:creationId xmlns:a16="http://schemas.microsoft.com/office/drawing/2014/main" id="{5FBEED06-8837-46BD-8044-A0865C7DC4DA}"/>
                </a:ext>
              </a:extLst>
            </p:cNvPr>
            <p:cNvGrpSpPr/>
            <p:nvPr/>
          </p:nvGrpSpPr>
          <p:grpSpPr>
            <a:xfrm>
              <a:off x="5263691" y="1003273"/>
              <a:ext cx="6752003" cy="4660586"/>
              <a:chOff x="5263691" y="1003273"/>
              <a:chExt cx="6752003" cy="4660586"/>
            </a:xfrm>
          </p:grpSpPr>
          <p:pic>
            <p:nvPicPr>
              <p:cNvPr id="29" name="Image 28">
                <a:extLst>
                  <a:ext uri="{FF2B5EF4-FFF2-40B4-BE49-F238E27FC236}">
                    <a16:creationId xmlns:a16="http://schemas.microsoft.com/office/drawing/2014/main" id="{3A3945F3-2AD6-44E3-B4A0-7D634DA9C874}"/>
                  </a:ext>
                </a:extLst>
              </p:cNvPr>
              <p:cNvPicPr>
                <a:picLocks noChangeAspect="1"/>
              </p:cNvPicPr>
              <p:nvPr/>
            </p:nvPicPr>
            <p:blipFill>
              <a:blip r:embed="rId4"/>
              <a:stretch>
                <a:fillRect/>
              </a:stretch>
            </p:blipFill>
            <p:spPr>
              <a:xfrm>
                <a:off x="5652445" y="1578876"/>
                <a:ext cx="6363249" cy="4084983"/>
              </a:xfrm>
              <a:prstGeom prst="rect">
                <a:avLst/>
              </a:prstGeom>
            </p:spPr>
          </p:pic>
          <p:sp>
            <p:nvSpPr>
              <p:cNvPr id="39" name="Parenthèse ouvrante 38">
                <a:extLst>
                  <a:ext uri="{FF2B5EF4-FFF2-40B4-BE49-F238E27FC236}">
                    <a16:creationId xmlns:a16="http://schemas.microsoft.com/office/drawing/2014/main" id="{E9D9E8CB-2B44-42E1-B6AA-0A24F2EE8852}"/>
                  </a:ext>
                </a:extLst>
              </p:cNvPr>
              <p:cNvSpPr/>
              <p:nvPr/>
            </p:nvSpPr>
            <p:spPr>
              <a:xfrm>
                <a:off x="5573110" y="1605458"/>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Parenthèse ouvrante 39">
                <a:extLst>
                  <a:ext uri="{FF2B5EF4-FFF2-40B4-BE49-F238E27FC236}">
                    <a16:creationId xmlns:a16="http://schemas.microsoft.com/office/drawing/2014/main" id="{4AFD1228-3E61-47BA-B53D-724C362F5BCC}"/>
                  </a:ext>
                </a:extLst>
              </p:cNvPr>
              <p:cNvSpPr/>
              <p:nvPr/>
            </p:nvSpPr>
            <p:spPr>
              <a:xfrm>
                <a:off x="5567004" y="2613843"/>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1" name="Parenthèse ouvrante 40">
                <a:extLst>
                  <a:ext uri="{FF2B5EF4-FFF2-40B4-BE49-F238E27FC236}">
                    <a16:creationId xmlns:a16="http://schemas.microsoft.com/office/drawing/2014/main" id="{131554C7-B518-4AD0-8A9E-952EF72C6A11}"/>
                  </a:ext>
                </a:extLst>
              </p:cNvPr>
              <p:cNvSpPr/>
              <p:nvPr/>
            </p:nvSpPr>
            <p:spPr>
              <a:xfrm>
                <a:off x="5539493" y="4715636"/>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2" name="ZoneTexte 41">
                <a:extLst>
                  <a:ext uri="{FF2B5EF4-FFF2-40B4-BE49-F238E27FC236}">
                    <a16:creationId xmlns:a16="http://schemas.microsoft.com/office/drawing/2014/main" id="{B758A8E2-E28D-4D2B-980D-081A8F118C8A}"/>
                  </a:ext>
                </a:extLst>
              </p:cNvPr>
              <p:cNvSpPr txBox="1"/>
              <p:nvPr/>
            </p:nvSpPr>
            <p:spPr>
              <a:xfrm rot="16200000">
                <a:off x="5062993" y="1877063"/>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43" name="ZoneTexte 42">
                <a:extLst>
                  <a:ext uri="{FF2B5EF4-FFF2-40B4-BE49-F238E27FC236}">
                    <a16:creationId xmlns:a16="http://schemas.microsoft.com/office/drawing/2014/main" id="{B5764303-1E6A-4FC4-8FE5-B01CE0512851}"/>
                  </a:ext>
                </a:extLst>
              </p:cNvPr>
              <p:cNvSpPr txBox="1"/>
              <p:nvPr/>
            </p:nvSpPr>
            <p:spPr>
              <a:xfrm rot="16200000">
                <a:off x="5023361" y="3241658"/>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44" name="ZoneTexte 43">
                <a:extLst>
                  <a:ext uri="{FF2B5EF4-FFF2-40B4-BE49-F238E27FC236}">
                    <a16:creationId xmlns:a16="http://schemas.microsoft.com/office/drawing/2014/main" id="{031BB267-9ACB-42F9-BEF7-01407EC00AC4}"/>
                  </a:ext>
                </a:extLst>
              </p:cNvPr>
              <p:cNvSpPr txBox="1"/>
              <p:nvPr/>
            </p:nvSpPr>
            <p:spPr>
              <a:xfrm rot="16200000">
                <a:off x="5022920" y="5057592"/>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52" name="ZoneTexte 51">
                <a:extLst>
                  <a:ext uri="{FF2B5EF4-FFF2-40B4-BE49-F238E27FC236}">
                    <a16:creationId xmlns:a16="http://schemas.microsoft.com/office/drawing/2014/main" id="{9DCEFEED-7D7C-43F6-A810-13E047B420E1}"/>
                  </a:ext>
                </a:extLst>
              </p:cNvPr>
              <p:cNvSpPr txBox="1"/>
              <p:nvPr/>
            </p:nvSpPr>
            <p:spPr>
              <a:xfrm>
                <a:off x="5458743" y="1003273"/>
                <a:ext cx="5934471" cy="369332"/>
              </a:xfrm>
              <a:prstGeom prst="rect">
                <a:avLst/>
              </a:prstGeom>
              <a:noFill/>
            </p:spPr>
            <p:txBody>
              <a:bodyPr wrap="square">
                <a:spAutoFit/>
              </a:bodyPr>
              <a:lstStyle/>
              <a:p>
                <a:r>
                  <a:rPr lang="en-US" b="1" dirty="0"/>
                  <a:t>Profile &amp; Anteriority knowledge: 7 data sources</a:t>
                </a:r>
              </a:p>
            </p:txBody>
          </p:sp>
        </p:grpSp>
        <p:pic>
          <p:nvPicPr>
            <p:cNvPr id="36" name="Image 35">
              <a:extLst>
                <a:ext uri="{FF2B5EF4-FFF2-40B4-BE49-F238E27FC236}">
                  <a16:creationId xmlns:a16="http://schemas.microsoft.com/office/drawing/2014/main" id="{2D3E42E9-4C5B-4D30-BC9E-C61C46767295}"/>
                </a:ext>
              </a:extLst>
            </p:cNvPr>
            <p:cNvPicPr>
              <a:picLocks noChangeAspect="1"/>
            </p:cNvPicPr>
            <p:nvPr/>
          </p:nvPicPr>
          <p:blipFill>
            <a:blip r:embed="rId5"/>
            <a:stretch>
              <a:fillRect/>
            </a:stretch>
          </p:blipFill>
          <p:spPr>
            <a:xfrm>
              <a:off x="11110819" y="1603391"/>
              <a:ext cx="904875" cy="371475"/>
            </a:xfrm>
            <a:prstGeom prst="rect">
              <a:avLst/>
            </a:prstGeom>
          </p:spPr>
        </p:pic>
      </p:grpSp>
      <p:sp>
        <p:nvSpPr>
          <p:cNvPr id="45" name="Bulle narrative : rectangle 44">
            <a:extLst>
              <a:ext uri="{FF2B5EF4-FFF2-40B4-BE49-F238E27FC236}">
                <a16:creationId xmlns:a16="http://schemas.microsoft.com/office/drawing/2014/main" id="{8CC5AC62-725B-4EC7-923A-F7F347A7CFAB}"/>
              </a:ext>
            </a:extLst>
          </p:cNvPr>
          <p:cNvSpPr/>
          <p:nvPr/>
        </p:nvSpPr>
        <p:spPr>
          <a:xfrm>
            <a:off x="5970360" y="1583046"/>
            <a:ext cx="1420052"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Loan’s description</a:t>
            </a:r>
          </a:p>
          <a:p>
            <a:pPr algn="r"/>
            <a:r>
              <a:rPr lang="en-US" sz="1100" b="1" dirty="0">
                <a:solidFill>
                  <a:schemeClr val="bg1"/>
                </a:solidFill>
              </a:rPr>
              <a:t>+ Client’s profile</a:t>
            </a:r>
          </a:p>
        </p:txBody>
      </p:sp>
      <p:grpSp>
        <p:nvGrpSpPr>
          <p:cNvPr id="8" name="Groupe 7">
            <a:extLst>
              <a:ext uri="{FF2B5EF4-FFF2-40B4-BE49-F238E27FC236}">
                <a16:creationId xmlns:a16="http://schemas.microsoft.com/office/drawing/2014/main" id="{F7B1803B-06F4-4624-B066-9FB0473E2CF0}"/>
              </a:ext>
            </a:extLst>
          </p:cNvPr>
          <p:cNvGrpSpPr/>
          <p:nvPr/>
        </p:nvGrpSpPr>
        <p:grpSpPr>
          <a:xfrm>
            <a:off x="5670114" y="2129619"/>
            <a:ext cx="1607764" cy="3488255"/>
            <a:chOff x="5670114" y="2129619"/>
            <a:chExt cx="1607764" cy="3488255"/>
          </a:xfrm>
        </p:grpSpPr>
        <p:sp>
          <p:nvSpPr>
            <p:cNvPr id="46" name="Bulle narrative : rectangle 45">
              <a:extLst>
                <a:ext uri="{FF2B5EF4-FFF2-40B4-BE49-F238E27FC236}">
                  <a16:creationId xmlns:a16="http://schemas.microsoft.com/office/drawing/2014/main" id="{A839E9E3-7B13-431A-B497-9603F63B653D}"/>
                </a:ext>
              </a:extLst>
            </p:cNvPr>
            <p:cNvSpPr/>
            <p:nvPr/>
          </p:nvSpPr>
          <p:spPr>
            <a:xfrm>
              <a:off x="5704185" y="2129619"/>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“External” loans</a:t>
              </a:r>
            </a:p>
          </p:txBody>
        </p:sp>
        <p:sp>
          <p:nvSpPr>
            <p:cNvPr id="48" name="Rectangle : coins arrondis 47">
              <a:extLst>
                <a:ext uri="{FF2B5EF4-FFF2-40B4-BE49-F238E27FC236}">
                  <a16:creationId xmlns:a16="http://schemas.microsoft.com/office/drawing/2014/main" id="{BFF8FF72-0121-4F2A-ADD1-4D1F643519BD}"/>
                </a:ext>
              </a:extLst>
            </p:cNvPr>
            <p:cNvSpPr/>
            <p:nvPr/>
          </p:nvSpPr>
          <p:spPr>
            <a:xfrm>
              <a:off x="5670114" y="2714956"/>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e 8">
            <a:extLst>
              <a:ext uri="{FF2B5EF4-FFF2-40B4-BE49-F238E27FC236}">
                <a16:creationId xmlns:a16="http://schemas.microsoft.com/office/drawing/2014/main" id="{6BC39A25-7165-422D-896F-27907ABD208C}"/>
              </a:ext>
            </a:extLst>
          </p:cNvPr>
          <p:cNvGrpSpPr/>
          <p:nvPr/>
        </p:nvGrpSpPr>
        <p:grpSpPr>
          <a:xfrm>
            <a:off x="7830843" y="2134338"/>
            <a:ext cx="4167282" cy="3494597"/>
            <a:chOff x="7830843" y="2134338"/>
            <a:chExt cx="4167282" cy="3494597"/>
          </a:xfrm>
        </p:grpSpPr>
        <p:sp>
          <p:nvSpPr>
            <p:cNvPr id="47" name="Bulle narrative : rectangle 46">
              <a:extLst>
                <a:ext uri="{FF2B5EF4-FFF2-40B4-BE49-F238E27FC236}">
                  <a16:creationId xmlns:a16="http://schemas.microsoft.com/office/drawing/2014/main" id="{404E4037-5A7D-49D7-9051-0B780CDCCA24}"/>
                </a:ext>
              </a:extLst>
            </p:cNvPr>
            <p:cNvSpPr/>
            <p:nvPr/>
          </p:nvSpPr>
          <p:spPr>
            <a:xfrm>
              <a:off x="10739288" y="213433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“Internal” loans</a:t>
              </a:r>
            </a:p>
          </p:txBody>
        </p:sp>
        <p:sp>
          <p:nvSpPr>
            <p:cNvPr id="49" name="Rectangle : coins arrondis 48">
              <a:extLst>
                <a:ext uri="{FF2B5EF4-FFF2-40B4-BE49-F238E27FC236}">
                  <a16:creationId xmlns:a16="http://schemas.microsoft.com/office/drawing/2014/main" id="{7BA82CE8-E990-4199-8B14-55BE1627C42F}"/>
                </a:ext>
              </a:extLst>
            </p:cNvPr>
            <p:cNvSpPr/>
            <p:nvPr/>
          </p:nvSpPr>
          <p:spPr>
            <a:xfrm>
              <a:off x="7830843" y="2714956"/>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e 9">
            <a:extLst>
              <a:ext uri="{FF2B5EF4-FFF2-40B4-BE49-F238E27FC236}">
                <a16:creationId xmlns:a16="http://schemas.microsoft.com/office/drawing/2014/main" id="{52269B5B-2BDB-4EEC-BCD3-ACA037ED00C3}"/>
              </a:ext>
            </a:extLst>
          </p:cNvPr>
          <p:cNvGrpSpPr/>
          <p:nvPr/>
        </p:nvGrpSpPr>
        <p:grpSpPr>
          <a:xfrm>
            <a:off x="7110454" y="2384568"/>
            <a:ext cx="1258837" cy="279831"/>
            <a:chOff x="7110454" y="2384568"/>
            <a:chExt cx="1258837" cy="279831"/>
          </a:xfrm>
        </p:grpSpPr>
        <p:sp>
          <p:nvSpPr>
            <p:cNvPr id="50" name="Bulle narrative : rectangle 49">
              <a:extLst>
                <a:ext uri="{FF2B5EF4-FFF2-40B4-BE49-F238E27FC236}">
                  <a16:creationId xmlns:a16="http://schemas.microsoft.com/office/drawing/2014/main" id="{E3FDAE70-973D-4B2F-A17C-C472EDEFD282}"/>
                </a:ext>
              </a:extLst>
            </p:cNvPr>
            <p:cNvSpPr/>
            <p:nvPr/>
          </p:nvSpPr>
          <p:spPr>
            <a:xfrm>
              <a:off x="7110454" y="2384568"/>
              <a:ext cx="1258837" cy="279831"/>
            </a:xfrm>
            <a:prstGeom prst="wedgeRectCallout">
              <a:avLst>
                <a:gd name="adj1" fmla="val 42508"/>
                <a:gd name="adj2" fmla="val 1104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sp>
          <p:nvSpPr>
            <p:cNvPr id="51" name="Bulle narrative : rectangle 50">
              <a:extLst>
                <a:ext uri="{FF2B5EF4-FFF2-40B4-BE49-F238E27FC236}">
                  <a16:creationId xmlns:a16="http://schemas.microsoft.com/office/drawing/2014/main" id="{AED57B58-B29B-4B0F-A1F2-142175AB5F8E}"/>
                </a:ext>
              </a:extLst>
            </p:cNvPr>
            <p:cNvSpPr/>
            <p:nvPr/>
          </p:nvSpPr>
          <p:spPr>
            <a:xfrm>
              <a:off x="7110454" y="2384568"/>
              <a:ext cx="1258837" cy="279831"/>
            </a:xfrm>
            <a:prstGeom prst="wedgeRectCallout">
              <a:avLst>
                <a:gd name="adj1" fmla="val -47456"/>
                <a:gd name="adj2" fmla="val 1014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grpSp>
      <p:grpSp>
        <p:nvGrpSpPr>
          <p:cNvPr id="4" name="Groupe 3">
            <a:extLst>
              <a:ext uri="{FF2B5EF4-FFF2-40B4-BE49-F238E27FC236}">
                <a16:creationId xmlns:a16="http://schemas.microsoft.com/office/drawing/2014/main" id="{4BF7FEBD-B955-477B-8D29-9E3578C9CC97}"/>
              </a:ext>
            </a:extLst>
          </p:cNvPr>
          <p:cNvGrpSpPr/>
          <p:nvPr/>
        </p:nvGrpSpPr>
        <p:grpSpPr>
          <a:xfrm>
            <a:off x="5181103" y="5707517"/>
            <a:ext cx="6489749" cy="1099820"/>
            <a:chOff x="5181103" y="5707517"/>
            <a:chExt cx="6489749" cy="1099820"/>
          </a:xfrm>
        </p:grpSpPr>
        <p:sp>
          <p:nvSpPr>
            <p:cNvPr id="28" name="ZoneTexte 27">
              <a:extLst>
                <a:ext uri="{FF2B5EF4-FFF2-40B4-BE49-F238E27FC236}">
                  <a16:creationId xmlns:a16="http://schemas.microsoft.com/office/drawing/2014/main" id="{67619FA9-C813-4BC9-A6ED-BB71917F32BD}"/>
                </a:ext>
              </a:extLst>
            </p:cNvPr>
            <p:cNvSpPr txBox="1"/>
            <p:nvPr/>
          </p:nvSpPr>
          <p:spPr>
            <a:xfrm>
              <a:off x="5181103" y="5730119"/>
              <a:ext cx="6489749"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Kaggle Kernel re-use: limitations</a:t>
              </a:r>
            </a:p>
            <a:p>
              <a:pPr algn="r"/>
              <a:r>
                <a:rPr lang="en-US" sz="1600" dirty="0"/>
                <a:t>While Competitors focus on max score “by any means”, we must provide </a:t>
              </a:r>
              <a:r>
                <a:rPr lang="en-US" sz="1600" b="1" dirty="0"/>
                <a:t>interpretable</a:t>
              </a:r>
              <a:r>
                <a:rPr lang="en-US" sz="1600" dirty="0"/>
                <a:t> decisions, including the possibility given to customers to </a:t>
              </a:r>
              <a:r>
                <a:rPr lang="en-US" sz="1600" b="1" dirty="0"/>
                <a:t>explore</a:t>
              </a:r>
              <a:r>
                <a:rPr lang="en-US" sz="1600" dirty="0"/>
                <a:t> their case.</a:t>
              </a:r>
              <a:endParaRPr lang="en-US" sz="1600" b="1" dirty="0"/>
            </a:p>
          </p:txBody>
        </p:sp>
        <p:pic>
          <p:nvPicPr>
            <p:cNvPr id="32" name="Graphique 31" descr="Index pointant vers la droite vu du côté du dos de la main">
              <a:extLst>
                <a:ext uri="{FF2B5EF4-FFF2-40B4-BE49-F238E27FC236}">
                  <a16:creationId xmlns:a16="http://schemas.microsoft.com/office/drawing/2014/main" id="{A182D54C-36C2-4B3F-8C9D-C538832BCF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3572" y="5707517"/>
              <a:ext cx="450613" cy="450613"/>
            </a:xfrm>
            <a:prstGeom prst="rect">
              <a:avLst/>
            </a:prstGeom>
          </p:spPr>
        </p:pic>
      </p:grpSp>
    </p:spTree>
    <p:extLst>
      <p:ext uri="{BB962C8B-B14F-4D97-AF65-F5344CB8AC3E}">
        <p14:creationId xmlns:p14="http://schemas.microsoft.com/office/powerpoint/2010/main" val="8223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2"/>
          <a:stretch>
            <a:fillRect/>
          </a:stretch>
        </p:blipFill>
        <p:spPr>
          <a:xfrm>
            <a:off x="5626028" y="1576421"/>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2" y="106077"/>
            <a:ext cx="10762373" cy="861682"/>
          </a:xfrm>
        </p:spPr>
        <p:txBody>
          <a:bodyPr/>
          <a:lstStyle/>
          <a:p>
            <a:r>
              <a:rPr lang="en-US" sz="2800" dirty="0">
                <a:solidFill>
                  <a:schemeClr val="tx2">
                    <a:lumMod val="50000"/>
                  </a:schemeClr>
                </a:solidFill>
              </a:rPr>
              <a:t>Top-down</a:t>
            </a:r>
            <a:br>
              <a:rPr lang="en-US" sz="2800" dirty="0"/>
            </a:br>
            <a:r>
              <a:rPr lang="en-US" sz="2800" dirty="0"/>
              <a:t>Exploratory Data Analysis </a:t>
            </a:r>
            <a:r>
              <a:rPr lang="en-US" sz="2800" i="1" dirty="0"/>
              <a:t>&amp; </a:t>
            </a:r>
            <a:r>
              <a:rPr lang="en-US" sz="2800" i="1" dirty="0" err="1"/>
              <a:t>FeatureEngineering</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3"/>
          <a:stretch>
            <a:fillRect/>
          </a:stretch>
        </p:blipFill>
        <p:spPr>
          <a:xfrm>
            <a:off x="11084402" y="1600936"/>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603003"/>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611388"/>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713181"/>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74608"/>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39203"/>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55137"/>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6" name="Bulle narrative : rectangle 5">
            <a:extLst>
              <a:ext uri="{FF2B5EF4-FFF2-40B4-BE49-F238E27FC236}">
                <a16:creationId xmlns:a16="http://schemas.microsoft.com/office/drawing/2014/main" id="{ABEEE31B-4B6A-4A66-83CA-22D809BC67FE}"/>
              </a:ext>
            </a:extLst>
          </p:cNvPr>
          <p:cNvSpPr/>
          <p:nvPr/>
        </p:nvSpPr>
        <p:spPr>
          <a:xfrm>
            <a:off x="5832707" y="1580591"/>
            <a:ext cx="1531288"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Train (307 511, 122)</a:t>
            </a:r>
          </a:p>
          <a:p>
            <a:pPr algn="r"/>
            <a:r>
              <a:rPr lang="en-US" sz="1100" b="1" dirty="0">
                <a:solidFill>
                  <a:schemeClr val="bg1"/>
                </a:solidFill>
              </a:rPr>
              <a:t>Any (356 255, 122)</a:t>
            </a:r>
          </a:p>
        </p:txBody>
      </p:sp>
      <p:sp>
        <p:nvSpPr>
          <p:cNvPr id="23" name="Bulle narrative : rectangle 22">
            <a:extLst>
              <a:ext uri="{FF2B5EF4-FFF2-40B4-BE49-F238E27FC236}">
                <a16:creationId xmlns:a16="http://schemas.microsoft.com/office/drawing/2014/main" id="{EBC69D15-4831-4AB1-A88F-B966CF751594}"/>
              </a:ext>
            </a:extLst>
          </p:cNvPr>
          <p:cNvSpPr/>
          <p:nvPr/>
        </p:nvSpPr>
        <p:spPr>
          <a:xfrm>
            <a:off x="5682143" y="2359731"/>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(1 716 428, 17)</a:t>
            </a:r>
          </a:p>
        </p:txBody>
      </p:sp>
      <p:sp>
        <p:nvSpPr>
          <p:cNvPr id="33" name="Bulle narrative : rectangle 32">
            <a:extLst>
              <a:ext uri="{FF2B5EF4-FFF2-40B4-BE49-F238E27FC236}">
                <a16:creationId xmlns:a16="http://schemas.microsoft.com/office/drawing/2014/main" id="{FEEFEE92-D470-477F-9E55-ECD081876EAD}"/>
              </a:ext>
            </a:extLst>
          </p:cNvPr>
          <p:cNvSpPr/>
          <p:nvPr/>
        </p:nvSpPr>
        <p:spPr>
          <a:xfrm>
            <a:off x="9942143" y="2375201"/>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(1 670 214, 37)</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712501"/>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712501"/>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2284919" cy="738664"/>
          </a:xfrm>
          <a:prstGeom prst="rect">
            <a:avLst/>
          </a:prstGeom>
          <a:noFill/>
        </p:spPr>
        <p:txBody>
          <a:bodyPr wrap="square">
            <a:spAutoFit/>
          </a:bodyPr>
          <a:lstStyle/>
          <a:p>
            <a:r>
              <a:rPr lang="en-US" b="1" dirty="0"/>
              <a:t>Datasets shapes </a:t>
            </a:r>
            <a:r>
              <a:rPr lang="en-US" sz="1200" b="1" dirty="0"/>
              <a:t>(rows, cols)</a:t>
            </a:r>
            <a:endParaRPr lang="en-US" sz="1200" dirty="0"/>
          </a:p>
          <a:p>
            <a:endParaRPr lang="en-US" sz="1200" dirty="0"/>
          </a:p>
        </p:txBody>
      </p:sp>
      <p:sp>
        <p:nvSpPr>
          <p:cNvPr id="36" name="Bulle narrative : rectangle 35">
            <a:extLst>
              <a:ext uri="{FF2B5EF4-FFF2-40B4-BE49-F238E27FC236}">
                <a16:creationId xmlns:a16="http://schemas.microsoft.com/office/drawing/2014/main" id="{0AF43B5F-DE33-4A76-9B73-F293AF15D916}"/>
              </a:ext>
            </a:extLst>
          </p:cNvPr>
          <p:cNvSpPr/>
          <p:nvPr/>
        </p:nvSpPr>
        <p:spPr>
          <a:xfrm>
            <a:off x="5711598" y="4238492"/>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(27 299 925, 3)</a:t>
            </a:r>
          </a:p>
        </p:txBody>
      </p:sp>
      <p:sp>
        <p:nvSpPr>
          <p:cNvPr id="39" name="Bulle narrative : rectangle 38">
            <a:extLst>
              <a:ext uri="{FF2B5EF4-FFF2-40B4-BE49-F238E27FC236}">
                <a16:creationId xmlns:a16="http://schemas.microsoft.com/office/drawing/2014/main" id="{DB88E872-C839-4BCF-B7D1-10B52AED99B2}"/>
              </a:ext>
            </a:extLst>
          </p:cNvPr>
          <p:cNvSpPr/>
          <p:nvPr/>
        </p:nvSpPr>
        <p:spPr>
          <a:xfrm>
            <a:off x="9255451" y="1578793"/>
            <a:ext cx="1531288" cy="412163"/>
          </a:xfrm>
          <a:prstGeom prst="wedgeRectCallout">
            <a:avLst>
              <a:gd name="adj1" fmla="val -61219"/>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Train | Test</a:t>
            </a:r>
          </a:p>
          <a:p>
            <a:pPr algn="ctr"/>
            <a:r>
              <a:rPr lang="en-US" sz="1100" b="1" dirty="0">
                <a:solidFill>
                  <a:schemeClr val="bg1"/>
                </a:solidFill>
              </a:rPr>
              <a:t> 85.3% | 13.7%</a:t>
            </a:r>
          </a:p>
        </p:txBody>
      </p:sp>
      <p:sp>
        <p:nvSpPr>
          <p:cNvPr id="40" name="Bulle narrative : rectangle 39">
            <a:extLst>
              <a:ext uri="{FF2B5EF4-FFF2-40B4-BE49-F238E27FC236}">
                <a16:creationId xmlns:a16="http://schemas.microsoft.com/office/drawing/2014/main" id="{780487D6-575B-4936-B34F-2F4A7920E9D7}"/>
              </a:ext>
            </a:extLst>
          </p:cNvPr>
          <p:cNvSpPr/>
          <p:nvPr/>
        </p:nvSpPr>
        <p:spPr>
          <a:xfrm>
            <a:off x="7857008" y="4242646"/>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(10 001 358, 8)</a:t>
            </a:r>
          </a:p>
        </p:txBody>
      </p:sp>
      <p:sp>
        <p:nvSpPr>
          <p:cNvPr id="41" name="Bulle narrative : rectangle 40">
            <a:extLst>
              <a:ext uri="{FF2B5EF4-FFF2-40B4-BE49-F238E27FC236}">
                <a16:creationId xmlns:a16="http://schemas.microsoft.com/office/drawing/2014/main" id="{9B17FA5E-D30D-441A-8E3F-E641AAE1EC9A}"/>
              </a:ext>
            </a:extLst>
          </p:cNvPr>
          <p:cNvSpPr/>
          <p:nvPr/>
        </p:nvSpPr>
        <p:spPr>
          <a:xfrm>
            <a:off x="9284939" y="423922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(13 605 401, 8)</a:t>
            </a:r>
          </a:p>
        </p:txBody>
      </p:sp>
      <p:sp>
        <p:nvSpPr>
          <p:cNvPr id="42" name="Bulle narrative : rectangle 41">
            <a:extLst>
              <a:ext uri="{FF2B5EF4-FFF2-40B4-BE49-F238E27FC236}">
                <a16:creationId xmlns:a16="http://schemas.microsoft.com/office/drawing/2014/main" id="{152964DE-C41B-4668-80BB-6B5313E5EAD9}"/>
              </a:ext>
            </a:extLst>
          </p:cNvPr>
          <p:cNvSpPr/>
          <p:nvPr/>
        </p:nvSpPr>
        <p:spPr>
          <a:xfrm>
            <a:off x="10683296" y="4238492"/>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(3 840 312, 23)</a:t>
            </a:r>
          </a:p>
        </p:txBody>
      </p:sp>
      <p:sp>
        <p:nvSpPr>
          <p:cNvPr id="56" name="ZoneTexte 55">
            <a:extLst>
              <a:ext uri="{FF2B5EF4-FFF2-40B4-BE49-F238E27FC236}">
                <a16:creationId xmlns:a16="http://schemas.microsoft.com/office/drawing/2014/main" id="{E73CE3C2-DDCF-4F31-972E-2F87219EF1AE}"/>
              </a:ext>
            </a:extLst>
          </p:cNvPr>
          <p:cNvSpPr txBox="1"/>
          <p:nvPr/>
        </p:nvSpPr>
        <p:spPr>
          <a:xfrm>
            <a:off x="383458" y="1493780"/>
            <a:ext cx="4732233" cy="1107996"/>
          </a:xfrm>
          <a:prstGeom prst="rect">
            <a:avLst/>
          </a:prstGeom>
          <a:noFill/>
        </p:spPr>
        <p:txBody>
          <a:bodyPr wrap="square">
            <a:spAutoFit/>
          </a:bodyPr>
          <a:lstStyle/>
          <a:p>
            <a:pPr algn="r"/>
            <a:r>
              <a:rPr lang="en-US" b="1" dirty="0">
                <a:solidFill>
                  <a:srgbClr val="B2B2B2"/>
                </a:solidFill>
              </a:rPr>
              <a:t>Applicant’s profile info:</a:t>
            </a:r>
          </a:p>
          <a:p>
            <a:pPr algn="r"/>
            <a:r>
              <a:rPr lang="en-US" sz="1200" dirty="0"/>
              <a:t>Check each existing feature against Target (</a:t>
            </a:r>
            <a:r>
              <a:rPr lang="en-US" sz="1200" dirty="0" err="1"/>
              <a:t>kde</a:t>
            </a:r>
            <a:r>
              <a:rPr lang="en-US" sz="1200" dirty="0"/>
              <a:t> plots)</a:t>
            </a:r>
          </a:p>
          <a:p>
            <a:pPr algn="r"/>
            <a:r>
              <a:rPr lang="en-US" sz="1200" dirty="0"/>
              <a:t>Explore correlation of missing values</a:t>
            </a:r>
          </a:p>
          <a:p>
            <a:pPr algn="r"/>
            <a:r>
              <a:rPr lang="en-US" sz="1200" dirty="0"/>
              <a:t>Find rational missing value imputation</a:t>
            </a:r>
          </a:p>
          <a:p>
            <a:pPr algn="r"/>
            <a:r>
              <a:rPr lang="en-US" sz="1200" b="1" dirty="0"/>
              <a:t>Get rid of non interpretable features </a:t>
            </a:r>
            <a:r>
              <a:rPr lang="en-US" sz="1200" dirty="0"/>
              <a:t>(such as </a:t>
            </a:r>
            <a:r>
              <a:rPr lang="en-US" sz="1200" dirty="0" err="1"/>
              <a:t>Ext_sources</a:t>
            </a:r>
            <a:r>
              <a:rPr lang="en-US" sz="1200" dirty="0"/>
              <a:t>) </a:t>
            </a:r>
          </a:p>
        </p:txBody>
      </p:sp>
      <p:grpSp>
        <p:nvGrpSpPr>
          <p:cNvPr id="29" name="Groupe 28">
            <a:extLst>
              <a:ext uri="{FF2B5EF4-FFF2-40B4-BE49-F238E27FC236}">
                <a16:creationId xmlns:a16="http://schemas.microsoft.com/office/drawing/2014/main" id="{38AF68E9-6B91-4F98-BE85-E7AC77B7704E}"/>
              </a:ext>
            </a:extLst>
          </p:cNvPr>
          <p:cNvGrpSpPr/>
          <p:nvPr/>
        </p:nvGrpSpPr>
        <p:grpSpPr>
          <a:xfrm>
            <a:off x="202724" y="5619770"/>
            <a:ext cx="4752734" cy="1099820"/>
            <a:chOff x="5181103" y="5707517"/>
            <a:chExt cx="6873688" cy="1099820"/>
          </a:xfrm>
        </p:grpSpPr>
        <p:sp>
          <p:nvSpPr>
            <p:cNvPr id="30" name="ZoneTexte 29">
              <a:extLst>
                <a:ext uri="{FF2B5EF4-FFF2-40B4-BE49-F238E27FC236}">
                  <a16:creationId xmlns:a16="http://schemas.microsoft.com/office/drawing/2014/main" id="{DBE28061-8736-4039-A0F9-934979C4B6FC}"/>
                </a:ext>
              </a:extLst>
            </p:cNvPr>
            <p:cNvSpPr txBox="1"/>
            <p:nvPr/>
          </p:nvSpPr>
          <p:spPr>
            <a:xfrm>
              <a:off x="5181103" y="5730119"/>
              <a:ext cx="6873688"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Build an aggregation strategy</a:t>
              </a:r>
            </a:p>
            <a:p>
              <a:pPr algn="r"/>
              <a:r>
                <a:rPr lang="en-US" sz="1600" dirty="0"/>
                <a:t>Combine Manual </a:t>
              </a:r>
              <a:r>
                <a:rPr lang="en-US" sz="1600" b="1" dirty="0"/>
                <a:t>and</a:t>
              </a:r>
              <a:r>
                <a:rPr lang="en-US" sz="1600" dirty="0"/>
                <a:t> Automated FE</a:t>
              </a:r>
            </a:p>
            <a:p>
              <a:pPr algn="r"/>
              <a:r>
                <a:rPr lang="en-US" sz="1600" dirty="0"/>
                <a:t>Aggregate on pasts </a:t>
              </a:r>
              <a:r>
                <a:rPr lang="en-US" sz="1600" b="1" dirty="0"/>
                <a:t>and</a:t>
              </a:r>
              <a:r>
                <a:rPr lang="en-US" sz="1600" dirty="0"/>
                <a:t> applications</a:t>
              </a:r>
            </a:p>
            <a:p>
              <a:pPr algn="r"/>
              <a:r>
                <a:rPr lang="en-US" sz="1600" dirty="0"/>
                <a:t>Merge into a </a:t>
              </a:r>
              <a:r>
                <a:rPr lang="en-US" sz="1600" b="1" dirty="0"/>
                <a:t>single dataset</a:t>
              </a:r>
            </a:p>
          </p:txBody>
        </p:sp>
        <p:pic>
          <p:nvPicPr>
            <p:cNvPr id="35" name="Graphique 34" descr="Index pointant vers la droite vu du côté du dos de la main">
              <a:extLst>
                <a:ext uri="{FF2B5EF4-FFF2-40B4-BE49-F238E27FC236}">
                  <a16:creationId xmlns:a16="http://schemas.microsoft.com/office/drawing/2014/main" id="{CE252C0B-D962-4594-B79A-16DADFC60C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53572" y="5707517"/>
              <a:ext cx="450613" cy="450613"/>
            </a:xfrm>
            <a:prstGeom prst="rect">
              <a:avLst/>
            </a:prstGeom>
          </p:spPr>
        </p:pic>
      </p:grpSp>
      <p:grpSp>
        <p:nvGrpSpPr>
          <p:cNvPr id="8" name="Groupe 7">
            <a:extLst>
              <a:ext uri="{FF2B5EF4-FFF2-40B4-BE49-F238E27FC236}">
                <a16:creationId xmlns:a16="http://schemas.microsoft.com/office/drawing/2014/main" id="{2477770B-FA5C-446D-84A7-0D7DE56C0412}"/>
              </a:ext>
            </a:extLst>
          </p:cNvPr>
          <p:cNvGrpSpPr/>
          <p:nvPr/>
        </p:nvGrpSpPr>
        <p:grpSpPr>
          <a:xfrm>
            <a:off x="-161704" y="2554784"/>
            <a:ext cx="5263911" cy="2415779"/>
            <a:chOff x="-161704" y="2554784"/>
            <a:chExt cx="5263911" cy="2415779"/>
          </a:xfrm>
        </p:grpSpPr>
        <p:sp>
          <p:nvSpPr>
            <p:cNvPr id="20" name="ZoneTexte 19">
              <a:extLst>
                <a:ext uri="{FF2B5EF4-FFF2-40B4-BE49-F238E27FC236}">
                  <a16:creationId xmlns:a16="http://schemas.microsoft.com/office/drawing/2014/main" id="{43103B3A-A548-4C40-9504-658272B73531}"/>
                </a:ext>
              </a:extLst>
            </p:cNvPr>
            <p:cNvSpPr txBox="1"/>
            <p:nvPr/>
          </p:nvSpPr>
          <p:spPr>
            <a:xfrm>
              <a:off x="-161704" y="3339269"/>
              <a:ext cx="5254068" cy="1107996"/>
            </a:xfrm>
            <a:prstGeom prst="rect">
              <a:avLst/>
            </a:prstGeom>
            <a:noFill/>
          </p:spPr>
          <p:txBody>
            <a:bodyPr wrap="square">
              <a:spAutoFit/>
            </a:bodyPr>
            <a:lstStyle/>
            <a:p>
              <a:pPr algn="r"/>
              <a:r>
                <a:rPr lang="en-US" b="1" dirty="0">
                  <a:solidFill>
                    <a:srgbClr val="6DD4FF"/>
                  </a:solidFill>
                </a:rPr>
                <a:t>Internal loans:</a:t>
              </a:r>
            </a:p>
            <a:p>
              <a:pPr algn="r"/>
              <a:r>
                <a:rPr lang="en-US" sz="1200" dirty="0"/>
                <a:t>Count </a:t>
              </a:r>
              <a:r>
                <a:rPr lang="en-US" sz="1200" b="1" dirty="0"/>
                <a:t>previous applications</a:t>
              </a:r>
              <a:r>
                <a:rPr lang="en-US" sz="1200" dirty="0"/>
                <a:t> by status with </a:t>
              </a:r>
              <a:r>
                <a:rPr lang="en-US" sz="1200" b="1" dirty="0"/>
                <a:t>rejection reason detail</a:t>
              </a:r>
            </a:p>
            <a:p>
              <a:pPr algn="r"/>
              <a:r>
                <a:rPr lang="en-US" sz="1200" dirty="0"/>
                <a:t>Compute the applicant’s </a:t>
              </a:r>
              <a:r>
                <a:rPr lang="en-US" sz="1200" b="1" dirty="0"/>
                <a:t>Rejection Rate</a:t>
              </a:r>
            </a:p>
            <a:p>
              <a:pPr algn="r"/>
              <a:r>
                <a:rPr lang="en-US" sz="1200" dirty="0"/>
                <a:t>Compute the </a:t>
              </a:r>
              <a:r>
                <a:rPr lang="en-US" sz="1200" b="1" dirty="0"/>
                <a:t>adjusted index of last rejection recency</a:t>
              </a:r>
            </a:p>
            <a:p>
              <a:pPr algn="r"/>
              <a:endParaRPr lang="en-US" sz="1200"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163811" y="4231899"/>
              <a:ext cx="4938396" cy="738664"/>
            </a:xfrm>
            <a:prstGeom prst="rect">
              <a:avLst/>
            </a:prstGeom>
            <a:noFill/>
          </p:spPr>
          <p:txBody>
            <a:bodyPr wrap="square">
              <a:spAutoFit/>
            </a:bodyPr>
            <a:lstStyle/>
            <a:p>
              <a:pPr algn="r"/>
              <a:r>
                <a:rPr lang="en-US" b="1" dirty="0">
                  <a:solidFill>
                    <a:srgbClr val="F5B8CF"/>
                  </a:solidFill>
                </a:rPr>
                <a:t>External</a:t>
              </a:r>
              <a:r>
                <a:rPr lang="en-US" b="1" dirty="0">
                  <a:solidFill>
                    <a:srgbClr val="6DD4FF"/>
                  </a:solidFill>
                </a:rPr>
                <a:t> </a:t>
              </a:r>
              <a:r>
                <a:rPr lang="en-US" b="1" dirty="0"/>
                <a:t>&amp;</a:t>
              </a:r>
              <a:r>
                <a:rPr lang="en-US" b="1" dirty="0">
                  <a:solidFill>
                    <a:srgbClr val="6DD4FF"/>
                  </a:solidFill>
                </a:rPr>
                <a:t> Internal </a:t>
              </a:r>
              <a:r>
                <a:rPr lang="en-US" b="1" dirty="0"/>
                <a:t>Balance</a:t>
              </a:r>
            </a:p>
            <a:p>
              <a:pPr algn="r"/>
              <a:r>
                <a:rPr lang="en-US" sz="1200" dirty="0"/>
                <a:t>Catch </a:t>
              </a:r>
              <a:r>
                <a:rPr lang="en-US" sz="1200" b="1" dirty="0"/>
                <a:t>earliness</a:t>
              </a:r>
              <a:r>
                <a:rPr lang="en-US" sz="1200" dirty="0"/>
                <a:t> (vs loan term) and </a:t>
              </a:r>
              <a:r>
                <a:rPr lang="en-US" sz="1200" b="1" dirty="0"/>
                <a:t>deepness</a:t>
              </a:r>
              <a:r>
                <a:rPr lang="en-US" sz="1200" dirty="0"/>
                <a:t> (vs loan amount) of existing repayment failures </a:t>
              </a:r>
            </a:p>
          </p:txBody>
        </p:sp>
        <p:sp>
          <p:nvSpPr>
            <p:cNvPr id="43" name="ZoneTexte 42">
              <a:extLst>
                <a:ext uri="{FF2B5EF4-FFF2-40B4-BE49-F238E27FC236}">
                  <a16:creationId xmlns:a16="http://schemas.microsoft.com/office/drawing/2014/main" id="{3BF88766-8589-4BFC-8CD1-8F5237C342AE}"/>
                </a:ext>
              </a:extLst>
            </p:cNvPr>
            <p:cNvSpPr txBox="1"/>
            <p:nvPr/>
          </p:nvSpPr>
          <p:spPr>
            <a:xfrm>
              <a:off x="1087847" y="2819254"/>
              <a:ext cx="3999477" cy="553998"/>
            </a:xfrm>
            <a:prstGeom prst="rect">
              <a:avLst/>
            </a:prstGeom>
            <a:noFill/>
          </p:spPr>
          <p:txBody>
            <a:bodyPr wrap="square">
              <a:spAutoFit/>
            </a:bodyPr>
            <a:lstStyle/>
            <a:p>
              <a:pPr algn="r"/>
              <a:r>
                <a:rPr lang="en-US" b="1" dirty="0">
                  <a:solidFill>
                    <a:schemeClr val="accent1"/>
                  </a:solidFill>
                </a:rPr>
                <a:t>Any loans:</a:t>
              </a:r>
            </a:p>
            <a:p>
              <a:r>
                <a:rPr lang="en-US" sz="1200" dirty="0"/>
                <a:t>Count </a:t>
              </a:r>
              <a:r>
                <a:rPr lang="en-US" sz="1200" b="1" dirty="0"/>
                <a:t>loans types </a:t>
              </a:r>
              <a:r>
                <a:rPr lang="en-US" sz="1200" dirty="0"/>
                <a:t>and get </a:t>
              </a:r>
              <a:r>
                <a:rPr lang="en-US" sz="1200" b="1" dirty="0"/>
                <a:t>last active loan recency</a:t>
              </a:r>
            </a:p>
          </p:txBody>
        </p:sp>
        <p:sp>
          <p:nvSpPr>
            <p:cNvPr id="3" name="Flèche : bas 2">
              <a:extLst>
                <a:ext uri="{FF2B5EF4-FFF2-40B4-BE49-F238E27FC236}">
                  <a16:creationId xmlns:a16="http://schemas.microsoft.com/office/drawing/2014/main" id="{B3B30C78-B90B-4B2E-8F96-9E0F85E1D17F}"/>
                </a:ext>
              </a:extLst>
            </p:cNvPr>
            <p:cNvSpPr/>
            <p:nvPr/>
          </p:nvSpPr>
          <p:spPr>
            <a:xfrm>
              <a:off x="2986801" y="2554784"/>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re 1">
            <a:extLst>
              <a:ext uri="{FF2B5EF4-FFF2-40B4-BE49-F238E27FC236}">
                <a16:creationId xmlns:a16="http://schemas.microsoft.com/office/drawing/2014/main" id="{6D7784FF-5801-461E-BD70-1C820EA1296A}"/>
              </a:ext>
            </a:extLst>
          </p:cNvPr>
          <p:cNvSpPr txBox="1">
            <a:spLocks/>
          </p:cNvSpPr>
          <p:nvPr/>
        </p:nvSpPr>
        <p:spPr>
          <a:xfrm>
            <a:off x="5469058" y="71349"/>
            <a:ext cx="3568754" cy="86168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i="1" dirty="0"/>
          </a:p>
        </p:txBody>
      </p:sp>
      <p:grpSp>
        <p:nvGrpSpPr>
          <p:cNvPr id="7" name="Groupe 6">
            <a:extLst>
              <a:ext uri="{FF2B5EF4-FFF2-40B4-BE49-F238E27FC236}">
                <a16:creationId xmlns:a16="http://schemas.microsoft.com/office/drawing/2014/main" id="{36B095CC-D85D-4828-A4AB-55383BC41894}"/>
              </a:ext>
            </a:extLst>
          </p:cNvPr>
          <p:cNvGrpSpPr/>
          <p:nvPr/>
        </p:nvGrpSpPr>
        <p:grpSpPr>
          <a:xfrm>
            <a:off x="840205" y="2819255"/>
            <a:ext cx="4310913" cy="2669151"/>
            <a:chOff x="840205" y="2819255"/>
            <a:chExt cx="4310913" cy="2669151"/>
          </a:xfrm>
        </p:grpSpPr>
        <p:grpSp>
          <p:nvGrpSpPr>
            <p:cNvPr id="44" name="Groupe 43">
              <a:extLst>
                <a:ext uri="{FF2B5EF4-FFF2-40B4-BE49-F238E27FC236}">
                  <a16:creationId xmlns:a16="http://schemas.microsoft.com/office/drawing/2014/main" id="{D5C8874F-CB45-495D-9EF0-4EF98CE6E10D}"/>
                </a:ext>
              </a:extLst>
            </p:cNvPr>
            <p:cNvGrpSpPr/>
            <p:nvPr/>
          </p:nvGrpSpPr>
          <p:grpSpPr>
            <a:xfrm>
              <a:off x="840205" y="2819255"/>
              <a:ext cx="4310913" cy="2669151"/>
              <a:chOff x="5655456" y="2490328"/>
              <a:chExt cx="5335059" cy="1300169"/>
            </a:xfrm>
          </p:grpSpPr>
          <p:sp>
            <p:nvSpPr>
              <p:cNvPr id="45" name="ZoneTexte 44">
                <a:extLst>
                  <a:ext uri="{FF2B5EF4-FFF2-40B4-BE49-F238E27FC236}">
                    <a16:creationId xmlns:a16="http://schemas.microsoft.com/office/drawing/2014/main" id="{12949E7C-BF5C-4015-8CBC-4F00EF05C76D}"/>
                  </a:ext>
                </a:extLst>
              </p:cNvPr>
              <p:cNvSpPr txBox="1"/>
              <p:nvPr/>
            </p:nvSpPr>
            <p:spPr>
              <a:xfrm>
                <a:off x="5655456" y="3610592"/>
                <a:ext cx="5256109" cy="179905"/>
              </a:xfrm>
              <a:prstGeom prst="rect">
                <a:avLst/>
              </a:prstGeom>
              <a:noFill/>
            </p:spPr>
            <p:txBody>
              <a:bodyPr wrap="square">
                <a:spAutoFit/>
              </a:bodyPr>
              <a:lstStyle/>
              <a:p>
                <a:pPr algn="r"/>
                <a:r>
                  <a:rPr lang="en-US" b="1" i="1" dirty="0">
                    <a:solidFill>
                      <a:schemeClr val="accent1"/>
                    </a:solidFill>
                  </a:rPr>
                  <a:t>“manual” top-level features:        +25</a:t>
                </a:r>
              </a:p>
            </p:txBody>
          </p:sp>
          <p:sp>
            <p:nvSpPr>
              <p:cNvPr id="46" name="Parenthèse ouvrante 45">
                <a:extLst>
                  <a:ext uri="{FF2B5EF4-FFF2-40B4-BE49-F238E27FC236}">
                    <a16:creationId xmlns:a16="http://schemas.microsoft.com/office/drawing/2014/main" id="{4A1A0585-97C9-4462-8E8E-065B42817875}"/>
                  </a:ext>
                </a:extLst>
              </p:cNvPr>
              <p:cNvSpPr/>
              <p:nvPr/>
            </p:nvSpPr>
            <p:spPr>
              <a:xfrm flipH="1">
                <a:off x="10933935" y="2490328"/>
                <a:ext cx="56580" cy="1299193"/>
              </a:xfrm>
              <a:prstGeom prst="leftBracket">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e 47">
              <a:extLst>
                <a:ext uri="{FF2B5EF4-FFF2-40B4-BE49-F238E27FC236}">
                  <a16:creationId xmlns:a16="http://schemas.microsoft.com/office/drawing/2014/main" id="{02FEC361-FD18-445B-ACE7-636E63312E8E}"/>
                </a:ext>
              </a:extLst>
            </p:cNvPr>
            <p:cNvGrpSpPr/>
            <p:nvPr/>
          </p:nvGrpSpPr>
          <p:grpSpPr>
            <a:xfrm>
              <a:off x="4253350" y="5166792"/>
              <a:ext cx="301148" cy="262072"/>
              <a:chOff x="4747308" y="4485828"/>
              <a:chExt cx="418255" cy="336654"/>
            </a:xfrm>
          </p:grpSpPr>
          <p:sp>
            <p:nvSpPr>
              <p:cNvPr id="49" name="Forme libre : forme 48">
                <a:extLst>
                  <a:ext uri="{FF2B5EF4-FFF2-40B4-BE49-F238E27FC236}">
                    <a16:creationId xmlns:a16="http://schemas.microsoft.com/office/drawing/2014/main" id="{B1A47D72-AB73-4125-ACF6-B00B842181E8}"/>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50" name="Forme libre : forme 49">
                <a:extLst>
                  <a:ext uri="{FF2B5EF4-FFF2-40B4-BE49-F238E27FC236}">
                    <a16:creationId xmlns:a16="http://schemas.microsoft.com/office/drawing/2014/main" id="{8007B817-9137-4870-AE91-F3CEF3D39D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51" name="Flèche : bas 50">
            <a:extLst>
              <a:ext uri="{FF2B5EF4-FFF2-40B4-BE49-F238E27FC236}">
                <a16:creationId xmlns:a16="http://schemas.microsoft.com/office/drawing/2014/main" id="{425745E5-9BAD-4A7A-8438-958BF80B7D32}"/>
              </a:ext>
            </a:extLst>
          </p:cNvPr>
          <p:cNvSpPr/>
          <p:nvPr/>
        </p:nvSpPr>
        <p:spPr>
          <a:xfrm>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e 218">
            <a:extLst>
              <a:ext uri="{FF2B5EF4-FFF2-40B4-BE49-F238E27FC236}">
                <a16:creationId xmlns:a16="http://schemas.microsoft.com/office/drawing/2014/main" id="{677EA20C-EA99-4A0D-88D7-0CDA667F68C0}"/>
              </a:ext>
            </a:extLst>
          </p:cNvPr>
          <p:cNvGrpSpPr/>
          <p:nvPr/>
        </p:nvGrpSpPr>
        <p:grpSpPr>
          <a:xfrm>
            <a:off x="5643697" y="1551664"/>
            <a:ext cx="6363249" cy="4084983"/>
            <a:chOff x="5643697" y="1551664"/>
            <a:chExt cx="6363249" cy="4084983"/>
          </a:xfrm>
        </p:grpSpPr>
        <p:pic>
          <p:nvPicPr>
            <p:cNvPr id="220" name="Image 219">
              <a:extLst>
                <a:ext uri="{FF2B5EF4-FFF2-40B4-BE49-F238E27FC236}">
                  <a16:creationId xmlns:a16="http://schemas.microsoft.com/office/drawing/2014/main" id="{31D981CE-262C-4CF4-B3E9-EB40E1E5FCBA}"/>
                </a:ext>
              </a:extLst>
            </p:cNvPr>
            <p:cNvPicPr>
              <a:picLocks noChangeAspect="1"/>
            </p:cNvPicPr>
            <p:nvPr/>
          </p:nvPicPr>
          <p:blipFill>
            <a:blip r:embed="rId2">
              <a:alphaModFix/>
            </a:blip>
            <a:stretch>
              <a:fillRect/>
            </a:stretch>
          </p:blipFill>
          <p:spPr>
            <a:xfrm>
              <a:off x="5643697" y="1551664"/>
              <a:ext cx="6363249" cy="4084983"/>
            </a:xfrm>
            <a:prstGeom prst="rect">
              <a:avLst/>
            </a:prstGeom>
          </p:spPr>
        </p:pic>
        <p:sp>
          <p:nvSpPr>
            <p:cNvPr id="221" name="ZoneTexte 220">
              <a:extLst>
                <a:ext uri="{FF2B5EF4-FFF2-40B4-BE49-F238E27FC236}">
                  <a16:creationId xmlns:a16="http://schemas.microsoft.com/office/drawing/2014/main" id="{DE13AA4E-D878-43FA-86CF-EACD53D80A69}"/>
                </a:ext>
              </a:extLst>
            </p:cNvPr>
            <p:cNvSpPr txBox="1"/>
            <p:nvPr/>
          </p:nvSpPr>
          <p:spPr>
            <a:xfrm>
              <a:off x="9171287" y="4974222"/>
              <a:ext cx="1523874" cy="646331"/>
            </a:xfrm>
            <a:prstGeom prst="rect">
              <a:avLst/>
            </a:prstGeom>
            <a:solidFill>
              <a:schemeClr val="tx1"/>
            </a:solidFill>
          </p:spPr>
          <p:txBody>
            <a:bodyPr wrap="square">
              <a:spAutoFit/>
            </a:bodyPr>
            <a:lstStyle/>
            <a:p>
              <a:pPr algn="ctr"/>
              <a:r>
                <a:rPr lang="en-US" sz="1200" b="0" i="0" dirty="0">
                  <a:solidFill>
                    <a:srgbClr val="000000"/>
                  </a:solidFill>
                  <a:effectLst/>
                  <a:latin typeface="Helvetica Neue"/>
                </a:rPr>
                <a:t>INS_</a:t>
              </a:r>
            </a:p>
            <a:p>
              <a:pPr algn="ctr"/>
              <a:r>
                <a:rPr lang="en-US" sz="1200" b="0" i="0" dirty="0">
                  <a:solidFill>
                    <a:srgbClr val="000000"/>
                  </a:solidFill>
                  <a:effectLst/>
                  <a:latin typeface="Helvetica Neue"/>
                </a:rPr>
                <a:t>INSAGG_</a:t>
              </a:r>
            </a:p>
            <a:p>
              <a:pPr algn="ctr"/>
              <a:endParaRPr lang="en-US" sz="1200" b="0" i="0" dirty="0">
                <a:solidFill>
                  <a:srgbClr val="000000"/>
                </a:solidFill>
                <a:effectLst/>
                <a:latin typeface="Helvetica Neue"/>
              </a:endParaRPr>
            </a:p>
          </p:txBody>
        </p:sp>
        <p:sp>
          <p:nvSpPr>
            <p:cNvPr id="223" name="Rectangle 222">
              <a:extLst>
                <a:ext uri="{FF2B5EF4-FFF2-40B4-BE49-F238E27FC236}">
                  <a16:creationId xmlns:a16="http://schemas.microsoft.com/office/drawing/2014/main" id="{3A306649-DBDD-4330-8F0F-79F88B40CFF7}"/>
                </a:ext>
              </a:extLst>
            </p:cNvPr>
            <p:cNvSpPr/>
            <p:nvPr/>
          </p:nvSpPr>
          <p:spPr>
            <a:xfrm>
              <a:off x="9476023" y="3069920"/>
              <a:ext cx="1523873" cy="7890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PREV_</a:t>
              </a:r>
            </a:p>
            <a:p>
              <a:pPr algn="ctr"/>
              <a:r>
                <a:rPr lang="en-US" sz="1200" dirty="0">
                  <a:solidFill>
                    <a:srgbClr val="000000"/>
                  </a:solidFill>
                  <a:latin typeface="Helvetica Neue"/>
                </a:rPr>
                <a:t>REFUSED_</a:t>
              </a:r>
            </a:p>
            <a:p>
              <a:pPr algn="ctr"/>
              <a:r>
                <a:rPr lang="en-US" sz="1200" dirty="0">
                  <a:solidFill>
                    <a:srgbClr val="000000"/>
                  </a:solidFill>
                  <a:latin typeface="Helvetica Neue"/>
                </a:rPr>
                <a:t>APPROVED_</a:t>
              </a:r>
            </a:p>
            <a:p>
              <a:pPr algn="ctr"/>
              <a:endParaRPr lang="en-US" sz="1200" dirty="0"/>
            </a:p>
          </p:txBody>
        </p:sp>
        <p:sp>
          <p:nvSpPr>
            <p:cNvPr id="224" name="Rectangle 223">
              <a:extLst>
                <a:ext uri="{FF2B5EF4-FFF2-40B4-BE49-F238E27FC236}">
                  <a16:creationId xmlns:a16="http://schemas.microsoft.com/office/drawing/2014/main" id="{54D22552-B16C-4A7A-AA17-7648AFD2C68A}"/>
                </a:ext>
              </a:extLst>
            </p:cNvPr>
            <p:cNvSpPr/>
            <p:nvPr/>
          </p:nvSpPr>
          <p:spPr>
            <a:xfrm>
              <a:off x="7936208"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POS_</a:t>
              </a:r>
            </a:p>
            <a:p>
              <a:pPr algn="ctr"/>
              <a:endParaRPr lang="en-US" sz="1600" dirty="0"/>
            </a:p>
          </p:txBody>
        </p:sp>
        <p:sp>
          <p:nvSpPr>
            <p:cNvPr id="225" name="Rectangle 224">
              <a:extLst>
                <a:ext uri="{FF2B5EF4-FFF2-40B4-BE49-F238E27FC236}">
                  <a16:creationId xmlns:a16="http://schemas.microsoft.com/office/drawing/2014/main" id="{9464F1E3-F8AA-42F1-976B-FEE7A364D60F}"/>
                </a:ext>
              </a:extLst>
            </p:cNvPr>
            <p:cNvSpPr/>
            <p:nvPr/>
          </p:nvSpPr>
          <p:spPr>
            <a:xfrm>
              <a:off x="5739853"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endParaRPr lang="en-US" sz="1600" dirty="0"/>
            </a:p>
          </p:txBody>
        </p:sp>
        <p:sp>
          <p:nvSpPr>
            <p:cNvPr id="226" name="Rectangle 225">
              <a:extLst>
                <a:ext uri="{FF2B5EF4-FFF2-40B4-BE49-F238E27FC236}">
                  <a16:creationId xmlns:a16="http://schemas.microsoft.com/office/drawing/2014/main" id="{FA270E88-ADAB-4ED4-9B0A-DDC9F3059E85}"/>
                </a:ext>
              </a:extLst>
            </p:cNvPr>
            <p:cNvSpPr/>
            <p:nvPr/>
          </p:nvSpPr>
          <p:spPr>
            <a:xfrm>
              <a:off x="5739852" y="3090445"/>
              <a:ext cx="1430080" cy="7684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r>
                <a:rPr lang="en-US" sz="1200" dirty="0">
                  <a:solidFill>
                    <a:srgbClr val="000000"/>
                  </a:solidFill>
                  <a:latin typeface="Helvetica Neue"/>
                </a:rPr>
                <a:t>ACTIVE_</a:t>
              </a:r>
            </a:p>
            <a:p>
              <a:pPr algn="ctr"/>
              <a:r>
                <a:rPr lang="en-US" sz="1200" dirty="0">
                  <a:solidFill>
                    <a:srgbClr val="000000"/>
                  </a:solidFill>
                  <a:latin typeface="Helvetica Neue"/>
                </a:rPr>
                <a:t>CLOSED_</a:t>
              </a:r>
              <a:endParaRPr lang="en-US" sz="1200" dirty="0"/>
            </a:p>
          </p:txBody>
        </p:sp>
        <p:sp>
          <p:nvSpPr>
            <p:cNvPr id="227" name="Rectangle 226">
              <a:extLst>
                <a:ext uri="{FF2B5EF4-FFF2-40B4-BE49-F238E27FC236}">
                  <a16:creationId xmlns:a16="http://schemas.microsoft.com/office/drawing/2014/main" id="{15011FFD-A11E-4609-BE74-E354B539F07F}"/>
                </a:ext>
              </a:extLst>
            </p:cNvPr>
            <p:cNvSpPr/>
            <p:nvPr/>
          </p:nvSpPr>
          <p:spPr>
            <a:xfrm>
              <a:off x="10839338" y="4981118"/>
              <a:ext cx="1047930" cy="5847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CC_</a:t>
              </a:r>
            </a:p>
            <a:p>
              <a:pPr algn="ctr"/>
              <a:endParaRPr lang="en-US" sz="1600" dirty="0"/>
            </a:p>
          </p:txBody>
        </p:sp>
        <p:sp>
          <p:nvSpPr>
            <p:cNvPr id="228" name="Rectangle 227">
              <a:extLst>
                <a:ext uri="{FF2B5EF4-FFF2-40B4-BE49-F238E27FC236}">
                  <a16:creationId xmlns:a16="http://schemas.microsoft.com/office/drawing/2014/main" id="{7B057120-BA98-433E-AD8C-456535EF4835}"/>
                </a:ext>
              </a:extLst>
            </p:cNvPr>
            <p:cNvSpPr/>
            <p:nvPr/>
          </p:nvSpPr>
          <p:spPr>
            <a:xfrm>
              <a:off x="7644153" y="1745003"/>
              <a:ext cx="1430080" cy="587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9402078" cy="861682"/>
          </a:xfrm>
        </p:spPr>
        <p:txBody>
          <a:bodyPr/>
          <a:lstStyle/>
          <a:p>
            <a:r>
              <a:rPr lang="en-US" sz="2800" dirty="0">
                <a:solidFill>
                  <a:schemeClr val="tx2">
                    <a:lumMod val="75000"/>
                  </a:schemeClr>
                </a:solidFill>
              </a:rPr>
              <a:t>Bottom-up</a:t>
            </a:r>
            <a:r>
              <a:rPr lang="en-US" sz="2800" dirty="0">
                <a:solidFill>
                  <a:schemeClr val="bg1"/>
                </a:solidFill>
              </a:rPr>
              <a:t> </a:t>
            </a:r>
            <a:br>
              <a:rPr lang="en-US" sz="2800" dirty="0"/>
            </a:br>
            <a:r>
              <a:rPr lang="en-US" sz="2800" dirty="0"/>
              <a:t>Aggregation, Merge </a:t>
            </a:r>
            <a:r>
              <a:rPr lang="en-US" sz="2800" i="1" dirty="0"/>
              <a:t>&amp; Feature Selection</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3"/>
          <a:stretch>
            <a:fillRect/>
          </a:stretch>
        </p:blipFill>
        <p:spPr>
          <a:xfrm>
            <a:off x="11084402" y="1583180"/>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1129845" y="6316867"/>
            <a:ext cx="1062155" cy="490599"/>
          </a:xfrm>
        </p:spPr>
        <p:txBody>
          <a:bodyPr/>
          <a:lstStyle/>
          <a:p>
            <a:fld id="{D57F1E4F-1CFF-5643-939E-217C01CDF565}" type="slidenum">
              <a:rPr lang="en-US" smtClean="0"/>
              <a:pPr/>
              <a:t>7</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585247"/>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593632"/>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695425"/>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56852"/>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21447"/>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37381"/>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694745"/>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694745"/>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3725315" cy="738664"/>
          </a:xfrm>
          <a:prstGeom prst="rect">
            <a:avLst/>
          </a:prstGeom>
          <a:noFill/>
        </p:spPr>
        <p:txBody>
          <a:bodyPr wrap="square">
            <a:spAutoFit/>
          </a:bodyPr>
          <a:lstStyle/>
          <a:p>
            <a:r>
              <a:rPr lang="en-US" b="1" dirty="0"/>
              <a:t>Datasets aggregation &amp; merge </a:t>
            </a:r>
            <a:r>
              <a:rPr lang="en-US" sz="1200" b="1" dirty="0"/>
              <a:t>(</a:t>
            </a:r>
            <a:r>
              <a:rPr lang="en-US" sz="1200" b="1" dirty="0" err="1"/>
              <a:t>nb</a:t>
            </a:r>
            <a:r>
              <a:rPr lang="en-US" sz="1200" b="1" dirty="0"/>
              <a:t> features)</a:t>
            </a:r>
            <a:endParaRPr lang="en-US" sz="1200" dirty="0"/>
          </a:p>
          <a:p>
            <a:endParaRPr lang="en-US" sz="1200" dirty="0"/>
          </a:p>
        </p:txBody>
      </p:sp>
      <p:grpSp>
        <p:nvGrpSpPr>
          <p:cNvPr id="84" name="Groupe 83">
            <a:extLst>
              <a:ext uri="{FF2B5EF4-FFF2-40B4-BE49-F238E27FC236}">
                <a16:creationId xmlns:a16="http://schemas.microsoft.com/office/drawing/2014/main" id="{F50A436B-D3E3-4DC7-BBA2-4B592E1B6AA3}"/>
              </a:ext>
            </a:extLst>
          </p:cNvPr>
          <p:cNvGrpSpPr/>
          <p:nvPr/>
        </p:nvGrpSpPr>
        <p:grpSpPr>
          <a:xfrm>
            <a:off x="214569" y="5800883"/>
            <a:ext cx="5161204" cy="848109"/>
            <a:chOff x="5159388" y="6004856"/>
            <a:chExt cx="6873688" cy="1077218"/>
          </a:xfrm>
        </p:grpSpPr>
        <p:sp>
          <p:nvSpPr>
            <p:cNvPr id="85" name="ZoneTexte 84">
              <a:extLst>
                <a:ext uri="{FF2B5EF4-FFF2-40B4-BE49-F238E27FC236}">
                  <a16:creationId xmlns:a16="http://schemas.microsoft.com/office/drawing/2014/main" id="{14E532AF-7831-4E66-AEDC-050A67CE73C2}"/>
                </a:ext>
              </a:extLst>
            </p:cNvPr>
            <p:cNvSpPr txBox="1"/>
            <p:nvPr/>
          </p:nvSpPr>
          <p:spPr>
            <a:xfrm>
              <a:off x="5159388" y="6004856"/>
              <a:ext cx="6873688"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Perspectives: </a:t>
              </a:r>
            </a:p>
            <a:p>
              <a:pPr algn="r"/>
              <a:r>
                <a:rPr lang="en-US" sz="1600" dirty="0"/>
                <a:t>Track </a:t>
              </a:r>
              <a:r>
                <a:rPr lang="en-US" sz="1600" b="1" dirty="0"/>
                <a:t>most valuable features groups</a:t>
              </a:r>
              <a:r>
                <a:rPr lang="en-US" sz="1600" dirty="0"/>
                <a:t> </a:t>
              </a:r>
            </a:p>
            <a:p>
              <a:pPr algn="r"/>
              <a:r>
                <a:rPr lang="en-US" sz="1600" dirty="0"/>
                <a:t>Track </a:t>
              </a:r>
              <a:r>
                <a:rPr lang="en-US" sz="1600" b="1" dirty="0"/>
                <a:t>missing values &amp; consistent replacement</a:t>
              </a:r>
            </a:p>
          </p:txBody>
        </p:sp>
        <p:pic>
          <p:nvPicPr>
            <p:cNvPr id="87" name="Graphique 86" descr="Index pointant vers la droite vu du côté du dos de la main">
              <a:extLst>
                <a:ext uri="{FF2B5EF4-FFF2-40B4-BE49-F238E27FC236}">
                  <a16:creationId xmlns:a16="http://schemas.microsoft.com/office/drawing/2014/main" id="{E8B85E58-9932-4E5B-91F2-77E9A5E3DC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8008" y="6030462"/>
              <a:ext cx="450613" cy="450613"/>
            </a:xfrm>
            <a:prstGeom prst="rect">
              <a:avLst/>
            </a:prstGeom>
          </p:spPr>
        </p:pic>
      </p:grpSp>
      <p:grpSp>
        <p:nvGrpSpPr>
          <p:cNvPr id="188" name="Groupe 187">
            <a:extLst>
              <a:ext uri="{FF2B5EF4-FFF2-40B4-BE49-F238E27FC236}">
                <a16:creationId xmlns:a16="http://schemas.microsoft.com/office/drawing/2014/main" id="{B7291D80-EFE0-4D70-941D-B6A8CB732EDE}"/>
              </a:ext>
            </a:extLst>
          </p:cNvPr>
          <p:cNvGrpSpPr/>
          <p:nvPr/>
        </p:nvGrpSpPr>
        <p:grpSpPr>
          <a:xfrm>
            <a:off x="419700" y="3851273"/>
            <a:ext cx="4615075" cy="2062103"/>
            <a:chOff x="411543" y="4146204"/>
            <a:chExt cx="4615075" cy="2062103"/>
          </a:xfrm>
        </p:grpSpPr>
        <p:sp>
          <p:nvSpPr>
            <p:cNvPr id="20" name="ZoneTexte 19">
              <a:extLst>
                <a:ext uri="{FF2B5EF4-FFF2-40B4-BE49-F238E27FC236}">
                  <a16:creationId xmlns:a16="http://schemas.microsoft.com/office/drawing/2014/main" id="{43103B3A-A548-4C40-9504-658272B73531}"/>
                </a:ext>
              </a:extLst>
            </p:cNvPr>
            <p:cNvSpPr txBox="1"/>
            <p:nvPr/>
          </p:nvSpPr>
          <p:spPr>
            <a:xfrm>
              <a:off x="411543" y="4146204"/>
              <a:ext cx="4615075" cy="2062103"/>
            </a:xfrm>
            <a:prstGeom prst="rect">
              <a:avLst/>
            </a:prstGeom>
            <a:noFill/>
          </p:spPr>
          <p:txBody>
            <a:bodyPr wrap="square">
              <a:spAutoFit/>
            </a:bodyPr>
            <a:lstStyle/>
            <a:p>
              <a:pPr marL="342900" indent="-342900" algn="r">
                <a:buAutoNum type="arabicPeriod"/>
              </a:pPr>
              <a:r>
                <a:rPr lang="en-US" sz="1600" b="1" dirty="0"/>
                <a:t>Create new features or drop existing's:</a:t>
              </a:r>
            </a:p>
            <a:p>
              <a:pPr algn="r"/>
              <a:r>
                <a:rPr lang="en-US" sz="1600" b="1" dirty="0">
                  <a:solidFill>
                    <a:schemeClr val="accent1"/>
                  </a:solidFill>
                </a:rPr>
                <a:t>“Manual”</a:t>
              </a:r>
              <a:r>
                <a:rPr lang="en-US" sz="1600" b="1" dirty="0"/>
                <a:t>	</a:t>
              </a:r>
            </a:p>
            <a:p>
              <a:pPr algn="r"/>
              <a:r>
                <a:rPr lang="en-US" sz="1200" dirty="0"/>
                <a:t>+ compute “helpful” new features (“</a:t>
              </a:r>
              <a:r>
                <a:rPr lang="en-US" sz="1200" b="1" dirty="0"/>
                <a:t>N_</a:t>
              </a:r>
              <a:r>
                <a:rPr lang="en-US" sz="1200" dirty="0"/>
                <a:t>”)</a:t>
              </a:r>
            </a:p>
            <a:p>
              <a:pPr algn="r"/>
              <a:r>
                <a:rPr lang="en-US" sz="1200" dirty="0"/>
                <a:t>- drop irrelevant or not interpretable features </a:t>
              </a:r>
              <a:r>
                <a:rPr lang="en-US" sz="1400" dirty="0"/>
                <a:t> </a:t>
              </a:r>
            </a:p>
            <a:p>
              <a:pPr algn="r"/>
              <a:r>
                <a:rPr lang="en-US" sz="1600" b="1" dirty="0">
                  <a:solidFill>
                    <a:schemeClr val="accent1"/>
                  </a:solidFill>
                </a:rPr>
                <a:t>“Auto”</a:t>
              </a:r>
              <a:r>
                <a:rPr lang="en-US" sz="1600" b="1" dirty="0"/>
                <a:t>	</a:t>
              </a:r>
            </a:p>
            <a:p>
              <a:pPr algn="r"/>
              <a:r>
                <a:rPr lang="en-US" sz="1200" dirty="0"/>
                <a:t>+ </a:t>
              </a:r>
              <a:r>
                <a:rPr lang="en-US" sz="1200" b="1" dirty="0"/>
                <a:t>One hot encoding </a:t>
              </a:r>
              <a:r>
                <a:rPr lang="en-US" sz="1200" dirty="0"/>
                <a:t>of categorical features</a:t>
              </a:r>
            </a:p>
            <a:p>
              <a:pPr algn="r"/>
              <a:r>
                <a:rPr lang="en-US" sz="1200" dirty="0"/>
                <a:t>+ relevant “</a:t>
              </a:r>
              <a:r>
                <a:rPr lang="en-US" sz="1200" b="1" dirty="0" err="1"/>
                <a:t>agg</a:t>
              </a:r>
              <a:r>
                <a:rPr lang="en-US" sz="1200" dirty="0"/>
                <a:t>” methods in ['min', 'mean’, ...]</a:t>
              </a:r>
            </a:p>
            <a:p>
              <a:pPr algn="r"/>
              <a:r>
                <a:rPr lang="en-US" sz="1200" b="1" dirty="0"/>
                <a:t>Prefixed :</a:t>
              </a:r>
              <a:r>
                <a:rPr lang="en-US" sz="1200" dirty="0"/>
                <a:t> BUR_, POS_, </a:t>
              </a:r>
              <a:r>
                <a:rPr lang="en-US" sz="1200" dirty="0" err="1"/>
                <a:t>etc</a:t>
              </a:r>
              <a:r>
                <a:rPr lang="en-US" sz="1200" dirty="0"/>
                <a:t>, and </a:t>
              </a:r>
              <a:r>
                <a:rPr lang="en-US" sz="1200" b="1" dirty="0"/>
                <a:t>Suffixed</a:t>
              </a:r>
              <a:r>
                <a:rPr lang="en-US" sz="1200" dirty="0"/>
                <a:t> _MIN, _Mean </a:t>
              </a:r>
              <a:r>
                <a:rPr lang="en-US" sz="1200" dirty="0" err="1"/>
                <a:t>etc</a:t>
              </a:r>
              <a:endParaRPr lang="en-US" sz="1200" dirty="0"/>
            </a:p>
            <a:p>
              <a:pPr algn="r"/>
              <a:endParaRPr lang="en-US" sz="1400" dirty="0"/>
            </a:p>
          </p:txBody>
        </p:sp>
        <p:grpSp>
          <p:nvGrpSpPr>
            <p:cNvPr id="33" name="Groupe 32">
              <a:extLst>
                <a:ext uri="{FF2B5EF4-FFF2-40B4-BE49-F238E27FC236}">
                  <a16:creationId xmlns:a16="http://schemas.microsoft.com/office/drawing/2014/main" id="{8BEE053C-D08F-47B9-9B12-DDCCE253EF4D}"/>
                </a:ext>
              </a:extLst>
            </p:cNvPr>
            <p:cNvGrpSpPr/>
            <p:nvPr/>
          </p:nvGrpSpPr>
          <p:grpSpPr>
            <a:xfrm>
              <a:off x="4662402" y="5081818"/>
              <a:ext cx="253597" cy="268509"/>
              <a:chOff x="4755647" y="5133694"/>
              <a:chExt cx="359999" cy="360000"/>
            </a:xfrm>
          </p:grpSpPr>
          <p:pic>
            <p:nvPicPr>
              <p:cNvPr id="11" name="Graphique 10" descr="Clé">
                <a:extLst>
                  <a:ext uri="{FF2B5EF4-FFF2-40B4-BE49-F238E27FC236}">
                    <a16:creationId xmlns:a16="http://schemas.microsoft.com/office/drawing/2014/main" id="{41689521-8C29-4FEF-80B6-89D9763418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55647" y="5133694"/>
                <a:ext cx="359999" cy="360000"/>
              </a:xfrm>
              <a:prstGeom prst="rect">
                <a:avLst/>
              </a:prstGeom>
            </p:spPr>
          </p:pic>
          <p:sp>
            <p:nvSpPr>
              <p:cNvPr id="92" name="Forme libre : forme 91">
                <a:extLst>
                  <a:ext uri="{FF2B5EF4-FFF2-40B4-BE49-F238E27FC236}">
                    <a16:creationId xmlns:a16="http://schemas.microsoft.com/office/drawing/2014/main" id="{96C7FD77-509A-4EB0-BD37-2E0DE651651C}"/>
                  </a:ext>
                </a:extLst>
              </p:cNvPr>
              <p:cNvSpPr/>
              <p:nvPr/>
            </p:nvSpPr>
            <p:spPr>
              <a:xfrm>
                <a:off x="4992784" y="5261740"/>
                <a:ext cx="102205" cy="208954"/>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35" name="Groupe 34">
              <a:extLst>
                <a:ext uri="{FF2B5EF4-FFF2-40B4-BE49-F238E27FC236}">
                  <a16:creationId xmlns:a16="http://schemas.microsoft.com/office/drawing/2014/main" id="{3F781470-0156-493E-AE60-606A1B6932B8}"/>
                </a:ext>
              </a:extLst>
            </p:cNvPr>
            <p:cNvGrpSpPr/>
            <p:nvPr/>
          </p:nvGrpSpPr>
          <p:grpSpPr>
            <a:xfrm>
              <a:off x="4537204" y="4433353"/>
              <a:ext cx="301148" cy="262072"/>
              <a:chOff x="4747308" y="4485828"/>
              <a:chExt cx="418255" cy="336654"/>
            </a:xfrm>
          </p:grpSpPr>
          <p:sp>
            <p:nvSpPr>
              <p:cNvPr id="23" name="Forme libre : forme 22">
                <a:extLst>
                  <a:ext uri="{FF2B5EF4-FFF2-40B4-BE49-F238E27FC236}">
                    <a16:creationId xmlns:a16="http://schemas.microsoft.com/office/drawing/2014/main" id="{D3C36984-F628-489F-AFC1-0C8B6033CC5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96" name="Forme libre : forme 95">
                <a:extLst>
                  <a:ext uri="{FF2B5EF4-FFF2-40B4-BE49-F238E27FC236}">
                    <a16:creationId xmlns:a16="http://schemas.microsoft.com/office/drawing/2014/main" id="{C0002C88-AEC5-45A0-948F-5675F77C9D9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4" name="Groupe 183">
            <a:extLst>
              <a:ext uri="{FF2B5EF4-FFF2-40B4-BE49-F238E27FC236}">
                <a16:creationId xmlns:a16="http://schemas.microsoft.com/office/drawing/2014/main" id="{9125DAEA-B6BD-4B1F-925C-1C4FFF13A7DE}"/>
              </a:ext>
            </a:extLst>
          </p:cNvPr>
          <p:cNvGrpSpPr/>
          <p:nvPr/>
        </p:nvGrpSpPr>
        <p:grpSpPr>
          <a:xfrm>
            <a:off x="5592412" y="3986456"/>
            <a:ext cx="6439118" cy="2491696"/>
            <a:chOff x="5592412" y="3986456"/>
            <a:chExt cx="6439118" cy="2491696"/>
          </a:xfrm>
        </p:grpSpPr>
        <p:grpSp>
          <p:nvGrpSpPr>
            <p:cNvPr id="19" name="Groupe 18">
              <a:extLst>
                <a:ext uri="{FF2B5EF4-FFF2-40B4-BE49-F238E27FC236}">
                  <a16:creationId xmlns:a16="http://schemas.microsoft.com/office/drawing/2014/main" id="{DD426458-89F6-4BCF-A30B-805DC125E058}"/>
                </a:ext>
              </a:extLst>
            </p:cNvPr>
            <p:cNvGrpSpPr/>
            <p:nvPr/>
          </p:nvGrpSpPr>
          <p:grpSpPr>
            <a:xfrm>
              <a:off x="5592412" y="3986456"/>
              <a:ext cx="6439118" cy="2491696"/>
              <a:chOff x="5592412" y="3986456"/>
              <a:chExt cx="6439118" cy="2491696"/>
            </a:xfrm>
          </p:grpSpPr>
          <p:sp>
            <p:nvSpPr>
              <p:cNvPr id="36" name="Bulle narrative : rectangle 35">
                <a:extLst>
                  <a:ext uri="{FF2B5EF4-FFF2-40B4-BE49-F238E27FC236}">
                    <a16:creationId xmlns:a16="http://schemas.microsoft.com/office/drawing/2014/main" id="{0AF43B5F-DE33-4A76-9B73-F293AF15D916}"/>
                  </a:ext>
                </a:extLst>
              </p:cNvPr>
              <p:cNvSpPr/>
              <p:nvPr/>
            </p:nvSpPr>
            <p:spPr>
              <a:xfrm>
                <a:off x="6083003" y="4092383"/>
                <a:ext cx="844874" cy="580802"/>
              </a:xfrm>
              <a:prstGeom prst="wedgeRectCallout">
                <a:avLst>
                  <a:gd name="adj1" fmla="val 63716"/>
                  <a:gd name="adj2" fmla="val 71937"/>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+3</a:t>
                </a:r>
              </a:p>
              <a:p>
                <a:pPr algn="r"/>
                <a:r>
                  <a:rPr lang="en-US" sz="1600" b="1" dirty="0">
                    <a:solidFill>
                      <a:schemeClr val="bg1"/>
                    </a:solidFill>
                  </a:rPr>
                  <a:t>+3</a:t>
                </a:r>
              </a:p>
            </p:txBody>
          </p:sp>
          <p:grpSp>
            <p:nvGrpSpPr>
              <p:cNvPr id="7" name="Groupe 6">
                <a:extLst>
                  <a:ext uri="{FF2B5EF4-FFF2-40B4-BE49-F238E27FC236}">
                    <a16:creationId xmlns:a16="http://schemas.microsoft.com/office/drawing/2014/main" id="{5E37BA7D-0930-4D18-8708-5071B574860B}"/>
                  </a:ext>
                </a:extLst>
              </p:cNvPr>
              <p:cNvGrpSpPr/>
              <p:nvPr/>
            </p:nvGrpSpPr>
            <p:grpSpPr>
              <a:xfrm>
                <a:off x="5592412" y="4420322"/>
                <a:ext cx="6439118" cy="2057830"/>
                <a:chOff x="5592412" y="4420322"/>
                <a:chExt cx="6439118" cy="2057830"/>
              </a:xfrm>
            </p:grpSpPr>
            <p:pic>
              <p:nvPicPr>
                <p:cNvPr id="29" name="Graphique 28" descr="Base de données">
                  <a:extLst>
                    <a:ext uri="{FF2B5EF4-FFF2-40B4-BE49-F238E27FC236}">
                      <a16:creationId xmlns:a16="http://schemas.microsoft.com/office/drawing/2014/main" id="{B2D2827C-A4C3-4F07-9338-5983832014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09043" y="4601680"/>
                  <a:ext cx="412163" cy="412163"/>
                </a:xfrm>
                <a:prstGeom prst="rect">
                  <a:avLst/>
                </a:prstGeom>
              </p:spPr>
            </p:pic>
            <p:pic>
              <p:nvPicPr>
                <p:cNvPr id="46" name="Graphique 45" descr="Base de données">
                  <a:extLst>
                    <a:ext uri="{FF2B5EF4-FFF2-40B4-BE49-F238E27FC236}">
                      <a16:creationId xmlns:a16="http://schemas.microsoft.com/office/drawing/2014/main" id="{FCA37A32-0D1A-40F9-8B6E-64AD4E887E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15547" y="4420322"/>
                  <a:ext cx="412163" cy="412163"/>
                </a:xfrm>
                <a:prstGeom prst="rect">
                  <a:avLst/>
                </a:prstGeom>
              </p:spPr>
            </p:pic>
            <p:pic>
              <p:nvPicPr>
                <p:cNvPr id="48" name="Graphique 47" descr="Base de données">
                  <a:extLst>
                    <a:ext uri="{FF2B5EF4-FFF2-40B4-BE49-F238E27FC236}">
                      <a16:creationId xmlns:a16="http://schemas.microsoft.com/office/drawing/2014/main" id="{D1966453-7251-4AAB-995F-46D94D84F65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619367" y="4421795"/>
                  <a:ext cx="412163" cy="412163"/>
                </a:xfrm>
                <a:prstGeom prst="rect">
                  <a:avLst/>
                </a:prstGeom>
              </p:spPr>
            </p:pic>
            <p:pic>
              <p:nvPicPr>
                <p:cNvPr id="50" name="Graphique 49" descr="Base de données">
                  <a:extLst>
                    <a:ext uri="{FF2B5EF4-FFF2-40B4-BE49-F238E27FC236}">
                      <a16:creationId xmlns:a16="http://schemas.microsoft.com/office/drawing/2014/main" id="{5D0AC78E-22D1-4493-AFC9-FACBA0E231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92412" y="6065989"/>
                  <a:ext cx="412163" cy="412163"/>
                </a:xfrm>
                <a:prstGeom prst="rect">
                  <a:avLst/>
                </a:prstGeom>
              </p:spPr>
            </p:pic>
            <p:pic>
              <p:nvPicPr>
                <p:cNvPr id="52" name="Graphique 51" descr="Base de données">
                  <a:extLst>
                    <a:ext uri="{FF2B5EF4-FFF2-40B4-BE49-F238E27FC236}">
                      <a16:creationId xmlns:a16="http://schemas.microsoft.com/office/drawing/2014/main" id="{FC179450-E7F5-4A3C-AA62-DE0B382050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82718" y="6065989"/>
                  <a:ext cx="412163" cy="412163"/>
                </a:xfrm>
                <a:prstGeom prst="rect">
                  <a:avLst/>
                </a:prstGeom>
              </p:spPr>
            </p:pic>
            <p:sp>
              <p:nvSpPr>
                <p:cNvPr id="53" name="ZoneTexte 52">
                  <a:extLst>
                    <a:ext uri="{FF2B5EF4-FFF2-40B4-BE49-F238E27FC236}">
                      <a16:creationId xmlns:a16="http://schemas.microsoft.com/office/drawing/2014/main" id="{DB7A1D5E-F5EF-4ABA-8458-7CDD6EA37A1E}"/>
                    </a:ext>
                  </a:extLst>
                </p:cNvPr>
                <p:cNvSpPr txBox="1"/>
                <p:nvPr/>
              </p:nvSpPr>
              <p:spPr>
                <a:xfrm>
                  <a:off x="6315400" y="6078815"/>
                  <a:ext cx="4762842" cy="369332"/>
                </a:xfrm>
                <a:prstGeom prst="rect">
                  <a:avLst/>
                </a:prstGeom>
                <a:noFill/>
              </p:spPr>
              <p:txBody>
                <a:bodyPr wrap="none" rtlCol="0">
                  <a:spAutoFit/>
                </a:bodyPr>
                <a:lstStyle/>
                <a:p>
                  <a:r>
                    <a:rPr lang="en-US" dirty="0"/>
                    <a:t>Aggregation by &amp; creation </a:t>
                  </a:r>
                  <a:r>
                    <a:rPr lang="en-US" b="1" dirty="0"/>
                    <a:t>previous loan</a:t>
                  </a:r>
                </a:p>
              </p:txBody>
            </p:sp>
          </p:grpSp>
          <p:sp>
            <p:nvSpPr>
              <p:cNvPr id="63" name="Bulle narrative : rectangle 62">
                <a:extLst>
                  <a:ext uri="{FF2B5EF4-FFF2-40B4-BE49-F238E27FC236}">
                    <a16:creationId xmlns:a16="http://schemas.microsoft.com/office/drawing/2014/main" id="{893DCE31-61DF-42A8-87D3-7E95781331F0}"/>
                  </a:ext>
                </a:extLst>
              </p:cNvPr>
              <p:cNvSpPr/>
              <p:nvPr/>
            </p:nvSpPr>
            <p:spPr>
              <a:xfrm>
                <a:off x="8390229" y="3998615"/>
                <a:ext cx="781058" cy="400004"/>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+5</a:t>
                </a:r>
              </a:p>
            </p:txBody>
          </p:sp>
          <p:sp>
            <p:nvSpPr>
              <p:cNvPr id="64" name="Bulle narrative : rectangle 63">
                <a:extLst>
                  <a:ext uri="{FF2B5EF4-FFF2-40B4-BE49-F238E27FC236}">
                    <a16:creationId xmlns:a16="http://schemas.microsoft.com/office/drawing/2014/main" id="{D8B1246D-95BF-42A0-B19E-5AB1FD4C7E7A}"/>
                  </a:ext>
                </a:extLst>
              </p:cNvPr>
              <p:cNvSpPr/>
              <p:nvPr/>
            </p:nvSpPr>
            <p:spPr>
              <a:xfrm>
                <a:off x="11190650" y="3986456"/>
                <a:ext cx="781058" cy="412163"/>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+ 5</a:t>
                </a:r>
              </a:p>
            </p:txBody>
          </p:sp>
        </p:grpSp>
        <p:grpSp>
          <p:nvGrpSpPr>
            <p:cNvPr id="98" name="Groupe 97">
              <a:extLst>
                <a:ext uri="{FF2B5EF4-FFF2-40B4-BE49-F238E27FC236}">
                  <a16:creationId xmlns:a16="http://schemas.microsoft.com/office/drawing/2014/main" id="{E762FE8B-C4DC-44E7-A05F-0D4E83E0BDBD}"/>
                </a:ext>
              </a:extLst>
            </p:cNvPr>
            <p:cNvGrpSpPr/>
            <p:nvPr/>
          </p:nvGrpSpPr>
          <p:grpSpPr>
            <a:xfrm>
              <a:off x="6188078" y="4120712"/>
              <a:ext cx="301148" cy="262072"/>
              <a:chOff x="4747308" y="4485828"/>
              <a:chExt cx="418255" cy="336654"/>
            </a:xfrm>
          </p:grpSpPr>
          <p:sp>
            <p:nvSpPr>
              <p:cNvPr id="99" name="Forme libre : forme 98">
                <a:extLst>
                  <a:ext uri="{FF2B5EF4-FFF2-40B4-BE49-F238E27FC236}">
                    <a16:creationId xmlns:a16="http://schemas.microsoft.com/office/drawing/2014/main" id="{85716089-906E-4640-A072-BD269EB6C98B}"/>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00" name="Forme libre : forme 99">
                <a:extLst>
                  <a:ext uri="{FF2B5EF4-FFF2-40B4-BE49-F238E27FC236}">
                    <a16:creationId xmlns:a16="http://schemas.microsoft.com/office/drawing/2014/main" id="{69BE5F07-A674-4901-AC25-B29FBEB337A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01" name="Groupe 100">
              <a:extLst>
                <a:ext uri="{FF2B5EF4-FFF2-40B4-BE49-F238E27FC236}">
                  <a16:creationId xmlns:a16="http://schemas.microsoft.com/office/drawing/2014/main" id="{3F0CFBDA-AAAC-4A74-B452-C432C0239313}"/>
                </a:ext>
              </a:extLst>
            </p:cNvPr>
            <p:cNvGrpSpPr/>
            <p:nvPr/>
          </p:nvGrpSpPr>
          <p:grpSpPr>
            <a:xfrm>
              <a:off x="6206853" y="4379058"/>
              <a:ext cx="253597" cy="268510"/>
              <a:chOff x="4768786" y="4899788"/>
              <a:chExt cx="359999" cy="360000"/>
            </a:xfrm>
          </p:grpSpPr>
          <p:pic>
            <p:nvPicPr>
              <p:cNvPr id="102" name="Graphique 101" descr="Clé">
                <a:extLst>
                  <a:ext uri="{FF2B5EF4-FFF2-40B4-BE49-F238E27FC236}">
                    <a16:creationId xmlns:a16="http://schemas.microsoft.com/office/drawing/2014/main" id="{CD20592E-2C77-4574-929D-008CD28FF2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03" name="Forme libre : forme 102">
                <a:extLst>
                  <a:ext uri="{FF2B5EF4-FFF2-40B4-BE49-F238E27FC236}">
                    <a16:creationId xmlns:a16="http://schemas.microsoft.com/office/drawing/2014/main" id="{A4E43CF8-777E-444E-A746-090A6F7641ED}"/>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3" name="Groupe 112">
              <a:extLst>
                <a:ext uri="{FF2B5EF4-FFF2-40B4-BE49-F238E27FC236}">
                  <a16:creationId xmlns:a16="http://schemas.microsoft.com/office/drawing/2014/main" id="{E16C4884-7D97-4F95-BCBF-D515F1C962C8}"/>
                </a:ext>
              </a:extLst>
            </p:cNvPr>
            <p:cNvGrpSpPr/>
            <p:nvPr/>
          </p:nvGrpSpPr>
          <p:grpSpPr>
            <a:xfrm>
              <a:off x="8464782" y="4081649"/>
              <a:ext cx="301148" cy="262072"/>
              <a:chOff x="4747308" y="4485828"/>
              <a:chExt cx="418255" cy="336654"/>
            </a:xfrm>
          </p:grpSpPr>
          <p:sp>
            <p:nvSpPr>
              <p:cNvPr id="114" name="Forme libre : forme 113">
                <a:extLst>
                  <a:ext uri="{FF2B5EF4-FFF2-40B4-BE49-F238E27FC236}">
                    <a16:creationId xmlns:a16="http://schemas.microsoft.com/office/drawing/2014/main" id="{D6E562A5-DC9C-40E5-A070-BFD1942AEB4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5" name="Forme libre : forme 114">
                <a:extLst>
                  <a:ext uri="{FF2B5EF4-FFF2-40B4-BE49-F238E27FC236}">
                    <a16:creationId xmlns:a16="http://schemas.microsoft.com/office/drawing/2014/main" id="{87B3774B-2E3B-48DF-AD0C-03D33507E1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4" name="Groupe 133">
              <a:extLst>
                <a:ext uri="{FF2B5EF4-FFF2-40B4-BE49-F238E27FC236}">
                  <a16:creationId xmlns:a16="http://schemas.microsoft.com/office/drawing/2014/main" id="{2F70F381-9821-4569-9380-C5B11EE93937}"/>
                </a:ext>
              </a:extLst>
            </p:cNvPr>
            <p:cNvGrpSpPr/>
            <p:nvPr/>
          </p:nvGrpSpPr>
          <p:grpSpPr>
            <a:xfrm>
              <a:off x="11294614" y="4058882"/>
              <a:ext cx="301148" cy="262072"/>
              <a:chOff x="4747308" y="4485828"/>
              <a:chExt cx="418255" cy="336654"/>
            </a:xfrm>
          </p:grpSpPr>
          <p:sp>
            <p:nvSpPr>
              <p:cNvPr id="135" name="Forme libre : forme 134">
                <a:extLst>
                  <a:ext uri="{FF2B5EF4-FFF2-40B4-BE49-F238E27FC236}">
                    <a16:creationId xmlns:a16="http://schemas.microsoft.com/office/drawing/2014/main" id="{B3C9235E-2B99-47E2-B838-544B6CD80190}"/>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36" name="Forme libre : forme 135">
                <a:extLst>
                  <a:ext uri="{FF2B5EF4-FFF2-40B4-BE49-F238E27FC236}">
                    <a16:creationId xmlns:a16="http://schemas.microsoft.com/office/drawing/2014/main" id="{861FCC0F-958B-4750-9AEC-1E4659FD0F1A}"/>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9" name="Groupe 188">
            <a:extLst>
              <a:ext uri="{FF2B5EF4-FFF2-40B4-BE49-F238E27FC236}">
                <a16:creationId xmlns:a16="http://schemas.microsoft.com/office/drawing/2014/main" id="{B0A302F8-9553-42C9-AE5B-6EA702EF0210}"/>
              </a:ext>
            </a:extLst>
          </p:cNvPr>
          <p:cNvGrpSpPr/>
          <p:nvPr/>
        </p:nvGrpSpPr>
        <p:grpSpPr>
          <a:xfrm>
            <a:off x="5600099" y="1597659"/>
            <a:ext cx="5552851" cy="4481156"/>
            <a:chOff x="5600099" y="1597659"/>
            <a:chExt cx="5552851" cy="4481156"/>
          </a:xfrm>
        </p:grpSpPr>
        <p:grpSp>
          <p:nvGrpSpPr>
            <p:cNvPr id="187" name="Groupe 186">
              <a:extLst>
                <a:ext uri="{FF2B5EF4-FFF2-40B4-BE49-F238E27FC236}">
                  <a16:creationId xmlns:a16="http://schemas.microsoft.com/office/drawing/2014/main" id="{82CA67D9-8D69-4DB2-A11B-46576037E69E}"/>
                </a:ext>
              </a:extLst>
            </p:cNvPr>
            <p:cNvGrpSpPr/>
            <p:nvPr/>
          </p:nvGrpSpPr>
          <p:grpSpPr>
            <a:xfrm>
              <a:off x="5600099" y="1597659"/>
              <a:ext cx="5552851" cy="4481156"/>
              <a:chOff x="5600099" y="1597659"/>
              <a:chExt cx="5552851" cy="4481156"/>
            </a:xfrm>
          </p:grpSpPr>
          <p:sp>
            <p:nvSpPr>
              <p:cNvPr id="89" name="Bulle narrative : rectangle 88">
                <a:extLst>
                  <a:ext uri="{FF2B5EF4-FFF2-40B4-BE49-F238E27FC236}">
                    <a16:creationId xmlns:a16="http://schemas.microsoft.com/office/drawing/2014/main" id="{06649AC5-043F-4323-B821-02B69FBA6763}"/>
                  </a:ext>
                </a:extLst>
              </p:cNvPr>
              <p:cNvSpPr/>
              <p:nvPr/>
            </p:nvSpPr>
            <p:spPr>
              <a:xfrm>
                <a:off x="6503494" y="1597659"/>
                <a:ext cx="1005806" cy="552463"/>
              </a:xfrm>
              <a:prstGeom prst="wedgeRectCallout">
                <a:avLst>
                  <a:gd name="adj1" fmla="val 49982"/>
                  <a:gd name="adj2" fmla="val 65717"/>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+ 6</a:t>
                </a:r>
              </a:p>
              <a:p>
                <a:pPr algn="r"/>
                <a:r>
                  <a:rPr lang="en-US" sz="1600" b="1" dirty="0">
                    <a:solidFill>
                      <a:schemeClr val="bg1"/>
                    </a:solidFill>
                  </a:rPr>
                  <a:t>+ 153</a:t>
                </a:r>
              </a:p>
            </p:txBody>
          </p:sp>
          <p:grpSp>
            <p:nvGrpSpPr>
              <p:cNvPr id="186" name="Groupe 185">
                <a:extLst>
                  <a:ext uri="{FF2B5EF4-FFF2-40B4-BE49-F238E27FC236}">
                    <a16:creationId xmlns:a16="http://schemas.microsoft.com/office/drawing/2014/main" id="{034A13A7-818E-45BC-959E-6D482AC37D44}"/>
                  </a:ext>
                </a:extLst>
              </p:cNvPr>
              <p:cNvGrpSpPr/>
              <p:nvPr/>
            </p:nvGrpSpPr>
            <p:grpSpPr>
              <a:xfrm>
                <a:off x="5600099" y="2162948"/>
                <a:ext cx="5552851" cy="3915867"/>
                <a:chOff x="5600099" y="2162948"/>
                <a:chExt cx="5552851" cy="3915867"/>
              </a:xfrm>
            </p:grpSpPr>
            <p:grpSp>
              <p:nvGrpSpPr>
                <p:cNvPr id="18" name="Groupe 17">
                  <a:extLst>
                    <a:ext uri="{FF2B5EF4-FFF2-40B4-BE49-F238E27FC236}">
                      <a16:creationId xmlns:a16="http://schemas.microsoft.com/office/drawing/2014/main" id="{60A28D6C-3B07-4ADC-864C-C62BA7FBE9B2}"/>
                    </a:ext>
                  </a:extLst>
                </p:cNvPr>
                <p:cNvGrpSpPr/>
                <p:nvPr/>
              </p:nvGrpSpPr>
              <p:grpSpPr>
                <a:xfrm>
                  <a:off x="5600099" y="2162948"/>
                  <a:ext cx="5552851" cy="3915867"/>
                  <a:chOff x="5600099" y="2162948"/>
                  <a:chExt cx="5552851" cy="3915867"/>
                </a:xfrm>
              </p:grpSpPr>
              <p:sp>
                <p:nvSpPr>
                  <p:cNvPr id="41" name="Bulle narrative : rectangle 40">
                    <a:extLst>
                      <a:ext uri="{FF2B5EF4-FFF2-40B4-BE49-F238E27FC236}">
                        <a16:creationId xmlns:a16="http://schemas.microsoft.com/office/drawing/2014/main" id="{9B17FA5E-D30D-441A-8E3F-E641AAE1EC9A}"/>
                      </a:ext>
                    </a:extLst>
                  </p:cNvPr>
                  <p:cNvSpPr/>
                  <p:nvPr/>
                </p:nvSpPr>
                <p:spPr>
                  <a:xfrm>
                    <a:off x="9206525" y="3712459"/>
                    <a:ext cx="1020551" cy="677858"/>
                  </a:xfrm>
                  <a:prstGeom prst="wedgeRectCallout">
                    <a:avLst>
                      <a:gd name="adj1" fmla="val -23215"/>
                      <a:gd name="adj2" fmla="val 61376"/>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+7</a:t>
                    </a:r>
                  </a:p>
                  <a:p>
                    <a:pPr algn="r"/>
                    <a:r>
                      <a:rPr lang="en-US" sz="1600" b="1" dirty="0">
                        <a:solidFill>
                          <a:schemeClr val="bg1"/>
                        </a:solidFill>
                      </a:rPr>
                      <a:t>+40</a:t>
                    </a:r>
                  </a:p>
                </p:txBody>
              </p:sp>
              <p:pic>
                <p:nvPicPr>
                  <p:cNvPr id="47" name="Graphique 46" descr="Base de données">
                    <a:extLst>
                      <a:ext uri="{FF2B5EF4-FFF2-40B4-BE49-F238E27FC236}">
                        <a16:creationId xmlns:a16="http://schemas.microsoft.com/office/drawing/2014/main" id="{6C1B7BA1-271B-48BF-BEE8-783D148B90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11441" y="2707496"/>
                    <a:ext cx="412163" cy="412163"/>
                  </a:xfrm>
                  <a:prstGeom prst="rect">
                    <a:avLst/>
                  </a:prstGeom>
                </p:spPr>
              </p:pic>
              <p:grpSp>
                <p:nvGrpSpPr>
                  <p:cNvPr id="6" name="Groupe 5">
                    <a:extLst>
                      <a:ext uri="{FF2B5EF4-FFF2-40B4-BE49-F238E27FC236}">
                        <a16:creationId xmlns:a16="http://schemas.microsoft.com/office/drawing/2014/main" id="{AE01C641-5FD7-44B4-90DE-B72601BCE980}"/>
                      </a:ext>
                    </a:extLst>
                  </p:cNvPr>
                  <p:cNvGrpSpPr/>
                  <p:nvPr/>
                </p:nvGrpSpPr>
                <p:grpSpPr>
                  <a:xfrm>
                    <a:off x="5600099" y="2715284"/>
                    <a:ext cx="5507225" cy="3363531"/>
                    <a:chOff x="5600099" y="2715284"/>
                    <a:chExt cx="5507225" cy="3363531"/>
                  </a:xfrm>
                </p:grpSpPr>
                <p:pic>
                  <p:nvPicPr>
                    <p:cNvPr id="30" name="Graphique 29" descr="Base de données">
                      <a:extLst>
                        <a:ext uri="{FF2B5EF4-FFF2-40B4-BE49-F238E27FC236}">
                          <a16:creationId xmlns:a16="http://schemas.microsoft.com/office/drawing/2014/main" id="{21967D3E-ABBF-47A9-8E66-981F5102A0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46987" y="2715284"/>
                      <a:ext cx="412163" cy="412163"/>
                    </a:xfrm>
                    <a:prstGeom prst="rect">
                      <a:avLst/>
                    </a:prstGeom>
                  </p:spPr>
                </p:pic>
                <p:pic>
                  <p:nvPicPr>
                    <p:cNvPr id="37" name="Graphique 36" descr="Base de données">
                      <a:extLst>
                        <a:ext uri="{FF2B5EF4-FFF2-40B4-BE49-F238E27FC236}">
                          <a16:creationId xmlns:a16="http://schemas.microsoft.com/office/drawing/2014/main" id="{9609F989-56BB-4E84-946C-FAD5877F8C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95161" y="4436401"/>
                      <a:ext cx="412163" cy="412163"/>
                    </a:xfrm>
                    <a:prstGeom prst="rect">
                      <a:avLst/>
                    </a:prstGeom>
                  </p:spPr>
                </p:pic>
                <p:pic>
                  <p:nvPicPr>
                    <p:cNvPr id="44" name="Graphique 43" descr="Base de données">
                      <a:extLst>
                        <a:ext uri="{FF2B5EF4-FFF2-40B4-BE49-F238E27FC236}">
                          <a16:creationId xmlns:a16="http://schemas.microsoft.com/office/drawing/2014/main" id="{14116B98-4883-40D4-B8F1-2E21FBE5A30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77650" y="4420322"/>
                      <a:ext cx="412163" cy="412163"/>
                    </a:xfrm>
                    <a:prstGeom prst="rect">
                      <a:avLst/>
                    </a:prstGeom>
                  </p:spPr>
                </p:pic>
                <p:pic>
                  <p:nvPicPr>
                    <p:cNvPr id="45" name="Graphique 44" descr="Base de données">
                      <a:extLst>
                        <a:ext uri="{FF2B5EF4-FFF2-40B4-BE49-F238E27FC236}">
                          <a16:creationId xmlns:a16="http://schemas.microsoft.com/office/drawing/2014/main" id="{860C6161-1011-4D92-B633-FA5D202E8A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92671" y="4411444"/>
                      <a:ext cx="412163" cy="412163"/>
                    </a:xfrm>
                    <a:prstGeom prst="rect">
                      <a:avLst/>
                    </a:prstGeom>
                  </p:spPr>
                </p:pic>
                <p:pic>
                  <p:nvPicPr>
                    <p:cNvPr id="49" name="Graphique 48" descr="Base de données">
                      <a:extLst>
                        <a:ext uri="{FF2B5EF4-FFF2-40B4-BE49-F238E27FC236}">
                          <a16:creationId xmlns:a16="http://schemas.microsoft.com/office/drawing/2014/main" id="{6205D1AF-CD0D-47B8-AB98-BABE0E718F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00099" y="5666652"/>
                      <a:ext cx="412163" cy="412163"/>
                    </a:xfrm>
                    <a:prstGeom prst="rect">
                      <a:avLst/>
                    </a:prstGeom>
                  </p:spPr>
                </p:pic>
                <p:sp>
                  <p:nvSpPr>
                    <p:cNvPr id="3" name="ZoneTexte 2">
                      <a:extLst>
                        <a:ext uri="{FF2B5EF4-FFF2-40B4-BE49-F238E27FC236}">
                          <a16:creationId xmlns:a16="http://schemas.microsoft.com/office/drawing/2014/main" id="{1ADFBFB9-2E3C-4A0D-AAC1-32FD90B5C8B8}"/>
                        </a:ext>
                      </a:extLst>
                    </p:cNvPr>
                    <p:cNvSpPr txBox="1"/>
                    <p:nvPr/>
                  </p:nvSpPr>
                  <p:spPr>
                    <a:xfrm>
                      <a:off x="5950384" y="5689334"/>
                      <a:ext cx="4346062" cy="369332"/>
                    </a:xfrm>
                    <a:prstGeom prst="rect">
                      <a:avLst/>
                    </a:prstGeom>
                    <a:noFill/>
                  </p:spPr>
                  <p:txBody>
                    <a:bodyPr wrap="none" rtlCol="0">
                      <a:spAutoFit/>
                    </a:bodyPr>
                    <a:lstStyle/>
                    <a:p>
                      <a:r>
                        <a:rPr lang="en-US" dirty="0"/>
                        <a:t>Aggregation &amp; creation by </a:t>
                      </a:r>
                      <a:r>
                        <a:rPr lang="en-US" b="1" dirty="0">
                          <a:solidFill>
                            <a:srgbClr val="B2B2B2"/>
                          </a:solidFill>
                        </a:rPr>
                        <a:t>applicant</a:t>
                      </a:r>
                    </a:p>
                  </p:txBody>
                </p:sp>
              </p:grpSp>
              <p:sp>
                <p:nvSpPr>
                  <p:cNvPr id="62" name="Bulle narrative : rectangle 61">
                    <a:extLst>
                      <a:ext uri="{FF2B5EF4-FFF2-40B4-BE49-F238E27FC236}">
                        <a16:creationId xmlns:a16="http://schemas.microsoft.com/office/drawing/2014/main" id="{2D45F50D-095F-45CA-AF1A-A8E0FDB91147}"/>
                      </a:ext>
                    </a:extLst>
                  </p:cNvPr>
                  <p:cNvSpPr/>
                  <p:nvPr/>
                </p:nvSpPr>
                <p:spPr>
                  <a:xfrm>
                    <a:off x="7430127" y="3998615"/>
                    <a:ext cx="781058" cy="412164"/>
                  </a:xfrm>
                  <a:prstGeom prst="wedgeRectCallout">
                    <a:avLst>
                      <a:gd name="adj1" fmla="val -5066"/>
                      <a:gd name="adj2" fmla="val 79643"/>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+9</a:t>
                    </a:r>
                  </a:p>
                </p:txBody>
              </p:sp>
              <p:sp>
                <p:nvSpPr>
                  <p:cNvPr id="65" name="Bulle narrative : rectangle 64">
                    <a:extLst>
                      <a:ext uri="{FF2B5EF4-FFF2-40B4-BE49-F238E27FC236}">
                        <a16:creationId xmlns:a16="http://schemas.microsoft.com/office/drawing/2014/main" id="{80801A71-693C-49D8-BDC7-0FD65BA0B5AB}"/>
                      </a:ext>
                    </a:extLst>
                  </p:cNvPr>
                  <p:cNvSpPr/>
                  <p:nvPr/>
                </p:nvSpPr>
                <p:spPr>
                  <a:xfrm>
                    <a:off x="10319692" y="3978154"/>
                    <a:ext cx="833258" cy="412163"/>
                  </a:xfrm>
                  <a:prstGeom prst="wedgeRectCallout">
                    <a:avLst>
                      <a:gd name="adj1" fmla="val 14239"/>
                      <a:gd name="adj2" fmla="val 76828"/>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a:r>
                      <a:rPr lang="en-US" sz="1600" b="1" dirty="0">
                        <a:solidFill>
                          <a:schemeClr val="bg1"/>
                        </a:solidFill>
                      </a:rPr>
                      <a:t>+103</a:t>
                    </a:r>
                  </a:p>
                </p:txBody>
              </p:sp>
              <p:sp>
                <p:nvSpPr>
                  <p:cNvPr id="70" name="Bulle narrative : rectangle 69">
                    <a:extLst>
                      <a:ext uri="{FF2B5EF4-FFF2-40B4-BE49-F238E27FC236}">
                        <a16:creationId xmlns:a16="http://schemas.microsoft.com/office/drawing/2014/main" id="{E46A7166-72B8-4FF4-9775-5AC7323C3010}"/>
                      </a:ext>
                    </a:extLst>
                  </p:cNvPr>
                  <p:cNvSpPr/>
                  <p:nvPr/>
                </p:nvSpPr>
                <p:spPr>
                  <a:xfrm>
                    <a:off x="6009164" y="2162948"/>
                    <a:ext cx="1005806" cy="559731"/>
                  </a:xfrm>
                  <a:prstGeom prst="wedgeRectCallout">
                    <a:avLst>
                      <a:gd name="adj1" fmla="val -51469"/>
                      <a:gd name="adj2" fmla="val 77655"/>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+ 2</a:t>
                    </a:r>
                  </a:p>
                  <a:p>
                    <a:pPr algn="r"/>
                    <a:r>
                      <a:rPr lang="en-US" sz="1600" b="1" dirty="0">
                        <a:solidFill>
                          <a:schemeClr val="bg1"/>
                        </a:solidFill>
                      </a:rPr>
                      <a:t>+ 167</a:t>
                    </a:r>
                  </a:p>
                </p:txBody>
              </p:sp>
              <p:sp>
                <p:nvSpPr>
                  <p:cNvPr id="71" name="Bulle narrative : rectangle 70">
                    <a:extLst>
                      <a:ext uri="{FF2B5EF4-FFF2-40B4-BE49-F238E27FC236}">
                        <a16:creationId xmlns:a16="http://schemas.microsoft.com/office/drawing/2014/main" id="{F2E3871B-268F-47EE-8346-A1E226488692}"/>
                      </a:ext>
                    </a:extLst>
                  </p:cNvPr>
                  <p:cNvSpPr/>
                  <p:nvPr/>
                </p:nvSpPr>
                <p:spPr>
                  <a:xfrm>
                    <a:off x="8449107" y="2550971"/>
                    <a:ext cx="1005806" cy="606882"/>
                  </a:xfrm>
                  <a:prstGeom prst="wedgeRectCallout">
                    <a:avLst>
                      <a:gd name="adj1" fmla="val 61224"/>
                      <a:gd name="adj2" fmla="val -19390"/>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+ 327</a:t>
                    </a:r>
                  </a:p>
                </p:txBody>
              </p:sp>
            </p:grpSp>
            <p:grpSp>
              <p:nvGrpSpPr>
                <p:cNvPr id="185" name="Groupe 184">
                  <a:extLst>
                    <a:ext uri="{FF2B5EF4-FFF2-40B4-BE49-F238E27FC236}">
                      <a16:creationId xmlns:a16="http://schemas.microsoft.com/office/drawing/2014/main" id="{4E35B52B-506C-4E64-B1AF-44903E854E0D}"/>
                    </a:ext>
                  </a:extLst>
                </p:cNvPr>
                <p:cNvGrpSpPr/>
                <p:nvPr/>
              </p:nvGrpSpPr>
              <p:grpSpPr>
                <a:xfrm>
                  <a:off x="6089227" y="2202833"/>
                  <a:ext cx="4510507" cy="2121782"/>
                  <a:chOff x="6089227" y="2202833"/>
                  <a:chExt cx="4510507" cy="2121782"/>
                </a:xfrm>
              </p:grpSpPr>
              <p:grpSp>
                <p:nvGrpSpPr>
                  <p:cNvPr id="107" name="Groupe 106">
                    <a:extLst>
                      <a:ext uri="{FF2B5EF4-FFF2-40B4-BE49-F238E27FC236}">
                        <a16:creationId xmlns:a16="http://schemas.microsoft.com/office/drawing/2014/main" id="{C951A1AE-526C-4543-A5AA-675FE1EF1809}"/>
                      </a:ext>
                    </a:extLst>
                  </p:cNvPr>
                  <p:cNvGrpSpPr/>
                  <p:nvPr/>
                </p:nvGrpSpPr>
                <p:grpSpPr>
                  <a:xfrm>
                    <a:off x="7550829" y="4056105"/>
                    <a:ext cx="253597" cy="268510"/>
                    <a:chOff x="4768786" y="4899788"/>
                    <a:chExt cx="359999" cy="360000"/>
                  </a:xfrm>
                </p:grpSpPr>
                <p:pic>
                  <p:nvPicPr>
                    <p:cNvPr id="108" name="Graphique 107" descr="Clé">
                      <a:extLst>
                        <a:ext uri="{FF2B5EF4-FFF2-40B4-BE49-F238E27FC236}">
                          <a16:creationId xmlns:a16="http://schemas.microsoft.com/office/drawing/2014/main" id="{90471661-6714-4325-A77F-9EFF3DBB19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09" name="Forme libre : forme 108">
                      <a:extLst>
                        <a:ext uri="{FF2B5EF4-FFF2-40B4-BE49-F238E27FC236}">
                          <a16:creationId xmlns:a16="http://schemas.microsoft.com/office/drawing/2014/main" id="{434EEFFD-C136-4042-8A4D-554D20EA708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6" name="Groupe 115">
                    <a:extLst>
                      <a:ext uri="{FF2B5EF4-FFF2-40B4-BE49-F238E27FC236}">
                        <a16:creationId xmlns:a16="http://schemas.microsoft.com/office/drawing/2014/main" id="{411C473F-CBF8-4DCA-85E5-F33F9862E5B9}"/>
                      </a:ext>
                    </a:extLst>
                  </p:cNvPr>
                  <p:cNvGrpSpPr/>
                  <p:nvPr/>
                </p:nvGrpSpPr>
                <p:grpSpPr>
                  <a:xfrm>
                    <a:off x="9415653" y="3754377"/>
                    <a:ext cx="301148" cy="262072"/>
                    <a:chOff x="4747308" y="4485828"/>
                    <a:chExt cx="418255" cy="336654"/>
                  </a:xfrm>
                </p:grpSpPr>
                <p:sp>
                  <p:nvSpPr>
                    <p:cNvPr id="117" name="Forme libre : forme 116">
                      <a:extLst>
                        <a:ext uri="{FF2B5EF4-FFF2-40B4-BE49-F238E27FC236}">
                          <a16:creationId xmlns:a16="http://schemas.microsoft.com/office/drawing/2014/main" id="{7C7409BA-6BE8-4477-865B-80838382D30D}"/>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8" name="Forme libre : forme 117">
                      <a:extLst>
                        <a:ext uri="{FF2B5EF4-FFF2-40B4-BE49-F238E27FC236}">
                          <a16:creationId xmlns:a16="http://schemas.microsoft.com/office/drawing/2014/main" id="{02BC2BCA-7D1A-44D3-B503-FDC904CF1149}"/>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25" name="Groupe 124">
                    <a:extLst>
                      <a:ext uri="{FF2B5EF4-FFF2-40B4-BE49-F238E27FC236}">
                        <a16:creationId xmlns:a16="http://schemas.microsoft.com/office/drawing/2014/main" id="{F27AF735-58CC-4CA2-A5EA-7D0739E90F92}"/>
                      </a:ext>
                    </a:extLst>
                  </p:cNvPr>
                  <p:cNvGrpSpPr/>
                  <p:nvPr/>
                </p:nvGrpSpPr>
                <p:grpSpPr>
                  <a:xfrm>
                    <a:off x="9412190" y="4017479"/>
                    <a:ext cx="253597" cy="268510"/>
                    <a:chOff x="4768786" y="4899788"/>
                    <a:chExt cx="359999" cy="360000"/>
                  </a:xfrm>
                </p:grpSpPr>
                <p:pic>
                  <p:nvPicPr>
                    <p:cNvPr id="126" name="Graphique 125" descr="Clé">
                      <a:extLst>
                        <a:ext uri="{FF2B5EF4-FFF2-40B4-BE49-F238E27FC236}">
                          <a16:creationId xmlns:a16="http://schemas.microsoft.com/office/drawing/2014/main" id="{5521D2C9-FC4B-459E-9232-05108A0181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27" name="Forme libre : forme 126">
                      <a:extLst>
                        <a:ext uri="{FF2B5EF4-FFF2-40B4-BE49-F238E27FC236}">
                          <a16:creationId xmlns:a16="http://schemas.microsoft.com/office/drawing/2014/main" id="{3DD1D376-FFC3-4148-853B-FE55977052B9}"/>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0" name="Groupe 129">
                    <a:extLst>
                      <a:ext uri="{FF2B5EF4-FFF2-40B4-BE49-F238E27FC236}">
                        <a16:creationId xmlns:a16="http://schemas.microsoft.com/office/drawing/2014/main" id="{041A48BD-EB92-463F-9648-33F77BBBE28F}"/>
                      </a:ext>
                    </a:extLst>
                  </p:cNvPr>
                  <p:cNvGrpSpPr/>
                  <p:nvPr/>
                </p:nvGrpSpPr>
                <p:grpSpPr>
                  <a:xfrm>
                    <a:off x="10346137" y="4045471"/>
                    <a:ext cx="253597" cy="268510"/>
                    <a:chOff x="4768786" y="4899788"/>
                    <a:chExt cx="359999" cy="360000"/>
                  </a:xfrm>
                </p:grpSpPr>
                <p:pic>
                  <p:nvPicPr>
                    <p:cNvPr id="131" name="Graphique 130" descr="Clé">
                      <a:extLst>
                        <a:ext uri="{FF2B5EF4-FFF2-40B4-BE49-F238E27FC236}">
                          <a16:creationId xmlns:a16="http://schemas.microsoft.com/office/drawing/2014/main" id="{DBC9A3B3-A6CA-42A2-800C-1426F94456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32" name="Forme libre : forme 131">
                      <a:extLst>
                        <a:ext uri="{FF2B5EF4-FFF2-40B4-BE49-F238E27FC236}">
                          <a16:creationId xmlns:a16="http://schemas.microsoft.com/office/drawing/2014/main" id="{92EE4A89-1BD1-46F4-AD4C-75338B3FE7B7}"/>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9" name="Groupe 138">
                    <a:extLst>
                      <a:ext uri="{FF2B5EF4-FFF2-40B4-BE49-F238E27FC236}">
                        <a16:creationId xmlns:a16="http://schemas.microsoft.com/office/drawing/2014/main" id="{36BE98D1-2ECB-4661-93C4-EF9D27FBD0DD}"/>
                      </a:ext>
                    </a:extLst>
                  </p:cNvPr>
                  <p:cNvGrpSpPr/>
                  <p:nvPr/>
                </p:nvGrpSpPr>
                <p:grpSpPr>
                  <a:xfrm>
                    <a:off x="8554230" y="2584404"/>
                    <a:ext cx="301148" cy="262072"/>
                    <a:chOff x="4747308" y="4485828"/>
                    <a:chExt cx="418255" cy="336654"/>
                  </a:xfrm>
                </p:grpSpPr>
                <p:sp>
                  <p:nvSpPr>
                    <p:cNvPr id="140" name="Forme libre : forme 139">
                      <a:extLst>
                        <a:ext uri="{FF2B5EF4-FFF2-40B4-BE49-F238E27FC236}">
                          <a16:creationId xmlns:a16="http://schemas.microsoft.com/office/drawing/2014/main" id="{71C0A0AA-7C6B-4EFE-93FE-281E703BF10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41" name="Forme libre : forme 140">
                      <a:extLst>
                        <a:ext uri="{FF2B5EF4-FFF2-40B4-BE49-F238E27FC236}">
                          <a16:creationId xmlns:a16="http://schemas.microsoft.com/office/drawing/2014/main" id="{5F5F70C4-CBA6-41AF-9923-FB67F9611A2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42" name="Groupe 141">
                    <a:extLst>
                      <a:ext uri="{FF2B5EF4-FFF2-40B4-BE49-F238E27FC236}">
                        <a16:creationId xmlns:a16="http://schemas.microsoft.com/office/drawing/2014/main" id="{7C39CF6A-C339-42D1-BD85-70C9E1B8C10C}"/>
                      </a:ext>
                    </a:extLst>
                  </p:cNvPr>
                  <p:cNvGrpSpPr/>
                  <p:nvPr/>
                </p:nvGrpSpPr>
                <p:grpSpPr>
                  <a:xfrm>
                    <a:off x="8509638" y="2861510"/>
                    <a:ext cx="253597" cy="268510"/>
                    <a:chOff x="4768786" y="4899788"/>
                    <a:chExt cx="359999" cy="360000"/>
                  </a:xfrm>
                </p:grpSpPr>
                <p:pic>
                  <p:nvPicPr>
                    <p:cNvPr id="143" name="Graphique 142" descr="Clé">
                      <a:extLst>
                        <a:ext uri="{FF2B5EF4-FFF2-40B4-BE49-F238E27FC236}">
                          <a16:creationId xmlns:a16="http://schemas.microsoft.com/office/drawing/2014/main" id="{36A4DB9E-77E6-4371-AD19-4B30B68376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44" name="Forme libre : forme 143">
                      <a:extLst>
                        <a:ext uri="{FF2B5EF4-FFF2-40B4-BE49-F238E27FC236}">
                          <a16:creationId xmlns:a16="http://schemas.microsoft.com/office/drawing/2014/main" id="{B98B5BE0-E209-4F56-97D7-5C9B2800C1BF}"/>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67" name="Groupe 166">
                    <a:extLst>
                      <a:ext uri="{FF2B5EF4-FFF2-40B4-BE49-F238E27FC236}">
                        <a16:creationId xmlns:a16="http://schemas.microsoft.com/office/drawing/2014/main" id="{1E06F1A8-9D7F-4658-8BE7-24B87C723EE9}"/>
                      </a:ext>
                    </a:extLst>
                  </p:cNvPr>
                  <p:cNvGrpSpPr/>
                  <p:nvPr/>
                </p:nvGrpSpPr>
                <p:grpSpPr>
                  <a:xfrm>
                    <a:off x="6135870" y="2202833"/>
                    <a:ext cx="301148" cy="262072"/>
                    <a:chOff x="4747308" y="4485828"/>
                    <a:chExt cx="418255" cy="336654"/>
                  </a:xfrm>
                </p:grpSpPr>
                <p:sp>
                  <p:nvSpPr>
                    <p:cNvPr id="168" name="Forme libre : forme 167">
                      <a:extLst>
                        <a:ext uri="{FF2B5EF4-FFF2-40B4-BE49-F238E27FC236}">
                          <a16:creationId xmlns:a16="http://schemas.microsoft.com/office/drawing/2014/main" id="{889AE953-4880-43AF-9F97-FE307914446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69" name="Forme libre : forme 168">
                      <a:extLst>
                        <a:ext uri="{FF2B5EF4-FFF2-40B4-BE49-F238E27FC236}">
                          <a16:creationId xmlns:a16="http://schemas.microsoft.com/office/drawing/2014/main" id="{01DB1188-B4F4-47F1-A924-D30C98E77E9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0" name="Groupe 169">
                    <a:extLst>
                      <a:ext uri="{FF2B5EF4-FFF2-40B4-BE49-F238E27FC236}">
                        <a16:creationId xmlns:a16="http://schemas.microsoft.com/office/drawing/2014/main" id="{048925EF-DC54-40EE-9152-2B9078F2E843}"/>
                      </a:ext>
                    </a:extLst>
                  </p:cNvPr>
                  <p:cNvGrpSpPr/>
                  <p:nvPr/>
                </p:nvGrpSpPr>
                <p:grpSpPr>
                  <a:xfrm>
                    <a:off x="6089227" y="2433824"/>
                    <a:ext cx="253597" cy="268510"/>
                    <a:chOff x="4768786" y="4899788"/>
                    <a:chExt cx="359999" cy="360000"/>
                  </a:xfrm>
                </p:grpSpPr>
                <p:pic>
                  <p:nvPicPr>
                    <p:cNvPr id="171" name="Graphique 170" descr="Clé">
                      <a:extLst>
                        <a:ext uri="{FF2B5EF4-FFF2-40B4-BE49-F238E27FC236}">
                          <a16:creationId xmlns:a16="http://schemas.microsoft.com/office/drawing/2014/main" id="{42302BE8-6C1A-4A49-BDCF-837881B3F3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72" name="Forme libre : forme 171">
                      <a:extLst>
                        <a:ext uri="{FF2B5EF4-FFF2-40B4-BE49-F238E27FC236}">
                          <a16:creationId xmlns:a16="http://schemas.microsoft.com/office/drawing/2014/main" id="{5080E05D-5EE7-4F04-AB70-250E4AAFAAC2}"/>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grpSp>
        <p:grpSp>
          <p:nvGrpSpPr>
            <p:cNvPr id="175" name="Groupe 174">
              <a:extLst>
                <a:ext uri="{FF2B5EF4-FFF2-40B4-BE49-F238E27FC236}">
                  <a16:creationId xmlns:a16="http://schemas.microsoft.com/office/drawing/2014/main" id="{09477B7B-AB22-44B1-9D2E-A31BE676105B}"/>
                </a:ext>
              </a:extLst>
            </p:cNvPr>
            <p:cNvGrpSpPr/>
            <p:nvPr/>
          </p:nvGrpSpPr>
          <p:grpSpPr>
            <a:xfrm>
              <a:off x="6748003" y="1634978"/>
              <a:ext cx="301148" cy="262072"/>
              <a:chOff x="4747308" y="4485828"/>
              <a:chExt cx="418255" cy="336654"/>
            </a:xfrm>
          </p:grpSpPr>
          <p:sp>
            <p:nvSpPr>
              <p:cNvPr id="176" name="Forme libre : forme 175">
                <a:extLst>
                  <a:ext uri="{FF2B5EF4-FFF2-40B4-BE49-F238E27FC236}">
                    <a16:creationId xmlns:a16="http://schemas.microsoft.com/office/drawing/2014/main" id="{63556D10-B5F7-410C-A168-0DEA8E11F3A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77" name="Forme libre : forme 176">
                <a:extLst>
                  <a:ext uri="{FF2B5EF4-FFF2-40B4-BE49-F238E27FC236}">
                    <a16:creationId xmlns:a16="http://schemas.microsoft.com/office/drawing/2014/main" id="{A334052D-1E51-4F0E-85F9-C1E57CC03E6D}"/>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8" name="Groupe 177">
              <a:extLst>
                <a:ext uri="{FF2B5EF4-FFF2-40B4-BE49-F238E27FC236}">
                  <a16:creationId xmlns:a16="http://schemas.microsoft.com/office/drawing/2014/main" id="{D21BFE71-BC34-4C42-9B06-F8FBB9E9CBA5}"/>
                </a:ext>
              </a:extLst>
            </p:cNvPr>
            <p:cNvGrpSpPr/>
            <p:nvPr/>
          </p:nvGrpSpPr>
          <p:grpSpPr>
            <a:xfrm>
              <a:off x="6614456" y="1853902"/>
              <a:ext cx="253597" cy="268510"/>
              <a:chOff x="4768786" y="4899788"/>
              <a:chExt cx="359999" cy="360000"/>
            </a:xfrm>
          </p:grpSpPr>
          <p:pic>
            <p:nvPicPr>
              <p:cNvPr id="179" name="Graphique 178" descr="Clé">
                <a:extLst>
                  <a:ext uri="{FF2B5EF4-FFF2-40B4-BE49-F238E27FC236}">
                    <a16:creationId xmlns:a16="http://schemas.microsoft.com/office/drawing/2014/main" id="{D13188A8-AB12-42C3-BAF4-112C1BFF6E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80" name="Forme libre : forme 179">
                <a:extLst>
                  <a:ext uri="{FF2B5EF4-FFF2-40B4-BE49-F238E27FC236}">
                    <a16:creationId xmlns:a16="http://schemas.microsoft.com/office/drawing/2014/main" id="{7E1E7A9B-2F2D-49AB-9EBE-25B6497497D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229" name="Flèche : bas 228">
            <a:extLst>
              <a:ext uri="{FF2B5EF4-FFF2-40B4-BE49-F238E27FC236}">
                <a16:creationId xmlns:a16="http://schemas.microsoft.com/office/drawing/2014/main" id="{39E7E2D1-FE65-448D-8137-4CFB3AF27EA2}"/>
              </a:ext>
            </a:extLst>
          </p:cNvPr>
          <p:cNvSpPr/>
          <p:nvPr/>
        </p:nvSpPr>
        <p:spPr>
          <a:xfrm rot="10800000">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e 232">
            <a:extLst>
              <a:ext uri="{FF2B5EF4-FFF2-40B4-BE49-F238E27FC236}">
                <a16:creationId xmlns:a16="http://schemas.microsoft.com/office/drawing/2014/main" id="{5C28578B-B208-4407-B146-D62D89A163D3}"/>
              </a:ext>
            </a:extLst>
          </p:cNvPr>
          <p:cNvGrpSpPr/>
          <p:nvPr/>
        </p:nvGrpSpPr>
        <p:grpSpPr>
          <a:xfrm>
            <a:off x="202722" y="717695"/>
            <a:ext cx="10896260" cy="2044558"/>
            <a:chOff x="202722" y="717695"/>
            <a:chExt cx="10896260" cy="2044558"/>
          </a:xfrm>
        </p:grpSpPr>
        <p:grpSp>
          <p:nvGrpSpPr>
            <p:cNvPr id="190" name="Groupe 189">
              <a:extLst>
                <a:ext uri="{FF2B5EF4-FFF2-40B4-BE49-F238E27FC236}">
                  <a16:creationId xmlns:a16="http://schemas.microsoft.com/office/drawing/2014/main" id="{03E1058E-E2ED-4758-9ECC-777517B0E43F}"/>
                </a:ext>
              </a:extLst>
            </p:cNvPr>
            <p:cNvGrpSpPr/>
            <p:nvPr/>
          </p:nvGrpSpPr>
          <p:grpSpPr>
            <a:xfrm>
              <a:off x="202722" y="717695"/>
              <a:ext cx="10896260" cy="1630655"/>
              <a:chOff x="202722" y="717695"/>
              <a:chExt cx="10896260" cy="1630655"/>
            </a:xfrm>
          </p:grpSpPr>
          <p:sp>
            <p:nvSpPr>
              <p:cNvPr id="76" name="Bulle narrative : rectangle 75">
                <a:extLst>
                  <a:ext uri="{FF2B5EF4-FFF2-40B4-BE49-F238E27FC236}">
                    <a16:creationId xmlns:a16="http://schemas.microsoft.com/office/drawing/2014/main" id="{2EF4D31E-901C-4ACE-A88D-26A8DDC36434}"/>
                  </a:ext>
                </a:extLst>
              </p:cNvPr>
              <p:cNvSpPr/>
              <p:nvPr/>
            </p:nvSpPr>
            <p:spPr>
              <a:xfrm>
                <a:off x="9443236" y="717695"/>
                <a:ext cx="1655746" cy="458456"/>
              </a:xfrm>
              <a:prstGeom prst="wedgeRectCallout">
                <a:avLst>
                  <a:gd name="adj1" fmla="val -20019"/>
                  <a:gd name="adj2" fmla="val 89626"/>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rPr>
                  <a:t>271 confirmed</a:t>
                </a:r>
              </a:p>
            </p:txBody>
          </p:sp>
          <p:sp>
            <p:nvSpPr>
              <p:cNvPr id="77" name="ZoneTexte 76">
                <a:extLst>
                  <a:ext uri="{FF2B5EF4-FFF2-40B4-BE49-F238E27FC236}">
                    <a16:creationId xmlns:a16="http://schemas.microsoft.com/office/drawing/2014/main" id="{C0F564E7-7F01-4916-8232-26D0FB82F376}"/>
                  </a:ext>
                </a:extLst>
              </p:cNvPr>
              <p:cNvSpPr txBox="1"/>
              <p:nvPr/>
            </p:nvSpPr>
            <p:spPr>
              <a:xfrm>
                <a:off x="202722" y="1517353"/>
                <a:ext cx="4753261" cy="830997"/>
              </a:xfrm>
              <a:prstGeom prst="rect">
                <a:avLst/>
              </a:prstGeom>
              <a:noFill/>
            </p:spPr>
            <p:txBody>
              <a:bodyPr wrap="square">
                <a:spAutoFit/>
              </a:bodyPr>
              <a:lstStyle/>
              <a:p>
                <a:pPr algn="r"/>
                <a:r>
                  <a:rPr lang="en-US" sz="1600" b="1" dirty="0"/>
                  <a:t>3. Reject features: </a:t>
                </a:r>
              </a:p>
              <a:p>
                <a:pPr algn="r"/>
                <a:r>
                  <a:rPr lang="en-US" sz="1600" b="1" dirty="0"/>
                  <a:t>Boruta </a:t>
                </a:r>
                <a:r>
                  <a:rPr lang="en-US" sz="1600" dirty="0"/>
                  <a:t>for model-agnostic feature selection,</a:t>
                </a:r>
              </a:p>
              <a:p>
                <a:pPr algn="r"/>
                <a:r>
                  <a:rPr lang="en-US" sz="1600" dirty="0"/>
                  <a:t>keeping only </a:t>
                </a:r>
                <a:r>
                  <a:rPr lang="en-US" sz="1600" b="1" dirty="0">
                    <a:solidFill>
                      <a:srgbClr val="00B050"/>
                    </a:solidFill>
                  </a:rPr>
                  <a:t>confirmed</a:t>
                </a:r>
                <a:r>
                  <a:rPr lang="en-US" sz="1600" dirty="0"/>
                  <a:t> features</a:t>
                </a:r>
              </a:p>
            </p:txBody>
          </p:sp>
        </p:grpSp>
        <p:sp>
          <p:nvSpPr>
            <p:cNvPr id="230" name="Flèche : bas 229">
              <a:extLst>
                <a:ext uri="{FF2B5EF4-FFF2-40B4-BE49-F238E27FC236}">
                  <a16:creationId xmlns:a16="http://schemas.microsoft.com/office/drawing/2014/main" id="{CA1221B8-6576-473D-A105-1CBC721972C1}"/>
                </a:ext>
              </a:extLst>
            </p:cNvPr>
            <p:cNvSpPr/>
            <p:nvPr/>
          </p:nvSpPr>
          <p:spPr>
            <a:xfrm rot="10800000">
              <a:off x="3547417" y="23346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e 231">
            <a:extLst>
              <a:ext uri="{FF2B5EF4-FFF2-40B4-BE49-F238E27FC236}">
                <a16:creationId xmlns:a16="http://schemas.microsoft.com/office/drawing/2014/main" id="{A19A9CE6-E72D-42F4-A7FB-4EF3DBCEB83B}"/>
              </a:ext>
            </a:extLst>
          </p:cNvPr>
          <p:cNvGrpSpPr/>
          <p:nvPr/>
        </p:nvGrpSpPr>
        <p:grpSpPr>
          <a:xfrm>
            <a:off x="-64795" y="1389091"/>
            <a:ext cx="11645974" cy="5454003"/>
            <a:chOff x="-64795" y="1389091"/>
            <a:chExt cx="11645974" cy="5454003"/>
          </a:xfrm>
        </p:grpSpPr>
        <p:grpSp>
          <p:nvGrpSpPr>
            <p:cNvPr id="218" name="Groupe 217">
              <a:extLst>
                <a:ext uri="{FF2B5EF4-FFF2-40B4-BE49-F238E27FC236}">
                  <a16:creationId xmlns:a16="http://schemas.microsoft.com/office/drawing/2014/main" id="{5BABED93-F2B1-4216-ABC2-DDB053721CE7}"/>
                </a:ext>
              </a:extLst>
            </p:cNvPr>
            <p:cNvGrpSpPr/>
            <p:nvPr/>
          </p:nvGrpSpPr>
          <p:grpSpPr>
            <a:xfrm>
              <a:off x="-64795" y="1389091"/>
              <a:ext cx="11645974" cy="5454003"/>
              <a:chOff x="-64795" y="1389091"/>
              <a:chExt cx="11645974" cy="5454003"/>
            </a:xfrm>
          </p:grpSpPr>
          <p:grpSp>
            <p:nvGrpSpPr>
              <p:cNvPr id="217" name="Groupe 216">
                <a:extLst>
                  <a:ext uri="{FF2B5EF4-FFF2-40B4-BE49-F238E27FC236}">
                    <a16:creationId xmlns:a16="http://schemas.microsoft.com/office/drawing/2014/main" id="{B763D9E4-C071-414A-93E0-5CD1814A58CD}"/>
                  </a:ext>
                </a:extLst>
              </p:cNvPr>
              <p:cNvGrpSpPr/>
              <p:nvPr/>
            </p:nvGrpSpPr>
            <p:grpSpPr>
              <a:xfrm>
                <a:off x="5682143" y="1389091"/>
                <a:ext cx="5899036" cy="5454003"/>
                <a:chOff x="5682143" y="1389091"/>
                <a:chExt cx="5899036" cy="5454003"/>
              </a:xfrm>
            </p:grpSpPr>
            <p:sp>
              <p:nvSpPr>
                <p:cNvPr id="74" name="Bulle narrative : rectangle 73">
                  <a:extLst>
                    <a:ext uri="{FF2B5EF4-FFF2-40B4-BE49-F238E27FC236}">
                      <a16:creationId xmlns:a16="http://schemas.microsoft.com/office/drawing/2014/main" id="{4CBDEE2C-6334-4C90-BE1F-40F3179A00BE}"/>
                    </a:ext>
                  </a:extLst>
                </p:cNvPr>
                <p:cNvSpPr/>
                <p:nvPr/>
              </p:nvSpPr>
              <p:spPr>
                <a:xfrm>
                  <a:off x="9451578" y="1389091"/>
                  <a:ext cx="1655746" cy="458456"/>
                </a:xfrm>
                <a:prstGeom prst="wedgeRectCallout">
                  <a:avLst>
                    <a:gd name="adj1" fmla="val -20019"/>
                    <a:gd name="adj2" fmla="val 8748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940 merged</a:t>
                  </a:r>
                </a:p>
              </p:txBody>
            </p:sp>
            <p:grpSp>
              <p:nvGrpSpPr>
                <p:cNvPr id="21" name="Groupe 20">
                  <a:extLst>
                    <a:ext uri="{FF2B5EF4-FFF2-40B4-BE49-F238E27FC236}">
                      <a16:creationId xmlns:a16="http://schemas.microsoft.com/office/drawing/2014/main" id="{615236E8-048B-430A-B042-E6C8D5D9E88E}"/>
                    </a:ext>
                  </a:extLst>
                </p:cNvPr>
                <p:cNvGrpSpPr/>
                <p:nvPr/>
              </p:nvGrpSpPr>
              <p:grpSpPr>
                <a:xfrm>
                  <a:off x="5682143" y="2030483"/>
                  <a:ext cx="5899036" cy="4812611"/>
                  <a:chOff x="5682143" y="2030483"/>
                  <a:chExt cx="5899036" cy="4812611"/>
                </a:xfrm>
              </p:grpSpPr>
              <p:pic>
                <p:nvPicPr>
                  <p:cNvPr id="57" name="Graphique 56">
                    <a:extLst>
                      <a:ext uri="{FF2B5EF4-FFF2-40B4-BE49-F238E27FC236}">
                        <a16:creationId xmlns:a16="http://schemas.microsoft.com/office/drawing/2014/main" id="{EF84CD75-623B-48A6-BA91-428DF35D611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682143" y="6488683"/>
                    <a:ext cx="354411" cy="354411"/>
                  </a:xfrm>
                  <a:prstGeom prst="rect">
                    <a:avLst/>
                  </a:prstGeom>
                </p:spPr>
              </p:pic>
              <p:pic>
                <p:nvPicPr>
                  <p:cNvPr id="58" name="Graphique 57">
                    <a:extLst>
                      <a:ext uri="{FF2B5EF4-FFF2-40B4-BE49-F238E27FC236}">
                        <a16:creationId xmlns:a16="http://schemas.microsoft.com/office/drawing/2014/main" id="{ED41007C-81F0-4CEC-85AB-6A0F0BC46CA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513642" y="6488682"/>
                    <a:ext cx="354411" cy="354411"/>
                  </a:xfrm>
                  <a:prstGeom prst="rect">
                    <a:avLst/>
                  </a:prstGeom>
                </p:spPr>
              </p:pic>
              <p:pic>
                <p:nvPicPr>
                  <p:cNvPr id="60" name="Graphique 59">
                    <a:extLst>
                      <a:ext uri="{FF2B5EF4-FFF2-40B4-BE49-F238E27FC236}">
                        <a16:creationId xmlns:a16="http://schemas.microsoft.com/office/drawing/2014/main" id="{BE39EBD3-D7C9-4E08-83AC-DA6456837B3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089202" y="6488683"/>
                    <a:ext cx="354411" cy="354411"/>
                  </a:xfrm>
                  <a:prstGeom prst="rect">
                    <a:avLst/>
                  </a:prstGeom>
                </p:spPr>
              </p:pic>
              <p:sp>
                <p:nvSpPr>
                  <p:cNvPr id="61" name="ZoneTexte 60">
                    <a:extLst>
                      <a:ext uri="{FF2B5EF4-FFF2-40B4-BE49-F238E27FC236}">
                        <a16:creationId xmlns:a16="http://schemas.microsoft.com/office/drawing/2014/main" id="{20FFB34C-3461-480B-9CCC-51054BAEB79E}"/>
                      </a:ext>
                    </a:extLst>
                  </p:cNvPr>
                  <p:cNvSpPr txBox="1"/>
                  <p:nvPr/>
                </p:nvSpPr>
                <p:spPr>
                  <a:xfrm>
                    <a:off x="6938082" y="6460973"/>
                    <a:ext cx="1616148" cy="369332"/>
                  </a:xfrm>
                  <a:prstGeom prst="rect">
                    <a:avLst/>
                  </a:prstGeom>
                  <a:noFill/>
                </p:spPr>
                <p:txBody>
                  <a:bodyPr wrap="none" rtlCol="0">
                    <a:spAutoFit/>
                  </a:bodyPr>
                  <a:lstStyle/>
                  <a:p>
                    <a:r>
                      <a:rPr lang="en-US" dirty="0"/>
                      <a:t>Merge steps </a:t>
                    </a:r>
                  </a:p>
                </p:txBody>
              </p:sp>
              <p:grpSp>
                <p:nvGrpSpPr>
                  <p:cNvPr id="9" name="Groupe 8">
                    <a:extLst>
                      <a:ext uri="{FF2B5EF4-FFF2-40B4-BE49-F238E27FC236}">
                        <a16:creationId xmlns:a16="http://schemas.microsoft.com/office/drawing/2014/main" id="{A79D9B67-BAE8-405D-8B95-3EA8BFC570BB}"/>
                      </a:ext>
                    </a:extLst>
                  </p:cNvPr>
                  <p:cNvGrpSpPr/>
                  <p:nvPr/>
                </p:nvGrpSpPr>
                <p:grpSpPr>
                  <a:xfrm>
                    <a:off x="6876997" y="2030483"/>
                    <a:ext cx="4704182" cy="2777279"/>
                    <a:chOff x="6876997" y="2030483"/>
                    <a:chExt cx="4704182" cy="2777279"/>
                  </a:xfrm>
                </p:grpSpPr>
                <p:pic>
                  <p:nvPicPr>
                    <p:cNvPr id="12" name="Graphique 11">
                      <a:extLst>
                        <a:ext uri="{FF2B5EF4-FFF2-40B4-BE49-F238E27FC236}">
                          <a16:creationId xmlns:a16="http://schemas.microsoft.com/office/drawing/2014/main" id="{3EEE59F0-877E-4FC2-ABB3-5F6AAE16174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876997" y="3505896"/>
                      <a:ext cx="354411" cy="354411"/>
                    </a:xfrm>
                    <a:prstGeom prst="rect">
                      <a:avLst/>
                    </a:prstGeom>
                  </p:spPr>
                </p:pic>
                <p:pic>
                  <p:nvPicPr>
                    <p:cNvPr id="54" name="Graphique 53">
                      <a:extLst>
                        <a:ext uri="{FF2B5EF4-FFF2-40B4-BE49-F238E27FC236}">
                          <a16:creationId xmlns:a16="http://schemas.microsoft.com/office/drawing/2014/main" id="{B9673E22-7DBD-43FB-89E1-6BAA5E45E92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53634" y="3505896"/>
                      <a:ext cx="354411" cy="354411"/>
                    </a:xfrm>
                    <a:prstGeom prst="rect">
                      <a:avLst/>
                    </a:prstGeom>
                  </p:spPr>
                </p:pic>
                <p:pic>
                  <p:nvPicPr>
                    <p:cNvPr id="55" name="Graphique 54">
                      <a:extLst>
                        <a:ext uri="{FF2B5EF4-FFF2-40B4-BE49-F238E27FC236}">
                          <a16:creationId xmlns:a16="http://schemas.microsoft.com/office/drawing/2014/main" id="{290CD6A1-03E4-42E3-8098-FF26D566D47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42716" y="2030483"/>
                      <a:ext cx="354411" cy="329923"/>
                    </a:xfrm>
                    <a:prstGeom prst="rect">
                      <a:avLst/>
                    </a:prstGeom>
                  </p:spPr>
                </p:pic>
                <p:cxnSp>
                  <p:nvCxnSpPr>
                    <p:cNvPr id="8" name="Connecteur : en angle 7">
                      <a:extLst>
                        <a:ext uri="{FF2B5EF4-FFF2-40B4-BE49-F238E27FC236}">
                          <a16:creationId xmlns:a16="http://schemas.microsoft.com/office/drawing/2014/main" id="{08C2DA25-F17A-421A-B91F-CE42672E9E03}"/>
                        </a:ext>
                      </a:extLst>
                    </p:cNvPr>
                    <p:cNvCxnSpPr>
                      <a:cxnSpLocks/>
                      <a:stCxn id="63" idx="0"/>
                      <a:endCxn id="54" idx="1"/>
                    </p:cNvCxnSpPr>
                    <p:nvPr/>
                  </p:nvCxnSpPr>
                  <p:spPr>
                    <a:xfrm rot="5400000" flipH="1" flipV="1">
                      <a:off x="9559440" y="2904421"/>
                      <a:ext cx="315513" cy="1872876"/>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 en angle 78">
                      <a:extLst>
                        <a:ext uri="{FF2B5EF4-FFF2-40B4-BE49-F238E27FC236}">
                          <a16:creationId xmlns:a16="http://schemas.microsoft.com/office/drawing/2014/main" id="{2F71A729-F9F4-4EB3-9FD5-0D9445C9EB03}"/>
                        </a:ext>
                      </a:extLst>
                    </p:cNvPr>
                    <p:cNvCxnSpPr>
                      <a:cxnSpLocks/>
                      <a:stCxn id="64" idx="0"/>
                    </p:cNvCxnSpPr>
                    <p:nvPr/>
                  </p:nvCxnSpPr>
                  <p:spPr>
                    <a:xfrm rot="16200000" flipV="1">
                      <a:off x="11142938" y="3548214"/>
                      <a:ext cx="303352" cy="573131"/>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 en angle 79">
                      <a:extLst>
                        <a:ext uri="{FF2B5EF4-FFF2-40B4-BE49-F238E27FC236}">
                          <a16:creationId xmlns:a16="http://schemas.microsoft.com/office/drawing/2014/main" id="{D9DD9D3C-FDCB-4F5C-BBC3-21D5949BFD6C}"/>
                        </a:ext>
                      </a:extLst>
                    </p:cNvPr>
                    <p:cNvCxnSpPr>
                      <a:cxnSpLocks/>
                      <a:stCxn id="29" idx="3"/>
                      <a:endCxn id="12" idx="3"/>
                    </p:cNvCxnSpPr>
                    <p:nvPr/>
                  </p:nvCxnSpPr>
                  <p:spPr>
                    <a:xfrm flipH="1" flipV="1">
                      <a:off x="7231408" y="3683102"/>
                      <a:ext cx="89798" cy="1124660"/>
                    </a:xfrm>
                    <a:prstGeom prst="bentConnector3">
                      <a:avLst>
                        <a:gd name="adj1" fmla="val -121751"/>
                      </a:avLst>
                    </a:prstGeom>
                    <a:ln w="28575">
                      <a:solidFill>
                        <a:srgbClr val="F5B8C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 en angle 80">
                      <a:extLst>
                        <a:ext uri="{FF2B5EF4-FFF2-40B4-BE49-F238E27FC236}">
                          <a16:creationId xmlns:a16="http://schemas.microsoft.com/office/drawing/2014/main" id="{FBD37212-9302-4BAF-89D5-A0FD87C5C50C}"/>
                        </a:ext>
                      </a:extLst>
                    </p:cNvPr>
                    <p:cNvCxnSpPr>
                      <a:cxnSpLocks/>
                      <a:stCxn id="62" idx="0"/>
                      <a:endCxn id="55" idx="1"/>
                    </p:cNvCxnSpPr>
                    <p:nvPr/>
                  </p:nvCxnSpPr>
                  <p:spPr>
                    <a:xfrm rot="5400000" flipH="1" flipV="1">
                      <a:off x="7930101" y="2086000"/>
                      <a:ext cx="1803170" cy="2022060"/>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 en angle 81">
                      <a:extLst>
                        <a:ext uri="{FF2B5EF4-FFF2-40B4-BE49-F238E27FC236}">
                          <a16:creationId xmlns:a16="http://schemas.microsoft.com/office/drawing/2014/main" id="{0E8642C7-570E-4933-A1FA-D5353D7EEDBC}"/>
                        </a:ext>
                      </a:extLst>
                    </p:cNvPr>
                    <p:cNvCxnSpPr>
                      <a:cxnSpLocks/>
                      <a:stCxn id="70" idx="3"/>
                      <a:endCxn id="55" idx="1"/>
                    </p:cNvCxnSpPr>
                    <p:nvPr/>
                  </p:nvCxnSpPr>
                  <p:spPr>
                    <a:xfrm flipV="1">
                      <a:off x="7014970" y="2195445"/>
                      <a:ext cx="2827746" cy="247369"/>
                    </a:xfrm>
                    <a:prstGeom prst="bentConnector3">
                      <a:avLst>
                        <a:gd name="adj1" fmla="val 2844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 en angle 85">
                      <a:extLst>
                        <a:ext uri="{FF2B5EF4-FFF2-40B4-BE49-F238E27FC236}">
                          <a16:creationId xmlns:a16="http://schemas.microsoft.com/office/drawing/2014/main" id="{1834AE54-9B2A-4B69-B48B-6639ADD1E2BB}"/>
                        </a:ext>
                      </a:extLst>
                    </p:cNvPr>
                    <p:cNvCxnSpPr>
                      <a:cxnSpLocks/>
                      <a:stCxn id="71" idx="0"/>
                      <a:endCxn id="55" idx="1"/>
                    </p:cNvCxnSpPr>
                    <p:nvPr/>
                  </p:nvCxnSpPr>
                  <p:spPr>
                    <a:xfrm rot="5400000" flipH="1" flipV="1">
                      <a:off x="9219600" y="1927855"/>
                      <a:ext cx="355526" cy="890706"/>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 en angle 89">
                      <a:extLst>
                        <a:ext uri="{FF2B5EF4-FFF2-40B4-BE49-F238E27FC236}">
                          <a16:creationId xmlns:a16="http://schemas.microsoft.com/office/drawing/2014/main" id="{116B8BEA-91F0-49B0-BBD0-F73349C815A2}"/>
                        </a:ext>
                      </a:extLst>
                    </p:cNvPr>
                    <p:cNvCxnSpPr>
                      <a:cxnSpLocks/>
                      <a:stCxn id="41" idx="0"/>
                      <a:endCxn id="55" idx="1"/>
                    </p:cNvCxnSpPr>
                    <p:nvPr/>
                  </p:nvCxnSpPr>
                  <p:spPr>
                    <a:xfrm rot="5400000" flipH="1" flipV="1">
                      <a:off x="9021251" y="2890995"/>
                      <a:ext cx="1517014" cy="125915"/>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 en angle 96">
                      <a:extLst>
                        <a:ext uri="{FF2B5EF4-FFF2-40B4-BE49-F238E27FC236}">
                          <a16:creationId xmlns:a16="http://schemas.microsoft.com/office/drawing/2014/main" id="{1F494B5F-D405-493D-904B-F5EC7CC1282A}"/>
                        </a:ext>
                      </a:extLst>
                    </p:cNvPr>
                    <p:cNvCxnSpPr>
                      <a:cxnSpLocks/>
                      <a:stCxn id="65" idx="0"/>
                      <a:endCxn id="55" idx="3"/>
                    </p:cNvCxnSpPr>
                    <p:nvPr/>
                  </p:nvCxnSpPr>
                  <p:spPr>
                    <a:xfrm rot="16200000" flipV="1">
                      <a:off x="9575370" y="2817203"/>
                      <a:ext cx="1782709" cy="539194"/>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91" name="ZoneTexte 90">
                <a:extLst>
                  <a:ext uri="{FF2B5EF4-FFF2-40B4-BE49-F238E27FC236}">
                    <a16:creationId xmlns:a16="http://schemas.microsoft.com/office/drawing/2014/main" id="{03017349-D418-4478-B3D1-90548B08FBA9}"/>
                  </a:ext>
                </a:extLst>
              </p:cNvPr>
              <p:cNvSpPr txBox="1"/>
              <p:nvPr/>
            </p:nvSpPr>
            <p:spPr>
              <a:xfrm>
                <a:off x="-64795" y="2885119"/>
                <a:ext cx="5052286" cy="338554"/>
              </a:xfrm>
              <a:prstGeom prst="rect">
                <a:avLst/>
              </a:prstGeom>
              <a:noFill/>
            </p:spPr>
            <p:txBody>
              <a:bodyPr wrap="square">
                <a:spAutoFit/>
              </a:bodyPr>
              <a:lstStyle/>
              <a:p>
                <a:pPr algn="r"/>
                <a:r>
                  <a:rPr lang="en-US" sz="1600" b="1" dirty="0"/>
                  <a:t>2. Merge into a single dataset</a:t>
                </a:r>
              </a:p>
            </p:txBody>
          </p:sp>
        </p:grpSp>
        <p:sp>
          <p:nvSpPr>
            <p:cNvPr id="231" name="Flèche : bas 230">
              <a:extLst>
                <a:ext uri="{FF2B5EF4-FFF2-40B4-BE49-F238E27FC236}">
                  <a16:creationId xmlns:a16="http://schemas.microsoft.com/office/drawing/2014/main" id="{73632DE5-75E9-4990-86CA-22F2E7692DE2}"/>
                </a:ext>
              </a:extLst>
            </p:cNvPr>
            <p:cNvSpPr/>
            <p:nvPr/>
          </p:nvSpPr>
          <p:spPr>
            <a:xfrm rot="10800000">
              <a:off x="3547416" y="3264721"/>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245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down)">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ipe(dow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wipe(down)">
                                      <p:cBhvr>
                                        <p:cTn id="17" dur="500"/>
                                        <p:tgtEl>
                                          <p:spTgt spid="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wipe(down)">
                                      <p:cBhvr>
                                        <p:cTn id="22" dur="500"/>
                                        <p:tgtEl>
                                          <p:spTgt spid="2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3"/>
                                        </p:tgtEl>
                                        <p:attrNameLst>
                                          <p:attrName>style.visibility</p:attrName>
                                        </p:attrNameLst>
                                      </p:cBhvr>
                                      <p:to>
                                        <p:strVal val="visible"/>
                                      </p:to>
                                    </p:set>
                                    <p:animEffect transition="in" filter="wipe(down)">
                                      <p:cBhvr>
                                        <p:cTn id="27" dur="500"/>
                                        <p:tgtEl>
                                          <p:spTgt spid="2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41A5F-E988-48A0-9AC2-8CF21BD4F8C1}"/>
              </a:ext>
            </a:extLst>
          </p:cNvPr>
          <p:cNvSpPr>
            <a:spLocks noGrp="1"/>
          </p:cNvSpPr>
          <p:nvPr>
            <p:ph type="title"/>
          </p:nvPr>
        </p:nvSpPr>
        <p:spPr/>
        <p:txBody>
          <a:bodyPr/>
          <a:lstStyle/>
          <a:p>
            <a:r>
              <a:rPr lang="en-US" dirty="0"/>
              <a:t>Learn from valuable features tracking</a:t>
            </a:r>
          </a:p>
        </p:txBody>
      </p:sp>
      <p:sp>
        <p:nvSpPr>
          <p:cNvPr id="3" name="Espace réservé du contenu 2">
            <a:extLst>
              <a:ext uri="{FF2B5EF4-FFF2-40B4-BE49-F238E27FC236}">
                <a16:creationId xmlns:a16="http://schemas.microsoft.com/office/drawing/2014/main" id="{E244E95B-CFAC-47D8-B011-198C9F723100}"/>
              </a:ext>
            </a:extLst>
          </p:cNvPr>
          <p:cNvSpPr>
            <a:spLocks noGrp="1"/>
          </p:cNvSpPr>
          <p:nvPr>
            <p:ph idx="1"/>
          </p:nvPr>
        </p:nvSpPr>
        <p:spPr>
          <a:xfrm>
            <a:off x="107074" y="3355596"/>
            <a:ext cx="3581838" cy="2995972"/>
          </a:xfrm>
        </p:spPr>
        <p:txBody>
          <a:bodyPr/>
          <a:lstStyle/>
          <a:p>
            <a:r>
              <a:rPr lang="en-US" dirty="0"/>
              <a:t>Forewords: Boruta is based on a randomized values within shadow features to enrich a given observation: a feature is useful only if confirmed better than the best randomized feature.</a:t>
            </a:r>
          </a:p>
          <a:p>
            <a:r>
              <a:rPr lang="en-US" dirty="0"/>
              <a:t>Here are a few </a:t>
            </a:r>
            <a:r>
              <a:rPr lang="en-US" dirty="0" err="1"/>
              <a:t>exemples</a:t>
            </a:r>
            <a:endParaRPr lang="en-US" dirty="0"/>
          </a:p>
        </p:txBody>
      </p:sp>
      <p:sp>
        <p:nvSpPr>
          <p:cNvPr id="4" name="Espace réservé du numéro de diapositive 3">
            <a:extLst>
              <a:ext uri="{FF2B5EF4-FFF2-40B4-BE49-F238E27FC236}">
                <a16:creationId xmlns:a16="http://schemas.microsoft.com/office/drawing/2014/main" id="{2B91DD25-212F-4C21-B931-DF57E5C1FEDE}"/>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5" name="Tableau 4">
            <a:extLst>
              <a:ext uri="{FF2B5EF4-FFF2-40B4-BE49-F238E27FC236}">
                <a16:creationId xmlns:a16="http://schemas.microsoft.com/office/drawing/2014/main" id="{CB137998-2FDA-4429-B9D5-A3159D840B96}"/>
              </a:ext>
            </a:extLst>
          </p:cNvPr>
          <p:cNvGraphicFramePr>
            <a:graphicFrameLocks noGrp="1"/>
          </p:cNvGraphicFramePr>
          <p:nvPr>
            <p:extLst>
              <p:ext uri="{D42A27DB-BD31-4B8C-83A1-F6EECF244321}">
                <p14:modId xmlns:p14="http://schemas.microsoft.com/office/powerpoint/2010/main" val="1027202790"/>
              </p:ext>
            </p:extLst>
          </p:nvPr>
        </p:nvGraphicFramePr>
        <p:xfrm>
          <a:off x="818712" y="1307887"/>
          <a:ext cx="2870200" cy="1828800"/>
        </p:xfrm>
        <a:graphic>
          <a:graphicData uri="http://schemas.openxmlformats.org/drawingml/2006/table">
            <a:tbl>
              <a:tblPr>
                <a:tableStyleId>{5C22544A-7EE6-4342-B048-85BDC9FD1C3A}</a:tableStyleId>
              </a:tblPr>
              <a:tblGrid>
                <a:gridCol w="2387600">
                  <a:extLst>
                    <a:ext uri="{9D8B030D-6E8A-4147-A177-3AD203B41FA5}">
                      <a16:colId xmlns:a16="http://schemas.microsoft.com/office/drawing/2014/main" val="3633830124"/>
                    </a:ext>
                  </a:extLst>
                </a:gridCol>
                <a:gridCol w="482600">
                  <a:extLst>
                    <a:ext uri="{9D8B030D-6E8A-4147-A177-3AD203B41FA5}">
                      <a16:colId xmlns:a16="http://schemas.microsoft.com/office/drawing/2014/main" val="3769855788"/>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179863"/>
                  </a:ext>
                </a:extLst>
              </a:tr>
              <a:tr h="182880">
                <a:tc>
                  <a:txBody>
                    <a:bodyPr/>
                    <a:lstStyle/>
                    <a:p>
                      <a:pPr algn="l" fontAlgn="b"/>
                      <a:r>
                        <a:rPr lang="en-US" sz="1100" u="none" strike="noStrike" dirty="0">
                          <a:effectLst/>
                        </a:rPr>
                        <a:t>POS_SK_DPD_DEF_MEAN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3431391"/>
                  </a:ext>
                </a:extLst>
              </a:tr>
              <a:tr h="182880">
                <a:tc>
                  <a:txBody>
                    <a:bodyPr/>
                    <a:lstStyle/>
                    <a:p>
                      <a:pPr algn="l" fontAlgn="b"/>
                      <a:r>
                        <a:rPr lang="en-US" sz="1100" u="none" strike="noStrike">
                          <a:effectLst/>
                        </a:rPr>
                        <a:t>POS_MONTHS_BALANCE_MEAN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3657507"/>
                  </a:ext>
                </a:extLst>
              </a:tr>
              <a:tr h="182880">
                <a:tc>
                  <a:txBody>
                    <a:bodyPr/>
                    <a:lstStyle/>
                    <a:p>
                      <a:pPr algn="l" fontAlgn="b"/>
                      <a:r>
                        <a:rPr lang="en-US" sz="1100" u="none" strike="noStrike">
                          <a:effectLst/>
                        </a:rPr>
                        <a:t>POS_MONTHS_BALANCE_MAX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919177"/>
                  </a:ext>
                </a:extLst>
              </a:tr>
              <a:tr h="182880">
                <a:tc>
                  <a:txBody>
                    <a:bodyPr/>
                    <a:lstStyle/>
                    <a:p>
                      <a:pPr algn="l" fontAlgn="b"/>
                      <a:r>
                        <a:rPr lang="en-US" sz="1100" u="none" strike="noStrike">
                          <a:effectLst/>
                        </a:rPr>
                        <a:t>POS_N_POS_COUNT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664145"/>
                  </a:ext>
                </a:extLst>
              </a:tr>
              <a:tr h="182880">
                <a:tc>
                  <a:txBody>
                    <a:bodyPr/>
                    <a:lstStyle/>
                    <a:p>
                      <a:pPr algn="l" fontAlgn="b"/>
                      <a:r>
                        <a:rPr lang="da-DK" sz="1100" u="none" strike="noStrike">
                          <a:effectLst/>
                        </a:rPr>
                        <a:t>POS_SK_DPD_DEF_MAX</a:t>
                      </a:r>
                      <a:endParaRPr lang="da-DK"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8002819"/>
                  </a:ext>
                </a:extLst>
              </a:tr>
              <a:tr h="182880">
                <a:tc>
                  <a:txBody>
                    <a:bodyPr/>
                    <a:lstStyle/>
                    <a:p>
                      <a:pPr algn="l" fontAlgn="b"/>
                      <a:r>
                        <a:rPr lang="en-US" sz="1100" u="none" strike="noStrike">
                          <a:effectLst/>
                        </a:rPr>
                        <a:t>POS_SK_DPD_MEAN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9110148"/>
                  </a:ext>
                </a:extLst>
              </a:tr>
              <a:tr h="182880">
                <a:tc>
                  <a:txBody>
                    <a:bodyPr/>
                    <a:lstStyle/>
                    <a:p>
                      <a:pPr algn="l" fontAlgn="b"/>
                      <a:r>
                        <a:rPr lang="en-US" sz="1100" u="none" strike="noStrike">
                          <a:effectLst/>
                        </a:rPr>
                        <a:t>POS_SK_DPD_MAX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6825063"/>
                  </a:ext>
                </a:extLst>
              </a:tr>
              <a:tr h="182880">
                <a:tc>
                  <a:txBody>
                    <a:bodyPr/>
                    <a:lstStyle/>
                    <a:p>
                      <a:pPr algn="l" fontAlgn="b"/>
                      <a:r>
                        <a:rPr lang="en-US" sz="1100" u="none" strike="noStrike">
                          <a:effectLst/>
                        </a:rPr>
                        <a:t>POS_SK_DPD_DEF_MIN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4711319"/>
                  </a:ext>
                </a:extLst>
              </a:tr>
              <a:tr h="182880">
                <a:tc>
                  <a:txBody>
                    <a:bodyPr/>
                    <a:lstStyle/>
                    <a:p>
                      <a:pPr algn="l" fontAlgn="b"/>
                      <a:r>
                        <a:rPr lang="en-US" sz="1100" u="none" strike="noStrike" dirty="0">
                          <a:effectLst/>
                        </a:rPr>
                        <a:t>POS_SK_DPD_MIN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6025568"/>
                  </a:ext>
                </a:extLst>
              </a:tr>
            </a:tbl>
          </a:graphicData>
        </a:graphic>
      </p:graphicFrame>
      <p:graphicFrame>
        <p:nvGraphicFramePr>
          <p:cNvPr id="6" name="Tableau 5">
            <a:extLst>
              <a:ext uri="{FF2B5EF4-FFF2-40B4-BE49-F238E27FC236}">
                <a16:creationId xmlns:a16="http://schemas.microsoft.com/office/drawing/2014/main" id="{88C34D60-C612-4A17-8FD3-A4D9528A8BCA}"/>
              </a:ext>
            </a:extLst>
          </p:cNvPr>
          <p:cNvGraphicFramePr>
            <a:graphicFrameLocks noGrp="1"/>
          </p:cNvGraphicFramePr>
          <p:nvPr>
            <p:extLst>
              <p:ext uri="{D42A27DB-BD31-4B8C-83A1-F6EECF244321}">
                <p14:modId xmlns:p14="http://schemas.microsoft.com/office/powerpoint/2010/main" val="743873927"/>
              </p:ext>
            </p:extLst>
          </p:nvPr>
        </p:nvGraphicFramePr>
        <p:xfrm>
          <a:off x="3924300" y="1307887"/>
          <a:ext cx="6115050" cy="3703917"/>
        </p:xfrm>
        <a:graphic>
          <a:graphicData uri="http://schemas.openxmlformats.org/drawingml/2006/table">
            <a:tbl>
              <a:tblPr>
                <a:tableStyleId>{5C22544A-7EE6-4342-B048-85BDC9FD1C3A}</a:tableStyleId>
              </a:tblPr>
              <a:tblGrid>
                <a:gridCol w="5086855">
                  <a:extLst>
                    <a:ext uri="{9D8B030D-6E8A-4147-A177-3AD203B41FA5}">
                      <a16:colId xmlns:a16="http://schemas.microsoft.com/office/drawing/2014/main" val="200630214"/>
                    </a:ext>
                  </a:extLst>
                </a:gridCol>
                <a:gridCol w="1028195">
                  <a:extLst>
                    <a:ext uri="{9D8B030D-6E8A-4147-A177-3AD203B41FA5}">
                      <a16:colId xmlns:a16="http://schemas.microsoft.com/office/drawing/2014/main" val="2114387060"/>
                    </a:ext>
                  </a:extLst>
                </a:gridCol>
              </a:tblGrid>
              <a:tr h="104647">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4407" marR="4407" marT="4407"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33679222"/>
                  </a:ext>
                </a:extLst>
              </a:tr>
              <a:tr h="196215">
                <a:tc>
                  <a:txBody>
                    <a:bodyPr/>
                    <a:lstStyle/>
                    <a:p>
                      <a:pPr algn="l" fontAlgn="b"/>
                      <a:r>
                        <a:rPr lang="en-US" sz="1100" u="none" strike="noStrike">
                          <a:effectLst/>
                        </a:rPr>
                        <a:t>PREV_PRODUCT_COMBINATION_Cash X-Sell: low_MEAN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802843921"/>
                  </a:ext>
                </a:extLst>
              </a:tr>
              <a:tr h="196215">
                <a:tc>
                  <a:txBody>
                    <a:bodyPr/>
                    <a:lstStyle/>
                    <a:p>
                      <a:pPr algn="l" fontAlgn="b"/>
                      <a:r>
                        <a:rPr lang="en-US" sz="1100" u="none" strike="noStrike">
                          <a:effectLst/>
                        </a:rPr>
                        <a:t>PREV_PRODUCT_COMBINATION_POS mobile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843822612"/>
                  </a:ext>
                </a:extLst>
              </a:tr>
              <a:tr h="196215">
                <a:tc>
                  <a:txBody>
                    <a:bodyPr/>
                    <a:lstStyle/>
                    <a:p>
                      <a:pPr algn="l" fontAlgn="b"/>
                      <a:r>
                        <a:rPr lang="en-US" sz="1100" u="none" strike="noStrike">
                          <a:effectLst/>
                        </a:rPr>
                        <a:t>PREV_PRODUCT_COMBINATION_Card Street_MEAN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764546435"/>
                  </a:ext>
                </a:extLst>
              </a:tr>
              <a:tr h="196215">
                <a:tc>
                  <a:txBody>
                    <a:bodyPr/>
                    <a:lstStyle/>
                    <a:p>
                      <a:pPr algn="l" fontAlgn="b"/>
                      <a:r>
                        <a:rPr lang="en-US" sz="1100" u="none" strike="noStrike">
                          <a:effectLst/>
                        </a:rPr>
                        <a:t>PREV_PRODUCT_COMBINATION_Cash_MEAN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754293051"/>
                  </a:ext>
                </a:extLst>
              </a:tr>
              <a:tr h="196215">
                <a:tc>
                  <a:txBody>
                    <a:bodyPr/>
                    <a:lstStyle/>
                    <a:p>
                      <a:pPr algn="l" fontAlgn="b"/>
                      <a:r>
                        <a:rPr lang="en-US" sz="1100" u="none" strike="noStrike">
                          <a:effectLst/>
                        </a:rPr>
                        <a:t>PREV_PRODUCT_COMBINATION_POS household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130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632389174"/>
                  </a:ext>
                </a:extLst>
              </a:tr>
              <a:tr h="196215">
                <a:tc>
                  <a:txBody>
                    <a:bodyPr/>
                    <a:lstStyle/>
                    <a:p>
                      <a:pPr algn="l" fontAlgn="b"/>
                      <a:r>
                        <a:rPr lang="en-US" sz="1100" u="none" strike="noStrike">
                          <a:effectLst/>
                        </a:rPr>
                        <a:t>PREV_PRODUCT_COMBINATION_Cash X-Sell: high_MEAN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134</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180576321"/>
                  </a:ext>
                </a:extLst>
              </a:tr>
              <a:tr h="196215">
                <a:tc>
                  <a:txBody>
                    <a:bodyPr/>
                    <a:lstStyle/>
                    <a:p>
                      <a:pPr algn="l" fontAlgn="b"/>
                      <a:r>
                        <a:rPr lang="en-US" sz="1100" u="none" strike="noStrike">
                          <a:effectLst/>
                        </a:rPr>
                        <a:t>PREV_PRODUCT_COMBINATION_Cash Street: high_MEAN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159</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107186673"/>
                  </a:ext>
                </a:extLst>
              </a:tr>
              <a:tr h="196215">
                <a:tc>
                  <a:txBody>
                    <a:bodyPr/>
                    <a:lstStyle/>
                    <a:p>
                      <a:pPr algn="l" fontAlgn="b"/>
                      <a:r>
                        <a:rPr lang="en-US" sz="1100" u="none" strike="noStrike">
                          <a:effectLst/>
                        </a:rPr>
                        <a:t>PREV_PRODUCT_COMBINATION_POS industry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193</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068830871"/>
                  </a:ext>
                </a:extLst>
              </a:tr>
              <a:tr h="196215">
                <a:tc>
                  <a:txBody>
                    <a:bodyPr/>
                    <a:lstStyle/>
                    <a:p>
                      <a:pPr algn="l" fontAlgn="b"/>
                      <a:r>
                        <a:rPr lang="en-US" sz="1100" u="none" strike="noStrike">
                          <a:effectLst/>
                        </a:rPr>
                        <a:t>PREV_PRODUCT_COMBINATION_Cash X-Sell: middle_MEAN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218</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924269789"/>
                  </a:ext>
                </a:extLst>
              </a:tr>
              <a:tr h="196215">
                <a:tc>
                  <a:txBody>
                    <a:bodyPr/>
                    <a:lstStyle/>
                    <a:p>
                      <a:pPr algn="l" fontAlgn="b"/>
                      <a:r>
                        <a:rPr lang="en-US" sz="1100" u="none" strike="noStrike">
                          <a:effectLst/>
                        </a:rPr>
                        <a:t>PREV_PRODUCT_COMBINATION_POS household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232</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786681946"/>
                  </a:ext>
                </a:extLst>
              </a:tr>
              <a:tr h="196215">
                <a:tc>
                  <a:txBody>
                    <a:bodyPr/>
                    <a:lstStyle/>
                    <a:p>
                      <a:pPr algn="l" fontAlgn="b"/>
                      <a:r>
                        <a:rPr lang="en-US" sz="1100" u="none" strike="noStrike">
                          <a:effectLst/>
                        </a:rPr>
                        <a:t>PREV_PRODUCT_COMBINATION_Card X-Sell_MEAN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274106333"/>
                  </a:ext>
                </a:extLst>
              </a:tr>
              <a:tr h="196215">
                <a:tc>
                  <a:txBody>
                    <a:bodyPr/>
                    <a:lstStyle/>
                    <a:p>
                      <a:pPr algn="l" fontAlgn="b"/>
                      <a:r>
                        <a:rPr lang="en-US" sz="1100" u="none" strike="noStrike">
                          <a:effectLst/>
                        </a:rPr>
                        <a:t>PREV_PRODUCT_COMBINATION_POS industry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258</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365227063"/>
                  </a:ext>
                </a:extLst>
              </a:tr>
              <a:tr h="196215">
                <a:tc>
                  <a:txBody>
                    <a:bodyPr/>
                    <a:lstStyle/>
                    <a:p>
                      <a:pPr algn="l" fontAlgn="b"/>
                      <a:r>
                        <a:rPr lang="en-US" sz="1100" u="none" strike="noStrike">
                          <a:effectLst/>
                        </a:rPr>
                        <a:t>PREV_PRODUCT_COMBINATION_Cash Street: low_MEAN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283</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64047593"/>
                  </a:ext>
                </a:extLst>
              </a:tr>
              <a:tr h="196215">
                <a:tc>
                  <a:txBody>
                    <a:bodyPr/>
                    <a:lstStyle/>
                    <a:p>
                      <a:pPr algn="l" fontAlgn="b"/>
                      <a:r>
                        <a:rPr lang="en-US" sz="1100" u="none" strike="noStrike">
                          <a:effectLst/>
                        </a:rPr>
                        <a:t>PREV_PRODUCT_COMBINATION_Cash Street: middle_MEAN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286</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579916520"/>
                  </a:ext>
                </a:extLst>
              </a:tr>
              <a:tr h="196215">
                <a:tc>
                  <a:txBody>
                    <a:bodyPr/>
                    <a:lstStyle/>
                    <a:p>
                      <a:pPr algn="l" fontAlgn="b"/>
                      <a:r>
                        <a:rPr lang="en-US" sz="1100" u="none" strike="noStrike">
                          <a:effectLst/>
                        </a:rPr>
                        <a:t>PREV_PRODUCT_COMBINATION_POS mobile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347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962184435"/>
                  </a:ext>
                </a:extLst>
              </a:tr>
              <a:tr h="196215">
                <a:tc>
                  <a:txBody>
                    <a:bodyPr/>
                    <a:lstStyle/>
                    <a:p>
                      <a:pPr algn="l" fontAlgn="b"/>
                      <a:r>
                        <a:rPr lang="en-US" sz="1100" u="none" strike="noStrike">
                          <a:effectLst/>
                        </a:rPr>
                        <a:t>PREV_PRODUCT_COMBINATION_POS other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155115485"/>
                  </a:ext>
                </a:extLst>
              </a:tr>
              <a:tr h="196215">
                <a:tc>
                  <a:txBody>
                    <a:bodyPr/>
                    <a:lstStyle/>
                    <a:p>
                      <a:pPr algn="l" fontAlgn="b"/>
                      <a:r>
                        <a:rPr lang="en-US" sz="1100" u="none" strike="noStrike">
                          <a:effectLst/>
                        </a:rPr>
                        <a:t>PREV_PRODUCT_COMBINATION_POS others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482</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014354685"/>
                  </a:ext>
                </a:extLst>
              </a:tr>
              <a:tr h="196215">
                <a:tc>
                  <a:txBody>
                    <a:bodyPr/>
                    <a:lstStyle/>
                    <a:p>
                      <a:pPr algn="l" fontAlgn="b"/>
                      <a:r>
                        <a:rPr lang="en-US" sz="1100" u="none" strike="noStrike" dirty="0" err="1">
                          <a:effectLst/>
                        </a:rPr>
                        <a:t>PREV_PRODUCT_COMBINATION_nan_MEAN</a:t>
                      </a:r>
                      <a:endParaRPr lang="en-US" sz="1100" b="0" i="0" u="none" strike="noStrike" dirty="0">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133783898"/>
                  </a:ext>
                </a:extLst>
              </a:tr>
            </a:tbl>
          </a:graphicData>
        </a:graphic>
      </p:graphicFrame>
    </p:spTree>
    <p:extLst>
      <p:ext uri="{BB962C8B-B14F-4D97-AF65-F5344CB8AC3E}">
        <p14:creationId xmlns:p14="http://schemas.microsoft.com/office/powerpoint/2010/main" val="372687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ECD98-EF4C-44A0-BBD1-26F23694521F}"/>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EACFAAA6-AB27-4443-95BE-03D7864E1792}"/>
              </a:ext>
            </a:extLst>
          </p:cNvPr>
          <p:cNvSpPr>
            <a:spLocks noGrp="1"/>
          </p:cNvSpPr>
          <p:nvPr>
            <p:ph idx="1"/>
          </p:nvPr>
        </p:nvSpPr>
        <p:spPr>
          <a:xfrm>
            <a:off x="343846" y="1420942"/>
            <a:ext cx="3988066" cy="3636511"/>
          </a:xfrm>
        </p:spPr>
        <p:txBody>
          <a:bodyPr/>
          <a:lstStyle/>
          <a:p>
            <a:r>
              <a:rPr lang="en-US" dirty="0"/>
              <a:t>Learnings:</a:t>
            </a:r>
          </a:p>
          <a:p>
            <a:endParaRPr lang="en-US" dirty="0"/>
          </a:p>
          <a:p>
            <a:r>
              <a:rPr lang="en-US" dirty="0"/>
              <a:t>Test the relevance of various FE techniques.</a:t>
            </a:r>
          </a:p>
          <a:p>
            <a:r>
              <a:rPr lang="en-US" dirty="0"/>
              <a:t>Depends on ML technique.</a:t>
            </a:r>
          </a:p>
          <a:p>
            <a:endParaRPr lang="en-US" dirty="0"/>
          </a:p>
        </p:txBody>
      </p:sp>
      <p:sp>
        <p:nvSpPr>
          <p:cNvPr id="4" name="Espace réservé du numéro de diapositive 3">
            <a:extLst>
              <a:ext uri="{FF2B5EF4-FFF2-40B4-BE49-F238E27FC236}">
                <a16:creationId xmlns:a16="http://schemas.microsoft.com/office/drawing/2014/main" id="{F52A083F-74AC-4F61-8154-E2AB869413C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708538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17572</TotalTime>
  <Words>2870</Words>
  <Application>Microsoft Office PowerPoint</Application>
  <PresentationFormat>Grand écran</PresentationFormat>
  <Paragraphs>433</Paragraphs>
  <Slides>23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Arial</vt:lpstr>
      <vt:lpstr>Calibri</vt:lpstr>
      <vt:lpstr>Century Gothic</vt:lpstr>
      <vt:lpstr>Helvetica Neue</vt:lpstr>
      <vt:lpstr>Inter</vt:lpstr>
      <vt:lpstr>Montserrat</vt:lpstr>
      <vt:lpstr>Wingdings 2</vt:lpstr>
      <vt:lpstr>Concis</vt:lpstr>
      <vt:lpstr>Cash &amp; Revolving loans for clients with no or few loans history</vt:lpstr>
      <vt:lpstr>Table of contents</vt:lpstr>
      <vt:lpstr>Use case</vt:lpstr>
      <vt:lpstr>Table of contents</vt:lpstr>
      <vt:lpstr>Home Credit Kaggle data &amp; Kernels</vt:lpstr>
      <vt:lpstr>Top-down Exploratory Data Analysis &amp; FeatureEngineering</vt:lpstr>
      <vt:lpstr>Bottom-up  Aggregation, Merge &amp; Feature Selection</vt:lpstr>
      <vt:lpstr>Learn from valuable features tracking</vt:lpstr>
      <vt:lpstr>Présentation PowerPoint</vt:lpstr>
      <vt:lpstr>Présentation PowerPoint</vt:lpstr>
      <vt:lpstr>Features Engineering insights</vt:lpstr>
      <vt:lpstr>Class_weight=‘balanced’ versus Smote</vt:lpstr>
      <vt:lpstr>Model scoring</vt:lpstr>
      <vt:lpstr>Présentation PowerPoint</vt:lpstr>
      <vt:lpstr>Best model (tuning &amp; selection)</vt:lpstr>
      <vt:lpstr>Model</vt:lpstr>
      <vt:lpstr>LATE_PAYMENT</vt:lpstr>
      <vt:lpstr>Debt ratio </vt:lpstr>
      <vt:lpstr>Interest Rate Features / previous</vt:lpstr>
      <vt:lpstr>Approved or Refused by Client_Type</vt:lpstr>
      <vt:lpstr>Bureau &amp; bureau_balance</vt:lpstr>
      <vt:lpstr>Other insights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223</cp:revision>
  <dcterms:created xsi:type="dcterms:W3CDTF">2020-11-02T09:36:41Z</dcterms:created>
  <dcterms:modified xsi:type="dcterms:W3CDTF">2020-12-02T11:53:40Z</dcterms:modified>
</cp:coreProperties>
</file>