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5"/>
  </p:notesMasterIdLst>
  <p:sldIdLst>
    <p:sldId id="256" r:id="rId2"/>
    <p:sldId id="273" r:id="rId3"/>
    <p:sldId id="260" r:id="rId4"/>
    <p:sldId id="257" r:id="rId5"/>
    <p:sldId id="276" r:id="rId6"/>
    <p:sldId id="279" r:id="rId7"/>
    <p:sldId id="281" r:id="rId8"/>
    <p:sldId id="293" r:id="rId9"/>
    <p:sldId id="258" r:id="rId10"/>
    <p:sldId id="301" r:id="rId11"/>
    <p:sldId id="299" r:id="rId12"/>
    <p:sldId id="288" r:id="rId13"/>
    <p:sldId id="286" r:id="rId14"/>
    <p:sldId id="283" r:id="rId15"/>
    <p:sldId id="275" r:id="rId16"/>
    <p:sldId id="289" r:id="rId17"/>
    <p:sldId id="290" r:id="rId18"/>
    <p:sldId id="287" r:id="rId19"/>
    <p:sldId id="302" r:id="rId20"/>
    <p:sldId id="303" r:id="rId21"/>
    <p:sldId id="291" r:id="rId22"/>
    <p:sldId id="292" r:id="rId23"/>
    <p:sldId id="272"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tienne LARDEUR" initials="EL" lastIdx="1" clrIdx="0">
    <p:extLst>
      <p:ext uri="{19B8F6BF-5375-455C-9EA6-DF929625EA0E}">
        <p15:presenceInfo xmlns:p15="http://schemas.microsoft.com/office/powerpoint/2012/main" userId="d97171942a5c59e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DBFDF"/>
    <a:srgbClr val="F5B8CF"/>
    <a:srgbClr val="B2B2B2"/>
    <a:srgbClr val="6DD4FF"/>
    <a:srgbClr val="E41A1C"/>
    <a:srgbClr val="0070C0"/>
    <a:srgbClr val="B3E2CD"/>
    <a:srgbClr val="FBB4AE"/>
    <a:srgbClr val="B1C6E7"/>
    <a:srgbClr val="13446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7" autoAdjust="0"/>
    <p:restoredTop sz="79788" autoAdjust="0"/>
  </p:normalViewPr>
  <p:slideViewPr>
    <p:cSldViewPr snapToGrid="0">
      <p:cViewPr varScale="1">
        <p:scale>
          <a:sx n="68" d="100"/>
          <a:sy n="68" d="100"/>
        </p:scale>
        <p:origin x="112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4.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6ECF48-F200-48F7-B7BB-7061BD021F9A}" type="doc">
      <dgm:prSet loTypeId="urn:microsoft.com/office/officeart/2005/8/layout/chevron2" loCatId="process" qsTypeId="urn:microsoft.com/office/officeart/2005/8/quickstyle/3d1" qsCatId="3D" csTypeId="urn:microsoft.com/office/officeart/2005/8/colors/accent0_2" csCatId="mainScheme" phldr="1"/>
      <dgm:spPr/>
      <dgm:t>
        <a:bodyPr/>
        <a:lstStyle/>
        <a:p>
          <a:endParaRPr lang="en-US"/>
        </a:p>
      </dgm:t>
    </dgm:pt>
    <dgm:pt modelId="{25FB8000-808F-4B54-850E-227B32E701E7}">
      <dgm:prSet phldrT="[Texte]" custT="1"/>
      <dgm:spPr/>
      <dgm:t>
        <a:bodyPr/>
        <a:lstStyle/>
        <a:p>
          <a:r>
            <a:rPr lang="en-US" sz="2800" b="1" dirty="0"/>
            <a:t>1</a:t>
          </a:r>
        </a:p>
      </dgm:t>
    </dgm:pt>
    <dgm:pt modelId="{9F3850E2-BCFE-4CE5-9ADD-D577F1DE41FA}" type="parTrans" cxnId="{7D4BDD8E-AF29-4C7A-A320-CBA49E01EB29}">
      <dgm:prSet/>
      <dgm:spPr/>
      <dgm:t>
        <a:bodyPr/>
        <a:lstStyle/>
        <a:p>
          <a:endParaRPr lang="en-US"/>
        </a:p>
      </dgm:t>
    </dgm:pt>
    <dgm:pt modelId="{54995EBC-C720-4F6A-AD7B-18910E9C223F}" type="sibTrans" cxnId="{7D4BDD8E-AF29-4C7A-A320-CBA49E01EB29}">
      <dgm:prSet/>
      <dgm:spPr/>
      <dgm:t>
        <a:bodyPr/>
        <a:lstStyle/>
        <a:p>
          <a:endParaRPr lang="en-US"/>
        </a:p>
      </dgm:t>
    </dgm:pt>
    <dgm:pt modelId="{6D244D25-F342-46EA-82A6-19810BAAF305}">
      <dgm:prSet phldrT="[Texte]"/>
      <dgm:spPr/>
      <dgm:t>
        <a:bodyPr/>
        <a:lstStyle/>
        <a:p>
          <a:r>
            <a:rPr lang="en-US" dirty="0"/>
            <a:t>Use case &amp; inputs</a:t>
          </a:r>
        </a:p>
      </dgm:t>
    </dgm:pt>
    <dgm:pt modelId="{2F26B348-DF19-4DE9-B8A9-104852C5CDC5}" type="parTrans" cxnId="{359CC148-73C0-47E6-84C1-3F2440472FDC}">
      <dgm:prSet/>
      <dgm:spPr/>
      <dgm:t>
        <a:bodyPr/>
        <a:lstStyle/>
        <a:p>
          <a:endParaRPr lang="en-US"/>
        </a:p>
      </dgm:t>
    </dgm:pt>
    <dgm:pt modelId="{C9E827E8-D2C3-477C-9EF0-7E6DD171449F}" type="sibTrans" cxnId="{359CC148-73C0-47E6-84C1-3F2440472FDC}">
      <dgm:prSet/>
      <dgm:spPr/>
      <dgm:t>
        <a:bodyPr/>
        <a:lstStyle/>
        <a:p>
          <a:endParaRPr lang="en-US"/>
        </a:p>
      </dgm:t>
    </dgm:pt>
    <dgm:pt modelId="{1314EB73-E89E-48AD-A3F7-84955E79A7DC}">
      <dgm:prSet phldrT="[Texte]" custT="1"/>
      <dgm:spPr/>
      <dgm:t>
        <a:bodyPr/>
        <a:lstStyle/>
        <a:p>
          <a:r>
            <a:rPr lang="en-US" sz="2800" b="1" dirty="0"/>
            <a:t>2</a:t>
          </a:r>
        </a:p>
      </dgm:t>
    </dgm:pt>
    <dgm:pt modelId="{1A79A6B7-30CC-4B31-B5F9-96CECAECA78B}" type="parTrans" cxnId="{CB82D61A-D1A7-47F3-8894-38E5B66EC776}">
      <dgm:prSet/>
      <dgm:spPr/>
      <dgm:t>
        <a:bodyPr/>
        <a:lstStyle/>
        <a:p>
          <a:endParaRPr lang="en-US"/>
        </a:p>
      </dgm:t>
    </dgm:pt>
    <dgm:pt modelId="{9328C57D-F4DB-4395-B0CD-1729AC920B00}" type="sibTrans" cxnId="{CB82D61A-D1A7-47F3-8894-38E5B66EC776}">
      <dgm:prSet/>
      <dgm:spPr/>
      <dgm:t>
        <a:bodyPr/>
        <a:lstStyle/>
        <a:p>
          <a:endParaRPr lang="en-US"/>
        </a:p>
      </dgm:t>
    </dgm:pt>
    <dgm:pt modelId="{805C13F7-7C95-47FD-80D6-B27C272EC770}">
      <dgm:prSet phldrT="[Texte]"/>
      <dgm:spPr/>
      <dgm:t>
        <a:bodyPr/>
        <a:lstStyle/>
        <a:p>
          <a:r>
            <a:rPr lang="en-US" dirty="0"/>
            <a:t>Scoring &amp; Integration </a:t>
          </a:r>
        </a:p>
      </dgm:t>
    </dgm:pt>
    <dgm:pt modelId="{F3712015-F22A-4257-BF95-909FDE30B1EA}" type="parTrans" cxnId="{630EB927-7F99-400D-B656-51AB2F21EF3F}">
      <dgm:prSet/>
      <dgm:spPr/>
      <dgm:t>
        <a:bodyPr/>
        <a:lstStyle/>
        <a:p>
          <a:endParaRPr lang="en-US"/>
        </a:p>
      </dgm:t>
    </dgm:pt>
    <dgm:pt modelId="{F8582514-1EC5-4BBE-842D-BD2CCAB21972}" type="sibTrans" cxnId="{630EB927-7F99-400D-B656-51AB2F21EF3F}">
      <dgm:prSet/>
      <dgm:spPr/>
      <dgm:t>
        <a:bodyPr/>
        <a:lstStyle/>
        <a:p>
          <a:endParaRPr lang="en-US"/>
        </a:p>
      </dgm:t>
    </dgm:pt>
    <dgm:pt modelId="{32D0D306-8537-41E8-A7EA-60270C57B60A}">
      <dgm:prSet phldrT="[Texte]" custT="1"/>
      <dgm:spPr/>
      <dgm:t>
        <a:bodyPr/>
        <a:lstStyle/>
        <a:p>
          <a:r>
            <a:rPr lang="en-US" sz="2800" b="1" dirty="0"/>
            <a:t>3</a:t>
          </a:r>
        </a:p>
      </dgm:t>
    </dgm:pt>
    <dgm:pt modelId="{1D3068DE-CAAC-4E50-8C5E-D05F16EC0410}" type="parTrans" cxnId="{A86DD519-70B4-44D2-93FC-5B7084763CA4}">
      <dgm:prSet/>
      <dgm:spPr/>
      <dgm:t>
        <a:bodyPr/>
        <a:lstStyle/>
        <a:p>
          <a:endParaRPr lang="en-US"/>
        </a:p>
      </dgm:t>
    </dgm:pt>
    <dgm:pt modelId="{A01F8607-73FB-44A8-B1CD-C6ABFB0CBB7B}" type="sibTrans" cxnId="{A86DD519-70B4-44D2-93FC-5B7084763CA4}">
      <dgm:prSet/>
      <dgm:spPr/>
      <dgm:t>
        <a:bodyPr/>
        <a:lstStyle/>
        <a:p>
          <a:endParaRPr lang="en-US"/>
        </a:p>
      </dgm:t>
    </dgm:pt>
    <dgm:pt modelId="{C7373F0B-7476-4791-A843-6BF50C42CDA5}">
      <dgm:prSet phldrT="[Texte]"/>
      <dgm:spPr/>
      <dgm:t>
        <a:bodyPr/>
        <a:lstStyle/>
        <a:p>
          <a:r>
            <a:rPr lang="en-US" dirty="0"/>
            <a:t>Model</a:t>
          </a:r>
        </a:p>
      </dgm:t>
    </dgm:pt>
    <dgm:pt modelId="{FF646A2D-FB86-4EF2-AFF6-E259424C1229}" type="parTrans" cxnId="{B7127CB2-7541-4844-83EB-F1E62E7DBE8F}">
      <dgm:prSet/>
      <dgm:spPr/>
      <dgm:t>
        <a:bodyPr/>
        <a:lstStyle/>
        <a:p>
          <a:endParaRPr lang="en-US"/>
        </a:p>
      </dgm:t>
    </dgm:pt>
    <dgm:pt modelId="{8F7EF307-D5FE-4BB4-AE6B-4F2B17987D4D}" type="sibTrans" cxnId="{B7127CB2-7541-4844-83EB-F1E62E7DBE8F}">
      <dgm:prSet/>
      <dgm:spPr/>
      <dgm:t>
        <a:bodyPr/>
        <a:lstStyle/>
        <a:p>
          <a:endParaRPr lang="en-US"/>
        </a:p>
      </dgm:t>
    </dgm:pt>
    <dgm:pt modelId="{196D0C21-E430-4DC8-9A3D-6D27B800C08B}">
      <dgm:prSet phldrT="[Texte]" custT="1"/>
      <dgm:spPr/>
      <dgm:t>
        <a:bodyPr/>
        <a:lstStyle/>
        <a:p>
          <a:r>
            <a:rPr lang="en-US" sz="2800" b="1" dirty="0"/>
            <a:t>4</a:t>
          </a:r>
        </a:p>
      </dgm:t>
    </dgm:pt>
    <dgm:pt modelId="{2B891111-5430-43CB-A85E-327CEC05E84F}" type="parTrans" cxnId="{8926CC4D-8C13-4B82-918B-62256F7D7002}">
      <dgm:prSet/>
      <dgm:spPr/>
      <dgm:t>
        <a:bodyPr/>
        <a:lstStyle/>
        <a:p>
          <a:endParaRPr lang="en-US"/>
        </a:p>
      </dgm:t>
    </dgm:pt>
    <dgm:pt modelId="{EDF173C5-408E-4CAC-A202-2D657FB4C507}" type="sibTrans" cxnId="{8926CC4D-8C13-4B82-918B-62256F7D7002}">
      <dgm:prSet/>
      <dgm:spPr/>
      <dgm:t>
        <a:bodyPr/>
        <a:lstStyle/>
        <a:p>
          <a:endParaRPr lang="en-US"/>
        </a:p>
      </dgm:t>
    </dgm:pt>
    <dgm:pt modelId="{C691F5E3-F29D-4B30-BB11-81744BFBFD36}">
      <dgm:prSet/>
      <dgm:spPr/>
      <dgm:t>
        <a:bodyPr/>
        <a:lstStyle/>
        <a:p>
          <a:r>
            <a:rPr lang="en-US" dirty="0"/>
            <a:t>Dashboard</a:t>
          </a:r>
        </a:p>
      </dgm:t>
    </dgm:pt>
    <dgm:pt modelId="{451E27EC-9776-4D57-80A8-4409DC71433F}" type="parTrans" cxnId="{26BFED14-9AA6-4473-9B05-DD2A1B6E8846}">
      <dgm:prSet/>
      <dgm:spPr/>
      <dgm:t>
        <a:bodyPr/>
        <a:lstStyle/>
        <a:p>
          <a:endParaRPr lang="en-US"/>
        </a:p>
      </dgm:t>
    </dgm:pt>
    <dgm:pt modelId="{3440994A-F087-46F8-8E47-D389E1D4666B}" type="sibTrans" cxnId="{26BFED14-9AA6-4473-9B05-DD2A1B6E8846}">
      <dgm:prSet/>
      <dgm:spPr/>
      <dgm:t>
        <a:bodyPr/>
        <a:lstStyle/>
        <a:p>
          <a:endParaRPr lang="en-US"/>
        </a:p>
      </dgm:t>
    </dgm:pt>
    <dgm:pt modelId="{6476C97D-06AB-4746-9A89-2B9AC63BB9B1}" type="pres">
      <dgm:prSet presAssocID="{A46ECF48-F200-48F7-B7BB-7061BD021F9A}" presName="linearFlow" presStyleCnt="0">
        <dgm:presLayoutVars>
          <dgm:dir/>
          <dgm:animLvl val="lvl"/>
          <dgm:resizeHandles val="exact"/>
        </dgm:presLayoutVars>
      </dgm:prSet>
      <dgm:spPr/>
    </dgm:pt>
    <dgm:pt modelId="{487246C6-5D91-40FC-8343-F81FEB02CBAC}" type="pres">
      <dgm:prSet presAssocID="{25FB8000-808F-4B54-850E-227B32E701E7}" presName="composite" presStyleCnt="0"/>
      <dgm:spPr/>
    </dgm:pt>
    <dgm:pt modelId="{BFC1943B-694D-49E9-A907-1C29C8C1062E}" type="pres">
      <dgm:prSet presAssocID="{25FB8000-808F-4B54-850E-227B32E701E7}" presName="parentText" presStyleLbl="alignNode1" presStyleIdx="0" presStyleCnt="4">
        <dgm:presLayoutVars>
          <dgm:chMax val="1"/>
          <dgm:bulletEnabled val="1"/>
        </dgm:presLayoutVars>
      </dgm:prSet>
      <dgm:spPr/>
    </dgm:pt>
    <dgm:pt modelId="{657E31D6-9DFC-4240-A24D-611E69259922}" type="pres">
      <dgm:prSet presAssocID="{25FB8000-808F-4B54-850E-227B32E701E7}" presName="descendantText" presStyleLbl="alignAcc1" presStyleIdx="0" presStyleCnt="4">
        <dgm:presLayoutVars>
          <dgm:bulletEnabled val="1"/>
        </dgm:presLayoutVars>
      </dgm:prSet>
      <dgm:spPr/>
    </dgm:pt>
    <dgm:pt modelId="{5E03C1EC-D71A-4255-AD38-982463522AF7}" type="pres">
      <dgm:prSet presAssocID="{54995EBC-C720-4F6A-AD7B-18910E9C223F}" presName="sp" presStyleCnt="0"/>
      <dgm:spPr/>
    </dgm:pt>
    <dgm:pt modelId="{30369786-1BE3-415D-A5BE-FBB95FFE9F7B}" type="pres">
      <dgm:prSet presAssocID="{1314EB73-E89E-48AD-A3F7-84955E79A7DC}" presName="composite" presStyleCnt="0"/>
      <dgm:spPr/>
    </dgm:pt>
    <dgm:pt modelId="{C6346B31-F67B-4C04-AA26-5EC366EF50E2}" type="pres">
      <dgm:prSet presAssocID="{1314EB73-E89E-48AD-A3F7-84955E79A7DC}" presName="parentText" presStyleLbl="alignNode1" presStyleIdx="1" presStyleCnt="4">
        <dgm:presLayoutVars>
          <dgm:chMax val="1"/>
          <dgm:bulletEnabled val="1"/>
        </dgm:presLayoutVars>
      </dgm:prSet>
      <dgm:spPr/>
    </dgm:pt>
    <dgm:pt modelId="{3665735D-FF9A-47DA-B429-F6F023BEF306}" type="pres">
      <dgm:prSet presAssocID="{1314EB73-E89E-48AD-A3F7-84955E79A7DC}" presName="descendantText" presStyleLbl="alignAcc1" presStyleIdx="1" presStyleCnt="4">
        <dgm:presLayoutVars>
          <dgm:bulletEnabled val="1"/>
        </dgm:presLayoutVars>
      </dgm:prSet>
      <dgm:spPr/>
    </dgm:pt>
    <dgm:pt modelId="{017D4C5E-518D-4132-ADF8-21D2E29F197F}" type="pres">
      <dgm:prSet presAssocID="{9328C57D-F4DB-4395-B0CD-1729AC920B00}" presName="sp" presStyleCnt="0"/>
      <dgm:spPr/>
    </dgm:pt>
    <dgm:pt modelId="{9E0EED7A-0B53-4A33-85BF-D453C30B7800}" type="pres">
      <dgm:prSet presAssocID="{32D0D306-8537-41E8-A7EA-60270C57B60A}" presName="composite" presStyleCnt="0"/>
      <dgm:spPr/>
    </dgm:pt>
    <dgm:pt modelId="{7F6C4AE1-9190-4C13-9B82-BFDDF1570F9E}" type="pres">
      <dgm:prSet presAssocID="{32D0D306-8537-41E8-A7EA-60270C57B60A}" presName="parentText" presStyleLbl="alignNode1" presStyleIdx="2" presStyleCnt="4">
        <dgm:presLayoutVars>
          <dgm:chMax val="1"/>
          <dgm:bulletEnabled val="1"/>
        </dgm:presLayoutVars>
      </dgm:prSet>
      <dgm:spPr/>
    </dgm:pt>
    <dgm:pt modelId="{B913C65F-242F-4DFC-AB36-07DCF9586990}" type="pres">
      <dgm:prSet presAssocID="{32D0D306-8537-41E8-A7EA-60270C57B60A}" presName="descendantText" presStyleLbl="alignAcc1" presStyleIdx="2" presStyleCnt="4">
        <dgm:presLayoutVars>
          <dgm:bulletEnabled val="1"/>
        </dgm:presLayoutVars>
      </dgm:prSet>
      <dgm:spPr/>
    </dgm:pt>
    <dgm:pt modelId="{C52C52B3-7B22-4EE6-9A75-E2A468BC5EE1}" type="pres">
      <dgm:prSet presAssocID="{A01F8607-73FB-44A8-B1CD-C6ABFB0CBB7B}" presName="sp" presStyleCnt="0"/>
      <dgm:spPr/>
    </dgm:pt>
    <dgm:pt modelId="{B157347C-6B5C-4EA9-8DC8-EC2E4B531391}" type="pres">
      <dgm:prSet presAssocID="{196D0C21-E430-4DC8-9A3D-6D27B800C08B}" presName="composite" presStyleCnt="0"/>
      <dgm:spPr/>
    </dgm:pt>
    <dgm:pt modelId="{1B6E10AC-DE87-42FE-A171-BA47EE91E0A8}" type="pres">
      <dgm:prSet presAssocID="{196D0C21-E430-4DC8-9A3D-6D27B800C08B}" presName="parentText" presStyleLbl="alignNode1" presStyleIdx="3" presStyleCnt="4">
        <dgm:presLayoutVars>
          <dgm:chMax val="1"/>
          <dgm:bulletEnabled val="1"/>
        </dgm:presLayoutVars>
      </dgm:prSet>
      <dgm:spPr/>
    </dgm:pt>
    <dgm:pt modelId="{6151FED6-8247-4C7C-8C75-195C829ADDBB}" type="pres">
      <dgm:prSet presAssocID="{196D0C21-E430-4DC8-9A3D-6D27B800C08B}" presName="descendantText" presStyleLbl="alignAcc1" presStyleIdx="3" presStyleCnt="4">
        <dgm:presLayoutVars>
          <dgm:bulletEnabled val="1"/>
        </dgm:presLayoutVars>
      </dgm:prSet>
      <dgm:spPr/>
    </dgm:pt>
  </dgm:ptLst>
  <dgm:cxnLst>
    <dgm:cxn modelId="{B0DBAD0F-42CE-4432-B2A2-DB76171F0F04}" type="presOf" srcId="{C7373F0B-7476-4791-A843-6BF50C42CDA5}" destId="{B913C65F-242F-4DFC-AB36-07DCF9586990}" srcOrd="0" destOrd="0" presId="urn:microsoft.com/office/officeart/2005/8/layout/chevron2"/>
    <dgm:cxn modelId="{26BFED14-9AA6-4473-9B05-DD2A1B6E8846}" srcId="{196D0C21-E430-4DC8-9A3D-6D27B800C08B}" destId="{C691F5E3-F29D-4B30-BB11-81744BFBFD36}" srcOrd="0" destOrd="0" parTransId="{451E27EC-9776-4D57-80A8-4409DC71433F}" sibTransId="{3440994A-F087-46F8-8E47-D389E1D4666B}"/>
    <dgm:cxn modelId="{A86DD519-70B4-44D2-93FC-5B7084763CA4}" srcId="{A46ECF48-F200-48F7-B7BB-7061BD021F9A}" destId="{32D0D306-8537-41E8-A7EA-60270C57B60A}" srcOrd="2" destOrd="0" parTransId="{1D3068DE-CAAC-4E50-8C5E-D05F16EC0410}" sibTransId="{A01F8607-73FB-44A8-B1CD-C6ABFB0CBB7B}"/>
    <dgm:cxn modelId="{CB82D61A-D1A7-47F3-8894-38E5B66EC776}" srcId="{A46ECF48-F200-48F7-B7BB-7061BD021F9A}" destId="{1314EB73-E89E-48AD-A3F7-84955E79A7DC}" srcOrd="1" destOrd="0" parTransId="{1A79A6B7-30CC-4B31-B5F9-96CECAECA78B}" sibTransId="{9328C57D-F4DB-4395-B0CD-1729AC920B00}"/>
    <dgm:cxn modelId="{630EB927-7F99-400D-B656-51AB2F21EF3F}" srcId="{1314EB73-E89E-48AD-A3F7-84955E79A7DC}" destId="{805C13F7-7C95-47FD-80D6-B27C272EC770}" srcOrd="0" destOrd="0" parTransId="{F3712015-F22A-4257-BF95-909FDE30B1EA}" sibTransId="{F8582514-1EC5-4BBE-842D-BD2CCAB21972}"/>
    <dgm:cxn modelId="{59F2C32B-95E5-4C32-9751-5E1781CE1528}" type="presOf" srcId="{1314EB73-E89E-48AD-A3F7-84955E79A7DC}" destId="{C6346B31-F67B-4C04-AA26-5EC366EF50E2}" srcOrd="0" destOrd="0" presId="urn:microsoft.com/office/officeart/2005/8/layout/chevron2"/>
    <dgm:cxn modelId="{384C513F-694A-4ADE-8046-30DB69641CF3}" type="presOf" srcId="{805C13F7-7C95-47FD-80D6-B27C272EC770}" destId="{3665735D-FF9A-47DA-B429-F6F023BEF306}" srcOrd="0" destOrd="0" presId="urn:microsoft.com/office/officeart/2005/8/layout/chevron2"/>
    <dgm:cxn modelId="{359CC148-73C0-47E6-84C1-3F2440472FDC}" srcId="{25FB8000-808F-4B54-850E-227B32E701E7}" destId="{6D244D25-F342-46EA-82A6-19810BAAF305}" srcOrd="0" destOrd="0" parTransId="{2F26B348-DF19-4DE9-B8A9-104852C5CDC5}" sibTransId="{C9E827E8-D2C3-477C-9EF0-7E6DD171449F}"/>
    <dgm:cxn modelId="{8926CC4D-8C13-4B82-918B-62256F7D7002}" srcId="{A46ECF48-F200-48F7-B7BB-7061BD021F9A}" destId="{196D0C21-E430-4DC8-9A3D-6D27B800C08B}" srcOrd="3" destOrd="0" parTransId="{2B891111-5430-43CB-A85E-327CEC05E84F}" sibTransId="{EDF173C5-408E-4CAC-A202-2D657FB4C507}"/>
    <dgm:cxn modelId="{0C70F17D-96DE-42D6-8277-412351372F7C}" type="presOf" srcId="{6D244D25-F342-46EA-82A6-19810BAAF305}" destId="{657E31D6-9DFC-4240-A24D-611E69259922}" srcOrd="0" destOrd="0" presId="urn:microsoft.com/office/officeart/2005/8/layout/chevron2"/>
    <dgm:cxn modelId="{7D4BDD8E-AF29-4C7A-A320-CBA49E01EB29}" srcId="{A46ECF48-F200-48F7-B7BB-7061BD021F9A}" destId="{25FB8000-808F-4B54-850E-227B32E701E7}" srcOrd="0" destOrd="0" parTransId="{9F3850E2-BCFE-4CE5-9ADD-D577F1DE41FA}" sibTransId="{54995EBC-C720-4F6A-AD7B-18910E9C223F}"/>
    <dgm:cxn modelId="{42434AAD-4759-4F09-9502-10BF2B76B700}" type="presOf" srcId="{32D0D306-8537-41E8-A7EA-60270C57B60A}" destId="{7F6C4AE1-9190-4C13-9B82-BFDDF1570F9E}" srcOrd="0" destOrd="0" presId="urn:microsoft.com/office/officeart/2005/8/layout/chevron2"/>
    <dgm:cxn modelId="{B7127CB2-7541-4844-83EB-F1E62E7DBE8F}" srcId="{32D0D306-8537-41E8-A7EA-60270C57B60A}" destId="{C7373F0B-7476-4791-A843-6BF50C42CDA5}" srcOrd="0" destOrd="0" parTransId="{FF646A2D-FB86-4EF2-AFF6-E259424C1229}" sibTransId="{8F7EF307-D5FE-4BB4-AE6B-4F2B17987D4D}"/>
    <dgm:cxn modelId="{4F3AE9CB-CDE7-42E6-968A-20487235EDB1}" type="presOf" srcId="{25FB8000-808F-4B54-850E-227B32E701E7}" destId="{BFC1943B-694D-49E9-A907-1C29C8C1062E}" srcOrd="0" destOrd="0" presId="urn:microsoft.com/office/officeart/2005/8/layout/chevron2"/>
    <dgm:cxn modelId="{7E6CEED2-AD04-46BF-AC55-1FCF5FE7F3B5}" type="presOf" srcId="{C691F5E3-F29D-4B30-BB11-81744BFBFD36}" destId="{6151FED6-8247-4C7C-8C75-195C829ADDBB}" srcOrd="0" destOrd="0" presId="urn:microsoft.com/office/officeart/2005/8/layout/chevron2"/>
    <dgm:cxn modelId="{D97F86F7-3B07-4D28-9A48-5880227D1D6E}" type="presOf" srcId="{196D0C21-E430-4DC8-9A3D-6D27B800C08B}" destId="{1B6E10AC-DE87-42FE-A171-BA47EE91E0A8}" srcOrd="0" destOrd="0" presId="urn:microsoft.com/office/officeart/2005/8/layout/chevron2"/>
    <dgm:cxn modelId="{CE21E7F9-8C34-4D69-8C99-FF0869304B06}" type="presOf" srcId="{A46ECF48-F200-48F7-B7BB-7061BD021F9A}" destId="{6476C97D-06AB-4746-9A89-2B9AC63BB9B1}" srcOrd="0" destOrd="0" presId="urn:microsoft.com/office/officeart/2005/8/layout/chevron2"/>
    <dgm:cxn modelId="{70613264-2D56-48EC-9345-A010716C7EE0}" type="presParOf" srcId="{6476C97D-06AB-4746-9A89-2B9AC63BB9B1}" destId="{487246C6-5D91-40FC-8343-F81FEB02CBAC}" srcOrd="0" destOrd="0" presId="urn:microsoft.com/office/officeart/2005/8/layout/chevron2"/>
    <dgm:cxn modelId="{C59B5A1D-82C9-4C59-8FAE-139EE6734E42}" type="presParOf" srcId="{487246C6-5D91-40FC-8343-F81FEB02CBAC}" destId="{BFC1943B-694D-49E9-A907-1C29C8C1062E}" srcOrd="0" destOrd="0" presId="urn:microsoft.com/office/officeart/2005/8/layout/chevron2"/>
    <dgm:cxn modelId="{2089F0B9-8AFB-4AC0-879D-A1D7394B49E5}" type="presParOf" srcId="{487246C6-5D91-40FC-8343-F81FEB02CBAC}" destId="{657E31D6-9DFC-4240-A24D-611E69259922}" srcOrd="1" destOrd="0" presId="urn:microsoft.com/office/officeart/2005/8/layout/chevron2"/>
    <dgm:cxn modelId="{FAF5C486-25E6-491D-B0B6-EFDAACCF25FD}" type="presParOf" srcId="{6476C97D-06AB-4746-9A89-2B9AC63BB9B1}" destId="{5E03C1EC-D71A-4255-AD38-982463522AF7}" srcOrd="1" destOrd="0" presId="urn:microsoft.com/office/officeart/2005/8/layout/chevron2"/>
    <dgm:cxn modelId="{E1F5DAA3-C584-4F50-9F07-52D3F64286FF}" type="presParOf" srcId="{6476C97D-06AB-4746-9A89-2B9AC63BB9B1}" destId="{30369786-1BE3-415D-A5BE-FBB95FFE9F7B}" srcOrd="2" destOrd="0" presId="urn:microsoft.com/office/officeart/2005/8/layout/chevron2"/>
    <dgm:cxn modelId="{7490AB44-1CB4-40A8-8E30-D3430AA5CA65}" type="presParOf" srcId="{30369786-1BE3-415D-A5BE-FBB95FFE9F7B}" destId="{C6346B31-F67B-4C04-AA26-5EC366EF50E2}" srcOrd="0" destOrd="0" presId="urn:microsoft.com/office/officeart/2005/8/layout/chevron2"/>
    <dgm:cxn modelId="{7DE730D4-D5AB-44C2-B2D0-4225F722B7FC}" type="presParOf" srcId="{30369786-1BE3-415D-A5BE-FBB95FFE9F7B}" destId="{3665735D-FF9A-47DA-B429-F6F023BEF306}" srcOrd="1" destOrd="0" presId="urn:microsoft.com/office/officeart/2005/8/layout/chevron2"/>
    <dgm:cxn modelId="{3DD3D8A6-6A68-491C-8247-123146AFEEFF}" type="presParOf" srcId="{6476C97D-06AB-4746-9A89-2B9AC63BB9B1}" destId="{017D4C5E-518D-4132-ADF8-21D2E29F197F}" srcOrd="3" destOrd="0" presId="urn:microsoft.com/office/officeart/2005/8/layout/chevron2"/>
    <dgm:cxn modelId="{67CD7A08-6EB4-4883-97CD-3456E0FE58DA}" type="presParOf" srcId="{6476C97D-06AB-4746-9A89-2B9AC63BB9B1}" destId="{9E0EED7A-0B53-4A33-85BF-D453C30B7800}" srcOrd="4" destOrd="0" presId="urn:microsoft.com/office/officeart/2005/8/layout/chevron2"/>
    <dgm:cxn modelId="{7D773FD2-803D-4D8F-94AF-42C77675B35D}" type="presParOf" srcId="{9E0EED7A-0B53-4A33-85BF-D453C30B7800}" destId="{7F6C4AE1-9190-4C13-9B82-BFDDF1570F9E}" srcOrd="0" destOrd="0" presId="urn:microsoft.com/office/officeart/2005/8/layout/chevron2"/>
    <dgm:cxn modelId="{68017F84-FE6D-4DD4-B960-773C8B6E88B7}" type="presParOf" srcId="{9E0EED7A-0B53-4A33-85BF-D453C30B7800}" destId="{B913C65F-242F-4DFC-AB36-07DCF9586990}" srcOrd="1" destOrd="0" presId="urn:microsoft.com/office/officeart/2005/8/layout/chevron2"/>
    <dgm:cxn modelId="{7E56013F-BE91-4AEE-8D7A-4536A414CB5F}" type="presParOf" srcId="{6476C97D-06AB-4746-9A89-2B9AC63BB9B1}" destId="{C52C52B3-7B22-4EE6-9A75-E2A468BC5EE1}" srcOrd="5" destOrd="0" presId="urn:microsoft.com/office/officeart/2005/8/layout/chevron2"/>
    <dgm:cxn modelId="{165C104A-7C34-41B4-8943-A0116821100F}" type="presParOf" srcId="{6476C97D-06AB-4746-9A89-2B9AC63BB9B1}" destId="{B157347C-6B5C-4EA9-8DC8-EC2E4B531391}" srcOrd="6" destOrd="0" presId="urn:microsoft.com/office/officeart/2005/8/layout/chevron2"/>
    <dgm:cxn modelId="{B6AB5E29-A585-4091-85BB-FF72DBE099DE}" type="presParOf" srcId="{B157347C-6B5C-4EA9-8DC8-EC2E4B531391}" destId="{1B6E10AC-DE87-42FE-A171-BA47EE91E0A8}" srcOrd="0" destOrd="0" presId="urn:microsoft.com/office/officeart/2005/8/layout/chevron2"/>
    <dgm:cxn modelId="{4DFC7D9F-F553-42D0-85D9-B85F4E6E5641}" type="presParOf" srcId="{B157347C-6B5C-4EA9-8DC8-EC2E4B531391}" destId="{6151FED6-8247-4C7C-8C75-195C829ADDBB}"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46ECF48-F200-48F7-B7BB-7061BD021F9A}" type="doc">
      <dgm:prSet loTypeId="urn:microsoft.com/office/officeart/2005/8/layout/chevron2" loCatId="process" qsTypeId="urn:microsoft.com/office/officeart/2005/8/quickstyle/3d1" qsCatId="3D" csTypeId="urn:microsoft.com/office/officeart/2005/8/colors/accent0_2" csCatId="mainScheme" phldr="1"/>
      <dgm:spPr/>
      <dgm:t>
        <a:bodyPr/>
        <a:lstStyle/>
        <a:p>
          <a:endParaRPr lang="en-US"/>
        </a:p>
      </dgm:t>
    </dgm:pt>
    <dgm:pt modelId="{25FB8000-808F-4B54-850E-227B32E701E7}">
      <dgm:prSet phldrT="[Texte]" custT="1"/>
      <dgm:spPr/>
      <dgm:t>
        <a:bodyPr/>
        <a:lstStyle/>
        <a:p>
          <a:r>
            <a:rPr lang="en-US" sz="2800" b="1" dirty="0"/>
            <a:t>1</a:t>
          </a:r>
        </a:p>
      </dgm:t>
    </dgm:pt>
    <dgm:pt modelId="{9F3850E2-BCFE-4CE5-9ADD-D577F1DE41FA}" type="parTrans" cxnId="{7D4BDD8E-AF29-4C7A-A320-CBA49E01EB29}">
      <dgm:prSet/>
      <dgm:spPr/>
      <dgm:t>
        <a:bodyPr/>
        <a:lstStyle/>
        <a:p>
          <a:endParaRPr lang="en-US"/>
        </a:p>
      </dgm:t>
    </dgm:pt>
    <dgm:pt modelId="{54995EBC-C720-4F6A-AD7B-18910E9C223F}" type="sibTrans" cxnId="{7D4BDD8E-AF29-4C7A-A320-CBA49E01EB29}">
      <dgm:prSet/>
      <dgm:spPr/>
      <dgm:t>
        <a:bodyPr/>
        <a:lstStyle/>
        <a:p>
          <a:endParaRPr lang="en-US"/>
        </a:p>
      </dgm:t>
    </dgm:pt>
    <dgm:pt modelId="{6D244D25-F342-46EA-82A6-19810BAAF305}">
      <dgm:prSet phldrT="[Texte]"/>
      <dgm:spPr/>
      <dgm:t>
        <a:bodyPr/>
        <a:lstStyle/>
        <a:p>
          <a:r>
            <a:rPr lang="en-US" dirty="0"/>
            <a:t>Use case &amp; inputs</a:t>
          </a:r>
        </a:p>
      </dgm:t>
    </dgm:pt>
    <dgm:pt modelId="{2F26B348-DF19-4DE9-B8A9-104852C5CDC5}" type="parTrans" cxnId="{359CC148-73C0-47E6-84C1-3F2440472FDC}">
      <dgm:prSet/>
      <dgm:spPr/>
      <dgm:t>
        <a:bodyPr/>
        <a:lstStyle/>
        <a:p>
          <a:endParaRPr lang="en-US"/>
        </a:p>
      </dgm:t>
    </dgm:pt>
    <dgm:pt modelId="{C9E827E8-D2C3-477C-9EF0-7E6DD171449F}" type="sibTrans" cxnId="{359CC148-73C0-47E6-84C1-3F2440472FDC}">
      <dgm:prSet/>
      <dgm:spPr/>
      <dgm:t>
        <a:bodyPr/>
        <a:lstStyle/>
        <a:p>
          <a:endParaRPr lang="en-US"/>
        </a:p>
      </dgm:t>
    </dgm:pt>
    <dgm:pt modelId="{1314EB73-E89E-48AD-A3F7-84955E79A7DC}">
      <dgm:prSet phldrT="[Texte]" custT="1"/>
      <dgm:spPr/>
      <dgm:t>
        <a:bodyPr/>
        <a:lstStyle/>
        <a:p>
          <a:r>
            <a:rPr lang="en-US" sz="2800" b="1" dirty="0"/>
            <a:t>2</a:t>
          </a:r>
        </a:p>
      </dgm:t>
    </dgm:pt>
    <dgm:pt modelId="{1A79A6B7-30CC-4B31-B5F9-96CECAECA78B}" type="parTrans" cxnId="{CB82D61A-D1A7-47F3-8894-38E5B66EC776}">
      <dgm:prSet/>
      <dgm:spPr/>
      <dgm:t>
        <a:bodyPr/>
        <a:lstStyle/>
        <a:p>
          <a:endParaRPr lang="en-US"/>
        </a:p>
      </dgm:t>
    </dgm:pt>
    <dgm:pt modelId="{9328C57D-F4DB-4395-B0CD-1729AC920B00}" type="sibTrans" cxnId="{CB82D61A-D1A7-47F3-8894-38E5B66EC776}">
      <dgm:prSet/>
      <dgm:spPr/>
      <dgm:t>
        <a:bodyPr/>
        <a:lstStyle/>
        <a:p>
          <a:endParaRPr lang="en-US"/>
        </a:p>
      </dgm:t>
    </dgm:pt>
    <dgm:pt modelId="{805C13F7-7C95-47FD-80D6-B27C272EC770}">
      <dgm:prSet phldrT="[Texte]"/>
      <dgm:spPr/>
      <dgm:t>
        <a:bodyPr/>
        <a:lstStyle/>
        <a:p>
          <a:r>
            <a:rPr lang="en-US" dirty="0"/>
            <a:t>Scoring &amp; Integration </a:t>
          </a:r>
        </a:p>
      </dgm:t>
    </dgm:pt>
    <dgm:pt modelId="{F3712015-F22A-4257-BF95-909FDE30B1EA}" type="parTrans" cxnId="{630EB927-7F99-400D-B656-51AB2F21EF3F}">
      <dgm:prSet/>
      <dgm:spPr/>
      <dgm:t>
        <a:bodyPr/>
        <a:lstStyle/>
        <a:p>
          <a:endParaRPr lang="en-US"/>
        </a:p>
      </dgm:t>
    </dgm:pt>
    <dgm:pt modelId="{F8582514-1EC5-4BBE-842D-BD2CCAB21972}" type="sibTrans" cxnId="{630EB927-7F99-400D-B656-51AB2F21EF3F}">
      <dgm:prSet/>
      <dgm:spPr/>
      <dgm:t>
        <a:bodyPr/>
        <a:lstStyle/>
        <a:p>
          <a:endParaRPr lang="en-US"/>
        </a:p>
      </dgm:t>
    </dgm:pt>
    <dgm:pt modelId="{32D0D306-8537-41E8-A7EA-60270C57B60A}">
      <dgm:prSet phldrT="[Texte]" custT="1"/>
      <dgm:spPr/>
      <dgm:t>
        <a:bodyPr/>
        <a:lstStyle/>
        <a:p>
          <a:r>
            <a:rPr lang="en-US" sz="2800" b="1" dirty="0"/>
            <a:t>3</a:t>
          </a:r>
        </a:p>
      </dgm:t>
    </dgm:pt>
    <dgm:pt modelId="{1D3068DE-CAAC-4E50-8C5E-D05F16EC0410}" type="parTrans" cxnId="{A86DD519-70B4-44D2-93FC-5B7084763CA4}">
      <dgm:prSet/>
      <dgm:spPr/>
      <dgm:t>
        <a:bodyPr/>
        <a:lstStyle/>
        <a:p>
          <a:endParaRPr lang="en-US"/>
        </a:p>
      </dgm:t>
    </dgm:pt>
    <dgm:pt modelId="{A01F8607-73FB-44A8-B1CD-C6ABFB0CBB7B}" type="sibTrans" cxnId="{A86DD519-70B4-44D2-93FC-5B7084763CA4}">
      <dgm:prSet/>
      <dgm:spPr/>
      <dgm:t>
        <a:bodyPr/>
        <a:lstStyle/>
        <a:p>
          <a:endParaRPr lang="en-US"/>
        </a:p>
      </dgm:t>
    </dgm:pt>
    <dgm:pt modelId="{C7373F0B-7476-4791-A843-6BF50C42CDA5}">
      <dgm:prSet phldrT="[Texte]"/>
      <dgm:spPr/>
      <dgm:t>
        <a:bodyPr/>
        <a:lstStyle/>
        <a:p>
          <a:r>
            <a:rPr lang="en-US" dirty="0"/>
            <a:t>Model</a:t>
          </a:r>
        </a:p>
      </dgm:t>
    </dgm:pt>
    <dgm:pt modelId="{FF646A2D-FB86-4EF2-AFF6-E259424C1229}" type="parTrans" cxnId="{B7127CB2-7541-4844-83EB-F1E62E7DBE8F}">
      <dgm:prSet/>
      <dgm:spPr/>
      <dgm:t>
        <a:bodyPr/>
        <a:lstStyle/>
        <a:p>
          <a:endParaRPr lang="en-US"/>
        </a:p>
      </dgm:t>
    </dgm:pt>
    <dgm:pt modelId="{8F7EF307-D5FE-4BB4-AE6B-4F2B17987D4D}" type="sibTrans" cxnId="{B7127CB2-7541-4844-83EB-F1E62E7DBE8F}">
      <dgm:prSet/>
      <dgm:spPr/>
      <dgm:t>
        <a:bodyPr/>
        <a:lstStyle/>
        <a:p>
          <a:endParaRPr lang="en-US"/>
        </a:p>
      </dgm:t>
    </dgm:pt>
    <dgm:pt modelId="{196D0C21-E430-4DC8-9A3D-6D27B800C08B}">
      <dgm:prSet phldrT="[Texte]" custT="1"/>
      <dgm:spPr/>
      <dgm:t>
        <a:bodyPr/>
        <a:lstStyle/>
        <a:p>
          <a:r>
            <a:rPr lang="en-US" sz="2800" b="1" dirty="0"/>
            <a:t>4</a:t>
          </a:r>
        </a:p>
      </dgm:t>
    </dgm:pt>
    <dgm:pt modelId="{2B891111-5430-43CB-A85E-327CEC05E84F}" type="parTrans" cxnId="{8926CC4D-8C13-4B82-918B-62256F7D7002}">
      <dgm:prSet/>
      <dgm:spPr/>
      <dgm:t>
        <a:bodyPr/>
        <a:lstStyle/>
        <a:p>
          <a:endParaRPr lang="en-US"/>
        </a:p>
      </dgm:t>
    </dgm:pt>
    <dgm:pt modelId="{EDF173C5-408E-4CAC-A202-2D657FB4C507}" type="sibTrans" cxnId="{8926CC4D-8C13-4B82-918B-62256F7D7002}">
      <dgm:prSet/>
      <dgm:spPr/>
      <dgm:t>
        <a:bodyPr/>
        <a:lstStyle/>
        <a:p>
          <a:endParaRPr lang="en-US"/>
        </a:p>
      </dgm:t>
    </dgm:pt>
    <dgm:pt modelId="{C691F5E3-F29D-4B30-BB11-81744BFBFD36}">
      <dgm:prSet/>
      <dgm:spPr/>
      <dgm:t>
        <a:bodyPr/>
        <a:lstStyle/>
        <a:p>
          <a:r>
            <a:rPr lang="en-US" dirty="0"/>
            <a:t>Dashboard</a:t>
          </a:r>
        </a:p>
      </dgm:t>
    </dgm:pt>
    <dgm:pt modelId="{451E27EC-9776-4D57-80A8-4409DC71433F}" type="parTrans" cxnId="{26BFED14-9AA6-4473-9B05-DD2A1B6E8846}">
      <dgm:prSet/>
      <dgm:spPr/>
      <dgm:t>
        <a:bodyPr/>
        <a:lstStyle/>
        <a:p>
          <a:endParaRPr lang="en-US"/>
        </a:p>
      </dgm:t>
    </dgm:pt>
    <dgm:pt modelId="{3440994A-F087-46F8-8E47-D389E1D4666B}" type="sibTrans" cxnId="{26BFED14-9AA6-4473-9B05-DD2A1B6E8846}">
      <dgm:prSet/>
      <dgm:spPr/>
      <dgm:t>
        <a:bodyPr/>
        <a:lstStyle/>
        <a:p>
          <a:endParaRPr lang="en-US"/>
        </a:p>
      </dgm:t>
    </dgm:pt>
    <dgm:pt modelId="{6476C97D-06AB-4746-9A89-2B9AC63BB9B1}" type="pres">
      <dgm:prSet presAssocID="{A46ECF48-F200-48F7-B7BB-7061BD021F9A}" presName="linearFlow" presStyleCnt="0">
        <dgm:presLayoutVars>
          <dgm:dir/>
          <dgm:animLvl val="lvl"/>
          <dgm:resizeHandles val="exact"/>
        </dgm:presLayoutVars>
      </dgm:prSet>
      <dgm:spPr/>
    </dgm:pt>
    <dgm:pt modelId="{487246C6-5D91-40FC-8343-F81FEB02CBAC}" type="pres">
      <dgm:prSet presAssocID="{25FB8000-808F-4B54-850E-227B32E701E7}" presName="composite" presStyleCnt="0"/>
      <dgm:spPr/>
    </dgm:pt>
    <dgm:pt modelId="{BFC1943B-694D-49E9-A907-1C29C8C1062E}" type="pres">
      <dgm:prSet presAssocID="{25FB8000-808F-4B54-850E-227B32E701E7}" presName="parentText" presStyleLbl="alignNode1" presStyleIdx="0" presStyleCnt="4">
        <dgm:presLayoutVars>
          <dgm:chMax val="1"/>
          <dgm:bulletEnabled val="1"/>
        </dgm:presLayoutVars>
      </dgm:prSet>
      <dgm:spPr/>
    </dgm:pt>
    <dgm:pt modelId="{657E31D6-9DFC-4240-A24D-611E69259922}" type="pres">
      <dgm:prSet presAssocID="{25FB8000-808F-4B54-850E-227B32E701E7}" presName="descendantText" presStyleLbl="alignAcc1" presStyleIdx="0" presStyleCnt="4">
        <dgm:presLayoutVars>
          <dgm:bulletEnabled val="1"/>
        </dgm:presLayoutVars>
      </dgm:prSet>
      <dgm:spPr/>
    </dgm:pt>
    <dgm:pt modelId="{5E03C1EC-D71A-4255-AD38-982463522AF7}" type="pres">
      <dgm:prSet presAssocID="{54995EBC-C720-4F6A-AD7B-18910E9C223F}" presName="sp" presStyleCnt="0"/>
      <dgm:spPr/>
    </dgm:pt>
    <dgm:pt modelId="{30369786-1BE3-415D-A5BE-FBB95FFE9F7B}" type="pres">
      <dgm:prSet presAssocID="{1314EB73-E89E-48AD-A3F7-84955E79A7DC}" presName="composite" presStyleCnt="0"/>
      <dgm:spPr/>
    </dgm:pt>
    <dgm:pt modelId="{C6346B31-F67B-4C04-AA26-5EC366EF50E2}" type="pres">
      <dgm:prSet presAssocID="{1314EB73-E89E-48AD-A3F7-84955E79A7DC}" presName="parentText" presStyleLbl="alignNode1" presStyleIdx="1" presStyleCnt="4">
        <dgm:presLayoutVars>
          <dgm:chMax val="1"/>
          <dgm:bulletEnabled val="1"/>
        </dgm:presLayoutVars>
      </dgm:prSet>
      <dgm:spPr/>
    </dgm:pt>
    <dgm:pt modelId="{3665735D-FF9A-47DA-B429-F6F023BEF306}" type="pres">
      <dgm:prSet presAssocID="{1314EB73-E89E-48AD-A3F7-84955E79A7DC}" presName="descendantText" presStyleLbl="alignAcc1" presStyleIdx="1" presStyleCnt="4">
        <dgm:presLayoutVars>
          <dgm:bulletEnabled val="1"/>
        </dgm:presLayoutVars>
      </dgm:prSet>
      <dgm:spPr/>
    </dgm:pt>
    <dgm:pt modelId="{017D4C5E-518D-4132-ADF8-21D2E29F197F}" type="pres">
      <dgm:prSet presAssocID="{9328C57D-F4DB-4395-B0CD-1729AC920B00}" presName="sp" presStyleCnt="0"/>
      <dgm:spPr/>
    </dgm:pt>
    <dgm:pt modelId="{9E0EED7A-0B53-4A33-85BF-D453C30B7800}" type="pres">
      <dgm:prSet presAssocID="{32D0D306-8537-41E8-A7EA-60270C57B60A}" presName="composite" presStyleCnt="0"/>
      <dgm:spPr/>
    </dgm:pt>
    <dgm:pt modelId="{7F6C4AE1-9190-4C13-9B82-BFDDF1570F9E}" type="pres">
      <dgm:prSet presAssocID="{32D0D306-8537-41E8-A7EA-60270C57B60A}" presName="parentText" presStyleLbl="alignNode1" presStyleIdx="2" presStyleCnt="4">
        <dgm:presLayoutVars>
          <dgm:chMax val="1"/>
          <dgm:bulletEnabled val="1"/>
        </dgm:presLayoutVars>
      </dgm:prSet>
      <dgm:spPr/>
    </dgm:pt>
    <dgm:pt modelId="{B913C65F-242F-4DFC-AB36-07DCF9586990}" type="pres">
      <dgm:prSet presAssocID="{32D0D306-8537-41E8-A7EA-60270C57B60A}" presName="descendantText" presStyleLbl="alignAcc1" presStyleIdx="2" presStyleCnt="4">
        <dgm:presLayoutVars>
          <dgm:bulletEnabled val="1"/>
        </dgm:presLayoutVars>
      </dgm:prSet>
      <dgm:spPr/>
    </dgm:pt>
    <dgm:pt modelId="{C52C52B3-7B22-4EE6-9A75-E2A468BC5EE1}" type="pres">
      <dgm:prSet presAssocID="{A01F8607-73FB-44A8-B1CD-C6ABFB0CBB7B}" presName="sp" presStyleCnt="0"/>
      <dgm:spPr/>
    </dgm:pt>
    <dgm:pt modelId="{B157347C-6B5C-4EA9-8DC8-EC2E4B531391}" type="pres">
      <dgm:prSet presAssocID="{196D0C21-E430-4DC8-9A3D-6D27B800C08B}" presName="composite" presStyleCnt="0"/>
      <dgm:spPr/>
    </dgm:pt>
    <dgm:pt modelId="{1B6E10AC-DE87-42FE-A171-BA47EE91E0A8}" type="pres">
      <dgm:prSet presAssocID="{196D0C21-E430-4DC8-9A3D-6D27B800C08B}" presName="parentText" presStyleLbl="alignNode1" presStyleIdx="3" presStyleCnt="4">
        <dgm:presLayoutVars>
          <dgm:chMax val="1"/>
          <dgm:bulletEnabled val="1"/>
        </dgm:presLayoutVars>
      </dgm:prSet>
      <dgm:spPr/>
    </dgm:pt>
    <dgm:pt modelId="{6151FED6-8247-4C7C-8C75-195C829ADDBB}" type="pres">
      <dgm:prSet presAssocID="{196D0C21-E430-4DC8-9A3D-6D27B800C08B}" presName="descendantText" presStyleLbl="alignAcc1" presStyleIdx="3" presStyleCnt="4">
        <dgm:presLayoutVars>
          <dgm:bulletEnabled val="1"/>
        </dgm:presLayoutVars>
      </dgm:prSet>
      <dgm:spPr/>
    </dgm:pt>
  </dgm:ptLst>
  <dgm:cxnLst>
    <dgm:cxn modelId="{B0DBAD0F-42CE-4432-B2A2-DB76171F0F04}" type="presOf" srcId="{C7373F0B-7476-4791-A843-6BF50C42CDA5}" destId="{B913C65F-242F-4DFC-AB36-07DCF9586990}" srcOrd="0" destOrd="0" presId="urn:microsoft.com/office/officeart/2005/8/layout/chevron2"/>
    <dgm:cxn modelId="{26BFED14-9AA6-4473-9B05-DD2A1B6E8846}" srcId="{196D0C21-E430-4DC8-9A3D-6D27B800C08B}" destId="{C691F5E3-F29D-4B30-BB11-81744BFBFD36}" srcOrd="0" destOrd="0" parTransId="{451E27EC-9776-4D57-80A8-4409DC71433F}" sibTransId="{3440994A-F087-46F8-8E47-D389E1D4666B}"/>
    <dgm:cxn modelId="{A86DD519-70B4-44D2-93FC-5B7084763CA4}" srcId="{A46ECF48-F200-48F7-B7BB-7061BD021F9A}" destId="{32D0D306-8537-41E8-A7EA-60270C57B60A}" srcOrd="2" destOrd="0" parTransId="{1D3068DE-CAAC-4E50-8C5E-D05F16EC0410}" sibTransId="{A01F8607-73FB-44A8-B1CD-C6ABFB0CBB7B}"/>
    <dgm:cxn modelId="{CB82D61A-D1A7-47F3-8894-38E5B66EC776}" srcId="{A46ECF48-F200-48F7-B7BB-7061BD021F9A}" destId="{1314EB73-E89E-48AD-A3F7-84955E79A7DC}" srcOrd="1" destOrd="0" parTransId="{1A79A6B7-30CC-4B31-B5F9-96CECAECA78B}" sibTransId="{9328C57D-F4DB-4395-B0CD-1729AC920B00}"/>
    <dgm:cxn modelId="{630EB927-7F99-400D-B656-51AB2F21EF3F}" srcId="{1314EB73-E89E-48AD-A3F7-84955E79A7DC}" destId="{805C13F7-7C95-47FD-80D6-B27C272EC770}" srcOrd="0" destOrd="0" parTransId="{F3712015-F22A-4257-BF95-909FDE30B1EA}" sibTransId="{F8582514-1EC5-4BBE-842D-BD2CCAB21972}"/>
    <dgm:cxn modelId="{59F2C32B-95E5-4C32-9751-5E1781CE1528}" type="presOf" srcId="{1314EB73-E89E-48AD-A3F7-84955E79A7DC}" destId="{C6346B31-F67B-4C04-AA26-5EC366EF50E2}" srcOrd="0" destOrd="0" presId="urn:microsoft.com/office/officeart/2005/8/layout/chevron2"/>
    <dgm:cxn modelId="{384C513F-694A-4ADE-8046-30DB69641CF3}" type="presOf" srcId="{805C13F7-7C95-47FD-80D6-B27C272EC770}" destId="{3665735D-FF9A-47DA-B429-F6F023BEF306}" srcOrd="0" destOrd="0" presId="urn:microsoft.com/office/officeart/2005/8/layout/chevron2"/>
    <dgm:cxn modelId="{359CC148-73C0-47E6-84C1-3F2440472FDC}" srcId="{25FB8000-808F-4B54-850E-227B32E701E7}" destId="{6D244D25-F342-46EA-82A6-19810BAAF305}" srcOrd="0" destOrd="0" parTransId="{2F26B348-DF19-4DE9-B8A9-104852C5CDC5}" sibTransId="{C9E827E8-D2C3-477C-9EF0-7E6DD171449F}"/>
    <dgm:cxn modelId="{8926CC4D-8C13-4B82-918B-62256F7D7002}" srcId="{A46ECF48-F200-48F7-B7BB-7061BD021F9A}" destId="{196D0C21-E430-4DC8-9A3D-6D27B800C08B}" srcOrd="3" destOrd="0" parTransId="{2B891111-5430-43CB-A85E-327CEC05E84F}" sibTransId="{EDF173C5-408E-4CAC-A202-2D657FB4C507}"/>
    <dgm:cxn modelId="{0C70F17D-96DE-42D6-8277-412351372F7C}" type="presOf" srcId="{6D244D25-F342-46EA-82A6-19810BAAF305}" destId="{657E31D6-9DFC-4240-A24D-611E69259922}" srcOrd="0" destOrd="0" presId="urn:microsoft.com/office/officeart/2005/8/layout/chevron2"/>
    <dgm:cxn modelId="{7D4BDD8E-AF29-4C7A-A320-CBA49E01EB29}" srcId="{A46ECF48-F200-48F7-B7BB-7061BD021F9A}" destId="{25FB8000-808F-4B54-850E-227B32E701E7}" srcOrd="0" destOrd="0" parTransId="{9F3850E2-BCFE-4CE5-9ADD-D577F1DE41FA}" sibTransId="{54995EBC-C720-4F6A-AD7B-18910E9C223F}"/>
    <dgm:cxn modelId="{42434AAD-4759-4F09-9502-10BF2B76B700}" type="presOf" srcId="{32D0D306-8537-41E8-A7EA-60270C57B60A}" destId="{7F6C4AE1-9190-4C13-9B82-BFDDF1570F9E}" srcOrd="0" destOrd="0" presId="urn:microsoft.com/office/officeart/2005/8/layout/chevron2"/>
    <dgm:cxn modelId="{B7127CB2-7541-4844-83EB-F1E62E7DBE8F}" srcId="{32D0D306-8537-41E8-A7EA-60270C57B60A}" destId="{C7373F0B-7476-4791-A843-6BF50C42CDA5}" srcOrd="0" destOrd="0" parTransId="{FF646A2D-FB86-4EF2-AFF6-E259424C1229}" sibTransId="{8F7EF307-D5FE-4BB4-AE6B-4F2B17987D4D}"/>
    <dgm:cxn modelId="{4F3AE9CB-CDE7-42E6-968A-20487235EDB1}" type="presOf" srcId="{25FB8000-808F-4B54-850E-227B32E701E7}" destId="{BFC1943B-694D-49E9-A907-1C29C8C1062E}" srcOrd="0" destOrd="0" presId="urn:microsoft.com/office/officeart/2005/8/layout/chevron2"/>
    <dgm:cxn modelId="{7E6CEED2-AD04-46BF-AC55-1FCF5FE7F3B5}" type="presOf" srcId="{C691F5E3-F29D-4B30-BB11-81744BFBFD36}" destId="{6151FED6-8247-4C7C-8C75-195C829ADDBB}" srcOrd="0" destOrd="0" presId="urn:microsoft.com/office/officeart/2005/8/layout/chevron2"/>
    <dgm:cxn modelId="{D97F86F7-3B07-4D28-9A48-5880227D1D6E}" type="presOf" srcId="{196D0C21-E430-4DC8-9A3D-6D27B800C08B}" destId="{1B6E10AC-DE87-42FE-A171-BA47EE91E0A8}" srcOrd="0" destOrd="0" presId="urn:microsoft.com/office/officeart/2005/8/layout/chevron2"/>
    <dgm:cxn modelId="{CE21E7F9-8C34-4D69-8C99-FF0869304B06}" type="presOf" srcId="{A46ECF48-F200-48F7-B7BB-7061BD021F9A}" destId="{6476C97D-06AB-4746-9A89-2B9AC63BB9B1}" srcOrd="0" destOrd="0" presId="urn:microsoft.com/office/officeart/2005/8/layout/chevron2"/>
    <dgm:cxn modelId="{70613264-2D56-48EC-9345-A010716C7EE0}" type="presParOf" srcId="{6476C97D-06AB-4746-9A89-2B9AC63BB9B1}" destId="{487246C6-5D91-40FC-8343-F81FEB02CBAC}" srcOrd="0" destOrd="0" presId="urn:microsoft.com/office/officeart/2005/8/layout/chevron2"/>
    <dgm:cxn modelId="{C59B5A1D-82C9-4C59-8FAE-139EE6734E42}" type="presParOf" srcId="{487246C6-5D91-40FC-8343-F81FEB02CBAC}" destId="{BFC1943B-694D-49E9-A907-1C29C8C1062E}" srcOrd="0" destOrd="0" presId="urn:microsoft.com/office/officeart/2005/8/layout/chevron2"/>
    <dgm:cxn modelId="{2089F0B9-8AFB-4AC0-879D-A1D7394B49E5}" type="presParOf" srcId="{487246C6-5D91-40FC-8343-F81FEB02CBAC}" destId="{657E31D6-9DFC-4240-A24D-611E69259922}" srcOrd="1" destOrd="0" presId="urn:microsoft.com/office/officeart/2005/8/layout/chevron2"/>
    <dgm:cxn modelId="{FAF5C486-25E6-491D-B0B6-EFDAACCF25FD}" type="presParOf" srcId="{6476C97D-06AB-4746-9A89-2B9AC63BB9B1}" destId="{5E03C1EC-D71A-4255-AD38-982463522AF7}" srcOrd="1" destOrd="0" presId="urn:microsoft.com/office/officeart/2005/8/layout/chevron2"/>
    <dgm:cxn modelId="{E1F5DAA3-C584-4F50-9F07-52D3F64286FF}" type="presParOf" srcId="{6476C97D-06AB-4746-9A89-2B9AC63BB9B1}" destId="{30369786-1BE3-415D-A5BE-FBB95FFE9F7B}" srcOrd="2" destOrd="0" presId="urn:microsoft.com/office/officeart/2005/8/layout/chevron2"/>
    <dgm:cxn modelId="{7490AB44-1CB4-40A8-8E30-D3430AA5CA65}" type="presParOf" srcId="{30369786-1BE3-415D-A5BE-FBB95FFE9F7B}" destId="{C6346B31-F67B-4C04-AA26-5EC366EF50E2}" srcOrd="0" destOrd="0" presId="urn:microsoft.com/office/officeart/2005/8/layout/chevron2"/>
    <dgm:cxn modelId="{7DE730D4-D5AB-44C2-B2D0-4225F722B7FC}" type="presParOf" srcId="{30369786-1BE3-415D-A5BE-FBB95FFE9F7B}" destId="{3665735D-FF9A-47DA-B429-F6F023BEF306}" srcOrd="1" destOrd="0" presId="urn:microsoft.com/office/officeart/2005/8/layout/chevron2"/>
    <dgm:cxn modelId="{3DD3D8A6-6A68-491C-8247-123146AFEEFF}" type="presParOf" srcId="{6476C97D-06AB-4746-9A89-2B9AC63BB9B1}" destId="{017D4C5E-518D-4132-ADF8-21D2E29F197F}" srcOrd="3" destOrd="0" presId="urn:microsoft.com/office/officeart/2005/8/layout/chevron2"/>
    <dgm:cxn modelId="{67CD7A08-6EB4-4883-97CD-3456E0FE58DA}" type="presParOf" srcId="{6476C97D-06AB-4746-9A89-2B9AC63BB9B1}" destId="{9E0EED7A-0B53-4A33-85BF-D453C30B7800}" srcOrd="4" destOrd="0" presId="urn:microsoft.com/office/officeart/2005/8/layout/chevron2"/>
    <dgm:cxn modelId="{7D773FD2-803D-4D8F-94AF-42C77675B35D}" type="presParOf" srcId="{9E0EED7A-0B53-4A33-85BF-D453C30B7800}" destId="{7F6C4AE1-9190-4C13-9B82-BFDDF1570F9E}" srcOrd="0" destOrd="0" presId="urn:microsoft.com/office/officeart/2005/8/layout/chevron2"/>
    <dgm:cxn modelId="{68017F84-FE6D-4DD4-B960-773C8B6E88B7}" type="presParOf" srcId="{9E0EED7A-0B53-4A33-85BF-D453C30B7800}" destId="{B913C65F-242F-4DFC-AB36-07DCF9586990}" srcOrd="1" destOrd="0" presId="urn:microsoft.com/office/officeart/2005/8/layout/chevron2"/>
    <dgm:cxn modelId="{7E56013F-BE91-4AEE-8D7A-4536A414CB5F}" type="presParOf" srcId="{6476C97D-06AB-4746-9A89-2B9AC63BB9B1}" destId="{C52C52B3-7B22-4EE6-9A75-E2A468BC5EE1}" srcOrd="5" destOrd="0" presId="urn:microsoft.com/office/officeart/2005/8/layout/chevron2"/>
    <dgm:cxn modelId="{165C104A-7C34-41B4-8943-A0116821100F}" type="presParOf" srcId="{6476C97D-06AB-4746-9A89-2B9AC63BB9B1}" destId="{B157347C-6B5C-4EA9-8DC8-EC2E4B531391}" srcOrd="6" destOrd="0" presId="urn:microsoft.com/office/officeart/2005/8/layout/chevron2"/>
    <dgm:cxn modelId="{B6AB5E29-A585-4091-85BB-FF72DBE099DE}" type="presParOf" srcId="{B157347C-6B5C-4EA9-8DC8-EC2E4B531391}" destId="{1B6E10AC-DE87-42FE-A171-BA47EE91E0A8}" srcOrd="0" destOrd="0" presId="urn:microsoft.com/office/officeart/2005/8/layout/chevron2"/>
    <dgm:cxn modelId="{4DFC7D9F-F553-42D0-85D9-B85F4E6E5641}" type="presParOf" srcId="{B157347C-6B5C-4EA9-8DC8-EC2E4B531391}" destId="{6151FED6-8247-4C7C-8C75-195C829ADDBB}"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E8C5CD0-0FB2-442B-964C-2BE3BD52815E}"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D57B4F4A-AD09-45DD-8C88-717DF406B899}">
      <dgm:prSet phldrT="[Texte]"/>
      <dgm:spPr/>
      <dgm:t>
        <a:bodyPr/>
        <a:lstStyle/>
        <a:p>
          <a:r>
            <a:rPr lang="en-US" dirty="0"/>
            <a:t>1. Assess preprocessing relevance</a:t>
          </a:r>
        </a:p>
      </dgm:t>
    </dgm:pt>
    <dgm:pt modelId="{729341AC-A269-42F3-8A41-C22C155B346B}" type="parTrans" cxnId="{D5DD15CE-1A05-48A9-A155-65C10EC99FA0}">
      <dgm:prSet/>
      <dgm:spPr/>
      <dgm:t>
        <a:bodyPr/>
        <a:lstStyle/>
        <a:p>
          <a:endParaRPr lang="en-US"/>
        </a:p>
      </dgm:t>
    </dgm:pt>
    <dgm:pt modelId="{0AFD7D6B-F666-47C0-9ADD-C147F3750D80}" type="sibTrans" cxnId="{D5DD15CE-1A05-48A9-A155-65C10EC99FA0}">
      <dgm:prSet/>
      <dgm:spPr/>
      <dgm:t>
        <a:bodyPr/>
        <a:lstStyle/>
        <a:p>
          <a:endParaRPr lang="en-US"/>
        </a:p>
      </dgm:t>
    </dgm:pt>
    <dgm:pt modelId="{346E750C-BF6C-4E78-88D2-3CB4BD6D68F5}">
      <dgm:prSet phldrT="[Texte]"/>
      <dgm:spPr/>
      <dgm:t>
        <a:bodyPr/>
        <a:lstStyle/>
        <a:p>
          <a:r>
            <a:rPr lang="en-US" dirty="0"/>
            <a:t>2. Class imbalance remediation</a:t>
          </a:r>
        </a:p>
      </dgm:t>
    </dgm:pt>
    <dgm:pt modelId="{88D65067-B253-4ACE-8E4F-111AB55A7095}" type="parTrans" cxnId="{D24EE3FE-ED5C-47C1-ACA8-5EB9EF263DB4}">
      <dgm:prSet/>
      <dgm:spPr/>
      <dgm:t>
        <a:bodyPr/>
        <a:lstStyle/>
        <a:p>
          <a:endParaRPr lang="en-US"/>
        </a:p>
      </dgm:t>
    </dgm:pt>
    <dgm:pt modelId="{05AA57CF-2BC9-4268-B637-BA3AE0B1B70B}" type="sibTrans" cxnId="{D24EE3FE-ED5C-47C1-ACA8-5EB9EF263DB4}">
      <dgm:prSet/>
      <dgm:spPr/>
      <dgm:t>
        <a:bodyPr/>
        <a:lstStyle/>
        <a:p>
          <a:endParaRPr lang="en-US"/>
        </a:p>
      </dgm:t>
    </dgm:pt>
    <dgm:pt modelId="{02E05AE0-DC3A-4133-9925-296AFC9F7B83}">
      <dgm:prSet phldrT="[Texte]"/>
      <dgm:spPr/>
      <dgm:t>
        <a:bodyPr/>
        <a:lstStyle/>
        <a:p>
          <a:r>
            <a:rPr lang="en-US" dirty="0"/>
            <a:t>3. Hyperparameters optimization with </a:t>
          </a:r>
          <a:r>
            <a:rPr lang="en-US" dirty="0" err="1"/>
            <a:t>Hyperopt</a:t>
          </a:r>
          <a:endParaRPr lang="en-US" dirty="0"/>
        </a:p>
      </dgm:t>
    </dgm:pt>
    <dgm:pt modelId="{E1505A1E-45C9-4455-A2AE-6584613C47C7}" type="parTrans" cxnId="{E32ACF75-C467-4B1A-BE10-358156059FEA}">
      <dgm:prSet/>
      <dgm:spPr/>
      <dgm:t>
        <a:bodyPr/>
        <a:lstStyle/>
        <a:p>
          <a:endParaRPr lang="en-US"/>
        </a:p>
      </dgm:t>
    </dgm:pt>
    <dgm:pt modelId="{F90A5267-7263-404D-BD25-5A2DD699C17B}" type="sibTrans" cxnId="{E32ACF75-C467-4B1A-BE10-358156059FEA}">
      <dgm:prSet/>
      <dgm:spPr/>
      <dgm:t>
        <a:bodyPr/>
        <a:lstStyle/>
        <a:p>
          <a:endParaRPr lang="en-US"/>
        </a:p>
      </dgm:t>
    </dgm:pt>
    <dgm:pt modelId="{5780A3AB-C974-4784-B335-F13DC81A5F35}">
      <dgm:prSet phldrT="[Texte]"/>
      <dgm:spPr/>
      <dgm:t>
        <a:bodyPr/>
        <a:lstStyle/>
        <a:p>
          <a:r>
            <a:rPr lang="en-US" dirty="0"/>
            <a:t>4. Train best &amp; adjust threshold</a:t>
          </a:r>
        </a:p>
      </dgm:t>
    </dgm:pt>
    <dgm:pt modelId="{6651DEA5-B8F3-43E9-A899-ADF924777529}" type="parTrans" cxnId="{98987B36-8388-4A21-8A58-E1D5BA268B01}">
      <dgm:prSet/>
      <dgm:spPr/>
      <dgm:t>
        <a:bodyPr/>
        <a:lstStyle/>
        <a:p>
          <a:endParaRPr lang="en-US"/>
        </a:p>
      </dgm:t>
    </dgm:pt>
    <dgm:pt modelId="{D62EC7C1-E452-467C-92D3-EC1C1503A8C4}" type="sibTrans" cxnId="{98987B36-8388-4A21-8A58-E1D5BA268B01}">
      <dgm:prSet/>
      <dgm:spPr/>
      <dgm:t>
        <a:bodyPr/>
        <a:lstStyle/>
        <a:p>
          <a:endParaRPr lang="en-US"/>
        </a:p>
      </dgm:t>
    </dgm:pt>
    <dgm:pt modelId="{61F43A81-867B-4FB6-9BF8-D5FF5F1A791F}" type="pres">
      <dgm:prSet presAssocID="{3E8C5CD0-0FB2-442B-964C-2BE3BD52815E}" presName="Name0" presStyleCnt="0">
        <dgm:presLayoutVars>
          <dgm:dir/>
          <dgm:resizeHandles val="exact"/>
        </dgm:presLayoutVars>
      </dgm:prSet>
      <dgm:spPr/>
    </dgm:pt>
    <dgm:pt modelId="{42C7670B-D303-4AD1-AE13-BFC3087B99FF}" type="pres">
      <dgm:prSet presAssocID="{D57B4F4A-AD09-45DD-8C88-717DF406B899}" presName="node" presStyleLbl="node1" presStyleIdx="0" presStyleCnt="4">
        <dgm:presLayoutVars>
          <dgm:bulletEnabled val="1"/>
        </dgm:presLayoutVars>
      </dgm:prSet>
      <dgm:spPr/>
    </dgm:pt>
    <dgm:pt modelId="{0AA435F9-E5E1-44A1-82FD-7DCAA7FDEF06}" type="pres">
      <dgm:prSet presAssocID="{0AFD7D6B-F666-47C0-9ADD-C147F3750D80}" presName="sibTrans" presStyleLbl="sibTrans2D1" presStyleIdx="0" presStyleCnt="3"/>
      <dgm:spPr/>
    </dgm:pt>
    <dgm:pt modelId="{48BC6E20-A9C6-45B1-B0C4-7C3AD731AD55}" type="pres">
      <dgm:prSet presAssocID="{0AFD7D6B-F666-47C0-9ADD-C147F3750D80}" presName="connectorText" presStyleLbl="sibTrans2D1" presStyleIdx="0" presStyleCnt="3"/>
      <dgm:spPr/>
    </dgm:pt>
    <dgm:pt modelId="{1C116923-0563-40C0-96E7-8740E2C0E720}" type="pres">
      <dgm:prSet presAssocID="{346E750C-BF6C-4E78-88D2-3CB4BD6D68F5}" presName="node" presStyleLbl="node1" presStyleIdx="1" presStyleCnt="4">
        <dgm:presLayoutVars>
          <dgm:bulletEnabled val="1"/>
        </dgm:presLayoutVars>
      </dgm:prSet>
      <dgm:spPr/>
    </dgm:pt>
    <dgm:pt modelId="{E9134365-B936-4282-A0ED-9F97DB6E3F5A}" type="pres">
      <dgm:prSet presAssocID="{05AA57CF-2BC9-4268-B637-BA3AE0B1B70B}" presName="sibTrans" presStyleLbl="sibTrans2D1" presStyleIdx="1" presStyleCnt="3"/>
      <dgm:spPr/>
    </dgm:pt>
    <dgm:pt modelId="{706D766E-44B1-436E-91B1-3CF0E2EF91DD}" type="pres">
      <dgm:prSet presAssocID="{05AA57CF-2BC9-4268-B637-BA3AE0B1B70B}" presName="connectorText" presStyleLbl="sibTrans2D1" presStyleIdx="1" presStyleCnt="3"/>
      <dgm:spPr/>
    </dgm:pt>
    <dgm:pt modelId="{D68CCDE0-85F5-49F6-B622-F234D4FA032F}" type="pres">
      <dgm:prSet presAssocID="{02E05AE0-DC3A-4133-9925-296AFC9F7B83}" presName="node" presStyleLbl="node1" presStyleIdx="2" presStyleCnt="4">
        <dgm:presLayoutVars>
          <dgm:bulletEnabled val="1"/>
        </dgm:presLayoutVars>
      </dgm:prSet>
      <dgm:spPr/>
    </dgm:pt>
    <dgm:pt modelId="{C777F978-A80C-4FA2-949A-EA7BA9DB617B}" type="pres">
      <dgm:prSet presAssocID="{F90A5267-7263-404D-BD25-5A2DD699C17B}" presName="sibTrans" presStyleLbl="sibTrans2D1" presStyleIdx="2" presStyleCnt="3"/>
      <dgm:spPr/>
    </dgm:pt>
    <dgm:pt modelId="{505AE560-98FB-4E89-8258-F01FCD3DE382}" type="pres">
      <dgm:prSet presAssocID="{F90A5267-7263-404D-BD25-5A2DD699C17B}" presName="connectorText" presStyleLbl="sibTrans2D1" presStyleIdx="2" presStyleCnt="3"/>
      <dgm:spPr/>
    </dgm:pt>
    <dgm:pt modelId="{867261F8-026D-4E86-BB9F-4749D3399082}" type="pres">
      <dgm:prSet presAssocID="{5780A3AB-C974-4784-B335-F13DC81A5F35}" presName="node" presStyleLbl="node1" presStyleIdx="3" presStyleCnt="4">
        <dgm:presLayoutVars>
          <dgm:bulletEnabled val="1"/>
        </dgm:presLayoutVars>
      </dgm:prSet>
      <dgm:spPr/>
    </dgm:pt>
  </dgm:ptLst>
  <dgm:cxnLst>
    <dgm:cxn modelId="{0C197E16-C1E2-46D0-AEFB-10FC956A3143}" type="presOf" srcId="{05AA57CF-2BC9-4268-B637-BA3AE0B1B70B}" destId="{E9134365-B936-4282-A0ED-9F97DB6E3F5A}" srcOrd="0" destOrd="0" presId="urn:microsoft.com/office/officeart/2005/8/layout/process1"/>
    <dgm:cxn modelId="{566EB218-EF38-4131-AB19-D5EA670EF4C7}" type="presOf" srcId="{02E05AE0-DC3A-4133-9925-296AFC9F7B83}" destId="{D68CCDE0-85F5-49F6-B622-F234D4FA032F}" srcOrd="0" destOrd="0" presId="urn:microsoft.com/office/officeart/2005/8/layout/process1"/>
    <dgm:cxn modelId="{98987B36-8388-4A21-8A58-E1D5BA268B01}" srcId="{3E8C5CD0-0FB2-442B-964C-2BE3BD52815E}" destId="{5780A3AB-C974-4784-B335-F13DC81A5F35}" srcOrd="3" destOrd="0" parTransId="{6651DEA5-B8F3-43E9-A899-ADF924777529}" sibTransId="{D62EC7C1-E452-467C-92D3-EC1C1503A8C4}"/>
    <dgm:cxn modelId="{3B92EE62-EB86-420C-BA70-BF9966982C16}" type="presOf" srcId="{D57B4F4A-AD09-45DD-8C88-717DF406B899}" destId="{42C7670B-D303-4AD1-AE13-BFC3087B99FF}" srcOrd="0" destOrd="0" presId="urn:microsoft.com/office/officeart/2005/8/layout/process1"/>
    <dgm:cxn modelId="{24B7DB63-6544-44ED-8C25-70371B722D5A}" type="presOf" srcId="{F90A5267-7263-404D-BD25-5A2DD699C17B}" destId="{C777F978-A80C-4FA2-949A-EA7BA9DB617B}" srcOrd="0" destOrd="0" presId="urn:microsoft.com/office/officeart/2005/8/layout/process1"/>
    <dgm:cxn modelId="{EB5B4A4A-0942-499C-A90E-7D27DFD4DBE4}" type="presOf" srcId="{5780A3AB-C974-4784-B335-F13DC81A5F35}" destId="{867261F8-026D-4E86-BB9F-4749D3399082}" srcOrd="0" destOrd="0" presId="urn:microsoft.com/office/officeart/2005/8/layout/process1"/>
    <dgm:cxn modelId="{E32ACF75-C467-4B1A-BE10-358156059FEA}" srcId="{3E8C5CD0-0FB2-442B-964C-2BE3BD52815E}" destId="{02E05AE0-DC3A-4133-9925-296AFC9F7B83}" srcOrd="2" destOrd="0" parTransId="{E1505A1E-45C9-4455-A2AE-6584613C47C7}" sibTransId="{F90A5267-7263-404D-BD25-5A2DD699C17B}"/>
    <dgm:cxn modelId="{D1AE2480-95BA-4E12-A08E-BF90FB70FC3E}" type="presOf" srcId="{3E8C5CD0-0FB2-442B-964C-2BE3BD52815E}" destId="{61F43A81-867B-4FB6-9BF8-D5FF5F1A791F}" srcOrd="0" destOrd="0" presId="urn:microsoft.com/office/officeart/2005/8/layout/process1"/>
    <dgm:cxn modelId="{D02DA187-9735-43A0-A985-CA517249A80C}" type="presOf" srcId="{05AA57CF-2BC9-4268-B637-BA3AE0B1B70B}" destId="{706D766E-44B1-436E-91B1-3CF0E2EF91DD}" srcOrd="1" destOrd="0" presId="urn:microsoft.com/office/officeart/2005/8/layout/process1"/>
    <dgm:cxn modelId="{3F164B94-AD77-41C0-BBDC-69C6DD1688D5}" type="presOf" srcId="{346E750C-BF6C-4E78-88D2-3CB4BD6D68F5}" destId="{1C116923-0563-40C0-96E7-8740E2C0E720}" srcOrd="0" destOrd="0" presId="urn:microsoft.com/office/officeart/2005/8/layout/process1"/>
    <dgm:cxn modelId="{864588C8-D1A7-4C8D-9E32-C275D3E3C926}" type="presOf" srcId="{F90A5267-7263-404D-BD25-5A2DD699C17B}" destId="{505AE560-98FB-4E89-8258-F01FCD3DE382}" srcOrd="1" destOrd="0" presId="urn:microsoft.com/office/officeart/2005/8/layout/process1"/>
    <dgm:cxn modelId="{D5DD15CE-1A05-48A9-A155-65C10EC99FA0}" srcId="{3E8C5CD0-0FB2-442B-964C-2BE3BD52815E}" destId="{D57B4F4A-AD09-45DD-8C88-717DF406B899}" srcOrd="0" destOrd="0" parTransId="{729341AC-A269-42F3-8A41-C22C155B346B}" sibTransId="{0AFD7D6B-F666-47C0-9ADD-C147F3750D80}"/>
    <dgm:cxn modelId="{48E3D6ED-9CCD-4328-BEE8-87EF3BAE0BE3}" type="presOf" srcId="{0AFD7D6B-F666-47C0-9ADD-C147F3750D80}" destId="{48BC6E20-A9C6-45B1-B0C4-7C3AD731AD55}" srcOrd="1" destOrd="0" presId="urn:microsoft.com/office/officeart/2005/8/layout/process1"/>
    <dgm:cxn modelId="{53561BF7-28D1-45D9-8AAA-174B35D65297}" type="presOf" srcId="{0AFD7D6B-F666-47C0-9ADD-C147F3750D80}" destId="{0AA435F9-E5E1-44A1-82FD-7DCAA7FDEF06}" srcOrd="0" destOrd="0" presId="urn:microsoft.com/office/officeart/2005/8/layout/process1"/>
    <dgm:cxn modelId="{D24EE3FE-ED5C-47C1-ACA8-5EB9EF263DB4}" srcId="{3E8C5CD0-0FB2-442B-964C-2BE3BD52815E}" destId="{346E750C-BF6C-4E78-88D2-3CB4BD6D68F5}" srcOrd="1" destOrd="0" parTransId="{88D65067-B253-4ACE-8E4F-111AB55A7095}" sibTransId="{05AA57CF-2BC9-4268-B637-BA3AE0B1B70B}"/>
    <dgm:cxn modelId="{63832ED9-707F-4031-98B5-06D7FD8392F8}" type="presParOf" srcId="{61F43A81-867B-4FB6-9BF8-D5FF5F1A791F}" destId="{42C7670B-D303-4AD1-AE13-BFC3087B99FF}" srcOrd="0" destOrd="0" presId="urn:microsoft.com/office/officeart/2005/8/layout/process1"/>
    <dgm:cxn modelId="{72349748-1F08-4E82-B24A-3192AD134FC6}" type="presParOf" srcId="{61F43A81-867B-4FB6-9BF8-D5FF5F1A791F}" destId="{0AA435F9-E5E1-44A1-82FD-7DCAA7FDEF06}" srcOrd="1" destOrd="0" presId="urn:microsoft.com/office/officeart/2005/8/layout/process1"/>
    <dgm:cxn modelId="{AD9E1ED1-8DE0-43E5-9008-5C63916C65BC}" type="presParOf" srcId="{0AA435F9-E5E1-44A1-82FD-7DCAA7FDEF06}" destId="{48BC6E20-A9C6-45B1-B0C4-7C3AD731AD55}" srcOrd="0" destOrd="0" presId="urn:microsoft.com/office/officeart/2005/8/layout/process1"/>
    <dgm:cxn modelId="{DAD7CB57-B4E5-4665-80FD-F4125942EFCA}" type="presParOf" srcId="{61F43A81-867B-4FB6-9BF8-D5FF5F1A791F}" destId="{1C116923-0563-40C0-96E7-8740E2C0E720}" srcOrd="2" destOrd="0" presId="urn:microsoft.com/office/officeart/2005/8/layout/process1"/>
    <dgm:cxn modelId="{A765C0E0-B771-4E69-B520-220F73844C74}" type="presParOf" srcId="{61F43A81-867B-4FB6-9BF8-D5FF5F1A791F}" destId="{E9134365-B936-4282-A0ED-9F97DB6E3F5A}" srcOrd="3" destOrd="0" presId="urn:microsoft.com/office/officeart/2005/8/layout/process1"/>
    <dgm:cxn modelId="{67D7388B-30BF-451E-BDD9-FCE63AFDE67D}" type="presParOf" srcId="{E9134365-B936-4282-A0ED-9F97DB6E3F5A}" destId="{706D766E-44B1-436E-91B1-3CF0E2EF91DD}" srcOrd="0" destOrd="0" presId="urn:microsoft.com/office/officeart/2005/8/layout/process1"/>
    <dgm:cxn modelId="{850199AA-344E-40CE-9AFC-74483FCA0939}" type="presParOf" srcId="{61F43A81-867B-4FB6-9BF8-D5FF5F1A791F}" destId="{D68CCDE0-85F5-49F6-B622-F234D4FA032F}" srcOrd="4" destOrd="0" presId="urn:microsoft.com/office/officeart/2005/8/layout/process1"/>
    <dgm:cxn modelId="{7F27DFE1-5A12-44F3-BFFE-BD953A39B676}" type="presParOf" srcId="{61F43A81-867B-4FB6-9BF8-D5FF5F1A791F}" destId="{C777F978-A80C-4FA2-949A-EA7BA9DB617B}" srcOrd="5" destOrd="0" presId="urn:microsoft.com/office/officeart/2005/8/layout/process1"/>
    <dgm:cxn modelId="{7EAF4A10-9221-4C0B-A96D-7FD8BBBCDD0B}" type="presParOf" srcId="{C777F978-A80C-4FA2-949A-EA7BA9DB617B}" destId="{505AE560-98FB-4E89-8258-F01FCD3DE382}" srcOrd="0" destOrd="0" presId="urn:microsoft.com/office/officeart/2005/8/layout/process1"/>
    <dgm:cxn modelId="{3F9B36EE-A6EF-4FAB-9893-31F5EF691D6F}" type="presParOf" srcId="{61F43A81-867B-4FB6-9BF8-D5FF5F1A791F}" destId="{867261F8-026D-4E86-BB9F-4749D3399082}"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46ECF48-F200-48F7-B7BB-7061BD021F9A}" type="doc">
      <dgm:prSet loTypeId="urn:microsoft.com/office/officeart/2005/8/layout/chevron2" loCatId="process" qsTypeId="urn:microsoft.com/office/officeart/2005/8/quickstyle/3d1" qsCatId="3D" csTypeId="urn:microsoft.com/office/officeart/2005/8/colors/accent0_2" csCatId="mainScheme" phldr="1"/>
      <dgm:spPr/>
      <dgm:t>
        <a:bodyPr/>
        <a:lstStyle/>
        <a:p>
          <a:endParaRPr lang="en-US"/>
        </a:p>
      </dgm:t>
    </dgm:pt>
    <dgm:pt modelId="{25FB8000-808F-4B54-850E-227B32E701E7}">
      <dgm:prSet phldrT="[Texte]" custT="1"/>
      <dgm:spPr/>
      <dgm:t>
        <a:bodyPr/>
        <a:lstStyle/>
        <a:p>
          <a:r>
            <a:rPr lang="en-US" sz="2800" b="1" dirty="0"/>
            <a:t>1</a:t>
          </a:r>
        </a:p>
      </dgm:t>
    </dgm:pt>
    <dgm:pt modelId="{9F3850E2-BCFE-4CE5-9ADD-D577F1DE41FA}" type="parTrans" cxnId="{7D4BDD8E-AF29-4C7A-A320-CBA49E01EB29}">
      <dgm:prSet/>
      <dgm:spPr/>
      <dgm:t>
        <a:bodyPr/>
        <a:lstStyle/>
        <a:p>
          <a:endParaRPr lang="en-US"/>
        </a:p>
      </dgm:t>
    </dgm:pt>
    <dgm:pt modelId="{54995EBC-C720-4F6A-AD7B-18910E9C223F}" type="sibTrans" cxnId="{7D4BDD8E-AF29-4C7A-A320-CBA49E01EB29}">
      <dgm:prSet/>
      <dgm:spPr/>
      <dgm:t>
        <a:bodyPr/>
        <a:lstStyle/>
        <a:p>
          <a:endParaRPr lang="en-US"/>
        </a:p>
      </dgm:t>
    </dgm:pt>
    <dgm:pt modelId="{6D244D25-F342-46EA-82A6-19810BAAF305}">
      <dgm:prSet phldrT="[Texte]"/>
      <dgm:spPr/>
      <dgm:t>
        <a:bodyPr/>
        <a:lstStyle/>
        <a:p>
          <a:r>
            <a:rPr lang="en-US" dirty="0"/>
            <a:t>Use case</a:t>
          </a:r>
        </a:p>
      </dgm:t>
    </dgm:pt>
    <dgm:pt modelId="{2F26B348-DF19-4DE9-B8A9-104852C5CDC5}" type="parTrans" cxnId="{359CC148-73C0-47E6-84C1-3F2440472FDC}">
      <dgm:prSet/>
      <dgm:spPr/>
      <dgm:t>
        <a:bodyPr/>
        <a:lstStyle/>
        <a:p>
          <a:endParaRPr lang="en-US"/>
        </a:p>
      </dgm:t>
    </dgm:pt>
    <dgm:pt modelId="{C9E827E8-D2C3-477C-9EF0-7E6DD171449F}" type="sibTrans" cxnId="{359CC148-73C0-47E6-84C1-3F2440472FDC}">
      <dgm:prSet/>
      <dgm:spPr/>
      <dgm:t>
        <a:bodyPr/>
        <a:lstStyle/>
        <a:p>
          <a:endParaRPr lang="en-US"/>
        </a:p>
      </dgm:t>
    </dgm:pt>
    <dgm:pt modelId="{1314EB73-E89E-48AD-A3F7-84955E79A7DC}">
      <dgm:prSet phldrT="[Texte]" custT="1"/>
      <dgm:spPr/>
      <dgm:t>
        <a:bodyPr/>
        <a:lstStyle/>
        <a:p>
          <a:r>
            <a:rPr lang="en-US" sz="2800" b="1" dirty="0"/>
            <a:t>2</a:t>
          </a:r>
        </a:p>
      </dgm:t>
    </dgm:pt>
    <dgm:pt modelId="{1A79A6B7-30CC-4B31-B5F9-96CECAECA78B}" type="parTrans" cxnId="{CB82D61A-D1A7-47F3-8894-38E5B66EC776}">
      <dgm:prSet/>
      <dgm:spPr/>
      <dgm:t>
        <a:bodyPr/>
        <a:lstStyle/>
        <a:p>
          <a:endParaRPr lang="en-US"/>
        </a:p>
      </dgm:t>
    </dgm:pt>
    <dgm:pt modelId="{9328C57D-F4DB-4395-B0CD-1729AC920B00}" type="sibTrans" cxnId="{CB82D61A-D1A7-47F3-8894-38E5B66EC776}">
      <dgm:prSet/>
      <dgm:spPr/>
      <dgm:t>
        <a:bodyPr/>
        <a:lstStyle/>
        <a:p>
          <a:endParaRPr lang="en-US"/>
        </a:p>
      </dgm:t>
    </dgm:pt>
    <dgm:pt modelId="{805C13F7-7C95-47FD-80D6-B27C272EC770}">
      <dgm:prSet phldrT="[Texte]"/>
      <dgm:spPr/>
      <dgm:t>
        <a:bodyPr/>
        <a:lstStyle/>
        <a:p>
          <a:r>
            <a:rPr lang="en-US" dirty="0"/>
            <a:t>Inputs</a:t>
          </a:r>
        </a:p>
      </dgm:t>
    </dgm:pt>
    <dgm:pt modelId="{F3712015-F22A-4257-BF95-909FDE30B1EA}" type="parTrans" cxnId="{630EB927-7F99-400D-B656-51AB2F21EF3F}">
      <dgm:prSet/>
      <dgm:spPr/>
      <dgm:t>
        <a:bodyPr/>
        <a:lstStyle/>
        <a:p>
          <a:endParaRPr lang="en-US"/>
        </a:p>
      </dgm:t>
    </dgm:pt>
    <dgm:pt modelId="{F8582514-1EC5-4BBE-842D-BD2CCAB21972}" type="sibTrans" cxnId="{630EB927-7F99-400D-B656-51AB2F21EF3F}">
      <dgm:prSet/>
      <dgm:spPr/>
      <dgm:t>
        <a:bodyPr/>
        <a:lstStyle/>
        <a:p>
          <a:endParaRPr lang="en-US"/>
        </a:p>
      </dgm:t>
    </dgm:pt>
    <dgm:pt modelId="{32D0D306-8537-41E8-A7EA-60270C57B60A}">
      <dgm:prSet phldrT="[Texte]" custT="1"/>
      <dgm:spPr/>
      <dgm:t>
        <a:bodyPr/>
        <a:lstStyle/>
        <a:p>
          <a:r>
            <a:rPr lang="en-US" sz="2800" b="1" dirty="0"/>
            <a:t>3</a:t>
          </a:r>
        </a:p>
      </dgm:t>
    </dgm:pt>
    <dgm:pt modelId="{1D3068DE-CAAC-4E50-8C5E-D05F16EC0410}" type="parTrans" cxnId="{A86DD519-70B4-44D2-93FC-5B7084763CA4}">
      <dgm:prSet/>
      <dgm:spPr/>
      <dgm:t>
        <a:bodyPr/>
        <a:lstStyle/>
        <a:p>
          <a:endParaRPr lang="en-US"/>
        </a:p>
      </dgm:t>
    </dgm:pt>
    <dgm:pt modelId="{A01F8607-73FB-44A8-B1CD-C6ABFB0CBB7B}" type="sibTrans" cxnId="{A86DD519-70B4-44D2-93FC-5B7084763CA4}">
      <dgm:prSet/>
      <dgm:spPr/>
      <dgm:t>
        <a:bodyPr/>
        <a:lstStyle/>
        <a:p>
          <a:endParaRPr lang="en-US"/>
        </a:p>
      </dgm:t>
    </dgm:pt>
    <dgm:pt modelId="{C7373F0B-7476-4791-A843-6BF50C42CDA5}">
      <dgm:prSet phldrT="[Texte]"/>
      <dgm:spPr/>
      <dgm:t>
        <a:bodyPr/>
        <a:lstStyle/>
        <a:p>
          <a:r>
            <a:rPr lang="en-US" dirty="0"/>
            <a:t>Scoring &amp; Model</a:t>
          </a:r>
        </a:p>
      </dgm:t>
    </dgm:pt>
    <dgm:pt modelId="{FF646A2D-FB86-4EF2-AFF6-E259424C1229}" type="parTrans" cxnId="{B7127CB2-7541-4844-83EB-F1E62E7DBE8F}">
      <dgm:prSet/>
      <dgm:spPr/>
      <dgm:t>
        <a:bodyPr/>
        <a:lstStyle/>
        <a:p>
          <a:endParaRPr lang="en-US"/>
        </a:p>
      </dgm:t>
    </dgm:pt>
    <dgm:pt modelId="{8F7EF307-D5FE-4BB4-AE6B-4F2B17987D4D}" type="sibTrans" cxnId="{B7127CB2-7541-4844-83EB-F1E62E7DBE8F}">
      <dgm:prSet/>
      <dgm:spPr/>
      <dgm:t>
        <a:bodyPr/>
        <a:lstStyle/>
        <a:p>
          <a:endParaRPr lang="en-US"/>
        </a:p>
      </dgm:t>
    </dgm:pt>
    <dgm:pt modelId="{196D0C21-E430-4DC8-9A3D-6D27B800C08B}">
      <dgm:prSet phldrT="[Texte]" custT="1"/>
      <dgm:spPr/>
      <dgm:t>
        <a:bodyPr/>
        <a:lstStyle/>
        <a:p>
          <a:r>
            <a:rPr lang="en-US" sz="2800" b="1" dirty="0"/>
            <a:t>4</a:t>
          </a:r>
        </a:p>
      </dgm:t>
    </dgm:pt>
    <dgm:pt modelId="{2B891111-5430-43CB-A85E-327CEC05E84F}" type="parTrans" cxnId="{8926CC4D-8C13-4B82-918B-62256F7D7002}">
      <dgm:prSet/>
      <dgm:spPr/>
      <dgm:t>
        <a:bodyPr/>
        <a:lstStyle/>
        <a:p>
          <a:endParaRPr lang="en-US"/>
        </a:p>
      </dgm:t>
    </dgm:pt>
    <dgm:pt modelId="{EDF173C5-408E-4CAC-A202-2D657FB4C507}" type="sibTrans" cxnId="{8926CC4D-8C13-4B82-918B-62256F7D7002}">
      <dgm:prSet/>
      <dgm:spPr/>
      <dgm:t>
        <a:bodyPr/>
        <a:lstStyle/>
        <a:p>
          <a:endParaRPr lang="en-US"/>
        </a:p>
      </dgm:t>
    </dgm:pt>
    <dgm:pt modelId="{C691F5E3-F29D-4B30-BB11-81744BFBFD36}">
      <dgm:prSet/>
      <dgm:spPr/>
      <dgm:t>
        <a:bodyPr/>
        <a:lstStyle/>
        <a:p>
          <a:r>
            <a:rPr lang="en-US" dirty="0"/>
            <a:t>Dashboard</a:t>
          </a:r>
        </a:p>
      </dgm:t>
    </dgm:pt>
    <dgm:pt modelId="{451E27EC-9776-4D57-80A8-4409DC71433F}" type="parTrans" cxnId="{26BFED14-9AA6-4473-9B05-DD2A1B6E8846}">
      <dgm:prSet/>
      <dgm:spPr/>
      <dgm:t>
        <a:bodyPr/>
        <a:lstStyle/>
        <a:p>
          <a:endParaRPr lang="en-US"/>
        </a:p>
      </dgm:t>
    </dgm:pt>
    <dgm:pt modelId="{3440994A-F087-46F8-8E47-D389E1D4666B}" type="sibTrans" cxnId="{26BFED14-9AA6-4473-9B05-DD2A1B6E8846}">
      <dgm:prSet/>
      <dgm:spPr/>
      <dgm:t>
        <a:bodyPr/>
        <a:lstStyle/>
        <a:p>
          <a:endParaRPr lang="en-US"/>
        </a:p>
      </dgm:t>
    </dgm:pt>
    <dgm:pt modelId="{6476C97D-06AB-4746-9A89-2B9AC63BB9B1}" type="pres">
      <dgm:prSet presAssocID="{A46ECF48-F200-48F7-B7BB-7061BD021F9A}" presName="linearFlow" presStyleCnt="0">
        <dgm:presLayoutVars>
          <dgm:dir/>
          <dgm:animLvl val="lvl"/>
          <dgm:resizeHandles val="exact"/>
        </dgm:presLayoutVars>
      </dgm:prSet>
      <dgm:spPr/>
    </dgm:pt>
    <dgm:pt modelId="{487246C6-5D91-40FC-8343-F81FEB02CBAC}" type="pres">
      <dgm:prSet presAssocID="{25FB8000-808F-4B54-850E-227B32E701E7}" presName="composite" presStyleCnt="0"/>
      <dgm:spPr/>
    </dgm:pt>
    <dgm:pt modelId="{BFC1943B-694D-49E9-A907-1C29C8C1062E}" type="pres">
      <dgm:prSet presAssocID="{25FB8000-808F-4B54-850E-227B32E701E7}" presName="parentText" presStyleLbl="alignNode1" presStyleIdx="0" presStyleCnt="4">
        <dgm:presLayoutVars>
          <dgm:chMax val="1"/>
          <dgm:bulletEnabled val="1"/>
        </dgm:presLayoutVars>
      </dgm:prSet>
      <dgm:spPr/>
    </dgm:pt>
    <dgm:pt modelId="{657E31D6-9DFC-4240-A24D-611E69259922}" type="pres">
      <dgm:prSet presAssocID="{25FB8000-808F-4B54-850E-227B32E701E7}" presName="descendantText" presStyleLbl="alignAcc1" presStyleIdx="0" presStyleCnt="4">
        <dgm:presLayoutVars>
          <dgm:bulletEnabled val="1"/>
        </dgm:presLayoutVars>
      </dgm:prSet>
      <dgm:spPr/>
    </dgm:pt>
    <dgm:pt modelId="{5E03C1EC-D71A-4255-AD38-982463522AF7}" type="pres">
      <dgm:prSet presAssocID="{54995EBC-C720-4F6A-AD7B-18910E9C223F}" presName="sp" presStyleCnt="0"/>
      <dgm:spPr/>
    </dgm:pt>
    <dgm:pt modelId="{30369786-1BE3-415D-A5BE-FBB95FFE9F7B}" type="pres">
      <dgm:prSet presAssocID="{1314EB73-E89E-48AD-A3F7-84955E79A7DC}" presName="composite" presStyleCnt="0"/>
      <dgm:spPr/>
    </dgm:pt>
    <dgm:pt modelId="{C6346B31-F67B-4C04-AA26-5EC366EF50E2}" type="pres">
      <dgm:prSet presAssocID="{1314EB73-E89E-48AD-A3F7-84955E79A7DC}" presName="parentText" presStyleLbl="alignNode1" presStyleIdx="1" presStyleCnt="4">
        <dgm:presLayoutVars>
          <dgm:chMax val="1"/>
          <dgm:bulletEnabled val="1"/>
        </dgm:presLayoutVars>
      </dgm:prSet>
      <dgm:spPr/>
    </dgm:pt>
    <dgm:pt modelId="{3665735D-FF9A-47DA-B429-F6F023BEF306}" type="pres">
      <dgm:prSet presAssocID="{1314EB73-E89E-48AD-A3F7-84955E79A7DC}" presName="descendantText" presStyleLbl="alignAcc1" presStyleIdx="1" presStyleCnt="4">
        <dgm:presLayoutVars>
          <dgm:bulletEnabled val="1"/>
        </dgm:presLayoutVars>
      </dgm:prSet>
      <dgm:spPr/>
    </dgm:pt>
    <dgm:pt modelId="{017D4C5E-518D-4132-ADF8-21D2E29F197F}" type="pres">
      <dgm:prSet presAssocID="{9328C57D-F4DB-4395-B0CD-1729AC920B00}" presName="sp" presStyleCnt="0"/>
      <dgm:spPr/>
    </dgm:pt>
    <dgm:pt modelId="{9E0EED7A-0B53-4A33-85BF-D453C30B7800}" type="pres">
      <dgm:prSet presAssocID="{32D0D306-8537-41E8-A7EA-60270C57B60A}" presName="composite" presStyleCnt="0"/>
      <dgm:spPr/>
    </dgm:pt>
    <dgm:pt modelId="{7F6C4AE1-9190-4C13-9B82-BFDDF1570F9E}" type="pres">
      <dgm:prSet presAssocID="{32D0D306-8537-41E8-A7EA-60270C57B60A}" presName="parentText" presStyleLbl="alignNode1" presStyleIdx="2" presStyleCnt="4">
        <dgm:presLayoutVars>
          <dgm:chMax val="1"/>
          <dgm:bulletEnabled val="1"/>
        </dgm:presLayoutVars>
      </dgm:prSet>
      <dgm:spPr/>
    </dgm:pt>
    <dgm:pt modelId="{B913C65F-242F-4DFC-AB36-07DCF9586990}" type="pres">
      <dgm:prSet presAssocID="{32D0D306-8537-41E8-A7EA-60270C57B60A}" presName="descendantText" presStyleLbl="alignAcc1" presStyleIdx="2" presStyleCnt="4">
        <dgm:presLayoutVars>
          <dgm:bulletEnabled val="1"/>
        </dgm:presLayoutVars>
      </dgm:prSet>
      <dgm:spPr/>
    </dgm:pt>
    <dgm:pt modelId="{C52C52B3-7B22-4EE6-9A75-E2A468BC5EE1}" type="pres">
      <dgm:prSet presAssocID="{A01F8607-73FB-44A8-B1CD-C6ABFB0CBB7B}" presName="sp" presStyleCnt="0"/>
      <dgm:spPr/>
    </dgm:pt>
    <dgm:pt modelId="{B157347C-6B5C-4EA9-8DC8-EC2E4B531391}" type="pres">
      <dgm:prSet presAssocID="{196D0C21-E430-4DC8-9A3D-6D27B800C08B}" presName="composite" presStyleCnt="0"/>
      <dgm:spPr/>
    </dgm:pt>
    <dgm:pt modelId="{1B6E10AC-DE87-42FE-A171-BA47EE91E0A8}" type="pres">
      <dgm:prSet presAssocID="{196D0C21-E430-4DC8-9A3D-6D27B800C08B}" presName="parentText" presStyleLbl="alignNode1" presStyleIdx="3" presStyleCnt="4">
        <dgm:presLayoutVars>
          <dgm:chMax val="1"/>
          <dgm:bulletEnabled val="1"/>
        </dgm:presLayoutVars>
      </dgm:prSet>
      <dgm:spPr/>
    </dgm:pt>
    <dgm:pt modelId="{6151FED6-8247-4C7C-8C75-195C829ADDBB}" type="pres">
      <dgm:prSet presAssocID="{196D0C21-E430-4DC8-9A3D-6D27B800C08B}" presName="descendantText" presStyleLbl="alignAcc1" presStyleIdx="3" presStyleCnt="4">
        <dgm:presLayoutVars>
          <dgm:bulletEnabled val="1"/>
        </dgm:presLayoutVars>
      </dgm:prSet>
      <dgm:spPr/>
    </dgm:pt>
  </dgm:ptLst>
  <dgm:cxnLst>
    <dgm:cxn modelId="{B0DBAD0F-42CE-4432-B2A2-DB76171F0F04}" type="presOf" srcId="{C7373F0B-7476-4791-A843-6BF50C42CDA5}" destId="{B913C65F-242F-4DFC-AB36-07DCF9586990}" srcOrd="0" destOrd="0" presId="urn:microsoft.com/office/officeart/2005/8/layout/chevron2"/>
    <dgm:cxn modelId="{26BFED14-9AA6-4473-9B05-DD2A1B6E8846}" srcId="{196D0C21-E430-4DC8-9A3D-6D27B800C08B}" destId="{C691F5E3-F29D-4B30-BB11-81744BFBFD36}" srcOrd="0" destOrd="0" parTransId="{451E27EC-9776-4D57-80A8-4409DC71433F}" sibTransId="{3440994A-F087-46F8-8E47-D389E1D4666B}"/>
    <dgm:cxn modelId="{A86DD519-70B4-44D2-93FC-5B7084763CA4}" srcId="{A46ECF48-F200-48F7-B7BB-7061BD021F9A}" destId="{32D0D306-8537-41E8-A7EA-60270C57B60A}" srcOrd="2" destOrd="0" parTransId="{1D3068DE-CAAC-4E50-8C5E-D05F16EC0410}" sibTransId="{A01F8607-73FB-44A8-B1CD-C6ABFB0CBB7B}"/>
    <dgm:cxn modelId="{CB82D61A-D1A7-47F3-8894-38E5B66EC776}" srcId="{A46ECF48-F200-48F7-B7BB-7061BD021F9A}" destId="{1314EB73-E89E-48AD-A3F7-84955E79A7DC}" srcOrd="1" destOrd="0" parTransId="{1A79A6B7-30CC-4B31-B5F9-96CECAECA78B}" sibTransId="{9328C57D-F4DB-4395-B0CD-1729AC920B00}"/>
    <dgm:cxn modelId="{630EB927-7F99-400D-B656-51AB2F21EF3F}" srcId="{1314EB73-E89E-48AD-A3F7-84955E79A7DC}" destId="{805C13F7-7C95-47FD-80D6-B27C272EC770}" srcOrd="0" destOrd="0" parTransId="{F3712015-F22A-4257-BF95-909FDE30B1EA}" sibTransId="{F8582514-1EC5-4BBE-842D-BD2CCAB21972}"/>
    <dgm:cxn modelId="{59F2C32B-95E5-4C32-9751-5E1781CE1528}" type="presOf" srcId="{1314EB73-E89E-48AD-A3F7-84955E79A7DC}" destId="{C6346B31-F67B-4C04-AA26-5EC366EF50E2}" srcOrd="0" destOrd="0" presId="urn:microsoft.com/office/officeart/2005/8/layout/chevron2"/>
    <dgm:cxn modelId="{384C513F-694A-4ADE-8046-30DB69641CF3}" type="presOf" srcId="{805C13F7-7C95-47FD-80D6-B27C272EC770}" destId="{3665735D-FF9A-47DA-B429-F6F023BEF306}" srcOrd="0" destOrd="0" presId="urn:microsoft.com/office/officeart/2005/8/layout/chevron2"/>
    <dgm:cxn modelId="{359CC148-73C0-47E6-84C1-3F2440472FDC}" srcId="{25FB8000-808F-4B54-850E-227B32E701E7}" destId="{6D244D25-F342-46EA-82A6-19810BAAF305}" srcOrd="0" destOrd="0" parTransId="{2F26B348-DF19-4DE9-B8A9-104852C5CDC5}" sibTransId="{C9E827E8-D2C3-477C-9EF0-7E6DD171449F}"/>
    <dgm:cxn modelId="{8926CC4D-8C13-4B82-918B-62256F7D7002}" srcId="{A46ECF48-F200-48F7-B7BB-7061BD021F9A}" destId="{196D0C21-E430-4DC8-9A3D-6D27B800C08B}" srcOrd="3" destOrd="0" parTransId="{2B891111-5430-43CB-A85E-327CEC05E84F}" sibTransId="{EDF173C5-408E-4CAC-A202-2D657FB4C507}"/>
    <dgm:cxn modelId="{0C70F17D-96DE-42D6-8277-412351372F7C}" type="presOf" srcId="{6D244D25-F342-46EA-82A6-19810BAAF305}" destId="{657E31D6-9DFC-4240-A24D-611E69259922}" srcOrd="0" destOrd="0" presId="urn:microsoft.com/office/officeart/2005/8/layout/chevron2"/>
    <dgm:cxn modelId="{7D4BDD8E-AF29-4C7A-A320-CBA49E01EB29}" srcId="{A46ECF48-F200-48F7-B7BB-7061BD021F9A}" destId="{25FB8000-808F-4B54-850E-227B32E701E7}" srcOrd="0" destOrd="0" parTransId="{9F3850E2-BCFE-4CE5-9ADD-D577F1DE41FA}" sibTransId="{54995EBC-C720-4F6A-AD7B-18910E9C223F}"/>
    <dgm:cxn modelId="{42434AAD-4759-4F09-9502-10BF2B76B700}" type="presOf" srcId="{32D0D306-8537-41E8-A7EA-60270C57B60A}" destId="{7F6C4AE1-9190-4C13-9B82-BFDDF1570F9E}" srcOrd="0" destOrd="0" presId="urn:microsoft.com/office/officeart/2005/8/layout/chevron2"/>
    <dgm:cxn modelId="{B7127CB2-7541-4844-83EB-F1E62E7DBE8F}" srcId="{32D0D306-8537-41E8-A7EA-60270C57B60A}" destId="{C7373F0B-7476-4791-A843-6BF50C42CDA5}" srcOrd="0" destOrd="0" parTransId="{FF646A2D-FB86-4EF2-AFF6-E259424C1229}" sibTransId="{8F7EF307-D5FE-4BB4-AE6B-4F2B17987D4D}"/>
    <dgm:cxn modelId="{4F3AE9CB-CDE7-42E6-968A-20487235EDB1}" type="presOf" srcId="{25FB8000-808F-4B54-850E-227B32E701E7}" destId="{BFC1943B-694D-49E9-A907-1C29C8C1062E}" srcOrd="0" destOrd="0" presId="urn:microsoft.com/office/officeart/2005/8/layout/chevron2"/>
    <dgm:cxn modelId="{7E6CEED2-AD04-46BF-AC55-1FCF5FE7F3B5}" type="presOf" srcId="{C691F5E3-F29D-4B30-BB11-81744BFBFD36}" destId="{6151FED6-8247-4C7C-8C75-195C829ADDBB}" srcOrd="0" destOrd="0" presId="urn:microsoft.com/office/officeart/2005/8/layout/chevron2"/>
    <dgm:cxn modelId="{D97F86F7-3B07-4D28-9A48-5880227D1D6E}" type="presOf" srcId="{196D0C21-E430-4DC8-9A3D-6D27B800C08B}" destId="{1B6E10AC-DE87-42FE-A171-BA47EE91E0A8}" srcOrd="0" destOrd="0" presId="urn:microsoft.com/office/officeart/2005/8/layout/chevron2"/>
    <dgm:cxn modelId="{CE21E7F9-8C34-4D69-8C99-FF0869304B06}" type="presOf" srcId="{A46ECF48-F200-48F7-B7BB-7061BD021F9A}" destId="{6476C97D-06AB-4746-9A89-2B9AC63BB9B1}" srcOrd="0" destOrd="0" presId="urn:microsoft.com/office/officeart/2005/8/layout/chevron2"/>
    <dgm:cxn modelId="{70613264-2D56-48EC-9345-A010716C7EE0}" type="presParOf" srcId="{6476C97D-06AB-4746-9A89-2B9AC63BB9B1}" destId="{487246C6-5D91-40FC-8343-F81FEB02CBAC}" srcOrd="0" destOrd="0" presId="urn:microsoft.com/office/officeart/2005/8/layout/chevron2"/>
    <dgm:cxn modelId="{C59B5A1D-82C9-4C59-8FAE-139EE6734E42}" type="presParOf" srcId="{487246C6-5D91-40FC-8343-F81FEB02CBAC}" destId="{BFC1943B-694D-49E9-A907-1C29C8C1062E}" srcOrd="0" destOrd="0" presId="urn:microsoft.com/office/officeart/2005/8/layout/chevron2"/>
    <dgm:cxn modelId="{2089F0B9-8AFB-4AC0-879D-A1D7394B49E5}" type="presParOf" srcId="{487246C6-5D91-40FC-8343-F81FEB02CBAC}" destId="{657E31D6-9DFC-4240-A24D-611E69259922}" srcOrd="1" destOrd="0" presId="urn:microsoft.com/office/officeart/2005/8/layout/chevron2"/>
    <dgm:cxn modelId="{FAF5C486-25E6-491D-B0B6-EFDAACCF25FD}" type="presParOf" srcId="{6476C97D-06AB-4746-9A89-2B9AC63BB9B1}" destId="{5E03C1EC-D71A-4255-AD38-982463522AF7}" srcOrd="1" destOrd="0" presId="urn:microsoft.com/office/officeart/2005/8/layout/chevron2"/>
    <dgm:cxn modelId="{E1F5DAA3-C584-4F50-9F07-52D3F64286FF}" type="presParOf" srcId="{6476C97D-06AB-4746-9A89-2B9AC63BB9B1}" destId="{30369786-1BE3-415D-A5BE-FBB95FFE9F7B}" srcOrd="2" destOrd="0" presId="urn:microsoft.com/office/officeart/2005/8/layout/chevron2"/>
    <dgm:cxn modelId="{7490AB44-1CB4-40A8-8E30-D3430AA5CA65}" type="presParOf" srcId="{30369786-1BE3-415D-A5BE-FBB95FFE9F7B}" destId="{C6346B31-F67B-4C04-AA26-5EC366EF50E2}" srcOrd="0" destOrd="0" presId="urn:microsoft.com/office/officeart/2005/8/layout/chevron2"/>
    <dgm:cxn modelId="{7DE730D4-D5AB-44C2-B2D0-4225F722B7FC}" type="presParOf" srcId="{30369786-1BE3-415D-A5BE-FBB95FFE9F7B}" destId="{3665735D-FF9A-47DA-B429-F6F023BEF306}" srcOrd="1" destOrd="0" presId="urn:microsoft.com/office/officeart/2005/8/layout/chevron2"/>
    <dgm:cxn modelId="{3DD3D8A6-6A68-491C-8247-123146AFEEFF}" type="presParOf" srcId="{6476C97D-06AB-4746-9A89-2B9AC63BB9B1}" destId="{017D4C5E-518D-4132-ADF8-21D2E29F197F}" srcOrd="3" destOrd="0" presId="urn:microsoft.com/office/officeart/2005/8/layout/chevron2"/>
    <dgm:cxn modelId="{67CD7A08-6EB4-4883-97CD-3456E0FE58DA}" type="presParOf" srcId="{6476C97D-06AB-4746-9A89-2B9AC63BB9B1}" destId="{9E0EED7A-0B53-4A33-85BF-D453C30B7800}" srcOrd="4" destOrd="0" presId="urn:microsoft.com/office/officeart/2005/8/layout/chevron2"/>
    <dgm:cxn modelId="{7D773FD2-803D-4D8F-94AF-42C77675B35D}" type="presParOf" srcId="{9E0EED7A-0B53-4A33-85BF-D453C30B7800}" destId="{7F6C4AE1-9190-4C13-9B82-BFDDF1570F9E}" srcOrd="0" destOrd="0" presId="urn:microsoft.com/office/officeart/2005/8/layout/chevron2"/>
    <dgm:cxn modelId="{68017F84-FE6D-4DD4-B960-773C8B6E88B7}" type="presParOf" srcId="{9E0EED7A-0B53-4A33-85BF-D453C30B7800}" destId="{B913C65F-242F-4DFC-AB36-07DCF9586990}" srcOrd="1" destOrd="0" presId="urn:microsoft.com/office/officeart/2005/8/layout/chevron2"/>
    <dgm:cxn modelId="{7E56013F-BE91-4AEE-8D7A-4536A414CB5F}" type="presParOf" srcId="{6476C97D-06AB-4746-9A89-2B9AC63BB9B1}" destId="{C52C52B3-7B22-4EE6-9A75-E2A468BC5EE1}" srcOrd="5" destOrd="0" presId="urn:microsoft.com/office/officeart/2005/8/layout/chevron2"/>
    <dgm:cxn modelId="{165C104A-7C34-41B4-8943-A0116821100F}" type="presParOf" srcId="{6476C97D-06AB-4746-9A89-2B9AC63BB9B1}" destId="{B157347C-6B5C-4EA9-8DC8-EC2E4B531391}" srcOrd="6" destOrd="0" presId="urn:microsoft.com/office/officeart/2005/8/layout/chevron2"/>
    <dgm:cxn modelId="{B6AB5E29-A585-4091-85BB-FF72DBE099DE}" type="presParOf" srcId="{B157347C-6B5C-4EA9-8DC8-EC2E4B531391}" destId="{1B6E10AC-DE87-42FE-A171-BA47EE91E0A8}" srcOrd="0" destOrd="0" presId="urn:microsoft.com/office/officeart/2005/8/layout/chevron2"/>
    <dgm:cxn modelId="{4DFC7D9F-F553-42D0-85D9-B85F4E6E5641}" type="presParOf" srcId="{B157347C-6B5C-4EA9-8DC8-EC2E4B531391}" destId="{6151FED6-8247-4C7C-8C75-195C829ADDBB}"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C1943B-694D-49E9-A907-1C29C8C1062E}">
      <dsp:nvSpPr>
        <dsp:cNvPr id="0" name=""/>
        <dsp:cNvSpPr/>
      </dsp:nvSpPr>
      <dsp:spPr>
        <a:xfrm rot="5400000">
          <a:off x="-140829" y="144721"/>
          <a:ext cx="938863" cy="657204"/>
        </a:xfrm>
        <a:prstGeom prst="chevron">
          <a:avLst/>
        </a:prstGeom>
        <a:blipFill rotWithShape="1">
          <a:blip xmlns:r="http://schemas.openxmlformats.org/officeDocument/2006/relationships" r:embed="rId1">
            <a:duotone>
              <a:schemeClr val="lt1">
                <a:hueOff val="0"/>
                <a:satOff val="0"/>
                <a:lumOff val="0"/>
                <a:alphaOff val="0"/>
                <a:tint val="98000"/>
                <a:lumMod val="102000"/>
              </a:schemeClr>
              <a:schemeClr val="lt1">
                <a:hueOff val="0"/>
                <a:satOff val="0"/>
                <a:lumOff val="0"/>
                <a:alphaOff val="0"/>
                <a:shade val="98000"/>
                <a:lumMod val="98000"/>
              </a:schemeClr>
            </a:duotone>
          </a:blip>
          <a:tile tx="0" ty="0" sx="100000" sy="100000" flip="none" algn="tl"/>
        </a:blipFill>
        <a:ln w="9525" cap="rnd" cmpd="sng" algn="ctr">
          <a:solidFill>
            <a:schemeClr val="dk2">
              <a:shade val="80000"/>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kern="1200" dirty="0"/>
            <a:t>1</a:t>
          </a:r>
        </a:p>
      </dsp:txBody>
      <dsp:txXfrm rot="-5400000">
        <a:off x="1" y="332493"/>
        <a:ext cx="657204" cy="281659"/>
      </dsp:txXfrm>
    </dsp:sp>
    <dsp:sp modelId="{657E31D6-9DFC-4240-A24D-611E69259922}">
      <dsp:nvSpPr>
        <dsp:cNvPr id="0" name=""/>
        <dsp:cNvSpPr/>
      </dsp:nvSpPr>
      <dsp:spPr>
        <a:xfrm rot="5400000">
          <a:off x="2536380" y="-1875283"/>
          <a:ext cx="610582" cy="4368934"/>
        </a:xfrm>
        <a:prstGeom prst="round2SameRect">
          <a:avLst/>
        </a:prstGeom>
        <a:solidFill>
          <a:schemeClr val="dk2">
            <a:alpha val="90000"/>
            <a:tint val="40000"/>
            <a:hueOff val="0"/>
            <a:satOff val="0"/>
            <a:lumOff val="0"/>
            <a:alphaOff val="0"/>
          </a:schemeClr>
        </a:solidFill>
        <a:ln w="9525" cap="rnd" cmpd="sng" algn="ctr">
          <a:solidFill>
            <a:schemeClr val="dk2">
              <a:hueOff val="0"/>
              <a:satOff val="0"/>
              <a:lumOff val="0"/>
              <a:alphaOff val="0"/>
            </a:schemeClr>
          </a:solidFill>
          <a:prstDash val="solid"/>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en-US" sz="2900" kern="1200" dirty="0"/>
            <a:t>Use case &amp; inputs</a:t>
          </a:r>
        </a:p>
      </dsp:txBody>
      <dsp:txXfrm rot="-5400000">
        <a:off x="657204" y="33699"/>
        <a:ext cx="4339128" cy="550970"/>
      </dsp:txXfrm>
    </dsp:sp>
    <dsp:sp modelId="{C6346B31-F67B-4C04-AA26-5EC366EF50E2}">
      <dsp:nvSpPr>
        <dsp:cNvPr id="0" name=""/>
        <dsp:cNvSpPr/>
      </dsp:nvSpPr>
      <dsp:spPr>
        <a:xfrm rot="5400000">
          <a:off x="-140829" y="931505"/>
          <a:ext cx="938863" cy="657204"/>
        </a:xfrm>
        <a:prstGeom prst="chevron">
          <a:avLst/>
        </a:prstGeom>
        <a:blipFill rotWithShape="1">
          <a:blip xmlns:r="http://schemas.openxmlformats.org/officeDocument/2006/relationships" r:embed="rId1">
            <a:duotone>
              <a:schemeClr val="lt1">
                <a:hueOff val="0"/>
                <a:satOff val="0"/>
                <a:lumOff val="0"/>
                <a:alphaOff val="0"/>
                <a:tint val="98000"/>
                <a:lumMod val="102000"/>
              </a:schemeClr>
              <a:schemeClr val="lt1">
                <a:hueOff val="0"/>
                <a:satOff val="0"/>
                <a:lumOff val="0"/>
                <a:alphaOff val="0"/>
                <a:shade val="98000"/>
                <a:lumMod val="98000"/>
              </a:schemeClr>
            </a:duotone>
          </a:blip>
          <a:tile tx="0" ty="0" sx="100000" sy="100000" flip="none" algn="tl"/>
        </a:blipFill>
        <a:ln w="9525" cap="rnd" cmpd="sng" algn="ctr">
          <a:solidFill>
            <a:schemeClr val="dk2">
              <a:shade val="80000"/>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kern="1200" dirty="0"/>
            <a:t>2</a:t>
          </a:r>
        </a:p>
      </dsp:txBody>
      <dsp:txXfrm rot="-5400000">
        <a:off x="1" y="1119277"/>
        <a:ext cx="657204" cy="281659"/>
      </dsp:txXfrm>
    </dsp:sp>
    <dsp:sp modelId="{3665735D-FF9A-47DA-B429-F6F023BEF306}">
      <dsp:nvSpPr>
        <dsp:cNvPr id="0" name=""/>
        <dsp:cNvSpPr/>
      </dsp:nvSpPr>
      <dsp:spPr>
        <a:xfrm rot="5400000">
          <a:off x="2536541" y="-1088660"/>
          <a:ext cx="610261" cy="4368934"/>
        </a:xfrm>
        <a:prstGeom prst="round2SameRect">
          <a:avLst/>
        </a:prstGeom>
        <a:solidFill>
          <a:schemeClr val="dk2">
            <a:alpha val="90000"/>
            <a:tint val="40000"/>
            <a:hueOff val="0"/>
            <a:satOff val="0"/>
            <a:lumOff val="0"/>
            <a:alphaOff val="0"/>
          </a:schemeClr>
        </a:solidFill>
        <a:ln w="9525" cap="rnd" cmpd="sng" algn="ctr">
          <a:solidFill>
            <a:schemeClr val="dk2">
              <a:hueOff val="0"/>
              <a:satOff val="0"/>
              <a:lumOff val="0"/>
              <a:alphaOff val="0"/>
            </a:schemeClr>
          </a:solidFill>
          <a:prstDash val="solid"/>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en-US" sz="2900" kern="1200" dirty="0"/>
            <a:t>Scoring &amp; Integration </a:t>
          </a:r>
        </a:p>
      </dsp:txBody>
      <dsp:txXfrm rot="-5400000">
        <a:off x="657205" y="820466"/>
        <a:ext cx="4339144" cy="550681"/>
      </dsp:txXfrm>
    </dsp:sp>
    <dsp:sp modelId="{7F6C4AE1-9190-4C13-9B82-BFDDF1570F9E}">
      <dsp:nvSpPr>
        <dsp:cNvPr id="0" name=""/>
        <dsp:cNvSpPr/>
      </dsp:nvSpPr>
      <dsp:spPr>
        <a:xfrm rot="5400000">
          <a:off x="-140829" y="1718288"/>
          <a:ext cx="938863" cy="657204"/>
        </a:xfrm>
        <a:prstGeom prst="chevron">
          <a:avLst/>
        </a:prstGeom>
        <a:blipFill rotWithShape="1">
          <a:blip xmlns:r="http://schemas.openxmlformats.org/officeDocument/2006/relationships" r:embed="rId1">
            <a:duotone>
              <a:schemeClr val="lt1">
                <a:hueOff val="0"/>
                <a:satOff val="0"/>
                <a:lumOff val="0"/>
                <a:alphaOff val="0"/>
                <a:tint val="98000"/>
                <a:lumMod val="102000"/>
              </a:schemeClr>
              <a:schemeClr val="lt1">
                <a:hueOff val="0"/>
                <a:satOff val="0"/>
                <a:lumOff val="0"/>
                <a:alphaOff val="0"/>
                <a:shade val="98000"/>
                <a:lumMod val="98000"/>
              </a:schemeClr>
            </a:duotone>
          </a:blip>
          <a:tile tx="0" ty="0" sx="100000" sy="100000" flip="none" algn="tl"/>
        </a:blipFill>
        <a:ln w="9525" cap="rnd" cmpd="sng" algn="ctr">
          <a:solidFill>
            <a:schemeClr val="dk2">
              <a:shade val="80000"/>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kern="1200" dirty="0"/>
            <a:t>3</a:t>
          </a:r>
        </a:p>
      </dsp:txBody>
      <dsp:txXfrm rot="-5400000">
        <a:off x="1" y="1906060"/>
        <a:ext cx="657204" cy="281659"/>
      </dsp:txXfrm>
    </dsp:sp>
    <dsp:sp modelId="{B913C65F-242F-4DFC-AB36-07DCF9586990}">
      <dsp:nvSpPr>
        <dsp:cNvPr id="0" name=""/>
        <dsp:cNvSpPr/>
      </dsp:nvSpPr>
      <dsp:spPr>
        <a:xfrm rot="5400000">
          <a:off x="2536541" y="-301877"/>
          <a:ext cx="610261" cy="4368934"/>
        </a:xfrm>
        <a:prstGeom prst="round2SameRect">
          <a:avLst/>
        </a:prstGeom>
        <a:solidFill>
          <a:schemeClr val="dk2">
            <a:alpha val="90000"/>
            <a:tint val="40000"/>
            <a:hueOff val="0"/>
            <a:satOff val="0"/>
            <a:lumOff val="0"/>
            <a:alphaOff val="0"/>
          </a:schemeClr>
        </a:solidFill>
        <a:ln w="9525" cap="rnd" cmpd="sng" algn="ctr">
          <a:solidFill>
            <a:schemeClr val="dk2">
              <a:hueOff val="0"/>
              <a:satOff val="0"/>
              <a:lumOff val="0"/>
              <a:alphaOff val="0"/>
            </a:schemeClr>
          </a:solidFill>
          <a:prstDash val="solid"/>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en-US" sz="2900" kern="1200" dirty="0"/>
            <a:t>Model</a:t>
          </a:r>
        </a:p>
      </dsp:txBody>
      <dsp:txXfrm rot="-5400000">
        <a:off x="657205" y="1607249"/>
        <a:ext cx="4339144" cy="550681"/>
      </dsp:txXfrm>
    </dsp:sp>
    <dsp:sp modelId="{1B6E10AC-DE87-42FE-A171-BA47EE91E0A8}">
      <dsp:nvSpPr>
        <dsp:cNvPr id="0" name=""/>
        <dsp:cNvSpPr/>
      </dsp:nvSpPr>
      <dsp:spPr>
        <a:xfrm rot="5400000">
          <a:off x="-140829" y="2505071"/>
          <a:ext cx="938863" cy="657204"/>
        </a:xfrm>
        <a:prstGeom prst="chevron">
          <a:avLst/>
        </a:prstGeom>
        <a:blipFill rotWithShape="1">
          <a:blip xmlns:r="http://schemas.openxmlformats.org/officeDocument/2006/relationships" r:embed="rId1">
            <a:duotone>
              <a:schemeClr val="lt1">
                <a:hueOff val="0"/>
                <a:satOff val="0"/>
                <a:lumOff val="0"/>
                <a:alphaOff val="0"/>
                <a:tint val="98000"/>
                <a:lumMod val="102000"/>
              </a:schemeClr>
              <a:schemeClr val="lt1">
                <a:hueOff val="0"/>
                <a:satOff val="0"/>
                <a:lumOff val="0"/>
                <a:alphaOff val="0"/>
                <a:shade val="98000"/>
                <a:lumMod val="98000"/>
              </a:schemeClr>
            </a:duotone>
          </a:blip>
          <a:tile tx="0" ty="0" sx="100000" sy="100000" flip="none" algn="tl"/>
        </a:blipFill>
        <a:ln w="9525" cap="rnd" cmpd="sng" algn="ctr">
          <a:solidFill>
            <a:schemeClr val="dk2">
              <a:shade val="80000"/>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kern="1200" dirty="0"/>
            <a:t>4</a:t>
          </a:r>
        </a:p>
      </dsp:txBody>
      <dsp:txXfrm rot="-5400000">
        <a:off x="1" y="2692843"/>
        <a:ext cx="657204" cy="281659"/>
      </dsp:txXfrm>
    </dsp:sp>
    <dsp:sp modelId="{6151FED6-8247-4C7C-8C75-195C829ADDBB}">
      <dsp:nvSpPr>
        <dsp:cNvPr id="0" name=""/>
        <dsp:cNvSpPr/>
      </dsp:nvSpPr>
      <dsp:spPr>
        <a:xfrm rot="5400000">
          <a:off x="2536541" y="484905"/>
          <a:ext cx="610261" cy="4368934"/>
        </a:xfrm>
        <a:prstGeom prst="round2SameRect">
          <a:avLst/>
        </a:prstGeom>
        <a:solidFill>
          <a:schemeClr val="dk2">
            <a:alpha val="90000"/>
            <a:tint val="40000"/>
            <a:hueOff val="0"/>
            <a:satOff val="0"/>
            <a:lumOff val="0"/>
            <a:alphaOff val="0"/>
          </a:schemeClr>
        </a:solidFill>
        <a:ln w="9525" cap="rnd" cmpd="sng" algn="ctr">
          <a:solidFill>
            <a:schemeClr val="dk2">
              <a:hueOff val="0"/>
              <a:satOff val="0"/>
              <a:lumOff val="0"/>
              <a:alphaOff val="0"/>
            </a:schemeClr>
          </a:solidFill>
          <a:prstDash val="solid"/>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en-US" sz="2900" kern="1200" dirty="0"/>
            <a:t>Dashboard</a:t>
          </a:r>
        </a:p>
      </dsp:txBody>
      <dsp:txXfrm rot="-5400000">
        <a:off x="657205" y="2394031"/>
        <a:ext cx="4339144" cy="5506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C1943B-694D-49E9-A907-1C29C8C1062E}">
      <dsp:nvSpPr>
        <dsp:cNvPr id="0" name=""/>
        <dsp:cNvSpPr/>
      </dsp:nvSpPr>
      <dsp:spPr>
        <a:xfrm rot="5400000">
          <a:off x="-140829" y="144721"/>
          <a:ext cx="938863" cy="657204"/>
        </a:xfrm>
        <a:prstGeom prst="chevron">
          <a:avLst/>
        </a:prstGeom>
        <a:blipFill rotWithShape="1">
          <a:blip xmlns:r="http://schemas.openxmlformats.org/officeDocument/2006/relationships" r:embed="rId1">
            <a:duotone>
              <a:schemeClr val="lt1">
                <a:hueOff val="0"/>
                <a:satOff val="0"/>
                <a:lumOff val="0"/>
                <a:alphaOff val="0"/>
                <a:tint val="98000"/>
                <a:lumMod val="102000"/>
              </a:schemeClr>
              <a:schemeClr val="lt1">
                <a:hueOff val="0"/>
                <a:satOff val="0"/>
                <a:lumOff val="0"/>
                <a:alphaOff val="0"/>
                <a:shade val="98000"/>
                <a:lumMod val="98000"/>
              </a:schemeClr>
            </a:duotone>
          </a:blip>
          <a:tile tx="0" ty="0" sx="100000" sy="100000" flip="none" algn="tl"/>
        </a:blipFill>
        <a:ln w="9525" cap="rnd" cmpd="sng" algn="ctr">
          <a:solidFill>
            <a:schemeClr val="dk2">
              <a:shade val="80000"/>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kern="1200" dirty="0"/>
            <a:t>1</a:t>
          </a:r>
        </a:p>
      </dsp:txBody>
      <dsp:txXfrm rot="-5400000">
        <a:off x="1" y="332493"/>
        <a:ext cx="657204" cy="281659"/>
      </dsp:txXfrm>
    </dsp:sp>
    <dsp:sp modelId="{657E31D6-9DFC-4240-A24D-611E69259922}">
      <dsp:nvSpPr>
        <dsp:cNvPr id="0" name=""/>
        <dsp:cNvSpPr/>
      </dsp:nvSpPr>
      <dsp:spPr>
        <a:xfrm rot="5400000">
          <a:off x="2536380" y="-1875283"/>
          <a:ext cx="610582" cy="4368934"/>
        </a:xfrm>
        <a:prstGeom prst="round2SameRect">
          <a:avLst/>
        </a:prstGeom>
        <a:solidFill>
          <a:schemeClr val="dk2">
            <a:alpha val="90000"/>
            <a:tint val="40000"/>
            <a:hueOff val="0"/>
            <a:satOff val="0"/>
            <a:lumOff val="0"/>
            <a:alphaOff val="0"/>
          </a:schemeClr>
        </a:solidFill>
        <a:ln w="9525" cap="rnd" cmpd="sng" algn="ctr">
          <a:solidFill>
            <a:schemeClr val="dk2">
              <a:hueOff val="0"/>
              <a:satOff val="0"/>
              <a:lumOff val="0"/>
              <a:alphaOff val="0"/>
            </a:schemeClr>
          </a:solidFill>
          <a:prstDash val="solid"/>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en-US" sz="2900" kern="1200" dirty="0"/>
            <a:t>Use case &amp; inputs</a:t>
          </a:r>
        </a:p>
      </dsp:txBody>
      <dsp:txXfrm rot="-5400000">
        <a:off x="657204" y="33699"/>
        <a:ext cx="4339128" cy="550970"/>
      </dsp:txXfrm>
    </dsp:sp>
    <dsp:sp modelId="{C6346B31-F67B-4C04-AA26-5EC366EF50E2}">
      <dsp:nvSpPr>
        <dsp:cNvPr id="0" name=""/>
        <dsp:cNvSpPr/>
      </dsp:nvSpPr>
      <dsp:spPr>
        <a:xfrm rot="5400000">
          <a:off x="-140829" y="931505"/>
          <a:ext cx="938863" cy="657204"/>
        </a:xfrm>
        <a:prstGeom prst="chevron">
          <a:avLst/>
        </a:prstGeom>
        <a:blipFill rotWithShape="1">
          <a:blip xmlns:r="http://schemas.openxmlformats.org/officeDocument/2006/relationships" r:embed="rId1">
            <a:duotone>
              <a:schemeClr val="lt1">
                <a:hueOff val="0"/>
                <a:satOff val="0"/>
                <a:lumOff val="0"/>
                <a:alphaOff val="0"/>
                <a:tint val="98000"/>
                <a:lumMod val="102000"/>
              </a:schemeClr>
              <a:schemeClr val="lt1">
                <a:hueOff val="0"/>
                <a:satOff val="0"/>
                <a:lumOff val="0"/>
                <a:alphaOff val="0"/>
                <a:shade val="98000"/>
                <a:lumMod val="98000"/>
              </a:schemeClr>
            </a:duotone>
          </a:blip>
          <a:tile tx="0" ty="0" sx="100000" sy="100000" flip="none" algn="tl"/>
        </a:blipFill>
        <a:ln w="9525" cap="rnd" cmpd="sng" algn="ctr">
          <a:solidFill>
            <a:schemeClr val="dk2">
              <a:shade val="80000"/>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kern="1200" dirty="0"/>
            <a:t>2</a:t>
          </a:r>
        </a:p>
      </dsp:txBody>
      <dsp:txXfrm rot="-5400000">
        <a:off x="1" y="1119277"/>
        <a:ext cx="657204" cy="281659"/>
      </dsp:txXfrm>
    </dsp:sp>
    <dsp:sp modelId="{3665735D-FF9A-47DA-B429-F6F023BEF306}">
      <dsp:nvSpPr>
        <dsp:cNvPr id="0" name=""/>
        <dsp:cNvSpPr/>
      </dsp:nvSpPr>
      <dsp:spPr>
        <a:xfrm rot="5400000">
          <a:off x="2536541" y="-1088660"/>
          <a:ext cx="610261" cy="4368934"/>
        </a:xfrm>
        <a:prstGeom prst="round2SameRect">
          <a:avLst/>
        </a:prstGeom>
        <a:solidFill>
          <a:schemeClr val="dk2">
            <a:alpha val="90000"/>
            <a:tint val="40000"/>
            <a:hueOff val="0"/>
            <a:satOff val="0"/>
            <a:lumOff val="0"/>
            <a:alphaOff val="0"/>
          </a:schemeClr>
        </a:solidFill>
        <a:ln w="9525" cap="rnd" cmpd="sng" algn="ctr">
          <a:solidFill>
            <a:schemeClr val="dk2">
              <a:hueOff val="0"/>
              <a:satOff val="0"/>
              <a:lumOff val="0"/>
              <a:alphaOff val="0"/>
            </a:schemeClr>
          </a:solidFill>
          <a:prstDash val="solid"/>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en-US" sz="2900" kern="1200" dirty="0"/>
            <a:t>Scoring &amp; Integration </a:t>
          </a:r>
        </a:p>
      </dsp:txBody>
      <dsp:txXfrm rot="-5400000">
        <a:off x="657205" y="820466"/>
        <a:ext cx="4339144" cy="550681"/>
      </dsp:txXfrm>
    </dsp:sp>
    <dsp:sp modelId="{7F6C4AE1-9190-4C13-9B82-BFDDF1570F9E}">
      <dsp:nvSpPr>
        <dsp:cNvPr id="0" name=""/>
        <dsp:cNvSpPr/>
      </dsp:nvSpPr>
      <dsp:spPr>
        <a:xfrm rot="5400000">
          <a:off x="-140829" y="1718288"/>
          <a:ext cx="938863" cy="657204"/>
        </a:xfrm>
        <a:prstGeom prst="chevron">
          <a:avLst/>
        </a:prstGeom>
        <a:blipFill rotWithShape="1">
          <a:blip xmlns:r="http://schemas.openxmlformats.org/officeDocument/2006/relationships" r:embed="rId1">
            <a:duotone>
              <a:schemeClr val="lt1">
                <a:hueOff val="0"/>
                <a:satOff val="0"/>
                <a:lumOff val="0"/>
                <a:alphaOff val="0"/>
                <a:tint val="98000"/>
                <a:lumMod val="102000"/>
              </a:schemeClr>
              <a:schemeClr val="lt1">
                <a:hueOff val="0"/>
                <a:satOff val="0"/>
                <a:lumOff val="0"/>
                <a:alphaOff val="0"/>
                <a:shade val="98000"/>
                <a:lumMod val="98000"/>
              </a:schemeClr>
            </a:duotone>
          </a:blip>
          <a:tile tx="0" ty="0" sx="100000" sy="100000" flip="none" algn="tl"/>
        </a:blipFill>
        <a:ln w="9525" cap="rnd" cmpd="sng" algn="ctr">
          <a:solidFill>
            <a:schemeClr val="dk2">
              <a:shade val="80000"/>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kern="1200" dirty="0"/>
            <a:t>3</a:t>
          </a:r>
        </a:p>
      </dsp:txBody>
      <dsp:txXfrm rot="-5400000">
        <a:off x="1" y="1906060"/>
        <a:ext cx="657204" cy="281659"/>
      </dsp:txXfrm>
    </dsp:sp>
    <dsp:sp modelId="{B913C65F-242F-4DFC-AB36-07DCF9586990}">
      <dsp:nvSpPr>
        <dsp:cNvPr id="0" name=""/>
        <dsp:cNvSpPr/>
      </dsp:nvSpPr>
      <dsp:spPr>
        <a:xfrm rot="5400000">
          <a:off x="2536541" y="-301877"/>
          <a:ext cx="610261" cy="4368934"/>
        </a:xfrm>
        <a:prstGeom prst="round2SameRect">
          <a:avLst/>
        </a:prstGeom>
        <a:solidFill>
          <a:schemeClr val="dk2">
            <a:alpha val="90000"/>
            <a:tint val="40000"/>
            <a:hueOff val="0"/>
            <a:satOff val="0"/>
            <a:lumOff val="0"/>
            <a:alphaOff val="0"/>
          </a:schemeClr>
        </a:solidFill>
        <a:ln w="9525" cap="rnd" cmpd="sng" algn="ctr">
          <a:solidFill>
            <a:schemeClr val="dk2">
              <a:hueOff val="0"/>
              <a:satOff val="0"/>
              <a:lumOff val="0"/>
              <a:alphaOff val="0"/>
            </a:schemeClr>
          </a:solidFill>
          <a:prstDash val="solid"/>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en-US" sz="2900" kern="1200" dirty="0"/>
            <a:t>Model</a:t>
          </a:r>
        </a:p>
      </dsp:txBody>
      <dsp:txXfrm rot="-5400000">
        <a:off x="657205" y="1607249"/>
        <a:ext cx="4339144" cy="550681"/>
      </dsp:txXfrm>
    </dsp:sp>
    <dsp:sp modelId="{1B6E10AC-DE87-42FE-A171-BA47EE91E0A8}">
      <dsp:nvSpPr>
        <dsp:cNvPr id="0" name=""/>
        <dsp:cNvSpPr/>
      </dsp:nvSpPr>
      <dsp:spPr>
        <a:xfrm rot="5400000">
          <a:off x="-140829" y="2505071"/>
          <a:ext cx="938863" cy="657204"/>
        </a:xfrm>
        <a:prstGeom prst="chevron">
          <a:avLst/>
        </a:prstGeom>
        <a:blipFill rotWithShape="1">
          <a:blip xmlns:r="http://schemas.openxmlformats.org/officeDocument/2006/relationships" r:embed="rId1">
            <a:duotone>
              <a:schemeClr val="lt1">
                <a:hueOff val="0"/>
                <a:satOff val="0"/>
                <a:lumOff val="0"/>
                <a:alphaOff val="0"/>
                <a:tint val="98000"/>
                <a:lumMod val="102000"/>
              </a:schemeClr>
              <a:schemeClr val="lt1">
                <a:hueOff val="0"/>
                <a:satOff val="0"/>
                <a:lumOff val="0"/>
                <a:alphaOff val="0"/>
                <a:shade val="98000"/>
                <a:lumMod val="98000"/>
              </a:schemeClr>
            </a:duotone>
          </a:blip>
          <a:tile tx="0" ty="0" sx="100000" sy="100000" flip="none" algn="tl"/>
        </a:blipFill>
        <a:ln w="9525" cap="rnd" cmpd="sng" algn="ctr">
          <a:solidFill>
            <a:schemeClr val="dk2">
              <a:shade val="80000"/>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kern="1200" dirty="0"/>
            <a:t>4</a:t>
          </a:r>
        </a:p>
      </dsp:txBody>
      <dsp:txXfrm rot="-5400000">
        <a:off x="1" y="2692843"/>
        <a:ext cx="657204" cy="281659"/>
      </dsp:txXfrm>
    </dsp:sp>
    <dsp:sp modelId="{6151FED6-8247-4C7C-8C75-195C829ADDBB}">
      <dsp:nvSpPr>
        <dsp:cNvPr id="0" name=""/>
        <dsp:cNvSpPr/>
      </dsp:nvSpPr>
      <dsp:spPr>
        <a:xfrm rot="5400000">
          <a:off x="2536541" y="484905"/>
          <a:ext cx="610261" cy="4368934"/>
        </a:xfrm>
        <a:prstGeom prst="round2SameRect">
          <a:avLst/>
        </a:prstGeom>
        <a:solidFill>
          <a:schemeClr val="dk2">
            <a:alpha val="90000"/>
            <a:tint val="40000"/>
            <a:hueOff val="0"/>
            <a:satOff val="0"/>
            <a:lumOff val="0"/>
            <a:alphaOff val="0"/>
          </a:schemeClr>
        </a:solidFill>
        <a:ln w="9525" cap="rnd" cmpd="sng" algn="ctr">
          <a:solidFill>
            <a:schemeClr val="dk2">
              <a:hueOff val="0"/>
              <a:satOff val="0"/>
              <a:lumOff val="0"/>
              <a:alphaOff val="0"/>
            </a:schemeClr>
          </a:solidFill>
          <a:prstDash val="solid"/>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en-US" sz="2900" kern="1200" dirty="0"/>
            <a:t>Dashboard</a:t>
          </a:r>
        </a:p>
      </dsp:txBody>
      <dsp:txXfrm rot="-5400000">
        <a:off x="657205" y="2394031"/>
        <a:ext cx="4339144" cy="55068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C7670B-D303-4AD1-AE13-BFC3087B99FF}">
      <dsp:nvSpPr>
        <dsp:cNvPr id="0" name=""/>
        <dsp:cNvSpPr/>
      </dsp:nvSpPr>
      <dsp:spPr>
        <a:xfrm>
          <a:off x="4637" y="295772"/>
          <a:ext cx="2027773" cy="1216664"/>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1. Assess preprocessing relevance</a:t>
          </a:r>
        </a:p>
      </dsp:txBody>
      <dsp:txXfrm>
        <a:off x="40272" y="331407"/>
        <a:ext cx="1956503" cy="1145394"/>
      </dsp:txXfrm>
    </dsp:sp>
    <dsp:sp modelId="{0AA435F9-E5E1-44A1-82FD-7DCAA7FDEF06}">
      <dsp:nvSpPr>
        <dsp:cNvPr id="0" name=""/>
        <dsp:cNvSpPr/>
      </dsp:nvSpPr>
      <dsp:spPr>
        <a:xfrm>
          <a:off x="2235189" y="652661"/>
          <a:ext cx="429888" cy="50288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2235189" y="753238"/>
        <a:ext cx="300922" cy="301733"/>
      </dsp:txXfrm>
    </dsp:sp>
    <dsp:sp modelId="{1C116923-0563-40C0-96E7-8740E2C0E720}">
      <dsp:nvSpPr>
        <dsp:cNvPr id="0" name=""/>
        <dsp:cNvSpPr/>
      </dsp:nvSpPr>
      <dsp:spPr>
        <a:xfrm>
          <a:off x="2843521" y="295772"/>
          <a:ext cx="2027773" cy="1216664"/>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2. Class imbalance remediation</a:t>
          </a:r>
        </a:p>
      </dsp:txBody>
      <dsp:txXfrm>
        <a:off x="2879156" y="331407"/>
        <a:ext cx="1956503" cy="1145394"/>
      </dsp:txXfrm>
    </dsp:sp>
    <dsp:sp modelId="{E9134365-B936-4282-A0ED-9F97DB6E3F5A}">
      <dsp:nvSpPr>
        <dsp:cNvPr id="0" name=""/>
        <dsp:cNvSpPr/>
      </dsp:nvSpPr>
      <dsp:spPr>
        <a:xfrm>
          <a:off x="5074072" y="652661"/>
          <a:ext cx="429888" cy="50288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5074072" y="753238"/>
        <a:ext cx="300922" cy="301733"/>
      </dsp:txXfrm>
    </dsp:sp>
    <dsp:sp modelId="{D68CCDE0-85F5-49F6-B622-F234D4FA032F}">
      <dsp:nvSpPr>
        <dsp:cNvPr id="0" name=""/>
        <dsp:cNvSpPr/>
      </dsp:nvSpPr>
      <dsp:spPr>
        <a:xfrm>
          <a:off x="5682404" y="295772"/>
          <a:ext cx="2027773" cy="1216664"/>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3. Hyperparameters optimization with </a:t>
          </a:r>
          <a:r>
            <a:rPr lang="en-US" sz="1600" kern="1200" dirty="0" err="1"/>
            <a:t>Hyperopt</a:t>
          </a:r>
          <a:endParaRPr lang="en-US" sz="1600" kern="1200" dirty="0"/>
        </a:p>
      </dsp:txBody>
      <dsp:txXfrm>
        <a:off x="5718039" y="331407"/>
        <a:ext cx="1956503" cy="1145394"/>
      </dsp:txXfrm>
    </dsp:sp>
    <dsp:sp modelId="{C777F978-A80C-4FA2-949A-EA7BA9DB617B}">
      <dsp:nvSpPr>
        <dsp:cNvPr id="0" name=""/>
        <dsp:cNvSpPr/>
      </dsp:nvSpPr>
      <dsp:spPr>
        <a:xfrm>
          <a:off x="7912956" y="652661"/>
          <a:ext cx="429888" cy="50288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7912956" y="753238"/>
        <a:ext cx="300922" cy="301733"/>
      </dsp:txXfrm>
    </dsp:sp>
    <dsp:sp modelId="{867261F8-026D-4E86-BB9F-4749D3399082}">
      <dsp:nvSpPr>
        <dsp:cNvPr id="0" name=""/>
        <dsp:cNvSpPr/>
      </dsp:nvSpPr>
      <dsp:spPr>
        <a:xfrm>
          <a:off x="8521288" y="295772"/>
          <a:ext cx="2027773" cy="1216664"/>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4. Train best &amp; adjust threshold</a:t>
          </a:r>
        </a:p>
      </dsp:txBody>
      <dsp:txXfrm>
        <a:off x="8556923" y="331407"/>
        <a:ext cx="1956503" cy="114539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C1943B-694D-49E9-A907-1C29C8C1062E}">
      <dsp:nvSpPr>
        <dsp:cNvPr id="0" name=""/>
        <dsp:cNvSpPr/>
      </dsp:nvSpPr>
      <dsp:spPr>
        <a:xfrm rot="5400000">
          <a:off x="-140829" y="144721"/>
          <a:ext cx="938863" cy="657204"/>
        </a:xfrm>
        <a:prstGeom prst="chevron">
          <a:avLst/>
        </a:prstGeom>
        <a:blipFill rotWithShape="1">
          <a:blip xmlns:r="http://schemas.openxmlformats.org/officeDocument/2006/relationships" r:embed="rId1">
            <a:duotone>
              <a:schemeClr val="lt1">
                <a:hueOff val="0"/>
                <a:satOff val="0"/>
                <a:lumOff val="0"/>
                <a:alphaOff val="0"/>
                <a:tint val="98000"/>
                <a:lumMod val="102000"/>
              </a:schemeClr>
              <a:schemeClr val="lt1">
                <a:hueOff val="0"/>
                <a:satOff val="0"/>
                <a:lumOff val="0"/>
                <a:alphaOff val="0"/>
                <a:shade val="98000"/>
                <a:lumMod val="98000"/>
              </a:schemeClr>
            </a:duotone>
          </a:blip>
          <a:tile tx="0" ty="0" sx="100000" sy="100000" flip="none" algn="tl"/>
        </a:blipFill>
        <a:ln w="9525" cap="rnd" cmpd="sng" algn="ctr">
          <a:solidFill>
            <a:schemeClr val="dk2">
              <a:shade val="80000"/>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kern="1200" dirty="0"/>
            <a:t>1</a:t>
          </a:r>
        </a:p>
      </dsp:txBody>
      <dsp:txXfrm rot="-5400000">
        <a:off x="1" y="332493"/>
        <a:ext cx="657204" cy="281659"/>
      </dsp:txXfrm>
    </dsp:sp>
    <dsp:sp modelId="{657E31D6-9DFC-4240-A24D-611E69259922}">
      <dsp:nvSpPr>
        <dsp:cNvPr id="0" name=""/>
        <dsp:cNvSpPr/>
      </dsp:nvSpPr>
      <dsp:spPr>
        <a:xfrm rot="5400000">
          <a:off x="2536380" y="-1875283"/>
          <a:ext cx="610582" cy="4368934"/>
        </a:xfrm>
        <a:prstGeom prst="round2SameRect">
          <a:avLst/>
        </a:prstGeom>
        <a:solidFill>
          <a:schemeClr val="dk2">
            <a:alpha val="90000"/>
            <a:tint val="40000"/>
            <a:hueOff val="0"/>
            <a:satOff val="0"/>
            <a:lumOff val="0"/>
            <a:alphaOff val="0"/>
          </a:schemeClr>
        </a:solidFill>
        <a:ln w="9525" cap="rnd" cmpd="sng" algn="ctr">
          <a:solidFill>
            <a:schemeClr val="dk2">
              <a:hueOff val="0"/>
              <a:satOff val="0"/>
              <a:lumOff val="0"/>
              <a:alphaOff val="0"/>
            </a:schemeClr>
          </a:solidFill>
          <a:prstDash val="solid"/>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41808" tIns="21590" rIns="21590" bIns="21590" numCol="1" spcCol="1270" anchor="ctr" anchorCtr="0">
          <a:noAutofit/>
        </a:bodyPr>
        <a:lstStyle/>
        <a:p>
          <a:pPr marL="285750" lvl="1" indent="-285750" algn="l" defTabSz="1511300">
            <a:lnSpc>
              <a:spcPct val="90000"/>
            </a:lnSpc>
            <a:spcBef>
              <a:spcPct val="0"/>
            </a:spcBef>
            <a:spcAft>
              <a:spcPct val="15000"/>
            </a:spcAft>
            <a:buChar char="•"/>
          </a:pPr>
          <a:r>
            <a:rPr lang="en-US" sz="3400" kern="1200" dirty="0"/>
            <a:t>Use case</a:t>
          </a:r>
        </a:p>
      </dsp:txBody>
      <dsp:txXfrm rot="-5400000">
        <a:off x="657204" y="33699"/>
        <a:ext cx="4339128" cy="550970"/>
      </dsp:txXfrm>
    </dsp:sp>
    <dsp:sp modelId="{C6346B31-F67B-4C04-AA26-5EC366EF50E2}">
      <dsp:nvSpPr>
        <dsp:cNvPr id="0" name=""/>
        <dsp:cNvSpPr/>
      </dsp:nvSpPr>
      <dsp:spPr>
        <a:xfrm rot="5400000">
          <a:off x="-140829" y="931505"/>
          <a:ext cx="938863" cy="657204"/>
        </a:xfrm>
        <a:prstGeom prst="chevron">
          <a:avLst/>
        </a:prstGeom>
        <a:blipFill rotWithShape="1">
          <a:blip xmlns:r="http://schemas.openxmlformats.org/officeDocument/2006/relationships" r:embed="rId1">
            <a:duotone>
              <a:schemeClr val="lt1">
                <a:hueOff val="0"/>
                <a:satOff val="0"/>
                <a:lumOff val="0"/>
                <a:alphaOff val="0"/>
                <a:tint val="98000"/>
                <a:lumMod val="102000"/>
              </a:schemeClr>
              <a:schemeClr val="lt1">
                <a:hueOff val="0"/>
                <a:satOff val="0"/>
                <a:lumOff val="0"/>
                <a:alphaOff val="0"/>
                <a:shade val="98000"/>
                <a:lumMod val="98000"/>
              </a:schemeClr>
            </a:duotone>
          </a:blip>
          <a:tile tx="0" ty="0" sx="100000" sy="100000" flip="none" algn="tl"/>
        </a:blipFill>
        <a:ln w="9525" cap="rnd" cmpd="sng" algn="ctr">
          <a:solidFill>
            <a:schemeClr val="dk2">
              <a:shade val="80000"/>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kern="1200" dirty="0"/>
            <a:t>2</a:t>
          </a:r>
        </a:p>
      </dsp:txBody>
      <dsp:txXfrm rot="-5400000">
        <a:off x="1" y="1119277"/>
        <a:ext cx="657204" cy="281659"/>
      </dsp:txXfrm>
    </dsp:sp>
    <dsp:sp modelId="{3665735D-FF9A-47DA-B429-F6F023BEF306}">
      <dsp:nvSpPr>
        <dsp:cNvPr id="0" name=""/>
        <dsp:cNvSpPr/>
      </dsp:nvSpPr>
      <dsp:spPr>
        <a:xfrm rot="5400000">
          <a:off x="2536541" y="-1088660"/>
          <a:ext cx="610261" cy="4368934"/>
        </a:xfrm>
        <a:prstGeom prst="round2SameRect">
          <a:avLst/>
        </a:prstGeom>
        <a:solidFill>
          <a:schemeClr val="dk2">
            <a:alpha val="90000"/>
            <a:tint val="40000"/>
            <a:hueOff val="0"/>
            <a:satOff val="0"/>
            <a:lumOff val="0"/>
            <a:alphaOff val="0"/>
          </a:schemeClr>
        </a:solidFill>
        <a:ln w="9525" cap="rnd" cmpd="sng" algn="ctr">
          <a:solidFill>
            <a:schemeClr val="dk2">
              <a:hueOff val="0"/>
              <a:satOff val="0"/>
              <a:lumOff val="0"/>
              <a:alphaOff val="0"/>
            </a:schemeClr>
          </a:solidFill>
          <a:prstDash val="solid"/>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41808" tIns="21590" rIns="21590" bIns="21590" numCol="1" spcCol="1270" anchor="ctr" anchorCtr="0">
          <a:noAutofit/>
        </a:bodyPr>
        <a:lstStyle/>
        <a:p>
          <a:pPr marL="285750" lvl="1" indent="-285750" algn="l" defTabSz="1511300">
            <a:lnSpc>
              <a:spcPct val="90000"/>
            </a:lnSpc>
            <a:spcBef>
              <a:spcPct val="0"/>
            </a:spcBef>
            <a:spcAft>
              <a:spcPct val="15000"/>
            </a:spcAft>
            <a:buChar char="•"/>
          </a:pPr>
          <a:r>
            <a:rPr lang="en-US" sz="3400" kern="1200" dirty="0"/>
            <a:t>Inputs</a:t>
          </a:r>
        </a:p>
      </dsp:txBody>
      <dsp:txXfrm rot="-5400000">
        <a:off x="657205" y="820466"/>
        <a:ext cx="4339144" cy="550681"/>
      </dsp:txXfrm>
    </dsp:sp>
    <dsp:sp modelId="{7F6C4AE1-9190-4C13-9B82-BFDDF1570F9E}">
      <dsp:nvSpPr>
        <dsp:cNvPr id="0" name=""/>
        <dsp:cNvSpPr/>
      </dsp:nvSpPr>
      <dsp:spPr>
        <a:xfrm rot="5400000">
          <a:off x="-140829" y="1718288"/>
          <a:ext cx="938863" cy="657204"/>
        </a:xfrm>
        <a:prstGeom prst="chevron">
          <a:avLst/>
        </a:prstGeom>
        <a:blipFill rotWithShape="1">
          <a:blip xmlns:r="http://schemas.openxmlformats.org/officeDocument/2006/relationships" r:embed="rId1">
            <a:duotone>
              <a:schemeClr val="lt1">
                <a:hueOff val="0"/>
                <a:satOff val="0"/>
                <a:lumOff val="0"/>
                <a:alphaOff val="0"/>
                <a:tint val="98000"/>
                <a:lumMod val="102000"/>
              </a:schemeClr>
              <a:schemeClr val="lt1">
                <a:hueOff val="0"/>
                <a:satOff val="0"/>
                <a:lumOff val="0"/>
                <a:alphaOff val="0"/>
                <a:shade val="98000"/>
                <a:lumMod val="98000"/>
              </a:schemeClr>
            </a:duotone>
          </a:blip>
          <a:tile tx="0" ty="0" sx="100000" sy="100000" flip="none" algn="tl"/>
        </a:blipFill>
        <a:ln w="9525" cap="rnd" cmpd="sng" algn="ctr">
          <a:solidFill>
            <a:schemeClr val="dk2">
              <a:shade val="80000"/>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kern="1200" dirty="0"/>
            <a:t>3</a:t>
          </a:r>
        </a:p>
      </dsp:txBody>
      <dsp:txXfrm rot="-5400000">
        <a:off x="1" y="1906060"/>
        <a:ext cx="657204" cy="281659"/>
      </dsp:txXfrm>
    </dsp:sp>
    <dsp:sp modelId="{B913C65F-242F-4DFC-AB36-07DCF9586990}">
      <dsp:nvSpPr>
        <dsp:cNvPr id="0" name=""/>
        <dsp:cNvSpPr/>
      </dsp:nvSpPr>
      <dsp:spPr>
        <a:xfrm rot="5400000">
          <a:off x="2536541" y="-301877"/>
          <a:ext cx="610261" cy="4368934"/>
        </a:xfrm>
        <a:prstGeom prst="round2SameRect">
          <a:avLst/>
        </a:prstGeom>
        <a:solidFill>
          <a:schemeClr val="dk2">
            <a:alpha val="90000"/>
            <a:tint val="40000"/>
            <a:hueOff val="0"/>
            <a:satOff val="0"/>
            <a:lumOff val="0"/>
            <a:alphaOff val="0"/>
          </a:schemeClr>
        </a:solidFill>
        <a:ln w="9525" cap="rnd" cmpd="sng" algn="ctr">
          <a:solidFill>
            <a:schemeClr val="dk2">
              <a:hueOff val="0"/>
              <a:satOff val="0"/>
              <a:lumOff val="0"/>
              <a:alphaOff val="0"/>
            </a:schemeClr>
          </a:solidFill>
          <a:prstDash val="solid"/>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41808" tIns="21590" rIns="21590" bIns="21590" numCol="1" spcCol="1270" anchor="ctr" anchorCtr="0">
          <a:noAutofit/>
        </a:bodyPr>
        <a:lstStyle/>
        <a:p>
          <a:pPr marL="285750" lvl="1" indent="-285750" algn="l" defTabSz="1511300">
            <a:lnSpc>
              <a:spcPct val="90000"/>
            </a:lnSpc>
            <a:spcBef>
              <a:spcPct val="0"/>
            </a:spcBef>
            <a:spcAft>
              <a:spcPct val="15000"/>
            </a:spcAft>
            <a:buChar char="•"/>
          </a:pPr>
          <a:r>
            <a:rPr lang="en-US" sz="3400" kern="1200" dirty="0"/>
            <a:t>Scoring &amp; Model</a:t>
          </a:r>
        </a:p>
      </dsp:txBody>
      <dsp:txXfrm rot="-5400000">
        <a:off x="657205" y="1607249"/>
        <a:ext cx="4339144" cy="550681"/>
      </dsp:txXfrm>
    </dsp:sp>
    <dsp:sp modelId="{1B6E10AC-DE87-42FE-A171-BA47EE91E0A8}">
      <dsp:nvSpPr>
        <dsp:cNvPr id="0" name=""/>
        <dsp:cNvSpPr/>
      </dsp:nvSpPr>
      <dsp:spPr>
        <a:xfrm rot="5400000">
          <a:off x="-140829" y="2505071"/>
          <a:ext cx="938863" cy="657204"/>
        </a:xfrm>
        <a:prstGeom prst="chevron">
          <a:avLst/>
        </a:prstGeom>
        <a:blipFill rotWithShape="1">
          <a:blip xmlns:r="http://schemas.openxmlformats.org/officeDocument/2006/relationships" r:embed="rId1">
            <a:duotone>
              <a:schemeClr val="lt1">
                <a:hueOff val="0"/>
                <a:satOff val="0"/>
                <a:lumOff val="0"/>
                <a:alphaOff val="0"/>
                <a:tint val="98000"/>
                <a:lumMod val="102000"/>
              </a:schemeClr>
              <a:schemeClr val="lt1">
                <a:hueOff val="0"/>
                <a:satOff val="0"/>
                <a:lumOff val="0"/>
                <a:alphaOff val="0"/>
                <a:shade val="98000"/>
                <a:lumMod val="98000"/>
              </a:schemeClr>
            </a:duotone>
          </a:blip>
          <a:tile tx="0" ty="0" sx="100000" sy="100000" flip="none" algn="tl"/>
        </a:blipFill>
        <a:ln w="9525" cap="rnd" cmpd="sng" algn="ctr">
          <a:solidFill>
            <a:schemeClr val="dk2">
              <a:shade val="80000"/>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kern="1200" dirty="0"/>
            <a:t>4</a:t>
          </a:r>
        </a:p>
      </dsp:txBody>
      <dsp:txXfrm rot="-5400000">
        <a:off x="1" y="2692843"/>
        <a:ext cx="657204" cy="281659"/>
      </dsp:txXfrm>
    </dsp:sp>
    <dsp:sp modelId="{6151FED6-8247-4C7C-8C75-195C829ADDBB}">
      <dsp:nvSpPr>
        <dsp:cNvPr id="0" name=""/>
        <dsp:cNvSpPr/>
      </dsp:nvSpPr>
      <dsp:spPr>
        <a:xfrm rot="5400000">
          <a:off x="2536541" y="484905"/>
          <a:ext cx="610261" cy="4368934"/>
        </a:xfrm>
        <a:prstGeom prst="round2SameRect">
          <a:avLst/>
        </a:prstGeom>
        <a:solidFill>
          <a:schemeClr val="dk2">
            <a:alpha val="90000"/>
            <a:tint val="40000"/>
            <a:hueOff val="0"/>
            <a:satOff val="0"/>
            <a:lumOff val="0"/>
            <a:alphaOff val="0"/>
          </a:schemeClr>
        </a:solidFill>
        <a:ln w="9525" cap="rnd" cmpd="sng" algn="ctr">
          <a:solidFill>
            <a:schemeClr val="dk2">
              <a:hueOff val="0"/>
              <a:satOff val="0"/>
              <a:lumOff val="0"/>
              <a:alphaOff val="0"/>
            </a:schemeClr>
          </a:solidFill>
          <a:prstDash val="solid"/>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41808" tIns="21590" rIns="21590" bIns="21590" numCol="1" spcCol="1270" anchor="ctr" anchorCtr="0">
          <a:noAutofit/>
        </a:bodyPr>
        <a:lstStyle/>
        <a:p>
          <a:pPr marL="285750" lvl="1" indent="-285750" algn="l" defTabSz="1511300">
            <a:lnSpc>
              <a:spcPct val="90000"/>
            </a:lnSpc>
            <a:spcBef>
              <a:spcPct val="0"/>
            </a:spcBef>
            <a:spcAft>
              <a:spcPct val="15000"/>
            </a:spcAft>
            <a:buChar char="•"/>
          </a:pPr>
          <a:r>
            <a:rPr lang="en-US" sz="3400" kern="1200" dirty="0"/>
            <a:t>Dashboard</a:t>
          </a:r>
        </a:p>
      </dsp:txBody>
      <dsp:txXfrm rot="-5400000">
        <a:off x="657205" y="2394031"/>
        <a:ext cx="4339144" cy="550681"/>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3A1FCF-03E3-4408-8381-D0334BEBE485}" type="datetimeFigureOut">
              <a:rPr lang="en-US" smtClean="0"/>
              <a:t>12/10/2020</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F90F52-009F-4740-87B7-F3EAA6930C78}" type="slidenum">
              <a:rPr lang="en-US" smtClean="0"/>
              <a:t>‹N°›</a:t>
            </a:fld>
            <a:endParaRPr lang="en-US"/>
          </a:p>
        </p:txBody>
      </p:sp>
    </p:spTree>
    <p:extLst>
      <p:ext uri="{BB962C8B-B14F-4D97-AF65-F5344CB8AC3E}">
        <p14:creationId xmlns:p14="http://schemas.microsoft.com/office/powerpoint/2010/main" val="102303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noProof="0" dirty="0"/>
              <a:t>Le projet a pour cadre la décision d’octroyer ou non un prêt bancaire. </a:t>
            </a:r>
          </a:p>
          <a:p>
            <a:r>
              <a:rPr lang="fr-FR" noProof="0" dirty="0"/>
              <a:t>Le use case primaire est le suivant : un client ‘</a:t>
            </a:r>
            <a:r>
              <a:rPr lang="fr-FR" noProof="0" dirty="0" err="1"/>
              <a:t>applicant</a:t>
            </a:r>
            <a:r>
              <a:rPr lang="fr-FR" noProof="0" dirty="0"/>
              <a:t>’ soumet une demande de prêt à l’organisme. </a:t>
            </a:r>
          </a:p>
          <a:p>
            <a:r>
              <a:rPr lang="fr-FR" noProof="0" dirty="0"/>
              <a:t>La demande est analysée et donne lieu au refus ou à l’accord de prêt.</a:t>
            </a:r>
          </a:p>
          <a:p>
            <a:r>
              <a:rPr lang="fr-FR" noProof="0" dirty="0"/>
              <a:t>L’organisme collecte alors le motif du refus et, dans le cas de prêts accordés, l’ensemble des données de remboursement. </a:t>
            </a:r>
          </a:p>
          <a:p>
            <a:r>
              <a:rPr lang="fr-FR" noProof="0" dirty="0"/>
              <a:t>En accumulant au fil du temps le suivi des remboursements des prêts, l’organisme a construit un indicateur cible identifiant une difficulté de remboursement.</a:t>
            </a:r>
          </a:p>
          <a:p>
            <a:r>
              <a:rPr lang="fr-FR" noProof="0" dirty="0"/>
              <a:t>L’organisme a par ailleurs collecté 8 années d’antériorité des emprunts internes ou externes contractés par le client.</a:t>
            </a:r>
          </a:p>
          <a:p>
            <a:r>
              <a:rPr lang="fr-FR" noProof="0" dirty="0"/>
              <a:t>L’objectif du projet est double: </a:t>
            </a:r>
          </a:p>
          <a:p>
            <a:pPr marL="171450" indent="-171450">
              <a:buFontTx/>
              <a:buChar char="-"/>
            </a:pPr>
            <a:r>
              <a:rPr lang="fr-FR" noProof="0" dirty="0"/>
              <a:t>construire l’approche machine </a:t>
            </a:r>
            <a:r>
              <a:rPr lang="fr-FR" noProof="0" dirty="0" err="1"/>
              <a:t>learning</a:t>
            </a:r>
            <a:r>
              <a:rPr lang="fr-FR" noProof="0" dirty="0"/>
              <a:t> permettant de prédire à partir des données collectées une future difficulté de remboursement,</a:t>
            </a:r>
          </a:p>
          <a:p>
            <a:pPr marL="171450" indent="-171450">
              <a:buFontTx/>
              <a:buChar char="-"/>
            </a:pPr>
            <a:r>
              <a:rPr lang="fr-FR" noProof="0" dirty="0"/>
              <a:t>intégrer cette approche dans le processus d’octroi de prêt de l’organisme par la fourniture d’un tableau de bord interactif.</a:t>
            </a:r>
          </a:p>
          <a:p>
            <a:pPr marL="0" marR="0" lvl="0" indent="0" algn="l" defTabSz="914400" rtl="0" eaLnBrk="1" fontAlgn="auto" latinLnBrk="0" hangingPunct="1">
              <a:lnSpc>
                <a:spcPct val="100000"/>
              </a:lnSpc>
              <a:spcBef>
                <a:spcPts val="0"/>
              </a:spcBef>
              <a:spcAft>
                <a:spcPts val="0"/>
              </a:spcAft>
              <a:buClrTx/>
              <a:buSzTx/>
              <a:buFontTx/>
              <a:buNone/>
              <a:tabLst/>
              <a:defRPr/>
            </a:pPr>
            <a:r>
              <a:rPr lang="fr-FR" noProof="0" dirty="0"/>
              <a:t>Le projet s’inscrit dans le contexte élargi des KPIs de l’organisme comme les stratégies de croissance, ainsi que des paramètres externes tels que les taux directeurs ou la santé économique. Ces éléments de contexte étant non seulement inconnus mais eux-mêmes fluctuants au cours du temps nous pouvons au mieux considérer qu’il existe des facteurs externes qui pilotent l’activité d’analyse-décision </a:t>
            </a:r>
            <a:r>
              <a:rPr lang="fr-FR" sz="1800" dirty="0">
                <a:effectLst/>
                <a:latin typeface="Calibri" panose="020F0502020204030204" pitchFamily="34" charset="0"/>
                <a:ea typeface="Calibri" panose="020F0502020204030204" pitchFamily="34" charset="0"/>
                <a:cs typeface="Arial" panose="020B0604020202020204" pitchFamily="34" charset="0"/>
              </a:rPr>
              <a:t>et proposer à ce titre une logique d’interprétation et un tableau de bord ouvert.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indent="0">
              <a:buFontTx/>
              <a:buNone/>
            </a:pPr>
            <a:endParaRPr lang="fr-FR" noProof="0" dirty="0"/>
          </a:p>
        </p:txBody>
      </p:sp>
      <p:sp>
        <p:nvSpPr>
          <p:cNvPr id="4" name="Espace réservé du numéro de diapositive 3"/>
          <p:cNvSpPr>
            <a:spLocks noGrp="1"/>
          </p:cNvSpPr>
          <p:nvPr>
            <p:ph type="sldNum" sz="quarter" idx="5"/>
          </p:nvPr>
        </p:nvSpPr>
        <p:spPr/>
        <p:txBody>
          <a:bodyPr/>
          <a:lstStyle/>
          <a:p>
            <a:fld id="{85F90F52-009F-4740-87B7-F3EAA6930C78}" type="slidenum">
              <a:rPr lang="en-US" smtClean="0"/>
              <a:t>3</a:t>
            </a:fld>
            <a:endParaRPr lang="en-US"/>
          </a:p>
        </p:txBody>
      </p:sp>
    </p:spTree>
    <p:extLst>
      <p:ext uri="{BB962C8B-B14F-4D97-AF65-F5344CB8AC3E}">
        <p14:creationId xmlns:p14="http://schemas.microsoft.com/office/powerpoint/2010/main" val="1204636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noProof="0" dirty="0"/>
              <a:t>La cible est une information binaire qui vaut 1 que lorsqu’un client a connu un défaut de payement (</a:t>
            </a:r>
            <a:r>
              <a:rPr lang="fr-FR" noProof="0" dirty="0" err="1"/>
              <a:t>failure</a:t>
            </a:r>
            <a:r>
              <a:rPr lang="fr-FR" noProof="0" dirty="0"/>
              <a:t>) durant plus de X jours pendant les Y premiers remboursements.</a:t>
            </a:r>
          </a:p>
          <a:p>
            <a:r>
              <a:rPr lang="fr-FR" noProof="0" dirty="0"/>
              <a:t>Les taux de défauts (</a:t>
            </a:r>
            <a:r>
              <a:rPr lang="fr-FR" noProof="0" dirty="0" err="1"/>
              <a:t>failure</a:t>
            </a:r>
            <a:r>
              <a:rPr lang="fr-FR" noProof="0" dirty="0"/>
              <a:t> rates) concernent environ 8% des cas, avec une prévalence des prêts classiques dits ‘cash </a:t>
            </a:r>
            <a:r>
              <a:rPr lang="fr-FR" noProof="0" dirty="0" err="1"/>
              <a:t>loans</a:t>
            </a:r>
            <a:r>
              <a:rPr lang="fr-FR" noProof="0" dirty="0"/>
              <a:t>’ sur les prêts dits ‘revolving </a:t>
            </a:r>
            <a:r>
              <a:rPr lang="fr-FR" noProof="0" dirty="0" err="1"/>
              <a:t>loans</a:t>
            </a:r>
            <a:r>
              <a:rPr lang="fr-FR" noProof="0" dirty="0"/>
              <a:t>’ (en français renouvelable : lorsque l’organisme met à disposition une somme d’argent réutilisable au fur et à mesure du remboursement, pour effectuer des achats non prédéfinis).</a:t>
            </a:r>
          </a:p>
          <a:p>
            <a:r>
              <a:rPr lang="fr-FR" noProof="0" dirty="0"/>
              <a:t>Le risque lié à un défaut de remboursement semble moindre dans le cas de prêts renouvelables. </a:t>
            </a:r>
          </a:p>
          <a:p>
            <a:r>
              <a:rPr lang="fr-FR" noProof="0" dirty="0"/>
              <a:t>Ces derniers engagent des moindres sommes, et offrent une possibilité d’interruption permettant de limiter les dommages financiers.</a:t>
            </a:r>
          </a:p>
          <a:p>
            <a:r>
              <a:rPr lang="fr-FR" noProof="0" dirty="0"/>
              <a:t>Dans ce contexte, nous allons considérer que le couple {X, Y} est décliné de façon à équilibrer pour les 2 types de prêts cette notion de risque associé à un défaut (</a:t>
            </a:r>
            <a:r>
              <a:rPr lang="fr-FR" noProof="0" dirty="0" err="1"/>
              <a:t>target</a:t>
            </a:r>
            <a:r>
              <a:rPr lang="fr-FR" noProof="0" dirty="0"/>
              <a:t> = 1).</a:t>
            </a:r>
          </a:p>
          <a:p>
            <a:r>
              <a:rPr lang="fr-FR" noProof="0" dirty="0"/>
              <a:t>Une perspective serait d’étudier de façon distincte ces 2 cas de figures.</a:t>
            </a:r>
          </a:p>
          <a:p>
            <a:r>
              <a:rPr lang="fr-FR" noProof="0" dirty="0"/>
              <a:t>Les données sources détaillent : </a:t>
            </a:r>
          </a:p>
          <a:p>
            <a:r>
              <a:rPr lang="fr-FR" noProof="0" dirty="0"/>
              <a:t>- le « profil » du client et la description du prêt qu’il sollicite, </a:t>
            </a:r>
          </a:p>
          <a:p>
            <a:r>
              <a:rPr lang="fr-FR" noProof="0" dirty="0"/>
              <a:t>- l’antériorité interne et externe éventuellement disponible. </a:t>
            </a:r>
          </a:p>
          <a:p>
            <a:r>
              <a:rPr lang="fr-FR" noProof="0" dirty="0"/>
              <a:t>Décision : </a:t>
            </a:r>
          </a:p>
          <a:p>
            <a:r>
              <a:rPr lang="fr-FR" noProof="0" dirty="0"/>
              <a:t>Le réemploi de kernels </a:t>
            </a:r>
            <a:r>
              <a:rPr lang="fr-FR" noProof="0" dirty="0" err="1"/>
              <a:t>kaggles</a:t>
            </a:r>
            <a:r>
              <a:rPr lang="fr-FR" noProof="0" dirty="0"/>
              <a:t> demandé peut représenter un gain de temps substantiel dans l’avancement du projet. Toutefois, cela peut conduire à handicaper la bonne marche du projet. En particulier, tandis que les compétiteurs se focalisent sur l’obtention du meilleur score par tous les moyens, nous devons construire une démarche interprétable et même nous efforcer de rendre transparente l’exploitation du machine </a:t>
            </a:r>
            <a:r>
              <a:rPr lang="fr-FR" noProof="0" dirty="0" err="1"/>
              <a:t>learning</a:t>
            </a:r>
            <a:r>
              <a:rPr lang="fr-FR" noProof="0" dirty="0"/>
              <a:t>.</a:t>
            </a:r>
          </a:p>
          <a:p>
            <a:r>
              <a:rPr lang="fr-FR" noProof="0" dirty="0"/>
              <a:t>En ce sens, le </a:t>
            </a:r>
            <a:r>
              <a:rPr lang="fr-FR" noProof="0" dirty="0" err="1"/>
              <a:t>Feature</a:t>
            </a:r>
            <a:r>
              <a:rPr lang="fr-FR" noProof="0" dirty="0"/>
              <a:t> Engineering et l’étape de </a:t>
            </a:r>
            <a:r>
              <a:rPr lang="fr-FR" noProof="0" dirty="0" err="1"/>
              <a:t>Feature</a:t>
            </a:r>
            <a:r>
              <a:rPr lang="fr-FR" noProof="0" dirty="0"/>
              <a:t> </a:t>
            </a:r>
            <a:r>
              <a:rPr lang="fr-FR" noProof="0" dirty="0" err="1"/>
              <a:t>Selection</a:t>
            </a:r>
            <a:r>
              <a:rPr lang="fr-FR" noProof="0" dirty="0"/>
              <a:t> font partie intégrante de l’approche de modélisation. </a:t>
            </a:r>
          </a:p>
        </p:txBody>
      </p:sp>
      <p:sp>
        <p:nvSpPr>
          <p:cNvPr id="4" name="Espace réservé du numéro de diapositive 3"/>
          <p:cNvSpPr>
            <a:spLocks noGrp="1"/>
          </p:cNvSpPr>
          <p:nvPr>
            <p:ph type="sldNum" sz="quarter" idx="5"/>
          </p:nvPr>
        </p:nvSpPr>
        <p:spPr/>
        <p:txBody>
          <a:bodyPr/>
          <a:lstStyle/>
          <a:p>
            <a:fld id="{85F90F52-009F-4740-87B7-F3EAA6930C78}" type="slidenum">
              <a:rPr lang="en-US" smtClean="0"/>
              <a:t>4</a:t>
            </a:fld>
            <a:endParaRPr lang="en-US"/>
          </a:p>
        </p:txBody>
      </p:sp>
    </p:spTree>
    <p:extLst>
      <p:ext uri="{BB962C8B-B14F-4D97-AF65-F5344CB8AC3E}">
        <p14:creationId xmlns:p14="http://schemas.microsoft.com/office/powerpoint/2010/main" val="24618602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85F90F52-009F-4740-87B7-F3EAA6930C78}" type="slidenum">
              <a:rPr lang="en-US" smtClean="0"/>
              <a:t>5</a:t>
            </a:fld>
            <a:endParaRPr lang="en-US"/>
          </a:p>
        </p:txBody>
      </p:sp>
    </p:spTree>
    <p:extLst>
      <p:ext uri="{BB962C8B-B14F-4D97-AF65-F5344CB8AC3E}">
        <p14:creationId xmlns:p14="http://schemas.microsoft.com/office/powerpoint/2010/main" val="2103556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85F90F52-009F-4740-87B7-F3EAA6930C78}" type="slidenum">
              <a:rPr lang="en-US" smtClean="0"/>
              <a:t>7</a:t>
            </a:fld>
            <a:endParaRPr lang="en-US"/>
          </a:p>
        </p:txBody>
      </p:sp>
    </p:spTree>
    <p:extLst>
      <p:ext uri="{BB962C8B-B14F-4D97-AF65-F5344CB8AC3E}">
        <p14:creationId xmlns:p14="http://schemas.microsoft.com/office/powerpoint/2010/main" val="34173271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noProof="0" dirty="0"/>
          </a:p>
        </p:txBody>
      </p:sp>
      <p:sp>
        <p:nvSpPr>
          <p:cNvPr id="4" name="Espace réservé du numéro de diapositive 3"/>
          <p:cNvSpPr>
            <a:spLocks noGrp="1"/>
          </p:cNvSpPr>
          <p:nvPr>
            <p:ph type="sldNum" sz="quarter" idx="5"/>
          </p:nvPr>
        </p:nvSpPr>
        <p:spPr/>
        <p:txBody>
          <a:bodyPr/>
          <a:lstStyle/>
          <a:p>
            <a:fld id="{85F90F52-009F-4740-87B7-F3EAA6930C78}" type="slidenum">
              <a:rPr lang="en-US" smtClean="0"/>
              <a:t>9</a:t>
            </a:fld>
            <a:endParaRPr lang="en-US"/>
          </a:p>
        </p:txBody>
      </p:sp>
    </p:spTree>
    <p:extLst>
      <p:ext uri="{BB962C8B-B14F-4D97-AF65-F5344CB8AC3E}">
        <p14:creationId xmlns:p14="http://schemas.microsoft.com/office/powerpoint/2010/main" val="36692956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F8E22576-C4F4-4EDF-B97C-7B94D5CB009F}" type="datetime1">
              <a:rPr lang="en-US" smtClean="0"/>
              <a:t>12/10/2020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b="1"/>
            </a:lvl1pPr>
          </a:lstStyle>
          <a:p>
            <a:fld id="{D57F1E4F-1CFF-5643-939E-217C01CDF565}" type="slidenum">
              <a:rPr lang="en-US" smtClean="0"/>
              <a:pPr/>
              <a:t>‹N°›</a:t>
            </a:fld>
            <a:endParaRPr lang="en-US" b="1"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fr-FR"/>
              <a:t>Modifiez le style du titre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fr-FR"/>
              <a:t>Cliquez sur l'icône pour ajouter une image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E7DF423C-6B85-489F-8985-42D5E02EC83A}" type="datetime1">
              <a:rPr lang="en-US" smtClean="0"/>
              <a:t>12/10/2020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fr-FR"/>
              <a:t>Modifiez le style du titre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33DE7D3-6AAD-46BF-8CA7-B0A52335CC93}" type="datetime1">
              <a:rPr lang="en-US" smtClean="0"/>
              <a:t>12/10/2020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fr-FR"/>
              <a:t>Modifiez le style du titre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fr-FR"/>
              <a:t>Cliquez pour modifier les styles du texte du masque</a:t>
            </a:r>
          </a:p>
        </p:txBody>
      </p:sp>
      <p:sp>
        <p:nvSpPr>
          <p:cNvPr id="2" name="Date Placeholder 1"/>
          <p:cNvSpPr>
            <a:spLocks noGrp="1"/>
          </p:cNvSpPr>
          <p:nvPr>
            <p:ph type="dt" sz="half" idx="10"/>
          </p:nvPr>
        </p:nvSpPr>
        <p:spPr/>
        <p:txBody>
          <a:bodyPr/>
          <a:lstStyle/>
          <a:p>
            <a:fld id="{D5B5E7CF-0C7A-4EBE-B8F1-82AC50C3CC85}" type="datetime1">
              <a:rPr lang="en-US" smtClean="0"/>
              <a:t>12/10/2020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7" name="Freeform 6"/>
          <p:cNvSpPr/>
          <p:nvPr/>
        </p:nvSpPr>
        <p:spPr bwMode="auto">
          <a:xfrm>
            <a:off x="0" y="0"/>
            <a:ext cx="12192000" cy="1624614"/>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40E40EB-A66F-46C8-94CF-B2D673C3B898}" type="datetime1">
              <a:rPr lang="en-US" smtClean="0"/>
              <a:t>12/10/2020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C80344E-05EC-499B-9FE5-1D2B390E40DB}" type="datetime1">
              <a:rPr lang="en-US" smtClean="0"/>
              <a:t>12/10/2020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11" name="Freeform 6"/>
          <p:cNvSpPr/>
          <p:nvPr/>
        </p:nvSpPr>
        <p:spPr bwMode="auto">
          <a:xfrm>
            <a:off x="0" y="0"/>
            <a:ext cx="12192000" cy="1145219"/>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12179"/>
            <a:ext cx="10571998" cy="970450"/>
          </a:xfrm>
        </p:spPr>
        <p:txBody>
          <a:bodyPr/>
          <a:lstStyle/>
          <a:p>
            <a:r>
              <a:rPr lang="fr-FR" dirty="0"/>
              <a:t>Modifiez le style du titre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7FED509-1D66-4985-87A1-534CD005A98A}" type="datetime1">
              <a:rPr lang="en-US" smtClean="0"/>
              <a:t>12/10/2020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b="1"/>
            </a:lvl1pPr>
          </a:lstStyle>
          <a:p>
            <a:fld id="{D57F1E4F-1CFF-5643-939E-217C01CDF565}" type="slidenum">
              <a:rPr lang="en-US" smtClean="0"/>
              <a:pPr/>
              <a:t>‹N°›</a:t>
            </a:fld>
            <a:endParaRPr lang="en-US" b="1"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fr-FR"/>
              <a:t>Modifiez le style du titre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28B7FAA6-7AB3-43A0-8C24-0075707EE126}" type="datetime1">
              <a:rPr lang="en-US" smtClean="0"/>
              <a:t>12/10/2020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b="1"/>
            </a:lvl1pPr>
          </a:lstStyle>
          <a:p>
            <a:fld id="{D57F1E4F-1CFF-5643-939E-217C01CDF565}" type="slidenum">
              <a:rPr lang="en-US" smtClean="0"/>
              <a:pPr/>
              <a:t>‹N°›</a:t>
            </a:fld>
            <a:endParaRPr lang="en-US" b="1"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Freeform 6"/>
          <p:cNvSpPr/>
          <p:nvPr/>
        </p:nvSpPr>
        <p:spPr bwMode="auto">
          <a:xfrm>
            <a:off x="0" y="0"/>
            <a:ext cx="12192000" cy="1127464"/>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3305"/>
            <a:ext cx="10571998" cy="970450"/>
          </a:xfrm>
        </p:spPr>
        <p:txBody>
          <a:bodyPr/>
          <a:lstStyle/>
          <a:p>
            <a:r>
              <a:rPr lang="fr-FR"/>
              <a:t>Modifiez le style du titre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234823E8-B96B-4B24-934A-5116063E61F6}" type="datetime1">
              <a:rPr lang="en-US" smtClean="0"/>
              <a:t>12/10/2020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b="1"/>
            </a:lvl1pPr>
          </a:lstStyle>
          <a:p>
            <a:fld id="{D57F1E4F-1CFF-5643-939E-217C01CDF565}" type="slidenum">
              <a:rPr lang="en-US" smtClean="0"/>
              <a:pPr/>
              <a:t>‹N°›</a:t>
            </a:fld>
            <a:endParaRPr lang="en-US" b="1"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Freeform 6"/>
          <p:cNvSpPr/>
          <p:nvPr/>
        </p:nvSpPr>
        <p:spPr bwMode="auto">
          <a:xfrm>
            <a:off x="0" y="1"/>
            <a:ext cx="12192000" cy="1136342"/>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1" y="0"/>
            <a:ext cx="10571998" cy="970450"/>
          </a:xfrm>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810000" y="2118904"/>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87415" y="2089557"/>
            <a:ext cx="5194583" cy="661580"/>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a:t>Cliquez pour modifier les styles du texte du masque</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D78674C-BAB2-45D9-A70C-1690C6F2B73F}" type="datetime1">
              <a:rPr lang="en-US" smtClean="0"/>
              <a:t>12/10/2020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lvl1pPr>
              <a:defRPr b="1"/>
            </a:lvl1pPr>
          </a:lstStyle>
          <a:p>
            <a:fld id="{D57F1E4F-1CFF-5643-939E-217C01CDF565}" type="slidenum">
              <a:rPr lang="en-US" smtClean="0"/>
              <a:pPr/>
              <a:t>‹N°›</a:t>
            </a:fld>
            <a:endParaRPr lang="en-US" b="1"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Freeform 6"/>
          <p:cNvSpPr/>
          <p:nvPr/>
        </p:nvSpPr>
        <p:spPr bwMode="auto">
          <a:xfrm>
            <a:off x="0" y="1"/>
            <a:ext cx="12192000" cy="1171852"/>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1" y="21060"/>
            <a:ext cx="10571998" cy="97045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064EDE00-0020-4228-84AF-E10FB0409C38}" type="datetime1">
              <a:rPr lang="en-US" smtClean="0"/>
              <a:t>12/10/2020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lvl1pPr>
              <a:defRPr b="1"/>
            </a:lvl1pPr>
          </a:lstStyle>
          <a:p>
            <a:fld id="{D57F1E4F-1CFF-5643-939E-217C01CDF565}" type="slidenum">
              <a:rPr lang="en-US" smtClean="0"/>
              <a:pPr/>
              <a:t>‹N°›</a:t>
            </a:fld>
            <a:endParaRPr lang="en-US" b="1"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BBFA0A-E36D-4829-A263-20571BD6C85F}" type="datetime1">
              <a:rPr lang="en-US" smtClean="0"/>
              <a:t>12/10/2020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lvl1pPr>
              <a:defRPr b="1"/>
            </a:lvl1pPr>
          </a:lstStyle>
          <a:p>
            <a:fld id="{D57F1E4F-1CFF-5643-939E-217C01CDF565}" type="slidenum">
              <a:rPr lang="en-US" smtClean="0"/>
              <a:pPr/>
              <a:t>‹N°›</a:t>
            </a:fld>
            <a:endParaRPr lang="en-US" b="1"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fr-FR"/>
              <a:t>Modifiez le style du titre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5402C06C-4D99-403F-BA73-2E84A17C221C}" type="datetime1">
              <a:rPr lang="en-US" smtClean="0"/>
              <a:t>12/10/2020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b="1"/>
            </a:lvl1pPr>
          </a:lstStyle>
          <a:p>
            <a:fld id="{D57F1E4F-1CFF-5643-939E-217C01CDF565}" type="slidenum">
              <a:rPr lang="en-US" smtClean="0"/>
              <a:pPr/>
              <a:t>‹N°›</a:t>
            </a:fld>
            <a:endParaRPr lang="en-US" b="1"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fr-FR"/>
              <a:t>Modifiez le style du titre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fr-FR"/>
              <a:t>Cliquez sur l'icône pour ajouter une image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a:xfrm>
            <a:off x="3885810" y="6041362"/>
            <a:ext cx="976879" cy="365125"/>
          </a:xfrm>
        </p:spPr>
        <p:txBody>
          <a:bodyPr/>
          <a:lstStyle/>
          <a:p>
            <a:fld id="{37E8998C-C08E-41C0-AE8E-EA9EE5B062A2}" type="datetime1">
              <a:rPr lang="en-US" smtClean="0"/>
              <a:t>12/10/2020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fr-FR"/>
              <a:t>Modifiez le style du titre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444D0025-A22A-42C9-9B9E-EE5001047EF9}" type="datetime1">
              <a:rPr lang="en-US" smtClean="0"/>
              <a:t>12/10/2020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69.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70.png"/><Relationship Id="rId1" Type="http://schemas.openxmlformats.org/officeDocument/2006/relationships/slideLayout" Target="../slideLayouts/slideLayout2.xml"/><Relationship Id="rId5" Type="http://schemas.openxmlformats.org/officeDocument/2006/relationships/image" Target="../media/image71.png"/><Relationship Id="rId4" Type="http://schemas.openxmlformats.org/officeDocument/2006/relationships/image" Target="../media/image41.svg"/></Relationships>
</file>

<file path=ppt/slides/_rels/slide14.xml.rels><?xml version="1.0" encoding="UTF-8" standalone="yes"?>
<Relationships xmlns="http://schemas.openxmlformats.org/package/2006/relationships"><Relationship Id="rId8" Type="http://schemas.openxmlformats.org/officeDocument/2006/relationships/image" Target="../media/image78.png"/><Relationship Id="rId13" Type="http://schemas.openxmlformats.org/officeDocument/2006/relationships/image" Target="../media/image41.svg"/><Relationship Id="rId3" Type="http://schemas.openxmlformats.org/officeDocument/2006/relationships/image" Target="../media/image73.png"/><Relationship Id="rId7" Type="http://schemas.openxmlformats.org/officeDocument/2006/relationships/image" Target="../media/image77.png"/><Relationship Id="rId12" Type="http://schemas.openxmlformats.org/officeDocument/2006/relationships/image" Target="../media/image40.png"/><Relationship Id="rId2" Type="http://schemas.openxmlformats.org/officeDocument/2006/relationships/image" Target="../media/image72.png"/><Relationship Id="rId1" Type="http://schemas.openxmlformats.org/officeDocument/2006/relationships/slideLayout" Target="../slideLayouts/slideLayout2.xml"/><Relationship Id="rId6" Type="http://schemas.openxmlformats.org/officeDocument/2006/relationships/image" Target="../media/image76.png"/><Relationship Id="rId11" Type="http://schemas.openxmlformats.org/officeDocument/2006/relationships/image" Target="../media/image81.png"/><Relationship Id="rId5" Type="http://schemas.openxmlformats.org/officeDocument/2006/relationships/image" Target="../media/image75.png"/><Relationship Id="rId10" Type="http://schemas.openxmlformats.org/officeDocument/2006/relationships/image" Target="../media/image80.png"/><Relationship Id="rId4" Type="http://schemas.openxmlformats.org/officeDocument/2006/relationships/image" Target="../media/image74.png"/><Relationship Id="rId9" Type="http://schemas.openxmlformats.org/officeDocument/2006/relationships/image" Target="../media/image79.png"/><Relationship Id="rId14" Type="http://schemas.openxmlformats.org/officeDocument/2006/relationships/image" Target="../media/image82.png"/></Relationships>
</file>

<file path=ppt/slides/_rels/slide15.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2.xml"/><Relationship Id="rId4" Type="http://schemas.openxmlformats.org/officeDocument/2006/relationships/image" Target="../media/image86.png"/></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8.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arxiv.org/pdf/1602.04938.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8" Type="http://schemas.openxmlformats.org/officeDocument/2006/relationships/hyperlink" Target="https://blog.datadive.net/interpreting-random-forests/" TargetMode="External"/><Relationship Id="rId3" Type="http://schemas.openxmlformats.org/officeDocument/2006/relationships/hyperlink" Target="https://link.springer.com/article/10.1007/s10115-013-0679-x" TargetMode="External"/><Relationship Id="rId7" Type="http://schemas.openxmlformats.org/officeDocument/2006/relationships/hyperlink" Target="https://onlinelibrary.wiley.com/doi/abs/10.1002/asmb.446" TargetMode="External"/><Relationship Id="rId2" Type="http://schemas.openxmlformats.org/officeDocument/2006/relationships/hyperlink" Target="https://www.kdd.org/kdd2016/papers/files/rfp0573-ribeiroA.pdf" TargetMode="External"/><Relationship Id="rId1" Type="http://schemas.openxmlformats.org/officeDocument/2006/relationships/slideLayout" Target="../slideLayouts/slideLayout2.xml"/><Relationship Id="rId6" Type="http://schemas.openxmlformats.org/officeDocument/2006/relationships/hyperlink" Target="https://journals.plos.org/plosone/article?id=10.1371/journal.pone.0130140" TargetMode="External"/><Relationship Id="rId5" Type="http://schemas.openxmlformats.org/officeDocument/2006/relationships/hyperlink" Target="https://www.andrew.cmu.edu/user/danupam/datta-sen-zick-oakland16.pdf" TargetMode="External"/><Relationship Id="rId4" Type="http://schemas.openxmlformats.org/officeDocument/2006/relationships/hyperlink" Target="https://arxiv.org/pdf/1704.02685.pdf" TargetMode="External"/><Relationship Id="rId9" Type="http://schemas.openxmlformats.org/officeDocument/2006/relationships/hyperlink" Target="https://papers.nips.cc/paper/7062-a-unified-approach-to-interpreting-model-predictions.pdf"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3" Type="http://schemas.openxmlformats.org/officeDocument/2006/relationships/image" Target="../media/image13.png"/><Relationship Id="rId18" Type="http://schemas.openxmlformats.org/officeDocument/2006/relationships/image" Target="../media/image18.svg"/><Relationship Id="rId26" Type="http://schemas.openxmlformats.org/officeDocument/2006/relationships/image" Target="../media/image26.svg"/><Relationship Id="rId39" Type="http://schemas.openxmlformats.org/officeDocument/2006/relationships/image" Target="../media/image2.png"/><Relationship Id="rId21" Type="http://schemas.openxmlformats.org/officeDocument/2006/relationships/image" Target="../media/image21.png"/><Relationship Id="rId34" Type="http://schemas.openxmlformats.org/officeDocument/2006/relationships/image" Target="../media/image34.svg"/><Relationship Id="rId42" Type="http://schemas.openxmlformats.org/officeDocument/2006/relationships/image" Target="../media/image41.svg"/><Relationship Id="rId7" Type="http://schemas.openxmlformats.org/officeDocument/2006/relationships/image" Target="../media/image7.png"/><Relationship Id="rId2" Type="http://schemas.openxmlformats.org/officeDocument/2006/relationships/notesSlide" Target="../notesSlides/notesSlide1.xml"/><Relationship Id="rId16" Type="http://schemas.openxmlformats.org/officeDocument/2006/relationships/image" Target="../media/image16.svg"/><Relationship Id="rId20" Type="http://schemas.openxmlformats.org/officeDocument/2006/relationships/image" Target="../media/image20.svg"/><Relationship Id="rId29" Type="http://schemas.openxmlformats.org/officeDocument/2006/relationships/image" Target="../media/image29.png"/><Relationship Id="rId41"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6.svg"/><Relationship Id="rId11" Type="http://schemas.openxmlformats.org/officeDocument/2006/relationships/image" Target="../media/image11.png"/><Relationship Id="rId24" Type="http://schemas.openxmlformats.org/officeDocument/2006/relationships/image" Target="../media/image24.svg"/><Relationship Id="rId32" Type="http://schemas.openxmlformats.org/officeDocument/2006/relationships/image" Target="../media/image32.svg"/><Relationship Id="rId37" Type="http://schemas.openxmlformats.org/officeDocument/2006/relationships/image" Target="../media/image37.png"/><Relationship Id="rId40" Type="http://schemas.openxmlformats.org/officeDocument/2006/relationships/image" Target="../media/image39.png"/><Relationship Id="rId5" Type="http://schemas.openxmlformats.org/officeDocument/2006/relationships/image" Target="../media/image5.png"/><Relationship Id="rId15" Type="http://schemas.openxmlformats.org/officeDocument/2006/relationships/image" Target="../media/image15.png"/><Relationship Id="rId23" Type="http://schemas.openxmlformats.org/officeDocument/2006/relationships/image" Target="../media/image23.png"/><Relationship Id="rId28" Type="http://schemas.openxmlformats.org/officeDocument/2006/relationships/image" Target="../media/image28.svg"/><Relationship Id="rId36" Type="http://schemas.openxmlformats.org/officeDocument/2006/relationships/image" Target="../media/image36.svg"/><Relationship Id="rId10" Type="http://schemas.openxmlformats.org/officeDocument/2006/relationships/image" Target="../media/image10.svg"/><Relationship Id="rId19" Type="http://schemas.openxmlformats.org/officeDocument/2006/relationships/image" Target="../media/image19.png"/><Relationship Id="rId31" Type="http://schemas.openxmlformats.org/officeDocument/2006/relationships/image" Target="../media/image31.png"/><Relationship Id="rId44" Type="http://schemas.openxmlformats.org/officeDocument/2006/relationships/image" Target="../media/image43.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 Id="rId22" Type="http://schemas.openxmlformats.org/officeDocument/2006/relationships/image" Target="../media/image22.svg"/><Relationship Id="rId27" Type="http://schemas.openxmlformats.org/officeDocument/2006/relationships/image" Target="../media/image27.png"/><Relationship Id="rId30" Type="http://schemas.openxmlformats.org/officeDocument/2006/relationships/image" Target="../media/image30.svg"/><Relationship Id="rId35" Type="http://schemas.openxmlformats.org/officeDocument/2006/relationships/image" Target="../media/image35.png"/><Relationship Id="rId43" Type="http://schemas.openxmlformats.org/officeDocument/2006/relationships/image" Target="../media/image42.png"/><Relationship Id="rId8" Type="http://schemas.openxmlformats.org/officeDocument/2006/relationships/image" Target="../media/image8.svg"/><Relationship Id="rId3" Type="http://schemas.openxmlformats.org/officeDocument/2006/relationships/image" Target="../media/image3.png"/><Relationship Id="rId12" Type="http://schemas.openxmlformats.org/officeDocument/2006/relationships/image" Target="../media/image12.svg"/><Relationship Id="rId17" Type="http://schemas.openxmlformats.org/officeDocument/2006/relationships/image" Target="../media/image17.png"/><Relationship Id="rId25" Type="http://schemas.openxmlformats.org/officeDocument/2006/relationships/image" Target="../media/image25.png"/><Relationship Id="rId33" Type="http://schemas.openxmlformats.org/officeDocument/2006/relationships/image" Target="../media/image33.png"/><Relationship Id="rId38" Type="http://schemas.openxmlformats.org/officeDocument/2006/relationships/image" Target="../media/image38.svg"/></Relationships>
</file>

<file path=ppt/slides/_rels/slide4.xml.rels><?xml version="1.0" encoding="UTF-8" standalone="yes"?>
<Relationships xmlns="http://schemas.openxmlformats.org/package/2006/relationships"><Relationship Id="rId8" Type="http://schemas.openxmlformats.org/officeDocument/2006/relationships/image" Target="../media/image41.svg"/><Relationship Id="rId3" Type="http://schemas.openxmlformats.org/officeDocument/2006/relationships/image" Target="../media/image44.png"/><Relationship Id="rId7" Type="http://schemas.openxmlformats.org/officeDocument/2006/relationships/image" Target="../media/image4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47.png"/></Relationships>
</file>

<file path=ppt/slides/_rels/slide6.xml.rels><?xml version="1.0" encoding="UTF-8" standalone="yes"?>
<Relationships xmlns="http://schemas.openxmlformats.org/package/2006/relationships"><Relationship Id="rId8" Type="http://schemas.openxmlformats.org/officeDocument/2006/relationships/image" Target="../media/image50.png"/><Relationship Id="rId13" Type="http://schemas.openxmlformats.org/officeDocument/2006/relationships/image" Target="../media/image55.svg"/><Relationship Id="rId18" Type="http://schemas.openxmlformats.org/officeDocument/2006/relationships/image" Target="../media/image60.png"/><Relationship Id="rId3" Type="http://schemas.openxmlformats.org/officeDocument/2006/relationships/image" Target="../media/image47.png"/><Relationship Id="rId7" Type="http://schemas.openxmlformats.org/officeDocument/2006/relationships/image" Target="../media/image49.svg"/><Relationship Id="rId12" Type="http://schemas.openxmlformats.org/officeDocument/2006/relationships/image" Target="../media/image54.png"/><Relationship Id="rId17" Type="http://schemas.openxmlformats.org/officeDocument/2006/relationships/image" Target="../media/image59.svg"/><Relationship Id="rId2" Type="http://schemas.openxmlformats.org/officeDocument/2006/relationships/image" Target="../media/image46.png"/><Relationship Id="rId16"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image" Target="../media/image53.svg"/><Relationship Id="rId5" Type="http://schemas.openxmlformats.org/officeDocument/2006/relationships/image" Target="../media/image41.svg"/><Relationship Id="rId15" Type="http://schemas.openxmlformats.org/officeDocument/2006/relationships/image" Target="../media/image57.svg"/><Relationship Id="rId10" Type="http://schemas.openxmlformats.org/officeDocument/2006/relationships/image" Target="../media/image52.png"/><Relationship Id="rId19" Type="http://schemas.openxmlformats.org/officeDocument/2006/relationships/image" Target="../media/image61.svg"/><Relationship Id="rId4" Type="http://schemas.openxmlformats.org/officeDocument/2006/relationships/image" Target="../media/image40.png"/><Relationship Id="rId9" Type="http://schemas.openxmlformats.org/officeDocument/2006/relationships/image" Target="../media/image51.svg"/><Relationship Id="rId14" Type="http://schemas.openxmlformats.org/officeDocument/2006/relationships/image" Target="../media/image5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image" Target="../media/image62.png"/><Relationship Id="rId7" Type="http://schemas.openxmlformats.org/officeDocument/2006/relationships/image" Target="../media/image6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820818-9426-477D-A729-287B78A9226F}"/>
              </a:ext>
            </a:extLst>
          </p:cNvPr>
          <p:cNvSpPr>
            <a:spLocks noGrp="1"/>
          </p:cNvSpPr>
          <p:nvPr>
            <p:ph type="ctrTitle"/>
          </p:nvPr>
        </p:nvSpPr>
        <p:spPr>
          <a:xfrm>
            <a:off x="4075043" y="1449147"/>
            <a:ext cx="7306958" cy="2971051"/>
          </a:xfrm>
        </p:spPr>
        <p:txBody>
          <a:bodyPr/>
          <a:lstStyle/>
          <a:p>
            <a:r>
              <a:rPr lang="en-US" sz="4000" i="0" dirty="0">
                <a:effectLst/>
                <a:latin typeface="Montserrat"/>
              </a:rPr>
              <a:t>Cash &amp; </a:t>
            </a:r>
            <a:r>
              <a:rPr lang="en-US" sz="4000" dirty="0">
                <a:latin typeface="Montserrat"/>
              </a:rPr>
              <a:t>R</a:t>
            </a:r>
            <a:r>
              <a:rPr lang="en-US" sz="4000" i="0" dirty="0">
                <a:effectLst/>
                <a:latin typeface="Montserrat"/>
              </a:rPr>
              <a:t>evolving loans for clients with </a:t>
            </a:r>
            <a:r>
              <a:rPr lang="en-US" sz="4000" i="1" dirty="0">
                <a:effectLst/>
                <a:latin typeface="Montserrat"/>
              </a:rPr>
              <a:t>no</a:t>
            </a:r>
            <a:r>
              <a:rPr lang="en-US" sz="4000" i="0" dirty="0">
                <a:effectLst/>
                <a:latin typeface="Montserrat"/>
              </a:rPr>
              <a:t> or </a:t>
            </a:r>
            <a:r>
              <a:rPr lang="en-US" sz="4000" i="1" dirty="0">
                <a:effectLst/>
                <a:latin typeface="Montserrat"/>
              </a:rPr>
              <a:t>few</a:t>
            </a:r>
            <a:r>
              <a:rPr lang="en-US" sz="4000" i="0" dirty="0">
                <a:effectLst/>
                <a:latin typeface="Montserrat"/>
              </a:rPr>
              <a:t> loans history</a:t>
            </a:r>
            <a:endParaRPr lang="en-US" sz="4000" dirty="0"/>
          </a:p>
        </p:txBody>
      </p:sp>
      <p:sp>
        <p:nvSpPr>
          <p:cNvPr id="3" name="Sous-titre 2">
            <a:extLst>
              <a:ext uri="{FF2B5EF4-FFF2-40B4-BE49-F238E27FC236}">
                <a16:creationId xmlns:a16="http://schemas.microsoft.com/office/drawing/2014/main" id="{3424BB70-7623-4738-ACB4-E14963AF870C}"/>
              </a:ext>
            </a:extLst>
          </p:cNvPr>
          <p:cNvSpPr>
            <a:spLocks noGrp="1"/>
          </p:cNvSpPr>
          <p:nvPr>
            <p:ph type="subTitle" idx="1"/>
          </p:nvPr>
        </p:nvSpPr>
        <p:spPr>
          <a:xfrm>
            <a:off x="525915" y="5331765"/>
            <a:ext cx="10572000" cy="1168246"/>
          </a:xfrm>
        </p:spPr>
        <p:txBody>
          <a:bodyPr>
            <a:normAutofit lnSpcReduction="10000"/>
          </a:bodyPr>
          <a:lstStyle/>
          <a:p>
            <a:pPr algn="l"/>
            <a:r>
              <a:rPr lang="en-US" sz="2400" dirty="0">
                <a:latin typeface="Montserrat"/>
              </a:rPr>
              <a:t>Aim is to develop a </a:t>
            </a:r>
            <a:r>
              <a:rPr lang="en-US" sz="2400" b="1" i="1" dirty="0">
                <a:latin typeface="Montserrat"/>
              </a:rPr>
              <a:t>scoring model</a:t>
            </a:r>
            <a:r>
              <a:rPr lang="en-US" sz="2400" dirty="0">
                <a:latin typeface="Montserrat"/>
              </a:rPr>
              <a:t> of the applicant’s </a:t>
            </a:r>
            <a:r>
              <a:rPr lang="en-US" sz="2400" b="1" i="1" dirty="0">
                <a:latin typeface="Montserrat"/>
              </a:rPr>
              <a:t>risk of failure to repay loan</a:t>
            </a:r>
            <a:r>
              <a:rPr lang="en-US" sz="2400" dirty="0">
                <a:latin typeface="Montserrat"/>
              </a:rPr>
              <a:t>, with </a:t>
            </a:r>
            <a:r>
              <a:rPr lang="en-US" sz="2400" b="1" i="1" dirty="0">
                <a:latin typeface="Montserrat"/>
              </a:rPr>
              <a:t>prediction interpretation</a:t>
            </a:r>
            <a:r>
              <a:rPr lang="en-US" sz="2400" dirty="0">
                <a:latin typeface="Montserrat"/>
              </a:rPr>
              <a:t>, through an </a:t>
            </a:r>
            <a:r>
              <a:rPr lang="en-US" sz="2400" b="1" i="1" dirty="0">
                <a:latin typeface="Montserrat"/>
              </a:rPr>
              <a:t>interactive dashboard</a:t>
            </a:r>
            <a:r>
              <a:rPr lang="en-US" sz="2400" dirty="0">
                <a:latin typeface="Montserrat"/>
              </a:rPr>
              <a:t>, to argue whether loan is </a:t>
            </a:r>
            <a:r>
              <a:rPr lang="en-US" sz="2400" b="1" dirty="0">
                <a:solidFill>
                  <a:srgbClr val="00B050"/>
                </a:solidFill>
                <a:latin typeface="Montserrat"/>
              </a:rPr>
              <a:t>granted</a:t>
            </a:r>
            <a:r>
              <a:rPr lang="en-US" sz="2400" dirty="0">
                <a:latin typeface="Montserrat"/>
              </a:rPr>
              <a:t> or </a:t>
            </a:r>
            <a:r>
              <a:rPr lang="en-US" sz="2400" b="1" dirty="0">
                <a:solidFill>
                  <a:srgbClr val="C00000"/>
                </a:solidFill>
                <a:latin typeface="Montserrat"/>
              </a:rPr>
              <a:t>rejected</a:t>
            </a:r>
            <a:r>
              <a:rPr lang="en-US" sz="2400" dirty="0">
                <a:latin typeface="Montserrat"/>
              </a:rPr>
              <a:t> and help studying </a:t>
            </a:r>
            <a:r>
              <a:rPr lang="en-US" sz="2400" b="1" dirty="0">
                <a:latin typeface="Montserrat"/>
              </a:rPr>
              <a:t>why</a:t>
            </a:r>
            <a:r>
              <a:rPr lang="en-US" sz="2400" dirty="0">
                <a:latin typeface="Montserrat"/>
              </a:rPr>
              <a:t>.</a:t>
            </a:r>
            <a:endParaRPr lang="en-US" sz="2400" dirty="0"/>
          </a:p>
        </p:txBody>
      </p:sp>
      <p:pic>
        <p:nvPicPr>
          <p:cNvPr id="4" name="Image 3">
            <a:extLst>
              <a:ext uri="{FF2B5EF4-FFF2-40B4-BE49-F238E27FC236}">
                <a16:creationId xmlns:a16="http://schemas.microsoft.com/office/drawing/2014/main" id="{384042D5-14DE-4641-BD13-BF6E42187C5E}"/>
              </a:ext>
            </a:extLst>
          </p:cNvPr>
          <p:cNvPicPr>
            <a:picLocks noChangeAspect="1"/>
          </p:cNvPicPr>
          <p:nvPr/>
        </p:nvPicPr>
        <p:blipFill>
          <a:blip r:embed="rId2"/>
          <a:stretch>
            <a:fillRect/>
          </a:stretch>
        </p:blipFill>
        <p:spPr>
          <a:xfrm>
            <a:off x="889898" y="1501159"/>
            <a:ext cx="3105150" cy="2867025"/>
          </a:xfrm>
          <a:prstGeom prst="rect">
            <a:avLst/>
          </a:prstGeom>
        </p:spPr>
      </p:pic>
      <p:sp>
        <p:nvSpPr>
          <p:cNvPr id="5" name="Espace réservé du numéro de diapositive 4">
            <a:extLst>
              <a:ext uri="{FF2B5EF4-FFF2-40B4-BE49-F238E27FC236}">
                <a16:creationId xmlns:a16="http://schemas.microsoft.com/office/drawing/2014/main" id="{F2C9D68C-0A20-42DE-8340-AFE5C9BB44D6}"/>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
        <p:nvSpPr>
          <p:cNvPr id="6" name="ZoneTexte 5">
            <a:extLst>
              <a:ext uri="{FF2B5EF4-FFF2-40B4-BE49-F238E27FC236}">
                <a16:creationId xmlns:a16="http://schemas.microsoft.com/office/drawing/2014/main" id="{7CFC576D-F874-4821-B7C6-87E6BFA8CB4D}"/>
              </a:ext>
            </a:extLst>
          </p:cNvPr>
          <p:cNvSpPr txBox="1"/>
          <p:nvPr/>
        </p:nvSpPr>
        <p:spPr>
          <a:xfrm>
            <a:off x="7918882" y="266330"/>
            <a:ext cx="4087979" cy="923330"/>
          </a:xfrm>
          <a:prstGeom prst="rect">
            <a:avLst/>
          </a:prstGeom>
          <a:noFill/>
        </p:spPr>
        <p:txBody>
          <a:bodyPr wrap="none" rtlCol="0">
            <a:spAutoFit/>
          </a:bodyPr>
          <a:lstStyle/>
          <a:p>
            <a:r>
              <a:rPr lang="en-US" dirty="0"/>
              <a:t>P7 </a:t>
            </a:r>
            <a:r>
              <a:rPr lang="en-US" dirty="0" err="1"/>
              <a:t>Datascientist</a:t>
            </a:r>
            <a:r>
              <a:rPr lang="en-US" dirty="0"/>
              <a:t> – </a:t>
            </a:r>
            <a:r>
              <a:rPr lang="en-US" dirty="0" err="1"/>
              <a:t>OpenClassrooms</a:t>
            </a:r>
            <a:endParaRPr lang="en-US" dirty="0"/>
          </a:p>
          <a:p>
            <a:r>
              <a:rPr lang="en-US" dirty="0"/>
              <a:t>Etienne </a:t>
            </a:r>
            <a:r>
              <a:rPr lang="en-US" dirty="0" err="1"/>
              <a:t>Lardeur</a:t>
            </a:r>
            <a:endParaRPr lang="en-US" dirty="0"/>
          </a:p>
          <a:p>
            <a:r>
              <a:rPr lang="en-US" dirty="0"/>
              <a:t>Mentor : Xavier </a:t>
            </a:r>
            <a:r>
              <a:rPr lang="en-US" dirty="0" err="1"/>
              <a:t>Tizon</a:t>
            </a:r>
            <a:endParaRPr lang="en-US" dirty="0"/>
          </a:p>
        </p:txBody>
      </p:sp>
    </p:spTree>
    <p:extLst>
      <p:ext uri="{BB962C8B-B14F-4D97-AF65-F5344CB8AC3E}">
        <p14:creationId xmlns:p14="http://schemas.microsoft.com/office/powerpoint/2010/main" val="1200109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09760A-A58A-41F5-A92F-852CD4E187DD}"/>
              </a:ext>
            </a:extLst>
          </p:cNvPr>
          <p:cNvSpPr>
            <a:spLocks noGrp="1"/>
          </p:cNvSpPr>
          <p:nvPr>
            <p:ph type="title"/>
          </p:nvPr>
        </p:nvSpPr>
        <p:spPr/>
        <p:txBody>
          <a:bodyPr/>
          <a:lstStyle/>
          <a:p>
            <a:r>
              <a:rPr lang="en-US" dirty="0"/>
              <a:t>imperfect classifier</a:t>
            </a:r>
          </a:p>
        </p:txBody>
      </p:sp>
      <p:sp>
        <p:nvSpPr>
          <p:cNvPr id="3" name="Espace réservé du contenu 2">
            <a:extLst>
              <a:ext uri="{FF2B5EF4-FFF2-40B4-BE49-F238E27FC236}">
                <a16:creationId xmlns:a16="http://schemas.microsoft.com/office/drawing/2014/main" id="{5F10B125-7722-4AA2-B52C-B4E65FE317C1}"/>
              </a:ext>
            </a:extLst>
          </p:cNvPr>
          <p:cNvSpPr>
            <a:spLocks noGrp="1"/>
          </p:cNvSpPr>
          <p:nvPr>
            <p:ph idx="1"/>
          </p:nvPr>
        </p:nvSpPr>
        <p:spPr/>
        <p:txBody>
          <a:bodyPr/>
          <a:lstStyle/>
          <a:p>
            <a:r>
              <a:rPr lang="en-US" dirty="0"/>
              <a:t>In our use case, moving the threshold in order to minimize the damages will affect the global failure rate.</a:t>
            </a:r>
          </a:p>
          <a:p>
            <a:r>
              <a:rPr lang="en-US" dirty="0"/>
              <a:t>Any bad prediction (of an imperfect classifier) is either </a:t>
            </a:r>
            <a:r>
              <a:rPr lang="en-US" dirty="0" err="1"/>
              <a:t>fn</a:t>
            </a:r>
            <a:r>
              <a:rPr lang="en-US" dirty="0"/>
              <a:t> or </a:t>
            </a:r>
            <a:r>
              <a:rPr lang="en-US" dirty="0" err="1"/>
              <a:t>fp</a:t>
            </a:r>
            <a:r>
              <a:rPr lang="en-US" dirty="0"/>
              <a:t>, but while the 0.5 threshold of the classifier ensures the same ‘balance’ of predicted classes versus “reality” (</a:t>
            </a:r>
            <a:r>
              <a:rPr lang="en-US" dirty="0" err="1"/>
              <a:t>tn+fn</a:t>
            </a:r>
            <a:r>
              <a:rPr lang="en-US" dirty="0"/>
              <a:t>)/(</a:t>
            </a:r>
            <a:r>
              <a:rPr lang="en-US" dirty="0" err="1"/>
              <a:t>fp+tp</a:t>
            </a:r>
            <a:r>
              <a:rPr lang="en-US" dirty="0"/>
              <a:t>) = (</a:t>
            </a:r>
            <a:r>
              <a:rPr lang="en-US" dirty="0" err="1"/>
              <a:t>tn</a:t>
            </a:r>
            <a:r>
              <a:rPr lang="en-US" dirty="0"/>
              <a:t> + </a:t>
            </a:r>
            <a:r>
              <a:rPr lang="en-US" dirty="0" err="1"/>
              <a:t>fp</a:t>
            </a:r>
            <a:r>
              <a:rPr lang="en-US" dirty="0"/>
              <a:t>)/(</a:t>
            </a:r>
            <a:r>
              <a:rPr lang="en-US" dirty="0" err="1"/>
              <a:t>fn</a:t>
            </a:r>
            <a:r>
              <a:rPr lang="en-US" dirty="0"/>
              <a:t> + </a:t>
            </a:r>
            <a:r>
              <a:rPr lang="en-US" dirty="0" err="1"/>
              <a:t>tp</a:t>
            </a:r>
            <a:r>
              <a:rPr lang="en-US" dirty="0"/>
              <a:t>)</a:t>
            </a:r>
          </a:p>
          <a:p>
            <a:r>
              <a:rPr lang="en-US" dirty="0"/>
              <a:t>This case, any adjustment of the threshold </a:t>
            </a:r>
            <a:r>
              <a:rPr lang="en-US" dirty="0" err="1"/>
              <a:t>hase</a:t>
            </a:r>
            <a:r>
              <a:rPr lang="en-US" dirty="0"/>
              <a:t> to be done according to the ‘realistic’ failure rate.</a:t>
            </a:r>
          </a:p>
          <a:p>
            <a:r>
              <a:rPr lang="en-US" dirty="0"/>
              <a:t>The </a:t>
            </a:r>
          </a:p>
        </p:txBody>
      </p:sp>
      <p:sp>
        <p:nvSpPr>
          <p:cNvPr id="4" name="Espace réservé du numéro de diapositive 3">
            <a:extLst>
              <a:ext uri="{FF2B5EF4-FFF2-40B4-BE49-F238E27FC236}">
                <a16:creationId xmlns:a16="http://schemas.microsoft.com/office/drawing/2014/main" id="{810B7D4E-7BBD-4239-A0F6-B85CB489E92D}"/>
              </a:ext>
            </a:extLst>
          </p:cNvPr>
          <p:cNvSpPr>
            <a:spLocks noGrp="1"/>
          </p:cNvSpPr>
          <p:nvPr>
            <p:ph type="sldNum" sz="quarter" idx="12"/>
          </p:nvPr>
        </p:nvSpPr>
        <p:spPr/>
        <p:txBody>
          <a:bodyPr/>
          <a:lstStyle/>
          <a:p>
            <a:fld id="{D57F1E4F-1CFF-5643-939E-217C01CDF565}" type="slidenum">
              <a:rPr lang="en-US" smtClean="0"/>
              <a:pPr/>
              <a:t>10</a:t>
            </a:fld>
            <a:endParaRPr lang="en-US" b="1" dirty="0"/>
          </a:p>
        </p:txBody>
      </p:sp>
    </p:spTree>
    <p:extLst>
      <p:ext uri="{BB962C8B-B14F-4D97-AF65-F5344CB8AC3E}">
        <p14:creationId xmlns:p14="http://schemas.microsoft.com/office/powerpoint/2010/main" val="497816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1EAC6A-C97D-4230-AC1F-D4E990C88DD2}"/>
              </a:ext>
            </a:extLst>
          </p:cNvPr>
          <p:cNvSpPr/>
          <p:nvPr/>
        </p:nvSpPr>
        <p:spPr>
          <a:xfrm>
            <a:off x="810000" y="1339265"/>
            <a:ext cx="8251371" cy="4179469"/>
          </a:xfrm>
          <a:prstGeom prst="rect">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BF4A975C-5FA5-4D43-9D60-BBD07A958DF1}"/>
              </a:ext>
            </a:extLst>
          </p:cNvPr>
          <p:cNvSpPr>
            <a:spLocks noGrp="1"/>
          </p:cNvSpPr>
          <p:nvPr>
            <p:ph type="title"/>
          </p:nvPr>
        </p:nvSpPr>
        <p:spPr/>
        <p:txBody>
          <a:bodyPr/>
          <a:lstStyle/>
          <a:p>
            <a:endParaRPr lang="en-US" dirty="0"/>
          </a:p>
        </p:txBody>
      </p:sp>
      <p:sp>
        <p:nvSpPr>
          <p:cNvPr id="4" name="Espace réservé du numéro de diapositive 3">
            <a:extLst>
              <a:ext uri="{FF2B5EF4-FFF2-40B4-BE49-F238E27FC236}">
                <a16:creationId xmlns:a16="http://schemas.microsoft.com/office/drawing/2014/main" id="{5E8FE4E7-5C4C-4951-BC82-2A8E8A8A52A5}"/>
              </a:ext>
            </a:extLst>
          </p:cNvPr>
          <p:cNvSpPr>
            <a:spLocks noGrp="1"/>
          </p:cNvSpPr>
          <p:nvPr>
            <p:ph type="sldNum" sz="quarter" idx="12"/>
          </p:nvPr>
        </p:nvSpPr>
        <p:spPr/>
        <p:txBody>
          <a:bodyPr/>
          <a:lstStyle/>
          <a:p>
            <a:fld id="{D57F1E4F-1CFF-5643-939E-217C01CDF565}" type="slidenum">
              <a:rPr lang="en-US" smtClean="0"/>
              <a:pPr/>
              <a:t>11</a:t>
            </a:fld>
            <a:endParaRPr lang="en-US" b="1" dirty="0"/>
          </a:p>
        </p:txBody>
      </p:sp>
      <p:pic>
        <p:nvPicPr>
          <p:cNvPr id="1026" name="Picture 2" descr="Grid Search Workflow">
            <a:extLst>
              <a:ext uri="{FF2B5EF4-FFF2-40B4-BE49-F238E27FC236}">
                <a16:creationId xmlns:a16="http://schemas.microsoft.com/office/drawing/2014/main" id="{F1232326-D79F-40CF-BF00-B391A70945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342" y="5602182"/>
            <a:ext cx="4766114" cy="319615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84A98F67-4213-4562-A45B-6CE0375D9D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6657" y="1927248"/>
            <a:ext cx="4632446" cy="3208689"/>
          </a:xfrm>
          <a:prstGeom prst="rect">
            <a:avLst/>
          </a:prstGeom>
          <a:noFill/>
          <a:extLst>
            <a:ext uri="{909E8E84-426E-40DD-AFC4-6F175D3DCCD1}">
              <a14:hiddenFill xmlns:a14="http://schemas.microsoft.com/office/drawing/2010/main">
                <a:solidFill>
                  <a:srgbClr val="FFFFFF"/>
                </a:solidFill>
              </a14:hiddenFill>
            </a:ext>
          </a:extLst>
        </p:spPr>
      </p:pic>
      <p:sp>
        <p:nvSpPr>
          <p:cNvPr id="6" name="ZoneTexte 5">
            <a:extLst>
              <a:ext uri="{FF2B5EF4-FFF2-40B4-BE49-F238E27FC236}">
                <a16:creationId xmlns:a16="http://schemas.microsoft.com/office/drawing/2014/main" id="{0B884A39-3C09-45A1-AC13-7506B645114D}"/>
              </a:ext>
            </a:extLst>
          </p:cNvPr>
          <p:cNvSpPr txBox="1"/>
          <p:nvPr/>
        </p:nvSpPr>
        <p:spPr>
          <a:xfrm>
            <a:off x="6246683" y="1457800"/>
            <a:ext cx="2501463" cy="369332"/>
          </a:xfrm>
          <a:prstGeom prst="rect">
            <a:avLst/>
          </a:prstGeom>
          <a:noFill/>
        </p:spPr>
        <p:txBody>
          <a:bodyPr wrap="square" rtlCol="0">
            <a:spAutoFit/>
          </a:bodyPr>
          <a:lstStyle/>
          <a:p>
            <a:r>
              <a:rPr lang="en-US" b="1" dirty="0">
                <a:solidFill>
                  <a:schemeClr val="bg1"/>
                </a:solidFill>
              </a:rPr>
              <a:t>Application test</a:t>
            </a:r>
          </a:p>
        </p:txBody>
      </p:sp>
      <p:sp>
        <p:nvSpPr>
          <p:cNvPr id="9" name="ZoneTexte 8">
            <a:extLst>
              <a:ext uri="{FF2B5EF4-FFF2-40B4-BE49-F238E27FC236}">
                <a16:creationId xmlns:a16="http://schemas.microsoft.com/office/drawing/2014/main" id="{9F50FD53-BC61-4A93-936F-B15F59907A40}"/>
              </a:ext>
            </a:extLst>
          </p:cNvPr>
          <p:cNvSpPr txBox="1"/>
          <p:nvPr/>
        </p:nvSpPr>
        <p:spPr>
          <a:xfrm>
            <a:off x="2442856" y="1449928"/>
            <a:ext cx="2501463" cy="369332"/>
          </a:xfrm>
          <a:prstGeom prst="rect">
            <a:avLst/>
          </a:prstGeom>
          <a:noFill/>
        </p:spPr>
        <p:txBody>
          <a:bodyPr wrap="square" rtlCol="0">
            <a:spAutoFit/>
          </a:bodyPr>
          <a:lstStyle/>
          <a:p>
            <a:r>
              <a:rPr lang="en-US" b="1" dirty="0">
                <a:solidFill>
                  <a:schemeClr val="bg1"/>
                </a:solidFill>
              </a:rPr>
              <a:t>Application train</a:t>
            </a:r>
          </a:p>
        </p:txBody>
      </p:sp>
      <p:sp>
        <p:nvSpPr>
          <p:cNvPr id="10" name="ZoneTexte 9">
            <a:extLst>
              <a:ext uri="{FF2B5EF4-FFF2-40B4-BE49-F238E27FC236}">
                <a16:creationId xmlns:a16="http://schemas.microsoft.com/office/drawing/2014/main" id="{1A9BD0A8-F257-48B6-8433-AA9DACF80DA3}"/>
              </a:ext>
            </a:extLst>
          </p:cNvPr>
          <p:cNvSpPr txBox="1"/>
          <p:nvPr/>
        </p:nvSpPr>
        <p:spPr>
          <a:xfrm>
            <a:off x="7572092" y="4820862"/>
            <a:ext cx="1358651" cy="276999"/>
          </a:xfrm>
          <a:prstGeom prst="rect">
            <a:avLst/>
          </a:prstGeom>
          <a:noFill/>
        </p:spPr>
        <p:txBody>
          <a:bodyPr wrap="square" rtlCol="0">
            <a:spAutoFit/>
          </a:bodyPr>
          <a:lstStyle/>
          <a:p>
            <a:r>
              <a:rPr lang="en-US" sz="1200" dirty="0">
                <a:solidFill>
                  <a:schemeClr val="bg1"/>
                </a:solidFill>
              </a:rPr>
              <a:t>Final prediction</a:t>
            </a:r>
          </a:p>
        </p:txBody>
      </p:sp>
      <p:sp>
        <p:nvSpPr>
          <p:cNvPr id="7" name="Rectangle 6">
            <a:extLst>
              <a:ext uri="{FF2B5EF4-FFF2-40B4-BE49-F238E27FC236}">
                <a16:creationId xmlns:a16="http://schemas.microsoft.com/office/drawing/2014/main" id="{DC498310-067B-4A62-A818-40CC18CB9726}"/>
              </a:ext>
            </a:extLst>
          </p:cNvPr>
          <p:cNvSpPr/>
          <p:nvPr/>
        </p:nvSpPr>
        <p:spPr>
          <a:xfrm>
            <a:off x="5749004" y="1945667"/>
            <a:ext cx="1713187" cy="213094"/>
          </a:xfrm>
          <a:prstGeom prst="rect">
            <a:avLst/>
          </a:prstGeom>
          <a:solidFill>
            <a:srgbClr val="CDBFD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bg1"/>
                </a:solidFill>
              </a:rPr>
              <a:t>13,68 %</a:t>
            </a:r>
          </a:p>
        </p:txBody>
      </p:sp>
      <p:sp>
        <p:nvSpPr>
          <p:cNvPr id="12" name="ZoneTexte 11">
            <a:extLst>
              <a:ext uri="{FF2B5EF4-FFF2-40B4-BE49-F238E27FC236}">
                <a16:creationId xmlns:a16="http://schemas.microsoft.com/office/drawing/2014/main" id="{033B638E-849A-44BA-AEC4-BCD70998ACFA}"/>
              </a:ext>
            </a:extLst>
          </p:cNvPr>
          <p:cNvSpPr txBox="1"/>
          <p:nvPr/>
        </p:nvSpPr>
        <p:spPr>
          <a:xfrm>
            <a:off x="4970795" y="1913714"/>
            <a:ext cx="748055" cy="276999"/>
          </a:xfrm>
          <a:prstGeom prst="rect">
            <a:avLst/>
          </a:prstGeom>
          <a:noFill/>
        </p:spPr>
        <p:txBody>
          <a:bodyPr wrap="square" rtlCol="0">
            <a:spAutoFit/>
          </a:bodyPr>
          <a:lstStyle/>
          <a:p>
            <a:r>
              <a:rPr lang="en-US" sz="1200" b="1" dirty="0">
                <a:solidFill>
                  <a:schemeClr val="bg1"/>
                </a:solidFill>
              </a:rPr>
              <a:t>84,32 %</a:t>
            </a:r>
            <a:endParaRPr lang="en-US" b="1" dirty="0">
              <a:solidFill>
                <a:schemeClr val="bg1"/>
              </a:solidFill>
            </a:endParaRPr>
          </a:p>
        </p:txBody>
      </p:sp>
      <p:sp>
        <p:nvSpPr>
          <p:cNvPr id="14" name="ZoneTexte 13">
            <a:extLst>
              <a:ext uri="{FF2B5EF4-FFF2-40B4-BE49-F238E27FC236}">
                <a16:creationId xmlns:a16="http://schemas.microsoft.com/office/drawing/2014/main" id="{A1931922-AA9F-42A6-82DE-7DE3DECA2097}"/>
              </a:ext>
            </a:extLst>
          </p:cNvPr>
          <p:cNvSpPr txBox="1"/>
          <p:nvPr/>
        </p:nvSpPr>
        <p:spPr>
          <a:xfrm>
            <a:off x="3785144" y="2298700"/>
            <a:ext cx="560086" cy="276999"/>
          </a:xfrm>
          <a:prstGeom prst="rect">
            <a:avLst/>
          </a:prstGeom>
          <a:noFill/>
        </p:spPr>
        <p:txBody>
          <a:bodyPr wrap="square" rtlCol="0">
            <a:spAutoFit/>
          </a:bodyPr>
          <a:lstStyle/>
          <a:p>
            <a:r>
              <a:rPr lang="en-US" sz="1200" b="1" dirty="0">
                <a:solidFill>
                  <a:schemeClr val="bg1"/>
                </a:solidFill>
              </a:rPr>
              <a:t>80 %</a:t>
            </a:r>
            <a:endParaRPr lang="en-US" b="1" dirty="0">
              <a:solidFill>
                <a:schemeClr val="bg1"/>
              </a:solidFill>
            </a:endParaRPr>
          </a:p>
        </p:txBody>
      </p:sp>
      <p:sp>
        <p:nvSpPr>
          <p:cNvPr id="15" name="ZoneTexte 14">
            <a:extLst>
              <a:ext uri="{FF2B5EF4-FFF2-40B4-BE49-F238E27FC236}">
                <a16:creationId xmlns:a16="http://schemas.microsoft.com/office/drawing/2014/main" id="{CDAE62B5-8EC5-4FEC-B2C3-AAD74EB9B8F1}"/>
              </a:ext>
            </a:extLst>
          </p:cNvPr>
          <p:cNvSpPr txBox="1"/>
          <p:nvPr/>
        </p:nvSpPr>
        <p:spPr>
          <a:xfrm>
            <a:off x="4247034" y="2300898"/>
            <a:ext cx="748055" cy="276999"/>
          </a:xfrm>
          <a:prstGeom prst="rect">
            <a:avLst/>
          </a:prstGeom>
          <a:noFill/>
        </p:spPr>
        <p:txBody>
          <a:bodyPr wrap="square" rtlCol="0">
            <a:spAutoFit/>
          </a:bodyPr>
          <a:lstStyle/>
          <a:p>
            <a:r>
              <a:rPr lang="en-US" sz="1200" b="1" dirty="0">
                <a:solidFill>
                  <a:schemeClr val="bg1"/>
                </a:solidFill>
              </a:rPr>
              <a:t>20 %</a:t>
            </a:r>
            <a:endParaRPr lang="en-US" b="1" dirty="0">
              <a:solidFill>
                <a:schemeClr val="bg1"/>
              </a:solidFill>
            </a:endParaRPr>
          </a:p>
        </p:txBody>
      </p:sp>
      <p:sp>
        <p:nvSpPr>
          <p:cNvPr id="16" name="ZoneTexte 15">
            <a:extLst>
              <a:ext uri="{FF2B5EF4-FFF2-40B4-BE49-F238E27FC236}">
                <a16:creationId xmlns:a16="http://schemas.microsoft.com/office/drawing/2014/main" id="{5DAB890B-8FEF-4C01-9DF9-D6A7D425CE44}"/>
              </a:ext>
            </a:extLst>
          </p:cNvPr>
          <p:cNvSpPr txBox="1"/>
          <p:nvPr/>
        </p:nvSpPr>
        <p:spPr>
          <a:xfrm>
            <a:off x="1388786" y="2729624"/>
            <a:ext cx="560086" cy="276999"/>
          </a:xfrm>
          <a:prstGeom prst="rect">
            <a:avLst/>
          </a:prstGeom>
          <a:noFill/>
        </p:spPr>
        <p:txBody>
          <a:bodyPr wrap="square" rtlCol="0">
            <a:spAutoFit/>
          </a:bodyPr>
          <a:lstStyle/>
          <a:p>
            <a:r>
              <a:rPr lang="en-US" sz="1200" b="1" dirty="0">
                <a:solidFill>
                  <a:schemeClr val="bg1"/>
                </a:solidFill>
              </a:rPr>
              <a:t>16 %</a:t>
            </a:r>
            <a:endParaRPr lang="en-US" b="1" dirty="0">
              <a:solidFill>
                <a:schemeClr val="bg1"/>
              </a:solidFill>
            </a:endParaRPr>
          </a:p>
        </p:txBody>
      </p:sp>
      <p:sp>
        <p:nvSpPr>
          <p:cNvPr id="17" name="Rectangle 16">
            <a:extLst>
              <a:ext uri="{FF2B5EF4-FFF2-40B4-BE49-F238E27FC236}">
                <a16:creationId xmlns:a16="http://schemas.microsoft.com/office/drawing/2014/main" id="{7550B936-6808-4777-9767-40977345DCA7}"/>
              </a:ext>
            </a:extLst>
          </p:cNvPr>
          <p:cNvSpPr/>
          <p:nvPr/>
        </p:nvSpPr>
        <p:spPr>
          <a:xfrm>
            <a:off x="5749004" y="4852815"/>
            <a:ext cx="1713187" cy="21309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Applications test</a:t>
            </a:r>
          </a:p>
        </p:txBody>
      </p:sp>
      <p:sp>
        <p:nvSpPr>
          <p:cNvPr id="8" name="Accolade fermante 7">
            <a:extLst>
              <a:ext uri="{FF2B5EF4-FFF2-40B4-BE49-F238E27FC236}">
                <a16:creationId xmlns:a16="http://schemas.microsoft.com/office/drawing/2014/main" id="{0D1EB7CC-359D-419F-AD45-8D88946D6204}"/>
              </a:ext>
            </a:extLst>
          </p:cNvPr>
          <p:cNvSpPr/>
          <p:nvPr/>
        </p:nvSpPr>
        <p:spPr>
          <a:xfrm>
            <a:off x="7462191" y="4820862"/>
            <a:ext cx="109901" cy="315074"/>
          </a:xfrm>
          <a:prstGeom prst="rightBrace">
            <a:avLst>
              <a:gd name="adj1" fmla="val 24662"/>
              <a:gd name="adj2" fmla="val 46545"/>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8" name="Connecteur droit 17">
            <a:extLst>
              <a:ext uri="{FF2B5EF4-FFF2-40B4-BE49-F238E27FC236}">
                <a16:creationId xmlns:a16="http://schemas.microsoft.com/office/drawing/2014/main" id="{C979FB01-C8CE-4C44-B143-DAC7BBBAB73E}"/>
              </a:ext>
            </a:extLst>
          </p:cNvPr>
          <p:cNvCxnSpPr/>
          <p:nvPr/>
        </p:nvCxnSpPr>
        <p:spPr>
          <a:xfrm>
            <a:off x="5697078" y="1634594"/>
            <a:ext cx="0" cy="3649521"/>
          </a:xfrm>
          <a:prstGeom prst="line">
            <a:avLst/>
          </a:prstGeom>
          <a:ln>
            <a:solidFill>
              <a:schemeClr val="bg2"/>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4996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0D1FAD-B435-4C82-B58A-F791AAD5E46D}"/>
              </a:ext>
            </a:extLst>
          </p:cNvPr>
          <p:cNvSpPr>
            <a:spLocks noGrp="1"/>
          </p:cNvSpPr>
          <p:nvPr>
            <p:ph type="title"/>
          </p:nvPr>
        </p:nvSpPr>
        <p:spPr/>
        <p:txBody>
          <a:bodyPr/>
          <a:lstStyle/>
          <a:p>
            <a:r>
              <a:rPr lang="en-US" dirty="0"/>
              <a:t>Find the best model: process</a:t>
            </a:r>
          </a:p>
        </p:txBody>
      </p:sp>
      <p:graphicFrame>
        <p:nvGraphicFramePr>
          <p:cNvPr id="5" name="Espace réservé du contenu 4">
            <a:extLst>
              <a:ext uri="{FF2B5EF4-FFF2-40B4-BE49-F238E27FC236}">
                <a16:creationId xmlns:a16="http://schemas.microsoft.com/office/drawing/2014/main" id="{7F956765-0B4C-47FE-A571-C9BBFE33D2F3}"/>
              </a:ext>
            </a:extLst>
          </p:cNvPr>
          <p:cNvGraphicFramePr>
            <a:graphicFrameLocks noGrp="1"/>
          </p:cNvGraphicFramePr>
          <p:nvPr>
            <p:ph idx="1"/>
            <p:extLst>
              <p:ext uri="{D42A27DB-BD31-4B8C-83A1-F6EECF244321}">
                <p14:modId xmlns:p14="http://schemas.microsoft.com/office/powerpoint/2010/main" val="2125440389"/>
              </p:ext>
            </p:extLst>
          </p:nvPr>
        </p:nvGraphicFramePr>
        <p:xfrm>
          <a:off x="555029" y="1103156"/>
          <a:ext cx="10553700" cy="18082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Espace réservé du numéro de diapositive 3">
            <a:extLst>
              <a:ext uri="{FF2B5EF4-FFF2-40B4-BE49-F238E27FC236}">
                <a16:creationId xmlns:a16="http://schemas.microsoft.com/office/drawing/2014/main" id="{1A53E6F2-D675-4904-BC1C-F5279893AC30}"/>
              </a:ext>
            </a:extLst>
          </p:cNvPr>
          <p:cNvSpPr>
            <a:spLocks noGrp="1"/>
          </p:cNvSpPr>
          <p:nvPr>
            <p:ph type="sldNum" sz="quarter" idx="12"/>
          </p:nvPr>
        </p:nvSpPr>
        <p:spPr/>
        <p:txBody>
          <a:bodyPr/>
          <a:lstStyle/>
          <a:p>
            <a:fld id="{D57F1E4F-1CFF-5643-939E-217C01CDF565}" type="slidenum">
              <a:rPr lang="en-US" smtClean="0"/>
              <a:pPr/>
              <a:t>12</a:t>
            </a:fld>
            <a:endParaRPr lang="en-US" b="1" dirty="0"/>
          </a:p>
        </p:txBody>
      </p:sp>
      <p:grpSp>
        <p:nvGrpSpPr>
          <p:cNvPr id="6" name="Groupe 5">
            <a:extLst>
              <a:ext uri="{FF2B5EF4-FFF2-40B4-BE49-F238E27FC236}">
                <a16:creationId xmlns:a16="http://schemas.microsoft.com/office/drawing/2014/main" id="{898D4662-78E9-48AE-A675-1D90FA4775F2}"/>
              </a:ext>
            </a:extLst>
          </p:cNvPr>
          <p:cNvGrpSpPr/>
          <p:nvPr/>
        </p:nvGrpSpPr>
        <p:grpSpPr>
          <a:xfrm>
            <a:off x="6242744" y="2771535"/>
            <a:ext cx="2027773" cy="1216664"/>
            <a:chOff x="5682404" y="295772"/>
            <a:chExt cx="2027773" cy="1216664"/>
          </a:xfrm>
        </p:grpSpPr>
        <p:sp>
          <p:nvSpPr>
            <p:cNvPr id="7" name="Rectangle : coins arrondis 6">
              <a:extLst>
                <a:ext uri="{FF2B5EF4-FFF2-40B4-BE49-F238E27FC236}">
                  <a16:creationId xmlns:a16="http://schemas.microsoft.com/office/drawing/2014/main" id="{009F51EC-1499-4D57-B2C6-763AADEBFEC4}"/>
                </a:ext>
              </a:extLst>
            </p:cNvPr>
            <p:cNvSpPr/>
            <p:nvPr/>
          </p:nvSpPr>
          <p:spPr>
            <a:xfrm>
              <a:off x="5682404" y="295772"/>
              <a:ext cx="2027773" cy="1216664"/>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Rectangle : coins arrondis 4">
              <a:extLst>
                <a:ext uri="{FF2B5EF4-FFF2-40B4-BE49-F238E27FC236}">
                  <a16:creationId xmlns:a16="http://schemas.microsoft.com/office/drawing/2014/main" id="{BC06F7A7-556D-4723-8C83-5F1356E96334}"/>
                </a:ext>
              </a:extLst>
            </p:cNvPr>
            <p:cNvSpPr txBox="1"/>
            <p:nvPr/>
          </p:nvSpPr>
          <p:spPr>
            <a:xfrm>
              <a:off x="5718039" y="331407"/>
              <a:ext cx="1956503" cy="114539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 Broaden search with any classifier</a:t>
              </a:r>
            </a:p>
          </p:txBody>
        </p:sp>
      </p:grpSp>
      <p:pic>
        <p:nvPicPr>
          <p:cNvPr id="10" name="Image 9">
            <a:extLst>
              <a:ext uri="{FF2B5EF4-FFF2-40B4-BE49-F238E27FC236}">
                <a16:creationId xmlns:a16="http://schemas.microsoft.com/office/drawing/2014/main" id="{C1D04BF3-566A-49DF-BC5E-3EB22F6E2257}"/>
              </a:ext>
            </a:extLst>
          </p:cNvPr>
          <p:cNvPicPr>
            <a:picLocks noChangeAspect="1"/>
          </p:cNvPicPr>
          <p:nvPr/>
        </p:nvPicPr>
        <p:blipFill>
          <a:blip r:embed="rId7"/>
          <a:stretch>
            <a:fillRect/>
          </a:stretch>
        </p:blipFill>
        <p:spPr>
          <a:xfrm>
            <a:off x="7771801" y="1018264"/>
            <a:ext cx="606799" cy="734738"/>
          </a:xfrm>
          <a:prstGeom prst="rect">
            <a:avLst/>
          </a:prstGeom>
        </p:spPr>
      </p:pic>
      <p:grpSp>
        <p:nvGrpSpPr>
          <p:cNvPr id="11" name="Groupe 10">
            <a:extLst>
              <a:ext uri="{FF2B5EF4-FFF2-40B4-BE49-F238E27FC236}">
                <a16:creationId xmlns:a16="http://schemas.microsoft.com/office/drawing/2014/main" id="{F68A8D24-004D-482F-A604-F455AEC24694}"/>
              </a:ext>
            </a:extLst>
          </p:cNvPr>
          <p:cNvGrpSpPr/>
          <p:nvPr/>
        </p:nvGrpSpPr>
        <p:grpSpPr>
          <a:xfrm>
            <a:off x="6225830" y="5510577"/>
            <a:ext cx="2027773" cy="1216664"/>
            <a:chOff x="5682404" y="295772"/>
            <a:chExt cx="2027773" cy="1216664"/>
          </a:xfrm>
        </p:grpSpPr>
        <p:sp>
          <p:nvSpPr>
            <p:cNvPr id="12" name="Rectangle : coins arrondis 11">
              <a:extLst>
                <a:ext uri="{FF2B5EF4-FFF2-40B4-BE49-F238E27FC236}">
                  <a16:creationId xmlns:a16="http://schemas.microsoft.com/office/drawing/2014/main" id="{4205216B-1B93-4F6A-9182-A7937501AA46}"/>
                </a:ext>
              </a:extLst>
            </p:cNvPr>
            <p:cNvSpPr/>
            <p:nvPr/>
          </p:nvSpPr>
          <p:spPr>
            <a:xfrm>
              <a:off x="5682404" y="295772"/>
              <a:ext cx="2027773" cy="1216664"/>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Rectangle : coins arrondis 4">
              <a:extLst>
                <a:ext uri="{FF2B5EF4-FFF2-40B4-BE49-F238E27FC236}">
                  <a16:creationId xmlns:a16="http://schemas.microsoft.com/office/drawing/2014/main" id="{E2265FCC-5620-4977-AD5E-555ECE22F9C4}"/>
                </a:ext>
              </a:extLst>
            </p:cNvPr>
            <p:cNvSpPr txBox="1"/>
            <p:nvPr/>
          </p:nvSpPr>
          <p:spPr>
            <a:xfrm>
              <a:off x="5718039" y="331407"/>
              <a:ext cx="1956503" cy="114539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c. Narrow down search with best classifier</a:t>
              </a:r>
            </a:p>
          </p:txBody>
        </p:sp>
      </p:grpSp>
      <p:grpSp>
        <p:nvGrpSpPr>
          <p:cNvPr id="14" name="Groupe 13">
            <a:extLst>
              <a:ext uri="{FF2B5EF4-FFF2-40B4-BE49-F238E27FC236}">
                <a16:creationId xmlns:a16="http://schemas.microsoft.com/office/drawing/2014/main" id="{A34588F4-8C11-4DD3-AEAC-27A4B1467FAD}"/>
              </a:ext>
            </a:extLst>
          </p:cNvPr>
          <p:cNvGrpSpPr/>
          <p:nvPr/>
        </p:nvGrpSpPr>
        <p:grpSpPr>
          <a:xfrm>
            <a:off x="6242744" y="4131918"/>
            <a:ext cx="2027773" cy="1216664"/>
            <a:chOff x="5682404" y="295772"/>
            <a:chExt cx="2027773" cy="1216664"/>
          </a:xfrm>
        </p:grpSpPr>
        <p:sp>
          <p:nvSpPr>
            <p:cNvPr id="15" name="Rectangle : coins arrondis 14">
              <a:extLst>
                <a:ext uri="{FF2B5EF4-FFF2-40B4-BE49-F238E27FC236}">
                  <a16:creationId xmlns:a16="http://schemas.microsoft.com/office/drawing/2014/main" id="{389E7BBE-D7C3-47CF-A842-74AFB6686972}"/>
                </a:ext>
              </a:extLst>
            </p:cNvPr>
            <p:cNvSpPr/>
            <p:nvPr/>
          </p:nvSpPr>
          <p:spPr>
            <a:xfrm>
              <a:off x="5682404" y="295772"/>
              <a:ext cx="2027773" cy="1216664"/>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Rectangle : coins arrondis 4">
              <a:extLst>
                <a:ext uri="{FF2B5EF4-FFF2-40B4-BE49-F238E27FC236}">
                  <a16:creationId xmlns:a16="http://schemas.microsoft.com/office/drawing/2014/main" id="{ADFAB5CB-305C-4336-8682-10939311D069}"/>
                </a:ext>
              </a:extLst>
            </p:cNvPr>
            <p:cNvSpPr txBox="1"/>
            <p:nvPr/>
          </p:nvSpPr>
          <p:spPr>
            <a:xfrm>
              <a:off x="5718039" y="331407"/>
              <a:ext cx="1956503" cy="114539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dirty="0"/>
                <a:t>b</a:t>
              </a:r>
              <a:r>
                <a:rPr lang="en-US" sz="1700" kern="1200" dirty="0"/>
                <a:t>. Try alternate objective functions</a:t>
              </a:r>
            </a:p>
          </p:txBody>
        </p:sp>
      </p:grpSp>
    </p:spTree>
    <p:extLst>
      <p:ext uri="{BB962C8B-B14F-4D97-AF65-F5344CB8AC3E}">
        <p14:creationId xmlns:p14="http://schemas.microsoft.com/office/powerpoint/2010/main" val="845768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DECD98-EF4C-44A0-BBD1-26F23694521F}"/>
              </a:ext>
            </a:extLst>
          </p:cNvPr>
          <p:cNvSpPr>
            <a:spLocks noGrp="1"/>
          </p:cNvSpPr>
          <p:nvPr>
            <p:ph type="title"/>
          </p:nvPr>
        </p:nvSpPr>
        <p:spPr>
          <a:xfrm>
            <a:off x="810000" y="264411"/>
            <a:ext cx="10571998" cy="718217"/>
          </a:xfrm>
        </p:spPr>
        <p:txBody>
          <a:bodyPr/>
          <a:lstStyle/>
          <a:p>
            <a:r>
              <a:rPr lang="en-US" sz="3200" dirty="0"/>
              <a:t>1. Observe preprocessing relevance</a:t>
            </a:r>
          </a:p>
        </p:txBody>
      </p:sp>
      <p:sp>
        <p:nvSpPr>
          <p:cNvPr id="4" name="Espace réservé du numéro de diapositive 3">
            <a:extLst>
              <a:ext uri="{FF2B5EF4-FFF2-40B4-BE49-F238E27FC236}">
                <a16:creationId xmlns:a16="http://schemas.microsoft.com/office/drawing/2014/main" id="{F52A083F-74AC-4F61-8154-E2AB869413C0}"/>
              </a:ext>
            </a:extLst>
          </p:cNvPr>
          <p:cNvSpPr>
            <a:spLocks noGrp="1"/>
          </p:cNvSpPr>
          <p:nvPr>
            <p:ph type="sldNum" sz="quarter" idx="12"/>
          </p:nvPr>
        </p:nvSpPr>
        <p:spPr/>
        <p:txBody>
          <a:bodyPr/>
          <a:lstStyle/>
          <a:p>
            <a:fld id="{D57F1E4F-1CFF-5643-939E-217C01CDF565}" type="slidenum">
              <a:rPr lang="en-US" smtClean="0"/>
              <a:pPr/>
              <a:t>13</a:t>
            </a:fld>
            <a:endParaRPr lang="en-US" dirty="0"/>
          </a:p>
        </p:txBody>
      </p:sp>
      <p:pic>
        <p:nvPicPr>
          <p:cNvPr id="17" name="Image 16">
            <a:extLst>
              <a:ext uri="{FF2B5EF4-FFF2-40B4-BE49-F238E27FC236}">
                <a16:creationId xmlns:a16="http://schemas.microsoft.com/office/drawing/2014/main" id="{A5492931-F87D-4554-A899-1BC97531A34E}"/>
              </a:ext>
            </a:extLst>
          </p:cNvPr>
          <p:cNvPicPr>
            <a:picLocks noChangeAspect="1"/>
          </p:cNvPicPr>
          <p:nvPr/>
        </p:nvPicPr>
        <p:blipFill>
          <a:blip r:embed="rId2"/>
          <a:stretch>
            <a:fillRect/>
          </a:stretch>
        </p:blipFill>
        <p:spPr>
          <a:xfrm>
            <a:off x="1756679" y="2158265"/>
            <a:ext cx="3601615" cy="3954825"/>
          </a:xfrm>
          <a:prstGeom prst="rect">
            <a:avLst/>
          </a:prstGeom>
        </p:spPr>
      </p:pic>
      <p:grpSp>
        <p:nvGrpSpPr>
          <p:cNvPr id="22" name="Groupe 21">
            <a:extLst>
              <a:ext uri="{FF2B5EF4-FFF2-40B4-BE49-F238E27FC236}">
                <a16:creationId xmlns:a16="http://schemas.microsoft.com/office/drawing/2014/main" id="{F6131621-6039-4081-A876-76667BCEDD6E}"/>
              </a:ext>
            </a:extLst>
          </p:cNvPr>
          <p:cNvGrpSpPr/>
          <p:nvPr/>
        </p:nvGrpSpPr>
        <p:grpSpPr>
          <a:xfrm>
            <a:off x="5303127" y="6176024"/>
            <a:ext cx="5906281" cy="584775"/>
            <a:chOff x="9958495" y="3880425"/>
            <a:chExt cx="7865981" cy="742747"/>
          </a:xfrm>
        </p:grpSpPr>
        <p:sp>
          <p:nvSpPr>
            <p:cNvPr id="23" name="ZoneTexte 22">
              <a:extLst>
                <a:ext uri="{FF2B5EF4-FFF2-40B4-BE49-F238E27FC236}">
                  <a16:creationId xmlns:a16="http://schemas.microsoft.com/office/drawing/2014/main" id="{FD656886-4F6D-4104-A4FB-7105AFAB0FE1}"/>
                </a:ext>
              </a:extLst>
            </p:cNvPr>
            <p:cNvSpPr txBox="1"/>
            <p:nvPr/>
          </p:nvSpPr>
          <p:spPr>
            <a:xfrm>
              <a:off x="9958495" y="3880425"/>
              <a:ext cx="7865981" cy="742747"/>
            </a:xfrm>
            <a:prstGeom prst="rect">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lin ang="5400000" scaled="1"/>
              <a:tileRect/>
            </a:gradFill>
            <a:ln>
              <a:solidFill>
                <a:schemeClr val="tx1"/>
              </a:solidFill>
            </a:ln>
          </p:spPr>
          <p:txBody>
            <a:bodyPr wrap="square" rtlCol="0">
              <a:spAutoFit/>
            </a:bodyPr>
            <a:lstStyle/>
            <a:p>
              <a:pPr algn="r"/>
              <a:r>
                <a:rPr lang="en-US" sz="1600" b="1" dirty="0"/>
                <a:t>Further work: Define a pipeline to identify &amp; manage </a:t>
              </a:r>
            </a:p>
            <a:p>
              <a:pPr algn="r"/>
              <a:r>
                <a:rPr lang="en-US" sz="1600" b="1" dirty="0"/>
                <a:t>upstream steps dependencies</a:t>
              </a:r>
            </a:p>
          </p:txBody>
        </p:sp>
        <p:pic>
          <p:nvPicPr>
            <p:cNvPr id="24" name="Graphique 23" descr="Index pointant vers la droite vu du côté du dos de la main">
              <a:extLst>
                <a:ext uri="{FF2B5EF4-FFF2-40B4-BE49-F238E27FC236}">
                  <a16:creationId xmlns:a16="http://schemas.microsoft.com/office/drawing/2014/main" id="{2DA1DDCF-070A-441F-8557-8D3ABFE0A32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63888" y="3960177"/>
              <a:ext cx="450613" cy="450613"/>
            </a:xfrm>
            <a:prstGeom prst="rect">
              <a:avLst/>
            </a:prstGeom>
          </p:spPr>
        </p:pic>
      </p:grpSp>
      <p:sp>
        <p:nvSpPr>
          <p:cNvPr id="27" name="ZoneTexte 26">
            <a:extLst>
              <a:ext uri="{FF2B5EF4-FFF2-40B4-BE49-F238E27FC236}">
                <a16:creationId xmlns:a16="http://schemas.microsoft.com/office/drawing/2014/main" id="{35AEBF62-0335-4DB6-8CD4-2F34FAAC580F}"/>
              </a:ext>
            </a:extLst>
          </p:cNvPr>
          <p:cNvSpPr txBox="1"/>
          <p:nvPr/>
        </p:nvSpPr>
        <p:spPr>
          <a:xfrm>
            <a:off x="1326932" y="1064279"/>
            <a:ext cx="1931383" cy="1107996"/>
          </a:xfrm>
          <a:prstGeom prst="rect">
            <a:avLst/>
          </a:prstGeom>
          <a:noFill/>
        </p:spPr>
        <p:txBody>
          <a:bodyPr wrap="square">
            <a:spAutoFit/>
          </a:bodyPr>
          <a:lstStyle/>
          <a:p>
            <a:pPr algn="r"/>
            <a:r>
              <a:rPr lang="en-US" b="1" dirty="0">
                <a:solidFill>
                  <a:srgbClr val="B2B2B2"/>
                </a:solidFill>
              </a:rPr>
              <a:t>Model panel</a:t>
            </a:r>
          </a:p>
          <a:p>
            <a:pPr algn="r"/>
            <a:r>
              <a:rPr lang="en-US" sz="1200" dirty="0"/>
              <a:t>Gaussian Naïve Bayes</a:t>
            </a:r>
          </a:p>
          <a:p>
            <a:pPr algn="r"/>
            <a:r>
              <a:rPr lang="en-US" sz="1200" dirty="0"/>
              <a:t>Logistic Regression</a:t>
            </a:r>
          </a:p>
          <a:p>
            <a:pPr algn="r"/>
            <a:r>
              <a:rPr lang="en-US" sz="1200" dirty="0"/>
              <a:t>Random Forest</a:t>
            </a:r>
          </a:p>
          <a:p>
            <a:pPr algn="r"/>
            <a:r>
              <a:rPr lang="en-US" sz="1200" dirty="0"/>
              <a:t>Light GBM </a:t>
            </a:r>
          </a:p>
        </p:txBody>
      </p:sp>
      <p:sp>
        <p:nvSpPr>
          <p:cNvPr id="28" name="ZoneTexte 27">
            <a:extLst>
              <a:ext uri="{FF2B5EF4-FFF2-40B4-BE49-F238E27FC236}">
                <a16:creationId xmlns:a16="http://schemas.microsoft.com/office/drawing/2014/main" id="{8771EFE8-CD6A-42A8-89D0-CB2C2B97162F}"/>
              </a:ext>
            </a:extLst>
          </p:cNvPr>
          <p:cNvSpPr txBox="1"/>
          <p:nvPr/>
        </p:nvSpPr>
        <p:spPr>
          <a:xfrm>
            <a:off x="3840896" y="1073988"/>
            <a:ext cx="2393022" cy="1107996"/>
          </a:xfrm>
          <a:prstGeom prst="rect">
            <a:avLst/>
          </a:prstGeom>
          <a:noFill/>
        </p:spPr>
        <p:txBody>
          <a:bodyPr wrap="square">
            <a:spAutoFit/>
          </a:bodyPr>
          <a:lstStyle/>
          <a:p>
            <a:r>
              <a:rPr lang="en-US" b="1" dirty="0" err="1">
                <a:solidFill>
                  <a:srgbClr val="B2B2B2"/>
                </a:solidFill>
              </a:rPr>
              <a:t>Peprocessings</a:t>
            </a:r>
            <a:r>
              <a:rPr lang="en-US" b="1" dirty="0">
                <a:solidFill>
                  <a:srgbClr val="B2B2B2"/>
                </a:solidFill>
              </a:rPr>
              <a:t>:</a:t>
            </a:r>
          </a:p>
          <a:p>
            <a:r>
              <a:rPr lang="en-US" sz="1200" dirty="0"/>
              <a:t>Fill missing with ‘0’</a:t>
            </a:r>
          </a:p>
          <a:p>
            <a:r>
              <a:rPr lang="en-US" sz="1200" dirty="0"/>
              <a:t>or ‘mean’</a:t>
            </a:r>
          </a:p>
          <a:p>
            <a:r>
              <a:rPr lang="en-US" sz="1200" dirty="0" err="1"/>
              <a:t>MinMax</a:t>
            </a:r>
            <a:r>
              <a:rPr lang="en-US" sz="1200" dirty="0"/>
              <a:t> scale</a:t>
            </a:r>
          </a:p>
          <a:p>
            <a:r>
              <a:rPr lang="en-US" sz="1200" dirty="0"/>
              <a:t>or not</a:t>
            </a:r>
          </a:p>
        </p:txBody>
      </p:sp>
      <p:grpSp>
        <p:nvGrpSpPr>
          <p:cNvPr id="7" name="Groupe 6">
            <a:extLst>
              <a:ext uri="{FF2B5EF4-FFF2-40B4-BE49-F238E27FC236}">
                <a16:creationId xmlns:a16="http://schemas.microsoft.com/office/drawing/2014/main" id="{4D602A8E-06C7-4BC9-9D7F-7C05E5DBD870}"/>
              </a:ext>
            </a:extLst>
          </p:cNvPr>
          <p:cNvGrpSpPr/>
          <p:nvPr/>
        </p:nvGrpSpPr>
        <p:grpSpPr>
          <a:xfrm>
            <a:off x="3258315" y="1106165"/>
            <a:ext cx="564816" cy="1002627"/>
            <a:chOff x="3258315" y="1106165"/>
            <a:chExt cx="564816" cy="1002627"/>
          </a:xfrm>
        </p:grpSpPr>
        <p:sp>
          <p:nvSpPr>
            <p:cNvPr id="3" name="ZoneTexte 2">
              <a:extLst>
                <a:ext uri="{FF2B5EF4-FFF2-40B4-BE49-F238E27FC236}">
                  <a16:creationId xmlns:a16="http://schemas.microsoft.com/office/drawing/2014/main" id="{41E50521-49F7-4281-8954-1356DECA0B87}"/>
                </a:ext>
              </a:extLst>
            </p:cNvPr>
            <p:cNvSpPr txBox="1"/>
            <p:nvPr/>
          </p:nvSpPr>
          <p:spPr>
            <a:xfrm>
              <a:off x="3423249" y="1433611"/>
              <a:ext cx="295274" cy="369332"/>
            </a:xfrm>
            <a:prstGeom prst="rect">
              <a:avLst/>
            </a:prstGeom>
            <a:noFill/>
          </p:spPr>
          <p:txBody>
            <a:bodyPr wrap="none" rtlCol="0">
              <a:spAutoFit/>
            </a:bodyPr>
            <a:lstStyle/>
            <a:p>
              <a:r>
                <a:rPr lang="en-US" dirty="0"/>
                <a:t>x</a:t>
              </a:r>
            </a:p>
          </p:txBody>
        </p:sp>
        <p:sp>
          <p:nvSpPr>
            <p:cNvPr id="6" name="Accolade fermante 5">
              <a:extLst>
                <a:ext uri="{FF2B5EF4-FFF2-40B4-BE49-F238E27FC236}">
                  <a16:creationId xmlns:a16="http://schemas.microsoft.com/office/drawing/2014/main" id="{F6EA636E-A37E-4695-85E4-18008CDF8046}"/>
                </a:ext>
              </a:extLst>
            </p:cNvPr>
            <p:cNvSpPr/>
            <p:nvPr/>
          </p:nvSpPr>
          <p:spPr>
            <a:xfrm>
              <a:off x="3258315" y="1106165"/>
              <a:ext cx="164934" cy="1002627"/>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Accolade fermante 15">
              <a:extLst>
                <a:ext uri="{FF2B5EF4-FFF2-40B4-BE49-F238E27FC236}">
                  <a16:creationId xmlns:a16="http://schemas.microsoft.com/office/drawing/2014/main" id="{A459EBEB-BCEB-40C1-9A6D-2A7A451617B5}"/>
                </a:ext>
              </a:extLst>
            </p:cNvPr>
            <p:cNvSpPr/>
            <p:nvPr/>
          </p:nvSpPr>
          <p:spPr>
            <a:xfrm flipH="1">
              <a:off x="3692791" y="1106165"/>
              <a:ext cx="130340" cy="1002627"/>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5" name="Groupe 4">
            <a:extLst>
              <a:ext uri="{FF2B5EF4-FFF2-40B4-BE49-F238E27FC236}">
                <a16:creationId xmlns:a16="http://schemas.microsoft.com/office/drawing/2014/main" id="{E9013383-3963-4FC3-ADD1-F713FAC3E05C}"/>
              </a:ext>
            </a:extLst>
          </p:cNvPr>
          <p:cNvGrpSpPr/>
          <p:nvPr/>
        </p:nvGrpSpPr>
        <p:grpSpPr>
          <a:xfrm>
            <a:off x="6251683" y="1762250"/>
            <a:ext cx="5009228" cy="4355624"/>
            <a:chOff x="6251683" y="1762250"/>
            <a:chExt cx="5009228" cy="4355624"/>
          </a:xfrm>
        </p:grpSpPr>
        <p:pic>
          <p:nvPicPr>
            <p:cNvPr id="11" name="Image 10">
              <a:extLst>
                <a:ext uri="{FF2B5EF4-FFF2-40B4-BE49-F238E27FC236}">
                  <a16:creationId xmlns:a16="http://schemas.microsoft.com/office/drawing/2014/main" id="{0949E820-8BCC-4712-AA28-467BF3E5A230}"/>
                </a:ext>
              </a:extLst>
            </p:cNvPr>
            <p:cNvPicPr>
              <a:picLocks noChangeAspect="1"/>
            </p:cNvPicPr>
            <p:nvPr/>
          </p:nvPicPr>
          <p:blipFill>
            <a:blip r:embed="rId5"/>
            <a:stretch>
              <a:fillRect/>
            </a:stretch>
          </p:blipFill>
          <p:spPr>
            <a:xfrm>
              <a:off x="6328766" y="2163049"/>
              <a:ext cx="4854404" cy="3954825"/>
            </a:xfrm>
            <a:prstGeom prst="rect">
              <a:avLst/>
            </a:prstGeom>
          </p:spPr>
        </p:pic>
        <p:sp>
          <p:nvSpPr>
            <p:cNvPr id="19" name="ZoneTexte 18">
              <a:extLst>
                <a:ext uri="{FF2B5EF4-FFF2-40B4-BE49-F238E27FC236}">
                  <a16:creationId xmlns:a16="http://schemas.microsoft.com/office/drawing/2014/main" id="{94DD0B1A-DE02-4F53-B31B-D2E42208BFCB}"/>
                </a:ext>
              </a:extLst>
            </p:cNvPr>
            <p:cNvSpPr txBox="1"/>
            <p:nvPr/>
          </p:nvSpPr>
          <p:spPr>
            <a:xfrm>
              <a:off x="6251683" y="1762250"/>
              <a:ext cx="5009228" cy="369332"/>
            </a:xfrm>
            <a:prstGeom prst="rect">
              <a:avLst/>
            </a:prstGeom>
            <a:noFill/>
          </p:spPr>
          <p:txBody>
            <a:bodyPr wrap="square">
              <a:spAutoFit/>
            </a:bodyPr>
            <a:lstStyle/>
            <a:p>
              <a:r>
                <a:rPr lang="en-US" b="1" dirty="0">
                  <a:solidFill>
                    <a:srgbClr val="B2B2B2"/>
                  </a:solidFill>
                </a:rPr>
                <a:t>Resulting bests ROC curves &amp; AUC scores:</a:t>
              </a:r>
            </a:p>
          </p:txBody>
        </p:sp>
      </p:grpSp>
    </p:spTree>
    <p:extLst>
      <p:ext uri="{BB962C8B-B14F-4D97-AF65-F5344CB8AC3E}">
        <p14:creationId xmlns:p14="http://schemas.microsoft.com/office/powerpoint/2010/main" val="3065958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up)">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wipe(up)">
                                      <p:cBhvr>
                                        <p:cTn id="17" dur="500"/>
                                        <p:tgtEl>
                                          <p:spTgt spid="2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up)">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up)">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13EB47-51D9-4AE0-B332-0741885998DA}"/>
              </a:ext>
            </a:extLst>
          </p:cNvPr>
          <p:cNvSpPr>
            <a:spLocks noGrp="1"/>
          </p:cNvSpPr>
          <p:nvPr>
            <p:ph type="title"/>
          </p:nvPr>
        </p:nvSpPr>
        <p:spPr/>
        <p:txBody>
          <a:bodyPr/>
          <a:lstStyle/>
          <a:p>
            <a:r>
              <a:rPr lang="en-US" sz="2800" dirty="0"/>
              <a:t>Remedy Class imbalance</a:t>
            </a:r>
            <a:br>
              <a:rPr lang="en-US" sz="2800" dirty="0"/>
            </a:br>
            <a:r>
              <a:rPr lang="en-US" sz="2800" dirty="0"/>
              <a:t>test SMOTE vs </a:t>
            </a:r>
            <a:r>
              <a:rPr lang="en-US" sz="2800" dirty="0" err="1"/>
              <a:t>Class_weight</a:t>
            </a:r>
            <a:endParaRPr lang="en-US" sz="2800" dirty="0"/>
          </a:p>
        </p:txBody>
      </p:sp>
      <p:grpSp>
        <p:nvGrpSpPr>
          <p:cNvPr id="61" name="Groupe 60">
            <a:extLst>
              <a:ext uri="{FF2B5EF4-FFF2-40B4-BE49-F238E27FC236}">
                <a16:creationId xmlns:a16="http://schemas.microsoft.com/office/drawing/2014/main" id="{738691DD-25C0-4113-BC9F-1D8E257F0318}"/>
              </a:ext>
            </a:extLst>
          </p:cNvPr>
          <p:cNvGrpSpPr/>
          <p:nvPr/>
        </p:nvGrpSpPr>
        <p:grpSpPr>
          <a:xfrm>
            <a:off x="248742" y="1089112"/>
            <a:ext cx="3066295" cy="5741013"/>
            <a:chOff x="248742" y="1089112"/>
            <a:chExt cx="3066295" cy="5741013"/>
          </a:xfrm>
        </p:grpSpPr>
        <p:sp>
          <p:nvSpPr>
            <p:cNvPr id="31" name="ZoneTexte 30">
              <a:extLst>
                <a:ext uri="{FF2B5EF4-FFF2-40B4-BE49-F238E27FC236}">
                  <a16:creationId xmlns:a16="http://schemas.microsoft.com/office/drawing/2014/main" id="{981273E9-B342-4EBF-9ADF-541FA05515F9}"/>
                </a:ext>
              </a:extLst>
            </p:cNvPr>
            <p:cNvSpPr txBox="1"/>
            <p:nvPr/>
          </p:nvSpPr>
          <p:spPr>
            <a:xfrm>
              <a:off x="248742" y="1089112"/>
              <a:ext cx="3066295" cy="369332"/>
            </a:xfrm>
            <a:prstGeom prst="rect">
              <a:avLst/>
            </a:prstGeom>
            <a:noFill/>
          </p:spPr>
          <p:txBody>
            <a:bodyPr wrap="square">
              <a:spAutoFit/>
            </a:bodyPr>
            <a:lstStyle/>
            <a:p>
              <a:r>
                <a:rPr lang="en-US" b="1" dirty="0">
                  <a:solidFill>
                    <a:srgbClr val="B2B2B2"/>
                  </a:solidFill>
                </a:rPr>
                <a:t>Imbalance – ‘raw’ model</a:t>
              </a:r>
            </a:p>
          </p:txBody>
        </p:sp>
        <p:grpSp>
          <p:nvGrpSpPr>
            <p:cNvPr id="57" name="Groupe 56">
              <a:extLst>
                <a:ext uri="{FF2B5EF4-FFF2-40B4-BE49-F238E27FC236}">
                  <a16:creationId xmlns:a16="http://schemas.microsoft.com/office/drawing/2014/main" id="{0DAD926D-D9DB-42E4-A88E-68E8FC7444CA}"/>
                </a:ext>
              </a:extLst>
            </p:cNvPr>
            <p:cNvGrpSpPr/>
            <p:nvPr/>
          </p:nvGrpSpPr>
          <p:grpSpPr>
            <a:xfrm>
              <a:off x="366320" y="1420435"/>
              <a:ext cx="2686981" cy="5409690"/>
              <a:chOff x="366320" y="1420435"/>
              <a:chExt cx="2686981" cy="5409690"/>
            </a:xfrm>
          </p:grpSpPr>
          <p:pic>
            <p:nvPicPr>
              <p:cNvPr id="6" name="Image 5">
                <a:extLst>
                  <a:ext uri="{FF2B5EF4-FFF2-40B4-BE49-F238E27FC236}">
                    <a16:creationId xmlns:a16="http://schemas.microsoft.com/office/drawing/2014/main" id="{6F214649-81EE-4EE3-8358-B6E0C785583B}"/>
                  </a:ext>
                </a:extLst>
              </p:cNvPr>
              <p:cNvPicPr>
                <a:picLocks noChangeAspect="1"/>
              </p:cNvPicPr>
              <p:nvPr/>
            </p:nvPicPr>
            <p:blipFill>
              <a:blip r:embed="rId2"/>
              <a:stretch>
                <a:fillRect/>
              </a:stretch>
            </p:blipFill>
            <p:spPr>
              <a:xfrm>
                <a:off x="366321" y="1420435"/>
                <a:ext cx="2680468" cy="1754624"/>
              </a:xfrm>
              <a:prstGeom prst="rect">
                <a:avLst/>
              </a:prstGeom>
            </p:spPr>
          </p:pic>
          <p:pic>
            <p:nvPicPr>
              <p:cNvPr id="34" name="Image 33">
                <a:extLst>
                  <a:ext uri="{FF2B5EF4-FFF2-40B4-BE49-F238E27FC236}">
                    <a16:creationId xmlns:a16="http://schemas.microsoft.com/office/drawing/2014/main" id="{CA742C5E-0B6F-4DBD-97A5-F5C5438710E6}"/>
                  </a:ext>
                </a:extLst>
              </p:cNvPr>
              <p:cNvPicPr>
                <a:picLocks noChangeAspect="1"/>
              </p:cNvPicPr>
              <p:nvPr/>
            </p:nvPicPr>
            <p:blipFill>
              <a:blip r:embed="rId3"/>
              <a:stretch>
                <a:fillRect/>
              </a:stretch>
            </p:blipFill>
            <p:spPr>
              <a:xfrm>
                <a:off x="366321" y="3175059"/>
                <a:ext cx="2680468" cy="1856079"/>
              </a:xfrm>
              <a:prstGeom prst="rect">
                <a:avLst/>
              </a:prstGeom>
            </p:spPr>
          </p:pic>
          <p:pic>
            <p:nvPicPr>
              <p:cNvPr id="35" name="Image 34">
                <a:extLst>
                  <a:ext uri="{FF2B5EF4-FFF2-40B4-BE49-F238E27FC236}">
                    <a16:creationId xmlns:a16="http://schemas.microsoft.com/office/drawing/2014/main" id="{71DD3631-FB84-4E6C-9EA8-2AED891E6370}"/>
                  </a:ext>
                </a:extLst>
              </p:cNvPr>
              <p:cNvPicPr>
                <a:picLocks noChangeAspect="1"/>
              </p:cNvPicPr>
              <p:nvPr/>
            </p:nvPicPr>
            <p:blipFill>
              <a:blip r:embed="rId4"/>
              <a:stretch>
                <a:fillRect/>
              </a:stretch>
            </p:blipFill>
            <p:spPr>
              <a:xfrm>
                <a:off x="366320" y="5012358"/>
                <a:ext cx="2686981" cy="1817767"/>
              </a:xfrm>
              <a:prstGeom prst="rect">
                <a:avLst/>
              </a:prstGeom>
            </p:spPr>
          </p:pic>
        </p:grpSp>
      </p:grpSp>
      <p:sp>
        <p:nvSpPr>
          <p:cNvPr id="4" name="Espace réservé du numéro de diapositive 3">
            <a:extLst>
              <a:ext uri="{FF2B5EF4-FFF2-40B4-BE49-F238E27FC236}">
                <a16:creationId xmlns:a16="http://schemas.microsoft.com/office/drawing/2014/main" id="{FB7B32C9-AF93-4443-BA64-D3EE8DB8ADF2}"/>
              </a:ext>
            </a:extLst>
          </p:cNvPr>
          <p:cNvSpPr>
            <a:spLocks noGrp="1"/>
          </p:cNvSpPr>
          <p:nvPr>
            <p:ph type="sldNum" sz="quarter" idx="12"/>
          </p:nvPr>
        </p:nvSpPr>
        <p:spPr/>
        <p:txBody>
          <a:bodyPr/>
          <a:lstStyle/>
          <a:p>
            <a:fld id="{D57F1E4F-1CFF-5643-939E-217C01CDF565}" type="slidenum">
              <a:rPr lang="en-US" smtClean="0"/>
              <a:pPr/>
              <a:t>14</a:t>
            </a:fld>
            <a:endParaRPr lang="en-US" b="1" dirty="0"/>
          </a:p>
        </p:txBody>
      </p:sp>
      <p:grpSp>
        <p:nvGrpSpPr>
          <p:cNvPr id="63" name="Groupe 62">
            <a:extLst>
              <a:ext uri="{FF2B5EF4-FFF2-40B4-BE49-F238E27FC236}">
                <a16:creationId xmlns:a16="http://schemas.microsoft.com/office/drawing/2014/main" id="{C3A99D9F-F0F8-44C9-AEA7-A0AC50A7BA85}"/>
              </a:ext>
            </a:extLst>
          </p:cNvPr>
          <p:cNvGrpSpPr/>
          <p:nvPr/>
        </p:nvGrpSpPr>
        <p:grpSpPr>
          <a:xfrm>
            <a:off x="6414841" y="1089850"/>
            <a:ext cx="3316402" cy="5748430"/>
            <a:chOff x="6365928" y="1089112"/>
            <a:chExt cx="3316402" cy="5748430"/>
          </a:xfrm>
        </p:grpSpPr>
        <p:sp>
          <p:nvSpPr>
            <p:cNvPr id="43" name="ZoneTexte 42">
              <a:extLst>
                <a:ext uri="{FF2B5EF4-FFF2-40B4-BE49-F238E27FC236}">
                  <a16:creationId xmlns:a16="http://schemas.microsoft.com/office/drawing/2014/main" id="{7526219F-D354-422E-B54D-29F5D5A87B47}"/>
                </a:ext>
              </a:extLst>
            </p:cNvPr>
            <p:cNvSpPr txBox="1"/>
            <p:nvPr/>
          </p:nvSpPr>
          <p:spPr>
            <a:xfrm>
              <a:off x="6365928" y="1089112"/>
              <a:ext cx="3316402" cy="369332"/>
            </a:xfrm>
            <a:prstGeom prst="rect">
              <a:avLst/>
            </a:prstGeom>
            <a:noFill/>
          </p:spPr>
          <p:txBody>
            <a:bodyPr wrap="square">
              <a:spAutoFit/>
            </a:bodyPr>
            <a:lstStyle/>
            <a:p>
              <a:r>
                <a:rPr lang="en-US" b="1" dirty="0" err="1">
                  <a:solidFill>
                    <a:srgbClr val="B2B2B2"/>
                  </a:solidFill>
                </a:rPr>
                <a:t>Class_weight</a:t>
              </a:r>
              <a:r>
                <a:rPr lang="en-US" b="1" dirty="0">
                  <a:solidFill>
                    <a:srgbClr val="B2B2B2"/>
                  </a:solidFill>
                </a:rPr>
                <a:t> ‘balanced’</a:t>
              </a:r>
            </a:p>
          </p:txBody>
        </p:sp>
        <p:grpSp>
          <p:nvGrpSpPr>
            <p:cNvPr id="59" name="Groupe 58">
              <a:extLst>
                <a:ext uri="{FF2B5EF4-FFF2-40B4-BE49-F238E27FC236}">
                  <a16:creationId xmlns:a16="http://schemas.microsoft.com/office/drawing/2014/main" id="{679CD892-4499-4967-94D7-41CD6D5345F7}"/>
                </a:ext>
              </a:extLst>
            </p:cNvPr>
            <p:cNvGrpSpPr/>
            <p:nvPr/>
          </p:nvGrpSpPr>
          <p:grpSpPr>
            <a:xfrm>
              <a:off x="6427459" y="1420435"/>
              <a:ext cx="2719744" cy="5417107"/>
              <a:chOff x="6427459" y="1420435"/>
              <a:chExt cx="2719744" cy="5417107"/>
            </a:xfrm>
          </p:grpSpPr>
          <p:pic>
            <p:nvPicPr>
              <p:cNvPr id="40" name="Image 39">
                <a:extLst>
                  <a:ext uri="{FF2B5EF4-FFF2-40B4-BE49-F238E27FC236}">
                    <a16:creationId xmlns:a16="http://schemas.microsoft.com/office/drawing/2014/main" id="{AA2F117C-85D7-4F7F-BC7A-077199B25731}"/>
                  </a:ext>
                </a:extLst>
              </p:cNvPr>
              <p:cNvPicPr>
                <a:picLocks noChangeAspect="1"/>
              </p:cNvPicPr>
              <p:nvPr/>
            </p:nvPicPr>
            <p:blipFill>
              <a:blip r:embed="rId5"/>
              <a:stretch>
                <a:fillRect/>
              </a:stretch>
            </p:blipFill>
            <p:spPr>
              <a:xfrm>
                <a:off x="6440539" y="5037215"/>
                <a:ext cx="2706664" cy="1800327"/>
              </a:xfrm>
              <a:prstGeom prst="rect">
                <a:avLst/>
              </a:prstGeom>
            </p:spPr>
          </p:pic>
          <p:pic>
            <p:nvPicPr>
              <p:cNvPr id="42" name="Image 41">
                <a:extLst>
                  <a:ext uri="{FF2B5EF4-FFF2-40B4-BE49-F238E27FC236}">
                    <a16:creationId xmlns:a16="http://schemas.microsoft.com/office/drawing/2014/main" id="{0A3B9EE6-5770-45E2-89C8-01D367A6A1D1}"/>
                  </a:ext>
                </a:extLst>
              </p:cNvPr>
              <p:cNvPicPr>
                <a:picLocks noChangeAspect="1"/>
              </p:cNvPicPr>
              <p:nvPr/>
            </p:nvPicPr>
            <p:blipFill>
              <a:blip r:embed="rId2"/>
              <a:stretch>
                <a:fillRect/>
              </a:stretch>
            </p:blipFill>
            <p:spPr>
              <a:xfrm>
                <a:off x="6428371" y="1420435"/>
                <a:ext cx="2680468" cy="1754624"/>
              </a:xfrm>
              <a:prstGeom prst="rect">
                <a:avLst/>
              </a:prstGeom>
            </p:spPr>
          </p:pic>
          <p:pic>
            <p:nvPicPr>
              <p:cNvPr id="46" name="Image 45">
                <a:extLst>
                  <a:ext uri="{FF2B5EF4-FFF2-40B4-BE49-F238E27FC236}">
                    <a16:creationId xmlns:a16="http://schemas.microsoft.com/office/drawing/2014/main" id="{045C1AC2-3D10-4F42-9560-97E701FB2774}"/>
                  </a:ext>
                </a:extLst>
              </p:cNvPr>
              <p:cNvPicPr>
                <a:picLocks noChangeAspect="1"/>
              </p:cNvPicPr>
              <p:nvPr/>
            </p:nvPicPr>
            <p:blipFill>
              <a:blip r:embed="rId6"/>
              <a:stretch>
                <a:fillRect/>
              </a:stretch>
            </p:blipFill>
            <p:spPr>
              <a:xfrm>
                <a:off x="6427459" y="3175059"/>
                <a:ext cx="2679556" cy="1895481"/>
              </a:xfrm>
              <a:prstGeom prst="rect">
                <a:avLst/>
              </a:prstGeom>
            </p:spPr>
          </p:pic>
          <p:sp>
            <p:nvSpPr>
              <p:cNvPr id="52" name="ZoneTexte 51">
                <a:extLst>
                  <a:ext uri="{FF2B5EF4-FFF2-40B4-BE49-F238E27FC236}">
                    <a16:creationId xmlns:a16="http://schemas.microsoft.com/office/drawing/2014/main" id="{460C4D23-C6CF-4AFF-97DA-B47CA443311D}"/>
                  </a:ext>
                </a:extLst>
              </p:cNvPr>
              <p:cNvSpPr txBox="1"/>
              <p:nvPr/>
            </p:nvSpPr>
            <p:spPr>
              <a:xfrm>
                <a:off x="7918882" y="3306387"/>
                <a:ext cx="1213416" cy="323165"/>
              </a:xfrm>
              <a:prstGeom prst="rect">
                <a:avLst/>
              </a:prstGeom>
              <a:noFill/>
            </p:spPr>
            <p:txBody>
              <a:bodyPr wrap="square" rtlCol="0">
                <a:spAutoFit/>
              </a:bodyPr>
              <a:lstStyle/>
              <a:p>
                <a:r>
                  <a:rPr lang="en-US" sz="1500" dirty="0">
                    <a:solidFill>
                      <a:schemeClr val="bg2"/>
                    </a:solidFill>
                  </a:rPr>
                  <a:t>AUC = 0.62</a:t>
                </a:r>
              </a:p>
            </p:txBody>
          </p:sp>
        </p:grpSp>
      </p:grpSp>
      <p:grpSp>
        <p:nvGrpSpPr>
          <p:cNvPr id="64" name="Groupe 63">
            <a:extLst>
              <a:ext uri="{FF2B5EF4-FFF2-40B4-BE49-F238E27FC236}">
                <a16:creationId xmlns:a16="http://schemas.microsoft.com/office/drawing/2014/main" id="{50CE70D1-43FC-4C66-AA79-950936DBA7AE}"/>
              </a:ext>
            </a:extLst>
          </p:cNvPr>
          <p:cNvGrpSpPr/>
          <p:nvPr/>
        </p:nvGrpSpPr>
        <p:grpSpPr>
          <a:xfrm>
            <a:off x="9359600" y="1079340"/>
            <a:ext cx="3316402" cy="5758665"/>
            <a:chOff x="9359600" y="1079340"/>
            <a:chExt cx="3316402" cy="5758665"/>
          </a:xfrm>
        </p:grpSpPr>
        <p:sp>
          <p:nvSpPr>
            <p:cNvPr id="45" name="ZoneTexte 44">
              <a:extLst>
                <a:ext uri="{FF2B5EF4-FFF2-40B4-BE49-F238E27FC236}">
                  <a16:creationId xmlns:a16="http://schemas.microsoft.com/office/drawing/2014/main" id="{3A6F72DC-38A3-4D28-A317-5B763B99F816}"/>
                </a:ext>
              </a:extLst>
            </p:cNvPr>
            <p:cNvSpPr txBox="1"/>
            <p:nvPr/>
          </p:nvSpPr>
          <p:spPr>
            <a:xfrm>
              <a:off x="9359600" y="1079340"/>
              <a:ext cx="3316402" cy="369332"/>
            </a:xfrm>
            <a:prstGeom prst="rect">
              <a:avLst/>
            </a:prstGeom>
            <a:noFill/>
          </p:spPr>
          <p:txBody>
            <a:bodyPr wrap="square">
              <a:spAutoFit/>
            </a:bodyPr>
            <a:lstStyle/>
            <a:p>
              <a:r>
                <a:rPr lang="en-US" b="1" dirty="0">
                  <a:solidFill>
                    <a:srgbClr val="B2B2B2"/>
                  </a:solidFill>
                </a:rPr>
                <a:t>Both techniques</a:t>
              </a:r>
            </a:p>
          </p:txBody>
        </p:sp>
        <p:grpSp>
          <p:nvGrpSpPr>
            <p:cNvPr id="60" name="Groupe 59">
              <a:extLst>
                <a:ext uri="{FF2B5EF4-FFF2-40B4-BE49-F238E27FC236}">
                  <a16:creationId xmlns:a16="http://schemas.microsoft.com/office/drawing/2014/main" id="{DE60C959-29ED-419E-8C9A-2B0BE4DDBEDC}"/>
                </a:ext>
              </a:extLst>
            </p:cNvPr>
            <p:cNvGrpSpPr/>
            <p:nvPr/>
          </p:nvGrpSpPr>
          <p:grpSpPr>
            <a:xfrm>
              <a:off x="9438078" y="1420435"/>
              <a:ext cx="2662920" cy="5417570"/>
              <a:chOff x="9438078" y="1420435"/>
              <a:chExt cx="2662920" cy="5417570"/>
            </a:xfrm>
          </p:grpSpPr>
          <p:pic>
            <p:nvPicPr>
              <p:cNvPr id="39" name="Image 38">
                <a:extLst>
                  <a:ext uri="{FF2B5EF4-FFF2-40B4-BE49-F238E27FC236}">
                    <a16:creationId xmlns:a16="http://schemas.microsoft.com/office/drawing/2014/main" id="{FC40BBB3-70AF-4817-AE54-FAFBA05D9FE9}"/>
                  </a:ext>
                </a:extLst>
              </p:cNvPr>
              <p:cNvPicPr>
                <a:picLocks noChangeAspect="1"/>
              </p:cNvPicPr>
              <p:nvPr/>
            </p:nvPicPr>
            <p:blipFill>
              <a:blip r:embed="rId7"/>
              <a:stretch>
                <a:fillRect/>
              </a:stretch>
            </p:blipFill>
            <p:spPr>
              <a:xfrm>
                <a:off x="9443988" y="5040615"/>
                <a:ext cx="2657010" cy="1797390"/>
              </a:xfrm>
              <a:prstGeom prst="rect">
                <a:avLst/>
              </a:prstGeom>
            </p:spPr>
          </p:pic>
          <p:pic>
            <p:nvPicPr>
              <p:cNvPr id="44" name="Image 43">
                <a:extLst>
                  <a:ext uri="{FF2B5EF4-FFF2-40B4-BE49-F238E27FC236}">
                    <a16:creationId xmlns:a16="http://schemas.microsoft.com/office/drawing/2014/main" id="{11B64516-41A1-4BA3-A3B0-0235AFD9CA23}"/>
                  </a:ext>
                </a:extLst>
              </p:cNvPr>
              <p:cNvPicPr>
                <a:picLocks noChangeAspect="1"/>
              </p:cNvPicPr>
              <p:nvPr/>
            </p:nvPicPr>
            <p:blipFill>
              <a:blip r:embed="rId8"/>
              <a:stretch>
                <a:fillRect/>
              </a:stretch>
            </p:blipFill>
            <p:spPr>
              <a:xfrm>
                <a:off x="9440443" y="1420435"/>
                <a:ext cx="2651677" cy="1830936"/>
              </a:xfrm>
              <a:prstGeom prst="rect">
                <a:avLst/>
              </a:prstGeom>
            </p:spPr>
          </p:pic>
          <p:pic>
            <p:nvPicPr>
              <p:cNvPr id="51" name="Image 50">
                <a:extLst>
                  <a:ext uri="{FF2B5EF4-FFF2-40B4-BE49-F238E27FC236}">
                    <a16:creationId xmlns:a16="http://schemas.microsoft.com/office/drawing/2014/main" id="{3BE47CA0-3237-4016-AAEB-975E4B5D6E85}"/>
                  </a:ext>
                </a:extLst>
              </p:cNvPr>
              <p:cNvPicPr>
                <a:picLocks noChangeAspect="1"/>
              </p:cNvPicPr>
              <p:nvPr/>
            </p:nvPicPr>
            <p:blipFill>
              <a:blip r:embed="rId9"/>
              <a:stretch>
                <a:fillRect/>
              </a:stretch>
            </p:blipFill>
            <p:spPr>
              <a:xfrm>
                <a:off x="9438078" y="3247688"/>
                <a:ext cx="2654042" cy="1807301"/>
              </a:xfrm>
              <a:prstGeom prst="rect">
                <a:avLst/>
              </a:prstGeom>
            </p:spPr>
          </p:pic>
          <p:sp>
            <p:nvSpPr>
              <p:cNvPr id="53" name="ZoneTexte 52">
                <a:extLst>
                  <a:ext uri="{FF2B5EF4-FFF2-40B4-BE49-F238E27FC236}">
                    <a16:creationId xmlns:a16="http://schemas.microsoft.com/office/drawing/2014/main" id="{054DC29A-4177-4554-A9AD-E6C670063ED4}"/>
                  </a:ext>
                </a:extLst>
              </p:cNvPr>
              <p:cNvSpPr txBox="1"/>
              <p:nvPr/>
            </p:nvSpPr>
            <p:spPr>
              <a:xfrm>
                <a:off x="10878704" y="3347638"/>
                <a:ext cx="1213416" cy="323165"/>
              </a:xfrm>
              <a:prstGeom prst="rect">
                <a:avLst/>
              </a:prstGeom>
              <a:noFill/>
            </p:spPr>
            <p:txBody>
              <a:bodyPr wrap="square" rtlCol="0">
                <a:spAutoFit/>
              </a:bodyPr>
              <a:lstStyle/>
              <a:p>
                <a:r>
                  <a:rPr lang="en-US" sz="1500" dirty="0">
                    <a:solidFill>
                      <a:schemeClr val="bg2"/>
                    </a:solidFill>
                  </a:rPr>
                  <a:t>AUC = 0.62</a:t>
                </a:r>
              </a:p>
            </p:txBody>
          </p:sp>
        </p:grpSp>
      </p:grpSp>
      <p:grpSp>
        <p:nvGrpSpPr>
          <p:cNvPr id="62" name="Groupe 61">
            <a:extLst>
              <a:ext uri="{FF2B5EF4-FFF2-40B4-BE49-F238E27FC236}">
                <a16:creationId xmlns:a16="http://schemas.microsoft.com/office/drawing/2014/main" id="{11A57E8D-B9B4-40C3-8689-A8ACDE99B4B1}"/>
              </a:ext>
            </a:extLst>
          </p:cNvPr>
          <p:cNvGrpSpPr/>
          <p:nvPr/>
        </p:nvGrpSpPr>
        <p:grpSpPr>
          <a:xfrm>
            <a:off x="3315037" y="1079340"/>
            <a:ext cx="3517372" cy="5750785"/>
            <a:chOff x="3315037" y="1079340"/>
            <a:chExt cx="3517372" cy="5750785"/>
          </a:xfrm>
        </p:grpSpPr>
        <p:sp>
          <p:nvSpPr>
            <p:cNvPr id="32" name="ZoneTexte 31">
              <a:extLst>
                <a:ext uri="{FF2B5EF4-FFF2-40B4-BE49-F238E27FC236}">
                  <a16:creationId xmlns:a16="http://schemas.microsoft.com/office/drawing/2014/main" id="{264DEF51-80E6-4BF0-A83A-4B4AF4029E63}"/>
                </a:ext>
              </a:extLst>
            </p:cNvPr>
            <p:cNvSpPr txBox="1"/>
            <p:nvPr/>
          </p:nvSpPr>
          <p:spPr>
            <a:xfrm>
              <a:off x="3315037" y="1079340"/>
              <a:ext cx="3517372" cy="369332"/>
            </a:xfrm>
            <a:prstGeom prst="rect">
              <a:avLst/>
            </a:prstGeom>
            <a:noFill/>
          </p:spPr>
          <p:txBody>
            <a:bodyPr wrap="square">
              <a:spAutoFit/>
            </a:bodyPr>
            <a:lstStyle/>
            <a:p>
              <a:r>
                <a:rPr lang="en-US" b="1" dirty="0">
                  <a:solidFill>
                    <a:srgbClr val="B2B2B2"/>
                  </a:solidFill>
                </a:rPr>
                <a:t>Balanced with SMOTE</a:t>
              </a:r>
            </a:p>
          </p:txBody>
        </p:sp>
        <p:grpSp>
          <p:nvGrpSpPr>
            <p:cNvPr id="58" name="Groupe 57">
              <a:extLst>
                <a:ext uri="{FF2B5EF4-FFF2-40B4-BE49-F238E27FC236}">
                  <a16:creationId xmlns:a16="http://schemas.microsoft.com/office/drawing/2014/main" id="{D6E6458C-18C3-4024-9031-2E1298BCB196}"/>
                </a:ext>
              </a:extLst>
            </p:cNvPr>
            <p:cNvGrpSpPr/>
            <p:nvPr/>
          </p:nvGrpSpPr>
          <p:grpSpPr>
            <a:xfrm>
              <a:off x="3417212" y="1420435"/>
              <a:ext cx="2683758" cy="5409690"/>
              <a:chOff x="3417212" y="1420435"/>
              <a:chExt cx="2683758" cy="5409690"/>
            </a:xfrm>
          </p:grpSpPr>
          <p:pic>
            <p:nvPicPr>
              <p:cNvPr id="7" name="Image 6">
                <a:extLst>
                  <a:ext uri="{FF2B5EF4-FFF2-40B4-BE49-F238E27FC236}">
                    <a16:creationId xmlns:a16="http://schemas.microsoft.com/office/drawing/2014/main" id="{8BDCDA32-A811-46E0-84F4-7FAE95617F5E}"/>
                  </a:ext>
                </a:extLst>
              </p:cNvPr>
              <p:cNvPicPr>
                <a:picLocks noChangeAspect="1"/>
              </p:cNvPicPr>
              <p:nvPr/>
            </p:nvPicPr>
            <p:blipFill>
              <a:blip r:embed="rId8"/>
              <a:stretch>
                <a:fillRect/>
              </a:stretch>
            </p:blipFill>
            <p:spPr>
              <a:xfrm>
                <a:off x="3417212" y="1420435"/>
                <a:ext cx="2680468" cy="1757463"/>
              </a:xfrm>
              <a:prstGeom prst="rect">
                <a:avLst/>
              </a:prstGeom>
            </p:spPr>
          </p:pic>
          <p:pic>
            <p:nvPicPr>
              <p:cNvPr id="33" name="Image 32">
                <a:extLst>
                  <a:ext uri="{FF2B5EF4-FFF2-40B4-BE49-F238E27FC236}">
                    <a16:creationId xmlns:a16="http://schemas.microsoft.com/office/drawing/2014/main" id="{C98E4949-FED6-42B2-AD12-466556B43F9D}"/>
                  </a:ext>
                </a:extLst>
              </p:cNvPr>
              <p:cNvPicPr>
                <a:picLocks noChangeAspect="1"/>
              </p:cNvPicPr>
              <p:nvPr/>
            </p:nvPicPr>
            <p:blipFill>
              <a:blip r:embed="rId10"/>
              <a:stretch>
                <a:fillRect/>
              </a:stretch>
            </p:blipFill>
            <p:spPr>
              <a:xfrm>
                <a:off x="3417212" y="3175059"/>
                <a:ext cx="2679556" cy="1817766"/>
              </a:xfrm>
              <a:prstGeom prst="rect">
                <a:avLst/>
              </a:prstGeom>
            </p:spPr>
          </p:pic>
          <p:pic>
            <p:nvPicPr>
              <p:cNvPr id="55" name="Image 54">
                <a:extLst>
                  <a:ext uri="{FF2B5EF4-FFF2-40B4-BE49-F238E27FC236}">
                    <a16:creationId xmlns:a16="http://schemas.microsoft.com/office/drawing/2014/main" id="{9A82619C-C3DC-482F-9E91-2906A0218962}"/>
                  </a:ext>
                </a:extLst>
              </p:cNvPr>
              <p:cNvPicPr>
                <a:picLocks noChangeAspect="1"/>
              </p:cNvPicPr>
              <p:nvPr/>
            </p:nvPicPr>
            <p:blipFill>
              <a:blip r:embed="rId11"/>
              <a:stretch>
                <a:fillRect/>
              </a:stretch>
            </p:blipFill>
            <p:spPr>
              <a:xfrm>
                <a:off x="3417690" y="4947255"/>
                <a:ext cx="2683280" cy="1882870"/>
              </a:xfrm>
              <a:prstGeom prst="rect">
                <a:avLst/>
              </a:prstGeom>
            </p:spPr>
          </p:pic>
          <p:sp>
            <p:nvSpPr>
              <p:cNvPr id="56" name="ZoneTexte 55">
                <a:extLst>
                  <a:ext uri="{FF2B5EF4-FFF2-40B4-BE49-F238E27FC236}">
                    <a16:creationId xmlns:a16="http://schemas.microsoft.com/office/drawing/2014/main" id="{AD4B8FCD-1EB5-4F64-B53C-7D77337D977A}"/>
                  </a:ext>
                </a:extLst>
              </p:cNvPr>
              <p:cNvSpPr txBox="1"/>
              <p:nvPr/>
            </p:nvSpPr>
            <p:spPr>
              <a:xfrm>
                <a:off x="4756990" y="5175563"/>
                <a:ext cx="1208985" cy="323165"/>
              </a:xfrm>
              <a:prstGeom prst="rect">
                <a:avLst/>
              </a:prstGeom>
              <a:noFill/>
            </p:spPr>
            <p:txBody>
              <a:bodyPr wrap="none" rtlCol="0">
                <a:spAutoFit/>
              </a:bodyPr>
              <a:lstStyle/>
              <a:p>
                <a:r>
                  <a:rPr lang="en-US" sz="1500" dirty="0">
                    <a:solidFill>
                      <a:schemeClr val="bg2"/>
                    </a:solidFill>
                  </a:rPr>
                  <a:t>AUC = 0.62</a:t>
                </a:r>
              </a:p>
            </p:txBody>
          </p:sp>
        </p:grpSp>
      </p:grpSp>
      <p:grpSp>
        <p:nvGrpSpPr>
          <p:cNvPr id="70" name="Groupe 69">
            <a:extLst>
              <a:ext uri="{FF2B5EF4-FFF2-40B4-BE49-F238E27FC236}">
                <a16:creationId xmlns:a16="http://schemas.microsoft.com/office/drawing/2014/main" id="{72C6EF86-ABB1-447E-BAB2-B17D7D306751}"/>
              </a:ext>
            </a:extLst>
          </p:cNvPr>
          <p:cNvGrpSpPr/>
          <p:nvPr/>
        </p:nvGrpSpPr>
        <p:grpSpPr>
          <a:xfrm>
            <a:off x="337901" y="1431784"/>
            <a:ext cx="11766747" cy="5426216"/>
            <a:chOff x="337901" y="1431784"/>
            <a:chExt cx="11766747" cy="5426216"/>
          </a:xfrm>
        </p:grpSpPr>
        <p:sp>
          <p:nvSpPr>
            <p:cNvPr id="65" name="Rectangle 64">
              <a:extLst>
                <a:ext uri="{FF2B5EF4-FFF2-40B4-BE49-F238E27FC236}">
                  <a16:creationId xmlns:a16="http://schemas.microsoft.com/office/drawing/2014/main" id="{58AFF922-79BA-49C8-B4DF-D84C42DA30E6}"/>
                </a:ext>
              </a:extLst>
            </p:cNvPr>
            <p:cNvSpPr/>
            <p:nvPr/>
          </p:nvSpPr>
          <p:spPr>
            <a:xfrm>
              <a:off x="337901" y="1431784"/>
              <a:ext cx="11766747" cy="3629952"/>
            </a:xfrm>
            <a:prstGeom prst="rect">
              <a:avLst/>
            </a:prstGeom>
            <a:solidFill>
              <a:schemeClr val="tx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125A3949-C045-4C3E-9108-1A277C2AD219}"/>
                </a:ext>
              </a:extLst>
            </p:cNvPr>
            <p:cNvSpPr/>
            <p:nvPr/>
          </p:nvSpPr>
          <p:spPr>
            <a:xfrm>
              <a:off x="3032519" y="5060777"/>
              <a:ext cx="3465500" cy="1792405"/>
            </a:xfrm>
            <a:prstGeom prst="rect">
              <a:avLst/>
            </a:prstGeom>
            <a:solidFill>
              <a:schemeClr val="tx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5BF90FED-4C18-4680-9B7C-666C4CD2BDC1}"/>
                </a:ext>
              </a:extLst>
            </p:cNvPr>
            <p:cNvSpPr/>
            <p:nvPr/>
          </p:nvSpPr>
          <p:spPr>
            <a:xfrm>
              <a:off x="9170273" y="5058735"/>
              <a:ext cx="2921848" cy="1792405"/>
            </a:xfrm>
            <a:prstGeom prst="rect">
              <a:avLst/>
            </a:prstGeom>
            <a:solidFill>
              <a:schemeClr val="tx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1E240B22-899E-4CE0-987E-05711068259E}"/>
                </a:ext>
              </a:extLst>
            </p:cNvPr>
            <p:cNvSpPr/>
            <p:nvPr/>
          </p:nvSpPr>
          <p:spPr>
            <a:xfrm>
              <a:off x="366320" y="5031138"/>
              <a:ext cx="2669752" cy="1806867"/>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805024EE-F591-44D4-AC22-9E35BFADE973}"/>
                </a:ext>
              </a:extLst>
            </p:cNvPr>
            <p:cNvSpPr/>
            <p:nvPr/>
          </p:nvSpPr>
          <p:spPr>
            <a:xfrm>
              <a:off x="6473797" y="5062139"/>
              <a:ext cx="2706663" cy="1795861"/>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e 72">
            <a:extLst>
              <a:ext uri="{FF2B5EF4-FFF2-40B4-BE49-F238E27FC236}">
                <a16:creationId xmlns:a16="http://schemas.microsoft.com/office/drawing/2014/main" id="{157A0E04-9780-49FA-9B8A-0542511ADF17}"/>
              </a:ext>
            </a:extLst>
          </p:cNvPr>
          <p:cNvGrpSpPr/>
          <p:nvPr/>
        </p:nvGrpSpPr>
        <p:grpSpPr>
          <a:xfrm>
            <a:off x="337901" y="3665782"/>
            <a:ext cx="7173770" cy="1281473"/>
            <a:chOff x="337901" y="3665782"/>
            <a:chExt cx="7173770" cy="1281473"/>
          </a:xfrm>
        </p:grpSpPr>
        <p:grpSp>
          <p:nvGrpSpPr>
            <p:cNvPr id="48" name="Groupe 47">
              <a:extLst>
                <a:ext uri="{FF2B5EF4-FFF2-40B4-BE49-F238E27FC236}">
                  <a16:creationId xmlns:a16="http://schemas.microsoft.com/office/drawing/2014/main" id="{678BA1B9-A271-45F6-9A70-29A70EA82CD8}"/>
                </a:ext>
              </a:extLst>
            </p:cNvPr>
            <p:cNvGrpSpPr/>
            <p:nvPr/>
          </p:nvGrpSpPr>
          <p:grpSpPr>
            <a:xfrm>
              <a:off x="337901" y="3665782"/>
              <a:ext cx="7173770" cy="830996"/>
              <a:chOff x="12020353" y="-2890948"/>
              <a:chExt cx="7865981" cy="1055483"/>
            </a:xfrm>
          </p:grpSpPr>
          <p:sp>
            <p:nvSpPr>
              <p:cNvPr id="49" name="ZoneTexte 48">
                <a:extLst>
                  <a:ext uri="{FF2B5EF4-FFF2-40B4-BE49-F238E27FC236}">
                    <a16:creationId xmlns:a16="http://schemas.microsoft.com/office/drawing/2014/main" id="{4C6496C0-AF99-4B4A-9654-99C83C53ACFC}"/>
                  </a:ext>
                </a:extLst>
              </p:cNvPr>
              <p:cNvSpPr txBox="1"/>
              <p:nvPr/>
            </p:nvSpPr>
            <p:spPr>
              <a:xfrm>
                <a:off x="12020353" y="-2890948"/>
                <a:ext cx="7865981" cy="1055483"/>
              </a:xfrm>
              <a:prstGeom prst="rect">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lin ang="5400000" scaled="1"/>
                <a:tileRect/>
              </a:gradFill>
              <a:ln>
                <a:solidFill>
                  <a:schemeClr val="tx1"/>
                </a:solidFill>
              </a:ln>
            </p:spPr>
            <p:txBody>
              <a:bodyPr wrap="square" rtlCol="0">
                <a:spAutoFit/>
              </a:bodyPr>
              <a:lstStyle/>
              <a:p>
                <a:pPr algn="r"/>
                <a:r>
                  <a:rPr lang="en-US" sz="1600" b="1" dirty="0"/>
                  <a:t>While SMOTE seems helpful for Logistic Regression</a:t>
                </a:r>
              </a:p>
              <a:p>
                <a:pPr algn="r"/>
                <a:r>
                  <a:rPr lang="en-US" sz="1600" b="1" dirty="0"/>
                  <a:t>“</a:t>
                </a:r>
                <a:r>
                  <a:rPr lang="en-US" sz="1600" b="1" dirty="0" err="1"/>
                  <a:t>Class_weight</a:t>
                </a:r>
                <a:r>
                  <a:rPr lang="en-US" sz="1600" b="1" dirty="0"/>
                  <a:t>” set to ‘balanced’ seems “enough” for Light GBM,</a:t>
                </a:r>
              </a:p>
              <a:p>
                <a:pPr algn="r"/>
                <a:r>
                  <a:rPr lang="en-US" sz="1600" b="1" dirty="0"/>
                  <a:t>With even a rough behavior able to deal with such imbalanced class</a:t>
                </a:r>
              </a:p>
            </p:txBody>
          </p:sp>
          <p:pic>
            <p:nvPicPr>
              <p:cNvPr id="50" name="Graphique 49" descr="Index pointant vers la droite vu du côté du dos de la main">
                <a:extLst>
                  <a:ext uri="{FF2B5EF4-FFF2-40B4-BE49-F238E27FC236}">
                    <a16:creationId xmlns:a16="http://schemas.microsoft.com/office/drawing/2014/main" id="{36F5D541-614B-4E57-804A-5453C4AFACB5}"/>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2162761" y="-2808403"/>
                <a:ext cx="450612" cy="450613"/>
              </a:xfrm>
              <a:prstGeom prst="rect">
                <a:avLst/>
              </a:prstGeom>
            </p:spPr>
          </p:pic>
        </p:grpSp>
        <p:sp>
          <p:nvSpPr>
            <p:cNvPr id="71" name="Flèche : bas 70">
              <a:extLst>
                <a:ext uri="{FF2B5EF4-FFF2-40B4-BE49-F238E27FC236}">
                  <a16:creationId xmlns:a16="http://schemas.microsoft.com/office/drawing/2014/main" id="{E1D80AD3-A7EF-482E-BE4B-04A6CC1E1CFA}"/>
                </a:ext>
              </a:extLst>
            </p:cNvPr>
            <p:cNvSpPr/>
            <p:nvPr/>
          </p:nvSpPr>
          <p:spPr>
            <a:xfrm>
              <a:off x="1485900" y="4667309"/>
              <a:ext cx="436418" cy="2799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lèche : bas 71">
              <a:extLst>
                <a:ext uri="{FF2B5EF4-FFF2-40B4-BE49-F238E27FC236}">
                  <a16:creationId xmlns:a16="http://schemas.microsoft.com/office/drawing/2014/main" id="{62171D79-AED0-446D-8B46-BD99A39001BB}"/>
                </a:ext>
              </a:extLst>
            </p:cNvPr>
            <p:cNvSpPr/>
            <p:nvPr/>
          </p:nvSpPr>
          <p:spPr>
            <a:xfrm>
              <a:off x="6982691" y="4623985"/>
              <a:ext cx="436418" cy="2799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Image 4">
            <a:extLst>
              <a:ext uri="{FF2B5EF4-FFF2-40B4-BE49-F238E27FC236}">
                <a16:creationId xmlns:a16="http://schemas.microsoft.com/office/drawing/2014/main" id="{BE54C548-C766-4191-BCD8-E6B3832FA6F2}"/>
              </a:ext>
            </a:extLst>
          </p:cNvPr>
          <p:cNvPicPr>
            <a:picLocks noChangeAspect="1"/>
          </p:cNvPicPr>
          <p:nvPr/>
        </p:nvPicPr>
        <p:blipFill>
          <a:blip r:embed="rId14"/>
          <a:stretch>
            <a:fillRect/>
          </a:stretch>
        </p:blipFill>
        <p:spPr>
          <a:xfrm>
            <a:off x="8839831" y="8664"/>
            <a:ext cx="3103813" cy="984830"/>
          </a:xfrm>
          <a:prstGeom prst="rect">
            <a:avLst/>
          </a:prstGeom>
        </p:spPr>
      </p:pic>
    </p:spTree>
    <p:extLst>
      <p:ext uri="{BB962C8B-B14F-4D97-AF65-F5344CB8AC3E}">
        <p14:creationId xmlns:p14="http://schemas.microsoft.com/office/powerpoint/2010/main" val="3437634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wipe(left)">
                                      <p:cBhvr>
                                        <p:cTn id="7" dur="500"/>
                                        <p:tgtEl>
                                          <p:spTgt spid="6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2"/>
                                        </p:tgtEl>
                                        <p:attrNameLst>
                                          <p:attrName>style.visibility</p:attrName>
                                        </p:attrNameLst>
                                      </p:cBhvr>
                                      <p:to>
                                        <p:strVal val="visible"/>
                                      </p:to>
                                    </p:set>
                                    <p:animEffect transition="in" filter="wipe(left)">
                                      <p:cBhvr>
                                        <p:cTn id="12" dur="500"/>
                                        <p:tgtEl>
                                          <p:spTgt spid="6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3"/>
                                        </p:tgtEl>
                                        <p:attrNameLst>
                                          <p:attrName>style.visibility</p:attrName>
                                        </p:attrNameLst>
                                      </p:cBhvr>
                                      <p:to>
                                        <p:strVal val="visible"/>
                                      </p:to>
                                    </p:set>
                                    <p:animEffect transition="in" filter="wipe(left)">
                                      <p:cBhvr>
                                        <p:cTn id="17" dur="500"/>
                                        <p:tgtEl>
                                          <p:spTgt spid="6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4"/>
                                        </p:tgtEl>
                                        <p:attrNameLst>
                                          <p:attrName>style.visibility</p:attrName>
                                        </p:attrNameLst>
                                      </p:cBhvr>
                                      <p:to>
                                        <p:strVal val="visible"/>
                                      </p:to>
                                    </p:set>
                                    <p:animEffect transition="in" filter="wipe(left)">
                                      <p:cBhvr>
                                        <p:cTn id="22" dur="500"/>
                                        <p:tgtEl>
                                          <p:spTgt spid="64"/>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73"/>
                                        </p:tgtEl>
                                        <p:attrNameLst>
                                          <p:attrName>style.visibility</p:attrName>
                                        </p:attrNameLst>
                                      </p:cBhvr>
                                      <p:to>
                                        <p:strVal val="visible"/>
                                      </p:to>
                                    </p:set>
                                    <p:animEffect transition="in" filter="wipe(up)">
                                      <p:cBhvr>
                                        <p:cTn id="31"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B0D4B5-60EE-40EC-BACD-4F0105E32DA7}"/>
              </a:ext>
            </a:extLst>
          </p:cNvPr>
          <p:cNvSpPr>
            <a:spLocks noGrp="1"/>
          </p:cNvSpPr>
          <p:nvPr>
            <p:ph type="title"/>
          </p:nvPr>
        </p:nvSpPr>
        <p:spPr/>
        <p:txBody>
          <a:bodyPr/>
          <a:lstStyle/>
          <a:p>
            <a:r>
              <a:rPr lang="en-US" sz="3200" dirty="0"/>
              <a:t>Optimization : </a:t>
            </a:r>
            <a:r>
              <a:rPr lang="en-US" sz="3200" dirty="0" err="1"/>
              <a:t>hyperopt</a:t>
            </a:r>
            <a:endParaRPr lang="en-US" sz="3200" dirty="0"/>
          </a:p>
        </p:txBody>
      </p:sp>
      <p:sp>
        <p:nvSpPr>
          <p:cNvPr id="4" name="Espace réservé du numéro de diapositive 3">
            <a:extLst>
              <a:ext uri="{FF2B5EF4-FFF2-40B4-BE49-F238E27FC236}">
                <a16:creationId xmlns:a16="http://schemas.microsoft.com/office/drawing/2014/main" id="{4C2EE993-F953-49DE-ADF6-E3A08ACDCE72}"/>
              </a:ext>
            </a:extLst>
          </p:cNvPr>
          <p:cNvSpPr>
            <a:spLocks noGrp="1"/>
          </p:cNvSpPr>
          <p:nvPr>
            <p:ph type="sldNum" sz="quarter" idx="12"/>
          </p:nvPr>
        </p:nvSpPr>
        <p:spPr/>
        <p:txBody>
          <a:bodyPr/>
          <a:lstStyle/>
          <a:p>
            <a:fld id="{D57F1E4F-1CFF-5643-939E-217C01CDF565}" type="slidenum">
              <a:rPr lang="en-US" smtClean="0"/>
              <a:pPr/>
              <a:t>15</a:t>
            </a:fld>
            <a:endParaRPr lang="en-US" dirty="0"/>
          </a:p>
        </p:txBody>
      </p:sp>
      <p:pic>
        <p:nvPicPr>
          <p:cNvPr id="8" name="Image 7">
            <a:extLst>
              <a:ext uri="{FF2B5EF4-FFF2-40B4-BE49-F238E27FC236}">
                <a16:creationId xmlns:a16="http://schemas.microsoft.com/office/drawing/2014/main" id="{60B7DC99-FFC0-4F6B-A504-25A4CBF6F5E6}"/>
              </a:ext>
            </a:extLst>
          </p:cNvPr>
          <p:cNvPicPr>
            <a:picLocks noChangeAspect="1"/>
          </p:cNvPicPr>
          <p:nvPr/>
        </p:nvPicPr>
        <p:blipFill>
          <a:blip r:embed="rId2"/>
          <a:stretch>
            <a:fillRect/>
          </a:stretch>
        </p:blipFill>
        <p:spPr>
          <a:xfrm>
            <a:off x="174460" y="1259577"/>
            <a:ext cx="4294765" cy="4208869"/>
          </a:xfrm>
          <a:prstGeom prst="rect">
            <a:avLst/>
          </a:prstGeom>
        </p:spPr>
      </p:pic>
      <p:sp>
        <p:nvSpPr>
          <p:cNvPr id="3" name="ZoneTexte 2">
            <a:extLst>
              <a:ext uri="{FF2B5EF4-FFF2-40B4-BE49-F238E27FC236}">
                <a16:creationId xmlns:a16="http://schemas.microsoft.com/office/drawing/2014/main" id="{152B0DAE-9E54-4B9A-AC58-67401565F540}"/>
              </a:ext>
            </a:extLst>
          </p:cNvPr>
          <p:cNvSpPr txBox="1"/>
          <p:nvPr/>
        </p:nvSpPr>
        <p:spPr>
          <a:xfrm>
            <a:off x="190003" y="5598422"/>
            <a:ext cx="4294765" cy="1200329"/>
          </a:xfrm>
          <a:prstGeom prst="rect">
            <a:avLst/>
          </a:prstGeom>
          <a:noFill/>
        </p:spPr>
        <p:txBody>
          <a:bodyPr wrap="none" rtlCol="0">
            <a:spAutoFit/>
          </a:bodyPr>
          <a:lstStyle/>
          <a:p>
            <a:r>
              <a:rPr lang="en-US" dirty="0"/>
              <a:t>! </a:t>
            </a:r>
            <a:r>
              <a:rPr lang="en-US" dirty="0" err="1"/>
              <a:t>Hyperopt</a:t>
            </a:r>
            <a:r>
              <a:rPr lang="en-US" dirty="0"/>
              <a:t> covering wide space</a:t>
            </a:r>
          </a:p>
          <a:p>
            <a:r>
              <a:rPr lang="en-US" dirty="0"/>
              <a:t>! Further </a:t>
            </a:r>
            <a:r>
              <a:rPr lang="en-US" dirty="0" err="1"/>
              <a:t>optim</a:t>
            </a:r>
            <a:r>
              <a:rPr lang="en-US" dirty="0"/>
              <a:t> on a restricted space</a:t>
            </a:r>
          </a:p>
          <a:p>
            <a:endParaRPr lang="en-US" dirty="0"/>
          </a:p>
          <a:p>
            <a:r>
              <a:rPr lang="en-US" dirty="0"/>
              <a:t>‘actual’ loss would be more chaotic </a:t>
            </a:r>
          </a:p>
        </p:txBody>
      </p:sp>
    </p:spTree>
    <p:extLst>
      <p:ext uri="{BB962C8B-B14F-4D97-AF65-F5344CB8AC3E}">
        <p14:creationId xmlns:p14="http://schemas.microsoft.com/office/powerpoint/2010/main" val="1838712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00C25F-FAA2-4D2C-923D-C65309FFB0AE}"/>
              </a:ext>
            </a:extLst>
          </p:cNvPr>
          <p:cNvSpPr>
            <a:spLocks noGrp="1"/>
          </p:cNvSpPr>
          <p:nvPr>
            <p:ph type="title"/>
          </p:nvPr>
        </p:nvSpPr>
        <p:spPr/>
        <p:txBody>
          <a:bodyPr/>
          <a:lstStyle/>
          <a:p>
            <a:endParaRPr lang="en-US"/>
          </a:p>
        </p:txBody>
      </p:sp>
      <p:sp>
        <p:nvSpPr>
          <p:cNvPr id="4" name="Espace réservé du numéro de diapositive 3">
            <a:extLst>
              <a:ext uri="{FF2B5EF4-FFF2-40B4-BE49-F238E27FC236}">
                <a16:creationId xmlns:a16="http://schemas.microsoft.com/office/drawing/2014/main" id="{91707DBA-1A46-4D0C-855C-20234C3DA337}"/>
              </a:ext>
            </a:extLst>
          </p:cNvPr>
          <p:cNvSpPr>
            <a:spLocks noGrp="1"/>
          </p:cNvSpPr>
          <p:nvPr>
            <p:ph type="sldNum" sz="quarter" idx="12"/>
          </p:nvPr>
        </p:nvSpPr>
        <p:spPr/>
        <p:txBody>
          <a:bodyPr/>
          <a:lstStyle/>
          <a:p>
            <a:fld id="{D57F1E4F-1CFF-5643-939E-217C01CDF565}" type="slidenum">
              <a:rPr lang="en-US" smtClean="0"/>
              <a:pPr/>
              <a:t>16</a:t>
            </a:fld>
            <a:endParaRPr lang="en-US" b="1" dirty="0"/>
          </a:p>
        </p:txBody>
      </p:sp>
      <p:pic>
        <p:nvPicPr>
          <p:cNvPr id="5" name="Image 4">
            <a:extLst>
              <a:ext uri="{FF2B5EF4-FFF2-40B4-BE49-F238E27FC236}">
                <a16:creationId xmlns:a16="http://schemas.microsoft.com/office/drawing/2014/main" id="{E45F8F99-6D15-4F41-AB70-C56165B08DCD}"/>
              </a:ext>
            </a:extLst>
          </p:cNvPr>
          <p:cNvPicPr>
            <a:picLocks noChangeAspect="1"/>
          </p:cNvPicPr>
          <p:nvPr/>
        </p:nvPicPr>
        <p:blipFill>
          <a:blip r:embed="rId2"/>
          <a:stretch>
            <a:fillRect/>
          </a:stretch>
        </p:blipFill>
        <p:spPr>
          <a:xfrm>
            <a:off x="1924320" y="1446079"/>
            <a:ext cx="3513589" cy="4338845"/>
          </a:xfrm>
          <a:prstGeom prst="rect">
            <a:avLst/>
          </a:prstGeom>
        </p:spPr>
      </p:pic>
      <p:pic>
        <p:nvPicPr>
          <p:cNvPr id="6" name="Image 5">
            <a:extLst>
              <a:ext uri="{FF2B5EF4-FFF2-40B4-BE49-F238E27FC236}">
                <a16:creationId xmlns:a16="http://schemas.microsoft.com/office/drawing/2014/main" id="{FBBAE09B-40F7-49F8-A010-D63483F57763}"/>
              </a:ext>
            </a:extLst>
          </p:cNvPr>
          <p:cNvPicPr>
            <a:picLocks noChangeAspect="1"/>
          </p:cNvPicPr>
          <p:nvPr/>
        </p:nvPicPr>
        <p:blipFill>
          <a:blip r:embed="rId3"/>
          <a:stretch>
            <a:fillRect/>
          </a:stretch>
        </p:blipFill>
        <p:spPr>
          <a:xfrm>
            <a:off x="6202419" y="1279836"/>
            <a:ext cx="3815191" cy="4338845"/>
          </a:xfrm>
          <a:prstGeom prst="rect">
            <a:avLst/>
          </a:prstGeom>
        </p:spPr>
      </p:pic>
      <p:pic>
        <p:nvPicPr>
          <p:cNvPr id="7" name="Image 6">
            <a:extLst>
              <a:ext uri="{FF2B5EF4-FFF2-40B4-BE49-F238E27FC236}">
                <a16:creationId xmlns:a16="http://schemas.microsoft.com/office/drawing/2014/main" id="{7AA7E03A-5B60-4B09-8351-790D44A58550}"/>
              </a:ext>
            </a:extLst>
          </p:cNvPr>
          <p:cNvPicPr>
            <a:picLocks noChangeAspect="1"/>
          </p:cNvPicPr>
          <p:nvPr/>
        </p:nvPicPr>
        <p:blipFill>
          <a:blip r:embed="rId4"/>
          <a:stretch>
            <a:fillRect/>
          </a:stretch>
        </p:blipFill>
        <p:spPr>
          <a:xfrm>
            <a:off x="5328788" y="2120237"/>
            <a:ext cx="5334000" cy="4286250"/>
          </a:xfrm>
          <a:prstGeom prst="rect">
            <a:avLst/>
          </a:prstGeom>
        </p:spPr>
      </p:pic>
    </p:spTree>
    <p:extLst>
      <p:ext uri="{BB962C8B-B14F-4D97-AF65-F5344CB8AC3E}">
        <p14:creationId xmlns:p14="http://schemas.microsoft.com/office/powerpoint/2010/main" val="7486000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5657DA-FA57-41DF-B362-3ED1084A3E59}"/>
              </a:ext>
            </a:extLst>
          </p:cNvPr>
          <p:cNvSpPr>
            <a:spLocks noGrp="1"/>
          </p:cNvSpPr>
          <p:nvPr>
            <p:ph type="title"/>
          </p:nvPr>
        </p:nvSpPr>
        <p:spPr/>
        <p:txBody>
          <a:bodyPr/>
          <a:lstStyle/>
          <a:p>
            <a:r>
              <a:rPr lang="en-US" dirty="0"/>
              <a:t>Table of contents</a:t>
            </a:r>
          </a:p>
        </p:txBody>
      </p:sp>
      <p:sp>
        <p:nvSpPr>
          <p:cNvPr id="3" name="Espace réservé du contenu 2">
            <a:extLst>
              <a:ext uri="{FF2B5EF4-FFF2-40B4-BE49-F238E27FC236}">
                <a16:creationId xmlns:a16="http://schemas.microsoft.com/office/drawing/2014/main" id="{4F135023-D3B4-46E5-BA8C-BCFAEED39407}"/>
              </a:ext>
            </a:extLst>
          </p:cNvPr>
          <p:cNvSpPr>
            <a:spLocks noGrp="1"/>
          </p:cNvSpPr>
          <p:nvPr>
            <p:ph idx="1"/>
          </p:nvPr>
        </p:nvSpPr>
        <p:spPr>
          <a:xfrm>
            <a:off x="654834" y="1770017"/>
            <a:ext cx="4798515" cy="4145871"/>
          </a:xfrm>
        </p:spPr>
        <p:txBody>
          <a:bodyPr>
            <a:normAutofit fontScale="62500" lnSpcReduction="20000"/>
          </a:bodyPr>
          <a:lstStyle/>
          <a:p>
            <a:pPr>
              <a:buFont typeface="+mj-lt"/>
              <a:buAutoNum type="arabicPeriod"/>
            </a:pPr>
            <a:r>
              <a:rPr lang="en-US" dirty="0"/>
              <a:t>Use case</a:t>
            </a:r>
          </a:p>
          <a:p>
            <a:pPr>
              <a:buFont typeface="+mj-lt"/>
              <a:buAutoNum type="arabicPeriod"/>
            </a:pPr>
            <a:r>
              <a:rPr lang="en-US" dirty="0"/>
              <a:t>Data Feature Engineering &amp; “model-agnostic” Feature Selection</a:t>
            </a:r>
          </a:p>
          <a:p>
            <a:pPr>
              <a:buFont typeface="+mj-lt"/>
              <a:buAutoNum type="arabicPeriod"/>
            </a:pPr>
            <a:r>
              <a:rPr lang="en-US" dirty="0"/>
              <a:t>Model</a:t>
            </a:r>
          </a:p>
          <a:p>
            <a:pPr lvl="1">
              <a:buFont typeface="+mj-lt"/>
              <a:buAutoNum type="arabicPeriod"/>
            </a:pPr>
            <a:r>
              <a:rPr lang="en-US" dirty="0"/>
              <a:t>Scoring method (&amp; use of prediction threshold)</a:t>
            </a:r>
          </a:p>
          <a:p>
            <a:pPr lvl="1">
              <a:buFont typeface="+mj-lt"/>
              <a:buAutoNum type="arabicPeriod"/>
            </a:pPr>
            <a:r>
              <a:rPr lang="en-US" dirty="0"/>
              <a:t>Upstream steps strategies: impute, scale, class balance</a:t>
            </a:r>
          </a:p>
          <a:p>
            <a:pPr lvl="1">
              <a:buFont typeface="+mj-lt"/>
              <a:buAutoNum type="arabicPeriod"/>
            </a:pPr>
            <a:r>
              <a:rPr lang="en-US" dirty="0"/>
              <a:t>Testing across models &amp; models param : </a:t>
            </a:r>
            <a:r>
              <a:rPr lang="en-US" dirty="0" err="1"/>
              <a:t>hyperopt</a:t>
            </a:r>
            <a:endParaRPr lang="en-US" dirty="0"/>
          </a:p>
          <a:p>
            <a:pPr lvl="2">
              <a:buFont typeface="+mj-lt"/>
              <a:buAutoNum type="arabicPeriod"/>
            </a:pPr>
            <a:r>
              <a:rPr lang="en-US" dirty="0" err="1"/>
              <a:t>Auc</a:t>
            </a:r>
            <a:r>
              <a:rPr lang="en-US" dirty="0"/>
              <a:t> Objective</a:t>
            </a:r>
          </a:p>
          <a:p>
            <a:pPr lvl="2">
              <a:buFont typeface="+mj-lt"/>
              <a:buAutoNum type="arabicPeriod"/>
            </a:pPr>
            <a:r>
              <a:rPr lang="en-US" dirty="0" err="1"/>
              <a:t>Fbeta</a:t>
            </a:r>
            <a:r>
              <a:rPr lang="en-US" dirty="0"/>
              <a:t> score Objective</a:t>
            </a:r>
          </a:p>
          <a:p>
            <a:pPr lvl="1">
              <a:buFont typeface="+mj-lt"/>
              <a:buAutoNum type="arabicPeriod"/>
            </a:pPr>
            <a:r>
              <a:rPr lang="en-US" dirty="0"/>
              <a:t>Perspectives : embed FS, enable thresholding of predict </a:t>
            </a:r>
            <a:r>
              <a:rPr lang="en-US" dirty="0" err="1"/>
              <a:t>proba</a:t>
            </a:r>
            <a:r>
              <a:rPr lang="en-US" dirty="0"/>
              <a:t>, pipeline incl. upstream</a:t>
            </a:r>
          </a:p>
          <a:p>
            <a:pPr>
              <a:buFont typeface="+mj-lt"/>
              <a:buAutoNum type="arabicPeriod"/>
            </a:pPr>
            <a:r>
              <a:rPr lang="en-US" dirty="0"/>
              <a:t>Dashboard</a:t>
            </a:r>
          </a:p>
          <a:p>
            <a:pPr lvl="1">
              <a:buFont typeface="+mj-lt"/>
              <a:buAutoNum type="arabicPeriod"/>
            </a:pPr>
            <a:r>
              <a:rPr lang="en-US" dirty="0"/>
              <a:t>Interpretability</a:t>
            </a:r>
          </a:p>
          <a:p>
            <a:pPr lvl="1">
              <a:buFont typeface="+mj-lt"/>
              <a:buAutoNum type="arabicPeriod"/>
            </a:pPr>
            <a:r>
              <a:rPr lang="en-US" dirty="0"/>
              <a:t>Limits</a:t>
            </a:r>
          </a:p>
          <a:p>
            <a:pPr>
              <a:buFont typeface="+mj-lt"/>
              <a:buAutoNum type="arabicPeriod"/>
            </a:pPr>
            <a:r>
              <a:rPr lang="en-US" dirty="0"/>
              <a:t>Further works</a:t>
            </a:r>
          </a:p>
          <a:p>
            <a:pPr lvl="1">
              <a:buFont typeface="+mj-lt"/>
              <a:buAutoNum type="arabicPeriod"/>
            </a:pPr>
            <a:r>
              <a:rPr lang="en-US" dirty="0"/>
              <a:t>From learning from people to predict default’s risk</a:t>
            </a:r>
          </a:p>
          <a:p>
            <a:pPr lvl="1">
              <a:buFont typeface="+mj-lt"/>
              <a:buAutoNum type="arabicPeriod"/>
            </a:pPr>
            <a:r>
              <a:rPr lang="en-US" dirty="0"/>
              <a:t>To learning from people + context to predict effects on company KPIs</a:t>
            </a:r>
          </a:p>
        </p:txBody>
      </p:sp>
      <p:sp>
        <p:nvSpPr>
          <p:cNvPr id="4" name="Espace réservé du numéro de diapositive 3">
            <a:extLst>
              <a:ext uri="{FF2B5EF4-FFF2-40B4-BE49-F238E27FC236}">
                <a16:creationId xmlns:a16="http://schemas.microsoft.com/office/drawing/2014/main" id="{D294DA9C-285B-4BB1-88E6-1EC54B6FF0B2}"/>
              </a:ext>
            </a:extLst>
          </p:cNvPr>
          <p:cNvSpPr>
            <a:spLocks noGrp="1"/>
          </p:cNvSpPr>
          <p:nvPr>
            <p:ph type="sldNum" sz="quarter" idx="12"/>
          </p:nvPr>
        </p:nvSpPr>
        <p:spPr/>
        <p:txBody>
          <a:bodyPr/>
          <a:lstStyle/>
          <a:p>
            <a:fld id="{D57F1E4F-1CFF-5643-939E-217C01CDF565}" type="slidenum">
              <a:rPr lang="en-US" smtClean="0"/>
              <a:pPr/>
              <a:t>17</a:t>
            </a:fld>
            <a:endParaRPr lang="en-US" dirty="0"/>
          </a:p>
        </p:txBody>
      </p:sp>
      <p:graphicFrame>
        <p:nvGraphicFramePr>
          <p:cNvPr id="5" name="Diagramme 4">
            <a:extLst>
              <a:ext uri="{FF2B5EF4-FFF2-40B4-BE49-F238E27FC236}">
                <a16:creationId xmlns:a16="http://schemas.microsoft.com/office/drawing/2014/main" id="{18383BD8-B764-4A62-84CE-DC767B5123A7}"/>
              </a:ext>
            </a:extLst>
          </p:cNvPr>
          <p:cNvGraphicFramePr/>
          <p:nvPr/>
        </p:nvGraphicFramePr>
        <p:xfrm>
          <a:off x="6007504" y="1938969"/>
          <a:ext cx="5026139" cy="33069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435635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F9F74FD-1A2D-49FB-8BBE-B54B4F2B0075}"/>
              </a:ext>
            </a:extLst>
          </p:cNvPr>
          <p:cNvSpPr>
            <a:spLocks noGrp="1"/>
          </p:cNvSpPr>
          <p:nvPr>
            <p:ph type="title"/>
          </p:nvPr>
        </p:nvSpPr>
        <p:spPr/>
        <p:txBody>
          <a:bodyPr/>
          <a:lstStyle/>
          <a:p>
            <a:r>
              <a:rPr lang="en-US" sz="3200" dirty="0"/>
              <a:t>Building a Dashboard:</a:t>
            </a:r>
            <a:br>
              <a:rPr lang="en-US" sz="3200" dirty="0"/>
            </a:br>
            <a:r>
              <a:rPr lang="en-US" sz="3200" dirty="0"/>
              <a:t>interpretability</a:t>
            </a:r>
          </a:p>
        </p:txBody>
      </p:sp>
      <p:sp>
        <p:nvSpPr>
          <p:cNvPr id="4" name="Espace réservé du numéro de diapositive 3">
            <a:extLst>
              <a:ext uri="{FF2B5EF4-FFF2-40B4-BE49-F238E27FC236}">
                <a16:creationId xmlns:a16="http://schemas.microsoft.com/office/drawing/2014/main" id="{BB3DD0F5-E7B5-4BC9-B508-54E6B2241F87}"/>
              </a:ext>
            </a:extLst>
          </p:cNvPr>
          <p:cNvSpPr>
            <a:spLocks noGrp="1"/>
          </p:cNvSpPr>
          <p:nvPr>
            <p:ph type="sldNum" sz="quarter" idx="12"/>
          </p:nvPr>
        </p:nvSpPr>
        <p:spPr/>
        <p:txBody>
          <a:bodyPr/>
          <a:lstStyle/>
          <a:p>
            <a:fld id="{D57F1E4F-1CFF-5643-939E-217C01CDF565}" type="slidenum">
              <a:rPr lang="en-US" smtClean="0"/>
              <a:pPr/>
              <a:t>18</a:t>
            </a:fld>
            <a:endParaRPr lang="en-US" b="1" dirty="0"/>
          </a:p>
        </p:txBody>
      </p:sp>
      <p:pic>
        <p:nvPicPr>
          <p:cNvPr id="5" name="Image 4">
            <a:extLst>
              <a:ext uri="{FF2B5EF4-FFF2-40B4-BE49-F238E27FC236}">
                <a16:creationId xmlns:a16="http://schemas.microsoft.com/office/drawing/2014/main" id="{F9B72639-194F-41F3-9032-C0FD9AAEC033}"/>
              </a:ext>
            </a:extLst>
          </p:cNvPr>
          <p:cNvPicPr>
            <a:picLocks noChangeAspect="1"/>
          </p:cNvPicPr>
          <p:nvPr/>
        </p:nvPicPr>
        <p:blipFill>
          <a:blip r:embed="rId2"/>
          <a:stretch>
            <a:fillRect/>
          </a:stretch>
        </p:blipFill>
        <p:spPr>
          <a:xfrm>
            <a:off x="451514" y="3702788"/>
            <a:ext cx="5445497" cy="2782721"/>
          </a:xfrm>
          <a:prstGeom prst="rect">
            <a:avLst/>
          </a:prstGeom>
        </p:spPr>
      </p:pic>
      <p:sp>
        <p:nvSpPr>
          <p:cNvPr id="6" name="ZoneTexte 5">
            <a:extLst>
              <a:ext uri="{FF2B5EF4-FFF2-40B4-BE49-F238E27FC236}">
                <a16:creationId xmlns:a16="http://schemas.microsoft.com/office/drawing/2014/main" id="{1ED27E0F-FF46-4A3D-B72B-AD0B497A0B86}"/>
              </a:ext>
            </a:extLst>
          </p:cNvPr>
          <p:cNvSpPr txBox="1"/>
          <p:nvPr/>
        </p:nvSpPr>
        <p:spPr>
          <a:xfrm>
            <a:off x="6394151" y="4643589"/>
            <a:ext cx="5346335" cy="646331"/>
          </a:xfrm>
          <a:prstGeom prst="rect">
            <a:avLst/>
          </a:prstGeom>
          <a:noFill/>
        </p:spPr>
        <p:txBody>
          <a:bodyPr wrap="none" rtlCol="0">
            <a:spAutoFit/>
          </a:bodyPr>
          <a:lstStyle/>
          <a:p>
            <a:r>
              <a:rPr lang="en-US" dirty="0"/>
              <a:t>N_CREDIT_TERM = AMT_CREDIT / AMT_ANNUITY</a:t>
            </a:r>
          </a:p>
          <a:p>
            <a:endParaRPr lang="en-US" dirty="0"/>
          </a:p>
        </p:txBody>
      </p:sp>
      <p:sp>
        <p:nvSpPr>
          <p:cNvPr id="9" name="ZoneTexte 8">
            <a:extLst>
              <a:ext uri="{FF2B5EF4-FFF2-40B4-BE49-F238E27FC236}">
                <a16:creationId xmlns:a16="http://schemas.microsoft.com/office/drawing/2014/main" id="{5B12E9BD-ACEF-454F-BA48-84E26D28CED3}"/>
              </a:ext>
            </a:extLst>
          </p:cNvPr>
          <p:cNvSpPr txBox="1"/>
          <p:nvPr/>
        </p:nvSpPr>
        <p:spPr>
          <a:xfrm>
            <a:off x="507994" y="1659467"/>
            <a:ext cx="9642383" cy="646331"/>
          </a:xfrm>
          <a:prstGeom prst="rect">
            <a:avLst/>
          </a:prstGeom>
          <a:noFill/>
        </p:spPr>
        <p:txBody>
          <a:bodyPr wrap="none" rtlCol="0">
            <a:spAutoFit/>
          </a:bodyPr>
          <a:lstStyle/>
          <a:p>
            <a:r>
              <a:rPr lang="en-US" dirty="0"/>
              <a:t>A first step in the field of interpretability comes with the model’s features importance.</a:t>
            </a:r>
          </a:p>
          <a:p>
            <a:r>
              <a:rPr lang="en-US" dirty="0"/>
              <a:t>This is a global </a:t>
            </a:r>
          </a:p>
        </p:txBody>
      </p:sp>
      <p:sp>
        <p:nvSpPr>
          <p:cNvPr id="11" name="ZoneTexte 10">
            <a:extLst>
              <a:ext uri="{FF2B5EF4-FFF2-40B4-BE49-F238E27FC236}">
                <a16:creationId xmlns:a16="http://schemas.microsoft.com/office/drawing/2014/main" id="{CCB0C56B-AC3A-48C3-90AE-887F128BE001}"/>
              </a:ext>
            </a:extLst>
          </p:cNvPr>
          <p:cNvSpPr txBox="1"/>
          <p:nvPr/>
        </p:nvSpPr>
        <p:spPr>
          <a:xfrm>
            <a:off x="5748866" y="2274364"/>
            <a:ext cx="6101644" cy="1200329"/>
          </a:xfrm>
          <a:prstGeom prst="rect">
            <a:avLst/>
          </a:prstGeom>
          <a:noFill/>
        </p:spPr>
        <p:txBody>
          <a:bodyPr wrap="square">
            <a:spAutoFit/>
          </a:bodyPr>
          <a:lstStyle/>
          <a:p>
            <a:r>
              <a:rPr lang="en-US" b="1" i="0" dirty="0">
                <a:effectLst/>
                <a:latin typeface="Arial" panose="020B0604020202020204" pitchFamily="34" charset="0"/>
              </a:rPr>
              <a:t>Gini Importance</a:t>
            </a:r>
            <a:r>
              <a:rPr lang="en-US" b="0" i="0" dirty="0">
                <a:effectLst/>
                <a:latin typeface="Arial" panose="020B0604020202020204" pitchFamily="34" charset="0"/>
              </a:rPr>
              <a:t> or </a:t>
            </a:r>
            <a:r>
              <a:rPr lang="en-US" b="1" i="0" dirty="0">
                <a:effectLst/>
                <a:latin typeface="Arial" panose="020B0604020202020204" pitchFamily="34" charset="0"/>
              </a:rPr>
              <a:t>Mean Decrease in Impurity (MDI)</a:t>
            </a:r>
            <a:r>
              <a:rPr lang="en-US" b="0" i="0" dirty="0">
                <a:effectLst/>
                <a:latin typeface="Arial" panose="020B0604020202020204" pitchFamily="34" charset="0"/>
              </a:rPr>
              <a:t> calculates each feature importance as the sum over the number of splits (</a:t>
            </a:r>
            <a:r>
              <a:rPr lang="en-US" b="0" i="0" dirty="0" err="1">
                <a:effectLst/>
                <a:latin typeface="Arial" panose="020B0604020202020204" pitchFamily="34" charset="0"/>
              </a:rPr>
              <a:t>accross</a:t>
            </a:r>
            <a:r>
              <a:rPr lang="en-US" b="0" i="0" dirty="0">
                <a:effectLst/>
                <a:latin typeface="Arial" panose="020B0604020202020204" pitchFamily="34" charset="0"/>
              </a:rPr>
              <a:t> all tress) that include the feature, </a:t>
            </a:r>
            <a:r>
              <a:rPr lang="en-US" b="0" i="0" dirty="0" err="1">
                <a:effectLst/>
                <a:latin typeface="Arial" panose="020B0604020202020204" pitchFamily="34" charset="0"/>
              </a:rPr>
              <a:t>proportionaly</a:t>
            </a:r>
            <a:r>
              <a:rPr lang="en-US" b="0" i="0" dirty="0">
                <a:effectLst/>
                <a:latin typeface="Arial" panose="020B0604020202020204" pitchFamily="34" charset="0"/>
              </a:rPr>
              <a:t> to the number of samples it splits.</a:t>
            </a:r>
            <a:endParaRPr lang="en-US" dirty="0"/>
          </a:p>
        </p:txBody>
      </p:sp>
      <p:sp>
        <p:nvSpPr>
          <p:cNvPr id="13" name="ZoneTexte 12">
            <a:extLst>
              <a:ext uri="{FF2B5EF4-FFF2-40B4-BE49-F238E27FC236}">
                <a16:creationId xmlns:a16="http://schemas.microsoft.com/office/drawing/2014/main" id="{200D2DA5-28B7-40D3-BA05-9D9C0E56E683}"/>
              </a:ext>
            </a:extLst>
          </p:cNvPr>
          <p:cNvSpPr txBox="1"/>
          <p:nvPr/>
        </p:nvSpPr>
        <p:spPr>
          <a:xfrm>
            <a:off x="7099555" y="459602"/>
            <a:ext cx="6101644" cy="369332"/>
          </a:xfrm>
          <a:prstGeom prst="rect">
            <a:avLst/>
          </a:prstGeom>
          <a:noFill/>
        </p:spPr>
        <p:txBody>
          <a:bodyPr wrap="square">
            <a:spAutoFit/>
          </a:bodyPr>
          <a:lstStyle/>
          <a:p>
            <a:r>
              <a:rPr lang="en-US" b="1" i="1" dirty="0">
                <a:solidFill>
                  <a:srgbClr val="292929"/>
                </a:solidFill>
                <a:effectLst/>
                <a:latin typeface="charter"/>
              </a:rPr>
              <a:t>Model Interpretability Does Not Mean Causality</a:t>
            </a:r>
            <a:endParaRPr lang="en-US" i="1" dirty="0"/>
          </a:p>
        </p:txBody>
      </p:sp>
    </p:spTree>
    <p:extLst>
      <p:ext uri="{BB962C8B-B14F-4D97-AF65-F5344CB8AC3E}">
        <p14:creationId xmlns:p14="http://schemas.microsoft.com/office/powerpoint/2010/main" val="30094600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34D762-FF98-4FAF-94A4-AB36B2EBA71E}"/>
              </a:ext>
            </a:extLst>
          </p:cNvPr>
          <p:cNvSpPr>
            <a:spLocks noGrp="1"/>
          </p:cNvSpPr>
          <p:nvPr>
            <p:ph type="title"/>
          </p:nvPr>
        </p:nvSpPr>
        <p:spPr/>
        <p:txBody>
          <a:bodyPr/>
          <a:lstStyle/>
          <a:p>
            <a:r>
              <a:rPr lang="en-US" dirty="0"/>
              <a:t>LIME</a:t>
            </a:r>
          </a:p>
        </p:txBody>
      </p:sp>
      <p:sp>
        <p:nvSpPr>
          <p:cNvPr id="3" name="Espace réservé du contenu 2">
            <a:extLst>
              <a:ext uri="{FF2B5EF4-FFF2-40B4-BE49-F238E27FC236}">
                <a16:creationId xmlns:a16="http://schemas.microsoft.com/office/drawing/2014/main" id="{7AD3FE46-CB8F-4CFF-B7ED-C51A1F9C949B}"/>
              </a:ext>
            </a:extLst>
          </p:cNvPr>
          <p:cNvSpPr>
            <a:spLocks noGrp="1"/>
          </p:cNvSpPr>
          <p:nvPr>
            <p:ph idx="1"/>
          </p:nvPr>
        </p:nvSpPr>
        <p:spPr>
          <a:xfrm>
            <a:off x="818712" y="1343379"/>
            <a:ext cx="10554574" cy="5904088"/>
          </a:xfrm>
        </p:spPr>
        <p:txBody>
          <a:bodyPr>
            <a:normAutofit fontScale="85000" lnSpcReduction="20000"/>
          </a:bodyPr>
          <a:lstStyle/>
          <a:p>
            <a:pPr algn="l"/>
            <a:r>
              <a:rPr lang="en-US" b="1" i="0" dirty="0">
                <a:effectLst/>
                <a:latin typeface="charter"/>
              </a:rPr>
              <a:t>“Why Should I Trust You?”</a:t>
            </a:r>
            <a:endParaRPr lang="en-US" b="0" i="0" dirty="0">
              <a:effectLst/>
              <a:latin typeface="charter"/>
            </a:endParaRPr>
          </a:p>
          <a:p>
            <a:pPr algn="l"/>
            <a:r>
              <a:rPr lang="en-US" b="0" i="0" dirty="0">
                <a:effectLst/>
                <a:latin typeface="charter"/>
              </a:rPr>
              <a:t>In the seminar work </a:t>
            </a:r>
            <a:r>
              <a:rPr lang="en-US" b="0" i="0" u="sng" dirty="0">
                <a:effectLst/>
                <a:latin typeface="charter"/>
                <a:hlinkClick r:id="rId2">
                  <a:extLst>
                    <a:ext uri="{A12FA001-AC4F-418D-AE19-62706E023703}">
                      <ahyp:hlinkClr xmlns:ahyp="http://schemas.microsoft.com/office/drawing/2018/hyperlinkcolor" val="tx"/>
                    </a:ext>
                  </a:extLst>
                </a:hlinkClick>
              </a:rPr>
              <a:t>“Why Should I Trust You?” Explaining the Predictions of Any Classifier</a:t>
            </a:r>
            <a:r>
              <a:rPr lang="en-US" b="0" i="0" dirty="0">
                <a:effectLst/>
                <a:latin typeface="charter"/>
              </a:rPr>
              <a:t> (KDD2016) by Marco Tulio Ribeiro, Sameer Singh, and Carlos </a:t>
            </a:r>
            <a:r>
              <a:rPr lang="en-US" b="0" i="0" dirty="0" err="1">
                <a:effectLst/>
                <a:latin typeface="charter"/>
              </a:rPr>
              <a:t>Guestrin</a:t>
            </a:r>
            <a:r>
              <a:rPr lang="en-US" b="0" i="0" dirty="0">
                <a:effectLst/>
                <a:latin typeface="charter"/>
              </a:rPr>
              <a:t>, the interpretability for a black-box model has a novel solution. The solution aim at building two types of trust:</a:t>
            </a:r>
          </a:p>
          <a:p>
            <a:pPr algn="l">
              <a:buFont typeface="Arial" panose="020B0604020202020204" pitchFamily="34" charset="0"/>
              <a:buChar char="•"/>
            </a:pPr>
            <a:r>
              <a:rPr lang="en-US" b="1" i="0" dirty="0">
                <a:effectLst/>
                <a:latin typeface="charter"/>
              </a:rPr>
              <a:t>Trusting a prediction:</a:t>
            </a:r>
            <a:r>
              <a:rPr lang="en-US" b="0" i="0" dirty="0">
                <a:effectLst/>
                <a:latin typeface="charter"/>
              </a:rPr>
              <a:t> a user will trust an individual prediction to act upon. No user wants to accept a model prediction on blind faith, especially if the consequences can be catastrophic.</a:t>
            </a:r>
          </a:p>
          <a:p>
            <a:pPr algn="l">
              <a:buFont typeface="Arial" panose="020B0604020202020204" pitchFamily="34" charset="0"/>
              <a:buChar char="•"/>
            </a:pPr>
            <a:r>
              <a:rPr lang="en-US" b="1" i="0" dirty="0">
                <a:effectLst/>
                <a:latin typeface="charter"/>
              </a:rPr>
              <a:t>Trusting a model:</a:t>
            </a:r>
            <a:r>
              <a:rPr lang="en-US" b="0" i="0" dirty="0">
                <a:effectLst/>
                <a:latin typeface="charter"/>
              </a:rPr>
              <a:t> the user gains enough trust that the model will behave in reasonable ways when deployed. Although in the modeling stage accuracy metrics (such as AUC — Area under the curve) are used on multiple validation datasets to mimic the real-world data, there often exist significant differences in the real-world data. Besides using the accuracy metrics, we need to test the individual prediction explanations.</a:t>
            </a:r>
          </a:p>
          <a:p>
            <a:pPr algn="l"/>
            <a:r>
              <a:rPr lang="en-US" b="0" i="0" dirty="0">
                <a:effectLst/>
                <a:latin typeface="charter"/>
              </a:rPr>
              <a:t>They proposed a novel technique called the </a:t>
            </a:r>
            <a:r>
              <a:rPr lang="en-US" b="1" i="0" dirty="0">
                <a:effectLst/>
                <a:latin typeface="charter"/>
              </a:rPr>
              <a:t>Local Interpretable Model-Agnostic Explanations (LIME)</a:t>
            </a:r>
            <a:r>
              <a:rPr lang="en-US" b="0" i="0" dirty="0">
                <a:effectLst/>
                <a:latin typeface="charter"/>
              </a:rPr>
              <a:t>. that can explain the predictions of any classifier in “an interpretable and faithful manner, by learning an interpretable model locally around the prediction.” Their approach is to gain the trust of users for individual predictions and then to trust the model as a whole.</a:t>
            </a:r>
          </a:p>
          <a:p>
            <a:pPr algn="l"/>
            <a:r>
              <a:rPr lang="en-US" b="1" i="0" dirty="0">
                <a:effectLst/>
                <a:latin typeface="charter"/>
              </a:rPr>
              <a:t>What Is “Easily Interpretable”?</a:t>
            </a:r>
            <a:endParaRPr lang="en-US" b="0" i="0" dirty="0">
              <a:effectLst/>
              <a:latin typeface="charter"/>
            </a:endParaRPr>
          </a:p>
          <a:p>
            <a:pPr algn="l"/>
            <a:r>
              <a:rPr lang="en-US" b="0" i="0" dirty="0">
                <a:effectLst/>
                <a:latin typeface="charter"/>
              </a:rPr>
              <a:t>People may say that a linear model is easier than a complicated machine learning model. Is it true? The authors of LIME have two criteria:</a:t>
            </a:r>
          </a:p>
          <a:p>
            <a:pPr algn="l">
              <a:buFont typeface="Arial" panose="020B0604020202020204" pitchFamily="34" charset="0"/>
              <a:buChar char="•"/>
            </a:pPr>
            <a:r>
              <a:rPr lang="en-US" b="1" i="0" dirty="0">
                <a:effectLst/>
                <a:latin typeface="charter"/>
              </a:rPr>
              <a:t>Easy to interpret:</a:t>
            </a:r>
            <a:r>
              <a:rPr lang="en-US" b="0" i="0" dirty="0">
                <a:effectLst/>
                <a:latin typeface="charter"/>
              </a:rPr>
              <a:t> A linear model can have hundreds or thousands of variables. Is it more interpretable than a complex gradient boosting or deep learning model?</a:t>
            </a:r>
          </a:p>
          <a:p>
            <a:pPr algn="l">
              <a:buFont typeface="Arial" panose="020B0604020202020204" pitchFamily="34" charset="0"/>
              <a:buChar char="•"/>
            </a:pPr>
            <a:r>
              <a:rPr lang="en-US" b="1" i="0" dirty="0">
                <a:effectLst/>
                <a:latin typeface="charter"/>
              </a:rPr>
              <a:t>Local fidelity:</a:t>
            </a:r>
            <a:r>
              <a:rPr lang="en-US" b="0" i="0" dirty="0">
                <a:effectLst/>
                <a:latin typeface="charter"/>
              </a:rPr>
              <a:t> the explanation for individual predictions should at least be </a:t>
            </a:r>
            <a:r>
              <a:rPr lang="en-US" b="0" i="1" dirty="0">
                <a:effectLst/>
                <a:latin typeface="charter"/>
              </a:rPr>
              <a:t>locally faithful</a:t>
            </a:r>
            <a:r>
              <a:rPr lang="en-US" b="0" i="0" dirty="0">
                <a:effectLst/>
                <a:latin typeface="charter"/>
              </a:rPr>
              <a:t>, i.e. it must correspond to how the model behaves in the vicinity of the individual observation being predicted. The authors address that local fidelity does not imply global fidelity: features that are globally important may not be important in the local context, and vice versa. Because of this, it could be the case that only a handful of variables directly relate to a local (individual) prediction, even if a model has hundreds of variables globally.</a:t>
            </a:r>
          </a:p>
          <a:p>
            <a:pPr algn="l"/>
            <a:r>
              <a:rPr lang="en-US" b="0" i="0" dirty="0">
                <a:effectLst/>
                <a:latin typeface="charter"/>
              </a:rPr>
              <a:t>That’s why they named this technique </a:t>
            </a:r>
            <a:r>
              <a:rPr lang="en-US" b="1" i="0" dirty="0">
                <a:effectLst/>
                <a:latin typeface="charter"/>
              </a:rPr>
              <a:t>Local Interpretable Model-Agnostic Explanations (LIME) —</a:t>
            </a:r>
            <a:r>
              <a:rPr lang="en-US" b="0" i="0" dirty="0">
                <a:effectLst/>
                <a:latin typeface="charter"/>
              </a:rPr>
              <a:t> It should be locally interpretable and able to explain any models.</a:t>
            </a:r>
          </a:p>
          <a:p>
            <a:endParaRPr lang="en-US" dirty="0"/>
          </a:p>
        </p:txBody>
      </p:sp>
      <p:sp>
        <p:nvSpPr>
          <p:cNvPr id="4" name="Espace réservé du numéro de diapositive 3">
            <a:extLst>
              <a:ext uri="{FF2B5EF4-FFF2-40B4-BE49-F238E27FC236}">
                <a16:creationId xmlns:a16="http://schemas.microsoft.com/office/drawing/2014/main" id="{7D798C7C-5112-4D0B-96C5-B56BC9A69C55}"/>
              </a:ext>
            </a:extLst>
          </p:cNvPr>
          <p:cNvSpPr>
            <a:spLocks noGrp="1"/>
          </p:cNvSpPr>
          <p:nvPr>
            <p:ph type="sldNum" sz="quarter" idx="12"/>
          </p:nvPr>
        </p:nvSpPr>
        <p:spPr/>
        <p:txBody>
          <a:bodyPr/>
          <a:lstStyle/>
          <a:p>
            <a:fld id="{D57F1E4F-1CFF-5643-939E-217C01CDF565}" type="slidenum">
              <a:rPr lang="en-US" smtClean="0"/>
              <a:pPr/>
              <a:t>19</a:t>
            </a:fld>
            <a:endParaRPr lang="en-US" b="1" dirty="0"/>
          </a:p>
        </p:txBody>
      </p:sp>
    </p:spTree>
    <p:extLst>
      <p:ext uri="{BB962C8B-B14F-4D97-AF65-F5344CB8AC3E}">
        <p14:creationId xmlns:p14="http://schemas.microsoft.com/office/powerpoint/2010/main" val="2988716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5657DA-FA57-41DF-B362-3ED1084A3E59}"/>
              </a:ext>
            </a:extLst>
          </p:cNvPr>
          <p:cNvSpPr>
            <a:spLocks noGrp="1"/>
          </p:cNvSpPr>
          <p:nvPr>
            <p:ph type="title"/>
          </p:nvPr>
        </p:nvSpPr>
        <p:spPr/>
        <p:txBody>
          <a:bodyPr/>
          <a:lstStyle/>
          <a:p>
            <a:r>
              <a:rPr lang="en-US" dirty="0"/>
              <a:t>Table of contents</a:t>
            </a:r>
          </a:p>
        </p:txBody>
      </p:sp>
      <p:sp>
        <p:nvSpPr>
          <p:cNvPr id="3" name="Espace réservé du contenu 2">
            <a:extLst>
              <a:ext uri="{FF2B5EF4-FFF2-40B4-BE49-F238E27FC236}">
                <a16:creationId xmlns:a16="http://schemas.microsoft.com/office/drawing/2014/main" id="{4F135023-D3B4-46E5-BA8C-BCFAEED39407}"/>
              </a:ext>
            </a:extLst>
          </p:cNvPr>
          <p:cNvSpPr>
            <a:spLocks noGrp="1"/>
          </p:cNvSpPr>
          <p:nvPr>
            <p:ph idx="1"/>
          </p:nvPr>
        </p:nvSpPr>
        <p:spPr>
          <a:xfrm>
            <a:off x="654834" y="1770017"/>
            <a:ext cx="4798515" cy="4145871"/>
          </a:xfrm>
        </p:spPr>
        <p:txBody>
          <a:bodyPr>
            <a:normAutofit fontScale="77500" lnSpcReduction="20000"/>
          </a:bodyPr>
          <a:lstStyle/>
          <a:p>
            <a:pPr>
              <a:buFont typeface="+mj-lt"/>
              <a:buAutoNum type="arabicPeriod"/>
            </a:pPr>
            <a:r>
              <a:rPr lang="en-US" dirty="0"/>
              <a:t>Use case</a:t>
            </a:r>
          </a:p>
          <a:p>
            <a:pPr>
              <a:buFont typeface="+mj-lt"/>
              <a:buAutoNum type="arabicPeriod"/>
            </a:pPr>
            <a:r>
              <a:rPr lang="en-US" dirty="0"/>
              <a:t>Data Feature Engineering &amp; “model-agnostic” Feature Selection</a:t>
            </a:r>
          </a:p>
          <a:p>
            <a:pPr>
              <a:buFont typeface="+mj-lt"/>
              <a:buAutoNum type="arabicPeriod"/>
            </a:pPr>
            <a:r>
              <a:rPr lang="en-US" dirty="0"/>
              <a:t>Model</a:t>
            </a:r>
          </a:p>
          <a:p>
            <a:pPr lvl="1">
              <a:buFont typeface="+mj-lt"/>
              <a:buAutoNum type="arabicPeriod"/>
            </a:pPr>
            <a:r>
              <a:rPr lang="en-US" dirty="0"/>
              <a:t>Scoring method (&amp; use of prediction threshold)</a:t>
            </a:r>
          </a:p>
          <a:p>
            <a:pPr lvl="1">
              <a:buFont typeface="+mj-lt"/>
              <a:buAutoNum type="arabicPeriod"/>
            </a:pPr>
            <a:r>
              <a:rPr lang="en-US" dirty="0"/>
              <a:t>Upstream steps strategies: impute, scale, class balance</a:t>
            </a:r>
          </a:p>
          <a:p>
            <a:pPr lvl="1">
              <a:buFont typeface="+mj-lt"/>
              <a:buAutoNum type="arabicPeriod"/>
            </a:pPr>
            <a:r>
              <a:rPr lang="en-US" dirty="0"/>
              <a:t>Testing across models &amp; models param : </a:t>
            </a:r>
            <a:r>
              <a:rPr lang="en-US" dirty="0" err="1"/>
              <a:t>hyperopt</a:t>
            </a:r>
            <a:endParaRPr lang="en-US" dirty="0"/>
          </a:p>
          <a:p>
            <a:pPr lvl="2">
              <a:buFont typeface="+mj-lt"/>
              <a:buAutoNum type="arabicPeriod"/>
            </a:pPr>
            <a:r>
              <a:rPr lang="en-US" dirty="0" err="1"/>
              <a:t>Auc</a:t>
            </a:r>
            <a:r>
              <a:rPr lang="en-US" dirty="0"/>
              <a:t> Objective</a:t>
            </a:r>
          </a:p>
          <a:p>
            <a:pPr lvl="2">
              <a:buFont typeface="+mj-lt"/>
              <a:buAutoNum type="arabicPeriod"/>
            </a:pPr>
            <a:r>
              <a:rPr lang="en-US" dirty="0" err="1"/>
              <a:t>Fbeta</a:t>
            </a:r>
            <a:r>
              <a:rPr lang="en-US" dirty="0"/>
              <a:t> score Objective</a:t>
            </a:r>
          </a:p>
          <a:p>
            <a:pPr lvl="1">
              <a:buFont typeface="+mj-lt"/>
              <a:buAutoNum type="arabicPeriod"/>
            </a:pPr>
            <a:r>
              <a:rPr lang="en-US" dirty="0"/>
              <a:t>Perspectives : embed FS, enable thresholding of predict </a:t>
            </a:r>
            <a:r>
              <a:rPr lang="en-US" dirty="0" err="1"/>
              <a:t>proba</a:t>
            </a:r>
            <a:r>
              <a:rPr lang="en-US" dirty="0"/>
              <a:t>, pipeline incl. upstream</a:t>
            </a:r>
          </a:p>
          <a:p>
            <a:pPr>
              <a:buFont typeface="+mj-lt"/>
              <a:buAutoNum type="arabicPeriod"/>
            </a:pPr>
            <a:r>
              <a:rPr lang="en-US" dirty="0"/>
              <a:t>Dashboard</a:t>
            </a:r>
          </a:p>
          <a:p>
            <a:pPr lvl="1">
              <a:buFont typeface="+mj-lt"/>
              <a:buAutoNum type="arabicPeriod"/>
            </a:pPr>
            <a:r>
              <a:rPr lang="en-US" dirty="0"/>
              <a:t>Interpretability</a:t>
            </a:r>
          </a:p>
        </p:txBody>
      </p:sp>
      <p:sp>
        <p:nvSpPr>
          <p:cNvPr id="4" name="Espace réservé du numéro de diapositive 3">
            <a:extLst>
              <a:ext uri="{FF2B5EF4-FFF2-40B4-BE49-F238E27FC236}">
                <a16:creationId xmlns:a16="http://schemas.microsoft.com/office/drawing/2014/main" id="{D294DA9C-285B-4BB1-88E6-1EC54B6FF0B2}"/>
              </a:ext>
            </a:extLst>
          </p:cNvPr>
          <p:cNvSpPr>
            <a:spLocks noGrp="1"/>
          </p:cNvSpPr>
          <p:nvPr>
            <p:ph type="sldNum" sz="quarter" idx="12"/>
          </p:nvPr>
        </p:nvSpPr>
        <p:spPr/>
        <p:txBody>
          <a:bodyPr/>
          <a:lstStyle/>
          <a:p>
            <a:fld id="{D57F1E4F-1CFF-5643-939E-217C01CDF565}" type="slidenum">
              <a:rPr lang="en-US" smtClean="0"/>
              <a:pPr/>
              <a:t>2</a:t>
            </a:fld>
            <a:endParaRPr lang="en-US" dirty="0"/>
          </a:p>
        </p:txBody>
      </p:sp>
      <p:graphicFrame>
        <p:nvGraphicFramePr>
          <p:cNvPr id="5" name="Diagramme 4">
            <a:extLst>
              <a:ext uri="{FF2B5EF4-FFF2-40B4-BE49-F238E27FC236}">
                <a16:creationId xmlns:a16="http://schemas.microsoft.com/office/drawing/2014/main" id="{18383BD8-B764-4A62-84CE-DC767B5123A7}"/>
              </a:ext>
            </a:extLst>
          </p:cNvPr>
          <p:cNvGraphicFramePr/>
          <p:nvPr>
            <p:extLst>
              <p:ext uri="{D42A27DB-BD31-4B8C-83A1-F6EECF244321}">
                <p14:modId xmlns:p14="http://schemas.microsoft.com/office/powerpoint/2010/main" val="3134688844"/>
              </p:ext>
            </p:extLst>
          </p:nvPr>
        </p:nvGraphicFramePr>
        <p:xfrm>
          <a:off x="6007504" y="1938969"/>
          <a:ext cx="5026139" cy="33069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ZoneTexte 5">
            <a:extLst>
              <a:ext uri="{FF2B5EF4-FFF2-40B4-BE49-F238E27FC236}">
                <a16:creationId xmlns:a16="http://schemas.microsoft.com/office/drawing/2014/main" id="{FD822BAF-8C8D-4D40-9E44-E677155B688B}"/>
              </a:ext>
            </a:extLst>
          </p:cNvPr>
          <p:cNvSpPr txBox="1"/>
          <p:nvPr/>
        </p:nvSpPr>
        <p:spPr>
          <a:xfrm>
            <a:off x="11236879" y="2038525"/>
            <a:ext cx="394660" cy="369332"/>
          </a:xfrm>
          <a:prstGeom prst="rect">
            <a:avLst/>
          </a:prstGeom>
          <a:noFill/>
        </p:spPr>
        <p:txBody>
          <a:bodyPr wrap="none" rtlCol="0">
            <a:spAutoFit/>
          </a:bodyPr>
          <a:lstStyle/>
          <a:p>
            <a:r>
              <a:rPr lang="en-US" dirty="0"/>
              <a:t>5’</a:t>
            </a:r>
          </a:p>
        </p:txBody>
      </p:sp>
      <p:sp>
        <p:nvSpPr>
          <p:cNvPr id="7" name="ZoneTexte 6">
            <a:extLst>
              <a:ext uri="{FF2B5EF4-FFF2-40B4-BE49-F238E27FC236}">
                <a16:creationId xmlns:a16="http://schemas.microsoft.com/office/drawing/2014/main" id="{EE84B145-CCEC-4E8F-B324-CE862185059B}"/>
              </a:ext>
            </a:extLst>
          </p:cNvPr>
          <p:cNvSpPr txBox="1"/>
          <p:nvPr/>
        </p:nvSpPr>
        <p:spPr>
          <a:xfrm>
            <a:off x="11255961" y="2810313"/>
            <a:ext cx="394660" cy="369332"/>
          </a:xfrm>
          <a:prstGeom prst="rect">
            <a:avLst/>
          </a:prstGeom>
          <a:noFill/>
        </p:spPr>
        <p:txBody>
          <a:bodyPr wrap="none" rtlCol="0">
            <a:spAutoFit/>
          </a:bodyPr>
          <a:lstStyle/>
          <a:p>
            <a:r>
              <a:rPr lang="en-US" dirty="0"/>
              <a:t>3’</a:t>
            </a:r>
          </a:p>
        </p:txBody>
      </p:sp>
      <p:sp>
        <p:nvSpPr>
          <p:cNvPr id="8" name="ZoneTexte 7">
            <a:extLst>
              <a:ext uri="{FF2B5EF4-FFF2-40B4-BE49-F238E27FC236}">
                <a16:creationId xmlns:a16="http://schemas.microsoft.com/office/drawing/2014/main" id="{B37C0C11-40F7-4CB9-AF69-5F7BC0360162}"/>
              </a:ext>
            </a:extLst>
          </p:cNvPr>
          <p:cNvSpPr txBox="1"/>
          <p:nvPr/>
        </p:nvSpPr>
        <p:spPr>
          <a:xfrm>
            <a:off x="11209408" y="4329171"/>
            <a:ext cx="522900" cy="369332"/>
          </a:xfrm>
          <a:prstGeom prst="rect">
            <a:avLst/>
          </a:prstGeom>
          <a:noFill/>
        </p:spPr>
        <p:txBody>
          <a:bodyPr wrap="none" rtlCol="0">
            <a:spAutoFit/>
          </a:bodyPr>
          <a:lstStyle/>
          <a:p>
            <a:r>
              <a:rPr lang="en-US" dirty="0"/>
              <a:t>15’</a:t>
            </a:r>
          </a:p>
        </p:txBody>
      </p:sp>
      <p:sp>
        <p:nvSpPr>
          <p:cNvPr id="9" name="ZoneTexte 8">
            <a:extLst>
              <a:ext uri="{FF2B5EF4-FFF2-40B4-BE49-F238E27FC236}">
                <a16:creationId xmlns:a16="http://schemas.microsoft.com/office/drawing/2014/main" id="{F84DCEAE-3E08-42DD-B619-CF317D173178}"/>
              </a:ext>
            </a:extLst>
          </p:cNvPr>
          <p:cNvSpPr txBox="1"/>
          <p:nvPr/>
        </p:nvSpPr>
        <p:spPr>
          <a:xfrm>
            <a:off x="11244595" y="3615260"/>
            <a:ext cx="394660" cy="369332"/>
          </a:xfrm>
          <a:prstGeom prst="rect">
            <a:avLst/>
          </a:prstGeom>
          <a:noFill/>
        </p:spPr>
        <p:txBody>
          <a:bodyPr wrap="none" rtlCol="0">
            <a:spAutoFit/>
          </a:bodyPr>
          <a:lstStyle/>
          <a:p>
            <a:r>
              <a:rPr lang="en-US" dirty="0"/>
              <a:t>4’</a:t>
            </a:r>
          </a:p>
        </p:txBody>
      </p:sp>
    </p:spTree>
    <p:extLst>
      <p:ext uri="{BB962C8B-B14F-4D97-AF65-F5344CB8AC3E}">
        <p14:creationId xmlns:p14="http://schemas.microsoft.com/office/powerpoint/2010/main" val="16932647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BD9AFC-85F1-4791-9665-BFF2747A7709}"/>
              </a:ext>
            </a:extLst>
          </p:cNvPr>
          <p:cNvSpPr>
            <a:spLocks noGrp="1"/>
          </p:cNvSpPr>
          <p:nvPr>
            <p:ph type="title"/>
          </p:nvPr>
        </p:nvSpPr>
        <p:spPr/>
        <p:txBody>
          <a:bodyPr/>
          <a:lstStyle/>
          <a:p>
            <a:r>
              <a:rPr lang="en-US" dirty="0"/>
              <a:t>SHAP </a:t>
            </a:r>
            <a:r>
              <a:rPr lang="en-US" dirty="0" err="1"/>
              <a:t>shapley</a:t>
            </a:r>
            <a:r>
              <a:rPr lang="en-US" dirty="0"/>
              <a:t> value</a:t>
            </a:r>
          </a:p>
        </p:txBody>
      </p:sp>
      <p:sp>
        <p:nvSpPr>
          <p:cNvPr id="3" name="Espace réservé du contenu 2">
            <a:extLst>
              <a:ext uri="{FF2B5EF4-FFF2-40B4-BE49-F238E27FC236}">
                <a16:creationId xmlns:a16="http://schemas.microsoft.com/office/drawing/2014/main" id="{E36A4D57-2BF0-47BB-9153-2FFFDCA64CA8}"/>
              </a:ext>
            </a:extLst>
          </p:cNvPr>
          <p:cNvSpPr>
            <a:spLocks noGrp="1"/>
          </p:cNvSpPr>
          <p:nvPr>
            <p:ph idx="1"/>
          </p:nvPr>
        </p:nvSpPr>
        <p:spPr>
          <a:xfrm>
            <a:off x="818712" y="1343379"/>
            <a:ext cx="10554574" cy="5407378"/>
          </a:xfrm>
        </p:spPr>
        <p:txBody>
          <a:bodyPr>
            <a:normAutofit fontScale="85000" lnSpcReduction="10000"/>
          </a:bodyPr>
          <a:lstStyle/>
          <a:p>
            <a:pPr algn="l"/>
            <a:r>
              <a:rPr lang="en-US" b="1" i="0" dirty="0">
                <a:effectLst/>
                <a:latin typeface="charter"/>
              </a:rPr>
              <a:t>That’s the way to calculate the Shapley value: It is the average of the marginal contributions across all permutations.</a:t>
            </a:r>
            <a:r>
              <a:rPr lang="en-US" b="0" i="0" dirty="0">
                <a:effectLst/>
                <a:latin typeface="charter"/>
              </a:rPr>
              <a:t> I will describe the calculation in the formal mathematical term at the end of this post. But now, let’s see how it is applied in machine learning.</a:t>
            </a:r>
          </a:p>
          <a:p>
            <a:pPr algn="l"/>
            <a:r>
              <a:rPr lang="en-US" b="0" i="0" dirty="0">
                <a:effectLst/>
                <a:latin typeface="charter"/>
              </a:rPr>
              <a:t>I called the wood log the “error” log for a special reason: It is the loss function in the context of machine learning. The “error” is the difference between the actual value and prediction. The hammers are the predictors to attack the error log. How do we measure the contributions of the hammers (predictors)? The Shapley values!</a:t>
            </a:r>
          </a:p>
          <a:p>
            <a:pPr algn="l"/>
            <a:r>
              <a:rPr lang="en-US" b="1" i="0" dirty="0">
                <a:effectLst/>
                <a:latin typeface="charter"/>
              </a:rPr>
              <a:t>From the Shaley Value to SHAP (</a:t>
            </a:r>
            <a:r>
              <a:rPr lang="en-US" b="1" i="0" dirty="0" err="1">
                <a:effectLst/>
                <a:latin typeface="charter"/>
              </a:rPr>
              <a:t>SHapley</a:t>
            </a:r>
            <a:r>
              <a:rPr lang="en-US" b="1" i="0" dirty="0">
                <a:effectLst/>
                <a:latin typeface="charter"/>
              </a:rPr>
              <a:t> Additive </a:t>
            </a:r>
            <a:r>
              <a:rPr lang="en-US" b="1" i="0" dirty="0" err="1">
                <a:effectLst/>
                <a:latin typeface="charter"/>
              </a:rPr>
              <a:t>exPlanations</a:t>
            </a:r>
            <a:r>
              <a:rPr lang="en-US" b="1" i="0" dirty="0">
                <a:effectLst/>
                <a:latin typeface="charter"/>
              </a:rPr>
              <a:t>)</a:t>
            </a:r>
            <a:endParaRPr lang="en-US" b="0" i="0" dirty="0">
              <a:effectLst/>
              <a:latin typeface="charter"/>
            </a:endParaRPr>
          </a:p>
          <a:p>
            <a:pPr algn="l"/>
            <a:r>
              <a:rPr lang="en-US" b="0" i="0" dirty="0">
                <a:effectLst/>
                <a:latin typeface="charter"/>
              </a:rPr>
              <a:t>The SHAP (</a:t>
            </a:r>
            <a:r>
              <a:rPr lang="en-US" b="0" i="0" dirty="0" err="1">
                <a:effectLst/>
                <a:latin typeface="charter"/>
              </a:rPr>
              <a:t>SHapley</a:t>
            </a:r>
            <a:r>
              <a:rPr lang="en-US" b="0" i="0" dirty="0">
                <a:effectLst/>
                <a:latin typeface="charter"/>
              </a:rPr>
              <a:t> Additive </a:t>
            </a:r>
            <a:r>
              <a:rPr lang="en-US" b="0" i="0" dirty="0" err="1">
                <a:effectLst/>
                <a:latin typeface="charter"/>
              </a:rPr>
              <a:t>exPlanations</a:t>
            </a:r>
            <a:r>
              <a:rPr lang="en-US" b="0" i="0" dirty="0">
                <a:effectLst/>
                <a:latin typeface="charter"/>
              </a:rPr>
              <a:t>) deserves its own space rather than an extension of the Shapley value. Inspired by several methods (</a:t>
            </a:r>
            <a:r>
              <a:rPr lang="en-US" b="0" i="0" u="sng" dirty="0">
                <a:effectLst/>
                <a:latin typeface="charter"/>
                <a:hlinkClick r:id="rId2">
                  <a:extLst>
                    <a:ext uri="{A12FA001-AC4F-418D-AE19-62706E023703}">
                      <ahyp:hlinkClr xmlns:ahyp="http://schemas.microsoft.com/office/drawing/2018/hyperlinkcolor" val="tx"/>
                    </a:ext>
                  </a:extLst>
                </a:hlinkClick>
              </a:rPr>
              <a:t>1</a:t>
            </a:r>
            <a:r>
              <a:rPr lang="en-US" b="0" i="0" dirty="0">
                <a:effectLst/>
                <a:latin typeface="charter"/>
              </a:rPr>
              <a:t>,</a:t>
            </a:r>
            <a:r>
              <a:rPr lang="en-US" b="0" i="0" u="sng" dirty="0">
                <a:effectLst/>
                <a:latin typeface="charter"/>
                <a:hlinkClick r:id="rId3">
                  <a:extLst>
                    <a:ext uri="{A12FA001-AC4F-418D-AE19-62706E023703}">
                      <ahyp:hlinkClr xmlns:ahyp="http://schemas.microsoft.com/office/drawing/2018/hyperlinkcolor" val="tx"/>
                    </a:ext>
                  </a:extLst>
                </a:hlinkClick>
              </a:rPr>
              <a:t>2</a:t>
            </a:r>
            <a:r>
              <a:rPr lang="en-US" b="0" i="0" dirty="0">
                <a:effectLst/>
                <a:latin typeface="charter"/>
              </a:rPr>
              <a:t>,</a:t>
            </a:r>
            <a:r>
              <a:rPr lang="en-US" b="0" i="0" u="sng" dirty="0">
                <a:effectLst/>
                <a:latin typeface="charter"/>
                <a:hlinkClick r:id="rId4">
                  <a:extLst>
                    <a:ext uri="{A12FA001-AC4F-418D-AE19-62706E023703}">
                      <ahyp:hlinkClr xmlns:ahyp="http://schemas.microsoft.com/office/drawing/2018/hyperlinkcolor" val="tx"/>
                    </a:ext>
                  </a:extLst>
                </a:hlinkClick>
              </a:rPr>
              <a:t>3</a:t>
            </a:r>
            <a:r>
              <a:rPr lang="en-US" b="0" i="0" dirty="0">
                <a:effectLst/>
                <a:latin typeface="charter"/>
              </a:rPr>
              <a:t>,</a:t>
            </a:r>
            <a:r>
              <a:rPr lang="en-US" b="0" i="0" u="sng" dirty="0">
                <a:effectLst/>
                <a:latin typeface="charter"/>
                <a:hlinkClick r:id="rId5">
                  <a:extLst>
                    <a:ext uri="{A12FA001-AC4F-418D-AE19-62706E023703}">
                      <ahyp:hlinkClr xmlns:ahyp="http://schemas.microsoft.com/office/drawing/2018/hyperlinkcolor" val="tx"/>
                    </a:ext>
                  </a:extLst>
                </a:hlinkClick>
              </a:rPr>
              <a:t>4</a:t>
            </a:r>
            <a:r>
              <a:rPr lang="en-US" b="0" i="0" dirty="0">
                <a:effectLst/>
                <a:latin typeface="charter"/>
              </a:rPr>
              <a:t>,</a:t>
            </a:r>
            <a:r>
              <a:rPr lang="en-US" b="0" i="0" u="sng" dirty="0">
                <a:effectLst/>
                <a:latin typeface="charter"/>
                <a:hlinkClick r:id="rId6">
                  <a:extLst>
                    <a:ext uri="{A12FA001-AC4F-418D-AE19-62706E023703}">
                      <ahyp:hlinkClr xmlns:ahyp="http://schemas.microsoft.com/office/drawing/2018/hyperlinkcolor" val="tx"/>
                    </a:ext>
                  </a:extLst>
                </a:hlinkClick>
              </a:rPr>
              <a:t>5</a:t>
            </a:r>
            <a:r>
              <a:rPr lang="en-US" b="0" i="0" dirty="0">
                <a:effectLst/>
                <a:latin typeface="charter"/>
              </a:rPr>
              <a:t>,</a:t>
            </a:r>
            <a:r>
              <a:rPr lang="en-US" b="0" i="0" u="sng" dirty="0">
                <a:effectLst/>
                <a:latin typeface="charter"/>
                <a:hlinkClick r:id="rId7">
                  <a:extLst>
                    <a:ext uri="{A12FA001-AC4F-418D-AE19-62706E023703}">
                      <ahyp:hlinkClr xmlns:ahyp="http://schemas.microsoft.com/office/drawing/2018/hyperlinkcolor" val="tx"/>
                    </a:ext>
                  </a:extLst>
                </a:hlinkClick>
              </a:rPr>
              <a:t>6</a:t>
            </a:r>
            <a:r>
              <a:rPr lang="en-US" b="0" i="0" dirty="0">
                <a:effectLst/>
                <a:latin typeface="charter"/>
              </a:rPr>
              <a:t>,</a:t>
            </a:r>
            <a:r>
              <a:rPr lang="en-US" b="0" i="0" u="sng" dirty="0">
                <a:effectLst/>
                <a:latin typeface="charter"/>
                <a:hlinkClick r:id="rId8">
                  <a:extLst>
                    <a:ext uri="{A12FA001-AC4F-418D-AE19-62706E023703}">
                      <ahyp:hlinkClr xmlns:ahyp="http://schemas.microsoft.com/office/drawing/2018/hyperlinkcolor" val="tx"/>
                    </a:ext>
                  </a:extLst>
                </a:hlinkClick>
              </a:rPr>
              <a:t>7</a:t>
            </a:r>
            <a:r>
              <a:rPr lang="en-US" b="0" i="0" dirty="0">
                <a:effectLst/>
                <a:latin typeface="charter"/>
              </a:rPr>
              <a:t>) on model interpretability, </a:t>
            </a:r>
            <a:r>
              <a:rPr lang="en-US" b="0" i="0" u="sng" dirty="0">
                <a:effectLst/>
                <a:latin typeface="charter"/>
                <a:hlinkClick r:id="rId9">
                  <a:extLst>
                    <a:ext uri="{A12FA001-AC4F-418D-AE19-62706E023703}">
                      <ahyp:hlinkClr xmlns:ahyp="http://schemas.microsoft.com/office/drawing/2018/hyperlinkcolor" val="tx"/>
                    </a:ext>
                  </a:extLst>
                </a:hlinkClick>
              </a:rPr>
              <a:t>Lundberg and Lee (2016)</a:t>
            </a:r>
            <a:r>
              <a:rPr lang="en-US" b="0" i="0" dirty="0">
                <a:effectLst/>
                <a:latin typeface="charter"/>
              </a:rPr>
              <a:t> proposed the SHAP value as a united approach to explaining the output of any machine learning model. Three benefits worth mentioning here.</a:t>
            </a:r>
          </a:p>
          <a:p>
            <a:pPr algn="l">
              <a:buFont typeface="+mj-lt"/>
              <a:buAutoNum type="arabicPeriod"/>
            </a:pPr>
            <a:r>
              <a:rPr lang="en-US" b="0" i="0" dirty="0">
                <a:effectLst/>
                <a:latin typeface="charter"/>
              </a:rPr>
              <a:t>The first one is </a:t>
            </a:r>
            <a:r>
              <a:rPr lang="en-US" b="0" i="1" dirty="0">
                <a:effectLst/>
                <a:latin typeface="charter"/>
              </a:rPr>
              <a:t>global interpretability</a:t>
            </a:r>
            <a:r>
              <a:rPr lang="en-US" b="0" i="0" dirty="0">
                <a:effectLst/>
                <a:latin typeface="charter"/>
              </a:rPr>
              <a:t> — the collective SHAP values can show how much each predictor contributes, either positively or negatively, to the target variable. This is like the variable importance plot but it is able to show the positive or negative relationship for each variable with the target (see the SHAP value plot below).</a:t>
            </a:r>
          </a:p>
          <a:p>
            <a:pPr algn="l">
              <a:buFont typeface="+mj-lt"/>
              <a:buAutoNum type="arabicPeriod"/>
            </a:pPr>
            <a:r>
              <a:rPr lang="en-US" b="0" i="0" dirty="0">
                <a:effectLst/>
                <a:latin typeface="charter"/>
              </a:rPr>
              <a:t>The second benefit is </a:t>
            </a:r>
            <a:r>
              <a:rPr lang="en-US" b="0" i="1" dirty="0">
                <a:effectLst/>
                <a:latin typeface="charter"/>
              </a:rPr>
              <a:t>local interpretability</a:t>
            </a:r>
            <a:r>
              <a:rPr lang="en-US" b="0" i="0" dirty="0">
                <a:effectLst/>
                <a:latin typeface="charter"/>
              </a:rPr>
              <a:t> — each observation gets its own set of SHAP values (see the individual SHAP value plot below). This greatly increases its transparency. We can explain why a case receives its prediction and the contributions of the predictors. Traditional variable importance algorithms only show the results across the entire population but not on each individual case. The local interpretability enables us to pinpoint and contrast the impacts of the factors.</a:t>
            </a:r>
          </a:p>
          <a:p>
            <a:pPr algn="l">
              <a:buFont typeface="+mj-lt"/>
              <a:buAutoNum type="arabicPeriod"/>
            </a:pPr>
            <a:r>
              <a:rPr lang="en-US" b="0" i="0" dirty="0">
                <a:effectLst/>
                <a:latin typeface="charter"/>
              </a:rPr>
              <a:t>Third, the SHAP values can be calculated for any tree-based model, while other methods use linear regression or logistic regression models as the surrogate models.</a:t>
            </a:r>
          </a:p>
          <a:p>
            <a:endParaRPr lang="en-US" dirty="0"/>
          </a:p>
        </p:txBody>
      </p:sp>
      <p:sp>
        <p:nvSpPr>
          <p:cNvPr id="4" name="Espace réservé du numéro de diapositive 3">
            <a:extLst>
              <a:ext uri="{FF2B5EF4-FFF2-40B4-BE49-F238E27FC236}">
                <a16:creationId xmlns:a16="http://schemas.microsoft.com/office/drawing/2014/main" id="{35426FFC-F211-4973-9D40-C1E54F340ECB}"/>
              </a:ext>
            </a:extLst>
          </p:cNvPr>
          <p:cNvSpPr>
            <a:spLocks noGrp="1"/>
          </p:cNvSpPr>
          <p:nvPr>
            <p:ph type="sldNum" sz="quarter" idx="12"/>
          </p:nvPr>
        </p:nvSpPr>
        <p:spPr/>
        <p:txBody>
          <a:bodyPr/>
          <a:lstStyle/>
          <a:p>
            <a:fld id="{D57F1E4F-1CFF-5643-939E-217C01CDF565}" type="slidenum">
              <a:rPr lang="en-US" smtClean="0"/>
              <a:pPr/>
              <a:t>20</a:t>
            </a:fld>
            <a:endParaRPr lang="en-US" b="1" dirty="0"/>
          </a:p>
        </p:txBody>
      </p:sp>
    </p:spTree>
    <p:extLst>
      <p:ext uri="{BB962C8B-B14F-4D97-AF65-F5344CB8AC3E}">
        <p14:creationId xmlns:p14="http://schemas.microsoft.com/office/powerpoint/2010/main" val="29718882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E271F5-CA8C-4294-BCA6-65DBEBC2249E}"/>
              </a:ext>
            </a:extLst>
          </p:cNvPr>
          <p:cNvSpPr>
            <a:spLocks noGrp="1"/>
          </p:cNvSpPr>
          <p:nvPr>
            <p:ph type="title"/>
          </p:nvPr>
        </p:nvSpPr>
        <p:spPr/>
        <p:txBody>
          <a:bodyPr/>
          <a:lstStyle/>
          <a:p>
            <a:r>
              <a:rPr lang="en-US" dirty="0"/>
              <a:t>Architecture</a:t>
            </a:r>
          </a:p>
        </p:txBody>
      </p:sp>
      <p:sp>
        <p:nvSpPr>
          <p:cNvPr id="3" name="Espace réservé du contenu 2">
            <a:extLst>
              <a:ext uri="{FF2B5EF4-FFF2-40B4-BE49-F238E27FC236}">
                <a16:creationId xmlns:a16="http://schemas.microsoft.com/office/drawing/2014/main" id="{B857BD73-29D5-4BCF-AB79-2AFC3B78E0AB}"/>
              </a:ext>
            </a:extLst>
          </p:cNvPr>
          <p:cNvSpPr>
            <a:spLocks noGrp="1"/>
          </p:cNvSpPr>
          <p:nvPr>
            <p:ph idx="1"/>
          </p:nvPr>
        </p:nvSpPr>
        <p:spPr>
          <a:xfrm>
            <a:off x="4343146" y="1160728"/>
            <a:ext cx="2350616" cy="2088499"/>
          </a:xfrm>
        </p:spPr>
        <p:txBody>
          <a:bodyPr>
            <a:normAutofit fontScale="92500" lnSpcReduction="20000"/>
          </a:bodyPr>
          <a:lstStyle/>
          <a:p>
            <a:pPr marL="0" indent="0">
              <a:buNone/>
            </a:pPr>
            <a:r>
              <a:rPr lang="en-US" dirty="0"/>
              <a:t>Remote (</a:t>
            </a:r>
            <a:r>
              <a:rPr lang="en-US" dirty="0" err="1"/>
              <a:t>github</a:t>
            </a:r>
            <a:r>
              <a:rPr lang="en-US" dirty="0"/>
              <a:t>):</a:t>
            </a:r>
          </a:p>
          <a:p>
            <a:pPr marL="0" indent="0">
              <a:buNone/>
            </a:pPr>
            <a:r>
              <a:rPr lang="en-US" dirty="0"/>
              <a:t>+ inputs</a:t>
            </a:r>
          </a:p>
          <a:p>
            <a:pPr marL="0" indent="0">
              <a:buNone/>
            </a:pPr>
            <a:r>
              <a:rPr lang="en-US" dirty="0"/>
              <a:t>app.py</a:t>
            </a:r>
          </a:p>
          <a:p>
            <a:pPr marL="0" indent="0">
              <a:buNone/>
            </a:pPr>
            <a:r>
              <a:rPr lang="en-US" dirty="0"/>
              <a:t>	get inputs</a:t>
            </a:r>
          </a:p>
          <a:p>
            <a:pPr marL="0" indent="0">
              <a:buNone/>
            </a:pPr>
            <a:r>
              <a:rPr lang="en-US" dirty="0"/>
              <a:t>	make pipeline</a:t>
            </a:r>
          </a:p>
          <a:p>
            <a:pPr marL="0" indent="0">
              <a:buNone/>
            </a:pPr>
            <a:r>
              <a:rPr lang="en-US" dirty="0"/>
              <a:t>	</a:t>
            </a:r>
          </a:p>
        </p:txBody>
      </p:sp>
      <p:sp>
        <p:nvSpPr>
          <p:cNvPr id="4" name="Espace réservé du numéro de diapositive 3">
            <a:extLst>
              <a:ext uri="{FF2B5EF4-FFF2-40B4-BE49-F238E27FC236}">
                <a16:creationId xmlns:a16="http://schemas.microsoft.com/office/drawing/2014/main" id="{A208FFB3-DD57-4313-A2DC-887C5C58C1C6}"/>
              </a:ext>
            </a:extLst>
          </p:cNvPr>
          <p:cNvSpPr>
            <a:spLocks noGrp="1"/>
          </p:cNvSpPr>
          <p:nvPr>
            <p:ph type="sldNum" sz="quarter" idx="12"/>
          </p:nvPr>
        </p:nvSpPr>
        <p:spPr/>
        <p:txBody>
          <a:bodyPr/>
          <a:lstStyle/>
          <a:p>
            <a:fld id="{D57F1E4F-1CFF-5643-939E-217C01CDF565}" type="slidenum">
              <a:rPr lang="en-US" smtClean="0"/>
              <a:pPr/>
              <a:t>21</a:t>
            </a:fld>
            <a:endParaRPr lang="en-US" b="1" dirty="0"/>
          </a:p>
        </p:txBody>
      </p:sp>
      <p:sp>
        <p:nvSpPr>
          <p:cNvPr id="5" name="Espace réservé du contenu 2">
            <a:extLst>
              <a:ext uri="{FF2B5EF4-FFF2-40B4-BE49-F238E27FC236}">
                <a16:creationId xmlns:a16="http://schemas.microsoft.com/office/drawing/2014/main" id="{A459340D-0E4C-4A72-922B-CBB0B1A05F42}"/>
              </a:ext>
            </a:extLst>
          </p:cNvPr>
          <p:cNvSpPr txBox="1">
            <a:spLocks/>
          </p:cNvSpPr>
          <p:nvPr/>
        </p:nvSpPr>
        <p:spPr>
          <a:xfrm>
            <a:off x="8056973" y="850490"/>
            <a:ext cx="2350616" cy="1206713"/>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US" dirty="0"/>
              <a:t>Deploy:</a:t>
            </a:r>
          </a:p>
          <a:p>
            <a:pPr lvl="1"/>
            <a:r>
              <a:rPr lang="en-US" dirty="0"/>
              <a:t>Local host</a:t>
            </a:r>
          </a:p>
        </p:txBody>
      </p:sp>
      <p:sp>
        <p:nvSpPr>
          <p:cNvPr id="6" name="Espace réservé du contenu 2">
            <a:extLst>
              <a:ext uri="{FF2B5EF4-FFF2-40B4-BE49-F238E27FC236}">
                <a16:creationId xmlns:a16="http://schemas.microsoft.com/office/drawing/2014/main" id="{A33C8334-E107-40F3-86E4-7D535E9AA4EB}"/>
              </a:ext>
            </a:extLst>
          </p:cNvPr>
          <p:cNvSpPr txBox="1">
            <a:spLocks/>
          </p:cNvSpPr>
          <p:nvPr/>
        </p:nvSpPr>
        <p:spPr>
          <a:xfrm>
            <a:off x="232785" y="1205272"/>
            <a:ext cx="2350616" cy="2415687"/>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US" dirty="0"/>
              <a:t>Inputs:</a:t>
            </a:r>
          </a:p>
          <a:p>
            <a:r>
              <a:rPr lang="en-US" dirty="0"/>
              <a:t>Data</a:t>
            </a:r>
          </a:p>
          <a:p>
            <a:pPr lvl="1"/>
            <a:r>
              <a:rPr lang="en-US" dirty="0"/>
              <a:t>Applications</a:t>
            </a:r>
          </a:p>
          <a:p>
            <a:pPr lvl="1"/>
            <a:r>
              <a:rPr lang="en-US" dirty="0"/>
              <a:t>Descriptions</a:t>
            </a:r>
          </a:p>
          <a:p>
            <a:r>
              <a:rPr lang="en-US" dirty="0"/>
              <a:t>Model</a:t>
            </a:r>
          </a:p>
          <a:p>
            <a:endParaRPr lang="en-US" dirty="0"/>
          </a:p>
        </p:txBody>
      </p:sp>
      <p:sp>
        <p:nvSpPr>
          <p:cNvPr id="8" name="Espace réservé du contenu 2">
            <a:extLst>
              <a:ext uri="{FF2B5EF4-FFF2-40B4-BE49-F238E27FC236}">
                <a16:creationId xmlns:a16="http://schemas.microsoft.com/office/drawing/2014/main" id="{B85EE699-EADC-4EF2-BC1E-BF922BC847CD}"/>
              </a:ext>
            </a:extLst>
          </p:cNvPr>
          <p:cNvSpPr txBox="1">
            <a:spLocks/>
          </p:cNvSpPr>
          <p:nvPr/>
        </p:nvSpPr>
        <p:spPr>
          <a:xfrm>
            <a:off x="2583401" y="2557041"/>
            <a:ext cx="1835712" cy="2088499"/>
          </a:xfrm>
          <a:prstGeom prst="rect">
            <a:avLst/>
          </a:prstGeom>
          <a:effectLst>
            <a:outerShdw blurRad="50800" dir="14400000">
              <a:srgbClr val="000000">
                <a:alpha val="40000"/>
              </a:srgbClr>
            </a:outerShdw>
          </a:effectLst>
        </p:spPr>
        <p:txBody>
          <a:bodyPr vert="horz" lIns="91440" tIns="45720" rIns="91440" bIns="45720" rtlCol="0" anchor="ctr">
            <a:normAutofit fontScale="77500" lnSpcReduction="2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en-US" dirty="0"/>
              <a:t>Sample test applications</a:t>
            </a:r>
          </a:p>
          <a:p>
            <a:pPr marL="0" indent="0">
              <a:buFont typeface="Wingdings 2" charset="2"/>
              <a:buNone/>
            </a:pPr>
            <a:r>
              <a:rPr lang="en-US" dirty="0"/>
              <a:t>- </a:t>
            </a:r>
            <a:r>
              <a:rPr lang="en-US" dirty="0" err="1"/>
              <a:t>Github</a:t>
            </a:r>
            <a:r>
              <a:rPr lang="en-US" dirty="0"/>
              <a:t> constraints</a:t>
            </a:r>
          </a:p>
          <a:p>
            <a:pPr marL="0" indent="0">
              <a:buFont typeface="Wingdings 2" charset="2"/>
              <a:buNone/>
            </a:pPr>
            <a:r>
              <a:rPr lang="en-US" dirty="0"/>
              <a:t>- Weakness due to reduced size of  Lime </a:t>
            </a:r>
            <a:r>
              <a:rPr lang="en-US" dirty="0" err="1"/>
              <a:t>n_samples</a:t>
            </a:r>
            <a:r>
              <a:rPr lang="en-US" dirty="0"/>
              <a:t> </a:t>
            </a:r>
            <a:r>
              <a:rPr lang="en-US" dirty="0" err="1"/>
              <a:t>neighboors</a:t>
            </a:r>
            <a:endParaRPr lang="en-US" dirty="0"/>
          </a:p>
          <a:p>
            <a:pPr marL="0" indent="0">
              <a:buFont typeface="Wingdings 2" charset="2"/>
              <a:buNone/>
            </a:pPr>
            <a:r>
              <a:rPr lang="en-US" dirty="0"/>
              <a:t>	</a:t>
            </a:r>
          </a:p>
        </p:txBody>
      </p:sp>
    </p:spTree>
    <p:extLst>
      <p:ext uri="{BB962C8B-B14F-4D97-AF65-F5344CB8AC3E}">
        <p14:creationId xmlns:p14="http://schemas.microsoft.com/office/powerpoint/2010/main" val="32649509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7FB0A5-534A-4D2E-AA0F-9A82405244A3}"/>
              </a:ext>
            </a:extLst>
          </p:cNvPr>
          <p:cNvSpPr>
            <a:spLocks noGrp="1"/>
          </p:cNvSpPr>
          <p:nvPr>
            <p:ph type="title"/>
          </p:nvPr>
        </p:nvSpPr>
        <p:spPr/>
        <p:txBody>
          <a:bodyPr/>
          <a:lstStyle/>
          <a:p>
            <a:endParaRPr lang="en-US" dirty="0"/>
          </a:p>
        </p:txBody>
      </p:sp>
      <p:sp>
        <p:nvSpPr>
          <p:cNvPr id="4" name="Espace réservé du numéro de diapositive 3">
            <a:extLst>
              <a:ext uri="{FF2B5EF4-FFF2-40B4-BE49-F238E27FC236}">
                <a16:creationId xmlns:a16="http://schemas.microsoft.com/office/drawing/2014/main" id="{E71780EE-4B5D-445B-BD83-8CC522D3E950}"/>
              </a:ext>
            </a:extLst>
          </p:cNvPr>
          <p:cNvSpPr>
            <a:spLocks noGrp="1"/>
          </p:cNvSpPr>
          <p:nvPr>
            <p:ph type="sldNum" sz="quarter" idx="12"/>
          </p:nvPr>
        </p:nvSpPr>
        <p:spPr/>
        <p:txBody>
          <a:bodyPr/>
          <a:lstStyle/>
          <a:p>
            <a:fld id="{D57F1E4F-1CFF-5643-939E-217C01CDF565}" type="slidenum">
              <a:rPr lang="en-US" smtClean="0"/>
              <a:pPr/>
              <a:t>22</a:t>
            </a:fld>
            <a:endParaRPr lang="en-US" b="1" dirty="0"/>
          </a:p>
        </p:txBody>
      </p:sp>
    </p:spTree>
    <p:extLst>
      <p:ext uri="{BB962C8B-B14F-4D97-AF65-F5344CB8AC3E}">
        <p14:creationId xmlns:p14="http://schemas.microsoft.com/office/powerpoint/2010/main" val="34514724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05C0B8-5F2B-4BA9-B98E-2ABE90BAC6CB}"/>
              </a:ext>
            </a:extLst>
          </p:cNvPr>
          <p:cNvSpPr>
            <a:spLocks noGrp="1"/>
          </p:cNvSpPr>
          <p:nvPr>
            <p:ph type="title"/>
          </p:nvPr>
        </p:nvSpPr>
        <p:spPr/>
        <p:txBody>
          <a:bodyPr/>
          <a:lstStyle/>
          <a:p>
            <a:r>
              <a:rPr lang="en-US" dirty="0"/>
              <a:t>Model scoring</a:t>
            </a:r>
          </a:p>
        </p:txBody>
      </p:sp>
      <p:graphicFrame>
        <p:nvGraphicFramePr>
          <p:cNvPr id="12" name="Tableau 12">
            <a:extLst>
              <a:ext uri="{FF2B5EF4-FFF2-40B4-BE49-F238E27FC236}">
                <a16:creationId xmlns:a16="http://schemas.microsoft.com/office/drawing/2014/main" id="{FEE4A446-F479-463B-8353-270981C7B5D6}"/>
              </a:ext>
            </a:extLst>
          </p:cNvPr>
          <p:cNvGraphicFramePr>
            <a:graphicFrameLocks noGrp="1"/>
          </p:cNvGraphicFramePr>
          <p:nvPr>
            <p:ph idx="1"/>
            <p:extLst>
              <p:ext uri="{D42A27DB-BD31-4B8C-83A1-F6EECF244321}">
                <p14:modId xmlns:p14="http://schemas.microsoft.com/office/powerpoint/2010/main" val="762690112"/>
              </p:ext>
            </p:extLst>
          </p:nvPr>
        </p:nvGraphicFramePr>
        <p:xfrm>
          <a:off x="3878049" y="1335216"/>
          <a:ext cx="4713649" cy="1920240"/>
        </p:xfrm>
        <a:graphic>
          <a:graphicData uri="http://schemas.openxmlformats.org/drawingml/2006/table">
            <a:tbl>
              <a:tblPr firstRow="1" bandRow="1">
                <a:tableStyleId>{5C22544A-7EE6-4342-B048-85BDC9FD1C3A}</a:tableStyleId>
              </a:tblPr>
              <a:tblGrid>
                <a:gridCol w="1517321">
                  <a:extLst>
                    <a:ext uri="{9D8B030D-6E8A-4147-A177-3AD203B41FA5}">
                      <a16:colId xmlns:a16="http://schemas.microsoft.com/office/drawing/2014/main" val="2173841301"/>
                    </a:ext>
                  </a:extLst>
                </a:gridCol>
                <a:gridCol w="1598164">
                  <a:extLst>
                    <a:ext uri="{9D8B030D-6E8A-4147-A177-3AD203B41FA5}">
                      <a16:colId xmlns:a16="http://schemas.microsoft.com/office/drawing/2014/main" val="767980492"/>
                    </a:ext>
                  </a:extLst>
                </a:gridCol>
                <a:gridCol w="1598164">
                  <a:extLst>
                    <a:ext uri="{9D8B030D-6E8A-4147-A177-3AD203B41FA5}">
                      <a16:colId xmlns:a16="http://schemas.microsoft.com/office/drawing/2014/main" val="2567302872"/>
                    </a:ext>
                  </a:extLst>
                </a:gridCol>
              </a:tblGrid>
              <a:tr h="370840">
                <a:tc>
                  <a:txBody>
                    <a:bodyPr/>
                    <a:lstStyle/>
                    <a:p>
                      <a:r>
                        <a:rPr lang="en-US" sz="1600" dirty="0"/>
                        <a:t>Threshold 0.5</a:t>
                      </a:r>
                    </a:p>
                  </a:txBody>
                  <a:tcPr/>
                </a:tc>
                <a:tc>
                  <a:txBody>
                    <a:bodyPr/>
                    <a:lstStyle/>
                    <a:p>
                      <a:r>
                        <a:rPr lang="en-US" dirty="0"/>
                        <a:t>Actual Good</a:t>
                      </a:r>
                    </a:p>
                  </a:txBody>
                  <a:tcPr/>
                </a:tc>
                <a:tc>
                  <a:txBody>
                    <a:bodyPr/>
                    <a:lstStyle/>
                    <a:p>
                      <a:r>
                        <a:rPr lang="en-US" dirty="0"/>
                        <a:t>Actual </a:t>
                      </a:r>
                    </a:p>
                    <a:p>
                      <a:r>
                        <a:rPr lang="en-US" dirty="0"/>
                        <a:t>Bad</a:t>
                      </a:r>
                    </a:p>
                  </a:txBody>
                  <a:tcPr/>
                </a:tc>
                <a:extLst>
                  <a:ext uri="{0D108BD9-81ED-4DB2-BD59-A6C34878D82A}">
                    <a16:rowId xmlns:a16="http://schemas.microsoft.com/office/drawing/2014/main" val="542198579"/>
                  </a:ext>
                </a:extLst>
              </a:tr>
              <a:tr h="370840">
                <a:tc>
                  <a:txBody>
                    <a:bodyPr/>
                    <a:lstStyle/>
                    <a:p>
                      <a:r>
                        <a:rPr lang="en-US" dirty="0"/>
                        <a:t>Predicted Good</a:t>
                      </a:r>
                    </a:p>
                  </a:txBody>
                  <a:tcPr/>
                </a:tc>
                <a:tc>
                  <a:txBody>
                    <a:bodyPr/>
                    <a:lstStyle/>
                    <a:p>
                      <a:r>
                        <a:rPr lang="en-US" dirty="0" err="1"/>
                        <a:t>tn</a:t>
                      </a:r>
                      <a:endParaRPr lang="en-US" dirty="0"/>
                    </a:p>
                    <a:p>
                      <a:pPr algn="ctr"/>
                      <a:r>
                        <a:rPr lang="en-US" dirty="0"/>
                        <a:t>78676</a:t>
                      </a:r>
                    </a:p>
                  </a:txBody>
                  <a:tcPr/>
                </a:tc>
                <a:tc>
                  <a:txBody>
                    <a:bodyPr/>
                    <a:lstStyle/>
                    <a:p>
                      <a:r>
                        <a:rPr lang="en-US" dirty="0" err="1"/>
                        <a:t>fn</a:t>
                      </a:r>
                      <a:endParaRPr lang="en-US" dirty="0"/>
                    </a:p>
                    <a:p>
                      <a:pPr algn="ctr"/>
                      <a:r>
                        <a:rPr lang="en-US" dirty="0"/>
                        <a:t>5546</a:t>
                      </a:r>
                    </a:p>
                  </a:txBody>
                  <a:tcPr/>
                </a:tc>
                <a:extLst>
                  <a:ext uri="{0D108BD9-81ED-4DB2-BD59-A6C34878D82A}">
                    <a16:rowId xmlns:a16="http://schemas.microsoft.com/office/drawing/2014/main" val="1738922171"/>
                  </a:ext>
                </a:extLst>
              </a:tr>
              <a:tr h="370840">
                <a:tc>
                  <a:txBody>
                    <a:bodyPr/>
                    <a:lstStyle/>
                    <a:p>
                      <a:r>
                        <a:rPr lang="en-US" dirty="0"/>
                        <a:t>Predicted</a:t>
                      </a:r>
                    </a:p>
                    <a:p>
                      <a:r>
                        <a:rPr lang="en-US" dirty="0"/>
                        <a:t>Bad</a:t>
                      </a:r>
                    </a:p>
                  </a:txBody>
                  <a:tcPr/>
                </a:tc>
                <a:tc>
                  <a:txBody>
                    <a:bodyPr/>
                    <a:lstStyle/>
                    <a:p>
                      <a:r>
                        <a:rPr lang="en-US" dirty="0" err="1"/>
                        <a:t>fp</a:t>
                      </a:r>
                      <a:endParaRPr lang="en-US" dirty="0"/>
                    </a:p>
                    <a:p>
                      <a:pPr algn="ctr"/>
                      <a:r>
                        <a:rPr lang="en-US" dirty="0"/>
                        <a:t>6129</a:t>
                      </a:r>
                    </a:p>
                  </a:txBody>
                  <a:tcPr/>
                </a:tc>
                <a:tc>
                  <a:txBody>
                    <a:bodyPr/>
                    <a:lstStyle/>
                    <a:p>
                      <a:r>
                        <a:rPr lang="en-US" dirty="0" err="1"/>
                        <a:t>tp</a:t>
                      </a:r>
                      <a:endParaRPr lang="en-US" dirty="0"/>
                    </a:p>
                    <a:p>
                      <a:pPr algn="ctr"/>
                      <a:r>
                        <a:rPr lang="en-US" dirty="0"/>
                        <a:t>1902</a:t>
                      </a:r>
                    </a:p>
                  </a:txBody>
                  <a:tcPr/>
                </a:tc>
                <a:extLst>
                  <a:ext uri="{0D108BD9-81ED-4DB2-BD59-A6C34878D82A}">
                    <a16:rowId xmlns:a16="http://schemas.microsoft.com/office/drawing/2014/main" val="2155475029"/>
                  </a:ext>
                </a:extLst>
              </a:tr>
            </a:tbl>
          </a:graphicData>
        </a:graphic>
      </p:graphicFrame>
      <p:graphicFrame>
        <p:nvGraphicFramePr>
          <p:cNvPr id="6" name="Tableau 12">
            <a:extLst>
              <a:ext uri="{FF2B5EF4-FFF2-40B4-BE49-F238E27FC236}">
                <a16:creationId xmlns:a16="http://schemas.microsoft.com/office/drawing/2014/main" id="{0B298A34-E265-48C5-92C7-1CD3E2858C8E}"/>
              </a:ext>
            </a:extLst>
          </p:cNvPr>
          <p:cNvGraphicFramePr>
            <a:graphicFrameLocks/>
          </p:cNvGraphicFramePr>
          <p:nvPr>
            <p:extLst>
              <p:ext uri="{D42A27DB-BD31-4B8C-83A1-F6EECF244321}">
                <p14:modId xmlns:p14="http://schemas.microsoft.com/office/powerpoint/2010/main" val="3578489557"/>
              </p:ext>
            </p:extLst>
          </p:nvPr>
        </p:nvGraphicFramePr>
        <p:xfrm>
          <a:off x="3878049" y="3427566"/>
          <a:ext cx="4794492" cy="1920240"/>
        </p:xfrm>
        <a:graphic>
          <a:graphicData uri="http://schemas.openxmlformats.org/drawingml/2006/table">
            <a:tbl>
              <a:tblPr firstRow="1" bandRow="1">
                <a:tableStyleId>{5C22544A-7EE6-4342-B048-85BDC9FD1C3A}</a:tableStyleId>
              </a:tblPr>
              <a:tblGrid>
                <a:gridCol w="1598164">
                  <a:extLst>
                    <a:ext uri="{9D8B030D-6E8A-4147-A177-3AD203B41FA5}">
                      <a16:colId xmlns:a16="http://schemas.microsoft.com/office/drawing/2014/main" val="2173841301"/>
                    </a:ext>
                  </a:extLst>
                </a:gridCol>
                <a:gridCol w="1598164">
                  <a:extLst>
                    <a:ext uri="{9D8B030D-6E8A-4147-A177-3AD203B41FA5}">
                      <a16:colId xmlns:a16="http://schemas.microsoft.com/office/drawing/2014/main" val="767980492"/>
                    </a:ext>
                  </a:extLst>
                </a:gridCol>
                <a:gridCol w="1598164">
                  <a:extLst>
                    <a:ext uri="{9D8B030D-6E8A-4147-A177-3AD203B41FA5}">
                      <a16:colId xmlns:a16="http://schemas.microsoft.com/office/drawing/2014/main" val="2567302872"/>
                    </a:ext>
                  </a:extLst>
                </a:gridCol>
              </a:tblGrid>
              <a:tr h="370840">
                <a:tc>
                  <a:txBody>
                    <a:bodyPr/>
                    <a:lstStyle/>
                    <a:p>
                      <a:r>
                        <a:rPr lang="en-US" sz="1600" dirty="0"/>
                        <a:t>realistic</a:t>
                      </a:r>
                    </a:p>
                  </a:txBody>
                  <a:tcPr/>
                </a:tc>
                <a:tc>
                  <a:txBody>
                    <a:bodyPr/>
                    <a:lstStyle/>
                    <a:p>
                      <a:r>
                        <a:rPr lang="en-US" dirty="0"/>
                        <a:t>Actual Good</a:t>
                      </a:r>
                    </a:p>
                  </a:txBody>
                  <a:tcPr/>
                </a:tc>
                <a:tc>
                  <a:txBody>
                    <a:bodyPr/>
                    <a:lstStyle/>
                    <a:p>
                      <a:r>
                        <a:rPr lang="en-US" dirty="0"/>
                        <a:t>Actual </a:t>
                      </a:r>
                    </a:p>
                    <a:p>
                      <a:r>
                        <a:rPr lang="en-US" dirty="0"/>
                        <a:t>Bad</a:t>
                      </a:r>
                    </a:p>
                  </a:txBody>
                  <a:tcPr/>
                </a:tc>
                <a:extLst>
                  <a:ext uri="{0D108BD9-81ED-4DB2-BD59-A6C34878D82A}">
                    <a16:rowId xmlns:a16="http://schemas.microsoft.com/office/drawing/2014/main" val="542198579"/>
                  </a:ext>
                </a:extLst>
              </a:tr>
              <a:tr h="370840">
                <a:tc>
                  <a:txBody>
                    <a:bodyPr/>
                    <a:lstStyle/>
                    <a:p>
                      <a:r>
                        <a:rPr lang="en-US" dirty="0"/>
                        <a:t>Predicted Good</a:t>
                      </a:r>
                    </a:p>
                  </a:txBody>
                  <a:tcPr/>
                </a:tc>
                <a:tc>
                  <a:txBody>
                    <a:bodyPr/>
                    <a:lstStyle/>
                    <a:p>
                      <a:r>
                        <a:rPr lang="en-US" dirty="0" err="1"/>
                        <a:t>tn</a:t>
                      </a:r>
                      <a:endParaRPr lang="en-US" dirty="0"/>
                    </a:p>
                    <a:p>
                      <a:pPr algn="ctr"/>
                      <a:r>
                        <a:rPr lang="en-US" dirty="0"/>
                        <a:t>53033</a:t>
                      </a:r>
                    </a:p>
                  </a:txBody>
                  <a:tcPr/>
                </a:tc>
                <a:tc>
                  <a:txBody>
                    <a:bodyPr/>
                    <a:lstStyle/>
                    <a:p>
                      <a:r>
                        <a:rPr lang="en-US" dirty="0" err="1"/>
                        <a:t>fn</a:t>
                      </a:r>
                      <a:endParaRPr lang="en-US" dirty="0"/>
                    </a:p>
                    <a:p>
                      <a:pPr algn="ctr"/>
                      <a:r>
                        <a:rPr lang="en-US" dirty="0"/>
                        <a:t>3526</a:t>
                      </a:r>
                    </a:p>
                  </a:txBody>
                  <a:tcPr/>
                </a:tc>
                <a:extLst>
                  <a:ext uri="{0D108BD9-81ED-4DB2-BD59-A6C34878D82A}">
                    <a16:rowId xmlns:a16="http://schemas.microsoft.com/office/drawing/2014/main" val="1738922171"/>
                  </a:ext>
                </a:extLst>
              </a:tr>
              <a:tr h="370840">
                <a:tc>
                  <a:txBody>
                    <a:bodyPr/>
                    <a:lstStyle/>
                    <a:p>
                      <a:r>
                        <a:rPr lang="en-US" dirty="0"/>
                        <a:t>Predicted</a:t>
                      </a:r>
                    </a:p>
                    <a:p>
                      <a:r>
                        <a:rPr lang="en-US" dirty="0"/>
                        <a:t>Bad</a:t>
                      </a:r>
                    </a:p>
                  </a:txBody>
                  <a:tcPr/>
                </a:tc>
                <a:tc>
                  <a:txBody>
                    <a:bodyPr/>
                    <a:lstStyle/>
                    <a:p>
                      <a:r>
                        <a:rPr lang="en-US" dirty="0" err="1"/>
                        <a:t>fp</a:t>
                      </a:r>
                      <a:endParaRPr lang="en-US" dirty="0"/>
                    </a:p>
                    <a:p>
                      <a:pPr algn="ctr"/>
                      <a:r>
                        <a:rPr lang="en-US" dirty="0"/>
                        <a:t>3504</a:t>
                      </a:r>
                    </a:p>
                  </a:txBody>
                  <a:tcPr/>
                </a:tc>
                <a:tc>
                  <a:txBody>
                    <a:bodyPr/>
                    <a:lstStyle/>
                    <a:p>
                      <a:r>
                        <a:rPr lang="en-US" dirty="0" err="1"/>
                        <a:t>tp</a:t>
                      </a:r>
                      <a:endParaRPr lang="en-US" dirty="0"/>
                    </a:p>
                    <a:p>
                      <a:pPr algn="ctr"/>
                      <a:r>
                        <a:rPr lang="en-US" dirty="0"/>
                        <a:t>1439</a:t>
                      </a:r>
                    </a:p>
                  </a:txBody>
                  <a:tcPr/>
                </a:tc>
                <a:extLst>
                  <a:ext uri="{0D108BD9-81ED-4DB2-BD59-A6C34878D82A}">
                    <a16:rowId xmlns:a16="http://schemas.microsoft.com/office/drawing/2014/main" val="2155475029"/>
                  </a:ext>
                </a:extLst>
              </a:tr>
            </a:tbl>
          </a:graphicData>
        </a:graphic>
      </p:graphicFrame>
      <p:sp>
        <p:nvSpPr>
          <p:cNvPr id="3" name="Rectangle 2">
            <a:extLst>
              <a:ext uri="{FF2B5EF4-FFF2-40B4-BE49-F238E27FC236}">
                <a16:creationId xmlns:a16="http://schemas.microsoft.com/office/drawing/2014/main" id="{1E8DABF2-4E6E-4C24-B36D-5A1D813F9BBF}"/>
              </a:ext>
            </a:extLst>
          </p:cNvPr>
          <p:cNvSpPr/>
          <p:nvPr/>
        </p:nvSpPr>
        <p:spPr>
          <a:xfrm>
            <a:off x="934286" y="2759315"/>
            <a:ext cx="506586" cy="2595418"/>
          </a:xfrm>
          <a:prstGeom prst="rect">
            <a:avLst/>
          </a:prstGeom>
          <a:solidFill>
            <a:srgbClr val="FF00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64280-39BE-41B6-9C45-3C7C7973102A}"/>
              </a:ext>
            </a:extLst>
          </p:cNvPr>
          <p:cNvSpPr/>
          <p:nvPr/>
        </p:nvSpPr>
        <p:spPr>
          <a:xfrm>
            <a:off x="1432260" y="2759315"/>
            <a:ext cx="1390650" cy="2595418"/>
          </a:xfrm>
          <a:prstGeom prst="rect">
            <a:avLst/>
          </a:prstGeom>
          <a:solidFill>
            <a:srgbClr val="00B05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Arc partiel 14">
            <a:extLst>
              <a:ext uri="{FF2B5EF4-FFF2-40B4-BE49-F238E27FC236}">
                <a16:creationId xmlns:a16="http://schemas.microsoft.com/office/drawing/2014/main" id="{05B939A5-4A57-47AF-A223-BA9D6E97E9A6}"/>
              </a:ext>
            </a:extLst>
          </p:cNvPr>
          <p:cNvSpPr/>
          <p:nvPr/>
        </p:nvSpPr>
        <p:spPr>
          <a:xfrm>
            <a:off x="974491" y="3613317"/>
            <a:ext cx="914400" cy="914400"/>
          </a:xfrm>
          <a:prstGeom prst="pie">
            <a:avLst>
              <a:gd name="adj1" fmla="val 5430154"/>
              <a:gd name="adj2" fmla="val 16200000"/>
            </a:avLst>
          </a:prstGeom>
          <a:solidFill>
            <a:srgbClr val="92D05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Arc partiel 16">
            <a:extLst>
              <a:ext uri="{FF2B5EF4-FFF2-40B4-BE49-F238E27FC236}">
                <a16:creationId xmlns:a16="http://schemas.microsoft.com/office/drawing/2014/main" id="{B92A99E2-8CA1-4935-B101-FE209B7BD4D1}"/>
              </a:ext>
            </a:extLst>
          </p:cNvPr>
          <p:cNvSpPr/>
          <p:nvPr/>
        </p:nvSpPr>
        <p:spPr>
          <a:xfrm flipH="1">
            <a:off x="974491" y="3613317"/>
            <a:ext cx="914400" cy="914400"/>
          </a:xfrm>
          <a:prstGeom prst="pie">
            <a:avLst>
              <a:gd name="adj1" fmla="val 5389199"/>
              <a:gd name="adj2" fmla="val 16200000"/>
            </a:avLst>
          </a:prstGeom>
          <a:solidFill>
            <a:schemeClr val="accent6">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ZoneTexte 17">
            <a:extLst>
              <a:ext uri="{FF2B5EF4-FFF2-40B4-BE49-F238E27FC236}">
                <a16:creationId xmlns:a16="http://schemas.microsoft.com/office/drawing/2014/main" id="{A41DA82D-758E-4809-8DFD-98DBB7C40811}"/>
              </a:ext>
            </a:extLst>
          </p:cNvPr>
          <p:cNvSpPr txBox="1"/>
          <p:nvPr/>
        </p:nvSpPr>
        <p:spPr>
          <a:xfrm>
            <a:off x="2496011" y="2759315"/>
            <a:ext cx="312906" cy="369332"/>
          </a:xfrm>
          <a:prstGeom prst="rect">
            <a:avLst/>
          </a:prstGeom>
          <a:noFill/>
        </p:spPr>
        <p:txBody>
          <a:bodyPr wrap="none" rtlCol="0">
            <a:spAutoFit/>
          </a:bodyPr>
          <a:lstStyle/>
          <a:p>
            <a:r>
              <a:rPr lang="en-US" dirty="0"/>
              <a:t>1</a:t>
            </a:r>
          </a:p>
        </p:txBody>
      </p:sp>
      <p:sp>
        <p:nvSpPr>
          <p:cNvPr id="21" name="ZoneTexte 20">
            <a:extLst>
              <a:ext uri="{FF2B5EF4-FFF2-40B4-BE49-F238E27FC236}">
                <a16:creationId xmlns:a16="http://schemas.microsoft.com/office/drawing/2014/main" id="{CB93D84B-0C46-4D67-BD76-6CB271DAB70D}"/>
              </a:ext>
            </a:extLst>
          </p:cNvPr>
          <p:cNvSpPr txBox="1"/>
          <p:nvPr/>
        </p:nvSpPr>
        <p:spPr>
          <a:xfrm>
            <a:off x="1060929" y="3885851"/>
            <a:ext cx="312906" cy="369332"/>
          </a:xfrm>
          <a:prstGeom prst="rect">
            <a:avLst/>
          </a:prstGeom>
          <a:noFill/>
        </p:spPr>
        <p:txBody>
          <a:bodyPr wrap="none" rtlCol="0">
            <a:spAutoFit/>
          </a:bodyPr>
          <a:lstStyle/>
          <a:p>
            <a:r>
              <a:rPr lang="en-US" dirty="0"/>
              <a:t>1</a:t>
            </a:r>
          </a:p>
        </p:txBody>
      </p:sp>
      <p:sp>
        <p:nvSpPr>
          <p:cNvPr id="22" name="ZoneTexte 21">
            <a:extLst>
              <a:ext uri="{FF2B5EF4-FFF2-40B4-BE49-F238E27FC236}">
                <a16:creationId xmlns:a16="http://schemas.microsoft.com/office/drawing/2014/main" id="{925976D5-23E5-4324-A932-A4677103B932}"/>
              </a:ext>
            </a:extLst>
          </p:cNvPr>
          <p:cNvSpPr txBox="1"/>
          <p:nvPr/>
        </p:nvSpPr>
        <p:spPr>
          <a:xfrm>
            <a:off x="974158" y="2759315"/>
            <a:ext cx="453970" cy="369332"/>
          </a:xfrm>
          <a:prstGeom prst="rect">
            <a:avLst/>
          </a:prstGeom>
          <a:noFill/>
        </p:spPr>
        <p:txBody>
          <a:bodyPr wrap="none" rtlCol="0">
            <a:spAutoFit/>
          </a:bodyPr>
          <a:lstStyle/>
          <a:p>
            <a:r>
              <a:rPr lang="en-US" dirty="0"/>
              <a:t>- 7</a:t>
            </a:r>
          </a:p>
        </p:txBody>
      </p:sp>
      <p:sp>
        <p:nvSpPr>
          <p:cNvPr id="23" name="ZoneTexte 22">
            <a:extLst>
              <a:ext uri="{FF2B5EF4-FFF2-40B4-BE49-F238E27FC236}">
                <a16:creationId xmlns:a16="http://schemas.microsoft.com/office/drawing/2014/main" id="{10759A46-065A-4511-BC0C-58B8D5D3EF94}"/>
              </a:ext>
            </a:extLst>
          </p:cNvPr>
          <p:cNvSpPr txBox="1"/>
          <p:nvPr/>
        </p:nvSpPr>
        <p:spPr>
          <a:xfrm>
            <a:off x="1475126" y="3889418"/>
            <a:ext cx="453970" cy="369332"/>
          </a:xfrm>
          <a:prstGeom prst="rect">
            <a:avLst/>
          </a:prstGeom>
          <a:noFill/>
        </p:spPr>
        <p:txBody>
          <a:bodyPr wrap="none" rtlCol="0">
            <a:spAutoFit/>
          </a:bodyPr>
          <a:lstStyle/>
          <a:p>
            <a:r>
              <a:rPr lang="en-US" dirty="0"/>
              <a:t>- 1</a:t>
            </a:r>
          </a:p>
        </p:txBody>
      </p:sp>
      <p:sp>
        <p:nvSpPr>
          <p:cNvPr id="29" name="Espace réservé du numéro de diapositive 28">
            <a:extLst>
              <a:ext uri="{FF2B5EF4-FFF2-40B4-BE49-F238E27FC236}">
                <a16:creationId xmlns:a16="http://schemas.microsoft.com/office/drawing/2014/main" id="{279A2106-FEDA-4983-86DB-345E1EE9319C}"/>
              </a:ext>
            </a:extLst>
          </p:cNvPr>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2836849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01B61A-B996-47D5-A216-82253EDB4F05}"/>
              </a:ext>
            </a:extLst>
          </p:cNvPr>
          <p:cNvSpPr>
            <a:spLocks noGrp="1"/>
          </p:cNvSpPr>
          <p:nvPr>
            <p:ph type="title"/>
          </p:nvPr>
        </p:nvSpPr>
        <p:spPr>
          <a:xfrm>
            <a:off x="582943" y="251723"/>
            <a:ext cx="10571998" cy="739078"/>
          </a:xfrm>
        </p:spPr>
        <p:txBody>
          <a:bodyPr/>
          <a:lstStyle/>
          <a:p>
            <a:r>
              <a:rPr lang="en-US" dirty="0">
                <a:solidFill>
                  <a:schemeClr val="tx1"/>
                </a:solidFill>
              </a:rPr>
              <a:t>Use case</a:t>
            </a:r>
          </a:p>
        </p:txBody>
      </p:sp>
      <p:sp>
        <p:nvSpPr>
          <p:cNvPr id="15" name="ZoneTexte 14">
            <a:extLst>
              <a:ext uri="{FF2B5EF4-FFF2-40B4-BE49-F238E27FC236}">
                <a16:creationId xmlns:a16="http://schemas.microsoft.com/office/drawing/2014/main" id="{71C30936-7FE6-44BB-9D24-D5758E8A5FC4}"/>
              </a:ext>
            </a:extLst>
          </p:cNvPr>
          <p:cNvSpPr txBox="1"/>
          <p:nvPr/>
        </p:nvSpPr>
        <p:spPr>
          <a:xfrm>
            <a:off x="-10943" y="987132"/>
            <a:ext cx="1564852" cy="923330"/>
          </a:xfrm>
          <a:prstGeom prst="rect">
            <a:avLst/>
          </a:prstGeom>
          <a:noFill/>
        </p:spPr>
        <p:txBody>
          <a:bodyPr wrap="none" rtlCol="0">
            <a:spAutoFit/>
          </a:bodyPr>
          <a:lstStyle/>
          <a:p>
            <a:r>
              <a:rPr lang="en-US" b="1" dirty="0"/>
              <a:t>Applicants</a:t>
            </a:r>
          </a:p>
          <a:p>
            <a:r>
              <a:rPr lang="en-US" dirty="0"/>
              <a:t>307 511 past</a:t>
            </a:r>
          </a:p>
          <a:p>
            <a:r>
              <a:rPr lang="en-US" dirty="0"/>
              <a:t>48 744 new</a:t>
            </a:r>
          </a:p>
        </p:txBody>
      </p:sp>
      <p:grpSp>
        <p:nvGrpSpPr>
          <p:cNvPr id="31" name="Groupe 30">
            <a:extLst>
              <a:ext uri="{FF2B5EF4-FFF2-40B4-BE49-F238E27FC236}">
                <a16:creationId xmlns:a16="http://schemas.microsoft.com/office/drawing/2014/main" id="{8D706803-D1B7-4303-84F4-04EAD6537299}"/>
              </a:ext>
            </a:extLst>
          </p:cNvPr>
          <p:cNvGrpSpPr/>
          <p:nvPr/>
        </p:nvGrpSpPr>
        <p:grpSpPr>
          <a:xfrm>
            <a:off x="3073497" y="1283657"/>
            <a:ext cx="1816631" cy="1265131"/>
            <a:chOff x="3047634" y="1527863"/>
            <a:chExt cx="1816631" cy="1265131"/>
          </a:xfrm>
        </p:grpSpPr>
        <p:sp>
          <p:nvSpPr>
            <p:cNvPr id="23" name="Flèche : droite 22">
              <a:extLst>
                <a:ext uri="{FF2B5EF4-FFF2-40B4-BE49-F238E27FC236}">
                  <a16:creationId xmlns:a16="http://schemas.microsoft.com/office/drawing/2014/main" id="{7AC41E96-46FB-4895-A25F-245B904F78A6}"/>
                </a:ext>
              </a:extLst>
            </p:cNvPr>
            <p:cNvSpPr/>
            <p:nvPr/>
          </p:nvSpPr>
          <p:spPr>
            <a:xfrm>
              <a:off x="3066242" y="2202776"/>
              <a:ext cx="1798023" cy="590218"/>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i="1" dirty="0"/>
            </a:p>
          </p:txBody>
        </p:sp>
        <p:sp>
          <p:nvSpPr>
            <p:cNvPr id="13" name="Forme libre : forme 12">
              <a:extLst>
                <a:ext uri="{FF2B5EF4-FFF2-40B4-BE49-F238E27FC236}">
                  <a16:creationId xmlns:a16="http://schemas.microsoft.com/office/drawing/2014/main" id="{9DDE7BBC-C97E-48A7-A385-62C30F52666B}"/>
                </a:ext>
              </a:extLst>
            </p:cNvPr>
            <p:cNvSpPr/>
            <p:nvPr/>
          </p:nvSpPr>
          <p:spPr>
            <a:xfrm>
              <a:off x="3047634" y="2013278"/>
              <a:ext cx="685800" cy="288348"/>
            </a:xfrm>
            <a:custGeom>
              <a:avLst/>
              <a:gdLst>
                <a:gd name="connsiteX0" fmla="*/ 685800 w 685800"/>
                <a:gd name="connsiteY0" fmla="*/ 31174 h 288348"/>
                <a:gd name="connsiteX1" fmla="*/ 654928 w 685800"/>
                <a:gd name="connsiteY1" fmla="*/ 0 h 288348"/>
                <a:gd name="connsiteX2" fmla="*/ 638508 w 685800"/>
                <a:gd name="connsiteY2" fmla="*/ 4609 h 288348"/>
                <a:gd name="connsiteX3" fmla="*/ 505244 w 685800"/>
                <a:gd name="connsiteY3" fmla="*/ 80809 h 288348"/>
                <a:gd name="connsiteX4" fmla="*/ 505082 w 685800"/>
                <a:gd name="connsiteY4" fmla="*/ 107079 h 288348"/>
                <a:gd name="connsiteX5" fmla="*/ 442217 w 685800"/>
                <a:gd name="connsiteY5" fmla="*/ 155866 h 288348"/>
                <a:gd name="connsiteX6" fmla="*/ 303933 w 685800"/>
                <a:gd name="connsiteY6" fmla="*/ 155866 h 288348"/>
                <a:gd name="connsiteX7" fmla="*/ 303933 w 685800"/>
                <a:gd name="connsiteY7" fmla="*/ 124690 h 288348"/>
                <a:gd name="connsiteX8" fmla="*/ 444208 w 685800"/>
                <a:gd name="connsiteY8" fmla="*/ 124690 h 288348"/>
                <a:gd name="connsiteX9" fmla="*/ 475923 w 685800"/>
                <a:gd name="connsiteY9" fmla="*/ 94064 h 288348"/>
                <a:gd name="connsiteX10" fmla="*/ 445298 w 685800"/>
                <a:gd name="connsiteY10" fmla="*/ 62349 h 288348"/>
                <a:gd name="connsiteX11" fmla="*/ 444208 w 685800"/>
                <a:gd name="connsiteY11" fmla="*/ 62349 h 288348"/>
                <a:gd name="connsiteX12" fmla="*/ 257175 w 685800"/>
                <a:gd name="connsiteY12" fmla="*/ 62349 h 288348"/>
                <a:gd name="connsiteX13" fmla="*/ 220389 w 685800"/>
                <a:gd name="connsiteY13" fmla="*/ 72827 h 288348"/>
                <a:gd name="connsiteX14" fmla="*/ 0 w 685800"/>
                <a:gd name="connsiteY14" fmla="*/ 179240 h 288348"/>
                <a:gd name="connsiteX15" fmla="*/ 109109 w 685800"/>
                <a:gd name="connsiteY15" fmla="*/ 288349 h 288348"/>
                <a:gd name="connsiteX16" fmla="*/ 296142 w 685800"/>
                <a:gd name="connsiteY16" fmla="*/ 218207 h 288348"/>
                <a:gd name="connsiteX17" fmla="*/ 441798 w 685800"/>
                <a:gd name="connsiteY17" fmla="*/ 218207 h 288348"/>
                <a:gd name="connsiteX18" fmla="*/ 460238 w 685800"/>
                <a:gd name="connsiteY18" fmla="*/ 212149 h 288348"/>
                <a:gd name="connsiteX19" fmla="*/ 674294 w 685800"/>
                <a:gd name="connsiteY19" fmla="*/ 55177 h 288348"/>
                <a:gd name="connsiteX20" fmla="*/ 685800 w 685800"/>
                <a:gd name="connsiteY20" fmla="*/ 31174 h 288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85800" h="288348">
                  <a:moveTo>
                    <a:pt x="685800" y="31174"/>
                  </a:moveTo>
                  <a:cubicBezTo>
                    <a:pt x="685883" y="14040"/>
                    <a:pt x="672061" y="84"/>
                    <a:pt x="654928" y="0"/>
                  </a:cubicBezTo>
                  <a:cubicBezTo>
                    <a:pt x="649132" y="-27"/>
                    <a:pt x="643443" y="1569"/>
                    <a:pt x="638508" y="4609"/>
                  </a:cubicBezTo>
                  <a:lnTo>
                    <a:pt x="505244" y="80809"/>
                  </a:lnTo>
                  <a:cubicBezTo>
                    <a:pt x="507046" y="89478"/>
                    <a:pt x="506991" y="98432"/>
                    <a:pt x="505082" y="107079"/>
                  </a:cubicBezTo>
                  <a:cubicBezTo>
                    <a:pt x="498092" y="136026"/>
                    <a:pt x="471994" y="156280"/>
                    <a:pt x="442217" y="155866"/>
                  </a:cubicBezTo>
                  <a:lnTo>
                    <a:pt x="303933" y="155866"/>
                  </a:lnTo>
                  <a:lnTo>
                    <a:pt x="303933" y="124690"/>
                  </a:lnTo>
                  <a:lnTo>
                    <a:pt x="444208" y="124690"/>
                  </a:lnTo>
                  <a:cubicBezTo>
                    <a:pt x="461423" y="124991"/>
                    <a:pt x="475622" y="111280"/>
                    <a:pt x="475923" y="94064"/>
                  </a:cubicBezTo>
                  <a:cubicBezTo>
                    <a:pt x="476224" y="76850"/>
                    <a:pt x="462513" y="62650"/>
                    <a:pt x="445298" y="62349"/>
                  </a:cubicBezTo>
                  <a:cubicBezTo>
                    <a:pt x="444935" y="62342"/>
                    <a:pt x="444571" y="62342"/>
                    <a:pt x="444208" y="62349"/>
                  </a:cubicBezTo>
                  <a:lnTo>
                    <a:pt x="257175" y="62349"/>
                  </a:lnTo>
                  <a:cubicBezTo>
                    <a:pt x="244176" y="62342"/>
                    <a:pt x="231435" y="65971"/>
                    <a:pt x="220389" y="72827"/>
                  </a:cubicBezTo>
                  <a:lnTo>
                    <a:pt x="0" y="179240"/>
                  </a:lnTo>
                  <a:lnTo>
                    <a:pt x="109109" y="288349"/>
                  </a:lnTo>
                  <a:cubicBezTo>
                    <a:pt x="159515" y="237933"/>
                    <a:pt x="225028" y="218207"/>
                    <a:pt x="296142" y="218207"/>
                  </a:cubicBezTo>
                  <a:lnTo>
                    <a:pt x="441798" y="218207"/>
                  </a:lnTo>
                  <a:cubicBezTo>
                    <a:pt x="448433" y="218200"/>
                    <a:pt x="454893" y="216079"/>
                    <a:pt x="460238" y="212149"/>
                  </a:cubicBezTo>
                  <a:lnTo>
                    <a:pt x="674294" y="55177"/>
                  </a:lnTo>
                  <a:cubicBezTo>
                    <a:pt x="681545" y="49315"/>
                    <a:pt x="685771" y="40499"/>
                    <a:pt x="685800" y="31174"/>
                  </a:cubicBezTo>
                  <a:close/>
                </a:path>
              </a:pathLst>
            </a:custGeom>
            <a:solidFill>
              <a:srgbClr val="0070C0"/>
            </a:solidFill>
            <a:ln w="9525" cap="flat">
              <a:noFill/>
              <a:prstDash val="solid"/>
              <a:miter/>
            </a:ln>
          </p:spPr>
          <p:txBody>
            <a:bodyPr rtlCol="0" anchor="ctr"/>
            <a:lstStyle/>
            <a:p>
              <a:endParaRPr lang="en-US"/>
            </a:p>
          </p:txBody>
        </p:sp>
        <p:sp>
          <p:nvSpPr>
            <p:cNvPr id="27" name="Rectangle 26">
              <a:extLst>
                <a:ext uri="{FF2B5EF4-FFF2-40B4-BE49-F238E27FC236}">
                  <a16:creationId xmlns:a16="http://schemas.microsoft.com/office/drawing/2014/main" id="{0DECE825-C8F0-44B4-9FA3-2BF48B30F3AF}"/>
                </a:ext>
              </a:extLst>
            </p:cNvPr>
            <p:cNvSpPr/>
            <p:nvPr/>
          </p:nvSpPr>
          <p:spPr>
            <a:xfrm>
              <a:off x="3822752" y="1527863"/>
              <a:ext cx="572593" cy="923330"/>
            </a:xfrm>
            <a:prstGeom prst="rect">
              <a:avLst/>
            </a:prstGeom>
            <a:noFill/>
          </p:spPr>
          <p:txBody>
            <a:bodyPr wrap="none" lIns="91440" tIns="45720" rIns="91440" bIns="45720">
              <a:spAutoFit/>
            </a:bodyPr>
            <a:lstStyle/>
            <a:p>
              <a:pPr algn="ctr"/>
              <a:r>
                <a:rPr lang="fr-FR" sz="5400" b="1" cap="none" spc="0" dirty="0">
                  <a:ln w="9525">
                    <a:solidFill>
                      <a:schemeClr val="bg1"/>
                    </a:solidFill>
                    <a:prstDash val="solid"/>
                  </a:ln>
                  <a:solidFill>
                    <a:srgbClr val="0070C0"/>
                  </a:solidFill>
                  <a:effectLst>
                    <a:outerShdw blurRad="12700" dist="38100" dir="2700000" algn="tl" rotWithShape="0">
                      <a:schemeClr val="bg1">
                        <a:lumMod val="50000"/>
                      </a:schemeClr>
                    </a:outerShdw>
                  </a:effectLst>
                </a:rPr>
                <a:t>?</a:t>
              </a:r>
            </a:p>
          </p:txBody>
        </p:sp>
        <p:sp>
          <p:nvSpPr>
            <p:cNvPr id="71" name="ZoneTexte 70">
              <a:extLst>
                <a:ext uri="{FF2B5EF4-FFF2-40B4-BE49-F238E27FC236}">
                  <a16:creationId xmlns:a16="http://schemas.microsoft.com/office/drawing/2014/main" id="{CB782CDF-E8E9-4A14-9BC5-3CFF26D8FEDE}"/>
                </a:ext>
              </a:extLst>
            </p:cNvPr>
            <p:cNvSpPr txBox="1"/>
            <p:nvPr/>
          </p:nvSpPr>
          <p:spPr>
            <a:xfrm>
              <a:off x="3129392" y="2318309"/>
              <a:ext cx="1571064" cy="369332"/>
            </a:xfrm>
            <a:prstGeom prst="rect">
              <a:avLst/>
            </a:prstGeom>
            <a:noFill/>
          </p:spPr>
          <p:txBody>
            <a:bodyPr wrap="square">
              <a:spAutoFit/>
            </a:bodyPr>
            <a:lstStyle/>
            <a:p>
              <a:r>
                <a:rPr lang="en-US" i="1" dirty="0"/>
                <a:t>Application</a:t>
              </a:r>
              <a:endParaRPr lang="en-US" dirty="0"/>
            </a:p>
          </p:txBody>
        </p:sp>
      </p:grpSp>
      <p:grpSp>
        <p:nvGrpSpPr>
          <p:cNvPr id="30" name="Groupe 29">
            <a:extLst>
              <a:ext uri="{FF2B5EF4-FFF2-40B4-BE49-F238E27FC236}">
                <a16:creationId xmlns:a16="http://schemas.microsoft.com/office/drawing/2014/main" id="{73BFE1B6-97A8-449E-88D6-AEE064B1BE9F}"/>
              </a:ext>
            </a:extLst>
          </p:cNvPr>
          <p:cNvGrpSpPr/>
          <p:nvPr/>
        </p:nvGrpSpPr>
        <p:grpSpPr>
          <a:xfrm>
            <a:off x="5577483" y="2893922"/>
            <a:ext cx="2884373" cy="646331"/>
            <a:chOff x="5375827" y="3102687"/>
            <a:chExt cx="2884373" cy="646331"/>
          </a:xfrm>
        </p:grpSpPr>
        <p:sp>
          <p:nvSpPr>
            <p:cNvPr id="70" name="Flèche : droite 69">
              <a:extLst>
                <a:ext uri="{FF2B5EF4-FFF2-40B4-BE49-F238E27FC236}">
                  <a16:creationId xmlns:a16="http://schemas.microsoft.com/office/drawing/2014/main" id="{FB0F8CF8-81FC-4A7C-8F51-09D063A1D641}"/>
                </a:ext>
              </a:extLst>
            </p:cNvPr>
            <p:cNvSpPr/>
            <p:nvPr/>
          </p:nvSpPr>
          <p:spPr>
            <a:xfrm rot="16200000">
              <a:off x="5367467" y="3220106"/>
              <a:ext cx="464644" cy="447924"/>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i="1" dirty="0"/>
            </a:p>
          </p:txBody>
        </p:sp>
        <p:sp>
          <p:nvSpPr>
            <p:cNvPr id="74" name="ZoneTexte 73">
              <a:extLst>
                <a:ext uri="{FF2B5EF4-FFF2-40B4-BE49-F238E27FC236}">
                  <a16:creationId xmlns:a16="http://schemas.microsoft.com/office/drawing/2014/main" id="{D1764652-2691-4FBA-96E8-C96A24A4790F}"/>
                </a:ext>
              </a:extLst>
            </p:cNvPr>
            <p:cNvSpPr txBox="1"/>
            <p:nvPr/>
          </p:nvSpPr>
          <p:spPr>
            <a:xfrm>
              <a:off x="5895121" y="3102687"/>
              <a:ext cx="2365079" cy="646331"/>
            </a:xfrm>
            <a:prstGeom prst="rect">
              <a:avLst/>
            </a:prstGeom>
            <a:noFill/>
          </p:spPr>
          <p:txBody>
            <a:bodyPr wrap="square">
              <a:spAutoFit/>
            </a:bodyPr>
            <a:lstStyle/>
            <a:p>
              <a:r>
                <a:rPr lang="en-US" i="1" dirty="0"/>
                <a:t>Scoring Model</a:t>
              </a:r>
            </a:p>
            <a:p>
              <a:r>
                <a:rPr lang="en-US" i="1" dirty="0"/>
                <a:t>&amp; Interpretability</a:t>
              </a:r>
              <a:endParaRPr lang="en-US" dirty="0"/>
            </a:p>
          </p:txBody>
        </p:sp>
      </p:grpSp>
      <p:sp>
        <p:nvSpPr>
          <p:cNvPr id="75" name="Espace réservé du numéro de diapositive 74">
            <a:extLst>
              <a:ext uri="{FF2B5EF4-FFF2-40B4-BE49-F238E27FC236}">
                <a16:creationId xmlns:a16="http://schemas.microsoft.com/office/drawing/2014/main" id="{08D34608-72A3-4087-8ACE-F1D64FFCB4B5}"/>
              </a:ext>
            </a:extLst>
          </p:cNvPr>
          <p:cNvSpPr>
            <a:spLocks noGrp="1"/>
          </p:cNvSpPr>
          <p:nvPr>
            <p:ph type="sldNum" sz="quarter" idx="12"/>
          </p:nvPr>
        </p:nvSpPr>
        <p:spPr/>
        <p:txBody>
          <a:bodyPr/>
          <a:lstStyle/>
          <a:p>
            <a:fld id="{D57F1E4F-1CFF-5643-939E-217C01CDF565}" type="slidenum">
              <a:rPr lang="en-US" smtClean="0"/>
              <a:pPr/>
              <a:t>3</a:t>
            </a:fld>
            <a:endParaRPr lang="en-US" dirty="0"/>
          </a:p>
        </p:txBody>
      </p:sp>
      <p:grpSp>
        <p:nvGrpSpPr>
          <p:cNvPr id="35" name="Groupe 34">
            <a:extLst>
              <a:ext uri="{FF2B5EF4-FFF2-40B4-BE49-F238E27FC236}">
                <a16:creationId xmlns:a16="http://schemas.microsoft.com/office/drawing/2014/main" id="{35E3F123-697C-4429-81AC-76678A26F5F4}"/>
              </a:ext>
            </a:extLst>
          </p:cNvPr>
          <p:cNvGrpSpPr/>
          <p:nvPr/>
        </p:nvGrpSpPr>
        <p:grpSpPr>
          <a:xfrm>
            <a:off x="5186375" y="1696333"/>
            <a:ext cx="3656570" cy="1217904"/>
            <a:chOff x="4965665" y="1939970"/>
            <a:chExt cx="3656570" cy="1217904"/>
          </a:xfrm>
        </p:grpSpPr>
        <p:sp>
          <p:nvSpPr>
            <p:cNvPr id="28" name="Rectangle : coins arrondis 27">
              <a:extLst>
                <a:ext uri="{FF2B5EF4-FFF2-40B4-BE49-F238E27FC236}">
                  <a16:creationId xmlns:a16="http://schemas.microsoft.com/office/drawing/2014/main" id="{0CD3C6C2-47DA-4BDD-84FE-D2CC1D4AC2E4}"/>
                </a:ext>
              </a:extLst>
            </p:cNvPr>
            <p:cNvSpPr/>
            <p:nvPr/>
          </p:nvSpPr>
          <p:spPr>
            <a:xfrm>
              <a:off x="4966953" y="1972185"/>
              <a:ext cx="3655282" cy="1185689"/>
            </a:xfrm>
            <a:prstGeom prst="roundRect">
              <a:avLst>
                <a:gd name="adj" fmla="val 4687"/>
              </a:avLst>
            </a:prstGeom>
            <a:solidFill>
              <a:schemeClr val="accent1">
                <a:lumMod val="40000"/>
                <a:lumOff val="6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2" name="Graphique 51" descr="Écolier">
              <a:extLst>
                <a:ext uri="{FF2B5EF4-FFF2-40B4-BE49-F238E27FC236}">
                  <a16:creationId xmlns:a16="http://schemas.microsoft.com/office/drawing/2014/main" id="{FC472D43-420B-49D5-97EA-2EFD213ED85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84888" y="2272541"/>
              <a:ext cx="664146" cy="664146"/>
            </a:xfrm>
            <a:prstGeom prst="rect">
              <a:avLst/>
            </a:prstGeom>
          </p:spPr>
        </p:pic>
        <p:pic>
          <p:nvPicPr>
            <p:cNvPr id="66" name="Graphique 65" descr="Banque">
              <a:extLst>
                <a:ext uri="{FF2B5EF4-FFF2-40B4-BE49-F238E27FC236}">
                  <a16:creationId xmlns:a16="http://schemas.microsoft.com/office/drawing/2014/main" id="{79279EC9-1A4D-421B-B8DA-0AFA010FFCF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500564" y="2041390"/>
              <a:ext cx="914401" cy="914401"/>
            </a:xfrm>
            <a:prstGeom prst="rect">
              <a:avLst/>
            </a:prstGeom>
          </p:spPr>
        </p:pic>
        <p:pic>
          <p:nvPicPr>
            <p:cNvPr id="54" name="Graphique 53" descr="Écolière">
              <a:extLst>
                <a:ext uri="{FF2B5EF4-FFF2-40B4-BE49-F238E27FC236}">
                  <a16:creationId xmlns:a16="http://schemas.microsoft.com/office/drawing/2014/main" id="{77638DBE-A093-4536-A51D-FE512F1538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681816" y="2357552"/>
              <a:ext cx="664146" cy="664146"/>
            </a:xfrm>
            <a:prstGeom prst="rect">
              <a:avLst/>
            </a:prstGeom>
          </p:spPr>
        </p:pic>
        <p:sp>
          <p:nvSpPr>
            <p:cNvPr id="124" name="ZoneTexte 123">
              <a:extLst>
                <a:ext uri="{FF2B5EF4-FFF2-40B4-BE49-F238E27FC236}">
                  <a16:creationId xmlns:a16="http://schemas.microsoft.com/office/drawing/2014/main" id="{B967443D-5698-4C1F-A751-2E61F31DEF06}"/>
                </a:ext>
              </a:extLst>
            </p:cNvPr>
            <p:cNvSpPr txBox="1"/>
            <p:nvPr/>
          </p:nvSpPr>
          <p:spPr>
            <a:xfrm>
              <a:off x="4965665" y="1939970"/>
              <a:ext cx="1729237" cy="646331"/>
            </a:xfrm>
            <a:prstGeom prst="rect">
              <a:avLst/>
            </a:prstGeom>
            <a:noFill/>
          </p:spPr>
          <p:txBody>
            <a:bodyPr wrap="square" rtlCol="0">
              <a:spAutoFit/>
            </a:bodyPr>
            <a:lstStyle/>
            <a:p>
              <a:r>
                <a:rPr lang="en-US" b="1" dirty="0">
                  <a:solidFill>
                    <a:schemeClr val="bg1"/>
                  </a:solidFill>
                </a:rPr>
                <a:t>Application Analysis</a:t>
              </a:r>
            </a:p>
          </p:txBody>
        </p:sp>
        <p:pic>
          <p:nvPicPr>
            <p:cNvPr id="25" name="Graphique 24" descr="Public cible">
              <a:extLst>
                <a:ext uri="{FF2B5EF4-FFF2-40B4-BE49-F238E27FC236}">
                  <a16:creationId xmlns:a16="http://schemas.microsoft.com/office/drawing/2014/main" id="{13FEBACD-65FC-45F3-94E5-FB470CA72FB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258768" y="2546607"/>
              <a:ext cx="602445" cy="602445"/>
            </a:xfrm>
            <a:prstGeom prst="rect">
              <a:avLst/>
            </a:prstGeom>
          </p:spPr>
        </p:pic>
      </p:grpSp>
      <p:grpSp>
        <p:nvGrpSpPr>
          <p:cNvPr id="17" name="Groupe 16">
            <a:extLst>
              <a:ext uri="{FF2B5EF4-FFF2-40B4-BE49-F238E27FC236}">
                <a16:creationId xmlns:a16="http://schemas.microsoft.com/office/drawing/2014/main" id="{5F494011-8A89-4E63-9D5D-CC5C1764A57F}"/>
              </a:ext>
            </a:extLst>
          </p:cNvPr>
          <p:cNvGrpSpPr/>
          <p:nvPr/>
        </p:nvGrpSpPr>
        <p:grpSpPr>
          <a:xfrm>
            <a:off x="5160862" y="151912"/>
            <a:ext cx="3797298" cy="1505932"/>
            <a:chOff x="4940152" y="396181"/>
            <a:chExt cx="3797298" cy="1505932"/>
          </a:xfrm>
        </p:grpSpPr>
        <p:sp>
          <p:nvSpPr>
            <p:cNvPr id="129" name="Rectangle : coins arrondis 128">
              <a:extLst>
                <a:ext uri="{FF2B5EF4-FFF2-40B4-BE49-F238E27FC236}">
                  <a16:creationId xmlns:a16="http://schemas.microsoft.com/office/drawing/2014/main" id="{204E8779-C737-42B2-9519-A1C1C124741D}"/>
                </a:ext>
              </a:extLst>
            </p:cNvPr>
            <p:cNvSpPr/>
            <p:nvPr/>
          </p:nvSpPr>
          <p:spPr>
            <a:xfrm>
              <a:off x="4940152" y="447410"/>
              <a:ext cx="3655282" cy="945834"/>
            </a:xfrm>
            <a:prstGeom prst="roundRect">
              <a:avLst>
                <a:gd name="adj" fmla="val 4412"/>
              </a:avLst>
            </a:prstGeom>
            <a:solidFill>
              <a:schemeClr val="accent1">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Flèche : droite 125">
              <a:extLst>
                <a:ext uri="{FF2B5EF4-FFF2-40B4-BE49-F238E27FC236}">
                  <a16:creationId xmlns:a16="http://schemas.microsoft.com/office/drawing/2014/main" id="{BEB2848F-A53D-4541-92E8-84DF92638C23}"/>
                </a:ext>
              </a:extLst>
            </p:cNvPr>
            <p:cNvSpPr/>
            <p:nvPr/>
          </p:nvSpPr>
          <p:spPr>
            <a:xfrm rot="5400000">
              <a:off x="5355569" y="1445829"/>
              <a:ext cx="464644" cy="447924"/>
            </a:xfrm>
            <a:prstGeom prst="right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i="1" dirty="0"/>
            </a:p>
          </p:txBody>
        </p:sp>
        <p:sp>
          <p:nvSpPr>
            <p:cNvPr id="127" name="ZoneTexte 126">
              <a:extLst>
                <a:ext uri="{FF2B5EF4-FFF2-40B4-BE49-F238E27FC236}">
                  <a16:creationId xmlns:a16="http://schemas.microsoft.com/office/drawing/2014/main" id="{8E7F0088-C267-4B86-B43F-6E1C5D32D4D3}"/>
                </a:ext>
              </a:extLst>
            </p:cNvPr>
            <p:cNvSpPr txBox="1"/>
            <p:nvPr/>
          </p:nvSpPr>
          <p:spPr>
            <a:xfrm>
              <a:off x="5780269" y="1353838"/>
              <a:ext cx="2957181" cy="369332"/>
            </a:xfrm>
            <a:prstGeom prst="rect">
              <a:avLst/>
            </a:prstGeom>
            <a:noFill/>
            <a:ln>
              <a:noFill/>
            </a:ln>
          </p:spPr>
          <p:txBody>
            <a:bodyPr wrap="square">
              <a:spAutoFit/>
            </a:bodyPr>
            <a:lstStyle/>
            <a:p>
              <a:r>
                <a:rPr lang="en-US" b="1" i="1" dirty="0">
                  <a:solidFill>
                    <a:schemeClr val="tx2"/>
                  </a:solidFill>
                </a:rPr>
                <a:t>Global Business Context</a:t>
              </a:r>
            </a:p>
          </p:txBody>
        </p:sp>
        <p:pic>
          <p:nvPicPr>
            <p:cNvPr id="10" name="Graphique 9" descr="Coffre-fort">
              <a:extLst>
                <a:ext uri="{FF2B5EF4-FFF2-40B4-BE49-F238E27FC236}">
                  <a16:creationId xmlns:a16="http://schemas.microsoft.com/office/drawing/2014/main" id="{449A6F75-67BE-4ECC-B4DD-4E0CF305BF5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733917" y="653031"/>
              <a:ext cx="476502" cy="476502"/>
            </a:xfrm>
            <a:prstGeom prst="rect">
              <a:avLst/>
            </a:prstGeom>
          </p:spPr>
        </p:pic>
        <p:pic>
          <p:nvPicPr>
            <p:cNvPr id="16" name="Graphique 15" descr="Croissance de l'activité">
              <a:extLst>
                <a:ext uri="{FF2B5EF4-FFF2-40B4-BE49-F238E27FC236}">
                  <a16:creationId xmlns:a16="http://schemas.microsoft.com/office/drawing/2014/main" id="{D70A41FE-DAB1-4076-AE2E-061F7ADAD65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8121216" y="956574"/>
              <a:ext cx="432849" cy="432849"/>
            </a:xfrm>
            <a:prstGeom prst="rect">
              <a:avLst/>
            </a:prstGeom>
          </p:spPr>
        </p:pic>
        <p:sp>
          <p:nvSpPr>
            <p:cNvPr id="21" name="ZoneTexte 20">
              <a:extLst>
                <a:ext uri="{FF2B5EF4-FFF2-40B4-BE49-F238E27FC236}">
                  <a16:creationId xmlns:a16="http://schemas.microsoft.com/office/drawing/2014/main" id="{ADB1EE12-AB7C-40C5-9BB2-25293B7C72F7}"/>
                </a:ext>
              </a:extLst>
            </p:cNvPr>
            <p:cNvSpPr txBox="1"/>
            <p:nvPr/>
          </p:nvSpPr>
          <p:spPr>
            <a:xfrm>
              <a:off x="4957008" y="441359"/>
              <a:ext cx="3046027" cy="1200329"/>
            </a:xfrm>
            <a:prstGeom prst="rect">
              <a:avLst/>
            </a:prstGeom>
            <a:noFill/>
            <a:ln>
              <a:noFill/>
            </a:ln>
          </p:spPr>
          <p:txBody>
            <a:bodyPr wrap="none" rtlCol="0">
              <a:spAutoFit/>
            </a:bodyPr>
            <a:lstStyle/>
            <a:p>
              <a:r>
                <a:rPr lang="en-US" dirty="0">
                  <a:solidFill>
                    <a:schemeClr val="bg1"/>
                  </a:solidFill>
                </a:rPr>
                <a:t>Growth intentions,</a:t>
              </a:r>
            </a:p>
            <a:p>
              <a:r>
                <a:rPr lang="en-US" dirty="0">
                  <a:solidFill>
                    <a:schemeClr val="bg1"/>
                  </a:solidFill>
                </a:rPr>
                <a:t>   Liquidity &amp; key rates,</a:t>
              </a:r>
            </a:p>
            <a:p>
              <a:r>
                <a:rPr lang="en-US" dirty="0">
                  <a:solidFill>
                    <a:schemeClr val="bg1"/>
                  </a:solidFill>
                </a:rPr>
                <a:t>      Economic health, </a:t>
              </a:r>
              <a:r>
                <a:rPr lang="en-US" i="1" dirty="0">
                  <a:solidFill>
                    <a:schemeClr val="bg1"/>
                  </a:solidFill>
                </a:rPr>
                <a:t>etc.</a:t>
              </a:r>
            </a:p>
            <a:p>
              <a:endParaRPr lang="en-US" dirty="0">
                <a:solidFill>
                  <a:schemeClr val="bg1"/>
                </a:solidFill>
              </a:endParaRPr>
            </a:p>
          </p:txBody>
        </p:sp>
        <p:pic>
          <p:nvPicPr>
            <p:cNvPr id="29" name="Graphique 28" descr="Mille">
              <a:extLst>
                <a:ext uri="{FF2B5EF4-FFF2-40B4-BE49-F238E27FC236}">
                  <a16:creationId xmlns:a16="http://schemas.microsoft.com/office/drawing/2014/main" id="{E0564981-AC6C-413A-B54B-010AB4A0F047}"/>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7419297" y="396181"/>
              <a:ext cx="425250" cy="425250"/>
            </a:xfrm>
            <a:prstGeom prst="rect">
              <a:avLst/>
            </a:prstGeom>
          </p:spPr>
        </p:pic>
      </p:grpSp>
      <p:grpSp>
        <p:nvGrpSpPr>
          <p:cNvPr id="83" name="Groupe 82">
            <a:extLst>
              <a:ext uri="{FF2B5EF4-FFF2-40B4-BE49-F238E27FC236}">
                <a16:creationId xmlns:a16="http://schemas.microsoft.com/office/drawing/2014/main" id="{5DAEC249-9A10-49BC-9360-35D677DBAB25}"/>
              </a:ext>
            </a:extLst>
          </p:cNvPr>
          <p:cNvGrpSpPr/>
          <p:nvPr/>
        </p:nvGrpSpPr>
        <p:grpSpPr>
          <a:xfrm>
            <a:off x="8910471" y="1104595"/>
            <a:ext cx="2338365" cy="2571795"/>
            <a:chOff x="8771085" y="1319387"/>
            <a:chExt cx="2338365" cy="2571795"/>
          </a:xfrm>
        </p:grpSpPr>
        <p:pic>
          <p:nvPicPr>
            <p:cNvPr id="56" name="Graphique 55" descr="Commentaire, Je n’aime pas">
              <a:extLst>
                <a:ext uri="{FF2B5EF4-FFF2-40B4-BE49-F238E27FC236}">
                  <a16:creationId xmlns:a16="http://schemas.microsoft.com/office/drawing/2014/main" id="{82BFC7A0-8270-474F-A368-EF1A08309410}"/>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0174636" y="1319387"/>
              <a:ext cx="914400" cy="914400"/>
            </a:xfrm>
            <a:prstGeom prst="rect">
              <a:avLst/>
            </a:prstGeom>
          </p:spPr>
        </p:pic>
        <p:pic>
          <p:nvPicPr>
            <p:cNvPr id="58" name="Graphique 57" descr="Commentaire, J’aime">
              <a:extLst>
                <a:ext uri="{FF2B5EF4-FFF2-40B4-BE49-F238E27FC236}">
                  <a16:creationId xmlns:a16="http://schemas.microsoft.com/office/drawing/2014/main" id="{280180F8-D803-4D66-AA3A-67F63BEDAA98}"/>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10195050" y="2380738"/>
              <a:ext cx="914400" cy="914400"/>
            </a:xfrm>
            <a:prstGeom prst="rect">
              <a:avLst/>
            </a:prstGeom>
          </p:spPr>
        </p:pic>
        <p:pic>
          <p:nvPicPr>
            <p:cNvPr id="20" name="Graphique 19" descr="Prêt">
              <a:extLst>
                <a:ext uri="{FF2B5EF4-FFF2-40B4-BE49-F238E27FC236}">
                  <a16:creationId xmlns:a16="http://schemas.microsoft.com/office/drawing/2014/main" id="{190E347A-E16E-49C7-B8E9-107A4FB22C9F}"/>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9852150" y="2976782"/>
              <a:ext cx="914400" cy="914400"/>
            </a:xfrm>
            <a:prstGeom prst="rect">
              <a:avLst/>
            </a:prstGeom>
          </p:spPr>
        </p:pic>
        <p:sp>
          <p:nvSpPr>
            <p:cNvPr id="62" name="Forme libre : forme 61">
              <a:extLst>
                <a:ext uri="{FF2B5EF4-FFF2-40B4-BE49-F238E27FC236}">
                  <a16:creationId xmlns:a16="http://schemas.microsoft.com/office/drawing/2014/main" id="{8F3DBBAE-395D-454D-AD34-0192424A22A7}"/>
                </a:ext>
              </a:extLst>
            </p:cNvPr>
            <p:cNvSpPr/>
            <p:nvPr/>
          </p:nvSpPr>
          <p:spPr>
            <a:xfrm>
              <a:off x="9852150" y="1998634"/>
              <a:ext cx="685800" cy="288348"/>
            </a:xfrm>
            <a:custGeom>
              <a:avLst/>
              <a:gdLst>
                <a:gd name="connsiteX0" fmla="*/ 685800 w 685800"/>
                <a:gd name="connsiteY0" fmla="*/ 31174 h 288348"/>
                <a:gd name="connsiteX1" fmla="*/ 654928 w 685800"/>
                <a:gd name="connsiteY1" fmla="*/ 0 h 288348"/>
                <a:gd name="connsiteX2" fmla="*/ 638508 w 685800"/>
                <a:gd name="connsiteY2" fmla="*/ 4609 h 288348"/>
                <a:gd name="connsiteX3" fmla="*/ 505244 w 685800"/>
                <a:gd name="connsiteY3" fmla="*/ 80809 h 288348"/>
                <a:gd name="connsiteX4" fmla="*/ 505082 w 685800"/>
                <a:gd name="connsiteY4" fmla="*/ 107079 h 288348"/>
                <a:gd name="connsiteX5" fmla="*/ 442217 w 685800"/>
                <a:gd name="connsiteY5" fmla="*/ 155866 h 288348"/>
                <a:gd name="connsiteX6" fmla="*/ 303933 w 685800"/>
                <a:gd name="connsiteY6" fmla="*/ 155866 h 288348"/>
                <a:gd name="connsiteX7" fmla="*/ 303933 w 685800"/>
                <a:gd name="connsiteY7" fmla="*/ 124690 h 288348"/>
                <a:gd name="connsiteX8" fmla="*/ 444208 w 685800"/>
                <a:gd name="connsiteY8" fmla="*/ 124690 h 288348"/>
                <a:gd name="connsiteX9" fmla="*/ 475923 w 685800"/>
                <a:gd name="connsiteY9" fmla="*/ 94064 h 288348"/>
                <a:gd name="connsiteX10" fmla="*/ 445298 w 685800"/>
                <a:gd name="connsiteY10" fmla="*/ 62349 h 288348"/>
                <a:gd name="connsiteX11" fmla="*/ 444208 w 685800"/>
                <a:gd name="connsiteY11" fmla="*/ 62349 h 288348"/>
                <a:gd name="connsiteX12" fmla="*/ 257175 w 685800"/>
                <a:gd name="connsiteY12" fmla="*/ 62349 h 288348"/>
                <a:gd name="connsiteX13" fmla="*/ 220389 w 685800"/>
                <a:gd name="connsiteY13" fmla="*/ 72827 h 288348"/>
                <a:gd name="connsiteX14" fmla="*/ 0 w 685800"/>
                <a:gd name="connsiteY14" fmla="*/ 179240 h 288348"/>
                <a:gd name="connsiteX15" fmla="*/ 109109 w 685800"/>
                <a:gd name="connsiteY15" fmla="*/ 288349 h 288348"/>
                <a:gd name="connsiteX16" fmla="*/ 296142 w 685800"/>
                <a:gd name="connsiteY16" fmla="*/ 218207 h 288348"/>
                <a:gd name="connsiteX17" fmla="*/ 441798 w 685800"/>
                <a:gd name="connsiteY17" fmla="*/ 218207 h 288348"/>
                <a:gd name="connsiteX18" fmla="*/ 460238 w 685800"/>
                <a:gd name="connsiteY18" fmla="*/ 212149 h 288348"/>
                <a:gd name="connsiteX19" fmla="*/ 674294 w 685800"/>
                <a:gd name="connsiteY19" fmla="*/ 55177 h 288348"/>
                <a:gd name="connsiteX20" fmla="*/ 685800 w 685800"/>
                <a:gd name="connsiteY20" fmla="*/ 31174 h 288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85800" h="288348">
                  <a:moveTo>
                    <a:pt x="685800" y="31174"/>
                  </a:moveTo>
                  <a:cubicBezTo>
                    <a:pt x="685883" y="14040"/>
                    <a:pt x="672061" y="84"/>
                    <a:pt x="654928" y="0"/>
                  </a:cubicBezTo>
                  <a:cubicBezTo>
                    <a:pt x="649132" y="-27"/>
                    <a:pt x="643443" y="1569"/>
                    <a:pt x="638508" y="4609"/>
                  </a:cubicBezTo>
                  <a:lnTo>
                    <a:pt x="505244" y="80809"/>
                  </a:lnTo>
                  <a:cubicBezTo>
                    <a:pt x="507046" y="89478"/>
                    <a:pt x="506991" y="98432"/>
                    <a:pt x="505082" y="107079"/>
                  </a:cubicBezTo>
                  <a:cubicBezTo>
                    <a:pt x="498092" y="136026"/>
                    <a:pt x="471994" y="156280"/>
                    <a:pt x="442217" y="155866"/>
                  </a:cubicBezTo>
                  <a:lnTo>
                    <a:pt x="303933" y="155866"/>
                  </a:lnTo>
                  <a:lnTo>
                    <a:pt x="303933" y="124690"/>
                  </a:lnTo>
                  <a:lnTo>
                    <a:pt x="444208" y="124690"/>
                  </a:lnTo>
                  <a:cubicBezTo>
                    <a:pt x="461423" y="124991"/>
                    <a:pt x="475622" y="111280"/>
                    <a:pt x="475923" y="94064"/>
                  </a:cubicBezTo>
                  <a:cubicBezTo>
                    <a:pt x="476224" y="76850"/>
                    <a:pt x="462513" y="62650"/>
                    <a:pt x="445298" y="62349"/>
                  </a:cubicBezTo>
                  <a:cubicBezTo>
                    <a:pt x="444935" y="62342"/>
                    <a:pt x="444571" y="62342"/>
                    <a:pt x="444208" y="62349"/>
                  </a:cubicBezTo>
                  <a:lnTo>
                    <a:pt x="257175" y="62349"/>
                  </a:lnTo>
                  <a:cubicBezTo>
                    <a:pt x="244176" y="62342"/>
                    <a:pt x="231435" y="65971"/>
                    <a:pt x="220389" y="72827"/>
                  </a:cubicBezTo>
                  <a:lnTo>
                    <a:pt x="0" y="179240"/>
                  </a:lnTo>
                  <a:lnTo>
                    <a:pt x="109109" y="288349"/>
                  </a:lnTo>
                  <a:cubicBezTo>
                    <a:pt x="159515" y="237933"/>
                    <a:pt x="225028" y="218207"/>
                    <a:pt x="296142" y="218207"/>
                  </a:cubicBezTo>
                  <a:lnTo>
                    <a:pt x="441798" y="218207"/>
                  </a:lnTo>
                  <a:cubicBezTo>
                    <a:pt x="448433" y="218200"/>
                    <a:pt x="454893" y="216079"/>
                    <a:pt x="460238" y="212149"/>
                  </a:cubicBezTo>
                  <a:lnTo>
                    <a:pt x="674294" y="55177"/>
                  </a:lnTo>
                  <a:cubicBezTo>
                    <a:pt x="681545" y="49315"/>
                    <a:pt x="685771" y="40499"/>
                    <a:pt x="685800" y="31174"/>
                  </a:cubicBezTo>
                  <a:close/>
                </a:path>
              </a:pathLst>
            </a:custGeom>
            <a:solidFill>
              <a:srgbClr val="C00000"/>
            </a:solidFill>
            <a:ln w="9525" cap="flat">
              <a:noFill/>
              <a:prstDash val="solid"/>
              <a:miter/>
            </a:ln>
          </p:spPr>
          <p:txBody>
            <a:bodyPr rtlCol="0" anchor="ctr"/>
            <a:lstStyle/>
            <a:p>
              <a:endParaRPr lang="en-US"/>
            </a:p>
          </p:txBody>
        </p:sp>
        <p:grpSp>
          <p:nvGrpSpPr>
            <p:cNvPr id="32" name="Groupe 31">
              <a:extLst>
                <a:ext uri="{FF2B5EF4-FFF2-40B4-BE49-F238E27FC236}">
                  <a16:creationId xmlns:a16="http://schemas.microsoft.com/office/drawing/2014/main" id="{556C1CAE-64A4-4129-8293-4E0E3FD1FA2C}"/>
                </a:ext>
              </a:extLst>
            </p:cNvPr>
            <p:cNvGrpSpPr/>
            <p:nvPr/>
          </p:nvGrpSpPr>
          <p:grpSpPr>
            <a:xfrm>
              <a:off x="8818775" y="1504665"/>
              <a:ext cx="1210056" cy="1234567"/>
              <a:chOff x="8818775" y="1504665"/>
              <a:chExt cx="1210056" cy="1234567"/>
            </a:xfrm>
          </p:grpSpPr>
          <p:sp>
            <p:nvSpPr>
              <p:cNvPr id="33" name="Flèche : droite 32">
                <a:extLst>
                  <a:ext uri="{FF2B5EF4-FFF2-40B4-BE49-F238E27FC236}">
                    <a16:creationId xmlns:a16="http://schemas.microsoft.com/office/drawing/2014/main" id="{C37BFF4D-B079-43DD-AB43-9FCB7BC15378}"/>
                  </a:ext>
                </a:extLst>
              </p:cNvPr>
              <p:cNvSpPr/>
              <p:nvPr/>
            </p:nvSpPr>
            <p:spPr>
              <a:xfrm>
                <a:off x="8818775" y="2149014"/>
                <a:ext cx="1210056" cy="590218"/>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i="1" dirty="0"/>
              </a:p>
            </p:txBody>
          </p:sp>
          <p:sp>
            <p:nvSpPr>
              <p:cNvPr id="34" name="Rectangle 33">
                <a:extLst>
                  <a:ext uri="{FF2B5EF4-FFF2-40B4-BE49-F238E27FC236}">
                    <a16:creationId xmlns:a16="http://schemas.microsoft.com/office/drawing/2014/main" id="{4E12F376-247B-434C-81D4-25823C97919F}"/>
                  </a:ext>
                </a:extLst>
              </p:cNvPr>
              <p:cNvSpPr/>
              <p:nvPr/>
            </p:nvSpPr>
            <p:spPr>
              <a:xfrm>
                <a:off x="9090869" y="1504665"/>
                <a:ext cx="378630" cy="923330"/>
              </a:xfrm>
              <a:prstGeom prst="rect">
                <a:avLst/>
              </a:prstGeom>
              <a:noFill/>
            </p:spPr>
            <p:txBody>
              <a:bodyPr wrap="none" lIns="91440" tIns="45720" rIns="91440" bIns="45720">
                <a:spAutoFit/>
              </a:bodyPr>
              <a:lstStyle/>
              <a:p>
                <a:pPr algn="ctr"/>
                <a:r>
                  <a:rPr lang="fr-FR" sz="5400" b="1" cap="none" spc="0" dirty="0">
                    <a:ln w="9525">
                      <a:solidFill>
                        <a:schemeClr val="bg1"/>
                      </a:solidFill>
                      <a:prstDash val="solid"/>
                    </a:ln>
                    <a:solidFill>
                      <a:srgbClr val="0070C0"/>
                    </a:solidFill>
                    <a:effectLst>
                      <a:outerShdw blurRad="12700" dist="38100" dir="2700000" algn="tl" rotWithShape="0">
                        <a:schemeClr val="bg1">
                          <a:lumMod val="50000"/>
                        </a:schemeClr>
                      </a:outerShdw>
                    </a:effectLst>
                  </a:rPr>
                  <a:t>!</a:t>
                </a:r>
              </a:p>
            </p:txBody>
          </p:sp>
        </p:grpSp>
        <p:sp>
          <p:nvSpPr>
            <p:cNvPr id="73" name="ZoneTexte 72">
              <a:extLst>
                <a:ext uri="{FF2B5EF4-FFF2-40B4-BE49-F238E27FC236}">
                  <a16:creationId xmlns:a16="http://schemas.microsoft.com/office/drawing/2014/main" id="{459B9D03-7305-468A-8D9B-8B5CE8AC3D61}"/>
                </a:ext>
              </a:extLst>
            </p:cNvPr>
            <p:cNvSpPr txBox="1"/>
            <p:nvPr/>
          </p:nvSpPr>
          <p:spPr>
            <a:xfrm>
              <a:off x="8771085" y="2250578"/>
              <a:ext cx="1626855" cy="369332"/>
            </a:xfrm>
            <a:prstGeom prst="rect">
              <a:avLst/>
            </a:prstGeom>
            <a:noFill/>
          </p:spPr>
          <p:txBody>
            <a:bodyPr wrap="square">
              <a:spAutoFit/>
            </a:bodyPr>
            <a:lstStyle/>
            <a:p>
              <a:r>
                <a:rPr lang="en-US" i="1" dirty="0"/>
                <a:t>Decision</a:t>
              </a:r>
              <a:endParaRPr lang="en-US" dirty="0"/>
            </a:p>
          </p:txBody>
        </p:sp>
      </p:grpSp>
      <p:grpSp>
        <p:nvGrpSpPr>
          <p:cNvPr id="82" name="Groupe 81">
            <a:extLst>
              <a:ext uri="{FF2B5EF4-FFF2-40B4-BE49-F238E27FC236}">
                <a16:creationId xmlns:a16="http://schemas.microsoft.com/office/drawing/2014/main" id="{2EE428FD-B3F0-4BDC-8A80-01E1A2464F60}"/>
              </a:ext>
            </a:extLst>
          </p:cNvPr>
          <p:cNvGrpSpPr/>
          <p:nvPr/>
        </p:nvGrpSpPr>
        <p:grpSpPr>
          <a:xfrm>
            <a:off x="11113732" y="1256740"/>
            <a:ext cx="1048148" cy="2400871"/>
            <a:chOff x="10952722" y="1451804"/>
            <a:chExt cx="1246484" cy="2400871"/>
          </a:xfrm>
        </p:grpSpPr>
        <p:sp>
          <p:nvSpPr>
            <p:cNvPr id="125" name="ZoneTexte 124">
              <a:extLst>
                <a:ext uri="{FF2B5EF4-FFF2-40B4-BE49-F238E27FC236}">
                  <a16:creationId xmlns:a16="http://schemas.microsoft.com/office/drawing/2014/main" id="{CDC11CDD-9E12-454D-8CF5-2F17AF07A944}"/>
                </a:ext>
              </a:extLst>
            </p:cNvPr>
            <p:cNvSpPr txBox="1"/>
            <p:nvPr/>
          </p:nvSpPr>
          <p:spPr>
            <a:xfrm>
              <a:off x="11045510" y="2777422"/>
              <a:ext cx="1123930" cy="954107"/>
            </a:xfrm>
            <a:prstGeom prst="rect">
              <a:avLst/>
            </a:prstGeom>
            <a:noFill/>
          </p:spPr>
          <p:txBody>
            <a:bodyPr wrap="square">
              <a:spAutoFit/>
            </a:bodyPr>
            <a:lstStyle/>
            <a:p>
              <a:r>
                <a:rPr lang="en-US" sz="1400" i="1" dirty="0"/>
                <a:t>Detect failure…</a:t>
              </a:r>
            </a:p>
            <a:p>
              <a:r>
                <a:rPr lang="en-US" sz="1400" i="1" dirty="0"/>
                <a:t>&amp; learn from it !</a:t>
              </a:r>
            </a:p>
          </p:txBody>
        </p:sp>
        <p:sp>
          <p:nvSpPr>
            <p:cNvPr id="130" name="ZoneTexte 129">
              <a:extLst>
                <a:ext uri="{FF2B5EF4-FFF2-40B4-BE49-F238E27FC236}">
                  <a16:creationId xmlns:a16="http://schemas.microsoft.com/office/drawing/2014/main" id="{AB17562B-58DE-4F08-A68B-BD422DBE9211}"/>
                </a:ext>
              </a:extLst>
            </p:cNvPr>
            <p:cNvSpPr txBox="1"/>
            <p:nvPr/>
          </p:nvSpPr>
          <p:spPr>
            <a:xfrm>
              <a:off x="11015744" y="1565670"/>
              <a:ext cx="1183462" cy="523220"/>
            </a:xfrm>
            <a:prstGeom prst="rect">
              <a:avLst/>
            </a:prstGeom>
            <a:noFill/>
          </p:spPr>
          <p:txBody>
            <a:bodyPr wrap="square">
              <a:spAutoFit/>
            </a:bodyPr>
            <a:lstStyle/>
            <a:p>
              <a:r>
                <a:rPr lang="en-US" sz="1400" i="1" dirty="0"/>
                <a:t>Keep</a:t>
              </a:r>
            </a:p>
            <a:p>
              <a:r>
                <a:rPr lang="en-US" sz="1400" i="1" dirty="0"/>
                <a:t>reason</a:t>
              </a:r>
              <a:endParaRPr lang="en-US" sz="1400" dirty="0"/>
            </a:p>
          </p:txBody>
        </p:sp>
        <p:sp>
          <p:nvSpPr>
            <p:cNvPr id="131" name="Parenthèse ouvrante 130">
              <a:extLst>
                <a:ext uri="{FF2B5EF4-FFF2-40B4-BE49-F238E27FC236}">
                  <a16:creationId xmlns:a16="http://schemas.microsoft.com/office/drawing/2014/main" id="{FBD43BF6-A1DA-4247-894C-79960131321C}"/>
                </a:ext>
              </a:extLst>
            </p:cNvPr>
            <p:cNvSpPr/>
            <p:nvPr/>
          </p:nvSpPr>
          <p:spPr>
            <a:xfrm flipH="1">
              <a:off x="10952722" y="1451804"/>
              <a:ext cx="81846" cy="760690"/>
            </a:xfrm>
            <a:prstGeom prst="leftBracket">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2" name="Parenthèse ouvrante 131">
              <a:extLst>
                <a:ext uri="{FF2B5EF4-FFF2-40B4-BE49-F238E27FC236}">
                  <a16:creationId xmlns:a16="http://schemas.microsoft.com/office/drawing/2014/main" id="{05431341-C5E4-4BAA-8448-4CF9559ABC8D}"/>
                </a:ext>
              </a:extLst>
            </p:cNvPr>
            <p:cNvSpPr/>
            <p:nvPr/>
          </p:nvSpPr>
          <p:spPr>
            <a:xfrm flipH="1">
              <a:off x="10970279" y="2490328"/>
              <a:ext cx="64288" cy="1362347"/>
            </a:xfrm>
            <a:prstGeom prst="leftBracket">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72" name="Groupe 71">
            <a:extLst>
              <a:ext uri="{FF2B5EF4-FFF2-40B4-BE49-F238E27FC236}">
                <a16:creationId xmlns:a16="http://schemas.microsoft.com/office/drawing/2014/main" id="{F297A820-E0EC-40AD-B80E-905A97D8009D}"/>
              </a:ext>
            </a:extLst>
          </p:cNvPr>
          <p:cNvGrpSpPr/>
          <p:nvPr/>
        </p:nvGrpSpPr>
        <p:grpSpPr>
          <a:xfrm>
            <a:off x="586014" y="1389423"/>
            <a:ext cx="3337913" cy="2632228"/>
            <a:chOff x="586014" y="1389423"/>
            <a:chExt cx="3337913" cy="2632228"/>
          </a:xfrm>
        </p:grpSpPr>
        <p:sp>
          <p:nvSpPr>
            <p:cNvPr id="49" name="Légende : flèche courbée 48">
              <a:extLst>
                <a:ext uri="{FF2B5EF4-FFF2-40B4-BE49-F238E27FC236}">
                  <a16:creationId xmlns:a16="http://schemas.microsoft.com/office/drawing/2014/main" id="{D1B19F89-C5AF-4532-B72A-E41A85E13352}"/>
                </a:ext>
              </a:extLst>
            </p:cNvPr>
            <p:cNvSpPr/>
            <p:nvPr/>
          </p:nvSpPr>
          <p:spPr>
            <a:xfrm>
              <a:off x="586014" y="3485401"/>
              <a:ext cx="3337913" cy="536250"/>
            </a:xfrm>
            <a:prstGeom prst="borderCallout2">
              <a:avLst>
                <a:gd name="adj1" fmla="val -8367"/>
                <a:gd name="adj2" fmla="val 54050"/>
                <a:gd name="adj3" fmla="val -55516"/>
                <a:gd name="adj4" fmla="val 53696"/>
                <a:gd name="adj5" fmla="val -103198"/>
                <a:gd name="adj6" fmla="val 49412"/>
              </a:avLst>
            </a:prstGeom>
            <a:solidFill>
              <a:srgbClr val="B2B2B2"/>
            </a:solidFill>
            <a:ln>
              <a:solidFill>
                <a:srgbClr val="B2B2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Client’s </a:t>
              </a:r>
              <a:r>
                <a:rPr lang="en-US" sz="1600" b="1" i="1" dirty="0"/>
                <a:t>profile</a:t>
              </a:r>
            </a:p>
            <a:p>
              <a:r>
                <a:rPr lang="en-US" sz="1600" dirty="0"/>
                <a:t>&amp; </a:t>
              </a:r>
              <a:r>
                <a:rPr lang="en-US" sz="1600" i="1" dirty="0"/>
                <a:t>payment difficulties </a:t>
              </a:r>
              <a:r>
                <a:rPr lang="en-US" sz="1600" dirty="0">
                  <a:solidFill>
                    <a:srgbClr val="00B050"/>
                  </a:solidFill>
                </a:rPr>
                <a:t>0</a:t>
              </a:r>
              <a:r>
                <a:rPr lang="en-US" sz="1600" dirty="0"/>
                <a:t>/</a:t>
              </a:r>
              <a:r>
                <a:rPr lang="en-US" sz="1600" dirty="0">
                  <a:solidFill>
                    <a:srgbClr val="C00000"/>
                  </a:solidFill>
                </a:rPr>
                <a:t>1 </a:t>
              </a:r>
              <a:r>
                <a:rPr lang="en-US" sz="1600" dirty="0">
                  <a:solidFill>
                    <a:schemeClr val="tx1"/>
                  </a:solidFill>
                </a:rPr>
                <a:t>(Past)</a:t>
              </a:r>
              <a:endParaRPr lang="en-US" sz="1600" dirty="0"/>
            </a:p>
          </p:txBody>
        </p:sp>
        <p:grpSp>
          <p:nvGrpSpPr>
            <p:cNvPr id="8" name="Groupe 7">
              <a:extLst>
                <a:ext uri="{FF2B5EF4-FFF2-40B4-BE49-F238E27FC236}">
                  <a16:creationId xmlns:a16="http://schemas.microsoft.com/office/drawing/2014/main" id="{ED361C67-8494-4ED8-B963-2EC78344A4E5}"/>
                </a:ext>
              </a:extLst>
            </p:cNvPr>
            <p:cNvGrpSpPr/>
            <p:nvPr/>
          </p:nvGrpSpPr>
          <p:grpSpPr>
            <a:xfrm>
              <a:off x="1112136" y="1389423"/>
              <a:ext cx="1790505" cy="1586641"/>
              <a:chOff x="1202853" y="1864872"/>
              <a:chExt cx="1790505" cy="1586641"/>
            </a:xfrm>
            <a:solidFill>
              <a:srgbClr val="B2B2B2"/>
            </a:solidFill>
          </p:grpSpPr>
          <p:pic>
            <p:nvPicPr>
              <p:cNvPr id="134" name="Graphique 133" descr="Profil femelle">
                <a:extLst>
                  <a:ext uri="{FF2B5EF4-FFF2-40B4-BE49-F238E27FC236}">
                    <a16:creationId xmlns:a16="http://schemas.microsoft.com/office/drawing/2014/main" id="{CC7EFD3D-8274-447C-8757-C9F7938D5EE2}"/>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1691019" y="1864872"/>
                <a:ext cx="379268" cy="373808"/>
              </a:xfrm>
              <a:prstGeom prst="rect">
                <a:avLst/>
              </a:prstGeom>
            </p:spPr>
          </p:pic>
          <p:pic>
            <p:nvPicPr>
              <p:cNvPr id="135" name="Graphique 134" descr="Profil mâle">
                <a:extLst>
                  <a:ext uri="{FF2B5EF4-FFF2-40B4-BE49-F238E27FC236}">
                    <a16:creationId xmlns:a16="http://schemas.microsoft.com/office/drawing/2014/main" id="{65AB3E76-20A4-468C-84F3-10083627B491}"/>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1538932" y="1925910"/>
                <a:ext cx="379268" cy="373808"/>
              </a:xfrm>
              <a:prstGeom prst="rect">
                <a:avLst/>
              </a:prstGeom>
            </p:spPr>
          </p:pic>
          <p:pic>
            <p:nvPicPr>
              <p:cNvPr id="136" name="Graphique 135" descr="Profil femelle">
                <a:extLst>
                  <a:ext uri="{FF2B5EF4-FFF2-40B4-BE49-F238E27FC236}">
                    <a16:creationId xmlns:a16="http://schemas.microsoft.com/office/drawing/2014/main" id="{6FA151D2-ED34-471A-B4C5-8FEA90DCE20E}"/>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1691837" y="2070367"/>
                <a:ext cx="373808" cy="373808"/>
              </a:xfrm>
              <a:prstGeom prst="rect">
                <a:avLst/>
              </a:prstGeom>
            </p:spPr>
          </p:pic>
          <p:pic>
            <p:nvPicPr>
              <p:cNvPr id="137" name="Graphique 136" descr="Profil mâle">
                <a:extLst>
                  <a:ext uri="{FF2B5EF4-FFF2-40B4-BE49-F238E27FC236}">
                    <a16:creationId xmlns:a16="http://schemas.microsoft.com/office/drawing/2014/main" id="{FC0C57A9-E743-48F2-B13A-7135D378EDFD}"/>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1539750" y="2131405"/>
                <a:ext cx="373808" cy="373808"/>
              </a:xfrm>
              <a:prstGeom prst="rect">
                <a:avLst/>
              </a:prstGeom>
            </p:spPr>
          </p:pic>
          <p:pic>
            <p:nvPicPr>
              <p:cNvPr id="138" name="Graphique 137" descr="Profil femelle">
                <a:extLst>
                  <a:ext uri="{FF2B5EF4-FFF2-40B4-BE49-F238E27FC236}">
                    <a16:creationId xmlns:a16="http://schemas.microsoft.com/office/drawing/2014/main" id="{7587B9DD-1A0D-4D9E-97F0-DBE0B4D3A201}"/>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1844237" y="2222767"/>
                <a:ext cx="373808" cy="373808"/>
              </a:xfrm>
              <a:prstGeom prst="rect">
                <a:avLst/>
              </a:prstGeom>
            </p:spPr>
          </p:pic>
          <p:pic>
            <p:nvPicPr>
              <p:cNvPr id="139" name="Graphique 138" descr="Profil mâle">
                <a:extLst>
                  <a:ext uri="{FF2B5EF4-FFF2-40B4-BE49-F238E27FC236}">
                    <a16:creationId xmlns:a16="http://schemas.microsoft.com/office/drawing/2014/main" id="{47DF6266-A05E-40AD-8001-F2AD26DC4366}"/>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1692150" y="2283805"/>
                <a:ext cx="373808" cy="373808"/>
              </a:xfrm>
              <a:prstGeom prst="rect">
                <a:avLst/>
              </a:prstGeom>
            </p:spPr>
          </p:pic>
          <p:pic>
            <p:nvPicPr>
              <p:cNvPr id="140" name="Graphique 139" descr="Profil femelle">
                <a:extLst>
                  <a:ext uri="{FF2B5EF4-FFF2-40B4-BE49-F238E27FC236}">
                    <a16:creationId xmlns:a16="http://schemas.microsoft.com/office/drawing/2014/main" id="{571868D5-C9A0-4A56-ADEC-C188987E115E}"/>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2075056" y="1867661"/>
                <a:ext cx="373808" cy="373808"/>
              </a:xfrm>
              <a:prstGeom prst="rect">
                <a:avLst/>
              </a:prstGeom>
            </p:spPr>
          </p:pic>
          <p:pic>
            <p:nvPicPr>
              <p:cNvPr id="141" name="Graphique 140" descr="Profil mâle">
                <a:extLst>
                  <a:ext uri="{FF2B5EF4-FFF2-40B4-BE49-F238E27FC236}">
                    <a16:creationId xmlns:a16="http://schemas.microsoft.com/office/drawing/2014/main" id="{C7384BDC-EABE-44BD-A95A-A2860235AF02}"/>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1922969" y="1928699"/>
                <a:ext cx="373808" cy="373808"/>
              </a:xfrm>
              <a:prstGeom prst="rect">
                <a:avLst/>
              </a:prstGeom>
            </p:spPr>
          </p:pic>
          <p:pic>
            <p:nvPicPr>
              <p:cNvPr id="142" name="Graphique 141" descr="Profil femelle">
                <a:extLst>
                  <a:ext uri="{FF2B5EF4-FFF2-40B4-BE49-F238E27FC236}">
                    <a16:creationId xmlns:a16="http://schemas.microsoft.com/office/drawing/2014/main" id="{C1B6A7D8-0F0F-4521-81AF-049D9650B2F2}"/>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2227456" y="2020061"/>
                <a:ext cx="373808" cy="373808"/>
              </a:xfrm>
              <a:prstGeom prst="rect">
                <a:avLst/>
              </a:prstGeom>
            </p:spPr>
          </p:pic>
          <p:pic>
            <p:nvPicPr>
              <p:cNvPr id="143" name="Graphique 142" descr="Profil mâle">
                <a:extLst>
                  <a:ext uri="{FF2B5EF4-FFF2-40B4-BE49-F238E27FC236}">
                    <a16:creationId xmlns:a16="http://schemas.microsoft.com/office/drawing/2014/main" id="{749E6986-74EE-4BC4-825D-61AD9BB7A1CD}"/>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2075369" y="2081099"/>
                <a:ext cx="373808" cy="373808"/>
              </a:xfrm>
              <a:prstGeom prst="rect">
                <a:avLst/>
              </a:prstGeom>
            </p:spPr>
          </p:pic>
          <p:pic>
            <p:nvPicPr>
              <p:cNvPr id="144" name="Graphique 143" descr="Profil femelle">
                <a:extLst>
                  <a:ext uri="{FF2B5EF4-FFF2-40B4-BE49-F238E27FC236}">
                    <a16:creationId xmlns:a16="http://schemas.microsoft.com/office/drawing/2014/main" id="{B9431591-0B1A-495D-B2B3-75361A019FFD}"/>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2075053" y="2435828"/>
                <a:ext cx="373808" cy="373808"/>
              </a:xfrm>
              <a:prstGeom prst="rect">
                <a:avLst/>
              </a:prstGeom>
            </p:spPr>
          </p:pic>
          <p:pic>
            <p:nvPicPr>
              <p:cNvPr id="145" name="Graphique 144" descr="Profil mâle">
                <a:extLst>
                  <a:ext uri="{FF2B5EF4-FFF2-40B4-BE49-F238E27FC236}">
                    <a16:creationId xmlns:a16="http://schemas.microsoft.com/office/drawing/2014/main" id="{B1FC1ADA-893E-4231-8816-ACCAEFB89AFA}"/>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1922966" y="2496866"/>
                <a:ext cx="373808" cy="373808"/>
              </a:xfrm>
              <a:prstGeom prst="rect">
                <a:avLst/>
              </a:prstGeom>
            </p:spPr>
          </p:pic>
          <p:pic>
            <p:nvPicPr>
              <p:cNvPr id="146" name="Graphique 145" descr="Profil femelle">
                <a:extLst>
                  <a:ext uri="{FF2B5EF4-FFF2-40B4-BE49-F238E27FC236}">
                    <a16:creationId xmlns:a16="http://schemas.microsoft.com/office/drawing/2014/main" id="{68725EA3-3324-4941-9171-D3C7E60D39BA}"/>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2227453" y="2588228"/>
                <a:ext cx="373808" cy="373808"/>
              </a:xfrm>
              <a:prstGeom prst="rect">
                <a:avLst/>
              </a:prstGeom>
            </p:spPr>
          </p:pic>
          <p:pic>
            <p:nvPicPr>
              <p:cNvPr id="147" name="Graphique 146" descr="Profil mâle">
                <a:extLst>
                  <a:ext uri="{FF2B5EF4-FFF2-40B4-BE49-F238E27FC236}">
                    <a16:creationId xmlns:a16="http://schemas.microsoft.com/office/drawing/2014/main" id="{76E10ACD-50E3-4E77-B6E7-7CFE96AB7FF9}"/>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2075366" y="2649266"/>
                <a:ext cx="373808" cy="373808"/>
              </a:xfrm>
              <a:prstGeom prst="rect">
                <a:avLst/>
              </a:prstGeom>
            </p:spPr>
          </p:pic>
          <p:pic>
            <p:nvPicPr>
              <p:cNvPr id="148" name="Graphique 147" descr="Profil femelle">
                <a:extLst>
                  <a:ext uri="{FF2B5EF4-FFF2-40B4-BE49-F238E27FC236}">
                    <a16:creationId xmlns:a16="http://schemas.microsoft.com/office/drawing/2014/main" id="{D7522401-3094-4F82-AF1C-2DB24BBC7008}"/>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2467150" y="2224245"/>
                <a:ext cx="373808" cy="373808"/>
              </a:xfrm>
              <a:prstGeom prst="rect">
                <a:avLst/>
              </a:prstGeom>
            </p:spPr>
          </p:pic>
          <p:pic>
            <p:nvPicPr>
              <p:cNvPr id="149" name="Graphique 148" descr="Profil mâle">
                <a:extLst>
                  <a:ext uri="{FF2B5EF4-FFF2-40B4-BE49-F238E27FC236}">
                    <a16:creationId xmlns:a16="http://schemas.microsoft.com/office/drawing/2014/main" id="{3B5A5217-05DF-422C-AFA9-DBD9722C6419}"/>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2332819" y="2285283"/>
                <a:ext cx="373808" cy="373808"/>
              </a:xfrm>
              <a:prstGeom prst="rect">
                <a:avLst/>
              </a:prstGeom>
            </p:spPr>
          </p:pic>
          <p:pic>
            <p:nvPicPr>
              <p:cNvPr id="150" name="Graphique 149" descr="Profil femelle">
                <a:extLst>
                  <a:ext uri="{FF2B5EF4-FFF2-40B4-BE49-F238E27FC236}">
                    <a16:creationId xmlns:a16="http://schemas.microsoft.com/office/drawing/2014/main" id="{DC2E9F6D-0CD9-4CE7-90F3-F2D74E773CF5}"/>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2619550" y="2376645"/>
                <a:ext cx="373808" cy="373808"/>
              </a:xfrm>
              <a:prstGeom prst="rect">
                <a:avLst/>
              </a:prstGeom>
            </p:spPr>
          </p:pic>
          <p:pic>
            <p:nvPicPr>
              <p:cNvPr id="151" name="Graphique 150" descr="Profil mâle">
                <a:extLst>
                  <a:ext uri="{FF2B5EF4-FFF2-40B4-BE49-F238E27FC236}">
                    <a16:creationId xmlns:a16="http://schemas.microsoft.com/office/drawing/2014/main" id="{A787AA36-501E-4B41-88F0-42B10795500C}"/>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2467463" y="2437683"/>
                <a:ext cx="373808" cy="373808"/>
              </a:xfrm>
              <a:prstGeom prst="rect">
                <a:avLst/>
              </a:prstGeom>
            </p:spPr>
          </p:pic>
          <p:pic>
            <p:nvPicPr>
              <p:cNvPr id="152" name="Graphique 151" descr="Profil femelle">
                <a:extLst>
                  <a:ext uri="{FF2B5EF4-FFF2-40B4-BE49-F238E27FC236}">
                    <a16:creationId xmlns:a16="http://schemas.microsoft.com/office/drawing/2014/main" id="{F08F7DCF-20D3-4212-997E-FA4A9F45B0C1}"/>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1604534" y="2480225"/>
                <a:ext cx="373808" cy="373808"/>
              </a:xfrm>
              <a:prstGeom prst="rect">
                <a:avLst/>
              </a:prstGeom>
            </p:spPr>
          </p:pic>
          <p:pic>
            <p:nvPicPr>
              <p:cNvPr id="153" name="Graphique 152" descr="Profil mâle">
                <a:extLst>
                  <a:ext uri="{FF2B5EF4-FFF2-40B4-BE49-F238E27FC236}">
                    <a16:creationId xmlns:a16="http://schemas.microsoft.com/office/drawing/2014/main" id="{E404F23A-F970-4A3B-8CF7-9C7D9810FFDD}"/>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1452447" y="2541263"/>
                <a:ext cx="373808" cy="373808"/>
              </a:xfrm>
              <a:prstGeom prst="rect">
                <a:avLst/>
              </a:prstGeom>
            </p:spPr>
          </p:pic>
          <p:pic>
            <p:nvPicPr>
              <p:cNvPr id="154" name="Graphique 153" descr="Profil femelle">
                <a:extLst>
                  <a:ext uri="{FF2B5EF4-FFF2-40B4-BE49-F238E27FC236}">
                    <a16:creationId xmlns:a16="http://schemas.microsoft.com/office/drawing/2014/main" id="{9FB629DA-A21D-4CFD-A557-CBB02E3D31E8}"/>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1756934" y="2632625"/>
                <a:ext cx="373808" cy="373808"/>
              </a:xfrm>
              <a:prstGeom prst="rect">
                <a:avLst/>
              </a:prstGeom>
            </p:spPr>
          </p:pic>
          <p:pic>
            <p:nvPicPr>
              <p:cNvPr id="155" name="Graphique 154" descr="Profil mâle">
                <a:extLst>
                  <a:ext uri="{FF2B5EF4-FFF2-40B4-BE49-F238E27FC236}">
                    <a16:creationId xmlns:a16="http://schemas.microsoft.com/office/drawing/2014/main" id="{8A6F448D-7216-4776-B5DC-EA0990780EB0}"/>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1604847" y="2693663"/>
                <a:ext cx="373808" cy="373808"/>
              </a:xfrm>
              <a:prstGeom prst="rect">
                <a:avLst/>
              </a:prstGeom>
            </p:spPr>
          </p:pic>
          <p:pic>
            <p:nvPicPr>
              <p:cNvPr id="156" name="Graphique 155" descr="Profil femelle">
                <a:extLst>
                  <a:ext uri="{FF2B5EF4-FFF2-40B4-BE49-F238E27FC236}">
                    <a16:creationId xmlns:a16="http://schemas.microsoft.com/office/drawing/2014/main" id="{02475BEE-3808-46AB-B2B9-4090F0EB684D}"/>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1987753" y="2277519"/>
                <a:ext cx="373808" cy="373808"/>
              </a:xfrm>
              <a:prstGeom prst="rect">
                <a:avLst/>
              </a:prstGeom>
            </p:spPr>
          </p:pic>
          <p:pic>
            <p:nvPicPr>
              <p:cNvPr id="157" name="Graphique 156" descr="Profil mâle">
                <a:extLst>
                  <a:ext uri="{FF2B5EF4-FFF2-40B4-BE49-F238E27FC236}">
                    <a16:creationId xmlns:a16="http://schemas.microsoft.com/office/drawing/2014/main" id="{6ED63801-34C5-4CA5-BC9C-B5668706A3E6}"/>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1835666" y="2338557"/>
                <a:ext cx="373808" cy="373808"/>
              </a:xfrm>
              <a:prstGeom prst="rect">
                <a:avLst/>
              </a:prstGeom>
            </p:spPr>
          </p:pic>
          <p:pic>
            <p:nvPicPr>
              <p:cNvPr id="158" name="Graphique 157" descr="Profil femelle">
                <a:extLst>
                  <a:ext uri="{FF2B5EF4-FFF2-40B4-BE49-F238E27FC236}">
                    <a16:creationId xmlns:a16="http://schemas.microsoft.com/office/drawing/2014/main" id="{17EA029B-90CD-4EEB-A72B-A31969E9CBF8}"/>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2140153" y="2429919"/>
                <a:ext cx="373808" cy="373808"/>
              </a:xfrm>
              <a:prstGeom prst="rect">
                <a:avLst/>
              </a:prstGeom>
            </p:spPr>
          </p:pic>
          <p:pic>
            <p:nvPicPr>
              <p:cNvPr id="159" name="Graphique 158" descr="Profil mâle">
                <a:extLst>
                  <a:ext uri="{FF2B5EF4-FFF2-40B4-BE49-F238E27FC236}">
                    <a16:creationId xmlns:a16="http://schemas.microsoft.com/office/drawing/2014/main" id="{BBDBBE6D-F472-40A6-9D2D-F0AB560752AE}"/>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1988066" y="2490957"/>
                <a:ext cx="373808" cy="373808"/>
              </a:xfrm>
              <a:prstGeom prst="rect">
                <a:avLst/>
              </a:prstGeom>
            </p:spPr>
          </p:pic>
          <p:pic>
            <p:nvPicPr>
              <p:cNvPr id="160" name="Graphique 159" descr="Profil femelle">
                <a:extLst>
                  <a:ext uri="{FF2B5EF4-FFF2-40B4-BE49-F238E27FC236}">
                    <a16:creationId xmlns:a16="http://schemas.microsoft.com/office/drawing/2014/main" id="{413CEA92-CB08-41C1-8C3C-7E5B97EC627B}"/>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1987750" y="2845686"/>
                <a:ext cx="373808" cy="373808"/>
              </a:xfrm>
              <a:prstGeom prst="rect">
                <a:avLst/>
              </a:prstGeom>
            </p:spPr>
          </p:pic>
          <p:pic>
            <p:nvPicPr>
              <p:cNvPr id="161" name="Graphique 160" descr="Profil mâle">
                <a:extLst>
                  <a:ext uri="{FF2B5EF4-FFF2-40B4-BE49-F238E27FC236}">
                    <a16:creationId xmlns:a16="http://schemas.microsoft.com/office/drawing/2014/main" id="{E0800306-2DE6-4371-A3FB-517BCFC9FCED}"/>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1835663" y="2906724"/>
                <a:ext cx="373808" cy="373808"/>
              </a:xfrm>
              <a:prstGeom prst="rect">
                <a:avLst/>
              </a:prstGeom>
            </p:spPr>
          </p:pic>
          <p:pic>
            <p:nvPicPr>
              <p:cNvPr id="162" name="Graphique 161" descr="Profil femelle">
                <a:extLst>
                  <a:ext uri="{FF2B5EF4-FFF2-40B4-BE49-F238E27FC236}">
                    <a16:creationId xmlns:a16="http://schemas.microsoft.com/office/drawing/2014/main" id="{682EDAF7-5726-4BE1-9F59-DB4B493BBCB0}"/>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2140150" y="2998086"/>
                <a:ext cx="373808" cy="373808"/>
              </a:xfrm>
              <a:prstGeom prst="rect">
                <a:avLst/>
              </a:prstGeom>
            </p:spPr>
          </p:pic>
          <p:pic>
            <p:nvPicPr>
              <p:cNvPr id="163" name="Graphique 162" descr="Profil mâle">
                <a:extLst>
                  <a:ext uri="{FF2B5EF4-FFF2-40B4-BE49-F238E27FC236}">
                    <a16:creationId xmlns:a16="http://schemas.microsoft.com/office/drawing/2014/main" id="{77B78CFF-55D4-4115-9096-842449FF6B4A}"/>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1988063" y="3059124"/>
                <a:ext cx="373808" cy="373808"/>
              </a:xfrm>
              <a:prstGeom prst="rect">
                <a:avLst/>
              </a:prstGeom>
            </p:spPr>
          </p:pic>
          <p:pic>
            <p:nvPicPr>
              <p:cNvPr id="164" name="Graphique 163" descr="Profil femelle">
                <a:extLst>
                  <a:ext uri="{FF2B5EF4-FFF2-40B4-BE49-F238E27FC236}">
                    <a16:creationId xmlns:a16="http://schemas.microsoft.com/office/drawing/2014/main" id="{F178E2CA-98DA-49ED-9FFC-720F0559B460}"/>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2379847" y="2634103"/>
                <a:ext cx="373808" cy="373808"/>
              </a:xfrm>
              <a:prstGeom prst="rect">
                <a:avLst/>
              </a:prstGeom>
            </p:spPr>
          </p:pic>
          <p:pic>
            <p:nvPicPr>
              <p:cNvPr id="165" name="Graphique 164" descr="Profil mâle">
                <a:extLst>
                  <a:ext uri="{FF2B5EF4-FFF2-40B4-BE49-F238E27FC236}">
                    <a16:creationId xmlns:a16="http://schemas.microsoft.com/office/drawing/2014/main" id="{4ECF0806-21F3-41B1-BB43-75D7B85DE065}"/>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2245516" y="2695141"/>
                <a:ext cx="373808" cy="373808"/>
              </a:xfrm>
              <a:prstGeom prst="rect">
                <a:avLst/>
              </a:prstGeom>
            </p:spPr>
          </p:pic>
          <p:pic>
            <p:nvPicPr>
              <p:cNvPr id="166" name="Graphique 165" descr="Profil femelle">
                <a:extLst>
                  <a:ext uri="{FF2B5EF4-FFF2-40B4-BE49-F238E27FC236}">
                    <a16:creationId xmlns:a16="http://schemas.microsoft.com/office/drawing/2014/main" id="{FDA916B9-C8C2-4DBB-92F8-878A76AE72D3}"/>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2532247" y="2786503"/>
                <a:ext cx="373808" cy="373808"/>
              </a:xfrm>
              <a:prstGeom prst="rect">
                <a:avLst/>
              </a:prstGeom>
            </p:spPr>
          </p:pic>
          <p:pic>
            <p:nvPicPr>
              <p:cNvPr id="167" name="Graphique 166" descr="Profil mâle">
                <a:extLst>
                  <a:ext uri="{FF2B5EF4-FFF2-40B4-BE49-F238E27FC236}">
                    <a16:creationId xmlns:a16="http://schemas.microsoft.com/office/drawing/2014/main" id="{D3E6436E-98A7-43E7-99C7-2E8DCBFC7889}"/>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2380160" y="2847541"/>
                <a:ext cx="373808" cy="373808"/>
              </a:xfrm>
              <a:prstGeom prst="rect">
                <a:avLst/>
              </a:prstGeom>
            </p:spPr>
          </p:pic>
          <p:pic>
            <p:nvPicPr>
              <p:cNvPr id="168" name="Graphique 167" descr="Profil femelle">
                <a:extLst>
                  <a:ext uri="{FF2B5EF4-FFF2-40B4-BE49-F238E27FC236}">
                    <a16:creationId xmlns:a16="http://schemas.microsoft.com/office/drawing/2014/main" id="{F3EEB74C-FCAB-4C07-8D16-1036BDC07849}"/>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1354940" y="2246699"/>
                <a:ext cx="373808" cy="373808"/>
              </a:xfrm>
              <a:prstGeom prst="rect">
                <a:avLst/>
              </a:prstGeom>
            </p:spPr>
          </p:pic>
          <p:pic>
            <p:nvPicPr>
              <p:cNvPr id="169" name="Graphique 168" descr="Profil mâle">
                <a:extLst>
                  <a:ext uri="{FF2B5EF4-FFF2-40B4-BE49-F238E27FC236}">
                    <a16:creationId xmlns:a16="http://schemas.microsoft.com/office/drawing/2014/main" id="{F6D9711B-3367-4143-B8CF-9BBB6C9C2B00}"/>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1202853" y="2307737"/>
                <a:ext cx="373808" cy="373808"/>
              </a:xfrm>
              <a:prstGeom prst="rect">
                <a:avLst/>
              </a:prstGeom>
            </p:spPr>
          </p:pic>
          <p:pic>
            <p:nvPicPr>
              <p:cNvPr id="170" name="Graphique 169" descr="Profil femelle">
                <a:extLst>
                  <a:ext uri="{FF2B5EF4-FFF2-40B4-BE49-F238E27FC236}">
                    <a16:creationId xmlns:a16="http://schemas.microsoft.com/office/drawing/2014/main" id="{A689FB6B-47E7-401A-980C-3BC90D09AB6B}"/>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1505384" y="2384683"/>
                <a:ext cx="373808" cy="373808"/>
              </a:xfrm>
              <a:prstGeom prst="rect">
                <a:avLst/>
              </a:prstGeom>
            </p:spPr>
          </p:pic>
          <p:pic>
            <p:nvPicPr>
              <p:cNvPr id="171" name="Graphique 170" descr="Profil mâle">
                <a:extLst>
                  <a:ext uri="{FF2B5EF4-FFF2-40B4-BE49-F238E27FC236}">
                    <a16:creationId xmlns:a16="http://schemas.microsoft.com/office/drawing/2014/main" id="{59F4C094-1683-48CE-8D79-934956B328F0}"/>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1353297" y="2445721"/>
                <a:ext cx="373808" cy="373808"/>
              </a:xfrm>
              <a:prstGeom prst="rect">
                <a:avLst/>
              </a:prstGeom>
            </p:spPr>
          </p:pic>
          <p:pic>
            <p:nvPicPr>
              <p:cNvPr id="172" name="Graphique 171" descr="Profil femelle">
                <a:extLst>
                  <a:ext uri="{FF2B5EF4-FFF2-40B4-BE49-F238E27FC236}">
                    <a16:creationId xmlns:a16="http://schemas.microsoft.com/office/drawing/2014/main" id="{9A9CCD3A-1867-4D38-808D-1D68CFA51302}"/>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1404677" y="2768725"/>
                <a:ext cx="373808" cy="373808"/>
              </a:xfrm>
              <a:prstGeom prst="rect">
                <a:avLst/>
              </a:prstGeom>
            </p:spPr>
          </p:pic>
          <p:pic>
            <p:nvPicPr>
              <p:cNvPr id="173" name="Graphique 172" descr="Profil mâle">
                <a:extLst>
                  <a:ext uri="{FF2B5EF4-FFF2-40B4-BE49-F238E27FC236}">
                    <a16:creationId xmlns:a16="http://schemas.microsoft.com/office/drawing/2014/main" id="{E66EE051-874E-458D-82C6-CE4EB55FC1F5}"/>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1252590" y="2829763"/>
                <a:ext cx="373808" cy="373808"/>
              </a:xfrm>
              <a:prstGeom prst="rect">
                <a:avLst/>
              </a:prstGeom>
            </p:spPr>
          </p:pic>
          <p:pic>
            <p:nvPicPr>
              <p:cNvPr id="174" name="Graphique 173" descr="Profil femelle">
                <a:extLst>
                  <a:ext uri="{FF2B5EF4-FFF2-40B4-BE49-F238E27FC236}">
                    <a16:creationId xmlns:a16="http://schemas.microsoft.com/office/drawing/2014/main" id="{0852BDA1-34D7-4811-BBDD-9545886535C9}"/>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1616908" y="2901306"/>
                <a:ext cx="373808" cy="373808"/>
              </a:xfrm>
              <a:prstGeom prst="rect">
                <a:avLst/>
              </a:prstGeom>
            </p:spPr>
          </p:pic>
          <p:pic>
            <p:nvPicPr>
              <p:cNvPr id="175" name="Graphique 174" descr="Profil mâle">
                <a:extLst>
                  <a:ext uri="{FF2B5EF4-FFF2-40B4-BE49-F238E27FC236}">
                    <a16:creationId xmlns:a16="http://schemas.microsoft.com/office/drawing/2014/main" id="{709C0B29-A9F5-4C96-BAB1-C05B48E01049}"/>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1464821" y="2962344"/>
                <a:ext cx="373808" cy="373808"/>
              </a:xfrm>
              <a:prstGeom prst="rect">
                <a:avLst/>
              </a:prstGeom>
            </p:spPr>
          </p:pic>
          <p:pic>
            <p:nvPicPr>
              <p:cNvPr id="176" name="Graphique 175" descr="Profil femelle">
                <a:extLst>
                  <a:ext uri="{FF2B5EF4-FFF2-40B4-BE49-F238E27FC236}">
                    <a16:creationId xmlns:a16="http://schemas.microsoft.com/office/drawing/2014/main" id="{7B2D030D-BD79-422A-A97F-C384C52D1602}"/>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1778090" y="3016667"/>
                <a:ext cx="373808" cy="373808"/>
              </a:xfrm>
              <a:prstGeom prst="rect">
                <a:avLst/>
              </a:prstGeom>
            </p:spPr>
          </p:pic>
          <p:pic>
            <p:nvPicPr>
              <p:cNvPr id="177" name="Graphique 176" descr="Profil mâle">
                <a:extLst>
                  <a:ext uri="{FF2B5EF4-FFF2-40B4-BE49-F238E27FC236}">
                    <a16:creationId xmlns:a16="http://schemas.microsoft.com/office/drawing/2014/main" id="{C20A4143-E1B5-49CF-99F9-84DAF0EB0E70}"/>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1626003" y="3077705"/>
                <a:ext cx="373808" cy="373808"/>
              </a:xfrm>
              <a:prstGeom prst="rect">
                <a:avLst/>
              </a:prstGeom>
            </p:spPr>
          </p:pic>
        </p:grpSp>
        <p:sp>
          <p:nvSpPr>
            <p:cNvPr id="59" name="Rectangle 58">
              <a:extLst>
                <a:ext uri="{FF2B5EF4-FFF2-40B4-BE49-F238E27FC236}">
                  <a16:creationId xmlns:a16="http://schemas.microsoft.com/office/drawing/2014/main" id="{6C597047-3439-4C4B-8368-34C3B4516344}"/>
                </a:ext>
              </a:extLst>
            </p:cNvPr>
            <p:cNvSpPr/>
            <p:nvPr/>
          </p:nvSpPr>
          <p:spPr>
            <a:xfrm>
              <a:off x="586014" y="3203496"/>
              <a:ext cx="3337913" cy="287531"/>
            </a:xfrm>
            <a:prstGeom prst="rect">
              <a:avLst/>
            </a:prstGeom>
            <a:pattFill prst="pct80">
              <a:fgClr>
                <a:srgbClr val="B2B2B2"/>
              </a:fgClr>
              <a:bgClr>
                <a:schemeClr val="bg1"/>
              </a:bgClr>
            </a:pattFill>
            <a:ln>
              <a:solidFill>
                <a:srgbClr val="B2B2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t>(</a:t>
              </a:r>
              <a:r>
                <a:rPr lang="en-US" sz="1600" dirty="0"/>
                <a:t>New</a:t>
              </a:r>
              <a:r>
                <a:rPr lang="en-US" dirty="0"/>
                <a:t>)</a:t>
              </a:r>
            </a:p>
          </p:txBody>
        </p:sp>
      </p:grpSp>
      <p:grpSp>
        <p:nvGrpSpPr>
          <p:cNvPr id="63" name="Groupe 62">
            <a:extLst>
              <a:ext uri="{FF2B5EF4-FFF2-40B4-BE49-F238E27FC236}">
                <a16:creationId xmlns:a16="http://schemas.microsoft.com/office/drawing/2014/main" id="{6DCB11D0-6097-4354-B27F-A7762E3D2313}"/>
              </a:ext>
            </a:extLst>
          </p:cNvPr>
          <p:cNvGrpSpPr/>
          <p:nvPr/>
        </p:nvGrpSpPr>
        <p:grpSpPr>
          <a:xfrm>
            <a:off x="711388" y="1382860"/>
            <a:ext cx="3259575" cy="3253062"/>
            <a:chOff x="2492031" y="1210690"/>
            <a:chExt cx="3259575" cy="3253062"/>
          </a:xfrm>
        </p:grpSpPr>
        <p:grpSp>
          <p:nvGrpSpPr>
            <p:cNvPr id="50" name="Groupe 49">
              <a:extLst>
                <a:ext uri="{FF2B5EF4-FFF2-40B4-BE49-F238E27FC236}">
                  <a16:creationId xmlns:a16="http://schemas.microsoft.com/office/drawing/2014/main" id="{29C00EE7-3268-414D-AB80-00A9675E2B7D}"/>
                </a:ext>
              </a:extLst>
            </p:cNvPr>
            <p:cNvGrpSpPr/>
            <p:nvPr/>
          </p:nvGrpSpPr>
          <p:grpSpPr>
            <a:xfrm>
              <a:off x="3051820" y="1210690"/>
              <a:ext cx="1640061" cy="1568060"/>
              <a:chOff x="-468760" y="1708497"/>
              <a:chExt cx="1640061" cy="1568060"/>
            </a:xfrm>
            <a:solidFill>
              <a:srgbClr val="6DD4FF"/>
            </a:solidFill>
          </p:grpSpPr>
          <p:pic>
            <p:nvPicPr>
              <p:cNvPr id="250" name="Graphique 249" descr="Profil femelle">
                <a:extLst>
                  <a:ext uri="{FF2B5EF4-FFF2-40B4-BE49-F238E27FC236}">
                    <a16:creationId xmlns:a16="http://schemas.microsoft.com/office/drawing/2014/main" id="{A51FF895-4ECA-4D8F-A270-39F15219656E}"/>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131038" y="1708497"/>
                <a:ext cx="379268" cy="373808"/>
              </a:xfrm>
              <a:prstGeom prst="rect">
                <a:avLst/>
              </a:prstGeom>
            </p:spPr>
          </p:pic>
          <p:pic>
            <p:nvPicPr>
              <p:cNvPr id="251" name="Graphique 250" descr="Profil mâle">
                <a:extLst>
                  <a:ext uri="{FF2B5EF4-FFF2-40B4-BE49-F238E27FC236}">
                    <a16:creationId xmlns:a16="http://schemas.microsoft.com/office/drawing/2014/main" id="{AAC15FAC-80B6-4830-AADD-E931471B0B59}"/>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283125" y="1769535"/>
                <a:ext cx="379268" cy="373808"/>
              </a:xfrm>
              <a:prstGeom prst="rect">
                <a:avLst/>
              </a:prstGeom>
            </p:spPr>
          </p:pic>
          <p:pic>
            <p:nvPicPr>
              <p:cNvPr id="252" name="Graphique 251" descr="Profil femelle">
                <a:extLst>
                  <a:ext uri="{FF2B5EF4-FFF2-40B4-BE49-F238E27FC236}">
                    <a16:creationId xmlns:a16="http://schemas.microsoft.com/office/drawing/2014/main" id="{5A812A35-8D00-4FEC-82AB-81FB07C7290E}"/>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130220" y="1913992"/>
                <a:ext cx="373808" cy="373808"/>
              </a:xfrm>
              <a:prstGeom prst="rect">
                <a:avLst/>
              </a:prstGeom>
            </p:spPr>
          </p:pic>
          <p:pic>
            <p:nvPicPr>
              <p:cNvPr id="253" name="Graphique 252" descr="Profil mâle">
                <a:extLst>
                  <a:ext uri="{FF2B5EF4-FFF2-40B4-BE49-F238E27FC236}">
                    <a16:creationId xmlns:a16="http://schemas.microsoft.com/office/drawing/2014/main" id="{3C1319DA-FA6B-48C3-8EB9-73DD40EB51BD}"/>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282307" y="1975030"/>
                <a:ext cx="373808" cy="373808"/>
              </a:xfrm>
              <a:prstGeom prst="rect">
                <a:avLst/>
              </a:prstGeom>
            </p:spPr>
          </p:pic>
          <p:pic>
            <p:nvPicPr>
              <p:cNvPr id="254" name="Graphique 253" descr="Profil femelle">
                <a:extLst>
                  <a:ext uri="{FF2B5EF4-FFF2-40B4-BE49-F238E27FC236}">
                    <a16:creationId xmlns:a16="http://schemas.microsoft.com/office/drawing/2014/main" id="{A34D0527-ED80-4B73-84E4-FC5C2C969488}"/>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22180" y="2066392"/>
                <a:ext cx="373808" cy="373808"/>
              </a:xfrm>
              <a:prstGeom prst="rect">
                <a:avLst/>
              </a:prstGeom>
            </p:spPr>
          </p:pic>
          <p:pic>
            <p:nvPicPr>
              <p:cNvPr id="255" name="Graphique 254" descr="Profil mâle">
                <a:extLst>
                  <a:ext uri="{FF2B5EF4-FFF2-40B4-BE49-F238E27FC236}">
                    <a16:creationId xmlns:a16="http://schemas.microsoft.com/office/drawing/2014/main" id="{BFD0B034-724B-49D7-8AC3-5DAD2B65B9AC}"/>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129907" y="2127430"/>
                <a:ext cx="373808" cy="373808"/>
              </a:xfrm>
              <a:prstGeom prst="rect">
                <a:avLst/>
              </a:prstGeom>
            </p:spPr>
          </p:pic>
          <p:pic>
            <p:nvPicPr>
              <p:cNvPr id="256" name="Graphique 255" descr="Profil femelle">
                <a:extLst>
                  <a:ext uri="{FF2B5EF4-FFF2-40B4-BE49-F238E27FC236}">
                    <a16:creationId xmlns:a16="http://schemas.microsoft.com/office/drawing/2014/main" id="{F5ECD8E2-4A82-49B1-A509-726C44E5D911}"/>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252999" y="1711286"/>
                <a:ext cx="373808" cy="373808"/>
              </a:xfrm>
              <a:prstGeom prst="rect">
                <a:avLst/>
              </a:prstGeom>
            </p:spPr>
          </p:pic>
          <p:pic>
            <p:nvPicPr>
              <p:cNvPr id="257" name="Graphique 256" descr="Profil mâle">
                <a:extLst>
                  <a:ext uri="{FF2B5EF4-FFF2-40B4-BE49-F238E27FC236}">
                    <a16:creationId xmlns:a16="http://schemas.microsoft.com/office/drawing/2014/main" id="{B740EC7A-0E1F-4548-858D-788511D94684}"/>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100912" y="1772324"/>
                <a:ext cx="373808" cy="373808"/>
              </a:xfrm>
              <a:prstGeom prst="rect">
                <a:avLst/>
              </a:prstGeom>
            </p:spPr>
          </p:pic>
          <p:pic>
            <p:nvPicPr>
              <p:cNvPr id="258" name="Graphique 257" descr="Profil femelle">
                <a:extLst>
                  <a:ext uri="{FF2B5EF4-FFF2-40B4-BE49-F238E27FC236}">
                    <a16:creationId xmlns:a16="http://schemas.microsoft.com/office/drawing/2014/main" id="{EFDD478E-F78A-4AA9-8C1D-BA50BD54D188}"/>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405399" y="1863686"/>
                <a:ext cx="373808" cy="373808"/>
              </a:xfrm>
              <a:prstGeom prst="rect">
                <a:avLst/>
              </a:prstGeom>
            </p:spPr>
          </p:pic>
          <p:pic>
            <p:nvPicPr>
              <p:cNvPr id="259" name="Graphique 258" descr="Profil mâle">
                <a:extLst>
                  <a:ext uri="{FF2B5EF4-FFF2-40B4-BE49-F238E27FC236}">
                    <a16:creationId xmlns:a16="http://schemas.microsoft.com/office/drawing/2014/main" id="{DC995501-544D-4561-B6B2-2744BAE69071}"/>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253312" y="1924724"/>
                <a:ext cx="373808" cy="373808"/>
              </a:xfrm>
              <a:prstGeom prst="rect">
                <a:avLst/>
              </a:prstGeom>
            </p:spPr>
          </p:pic>
          <p:pic>
            <p:nvPicPr>
              <p:cNvPr id="260" name="Graphique 259" descr="Profil femelle">
                <a:extLst>
                  <a:ext uri="{FF2B5EF4-FFF2-40B4-BE49-F238E27FC236}">
                    <a16:creationId xmlns:a16="http://schemas.microsoft.com/office/drawing/2014/main" id="{E1677E99-C7C4-401E-B941-62A28580D569}"/>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252996" y="2279453"/>
                <a:ext cx="373808" cy="373808"/>
              </a:xfrm>
              <a:prstGeom prst="rect">
                <a:avLst/>
              </a:prstGeom>
            </p:spPr>
          </p:pic>
          <p:pic>
            <p:nvPicPr>
              <p:cNvPr id="261" name="Graphique 260" descr="Profil mâle">
                <a:extLst>
                  <a:ext uri="{FF2B5EF4-FFF2-40B4-BE49-F238E27FC236}">
                    <a16:creationId xmlns:a16="http://schemas.microsoft.com/office/drawing/2014/main" id="{6E69398B-CD04-4934-8377-06D4A7278FBA}"/>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100909" y="2340491"/>
                <a:ext cx="373808" cy="373808"/>
              </a:xfrm>
              <a:prstGeom prst="rect">
                <a:avLst/>
              </a:prstGeom>
            </p:spPr>
          </p:pic>
          <p:pic>
            <p:nvPicPr>
              <p:cNvPr id="262" name="Graphique 261" descr="Profil femelle">
                <a:extLst>
                  <a:ext uri="{FF2B5EF4-FFF2-40B4-BE49-F238E27FC236}">
                    <a16:creationId xmlns:a16="http://schemas.microsoft.com/office/drawing/2014/main" id="{ADD712C3-2850-42B3-A81E-E250D0A40AC9}"/>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405396" y="2431853"/>
                <a:ext cx="373808" cy="373808"/>
              </a:xfrm>
              <a:prstGeom prst="rect">
                <a:avLst/>
              </a:prstGeom>
            </p:spPr>
          </p:pic>
          <p:pic>
            <p:nvPicPr>
              <p:cNvPr id="263" name="Graphique 262" descr="Profil mâle">
                <a:extLst>
                  <a:ext uri="{FF2B5EF4-FFF2-40B4-BE49-F238E27FC236}">
                    <a16:creationId xmlns:a16="http://schemas.microsoft.com/office/drawing/2014/main" id="{353C3804-FAF2-4E4D-BCA0-A265C916D18E}"/>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253309" y="2492891"/>
                <a:ext cx="373808" cy="373808"/>
              </a:xfrm>
              <a:prstGeom prst="rect">
                <a:avLst/>
              </a:prstGeom>
            </p:spPr>
          </p:pic>
          <p:pic>
            <p:nvPicPr>
              <p:cNvPr id="264" name="Graphique 263" descr="Profil femelle">
                <a:extLst>
                  <a:ext uri="{FF2B5EF4-FFF2-40B4-BE49-F238E27FC236}">
                    <a16:creationId xmlns:a16="http://schemas.microsoft.com/office/drawing/2014/main" id="{B3172F90-27E8-4596-8DB3-6F2CC5567B8C}"/>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645093" y="2067870"/>
                <a:ext cx="373808" cy="373808"/>
              </a:xfrm>
              <a:prstGeom prst="rect">
                <a:avLst/>
              </a:prstGeom>
            </p:spPr>
          </p:pic>
          <p:pic>
            <p:nvPicPr>
              <p:cNvPr id="265" name="Graphique 264" descr="Profil mâle">
                <a:extLst>
                  <a:ext uri="{FF2B5EF4-FFF2-40B4-BE49-F238E27FC236}">
                    <a16:creationId xmlns:a16="http://schemas.microsoft.com/office/drawing/2014/main" id="{45F1E333-D0C9-421D-990A-3A1EC23EABA0}"/>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510762" y="2128908"/>
                <a:ext cx="373808" cy="373808"/>
              </a:xfrm>
              <a:prstGeom prst="rect">
                <a:avLst/>
              </a:prstGeom>
            </p:spPr>
          </p:pic>
          <p:pic>
            <p:nvPicPr>
              <p:cNvPr id="266" name="Graphique 265" descr="Profil femelle">
                <a:extLst>
                  <a:ext uri="{FF2B5EF4-FFF2-40B4-BE49-F238E27FC236}">
                    <a16:creationId xmlns:a16="http://schemas.microsoft.com/office/drawing/2014/main" id="{A5B2E418-76E7-4529-AA23-A31308D697D3}"/>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797493" y="2220270"/>
                <a:ext cx="373808" cy="373808"/>
              </a:xfrm>
              <a:prstGeom prst="rect">
                <a:avLst/>
              </a:prstGeom>
            </p:spPr>
          </p:pic>
          <p:pic>
            <p:nvPicPr>
              <p:cNvPr id="267" name="Graphique 266" descr="Profil mâle">
                <a:extLst>
                  <a:ext uri="{FF2B5EF4-FFF2-40B4-BE49-F238E27FC236}">
                    <a16:creationId xmlns:a16="http://schemas.microsoft.com/office/drawing/2014/main" id="{97D7F0D3-1290-4038-AC5F-FAE1F593D03F}"/>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645406" y="2281308"/>
                <a:ext cx="373808" cy="373808"/>
              </a:xfrm>
              <a:prstGeom prst="rect">
                <a:avLst/>
              </a:prstGeom>
            </p:spPr>
          </p:pic>
          <p:pic>
            <p:nvPicPr>
              <p:cNvPr id="268" name="Graphique 267" descr="Profil femelle">
                <a:extLst>
                  <a:ext uri="{FF2B5EF4-FFF2-40B4-BE49-F238E27FC236}">
                    <a16:creationId xmlns:a16="http://schemas.microsoft.com/office/drawing/2014/main" id="{09DEECE8-C5BD-4728-BD44-928F84E47262}"/>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217523" y="2323850"/>
                <a:ext cx="373808" cy="373808"/>
              </a:xfrm>
              <a:prstGeom prst="rect">
                <a:avLst/>
              </a:prstGeom>
            </p:spPr>
          </p:pic>
          <p:pic>
            <p:nvPicPr>
              <p:cNvPr id="269" name="Graphique 268" descr="Profil mâle">
                <a:extLst>
                  <a:ext uri="{FF2B5EF4-FFF2-40B4-BE49-F238E27FC236}">
                    <a16:creationId xmlns:a16="http://schemas.microsoft.com/office/drawing/2014/main" id="{E1C4CE6D-D4B5-494F-9C03-63716746233A}"/>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369610" y="2384888"/>
                <a:ext cx="373808" cy="373808"/>
              </a:xfrm>
              <a:prstGeom prst="rect">
                <a:avLst/>
              </a:prstGeom>
            </p:spPr>
          </p:pic>
          <p:pic>
            <p:nvPicPr>
              <p:cNvPr id="270" name="Graphique 269" descr="Profil femelle">
                <a:extLst>
                  <a:ext uri="{FF2B5EF4-FFF2-40B4-BE49-F238E27FC236}">
                    <a16:creationId xmlns:a16="http://schemas.microsoft.com/office/drawing/2014/main" id="{E6899FDF-EB08-44C7-9A25-7DDF0FD45C71}"/>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65123" y="2476250"/>
                <a:ext cx="373808" cy="373808"/>
              </a:xfrm>
              <a:prstGeom prst="rect">
                <a:avLst/>
              </a:prstGeom>
            </p:spPr>
          </p:pic>
          <p:pic>
            <p:nvPicPr>
              <p:cNvPr id="271" name="Graphique 270" descr="Profil mâle">
                <a:extLst>
                  <a:ext uri="{FF2B5EF4-FFF2-40B4-BE49-F238E27FC236}">
                    <a16:creationId xmlns:a16="http://schemas.microsoft.com/office/drawing/2014/main" id="{68C651BB-8288-478D-BF4B-9A21B8AE5F73}"/>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217210" y="2537288"/>
                <a:ext cx="373808" cy="373808"/>
              </a:xfrm>
              <a:prstGeom prst="rect">
                <a:avLst/>
              </a:prstGeom>
            </p:spPr>
          </p:pic>
          <p:pic>
            <p:nvPicPr>
              <p:cNvPr id="272" name="Graphique 271" descr="Profil femelle">
                <a:extLst>
                  <a:ext uri="{FF2B5EF4-FFF2-40B4-BE49-F238E27FC236}">
                    <a16:creationId xmlns:a16="http://schemas.microsoft.com/office/drawing/2014/main" id="{0117B824-3EA6-48F6-8A44-56E37CD90C73}"/>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165696" y="2121144"/>
                <a:ext cx="373808" cy="373808"/>
              </a:xfrm>
              <a:prstGeom prst="rect">
                <a:avLst/>
              </a:prstGeom>
            </p:spPr>
          </p:pic>
          <p:pic>
            <p:nvPicPr>
              <p:cNvPr id="273" name="Graphique 272" descr="Profil mâle">
                <a:extLst>
                  <a:ext uri="{FF2B5EF4-FFF2-40B4-BE49-F238E27FC236}">
                    <a16:creationId xmlns:a16="http://schemas.microsoft.com/office/drawing/2014/main" id="{6C7280E2-65D5-4605-B206-A8B1BDCAB8BA}"/>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13609" y="2182182"/>
                <a:ext cx="373808" cy="373808"/>
              </a:xfrm>
              <a:prstGeom prst="rect">
                <a:avLst/>
              </a:prstGeom>
            </p:spPr>
          </p:pic>
          <p:pic>
            <p:nvPicPr>
              <p:cNvPr id="274" name="Graphique 273" descr="Profil femelle">
                <a:extLst>
                  <a:ext uri="{FF2B5EF4-FFF2-40B4-BE49-F238E27FC236}">
                    <a16:creationId xmlns:a16="http://schemas.microsoft.com/office/drawing/2014/main" id="{0D03C3BC-2FF9-45D3-A9DB-6CE9841D8B7A}"/>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318096" y="2273544"/>
                <a:ext cx="373808" cy="373808"/>
              </a:xfrm>
              <a:prstGeom prst="rect">
                <a:avLst/>
              </a:prstGeom>
            </p:spPr>
          </p:pic>
          <p:pic>
            <p:nvPicPr>
              <p:cNvPr id="275" name="Graphique 274" descr="Profil mâle">
                <a:extLst>
                  <a:ext uri="{FF2B5EF4-FFF2-40B4-BE49-F238E27FC236}">
                    <a16:creationId xmlns:a16="http://schemas.microsoft.com/office/drawing/2014/main" id="{E02CBD34-32CB-46E4-A71F-8098625D2B16}"/>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166009" y="2334582"/>
                <a:ext cx="373808" cy="373808"/>
              </a:xfrm>
              <a:prstGeom prst="rect">
                <a:avLst/>
              </a:prstGeom>
            </p:spPr>
          </p:pic>
          <p:pic>
            <p:nvPicPr>
              <p:cNvPr id="276" name="Graphique 275" descr="Profil femelle">
                <a:extLst>
                  <a:ext uri="{FF2B5EF4-FFF2-40B4-BE49-F238E27FC236}">
                    <a16:creationId xmlns:a16="http://schemas.microsoft.com/office/drawing/2014/main" id="{E793EC1D-5039-4076-84C6-A82BD9C6D428}"/>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165693" y="2689311"/>
                <a:ext cx="373808" cy="373808"/>
              </a:xfrm>
              <a:prstGeom prst="rect">
                <a:avLst/>
              </a:prstGeom>
            </p:spPr>
          </p:pic>
          <p:pic>
            <p:nvPicPr>
              <p:cNvPr id="278" name="Graphique 277" descr="Profil femelle">
                <a:extLst>
                  <a:ext uri="{FF2B5EF4-FFF2-40B4-BE49-F238E27FC236}">
                    <a16:creationId xmlns:a16="http://schemas.microsoft.com/office/drawing/2014/main" id="{D6A413C8-61BD-4E14-BD93-F6C6E6119AB5}"/>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318093" y="2841711"/>
                <a:ext cx="373808" cy="373808"/>
              </a:xfrm>
              <a:prstGeom prst="rect">
                <a:avLst/>
              </a:prstGeom>
            </p:spPr>
          </p:pic>
          <p:pic>
            <p:nvPicPr>
              <p:cNvPr id="279" name="Graphique 278" descr="Profil mâle">
                <a:extLst>
                  <a:ext uri="{FF2B5EF4-FFF2-40B4-BE49-F238E27FC236}">
                    <a16:creationId xmlns:a16="http://schemas.microsoft.com/office/drawing/2014/main" id="{E877A0D8-8683-4987-99B4-676386DCF701}"/>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166006" y="2902749"/>
                <a:ext cx="373808" cy="373808"/>
              </a:xfrm>
              <a:prstGeom prst="rect">
                <a:avLst/>
              </a:prstGeom>
            </p:spPr>
          </p:pic>
          <p:pic>
            <p:nvPicPr>
              <p:cNvPr id="280" name="Graphique 279" descr="Profil femelle">
                <a:extLst>
                  <a:ext uri="{FF2B5EF4-FFF2-40B4-BE49-F238E27FC236}">
                    <a16:creationId xmlns:a16="http://schemas.microsoft.com/office/drawing/2014/main" id="{06FB8DCC-8289-427E-8AD1-5EE4A6B121CC}"/>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557790" y="2477728"/>
                <a:ext cx="373808" cy="373808"/>
              </a:xfrm>
              <a:prstGeom prst="rect">
                <a:avLst/>
              </a:prstGeom>
            </p:spPr>
          </p:pic>
          <p:pic>
            <p:nvPicPr>
              <p:cNvPr id="281" name="Graphique 280" descr="Profil mâle">
                <a:extLst>
                  <a:ext uri="{FF2B5EF4-FFF2-40B4-BE49-F238E27FC236}">
                    <a16:creationId xmlns:a16="http://schemas.microsoft.com/office/drawing/2014/main" id="{A7FFFB09-580F-4910-8804-CE6254CEB261}"/>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423459" y="2538766"/>
                <a:ext cx="373808" cy="373808"/>
              </a:xfrm>
              <a:prstGeom prst="rect">
                <a:avLst/>
              </a:prstGeom>
            </p:spPr>
          </p:pic>
          <p:pic>
            <p:nvPicPr>
              <p:cNvPr id="282" name="Graphique 281" descr="Profil femelle">
                <a:extLst>
                  <a:ext uri="{FF2B5EF4-FFF2-40B4-BE49-F238E27FC236}">
                    <a16:creationId xmlns:a16="http://schemas.microsoft.com/office/drawing/2014/main" id="{A82A898F-6B2A-4661-AD95-2BA5556FF35E}"/>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710190" y="2630128"/>
                <a:ext cx="373808" cy="373808"/>
              </a:xfrm>
              <a:prstGeom prst="rect">
                <a:avLst/>
              </a:prstGeom>
            </p:spPr>
          </p:pic>
          <p:pic>
            <p:nvPicPr>
              <p:cNvPr id="283" name="Graphique 282" descr="Profil mâle">
                <a:extLst>
                  <a:ext uri="{FF2B5EF4-FFF2-40B4-BE49-F238E27FC236}">
                    <a16:creationId xmlns:a16="http://schemas.microsoft.com/office/drawing/2014/main" id="{ECD02E05-A81B-445C-BB25-C29AC79C1D88}"/>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558103" y="2691166"/>
                <a:ext cx="373808" cy="373808"/>
              </a:xfrm>
              <a:prstGeom prst="rect">
                <a:avLst/>
              </a:prstGeom>
            </p:spPr>
          </p:pic>
          <p:pic>
            <p:nvPicPr>
              <p:cNvPr id="284" name="Graphique 283" descr="Profil femelle">
                <a:extLst>
                  <a:ext uri="{FF2B5EF4-FFF2-40B4-BE49-F238E27FC236}">
                    <a16:creationId xmlns:a16="http://schemas.microsoft.com/office/drawing/2014/main" id="{6F628ED6-7D53-4125-A70A-096C2BE8ADF5}"/>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467117" y="2090324"/>
                <a:ext cx="373808" cy="373808"/>
              </a:xfrm>
              <a:prstGeom prst="rect">
                <a:avLst/>
              </a:prstGeom>
            </p:spPr>
          </p:pic>
          <p:pic>
            <p:nvPicPr>
              <p:cNvPr id="286" name="Graphique 285" descr="Profil femelle">
                <a:extLst>
                  <a:ext uri="{FF2B5EF4-FFF2-40B4-BE49-F238E27FC236}">
                    <a16:creationId xmlns:a16="http://schemas.microsoft.com/office/drawing/2014/main" id="{5B733E02-9DB2-4EC5-841C-FABDFCEB49E4}"/>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316673" y="2228308"/>
                <a:ext cx="373808" cy="373808"/>
              </a:xfrm>
              <a:prstGeom prst="rect">
                <a:avLst/>
              </a:prstGeom>
            </p:spPr>
          </p:pic>
          <p:pic>
            <p:nvPicPr>
              <p:cNvPr id="287" name="Graphique 286" descr="Profil mâle">
                <a:extLst>
                  <a:ext uri="{FF2B5EF4-FFF2-40B4-BE49-F238E27FC236}">
                    <a16:creationId xmlns:a16="http://schemas.microsoft.com/office/drawing/2014/main" id="{5A2C280D-F187-401F-9DD3-1E22A0571F5F}"/>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468760" y="2289346"/>
                <a:ext cx="373808" cy="373808"/>
              </a:xfrm>
              <a:prstGeom prst="rect">
                <a:avLst/>
              </a:prstGeom>
            </p:spPr>
          </p:pic>
        </p:grpSp>
        <p:sp>
          <p:nvSpPr>
            <p:cNvPr id="295" name="Légende : flèche courbée 294">
              <a:extLst>
                <a:ext uri="{FF2B5EF4-FFF2-40B4-BE49-F238E27FC236}">
                  <a16:creationId xmlns:a16="http://schemas.microsoft.com/office/drawing/2014/main" id="{44C0D569-9CC4-4034-AAAA-2FFF35810287}"/>
                </a:ext>
              </a:extLst>
            </p:cNvPr>
            <p:cNvSpPr/>
            <p:nvPr/>
          </p:nvSpPr>
          <p:spPr>
            <a:xfrm>
              <a:off x="2492031" y="3910850"/>
              <a:ext cx="3259575" cy="552902"/>
            </a:xfrm>
            <a:prstGeom prst="borderCallout2">
              <a:avLst>
                <a:gd name="adj1" fmla="val 44420"/>
                <a:gd name="adj2" fmla="val 99458"/>
                <a:gd name="adj3" fmla="val -168047"/>
                <a:gd name="adj4" fmla="val 103194"/>
                <a:gd name="adj5" fmla="val -257581"/>
                <a:gd name="adj6" fmla="val 53561"/>
              </a:avLst>
            </a:prstGeom>
            <a:solidFill>
              <a:srgbClr val="6DD4FF"/>
            </a:solidFill>
            <a:ln>
              <a:solidFill>
                <a:srgbClr val="6DD4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Client’s “</a:t>
              </a:r>
              <a:r>
                <a:rPr lang="en-US" sz="1600" b="1" i="1" dirty="0">
                  <a:solidFill>
                    <a:schemeClr val="tx1"/>
                  </a:solidFill>
                </a:rPr>
                <a:t>internal</a:t>
              </a:r>
              <a:r>
                <a:rPr lang="en-US" sz="1600" dirty="0"/>
                <a:t>” applications incl. </a:t>
              </a:r>
              <a:r>
                <a:rPr lang="en-US" sz="1600" b="1" dirty="0"/>
                <a:t>rejected</a:t>
              </a:r>
              <a:r>
                <a:rPr lang="en-US" sz="1600" dirty="0"/>
                <a:t> (95.03 %)</a:t>
              </a:r>
            </a:p>
          </p:txBody>
        </p:sp>
      </p:grpSp>
      <p:grpSp>
        <p:nvGrpSpPr>
          <p:cNvPr id="64" name="Groupe 63">
            <a:extLst>
              <a:ext uri="{FF2B5EF4-FFF2-40B4-BE49-F238E27FC236}">
                <a16:creationId xmlns:a16="http://schemas.microsoft.com/office/drawing/2014/main" id="{3D646DFD-1980-48DB-BE3D-2FE55DE39122}"/>
              </a:ext>
            </a:extLst>
          </p:cNvPr>
          <p:cNvGrpSpPr/>
          <p:nvPr/>
        </p:nvGrpSpPr>
        <p:grpSpPr>
          <a:xfrm>
            <a:off x="567176" y="1384366"/>
            <a:ext cx="2658354" cy="3852999"/>
            <a:chOff x="-257154" y="1695447"/>
            <a:chExt cx="2658354" cy="3852999"/>
          </a:xfrm>
        </p:grpSpPr>
        <p:sp>
          <p:nvSpPr>
            <p:cNvPr id="296" name="Légende : flèche courbée 295">
              <a:extLst>
                <a:ext uri="{FF2B5EF4-FFF2-40B4-BE49-F238E27FC236}">
                  <a16:creationId xmlns:a16="http://schemas.microsoft.com/office/drawing/2014/main" id="{91F0CD83-D2E0-4E07-80C7-2DD25FA49BA1}"/>
                </a:ext>
              </a:extLst>
            </p:cNvPr>
            <p:cNvSpPr/>
            <p:nvPr/>
          </p:nvSpPr>
          <p:spPr>
            <a:xfrm>
              <a:off x="-257154" y="4995544"/>
              <a:ext cx="2658354" cy="552902"/>
            </a:xfrm>
            <a:prstGeom prst="borderCallout2">
              <a:avLst>
                <a:gd name="adj1" fmla="val 37997"/>
                <a:gd name="adj2" fmla="val -266"/>
                <a:gd name="adj3" fmla="val -304649"/>
                <a:gd name="adj4" fmla="val -2828"/>
                <a:gd name="adj5" fmla="val -376068"/>
                <a:gd name="adj6" fmla="val 24827"/>
              </a:avLst>
            </a:prstGeom>
            <a:solidFill>
              <a:srgbClr val="F5B8CF"/>
            </a:solidFill>
            <a:ln>
              <a:solidFill>
                <a:srgbClr val="F5B8C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Client’s “</a:t>
              </a:r>
              <a:r>
                <a:rPr lang="en-US" sz="1600" b="1" i="1" dirty="0">
                  <a:solidFill>
                    <a:schemeClr val="tx1"/>
                  </a:solidFill>
                </a:rPr>
                <a:t>external</a:t>
              </a:r>
              <a:r>
                <a:rPr lang="en-US" sz="1600" dirty="0"/>
                <a:t>” loans (85.84 %)</a:t>
              </a:r>
            </a:p>
          </p:txBody>
        </p:sp>
        <p:grpSp>
          <p:nvGrpSpPr>
            <p:cNvPr id="60" name="Groupe 59">
              <a:extLst>
                <a:ext uri="{FF2B5EF4-FFF2-40B4-BE49-F238E27FC236}">
                  <a16:creationId xmlns:a16="http://schemas.microsoft.com/office/drawing/2014/main" id="{80770D0C-9826-40D8-9A12-136AA0969B23}"/>
                </a:ext>
              </a:extLst>
            </p:cNvPr>
            <p:cNvGrpSpPr/>
            <p:nvPr/>
          </p:nvGrpSpPr>
          <p:grpSpPr>
            <a:xfrm>
              <a:off x="338316" y="1695447"/>
              <a:ext cx="1740768" cy="1583852"/>
              <a:chOff x="-863395" y="1415662"/>
              <a:chExt cx="1740768" cy="1583852"/>
            </a:xfrm>
            <a:solidFill>
              <a:srgbClr val="F5B8CF"/>
            </a:solidFill>
          </p:grpSpPr>
          <p:pic>
            <p:nvPicPr>
              <p:cNvPr id="359" name="Graphique 358" descr="Profil femelle">
                <a:extLst>
                  <a:ext uri="{FF2B5EF4-FFF2-40B4-BE49-F238E27FC236}">
                    <a16:creationId xmlns:a16="http://schemas.microsoft.com/office/drawing/2014/main" id="{BFEB28BB-C0C5-481D-9BDF-597DCCCE7FD8}"/>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271748" y="1770768"/>
                <a:ext cx="373808" cy="373808"/>
              </a:xfrm>
              <a:prstGeom prst="rect">
                <a:avLst/>
              </a:prstGeom>
            </p:spPr>
          </p:pic>
          <p:pic>
            <p:nvPicPr>
              <p:cNvPr id="361" name="Graphique 360" descr="Profil femelle">
                <a:extLst>
                  <a:ext uri="{FF2B5EF4-FFF2-40B4-BE49-F238E27FC236}">
                    <a16:creationId xmlns:a16="http://schemas.microsoft.com/office/drawing/2014/main" id="{383AC6B5-F4D6-4B67-AE4F-606F36D3E7EC}"/>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40929" y="1415662"/>
                <a:ext cx="373808" cy="373808"/>
              </a:xfrm>
              <a:prstGeom prst="rect">
                <a:avLst/>
              </a:prstGeom>
            </p:spPr>
          </p:pic>
          <p:pic>
            <p:nvPicPr>
              <p:cNvPr id="362" name="Graphique 361" descr="Profil mâle">
                <a:extLst>
                  <a:ext uri="{FF2B5EF4-FFF2-40B4-BE49-F238E27FC236}">
                    <a16:creationId xmlns:a16="http://schemas.microsoft.com/office/drawing/2014/main" id="{F966F0EF-792C-4B9D-A0BA-ACACE4D43096}"/>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a:off x="-193016" y="1476700"/>
                <a:ext cx="373808" cy="373808"/>
              </a:xfrm>
              <a:prstGeom prst="rect">
                <a:avLst/>
              </a:prstGeom>
            </p:spPr>
          </p:pic>
          <p:pic>
            <p:nvPicPr>
              <p:cNvPr id="363" name="Graphique 362" descr="Profil femelle">
                <a:extLst>
                  <a:ext uri="{FF2B5EF4-FFF2-40B4-BE49-F238E27FC236}">
                    <a16:creationId xmlns:a16="http://schemas.microsoft.com/office/drawing/2014/main" id="{023AC337-CEA6-4E0B-92DD-73741C7E5B37}"/>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111471" y="1568062"/>
                <a:ext cx="373808" cy="373808"/>
              </a:xfrm>
              <a:prstGeom prst="rect">
                <a:avLst/>
              </a:prstGeom>
            </p:spPr>
          </p:pic>
          <p:pic>
            <p:nvPicPr>
              <p:cNvPr id="364" name="Graphique 363" descr="Profil mâle">
                <a:extLst>
                  <a:ext uri="{FF2B5EF4-FFF2-40B4-BE49-F238E27FC236}">
                    <a16:creationId xmlns:a16="http://schemas.microsoft.com/office/drawing/2014/main" id="{D265B797-B5A4-42E0-88B7-86395E81F6A6}"/>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a:off x="-40616" y="1629100"/>
                <a:ext cx="373808" cy="373808"/>
              </a:xfrm>
              <a:prstGeom prst="rect">
                <a:avLst/>
              </a:prstGeom>
            </p:spPr>
          </p:pic>
          <p:pic>
            <p:nvPicPr>
              <p:cNvPr id="365" name="Graphique 364" descr="Profil femelle">
                <a:extLst>
                  <a:ext uri="{FF2B5EF4-FFF2-40B4-BE49-F238E27FC236}">
                    <a16:creationId xmlns:a16="http://schemas.microsoft.com/office/drawing/2014/main" id="{89362253-A110-4DD6-BAA7-F9C7A39DD00D}"/>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40932" y="1983829"/>
                <a:ext cx="373808" cy="373808"/>
              </a:xfrm>
              <a:prstGeom prst="rect">
                <a:avLst/>
              </a:prstGeom>
            </p:spPr>
          </p:pic>
          <p:pic>
            <p:nvPicPr>
              <p:cNvPr id="366" name="Graphique 365" descr="Profil mâle">
                <a:extLst>
                  <a:ext uri="{FF2B5EF4-FFF2-40B4-BE49-F238E27FC236}">
                    <a16:creationId xmlns:a16="http://schemas.microsoft.com/office/drawing/2014/main" id="{2C62AFCC-5AD7-45F3-9895-C29027D4364A}"/>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a:off x="-193019" y="2044867"/>
                <a:ext cx="373808" cy="373808"/>
              </a:xfrm>
              <a:prstGeom prst="rect">
                <a:avLst/>
              </a:prstGeom>
            </p:spPr>
          </p:pic>
          <p:pic>
            <p:nvPicPr>
              <p:cNvPr id="367" name="Graphique 366" descr="Profil femelle">
                <a:extLst>
                  <a:ext uri="{FF2B5EF4-FFF2-40B4-BE49-F238E27FC236}">
                    <a16:creationId xmlns:a16="http://schemas.microsoft.com/office/drawing/2014/main" id="{6745C86E-C25A-4D00-8E59-4DC2457C01E2}"/>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111468" y="2136229"/>
                <a:ext cx="373808" cy="373808"/>
              </a:xfrm>
              <a:prstGeom prst="rect">
                <a:avLst/>
              </a:prstGeom>
            </p:spPr>
          </p:pic>
          <p:pic>
            <p:nvPicPr>
              <p:cNvPr id="368" name="Graphique 367" descr="Profil mâle">
                <a:extLst>
                  <a:ext uri="{FF2B5EF4-FFF2-40B4-BE49-F238E27FC236}">
                    <a16:creationId xmlns:a16="http://schemas.microsoft.com/office/drawing/2014/main" id="{2939C7A7-EA75-4C80-BB9D-CE940861867D}"/>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a:off x="-40619" y="2197267"/>
                <a:ext cx="373808" cy="373808"/>
              </a:xfrm>
              <a:prstGeom prst="rect">
                <a:avLst/>
              </a:prstGeom>
            </p:spPr>
          </p:pic>
          <p:pic>
            <p:nvPicPr>
              <p:cNvPr id="369" name="Graphique 368" descr="Profil femelle">
                <a:extLst>
                  <a:ext uri="{FF2B5EF4-FFF2-40B4-BE49-F238E27FC236}">
                    <a16:creationId xmlns:a16="http://schemas.microsoft.com/office/drawing/2014/main" id="{001F1C5F-169E-41B4-8916-E52DD869809D}"/>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351165" y="1772246"/>
                <a:ext cx="373808" cy="373808"/>
              </a:xfrm>
              <a:prstGeom prst="rect">
                <a:avLst/>
              </a:prstGeom>
            </p:spPr>
          </p:pic>
          <p:pic>
            <p:nvPicPr>
              <p:cNvPr id="370" name="Graphique 369" descr="Profil mâle">
                <a:extLst>
                  <a:ext uri="{FF2B5EF4-FFF2-40B4-BE49-F238E27FC236}">
                    <a16:creationId xmlns:a16="http://schemas.microsoft.com/office/drawing/2014/main" id="{A5609C85-7088-484D-B8F4-A49171D26E86}"/>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a:off x="216834" y="1833284"/>
                <a:ext cx="373808" cy="373808"/>
              </a:xfrm>
              <a:prstGeom prst="rect">
                <a:avLst/>
              </a:prstGeom>
            </p:spPr>
          </p:pic>
          <p:pic>
            <p:nvPicPr>
              <p:cNvPr id="371" name="Graphique 370" descr="Profil femelle">
                <a:extLst>
                  <a:ext uri="{FF2B5EF4-FFF2-40B4-BE49-F238E27FC236}">
                    <a16:creationId xmlns:a16="http://schemas.microsoft.com/office/drawing/2014/main" id="{BE66BF49-9CC0-4DBA-9292-4970221C04E5}"/>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503565" y="1924646"/>
                <a:ext cx="373808" cy="373808"/>
              </a:xfrm>
              <a:prstGeom prst="rect">
                <a:avLst/>
              </a:prstGeom>
            </p:spPr>
          </p:pic>
          <p:pic>
            <p:nvPicPr>
              <p:cNvPr id="372" name="Graphique 371" descr="Profil mâle">
                <a:extLst>
                  <a:ext uri="{FF2B5EF4-FFF2-40B4-BE49-F238E27FC236}">
                    <a16:creationId xmlns:a16="http://schemas.microsoft.com/office/drawing/2014/main" id="{35BF8CA9-43A8-4C12-A77E-FA4E7FA41242}"/>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a:off x="351478" y="1985684"/>
                <a:ext cx="373808" cy="373808"/>
              </a:xfrm>
              <a:prstGeom prst="rect">
                <a:avLst/>
              </a:prstGeom>
            </p:spPr>
          </p:pic>
          <p:pic>
            <p:nvPicPr>
              <p:cNvPr id="373" name="Graphique 372" descr="Profil femelle">
                <a:extLst>
                  <a:ext uri="{FF2B5EF4-FFF2-40B4-BE49-F238E27FC236}">
                    <a16:creationId xmlns:a16="http://schemas.microsoft.com/office/drawing/2014/main" id="{2AF97054-24E3-4E5E-8C48-80D7CC01BB00}"/>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511451" y="2028226"/>
                <a:ext cx="373808" cy="373808"/>
              </a:xfrm>
              <a:prstGeom prst="rect">
                <a:avLst/>
              </a:prstGeom>
            </p:spPr>
          </p:pic>
          <p:pic>
            <p:nvPicPr>
              <p:cNvPr id="374" name="Graphique 373" descr="Profil mâle">
                <a:extLst>
                  <a:ext uri="{FF2B5EF4-FFF2-40B4-BE49-F238E27FC236}">
                    <a16:creationId xmlns:a16="http://schemas.microsoft.com/office/drawing/2014/main" id="{4C2D27EA-2744-46D4-8FE6-E940496D93B1}"/>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a:off x="-663538" y="2089264"/>
                <a:ext cx="373808" cy="373808"/>
              </a:xfrm>
              <a:prstGeom prst="rect">
                <a:avLst/>
              </a:prstGeom>
            </p:spPr>
          </p:pic>
          <p:pic>
            <p:nvPicPr>
              <p:cNvPr id="375" name="Graphique 374" descr="Profil femelle">
                <a:extLst>
                  <a:ext uri="{FF2B5EF4-FFF2-40B4-BE49-F238E27FC236}">
                    <a16:creationId xmlns:a16="http://schemas.microsoft.com/office/drawing/2014/main" id="{FD04AFBD-3209-4632-860A-4344F5047645}"/>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359051" y="2180626"/>
                <a:ext cx="373808" cy="373808"/>
              </a:xfrm>
              <a:prstGeom prst="rect">
                <a:avLst/>
              </a:prstGeom>
            </p:spPr>
          </p:pic>
          <p:pic>
            <p:nvPicPr>
              <p:cNvPr id="376" name="Graphique 375" descr="Profil mâle">
                <a:extLst>
                  <a:ext uri="{FF2B5EF4-FFF2-40B4-BE49-F238E27FC236}">
                    <a16:creationId xmlns:a16="http://schemas.microsoft.com/office/drawing/2014/main" id="{E90E672C-8E18-4303-8FFB-DED91B1D3681}"/>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a:off x="-511138" y="2241664"/>
                <a:ext cx="373808" cy="373808"/>
              </a:xfrm>
              <a:prstGeom prst="rect">
                <a:avLst/>
              </a:prstGeom>
            </p:spPr>
          </p:pic>
          <p:pic>
            <p:nvPicPr>
              <p:cNvPr id="377" name="Graphique 376" descr="Profil femelle">
                <a:extLst>
                  <a:ext uri="{FF2B5EF4-FFF2-40B4-BE49-F238E27FC236}">
                    <a16:creationId xmlns:a16="http://schemas.microsoft.com/office/drawing/2014/main" id="{B53FBA29-8512-42E9-A9F1-46DEE7B56CEA}"/>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128232" y="1825520"/>
                <a:ext cx="373808" cy="373808"/>
              </a:xfrm>
              <a:prstGeom prst="rect">
                <a:avLst/>
              </a:prstGeom>
            </p:spPr>
          </p:pic>
          <p:pic>
            <p:nvPicPr>
              <p:cNvPr id="378" name="Graphique 377" descr="Profil mâle">
                <a:extLst>
                  <a:ext uri="{FF2B5EF4-FFF2-40B4-BE49-F238E27FC236}">
                    <a16:creationId xmlns:a16="http://schemas.microsoft.com/office/drawing/2014/main" id="{DB142224-FE39-45DF-A1C2-EB75175193DF}"/>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a:off x="-280319" y="1886558"/>
                <a:ext cx="373808" cy="373808"/>
              </a:xfrm>
              <a:prstGeom prst="rect">
                <a:avLst/>
              </a:prstGeom>
            </p:spPr>
          </p:pic>
          <p:pic>
            <p:nvPicPr>
              <p:cNvPr id="379" name="Graphique 378" descr="Profil femelle">
                <a:extLst>
                  <a:ext uri="{FF2B5EF4-FFF2-40B4-BE49-F238E27FC236}">
                    <a16:creationId xmlns:a16="http://schemas.microsoft.com/office/drawing/2014/main" id="{ABBF1DB2-4528-44C8-8C90-7EA80B7F6954}"/>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24168" y="1977920"/>
                <a:ext cx="373808" cy="373808"/>
              </a:xfrm>
              <a:prstGeom prst="rect">
                <a:avLst/>
              </a:prstGeom>
            </p:spPr>
          </p:pic>
          <p:pic>
            <p:nvPicPr>
              <p:cNvPr id="380" name="Graphique 379" descr="Profil mâle">
                <a:extLst>
                  <a:ext uri="{FF2B5EF4-FFF2-40B4-BE49-F238E27FC236}">
                    <a16:creationId xmlns:a16="http://schemas.microsoft.com/office/drawing/2014/main" id="{F0643CD0-A27A-4C1A-B602-1BCA8D59EFD7}"/>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a:off x="-127919" y="2038958"/>
                <a:ext cx="373808" cy="373808"/>
              </a:xfrm>
              <a:prstGeom prst="rect">
                <a:avLst/>
              </a:prstGeom>
            </p:spPr>
          </p:pic>
          <p:pic>
            <p:nvPicPr>
              <p:cNvPr id="381" name="Graphique 380" descr="Profil femelle">
                <a:extLst>
                  <a:ext uri="{FF2B5EF4-FFF2-40B4-BE49-F238E27FC236}">
                    <a16:creationId xmlns:a16="http://schemas.microsoft.com/office/drawing/2014/main" id="{6C938724-2ECE-43A2-AF40-D6A4F9592D1C}"/>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128235" y="2393687"/>
                <a:ext cx="373808" cy="373808"/>
              </a:xfrm>
              <a:prstGeom prst="rect">
                <a:avLst/>
              </a:prstGeom>
            </p:spPr>
          </p:pic>
          <p:pic>
            <p:nvPicPr>
              <p:cNvPr id="382" name="Graphique 381" descr="Profil mâle">
                <a:extLst>
                  <a:ext uri="{FF2B5EF4-FFF2-40B4-BE49-F238E27FC236}">
                    <a16:creationId xmlns:a16="http://schemas.microsoft.com/office/drawing/2014/main" id="{EFAF647B-97ED-4130-A7A8-F6E79FE17DE6}"/>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a:off x="-280322" y="2454725"/>
                <a:ext cx="373808" cy="373808"/>
              </a:xfrm>
              <a:prstGeom prst="rect">
                <a:avLst/>
              </a:prstGeom>
            </p:spPr>
          </p:pic>
          <p:pic>
            <p:nvPicPr>
              <p:cNvPr id="383" name="Graphique 382" descr="Profil femelle">
                <a:extLst>
                  <a:ext uri="{FF2B5EF4-FFF2-40B4-BE49-F238E27FC236}">
                    <a16:creationId xmlns:a16="http://schemas.microsoft.com/office/drawing/2014/main" id="{E17A8453-262D-4DD7-8E74-BA56C754F9B0}"/>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24165" y="2546087"/>
                <a:ext cx="373808" cy="373808"/>
              </a:xfrm>
              <a:prstGeom prst="rect">
                <a:avLst/>
              </a:prstGeom>
            </p:spPr>
          </p:pic>
          <p:pic>
            <p:nvPicPr>
              <p:cNvPr id="384" name="Graphique 383" descr="Profil mâle">
                <a:extLst>
                  <a:ext uri="{FF2B5EF4-FFF2-40B4-BE49-F238E27FC236}">
                    <a16:creationId xmlns:a16="http://schemas.microsoft.com/office/drawing/2014/main" id="{62327D1F-7F7A-425F-BBCB-6855B869F242}"/>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a:off x="-127922" y="2607125"/>
                <a:ext cx="373808" cy="373808"/>
              </a:xfrm>
              <a:prstGeom prst="rect">
                <a:avLst/>
              </a:prstGeom>
            </p:spPr>
          </p:pic>
          <p:pic>
            <p:nvPicPr>
              <p:cNvPr id="385" name="Graphique 384" descr="Profil femelle">
                <a:extLst>
                  <a:ext uri="{FF2B5EF4-FFF2-40B4-BE49-F238E27FC236}">
                    <a16:creationId xmlns:a16="http://schemas.microsoft.com/office/drawing/2014/main" id="{5A2DE7B6-62D1-45F5-BCCD-A6F85C640AE4}"/>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263862" y="2182104"/>
                <a:ext cx="373808" cy="373808"/>
              </a:xfrm>
              <a:prstGeom prst="rect">
                <a:avLst/>
              </a:prstGeom>
            </p:spPr>
          </p:pic>
          <p:pic>
            <p:nvPicPr>
              <p:cNvPr id="386" name="Graphique 385" descr="Profil mâle">
                <a:extLst>
                  <a:ext uri="{FF2B5EF4-FFF2-40B4-BE49-F238E27FC236}">
                    <a16:creationId xmlns:a16="http://schemas.microsoft.com/office/drawing/2014/main" id="{D82CA16C-27AE-4685-BCED-656956B25B11}"/>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a:off x="129531" y="2243142"/>
                <a:ext cx="373808" cy="373808"/>
              </a:xfrm>
              <a:prstGeom prst="rect">
                <a:avLst/>
              </a:prstGeom>
            </p:spPr>
          </p:pic>
          <p:pic>
            <p:nvPicPr>
              <p:cNvPr id="387" name="Graphique 386" descr="Profil femelle">
                <a:extLst>
                  <a:ext uri="{FF2B5EF4-FFF2-40B4-BE49-F238E27FC236}">
                    <a16:creationId xmlns:a16="http://schemas.microsoft.com/office/drawing/2014/main" id="{7B66B7AD-8594-4A57-815F-F0794DE6C5B0}"/>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416262" y="2334504"/>
                <a:ext cx="373808" cy="373808"/>
              </a:xfrm>
              <a:prstGeom prst="rect">
                <a:avLst/>
              </a:prstGeom>
            </p:spPr>
          </p:pic>
          <p:pic>
            <p:nvPicPr>
              <p:cNvPr id="388" name="Graphique 387" descr="Profil mâle">
                <a:extLst>
                  <a:ext uri="{FF2B5EF4-FFF2-40B4-BE49-F238E27FC236}">
                    <a16:creationId xmlns:a16="http://schemas.microsoft.com/office/drawing/2014/main" id="{C1D6D76C-A8AB-4839-8135-2D7C766FECD3}"/>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a:off x="264175" y="2395542"/>
                <a:ext cx="373808" cy="373808"/>
              </a:xfrm>
              <a:prstGeom prst="rect">
                <a:avLst/>
              </a:prstGeom>
            </p:spPr>
          </p:pic>
          <p:pic>
            <p:nvPicPr>
              <p:cNvPr id="393" name="Graphique 392" descr="Profil femelle">
                <a:extLst>
                  <a:ext uri="{FF2B5EF4-FFF2-40B4-BE49-F238E27FC236}">
                    <a16:creationId xmlns:a16="http://schemas.microsoft.com/office/drawing/2014/main" id="{BE56CB98-1197-477C-8984-4C6D3053A4A8}"/>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711308" y="2316726"/>
                <a:ext cx="373808" cy="373808"/>
              </a:xfrm>
              <a:prstGeom prst="rect">
                <a:avLst/>
              </a:prstGeom>
            </p:spPr>
          </p:pic>
          <p:pic>
            <p:nvPicPr>
              <p:cNvPr id="394" name="Graphique 393" descr="Profil mâle">
                <a:extLst>
                  <a:ext uri="{FF2B5EF4-FFF2-40B4-BE49-F238E27FC236}">
                    <a16:creationId xmlns:a16="http://schemas.microsoft.com/office/drawing/2014/main" id="{EEBCA193-BA5E-4E8A-979A-D2EDE6E294F8}"/>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a:off x="-863395" y="2377764"/>
                <a:ext cx="373808" cy="373808"/>
              </a:xfrm>
              <a:prstGeom prst="rect">
                <a:avLst/>
              </a:prstGeom>
            </p:spPr>
          </p:pic>
          <p:pic>
            <p:nvPicPr>
              <p:cNvPr id="395" name="Graphique 394" descr="Profil femelle">
                <a:extLst>
                  <a:ext uri="{FF2B5EF4-FFF2-40B4-BE49-F238E27FC236}">
                    <a16:creationId xmlns:a16="http://schemas.microsoft.com/office/drawing/2014/main" id="{F553420F-DEC0-4F52-83C4-05DB735AAF75}"/>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499077" y="2449307"/>
                <a:ext cx="373808" cy="373808"/>
              </a:xfrm>
              <a:prstGeom prst="rect">
                <a:avLst/>
              </a:prstGeom>
            </p:spPr>
          </p:pic>
          <p:pic>
            <p:nvPicPr>
              <p:cNvPr id="396" name="Graphique 395" descr="Profil mâle">
                <a:extLst>
                  <a:ext uri="{FF2B5EF4-FFF2-40B4-BE49-F238E27FC236}">
                    <a16:creationId xmlns:a16="http://schemas.microsoft.com/office/drawing/2014/main" id="{E73047EF-673A-42F2-B118-FFF7777DCA76}"/>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a:off x="-651164" y="2510345"/>
                <a:ext cx="373808" cy="373808"/>
              </a:xfrm>
              <a:prstGeom prst="rect">
                <a:avLst/>
              </a:prstGeom>
            </p:spPr>
          </p:pic>
          <p:pic>
            <p:nvPicPr>
              <p:cNvPr id="397" name="Graphique 396" descr="Profil femelle">
                <a:extLst>
                  <a:ext uri="{FF2B5EF4-FFF2-40B4-BE49-F238E27FC236}">
                    <a16:creationId xmlns:a16="http://schemas.microsoft.com/office/drawing/2014/main" id="{0CBE2B4B-8D7D-4062-A30B-7325A0DF9D42}"/>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337895" y="2564668"/>
                <a:ext cx="373808" cy="373808"/>
              </a:xfrm>
              <a:prstGeom prst="rect">
                <a:avLst/>
              </a:prstGeom>
            </p:spPr>
          </p:pic>
          <p:pic>
            <p:nvPicPr>
              <p:cNvPr id="398" name="Graphique 397" descr="Profil mâle">
                <a:extLst>
                  <a:ext uri="{FF2B5EF4-FFF2-40B4-BE49-F238E27FC236}">
                    <a16:creationId xmlns:a16="http://schemas.microsoft.com/office/drawing/2014/main" id="{04A5EFDE-AB4E-4D00-9138-8194329AB6F8}"/>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a:off x="-489982" y="2625706"/>
                <a:ext cx="373808" cy="373808"/>
              </a:xfrm>
              <a:prstGeom prst="rect">
                <a:avLst/>
              </a:prstGeom>
            </p:spPr>
          </p:pic>
        </p:grpSp>
      </p:grpSp>
      <p:grpSp>
        <p:nvGrpSpPr>
          <p:cNvPr id="69" name="Groupe 68">
            <a:extLst>
              <a:ext uri="{FF2B5EF4-FFF2-40B4-BE49-F238E27FC236}">
                <a16:creationId xmlns:a16="http://schemas.microsoft.com/office/drawing/2014/main" id="{6B2D1D2D-C22E-4662-A803-3911363691D3}"/>
              </a:ext>
            </a:extLst>
          </p:cNvPr>
          <p:cNvGrpSpPr/>
          <p:nvPr/>
        </p:nvGrpSpPr>
        <p:grpSpPr>
          <a:xfrm>
            <a:off x="723735" y="1382386"/>
            <a:ext cx="2519783" cy="4489513"/>
            <a:chOff x="706426" y="1381355"/>
            <a:chExt cx="2519783" cy="4489513"/>
          </a:xfrm>
        </p:grpSpPr>
        <p:sp>
          <p:nvSpPr>
            <p:cNvPr id="182" name="Légende : double flèche courbée 181">
              <a:extLst>
                <a:ext uri="{FF2B5EF4-FFF2-40B4-BE49-F238E27FC236}">
                  <a16:creationId xmlns:a16="http://schemas.microsoft.com/office/drawing/2014/main" id="{868AF69D-51FD-425C-8AED-97FD913F377D}"/>
                </a:ext>
              </a:extLst>
            </p:cNvPr>
            <p:cNvSpPr/>
            <p:nvPr/>
          </p:nvSpPr>
          <p:spPr>
            <a:xfrm>
              <a:off x="706426" y="5294496"/>
              <a:ext cx="2519783" cy="576372"/>
            </a:xfrm>
            <a:prstGeom prst="borderCallout3">
              <a:avLst>
                <a:gd name="adj1" fmla="val 46543"/>
                <a:gd name="adj2" fmla="val 102781"/>
                <a:gd name="adj3" fmla="val -33736"/>
                <a:gd name="adj4" fmla="val 134947"/>
                <a:gd name="adj5" fmla="val -377084"/>
                <a:gd name="adj6" fmla="val 135514"/>
                <a:gd name="adj7" fmla="val -463956"/>
                <a:gd name="adj8" fmla="val 70466"/>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Client’s </a:t>
              </a:r>
              <a:r>
                <a:rPr lang="en-US" sz="1600" b="1" i="1" dirty="0">
                  <a:solidFill>
                    <a:schemeClr val="tx1"/>
                  </a:solidFill>
                </a:rPr>
                <a:t>both</a:t>
              </a:r>
              <a:r>
                <a:rPr lang="en-US" sz="1600" b="1" i="1" dirty="0">
                  <a:solidFill>
                    <a:schemeClr val="accent1">
                      <a:lumMod val="60000"/>
                      <a:lumOff val="40000"/>
                    </a:schemeClr>
                  </a:solidFill>
                </a:rPr>
                <a:t> </a:t>
              </a:r>
              <a:r>
                <a:rPr lang="en-US" sz="1600" dirty="0"/>
                <a:t>loans' knowledge (81.63 %).</a:t>
              </a:r>
            </a:p>
          </p:txBody>
        </p:sp>
        <p:grpSp>
          <p:nvGrpSpPr>
            <p:cNvPr id="67" name="Groupe 66">
              <a:extLst>
                <a:ext uri="{FF2B5EF4-FFF2-40B4-BE49-F238E27FC236}">
                  <a16:creationId xmlns:a16="http://schemas.microsoft.com/office/drawing/2014/main" id="{86FF4B15-0630-49D5-ACFD-480DF9498444}"/>
                </a:ext>
              </a:extLst>
            </p:cNvPr>
            <p:cNvGrpSpPr/>
            <p:nvPr/>
          </p:nvGrpSpPr>
          <p:grpSpPr>
            <a:xfrm>
              <a:off x="1352237" y="1381355"/>
              <a:ext cx="1540911" cy="1565271"/>
              <a:chOff x="-1339820" y="1649090"/>
              <a:chExt cx="1540911" cy="1565271"/>
            </a:xfrm>
            <a:solidFill>
              <a:schemeClr val="accent1"/>
            </a:solidFill>
          </p:grpSpPr>
          <p:pic>
            <p:nvPicPr>
              <p:cNvPr id="404" name="Graphique 403" descr="Profil femelle">
                <a:extLst>
                  <a:ext uri="{FF2B5EF4-FFF2-40B4-BE49-F238E27FC236}">
                    <a16:creationId xmlns:a16="http://schemas.microsoft.com/office/drawing/2014/main" id="{702F5B1D-B022-4C9B-8BB7-3D5FBB925C75}"/>
                  </a:ext>
                </a:extLst>
              </p:cNvPr>
              <p:cNvPicPr>
                <a:picLocks noChangeAspect="1"/>
              </p:cNvPicPr>
              <p:nvPr/>
            </p:nvPicPr>
            <p:blipFill>
              <a:blip r:embed="rId35">
                <a:extLst>
                  <a:ext uri="{96DAC541-7B7A-43D3-8B79-37D633B846F1}">
                    <asvg:svgBlip xmlns:asvg="http://schemas.microsoft.com/office/drawing/2016/SVG/main" r:embed="rId36"/>
                  </a:ext>
                </a:extLst>
              </a:blip>
              <a:stretch>
                <a:fillRect/>
              </a:stretch>
            </p:blipFill>
            <p:spPr>
              <a:xfrm>
                <a:off x="-948030" y="2004196"/>
                <a:ext cx="373808" cy="373808"/>
              </a:xfrm>
              <a:prstGeom prst="rect">
                <a:avLst/>
              </a:prstGeom>
            </p:spPr>
          </p:pic>
          <p:pic>
            <p:nvPicPr>
              <p:cNvPr id="406" name="Graphique 405" descr="Profil femelle">
                <a:extLst>
                  <a:ext uri="{FF2B5EF4-FFF2-40B4-BE49-F238E27FC236}">
                    <a16:creationId xmlns:a16="http://schemas.microsoft.com/office/drawing/2014/main" id="{A2A8FC8A-2920-418D-9147-8C2978DDA02C}"/>
                  </a:ext>
                </a:extLst>
              </p:cNvPr>
              <p:cNvPicPr>
                <a:picLocks noChangeAspect="1"/>
              </p:cNvPicPr>
              <p:nvPr/>
            </p:nvPicPr>
            <p:blipFill>
              <a:blip r:embed="rId35">
                <a:extLst>
                  <a:ext uri="{96DAC541-7B7A-43D3-8B79-37D633B846F1}">
                    <asvg:svgBlip xmlns:asvg="http://schemas.microsoft.com/office/drawing/2016/SVG/main" r:embed="rId36"/>
                  </a:ext>
                </a:extLst>
              </a:blip>
              <a:stretch>
                <a:fillRect/>
              </a:stretch>
            </p:blipFill>
            <p:spPr>
              <a:xfrm>
                <a:off x="-717211" y="1649090"/>
                <a:ext cx="373808" cy="373808"/>
              </a:xfrm>
              <a:prstGeom prst="rect">
                <a:avLst/>
              </a:prstGeom>
            </p:spPr>
          </p:pic>
          <p:pic>
            <p:nvPicPr>
              <p:cNvPr id="407" name="Graphique 406" descr="Profil mâle">
                <a:extLst>
                  <a:ext uri="{FF2B5EF4-FFF2-40B4-BE49-F238E27FC236}">
                    <a16:creationId xmlns:a16="http://schemas.microsoft.com/office/drawing/2014/main" id="{7EAF34AB-19D5-483C-9C2C-93FE7E636646}"/>
                  </a:ext>
                </a:extLst>
              </p:cNvPr>
              <p:cNvPicPr>
                <a:picLocks noChangeAspect="1"/>
              </p:cNvPicPr>
              <p:nvPr/>
            </p:nvPicPr>
            <p:blipFill>
              <a:blip r:embed="rId37">
                <a:extLst>
                  <a:ext uri="{96DAC541-7B7A-43D3-8B79-37D633B846F1}">
                    <asvg:svgBlip xmlns:asvg="http://schemas.microsoft.com/office/drawing/2016/SVG/main" r:embed="rId38"/>
                  </a:ext>
                </a:extLst>
              </a:blip>
              <a:stretch>
                <a:fillRect/>
              </a:stretch>
            </p:blipFill>
            <p:spPr>
              <a:xfrm>
                <a:off x="-869298" y="1710128"/>
                <a:ext cx="373808" cy="373808"/>
              </a:xfrm>
              <a:prstGeom prst="rect">
                <a:avLst/>
              </a:prstGeom>
            </p:spPr>
          </p:pic>
          <p:pic>
            <p:nvPicPr>
              <p:cNvPr id="408" name="Graphique 407" descr="Profil femelle">
                <a:extLst>
                  <a:ext uri="{FF2B5EF4-FFF2-40B4-BE49-F238E27FC236}">
                    <a16:creationId xmlns:a16="http://schemas.microsoft.com/office/drawing/2014/main" id="{72EDE3C4-87A3-4F00-A8F7-932198F45865}"/>
                  </a:ext>
                </a:extLst>
              </p:cNvPr>
              <p:cNvPicPr>
                <a:picLocks noChangeAspect="1"/>
              </p:cNvPicPr>
              <p:nvPr/>
            </p:nvPicPr>
            <p:blipFill>
              <a:blip r:embed="rId35">
                <a:extLst>
                  <a:ext uri="{96DAC541-7B7A-43D3-8B79-37D633B846F1}">
                    <asvg:svgBlip xmlns:asvg="http://schemas.microsoft.com/office/drawing/2016/SVG/main" r:embed="rId36"/>
                  </a:ext>
                </a:extLst>
              </a:blip>
              <a:stretch>
                <a:fillRect/>
              </a:stretch>
            </p:blipFill>
            <p:spPr>
              <a:xfrm>
                <a:off x="-564811" y="1801490"/>
                <a:ext cx="373808" cy="373808"/>
              </a:xfrm>
              <a:prstGeom prst="rect">
                <a:avLst/>
              </a:prstGeom>
            </p:spPr>
          </p:pic>
          <p:pic>
            <p:nvPicPr>
              <p:cNvPr id="409" name="Graphique 408" descr="Profil mâle">
                <a:extLst>
                  <a:ext uri="{FF2B5EF4-FFF2-40B4-BE49-F238E27FC236}">
                    <a16:creationId xmlns:a16="http://schemas.microsoft.com/office/drawing/2014/main" id="{E477FCE2-41E7-4FDB-B6B9-EC163840B25C}"/>
                  </a:ext>
                </a:extLst>
              </p:cNvPr>
              <p:cNvPicPr>
                <a:picLocks noChangeAspect="1"/>
              </p:cNvPicPr>
              <p:nvPr/>
            </p:nvPicPr>
            <p:blipFill>
              <a:blip r:embed="rId37">
                <a:extLst>
                  <a:ext uri="{96DAC541-7B7A-43D3-8B79-37D633B846F1}">
                    <asvg:svgBlip xmlns:asvg="http://schemas.microsoft.com/office/drawing/2016/SVG/main" r:embed="rId38"/>
                  </a:ext>
                </a:extLst>
              </a:blip>
              <a:stretch>
                <a:fillRect/>
              </a:stretch>
            </p:blipFill>
            <p:spPr>
              <a:xfrm>
                <a:off x="-716898" y="1862528"/>
                <a:ext cx="373808" cy="373808"/>
              </a:xfrm>
              <a:prstGeom prst="rect">
                <a:avLst/>
              </a:prstGeom>
            </p:spPr>
          </p:pic>
          <p:pic>
            <p:nvPicPr>
              <p:cNvPr id="410" name="Graphique 409" descr="Profil femelle">
                <a:extLst>
                  <a:ext uri="{FF2B5EF4-FFF2-40B4-BE49-F238E27FC236}">
                    <a16:creationId xmlns:a16="http://schemas.microsoft.com/office/drawing/2014/main" id="{5C1E040D-929D-4367-9A10-5C759F4BB264}"/>
                  </a:ext>
                </a:extLst>
              </p:cNvPr>
              <p:cNvPicPr>
                <a:picLocks noChangeAspect="1"/>
              </p:cNvPicPr>
              <p:nvPr/>
            </p:nvPicPr>
            <p:blipFill>
              <a:blip r:embed="rId35">
                <a:extLst>
                  <a:ext uri="{96DAC541-7B7A-43D3-8B79-37D633B846F1}">
                    <asvg:svgBlip xmlns:asvg="http://schemas.microsoft.com/office/drawing/2016/SVG/main" r:embed="rId36"/>
                  </a:ext>
                </a:extLst>
              </a:blip>
              <a:stretch>
                <a:fillRect/>
              </a:stretch>
            </p:blipFill>
            <p:spPr>
              <a:xfrm>
                <a:off x="-717214" y="2217257"/>
                <a:ext cx="373808" cy="373808"/>
              </a:xfrm>
              <a:prstGeom prst="rect">
                <a:avLst/>
              </a:prstGeom>
            </p:spPr>
          </p:pic>
          <p:pic>
            <p:nvPicPr>
              <p:cNvPr id="411" name="Graphique 410" descr="Profil mâle">
                <a:extLst>
                  <a:ext uri="{FF2B5EF4-FFF2-40B4-BE49-F238E27FC236}">
                    <a16:creationId xmlns:a16="http://schemas.microsoft.com/office/drawing/2014/main" id="{1103CEE7-2174-44A3-B415-982D7828DAF5}"/>
                  </a:ext>
                </a:extLst>
              </p:cNvPr>
              <p:cNvPicPr>
                <a:picLocks noChangeAspect="1"/>
              </p:cNvPicPr>
              <p:nvPr/>
            </p:nvPicPr>
            <p:blipFill>
              <a:blip r:embed="rId37">
                <a:extLst>
                  <a:ext uri="{96DAC541-7B7A-43D3-8B79-37D633B846F1}">
                    <asvg:svgBlip xmlns:asvg="http://schemas.microsoft.com/office/drawing/2016/SVG/main" r:embed="rId38"/>
                  </a:ext>
                </a:extLst>
              </a:blip>
              <a:stretch>
                <a:fillRect/>
              </a:stretch>
            </p:blipFill>
            <p:spPr>
              <a:xfrm>
                <a:off x="-869301" y="2278295"/>
                <a:ext cx="373808" cy="373808"/>
              </a:xfrm>
              <a:prstGeom prst="rect">
                <a:avLst/>
              </a:prstGeom>
            </p:spPr>
          </p:pic>
          <p:pic>
            <p:nvPicPr>
              <p:cNvPr id="412" name="Graphique 411" descr="Profil femelle">
                <a:extLst>
                  <a:ext uri="{FF2B5EF4-FFF2-40B4-BE49-F238E27FC236}">
                    <a16:creationId xmlns:a16="http://schemas.microsoft.com/office/drawing/2014/main" id="{8823DF3A-1805-4134-8B0A-FEE9A8F63169}"/>
                  </a:ext>
                </a:extLst>
              </p:cNvPr>
              <p:cNvPicPr>
                <a:picLocks noChangeAspect="1"/>
              </p:cNvPicPr>
              <p:nvPr/>
            </p:nvPicPr>
            <p:blipFill>
              <a:blip r:embed="rId35">
                <a:extLst>
                  <a:ext uri="{96DAC541-7B7A-43D3-8B79-37D633B846F1}">
                    <asvg:svgBlip xmlns:asvg="http://schemas.microsoft.com/office/drawing/2016/SVG/main" r:embed="rId36"/>
                  </a:ext>
                </a:extLst>
              </a:blip>
              <a:stretch>
                <a:fillRect/>
              </a:stretch>
            </p:blipFill>
            <p:spPr>
              <a:xfrm>
                <a:off x="-564814" y="2369657"/>
                <a:ext cx="373808" cy="373808"/>
              </a:xfrm>
              <a:prstGeom prst="rect">
                <a:avLst/>
              </a:prstGeom>
            </p:spPr>
          </p:pic>
          <p:pic>
            <p:nvPicPr>
              <p:cNvPr id="413" name="Graphique 412" descr="Profil mâle">
                <a:extLst>
                  <a:ext uri="{FF2B5EF4-FFF2-40B4-BE49-F238E27FC236}">
                    <a16:creationId xmlns:a16="http://schemas.microsoft.com/office/drawing/2014/main" id="{A91281A0-17F5-45EB-8857-5F2F6C5CB0A2}"/>
                  </a:ext>
                </a:extLst>
              </p:cNvPr>
              <p:cNvPicPr>
                <a:picLocks noChangeAspect="1"/>
              </p:cNvPicPr>
              <p:nvPr/>
            </p:nvPicPr>
            <p:blipFill>
              <a:blip r:embed="rId37">
                <a:extLst>
                  <a:ext uri="{96DAC541-7B7A-43D3-8B79-37D633B846F1}">
                    <asvg:svgBlip xmlns:asvg="http://schemas.microsoft.com/office/drawing/2016/SVG/main" r:embed="rId38"/>
                  </a:ext>
                </a:extLst>
              </a:blip>
              <a:stretch>
                <a:fillRect/>
              </a:stretch>
            </p:blipFill>
            <p:spPr>
              <a:xfrm>
                <a:off x="-716901" y="2430695"/>
                <a:ext cx="373808" cy="373808"/>
              </a:xfrm>
              <a:prstGeom prst="rect">
                <a:avLst/>
              </a:prstGeom>
            </p:spPr>
          </p:pic>
          <p:pic>
            <p:nvPicPr>
              <p:cNvPr id="414" name="Graphique 413" descr="Profil femelle">
                <a:extLst>
                  <a:ext uri="{FF2B5EF4-FFF2-40B4-BE49-F238E27FC236}">
                    <a16:creationId xmlns:a16="http://schemas.microsoft.com/office/drawing/2014/main" id="{4A1E1B97-27C2-45B5-B853-4F11FD3E5545}"/>
                  </a:ext>
                </a:extLst>
              </p:cNvPr>
              <p:cNvPicPr>
                <a:picLocks noChangeAspect="1"/>
              </p:cNvPicPr>
              <p:nvPr/>
            </p:nvPicPr>
            <p:blipFill>
              <a:blip r:embed="rId35">
                <a:extLst>
                  <a:ext uri="{96DAC541-7B7A-43D3-8B79-37D633B846F1}">
                    <asvg:svgBlip xmlns:asvg="http://schemas.microsoft.com/office/drawing/2016/SVG/main" r:embed="rId36"/>
                  </a:ext>
                </a:extLst>
              </a:blip>
              <a:stretch>
                <a:fillRect/>
              </a:stretch>
            </p:blipFill>
            <p:spPr>
              <a:xfrm>
                <a:off x="-325117" y="2005674"/>
                <a:ext cx="373808" cy="373808"/>
              </a:xfrm>
              <a:prstGeom prst="rect">
                <a:avLst/>
              </a:prstGeom>
            </p:spPr>
          </p:pic>
          <p:pic>
            <p:nvPicPr>
              <p:cNvPr id="415" name="Graphique 414" descr="Profil mâle">
                <a:extLst>
                  <a:ext uri="{FF2B5EF4-FFF2-40B4-BE49-F238E27FC236}">
                    <a16:creationId xmlns:a16="http://schemas.microsoft.com/office/drawing/2014/main" id="{628AFC81-2015-4D82-ADB2-76C8449F124D}"/>
                  </a:ext>
                </a:extLst>
              </p:cNvPr>
              <p:cNvPicPr>
                <a:picLocks noChangeAspect="1"/>
              </p:cNvPicPr>
              <p:nvPr/>
            </p:nvPicPr>
            <p:blipFill>
              <a:blip r:embed="rId37">
                <a:extLst>
                  <a:ext uri="{96DAC541-7B7A-43D3-8B79-37D633B846F1}">
                    <asvg:svgBlip xmlns:asvg="http://schemas.microsoft.com/office/drawing/2016/SVG/main" r:embed="rId38"/>
                  </a:ext>
                </a:extLst>
              </a:blip>
              <a:stretch>
                <a:fillRect/>
              </a:stretch>
            </p:blipFill>
            <p:spPr>
              <a:xfrm>
                <a:off x="-459448" y="2066712"/>
                <a:ext cx="373808" cy="373808"/>
              </a:xfrm>
              <a:prstGeom prst="rect">
                <a:avLst/>
              </a:prstGeom>
            </p:spPr>
          </p:pic>
          <p:pic>
            <p:nvPicPr>
              <p:cNvPr id="416" name="Graphique 415" descr="Profil femelle">
                <a:extLst>
                  <a:ext uri="{FF2B5EF4-FFF2-40B4-BE49-F238E27FC236}">
                    <a16:creationId xmlns:a16="http://schemas.microsoft.com/office/drawing/2014/main" id="{E4E07EE7-3F14-42EE-A487-275BA47153AA}"/>
                  </a:ext>
                </a:extLst>
              </p:cNvPr>
              <p:cNvPicPr>
                <a:picLocks noChangeAspect="1"/>
              </p:cNvPicPr>
              <p:nvPr/>
            </p:nvPicPr>
            <p:blipFill>
              <a:blip r:embed="rId35">
                <a:extLst>
                  <a:ext uri="{96DAC541-7B7A-43D3-8B79-37D633B846F1}">
                    <asvg:svgBlip xmlns:asvg="http://schemas.microsoft.com/office/drawing/2016/SVG/main" r:embed="rId36"/>
                  </a:ext>
                </a:extLst>
              </a:blip>
              <a:stretch>
                <a:fillRect/>
              </a:stretch>
            </p:blipFill>
            <p:spPr>
              <a:xfrm>
                <a:off x="-172717" y="2158074"/>
                <a:ext cx="373808" cy="373808"/>
              </a:xfrm>
              <a:prstGeom prst="rect">
                <a:avLst/>
              </a:prstGeom>
            </p:spPr>
          </p:pic>
          <p:pic>
            <p:nvPicPr>
              <p:cNvPr id="417" name="Graphique 416" descr="Profil mâle">
                <a:extLst>
                  <a:ext uri="{FF2B5EF4-FFF2-40B4-BE49-F238E27FC236}">
                    <a16:creationId xmlns:a16="http://schemas.microsoft.com/office/drawing/2014/main" id="{B75AE294-BB27-436D-8035-3309DB818698}"/>
                  </a:ext>
                </a:extLst>
              </p:cNvPr>
              <p:cNvPicPr>
                <a:picLocks noChangeAspect="1"/>
              </p:cNvPicPr>
              <p:nvPr/>
            </p:nvPicPr>
            <p:blipFill>
              <a:blip r:embed="rId37">
                <a:extLst>
                  <a:ext uri="{96DAC541-7B7A-43D3-8B79-37D633B846F1}">
                    <asvg:svgBlip xmlns:asvg="http://schemas.microsoft.com/office/drawing/2016/SVG/main" r:embed="rId38"/>
                  </a:ext>
                </a:extLst>
              </a:blip>
              <a:stretch>
                <a:fillRect/>
              </a:stretch>
            </p:blipFill>
            <p:spPr>
              <a:xfrm>
                <a:off x="-324804" y="2219112"/>
                <a:ext cx="373808" cy="373808"/>
              </a:xfrm>
              <a:prstGeom prst="rect">
                <a:avLst/>
              </a:prstGeom>
            </p:spPr>
          </p:pic>
          <p:pic>
            <p:nvPicPr>
              <p:cNvPr id="418" name="Graphique 417" descr="Profil femelle">
                <a:extLst>
                  <a:ext uri="{FF2B5EF4-FFF2-40B4-BE49-F238E27FC236}">
                    <a16:creationId xmlns:a16="http://schemas.microsoft.com/office/drawing/2014/main" id="{2A373728-2CF3-499D-ABCA-F25F3F66828E}"/>
                  </a:ext>
                </a:extLst>
              </p:cNvPr>
              <p:cNvPicPr>
                <a:picLocks noChangeAspect="1"/>
              </p:cNvPicPr>
              <p:nvPr/>
            </p:nvPicPr>
            <p:blipFill>
              <a:blip r:embed="rId35">
                <a:extLst>
                  <a:ext uri="{96DAC541-7B7A-43D3-8B79-37D633B846F1}">
                    <asvg:svgBlip xmlns:asvg="http://schemas.microsoft.com/office/drawing/2016/SVG/main" r:embed="rId36"/>
                  </a:ext>
                </a:extLst>
              </a:blip>
              <a:stretch>
                <a:fillRect/>
              </a:stretch>
            </p:blipFill>
            <p:spPr>
              <a:xfrm>
                <a:off x="-1187733" y="2261654"/>
                <a:ext cx="373808" cy="373808"/>
              </a:xfrm>
              <a:prstGeom prst="rect">
                <a:avLst/>
              </a:prstGeom>
            </p:spPr>
          </p:pic>
          <p:pic>
            <p:nvPicPr>
              <p:cNvPr id="419" name="Graphique 418" descr="Profil mâle">
                <a:extLst>
                  <a:ext uri="{FF2B5EF4-FFF2-40B4-BE49-F238E27FC236}">
                    <a16:creationId xmlns:a16="http://schemas.microsoft.com/office/drawing/2014/main" id="{667190E2-479E-415C-B1C9-CA566850D073}"/>
                  </a:ext>
                </a:extLst>
              </p:cNvPr>
              <p:cNvPicPr>
                <a:picLocks noChangeAspect="1"/>
              </p:cNvPicPr>
              <p:nvPr/>
            </p:nvPicPr>
            <p:blipFill>
              <a:blip r:embed="rId37">
                <a:extLst>
                  <a:ext uri="{96DAC541-7B7A-43D3-8B79-37D633B846F1}">
                    <asvg:svgBlip xmlns:asvg="http://schemas.microsoft.com/office/drawing/2016/SVG/main" r:embed="rId38"/>
                  </a:ext>
                </a:extLst>
              </a:blip>
              <a:stretch>
                <a:fillRect/>
              </a:stretch>
            </p:blipFill>
            <p:spPr>
              <a:xfrm>
                <a:off x="-1339820" y="2322692"/>
                <a:ext cx="373808" cy="373808"/>
              </a:xfrm>
              <a:prstGeom prst="rect">
                <a:avLst/>
              </a:prstGeom>
            </p:spPr>
          </p:pic>
          <p:pic>
            <p:nvPicPr>
              <p:cNvPr id="420" name="Graphique 419" descr="Profil femelle">
                <a:extLst>
                  <a:ext uri="{FF2B5EF4-FFF2-40B4-BE49-F238E27FC236}">
                    <a16:creationId xmlns:a16="http://schemas.microsoft.com/office/drawing/2014/main" id="{9F3D3544-BD18-4403-8354-47410527A51E}"/>
                  </a:ext>
                </a:extLst>
              </p:cNvPr>
              <p:cNvPicPr>
                <a:picLocks noChangeAspect="1"/>
              </p:cNvPicPr>
              <p:nvPr/>
            </p:nvPicPr>
            <p:blipFill>
              <a:blip r:embed="rId35">
                <a:extLst>
                  <a:ext uri="{96DAC541-7B7A-43D3-8B79-37D633B846F1}">
                    <asvg:svgBlip xmlns:asvg="http://schemas.microsoft.com/office/drawing/2016/SVG/main" r:embed="rId36"/>
                  </a:ext>
                </a:extLst>
              </a:blip>
              <a:stretch>
                <a:fillRect/>
              </a:stretch>
            </p:blipFill>
            <p:spPr>
              <a:xfrm>
                <a:off x="-1035333" y="2414054"/>
                <a:ext cx="373808" cy="373808"/>
              </a:xfrm>
              <a:prstGeom prst="rect">
                <a:avLst/>
              </a:prstGeom>
            </p:spPr>
          </p:pic>
          <p:pic>
            <p:nvPicPr>
              <p:cNvPr id="421" name="Graphique 420" descr="Profil mâle">
                <a:extLst>
                  <a:ext uri="{FF2B5EF4-FFF2-40B4-BE49-F238E27FC236}">
                    <a16:creationId xmlns:a16="http://schemas.microsoft.com/office/drawing/2014/main" id="{51647C5E-8644-4BEF-95BC-9683820AEAE4}"/>
                  </a:ext>
                </a:extLst>
              </p:cNvPr>
              <p:cNvPicPr>
                <a:picLocks noChangeAspect="1"/>
              </p:cNvPicPr>
              <p:nvPr/>
            </p:nvPicPr>
            <p:blipFill>
              <a:blip r:embed="rId37">
                <a:extLst>
                  <a:ext uri="{96DAC541-7B7A-43D3-8B79-37D633B846F1}">
                    <asvg:svgBlip xmlns:asvg="http://schemas.microsoft.com/office/drawing/2016/SVG/main" r:embed="rId38"/>
                  </a:ext>
                </a:extLst>
              </a:blip>
              <a:stretch>
                <a:fillRect/>
              </a:stretch>
            </p:blipFill>
            <p:spPr>
              <a:xfrm>
                <a:off x="-1187420" y="2475092"/>
                <a:ext cx="373808" cy="373808"/>
              </a:xfrm>
              <a:prstGeom prst="rect">
                <a:avLst/>
              </a:prstGeom>
            </p:spPr>
          </p:pic>
          <p:pic>
            <p:nvPicPr>
              <p:cNvPr id="422" name="Graphique 421" descr="Profil femelle">
                <a:extLst>
                  <a:ext uri="{FF2B5EF4-FFF2-40B4-BE49-F238E27FC236}">
                    <a16:creationId xmlns:a16="http://schemas.microsoft.com/office/drawing/2014/main" id="{D671BFA6-5404-4B99-9C8C-1B9CAD5CAF68}"/>
                  </a:ext>
                </a:extLst>
              </p:cNvPr>
              <p:cNvPicPr>
                <a:picLocks noChangeAspect="1"/>
              </p:cNvPicPr>
              <p:nvPr/>
            </p:nvPicPr>
            <p:blipFill>
              <a:blip r:embed="rId35">
                <a:extLst>
                  <a:ext uri="{96DAC541-7B7A-43D3-8B79-37D633B846F1}">
                    <asvg:svgBlip xmlns:asvg="http://schemas.microsoft.com/office/drawing/2016/SVG/main" r:embed="rId36"/>
                  </a:ext>
                </a:extLst>
              </a:blip>
              <a:stretch>
                <a:fillRect/>
              </a:stretch>
            </p:blipFill>
            <p:spPr>
              <a:xfrm>
                <a:off x="-804514" y="2058948"/>
                <a:ext cx="373808" cy="373808"/>
              </a:xfrm>
              <a:prstGeom prst="rect">
                <a:avLst/>
              </a:prstGeom>
            </p:spPr>
          </p:pic>
          <p:pic>
            <p:nvPicPr>
              <p:cNvPr id="423" name="Graphique 422" descr="Profil mâle">
                <a:extLst>
                  <a:ext uri="{FF2B5EF4-FFF2-40B4-BE49-F238E27FC236}">
                    <a16:creationId xmlns:a16="http://schemas.microsoft.com/office/drawing/2014/main" id="{48019328-AE53-414D-87AE-92E6BC867708}"/>
                  </a:ext>
                </a:extLst>
              </p:cNvPr>
              <p:cNvPicPr>
                <a:picLocks noChangeAspect="1"/>
              </p:cNvPicPr>
              <p:nvPr/>
            </p:nvPicPr>
            <p:blipFill>
              <a:blip r:embed="rId37">
                <a:extLst>
                  <a:ext uri="{96DAC541-7B7A-43D3-8B79-37D633B846F1}">
                    <asvg:svgBlip xmlns:asvg="http://schemas.microsoft.com/office/drawing/2016/SVG/main" r:embed="rId38"/>
                  </a:ext>
                </a:extLst>
              </a:blip>
              <a:stretch>
                <a:fillRect/>
              </a:stretch>
            </p:blipFill>
            <p:spPr>
              <a:xfrm>
                <a:off x="-956601" y="2119986"/>
                <a:ext cx="373808" cy="373808"/>
              </a:xfrm>
              <a:prstGeom prst="rect">
                <a:avLst/>
              </a:prstGeom>
            </p:spPr>
          </p:pic>
          <p:pic>
            <p:nvPicPr>
              <p:cNvPr id="424" name="Graphique 423" descr="Profil femelle">
                <a:extLst>
                  <a:ext uri="{FF2B5EF4-FFF2-40B4-BE49-F238E27FC236}">
                    <a16:creationId xmlns:a16="http://schemas.microsoft.com/office/drawing/2014/main" id="{CCF25019-1688-4B6E-9621-0EC036D6AB87}"/>
                  </a:ext>
                </a:extLst>
              </p:cNvPr>
              <p:cNvPicPr>
                <a:picLocks noChangeAspect="1"/>
              </p:cNvPicPr>
              <p:nvPr/>
            </p:nvPicPr>
            <p:blipFill>
              <a:blip r:embed="rId35">
                <a:extLst>
                  <a:ext uri="{96DAC541-7B7A-43D3-8B79-37D633B846F1}">
                    <asvg:svgBlip xmlns:asvg="http://schemas.microsoft.com/office/drawing/2016/SVG/main" r:embed="rId36"/>
                  </a:ext>
                </a:extLst>
              </a:blip>
              <a:stretch>
                <a:fillRect/>
              </a:stretch>
            </p:blipFill>
            <p:spPr>
              <a:xfrm>
                <a:off x="-652114" y="2211348"/>
                <a:ext cx="373808" cy="373808"/>
              </a:xfrm>
              <a:prstGeom prst="rect">
                <a:avLst/>
              </a:prstGeom>
            </p:spPr>
          </p:pic>
          <p:pic>
            <p:nvPicPr>
              <p:cNvPr id="425" name="Graphique 424" descr="Profil mâle">
                <a:extLst>
                  <a:ext uri="{FF2B5EF4-FFF2-40B4-BE49-F238E27FC236}">
                    <a16:creationId xmlns:a16="http://schemas.microsoft.com/office/drawing/2014/main" id="{806A5C3E-936C-4E7D-8CEB-7BCCF0F89393}"/>
                  </a:ext>
                </a:extLst>
              </p:cNvPr>
              <p:cNvPicPr>
                <a:picLocks noChangeAspect="1"/>
              </p:cNvPicPr>
              <p:nvPr/>
            </p:nvPicPr>
            <p:blipFill>
              <a:blip r:embed="rId37">
                <a:extLst>
                  <a:ext uri="{96DAC541-7B7A-43D3-8B79-37D633B846F1}">
                    <asvg:svgBlip xmlns:asvg="http://schemas.microsoft.com/office/drawing/2016/SVG/main" r:embed="rId38"/>
                  </a:ext>
                </a:extLst>
              </a:blip>
              <a:stretch>
                <a:fillRect/>
              </a:stretch>
            </p:blipFill>
            <p:spPr>
              <a:xfrm>
                <a:off x="-804201" y="2272386"/>
                <a:ext cx="373808" cy="373808"/>
              </a:xfrm>
              <a:prstGeom prst="rect">
                <a:avLst/>
              </a:prstGeom>
            </p:spPr>
          </p:pic>
          <p:pic>
            <p:nvPicPr>
              <p:cNvPr id="426" name="Graphique 425" descr="Profil femelle">
                <a:extLst>
                  <a:ext uri="{FF2B5EF4-FFF2-40B4-BE49-F238E27FC236}">
                    <a16:creationId xmlns:a16="http://schemas.microsoft.com/office/drawing/2014/main" id="{7ABA1FF8-8197-4E60-AE15-531615F90E99}"/>
                  </a:ext>
                </a:extLst>
              </p:cNvPr>
              <p:cNvPicPr>
                <a:picLocks noChangeAspect="1"/>
              </p:cNvPicPr>
              <p:nvPr/>
            </p:nvPicPr>
            <p:blipFill>
              <a:blip r:embed="rId35">
                <a:extLst>
                  <a:ext uri="{96DAC541-7B7A-43D3-8B79-37D633B846F1}">
                    <asvg:svgBlip xmlns:asvg="http://schemas.microsoft.com/office/drawing/2016/SVG/main" r:embed="rId36"/>
                  </a:ext>
                </a:extLst>
              </a:blip>
              <a:stretch>
                <a:fillRect/>
              </a:stretch>
            </p:blipFill>
            <p:spPr>
              <a:xfrm>
                <a:off x="-804517" y="2627115"/>
                <a:ext cx="373808" cy="373808"/>
              </a:xfrm>
              <a:prstGeom prst="rect">
                <a:avLst/>
              </a:prstGeom>
            </p:spPr>
          </p:pic>
          <p:pic>
            <p:nvPicPr>
              <p:cNvPr id="428" name="Graphique 427" descr="Profil femelle">
                <a:extLst>
                  <a:ext uri="{FF2B5EF4-FFF2-40B4-BE49-F238E27FC236}">
                    <a16:creationId xmlns:a16="http://schemas.microsoft.com/office/drawing/2014/main" id="{70FD5172-C539-48CD-A754-4B50AB7A4DA0}"/>
                  </a:ext>
                </a:extLst>
              </p:cNvPr>
              <p:cNvPicPr>
                <a:picLocks noChangeAspect="1"/>
              </p:cNvPicPr>
              <p:nvPr/>
            </p:nvPicPr>
            <p:blipFill>
              <a:blip r:embed="rId35">
                <a:extLst>
                  <a:ext uri="{96DAC541-7B7A-43D3-8B79-37D633B846F1}">
                    <asvg:svgBlip xmlns:asvg="http://schemas.microsoft.com/office/drawing/2016/SVG/main" r:embed="rId36"/>
                  </a:ext>
                </a:extLst>
              </a:blip>
              <a:stretch>
                <a:fillRect/>
              </a:stretch>
            </p:blipFill>
            <p:spPr>
              <a:xfrm>
                <a:off x="-652117" y="2779515"/>
                <a:ext cx="373808" cy="373808"/>
              </a:xfrm>
              <a:prstGeom prst="rect">
                <a:avLst/>
              </a:prstGeom>
            </p:spPr>
          </p:pic>
          <p:pic>
            <p:nvPicPr>
              <p:cNvPr id="429" name="Graphique 428" descr="Profil mâle">
                <a:extLst>
                  <a:ext uri="{FF2B5EF4-FFF2-40B4-BE49-F238E27FC236}">
                    <a16:creationId xmlns:a16="http://schemas.microsoft.com/office/drawing/2014/main" id="{5B471B49-5B4C-4478-A536-12C5EDA4BCFE}"/>
                  </a:ext>
                </a:extLst>
              </p:cNvPr>
              <p:cNvPicPr>
                <a:picLocks noChangeAspect="1"/>
              </p:cNvPicPr>
              <p:nvPr/>
            </p:nvPicPr>
            <p:blipFill>
              <a:blip r:embed="rId37">
                <a:extLst>
                  <a:ext uri="{96DAC541-7B7A-43D3-8B79-37D633B846F1}">
                    <asvg:svgBlip xmlns:asvg="http://schemas.microsoft.com/office/drawing/2016/SVG/main" r:embed="rId38"/>
                  </a:ext>
                </a:extLst>
              </a:blip>
              <a:stretch>
                <a:fillRect/>
              </a:stretch>
            </p:blipFill>
            <p:spPr>
              <a:xfrm>
                <a:off x="-804204" y="2840553"/>
                <a:ext cx="373808" cy="373808"/>
              </a:xfrm>
              <a:prstGeom prst="rect">
                <a:avLst/>
              </a:prstGeom>
            </p:spPr>
          </p:pic>
          <p:pic>
            <p:nvPicPr>
              <p:cNvPr id="430" name="Graphique 429" descr="Profil femelle">
                <a:extLst>
                  <a:ext uri="{FF2B5EF4-FFF2-40B4-BE49-F238E27FC236}">
                    <a16:creationId xmlns:a16="http://schemas.microsoft.com/office/drawing/2014/main" id="{2A4613D7-CAF0-482A-9971-8E176DE87AB2}"/>
                  </a:ext>
                </a:extLst>
              </p:cNvPr>
              <p:cNvPicPr>
                <a:picLocks noChangeAspect="1"/>
              </p:cNvPicPr>
              <p:nvPr/>
            </p:nvPicPr>
            <p:blipFill>
              <a:blip r:embed="rId35">
                <a:extLst>
                  <a:ext uri="{96DAC541-7B7A-43D3-8B79-37D633B846F1}">
                    <asvg:svgBlip xmlns:asvg="http://schemas.microsoft.com/office/drawing/2016/SVG/main" r:embed="rId36"/>
                  </a:ext>
                </a:extLst>
              </a:blip>
              <a:stretch>
                <a:fillRect/>
              </a:stretch>
            </p:blipFill>
            <p:spPr>
              <a:xfrm>
                <a:off x="-412420" y="2415532"/>
                <a:ext cx="373808" cy="373808"/>
              </a:xfrm>
              <a:prstGeom prst="rect">
                <a:avLst/>
              </a:prstGeom>
            </p:spPr>
          </p:pic>
          <p:pic>
            <p:nvPicPr>
              <p:cNvPr id="431" name="Graphique 430" descr="Profil mâle">
                <a:extLst>
                  <a:ext uri="{FF2B5EF4-FFF2-40B4-BE49-F238E27FC236}">
                    <a16:creationId xmlns:a16="http://schemas.microsoft.com/office/drawing/2014/main" id="{CDD4F59B-2F44-4E2F-8901-CCB28E2C3AF3}"/>
                  </a:ext>
                </a:extLst>
              </p:cNvPr>
              <p:cNvPicPr>
                <a:picLocks noChangeAspect="1"/>
              </p:cNvPicPr>
              <p:nvPr/>
            </p:nvPicPr>
            <p:blipFill>
              <a:blip r:embed="rId37">
                <a:extLst>
                  <a:ext uri="{96DAC541-7B7A-43D3-8B79-37D633B846F1}">
                    <asvg:svgBlip xmlns:asvg="http://schemas.microsoft.com/office/drawing/2016/SVG/main" r:embed="rId38"/>
                  </a:ext>
                </a:extLst>
              </a:blip>
              <a:stretch>
                <a:fillRect/>
              </a:stretch>
            </p:blipFill>
            <p:spPr>
              <a:xfrm>
                <a:off x="-546751" y="2476570"/>
                <a:ext cx="373808" cy="373808"/>
              </a:xfrm>
              <a:prstGeom prst="rect">
                <a:avLst/>
              </a:prstGeom>
            </p:spPr>
          </p:pic>
          <p:pic>
            <p:nvPicPr>
              <p:cNvPr id="432" name="Graphique 431" descr="Profil femelle">
                <a:extLst>
                  <a:ext uri="{FF2B5EF4-FFF2-40B4-BE49-F238E27FC236}">
                    <a16:creationId xmlns:a16="http://schemas.microsoft.com/office/drawing/2014/main" id="{98303425-25AE-4A7F-BBC5-9043C13D007C}"/>
                  </a:ext>
                </a:extLst>
              </p:cNvPr>
              <p:cNvPicPr>
                <a:picLocks noChangeAspect="1"/>
              </p:cNvPicPr>
              <p:nvPr/>
            </p:nvPicPr>
            <p:blipFill>
              <a:blip r:embed="rId35">
                <a:extLst>
                  <a:ext uri="{96DAC541-7B7A-43D3-8B79-37D633B846F1}">
                    <asvg:svgBlip xmlns:asvg="http://schemas.microsoft.com/office/drawing/2016/SVG/main" r:embed="rId36"/>
                  </a:ext>
                </a:extLst>
              </a:blip>
              <a:stretch>
                <a:fillRect/>
              </a:stretch>
            </p:blipFill>
            <p:spPr>
              <a:xfrm>
                <a:off x="-260020" y="2567932"/>
                <a:ext cx="373808" cy="373808"/>
              </a:xfrm>
              <a:prstGeom prst="rect">
                <a:avLst/>
              </a:prstGeom>
            </p:spPr>
          </p:pic>
          <p:pic>
            <p:nvPicPr>
              <p:cNvPr id="433" name="Graphique 432" descr="Profil mâle">
                <a:extLst>
                  <a:ext uri="{FF2B5EF4-FFF2-40B4-BE49-F238E27FC236}">
                    <a16:creationId xmlns:a16="http://schemas.microsoft.com/office/drawing/2014/main" id="{94E761A0-3261-4E4A-848A-6E6A66A52C37}"/>
                  </a:ext>
                </a:extLst>
              </p:cNvPr>
              <p:cNvPicPr>
                <a:picLocks noChangeAspect="1"/>
              </p:cNvPicPr>
              <p:nvPr/>
            </p:nvPicPr>
            <p:blipFill>
              <a:blip r:embed="rId37">
                <a:extLst>
                  <a:ext uri="{96DAC541-7B7A-43D3-8B79-37D633B846F1}">
                    <asvg:svgBlip xmlns:asvg="http://schemas.microsoft.com/office/drawing/2016/SVG/main" r:embed="rId38"/>
                  </a:ext>
                </a:extLst>
              </a:blip>
              <a:stretch>
                <a:fillRect/>
              </a:stretch>
            </p:blipFill>
            <p:spPr>
              <a:xfrm>
                <a:off x="-412107" y="2628970"/>
                <a:ext cx="373808" cy="373808"/>
              </a:xfrm>
              <a:prstGeom prst="rect">
                <a:avLst/>
              </a:prstGeom>
            </p:spPr>
          </p:pic>
        </p:grpSp>
      </p:grpSp>
      <p:grpSp>
        <p:nvGrpSpPr>
          <p:cNvPr id="80" name="Groupe 79">
            <a:extLst>
              <a:ext uri="{FF2B5EF4-FFF2-40B4-BE49-F238E27FC236}">
                <a16:creationId xmlns:a16="http://schemas.microsoft.com/office/drawing/2014/main" id="{236502E0-4195-427B-8C99-B7E1380BED7B}"/>
              </a:ext>
            </a:extLst>
          </p:cNvPr>
          <p:cNvGrpSpPr/>
          <p:nvPr/>
        </p:nvGrpSpPr>
        <p:grpSpPr>
          <a:xfrm>
            <a:off x="308545" y="4034693"/>
            <a:ext cx="2202000" cy="2787659"/>
            <a:chOff x="308545" y="4034693"/>
            <a:chExt cx="2202000" cy="2787659"/>
          </a:xfrm>
        </p:grpSpPr>
        <p:sp>
          <p:nvSpPr>
            <p:cNvPr id="22" name="ZoneTexte 21">
              <a:extLst>
                <a:ext uri="{FF2B5EF4-FFF2-40B4-BE49-F238E27FC236}">
                  <a16:creationId xmlns:a16="http://schemas.microsoft.com/office/drawing/2014/main" id="{39B9A6A5-EA62-42D1-B2FD-E310D740FFA1}"/>
                </a:ext>
              </a:extLst>
            </p:cNvPr>
            <p:cNvSpPr txBox="1"/>
            <p:nvPr/>
          </p:nvSpPr>
          <p:spPr>
            <a:xfrm>
              <a:off x="308545" y="5991355"/>
              <a:ext cx="2202000" cy="830997"/>
            </a:xfrm>
            <a:prstGeom prst="rect">
              <a:avLst/>
            </a:prstGeom>
            <a:noFill/>
          </p:spPr>
          <p:txBody>
            <a:bodyPr wrap="square" rtlCol="0">
              <a:spAutoFit/>
            </a:bodyPr>
            <a:lstStyle/>
            <a:p>
              <a:r>
                <a:rPr lang="en-US" sz="1600" i="1" dirty="0"/>
                <a:t>Anteriority of 8 years</a:t>
              </a:r>
            </a:p>
            <a:p>
              <a:r>
                <a:rPr lang="en-US" sz="1600" b="1" i="1" dirty="0"/>
                <a:t>sliding</a:t>
              </a:r>
              <a:r>
                <a:rPr lang="en-US" sz="1600" i="1" dirty="0"/>
                <a:t> from current application</a:t>
              </a:r>
            </a:p>
          </p:txBody>
        </p:sp>
        <p:sp>
          <p:nvSpPr>
            <p:cNvPr id="444" name="Parenthèse ouvrante 443">
              <a:extLst>
                <a:ext uri="{FF2B5EF4-FFF2-40B4-BE49-F238E27FC236}">
                  <a16:creationId xmlns:a16="http://schemas.microsoft.com/office/drawing/2014/main" id="{E609715C-4552-4B04-A19F-9028202C1EDD}"/>
                </a:ext>
              </a:extLst>
            </p:cNvPr>
            <p:cNvSpPr/>
            <p:nvPr/>
          </p:nvSpPr>
          <p:spPr>
            <a:xfrm>
              <a:off x="308545" y="4034693"/>
              <a:ext cx="124866" cy="2772654"/>
            </a:xfrm>
            <a:prstGeom prst="leftBracket">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pic>
        <p:nvPicPr>
          <p:cNvPr id="464" name="Image 463">
            <a:extLst>
              <a:ext uri="{FF2B5EF4-FFF2-40B4-BE49-F238E27FC236}">
                <a16:creationId xmlns:a16="http://schemas.microsoft.com/office/drawing/2014/main" id="{C394FC0B-0039-4C73-86CF-4D329B9C62E4}"/>
              </a:ext>
            </a:extLst>
          </p:cNvPr>
          <p:cNvPicPr>
            <a:picLocks noChangeAspect="1"/>
          </p:cNvPicPr>
          <p:nvPr/>
        </p:nvPicPr>
        <p:blipFill>
          <a:blip r:embed="rId39"/>
          <a:stretch>
            <a:fillRect/>
          </a:stretch>
        </p:blipFill>
        <p:spPr>
          <a:xfrm>
            <a:off x="7942993" y="2116764"/>
            <a:ext cx="470962" cy="434846"/>
          </a:xfrm>
          <a:prstGeom prst="rect">
            <a:avLst/>
          </a:prstGeom>
        </p:spPr>
      </p:pic>
      <p:grpSp>
        <p:nvGrpSpPr>
          <p:cNvPr id="11" name="Groupe 10">
            <a:extLst>
              <a:ext uri="{FF2B5EF4-FFF2-40B4-BE49-F238E27FC236}">
                <a16:creationId xmlns:a16="http://schemas.microsoft.com/office/drawing/2014/main" id="{0DA93213-DDF8-4686-9302-1A0DB1CBDBB7}"/>
              </a:ext>
            </a:extLst>
          </p:cNvPr>
          <p:cNvGrpSpPr/>
          <p:nvPr/>
        </p:nvGrpSpPr>
        <p:grpSpPr>
          <a:xfrm>
            <a:off x="4164102" y="3467905"/>
            <a:ext cx="4678843" cy="3373895"/>
            <a:chOff x="4164102" y="3467905"/>
            <a:chExt cx="4678843" cy="3373895"/>
          </a:xfrm>
        </p:grpSpPr>
        <p:grpSp>
          <p:nvGrpSpPr>
            <p:cNvPr id="6" name="Groupe 5">
              <a:extLst>
                <a:ext uri="{FF2B5EF4-FFF2-40B4-BE49-F238E27FC236}">
                  <a16:creationId xmlns:a16="http://schemas.microsoft.com/office/drawing/2014/main" id="{0D41A281-E884-4682-A99E-BC31C4B543DD}"/>
                </a:ext>
              </a:extLst>
            </p:cNvPr>
            <p:cNvGrpSpPr/>
            <p:nvPr/>
          </p:nvGrpSpPr>
          <p:grpSpPr>
            <a:xfrm>
              <a:off x="4164102" y="3467905"/>
              <a:ext cx="4678843" cy="3373895"/>
              <a:chOff x="4164102" y="3467905"/>
              <a:chExt cx="4678843" cy="3373895"/>
            </a:xfrm>
          </p:grpSpPr>
          <p:grpSp>
            <p:nvGrpSpPr>
              <p:cNvPr id="24" name="Groupe 23">
                <a:extLst>
                  <a:ext uri="{FF2B5EF4-FFF2-40B4-BE49-F238E27FC236}">
                    <a16:creationId xmlns:a16="http://schemas.microsoft.com/office/drawing/2014/main" id="{EF8F1620-4DAE-46F8-A11E-38FCECD2490F}"/>
                  </a:ext>
                </a:extLst>
              </p:cNvPr>
              <p:cNvGrpSpPr/>
              <p:nvPr/>
            </p:nvGrpSpPr>
            <p:grpSpPr>
              <a:xfrm>
                <a:off x="5169443" y="4626454"/>
                <a:ext cx="3673502" cy="863637"/>
                <a:chOff x="4948733" y="4626454"/>
                <a:chExt cx="3673502" cy="863637"/>
              </a:xfrm>
            </p:grpSpPr>
            <p:sp>
              <p:nvSpPr>
                <p:cNvPr id="122" name="Rectangle : coins arrondis 121">
                  <a:extLst>
                    <a:ext uri="{FF2B5EF4-FFF2-40B4-BE49-F238E27FC236}">
                      <a16:creationId xmlns:a16="http://schemas.microsoft.com/office/drawing/2014/main" id="{18040931-DEC9-45A9-8F9E-8B1754AB9EDA}"/>
                    </a:ext>
                  </a:extLst>
                </p:cNvPr>
                <p:cNvSpPr/>
                <p:nvPr/>
              </p:nvSpPr>
              <p:spPr>
                <a:xfrm>
                  <a:off x="4948733" y="4626454"/>
                  <a:ext cx="3655282" cy="863637"/>
                </a:xfrm>
                <a:prstGeom prst="roundRect">
                  <a:avLst>
                    <a:gd name="adj" fmla="val 4412"/>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ZoneTexte 17">
                  <a:extLst>
                    <a:ext uri="{FF2B5EF4-FFF2-40B4-BE49-F238E27FC236}">
                      <a16:creationId xmlns:a16="http://schemas.microsoft.com/office/drawing/2014/main" id="{0ABD5469-136F-40FD-BE66-9B4D1A160A68}"/>
                    </a:ext>
                  </a:extLst>
                </p:cNvPr>
                <p:cNvSpPr txBox="1"/>
                <p:nvPr/>
              </p:nvSpPr>
              <p:spPr>
                <a:xfrm>
                  <a:off x="5019692" y="4725445"/>
                  <a:ext cx="1394933" cy="646331"/>
                </a:xfrm>
                <a:prstGeom prst="rect">
                  <a:avLst/>
                </a:prstGeom>
                <a:noFill/>
              </p:spPr>
              <p:txBody>
                <a:bodyPr wrap="none" rtlCol="0">
                  <a:spAutoFit/>
                </a:bodyPr>
                <a:lstStyle/>
                <a:p>
                  <a:pPr algn="r"/>
                  <a:r>
                    <a:rPr lang="en-US" dirty="0">
                      <a:solidFill>
                        <a:schemeClr val="bg1"/>
                      </a:solidFill>
                    </a:rPr>
                    <a:t>Predict “</a:t>
                  </a:r>
                  <a:r>
                    <a:rPr lang="en-US" b="1" dirty="0">
                      <a:solidFill>
                        <a:schemeClr val="bg1"/>
                      </a:solidFill>
                    </a:rPr>
                    <a:t>0</a:t>
                  </a:r>
                  <a:r>
                    <a:rPr lang="en-US" dirty="0">
                      <a:solidFill>
                        <a:schemeClr val="bg1"/>
                      </a:solidFill>
                    </a:rPr>
                    <a:t>”</a:t>
                  </a:r>
                </a:p>
                <a:p>
                  <a:pPr algn="r"/>
                  <a:r>
                    <a:rPr lang="en-US" dirty="0">
                      <a:solidFill>
                        <a:srgbClr val="00B050"/>
                      </a:solidFill>
                    </a:rPr>
                    <a:t>Good</a:t>
                  </a:r>
                </a:p>
              </p:txBody>
            </p:sp>
            <p:sp>
              <p:nvSpPr>
                <p:cNvPr id="39" name="Graphique 36" descr="Signet">
                  <a:extLst>
                    <a:ext uri="{FF2B5EF4-FFF2-40B4-BE49-F238E27FC236}">
                      <a16:creationId xmlns:a16="http://schemas.microsoft.com/office/drawing/2014/main" id="{1FB0FF6A-2744-41A3-ACE3-358A68202F31}"/>
                    </a:ext>
                  </a:extLst>
                </p:cNvPr>
                <p:cNvSpPr/>
                <p:nvPr/>
              </p:nvSpPr>
              <p:spPr>
                <a:xfrm>
                  <a:off x="6376763" y="4678685"/>
                  <a:ext cx="381000" cy="762000"/>
                </a:xfrm>
                <a:custGeom>
                  <a:avLst/>
                  <a:gdLst>
                    <a:gd name="connsiteX0" fmla="*/ 381000 w 381000"/>
                    <a:gd name="connsiteY0" fmla="*/ 762000 h 762000"/>
                    <a:gd name="connsiteX1" fmla="*/ 381000 w 381000"/>
                    <a:gd name="connsiteY1" fmla="*/ 38100 h 762000"/>
                    <a:gd name="connsiteX2" fmla="*/ 342900 w 381000"/>
                    <a:gd name="connsiteY2" fmla="*/ 0 h 762000"/>
                    <a:gd name="connsiteX3" fmla="*/ 38100 w 381000"/>
                    <a:gd name="connsiteY3" fmla="*/ 0 h 762000"/>
                    <a:gd name="connsiteX4" fmla="*/ 0 w 381000"/>
                    <a:gd name="connsiteY4" fmla="*/ 38100 h 762000"/>
                    <a:gd name="connsiteX5" fmla="*/ 0 w 381000"/>
                    <a:gd name="connsiteY5" fmla="*/ 762000 h 762000"/>
                    <a:gd name="connsiteX6" fmla="*/ 190500 w 381000"/>
                    <a:gd name="connsiteY6" fmla="*/ 571500 h 762000"/>
                    <a:gd name="connsiteX7" fmla="*/ 381000 w 381000"/>
                    <a:gd name="connsiteY7" fmla="*/ 762000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1000" h="762000">
                      <a:moveTo>
                        <a:pt x="381000" y="762000"/>
                      </a:moveTo>
                      <a:lnTo>
                        <a:pt x="381000" y="38100"/>
                      </a:lnTo>
                      <a:cubicBezTo>
                        <a:pt x="381000" y="17145"/>
                        <a:pt x="363855" y="0"/>
                        <a:pt x="342900" y="0"/>
                      </a:cubicBezTo>
                      <a:lnTo>
                        <a:pt x="38100" y="0"/>
                      </a:lnTo>
                      <a:cubicBezTo>
                        <a:pt x="17145" y="0"/>
                        <a:pt x="0" y="17145"/>
                        <a:pt x="0" y="38100"/>
                      </a:cubicBezTo>
                      <a:lnTo>
                        <a:pt x="0" y="762000"/>
                      </a:lnTo>
                      <a:lnTo>
                        <a:pt x="190500" y="571500"/>
                      </a:lnTo>
                      <a:lnTo>
                        <a:pt x="381000" y="762000"/>
                      </a:lnTo>
                      <a:close/>
                    </a:path>
                  </a:pathLst>
                </a:custGeom>
                <a:solidFill>
                  <a:srgbClr val="00B050"/>
                </a:solidFill>
                <a:ln w="9525" cap="flat">
                  <a:noFill/>
                  <a:prstDash val="solid"/>
                  <a:miter/>
                </a:ln>
              </p:spPr>
              <p:txBody>
                <a:bodyPr rtlCol="0" anchor="ctr"/>
                <a:lstStyle/>
                <a:p>
                  <a:r>
                    <a:rPr lang="en-US" b="1" dirty="0"/>
                    <a:t>Y</a:t>
                  </a:r>
                </a:p>
              </p:txBody>
            </p:sp>
            <p:sp>
              <p:nvSpPr>
                <p:cNvPr id="40" name="Graphique 37" descr="Signet">
                  <a:extLst>
                    <a:ext uri="{FF2B5EF4-FFF2-40B4-BE49-F238E27FC236}">
                      <a16:creationId xmlns:a16="http://schemas.microsoft.com/office/drawing/2014/main" id="{2409CCE7-2B8E-4C49-8845-BC9F88197F63}"/>
                    </a:ext>
                  </a:extLst>
                </p:cNvPr>
                <p:cNvSpPr/>
                <p:nvPr/>
              </p:nvSpPr>
              <p:spPr>
                <a:xfrm>
                  <a:off x="6824836" y="4674385"/>
                  <a:ext cx="381000" cy="762000"/>
                </a:xfrm>
                <a:custGeom>
                  <a:avLst/>
                  <a:gdLst>
                    <a:gd name="connsiteX0" fmla="*/ 381000 w 381000"/>
                    <a:gd name="connsiteY0" fmla="*/ 762000 h 762000"/>
                    <a:gd name="connsiteX1" fmla="*/ 381000 w 381000"/>
                    <a:gd name="connsiteY1" fmla="*/ 38100 h 762000"/>
                    <a:gd name="connsiteX2" fmla="*/ 342900 w 381000"/>
                    <a:gd name="connsiteY2" fmla="*/ 0 h 762000"/>
                    <a:gd name="connsiteX3" fmla="*/ 38100 w 381000"/>
                    <a:gd name="connsiteY3" fmla="*/ 0 h 762000"/>
                    <a:gd name="connsiteX4" fmla="*/ 0 w 381000"/>
                    <a:gd name="connsiteY4" fmla="*/ 38100 h 762000"/>
                    <a:gd name="connsiteX5" fmla="*/ 0 w 381000"/>
                    <a:gd name="connsiteY5" fmla="*/ 762000 h 762000"/>
                    <a:gd name="connsiteX6" fmla="*/ 190500 w 381000"/>
                    <a:gd name="connsiteY6" fmla="*/ 571500 h 762000"/>
                    <a:gd name="connsiteX7" fmla="*/ 381000 w 381000"/>
                    <a:gd name="connsiteY7" fmla="*/ 762000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1000" h="762000">
                      <a:moveTo>
                        <a:pt x="381000" y="762000"/>
                      </a:moveTo>
                      <a:lnTo>
                        <a:pt x="381000" y="38100"/>
                      </a:lnTo>
                      <a:cubicBezTo>
                        <a:pt x="381000" y="17145"/>
                        <a:pt x="363855" y="0"/>
                        <a:pt x="342900" y="0"/>
                      </a:cubicBezTo>
                      <a:lnTo>
                        <a:pt x="38100" y="0"/>
                      </a:lnTo>
                      <a:cubicBezTo>
                        <a:pt x="17145" y="0"/>
                        <a:pt x="0" y="17145"/>
                        <a:pt x="0" y="38100"/>
                      </a:cubicBezTo>
                      <a:lnTo>
                        <a:pt x="0" y="762000"/>
                      </a:lnTo>
                      <a:lnTo>
                        <a:pt x="190500" y="571500"/>
                      </a:lnTo>
                      <a:lnTo>
                        <a:pt x="381000" y="762000"/>
                      </a:lnTo>
                      <a:close/>
                    </a:path>
                  </a:pathLst>
                </a:custGeom>
                <a:solidFill>
                  <a:srgbClr val="C00000"/>
                </a:solidFill>
                <a:ln w="9525" cap="flat">
                  <a:noFill/>
                  <a:prstDash val="solid"/>
                  <a:miter/>
                </a:ln>
              </p:spPr>
              <p:txBody>
                <a:bodyPr rtlCol="0" anchor="ctr"/>
                <a:lstStyle/>
                <a:p>
                  <a:r>
                    <a:rPr lang="en-US" b="1" dirty="0"/>
                    <a:t>N</a:t>
                  </a:r>
                </a:p>
              </p:txBody>
            </p:sp>
            <p:sp>
              <p:nvSpPr>
                <p:cNvPr id="65" name="ZoneTexte 64">
                  <a:extLst>
                    <a:ext uri="{FF2B5EF4-FFF2-40B4-BE49-F238E27FC236}">
                      <a16:creationId xmlns:a16="http://schemas.microsoft.com/office/drawing/2014/main" id="{4593BA75-A776-450B-BE89-0393718AB7E2}"/>
                    </a:ext>
                  </a:extLst>
                </p:cNvPr>
                <p:cNvSpPr txBox="1"/>
                <p:nvPr/>
              </p:nvSpPr>
              <p:spPr>
                <a:xfrm>
                  <a:off x="7182417" y="4708826"/>
                  <a:ext cx="1439818" cy="646331"/>
                </a:xfrm>
                <a:prstGeom prst="rect">
                  <a:avLst/>
                </a:prstGeom>
                <a:noFill/>
              </p:spPr>
              <p:txBody>
                <a:bodyPr wrap="none" rtlCol="0">
                  <a:spAutoFit/>
                </a:bodyPr>
                <a:lstStyle/>
                <a:p>
                  <a:r>
                    <a:rPr lang="en-US" dirty="0">
                      <a:solidFill>
                        <a:schemeClr val="bg1"/>
                      </a:solidFill>
                    </a:rPr>
                    <a:t>Predict “</a:t>
                  </a:r>
                  <a:r>
                    <a:rPr lang="en-US" b="1" dirty="0">
                      <a:solidFill>
                        <a:schemeClr val="bg1"/>
                      </a:solidFill>
                    </a:rPr>
                    <a:t>1</a:t>
                  </a:r>
                  <a:r>
                    <a:rPr lang="en-US" dirty="0">
                      <a:solidFill>
                        <a:schemeClr val="bg1"/>
                      </a:solidFill>
                    </a:rPr>
                    <a:t>”</a:t>
                  </a:r>
                </a:p>
                <a:p>
                  <a:r>
                    <a:rPr lang="en-US" dirty="0">
                      <a:solidFill>
                        <a:srgbClr val="E41A1C"/>
                      </a:solidFill>
                    </a:rPr>
                    <a:t>Bad</a:t>
                  </a:r>
                </a:p>
              </p:txBody>
            </p:sp>
          </p:grpSp>
          <p:grpSp>
            <p:nvGrpSpPr>
              <p:cNvPr id="19" name="Groupe 18">
                <a:extLst>
                  <a:ext uri="{FF2B5EF4-FFF2-40B4-BE49-F238E27FC236}">
                    <a16:creationId xmlns:a16="http://schemas.microsoft.com/office/drawing/2014/main" id="{C6861A40-569E-4FA3-BF38-D82C9C6F70D7}"/>
                  </a:ext>
                </a:extLst>
              </p:cNvPr>
              <p:cNvGrpSpPr/>
              <p:nvPr/>
            </p:nvGrpSpPr>
            <p:grpSpPr>
              <a:xfrm>
                <a:off x="5169443" y="5510337"/>
                <a:ext cx="3655282" cy="1326167"/>
                <a:chOff x="4948733" y="5510337"/>
                <a:chExt cx="3655282" cy="1326167"/>
              </a:xfrm>
            </p:grpSpPr>
            <p:sp>
              <p:nvSpPr>
                <p:cNvPr id="68" name="Rectangle : coins arrondis 67">
                  <a:extLst>
                    <a:ext uri="{FF2B5EF4-FFF2-40B4-BE49-F238E27FC236}">
                      <a16:creationId xmlns:a16="http://schemas.microsoft.com/office/drawing/2014/main" id="{9F3C49B9-1A16-4B94-BE5B-AF979FA00C30}"/>
                    </a:ext>
                  </a:extLst>
                </p:cNvPr>
                <p:cNvSpPr/>
                <p:nvPr/>
              </p:nvSpPr>
              <p:spPr>
                <a:xfrm>
                  <a:off x="4948733" y="5510337"/>
                  <a:ext cx="3655282" cy="1326167"/>
                </a:xfrm>
                <a:prstGeom prst="roundRect">
                  <a:avLst>
                    <a:gd name="adj" fmla="val 4412"/>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 2">
                  <a:extLst>
                    <a:ext uri="{FF2B5EF4-FFF2-40B4-BE49-F238E27FC236}">
                      <a16:creationId xmlns:a16="http://schemas.microsoft.com/office/drawing/2014/main" id="{4D2E8625-5243-447D-9316-68D2B09A03FD}"/>
                    </a:ext>
                  </a:extLst>
                </p:cNvPr>
                <p:cNvPicPr>
                  <a:picLocks noChangeAspect="1"/>
                </p:cNvPicPr>
                <p:nvPr/>
              </p:nvPicPr>
              <p:blipFill>
                <a:blip r:embed="rId40"/>
                <a:stretch>
                  <a:fillRect/>
                </a:stretch>
              </p:blipFill>
              <p:spPr>
                <a:xfrm>
                  <a:off x="5717352" y="5549670"/>
                  <a:ext cx="2197279" cy="1257677"/>
                </a:xfrm>
                <a:prstGeom prst="rect">
                  <a:avLst/>
                </a:prstGeom>
              </p:spPr>
            </p:pic>
            <p:sp>
              <p:nvSpPr>
                <p:cNvPr id="128" name="ZoneTexte 127">
                  <a:extLst>
                    <a:ext uri="{FF2B5EF4-FFF2-40B4-BE49-F238E27FC236}">
                      <a16:creationId xmlns:a16="http://schemas.microsoft.com/office/drawing/2014/main" id="{EFCB9F37-37C9-4F4D-8B55-CE527D14AA27}"/>
                    </a:ext>
                  </a:extLst>
                </p:cNvPr>
                <p:cNvSpPr txBox="1"/>
                <p:nvPr/>
              </p:nvSpPr>
              <p:spPr>
                <a:xfrm>
                  <a:off x="5041564" y="5654598"/>
                  <a:ext cx="1414043" cy="646331"/>
                </a:xfrm>
                <a:prstGeom prst="rect">
                  <a:avLst/>
                </a:prstGeom>
                <a:noFill/>
              </p:spPr>
              <p:txBody>
                <a:bodyPr wrap="square" rtlCol="0">
                  <a:spAutoFit/>
                </a:bodyPr>
                <a:lstStyle/>
                <a:p>
                  <a:r>
                    <a:rPr lang="en-US" dirty="0">
                      <a:solidFill>
                        <a:schemeClr val="bg1"/>
                      </a:solidFill>
                    </a:rPr>
                    <a:t>Machine Learning</a:t>
                  </a:r>
                </a:p>
              </p:txBody>
            </p:sp>
          </p:grpSp>
          <p:grpSp>
            <p:nvGrpSpPr>
              <p:cNvPr id="445" name="Groupe 444">
                <a:extLst>
                  <a:ext uri="{FF2B5EF4-FFF2-40B4-BE49-F238E27FC236}">
                    <a16:creationId xmlns:a16="http://schemas.microsoft.com/office/drawing/2014/main" id="{CA3524AF-2F54-4667-8D47-C6B5A9AA78C3}"/>
                  </a:ext>
                </a:extLst>
              </p:cNvPr>
              <p:cNvGrpSpPr/>
              <p:nvPr/>
            </p:nvGrpSpPr>
            <p:grpSpPr>
              <a:xfrm>
                <a:off x="4164102" y="3467905"/>
                <a:ext cx="1188987" cy="3373895"/>
                <a:chOff x="10933936" y="2490328"/>
                <a:chExt cx="1640298" cy="1419658"/>
              </a:xfrm>
            </p:grpSpPr>
            <p:sp>
              <p:nvSpPr>
                <p:cNvPr id="446" name="ZoneTexte 445">
                  <a:extLst>
                    <a:ext uri="{FF2B5EF4-FFF2-40B4-BE49-F238E27FC236}">
                      <a16:creationId xmlns:a16="http://schemas.microsoft.com/office/drawing/2014/main" id="{DE4CB9B4-D60E-4756-900E-CBD36815ED24}"/>
                    </a:ext>
                  </a:extLst>
                </p:cNvPr>
                <p:cNvSpPr txBox="1"/>
                <p:nvPr/>
              </p:nvSpPr>
              <p:spPr>
                <a:xfrm>
                  <a:off x="11001236" y="3249509"/>
                  <a:ext cx="1572998" cy="660477"/>
                </a:xfrm>
                <a:prstGeom prst="rect">
                  <a:avLst/>
                </a:prstGeom>
                <a:noFill/>
              </p:spPr>
              <p:txBody>
                <a:bodyPr wrap="square">
                  <a:spAutoFit/>
                </a:bodyPr>
                <a:lstStyle/>
                <a:p>
                  <a:r>
                    <a:rPr lang="en-US" sz="1600" b="1" i="1" dirty="0"/>
                    <a:t>Learn</a:t>
                  </a:r>
                  <a:r>
                    <a:rPr lang="en-US" sz="1600" i="1" dirty="0"/>
                    <a:t> from the past</a:t>
                  </a:r>
                </a:p>
                <a:p>
                  <a:r>
                    <a:rPr lang="en-US" sz="1600" i="1" dirty="0"/>
                    <a:t>&amp; </a:t>
                  </a:r>
                </a:p>
                <a:p>
                  <a:r>
                    <a:rPr lang="en-US" sz="1600" b="1" i="1" dirty="0"/>
                    <a:t>Predict</a:t>
                  </a:r>
                </a:p>
                <a:p>
                  <a:r>
                    <a:rPr lang="en-US" sz="1600" i="1" dirty="0"/>
                    <a:t>failure</a:t>
                  </a:r>
                </a:p>
              </p:txBody>
            </p:sp>
            <p:sp>
              <p:nvSpPr>
                <p:cNvPr id="449" name="Parenthèse ouvrante 448">
                  <a:extLst>
                    <a:ext uri="{FF2B5EF4-FFF2-40B4-BE49-F238E27FC236}">
                      <a16:creationId xmlns:a16="http://schemas.microsoft.com/office/drawing/2014/main" id="{BF6D5E8E-9B4B-49D6-A271-C4334F189574}"/>
                    </a:ext>
                  </a:extLst>
                </p:cNvPr>
                <p:cNvSpPr/>
                <p:nvPr/>
              </p:nvSpPr>
              <p:spPr>
                <a:xfrm flipH="1">
                  <a:off x="10933936" y="2490328"/>
                  <a:ext cx="100630" cy="1405160"/>
                </a:xfrm>
                <a:prstGeom prst="leftBracket">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sp>
          <p:nvSpPr>
            <p:cNvPr id="229" name="Ellipse 228">
              <a:extLst>
                <a:ext uri="{FF2B5EF4-FFF2-40B4-BE49-F238E27FC236}">
                  <a16:creationId xmlns:a16="http://schemas.microsoft.com/office/drawing/2014/main" id="{C46EFD43-54BE-4555-AFA1-1CEBF283C129}"/>
                </a:ext>
              </a:extLst>
            </p:cNvPr>
            <p:cNvSpPr/>
            <p:nvPr/>
          </p:nvSpPr>
          <p:spPr>
            <a:xfrm>
              <a:off x="4785332" y="4458146"/>
              <a:ext cx="567757" cy="5902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1</a:t>
              </a:r>
            </a:p>
          </p:txBody>
        </p:sp>
      </p:grpSp>
      <p:grpSp>
        <p:nvGrpSpPr>
          <p:cNvPr id="9" name="Groupe 8">
            <a:extLst>
              <a:ext uri="{FF2B5EF4-FFF2-40B4-BE49-F238E27FC236}">
                <a16:creationId xmlns:a16="http://schemas.microsoft.com/office/drawing/2014/main" id="{3106CD2F-2895-4402-9D7E-5CAAE4924EAC}"/>
              </a:ext>
            </a:extLst>
          </p:cNvPr>
          <p:cNvGrpSpPr/>
          <p:nvPr/>
        </p:nvGrpSpPr>
        <p:grpSpPr>
          <a:xfrm>
            <a:off x="4764180" y="3252213"/>
            <a:ext cx="4048729" cy="1139793"/>
            <a:chOff x="4764180" y="3252213"/>
            <a:chExt cx="4048729" cy="1139793"/>
          </a:xfrm>
        </p:grpSpPr>
        <p:grpSp>
          <p:nvGrpSpPr>
            <p:cNvPr id="26" name="Groupe 25">
              <a:extLst>
                <a:ext uri="{FF2B5EF4-FFF2-40B4-BE49-F238E27FC236}">
                  <a16:creationId xmlns:a16="http://schemas.microsoft.com/office/drawing/2014/main" id="{E9BECA6E-A23E-490D-91F6-AAF20FDBACEF}"/>
                </a:ext>
              </a:extLst>
            </p:cNvPr>
            <p:cNvGrpSpPr/>
            <p:nvPr/>
          </p:nvGrpSpPr>
          <p:grpSpPr>
            <a:xfrm>
              <a:off x="5157627" y="3477606"/>
              <a:ext cx="3655282" cy="914400"/>
              <a:chOff x="4940152" y="3695168"/>
              <a:chExt cx="3655282" cy="914400"/>
            </a:xfrm>
          </p:grpSpPr>
          <p:sp>
            <p:nvSpPr>
              <p:cNvPr id="123" name="Rectangle : coins arrondis 122">
                <a:extLst>
                  <a:ext uri="{FF2B5EF4-FFF2-40B4-BE49-F238E27FC236}">
                    <a16:creationId xmlns:a16="http://schemas.microsoft.com/office/drawing/2014/main" id="{5988F580-C078-4ADB-833B-45F36C3C4E29}"/>
                  </a:ext>
                </a:extLst>
              </p:cNvPr>
              <p:cNvSpPr/>
              <p:nvPr/>
            </p:nvSpPr>
            <p:spPr>
              <a:xfrm>
                <a:off x="4940152" y="3736815"/>
                <a:ext cx="3655282" cy="863637"/>
              </a:xfrm>
              <a:prstGeom prst="roundRect">
                <a:avLst>
                  <a:gd name="adj" fmla="val 4412"/>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ZoneTexte 3">
                <a:extLst>
                  <a:ext uri="{FF2B5EF4-FFF2-40B4-BE49-F238E27FC236}">
                    <a16:creationId xmlns:a16="http://schemas.microsoft.com/office/drawing/2014/main" id="{F9698721-0C06-49BF-B098-75846FCB4C4D}"/>
                  </a:ext>
                </a:extLst>
              </p:cNvPr>
              <p:cNvSpPr txBox="1"/>
              <p:nvPr/>
            </p:nvSpPr>
            <p:spPr>
              <a:xfrm>
                <a:off x="5010566" y="3968584"/>
                <a:ext cx="1795491" cy="369332"/>
              </a:xfrm>
              <a:prstGeom prst="rect">
                <a:avLst/>
              </a:prstGeom>
              <a:noFill/>
            </p:spPr>
            <p:txBody>
              <a:bodyPr wrap="square" rtlCol="0">
                <a:spAutoFit/>
              </a:bodyPr>
              <a:lstStyle/>
              <a:p>
                <a:r>
                  <a:rPr lang="en-US" dirty="0">
                    <a:solidFill>
                      <a:schemeClr val="bg1"/>
                    </a:solidFill>
                  </a:rPr>
                  <a:t>Dashboard</a:t>
                </a:r>
              </a:p>
            </p:txBody>
          </p:sp>
          <p:grpSp>
            <p:nvGrpSpPr>
              <p:cNvPr id="43" name="Graphique 41" descr="Jauge">
                <a:extLst>
                  <a:ext uri="{FF2B5EF4-FFF2-40B4-BE49-F238E27FC236}">
                    <a16:creationId xmlns:a16="http://schemas.microsoft.com/office/drawing/2014/main" id="{D84B0CDF-8B6A-43F6-ADC1-0E6688E7D964}"/>
                  </a:ext>
                </a:extLst>
              </p:cNvPr>
              <p:cNvGrpSpPr/>
              <p:nvPr/>
            </p:nvGrpSpPr>
            <p:grpSpPr>
              <a:xfrm>
                <a:off x="7038331" y="3695168"/>
                <a:ext cx="914400" cy="914400"/>
                <a:chOff x="5437225" y="1309664"/>
                <a:chExt cx="914400" cy="914400"/>
              </a:xfrm>
            </p:grpSpPr>
            <p:sp>
              <p:nvSpPr>
                <p:cNvPr id="44" name="Forme libre : forme 43">
                  <a:extLst>
                    <a:ext uri="{FF2B5EF4-FFF2-40B4-BE49-F238E27FC236}">
                      <a16:creationId xmlns:a16="http://schemas.microsoft.com/office/drawing/2014/main" id="{665CE7EC-2022-41CE-B9E0-3000FACA0567}"/>
                    </a:ext>
                  </a:extLst>
                </p:cNvPr>
                <p:cNvSpPr/>
                <p:nvPr/>
              </p:nvSpPr>
              <p:spPr>
                <a:xfrm>
                  <a:off x="5475325" y="1538264"/>
                  <a:ext cx="669607" cy="457200"/>
                </a:xfrm>
                <a:custGeom>
                  <a:avLst/>
                  <a:gdLst>
                    <a:gd name="connsiteX0" fmla="*/ 400050 w 669607"/>
                    <a:gd name="connsiteY0" fmla="*/ 58103 h 457200"/>
                    <a:gd name="connsiteX1" fmla="*/ 400050 w 669607"/>
                    <a:gd name="connsiteY1" fmla="*/ 96202 h 457200"/>
                    <a:gd name="connsiteX2" fmla="*/ 419100 w 669607"/>
                    <a:gd name="connsiteY2" fmla="*/ 95250 h 457200"/>
                    <a:gd name="connsiteX3" fmla="*/ 438150 w 669607"/>
                    <a:gd name="connsiteY3" fmla="*/ 96202 h 457200"/>
                    <a:gd name="connsiteX4" fmla="*/ 438150 w 669607"/>
                    <a:gd name="connsiteY4" fmla="*/ 58103 h 457200"/>
                    <a:gd name="connsiteX5" fmla="*/ 542925 w 669607"/>
                    <a:gd name="connsiteY5" fmla="*/ 80010 h 457200"/>
                    <a:gd name="connsiteX6" fmla="*/ 528638 w 669607"/>
                    <a:gd name="connsiteY6" fmla="*/ 114300 h 457200"/>
                    <a:gd name="connsiteX7" fmla="*/ 563880 w 669607"/>
                    <a:gd name="connsiteY7" fmla="*/ 129540 h 457200"/>
                    <a:gd name="connsiteX8" fmla="*/ 578168 w 669607"/>
                    <a:gd name="connsiteY8" fmla="*/ 94298 h 457200"/>
                    <a:gd name="connsiteX9" fmla="*/ 628650 w 669607"/>
                    <a:gd name="connsiteY9" fmla="*/ 124777 h 457200"/>
                    <a:gd name="connsiteX10" fmla="*/ 669608 w 669607"/>
                    <a:gd name="connsiteY10" fmla="*/ 83820 h 457200"/>
                    <a:gd name="connsiteX11" fmla="*/ 419100 w 669607"/>
                    <a:gd name="connsiteY11" fmla="*/ 0 h 457200"/>
                    <a:gd name="connsiteX12" fmla="*/ 0 w 669607"/>
                    <a:gd name="connsiteY12" fmla="*/ 419100 h 457200"/>
                    <a:gd name="connsiteX13" fmla="*/ 0 w 669607"/>
                    <a:gd name="connsiteY13" fmla="*/ 457200 h 457200"/>
                    <a:gd name="connsiteX14" fmla="*/ 57150 w 669607"/>
                    <a:gd name="connsiteY14" fmla="*/ 457200 h 457200"/>
                    <a:gd name="connsiteX15" fmla="*/ 57150 w 669607"/>
                    <a:gd name="connsiteY15" fmla="*/ 419100 h 457200"/>
                    <a:gd name="connsiteX16" fmla="*/ 75248 w 669607"/>
                    <a:gd name="connsiteY16" fmla="*/ 306705 h 457200"/>
                    <a:gd name="connsiteX17" fmla="*/ 110490 w 669607"/>
                    <a:gd name="connsiteY17" fmla="*/ 320993 h 457200"/>
                    <a:gd name="connsiteX18" fmla="*/ 123825 w 669607"/>
                    <a:gd name="connsiteY18" fmla="*/ 285750 h 457200"/>
                    <a:gd name="connsiteX19" fmla="*/ 88583 w 669607"/>
                    <a:gd name="connsiteY19" fmla="*/ 271463 h 457200"/>
                    <a:gd name="connsiteX20" fmla="*/ 145733 w 669607"/>
                    <a:gd name="connsiteY20" fmla="*/ 182880 h 457200"/>
                    <a:gd name="connsiteX21" fmla="*/ 172403 w 669607"/>
                    <a:gd name="connsiteY21" fmla="*/ 209550 h 457200"/>
                    <a:gd name="connsiteX22" fmla="*/ 199073 w 669607"/>
                    <a:gd name="connsiteY22" fmla="*/ 181927 h 457200"/>
                    <a:gd name="connsiteX23" fmla="*/ 172403 w 669607"/>
                    <a:gd name="connsiteY23" fmla="*/ 155258 h 457200"/>
                    <a:gd name="connsiteX24" fmla="*/ 260033 w 669607"/>
                    <a:gd name="connsiteY24" fmla="*/ 94298 h 457200"/>
                    <a:gd name="connsiteX25" fmla="*/ 274320 w 669607"/>
                    <a:gd name="connsiteY25" fmla="*/ 129540 h 457200"/>
                    <a:gd name="connsiteX26" fmla="*/ 309563 w 669607"/>
                    <a:gd name="connsiteY26" fmla="*/ 114300 h 457200"/>
                    <a:gd name="connsiteX27" fmla="*/ 295275 w 669607"/>
                    <a:gd name="connsiteY27" fmla="*/ 79057 h 457200"/>
                    <a:gd name="connsiteX28" fmla="*/ 400050 w 669607"/>
                    <a:gd name="connsiteY28" fmla="*/ 58103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69607" h="457200">
                      <a:moveTo>
                        <a:pt x="400050" y="58103"/>
                      </a:moveTo>
                      <a:lnTo>
                        <a:pt x="400050" y="96202"/>
                      </a:lnTo>
                      <a:cubicBezTo>
                        <a:pt x="406718" y="96202"/>
                        <a:pt x="412433" y="95250"/>
                        <a:pt x="419100" y="95250"/>
                      </a:cubicBezTo>
                      <a:cubicBezTo>
                        <a:pt x="425768" y="95250"/>
                        <a:pt x="431483" y="95250"/>
                        <a:pt x="438150" y="96202"/>
                      </a:cubicBezTo>
                      <a:lnTo>
                        <a:pt x="438150" y="58103"/>
                      </a:lnTo>
                      <a:cubicBezTo>
                        <a:pt x="475298" y="60007"/>
                        <a:pt x="510540" y="67628"/>
                        <a:pt x="542925" y="80010"/>
                      </a:cubicBezTo>
                      <a:lnTo>
                        <a:pt x="528638" y="114300"/>
                      </a:lnTo>
                      <a:cubicBezTo>
                        <a:pt x="541020" y="119063"/>
                        <a:pt x="552450" y="123825"/>
                        <a:pt x="563880" y="129540"/>
                      </a:cubicBezTo>
                      <a:lnTo>
                        <a:pt x="578168" y="94298"/>
                      </a:lnTo>
                      <a:cubicBezTo>
                        <a:pt x="596265" y="102870"/>
                        <a:pt x="612458" y="113348"/>
                        <a:pt x="628650" y="124777"/>
                      </a:cubicBezTo>
                      <a:lnTo>
                        <a:pt x="669608" y="83820"/>
                      </a:lnTo>
                      <a:cubicBezTo>
                        <a:pt x="600075" y="31432"/>
                        <a:pt x="513398" y="0"/>
                        <a:pt x="419100" y="0"/>
                      </a:cubicBezTo>
                      <a:cubicBezTo>
                        <a:pt x="187643" y="0"/>
                        <a:pt x="0" y="187643"/>
                        <a:pt x="0" y="419100"/>
                      </a:cubicBezTo>
                      <a:lnTo>
                        <a:pt x="0" y="457200"/>
                      </a:lnTo>
                      <a:lnTo>
                        <a:pt x="57150" y="457200"/>
                      </a:lnTo>
                      <a:lnTo>
                        <a:pt x="57150" y="419100"/>
                      </a:lnTo>
                      <a:cubicBezTo>
                        <a:pt x="57150" y="380048"/>
                        <a:pt x="63818" y="341948"/>
                        <a:pt x="75248" y="306705"/>
                      </a:cubicBezTo>
                      <a:lnTo>
                        <a:pt x="110490" y="320993"/>
                      </a:lnTo>
                      <a:cubicBezTo>
                        <a:pt x="114300" y="308610"/>
                        <a:pt x="119063" y="297180"/>
                        <a:pt x="123825" y="285750"/>
                      </a:cubicBezTo>
                      <a:lnTo>
                        <a:pt x="88583" y="271463"/>
                      </a:lnTo>
                      <a:cubicBezTo>
                        <a:pt x="102870" y="239077"/>
                        <a:pt x="122873" y="208598"/>
                        <a:pt x="145733" y="182880"/>
                      </a:cubicBezTo>
                      <a:lnTo>
                        <a:pt x="172403" y="209550"/>
                      </a:lnTo>
                      <a:cubicBezTo>
                        <a:pt x="180975" y="200025"/>
                        <a:pt x="189548" y="190500"/>
                        <a:pt x="199073" y="181927"/>
                      </a:cubicBezTo>
                      <a:lnTo>
                        <a:pt x="172403" y="155258"/>
                      </a:lnTo>
                      <a:cubicBezTo>
                        <a:pt x="198120" y="131445"/>
                        <a:pt x="227648" y="110490"/>
                        <a:pt x="260033" y="94298"/>
                      </a:cubicBezTo>
                      <a:lnTo>
                        <a:pt x="274320" y="129540"/>
                      </a:lnTo>
                      <a:cubicBezTo>
                        <a:pt x="285750" y="123825"/>
                        <a:pt x="297180" y="119063"/>
                        <a:pt x="309563" y="114300"/>
                      </a:cubicBezTo>
                      <a:lnTo>
                        <a:pt x="295275" y="79057"/>
                      </a:lnTo>
                      <a:cubicBezTo>
                        <a:pt x="327660" y="66675"/>
                        <a:pt x="362903" y="60007"/>
                        <a:pt x="400050" y="58103"/>
                      </a:cubicBezTo>
                      <a:close/>
                    </a:path>
                  </a:pathLst>
                </a:custGeom>
                <a:solidFill>
                  <a:srgbClr val="00B050"/>
                </a:solidFill>
                <a:ln w="9525" cap="flat">
                  <a:noFill/>
                  <a:prstDash val="solid"/>
                  <a:miter/>
                </a:ln>
              </p:spPr>
              <p:txBody>
                <a:bodyPr rtlCol="0" anchor="ctr"/>
                <a:lstStyle/>
                <a:p>
                  <a:endParaRPr lang="en-US"/>
                </a:p>
              </p:txBody>
            </p:sp>
            <p:sp>
              <p:nvSpPr>
                <p:cNvPr id="45" name="Forme libre : forme 44">
                  <a:extLst>
                    <a:ext uri="{FF2B5EF4-FFF2-40B4-BE49-F238E27FC236}">
                      <a16:creationId xmlns:a16="http://schemas.microsoft.com/office/drawing/2014/main" id="{B48653CE-EFF0-4336-9003-4F41D2AA7071}"/>
                    </a:ext>
                  </a:extLst>
                </p:cNvPr>
                <p:cNvSpPr/>
                <p:nvPr/>
              </p:nvSpPr>
              <p:spPr>
                <a:xfrm>
                  <a:off x="6189700" y="1717333"/>
                  <a:ext cx="123825" cy="278130"/>
                </a:xfrm>
                <a:custGeom>
                  <a:avLst/>
                  <a:gdLst>
                    <a:gd name="connsiteX0" fmla="*/ 48577 w 123825"/>
                    <a:gd name="connsiteY0" fmla="*/ 0 h 278130"/>
                    <a:gd name="connsiteX1" fmla="*/ 7620 w 123825"/>
                    <a:gd name="connsiteY1" fmla="*/ 40957 h 278130"/>
                    <a:gd name="connsiteX2" fmla="*/ 35242 w 123825"/>
                    <a:gd name="connsiteY2" fmla="*/ 91440 h 278130"/>
                    <a:gd name="connsiteX3" fmla="*/ 0 w 123825"/>
                    <a:gd name="connsiteY3" fmla="*/ 106680 h 278130"/>
                    <a:gd name="connsiteX4" fmla="*/ 13335 w 123825"/>
                    <a:gd name="connsiteY4" fmla="*/ 141923 h 278130"/>
                    <a:gd name="connsiteX5" fmla="*/ 48577 w 123825"/>
                    <a:gd name="connsiteY5" fmla="*/ 127635 h 278130"/>
                    <a:gd name="connsiteX6" fmla="*/ 66675 w 123825"/>
                    <a:gd name="connsiteY6" fmla="*/ 240030 h 278130"/>
                    <a:gd name="connsiteX7" fmla="*/ 66675 w 123825"/>
                    <a:gd name="connsiteY7" fmla="*/ 278130 h 278130"/>
                    <a:gd name="connsiteX8" fmla="*/ 123825 w 123825"/>
                    <a:gd name="connsiteY8" fmla="*/ 278130 h 278130"/>
                    <a:gd name="connsiteX9" fmla="*/ 123825 w 123825"/>
                    <a:gd name="connsiteY9" fmla="*/ 240030 h 278130"/>
                    <a:gd name="connsiteX10" fmla="*/ 48577 w 123825"/>
                    <a:gd name="connsiteY10" fmla="*/ 0 h 278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3825" h="278130">
                      <a:moveTo>
                        <a:pt x="48577" y="0"/>
                      </a:moveTo>
                      <a:lnTo>
                        <a:pt x="7620" y="40957"/>
                      </a:lnTo>
                      <a:cubicBezTo>
                        <a:pt x="18098" y="57150"/>
                        <a:pt x="27623" y="74295"/>
                        <a:pt x="35242" y="91440"/>
                      </a:cubicBezTo>
                      <a:lnTo>
                        <a:pt x="0" y="106680"/>
                      </a:lnTo>
                      <a:cubicBezTo>
                        <a:pt x="4763" y="118110"/>
                        <a:pt x="9525" y="130493"/>
                        <a:pt x="13335" y="141923"/>
                      </a:cubicBezTo>
                      <a:lnTo>
                        <a:pt x="48577" y="127635"/>
                      </a:lnTo>
                      <a:cubicBezTo>
                        <a:pt x="60008" y="162878"/>
                        <a:pt x="66675" y="200978"/>
                        <a:pt x="66675" y="240030"/>
                      </a:cubicBezTo>
                      <a:lnTo>
                        <a:pt x="66675" y="278130"/>
                      </a:lnTo>
                      <a:lnTo>
                        <a:pt x="123825" y="278130"/>
                      </a:lnTo>
                      <a:lnTo>
                        <a:pt x="123825" y="240030"/>
                      </a:lnTo>
                      <a:cubicBezTo>
                        <a:pt x="123825" y="150495"/>
                        <a:pt x="96202" y="68580"/>
                        <a:pt x="48577" y="0"/>
                      </a:cubicBezTo>
                      <a:close/>
                    </a:path>
                  </a:pathLst>
                </a:custGeom>
                <a:solidFill>
                  <a:srgbClr val="C00000"/>
                </a:solidFill>
                <a:ln w="9525" cap="flat">
                  <a:noFill/>
                  <a:prstDash val="solid"/>
                  <a:miter/>
                </a:ln>
              </p:spPr>
              <p:txBody>
                <a:bodyPr rtlCol="0" anchor="ctr"/>
                <a:lstStyle/>
                <a:p>
                  <a:endParaRPr lang="en-US"/>
                </a:p>
              </p:txBody>
            </p:sp>
            <p:sp>
              <p:nvSpPr>
                <p:cNvPr id="46" name="Forme libre : forme 45">
                  <a:extLst>
                    <a:ext uri="{FF2B5EF4-FFF2-40B4-BE49-F238E27FC236}">
                      <a16:creationId xmlns:a16="http://schemas.microsoft.com/office/drawing/2014/main" id="{25DA0D7C-3558-48BD-A16F-5827A8A6291E}"/>
                    </a:ext>
                  </a:extLst>
                </p:cNvPr>
                <p:cNvSpPr/>
                <p:nvPr/>
              </p:nvSpPr>
              <p:spPr>
                <a:xfrm>
                  <a:off x="5854159" y="1643039"/>
                  <a:ext cx="364115" cy="365067"/>
                </a:xfrm>
                <a:custGeom>
                  <a:avLst/>
                  <a:gdLst>
                    <a:gd name="connsiteX0" fmla="*/ 13595 w 364115"/>
                    <a:gd name="connsiteY0" fmla="*/ 297180 h 365067"/>
                    <a:gd name="connsiteX1" fmla="*/ 8833 w 364115"/>
                    <a:gd name="connsiteY1" fmla="*/ 301942 h 365067"/>
                    <a:gd name="connsiteX2" fmla="*/ 13595 w 364115"/>
                    <a:gd name="connsiteY2" fmla="*/ 356235 h 365067"/>
                    <a:gd name="connsiteX3" fmla="*/ 67888 w 364115"/>
                    <a:gd name="connsiteY3" fmla="*/ 351473 h 365067"/>
                    <a:gd name="connsiteX4" fmla="*/ 364115 w 364115"/>
                    <a:gd name="connsiteY4" fmla="*/ 0 h 365067"/>
                    <a:gd name="connsiteX5" fmla="*/ 13595 w 364115"/>
                    <a:gd name="connsiteY5" fmla="*/ 297180 h 365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4115" h="365067">
                      <a:moveTo>
                        <a:pt x="13595" y="297180"/>
                      </a:moveTo>
                      <a:cubicBezTo>
                        <a:pt x="11690" y="298133"/>
                        <a:pt x="10738" y="300038"/>
                        <a:pt x="8833" y="301942"/>
                      </a:cubicBezTo>
                      <a:cubicBezTo>
                        <a:pt x="-4502" y="318135"/>
                        <a:pt x="-2597" y="341948"/>
                        <a:pt x="13595" y="356235"/>
                      </a:cubicBezTo>
                      <a:cubicBezTo>
                        <a:pt x="29788" y="369570"/>
                        <a:pt x="53600" y="367665"/>
                        <a:pt x="67888" y="351473"/>
                      </a:cubicBezTo>
                      <a:lnTo>
                        <a:pt x="364115" y="0"/>
                      </a:lnTo>
                      <a:lnTo>
                        <a:pt x="13595" y="297180"/>
                      </a:lnTo>
                      <a:close/>
                    </a:path>
                  </a:pathLst>
                </a:custGeom>
                <a:solidFill>
                  <a:srgbClr val="595959"/>
                </a:solidFill>
                <a:ln w="9525" cap="flat">
                  <a:noFill/>
                  <a:prstDash val="solid"/>
                  <a:miter/>
                </a:ln>
              </p:spPr>
              <p:txBody>
                <a:bodyPr rtlCol="0" anchor="ctr"/>
                <a:lstStyle/>
                <a:p>
                  <a:endParaRPr lang="en-US"/>
                </a:p>
              </p:txBody>
            </p:sp>
          </p:grpSp>
        </p:grpSp>
        <p:sp>
          <p:nvSpPr>
            <p:cNvPr id="230" name="Ellipse 229">
              <a:extLst>
                <a:ext uri="{FF2B5EF4-FFF2-40B4-BE49-F238E27FC236}">
                  <a16:creationId xmlns:a16="http://schemas.microsoft.com/office/drawing/2014/main" id="{B1860CF2-6E0A-4848-8FD2-56F1D99AD41E}"/>
                </a:ext>
              </a:extLst>
            </p:cNvPr>
            <p:cNvSpPr/>
            <p:nvPr/>
          </p:nvSpPr>
          <p:spPr>
            <a:xfrm>
              <a:off x="4764180" y="3252213"/>
              <a:ext cx="567757" cy="5902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2</a:t>
              </a:r>
            </a:p>
          </p:txBody>
        </p:sp>
      </p:grpSp>
      <p:grpSp>
        <p:nvGrpSpPr>
          <p:cNvPr id="235" name="Groupe 234">
            <a:extLst>
              <a:ext uri="{FF2B5EF4-FFF2-40B4-BE49-F238E27FC236}">
                <a16:creationId xmlns:a16="http://schemas.microsoft.com/office/drawing/2014/main" id="{887323BC-D1F7-4FCF-AC5D-44DEA4ECC94E}"/>
              </a:ext>
            </a:extLst>
          </p:cNvPr>
          <p:cNvGrpSpPr/>
          <p:nvPr/>
        </p:nvGrpSpPr>
        <p:grpSpPr>
          <a:xfrm>
            <a:off x="55150" y="2964552"/>
            <a:ext cx="9870104" cy="3838385"/>
            <a:chOff x="9000398" y="3649331"/>
            <a:chExt cx="6911843" cy="2627920"/>
          </a:xfrm>
        </p:grpSpPr>
        <p:sp>
          <p:nvSpPr>
            <p:cNvPr id="236" name="ZoneTexte 235">
              <a:extLst>
                <a:ext uri="{FF2B5EF4-FFF2-40B4-BE49-F238E27FC236}">
                  <a16:creationId xmlns:a16="http://schemas.microsoft.com/office/drawing/2014/main" id="{0DBBC6BA-F6FC-4508-BE88-CD8254E18905}"/>
                </a:ext>
              </a:extLst>
            </p:cNvPr>
            <p:cNvSpPr txBox="1"/>
            <p:nvPr/>
          </p:nvSpPr>
          <p:spPr>
            <a:xfrm>
              <a:off x="9000398" y="3685434"/>
              <a:ext cx="6911843" cy="2591817"/>
            </a:xfrm>
            <a:prstGeom prst="rect">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lin ang="5400000" scaled="1"/>
              <a:tileRect/>
            </a:gradFill>
            <a:ln>
              <a:solidFill>
                <a:schemeClr val="tx1"/>
              </a:solidFill>
            </a:ln>
          </p:spPr>
          <p:txBody>
            <a:bodyPr wrap="square" rtlCol="0">
              <a:spAutoFit/>
            </a:bodyPr>
            <a:lstStyle/>
            <a:p>
              <a:r>
                <a:rPr lang="en-US" sz="2400" dirty="0"/>
                <a:t>		</a:t>
              </a:r>
              <a:r>
                <a:rPr lang="en-US" sz="2400" b="1" dirty="0"/>
                <a:t>Business Goals </a:t>
              </a:r>
              <a:r>
                <a:rPr lang="en-US" sz="2400" dirty="0"/>
                <a:t>should drive our study, defining how we intend to use the model and its interpretability:</a:t>
              </a:r>
            </a:p>
            <a:p>
              <a:pPr marL="285750" indent="-285750">
                <a:buFontTx/>
                <a:buChar char="-"/>
              </a:pPr>
              <a:r>
                <a:rPr lang="en-US" sz="2400" dirty="0"/>
                <a:t>Assess </a:t>
              </a:r>
              <a:r>
                <a:rPr lang="en-US" sz="2400" b="1" dirty="0"/>
                <a:t>predictions</a:t>
              </a:r>
              <a:r>
                <a:rPr lang="en-US" sz="2400" dirty="0"/>
                <a:t> vs </a:t>
              </a:r>
              <a:r>
                <a:rPr lang="en-US" sz="2400" b="1" dirty="0"/>
                <a:t>reality</a:t>
              </a:r>
              <a:r>
                <a:rPr lang="en-US" sz="2400" dirty="0"/>
                <a:t>,</a:t>
              </a:r>
            </a:p>
            <a:p>
              <a:pPr marL="285750" indent="-285750">
                <a:buFontTx/>
                <a:buChar char="-"/>
              </a:pPr>
              <a:r>
                <a:rPr lang="en-US" sz="2400" dirty="0"/>
                <a:t>Challenge </a:t>
              </a:r>
              <a:r>
                <a:rPr lang="en-US" sz="2400" b="1" dirty="0"/>
                <a:t>usual rules </a:t>
              </a:r>
              <a:r>
                <a:rPr lang="en-US" sz="2400" dirty="0"/>
                <a:t>with </a:t>
              </a:r>
              <a:r>
                <a:rPr lang="en-US" sz="2400" b="1" dirty="0"/>
                <a:t>model interpretations</a:t>
              </a:r>
              <a:r>
                <a:rPr lang="en-US" sz="2400" dirty="0"/>
                <a:t>,</a:t>
              </a:r>
            </a:p>
            <a:p>
              <a:pPr marL="285750" indent="-285750">
                <a:buFontTx/>
                <a:buChar char="-"/>
              </a:pPr>
              <a:r>
                <a:rPr lang="en-US" sz="2400" dirty="0"/>
                <a:t>Define and test </a:t>
              </a:r>
              <a:r>
                <a:rPr lang="en-US" sz="2400" b="1" dirty="0"/>
                <a:t>risk mitigation </a:t>
              </a:r>
              <a:r>
                <a:rPr lang="en-US" sz="2400" dirty="0"/>
                <a:t>actions, etc.</a:t>
              </a:r>
            </a:p>
            <a:p>
              <a:r>
                <a:rPr lang="en-US" sz="2400" dirty="0"/>
                <a:t>		</a:t>
              </a:r>
            </a:p>
            <a:p>
              <a:endParaRPr lang="en-US" sz="2400" dirty="0"/>
            </a:p>
            <a:p>
              <a:r>
                <a:rPr lang="en-US" sz="2400" dirty="0"/>
                <a:t>		we have no time-stamp nor contextual data to catch failure as “events”… rather than “fix” we would “prevent” by focusing our monitoring</a:t>
              </a:r>
            </a:p>
          </p:txBody>
        </p:sp>
        <p:pic>
          <p:nvPicPr>
            <p:cNvPr id="237" name="Graphique 236" descr="Index pointant vers la droite vu du côté du dos de la main">
              <a:extLst>
                <a:ext uri="{FF2B5EF4-FFF2-40B4-BE49-F238E27FC236}">
                  <a16:creationId xmlns:a16="http://schemas.microsoft.com/office/drawing/2014/main" id="{5A1D3A29-B1A7-457B-A7AA-6121F88E5F48}"/>
                </a:ext>
              </a:extLst>
            </p:cNvPr>
            <p:cNvPicPr>
              <a:picLocks noChangeAspect="1"/>
            </p:cNvPicPr>
            <p:nvPr/>
          </p:nvPicPr>
          <p:blipFill>
            <a:blip r:embed="rId41">
              <a:extLst>
                <a:ext uri="{96DAC541-7B7A-43D3-8B79-37D633B846F1}">
                  <asvg:svgBlip xmlns:asvg="http://schemas.microsoft.com/office/drawing/2016/SVG/main" r:embed="rId42"/>
                </a:ext>
              </a:extLst>
            </a:blip>
            <a:stretch>
              <a:fillRect/>
            </a:stretch>
          </p:blipFill>
          <p:spPr>
            <a:xfrm>
              <a:off x="9043213" y="3649331"/>
              <a:ext cx="450613" cy="450613"/>
            </a:xfrm>
            <a:prstGeom prst="rect">
              <a:avLst/>
            </a:prstGeom>
          </p:spPr>
        </p:pic>
      </p:grpSp>
      <p:pic>
        <p:nvPicPr>
          <p:cNvPr id="466" name="Graphique 465" descr="Avertissement">
            <a:extLst>
              <a:ext uri="{FF2B5EF4-FFF2-40B4-BE49-F238E27FC236}">
                <a16:creationId xmlns:a16="http://schemas.microsoft.com/office/drawing/2014/main" id="{50BCB176-A4E8-4CEA-95D9-10F31F373B4F}"/>
              </a:ext>
            </a:extLst>
          </p:cNvPr>
          <p:cNvPicPr>
            <a:picLocks noChangeAspect="1"/>
          </p:cNvPicPr>
          <p:nvPr/>
        </p:nvPicPr>
        <p:blipFill>
          <a:blip r:embed="rId43">
            <a:extLst>
              <a:ext uri="{96DAC541-7B7A-43D3-8B79-37D633B846F1}">
                <asvg:svgBlip xmlns:asvg="http://schemas.microsoft.com/office/drawing/2016/SVG/main" r:embed="rId44"/>
              </a:ext>
            </a:extLst>
          </a:blip>
          <a:stretch>
            <a:fillRect/>
          </a:stretch>
        </p:blipFill>
        <p:spPr>
          <a:xfrm>
            <a:off x="135534" y="5468955"/>
            <a:ext cx="515248" cy="515248"/>
          </a:xfrm>
          <a:prstGeom prst="rect">
            <a:avLst/>
          </a:prstGeom>
        </p:spPr>
      </p:pic>
    </p:spTree>
    <p:extLst>
      <p:ext uri="{BB962C8B-B14F-4D97-AF65-F5344CB8AC3E}">
        <p14:creationId xmlns:p14="http://schemas.microsoft.com/office/powerpoint/2010/main" val="221115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down)">
                                      <p:cBhvr>
                                        <p:cTn id="32" dur="500"/>
                                        <p:tgtEl>
                                          <p:spTgt spid="9"/>
                                        </p:tgtEl>
                                      </p:cBhvr>
                                    </p:animEffect>
                                  </p:childTnLst>
                                </p:cTn>
                              </p:par>
                              <p:par>
                                <p:cTn id="33" presetID="22" presetClass="entr" presetSubtype="4" fill="hold" nodeType="with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wipe(down)">
                                      <p:cBhvr>
                                        <p:cTn id="35" dur="500"/>
                                        <p:tgtEl>
                                          <p:spTgt spid="30"/>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nodeType="click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wipe(up)">
                                      <p:cBhvr>
                                        <p:cTn id="40" dur="500"/>
                                        <p:tgtEl>
                                          <p:spTgt spid="17"/>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235"/>
                                        </p:tgtEl>
                                        <p:attrNameLst>
                                          <p:attrName>style.visibility</p:attrName>
                                        </p:attrNameLst>
                                      </p:cBhvr>
                                      <p:to>
                                        <p:strVal val="visible"/>
                                      </p:to>
                                    </p:set>
                                    <p:animEffect transition="in" filter="fade">
                                      <p:cBhvr>
                                        <p:cTn id="45" dur="500"/>
                                        <p:tgtEl>
                                          <p:spTgt spid="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63625D-E9E6-45EA-BB94-1B5F036D014B}"/>
              </a:ext>
            </a:extLst>
          </p:cNvPr>
          <p:cNvSpPr>
            <a:spLocks noGrp="1"/>
          </p:cNvSpPr>
          <p:nvPr>
            <p:ph type="title"/>
          </p:nvPr>
        </p:nvSpPr>
        <p:spPr>
          <a:xfrm>
            <a:off x="666154" y="106077"/>
            <a:ext cx="10571998" cy="645396"/>
          </a:xfrm>
        </p:spPr>
        <p:txBody>
          <a:bodyPr/>
          <a:lstStyle/>
          <a:p>
            <a:r>
              <a:rPr lang="en-US" sz="2800" dirty="0"/>
              <a:t>Home Credit Kaggle data &amp; Kernels</a:t>
            </a:r>
          </a:p>
        </p:txBody>
      </p:sp>
      <p:sp>
        <p:nvSpPr>
          <p:cNvPr id="20" name="ZoneTexte 19">
            <a:extLst>
              <a:ext uri="{FF2B5EF4-FFF2-40B4-BE49-F238E27FC236}">
                <a16:creationId xmlns:a16="http://schemas.microsoft.com/office/drawing/2014/main" id="{43103B3A-A548-4C40-9504-658272B73531}"/>
              </a:ext>
            </a:extLst>
          </p:cNvPr>
          <p:cNvSpPr txBox="1"/>
          <p:nvPr/>
        </p:nvSpPr>
        <p:spPr>
          <a:xfrm>
            <a:off x="91416" y="1012743"/>
            <a:ext cx="5254068" cy="1107996"/>
          </a:xfrm>
          <a:prstGeom prst="rect">
            <a:avLst/>
          </a:prstGeom>
          <a:noFill/>
        </p:spPr>
        <p:txBody>
          <a:bodyPr wrap="square">
            <a:spAutoFit/>
          </a:bodyPr>
          <a:lstStyle/>
          <a:p>
            <a:r>
              <a:rPr lang="en-US" b="1" dirty="0"/>
              <a:t>Target meaning:</a:t>
            </a:r>
          </a:p>
          <a:p>
            <a:r>
              <a:rPr lang="en-US" sz="1200" b="1" i="1" dirty="0"/>
              <a:t>1 - </a:t>
            </a:r>
            <a:r>
              <a:rPr lang="en-US" sz="1200" i="1" dirty="0"/>
              <a:t>client with payment difficulties: he/she had late payment more than </a:t>
            </a:r>
            <a:r>
              <a:rPr lang="en-US" sz="1200" b="1" i="1" dirty="0"/>
              <a:t>X</a:t>
            </a:r>
            <a:r>
              <a:rPr lang="en-US" sz="1200" i="1" dirty="0"/>
              <a:t> days on at least one of the first </a:t>
            </a:r>
            <a:r>
              <a:rPr lang="en-US" sz="1200" b="1" i="1" dirty="0"/>
              <a:t>Y</a:t>
            </a:r>
            <a:r>
              <a:rPr lang="en-US" sz="1200" i="1" dirty="0"/>
              <a:t> installments of the loan in our sample,</a:t>
            </a:r>
          </a:p>
          <a:p>
            <a:r>
              <a:rPr lang="en-US" sz="1200" b="1" i="1" dirty="0"/>
              <a:t>0 - </a:t>
            </a:r>
            <a:r>
              <a:rPr lang="en-US" sz="1200" i="1" dirty="0"/>
              <a:t>all other cases</a:t>
            </a:r>
          </a:p>
        </p:txBody>
      </p:sp>
      <p:grpSp>
        <p:nvGrpSpPr>
          <p:cNvPr id="11" name="Groupe 10">
            <a:extLst>
              <a:ext uri="{FF2B5EF4-FFF2-40B4-BE49-F238E27FC236}">
                <a16:creationId xmlns:a16="http://schemas.microsoft.com/office/drawing/2014/main" id="{F82436F3-7545-40E6-8E07-B37507EBCB3F}"/>
              </a:ext>
            </a:extLst>
          </p:cNvPr>
          <p:cNvGrpSpPr/>
          <p:nvPr/>
        </p:nvGrpSpPr>
        <p:grpSpPr>
          <a:xfrm>
            <a:off x="97895" y="3794252"/>
            <a:ext cx="4839852" cy="2900569"/>
            <a:chOff x="97895" y="3794252"/>
            <a:chExt cx="4839852" cy="2900569"/>
          </a:xfrm>
        </p:grpSpPr>
        <p:grpSp>
          <p:nvGrpSpPr>
            <p:cNvPr id="6" name="Groupe 5">
              <a:extLst>
                <a:ext uri="{FF2B5EF4-FFF2-40B4-BE49-F238E27FC236}">
                  <a16:creationId xmlns:a16="http://schemas.microsoft.com/office/drawing/2014/main" id="{D9C98E83-112B-4C8A-A494-5DB7FADADE24}"/>
                </a:ext>
              </a:extLst>
            </p:cNvPr>
            <p:cNvGrpSpPr/>
            <p:nvPr/>
          </p:nvGrpSpPr>
          <p:grpSpPr>
            <a:xfrm>
              <a:off x="97895" y="3794252"/>
              <a:ext cx="4839852" cy="2900569"/>
              <a:chOff x="97895" y="3794252"/>
              <a:chExt cx="4839852" cy="2900569"/>
            </a:xfrm>
          </p:grpSpPr>
          <p:pic>
            <p:nvPicPr>
              <p:cNvPr id="12" name="Image 11">
                <a:extLst>
                  <a:ext uri="{FF2B5EF4-FFF2-40B4-BE49-F238E27FC236}">
                    <a16:creationId xmlns:a16="http://schemas.microsoft.com/office/drawing/2014/main" id="{4E9F4397-4D49-4AE1-9B71-8DE1E04D6F8C}"/>
                  </a:ext>
                </a:extLst>
              </p:cNvPr>
              <p:cNvPicPr>
                <a:picLocks noChangeAspect="1"/>
              </p:cNvPicPr>
              <p:nvPr/>
            </p:nvPicPr>
            <p:blipFill>
              <a:blip r:embed="rId3"/>
              <a:stretch>
                <a:fillRect/>
              </a:stretch>
            </p:blipFill>
            <p:spPr>
              <a:xfrm>
                <a:off x="1784972" y="3801905"/>
                <a:ext cx="3152775" cy="2892916"/>
              </a:xfrm>
              <a:prstGeom prst="rect">
                <a:avLst/>
              </a:prstGeom>
            </p:spPr>
          </p:pic>
          <p:sp>
            <p:nvSpPr>
              <p:cNvPr id="22" name="ZoneTexte 21">
                <a:extLst>
                  <a:ext uri="{FF2B5EF4-FFF2-40B4-BE49-F238E27FC236}">
                    <a16:creationId xmlns:a16="http://schemas.microsoft.com/office/drawing/2014/main" id="{2A0BA1CB-6F7B-4F9E-93B1-D4CA853CFBBB}"/>
                  </a:ext>
                </a:extLst>
              </p:cNvPr>
              <p:cNvSpPr txBox="1"/>
              <p:nvPr/>
            </p:nvSpPr>
            <p:spPr>
              <a:xfrm>
                <a:off x="97895" y="3794252"/>
                <a:ext cx="1724320" cy="1938992"/>
              </a:xfrm>
              <a:prstGeom prst="rect">
                <a:avLst/>
              </a:prstGeom>
              <a:noFill/>
            </p:spPr>
            <p:txBody>
              <a:bodyPr wrap="square">
                <a:spAutoFit/>
              </a:bodyPr>
              <a:lstStyle/>
              <a:p>
                <a:r>
                  <a:rPr lang="en-US" b="1" dirty="0"/>
                  <a:t>Credit Amounts:</a:t>
                </a:r>
              </a:p>
              <a:p>
                <a:r>
                  <a:rPr lang="en-US" sz="1200" b="1" dirty="0">
                    <a:solidFill>
                      <a:srgbClr val="B2B2B2"/>
                    </a:solidFill>
                  </a:rPr>
                  <a:t>“Revolving” </a:t>
                </a:r>
                <a:r>
                  <a:rPr lang="en-US" sz="1200" dirty="0"/>
                  <a:t>loans implies </a:t>
                </a:r>
                <a:r>
                  <a:rPr lang="en-US" sz="1200" b="1" dirty="0"/>
                  <a:t>lower amounts</a:t>
                </a:r>
                <a:r>
                  <a:rPr lang="en-US" sz="1200" dirty="0"/>
                  <a:t> and </a:t>
                </a:r>
                <a:r>
                  <a:rPr lang="en-US" sz="1200" b="1" dirty="0"/>
                  <a:t>ability </a:t>
                </a:r>
                <a:r>
                  <a:rPr lang="en-US" sz="1200" dirty="0"/>
                  <a:t>to cut down further non repaid expenses than for </a:t>
                </a:r>
                <a:r>
                  <a:rPr lang="en-US" sz="1200" b="1" dirty="0">
                    <a:solidFill>
                      <a:srgbClr val="0070C0"/>
                    </a:solidFill>
                  </a:rPr>
                  <a:t>“Cash” </a:t>
                </a:r>
                <a:r>
                  <a:rPr lang="en-US" sz="1200" dirty="0"/>
                  <a:t>loans.</a:t>
                </a:r>
              </a:p>
            </p:txBody>
          </p:sp>
        </p:grpSp>
        <p:sp>
          <p:nvSpPr>
            <p:cNvPr id="24" name="ZoneTexte 23">
              <a:extLst>
                <a:ext uri="{FF2B5EF4-FFF2-40B4-BE49-F238E27FC236}">
                  <a16:creationId xmlns:a16="http://schemas.microsoft.com/office/drawing/2014/main" id="{6DF448D7-9C21-47F0-A072-E152308FD633}"/>
                </a:ext>
              </a:extLst>
            </p:cNvPr>
            <p:cNvSpPr txBox="1"/>
            <p:nvPr/>
          </p:nvSpPr>
          <p:spPr>
            <a:xfrm>
              <a:off x="2214807" y="5723241"/>
              <a:ext cx="1154767" cy="523220"/>
            </a:xfrm>
            <a:prstGeom prst="rect">
              <a:avLst/>
            </a:prstGeom>
            <a:noFill/>
          </p:spPr>
          <p:txBody>
            <a:bodyPr wrap="square">
              <a:spAutoFit/>
            </a:bodyPr>
            <a:lstStyle/>
            <a:p>
              <a:r>
                <a:rPr lang="en-US" sz="1400" b="1" dirty="0">
                  <a:solidFill>
                    <a:srgbClr val="B2B2B2"/>
                  </a:solidFill>
                </a:rPr>
                <a:t>“Revolving”</a:t>
              </a:r>
              <a:endParaRPr lang="en-US" sz="1400" dirty="0">
                <a:solidFill>
                  <a:srgbClr val="B2B2B2"/>
                </a:solidFill>
              </a:endParaRPr>
            </a:p>
          </p:txBody>
        </p:sp>
        <p:sp>
          <p:nvSpPr>
            <p:cNvPr id="30" name="ZoneTexte 29">
              <a:extLst>
                <a:ext uri="{FF2B5EF4-FFF2-40B4-BE49-F238E27FC236}">
                  <a16:creationId xmlns:a16="http://schemas.microsoft.com/office/drawing/2014/main" id="{2D2DC31F-743D-41C3-8190-E3AB038D254C}"/>
                </a:ext>
              </a:extLst>
            </p:cNvPr>
            <p:cNvSpPr txBox="1"/>
            <p:nvPr/>
          </p:nvSpPr>
          <p:spPr>
            <a:xfrm>
              <a:off x="2375180" y="4318368"/>
              <a:ext cx="1520449" cy="307777"/>
            </a:xfrm>
            <a:prstGeom prst="rect">
              <a:avLst/>
            </a:prstGeom>
            <a:noFill/>
          </p:spPr>
          <p:txBody>
            <a:bodyPr wrap="square">
              <a:spAutoFit/>
            </a:bodyPr>
            <a:lstStyle/>
            <a:p>
              <a:r>
                <a:rPr lang="en-US" sz="1400" b="1" dirty="0">
                  <a:solidFill>
                    <a:srgbClr val="0070C0"/>
                  </a:solidFill>
                </a:rPr>
                <a:t>“Cash”</a:t>
              </a:r>
              <a:endParaRPr lang="en-US" sz="1400" dirty="0">
                <a:solidFill>
                  <a:srgbClr val="0070C0"/>
                </a:solidFill>
              </a:endParaRPr>
            </a:p>
          </p:txBody>
        </p:sp>
      </p:grpSp>
      <p:sp>
        <p:nvSpPr>
          <p:cNvPr id="31" name="Espace réservé du numéro de diapositive 30">
            <a:extLst>
              <a:ext uri="{FF2B5EF4-FFF2-40B4-BE49-F238E27FC236}">
                <a16:creationId xmlns:a16="http://schemas.microsoft.com/office/drawing/2014/main" id="{D7EC99C8-E68A-4393-AE6B-2C715BE55D49}"/>
              </a:ext>
            </a:extLst>
          </p:cNvPr>
          <p:cNvSpPr>
            <a:spLocks noGrp="1"/>
          </p:cNvSpPr>
          <p:nvPr>
            <p:ph type="sldNum" sz="quarter" idx="12"/>
          </p:nvPr>
        </p:nvSpPr>
        <p:spPr>
          <a:xfrm>
            <a:off x="10931485" y="6042191"/>
            <a:ext cx="1062155" cy="490599"/>
          </a:xfrm>
        </p:spPr>
        <p:txBody>
          <a:bodyPr/>
          <a:lstStyle/>
          <a:p>
            <a:fld id="{D57F1E4F-1CFF-5643-939E-217C01CDF565}" type="slidenum">
              <a:rPr lang="en-US" smtClean="0"/>
              <a:pPr/>
              <a:t>4</a:t>
            </a:fld>
            <a:endParaRPr lang="en-US" dirty="0"/>
          </a:p>
        </p:txBody>
      </p:sp>
      <p:grpSp>
        <p:nvGrpSpPr>
          <p:cNvPr id="5" name="Groupe 4">
            <a:extLst>
              <a:ext uri="{FF2B5EF4-FFF2-40B4-BE49-F238E27FC236}">
                <a16:creationId xmlns:a16="http://schemas.microsoft.com/office/drawing/2014/main" id="{3E791CC7-F3BE-4F7A-BBA3-543C19ED4AD1}"/>
              </a:ext>
            </a:extLst>
          </p:cNvPr>
          <p:cNvGrpSpPr/>
          <p:nvPr/>
        </p:nvGrpSpPr>
        <p:grpSpPr>
          <a:xfrm>
            <a:off x="71870" y="1936034"/>
            <a:ext cx="4865877" cy="1790700"/>
            <a:chOff x="71870" y="1936034"/>
            <a:chExt cx="4865877" cy="1790700"/>
          </a:xfrm>
        </p:grpSpPr>
        <p:sp>
          <p:nvSpPr>
            <p:cNvPr id="3" name="ZoneTexte 2">
              <a:extLst>
                <a:ext uri="{FF2B5EF4-FFF2-40B4-BE49-F238E27FC236}">
                  <a16:creationId xmlns:a16="http://schemas.microsoft.com/office/drawing/2014/main" id="{0A36ACDD-D923-4FB4-A1F4-0B130CC72E32}"/>
                </a:ext>
              </a:extLst>
            </p:cNvPr>
            <p:cNvSpPr txBox="1"/>
            <p:nvPr/>
          </p:nvSpPr>
          <p:spPr>
            <a:xfrm>
              <a:off x="71870" y="2142860"/>
              <a:ext cx="1590500" cy="1107996"/>
            </a:xfrm>
            <a:prstGeom prst="rect">
              <a:avLst/>
            </a:prstGeom>
            <a:noFill/>
          </p:spPr>
          <p:txBody>
            <a:bodyPr wrap="none" rtlCol="0">
              <a:spAutoFit/>
            </a:bodyPr>
            <a:lstStyle/>
            <a:p>
              <a:r>
                <a:rPr lang="en-US" b="1" dirty="0">
                  <a:solidFill>
                    <a:srgbClr val="C00000"/>
                  </a:solidFill>
                </a:rPr>
                <a:t>Failure rates:</a:t>
              </a:r>
            </a:p>
            <a:p>
              <a:pPr marL="171450" indent="-171450">
                <a:buFontTx/>
                <a:buChar char="-"/>
              </a:pPr>
              <a:r>
                <a:rPr lang="en-US" sz="1200" b="1" i="1" dirty="0"/>
                <a:t>Global : 8.07%</a:t>
              </a:r>
            </a:p>
            <a:p>
              <a:pPr marL="171450" indent="-171450">
                <a:buFontTx/>
                <a:buChar char="-"/>
              </a:pPr>
              <a:r>
                <a:rPr lang="en-US" sz="1200" b="1" i="1" dirty="0">
                  <a:solidFill>
                    <a:srgbClr val="B2B2B2"/>
                  </a:solidFill>
                </a:rPr>
                <a:t>Revolving </a:t>
              </a:r>
              <a:r>
                <a:rPr lang="en-US" sz="1200" b="1" i="1" dirty="0"/>
                <a:t>5.48%</a:t>
              </a:r>
            </a:p>
            <a:p>
              <a:pPr marL="171450" indent="-171450">
                <a:buFontTx/>
                <a:buChar char="-"/>
              </a:pPr>
              <a:r>
                <a:rPr lang="en-US" sz="1200" b="1" i="1" dirty="0">
                  <a:solidFill>
                    <a:srgbClr val="0070C0"/>
                  </a:solidFill>
                </a:rPr>
                <a:t>Cash </a:t>
              </a:r>
              <a:r>
                <a:rPr lang="en-US" sz="1200" b="1" i="1" dirty="0"/>
                <a:t>8.35%</a:t>
              </a:r>
            </a:p>
            <a:p>
              <a:pPr marL="171450" indent="-171450">
                <a:buFontTx/>
                <a:buChar char="-"/>
              </a:pPr>
              <a:endParaRPr lang="en-US" sz="1200" b="1" i="1" dirty="0"/>
            </a:p>
          </p:txBody>
        </p:sp>
        <p:pic>
          <p:nvPicPr>
            <p:cNvPr id="13" name="Image 12">
              <a:extLst>
                <a:ext uri="{FF2B5EF4-FFF2-40B4-BE49-F238E27FC236}">
                  <a16:creationId xmlns:a16="http://schemas.microsoft.com/office/drawing/2014/main" id="{DEBB9FE2-CB35-4BFB-846C-5BBC0946D035}"/>
                </a:ext>
              </a:extLst>
            </p:cNvPr>
            <p:cNvPicPr>
              <a:picLocks noChangeAspect="1"/>
            </p:cNvPicPr>
            <p:nvPr/>
          </p:nvPicPr>
          <p:blipFill>
            <a:blip r:embed="rId4"/>
            <a:stretch>
              <a:fillRect/>
            </a:stretch>
          </p:blipFill>
          <p:spPr>
            <a:xfrm>
              <a:off x="1784972" y="1936034"/>
              <a:ext cx="3152775" cy="1790700"/>
            </a:xfrm>
            <a:prstGeom prst="rect">
              <a:avLst/>
            </a:prstGeom>
          </p:spPr>
        </p:pic>
      </p:grpSp>
      <p:grpSp>
        <p:nvGrpSpPr>
          <p:cNvPr id="14" name="Groupe 13">
            <a:extLst>
              <a:ext uri="{FF2B5EF4-FFF2-40B4-BE49-F238E27FC236}">
                <a16:creationId xmlns:a16="http://schemas.microsoft.com/office/drawing/2014/main" id="{4BA8BE59-E1C7-41A5-8CE7-EC2DDBCC4FB9}"/>
              </a:ext>
            </a:extLst>
          </p:cNvPr>
          <p:cNvGrpSpPr/>
          <p:nvPr/>
        </p:nvGrpSpPr>
        <p:grpSpPr>
          <a:xfrm>
            <a:off x="5263691" y="1003273"/>
            <a:ext cx="6752003" cy="4660586"/>
            <a:chOff x="5263691" y="1003273"/>
            <a:chExt cx="6752003" cy="4660586"/>
          </a:xfrm>
        </p:grpSpPr>
        <p:grpSp>
          <p:nvGrpSpPr>
            <p:cNvPr id="7" name="Groupe 6">
              <a:extLst>
                <a:ext uri="{FF2B5EF4-FFF2-40B4-BE49-F238E27FC236}">
                  <a16:creationId xmlns:a16="http://schemas.microsoft.com/office/drawing/2014/main" id="{5FBEED06-8837-46BD-8044-A0865C7DC4DA}"/>
                </a:ext>
              </a:extLst>
            </p:cNvPr>
            <p:cNvGrpSpPr/>
            <p:nvPr/>
          </p:nvGrpSpPr>
          <p:grpSpPr>
            <a:xfrm>
              <a:off x="5263691" y="1003273"/>
              <a:ext cx="6752003" cy="4660586"/>
              <a:chOff x="5263691" y="1003273"/>
              <a:chExt cx="6752003" cy="4660586"/>
            </a:xfrm>
          </p:grpSpPr>
          <p:pic>
            <p:nvPicPr>
              <p:cNvPr id="29" name="Image 28">
                <a:extLst>
                  <a:ext uri="{FF2B5EF4-FFF2-40B4-BE49-F238E27FC236}">
                    <a16:creationId xmlns:a16="http://schemas.microsoft.com/office/drawing/2014/main" id="{3A3945F3-2AD6-44E3-B4A0-7D634DA9C874}"/>
                  </a:ext>
                </a:extLst>
              </p:cNvPr>
              <p:cNvPicPr>
                <a:picLocks noChangeAspect="1"/>
              </p:cNvPicPr>
              <p:nvPr/>
            </p:nvPicPr>
            <p:blipFill>
              <a:blip r:embed="rId5"/>
              <a:stretch>
                <a:fillRect/>
              </a:stretch>
            </p:blipFill>
            <p:spPr>
              <a:xfrm>
                <a:off x="5652445" y="1578876"/>
                <a:ext cx="6363249" cy="4084983"/>
              </a:xfrm>
              <a:prstGeom prst="rect">
                <a:avLst/>
              </a:prstGeom>
            </p:spPr>
          </p:pic>
          <p:sp>
            <p:nvSpPr>
              <p:cNvPr id="39" name="Parenthèse ouvrante 38">
                <a:extLst>
                  <a:ext uri="{FF2B5EF4-FFF2-40B4-BE49-F238E27FC236}">
                    <a16:creationId xmlns:a16="http://schemas.microsoft.com/office/drawing/2014/main" id="{E9D9E8CB-2B44-42E1-B6AA-0A24F2EE8852}"/>
                  </a:ext>
                </a:extLst>
              </p:cNvPr>
              <p:cNvSpPr/>
              <p:nvPr/>
            </p:nvSpPr>
            <p:spPr>
              <a:xfrm>
                <a:off x="5573110" y="1605458"/>
                <a:ext cx="45719" cy="760690"/>
              </a:xfrm>
              <a:prstGeom prst="leftBracket">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Parenthèse ouvrante 39">
                <a:extLst>
                  <a:ext uri="{FF2B5EF4-FFF2-40B4-BE49-F238E27FC236}">
                    <a16:creationId xmlns:a16="http://schemas.microsoft.com/office/drawing/2014/main" id="{4AFD1228-3E61-47BA-B53D-724C362F5BCC}"/>
                  </a:ext>
                </a:extLst>
              </p:cNvPr>
              <p:cNvSpPr/>
              <p:nvPr/>
            </p:nvSpPr>
            <p:spPr>
              <a:xfrm>
                <a:off x="5567004" y="2613843"/>
                <a:ext cx="122474" cy="1532631"/>
              </a:xfrm>
              <a:prstGeom prst="leftBracket">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41" name="Parenthèse ouvrante 40">
                <a:extLst>
                  <a:ext uri="{FF2B5EF4-FFF2-40B4-BE49-F238E27FC236}">
                    <a16:creationId xmlns:a16="http://schemas.microsoft.com/office/drawing/2014/main" id="{131554C7-B518-4AD0-8A9E-952EF72C6A11}"/>
                  </a:ext>
                </a:extLst>
              </p:cNvPr>
              <p:cNvSpPr/>
              <p:nvPr/>
            </p:nvSpPr>
            <p:spPr>
              <a:xfrm>
                <a:off x="5539493" y="4715636"/>
                <a:ext cx="79753" cy="902238"/>
              </a:xfrm>
              <a:prstGeom prst="leftBracket">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42" name="ZoneTexte 41">
                <a:extLst>
                  <a:ext uri="{FF2B5EF4-FFF2-40B4-BE49-F238E27FC236}">
                    <a16:creationId xmlns:a16="http://schemas.microsoft.com/office/drawing/2014/main" id="{B758A8E2-E28D-4D2B-980D-081A8F118C8A}"/>
                  </a:ext>
                </a:extLst>
              </p:cNvPr>
              <p:cNvSpPr txBox="1"/>
              <p:nvPr/>
            </p:nvSpPr>
            <p:spPr>
              <a:xfrm rot="16200000">
                <a:off x="5062993" y="1877063"/>
                <a:ext cx="732893" cy="276999"/>
              </a:xfrm>
              <a:prstGeom prst="rect">
                <a:avLst/>
              </a:prstGeom>
              <a:noFill/>
            </p:spPr>
            <p:txBody>
              <a:bodyPr wrap="none" rtlCol="0">
                <a:spAutoFit/>
              </a:bodyPr>
              <a:lstStyle/>
              <a:p>
                <a:r>
                  <a:rPr lang="en-US" sz="1200" dirty="0"/>
                  <a:t>1</a:t>
                </a:r>
                <a:r>
                  <a:rPr lang="en-US" sz="1200" baseline="30000" dirty="0"/>
                  <a:t>st</a:t>
                </a:r>
                <a:r>
                  <a:rPr lang="en-US" sz="1200" dirty="0"/>
                  <a:t> level</a:t>
                </a:r>
              </a:p>
            </p:txBody>
          </p:sp>
          <p:sp>
            <p:nvSpPr>
              <p:cNvPr id="43" name="ZoneTexte 42">
                <a:extLst>
                  <a:ext uri="{FF2B5EF4-FFF2-40B4-BE49-F238E27FC236}">
                    <a16:creationId xmlns:a16="http://schemas.microsoft.com/office/drawing/2014/main" id="{B5764303-1E6A-4FC4-8FE5-B01CE0512851}"/>
                  </a:ext>
                </a:extLst>
              </p:cNvPr>
              <p:cNvSpPr txBox="1"/>
              <p:nvPr/>
            </p:nvSpPr>
            <p:spPr>
              <a:xfrm rot="16200000">
                <a:off x="5023361" y="3241658"/>
                <a:ext cx="790601" cy="276999"/>
              </a:xfrm>
              <a:prstGeom prst="rect">
                <a:avLst/>
              </a:prstGeom>
              <a:noFill/>
            </p:spPr>
            <p:txBody>
              <a:bodyPr wrap="none" rtlCol="0">
                <a:spAutoFit/>
              </a:bodyPr>
              <a:lstStyle/>
              <a:p>
                <a:r>
                  <a:rPr lang="en-US" sz="1200" dirty="0"/>
                  <a:t>2</a:t>
                </a:r>
                <a:r>
                  <a:rPr lang="en-US" sz="1200" baseline="30000" dirty="0"/>
                  <a:t>nd</a:t>
                </a:r>
                <a:r>
                  <a:rPr lang="en-US" sz="1200" dirty="0"/>
                  <a:t> level</a:t>
                </a:r>
              </a:p>
            </p:txBody>
          </p:sp>
          <p:sp>
            <p:nvSpPr>
              <p:cNvPr id="44" name="ZoneTexte 43">
                <a:extLst>
                  <a:ext uri="{FF2B5EF4-FFF2-40B4-BE49-F238E27FC236}">
                    <a16:creationId xmlns:a16="http://schemas.microsoft.com/office/drawing/2014/main" id="{031BB267-9ACB-42F9-BEF7-01407EC00AC4}"/>
                  </a:ext>
                </a:extLst>
              </p:cNvPr>
              <p:cNvSpPr txBox="1"/>
              <p:nvPr/>
            </p:nvSpPr>
            <p:spPr>
              <a:xfrm rot="16200000">
                <a:off x="5022920" y="5057592"/>
                <a:ext cx="758541" cy="276999"/>
              </a:xfrm>
              <a:prstGeom prst="rect">
                <a:avLst/>
              </a:prstGeom>
              <a:noFill/>
            </p:spPr>
            <p:txBody>
              <a:bodyPr wrap="none" rtlCol="0">
                <a:spAutoFit/>
              </a:bodyPr>
              <a:lstStyle/>
              <a:p>
                <a:r>
                  <a:rPr lang="en-US" sz="1200" dirty="0"/>
                  <a:t>3</a:t>
                </a:r>
                <a:r>
                  <a:rPr lang="en-US" sz="1200" baseline="30000" dirty="0"/>
                  <a:t>rd</a:t>
                </a:r>
                <a:r>
                  <a:rPr lang="en-US" sz="1200" dirty="0"/>
                  <a:t> level</a:t>
                </a:r>
              </a:p>
            </p:txBody>
          </p:sp>
          <p:sp>
            <p:nvSpPr>
              <p:cNvPr id="52" name="ZoneTexte 51">
                <a:extLst>
                  <a:ext uri="{FF2B5EF4-FFF2-40B4-BE49-F238E27FC236}">
                    <a16:creationId xmlns:a16="http://schemas.microsoft.com/office/drawing/2014/main" id="{9DCEFEED-7D7C-43F6-A810-13E047B420E1}"/>
                  </a:ext>
                </a:extLst>
              </p:cNvPr>
              <p:cNvSpPr txBox="1"/>
              <p:nvPr/>
            </p:nvSpPr>
            <p:spPr>
              <a:xfrm>
                <a:off x="5458743" y="1003273"/>
                <a:ext cx="5934471" cy="369332"/>
              </a:xfrm>
              <a:prstGeom prst="rect">
                <a:avLst/>
              </a:prstGeom>
              <a:noFill/>
            </p:spPr>
            <p:txBody>
              <a:bodyPr wrap="square">
                <a:spAutoFit/>
              </a:bodyPr>
              <a:lstStyle/>
              <a:p>
                <a:r>
                  <a:rPr lang="en-US" b="1" dirty="0"/>
                  <a:t>Profile &amp; Anteriority knowledge: 7 data sources</a:t>
                </a:r>
              </a:p>
            </p:txBody>
          </p:sp>
        </p:grpSp>
        <p:pic>
          <p:nvPicPr>
            <p:cNvPr id="36" name="Image 35">
              <a:extLst>
                <a:ext uri="{FF2B5EF4-FFF2-40B4-BE49-F238E27FC236}">
                  <a16:creationId xmlns:a16="http://schemas.microsoft.com/office/drawing/2014/main" id="{2D3E42E9-4C5B-4D30-BC9E-C61C46767295}"/>
                </a:ext>
              </a:extLst>
            </p:cNvPr>
            <p:cNvPicPr>
              <a:picLocks noChangeAspect="1"/>
            </p:cNvPicPr>
            <p:nvPr/>
          </p:nvPicPr>
          <p:blipFill>
            <a:blip r:embed="rId6"/>
            <a:stretch>
              <a:fillRect/>
            </a:stretch>
          </p:blipFill>
          <p:spPr>
            <a:xfrm>
              <a:off x="11110819" y="1603391"/>
              <a:ext cx="904875" cy="371475"/>
            </a:xfrm>
            <a:prstGeom prst="rect">
              <a:avLst/>
            </a:prstGeom>
          </p:spPr>
        </p:pic>
      </p:grpSp>
      <p:sp>
        <p:nvSpPr>
          <p:cNvPr id="45" name="Bulle narrative : rectangle 44">
            <a:extLst>
              <a:ext uri="{FF2B5EF4-FFF2-40B4-BE49-F238E27FC236}">
                <a16:creationId xmlns:a16="http://schemas.microsoft.com/office/drawing/2014/main" id="{8CC5AC62-725B-4EC7-923A-F7F347A7CFAB}"/>
              </a:ext>
            </a:extLst>
          </p:cNvPr>
          <p:cNvSpPr/>
          <p:nvPr/>
        </p:nvSpPr>
        <p:spPr>
          <a:xfrm>
            <a:off x="5970360" y="1583046"/>
            <a:ext cx="1420052" cy="412163"/>
          </a:xfrm>
          <a:prstGeom prst="wedgeRectCallout">
            <a:avLst>
              <a:gd name="adj1" fmla="val 64236"/>
              <a:gd name="adj2" fmla="val -2632"/>
            </a:avLst>
          </a:prstGeom>
          <a:solidFill>
            <a:schemeClr val="tx2">
              <a:lumMod val="60000"/>
              <a:lumOff val="40000"/>
            </a:schemeClr>
          </a:solidFill>
          <a:ln>
            <a:solidFill>
              <a:schemeClr val="bg2">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100" b="1" dirty="0">
                <a:solidFill>
                  <a:schemeClr val="bg1"/>
                </a:solidFill>
              </a:rPr>
              <a:t>Loan’s description</a:t>
            </a:r>
          </a:p>
          <a:p>
            <a:pPr algn="r"/>
            <a:r>
              <a:rPr lang="en-US" sz="1100" b="1" dirty="0">
                <a:solidFill>
                  <a:schemeClr val="bg1"/>
                </a:solidFill>
              </a:rPr>
              <a:t>+ Client’s profile</a:t>
            </a:r>
          </a:p>
        </p:txBody>
      </p:sp>
      <p:grpSp>
        <p:nvGrpSpPr>
          <p:cNvPr id="4" name="Groupe 3">
            <a:extLst>
              <a:ext uri="{FF2B5EF4-FFF2-40B4-BE49-F238E27FC236}">
                <a16:creationId xmlns:a16="http://schemas.microsoft.com/office/drawing/2014/main" id="{4BF7FEBD-B955-477B-8D29-9E3578C9CC97}"/>
              </a:ext>
            </a:extLst>
          </p:cNvPr>
          <p:cNvGrpSpPr/>
          <p:nvPr/>
        </p:nvGrpSpPr>
        <p:grpSpPr>
          <a:xfrm>
            <a:off x="5181103" y="5707517"/>
            <a:ext cx="6489749" cy="1099820"/>
            <a:chOff x="5181103" y="5707517"/>
            <a:chExt cx="6489749" cy="1099820"/>
          </a:xfrm>
        </p:grpSpPr>
        <p:sp>
          <p:nvSpPr>
            <p:cNvPr id="28" name="ZoneTexte 27">
              <a:extLst>
                <a:ext uri="{FF2B5EF4-FFF2-40B4-BE49-F238E27FC236}">
                  <a16:creationId xmlns:a16="http://schemas.microsoft.com/office/drawing/2014/main" id="{67619FA9-C813-4BC9-A6ED-BB71917F32BD}"/>
                </a:ext>
              </a:extLst>
            </p:cNvPr>
            <p:cNvSpPr txBox="1"/>
            <p:nvPr/>
          </p:nvSpPr>
          <p:spPr>
            <a:xfrm>
              <a:off x="5181103" y="5730119"/>
              <a:ext cx="6489749" cy="1077218"/>
            </a:xfrm>
            <a:prstGeom prst="rect">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lin ang="5400000" scaled="1"/>
              <a:tileRect/>
            </a:gradFill>
            <a:ln>
              <a:solidFill>
                <a:schemeClr val="tx1"/>
              </a:solidFill>
            </a:ln>
          </p:spPr>
          <p:txBody>
            <a:bodyPr wrap="square" rtlCol="0">
              <a:spAutoFit/>
            </a:bodyPr>
            <a:lstStyle/>
            <a:p>
              <a:pPr algn="r"/>
              <a:r>
                <a:rPr lang="en-US" sz="1600" b="1" dirty="0"/>
                <a:t>Kaggle Kernel re-use: limitations</a:t>
              </a:r>
            </a:p>
            <a:p>
              <a:pPr algn="r"/>
              <a:r>
                <a:rPr lang="en-US" sz="1600" dirty="0"/>
                <a:t>While Competitors focus on max score “by any means”, we must provide </a:t>
              </a:r>
              <a:r>
                <a:rPr lang="en-US" sz="1600" b="1" dirty="0"/>
                <a:t>interpretable</a:t>
              </a:r>
              <a:r>
                <a:rPr lang="en-US" sz="1600" dirty="0"/>
                <a:t> decisions, including the possibility given to customers to </a:t>
              </a:r>
              <a:r>
                <a:rPr lang="en-US" sz="1600" b="1" dirty="0"/>
                <a:t>explore</a:t>
              </a:r>
              <a:r>
                <a:rPr lang="en-US" sz="1600" dirty="0"/>
                <a:t> their case.</a:t>
              </a:r>
              <a:endParaRPr lang="en-US" sz="1600" b="1" dirty="0"/>
            </a:p>
          </p:txBody>
        </p:sp>
        <p:pic>
          <p:nvPicPr>
            <p:cNvPr id="32" name="Graphique 31" descr="Index pointant vers la droite vu du côté du dos de la main">
              <a:extLst>
                <a:ext uri="{FF2B5EF4-FFF2-40B4-BE49-F238E27FC236}">
                  <a16:creationId xmlns:a16="http://schemas.microsoft.com/office/drawing/2014/main" id="{A182D54C-36C2-4B3F-8C9D-C538832BCF4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253572" y="5707517"/>
              <a:ext cx="450613" cy="450613"/>
            </a:xfrm>
            <a:prstGeom prst="rect">
              <a:avLst/>
            </a:prstGeom>
          </p:spPr>
        </p:pic>
      </p:grpSp>
      <p:grpSp>
        <p:nvGrpSpPr>
          <p:cNvPr id="16" name="Groupe 15">
            <a:extLst>
              <a:ext uri="{FF2B5EF4-FFF2-40B4-BE49-F238E27FC236}">
                <a16:creationId xmlns:a16="http://schemas.microsoft.com/office/drawing/2014/main" id="{D38F094C-B712-426C-B91D-0CEAC44C9DC8}"/>
              </a:ext>
            </a:extLst>
          </p:cNvPr>
          <p:cNvGrpSpPr/>
          <p:nvPr/>
        </p:nvGrpSpPr>
        <p:grpSpPr>
          <a:xfrm>
            <a:off x="7052748" y="2134338"/>
            <a:ext cx="4945377" cy="3494597"/>
            <a:chOff x="7052748" y="2134338"/>
            <a:chExt cx="4945377" cy="3494597"/>
          </a:xfrm>
        </p:grpSpPr>
        <p:grpSp>
          <p:nvGrpSpPr>
            <p:cNvPr id="9" name="Groupe 8">
              <a:extLst>
                <a:ext uri="{FF2B5EF4-FFF2-40B4-BE49-F238E27FC236}">
                  <a16:creationId xmlns:a16="http://schemas.microsoft.com/office/drawing/2014/main" id="{6BC39A25-7165-422D-896F-27907ABD208C}"/>
                </a:ext>
              </a:extLst>
            </p:cNvPr>
            <p:cNvGrpSpPr/>
            <p:nvPr/>
          </p:nvGrpSpPr>
          <p:grpSpPr>
            <a:xfrm>
              <a:off x="7830843" y="2134338"/>
              <a:ext cx="4167282" cy="3494597"/>
              <a:chOff x="7830843" y="2134338"/>
              <a:chExt cx="4167282" cy="3494597"/>
            </a:xfrm>
          </p:grpSpPr>
          <p:sp>
            <p:nvSpPr>
              <p:cNvPr id="47" name="Bulle narrative : rectangle 46">
                <a:extLst>
                  <a:ext uri="{FF2B5EF4-FFF2-40B4-BE49-F238E27FC236}">
                    <a16:creationId xmlns:a16="http://schemas.microsoft.com/office/drawing/2014/main" id="{404E4037-5A7D-49D7-9051-0B780CDCCA24}"/>
                  </a:ext>
                </a:extLst>
              </p:cNvPr>
              <p:cNvSpPr/>
              <p:nvPr/>
            </p:nvSpPr>
            <p:spPr>
              <a:xfrm>
                <a:off x="10739288" y="2134338"/>
                <a:ext cx="1258837" cy="279831"/>
              </a:xfrm>
              <a:prstGeom prst="wedgeRectCallout">
                <a:avLst>
                  <a:gd name="adj1" fmla="val 3190"/>
                  <a:gd name="adj2" fmla="val 149438"/>
                </a:avLst>
              </a:prstGeom>
              <a:solidFill>
                <a:srgbClr val="6DD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50" b="1" dirty="0">
                    <a:solidFill>
                      <a:schemeClr val="bg1"/>
                    </a:solidFill>
                  </a:rPr>
                  <a:t>“Internal” loans</a:t>
                </a:r>
              </a:p>
            </p:txBody>
          </p:sp>
          <p:sp>
            <p:nvSpPr>
              <p:cNvPr id="49" name="Rectangle : coins arrondis 48">
                <a:extLst>
                  <a:ext uri="{FF2B5EF4-FFF2-40B4-BE49-F238E27FC236}">
                    <a16:creationId xmlns:a16="http://schemas.microsoft.com/office/drawing/2014/main" id="{7BA82CE8-E990-4199-8B14-55BE1627C42F}"/>
                  </a:ext>
                </a:extLst>
              </p:cNvPr>
              <p:cNvSpPr/>
              <p:nvPr/>
            </p:nvSpPr>
            <p:spPr>
              <a:xfrm>
                <a:off x="7830843" y="2714956"/>
                <a:ext cx="4167282" cy="2913979"/>
              </a:xfrm>
              <a:prstGeom prst="roundRect">
                <a:avLst>
                  <a:gd name="adj" fmla="val 6244"/>
                </a:avLst>
              </a:prstGeom>
              <a:noFill/>
              <a:ln w="28575">
                <a:solidFill>
                  <a:srgbClr val="6DD4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7" name="Légende : flèche courbée 56">
              <a:extLst>
                <a:ext uri="{FF2B5EF4-FFF2-40B4-BE49-F238E27FC236}">
                  <a16:creationId xmlns:a16="http://schemas.microsoft.com/office/drawing/2014/main" id="{4A942BE1-D906-449F-AD9E-CF16E93338BD}"/>
                </a:ext>
              </a:extLst>
            </p:cNvPr>
            <p:cNvSpPr/>
            <p:nvPr/>
          </p:nvSpPr>
          <p:spPr>
            <a:xfrm>
              <a:off x="7052748" y="3709418"/>
              <a:ext cx="3259575" cy="552902"/>
            </a:xfrm>
            <a:prstGeom prst="borderCallout2">
              <a:avLst>
                <a:gd name="adj1" fmla="val 44420"/>
                <a:gd name="adj2" fmla="val 99458"/>
                <a:gd name="adj3" fmla="val 20146"/>
                <a:gd name="adj4" fmla="val 96745"/>
                <a:gd name="adj5" fmla="val 21857"/>
                <a:gd name="adj6" fmla="val 98058"/>
              </a:avLst>
            </a:prstGeom>
            <a:solidFill>
              <a:srgbClr val="6DD4FF"/>
            </a:solidFill>
            <a:ln>
              <a:solidFill>
                <a:srgbClr val="6DD4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Client’s “</a:t>
              </a:r>
              <a:r>
                <a:rPr lang="en-US" sz="1600" b="1" i="1" dirty="0">
                  <a:solidFill>
                    <a:schemeClr val="tx1"/>
                  </a:solidFill>
                </a:rPr>
                <a:t>internal</a:t>
              </a:r>
              <a:r>
                <a:rPr lang="en-US" sz="1600" dirty="0"/>
                <a:t>” applications incl. </a:t>
              </a:r>
              <a:r>
                <a:rPr lang="en-US" sz="1600" b="1" dirty="0"/>
                <a:t>rejected</a:t>
              </a:r>
              <a:r>
                <a:rPr lang="en-US" sz="1600" dirty="0"/>
                <a:t> (95.03 %)</a:t>
              </a:r>
            </a:p>
          </p:txBody>
        </p:sp>
      </p:grpSp>
      <p:grpSp>
        <p:nvGrpSpPr>
          <p:cNvPr id="15" name="Groupe 14">
            <a:extLst>
              <a:ext uri="{FF2B5EF4-FFF2-40B4-BE49-F238E27FC236}">
                <a16:creationId xmlns:a16="http://schemas.microsoft.com/office/drawing/2014/main" id="{5E84E205-8A15-43F4-BBEA-63BDE7C40CD2}"/>
              </a:ext>
            </a:extLst>
          </p:cNvPr>
          <p:cNvGrpSpPr/>
          <p:nvPr/>
        </p:nvGrpSpPr>
        <p:grpSpPr>
          <a:xfrm>
            <a:off x="5670114" y="2129619"/>
            <a:ext cx="3582353" cy="3488255"/>
            <a:chOff x="5670114" y="2129619"/>
            <a:chExt cx="3582353" cy="3488255"/>
          </a:xfrm>
        </p:grpSpPr>
        <p:grpSp>
          <p:nvGrpSpPr>
            <p:cNvPr id="8" name="Groupe 7">
              <a:extLst>
                <a:ext uri="{FF2B5EF4-FFF2-40B4-BE49-F238E27FC236}">
                  <a16:creationId xmlns:a16="http://schemas.microsoft.com/office/drawing/2014/main" id="{F7B1803B-06F4-4624-B066-9FB0473E2CF0}"/>
                </a:ext>
              </a:extLst>
            </p:cNvPr>
            <p:cNvGrpSpPr/>
            <p:nvPr/>
          </p:nvGrpSpPr>
          <p:grpSpPr>
            <a:xfrm>
              <a:off x="5670114" y="2129619"/>
              <a:ext cx="1607764" cy="3488255"/>
              <a:chOff x="5670114" y="2129619"/>
              <a:chExt cx="1607764" cy="3488255"/>
            </a:xfrm>
          </p:grpSpPr>
          <p:sp>
            <p:nvSpPr>
              <p:cNvPr id="46" name="Bulle narrative : rectangle 45">
                <a:extLst>
                  <a:ext uri="{FF2B5EF4-FFF2-40B4-BE49-F238E27FC236}">
                    <a16:creationId xmlns:a16="http://schemas.microsoft.com/office/drawing/2014/main" id="{A839E9E3-7B13-431A-B497-9603F63B653D}"/>
                  </a:ext>
                </a:extLst>
              </p:cNvPr>
              <p:cNvSpPr/>
              <p:nvPr/>
            </p:nvSpPr>
            <p:spPr>
              <a:xfrm>
                <a:off x="5704185" y="2129619"/>
                <a:ext cx="1258838" cy="279831"/>
              </a:xfrm>
              <a:prstGeom prst="wedgeRectCallout">
                <a:avLst>
                  <a:gd name="adj1" fmla="val -7472"/>
                  <a:gd name="adj2" fmla="val 149438"/>
                </a:avLst>
              </a:prstGeom>
              <a:solidFill>
                <a:srgbClr val="F5B8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b="1" dirty="0">
                    <a:solidFill>
                      <a:schemeClr val="bg1"/>
                    </a:solidFill>
                  </a:rPr>
                  <a:t>“External” loans</a:t>
                </a:r>
              </a:p>
            </p:txBody>
          </p:sp>
          <p:sp>
            <p:nvSpPr>
              <p:cNvPr id="48" name="Rectangle : coins arrondis 47">
                <a:extLst>
                  <a:ext uri="{FF2B5EF4-FFF2-40B4-BE49-F238E27FC236}">
                    <a16:creationId xmlns:a16="http://schemas.microsoft.com/office/drawing/2014/main" id="{BFF8FF72-0121-4F2A-ADD1-4D1F643519BD}"/>
                  </a:ext>
                </a:extLst>
              </p:cNvPr>
              <p:cNvSpPr/>
              <p:nvPr/>
            </p:nvSpPr>
            <p:spPr>
              <a:xfrm>
                <a:off x="5670114" y="2714956"/>
                <a:ext cx="1607764" cy="2902918"/>
              </a:xfrm>
              <a:prstGeom prst="roundRect">
                <a:avLst>
                  <a:gd name="adj" fmla="val 6244"/>
                </a:avLst>
              </a:prstGeom>
              <a:noFill/>
              <a:ln w="28575">
                <a:solidFill>
                  <a:srgbClr val="F5B8C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Légende : flèche courbée 57">
              <a:extLst>
                <a:ext uri="{FF2B5EF4-FFF2-40B4-BE49-F238E27FC236}">
                  <a16:creationId xmlns:a16="http://schemas.microsoft.com/office/drawing/2014/main" id="{92BB4EAE-93D1-4C1B-B44D-69C19B64FF29}"/>
                </a:ext>
              </a:extLst>
            </p:cNvPr>
            <p:cNvSpPr/>
            <p:nvPr/>
          </p:nvSpPr>
          <p:spPr>
            <a:xfrm>
              <a:off x="6594113" y="4420697"/>
              <a:ext cx="2658354" cy="552902"/>
            </a:xfrm>
            <a:prstGeom prst="borderCallout2">
              <a:avLst>
                <a:gd name="adj1" fmla="val 37997"/>
                <a:gd name="adj2" fmla="val -266"/>
                <a:gd name="adj3" fmla="val 14709"/>
                <a:gd name="adj4" fmla="val 1126"/>
                <a:gd name="adj5" fmla="val 28833"/>
                <a:gd name="adj6" fmla="val 2291"/>
              </a:avLst>
            </a:prstGeom>
            <a:solidFill>
              <a:srgbClr val="F5B8CF"/>
            </a:solidFill>
            <a:ln>
              <a:solidFill>
                <a:srgbClr val="F5B8C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Client’s “</a:t>
              </a:r>
              <a:r>
                <a:rPr lang="en-US" sz="1600" b="1" i="1" dirty="0">
                  <a:solidFill>
                    <a:schemeClr val="tx1"/>
                  </a:solidFill>
                </a:rPr>
                <a:t>external</a:t>
              </a:r>
              <a:r>
                <a:rPr lang="en-US" sz="1600" dirty="0"/>
                <a:t>” loans (85.84 %)</a:t>
              </a:r>
            </a:p>
          </p:txBody>
        </p:sp>
      </p:grpSp>
      <p:grpSp>
        <p:nvGrpSpPr>
          <p:cNvPr id="17" name="Groupe 16">
            <a:extLst>
              <a:ext uri="{FF2B5EF4-FFF2-40B4-BE49-F238E27FC236}">
                <a16:creationId xmlns:a16="http://schemas.microsoft.com/office/drawing/2014/main" id="{C0F2B909-72D9-46F3-8FDE-EDD2F7756FC2}"/>
              </a:ext>
            </a:extLst>
          </p:cNvPr>
          <p:cNvGrpSpPr/>
          <p:nvPr/>
        </p:nvGrpSpPr>
        <p:grpSpPr>
          <a:xfrm>
            <a:off x="6732684" y="2384568"/>
            <a:ext cx="2519783" cy="1148505"/>
            <a:chOff x="6732684" y="2384568"/>
            <a:chExt cx="2519783" cy="1148505"/>
          </a:xfrm>
        </p:grpSpPr>
        <p:grpSp>
          <p:nvGrpSpPr>
            <p:cNvPr id="10" name="Groupe 9">
              <a:extLst>
                <a:ext uri="{FF2B5EF4-FFF2-40B4-BE49-F238E27FC236}">
                  <a16:creationId xmlns:a16="http://schemas.microsoft.com/office/drawing/2014/main" id="{52269B5B-2BDB-4EEC-BCD3-ACA037ED00C3}"/>
                </a:ext>
              </a:extLst>
            </p:cNvPr>
            <p:cNvGrpSpPr/>
            <p:nvPr/>
          </p:nvGrpSpPr>
          <p:grpSpPr>
            <a:xfrm>
              <a:off x="7110454" y="2384568"/>
              <a:ext cx="1258837" cy="279831"/>
              <a:chOff x="7110454" y="2384568"/>
              <a:chExt cx="1258837" cy="279831"/>
            </a:xfrm>
          </p:grpSpPr>
          <p:sp>
            <p:nvSpPr>
              <p:cNvPr id="50" name="Bulle narrative : rectangle 49">
                <a:extLst>
                  <a:ext uri="{FF2B5EF4-FFF2-40B4-BE49-F238E27FC236}">
                    <a16:creationId xmlns:a16="http://schemas.microsoft.com/office/drawing/2014/main" id="{E3FDAE70-973D-4B2F-A17C-C472EDEFD282}"/>
                  </a:ext>
                </a:extLst>
              </p:cNvPr>
              <p:cNvSpPr/>
              <p:nvPr/>
            </p:nvSpPr>
            <p:spPr>
              <a:xfrm>
                <a:off x="7110454" y="2384568"/>
                <a:ext cx="1258837" cy="279831"/>
              </a:xfrm>
              <a:prstGeom prst="wedgeRectCallout">
                <a:avLst>
                  <a:gd name="adj1" fmla="val 42508"/>
                  <a:gd name="adj2" fmla="val 11046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bg1"/>
                    </a:solidFill>
                  </a:rPr>
                  <a:t>both loans</a:t>
                </a:r>
              </a:p>
            </p:txBody>
          </p:sp>
          <p:sp>
            <p:nvSpPr>
              <p:cNvPr id="51" name="Bulle narrative : rectangle 50">
                <a:extLst>
                  <a:ext uri="{FF2B5EF4-FFF2-40B4-BE49-F238E27FC236}">
                    <a16:creationId xmlns:a16="http://schemas.microsoft.com/office/drawing/2014/main" id="{AED57B58-B29B-4B0F-A1F2-142175AB5F8E}"/>
                  </a:ext>
                </a:extLst>
              </p:cNvPr>
              <p:cNvSpPr/>
              <p:nvPr/>
            </p:nvSpPr>
            <p:spPr>
              <a:xfrm>
                <a:off x="7110454" y="2384568"/>
                <a:ext cx="1258837" cy="279831"/>
              </a:xfrm>
              <a:prstGeom prst="wedgeRectCallout">
                <a:avLst>
                  <a:gd name="adj1" fmla="val -47456"/>
                  <a:gd name="adj2" fmla="val 10147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bg1"/>
                    </a:solidFill>
                  </a:rPr>
                  <a:t>both loans</a:t>
                </a:r>
              </a:p>
            </p:txBody>
          </p:sp>
        </p:grpSp>
        <p:sp>
          <p:nvSpPr>
            <p:cNvPr id="59" name="Légende : double flèche courbée 58">
              <a:extLst>
                <a:ext uri="{FF2B5EF4-FFF2-40B4-BE49-F238E27FC236}">
                  <a16:creationId xmlns:a16="http://schemas.microsoft.com/office/drawing/2014/main" id="{C4A0236F-366E-4102-A65A-C8D8F4850825}"/>
                </a:ext>
              </a:extLst>
            </p:cNvPr>
            <p:cNvSpPr/>
            <p:nvPr/>
          </p:nvSpPr>
          <p:spPr>
            <a:xfrm>
              <a:off x="6732684" y="2956701"/>
              <a:ext cx="2519783" cy="576372"/>
            </a:xfrm>
            <a:prstGeom prst="borderCallout3">
              <a:avLst>
                <a:gd name="adj1" fmla="val 33778"/>
                <a:gd name="adj2" fmla="val 93187"/>
                <a:gd name="adj3" fmla="val 24617"/>
                <a:gd name="adj4" fmla="val 93653"/>
                <a:gd name="adj5" fmla="val 33211"/>
                <a:gd name="adj6" fmla="val 88797"/>
                <a:gd name="adj7" fmla="val 39340"/>
                <a:gd name="adj8" fmla="val 96744"/>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Client’s </a:t>
              </a:r>
              <a:r>
                <a:rPr lang="en-US" sz="1600" b="1" i="1" dirty="0">
                  <a:solidFill>
                    <a:schemeClr val="tx1"/>
                  </a:solidFill>
                </a:rPr>
                <a:t>both</a:t>
              </a:r>
              <a:r>
                <a:rPr lang="en-US" sz="1600" b="1" i="1" dirty="0">
                  <a:solidFill>
                    <a:schemeClr val="accent1">
                      <a:lumMod val="60000"/>
                      <a:lumOff val="40000"/>
                    </a:schemeClr>
                  </a:solidFill>
                </a:rPr>
                <a:t> </a:t>
              </a:r>
              <a:r>
                <a:rPr lang="en-US" sz="1600" dirty="0"/>
                <a:t>loans' knowledge (81.63 %).</a:t>
              </a:r>
            </a:p>
          </p:txBody>
        </p:sp>
      </p:grpSp>
    </p:spTree>
    <p:extLst>
      <p:ext uri="{BB962C8B-B14F-4D97-AF65-F5344CB8AC3E}">
        <p14:creationId xmlns:p14="http://schemas.microsoft.com/office/powerpoint/2010/main" val="82235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up)">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wipe(up)">
                                      <p:cBhvr>
                                        <p:cTn id="22" dur="500"/>
                                        <p:tgtEl>
                                          <p:spTgt spid="4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down)">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down)">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down)">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C9B2347D-7390-4345-96F9-911E052FD8A4}"/>
              </a:ext>
            </a:extLst>
          </p:cNvPr>
          <p:cNvPicPr>
            <a:picLocks noChangeAspect="1"/>
          </p:cNvPicPr>
          <p:nvPr/>
        </p:nvPicPr>
        <p:blipFill>
          <a:blip r:embed="rId3"/>
          <a:stretch>
            <a:fillRect/>
          </a:stretch>
        </p:blipFill>
        <p:spPr>
          <a:xfrm>
            <a:off x="5626028" y="1576421"/>
            <a:ext cx="6363249" cy="4084983"/>
          </a:xfrm>
          <a:prstGeom prst="rect">
            <a:avLst/>
          </a:prstGeom>
        </p:spPr>
      </p:pic>
      <p:sp>
        <p:nvSpPr>
          <p:cNvPr id="2" name="Titre 1">
            <a:extLst>
              <a:ext uri="{FF2B5EF4-FFF2-40B4-BE49-F238E27FC236}">
                <a16:creationId xmlns:a16="http://schemas.microsoft.com/office/drawing/2014/main" id="{9863625D-E9E6-45EA-BB94-1B5F036D014B}"/>
              </a:ext>
            </a:extLst>
          </p:cNvPr>
          <p:cNvSpPr>
            <a:spLocks noGrp="1"/>
          </p:cNvSpPr>
          <p:nvPr>
            <p:ph type="title"/>
          </p:nvPr>
        </p:nvSpPr>
        <p:spPr>
          <a:xfrm>
            <a:off x="666152" y="106077"/>
            <a:ext cx="10762373" cy="861682"/>
          </a:xfrm>
        </p:spPr>
        <p:txBody>
          <a:bodyPr/>
          <a:lstStyle/>
          <a:p>
            <a:r>
              <a:rPr lang="en-US" sz="2800" dirty="0">
                <a:solidFill>
                  <a:schemeClr val="tx2">
                    <a:lumMod val="50000"/>
                  </a:schemeClr>
                </a:solidFill>
              </a:rPr>
              <a:t>Top-down</a:t>
            </a:r>
            <a:br>
              <a:rPr lang="en-US" sz="2800" dirty="0"/>
            </a:br>
            <a:r>
              <a:rPr lang="en-US" sz="2800" dirty="0"/>
              <a:t>Exploratory Data Analysis </a:t>
            </a:r>
            <a:r>
              <a:rPr lang="en-US" sz="2800" i="1" dirty="0"/>
              <a:t>&amp; </a:t>
            </a:r>
            <a:r>
              <a:rPr lang="en-US" sz="2800" i="1" dirty="0" err="1"/>
              <a:t>FeatureEngineering</a:t>
            </a:r>
            <a:endParaRPr lang="en-US" sz="2800" dirty="0"/>
          </a:p>
        </p:txBody>
      </p:sp>
      <p:pic>
        <p:nvPicPr>
          <p:cNvPr id="4" name="Image 3">
            <a:extLst>
              <a:ext uri="{FF2B5EF4-FFF2-40B4-BE49-F238E27FC236}">
                <a16:creationId xmlns:a16="http://schemas.microsoft.com/office/drawing/2014/main" id="{B8B37C45-DBB0-48BF-90A5-06A667D39238}"/>
              </a:ext>
            </a:extLst>
          </p:cNvPr>
          <p:cNvPicPr>
            <a:picLocks noChangeAspect="1"/>
          </p:cNvPicPr>
          <p:nvPr/>
        </p:nvPicPr>
        <p:blipFill>
          <a:blip r:embed="rId4"/>
          <a:stretch>
            <a:fillRect/>
          </a:stretch>
        </p:blipFill>
        <p:spPr>
          <a:xfrm>
            <a:off x="11084402" y="1600936"/>
            <a:ext cx="904875" cy="371475"/>
          </a:xfrm>
          <a:prstGeom prst="rect">
            <a:avLst/>
          </a:prstGeom>
        </p:spPr>
      </p:pic>
      <p:sp>
        <p:nvSpPr>
          <p:cNvPr id="31" name="Espace réservé du numéro de diapositive 30">
            <a:extLst>
              <a:ext uri="{FF2B5EF4-FFF2-40B4-BE49-F238E27FC236}">
                <a16:creationId xmlns:a16="http://schemas.microsoft.com/office/drawing/2014/main" id="{D7EC99C8-E68A-4393-AE6B-2C715BE55D49}"/>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
        <p:nvSpPr>
          <p:cNvPr id="14" name="Parenthèse ouvrante 13">
            <a:extLst>
              <a:ext uri="{FF2B5EF4-FFF2-40B4-BE49-F238E27FC236}">
                <a16:creationId xmlns:a16="http://schemas.microsoft.com/office/drawing/2014/main" id="{01105420-40B1-468B-AC0A-26BFBC0149B2}"/>
              </a:ext>
            </a:extLst>
          </p:cNvPr>
          <p:cNvSpPr/>
          <p:nvPr/>
        </p:nvSpPr>
        <p:spPr>
          <a:xfrm>
            <a:off x="5546693" y="1603003"/>
            <a:ext cx="45719" cy="760690"/>
          </a:xfrm>
          <a:prstGeom prst="leftBracket">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Parenthèse ouvrante 24">
            <a:extLst>
              <a:ext uri="{FF2B5EF4-FFF2-40B4-BE49-F238E27FC236}">
                <a16:creationId xmlns:a16="http://schemas.microsoft.com/office/drawing/2014/main" id="{609CE21B-9ED7-4BCA-BAA4-2E57E845BFE6}"/>
              </a:ext>
            </a:extLst>
          </p:cNvPr>
          <p:cNvSpPr/>
          <p:nvPr/>
        </p:nvSpPr>
        <p:spPr>
          <a:xfrm>
            <a:off x="5540587" y="2611388"/>
            <a:ext cx="122474" cy="1532631"/>
          </a:xfrm>
          <a:prstGeom prst="leftBracket">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26" name="Parenthèse ouvrante 25">
            <a:extLst>
              <a:ext uri="{FF2B5EF4-FFF2-40B4-BE49-F238E27FC236}">
                <a16:creationId xmlns:a16="http://schemas.microsoft.com/office/drawing/2014/main" id="{CE5D8D75-E34E-4FD7-A48E-602BF722D98A}"/>
              </a:ext>
            </a:extLst>
          </p:cNvPr>
          <p:cNvSpPr/>
          <p:nvPr/>
        </p:nvSpPr>
        <p:spPr>
          <a:xfrm>
            <a:off x="5513076" y="4713181"/>
            <a:ext cx="79753" cy="902238"/>
          </a:xfrm>
          <a:prstGeom prst="leftBracket">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17" name="ZoneTexte 16">
            <a:extLst>
              <a:ext uri="{FF2B5EF4-FFF2-40B4-BE49-F238E27FC236}">
                <a16:creationId xmlns:a16="http://schemas.microsoft.com/office/drawing/2014/main" id="{F4AB92D5-0542-47F1-B743-BD3F73B806CE}"/>
              </a:ext>
            </a:extLst>
          </p:cNvPr>
          <p:cNvSpPr txBox="1"/>
          <p:nvPr/>
        </p:nvSpPr>
        <p:spPr>
          <a:xfrm rot="16200000">
            <a:off x="5036576" y="1874608"/>
            <a:ext cx="732893" cy="276999"/>
          </a:xfrm>
          <a:prstGeom prst="rect">
            <a:avLst/>
          </a:prstGeom>
          <a:noFill/>
        </p:spPr>
        <p:txBody>
          <a:bodyPr wrap="none" rtlCol="0">
            <a:spAutoFit/>
          </a:bodyPr>
          <a:lstStyle/>
          <a:p>
            <a:r>
              <a:rPr lang="en-US" sz="1200" dirty="0"/>
              <a:t>1</a:t>
            </a:r>
            <a:r>
              <a:rPr lang="en-US" sz="1200" baseline="30000" dirty="0"/>
              <a:t>st</a:t>
            </a:r>
            <a:r>
              <a:rPr lang="en-US" sz="1200" dirty="0"/>
              <a:t> level</a:t>
            </a:r>
          </a:p>
        </p:txBody>
      </p:sp>
      <p:sp>
        <p:nvSpPr>
          <p:cNvPr id="28" name="ZoneTexte 27">
            <a:extLst>
              <a:ext uri="{FF2B5EF4-FFF2-40B4-BE49-F238E27FC236}">
                <a16:creationId xmlns:a16="http://schemas.microsoft.com/office/drawing/2014/main" id="{105D1647-6227-497E-9F1D-797377572985}"/>
              </a:ext>
            </a:extLst>
          </p:cNvPr>
          <p:cNvSpPr txBox="1"/>
          <p:nvPr/>
        </p:nvSpPr>
        <p:spPr>
          <a:xfrm rot="16200000">
            <a:off x="4996944" y="3239203"/>
            <a:ext cx="790601" cy="276999"/>
          </a:xfrm>
          <a:prstGeom prst="rect">
            <a:avLst/>
          </a:prstGeom>
          <a:noFill/>
        </p:spPr>
        <p:txBody>
          <a:bodyPr wrap="none" rtlCol="0">
            <a:spAutoFit/>
          </a:bodyPr>
          <a:lstStyle/>
          <a:p>
            <a:r>
              <a:rPr lang="en-US" sz="1200" dirty="0"/>
              <a:t>2</a:t>
            </a:r>
            <a:r>
              <a:rPr lang="en-US" sz="1200" baseline="30000" dirty="0"/>
              <a:t>nd</a:t>
            </a:r>
            <a:r>
              <a:rPr lang="en-US" sz="1200" dirty="0"/>
              <a:t> level</a:t>
            </a:r>
          </a:p>
        </p:txBody>
      </p:sp>
      <p:sp>
        <p:nvSpPr>
          <p:cNvPr id="32" name="ZoneTexte 31">
            <a:extLst>
              <a:ext uri="{FF2B5EF4-FFF2-40B4-BE49-F238E27FC236}">
                <a16:creationId xmlns:a16="http://schemas.microsoft.com/office/drawing/2014/main" id="{64D710CC-E468-43F8-A3CC-8EDE5AE08CE5}"/>
              </a:ext>
            </a:extLst>
          </p:cNvPr>
          <p:cNvSpPr txBox="1"/>
          <p:nvPr/>
        </p:nvSpPr>
        <p:spPr>
          <a:xfrm rot="16200000">
            <a:off x="4996503" y="5055137"/>
            <a:ext cx="758541" cy="276999"/>
          </a:xfrm>
          <a:prstGeom prst="rect">
            <a:avLst/>
          </a:prstGeom>
          <a:noFill/>
        </p:spPr>
        <p:txBody>
          <a:bodyPr wrap="none" rtlCol="0">
            <a:spAutoFit/>
          </a:bodyPr>
          <a:lstStyle/>
          <a:p>
            <a:r>
              <a:rPr lang="en-US" sz="1200" dirty="0"/>
              <a:t>3</a:t>
            </a:r>
            <a:r>
              <a:rPr lang="en-US" sz="1200" baseline="30000" dirty="0"/>
              <a:t>rd</a:t>
            </a:r>
            <a:r>
              <a:rPr lang="en-US" sz="1200" dirty="0"/>
              <a:t> level</a:t>
            </a:r>
          </a:p>
        </p:txBody>
      </p:sp>
      <p:sp>
        <p:nvSpPr>
          <p:cNvPr id="6" name="Bulle narrative : rectangle 5">
            <a:extLst>
              <a:ext uri="{FF2B5EF4-FFF2-40B4-BE49-F238E27FC236}">
                <a16:creationId xmlns:a16="http://schemas.microsoft.com/office/drawing/2014/main" id="{ABEEE31B-4B6A-4A66-83CA-22D809BC67FE}"/>
              </a:ext>
            </a:extLst>
          </p:cNvPr>
          <p:cNvSpPr/>
          <p:nvPr/>
        </p:nvSpPr>
        <p:spPr>
          <a:xfrm>
            <a:off x="5832707" y="1580591"/>
            <a:ext cx="1531288" cy="412163"/>
          </a:xfrm>
          <a:prstGeom prst="wedgeRectCallout">
            <a:avLst>
              <a:gd name="adj1" fmla="val 64236"/>
              <a:gd name="adj2" fmla="val -2632"/>
            </a:avLst>
          </a:prstGeom>
          <a:solidFill>
            <a:schemeClr val="tx2">
              <a:lumMod val="60000"/>
              <a:lumOff val="40000"/>
            </a:schemeClr>
          </a:solidFill>
          <a:ln>
            <a:solidFill>
              <a:schemeClr val="bg2">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100" b="1" dirty="0">
                <a:solidFill>
                  <a:schemeClr val="bg1"/>
                </a:solidFill>
              </a:rPr>
              <a:t>Train (307 511, 122)</a:t>
            </a:r>
          </a:p>
          <a:p>
            <a:pPr algn="r"/>
            <a:r>
              <a:rPr lang="en-US" sz="1100" b="1" dirty="0">
                <a:solidFill>
                  <a:schemeClr val="bg1"/>
                </a:solidFill>
              </a:rPr>
              <a:t>Any (356 255, 122)</a:t>
            </a:r>
          </a:p>
        </p:txBody>
      </p:sp>
      <p:sp>
        <p:nvSpPr>
          <p:cNvPr id="23" name="Bulle narrative : rectangle 22">
            <a:extLst>
              <a:ext uri="{FF2B5EF4-FFF2-40B4-BE49-F238E27FC236}">
                <a16:creationId xmlns:a16="http://schemas.microsoft.com/office/drawing/2014/main" id="{EBC69D15-4831-4AB1-A88F-B966CF751594}"/>
              </a:ext>
            </a:extLst>
          </p:cNvPr>
          <p:cNvSpPr/>
          <p:nvPr/>
        </p:nvSpPr>
        <p:spPr>
          <a:xfrm>
            <a:off x="5682143" y="2359731"/>
            <a:ext cx="1258838" cy="279831"/>
          </a:xfrm>
          <a:prstGeom prst="wedgeRectCallout">
            <a:avLst>
              <a:gd name="adj1" fmla="val -7472"/>
              <a:gd name="adj2" fmla="val 149438"/>
            </a:avLst>
          </a:prstGeom>
          <a:solidFill>
            <a:srgbClr val="F5B8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b="1" dirty="0">
                <a:solidFill>
                  <a:schemeClr val="bg1"/>
                </a:solidFill>
              </a:rPr>
              <a:t>(1 716 428, 17)</a:t>
            </a:r>
          </a:p>
        </p:txBody>
      </p:sp>
      <p:sp>
        <p:nvSpPr>
          <p:cNvPr id="33" name="Bulle narrative : rectangle 32">
            <a:extLst>
              <a:ext uri="{FF2B5EF4-FFF2-40B4-BE49-F238E27FC236}">
                <a16:creationId xmlns:a16="http://schemas.microsoft.com/office/drawing/2014/main" id="{FEEFEE92-D470-477F-9E55-ECD081876EAD}"/>
              </a:ext>
            </a:extLst>
          </p:cNvPr>
          <p:cNvSpPr/>
          <p:nvPr/>
        </p:nvSpPr>
        <p:spPr>
          <a:xfrm>
            <a:off x="9942143" y="2375201"/>
            <a:ext cx="1258837" cy="279831"/>
          </a:xfrm>
          <a:prstGeom prst="wedgeRectCallout">
            <a:avLst>
              <a:gd name="adj1" fmla="val 3190"/>
              <a:gd name="adj2" fmla="val 149438"/>
            </a:avLst>
          </a:prstGeom>
          <a:solidFill>
            <a:srgbClr val="6DD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50" b="1" dirty="0">
                <a:solidFill>
                  <a:schemeClr val="bg1"/>
                </a:solidFill>
              </a:rPr>
              <a:t>(1 670 214, 37)</a:t>
            </a:r>
          </a:p>
        </p:txBody>
      </p:sp>
      <p:sp>
        <p:nvSpPr>
          <p:cNvPr id="27" name="Rectangle : coins arrondis 26">
            <a:extLst>
              <a:ext uri="{FF2B5EF4-FFF2-40B4-BE49-F238E27FC236}">
                <a16:creationId xmlns:a16="http://schemas.microsoft.com/office/drawing/2014/main" id="{C3CB5465-8ED6-4083-926F-123AB2550E67}"/>
              </a:ext>
            </a:extLst>
          </p:cNvPr>
          <p:cNvSpPr/>
          <p:nvPr/>
        </p:nvSpPr>
        <p:spPr>
          <a:xfrm>
            <a:off x="5643697" y="2712501"/>
            <a:ext cx="1607764" cy="2902918"/>
          </a:xfrm>
          <a:prstGeom prst="roundRect">
            <a:avLst>
              <a:gd name="adj" fmla="val 6244"/>
            </a:avLst>
          </a:prstGeom>
          <a:noFill/>
          <a:ln w="28575">
            <a:solidFill>
              <a:srgbClr val="F5B8C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 coins arrondis 33">
            <a:extLst>
              <a:ext uri="{FF2B5EF4-FFF2-40B4-BE49-F238E27FC236}">
                <a16:creationId xmlns:a16="http://schemas.microsoft.com/office/drawing/2014/main" id="{A3F984AE-CBD0-4C32-9439-04CF5029E653}"/>
              </a:ext>
            </a:extLst>
          </p:cNvPr>
          <p:cNvSpPr/>
          <p:nvPr/>
        </p:nvSpPr>
        <p:spPr>
          <a:xfrm>
            <a:off x="7804426" y="2712501"/>
            <a:ext cx="4167282" cy="2913979"/>
          </a:xfrm>
          <a:prstGeom prst="roundRect">
            <a:avLst>
              <a:gd name="adj" fmla="val 6244"/>
            </a:avLst>
          </a:prstGeom>
          <a:noFill/>
          <a:ln w="28575">
            <a:solidFill>
              <a:srgbClr val="6DD4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ZoneTexte 37">
            <a:extLst>
              <a:ext uri="{FF2B5EF4-FFF2-40B4-BE49-F238E27FC236}">
                <a16:creationId xmlns:a16="http://schemas.microsoft.com/office/drawing/2014/main" id="{22852F5D-69F6-447C-BB3F-5542EB1C8D47}"/>
              </a:ext>
            </a:extLst>
          </p:cNvPr>
          <p:cNvSpPr txBox="1"/>
          <p:nvPr/>
        </p:nvSpPr>
        <p:spPr>
          <a:xfrm>
            <a:off x="5559624" y="1024947"/>
            <a:ext cx="2284919" cy="738664"/>
          </a:xfrm>
          <a:prstGeom prst="rect">
            <a:avLst/>
          </a:prstGeom>
          <a:noFill/>
        </p:spPr>
        <p:txBody>
          <a:bodyPr wrap="square">
            <a:spAutoFit/>
          </a:bodyPr>
          <a:lstStyle/>
          <a:p>
            <a:r>
              <a:rPr lang="en-US" b="1" dirty="0"/>
              <a:t>Datasets shapes </a:t>
            </a:r>
            <a:r>
              <a:rPr lang="en-US" sz="1200" b="1" dirty="0"/>
              <a:t>(rows, cols)</a:t>
            </a:r>
            <a:endParaRPr lang="en-US" sz="1200" dirty="0"/>
          </a:p>
          <a:p>
            <a:endParaRPr lang="en-US" sz="1200" dirty="0"/>
          </a:p>
        </p:txBody>
      </p:sp>
      <p:sp>
        <p:nvSpPr>
          <p:cNvPr id="36" name="Bulle narrative : rectangle 35">
            <a:extLst>
              <a:ext uri="{FF2B5EF4-FFF2-40B4-BE49-F238E27FC236}">
                <a16:creationId xmlns:a16="http://schemas.microsoft.com/office/drawing/2014/main" id="{0AF43B5F-DE33-4A76-9B73-F293AF15D916}"/>
              </a:ext>
            </a:extLst>
          </p:cNvPr>
          <p:cNvSpPr/>
          <p:nvPr/>
        </p:nvSpPr>
        <p:spPr>
          <a:xfrm>
            <a:off x="5711598" y="4238492"/>
            <a:ext cx="1258838" cy="279831"/>
          </a:xfrm>
          <a:prstGeom prst="wedgeRectCallout">
            <a:avLst>
              <a:gd name="adj1" fmla="val -7472"/>
              <a:gd name="adj2" fmla="val 149438"/>
            </a:avLst>
          </a:prstGeom>
          <a:solidFill>
            <a:srgbClr val="F5B8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b="1" dirty="0">
                <a:solidFill>
                  <a:schemeClr val="bg1"/>
                </a:solidFill>
              </a:rPr>
              <a:t>(27 299 925, 3)</a:t>
            </a:r>
          </a:p>
        </p:txBody>
      </p:sp>
      <p:sp>
        <p:nvSpPr>
          <p:cNvPr id="39" name="Bulle narrative : rectangle 38">
            <a:extLst>
              <a:ext uri="{FF2B5EF4-FFF2-40B4-BE49-F238E27FC236}">
                <a16:creationId xmlns:a16="http://schemas.microsoft.com/office/drawing/2014/main" id="{DB88E872-C839-4BCF-B7D1-10B52AED99B2}"/>
              </a:ext>
            </a:extLst>
          </p:cNvPr>
          <p:cNvSpPr/>
          <p:nvPr/>
        </p:nvSpPr>
        <p:spPr>
          <a:xfrm>
            <a:off x="9255451" y="1578793"/>
            <a:ext cx="1531288" cy="412163"/>
          </a:xfrm>
          <a:prstGeom prst="wedgeRectCallout">
            <a:avLst>
              <a:gd name="adj1" fmla="val -61219"/>
              <a:gd name="adj2" fmla="val -2632"/>
            </a:avLst>
          </a:prstGeom>
          <a:solidFill>
            <a:schemeClr val="tx2">
              <a:lumMod val="60000"/>
              <a:lumOff val="40000"/>
            </a:schemeClr>
          </a:solidFill>
          <a:ln>
            <a:solidFill>
              <a:schemeClr val="bg2">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bg1"/>
                </a:solidFill>
              </a:rPr>
              <a:t>Train | Test</a:t>
            </a:r>
          </a:p>
          <a:p>
            <a:pPr algn="ctr"/>
            <a:r>
              <a:rPr lang="en-US" sz="1100" b="1" dirty="0">
                <a:solidFill>
                  <a:schemeClr val="bg1"/>
                </a:solidFill>
              </a:rPr>
              <a:t> 85.3% | 13.7%</a:t>
            </a:r>
          </a:p>
        </p:txBody>
      </p:sp>
      <p:sp>
        <p:nvSpPr>
          <p:cNvPr id="40" name="Bulle narrative : rectangle 39">
            <a:extLst>
              <a:ext uri="{FF2B5EF4-FFF2-40B4-BE49-F238E27FC236}">
                <a16:creationId xmlns:a16="http://schemas.microsoft.com/office/drawing/2014/main" id="{780487D6-575B-4936-B34F-2F4A7920E9D7}"/>
              </a:ext>
            </a:extLst>
          </p:cNvPr>
          <p:cNvSpPr/>
          <p:nvPr/>
        </p:nvSpPr>
        <p:spPr>
          <a:xfrm>
            <a:off x="7857008" y="4242646"/>
            <a:ext cx="1258837" cy="279831"/>
          </a:xfrm>
          <a:prstGeom prst="wedgeRectCallout">
            <a:avLst>
              <a:gd name="adj1" fmla="val 3190"/>
              <a:gd name="adj2" fmla="val 149438"/>
            </a:avLst>
          </a:prstGeom>
          <a:solidFill>
            <a:srgbClr val="6DD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50" b="1" dirty="0">
                <a:solidFill>
                  <a:schemeClr val="bg1"/>
                </a:solidFill>
              </a:rPr>
              <a:t>(10 001 358, 8)</a:t>
            </a:r>
          </a:p>
        </p:txBody>
      </p:sp>
      <p:sp>
        <p:nvSpPr>
          <p:cNvPr id="41" name="Bulle narrative : rectangle 40">
            <a:extLst>
              <a:ext uri="{FF2B5EF4-FFF2-40B4-BE49-F238E27FC236}">
                <a16:creationId xmlns:a16="http://schemas.microsoft.com/office/drawing/2014/main" id="{9B17FA5E-D30D-441A-8E3F-E641AAE1EC9A}"/>
              </a:ext>
            </a:extLst>
          </p:cNvPr>
          <p:cNvSpPr/>
          <p:nvPr/>
        </p:nvSpPr>
        <p:spPr>
          <a:xfrm>
            <a:off x="9284939" y="4239228"/>
            <a:ext cx="1258837" cy="279831"/>
          </a:xfrm>
          <a:prstGeom prst="wedgeRectCallout">
            <a:avLst>
              <a:gd name="adj1" fmla="val 3190"/>
              <a:gd name="adj2" fmla="val 149438"/>
            </a:avLst>
          </a:prstGeom>
          <a:solidFill>
            <a:srgbClr val="6DD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50" b="1" dirty="0">
                <a:solidFill>
                  <a:schemeClr val="bg1"/>
                </a:solidFill>
              </a:rPr>
              <a:t>(13 605 401, 8)</a:t>
            </a:r>
          </a:p>
        </p:txBody>
      </p:sp>
      <p:sp>
        <p:nvSpPr>
          <p:cNvPr id="42" name="Bulle narrative : rectangle 41">
            <a:extLst>
              <a:ext uri="{FF2B5EF4-FFF2-40B4-BE49-F238E27FC236}">
                <a16:creationId xmlns:a16="http://schemas.microsoft.com/office/drawing/2014/main" id="{152964DE-C41B-4668-80BB-6B5313E5EAD9}"/>
              </a:ext>
            </a:extLst>
          </p:cNvPr>
          <p:cNvSpPr/>
          <p:nvPr/>
        </p:nvSpPr>
        <p:spPr>
          <a:xfrm>
            <a:off x="10683296" y="4238492"/>
            <a:ext cx="1258837" cy="279831"/>
          </a:xfrm>
          <a:prstGeom prst="wedgeRectCallout">
            <a:avLst>
              <a:gd name="adj1" fmla="val 3190"/>
              <a:gd name="adj2" fmla="val 149438"/>
            </a:avLst>
          </a:prstGeom>
          <a:solidFill>
            <a:srgbClr val="6DD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50" b="1" dirty="0">
                <a:solidFill>
                  <a:schemeClr val="bg1"/>
                </a:solidFill>
              </a:rPr>
              <a:t>(3 840 312, 23)</a:t>
            </a:r>
          </a:p>
        </p:txBody>
      </p:sp>
      <p:sp>
        <p:nvSpPr>
          <p:cNvPr id="56" name="ZoneTexte 55">
            <a:extLst>
              <a:ext uri="{FF2B5EF4-FFF2-40B4-BE49-F238E27FC236}">
                <a16:creationId xmlns:a16="http://schemas.microsoft.com/office/drawing/2014/main" id="{E73CE3C2-DDCF-4F31-972E-2F87219EF1AE}"/>
              </a:ext>
            </a:extLst>
          </p:cNvPr>
          <p:cNvSpPr txBox="1"/>
          <p:nvPr/>
        </p:nvSpPr>
        <p:spPr>
          <a:xfrm>
            <a:off x="383458" y="1493780"/>
            <a:ext cx="4732233" cy="1107996"/>
          </a:xfrm>
          <a:prstGeom prst="rect">
            <a:avLst/>
          </a:prstGeom>
          <a:noFill/>
        </p:spPr>
        <p:txBody>
          <a:bodyPr wrap="square">
            <a:spAutoFit/>
          </a:bodyPr>
          <a:lstStyle/>
          <a:p>
            <a:pPr algn="r"/>
            <a:r>
              <a:rPr lang="en-US" b="1" dirty="0">
                <a:solidFill>
                  <a:srgbClr val="B2B2B2"/>
                </a:solidFill>
              </a:rPr>
              <a:t>Applicant’s profile info:</a:t>
            </a:r>
          </a:p>
          <a:p>
            <a:pPr algn="r"/>
            <a:r>
              <a:rPr lang="en-US" sz="1200" dirty="0"/>
              <a:t>Check each existing feature against Target (</a:t>
            </a:r>
            <a:r>
              <a:rPr lang="en-US" sz="1200" dirty="0" err="1"/>
              <a:t>kde</a:t>
            </a:r>
            <a:r>
              <a:rPr lang="en-US" sz="1200" dirty="0"/>
              <a:t> plots)</a:t>
            </a:r>
          </a:p>
          <a:p>
            <a:pPr algn="r"/>
            <a:r>
              <a:rPr lang="en-US" sz="1200" dirty="0"/>
              <a:t>Explore correlation of missing values</a:t>
            </a:r>
          </a:p>
          <a:p>
            <a:pPr algn="r"/>
            <a:r>
              <a:rPr lang="en-US" sz="1200" dirty="0"/>
              <a:t>Find rational missing value imputation</a:t>
            </a:r>
          </a:p>
          <a:p>
            <a:pPr algn="r"/>
            <a:r>
              <a:rPr lang="en-US" sz="1200" b="1" dirty="0"/>
              <a:t>Get rid of non interpretable features </a:t>
            </a:r>
            <a:r>
              <a:rPr lang="en-US" sz="1200" dirty="0"/>
              <a:t>(such as </a:t>
            </a:r>
            <a:r>
              <a:rPr lang="en-US" sz="1200" dirty="0" err="1"/>
              <a:t>Ext_sources</a:t>
            </a:r>
            <a:r>
              <a:rPr lang="en-US" sz="1200" dirty="0"/>
              <a:t>) </a:t>
            </a:r>
          </a:p>
        </p:txBody>
      </p:sp>
      <p:grpSp>
        <p:nvGrpSpPr>
          <p:cNvPr id="29" name="Groupe 28">
            <a:extLst>
              <a:ext uri="{FF2B5EF4-FFF2-40B4-BE49-F238E27FC236}">
                <a16:creationId xmlns:a16="http://schemas.microsoft.com/office/drawing/2014/main" id="{38AF68E9-6B91-4F98-BE85-E7AC77B7704E}"/>
              </a:ext>
            </a:extLst>
          </p:cNvPr>
          <p:cNvGrpSpPr/>
          <p:nvPr/>
        </p:nvGrpSpPr>
        <p:grpSpPr>
          <a:xfrm>
            <a:off x="202723" y="5619770"/>
            <a:ext cx="10619253" cy="853599"/>
            <a:chOff x="5181103" y="5707517"/>
            <a:chExt cx="6873688" cy="853599"/>
          </a:xfrm>
        </p:grpSpPr>
        <p:sp>
          <p:nvSpPr>
            <p:cNvPr id="30" name="ZoneTexte 29">
              <a:extLst>
                <a:ext uri="{FF2B5EF4-FFF2-40B4-BE49-F238E27FC236}">
                  <a16:creationId xmlns:a16="http://schemas.microsoft.com/office/drawing/2014/main" id="{DBE28061-8736-4039-A0F9-934979C4B6FC}"/>
                </a:ext>
              </a:extLst>
            </p:cNvPr>
            <p:cNvSpPr txBox="1"/>
            <p:nvPr/>
          </p:nvSpPr>
          <p:spPr>
            <a:xfrm>
              <a:off x="5181103" y="5730119"/>
              <a:ext cx="6873688" cy="830997"/>
            </a:xfrm>
            <a:prstGeom prst="rect">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lin ang="5400000" scaled="1"/>
              <a:tileRect/>
            </a:gradFill>
            <a:ln>
              <a:solidFill>
                <a:schemeClr val="tx1"/>
              </a:solidFill>
            </a:ln>
          </p:spPr>
          <p:txBody>
            <a:bodyPr wrap="square" rtlCol="0">
              <a:spAutoFit/>
            </a:bodyPr>
            <a:lstStyle/>
            <a:p>
              <a:pPr algn="r"/>
              <a:r>
                <a:rPr lang="en-US" sz="1600" b="1" dirty="0"/>
                <a:t>Build an aggregation strategy</a:t>
              </a:r>
              <a:r>
                <a:rPr lang="en-US" sz="1600" dirty="0"/>
                <a:t> to combine Manual </a:t>
              </a:r>
              <a:r>
                <a:rPr lang="en-US" sz="1600" b="1" dirty="0"/>
                <a:t>and</a:t>
              </a:r>
              <a:r>
                <a:rPr lang="en-US" sz="1600" dirty="0"/>
                <a:t> Automated FE</a:t>
              </a:r>
            </a:p>
            <a:p>
              <a:pPr algn="r"/>
              <a:r>
                <a:rPr lang="en-US" sz="1600" dirty="0"/>
                <a:t>Aggregate on pasts </a:t>
              </a:r>
              <a:r>
                <a:rPr lang="en-US" sz="1600" b="1" dirty="0"/>
                <a:t>and</a:t>
              </a:r>
              <a:r>
                <a:rPr lang="en-US" sz="1600" dirty="0"/>
                <a:t> applications</a:t>
              </a:r>
            </a:p>
            <a:p>
              <a:pPr algn="r"/>
              <a:r>
                <a:rPr lang="en-US" sz="1600" dirty="0"/>
                <a:t>Merge into a </a:t>
              </a:r>
              <a:r>
                <a:rPr lang="en-US" sz="1600" b="1" dirty="0"/>
                <a:t>single dataset</a:t>
              </a:r>
            </a:p>
          </p:txBody>
        </p:sp>
        <p:pic>
          <p:nvPicPr>
            <p:cNvPr id="35" name="Graphique 34" descr="Index pointant vers la droite vu du côté du dos de la main">
              <a:extLst>
                <a:ext uri="{FF2B5EF4-FFF2-40B4-BE49-F238E27FC236}">
                  <a16:creationId xmlns:a16="http://schemas.microsoft.com/office/drawing/2014/main" id="{CE252C0B-D962-4594-B79A-16DADFC60C5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253572" y="5707517"/>
              <a:ext cx="450613" cy="450613"/>
            </a:xfrm>
            <a:prstGeom prst="rect">
              <a:avLst/>
            </a:prstGeom>
          </p:spPr>
        </p:pic>
      </p:grpSp>
      <p:grpSp>
        <p:nvGrpSpPr>
          <p:cNvPr id="8" name="Groupe 7">
            <a:extLst>
              <a:ext uri="{FF2B5EF4-FFF2-40B4-BE49-F238E27FC236}">
                <a16:creationId xmlns:a16="http://schemas.microsoft.com/office/drawing/2014/main" id="{2477770B-FA5C-446D-84A7-0D7DE56C0412}"/>
              </a:ext>
            </a:extLst>
          </p:cNvPr>
          <p:cNvGrpSpPr/>
          <p:nvPr/>
        </p:nvGrpSpPr>
        <p:grpSpPr>
          <a:xfrm>
            <a:off x="-161704" y="2554784"/>
            <a:ext cx="5263911" cy="2415779"/>
            <a:chOff x="-161704" y="2554784"/>
            <a:chExt cx="5263911" cy="2415779"/>
          </a:xfrm>
        </p:grpSpPr>
        <p:sp>
          <p:nvSpPr>
            <p:cNvPr id="20" name="ZoneTexte 19">
              <a:extLst>
                <a:ext uri="{FF2B5EF4-FFF2-40B4-BE49-F238E27FC236}">
                  <a16:creationId xmlns:a16="http://schemas.microsoft.com/office/drawing/2014/main" id="{43103B3A-A548-4C40-9504-658272B73531}"/>
                </a:ext>
              </a:extLst>
            </p:cNvPr>
            <p:cNvSpPr txBox="1"/>
            <p:nvPr/>
          </p:nvSpPr>
          <p:spPr>
            <a:xfrm>
              <a:off x="-161704" y="3339269"/>
              <a:ext cx="5254068" cy="1107996"/>
            </a:xfrm>
            <a:prstGeom prst="rect">
              <a:avLst/>
            </a:prstGeom>
            <a:noFill/>
          </p:spPr>
          <p:txBody>
            <a:bodyPr wrap="square">
              <a:spAutoFit/>
            </a:bodyPr>
            <a:lstStyle/>
            <a:p>
              <a:pPr algn="r"/>
              <a:r>
                <a:rPr lang="en-US" b="1" dirty="0">
                  <a:solidFill>
                    <a:srgbClr val="6DD4FF"/>
                  </a:solidFill>
                </a:rPr>
                <a:t>Internal loans:</a:t>
              </a:r>
            </a:p>
            <a:p>
              <a:pPr algn="r"/>
              <a:r>
                <a:rPr lang="en-US" sz="1200" dirty="0"/>
                <a:t>Count </a:t>
              </a:r>
              <a:r>
                <a:rPr lang="en-US" sz="1200" b="1" dirty="0"/>
                <a:t>previous applications</a:t>
              </a:r>
              <a:r>
                <a:rPr lang="en-US" sz="1200" dirty="0"/>
                <a:t> by status with </a:t>
              </a:r>
              <a:r>
                <a:rPr lang="en-US" sz="1200" b="1" dirty="0"/>
                <a:t>rejection reason detail</a:t>
              </a:r>
            </a:p>
            <a:p>
              <a:pPr algn="r"/>
              <a:r>
                <a:rPr lang="en-US" sz="1200" dirty="0"/>
                <a:t>Compute the applicant’s </a:t>
              </a:r>
              <a:r>
                <a:rPr lang="en-US" sz="1200" b="1" dirty="0"/>
                <a:t>Rejection Rate</a:t>
              </a:r>
            </a:p>
            <a:p>
              <a:pPr algn="r"/>
              <a:r>
                <a:rPr lang="en-US" sz="1200" dirty="0"/>
                <a:t>Compute the </a:t>
              </a:r>
              <a:r>
                <a:rPr lang="en-US" sz="1200" b="1" dirty="0"/>
                <a:t>adjusted index of last rejection recency</a:t>
              </a:r>
            </a:p>
            <a:p>
              <a:pPr algn="r"/>
              <a:endParaRPr lang="en-US" sz="1200" dirty="0"/>
            </a:p>
          </p:txBody>
        </p:sp>
        <p:sp>
          <p:nvSpPr>
            <p:cNvPr id="22" name="ZoneTexte 21">
              <a:extLst>
                <a:ext uri="{FF2B5EF4-FFF2-40B4-BE49-F238E27FC236}">
                  <a16:creationId xmlns:a16="http://schemas.microsoft.com/office/drawing/2014/main" id="{2A0BA1CB-6F7B-4F9E-93B1-D4CA853CFBBB}"/>
                </a:ext>
              </a:extLst>
            </p:cNvPr>
            <p:cNvSpPr txBox="1"/>
            <p:nvPr/>
          </p:nvSpPr>
          <p:spPr>
            <a:xfrm>
              <a:off x="163811" y="4231899"/>
              <a:ext cx="4938396" cy="738664"/>
            </a:xfrm>
            <a:prstGeom prst="rect">
              <a:avLst/>
            </a:prstGeom>
            <a:noFill/>
          </p:spPr>
          <p:txBody>
            <a:bodyPr wrap="square">
              <a:spAutoFit/>
            </a:bodyPr>
            <a:lstStyle/>
            <a:p>
              <a:pPr algn="r"/>
              <a:r>
                <a:rPr lang="en-US" b="1" dirty="0">
                  <a:solidFill>
                    <a:srgbClr val="F5B8CF"/>
                  </a:solidFill>
                </a:rPr>
                <a:t>External</a:t>
              </a:r>
              <a:r>
                <a:rPr lang="en-US" b="1" dirty="0">
                  <a:solidFill>
                    <a:srgbClr val="6DD4FF"/>
                  </a:solidFill>
                </a:rPr>
                <a:t> </a:t>
              </a:r>
              <a:r>
                <a:rPr lang="en-US" b="1" dirty="0"/>
                <a:t>&amp;</a:t>
              </a:r>
              <a:r>
                <a:rPr lang="en-US" b="1" dirty="0">
                  <a:solidFill>
                    <a:srgbClr val="6DD4FF"/>
                  </a:solidFill>
                </a:rPr>
                <a:t> Internal </a:t>
              </a:r>
              <a:r>
                <a:rPr lang="en-US" b="1" dirty="0"/>
                <a:t>Balance</a:t>
              </a:r>
            </a:p>
            <a:p>
              <a:pPr algn="r"/>
              <a:r>
                <a:rPr lang="en-US" sz="1200" dirty="0"/>
                <a:t>Catch </a:t>
              </a:r>
              <a:r>
                <a:rPr lang="en-US" sz="1200" b="1" dirty="0"/>
                <a:t>earliness</a:t>
              </a:r>
              <a:r>
                <a:rPr lang="en-US" sz="1200" dirty="0"/>
                <a:t> (vs loan term) and </a:t>
              </a:r>
              <a:r>
                <a:rPr lang="en-US" sz="1200" b="1" dirty="0"/>
                <a:t>deepness</a:t>
              </a:r>
              <a:r>
                <a:rPr lang="en-US" sz="1200" dirty="0"/>
                <a:t> (vs loan amount) of existing repayment failures </a:t>
              </a:r>
            </a:p>
          </p:txBody>
        </p:sp>
        <p:sp>
          <p:nvSpPr>
            <p:cNvPr id="43" name="ZoneTexte 42">
              <a:extLst>
                <a:ext uri="{FF2B5EF4-FFF2-40B4-BE49-F238E27FC236}">
                  <a16:creationId xmlns:a16="http://schemas.microsoft.com/office/drawing/2014/main" id="{3BF88766-8589-4BFC-8CD1-8F5237C342AE}"/>
                </a:ext>
              </a:extLst>
            </p:cNvPr>
            <p:cNvSpPr txBox="1"/>
            <p:nvPr/>
          </p:nvSpPr>
          <p:spPr>
            <a:xfrm>
              <a:off x="1087847" y="2819254"/>
              <a:ext cx="3999477" cy="553998"/>
            </a:xfrm>
            <a:prstGeom prst="rect">
              <a:avLst/>
            </a:prstGeom>
            <a:noFill/>
          </p:spPr>
          <p:txBody>
            <a:bodyPr wrap="square">
              <a:spAutoFit/>
            </a:bodyPr>
            <a:lstStyle/>
            <a:p>
              <a:pPr algn="r"/>
              <a:r>
                <a:rPr lang="en-US" b="1" dirty="0">
                  <a:solidFill>
                    <a:schemeClr val="accent1"/>
                  </a:solidFill>
                </a:rPr>
                <a:t>Any loans:</a:t>
              </a:r>
            </a:p>
            <a:p>
              <a:r>
                <a:rPr lang="en-US" sz="1200" dirty="0"/>
                <a:t>Count </a:t>
              </a:r>
              <a:r>
                <a:rPr lang="en-US" sz="1200" b="1" dirty="0"/>
                <a:t>loans types </a:t>
              </a:r>
              <a:r>
                <a:rPr lang="en-US" sz="1200" dirty="0"/>
                <a:t>and get </a:t>
              </a:r>
              <a:r>
                <a:rPr lang="en-US" sz="1200" b="1" dirty="0"/>
                <a:t>last active loan recency</a:t>
              </a:r>
            </a:p>
          </p:txBody>
        </p:sp>
        <p:sp>
          <p:nvSpPr>
            <p:cNvPr id="3" name="Flèche : bas 2">
              <a:extLst>
                <a:ext uri="{FF2B5EF4-FFF2-40B4-BE49-F238E27FC236}">
                  <a16:creationId xmlns:a16="http://schemas.microsoft.com/office/drawing/2014/main" id="{B3B30C78-B90B-4B2E-8F96-9E0F85E1D17F}"/>
                </a:ext>
              </a:extLst>
            </p:cNvPr>
            <p:cNvSpPr/>
            <p:nvPr/>
          </p:nvSpPr>
          <p:spPr>
            <a:xfrm>
              <a:off x="2986801" y="2554784"/>
              <a:ext cx="366702" cy="427617"/>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Titre 1">
            <a:extLst>
              <a:ext uri="{FF2B5EF4-FFF2-40B4-BE49-F238E27FC236}">
                <a16:creationId xmlns:a16="http://schemas.microsoft.com/office/drawing/2014/main" id="{6D7784FF-5801-461E-BD70-1C820EA1296A}"/>
              </a:ext>
            </a:extLst>
          </p:cNvPr>
          <p:cNvSpPr txBox="1">
            <a:spLocks/>
          </p:cNvSpPr>
          <p:nvPr/>
        </p:nvSpPr>
        <p:spPr>
          <a:xfrm>
            <a:off x="5469058" y="71349"/>
            <a:ext cx="3568754" cy="861682"/>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2800" i="1" dirty="0"/>
          </a:p>
        </p:txBody>
      </p:sp>
      <p:grpSp>
        <p:nvGrpSpPr>
          <p:cNvPr id="7" name="Groupe 6">
            <a:extLst>
              <a:ext uri="{FF2B5EF4-FFF2-40B4-BE49-F238E27FC236}">
                <a16:creationId xmlns:a16="http://schemas.microsoft.com/office/drawing/2014/main" id="{36B095CC-D85D-4828-A4AB-55383BC41894}"/>
              </a:ext>
            </a:extLst>
          </p:cNvPr>
          <p:cNvGrpSpPr/>
          <p:nvPr/>
        </p:nvGrpSpPr>
        <p:grpSpPr>
          <a:xfrm>
            <a:off x="840205" y="2819255"/>
            <a:ext cx="4310913" cy="2669151"/>
            <a:chOff x="840205" y="2819255"/>
            <a:chExt cx="4310913" cy="2669151"/>
          </a:xfrm>
        </p:grpSpPr>
        <p:grpSp>
          <p:nvGrpSpPr>
            <p:cNvPr id="44" name="Groupe 43">
              <a:extLst>
                <a:ext uri="{FF2B5EF4-FFF2-40B4-BE49-F238E27FC236}">
                  <a16:creationId xmlns:a16="http://schemas.microsoft.com/office/drawing/2014/main" id="{D5C8874F-CB45-495D-9EF0-4EF98CE6E10D}"/>
                </a:ext>
              </a:extLst>
            </p:cNvPr>
            <p:cNvGrpSpPr/>
            <p:nvPr/>
          </p:nvGrpSpPr>
          <p:grpSpPr>
            <a:xfrm>
              <a:off x="840205" y="2819255"/>
              <a:ext cx="4310913" cy="2669151"/>
              <a:chOff x="5655456" y="2490328"/>
              <a:chExt cx="5335059" cy="1300169"/>
            </a:xfrm>
          </p:grpSpPr>
          <p:sp>
            <p:nvSpPr>
              <p:cNvPr id="45" name="ZoneTexte 44">
                <a:extLst>
                  <a:ext uri="{FF2B5EF4-FFF2-40B4-BE49-F238E27FC236}">
                    <a16:creationId xmlns:a16="http://schemas.microsoft.com/office/drawing/2014/main" id="{12949E7C-BF5C-4015-8CBC-4F00EF05C76D}"/>
                  </a:ext>
                </a:extLst>
              </p:cNvPr>
              <p:cNvSpPr txBox="1"/>
              <p:nvPr/>
            </p:nvSpPr>
            <p:spPr>
              <a:xfrm>
                <a:off x="5655456" y="3610592"/>
                <a:ext cx="5256109" cy="179905"/>
              </a:xfrm>
              <a:prstGeom prst="rect">
                <a:avLst/>
              </a:prstGeom>
              <a:noFill/>
            </p:spPr>
            <p:txBody>
              <a:bodyPr wrap="square">
                <a:spAutoFit/>
              </a:bodyPr>
              <a:lstStyle/>
              <a:p>
                <a:pPr algn="r"/>
                <a:r>
                  <a:rPr lang="en-US" b="1" i="1" dirty="0">
                    <a:solidFill>
                      <a:schemeClr val="accent1"/>
                    </a:solidFill>
                  </a:rPr>
                  <a:t>“manual” top-level features:        +25</a:t>
                </a:r>
              </a:p>
            </p:txBody>
          </p:sp>
          <p:sp>
            <p:nvSpPr>
              <p:cNvPr id="46" name="Parenthèse ouvrante 45">
                <a:extLst>
                  <a:ext uri="{FF2B5EF4-FFF2-40B4-BE49-F238E27FC236}">
                    <a16:creationId xmlns:a16="http://schemas.microsoft.com/office/drawing/2014/main" id="{4A1A0585-97C9-4462-8E8E-065B42817875}"/>
                  </a:ext>
                </a:extLst>
              </p:cNvPr>
              <p:cNvSpPr/>
              <p:nvPr/>
            </p:nvSpPr>
            <p:spPr>
              <a:xfrm flipH="1">
                <a:off x="10933935" y="2490328"/>
                <a:ext cx="56580" cy="1299193"/>
              </a:xfrm>
              <a:prstGeom prst="leftBracket">
                <a:avLst/>
              </a:prstGeom>
              <a:ln w="38100">
                <a:solidFill>
                  <a:srgbClr val="7030A0"/>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8" name="Groupe 47">
              <a:extLst>
                <a:ext uri="{FF2B5EF4-FFF2-40B4-BE49-F238E27FC236}">
                  <a16:creationId xmlns:a16="http://schemas.microsoft.com/office/drawing/2014/main" id="{02FEC361-FD18-445B-ACE7-636E63312E8E}"/>
                </a:ext>
              </a:extLst>
            </p:cNvPr>
            <p:cNvGrpSpPr/>
            <p:nvPr/>
          </p:nvGrpSpPr>
          <p:grpSpPr>
            <a:xfrm>
              <a:off x="4253350" y="5166792"/>
              <a:ext cx="301148" cy="262072"/>
              <a:chOff x="4747308" y="4485828"/>
              <a:chExt cx="418255" cy="336654"/>
            </a:xfrm>
          </p:grpSpPr>
          <p:sp>
            <p:nvSpPr>
              <p:cNvPr id="49" name="Forme libre : forme 48">
                <a:extLst>
                  <a:ext uri="{FF2B5EF4-FFF2-40B4-BE49-F238E27FC236}">
                    <a16:creationId xmlns:a16="http://schemas.microsoft.com/office/drawing/2014/main" id="{B1A47D72-AB73-4125-ACF6-B00B842181E8}"/>
                  </a:ext>
                </a:extLst>
              </p:cNvPr>
              <p:cNvSpPr/>
              <p:nvPr/>
            </p:nvSpPr>
            <p:spPr>
              <a:xfrm>
                <a:off x="4861310" y="4485828"/>
                <a:ext cx="304253" cy="336654"/>
              </a:xfrm>
              <a:custGeom>
                <a:avLst/>
                <a:gdLst>
                  <a:gd name="connsiteX0" fmla="*/ 568600 w 586697"/>
                  <a:gd name="connsiteY0" fmla="*/ 507255 h 649177"/>
                  <a:gd name="connsiteX1" fmla="*/ 557170 w 586697"/>
                  <a:gd name="connsiteY1" fmla="*/ 313897 h 649177"/>
                  <a:gd name="connsiteX2" fmla="*/ 493353 w 586697"/>
                  <a:gd name="connsiteY2" fmla="*/ 172927 h 649177"/>
                  <a:gd name="connsiteX3" fmla="*/ 424773 w 586697"/>
                  <a:gd name="connsiteY3" fmla="*/ 147210 h 649177"/>
                  <a:gd name="connsiteX4" fmla="*/ 399055 w 586697"/>
                  <a:gd name="connsiteY4" fmla="*/ 171975 h 649177"/>
                  <a:gd name="connsiteX5" fmla="*/ 397150 w 586697"/>
                  <a:gd name="connsiteY5" fmla="*/ 171975 h 649177"/>
                  <a:gd name="connsiteX6" fmla="*/ 389530 w 586697"/>
                  <a:gd name="connsiteY6" fmla="*/ 159592 h 649177"/>
                  <a:gd name="connsiteX7" fmla="*/ 350478 w 586697"/>
                  <a:gd name="connsiteY7" fmla="*/ 139590 h 649177"/>
                  <a:gd name="connsiteX8" fmla="*/ 300948 w 586697"/>
                  <a:gd name="connsiteY8" fmla="*/ 171022 h 649177"/>
                  <a:gd name="connsiteX9" fmla="*/ 299043 w 586697"/>
                  <a:gd name="connsiteY9" fmla="*/ 171022 h 649177"/>
                  <a:gd name="connsiteX10" fmla="*/ 227605 w 586697"/>
                  <a:gd name="connsiteY10" fmla="*/ 162450 h 649177"/>
                  <a:gd name="connsiteX11" fmla="*/ 210460 w 586697"/>
                  <a:gd name="connsiteY11" fmla="*/ 210075 h 649177"/>
                  <a:gd name="connsiteX12" fmla="*/ 209508 w 586697"/>
                  <a:gd name="connsiteY12" fmla="*/ 210075 h 649177"/>
                  <a:gd name="connsiteX13" fmla="*/ 127593 w 586697"/>
                  <a:gd name="connsiteY13" fmla="*/ 27195 h 649177"/>
                  <a:gd name="connsiteX14" fmla="*/ 70443 w 586697"/>
                  <a:gd name="connsiteY14" fmla="*/ 3382 h 649177"/>
                  <a:gd name="connsiteX15" fmla="*/ 46630 w 586697"/>
                  <a:gd name="connsiteY15" fmla="*/ 60532 h 649177"/>
                  <a:gd name="connsiteX16" fmla="*/ 47583 w 586697"/>
                  <a:gd name="connsiteY16" fmla="*/ 62437 h 649177"/>
                  <a:gd name="connsiteX17" fmla="*/ 212365 w 586697"/>
                  <a:gd name="connsiteY17" fmla="*/ 431055 h 649177"/>
                  <a:gd name="connsiteX18" fmla="*/ 186648 w 586697"/>
                  <a:gd name="connsiteY18" fmla="*/ 436770 h 649177"/>
                  <a:gd name="connsiteX19" fmla="*/ 70443 w 586697"/>
                  <a:gd name="connsiteY19" fmla="*/ 356760 h 649177"/>
                  <a:gd name="connsiteX20" fmla="*/ 10435 w 586697"/>
                  <a:gd name="connsiteY20" fmla="*/ 363427 h 649177"/>
                  <a:gd name="connsiteX21" fmla="*/ 19008 w 586697"/>
                  <a:gd name="connsiteY21" fmla="*/ 428197 h 649177"/>
                  <a:gd name="connsiteX22" fmla="*/ 199983 w 586697"/>
                  <a:gd name="connsiteY22" fmla="*/ 552022 h 649177"/>
                  <a:gd name="connsiteX23" fmla="*/ 215223 w 586697"/>
                  <a:gd name="connsiteY23" fmla="*/ 558690 h 649177"/>
                  <a:gd name="connsiteX24" fmla="*/ 328570 w 586697"/>
                  <a:gd name="connsiteY24" fmla="*/ 585360 h 649177"/>
                  <a:gd name="connsiteX25" fmla="*/ 332380 w 586697"/>
                  <a:gd name="connsiteY25" fmla="*/ 590122 h 649177"/>
                  <a:gd name="connsiteX26" fmla="*/ 359050 w 586697"/>
                  <a:gd name="connsiteY26" fmla="*/ 649177 h 649177"/>
                  <a:gd name="connsiteX27" fmla="*/ 586698 w 586697"/>
                  <a:gd name="connsiteY27" fmla="*/ 546307 h 649177"/>
                  <a:gd name="connsiteX28" fmla="*/ 568600 w 586697"/>
                  <a:gd name="connsiteY28" fmla="*/ 507255 h 649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6697" h="649177">
                    <a:moveTo>
                      <a:pt x="568600" y="507255"/>
                    </a:moveTo>
                    <a:cubicBezTo>
                      <a:pt x="543835" y="452010"/>
                      <a:pt x="604795" y="418672"/>
                      <a:pt x="557170" y="313897"/>
                    </a:cubicBezTo>
                    <a:cubicBezTo>
                      <a:pt x="545740" y="289132"/>
                      <a:pt x="508593" y="206265"/>
                      <a:pt x="493353" y="172927"/>
                    </a:cubicBezTo>
                    <a:cubicBezTo>
                      <a:pt x="481923" y="147210"/>
                      <a:pt x="451443" y="134827"/>
                      <a:pt x="424773" y="147210"/>
                    </a:cubicBezTo>
                    <a:cubicBezTo>
                      <a:pt x="413343" y="151972"/>
                      <a:pt x="404770" y="160545"/>
                      <a:pt x="399055" y="171975"/>
                    </a:cubicBezTo>
                    <a:cubicBezTo>
                      <a:pt x="399055" y="172927"/>
                      <a:pt x="398103" y="172927"/>
                      <a:pt x="397150" y="171975"/>
                    </a:cubicBezTo>
                    <a:cubicBezTo>
                      <a:pt x="395245" y="167212"/>
                      <a:pt x="393340" y="163402"/>
                      <a:pt x="389530" y="159592"/>
                    </a:cubicBezTo>
                    <a:cubicBezTo>
                      <a:pt x="380005" y="147210"/>
                      <a:pt x="365718" y="139590"/>
                      <a:pt x="350478" y="139590"/>
                    </a:cubicBezTo>
                    <a:cubicBezTo>
                      <a:pt x="328570" y="138637"/>
                      <a:pt x="309520" y="151972"/>
                      <a:pt x="300948" y="171022"/>
                    </a:cubicBezTo>
                    <a:cubicBezTo>
                      <a:pt x="300948" y="171975"/>
                      <a:pt x="299995" y="171975"/>
                      <a:pt x="299043" y="171022"/>
                    </a:cubicBezTo>
                    <a:cubicBezTo>
                      <a:pt x="281898" y="149115"/>
                      <a:pt x="250465" y="145305"/>
                      <a:pt x="227605" y="162450"/>
                    </a:cubicBezTo>
                    <a:cubicBezTo>
                      <a:pt x="214270" y="171975"/>
                      <a:pt x="206650" y="191025"/>
                      <a:pt x="210460" y="210075"/>
                    </a:cubicBezTo>
                    <a:cubicBezTo>
                      <a:pt x="210460" y="211027"/>
                      <a:pt x="209508" y="211027"/>
                      <a:pt x="209508" y="210075"/>
                    </a:cubicBezTo>
                    <a:lnTo>
                      <a:pt x="127593" y="27195"/>
                    </a:lnTo>
                    <a:cubicBezTo>
                      <a:pt x="118068" y="5287"/>
                      <a:pt x="92350" y="-6143"/>
                      <a:pt x="70443" y="3382"/>
                    </a:cubicBezTo>
                    <a:cubicBezTo>
                      <a:pt x="48535" y="12907"/>
                      <a:pt x="37105" y="38625"/>
                      <a:pt x="46630" y="60532"/>
                    </a:cubicBezTo>
                    <a:cubicBezTo>
                      <a:pt x="46630" y="61485"/>
                      <a:pt x="47583" y="61485"/>
                      <a:pt x="47583" y="62437"/>
                    </a:cubicBezTo>
                    <a:lnTo>
                      <a:pt x="212365" y="431055"/>
                    </a:lnTo>
                    <a:lnTo>
                      <a:pt x="186648" y="436770"/>
                    </a:lnTo>
                    <a:lnTo>
                      <a:pt x="70443" y="356760"/>
                    </a:lnTo>
                    <a:cubicBezTo>
                      <a:pt x="51393" y="343425"/>
                      <a:pt x="24723" y="346282"/>
                      <a:pt x="10435" y="363427"/>
                    </a:cubicBezTo>
                    <a:cubicBezTo>
                      <a:pt x="-6710" y="383430"/>
                      <a:pt x="-1947" y="413910"/>
                      <a:pt x="19008" y="428197"/>
                    </a:cubicBezTo>
                    <a:lnTo>
                      <a:pt x="199983" y="552022"/>
                    </a:lnTo>
                    <a:cubicBezTo>
                      <a:pt x="204745" y="554880"/>
                      <a:pt x="209508" y="557737"/>
                      <a:pt x="215223" y="558690"/>
                    </a:cubicBezTo>
                    <a:lnTo>
                      <a:pt x="328570" y="585360"/>
                    </a:lnTo>
                    <a:lnTo>
                      <a:pt x="332380" y="590122"/>
                    </a:lnTo>
                    <a:lnTo>
                      <a:pt x="359050" y="649177"/>
                    </a:lnTo>
                    <a:lnTo>
                      <a:pt x="586698" y="546307"/>
                    </a:lnTo>
                    <a:lnTo>
                      <a:pt x="568600" y="507255"/>
                    </a:lnTo>
                    <a:close/>
                  </a:path>
                </a:pathLst>
              </a:custGeom>
              <a:solidFill>
                <a:schemeClr val="accent1"/>
              </a:solidFill>
              <a:ln w="9525" cap="flat">
                <a:noFill/>
                <a:prstDash val="solid"/>
                <a:miter/>
              </a:ln>
            </p:spPr>
            <p:txBody>
              <a:bodyPr rtlCol="0" anchor="ctr"/>
              <a:lstStyle/>
              <a:p>
                <a:endParaRPr lang="en-US"/>
              </a:p>
            </p:txBody>
          </p:sp>
          <p:sp>
            <p:nvSpPr>
              <p:cNvPr id="50" name="Forme libre : forme 49">
                <a:extLst>
                  <a:ext uri="{FF2B5EF4-FFF2-40B4-BE49-F238E27FC236}">
                    <a16:creationId xmlns:a16="http://schemas.microsoft.com/office/drawing/2014/main" id="{8007B817-9137-4870-AE91-F3CEF3D39D5E}"/>
                  </a:ext>
                </a:extLst>
              </p:cNvPr>
              <p:cNvSpPr/>
              <p:nvPr/>
            </p:nvSpPr>
            <p:spPr>
              <a:xfrm>
                <a:off x="4747308" y="4497203"/>
                <a:ext cx="102205" cy="208953"/>
              </a:xfrm>
              <a:custGeom>
                <a:avLst/>
                <a:gdLst>
                  <a:gd name="connsiteX0" fmla="*/ 130493 w 214312"/>
                  <a:gd name="connsiteY0" fmla="*/ 189548 h 438150"/>
                  <a:gd name="connsiteX1" fmla="*/ 146685 w 214312"/>
                  <a:gd name="connsiteY1" fmla="*/ 75248 h 438150"/>
                  <a:gd name="connsiteX2" fmla="*/ 183833 w 214312"/>
                  <a:gd name="connsiteY2" fmla="*/ 124778 h 438150"/>
                  <a:gd name="connsiteX3" fmla="*/ 214312 w 214312"/>
                  <a:gd name="connsiteY3" fmla="*/ 101918 h 438150"/>
                  <a:gd name="connsiteX4" fmla="*/ 138112 w 214312"/>
                  <a:gd name="connsiteY4" fmla="*/ 0 h 438150"/>
                  <a:gd name="connsiteX5" fmla="*/ 37147 w 214312"/>
                  <a:gd name="connsiteY5" fmla="*/ 76200 h 438150"/>
                  <a:gd name="connsiteX6" fmla="*/ 60008 w 214312"/>
                  <a:gd name="connsiteY6" fmla="*/ 106680 h 438150"/>
                  <a:gd name="connsiteX7" fmla="*/ 109537 w 214312"/>
                  <a:gd name="connsiteY7" fmla="*/ 69532 h 438150"/>
                  <a:gd name="connsiteX8" fmla="*/ 92393 w 214312"/>
                  <a:gd name="connsiteY8" fmla="*/ 183833 h 438150"/>
                  <a:gd name="connsiteX9" fmla="*/ 83820 w 214312"/>
                  <a:gd name="connsiteY9" fmla="*/ 248602 h 438150"/>
                  <a:gd name="connsiteX10" fmla="*/ 66675 w 214312"/>
                  <a:gd name="connsiteY10" fmla="*/ 362903 h 438150"/>
                  <a:gd name="connsiteX11" fmla="*/ 30480 w 214312"/>
                  <a:gd name="connsiteY11" fmla="*/ 314325 h 438150"/>
                  <a:gd name="connsiteX12" fmla="*/ 0 w 214312"/>
                  <a:gd name="connsiteY12" fmla="*/ 337185 h 438150"/>
                  <a:gd name="connsiteX13" fmla="*/ 75248 w 214312"/>
                  <a:gd name="connsiteY13" fmla="*/ 438150 h 438150"/>
                  <a:gd name="connsiteX14" fmla="*/ 177165 w 214312"/>
                  <a:gd name="connsiteY14" fmla="*/ 361950 h 438150"/>
                  <a:gd name="connsiteX15" fmla="*/ 154305 w 214312"/>
                  <a:gd name="connsiteY15" fmla="*/ 331470 h 438150"/>
                  <a:gd name="connsiteX16" fmla="*/ 104775 w 214312"/>
                  <a:gd name="connsiteY16" fmla="*/ 368618 h 438150"/>
                  <a:gd name="connsiteX17" fmla="*/ 120968 w 214312"/>
                  <a:gd name="connsiteY17" fmla="*/ 254318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312" h="438150">
                    <a:moveTo>
                      <a:pt x="130493" y="189548"/>
                    </a:moveTo>
                    <a:lnTo>
                      <a:pt x="146685" y="75248"/>
                    </a:lnTo>
                    <a:lnTo>
                      <a:pt x="183833" y="124778"/>
                    </a:lnTo>
                    <a:lnTo>
                      <a:pt x="214312" y="101918"/>
                    </a:lnTo>
                    <a:lnTo>
                      <a:pt x="138112" y="0"/>
                    </a:lnTo>
                    <a:lnTo>
                      <a:pt x="37147" y="76200"/>
                    </a:lnTo>
                    <a:lnTo>
                      <a:pt x="60008" y="106680"/>
                    </a:lnTo>
                    <a:lnTo>
                      <a:pt x="109537" y="69532"/>
                    </a:lnTo>
                    <a:lnTo>
                      <a:pt x="92393" y="183833"/>
                    </a:lnTo>
                    <a:lnTo>
                      <a:pt x="83820" y="248602"/>
                    </a:lnTo>
                    <a:lnTo>
                      <a:pt x="66675" y="362903"/>
                    </a:lnTo>
                    <a:lnTo>
                      <a:pt x="30480" y="314325"/>
                    </a:lnTo>
                    <a:lnTo>
                      <a:pt x="0" y="337185"/>
                    </a:lnTo>
                    <a:lnTo>
                      <a:pt x="75248" y="438150"/>
                    </a:lnTo>
                    <a:lnTo>
                      <a:pt x="177165" y="361950"/>
                    </a:lnTo>
                    <a:lnTo>
                      <a:pt x="154305" y="331470"/>
                    </a:lnTo>
                    <a:lnTo>
                      <a:pt x="104775" y="368618"/>
                    </a:lnTo>
                    <a:lnTo>
                      <a:pt x="120968" y="254318"/>
                    </a:lnTo>
                    <a:close/>
                  </a:path>
                </a:pathLst>
              </a:custGeom>
              <a:solidFill>
                <a:schemeClr val="accent1"/>
              </a:solidFill>
              <a:ln w="9525" cap="flat">
                <a:solidFill>
                  <a:schemeClr val="accent1"/>
                </a:solidFill>
                <a:prstDash val="solid"/>
                <a:miter/>
              </a:ln>
            </p:spPr>
            <p:txBody>
              <a:bodyPr rtlCol="0" anchor="ctr"/>
              <a:lstStyle/>
              <a:p>
                <a:endParaRPr lang="en-US"/>
              </a:p>
            </p:txBody>
          </p:sp>
        </p:grpSp>
      </p:grpSp>
      <p:sp>
        <p:nvSpPr>
          <p:cNvPr id="51" name="Flèche : bas 50">
            <a:extLst>
              <a:ext uri="{FF2B5EF4-FFF2-40B4-BE49-F238E27FC236}">
                <a16:creationId xmlns:a16="http://schemas.microsoft.com/office/drawing/2014/main" id="{425745E5-9BAD-4A7A-8438-958BF80B7D32}"/>
              </a:ext>
            </a:extLst>
          </p:cNvPr>
          <p:cNvSpPr/>
          <p:nvPr/>
        </p:nvSpPr>
        <p:spPr>
          <a:xfrm>
            <a:off x="299450" y="282736"/>
            <a:ext cx="366702" cy="427617"/>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7500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wipe(up)">
                                      <p:cBhvr>
                                        <p:cTn id="7" dur="5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9" name="Groupe 218">
            <a:extLst>
              <a:ext uri="{FF2B5EF4-FFF2-40B4-BE49-F238E27FC236}">
                <a16:creationId xmlns:a16="http://schemas.microsoft.com/office/drawing/2014/main" id="{677EA20C-EA99-4A0D-88D7-0CDA667F68C0}"/>
              </a:ext>
            </a:extLst>
          </p:cNvPr>
          <p:cNvGrpSpPr/>
          <p:nvPr/>
        </p:nvGrpSpPr>
        <p:grpSpPr>
          <a:xfrm>
            <a:off x="5643697" y="1551664"/>
            <a:ext cx="6363249" cy="4084983"/>
            <a:chOff x="5643697" y="1551664"/>
            <a:chExt cx="6363249" cy="4084983"/>
          </a:xfrm>
        </p:grpSpPr>
        <p:pic>
          <p:nvPicPr>
            <p:cNvPr id="220" name="Image 219">
              <a:extLst>
                <a:ext uri="{FF2B5EF4-FFF2-40B4-BE49-F238E27FC236}">
                  <a16:creationId xmlns:a16="http://schemas.microsoft.com/office/drawing/2014/main" id="{31D981CE-262C-4CF4-B3E9-EB40E1E5FCBA}"/>
                </a:ext>
              </a:extLst>
            </p:cNvPr>
            <p:cNvPicPr>
              <a:picLocks noChangeAspect="1"/>
            </p:cNvPicPr>
            <p:nvPr/>
          </p:nvPicPr>
          <p:blipFill>
            <a:blip r:embed="rId2">
              <a:alphaModFix/>
            </a:blip>
            <a:stretch>
              <a:fillRect/>
            </a:stretch>
          </p:blipFill>
          <p:spPr>
            <a:xfrm>
              <a:off x="5643697" y="1551664"/>
              <a:ext cx="6363249" cy="4084983"/>
            </a:xfrm>
            <a:prstGeom prst="rect">
              <a:avLst/>
            </a:prstGeom>
          </p:spPr>
        </p:pic>
        <p:sp>
          <p:nvSpPr>
            <p:cNvPr id="221" name="ZoneTexte 220">
              <a:extLst>
                <a:ext uri="{FF2B5EF4-FFF2-40B4-BE49-F238E27FC236}">
                  <a16:creationId xmlns:a16="http://schemas.microsoft.com/office/drawing/2014/main" id="{DE13AA4E-D878-43FA-86CF-EACD53D80A69}"/>
                </a:ext>
              </a:extLst>
            </p:cNvPr>
            <p:cNvSpPr txBox="1"/>
            <p:nvPr/>
          </p:nvSpPr>
          <p:spPr>
            <a:xfrm>
              <a:off x="9171287" y="4974222"/>
              <a:ext cx="1523874" cy="646331"/>
            </a:xfrm>
            <a:prstGeom prst="rect">
              <a:avLst/>
            </a:prstGeom>
            <a:solidFill>
              <a:schemeClr val="tx1"/>
            </a:solidFill>
          </p:spPr>
          <p:txBody>
            <a:bodyPr wrap="square">
              <a:spAutoFit/>
            </a:bodyPr>
            <a:lstStyle/>
            <a:p>
              <a:pPr algn="ctr"/>
              <a:r>
                <a:rPr lang="en-US" sz="1200" b="0" i="0" dirty="0">
                  <a:solidFill>
                    <a:srgbClr val="000000"/>
                  </a:solidFill>
                  <a:effectLst/>
                  <a:latin typeface="Helvetica Neue"/>
                </a:rPr>
                <a:t>INS_</a:t>
              </a:r>
            </a:p>
            <a:p>
              <a:pPr algn="ctr"/>
              <a:r>
                <a:rPr lang="en-US" sz="1200" b="0" i="0" dirty="0">
                  <a:solidFill>
                    <a:srgbClr val="000000"/>
                  </a:solidFill>
                  <a:effectLst/>
                  <a:latin typeface="Helvetica Neue"/>
                </a:rPr>
                <a:t>INSAGG_</a:t>
              </a:r>
            </a:p>
            <a:p>
              <a:pPr algn="ctr"/>
              <a:endParaRPr lang="en-US" sz="1200" b="0" i="0" dirty="0">
                <a:solidFill>
                  <a:srgbClr val="000000"/>
                </a:solidFill>
                <a:effectLst/>
                <a:latin typeface="Helvetica Neue"/>
              </a:endParaRPr>
            </a:p>
          </p:txBody>
        </p:sp>
        <p:sp>
          <p:nvSpPr>
            <p:cNvPr id="223" name="Rectangle 222">
              <a:extLst>
                <a:ext uri="{FF2B5EF4-FFF2-40B4-BE49-F238E27FC236}">
                  <a16:creationId xmlns:a16="http://schemas.microsoft.com/office/drawing/2014/main" id="{3A306649-DBDD-4330-8F0F-79F88B40CFF7}"/>
                </a:ext>
              </a:extLst>
            </p:cNvPr>
            <p:cNvSpPr/>
            <p:nvPr/>
          </p:nvSpPr>
          <p:spPr>
            <a:xfrm>
              <a:off x="9476023" y="3069920"/>
              <a:ext cx="1523873" cy="78901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latin typeface="Helvetica Neue"/>
                </a:rPr>
                <a:t>PREV_</a:t>
              </a:r>
            </a:p>
            <a:p>
              <a:pPr algn="ctr"/>
              <a:r>
                <a:rPr lang="en-US" sz="1200" dirty="0">
                  <a:solidFill>
                    <a:srgbClr val="000000"/>
                  </a:solidFill>
                  <a:latin typeface="Helvetica Neue"/>
                </a:rPr>
                <a:t>REFUSED_</a:t>
              </a:r>
            </a:p>
            <a:p>
              <a:pPr algn="ctr"/>
              <a:r>
                <a:rPr lang="en-US" sz="1200" dirty="0">
                  <a:solidFill>
                    <a:srgbClr val="000000"/>
                  </a:solidFill>
                  <a:latin typeface="Helvetica Neue"/>
                </a:rPr>
                <a:t>APPROVED_</a:t>
              </a:r>
            </a:p>
            <a:p>
              <a:pPr algn="ctr"/>
              <a:endParaRPr lang="en-US" sz="1200" dirty="0"/>
            </a:p>
          </p:txBody>
        </p:sp>
        <p:sp>
          <p:nvSpPr>
            <p:cNvPr id="224" name="Rectangle 223">
              <a:extLst>
                <a:ext uri="{FF2B5EF4-FFF2-40B4-BE49-F238E27FC236}">
                  <a16:creationId xmlns:a16="http://schemas.microsoft.com/office/drawing/2014/main" id="{54D22552-B16C-4A7A-AA17-7648AFD2C68A}"/>
                </a:ext>
              </a:extLst>
            </p:cNvPr>
            <p:cNvSpPr/>
            <p:nvPr/>
          </p:nvSpPr>
          <p:spPr>
            <a:xfrm>
              <a:off x="7936208" y="4974222"/>
              <a:ext cx="1047930" cy="51911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latin typeface="Helvetica Neue"/>
                </a:rPr>
                <a:t>POS_</a:t>
              </a:r>
            </a:p>
            <a:p>
              <a:pPr algn="ctr"/>
              <a:endParaRPr lang="en-US" sz="1600" dirty="0"/>
            </a:p>
          </p:txBody>
        </p:sp>
        <p:sp>
          <p:nvSpPr>
            <p:cNvPr id="225" name="Rectangle 224">
              <a:extLst>
                <a:ext uri="{FF2B5EF4-FFF2-40B4-BE49-F238E27FC236}">
                  <a16:creationId xmlns:a16="http://schemas.microsoft.com/office/drawing/2014/main" id="{9464F1E3-F8AA-42F1-976B-FEE7A364D60F}"/>
                </a:ext>
              </a:extLst>
            </p:cNvPr>
            <p:cNvSpPr/>
            <p:nvPr/>
          </p:nvSpPr>
          <p:spPr>
            <a:xfrm>
              <a:off x="5739853" y="4974222"/>
              <a:ext cx="1047930" cy="51911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latin typeface="Helvetica Neue"/>
                </a:rPr>
                <a:t>BUR_</a:t>
              </a:r>
            </a:p>
            <a:p>
              <a:pPr algn="ctr"/>
              <a:endParaRPr lang="en-US" sz="1600" dirty="0"/>
            </a:p>
          </p:txBody>
        </p:sp>
        <p:sp>
          <p:nvSpPr>
            <p:cNvPr id="226" name="Rectangle 225">
              <a:extLst>
                <a:ext uri="{FF2B5EF4-FFF2-40B4-BE49-F238E27FC236}">
                  <a16:creationId xmlns:a16="http://schemas.microsoft.com/office/drawing/2014/main" id="{FA270E88-ADAB-4ED4-9B0A-DDC9F3059E85}"/>
                </a:ext>
              </a:extLst>
            </p:cNvPr>
            <p:cNvSpPr/>
            <p:nvPr/>
          </p:nvSpPr>
          <p:spPr>
            <a:xfrm>
              <a:off x="5739852" y="3090445"/>
              <a:ext cx="1430080" cy="76848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latin typeface="Helvetica Neue"/>
                </a:rPr>
                <a:t>BUR_</a:t>
              </a:r>
            </a:p>
            <a:p>
              <a:pPr algn="ctr"/>
              <a:r>
                <a:rPr lang="en-US" sz="1200" dirty="0">
                  <a:solidFill>
                    <a:srgbClr val="000000"/>
                  </a:solidFill>
                  <a:latin typeface="Helvetica Neue"/>
                </a:rPr>
                <a:t>ACTIVE_</a:t>
              </a:r>
            </a:p>
            <a:p>
              <a:pPr algn="ctr"/>
              <a:r>
                <a:rPr lang="en-US" sz="1200" dirty="0">
                  <a:solidFill>
                    <a:srgbClr val="000000"/>
                  </a:solidFill>
                  <a:latin typeface="Helvetica Neue"/>
                </a:rPr>
                <a:t>CLOSED_</a:t>
              </a:r>
              <a:endParaRPr lang="en-US" sz="1200" dirty="0"/>
            </a:p>
          </p:txBody>
        </p:sp>
        <p:sp>
          <p:nvSpPr>
            <p:cNvPr id="227" name="Rectangle 226">
              <a:extLst>
                <a:ext uri="{FF2B5EF4-FFF2-40B4-BE49-F238E27FC236}">
                  <a16:creationId xmlns:a16="http://schemas.microsoft.com/office/drawing/2014/main" id="{15011FFD-A11E-4609-BE74-E354B539F07F}"/>
                </a:ext>
              </a:extLst>
            </p:cNvPr>
            <p:cNvSpPr/>
            <p:nvPr/>
          </p:nvSpPr>
          <p:spPr>
            <a:xfrm>
              <a:off x="10839338" y="4981118"/>
              <a:ext cx="1047930" cy="58477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latin typeface="Helvetica Neue"/>
                </a:rPr>
                <a:t>CC_</a:t>
              </a:r>
            </a:p>
            <a:p>
              <a:pPr algn="ctr"/>
              <a:endParaRPr lang="en-US" sz="1600" dirty="0"/>
            </a:p>
          </p:txBody>
        </p:sp>
        <p:sp>
          <p:nvSpPr>
            <p:cNvPr id="228" name="Rectangle 227">
              <a:extLst>
                <a:ext uri="{FF2B5EF4-FFF2-40B4-BE49-F238E27FC236}">
                  <a16:creationId xmlns:a16="http://schemas.microsoft.com/office/drawing/2014/main" id="{7B057120-BA98-433E-AD8C-456535EF4835}"/>
                </a:ext>
              </a:extLst>
            </p:cNvPr>
            <p:cNvSpPr/>
            <p:nvPr/>
          </p:nvSpPr>
          <p:spPr>
            <a:xfrm>
              <a:off x="7644153" y="1745003"/>
              <a:ext cx="1430080" cy="58713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sp>
        <p:nvSpPr>
          <p:cNvPr id="2" name="Titre 1">
            <a:extLst>
              <a:ext uri="{FF2B5EF4-FFF2-40B4-BE49-F238E27FC236}">
                <a16:creationId xmlns:a16="http://schemas.microsoft.com/office/drawing/2014/main" id="{9863625D-E9E6-45EA-BB94-1B5F036D014B}"/>
              </a:ext>
            </a:extLst>
          </p:cNvPr>
          <p:cNvSpPr>
            <a:spLocks noGrp="1"/>
          </p:cNvSpPr>
          <p:nvPr>
            <p:ph type="title"/>
          </p:nvPr>
        </p:nvSpPr>
        <p:spPr>
          <a:xfrm>
            <a:off x="666154" y="106077"/>
            <a:ext cx="9402078" cy="861682"/>
          </a:xfrm>
        </p:spPr>
        <p:txBody>
          <a:bodyPr/>
          <a:lstStyle/>
          <a:p>
            <a:r>
              <a:rPr lang="en-US" sz="2800" dirty="0">
                <a:solidFill>
                  <a:schemeClr val="tx2">
                    <a:lumMod val="75000"/>
                  </a:schemeClr>
                </a:solidFill>
              </a:rPr>
              <a:t>Bottom-up</a:t>
            </a:r>
            <a:r>
              <a:rPr lang="en-US" sz="2800" dirty="0">
                <a:solidFill>
                  <a:schemeClr val="bg1"/>
                </a:solidFill>
              </a:rPr>
              <a:t> </a:t>
            </a:r>
            <a:br>
              <a:rPr lang="en-US" sz="2800" dirty="0"/>
            </a:br>
            <a:r>
              <a:rPr lang="en-US" sz="2800" dirty="0"/>
              <a:t>Aggregation, Merge </a:t>
            </a:r>
            <a:r>
              <a:rPr lang="en-US" sz="2800" i="1" dirty="0"/>
              <a:t>&amp; Feature Selection</a:t>
            </a:r>
            <a:endParaRPr lang="en-US" sz="2800" dirty="0"/>
          </a:p>
        </p:txBody>
      </p:sp>
      <p:pic>
        <p:nvPicPr>
          <p:cNvPr id="4" name="Image 3">
            <a:extLst>
              <a:ext uri="{FF2B5EF4-FFF2-40B4-BE49-F238E27FC236}">
                <a16:creationId xmlns:a16="http://schemas.microsoft.com/office/drawing/2014/main" id="{B8B37C45-DBB0-48BF-90A5-06A667D39238}"/>
              </a:ext>
            </a:extLst>
          </p:cNvPr>
          <p:cNvPicPr>
            <a:picLocks noChangeAspect="1"/>
          </p:cNvPicPr>
          <p:nvPr/>
        </p:nvPicPr>
        <p:blipFill>
          <a:blip r:embed="rId3"/>
          <a:stretch>
            <a:fillRect/>
          </a:stretch>
        </p:blipFill>
        <p:spPr>
          <a:xfrm>
            <a:off x="11084402" y="1583180"/>
            <a:ext cx="904875" cy="371475"/>
          </a:xfrm>
          <a:prstGeom prst="rect">
            <a:avLst/>
          </a:prstGeom>
        </p:spPr>
      </p:pic>
      <p:sp>
        <p:nvSpPr>
          <p:cNvPr id="31" name="Espace réservé du numéro de diapositive 30">
            <a:extLst>
              <a:ext uri="{FF2B5EF4-FFF2-40B4-BE49-F238E27FC236}">
                <a16:creationId xmlns:a16="http://schemas.microsoft.com/office/drawing/2014/main" id="{D7EC99C8-E68A-4393-AE6B-2C715BE55D49}"/>
              </a:ext>
            </a:extLst>
          </p:cNvPr>
          <p:cNvSpPr>
            <a:spLocks noGrp="1"/>
          </p:cNvSpPr>
          <p:nvPr>
            <p:ph type="sldNum" sz="quarter" idx="12"/>
          </p:nvPr>
        </p:nvSpPr>
        <p:spPr>
          <a:xfrm>
            <a:off x="11129845" y="6316867"/>
            <a:ext cx="1062155" cy="490599"/>
          </a:xfrm>
        </p:spPr>
        <p:txBody>
          <a:bodyPr/>
          <a:lstStyle/>
          <a:p>
            <a:fld id="{D57F1E4F-1CFF-5643-939E-217C01CDF565}" type="slidenum">
              <a:rPr lang="en-US" smtClean="0"/>
              <a:pPr/>
              <a:t>6</a:t>
            </a:fld>
            <a:endParaRPr lang="en-US" dirty="0"/>
          </a:p>
        </p:txBody>
      </p:sp>
      <p:sp>
        <p:nvSpPr>
          <p:cNvPr id="14" name="Parenthèse ouvrante 13">
            <a:extLst>
              <a:ext uri="{FF2B5EF4-FFF2-40B4-BE49-F238E27FC236}">
                <a16:creationId xmlns:a16="http://schemas.microsoft.com/office/drawing/2014/main" id="{01105420-40B1-468B-AC0A-26BFBC0149B2}"/>
              </a:ext>
            </a:extLst>
          </p:cNvPr>
          <p:cNvSpPr/>
          <p:nvPr/>
        </p:nvSpPr>
        <p:spPr>
          <a:xfrm>
            <a:off x="5546693" y="1585247"/>
            <a:ext cx="45719" cy="760690"/>
          </a:xfrm>
          <a:prstGeom prst="leftBracket">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Parenthèse ouvrante 24">
            <a:extLst>
              <a:ext uri="{FF2B5EF4-FFF2-40B4-BE49-F238E27FC236}">
                <a16:creationId xmlns:a16="http://schemas.microsoft.com/office/drawing/2014/main" id="{609CE21B-9ED7-4BCA-BAA4-2E57E845BFE6}"/>
              </a:ext>
            </a:extLst>
          </p:cNvPr>
          <p:cNvSpPr/>
          <p:nvPr/>
        </p:nvSpPr>
        <p:spPr>
          <a:xfrm>
            <a:off x="5540587" y="2593632"/>
            <a:ext cx="122474" cy="1532631"/>
          </a:xfrm>
          <a:prstGeom prst="leftBracket">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26" name="Parenthèse ouvrante 25">
            <a:extLst>
              <a:ext uri="{FF2B5EF4-FFF2-40B4-BE49-F238E27FC236}">
                <a16:creationId xmlns:a16="http://schemas.microsoft.com/office/drawing/2014/main" id="{CE5D8D75-E34E-4FD7-A48E-602BF722D98A}"/>
              </a:ext>
            </a:extLst>
          </p:cNvPr>
          <p:cNvSpPr/>
          <p:nvPr/>
        </p:nvSpPr>
        <p:spPr>
          <a:xfrm>
            <a:off x="5513076" y="4695425"/>
            <a:ext cx="79753" cy="902238"/>
          </a:xfrm>
          <a:prstGeom prst="leftBracket">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17" name="ZoneTexte 16">
            <a:extLst>
              <a:ext uri="{FF2B5EF4-FFF2-40B4-BE49-F238E27FC236}">
                <a16:creationId xmlns:a16="http://schemas.microsoft.com/office/drawing/2014/main" id="{F4AB92D5-0542-47F1-B743-BD3F73B806CE}"/>
              </a:ext>
            </a:extLst>
          </p:cNvPr>
          <p:cNvSpPr txBox="1"/>
          <p:nvPr/>
        </p:nvSpPr>
        <p:spPr>
          <a:xfrm rot="16200000">
            <a:off x="5036576" y="1856852"/>
            <a:ext cx="732893" cy="276999"/>
          </a:xfrm>
          <a:prstGeom prst="rect">
            <a:avLst/>
          </a:prstGeom>
          <a:noFill/>
        </p:spPr>
        <p:txBody>
          <a:bodyPr wrap="none" rtlCol="0">
            <a:spAutoFit/>
          </a:bodyPr>
          <a:lstStyle/>
          <a:p>
            <a:r>
              <a:rPr lang="en-US" sz="1200" dirty="0"/>
              <a:t>1</a:t>
            </a:r>
            <a:r>
              <a:rPr lang="en-US" sz="1200" baseline="30000" dirty="0"/>
              <a:t>st</a:t>
            </a:r>
            <a:r>
              <a:rPr lang="en-US" sz="1200" dirty="0"/>
              <a:t> level</a:t>
            </a:r>
          </a:p>
        </p:txBody>
      </p:sp>
      <p:sp>
        <p:nvSpPr>
          <p:cNvPr id="28" name="ZoneTexte 27">
            <a:extLst>
              <a:ext uri="{FF2B5EF4-FFF2-40B4-BE49-F238E27FC236}">
                <a16:creationId xmlns:a16="http://schemas.microsoft.com/office/drawing/2014/main" id="{105D1647-6227-497E-9F1D-797377572985}"/>
              </a:ext>
            </a:extLst>
          </p:cNvPr>
          <p:cNvSpPr txBox="1"/>
          <p:nvPr/>
        </p:nvSpPr>
        <p:spPr>
          <a:xfrm rot="16200000">
            <a:off x="4996944" y="3221447"/>
            <a:ext cx="790601" cy="276999"/>
          </a:xfrm>
          <a:prstGeom prst="rect">
            <a:avLst/>
          </a:prstGeom>
          <a:noFill/>
        </p:spPr>
        <p:txBody>
          <a:bodyPr wrap="none" rtlCol="0">
            <a:spAutoFit/>
          </a:bodyPr>
          <a:lstStyle/>
          <a:p>
            <a:r>
              <a:rPr lang="en-US" sz="1200" dirty="0"/>
              <a:t>2</a:t>
            </a:r>
            <a:r>
              <a:rPr lang="en-US" sz="1200" baseline="30000" dirty="0"/>
              <a:t>nd</a:t>
            </a:r>
            <a:r>
              <a:rPr lang="en-US" sz="1200" dirty="0"/>
              <a:t> level</a:t>
            </a:r>
          </a:p>
        </p:txBody>
      </p:sp>
      <p:sp>
        <p:nvSpPr>
          <p:cNvPr id="32" name="ZoneTexte 31">
            <a:extLst>
              <a:ext uri="{FF2B5EF4-FFF2-40B4-BE49-F238E27FC236}">
                <a16:creationId xmlns:a16="http://schemas.microsoft.com/office/drawing/2014/main" id="{64D710CC-E468-43F8-A3CC-8EDE5AE08CE5}"/>
              </a:ext>
            </a:extLst>
          </p:cNvPr>
          <p:cNvSpPr txBox="1"/>
          <p:nvPr/>
        </p:nvSpPr>
        <p:spPr>
          <a:xfrm rot="16200000">
            <a:off x="4996503" y="5037381"/>
            <a:ext cx="758541" cy="276999"/>
          </a:xfrm>
          <a:prstGeom prst="rect">
            <a:avLst/>
          </a:prstGeom>
          <a:noFill/>
        </p:spPr>
        <p:txBody>
          <a:bodyPr wrap="none" rtlCol="0">
            <a:spAutoFit/>
          </a:bodyPr>
          <a:lstStyle/>
          <a:p>
            <a:r>
              <a:rPr lang="en-US" sz="1200" dirty="0"/>
              <a:t>3</a:t>
            </a:r>
            <a:r>
              <a:rPr lang="en-US" sz="1200" baseline="30000" dirty="0"/>
              <a:t>rd</a:t>
            </a:r>
            <a:r>
              <a:rPr lang="en-US" sz="1200" dirty="0"/>
              <a:t> level</a:t>
            </a:r>
          </a:p>
        </p:txBody>
      </p:sp>
      <p:sp>
        <p:nvSpPr>
          <p:cNvPr id="27" name="Rectangle : coins arrondis 26">
            <a:extLst>
              <a:ext uri="{FF2B5EF4-FFF2-40B4-BE49-F238E27FC236}">
                <a16:creationId xmlns:a16="http://schemas.microsoft.com/office/drawing/2014/main" id="{C3CB5465-8ED6-4083-926F-123AB2550E67}"/>
              </a:ext>
            </a:extLst>
          </p:cNvPr>
          <p:cNvSpPr/>
          <p:nvPr/>
        </p:nvSpPr>
        <p:spPr>
          <a:xfrm>
            <a:off x="5643697" y="2694745"/>
            <a:ext cx="1607764" cy="2902918"/>
          </a:xfrm>
          <a:prstGeom prst="roundRect">
            <a:avLst>
              <a:gd name="adj" fmla="val 6244"/>
            </a:avLst>
          </a:prstGeom>
          <a:noFill/>
          <a:ln w="28575">
            <a:solidFill>
              <a:srgbClr val="F5B8C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 coins arrondis 33">
            <a:extLst>
              <a:ext uri="{FF2B5EF4-FFF2-40B4-BE49-F238E27FC236}">
                <a16:creationId xmlns:a16="http://schemas.microsoft.com/office/drawing/2014/main" id="{A3F984AE-CBD0-4C32-9439-04CF5029E653}"/>
              </a:ext>
            </a:extLst>
          </p:cNvPr>
          <p:cNvSpPr/>
          <p:nvPr/>
        </p:nvSpPr>
        <p:spPr>
          <a:xfrm>
            <a:off x="7804426" y="2694745"/>
            <a:ext cx="4167282" cy="2913979"/>
          </a:xfrm>
          <a:prstGeom prst="roundRect">
            <a:avLst>
              <a:gd name="adj" fmla="val 6244"/>
            </a:avLst>
          </a:prstGeom>
          <a:noFill/>
          <a:ln w="28575">
            <a:solidFill>
              <a:srgbClr val="6DD4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38" name="ZoneTexte 37">
            <a:extLst>
              <a:ext uri="{FF2B5EF4-FFF2-40B4-BE49-F238E27FC236}">
                <a16:creationId xmlns:a16="http://schemas.microsoft.com/office/drawing/2014/main" id="{22852F5D-69F6-447C-BB3F-5542EB1C8D47}"/>
              </a:ext>
            </a:extLst>
          </p:cNvPr>
          <p:cNvSpPr txBox="1"/>
          <p:nvPr/>
        </p:nvSpPr>
        <p:spPr>
          <a:xfrm>
            <a:off x="5559624" y="1024947"/>
            <a:ext cx="3725315" cy="738664"/>
          </a:xfrm>
          <a:prstGeom prst="rect">
            <a:avLst/>
          </a:prstGeom>
          <a:noFill/>
        </p:spPr>
        <p:txBody>
          <a:bodyPr wrap="square">
            <a:spAutoFit/>
          </a:bodyPr>
          <a:lstStyle/>
          <a:p>
            <a:r>
              <a:rPr lang="en-US" b="1" dirty="0"/>
              <a:t>Datasets aggregation &amp; merge </a:t>
            </a:r>
            <a:r>
              <a:rPr lang="en-US" sz="1200" b="1" dirty="0"/>
              <a:t>(</a:t>
            </a:r>
            <a:r>
              <a:rPr lang="en-US" sz="1200" b="1" dirty="0" err="1"/>
              <a:t>nb</a:t>
            </a:r>
            <a:r>
              <a:rPr lang="en-US" sz="1200" b="1" dirty="0"/>
              <a:t> features)</a:t>
            </a:r>
            <a:endParaRPr lang="en-US" sz="1200" dirty="0"/>
          </a:p>
          <a:p>
            <a:endParaRPr lang="en-US" sz="1200" dirty="0"/>
          </a:p>
        </p:txBody>
      </p:sp>
      <p:grpSp>
        <p:nvGrpSpPr>
          <p:cNvPr id="84" name="Groupe 83">
            <a:extLst>
              <a:ext uri="{FF2B5EF4-FFF2-40B4-BE49-F238E27FC236}">
                <a16:creationId xmlns:a16="http://schemas.microsoft.com/office/drawing/2014/main" id="{F50A436B-D3E3-4DC7-BBA2-4B592E1B6AA3}"/>
              </a:ext>
            </a:extLst>
          </p:cNvPr>
          <p:cNvGrpSpPr/>
          <p:nvPr/>
        </p:nvGrpSpPr>
        <p:grpSpPr>
          <a:xfrm>
            <a:off x="214569" y="5800883"/>
            <a:ext cx="5161204" cy="848109"/>
            <a:chOff x="5159388" y="6004856"/>
            <a:chExt cx="6873688" cy="1077218"/>
          </a:xfrm>
        </p:grpSpPr>
        <p:sp>
          <p:nvSpPr>
            <p:cNvPr id="85" name="ZoneTexte 84">
              <a:extLst>
                <a:ext uri="{FF2B5EF4-FFF2-40B4-BE49-F238E27FC236}">
                  <a16:creationId xmlns:a16="http://schemas.microsoft.com/office/drawing/2014/main" id="{14E532AF-7831-4E66-AEDC-050A67CE73C2}"/>
                </a:ext>
              </a:extLst>
            </p:cNvPr>
            <p:cNvSpPr txBox="1"/>
            <p:nvPr/>
          </p:nvSpPr>
          <p:spPr>
            <a:xfrm>
              <a:off x="5159388" y="6004856"/>
              <a:ext cx="6873688" cy="1077218"/>
            </a:xfrm>
            <a:prstGeom prst="rect">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lin ang="5400000" scaled="1"/>
              <a:tileRect/>
            </a:gradFill>
            <a:ln>
              <a:solidFill>
                <a:schemeClr val="tx1"/>
              </a:solidFill>
            </a:ln>
          </p:spPr>
          <p:txBody>
            <a:bodyPr wrap="square" rtlCol="0">
              <a:spAutoFit/>
            </a:bodyPr>
            <a:lstStyle/>
            <a:p>
              <a:pPr algn="r"/>
              <a:r>
                <a:rPr lang="en-US" sz="1600" b="1" dirty="0"/>
                <a:t>Further work: </a:t>
              </a:r>
            </a:p>
            <a:p>
              <a:pPr algn="r"/>
              <a:r>
                <a:rPr lang="en-US" sz="1600" dirty="0"/>
                <a:t>Track </a:t>
              </a:r>
              <a:r>
                <a:rPr lang="en-US" sz="1600" b="1" dirty="0"/>
                <a:t>most valuable features groups</a:t>
              </a:r>
              <a:r>
                <a:rPr lang="en-US" sz="1600" dirty="0"/>
                <a:t> </a:t>
              </a:r>
            </a:p>
            <a:p>
              <a:pPr algn="r"/>
              <a:r>
                <a:rPr lang="en-US" sz="1600" dirty="0"/>
                <a:t>Track </a:t>
              </a:r>
              <a:r>
                <a:rPr lang="en-US" sz="1600" b="1" dirty="0"/>
                <a:t>missing values &amp; consistent replacement</a:t>
              </a:r>
            </a:p>
          </p:txBody>
        </p:sp>
        <p:pic>
          <p:nvPicPr>
            <p:cNvPr id="87" name="Graphique 86" descr="Index pointant vers la droite vu du côté du dos de la main">
              <a:extLst>
                <a:ext uri="{FF2B5EF4-FFF2-40B4-BE49-F238E27FC236}">
                  <a16:creationId xmlns:a16="http://schemas.microsoft.com/office/drawing/2014/main" id="{E8B85E58-9932-4E5B-91F2-77E9A5E3DC7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218008" y="6030462"/>
              <a:ext cx="450613" cy="450613"/>
            </a:xfrm>
            <a:prstGeom prst="rect">
              <a:avLst/>
            </a:prstGeom>
          </p:spPr>
        </p:pic>
      </p:grpSp>
      <p:grpSp>
        <p:nvGrpSpPr>
          <p:cNvPr id="188" name="Groupe 187">
            <a:extLst>
              <a:ext uri="{FF2B5EF4-FFF2-40B4-BE49-F238E27FC236}">
                <a16:creationId xmlns:a16="http://schemas.microsoft.com/office/drawing/2014/main" id="{B7291D80-EFE0-4D70-941D-B6A8CB732EDE}"/>
              </a:ext>
            </a:extLst>
          </p:cNvPr>
          <p:cNvGrpSpPr/>
          <p:nvPr/>
        </p:nvGrpSpPr>
        <p:grpSpPr>
          <a:xfrm>
            <a:off x="419700" y="3851273"/>
            <a:ext cx="4615075" cy="2062103"/>
            <a:chOff x="411543" y="4146204"/>
            <a:chExt cx="4615075" cy="2062103"/>
          </a:xfrm>
        </p:grpSpPr>
        <p:sp>
          <p:nvSpPr>
            <p:cNvPr id="20" name="ZoneTexte 19">
              <a:extLst>
                <a:ext uri="{FF2B5EF4-FFF2-40B4-BE49-F238E27FC236}">
                  <a16:creationId xmlns:a16="http://schemas.microsoft.com/office/drawing/2014/main" id="{43103B3A-A548-4C40-9504-658272B73531}"/>
                </a:ext>
              </a:extLst>
            </p:cNvPr>
            <p:cNvSpPr txBox="1"/>
            <p:nvPr/>
          </p:nvSpPr>
          <p:spPr>
            <a:xfrm>
              <a:off x="411543" y="4146204"/>
              <a:ext cx="4615075" cy="2062103"/>
            </a:xfrm>
            <a:prstGeom prst="rect">
              <a:avLst/>
            </a:prstGeom>
            <a:noFill/>
          </p:spPr>
          <p:txBody>
            <a:bodyPr wrap="square">
              <a:spAutoFit/>
            </a:bodyPr>
            <a:lstStyle/>
            <a:p>
              <a:pPr marL="342900" indent="-342900" algn="r">
                <a:buAutoNum type="arabicPeriod"/>
              </a:pPr>
              <a:r>
                <a:rPr lang="en-US" sz="1600" b="1" dirty="0"/>
                <a:t>Create new features or drop existing's:</a:t>
              </a:r>
            </a:p>
            <a:p>
              <a:pPr algn="r"/>
              <a:r>
                <a:rPr lang="en-US" sz="1600" b="1" dirty="0">
                  <a:solidFill>
                    <a:schemeClr val="accent1"/>
                  </a:solidFill>
                </a:rPr>
                <a:t>“Manual”</a:t>
              </a:r>
              <a:r>
                <a:rPr lang="en-US" sz="1600" b="1" dirty="0"/>
                <a:t>	</a:t>
              </a:r>
            </a:p>
            <a:p>
              <a:pPr algn="r"/>
              <a:r>
                <a:rPr lang="en-US" sz="1200" dirty="0"/>
                <a:t>+ compute “helpful” new features (“</a:t>
              </a:r>
              <a:r>
                <a:rPr lang="en-US" sz="1200" b="1" dirty="0"/>
                <a:t>N_</a:t>
              </a:r>
              <a:r>
                <a:rPr lang="en-US" sz="1200" dirty="0"/>
                <a:t>”)</a:t>
              </a:r>
            </a:p>
            <a:p>
              <a:pPr algn="r"/>
              <a:r>
                <a:rPr lang="en-US" sz="1200" dirty="0"/>
                <a:t>- drop irrelevant or not interpretable features </a:t>
              </a:r>
              <a:r>
                <a:rPr lang="en-US" sz="1400" dirty="0"/>
                <a:t> </a:t>
              </a:r>
            </a:p>
            <a:p>
              <a:pPr algn="r"/>
              <a:r>
                <a:rPr lang="en-US" sz="1600" b="1" dirty="0">
                  <a:solidFill>
                    <a:schemeClr val="accent1"/>
                  </a:solidFill>
                </a:rPr>
                <a:t>“Auto”</a:t>
              </a:r>
              <a:r>
                <a:rPr lang="en-US" sz="1600" b="1" dirty="0"/>
                <a:t>	</a:t>
              </a:r>
            </a:p>
            <a:p>
              <a:pPr algn="r"/>
              <a:r>
                <a:rPr lang="en-US" sz="1200" dirty="0"/>
                <a:t>+ </a:t>
              </a:r>
              <a:r>
                <a:rPr lang="en-US" sz="1200" b="1" dirty="0"/>
                <a:t>One hot encoding </a:t>
              </a:r>
              <a:r>
                <a:rPr lang="en-US" sz="1200" dirty="0"/>
                <a:t>of categorical features</a:t>
              </a:r>
            </a:p>
            <a:p>
              <a:pPr algn="r"/>
              <a:r>
                <a:rPr lang="en-US" sz="1200" dirty="0"/>
                <a:t>+ relevant “</a:t>
              </a:r>
              <a:r>
                <a:rPr lang="en-US" sz="1200" b="1" dirty="0" err="1"/>
                <a:t>agg</a:t>
              </a:r>
              <a:r>
                <a:rPr lang="en-US" sz="1200" dirty="0"/>
                <a:t>” methods in ['min', 'mean’, ...]</a:t>
              </a:r>
            </a:p>
            <a:p>
              <a:pPr algn="r"/>
              <a:r>
                <a:rPr lang="en-US" sz="1200" b="1" dirty="0"/>
                <a:t>Prefixed :</a:t>
              </a:r>
              <a:r>
                <a:rPr lang="en-US" sz="1200" dirty="0"/>
                <a:t> BUR_, POS_, </a:t>
              </a:r>
              <a:r>
                <a:rPr lang="en-US" sz="1200" dirty="0" err="1"/>
                <a:t>etc</a:t>
              </a:r>
              <a:r>
                <a:rPr lang="en-US" sz="1200" dirty="0"/>
                <a:t>, and </a:t>
              </a:r>
              <a:r>
                <a:rPr lang="en-US" sz="1200" b="1" dirty="0"/>
                <a:t>Suffixed</a:t>
              </a:r>
              <a:r>
                <a:rPr lang="en-US" sz="1200" dirty="0"/>
                <a:t> _MIN, _Mean </a:t>
              </a:r>
              <a:r>
                <a:rPr lang="en-US" sz="1200" dirty="0" err="1"/>
                <a:t>etc</a:t>
              </a:r>
              <a:endParaRPr lang="en-US" sz="1200" dirty="0"/>
            </a:p>
            <a:p>
              <a:pPr algn="r"/>
              <a:endParaRPr lang="en-US" sz="1400" dirty="0"/>
            </a:p>
          </p:txBody>
        </p:sp>
        <p:grpSp>
          <p:nvGrpSpPr>
            <p:cNvPr id="33" name="Groupe 32">
              <a:extLst>
                <a:ext uri="{FF2B5EF4-FFF2-40B4-BE49-F238E27FC236}">
                  <a16:creationId xmlns:a16="http://schemas.microsoft.com/office/drawing/2014/main" id="{8BEE053C-D08F-47B9-9B12-DDCCE253EF4D}"/>
                </a:ext>
              </a:extLst>
            </p:cNvPr>
            <p:cNvGrpSpPr/>
            <p:nvPr/>
          </p:nvGrpSpPr>
          <p:grpSpPr>
            <a:xfrm>
              <a:off x="4662402" y="5081818"/>
              <a:ext cx="253597" cy="268509"/>
              <a:chOff x="4755647" y="5133694"/>
              <a:chExt cx="359999" cy="360000"/>
            </a:xfrm>
          </p:grpSpPr>
          <p:pic>
            <p:nvPicPr>
              <p:cNvPr id="11" name="Graphique 10" descr="Clé">
                <a:extLst>
                  <a:ext uri="{FF2B5EF4-FFF2-40B4-BE49-F238E27FC236}">
                    <a16:creationId xmlns:a16="http://schemas.microsoft.com/office/drawing/2014/main" id="{41689521-8C29-4FEF-80B6-89D97634181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55647" y="5133694"/>
                <a:ext cx="359999" cy="360000"/>
              </a:xfrm>
              <a:prstGeom prst="rect">
                <a:avLst/>
              </a:prstGeom>
            </p:spPr>
          </p:pic>
          <p:sp>
            <p:nvSpPr>
              <p:cNvPr id="92" name="Forme libre : forme 91">
                <a:extLst>
                  <a:ext uri="{FF2B5EF4-FFF2-40B4-BE49-F238E27FC236}">
                    <a16:creationId xmlns:a16="http://schemas.microsoft.com/office/drawing/2014/main" id="{96C7FD77-509A-4EB0-BD37-2E0DE651651C}"/>
                  </a:ext>
                </a:extLst>
              </p:cNvPr>
              <p:cNvSpPr/>
              <p:nvPr/>
            </p:nvSpPr>
            <p:spPr>
              <a:xfrm>
                <a:off x="4992784" y="5261740"/>
                <a:ext cx="102205" cy="208954"/>
              </a:xfrm>
              <a:custGeom>
                <a:avLst/>
                <a:gdLst>
                  <a:gd name="connsiteX0" fmla="*/ 130493 w 214312"/>
                  <a:gd name="connsiteY0" fmla="*/ 189548 h 438150"/>
                  <a:gd name="connsiteX1" fmla="*/ 146685 w 214312"/>
                  <a:gd name="connsiteY1" fmla="*/ 75248 h 438150"/>
                  <a:gd name="connsiteX2" fmla="*/ 183833 w 214312"/>
                  <a:gd name="connsiteY2" fmla="*/ 124778 h 438150"/>
                  <a:gd name="connsiteX3" fmla="*/ 214312 w 214312"/>
                  <a:gd name="connsiteY3" fmla="*/ 101918 h 438150"/>
                  <a:gd name="connsiteX4" fmla="*/ 138112 w 214312"/>
                  <a:gd name="connsiteY4" fmla="*/ 0 h 438150"/>
                  <a:gd name="connsiteX5" fmla="*/ 37147 w 214312"/>
                  <a:gd name="connsiteY5" fmla="*/ 76200 h 438150"/>
                  <a:gd name="connsiteX6" fmla="*/ 60008 w 214312"/>
                  <a:gd name="connsiteY6" fmla="*/ 106680 h 438150"/>
                  <a:gd name="connsiteX7" fmla="*/ 109537 w 214312"/>
                  <a:gd name="connsiteY7" fmla="*/ 69532 h 438150"/>
                  <a:gd name="connsiteX8" fmla="*/ 92393 w 214312"/>
                  <a:gd name="connsiteY8" fmla="*/ 183833 h 438150"/>
                  <a:gd name="connsiteX9" fmla="*/ 83820 w 214312"/>
                  <a:gd name="connsiteY9" fmla="*/ 248602 h 438150"/>
                  <a:gd name="connsiteX10" fmla="*/ 66675 w 214312"/>
                  <a:gd name="connsiteY10" fmla="*/ 362903 h 438150"/>
                  <a:gd name="connsiteX11" fmla="*/ 30480 w 214312"/>
                  <a:gd name="connsiteY11" fmla="*/ 314325 h 438150"/>
                  <a:gd name="connsiteX12" fmla="*/ 0 w 214312"/>
                  <a:gd name="connsiteY12" fmla="*/ 337185 h 438150"/>
                  <a:gd name="connsiteX13" fmla="*/ 75248 w 214312"/>
                  <a:gd name="connsiteY13" fmla="*/ 438150 h 438150"/>
                  <a:gd name="connsiteX14" fmla="*/ 177165 w 214312"/>
                  <a:gd name="connsiteY14" fmla="*/ 361950 h 438150"/>
                  <a:gd name="connsiteX15" fmla="*/ 154305 w 214312"/>
                  <a:gd name="connsiteY15" fmla="*/ 331470 h 438150"/>
                  <a:gd name="connsiteX16" fmla="*/ 104775 w 214312"/>
                  <a:gd name="connsiteY16" fmla="*/ 368618 h 438150"/>
                  <a:gd name="connsiteX17" fmla="*/ 120968 w 214312"/>
                  <a:gd name="connsiteY17" fmla="*/ 254318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312" h="438150">
                    <a:moveTo>
                      <a:pt x="130493" y="189548"/>
                    </a:moveTo>
                    <a:lnTo>
                      <a:pt x="146685" y="75248"/>
                    </a:lnTo>
                    <a:lnTo>
                      <a:pt x="183833" y="124778"/>
                    </a:lnTo>
                    <a:lnTo>
                      <a:pt x="214312" y="101918"/>
                    </a:lnTo>
                    <a:lnTo>
                      <a:pt x="138112" y="0"/>
                    </a:lnTo>
                    <a:lnTo>
                      <a:pt x="37147" y="76200"/>
                    </a:lnTo>
                    <a:lnTo>
                      <a:pt x="60008" y="106680"/>
                    </a:lnTo>
                    <a:lnTo>
                      <a:pt x="109537" y="69532"/>
                    </a:lnTo>
                    <a:lnTo>
                      <a:pt x="92393" y="183833"/>
                    </a:lnTo>
                    <a:lnTo>
                      <a:pt x="83820" y="248602"/>
                    </a:lnTo>
                    <a:lnTo>
                      <a:pt x="66675" y="362903"/>
                    </a:lnTo>
                    <a:lnTo>
                      <a:pt x="30480" y="314325"/>
                    </a:lnTo>
                    <a:lnTo>
                      <a:pt x="0" y="337185"/>
                    </a:lnTo>
                    <a:lnTo>
                      <a:pt x="75248" y="438150"/>
                    </a:lnTo>
                    <a:lnTo>
                      <a:pt x="177165" y="361950"/>
                    </a:lnTo>
                    <a:lnTo>
                      <a:pt x="154305" y="331470"/>
                    </a:lnTo>
                    <a:lnTo>
                      <a:pt x="104775" y="368618"/>
                    </a:lnTo>
                    <a:lnTo>
                      <a:pt x="120968" y="254318"/>
                    </a:lnTo>
                    <a:close/>
                  </a:path>
                </a:pathLst>
              </a:custGeom>
              <a:solidFill>
                <a:schemeClr val="accent1"/>
              </a:solidFill>
              <a:ln w="9525" cap="flat">
                <a:solidFill>
                  <a:schemeClr val="accent1"/>
                </a:solidFill>
                <a:prstDash val="solid"/>
                <a:miter/>
              </a:ln>
            </p:spPr>
            <p:txBody>
              <a:bodyPr rtlCol="0" anchor="ctr"/>
              <a:lstStyle/>
              <a:p>
                <a:endParaRPr lang="en-US"/>
              </a:p>
            </p:txBody>
          </p:sp>
        </p:grpSp>
        <p:grpSp>
          <p:nvGrpSpPr>
            <p:cNvPr id="35" name="Groupe 34">
              <a:extLst>
                <a:ext uri="{FF2B5EF4-FFF2-40B4-BE49-F238E27FC236}">
                  <a16:creationId xmlns:a16="http://schemas.microsoft.com/office/drawing/2014/main" id="{3F781470-0156-493E-AE60-606A1B6932B8}"/>
                </a:ext>
              </a:extLst>
            </p:cNvPr>
            <p:cNvGrpSpPr/>
            <p:nvPr/>
          </p:nvGrpSpPr>
          <p:grpSpPr>
            <a:xfrm>
              <a:off x="4537204" y="4433353"/>
              <a:ext cx="301148" cy="262072"/>
              <a:chOff x="4747308" y="4485828"/>
              <a:chExt cx="418255" cy="336654"/>
            </a:xfrm>
          </p:grpSpPr>
          <p:sp>
            <p:nvSpPr>
              <p:cNvPr id="23" name="Forme libre : forme 22">
                <a:extLst>
                  <a:ext uri="{FF2B5EF4-FFF2-40B4-BE49-F238E27FC236}">
                    <a16:creationId xmlns:a16="http://schemas.microsoft.com/office/drawing/2014/main" id="{D3C36984-F628-489F-AFC1-0C8B6033CC51}"/>
                  </a:ext>
                </a:extLst>
              </p:cNvPr>
              <p:cNvSpPr/>
              <p:nvPr/>
            </p:nvSpPr>
            <p:spPr>
              <a:xfrm>
                <a:off x="4861310" y="4485828"/>
                <a:ext cx="304253" cy="336654"/>
              </a:xfrm>
              <a:custGeom>
                <a:avLst/>
                <a:gdLst>
                  <a:gd name="connsiteX0" fmla="*/ 568600 w 586697"/>
                  <a:gd name="connsiteY0" fmla="*/ 507255 h 649177"/>
                  <a:gd name="connsiteX1" fmla="*/ 557170 w 586697"/>
                  <a:gd name="connsiteY1" fmla="*/ 313897 h 649177"/>
                  <a:gd name="connsiteX2" fmla="*/ 493353 w 586697"/>
                  <a:gd name="connsiteY2" fmla="*/ 172927 h 649177"/>
                  <a:gd name="connsiteX3" fmla="*/ 424773 w 586697"/>
                  <a:gd name="connsiteY3" fmla="*/ 147210 h 649177"/>
                  <a:gd name="connsiteX4" fmla="*/ 399055 w 586697"/>
                  <a:gd name="connsiteY4" fmla="*/ 171975 h 649177"/>
                  <a:gd name="connsiteX5" fmla="*/ 397150 w 586697"/>
                  <a:gd name="connsiteY5" fmla="*/ 171975 h 649177"/>
                  <a:gd name="connsiteX6" fmla="*/ 389530 w 586697"/>
                  <a:gd name="connsiteY6" fmla="*/ 159592 h 649177"/>
                  <a:gd name="connsiteX7" fmla="*/ 350478 w 586697"/>
                  <a:gd name="connsiteY7" fmla="*/ 139590 h 649177"/>
                  <a:gd name="connsiteX8" fmla="*/ 300948 w 586697"/>
                  <a:gd name="connsiteY8" fmla="*/ 171022 h 649177"/>
                  <a:gd name="connsiteX9" fmla="*/ 299043 w 586697"/>
                  <a:gd name="connsiteY9" fmla="*/ 171022 h 649177"/>
                  <a:gd name="connsiteX10" fmla="*/ 227605 w 586697"/>
                  <a:gd name="connsiteY10" fmla="*/ 162450 h 649177"/>
                  <a:gd name="connsiteX11" fmla="*/ 210460 w 586697"/>
                  <a:gd name="connsiteY11" fmla="*/ 210075 h 649177"/>
                  <a:gd name="connsiteX12" fmla="*/ 209508 w 586697"/>
                  <a:gd name="connsiteY12" fmla="*/ 210075 h 649177"/>
                  <a:gd name="connsiteX13" fmla="*/ 127593 w 586697"/>
                  <a:gd name="connsiteY13" fmla="*/ 27195 h 649177"/>
                  <a:gd name="connsiteX14" fmla="*/ 70443 w 586697"/>
                  <a:gd name="connsiteY14" fmla="*/ 3382 h 649177"/>
                  <a:gd name="connsiteX15" fmla="*/ 46630 w 586697"/>
                  <a:gd name="connsiteY15" fmla="*/ 60532 h 649177"/>
                  <a:gd name="connsiteX16" fmla="*/ 47583 w 586697"/>
                  <a:gd name="connsiteY16" fmla="*/ 62437 h 649177"/>
                  <a:gd name="connsiteX17" fmla="*/ 212365 w 586697"/>
                  <a:gd name="connsiteY17" fmla="*/ 431055 h 649177"/>
                  <a:gd name="connsiteX18" fmla="*/ 186648 w 586697"/>
                  <a:gd name="connsiteY18" fmla="*/ 436770 h 649177"/>
                  <a:gd name="connsiteX19" fmla="*/ 70443 w 586697"/>
                  <a:gd name="connsiteY19" fmla="*/ 356760 h 649177"/>
                  <a:gd name="connsiteX20" fmla="*/ 10435 w 586697"/>
                  <a:gd name="connsiteY20" fmla="*/ 363427 h 649177"/>
                  <a:gd name="connsiteX21" fmla="*/ 19008 w 586697"/>
                  <a:gd name="connsiteY21" fmla="*/ 428197 h 649177"/>
                  <a:gd name="connsiteX22" fmla="*/ 199983 w 586697"/>
                  <a:gd name="connsiteY22" fmla="*/ 552022 h 649177"/>
                  <a:gd name="connsiteX23" fmla="*/ 215223 w 586697"/>
                  <a:gd name="connsiteY23" fmla="*/ 558690 h 649177"/>
                  <a:gd name="connsiteX24" fmla="*/ 328570 w 586697"/>
                  <a:gd name="connsiteY24" fmla="*/ 585360 h 649177"/>
                  <a:gd name="connsiteX25" fmla="*/ 332380 w 586697"/>
                  <a:gd name="connsiteY25" fmla="*/ 590122 h 649177"/>
                  <a:gd name="connsiteX26" fmla="*/ 359050 w 586697"/>
                  <a:gd name="connsiteY26" fmla="*/ 649177 h 649177"/>
                  <a:gd name="connsiteX27" fmla="*/ 586698 w 586697"/>
                  <a:gd name="connsiteY27" fmla="*/ 546307 h 649177"/>
                  <a:gd name="connsiteX28" fmla="*/ 568600 w 586697"/>
                  <a:gd name="connsiteY28" fmla="*/ 507255 h 649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6697" h="649177">
                    <a:moveTo>
                      <a:pt x="568600" y="507255"/>
                    </a:moveTo>
                    <a:cubicBezTo>
                      <a:pt x="543835" y="452010"/>
                      <a:pt x="604795" y="418672"/>
                      <a:pt x="557170" y="313897"/>
                    </a:cubicBezTo>
                    <a:cubicBezTo>
                      <a:pt x="545740" y="289132"/>
                      <a:pt x="508593" y="206265"/>
                      <a:pt x="493353" y="172927"/>
                    </a:cubicBezTo>
                    <a:cubicBezTo>
                      <a:pt x="481923" y="147210"/>
                      <a:pt x="451443" y="134827"/>
                      <a:pt x="424773" y="147210"/>
                    </a:cubicBezTo>
                    <a:cubicBezTo>
                      <a:pt x="413343" y="151972"/>
                      <a:pt x="404770" y="160545"/>
                      <a:pt x="399055" y="171975"/>
                    </a:cubicBezTo>
                    <a:cubicBezTo>
                      <a:pt x="399055" y="172927"/>
                      <a:pt x="398103" y="172927"/>
                      <a:pt x="397150" y="171975"/>
                    </a:cubicBezTo>
                    <a:cubicBezTo>
                      <a:pt x="395245" y="167212"/>
                      <a:pt x="393340" y="163402"/>
                      <a:pt x="389530" y="159592"/>
                    </a:cubicBezTo>
                    <a:cubicBezTo>
                      <a:pt x="380005" y="147210"/>
                      <a:pt x="365718" y="139590"/>
                      <a:pt x="350478" y="139590"/>
                    </a:cubicBezTo>
                    <a:cubicBezTo>
                      <a:pt x="328570" y="138637"/>
                      <a:pt x="309520" y="151972"/>
                      <a:pt x="300948" y="171022"/>
                    </a:cubicBezTo>
                    <a:cubicBezTo>
                      <a:pt x="300948" y="171975"/>
                      <a:pt x="299995" y="171975"/>
                      <a:pt x="299043" y="171022"/>
                    </a:cubicBezTo>
                    <a:cubicBezTo>
                      <a:pt x="281898" y="149115"/>
                      <a:pt x="250465" y="145305"/>
                      <a:pt x="227605" y="162450"/>
                    </a:cubicBezTo>
                    <a:cubicBezTo>
                      <a:pt x="214270" y="171975"/>
                      <a:pt x="206650" y="191025"/>
                      <a:pt x="210460" y="210075"/>
                    </a:cubicBezTo>
                    <a:cubicBezTo>
                      <a:pt x="210460" y="211027"/>
                      <a:pt x="209508" y="211027"/>
                      <a:pt x="209508" y="210075"/>
                    </a:cubicBezTo>
                    <a:lnTo>
                      <a:pt x="127593" y="27195"/>
                    </a:lnTo>
                    <a:cubicBezTo>
                      <a:pt x="118068" y="5287"/>
                      <a:pt x="92350" y="-6143"/>
                      <a:pt x="70443" y="3382"/>
                    </a:cubicBezTo>
                    <a:cubicBezTo>
                      <a:pt x="48535" y="12907"/>
                      <a:pt x="37105" y="38625"/>
                      <a:pt x="46630" y="60532"/>
                    </a:cubicBezTo>
                    <a:cubicBezTo>
                      <a:pt x="46630" y="61485"/>
                      <a:pt x="47583" y="61485"/>
                      <a:pt x="47583" y="62437"/>
                    </a:cubicBezTo>
                    <a:lnTo>
                      <a:pt x="212365" y="431055"/>
                    </a:lnTo>
                    <a:lnTo>
                      <a:pt x="186648" y="436770"/>
                    </a:lnTo>
                    <a:lnTo>
                      <a:pt x="70443" y="356760"/>
                    </a:lnTo>
                    <a:cubicBezTo>
                      <a:pt x="51393" y="343425"/>
                      <a:pt x="24723" y="346282"/>
                      <a:pt x="10435" y="363427"/>
                    </a:cubicBezTo>
                    <a:cubicBezTo>
                      <a:pt x="-6710" y="383430"/>
                      <a:pt x="-1947" y="413910"/>
                      <a:pt x="19008" y="428197"/>
                    </a:cubicBezTo>
                    <a:lnTo>
                      <a:pt x="199983" y="552022"/>
                    </a:lnTo>
                    <a:cubicBezTo>
                      <a:pt x="204745" y="554880"/>
                      <a:pt x="209508" y="557737"/>
                      <a:pt x="215223" y="558690"/>
                    </a:cubicBezTo>
                    <a:lnTo>
                      <a:pt x="328570" y="585360"/>
                    </a:lnTo>
                    <a:lnTo>
                      <a:pt x="332380" y="590122"/>
                    </a:lnTo>
                    <a:lnTo>
                      <a:pt x="359050" y="649177"/>
                    </a:lnTo>
                    <a:lnTo>
                      <a:pt x="586698" y="546307"/>
                    </a:lnTo>
                    <a:lnTo>
                      <a:pt x="568600" y="507255"/>
                    </a:lnTo>
                    <a:close/>
                  </a:path>
                </a:pathLst>
              </a:custGeom>
              <a:solidFill>
                <a:schemeClr val="accent1"/>
              </a:solidFill>
              <a:ln w="9525" cap="flat">
                <a:noFill/>
                <a:prstDash val="solid"/>
                <a:miter/>
              </a:ln>
            </p:spPr>
            <p:txBody>
              <a:bodyPr rtlCol="0" anchor="ctr"/>
              <a:lstStyle/>
              <a:p>
                <a:endParaRPr lang="en-US"/>
              </a:p>
            </p:txBody>
          </p:sp>
          <p:sp>
            <p:nvSpPr>
              <p:cNvPr id="96" name="Forme libre : forme 95">
                <a:extLst>
                  <a:ext uri="{FF2B5EF4-FFF2-40B4-BE49-F238E27FC236}">
                    <a16:creationId xmlns:a16="http://schemas.microsoft.com/office/drawing/2014/main" id="{C0002C88-AEC5-45A0-948F-5675F77C9D9E}"/>
                  </a:ext>
                </a:extLst>
              </p:cNvPr>
              <p:cNvSpPr/>
              <p:nvPr/>
            </p:nvSpPr>
            <p:spPr>
              <a:xfrm>
                <a:off x="4747308" y="4497203"/>
                <a:ext cx="102205" cy="208953"/>
              </a:xfrm>
              <a:custGeom>
                <a:avLst/>
                <a:gdLst>
                  <a:gd name="connsiteX0" fmla="*/ 130493 w 214312"/>
                  <a:gd name="connsiteY0" fmla="*/ 189548 h 438150"/>
                  <a:gd name="connsiteX1" fmla="*/ 146685 w 214312"/>
                  <a:gd name="connsiteY1" fmla="*/ 75248 h 438150"/>
                  <a:gd name="connsiteX2" fmla="*/ 183833 w 214312"/>
                  <a:gd name="connsiteY2" fmla="*/ 124778 h 438150"/>
                  <a:gd name="connsiteX3" fmla="*/ 214312 w 214312"/>
                  <a:gd name="connsiteY3" fmla="*/ 101918 h 438150"/>
                  <a:gd name="connsiteX4" fmla="*/ 138112 w 214312"/>
                  <a:gd name="connsiteY4" fmla="*/ 0 h 438150"/>
                  <a:gd name="connsiteX5" fmla="*/ 37147 w 214312"/>
                  <a:gd name="connsiteY5" fmla="*/ 76200 h 438150"/>
                  <a:gd name="connsiteX6" fmla="*/ 60008 w 214312"/>
                  <a:gd name="connsiteY6" fmla="*/ 106680 h 438150"/>
                  <a:gd name="connsiteX7" fmla="*/ 109537 w 214312"/>
                  <a:gd name="connsiteY7" fmla="*/ 69532 h 438150"/>
                  <a:gd name="connsiteX8" fmla="*/ 92393 w 214312"/>
                  <a:gd name="connsiteY8" fmla="*/ 183833 h 438150"/>
                  <a:gd name="connsiteX9" fmla="*/ 83820 w 214312"/>
                  <a:gd name="connsiteY9" fmla="*/ 248602 h 438150"/>
                  <a:gd name="connsiteX10" fmla="*/ 66675 w 214312"/>
                  <a:gd name="connsiteY10" fmla="*/ 362903 h 438150"/>
                  <a:gd name="connsiteX11" fmla="*/ 30480 w 214312"/>
                  <a:gd name="connsiteY11" fmla="*/ 314325 h 438150"/>
                  <a:gd name="connsiteX12" fmla="*/ 0 w 214312"/>
                  <a:gd name="connsiteY12" fmla="*/ 337185 h 438150"/>
                  <a:gd name="connsiteX13" fmla="*/ 75248 w 214312"/>
                  <a:gd name="connsiteY13" fmla="*/ 438150 h 438150"/>
                  <a:gd name="connsiteX14" fmla="*/ 177165 w 214312"/>
                  <a:gd name="connsiteY14" fmla="*/ 361950 h 438150"/>
                  <a:gd name="connsiteX15" fmla="*/ 154305 w 214312"/>
                  <a:gd name="connsiteY15" fmla="*/ 331470 h 438150"/>
                  <a:gd name="connsiteX16" fmla="*/ 104775 w 214312"/>
                  <a:gd name="connsiteY16" fmla="*/ 368618 h 438150"/>
                  <a:gd name="connsiteX17" fmla="*/ 120968 w 214312"/>
                  <a:gd name="connsiteY17" fmla="*/ 254318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312" h="438150">
                    <a:moveTo>
                      <a:pt x="130493" y="189548"/>
                    </a:moveTo>
                    <a:lnTo>
                      <a:pt x="146685" y="75248"/>
                    </a:lnTo>
                    <a:lnTo>
                      <a:pt x="183833" y="124778"/>
                    </a:lnTo>
                    <a:lnTo>
                      <a:pt x="214312" y="101918"/>
                    </a:lnTo>
                    <a:lnTo>
                      <a:pt x="138112" y="0"/>
                    </a:lnTo>
                    <a:lnTo>
                      <a:pt x="37147" y="76200"/>
                    </a:lnTo>
                    <a:lnTo>
                      <a:pt x="60008" y="106680"/>
                    </a:lnTo>
                    <a:lnTo>
                      <a:pt x="109537" y="69532"/>
                    </a:lnTo>
                    <a:lnTo>
                      <a:pt x="92393" y="183833"/>
                    </a:lnTo>
                    <a:lnTo>
                      <a:pt x="83820" y="248602"/>
                    </a:lnTo>
                    <a:lnTo>
                      <a:pt x="66675" y="362903"/>
                    </a:lnTo>
                    <a:lnTo>
                      <a:pt x="30480" y="314325"/>
                    </a:lnTo>
                    <a:lnTo>
                      <a:pt x="0" y="337185"/>
                    </a:lnTo>
                    <a:lnTo>
                      <a:pt x="75248" y="438150"/>
                    </a:lnTo>
                    <a:lnTo>
                      <a:pt x="177165" y="361950"/>
                    </a:lnTo>
                    <a:lnTo>
                      <a:pt x="154305" y="331470"/>
                    </a:lnTo>
                    <a:lnTo>
                      <a:pt x="104775" y="368618"/>
                    </a:lnTo>
                    <a:lnTo>
                      <a:pt x="120968" y="254318"/>
                    </a:lnTo>
                    <a:close/>
                  </a:path>
                </a:pathLst>
              </a:custGeom>
              <a:solidFill>
                <a:schemeClr val="accent1"/>
              </a:solidFill>
              <a:ln w="9525" cap="flat">
                <a:solidFill>
                  <a:schemeClr val="accent1"/>
                </a:solidFill>
                <a:prstDash val="solid"/>
                <a:miter/>
              </a:ln>
            </p:spPr>
            <p:txBody>
              <a:bodyPr rtlCol="0" anchor="ctr"/>
              <a:lstStyle/>
              <a:p>
                <a:endParaRPr lang="en-US"/>
              </a:p>
            </p:txBody>
          </p:sp>
        </p:grpSp>
      </p:grpSp>
      <p:grpSp>
        <p:nvGrpSpPr>
          <p:cNvPr id="184" name="Groupe 183">
            <a:extLst>
              <a:ext uri="{FF2B5EF4-FFF2-40B4-BE49-F238E27FC236}">
                <a16:creationId xmlns:a16="http://schemas.microsoft.com/office/drawing/2014/main" id="{9125DAEA-B6BD-4B1F-925C-1C4FFF13A7DE}"/>
              </a:ext>
            </a:extLst>
          </p:cNvPr>
          <p:cNvGrpSpPr/>
          <p:nvPr/>
        </p:nvGrpSpPr>
        <p:grpSpPr>
          <a:xfrm>
            <a:off x="5592412" y="3986456"/>
            <a:ext cx="6439118" cy="2491696"/>
            <a:chOff x="5592412" y="3986456"/>
            <a:chExt cx="6439118" cy="2491696"/>
          </a:xfrm>
        </p:grpSpPr>
        <p:grpSp>
          <p:nvGrpSpPr>
            <p:cNvPr id="19" name="Groupe 18">
              <a:extLst>
                <a:ext uri="{FF2B5EF4-FFF2-40B4-BE49-F238E27FC236}">
                  <a16:creationId xmlns:a16="http://schemas.microsoft.com/office/drawing/2014/main" id="{DD426458-89F6-4BCF-A30B-805DC125E058}"/>
                </a:ext>
              </a:extLst>
            </p:cNvPr>
            <p:cNvGrpSpPr/>
            <p:nvPr/>
          </p:nvGrpSpPr>
          <p:grpSpPr>
            <a:xfrm>
              <a:off x="5592412" y="3986456"/>
              <a:ext cx="6439118" cy="2491696"/>
              <a:chOff x="5592412" y="3986456"/>
              <a:chExt cx="6439118" cy="2491696"/>
            </a:xfrm>
          </p:grpSpPr>
          <p:sp>
            <p:nvSpPr>
              <p:cNvPr id="36" name="Bulle narrative : rectangle 35">
                <a:extLst>
                  <a:ext uri="{FF2B5EF4-FFF2-40B4-BE49-F238E27FC236}">
                    <a16:creationId xmlns:a16="http://schemas.microsoft.com/office/drawing/2014/main" id="{0AF43B5F-DE33-4A76-9B73-F293AF15D916}"/>
                  </a:ext>
                </a:extLst>
              </p:cNvPr>
              <p:cNvSpPr/>
              <p:nvPr/>
            </p:nvSpPr>
            <p:spPr>
              <a:xfrm>
                <a:off x="6083003" y="4092383"/>
                <a:ext cx="844874" cy="580802"/>
              </a:xfrm>
              <a:prstGeom prst="wedgeRectCallout">
                <a:avLst>
                  <a:gd name="adj1" fmla="val 63716"/>
                  <a:gd name="adj2" fmla="val 71937"/>
                </a:avLst>
              </a:prstGeom>
              <a:solidFill>
                <a:srgbClr val="F5B8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b="1" dirty="0">
                    <a:solidFill>
                      <a:schemeClr val="bg1"/>
                    </a:solidFill>
                  </a:rPr>
                  <a:t>+3</a:t>
                </a:r>
              </a:p>
              <a:p>
                <a:pPr algn="r"/>
                <a:r>
                  <a:rPr lang="en-US" sz="1600" b="1" dirty="0">
                    <a:solidFill>
                      <a:schemeClr val="bg1"/>
                    </a:solidFill>
                  </a:rPr>
                  <a:t>+3</a:t>
                </a:r>
              </a:p>
            </p:txBody>
          </p:sp>
          <p:grpSp>
            <p:nvGrpSpPr>
              <p:cNvPr id="7" name="Groupe 6">
                <a:extLst>
                  <a:ext uri="{FF2B5EF4-FFF2-40B4-BE49-F238E27FC236}">
                    <a16:creationId xmlns:a16="http://schemas.microsoft.com/office/drawing/2014/main" id="{5E37BA7D-0930-4D18-8708-5071B574860B}"/>
                  </a:ext>
                </a:extLst>
              </p:cNvPr>
              <p:cNvGrpSpPr/>
              <p:nvPr/>
            </p:nvGrpSpPr>
            <p:grpSpPr>
              <a:xfrm>
                <a:off x="5592412" y="4420322"/>
                <a:ext cx="6439118" cy="2057830"/>
                <a:chOff x="5592412" y="4420322"/>
                <a:chExt cx="6439118" cy="2057830"/>
              </a:xfrm>
            </p:grpSpPr>
            <p:pic>
              <p:nvPicPr>
                <p:cNvPr id="29" name="Graphique 28" descr="Base de données">
                  <a:extLst>
                    <a:ext uri="{FF2B5EF4-FFF2-40B4-BE49-F238E27FC236}">
                      <a16:creationId xmlns:a16="http://schemas.microsoft.com/office/drawing/2014/main" id="{B2D2827C-A4C3-4F07-9338-5983832014B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909043" y="4601680"/>
                  <a:ext cx="412163" cy="412163"/>
                </a:xfrm>
                <a:prstGeom prst="rect">
                  <a:avLst/>
                </a:prstGeom>
              </p:spPr>
            </p:pic>
            <p:pic>
              <p:nvPicPr>
                <p:cNvPr id="46" name="Graphique 45" descr="Base de données">
                  <a:extLst>
                    <a:ext uri="{FF2B5EF4-FFF2-40B4-BE49-F238E27FC236}">
                      <a16:creationId xmlns:a16="http://schemas.microsoft.com/office/drawing/2014/main" id="{FCA37A32-0D1A-40F9-8B6E-64AD4E887E2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715547" y="4420322"/>
                  <a:ext cx="412163" cy="412163"/>
                </a:xfrm>
                <a:prstGeom prst="rect">
                  <a:avLst/>
                </a:prstGeom>
              </p:spPr>
            </p:pic>
            <p:pic>
              <p:nvPicPr>
                <p:cNvPr id="48" name="Graphique 47" descr="Base de données">
                  <a:extLst>
                    <a:ext uri="{FF2B5EF4-FFF2-40B4-BE49-F238E27FC236}">
                      <a16:creationId xmlns:a16="http://schemas.microsoft.com/office/drawing/2014/main" id="{D1966453-7251-4AAB-995F-46D94D84F65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1619367" y="4421795"/>
                  <a:ext cx="412163" cy="412163"/>
                </a:xfrm>
                <a:prstGeom prst="rect">
                  <a:avLst/>
                </a:prstGeom>
              </p:spPr>
            </p:pic>
            <p:pic>
              <p:nvPicPr>
                <p:cNvPr id="50" name="Graphique 49" descr="Base de données">
                  <a:extLst>
                    <a:ext uri="{FF2B5EF4-FFF2-40B4-BE49-F238E27FC236}">
                      <a16:creationId xmlns:a16="http://schemas.microsoft.com/office/drawing/2014/main" id="{5D0AC78E-22D1-4493-AFC9-FACBA0E2312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592412" y="6065989"/>
                  <a:ext cx="412163" cy="412163"/>
                </a:xfrm>
                <a:prstGeom prst="rect">
                  <a:avLst/>
                </a:prstGeom>
              </p:spPr>
            </p:pic>
            <p:pic>
              <p:nvPicPr>
                <p:cNvPr id="52" name="Graphique 51" descr="Base de données">
                  <a:extLst>
                    <a:ext uri="{FF2B5EF4-FFF2-40B4-BE49-F238E27FC236}">
                      <a16:creationId xmlns:a16="http://schemas.microsoft.com/office/drawing/2014/main" id="{FC179450-E7F5-4A3C-AA62-DE0B382050F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982718" y="6065989"/>
                  <a:ext cx="412163" cy="412163"/>
                </a:xfrm>
                <a:prstGeom prst="rect">
                  <a:avLst/>
                </a:prstGeom>
              </p:spPr>
            </p:pic>
            <p:sp>
              <p:nvSpPr>
                <p:cNvPr id="53" name="ZoneTexte 52">
                  <a:extLst>
                    <a:ext uri="{FF2B5EF4-FFF2-40B4-BE49-F238E27FC236}">
                      <a16:creationId xmlns:a16="http://schemas.microsoft.com/office/drawing/2014/main" id="{DB7A1D5E-F5EF-4ABA-8458-7CDD6EA37A1E}"/>
                    </a:ext>
                  </a:extLst>
                </p:cNvPr>
                <p:cNvSpPr txBox="1"/>
                <p:nvPr/>
              </p:nvSpPr>
              <p:spPr>
                <a:xfrm>
                  <a:off x="6315400" y="6078815"/>
                  <a:ext cx="4762842" cy="369332"/>
                </a:xfrm>
                <a:prstGeom prst="rect">
                  <a:avLst/>
                </a:prstGeom>
                <a:noFill/>
              </p:spPr>
              <p:txBody>
                <a:bodyPr wrap="none" rtlCol="0">
                  <a:spAutoFit/>
                </a:bodyPr>
                <a:lstStyle/>
                <a:p>
                  <a:r>
                    <a:rPr lang="en-US" dirty="0"/>
                    <a:t>Aggregation by &amp; creation </a:t>
                  </a:r>
                  <a:r>
                    <a:rPr lang="en-US" b="1" dirty="0"/>
                    <a:t>previous loan</a:t>
                  </a:r>
                </a:p>
              </p:txBody>
            </p:sp>
          </p:grpSp>
          <p:sp>
            <p:nvSpPr>
              <p:cNvPr id="63" name="Bulle narrative : rectangle 62">
                <a:extLst>
                  <a:ext uri="{FF2B5EF4-FFF2-40B4-BE49-F238E27FC236}">
                    <a16:creationId xmlns:a16="http://schemas.microsoft.com/office/drawing/2014/main" id="{893DCE31-61DF-42A8-87D3-7E95781331F0}"/>
                  </a:ext>
                </a:extLst>
              </p:cNvPr>
              <p:cNvSpPr/>
              <p:nvPr/>
            </p:nvSpPr>
            <p:spPr>
              <a:xfrm>
                <a:off x="8390229" y="3998615"/>
                <a:ext cx="781058" cy="400004"/>
              </a:xfrm>
              <a:prstGeom prst="wedgeRectCallout">
                <a:avLst>
                  <a:gd name="adj1" fmla="val -5066"/>
                  <a:gd name="adj2" fmla="val 79643"/>
                </a:avLst>
              </a:prstGeom>
              <a:solidFill>
                <a:srgbClr val="6DD4FF"/>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r"/>
                <a:r>
                  <a:rPr lang="en-US" sz="1600" b="1" dirty="0">
                    <a:solidFill>
                      <a:schemeClr val="bg1"/>
                    </a:solidFill>
                  </a:rPr>
                  <a:t>+5</a:t>
                </a:r>
              </a:p>
            </p:txBody>
          </p:sp>
          <p:sp>
            <p:nvSpPr>
              <p:cNvPr id="64" name="Bulle narrative : rectangle 63">
                <a:extLst>
                  <a:ext uri="{FF2B5EF4-FFF2-40B4-BE49-F238E27FC236}">
                    <a16:creationId xmlns:a16="http://schemas.microsoft.com/office/drawing/2014/main" id="{D8B1246D-95BF-42A0-B19E-5AB1FD4C7E7A}"/>
                  </a:ext>
                </a:extLst>
              </p:cNvPr>
              <p:cNvSpPr/>
              <p:nvPr/>
            </p:nvSpPr>
            <p:spPr>
              <a:xfrm>
                <a:off x="11190650" y="3986456"/>
                <a:ext cx="781058" cy="412163"/>
              </a:xfrm>
              <a:prstGeom prst="wedgeRectCallout">
                <a:avLst>
                  <a:gd name="adj1" fmla="val -5066"/>
                  <a:gd name="adj2" fmla="val 79643"/>
                </a:avLst>
              </a:prstGeom>
              <a:solidFill>
                <a:srgbClr val="6DD4FF"/>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r"/>
                <a:r>
                  <a:rPr lang="en-US" sz="1600" b="1" dirty="0">
                    <a:solidFill>
                      <a:schemeClr val="bg1"/>
                    </a:solidFill>
                  </a:rPr>
                  <a:t>+ 5</a:t>
                </a:r>
              </a:p>
            </p:txBody>
          </p:sp>
        </p:grpSp>
        <p:grpSp>
          <p:nvGrpSpPr>
            <p:cNvPr id="98" name="Groupe 97">
              <a:extLst>
                <a:ext uri="{FF2B5EF4-FFF2-40B4-BE49-F238E27FC236}">
                  <a16:creationId xmlns:a16="http://schemas.microsoft.com/office/drawing/2014/main" id="{E762FE8B-C4DC-44E7-A05F-0D4E83E0BDBD}"/>
                </a:ext>
              </a:extLst>
            </p:cNvPr>
            <p:cNvGrpSpPr/>
            <p:nvPr/>
          </p:nvGrpSpPr>
          <p:grpSpPr>
            <a:xfrm>
              <a:off x="6188078" y="4120712"/>
              <a:ext cx="301148" cy="262072"/>
              <a:chOff x="4747308" y="4485828"/>
              <a:chExt cx="418255" cy="336654"/>
            </a:xfrm>
          </p:grpSpPr>
          <p:sp>
            <p:nvSpPr>
              <p:cNvPr id="99" name="Forme libre : forme 98">
                <a:extLst>
                  <a:ext uri="{FF2B5EF4-FFF2-40B4-BE49-F238E27FC236}">
                    <a16:creationId xmlns:a16="http://schemas.microsoft.com/office/drawing/2014/main" id="{85716089-906E-4640-A072-BD269EB6C98B}"/>
                  </a:ext>
                </a:extLst>
              </p:cNvPr>
              <p:cNvSpPr/>
              <p:nvPr/>
            </p:nvSpPr>
            <p:spPr>
              <a:xfrm>
                <a:off x="4861310" y="4485828"/>
                <a:ext cx="304253" cy="336654"/>
              </a:xfrm>
              <a:custGeom>
                <a:avLst/>
                <a:gdLst>
                  <a:gd name="connsiteX0" fmla="*/ 568600 w 586697"/>
                  <a:gd name="connsiteY0" fmla="*/ 507255 h 649177"/>
                  <a:gd name="connsiteX1" fmla="*/ 557170 w 586697"/>
                  <a:gd name="connsiteY1" fmla="*/ 313897 h 649177"/>
                  <a:gd name="connsiteX2" fmla="*/ 493353 w 586697"/>
                  <a:gd name="connsiteY2" fmla="*/ 172927 h 649177"/>
                  <a:gd name="connsiteX3" fmla="*/ 424773 w 586697"/>
                  <a:gd name="connsiteY3" fmla="*/ 147210 h 649177"/>
                  <a:gd name="connsiteX4" fmla="*/ 399055 w 586697"/>
                  <a:gd name="connsiteY4" fmla="*/ 171975 h 649177"/>
                  <a:gd name="connsiteX5" fmla="*/ 397150 w 586697"/>
                  <a:gd name="connsiteY5" fmla="*/ 171975 h 649177"/>
                  <a:gd name="connsiteX6" fmla="*/ 389530 w 586697"/>
                  <a:gd name="connsiteY6" fmla="*/ 159592 h 649177"/>
                  <a:gd name="connsiteX7" fmla="*/ 350478 w 586697"/>
                  <a:gd name="connsiteY7" fmla="*/ 139590 h 649177"/>
                  <a:gd name="connsiteX8" fmla="*/ 300948 w 586697"/>
                  <a:gd name="connsiteY8" fmla="*/ 171022 h 649177"/>
                  <a:gd name="connsiteX9" fmla="*/ 299043 w 586697"/>
                  <a:gd name="connsiteY9" fmla="*/ 171022 h 649177"/>
                  <a:gd name="connsiteX10" fmla="*/ 227605 w 586697"/>
                  <a:gd name="connsiteY10" fmla="*/ 162450 h 649177"/>
                  <a:gd name="connsiteX11" fmla="*/ 210460 w 586697"/>
                  <a:gd name="connsiteY11" fmla="*/ 210075 h 649177"/>
                  <a:gd name="connsiteX12" fmla="*/ 209508 w 586697"/>
                  <a:gd name="connsiteY12" fmla="*/ 210075 h 649177"/>
                  <a:gd name="connsiteX13" fmla="*/ 127593 w 586697"/>
                  <a:gd name="connsiteY13" fmla="*/ 27195 h 649177"/>
                  <a:gd name="connsiteX14" fmla="*/ 70443 w 586697"/>
                  <a:gd name="connsiteY14" fmla="*/ 3382 h 649177"/>
                  <a:gd name="connsiteX15" fmla="*/ 46630 w 586697"/>
                  <a:gd name="connsiteY15" fmla="*/ 60532 h 649177"/>
                  <a:gd name="connsiteX16" fmla="*/ 47583 w 586697"/>
                  <a:gd name="connsiteY16" fmla="*/ 62437 h 649177"/>
                  <a:gd name="connsiteX17" fmla="*/ 212365 w 586697"/>
                  <a:gd name="connsiteY17" fmla="*/ 431055 h 649177"/>
                  <a:gd name="connsiteX18" fmla="*/ 186648 w 586697"/>
                  <a:gd name="connsiteY18" fmla="*/ 436770 h 649177"/>
                  <a:gd name="connsiteX19" fmla="*/ 70443 w 586697"/>
                  <a:gd name="connsiteY19" fmla="*/ 356760 h 649177"/>
                  <a:gd name="connsiteX20" fmla="*/ 10435 w 586697"/>
                  <a:gd name="connsiteY20" fmla="*/ 363427 h 649177"/>
                  <a:gd name="connsiteX21" fmla="*/ 19008 w 586697"/>
                  <a:gd name="connsiteY21" fmla="*/ 428197 h 649177"/>
                  <a:gd name="connsiteX22" fmla="*/ 199983 w 586697"/>
                  <a:gd name="connsiteY22" fmla="*/ 552022 h 649177"/>
                  <a:gd name="connsiteX23" fmla="*/ 215223 w 586697"/>
                  <a:gd name="connsiteY23" fmla="*/ 558690 h 649177"/>
                  <a:gd name="connsiteX24" fmla="*/ 328570 w 586697"/>
                  <a:gd name="connsiteY24" fmla="*/ 585360 h 649177"/>
                  <a:gd name="connsiteX25" fmla="*/ 332380 w 586697"/>
                  <a:gd name="connsiteY25" fmla="*/ 590122 h 649177"/>
                  <a:gd name="connsiteX26" fmla="*/ 359050 w 586697"/>
                  <a:gd name="connsiteY26" fmla="*/ 649177 h 649177"/>
                  <a:gd name="connsiteX27" fmla="*/ 586698 w 586697"/>
                  <a:gd name="connsiteY27" fmla="*/ 546307 h 649177"/>
                  <a:gd name="connsiteX28" fmla="*/ 568600 w 586697"/>
                  <a:gd name="connsiteY28" fmla="*/ 507255 h 649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6697" h="649177">
                    <a:moveTo>
                      <a:pt x="568600" y="507255"/>
                    </a:moveTo>
                    <a:cubicBezTo>
                      <a:pt x="543835" y="452010"/>
                      <a:pt x="604795" y="418672"/>
                      <a:pt x="557170" y="313897"/>
                    </a:cubicBezTo>
                    <a:cubicBezTo>
                      <a:pt x="545740" y="289132"/>
                      <a:pt x="508593" y="206265"/>
                      <a:pt x="493353" y="172927"/>
                    </a:cubicBezTo>
                    <a:cubicBezTo>
                      <a:pt x="481923" y="147210"/>
                      <a:pt x="451443" y="134827"/>
                      <a:pt x="424773" y="147210"/>
                    </a:cubicBezTo>
                    <a:cubicBezTo>
                      <a:pt x="413343" y="151972"/>
                      <a:pt x="404770" y="160545"/>
                      <a:pt x="399055" y="171975"/>
                    </a:cubicBezTo>
                    <a:cubicBezTo>
                      <a:pt x="399055" y="172927"/>
                      <a:pt x="398103" y="172927"/>
                      <a:pt x="397150" y="171975"/>
                    </a:cubicBezTo>
                    <a:cubicBezTo>
                      <a:pt x="395245" y="167212"/>
                      <a:pt x="393340" y="163402"/>
                      <a:pt x="389530" y="159592"/>
                    </a:cubicBezTo>
                    <a:cubicBezTo>
                      <a:pt x="380005" y="147210"/>
                      <a:pt x="365718" y="139590"/>
                      <a:pt x="350478" y="139590"/>
                    </a:cubicBezTo>
                    <a:cubicBezTo>
                      <a:pt x="328570" y="138637"/>
                      <a:pt x="309520" y="151972"/>
                      <a:pt x="300948" y="171022"/>
                    </a:cubicBezTo>
                    <a:cubicBezTo>
                      <a:pt x="300948" y="171975"/>
                      <a:pt x="299995" y="171975"/>
                      <a:pt x="299043" y="171022"/>
                    </a:cubicBezTo>
                    <a:cubicBezTo>
                      <a:pt x="281898" y="149115"/>
                      <a:pt x="250465" y="145305"/>
                      <a:pt x="227605" y="162450"/>
                    </a:cubicBezTo>
                    <a:cubicBezTo>
                      <a:pt x="214270" y="171975"/>
                      <a:pt x="206650" y="191025"/>
                      <a:pt x="210460" y="210075"/>
                    </a:cubicBezTo>
                    <a:cubicBezTo>
                      <a:pt x="210460" y="211027"/>
                      <a:pt x="209508" y="211027"/>
                      <a:pt x="209508" y="210075"/>
                    </a:cubicBezTo>
                    <a:lnTo>
                      <a:pt x="127593" y="27195"/>
                    </a:lnTo>
                    <a:cubicBezTo>
                      <a:pt x="118068" y="5287"/>
                      <a:pt x="92350" y="-6143"/>
                      <a:pt x="70443" y="3382"/>
                    </a:cubicBezTo>
                    <a:cubicBezTo>
                      <a:pt x="48535" y="12907"/>
                      <a:pt x="37105" y="38625"/>
                      <a:pt x="46630" y="60532"/>
                    </a:cubicBezTo>
                    <a:cubicBezTo>
                      <a:pt x="46630" y="61485"/>
                      <a:pt x="47583" y="61485"/>
                      <a:pt x="47583" y="62437"/>
                    </a:cubicBezTo>
                    <a:lnTo>
                      <a:pt x="212365" y="431055"/>
                    </a:lnTo>
                    <a:lnTo>
                      <a:pt x="186648" y="436770"/>
                    </a:lnTo>
                    <a:lnTo>
                      <a:pt x="70443" y="356760"/>
                    </a:lnTo>
                    <a:cubicBezTo>
                      <a:pt x="51393" y="343425"/>
                      <a:pt x="24723" y="346282"/>
                      <a:pt x="10435" y="363427"/>
                    </a:cubicBezTo>
                    <a:cubicBezTo>
                      <a:pt x="-6710" y="383430"/>
                      <a:pt x="-1947" y="413910"/>
                      <a:pt x="19008" y="428197"/>
                    </a:cubicBezTo>
                    <a:lnTo>
                      <a:pt x="199983" y="552022"/>
                    </a:lnTo>
                    <a:cubicBezTo>
                      <a:pt x="204745" y="554880"/>
                      <a:pt x="209508" y="557737"/>
                      <a:pt x="215223" y="558690"/>
                    </a:cubicBezTo>
                    <a:lnTo>
                      <a:pt x="328570" y="585360"/>
                    </a:lnTo>
                    <a:lnTo>
                      <a:pt x="332380" y="590122"/>
                    </a:lnTo>
                    <a:lnTo>
                      <a:pt x="359050" y="649177"/>
                    </a:lnTo>
                    <a:lnTo>
                      <a:pt x="586698" y="546307"/>
                    </a:lnTo>
                    <a:lnTo>
                      <a:pt x="568600" y="507255"/>
                    </a:lnTo>
                    <a:close/>
                  </a:path>
                </a:pathLst>
              </a:custGeom>
              <a:solidFill>
                <a:schemeClr val="accent1"/>
              </a:solidFill>
              <a:ln w="9525" cap="flat">
                <a:noFill/>
                <a:prstDash val="solid"/>
                <a:miter/>
              </a:ln>
            </p:spPr>
            <p:txBody>
              <a:bodyPr rtlCol="0" anchor="ctr"/>
              <a:lstStyle/>
              <a:p>
                <a:endParaRPr lang="en-US"/>
              </a:p>
            </p:txBody>
          </p:sp>
          <p:sp>
            <p:nvSpPr>
              <p:cNvPr id="100" name="Forme libre : forme 99">
                <a:extLst>
                  <a:ext uri="{FF2B5EF4-FFF2-40B4-BE49-F238E27FC236}">
                    <a16:creationId xmlns:a16="http://schemas.microsoft.com/office/drawing/2014/main" id="{69BE5F07-A674-4901-AC25-B29FBEB337AE}"/>
                  </a:ext>
                </a:extLst>
              </p:cNvPr>
              <p:cNvSpPr/>
              <p:nvPr/>
            </p:nvSpPr>
            <p:spPr>
              <a:xfrm>
                <a:off x="4747308" y="4497203"/>
                <a:ext cx="102205" cy="208953"/>
              </a:xfrm>
              <a:custGeom>
                <a:avLst/>
                <a:gdLst>
                  <a:gd name="connsiteX0" fmla="*/ 130493 w 214312"/>
                  <a:gd name="connsiteY0" fmla="*/ 189548 h 438150"/>
                  <a:gd name="connsiteX1" fmla="*/ 146685 w 214312"/>
                  <a:gd name="connsiteY1" fmla="*/ 75248 h 438150"/>
                  <a:gd name="connsiteX2" fmla="*/ 183833 w 214312"/>
                  <a:gd name="connsiteY2" fmla="*/ 124778 h 438150"/>
                  <a:gd name="connsiteX3" fmla="*/ 214312 w 214312"/>
                  <a:gd name="connsiteY3" fmla="*/ 101918 h 438150"/>
                  <a:gd name="connsiteX4" fmla="*/ 138112 w 214312"/>
                  <a:gd name="connsiteY4" fmla="*/ 0 h 438150"/>
                  <a:gd name="connsiteX5" fmla="*/ 37147 w 214312"/>
                  <a:gd name="connsiteY5" fmla="*/ 76200 h 438150"/>
                  <a:gd name="connsiteX6" fmla="*/ 60008 w 214312"/>
                  <a:gd name="connsiteY6" fmla="*/ 106680 h 438150"/>
                  <a:gd name="connsiteX7" fmla="*/ 109537 w 214312"/>
                  <a:gd name="connsiteY7" fmla="*/ 69532 h 438150"/>
                  <a:gd name="connsiteX8" fmla="*/ 92393 w 214312"/>
                  <a:gd name="connsiteY8" fmla="*/ 183833 h 438150"/>
                  <a:gd name="connsiteX9" fmla="*/ 83820 w 214312"/>
                  <a:gd name="connsiteY9" fmla="*/ 248602 h 438150"/>
                  <a:gd name="connsiteX10" fmla="*/ 66675 w 214312"/>
                  <a:gd name="connsiteY10" fmla="*/ 362903 h 438150"/>
                  <a:gd name="connsiteX11" fmla="*/ 30480 w 214312"/>
                  <a:gd name="connsiteY11" fmla="*/ 314325 h 438150"/>
                  <a:gd name="connsiteX12" fmla="*/ 0 w 214312"/>
                  <a:gd name="connsiteY12" fmla="*/ 337185 h 438150"/>
                  <a:gd name="connsiteX13" fmla="*/ 75248 w 214312"/>
                  <a:gd name="connsiteY13" fmla="*/ 438150 h 438150"/>
                  <a:gd name="connsiteX14" fmla="*/ 177165 w 214312"/>
                  <a:gd name="connsiteY14" fmla="*/ 361950 h 438150"/>
                  <a:gd name="connsiteX15" fmla="*/ 154305 w 214312"/>
                  <a:gd name="connsiteY15" fmla="*/ 331470 h 438150"/>
                  <a:gd name="connsiteX16" fmla="*/ 104775 w 214312"/>
                  <a:gd name="connsiteY16" fmla="*/ 368618 h 438150"/>
                  <a:gd name="connsiteX17" fmla="*/ 120968 w 214312"/>
                  <a:gd name="connsiteY17" fmla="*/ 254318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312" h="438150">
                    <a:moveTo>
                      <a:pt x="130493" y="189548"/>
                    </a:moveTo>
                    <a:lnTo>
                      <a:pt x="146685" y="75248"/>
                    </a:lnTo>
                    <a:lnTo>
                      <a:pt x="183833" y="124778"/>
                    </a:lnTo>
                    <a:lnTo>
                      <a:pt x="214312" y="101918"/>
                    </a:lnTo>
                    <a:lnTo>
                      <a:pt x="138112" y="0"/>
                    </a:lnTo>
                    <a:lnTo>
                      <a:pt x="37147" y="76200"/>
                    </a:lnTo>
                    <a:lnTo>
                      <a:pt x="60008" y="106680"/>
                    </a:lnTo>
                    <a:lnTo>
                      <a:pt x="109537" y="69532"/>
                    </a:lnTo>
                    <a:lnTo>
                      <a:pt x="92393" y="183833"/>
                    </a:lnTo>
                    <a:lnTo>
                      <a:pt x="83820" y="248602"/>
                    </a:lnTo>
                    <a:lnTo>
                      <a:pt x="66675" y="362903"/>
                    </a:lnTo>
                    <a:lnTo>
                      <a:pt x="30480" y="314325"/>
                    </a:lnTo>
                    <a:lnTo>
                      <a:pt x="0" y="337185"/>
                    </a:lnTo>
                    <a:lnTo>
                      <a:pt x="75248" y="438150"/>
                    </a:lnTo>
                    <a:lnTo>
                      <a:pt x="177165" y="361950"/>
                    </a:lnTo>
                    <a:lnTo>
                      <a:pt x="154305" y="331470"/>
                    </a:lnTo>
                    <a:lnTo>
                      <a:pt x="104775" y="368618"/>
                    </a:lnTo>
                    <a:lnTo>
                      <a:pt x="120968" y="254318"/>
                    </a:lnTo>
                    <a:close/>
                  </a:path>
                </a:pathLst>
              </a:custGeom>
              <a:solidFill>
                <a:schemeClr val="accent1"/>
              </a:solidFill>
              <a:ln w="9525" cap="flat">
                <a:solidFill>
                  <a:schemeClr val="accent1"/>
                </a:solidFill>
                <a:prstDash val="solid"/>
                <a:miter/>
              </a:ln>
            </p:spPr>
            <p:txBody>
              <a:bodyPr rtlCol="0" anchor="ctr"/>
              <a:lstStyle/>
              <a:p>
                <a:endParaRPr lang="en-US"/>
              </a:p>
            </p:txBody>
          </p:sp>
        </p:grpSp>
        <p:grpSp>
          <p:nvGrpSpPr>
            <p:cNvPr id="101" name="Groupe 100">
              <a:extLst>
                <a:ext uri="{FF2B5EF4-FFF2-40B4-BE49-F238E27FC236}">
                  <a16:creationId xmlns:a16="http://schemas.microsoft.com/office/drawing/2014/main" id="{3F0CFBDA-AAAC-4A74-B452-C432C0239313}"/>
                </a:ext>
              </a:extLst>
            </p:cNvPr>
            <p:cNvGrpSpPr/>
            <p:nvPr/>
          </p:nvGrpSpPr>
          <p:grpSpPr>
            <a:xfrm>
              <a:off x="6206853" y="4379058"/>
              <a:ext cx="253597" cy="268510"/>
              <a:chOff x="4768786" y="4899788"/>
              <a:chExt cx="359999" cy="360000"/>
            </a:xfrm>
          </p:grpSpPr>
          <p:pic>
            <p:nvPicPr>
              <p:cNvPr id="102" name="Graphique 101" descr="Clé">
                <a:extLst>
                  <a:ext uri="{FF2B5EF4-FFF2-40B4-BE49-F238E27FC236}">
                    <a16:creationId xmlns:a16="http://schemas.microsoft.com/office/drawing/2014/main" id="{CD20592E-2C77-4574-929D-008CD28FF20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68786" y="4899788"/>
                <a:ext cx="359999" cy="360000"/>
              </a:xfrm>
              <a:prstGeom prst="rect">
                <a:avLst/>
              </a:prstGeom>
            </p:spPr>
          </p:pic>
          <p:sp>
            <p:nvSpPr>
              <p:cNvPr id="103" name="Forme libre : forme 102">
                <a:extLst>
                  <a:ext uri="{FF2B5EF4-FFF2-40B4-BE49-F238E27FC236}">
                    <a16:creationId xmlns:a16="http://schemas.microsoft.com/office/drawing/2014/main" id="{A4E43CF8-777E-444E-A746-090A6F7641ED}"/>
                  </a:ext>
                </a:extLst>
              </p:cNvPr>
              <p:cNvSpPr/>
              <p:nvPr/>
            </p:nvSpPr>
            <p:spPr>
              <a:xfrm>
                <a:off x="5021257" y="5032059"/>
                <a:ext cx="102205" cy="208953"/>
              </a:xfrm>
              <a:custGeom>
                <a:avLst/>
                <a:gdLst>
                  <a:gd name="connsiteX0" fmla="*/ 130493 w 214312"/>
                  <a:gd name="connsiteY0" fmla="*/ 189548 h 438150"/>
                  <a:gd name="connsiteX1" fmla="*/ 146685 w 214312"/>
                  <a:gd name="connsiteY1" fmla="*/ 75248 h 438150"/>
                  <a:gd name="connsiteX2" fmla="*/ 183833 w 214312"/>
                  <a:gd name="connsiteY2" fmla="*/ 124778 h 438150"/>
                  <a:gd name="connsiteX3" fmla="*/ 214312 w 214312"/>
                  <a:gd name="connsiteY3" fmla="*/ 101918 h 438150"/>
                  <a:gd name="connsiteX4" fmla="*/ 138112 w 214312"/>
                  <a:gd name="connsiteY4" fmla="*/ 0 h 438150"/>
                  <a:gd name="connsiteX5" fmla="*/ 37147 w 214312"/>
                  <a:gd name="connsiteY5" fmla="*/ 76200 h 438150"/>
                  <a:gd name="connsiteX6" fmla="*/ 60008 w 214312"/>
                  <a:gd name="connsiteY6" fmla="*/ 106680 h 438150"/>
                  <a:gd name="connsiteX7" fmla="*/ 109537 w 214312"/>
                  <a:gd name="connsiteY7" fmla="*/ 69532 h 438150"/>
                  <a:gd name="connsiteX8" fmla="*/ 92393 w 214312"/>
                  <a:gd name="connsiteY8" fmla="*/ 183833 h 438150"/>
                  <a:gd name="connsiteX9" fmla="*/ 83820 w 214312"/>
                  <a:gd name="connsiteY9" fmla="*/ 248602 h 438150"/>
                  <a:gd name="connsiteX10" fmla="*/ 66675 w 214312"/>
                  <a:gd name="connsiteY10" fmla="*/ 362903 h 438150"/>
                  <a:gd name="connsiteX11" fmla="*/ 30480 w 214312"/>
                  <a:gd name="connsiteY11" fmla="*/ 314325 h 438150"/>
                  <a:gd name="connsiteX12" fmla="*/ 0 w 214312"/>
                  <a:gd name="connsiteY12" fmla="*/ 337185 h 438150"/>
                  <a:gd name="connsiteX13" fmla="*/ 75248 w 214312"/>
                  <a:gd name="connsiteY13" fmla="*/ 438150 h 438150"/>
                  <a:gd name="connsiteX14" fmla="*/ 177165 w 214312"/>
                  <a:gd name="connsiteY14" fmla="*/ 361950 h 438150"/>
                  <a:gd name="connsiteX15" fmla="*/ 154305 w 214312"/>
                  <a:gd name="connsiteY15" fmla="*/ 331470 h 438150"/>
                  <a:gd name="connsiteX16" fmla="*/ 104775 w 214312"/>
                  <a:gd name="connsiteY16" fmla="*/ 368618 h 438150"/>
                  <a:gd name="connsiteX17" fmla="*/ 120968 w 214312"/>
                  <a:gd name="connsiteY17" fmla="*/ 254318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312" h="438150">
                    <a:moveTo>
                      <a:pt x="130493" y="189548"/>
                    </a:moveTo>
                    <a:lnTo>
                      <a:pt x="146685" y="75248"/>
                    </a:lnTo>
                    <a:lnTo>
                      <a:pt x="183833" y="124778"/>
                    </a:lnTo>
                    <a:lnTo>
                      <a:pt x="214312" y="101918"/>
                    </a:lnTo>
                    <a:lnTo>
                      <a:pt x="138112" y="0"/>
                    </a:lnTo>
                    <a:lnTo>
                      <a:pt x="37147" y="76200"/>
                    </a:lnTo>
                    <a:lnTo>
                      <a:pt x="60008" y="106680"/>
                    </a:lnTo>
                    <a:lnTo>
                      <a:pt x="109537" y="69532"/>
                    </a:lnTo>
                    <a:lnTo>
                      <a:pt x="92393" y="183833"/>
                    </a:lnTo>
                    <a:lnTo>
                      <a:pt x="83820" y="248602"/>
                    </a:lnTo>
                    <a:lnTo>
                      <a:pt x="66675" y="362903"/>
                    </a:lnTo>
                    <a:lnTo>
                      <a:pt x="30480" y="314325"/>
                    </a:lnTo>
                    <a:lnTo>
                      <a:pt x="0" y="337185"/>
                    </a:lnTo>
                    <a:lnTo>
                      <a:pt x="75248" y="438150"/>
                    </a:lnTo>
                    <a:lnTo>
                      <a:pt x="177165" y="361950"/>
                    </a:lnTo>
                    <a:lnTo>
                      <a:pt x="154305" y="331470"/>
                    </a:lnTo>
                    <a:lnTo>
                      <a:pt x="104775" y="368618"/>
                    </a:lnTo>
                    <a:lnTo>
                      <a:pt x="120968" y="254318"/>
                    </a:lnTo>
                    <a:close/>
                  </a:path>
                </a:pathLst>
              </a:custGeom>
              <a:solidFill>
                <a:schemeClr val="accent1"/>
              </a:solidFill>
              <a:ln w="9525" cap="flat">
                <a:solidFill>
                  <a:schemeClr val="accent1"/>
                </a:solidFill>
                <a:prstDash val="solid"/>
                <a:miter/>
              </a:ln>
            </p:spPr>
            <p:txBody>
              <a:bodyPr rtlCol="0" anchor="ctr"/>
              <a:lstStyle/>
              <a:p>
                <a:endParaRPr lang="en-US"/>
              </a:p>
            </p:txBody>
          </p:sp>
        </p:grpSp>
        <p:grpSp>
          <p:nvGrpSpPr>
            <p:cNvPr id="113" name="Groupe 112">
              <a:extLst>
                <a:ext uri="{FF2B5EF4-FFF2-40B4-BE49-F238E27FC236}">
                  <a16:creationId xmlns:a16="http://schemas.microsoft.com/office/drawing/2014/main" id="{E16C4884-7D97-4F95-BCBF-D515F1C962C8}"/>
                </a:ext>
              </a:extLst>
            </p:cNvPr>
            <p:cNvGrpSpPr/>
            <p:nvPr/>
          </p:nvGrpSpPr>
          <p:grpSpPr>
            <a:xfrm>
              <a:off x="8464782" y="4081649"/>
              <a:ext cx="301148" cy="262072"/>
              <a:chOff x="4747308" y="4485828"/>
              <a:chExt cx="418255" cy="336654"/>
            </a:xfrm>
          </p:grpSpPr>
          <p:sp>
            <p:nvSpPr>
              <p:cNvPr id="114" name="Forme libre : forme 113">
                <a:extLst>
                  <a:ext uri="{FF2B5EF4-FFF2-40B4-BE49-F238E27FC236}">
                    <a16:creationId xmlns:a16="http://schemas.microsoft.com/office/drawing/2014/main" id="{D6E562A5-DC9C-40E5-A070-BFD1942AEB41}"/>
                  </a:ext>
                </a:extLst>
              </p:cNvPr>
              <p:cNvSpPr/>
              <p:nvPr/>
            </p:nvSpPr>
            <p:spPr>
              <a:xfrm>
                <a:off x="4861310" y="4485828"/>
                <a:ext cx="304253" cy="336654"/>
              </a:xfrm>
              <a:custGeom>
                <a:avLst/>
                <a:gdLst>
                  <a:gd name="connsiteX0" fmla="*/ 568600 w 586697"/>
                  <a:gd name="connsiteY0" fmla="*/ 507255 h 649177"/>
                  <a:gd name="connsiteX1" fmla="*/ 557170 w 586697"/>
                  <a:gd name="connsiteY1" fmla="*/ 313897 h 649177"/>
                  <a:gd name="connsiteX2" fmla="*/ 493353 w 586697"/>
                  <a:gd name="connsiteY2" fmla="*/ 172927 h 649177"/>
                  <a:gd name="connsiteX3" fmla="*/ 424773 w 586697"/>
                  <a:gd name="connsiteY3" fmla="*/ 147210 h 649177"/>
                  <a:gd name="connsiteX4" fmla="*/ 399055 w 586697"/>
                  <a:gd name="connsiteY4" fmla="*/ 171975 h 649177"/>
                  <a:gd name="connsiteX5" fmla="*/ 397150 w 586697"/>
                  <a:gd name="connsiteY5" fmla="*/ 171975 h 649177"/>
                  <a:gd name="connsiteX6" fmla="*/ 389530 w 586697"/>
                  <a:gd name="connsiteY6" fmla="*/ 159592 h 649177"/>
                  <a:gd name="connsiteX7" fmla="*/ 350478 w 586697"/>
                  <a:gd name="connsiteY7" fmla="*/ 139590 h 649177"/>
                  <a:gd name="connsiteX8" fmla="*/ 300948 w 586697"/>
                  <a:gd name="connsiteY8" fmla="*/ 171022 h 649177"/>
                  <a:gd name="connsiteX9" fmla="*/ 299043 w 586697"/>
                  <a:gd name="connsiteY9" fmla="*/ 171022 h 649177"/>
                  <a:gd name="connsiteX10" fmla="*/ 227605 w 586697"/>
                  <a:gd name="connsiteY10" fmla="*/ 162450 h 649177"/>
                  <a:gd name="connsiteX11" fmla="*/ 210460 w 586697"/>
                  <a:gd name="connsiteY11" fmla="*/ 210075 h 649177"/>
                  <a:gd name="connsiteX12" fmla="*/ 209508 w 586697"/>
                  <a:gd name="connsiteY12" fmla="*/ 210075 h 649177"/>
                  <a:gd name="connsiteX13" fmla="*/ 127593 w 586697"/>
                  <a:gd name="connsiteY13" fmla="*/ 27195 h 649177"/>
                  <a:gd name="connsiteX14" fmla="*/ 70443 w 586697"/>
                  <a:gd name="connsiteY14" fmla="*/ 3382 h 649177"/>
                  <a:gd name="connsiteX15" fmla="*/ 46630 w 586697"/>
                  <a:gd name="connsiteY15" fmla="*/ 60532 h 649177"/>
                  <a:gd name="connsiteX16" fmla="*/ 47583 w 586697"/>
                  <a:gd name="connsiteY16" fmla="*/ 62437 h 649177"/>
                  <a:gd name="connsiteX17" fmla="*/ 212365 w 586697"/>
                  <a:gd name="connsiteY17" fmla="*/ 431055 h 649177"/>
                  <a:gd name="connsiteX18" fmla="*/ 186648 w 586697"/>
                  <a:gd name="connsiteY18" fmla="*/ 436770 h 649177"/>
                  <a:gd name="connsiteX19" fmla="*/ 70443 w 586697"/>
                  <a:gd name="connsiteY19" fmla="*/ 356760 h 649177"/>
                  <a:gd name="connsiteX20" fmla="*/ 10435 w 586697"/>
                  <a:gd name="connsiteY20" fmla="*/ 363427 h 649177"/>
                  <a:gd name="connsiteX21" fmla="*/ 19008 w 586697"/>
                  <a:gd name="connsiteY21" fmla="*/ 428197 h 649177"/>
                  <a:gd name="connsiteX22" fmla="*/ 199983 w 586697"/>
                  <a:gd name="connsiteY22" fmla="*/ 552022 h 649177"/>
                  <a:gd name="connsiteX23" fmla="*/ 215223 w 586697"/>
                  <a:gd name="connsiteY23" fmla="*/ 558690 h 649177"/>
                  <a:gd name="connsiteX24" fmla="*/ 328570 w 586697"/>
                  <a:gd name="connsiteY24" fmla="*/ 585360 h 649177"/>
                  <a:gd name="connsiteX25" fmla="*/ 332380 w 586697"/>
                  <a:gd name="connsiteY25" fmla="*/ 590122 h 649177"/>
                  <a:gd name="connsiteX26" fmla="*/ 359050 w 586697"/>
                  <a:gd name="connsiteY26" fmla="*/ 649177 h 649177"/>
                  <a:gd name="connsiteX27" fmla="*/ 586698 w 586697"/>
                  <a:gd name="connsiteY27" fmla="*/ 546307 h 649177"/>
                  <a:gd name="connsiteX28" fmla="*/ 568600 w 586697"/>
                  <a:gd name="connsiteY28" fmla="*/ 507255 h 649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6697" h="649177">
                    <a:moveTo>
                      <a:pt x="568600" y="507255"/>
                    </a:moveTo>
                    <a:cubicBezTo>
                      <a:pt x="543835" y="452010"/>
                      <a:pt x="604795" y="418672"/>
                      <a:pt x="557170" y="313897"/>
                    </a:cubicBezTo>
                    <a:cubicBezTo>
                      <a:pt x="545740" y="289132"/>
                      <a:pt x="508593" y="206265"/>
                      <a:pt x="493353" y="172927"/>
                    </a:cubicBezTo>
                    <a:cubicBezTo>
                      <a:pt x="481923" y="147210"/>
                      <a:pt x="451443" y="134827"/>
                      <a:pt x="424773" y="147210"/>
                    </a:cubicBezTo>
                    <a:cubicBezTo>
                      <a:pt x="413343" y="151972"/>
                      <a:pt x="404770" y="160545"/>
                      <a:pt x="399055" y="171975"/>
                    </a:cubicBezTo>
                    <a:cubicBezTo>
                      <a:pt x="399055" y="172927"/>
                      <a:pt x="398103" y="172927"/>
                      <a:pt x="397150" y="171975"/>
                    </a:cubicBezTo>
                    <a:cubicBezTo>
                      <a:pt x="395245" y="167212"/>
                      <a:pt x="393340" y="163402"/>
                      <a:pt x="389530" y="159592"/>
                    </a:cubicBezTo>
                    <a:cubicBezTo>
                      <a:pt x="380005" y="147210"/>
                      <a:pt x="365718" y="139590"/>
                      <a:pt x="350478" y="139590"/>
                    </a:cubicBezTo>
                    <a:cubicBezTo>
                      <a:pt x="328570" y="138637"/>
                      <a:pt x="309520" y="151972"/>
                      <a:pt x="300948" y="171022"/>
                    </a:cubicBezTo>
                    <a:cubicBezTo>
                      <a:pt x="300948" y="171975"/>
                      <a:pt x="299995" y="171975"/>
                      <a:pt x="299043" y="171022"/>
                    </a:cubicBezTo>
                    <a:cubicBezTo>
                      <a:pt x="281898" y="149115"/>
                      <a:pt x="250465" y="145305"/>
                      <a:pt x="227605" y="162450"/>
                    </a:cubicBezTo>
                    <a:cubicBezTo>
                      <a:pt x="214270" y="171975"/>
                      <a:pt x="206650" y="191025"/>
                      <a:pt x="210460" y="210075"/>
                    </a:cubicBezTo>
                    <a:cubicBezTo>
                      <a:pt x="210460" y="211027"/>
                      <a:pt x="209508" y="211027"/>
                      <a:pt x="209508" y="210075"/>
                    </a:cubicBezTo>
                    <a:lnTo>
                      <a:pt x="127593" y="27195"/>
                    </a:lnTo>
                    <a:cubicBezTo>
                      <a:pt x="118068" y="5287"/>
                      <a:pt x="92350" y="-6143"/>
                      <a:pt x="70443" y="3382"/>
                    </a:cubicBezTo>
                    <a:cubicBezTo>
                      <a:pt x="48535" y="12907"/>
                      <a:pt x="37105" y="38625"/>
                      <a:pt x="46630" y="60532"/>
                    </a:cubicBezTo>
                    <a:cubicBezTo>
                      <a:pt x="46630" y="61485"/>
                      <a:pt x="47583" y="61485"/>
                      <a:pt x="47583" y="62437"/>
                    </a:cubicBezTo>
                    <a:lnTo>
                      <a:pt x="212365" y="431055"/>
                    </a:lnTo>
                    <a:lnTo>
                      <a:pt x="186648" y="436770"/>
                    </a:lnTo>
                    <a:lnTo>
                      <a:pt x="70443" y="356760"/>
                    </a:lnTo>
                    <a:cubicBezTo>
                      <a:pt x="51393" y="343425"/>
                      <a:pt x="24723" y="346282"/>
                      <a:pt x="10435" y="363427"/>
                    </a:cubicBezTo>
                    <a:cubicBezTo>
                      <a:pt x="-6710" y="383430"/>
                      <a:pt x="-1947" y="413910"/>
                      <a:pt x="19008" y="428197"/>
                    </a:cubicBezTo>
                    <a:lnTo>
                      <a:pt x="199983" y="552022"/>
                    </a:lnTo>
                    <a:cubicBezTo>
                      <a:pt x="204745" y="554880"/>
                      <a:pt x="209508" y="557737"/>
                      <a:pt x="215223" y="558690"/>
                    </a:cubicBezTo>
                    <a:lnTo>
                      <a:pt x="328570" y="585360"/>
                    </a:lnTo>
                    <a:lnTo>
                      <a:pt x="332380" y="590122"/>
                    </a:lnTo>
                    <a:lnTo>
                      <a:pt x="359050" y="649177"/>
                    </a:lnTo>
                    <a:lnTo>
                      <a:pt x="586698" y="546307"/>
                    </a:lnTo>
                    <a:lnTo>
                      <a:pt x="568600" y="507255"/>
                    </a:lnTo>
                    <a:close/>
                  </a:path>
                </a:pathLst>
              </a:custGeom>
              <a:solidFill>
                <a:schemeClr val="accent1"/>
              </a:solidFill>
              <a:ln w="9525" cap="flat">
                <a:noFill/>
                <a:prstDash val="solid"/>
                <a:miter/>
              </a:ln>
            </p:spPr>
            <p:txBody>
              <a:bodyPr rtlCol="0" anchor="ctr"/>
              <a:lstStyle/>
              <a:p>
                <a:endParaRPr lang="en-US"/>
              </a:p>
            </p:txBody>
          </p:sp>
          <p:sp>
            <p:nvSpPr>
              <p:cNvPr id="115" name="Forme libre : forme 114">
                <a:extLst>
                  <a:ext uri="{FF2B5EF4-FFF2-40B4-BE49-F238E27FC236}">
                    <a16:creationId xmlns:a16="http://schemas.microsoft.com/office/drawing/2014/main" id="{87B3774B-2E3B-48DF-AD0C-03D33507E15E}"/>
                  </a:ext>
                </a:extLst>
              </p:cNvPr>
              <p:cNvSpPr/>
              <p:nvPr/>
            </p:nvSpPr>
            <p:spPr>
              <a:xfrm>
                <a:off x="4747308" y="4497203"/>
                <a:ext cx="102205" cy="208953"/>
              </a:xfrm>
              <a:custGeom>
                <a:avLst/>
                <a:gdLst>
                  <a:gd name="connsiteX0" fmla="*/ 130493 w 214312"/>
                  <a:gd name="connsiteY0" fmla="*/ 189548 h 438150"/>
                  <a:gd name="connsiteX1" fmla="*/ 146685 w 214312"/>
                  <a:gd name="connsiteY1" fmla="*/ 75248 h 438150"/>
                  <a:gd name="connsiteX2" fmla="*/ 183833 w 214312"/>
                  <a:gd name="connsiteY2" fmla="*/ 124778 h 438150"/>
                  <a:gd name="connsiteX3" fmla="*/ 214312 w 214312"/>
                  <a:gd name="connsiteY3" fmla="*/ 101918 h 438150"/>
                  <a:gd name="connsiteX4" fmla="*/ 138112 w 214312"/>
                  <a:gd name="connsiteY4" fmla="*/ 0 h 438150"/>
                  <a:gd name="connsiteX5" fmla="*/ 37147 w 214312"/>
                  <a:gd name="connsiteY5" fmla="*/ 76200 h 438150"/>
                  <a:gd name="connsiteX6" fmla="*/ 60008 w 214312"/>
                  <a:gd name="connsiteY6" fmla="*/ 106680 h 438150"/>
                  <a:gd name="connsiteX7" fmla="*/ 109537 w 214312"/>
                  <a:gd name="connsiteY7" fmla="*/ 69532 h 438150"/>
                  <a:gd name="connsiteX8" fmla="*/ 92393 w 214312"/>
                  <a:gd name="connsiteY8" fmla="*/ 183833 h 438150"/>
                  <a:gd name="connsiteX9" fmla="*/ 83820 w 214312"/>
                  <a:gd name="connsiteY9" fmla="*/ 248602 h 438150"/>
                  <a:gd name="connsiteX10" fmla="*/ 66675 w 214312"/>
                  <a:gd name="connsiteY10" fmla="*/ 362903 h 438150"/>
                  <a:gd name="connsiteX11" fmla="*/ 30480 w 214312"/>
                  <a:gd name="connsiteY11" fmla="*/ 314325 h 438150"/>
                  <a:gd name="connsiteX12" fmla="*/ 0 w 214312"/>
                  <a:gd name="connsiteY12" fmla="*/ 337185 h 438150"/>
                  <a:gd name="connsiteX13" fmla="*/ 75248 w 214312"/>
                  <a:gd name="connsiteY13" fmla="*/ 438150 h 438150"/>
                  <a:gd name="connsiteX14" fmla="*/ 177165 w 214312"/>
                  <a:gd name="connsiteY14" fmla="*/ 361950 h 438150"/>
                  <a:gd name="connsiteX15" fmla="*/ 154305 w 214312"/>
                  <a:gd name="connsiteY15" fmla="*/ 331470 h 438150"/>
                  <a:gd name="connsiteX16" fmla="*/ 104775 w 214312"/>
                  <a:gd name="connsiteY16" fmla="*/ 368618 h 438150"/>
                  <a:gd name="connsiteX17" fmla="*/ 120968 w 214312"/>
                  <a:gd name="connsiteY17" fmla="*/ 254318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312" h="438150">
                    <a:moveTo>
                      <a:pt x="130493" y="189548"/>
                    </a:moveTo>
                    <a:lnTo>
                      <a:pt x="146685" y="75248"/>
                    </a:lnTo>
                    <a:lnTo>
                      <a:pt x="183833" y="124778"/>
                    </a:lnTo>
                    <a:lnTo>
                      <a:pt x="214312" y="101918"/>
                    </a:lnTo>
                    <a:lnTo>
                      <a:pt x="138112" y="0"/>
                    </a:lnTo>
                    <a:lnTo>
                      <a:pt x="37147" y="76200"/>
                    </a:lnTo>
                    <a:lnTo>
                      <a:pt x="60008" y="106680"/>
                    </a:lnTo>
                    <a:lnTo>
                      <a:pt x="109537" y="69532"/>
                    </a:lnTo>
                    <a:lnTo>
                      <a:pt x="92393" y="183833"/>
                    </a:lnTo>
                    <a:lnTo>
                      <a:pt x="83820" y="248602"/>
                    </a:lnTo>
                    <a:lnTo>
                      <a:pt x="66675" y="362903"/>
                    </a:lnTo>
                    <a:lnTo>
                      <a:pt x="30480" y="314325"/>
                    </a:lnTo>
                    <a:lnTo>
                      <a:pt x="0" y="337185"/>
                    </a:lnTo>
                    <a:lnTo>
                      <a:pt x="75248" y="438150"/>
                    </a:lnTo>
                    <a:lnTo>
                      <a:pt x="177165" y="361950"/>
                    </a:lnTo>
                    <a:lnTo>
                      <a:pt x="154305" y="331470"/>
                    </a:lnTo>
                    <a:lnTo>
                      <a:pt x="104775" y="368618"/>
                    </a:lnTo>
                    <a:lnTo>
                      <a:pt x="120968" y="254318"/>
                    </a:lnTo>
                    <a:close/>
                  </a:path>
                </a:pathLst>
              </a:custGeom>
              <a:solidFill>
                <a:schemeClr val="accent1"/>
              </a:solidFill>
              <a:ln w="9525" cap="flat">
                <a:solidFill>
                  <a:schemeClr val="accent1"/>
                </a:solidFill>
                <a:prstDash val="solid"/>
                <a:miter/>
              </a:ln>
            </p:spPr>
            <p:txBody>
              <a:bodyPr rtlCol="0" anchor="ctr"/>
              <a:lstStyle/>
              <a:p>
                <a:endParaRPr lang="en-US"/>
              </a:p>
            </p:txBody>
          </p:sp>
        </p:grpSp>
        <p:grpSp>
          <p:nvGrpSpPr>
            <p:cNvPr id="134" name="Groupe 133">
              <a:extLst>
                <a:ext uri="{FF2B5EF4-FFF2-40B4-BE49-F238E27FC236}">
                  <a16:creationId xmlns:a16="http://schemas.microsoft.com/office/drawing/2014/main" id="{2F70F381-9821-4569-9380-C5B11EE93937}"/>
                </a:ext>
              </a:extLst>
            </p:cNvPr>
            <p:cNvGrpSpPr/>
            <p:nvPr/>
          </p:nvGrpSpPr>
          <p:grpSpPr>
            <a:xfrm>
              <a:off x="11294614" y="4058882"/>
              <a:ext cx="301148" cy="262072"/>
              <a:chOff x="4747308" y="4485828"/>
              <a:chExt cx="418255" cy="336654"/>
            </a:xfrm>
          </p:grpSpPr>
          <p:sp>
            <p:nvSpPr>
              <p:cNvPr id="135" name="Forme libre : forme 134">
                <a:extLst>
                  <a:ext uri="{FF2B5EF4-FFF2-40B4-BE49-F238E27FC236}">
                    <a16:creationId xmlns:a16="http://schemas.microsoft.com/office/drawing/2014/main" id="{B3C9235E-2B99-47E2-B838-544B6CD80190}"/>
                  </a:ext>
                </a:extLst>
              </p:cNvPr>
              <p:cNvSpPr/>
              <p:nvPr/>
            </p:nvSpPr>
            <p:spPr>
              <a:xfrm>
                <a:off x="4861310" y="4485828"/>
                <a:ext cx="304253" cy="336654"/>
              </a:xfrm>
              <a:custGeom>
                <a:avLst/>
                <a:gdLst>
                  <a:gd name="connsiteX0" fmla="*/ 568600 w 586697"/>
                  <a:gd name="connsiteY0" fmla="*/ 507255 h 649177"/>
                  <a:gd name="connsiteX1" fmla="*/ 557170 w 586697"/>
                  <a:gd name="connsiteY1" fmla="*/ 313897 h 649177"/>
                  <a:gd name="connsiteX2" fmla="*/ 493353 w 586697"/>
                  <a:gd name="connsiteY2" fmla="*/ 172927 h 649177"/>
                  <a:gd name="connsiteX3" fmla="*/ 424773 w 586697"/>
                  <a:gd name="connsiteY3" fmla="*/ 147210 h 649177"/>
                  <a:gd name="connsiteX4" fmla="*/ 399055 w 586697"/>
                  <a:gd name="connsiteY4" fmla="*/ 171975 h 649177"/>
                  <a:gd name="connsiteX5" fmla="*/ 397150 w 586697"/>
                  <a:gd name="connsiteY5" fmla="*/ 171975 h 649177"/>
                  <a:gd name="connsiteX6" fmla="*/ 389530 w 586697"/>
                  <a:gd name="connsiteY6" fmla="*/ 159592 h 649177"/>
                  <a:gd name="connsiteX7" fmla="*/ 350478 w 586697"/>
                  <a:gd name="connsiteY7" fmla="*/ 139590 h 649177"/>
                  <a:gd name="connsiteX8" fmla="*/ 300948 w 586697"/>
                  <a:gd name="connsiteY8" fmla="*/ 171022 h 649177"/>
                  <a:gd name="connsiteX9" fmla="*/ 299043 w 586697"/>
                  <a:gd name="connsiteY9" fmla="*/ 171022 h 649177"/>
                  <a:gd name="connsiteX10" fmla="*/ 227605 w 586697"/>
                  <a:gd name="connsiteY10" fmla="*/ 162450 h 649177"/>
                  <a:gd name="connsiteX11" fmla="*/ 210460 w 586697"/>
                  <a:gd name="connsiteY11" fmla="*/ 210075 h 649177"/>
                  <a:gd name="connsiteX12" fmla="*/ 209508 w 586697"/>
                  <a:gd name="connsiteY12" fmla="*/ 210075 h 649177"/>
                  <a:gd name="connsiteX13" fmla="*/ 127593 w 586697"/>
                  <a:gd name="connsiteY13" fmla="*/ 27195 h 649177"/>
                  <a:gd name="connsiteX14" fmla="*/ 70443 w 586697"/>
                  <a:gd name="connsiteY14" fmla="*/ 3382 h 649177"/>
                  <a:gd name="connsiteX15" fmla="*/ 46630 w 586697"/>
                  <a:gd name="connsiteY15" fmla="*/ 60532 h 649177"/>
                  <a:gd name="connsiteX16" fmla="*/ 47583 w 586697"/>
                  <a:gd name="connsiteY16" fmla="*/ 62437 h 649177"/>
                  <a:gd name="connsiteX17" fmla="*/ 212365 w 586697"/>
                  <a:gd name="connsiteY17" fmla="*/ 431055 h 649177"/>
                  <a:gd name="connsiteX18" fmla="*/ 186648 w 586697"/>
                  <a:gd name="connsiteY18" fmla="*/ 436770 h 649177"/>
                  <a:gd name="connsiteX19" fmla="*/ 70443 w 586697"/>
                  <a:gd name="connsiteY19" fmla="*/ 356760 h 649177"/>
                  <a:gd name="connsiteX20" fmla="*/ 10435 w 586697"/>
                  <a:gd name="connsiteY20" fmla="*/ 363427 h 649177"/>
                  <a:gd name="connsiteX21" fmla="*/ 19008 w 586697"/>
                  <a:gd name="connsiteY21" fmla="*/ 428197 h 649177"/>
                  <a:gd name="connsiteX22" fmla="*/ 199983 w 586697"/>
                  <a:gd name="connsiteY22" fmla="*/ 552022 h 649177"/>
                  <a:gd name="connsiteX23" fmla="*/ 215223 w 586697"/>
                  <a:gd name="connsiteY23" fmla="*/ 558690 h 649177"/>
                  <a:gd name="connsiteX24" fmla="*/ 328570 w 586697"/>
                  <a:gd name="connsiteY24" fmla="*/ 585360 h 649177"/>
                  <a:gd name="connsiteX25" fmla="*/ 332380 w 586697"/>
                  <a:gd name="connsiteY25" fmla="*/ 590122 h 649177"/>
                  <a:gd name="connsiteX26" fmla="*/ 359050 w 586697"/>
                  <a:gd name="connsiteY26" fmla="*/ 649177 h 649177"/>
                  <a:gd name="connsiteX27" fmla="*/ 586698 w 586697"/>
                  <a:gd name="connsiteY27" fmla="*/ 546307 h 649177"/>
                  <a:gd name="connsiteX28" fmla="*/ 568600 w 586697"/>
                  <a:gd name="connsiteY28" fmla="*/ 507255 h 649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6697" h="649177">
                    <a:moveTo>
                      <a:pt x="568600" y="507255"/>
                    </a:moveTo>
                    <a:cubicBezTo>
                      <a:pt x="543835" y="452010"/>
                      <a:pt x="604795" y="418672"/>
                      <a:pt x="557170" y="313897"/>
                    </a:cubicBezTo>
                    <a:cubicBezTo>
                      <a:pt x="545740" y="289132"/>
                      <a:pt x="508593" y="206265"/>
                      <a:pt x="493353" y="172927"/>
                    </a:cubicBezTo>
                    <a:cubicBezTo>
                      <a:pt x="481923" y="147210"/>
                      <a:pt x="451443" y="134827"/>
                      <a:pt x="424773" y="147210"/>
                    </a:cubicBezTo>
                    <a:cubicBezTo>
                      <a:pt x="413343" y="151972"/>
                      <a:pt x="404770" y="160545"/>
                      <a:pt x="399055" y="171975"/>
                    </a:cubicBezTo>
                    <a:cubicBezTo>
                      <a:pt x="399055" y="172927"/>
                      <a:pt x="398103" y="172927"/>
                      <a:pt x="397150" y="171975"/>
                    </a:cubicBezTo>
                    <a:cubicBezTo>
                      <a:pt x="395245" y="167212"/>
                      <a:pt x="393340" y="163402"/>
                      <a:pt x="389530" y="159592"/>
                    </a:cubicBezTo>
                    <a:cubicBezTo>
                      <a:pt x="380005" y="147210"/>
                      <a:pt x="365718" y="139590"/>
                      <a:pt x="350478" y="139590"/>
                    </a:cubicBezTo>
                    <a:cubicBezTo>
                      <a:pt x="328570" y="138637"/>
                      <a:pt x="309520" y="151972"/>
                      <a:pt x="300948" y="171022"/>
                    </a:cubicBezTo>
                    <a:cubicBezTo>
                      <a:pt x="300948" y="171975"/>
                      <a:pt x="299995" y="171975"/>
                      <a:pt x="299043" y="171022"/>
                    </a:cubicBezTo>
                    <a:cubicBezTo>
                      <a:pt x="281898" y="149115"/>
                      <a:pt x="250465" y="145305"/>
                      <a:pt x="227605" y="162450"/>
                    </a:cubicBezTo>
                    <a:cubicBezTo>
                      <a:pt x="214270" y="171975"/>
                      <a:pt x="206650" y="191025"/>
                      <a:pt x="210460" y="210075"/>
                    </a:cubicBezTo>
                    <a:cubicBezTo>
                      <a:pt x="210460" y="211027"/>
                      <a:pt x="209508" y="211027"/>
                      <a:pt x="209508" y="210075"/>
                    </a:cubicBezTo>
                    <a:lnTo>
                      <a:pt x="127593" y="27195"/>
                    </a:lnTo>
                    <a:cubicBezTo>
                      <a:pt x="118068" y="5287"/>
                      <a:pt x="92350" y="-6143"/>
                      <a:pt x="70443" y="3382"/>
                    </a:cubicBezTo>
                    <a:cubicBezTo>
                      <a:pt x="48535" y="12907"/>
                      <a:pt x="37105" y="38625"/>
                      <a:pt x="46630" y="60532"/>
                    </a:cubicBezTo>
                    <a:cubicBezTo>
                      <a:pt x="46630" y="61485"/>
                      <a:pt x="47583" y="61485"/>
                      <a:pt x="47583" y="62437"/>
                    </a:cubicBezTo>
                    <a:lnTo>
                      <a:pt x="212365" y="431055"/>
                    </a:lnTo>
                    <a:lnTo>
                      <a:pt x="186648" y="436770"/>
                    </a:lnTo>
                    <a:lnTo>
                      <a:pt x="70443" y="356760"/>
                    </a:lnTo>
                    <a:cubicBezTo>
                      <a:pt x="51393" y="343425"/>
                      <a:pt x="24723" y="346282"/>
                      <a:pt x="10435" y="363427"/>
                    </a:cubicBezTo>
                    <a:cubicBezTo>
                      <a:pt x="-6710" y="383430"/>
                      <a:pt x="-1947" y="413910"/>
                      <a:pt x="19008" y="428197"/>
                    </a:cubicBezTo>
                    <a:lnTo>
                      <a:pt x="199983" y="552022"/>
                    </a:lnTo>
                    <a:cubicBezTo>
                      <a:pt x="204745" y="554880"/>
                      <a:pt x="209508" y="557737"/>
                      <a:pt x="215223" y="558690"/>
                    </a:cubicBezTo>
                    <a:lnTo>
                      <a:pt x="328570" y="585360"/>
                    </a:lnTo>
                    <a:lnTo>
                      <a:pt x="332380" y="590122"/>
                    </a:lnTo>
                    <a:lnTo>
                      <a:pt x="359050" y="649177"/>
                    </a:lnTo>
                    <a:lnTo>
                      <a:pt x="586698" y="546307"/>
                    </a:lnTo>
                    <a:lnTo>
                      <a:pt x="568600" y="507255"/>
                    </a:lnTo>
                    <a:close/>
                  </a:path>
                </a:pathLst>
              </a:custGeom>
              <a:solidFill>
                <a:schemeClr val="accent1"/>
              </a:solidFill>
              <a:ln w="9525" cap="flat">
                <a:noFill/>
                <a:prstDash val="solid"/>
                <a:miter/>
              </a:ln>
            </p:spPr>
            <p:txBody>
              <a:bodyPr rtlCol="0" anchor="ctr"/>
              <a:lstStyle/>
              <a:p>
                <a:endParaRPr lang="en-US"/>
              </a:p>
            </p:txBody>
          </p:sp>
          <p:sp>
            <p:nvSpPr>
              <p:cNvPr id="136" name="Forme libre : forme 135">
                <a:extLst>
                  <a:ext uri="{FF2B5EF4-FFF2-40B4-BE49-F238E27FC236}">
                    <a16:creationId xmlns:a16="http://schemas.microsoft.com/office/drawing/2014/main" id="{861FCC0F-958B-4750-9AEC-1E4659FD0F1A}"/>
                  </a:ext>
                </a:extLst>
              </p:cNvPr>
              <p:cNvSpPr/>
              <p:nvPr/>
            </p:nvSpPr>
            <p:spPr>
              <a:xfrm>
                <a:off x="4747308" y="4497203"/>
                <a:ext cx="102205" cy="208953"/>
              </a:xfrm>
              <a:custGeom>
                <a:avLst/>
                <a:gdLst>
                  <a:gd name="connsiteX0" fmla="*/ 130493 w 214312"/>
                  <a:gd name="connsiteY0" fmla="*/ 189548 h 438150"/>
                  <a:gd name="connsiteX1" fmla="*/ 146685 w 214312"/>
                  <a:gd name="connsiteY1" fmla="*/ 75248 h 438150"/>
                  <a:gd name="connsiteX2" fmla="*/ 183833 w 214312"/>
                  <a:gd name="connsiteY2" fmla="*/ 124778 h 438150"/>
                  <a:gd name="connsiteX3" fmla="*/ 214312 w 214312"/>
                  <a:gd name="connsiteY3" fmla="*/ 101918 h 438150"/>
                  <a:gd name="connsiteX4" fmla="*/ 138112 w 214312"/>
                  <a:gd name="connsiteY4" fmla="*/ 0 h 438150"/>
                  <a:gd name="connsiteX5" fmla="*/ 37147 w 214312"/>
                  <a:gd name="connsiteY5" fmla="*/ 76200 h 438150"/>
                  <a:gd name="connsiteX6" fmla="*/ 60008 w 214312"/>
                  <a:gd name="connsiteY6" fmla="*/ 106680 h 438150"/>
                  <a:gd name="connsiteX7" fmla="*/ 109537 w 214312"/>
                  <a:gd name="connsiteY7" fmla="*/ 69532 h 438150"/>
                  <a:gd name="connsiteX8" fmla="*/ 92393 w 214312"/>
                  <a:gd name="connsiteY8" fmla="*/ 183833 h 438150"/>
                  <a:gd name="connsiteX9" fmla="*/ 83820 w 214312"/>
                  <a:gd name="connsiteY9" fmla="*/ 248602 h 438150"/>
                  <a:gd name="connsiteX10" fmla="*/ 66675 w 214312"/>
                  <a:gd name="connsiteY10" fmla="*/ 362903 h 438150"/>
                  <a:gd name="connsiteX11" fmla="*/ 30480 w 214312"/>
                  <a:gd name="connsiteY11" fmla="*/ 314325 h 438150"/>
                  <a:gd name="connsiteX12" fmla="*/ 0 w 214312"/>
                  <a:gd name="connsiteY12" fmla="*/ 337185 h 438150"/>
                  <a:gd name="connsiteX13" fmla="*/ 75248 w 214312"/>
                  <a:gd name="connsiteY13" fmla="*/ 438150 h 438150"/>
                  <a:gd name="connsiteX14" fmla="*/ 177165 w 214312"/>
                  <a:gd name="connsiteY14" fmla="*/ 361950 h 438150"/>
                  <a:gd name="connsiteX15" fmla="*/ 154305 w 214312"/>
                  <a:gd name="connsiteY15" fmla="*/ 331470 h 438150"/>
                  <a:gd name="connsiteX16" fmla="*/ 104775 w 214312"/>
                  <a:gd name="connsiteY16" fmla="*/ 368618 h 438150"/>
                  <a:gd name="connsiteX17" fmla="*/ 120968 w 214312"/>
                  <a:gd name="connsiteY17" fmla="*/ 254318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312" h="438150">
                    <a:moveTo>
                      <a:pt x="130493" y="189548"/>
                    </a:moveTo>
                    <a:lnTo>
                      <a:pt x="146685" y="75248"/>
                    </a:lnTo>
                    <a:lnTo>
                      <a:pt x="183833" y="124778"/>
                    </a:lnTo>
                    <a:lnTo>
                      <a:pt x="214312" y="101918"/>
                    </a:lnTo>
                    <a:lnTo>
                      <a:pt x="138112" y="0"/>
                    </a:lnTo>
                    <a:lnTo>
                      <a:pt x="37147" y="76200"/>
                    </a:lnTo>
                    <a:lnTo>
                      <a:pt x="60008" y="106680"/>
                    </a:lnTo>
                    <a:lnTo>
                      <a:pt x="109537" y="69532"/>
                    </a:lnTo>
                    <a:lnTo>
                      <a:pt x="92393" y="183833"/>
                    </a:lnTo>
                    <a:lnTo>
                      <a:pt x="83820" y="248602"/>
                    </a:lnTo>
                    <a:lnTo>
                      <a:pt x="66675" y="362903"/>
                    </a:lnTo>
                    <a:lnTo>
                      <a:pt x="30480" y="314325"/>
                    </a:lnTo>
                    <a:lnTo>
                      <a:pt x="0" y="337185"/>
                    </a:lnTo>
                    <a:lnTo>
                      <a:pt x="75248" y="438150"/>
                    </a:lnTo>
                    <a:lnTo>
                      <a:pt x="177165" y="361950"/>
                    </a:lnTo>
                    <a:lnTo>
                      <a:pt x="154305" y="331470"/>
                    </a:lnTo>
                    <a:lnTo>
                      <a:pt x="104775" y="368618"/>
                    </a:lnTo>
                    <a:lnTo>
                      <a:pt x="120968" y="254318"/>
                    </a:lnTo>
                    <a:close/>
                  </a:path>
                </a:pathLst>
              </a:custGeom>
              <a:solidFill>
                <a:schemeClr val="accent1"/>
              </a:solidFill>
              <a:ln w="9525" cap="flat">
                <a:solidFill>
                  <a:schemeClr val="accent1"/>
                </a:solidFill>
                <a:prstDash val="solid"/>
                <a:miter/>
              </a:ln>
            </p:spPr>
            <p:txBody>
              <a:bodyPr rtlCol="0" anchor="ctr"/>
              <a:lstStyle/>
              <a:p>
                <a:endParaRPr lang="en-US"/>
              </a:p>
            </p:txBody>
          </p:sp>
        </p:grpSp>
      </p:grpSp>
      <p:grpSp>
        <p:nvGrpSpPr>
          <p:cNvPr id="189" name="Groupe 188">
            <a:extLst>
              <a:ext uri="{FF2B5EF4-FFF2-40B4-BE49-F238E27FC236}">
                <a16:creationId xmlns:a16="http://schemas.microsoft.com/office/drawing/2014/main" id="{B0A302F8-9553-42C9-AE5B-6EA702EF0210}"/>
              </a:ext>
            </a:extLst>
          </p:cNvPr>
          <p:cNvGrpSpPr/>
          <p:nvPr/>
        </p:nvGrpSpPr>
        <p:grpSpPr>
          <a:xfrm>
            <a:off x="5600099" y="1597659"/>
            <a:ext cx="5552851" cy="4481156"/>
            <a:chOff x="5600099" y="1597659"/>
            <a:chExt cx="5552851" cy="4481156"/>
          </a:xfrm>
        </p:grpSpPr>
        <p:grpSp>
          <p:nvGrpSpPr>
            <p:cNvPr id="187" name="Groupe 186">
              <a:extLst>
                <a:ext uri="{FF2B5EF4-FFF2-40B4-BE49-F238E27FC236}">
                  <a16:creationId xmlns:a16="http://schemas.microsoft.com/office/drawing/2014/main" id="{82CA67D9-8D69-4DB2-A11B-46576037E69E}"/>
                </a:ext>
              </a:extLst>
            </p:cNvPr>
            <p:cNvGrpSpPr/>
            <p:nvPr/>
          </p:nvGrpSpPr>
          <p:grpSpPr>
            <a:xfrm>
              <a:off x="5600099" y="1597659"/>
              <a:ext cx="5552851" cy="4481156"/>
              <a:chOff x="5600099" y="1597659"/>
              <a:chExt cx="5552851" cy="4481156"/>
            </a:xfrm>
          </p:grpSpPr>
          <p:sp>
            <p:nvSpPr>
              <p:cNvPr id="89" name="Bulle narrative : rectangle 88">
                <a:extLst>
                  <a:ext uri="{FF2B5EF4-FFF2-40B4-BE49-F238E27FC236}">
                    <a16:creationId xmlns:a16="http://schemas.microsoft.com/office/drawing/2014/main" id="{06649AC5-043F-4323-B821-02B69FBA6763}"/>
                  </a:ext>
                </a:extLst>
              </p:cNvPr>
              <p:cNvSpPr/>
              <p:nvPr/>
            </p:nvSpPr>
            <p:spPr>
              <a:xfrm>
                <a:off x="6503494" y="1597659"/>
                <a:ext cx="1005806" cy="552463"/>
              </a:xfrm>
              <a:prstGeom prst="wedgeRectCallout">
                <a:avLst>
                  <a:gd name="adj1" fmla="val 49982"/>
                  <a:gd name="adj2" fmla="val 65717"/>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b="1" dirty="0">
                    <a:solidFill>
                      <a:schemeClr val="bg1"/>
                    </a:solidFill>
                  </a:rPr>
                  <a:t>+ 6</a:t>
                </a:r>
              </a:p>
              <a:p>
                <a:pPr algn="r"/>
                <a:r>
                  <a:rPr lang="en-US" sz="1600" b="1" dirty="0">
                    <a:solidFill>
                      <a:schemeClr val="bg1"/>
                    </a:solidFill>
                  </a:rPr>
                  <a:t>+ 153</a:t>
                </a:r>
              </a:p>
            </p:txBody>
          </p:sp>
          <p:grpSp>
            <p:nvGrpSpPr>
              <p:cNvPr id="186" name="Groupe 185">
                <a:extLst>
                  <a:ext uri="{FF2B5EF4-FFF2-40B4-BE49-F238E27FC236}">
                    <a16:creationId xmlns:a16="http://schemas.microsoft.com/office/drawing/2014/main" id="{034A13A7-818E-45BC-959E-6D482AC37D44}"/>
                  </a:ext>
                </a:extLst>
              </p:cNvPr>
              <p:cNvGrpSpPr/>
              <p:nvPr/>
            </p:nvGrpSpPr>
            <p:grpSpPr>
              <a:xfrm>
                <a:off x="5600099" y="2162948"/>
                <a:ext cx="5552851" cy="3915867"/>
                <a:chOff x="5600099" y="2162948"/>
                <a:chExt cx="5552851" cy="3915867"/>
              </a:xfrm>
            </p:grpSpPr>
            <p:grpSp>
              <p:nvGrpSpPr>
                <p:cNvPr id="18" name="Groupe 17">
                  <a:extLst>
                    <a:ext uri="{FF2B5EF4-FFF2-40B4-BE49-F238E27FC236}">
                      <a16:creationId xmlns:a16="http://schemas.microsoft.com/office/drawing/2014/main" id="{60A28D6C-3B07-4ADC-864C-C62BA7FBE9B2}"/>
                    </a:ext>
                  </a:extLst>
                </p:cNvPr>
                <p:cNvGrpSpPr/>
                <p:nvPr/>
              </p:nvGrpSpPr>
              <p:grpSpPr>
                <a:xfrm>
                  <a:off x="5600099" y="2162948"/>
                  <a:ext cx="5552851" cy="3915867"/>
                  <a:chOff x="5600099" y="2162948"/>
                  <a:chExt cx="5552851" cy="3915867"/>
                </a:xfrm>
              </p:grpSpPr>
              <p:sp>
                <p:nvSpPr>
                  <p:cNvPr id="41" name="Bulle narrative : rectangle 40">
                    <a:extLst>
                      <a:ext uri="{FF2B5EF4-FFF2-40B4-BE49-F238E27FC236}">
                        <a16:creationId xmlns:a16="http://schemas.microsoft.com/office/drawing/2014/main" id="{9B17FA5E-D30D-441A-8E3F-E641AAE1EC9A}"/>
                      </a:ext>
                    </a:extLst>
                  </p:cNvPr>
                  <p:cNvSpPr/>
                  <p:nvPr/>
                </p:nvSpPr>
                <p:spPr>
                  <a:xfrm>
                    <a:off x="9206525" y="3712459"/>
                    <a:ext cx="1020551" cy="677858"/>
                  </a:xfrm>
                  <a:prstGeom prst="wedgeRectCallout">
                    <a:avLst>
                      <a:gd name="adj1" fmla="val -23215"/>
                      <a:gd name="adj2" fmla="val 61376"/>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b="1" dirty="0">
                        <a:solidFill>
                          <a:schemeClr val="bg1"/>
                        </a:solidFill>
                      </a:rPr>
                      <a:t>+7</a:t>
                    </a:r>
                  </a:p>
                  <a:p>
                    <a:pPr algn="r"/>
                    <a:r>
                      <a:rPr lang="en-US" sz="1600" b="1" dirty="0">
                        <a:solidFill>
                          <a:schemeClr val="bg1"/>
                        </a:solidFill>
                      </a:rPr>
                      <a:t>+40</a:t>
                    </a:r>
                  </a:p>
                </p:txBody>
              </p:sp>
              <p:pic>
                <p:nvPicPr>
                  <p:cNvPr id="47" name="Graphique 46" descr="Base de données">
                    <a:extLst>
                      <a:ext uri="{FF2B5EF4-FFF2-40B4-BE49-F238E27FC236}">
                        <a16:creationId xmlns:a16="http://schemas.microsoft.com/office/drawing/2014/main" id="{6C1B7BA1-271B-48BF-BEE8-783D148B905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9411441" y="2707496"/>
                    <a:ext cx="412163" cy="412163"/>
                  </a:xfrm>
                  <a:prstGeom prst="rect">
                    <a:avLst/>
                  </a:prstGeom>
                </p:spPr>
              </p:pic>
              <p:grpSp>
                <p:nvGrpSpPr>
                  <p:cNvPr id="6" name="Groupe 5">
                    <a:extLst>
                      <a:ext uri="{FF2B5EF4-FFF2-40B4-BE49-F238E27FC236}">
                        <a16:creationId xmlns:a16="http://schemas.microsoft.com/office/drawing/2014/main" id="{AE01C641-5FD7-44B4-90DE-B72601BCE980}"/>
                      </a:ext>
                    </a:extLst>
                  </p:cNvPr>
                  <p:cNvGrpSpPr/>
                  <p:nvPr/>
                </p:nvGrpSpPr>
                <p:grpSpPr>
                  <a:xfrm>
                    <a:off x="5600099" y="2715284"/>
                    <a:ext cx="5507225" cy="3363531"/>
                    <a:chOff x="5600099" y="2715284"/>
                    <a:chExt cx="5507225" cy="3363531"/>
                  </a:xfrm>
                </p:grpSpPr>
                <p:pic>
                  <p:nvPicPr>
                    <p:cNvPr id="30" name="Graphique 29" descr="Base de données">
                      <a:extLst>
                        <a:ext uri="{FF2B5EF4-FFF2-40B4-BE49-F238E27FC236}">
                          <a16:creationId xmlns:a16="http://schemas.microsoft.com/office/drawing/2014/main" id="{21967D3E-ABBF-47A9-8E66-981F5102A03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646987" y="2715284"/>
                      <a:ext cx="412163" cy="412163"/>
                    </a:xfrm>
                    <a:prstGeom prst="rect">
                      <a:avLst/>
                    </a:prstGeom>
                  </p:spPr>
                </p:pic>
                <p:pic>
                  <p:nvPicPr>
                    <p:cNvPr id="37" name="Graphique 36" descr="Base de données">
                      <a:extLst>
                        <a:ext uri="{FF2B5EF4-FFF2-40B4-BE49-F238E27FC236}">
                          <a16:creationId xmlns:a16="http://schemas.microsoft.com/office/drawing/2014/main" id="{9609F989-56BB-4E84-946C-FAD5877F8C05}"/>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695161" y="4436401"/>
                      <a:ext cx="412163" cy="412163"/>
                    </a:xfrm>
                    <a:prstGeom prst="rect">
                      <a:avLst/>
                    </a:prstGeom>
                  </p:spPr>
                </p:pic>
                <p:pic>
                  <p:nvPicPr>
                    <p:cNvPr id="44" name="Graphique 43" descr="Base de données">
                      <a:extLst>
                        <a:ext uri="{FF2B5EF4-FFF2-40B4-BE49-F238E27FC236}">
                          <a16:creationId xmlns:a16="http://schemas.microsoft.com/office/drawing/2014/main" id="{14116B98-4883-40D4-B8F1-2E21FBE5A307}"/>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9177650" y="4420322"/>
                      <a:ext cx="412163" cy="412163"/>
                    </a:xfrm>
                    <a:prstGeom prst="rect">
                      <a:avLst/>
                    </a:prstGeom>
                  </p:spPr>
                </p:pic>
                <p:pic>
                  <p:nvPicPr>
                    <p:cNvPr id="45" name="Graphique 44" descr="Base de données">
                      <a:extLst>
                        <a:ext uri="{FF2B5EF4-FFF2-40B4-BE49-F238E27FC236}">
                          <a16:creationId xmlns:a16="http://schemas.microsoft.com/office/drawing/2014/main" id="{860C6161-1011-4D92-B633-FA5D202E8A6B}"/>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692671" y="4411444"/>
                      <a:ext cx="412163" cy="412163"/>
                    </a:xfrm>
                    <a:prstGeom prst="rect">
                      <a:avLst/>
                    </a:prstGeom>
                  </p:spPr>
                </p:pic>
                <p:pic>
                  <p:nvPicPr>
                    <p:cNvPr id="49" name="Graphique 48" descr="Base de données">
                      <a:extLst>
                        <a:ext uri="{FF2B5EF4-FFF2-40B4-BE49-F238E27FC236}">
                          <a16:creationId xmlns:a16="http://schemas.microsoft.com/office/drawing/2014/main" id="{6205D1AF-CD0D-47B8-AB98-BABE0E718F1B}"/>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600099" y="5666652"/>
                      <a:ext cx="412163" cy="412163"/>
                    </a:xfrm>
                    <a:prstGeom prst="rect">
                      <a:avLst/>
                    </a:prstGeom>
                  </p:spPr>
                </p:pic>
                <p:sp>
                  <p:nvSpPr>
                    <p:cNvPr id="3" name="ZoneTexte 2">
                      <a:extLst>
                        <a:ext uri="{FF2B5EF4-FFF2-40B4-BE49-F238E27FC236}">
                          <a16:creationId xmlns:a16="http://schemas.microsoft.com/office/drawing/2014/main" id="{1ADFBFB9-2E3C-4A0D-AAC1-32FD90B5C8B8}"/>
                        </a:ext>
                      </a:extLst>
                    </p:cNvPr>
                    <p:cNvSpPr txBox="1"/>
                    <p:nvPr/>
                  </p:nvSpPr>
                  <p:spPr>
                    <a:xfrm>
                      <a:off x="5950384" y="5689334"/>
                      <a:ext cx="4346062" cy="369332"/>
                    </a:xfrm>
                    <a:prstGeom prst="rect">
                      <a:avLst/>
                    </a:prstGeom>
                    <a:noFill/>
                  </p:spPr>
                  <p:txBody>
                    <a:bodyPr wrap="none" rtlCol="0">
                      <a:spAutoFit/>
                    </a:bodyPr>
                    <a:lstStyle/>
                    <a:p>
                      <a:r>
                        <a:rPr lang="en-US" dirty="0"/>
                        <a:t>Aggregation &amp; creation by </a:t>
                      </a:r>
                      <a:r>
                        <a:rPr lang="en-US" b="1" dirty="0">
                          <a:solidFill>
                            <a:srgbClr val="B2B2B2"/>
                          </a:solidFill>
                        </a:rPr>
                        <a:t>applicant</a:t>
                      </a:r>
                    </a:p>
                  </p:txBody>
                </p:sp>
              </p:grpSp>
              <p:sp>
                <p:nvSpPr>
                  <p:cNvPr id="62" name="Bulle narrative : rectangle 61">
                    <a:extLst>
                      <a:ext uri="{FF2B5EF4-FFF2-40B4-BE49-F238E27FC236}">
                        <a16:creationId xmlns:a16="http://schemas.microsoft.com/office/drawing/2014/main" id="{2D45F50D-095F-45CA-AF1A-A8E0FDB91147}"/>
                      </a:ext>
                    </a:extLst>
                  </p:cNvPr>
                  <p:cNvSpPr/>
                  <p:nvPr/>
                </p:nvSpPr>
                <p:spPr>
                  <a:xfrm>
                    <a:off x="7430127" y="3998615"/>
                    <a:ext cx="781058" cy="412164"/>
                  </a:xfrm>
                  <a:prstGeom prst="wedgeRectCallout">
                    <a:avLst>
                      <a:gd name="adj1" fmla="val -5066"/>
                      <a:gd name="adj2" fmla="val 79643"/>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b="1" dirty="0">
                        <a:solidFill>
                          <a:schemeClr val="bg1"/>
                        </a:solidFill>
                      </a:rPr>
                      <a:t>+9</a:t>
                    </a:r>
                  </a:p>
                </p:txBody>
              </p:sp>
              <p:sp>
                <p:nvSpPr>
                  <p:cNvPr id="65" name="Bulle narrative : rectangle 64">
                    <a:extLst>
                      <a:ext uri="{FF2B5EF4-FFF2-40B4-BE49-F238E27FC236}">
                        <a16:creationId xmlns:a16="http://schemas.microsoft.com/office/drawing/2014/main" id="{80801A71-693C-49D8-BDC7-0FD65BA0B5AB}"/>
                      </a:ext>
                    </a:extLst>
                  </p:cNvPr>
                  <p:cNvSpPr/>
                  <p:nvPr/>
                </p:nvSpPr>
                <p:spPr>
                  <a:xfrm>
                    <a:off x="10319692" y="3978154"/>
                    <a:ext cx="833258" cy="412163"/>
                  </a:xfrm>
                  <a:prstGeom prst="wedgeRectCallout">
                    <a:avLst>
                      <a:gd name="adj1" fmla="val 14239"/>
                      <a:gd name="adj2" fmla="val 76828"/>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r"/>
                    <a:r>
                      <a:rPr lang="en-US" sz="1600" b="1" dirty="0">
                        <a:solidFill>
                          <a:schemeClr val="bg1"/>
                        </a:solidFill>
                      </a:rPr>
                      <a:t>+103</a:t>
                    </a:r>
                  </a:p>
                </p:txBody>
              </p:sp>
              <p:sp>
                <p:nvSpPr>
                  <p:cNvPr id="70" name="Bulle narrative : rectangle 69">
                    <a:extLst>
                      <a:ext uri="{FF2B5EF4-FFF2-40B4-BE49-F238E27FC236}">
                        <a16:creationId xmlns:a16="http://schemas.microsoft.com/office/drawing/2014/main" id="{E46A7166-72B8-4FF4-9775-5AC7323C3010}"/>
                      </a:ext>
                    </a:extLst>
                  </p:cNvPr>
                  <p:cNvSpPr/>
                  <p:nvPr/>
                </p:nvSpPr>
                <p:spPr>
                  <a:xfrm>
                    <a:off x="6009164" y="2162948"/>
                    <a:ext cx="1005806" cy="559731"/>
                  </a:xfrm>
                  <a:prstGeom prst="wedgeRectCallout">
                    <a:avLst>
                      <a:gd name="adj1" fmla="val -51469"/>
                      <a:gd name="adj2" fmla="val 77655"/>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b="1" dirty="0">
                        <a:solidFill>
                          <a:schemeClr val="bg1"/>
                        </a:solidFill>
                      </a:rPr>
                      <a:t>+ 2</a:t>
                    </a:r>
                  </a:p>
                  <a:p>
                    <a:pPr algn="r"/>
                    <a:r>
                      <a:rPr lang="en-US" sz="1600" b="1" dirty="0">
                        <a:solidFill>
                          <a:schemeClr val="bg1"/>
                        </a:solidFill>
                      </a:rPr>
                      <a:t>+ 167</a:t>
                    </a:r>
                  </a:p>
                </p:txBody>
              </p:sp>
              <p:sp>
                <p:nvSpPr>
                  <p:cNvPr id="71" name="Bulle narrative : rectangle 70">
                    <a:extLst>
                      <a:ext uri="{FF2B5EF4-FFF2-40B4-BE49-F238E27FC236}">
                        <a16:creationId xmlns:a16="http://schemas.microsoft.com/office/drawing/2014/main" id="{F2E3871B-268F-47EE-8346-A1E226488692}"/>
                      </a:ext>
                    </a:extLst>
                  </p:cNvPr>
                  <p:cNvSpPr/>
                  <p:nvPr/>
                </p:nvSpPr>
                <p:spPr>
                  <a:xfrm>
                    <a:off x="8449107" y="2550971"/>
                    <a:ext cx="1005806" cy="606882"/>
                  </a:xfrm>
                  <a:prstGeom prst="wedgeRectCallout">
                    <a:avLst>
                      <a:gd name="adj1" fmla="val 61224"/>
                      <a:gd name="adj2" fmla="val -19390"/>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b="1" dirty="0">
                        <a:solidFill>
                          <a:schemeClr val="bg1"/>
                        </a:solidFill>
                      </a:rPr>
                      <a:t>+ 5</a:t>
                    </a:r>
                  </a:p>
                  <a:p>
                    <a:pPr algn="r"/>
                    <a:r>
                      <a:rPr lang="en-US" sz="1600" b="1" dirty="0">
                        <a:solidFill>
                          <a:schemeClr val="bg1"/>
                        </a:solidFill>
                      </a:rPr>
                      <a:t>+ 327</a:t>
                    </a:r>
                  </a:p>
                </p:txBody>
              </p:sp>
            </p:grpSp>
            <p:grpSp>
              <p:nvGrpSpPr>
                <p:cNvPr id="185" name="Groupe 184">
                  <a:extLst>
                    <a:ext uri="{FF2B5EF4-FFF2-40B4-BE49-F238E27FC236}">
                      <a16:creationId xmlns:a16="http://schemas.microsoft.com/office/drawing/2014/main" id="{4E35B52B-506C-4E64-B1AF-44903E854E0D}"/>
                    </a:ext>
                  </a:extLst>
                </p:cNvPr>
                <p:cNvGrpSpPr/>
                <p:nvPr/>
              </p:nvGrpSpPr>
              <p:grpSpPr>
                <a:xfrm>
                  <a:off x="6089227" y="2202833"/>
                  <a:ext cx="4510507" cy="2121782"/>
                  <a:chOff x="6089227" y="2202833"/>
                  <a:chExt cx="4510507" cy="2121782"/>
                </a:xfrm>
              </p:grpSpPr>
              <p:grpSp>
                <p:nvGrpSpPr>
                  <p:cNvPr id="107" name="Groupe 106">
                    <a:extLst>
                      <a:ext uri="{FF2B5EF4-FFF2-40B4-BE49-F238E27FC236}">
                        <a16:creationId xmlns:a16="http://schemas.microsoft.com/office/drawing/2014/main" id="{C951A1AE-526C-4543-A5AA-675FE1EF1809}"/>
                      </a:ext>
                    </a:extLst>
                  </p:cNvPr>
                  <p:cNvGrpSpPr/>
                  <p:nvPr/>
                </p:nvGrpSpPr>
                <p:grpSpPr>
                  <a:xfrm>
                    <a:off x="7550829" y="4056105"/>
                    <a:ext cx="253597" cy="268510"/>
                    <a:chOff x="4768786" y="4899788"/>
                    <a:chExt cx="359999" cy="360000"/>
                  </a:xfrm>
                </p:grpSpPr>
                <p:pic>
                  <p:nvPicPr>
                    <p:cNvPr id="108" name="Graphique 107" descr="Clé">
                      <a:extLst>
                        <a:ext uri="{FF2B5EF4-FFF2-40B4-BE49-F238E27FC236}">
                          <a16:creationId xmlns:a16="http://schemas.microsoft.com/office/drawing/2014/main" id="{90471661-6714-4325-A77F-9EFF3DBB195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68786" y="4899788"/>
                      <a:ext cx="359999" cy="360000"/>
                    </a:xfrm>
                    <a:prstGeom prst="rect">
                      <a:avLst/>
                    </a:prstGeom>
                  </p:spPr>
                </p:pic>
                <p:sp>
                  <p:nvSpPr>
                    <p:cNvPr id="109" name="Forme libre : forme 108">
                      <a:extLst>
                        <a:ext uri="{FF2B5EF4-FFF2-40B4-BE49-F238E27FC236}">
                          <a16:creationId xmlns:a16="http://schemas.microsoft.com/office/drawing/2014/main" id="{434EEFFD-C136-4042-8A4D-554D20EA708C}"/>
                        </a:ext>
                      </a:extLst>
                    </p:cNvPr>
                    <p:cNvSpPr/>
                    <p:nvPr/>
                  </p:nvSpPr>
                  <p:spPr>
                    <a:xfrm>
                      <a:off x="5021257" y="5032059"/>
                      <a:ext cx="102205" cy="208953"/>
                    </a:xfrm>
                    <a:custGeom>
                      <a:avLst/>
                      <a:gdLst>
                        <a:gd name="connsiteX0" fmla="*/ 130493 w 214312"/>
                        <a:gd name="connsiteY0" fmla="*/ 189548 h 438150"/>
                        <a:gd name="connsiteX1" fmla="*/ 146685 w 214312"/>
                        <a:gd name="connsiteY1" fmla="*/ 75248 h 438150"/>
                        <a:gd name="connsiteX2" fmla="*/ 183833 w 214312"/>
                        <a:gd name="connsiteY2" fmla="*/ 124778 h 438150"/>
                        <a:gd name="connsiteX3" fmla="*/ 214312 w 214312"/>
                        <a:gd name="connsiteY3" fmla="*/ 101918 h 438150"/>
                        <a:gd name="connsiteX4" fmla="*/ 138112 w 214312"/>
                        <a:gd name="connsiteY4" fmla="*/ 0 h 438150"/>
                        <a:gd name="connsiteX5" fmla="*/ 37147 w 214312"/>
                        <a:gd name="connsiteY5" fmla="*/ 76200 h 438150"/>
                        <a:gd name="connsiteX6" fmla="*/ 60008 w 214312"/>
                        <a:gd name="connsiteY6" fmla="*/ 106680 h 438150"/>
                        <a:gd name="connsiteX7" fmla="*/ 109537 w 214312"/>
                        <a:gd name="connsiteY7" fmla="*/ 69532 h 438150"/>
                        <a:gd name="connsiteX8" fmla="*/ 92393 w 214312"/>
                        <a:gd name="connsiteY8" fmla="*/ 183833 h 438150"/>
                        <a:gd name="connsiteX9" fmla="*/ 83820 w 214312"/>
                        <a:gd name="connsiteY9" fmla="*/ 248602 h 438150"/>
                        <a:gd name="connsiteX10" fmla="*/ 66675 w 214312"/>
                        <a:gd name="connsiteY10" fmla="*/ 362903 h 438150"/>
                        <a:gd name="connsiteX11" fmla="*/ 30480 w 214312"/>
                        <a:gd name="connsiteY11" fmla="*/ 314325 h 438150"/>
                        <a:gd name="connsiteX12" fmla="*/ 0 w 214312"/>
                        <a:gd name="connsiteY12" fmla="*/ 337185 h 438150"/>
                        <a:gd name="connsiteX13" fmla="*/ 75248 w 214312"/>
                        <a:gd name="connsiteY13" fmla="*/ 438150 h 438150"/>
                        <a:gd name="connsiteX14" fmla="*/ 177165 w 214312"/>
                        <a:gd name="connsiteY14" fmla="*/ 361950 h 438150"/>
                        <a:gd name="connsiteX15" fmla="*/ 154305 w 214312"/>
                        <a:gd name="connsiteY15" fmla="*/ 331470 h 438150"/>
                        <a:gd name="connsiteX16" fmla="*/ 104775 w 214312"/>
                        <a:gd name="connsiteY16" fmla="*/ 368618 h 438150"/>
                        <a:gd name="connsiteX17" fmla="*/ 120968 w 214312"/>
                        <a:gd name="connsiteY17" fmla="*/ 254318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312" h="438150">
                          <a:moveTo>
                            <a:pt x="130493" y="189548"/>
                          </a:moveTo>
                          <a:lnTo>
                            <a:pt x="146685" y="75248"/>
                          </a:lnTo>
                          <a:lnTo>
                            <a:pt x="183833" y="124778"/>
                          </a:lnTo>
                          <a:lnTo>
                            <a:pt x="214312" y="101918"/>
                          </a:lnTo>
                          <a:lnTo>
                            <a:pt x="138112" y="0"/>
                          </a:lnTo>
                          <a:lnTo>
                            <a:pt x="37147" y="76200"/>
                          </a:lnTo>
                          <a:lnTo>
                            <a:pt x="60008" y="106680"/>
                          </a:lnTo>
                          <a:lnTo>
                            <a:pt x="109537" y="69532"/>
                          </a:lnTo>
                          <a:lnTo>
                            <a:pt x="92393" y="183833"/>
                          </a:lnTo>
                          <a:lnTo>
                            <a:pt x="83820" y="248602"/>
                          </a:lnTo>
                          <a:lnTo>
                            <a:pt x="66675" y="362903"/>
                          </a:lnTo>
                          <a:lnTo>
                            <a:pt x="30480" y="314325"/>
                          </a:lnTo>
                          <a:lnTo>
                            <a:pt x="0" y="337185"/>
                          </a:lnTo>
                          <a:lnTo>
                            <a:pt x="75248" y="438150"/>
                          </a:lnTo>
                          <a:lnTo>
                            <a:pt x="177165" y="361950"/>
                          </a:lnTo>
                          <a:lnTo>
                            <a:pt x="154305" y="331470"/>
                          </a:lnTo>
                          <a:lnTo>
                            <a:pt x="104775" y="368618"/>
                          </a:lnTo>
                          <a:lnTo>
                            <a:pt x="120968" y="254318"/>
                          </a:lnTo>
                          <a:close/>
                        </a:path>
                      </a:pathLst>
                    </a:custGeom>
                    <a:solidFill>
                      <a:schemeClr val="accent1"/>
                    </a:solidFill>
                    <a:ln w="9525" cap="flat">
                      <a:solidFill>
                        <a:schemeClr val="accent1"/>
                      </a:solidFill>
                      <a:prstDash val="solid"/>
                      <a:miter/>
                    </a:ln>
                  </p:spPr>
                  <p:txBody>
                    <a:bodyPr rtlCol="0" anchor="ctr"/>
                    <a:lstStyle/>
                    <a:p>
                      <a:endParaRPr lang="en-US"/>
                    </a:p>
                  </p:txBody>
                </p:sp>
              </p:grpSp>
              <p:grpSp>
                <p:nvGrpSpPr>
                  <p:cNvPr id="116" name="Groupe 115">
                    <a:extLst>
                      <a:ext uri="{FF2B5EF4-FFF2-40B4-BE49-F238E27FC236}">
                        <a16:creationId xmlns:a16="http://schemas.microsoft.com/office/drawing/2014/main" id="{411C473F-CBF8-4DCA-85E5-F33F9862E5B9}"/>
                      </a:ext>
                    </a:extLst>
                  </p:cNvPr>
                  <p:cNvGrpSpPr/>
                  <p:nvPr/>
                </p:nvGrpSpPr>
                <p:grpSpPr>
                  <a:xfrm>
                    <a:off x="9415653" y="3754377"/>
                    <a:ext cx="301148" cy="262072"/>
                    <a:chOff x="4747308" y="4485828"/>
                    <a:chExt cx="418255" cy="336654"/>
                  </a:xfrm>
                </p:grpSpPr>
                <p:sp>
                  <p:nvSpPr>
                    <p:cNvPr id="117" name="Forme libre : forme 116">
                      <a:extLst>
                        <a:ext uri="{FF2B5EF4-FFF2-40B4-BE49-F238E27FC236}">
                          <a16:creationId xmlns:a16="http://schemas.microsoft.com/office/drawing/2014/main" id="{7C7409BA-6BE8-4477-865B-80838382D30D}"/>
                        </a:ext>
                      </a:extLst>
                    </p:cNvPr>
                    <p:cNvSpPr/>
                    <p:nvPr/>
                  </p:nvSpPr>
                  <p:spPr>
                    <a:xfrm>
                      <a:off x="4861310" y="4485828"/>
                      <a:ext cx="304253" cy="336654"/>
                    </a:xfrm>
                    <a:custGeom>
                      <a:avLst/>
                      <a:gdLst>
                        <a:gd name="connsiteX0" fmla="*/ 568600 w 586697"/>
                        <a:gd name="connsiteY0" fmla="*/ 507255 h 649177"/>
                        <a:gd name="connsiteX1" fmla="*/ 557170 w 586697"/>
                        <a:gd name="connsiteY1" fmla="*/ 313897 h 649177"/>
                        <a:gd name="connsiteX2" fmla="*/ 493353 w 586697"/>
                        <a:gd name="connsiteY2" fmla="*/ 172927 h 649177"/>
                        <a:gd name="connsiteX3" fmla="*/ 424773 w 586697"/>
                        <a:gd name="connsiteY3" fmla="*/ 147210 h 649177"/>
                        <a:gd name="connsiteX4" fmla="*/ 399055 w 586697"/>
                        <a:gd name="connsiteY4" fmla="*/ 171975 h 649177"/>
                        <a:gd name="connsiteX5" fmla="*/ 397150 w 586697"/>
                        <a:gd name="connsiteY5" fmla="*/ 171975 h 649177"/>
                        <a:gd name="connsiteX6" fmla="*/ 389530 w 586697"/>
                        <a:gd name="connsiteY6" fmla="*/ 159592 h 649177"/>
                        <a:gd name="connsiteX7" fmla="*/ 350478 w 586697"/>
                        <a:gd name="connsiteY7" fmla="*/ 139590 h 649177"/>
                        <a:gd name="connsiteX8" fmla="*/ 300948 w 586697"/>
                        <a:gd name="connsiteY8" fmla="*/ 171022 h 649177"/>
                        <a:gd name="connsiteX9" fmla="*/ 299043 w 586697"/>
                        <a:gd name="connsiteY9" fmla="*/ 171022 h 649177"/>
                        <a:gd name="connsiteX10" fmla="*/ 227605 w 586697"/>
                        <a:gd name="connsiteY10" fmla="*/ 162450 h 649177"/>
                        <a:gd name="connsiteX11" fmla="*/ 210460 w 586697"/>
                        <a:gd name="connsiteY11" fmla="*/ 210075 h 649177"/>
                        <a:gd name="connsiteX12" fmla="*/ 209508 w 586697"/>
                        <a:gd name="connsiteY12" fmla="*/ 210075 h 649177"/>
                        <a:gd name="connsiteX13" fmla="*/ 127593 w 586697"/>
                        <a:gd name="connsiteY13" fmla="*/ 27195 h 649177"/>
                        <a:gd name="connsiteX14" fmla="*/ 70443 w 586697"/>
                        <a:gd name="connsiteY14" fmla="*/ 3382 h 649177"/>
                        <a:gd name="connsiteX15" fmla="*/ 46630 w 586697"/>
                        <a:gd name="connsiteY15" fmla="*/ 60532 h 649177"/>
                        <a:gd name="connsiteX16" fmla="*/ 47583 w 586697"/>
                        <a:gd name="connsiteY16" fmla="*/ 62437 h 649177"/>
                        <a:gd name="connsiteX17" fmla="*/ 212365 w 586697"/>
                        <a:gd name="connsiteY17" fmla="*/ 431055 h 649177"/>
                        <a:gd name="connsiteX18" fmla="*/ 186648 w 586697"/>
                        <a:gd name="connsiteY18" fmla="*/ 436770 h 649177"/>
                        <a:gd name="connsiteX19" fmla="*/ 70443 w 586697"/>
                        <a:gd name="connsiteY19" fmla="*/ 356760 h 649177"/>
                        <a:gd name="connsiteX20" fmla="*/ 10435 w 586697"/>
                        <a:gd name="connsiteY20" fmla="*/ 363427 h 649177"/>
                        <a:gd name="connsiteX21" fmla="*/ 19008 w 586697"/>
                        <a:gd name="connsiteY21" fmla="*/ 428197 h 649177"/>
                        <a:gd name="connsiteX22" fmla="*/ 199983 w 586697"/>
                        <a:gd name="connsiteY22" fmla="*/ 552022 h 649177"/>
                        <a:gd name="connsiteX23" fmla="*/ 215223 w 586697"/>
                        <a:gd name="connsiteY23" fmla="*/ 558690 h 649177"/>
                        <a:gd name="connsiteX24" fmla="*/ 328570 w 586697"/>
                        <a:gd name="connsiteY24" fmla="*/ 585360 h 649177"/>
                        <a:gd name="connsiteX25" fmla="*/ 332380 w 586697"/>
                        <a:gd name="connsiteY25" fmla="*/ 590122 h 649177"/>
                        <a:gd name="connsiteX26" fmla="*/ 359050 w 586697"/>
                        <a:gd name="connsiteY26" fmla="*/ 649177 h 649177"/>
                        <a:gd name="connsiteX27" fmla="*/ 586698 w 586697"/>
                        <a:gd name="connsiteY27" fmla="*/ 546307 h 649177"/>
                        <a:gd name="connsiteX28" fmla="*/ 568600 w 586697"/>
                        <a:gd name="connsiteY28" fmla="*/ 507255 h 649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6697" h="649177">
                          <a:moveTo>
                            <a:pt x="568600" y="507255"/>
                          </a:moveTo>
                          <a:cubicBezTo>
                            <a:pt x="543835" y="452010"/>
                            <a:pt x="604795" y="418672"/>
                            <a:pt x="557170" y="313897"/>
                          </a:cubicBezTo>
                          <a:cubicBezTo>
                            <a:pt x="545740" y="289132"/>
                            <a:pt x="508593" y="206265"/>
                            <a:pt x="493353" y="172927"/>
                          </a:cubicBezTo>
                          <a:cubicBezTo>
                            <a:pt x="481923" y="147210"/>
                            <a:pt x="451443" y="134827"/>
                            <a:pt x="424773" y="147210"/>
                          </a:cubicBezTo>
                          <a:cubicBezTo>
                            <a:pt x="413343" y="151972"/>
                            <a:pt x="404770" y="160545"/>
                            <a:pt x="399055" y="171975"/>
                          </a:cubicBezTo>
                          <a:cubicBezTo>
                            <a:pt x="399055" y="172927"/>
                            <a:pt x="398103" y="172927"/>
                            <a:pt x="397150" y="171975"/>
                          </a:cubicBezTo>
                          <a:cubicBezTo>
                            <a:pt x="395245" y="167212"/>
                            <a:pt x="393340" y="163402"/>
                            <a:pt x="389530" y="159592"/>
                          </a:cubicBezTo>
                          <a:cubicBezTo>
                            <a:pt x="380005" y="147210"/>
                            <a:pt x="365718" y="139590"/>
                            <a:pt x="350478" y="139590"/>
                          </a:cubicBezTo>
                          <a:cubicBezTo>
                            <a:pt x="328570" y="138637"/>
                            <a:pt x="309520" y="151972"/>
                            <a:pt x="300948" y="171022"/>
                          </a:cubicBezTo>
                          <a:cubicBezTo>
                            <a:pt x="300948" y="171975"/>
                            <a:pt x="299995" y="171975"/>
                            <a:pt x="299043" y="171022"/>
                          </a:cubicBezTo>
                          <a:cubicBezTo>
                            <a:pt x="281898" y="149115"/>
                            <a:pt x="250465" y="145305"/>
                            <a:pt x="227605" y="162450"/>
                          </a:cubicBezTo>
                          <a:cubicBezTo>
                            <a:pt x="214270" y="171975"/>
                            <a:pt x="206650" y="191025"/>
                            <a:pt x="210460" y="210075"/>
                          </a:cubicBezTo>
                          <a:cubicBezTo>
                            <a:pt x="210460" y="211027"/>
                            <a:pt x="209508" y="211027"/>
                            <a:pt x="209508" y="210075"/>
                          </a:cubicBezTo>
                          <a:lnTo>
                            <a:pt x="127593" y="27195"/>
                          </a:lnTo>
                          <a:cubicBezTo>
                            <a:pt x="118068" y="5287"/>
                            <a:pt x="92350" y="-6143"/>
                            <a:pt x="70443" y="3382"/>
                          </a:cubicBezTo>
                          <a:cubicBezTo>
                            <a:pt x="48535" y="12907"/>
                            <a:pt x="37105" y="38625"/>
                            <a:pt x="46630" y="60532"/>
                          </a:cubicBezTo>
                          <a:cubicBezTo>
                            <a:pt x="46630" y="61485"/>
                            <a:pt x="47583" y="61485"/>
                            <a:pt x="47583" y="62437"/>
                          </a:cubicBezTo>
                          <a:lnTo>
                            <a:pt x="212365" y="431055"/>
                          </a:lnTo>
                          <a:lnTo>
                            <a:pt x="186648" y="436770"/>
                          </a:lnTo>
                          <a:lnTo>
                            <a:pt x="70443" y="356760"/>
                          </a:lnTo>
                          <a:cubicBezTo>
                            <a:pt x="51393" y="343425"/>
                            <a:pt x="24723" y="346282"/>
                            <a:pt x="10435" y="363427"/>
                          </a:cubicBezTo>
                          <a:cubicBezTo>
                            <a:pt x="-6710" y="383430"/>
                            <a:pt x="-1947" y="413910"/>
                            <a:pt x="19008" y="428197"/>
                          </a:cubicBezTo>
                          <a:lnTo>
                            <a:pt x="199983" y="552022"/>
                          </a:lnTo>
                          <a:cubicBezTo>
                            <a:pt x="204745" y="554880"/>
                            <a:pt x="209508" y="557737"/>
                            <a:pt x="215223" y="558690"/>
                          </a:cubicBezTo>
                          <a:lnTo>
                            <a:pt x="328570" y="585360"/>
                          </a:lnTo>
                          <a:lnTo>
                            <a:pt x="332380" y="590122"/>
                          </a:lnTo>
                          <a:lnTo>
                            <a:pt x="359050" y="649177"/>
                          </a:lnTo>
                          <a:lnTo>
                            <a:pt x="586698" y="546307"/>
                          </a:lnTo>
                          <a:lnTo>
                            <a:pt x="568600" y="507255"/>
                          </a:lnTo>
                          <a:close/>
                        </a:path>
                      </a:pathLst>
                    </a:custGeom>
                    <a:solidFill>
                      <a:schemeClr val="accent1"/>
                    </a:solidFill>
                    <a:ln w="9525" cap="flat">
                      <a:noFill/>
                      <a:prstDash val="solid"/>
                      <a:miter/>
                    </a:ln>
                  </p:spPr>
                  <p:txBody>
                    <a:bodyPr rtlCol="0" anchor="ctr"/>
                    <a:lstStyle/>
                    <a:p>
                      <a:endParaRPr lang="en-US"/>
                    </a:p>
                  </p:txBody>
                </p:sp>
                <p:sp>
                  <p:nvSpPr>
                    <p:cNvPr id="118" name="Forme libre : forme 117">
                      <a:extLst>
                        <a:ext uri="{FF2B5EF4-FFF2-40B4-BE49-F238E27FC236}">
                          <a16:creationId xmlns:a16="http://schemas.microsoft.com/office/drawing/2014/main" id="{02BC2BCA-7D1A-44D3-B503-FDC904CF1149}"/>
                        </a:ext>
                      </a:extLst>
                    </p:cNvPr>
                    <p:cNvSpPr/>
                    <p:nvPr/>
                  </p:nvSpPr>
                  <p:spPr>
                    <a:xfrm>
                      <a:off x="4747308" y="4497203"/>
                      <a:ext cx="102205" cy="208953"/>
                    </a:xfrm>
                    <a:custGeom>
                      <a:avLst/>
                      <a:gdLst>
                        <a:gd name="connsiteX0" fmla="*/ 130493 w 214312"/>
                        <a:gd name="connsiteY0" fmla="*/ 189548 h 438150"/>
                        <a:gd name="connsiteX1" fmla="*/ 146685 w 214312"/>
                        <a:gd name="connsiteY1" fmla="*/ 75248 h 438150"/>
                        <a:gd name="connsiteX2" fmla="*/ 183833 w 214312"/>
                        <a:gd name="connsiteY2" fmla="*/ 124778 h 438150"/>
                        <a:gd name="connsiteX3" fmla="*/ 214312 w 214312"/>
                        <a:gd name="connsiteY3" fmla="*/ 101918 h 438150"/>
                        <a:gd name="connsiteX4" fmla="*/ 138112 w 214312"/>
                        <a:gd name="connsiteY4" fmla="*/ 0 h 438150"/>
                        <a:gd name="connsiteX5" fmla="*/ 37147 w 214312"/>
                        <a:gd name="connsiteY5" fmla="*/ 76200 h 438150"/>
                        <a:gd name="connsiteX6" fmla="*/ 60008 w 214312"/>
                        <a:gd name="connsiteY6" fmla="*/ 106680 h 438150"/>
                        <a:gd name="connsiteX7" fmla="*/ 109537 w 214312"/>
                        <a:gd name="connsiteY7" fmla="*/ 69532 h 438150"/>
                        <a:gd name="connsiteX8" fmla="*/ 92393 w 214312"/>
                        <a:gd name="connsiteY8" fmla="*/ 183833 h 438150"/>
                        <a:gd name="connsiteX9" fmla="*/ 83820 w 214312"/>
                        <a:gd name="connsiteY9" fmla="*/ 248602 h 438150"/>
                        <a:gd name="connsiteX10" fmla="*/ 66675 w 214312"/>
                        <a:gd name="connsiteY10" fmla="*/ 362903 h 438150"/>
                        <a:gd name="connsiteX11" fmla="*/ 30480 w 214312"/>
                        <a:gd name="connsiteY11" fmla="*/ 314325 h 438150"/>
                        <a:gd name="connsiteX12" fmla="*/ 0 w 214312"/>
                        <a:gd name="connsiteY12" fmla="*/ 337185 h 438150"/>
                        <a:gd name="connsiteX13" fmla="*/ 75248 w 214312"/>
                        <a:gd name="connsiteY13" fmla="*/ 438150 h 438150"/>
                        <a:gd name="connsiteX14" fmla="*/ 177165 w 214312"/>
                        <a:gd name="connsiteY14" fmla="*/ 361950 h 438150"/>
                        <a:gd name="connsiteX15" fmla="*/ 154305 w 214312"/>
                        <a:gd name="connsiteY15" fmla="*/ 331470 h 438150"/>
                        <a:gd name="connsiteX16" fmla="*/ 104775 w 214312"/>
                        <a:gd name="connsiteY16" fmla="*/ 368618 h 438150"/>
                        <a:gd name="connsiteX17" fmla="*/ 120968 w 214312"/>
                        <a:gd name="connsiteY17" fmla="*/ 254318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312" h="438150">
                          <a:moveTo>
                            <a:pt x="130493" y="189548"/>
                          </a:moveTo>
                          <a:lnTo>
                            <a:pt x="146685" y="75248"/>
                          </a:lnTo>
                          <a:lnTo>
                            <a:pt x="183833" y="124778"/>
                          </a:lnTo>
                          <a:lnTo>
                            <a:pt x="214312" y="101918"/>
                          </a:lnTo>
                          <a:lnTo>
                            <a:pt x="138112" y="0"/>
                          </a:lnTo>
                          <a:lnTo>
                            <a:pt x="37147" y="76200"/>
                          </a:lnTo>
                          <a:lnTo>
                            <a:pt x="60008" y="106680"/>
                          </a:lnTo>
                          <a:lnTo>
                            <a:pt x="109537" y="69532"/>
                          </a:lnTo>
                          <a:lnTo>
                            <a:pt x="92393" y="183833"/>
                          </a:lnTo>
                          <a:lnTo>
                            <a:pt x="83820" y="248602"/>
                          </a:lnTo>
                          <a:lnTo>
                            <a:pt x="66675" y="362903"/>
                          </a:lnTo>
                          <a:lnTo>
                            <a:pt x="30480" y="314325"/>
                          </a:lnTo>
                          <a:lnTo>
                            <a:pt x="0" y="337185"/>
                          </a:lnTo>
                          <a:lnTo>
                            <a:pt x="75248" y="438150"/>
                          </a:lnTo>
                          <a:lnTo>
                            <a:pt x="177165" y="361950"/>
                          </a:lnTo>
                          <a:lnTo>
                            <a:pt x="154305" y="331470"/>
                          </a:lnTo>
                          <a:lnTo>
                            <a:pt x="104775" y="368618"/>
                          </a:lnTo>
                          <a:lnTo>
                            <a:pt x="120968" y="254318"/>
                          </a:lnTo>
                          <a:close/>
                        </a:path>
                      </a:pathLst>
                    </a:custGeom>
                    <a:solidFill>
                      <a:schemeClr val="accent1"/>
                    </a:solidFill>
                    <a:ln w="9525" cap="flat">
                      <a:solidFill>
                        <a:schemeClr val="accent1"/>
                      </a:solidFill>
                      <a:prstDash val="solid"/>
                      <a:miter/>
                    </a:ln>
                  </p:spPr>
                  <p:txBody>
                    <a:bodyPr rtlCol="0" anchor="ctr"/>
                    <a:lstStyle/>
                    <a:p>
                      <a:endParaRPr lang="en-US"/>
                    </a:p>
                  </p:txBody>
                </p:sp>
              </p:grpSp>
              <p:grpSp>
                <p:nvGrpSpPr>
                  <p:cNvPr id="125" name="Groupe 124">
                    <a:extLst>
                      <a:ext uri="{FF2B5EF4-FFF2-40B4-BE49-F238E27FC236}">
                        <a16:creationId xmlns:a16="http://schemas.microsoft.com/office/drawing/2014/main" id="{F27AF735-58CC-4CA2-A5EA-7D0739E90F92}"/>
                      </a:ext>
                    </a:extLst>
                  </p:cNvPr>
                  <p:cNvGrpSpPr/>
                  <p:nvPr/>
                </p:nvGrpSpPr>
                <p:grpSpPr>
                  <a:xfrm>
                    <a:off x="9412190" y="4017479"/>
                    <a:ext cx="253597" cy="268510"/>
                    <a:chOff x="4768786" y="4899788"/>
                    <a:chExt cx="359999" cy="360000"/>
                  </a:xfrm>
                </p:grpSpPr>
                <p:pic>
                  <p:nvPicPr>
                    <p:cNvPr id="126" name="Graphique 125" descr="Clé">
                      <a:extLst>
                        <a:ext uri="{FF2B5EF4-FFF2-40B4-BE49-F238E27FC236}">
                          <a16:creationId xmlns:a16="http://schemas.microsoft.com/office/drawing/2014/main" id="{5521D2C9-FC4B-459E-9232-05108A0181F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68786" y="4899788"/>
                      <a:ext cx="359999" cy="360000"/>
                    </a:xfrm>
                    <a:prstGeom prst="rect">
                      <a:avLst/>
                    </a:prstGeom>
                  </p:spPr>
                </p:pic>
                <p:sp>
                  <p:nvSpPr>
                    <p:cNvPr id="127" name="Forme libre : forme 126">
                      <a:extLst>
                        <a:ext uri="{FF2B5EF4-FFF2-40B4-BE49-F238E27FC236}">
                          <a16:creationId xmlns:a16="http://schemas.microsoft.com/office/drawing/2014/main" id="{3DD1D376-FFC3-4148-853B-FE55977052B9}"/>
                        </a:ext>
                      </a:extLst>
                    </p:cNvPr>
                    <p:cNvSpPr/>
                    <p:nvPr/>
                  </p:nvSpPr>
                  <p:spPr>
                    <a:xfrm>
                      <a:off x="5021257" y="5032059"/>
                      <a:ext cx="102205" cy="208953"/>
                    </a:xfrm>
                    <a:custGeom>
                      <a:avLst/>
                      <a:gdLst>
                        <a:gd name="connsiteX0" fmla="*/ 130493 w 214312"/>
                        <a:gd name="connsiteY0" fmla="*/ 189548 h 438150"/>
                        <a:gd name="connsiteX1" fmla="*/ 146685 w 214312"/>
                        <a:gd name="connsiteY1" fmla="*/ 75248 h 438150"/>
                        <a:gd name="connsiteX2" fmla="*/ 183833 w 214312"/>
                        <a:gd name="connsiteY2" fmla="*/ 124778 h 438150"/>
                        <a:gd name="connsiteX3" fmla="*/ 214312 w 214312"/>
                        <a:gd name="connsiteY3" fmla="*/ 101918 h 438150"/>
                        <a:gd name="connsiteX4" fmla="*/ 138112 w 214312"/>
                        <a:gd name="connsiteY4" fmla="*/ 0 h 438150"/>
                        <a:gd name="connsiteX5" fmla="*/ 37147 w 214312"/>
                        <a:gd name="connsiteY5" fmla="*/ 76200 h 438150"/>
                        <a:gd name="connsiteX6" fmla="*/ 60008 w 214312"/>
                        <a:gd name="connsiteY6" fmla="*/ 106680 h 438150"/>
                        <a:gd name="connsiteX7" fmla="*/ 109537 w 214312"/>
                        <a:gd name="connsiteY7" fmla="*/ 69532 h 438150"/>
                        <a:gd name="connsiteX8" fmla="*/ 92393 w 214312"/>
                        <a:gd name="connsiteY8" fmla="*/ 183833 h 438150"/>
                        <a:gd name="connsiteX9" fmla="*/ 83820 w 214312"/>
                        <a:gd name="connsiteY9" fmla="*/ 248602 h 438150"/>
                        <a:gd name="connsiteX10" fmla="*/ 66675 w 214312"/>
                        <a:gd name="connsiteY10" fmla="*/ 362903 h 438150"/>
                        <a:gd name="connsiteX11" fmla="*/ 30480 w 214312"/>
                        <a:gd name="connsiteY11" fmla="*/ 314325 h 438150"/>
                        <a:gd name="connsiteX12" fmla="*/ 0 w 214312"/>
                        <a:gd name="connsiteY12" fmla="*/ 337185 h 438150"/>
                        <a:gd name="connsiteX13" fmla="*/ 75248 w 214312"/>
                        <a:gd name="connsiteY13" fmla="*/ 438150 h 438150"/>
                        <a:gd name="connsiteX14" fmla="*/ 177165 w 214312"/>
                        <a:gd name="connsiteY14" fmla="*/ 361950 h 438150"/>
                        <a:gd name="connsiteX15" fmla="*/ 154305 w 214312"/>
                        <a:gd name="connsiteY15" fmla="*/ 331470 h 438150"/>
                        <a:gd name="connsiteX16" fmla="*/ 104775 w 214312"/>
                        <a:gd name="connsiteY16" fmla="*/ 368618 h 438150"/>
                        <a:gd name="connsiteX17" fmla="*/ 120968 w 214312"/>
                        <a:gd name="connsiteY17" fmla="*/ 254318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312" h="438150">
                          <a:moveTo>
                            <a:pt x="130493" y="189548"/>
                          </a:moveTo>
                          <a:lnTo>
                            <a:pt x="146685" y="75248"/>
                          </a:lnTo>
                          <a:lnTo>
                            <a:pt x="183833" y="124778"/>
                          </a:lnTo>
                          <a:lnTo>
                            <a:pt x="214312" y="101918"/>
                          </a:lnTo>
                          <a:lnTo>
                            <a:pt x="138112" y="0"/>
                          </a:lnTo>
                          <a:lnTo>
                            <a:pt x="37147" y="76200"/>
                          </a:lnTo>
                          <a:lnTo>
                            <a:pt x="60008" y="106680"/>
                          </a:lnTo>
                          <a:lnTo>
                            <a:pt x="109537" y="69532"/>
                          </a:lnTo>
                          <a:lnTo>
                            <a:pt x="92393" y="183833"/>
                          </a:lnTo>
                          <a:lnTo>
                            <a:pt x="83820" y="248602"/>
                          </a:lnTo>
                          <a:lnTo>
                            <a:pt x="66675" y="362903"/>
                          </a:lnTo>
                          <a:lnTo>
                            <a:pt x="30480" y="314325"/>
                          </a:lnTo>
                          <a:lnTo>
                            <a:pt x="0" y="337185"/>
                          </a:lnTo>
                          <a:lnTo>
                            <a:pt x="75248" y="438150"/>
                          </a:lnTo>
                          <a:lnTo>
                            <a:pt x="177165" y="361950"/>
                          </a:lnTo>
                          <a:lnTo>
                            <a:pt x="154305" y="331470"/>
                          </a:lnTo>
                          <a:lnTo>
                            <a:pt x="104775" y="368618"/>
                          </a:lnTo>
                          <a:lnTo>
                            <a:pt x="120968" y="254318"/>
                          </a:lnTo>
                          <a:close/>
                        </a:path>
                      </a:pathLst>
                    </a:custGeom>
                    <a:solidFill>
                      <a:schemeClr val="accent1"/>
                    </a:solidFill>
                    <a:ln w="9525" cap="flat">
                      <a:solidFill>
                        <a:schemeClr val="accent1"/>
                      </a:solidFill>
                      <a:prstDash val="solid"/>
                      <a:miter/>
                    </a:ln>
                  </p:spPr>
                  <p:txBody>
                    <a:bodyPr rtlCol="0" anchor="ctr"/>
                    <a:lstStyle/>
                    <a:p>
                      <a:endParaRPr lang="en-US"/>
                    </a:p>
                  </p:txBody>
                </p:sp>
              </p:grpSp>
              <p:grpSp>
                <p:nvGrpSpPr>
                  <p:cNvPr id="130" name="Groupe 129">
                    <a:extLst>
                      <a:ext uri="{FF2B5EF4-FFF2-40B4-BE49-F238E27FC236}">
                        <a16:creationId xmlns:a16="http://schemas.microsoft.com/office/drawing/2014/main" id="{041A48BD-EB92-463F-9648-33F77BBBE28F}"/>
                      </a:ext>
                    </a:extLst>
                  </p:cNvPr>
                  <p:cNvGrpSpPr/>
                  <p:nvPr/>
                </p:nvGrpSpPr>
                <p:grpSpPr>
                  <a:xfrm>
                    <a:off x="10346137" y="4045471"/>
                    <a:ext cx="253597" cy="268510"/>
                    <a:chOff x="4768786" y="4899788"/>
                    <a:chExt cx="359999" cy="360000"/>
                  </a:xfrm>
                </p:grpSpPr>
                <p:pic>
                  <p:nvPicPr>
                    <p:cNvPr id="131" name="Graphique 130" descr="Clé">
                      <a:extLst>
                        <a:ext uri="{FF2B5EF4-FFF2-40B4-BE49-F238E27FC236}">
                          <a16:creationId xmlns:a16="http://schemas.microsoft.com/office/drawing/2014/main" id="{DBC9A3B3-A6CA-42A2-800C-1426F94456B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68786" y="4899788"/>
                      <a:ext cx="359999" cy="360000"/>
                    </a:xfrm>
                    <a:prstGeom prst="rect">
                      <a:avLst/>
                    </a:prstGeom>
                  </p:spPr>
                </p:pic>
                <p:sp>
                  <p:nvSpPr>
                    <p:cNvPr id="132" name="Forme libre : forme 131">
                      <a:extLst>
                        <a:ext uri="{FF2B5EF4-FFF2-40B4-BE49-F238E27FC236}">
                          <a16:creationId xmlns:a16="http://schemas.microsoft.com/office/drawing/2014/main" id="{92EE4A89-1BD1-46F4-AD4C-75338B3FE7B7}"/>
                        </a:ext>
                      </a:extLst>
                    </p:cNvPr>
                    <p:cNvSpPr/>
                    <p:nvPr/>
                  </p:nvSpPr>
                  <p:spPr>
                    <a:xfrm>
                      <a:off x="5021257" y="5032059"/>
                      <a:ext cx="102205" cy="208953"/>
                    </a:xfrm>
                    <a:custGeom>
                      <a:avLst/>
                      <a:gdLst>
                        <a:gd name="connsiteX0" fmla="*/ 130493 w 214312"/>
                        <a:gd name="connsiteY0" fmla="*/ 189548 h 438150"/>
                        <a:gd name="connsiteX1" fmla="*/ 146685 w 214312"/>
                        <a:gd name="connsiteY1" fmla="*/ 75248 h 438150"/>
                        <a:gd name="connsiteX2" fmla="*/ 183833 w 214312"/>
                        <a:gd name="connsiteY2" fmla="*/ 124778 h 438150"/>
                        <a:gd name="connsiteX3" fmla="*/ 214312 w 214312"/>
                        <a:gd name="connsiteY3" fmla="*/ 101918 h 438150"/>
                        <a:gd name="connsiteX4" fmla="*/ 138112 w 214312"/>
                        <a:gd name="connsiteY4" fmla="*/ 0 h 438150"/>
                        <a:gd name="connsiteX5" fmla="*/ 37147 w 214312"/>
                        <a:gd name="connsiteY5" fmla="*/ 76200 h 438150"/>
                        <a:gd name="connsiteX6" fmla="*/ 60008 w 214312"/>
                        <a:gd name="connsiteY6" fmla="*/ 106680 h 438150"/>
                        <a:gd name="connsiteX7" fmla="*/ 109537 w 214312"/>
                        <a:gd name="connsiteY7" fmla="*/ 69532 h 438150"/>
                        <a:gd name="connsiteX8" fmla="*/ 92393 w 214312"/>
                        <a:gd name="connsiteY8" fmla="*/ 183833 h 438150"/>
                        <a:gd name="connsiteX9" fmla="*/ 83820 w 214312"/>
                        <a:gd name="connsiteY9" fmla="*/ 248602 h 438150"/>
                        <a:gd name="connsiteX10" fmla="*/ 66675 w 214312"/>
                        <a:gd name="connsiteY10" fmla="*/ 362903 h 438150"/>
                        <a:gd name="connsiteX11" fmla="*/ 30480 w 214312"/>
                        <a:gd name="connsiteY11" fmla="*/ 314325 h 438150"/>
                        <a:gd name="connsiteX12" fmla="*/ 0 w 214312"/>
                        <a:gd name="connsiteY12" fmla="*/ 337185 h 438150"/>
                        <a:gd name="connsiteX13" fmla="*/ 75248 w 214312"/>
                        <a:gd name="connsiteY13" fmla="*/ 438150 h 438150"/>
                        <a:gd name="connsiteX14" fmla="*/ 177165 w 214312"/>
                        <a:gd name="connsiteY14" fmla="*/ 361950 h 438150"/>
                        <a:gd name="connsiteX15" fmla="*/ 154305 w 214312"/>
                        <a:gd name="connsiteY15" fmla="*/ 331470 h 438150"/>
                        <a:gd name="connsiteX16" fmla="*/ 104775 w 214312"/>
                        <a:gd name="connsiteY16" fmla="*/ 368618 h 438150"/>
                        <a:gd name="connsiteX17" fmla="*/ 120968 w 214312"/>
                        <a:gd name="connsiteY17" fmla="*/ 254318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312" h="438150">
                          <a:moveTo>
                            <a:pt x="130493" y="189548"/>
                          </a:moveTo>
                          <a:lnTo>
                            <a:pt x="146685" y="75248"/>
                          </a:lnTo>
                          <a:lnTo>
                            <a:pt x="183833" y="124778"/>
                          </a:lnTo>
                          <a:lnTo>
                            <a:pt x="214312" y="101918"/>
                          </a:lnTo>
                          <a:lnTo>
                            <a:pt x="138112" y="0"/>
                          </a:lnTo>
                          <a:lnTo>
                            <a:pt x="37147" y="76200"/>
                          </a:lnTo>
                          <a:lnTo>
                            <a:pt x="60008" y="106680"/>
                          </a:lnTo>
                          <a:lnTo>
                            <a:pt x="109537" y="69532"/>
                          </a:lnTo>
                          <a:lnTo>
                            <a:pt x="92393" y="183833"/>
                          </a:lnTo>
                          <a:lnTo>
                            <a:pt x="83820" y="248602"/>
                          </a:lnTo>
                          <a:lnTo>
                            <a:pt x="66675" y="362903"/>
                          </a:lnTo>
                          <a:lnTo>
                            <a:pt x="30480" y="314325"/>
                          </a:lnTo>
                          <a:lnTo>
                            <a:pt x="0" y="337185"/>
                          </a:lnTo>
                          <a:lnTo>
                            <a:pt x="75248" y="438150"/>
                          </a:lnTo>
                          <a:lnTo>
                            <a:pt x="177165" y="361950"/>
                          </a:lnTo>
                          <a:lnTo>
                            <a:pt x="154305" y="331470"/>
                          </a:lnTo>
                          <a:lnTo>
                            <a:pt x="104775" y="368618"/>
                          </a:lnTo>
                          <a:lnTo>
                            <a:pt x="120968" y="254318"/>
                          </a:lnTo>
                          <a:close/>
                        </a:path>
                      </a:pathLst>
                    </a:custGeom>
                    <a:solidFill>
                      <a:schemeClr val="accent1"/>
                    </a:solidFill>
                    <a:ln w="9525" cap="flat">
                      <a:solidFill>
                        <a:schemeClr val="accent1"/>
                      </a:solidFill>
                      <a:prstDash val="solid"/>
                      <a:miter/>
                    </a:ln>
                  </p:spPr>
                  <p:txBody>
                    <a:bodyPr rtlCol="0" anchor="ctr"/>
                    <a:lstStyle/>
                    <a:p>
                      <a:endParaRPr lang="en-US"/>
                    </a:p>
                  </p:txBody>
                </p:sp>
              </p:grpSp>
              <p:grpSp>
                <p:nvGrpSpPr>
                  <p:cNvPr id="139" name="Groupe 138">
                    <a:extLst>
                      <a:ext uri="{FF2B5EF4-FFF2-40B4-BE49-F238E27FC236}">
                        <a16:creationId xmlns:a16="http://schemas.microsoft.com/office/drawing/2014/main" id="{36BE98D1-2ECB-4661-93C4-EF9D27FBD0DD}"/>
                      </a:ext>
                    </a:extLst>
                  </p:cNvPr>
                  <p:cNvGrpSpPr/>
                  <p:nvPr/>
                </p:nvGrpSpPr>
                <p:grpSpPr>
                  <a:xfrm>
                    <a:off x="8554230" y="2584404"/>
                    <a:ext cx="301148" cy="262072"/>
                    <a:chOff x="4747308" y="4485828"/>
                    <a:chExt cx="418255" cy="336654"/>
                  </a:xfrm>
                </p:grpSpPr>
                <p:sp>
                  <p:nvSpPr>
                    <p:cNvPr id="140" name="Forme libre : forme 139">
                      <a:extLst>
                        <a:ext uri="{FF2B5EF4-FFF2-40B4-BE49-F238E27FC236}">
                          <a16:creationId xmlns:a16="http://schemas.microsoft.com/office/drawing/2014/main" id="{71C0A0AA-7C6B-4EFE-93FE-281E703BF104}"/>
                        </a:ext>
                      </a:extLst>
                    </p:cNvPr>
                    <p:cNvSpPr/>
                    <p:nvPr/>
                  </p:nvSpPr>
                  <p:spPr>
                    <a:xfrm>
                      <a:off x="4861310" y="4485828"/>
                      <a:ext cx="304253" cy="336654"/>
                    </a:xfrm>
                    <a:custGeom>
                      <a:avLst/>
                      <a:gdLst>
                        <a:gd name="connsiteX0" fmla="*/ 568600 w 586697"/>
                        <a:gd name="connsiteY0" fmla="*/ 507255 h 649177"/>
                        <a:gd name="connsiteX1" fmla="*/ 557170 w 586697"/>
                        <a:gd name="connsiteY1" fmla="*/ 313897 h 649177"/>
                        <a:gd name="connsiteX2" fmla="*/ 493353 w 586697"/>
                        <a:gd name="connsiteY2" fmla="*/ 172927 h 649177"/>
                        <a:gd name="connsiteX3" fmla="*/ 424773 w 586697"/>
                        <a:gd name="connsiteY3" fmla="*/ 147210 h 649177"/>
                        <a:gd name="connsiteX4" fmla="*/ 399055 w 586697"/>
                        <a:gd name="connsiteY4" fmla="*/ 171975 h 649177"/>
                        <a:gd name="connsiteX5" fmla="*/ 397150 w 586697"/>
                        <a:gd name="connsiteY5" fmla="*/ 171975 h 649177"/>
                        <a:gd name="connsiteX6" fmla="*/ 389530 w 586697"/>
                        <a:gd name="connsiteY6" fmla="*/ 159592 h 649177"/>
                        <a:gd name="connsiteX7" fmla="*/ 350478 w 586697"/>
                        <a:gd name="connsiteY7" fmla="*/ 139590 h 649177"/>
                        <a:gd name="connsiteX8" fmla="*/ 300948 w 586697"/>
                        <a:gd name="connsiteY8" fmla="*/ 171022 h 649177"/>
                        <a:gd name="connsiteX9" fmla="*/ 299043 w 586697"/>
                        <a:gd name="connsiteY9" fmla="*/ 171022 h 649177"/>
                        <a:gd name="connsiteX10" fmla="*/ 227605 w 586697"/>
                        <a:gd name="connsiteY10" fmla="*/ 162450 h 649177"/>
                        <a:gd name="connsiteX11" fmla="*/ 210460 w 586697"/>
                        <a:gd name="connsiteY11" fmla="*/ 210075 h 649177"/>
                        <a:gd name="connsiteX12" fmla="*/ 209508 w 586697"/>
                        <a:gd name="connsiteY12" fmla="*/ 210075 h 649177"/>
                        <a:gd name="connsiteX13" fmla="*/ 127593 w 586697"/>
                        <a:gd name="connsiteY13" fmla="*/ 27195 h 649177"/>
                        <a:gd name="connsiteX14" fmla="*/ 70443 w 586697"/>
                        <a:gd name="connsiteY14" fmla="*/ 3382 h 649177"/>
                        <a:gd name="connsiteX15" fmla="*/ 46630 w 586697"/>
                        <a:gd name="connsiteY15" fmla="*/ 60532 h 649177"/>
                        <a:gd name="connsiteX16" fmla="*/ 47583 w 586697"/>
                        <a:gd name="connsiteY16" fmla="*/ 62437 h 649177"/>
                        <a:gd name="connsiteX17" fmla="*/ 212365 w 586697"/>
                        <a:gd name="connsiteY17" fmla="*/ 431055 h 649177"/>
                        <a:gd name="connsiteX18" fmla="*/ 186648 w 586697"/>
                        <a:gd name="connsiteY18" fmla="*/ 436770 h 649177"/>
                        <a:gd name="connsiteX19" fmla="*/ 70443 w 586697"/>
                        <a:gd name="connsiteY19" fmla="*/ 356760 h 649177"/>
                        <a:gd name="connsiteX20" fmla="*/ 10435 w 586697"/>
                        <a:gd name="connsiteY20" fmla="*/ 363427 h 649177"/>
                        <a:gd name="connsiteX21" fmla="*/ 19008 w 586697"/>
                        <a:gd name="connsiteY21" fmla="*/ 428197 h 649177"/>
                        <a:gd name="connsiteX22" fmla="*/ 199983 w 586697"/>
                        <a:gd name="connsiteY22" fmla="*/ 552022 h 649177"/>
                        <a:gd name="connsiteX23" fmla="*/ 215223 w 586697"/>
                        <a:gd name="connsiteY23" fmla="*/ 558690 h 649177"/>
                        <a:gd name="connsiteX24" fmla="*/ 328570 w 586697"/>
                        <a:gd name="connsiteY24" fmla="*/ 585360 h 649177"/>
                        <a:gd name="connsiteX25" fmla="*/ 332380 w 586697"/>
                        <a:gd name="connsiteY25" fmla="*/ 590122 h 649177"/>
                        <a:gd name="connsiteX26" fmla="*/ 359050 w 586697"/>
                        <a:gd name="connsiteY26" fmla="*/ 649177 h 649177"/>
                        <a:gd name="connsiteX27" fmla="*/ 586698 w 586697"/>
                        <a:gd name="connsiteY27" fmla="*/ 546307 h 649177"/>
                        <a:gd name="connsiteX28" fmla="*/ 568600 w 586697"/>
                        <a:gd name="connsiteY28" fmla="*/ 507255 h 649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6697" h="649177">
                          <a:moveTo>
                            <a:pt x="568600" y="507255"/>
                          </a:moveTo>
                          <a:cubicBezTo>
                            <a:pt x="543835" y="452010"/>
                            <a:pt x="604795" y="418672"/>
                            <a:pt x="557170" y="313897"/>
                          </a:cubicBezTo>
                          <a:cubicBezTo>
                            <a:pt x="545740" y="289132"/>
                            <a:pt x="508593" y="206265"/>
                            <a:pt x="493353" y="172927"/>
                          </a:cubicBezTo>
                          <a:cubicBezTo>
                            <a:pt x="481923" y="147210"/>
                            <a:pt x="451443" y="134827"/>
                            <a:pt x="424773" y="147210"/>
                          </a:cubicBezTo>
                          <a:cubicBezTo>
                            <a:pt x="413343" y="151972"/>
                            <a:pt x="404770" y="160545"/>
                            <a:pt x="399055" y="171975"/>
                          </a:cubicBezTo>
                          <a:cubicBezTo>
                            <a:pt x="399055" y="172927"/>
                            <a:pt x="398103" y="172927"/>
                            <a:pt x="397150" y="171975"/>
                          </a:cubicBezTo>
                          <a:cubicBezTo>
                            <a:pt x="395245" y="167212"/>
                            <a:pt x="393340" y="163402"/>
                            <a:pt x="389530" y="159592"/>
                          </a:cubicBezTo>
                          <a:cubicBezTo>
                            <a:pt x="380005" y="147210"/>
                            <a:pt x="365718" y="139590"/>
                            <a:pt x="350478" y="139590"/>
                          </a:cubicBezTo>
                          <a:cubicBezTo>
                            <a:pt x="328570" y="138637"/>
                            <a:pt x="309520" y="151972"/>
                            <a:pt x="300948" y="171022"/>
                          </a:cubicBezTo>
                          <a:cubicBezTo>
                            <a:pt x="300948" y="171975"/>
                            <a:pt x="299995" y="171975"/>
                            <a:pt x="299043" y="171022"/>
                          </a:cubicBezTo>
                          <a:cubicBezTo>
                            <a:pt x="281898" y="149115"/>
                            <a:pt x="250465" y="145305"/>
                            <a:pt x="227605" y="162450"/>
                          </a:cubicBezTo>
                          <a:cubicBezTo>
                            <a:pt x="214270" y="171975"/>
                            <a:pt x="206650" y="191025"/>
                            <a:pt x="210460" y="210075"/>
                          </a:cubicBezTo>
                          <a:cubicBezTo>
                            <a:pt x="210460" y="211027"/>
                            <a:pt x="209508" y="211027"/>
                            <a:pt x="209508" y="210075"/>
                          </a:cubicBezTo>
                          <a:lnTo>
                            <a:pt x="127593" y="27195"/>
                          </a:lnTo>
                          <a:cubicBezTo>
                            <a:pt x="118068" y="5287"/>
                            <a:pt x="92350" y="-6143"/>
                            <a:pt x="70443" y="3382"/>
                          </a:cubicBezTo>
                          <a:cubicBezTo>
                            <a:pt x="48535" y="12907"/>
                            <a:pt x="37105" y="38625"/>
                            <a:pt x="46630" y="60532"/>
                          </a:cubicBezTo>
                          <a:cubicBezTo>
                            <a:pt x="46630" y="61485"/>
                            <a:pt x="47583" y="61485"/>
                            <a:pt x="47583" y="62437"/>
                          </a:cubicBezTo>
                          <a:lnTo>
                            <a:pt x="212365" y="431055"/>
                          </a:lnTo>
                          <a:lnTo>
                            <a:pt x="186648" y="436770"/>
                          </a:lnTo>
                          <a:lnTo>
                            <a:pt x="70443" y="356760"/>
                          </a:lnTo>
                          <a:cubicBezTo>
                            <a:pt x="51393" y="343425"/>
                            <a:pt x="24723" y="346282"/>
                            <a:pt x="10435" y="363427"/>
                          </a:cubicBezTo>
                          <a:cubicBezTo>
                            <a:pt x="-6710" y="383430"/>
                            <a:pt x="-1947" y="413910"/>
                            <a:pt x="19008" y="428197"/>
                          </a:cubicBezTo>
                          <a:lnTo>
                            <a:pt x="199983" y="552022"/>
                          </a:lnTo>
                          <a:cubicBezTo>
                            <a:pt x="204745" y="554880"/>
                            <a:pt x="209508" y="557737"/>
                            <a:pt x="215223" y="558690"/>
                          </a:cubicBezTo>
                          <a:lnTo>
                            <a:pt x="328570" y="585360"/>
                          </a:lnTo>
                          <a:lnTo>
                            <a:pt x="332380" y="590122"/>
                          </a:lnTo>
                          <a:lnTo>
                            <a:pt x="359050" y="649177"/>
                          </a:lnTo>
                          <a:lnTo>
                            <a:pt x="586698" y="546307"/>
                          </a:lnTo>
                          <a:lnTo>
                            <a:pt x="568600" y="507255"/>
                          </a:lnTo>
                          <a:close/>
                        </a:path>
                      </a:pathLst>
                    </a:custGeom>
                    <a:solidFill>
                      <a:schemeClr val="accent1"/>
                    </a:solidFill>
                    <a:ln w="9525" cap="flat">
                      <a:noFill/>
                      <a:prstDash val="solid"/>
                      <a:miter/>
                    </a:ln>
                  </p:spPr>
                  <p:txBody>
                    <a:bodyPr rtlCol="0" anchor="ctr"/>
                    <a:lstStyle/>
                    <a:p>
                      <a:endParaRPr lang="en-US"/>
                    </a:p>
                  </p:txBody>
                </p:sp>
                <p:sp>
                  <p:nvSpPr>
                    <p:cNvPr id="141" name="Forme libre : forme 140">
                      <a:extLst>
                        <a:ext uri="{FF2B5EF4-FFF2-40B4-BE49-F238E27FC236}">
                          <a16:creationId xmlns:a16="http://schemas.microsoft.com/office/drawing/2014/main" id="{5F5F70C4-CBA6-41AF-9923-FB67F9611A21}"/>
                        </a:ext>
                      </a:extLst>
                    </p:cNvPr>
                    <p:cNvSpPr/>
                    <p:nvPr/>
                  </p:nvSpPr>
                  <p:spPr>
                    <a:xfrm>
                      <a:off x="4747308" y="4497203"/>
                      <a:ext cx="102205" cy="208953"/>
                    </a:xfrm>
                    <a:custGeom>
                      <a:avLst/>
                      <a:gdLst>
                        <a:gd name="connsiteX0" fmla="*/ 130493 w 214312"/>
                        <a:gd name="connsiteY0" fmla="*/ 189548 h 438150"/>
                        <a:gd name="connsiteX1" fmla="*/ 146685 w 214312"/>
                        <a:gd name="connsiteY1" fmla="*/ 75248 h 438150"/>
                        <a:gd name="connsiteX2" fmla="*/ 183833 w 214312"/>
                        <a:gd name="connsiteY2" fmla="*/ 124778 h 438150"/>
                        <a:gd name="connsiteX3" fmla="*/ 214312 w 214312"/>
                        <a:gd name="connsiteY3" fmla="*/ 101918 h 438150"/>
                        <a:gd name="connsiteX4" fmla="*/ 138112 w 214312"/>
                        <a:gd name="connsiteY4" fmla="*/ 0 h 438150"/>
                        <a:gd name="connsiteX5" fmla="*/ 37147 w 214312"/>
                        <a:gd name="connsiteY5" fmla="*/ 76200 h 438150"/>
                        <a:gd name="connsiteX6" fmla="*/ 60008 w 214312"/>
                        <a:gd name="connsiteY6" fmla="*/ 106680 h 438150"/>
                        <a:gd name="connsiteX7" fmla="*/ 109537 w 214312"/>
                        <a:gd name="connsiteY7" fmla="*/ 69532 h 438150"/>
                        <a:gd name="connsiteX8" fmla="*/ 92393 w 214312"/>
                        <a:gd name="connsiteY8" fmla="*/ 183833 h 438150"/>
                        <a:gd name="connsiteX9" fmla="*/ 83820 w 214312"/>
                        <a:gd name="connsiteY9" fmla="*/ 248602 h 438150"/>
                        <a:gd name="connsiteX10" fmla="*/ 66675 w 214312"/>
                        <a:gd name="connsiteY10" fmla="*/ 362903 h 438150"/>
                        <a:gd name="connsiteX11" fmla="*/ 30480 w 214312"/>
                        <a:gd name="connsiteY11" fmla="*/ 314325 h 438150"/>
                        <a:gd name="connsiteX12" fmla="*/ 0 w 214312"/>
                        <a:gd name="connsiteY12" fmla="*/ 337185 h 438150"/>
                        <a:gd name="connsiteX13" fmla="*/ 75248 w 214312"/>
                        <a:gd name="connsiteY13" fmla="*/ 438150 h 438150"/>
                        <a:gd name="connsiteX14" fmla="*/ 177165 w 214312"/>
                        <a:gd name="connsiteY14" fmla="*/ 361950 h 438150"/>
                        <a:gd name="connsiteX15" fmla="*/ 154305 w 214312"/>
                        <a:gd name="connsiteY15" fmla="*/ 331470 h 438150"/>
                        <a:gd name="connsiteX16" fmla="*/ 104775 w 214312"/>
                        <a:gd name="connsiteY16" fmla="*/ 368618 h 438150"/>
                        <a:gd name="connsiteX17" fmla="*/ 120968 w 214312"/>
                        <a:gd name="connsiteY17" fmla="*/ 254318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312" h="438150">
                          <a:moveTo>
                            <a:pt x="130493" y="189548"/>
                          </a:moveTo>
                          <a:lnTo>
                            <a:pt x="146685" y="75248"/>
                          </a:lnTo>
                          <a:lnTo>
                            <a:pt x="183833" y="124778"/>
                          </a:lnTo>
                          <a:lnTo>
                            <a:pt x="214312" y="101918"/>
                          </a:lnTo>
                          <a:lnTo>
                            <a:pt x="138112" y="0"/>
                          </a:lnTo>
                          <a:lnTo>
                            <a:pt x="37147" y="76200"/>
                          </a:lnTo>
                          <a:lnTo>
                            <a:pt x="60008" y="106680"/>
                          </a:lnTo>
                          <a:lnTo>
                            <a:pt x="109537" y="69532"/>
                          </a:lnTo>
                          <a:lnTo>
                            <a:pt x="92393" y="183833"/>
                          </a:lnTo>
                          <a:lnTo>
                            <a:pt x="83820" y="248602"/>
                          </a:lnTo>
                          <a:lnTo>
                            <a:pt x="66675" y="362903"/>
                          </a:lnTo>
                          <a:lnTo>
                            <a:pt x="30480" y="314325"/>
                          </a:lnTo>
                          <a:lnTo>
                            <a:pt x="0" y="337185"/>
                          </a:lnTo>
                          <a:lnTo>
                            <a:pt x="75248" y="438150"/>
                          </a:lnTo>
                          <a:lnTo>
                            <a:pt x="177165" y="361950"/>
                          </a:lnTo>
                          <a:lnTo>
                            <a:pt x="154305" y="331470"/>
                          </a:lnTo>
                          <a:lnTo>
                            <a:pt x="104775" y="368618"/>
                          </a:lnTo>
                          <a:lnTo>
                            <a:pt x="120968" y="254318"/>
                          </a:lnTo>
                          <a:close/>
                        </a:path>
                      </a:pathLst>
                    </a:custGeom>
                    <a:solidFill>
                      <a:schemeClr val="accent1"/>
                    </a:solidFill>
                    <a:ln w="9525" cap="flat">
                      <a:solidFill>
                        <a:schemeClr val="accent1"/>
                      </a:solidFill>
                      <a:prstDash val="solid"/>
                      <a:miter/>
                    </a:ln>
                  </p:spPr>
                  <p:txBody>
                    <a:bodyPr rtlCol="0" anchor="ctr"/>
                    <a:lstStyle/>
                    <a:p>
                      <a:endParaRPr lang="en-US"/>
                    </a:p>
                  </p:txBody>
                </p:sp>
              </p:grpSp>
              <p:grpSp>
                <p:nvGrpSpPr>
                  <p:cNvPr id="142" name="Groupe 141">
                    <a:extLst>
                      <a:ext uri="{FF2B5EF4-FFF2-40B4-BE49-F238E27FC236}">
                        <a16:creationId xmlns:a16="http://schemas.microsoft.com/office/drawing/2014/main" id="{7C39CF6A-C339-42D1-BD85-70C9E1B8C10C}"/>
                      </a:ext>
                    </a:extLst>
                  </p:cNvPr>
                  <p:cNvGrpSpPr/>
                  <p:nvPr/>
                </p:nvGrpSpPr>
                <p:grpSpPr>
                  <a:xfrm>
                    <a:off x="8509638" y="2861510"/>
                    <a:ext cx="253597" cy="268510"/>
                    <a:chOff x="4768786" y="4899788"/>
                    <a:chExt cx="359999" cy="360000"/>
                  </a:xfrm>
                </p:grpSpPr>
                <p:pic>
                  <p:nvPicPr>
                    <p:cNvPr id="143" name="Graphique 142" descr="Clé">
                      <a:extLst>
                        <a:ext uri="{FF2B5EF4-FFF2-40B4-BE49-F238E27FC236}">
                          <a16:creationId xmlns:a16="http://schemas.microsoft.com/office/drawing/2014/main" id="{36A4DB9E-77E6-4371-AD19-4B30B68376D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68786" y="4899788"/>
                      <a:ext cx="359999" cy="360000"/>
                    </a:xfrm>
                    <a:prstGeom prst="rect">
                      <a:avLst/>
                    </a:prstGeom>
                  </p:spPr>
                </p:pic>
                <p:sp>
                  <p:nvSpPr>
                    <p:cNvPr id="144" name="Forme libre : forme 143">
                      <a:extLst>
                        <a:ext uri="{FF2B5EF4-FFF2-40B4-BE49-F238E27FC236}">
                          <a16:creationId xmlns:a16="http://schemas.microsoft.com/office/drawing/2014/main" id="{B98B5BE0-E209-4F56-97D7-5C9B2800C1BF}"/>
                        </a:ext>
                      </a:extLst>
                    </p:cNvPr>
                    <p:cNvSpPr/>
                    <p:nvPr/>
                  </p:nvSpPr>
                  <p:spPr>
                    <a:xfrm>
                      <a:off x="5021257" y="5032059"/>
                      <a:ext cx="102205" cy="208953"/>
                    </a:xfrm>
                    <a:custGeom>
                      <a:avLst/>
                      <a:gdLst>
                        <a:gd name="connsiteX0" fmla="*/ 130493 w 214312"/>
                        <a:gd name="connsiteY0" fmla="*/ 189548 h 438150"/>
                        <a:gd name="connsiteX1" fmla="*/ 146685 w 214312"/>
                        <a:gd name="connsiteY1" fmla="*/ 75248 h 438150"/>
                        <a:gd name="connsiteX2" fmla="*/ 183833 w 214312"/>
                        <a:gd name="connsiteY2" fmla="*/ 124778 h 438150"/>
                        <a:gd name="connsiteX3" fmla="*/ 214312 w 214312"/>
                        <a:gd name="connsiteY3" fmla="*/ 101918 h 438150"/>
                        <a:gd name="connsiteX4" fmla="*/ 138112 w 214312"/>
                        <a:gd name="connsiteY4" fmla="*/ 0 h 438150"/>
                        <a:gd name="connsiteX5" fmla="*/ 37147 w 214312"/>
                        <a:gd name="connsiteY5" fmla="*/ 76200 h 438150"/>
                        <a:gd name="connsiteX6" fmla="*/ 60008 w 214312"/>
                        <a:gd name="connsiteY6" fmla="*/ 106680 h 438150"/>
                        <a:gd name="connsiteX7" fmla="*/ 109537 w 214312"/>
                        <a:gd name="connsiteY7" fmla="*/ 69532 h 438150"/>
                        <a:gd name="connsiteX8" fmla="*/ 92393 w 214312"/>
                        <a:gd name="connsiteY8" fmla="*/ 183833 h 438150"/>
                        <a:gd name="connsiteX9" fmla="*/ 83820 w 214312"/>
                        <a:gd name="connsiteY9" fmla="*/ 248602 h 438150"/>
                        <a:gd name="connsiteX10" fmla="*/ 66675 w 214312"/>
                        <a:gd name="connsiteY10" fmla="*/ 362903 h 438150"/>
                        <a:gd name="connsiteX11" fmla="*/ 30480 w 214312"/>
                        <a:gd name="connsiteY11" fmla="*/ 314325 h 438150"/>
                        <a:gd name="connsiteX12" fmla="*/ 0 w 214312"/>
                        <a:gd name="connsiteY12" fmla="*/ 337185 h 438150"/>
                        <a:gd name="connsiteX13" fmla="*/ 75248 w 214312"/>
                        <a:gd name="connsiteY13" fmla="*/ 438150 h 438150"/>
                        <a:gd name="connsiteX14" fmla="*/ 177165 w 214312"/>
                        <a:gd name="connsiteY14" fmla="*/ 361950 h 438150"/>
                        <a:gd name="connsiteX15" fmla="*/ 154305 w 214312"/>
                        <a:gd name="connsiteY15" fmla="*/ 331470 h 438150"/>
                        <a:gd name="connsiteX16" fmla="*/ 104775 w 214312"/>
                        <a:gd name="connsiteY16" fmla="*/ 368618 h 438150"/>
                        <a:gd name="connsiteX17" fmla="*/ 120968 w 214312"/>
                        <a:gd name="connsiteY17" fmla="*/ 254318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312" h="438150">
                          <a:moveTo>
                            <a:pt x="130493" y="189548"/>
                          </a:moveTo>
                          <a:lnTo>
                            <a:pt x="146685" y="75248"/>
                          </a:lnTo>
                          <a:lnTo>
                            <a:pt x="183833" y="124778"/>
                          </a:lnTo>
                          <a:lnTo>
                            <a:pt x="214312" y="101918"/>
                          </a:lnTo>
                          <a:lnTo>
                            <a:pt x="138112" y="0"/>
                          </a:lnTo>
                          <a:lnTo>
                            <a:pt x="37147" y="76200"/>
                          </a:lnTo>
                          <a:lnTo>
                            <a:pt x="60008" y="106680"/>
                          </a:lnTo>
                          <a:lnTo>
                            <a:pt x="109537" y="69532"/>
                          </a:lnTo>
                          <a:lnTo>
                            <a:pt x="92393" y="183833"/>
                          </a:lnTo>
                          <a:lnTo>
                            <a:pt x="83820" y="248602"/>
                          </a:lnTo>
                          <a:lnTo>
                            <a:pt x="66675" y="362903"/>
                          </a:lnTo>
                          <a:lnTo>
                            <a:pt x="30480" y="314325"/>
                          </a:lnTo>
                          <a:lnTo>
                            <a:pt x="0" y="337185"/>
                          </a:lnTo>
                          <a:lnTo>
                            <a:pt x="75248" y="438150"/>
                          </a:lnTo>
                          <a:lnTo>
                            <a:pt x="177165" y="361950"/>
                          </a:lnTo>
                          <a:lnTo>
                            <a:pt x="154305" y="331470"/>
                          </a:lnTo>
                          <a:lnTo>
                            <a:pt x="104775" y="368618"/>
                          </a:lnTo>
                          <a:lnTo>
                            <a:pt x="120968" y="254318"/>
                          </a:lnTo>
                          <a:close/>
                        </a:path>
                      </a:pathLst>
                    </a:custGeom>
                    <a:solidFill>
                      <a:schemeClr val="accent1"/>
                    </a:solidFill>
                    <a:ln w="9525" cap="flat">
                      <a:solidFill>
                        <a:schemeClr val="accent1"/>
                      </a:solidFill>
                      <a:prstDash val="solid"/>
                      <a:miter/>
                    </a:ln>
                  </p:spPr>
                  <p:txBody>
                    <a:bodyPr rtlCol="0" anchor="ctr"/>
                    <a:lstStyle/>
                    <a:p>
                      <a:endParaRPr lang="en-US"/>
                    </a:p>
                  </p:txBody>
                </p:sp>
              </p:grpSp>
              <p:grpSp>
                <p:nvGrpSpPr>
                  <p:cNvPr id="167" name="Groupe 166">
                    <a:extLst>
                      <a:ext uri="{FF2B5EF4-FFF2-40B4-BE49-F238E27FC236}">
                        <a16:creationId xmlns:a16="http://schemas.microsoft.com/office/drawing/2014/main" id="{1E06F1A8-9D7F-4658-8BE7-24B87C723EE9}"/>
                      </a:ext>
                    </a:extLst>
                  </p:cNvPr>
                  <p:cNvGrpSpPr/>
                  <p:nvPr/>
                </p:nvGrpSpPr>
                <p:grpSpPr>
                  <a:xfrm>
                    <a:off x="6135870" y="2202833"/>
                    <a:ext cx="301148" cy="262072"/>
                    <a:chOff x="4747308" y="4485828"/>
                    <a:chExt cx="418255" cy="336654"/>
                  </a:xfrm>
                </p:grpSpPr>
                <p:sp>
                  <p:nvSpPr>
                    <p:cNvPr id="168" name="Forme libre : forme 167">
                      <a:extLst>
                        <a:ext uri="{FF2B5EF4-FFF2-40B4-BE49-F238E27FC236}">
                          <a16:creationId xmlns:a16="http://schemas.microsoft.com/office/drawing/2014/main" id="{889AE953-4880-43AF-9F97-FE3079144461}"/>
                        </a:ext>
                      </a:extLst>
                    </p:cNvPr>
                    <p:cNvSpPr/>
                    <p:nvPr/>
                  </p:nvSpPr>
                  <p:spPr>
                    <a:xfrm>
                      <a:off x="4861310" y="4485828"/>
                      <a:ext cx="304253" cy="336654"/>
                    </a:xfrm>
                    <a:custGeom>
                      <a:avLst/>
                      <a:gdLst>
                        <a:gd name="connsiteX0" fmla="*/ 568600 w 586697"/>
                        <a:gd name="connsiteY0" fmla="*/ 507255 h 649177"/>
                        <a:gd name="connsiteX1" fmla="*/ 557170 w 586697"/>
                        <a:gd name="connsiteY1" fmla="*/ 313897 h 649177"/>
                        <a:gd name="connsiteX2" fmla="*/ 493353 w 586697"/>
                        <a:gd name="connsiteY2" fmla="*/ 172927 h 649177"/>
                        <a:gd name="connsiteX3" fmla="*/ 424773 w 586697"/>
                        <a:gd name="connsiteY3" fmla="*/ 147210 h 649177"/>
                        <a:gd name="connsiteX4" fmla="*/ 399055 w 586697"/>
                        <a:gd name="connsiteY4" fmla="*/ 171975 h 649177"/>
                        <a:gd name="connsiteX5" fmla="*/ 397150 w 586697"/>
                        <a:gd name="connsiteY5" fmla="*/ 171975 h 649177"/>
                        <a:gd name="connsiteX6" fmla="*/ 389530 w 586697"/>
                        <a:gd name="connsiteY6" fmla="*/ 159592 h 649177"/>
                        <a:gd name="connsiteX7" fmla="*/ 350478 w 586697"/>
                        <a:gd name="connsiteY7" fmla="*/ 139590 h 649177"/>
                        <a:gd name="connsiteX8" fmla="*/ 300948 w 586697"/>
                        <a:gd name="connsiteY8" fmla="*/ 171022 h 649177"/>
                        <a:gd name="connsiteX9" fmla="*/ 299043 w 586697"/>
                        <a:gd name="connsiteY9" fmla="*/ 171022 h 649177"/>
                        <a:gd name="connsiteX10" fmla="*/ 227605 w 586697"/>
                        <a:gd name="connsiteY10" fmla="*/ 162450 h 649177"/>
                        <a:gd name="connsiteX11" fmla="*/ 210460 w 586697"/>
                        <a:gd name="connsiteY11" fmla="*/ 210075 h 649177"/>
                        <a:gd name="connsiteX12" fmla="*/ 209508 w 586697"/>
                        <a:gd name="connsiteY12" fmla="*/ 210075 h 649177"/>
                        <a:gd name="connsiteX13" fmla="*/ 127593 w 586697"/>
                        <a:gd name="connsiteY13" fmla="*/ 27195 h 649177"/>
                        <a:gd name="connsiteX14" fmla="*/ 70443 w 586697"/>
                        <a:gd name="connsiteY14" fmla="*/ 3382 h 649177"/>
                        <a:gd name="connsiteX15" fmla="*/ 46630 w 586697"/>
                        <a:gd name="connsiteY15" fmla="*/ 60532 h 649177"/>
                        <a:gd name="connsiteX16" fmla="*/ 47583 w 586697"/>
                        <a:gd name="connsiteY16" fmla="*/ 62437 h 649177"/>
                        <a:gd name="connsiteX17" fmla="*/ 212365 w 586697"/>
                        <a:gd name="connsiteY17" fmla="*/ 431055 h 649177"/>
                        <a:gd name="connsiteX18" fmla="*/ 186648 w 586697"/>
                        <a:gd name="connsiteY18" fmla="*/ 436770 h 649177"/>
                        <a:gd name="connsiteX19" fmla="*/ 70443 w 586697"/>
                        <a:gd name="connsiteY19" fmla="*/ 356760 h 649177"/>
                        <a:gd name="connsiteX20" fmla="*/ 10435 w 586697"/>
                        <a:gd name="connsiteY20" fmla="*/ 363427 h 649177"/>
                        <a:gd name="connsiteX21" fmla="*/ 19008 w 586697"/>
                        <a:gd name="connsiteY21" fmla="*/ 428197 h 649177"/>
                        <a:gd name="connsiteX22" fmla="*/ 199983 w 586697"/>
                        <a:gd name="connsiteY22" fmla="*/ 552022 h 649177"/>
                        <a:gd name="connsiteX23" fmla="*/ 215223 w 586697"/>
                        <a:gd name="connsiteY23" fmla="*/ 558690 h 649177"/>
                        <a:gd name="connsiteX24" fmla="*/ 328570 w 586697"/>
                        <a:gd name="connsiteY24" fmla="*/ 585360 h 649177"/>
                        <a:gd name="connsiteX25" fmla="*/ 332380 w 586697"/>
                        <a:gd name="connsiteY25" fmla="*/ 590122 h 649177"/>
                        <a:gd name="connsiteX26" fmla="*/ 359050 w 586697"/>
                        <a:gd name="connsiteY26" fmla="*/ 649177 h 649177"/>
                        <a:gd name="connsiteX27" fmla="*/ 586698 w 586697"/>
                        <a:gd name="connsiteY27" fmla="*/ 546307 h 649177"/>
                        <a:gd name="connsiteX28" fmla="*/ 568600 w 586697"/>
                        <a:gd name="connsiteY28" fmla="*/ 507255 h 649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6697" h="649177">
                          <a:moveTo>
                            <a:pt x="568600" y="507255"/>
                          </a:moveTo>
                          <a:cubicBezTo>
                            <a:pt x="543835" y="452010"/>
                            <a:pt x="604795" y="418672"/>
                            <a:pt x="557170" y="313897"/>
                          </a:cubicBezTo>
                          <a:cubicBezTo>
                            <a:pt x="545740" y="289132"/>
                            <a:pt x="508593" y="206265"/>
                            <a:pt x="493353" y="172927"/>
                          </a:cubicBezTo>
                          <a:cubicBezTo>
                            <a:pt x="481923" y="147210"/>
                            <a:pt x="451443" y="134827"/>
                            <a:pt x="424773" y="147210"/>
                          </a:cubicBezTo>
                          <a:cubicBezTo>
                            <a:pt x="413343" y="151972"/>
                            <a:pt x="404770" y="160545"/>
                            <a:pt x="399055" y="171975"/>
                          </a:cubicBezTo>
                          <a:cubicBezTo>
                            <a:pt x="399055" y="172927"/>
                            <a:pt x="398103" y="172927"/>
                            <a:pt x="397150" y="171975"/>
                          </a:cubicBezTo>
                          <a:cubicBezTo>
                            <a:pt x="395245" y="167212"/>
                            <a:pt x="393340" y="163402"/>
                            <a:pt x="389530" y="159592"/>
                          </a:cubicBezTo>
                          <a:cubicBezTo>
                            <a:pt x="380005" y="147210"/>
                            <a:pt x="365718" y="139590"/>
                            <a:pt x="350478" y="139590"/>
                          </a:cubicBezTo>
                          <a:cubicBezTo>
                            <a:pt x="328570" y="138637"/>
                            <a:pt x="309520" y="151972"/>
                            <a:pt x="300948" y="171022"/>
                          </a:cubicBezTo>
                          <a:cubicBezTo>
                            <a:pt x="300948" y="171975"/>
                            <a:pt x="299995" y="171975"/>
                            <a:pt x="299043" y="171022"/>
                          </a:cubicBezTo>
                          <a:cubicBezTo>
                            <a:pt x="281898" y="149115"/>
                            <a:pt x="250465" y="145305"/>
                            <a:pt x="227605" y="162450"/>
                          </a:cubicBezTo>
                          <a:cubicBezTo>
                            <a:pt x="214270" y="171975"/>
                            <a:pt x="206650" y="191025"/>
                            <a:pt x="210460" y="210075"/>
                          </a:cubicBezTo>
                          <a:cubicBezTo>
                            <a:pt x="210460" y="211027"/>
                            <a:pt x="209508" y="211027"/>
                            <a:pt x="209508" y="210075"/>
                          </a:cubicBezTo>
                          <a:lnTo>
                            <a:pt x="127593" y="27195"/>
                          </a:lnTo>
                          <a:cubicBezTo>
                            <a:pt x="118068" y="5287"/>
                            <a:pt x="92350" y="-6143"/>
                            <a:pt x="70443" y="3382"/>
                          </a:cubicBezTo>
                          <a:cubicBezTo>
                            <a:pt x="48535" y="12907"/>
                            <a:pt x="37105" y="38625"/>
                            <a:pt x="46630" y="60532"/>
                          </a:cubicBezTo>
                          <a:cubicBezTo>
                            <a:pt x="46630" y="61485"/>
                            <a:pt x="47583" y="61485"/>
                            <a:pt x="47583" y="62437"/>
                          </a:cubicBezTo>
                          <a:lnTo>
                            <a:pt x="212365" y="431055"/>
                          </a:lnTo>
                          <a:lnTo>
                            <a:pt x="186648" y="436770"/>
                          </a:lnTo>
                          <a:lnTo>
                            <a:pt x="70443" y="356760"/>
                          </a:lnTo>
                          <a:cubicBezTo>
                            <a:pt x="51393" y="343425"/>
                            <a:pt x="24723" y="346282"/>
                            <a:pt x="10435" y="363427"/>
                          </a:cubicBezTo>
                          <a:cubicBezTo>
                            <a:pt x="-6710" y="383430"/>
                            <a:pt x="-1947" y="413910"/>
                            <a:pt x="19008" y="428197"/>
                          </a:cubicBezTo>
                          <a:lnTo>
                            <a:pt x="199983" y="552022"/>
                          </a:lnTo>
                          <a:cubicBezTo>
                            <a:pt x="204745" y="554880"/>
                            <a:pt x="209508" y="557737"/>
                            <a:pt x="215223" y="558690"/>
                          </a:cubicBezTo>
                          <a:lnTo>
                            <a:pt x="328570" y="585360"/>
                          </a:lnTo>
                          <a:lnTo>
                            <a:pt x="332380" y="590122"/>
                          </a:lnTo>
                          <a:lnTo>
                            <a:pt x="359050" y="649177"/>
                          </a:lnTo>
                          <a:lnTo>
                            <a:pt x="586698" y="546307"/>
                          </a:lnTo>
                          <a:lnTo>
                            <a:pt x="568600" y="507255"/>
                          </a:lnTo>
                          <a:close/>
                        </a:path>
                      </a:pathLst>
                    </a:custGeom>
                    <a:solidFill>
                      <a:schemeClr val="accent1"/>
                    </a:solidFill>
                    <a:ln w="9525" cap="flat">
                      <a:noFill/>
                      <a:prstDash val="solid"/>
                      <a:miter/>
                    </a:ln>
                  </p:spPr>
                  <p:txBody>
                    <a:bodyPr rtlCol="0" anchor="ctr"/>
                    <a:lstStyle/>
                    <a:p>
                      <a:endParaRPr lang="en-US"/>
                    </a:p>
                  </p:txBody>
                </p:sp>
                <p:sp>
                  <p:nvSpPr>
                    <p:cNvPr id="169" name="Forme libre : forme 168">
                      <a:extLst>
                        <a:ext uri="{FF2B5EF4-FFF2-40B4-BE49-F238E27FC236}">
                          <a16:creationId xmlns:a16="http://schemas.microsoft.com/office/drawing/2014/main" id="{01DB1188-B4F4-47F1-A924-D30C98E77E91}"/>
                        </a:ext>
                      </a:extLst>
                    </p:cNvPr>
                    <p:cNvSpPr/>
                    <p:nvPr/>
                  </p:nvSpPr>
                  <p:spPr>
                    <a:xfrm>
                      <a:off x="4747308" y="4497203"/>
                      <a:ext cx="102205" cy="208953"/>
                    </a:xfrm>
                    <a:custGeom>
                      <a:avLst/>
                      <a:gdLst>
                        <a:gd name="connsiteX0" fmla="*/ 130493 w 214312"/>
                        <a:gd name="connsiteY0" fmla="*/ 189548 h 438150"/>
                        <a:gd name="connsiteX1" fmla="*/ 146685 w 214312"/>
                        <a:gd name="connsiteY1" fmla="*/ 75248 h 438150"/>
                        <a:gd name="connsiteX2" fmla="*/ 183833 w 214312"/>
                        <a:gd name="connsiteY2" fmla="*/ 124778 h 438150"/>
                        <a:gd name="connsiteX3" fmla="*/ 214312 w 214312"/>
                        <a:gd name="connsiteY3" fmla="*/ 101918 h 438150"/>
                        <a:gd name="connsiteX4" fmla="*/ 138112 w 214312"/>
                        <a:gd name="connsiteY4" fmla="*/ 0 h 438150"/>
                        <a:gd name="connsiteX5" fmla="*/ 37147 w 214312"/>
                        <a:gd name="connsiteY5" fmla="*/ 76200 h 438150"/>
                        <a:gd name="connsiteX6" fmla="*/ 60008 w 214312"/>
                        <a:gd name="connsiteY6" fmla="*/ 106680 h 438150"/>
                        <a:gd name="connsiteX7" fmla="*/ 109537 w 214312"/>
                        <a:gd name="connsiteY7" fmla="*/ 69532 h 438150"/>
                        <a:gd name="connsiteX8" fmla="*/ 92393 w 214312"/>
                        <a:gd name="connsiteY8" fmla="*/ 183833 h 438150"/>
                        <a:gd name="connsiteX9" fmla="*/ 83820 w 214312"/>
                        <a:gd name="connsiteY9" fmla="*/ 248602 h 438150"/>
                        <a:gd name="connsiteX10" fmla="*/ 66675 w 214312"/>
                        <a:gd name="connsiteY10" fmla="*/ 362903 h 438150"/>
                        <a:gd name="connsiteX11" fmla="*/ 30480 w 214312"/>
                        <a:gd name="connsiteY11" fmla="*/ 314325 h 438150"/>
                        <a:gd name="connsiteX12" fmla="*/ 0 w 214312"/>
                        <a:gd name="connsiteY12" fmla="*/ 337185 h 438150"/>
                        <a:gd name="connsiteX13" fmla="*/ 75248 w 214312"/>
                        <a:gd name="connsiteY13" fmla="*/ 438150 h 438150"/>
                        <a:gd name="connsiteX14" fmla="*/ 177165 w 214312"/>
                        <a:gd name="connsiteY14" fmla="*/ 361950 h 438150"/>
                        <a:gd name="connsiteX15" fmla="*/ 154305 w 214312"/>
                        <a:gd name="connsiteY15" fmla="*/ 331470 h 438150"/>
                        <a:gd name="connsiteX16" fmla="*/ 104775 w 214312"/>
                        <a:gd name="connsiteY16" fmla="*/ 368618 h 438150"/>
                        <a:gd name="connsiteX17" fmla="*/ 120968 w 214312"/>
                        <a:gd name="connsiteY17" fmla="*/ 254318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312" h="438150">
                          <a:moveTo>
                            <a:pt x="130493" y="189548"/>
                          </a:moveTo>
                          <a:lnTo>
                            <a:pt x="146685" y="75248"/>
                          </a:lnTo>
                          <a:lnTo>
                            <a:pt x="183833" y="124778"/>
                          </a:lnTo>
                          <a:lnTo>
                            <a:pt x="214312" y="101918"/>
                          </a:lnTo>
                          <a:lnTo>
                            <a:pt x="138112" y="0"/>
                          </a:lnTo>
                          <a:lnTo>
                            <a:pt x="37147" y="76200"/>
                          </a:lnTo>
                          <a:lnTo>
                            <a:pt x="60008" y="106680"/>
                          </a:lnTo>
                          <a:lnTo>
                            <a:pt x="109537" y="69532"/>
                          </a:lnTo>
                          <a:lnTo>
                            <a:pt x="92393" y="183833"/>
                          </a:lnTo>
                          <a:lnTo>
                            <a:pt x="83820" y="248602"/>
                          </a:lnTo>
                          <a:lnTo>
                            <a:pt x="66675" y="362903"/>
                          </a:lnTo>
                          <a:lnTo>
                            <a:pt x="30480" y="314325"/>
                          </a:lnTo>
                          <a:lnTo>
                            <a:pt x="0" y="337185"/>
                          </a:lnTo>
                          <a:lnTo>
                            <a:pt x="75248" y="438150"/>
                          </a:lnTo>
                          <a:lnTo>
                            <a:pt x="177165" y="361950"/>
                          </a:lnTo>
                          <a:lnTo>
                            <a:pt x="154305" y="331470"/>
                          </a:lnTo>
                          <a:lnTo>
                            <a:pt x="104775" y="368618"/>
                          </a:lnTo>
                          <a:lnTo>
                            <a:pt x="120968" y="254318"/>
                          </a:lnTo>
                          <a:close/>
                        </a:path>
                      </a:pathLst>
                    </a:custGeom>
                    <a:solidFill>
                      <a:schemeClr val="accent1"/>
                    </a:solidFill>
                    <a:ln w="9525" cap="flat">
                      <a:solidFill>
                        <a:schemeClr val="accent1"/>
                      </a:solidFill>
                      <a:prstDash val="solid"/>
                      <a:miter/>
                    </a:ln>
                  </p:spPr>
                  <p:txBody>
                    <a:bodyPr rtlCol="0" anchor="ctr"/>
                    <a:lstStyle/>
                    <a:p>
                      <a:endParaRPr lang="en-US"/>
                    </a:p>
                  </p:txBody>
                </p:sp>
              </p:grpSp>
              <p:grpSp>
                <p:nvGrpSpPr>
                  <p:cNvPr id="170" name="Groupe 169">
                    <a:extLst>
                      <a:ext uri="{FF2B5EF4-FFF2-40B4-BE49-F238E27FC236}">
                        <a16:creationId xmlns:a16="http://schemas.microsoft.com/office/drawing/2014/main" id="{048925EF-DC54-40EE-9152-2B9078F2E843}"/>
                      </a:ext>
                    </a:extLst>
                  </p:cNvPr>
                  <p:cNvGrpSpPr/>
                  <p:nvPr/>
                </p:nvGrpSpPr>
                <p:grpSpPr>
                  <a:xfrm>
                    <a:off x="6089227" y="2433824"/>
                    <a:ext cx="253597" cy="268510"/>
                    <a:chOff x="4768786" y="4899788"/>
                    <a:chExt cx="359999" cy="360000"/>
                  </a:xfrm>
                </p:grpSpPr>
                <p:pic>
                  <p:nvPicPr>
                    <p:cNvPr id="171" name="Graphique 170" descr="Clé">
                      <a:extLst>
                        <a:ext uri="{FF2B5EF4-FFF2-40B4-BE49-F238E27FC236}">
                          <a16:creationId xmlns:a16="http://schemas.microsoft.com/office/drawing/2014/main" id="{42302BE8-6C1A-4A49-BDCF-837881B3F30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68786" y="4899788"/>
                      <a:ext cx="359999" cy="360000"/>
                    </a:xfrm>
                    <a:prstGeom prst="rect">
                      <a:avLst/>
                    </a:prstGeom>
                  </p:spPr>
                </p:pic>
                <p:sp>
                  <p:nvSpPr>
                    <p:cNvPr id="172" name="Forme libre : forme 171">
                      <a:extLst>
                        <a:ext uri="{FF2B5EF4-FFF2-40B4-BE49-F238E27FC236}">
                          <a16:creationId xmlns:a16="http://schemas.microsoft.com/office/drawing/2014/main" id="{5080E05D-5EE7-4F04-AB70-250E4AAFAAC2}"/>
                        </a:ext>
                      </a:extLst>
                    </p:cNvPr>
                    <p:cNvSpPr/>
                    <p:nvPr/>
                  </p:nvSpPr>
                  <p:spPr>
                    <a:xfrm>
                      <a:off x="5021257" y="5032059"/>
                      <a:ext cx="102205" cy="208953"/>
                    </a:xfrm>
                    <a:custGeom>
                      <a:avLst/>
                      <a:gdLst>
                        <a:gd name="connsiteX0" fmla="*/ 130493 w 214312"/>
                        <a:gd name="connsiteY0" fmla="*/ 189548 h 438150"/>
                        <a:gd name="connsiteX1" fmla="*/ 146685 w 214312"/>
                        <a:gd name="connsiteY1" fmla="*/ 75248 h 438150"/>
                        <a:gd name="connsiteX2" fmla="*/ 183833 w 214312"/>
                        <a:gd name="connsiteY2" fmla="*/ 124778 h 438150"/>
                        <a:gd name="connsiteX3" fmla="*/ 214312 w 214312"/>
                        <a:gd name="connsiteY3" fmla="*/ 101918 h 438150"/>
                        <a:gd name="connsiteX4" fmla="*/ 138112 w 214312"/>
                        <a:gd name="connsiteY4" fmla="*/ 0 h 438150"/>
                        <a:gd name="connsiteX5" fmla="*/ 37147 w 214312"/>
                        <a:gd name="connsiteY5" fmla="*/ 76200 h 438150"/>
                        <a:gd name="connsiteX6" fmla="*/ 60008 w 214312"/>
                        <a:gd name="connsiteY6" fmla="*/ 106680 h 438150"/>
                        <a:gd name="connsiteX7" fmla="*/ 109537 w 214312"/>
                        <a:gd name="connsiteY7" fmla="*/ 69532 h 438150"/>
                        <a:gd name="connsiteX8" fmla="*/ 92393 w 214312"/>
                        <a:gd name="connsiteY8" fmla="*/ 183833 h 438150"/>
                        <a:gd name="connsiteX9" fmla="*/ 83820 w 214312"/>
                        <a:gd name="connsiteY9" fmla="*/ 248602 h 438150"/>
                        <a:gd name="connsiteX10" fmla="*/ 66675 w 214312"/>
                        <a:gd name="connsiteY10" fmla="*/ 362903 h 438150"/>
                        <a:gd name="connsiteX11" fmla="*/ 30480 w 214312"/>
                        <a:gd name="connsiteY11" fmla="*/ 314325 h 438150"/>
                        <a:gd name="connsiteX12" fmla="*/ 0 w 214312"/>
                        <a:gd name="connsiteY12" fmla="*/ 337185 h 438150"/>
                        <a:gd name="connsiteX13" fmla="*/ 75248 w 214312"/>
                        <a:gd name="connsiteY13" fmla="*/ 438150 h 438150"/>
                        <a:gd name="connsiteX14" fmla="*/ 177165 w 214312"/>
                        <a:gd name="connsiteY14" fmla="*/ 361950 h 438150"/>
                        <a:gd name="connsiteX15" fmla="*/ 154305 w 214312"/>
                        <a:gd name="connsiteY15" fmla="*/ 331470 h 438150"/>
                        <a:gd name="connsiteX16" fmla="*/ 104775 w 214312"/>
                        <a:gd name="connsiteY16" fmla="*/ 368618 h 438150"/>
                        <a:gd name="connsiteX17" fmla="*/ 120968 w 214312"/>
                        <a:gd name="connsiteY17" fmla="*/ 254318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312" h="438150">
                          <a:moveTo>
                            <a:pt x="130493" y="189548"/>
                          </a:moveTo>
                          <a:lnTo>
                            <a:pt x="146685" y="75248"/>
                          </a:lnTo>
                          <a:lnTo>
                            <a:pt x="183833" y="124778"/>
                          </a:lnTo>
                          <a:lnTo>
                            <a:pt x="214312" y="101918"/>
                          </a:lnTo>
                          <a:lnTo>
                            <a:pt x="138112" y="0"/>
                          </a:lnTo>
                          <a:lnTo>
                            <a:pt x="37147" y="76200"/>
                          </a:lnTo>
                          <a:lnTo>
                            <a:pt x="60008" y="106680"/>
                          </a:lnTo>
                          <a:lnTo>
                            <a:pt x="109537" y="69532"/>
                          </a:lnTo>
                          <a:lnTo>
                            <a:pt x="92393" y="183833"/>
                          </a:lnTo>
                          <a:lnTo>
                            <a:pt x="83820" y="248602"/>
                          </a:lnTo>
                          <a:lnTo>
                            <a:pt x="66675" y="362903"/>
                          </a:lnTo>
                          <a:lnTo>
                            <a:pt x="30480" y="314325"/>
                          </a:lnTo>
                          <a:lnTo>
                            <a:pt x="0" y="337185"/>
                          </a:lnTo>
                          <a:lnTo>
                            <a:pt x="75248" y="438150"/>
                          </a:lnTo>
                          <a:lnTo>
                            <a:pt x="177165" y="361950"/>
                          </a:lnTo>
                          <a:lnTo>
                            <a:pt x="154305" y="331470"/>
                          </a:lnTo>
                          <a:lnTo>
                            <a:pt x="104775" y="368618"/>
                          </a:lnTo>
                          <a:lnTo>
                            <a:pt x="120968" y="254318"/>
                          </a:lnTo>
                          <a:close/>
                        </a:path>
                      </a:pathLst>
                    </a:custGeom>
                    <a:solidFill>
                      <a:schemeClr val="accent1"/>
                    </a:solidFill>
                    <a:ln w="9525" cap="flat">
                      <a:solidFill>
                        <a:schemeClr val="accent1"/>
                      </a:solidFill>
                      <a:prstDash val="solid"/>
                      <a:miter/>
                    </a:ln>
                  </p:spPr>
                  <p:txBody>
                    <a:bodyPr rtlCol="0" anchor="ctr"/>
                    <a:lstStyle/>
                    <a:p>
                      <a:endParaRPr lang="en-US"/>
                    </a:p>
                  </p:txBody>
                </p:sp>
              </p:grpSp>
            </p:grpSp>
          </p:grpSp>
        </p:grpSp>
        <p:grpSp>
          <p:nvGrpSpPr>
            <p:cNvPr id="175" name="Groupe 174">
              <a:extLst>
                <a:ext uri="{FF2B5EF4-FFF2-40B4-BE49-F238E27FC236}">
                  <a16:creationId xmlns:a16="http://schemas.microsoft.com/office/drawing/2014/main" id="{09477B7B-AB22-44B1-9D2E-A31BE676105B}"/>
                </a:ext>
              </a:extLst>
            </p:cNvPr>
            <p:cNvGrpSpPr/>
            <p:nvPr/>
          </p:nvGrpSpPr>
          <p:grpSpPr>
            <a:xfrm>
              <a:off x="6748003" y="1634978"/>
              <a:ext cx="301148" cy="262072"/>
              <a:chOff x="4747308" y="4485828"/>
              <a:chExt cx="418255" cy="336654"/>
            </a:xfrm>
          </p:grpSpPr>
          <p:sp>
            <p:nvSpPr>
              <p:cNvPr id="176" name="Forme libre : forme 175">
                <a:extLst>
                  <a:ext uri="{FF2B5EF4-FFF2-40B4-BE49-F238E27FC236}">
                    <a16:creationId xmlns:a16="http://schemas.microsoft.com/office/drawing/2014/main" id="{63556D10-B5F7-410C-A168-0DEA8E11F3A4}"/>
                  </a:ext>
                </a:extLst>
              </p:cNvPr>
              <p:cNvSpPr/>
              <p:nvPr/>
            </p:nvSpPr>
            <p:spPr>
              <a:xfrm>
                <a:off x="4861310" y="4485828"/>
                <a:ext cx="304253" cy="336654"/>
              </a:xfrm>
              <a:custGeom>
                <a:avLst/>
                <a:gdLst>
                  <a:gd name="connsiteX0" fmla="*/ 568600 w 586697"/>
                  <a:gd name="connsiteY0" fmla="*/ 507255 h 649177"/>
                  <a:gd name="connsiteX1" fmla="*/ 557170 w 586697"/>
                  <a:gd name="connsiteY1" fmla="*/ 313897 h 649177"/>
                  <a:gd name="connsiteX2" fmla="*/ 493353 w 586697"/>
                  <a:gd name="connsiteY2" fmla="*/ 172927 h 649177"/>
                  <a:gd name="connsiteX3" fmla="*/ 424773 w 586697"/>
                  <a:gd name="connsiteY3" fmla="*/ 147210 h 649177"/>
                  <a:gd name="connsiteX4" fmla="*/ 399055 w 586697"/>
                  <a:gd name="connsiteY4" fmla="*/ 171975 h 649177"/>
                  <a:gd name="connsiteX5" fmla="*/ 397150 w 586697"/>
                  <a:gd name="connsiteY5" fmla="*/ 171975 h 649177"/>
                  <a:gd name="connsiteX6" fmla="*/ 389530 w 586697"/>
                  <a:gd name="connsiteY6" fmla="*/ 159592 h 649177"/>
                  <a:gd name="connsiteX7" fmla="*/ 350478 w 586697"/>
                  <a:gd name="connsiteY7" fmla="*/ 139590 h 649177"/>
                  <a:gd name="connsiteX8" fmla="*/ 300948 w 586697"/>
                  <a:gd name="connsiteY8" fmla="*/ 171022 h 649177"/>
                  <a:gd name="connsiteX9" fmla="*/ 299043 w 586697"/>
                  <a:gd name="connsiteY9" fmla="*/ 171022 h 649177"/>
                  <a:gd name="connsiteX10" fmla="*/ 227605 w 586697"/>
                  <a:gd name="connsiteY10" fmla="*/ 162450 h 649177"/>
                  <a:gd name="connsiteX11" fmla="*/ 210460 w 586697"/>
                  <a:gd name="connsiteY11" fmla="*/ 210075 h 649177"/>
                  <a:gd name="connsiteX12" fmla="*/ 209508 w 586697"/>
                  <a:gd name="connsiteY12" fmla="*/ 210075 h 649177"/>
                  <a:gd name="connsiteX13" fmla="*/ 127593 w 586697"/>
                  <a:gd name="connsiteY13" fmla="*/ 27195 h 649177"/>
                  <a:gd name="connsiteX14" fmla="*/ 70443 w 586697"/>
                  <a:gd name="connsiteY14" fmla="*/ 3382 h 649177"/>
                  <a:gd name="connsiteX15" fmla="*/ 46630 w 586697"/>
                  <a:gd name="connsiteY15" fmla="*/ 60532 h 649177"/>
                  <a:gd name="connsiteX16" fmla="*/ 47583 w 586697"/>
                  <a:gd name="connsiteY16" fmla="*/ 62437 h 649177"/>
                  <a:gd name="connsiteX17" fmla="*/ 212365 w 586697"/>
                  <a:gd name="connsiteY17" fmla="*/ 431055 h 649177"/>
                  <a:gd name="connsiteX18" fmla="*/ 186648 w 586697"/>
                  <a:gd name="connsiteY18" fmla="*/ 436770 h 649177"/>
                  <a:gd name="connsiteX19" fmla="*/ 70443 w 586697"/>
                  <a:gd name="connsiteY19" fmla="*/ 356760 h 649177"/>
                  <a:gd name="connsiteX20" fmla="*/ 10435 w 586697"/>
                  <a:gd name="connsiteY20" fmla="*/ 363427 h 649177"/>
                  <a:gd name="connsiteX21" fmla="*/ 19008 w 586697"/>
                  <a:gd name="connsiteY21" fmla="*/ 428197 h 649177"/>
                  <a:gd name="connsiteX22" fmla="*/ 199983 w 586697"/>
                  <a:gd name="connsiteY22" fmla="*/ 552022 h 649177"/>
                  <a:gd name="connsiteX23" fmla="*/ 215223 w 586697"/>
                  <a:gd name="connsiteY23" fmla="*/ 558690 h 649177"/>
                  <a:gd name="connsiteX24" fmla="*/ 328570 w 586697"/>
                  <a:gd name="connsiteY24" fmla="*/ 585360 h 649177"/>
                  <a:gd name="connsiteX25" fmla="*/ 332380 w 586697"/>
                  <a:gd name="connsiteY25" fmla="*/ 590122 h 649177"/>
                  <a:gd name="connsiteX26" fmla="*/ 359050 w 586697"/>
                  <a:gd name="connsiteY26" fmla="*/ 649177 h 649177"/>
                  <a:gd name="connsiteX27" fmla="*/ 586698 w 586697"/>
                  <a:gd name="connsiteY27" fmla="*/ 546307 h 649177"/>
                  <a:gd name="connsiteX28" fmla="*/ 568600 w 586697"/>
                  <a:gd name="connsiteY28" fmla="*/ 507255 h 649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6697" h="649177">
                    <a:moveTo>
                      <a:pt x="568600" y="507255"/>
                    </a:moveTo>
                    <a:cubicBezTo>
                      <a:pt x="543835" y="452010"/>
                      <a:pt x="604795" y="418672"/>
                      <a:pt x="557170" y="313897"/>
                    </a:cubicBezTo>
                    <a:cubicBezTo>
                      <a:pt x="545740" y="289132"/>
                      <a:pt x="508593" y="206265"/>
                      <a:pt x="493353" y="172927"/>
                    </a:cubicBezTo>
                    <a:cubicBezTo>
                      <a:pt x="481923" y="147210"/>
                      <a:pt x="451443" y="134827"/>
                      <a:pt x="424773" y="147210"/>
                    </a:cubicBezTo>
                    <a:cubicBezTo>
                      <a:pt x="413343" y="151972"/>
                      <a:pt x="404770" y="160545"/>
                      <a:pt x="399055" y="171975"/>
                    </a:cubicBezTo>
                    <a:cubicBezTo>
                      <a:pt x="399055" y="172927"/>
                      <a:pt x="398103" y="172927"/>
                      <a:pt x="397150" y="171975"/>
                    </a:cubicBezTo>
                    <a:cubicBezTo>
                      <a:pt x="395245" y="167212"/>
                      <a:pt x="393340" y="163402"/>
                      <a:pt x="389530" y="159592"/>
                    </a:cubicBezTo>
                    <a:cubicBezTo>
                      <a:pt x="380005" y="147210"/>
                      <a:pt x="365718" y="139590"/>
                      <a:pt x="350478" y="139590"/>
                    </a:cubicBezTo>
                    <a:cubicBezTo>
                      <a:pt x="328570" y="138637"/>
                      <a:pt x="309520" y="151972"/>
                      <a:pt x="300948" y="171022"/>
                    </a:cubicBezTo>
                    <a:cubicBezTo>
                      <a:pt x="300948" y="171975"/>
                      <a:pt x="299995" y="171975"/>
                      <a:pt x="299043" y="171022"/>
                    </a:cubicBezTo>
                    <a:cubicBezTo>
                      <a:pt x="281898" y="149115"/>
                      <a:pt x="250465" y="145305"/>
                      <a:pt x="227605" y="162450"/>
                    </a:cubicBezTo>
                    <a:cubicBezTo>
                      <a:pt x="214270" y="171975"/>
                      <a:pt x="206650" y="191025"/>
                      <a:pt x="210460" y="210075"/>
                    </a:cubicBezTo>
                    <a:cubicBezTo>
                      <a:pt x="210460" y="211027"/>
                      <a:pt x="209508" y="211027"/>
                      <a:pt x="209508" y="210075"/>
                    </a:cubicBezTo>
                    <a:lnTo>
                      <a:pt x="127593" y="27195"/>
                    </a:lnTo>
                    <a:cubicBezTo>
                      <a:pt x="118068" y="5287"/>
                      <a:pt x="92350" y="-6143"/>
                      <a:pt x="70443" y="3382"/>
                    </a:cubicBezTo>
                    <a:cubicBezTo>
                      <a:pt x="48535" y="12907"/>
                      <a:pt x="37105" y="38625"/>
                      <a:pt x="46630" y="60532"/>
                    </a:cubicBezTo>
                    <a:cubicBezTo>
                      <a:pt x="46630" y="61485"/>
                      <a:pt x="47583" y="61485"/>
                      <a:pt x="47583" y="62437"/>
                    </a:cubicBezTo>
                    <a:lnTo>
                      <a:pt x="212365" y="431055"/>
                    </a:lnTo>
                    <a:lnTo>
                      <a:pt x="186648" y="436770"/>
                    </a:lnTo>
                    <a:lnTo>
                      <a:pt x="70443" y="356760"/>
                    </a:lnTo>
                    <a:cubicBezTo>
                      <a:pt x="51393" y="343425"/>
                      <a:pt x="24723" y="346282"/>
                      <a:pt x="10435" y="363427"/>
                    </a:cubicBezTo>
                    <a:cubicBezTo>
                      <a:pt x="-6710" y="383430"/>
                      <a:pt x="-1947" y="413910"/>
                      <a:pt x="19008" y="428197"/>
                    </a:cubicBezTo>
                    <a:lnTo>
                      <a:pt x="199983" y="552022"/>
                    </a:lnTo>
                    <a:cubicBezTo>
                      <a:pt x="204745" y="554880"/>
                      <a:pt x="209508" y="557737"/>
                      <a:pt x="215223" y="558690"/>
                    </a:cubicBezTo>
                    <a:lnTo>
                      <a:pt x="328570" y="585360"/>
                    </a:lnTo>
                    <a:lnTo>
                      <a:pt x="332380" y="590122"/>
                    </a:lnTo>
                    <a:lnTo>
                      <a:pt x="359050" y="649177"/>
                    </a:lnTo>
                    <a:lnTo>
                      <a:pt x="586698" y="546307"/>
                    </a:lnTo>
                    <a:lnTo>
                      <a:pt x="568600" y="507255"/>
                    </a:lnTo>
                    <a:close/>
                  </a:path>
                </a:pathLst>
              </a:custGeom>
              <a:solidFill>
                <a:schemeClr val="accent1"/>
              </a:solidFill>
              <a:ln w="9525" cap="flat">
                <a:noFill/>
                <a:prstDash val="solid"/>
                <a:miter/>
              </a:ln>
            </p:spPr>
            <p:txBody>
              <a:bodyPr rtlCol="0" anchor="ctr"/>
              <a:lstStyle/>
              <a:p>
                <a:endParaRPr lang="en-US"/>
              </a:p>
            </p:txBody>
          </p:sp>
          <p:sp>
            <p:nvSpPr>
              <p:cNvPr id="177" name="Forme libre : forme 176">
                <a:extLst>
                  <a:ext uri="{FF2B5EF4-FFF2-40B4-BE49-F238E27FC236}">
                    <a16:creationId xmlns:a16="http://schemas.microsoft.com/office/drawing/2014/main" id="{A334052D-1E51-4F0E-85F9-C1E57CC03E6D}"/>
                  </a:ext>
                </a:extLst>
              </p:cNvPr>
              <p:cNvSpPr/>
              <p:nvPr/>
            </p:nvSpPr>
            <p:spPr>
              <a:xfrm>
                <a:off x="4747308" y="4497203"/>
                <a:ext cx="102205" cy="208953"/>
              </a:xfrm>
              <a:custGeom>
                <a:avLst/>
                <a:gdLst>
                  <a:gd name="connsiteX0" fmla="*/ 130493 w 214312"/>
                  <a:gd name="connsiteY0" fmla="*/ 189548 h 438150"/>
                  <a:gd name="connsiteX1" fmla="*/ 146685 w 214312"/>
                  <a:gd name="connsiteY1" fmla="*/ 75248 h 438150"/>
                  <a:gd name="connsiteX2" fmla="*/ 183833 w 214312"/>
                  <a:gd name="connsiteY2" fmla="*/ 124778 h 438150"/>
                  <a:gd name="connsiteX3" fmla="*/ 214312 w 214312"/>
                  <a:gd name="connsiteY3" fmla="*/ 101918 h 438150"/>
                  <a:gd name="connsiteX4" fmla="*/ 138112 w 214312"/>
                  <a:gd name="connsiteY4" fmla="*/ 0 h 438150"/>
                  <a:gd name="connsiteX5" fmla="*/ 37147 w 214312"/>
                  <a:gd name="connsiteY5" fmla="*/ 76200 h 438150"/>
                  <a:gd name="connsiteX6" fmla="*/ 60008 w 214312"/>
                  <a:gd name="connsiteY6" fmla="*/ 106680 h 438150"/>
                  <a:gd name="connsiteX7" fmla="*/ 109537 w 214312"/>
                  <a:gd name="connsiteY7" fmla="*/ 69532 h 438150"/>
                  <a:gd name="connsiteX8" fmla="*/ 92393 w 214312"/>
                  <a:gd name="connsiteY8" fmla="*/ 183833 h 438150"/>
                  <a:gd name="connsiteX9" fmla="*/ 83820 w 214312"/>
                  <a:gd name="connsiteY9" fmla="*/ 248602 h 438150"/>
                  <a:gd name="connsiteX10" fmla="*/ 66675 w 214312"/>
                  <a:gd name="connsiteY10" fmla="*/ 362903 h 438150"/>
                  <a:gd name="connsiteX11" fmla="*/ 30480 w 214312"/>
                  <a:gd name="connsiteY11" fmla="*/ 314325 h 438150"/>
                  <a:gd name="connsiteX12" fmla="*/ 0 w 214312"/>
                  <a:gd name="connsiteY12" fmla="*/ 337185 h 438150"/>
                  <a:gd name="connsiteX13" fmla="*/ 75248 w 214312"/>
                  <a:gd name="connsiteY13" fmla="*/ 438150 h 438150"/>
                  <a:gd name="connsiteX14" fmla="*/ 177165 w 214312"/>
                  <a:gd name="connsiteY14" fmla="*/ 361950 h 438150"/>
                  <a:gd name="connsiteX15" fmla="*/ 154305 w 214312"/>
                  <a:gd name="connsiteY15" fmla="*/ 331470 h 438150"/>
                  <a:gd name="connsiteX16" fmla="*/ 104775 w 214312"/>
                  <a:gd name="connsiteY16" fmla="*/ 368618 h 438150"/>
                  <a:gd name="connsiteX17" fmla="*/ 120968 w 214312"/>
                  <a:gd name="connsiteY17" fmla="*/ 254318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312" h="438150">
                    <a:moveTo>
                      <a:pt x="130493" y="189548"/>
                    </a:moveTo>
                    <a:lnTo>
                      <a:pt x="146685" y="75248"/>
                    </a:lnTo>
                    <a:lnTo>
                      <a:pt x="183833" y="124778"/>
                    </a:lnTo>
                    <a:lnTo>
                      <a:pt x="214312" y="101918"/>
                    </a:lnTo>
                    <a:lnTo>
                      <a:pt x="138112" y="0"/>
                    </a:lnTo>
                    <a:lnTo>
                      <a:pt x="37147" y="76200"/>
                    </a:lnTo>
                    <a:lnTo>
                      <a:pt x="60008" y="106680"/>
                    </a:lnTo>
                    <a:lnTo>
                      <a:pt x="109537" y="69532"/>
                    </a:lnTo>
                    <a:lnTo>
                      <a:pt x="92393" y="183833"/>
                    </a:lnTo>
                    <a:lnTo>
                      <a:pt x="83820" y="248602"/>
                    </a:lnTo>
                    <a:lnTo>
                      <a:pt x="66675" y="362903"/>
                    </a:lnTo>
                    <a:lnTo>
                      <a:pt x="30480" y="314325"/>
                    </a:lnTo>
                    <a:lnTo>
                      <a:pt x="0" y="337185"/>
                    </a:lnTo>
                    <a:lnTo>
                      <a:pt x="75248" y="438150"/>
                    </a:lnTo>
                    <a:lnTo>
                      <a:pt x="177165" y="361950"/>
                    </a:lnTo>
                    <a:lnTo>
                      <a:pt x="154305" y="331470"/>
                    </a:lnTo>
                    <a:lnTo>
                      <a:pt x="104775" y="368618"/>
                    </a:lnTo>
                    <a:lnTo>
                      <a:pt x="120968" y="254318"/>
                    </a:lnTo>
                    <a:close/>
                  </a:path>
                </a:pathLst>
              </a:custGeom>
              <a:solidFill>
                <a:schemeClr val="accent1"/>
              </a:solidFill>
              <a:ln w="9525" cap="flat">
                <a:solidFill>
                  <a:schemeClr val="accent1"/>
                </a:solidFill>
                <a:prstDash val="solid"/>
                <a:miter/>
              </a:ln>
            </p:spPr>
            <p:txBody>
              <a:bodyPr rtlCol="0" anchor="ctr"/>
              <a:lstStyle/>
              <a:p>
                <a:endParaRPr lang="en-US"/>
              </a:p>
            </p:txBody>
          </p:sp>
        </p:grpSp>
        <p:grpSp>
          <p:nvGrpSpPr>
            <p:cNvPr id="178" name="Groupe 177">
              <a:extLst>
                <a:ext uri="{FF2B5EF4-FFF2-40B4-BE49-F238E27FC236}">
                  <a16:creationId xmlns:a16="http://schemas.microsoft.com/office/drawing/2014/main" id="{D21BFE71-BC34-4C42-9B06-F8FBB9E9CBA5}"/>
                </a:ext>
              </a:extLst>
            </p:cNvPr>
            <p:cNvGrpSpPr/>
            <p:nvPr/>
          </p:nvGrpSpPr>
          <p:grpSpPr>
            <a:xfrm>
              <a:off x="6614456" y="1853902"/>
              <a:ext cx="253597" cy="268510"/>
              <a:chOff x="4768786" y="4899788"/>
              <a:chExt cx="359999" cy="360000"/>
            </a:xfrm>
          </p:grpSpPr>
          <p:pic>
            <p:nvPicPr>
              <p:cNvPr id="179" name="Graphique 178" descr="Clé">
                <a:extLst>
                  <a:ext uri="{FF2B5EF4-FFF2-40B4-BE49-F238E27FC236}">
                    <a16:creationId xmlns:a16="http://schemas.microsoft.com/office/drawing/2014/main" id="{D13188A8-AB12-42C3-BAF4-112C1BFF6E9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68786" y="4899788"/>
                <a:ext cx="359999" cy="360000"/>
              </a:xfrm>
              <a:prstGeom prst="rect">
                <a:avLst/>
              </a:prstGeom>
            </p:spPr>
          </p:pic>
          <p:sp>
            <p:nvSpPr>
              <p:cNvPr id="180" name="Forme libre : forme 179">
                <a:extLst>
                  <a:ext uri="{FF2B5EF4-FFF2-40B4-BE49-F238E27FC236}">
                    <a16:creationId xmlns:a16="http://schemas.microsoft.com/office/drawing/2014/main" id="{7E1E7A9B-2F2D-49AB-9EBE-25B6497497DC}"/>
                  </a:ext>
                </a:extLst>
              </p:cNvPr>
              <p:cNvSpPr/>
              <p:nvPr/>
            </p:nvSpPr>
            <p:spPr>
              <a:xfrm>
                <a:off x="5021257" y="5032059"/>
                <a:ext cx="102205" cy="208953"/>
              </a:xfrm>
              <a:custGeom>
                <a:avLst/>
                <a:gdLst>
                  <a:gd name="connsiteX0" fmla="*/ 130493 w 214312"/>
                  <a:gd name="connsiteY0" fmla="*/ 189548 h 438150"/>
                  <a:gd name="connsiteX1" fmla="*/ 146685 w 214312"/>
                  <a:gd name="connsiteY1" fmla="*/ 75248 h 438150"/>
                  <a:gd name="connsiteX2" fmla="*/ 183833 w 214312"/>
                  <a:gd name="connsiteY2" fmla="*/ 124778 h 438150"/>
                  <a:gd name="connsiteX3" fmla="*/ 214312 w 214312"/>
                  <a:gd name="connsiteY3" fmla="*/ 101918 h 438150"/>
                  <a:gd name="connsiteX4" fmla="*/ 138112 w 214312"/>
                  <a:gd name="connsiteY4" fmla="*/ 0 h 438150"/>
                  <a:gd name="connsiteX5" fmla="*/ 37147 w 214312"/>
                  <a:gd name="connsiteY5" fmla="*/ 76200 h 438150"/>
                  <a:gd name="connsiteX6" fmla="*/ 60008 w 214312"/>
                  <a:gd name="connsiteY6" fmla="*/ 106680 h 438150"/>
                  <a:gd name="connsiteX7" fmla="*/ 109537 w 214312"/>
                  <a:gd name="connsiteY7" fmla="*/ 69532 h 438150"/>
                  <a:gd name="connsiteX8" fmla="*/ 92393 w 214312"/>
                  <a:gd name="connsiteY8" fmla="*/ 183833 h 438150"/>
                  <a:gd name="connsiteX9" fmla="*/ 83820 w 214312"/>
                  <a:gd name="connsiteY9" fmla="*/ 248602 h 438150"/>
                  <a:gd name="connsiteX10" fmla="*/ 66675 w 214312"/>
                  <a:gd name="connsiteY10" fmla="*/ 362903 h 438150"/>
                  <a:gd name="connsiteX11" fmla="*/ 30480 w 214312"/>
                  <a:gd name="connsiteY11" fmla="*/ 314325 h 438150"/>
                  <a:gd name="connsiteX12" fmla="*/ 0 w 214312"/>
                  <a:gd name="connsiteY12" fmla="*/ 337185 h 438150"/>
                  <a:gd name="connsiteX13" fmla="*/ 75248 w 214312"/>
                  <a:gd name="connsiteY13" fmla="*/ 438150 h 438150"/>
                  <a:gd name="connsiteX14" fmla="*/ 177165 w 214312"/>
                  <a:gd name="connsiteY14" fmla="*/ 361950 h 438150"/>
                  <a:gd name="connsiteX15" fmla="*/ 154305 w 214312"/>
                  <a:gd name="connsiteY15" fmla="*/ 331470 h 438150"/>
                  <a:gd name="connsiteX16" fmla="*/ 104775 w 214312"/>
                  <a:gd name="connsiteY16" fmla="*/ 368618 h 438150"/>
                  <a:gd name="connsiteX17" fmla="*/ 120968 w 214312"/>
                  <a:gd name="connsiteY17" fmla="*/ 254318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312" h="438150">
                    <a:moveTo>
                      <a:pt x="130493" y="189548"/>
                    </a:moveTo>
                    <a:lnTo>
                      <a:pt x="146685" y="75248"/>
                    </a:lnTo>
                    <a:lnTo>
                      <a:pt x="183833" y="124778"/>
                    </a:lnTo>
                    <a:lnTo>
                      <a:pt x="214312" y="101918"/>
                    </a:lnTo>
                    <a:lnTo>
                      <a:pt x="138112" y="0"/>
                    </a:lnTo>
                    <a:lnTo>
                      <a:pt x="37147" y="76200"/>
                    </a:lnTo>
                    <a:lnTo>
                      <a:pt x="60008" y="106680"/>
                    </a:lnTo>
                    <a:lnTo>
                      <a:pt x="109537" y="69532"/>
                    </a:lnTo>
                    <a:lnTo>
                      <a:pt x="92393" y="183833"/>
                    </a:lnTo>
                    <a:lnTo>
                      <a:pt x="83820" y="248602"/>
                    </a:lnTo>
                    <a:lnTo>
                      <a:pt x="66675" y="362903"/>
                    </a:lnTo>
                    <a:lnTo>
                      <a:pt x="30480" y="314325"/>
                    </a:lnTo>
                    <a:lnTo>
                      <a:pt x="0" y="337185"/>
                    </a:lnTo>
                    <a:lnTo>
                      <a:pt x="75248" y="438150"/>
                    </a:lnTo>
                    <a:lnTo>
                      <a:pt x="177165" y="361950"/>
                    </a:lnTo>
                    <a:lnTo>
                      <a:pt x="154305" y="331470"/>
                    </a:lnTo>
                    <a:lnTo>
                      <a:pt x="104775" y="368618"/>
                    </a:lnTo>
                    <a:lnTo>
                      <a:pt x="120968" y="254318"/>
                    </a:lnTo>
                    <a:close/>
                  </a:path>
                </a:pathLst>
              </a:custGeom>
              <a:solidFill>
                <a:schemeClr val="accent1"/>
              </a:solidFill>
              <a:ln w="9525" cap="flat">
                <a:solidFill>
                  <a:schemeClr val="accent1"/>
                </a:solidFill>
                <a:prstDash val="solid"/>
                <a:miter/>
              </a:ln>
            </p:spPr>
            <p:txBody>
              <a:bodyPr rtlCol="0" anchor="ctr"/>
              <a:lstStyle/>
              <a:p>
                <a:endParaRPr lang="en-US"/>
              </a:p>
            </p:txBody>
          </p:sp>
        </p:grpSp>
      </p:grpSp>
      <p:sp>
        <p:nvSpPr>
          <p:cNvPr id="229" name="Flèche : bas 228">
            <a:extLst>
              <a:ext uri="{FF2B5EF4-FFF2-40B4-BE49-F238E27FC236}">
                <a16:creationId xmlns:a16="http://schemas.microsoft.com/office/drawing/2014/main" id="{39E7E2D1-FE65-448D-8137-4CFB3AF27EA2}"/>
              </a:ext>
            </a:extLst>
          </p:cNvPr>
          <p:cNvSpPr/>
          <p:nvPr/>
        </p:nvSpPr>
        <p:spPr>
          <a:xfrm rot="10800000">
            <a:off x="299450" y="282736"/>
            <a:ext cx="366702" cy="427617"/>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3" name="Groupe 232">
            <a:extLst>
              <a:ext uri="{FF2B5EF4-FFF2-40B4-BE49-F238E27FC236}">
                <a16:creationId xmlns:a16="http://schemas.microsoft.com/office/drawing/2014/main" id="{5C28578B-B208-4407-B146-D62D89A163D3}"/>
              </a:ext>
            </a:extLst>
          </p:cNvPr>
          <p:cNvGrpSpPr/>
          <p:nvPr/>
        </p:nvGrpSpPr>
        <p:grpSpPr>
          <a:xfrm>
            <a:off x="202722" y="717695"/>
            <a:ext cx="10896260" cy="2044558"/>
            <a:chOff x="202722" y="717695"/>
            <a:chExt cx="10896260" cy="2044558"/>
          </a:xfrm>
        </p:grpSpPr>
        <p:grpSp>
          <p:nvGrpSpPr>
            <p:cNvPr id="190" name="Groupe 189">
              <a:extLst>
                <a:ext uri="{FF2B5EF4-FFF2-40B4-BE49-F238E27FC236}">
                  <a16:creationId xmlns:a16="http://schemas.microsoft.com/office/drawing/2014/main" id="{03E1058E-E2ED-4758-9ECC-777517B0E43F}"/>
                </a:ext>
              </a:extLst>
            </p:cNvPr>
            <p:cNvGrpSpPr/>
            <p:nvPr/>
          </p:nvGrpSpPr>
          <p:grpSpPr>
            <a:xfrm>
              <a:off x="202722" y="717695"/>
              <a:ext cx="10896260" cy="1630655"/>
              <a:chOff x="202722" y="717695"/>
              <a:chExt cx="10896260" cy="1630655"/>
            </a:xfrm>
          </p:grpSpPr>
          <p:sp>
            <p:nvSpPr>
              <p:cNvPr id="76" name="Bulle narrative : rectangle 75">
                <a:extLst>
                  <a:ext uri="{FF2B5EF4-FFF2-40B4-BE49-F238E27FC236}">
                    <a16:creationId xmlns:a16="http://schemas.microsoft.com/office/drawing/2014/main" id="{2EF4D31E-901C-4ACE-A88D-26A8DDC36434}"/>
                  </a:ext>
                </a:extLst>
              </p:cNvPr>
              <p:cNvSpPr/>
              <p:nvPr/>
            </p:nvSpPr>
            <p:spPr>
              <a:xfrm>
                <a:off x="9443236" y="717695"/>
                <a:ext cx="1655746" cy="458456"/>
              </a:xfrm>
              <a:prstGeom prst="wedgeRectCallout">
                <a:avLst>
                  <a:gd name="adj1" fmla="val -20019"/>
                  <a:gd name="adj2" fmla="val 89626"/>
                </a:avLst>
              </a:prstGeom>
              <a:solidFill>
                <a:schemeClr val="tx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00B050"/>
                    </a:solidFill>
                  </a:rPr>
                  <a:t>271 confirmed</a:t>
                </a:r>
              </a:p>
            </p:txBody>
          </p:sp>
          <p:sp>
            <p:nvSpPr>
              <p:cNvPr id="77" name="ZoneTexte 76">
                <a:extLst>
                  <a:ext uri="{FF2B5EF4-FFF2-40B4-BE49-F238E27FC236}">
                    <a16:creationId xmlns:a16="http://schemas.microsoft.com/office/drawing/2014/main" id="{C0F564E7-7F01-4916-8232-26D0FB82F376}"/>
                  </a:ext>
                </a:extLst>
              </p:cNvPr>
              <p:cNvSpPr txBox="1"/>
              <p:nvPr/>
            </p:nvSpPr>
            <p:spPr>
              <a:xfrm>
                <a:off x="202722" y="1517353"/>
                <a:ext cx="4753261" cy="830997"/>
              </a:xfrm>
              <a:prstGeom prst="rect">
                <a:avLst/>
              </a:prstGeom>
              <a:noFill/>
            </p:spPr>
            <p:txBody>
              <a:bodyPr wrap="square">
                <a:spAutoFit/>
              </a:bodyPr>
              <a:lstStyle/>
              <a:p>
                <a:pPr algn="r"/>
                <a:r>
                  <a:rPr lang="en-US" sz="1600" b="1" dirty="0"/>
                  <a:t>3. Reject features: </a:t>
                </a:r>
              </a:p>
              <a:p>
                <a:pPr algn="r"/>
                <a:r>
                  <a:rPr lang="en-US" sz="1600" b="1" dirty="0"/>
                  <a:t>Boruta </a:t>
                </a:r>
                <a:r>
                  <a:rPr lang="en-US" sz="1600" dirty="0"/>
                  <a:t>for model-agnostic feature selection,</a:t>
                </a:r>
              </a:p>
              <a:p>
                <a:pPr algn="r"/>
                <a:r>
                  <a:rPr lang="en-US" sz="1600" dirty="0"/>
                  <a:t>keeping only </a:t>
                </a:r>
                <a:r>
                  <a:rPr lang="en-US" sz="1600" b="1" dirty="0">
                    <a:solidFill>
                      <a:srgbClr val="00B050"/>
                    </a:solidFill>
                  </a:rPr>
                  <a:t>confirmed</a:t>
                </a:r>
                <a:r>
                  <a:rPr lang="en-US" sz="1600" dirty="0"/>
                  <a:t> features</a:t>
                </a:r>
              </a:p>
            </p:txBody>
          </p:sp>
        </p:grpSp>
        <p:sp>
          <p:nvSpPr>
            <p:cNvPr id="230" name="Flèche : bas 229">
              <a:extLst>
                <a:ext uri="{FF2B5EF4-FFF2-40B4-BE49-F238E27FC236}">
                  <a16:creationId xmlns:a16="http://schemas.microsoft.com/office/drawing/2014/main" id="{CA1221B8-6576-473D-A105-1CBC721972C1}"/>
                </a:ext>
              </a:extLst>
            </p:cNvPr>
            <p:cNvSpPr/>
            <p:nvPr/>
          </p:nvSpPr>
          <p:spPr>
            <a:xfrm rot="10800000">
              <a:off x="3547417" y="2334636"/>
              <a:ext cx="366702" cy="427617"/>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2" name="Groupe 231">
            <a:extLst>
              <a:ext uri="{FF2B5EF4-FFF2-40B4-BE49-F238E27FC236}">
                <a16:creationId xmlns:a16="http://schemas.microsoft.com/office/drawing/2014/main" id="{A19A9CE6-E72D-42F4-A7FB-4EF3DBCEB83B}"/>
              </a:ext>
            </a:extLst>
          </p:cNvPr>
          <p:cNvGrpSpPr/>
          <p:nvPr/>
        </p:nvGrpSpPr>
        <p:grpSpPr>
          <a:xfrm>
            <a:off x="-64795" y="1389091"/>
            <a:ext cx="11645974" cy="5454003"/>
            <a:chOff x="-64795" y="1389091"/>
            <a:chExt cx="11645974" cy="5454003"/>
          </a:xfrm>
        </p:grpSpPr>
        <p:grpSp>
          <p:nvGrpSpPr>
            <p:cNvPr id="218" name="Groupe 217">
              <a:extLst>
                <a:ext uri="{FF2B5EF4-FFF2-40B4-BE49-F238E27FC236}">
                  <a16:creationId xmlns:a16="http://schemas.microsoft.com/office/drawing/2014/main" id="{5BABED93-F2B1-4216-ABC2-DDB053721CE7}"/>
                </a:ext>
              </a:extLst>
            </p:cNvPr>
            <p:cNvGrpSpPr/>
            <p:nvPr/>
          </p:nvGrpSpPr>
          <p:grpSpPr>
            <a:xfrm>
              <a:off x="-64795" y="1389091"/>
              <a:ext cx="11645974" cy="5454003"/>
              <a:chOff x="-64795" y="1389091"/>
              <a:chExt cx="11645974" cy="5454003"/>
            </a:xfrm>
          </p:grpSpPr>
          <p:grpSp>
            <p:nvGrpSpPr>
              <p:cNvPr id="217" name="Groupe 216">
                <a:extLst>
                  <a:ext uri="{FF2B5EF4-FFF2-40B4-BE49-F238E27FC236}">
                    <a16:creationId xmlns:a16="http://schemas.microsoft.com/office/drawing/2014/main" id="{B763D9E4-C071-414A-93E0-5CD1814A58CD}"/>
                  </a:ext>
                </a:extLst>
              </p:cNvPr>
              <p:cNvGrpSpPr/>
              <p:nvPr/>
            </p:nvGrpSpPr>
            <p:grpSpPr>
              <a:xfrm>
                <a:off x="5682143" y="1389091"/>
                <a:ext cx="5899036" cy="5454003"/>
                <a:chOff x="5682143" y="1389091"/>
                <a:chExt cx="5899036" cy="5454003"/>
              </a:xfrm>
            </p:grpSpPr>
            <p:sp>
              <p:nvSpPr>
                <p:cNvPr id="74" name="Bulle narrative : rectangle 73">
                  <a:extLst>
                    <a:ext uri="{FF2B5EF4-FFF2-40B4-BE49-F238E27FC236}">
                      <a16:creationId xmlns:a16="http://schemas.microsoft.com/office/drawing/2014/main" id="{4CBDEE2C-6334-4C90-BE1F-40F3179A00BE}"/>
                    </a:ext>
                  </a:extLst>
                </p:cNvPr>
                <p:cNvSpPr/>
                <p:nvPr/>
              </p:nvSpPr>
              <p:spPr>
                <a:xfrm>
                  <a:off x="9451578" y="1389091"/>
                  <a:ext cx="1655746" cy="458456"/>
                </a:xfrm>
                <a:prstGeom prst="wedgeRectCallout">
                  <a:avLst>
                    <a:gd name="adj1" fmla="val -20019"/>
                    <a:gd name="adj2" fmla="val 87482"/>
                  </a:avLst>
                </a:prstGeom>
                <a:solidFill>
                  <a:schemeClr val="tx2">
                    <a:lumMod val="60000"/>
                    <a:lumOff val="40000"/>
                  </a:schemeClr>
                </a:solidFill>
                <a:ln>
                  <a:solidFill>
                    <a:schemeClr val="bg2">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940 merged</a:t>
                  </a:r>
                </a:p>
              </p:txBody>
            </p:sp>
            <p:grpSp>
              <p:nvGrpSpPr>
                <p:cNvPr id="21" name="Groupe 20">
                  <a:extLst>
                    <a:ext uri="{FF2B5EF4-FFF2-40B4-BE49-F238E27FC236}">
                      <a16:creationId xmlns:a16="http://schemas.microsoft.com/office/drawing/2014/main" id="{615236E8-048B-430A-B042-E6C8D5D9E88E}"/>
                    </a:ext>
                  </a:extLst>
                </p:cNvPr>
                <p:cNvGrpSpPr/>
                <p:nvPr/>
              </p:nvGrpSpPr>
              <p:grpSpPr>
                <a:xfrm>
                  <a:off x="5682143" y="2030483"/>
                  <a:ext cx="5899036" cy="4812611"/>
                  <a:chOff x="5682143" y="2030483"/>
                  <a:chExt cx="5899036" cy="4812611"/>
                </a:xfrm>
              </p:grpSpPr>
              <p:pic>
                <p:nvPicPr>
                  <p:cNvPr id="57" name="Graphique 56">
                    <a:extLst>
                      <a:ext uri="{FF2B5EF4-FFF2-40B4-BE49-F238E27FC236}">
                        <a16:creationId xmlns:a16="http://schemas.microsoft.com/office/drawing/2014/main" id="{EF84CD75-623B-48A6-BA91-428DF35D6114}"/>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5682143" y="6488683"/>
                    <a:ext cx="354411" cy="354411"/>
                  </a:xfrm>
                  <a:prstGeom prst="rect">
                    <a:avLst/>
                  </a:prstGeom>
                </p:spPr>
              </p:pic>
              <p:pic>
                <p:nvPicPr>
                  <p:cNvPr id="58" name="Graphique 57">
                    <a:extLst>
                      <a:ext uri="{FF2B5EF4-FFF2-40B4-BE49-F238E27FC236}">
                        <a16:creationId xmlns:a16="http://schemas.microsoft.com/office/drawing/2014/main" id="{ED41007C-81F0-4CEC-85AB-6A0F0BC46CA7}"/>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6513642" y="6488682"/>
                    <a:ext cx="354411" cy="354411"/>
                  </a:xfrm>
                  <a:prstGeom prst="rect">
                    <a:avLst/>
                  </a:prstGeom>
                </p:spPr>
              </p:pic>
              <p:pic>
                <p:nvPicPr>
                  <p:cNvPr id="60" name="Graphique 59">
                    <a:extLst>
                      <a:ext uri="{FF2B5EF4-FFF2-40B4-BE49-F238E27FC236}">
                        <a16:creationId xmlns:a16="http://schemas.microsoft.com/office/drawing/2014/main" id="{BE39EBD3-D7C9-4E08-83AC-DA6456837B34}"/>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6089202" y="6488683"/>
                    <a:ext cx="354411" cy="354411"/>
                  </a:xfrm>
                  <a:prstGeom prst="rect">
                    <a:avLst/>
                  </a:prstGeom>
                </p:spPr>
              </p:pic>
              <p:sp>
                <p:nvSpPr>
                  <p:cNvPr id="61" name="ZoneTexte 60">
                    <a:extLst>
                      <a:ext uri="{FF2B5EF4-FFF2-40B4-BE49-F238E27FC236}">
                        <a16:creationId xmlns:a16="http://schemas.microsoft.com/office/drawing/2014/main" id="{20FFB34C-3461-480B-9CCC-51054BAEB79E}"/>
                      </a:ext>
                    </a:extLst>
                  </p:cNvPr>
                  <p:cNvSpPr txBox="1"/>
                  <p:nvPr/>
                </p:nvSpPr>
                <p:spPr>
                  <a:xfrm>
                    <a:off x="6938082" y="6460973"/>
                    <a:ext cx="1616148" cy="369332"/>
                  </a:xfrm>
                  <a:prstGeom prst="rect">
                    <a:avLst/>
                  </a:prstGeom>
                  <a:noFill/>
                </p:spPr>
                <p:txBody>
                  <a:bodyPr wrap="none" rtlCol="0">
                    <a:spAutoFit/>
                  </a:bodyPr>
                  <a:lstStyle/>
                  <a:p>
                    <a:r>
                      <a:rPr lang="en-US" dirty="0"/>
                      <a:t>Merge steps </a:t>
                    </a:r>
                  </a:p>
                </p:txBody>
              </p:sp>
              <p:grpSp>
                <p:nvGrpSpPr>
                  <p:cNvPr id="9" name="Groupe 8">
                    <a:extLst>
                      <a:ext uri="{FF2B5EF4-FFF2-40B4-BE49-F238E27FC236}">
                        <a16:creationId xmlns:a16="http://schemas.microsoft.com/office/drawing/2014/main" id="{A79D9B67-BAE8-405D-8B95-3EA8BFC570BB}"/>
                      </a:ext>
                    </a:extLst>
                  </p:cNvPr>
                  <p:cNvGrpSpPr/>
                  <p:nvPr/>
                </p:nvGrpSpPr>
                <p:grpSpPr>
                  <a:xfrm>
                    <a:off x="6876997" y="2030483"/>
                    <a:ext cx="4704182" cy="2777279"/>
                    <a:chOff x="6876997" y="2030483"/>
                    <a:chExt cx="4704182" cy="2777279"/>
                  </a:xfrm>
                </p:grpSpPr>
                <p:pic>
                  <p:nvPicPr>
                    <p:cNvPr id="12" name="Graphique 11">
                      <a:extLst>
                        <a:ext uri="{FF2B5EF4-FFF2-40B4-BE49-F238E27FC236}">
                          <a16:creationId xmlns:a16="http://schemas.microsoft.com/office/drawing/2014/main" id="{3EEE59F0-877E-4FC2-ABB3-5F6AAE16174F}"/>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6876997" y="3505896"/>
                      <a:ext cx="354411" cy="354411"/>
                    </a:xfrm>
                    <a:prstGeom prst="rect">
                      <a:avLst/>
                    </a:prstGeom>
                  </p:spPr>
                </p:pic>
                <p:pic>
                  <p:nvPicPr>
                    <p:cNvPr id="54" name="Graphique 53">
                      <a:extLst>
                        <a:ext uri="{FF2B5EF4-FFF2-40B4-BE49-F238E27FC236}">
                          <a16:creationId xmlns:a16="http://schemas.microsoft.com/office/drawing/2014/main" id="{B9673E22-7DBD-43FB-89E1-6BAA5E45E929}"/>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0653634" y="3505896"/>
                      <a:ext cx="354411" cy="354411"/>
                    </a:xfrm>
                    <a:prstGeom prst="rect">
                      <a:avLst/>
                    </a:prstGeom>
                  </p:spPr>
                </p:pic>
                <p:pic>
                  <p:nvPicPr>
                    <p:cNvPr id="55" name="Graphique 54">
                      <a:extLst>
                        <a:ext uri="{FF2B5EF4-FFF2-40B4-BE49-F238E27FC236}">
                          <a16:creationId xmlns:a16="http://schemas.microsoft.com/office/drawing/2014/main" id="{290CD6A1-03E4-42E3-8098-FF26D566D472}"/>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9842716" y="2030483"/>
                      <a:ext cx="354411" cy="329923"/>
                    </a:xfrm>
                    <a:prstGeom prst="rect">
                      <a:avLst/>
                    </a:prstGeom>
                  </p:spPr>
                </p:pic>
                <p:cxnSp>
                  <p:nvCxnSpPr>
                    <p:cNvPr id="8" name="Connecteur : en angle 7">
                      <a:extLst>
                        <a:ext uri="{FF2B5EF4-FFF2-40B4-BE49-F238E27FC236}">
                          <a16:creationId xmlns:a16="http://schemas.microsoft.com/office/drawing/2014/main" id="{08C2DA25-F17A-421A-B91F-CE42672E9E03}"/>
                        </a:ext>
                      </a:extLst>
                    </p:cNvPr>
                    <p:cNvCxnSpPr>
                      <a:cxnSpLocks/>
                      <a:stCxn id="63" idx="0"/>
                      <a:endCxn id="54" idx="1"/>
                    </p:cNvCxnSpPr>
                    <p:nvPr/>
                  </p:nvCxnSpPr>
                  <p:spPr>
                    <a:xfrm rot="5400000" flipH="1" flipV="1">
                      <a:off x="9559440" y="2904421"/>
                      <a:ext cx="315513" cy="1872876"/>
                    </a:xfrm>
                    <a:prstGeom prst="bentConnector2">
                      <a:avLst/>
                    </a:prstGeom>
                    <a:ln w="28575">
                      <a:solidFill>
                        <a:srgbClr val="6DD4FF"/>
                      </a:solidFill>
                      <a:tailEnd type="triangle"/>
                    </a:ln>
                  </p:spPr>
                  <p:style>
                    <a:lnRef idx="1">
                      <a:schemeClr val="accent1"/>
                    </a:lnRef>
                    <a:fillRef idx="0">
                      <a:schemeClr val="accent1"/>
                    </a:fillRef>
                    <a:effectRef idx="0">
                      <a:schemeClr val="accent1"/>
                    </a:effectRef>
                    <a:fontRef idx="minor">
                      <a:schemeClr val="tx1"/>
                    </a:fontRef>
                  </p:style>
                </p:cxnSp>
                <p:cxnSp>
                  <p:nvCxnSpPr>
                    <p:cNvPr id="79" name="Connecteur : en angle 78">
                      <a:extLst>
                        <a:ext uri="{FF2B5EF4-FFF2-40B4-BE49-F238E27FC236}">
                          <a16:creationId xmlns:a16="http://schemas.microsoft.com/office/drawing/2014/main" id="{2F71A729-F9F4-4EB3-9FD5-0D9445C9EB03}"/>
                        </a:ext>
                      </a:extLst>
                    </p:cNvPr>
                    <p:cNvCxnSpPr>
                      <a:cxnSpLocks/>
                      <a:stCxn id="64" idx="0"/>
                    </p:cNvCxnSpPr>
                    <p:nvPr/>
                  </p:nvCxnSpPr>
                  <p:spPr>
                    <a:xfrm rot="16200000" flipV="1">
                      <a:off x="11142938" y="3548214"/>
                      <a:ext cx="303352" cy="573131"/>
                    </a:xfrm>
                    <a:prstGeom prst="bentConnector2">
                      <a:avLst/>
                    </a:prstGeom>
                    <a:ln w="28575">
                      <a:solidFill>
                        <a:srgbClr val="6DD4FF"/>
                      </a:solidFill>
                      <a:tailEnd type="triangle"/>
                    </a:ln>
                  </p:spPr>
                  <p:style>
                    <a:lnRef idx="1">
                      <a:schemeClr val="accent1"/>
                    </a:lnRef>
                    <a:fillRef idx="0">
                      <a:schemeClr val="accent1"/>
                    </a:fillRef>
                    <a:effectRef idx="0">
                      <a:schemeClr val="accent1"/>
                    </a:effectRef>
                    <a:fontRef idx="minor">
                      <a:schemeClr val="tx1"/>
                    </a:fontRef>
                  </p:style>
                </p:cxnSp>
                <p:cxnSp>
                  <p:nvCxnSpPr>
                    <p:cNvPr id="80" name="Connecteur : en angle 79">
                      <a:extLst>
                        <a:ext uri="{FF2B5EF4-FFF2-40B4-BE49-F238E27FC236}">
                          <a16:creationId xmlns:a16="http://schemas.microsoft.com/office/drawing/2014/main" id="{D9DD9D3C-FDCB-4F5C-BBC3-21D5949BFD6C}"/>
                        </a:ext>
                      </a:extLst>
                    </p:cNvPr>
                    <p:cNvCxnSpPr>
                      <a:cxnSpLocks/>
                      <a:stCxn id="29" idx="3"/>
                      <a:endCxn id="12" idx="3"/>
                    </p:cNvCxnSpPr>
                    <p:nvPr/>
                  </p:nvCxnSpPr>
                  <p:spPr>
                    <a:xfrm flipH="1" flipV="1">
                      <a:off x="7231408" y="3683102"/>
                      <a:ext cx="89798" cy="1124660"/>
                    </a:xfrm>
                    <a:prstGeom prst="bentConnector3">
                      <a:avLst>
                        <a:gd name="adj1" fmla="val -121751"/>
                      </a:avLst>
                    </a:prstGeom>
                    <a:ln w="28575">
                      <a:solidFill>
                        <a:srgbClr val="F5B8CF"/>
                      </a:solidFill>
                      <a:tailEnd type="triangle"/>
                    </a:ln>
                  </p:spPr>
                  <p:style>
                    <a:lnRef idx="1">
                      <a:schemeClr val="accent1"/>
                    </a:lnRef>
                    <a:fillRef idx="0">
                      <a:schemeClr val="accent1"/>
                    </a:fillRef>
                    <a:effectRef idx="0">
                      <a:schemeClr val="accent1"/>
                    </a:effectRef>
                    <a:fontRef idx="minor">
                      <a:schemeClr val="tx1"/>
                    </a:fontRef>
                  </p:style>
                </p:cxnSp>
                <p:cxnSp>
                  <p:nvCxnSpPr>
                    <p:cNvPr id="81" name="Connecteur : en angle 80">
                      <a:extLst>
                        <a:ext uri="{FF2B5EF4-FFF2-40B4-BE49-F238E27FC236}">
                          <a16:creationId xmlns:a16="http://schemas.microsoft.com/office/drawing/2014/main" id="{FBD37212-9302-4BAF-89D5-A0FD87C5C50C}"/>
                        </a:ext>
                      </a:extLst>
                    </p:cNvPr>
                    <p:cNvCxnSpPr>
                      <a:cxnSpLocks/>
                      <a:stCxn id="62" idx="0"/>
                      <a:endCxn id="55" idx="1"/>
                    </p:cNvCxnSpPr>
                    <p:nvPr/>
                  </p:nvCxnSpPr>
                  <p:spPr>
                    <a:xfrm rot="5400000" flipH="1" flipV="1">
                      <a:off x="7930101" y="2086000"/>
                      <a:ext cx="1803170" cy="2022060"/>
                    </a:xfrm>
                    <a:prstGeom prst="bentConnector2">
                      <a:avLst/>
                    </a:prstGeom>
                    <a:ln w="28575">
                      <a:solidFill>
                        <a:srgbClr val="B2B2B2"/>
                      </a:solidFill>
                      <a:tailEnd type="triangle"/>
                    </a:ln>
                  </p:spPr>
                  <p:style>
                    <a:lnRef idx="1">
                      <a:schemeClr val="accent1"/>
                    </a:lnRef>
                    <a:fillRef idx="0">
                      <a:schemeClr val="accent1"/>
                    </a:fillRef>
                    <a:effectRef idx="0">
                      <a:schemeClr val="accent1"/>
                    </a:effectRef>
                    <a:fontRef idx="minor">
                      <a:schemeClr val="tx1"/>
                    </a:fontRef>
                  </p:style>
                </p:cxnSp>
                <p:cxnSp>
                  <p:nvCxnSpPr>
                    <p:cNvPr id="82" name="Connecteur : en angle 81">
                      <a:extLst>
                        <a:ext uri="{FF2B5EF4-FFF2-40B4-BE49-F238E27FC236}">
                          <a16:creationId xmlns:a16="http://schemas.microsoft.com/office/drawing/2014/main" id="{0E8642C7-570E-4933-A1FA-D5353D7EEDBC}"/>
                        </a:ext>
                      </a:extLst>
                    </p:cNvPr>
                    <p:cNvCxnSpPr>
                      <a:cxnSpLocks/>
                      <a:stCxn id="70" idx="3"/>
                      <a:endCxn id="55" idx="1"/>
                    </p:cNvCxnSpPr>
                    <p:nvPr/>
                  </p:nvCxnSpPr>
                  <p:spPr>
                    <a:xfrm flipV="1">
                      <a:off x="7014970" y="2195445"/>
                      <a:ext cx="2827746" cy="247369"/>
                    </a:xfrm>
                    <a:prstGeom prst="bentConnector3">
                      <a:avLst>
                        <a:gd name="adj1" fmla="val 28442"/>
                      </a:avLst>
                    </a:prstGeom>
                    <a:ln w="28575">
                      <a:solidFill>
                        <a:srgbClr val="B2B2B2"/>
                      </a:solidFill>
                      <a:tailEnd type="triangle"/>
                    </a:ln>
                  </p:spPr>
                  <p:style>
                    <a:lnRef idx="1">
                      <a:schemeClr val="accent1"/>
                    </a:lnRef>
                    <a:fillRef idx="0">
                      <a:schemeClr val="accent1"/>
                    </a:fillRef>
                    <a:effectRef idx="0">
                      <a:schemeClr val="accent1"/>
                    </a:effectRef>
                    <a:fontRef idx="minor">
                      <a:schemeClr val="tx1"/>
                    </a:fontRef>
                  </p:style>
                </p:cxnSp>
                <p:cxnSp>
                  <p:nvCxnSpPr>
                    <p:cNvPr id="86" name="Connecteur : en angle 85">
                      <a:extLst>
                        <a:ext uri="{FF2B5EF4-FFF2-40B4-BE49-F238E27FC236}">
                          <a16:creationId xmlns:a16="http://schemas.microsoft.com/office/drawing/2014/main" id="{1834AE54-9B2A-4B69-B48B-6639ADD1E2BB}"/>
                        </a:ext>
                      </a:extLst>
                    </p:cNvPr>
                    <p:cNvCxnSpPr>
                      <a:cxnSpLocks/>
                      <a:stCxn id="71" idx="0"/>
                      <a:endCxn id="55" idx="1"/>
                    </p:cNvCxnSpPr>
                    <p:nvPr/>
                  </p:nvCxnSpPr>
                  <p:spPr>
                    <a:xfrm rot="5400000" flipH="1" flipV="1">
                      <a:off x="9219600" y="1927855"/>
                      <a:ext cx="355526" cy="890706"/>
                    </a:xfrm>
                    <a:prstGeom prst="bentConnector2">
                      <a:avLst/>
                    </a:prstGeom>
                    <a:ln w="28575">
                      <a:solidFill>
                        <a:srgbClr val="B2B2B2"/>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onnecteur : en angle 89">
                      <a:extLst>
                        <a:ext uri="{FF2B5EF4-FFF2-40B4-BE49-F238E27FC236}">
                          <a16:creationId xmlns:a16="http://schemas.microsoft.com/office/drawing/2014/main" id="{116B8BEA-91F0-49B0-BBD0-F73349C815A2}"/>
                        </a:ext>
                      </a:extLst>
                    </p:cNvPr>
                    <p:cNvCxnSpPr>
                      <a:cxnSpLocks/>
                      <a:stCxn id="41" idx="0"/>
                      <a:endCxn id="55" idx="1"/>
                    </p:cNvCxnSpPr>
                    <p:nvPr/>
                  </p:nvCxnSpPr>
                  <p:spPr>
                    <a:xfrm rot="5400000" flipH="1" flipV="1">
                      <a:off x="9021251" y="2890995"/>
                      <a:ext cx="1517014" cy="125915"/>
                    </a:xfrm>
                    <a:prstGeom prst="bentConnector2">
                      <a:avLst/>
                    </a:prstGeom>
                    <a:ln w="28575">
                      <a:solidFill>
                        <a:srgbClr val="B2B2B2"/>
                      </a:solidFill>
                      <a:tailEnd type="triangle"/>
                    </a:ln>
                  </p:spPr>
                  <p:style>
                    <a:lnRef idx="1">
                      <a:schemeClr val="accent1"/>
                    </a:lnRef>
                    <a:fillRef idx="0">
                      <a:schemeClr val="accent1"/>
                    </a:fillRef>
                    <a:effectRef idx="0">
                      <a:schemeClr val="accent1"/>
                    </a:effectRef>
                    <a:fontRef idx="minor">
                      <a:schemeClr val="tx1"/>
                    </a:fontRef>
                  </p:style>
                </p:cxnSp>
                <p:cxnSp>
                  <p:nvCxnSpPr>
                    <p:cNvPr id="97" name="Connecteur : en angle 96">
                      <a:extLst>
                        <a:ext uri="{FF2B5EF4-FFF2-40B4-BE49-F238E27FC236}">
                          <a16:creationId xmlns:a16="http://schemas.microsoft.com/office/drawing/2014/main" id="{1F494B5F-D405-493D-904B-F5EC7CC1282A}"/>
                        </a:ext>
                      </a:extLst>
                    </p:cNvPr>
                    <p:cNvCxnSpPr>
                      <a:cxnSpLocks/>
                      <a:stCxn id="65" idx="0"/>
                      <a:endCxn id="55" idx="3"/>
                    </p:cNvCxnSpPr>
                    <p:nvPr/>
                  </p:nvCxnSpPr>
                  <p:spPr>
                    <a:xfrm rot="16200000" flipV="1">
                      <a:off x="9575370" y="2817203"/>
                      <a:ext cx="1782709" cy="539194"/>
                    </a:xfrm>
                    <a:prstGeom prst="bentConnector2">
                      <a:avLst/>
                    </a:prstGeom>
                    <a:ln w="28575">
                      <a:solidFill>
                        <a:srgbClr val="B2B2B2"/>
                      </a:solidFill>
                      <a:tailEnd type="triangle"/>
                    </a:ln>
                  </p:spPr>
                  <p:style>
                    <a:lnRef idx="1">
                      <a:schemeClr val="accent1"/>
                    </a:lnRef>
                    <a:fillRef idx="0">
                      <a:schemeClr val="accent1"/>
                    </a:fillRef>
                    <a:effectRef idx="0">
                      <a:schemeClr val="accent1"/>
                    </a:effectRef>
                    <a:fontRef idx="minor">
                      <a:schemeClr val="tx1"/>
                    </a:fontRef>
                  </p:style>
                </p:cxnSp>
              </p:grpSp>
            </p:grpSp>
          </p:grpSp>
          <p:sp>
            <p:nvSpPr>
              <p:cNvPr id="91" name="ZoneTexte 90">
                <a:extLst>
                  <a:ext uri="{FF2B5EF4-FFF2-40B4-BE49-F238E27FC236}">
                    <a16:creationId xmlns:a16="http://schemas.microsoft.com/office/drawing/2014/main" id="{03017349-D418-4478-B3D1-90548B08FBA9}"/>
                  </a:ext>
                </a:extLst>
              </p:cNvPr>
              <p:cNvSpPr txBox="1"/>
              <p:nvPr/>
            </p:nvSpPr>
            <p:spPr>
              <a:xfrm>
                <a:off x="-64795" y="2885119"/>
                <a:ext cx="5052286" cy="338554"/>
              </a:xfrm>
              <a:prstGeom prst="rect">
                <a:avLst/>
              </a:prstGeom>
              <a:noFill/>
            </p:spPr>
            <p:txBody>
              <a:bodyPr wrap="square">
                <a:spAutoFit/>
              </a:bodyPr>
              <a:lstStyle/>
              <a:p>
                <a:pPr algn="r"/>
                <a:r>
                  <a:rPr lang="en-US" sz="1600" b="1" dirty="0"/>
                  <a:t>2. Merge into a single dataset</a:t>
                </a:r>
              </a:p>
            </p:txBody>
          </p:sp>
        </p:grpSp>
        <p:sp>
          <p:nvSpPr>
            <p:cNvPr id="231" name="Flèche : bas 230">
              <a:extLst>
                <a:ext uri="{FF2B5EF4-FFF2-40B4-BE49-F238E27FC236}">
                  <a16:creationId xmlns:a16="http://schemas.microsoft.com/office/drawing/2014/main" id="{73632DE5-75E9-4990-86CA-22F2E7692DE2}"/>
                </a:ext>
              </a:extLst>
            </p:cNvPr>
            <p:cNvSpPr/>
            <p:nvPr/>
          </p:nvSpPr>
          <p:spPr>
            <a:xfrm rot="10800000">
              <a:off x="3547416" y="3264721"/>
              <a:ext cx="366702" cy="427617"/>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52451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88"/>
                                        </p:tgtEl>
                                        <p:attrNameLst>
                                          <p:attrName>style.visibility</p:attrName>
                                        </p:attrNameLst>
                                      </p:cBhvr>
                                      <p:to>
                                        <p:strVal val="visible"/>
                                      </p:to>
                                    </p:set>
                                    <p:animEffect transition="in" filter="wipe(down)">
                                      <p:cBhvr>
                                        <p:cTn id="7" dur="500"/>
                                        <p:tgtEl>
                                          <p:spTgt spid="18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89"/>
                                        </p:tgtEl>
                                        <p:attrNameLst>
                                          <p:attrName>style.visibility</p:attrName>
                                        </p:attrNameLst>
                                      </p:cBhvr>
                                      <p:to>
                                        <p:strVal val="visible"/>
                                      </p:to>
                                    </p:set>
                                    <p:animEffect transition="in" filter="wipe(down)">
                                      <p:cBhvr>
                                        <p:cTn id="12" dur="500"/>
                                        <p:tgtEl>
                                          <p:spTgt spid="18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84"/>
                                        </p:tgtEl>
                                        <p:attrNameLst>
                                          <p:attrName>style.visibility</p:attrName>
                                        </p:attrNameLst>
                                      </p:cBhvr>
                                      <p:to>
                                        <p:strVal val="visible"/>
                                      </p:to>
                                    </p:set>
                                    <p:animEffect transition="in" filter="wipe(down)">
                                      <p:cBhvr>
                                        <p:cTn id="17" dur="500"/>
                                        <p:tgtEl>
                                          <p:spTgt spid="18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32"/>
                                        </p:tgtEl>
                                        <p:attrNameLst>
                                          <p:attrName>style.visibility</p:attrName>
                                        </p:attrNameLst>
                                      </p:cBhvr>
                                      <p:to>
                                        <p:strVal val="visible"/>
                                      </p:to>
                                    </p:set>
                                    <p:animEffect transition="in" filter="wipe(down)">
                                      <p:cBhvr>
                                        <p:cTn id="22" dur="500"/>
                                        <p:tgtEl>
                                          <p:spTgt spid="23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33"/>
                                        </p:tgtEl>
                                        <p:attrNameLst>
                                          <p:attrName>style.visibility</p:attrName>
                                        </p:attrNameLst>
                                      </p:cBhvr>
                                      <p:to>
                                        <p:strVal val="visible"/>
                                      </p:to>
                                    </p:set>
                                    <p:animEffect transition="in" filter="wipe(down)">
                                      <p:cBhvr>
                                        <p:cTn id="27" dur="500"/>
                                        <p:tgtEl>
                                          <p:spTgt spid="23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4"/>
                                        </p:tgtEl>
                                        <p:attrNameLst>
                                          <p:attrName>style.visibility</p:attrName>
                                        </p:attrNameLst>
                                      </p:cBhvr>
                                      <p:to>
                                        <p:strVal val="visible"/>
                                      </p:to>
                                    </p:set>
                                    <p:animEffect transition="in" filter="fade">
                                      <p:cBhvr>
                                        <p:cTn id="32"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841A5F-E988-48A0-9AC2-8CF21BD4F8C1}"/>
              </a:ext>
            </a:extLst>
          </p:cNvPr>
          <p:cNvSpPr>
            <a:spLocks noGrp="1"/>
          </p:cNvSpPr>
          <p:nvPr>
            <p:ph type="title"/>
          </p:nvPr>
        </p:nvSpPr>
        <p:spPr/>
        <p:txBody>
          <a:bodyPr/>
          <a:lstStyle/>
          <a:p>
            <a:r>
              <a:rPr lang="en-US" dirty="0"/>
              <a:t>Track most valuable features</a:t>
            </a:r>
          </a:p>
        </p:txBody>
      </p:sp>
      <p:sp>
        <p:nvSpPr>
          <p:cNvPr id="3" name="Espace réservé du contenu 2">
            <a:extLst>
              <a:ext uri="{FF2B5EF4-FFF2-40B4-BE49-F238E27FC236}">
                <a16:creationId xmlns:a16="http://schemas.microsoft.com/office/drawing/2014/main" id="{E244E95B-CFAC-47D8-B011-198C9F723100}"/>
              </a:ext>
            </a:extLst>
          </p:cNvPr>
          <p:cNvSpPr>
            <a:spLocks noGrp="1"/>
          </p:cNvSpPr>
          <p:nvPr>
            <p:ph idx="1"/>
          </p:nvPr>
        </p:nvSpPr>
        <p:spPr>
          <a:xfrm>
            <a:off x="-38600" y="819807"/>
            <a:ext cx="11248008" cy="2548186"/>
          </a:xfrm>
        </p:spPr>
        <p:txBody>
          <a:bodyPr>
            <a:normAutofit fontScale="77500" lnSpcReduction="20000"/>
          </a:bodyPr>
          <a:lstStyle/>
          <a:p>
            <a:endParaRPr lang="en-US" b="1" dirty="0"/>
          </a:p>
          <a:p>
            <a:r>
              <a:rPr lang="en-US" b="1" dirty="0"/>
              <a:t>Encoding of categorical features !</a:t>
            </a:r>
          </a:p>
          <a:p>
            <a:r>
              <a:rPr lang="en-US" b="1" dirty="0"/>
              <a:t>Forewords: Boruta</a:t>
            </a:r>
            <a:r>
              <a:rPr lang="en-US" dirty="0"/>
              <a:t> is based on a randomized values within shadow features to enrich a given observation. A feature is useful only if </a:t>
            </a:r>
            <a:r>
              <a:rPr lang="en-US" b="1" dirty="0"/>
              <a:t>confirmed</a:t>
            </a:r>
            <a:r>
              <a:rPr lang="en-US" dirty="0"/>
              <a:t> better than the best randomized feature.</a:t>
            </a:r>
          </a:p>
          <a:p>
            <a:r>
              <a:rPr lang="en-US" dirty="0"/>
              <a:t>Here are a few examples of Boruta ranking : 1 is best</a:t>
            </a:r>
          </a:p>
          <a:p>
            <a:r>
              <a:rPr lang="en-US" dirty="0"/>
              <a:t>Selecting valuable</a:t>
            </a:r>
          </a:p>
          <a:p>
            <a:r>
              <a:rPr lang="en-US" dirty="0"/>
              <a:t>Risk of loosing the integrity </a:t>
            </a:r>
          </a:p>
          <a:p>
            <a:pPr lvl="1"/>
            <a:r>
              <a:rPr lang="en-US" dirty="0"/>
              <a:t>Structural (hierarchy of Features).</a:t>
            </a:r>
          </a:p>
          <a:p>
            <a:pPr lvl="1"/>
            <a:r>
              <a:rPr lang="en-US" dirty="0"/>
              <a:t>Alternate techniques (such as </a:t>
            </a:r>
            <a:r>
              <a:rPr lang="en-US" dirty="0" err="1"/>
              <a:t>Tf-Idf</a:t>
            </a:r>
            <a:r>
              <a:rPr lang="en-US" dirty="0"/>
              <a:t>) to deal with group of features.</a:t>
            </a:r>
          </a:p>
          <a:p>
            <a:pPr lvl="1"/>
            <a:endParaRPr lang="en-US" dirty="0"/>
          </a:p>
          <a:p>
            <a:endParaRPr lang="en-US" dirty="0"/>
          </a:p>
        </p:txBody>
      </p:sp>
      <p:sp>
        <p:nvSpPr>
          <p:cNvPr id="4" name="Espace réservé du numéro de diapositive 3">
            <a:extLst>
              <a:ext uri="{FF2B5EF4-FFF2-40B4-BE49-F238E27FC236}">
                <a16:creationId xmlns:a16="http://schemas.microsoft.com/office/drawing/2014/main" id="{2B91DD25-212F-4C21-B931-DF57E5C1FEDE}"/>
              </a:ext>
            </a:extLst>
          </p:cNvPr>
          <p:cNvSpPr>
            <a:spLocks noGrp="1"/>
          </p:cNvSpPr>
          <p:nvPr>
            <p:ph type="sldNum" sz="quarter" idx="12"/>
          </p:nvPr>
        </p:nvSpPr>
        <p:spPr/>
        <p:txBody>
          <a:bodyPr/>
          <a:lstStyle/>
          <a:p>
            <a:fld id="{D57F1E4F-1CFF-5643-939E-217C01CDF565}" type="slidenum">
              <a:rPr lang="en-US" smtClean="0"/>
              <a:pPr/>
              <a:t>7</a:t>
            </a:fld>
            <a:endParaRPr lang="en-US" dirty="0"/>
          </a:p>
        </p:txBody>
      </p:sp>
      <p:graphicFrame>
        <p:nvGraphicFramePr>
          <p:cNvPr id="5" name="Tableau 4">
            <a:extLst>
              <a:ext uri="{FF2B5EF4-FFF2-40B4-BE49-F238E27FC236}">
                <a16:creationId xmlns:a16="http://schemas.microsoft.com/office/drawing/2014/main" id="{CB137998-2FDA-4429-B9D5-A3159D840B96}"/>
              </a:ext>
            </a:extLst>
          </p:cNvPr>
          <p:cNvGraphicFramePr>
            <a:graphicFrameLocks noGrp="1"/>
          </p:cNvGraphicFramePr>
          <p:nvPr>
            <p:extLst>
              <p:ext uri="{D42A27DB-BD31-4B8C-83A1-F6EECF244321}">
                <p14:modId xmlns:p14="http://schemas.microsoft.com/office/powerpoint/2010/main" val="2353911764"/>
              </p:ext>
            </p:extLst>
          </p:nvPr>
        </p:nvGraphicFramePr>
        <p:xfrm>
          <a:off x="810000" y="3111624"/>
          <a:ext cx="2870200" cy="1828800"/>
        </p:xfrm>
        <a:graphic>
          <a:graphicData uri="http://schemas.openxmlformats.org/drawingml/2006/table">
            <a:tbl>
              <a:tblPr>
                <a:tableStyleId>{5C22544A-7EE6-4342-B048-85BDC9FD1C3A}</a:tableStyleId>
              </a:tblPr>
              <a:tblGrid>
                <a:gridCol w="2387600">
                  <a:extLst>
                    <a:ext uri="{9D8B030D-6E8A-4147-A177-3AD203B41FA5}">
                      <a16:colId xmlns:a16="http://schemas.microsoft.com/office/drawing/2014/main" val="3633830124"/>
                    </a:ext>
                  </a:extLst>
                </a:gridCol>
                <a:gridCol w="482600">
                  <a:extLst>
                    <a:ext uri="{9D8B030D-6E8A-4147-A177-3AD203B41FA5}">
                      <a16:colId xmlns:a16="http://schemas.microsoft.com/office/drawing/2014/main" val="3769855788"/>
                    </a:ext>
                  </a:extLst>
                </a:gridCol>
              </a:tblGrid>
              <a:tr h="182880">
                <a:tc>
                  <a:txBody>
                    <a:bodyPr/>
                    <a:lstStyle/>
                    <a:p>
                      <a:pPr algn="l" fontAlgn="b"/>
                      <a:r>
                        <a:rPr lang="en-US" sz="1100" u="none" strike="noStrike">
                          <a:effectLst/>
                        </a:rPr>
                        <a:t>feature</a:t>
                      </a:r>
                      <a:endParaRPr lang="en-US" sz="1100" b="1" i="0" u="none" strike="noStrike">
                        <a:solidFill>
                          <a:srgbClr val="FFFFFF"/>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rank</a:t>
                      </a:r>
                      <a:endParaRPr lang="en-US" sz="1100" b="1" i="0" u="none" strike="noStrike">
                        <a:solidFill>
                          <a:srgbClr val="FFFFFF"/>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02179863"/>
                  </a:ext>
                </a:extLst>
              </a:tr>
              <a:tr h="182880">
                <a:tc>
                  <a:txBody>
                    <a:bodyPr/>
                    <a:lstStyle/>
                    <a:p>
                      <a:pPr algn="l" fontAlgn="b"/>
                      <a:r>
                        <a:rPr lang="en-US" sz="1100" u="none" strike="noStrike" dirty="0">
                          <a:effectLst/>
                        </a:rPr>
                        <a:t>POS_SK_DPD_DEF_MEAN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53431391"/>
                  </a:ext>
                </a:extLst>
              </a:tr>
              <a:tr h="182880">
                <a:tc>
                  <a:txBody>
                    <a:bodyPr/>
                    <a:lstStyle/>
                    <a:p>
                      <a:pPr algn="l" fontAlgn="b"/>
                      <a:r>
                        <a:rPr lang="en-US" sz="1100" u="none" strike="noStrike">
                          <a:effectLst/>
                        </a:rPr>
                        <a:t>POS_MONTHS_BALANCE_MEAN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33657507"/>
                  </a:ext>
                </a:extLst>
              </a:tr>
              <a:tr h="182880">
                <a:tc>
                  <a:txBody>
                    <a:bodyPr/>
                    <a:lstStyle/>
                    <a:p>
                      <a:pPr algn="l" fontAlgn="b"/>
                      <a:r>
                        <a:rPr lang="en-US" sz="1100" u="none" strike="noStrike" dirty="0">
                          <a:effectLst/>
                        </a:rPr>
                        <a:t>POS_MONTHS_BALANCE_MAX</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88919177"/>
                  </a:ext>
                </a:extLst>
              </a:tr>
              <a:tr h="182880">
                <a:tc>
                  <a:txBody>
                    <a:bodyPr/>
                    <a:lstStyle/>
                    <a:p>
                      <a:pPr algn="l" fontAlgn="b"/>
                      <a:r>
                        <a:rPr lang="en-US" sz="1100" u="none" strike="noStrike">
                          <a:effectLst/>
                        </a:rPr>
                        <a:t>POS_N_POS_COUNT</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1664145"/>
                  </a:ext>
                </a:extLst>
              </a:tr>
              <a:tr h="182880">
                <a:tc>
                  <a:txBody>
                    <a:bodyPr/>
                    <a:lstStyle/>
                    <a:p>
                      <a:pPr algn="l" fontAlgn="b"/>
                      <a:r>
                        <a:rPr lang="da-DK" sz="1100" u="none" strike="noStrike">
                          <a:effectLst/>
                        </a:rPr>
                        <a:t>POS_SK_DPD_DEF_MAX</a:t>
                      </a:r>
                      <a:endParaRPr lang="da-DK"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58002819"/>
                  </a:ext>
                </a:extLst>
              </a:tr>
              <a:tr h="182880">
                <a:tc>
                  <a:txBody>
                    <a:bodyPr/>
                    <a:lstStyle/>
                    <a:p>
                      <a:pPr algn="l" fontAlgn="b"/>
                      <a:r>
                        <a:rPr lang="en-US" sz="1100" u="none" strike="noStrike">
                          <a:effectLst/>
                        </a:rPr>
                        <a:t>POS_SK_DPD_MEAN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19</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39110148"/>
                  </a:ext>
                </a:extLst>
              </a:tr>
              <a:tr h="182880">
                <a:tc>
                  <a:txBody>
                    <a:bodyPr/>
                    <a:lstStyle/>
                    <a:p>
                      <a:pPr algn="l" fontAlgn="b"/>
                      <a:r>
                        <a:rPr lang="en-US" sz="1100" u="none" strike="noStrike">
                          <a:effectLst/>
                        </a:rPr>
                        <a:t>POS_SK_DPD_MAX</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131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56825063"/>
                  </a:ext>
                </a:extLst>
              </a:tr>
              <a:tr h="182880">
                <a:tc>
                  <a:txBody>
                    <a:bodyPr/>
                    <a:lstStyle/>
                    <a:p>
                      <a:pPr algn="l" fontAlgn="b"/>
                      <a:r>
                        <a:rPr lang="en-US" sz="1100" u="none" strike="noStrike">
                          <a:effectLst/>
                        </a:rPr>
                        <a:t>POS_SK_DPD_DEF_MIN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605</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84711319"/>
                  </a:ext>
                </a:extLst>
              </a:tr>
              <a:tr h="182880">
                <a:tc>
                  <a:txBody>
                    <a:bodyPr/>
                    <a:lstStyle/>
                    <a:p>
                      <a:pPr algn="l" fontAlgn="b"/>
                      <a:r>
                        <a:rPr lang="en-US" sz="1100" u="none" strike="noStrike" dirty="0">
                          <a:effectLst/>
                        </a:rPr>
                        <a:t>POS_SK_DPD_MIN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605</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56025568"/>
                  </a:ext>
                </a:extLst>
              </a:tr>
            </a:tbl>
          </a:graphicData>
        </a:graphic>
      </p:graphicFrame>
      <p:graphicFrame>
        <p:nvGraphicFramePr>
          <p:cNvPr id="6" name="Tableau 5">
            <a:extLst>
              <a:ext uri="{FF2B5EF4-FFF2-40B4-BE49-F238E27FC236}">
                <a16:creationId xmlns:a16="http://schemas.microsoft.com/office/drawing/2014/main" id="{88C34D60-C612-4A17-8FD3-A4D9528A8BCA}"/>
              </a:ext>
            </a:extLst>
          </p:cNvPr>
          <p:cNvGraphicFramePr>
            <a:graphicFrameLocks noGrp="1"/>
          </p:cNvGraphicFramePr>
          <p:nvPr>
            <p:extLst>
              <p:ext uri="{D42A27DB-BD31-4B8C-83A1-F6EECF244321}">
                <p14:modId xmlns:p14="http://schemas.microsoft.com/office/powerpoint/2010/main" val="2243477467"/>
              </p:ext>
            </p:extLst>
          </p:nvPr>
        </p:nvGraphicFramePr>
        <p:xfrm>
          <a:off x="5453023" y="1346968"/>
          <a:ext cx="6115050" cy="3679749"/>
        </p:xfrm>
        <a:graphic>
          <a:graphicData uri="http://schemas.openxmlformats.org/drawingml/2006/table">
            <a:tbl>
              <a:tblPr>
                <a:tableStyleId>{5C22544A-7EE6-4342-B048-85BDC9FD1C3A}</a:tableStyleId>
              </a:tblPr>
              <a:tblGrid>
                <a:gridCol w="5086855">
                  <a:extLst>
                    <a:ext uri="{9D8B030D-6E8A-4147-A177-3AD203B41FA5}">
                      <a16:colId xmlns:a16="http://schemas.microsoft.com/office/drawing/2014/main" val="200630214"/>
                    </a:ext>
                  </a:extLst>
                </a:gridCol>
                <a:gridCol w="1028195">
                  <a:extLst>
                    <a:ext uri="{9D8B030D-6E8A-4147-A177-3AD203B41FA5}">
                      <a16:colId xmlns:a16="http://schemas.microsoft.com/office/drawing/2014/main" val="2114387060"/>
                    </a:ext>
                  </a:extLst>
                </a:gridCol>
              </a:tblGrid>
              <a:tr h="104647">
                <a:tc>
                  <a:txBody>
                    <a:bodyPr/>
                    <a:lstStyle/>
                    <a:p>
                      <a:pPr algn="l" fontAlgn="b"/>
                      <a:r>
                        <a:rPr lang="en-US" sz="1100" u="none" strike="noStrike">
                          <a:effectLst/>
                        </a:rPr>
                        <a:t>feature</a:t>
                      </a:r>
                      <a:endParaRPr lang="en-US" sz="1100" b="1" i="0" u="none" strike="noStrike">
                        <a:solidFill>
                          <a:srgbClr val="FFFFFF"/>
                        </a:solidFill>
                        <a:effectLst/>
                        <a:latin typeface="Calibri" panose="020F0502020204030204" pitchFamily="34" charset="0"/>
                      </a:endParaRPr>
                    </a:p>
                  </a:txBody>
                  <a:tcPr marL="4407" marR="4407" marT="4407" marB="0" anchor="b"/>
                </a:tc>
                <a:tc>
                  <a:txBody>
                    <a:bodyPr/>
                    <a:lstStyle/>
                    <a:p>
                      <a:pPr algn="l" fontAlgn="b"/>
                      <a:r>
                        <a:rPr lang="en-US" sz="1100" u="none" strike="noStrike">
                          <a:effectLst/>
                        </a:rPr>
                        <a:t>rank</a:t>
                      </a:r>
                      <a:endParaRPr lang="en-US" sz="1100" b="1" i="0" u="none" strike="noStrike">
                        <a:solidFill>
                          <a:srgbClr val="FFFFFF"/>
                        </a:solidFill>
                        <a:effectLst/>
                        <a:latin typeface="Calibri" panose="020F0502020204030204" pitchFamily="34" charset="0"/>
                      </a:endParaRPr>
                    </a:p>
                  </a:txBody>
                  <a:tcPr marL="4407" marR="4407" marT="4407" marB="0" anchor="b"/>
                </a:tc>
                <a:extLst>
                  <a:ext uri="{0D108BD9-81ED-4DB2-BD59-A6C34878D82A}">
                    <a16:rowId xmlns:a16="http://schemas.microsoft.com/office/drawing/2014/main" val="433679222"/>
                  </a:ext>
                </a:extLst>
              </a:tr>
              <a:tr h="196215">
                <a:tc>
                  <a:txBody>
                    <a:bodyPr/>
                    <a:lstStyle/>
                    <a:p>
                      <a:pPr algn="l" fontAlgn="b"/>
                      <a:r>
                        <a:rPr lang="en-US" sz="1100" u="none" strike="noStrike" dirty="0" err="1">
                          <a:effectLst/>
                        </a:rPr>
                        <a:t>PREV_PRODUCT_COMBINATION_Cash</a:t>
                      </a:r>
                      <a:r>
                        <a:rPr lang="en-US" sz="1100" u="none" strike="noStrike" dirty="0">
                          <a:effectLst/>
                        </a:rPr>
                        <a:t> X-Sell: </a:t>
                      </a:r>
                      <a:r>
                        <a:rPr lang="en-US" sz="1100" u="none" strike="noStrike" dirty="0" err="1">
                          <a:effectLst/>
                        </a:rPr>
                        <a:t>low_MEAN</a:t>
                      </a:r>
                      <a:endParaRPr lang="en-US" sz="1100" b="0" i="0" u="none" strike="noStrike" dirty="0">
                        <a:solidFill>
                          <a:srgbClr val="000000"/>
                        </a:solidFill>
                        <a:effectLst/>
                        <a:latin typeface="Calibri" panose="020F0502020204030204" pitchFamily="34" charset="0"/>
                      </a:endParaRPr>
                    </a:p>
                  </a:txBody>
                  <a:tcPr marL="4407" marR="4407" marT="4407"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4407" marR="4407" marT="4407" marB="0" anchor="b"/>
                </a:tc>
                <a:extLst>
                  <a:ext uri="{0D108BD9-81ED-4DB2-BD59-A6C34878D82A}">
                    <a16:rowId xmlns:a16="http://schemas.microsoft.com/office/drawing/2014/main" val="1802843921"/>
                  </a:ext>
                </a:extLst>
              </a:tr>
              <a:tr h="196215">
                <a:tc>
                  <a:txBody>
                    <a:bodyPr/>
                    <a:lstStyle/>
                    <a:p>
                      <a:pPr algn="l" fontAlgn="b"/>
                      <a:r>
                        <a:rPr lang="en-US" sz="1100" u="none" strike="noStrike" dirty="0">
                          <a:effectLst/>
                        </a:rPr>
                        <a:t>PREV_PRODUCT_COMBINATION_POS mobile with </a:t>
                      </a:r>
                      <a:r>
                        <a:rPr lang="en-US" sz="1100" u="none" strike="noStrike" dirty="0" err="1">
                          <a:effectLst/>
                        </a:rPr>
                        <a:t>interest_MEAN</a:t>
                      </a:r>
                      <a:endParaRPr lang="en-US" sz="1100" b="0" i="0" u="none" strike="noStrike" dirty="0">
                        <a:solidFill>
                          <a:srgbClr val="000000"/>
                        </a:solidFill>
                        <a:effectLst/>
                        <a:latin typeface="Calibri" panose="020F0502020204030204" pitchFamily="34" charset="0"/>
                      </a:endParaRPr>
                    </a:p>
                  </a:txBody>
                  <a:tcPr marL="4407" marR="4407" marT="4407" marB="0" anchor="b"/>
                </a:tc>
                <a:tc>
                  <a:txBody>
                    <a:bodyPr/>
                    <a:lstStyle/>
                    <a:p>
                      <a:pPr algn="r" fontAlgn="b"/>
                      <a:r>
                        <a:rPr lang="en-US" sz="1100" u="none" strike="noStrike">
                          <a:effectLst/>
                        </a:rPr>
                        <a:t>21</a:t>
                      </a:r>
                      <a:endParaRPr lang="en-US" sz="1100" b="0" i="0" u="none" strike="noStrike">
                        <a:solidFill>
                          <a:srgbClr val="000000"/>
                        </a:solidFill>
                        <a:effectLst/>
                        <a:latin typeface="Calibri" panose="020F0502020204030204" pitchFamily="34" charset="0"/>
                      </a:endParaRPr>
                    </a:p>
                  </a:txBody>
                  <a:tcPr marL="4407" marR="4407" marT="4407" marB="0" anchor="b"/>
                </a:tc>
                <a:extLst>
                  <a:ext uri="{0D108BD9-81ED-4DB2-BD59-A6C34878D82A}">
                    <a16:rowId xmlns:a16="http://schemas.microsoft.com/office/drawing/2014/main" val="1843822612"/>
                  </a:ext>
                </a:extLst>
              </a:tr>
              <a:tr h="196215">
                <a:tc>
                  <a:txBody>
                    <a:bodyPr/>
                    <a:lstStyle/>
                    <a:p>
                      <a:pPr algn="l" fontAlgn="b"/>
                      <a:r>
                        <a:rPr lang="en-US" sz="1100" u="none" strike="noStrike">
                          <a:effectLst/>
                        </a:rPr>
                        <a:t>PREV_PRODUCT_COMBINATION_Card Street_MEAN</a:t>
                      </a:r>
                      <a:endParaRPr lang="en-US" sz="1100" b="0" i="0" u="none" strike="noStrike">
                        <a:solidFill>
                          <a:srgbClr val="000000"/>
                        </a:solidFill>
                        <a:effectLst/>
                        <a:latin typeface="Calibri" panose="020F0502020204030204" pitchFamily="34" charset="0"/>
                      </a:endParaRPr>
                    </a:p>
                  </a:txBody>
                  <a:tcPr marL="4407" marR="4407" marT="4407" marB="0" anchor="b"/>
                </a:tc>
                <a:tc>
                  <a:txBody>
                    <a:bodyPr/>
                    <a:lstStyle/>
                    <a:p>
                      <a:pPr algn="r" fontAlgn="b"/>
                      <a:r>
                        <a:rPr lang="en-US" sz="1100" u="none" strike="noStrike">
                          <a:effectLst/>
                        </a:rPr>
                        <a:t>67</a:t>
                      </a:r>
                      <a:endParaRPr lang="en-US" sz="1100" b="0" i="0" u="none" strike="noStrike">
                        <a:solidFill>
                          <a:srgbClr val="000000"/>
                        </a:solidFill>
                        <a:effectLst/>
                        <a:latin typeface="Calibri" panose="020F0502020204030204" pitchFamily="34" charset="0"/>
                      </a:endParaRPr>
                    </a:p>
                  </a:txBody>
                  <a:tcPr marL="4407" marR="4407" marT="4407" marB="0" anchor="b"/>
                </a:tc>
                <a:extLst>
                  <a:ext uri="{0D108BD9-81ED-4DB2-BD59-A6C34878D82A}">
                    <a16:rowId xmlns:a16="http://schemas.microsoft.com/office/drawing/2014/main" val="764546435"/>
                  </a:ext>
                </a:extLst>
              </a:tr>
              <a:tr h="196215">
                <a:tc>
                  <a:txBody>
                    <a:bodyPr/>
                    <a:lstStyle/>
                    <a:p>
                      <a:pPr algn="l" fontAlgn="b"/>
                      <a:r>
                        <a:rPr lang="en-US" sz="1100" u="none" strike="noStrike">
                          <a:effectLst/>
                        </a:rPr>
                        <a:t>PREV_PRODUCT_COMBINATION_Cash_MEAN</a:t>
                      </a:r>
                      <a:endParaRPr lang="en-US" sz="1100" b="0" i="0" u="none" strike="noStrike">
                        <a:solidFill>
                          <a:srgbClr val="000000"/>
                        </a:solidFill>
                        <a:effectLst/>
                        <a:latin typeface="Calibri" panose="020F0502020204030204" pitchFamily="34" charset="0"/>
                      </a:endParaRPr>
                    </a:p>
                  </a:txBody>
                  <a:tcPr marL="4407" marR="4407" marT="4407" marB="0" anchor="b"/>
                </a:tc>
                <a:tc>
                  <a:txBody>
                    <a:bodyPr/>
                    <a:lstStyle/>
                    <a:p>
                      <a:pPr algn="r" fontAlgn="b"/>
                      <a:r>
                        <a:rPr lang="en-US" sz="1100" u="none" strike="noStrike">
                          <a:effectLst/>
                        </a:rPr>
                        <a:t>87</a:t>
                      </a:r>
                      <a:endParaRPr lang="en-US" sz="1100" b="0" i="0" u="none" strike="noStrike">
                        <a:solidFill>
                          <a:srgbClr val="000000"/>
                        </a:solidFill>
                        <a:effectLst/>
                        <a:latin typeface="Calibri" panose="020F0502020204030204" pitchFamily="34" charset="0"/>
                      </a:endParaRPr>
                    </a:p>
                  </a:txBody>
                  <a:tcPr marL="4407" marR="4407" marT="4407" marB="0" anchor="b"/>
                </a:tc>
                <a:extLst>
                  <a:ext uri="{0D108BD9-81ED-4DB2-BD59-A6C34878D82A}">
                    <a16:rowId xmlns:a16="http://schemas.microsoft.com/office/drawing/2014/main" val="3754293051"/>
                  </a:ext>
                </a:extLst>
              </a:tr>
              <a:tr h="196215">
                <a:tc>
                  <a:txBody>
                    <a:bodyPr/>
                    <a:lstStyle/>
                    <a:p>
                      <a:pPr algn="l" fontAlgn="b"/>
                      <a:r>
                        <a:rPr lang="en-US" sz="1100" u="none" strike="noStrike">
                          <a:effectLst/>
                        </a:rPr>
                        <a:t>PREV_PRODUCT_COMBINATION_POS household without interest_MEAN</a:t>
                      </a:r>
                      <a:endParaRPr lang="en-US" sz="1100" b="0" i="0" u="none" strike="noStrike">
                        <a:solidFill>
                          <a:srgbClr val="000000"/>
                        </a:solidFill>
                        <a:effectLst/>
                        <a:latin typeface="Calibri" panose="020F0502020204030204" pitchFamily="34" charset="0"/>
                      </a:endParaRPr>
                    </a:p>
                  </a:txBody>
                  <a:tcPr marL="4407" marR="4407" marT="4407" marB="0" anchor="b"/>
                </a:tc>
                <a:tc>
                  <a:txBody>
                    <a:bodyPr/>
                    <a:lstStyle/>
                    <a:p>
                      <a:pPr algn="r" fontAlgn="b"/>
                      <a:r>
                        <a:rPr lang="en-US" sz="1100" u="none" strike="noStrike">
                          <a:effectLst/>
                        </a:rPr>
                        <a:t>130</a:t>
                      </a:r>
                      <a:endParaRPr lang="en-US" sz="1100" b="0" i="0" u="none" strike="noStrike">
                        <a:solidFill>
                          <a:srgbClr val="000000"/>
                        </a:solidFill>
                        <a:effectLst/>
                        <a:latin typeface="Calibri" panose="020F0502020204030204" pitchFamily="34" charset="0"/>
                      </a:endParaRPr>
                    </a:p>
                  </a:txBody>
                  <a:tcPr marL="4407" marR="4407" marT="4407" marB="0" anchor="b"/>
                </a:tc>
                <a:extLst>
                  <a:ext uri="{0D108BD9-81ED-4DB2-BD59-A6C34878D82A}">
                    <a16:rowId xmlns:a16="http://schemas.microsoft.com/office/drawing/2014/main" val="1632389174"/>
                  </a:ext>
                </a:extLst>
              </a:tr>
              <a:tr h="196215">
                <a:tc>
                  <a:txBody>
                    <a:bodyPr/>
                    <a:lstStyle/>
                    <a:p>
                      <a:pPr algn="l" fontAlgn="b"/>
                      <a:r>
                        <a:rPr lang="en-US" sz="1100" u="none" strike="noStrike" dirty="0" err="1">
                          <a:effectLst/>
                        </a:rPr>
                        <a:t>PREV_PRODUCT_COMBINATION_Cash</a:t>
                      </a:r>
                      <a:r>
                        <a:rPr lang="en-US" sz="1100" u="none" strike="noStrike" dirty="0">
                          <a:effectLst/>
                        </a:rPr>
                        <a:t> X-Sell: </a:t>
                      </a:r>
                      <a:r>
                        <a:rPr lang="en-US" sz="1100" u="none" strike="noStrike" dirty="0" err="1">
                          <a:effectLst/>
                        </a:rPr>
                        <a:t>high_MEAN</a:t>
                      </a:r>
                      <a:endParaRPr lang="en-US" sz="1100" b="0" i="0" u="none" strike="noStrike" dirty="0">
                        <a:solidFill>
                          <a:srgbClr val="000000"/>
                        </a:solidFill>
                        <a:effectLst/>
                        <a:latin typeface="Calibri" panose="020F0502020204030204" pitchFamily="34" charset="0"/>
                      </a:endParaRPr>
                    </a:p>
                  </a:txBody>
                  <a:tcPr marL="4407" marR="4407" marT="4407" marB="0" anchor="b"/>
                </a:tc>
                <a:tc>
                  <a:txBody>
                    <a:bodyPr/>
                    <a:lstStyle/>
                    <a:p>
                      <a:pPr algn="r" fontAlgn="b"/>
                      <a:r>
                        <a:rPr lang="en-US" sz="1100" u="none" strike="noStrike">
                          <a:effectLst/>
                        </a:rPr>
                        <a:t>134</a:t>
                      </a:r>
                      <a:endParaRPr lang="en-US" sz="1100" b="0" i="0" u="none" strike="noStrike">
                        <a:solidFill>
                          <a:srgbClr val="000000"/>
                        </a:solidFill>
                        <a:effectLst/>
                        <a:latin typeface="Calibri" panose="020F0502020204030204" pitchFamily="34" charset="0"/>
                      </a:endParaRPr>
                    </a:p>
                  </a:txBody>
                  <a:tcPr marL="4407" marR="4407" marT="4407" marB="0" anchor="b"/>
                </a:tc>
                <a:extLst>
                  <a:ext uri="{0D108BD9-81ED-4DB2-BD59-A6C34878D82A}">
                    <a16:rowId xmlns:a16="http://schemas.microsoft.com/office/drawing/2014/main" val="4180576321"/>
                  </a:ext>
                </a:extLst>
              </a:tr>
              <a:tr h="196215">
                <a:tc>
                  <a:txBody>
                    <a:bodyPr/>
                    <a:lstStyle/>
                    <a:p>
                      <a:pPr algn="l" fontAlgn="b"/>
                      <a:r>
                        <a:rPr lang="en-US" sz="1100" u="none" strike="noStrike">
                          <a:effectLst/>
                        </a:rPr>
                        <a:t>PREV_PRODUCT_COMBINATION_Cash Street: high_MEAN</a:t>
                      </a:r>
                      <a:endParaRPr lang="en-US" sz="1100" b="0" i="0" u="none" strike="noStrike">
                        <a:solidFill>
                          <a:srgbClr val="000000"/>
                        </a:solidFill>
                        <a:effectLst/>
                        <a:latin typeface="Calibri" panose="020F0502020204030204" pitchFamily="34" charset="0"/>
                      </a:endParaRPr>
                    </a:p>
                  </a:txBody>
                  <a:tcPr marL="4407" marR="4407" marT="4407" marB="0" anchor="b"/>
                </a:tc>
                <a:tc>
                  <a:txBody>
                    <a:bodyPr/>
                    <a:lstStyle/>
                    <a:p>
                      <a:pPr algn="r" fontAlgn="b"/>
                      <a:r>
                        <a:rPr lang="en-US" sz="1100" u="none" strike="noStrike">
                          <a:effectLst/>
                        </a:rPr>
                        <a:t>159</a:t>
                      </a:r>
                      <a:endParaRPr lang="en-US" sz="1100" b="0" i="0" u="none" strike="noStrike">
                        <a:solidFill>
                          <a:srgbClr val="000000"/>
                        </a:solidFill>
                        <a:effectLst/>
                        <a:latin typeface="Calibri" panose="020F0502020204030204" pitchFamily="34" charset="0"/>
                      </a:endParaRPr>
                    </a:p>
                  </a:txBody>
                  <a:tcPr marL="4407" marR="4407" marT="4407" marB="0" anchor="b"/>
                </a:tc>
                <a:extLst>
                  <a:ext uri="{0D108BD9-81ED-4DB2-BD59-A6C34878D82A}">
                    <a16:rowId xmlns:a16="http://schemas.microsoft.com/office/drawing/2014/main" val="1107186673"/>
                  </a:ext>
                </a:extLst>
              </a:tr>
              <a:tr h="196215">
                <a:tc>
                  <a:txBody>
                    <a:bodyPr/>
                    <a:lstStyle/>
                    <a:p>
                      <a:pPr algn="l" fontAlgn="b"/>
                      <a:r>
                        <a:rPr lang="en-US" sz="1100" u="none" strike="noStrike">
                          <a:effectLst/>
                        </a:rPr>
                        <a:t>PREV_PRODUCT_COMBINATION_POS industry with interest_MEAN</a:t>
                      </a:r>
                      <a:endParaRPr lang="en-US" sz="1100" b="0" i="0" u="none" strike="noStrike">
                        <a:solidFill>
                          <a:srgbClr val="000000"/>
                        </a:solidFill>
                        <a:effectLst/>
                        <a:latin typeface="Calibri" panose="020F0502020204030204" pitchFamily="34" charset="0"/>
                      </a:endParaRPr>
                    </a:p>
                  </a:txBody>
                  <a:tcPr marL="4407" marR="4407" marT="4407" marB="0" anchor="b"/>
                </a:tc>
                <a:tc>
                  <a:txBody>
                    <a:bodyPr/>
                    <a:lstStyle/>
                    <a:p>
                      <a:pPr algn="r" fontAlgn="b"/>
                      <a:r>
                        <a:rPr lang="en-US" sz="1100" u="none" strike="noStrike">
                          <a:effectLst/>
                        </a:rPr>
                        <a:t>193</a:t>
                      </a:r>
                      <a:endParaRPr lang="en-US" sz="1100" b="0" i="0" u="none" strike="noStrike">
                        <a:solidFill>
                          <a:srgbClr val="000000"/>
                        </a:solidFill>
                        <a:effectLst/>
                        <a:latin typeface="Calibri" panose="020F0502020204030204" pitchFamily="34" charset="0"/>
                      </a:endParaRPr>
                    </a:p>
                  </a:txBody>
                  <a:tcPr marL="4407" marR="4407" marT="4407" marB="0" anchor="b"/>
                </a:tc>
                <a:extLst>
                  <a:ext uri="{0D108BD9-81ED-4DB2-BD59-A6C34878D82A}">
                    <a16:rowId xmlns:a16="http://schemas.microsoft.com/office/drawing/2014/main" val="2068830871"/>
                  </a:ext>
                </a:extLst>
              </a:tr>
              <a:tr h="196215">
                <a:tc>
                  <a:txBody>
                    <a:bodyPr/>
                    <a:lstStyle/>
                    <a:p>
                      <a:pPr algn="l" fontAlgn="b"/>
                      <a:r>
                        <a:rPr lang="en-US" sz="1100" u="none" strike="noStrike">
                          <a:effectLst/>
                        </a:rPr>
                        <a:t>PREV_PRODUCT_COMBINATION_Cash X-Sell: middle_MEAN</a:t>
                      </a:r>
                      <a:endParaRPr lang="en-US" sz="1100" b="0" i="0" u="none" strike="noStrike">
                        <a:solidFill>
                          <a:srgbClr val="000000"/>
                        </a:solidFill>
                        <a:effectLst/>
                        <a:latin typeface="Calibri" panose="020F0502020204030204" pitchFamily="34" charset="0"/>
                      </a:endParaRPr>
                    </a:p>
                  </a:txBody>
                  <a:tcPr marL="4407" marR="4407" marT="4407" marB="0" anchor="b"/>
                </a:tc>
                <a:tc>
                  <a:txBody>
                    <a:bodyPr/>
                    <a:lstStyle/>
                    <a:p>
                      <a:pPr algn="r" fontAlgn="b"/>
                      <a:r>
                        <a:rPr lang="en-US" sz="1100" u="none" strike="noStrike">
                          <a:effectLst/>
                        </a:rPr>
                        <a:t>218</a:t>
                      </a:r>
                      <a:endParaRPr lang="en-US" sz="1100" b="0" i="0" u="none" strike="noStrike">
                        <a:solidFill>
                          <a:srgbClr val="000000"/>
                        </a:solidFill>
                        <a:effectLst/>
                        <a:latin typeface="Calibri" panose="020F0502020204030204" pitchFamily="34" charset="0"/>
                      </a:endParaRPr>
                    </a:p>
                  </a:txBody>
                  <a:tcPr marL="4407" marR="4407" marT="4407" marB="0" anchor="b"/>
                </a:tc>
                <a:extLst>
                  <a:ext uri="{0D108BD9-81ED-4DB2-BD59-A6C34878D82A}">
                    <a16:rowId xmlns:a16="http://schemas.microsoft.com/office/drawing/2014/main" val="2924269789"/>
                  </a:ext>
                </a:extLst>
              </a:tr>
              <a:tr h="0">
                <a:tc>
                  <a:txBody>
                    <a:bodyPr/>
                    <a:lstStyle/>
                    <a:p>
                      <a:pPr algn="l" fontAlgn="b"/>
                      <a:r>
                        <a:rPr lang="en-US" sz="1100" u="none" strike="noStrike">
                          <a:effectLst/>
                        </a:rPr>
                        <a:t>PREV_PRODUCT_COMBINATION_POS household with interest_MEAN</a:t>
                      </a:r>
                      <a:endParaRPr lang="en-US" sz="1100" b="0" i="0" u="none" strike="noStrike">
                        <a:solidFill>
                          <a:srgbClr val="000000"/>
                        </a:solidFill>
                        <a:effectLst/>
                        <a:latin typeface="Calibri" panose="020F0502020204030204" pitchFamily="34" charset="0"/>
                      </a:endParaRPr>
                    </a:p>
                  </a:txBody>
                  <a:tcPr marL="4407" marR="4407" marT="4407" marB="0" anchor="b"/>
                </a:tc>
                <a:tc>
                  <a:txBody>
                    <a:bodyPr/>
                    <a:lstStyle/>
                    <a:p>
                      <a:pPr algn="r" fontAlgn="b"/>
                      <a:r>
                        <a:rPr lang="en-US" sz="1100" u="none" strike="noStrike">
                          <a:effectLst/>
                        </a:rPr>
                        <a:t>232</a:t>
                      </a:r>
                      <a:endParaRPr lang="en-US" sz="1100" b="0" i="0" u="none" strike="noStrike">
                        <a:solidFill>
                          <a:srgbClr val="000000"/>
                        </a:solidFill>
                        <a:effectLst/>
                        <a:latin typeface="Calibri" panose="020F0502020204030204" pitchFamily="34" charset="0"/>
                      </a:endParaRPr>
                    </a:p>
                  </a:txBody>
                  <a:tcPr marL="4407" marR="4407" marT="4407" marB="0" anchor="b"/>
                </a:tc>
                <a:extLst>
                  <a:ext uri="{0D108BD9-81ED-4DB2-BD59-A6C34878D82A}">
                    <a16:rowId xmlns:a16="http://schemas.microsoft.com/office/drawing/2014/main" val="1786681946"/>
                  </a:ext>
                </a:extLst>
              </a:tr>
              <a:tr h="196215">
                <a:tc>
                  <a:txBody>
                    <a:bodyPr/>
                    <a:lstStyle/>
                    <a:p>
                      <a:pPr algn="l" fontAlgn="b"/>
                      <a:r>
                        <a:rPr lang="en-US" sz="1100" u="none" strike="noStrike">
                          <a:effectLst/>
                        </a:rPr>
                        <a:t>PREV_PRODUCT_COMBINATION_Card X-Sell_MEAN</a:t>
                      </a:r>
                      <a:endParaRPr lang="en-US" sz="1100" b="0" i="0" u="none" strike="noStrike">
                        <a:solidFill>
                          <a:srgbClr val="000000"/>
                        </a:solidFill>
                        <a:effectLst/>
                        <a:latin typeface="Calibri" panose="020F0502020204030204" pitchFamily="34" charset="0"/>
                      </a:endParaRPr>
                    </a:p>
                  </a:txBody>
                  <a:tcPr marL="4407" marR="4407" marT="4407" marB="0" anchor="b"/>
                </a:tc>
                <a:tc>
                  <a:txBody>
                    <a:bodyPr/>
                    <a:lstStyle/>
                    <a:p>
                      <a:pPr algn="r" fontAlgn="b"/>
                      <a:r>
                        <a:rPr lang="en-US" sz="1100" u="none" strike="noStrike">
                          <a:effectLst/>
                        </a:rPr>
                        <a:t>250</a:t>
                      </a:r>
                      <a:endParaRPr lang="en-US" sz="1100" b="0" i="0" u="none" strike="noStrike">
                        <a:solidFill>
                          <a:srgbClr val="000000"/>
                        </a:solidFill>
                        <a:effectLst/>
                        <a:latin typeface="Calibri" panose="020F0502020204030204" pitchFamily="34" charset="0"/>
                      </a:endParaRPr>
                    </a:p>
                  </a:txBody>
                  <a:tcPr marL="4407" marR="4407" marT="4407" marB="0" anchor="b"/>
                </a:tc>
                <a:extLst>
                  <a:ext uri="{0D108BD9-81ED-4DB2-BD59-A6C34878D82A}">
                    <a16:rowId xmlns:a16="http://schemas.microsoft.com/office/drawing/2014/main" val="4274106333"/>
                  </a:ext>
                </a:extLst>
              </a:tr>
              <a:tr h="196215">
                <a:tc>
                  <a:txBody>
                    <a:bodyPr/>
                    <a:lstStyle/>
                    <a:p>
                      <a:pPr algn="l" fontAlgn="b"/>
                      <a:r>
                        <a:rPr lang="en-US" sz="1100" u="none" strike="noStrike">
                          <a:effectLst/>
                        </a:rPr>
                        <a:t>PREV_PRODUCT_COMBINATION_POS industry without interest_MEAN</a:t>
                      </a:r>
                      <a:endParaRPr lang="en-US" sz="1100" b="0" i="0" u="none" strike="noStrike">
                        <a:solidFill>
                          <a:srgbClr val="000000"/>
                        </a:solidFill>
                        <a:effectLst/>
                        <a:latin typeface="Calibri" panose="020F0502020204030204" pitchFamily="34" charset="0"/>
                      </a:endParaRPr>
                    </a:p>
                  </a:txBody>
                  <a:tcPr marL="4407" marR="4407" marT="4407" marB="0" anchor="b"/>
                </a:tc>
                <a:tc>
                  <a:txBody>
                    <a:bodyPr/>
                    <a:lstStyle/>
                    <a:p>
                      <a:pPr algn="r" fontAlgn="b"/>
                      <a:r>
                        <a:rPr lang="en-US" sz="1100" u="none" strike="noStrike">
                          <a:effectLst/>
                        </a:rPr>
                        <a:t>258</a:t>
                      </a:r>
                      <a:endParaRPr lang="en-US" sz="1100" b="0" i="0" u="none" strike="noStrike">
                        <a:solidFill>
                          <a:srgbClr val="000000"/>
                        </a:solidFill>
                        <a:effectLst/>
                        <a:latin typeface="Calibri" panose="020F0502020204030204" pitchFamily="34" charset="0"/>
                      </a:endParaRPr>
                    </a:p>
                  </a:txBody>
                  <a:tcPr marL="4407" marR="4407" marT="4407" marB="0" anchor="b"/>
                </a:tc>
                <a:extLst>
                  <a:ext uri="{0D108BD9-81ED-4DB2-BD59-A6C34878D82A}">
                    <a16:rowId xmlns:a16="http://schemas.microsoft.com/office/drawing/2014/main" val="1365227063"/>
                  </a:ext>
                </a:extLst>
              </a:tr>
              <a:tr h="196215">
                <a:tc>
                  <a:txBody>
                    <a:bodyPr/>
                    <a:lstStyle/>
                    <a:p>
                      <a:pPr algn="l" fontAlgn="b"/>
                      <a:r>
                        <a:rPr lang="en-US" sz="1100" u="none" strike="noStrike">
                          <a:effectLst/>
                        </a:rPr>
                        <a:t>PREV_PRODUCT_COMBINATION_Cash Street: low_MEAN</a:t>
                      </a:r>
                      <a:endParaRPr lang="en-US" sz="1100" b="0" i="0" u="none" strike="noStrike">
                        <a:solidFill>
                          <a:srgbClr val="000000"/>
                        </a:solidFill>
                        <a:effectLst/>
                        <a:latin typeface="Calibri" panose="020F0502020204030204" pitchFamily="34" charset="0"/>
                      </a:endParaRPr>
                    </a:p>
                  </a:txBody>
                  <a:tcPr marL="4407" marR="4407" marT="4407" marB="0" anchor="b"/>
                </a:tc>
                <a:tc>
                  <a:txBody>
                    <a:bodyPr/>
                    <a:lstStyle/>
                    <a:p>
                      <a:pPr algn="r" fontAlgn="b"/>
                      <a:r>
                        <a:rPr lang="en-US" sz="1100" u="none" strike="noStrike">
                          <a:effectLst/>
                        </a:rPr>
                        <a:t>283</a:t>
                      </a:r>
                      <a:endParaRPr lang="en-US" sz="1100" b="0" i="0" u="none" strike="noStrike">
                        <a:solidFill>
                          <a:srgbClr val="000000"/>
                        </a:solidFill>
                        <a:effectLst/>
                        <a:latin typeface="Calibri" panose="020F0502020204030204" pitchFamily="34" charset="0"/>
                      </a:endParaRPr>
                    </a:p>
                  </a:txBody>
                  <a:tcPr marL="4407" marR="4407" marT="4407" marB="0" anchor="b"/>
                </a:tc>
                <a:extLst>
                  <a:ext uri="{0D108BD9-81ED-4DB2-BD59-A6C34878D82A}">
                    <a16:rowId xmlns:a16="http://schemas.microsoft.com/office/drawing/2014/main" val="64047593"/>
                  </a:ext>
                </a:extLst>
              </a:tr>
              <a:tr h="196215">
                <a:tc>
                  <a:txBody>
                    <a:bodyPr/>
                    <a:lstStyle/>
                    <a:p>
                      <a:pPr algn="l" fontAlgn="b"/>
                      <a:r>
                        <a:rPr lang="en-US" sz="1100" u="none" strike="noStrike">
                          <a:effectLst/>
                        </a:rPr>
                        <a:t>PREV_PRODUCT_COMBINATION_Cash Street: middle_MEAN</a:t>
                      </a:r>
                      <a:endParaRPr lang="en-US" sz="1100" b="0" i="0" u="none" strike="noStrike">
                        <a:solidFill>
                          <a:srgbClr val="000000"/>
                        </a:solidFill>
                        <a:effectLst/>
                        <a:latin typeface="Calibri" panose="020F0502020204030204" pitchFamily="34" charset="0"/>
                      </a:endParaRPr>
                    </a:p>
                  </a:txBody>
                  <a:tcPr marL="4407" marR="4407" marT="4407" marB="0" anchor="b"/>
                </a:tc>
                <a:tc>
                  <a:txBody>
                    <a:bodyPr/>
                    <a:lstStyle/>
                    <a:p>
                      <a:pPr algn="r" fontAlgn="b"/>
                      <a:r>
                        <a:rPr lang="en-US" sz="1100" u="none" strike="noStrike">
                          <a:effectLst/>
                        </a:rPr>
                        <a:t>286</a:t>
                      </a:r>
                      <a:endParaRPr lang="en-US" sz="1100" b="0" i="0" u="none" strike="noStrike">
                        <a:solidFill>
                          <a:srgbClr val="000000"/>
                        </a:solidFill>
                        <a:effectLst/>
                        <a:latin typeface="Calibri" panose="020F0502020204030204" pitchFamily="34" charset="0"/>
                      </a:endParaRPr>
                    </a:p>
                  </a:txBody>
                  <a:tcPr marL="4407" marR="4407" marT="4407" marB="0" anchor="b"/>
                </a:tc>
                <a:extLst>
                  <a:ext uri="{0D108BD9-81ED-4DB2-BD59-A6C34878D82A}">
                    <a16:rowId xmlns:a16="http://schemas.microsoft.com/office/drawing/2014/main" val="3579916520"/>
                  </a:ext>
                </a:extLst>
              </a:tr>
              <a:tr h="196215">
                <a:tc>
                  <a:txBody>
                    <a:bodyPr/>
                    <a:lstStyle/>
                    <a:p>
                      <a:pPr algn="l" fontAlgn="b"/>
                      <a:r>
                        <a:rPr lang="en-US" sz="1100" u="none" strike="noStrike">
                          <a:effectLst/>
                        </a:rPr>
                        <a:t>PREV_PRODUCT_COMBINATION_POS mobile without interest_MEAN</a:t>
                      </a:r>
                      <a:endParaRPr lang="en-US" sz="1100" b="0" i="0" u="none" strike="noStrike">
                        <a:solidFill>
                          <a:srgbClr val="000000"/>
                        </a:solidFill>
                        <a:effectLst/>
                        <a:latin typeface="Calibri" panose="020F0502020204030204" pitchFamily="34" charset="0"/>
                      </a:endParaRPr>
                    </a:p>
                  </a:txBody>
                  <a:tcPr marL="4407" marR="4407" marT="4407" marB="0" anchor="b"/>
                </a:tc>
                <a:tc>
                  <a:txBody>
                    <a:bodyPr/>
                    <a:lstStyle/>
                    <a:p>
                      <a:pPr algn="r" fontAlgn="b"/>
                      <a:r>
                        <a:rPr lang="en-US" sz="1100" u="none" strike="noStrike">
                          <a:effectLst/>
                        </a:rPr>
                        <a:t>347</a:t>
                      </a:r>
                      <a:endParaRPr lang="en-US" sz="1100" b="0" i="0" u="none" strike="noStrike">
                        <a:solidFill>
                          <a:srgbClr val="000000"/>
                        </a:solidFill>
                        <a:effectLst/>
                        <a:latin typeface="Calibri" panose="020F0502020204030204" pitchFamily="34" charset="0"/>
                      </a:endParaRPr>
                    </a:p>
                  </a:txBody>
                  <a:tcPr marL="4407" marR="4407" marT="4407" marB="0" anchor="b"/>
                </a:tc>
                <a:extLst>
                  <a:ext uri="{0D108BD9-81ED-4DB2-BD59-A6C34878D82A}">
                    <a16:rowId xmlns:a16="http://schemas.microsoft.com/office/drawing/2014/main" val="962184435"/>
                  </a:ext>
                </a:extLst>
              </a:tr>
              <a:tr h="196215">
                <a:tc>
                  <a:txBody>
                    <a:bodyPr/>
                    <a:lstStyle/>
                    <a:p>
                      <a:pPr algn="l" fontAlgn="b"/>
                      <a:r>
                        <a:rPr lang="en-US" sz="1100" u="none" strike="noStrike">
                          <a:effectLst/>
                        </a:rPr>
                        <a:t>PREV_PRODUCT_COMBINATION_POS other with interest_MEAN</a:t>
                      </a:r>
                      <a:endParaRPr lang="en-US" sz="1100" b="0" i="0" u="none" strike="noStrike">
                        <a:solidFill>
                          <a:srgbClr val="000000"/>
                        </a:solidFill>
                        <a:effectLst/>
                        <a:latin typeface="Calibri" panose="020F0502020204030204" pitchFamily="34" charset="0"/>
                      </a:endParaRPr>
                    </a:p>
                  </a:txBody>
                  <a:tcPr marL="4407" marR="4407" marT="4407" marB="0" anchor="b"/>
                </a:tc>
                <a:tc>
                  <a:txBody>
                    <a:bodyPr/>
                    <a:lstStyle/>
                    <a:p>
                      <a:pPr algn="r" fontAlgn="b"/>
                      <a:r>
                        <a:rPr lang="en-US" sz="1100" u="none" strike="noStrike">
                          <a:effectLst/>
                        </a:rPr>
                        <a:t>350</a:t>
                      </a:r>
                      <a:endParaRPr lang="en-US" sz="1100" b="0" i="0" u="none" strike="noStrike">
                        <a:solidFill>
                          <a:srgbClr val="000000"/>
                        </a:solidFill>
                        <a:effectLst/>
                        <a:latin typeface="Calibri" panose="020F0502020204030204" pitchFamily="34" charset="0"/>
                      </a:endParaRPr>
                    </a:p>
                  </a:txBody>
                  <a:tcPr marL="4407" marR="4407" marT="4407" marB="0" anchor="b"/>
                </a:tc>
                <a:extLst>
                  <a:ext uri="{0D108BD9-81ED-4DB2-BD59-A6C34878D82A}">
                    <a16:rowId xmlns:a16="http://schemas.microsoft.com/office/drawing/2014/main" val="2155115485"/>
                  </a:ext>
                </a:extLst>
              </a:tr>
              <a:tr h="196215">
                <a:tc>
                  <a:txBody>
                    <a:bodyPr/>
                    <a:lstStyle/>
                    <a:p>
                      <a:pPr algn="l" fontAlgn="b"/>
                      <a:r>
                        <a:rPr lang="en-US" sz="1100" u="none" strike="noStrike">
                          <a:effectLst/>
                        </a:rPr>
                        <a:t>PREV_PRODUCT_COMBINATION_POS others without interest_MEAN</a:t>
                      </a:r>
                      <a:endParaRPr lang="en-US" sz="1100" b="0" i="0" u="none" strike="noStrike">
                        <a:solidFill>
                          <a:srgbClr val="000000"/>
                        </a:solidFill>
                        <a:effectLst/>
                        <a:latin typeface="Calibri" panose="020F0502020204030204" pitchFamily="34" charset="0"/>
                      </a:endParaRPr>
                    </a:p>
                  </a:txBody>
                  <a:tcPr marL="4407" marR="4407" marT="4407" marB="0" anchor="b"/>
                </a:tc>
                <a:tc>
                  <a:txBody>
                    <a:bodyPr/>
                    <a:lstStyle/>
                    <a:p>
                      <a:pPr algn="r" fontAlgn="b"/>
                      <a:r>
                        <a:rPr lang="en-US" sz="1100" u="none" strike="noStrike">
                          <a:effectLst/>
                        </a:rPr>
                        <a:t>482</a:t>
                      </a:r>
                      <a:endParaRPr lang="en-US" sz="1100" b="0" i="0" u="none" strike="noStrike">
                        <a:solidFill>
                          <a:srgbClr val="000000"/>
                        </a:solidFill>
                        <a:effectLst/>
                        <a:latin typeface="Calibri" panose="020F0502020204030204" pitchFamily="34" charset="0"/>
                      </a:endParaRPr>
                    </a:p>
                  </a:txBody>
                  <a:tcPr marL="4407" marR="4407" marT="4407" marB="0" anchor="b"/>
                </a:tc>
                <a:extLst>
                  <a:ext uri="{0D108BD9-81ED-4DB2-BD59-A6C34878D82A}">
                    <a16:rowId xmlns:a16="http://schemas.microsoft.com/office/drawing/2014/main" val="1014354685"/>
                  </a:ext>
                </a:extLst>
              </a:tr>
              <a:tr h="196215">
                <a:tc>
                  <a:txBody>
                    <a:bodyPr/>
                    <a:lstStyle/>
                    <a:p>
                      <a:pPr algn="l" fontAlgn="b"/>
                      <a:r>
                        <a:rPr lang="en-US" sz="1100" u="none" strike="noStrike" dirty="0" err="1">
                          <a:effectLst/>
                        </a:rPr>
                        <a:t>PREV_PRODUCT_COMBINATION_nan_MEAN</a:t>
                      </a:r>
                      <a:endParaRPr lang="en-US" sz="1100" b="0" i="0" u="none" strike="noStrike" dirty="0">
                        <a:solidFill>
                          <a:srgbClr val="000000"/>
                        </a:solidFill>
                        <a:effectLst/>
                        <a:latin typeface="Calibri" panose="020F0502020204030204" pitchFamily="34" charset="0"/>
                      </a:endParaRPr>
                    </a:p>
                  </a:txBody>
                  <a:tcPr marL="4407" marR="4407" marT="4407" marB="0" anchor="b"/>
                </a:tc>
                <a:tc>
                  <a:txBody>
                    <a:bodyPr/>
                    <a:lstStyle/>
                    <a:p>
                      <a:pPr algn="r" fontAlgn="b"/>
                      <a:r>
                        <a:rPr lang="en-US" sz="1100" u="none" strike="noStrike" dirty="0">
                          <a:effectLst/>
                        </a:rPr>
                        <a:t>605</a:t>
                      </a:r>
                      <a:endParaRPr lang="en-US" sz="1100" b="0" i="0" u="none" strike="noStrike" dirty="0">
                        <a:solidFill>
                          <a:srgbClr val="000000"/>
                        </a:solidFill>
                        <a:effectLst/>
                        <a:latin typeface="Calibri" panose="020F0502020204030204" pitchFamily="34" charset="0"/>
                      </a:endParaRPr>
                    </a:p>
                  </a:txBody>
                  <a:tcPr marL="4407" marR="4407" marT="4407" marB="0" anchor="b"/>
                </a:tc>
                <a:extLst>
                  <a:ext uri="{0D108BD9-81ED-4DB2-BD59-A6C34878D82A}">
                    <a16:rowId xmlns:a16="http://schemas.microsoft.com/office/drawing/2014/main" val="3133783898"/>
                  </a:ext>
                </a:extLst>
              </a:tr>
            </a:tbl>
          </a:graphicData>
        </a:graphic>
      </p:graphicFrame>
      <p:sp>
        <p:nvSpPr>
          <p:cNvPr id="7" name="ZoneTexte 6">
            <a:extLst>
              <a:ext uri="{FF2B5EF4-FFF2-40B4-BE49-F238E27FC236}">
                <a16:creationId xmlns:a16="http://schemas.microsoft.com/office/drawing/2014/main" id="{7CA15F73-623D-4425-A804-7C399E518FE3}"/>
              </a:ext>
            </a:extLst>
          </p:cNvPr>
          <p:cNvSpPr txBox="1"/>
          <p:nvPr/>
        </p:nvSpPr>
        <p:spPr>
          <a:xfrm>
            <a:off x="4005892" y="5177224"/>
            <a:ext cx="8324715" cy="1477328"/>
          </a:xfrm>
          <a:prstGeom prst="rect">
            <a:avLst/>
          </a:prstGeom>
          <a:noFill/>
        </p:spPr>
        <p:txBody>
          <a:bodyPr wrap="none" rtlCol="0">
            <a:spAutoFit/>
          </a:bodyPr>
          <a:lstStyle/>
          <a:p>
            <a:r>
              <a:rPr lang="en-US" dirty="0"/>
              <a:t>This feature is already a combination of features</a:t>
            </a:r>
          </a:p>
          <a:p>
            <a:r>
              <a:rPr lang="en-US" dirty="0"/>
              <a:t>We kept the most frequent and most discriminant</a:t>
            </a:r>
          </a:p>
          <a:p>
            <a:r>
              <a:rPr lang="en-US" dirty="0"/>
              <a:t>With this label encoding technique, and furthermore using a mean value</a:t>
            </a:r>
          </a:p>
          <a:p>
            <a:r>
              <a:rPr lang="en-US" dirty="0"/>
              <a:t>Shows that we’ve lost the integrity of the data</a:t>
            </a:r>
          </a:p>
          <a:p>
            <a:endParaRPr lang="en-US" dirty="0"/>
          </a:p>
        </p:txBody>
      </p:sp>
      <p:sp>
        <p:nvSpPr>
          <p:cNvPr id="8" name="ZoneTexte 7">
            <a:extLst>
              <a:ext uri="{FF2B5EF4-FFF2-40B4-BE49-F238E27FC236}">
                <a16:creationId xmlns:a16="http://schemas.microsoft.com/office/drawing/2014/main" id="{4F78CA56-7814-48A8-9883-A0053DE69279}"/>
              </a:ext>
            </a:extLst>
          </p:cNvPr>
          <p:cNvSpPr txBox="1"/>
          <p:nvPr/>
        </p:nvSpPr>
        <p:spPr>
          <a:xfrm>
            <a:off x="154825" y="4929159"/>
            <a:ext cx="3851067" cy="1477328"/>
          </a:xfrm>
          <a:prstGeom prst="rect">
            <a:avLst/>
          </a:prstGeom>
          <a:noFill/>
        </p:spPr>
        <p:txBody>
          <a:bodyPr wrap="square" rtlCol="0">
            <a:spAutoFit/>
          </a:bodyPr>
          <a:lstStyle/>
          <a:p>
            <a:r>
              <a:rPr lang="en-US" dirty="0"/>
              <a:t>Those features clearly illustrate the valuable </a:t>
            </a:r>
            <a:r>
              <a:rPr lang="en-US" dirty="0" err="1"/>
              <a:t>aggs</a:t>
            </a:r>
            <a:r>
              <a:rPr lang="en-US" dirty="0"/>
              <a:t> methods among those tested.</a:t>
            </a:r>
          </a:p>
          <a:p>
            <a:r>
              <a:rPr lang="en-US" dirty="0" err="1"/>
              <a:t>Additionnaly</a:t>
            </a:r>
            <a:r>
              <a:rPr lang="en-US" dirty="0"/>
              <a:t>, we have a proof of utility of the DEF filter</a:t>
            </a:r>
          </a:p>
        </p:txBody>
      </p:sp>
    </p:spTree>
    <p:extLst>
      <p:ext uri="{BB962C8B-B14F-4D97-AF65-F5344CB8AC3E}">
        <p14:creationId xmlns:p14="http://schemas.microsoft.com/office/powerpoint/2010/main" val="3726874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5657DA-FA57-41DF-B362-3ED1084A3E59}"/>
              </a:ext>
            </a:extLst>
          </p:cNvPr>
          <p:cNvSpPr>
            <a:spLocks noGrp="1"/>
          </p:cNvSpPr>
          <p:nvPr>
            <p:ph type="title"/>
          </p:nvPr>
        </p:nvSpPr>
        <p:spPr/>
        <p:txBody>
          <a:bodyPr/>
          <a:lstStyle/>
          <a:p>
            <a:r>
              <a:rPr lang="en-US" dirty="0"/>
              <a:t>Table of contents</a:t>
            </a:r>
          </a:p>
        </p:txBody>
      </p:sp>
      <p:sp>
        <p:nvSpPr>
          <p:cNvPr id="3" name="Espace réservé du contenu 2">
            <a:extLst>
              <a:ext uri="{FF2B5EF4-FFF2-40B4-BE49-F238E27FC236}">
                <a16:creationId xmlns:a16="http://schemas.microsoft.com/office/drawing/2014/main" id="{4F135023-D3B4-46E5-BA8C-BCFAEED39407}"/>
              </a:ext>
            </a:extLst>
          </p:cNvPr>
          <p:cNvSpPr>
            <a:spLocks noGrp="1"/>
          </p:cNvSpPr>
          <p:nvPr>
            <p:ph idx="1"/>
          </p:nvPr>
        </p:nvSpPr>
        <p:spPr>
          <a:xfrm>
            <a:off x="654834" y="1770017"/>
            <a:ext cx="4798515" cy="4145871"/>
          </a:xfrm>
        </p:spPr>
        <p:txBody>
          <a:bodyPr>
            <a:normAutofit fontScale="77500" lnSpcReduction="20000"/>
          </a:bodyPr>
          <a:lstStyle/>
          <a:p>
            <a:pPr>
              <a:buFont typeface="+mj-lt"/>
              <a:buAutoNum type="arabicPeriod"/>
            </a:pPr>
            <a:r>
              <a:rPr lang="en-US" dirty="0"/>
              <a:t>Use case</a:t>
            </a:r>
          </a:p>
          <a:p>
            <a:pPr>
              <a:buFont typeface="+mj-lt"/>
              <a:buAutoNum type="arabicPeriod"/>
            </a:pPr>
            <a:r>
              <a:rPr lang="en-US" dirty="0"/>
              <a:t>Data Feature Engineering &amp; “model-agnostic” Feature Selection</a:t>
            </a:r>
          </a:p>
          <a:p>
            <a:pPr>
              <a:buFont typeface="+mj-lt"/>
              <a:buAutoNum type="arabicPeriod"/>
            </a:pPr>
            <a:r>
              <a:rPr lang="en-US" dirty="0"/>
              <a:t>Model</a:t>
            </a:r>
          </a:p>
          <a:p>
            <a:pPr lvl="1">
              <a:buFont typeface="+mj-lt"/>
              <a:buAutoNum type="arabicPeriod"/>
            </a:pPr>
            <a:r>
              <a:rPr lang="en-US" dirty="0"/>
              <a:t>Scoring method (&amp; use of prediction threshold)</a:t>
            </a:r>
          </a:p>
          <a:p>
            <a:pPr lvl="1">
              <a:buFont typeface="+mj-lt"/>
              <a:buAutoNum type="arabicPeriod"/>
            </a:pPr>
            <a:r>
              <a:rPr lang="en-US" dirty="0"/>
              <a:t>Upstream steps strategies: impute, scale, class balance</a:t>
            </a:r>
          </a:p>
          <a:p>
            <a:pPr lvl="1">
              <a:buFont typeface="+mj-lt"/>
              <a:buAutoNum type="arabicPeriod"/>
            </a:pPr>
            <a:r>
              <a:rPr lang="en-US" dirty="0"/>
              <a:t>Testing across models &amp; models param : </a:t>
            </a:r>
            <a:r>
              <a:rPr lang="en-US" dirty="0" err="1"/>
              <a:t>hyperopt</a:t>
            </a:r>
            <a:endParaRPr lang="en-US" dirty="0"/>
          </a:p>
          <a:p>
            <a:pPr lvl="2">
              <a:buFont typeface="+mj-lt"/>
              <a:buAutoNum type="arabicPeriod"/>
            </a:pPr>
            <a:r>
              <a:rPr lang="en-US" dirty="0" err="1"/>
              <a:t>Auc</a:t>
            </a:r>
            <a:r>
              <a:rPr lang="en-US" dirty="0"/>
              <a:t> Objective</a:t>
            </a:r>
          </a:p>
          <a:p>
            <a:pPr lvl="2">
              <a:buFont typeface="+mj-lt"/>
              <a:buAutoNum type="arabicPeriod"/>
            </a:pPr>
            <a:r>
              <a:rPr lang="en-US" dirty="0" err="1"/>
              <a:t>Fbeta</a:t>
            </a:r>
            <a:r>
              <a:rPr lang="en-US" dirty="0"/>
              <a:t> score Objective</a:t>
            </a:r>
          </a:p>
          <a:p>
            <a:pPr lvl="1">
              <a:buFont typeface="+mj-lt"/>
              <a:buAutoNum type="arabicPeriod"/>
            </a:pPr>
            <a:r>
              <a:rPr lang="en-US" dirty="0"/>
              <a:t>Perspectives : embed FS, enable thresholding of predict </a:t>
            </a:r>
            <a:r>
              <a:rPr lang="en-US" dirty="0" err="1"/>
              <a:t>proba</a:t>
            </a:r>
            <a:r>
              <a:rPr lang="en-US" dirty="0"/>
              <a:t>, pipeline incl. upstream</a:t>
            </a:r>
          </a:p>
          <a:p>
            <a:pPr>
              <a:buFont typeface="+mj-lt"/>
              <a:buAutoNum type="arabicPeriod"/>
            </a:pPr>
            <a:r>
              <a:rPr lang="en-US" dirty="0"/>
              <a:t>Dashboard</a:t>
            </a:r>
          </a:p>
          <a:p>
            <a:pPr lvl="1">
              <a:buFont typeface="+mj-lt"/>
              <a:buAutoNum type="arabicPeriod"/>
            </a:pPr>
            <a:r>
              <a:rPr lang="en-US" dirty="0"/>
              <a:t>Interpretability</a:t>
            </a:r>
          </a:p>
        </p:txBody>
      </p:sp>
      <p:sp>
        <p:nvSpPr>
          <p:cNvPr id="4" name="Espace réservé du numéro de diapositive 3">
            <a:extLst>
              <a:ext uri="{FF2B5EF4-FFF2-40B4-BE49-F238E27FC236}">
                <a16:creationId xmlns:a16="http://schemas.microsoft.com/office/drawing/2014/main" id="{D294DA9C-285B-4BB1-88E6-1EC54B6FF0B2}"/>
              </a:ext>
            </a:extLst>
          </p:cNvPr>
          <p:cNvSpPr>
            <a:spLocks noGrp="1"/>
          </p:cNvSpPr>
          <p:nvPr>
            <p:ph type="sldNum" sz="quarter" idx="12"/>
          </p:nvPr>
        </p:nvSpPr>
        <p:spPr/>
        <p:txBody>
          <a:bodyPr/>
          <a:lstStyle/>
          <a:p>
            <a:fld id="{D57F1E4F-1CFF-5643-939E-217C01CDF565}" type="slidenum">
              <a:rPr lang="en-US" smtClean="0"/>
              <a:pPr/>
              <a:t>8</a:t>
            </a:fld>
            <a:endParaRPr lang="en-US" dirty="0"/>
          </a:p>
        </p:txBody>
      </p:sp>
      <p:graphicFrame>
        <p:nvGraphicFramePr>
          <p:cNvPr id="5" name="Diagramme 4">
            <a:extLst>
              <a:ext uri="{FF2B5EF4-FFF2-40B4-BE49-F238E27FC236}">
                <a16:creationId xmlns:a16="http://schemas.microsoft.com/office/drawing/2014/main" id="{18383BD8-B764-4A62-84CE-DC767B5123A7}"/>
              </a:ext>
            </a:extLst>
          </p:cNvPr>
          <p:cNvGraphicFramePr/>
          <p:nvPr/>
        </p:nvGraphicFramePr>
        <p:xfrm>
          <a:off x="6007504" y="1938969"/>
          <a:ext cx="5026139" cy="33069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ZoneTexte 5">
            <a:extLst>
              <a:ext uri="{FF2B5EF4-FFF2-40B4-BE49-F238E27FC236}">
                <a16:creationId xmlns:a16="http://schemas.microsoft.com/office/drawing/2014/main" id="{FD822BAF-8C8D-4D40-9E44-E677155B688B}"/>
              </a:ext>
            </a:extLst>
          </p:cNvPr>
          <p:cNvSpPr txBox="1"/>
          <p:nvPr/>
        </p:nvSpPr>
        <p:spPr>
          <a:xfrm>
            <a:off x="11236879" y="2038525"/>
            <a:ext cx="394660" cy="369332"/>
          </a:xfrm>
          <a:prstGeom prst="rect">
            <a:avLst/>
          </a:prstGeom>
          <a:noFill/>
        </p:spPr>
        <p:txBody>
          <a:bodyPr wrap="none" rtlCol="0">
            <a:spAutoFit/>
          </a:bodyPr>
          <a:lstStyle/>
          <a:p>
            <a:r>
              <a:rPr lang="en-US" dirty="0"/>
              <a:t>5’</a:t>
            </a:r>
          </a:p>
        </p:txBody>
      </p:sp>
      <p:sp>
        <p:nvSpPr>
          <p:cNvPr id="7" name="ZoneTexte 6">
            <a:extLst>
              <a:ext uri="{FF2B5EF4-FFF2-40B4-BE49-F238E27FC236}">
                <a16:creationId xmlns:a16="http://schemas.microsoft.com/office/drawing/2014/main" id="{EE84B145-CCEC-4E8F-B324-CE862185059B}"/>
              </a:ext>
            </a:extLst>
          </p:cNvPr>
          <p:cNvSpPr txBox="1"/>
          <p:nvPr/>
        </p:nvSpPr>
        <p:spPr>
          <a:xfrm>
            <a:off x="11255961" y="2810313"/>
            <a:ext cx="394660" cy="369332"/>
          </a:xfrm>
          <a:prstGeom prst="rect">
            <a:avLst/>
          </a:prstGeom>
          <a:noFill/>
        </p:spPr>
        <p:txBody>
          <a:bodyPr wrap="none" rtlCol="0">
            <a:spAutoFit/>
          </a:bodyPr>
          <a:lstStyle/>
          <a:p>
            <a:r>
              <a:rPr lang="en-US" dirty="0"/>
              <a:t>3’</a:t>
            </a:r>
          </a:p>
        </p:txBody>
      </p:sp>
      <p:sp>
        <p:nvSpPr>
          <p:cNvPr id="8" name="ZoneTexte 7">
            <a:extLst>
              <a:ext uri="{FF2B5EF4-FFF2-40B4-BE49-F238E27FC236}">
                <a16:creationId xmlns:a16="http://schemas.microsoft.com/office/drawing/2014/main" id="{B37C0C11-40F7-4CB9-AF69-5F7BC0360162}"/>
              </a:ext>
            </a:extLst>
          </p:cNvPr>
          <p:cNvSpPr txBox="1"/>
          <p:nvPr/>
        </p:nvSpPr>
        <p:spPr>
          <a:xfrm>
            <a:off x="11209408" y="4329171"/>
            <a:ext cx="522900" cy="369332"/>
          </a:xfrm>
          <a:prstGeom prst="rect">
            <a:avLst/>
          </a:prstGeom>
          <a:noFill/>
        </p:spPr>
        <p:txBody>
          <a:bodyPr wrap="none" rtlCol="0">
            <a:spAutoFit/>
          </a:bodyPr>
          <a:lstStyle/>
          <a:p>
            <a:r>
              <a:rPr lang="en-US" dirty="0"/>
              <a:t>15’</a:t>
            </a:r>
          </a:p>
        </p:txBody>
      </p:sp>
      <p:sp>
        <p:nvSpPr>
          <p:cNvPr id="9" name="ZoneTexte 8">
            <a:extLst>
              <a:ext uri="{FF2B5EF4-FFF2-40B4-BE49-F238E27FC236}">
                <a16:creationId xmlns:a16="http://schemas.microsoft.com/office/drawing/2014/main" id="{F84DCEAE-3E08-42DD-B619-CF317D173178}"/>
              </a:ext>
            </a:extLst>
          </p:cNvPr>
          <p:cNvSpPr txBox="1"/>
          <p:nvPr/>
        </p:nvSpPr>
        <p:spPr>
          <a:xfrm>
            <a:off x="11244595" y="3615260"/>
            <a:ext cx="394660" cy="369332"/>
          </a:xfrm>
          <a:prstGeom prst="rect">
            <a:avLst/>
          </a:prstGeom>
          <a:noFill/>
        </p:spPr>
        <p:txBody>
          <a:bodyPr wrap="none" rtlCol="0">
            <a:spAutoFit/>
          </a:bodyPr>
          <a:lstStyle/>
          <a:p>
            <a:r>
              <a:rPr lang="en-US" dirty="0"/>
              <a:t>4’</a:t>
            </a:r>
          </a:p>
        </p:txBody>
      </p:sp>
    </p:spTree>
    <p:extLst>
      <p:ext uri="{BB962C8B-B14F-4D97-AF65-F5344CB8AC3E}">
        <p14:creationId xmlns:p14="http://schemas.microsoft.com/office/powerpoint/2010/main" val="904405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E0096E-C291-41BF-9E47-B90A476BB269}"/>
              </a:ext>
            </a:extLst>
          </p:cNvPr>
          <p:cNvSpPr>
            <a:spLocks noGrp="1"/>
          </p:cNvSpPr>
          <p:nvPr>
            <p:ph type="title"/>
          </p:nvPr>
        </p:nvSpPr>
        <p:spPr>
          <a:xfrm>
            <a:off x="557847" y="21496"/>
            <a:ext cx="10571998" cy="970450"/>
          </a:xfrm>
        </p:spPr>
        <p:txBody>
          <a:bodyPr/>
          <a:lstStyle/>
          <a:p>
            <a:r>
              <a:rPr lang="en-US" dirty="0"/>
              <a:t>Scoring &amp; integration</a:t>
            </a:r>
          </a:p>
        </p:txBody>
      </p:sp>
      <p:sp>
        <p:nvSpPr>
          <p:cNvPr id="3" name="Espace réservé du contenu 2">
            <a:extLst>
              <a:ext uri="{FF2B5EF4-FFF2-40B4-BE49-F238E27FC236}">
                <a16:creationId xmlns:a16="http://schemas.microsoft.com/office/drawing/2014/main" id="{83F96422-9E47-4772-BA66-093B272889F0}"/>
              </a:ext>
            </a:extLst>
          </p:cNvPr>
          <p:cNvSpPr>
            <a:spLocks noGrp="1"/>
          </p:cNvSpPr>
          <p:nvPr>
            <p:ph idx="1"/>
          </p:nvPr>
        </p:nvSpPr>
        <p:spPr>
          <a:xfrm>
            <a:off x="4009828" y="1202693"/>
            <a:ext cx="7972525" cy="1936495"/>
          </a:xfrm>
        </p:spPr>
        <p:txBody>
          <a:bodyPr>
            <a:normAutofit/>
          </a:bodyPr>
          <a:lstStyle/>
          <a:p>
            <a:r>
              <a:rPr lang="en-US" sz="1400" dirty="0"/>
              <a:t>According to the target definition 1 - client failed to repay loan, 0 – no difficulty:</a:t>
            </a:r>
          </a:p>
          <a:p>
            <a:pPr lvl="1"/>
            <a:r>
              <a:rPr lang="en-US" sz="1400" dirty="0"/>
              <a:t>Trusting a </a:t>
            </a:r>
            <a:r>
              <a:rPr lang="en-US" sz="1400" b="1" dirty="0"/>
              <a:t>negative</a:t>
            </a:r>
            <a:r>
              <a:rPr lang="en-US" sz="1400" dirty="0"/>
              <a:t> </a:t>
            </a:r>
            <a:r>
              <a:rPr lang="en-US" sz="1400" b="1" dirty="0"/>
              <a:t>prediction</a:t>
            </a:r>
            <a:r>
              <a:rPr lang="en-US" sz="1400" dirty="0"/>
              <a:t> in case of </a:t>
            </a:r>
            <a:r>
              <a:rPr lang="en-US" sz="1400" b="1" dirty="0" err="1"/>
              <a:t>tn</a:t>
            </a:r>
            <a:r>
              <a:rPr lang="en-US" sz="1400" b="1" dirty="0"/>
              <a:t>:</a:t>
            </a:r>
            <a:r>
              <a:rPr lang="en-US" sz="1400" dirty="0"/>
              <a:t> </a:t>
            </a:r>
            <a:r>
              <a:rPr lang="en-US" sz="1400" b="1" dirty="0"/>
              <a:t>true negative </a:t>
            </a:r>
            <a:r>
              <a:rPr lang="en-US" sz="1400" dirty="0"/>
              <a:t>is usual business, but a </a:t>
            </a:r>
            <a:r>
              <a:rPr lang="en-US" sz="1400" b="1" dirty="0" err="1"/>
              <a:t>fn</a:t>
            </a:r>
            <a:r>
              <a:rPr lang="en-US" sz="1400" b="1" dirty="0"/>
              <a:t>:</a:t>
            </a:r>
            <a:r>
              <a:rPr lang="en-US" sz="1400" dirty="0"/>
              <a:t> </a:t>
            </a:r>
            <a:r>
              <a:rPr lang="en-US" sz="1400" b="1" dirty="0"/>
              <a:t>false negative </a:t>
            </a:r>
            <a:r>
              <a:rPr lang="en-US" sz="1400" dirty="0"/>
              <a:t>means exposure to a higher risk of defaults.</a:t>
            </a:r>
          </a:p>
          <a:p>
            <a:pPr lvl="1"/>
            <a:r>
              <a:rPr lang="en-US" sz="1400" dirty="0"/>
              <a:t>Trusting a </a:t>
            </a:r>
            <a:r>
              <a:rPr lang="en-US" sz="1400" b="1" dirty="0"/>
              <a:t>positive prediction </a:t>
            </a:r>
            <a:r>
              <a:rPr lang="en-US" sz="1400" dirty="0"/>
              <a:t>in case of </a:t>
            </a:r>
            <a:r>
              <a:rPr lang="en-US" sz="1400" b="1" dirty="0" err="1"/>
              <a:t>tp</a:t>
            </a:r>
            <a:r>
              <a:rPr lang="en-US" sz="1400" b="1" dirty="0"/>
              <a:t>: true positive </a:t>
            </a:r>
            <a:r>
              <a:rPr lang="en-US" sz="1400" dirty="0"/>
              <a:t>is usual business, but a </a:t>
            </a:r>
            <a:r>
              <a:rPr lang="en-US" sz="1400" b="1" dirty="0" err="1"/>
              <a:t>fp</a:t>
            </a:r>
            <a:r>
              <a:rPr lang="en-US" sz="1400" b="1" dirty="0"/>
              <a:t>: false positive </a:t>
            </a:r>
            <a:r>
              <a:rPr lang="en-US" sz="1400" dirty="0"/>
              <a:t>means losing a “good” client.</a:t>
            </a:r>
          </a:p>
          <a:p>
            <a:pPr marL="0" indent="0">
              <a:buNone/>
            </a:pPr>
            <a:r>
              <a:rPr lang="en-US" sz="1400" b="1" dirty="0">
                <a:sym typeface="Wingdings" panose="05000000000000000000" pitchFamily="2" charset="2"/>
              </a:rPr>
              <a:t>    W</a:t>
            </a:r>
            <a:r>
              <a:rPr lang="en-US" sz="1400" b="1" dirty="0"/>
              <a:t>e want to minimize (</a:t>
            </a:r>
            <a:r>
              <a:rPr lang="en-US" sz="1400" b="1" dirty="0" err="1"/>
              <a:t>fn</a:t>
            </a:r>
            <a:r>
              <a:rPr lang="en-US" sz="1400" b="1" dirty="0"/>
              <a:t> + </a:t>
            </a:r>
            <a:r>
              <a:rPr lang="en-US" sz="1400" b="1" dirty="0" err="1"/>
              <a:t>fp</a:t>
            </a:r>
            <a:r>
              <a:rPr lang="en-US" sz="1400" b="1" dirty="0"/>
              <a:t>), with higher interest on </a:t>
            </a:r>
            <a:r>
              <a:rPr lang="en-US" sz="1400" b="1" dirty="0" err="1"/>
              <a:t>fn</a:t>
            </a:r>
            <a:endParaRPr lang="en-US" sz="1400" b="1" dirty="0"/>
          </a:p>
        </p:txBody>
      </p:sp>
      <p:sp>
        <p:nvSpPr>
          <p:cNvPr id="74" name="Espace réservé du numéro de diapositive 73">
            <a:extLst>
              <a:ext uri="{FF2B5EF4-FFF2-40B4-BE49-F238E27FC236}">
                <a16:creationId xmlns:a16="http://schemas.microsoft.com/office/drawing/2014/main" id="{532C5FD5-3E1D-4ADD-80B8-1DCC9BE50B3F}"/>
              </a:ext>
            </a:extLst>
          </p:cNvPr>
          <p:cNvSpPr>
            <a:spLocks noGrp="1"/>
          </p:cNvSpPr>
          <p:nvPr>
            <p:ph type="sldNum" sz="quarter" idx="12"/>
          </p:nvPr>
        </p:nvSpPr>
        <p:spPr>
          <a:xfrm>
            <a:off x="11129845" y="6190580"/>
            <a:ext cx="1062155" cy="490599"/>
          </a:xfrm>
        </p:spPr>
        <p:txBody>
          <a:bodyPr/>
          <a:lstStyle/>
          <a:p>
            <a:fld id="{D57F1E4F-1CFF-5643-939E-217C01CDF565}" type="slidenum">
              <a:rPr lang="en-US" smtClean="0"/>
              <a:pPr/>
              <a:t>9</a:t>
            </a:fld>
            <a:endParaRPr lang="en-US" dirty="0"/>
          </a:p>
        </p:txBody>
      </p:sp>
      <p:grpSp>
        <p:nvGrpSpPr>
          <p:cNvPr id="103" name="Groupe 102">
            <a:extLst>
              <a:ext uri="{FF2B5EF4-FFF2-40B4-BE49-F238E27FC236}">
                <a16:creationId xmlns:a16="http://schemas.microsoft.com/office/drawing/2014/main" id="{462F6FDB-9CFB-4622-8F81-E18F66166260}"/>
              </a:ext>
            </a:extLst>
          </p:cNvPr>
          <p:cNvGrpSpPr/>
          <p:nvPr/>
        </p:nvGrpSpPr>
        <p:grpSpPr>
          <a:xfrm>
            <a:off x="217831" y="3024897"/>
            <a:ext cx="3875930" cy="4319666"/>
            <a:chOff x="217831" y="3024897"/>
            <a:chExt cx="3875930" cy="4319666"/>
          </a:xfrm>
        </p:grpSpPr>
        <p:sp>
          <p:nvSpPr>
            <p:cNvPr id="65" name="Espace réservé du contenu 2">
              <a:extLst>
                <a:ext uri="{FF2B5EF4-FFF2-40B4-BE49-F238E27FC236}">
                  <a16:creationId xmlns:a16="http://schemas.microsoft.com/office/drawing/2014/main" id="{7A8908B4-607B-47D4-90A4-102484E1375D}"/>
                </a:ext>
              </a:extLst>
            </p:cNvPr>
            <p:cNvSpPr txBox="1">
              <a:spLocks/>
            </p:cNvSpPr>
            <p:nvPr/>
          </p:nvSpPr>
          <p:spPr>
            <a:xfrm>
              <a:off x="217831" y="3024897"/>
              <a:ext cx="2707314" cy="993123"/>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US" sz="1400" b="1" dirty="0"/>
                <a:t>1. </a:t>
              </a:r>
              <a:r>
                <a:rPr lang="en-US" sz="1400" dirty="0"/>
                <a:t>a classifier is basically as good as its Area under ROC Curve is large</a:t>
              </a:r>
            </a:p>
          </p:txBody>
        </p:sp>
        <p:grpSp>
          <p:nvGrpSpPr>
            <p:cNvPr id="100" name="Groupe 99">
              <a:extLst>
                <a:ext uri="{FF2B5EF4-FFF2-40B4-BE49-F238E27FC236}">
                  <a16:creationId xmlns:a16="http://schemas.microsoft.com/office/drawing/2014/main" id="{4791993E-7428-404D-BC55-FAA1794BC7DA}"/>
                </a:ext>
              </a:extLst>
            </p:cNvPr>
            <p:cNvGrpSpPr/>
            <p:nvPr/>
          </p:nvGrpSpPr>
          <p:grpSpPr>
            <a:xfrm>
              <a:off x="222373" y="3936880"/>
              <a:ext cx="3871388" cy="3407683"/>
              <a:chOff x="222373" y="3936880"/>
              <a:chExt cx="3871388" cy="3407683"/>
            </a:xfrm>
          </p:grpSpPr>
          <p:grpSp>
            <p:nvGrpSpPr>
              <p:cNvPr id="7" name="Groupe 6">
                <a:extLst>
                  <a:ext uri="{FF2B5EF4-FFF2-40B4-BE49-F238E27FC236}">
                    <a16:creationId xmlns:a16="http://schemas.microsoft.com/office/drawing/2014/main" id="{D1011273-54C6-4769-888E-97B821942120}"/>
                  </a:ext>
                </a:extLst>
              </p:cNvPr>
              <p:cNvGrpSpPr/>
              <p:nvPr/>
            </p:nvGrpSpPr>
            <p:grpSpPr>
              <a:xfrm>
                <a:off x="222373" y="3936880"/>
                <a:ext cx="3871388" cy="3407683"/>
                <a:chOff x="34787" y="3621448"/>
                <a:chExt cx="3871388" cy="3407683"/>
              </a:xfrm>
            </p:grpSpPr>
            <p:sp>
              <p:nvSpPr>
                <p:cNvPr id="29" name="Rectangle 28">
                  <a:extLst>
                    <a:ext uri="{FF2B5EF4-FFF2-40B4-BE49-F238E27FC236}">
                      <a16:creationId xmlns:a16="http://schemas.microsoft.com/office/drawing/2014/main" id="{39B145C7-B6A3-43CD-9908-A0FCA9FEB0EF}"/>
                    </a:ext>
                  </a:extLst>
                </p:cNvPr>
                <p:cNvSpPr/>
                <p:nvPr/>
              </p:nvSpPr>
              <p:spPr>
                <a:xfrm>
                  <a:off x="45425" y="3621448"/>
                  <a:ext cx="2646270" cy="248702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Connecteur droit avec flèche 7">
                  <a:extLst>
                    <a:ext uri="{FF2B5EF4-FFF2-40B4-BE49-F238E27FC236}">
                      <a16:creationId xmlns:a16="http://schemas.microsoft.com/office/drawing/2014/main" id="{C4C33A25-496C-4C46-B9FF-42E5BFE57A35}"/>
                    </a:ext>
                  </a:extLst>
                </p:cNvPr>
                <p:cNvCxnSpPr>
                  <a:cxnSpLocks/>
                </p:cNvCxnSpPr>
                <p:nvPr/>
              </p:nvCxnSpPr>
              <p:spPr>
                <a:xfrm flipV="1">
                  <a:off x="508157" y="5560868"/>
                  <a:ext cx="193320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necteur droit avec flèche 9">
                  <a:extLst>
                    <a:ext uri="{FF2B5EF4-FFF2-40B4-BE49-F238E27FC236}">
                      <a16:creationId xmlns:a16="http://schemas.microsoft.com/office/drawing/2014/main" id="{D3A3098E-434A-40C6-A4ED-9AD7E543DB0E}"/>
                    </a:ext>
                  </a:extLst>
                </p:cNvPr>
                <p:cNvCxnSpPr>
                  <a:cxnSpLocks/>
                </p:cNvCxnSpPr>
                <p:nvPr/>
              </p:nvCxnSpPr>
              <p:spPr>
                <a:xfrm flipH="1" flipV="1">
                  <a:off x="508158" y="3897297"/>
                  <a:ext cx="1" cy="1630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Arc 12">
                  <a:extLst>
                    <a:ext uri="{FF2B5EF4-FFF2-40B4-BE49-F238E27FC236}">
                      <a16:creationId xmlns:a16="http://schemas.microsoft.com/office/drawing/2014/main" id="{08A2DD9F-2748-4D1C-8A8B-F0D76FCEDF21}"/>
                    </a:ext>
                  </a:extLst>
                </p:cNvPr>
                <p:cNvSpPr/>
                <p:nvPr/>
              </p:nvSpPr>
              <p:spPr>
                <a:xfrm>
                  <a:off x="508158" y="4092605"/>
                  <a:ext cx="3398017" cy="2936526"/>
                </a:xfrm>
                <a:prstGeom prst="arc">
                  <a:avLst>
                    <a:gd name="adj1" fmla="val 10797011"/>
                    <a:gd name="adj2" fmla="val 1623183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9" name="Connecteur droit 18">
                  <a:extLst>
                    <a:ext uri="{FF2B5EF4-FFF2-40B4-BE49-F238E27FC236}">
                      <a16:creationId xmlns:a16="http://schemas.microsoft.com/office/drawing/2014/main" id="{3520929B-48C6-40B0-AAF4-72BD036E943C}"/>
                    </a:ext>
                  </a:extLst>
                </p:cNvPr>
                <p:cNvCxnSpPr>
                  <a:cxnSpLocks/>
                  <a:stCxn id="13" idx="0"/>
                  <a:endCxn id="13" idx="2"/>
                </p:cNvCxnSpPr>
                <p:nvPr/>
              </p:nvCxnSpPr>
              <p:spPr>
                <a:xfrm flipV="1">
                  <a:off x="508159" y="4092652"/>
                  <a:ext cx="1712604" cy="1469693"/>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0" name="ZoneTexte 29">
                  <a:extLst>
                    <a:ext uri="{FF2B5EF4-FFF2-40B4-BE49-F238E27FC236}">
                      <a16:creationId xmlns:a16="http://schemas.microsoft.com/office/drawing/2014/main" id="{A73D53AD-C866-4ACF-9CBE-D9C68CDA251B}"/>
                    </a:ext>
                  </a:extLst>
                </p:cNvPr>
                <p:cNvSpPr txBox="1"/>
                <p:nvPr/>
              </p:nvSpPr>
              <p:spPr>
                <a:xfrm>
                  <a:off x="825539" y="5566746"/>
                  <a:ext cx="1300356" cy="461665"/>
                </a:xfrm>
                <a:prstGeom prst="rect">
                  <a:avLst/>
                </a:prstGeom>
                <a:noFill/>
              </p:spPr>
              <p:txBody>
                <a:bodyPr wrap="none" rtlCol="0">
                  <a:spAutoFit/>
                </a:bodyPr>
                <a:lstStyle/>
                <a:p>
                  <a:pPr algn="ctr"/>
                  <a:r>
                    <a:rPr lang="en-US" sz="1200" b="1" i="1" dirty="0">
                      <a:solidFill>
                        <a:schemeClr val="bg1"/>
                      </a:solidFill>
                    </a:rPr>
                    <a:t>1 – specificity</a:t>
                  </a:r>
                </a:p>
                <a:p>
                  <a:pPr algn="ctr"/>
                  <a:r>
                    <a:rPr lang="en-US" sz="1200" i="1" dirty="0">
                      <a:solidFill>
                        <a:schemeClr val="bg1"/>
                      </a:solidFill>
                    </a:rPr>
                    <a:t>1 - </a:t>
                  </a:r>
                  <a:r>
                    <a:rPr lang="en-US" sz="1200" i="1" dirty="0" err="1">
                      <a:solidFill>
                        <a:schemeClr val="bg1"/>
                      </a:solidFill>
                    </a:rPr>
                    <a:t>tn</a:t>
                  </a:r>
                  <a:r>
                    <a:rPr lang="en-US" sz="1200" i="1" dirty="0">
                      <a:solidFill>
                        <a:schemeClr val="bg1"/>
                      </a:solidFill>
                    </a:rPr>
                    <a:t> / (</a:t>
                  </a:r>
                  <a:r>
                    <a:rPr lang="en-US" sz="1200" i="1" dirty="0" err="1">
                      <a:solidFill>
                        <a:schemeClr val="bg1"/>
                      </a:solidFill>
                    </a:rPr>
                    <a:t>tn</a:t>
                  </a:r>
                  <a:r>
                    <a:rPr lang="en-US" sz="1200" i="1" dirty="0">
                      <a:solidFill>
                        <a:schemeClr val="bg1"/>
                      </a:solidFill>
                    </a:rPr>
                    <a:t> + </a:t>
                  </a:r>
                  <a:r>
                    <a:rPr lang="en-US" sz="1200" i="1" dirty="0" err="1">
                      <a:solidFill>
                        <a:schemeClr val="bg1"/>
                      </a:solidFill>
                    </a:rPr>
                    <a:t>fp</a:t>
                  </a:r>
                  <a:r>
                    <a:rPr lang="en-US" sz="1200" i="1" dirty="0">
                      <a:solidFill>
                        <a:schemeClr val="bg1"/>
                      </a:solidFill>
                    </a:rPr>
                    <a:t>)</a:t>
                  </a:r>
                </a:p>
              </p:txBody>
            </p:sp>
            <p:sp>
              <p:nvSpPr>
                <p:cNvPr id="31" name="ZoneTexte 30">
                  <a:extLst>
                    <a:ext uri="{FF2B5EF4-FFF2-40B4-BE49-F238E27FC236}">
                      <a16:creationId xmlns:a16="http://schemas.microsoft.com/office/drawing/2014/main" id="{66BBAB67-CB3A-4176-A197-9D4125DC7EA6}"/>
                    </a:ext>
                  </a:extLst>
                </p:cNvPr>
                <p:cNvSpPr txBox="1"/>
                <p:nvPr/>
              </p:nvSpPr>
              <p:spPr>
                <a:xfrm rot="16200000">
                  <a:off x="-277959" y="4521628"/>
                  <a:ext cx="1087157" cy="461665"/>
                </a:xfrm>
                <a:prstGeom prst="rect">
                  <a:avLst/>
                </a:prstGeom>
                <a:noFill/>
              </p:spPr>
              <p:txBody>
                <a:bodyPr wrap="none" rtlCol="0">
                  <a:spAutoFit/>
                </a:bodyPr>
                <a:lstStyle/>
                <a:p>
                  <a:pPr algn="ctr"/>
                  <a:r>
                    <a:rPr lang="en-US" sz="1200" b="1" i="1" dirty="0">
                      <a:solidFill>
                        <a:schemeClr val="bg1"/>
                      </a:solidFill>
                    </a:rPr>
                    <a:t>Sensitivity</a:t>
                  </a:r>
                  <a:r>
                    <a:rPr lang="en-US" sz="1200" i="1" dirty="0">
                      <a:solidFill>
                        <a:schemeClr val="bg1"/>
                      </a:solidFill>
                    </a:rPr>
                    <a:t> </a:t>
                  </a:r>
                </a:p>
                <a:p>
                  <a:pPr algn="ctr"/>
                  <a:r>
                    <a:rPr lang="en-US" sz="1200" i="1" dirty="0" err="1">
                      <a:solidFill>
                        <a:schemeClr val="bg1"/>
                      </a:solidFill>
                    </a:rPr>
                    <a:t>tp</a:t>
                  </a:r>
                  <a:r>
                    <a:rPr lang="en-US" sz="1200" i="1" dirty="0">
                      <a:solidFill>
                        <a:schemeClr val="bg1"/>
                      </a:solidFill>
                    </a:rPr>
                    <a:t> / (</a:t>
                  </a:r>
                  <a:r>
                    <a:rPr lang="en-US" sz="1200" i="1" dirty="0" err="1">
                      <a:solidFill>
                        <a:schemeClr val="bg1"/>
                      </a:solidFill>
                    </a:rPr>
                    <a:t>tp</a:t>
                  </a:r>
                  <a:r>
                    <a:rPr lang="en-US" sz="1200" i="1" dirty="0">
                      <a:solidFill>
                        <a:schemeClr val="bg1"/>
                      </a:solidFill>
                    </a:rPr>
                    <a:t> + </a:t>
                  </a:r>
                  <a:r>
                    <a:rPr lang="en-US" sz="1200" i="1" dirty="0" err="1">
                      <a:solidFill>
                        <a:schemeClr val="bg1"/>
                      </a:solidFill>
                    </a:rPr>
                    <a:t>fn</a:t>
                  </a:r>
                  <a:r>
                    <a:rPr lang="en-US" sz="1200" i="1" dirty="0">
                      <a:solidFill>
                        <a:schemeClr val="bg1"/>
                      </a:solidFill>
                    </a:rPr>
                    <a:t>)</a:t>
                  </a:r>
                </a:p>
              </p:txBody>
            </p:sp>
            <p:sp>
              <p:nvSpPr>
                <p:cNvPr id="32" name="ZoneTexte 31">
                  <a:extLst>
                    <a:ext uri="{FF2B5EF4-FFF2-40B4-BE49-F238E27FC236}">
                      <a16:creationId xmlns:a16="http://schemas.microsoft.com/office/drawing/2014/main" id="{57FCA300-5827-472A-B7BD-23C2EEB97773}"/>
                    </a:ext>
                  </a:extLst>
                </p:cNvPr>
                <p:cNvSpPr txBox="1"/>
                <p:nvPr/>
              </p:nvSpPr>
              <p:spPr>
                <a:xfrm>
                  <a:off x="258489" y="5374555"/>
                  <a:ext cx="269626" cy="276999"/>
                </a:xfrm>
                <a:prstGeom prst="rect">
                  <a:avLst/>
                </a:prstGeom>
                <a:noFill/>
              </p:spPr>
              <p:txBody>
                <a:bodyPr wrap="none" rtlCol="0">
                  <a:spAutoFit/>
                </a:bodyPr>
                <a:lstStyle/>
                <a:p>
                  <a:r>
                    <a:rPr lang="en-US" sz="1200" dirty="0">
                      <a:solidFill>
                        <a:schemeClr val="bg1"/>
                      </a:solidFill>
                    </a:rPr>
                    <a:t>0</a:t>
                  </a:r>
                </a:p>
              </p:txBody>
            </p:sp>
            <p:sp>
              <p:nvSpPr>
                <p:cNvPr id="33" name="ZoneTexte 32">
                  <a:extLst>
                    <a:ext uri="{FF2B5EF4-FFF2-40B4-BE49-F238E27FC236}">
                      <a16:creationId xmlns:a16="http://schemas.microsoft.com/office/drawing/2014/main" id="{C16F475E-6AEB-45ED-9A29-37AE4EE78AE5}"/>
                    </a:ext>
                  </a:extLst>
                </p:cNvPr>
                <p:cNvSpPr txBox="1"/>
                <p:nvPr/>
              </p:nvSpPr>
              <p:spPr>
                <a:xfrm>
                  <a:off x="2090837" y="5570833"/>
                  <a:ext cx="269626" cy="276999"/>
                </a:xfrm>
                <a:prstGeom prst="rect">
                  <a:avLst/>
                </a:prstGeom>
                <a:noFill/>
              </p:spPr>
              <p:txBody>
                <a:bodyPr wrap="none" rtlCol="0">
                  <a:spAutoFit/>
                </a:bodyPr>
                <a:lstStyle/>
                <a:p>
                  <a:r>
                    <a:rPr lang="en-US" sz="1200" dirty="0">
                      <a:solidFill>
                        <a:schemeClr val="bg1"/>
                      </a:solidFill>
                    </a:rPr>
                    <a:t>1</a:t>
                  </a:r>
                </a:p>
              </p:txBody>
            </p:sp>
            <p:sp>
              <p:nvSpPr>
                <p:cNvPr id="34" name="ZoneTexte 33">
                  <a:extLst>
                    <a:ext uri="{FF2B5EF4-FFF2-40B4-BE49-F238E27FC236}">
                      <a16:creationId xmlns:a16="http://schemas.microsoft.com/office/drawing/2014/main" id="{FC08A255-42B7-4FB8-B2D6-4027496450C4}"/>
                    </a:ext>
                  </a:extLst>
                </p:cNvPr>
                <p:cNvSpPr txBox="1"/>
                <p:nvPr/>
              </p:nvSpPr>
              <p:spPr>
                <a:xfrm>
                  <a:off x="267895" y="3962846"/>
                  <a:ext cx="269626" cy="276999"/>
                </a:xfrm>
                <a:prstGeom prst="rect">
                  <a:avLst/>
                </a:prstGeom>
                <a:noFill/>
              </p:spPr>
              <p:txBody>
                <a:bodyPr wrap="none" rtlCol="0">
                  <a:spAutoFit/>
                </a:bodyPr>
                <a:lstStyle/>
                <a:p>
                  <a:r>
                    <a:rPr lang="en-US" sz="1200" dirty="0">
                      <a:solidFill>
                        <a:schemeClr val="bg1"/>
                      </a:solidFill>
                    </a:rPr>
                    <a:t>1</a:t>
                  </a:r>
                </a:p>
              </p:txBody>
            </p:sp>
            <p:sp>
              <p:nvSpPr>
                <p:cNvPr id="40" name="ZoneTexte 39">
                  <a:extLst>
                    <a:ext uri="{FF2B5EF4-FFF2-40B4-BE49-F238E27FC236}">
                      <a16:creationId xmlns:a16="http://schemas.microsoft.com/office/drawing/2014/main" id="{519C5D02-D8D6-42F7-9ABE-93D338681999}"/>
                    </a:ext>
                  </a:extLst>
                </p:cNvPr>
                <p:cNvSpPr txBox="1"/>
                <p:nvPr/>
              </p:nvSpPr>
              <p:spPr>
                <a:xfrm rot="19161063">
                  <a:off x="973777" y="4514121"/>
                  <a:ext cx="1435008" cy="276999"/>
                </a:xfrm>
                <a:prstGeom prst="rect">
                  <a:avLst/>
                </a:prstGeom>
                <a:noFill/>
              </p:spPr>
              <p:txBody>
                <a:bodyPr wrap="none" rtlCol="0">
                  <a:spAutoFit/>
                </a:bodyPr>
                <a:lstStyle/>
                <a:p>
                  <a:r>
                    <a:rPr lang="en-US" sz="1200" dirty="0">
                      <a:solidFill>
                        <a:schemeClr val="bg1"/>
                      </a:solidFill>
                    </a:rPr>
                    <a:t>random classifier</a:t>
                  </a:r>
                </a:p>
              </p:txBody>
            </p:sp>
            <p:cxnSp>
              <p:nvCxnSpPr>
                <p:cNvPr id="42" name="Connecteur droit avec flèche 41">
                  <a:extLst>
                    <a:ext uri="{FF2B5EF4-FFF2-40B4-BE49-F238E27FC236}">
                      <a16:creationId xmlns:a16="http://schemas.microsoft.com/office/drawing/2014/main" id="{E0AF7849-64F2-4DFE-AFF8-092914243B62}"/>
                    </a:ext>
                  </a:extLst>
                </p:cNvPr>
                <p:cNvCxnSpPr>
                  <a:cxnSpLocks/>
                </p:cNvCxnSpPr>
                <p:nvPr/>
              </p:nvCxnSpPr>
              <p:spPr>
                <a:xfrm>
                  <a:off x="969251" y="5146659"/>
                  <a:ext cx="220228" cy="2779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necteur droit avec flèche 43">
                  <a:extLst>
                    <a:ext uri="{FF2B5EF4-FFF2-40B4-BE49-F238E27FC236}">
                      <a16:creationId xmlns:a16="http://schemas.microsoft.com/office/drawing/2014/main" id="{D81A94F8-F165-40F6-8D9E-8EE6383CEE55}"/>
                    </a:ext>
                  </a:extLst>
                </p:cNvPr>
                <p:cNvCxnSpPr>
                  <a:cxnSpLocks/>
                </p:cNvCxnSpPr>
                <p:nvPr/>
              </p:nvCxnSpPr>
              <p:spPr>
                <a:xfrm flipH="1" flipV="1">
                  <a:off x="727969" y="4864963"/>
                  <a:ext cx="241282" cy="2816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ZoneTexte 46">
                  <a:extLst>
                    <a:ext uri="{FF2B5EF4-FFF2-40B4-BE49-F238E27FC236}">
                      <a16:creationId xmlns:a16="http://schemas.microsoft.com/office/drawing/2014/main" id="{3AF6AE05-1F41-4E40-BB85-9E3E5DE722C4}"/>
                    </a:ext>
                  </a:extLst>
                </p:cNvPr>
                <p:cNvSpPr txBox="1"/>
                <p:nvPr/>
              </p:nvSpPr>
              <p:spPr>
                <a:xfrm rot="3046341">
                  <a:off x="547704" y="4991186"/>
                  <a:ext cx="1064715" cy="276999"/>
                </a:xfrm>
                <a:prstGeom prst="rect">
                  <a:avLst/>
                </a:prstGeom>
                <a:noFill/>
              </p:spPr>
              <p:txBody>
                <a:bodyPr wrap="none" rtlCol="0">
                  <a:spAutoFit/>
                </a:bodyPr>
                <a:lstStyle/>
                <a:p>
                  <a:r>
                    <a:rPr lang="en-US" sz="1200" dirty="0">
                      <a:solidFill>
                        <a:schemeClr val="bg1"/>
                      </a:solidFill>
                    </a:rPr>
                    <a:t>Best    Worst</a:t>
                  </a:r>
                </a:p>
              </p:txBody>
            </p:sp>
            <p:sp>
              <p:nvSpPr>
                <p:cNvPr id="48" name="Ellipse 47">
                  <a:extLst>
                    <a:ext uri="{FF2B5EF4-FFF2-40B4-BE49-F238E27FC236}">
                      <a16:creationId xmlns:a16="http://schemas.microsoft.com/office/drawing/2014/main" id="{346312B2-FDD4-4657-98BD-6EFD6CABFB28}"/>
                    </a:ext>
                  </a:extLst>
                </p:cNvPr>
                <p:cNvSpPr/>
                <p:nvPr/>
              </p:nvSpPr>
              <p:spPr>
                <a:xfrm flipH="1">
                  <a:off x="1225117" y="4299667"/>
                  <a:ext cx="71022" cy="68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Connecteur droit avec flèche 49">
                  <a:extLst>
                    <a:ext uri="{FF2B5EF4-FFF2-40B4-BE49-F238E27FC236}">
                      <a16:creationId xmlns:a16="http://schemas.microsoft.com/office/drawing/2014/main" id="{5697183C-782F-4723-A96E-F1419DE2F573}"/>
                    </a:ext>
                  </a:extLst>
                </p:cNvPr>
                <p:cNvCxnSpPr>
                  <a:cxnSpLocks/>
                  <a:endCxn id="48" idx="4"/>
                </p:cNvCxnSpPr>
                <p:nvPr/>
              </p:nvCxnSpPr>
              <p:spPr>
                <a:xfrm flipV="1">
                  <a:off x="1260628" y="4367811"/>
                  <a:ext cx="0" cy="5237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Connecteur droit 54">
                  <a:extLst>
                    <a:ext uri="{FF2B5EF4-FFF2-40B4-BE49-F238E27FC236}">
                      <a16:creationId xmlns:a16="http://schemas.microsoft.com/office/drawing/2014/main" id="{913AF865-40EF-45B3-8267-C13580CEE664}"/>
                    </a:ext>
                  </a:extLst>
                </p:cNvPr>
                <p:cNvCxnSpPr>
                  <a:cxnSpLocks/>
                  <a:endCxn id="48" idx="6"/>
                </p:cNvCxnSpPr>
                <p:nvPr/>
              </p:nvCxnSpPr>
              <p:spPr>
                <a:xfrm>
                  <a:off x="524242" y="4333739"/>
                  <a:ext cx="700875"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9" name="Connecteur droit 58">
                  <a:extLst>
                    <a:ext uri="{FF2B5EF4-FFF2-40B4-BE49-F238E27FC236}">
                      <a16:creationId xmlns:a16="http://schemas.microsoft.com/office/drawing/2014/main" id="{EC9A62FA-20F3-43D8-B25F-4350E62A0499}"/>
                    </a:ext>
                  </a:extLst>
                </p:cNvPr>
                <p:cNvCxnSpPr>
                  <a:cxnSpLocks/>
                  <a:endCxn id="48" idx="4"/>
                </p:cNvCxnSpPr>
                <p:nvPr/>
              </p:nvCxnSpPr>
              <p:spPr>
                <a:xfrm>
                  <a:off x="1260628" y="4106445"/>
                  <a:ext cx="0" cy="261366"/>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6" name="Arc 65">
                  <a:extLst>
                    <a:ext uri="{FF2B5EF4-FFF2-40B4-BE49-F238E27FC236}">
                      <a16:creationId xmlns:a16="http://schemas.microsoft.com/office/drawing/2014/main" id="{5F73E070-21BD-437C-82C8-C8EDF9252161}"/>
                    </a:ext>
                  </a:extLst>
                </p:cNvPr>
                <p:cNvSpPr/>
                <p:nvPr/>
              </p:nvSpPr>
              <p:spPr>
                <a:xfrm rot="16200000">
                  <a:off x="862301" y="4215285"/>
                  <a:ext cx="914400" cy="914400"/>
                </a:xfrm>
                <a:prstGeom prst="arc">
                  <a:avLst>
                    <a:gd name="adj1" fmla="val 18331383"/>
                    <a:gd name="adj2" fmla="val 20887881"/>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cxnSp>
              <p:nvCxnSpPr>
                <p:cNvPr id="75" name="Connecteur droit avec flèche 74">
                  <a:extLst>
                    <a:ext uri="{FF2B5EF4-FFF2-40B4-BE49-F238E27FC236}">
                      <a16:creationId xmlns:a16="http://schemas.microsoft.com/office/drawing/2014/main" id="{98EE1092-50F7-4221-9122-C50D9DE8290E}"/>
                    </a:ext>
                  </a:extLst>
                </p:cNvPr>
                <p:cNvCxnSpPr>
                  <a:cxnSpLocks/>
                </p:cNvCxnSpPr>
                <p:nvPr/>
              </p:nvCxnSpPr>
              <p:spPr>
                <a:xfrm flipV="1">
                  <a:off x="482122" y="4087715"/>
                  <a:ext cx="1742451" cy="9778"/>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77" name="Connecteur droit avec flèche 76">
                  <a:extLst>
                    <a:ext uri="{FF2B5EF4-FFF2-40B4-BE49-F238E27FC236}">
                      <a16:creationId xmlns:a16="http://schemas.microsoft.com/office/drawing/2014/main" id="{0E79F84A-FB71-429B-860E-BAAC8B737DAD}"/>
                    </a:ext>
                  </a:extLst>
                </p:cNvPr>
                <p:cNvCxnSpPr>
                  <a:cxnSpLocks/>
                  <a:endCxn id="33" idx="0"/>
                </p:cNvCxnSpPr>
                <p:nvPr/>
              </p:nvCxnSpPr>
              <p:spPr>
                <a:xfrm flipH="1">
                  <a:off x="2225650" y="4091867"/>
                  <a:ext cx="3432" cy="1478966"/>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83" name="Connecteur droit 82">
                  <a:extLst>
                    <a:ext uri="{FF2B5EF4-FFF2-40B4-BE49-F238E27FC236}">
                      <a16:creationId xmlns:a16="http://schemas.microsoft.com/office/drawing/2014/main" id="{5F0D4E63-58CC-40F9-9E9F-B8BE2B0B7DDF}"/>
                    </a:ext>
                  </a:extLst>
                </p:cNvPr>
                <p:cNvCxnSpPr>
                  <a:cxnSpLocks/>
                </p:cNvCxnSpPr>
                <p:nvPr/>
              </p:nvCxnSpPr>
              <p:spPr>
                <a:xfrm>
                  <a:off x="507090" y="4497569"/>
                  <a:ext cx="517800"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5" name="Connecteur droit 84">
                  <a:extLst>
                    <a:ext uri="{FF2B5EF4-FFF2-40B4-BE49-F238E27FC236}">
                      <a16:creationId xmlns:a16="http://schemas.microsoft.com/office/drawing/2014/main" id="{160063F5-E0FE-4EFF-94EF-1ADC86EA04B6}"/>
                    </a:ext>
                  </a:extLst>
                </p:cNvPr>
                <p:cNvCxnSpPr>
                  <a:cxnSpLocks/>
                </p:cNvCxnSpPr>
                <p:nvPr/>
              </p:nvCxnSpPr>
              <p:spPr>
                <a:xfrm>
                  <a:off x="1024890" y="4091867"/>
                  <a:ext cx="0" cy="407035"/>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5" name="Ellipse 94">
                  <a:extLst>
                    <a:ext uri="{FF2B5EF4-FFF2-40B4-BE49-F238E27FC236}">
                      <a16:creationId xmlns:a16="http://schemas.microsoft.com/office/drawing/2014/main" id="{4C7CD7D0-93C4-438B-A445-66B61370E62B}"/>
                    </a:ext>
                  </a:extLst>
                </p:cNvPr>
                <p:cNvSpPr/>
                <p:nvPr/>
              </p:nvSpPr>
              <p:spPr>
                <a:xfrm>
                  <a:off x="989637" y="4457522"/>
                  <a:ext cx="67039" cy="741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 name="ZoneTexte 40">
                <a:extLst>
                  <a:ext uri="{FF2B5EF4-FFF2-40B4-BE49-F238E27FC236}">
                    <a16:creationId xmlns:a16="http://schemas.microsoft.com/office/drawing/2014/main" id="{66093C33-9854-4B71-9A21-2C09D23EA960}"/>
                  </a:ext>
                </a:extLst>
              </p:cNvPr>
              <p:cNvSpPr txBox="1"/>
              <p:nvPr/>
            </p:nvSpPr>
            <p:spPr>
              <a:xfrm>
                <a:off x="602803" y="6384071"/>
                <a:ext cx="2119079" cy="307777"/>
              </a:xfrm>
              <a:prstGeom prst="rect">
                <a:avLst/>
              </a:prstGeom>
              <a:noFill/>
            </p:spPr>
            <p:txBody>
              <a:bodyPr wrap="square">
                <a:spAutoFit/>
              </a:bodyPr>
              <a:lstStyle/>
              <a:p>
                <a:r>
                  <a:rPr lang="en-US" sz="1400" b="1" dirty="0"/>
                  <a:t>- The ROC Curve -</a:t>
                </a:r>
              </a:p>
            </p:txBody>
          </p:sp>
        </p:grpSp>
      </p:grpSp>
      <p:grpSp>
        <p:nvGrpSpPr>
          <p:cNvPr id="106" name="Groupe 105">
            <a:extLst>
              <a:ext uri="{FF2B5EF4-FFF2-40B4-BE49-F238E27FC236}">
                <a16:creationId xmlns:a16="http://schemas.microsoft.com/office/drawing/2014/main" id="{C96AED46-9DCD-4CE5-95AE-D48805A2C849}"/>
              </a:ext>
            </a:extLst>
          </p:cNvPr>
          <p:cNvGrpSpPr/>
          <p:nvPr/>
        </p:nvGrpSpPr>
        <p:grpSpPr>
          <a:xfrm>
            <a:off x="209647" y="1405847"/>
            <a:ext cx="3876793" cy="1564764"/>
            <a:chOff x="209647" y="1405847"/>
            <a:chExt cx="3876793" cy="1564764"/>
          </a:xfrm>
        </p:grpSpPr>
        <p:graphicFrame>
          <p:nvGraphicFramePr>
            <p:cNvPr id="35" name="Tableau 12">
              <a:extLst>
                <a:ext uri="{FF2B5EF4-FFF2-40B4-BE49-F238E27FC236}">
                  <a16:creationId xmlns:a16="http://schemas.microsoft.com/office/drawing/2014/main" id="{A28D5238-351F-41C1-B501-8986F66F7C9B}"/>
                </a:ext>
              </a:extLst>
            </p:cNvPr>
            <p:cNvGraphicFramePr>
              <a:graphicFrameLocks/>
            </p:cNvGraphicFramePr>
            <p:nvPr>
              <p:extLst>
                <p:ext uri="{D42A27DB-BD31-4B8C-83A1-F6EECF244321}">
                  <p14:modId xmlns:p14="http://schemas.microsoft.com/office/powerpoint/2010/main" val="2326753205"/>
                </p:ext>
              </p:extLst>
            </p:nvPr>
          </p:nvGraphicFramePr>
          <p:xfrm>
            <a:off x="209647" y="1405847"/>
            <a:ext cx="3423588" cy="1280160"/>
          </p:xfrm>
          <a:graphic>
            <a:graphicData uri="http://schemas.openxmlformats.org/drawingml/2006/table">
              <a:tbl>
                <a:tblPr firstRow="1" bandRow="1">
                  <a:tableStyleId>{5C22544A-7EE6-4342-B048-85BDC9FD1C3A}</a:tableStyleId>
                </a:tblPr>
                <a:tblGrid>
                  <a:gridCol w="905352">
                    <a:extLst>
                      <a:ext uri="{9D8B030D-6E8A-4147-A177-3AD203B41FA5}">
                        <a16:colId xmlns:a16="http://schemas.microsoft.com/office/drawing/2014/main" val="2173841301"/>
                      </a:ext>
                    </a:extLst>
                  </a:gridCol>
                  <a:gridCol w="1189608">
                    <a:extLst>
                      <a:ext uri="{9D8B030D-6E8A-4147-A177-3AD203B41FA5}">
                        <a16:colId xmlns:a16="http://schemas.microsoft.com/office/drawing/2014/main" val="767980492"/>
                      </a:ext>
                    </a:extLst>
                  </a:gridCol>
                  <a:gridCol w="1328628">
                    <a:extLst>
                      <a:ext uri="{9D8B030D-6E8A-4147-A177-3AD203B41FA5}">
                        <a16:colId xmlns:a16="http://schemas.microsoft.com/office/drawing/2014/main" val="2567302872"/>
                      </a:ext>
                    </a:extLst>
                  </a:gridCol>
                </a:tblGrid>
                <a:tr h="413947">
                  <a:tc>
                    <a:txBody>
                      <a:bodyPr/>
                      <a:lstStyle/>
                      <a:p>
                        <a:r>
                          <a:rPr lang="en-US" sz="1050" dirty="0"/>
                          <a:t>Confusion Matrix</a:t>
                        </a:r>
                      </a:p>
                    </a:txBody>
                    <a:tcPr/>
                  </a:tc>
                  <a:tc>
                    <a:txBody>
                      <a:bodyPr/>
                      <a:lstStyle/>
                      <a:p>
                        <a:r>
                          <a:rPr lang="en-US" sz="1100" dirty="0"/>
                          <a:t>Actual  0</a:t>
                        </a:r>
                      </a:p>
                      <a:p>
                        <a:r>
                          <a:rPr lang="en-US" sz="1100" dirty="0">
                            <a:solidFill>
                              <a:srgbClr val="00B050"/>
                            </a:solidFill>
                          </a:rPr>
                          <a:t>Good</a:t>
                        </a:r>
                      </a:p>
                    </a:txBody>
                    <a:tcPr/>
                  </a:tc>
                  <a:tc>
                    <a:txBody>
                      <a:bodyPr/>
                      <a:lstStyle/>
                      <a:p>
                        <a:r>
                          <a:rPr lang="en-US" sz="1100" dirty="0"/>
                          <a:t>Actual 1</a:t>
                        </a:r>
                      </a:p>
                      <a:p>
                        <a:r>
                          <a:rPr lang="en-US" sz="1100" dirty="0">
                            <a:solidFill>
                              <a:srgbClr val="C00000"/>
                            </a:solidFill>
                          </a:rPr>
                          <a:t>Bad</a:t>
                        </a:r>
                      </a:p>
                    </a:txBody>
                    <a:tcPr/>
                  </a:tc>
                  <a:extLst>
                    <a:ext uri="{0D108BD9-81ED-4DB2-BD59-A6C34878D82A}">
                      <a16:rowId xmlns:a16="http://schemas.microsoft.com/office/drawing/2014/main" val="542198579"/>
                    </a:ext>
                  </a:extLst>
                </a:tr>
                <a:tr h="413947">
                  <a:tc>
                    <a:txBody>
                      <a:bodyPr/>
                      <a:lstStyle/>
                      <a:p>
                        <a:r>
                          <a:rPr lang="en-US" sz="1100" dirty="0"/>
                          <a:t>Predict 0 </a:t>
                        </a:r>
                        <a:r>
                          <a:rPr lang="en-US" sz="1100" b="1" dirty="0">
                            <a:solidFill>
                              <a:srgbClr val="00B050"/>
                            </a:solidFill>
                          </a:rPr>
                          <a:t>Good</a:t>
                        </a:r>
                      </a:p>
                    </a:txBody>
                    <a:tcPr/>
                  </a:tc>
                  <a:tc>
                    <a:txBody>
                      <a:bodyPr/>
                      <a:lstStyle/>
                      <a:p>
                        <a:r>
                          <a:rPr lang="en-US" sz="1100" b="1" dirty="0" err="1">
                            <a:solidFill>
                              <a:srgbClr val="00B050"/>
                            </a:solidFill>
                          </a:rPr>
                          <a:t>tn</a:t>
                        </a:r>
                        <a:endParaRPr lang="en-US" sz="1100" b="1" dirty="0">
                          <a:solidFill>
                            <a:srgbClr val="00B050"/>
                          </a:solidFill>
                        </a:endParaRPr>
                      </a:p>
                      <a:p>
                        <a:pPr algn="ctr"/>
                        <a:r>
                          <a:rPr lang="en-US" sz="1100" dirty="0"/>
                          <a:t>Usual business</a:t>
                        </a:r>
                      </a:p>
                    </a:txBody>
                    <a:tcPr/>
                  </a:tc>
                  <a:tc>
                    <a:txBody>
                      <a:bodyPr/>
                      <a:lstStyle/>
                      <a:p>
                        <a:r>
                          <a:rPr lang="en-US" sz="1100" b="1" dirty="0" err="1">
                            <a:solidFill>
                              <a:srgbClr val="E41A1C"/>
                            </a:solidFill>
                          </a:rPr>
                          <a:t>fn</a:t>
                        </a:r>
                        <a:endParaRPr lang="en-US" sz="1100" b="1" dirty="0">
                          <a:solidFill>
                            <a:srgbClr val="E41A1C"/>
                          </a:solidFill>
                        </a:endParaRPr>
                      </a:p>
                      <a:p>
                        <a:pPr algn="ctr"/>
                        <a:r>
                          <a:rPr lang="en-US" sz="1050" dirty="0"/>
                          <a:t>High risk exposure</a:t>
                        </a:r>
                      </a:p>
                    </a:txBody>
                    <a:tcPr/>
                  </a:tc>
                  <a:extLst>
                    <a:ext uri="{0D108BD9-81ED-4DB2-BD59-A6C34878D82A}">
                      <a16:rowId xmlns:a16="http://schemas.microsoft.com/office/drawing/2014/main" val="1738922171"/>
                    </a:ext>
                  </a:extLst>
                </a:tr>
                <a:tr h="413947">
                  <a:tc>
                    <a:txBody>
                      <a:bodyPr/>
                      <a:lstStyle/>
                      <a:p>
                        <a:r>
                          <a:rPr lang="en-US" sz="1100" dirty="0"/>
                          <a:t>Predict 1</a:t>
                        </a:r>
                      </a:p>
                      <a:p>
                        <a:r>
                          <a:rPr lang="en-US" sz="1100" b="1" dirty="0">
                            <a:solidFill>
                              <a:srgbClr val="C00000"/>
                            </a:solidFill>
                          </a:rPr>
                          <a:t>Bad</a:t>
                        </a:r>
                      </a:p>
                    </a:txBody>
                    <a:tcPr/>
                  </a:tc>
                  <a:tc>
                    <a:txBody>
                      <a:bodyPr/>
                      <a:lstStyle/>
                      <a:p>
                        <a:r>
                          <a:rPr lang="en-US" sz="1100" b="1" dirty="0" err="1">
                            <a:solidFill>
                              <a:schemeClr val="accent6"/>
                            </a:solidFill>
                          </a:rPr>
                          <a:t>fp</a:t>
                        </a:r>
                        <a:endParaRPr lang="en-US" sz="1100" b="1" dirty="0">
                          <a:solidFill>
                            <a:schemeClr val="accent6"/>
                          </a:solidFill>
                        </a:endParaRPr>
                      </a:p>
                      <a:p>
                        <a:pPr algn="ctr"/>
                        <a:r>
                          <a:rPr lang="en-US" sz="1050" dirty="0"/>
                          <a:t>Loose clients</a:t>
                        </a:r>
                      </a:p>
                    </a:txBody>
                    <a:tcPr/>
                  </a:tc>
                  <a:tc>
                    <a:txBody>
                      <a:bodyPr/>
                      <a:lstStyle/>
                      <a:p>
                        <a:r>
                          <a:rPr lang="en-US" sz="1100" b="1" dirty="0" err="1">
                            <a:solidFill>
                              <a:srgbClr val="00B050"/>
                            </a:solidFill>
                          </a:rPr>
                          <a:t>tp</a:t>
                        </a:r>
                        <a:endParaRPr lang="en-US" sz="1100" b="1" dirty="0">
                          <a:solidFill>
                            <a:srgbClr val="00B050"/>
                          </a:solidFill>
                        </a:endParaRPr>
                      </a:p>
                      <a:p>
                        <a:pPr algn="ctr"/>
                        <a:r>
                          <a:rPr lang="en-US" sz="1100" dirty="0"/>
                          <a:t>Usual business</a:t>
                        </a:r>
                      </a:p>
                    </a:txBody>
                    <a:tcPr/>
                  </a:tc>
                  <a:extLst>
                    <a:ext uri="{0D108BD9-81ED-4DB2-BD59-A6C34878D82A}">
                      <a16:rowId xmlns:a16="http://schemas.microsoft.com/office/drawing/2014/main" val="2155475029"/>
                    </a:ext>
                  </a:extLst>
                </a:tr>
              </a:tbl>
            </a:graphicData>
          </a:graphic>
        </p:graphicFrame>
        <p:pic>
          <p:nvPicPr>
            <p:cNvPr id="36" name="Image 35">
              <a:extLst>
                <a:ext uri="{FF2B5EF4-FFF2-40B4-BE49-F238E27FC236}">
                  <a16:creationId xmlns:a16="http://schemas.microsoft.com/office/drawing/2014/main" id="{281AA807-EB33-4C95-ABEF-46EF5BA2100F}"/>
                </a:ext>
              </a:extLst>
            </p:cNvPr>
            <p:cNvPicPr>
              <a:picLocks noChangeAspect="1"/>
            </p:cNvPicPr>
            <p:nvPr/>
          </p:nvPicPr>
          <p:blipFill>
            <a:blip r:embed="rId3"/>
            <a:stretch>
              <a:fillRect/>
            </a:stretch>
          </p:blipFill>
          <p:spPr>
            <a:xfrm>
              <a:off x="3777515" y="1825127"/>
              <a:ext cx="293749" cy="441599"/>
            </a:xfrm>
            <a:prstGeom prst="rect">
              <a:avLst/>
            </a:prstGeom>
          </p:spPr>
        </p:pic>
        <p:pic>
          <p:nvPicPr>
            <p:cNvPr id="37" name="Image 36">
              <a:extLst>
                <a:ext uri="{FF2B5EF4-FFF2-40B4-BE49-F238E27FC236}">
                  <a16:creationId xmlns:a16="http://schemas.microsoft.com/office/drawing/2014/main" id="{C2FEB0A1-8C30-4AD4-870B-8FF38A8BB87E}"/>
                </a:ext>
              </a:extLst>
            </p:cNvPr>
            <p:cNvPicPr>
              <a:picLocks noChangeAspect="1"/>
            </p:cNvPicPr>
            <p:nvPr/>
          </p:nvPicPr>
          <p:blipFill>
            <a:blip r:embed="rId4"/>
            <a:stretch>
              <a:fillRect/>
            </a:stretch>
          </p:blipFill>
          <p:spPr>
            <a:xfrm>
              <a:off x="3777515" y="2269713"/>
              <a:ext cx="308925" cy="416293"/>
            </a:xfrm>
            <a:prstGeom prst="rect">
              <a:avLst/>
            </a:prstGeom>
          </p:spPr>
        </p:pic>
        <p:sp>
          <p:nvSpPr>
            <p:cNvPr id="38" name="Flèche : droite 37">
              <a:extLst>
                <a:ext uri="{FF2B5EF4-FFF2-40B4-BE49-F238E27FC236}">
                  <a16:creationId xmlns:a16="http://schemas.microsoft.com/office/drawing/2014/main" id="{6C0A6E27-8376-4056-8BD3-3CAEFD0253B0}"/>
                </a:ext>
              </a:extLst>
            </p:cNvPr>
            <p:cNvSpPr/>
            <p:nvPr/>
          </p:nvSpPr>
          <p:spPr>
            <a:xfrm>
              <a:off x="3633237" y="1998860"/>
              <a:ext cx="149428" cy="1242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lèche : droite 38">
              <a:extLst>
                <a:ext uri="{FF2B5EF4-FFF2-40B4-BE49-F238E27FC236}">
                  <a16:creationId xmlns:a16="http://schemas.microsoft.com/office/drawing/2014/main" id="{E6ABA98E-FBC3-4B85-9F5B-BF0B85AEAFF2}"/>
                </a:ext>
              </a:extLst>
            </p:cNvPr>
            <p:cNvSpPr/>
            <p:nvPr/>
          </p:nvSpPr>
          <p:spPr>
            <a:xfrm>
              <a:off x="3633237" y="2371280"/>
              <a:ext cx="149428" cy="1242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ZoneTexte 42">
              <a:extLst>
                <a:ext uri="{FF2B5EF4-FFF2-40B4-BE49-F238E27FC236}">
                  <a16:creationId xmlns:a16="http://schemas.microsoft.com/office/drawing/2014/main" id="{FEC47E06-485C-456D-9A86-21811D45FEF4}"/>
                </a:ext>
              </a:extLst>
            </p:cNvPr>
            <p:cNvSpPr txBox="1"/>
            <p:nvPr/>
          </p:nvSpPr>
          <p:spPr>
            <a:xfrm>
              <a:off x="731578" y="2662834"/>
              <a:ext cx="2447933" cy="307777"/>
            </a:xfrm>
            <a:prstGeom prst="rect">
              <a:avLst/>
            </a:prstGeom>
            <a:noFill/>
          </p:spPr>
          <p:txBody>
            <a:bodyPr wrap="square">
              <a:spAutoFit/>
            </a:bodyPr>
            <a:lstStyle/>
            <a:p>
              <a:r>
                <a:rPr lang="en-US" sz="1400" b="1" dirty="0"/>
                <a:t>- The Confusion Matrix - </a:t>
              </a:r>
            </a:p>
          </p:txBody>
        </p:sp>
      </p:grpSp>
      <p:grpSp>
        <p:nvGrpSpPr>
          <p:cNvPr id="104" name="Groupe 103">
            <a:extLst>
              <a:ext uri="{FF2B5EF4-FFF2-40B4-BE49-F238E27FC236}">
                <a16:creationId xmlns:a16="http://schemas.microsoft.com/office/drawing/2014/main" id="{074B9123-DC89-4D40-938D-27DEF16D85B0}"/>
              </a:ext>
            </a:extLst>
          </p:cNvPr>
          <p:cNvGrpSpPr/>
          <p:nvPr/>
        </p:nvGrpSpPr>
        <p:grpSpPr>
          <a:xfrm>
            <a:off x="3304755" y="3027002"/>
            <a:ext cx="3281822" cy="3683727"/>
            <a:chOff x="3304755" y="3027002"/>
            <a:chExt cx="3281822" cy="3683727"/>
          </a:xfrm>
        </p:grpSpPr>
        <p:sp>
          <p:nvSpPr>
            <p:cNvPr id="46" name="Espace réservé du contenu 2">
              <a:extLst>
                <a:ext uri="{FF2B5EF4-FFF2-40B4-BE49-F238E27FC236}">
                  <a16:creationId xmlns:a16="http://schemas.microsoft.com/office/drawing/2014/main" id="{6C03396B-B8C4-4F3D-AEBF-71BF461C46F4}"/>
                </a:ext>
              </a:extLst>
            </p:cNvPr>
            <p:cNvSpPr txBox="1">
              <a:spLocks/>
            </p:cNvSpPr>
            <p:nvPr/>
          </p:nvSpPr>
          <p:spPr>
            <a:xfrm>
              <a:off x="3324275" y="3027002"/>
              <a:ext cx="3262302" cy="993124"/>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US" sz="1400" b="1" dirty="0"/>
                <a:t>2. </a:t>
              </a:r>
              <a:r>
                <a:rPr lang="en-US" sz="1400" dirty="0"/>
                <a:t>Given a certain classifier, we can tune threshold initially set to 0.5, in order to optimize confusion matrix</a:t>
              </a:r>
              <a:endParaRPr lang="en-US" sz="1400" b="1" dirty="0"/>
            </a:p>
          </p:txBody>
        </p:sp>
        <p:grpSp>
          <p:nvGrpSpPr>
            <p:cNvPr id="101" name="Groupe 100">
              <a:extLst>
                <a:ext uri="{FF2B5EF4-FFF2-40B4-BE49-F238E27FC236}">
                  <a16:creationId xmlns:a16="http://schemas.microsoft.com/office/drawing/2014/main" id="{A44D33BC-4684-46EE-A9F5-5ECE6D5CDC6D}"/>
                </a:ext>
              </a:extLst>
            </p:cNvPr>
            <p:cNvGrpSpPr/>
            <p:nvPr/>
          </p:nvGrpSpPr>
          <p:grpSpPr>
            <a:xfrm>
              <a:off x="3304755" y="3884688"/>
              <a:ext cx="2756598" cy="2826041"/>
              <a:chOff x="3304755" y="3884688"/>
              <a:chExt cx="2756598" cy="2826041"/>
            </a:xfrm>
          </p:grpSpPr>
          <p:sp>
            <p:nvSpPr>
              <p:cNvPr id="52" name="ZoneTexte 51">
                <a:extLst>
                  <a:ext uri="{FF2B5EF4-FFF2-40B4-BE49-F238E27FC236}">
                    <a16:creationId xmlns:a16="http://schemas.microsoft.com/office/drawing/2014/main" id="{D8082883-40DE-4B33-9914-6687B8F2FDCD}"/>
                  </a:ext>
                </a:extLst>
              </p:cNvPr>
              <p:cNvSpPr txBox="1"/>
              <p:nvPr/>
            </p:nvSpPr>
            <p:spPr>
              <a:xfrm>
                <a:off x="3482596" y="6402952"/>
                <a:ext cx="2412577" cy="307777"/>
              </a:xfrm>
              <a:prstGeom prst="rect">
                <a:avLst/>
              </a:prstGeom>
              <a:noFill/>
            </p:spPr>
            <p:txBody>
              <a:bodyPr wrap="square">
                <a:spAutoFit/>
              </a:bodyPr>
              <a:lstStyle/>
              <a:p>
                <a:r>
                  <a:rPr lang="en-US" sz="1400" b="1" dirty="0"/>
                  <a:t> - Threshold adjustment -</a:t>
                </a:r>
              </a:p>
            </p:txBody>
          </p:sp>
          <p:grpSp>
            <p:nvGrpSpPr>
              <p:cNvPr id="99" name="Groupe 98">
                <a:extLst>
                  <a:ext uri="{FF2B5EF4-FFF2-40B4-BE49-F238E27FC236}">
                    <a16:creationId xmlns:a16="http://schemas.microsoft.com/office/drawing/2014/main" id="{337B1BA2-3463-42EE-9B05-E5978EEA9C59}"/>
                  </a:ext>
                </a:extLst>
              </p:cNvPr>
              <p:cNvGrpSpPr/>
              <p:nvPr/>
            </p:nvGrpSpPr>
            <p:grpSpPr>
              <a:xfrm>
                <a:off x="3304755" y="3884688"/>
                <a:ext cx="2756598" cy="2530794"/>
                <a:chOff x="3304755" y="3884688"/>
                <a:chExt cx="2756598" cy="2530794"/>
              </a:xfrm>
            </p:grpSpPr>
            <p:sp>
              <p:nvSpPr>
                <p:cNvPr id="17" name="Rectangle 16">
                  <a:extLst>
                    <a:ext uri="{FF2B5EF4-FFF2-40B4-BE49-F238E27FC236}">
                      <a16:creationId xmlns:a16="http://schemas.microsoft.com/office/drawing/2014/main" id="{7B7348A7-5E49-4ED8-8C2D-D850148D9619}"/>
                    </a:ext>
                  </a:extLst>
                </p:cNvPr>
                <p:cNvSpPr/>
                <p:nvPr/>
              </p:nvSpPr>
              <p:spPr>
                <a:xfrm>
                  <a:off x="3379547" y="3935053"/>
                  <a:ext cx="2638963" cy="248042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Image 66">
                  <a:extLst>
                    <a:ext uri="{FF2B5EF4-FFF2-40B4-BE49-F238E27FC236}">
                      <a16:creationId xmlns:a16="http://schemas.microsoft.com/office/drawing/2014/main" id="{6315FA7C-D4D1-4FB0-960B-BE3650C98DB2}"/>
                    </a:ext>
                  </a:extLst>
                </p:cNvPr>
                <p:cNvPicPr>
                  <a:picLocks noChangeAspect="1"/>
                </p:cNvPicPr>
                <p:nvPr/>
              </p:nvPicPr>
              <p:blipFill rotWithShape="1">
                <a:blip r:embed="rId5"/>
                <a:srcRect l="15856" t="28064" r="13151"/>
                <a:stretch/>
              </p:blipFill>
              <p:spPr>
                <a:xfrm>
                  <a:off x="3726006" y="4351331"/>
                  <a:ext cx="2119079" cy="1354114"/>
                </a:xfrm>
                <a:prstGeom prst="rect">
                  <a:avLst/>
                </a:prstGeom>
              </p:spPr>
            </p:pic>
            <p:sp>
              <p:nvSpPr>
                <p:cNvPr id="53" name="ZoneTexte 52">
                  <a:extLst>
                    <a:ext uri="{FF2B5EF4-FFF2-40B4-BE49-F238E27FC236}">
                      <a16:creationId xmlns:a16="http://schemas.microsoft.com/office/drawing/2014/main" id="{D772C212-798A-4267-8270-8976895095D1}"/>
                    </a:ext>
                  </a:extLst>
                </p:cNvPr>
                <p:cNvSpPr txBox="1"/>
                <p:nvPr/>
              </p:nvSpPr>
              <p:spPr>
                <a:xfrm>
                  <a:off x="3476564" y="3884688"/>
                  <a:ext cx="2541945" cy="461665"/>
                </a:xfrm>
                <a:prstGeom prst="rect">
                  <a:avLst/>
                </a:prstGeom>
                <a:noFill/>
              </p:spPr>
              <p:txBody>
                <a:bodyPr wrap="square">
                  <a:spAutoFit/>
                </a:bodyPr>
                <a:lstStyle/>
                <a:p>
                  <a:r>
                    <a:rPr lang="en-US" sz="1200" i="1" dirty="0" err="1">
                      <a:solidFill>
                        <a:schemeClr val="bg1"/>
                      </a:solidFill>
                    </a:rPr>
                    <a:t>predict_probas</a:t>
                  </a:r>
                  <a:endParaRPr lang="en-US" sz="1200" i="1" dirty="0">
                    <a:solidFill>
                      <a:schemeClr val="bg1"/>
                    </a:solidFill>
                  </a:endParaRPr>
                </a:p>
                <a:p>
                  <a:r>
                    <a:rPr lang="en-US" sz="1200" i="1" dirty="0">
                      <a:solidFill>
                        <a:schemeClr val="bg1"/>
                      </a:solidFill>
                    </a:rPr>
                    <a:t>0: no difficulty               1: fail	</a:t>
                  </a:r>
                  <a:endParaRPr lang="en-US" sz="1200" dirty="0"/>
                </a:p>
              </p:txBody>
            </p:sp>
            <p:sp>
              <p:nvSpPr>
                <p:cNvPr id="56" name="ZoneTexte 55">
                  <a:extLst>
                    <a:ext uri="{FF2B5EF4-FFF2-40B4-BE49-F238E27FC236}">
                      <a16:creationId xmlns:a16="http://schemas.microsoft.com/office/drawing/2014/main" id="{FC56EB00-9187-42D1-BC04-740A9708F243}"/>
                    </a:ext>
                  </a:extLst>
                </p:cNvPr>
                <p:cNvSpPr txBox="1"/>
                <p:nvPr/>
              </p:nvSpPr>
              <p:spPr>
                <a:xfrm>
                  <a:off x="3304755" y="5546676"/>
                  <a:ext cx="1384130" cy="769441"/>
                </a:xfrm>
                <a:prstGeom prst="rect">
                  <a:avLst/>
                </a:prstGeom>
                <a:noFill/>
              </p:spPr>
              <p:txBody>
                <a:bodyPr wrap="square">
                  <a:spAutoFit/>
                </a:bodyPr>
                <a:lstStyle/>
                <a:p>
                  <a:r>
                    <a:rPr lang="en-US" sz="1100" b="1" i="1" dirty="0">
                      <a:solidFill>
                        <a:schemeClr val="bg1"/>
                      </a:solidFill>
                    </a:rPr>
                    <a:t>Lower</a:t>
                  </a:r>
                  <a:r>
                    <a:rPr lang="en-US" sz="1100" i="1" dirty="0">
                      <a:solidFill>
                        <a:schemeClr val="bg1"/>
                      </a:solidFill>
                    </a:rPr>
                    <a:t>:</a:t>
                  </a:r>
                </a:p>
                <a:p>
                  <a:pPr algn="r"/>
                  <a:r>
                    <a:rPr lang="en-US" sz="1100" i="1" dirty="0">
                      <a:solidFill>
                        <a:schemeClr val="bg1"/>
                      </a:solidFill>
                    </a:rPr>
                    <a:t>Less </a:t>
                  </a:r>
                  <a:r>
                    <a:rPr lang="en-US" sz="1100" b="1" i="1" dirty="0" err="1">
                      <a:solidFill>
                        <a:schemeClr val="bg1"/>
                      </a:solidFill>
                    </a:rPr>
                    <a:t>fn</a:t>
                  </a:r>
                  <a:r>
                    <a:rPr lang="en-US" sz="1100" b="1" i="1" dirty="0">
                      <a:solidFill>
                        <a:schemeClr val="bg1"/>
                      </a:solidFill>
                    </a:rPr>
                    <a:t> </a:t>
                  </a:r>
                  <a:r>
                    <a:rPr lang="en-US" sz="1100" i="1" dirty="0">
                      <a:solidFill>
                        <a:schemeClr val="bg1"/>
                      </a:solidFill>
                    </a:rPr>
                    <a:t>more</a:t>
                  </a:r>
                  <a:r>
                    <a:rPr lang="en-US" sz="1100" b="1" i="1" dirty="0">
                      <a:solidFill>
                        <a:schemeClr val="bg1"/>
                      </a:solidFill>
                    </a:rPr>
                    <a:t> </a:t>
                  </a:r>
                  <a:r>
                    <a:rPr lang="en-US" sz="1100" b="1" i="1" dirty="0" err="1">
                      <a:solidFill>
                        <a:schemeClr val="bg1"/>
                      </a:solidFill>
                    </a:rPr>
                    <a:t>fp</a:t>
                  </a:r>
                  <a:endParaRPr lang="en-US" sz="1100" b="1" i="1" dirty="0">
                    <a:solidFill>
                      <a:schemeClr val="bg1"/>
                    </a:solidFill>
                  </a:endParaRPr>
                </a:p>
                <a:p>
                  <a:pPr algn="r"/>
                  <a:r>
                    <a:rPr lang="en-US" sz="1100" i="1" dirty="0">
                      <a:solidFill>
                        <a:schemeClr val="bg1"/>
                      </a:solidFill>
                    </a:rPr>
                    <a:t>Higher recall</a:t>
                  </a:r>
                </a:p>
                <a:p>
                  <a:pPr algn="r"/>
                  <a:r>
                    <a:rPr lang="en-US" sz="1100" i="1" dirty="0">
                      <a:solidFill>
                        <a:schemeClr val="bg1"/>
                      </a:solidFill>
                    </a:rPr>
                    <a:t>Less precision</a:t>
                  </a:r>
                  <a:endParaRPr lang="en-US" sz="1100" dirty="0"/>
                </a:p>
              </p:txBody>
            </p:sp>
            <p:cxnSp>
              <p:nvCxnSpPr>
                <p:cNvPr id="24" name="Connecteur droit avec flèche 23">
                  <a:extLst>
                    <a:ext uri="{FF2B5EF4-FFF2-40B4-BE49-F238E27FC236}">
                      <a16:creationId xmlns:a16="http://schemas.microsoft.com/office/drawing/2014/main" id="{AE988B5F-058C-4DF5-81F5-E68080E95DD7}"/>
                    </a:ext>
                  </a:extLst>
                </p:cNvPr>
                <p:cNvCxnSpPr>
                  <a:cxnSpLocks/>
                </p:cNvCxnSpPr>
                <p:nvPr/>
              </p:nvCxnSpPr>
              <p:spPr>
                <a:xfrm>
                  <a:off x="4216893" y="4278278"/>
                  <a:ext cx="164179" cy="132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Connecteur droit avec flèche 67">
                  <a:extLst>
                    <a:ext uri="{FF2B5EF4-FFF2-40B4-BE49-F238E27FC236}">
                      <a16:creationId xmlns:a16="http://schemas.microsoft.com/office/drawing/2014/main" id="{CEA7ADCE-6337-46C5-AD86-0EE78FBD1788}"/>
                    </a:ext>
                  </a:extLst>
                </p:cNvPr>
                <p:cNvCxnSpPr>
                  <a:cxnSpLocks/>
                </p:cNvCxnSpPr>
                <p:nvPr/>
              </p:nvCxnSpPr>
              <p:spPr>
                <a:xfrm flipH="1">
                  <a:off x="5042124" y="4209770"/>
                  <a:ext cx="141909" cy="152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Connecteur droit avec flèche 79">
                  <a:extLst>
                    <a:ext uri="{FF2B5EF4-FFF2-40B4-BE49-F238E27FC236}">
                      <a16:creationId xmlns:a16="http://schemas.microsoft.com/office/drawing/2014/main" id="{36213D30-CFA2-4E43-B4C7-4E31F8A73366}"/>
                    </a:ext>
                  </a:extLst>
                </p:cNvPr>
                <p:cNvCxnSpPr>
                  <a:cxnSpLocks/>
                </p:cNvCxnSpPr>
                <p:nvPr/>
              </p:nvCxnSpPr>
              <p:spPr>
                <a:xfrm flipV="1">
                  <a:off x="3940989" y="5659883"/>
                  <a:ext cx="1514290" cy="1"/>
                </a:xfrm>
                <a:prstGeom prst="straightConnector1">
                  <a:avLst/>
                </a:prstGeom>
                <a:ln>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6" name="ZoneTexte 85">
                  <a:extLst>
                    <a:ext uri="{FF2B5EF4-FFF2-40B4-BE49-F238E27FC236}">
                      <a16:creationId xmlns:a16="http://schemas.microsoft.com/office/drawing/2014/main" id="{C5191131-03EE-4163-9FC9-8D354484B3B2}"/>
                    </a:ext>
                  </a:extLst>
                </p:cNvPr>
                <p:cNvSpPr txBox="1"/>
                <p:nvPr/>
              </p:nvSpPr>
              <p:spPr>
                <a:xfrm>
                  <a:off x="4677223" y="5544841"/>
                  <a:ext cx="1384130" cy="769441"/>
                </a:xfrm>
                <a:prstGeom prst="rect">
                  <a:avLst/>
                </a:prstGeom>
                <a:noFill/>
              </p:spPr>
              <p:txBody>
                <a:bodyPr wrap="square">
                  <a:spAutoFit/>
                </a:bodyPr>
                <a:lstStyle/>
                <a:p>
                  <a:pPr algn="r"/>
                  <a:r>
                    <a:rPr lang="en-US" sz="1100" b="1" i="1" dirty="0">
                      <a:solidFill>
                        <a:schemeClr val="bg1"/>
                      </a:solidFill>
                    </a:rPr>
                    <a:t>Higher</a:t>
                  </a:r>
                  <a:r>
                    <a:rPr lang="en-US" sz="1100" i="1" dirty="0">
                      <a:solidFill>
                        <a:schemeClr val="bg1"/>
                      </a:solidFill>
                    </a:rPr>
                    <a:t>:</a:t>
                  </a:r>
                </a:p>
                <a:p>
                  <a:r>
                    <a:rPr lang="en-US" sz="1100" i="1" dirty="0">
                      <a:solidFill>
                        <a:schemeClr val="bg1"/>
                      </a:solidFill>
                    </a:rPr>
                    <a:t>Less </a:t>
                  </a:r>
                  <a:r>
                    <a:rPr lang="en-US" sz="1100" b="1" i="1" dirty="0" err="1">
                      <a:solidFill>
                        <a:schemeClr val="bg1"/>
                      </a:solidFill>
                    </a:rPr>
                    <a:t>fp</a:t>
                  </a:r>
                  <a:r>
                    <a:rPr lang="en-US" sz="1100" i="1" dirty="0">
                      <a:solidFill>
                        <a:schemeClr val="bg1"/>
                      </a:solidFill>
                    </a:rPr>
                    <a:t> more </a:t>
                  </a:r>
                  <a:r>
                    <a:rPr lang="en-US" sz="1100" b="1" i="1" dirty="0" err="1">
                      <a:solidFill>
                        <a:schemeClr val="bg1"/>
                      </a:solidFill>
                    </a:rPr>
                    <a:t>fn</a:t>
                  </a:r>
                  <a:endParaRPr lang="en-US" sz="1100" b="1" i="1" dirty="0">
                    <a:solidFill>
                      <a:schemeClr val="bg1"/>
                    </a:solidFill>
                  </a:endParaRPr>
                </a:p>
                <a:p>
                  <a:r>
                    <a:rPr lang="en-US" sz="1100" i="1" dirty="0">
                      <a:solidFill>
                        <a:schemeClr val="bg1"/>
                      </a:solidFill>
                    </a:rPr>
                    <a:t>Higher precision</a:t>
                  </a:r>
                </a:p>
                <a:p>
                  <a:r>
                    <a:rPr lang="en-US" sz="1100" i="1" dirty="0">
                      <a:solidFill>
                        <a:schemeClr val="bg1"/>
                      </a:solidFill>
                    </a:rPr>
                    <a:t>Lower recall</a:t>
                  </a:r>
                  <a:endParaRPr lang="en-US" sz="1100" dirty="0"/>
                </a:p>
              </p:txBody>
            </p:sp>
          </p:grpSp>
        </p:grpSp>
      </p:grpSp>
      <p:grpSp>
        <p:nvGrpSpPr>
          <p:cNvPr id="105" name="Groupe 104">
            <a:extLst>
              <a:ext uri="{FF2B5EF4-FFF2-40B4-BE49-F238E27FC236}">
                <a16:creationId xmlns:a16="http://schemas.microsoft.com/office/drawing/2014/main" id="{73AD7E03-8B6A-479A-ABE1-56DD45AA6FBB}"/>
              </a:ext>
            </a:extLst>
          </p:cNvPr>
          <p:cNvGrpSpPr/>
          <p:nvPr/>
        </p:nvGrpSpPr>
        <p:grpSpPr>
          <a:xfrm>
            <a:off x="6550572" y="3031955"/>
            <a:ext cx="5207969" cy="3677983"/>
            <a:chOff x="6550572" y="3031955"/>
            <a:chExt cx="5207969" cy="3677983"/>
          </a:xfrm>
        </p:grpSpPr>
        <p:sp>
          <p:nvSpPr>
            <p:cNvPr id="49" name="Espace réservé du contenu 2">
              <a:extLst>
                <a:ext uri="{FF2B5EF4-FFF2-40B4-BE49-F238E27FC236}">
                  <a16:creationId xmlns:a16="http://schemas.microsoft.com/office/drawing/2014/main" id="{94C18BAD-FF29-4285-B538-9B71A903A529}"/>
                </a:ext>
              </a:extLst>
            </p:cNvPr>
            <p:cNvSpPr txBox="1">
              <a:spLocks/>
            </p:cNvSpPr>
            <p:nvPr/>
          </p:nvSpPr>
          <p:spPr>
            <a:xfrm>
              <a:off x="6550572" y="3031955"/>
              <a:ext cx="4803968" cy="783823"/>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US" sz="1400" b="1" dirty="0"/>
                <a:t>3. </a:t>
              </a:r>
              <a:r>
                <a:rPr lang="en-US" sz="1400" dirty="0"/>
                <a:t>Minimizing </a:t>
              </a:r>
              <a:r>
                <a:rPr lang="en-US" sz="1400" b="1" dirty="0" err="1"/>
                <a:t>fn</a:t>
              </a:r>
              <a:r>
                <a:rPr lang="en-US" sz="1400" b="1" dirty="0"/>
                <a:t> </a:t>
              </a:r>
              <a:r>
                <a:rPr lang="en-US" sz="1400" dirty="0"/>
                <a:t>will consequently increase </a:t>
              </a:r>
              <a:r>
                <a:rPr lang="en-US" sz="1400" b="1" dirty="0" err="1"/>
                <a:t>fp</a:t>
              </a:r>
              <a:r>
                <a:rPr lang="en-US" sz="1400" dirty="0"/>
                <a:t> and implies to monitor another score, such as an </a:t>
              </a:r>
              <a:r>
                <a:rPr lang="en-US" sz="1400" dirty="0" err="1"/>
                <a:t>Fbeta</a:t>
              </a:r>
              <a:endParaRPr lang="en-US" sz="1400" b="1" dirty="0"/>
            </a:p>
          </p:txBody>
        </p:sp>
        <p:grpSp>
          <p:nvGrpSpPr>
            <p:cNvPr id="102" name="Groupe 101">
              <a:extLst>
                <a:ext uri="{FF2B5EF4-FFF2-40B4-BE49-F238E27FC236}">
                  <a16:creationId xmlns:a16="http://schemas.microsoft.com/office/drawing/2014/main" id="{09B2A762-D40C-4168-B8F4-BACC9E6983E9}"/>
                </a:ext>
              </a:extLst>
            </p:cNvPr>
            <p:cNvGrpSpPr/>
            <p:nvPr/>
          </p:nvGrpSpPr>
          <p:grpSpPr>
            <a:xfrm>
              <a:off x="6555531" y="3935053"/>
              <a:ext cx="5203010" cy="2774885"/>
              <a:chOff x="6555531" y="3935053"/>
              <a:chExt cx="5203010" cy="2774885"/>
            </a:xfrm>
          </p:grpSpPr>
          <p:grpSp>
            <p:nvGrpSpPr>
              <p:cNvPr id="87" name="Groupe 86">
                <a:extLst>
                  <a:ext uri="{FF2B5EF4-FFF2-40B4-BE49-F238E27FC236}">
                    <a16:creationId xmlns:a16="http://schemas.microsoft.com/office/drawing/2014/main" id="{D7B166A5-354B-4259-AF6B-67C20D33C063}"/>
                  </a:ext>
                </a:extLst>
              </p:cNvPr>
              <p:cNvGrpSpPr/>
              <p:nvPr/>
            </p:nvGrpSpPr>
            <p:grpSpPr>
              <a:xfrm>
                <a:off x="6555531" y="3935053"/>
                <a:ext cx="5203010" cy="2480429"/>
                <a:chOff x="6555531" y="3935053"/>
                <a:chExt cx="5203010" cy="2480429"/>
              </a:xfrm>
            </p:grpSpPr>
            <p:sp>
              <p:nvSpPr>
                <p:cNvPr id="90" name="Rectangle 89">
                  <a:extLst>
                    <a:ext uri="{FF2B5EF4-FFF2-40B4-BE49-F238E27FC236}">
                      <a16:creationId xmlns:a16="http://schemas.microsoft.com/office/drawing/2014/main" id="{E55F69AB-5A22-4B36-9E99-B507F63DD0AD}"/>
                    </a:ext>
                  </a:extLst>
                </p:cNvPr>
                <p:cNvSpPr/>
                <p:nvPr/>
              </p:nvSpPr>
              <p:spPr>
                <a:xfrm>
                  <a:off x="6555531" y="3935053"/>
                  <a:ext cx="5203010" cy="248042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Image 72">
                  <a:extLst>
                    <a:ext uri="{FF2B5EF4-FFF2-40B4-BE49-F238E27FC236}">
                      <a16:creationId xmlns:a16="http://schemas.microsoft.com/office/drawing/2014/main" id="{C4519424-F50F-4ED7-8665-E04EC65B87F8}"/>
                    </a:ext>
                  </a:extLst>
                </p:cNvPr>
                <p:cNvPicPr>
                  <a:picLocks noChangeAspect="1"/>
                </p:cNvPicPr>
                <p:nvPr/>
              </p:nvPicPr>
              <p:blipFill>
                <a:blip r:embed="rId6"/>
                <a:stretch>
                  <a:fillRect/>
                </a:stretch>
              </p:blipFill>
              <p:spPr>
                <a:xfrm>
                  <a:off x="6565373" y="5212025"/>
                  <a:ext cx="4687434" cy="520826"/>
                </a:xfrm>
                <a:prstGeom prst="rect">
                  <a:avLst/>
                </a:prstGeom>
              </p:spPr>
            </p:pic>
            <p:pic>
              <p:nvPicPr>
                <p:cNvPr id="84" name="Image 83">
                  <a:extLst>
                    <a:ext uri="{FF2B5EF4-FFF2-40B4-BE49-F238E27FC236}">
                      <a16:creationId xmlns:a16="http://schemas.microsoft.com/office/drawing/2014/main" id="{538EF2F1-DB16-4E28-BE06-68746F4239C1}"/>
                    </a:ext>
                  </a:extLst>
                </p:cNvPr>
                <p:cNvPicPr>
                  <a:picLocks noChangeAspect="1"/>
                </p:cNvPicPr>
                <p:nvPr/>
              </p:nvPicPr>
              <p:blipFill>
                <a:blip r:embed="rId7"/>
                <a:stretch>
                  <a:fillRect/>
                </a:stretch>
              </p:blipFill>
              <p:spPr>
                <a:xfrm>
                  <a:off x="7511777" y="3973158"/>
                  <a:ext cx="3028950" cy="504825"/>
                </a:xfrm>
                <a:prstGeom prst="rect">
                  <a:avLst/>
                </a:prstGeom>
              </p:spPr>
            </p:pic>
            <p:sp>
              <p:nvSpPr>
                <p:cNvPr id="88" name="Espace réservé du contenu 2">
                  <a:extLst>
                    <a:ext uri="{FF2B5EF4-FFF2-40B4-BE49-F238E27FC236}">
                      <a16:creationId xmlns:a16="http://schemas.microsoft.com/office/drawing/2014/main" id="{69AC9B24-FFBF-4786-BC47-36ABA337614C}"/>
                    </a:ext>
                  </a:extLst>
                </p:cNvPr>
                <p:cNvSpPr txBox="1">
                  <a:spLocks/>
                </p:cNvSpPr>
                <p:nvPr/>
              </p:nvSpPr>
              <p:spPr>
                <a:xfrm>
                  <a:off x="7477063" y="4432491"/>
                  <a:ext cx="3136543" cy="722954"/>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US" sz="1200" i="1" dirty="0">
                      <a:solidFill>
                        <a:schemeClr val="bg2"/>
                      </a:solidFill>
                    </a:rPr>
                    <a:t>With : </a:t>
                  </a:r>
                  <a:r>
                    <a:rPr lang="en-US" sz="1200" dirty="0">
                      <a:solidFill>
                        <a:schemeClr val="bg2"/>
                      </a:solidFill>
                    </a:rPr>
                    <a:t>		. Precision = </a:t>
                  </a:r>
                  <a:r>
                    <a:rPr lang="en-US" sz="1200" dirty="0" err="1">
                      <a:solidFill>
                        <a:schemeClr val="bg2"/>
                      </a:solidFill>
                    </a:rPr>
                    <a:t>tp</a:t>
                  </a:r>
                  <a:r>
                    <a:rPr lang="en-US" sz="1200" dirty="0">
                      <a:solidFill>
                        <a:schemeClr val="bg2"/>
                      </a:solidFill>
                    </a:rPr>
                    <a:t> / (</a:t>
                  </a:r>
                  <a:r>
                    <a:rPr lang="en-US" sz="1200" dirty="0" err="1">
                      <a:solidFill>
                        <a:schemeClr val="bg2"/>
                      </a:solidFill>
                    </a:rPr>
                    <a:t>tp</a:t>
                  </a:r>
                  <a:r>
                    <a:rPr lang="en-US" sz="1200" dirty="0">
                      <a:solidFill>
                        <a:schemeClr val="bg2"/>
                      </a:solidFill>
                    </a:rPr>
                    <a:t> + </a:t>
                  </a:r>
                  <a:r>
                    <a:rPr lang="en-US" sz="1200" dirty="0" err="1">
                      <a:solidFill>
                        <a:schemeClr val="bg2"/>
                      </a:solidFill>
                    </a:rPr>
                    <a:t>fp</a:t>
                  </a:r>
                  <a:r>
                    <a:rPr lang="en-US" sz="1200" dirty="0">
                      <a:solidFill>
                        <a:schemeClr val="bg2"/>
                      </a:solidFill>
                    </a:rPr>
                    <a:t>)</a:t>
                  </a:r>
                </a:p>
                <a:p>
                  <a:pPr marL="0" indent="0">
                    <a:buNone/>
                  </a:pPr>
                  <a:r>
                    <a:rPr lang="en-US" sz="1200" dirty="0">
                      <a:solidFill>
                        <a:schemeClr val="bg2"/>
                      </a:solidFill>
                    </a:rPr>
                    <a:t>		. Recall = </a:t>
                  </a:r>
                  <a:r>
                    <a:rPr lang="en-US" sz="1200" dirty="0" err="1">
                      <a:solidFill>
                        <a:schemeClr val="bg2"/>
                      </a:solidFill>
                    </a:rPr>
                    <a:t>tp</a:t>
                  </a:r>
                  <a:r>
                    <a:rPr lang="en-US" sz="1200" dirty="0">
                      <a:solidFill>
                        <a:schemeClr val="bg2"/>
                      </a:solidFill>
                    </a:rPr>
                    <a:t> / (</a:t>
                  </a:r>
                  <a:r>
                    <a:rPr lang="en-US" sz="1200" dirty="0" err="1">
                      <a:solidFill>
                        <a:schemeClr val="bg2"/>
                      </a:solidFill>
                    </a:rPr>
                    <a:t>tp</a:t>
                  </a:r>
                  <a:r>
                    <a:rPr lang="en-US" sz="1200" dirty="0">
                      <a:solidFill>
                        <a:schemeClr val="bg2"/>
                      </a:solidFill>
                    </a:rPr>
                    <a:t> + </a:t>
                  </a:r>
                  <a:r>
                    <a:rPr lang="en-US" sz="1200" dirty="0" err="1">
                      <a:solidFill>
                        <a:schemeClr val="bg2"/>
                      </a:solidFill>
                    </a:rPr>
                    <a:t>fn</a:t>
                  </a:r>
                  <a:r>
                    <a:rPr lang="en-US" sz="1200" dirty="0">
                      <a:solidFill>
                        <a:schemeClr val="bg2"/>
                      </a:solidFill>
                    </a:rPr>
                    <a:t>)</a:t>
                  </a:r>
                </a:p>
              </p:txBody>
            </p:sp>
            <p:sp>
              <p:nvSpPr>
                <p:cNvPr id="97" name="Espace réservé du contenu 2">
                  <a:extLst>
                    <a:ext uri="{FF2B5EF4-FFF2-40B4-BE49-F238E27FC236}">
                      <a16:creationId xmlns:a16="http://schemas.microsoft.com/office/drawing/2014/main" id="{FDDF04CD-C93B-4332-85BF-41F7F7D70AE5}"/>
                    </a:ext>
                  </a:extLst>
                </p:cNvPr>
                <p:cNvSpPr txBox="1">
                  <a:spLocks/>
                </p:cNvSpPr>
                <p:nvPr/>
              </p:nvSpPr>
              <p:spPr>
                <a:xfrm>
                  <a:off x="6565373" y="5852963"/>
                  <a:ext cx="4921758" cy="404136"/>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US" sz="1200" dirty="0">
                      <a:solidFill>
                        <a:schemeClr val="bg2"/>
                      </a:solidFill>
                    </a:rPr>
                    <a:t>Best value of threshold will depend on value of </a:t>
                  </a:r>
                  <a:r>
                    <a:rPr lang="en-US" sz="1200" b="1" dirty="0">
                      <a:solidFill>
                        <a:schemeClr val="bg2"/>
                      </a:solidFill>
                    </a:rPr>
                    <a:t>beta</a:t>
                  </a:r>
                  <a:r>
                    <a:rPr lang="en-US" sz="1200" dirty="0">
                      <a:solidFill>
                        <a:schemeClr val="bg2"/>
                      </a:solidFill>
                    </a:rPr>
                    <a:t>, which approximately measure the n times more important are the damage </a:t>
                  </a:r>
                </a:p>
              </p:txBody>
            </p:sp>
          </p:grpSp>
          <p:sp>
            <p:nvSpPr>
              <p:cNvPr id="98" name="ZoneTexte 97">
                <a:extLst>
                  <a:ext uri="{FF2B5EF4-FFF2-40B4-BE49-F238E27FC236}">
                    <a16:creationId xmlns:a16="http://schemas.microsoft.com/office/drawing/2014/main" id="{3B7F6283-A683-44CB-B4A4-B3928E0C94DA}"/>
                  </a:ext>
                </a:extLst>
              </p:cNvPr>
              <p:cNvSpPr txBox="1"/>
              <p:nvPr/>
            </p:nvSpPr>
            <p:spPr>
              <a:xfrm>
                <a:off x="7053138" y="6402161"/>
                <a:ext cx="4446013" cy="307777"/>
              </a:xfrm>
              <a:prstGeom prst="rect">
                <a:avLst/>
              </a:prstGeom>
              <a:noFill/>
            </p:spPr>
            <p:txBody>
              <a:bodyPr wrap="square">
                <a:spAutoFit/>
              </a:bodyPr>
              <a:lstStyle/>
              <a:p>
                <a:r>
                  <a:rPr lang="en-US" sz="1400" b="1" dirty="0"/>
                  <a:t>- Alternate scoring, to find the “best threshold” -</a:t>
                </a:r>
              </a:p>
            </p:txBody>
          </p:sp>
        </p:grpSp>
      </p:grpSp>
    </p:spTree>
    <p:extLst>
      <p:ext uri="{BB962C8B-B14F-4D97-AF65-F5344CB8AC3E}">
        <p14:creationId xmlns:p14="http://schemas.microsoft.com/office/powerpoint/2010/main" val="16729752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is">
  <a:themeElements>
    <a:clrScheme name="Quotable">
      <a:dk1>
        <a:sysClr val="windowText" lastClr="000000"/>
      </a:dk1>
      <a:lt1>
        <a:sysClr val="window" lastClr="FFFFFF"/>
      </a:lt1>
      <a:dk2>
        <a:srgbClr val="212121"/>
      </a:dk2>
      <a:lt2>
        <a:srgbClr val="636363"/>
      </a:lt2>
      <a:accent1>
        <a:srgbClr val="8664B0"/>
      </a:accent1>
      <a:accent2>
        <a:srgbClr val="D75BCD"/>
      </a:accent2>
      <a:accent3>
        <a:srgbClr val="E54D86"/>
      </a:accent3>
      <a:accent4>
        <a:srgbClr val="DE4547"/>
      </a:accent4>
      <a:accent5>
        <a:srgbClr val="F16E40"/>
      </a:accent5>
      <a:accent6>
        <a:srgbClr val="EB9C5A"/>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7AF46513-5B0D-4B03-9323-32F3F0BFC9D6}"/>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TM03457503[[fn=Concis]]</Template>
  <TotalTime>23460</TotalTime>
  <Words>3706</Words>
  <Application>Microsoft Office PowerPoint</Application>
  <PresentationFormat>Grand écran</PresentationFormat>
  <Paragraphs>538</Paragraphs>
  <Slides>23</Slides>
  <Notes>5</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23</vt:i4>
      </vt:variant>
    </vt:vector>
  </HeadingPairs>
  <TitlesOfParts>
    <vt:vector size="31" baseType="lpstr">
      <vt:lpstr>Arial</vt:lpstr>
      <vt:lpstr>Calibri</vt:lpstr>
      <vt:lpstr>Century Gothic</vt:lpstr>
      <vt:lpstr>charter</vt:lpstr>
      <vt:lpstr>Helvetica Neue</vt:lpstr>
      <vt:lpstr>Montserrat</vt:lpstr>
      <vt:lpstr>Wingdings 2</vt:lpstr>
      <vt:lpstr>Concis</vt:lpstr>
      <vt:lpstr>Cash &amp; Revolving loans for clients with no or few loans history</vt:lpstr>
      <vt:lpstr>Table of contents</vt:lpstr>
      <vt:lpstr>Use case</vt:lpstr>
      <vt:lpstr>Home Credit Kaggle data &amp; Kernels</vt:lpstr>
      <vt:lpstr>Top-down Exploratory Data Analysis &amp; FeatureEngineering</vt:lpstr>
      <vt:lpstr>Bottom-up  Aggregation, Merge &amp; Feature Selection</vt:lpstr>
      <vt:lpstr>Track most valuable features</vt:lpstr>
      <vt:lpstr>Table of contents</vt:lpstr>
      <vt:lpstr>Scoring &amp; integration</vt:lpstr>
      <vt:lpstr>imperfect classifier</vt:lpstr>
      <vt:lpstr>Présentation PowerPoint</vt:lpstr>
      <vt:lpstr>Find the best model: process</vt:lpstr>
      <vt:lpstr>1. Observe preprocessing relevance</vt:lpstr>
      <vt:lpstr>Remedy Class imbalance test SMOTE vs Class_weight</vt:lpstr>
      <vt:lpstr>Optimization : hyperopt</vt:lpstr>
      <vt:lpstr>Présentation PowerPoint</vt:lpstr>
      <vt:lpstr>Table of contents</vt:lpstr>
      <vt:lpstr>Building a Dashboard: interpretability</vt:lpstr>
      <vt:lpstr>LIME</vt:lpstr>
      <vt:lpstr>SHAP shapley value</vt:lpstr>
      <vt:lpstr>Architecture</vt:lpstr>
      <vt:lpstr>Présentation PowerPoint</vt:lpstr>
      <vt:lpstr>Model scoring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Société Financière,   crédits à la consommation pour des personnes ayant peu ou pas du tout d'historique de prêt</dc:title>
  <dc:creator>Etienne LARDEUR</dc:creator>
  <cp:lastModifiedBy>Etienne LARDEUR</cp:lastModifiedBy>
  <cp:revision>327</cp:revision>
  <dcterms:created xsi:type="dcterms:W3CDTF">2020-11-02T09:36:41Z</dcterms:created>
  <dcterms:modified xsi:type="dcterms:W3CDTF">2020-12-10T21:30:55Z</dcterms:modified>
</cp:coreProperties>
</file>