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3" r:id="rId3"/>
    <p:sldId id="307" r:id="rId4"/>
    <p:sldId id="260" r:id="rId5"/>
    <p:sldId id="257" r:id="rId6"/>
    <p:sldId id="305" r:id="rId7"/>
    <p:sldId id="276" r:id="rId8"/>
    <p:sldId id="279" r:id="rId9"/>
    <p:sldId id="281" r:id="rId10"/>
    <p:sldId id="308" r:id="rId11"/>
    <p:sldId id="258" r:id="rId12"/>
    <p:sldId id="309" r:id="rId13"/>
    <p:sldId id="288" r:id="rId14"/>
    <p:sldId id="286" r:id="rId15"/>
    <p:sldId id="283" r:id="rId16"/>
    <p:sldId id="275" r:id="rId17"/>
    <p:sldId id="310" r:id="rId18"/>
    <p:sldId id="312" r:id="rId19"/>
    <p:sldId id="287" r:id="rId20"/>
    <p:sldId id="303" r:id="rId21"/>
    <p:sldId id="306" r:id="rId22"/>
    <p:sldId id="313" r:id="rId23"/>
    <p:sldId id="291" r:id="rId24"/>
    <p:sldId id="29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12121"/>
    <a:srgbClr val="CDBFDF"/>
    <a:srgbClr val="F5B8CF"/>
    <a:srgbClr val="6DD4FF"/>
    <a:srgbClr val="E41A1C"/>
    <a:srgbClr val="0070C0"/>
    <a:srgbClr val="B3E2CD"/>
    <a:srgbClr val="FBB4AE"/>
    <a:srgbClr val="B1C6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1080" autoAdjust="0"/>
  </p:normalViewPr>
  <p:slideViewPr>
    <p:cSldViewPr snapToGrid="0">
      <p:cViewPr>
        <p:scale>
          <a:sx n="100" d="100"/>
          <a:sy n="100" d="100"/>
        </p:scale>
        <p:origin x="8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a:solidFill>
          <a:schemeClr val="accent5">
            <a:alpha val="90000"/>
          </a:schemeClr>
        </a:solidFill>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a:solidFill>
          <a:schemeClr val="accent5">
            <a:alpha val="90000"/>
          </a:schemeClr>
        </a:solidFill>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a:solidFill>
          <a:schemeClr val="accent5">
            <a:alpha val="90000"/>
          </a:schemeClr>
        </a:solidFill>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Classifiers evaluation &amp; </a:t>
          </a:r>
          <a:r>
            <a:rPr lang="en-US" dirty="0" err="1"/>
            <a:t>hyperparam</a:t>
          </a:r>
          <a:r>
            <a:rPr lang="en-US" dirty="0"/>
            <a:t> tuning</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Focus on </a:t>
          </a:r>
          <a:r>
            <a:rPr lang="en-US" dirty="0" err="1"/>
            <a:t>LightGMB</a:t>
          </a:r>
          <a:r>
            <a:rPr lang="en-US" dirty="0"/>
            <a:t> hyperparameters optimization</a:t>
          </a:r>
        </a:p>
        <a:p>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determine “best” threshold via domain optimization</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a:solidFill>
          <a:schemeClr val="accent5">
            <a:alpha val="90000"/>
          </a:schemeClr>
        </a:solidFill>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6953" y="224026"/>
        <a:ext cx="1943141" cy="1360156"/>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Classifiers evaluation &amp; </a:t>
          </a:r>
          <a:r>
            <a:rPr lang="en-US" sz="1600" kern="1200" dirty="0" err="1"/>
            <a:t>hyperparam</a:t>
          </a:r>
          <a:r>
            <a:rPr lang="en-US" sz="1600" kern="1200" dirty="0"/>
            <a:t> tuning</a:t>
          </a:r>
        </a:p>
      </dsp:txBody>
      <dsp:txXfrm>
        <a:off x="2885837" y="224026"/>
        <a:ext cx="1943141" cy="1360156"/>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Focus on </a:t>
          </a:r>
          <a:r>
            <a:rPr lang="en-US" sz="1600" kern="1200" dirty="0" err="1"/>
            <a:t>LightGMB</a:t>
          </a:r>
          <a:r>
            <a:rPr lang="en-US" sz="1600" kern="1200" dirty="0"/>
            <a:t> hyperparameters optimization</a:t>
          </a:r>
        </a:p>
        <a:p>
          <a:pPr marL="0" lvl="0" indent="0" algn="ctr" defTabSz="711200">
            <a:lnSpc>
              <a:spcPct val="90000"/>
            </a:lnSpc>
            <a:spcBef>
              <a:spcPct val="0"/>
            </a:spcBef>
            <a:spcAft>
              <a:spcPct val="35000"/>
            </a:spcAft>
            <a:buNone/>
          </a:pPr>
          <a:endParaRPr lang="en-US" sz="1600" kern="1200" dirty="0"/>
        </a:p>
      </dsp:txBody>
      <dsp:txXfrm>
        <a:off x="5724720" y="224026"/>
        <a:ext cx="1943141" cy="1360156"/>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determine “best” threshold via domain optimization</a:t>
          </a:r>
        </a:p>
      </dsp:txBody>
      <dsp:txXfrm>
        <a:off x="8563604" y="224026"/>
        <a:ext cx="1943141" cy="1360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12/16/2020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On note que 17,4 % des demandes sont refusées et parmi les prêts accordés 62% sont effectivement mis en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effectLst/>
                <a:latin typeface="Arial" panose="020B0604020202020204" pitchFamily="34" charset="0"/>
              </a:rPr>
              <a:t>Gini Importance</a:t>
            </a:r>
            <a:r>
              <a:rPr lang="en-US" b="0" i="1" dirty="0">
                <a:effectLst/>
                <a:latin typeface="Arial" panose="020B0604020202020204" pitchFamily="34" charset="0"/>
              </a:rPr>
              <a:t> or </a:t>
            </a:r>
            <a:r>
              <a:rPr lang="en-US" b="1" i="1" dirty="0">
                <a:effectLst/>
                <a:latin typeface="Arial" panose="020B0604020202020204" pitchFamily="34" charset="0"/>
              </a:rPr>
              <a:t>Mean Decrease in Impurity (MDI)</a:t>
            </a:r>
            <a:r>
              <a:rPr lang="en-US" b="0" i="1" dirty="0">
                <a:effectLst/>
                <a:latin typeface="Arial" panose="020B0604020202020204" pitchFamily="34" charset="0"/>
              </a:rPr>
              <a:t> feature importance as the sum over the number of splits (</a:t>
            </a:r>
            <a:r>
              <a:rPr lang="en-US" b="0" i="1" dirty="0" err="1">
                <a:effectLst/>
                <a:latin typeface="Arial" panose="020B0604020202020204" pitchFamily="34" charset="0"/>
              </a:rPr>
              <a:t>accross</a:t>
            </a:r>
            <a:r>
              <a:rPr lang="en-US" b="0" i="1" dirty="0">
                <a:effectLst/>
                <a:latin typeface="Arial" panose="020B0604020202020204" pitchFamily="34" charset="0"/>
              </a:rPr>
              <a:t> all tress) that include the feature, </a:t>
            </a:r>
            <a:r>
              <a:rPr lang="en-US" b="0" i="1" dirty="0" err="1">
                <a:effectLst/>
                <a:latin typeface="Arial" panose="020B0604020202020204" pitchFamily="34" charset="0"/>
              </a:rPr>
              <a:t>proportionaly</a:t>
            </a:r>
            <a:r>
              <a:rPr lang="en-US" b="0" i="1" dirty="0">
                <a:effectLst/>
                <a:latin typeface="Arial" panose="020B0604020202020204" pitchFamily="34" charset="0"/>
              </a:rPr>
              <a:t> to the number of samples it splits.</a:t>
            </a:r>
            <a:endParaRPr lang="en-US" i="1" dirty="0"/>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19</a:t>
            </a:fld>
            <a:endParaRPr lang="en-US"/>
          </a:p>
        </p:txBody>
      </p:sp>
    </p:spTree>
    <p:extLst>
      <p:ext uri="{BB962C8B-B14F-4D97-AF65-F5344CB8AC3E}">
        <p14:creationId xmlns:p14="http://schemas.microsoft.com/office/powerpoint/2010/main" val="410729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Calibri" panose="020F0502020204030204" pitchFamily="34" charset="0"/>
                <a:cs typeface="Arial" panose="020B0604020202020204" pitchFamily="34" charset="0"/>
              </a:rPr>
              <a:t>On note qu’on refuse 2 fois plus de demandes que ne l’indiquerait le taux de défauts observés. </a:t>
            </a:r>
          </a:p>
          <a:p>
            <a:endParaRPr lang="fr-FR" noProof="0" dirty="0"/>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6</a:t>
            </a:fld>
            <a:endParaRPr lang="en-US"/>
          </a:p>
        </p:txBody>
      </p:sp>
    </p:spTree>
    <p:extLst>
      <p:ext uri="{BB962C8B-B14F-4D97-AF65-F5344CB8AC3E}">
        <p14:creationId xmlns:p14="http://schemas.microsoft.com/office/powerpoint/2010/main" val="148573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i="0" dirty="0">
              <a:solidFill>
                <a:srgbClr val="292929"/>
              </a:solidFill>
              <a:effectLst/>
              <a:latin typeface="charter"/>
            </a:endParaRPr>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8</a:t>
            </a:fld>
            <a:endParaRPr lang="en-US"/>
          </a:p>
        </p:txBody>
      </p:sp>
    </p:spTree>
    <p:extLst>
      <p:ext uri="{BB962C8B-B14F-4D97-AF65-F5344CB8AC3E}">
        <p14:creationId xmlns:p14="http://schemas.microsoft.com/office/powerpoint/2010/main" val="33948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11</a:t>
            </a:fld>
            <a:endParaRPr lang="en-US"/>
          </a:p>
        </p:txBody>
      </p:sp>
    </p:spTree>
    <p:extLst>
      <p:ext uri="{BB962C8B-B14F-4D97-AF65-F5344CB8AC3E}">
        <p14:creationId xmlns:p14="http://schemas.microsoft.com/office/powerpoint/2010/main" val="36692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13</a:t>
            </a:fld>
            <a:endParaRPr lang="en-US"/>
          </a:p>
        </p:txBody>
      </p:sp>
    </p:spTree>
    <p:extLst>
      <p:ext uri="{BB962C8B-B14F-4D97-AF65-F5344CB8AC3E}">
        <p14:creationId xmlns:p14="http://schemas.microsoft.com/office/powerpoint/2010/main" val="371777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18</a:t>
            </a:fld>
            <a:endParaRPr lang="en-US"/>
          </a:p>
        </p:txBody>
      </p:sp>
    </p:spTree>
    <p:extLst>
      <p:ext uri="{BB962C8B-B14F-4D97-AF65-F5344CB8AC3E}">
        <p14:creationId xmlns:p14="http://schemas.microsoft.com/office/powerpoint/2010/main" val="353873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80.png"/><Relationship Id="rId17" Type="http://schemas.openxmlformats.org/officeDocument/2006/relationships/image" Target="../media/image75.png"/><Relationship Id="rId2" Type="http://schemas.openxmlformats.org/officeDocument/2006/relationships/notesSlide" Target="../notesSlides/notesSlide8.xml"/><Relationship Id="rId16" Type="http://schemas.openxmlformats.org/officeDocument/2006/relationships/image" Target="../media/image45.sv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79.png"/><Relationship Id="rId5" Type="http://schemas.openxmlformats.org/officeDocument/2006/relationships/diagramQuickStyle" Target="../diagrams/quickStyle5.xml"/><Relationship Id="rId15" Type="http://schemas.openxmlformats.org/officeDocument/2006/relationships/image" Target="../media/image44.png"/><Relationship Id="rId10" Type="http://schemas.openxmlformats.org/officeDocument/2006/relationships/image" Target="../media/image78.png"/><Relationship Id="rId4" Type="http://schemas.openxmlformats.org/officeDocument/2006/relationships/diagramLayout" Target="../diagrams/layout5.xml"/><Relationship Id="rId9" Type="http://schemas.openxmlformats.org/officeDocument/2006/relationships/image" Target="../media/image77.png"/><Relationship Id="rId14"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84.png"/><Relationship Id="rId4"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45.sv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44.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75.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5.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97.png"/><Relationship Id="rId7" Type="http://schemas.openxmlformats.org/officeDocument/2006/relationships/image" Target="../media/image45.sv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78.png"/><Relationship Id="rId4" Type="http://schemas.openxmlformats.org/officeDocument/2006/relationships/image" Target="../media/image98.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2.png"/><Relationship Id="rId18" Type="http://schemas.openxmlformats.org/officeDocument/2006/relationships/image" Target="../media/image43.png"/><Relationship Id="rId26" Type="http://schemas.openxmlformats.org/officeDocument/2006/relationships/image" Target="../media/image104.png"/><Relationship Id="rId3" Type="http://schemas.openxmlformats.org/officeDocument/2006/relationships/image" Target="../media/image6.png"/><Relationship Id="rId21" Type="http://schemas.openxmlformats.org/officeDocument/2006/relationships/image" Target="../media/image102.png"/><Relationship Id="rId7" Type="http://schemas.openxmlformats.org/officeDocument/2006/relationships/image" Target="../media/image10.png"/><Relationship Id="rId12" Type="http://schemas.openxmlformats.org/officeDocument/2006/relationships/image" Target="../media/image21.svg"/><Relationship Id="rId17" Type="http://schemas.openxmlformats.org/officeDocument/2006/relationships/image" Target="../media/image2.png"/><Relationship Id="rId25" Type="http://schemas.openxmlformats.org/officeDocument/2006/relationships/image" Target="../media/image26.png"/><Relationship Id="rId2" Type="http://schemas.openxmlformats.org/officeDocument/2006/relationships/notesSlide" Target="../notesSlides/notesSlide9.xml"/><Relationship Id="rId16" Type="http://schemas.openxmlformats.org/officeDocument/2006/relationships/image" Target="../media/image25.svg"/><Relationship Id="rId20" Type="http://schemas.openxmlformats.org/officeDocument/2006/relationships/image" Target="../media/image10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0.png"/><Relationship Id="rId24" Type="http://schemas.openxmlformats.org/officeDocument/2006/relationships/image" Target="../media/image51.png"/><Relationship Id="rId5" Type="http://schemas.openxmlformats.org/officeDocument/2006/relationships/image" Target="../media/image8.png"/><Relationship Id="rId15" Type="http://schemas.openxmlformats.org/officeDocument/2006/relationships/image" Target="../media/image24.png"/><Relationship Id="rId23" Type="http://schemas.openxmlformats.org/officeDocument/2006/relationships/image" Target="../media/image99.png"/><Relationship Id="rId28" Type="http://schemas.openxmlformats.org/officeDocument/2006/relationships/image" Target="../media/image106.svg"/><Relationship Id="rId10" Type="http://schemas.openxmlformats.org/officeDocument/2006/relationships/image" Target="../media/image13.svg"/><Relationship Id="rId19" Type="http://schemas.openxmlformats.org/officeDocument/2006/relationships/image" Target="../media/image10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23.svg"/><Relationship Id="rId22" Type="http://schemas.openxmlformats.org/officeDocument/2006/relationships/image" Target="../media/image103.svg"/><Relationship Id="rId27" Type="http://schemas.openxmlformats.org/officeDocument/2006/relationships/image" Target="../media/image105.png"/><Relationship Id="rId30" Type="http://schemas.openxmlformats.org/officeDocument/2006/relationships/image" Target="../media/image45.svg"/></Relationships>
</file>

<file path=ppt/slides/_rels/slide19.xml.rels><?xml version="1.0" encoding="UTF-8" standalone="yes"?>
<Relationships xmlns="http://schemas.openxmlformats.org/package/2006/relationships"><Relationship Id="rId8" Type="http://schemas.openxmlformats.org/officeDocument/2006/relationships/hyperlink" Target="https://lime-ml.readthedocs.io/" TargetMode="External"/><Relationship Id="rId3" Type="http://schemas.openxmlformats.org/officeDocument/2006/relationships/image" Target="../media/image107.png"/><Relationship Id="rId7" Type="http://schemas.openxmlformats.org/officeDocument/2006/relationships/image" Target="../media/image10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shap.readthedocs.io/" TargetMode="External"/><Relationship Id="rId5" Type="http://schemas.openxmlformats.org/officeDocument/2006/relationships/image" Target="../media/image108.png"/><Relationship Id="rId4" Type="http://schemas.openxmlformats.org/officeDocument/2006/relationships/image" Target="../media/image99.png"/><Relationship Id="rId9" Type="http://schemas.openxmlformats.org/officeDocument/2006/relationships/hyperlink" Target="https://arxiv.org/pdf/1602.04938.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47.sv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16.png"/><Relationship Id="rId4" Type="http://schemas.openxmlformats.org/officeDocument/2006/relationships/image" Target="../media/image1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47.sv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16.png"/><Relationship Id="rId4" Type="http://schemas.openxmlformats.org/officeDocument/2006/relationships/image" Target="../media/image1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png"/><Relationship Id="rId39" Type="http://schemas.openxmlformats.org/officeDocument/2006/relationships/image" Target="../media/image42.sv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4.png"/><Relationship Id="rId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9.svg"/><Relationship Id="rId29"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svg"/><Relationship Id="rId40" Type="http://schemas.openxmlformats.org/officeDocument/2006/relationships/image" Target="../media/image2.png"/><Relationship Id="rId45" Type="http://schemas.openxmlformats.org/officeDocument/2006/relationships/image" Target="../media/image47.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svg"/><Relationship Id="rId19" Type="http://schemas.openxmlformats.org/officeDocument/2006/relationships/image" Target="../media/image22.png"/><Relationship Id="rId31" Type="http://schemas.openxmlformats.org/officeDocument/2006/relationships/image" Target="../media/image34.svg"/><Relationship Id="rId44" Type="http://schemas.openxmlformats.org/officeDocument/2006/relationships/image" Target="../media/image46.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svg"/><Relationship Id="rId30" Type="http://schemas.openxmlformats.org/officeDocument/2006/relationships/image" Target="../media/image33.png"/><Relationship Id="rId35" Type="http://schemas.openxmlformats.org/officeDocument/2006/relationships/image" Target="../media/image38.svg"/><Relationship Id="rId43" Type="http://schemas.openxmlformats.org/officeDocument/2006/relationships/image" Target="../media/image45.svg"/><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svg"/><Relationship Id="rId33" Type="http://schemas.openxmlformats.org/officeDocument/2006/relationships/image" Target="../media/image36.svg"/><Relationship Id="rId38" Type="http://schemas.openxmlformats.org/officeDocument/2006/relationships/image" Target="../media/image41.png"/><Relationship Id="rId46" Type="http://schemas.openxmlformats.org/officeDocument/2006/relationships/image" Target="../media/image5.png"/><Relationship Id="rId20" Type="http://schemas.openxmlformats.org/officeDocument/2006/relationships/image" Target="../media/image23.svg"/><Relationship Id="rId41"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4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2.png"/><Relationship Id="rId7" Type="http://schemas.openxmlformats.org/officeDocument/2006/relationships/image" Target="../media/image4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4.png"/><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18" Type="http://schemas.openxmlformats.org/officeDocument/2006/relationships/image" Target="../media/image66.svg"/><Relationship Id="rId3" Type="http://schemas.openxmlformats.org/officeDocument/2006/relationships/image" Target="../media/image49.png"/><Relationship Id="rId21" Type="http://schemas.openxmlformats.org/officeDocument/2006/relationships/image" Target="../media/image5.png"/><Relationship Id="rId7" Type="http://schemas.openxmlformats.org/officeDocument/2006/relationships/image" Target="../media/image55.png"/><Relationship Id="rId12" Type="http://schemas.openxmlformats.org/officeDocument/2006/relationships/image" Target="../media/image60.svg"/><Relationship Id="rId17" Type="http://schemas.openxmlformats.org/officeDocument/2006/relationships/image" Target="../media/image65.png"/><Relationship Id="rId2" Type="http://schemas.openxmlformats.org/officeDocument/2006/relationships/notesSlide" Target="../notesSlides/notesSlide5.xml"/><Relationship Id="rId16" Type="http://schemas.openxmlformats.org/officeDocument/2006/relationships/image" Target="../media/image64.svg"/><Relationship Id="rId20" Type="http://schemas.openxmlformats.org/officeDocument/2006/relationships/image" Target="../media/image68.svg"/><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59.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58.svg"/><Relationship Id="rId19" Type="http://schemas.openxmlformats.org/officeDocument/2006/relationships/image" Target="../media/image67.png"/><Relationship Id="rId4" Type="http://schemas.openxmlformats.org/officeDocument/2006/relationships/image" Target="../media/image50.png"/><Relationship Id="rId9" Type="http://schemas.openxmlformats.org/officeDocument/2006/relationships/image" Target="../media/image57.png"/><Relationship Id="rId14" Type="http://schemas.openxmlformats.org/officeDocument/2006/relationships/image" Target="../media/image6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10</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78D0885C-4ECE-4F2E-8AE1-AD09EDC00732}"/>
              </a:ext>
            </a:extLst>
          </p:cNvPr>
          <p:cNvPicPr>
            <a:picLocks noChangeAspect="1"/>
          </p:cNvPicPr>
          <p:nvPr/>
        </p:nvPicPr>
        <p:blipFill>
          <a:blip r:embed="rId7"/>
          <a:stretch>
            <a:fillRect/>
          </a:stretch>
        </p:blipFill>
        <p:spPr>
          <a:xfrm>
            <a:off x="10627885" y="36135"/>
            <a:ext cx="1508226" cy="970450"/>
          </a:xfrm>
          <a:prstGeom prst="rect">
            <a:avLst/>
          </a:prstGeom>
        </p:spPr>
      </p:pic>
    </p:spTree>
    <p:extLst>
      <p:ext uri="{BB962C8B-B14F-4D97-AF65-F5344CB8AC3E}">
        <p14:creationId xmlns:p14="http://schemas.microsoft.com/office/powerpoint/2010/main" val="183735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11</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pic>
        <p:nvPicPr>
          <p:cNvPr id="64" name="Image 63">
            <a:extLst>
              <a:ext uri="{FF2B5EF4-FFF2-40B4-BE49-F238E27FC236}">
                <a16:creationId xmlns:a16="http://schemas.microsoft.com/office/drawing/2014/main" id="{EE29B768-F74E-44E2-8921-33997AD576DC}"/>
              </a:ext>
            </a:extLst>
          </p:cNvPr>
          <p:cNvPicPr>
            <a:picLocks noChangeAspect="1"/>
          </p:cNvPicPr>
          <p:nvPr/>
        </p:nvPicPr>
        <p:blipFill>
          <a:blip r:embed="rId8"/>
          <a:stretch>
            <a:fillRect/>
          </a:stretch>
        </p:blipFill>
        <p:spPr>
          <a:xfrm>
            <a:off x="10627885" y="36135"/>
            <a:ext cx="1508226" cy="970450"/>
          </a:xfrm>
          <a:prstGeom prst="rect">
            <a:avLst/>
          </a:prstGeom>
        </p:spPr>
      </p:pic>
    </p:spTree>
    <p:extLst>
      <p:ext uri="{BB962C8B-B14F-4D97-AF65-F5344CB8AC3E}">
        <p14:creationId xmlns:p14="http://schemas.microsoft.com/office/powerpoint/2010/main" val="167297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7E555811-44E6-4117-96C9-8BF1C863A368}"/>
              </a:ext>
            </a:extLst>
          </p:cNvPr>
          <p:cNvPicPr>
            <a:picLocks noChangeAspect="1"/>
          </p:cNvPicPr>
          <p:nvPr/>
        </p:nvPicPr>
        <p:blipFill>
          <a:blip r:embed="rId7"/>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103083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3446642080"/>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13</a:t>
            </a:fld>
            <a:endParaRPr lang="en-US" b="1" dirty="0"/>
          </a:p>
        </p:txBody>
      </p:sp>
      <p:grpSp>
        <p:nvGrpSpPr>
          <p:cNvPr id="11" name="Groupe 10">
            <a:extLst>
              <a:ext uri="{FF2B5EF4-FFF2-40B4-BE49-F238E27FC236}">
                <a16:creationId xmlns:a16="http://schemas.microsoft.com/office/drawing/2014/main" id="{9C037C1B-9339-4245-962E-AB15DC626BBE}"/>
              </a:ext>
            </a:extLst>
          </p:cNvPr>
          <p:cNvGrpSpPr/>
          <p:nvPr/>
        </p:nvGrpSpPr>
        <p:grpSpPr>
          <a:xfrm>
            <a:off x="3407097" y="2866601"/>
            <a:ext cx="2801883" cy="3432948"/>
            <a:chOff x="3407097" y="2866601"/>
            <a:chExt cx="2801883" cy="3432948"/>
          </a:xfrm>
        </p:grpSpPr>
        <p:grpSp>
          <p:nvGrpSpPr>
            <p:cNvPr id="6" name="Groupe 5">
              <a:extLst>
                <a:ext uri="{FF2B5EF4-FFF2-40B4-BE49-F238E27FC236}">
                  <a16:creationId xmlns:a16="http://schemas.microsoft.com/office/drawing/2014/main" id="{898D4662-78E9-48AE-A675-1D90FA4775F2}"/>
                </a:ext>
              </a:extLst>
            </p:cNvPr>
            <p:cNvGrpSpPr/>
            <p:nvPr/>
          </p:nvGrpSpPr>
          <p:grpSpPr>
            <a:xfrm>
              <a:off x="3407097" y="2866601"/>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3419565" y="4478346"/>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“chain” objective functions</a:t>
                </a:r>
              </a:p>
            </p:txBody>
          </p:sp>
        </p:grpSp>
        <p:sp>
          <p:nvSpPr>
            <p:cNvPr id="9" name="Flèche : droite 8">
              <a:extLst>
                <a:ext uri="{FF2B5EF4-FFF2-40B4-BE49-F238E27FC236}">
                  <a16:creationId xmlns:a16="http://schemas.microsoft.com/office/drawing/2014/main" id="{87ACE76B-414A-4859-BEC8-83885A41E251}"/>
                </a:ext>
              </a:extLst>
            </p:cNvPr>
            <p:cNvSpPr/>
            <p:nvPr/>
          </p:nvSpPr>
          <p:spPr>
            <a:xfrm>
              <a:off x="4733750" y="5715210"/>
              <a:ext cx="325820" cy="355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e 24">
              <a:extLst>
                <a:ext uri="{FF2B5EF4-FFF2-40B4-BE49-F238E27FC236}">
                  <a16:creationId xmlns:a16="http://schemas.microsoft.com/office/drawing/2014/main" id="{BA213D05-8785-46BD-9B59-02533F00AAEA}"/>
                </a:ext>
              </a:extLst>
            </p:cNvPr>
            <p:cNvGrpSpPr/>
            <p:nvPr/>
          </p:nvGrpSpPr>
          <p:grpSpPr>
            <a:xfrm>
              <a:off x="3584342" y="5512484"/>
              <a:ext cx="1012783" cy="774185"/>
              <a:chOff x="5682404" y="295772"/>
              <a:chExt cx="2027773" cy="1216664"/>
            </a:xfrm>
          </p:grpSpPr>
          <p:sp>
            <p:nvSpPr>
              <p:cNvPr id="26" name="Rectangle : coins arrondis 25">
                <a:extLst>
                  <a:ext uri="{FF2B5EF4-FFF2-40B4-BE49-F238E27FC236}">
                    <a16:creationId xmlns:a16="http://schemas.microsoft.com/office/drawing/2014/main" id="{FA36400F-232F-4F89-999D-3CB45D2BD769}"/>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 coins arrondis 4">
                <a:extLst>
                  <a:ext uri="{FF2B5EF4-FFF2-40B4-BE49-F238E27FC236}">
                    <a16:creationId xmlns:a16="http://schemas.microsoft.com/office/drawing/2014/main" id="{2CEAC51B-BD63-43FA-AA63-4631037A42D8}"/>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1. AUC</a:t>
                </a:r>
                <a:endParaRPr lang="en-US" sz="1700" b="1" kern="1200" dirty="0"/>
              </a:p>
            </p:txBody>
          </p:sp>
        </p:grpSp>
        <p:grpSp>
          <p:nvGrpSpPr>
            <p:cNvPr id="28" name="Groupe 27">
              <a:extLst>
                <a:ext uri="{FF2B5EF4-FFF2-40B4-BE49-F238E27FC236}">
                  <a16:creationId xmlns:a16="http://schemas.microsoft.com/office/drawing/2014/main" id="{F0BCDAD2-BC4A-427A-8716-9D3AD9022AED}"/>
                </a:ext>
              </a:extLst>
            </p:cNvPr>
            <p:cNvGrpSpPr/>
            <p:nvPr/>
          </p:nvGrpSpPr>
          <p:grpSpPr>
            <a:xfrm>
              <a:off x="5196196" y="5525364"/>
              <a:ext cx="1012784" cy="774185"/>
              <a:chOff x="5682404" y="295772"/>
              <a:chExt cx="2027773" cy="1216664"/>
            </a:xfrm>
          </p:grpSpPr>
          <p:sp>
            <p:nvSpPr>
              <p:cNvPr id="29" name="Rectangle : coins arrondis 28">
                <a:extLst>
                  <a:ext uri="{FF2B5EF4-FFF2-40B4-BE49-F238E27FC236}">
                    <a16:creationId xmlns:a16="http://schemas.microsoft.com/office/drawing/2014/main" id="{5CA09448-6D38-421E-A477-1E132823BE3D}"/>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 coins arrondis 4">
                <a:extLst>
                  <a:ext uri="{FF2B5EF4-FFF2-40B4-BE49-F238E27FC236}">
                    <a16:creationId xmlns:a16="http://schemas.microsoft.com/office/drawing/2014/main" id="{ACA606D8-7580-4938-B19E-93AC271B55B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2. </a:t>
                </a:r>
                <a:r>
                  <a:rPr lang="en-US" sz="1700" b="1" i="1" dirty="0"/>
                  <a:t>F-ß</a:t>
                </a:r>
              </a:p>
            </p:txBody>
          </p:sp>
        </p:grpSp>
      </p:grpSp>
      <p:grpSp>
        <p:nvGrpSpPr>
          <p:cNvPr id="3" name="Groupe 2">
            <a:extLst>
              <a:ext uri="{FF2B5EF4-FFF2-40B4-BE49-F238E27FC236}">
                <a16:creationId xmlns:a16="http://schemas.microsoft.com/office/drawing/2014/main" id="{C6E9D840-4DD5-4BEF-8540-B1D486619390}"/>
              </a:ext>
            </a:extLst>
          </p:cNvPr>
          <p:cNvGrpSpPr/>
          <p:nvPr/>
        </p:nvGrpSpPr>
        <p:grpSpPr>
          <a:xfrm>
            <a:off x="555029" y="2866601"/>
            <a:ext cx="2027773" cy="3279877"/>
            <a:chOff x="555029" y="2866601"/>
            <a:chExt cx="2027773" cy="3279877"/>
          </a:xfrm>
        </p:grpSpPr>
        <p:grpSp>
          <p:nvGrpSpPr>
            <p:cNvPr id="18" name="Groupe 17">
              <a:extLst>
                <a:ext uri="{FF2B5EF4-FFF2-40B4-BE49-F238E27FC236}">
                  <a16:creationId xmlns:a16="http://schemas.microsoft.com/office/drawing/2014/main" id="{D265A0C0-3FA3-4288-8BFD-91C7267A4CE8}"/>
                </a:ext>
              </a:extLst>
            </p:cNvPr>
            <p:cNvGrpSpPr/>
            <p:nvPr/>
          </p:nvGrpSpPr>
          <p:grpSpPr>
            <a:xfrm>
              <a:off x="555029" y="2866601"/>
              <a:ext cx="2027773" cy="1216664"/>
              <a:chOff x="5682404" y="295772"/>
              <a:chExt cx="2027773" cy="1216664"/>
            </a:xfrm>
          </p:grpSpPr>
          <p:sp>
            <p:nvSpPr>
              <p:cNvPr id="19" name="Rectangle : coins arrondis 18">
                <a:extLst>
                  <a:ext uri="{FF2B5EF4-FFF2-40B4-BE49-F238E27FC236}">
                    <a16:creationId xmlns:a16="http://schemas.microsoft.com/office/drawing/2014/main" id="{7AD61C28-D256-4F9A-8EA2-5FD75235B6E3}"/>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70F5122-7B02-49C0-8157-0DD002B0313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342900" lvl="0" indent="-342900" algn="ctr" defTabSz="755650">
                  <a:lnSpc>
                    <a:spcPct val="90000"/>
                  </a:lnSpc>
                  <a:spcBef>
                    <a:spcPct val="0"/>
                  </a:spcBef>
                  <a:spcAft>
                    <a:spcPct val="35000"/>
                  </a:spcAft>
                  <a:buAutoNum type="alphaLcPeriod"/>
                </a:pPr>
                <a:r>
                  <a:rPr lang="en-US" sz="1700" kern="1200" dirty="0"/>
                  <a:t>imputation, scaling</a:t>
                </a:r>
              </a:p>
              <a:p>
                <a:pPr marL="342900" lvl="0" indent="-342900" algn="ctr" defTabSz="755650">
                  <a:lnSpc>
                    <a:spcPct val="90000"/>
                  </a:lnSpc>
                  <a:spcBef>
                    <a:spcPct val="0"/>
                  </a:spcBef>
                  <a:spcAft>
                    <a:spcPct val="35000"/>
                  </a:spcAft>
                  <a:buAutoNum type="alphaLcPeriod"/>
                </a:pPr>
                <a:endParaRPr lang="en-US" sz="1700" dirty="0"/>
              </a:p>
              <a:p>
                <a:pPr marL="342900" lvl="0" indent="-342900" algn="ctr" defTabSz="755650">
                  <a:lnSpc>
                    <a:spcPct val="90000"/>
                  </a:lnSpc>
                  <a:spcBef>
                    <a:spcPct val="0"/>
                  </a:spcBef>
                  <a:spcAft>
                    <a:spcPct val="35000"/>
                  </a:spcAft>
                  <a:buAutoNum type="alphaLcPeriod"/>
                </a:pPr>
                <a:endParaRPr lang="en-US" sz="1700" dirty="0"/>
              </a:p>
            </p:txBody>
          </p:sp>
        </p:grpSp>
        <p:grpSp>
          <p:nvGrpSpPr>
            <p:cNvPr id="21" name="Groupe 20">
              <a:extLst>
                <a:ext uri="{FF2B5EF4-FFF2-40B4-BE49-F238E27FC236}">
                  <a16:creationId xmlns:a16="http://schemas.microsoft.com/office/drawing/2014/main" id="{C61100CC-354C-420F-930F-45DFF4A8847E}"/>
                </a:ext>
              </a:extLst>
            </p:cNvPr>
            <p:cNvGrpSpPr/>
            <p:nvPr/>
          </p:nvGrpSpPr>
          <p:grpSpPr>
            <a:xfrm>
              <a:off x="555029" y="4463919"/>
              <a:ext cx="2027773" cy="1216664"/>
              <a:chOff x="5682404" y="295772"/>
              <a:chExt cx="2027773" cy="1216664"/>
            </a:xfrm>
          </p:grpSpPr>
          <p:sp>
            <p:nvSpPr>
              <p:cNvPr id="22" name="Rectangle : coins arrondis 21">
                <a:extLst>
                  <a:ext uri="{FF2B5EF4-FFF2-40B4-BE49-F238E27FC236}">
                    <a16:creationId xmlns:a16="http://schemas.microsoft.com/office/drawing/2014/main" id="{7A38E418-B828-4EE1-B9ED-F3094CE8C287}"/>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 coins arrondis 4">
                <a:extLst>
                  <a:ext uri="{FF2B5EF4-FFF2-40B4-BE49-F238E27FC236}">
                    <a16:creationId xmlns:a16="http://schemas.microsoft.com/office/drawing/2014/main" id="{ACA0C312-604F-439C-B07B-5D2A8C7C4C5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a:t>b. Class imbalance remediation</a:t>
                </a:r>
              </a:p>
              <a:p>
                <a:pPr lvl="0" algn="ctr" defTabSz="755650">
                  <a:lnSpc>
                    <a:spcPct val="90000"/>
                  </a:lnSpc>
                  <a:spcBef>
                    <a:spcPct val="0"/>
                  </a:spcBef>
                  <a:spcAft>
                    <a:spcPct val="35000"/>
                  </a:spcAft>
                </a:pPr>
                <a:endParaRPr lang="en-US" sz="1700" dirty="0"/>
              </a:p>
            </p:txBody>
          </p:sp>
        </p:grpSp>
        <p:pic>
          <p:nvPicPr>
            <p:cNvPr id="31" name="Image 30">
              <a:extLst>
                <a:ext uri="{FF2B5EF4-FFF2-40B4-BE49-F238E27FC236}">
                  <a16:creationId xmlns:a16="http://schemas.microsoft.com/office/drawing/2014/main" id="{35A7E79D-8F37-45C2-BC15-28DC6B1F1E19}"/>
                </a:ext>
              </a:extLst>
            </p:cNvPr>
            <p:cNvPicPr>
              <a:picLocks noChangeAspect="1"/>
            </p:cNvPicPr>
            <p:nvPr/>
          </p:nvPicPr>
          <p:blipFill>
            <a:blip r:embed="rId8"/>
            <a:stretch>
              <a:fillRect/>
            </a:stretch>
          </p:blipFill>
          <p:spPr>
            <a:xfrm>
              <a:off x="1013770" y="3429000"/>
              <a:ext cx="1533397" cy="862536"/>
            </a:xfrm>
            <a:prstGeom prst="rect">
              <a:avLst/>
            </a:prstGeom>
          </p:spPr>
        </p:pic>
        <p:pic>
          <p:nvPicPr>
            <p:cNvPr id="32" name="Image 31">
              <a:extLst>
                <a:ext uri="{FF2B5EF4-FFF2-40B4-BE49-F238E27FC236}">
                  <a16:creationId xmlns:a16="http://schemas.microsoft.com/office/drawing/2014/main" id="{423D5004-F385-4BBB-BF59-9A4CB2F00936}"/>
                </a:ext>
              </a:extLst>
            </p:cNvPr>
            <p:cNvPicPr>
              <a:picLocks noChangeAspect="1"/>
            </p:cNvPicPr>
            <p:nvPr/>
          </p:nvPicPr>
          <p:blipFill>
            <a:blip r:embed="rId9"/>
            <a:stretch>
              <a:fillRect/>
            </a:stretch>
          </p:blipFill>
          <p:spPr>
            <a:xfrm>
              <a:off x="1013769" y="5283942"/>
              <a:ext cx="1533398" cy="862536"/>
            </a:xfrm>
            <a:prstGeom prst="rect">
              <a:avLst/>
            </a:prstGeom>
          </p:spPr>
        </p:pic>
      </p:grpSp>
      <p:grpSp>
        <p:nvGrpSpPr>
          <p:cNvPr id="10" name="Groupe 9">
            <a:extLst>
              <a:ext uri="{FF2B5EF4-FFF2-40B4-BE49-F238E27FC236}">
                <a16:creationId xmlns:a16="http://schemas.microsoft.com/office/drawing/2014/main" id="{78F2E6B9-45E3-4862-9FEC-0F7E0559F7E8}"/>
              </a:ext>
            </a:extLst>
          </p:cNvPr>
          <p:cNvGrpSpPr/>
          <p:nvPr/>
        </p:nvGrpSpPr>
        <p:grpSpPr>
          <a:xfrm>
            <a:off x="3226051" y="1057793"/>
            <a:ext cx="5182225" cy="5353517"/>
            <a:chOff x="3226051" y="1057793"/>
            <a:chExt cx="5182225" cy="5353517"/>
          </a:xfrm>
        </p:grpSpPr>
        <p:sp>
          <p:nvSpPr>
            <p:cNvPr id="34" name="Rectangle : coins arrondis 33">
              <a:extLst>
                <a:ext uri="{FF2B5EF4-FFF2-40B4-BE49-F238E27FC236}">
                  <a16:creationId xmlns:a16="http://schemas.microsoft.com/office/drawing/2014/main" id="{D018A248-0E70-40B5-B9F6-9E3DB05FFC8E}"/>
                </a:ext>
              </a:extLst>
            </p:cNvPr>
            <p:cNvSpPr/>
            <p:nvPr/>
          </p:nvSpPr>
          <p:spPr>
            <a:xfrm>
              <a:off x="3239960" y="1080481"/>
              <a:ext cx="5168316" cy="5330829"/>
            </a:xfrm>
            <a:prstGeom prst="roundRect">
              <a:avLst>
                <a:gd name="adj" fmla="val 3703"/>
              </a:avLst>
            </a:prstGeom>
            <a:noFill/>
            <a:ln w="571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 23">
              <a:extLst>
                <a:ext uri="{FF2B5EF4-FFF2-40B4-BE49-F238E27FC236}">
                  <a16:creationId xmlns:a16="http://schemas.microsoft.com/office/drawing/2014/main" id="{D5263674-1E9D-4A23-9DE3-747CB63AE0C9}"/>
                </a:ext>
              </a:extLst>
            </p:cNvPr>
            <p:cNvPicPr>
              <a:picLocks noChangeAspect="1"/>
            </p:cNvPicPr>
            <p:nvPr/>
          </p:nvPicPr>
          <p:blipFill>
            <a:blip r:embed="rId10"/>
            <a:stretch>
              <a:fillRect/>
            </a:stretch>
          </p:blipFill>
          <p:spPr>
            <a:xfrm>
              <a:off x="3226051" y="1057793"/>
              <a:ext cx="458297" cy="554925"/>
            </a:xfrm>
            <a:prstGeom prst="rect">
              <a:avLst/>
            </a:prstGeom>
          </p:spPr>
        </p:pic>
      </p:grpSp>
      <p:grpSp>
        <p:nvGrpSpPr>
          <p:cNvPr id="12" name="Groupe 11">
            <a:extLst>
              <a:ext uri="{FF2B5EF4-FFF2-40B4-BE49-F238E27FC236}">
                <a16:creationId xmlns:a16="http://schemas.microsoft.com/office/drawing/2014/main" id="{1AD802E5-7B99-446E-A944-4AB083DAD089}"/>
              </a:ext>
            </a:extLst>
          </p:cNvPr>
          <p:cNvGrpSpPr/>
          <p:nvPr/>
        </p:nvGrpSpPr>
        <p:grpSpPr>
          <a:xfrm>
            <a:off x="6194525" y="2307647"/>
            <a:ext cx="2042228" cy="4030498"/>
            <a:chOff x="6194525" y="2307647"/>
            <a:chExt cx="2042228" cy="4030498"/>
          </a:xfrm>
        </p:grpSpPr>
        <p:pic>
          <p:nvPicPr>
            <p:cNvPr id="33" name="Image 32">
              <a:extLst>
                <a:ext uri="{FF2B5EF4-FFF2-40B4-BE49-F238E27FC236}">
                  <a16:creationId xmlns:a16="http://schemas.microsoft.com/office/drawing/2014/main" id="{F6F1E552-5A57-4016-9BE6-EF8CC68907C1}"/>
                </a:ext>
              </a:extLst>
            </p:cNvPr>
            <p:cNvPicPr>
              <a:picLocks noChangeAspect="1"/>
            </p:cNvPicPr>
            <p:nvPr/>
          </p:nvPicPr>
          <p:blipFill>
            <a:blip r:embed="rId11"/>
            <a:stretch>
              <a:fillRect/>
            </a:stretch>
          </p:blipFill>
          <p:spPr>
            <a:xfrm>
              <a:off x="6667721" y="2307647"/>
              <a:ext cx="1533397" cy="862536"/>
            </a:xfrm>
            <a:prstGeom prst="rect">
              <a:avLst/>
            </a:prstGeom>
          </p:spPr>
        </p:pic>
        <p:grpSp>
          <p:nvGrpSpPr>
            <p:cNvPr id="42" name="Groupe 41">
              <a:extLst>
                <a:ext uri="{FF2B5EF4-FFF2-40B4-BE49-F238E27FC236}">
                  <a16:creationId xmlns:a16="http://schemas.microsoft.com/office/drawing/2014/main" id="{85BCCA31-C7F2-4CCD-925D-8F9E4E9BB208}"/>
                </a:ext>
              </a:extLst>
            </p:cNvPr>
            <p:cNvGrpSpPr/>
            <p:nvPr/>
          </p:nvGrpSpPr>
          <p:grpSpPr>
            <a:xfrm>
              <a:off x="6194525" y="4463105"/>
              <a:ext cx="2027773" cy="1216664"/>
              <a:chOff x="5682404" y="295772"/>
              <a:chExt cx="2027773" cy="1216664"/>
            </a:xfrm>
          </p:grpSpPr>
          <p:sp>
            <p:nvSpPr>
              <p:cNvPr id="43" name="Rectangle : coins arrondis 42">
                <a:extLst>
                  <a:ext uri="{FF2B5EF4-FFF2-40B4-BE49-F238E27FC236}">
                    <a16:creationId xmlns:a16="http://schemas.microsoft.com/office/drawing/2014/main" id="{6E65A166-CF2D-4ED1-BF2B-F840967842CF}"/>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 coins arrondis 4">
                <a:extLst>
                  <a:ext uri="{FF2B5EF4-FFF2-40B4-BE49-F238E27FC236}">
                    <a16:creationId xmlns:a16="http://schemas.microsoft.com/office/drawing/2014/main" id="{B810CF29-B60A-4167-A4BB-479DFC0A21EC}"/>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S</a:t>
                </a:r>
                <a:r>
                  <a:rPr lang="en-US" sz="1700" kern="1200" dirty="0"/>
                  <a:t>implification by cumulative feature importance</a:t>
                </a:r>
              </a:p>
            </p:txBody>
          </p:sp>
        </p:grpSp>
        <p:pic>
          <p:nvPicPr>
            <p:cNvPr id="46" name="Image 45">
              <a:extLst>
                <a:ext uri="{FF2B5EF4-FFF2-40B4-BE49-F238E27FC236}">
                  <a16:creationId xmlns:a16="http://schemas.microsoft.com/office/drawing/2014/main" id="{DD162906-4635-42A6-B1CA-9B146B6AB598}"/>
                </a:ext>
              </a:extLst>
            </p:cNvPr>
            <p:cNvPicPr>
              <a:picLocks noChangeAspect="1"/>
            </p:cNvPicPr>
            <p:nvPr/>
          </p:nvPicPr>
          <p:blipFill>
            <a:blip r:embed="rId12"/>
            <a:stretch>
              <a:fillRect/>
            </a:stretch>
          </p:blipFill>
          <p:spPr>
            <a:xfrm>
              <a:off x="6932940" y="5525364"/>
              <a:ext cx="1217736" cy="812781"/>
            </a:xfrm>
            <a:prstGeom prst="rect">
              <a:avLst/>
            </a:prstGeom>
          </p:spPr>
        </p:pic>
        <p:grpSp>
          <p:nvGrpSpPr>
            <p:cNvPr id="55" name="Groupe 54">
              <a:extLst>
                <a:ext uri="{FF2B5EF4-FFF2-40B4-BE49-F238E27FC236}">
                  <a16:creationId xmlns:a16="http://schemas.microsoft.com/office/drawing/2014/main" id="{34F9A4D2-E5A1-49FD-AAFE-EE0DDE146C02}"/>
                </a:ext>
              </a:extLst>
            </p:cNvPr>
            <p:cNvGrpSpPr/>
            <p:nvPr/>
          </p:nvGrpSpPr>
          <p:grpSpPr>
            <a:xfrm>
              <a:off x="6208980" y="3123232"/>
              <a:ext cx="2027773" cy="1216664"/>
              <a:chOff x="5682404" y="295772"/>
              <a:chExt cx="2027773" cy="1216664"/>
            </a:xfrm>
          </p:grpSpPr>
          <p:sp>
            <p:nvSpPr>
              <p:cNvPr id="56" name="Rectangle : coins arrondis 55">
                <a:extLst>
                  <a:ext uri="{FF2B5EF4-FFF2-40B4-BE49-F238E27FC236}">
                    <a16:creationId xmlns:a16="http://schemas.microsoft.com/office/drawing/2014/main" id="{F79F5C04-534A-4786-A759-9F6725A9DE75}"/>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 coins arrondis 4">
                <a:extLst>
                  <a:ext uri="{FF2B5EF4-FFF2-40B4-BE49-F238E27FC236}">
                    <a16:creationId xmlns:a16="http://schemas.microsoft.com/office/drawing/2014/main" id="{8B5A0283-8CE4-4E44-96FB-D18CBC7ABEEF}"/>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Cross-validation</a:t>
                </a:r>
              </a:p>
              <a:p>
                <a:pPr marL="0" lvl="0" indent="0" algn="ctr" defTabSz="755650">
                  <a:lnSpc>
                    <a:spcPct val="90000"/>
                  </a:lnSpc>
                  <a:spcBef>
                    <a:spcPct val="0"/>
                  </a:spcBef>
                  <a:spcAft>
                    <a:spcPct val="35000"/>
                  </a:spcAft>
                  <a:buNone/>
                </a:pPr>
                <a:endParaRPr lang="en-US" sz="1700" dirty="0"/>
              </a:p>
              <a:p>
                <a:pPr marL="0" lvl="0" indent="0" algn="ctr" defTabSz="755650">
                  <a:lnSpc>
                    <a:spcPct val="90000"/>
                  </a:lnSpc>
                  <a:spcBef>
                    <a:spcPct val="0"/>
                  </a:spcBef>
                  <a:spcAft>
                    <a:spcPct val="35000"/>
                  </a:spcAft>
                  <a:buNone/>
                </a:pPr>
                <a:endParaRPr lang="en-US" sz="1700" kern="1200" dirty="0"/>
              </a:p>
            </p:txBody>
          </p:sp>
        </p:grpSp>
        <p:pic>
          <p:nvPicPr>
            <p:cNvPr id="58" name="Image 57">
              <a:extLst>
                <a:ext uri="{FF2B5EF4-FFF2-40B4-BE49-F238E27FC236}">
                  <a16:creationId xmlns:a16="http://schemas.microsoft.com/office/drawing/2014/main" id="{6053E315-A5EC-4F10-A2C0-56ED4C859230}"/>
                </a:ext>
              </a:extLst>
            </p:cNvPr>
            <p:cNvPicPr>
              <a:picLocks noChangeAspect="1"/>
            </p:cNvPicPr>
            <p:nvPr/>
          </p:nvPicPr>
          <p:blipFill>
            <a:blip r:embed="rId13"/>
            <a:stretch>
              <a:fillRect/>
            </a:stretch>
          </p:blipFill>
          <p:spPr>
            <a:xfrm>
              <a:off x="6670335" y="3638825"/>
              <a:ext cx="1528167" cy="775354"/>
            </a:xfrm>
            <a:prstGeom prst="rect">
              <a:avLst/>
            </a:prstGeom>
          </p:spPr>
        </p:pic>
      </p:grpSp>
      <p:grpSp>
        <p:nvGrpSpPr>
          <p:cNvPr id="13" name="Groupe 12">
            <a:extLst>
              <a:ext uri="{FF2B5EF4-FFF2-40B4-BE49-F238E27FC236}">
                <a16:creationId xmlns:a16="http://schemas.microsoft.com/office/drawing/2014/main" id="{80CE0E61-47D2-43E6-87E4-460310ADF368}"/>
              </a:ext>
            </a:extLst>
          </p:cNvPr>
          <p:cNvGrpSpPr/>
          <p:nvPr/>
        </p:nvGrpSpPr>
        <p:grpSpPr>
          <a:xfrm>
            <a:off x="8751675" y="2825860"/>
            <a:ext cx="2837281" cy="3869669"/>
            <a:chOff x="8751675" y="2825860"/>
            <a:chExt cx="2837281" cy="3869669"/>
          </a:xfrm>
        </p:grpSpPr>
        <p:pic>
          <p:nvPicPr>
            <p:cNvPr id="51" name="Image 50">
              <a:extLst>
                <a:ext uri="{FF2B5EF4-FFF2-40B4-BE49-F238E27FC236}">
                  <a16:creationId xmlns:a16="http://schemas.microsoft.com/office/drawing/2014/main" id="{B9885F6C-558D-43E3-9898-28DB920057BC}"/>
                </a:ext>
              </a:extLst>
            </p:cNvPr>
            <p:cNvPicPr>
              <a:picLocks noChangeAspect="1"/>
            </p:cNvPicPr>
            <p:nvPr/>
          </p:nvPicPr>
          <p:blipFill>
            <a:blip r:embed="rId14"/>
            <a:stretch>
              <a:fillRect/>
            </a:stretch>
          </p:blipFill>
          <p:spPr>
            <a:xfrm>
              <a:off x="8751675" y="3587622"/>
              <a:ext cx="2837281" cy="2558856"/>
            </a:xfrm>
            <a:prstGeom prst="rect">
              <a:avLst/>
            </a:prstGeom>
          </p:spPr>
        </p:pic>
        <p:sp>
          <p:nvSpPr>
            <p:cNvPr id="52" name="ZoneTexte 51">
              <a:extLst>
                <a:ext uri="{FF2B5EF4-FFF2-40B4-BE49-F238E27FC236}">
                  <a16:creationId xmlns:a16="http://schemas.microsoft.com/office/drawing/2014/main" id="{247CB9AE-0A28-4C32-A837-F6C93DE1D82E}"/>
                </a:ext>
              </a:extLst>
            </p:cNvPr>
            <p:cNvSpPr txBox="1"/>
            <p:nvPr/>
          </p:nvSpPr>
          <p:spPr>
            <a:xfrm>
              <a:off x="8751675" y="6172309"/>
              <a:ext cx="2837281" cy="523220"/>
            </a:xfrm>
            <a:prstGeom prst="rect">
              <a:avLst/>
            </a:prstGeom>
            <a:noFill/>
          </p:spPr>
          <p:txBody>
            <a:bodyPr wrap="square">
              <a:spAutoFit/>
            </a:bodyPr>
            <a:lstStyle/>
            <a:p>
              <a:pPr algn="ctr"/>
              <a:r>
                <a:rPr lang="en-US" sz="1400" b="1" dirty="0"/>
                <a:t> - Threshold trade-off – </a:t>
              </a:r>
            </a:p>
            <a:p>
              <a:pPr algn="ctr"/>
              <a:r>
                <a:rPr lang="en-US" sz="1400" b="1" dirty="0"/>
                <a:t>Failure rate versus best </a:t>
              </a:r>
              <a:r>
                <a:rPr lang="en-US" sz="1400" b="1" dirty="0" err="1"/>
                <a:t>Fbeta</a:t>
              </a:r>
              <a:endParaRPr lang="en-US" sz="1400" b="1" dirty="0"/>
            </a:p>
          </p:txBody>
        </p:sp>
        <p:sp>
          <p:nvSpPr>
            <p:cNvPr id="47" name="ZoneTexte 46">
              <a:extLst>
                <a:ext uri="{FF2B5EF4-FFF2-40B4-BE49-F238E27FC236}">
                  <a16:creationId xmlns:a16="http://schemas.microsoft.com/office/drawing/2014/main" id="{62073DE8-D432-4D33-BBB2-102A9F764DEC}"/>
                </a:ext>
              </a:extLst>
            </p:cNvPr>
            <p:cNvSpPr txBox="1"/>
            <p:nvPr/>
          </p:nvSpPr>
          <p:spPr>
            <a:xfrm>
              <a:off x="8751675" y="2884211"/>
              <a:ext cx="2815795" cy="58477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 Best : </a:t>
              </a:r>
              <a:r>
                <a:rPr lang="en-US" sz="1600" b="1" dirty="0" err="1"/>
                <a:t>LGBMClassifier</a:t>
              </a:r>
              <a:endParaRPr lang="en-US" sz="1600" b="1" dirty="0"/>
            </a:p>
            <a:p>
              <a:pPr algn="r"/>
              <a:r>
                <a:rPr lang="en-US" sz="1600" b="1" dirty="0"/>
                <a:t>AUC score:  0.7646</a:t>
              </a:r>
            </a:p>
          </p:txBody>
        </p:sp>
        <p:pic>
          <p:nvPicPr>
            <p:cNvPr id="48" name="Graphique 47" descr="Index pointant vers la droite vu du côté du dos de la main">
              <a:extLst>
                <a:ext uri="{FF2B5EF4-FFF2-40B4-BE49-F238E27FC236}">
                  <a16:creationId xmlns:a16="http://schemas.microsoft.com/office/drawing/2014/main" id="{18AB4639-5396-4344-A90E-5EF8858437D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91360" y="2825860"/>
              <a:ext cx="376642" cy="450613"/>
            </a:xfrm>
            <a:prstGeom prst="rect">
              <a:avLst/>
            </a:prstGeom>
          </p:spPr>
        </p:pic>
      </p:grpSp>
      <p:pic>
        <p:nvPicPr>
          <p:cNvPr id="50" name="Image 49">
            <a:extLst>
              <a:ext uri="{FF2B5EF4-FFF2-40B4-BE49-F238E27FC236}">
                <a16:creationId xmlns:a16="http://schemas.microsoft.com/office/drawing/2014/main" id="{BBB88D93-7B90-4E38-A6E6-53BF3AB9123F}"/>
              </a:ext>
            </a:extLst>
          </p:cNvPr>
          <p:cNvPicPr>
            <a:picLocks noChangeAspect="1"/>
          </p:cNvPicPr>
          <p:nvPr/>
        </p:nvPicPr>
        <p:blipFill>
          <a:blip r:embed="rId17"/>
          <a:stretch>
            <a:fillRect/>
          </a:stretch>
        </p:blipFill>
        <p:spPr>
          <a:xfrm>
            <a:off x="10683773" y="57541"/>
            <a:ext cx="1508227" cy="970451"/>
          </a:xfrm>
          <a:prstGeom prst="rect">
            <a:avLst/>
          </a:prstGeom>
        </p:spPr>
      </p:pic>
    </p:spTree>
    <p:extLst>
      <p:ext uri="{BB962C8B-B14F-4D97-AF65-F5344CB8AC3E}">
        <p14:creationId xmlns:p14="http://schemas.microsoft.com/office/powerpoint/2010/main" val="8457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1.a imputation &amp; scaling</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pic>
        <p:nvPicPr>
          <p:cNvPr id="20" name="Image 19">
            <a:extLst>
              <a:ext uri="{FF2B5EF4-FFF2-40B4-BE49-F238E27FC236}">
                <a16:creationId xmlns:a16="http://schemas.microsoft.com/office/drawing/2014/main" id="{42CC9429-14FF-4C02-A9BA-DB6E6D931385}"/>
              </a:ext>
            </a:extLst>
          </p:cNvPr>
          <p:cNvPicPr>
            <a:picLocks noChangeAspect="1"/>
          </p:cNvPicPr>
          <p:nvPr/>
        </p:nvPicPr>
        <p:blipFill>
          <a:blip r:embed="rId6"/>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2b. 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15</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BE54C548-C766-4191-BCD8-E6B3832FA6F2}"/>
              </a:ext>
            </a:extLst>
          </p:cNvPr>
          <p:cNvPicPr>
            <a:picLocks noChangeAspect="1"/>
          </p:cNvPicPr>
          <p:nvPr/>
        </p:nvPicPr>
        <p:blipFill>
          <a:blip r:embed="rId14"/>
          <a:stretch>
            <a:fillRect/>
          </a:stretch>
        </p:blipFill>
        <p:spPr>
          <a:xfrm>
            <a:off x="7419109" y="19720"/>
            <a:ext cx="3103813" cy="984830"/>
          </a:xfrm>
          <a:prstGeom prst="rect">
            <a:avLst/>
          </a:prstGeom>
        </p:spPr>
      </p:pic>
      <p:pic>
        <p:nvPicPr>
          <p:cNvPr id="54" name="Image 53">
            <a:extLst>
              <a:ext uri="{FF2B5EF4-FFF2-40B4-BE49-F238E27FC236}">
                <a16:creationId xmlns:a16="http://schemas.microsoft.com/office/drawing/2014/main" id="{431820B3-8B56-4EB2-B54A-11AF9FB20FF1}"/>
              </a:ext>
            </a:extLst>
          </p:cNvPr>
          <p:cNvPicPr>
            <a:picLocks noChangeAspect="1"/>
          </p:cNvPicPr>
          <p:nvPr/>
        </p:nvPicPr>
        <p:blipFill>
          <a:blip r:embed="rId15"/>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a:xfrm>
            <a:off x="483825" y="25127"/>
            <a:ext cx="10571998" cy="970450"/>
          </a:xfrm>
        </p:spPr>
        <p:txBody>
          <a:bodyPr/>
          <a:lstStyle/>
          <a:p>
            <a:r>
              <a:rPr lang="en-US" sz="3200" dirty="0"/>
              <a:t>3. &amp; 4. Evaluation &amp; Optimization </a:t>
            </a:r>
            <a:r>
              <a:rPr lang="en-US" sz="3200" dirty="0" err="1"/>
              <a:t>Hyperopt</a:t>
            </a:r>
            <a:r>
              <a:rPr lang="en-US" sz="3200" dirty="0"/>
              <a:t> with CV</a:t>
            </a:r>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55547" y="1259578"/>
            <a:ext cx="4004833" cy="3924736"/>
          </a:xfrm>
          <a:prstGeom prst="rect">
            <a:avLst/>
          </a:prstGeom>
        </p:spPr>
      </p:pic>
      <p:pic>
        <p:nvPicPr>
          <p:cNvPr id="6" name="Image 5">
            <a:extLst>
              <a:ext uri="{FF2B5EF4-FFF2-40B4-BE49-F238E27FC236}">
                <a16:creationId xmlns:a16="http://schemas.microsoft.com/office/drawing/2014/main" id="{7F232801-FE8A-4F69-8219-27C729949D6E}"/>
              </a:ext>
            </a:extLst>
          </p:cNvPr>
          <p:cNvPicPr>
            <a:picLocks noChangeAspect="1"/>
          </p:cNvPicPr>
          <p:nvPr/>
        </p:nvPicPr>
        <p:blipFill rotWithShape="1">
          <a:blip r:embed="rId3"/>
          <a:srcRect b="52223"/>
          <a:stretch/>
        </p:blipFill>
        <p:spPr>
          <a:xfrm>
            <a:off x="4321457" y="1259578"/>
            <a:ext cx="2896734" cy="1573925"/>
          </a:xfrm>
          <a:prstGeom prst="rect">
            <a:avLst/>
          </a:prstGeom>
        </p:spPr>
      </p:pic>
      <p:pic>
        <p:nvPicPr>
          <p:cNvPr id="7" name="Image 6">
            <a:extLst>
              <a:ext uri="{FF2B5EF4-FFF2-40B4-BE49-F238E27FC236}">
                <a16:creationId xmlns:a16="http://schemas.microsoft.com/office/drawing/2014/main" id="{834C73D8-DE06-4E55-818F-8393EDB86D02}"/>
              </a:ext>
            </a:extLst>
          </p:cNvPr>
          <p:cNvPicPr>
            <a:picLocks noChangeAspect="1"/>
          </p:cNvPicPr>
          <p:nvPr/>
        </p:nvPicPr>
        <p:blipFill>
          <a:blip r:embed="rId4"/>
          <a:stretch>
            <a:fillRect/>
          </a:stretch>
        </p:blipFill>
        <p:spPr>
          <a:xfrm>
            <a:off x="4321458" y="2856581"/>
            <a:ext cx="2896734" cy="2327733"/>
          </a:xfrm>
          <a:prstGeom prst="rect">
            <a:avLst/>
          </a:prstGeom>
        </p:spPr>
      </p:pic>
      <p:sp>
        <p:nvSpPr>
          <p:cNvPr id="5" name="Rectangle : coins arrondis 4">
            <a:extLst>
              <a:ext uri="{FF2B5EF4-FFF2-40B4-BE49-F238E27FC236}">
                <a16:creationId xmlns:a16="http://schemas.microsoft.com/office/drawing/2014/main" id="{865D7FEC-376B-42D5-97B4-2101A8929EDB}"/>
              </a:ext>
            </a:extLst>
          </p:cNvPr>
          <p:cNvSpPr/>
          <p:nvPr/>
        </p:nvSpPr>
        <p:spPr>
          <a:xfrm>
            <a:off x="2157964" y="3153103"/>
            <a:ext cx="1944414" cy="203121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96F51F7-B401-42EE-8275-37DE1EE69840}"/>
              </a:ext>
            </a:extLst>
          </p:cNvPr>
          <p:cNvSpPr txBox="1"/>
          <p:nvPr/>
        </p:nvSpPr>
        <p:spPr>
          <a:xfrm>
            <a:off x="158891" y="5184313"/>
            <a:ext cx="4001489" cy="1477328"/>
          </a:xfrm>
          <a:prstGeom prst="rect">
            <a:avLst/>
          </a:prstGeom>
          <a:noFill/>
        </p:spPr>
        <p:txBody>
          <a:bodyPr wrap="square" rtlCol="0">
            <a:spAutoFit/>
          </a:bodyPr>
          <a:lstStyle/>
          <a:p>
            <a:r>
              <a:rPr lang="en-US" dirty="0"/>
              <a:t>On this illustration we see how search space is covered on 2D illustrative projection of objective functions</a:t>
            </a:r>
          </a:p>
          <a:p>
            <a:r>
              <a:rPr lang="en-US" dirty="0"/>
              <a:t>(Kaggle </a:t>
            </a:r>
            <a:r>
              <a:rPr lang="en-US" dirty="0" err="1"/>
              <a:t>hyperopt</a:t>
            </a:r>
            <a:r>
              <a:rPr lang="en-US" dirty="0"/>
              <a:t> tutorial) </a:t>
            </a:r>
          </a:p>
        </p:txBody>
      </p:sp>
      <p:sp>
        <p:nvSpPr>
          <p:cNvPr id="12" name="ZoneTexte 11">
            <a:extLst>
              <a:ext uri="{FF2B5EF4-FFF2-40B4-BE49-F238E27FC236}">
                <a16:creationId xmlns:a16="http://schemas.microsoft.com/office/drawing/2014/main" id="{FCDDEADB-C1BE-4E32-AE15-293A66D07A44}"/>
              </a:ext>
            </a:extLst>
          </p:cNvPr>
          <p:cNvSpPr txBox="1"/>
          <p:nvPr/>
        </p:nvSpPr>
        <p:spPr>
          <a:xfrm>
            <a:off x="4237374" y="5207392"/>
            <a:ext cx="3361605" cy="1477328"/>
          </a:xfrm>
          <a:prstGeom prst="rect">
            <a:avLst/>
          </a:prstGeom>
          <a:noFill/>
        </p:spPr>
        <p:txBody>
          <a:bodyPr wrap="square" rtlCol="0">
            <a:spAutoFit/>
          </a:bodyPr>
          <a:lstStyle/>
          <a:p>
            <a:r>
              <a:rPr lang="en-US" dirty="0"/>
              <a:t>We can try many classifiers</a:t>
            </a:r>
          </a:p>
          <a:p>
            <a:r>
              <a:rPr lang="en-US" sz="1800" b="1" i="1" dirty="0"/>
              <a:t>F-ß </a:t>
            </a:r>
            <a:r>
              <a:rPr lang="en-US" sz="1800" dirty="0"/>
              <a:t>first lead to non optimal classifiers, then we chained </a:t>
            </a:r>
          </a:p>
          <a:p>
            <a:r>
              <a:rPr lang="en-US" dirty="0"/>
              <a:t>AUC-Score first, and use </a:t>
            </a:r>
            <a:r>
              <a:rPr lang="en-US" sz="1800" b="1" i="1" dirty="0"/>
              <a:t>F-ß</a:t>
            </a:r>
          </a:p>
          <a:p>
            <a:r>
              <a:rPr lang="en-US" dirty="0"/>
              <a:t>to find best threshold</a:t>
            </a:r>
          </a:p>
        </p:txBody>
      </p:sp>
      <p:sp>
        <p:nvSpPr>
          <p:cNvPr id="15" name="ZoneTexte 14">
            <a:extLst>
              <a:ext uri="{FF2B5EF4-FFF2-40B4-BE49-F238E27FC236}">
                <a16:creationId xmlns:a16="http://schemas.microsoft.com/office/drawing/2014/main" id="{055447F5-95B7-4A38-8763-9EED8DFC9366}"/>
              </a:ext>
            </a:extLst>
          </p:cNvPr>
          <p:cNvSpPr txBox="1"/>
          <p:nvPr/>
        </p:nvSpPr>
        <p:spPr>
          <a:xfrm>
            <a:off x="7379268" y="1884015"/>
            <a:ext cx="4692634" cy="403187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defPPr>
              <a:defRPr lang="en-US"/>
            </a:defPPr>
            <a:lvl1pPr algn="r">
              <a:defRPr sz="1600" b="1"/>
            </a:lvl1pPr>
          </a:lstStyle>
          <a:p>
            <a:r>
              <a:rPr lang="en-US" dirty="0" err="1">
                <a:solidFill>
                  <a:schemeClr val="bg1"/>
                </a:solidFill>
              </a:rPr>
              <a:t>LGBMClassifier</a:t>
            </a:r>
            <a:endParaRPr lang="en-US" dirty="0">
              <a:solidFill>
                <a:schemeClr val="bg1"/>
              </a:solidFill>
            </a:endParaRPr>
          </a:p>
          <a:p>
            <a:r>
              <a:rPr lang="en-US" b="0" dirty="0"/>
              <a:t>(</a:t>
            </a:r>
            <a:r>
              <a:rPr lang="en-US" b="0" dirty="0" err="1"/>
              <a:t>boosting_type</a:t>
            </a:r>
            <a:r>
              <a:rPr lang="en-US" b="0" dirty="0"/>
              <a:t>='</a:t>
            </a:r>
            <a:r>
              <a:rPr lang="en-US" b="0" dirty="0" err="1"/>
              <a:t>goss</a:t>
            </a:r>
            <a:r>
              <a:rPr lang="en-US" b="0" dirty="0"/>
              <a:t>', </a:t>
            </a:r>
            <a:r>
              <a:rPr lang="en-US" b="0" dirty="0" err="1"/>
              <a:t>class_weight</a:t>
            </a:r>
            <a:r>
              <a:rPr lang="en-US" b="0" dirty="0"/>
              <a:t>='balanced', </a:t>
            </a:r>
            <a:r>
              <a:rPr lang="en-US" b="0" dirty="0" err="1"/>
              <a:t>learning_rate</a:t>
            </a:r>
            <a:r>
              <a:rPr lang="en-US" b="0" dirty="0"/>
              <a:t>=0.019…,</a:t>
            </a:r>
          </a:p>
          <a:p>
            <a:r>
              <a:rPr lang="en-US" b="0" dirty="0" err="1"/>
              <a:t>max_depth</a:t>
            </a:r>
            <a:r>
              <a:rPr lang="en-US" b="0" dirty="0"/>
              <a:t>=23, </a:t>
            </a:r>
          </a:p>
          <a:p>
            <a:r>
              <a:rPr lang="en-US" b="0" dirty="0" err="1"/>
              <a:t>n_estimators</a:t>
            </a:r>
            <a:r>
              <a:rPr lang="en-US" b="0" dirty="0"/>
              <a:t>=610, 		</a:t>
            </a:r>
          </a:p>
          <a:p>
            <a:r>
              <a:rPr lang="en-US" b="0" dirty="0" err="1"/>
              <a:t>num_leaves</a:t>
            </a:r>
            <a:r>
              <a:rPr lang="en-US" b="0" dirty="0"/>
              <a:t>=52)</a:t>
            </a:r>
          </a:p>
          <a:p>
            <a:r>
              <a:rPr lang="en-US" dirty="0">
                <a:solidFill>
                  <a:schemeClr val="bg1"/>
                </a:solidFill>
              </a:rPr>
              <a:t>Best AUC score:  0.7646</a:t>
            </a:r>
          </a:p>
          <a:p>
            <a:r>
              <a:rPr lang="en-US" dirty="0"/>
              <a:t>With </a:t>
            </a:r>
            <a:r>
              <a:rPr lang="en-US" dirty="0" err="1"/>
              <a:t>Fbeta</a:t>
            </a:r>
            <a:r>
              <a:rPr lang="en-US" dirty="0"/>
              <a:t> score (7):  0.6118</a:t>
            </a:r>
          </a:p>
          <a:p>
            <a:endParaRPr lang="en-US" dirty="0"/>
          </a:p>
          <a:p>
            <a:r>
              <a:rPr lang="en-US" dirty="0"/>
              <a:t>+ Confirmed on 80% model cumulative importance (125 features) </a:t>
            </a:r>
          </a:p>
          <a:p>
            <a:r>
              <a:rPr lang="en-US" dirty="0">
                <a:solidFill>
                  <a:schemeClr val="bg1"/>
                </a:solidFill>
              </a:rPr>
              <a:t>Best AUC score:  0.764</a:t>
            </a:r>
          </a:p>
          <a:p>
            <a:r>
              <a:rPr lang="en-US" dirty="0"/>
              <a:t>With </a:t>
            </a:r>
            <a:r>
              <a:rPr lang="en-US" dirty="0" err="1"/>
              <a:t>Fbeta</a:t>
            </a:r>
            <a:r>
              <a:rPr lang="en-US" dirty="0"/>
              <a:t> score (7):  0.6105</a:t>
            </a:r>
          </a:p>
          <a:p>
            <a:endParaRPr lang="en-US" i="1" dirty="0"/>
          </a:p>
          <a:p>
            <a:r>
              <a:rPr lang="en-US" b="0" i="1" dirty="0"/>
              <a:t>Imputed by mean, unscaled</a:t>
            </a:r>
          </a:p>
        </p:txBody>
      </p:sp>
      <p:pic>
        <p:nvPicPr>
          <p:cNvPr id="16" name="Image 15">
            <a:extLst>
              <a:ext uri="{FF2B5EF4-FFF2-40B4-BE49-F238E27FC236}">
                <a16:creationId xmlns:a16="http://schemas.microsoft.com/office/drawing/2014/main" id="{33399807-3B0C-4353-BE3F-0A617CE1471B}"/>
              </a:ext>
            </a:extLst>
          </p:cNvPr>
          <p:cNvPicPr>
            <a:picLocks noChangeAspect="1"/>
          </p:cNvPicPr>
          <p:nvPr/>
        </p:nvPicPr>
        <p:blipFill>
          <a:blip r:embed="rId5"/>
          <a:stretch>
            <a:fillRect/>
          </a:stretch>
        </p:blipFill>
        <p:spPr>
          <a:xfrm>
            <a:off x="2099962" y="3130517"/>
            <a:ext cx="458297" cy="554925"/>
          </a:xfrm>
          <a:prstGeom prst="rect">
            <a:avLst/>
          </a:prstGeom>
        </p:spPr>
      </p:pic>
      <p:pic>
        <p:nvPicPr>
          <p:cNvPr id="17" name="Graphique 16" descr="Index pointant vers la droite vu du côté du dos de la main">
            <a:extLst>
              <a:ext uri="{FF2B5EF4-FFF2-40B4-BE49-F238E27FC236}">
                <a16:creationId xmlns:a16="http://schemas.microsoft.com/office/drawing/2014/main" id="{2F4F53DB-A13B-4BE5-96E3-818F16185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98979" y="1942339"/>
            <a:ext cx="338349" cy="354774"/>
          </a:xfrm>
          <a:prstGeom prst="rect">
            <a:avLst/>
          </a:prstGeom>
        </p:spPr>
      </p:pic>
      <p:sp>
        <p:nvSpPr>
          <p:cNvPr id="19" name="ZoneTexte 18">
            <a:extLst>
              <a:ext uri="{FF2B5EF4-FFF2-40B4-BE49-F238E27FC236}">
                <a16:creationId xmlns:a16="http://schemas.microsoft.com/office/drawing/2014/main" id="{A6E54936-8895-4895-9440-051DF7DAD17C}"/>
              </a:ext>
            </a:extLst>
          </p:cNvPr>
          <p:cNvSpPr txBox="1"/>
          <p:nvPr/>
        </p:nvSpPr>
        <p:spPr>
          <a:xfrm>
            <a:off x="7379268" y="1485521"/>
            <a:ext cx="4361218" cy="369332"/>
          </a:xfrm>
          <a:prstGeom prst="rect">
            <a:avLst/>
          </a:prstGeom>
          <a:noFill/>
        </p:spPr>
        <p:txBody>
          <a:bodyPr wrap="square">
            <a:spAutoFit/>
          </a:bodyPr>
          <a:lstStyle/>
          <a:p>
            <a:r>
              <a:rPr lang="en-US" b="1" dirty="0"/>
              <a:t>Best model: </a:t>
            </a:r>
          </a:p>
        </p:txBody>
      </p:sp>
      <p:pic>
        <p:nvPicPr>
          <p:cNvPr id="18" name="Image 17">
            <a:extLst>
              <a:ext uri="{FF2B5EF4-FFF2-40B4-BE49-F238E27FC236}">
                <a16:creationId xmlns:a16="http://schemas.microsoft.com/office/drawing/2014/main" id="{55A97776-E5F2-406A-87B3-E1CDE95FB3AA}"/>
              </a:ext>
            </a:extLst>
          </p:cNvPr>
          <p:cNvPicPr>
            <a:picLocks noChangeAspect="1"/>
          </p:cNvPicPr>
          <p:nvPr/>
        </p:nvPicPr>
        <p:blipFill>
          <a:blip r:embed="rId8"/>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183871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17</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ED3B4270-AEEA-432F-882D-49EF75F668DC}"/>
              </a:ext>
            </a:extLst>
          </p:cNvPr>
          <p:cNvPicPr>
            <a:picLocks noChangeAspect="1"/>
          </p:cNvPicPr>
          <p:nvPr/>
        </p:nvPicPr>
        <p:blipFill>
          <a:blip r:embed="rId7"/>
          <a:stretch>
            <a:fillRect/>
          </a:stretch>
        </p:blipFill>
        <p:spPr>
          <a:xfrm>
            <a:off x="10591935" y="21589"/>
            <a:ext cx="1600065" cy="1029542"/>
          </a:xfrm>
          <a:prstGeom prst="rect">
            <a:avLst/>
          </a:prstGeom>
        </p:spPr>
      </p:pic>
    </p:spTree>
    <p:extLst>
      <p:ext uri="{BB962C8B-B14F-4D97-AF65-F5344CB8AC3E}">
        <p14:creationId xmlns:p14="http://schemas.microsoft.com/office/powerpoint/2010/main" val="243870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Go back to the Use Case</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2260206" y="704049"/>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4727714" y="2695913"/>
            <a:ext cx="2722043" cy="576176"/>
            <a:chOff x="5375827" y="3211746"/>
            <a:chExt cx="2722043" cy="576176"/>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732791" y="3418590"/>
              <a:ext cx="2365079" cy="369332"/>
            </a:xfrm>
            <a:prstGeom prst="rect">
              <a:avLst/>
            </a:prstGeom>
            <a:noFill/>
          </p:spPr>
          <p:txBody>
            <a:bodyPr wrap="square">
              <a:spAutoFit/>
            </a:bodyPr>
            <a:lstStyle/>
            <a:p>
              <a:r>
                <a:rPr lang="en-US" b="1" i="1" dirty="0"/>
                <a:t>Interpretability</a:t>
              </a:r>
              <a:endParaRPr lang="en-US" b="1"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18</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4150073" y="1355967"/>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7874169" y="538449"/>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17"/>
          <a:stretch>
            <a:fillRect/>
          </a:stretch>
        </p:blipFill>
        <p:spPr>
          <a:xfrm>
            <a:off x="6906691" y="1776398"/>
            <a:ext cx="470962" cy="434846"/>
          </a:xfrm>
          <a:prstGeom prst="rect">
            <a:avLst/>
          </a:prstGeom>
        </p:spPr>
      </p:pic>
      <p:grpSp>
        <p:nvGrpSpPr>
          <p:cNvPr id="6" name="Groupe 5">
            <a:extLst>
              <a:ext uri="{FF2B5EF4-FFF2-40B4-BE49-F238E27FC236}">
                <a16:creationId xmlns:a16="http://schemas.microsoft.com/office/drawing/2014/main" id="{0D41A281-E884-4682-A99E-BC31C4B543DD}"/>
              </a:ext>
            </a:extLst>
          </p:cNvPr>
          <p:cNvGrpSpPr/>
          <p:nvPr/>
        </p:nvGrpSpPr>
        <p:grpSpPr>
          <a:xfrm>
            <a:off x="4153015" y="4284130"/>
            <a:ext cx="3673502" cy="2210050"/>
            <a:chOff x="5169443" y="4626454"/>
            <a:chExt cx="3673502" cy="2210050"/>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18"/>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grpSp>
        <p:nvGrpSpPr>
          <p:cNvPr id="26" name="Groupe 25">
            <a:extLst>
              <a:ext uri="{FF2B5EF4-FFF2-40B4-BE49-F238E27FC236}">
                <a16:creationId xmlns:a16="http://schemas.microsoft.com/office/drawing/2014/main" id="{E9BECA6E-A23E-490D-91F6-AAF20FDBACEF}"/>
              </a:ext>
            </a:extLst>
          </p:cNvPr>
          <p:cNvGrpSpPr/>
          <p:nvPr/>
        </p:nvGrpSpPr>
        <p:grpSpPr>
          <a:xfrm>
            <a:off x="4192632" y="3201564"/>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304375" y="3912306"/>
              <a:ext cx="1795491" cy="369332"/>
            </a:xfrm>
            <a:prstGeom prst="rect">
              <a:avLst/>
            </a:prstGeom>
            <a:noFill/>
          </p:spPr>
          <p:txBody>
            <a:bodyPr wrap="square" rtlCol="0">
              <a:spAutoFit/>
            </a:bodyPr>
            <a:lstStyle/>
            <a:p>
              <a:r>
                <a:rPr lang="en-US" b="1"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pic>
        <p:nvPicPr>
          <p:cNvPr id="12" name="Graphique 11" descr="Profil mâle avec un remplissage uni">
            <a:extLst>
              <a:ext uri="{FF2B5EF4-FFF2-40B4-BE49-F238E27FC236}">
                <a16:creationId xmlns:a16="http://schemas.microsoft.com/office/drawing/2014/main" id="{B9D47BE8-9C08-4E50-9A0B-B62BD778385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0734" y="1248119"/>
            <a:ext cx="914400" cy="914400"/>
          </a:xfrm>
          <a:prstGeom prst="rect">
            <a:avLst/>
          </a:prstGeom>
        </p:spPr>
      </p:pic>
      <p:pic>
        <p:nvPicPr>
          <p:cNvPr id="37" name="Graphique 36" descr="Profil femelle avec un remplissage uni">
            <a:extLst>
              <a:ext uri="{FF2B5EF4-FFF2-40B4-BE49-F238E27FC236}">
                <a16:creationId xmlns:a16="http://schemas.microsoft.com/office/drawing/2014/main" id="{44804E72-2AAF-4D7A-A2A0-9C639577153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50829" y="1104366"/>
            <a:ext cx="914400" cy="914400"/>
          </a:xfrm>
          <a:prstGeom prst="rect">
            <a:avLst/>
          </a:prstGeom>
        </p:spPr>
      </p:pic>
      <p:pic>
        <p:nvPicPr>
          <p:cNvPr id="67" name="Image 66">
            <a:extLst>
              <a:ext uri="{FF2B5EF4-FFF2-40B4-BE49-F238E27FC236}">
                <a16:creationId xmlns:a16="http://schemas.microsoft.com/office/drawing/2014/main" id="{D5672255-A4CD-4F05-869C-E87547BD484E}"/>
              </a:ext>
            </a:extLst>
          </p:cNvPr>
          <p:cNvPicPr>
            <a:picLocks noChangeAspect="1"/>
          </p:cNvPicPr>
          <p:nvPr/>
        </p:nvPicPr>
        <p:blipFill>
          <a:blip r:embed="rId23"/>
          <a:stretch>
            <a:fillRect/>
          </a:stretch>
        </p:blipFill>
        <p:spPr>
          <a:xfrm>
            <a:off x="10591935" y="21589"/>
            <a:ext cx="1600065" cy="1029542"/>
          </a:xfrm>
          <a:prstGeom prst="rect">
            <a:avLst/>
          </a:prstGeom>
        </p:spPr>
      </p:pic>
      <p:sp>
        <p:nvSpPr>
          <p:cNvPr id="101" name="Ellipse 100">
            <a:extLst>
              <a:ext uri="{FF2B5EF4-FFF2-40B4-BE49-F238E27FC236}">
                <a16:creationId xmlns:a16="http://schemas.microsoft.com/office/drawing/2014/main" id="{65B76B15-E2A3-4B13-935B-46F5BA4F7B3C}"/>
              </a:ext>
            </a:extLst>
          </p:cNvPr>
          <p:cNvSpPr/>
          <p:nvPr/>
        </p:nvSpPr>
        <p:spPr>
          <a:xfrm>
            <a:off x="4054734" y="4170084"/>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nvGrpSpPr>
          <p:cNvPr id="8" name="Groupe 7">
            <a:extLst>
              <a:ext uri="{FF2B5EF4-FFF2-40B4-BE49-F238E27FC236}">
                <a16:creationId xmlns:a16="http://schemas.microsoft.com/office/drawing/2014/main" id="{5542EB7B-59DA-4E6F-974D-FA9FFA729F24}"/>
              </a:ext>
            </a:extLst>
          </p:cNvPr>
          <p:cNvGrpSpPr/>
          <p:nvPr/>
        </p:nvGrpSpPr>
        <p:grpSpPr>
          <a:xfrm>
            <a:off x="3995540" y="4181142"/>
            <a:ext cx="3873719" cy="2440677"/>
            <a:chOff x="4025185" y="4165600"/>
            <a:chExt cx="3873719" cy="2440677"/>
          </a:xfrm>
        </p:grpSpPr>
        <p:sp>
          <p:nvSpPr>
            <p:cNvPr id="5" name="Rectangle 4">
              <a:extLst>
                <a:ext uri="{FF2B5EF4-FFF2-40B4-BE49-F238E27FC236}">
                  <a16:creationId xmlns:a16="http://schemas.microsoft.com/office/drawing/2014/main" id="{734A7C02-B558-41D2-905A-3225211F051B}"/>
                </a:ext>
              </a:extLst>
            </p:cNvPr>
            <p:cNvSpPr/>
            <p:nvPr/>
          </p:nvSpPr>
          <p:spPr>
            <a:xfrm>
              <a:off x="4081426" y="4165600"/>
              <a:ext cx="3780660" cy="2440677"/>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ZoneTexte 68">
              <a:extLst>
                <a:ext uri="{FF2B5EF4-FFF2-40B4-BE49-F238E27FC236}">
                  <a16:creationId xmlns:a16="http://schemas.microsoft.com/office/drawing/2014/main" id="{9FB92D04-0E93-401C-9A19-686417E96AB3}"/>
                </a:ext>
              </a:extLst>
            </p:cNvPr>
            <p:cNvSpPr txBox="1"/>
            <p:nvPr/>
          </p:nvSpPr>
          <p:spPr>
            <a:xfrm>
              <a:off x="4025185" y="4212706"/>
              <a:ext cx="3873719" cy="369332"/>
            </a:xfrm>
            <a:prstGeom prst="rect">
              <a:avLst/>
            </a:prstGeom>
            <a:noFill/>
          </p:spPr>
          <p:txBody>
            <a:bodyPr wrap="square">
              <a:spAutoFit/>
            </a:bodyPr>
            <a:lstStyle/>
            <a:p>
              <a:pPr algn="ctr"/>
              <a:r>
                <a:rPr lang="en-US" b="1" dirty="0"/>
                <a:t>Done!</a:t>
              </a:r>
              <a:r>
                <a:rPr lang="en-US" dirty="0"/>
                <a:t> now open the  </a:t>
              </a:r>
              <a:r>
                <a:rPr lang="en-US" b="1" dirty="0"/>
                <a:t>Black Box</a:t>
              </a:r>
            </a:p>
          </p:txBody>
        </p:sp>
      </p:grpSp>
      <p:grpSp>
        <p:nvGrpSpPr>
          <p:cNvPr id="49" name="Groupe 48">
            <a:extLst>
              <a:ext uri="{FF2B5EF4-FFF2-40B4-BE49-F238E27FC236}">
                <a16:creationId xmlns:a16="http://schemas.microsoft.com/office/drawing/2014/main" id="{7D59E4E6-5272-4737-AE9F-D6EFF88AB05B}"/>
              </a:ext>
            </a:extLst>
          </p:cNvPr>
          <p:cNvGrpSpPr/>
          <p:nvPr/>
        </p:nvGrpSpPr>
        <p:grpSpPr>
          <a:xfrm>
            <a:off x="666588" y="4602943"/>
            <a:ext cx="10433960" cy="2124717"/>
            <a:chOff x="666588" y="4602943"/>
            <a:chExt cx="10433960" cy="2124717"/>
          </a:xfrm>
        </p:grpSpPr>
        <p:grpSp>
          <p:nvGrpSpPr>
            <p:cNvPr id="42" name="Groupe 41">
              <a:extLst>
                <a:ext uri="{FF2B5EF4-FFF2-40B4-BE49-F238E27FC236}">
                  <a16:creationId xmlns:a16="http://schemas.microsoft.com/office/drawing/2014/main" id="{C45C0C5E-6CE7-4B32-8290-56BDA7675255}"/>
                </a:ext>
              </a:extLst>
            </p:cNvPr>
            <p:cNvGrpSpPr/>
            <p:nvPr/>
          </p:nvGrpSpPr>
          <p:grpSpPr>
            <a:xfrm>
              <a:off x="709416" y="4714264"/>
              <a:ext cx="2947213" cy="1344331"/>
              <a:chOff x="1529518" y="3543602"/>
              <a:chExt cx="3142393" cy="1408659"/>
            </a:xfrm>
          </p:grpSpPr>
          <p:pic>
            <p:nvPicPr>
              <p:cNvPr id="241" name="Image 240">
                <a:extLst>
                  <a:ext uri="{FF2B5EF4-FFF2-40B4-BE49-F238E27FC236}">
                    <a16:creationId xmlns:a16="http://schemas.microsoft.com/office/drawing/2014/main" id="{5F467D6E-5C3D-4123-9CAD-31BE5EF614ED}"/>
                  </a:ext>
                </a:extLst>
              </p:cNvPr>
              <p:cNvPicPr>
                <a:picLocks noChangeAspect="1"/>
              </p:cNvPicPr>
              <p:nvPr/>
            </p:nvPicPr>
            <p:blipFill>
              <a:blip r:embed="rId24"/>
              <a:stretch>
                <a:fillRect/>
              </a:stretch>
            </p:blipFill>
            <p:spPr>
              <a:xfrm>
                <a:off x="1529518" y="3543602"/>
                <a:ext cx="3142393" cy="1408659"/>
              </a:xfrm>
              <a:prstGeom prst="rect">
                <a:avLst/>
              </a:prstGeom>
            </p:spPr>
          </p:pic>
          <p:sp>
            <p:nvSpPr>
              <p:cNvPr id="38" name="ZoneTexte 37">
                <a:extLst>
                  <a:ext uri="{FF2B5EF4-FFF2-40B4-BE49-F238E27FC236}">
                    <a16:creationId xmlns:a16="http://schemas.microsoft.com/office/drawing/2014/main" id="{26C03E2C-E92F-43DA-9DD0-6DBE7A7EC191}"/>
                  </a:ext>
                </a:extLst>
              </p:cNvPr>
              <p:cNvSpPr txBox="1"/>
              <p:nvPr/>
            </p:nvSpPr>
            <p:spPr>
              <a:xfrm>
                <a:off x="3642306" y="3581852"/>
                <a:ext cx="986658" cy="312220"/>
              </a:xfrm>
              <a:prstGeom prst="rect">
                <a:avLst/>
              </a:prstGeom>
              <a:noFill/>
            </p:spPr>
            <p:txBody>
              <a:bodyPr wrap="none" rtlCol="0">
                <a:spAutoFit/>
              </a:bodyPr>
              <a:lstStyle/>
              <a:p>
                <a:r>
                  <a:rPr lang="en-US" sz="1200" b="1" dirty="0">
                    <a:solidFill>
                      <a:schemeClr val="bg1"/>
                    </a:solidFill>
                  </a:rPr>
                  <a:t>observed</a:t>
                </a:r>
                <a:endParaRPr lang="en-US" b="1" dirty="0">
                  <a:solidFill>
                    <a:schemeClr val="bg1"/>
                  </a:solidFill>
                </a:endParaRPr>
              </a:p>
            </p:txBody>
          </p:sp>
        </p:grpSp>
        <p:grpSp>
          <p:nvGrpSpPr>
            <p:cNvPr id="47" name="Groupe 46">
              <a:extLst>
                <a:ext uri="{FF2B5EF4-FFF2-40B4-BE49-F238E27FC236}">
                  <a16:creationId xmlns:a16="http://schemas.microsoft.com/office/drawing/2014/main" id="{6AA90A06-434B-48EF-B53C-33A150FCDEC9}"/>
                </a:ext>
              </a:extLst>
            </p:cNvPr>
            <p:cNvGrpSpPr/>
            <p:nvPr/>
          </p:nvGrpSpPr>
          <p:grpSpPr>
            <a:xfrm>
              <a:off x="8478853" y="4602943"/>
              <a:ext cx="2517412" cy="1544226"/>
              <a:chOff x="9273885" y="4306300"/>
              <a:chExt cx="2865226" cy="1830613"/>
            </a:xfrm>
          </p:grpSpPr>
          <p:pic>
            <p:nvPicPr>
              <p:cNvPr id="245" name="Image 244">
                <a:extLst>
                  <a:ext uri="{FF2B5EF4-FFF2-40B4-BE49-F238E27FC236}">
                    <a16:creationId xmlns:a16="http://schemas.microsoft.com/office/drawing/2014/main" id="{2446C171-CA18-473F-9959-9BF35CD266A2}"/>
                  </a:ext>
                </a:extLst>
              </p:cNvPr>
              <p:cNvPicPr>
                <a:picLocks noChangeAspect="1"/>
              </p:cNvPicPr>
              <p:nvPr/>
            </p:nvPicPr>
            <p:blipFill>
              <a:blip r:embed="rId25"/>
              <a:stretch>
                <a:fillRect/>
              </a:stretch>
            </p:blipFill>
            <p:spPr>
              <a:xfrm>
                <a:off x="9273885" y="4325079"/>
                <a:ext cx="2865226" cy="1811834"/>
              </a:xfrm>
              <a:prstGeom prst="rect">
                <a:avLst/>
              </a:prstGeom>
            </p:spPr>
          </p:pic>
          <p:sp>
            <p:nvSpPr>
              <p:cNvPr id="243" name="ZoneTexte 242">
                <a:extLst>
                  <a:ext uri="{FF2B5EF4-FFF2-40B4-BE49-F238E27FC236}">
                    <a16:creationId xmlns:a16="http://schemas.microsoft.com/office/drawing/2014/main" id="{D5AD8665-CF81-4CBE-9DEA-3BC4C031A9BC}"/>
                  </a:ext>
                </a:extLst>
              </p:cNvPr>
              <p:cNvSpPr txBox="1"/>
              <p:nvPr/>
            </p:nvSpPr>
            <p:spPr>
              <a:xfrm>
                <a:off x="10922438" y="4306300"/>
                <a:ext cx="883575" cy="276999"/>
              </a:xfrm>
              <a:prstGeom prst="rect">
                <a:avLst/>
              </a:prstGeom>
              <a:noFill/>
            </p:spPr>
            <p:txBody>
              <a:bodyPr wrap="none" rtlCol="0">
                <a:spAutoFit/>
              </a:bodyPr>
              <a:lstStyle/>
              <a:p>
                <a:r>
                  <a:rPr lang="en-US" sz="1200" b="1" dirty="0">
                    <a:solidFill>
                      <a:schemeClr val="bg1"/>
                    </a:solidFill>
                  </a:rPr>
                  <a:t>observed</a:t>
                </a:r>
                <a:endParaRPr lang="en-US" b="1" dirty="0">
                  <a:solidFill>
                    <a:schemeClr val="bg1"/>
                  </a:solidFill>
                </a:endParaRPr>
              </a:p>
            </p:txBody>
          </p:sp>
        </p:grpSp>
        <p:grpSp>
          <p:nvGrpSpPr>
            <p:cNvPr id="53" name="Groupe 52">
              <a:extLst>
                <a:ext uri="{FF2B5EF4-FFF2-40B4-BE49-F238E27FC236}">
                  <a16:creationId xmlns:a16="http://schemas.microsoft.com/office/drawing/2014/main" id="{932D8D81-0CA5-4A74-BE46-FF43E1174FAD}"/>
                </a:ext>
              </a:extLst>
            </p:cNvPr>
            <p:cNvGrpSpPr/>
            <p:nvPr/>
          </p:nvGrpSpPr>
          <p:grpSpPr>
            <a:xfrm>
              <a:off x="4727714" y="4609148"/>
              <a:ext cx="2243887" cy="1368781"/>
              <a:chOff x="2140047" y="4593659"/>
              <a:chExt cx="3318196" cy="2190750"/>
            </a:xfrm>
          </p:grpSpPr>
          <p:pic>
            <p:nvPicPr>
              <p:cNvPr id="51" name="Image 50">
                <a:extLst>
                  <a:ext uri="{FF2B5EF4-FFF2-40B4-BE49-F238E27FC236}">
                    <a16:creationId xmlns:a16="http://schemas.microsoft.com/office/drawing/2014/main" id="{A9E525FE-9B59-4DCA-8156-C289FB3D6822}"/>
                  </a:ext>
                </a:extLst>
              </p:cNvPr>
              <p:cNvPicPr>
                <a:picLocks noChangeAspect="1"/>
              </p:cNvPicPr>
              <p:nvPr/>
            </p:nvPicPr>
            <p:blipFill>
              <a:blip r:embed="rId26"/>
              <a:stretch>
                <a:fillRect/>
              </a:stretch>
            </p:blipFill>
            <p:spPr>
              <a:xfrm>
                <a:off x="2140047" y="4593659"/>
                <a:ext cx="3238500" cy="2190750"/>
              </a:xfrm>
              <a:prstGeom prst="rect">
                <a:avLst/>
              </a:prstGeom>
            </p:spPr>
          </p:pic>
          <p:sp>
            <p:nvSpPr>
              <p:cNvPr id="249" name="ZoneTexte 248">
                <a:extLst>
                  <a:ext uri="{FF2B5EF4-FFF2-40B4-BE49-F238E27FC236}">
                    <a16:creationId xmlns:a16="http://schemas.microsoft.com/office/drawing/2014/main" id="{7DEF9253-B697-4D9C-9EF3-4BB76CF1CBB1}"/>
                  </a:ext>
                </a:extLst>
              </p:cNvPr>
              <p:cNvSpPr txBox="1"/>
              <p:nvPr/>
            </p:nvSpPr>
            <p:spPr>
              <a:xfrm>
                <a:off x="4106597" y="4598870"/>
                <a:ext cx="1351646" cy="738900"/>
              </a:xfrm>
              <a:prstGeom prst="rect">
                <a:avLst/>
              </a:prstGeom>
              <a:noFill/>
            </p:spPr>
            <p:txBody>
              <a:bodyPr wrap="none" rtlCol="0">
                <a:spAutoFit/>
              </a:bodyPr>
              <a:lstStyle/>
              <a:p>
                <a:r>
                  <a:rPr lang="en-US" sz="1200" b="1" dirty="0">
                    <a:solidFill>
                      <a:schemeClr val="bg1"/>
                    </a:solidFill>
                  </a:rPr>
                  <a:t>Predicted</a:t>
                </a:r>
              </a:p>
              <a:p>
                <a:r>
                  <a:rPr lang="en-US" sz="1200" b="1" dirty="0">
                    <a:solidFill>
                      <a:schemeClr val="bg1"/>
                    </a:solidFill>
                  </a:rPr>
                  <a:t>AUC 0.76</a:t>
                </a:r>
              </a:p>
            </p:txBody>
          </p:sp>
          <p:sp>
            <p:nvSpPr>
              <p:cNvPr id="277" name="ZoneTexte 276">
                <a:extLst>
                  <a:ext uri="{FF2B5EF4-FFF2-40B4-BE49-F238E27FC236}">
                    <a16:creationId xmlns:a16="http://schemas.microsoft.com/office/drawing/2014/main" id="{D59E4544-31DF-41E5-AC8F-7F4D3A0EBD7A}"/>
                  </a:ext>
                </a:extLst>
              </p:cNvPr>
              <p:cNvSpPr txBox="1"/>
              <p:nvPr/>
            </p:nvSpPr>
            <p:spPr>
              <a:xfrm>
                <a:off x="3237550" y="4803957"/>
                <a:ext cx="692654" cy="443340"/>
              </a:xfrm>
              <a:prstGeom prst="rect">
                <a:avLst/>
              </a:prstGeom>
              <a:noFill/>
            </p:spPr>
            <p:txBody>
              <a:bodyPr wrap="none" rtlCol="0">
                <a:spAutoFit/>
              </a:bodyPr>
              <a:lstStyle/>
              <a:p>
                <a:r>
                  <a:rPr lang="en-US" sz="1200" b="1" dirty="0">
                    <a:solidFill>
                      <a:schemeClr val="bg1"/>
                    </a:solidFill>
                  </a:rPr>
                  <a:t>Risk</a:t>
                </a:r>
              </a:p>
            </p:txBody>
          </p:sp>
          <p:sp>
            <p:nvSpPr>
              <p:cNvPr id="285" name="ZoneTexte 284">
                <a:extLst>
                  <a:ext uri="{FF2B5EF4-FFF2-40B4-BE49-F238E27FC236}">
                    <a16:creationId xmlns:a16="http://schemas.microsoft.com/office/drawing/2014/main" id="{ABD77934-F382-4847-9686-FE4AC71B3FCC}"/>
                  </a:ext>
                </a:extLst>
              </p:cNvPr>
              <p:cNvSpPr txBox="1"/>
              <p:nvPr/>
            </p:nvSpPr>
            <p:spPr>
              <a:xfrm>
                <a:off x="2283479" y="5732906"/>
                <a:ext cx="1069558" cy="443340"/>
              </a:xfrm>
              <a:prstGeom prst="rect">
                <a:avLst/>
              </a:prstGeom>
              <a:noFill/>
            </p:spPr>
            <p:txBody>
              <a:bodyPr wrap="none" rtlCol="0">
                <a:spAutoFit/>
              </a:bodyPr>
              <a:lstStyle/>
              <a:p>
                <a:r>
                  <a:rPr lang="en-US" sz="1200" b="1" dirty="0">
                    <a:solidFill>
                      <a:schemeClr val="bg1"/>
                    </a:solidFill>
                  </a:rPr>
                  <a:t>No Risk</a:t>
                </a:r>
              </a:p>
            </p:txBody>
          </p:sp>
        </p:grpSp>
        <p:pic>
          <p:nvPicPr>
            <p:cNvPr id="10" name="Graphique 9" descr="Balance de la justice avec un remplissage uni">
              <a:extLst>
                <a:ext uri="{FF2B5EF4-FFF2-40B4-BE49-F238E27FC236}">
                  <a16:creationId xmlns:a16="http://schemas.microsoft.com/office/drawing/2014/main" id="{E0753D9F-6458-402D-8D8F-24BA653F76F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044169" y="5048729"/>
              <a:ext cx="914400" cy="914400"/>
            </a:xfrm>
            <a:prstGeom prst="rect">
              <a:avLst/>
            </a:prstGeom>
          </p:spPr>
        </p:pic>
        <p:sp>
          <p:nvSpPr>
            <p:cNvPr id="11" name="Accolade fermante 10">
              <a:extLst>
                <a:ext uri="{FF2B5EF4-FFF2-40B4-BE49-F238E27FC236}">
                  <a16:creationId xmlns:a16="http://schemas.microsoft.com/office/drawing/2014/main" id="{D03C707F-687B-40A3-BE2D-4425663B49E6}"/>
                </a:ext>
              </a:extLst>
            </p:cNvPr>
            <p:cNvSpPr/>
            <p:nvPr/>
          </p:nvSpPr>
          <p:spPr>
            <a:xfrm rot="5400000">
              <a:off x="9593965" y="4942424"/>
              <a:ext cx="245699" cy="2767466"/>
            </a:xfrm>
            <a:prstGeom prst="rightBrace">
              <a:avLst/>
            </a:prstGeom>
            <a:ln>
              <a:solidFill>
                <a:schemeClr val="tx2"/>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6" name="Accolade fermante 75">
              <a:extLst>
                <a:ext uri="{FF2B5EF4-FFF2-40B4-BE49-F238E27FC236}">
                  <a16:creationId xmlns:a16="http://schemas.microsoft.com/office/drawing/2014/main" id="{D709FF2C-BEBA-426E-854F-60A32BFFE899}"/>
                </a:ext>
              </a:extLst>
            </p:cNvPr>
            <p:cNvSpPr/>
            <p:nvPr/>
          </p:nvSpPr>
          <p:spPr>
            <a:xfrm rot="5400000">
              <a:off x="2121339" y="4732539"/>
              <a:ext cx="277735" cy="3187237"/>
            </a:xfrm>
            <a:prstGeom prst="rightBrace">
              <a:avLst/>
            </a:prstGeom>
            <a:ln>
              <a:solidFill>
                <a:schemeClr val="tx2"/>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Connecteur droit 16">
              <a:extLst>
                <a:ext uri="{FF2B5EF4-FFF2-40B4-BE49-F238E27FC236}">
                  <a16:creationId xmlns:a16="http://schemas.microsoft.com/office/drawing/2014/main" id="{2733A216-5FB4-461B-A6B6-29317658E08B}"/>
                </a:ext>
              </a:extLst>
            </p:cNvPr>
            <p:cNvCxnSpPr>
              <a:cxnSpLocks/>
              <a:stCxn id="11" idx="1"/>
              <a:endCxn id="76" idx="1"/>
            </p:cNvCxnSpPr>
            <p:nvPr/>
          </p:nvCxnSpPr>
          <p:spPr>
            <a:xfrm flipH="1">
              <a:off x="2260206" y="6449007"/>
              <a:ext cx="7456609" cy="1601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riangle isocèle 35">
              <a:extLst>
                <a:ext uri="{FF2B5EF4-FFF2-40B4-BE49-F238E27FC236}">
                  <a16:creationId xmlns:a16="http://schemas.microsoft.com/office/drawing/2014/main" id="{93C7D2AD-D1EC-4CE4-9463-57EEB8367FEF}"/>
                </a:ext>
              </a:extLst>
            </p:cNvPr>
            <p:cNvSpPr/>
            <p:nvPr/>
          </p:nvSpPr>
          <p:spPr>
            <a:xfrm>
              <a:off x="5679564" y="6453216"/>
              <a:ext cx="507389" cy="274444"/>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ZoneTexte 83">
              <a:extLst>
                <a:ext uri="{FF2B5EF4-FFF2-40B4-BE49-F238E27FC236}">
                  <a16:creationId xmlns:a16="http://schemas.microsoft.com/office/drawing/2014/main" id="{71F2D882-89A6-4D6C-8D78-AD198074083A}"/>
                </a:ext>
              </a:extLst>
            </p:cNvPr>
            <p:cNvSpPr txBox="1"/>
            <p:nvPr/>
          </p:nvSpPr>
          <p:spPr>
            <a:xfrm>
              <a:off x="4017319" y="6013825"/>
              <a:ext cx="3873719" cy="369332"/>
            </a:xfrm>
            <a:prstGeom prst="rect">
              <a:avLst/>
            </a:prstGeom>
            <a:noFill/>
            <a:ln>
              <a:solidFill>
                <a:schemeClr val="tx2"/>
              </a:solidFill>
            </a:ln>
          </p:spPr>
          <p:txBody>
            <a:bodyPr wrap="square">
              <a:spAutoFit/>
            </a:bodyPr>
            <a:lstStyle/>
            <a:p>
              <a:pPr algn="ctr"/>
              <a:r>
                <a:rPr lang="en-US" b="1" dirty="0">
                  <a:solidFill>
                    <a:schemeClr val="tx2">
                      <a:lumMod val="60000"/>
                      <a:lumOff val="40000"/>
                    </a:schemeClr>
                  </a:solidFill>
                </a:rPr>
                <a:t>Thresholding as a trade-off</a:t>
              </a:r>
            </a:p>
          </p:txBody>
        </p:sp>
      </p:grpSp>
      <p:sp>
        <p:nvSpPr>
          <p:cNvPr id="102" name="Ellipse 101">
            <a:extLst>
              <a:ext uri="{FF2B5EF4-FFF2-40B4-BE49-F238E27FC236}">
                <a16:creationId xmlns:a16="http://schemas.microsoft.com/office/drawing/2014/main" id="{8B892C5D-A62D-4D9B-8FC4-9E0E6C5236D8}"/>
              </a:ext>
            </a:extLst>
          </p:cNvPr>
          <p:cNvSpPr/>
          <p:nvPr/>
        </p:nvSpPr>
        <p:spPr>
          <a:xfrm>
            <a:off x="4043626" y="3117684"/>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nvGrpSpPr>
          <p:cNvPr id="50" name="Groupe 49">
            <a:extLst>
              <a:ext uri="{FF2B5EF4-FFF2-40B4-BE49-F238E27FC236}">
                <a16:creationId xmlns:a16="http://schemas.microsoft.com/office/drawing/2014/main" id="{8C7BF4D1-423F-4831-8513-AE58872A710A}"/>
              </a:ext>
            </a:extLst>
          </p:cNvPr>
          <p:cNvGrpSpPr/>
          <p:nvPr/>
        </p:nvGrpSpPr>
        <p:grpSpPr>
          <a:xfrm>
            <a:off x="121180" y="3012117"/>
            <a:ext cx="11029964" cy="3785651"/>
            <a:chOff x="-339344" y="-40167"/>
            <a:chExt cx="11029964" cy="3785651"/>
          </a:xfrm>
        </p:grpSpPr>
        <p:grpSp>
          <p:nvGrpSpPr>
            <p:cNvPr id="86" name="Groupe 85">
              <a:extLst>
                <a:ext uri="{FF2B5EF4-FFF2-40B4-BE49-F238E27FC236}">
                  <a16:creationId xmlns:a16="http://schemas.microsoft.com/office/drawing/2014/main" id="{ED46AF70-D936-4787-AC9E-50333000AB13}"/>
                </a:ext>
              </a:extLst>
            </p:cNvPr>
            <p:cNvGrpSpPr/>
            <p:nvPr/>
          </p:nvGrpSpPr>
          <p:grpSpPr>
            <a:xfrm>
              <a:off x="-339344" y="-40167"/>
              <a:ext cx="11029964" cy="3785651"/>
              <a:chOff x="8637381" y="2219509"/>
              <a:chExt cx="6911843" cy="1623629"/>
            </a:xfrm>
          </p:grpSpPr>
          <p:sp>
            <p:nvSpPr>
              <p:cNvPr id="88" name="ZoneTexte 87">
                <a:extLst>
                  <a:ext uri="{FF2B5EF4-FFF2-40B4-BE49-F238E27FC236}">
                    <a16:creationId xmlns:a16="http://schemas.microsoft.com/office/drawing/2014/main" id="{7DC0A750-B1E3-4F6C-9CCB-ADE694650B4A}"/>
                  </a:ext>
                </a:extLst>
              </p:cNvPr>
              <p:cNvSpPr txBox="1"/>
              <p:nvPr/>
            </p:nvSpPr>
            <p:spPr>
              <a:xfrm>
                <a:off x="8637381" y="2219509"/>
                <a:ext cx="6911843" cy="1623629"/>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ctr"/>
                <a:r>
                  <a:rPr lang="en-US" sz="2400" dirty="0"/>
                  <a:t>		study of model </a:t>
                </a:r>
                <a:r>
                  <a:rPr lang="en-US" sz="2400" b="1" dirty="0"/>
                  <a:t>interpretability</a:t>
                </a:r>
                <a:r>
                  <a:rPr lang="en-US" sz="2400" dirty="0"/>
                  <a:t>, to enable business goals such as :</a:t>
                </a:r>
              </a:p>
              <a:p>
                <a:pPr algn="ctr"/>
                <a:endParaRPr lang="en-US" sz="2400" dirty="0"/>
              </a:p>
              <a:p>
                <a:endParaRPr lang="en-US" sz="2400" dirty="0"/>
              </a:p>
              <a:p>
                <a:pPr marL="342900" indent="-34290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pPr marL="285750" indent="-285750">
                  <a:buFontTx/>
                  <a:buChar char="-"/>
                </a:pPr>
                <a:endParaRPr lang="en-US" sz="2400" dirty="0"/>
              </a:p>
              <a:p>
                <a:r>
                  <a:rPr lang="en-US" sz="2400" dirty="0"/>
                  <a:t>Providing a </a:t>
                </a:r>
                <a:r>
                  <a:rPr lang="en-US" sz="2400" b="1" dirty="0"/>
                  <a:t>Dashboard</a:t>
                </a:r>
                <a:r>
                  <a:rPr lang="en-US" sz="2400" dirty="0"/>
                  <a:t> </a:t>
                </a:r>
              </a:p>
              <a:p>
                <a:endParaRPr lang="en-US" sz="2400" dirty="0"/>
              </a:p>
              <a:p>
                <a:pPr marL="285750" indent="-285750">
                  <a:buFontTx/>
                  <a:buChar char="-"/>
                </a:pPr>
                <a:endParaRPr lang="en-US" sz="2400" dirty="0"/>
              </a:p>
            </p:txBody>
          </p:sp>
          <p:pic>
            <p:nvPicPr>
              <p:cNvPr id="89" name="Graphique 88" descr="Index pointant vers la droite vu du côté du dos de la main">
                <a:extLst>
                  <a:ext uri="{FF2B5EF4-FFF2-40B4-BE49-F238E27FC236}">
                    <a16:creationId xmlns:a16="http://schemas.microsoft.com/office/drawing/2014/main" id="{22DEC993-6D53-4E34-A4E4-B51EB42D45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766895" y="2229274"/>
                <a:ext cx="500846" cy="395636"/>
              </a:xfrm>
              <a:prstGeom prst="rect">
                <a:avLst/>
              </a:prstGeom>
            </p:spPr>
          </p:pic>
        </p:grpSp>
        <p:grpSp>
          <p:nvGrpSpPr>
            <p:cNvPr id="90" name="Groupe 89">
              <a:extLst>
                <a:ext uri="{FF2B5EF4-FFF2-40B4-BE49-F238E27FC236}">
                  <a16:creationId xmlns:a16="http://schemas.microsoft.com/office/drawing/2014/main" id="{2FC266F7-D788-4538-A1B9-447AFAEB3A99}"/>
                </a:ext>
              </a:extLst>
            </p:cNvPr>
            <p:cNvGrpSpPr/>
            <p:nvPr/>
          </p:nvGrpSpPr>
          <p:grpSpPr>
            <a:xfrm>
              <a:off x="6848946" y="2471597"/>
              <a:ext cx="3655282" cy="914400"/>
              <a:chOff x="4940152" y="3695168"/>
              <a:chExt cx="3655282" cy="914400"/>
            </a:xfrm>
          </p:grpSpPr>
          <p:sp>
            <p:nvSpPr>
              <p:cNvPr id="91" name="Rectangle : coins arrondis 90">
                <a:extLst>
                  <a:ext uri="{FF2B5EF4-FFF2-40B4-BE49-F238E27FC236}">
                    <a16:creationId xmlns:a16="http://schemas.microsoft.com/office/drawing/2014/main" id="{B315DDB6-A110-4E85-8491-D426F36D95F2}"/>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ZoneTexte 91">
                <a:extLst>
                  <a:ext uri="{FF2B5EF4-FFF2-40B4-BE49-F238E27FC236}">
                    <a16:creationId xmlns:a16="http://schemas.microsoft.com/office/drawing/2014/main" id="{1FFA7702-1B70-4A21-BB6E-5784269225DA}"/>
                  </a:ext>
                </a:extLst>
              </p:cNvPr>
              <p:cNvSpPr txBox="1"/>
              <p:nvPr/>
            </p:nvSpPr>
            <p:spPr>
              <a:xfrm>
                <a:off x="5010566" y="3968584"/>
                <a:ext cx="1795491" cy="369332"/>
              </a:xfrm>
              <a:prstGeom prst="rect">
                <a:avLst/>
              </a:prstGeom>
              <a:noFill/>
            </p:spPr>
            <p:txBody>
              <a:bodyPr wrap="square" rtlCol="0">
                <a:spAutoFit/>
              </a:bodyPr>
              <a:lstStyle/>
              <a:p>
                <a:r>
                  <a:rPr lang="en-US" b="1" dirty="0">
                    <a:solidFill>
                      <a:schemeClr val="bg1"/>
                    </a:solidFill>
                  </a:rPr>
                  <a:t>Dashboard</a:t>
                </a:r>
              </a:p>
            </p:txBody>
          </p:sp>
          <p:grpSp>
            <p:nvGrpSpPr>
              <p:cNvPr id="93" name="Graphique 41" descr="Jauge">
                <a:extLst>
                  <a:ext uri="{FF2B5EF4-FFF2-40B4-BE49-F238E27FC236}">
                    <a16:creationId xmlns:a16="http://schemas.microsoft.com/office/drawing/2014/main" id="{9BEEE9AA-50E7-44E6-941F-33AD8E8A5AB1}"/>
                  </a:ext>
                </a:extLst>
              </p:cNvPr>
              <p:cNvGrpSpPr/>
              <p:nvPr/>
            </p:nvGrpSpPr>
            <p:grpSpPr>
              <a:xfrm>
                <a:off x="7038331" y="3695168"/>
                <a:ext cx="914400" cy="914400"/>
                <a:chOff x="5437225" y="1309664"/>
                <a:chExt cx="914400" cy="914400"/>
              </a:xfrm>
            </p:grpSpPr>
            <p:sp>
              <p:nvSpPr>
                <p:cNvPr id="94" name="Forme libre : forme 93">
                  <a:extLst>
                    <a:ext uri="{FF2B5EF4-FFF2-40B4-BE49-F238E27FC236}">
                      <a16:creationId xmlns:a16="http://schemas.microsoft.com/office/drawing/2014/main" id="{B8041F49-2026-4249-818D-58B32C44EF96}"/>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95" name="Forme libre : forme 94">
                  <a:extLst>
                    <a:ext uri="{FF2B5EF4-FFF2-40B4-BE49-F238E27FC236}">
                      <a16:creationId xmlns:a16="http://schemas.microsoft.com/office/drawing/2014/main" id="{F9DD812B-C7F4-44A6-9CB9-B7C95FFA6908}"/>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A385D0C7-4A67-4994-8551-20DCFB187F4B}"/>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34698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up)">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a:xfrm>
            <a:off x="810000" y="-46913"/>
            <a:ext cx="10571998" cy="1029542"/>
          </a:xfrm>
        </p:spPr>
        <p:txBody>
          <a:bodyPr/>
          <a:lstStyle/>
          <a:p>
            <a:r>
              <a:rPr lang="en-US" sz="3200" dirty="0"/>
              <a:t>Dashboard:</a:t>
            </a:r>
            <a:br>
              <a:rPr lang="en-US" sz="3200" dirty="0"/>
            </a:br>
            <a:r>
              <a:rPr lang="en-US" sz="3200" dirty="0"/>
              <a:t>interpretability with “explainers”</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19</a:t>
            </a:fld>
            <a:endParaRPr lang="en-US" b="1"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188524" y="1404588"/>
            <a:ext cx="6101644" cy="923330"/>
          </a:xfrm>
          <a:prstGeom prst="rect">
            <a:avLst/>
          </a:prstGeom>
          <a:noFill/>
        </p:spPr>
        <p:txBody>
          <a:bodyPr wrap="square" rtlCol="0">
            <a:spAutoFit/>
          </a:bodyPr>
          <a:lstStyle/>
          <a:p>
            <a:r>
              <a:rPr lang="en-US" b="1" dirty="0"/>
              <a:t>1. </a:t>
            </a:r>
            <a:r>
              <a:rPr lang="en-US" dirty="0"/>
              <a:t>A first step in the field of </a:t>
            </a:r>
            <a:r>
              <a:rPr lang="en-US" b="1" dirty="0"/>
              <a:t>interpretability</a:t>
            </a:r>
            <a:r>
              <a:rPr lang="en-US" dirty="0"/>
              <a:t> comes with the model’s </a:t>
            </a:r>
            <a:r>
              <a:rPr lang="en-US" b="1" dirty="0"/>
              <a:t>features importance</a:t>
            </a:r>
            <a:r>
              <a:rPr lang="en-US" dirty="0"/>
              <a:t>. This global insight is </a:t>
            </a:r>
            <a:r>
              <a:rPr lang="en-US" b="1" i="1" dirty="0"/>
              <a:t>not enough </a:t>
            </a:r>
            <a:r>
              <a:rPr lang="en-US" dirty="0"/>
              <a:t>for an individual application study.</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142072" y="5929126"/>
            <a:ext cx="5339295" cy="738664"/>
          </a:xfrm>
          <a:prstGeom prst="rect">
            <a:avLst/>
          </a:prstGeom>
          <a:noFill/>
        </p:spPr>
        <p:txBody>
          <a:bodyPr wrap="square">
            <a:spAutoFit/>
          </a:bodyPr>
          <a:lstStyle/>
          <a:p>
            <a:r>
              <a:rPr lang="en-US" sz="1400" b="1" i="1" dirty="0">
                <a:effectLst/>
                <a:latin typeface="Arial" panose="020B0604020202020204" pitchFamily="34" charset="0"/>
              </a:rPr>
              <a:t>Gini Importance, </a:t>
            </a:r>
            <a:r>
              <a:rPr lang="en-US" sz="1400" i="1" dirty="0">
                <a:effectLst/>
                <a:latin typeface="Arial" panose="020B0604020202020204" pitchFamily="34" charset="0"/>
              </a:rPr>
              <a:t>or </a:t>
            </a:r>
            <a:r>
              <a:rPr lang="en-US" sz="1400" b="1" i="1" dirty="0">
                <a:effectLst/>
                <a:latin typeface="Arial" panose="020B0604020202020204" pitchFamily="34" charset="0"/>
              </a:rPr>
              <a:t>Mean Decrease in Impurity</a:t>
            </a:r>
            <a:r>
              <a:rPr lang="en-US" sz="1400" i="1" dirty="0">
                <a:effectLst/>
                <a:latin typeface="Arial" panose="020B0604020202020204" pitchFamily="34" charset="0"/>
              </a:rPr>
              <a:t>,</a:t>
            </a:r>
            <a:r>
              <a:rPr lang="en-US" sz="1400" b="1" i="1" dirty="0">
                <a:effectLst/>
                <a:latin typeface="Arial" panose="020B0604020202020204" pitchFamily="34" charset="0"/>
              </a:rPr>
              <a:t> </a:t>
            </a:r>
            <a:r>
              <a:rPr lang="en-US" sz="1400" b="0" i="1" dirty="0">
                <a:effectLst/>
                <a:latin typeface="Arial" panose="020B0604020202020204" pitchFamily="34" charset="0"/>
              </a:rPr>
              <a:t>summed over the number of splits (</a:t>
            </a:r>
            <a:r>
              <a:rPr lang="en-US" sz="1400" b="0" i="1" dirty="0" err="1">
                <a:effectLst/>
                <a:latin typeface="Arial" panose="020B0604020202020204" pitchFamily="34" charset="0"/>
              </a:rPr>
              <a:t>accross</a:t>
            </a:r>
            <a:r>
              <a:rPr lang="en-US" sz="1400" b="0" i="1" dirty="0">
                <a:effectLst/>
                <a:latin typeface="Arial" panose="020B0604020202020204" pitchFamily="34" charset="0"/>
              </a:rPr>
              <a:t> all tress) that include the feature, </a:t>
            </a:r>
            <a:r>
              <a:rPr lang="en-US" sz="1400" b="0" i="1" dirty="0" err="1">
                <a:effectLst/>
                <a:latin typeface="Arial" panose="020B0604020202020204" pitchFamily="34" charset="0"/>
              </a:rPr>
              <a:t>proportionaly</a:t>
            </a:r>
            <a:r>
              <a:rPr lang="en-US" sz="1400" b="0" i="1" dirty="0">
                <a:effectLst/>
                <a:latin typeface="Arial" panose="020B0604020202020204" pitchFamily="34" charset="0"/>
              </a:rPr>
              <a:t> to the number of samples it splits.</a:t>
            </a:r>
            <a:endParaRPr lang="en-US" sz="1400" i="1"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5614364" y="55864"/>
            <a:ext cx="4977571"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pic>
        <p:nvPicPr>
          <p:cNvPr id="14" name="Image 13">
            <a:extLst>
              <a:ext uri="{FF2B5EF4-FFF2-40B4-BE49-F238E27FC236}">
                <a16:creationId xmlns:a16="http://schemas.microsoft.com/office/drawing/2014/main" id="{D9C01E86-37FF-4C10-8E2B-396C1A0FE4D3}"/>
              </a:ext>
            </a:extLst>
          </p:cNvPr>
          <p:cNvPicPr>
            <a:picLocks noChangeAspect="1"/>
          </p:cNvPicPr>
          <p:nvPr/>
        </p:nvPicPr>
        <p:blipFill>
          <a:blip r:embed="rId3"/>
          <a:stretch>
            <a:fillRect/>
          </a:stretch>
        </p:blipFill>
        <p:spPr>
          <a:xfrm>
            <a:off x="188524" y="3247822"/>
            <a:ext cx="5292843" cy="2640282"/>
          </a:xfrm>
          <a:prstGeom prst="rect">
            <a:avLst/>
          </a:prstGeom>
        </p:spPr>
      </p:pic>
      <p:pic>
        <p:nvPicPr>
          <p:cNvPr id="8" name="Image 7">
            <a:extLst>
              <a:ext uri="{FF2B5EF4-FFF2-40B4-BE49-F238E27FC236}">
                <a16:creationId xmlns:a16="http://schemas.microsoft.com/office/drawing/2014/main" id="{BA35282C-5D63-405D-B8A8-546833A08495}"/>
              </a:ext>
            </a:extLst>
          </p:cNvPr>
          <p:cNvPicPr>
            <a:picLocks noChangeAspect="1"/>
          </p:cNvPicPr>
          <p:nvPr/>
        </p:nvPicPr>
        <p:blipFill>
          <a:blip r:embed="rId4"/>
          <a:stretch>
            <a:fillRect/>
          </a:stretch>
        </p:blipFill>
        <p:spPr>
          <a:xfrm>
            <a:off x="10591935" y="21589"/>
            <a:ext cx="1600065" cy="1029542"/>
          </a:xfrm>
          <a:prstGeom prst="rect">
            <a:avLst/>
          </a:prstGeom>
        </p:spPr>
      </p:pic>
      <p:sp>
        <p:nvSpPr>
          <p:cNvPr id="15" name="ZoneTexte 14">
            <a:extLst>
              <a:ext uri="{FF2B5EF4-FFF2-40B4-BE49-F238E27FC236}">
                <a16:creationId xmlns:a16="http://schemas.microsoft.com/office/drawing/2014/main" id="{FB08FFD5-9A23-4907-B477-D4E5FB4665C7}"/>
              </a:ext>
            </a:extLst>
          </p:cNvPr>
          <p:cNvSpPr txBox="1"/>
          <p:nvPr/>
        </p:nvSpPr>
        <p:spPr>
          <a:xfrm>
            <a:off x="142072" y="2749878"/>
            <a:ext cx="5472292" cy="369332"/>
          </a:xfrm>
          <a:prstGeom prst="rect">
            <a:avLst/>
          </a:prstGeom>
          <a:noFill/>
        </p:spPr>
        <p:txBody>
          <a:bodyPr wrap="square">
            <a:spAutoFit/>
          </a:bodyPr>
          <a:lstStyle/>
          <a:p>
            <a:r>
              <a:rPr lang="en-US" b="1" i="0" dirty="0" err="1">
                <a:effectLst/>
                <a:latin typeface="Arial" panose="020B0604020202020204" pitchFamily="34" charset="0"/>
              </a:rPr>
              <a:t>LightGBM</a:t>
            </a:r>
            <a:r>
              <a:rPr lang="en-US" b="1" i="0" dirty="0">
                <a:effectLst/>
                <a:latin typeface="Arial" panose="020B0604020202020204" pitchFamily="34" charset="0"/>
              </a:rPr>
              <a:t> </a:t>
            </a:r>
            <a:r>
              <a:rPr lang="en-US" i="0" dirty="0">
                <a:effectLst/>
                <a:latin typeface="Arial" panose="020B0604020202020204" pitchFamily="34" charset="0"/>
              </a:rPr>
              <a:t>most important features</a:t>
            </a:r>
            <a:endParaRPr lang="en-US" dirty="0"/>
          </a:p>
        </p:txBody>
      </p:sp>
      <p:sp>
        <p:nvSpPr>
          <p:cNvPr id="16" name="ZoneTexte 15">
            <a:extLst>
              <a:ext uri="{FF2B5EF4-FFF2-40B4-BE49-F238E27FC236}">
                <a16:creationId xmlns:a16="http://schemas.microsoft.com/office/drawing/2014/main" id="{8401CCF3-AFB8-4327-A912-E06B3F5280EB}"/>
              </a:ext>
            </a:extLst>
          </p:cNvPr>
          <p:cNvSpPr txBox="1"/>
          <p:nvPr/>
        </p:nvSpPr>
        <p:spPr>
          <a:xfrm>
            <a:off x="6290168" y="1374855"/>
            <a:ext cx="5901830" cy="646331"/>
          </a:xfrm>
          <a:prstGeom prst="rect">
            <a:avLst/>
          </a:prstGeom>
          <a:noFill/>
        </p:spPr>
        <p:txBody>
          <a:bodyPr wrap="square" rtlCol="0">
            <a:spAutoFit/>
          </a:bodyPr>
          <a:lstStyle/>
          <a:p>
            <a:r>
              <a:rPr lang="en-US" b="1" dirty="0"/>
              <a:t>2. </a:t>
            </a:r>
            <a:r>
              <a:rPr lang="en-US" dirty="0"/>
              <a:t>To enable local interpretability let’s introduce LIME and SHAP techniques</a:t>
            </a:r>
          </a:p>
        </p:txBody>
      </p:sp>
      <p:pic>
        <p:nvPicPr>
          <p:cNvPr id="20" name="Image 19">
            <a:extLst>
              <a:ext uri="{FF2B5EF4-FFF2-40B4-BE49-F238E27FC236}">
                <a16:creationId xmlns:a16="http://schemas.microsoft.com/office/drawing/2014/main" id="{4642C07F-F55B-4D6C-AE39-C4DA49E7C38D}"/>
              </a:ext>
            </a:extLst>
          </p:cNvPr>
          <p:cNvPicPr>
            <a:picLocks noChangeAspect="1"/>
          </p:cNvPicPr>
          <p:nvPr/>
        </p:nvPicPr>
        <p:blipFill>
          <a:blip r:embed="rId5"/>
          <a:stretch>
            <a:fillRect/>
          </a:stretch>
        </p:blipFill>
        <p:spPr>
          <a:xfrm>
            <a:off x="9447396" y="2461578"/>
            <a:ext cx="2461870" cy="1491190"/>
          </a:xfrm>
          <a:prstGeom prst="rect">
            <a:avLst/>
          </a:prstGeom>
        </p:spPr>
      </p:pic>
      <p:sp>
        <p:nvSpPr>
          <p:cNvPr id="22" name="ZoneTexte 21">
            <a:extLst>
              <a:ext uri="{FF2B5EF4-FFF2-40B4-BE49-F238E27FC236}">
                <a16:creationId xmlns:a16="http://schemas.microsoft.com/office/drawing/2014/main" id="{568C36FD-E04E-4374-94DB-94B4011A9265}"/>
              </a:ext>
            </a:extLst>
          </p:cNvPr>
          <p:cNvSpPr txBox="1"/>
          <p:nvPr/>
        </p:nvSpPr>
        <p:spPr>
          <a:xfrm>
            <a:off x="9447396" y="2095997"/>
            <a:ext cx="1250245" cy="369332"/>
          </a:xfrm>
          <a:prstGeom prst="rect">
            <a:avLst/>
          </a:prstGeom>
          <a:noFill/>
        </p:spPr>
        <p:txBody>
          <a:bodyPr wrap="square">
            <a:spAutoFit/>
          </a:bodyPr>
          <a:lstStyle/>
          <a:p>
            <a:r>
              <a:rPr lang="en-US" b="1" dirty="0"/>
              <a:t>LIME </a:t>
            </a:r>
          </a:p>
        </p:txBody>
      </p:sp>
      <p:sp>
        <p:nvSpPr>
          <p:cNvPr id="23" name="Espace réservé du contenu 2">
            <a:extLst>
              <a:ext uri="{FF2B5EF4-FFF2-40B4-BE49-F238E27FC236}">
                <a16:creationId xmlns:a16="http://schemas.microsoft.com/office/drawing/2014/main" id="{EF734E4D-6ACB-4D8E-8A75-741A01456601}"/>
              </a:ext>
            </a:extLst>
          </p:cNvPr>
          <p:cNvSpPr>
            <a:spLocks noGrp="1"/>
          </p:cNvSpPr>
          <p:nvPr>
            <p:ph idx="1"/>
          </p:nvPr>
        </p:nvSpPr>
        <p:spPr>
          <a:xfrm>
            <a:off x="6062986" y="4085199"/>
            <a:ext cx="3278704" cy="2351904"/>
          </a:xfrm>
        </p:spPr>
        <p:txBody>
          <a:bodyPr>
            <a:normAutofit fontScale="85000" lnSpcReduction="10000"/>
          </a:bodyPr>
          <a:lstStyle/>
          <a:p>
            <a:pPr algn="l"/>
            <a:r>
              <a:rPr lang="en-US" b="1" dirty="0">
                <a:latin typeface="charter"/>
              </a:rPr>
              <a:t>Explainer f(model)</a:t>
            </a:r>
            <a:endParaRPr lang="en-US" b="1" i="0" dirty="0">
              <a:effectLst/>
              <a:latin typeface="charter"/>
            </a:endParaRPr>
          </a:p>
          <a:p>
            <a:pPr algn="l"/>
            <a:r>
              <a:rPr lang="en-US" b="1" i="0" dirty="0">
                <a:effectLst/>
                <a:latin typeface="charter"/>
              </a:rPr>
              <a:t>average of the marginal contributions across all permutations </a:t>
            </a:r>
            <a:r>
              <a:rPr lang="en-US" i="0" dirty="0">
                <a:effectLst/>
                <a:latin typeface="charter"/>
              </a:rPr>
              <a:t>(</a:t>
            </a:r>
            <a:r>
              <a:rPr lang="en-US" b="0" i="0" dirty="0">
                <a:effectLst/>
                <a:latin typeface="charter"/>
              </a:rPr>
              <a:t>how heavy are the contribution of a feature to the loss).</a:t>
            </a:r>
          </a:p>
          <a:p>
            <a:pPr algn="l"/>
            <a:r>
              <a:rPr lang="en-US" b="0" i="0" dirty="0">
                <a:effectLst/>
                <a:latin typeface="charter"/>
              </a:rPr>
              <a:t>Enable </a:t>
            </a:r>
            <a:r>
              <a:rPr lang="en-US" b="0" i="1" dirty="0">
                <a:effectLst/>
                <a:latin typeface="charter"/>
              </a:rPr>
              <a:t>global and local interpretability</a:t>
            </a:r>
            <a:r>
              <a:rPr lang="en-US" b="0" i="0" dirty="0">
                <a:effectLst/>
                <a:latin typeface="charter"/>
              </a:rPr>
              <a:t> </a:t>
            </a:r>
          </a:p>
          <a:p>
            <a:pPr algn="l"/>
            <a:r>
              <a:rPr lang="en-US" b="0" i="0" dirty="0">
                <a:effectLst/>
                <a:latin typeface="charter"/>
              </a:rPr>
              <a:t>compatible with tree-based model</a:t>
            </a:r>
            <a:endParaRPr lang="en-US" dirty="0"/>
          </a:p>
        </p:txBody>
      </p:sp>
      <p:sp>
        <p:nvSpPr>
          <p:cNvPr id="24" name="ZoneTexte 23">
            <a:extLst>
              <a:ext uri="{FF2B5EF4-FFF2-40B4-BE49-F238E27FC236}">
                <a16:creationId xmlns:a16="http://schemas.microsoft.com/office/drawing/2014/main" id="{0EDD1E9A-1ED4-4D2F-A733-A25E6D012919}"/>
              </a:ext>
            </a:extLst>
          </p:cNvPr>
          <p:cNvSpPr txBox="1"/>
          <p:nvPr/>
        </p:nvSpPr>
        <p:spPr>
          <a:xfrm>
            <a:off x="6215106" y="2112555"/>
            <a:ext cx="1250245" cy="369332"/>
          </a:xfrm>
          <a:prstGeom prst="rect">
            <a:avLst/>
          </a:prstGeom>
          <a:noFill/>
        </p:spPr>
        <p:txBody>
          <a:bodyPr wrap="square">
            <a:spAutoFit/>
          </a:bodyPr>
          <a:lstStyle/>
          <a:p>
            <a:r>
              <a:rPr lang="en-US" b="1" dirty="0"/>
              <a:t>SHAP</a:t>
            </a:r>
          </a:p>
        </p:txBody>
      </p:sp>
      <p:sp>
        <p:nvSpPr>
          <p:cNvPr id="25" name="ZoneTexte 24">
            <a:extLst>
              <a:ext uri="{FF2B5EF4-FFF2-40B4-BE49-F238E27FC236}">
                <a16:creationId xmlns:a16="http://schemas.microsoft.com/office/drawing/2014/main" id="{2EF91E61-AADD-4347-9688-55088C0D0C36}"/>
              </a:ext>
            </a:extLst>
          </p:cNvPr>
          <p:cNvSpPr txBox="1"/>
          <p:nvPr/>
        </p:nvSpPr>
        <p:spPr>
          <a:xfrm>
            <a:off x="6095999" y="6406487"/>
            <a:ext cx="2546650" cy="276999"/>
          </a:xfrm>
          <a:prstGeom prst="rect">
            <a:avLst/>
          </a:prstGeom>
          <a:noFill/>
        </p:spPr>
        <p:txBody>
          <a:bodyPr wrap="square">
            <a:spAutoFit/>
          </a:bodyPr>
          <a:lstStyle/>
          <a:p>
            <a:r>
              <a:rPr lang="en-US" sz="1200" dirty="0">
                <a:hlinkClick r:id="rId6"/>
              </a:rPr>
              <a:t>https://shap.readthedocs.io/</a:t>
            </a:r>
            <a:r>
              <a:rPr lang="en-US" sz="1200" dirty="0"/>
              <a:t> </a:t>
            </a:r>
          </a:p>
        </p:txBody>
      </p:sp>
      <p:pic>
        <p:nvPicPr>
          <p:cNvPr id="27" name="Image 26">
            <a:extLst>
              <a:ext uri="{FF2B5EF4-FFF2-40B4-BE49-F238E27FC236}">
                <a16:creationId xmlns:a16="http://schemas.microsoft.com/office/drawing/2014/main" id="{5A575F3F-87FC-4A16-BA7B-47C778F46B08}"/>
              </a:ext>
            </a:extLst>
          </p:cNvPr>
          <p:cNvPicPr>
            <a:picLocks noChangeAspect="1"/>
          </p:cNvPicPr>
          <p:nvPr/>
        </p:nvPicPr>
        <p:blipFill rotWithShape="1">
          <a:blip r:embed="rId7"/>
          <a:srcRect l="67870"/>
          <a:stretch/>
        </p:blipFill>
        <p:spPr>
          <a:xfrm>
            <a:off x="7646119" y="2458200"/>
            <a:ext cx="1511233" cy="1489588"/>
          </a:xfrm>
          <a:prstGeom prst="rect">
            <a:avLst/>
          </a:prstGeom>
        </p:spPr>
      </p:pic>
      <p:pic>
        <p:nvPicPr>
          <p:cNvPr id="29" name="Image 28">
            <a:extLst>
              <a:ext uri="{FF2B5EF4-FFF2-40B4-BE49-F238E27FC236}">
                <a16:creationId xmlns:a16="http://schemas.microsoft.com/office/drawing/2014/main" id="{183A80D6-CB61-4B75-979B-1F05BEFB3575}"/>
              </a:ext>
            </a:extLst>
          </p:cNvPr>
          <p:cNvPicPr>
            <a:picLocks noChangeAspect="1"/>
          </p:cNvPicPr>
          <p:nvPr/>
        </p:nvPicPr>
        <p:blipFill rotWithShape="1">
          <a:blip r:embed="rId7"/>
          <a:srcRect r="68629"/>
          <a:stretch/>
        </p:blipFill>
        <p:spPr>
          <a:xfrm>
            <a:off x="6223258" y="2450089"/>
            <a:ext cx="1503422" cy="1517708"/>
          </a:xfrm>
          <a:prstGeom prst="rect">
            <a:avLst/>
          </a:prstGeom>
        </p:spPr>
      </p:pic>
      <p:sp>
        <p:nvSpPr>
          <p:cNvPr id="30" name="Espace réservé du contenu 2">
            <a:extLst>
              <a:ext uri="{FF2B5EF4-FFF2-40B4-BE49-F238E27FC236}">
                <a16:creationId xmlns:a16="http://schemas.microsoft.com/office/drawing/2014/main" id="{4310F3E4-8788-4F5B-8A20-C1BF1E26B7C9}"/>
              </a:ext>
            </a:extLst>
          </p:cNvPr>
          <p:cNvSpPr txBox="1">
            <a:spLocks/>
          </p:cNvSpPr>
          <p:nvPr/>
        </p:nvSpPr>
        <p:spPr>
          <a:xfrm>
            <a:off x="9349842" y="3889404"/>
            <a:ext cx="2665356" cy="21217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a:r>
              <a:rPr lang="en-US" sz="1500" b="1" i="0" dirty="0">
                <a:effectLst/>
                <a:latin typeface="charter"/>
              </a:rPr>
              <a:t>Explainer != f(model)</a:t>
            </a:r>
            <a:endParaRPr lang="en-US" sz="1500" b="0" i="0" dirty="0">
              <a:effectLst/>
              <a:latin typeface="charter"/>
            </a:endParaRPr>
          </a:p>
          <a:p>
            <a:r>
              <a:rPr lang="en-US" sz="1500" b="1" dirty="0">
                <a:latin typeface="charter"/>
              </a:rPr>
              <a:t>samples with distance-weight to provide a local interpretation</a:t>
            </a:r>
          </a:p>
          <a:p>
            <a:r>
              <a:rPr lang="en-US" sz="1500" dirty="0" err="1">
                <a:latin typeface="charter"/>
              </a:rPr>
              <a:t>Dedicted</a:t>
            </a:r>
            <a:r>
              <a:rPr lang="en-US" sz="1500" dirty="0">
                <a:latin typeface="charter"/>
              </a:rPr>
              <a:t> packages for text, image, etc.</a:t>
            </a:r>
            <a:endParaRPr lang="en-US" sz="1500" dirty="0"/>
          </a:p>
        </p:txBody>
      </p:sp>
      <p:sp>
        <p:nvSpPr>
          <p:cNvPr id="31" name="ZoneTexte 30">
            <a:extLst>
              <a:ext uri="{FF2B5EF4-FFF2-40B4-BE49-F238E27FC236}">
                <a16:creationId xmlns:a16="http://schemas.microsoft.com/office/drawing/2014/main" id="{468F3D4A-9729-4B40-98A0-B94A6DDFDD17}"/>
              </a:ext>
            </a:extLst>
          </p:cNvPr>
          <p:cNvSpPr txBox="1"/>
          <p:nvPr/>
        </p:nvSpPr>
        <p:spPr>
          <a:xfrm>
            <a:off x="9341690" y="6390470"/>
            <a:ext cx="3034648" cy="461665"/>
          </a:xfrm>
          <a:prstGeom prst="rect">
            <a:avLst/>
          </a:prstGeom>
          <a:noFill/>
        </p:spPr>
        <p:txBody>
          <a:bodyPr wrap="square">
            <a:spAutoFit/>
          </a:bodyPr>
          <a:lstStyle/>
          <a:p>
            <a:r>
              <a:rPr lang="en-US" sz="1200" dirty="0">
                <a:hlinkClick r:id="rId8"/>
              </a:rPr>
              <a:t>https://lime-ml.readthedocs.io/</a:t>
            </a:r>
            <a:endParaRPr lang="en-US" sz="1200" dirty="0"/>
          </a:p>
          <a:p>
            <a:r>
              <a:rPr lang="en-US" sz="1200" dirty="0">
                <a:hlinkClick r:id="rId9"/>
              </a:rPr>
              <a:t>https://arxiv.org/pdf/1602.04938.pdf</a:t>
            </a:r>
            <a:endParaRPr lang="en-US" sz="1200" dirty="0"/>
          </a:p>
        </p:txBody>
      </p:sp>
    </p:spTree>
    <p:extLst>
      <p:ext uri="{BB962C8B-B14F-4D97-AF65-F5344CB8AC3E}">
        <p14:creationId xmlns:p14="http://schemas.microsoft.com/office/powerpoint/2010/main" val="300946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EC640F-9827-4C3B-BFC0-A726D26EBC20}"/>
              </a:ext>
            </a:extLst>
          </p:cNvPr>
          <p:cNvSpPr/>
          <p:nvPr/>
        </p:nvSpPr>
        <p:spPr>
          <a:xfrm>
            <a:off x="1999454" y="4120724"/>
            <a:ext cx="3160890" cy="7958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a:xfrm>
            <a:off x="5652192" y="12179"/>
            <a:ext cx="5729806" cy="970450"/>
          </a:xfrm>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435675500"/>
              </p:ext>
            </p:extLst>
          </p:nvPr>
        </p:nvGraphicFramePr>
        <p:xfrm>
          <a:off x="5652192" y="1775501"/>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0881567" y="1875057"/>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0900649" y="2646845"/>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0854096" y="4165703"/>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0889283" y="3451792"/>
            <a:ext cx="394660" cy="369332"/>
          </a:xfrm>
          <a:prstGeom prst="rect">
            <a:avLst/>
          </a:prstGeom>
          <a:noFill/>
        </p:spPr>
        <p:txBody>
          <a:bodyPr wrap="none" rtlCol="0">
            <a:spAutoFit/>
          </a:bodyPr>
          <a:lstStyle/>
          <a:p>
            <a:r>
              <a:rPr lang="en-US" dirty="0"/>
              <a:t>4’</a:t>
            </a:r>
          </a:p>
        </p:txBody>
      </p:sp>
      <p:sp>
        <p:nvSpPr>
          <p:cNvPr id="11" name="Titre 1">
            <a:extLst>
              <a:ext uri="{FF2B5EF4-FFF2-40B4-BE49-F238E27FC236}">
                <a16:creationId xmlns:a16="http://schemas.microsoft.com/office/drawing/2014/main" id="{86C3F603-6F4C-4DE0-A648-3FFF1FC0F084}"/>
              </a:ext>
            </a:extLst>
          </p:cNvPr>
          <p:cNvSpPr txBox="1">
            <a:spLocks/>
          </p:cNvSpPr>
          <p:nvPr/>
        </p:nvSpPr>
        <p:spPr>
          <a:xfrm>
            <a:off x="244814" y="12179"/>
            <a:ext cx="5729806"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Deliverables</a:t>
            </a:r>
          </a:p>
        </p:txBody>
      </p:sp>
      <p:sp>
        <p:nvSpPr>
          <p:cNvPr id="3" name="ZoneTexte 2">
            <a:extLst>
              <a:ext uri="{FF2B5EF4-FFF2-40B4-BE49-F238E27FC236}">
                <a16:creationId xmlns:a16="http://schemas.microsoft.com/office/drawing/2014/main" id="{A1CB584C-7F9E-43B7-9B6D-14D4D294B200}"/>
              </a:ext>
            </a:extLst>
          </p:cNvPr>
          <p:cNvSpPr txBox="1"/>
          <p:nvPr/>
        </p:nvSpPr>
        <p:spPr>
          <a:xfrm>
            <a:off x="167736" y="1775383"/>
            <a:ext cx="5185500" cy="2585323"/>
          </a:xfrm>
          <a:prstGeom prst="rect">
            <a:avLst/>
          </a:prstGeom>
          <a:noFill/>
        </p:spPr>
        <p:txBody>
          <a:bodyPr wrap="square" rtlCol="0">
            <a:spAutoFit/>
          </a:bodyPr>
          <a:lstStyle/>
          <a:p>
            <a:pPr algn="l"/>
            <a:r>
              <a:rPr lang="en-US" b="0" i="0" dirty="0">
                <a:effectLst/>
                <a:latin typeface="Helvetica Neue"/>
              </a:rPr>
              <a:t>5 different notebooks:</a:t>
            </a:r>
          </a:p>
          <a:p>
            <a:pPr marL="285750" indent="-285750" algn="l">
              <a:buFontTx/>
              <a:buChar char="-"/>
            </a:pPr>
            <a:r>
              <a:rPr lang="en-US" b="1" i="0" dirty="0">
                <a:effectLst/>
                <a:latin typeface="Helvetica Neue"/>
              </a:rPr>
              <a:t>P7_EDA</a:t>
            </a:r>
            <a:r>
              <a:rPr lang="en-US" b="0" i="0" dirty="0">
                <a:effectLst/>
                <a:latin typeface="Helvetica Neue"/>
              </a:rPr>
              <a:t>: Exploratory Data Analysis,</a:t>
            </a:r>
          </a:p>
          <a:p>
            <a:pPr marL="285750" indent="-285750" algn="l">
              <a:buFontTx/>
              <a:buChar char="-"/>
            </a:pPr>
            <a:r>
              <a:rPr lang="en-US" b="1" i="0" dirty="0">
                <a:effectLst/>
                <a:latin typeface="Helvetica Neue"/>
              </a:rPr>
              <a:t>P7_FE</a:t>
            </a:r>
            <a:r>
              <a:rPr lang="en-US" b="0" i="0" dirty="0">
                <a:effectLst/>
                <a:latin typeface="Helvetica Neue"/>
              </a:rPr>
              <a:t>: Feature engineering</a:t>
            </a:r>
          </a:p>
          <a:p>
            <a:pPr marL="285750" indent="-285750" algn="l">
              <a:buFontTx/>
              <a:buChar char="-"/>
            </a:pPr>
            <a:r>
              <a:rPr lang="en-US" b="1" i="0" dirty="0">
                <a:effectLst/>
                <a:latin typeface="Helvetica Neue"/>
              </a:rPr>
              <a:t>P7_FS</a:t>
            </a:r>
            <a:r>
              <a:rPr lang="en-US" b="0" i="0" dirty="0">
                <a:effectLst/>
                <a:latin typeface="Helvetica Neue"/>
              </a:rPr>
              <a:t>: Feature Selection</a:t>
            </a:r>
          </a:p>
          <a:p>
            <a:pPr marL="285750" indent="-285750" algn="l">
              <a:buFontTx/>
              <a:buChar char="-"/>
            </a:pPr>
            <a:r>
              <a:rPr lang="en-US" b="1" i="0" dirty="0">
                <a:effectLst/>
                <a:latin typeface="Helvetica Neue"/>
              </a:rPr>
              <a:t>P7_Model</a:t>
            </a:r>
            <a:r>
              <a:rPr lang="en-US" b="0" i="0" dirty="0">
                <a:effectLst/>
                <a:latin typeface="Helvetica Neue"/>
              </a:rPr>
              <a:t> : Scoring &amp; </a:t>
            </a:r>
            <a:r>
              <a:rPr lang="en-US" dirty="0">
                <a:latin typeface="Helvetica Neue"/>
              </a:rPr>
              <a:t>M</a:t>
            </a:r>
            <a:r>
              <a:rPr lang="en-US" b="0" i="0" dirty="0">
                <a:effectLst/>
                <a:latin typeface="Helvetica Neue"/>
              </a:rPr>
              <a:t>odel </a:t>
            </a:r>
            <a:r>
              <a:rPr lang="en-US" dirty="0">
                <a:latin typeface="Helvetica Neue"/>
              </a:rPr>
              <a:t>E</a:t>
            </a:r>
            <a:r>
              <a:rPr lang="en-US" b="0" i="0" dirty="0">
                <a:effectLst/>
                <a:latin typeface="Helvetica Neue"/>
              </a:rPr>
              <a:t>valuation,</a:t>
            </a:r>
          </a:p>
          <a:p>
            <a:pPr marL="285750" indent="-285750" algn="l">
              <a:buFontTx/>
              <a:buChar char="-"/>
            </a:pPr>
            <a:r>
              <a:rPr lang="en-US" b="1" i="0" dirty="0">
                <a:effectLst/>
                <a:latin typeface="Helvetica Neue"/>
              </a:rPr>
              <a:t>P7_Interpretation</a:t>
            </a:r>
            <a:r>
              <a:rPr lang="en-US" b="0" i="0" dirty="0">
                <a:effectLst/>
                <a:latin typeface="Helvetica Neue"/>
              </a:rPr>
              <a:t> : Model </a:t>
            </a:r>
            <a:r>
              <a:rPr lang="en-US" dirty="0">
                <a:latin typeface="Helvetica Neue"/>
              </a:rPr>
              <a:t>I</a:t>
            </a:r>
            <a:r>
              <a:rPr lang="en-US" b="0" i="0" dirty="0">
                <a:effectLst/>
                <a:latin typeface="Helvetica Neue"/>
              </a:rPr>
              <a:t>nterpretation,</a:t>
            </a:r>
          </a:p>
          <a:p>
            <a:pPr algn="l"/>
            <a:r>
              <a:rPr lang="en-US" b="0" i="0" dirty="0">
                <a:effectLst/>
                <a:latin typeface="Helvetica Neue"/>
              </a:rPr>
              <a:t>- </a:t>
            </a:r>
            <a:r>
              <a:rPr lang="en-US" b="1" i="0" dirty="0">
                <a:effectLst/>
                <a:latin typeface="Helvetica Neue"/>
              </a:rPr>
              <a:t>Methodological notice (FR)</a:t>
            </a:r>
          </a:p>
          <a:p>
            <a:pPr algn="l"/>
            <a:r>
              <a:rPr lang="en-US" b="0" i="0" dirty="0">
                <a:effectLst/>
                <a:latin typeface="Helvetica Neue"/>
              </a:rPr>
              <a:t>- </a:t>
            </a:r>
            <a:r>
              <a:rPr lang="en-US" b="1" i="0" dirty="0">
                <a:effectLst/>
                <a:latin typeface="Helvetica Neue"/>
              </a:rPr>
              <a:t>Dashboard</a:t>
            </a:r>
            <a:r>
              <a:rPr lang="en-US" b="0" i="0" dirty="0">
                <a:effectLst/>
                <a:latin typeface="Helvetica Neue"/>
              </a:rPr>
              <a:t> : local_app.py or remote</a:t>
            </a:r>
          </a:p>
          <a:p>
            <a:r>
              <a:rPr lang="en-US" dirty="0"/>
              <a:t> </a:t>
            </a:r>
          </a:p>
        </p:txBody>
      </p:sp>
      <p:pic>
        <p:nvPicPr>
          <p:cNvPr id="12" name="Image 11">
            <a:extLst>
              <a:ext uri="{FF2B5EF4-FFF2-40B4-BE49-F238E27FC236}">
                <a16:creationId xmlns:a16="http://schemas.microsoft.com/office/drawing/2014/main" id="{3FABBC10-8231-4086-8881-E5A812B32727}"/>
              </a:ext>
            </a:extLst>
          </p:cNvPr>
          <p:cNvPicPr>
            <a:picLocks noChangeAspect="1"/>
          </p:cNvPicPr>
          <p:nvPr/>
        </p:nvPicPr>
        <p:blipFill>
          <a:blip r:embed="rId7"/>
          <a:stretch>
            <a:fillRect/>
          </a:stretch>
        </p:blipFill>
        <p:spPr>
          <a:xfrm>
            <a:off x="302245" y="4120724"/>
            <a:ext cx="1591733" cy="795867"/>
          </a:xfrm>
          <a:prstGeom prst="rect">
            <a:avLst/>
          </a:prstGeom>
        </p:spPr>
      </p:pic>
      <p:pic>
        <p:nvPicPr>
          <p:cNvPr id="1026" name="Picture 2">
            <a:extLst>
              <a:ext uri="{FF2B5EF4-FFF2-40B4-BE49-F238E27FC236}">
                <a16:creationId xmlns:a16="http://schemas.microsoft.com/office/drawing/2014/main" id="{5C39F24B-4888-45B5-95B1-7344AAA15C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193" y="3855160"/>
            <a:ext cx="3888234" cy="125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a:xfrm>
            <a:off x="106333" y="45748"/>
            <a:ext cx="10571998" cy="970450"/>
          </a:xfrm>
        </p:spPr>
        <p:txBody>
          <a:bodyPr/>
          <a:lstStyle/>
          <a:p>
            <a:r>
              <a:rPr lang="en-US" b="1" i="0" dirty="0" err="1">
                <a:solidFill>
                  <a:schemeClr val="bg1"/>
                </a:solidFill>
                <a:effectLst/>
                <a:latin typeface="charter"/>
              </a:rPr>
              <a:t>SH</a:t>
            </a:r>
            <a:r>
              <a:rPr lang="en-US" b="1" i="0" dirty="0" err="1">
                <a:effectLst/>
                <a:latin typeface="charter"/>
              </a:rPr>
              <a:t>apley</a:t>
            </a:r>
            <a:r>
              <a:rPr lang="en-US" b="1" i="0" dirty="0">
                <a:effectLst/>
                <a:latin typeface="charter"/>
              </a:rPr>
              <a:t> </a:t>
            </a:r>
            <a:r>
              <a:rPr lang="en-US" b="1" i="0" dirty="0">
                <a:solidFill>
                  <a:schemeClr val="bg1"/>
                </a:solidFill>
                <a:effectLst/>
                <a:latin typeface="charter"/>
              </a:rPr>
              <a:t>A</a:t>
            </a:r>
            <a:r>
              <a:rPr lang="en-US" b="1" i="0" dirty="0">
                <a:effectLst/>
                <a:latin typeface="charter"/>
              </a:rPr>
              <a:t>dditive </a:t>
            </a:r>
            <a:r>
              <a:rPr lang="en-US" b="1" i="0" dirty="0" err="1">
                <a:effectLst/>
                <a:latin typeface="charter"/>
              </a:rPr>
              <a:t>ex</a:t>
            </a:r>
            <a:r>
              <a:rPr lang="en-US" b="1" i="0" dirty="0" err="1">
                <a:solidFill>
                  <a:schemeClr val="bg1"/>
                </a:solidFill>
                <a:effectLst/>
                <a:latin typeface="charter"/>
              </a:rPr>
              <a:t>P</a:t>
            </a:r>
            <a:r>
              <a:rPr lang="en-US" b="1" i="0" dirty="0" err="1">
                <a:effectLst/>
                <a:latin typeface="charter"/>
              </a:rPr>
              <a:t>lanations</a:t>
            </a:r>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20</a:t>
            </a:fld>
            <a:endParaRPr lang="en-US" b="1" dirty="0"/>
          </a:p>
        </p:txBody>
      </p:sp>
      <p:pic>
        <p:nvPicPr>
          <p:cNvPr id="5" name="Image 4">
            <a:extLst>
              <a:ext uri="{FF2B5EF4-FFF2-40B4-BE49-F238E27FC236}">
                <a16:creationId xmlns:a16="http://schemas.microsoft.com/office/drawing/2014/main" id="{EC970488-02C5-4347-BA50-CE8AD1DD27AF}"/>
              </a:ext>
            </a:extLst>
          </p:cNvPr>
          <p:cNvPicPr>
            <a:picLocks noChangeAspect="1"/>
          </p:cNvPicPr>
          <p:nvPr/>
        </p:nvPicPr>
        <p:blipFill>
          <a:blip r:embed="rId2"/>
          <a:stretch>
            <a:fillRect/>
          </a:stretch>
        </p:blipFill>
        <p:spPr>
          <a:xfrm>
            <a:off x="10591935" y="21589"/>
            <a:ext cx="1600065" cy="1029542"/>
          </a:xfrm>
          <a:prstGeom prst="rect">
            <a:avLst/>
          </a:prstGeom>
        </p:spPr>
      </p:pic>
      <p:pic>
        <p:nvPicPr>
          <p:cNvPr id="10" name="Image 9">
            <a:extLst>
              <a:ext uri="{FF2B5EF4-FFF2-40B4-BE49-F238E27FC236}">
                <a16:creationId xmlns:a16="http://schemas.microsoft.com/office/drawing/2014/main" id="{63D2D15F-E6E9-46D0-8915-970BDC2A846D}"/>
              </a:ext>
            </a:extLst>
          </p:cNvPr>
          <p:cNvPicPr>
            <a:picLocks noChangeAspect="1"/>
          </p:cNvPicPr>
          <p:nvPr/>
        </p:nvPicPr>
        <p:blipFill>
          <a:blip r:embed="rId3"/>
          <a:stretch>
            <a:fillRect/>
          </a:stretch>
        </p:blipFill>
        <p:spPr>
          <a:xfrm>
            <a:off x="492889" y="1364817"/>
            <a:ext cx="7183555" cy="801021"/>
          </a:xfrm>
          <a:prstGeom prst="rect">
            <a:avLst/>
          </a:prstGeom>
        </p:spPr>
      </p:pic>
      <p:sp>
        <p:nvSpPr>
          <p:cNvPr id="11" name="ZoneTexte 10">
            <a:extLst>
              <a:ext uri="{FF2B5EF4-FFF2-40B4-BE49-F238E27FC236}">
                <a16:creationId xmlns:a16="http://schemas.microsoft.com/office/drawing/2014/main" id="{4427F3F6-CD0E-40A8-B56C-8C217F6272E8}"/>
              </a:ext>
            </a:extLst>
          </p:cNvPr>
          <p:cNvSpPr txBox="1"/>
          <p:nvPr/>
        </p:nvSpPr>
        <p:spPr>
          <a:xfrm>
            <a:off x="392289" y="1031766"/>
            <a:ext cx="6101644" cy="369332"/>
          </a:xfrm>
          <a:prstGeom prst="rect">
            <a:avLst/>
          </a:prstGeom>
          <a:noFill/>
        </p:spPr>
        <p:txBody>
          <a:bodyPr wrap="square">
            <a:spAutoFit/>
          </a:bodyPr>
          <a:lstStyle/>
          <a:p>
            <a:r>
              <a:rPr lang="en-US" b="1" i="1" dirty="0"/>
              <a:t>Force</a:t>
            </a:r>
            <a:r>
              <a:rPr lang="en-US" b="1" dirty="0"/>
              <a:t> plot of class 1 - Individual</a:t>
            </a:r>
          </a:p>
        </p:txBody>
      </p:sp>
      <p:pic>
        <p:nvPicPr>
          <p:cNvPr id="12" name="Image 11">
            <a:extLst>
              <a:ext uri="{FF2B5EF4-FFF2-40B4-BE49-F238E27FC236}">
                <a16:creationId xmlns:a16="http://schemas.microsoft.com/office/drawing/2014/main" id="{D4A422D8-468A-46CF-B0CC-FA002726D490}"/>
              </a:ext>
            </a:extLst>
          </p:cNvPr>
          <p:cNvPicPr>
            <a:picLocks noChangeAspect="1"/>
          </p:cNvPicPr>
          <p:nvPr/>
        </p:nvPicPr>
        <p:blipFill>
          <a:blip r:embed="rId4"/>
          <a:stretch>
            <a:fillRect/>
          </a:stretch>
        </p:blipFill>
        <p:spPr>
          <a:xfrm>
            <a:off x="463341" y="3572537"/>
            <a:ext cx="4537637" cy="3203923"/>
          </a:xfrm>
          <a:prstGeom prst="rect">
            <a:avLst/>
          </a:prstGeom>
        </p:spPr>
      </p:pic>
      <p:sp>
        <p:nvSpPr>
          <p:cNvPr id="13" name="ZoneTexte 12">
            <a:extLst>
              <a:ext uri="{FF2B5EF4-FFF2-40B4-BE49-F238E27FC236}">
                <a16:creationId xmlns:a16="http://schemas.microsoft.com/office/drawing/2014/main" id="{6F719BC6-9D2B-4508-B3FE-6E72ADFA0E6F}"/>
              </a:ext>
            </a:extLst>
          </p:cNvPr>
          <p:cNvSpPr txBox="1"/>
          <p:nvPr/>
        </p:nvSpPr>
        <p:spPr>
          <a:xfrm>
            <a:off x="536471" y="1334450"/>
            <a:ext cx="2906640" cy="369332"/>
          </a:xfrm>
          <a:prstGeom prst="rect">
            <a:avLst/>
          </a:prstGeom>
          <a:noFill/>
        </p:spPr>
        <p:txBody>
          <a:bodyPr wrap="square">
            <a:spAutoFit/>
          </a:bodyPr>
          <a:lstStyle/>
          <a:p>
            <a:r>
              <a:rPr lang="en-US" dirty="0">
                <a:solidFill>
                  <a:schemeClr val="bg1"/>
                </a:solidFill>
              </a:rPr>
              <a:t>102068 : 0,31 vs 0,69</a:t>
            </a:r>
          </a:p>
        </p:txBody>
      </p:sp>
      <p:pic>
        <p:nvPicPr>
          <p:cNvPr id="14" name="Image 13">
            <a:extLst>
              <a:ext uri="{FF2B5EF4-FFF2-40B4-BE49-F238E27FC236}">
                <a16:creationId xmlns:a16="http://schemas.microsoft.com/office/drawing/2014/main" id="{EAFF70E8-27AD-4553-B3ED-536211084561}"/>
              </a:ext>
            </a:extLst>
          </p:cNvPr>
          <p:cNvPicPr>
            <a:picLocks noChangeAspect="1"/>
          </p:cNvPicPr>
          <p:nvPr/>
        </p:nvPicPr>
        <p:blipFill>
          <a:blip r:embed="rId5"/>
          <a:stretch>
            <a:fillRect/>
          </a:stretch>
        </p:blipFill>
        <p:spPr>
          <a:xfrm>
            <a:off x="5571422" y="3855679"/>
            <a:ext cx="5537159" cy="2102344"/>
          </a:xfrm>
          <a:prstGeom prst="rect">
            <a:avLst/>
          </a:prstGeom>
        </p:spPr>
      </p:pic>
      <p:sp>
        <p:nvSpPr>
          <p:cNvPr id="15" name="ZoneTexte 14">
            <a:extLst>
              <a:ext uri="{FF2B5EF4-FFF2-40B4-BE49-F238E27FC236}">
                <a16:creationId xmlns:a16="http://schemas.microsoft.com/office/drawing/2014/main" id="{5672D4F5-FCE7-4719-947D-E77A8FF67863}"/>
              </a:ext>
            </a:extLst>
          </p:cNvPr>
          <p:cNvSpPr txBox="1"/>
          <p:nvPr/>
        </p:nvSpPr>
        <p:spPr>
          <a:xfrm>
            <a:off x="392288" y="3191556"/>
            <a:ext cx="4687711" cy="369332"/>
          </a:xfrm>
          <a:prstGeom prst="rect">
            <a:avLst/>
          </a:prstGeom>
          <a:noFill/>
        </p:spPr>
        <p:txBody>
          <a:bodyPr wrap="square">
            <a:spAutoFit/>
          </a:bodyPr>
          <a:lstStyle/>
          <a:p>
            <a:r>
              <a:rPr lang="en-US" b="1" i="1" dirty="0"/>
              <a:t>Summary</a:t>
            </a:r>
            <a:r>
              <a:rPr lang="en-US" b="1" dirty="0"/>
              <a:t> plot of class 1 - Collective</a:t>
            </a:r>
          </a:p>
        </p:txBody>
      </p:sp>
      <p:sp>
        <p:nvSpPr>
          <p:cNvPr id="16" name="ZoneTexte 15">
            <a:extLst>
              <a:ext uri="{FF2B5EF4-FFF2-40B4-BE49-F238E27FC236}">
                <a16:creationId xmlns:a16="http://schemas.microsoft.com/office/drawing/2014/main" id="{83C878FA-14B8-49EF-A193-4769AE8CF716}"/>
              </a:ext>
            </a:extLst>
          </p:cNvPr>
          <p:cNvSpPr txBox="1"/>
          <p:nvPr/>
        </p:nvSpPr>
        <p:spPr>
          <a:xfrm>
            <a:off x="5571422" y="3191556"/>
            <a:ext cx="4421839" cy="646331"/>
          </a:xfrm>
          <a:prstGeom prst="rect">
            <a:avLst/>
          </a:prstGeom>
          <a:noFill/>
        </p:spPr>
        <p:txBody>
          <a:bodyPr wrap="square">
            <a:spAutoFit/>
          </a:bodyPr>
          <a:lstStyle/>
          <a:p>
            <a:r>
              <a:rPr lang="en-US" b="1" i="1" dirty="0"/>
              <a:t>Force</a:t>
            </a:r>
            <a:r>
              <a:rPr lang="en-US" b="1" dirty="0"/>
              <a:t> plot – collective (sample 1000)</a:t>
            </a:r>
          </a:p>
          <a:p>
            <a:r>
              <a:rPr lang="en-US" b="1" dirty="0"/>
              <a:t>Case : Annuity / Income Ratio</a:t>
            </a:r>
          </a:p>
        </p:txBody>
      </p:sp>
      <p:pic>
        <p:nvPicPr>
          <p:cNvPr id="17" name="Image 16">
            <a:extLst>
              <a:ext uri="{FF2B5EF4-FFF2-40B4-BE49-F238E27FC236}">
                <a16:creationId xmlns:a16="http://schemas.microsoft.com/office/drawing/2014/main" id="{E495FBEB-7C27-42DF-8C1D-CE9BF1D813FB}"/>
              </a:ext>
            </a:extLst>
          </p:cNvPr>
          <p:cNvPicPr>
            <a:picLocks noChangeAspect="1"/>
          </p:cNvPicPr>
          <p:nvPr/>
        </p:nvPicPr>
        <p:blipFill>
          <a:blip r:embed="rId6"/>
          <a:stretch>
            <a:fillRect/>
          </a:stretch>
        </p:blipFill>
        <p:spPr>
          <a:xfrm>
            <a:off x="478601" y="2308994"/>
            <a:ext cx="7197843" cy="870913"/>
          </a:xfrm>
          <a:prstGeom prst="rect">
            <a:avLst/>
          </a:prstGeom>
        </p:spPr>
      </p:pic>
      <p:sp>
        <p:nvSpPr>
          <p:cNvPr id="18" name="ZoneTexte 17">
            <a:extLst>
              <a:ext uri="{FF2B5EF4-FFF2-40B4-BE49-F238E27FC236}">
                <a16:creationId xmlns:a16="http://schemas.microsoft.com/office/drawing/2014/main" id="{5CC1F5D3-2262-4192-8D69-AF0E89A3AF8C}"/>
              </a:ext>
            </a:extLst>
          </p:cNvPr>
          <p:cNvSpPr txBox="1"/>
          <p:nvPr/>
        </p:nvSpPr>
        <p:spPr>
          <a:xfrm>
            <a:off x="463341" y="2343002"/>
            <a:ext cx="2332332" cy="369332"/>
          </a:xfrm>
          <a:prstGeom prst="rect">
            <a:avLst/>
          </a:prstGeom>
          <a:noFill/>
        </p:spPr>
        <p:txBody>
          <a:bodyPr wrap="square">
            <a:spAutoFit/>
          </a:bodyPr>
          <a:lstStyle/>
          <a:p>
            <a:r>
              <a:rPr lang="en-US" dirty="0">
                <a:solidFill>
                  <a:schemeClr val="bg1"/>
                </a:solidFill>
              </a:rPr>
              <a:t>412180 : 0,5 vs 0,5</a:t>
            </a:r>
          </a:p>
        </p:txBody>
      </p:sp>
    </p:spTree>
    <p:extLst>
      <p:ext uri="{BB962C8B-B14F-4D97-AF65-F5344CB8AC3E}">
        <p14:creationId xmlns:p14="http://schemas.microsoft.com/office/powerpoint/2010/main" val="297188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40149-4239-4A59-8483-295EB69BEB68}"/>
              </a:ext>
            </a:extLst>
          </p:cNvPr>
          <p:cNvSpPr>
            <a:spLocks noGrp="1"/>
          </p:cNvSpPr>
          <p:nvPr>
            <p:ph type="title"/>
          </p:nvPr>
        </p:nvSpPr>
        <p:spPr>
          <a:xfrm>
            <a:off x="250825" y="12179"/>
            <a:ext cx="11131173" cy="970450"/>
          </a:xfrm>
        </p:spPr>
        <p:txBody>
          <a:bodyPr/>
          <a:lstStyle/>
          <a:p>
            <a:r>
              <a:rPr lang="en-US" sz="3200" b="1" i="0" dirty="0">
                <a:solidFill>
                  <a:schemeClr val="bg1"/>
                </a:solidFill>
                <a:effectLst/>
                <a:latin typeface="Roboto Slab"/>
              </a:rPr>
              <a:t>L</a:t>
            </a:r>
            <a:r>
              <a:rPr lang="en-US" sz="3200" b="1" i="0" dirty="0">
                <a:solidFill>
                  <a:schemeClr val="tx1"/>
                </a:solidFill>
                <a:effectLst/>
                <a:latin typeface="Roboto Slab"/>
              </a:rPr>
              <a:t>ocal </a:t>
            </a:r>
            <a:r>
              <a:rPr lang="en-US" sz="3200" b="1" i="0" dirty="0">
                <a:solidFill>
                  <a:schemeClr val="bg1"/>
                </a:solidFill>
                <a:effectLst/>
                <a:latin typeface="Roboto Slab"/>
              </a:rPr>
              <a:t>I</a:t>
            </a:r>
            <a:r>
              <a:rPr lang="en-US" sz="3200" b="1" i="0" dirty="0">
                <a:solidFill>
                  <a:schemeClr val="tx1"/>
                </a:solidFill>
                <a:effectLst/>
                <a:latin typeface="Roboto Slab"/>
              </a:rPr>
              <a:t>nterpretable </a:t>
            </a:r>
            <a:r>
              <a:rPr lang="en-US" sz="3200" b="1" i="0" dirty="0">
                <a:solidFill>
                  <a:schemeClr val="bg1"/>
                </a:solidFill>
                <a:effectLst/>
                <a:latin typeface="Roboto Slab"/>
              </a:rPr>
              <a:t>M</a:t>
            </a:r>
            <a:r>
              <a:rPr lang="en-US" sz="3200" b="1" i="0" dirty="0">
                <a:solidFill>
                  <a:schemeClr val="tx1"/>
                </a:solidFill>
                <a:effectLst/>
                <a:latin typeface="Roboto Slab"/>
              </a:rPr>
              <a:t>odel-Agnostic </a:t>
            </a:r>
            <a:r>
              <a:rPr lang="en-US" sz="3200" b="1" i="0" dirty="0">
                <a:solidFill>
                  <a:schemeClr val="bg1"/>
                </a:solidFill>
                <a:effectLst/>
                <a:latin typeface="Roboto Slab"/>
              </a:rPr>
              <a:t>E</a:t>
            </a:r>
            <a:r>
              <a:rPr lang="en-US" sz="3200" b="1" i="0" dirty="0">
                <a:solidFill>
                  <a:schemeClr val="tx1"/>
                </a:solidFill>
                <a:effectLst/>
                <a:latin typeface="Roboto Slab"/>
              </a:rPr>
              <a:t>xplanations</a:t>
            </a:r>
            <a:endParaRPr lang="en-US" sz="3200" dirty="0">
              <a:solidFill>
                <a:schemeClr val="tx1"/>
              </a:solidFill>
            </a:endParaRPr>
          </a:p>
        </p:txBody>
      </p:sp>
      <p:sp>
        <p:nvSpPr>
          <p:cNvPr id="4" name="Espace réservé du numéro de diapositive 3">
            <a:extLst>
              <a:ext uri="{FF2B5EF4-FFF2-40B4-BE49-F238E27FC236}">
                <a16:creationId xmlns:a16="http://schemas.microsoft.com/office/drawing/2014/main" id="{23939729-1BFA-42C7-84D2-DB0C0632BE7E}"/>
              </a:ext>
            </a:extLst>
          </p:cNvPr>
          <p:cNvSpPr>
            <a:spLocks noGrp="1"/>
          </p:cNvSpPr>
          <p:nvPr>
            <p:ph type="sldNum" sz="quarter" idx="12"/>
          </p:nvPr>
        </p:nvSpPr>
        <p:spPr/>
        <p:txBody>
          <a:bodyPr/>
          <a:lstStyle/>
          <a:p>
            <a:fld id="{D57F1E4F-1CFF-5643-939E-217C01CDF565}" type="slidenum">
              <a:rPr lang="en-US" smtClean="0"/>
              <a:pPr/>
              <a:t>21</a:t>
            </a:fld>
            <a:endParaRPr lang="en-US" b="1" dirty="0"/>
          </a:p>
        </p:txBody>
      </p:sp>
      <p:pic>
        <p:nvPicPr>
          <p:cNvPr id="7" name="Image 6">
            <a:extLst>
              <a:ext uri="{FF2B5EF4-FFF2-40B4-BE49-F238E27FC236}">
                <a16:creationId xmlns:a16="http://schemas.microsoft.com/office/drawing/2014/main" id="{7380C0C0-C914-4D0A-90D2-97B891AD57DC}"/>
              </a:ext>
            </a:extLst>
          </p:cNvPr>
          <p:cNvPicPr>
            <a:picLocks noChangeAspect="1"/>
          </p:cNvPicPr>
          <p:nvPr/>
        </p:nvPicPr>
        <p:blipFill>
          <a:blip r:embed="rId2"/>
          <a:stretch>
            <a:fillRect/>
          </a:stretch>
        </p:blipFill>
        <p:spPr>
          <a:xfrm>
            <a:off x="10591935" y="21589"/>
            <a:ext cx="1600065" cy="1029542"/>
          </a:xfrm>
          <a:prstGeom prst="rect">
            <a:avLst/>
          </a:prstGeom>
        </p:spPr>
      </p:pic>
      <p:pic>
        <p:nvPicPr>
          <p:cNvPr id="12" name="Image 11">
            <a:extLst>
              <a:ext uri="{FF2B5EF4-FFF2-40B4-BE49-F238E27FC236}">
                <a16:creationId xmlns:a16="http://schemas.microsoft.com/office/drawing/2014/main" id="{5018A8AB-23E9-456E-8249-783FC8A5BE98}"/>
              </a:ext>
            </a:extLst>
          </p:cNvPr>
          <p:cNvPicPr>
            <a:picLocks noChangeAspect="1"/>
          </p:cNvPicPr>
          <p:nvPr/>
        </p:nvPicPr>
        <p:blipFill>
          <a:blip r:embed="rId3"/>
          <a:stretch>
            <a:fillRect/>
          </a:stretch>
        </p:blipFill>
        <p:spPr>
          <a:xfrm>
            <a:off x="250825" y="1499810"/>
            <a:ext cx="6387042" cy="2111073"/>
          </a:xfrm>
          <a:prstGeom prst="rect">
            <a:avLst/>
          </a:prstGeom>
        </p:spPr>
      </p:pic>
      <p:sp>
        <p:nvSpPr>
          <p:cNvPr id="14" name="ZoneTexte 13">
            <a:extLst>
              <a:ext uri="{FF2B5EF4-FFF2-40B4-BE49-F238E27FC236}">
                <a16:creationId xmlns:a16="http://schemas.microsoft.com/office/drawing/2014/main" id="{AA5D6000-46A8-43D2-9CB6-99575178CBBB}"/>
              </a:ext>
            </a:extLst>
          </p:cNvPr>
          <p:cNvSpPr txBox="1"/>
          <p:nvPr/>
        </p:nvSpPr>
        <p:spPr>
          <a:xfrm>
            <a:off x="250825" y="3206424"/>
            <a:ext cx="6101644" cy="369332"/>
          </a:xfrm>
          <a:prstGeom prst="rect">
            <a:avLst/>
          </a:prstGeom>
          <a:noFill/>
        </p:spPr>
        <p:txBody>
          <a:bodyPr wrap="square">
            <a:spAutoFit/>
          </a:bodyPr>
          <a:lstStyle/>
          <a:p>
            <a:r>
              <a:rPr lang="en-US" dirty="0">
                <a:solidFill>
                  <a:schemeClr val="bg1"/>
                </a:solidFill>
              </a:rPr>
              <a:t>102068</a:t>
            </a:r>
            <a:endParaRPr lang="en-US" dirty="0"/>
          </a:p>
        </p:txBody>
      </p:sp>
      <p:pic>
        <p:nvPicPr>
          <p:cNvPr id="16" name="Image 15">
            <a:extLst>
              <a:ext uri="{FF2B5EF4-FFF2-40B4-BE49-F238E27FC236}">
                <a16:creationId xmlns:a16="http://schemas.microsoft.com/office/drawing/2014/main" id="{AB11709D-707A-429D-B34A-4D20EFFB5AF6}"/>
              </a:ext>
            </a:extLst>
          </p:cNvPr>
          <p:cNvPicPr>
            <a:picLocks noChangeAspect="1"/>
          </p:cNvPicPr>
          <p:nvPr/>
        </p:nvPicPr>
        <p:blipFill>
          <a:blip r:embed="rId4"/>
          <a:stretch>
            <a:fillRect/>
          </a:stretch>
        </p:blipFill>
        <p:spPr>
          <a:xfrm>
            <a:off x="250825" y="3770941"/>
            <a:ext cx="6387042" cy="2144947"/>
          </a:xfrm>
          <a:prstGeom prst="rect">
            <a:avLst/>
          </a:prstGeom>
        </p:spPr>
      </p:pic>
      <p:sp>
        <p:nvSpPr>
          <p:cNvPr id="18" name="ZoneTexte 17">
            <a:extLst>
              <a:ext uri="{FF2B5EF4-FFF2-40B4-BE49-F238E27FC236}">
                <a16:creationId xmlns:a16="http://schemas.microsoft.com/office/drawing/2014/main" id="{E4BFCE18-CF4B-42DD-A1EB-A6978E014034}"/>
              </a:ext>
            </a:extLst>
          </p:cNvPr>
          <p:cNvSpPr txBox="1"/>
          <p:nvPr/>
        </p:nvSpPr>
        <p:spPr>
          <a:xfrm>
            <a:off x="250825" y="5546556"/>
            <a:ext cx="1916289" cy="369332"/>
          </a:xfrm>
          <a:prstGeom prst="rect">
            <a:avLst/>
          </a:prstGeom>
          <a:noFill/>
        </p:spPr>
        <p:txBody>
          <a:bodyPr wrap="square">
            <a:spAutoFit/>
          </a:bodyPr>
          <a:lstStyle/>
          <a:p>
            <a:r>
              <a:rPr lang="en-US" dirty="0">
                <a:solidFill>
                  <a:schemeClr val="bg1"/>
                </a:solidFill>
              </a:rPr>
              <a:t>412180</a:t>
            </a:r>
            <a:endParaRPr lang="en-US" dirty="0"/>
          </a:p>
        </p:txBody>
      </p:sp>
      <p:sp>
        <p:nvSpPr>
          <p:cNvPr id="19" name="ZoneTexte 18">
            <a:extLst>
              <a:ext uri="{FF2B5EF4-FFF2-40B4-BE49-F238E27FC236}">
                <a16:creationId xmlns:a16="http://schemas.microsoft.com/office/drawing/2014/main" id="{29DBCF0B-9A6B-4BA2-AA5B-AF73440B79BA}"/>
              </a:ext>
            </a:extLst>
          </p:cNvPr>
          <p:cNvSpPr txBox="1"/>
          <p:nvPr/>
        </p:nvSpPr>
        <p:spPr>
          <a:xfrm>
            <a:off x="250825" y="1051131"/>
            <a:ext cx="6101644" cy="369332"/>
          </a:xfrm>
          <a:prstGeom prst="rect">
            <a:avLst/>
          </a:prstGeom>
          <a:noFill/>
        </p:spPr>
        <p:txBody>
          <a:bodyPr wrap="square">
            <a:spAutoFit/>
          </a:bodyPr>
          <a:lstStyle/>
          <a:p>
            <a:r>
              <a:rPr lang="en-US" b="1" i="1" dirty="0"/>
              <a:t>Explanation </a:t>
            </a:r>
            <a:r>
              <a:rPr lang="en-US" b="1" dirty="0"/>
              <a:t>as shown in notebook - Individual</a:t>
            </a:r>
          </a:p>
        </p:txBody>
      </p:sp>
      <p:pic>
        <p:nvPicPr>
          <p:cNvPr id="21" name="Image 20">
            <a:extLst>
              <a:ext uri="{FF2B5EF4-FFF2-40B4-BE49-F238E27FC236}">
                <a16:creationId xmlns:a16="http://schemas.microsoft.com/office/drawing/2014/main" id="{6E2903E3-8D95-4E5E-8B1D-5610B5992A61}"/>
              </a:ext>
            </a:extLst>
          </p:cNvPr>
          <p:cNvPicPr>
            <a:picLocks noChangeAspect="1"/>
          </p:cNvPicPr>
          <p:nvPr/>
        </p:nvPicPr>
        <p:blipFill>
          <a:blip r:embed="rId5"/>
          <a:stretch>
            <a:fillRect/>
          </a:stretch>
        </p:blipFill>
        <p:spPr>
          <a:xfrm>
            <a:off x="6946747" y="1499810"/>
            <a:ext cx="4994428" cy="2121588"/>
          </a:xfrm>
          <a:prstGeom prst="rect">
            <a:avLst/>
          </a:prstGeom>
        </p:spPr>
      </p:pic>
      <p:sp>
        <p:nvSpPr>
          <p:cNvPr id="23" name="Flèche : double flèche horizontale 22">
            <a:extLst>
              <a:ext uri="{FF2B5EF4-FFF2-40B4-BE49-F238E27FC236}">
                <a16:creationId xmlns:a16="http://schemas.microsoft.com/office/drawing/2014/main" id="{D1EA2685-8C96-4A68-B130-D518E5478579}"/>
              </a:ext>
            </a:extLst>
          </p:cNvPr>
          <p:cNvSpPr/>
          <p:nvPr/>
        </p:nvSpPr>
        <p:spPr>
          <a:xfrm>
            <a:off x="6536268" y="3206424"/>
            <a:ext cx="575732"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a:extLst>
              <a:ext uri="{FF2B5EF4-FFF2-40B4-BE49-F238E27FC236}">
                <a16:creationId xmlns:a16="http://schemas.microsoft.com/office/drawing/2014/main" id="{3353133C-BA9A-4963-A3EF-0EAAE8DA5148}"/>
              </a:ext>
            </a:extLst>
          </p:cNvPr>
          <p:cNvSpPr txBox="1"/>
          <p:nvPr/>
        </p:nvSpPr>
        <p:spPr>
          <a:xfrm>
            <a:off x="6946747" y="1061976"/>
            <a:ext cx="4994428" cy="369332"/>
          </a:xfrm>
          <a:prstGeom prst="rect">
            <a:avLst/>
          </a:prstGeom>
          <a:noFill/>
        </p:spPr>
        <p:txBody>
          <a:bodyPr wrap="square">
            <a:spAutoFit/>
          </a:bodyPr>
          <a:lstStyle/>
          <a:p>
            <a:r>
              <a:rPr lang="en-US" b="1" i="1" dirty="0"/>
              <a:t>Explanation </a:t>
            </a:r>
            <a:r>
              <a:rPr lang="en-US" b="1" dirty="0"/>
              <a:t>as plot figure – Class 1</a:t>
            </a:r>
          </a:p>
        </p:txBody>
      </p:sp>
      <p:sp>
        <p:nvSpPr>
          <p:cNvPr id="25" name="ZoneTexte 24">
            <a:extLst>
              <a:ext uri="{FF2B5EF4-FFF2-40B4-BE49-F238E27FC236}">
                <a16:creationId xmlns:a16="http://schemas.microsoft.com/office/drawing/2014/main" id="{DAC2B1E3-6FD7-4E00-B72A-DD7C35E18C33}"/>
              </a:ext>
            </a:extLst>
          </p:cNvPr>
          <p:cNvSpPr txBox="1"/>
          <p:nvPr/>
        </p:nvSpPr>
        <p:spPr>
          <a:xfrm>
            <a:off x="10503113" y="3759652"/>
            <a:ext cx="1367434" cy="369332"/>
          </a:xfrm>
          <a:prstGeom prst="rect">
            <a:avLst/>
          </a:prstGeom>
          <a:noFill/>
        </p:spPr>
        <p:txBody>
          <a:bodyPr wrap="square">
            <a:spAutoFit/>
          </a:bodyPr>
          <a:lstStyle/>
          <a:p>
            <a:r>
              <a:rPr lang="en-US" b="1" dirty="0">
                <a:solidFill>
                  <a:srgbClr val="C00000"/>
                </a:solidFill>
              </a:rPr>
              <a:t>supports</a:t>
            </a:r>
          </a:p>
        </p:txBody>
      </p:sp>
      <p:sp>
        <p:nvSpPr>
          <p:cNvPr id="26" name="ZoneTexte 25">
            <a:extLst>
              <a:ext uri="{FF2B5EF4-FFF2-40B4-BE49-F238E27FC236}">
                <a16:creationId xmlns:a16="http://schemas.microsoft.com/office/drawing/2014/main" id="{3A3BEC4F-3CBA-46F5-924C-802B22C37F74}"/>
              </a:ext>
            </a:extLst>
          </p:cNvPr>
          <p:cNvSpPr txBox="1"/>
          <p:nvPr/>
        </p:nvSpPr>
        <p:spPr>
          <a:xfrm>
            <a:off x="9101834" y="3743573"/>
            <a:ext cx="1576497" cy="369332"/>
          </a:xfrm>
          <a:prstGeom prst="rect">
            <a:avLst/>
          </a:prstGeom>
          <a:noFill/>
        </p:spPr>
        <p:txBody>
          <a:bodyPr wrap="square">
            <a:spAutoFit/>
          </a:bodyPr>
          <a:lstStyle/>
          <a:p>
            <a:r>
              <a:rPr lang="en-US" b="1" dirty="0">
                <a:solidFill>
                  <a:srgbClr val="00B050"/>
                </a:solidFill>
              </a:rPr>
              <a:t>contradicts</a:t>
            </a:r>
          </a:p>
        </p:txBody>
      </p:sp>
      <p:cxnSp>
        <p:nvCxnSpPr>
          <p:cNvPr id="28" name="Connecteur droit 27">
            <a:extLst>
              <a:ext uri="{FF2B5EF4-FFF2-40B4-BE49-F238E27FC236}">
                <a16:creationId xmlns:a16="http://schemas.microsoft.com/office/drawing/2014/main" id="{6A3A4133-BA03-4A2C-96E5-0CF93D138E00}"/>
              </a:ext>
            </a:extLst>
          </p:cNvPr>
          <p:cNvCxnSpPr>
            <a:cxnSpLocks/>
          </p:cNvCxnSpPr>
          <p:nvPr/>
        </p:nvCxnSpPr>
        <p:spPr>
          <a:xfrm>
            <a:off x="10503113" y="1693333"/>
            <a:ext cx="0" cy="2541747"/>
          </a:xfrm>
          <a:prstGeom prst="line">
            <a:avLst/>
          </a:prstGeom>
          <a:ln w="1905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26E0409-5776-465F-8A6C-32706EA065E5}"/>
              </a:ext>
            </a:extLst>
          </p:cNvPr>
          <p:cNvCxnSpPr/>
          <p:nvPr/>
        </p:nvCxnSpPr>
        <p:spPr>
          <a:xfrm>
            <a:off x="10503113" y="4112905"/>
            <a:ext cx="123737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44A4A03-BE76-4BD6-AD20-F5334D21A0AA}"/>
              </a:ext>
            </a:extLst>
          </p:cNvPr>
          <p:cNvCxnSpPr>
            <a:cxnSpLocks/>
          </p:cNvCxnSpPr>
          <p:nvPr/>
        </p:nvCxnSpPr>
        <p:spPr>
          <a:xfrm flipH="1">
            <a:off x="9211733" y="4112905"/>
            <a:ext cx="129138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que 34" descr="Avertissement">
            <a:extLst>
              <a:ext uri="{FF2B5EF4-FFF2-40B4-BE49-F238E27FC236}">
                <a16:creationId xmlns:a16="http://schemas.microsoft.com/office/drawing/2014/main" id="{58018B01-E8C7-4B13-9B8B-FC4BDE5AB6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4602" y="4244329"/>
            <a:ext cx="515248" cy="515248"/>
          </a:xfrm>
          <a:prstGeom prst="rect">
            <a:avLst/>
          </a:prstGeom>
        </p:spPr>
      </p:pic>
      <p:sp>
        <p:nvSpPr>
          <p:cNvPr id="36" name="ZoneTexte 35">
            <a:extLst>
              <a:ext uri="{FF2B5EF4-FFF2-40B4-BE49-F238E27FC236}">
                <a16:creationId xmlns:a16="http://schemas.microsoft.com/office/drawing/2014/main" id="{A0E2F1D1-4F92-47C9-AB55-4B2360E089AF}"/>
              </a:ext>
            </a:extLst>
          </p:cNvPr>
          <p:cNvSpPr txBox="1"/>
          <p:nvPr/>
        </p:nvSpPr>
        <p:spPr>
          <a:xfrm>
            <a:off x="7803862" y="4178788"/>
            <a:ext cx="4388138" cy="646331"/>
          </a:xfrm>
          <a:prstGeom prst="rect">
            <a:avLst/>
          </a:prstGeom>
          <a:noFill/>
        </p:spPr>
        <p:txBody>
          <a:bodyPr wrap="square">
            <a:spAutoFit/>
          </a:bodyPr>
          <a:lstStyle/>
          <a:p>
            <a:r>
              <a:rPr lang="en-US" b="1" i="1" dirty="0"/>
              <a:t>Usually </a:t>
            </a:r>
            <a:r>
              <a:rPr lang="en-US" b="1" i="1" dirty="0">
                <a:solidFill>
                  <a:srgbClr val="00B050"/>
                </a:solidFill>
              </a:rPr>
              <a:t>Green</a:t>
            </a:r>
            <a:r>
              <a:rPr lang="en-US" b="1" i="1" dirty="0"/>
              <a:t> for Class support, but in our case Class 1 is </a:t>
            </a:r>
            <a:r>
              <a:rPr lang="en-US" b="1" i="1" dirty="0">
                <a:solidFill>
                  <a:srgbClr val="C00000"/>
                </a:solidFill>
              </a:rPr>
              <a:t>Risk</a:t>
            </a:r>
            <a:r>
              <a:rPr lang="en-US" b="1" i="1" dirty="0"/>
              <a:t> of failure </a:t>
            </a:r>
            <a:endParaRPr lang="en-US" b="1" dirty="0"/>
          </a:p>
        </p:txBody>
      </p:sp>
    </p:spTree>
    <p:extLst>
      <p:ext uri="{BB962C8B-B14F-4D97-AF65-F5344CB8AC3E}">
        <p14:creationId xmlns:p14="http://schemas.microsoft.com/office/powerpoint/2010/main" val="318042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40149-4239-4A59-8483-295EB69BEB68}"/>
              </a:ext>
            </a:extLst>
          </p:cNvPr>
          <p:cNvSpPr>
            <a:spLocks noGrp="1"/>
          </p:cNvSpPr>
          <p:nvPr>
            <p:ph type="title"/>
          </p:nvPr>
        </p:nvSpPr>
        <p:spPr>
          <a:xfrm>
            <a:off x="250825" y="12179"/>
            <a:ext cx="11131173" cy="970450"/>
          </a:xfrm>
        </p:spPr>
        <p:txBody>
          <a:bodyPr/>
          <a:lstStyle/>
          <a:p>
            <a:r>
              <a:rPr lang="en-US" sz="3200" b="1" i="0" dirty="0">
                <a:solidFill>
                  <a:schemeClr val="bg1"/>
                </a:solidFill>
                <a:effectLst/>
                <a:latin typeface="Roboto Slab"/>
              </a:rPr>
              <a:t>L</a:t>
            </a:r>
            <a:r>
              <a:rPr lang="en-US" sz="3200" b="1" i="0" dirty="0">
                <a:solidFill>
                  <a:schemeClr val="tx1"/>
                </a:solidFill>
                <a:effectLst/>
                <a:latin typeface="Roboto Slab"/>
              </a:rPr>
              <a:t>ocal </a:t>
            </a:r>
            <a:r>
              <a:rPr lang="en-US" sz="3200" b="1" i="0" dirty="0">
                <a:solidFill>
                  <a:schemeClr val="bg1"/>
                </a:solidFill>
                <a:effectLst/>
                <a:latin typeface="Roboto Slab"/>
              </a:rPr>
              <a:t>I</a:t>
            </a:r>
            <a:r>
              <a:rPr lang="en-US" sz="3200" b="1" i="0" dirty="0">
                <a:solidFill>
                  <a:schemeClr val="tx1"/>
                </a:solidFill>
                <a:effectLst/>
                <a:latin typeface="Roboto Slab"/>
              </a:rPr>
              <a:t>nterpretable </a:t>
            </a:r>
            <a:r>
              <a:rPr lang="en-US" sz="3200" b="1" i="0" dirty="0">
                <a:solidFill>
                  <a:schemeClr val="bg1"/>
                </a:solidFill>
                <a:effectLst/>
                <a:latin typeface="Roboto Slab"/>
              </a:rPr>
              <a:t>M</a:t>
            </a:r>
            <a:r>
              <a:rPr lang="en-US" sz="3200" b="1" i="0" dirty="0">
                <a:solidFill>
                  <a:schemeClr val="tx1"/>
                </a:solidFill>
                <a:effectLst/>
                <a:latin typeface="Roboto Slab"/>
              </a:rPr>
              <a:t>odel-Agnostic </a:t>
            </a:r>
            <a:r>
              <a:rPr lang="en-US" sz="3200" b="1" i="0" dirty="0">
                <a:solidFill>
                  <a:schemeClr val="bg1"/>
                </a:solidFill>
                <a:effectLst/>
                <a:latin typeface="Roboto Slab"/>
              </a:rPr>
              <a:t>E</a:t>
            </a:r>
            <a:r>
              <a:rPr lang="en-US" sz="3200" b="1" i="0" dirty="0">
                <a:solidFill>
                  <a:schemeClr val="tx1"/>
                </a:solidFill>
                <a:effectLst/>
                <a:latin typeface="Roboto Slab"/>
              </a:rPr>
              <a:t>xplanations</a:t>
            </a:r>
            <a:endParaRPr lang="en-US" sz="3200" dirty="0">
              <a:solidFill>
                <a:schemeClr val="tx1"/>
              </a:solidFill>
            </a:endParaRPr>
          </a:p>
        </p:txBody>
      </p:sp>
      <p:sp>
        <p:nvSpPr>
          <p:cNvPr id="4" name="Espace réservé du numéro de diapositive 3">
            <a:extLst>
              <a:ext uri="{FF2B5EF4-FFF2-40B4-BE49-F238E27FC236}">
                <a16:creationId xmlns:a16="http://schemas.microsoft.com/office/drawing/2014/main" id="{23939729-1BFA-42C7-84D2-DB0C0632BE7E}"/>
              </a:ext>
            </a:extLst>
          </p:cNvPr>
          <p:cNvSpPr>
            <a:spLocks noGrp="1"/>
          </p:cNvSpPr>
          <p:nvPr>
            <p:ph type="sldNum" sz="quarter" idx="12"/>
          </p:nvPr>
        </p:nvSpPr>
        <p:spPr/>
        <p:txBody>
          <a:bodyPr/>
          <a:lstStyle/>
          <a:p>
            <a:fld id="{D57F1E4F-1CFF-5643-939E-217C01CDF565}" type="slidenum">
              <a:rPr lang="en-US" smtClean="0"/>
              <a:pPr/>
              <a:t>22</a:t>
            </a:fld>
            <a:endParaRPr lang="en-US" b="1" dirty="0"/>
          </a:p>
        </p:txBody>
      </p:sp>
      <p:pic>
        <p:nvPicPr>
          <p:cNvPr id="7" name="Image 6">
            <a:extLst>
              <a:ext uri="{FF2B5EF4-FFF2-40B4-BE49-F238E27FC236}">
                <a16:creationId xmlns:a16="http://schemas.microsoft.com/office/drawing/2014/main" id="{7380C0C0-C914-4D0A-90D2-97B891AD57DC}"/>
              </a:ext>
            </a:extLst>
          </p:cNvPr>
          <p:cNvPicPr>
            <a:picLocks noChangeAspect="1"/>
          </p:cNvPicPr>
          <p:nvPr/>
        </p:nvPicPr>
        <p:blipFill>
          <a:blip r:embed="rId2"/>
          <a:stretch>
            <a:fillRect/>
          </a:stretch>
        </p:blipFill>
        <p:spPr>
          <a:xfrm>
            <a:off x="10591935" y="21589"/>
            <a:ext cx="1600065" cy="1029542"/>
          </a:xfrm>
          <a:prstGeom prst="rect">
            <a:avLst/>
          </a:prstGeom>
        </p:spPr>
      </p:pic>
      <p:pic>
        <p:nvPicPr>
          <p:cNvPr id="12" name="Image 11">
            <a:extLst>
              <a:ext uri="{FF2B5EF4-FFF2-40B4-BE49-F238E27FC236}">
                <a16:creationId xmlns:a16="http://schemas.microsoft.com/office/drawing/2014/main" id="{5018A8AB-23E9-456E-8249-783FC8A5BE98}"/>
              </a:ext>
            </a:extLst>
          </p:cNvPr>
          <p:cNvPicPr>
            <a:picLocks noChangeAspect="1"/>
          </p:cNvPicPr>
          <p:nvPr/>
        </p:nvPicPr>
        <p:blipFill>
          <a:blip r:embed="rId3"/>
          <a:stretch>
            <a:fillRect/>
          </a:stretch>
        </p:blipFill>
        <p:spPr>
          <a:xfrm>
            <a:off x="250825" y="1499810"/>
            <a:ext cx="6387042" cy="2111073"/>
          </a:xfrm>
          <a:prstGeom prst="rect">
            <a:avLst/>
          </a:prstGeom>
        </p:spPr>
      </p:pic>
      <p:sp>
        <p:nvSpPr>
          <p:cNvPr id="14" name="ZoneTexte 13">
            <a:extLst>
              <a:ext uri="{FF2B5EF4-FFF2-40B4-BE49-F238E27FC236}">
                <a16:creationId xmlns:a16="http://schemas.microsoft.com/office/drawing/2014/main" id="{AA5D6000-46A8-43D2-9CB6-99575178CBBB}"/>
              </a:ext>
            </a:extLst>
          </p:cNvPr>
          <p:cNvSpPr txBox="1"/>
          <p:nvPr/>
        </p:nvSpPr>
        <p:spPr>
          <a:xfrm>
            <a:off x="250825" y="3206424"/>
            <a:ext cx="6101644" cy="369332"/>
          </a:xfrm>
          <a:prstGeom prst="rect">
            <a:avLst/>
          </a:prstGeom>
          <a:noFill/>
        </p:spPr>
        <p:txBody>
          <a:bodyPr wrap="square">
            <a:spAutoFit/>
          </a:bodyPr>
          <a:lstStyle/>
          <a:p>
            <a:r>
              <a:rPr lang="en-US" dirty="0">
                <a:solidFill>
                  <a:schemeClr val="bg1"/>
                </a:solidFill>
              </a:rPr>
              <a:t>102068</a:t>
            </a:r>
            <a:endParaRPr lang="en-US" dirty="0"/>
          </a:p>
        </p:txBody>
      </p:sp>
      <p:pic>
        <p:nvPicPr>
          <p:cNvPr id="16" name="Image 15">
            <a:extLst>
              <a:ext uri="{FF2B5EF4-FFF2-40B4-BE49-F238E27FC236}">
                <a16:creationId xmlns:a16="http://schemas.microsoft.com/office/drawing/2014/main" id="{AB11709D-707A-429D-B34A-4D20EFFB5AF6}"/>
              </a:ext>
            </a:extLst>
          </p:cNvPr>
          <p:cNvPicPr>
            <a:picLocks noChangeAspect="1"/>
          </p:cNvPicPr>
          <p:nvPr/>
        </p:nvPicPr>
        <p:blipFill>
          <a:blip r:embed="rId4"/>
          <a:stretch>
            <a:fillRect/>
          </a:stretch>
        </p:blipFill>
        <p:spPr>
          <a:xfrm>
            <a:off x="250825" y="3770941"/>
            <a:ext cx="6387042" cy="2144947"/>
          </a:xfrm>
          <a:prstGeom prst="rect">
            <a:avLst/>
          </a:prstGeom>
        </p:spPr>
      </p:pic>
      <p:sp>
        <p:nvSpPr>
          <p:cNvPr id="18" name="ZoneTexte 17">
            <a:extLst>
              <a:ext uri="{FF2B5EF4-FFF2-40B4-BE49-F238E27FC236}">
                <a16:creationId xmlns:a16="http://schemas.microsoft.com/office/drawing/2014/main" id="{E4BFCE18-CF4B-42DD-A1EB-A6978E014034}"/>
              </a:ext>
            </a:extLst>
          </p:cNvPr>
          <p:cNvSpPr txBox="1"/>
          <p:nvPr/>
        </p:nvSpPr>
        <p:spPr>
          <a:xfrm>
            <a:off x="250825" y="5546556"/>
            <a:ext cx="1916289" cy="369332"/>
          </a:xfrm>
          <a:prstGeom prst="rect">
            <a:avLst/>
          </a:prstGeom>
          <a:noFill/>
        </p:spPr>
        <p:txBody>
          <a:bodyPr wrap="square">
            <a:spAutoFit/>
          </a:bodyPr>
          <a:lstStyle/>
          <a:p>
            <a:r>
              <a:rPr lang="en-US" dirty="0">
                <a:solidFill>
                  <a:schemeClr val="bg1"/>
                </a:solidFill>
              </a:rPr>
              <a:t>412180</a:t>
            </a:r>
            <a:endParaRPr lang="en-US" dirty="0"/>
          </a:p>
        </p:txBody>
      </p:sp>
      <p:sp>
        <p:nvSpPr>
          <p:cNvPr id="19" name="ZoneTexte 18">
            <a:extLst>
              <a:ext uri="{FF2B5EF4-FFF2-40B4-BE49-F238E27FC236}">
                <a16:creationId xmlns:a16="http://schemas.microsoft.com/office/drawing/2014/main" id="{29DBCF0B-9A6B-4BA2-AA5B-AF73440B79BA}"/>
              </a:ext>
            </a:extLst>
          </p:cNvPr>
          <p:cNvSpPr txBox="1"/>
          <p:nvPr/>
        </p:nvSpPr>
        <p:spPr>
          <a:xfrm>
            <a:off x="250825" y="1051131"/>
            <a:ext cx="6101644" cy="369332"/>
          </a:xfrm>
          <a:prstGeom prst="rect">
            <a:avLst/>
          </a:prstGeom>
          <a:noFill/>
        </p:spPr>
        <p:txBody>
          <a:bodyPr wrap="square">
            <a:spAutoFit/>
          </a:bodyPr>
          <a:lstStyle/>
          <a:p>
            <a:r>
              <a:rPr lang="en-US" b="1" i="1" dirty="0"/>
              <a:t>Explanation </a:t>
            </a:r>
            <a:r>
              <a:rPr lang="en-US" b="1" dirty="0"/>
              <a:t>as shown in notebook - Individual</a:t>
            </a:r>
          </a:p>
        </p:txBody>
      </p:sp>
      <p:pic>
        <p:nvPicPr>
          <p:cNvPr id="21" name="Image 20">
            <a:extLst>
              <a:ext uri="{FF2B5EF4-FFF2-40B4-BE49-F238E27FC236}">
                <a16:creationId xmlns:a16="http://schemas.microsoft.com/office/drawing/2014/main" id="{6E2903E3-8D95-4E5E-8B1D-5610B5992A61}"/>
              </a:ext>
            </a:extLst>
          </p:cNvPr>
          <p:cNvPicPr>
            <a:picLocks noChangeAspect="1"/>
          </p:cNvPicPr>
          <p:nvPr/>
        </p:nvPicPr>
        <p:blipFill>
          <a:blip r:embed="rId5"/>
          <a:stretch>
            <a:fillRect/>
          </a:stretch>
        </p:blipFill>
        <p:spPr>
          <a:xfrm>
            <a:off x="6946747" y="1499810"/>
            <a:ext cx="4994428" cy="2121588"/>
          </a:xfrm>
          <a:prstGeom prst="rect">
            <a:avLst/>
          </a:prstGeom>
        </p:spPr>
      </p:pic>
      <p:sp>
        <p:nvSpPr>
          <p:cNvPr id="23" name="Flèche : double flèche horizontale 22">
            <a:extLst>
              <a:ext uri="{FF2B5EF4-FFF2-40B4-BE49-F238E27FC236}">
                <a16:creationId xmlns:a16="http://schemas.microsoft.com/office/drawing/2014/main" id="{D1EA2685-8C96-4A68-B130-D518E5478579}"/>
              </a:ext>
            </a:extLst>
          </p:cNvPr>
          <p:cNvSpPr/>
          <p:nvPr/>
        </p:nvSpPr>
        <p:spPr>
          <a:xfrm>
            <a:off x="6536268" y="3206424"/>
            <a:ext cx="575732"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a:extLst>
              <a:ext uri="{FF2B5EF4-FFF2-40B4-BE49-F238E27FC236}">
                <a16:creationId xmlns:a16="http://schemas.microsoft.com/office/drawing/2014/main" id="{3353133C-BA9A-4963-A3EF-0EAAE8DA5148}"/>
              </a:ext>
            </a:extLst>
          </p:cNvPr>
          <p:cNvSpPr txBox="1"/>
          <p:nvPr/>
        </p:nvSpPr>
        <p:spPr>
          <a:xfrm>
            <a:off x="6946747" y="1061976"/>
            <a:ext cx="4994428" cy="369332"/>
          </a:xfrm>
          <a:prstGeom prst="rect">
            <a:avLst/>
          </a:prstGeom>
          <a:noFill/>
        </p:spPr>
        <p:txBody>
          <a:bodyPr wrap="square">
            <a:spAutoFit/>
          </a:bodyPr>
          <a:lstStyle/>
          <a:p>
            <a:r>
              <a:rPr lang="en-US" b="1" i="1" dirty="0"/>
              <a:t>Explanation </a:t>
            </a:r>
            <a:r>
              <a:rPr lang="en-US" b="1" dirty="0"/>
              <a:t>as plot figure – Class 1</a:t>
            </a:r>
          </a:p>
        </p:txBody>
      </p:sp>
      <p:sp>
        <p:nvSpPr>
          <p:cNvPr id="25" name="ZoneTexte 24">
            <a:extLst>
              <a:ext uri="{FF2B5EF4-FFF2-40B4-BE49-F238E27FC236}">
                <a16:creationId xmlns:a16="http://schemas.microsoft.com/office/drawing/2014/main" id="{DAC2B1E3-6FD7-4E00-B72A-DD7C35E18C33}"/>
              </a:ext>
            </a:extLst>
          </p:cNvPr>
          <p:cNvSpPr txBox="1"/>
          <p:nvPr/>
        </p:nvSpPr>
        <p:spPr>
          <a:xfrm>
            <a:off x="10503113" y="3759652"/>
            <a:ext cx="1367434" cy="369332"/>
          </a:xfrm>
          <a:prstGeom prst="rect">
            <a:avLst/>
          </a:prstGeom>
          <a:noFill/>
        </p:spPr>
        <p:txBody>
          <a:bodyPr wrap="square">
            <a:spAutoFit/>
          </a:bodyPr>
          <a:lstStyle/>
          <a:p>
            <a:r>
              <a:rPr lang="en-US" b="1" dirty="0">
                <a:solidFill>
                  <a:srgbClr val="C00000"/>
                </a:solidFill>
              </a:rPr>
              <a:t>supports</a:t>
            </a:r>
          </a:p>
        </p:txBody>
      </p:sp>
      <p:sp>
        <p:nvSpPr>
          <p:cNvPr id="26" name="ZoneTexte 25">
            <a:extLst>
              <a:ext uri="{FF2B5EF4-FFF2-40B4-BE49-F238E27FC236}">
                <a16:creationId xmlns:a16="http://schemas.microsoft.com/office/drawing/2014/main" id="{3A3BEC4F-3CBA-46F5-924C-802B22C37F74}"/>
              </a:ext>
            </a:extLst>
          </p:cNvPr>
          <p:cNvSpPr txBox="1"/>
          <p:nvPr/>
        </p:nvSpPr>
        <p:spPr>
          <a:xfrm>
            <a:off x="9101834" y="3743573"/>
            <a:ext cx="1576497" cy="369332"/>
          </a:xfrm>
          <a:prstGeom prst="rect">
            <a:avLst/>
          </a:prstGeom>
          <a:noFill/>
        </p:spPr>
        <p:txBody>
          <a:bodyPr wrap="square">
            <a:spAutoFit/>
          </a:bodyPr>
          <a:lstStyle/>
          <a:p>
            <a:r>
              <a:rPr lang="en-US" b="1" dirty="0">
                <a:solidFill>
                  <a:srgbClr val="00B050"/>
                </a:solidFill>
              </a:rPr>
              <a:t>contradicts</a:t>
            </a:r>
          </a:p>
        </p:txBody>
      </p:sp>
      <p:cxnSp>
        <p:nvCxnSpPr>
          <p:cNvPr id="28" name="Connecteur droit 27">
            <a:extLst>
              <a:ext uri="{FF2B5EF4-FFF2-40B4-BE49-F238E27FC236}">
                <a16:creationId xmlns:a16="http://schemas.microsoft.com/office/drawing/2014/main" id="{6A3A4133-BA03-4A2C-96E5-0CF93D138E00}"/>
              </a:ext>
            </a:extLst>
          </p:cNvPr>
          <p:cNvCxnSpPr>
            <a:cxnSpLocks/>
          </p:cNvCxnSpPr>
          <p:nvPr/>
        </p:nvCxnSpPr>
        <p:spPr>
          <a:xfrm>
            <a:off x="10503113" y="1693333"/>
            <a:ext cx="0" cy="2541747"/>
          </a:xfrm>
          <a:prstGeom prst="line">
            <a:avLst/>
          </a:prstGeom>
          <a:ln w="1905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26E0409-5776-465F-8A6C-32706EA065E5}"/>
              </a:ext>
            </a:extLst>
          </p:cNvPr>
          <p:cNvCxnSpPr/>
          <p:nvPr/>
        </p:nvCxnSpPr>
        <p:spPr>
          <a:xfrm>
            <a:off x="10503113" y="4112905"/>
            <a:ext cx="123737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44A4A03-BE76-4BD6-AD20-F5334D21A0AA}"/>
              </a:ext>
            </a:extLst>
          </p:cNvPr>
          <p:cNvCxnSpPr>
            <a:cxnSpLocks/>
          </p:cNvCxnSpPr>
          <p:nvPr/>
        </p:nvCxnSpPr>
        <p:spPr>
          <a:xfrm flipH="1">
            <a:off x="9211733" y="4112905"/>
            <a:ext cx="129138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que 34" descr="Avertissement">
            <a:extLst>
              <a:ext uri="{FF2B5EF4-FFF2-40B4-BE49-F238E27FC236}">
                <a16:creationId xmlns:a16="http://schemas.microsoft.com/office/drawing/2014/main" id="{58018B01-E8C7-4B13-9B8B-FC4BDE5AB6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4602" y="4244329"/>
            <a:ext cx="515248" cy="515248"/>
          </a:xfrm>
          <a:prstGeom prst="rect">
            <a:avLst/>
          </a:prstGeom>
        </p:spPr>
      </p:pic>
      <p:sp>
        <p:nvSpPr>
          <p:cNvPr id="36" name="ZoneTexte 35">
            <a:extLst>
              <a:ext uri="{FF2B5EF4-FFF2-40B4-BE49-F238E27FC236}">
                <a16:creationId xmlns:a16="http://schemas.microsoft.com/office/drawing/2014/main" id="{A0E2F1D1-4F92-47C9-AB55-4B2360E089AF}"/>
              </a:ext>
            </a:extLst>
          </p:cNvPr>
          <p:cNvSpPr txBox="1"/>
          <p:nvPr/>
        </p:nvSpPr>
        <p:spPr>
          <a:xfrm>
            <a:off x="7803862" y="4178788"/>
            <a:ext cx="4388138" cy="646331"/>
          </a:xfrm>
          <a:prstGeom prst="rect">
            <a:avLst/>
          </a:prstGeom>
          <a:noFill/>
        </p:spPr>
        <p:txBody>
          <a:bodyPr wrap="square">
            <a:spAutoFit/>
          </a:bodyPr>
          <a:lstStyle/>
          <a:p>
            <a:r>
              <a:rPr lang="en-US" b="1" i="1" dirty="0"/>
              <a:t>Usually </a:t>
            </a:r>
            <a:r>
              <a:rPr lang="en-US" b="1" i="1" dirty="0">
                <a:solidFill>
                  <a:srgbClr val="00B050"/>
                </a:solidFill>
              </a:rPr>
              <a:t>Green</a:t>
            </a:r>
            <a:r>
              <a:rPr lang="en-US" b="1" i="1" dirty="0"/>
              <a:t> for Class support, but in our case Class 1 is </a:t>
            </a:r>
            <a:r>
              <a:rPr lang="en-US" b="1" i="1" dirty="0">
                <a:solidFill>
                  <a:srgbClr val="C00000"/>
                </a:solidFill>
              </a:rPr>
              <a:t>Risk</a:t>
            </a:r>
            <a:r>
              <a:rPr lang="en-US" b="1" i="1" dirty="0"/>
              <a:t> of failure </a:t>
            </a:r>
            <a:endParaRPr lang="en-US" b="1" dirty="0"/>
          </a:p>
        </p:txBody>
      </p:sp>
    </p:spTree>
    <p:extLst>
      <p:ext uri="{BB962C8B-B14F-4D97-AF65-F5344CB8AC3E}">
        <p14:creationId xmlns:p14="http://schemas.microsoft.com/office/powerpoint/2010/main" val="18836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Dashboard demo</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3406168" y="1086928"/>
            <a:ext cx="2994631" cy="2909339"/>
          </a:xfrm>
        </p:spPr>
        <p:txBody>
          <a:bodyPr>
            <a:normAutofit/>
          </a:bodyPr>
          <a:lstStyle/>
          <a:p>
            <a:pPr marL="0" indent="0">
              <a:buNone/>
            </a:pPr>
            <a:r>
              <a:rPr lang="en-US" dirty="0"/>
              <a:t>Remote (</a:t>
            </a:r>
            <a:r>
              <a:rPr lang="en-US" dirty="0" err="1"/>
              <a:t>github</a:t>
            </a:r>
            <a:r>
              <a:rPr lang="en-US" dirty="0"/>
              <a:t>):</a:t>
            </a:r>
          </a:p>
          <a:p>
            <a:pPr>
              <a:buFont typeface="Courier New" panose="02070309020205020404" pitchFamily="49" charset="0"/>
              <a:buChar char="o"/>
            </a:pPr>
            <a:r>
              <a:rPr lang="en-US" dirty="0"/>
              <a:t>inputs</a:t>
            </a:r>
          </a:p>
          <a:p>
            <a:pPr>
              <a:buFont typeface="Courier New" panose="02070309020205020404" pitchFamily="49" charset="0"/>
              <a:buChar char="o"/>
            </a:pPr>
            <a:r>
              <a:rPr lang="en-US" dirty="0"/>
              <a:t>+ app.py</a:t>
            </a:r>
          </a:p>
          <a:p>
            <a:pPr lvl="1">
              <a:buFont typeface="Courier New" panose="02070309020205020404" pitchFamily="49" charset="0"/>
              <a:buChar char="o"/>
            </a:pPr>
            <a:r>
              <a:rPr lang="en-US" dirty="0"/>
              <a:t>	get inputs</a:t>
            </a:r>
          </a:p>
          <a:p>
            <a:pPr lvl="1">
              <a:buFont typeface="Courier New" panose="02070309020205020404" pitchFamily="49" charset="0"/>
              <a:buChar char="o"/>
            </a:pPr>
            <a:r>
              <a:rPr lang="en-US" dirty="0"/>
              <a:t>	make pipeline</a:t>
            </a:r>
          </a:p>
          <a:p>
            <a:pPr>
              <a:buFont typeface="Courier New" panose="02070309020205020404" pitchFamily="49" charset="0"/>
              <a:buChar char="o"/>
            </a:pPr>
            <a:r>
              <a:rPr lang="en-US" dirty="0"/>
              <a:t>Sidebar </a:t>
            </a:r>
          </a:p>
          <a:p>
            <a:pPr>
              <a:buFont typeface="Courier New" panose="02070309020205020404" pitchFamily="49" charset="0"/>
              <a:buChar char="o"/>
            </a:pPr>
            <a:r>
              <a:rPr lang="en-US" dirty="0"/>
              <a:t>Mainframe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23</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8056973" y="850490"/>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232784" y="1205272"/>
            <a:ext cx="2555571" cy="3242550"/>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r>
              <a:rPr lang="en-US" dirty="0" err="1"/>
              <a:t>Shap</a:t>
            </a:r>
            <a:r>
              <a:rPr lang="en-US" dirty="0"/>
              <a:t> </a:t>
            </a:r>
          </a:p>
          <a:p>
            <a:pPr lvl="1"/>
            <a:r>
              <a:rPr lang="en-US" dirty="0"/>
              <a:t>Explainer</a:t>
            </a:r>
          </a:p>
          <a:p>
            <a:pPr lvl="1"/>
            <a:r>
              <a:rPr lang="en-US" dirty="0"/>
              <a:t>Values</a:t>
            </a:r>
          </a:p>
          <a:p>
            <a:pPr marL="0" indent="0">
              <a:buNone/>
            </a:pPr>
            <a:r>
              <a:rPr lang="en-US" dirty="0"/>
              <a:t>Nb. Nothing to serialize for LIME</a:t>
            </a:r>
          </a:p>
          <a:p>
            <a:endParaRPr lang="en-US" dirty="0"/>
          </a:p>
        </p:txBody>
      </p:sp>
    </p:spTree>
    <p:extLst>
      <p:ext uri="{BB962C8B-B14F-4D97-AF65-F5344CB8AC3E}">
        <p14:creationId xmlns:p14="http://schemas.microsoft.com/office/powerpoint/2010/main" val="326495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24</a:t>
            </a:fld>
            <a:endParaRPr lang="en-US" b="1" dirty="0"/>
          </a:p>
        </p:txBody>
      </p:sp>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3</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extLst>
              <p:ext uri="{D42A27DB-BD31-4B8C-83A1-F6EECF244321}">
                <p14:modId xmlns:p14="http://schemas.microsoft.com/office/powerpoint/2010/main" val="1586639315"/>
              </p:ext>
            </p:extLst>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 9">
            <a:extLst>
              <a:ext uri="{FF2B5EF4-FFF2-40B4-BE49-F238E27FC236}">
                <a16:creationId xmlns:a16="http://schemas.microsoft.com/office/drawing/2014/main" id="{14F0D3DC-0ED6-4C13-9BAF-1B08077E97DA}"/>
              </a:ext>
            </a:extLst>
          </p:cNvPr>
          <p:cNvPicPr>
            <a:picLocks noChangeAspect="1"/>
          </p:cNvPicPr>
          <p:nvPr/>
        </p:nvPicPr>
        <p:blipFill>
          <a:blip r:embed="rId7"/>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35346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4</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5" name="Groupe 4">
            <a:extLst>
              <a:ext uri="{FF2B5EF4-FFF2-40B4-BE49-F238E27FC236}">
                <a16:creationId xmlns:a16="http://schemas.microsoft.com/office/drawing/2014/main" id="{ACA8CD9E-2541-40E0-A98B-15067F3ED118}"/>
              </a:ext>
            </a:extLst>
          </p:cNvPr>
          <p:cNvGrpSpPr/>
          <p:nvPr/>
        </p:nvGrpSpPr>
        <p:grpSpPr>
          <a:xfrm>
            <a:off x="9188782" y="1256740"/>
            <a:ext cx="2973098" cy="4304466"/>
            <a:chOff x="9188782" y="1256740"/>
            <a:chExt cx="2973098" cy="4304466"/>
          </a:xfrm>
        </p:grpSpPr>
        <p:pic>
          <p:nvPicPr>
            <p:cNvPr id="41" name="Image 40">
              <a:extLst>
                <a:ext uri="{FF2B5EF4-FFF2-40B4-BE49-F238E27FC236}">
                  <a16:creationId xmlns:a16="http://schemas.microsoft.com/office/drawing/2014/main" id="{AA2E5325-01DC-4B6B-8B8B-D011BA8C934B}"/>
                </a:ext>
              </a:extLst>
            </p:cNvPr>
            <p:cNvPicPr>
              <a:picLocks noChangeAspect="1"/>
            </p:cNvPicPr>
            <p:nvPr/>
          </p:nvPicPr>
          <p:blipFill>
            <a:blip r:embed="rId23"/>
            <a:stretch>
              <a:fillRect/>
            </a:stretch>
          </p:blipFill>
          <p:spPr>
            <a:xfrm>
              <a:off x="9188782" y="3749372"/>
              <a:ext cx="2865226" cy="1811834"/>
            </a:xfrm>
            <a:prstGeom prst="rect">
              <a:avLst/>
            </a:prstGeom>
          </p:spPr>
        </p:pic>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0"/>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1"/>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4" name="Groupe 13">
            <a:extLst>
              <a:ext uri="{FF2B5EF4-FFF2-40B4-BE49-F238E27FC236}">
                <a16:creationId xmlns:a16="http://schemas.microsoft.com/office/drawing/2014/main" id="{4DBC05F3-1B0C-4F5D-A6CB-2C6E3CA9FBD2}"/>
              </a:ext>
            </a:extLst>
          </p:cNvPr>
          <p:cNvGrpSpPr/>
          <p:nvPr/>
        </p:nvGrpSpPr>
        <p:grpSpPr>
          <a:xfrm>
            <a:off x="55150" y="2988462"/>
            <a:ext cx="9870104" cy="3838385"/>
            <a:chOff x="38323" y="2953265"/>
            <a:chExt cx="9870104" cy="3838385"/>
          </a:xfrm>
        </p:grpSpPr>
        <p:grpSp>
          <p:nvGrpSpPr>
            <p:cNvPr id="235" name="Groupe 234">
              <a:extLst>
                <a:ext uri="{FF2B5EF4-FFF2-40B4-BE49-F238E27FC236}">
                  <a16:creationId xmlns:a16="http://schemas.microsoft.com/office/drawing/2014/main" id="{887323BC-D1F7-4FCF-AC5D-44DEA4ECC94E}"/>
                </a:ext>
              </a:extLst>
            </p:cNvPr>
            <p:cNvGrpSpPr/>
            <p:nvPr/>
          </p:nvGrpSpPr>
          <p:grpSpPr>
            <a:xfrm>
              <a:off x="38323" y="2953265"/>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r>
                  <a:rPr lang="en-US" sz="2400" dirty="0"/>
                  <a:t>		</a:t>
                </a:r>
              </a:p>
              <a:p>
                <a:endParaRPr lang="en-US" sz="2400" dirty="0"/>
              </a:p>
              <a:p>
                <a:r>
                  <a:rPr lang="en-US" sz="2400" dirty="0"/>
                  <a:t>		we have no time-stamp nor contextual data to catch repayment failure as “events”… rather than “fix” we would “prevent” defaults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62072" y="5447689"/>
              <a:ext cx="515248" cy="515248"/>
            </a:xfrm>
            <a:prstGeom prst="rect">
              <a:avLst/>
            </a:prstGeom>
          </p:spPr>
        </p:pic>
      </p:grpSp>
      <p:pic>
        <p:nvPicPr>
          <p:cNvPr id="234" name="Image 233">
            <a:extLst>
              <a:ext uri="{FF2B5EF4-FFF2-40B4-BE49-F238E27FC236}">
                <a16:creationId xmlns:a16="http://schemas.microsoft.com/office/drawing/2014/main" id="{31F1F941-A40A-4418-8ED8-BBA85B799F56}"/>
              </a:ext>
            </a:extLst>
          </p:cNvPr>
          <p:cNvPicPr>
            <a:picLocks noChangeAspect="1"/>
          </p:cNvPicPr>
          <p:nvPr/>
        </p:nvPicPr>
        <p:blipFill>
          <a:blip r:embed="rId46"/>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538821" y="316000"/>
            <a:ext cx="10571998" cy="645396"/>
          </a:xfrm>
        </p:spPr>
        <p:txBody>
          <a:bodyPr/>
          <a:lstStyle/>
          <a:p>
            <a:r>
              <a:rPr lang="en-US" dirty="0"/>
              <a:t>Inputs: overview</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5</a:t>
            </a:fld>
            <a:endParaRPr lang="en-US" dirty="0"/>
          </a:p>
        </p:txBody>
      </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grpSp>
        <p:nvGrpSpPr>
          <p:cNvPr id="21" name="Groupe 20">
            <a:extLst>
              <a:ext uri="{FF2B5EF4-FFF2-40B4-BE49-F238E27FC236}">
                <a16:creationId xmlns:a16="http://schemas.microsoft.com/office/drawing/2014/main" id="{C8FCED8C-F897-4D23-B793-326D84B0A611}"/>
              </a:ext>
            </a:extLst>
          </p:cNvPr>
          <p:cNvGrpSpPr/>
          <p:nvPr/>
        </p:nvGrpSpPr>
        <p:grpSpPr>
          <a:xfrm>
            <a:off x="71870" y="2142860"/>
            <a:ext cx="4854233" cy="1515491"/>
            <a:chOff x="71870" y="2142860"/>
            <a:chExt cx="4854233" cy="1515491"/>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9" name="Image 18">
              <a:extLst>
                <a:ext uri="{FF2B5EF4-FFF2-40B4-BE49-F238E27FC236}">
                  <a16:creationId xmlns:a16="http://schemas.microsoft.com/office/drawing/2014/main" id="{BAD4D036-68AA-4DAB-A1C3-850DD1390452}"/>
                </a:ext>
              </a:extLst>
            </p:cNvPr>
            <p:cNvPicPr>
              <a:picLocks noChangeAspect="1"/>
            </p:cNvPicPr>
            <p:nvPr/>
          </p:nvPicPr>
          <p:blipFill>
            <a:blip r:embed="rId8"/>
            <a:stretch>
              <a:fillRect/>
            </a:stretch>
          </p:blipFill>
          <p:spPr>
            <a:xfrm>
              <a:off x="1783710" y="2249692"/>
              <a:ext cx="3142393" cy="1408659"/>
            </a:xfrm>
            <a:prstGeom prst="rect">
              <a:avLst/>
            </a:prstGeom>
          </p:spPr>
        </p:pic>
      </p:grpSp>
      <p:pic>
        <p:nvPicPr>
          <p:cNvPr id="53" name="Image 52">
            <a:extLst>
              <a:ext uri="{FF2B5EF4-FFF2-40B4-BE49-F238E27FC236}">
                <a16:creationId xmlns:a16="http://schemas.microsoft.com/office/drawing/2014/main" id="{EFADADA1-F90B-4F50-BA67-0BCC92F468C9}"/>
              </a:ext>
            </a:extLst>
          </p:cNvPr>
          <p:cNvPicPr>
            <a:picLocks noChangeAspect="1"/>
          </p:cNvPicPr>
          <p:nvPr/>
        </p:nvPicPr>
        <p:blipFill>
          <a:blip r:embed="rId9"/>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Inputs: analysis &amp; enhancement</a:t>
            </a:r>
          </a:p>
        </p:txBody>
      </p:sp>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6</a:t>
            </a:fld>
            <a:endParaRPr lang="en-US" b="1" dirty="0"/>
          </a:p>
        </p:txBody>
      </p:sp>
      <p:grpSp>
        <p:nvGrpSpPr>
          <p:cNvPr id="3" name="Groupe 2">
            <a:extLst>
              <a:ext uri="{FF2B5EF4-FFF2-40B4-BE49-F238E27FC236}">
                <a16:creationId xmlns:a16="http://schemas.microsoft.com/office/drawing/2014/main" id="{2E8DD004-B1AC-47BF-9EC2-87564226E943}"/>
              </a:ext>
            </a:extLst>
          </p:cNvPr>
          <p:cNvGrpSpPr/>
          <p:nvPr/>
        </p:nvGrpSpPr>
        <p:grpSpPr>
          <a:xfrm>
            <a:off x="534256" y="1873284"/>
            <a:ext cx="4775214" cy="2334747"/>
            <a:chOff x="534256" y="1873284"/>
            <a:chExt cx="4775214" cy="2334747"/>
          </a:xfrm>
        </p:grpSpPr>
        <p:sp>
          <p:nvSpPr>
            <p:cNvPr id="10" name="Forme libre : forme 9">
              <a:extLst>
                <a:ext uri="{FF2B5EF4-FFF2-40B4-BE49-F238E27FC236}">
                  <a16:creationId xmlns:a16="http://schemas.microsoft.com/office/drawing/2014/main" id="{CE24D0D6-62DD-412B-A5B9-D359AE10809A}"/>
                </a:ext>
              </a:extLst>
            </p:cNvPr>
            <p:cNvSpPr/>
            <p:nvPr/>
          </p:nvSpPr>
          <p:spPr>
            <a:xfrm>
              <a:off x="2984937" y="1873284"/>
              <a:ext cx="2324533" cy="1216663"/>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1. Top-Down</a:t>
              </a:r>
            </a:p>
            <a:p>
              <a:pPr marL="0" lvl="0" indent="0" algn="ctr" defTabSz="844550">
                <a:lnSpc>
                  <a:spcPct val="90000"/>
                </a:lnSpc>
                <a:spcBef>
                  <a:spcPct val="0"/>
                </a:spcBef>
                <a:spcAft>
                  <a:spcPct val="35000"/>
                </a:spcAft>
                <a:buNone/>
              </a:pPr>
              <a:r>
                <a:rPr lang="en-US" sz="1900" kern="1200" dirty="0"/>
                <a:t>EDA &amp; Manual FE</a:t>
              </a:r>
            </a:p>
          </p:txBody>
        </p:sp>
        <p:pic>
          <p:nvPicPr>
            <p:cNvPr id="38" name="Image 37">
              <a:extLst>
                <a:ext uri="{FF2B5EF4-FFF2-40B4-BE49-F238E27FC236}">
                  <a16:creationId xmlns:a16="http://schemas.microsoft.com/office/drawing/2014/main" id="{0A093B8F-0D47-42B0-B715-2F09A8D706A9}"/>
                </a:ext>
              </a:extLst>
            </p:cNvPr>
            <p:cNvPicPr>
              <a:picLocks noChangeAspect="1"/>
            </p:cNvPicPr>
            <p:nvPr/>
          </p:nvPicPr>
          <p:blipFill>
            <a:blip r:embed="rId3"/>
            <a:stretch>
              <a:fillRect/>
            </a:stretch>
          </p:blipFill>
          <p:spPr>
            <a:xfrm>
              <a:off x="534256" y="2760584"/>
              <a:ext cx="2573239" cy="1447447"/>
            </a:xfrm>
            <a:prstGeom prst="rect">
              <a:avLst/>
            </a:prstGeom>
          </p:spPr>
        </p:pic>
      </p:grpSp>
      <p:grpSp>
        <p:nvGrpSpPr>
          <p:cNvPr id="13" name="Groupe 12">
            <a:extLst>
              <a:ext uri="{FF2B5EF4-FFF2-40B4-BE49-F238E27FC236}">
                <a16:creationId xmlns:a16="http://schemas.microsoft.com/office/drawing/2014/main" id="{A55DE554-56B1-4A36-A6DB-B982942928CE}"/>
              </a:ext>
            </a:extLst>
          </p:cNvPr>
          <p:cNvGrpSpPr/>
          <p:nvPr/>
        </p:nvGrpSpPr>
        <p:grpSpPr>
          <a:xfrm>
            <a:off x="250090" y="1143359"/>
            <a:ext cx="7604058" cy="3190219"/>
            <a:chOff x="250090" y="1143359"/>
            <a:chExt cx="7604058" cy="3190219"/>
          </a:xfrm>
        </p:grpSpPr>
        <p:sp>
          <p:nvSpPr>
            <p:cNvPr id="35" name="Flèche : double flèche horizontale 34">
              <a:extLst>
                <a:ext uri="{FF2B5EF4-FFF2-40B4-BE49-F238E27FC236}">
                  <a16:creationId xmlns:a16="http://schemas.microsoft.com/office/drawing/2014/main" id="{1A17252C-FBF0-41A7-9C60-3C8F6F0207EE}"/>
                </a:ext>
              </a:extLst>
            </p:cNvPr>
            <p:cNvSpPr/>
            <p:nvPr/>
          </p:nvSpPr>
          <p:spPr>
            <a:xfrm>
              <a:off x="5444783" y="2118659"/>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6" name="Flèche : double flèche horizontale 35">
              <a:extLst>
                <a:ext uri="{FF2B5EF4-FFF2-40B4-BE49-F238E27FC236}">
                  <a16:creationId xmlns:a16="http://schemas.microsoft.com/office/drawing/2014/main" id="{C09D5079-3902-4A2A-B39F-4F71267F22BC}"/>
                </a:ext>
              </a:extLst>
            </p:cNvPr>
            <p:cNvSpPr/>
            <p:nvPr/>
          </p:nvSpPr>
          <p:spPr>
            <a:xfrm rot="3537643">
              <a:off x="4136786" y="3420332"/>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7" name="Flèche : double flèche horizontale 36">
              <a:extLst>
                <a:ext uri="{FF2B5EF4-FFF2-40B4-BE49-F238E27FC236}">
                  <a16:creationId xmlns:a16="http://schemas.microsoft.com/office/drawing/2014/main" id="{6603FE2C-67A0-4E50-875D-4CBB0DE0236A}"/>
                </a:ext>
              </a:extLst>
            </p:cNvPr>
            <p:cNvSpPr/>
            <p:nvPr/>
          </p:nvSpPr>
          <p:spPr>
            <a:xfrm rot="7626351">
              <a:off x="6940903" y="3405683"/>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0" name="Flèche : double flèche horizontale 39">
              <a:extLst>
                <a:ext uri="{FF2B5EF4-FFF2-40B4-BE49-F238E27FC236}">
                  <a16:creationId xmlns:a16="http://schemas.microsoft.com/office/drawing/2014/main" id="{647F9707-0CA8-4E0F-8CED-4B2E0522E902}"/>
                </a:ext>
              </a:extLst>
            </p:cNvPr>
            <p:cNvSpPr/>
            <p:nvPr/>
          </p:nvSpPr>
          <p:spPr>
            <a:xfrm>
              <a:off x="250090" y="1143359"/>
              <a:ext cx="2324532" cy="725307"/>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defTabSz="666750">
                <a:lnSpc>
                  <a:spcPct val="90000"/>
                </a:lnSpc>
                <a:spcBef>
                  <a:spcPct val="0"/>
                </a:spcBef>
                <a:spcAft>
                  <a:spcPct val="35000"/>
                </a:spcAft>
              </a:pPr>
              <a:r>
                <a:rPr lang="en-US" sz="1500" b="1" dirty="0">
                  <a:solidFill>
                    <a:schemeClr val="bg1"/>
                  </a:solidFill>
                </a:rPr>
                <a:t>   interdependence</a:t>
              </a:r>
            </a:p>
          </p:txBody>
        </p:sp>
      </p:grpSp>
      <p:grpSp>
        <p:nvGrpSpPr>
          <p:cNvPr id="5" name="Groupe 4">
            <a:extLst>
              <a:ext uri="{FF2B5EF4-FFF2-40B4-BE49-F238E27FC236}">
                <a16:creationId xmlns:a16="http://schemas.microsoft.com/office/drawing/2014/main" id="{FA42CFE1-0A7D-42DF-85D5-15B362475D14}"/>
              </a:ext>
            </a:extLst>
          </p:cNvPr>
          <p:cNvGrpSpPr/>
          <p:nvPr/>
        </p:nvGrpSpPr>
        <p:grpSpPr>
          <a:xfrm>
            <a:off x="6764662" y="1868666"/>
            <a:ext cx="4652324" cy="2339365"/>
            <a:chOff x="6764662" y="1868666"/>
            <a:chExt cx="4652324" cy="2339365"/>
          </a:xfrm>
        </p:grpSpPr>
        <p:sp>
          <p:nvSpPr>
            <p:cNvPr id="12" name="Forme libre : forme 11">
              <a:extLst>
                <a:ext uri="{FF2B5EF4-FFF2-40B4-BE49-F238E27FC236}">
                  <a16:creationId xmlns:a16="http://schemas.microsoft.com/office/drawing/2014/main" id="{7CFA2498-95AC-455D-BCF3-98B3FBFD5A94}"/>
                </a:ext>
              </a:extLst>
            </p:cNvPr>
            <p:cNvSpPr/>
            <p:nvPr/>
          </p:nvSpPr>
          <p:spPr>
            <a:xfrm>
              <a:off x="6764662" y="1868666"/>
              <a:ext cx="2324533" cy="1216662"/>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2. Bottom-Up</a:t>
              </a:r>
            </a:p>
            <a:p>
              <a:pPr marL="0" lvl="0" indent="0" algn="ctr" defTabSz="844550">
                <a:lnSpc>
                  <a:spcPct val="90000"/>
                </a:lnSpc>
                <a:spcBef>
                  <a:spcPct val="0"/>
                </a:spcBef>
                <a:spcAft>
                  <a:spcPct val="35000"/>
                </a:spcAft>
                <a:buNone/>
              </a:pPr>
              <a:r>
                <a:rPr lang="en-US" sz="1900" kern="1200" dirty="0"/>
                <a:t>Manual &amp; Auto FE &amp; Aggregation</a:t>
              </a:r>
            </a:p>
          </p:txBody>
        </p:sp>
        <p:pic>
          <p:nvPicPr>
            <p:cNvPr id="42" name="Image 41">
              <a:extLst>
                <a:ext uri="{FF2B5EF4-FFF2-40B4-BE49-F238E27FC236}">
                  <a16:creationId xmlns:a16="http://schemas.microsoft.com/office/drawing/2014/main" id="{F71DCBFC-F826-4E65-B3EC-94D76DFEA306}"/>
                </a:ext>
              </a:extLst>
            </p:cNvPr>
            <p:cNvPicPr>
              <a:picLocks noChangeAspect="1"/>
            </p:cNvPicPr>
            <p:nvPr/>
          </p:nvPicPr>
          <p:blipFill>
            <a:blip r:embed="rId4"/>
            <a:stretch>
              <a:fillRect/>
            </a:stretch>
          </p:blipFill>
          <p:spPr>
            <a:xfrm>
              <a:off x="8843747" y="2760584"/>
              <a:ext cx="2573239" cy="1447447"/>
            </a:xfrm>
            <a:prstGeom prst="rect">
              <a:avLst/>
            </a:prstGeom>
          </p:spPr>
        </p:pic>
      </p:grpSp>
      <p:grpSp>
        <p:nvGrpSpPr>
          <p:cNvPr id="6" name="Groupe 5">
            <a:extLst>
              <a:ext uri="{FF2B5EF4-FFF2-40B4-BE49-F238E27FC236}">
                <a16:creationId xmlns:a16="http://schemas.microsoft.com/office/drawing/2014/main" id="{5F04595A-632C-46B7-BD7A-37E8F4BF58D8}"/>
              </a:ext>
            </a:extLst>
          </p:cNvPr>
          <p:cNvGrpSpPr/>
          <p:nvPr/>
        </p:nvGrpSpPr>
        <p:grpSpPr>
          <a:xfrm>
            <a:off x="2521254" y="4392638"/>
            <a:ext cx="4618189" cy="2317071"/>
            <a:chOff x="2521254" y="4392638"/>
            <a:chExt cx="4618189" cy="2317071"/>
          </a:xfrm>
        </p:grpSpPr>
        <p:sp>
          <p:nvSpPr>
            <p:cNvPr id="17" name="Forme libre : forme 16">
              <a:extLst>
                <a:ext uri="{FF2B5EF4-FFF2-40B4-BE49-F238E27FC236}">
                  <a16:creationId xmlns:a16="http://schemas.microsoft.com/office/drawing/2014/main" id="{D0AD931B-225D-48F5-B38A-B54219B1F6A7}"/>
                </a:ext>
              </a:extLst>
            </p:cNvPr>
            <p:cNvSpPr/>
            <p:nvPr/>
          </p:nvSpPr>
          <p:spPr>
            <a:xfrm>
              <a:off x="4814910" y="4392638"/>
              <a:ext cx="2324533" cy="1133356"/>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3. Model-agnostic Feature Selection</a:t>
              </a:r>
            </a:p>
          </p:txBody>
        </p:sp>
        <p:pic>
          <p:nvPicPr>
            <p:cNvPr id="44" name="Image 43">
              <a:extLst>
                <a:ext uri="{FF2B5EF4-FFF2-40B4-BE49-F238E27FC236}">
                  <a16:creationId xmlns:a16="http://schemas.microsoft.com/office/drawing/2014/main" id="{C0178E2B-4381-4862-AC2B-33223C94C187}"/>
                </a:ext>
              </a:extLst>
            </p:cNvPr>
            <p:cNvPicPr>
              <a:picLocks noChangeAspect="1"/>
            </p:cNvPicPr>
            <p:nvPr/>
          </p:nvPicPr>
          <p:blipFill>
            <a:blip r:embed="rId5"/>
            <a:stretch>
              <a:fillRect/>
            </a:stretch>
          </p:blipFill>
          <p:spPr>
            <a:xfrm>
              <a:off x="2521254" y="5262262"/>
              <a:ext cx="2573239" cy="1447447"/>
            </a:xfrm>
            <a:prstGeom prst="rect">
              <a:avLst/>
            </a:prstGeom>
          </p:spPr>
        </p:pic>
      </p:grpSp>
      <p:grpSp>
        <p:nvGrpSpPr>
          <p:cNvPr id="11" name="Groupe 10">
            <a:extLst>
              <a:ext uri="{FF2B5EF4-FFF2-40B4-BE49-F238E27FC236}">
                <a16:creationId xmlns:a16="http://schemas.microsoft.com/office/drawing/2014/main" id="{71980DCD-3B41-4CB3-B265-3054417CE14B}"/>
              </a:ext>
            </a:extLst>
          </p:cNvPr>
          <p:cNvGrpSpPr/>
          <p:nvPr/>
        </p:nvGrpSpPr>
        <p:grpSpPr>
          <a:xfrm>
            <a:off x="5568224" y="3125445"/>
            <a:ext cx="6398933" cy="3668615"/>
            <a:chOff x="5568224" y="3125445"/>
            <a:chExt cx="6398933" cy="3668615"/>
          </a:xfrm>
        </p:grpSpPr>
        <p:sp>
          <p:nvSpPr>
            <p:cNvPr id="39" name="Flèche : double flèche horizontale 38">
              <a:extLst>
                <a:ext uri="{FF2B5EF4-FFF2-40B4-BE49-F238E27FC236}">
                  <a16:creationId xmlns:a16="http://schemas.microsoft.com/office/drawing/2014/main" id="{13566199-E53F-4C1C-946F-42D032069523}"/>
                </a:ext>
              </a:extLst>
            </p:cNvPr>
            <p:cNvSpPr/>
            <p:nvPr/>
          </p:nvSpPr>
          <p:spPr>
            <a:xfrm rot="2283901">
              <a:off x="7116783" y="5599760"/>
              <a:ext cx="768027" cy="396433"/>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3" name="Flèche : en arc 42">
              <a:extLst>
                <a:ext uri="{FF2B5EF4-FFF2-40B4-BE49-F238E27FC236}">
                  <a16:creationId xmlns:a16="http://schemas.microsoft.com/office/drawing/2014/main" id="{3AFBC471-868D-42C0-82F3-ABE3098FF8DF}"/>
                </a:ext>
              </a:extLst>
            </p:cNvPr>
            <p:cNvSpPr/>
            <p:nvPr/>
          </p:nvSpPr>
          <p:spPr>
            <a:xfrm rot="10307845">
              <a:off x="5568224" y="3125445"/>
              <a:ext cx="978408" cy="978408"/>
            </a:xfrm>
            <a:prstGeom prst="circularArrow">
              <a:avLst>
                <a:gd name="adj1" fmla="val 12500"/>
                <a:gd name="adj2" fmla="val 1102598"/>
                <a:gd name="adj3" fmla="val 20457681"/>
                <a:gd name="adj4" fmla="val 2183372"/>
                <a:gd name="adj5" fmla="val 125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grpSp>
          <p:nvGrpSpPr>
            <p:cNvPr id="45" name="Groupe 44">
              <a:extLst>
                <a:ext uri="{FF2B5EF4-FFF2-40B4-BE49-F238E27FC236}">
                  <a16:creationId xmlns:a16="http://schemas.microsoft.com/office/drawing/2014/main" id="{BC84D8E3-F3E5-4BC1-A39D-0DC648CA7355}"/>
                </a:ext>
              </a:extLst>
            </p:cNvPr>
            <p:cNvGrpSpPr/>
            <p:nvPr/>
          </p:nvGrpSpPr>
          <p:grpSpPr>
            <a:xfrm>
              <a:off x="7899937" y="4631999"/>
              <a:ext cx="4067220" cy="1323439"/>
              <a:chOff x="5123441" y="6311416"/>
              <a:chExt cx="5416721" cy="1223158"/>
            </a:xfrm>
          </p:grpSpPr>
          <p:sp>
            <p:nvSpPr>
              <p:cNvPr id="46" name="ZoneTexte 45">
                <a:extLst>
                  <a:ext uri="{FF2B5EF4-FFF2-40B4-BE49-F238E27FC236}">
                    <a16:creationId xmlns:a16="http://schemas.microsoft.com/office/drawing/2014/main" id="{BB112531-420C-42E0-9E72-38DE7AA78CB4}"/>
                  </a:ext>
                </a:extLst>
              </p:cNvPr>
              <p:cNvSpPr txBox="1"/>
              <p:nvPr/>
            </p:nvSpPr>
            <p:spPr>
              <a:xfrm>
                <a:off x="5123441" y="6311416"/>
                <a:ext cx="5416721" cy="122315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b="1" dirty="0"/>
                  <a:t>Iterate</a:t>
                </a:r>
                <a:r>
                  <a:rPr lang="en-US" sz="1600" dirty="0"/>
                  <a:t> according to </a:t>
                </a:r>
                <a:r>
                  <a:rPr lang="en-US" sz="1600" b="1" dirty="0"/>
                  <a:t>best classifier’s </a:t>
                </a:r>
                <a:r>
                  <a:rPr lang="en-US" sz="1600" dirty="0"/>
                  <a:t>features importance</a:t>
                </a:r>
              </a:p>
              <a:p>
                <a:pPr algn="r"/>
                <a:r>
                  <a:rPr lang="en-US" sz="1600" dirty="0"/>
                  <a:t>Take into account </a:t>
                </a:r>
                <a:r>
                  <a:rPr lang="en-US" sz="1600" b="1" dirty="0"/>
                  <a:t>interpretability feedbacks</a:t>
                </a:r>
              </a:p>
            </p:txBody>
          </p:sp>
          <p:pic>
            <p:nvPicPr>
              <p:cNvPr id="47" name="Graphique 46" descr="Index pointant vers la droite vu du côté du dos de la main">
                <a:extLst>
                  <a:ext uri="{FF2B5EF4-FFF2-40B4-BE49-F238E27FC236}">
                    <a16:creationId xmlns:a16="http://schemas.microsoft.com/office/drawing/2014/main" id="{51EC5AC7-A047-492C-A85F-413F7BB7C6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7607" y="6311416"/>
                <a:ext cx="450613" cy="450613"/>
              </a:xfrm>
              <a:prstGeom prst="rect">
                <a:avLst/>
              </a:prstGeom>
            </p:spPr>
          </p:pic>
        </p:grpSp>
        <p:grpSp>
          <p:nvGrpSpPr>
            <p:cNvPr id="7" name="Groupe 6">
              <a:extLst>
                <a:ext uri="{FF2B5EF4-FFF2-40B4-BE49-F238E27FC236}">
                  <a16:creationId xmlns:a16="http://schemas.microsoft.com/office/drawing/2014/main" id="{8E5157BB-391E-4AEC-8D53-8BF75EF37B20}"/>
                </a:ext>
              </a:extLst>
            </p:cNvPr>
            <p:cNvGrpSpPr/>
            <p:nvPr/>
          </p:nvGrpSpPr>
          <p:grpSpPr>
            <a:xfrm>
              <a:off x="7899937" y="6220776"/>
              <a:ext cx="3613920" cy="573284"/>
              <a:chOff x="7899937" y="6220776"/>
              <a:chExt cx="3613920" cy="573284"/>
            </a:xfrm>
          </p:grpSpPr>
          <p:sp>
            <p:nvSpPr>
              <p:cNvPr id="41" name="Forme libre : forme 40">
                <a:extLst>
                  <a:ext uri="{FF2B5EF4-FFF2-40B4-BE49-F238E27FC236}">
                    <a16:creationId xmlns:a16="http://schemas.microsoft.com/office/drawing/2014/main" id="{AA6B7AA7-D388-4D3D-B412-371FA8569655}"/>
                  </a:ext>
                </a:extLst>
              </p:cNvPr>
              <p:cNvSpPr/>
              <p:nvPr/>
            </p:nvSpPr>
            <p:spPr>
              <a:xfrm>
                <a:off x="7899937" y="6220776"/>
                <a:ext cx="1288981"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p:txBody>
          </p:sp>
          <p:sp>
            <p:nvSpPr>
              <p:cNvPr id="48" name="Forme libre : forme 47">
                <a:extLst>
                  <a:ext uri="{FF2B5EF4-FFF2-40B4-BE49-F238E27FC236}">
                    <a16:creationId xmlns:a16="http://schemas.microsoft.com/office/drawing/2014/main" id="{A441B73F-D816-4BE2-B858-AD0721A0CA9C}"/>
                  </a:ext>
                </a:extLst>
              </p:cNvPr>
              <p:cNvSpPr/>
              <p:nvPr/>
            </p:nvSpPr>
            <p:spPr>
              <a:xfrm>
                <a:off x="9588344" y="6220776"/>
                <a:ext cx="1925513"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dirty="0"/>
                  <a:t>Interpretation</a:t>
                </a:r>
                <a:endParaRPr lang="en-US" sz="1900" kern="1200" dirty="0"/>
              </a:p>
            </p:txBody>
          </p:sp>
          <p:sp>
            <p:nvSpPr>
              <p:cNvPr id="50" name="ZoneTexte 49">
                <a:extLst>
                  <a:ext uri="{FF2B5EF4-FFF2-40B4-BE49-F238E27FC236}">
                    <a16:creationId xmlns:a16="http://schemas.microsoft.com/office/drawing/2014/main" id="{9F6D0AE9-3A6F-4AD7-878F-6D7415F98A8B}"/>
                  </a:ext>
                </a:extLst>
              </p:cNvPr>
              <p:cNvSpPr txBox="1"/>
              <p:nvPr/>
            </p:nvSpPr>
            <p:spPr>
              <a:xfrm>
                <a:off x="9206039" y="6322752"/>
                <a:ext cx="491358" cy="369332"/>
              </a:xfrm>
              <a:prstGeom prst="rect">
                <a:avLst/>
              </a:prstGeom>
              <a:noFill/>
            </p:spPr>
            <p:txBody>
              <a:bodyPr wrap="square">
                <a:spAutoFit/>
              </a:bodyPr>
              <a:lstStyle/>
              <a:p>
                <a:r>
                  <a:rPr lang="en-US" sz="1800" dirty="0"/>
                  <a:t>+</a:t>
                </a:r>
                <a:endParaRPr lang="en-US" dirty="0"/>
              </a:p>
            </p:txBody>
          </p:sp>
        </p:grpSp>
      </p:grpSp>
      <p:pic>
        <p:nvPicPr>
          <p:cNvPr id="30" name="Image 29">
            <a:extLst>
              <a:ext uri="{FF2B5EF4-FFF2-40B4-BE49-F238E27FC236}">
                <a16:creationId xmlns:a16="http://schemas.microsoft.com/office/drawing/2014/main" id="{F112CF00-29BC-4310-85DF-8F196DD988F3}"/>
              </a:ext>
            </a:extLst>
          </p:cNvPr>
          <p:cNvPicPr>
            <a:picLocks noChangeAspect="1"/>
          </p:cNvPicPr>
          <p:nvPr/>
        </p:nvPicPr>
        <p:blipFill>
          <a:blip r:embed="rId8"/>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5429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167486" y="579936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Image 51">
            <a:extLst>
              <a:ext uri="{FF2B5EF4-FFF2-40B4-BE49-F238E27FC236}">
                <a16:creationId xmlns:a16="http://schemas.microsoft.com/office/drawing/2014/main" id="{B5E26BFC-E93F-4E5C-857D-423EB9C6EA40}"/>
              </a:ext>
            </a:extLst>
          </p:cNvPr>
          <p:cNvPicPr>
            <a:picLocks noChangeAspect="1"/>
          </p:cNvPicPr>
          <p:nvPr/>
        </p:nvPicPr>
        <p:blipFill>
          <a:blip r:embed="rId7"/>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3">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8</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135757" y="5641939"/>
            <a:ext cx="5161204" cy="1077218"/>
            <a:chOff x="5159388" y="6004856"/>
            <a:chExt cx="6873688" cy="995595"/>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99559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Remove </a:t>
              </a:r>
              <a:r>
                <a:rPr lang="en-US" sz="1600" b="1" dirty="0"/>
                <a:t>too highly correlated features</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+ 349</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648194"/>
            <a:ext cx="10374652" cy="2114059"/>
            <a:chOff x="202722" y="648194"/>
            <a:chExt cx="10374652" cy="2114059"/>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648194"/>
              <a:ext cx="10374652" cy="1700156"/>
              <a:chOff x="202722" y="648194"/>
              <a:chExt cx="10374652" cy="1700156"/>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8921628" y="648194"/>
                <a:ext cx="1655746" cy="458456"/>
              </a:xfrm>
              <a:prstGeom prst="wedgeRectCallout">
                <a:avLst>
                  <a:gd name="adj1" fmla="val 12707"/>
                  <a:gd name="adj2" fmla="val 99475"/>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270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952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7" name="Image 136">
            <a:extLst>
              <a:ext uri="{FF2B5EF4-FFF2-40B4-BE49-F238E27FC236}">
                <a16:creationId xmlns:a16="http://schemas.microsoft.com/office/drawing/2014/main" id="{8385D2A4-38F7-4B25-B717-49B0ABEC70CB}"/>
              </a:ext>
            </a:extLst>
          </p:cNvPr>
          <p:cNvPicPr>
            <a:picLocks noChangeAspect="1"/>
          </p:cNvPicPr>
          <p:nvPr/>
        </p:nvPicPr>
        <p:blipFill>
          <a:blip r:embed="rId21"/>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133990" y="1230693"/>
            <a:ext cx="6235279" cy="5452792"/>
          </a:xfrm>
        </p:spPr>
        <p:txBody>
          <a:bodyPr>
            <a:normAutofit fontScale="92500" lnSpcReduction="10000"/>
          </a:bodyPr>
          <a:lstStyle/>
          <a:p>
            <a:endParaRPr lang="en-US" b="1" dirty="0"/>
          </a:p>
          <a:p>
            <a:r>
              <a:rPr lang="en-US" b="1" dirty="0"/>
              <a:t>Boruta technique: </a:t>
            </a:r>
            <a:r>
              <a:rPr lang="en-US" dirty="0"/>
              <a:t>based on a randomized values within shadow features to enrich a given observation</a:t>
            </a:r>
          </a:p>
          <a:p>
            <a:pPr lvl="1"/>
            <a:r>
              <a:rPr lang="en-US" i="1" dirty="0"/>
              <a:t>A feature is useful only if </a:t>
            </a:r>
            <a:r>
              <a:rPr lang="en-US" b="1" i="1" dirty="0"/>
              <a:t>confirmed</a:t>
            </a:r>
            <a:r>
              <a:rPr lang="en-US" i="1" dirty="0"/>
              <a:t> better than its shadow: rank 1.</a:t>
            </a:r>
          </a:p>
          <a:p>
            <a:r>
              <a:rPr lang="en-US" b="1" dirty="0"/>
              <a:t>Main benefits:</a:t>
            </a:r>
          </a:p>
          <a:p>
            <a:pPr lvl="1"/>
            <a:r>
              <a:rPr lang="en-US" dirty="0"/>
              <a:t>assess </a:t>
            </a:r>
            <a:r>
              <a:rPr lang="en-US" b="1" dirty="0"/>
              <a:t>valuable FE results</a:t>
            </a:r>
          </a:p>
          <a:p>
            <a:pPr lvl="1"/>
            <a:r>
              <a:rPr lang="en-US" dirty="0"/>
              <a:t>provide a </a:t>
            </a:r>
            <a:r>
              <a:rPr lang="en-US" b="1" dirty="0"/>
              <a:t>model-agnostic feature selection</a:t>
            </a:r>
          </a:p>
          <a:p>
            <a:r>
              <a:rPr lang="en-US" b="1" dirty="0"/>
              <a:t>Drawback:</a:t>
            </a:r>
          </a:p>
          <a:p>
            <a:pPr lvl="1"/>
            <a:r>
              <a:rPr lang="en-US" dirty="0"/>
              <a:t>Heavy computational time</a:t>
            </a:r>
          </a:p>
          <a:p>
            <a:pPr lvl="1"/>
            <a:r>
              <a:rPr lang="en-US" dirty="0"/>
              <a:t>Keeps correlated features</a:t>
            </a:r>
          </a:p>
          <a:p>
            <a:r>
              <a:rPr lang="en-US" b="1" dirty="0"/>
              <a:t>Enable to emphasize: </a:t>
            </a:r>
          </a:p>
          <a:p>
            <a:pPr lvl="1"/>
            <a:r>
              <a:rPr lang="en-US" dirty="0"/>
              <a:t>Further steps sensitivity to imputation</a:t>
            </a:r>
          </a:p>
          <a:p>
            <a:pPr lvl="1"/>
            <a:r>
              <a:rPr lang="en-US" dirty="0"/>
              <a:t>Value of alternate encoding techniques for categorical (such as Response Coding)</a:t>
            </a:r>
          </a:p>
          <a:p>
            <a:pPr lvl="1"/>
            <a:r>
              <a:rPr lang="en-US" dirty="0"/>
              <a:t>Ability to Once classifier selected, we should perform a new dedicated iteration</a:t>
            </a:r>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1748553135"/>
              </p:ext>
            </p:extLst>
          </p:nvPr>
        </p:nvGraphicFramePr>
        <p:xfrm>
          <a:off x="6686865" y="126966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6547203" y="5760155"/>
            <a:ext cx="5003563" cy="523220"/>
          </a:xfrm>
          <a:prstGeom prst="rect">
            <a:avLst/>
          </a:prstGeom>
          <a:noFill/>
        </p:spPr>
        <p:txBody>
          <a:bodyPr wrap="square" rtlCol="0">
            <a:spAutoFit/>
          </a:bodyPr>
          <a:lstStyle/>
          <a:p>
            <a:r>
              <a:rPr lang="en-US" sz="1400" dirty="0"/>
              <a:t>Here we’ve lost integrity and kept most frequent and most discriminant among categorical feature encoding</a:t>
            </a:r>
          </a:p>
        </p:txBody>
      </p:sp>
      <p:sp>
        <p:nvSpPr>
          <p:cNvPr id="8" name="ZoneTexte 7">
            <a:extLst>
              <a:ext uri="{FF2B5EF4-FFF2-40B4-BE49-F238E27FC236}">
                <a16:creationId xmlns:a16="http://schemas.microsoft.com/office/drawing/2014/main" id="{4F78CA56-7814-48A8-9883-A0053DE69279}"/>
              </a:ext>
            </a:extLst>
          </p:cNvPr>
          <p:cNvSpPr txBox="1"/>
          <p:nvPr/>
        </p:nvSpPr>
        <p:spPr>
          <a:xfrm>
            <a:off x="6655335" y="3098464"/>
            <a:ext cx="3851067" cy="954107"/>
          </a:xfrm>
          <a:prstGeom prst="rect">
            <a:avLst/>
          </a:prstGeom>
          <a:noFill/>
        </p:spPr>
        <p:txBody>
          <a:bodyPr wrap="square" rtlCol="0">
            <a:spAutoFit/>
          </a:bodyPr>
          <a:lstStyle/>
          <a:p>
            <a:r>
              <a:rPr lang="en-US" sz="1400" dirty="0"/>
              <a:t>Here we found most valuable </a:t>
            </a:r>
            <a:r>
              <a:rPr lang="en-US" sz="1400" dirty="0" err="1"/>
              <a:t>aggs</a:t>
            </a:r>
            <a:r>
              <a:rPr lang="en-US" sz="1400" dirty="0"/>
              <a:t> methods among those tested. </a:t>
            </a:r>
            <a:r>
              <a:rPr lang="en-US" sz="1400" dirty="0" err="1"/>
              <a:t>Additionnaly</a:t>
            </a:r>
            <a:r>
              <a:rPr lang="en-US" sz="1400" dirty="0"/>
              <a:t>, we confirm utility of the “DEF” filter</a:t>
            </a:r>
          </a:p>
        </p:txBody>
      </p:sp>
      <p:graphicFrame>
        <p:nvGraphicFramePr>
          <p:cNvPr id="9" name="Tableau 8">
            <a:extLst>
              <a:ext uri="{FF2B5EF4-FFF2-40B4-BE49-F238E27FC236}">
                <a16:creationId xmlns:a16="http://schemas.microsoft.com/office/drawing/2014/main" id="{C8EE3F84-655A-48BD-AFAC-827D3E95A099}"/>
              </a:ext>
            </a:extLst>
          </p:cNvPr>
          <p:cNvGraphicFramePr>
            <a:graphicFrameLocks noGrp="1"/>
          </p:cNvGraphicFramePr>
          <p:nvPr>
            <p:extLst>
              <p:ext uri="{D42A27DB-BD31-4B8C-83A1-F6EECF244321}">
                <p14:modId xmlns:p14="http://schemas.microsoft.com/office/powerpoint/2010/main" val="4258985988"/>
              </p:ext>
            </p:extLst>
          </p:nvPr>
        </p:nvGraphicFramePr>
        <p:xfrm>
          <a:off x="6655335" y="4593777"/>
          <a:ext cx="4320846" cy="1097280"/>
        </p:xfrm>
        <a:graphic>
          <a:graphicData uri="http://schemas.openxmlformats.org/drawingml/2006/table">
            <a:tbl>
              <a:tblPr>
                <a:tableStyleId>{5C22544A-7EE6-4342-B048-85BDC9FD1C3A}</a:tableStyleId>
              </a:tblPr>
              <a:tblGrid>
                <a:gridCol w="3919398">
                  <a:extLst>
                    <a:ext uri="{9D8B030D-6E8A-4147-A177-3AD203B41FA5}">
                      <a16:colId xmlns:a16="http://schemas.microsoft.com/office/drawing/2014/main" val="986919463"/>
                    </a:ext>
                  </a:extLst>
                </a:gridCol>
                <a:gridCol w="401448">
                  <a:extLst>
                    <a:ext uri="{9D8B030D-6E8A-4147-A177-3AD203B41FA5}">
                      <a16:colId xmlns:a16="http://schemas.microsoft.com/office/drawing/2014/main" val="1399340207"/>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7778083"/>
                  </a:ext>
                </a:extLst>
              </a:tr>
              <a:tr h="182880">
                <a:tc>
                  <a:txBody>
                    <a:bodyPr/>
                    <a:lstStyle/>
                    <a:p>
                      <a:pPr algn="l" fontAlgn="b"/>
                      <a:r>
                        <a:rPr lang="en-US" sz="1100" u="none" strike="noStrike">
                          <a:effectLst/>
                        </a:rPr>
                        <a:t>NAME_EDUCATION_TYPE_Higher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802752"/>
                  </a:ext>
                </a:extLst>
              </a:tr>
              <a:tr h="182880">
                <a:tc>
                  <a:txBody>
                    <a:bodyPr/>
                    <a:lstStyle/>
                    <a:p>
                      <a:pPr algn="l" fontAlgn="b"/>
                      <a:r>
                        <a:rPr lang="en-US" sz="1100" u="none" strike="noStrike">
                          <a:effectLst/>
                        </a:rPr>
                        <a:t>NAME_EDUCATION_TYPE_Secondary / secondary special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784623"/>
                  </a:ext>
                </a:extLst>
              </a:tr>
              <a:tr h="182880">
                <a:tc>
                  <a:txBody>
                    <a:bodyPr/>
                    <a:lstStyle/>
                    <a:p>
                      <a:pPr algn="l" fontAlgn="b"/>
                      <a:r>
                        <a:rPr lang="en-US" sz="1100" u="none" strike="noStrike">
                          <a:effectLst/>
                        </a:rPr>
                        <a:t>NAME_EDUCATION_TYPE_Lower secondary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916137"/>
                  </a:ext>
                </a:extLst>
              </a:tr>
              <a:tr h="182880">
                <a:tc>
                  <a:txBody>
                    <a:bodyPr/>
                    <a:lstStyle/>
                    <a:p>
                      <a:pPr algn="l" fontAlgn="b"/>
                      <a:r>
                        <a:rPr lang="en-US" sz="1100" u="none" strike="noStrike">
                          <a:effectLst/>
                        </a:rPr>
                        <a:t>NAME_EDUCATION_TYPE_Incomplete higher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144405"/>
                  </a:ext>
                </a:extLst>
              </a:tr>
              <a:tr h="182880">
                <a:tc>
                  <a:txBody>
                    <a:bodyPr/>
                    <a:lstStyle/>
                    <a:p>
                      <a:pPr algn="l" fontAlgn="b"/>
                      <a:r>
                        <a:rPr lang="en-US" sz="1100" u="none" strike="noStrike" dirty="0" err="1">
                          <a:effectLst/>
                        </a:rPr>
                        <a:t>NAME_EDUCATION_TYPE_Academic</a:t>
                      </a:r>
                      <a:r>
                        <a:rPr lang="en-US" sz="1100" u="none" strike="noStrike" dirty="0">
                          <a:effectLst/>
                        </a:rPr>
                        <a:t> degree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5239838"/>
                  </a:ext>
                </a:extLst>
              </a:tr>
            </a:tbl>
          </a:graphicData>
        </a:graphic>
      </p:graphicFrame>
      <p:pic>
        <p:nvPicPr>
          <p:cNvPr id="10" name="Image 9">
            <a:extLst>
              <a:ext uri="{FF2B5EF4-FFF2-40B4-BE49-F238E27FC236}">
                <a16:creationId xmlns:a16="http://schemas.microsoft.com/office/drawing/2014/main" id="{D19CAFBB-6CE0-4721-8FAD-909D66A0D082}"/>
              </a:ext>
            </a:extLst>
          </p:cNvPr>
          <p:cNvPicPr>
            <a:picLocks noChangeAspect="1"/>
          </p:cNvPicPr>
          <p:nvPr/>
        </p:nvPicPr>
        <p:blipFill>
          <a:blip r:embed="rId3"/>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72687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26998</TotalTime>
  <Words>3054</Words>
  <Application>Microsoft Office PowerPoint</Application>
  <PresentationFormat>Grand écran</PresentationFormat>
  <Paragraphs>560</Paragraphs>
  <Slides>24</Slides>
  <Notes>10</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Arial</vt:lpstr>
      <vt:lpstr>Calibri</vt:lpstr>
      <vt:lpstr>Century Gothic</vt:lpstr>
      <vt:lpstr>charter</vt:lpstr>
      <vt:lpstr>Courier New</vt:lpstr>
      <vt:lpstr>Helvetica Neue</vt:lpstr>
      <vt:lpstr>Montserrat</vt:lpstr>
      <vt:lpstr>Roboto Slab</vt:lpstr>
      <vt:lpstr>Wingdings 2</vt:lpstr>
      <vt:lpstr>Concis</vt:lpstr>
      <vt:lpstr>Cash &amp; Revolving loans for clients with no or few loans history</vt:lpstr>
      <vt:lpstr>Table of contents</vt:lpstr>
      <vt:lpstr>Table of contents</vt:lpstr>
      <vt:lpstr>Use case</vt:lpstr>
      <vt:lpstr>Inputs: overview</vt:lpstr>
      <vt:lpstr>Inputs: analysis &amp; enhancement</vt:lpstr>
      <vt:lpstr>Top-down Exploratory Data Analysis &amp; FeatureEngineering</vt:lpstr>
      <vt:lpstr>Bottom-up  Aggregation, Merge &amp; Feature Selection</vt:lpstr>
      <vt:lpstr>Track most valuable features</vt:lpstr>
      <vt:lpstr>Table of contents</vt:lpstr>
      <vt:lpstr>Scoring &amp; integration</vt:lpstr>
      <vt:lpstr>Table of contents</vt:lpstr>
      <vt:lpstr>Find the best model: process</vt:lpstr>
      <vt:lpstr>1.a imputation &amp; scaling</vt:lpstr>
      <vt:lpstr>2b. Remedy Class imbalance test SMOTE vs Class_weight</vt:lpstr>
      <vt:lpstr>3. &amp; 4. Evaluation &amp; Optimization Hyperopt with CV</vt:lpstr>
      <vt:lpstr>Table of contents</vt:lpstr>
      <vt:lpstr>Go back to the Use Case</vt:lpstr>
      <vt:lpstr>Dashboard: interpretability with “explainers”</vt:lpstr>
      <vt:lpstr>SHapley Additive exPlanations</vt:lpstr>
      <vt:lpstr>Local Interpretable Model-Agnostic Explanations</vt:lpstr>
      <vt:lpstr>Local Interpretable Model-Agnostic Explanations</vt:lpstr>
      <vt:lpstr>Dashboard demo</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428</cp:revision>
  <dcterms:created xsi:type="dcterms:W3CDTF">2020-11-02T09:36:41Z</dcterms:created>
  <dcterms:modified xsi:type="dcterms:W3CDTF">2020-12-16T17:52:11Z</dcterms:modified>
</cp:coreProperties>
</file>