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3" r:id="rId3"/>
    <p:sldId id="260" r:id="rId4"/>
    <p:sldId id="284" r:id="rId5"/>
    <p:sldId id="278" r:id="rId6"/>
    <p:sldId id="257" r:id="rId7"/>
    <p:sldId id="276" r:id="rId8"/>
    <p:sldId id="279" r:id="rId9"/>
    <p:sldId id="285" r:id="rId10"/>
    <p:sldId id="281" r:id="rId11"/>
    <p:sldId id="258" r:id="rId12"/>
    <p:sldId id="286" r:id="rId13"/>
    <p:sldId id="283" r:id="rId14"/>
    <p:sldId id="275" r:id="rId15"/>
    <p:sldId id="271" r:id="rId16"/>
    <p:sldId id="270" r:id="rId17"/>
    <p:sldId id="272" r:id="rId18"/>
    <p:sldId id="277" r:id="rId19"/>
    <p:sldId id="274" r:id="rId20"/>
    <p:sldId id="262" r:id="rId21"/>
    <p:sldId id="264" r:id="rId22"/>
    <p:sldId id="265" r:id="rId23"/>
    <p:sldId id="268" r:id="rId24"/>
    <p:sldId id="261" r:id="rId25"/>
    <p:sldId id="259"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Inputs</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Scoring &amp; 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Inputs</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Scoring &amp; 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Inputs</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Scoring &amp; 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Use case</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Inputs</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Scoring &amp; 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Use case</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Inputs</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Scoring &amp; 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Dashboard</a:t>
          </a:r>
        </a:p>
      </dsp:txBody>
      <dsp:txXfrm rot="-5400000">
        <a:off x="657205" y="2394031"/>
        <a:ext cx="4339144" cy="550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Use case</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Inputs</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Scoring &amp; 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Dashboard</a:t>
          </a:r>
        </a:p>
      </dsp:txBody>
      <dsp:txXfrm rot="-5400000">
        <a:off x="657205" y="2394031"/>
        <a:ext cx="4339144" cy="550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12/2/2020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41.sv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4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2.png"/><Relationship Id="rId7"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41"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43" Type="http://schemas.openxmlformats.org/officeDocument/2006/relationships/image" Target="../media/image43.svg"/><Relationship Id="rId8" Type="http://schemas.openxmlformats.org/officeDocument/2006/relationships/image" Target="../media/image9.svg"/><Relationship Id="rId3"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1.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18" Type="http://schemas.openxmlformats.org/officeDocument/2006/relationships/image" Target="../media/image60.png"/><Relationship Id="rId3" Type="http://schemas.openxmlformats.org/officeDocument/2006/relationships/image" Target="../media/image47.png"/><Relationship Id="rId7" Type="http://schemas.openxmlformats.org/officeDocument/2006/relationships/image" Target="../media/image49.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6.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1.svg"/><Relationship Id="rId15" Type="http://schemas.openxmlformats.org/officeDocument/2006/relationships/image" Target="../media/image57.svg"/><Relationship Id="rId10" Type="http://schemas.openxmlformats.org/officeDocument/2006/relationships/image" Target="../media/image52.png"/><Relationship Id="rId19" Type="http://schemas.openxmlformats.org/officeDocument/2006/relationships/image" Target="../media/image61.svg"/><Relationship Id="rId4" Type="http://schemas.openxmlformats.org/officeDocument/2006/relationships/image" Target="../media/image40.png"/><Relationship Id="rId9" Type="http://schemas.openxmlformats.org/officeDocument/2006/relationships/image" Target="../media/image51.svg"/><Relationship Id="rId14" Type="http://schemas.openxmlformats.org/officeDocument/2006/relationships/image" Target="../media/image5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b="0" i="0" dirty="0">
                <a:effectLst/>
                <a:latin typeface="Montserrat"/>
              </a:rPr>
              <a:t>Cash &amp; </a:t>
            </a:r>
            <a:r>
              <a:rPr lang="en-US" sz="4000" b="0" dirty="0">
                <a:latin typeface="Montserrat"/>
              </a:rPr>
              <a:t>R</a:t>
            </a:r>
            <a:r>
              <a:rPr lang="en-US" sz="4000" b="0" i="0" dirty="0">
                <a:effectLst/>
                <a:latin typeface="Montserrat"/>
              </a:rPr>
              <a:t>evolving loans for clients with no or few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granted or rejected and help studying why.</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0" y="1109545"/>
            <a:ext cx="11248008" cy="1722432"/>
          </a:xfrm>
        </p:spPr>
        <p:txBody>
          <a:bodyPr/>
          <a:lstStyle/>
          <a:p>
            <a:r>
              <a:rPr lang="en-US" b="1" dirty="0"/>
              <a:t>Forewords: Boruta</a:t>
            </a:r>
            <a:r>
              <a:rPr lang="en-US" dirty="0"/>
              <a:t> is based on a randomized values within shadow features to enrich a given observation. A feature is useful only if </a:t>
            </a:r>
            <a:r>
              <a:rPr lang="en-US" b="1" dirty="0"/>
              <a:t>confirmed</a:t>
            </a:r>
            <a:r>
              <a:rPr lang="en-US" dirty="0"/>
              <a:t> better than the best randomized feature.</a:t>
            </a:r>
          </a:p>
          <a:p>
            <a:r>
              <a:rPr lang="en-US" dirty="0"/>
              <a:t>Here are a few examples of Boruta ranking : 1 is best</a:t>
            </a:r>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4267557420"/>
              </p:ext>
            </p:extLst>
          </p:nvPr>
        </p:nvGraphicFramePr>
        <p:xfrm>
          <a:off x="633767" y="311162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a:effectLst/>
                        </a:rPr>
                        <a:t>POS_MONTHS_BALANCE_MAX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graphicFrame>
        <p:nvGraphicFramePr>
          <p:cNvPr id="6" name="Tableau 5">
            <a:extLst>
              <a:ext uri="{FF2B5EF4-FFF2-40B4-BE49-F238E27FC236}">
                <a16:creationId xmlns:a16="http://schemas.microsoft.com/office/drawing/2014/main" id="{88C34D60-C612-4A17-8FD3-A4D9528A8BCA}"/>
              </a:ext>
            </a:extLst>
          </p:cNvPr>
          <p:cNvGraphicFramePr>
            <a:graphicFrameLocks noGrp="1"/>
          </p:cNvGraphicFramePr>
          <p:nvPr>
            <p:extLst>
              <p:ext uri="{D42A27DB-BD31-4B8C-83A1-F6EECF244321}">
                <p14:modId xmlns:p14="http://schemas.microsoft.com/office/powerpoint/2010/main" val="1905784784"/>
              </p:ext>
            </p:extLst>
          </p:nvPr>
        </p:nvGraphicFramePr>
        <p:xfrm>
          <a:off x="5557791" y="3216587"/>
          <a:ext cx="6115050" cy="3703917"/>
        </p:xfrm>
        <a:graphic>
          <a:graphicData uri="http://schemas.openxmlformats.org/drawingml/2006/table">
            <a:tbl>
              <a:tblPr>
                <a:tableStyleId>{5C22544A-7EE6-4342-B048-85BDC9FD1C3A}</a:tableStyleId>
              </a:tblPr>
              <a:tblGrid>
                <a:gridCol w="5086855">
                  <a:extLst>
                    <a:ext uri="{9D8B030D-6E8A-4147-A177-3AD203B41FA5}">
                      <a16:colId xmlns:a16="http://schemas.microsoft.com/office/drawing/2014/main" val="200630214"/>
                    </a:ext>
                  </a:extLst>
                </a:gridCol>
                <a:gridCol w="1028195">
                  <a:extLst>
                    <a:ext uri="{9D8B030D-6E8A-4147-A177-3AD203B41FA5}">
                      <a16:colId xmlns:a16="http://schemas.microsoft.com/office/drawing/2014/main" val="2114387060"/>
                    </a:ext>
                  </a:extLst>
                </a:gridCol>
              </a:tblGrid>
              <a:tr h="104647">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4407" marR="4407" marT="4407"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33679222"/>
                  </a:ext>
                </a:extLst>
              </a:tr>
              <a:tr h="196215">
                <a:tc>
                  <a:txBody>
                    <a:bodyPr/>
                    <a:lstStyle/>
                    <a:p>
                      <a:pPr algn="l" fontAlgn="b"/>
                      <a:r>
                        <a:rPr lang="en-US" sz="1100" u="none" strike="noStrike">
                          <a:effectLst/>
                        </a:rPr>
                        <a:t>PREV_PRODUCT_COMBINATION_Cash X-Sell: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02843921"/>
                  </a:ext>
                </a:extLst>
              </a:tr>
              <a:tr h="196215">
                <a:tc>
                  <a:txBody>
                    <a:bodyPr/>
                    <a:lstStyle/>
                    <a:p>
                      <a:pPr algn="l" fontAlgn="b"/>
                      <a:r>
                        <a:rPr lang="en-US" sz="1100" u="none" strike="noStrike">
                          <a:effectLst/>
                        </a:rPr>
                        <a:t>PREV_PRODUCT_COMBINATION_POS mobile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43822612"/>
                  </a:ext>
                </a:extLst>
              </a:tr>
              <a:tr h="196215">
                <a:tc>
                  <a:txBody>
                    <a:bodyPr/>
                    <a:lstStyle/>
                    <a:p>
                      <a:pPr algn="l" fontAlgn="b"/>
                      <a:r>
                        <a:rPr lang="en-US" sz="1100" u="none" strike="noStrike">
                          <a:effectLst/>
                        </a:rPr>
                        <a:t>PREV_PRODUCT_COMBINATION_Card Street_MEAN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764546435"/>
                  </a:ext>
                </a:extLst>
              </a:tr>
              <a:tr h="196215">
                <a:tc>
                  <a:txBody>
                    <a:bodyPr/>
                    <a:lstStyle/>
                    <a:p>
                      <a:pPr algn="l" fontAlgn="b"/>
                      <a:r>
                        <a:rPr lang="en-US" sz="1100" u="none" strike="noStrike">
                          <a:effectLst/>
                        </a:rPr>
                        <a:t>PREV_PRODUCT_COMBINATION_Cash_MEAN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754293051"/>
                  </a:ext>
                </a:extLst>
              </a:tr>
              <a:tr h="196215">
                <a:tc>
                  <a:txBody>
                    <a:bodyPr/>
                    <a:lstStyle/>
                    <a:p>
                      <a:pPr algn="l" fontAlgn="b"/>
                      <a:r>
                        <a:rPr lang="en-US" sz="1100" u="none" strike="noStrike">
                          <a:effectLst/>
                        </a:rPr>
                        <a:t>PREV_PRODUCT_COMBINATION_POS household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632389174"/>
                  </a:ext>
                </a:extLst>
              </a:tr>
              <a:tr h="196215">
                <a:tc>
                  <a:txBody>
                    <a:bodyPr/>
                    <a:lstStyle/>
                    <a:p>
                      <a:pPr algn="l" fontAlgn="b"/>
                      <a:r>
                        <a:rPr lang="en-US" sz="1100" u="none" strike="noStrike">
                          <a:effectLst/>
                        </a:rPr>
                        <a:t>PREV_PRODUCT_COMBINATION_Cash X-Sell: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180576321"/>
                  </a:ext>
                </a:extLst>
              </a:tr>
              <a:tr h="196215">
                <a:tc>
                  <a:txBody>
                    <a:bodyPr/>
                    <a:lstStyle/>
                    <a:p>
                      <a:pPr algn="l" fontAlgn="b"/>
                      <a:r>
                        <a:rPr lang="en-US" sz="1100" u="none" strike="noStrike">
                          <a:effectLst/>
                        </a:rPr>
                        <a:t>PREV_PRODUCT_COMBINATION_Cash Street: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107186673"/>
                  </a:ext>
                </a:extLst>
              </a:tr>
              <a:tr h="196215">
                <a:tc>
                  <a:txBody>
                    <a:bodyPr/>
                    <a:lstStyle/>
                    <a:p>
                      <a:pPr algn="l" fontAlgn="b"/>
                      <a:r>
                        <a:rPr lang="en-US" sz="1100" u="none" strike="noStrike">
                          <a:effectLst/>
                        </a:rPr>
                        <a:t>PREV_PRODUCT_COMBINATION_POS industry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068830871"/>
                  </a:ext>
                </a:extLst>
              </a:tr>
              <a:tr h="196215">
                <a:tc>
                  <a:txBody>
                    <a:bodyPr/>
                    <a:lstStyle/>
                    <a:p>
                      <a:pPr algn="l" fontAlgn="b"/>
                      <a:r>
                        <a:rPr lang="en-US" sz="1100" u="none" strike="noStrike">
                          <a:effectLst/>
                        </a:rPr>
                        <a:t>PREV_PRODUCT_COMBINATION_Cash X-Sell: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924269789"/>
                  </a:ext>
                </a:extLst>
              </a:tr>
              <a:tr h="196215">
                <a:tc>
                  <a:txBody>
                    <a:bodyPr/>
                    <a:lstStyle/>
                    <a:p>
                      <a:pPr algn="l" fontAlgn="b"/>
                      <a:r>
                        <a:rPr lang="en-US" sz="1100" u="none" strike="noStrike">
                          <a:effectLst/>
                        </a:rPr>
                        <a:t>PREV_PRODUCT_COMBINATION_POS household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786681946"/>
                  </a:ext>
                </a:extLst>
              </a:tr>
              <a:tr h="196215">
                <a:tc>
                  <a:txBody>
                    <a:bodyPr/>
                    <a:lstStyle/>
                    <a:p>
                      <a:pPr algn="l" fontAlgn="b"/>
                      <a:r>
                        <a:rPr lang="en-US" sz="1100" u="none" strike="noStrike">
                          <a:effectLst/>
                        </a:rPr>
                        <a:t>PREV_PRODUCT_COMBINATION_Card X-Sell_MEAN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274106333"/>
                  </a:ext>
                </a:extLst>
              </a:tr>
              <a:tr h="196215">
                <a:tc>
                  <a:txBody>
                    <a:bodyPr/>
                    <a:lstStyle/>
                    <a:p>
                      <a:pPr algn="l" fontAlgn="b"/>
                      <a:r>
                        <a:rPr lang="en-US" sz="1100" u="none" strike="noStrike">
                          <a:effectLst/>
                        </a:rPr>
                        <a:t>PREV_PRODUCT_COMBINATION_POS industry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365227063"/>
                  </a:ext>
                </a:extLst>
              </a:tr>
              <a:tr h="196215">
                <a:tc>
                  <a:txBody>
                    <a:bodyPr/>
                    <a:lstStyle/>
                    <a:p>
                      <a:pPr algn="l" fontAlgn="b"/>
                      <a:r>
                        <a:rPr lang="en-US" sz="1100" u="none" strike="noStrike">
                          <a:effectLst/>
                        </a:rPr>
                        <a:t>PREV_PRODUCT_COMBINATION_Cash Street: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64047593"/>
                  </a:ext>
                </a:extLst>
              </a:tr>
              <a:tr h="196215">
                <a:tc>
                  <a:txBody>
                    <a:bodyPr/>
                    <a:lstStyle/>
                    <a:p>
                      <a:pPr algn="l" fontAlgn="b"/>
                      <a:r>
                        <a:rPr lang="en-US" sz="1100" u="none" strike="noStrike">
                          <a:effectLst/>
                        </a:rPr>
                        <a:t>PREV_PRODUCT_COMBINATION_Cash Street: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579916520"/>
                  </a:ext>
                </a:extLst>
              </a:tr>
              <a:tr h="196215">
                <a:tc>
                  <a:txBody>
                    <a:bodyPr/>
                    <a:lstStyle/>
                    <a:p>
                      <a:pPr algn="l" fontAlgn="b"/>
                      <a:r>
                        <a:rPr lang="en-US" sz="1100" u="none" strike="noStrike">
                          <a:effectLst/>
                        </a:rPr>
                        <a:t>PREV_PRODUCT_COMBINATION_POS mobile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962184435"/>
                  </a:ext>
                </a:extLst>
              </a:tr>
              <a:tr h="196215">
                <a:tc>
                  <a:txBody>
                    <a:bodyPr/>
                    <a:lstStyle/>
                    <a:p>
                      <a:pPr algn="l" fontAlgn="b"/>
                      <a:r>
                        <a:rPr lang="en-US" sz="1100" u="none" strike="noStrike">
                          <a:effectLst/>
                        </a:rPr>
                        <a:t>PREV_PRODUCT_COMBINATION_POS other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155115485"/>
                  </a:ext>
                </a:extLst>
              </a:tr>
              <a:tr h="196215">
                <a:tc>
                  <a:txBody>
                    <a:bodyPr/>
                    <a:lstStyle/>
                    <a:p>
                      <a:pPr algn="l" fontAlgn="b"/>
                      <a:r>
                        <a:rPr lang="en-US" sz="1100" u="none" strike="noStrike">
                          <a:effectLst/>
                        </a:rPr>
                        <a:t>PREV_PRODUCT_COMBINATION_POS others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014354685"/>
                  </a:ext>
                </a:extLst>
              </a:tr>
              <a:tr h="196215">
                <a:tc>
                  <a:txBody>
                    <a:bodyPr/>
                    <a:lstStyle/>
                    <a:p>
                      <a:pPr algn="l" fontAlgn="b"/>
                      <a:r>
                        <a:rPr lang="en-US" sz="1100" u="none" strike="noStrike" dirty="0" err="1">
                          <a:effectLst/>
                        </a:rPr>
                        <a:t>PREV_PRODUCT_COMBINATION_nan_MEAN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133783898"/>
                  </a:ext>
                </a:extLst>
              </a:tr>
            </a:tbl>
          </a:graphicData>
        </a:graphic>
      </p:graphicFrame>
    </p:spTree>
    <p:extLst>
      <p:ext uri="{BB962C8B-B14F-4D97-AF65-F5344CB8AC3E}">
        <p14:creationId xmlns:p14="http://schemas.microsoft.com/office/powerpoint/2010/main" val="372687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Find the best model: selection &amp; tuning</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11</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2"/>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3"/>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decision threshold initially set to 0.5, in order to minimize </a:t>
              </a:r>
              <a:r>
                <a:rPr lang="en-US" sz="1400" b="1" dirty="0" err="1"/>
                <a:t>fn</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4"/>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5" y="3884688"/>
                  <a:ext cx="1336556" cy="276999"/>
                </a:xfrm>
                <a:prstGeom prst="rect">
                  <a:avLst/>
                </a:prstGeom>
                <a:noFill/>
              </p:spPr>
              <p:txBody>
                <a:bodyPr wrap="square">
                  <a:spAutoFit/>
                </a:bodyPr>
                <a:lstStyle/>
                <a:p>
                  <a:r>
                    <a:rPr lang="en-US" sz="1200" i="1" dirty="0" err="1">
                      <a:solidFill>
                        <a:schemeClr val="bg1"/>
                      </a:solidFill>
                    </a:rPr>
                    <a:t>predict_probas</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flipH="1">
                  <a:off x="4381072" y="4156966"/>
                  <a:ext cx="162080" cy="25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a:off x="4637901" y="4156966"/>
                  <a:ext cx="289340" cy="208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221296"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This 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5"/>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6"/>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spTree>
    <p:extLst>
      <p:ext uri="{BB962C8B-B14F-4D97-AF65-F5344CB8AC3E}">
        <p14:creationId xmlns:p14="http://schemas.microsoft.com/office/powerpoint/2010/main" val="167297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Adequate preprocessing</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Remedy Class imbalance</a:t>
            </a:r>
            <a:br>
              <a:rPr lang="en-US" sz="2800" dirty="0"/>
            </a:br>
            <a:r>
              <a:rPr lang="en-US" sz="2800" dirty="0"/>
              <a:t>test with Logistic Regression &amp; Light GBM</a:t>
            </a:r>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13</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r>
              <a:rPr lang="en-US" sz="3200" dirty="0"/>
              <a:t>Optimization : </a:t>
            </a:r>
            <a:r>
              <a:rPr lang="en-US" sz="3200" dirty="0" err="1"/>
              <a:t>hyperopt</a:t>
            </a:r>
            <a:r>
              <a:rPr lang="en-US" sz="3200" dirty="0"/>
              <a:t> &amp; cross-validation</a:t>
            </a:r>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532112" y="1688578"/>
            <a:ext cx="4563887" cy="4472609"/>
          </a:xfrm>
          <a:prstGeom prst="rect">
            <a:avLst/>
          </a:prstGeom>
        </p:spPr>
      </p:pic>
      <p:pic>
        <p:nvPicPr>
          <p:cNvPr id="9" name="Image 8">
            <a:extLst>
              <a:ext uri="{FF2B5EF4-FFF2-40B4-BE49-F238E27FC236}">
                <a16:creationId xmlns:a16="http://schemas.microsoft.com/office/drawing/2014/main" id="{0F1A6394-662E-47E4-8A4A-5FBA45AF9052}"/>
              </a:ext>
            </a:extLst>
          </p:cNvPr>
          <p:cNvPicPr>
            <a:picLocks noChangeAspect="1"/>
          </p:cNvPicPr>
          <p:nvPr/>
        </p:nvPicPr>
        <p:blipFill>
          <a:blip r:embed="rId3"/>
          <a:stretch>
            <a:fillRect/>
          </a:stretch>
        </p:blipFill>
        <p:spPr>
          <a:xfrm>
            <a:off x="7525057" y="1577043"/>
            <a:ext cx="3513589" cy="4338845"/>
          </a:xfrm>
          <a:prstGeom prst="rect">
            <a:avLst/>
          </a:prstGeom>
        </p:spPr>
      </p:pic>
      <p:pic>
        <p:nvPicPr>
          <p:cNvPr id="11" name="Image 10">
            <a:extLst>
              <a:ext uri="{FF2B5EF4-FFF2-40B4-BE49-F238E27FC236}">
                <a16:creationId xmlns:a16="http://schemas.microsoft.com/office/drawing/2014/main" id="{CE32F4E8-C83C-487E-95AD-01F0CC0C0283}"/>
              </a:ext>
            </a:extLst>
          </p:cNvPr>
          <p:cNvPicPr>
            <a:picLocks noChangeAspect="1"/>
          </p:cNvPicPr>
          <p:nvPr/>
        </p:nvPicPr>
        <p:blipFill>
          <a:blip r:embed="rId4"/>
          <a:stretch>
            <a:fillRect/>
          </a:stretch>
        </p:blipFill>
        <p:spPr>
          <a:xfrm>
            <a:off x="8095627" y="1086444"/>
            <a:ext cx="3815191" cy="4338845"/>
          </a:xfrm>
          <a:prstGeom prst="rect">
            <a:avLst/>
          </a:prstGeom>
        </p:spPr>
      </p:pic>
      <p:pic>
        <p:nvPicPr>
          <p:cNvPr id="12" name="Image 11">
            <a:extLst>
              <a:ext uri="{FF2B5EF4-FFF2-40B4-BE49-F238E27FC236}">
                <a16:creationId xmlns:a16="http://schemas.microsoft.com/office/drawing/2014/main" id="{BA0FC2C4-DA51-4299-8079-79F87A62ECF9}"/>
              </a:ext>
            </a:extLst>
          </p:cNvPr>
          <p:cNvPicPr>
            <a:picLocks noChangeAspect="1"/>
          </p:cNvPicPr>
          <p:nvPr/>
        </p:nvPicPr>
        <p:blipFill>
          <a:blip r:embed="rId5"/>
          <a:stretch>
            <a:fillRect/>
          </a:stretch>
        </p:blipFill>
        <p:spPr>
          <a:xfrm>
            <a:off x="5428627" y="-454547"/>
            <a:ext cx="5334000" cy="4286250"/>
          </a:xfrm>
          <a:prstGeom prst="rect">
            <a:avLst/>
          </a:prstGeom>
        </p:spPr>
      </p:pic>
      <p:pic>
        <p:nvPicPr>
          <p:cNvPr id="13" name="Image 12">
            <a:extLst>
              <a:ext uri="{FF2B5EF4-FFF2-40B4-BE49-F238E27FC236}">
                <a16:creationId xmlns:a16="http://schemas.microsoft.com/office/drawing/2014/main" id="{02D1DF2F-C4CA-4324-85CC-BB99D83B7053}"/>
              </a:ext>
            </a:extLst>
          </p:cNvPr>
          <p:cNvPicPr>
            <a:picLocks noChangeAspect="1"/>
          </p:cNvPicPr>
          <p:nvPr/>
        </p:nvPicPr>
        <p:blipFill>
          <a:blip r:embed="rId6"/>
          <a:stretch>
            <a:fillRect/>
          </a:stretch>
        </p:blipFill>
        <p:spPr>
          <a:xfrm>
            <a:off x="4014351" y="3745390"/>
            <a:ext cx="6486525" cy="3314700"/>
          </a:xfrm>
          <a:prstGeom prst="rect">
            <a:avLst/>
          </a:prstGeom>
        </p:spPr>
      </p:pic>
    </p:spTree>
    <p:extLst>
      <p:ext uri="{BB962C8B-B14F-4D97-AF65-F5344CB8AC3E}">
        <p14:creationId xmlns:p14="http://schemas.microsoft.com/office/powerpoint/2010/main" val="18387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insights</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3" y="1775534"/>
            <a:ext cx="10324730" cy="1754326"/>
          </a:xfrm>
          <a:prstGeom prst="rect">
            <a:avLst/>
          </a:prstGeom>
          <a:noFill/>
        </p:spPr>
        <p:txBody>
          <a:bodyPr wrap="square" rtlCol="0">
            <a:spAutoFit/>
          </a:bodyPr>
          <a:lstStyle/>
          <a:p>
            <a:r>
              <a:rPr lang="en-US" dirty="0"/>
              <a:t>N_BUR_EARLINESS_OVERDUE_RATIO : External loans early failure, calculated on the earliest failed month balance status, normalized with loan duration (0 : no failure, 1: early failure)</a:t>
            </a:r>
          </a:p>
          <a:p>
            <a:endParaRPr lang="en-US" dirty="0"/>
          </a:p>
          <a:p>
            <a:r>
              <a:rPr lang="en-US" dirty="0"/>
              <a:t>Calculated across any loan type.</a:t>
            </a:r>
          </a:p>
          <a:p>
            <a:endParaRPr lang="en-US" dirty="0"/>
          </a:p>
          <a:p>
            <a:r>
              <a:rPr lang="en-US" dirty="0"/>
              <a:t>N_BUR_AMT_CREDIT_DEBT_RATE : </a:t>
            </a:r>
          </a:p>
        </p:txBody>
      </p:sp>
      <p:sp>
        <p:nvSpPr>
          <p:cNvPr id="3" name="Espace réservé du numéro de diapositive 2">
            <a:extLst>
              <a:ext uri="{FF2B5EF4-FFF2-40B4-BE49-F238E27FC236}">
                <a16:creationId xmlns:a16="http://schemas.microsoft.com/office/drawing/2014/main" id="{CD2B0032-F86E-408F-AF9C-15CED05C022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1935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
        <p:nvSpPr>
          <p:cNvPr id="3" name="Espace réservé du numéro de diapositive 2">
            <a:extLst>
              <a:ext uri="{FF2B5EF4-FFF2-40B4-BE49-F238E27FC236}">
                <a16:creationId xmlns:a16="http://schemas.microsoft.com/office/drawing/2014/main" id="{F6FC0F8A-8742-486C-BD0C-30A59B9D5CB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03188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529259239"/>
              </p:ext>
            </p:extLst>
          </p:nvPr>
        </p:nvGraphicFramePr>
        <p:xfrm>
          <a:off x="7003448" y="1732380"/>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“raw”</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5" name="Tableau 12">
            <a:extLst>
              <a:ext uri="{FF2B5EF4-FFF2-40B4-BE49-F238E27FC236}">
                <a16:creationId xmlns:a16="http://schemas.microsoft.com/office/drawing/2014/main" id="{C86EA4BA-9CD9-437F-9792-594E75629E5D}"/>
              </a:ext>
            </a:extLst>
          </p:cNvPr>
          <p:cNvGraphicFramePr>
            <a:graphicFrameLocks/>
          </p:cNvGraphicFramePr>
          <p:nvPr>
            <p:extLst>
              <p:ext uri="{D42A27DB-BD31-4B8C-83A1-F6EECF244321}">
                <p14:modId xmlns:p14="http://schemas.microsoft.com/office/powerpoint/2010/main" val="44974218"/>
              </p:ext>
            </p:extLst>
          </p:nvPr>
        </p:nvGraphicFramePr>
        <p:xfrm>
          <a:off x="7003448"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“Balanced</a:t>
                      </a:r>
                    </a:p>
                    <a:p>
                      <a:r>
                        <a:rPr lang="en-US" sz="1600" dirty="0" err="1"/>
                        <a:t>class_weight</a:t>
                      </a:r>
                      <a:r>
                        <a:rPr lang="en-US" sz="1600" dirty="0"/>
                        <a:t>”</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54837</a:t>
                      </a:r>
                    </a:p>
                  </a:txBody>
                  <a:tcPr/>
                </a:tc>
                <a:tc>
                  <a:txBody>
                    <a:bodyPr/>
                    <a:lstStyle/>
                    <a:p>
                      <a:r>
                        <a:rPr lang="en-US" dirty="0" err="1"/>
                        <a:t>fn</a:t>
                      </a:r>
                      <a:endParaRPr lang="en-US" dirty="0"/>
                    </a:p>
                    <a:p>
                      <a:pPr algn="ctr"/>
                      <a:r>
                        <a:rPr lang="en-US" dirty="0"/>
                        <a:t>2492</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29968</a:t>
                      </a:r>
                    </a:p>
                  </a:txBody>
                  <a:tcPr/>
                </a:tc>
                <a:tc>
                  <a:txBody>
                    <a:bodyPr/>
                    <a:lstStyle/>
                    <a:p>
                      <a:r>
                        <a:rPr lang="en-US" dirty="0" err="1"/>
                        <a:t>tp</a:t>
                      </a:r>
                      <a:endParaRPr lang="en-US" dirty="0"/>
                    </a:p>
                    <a:p>
                      <a:pPr algn="ctr"/>
                      <a:r>
                        <a:rPr lang="en-US" dirty="0"/>
                        <a:t>4956</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20438079"/>
              </p:ext>
            </p:extLst>
          </p:nvPr>
        </p:nvGraphicFramePr>
        <p:xfrm>
          <a:off x="11952883"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“SMOTE”</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xx</a:t>
                      </a:r>
                    </a:p>
                  </a:txBody>
                  <a:tcPr/>
                </a:tc>
                <a:tc>
                  <a:txBody>
                    <a:bodyPr/>
                    <a:lstStyle/>
                    <a:p>
                      <a:r>
                        <a:rPr lang="en-US" dirty="0" err="1"/>
                        <a:t>fn</a:t>
                      </a:r>
                      <a:endParaRPr lang="en-US" dirty="0"/>
                    </a:p>
                    <a:p>
                      <a:pPr algn="ctr"/>
                      <a:r>
                        <a:rPr lang="en-US" dirty="0"/>
                        <a:t>xx</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xx</a:t>
                      </a:r>
                    </a:p>
                  </a:txBody>
                  <a:tcPr/>
                </a:tc>
                <a:tc>
                  <a:txBody>
                    <a:bodyPr/>
                    <a:lstStyle/>
                    <a:p>
                      <a:r>
                        <a:rPr lang="en-US" dirty="0" err="1"/>
                        <a:t>tp</a:t>
                      </a:r>
                      <a:endParaRPr lang="en-US" dirty="0"/>
                    </a:p>
                    <a:p>
                      <a:pPr algn="ctr"/>
                      <a:r>
                        <a:rPr lang="en-US" dirty="0"/>
                        <a:t>xx</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783EB-6D85-468C-8FE4-B25AB2D7F61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7CB79556-F437-4287-AF96-D224CE344B14}"/>
              </a:ext>
            </a:extLst>
          </p:cNvPr>
          <p:cNvSpPr>
            <a:spLocks noGrp="1"/>
          </p:cNvSpPr>
          <p:nvPr>
            <p:ph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C6E7EAA6-D2C6-4917-B745-E007F27A3E4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Image 4">
            <a:extLst>
              <a:ext uri="{FF2B5EF4-FFF2-40B4-BE49-F238E27FC236}">
                <a16:creationId xmlns:a16="http://schemas.microsoft.com/office/drawing/2014/main" id="{9CB11EB3-6919-4931-B7B7-CE322168683C}"/>
              </a:ext>
            </a:extLst>
          </p:cNvPr>
          <p:cNvPicPr>
            <a:picLocks noChangeAspect="1"/>
          </p:cNvPicPr>
          <p:nvPr/>
        </p:nvPicPr>
        <p:blipFill>
          <a:blip r:embed="rId2"/>
          <a:stretch>
            <a:fillRect/>
          </a:stretch>
        </p:blipFill>
        <p:spPr>
          <a:xfrm>
            <a:off x="666517" y="2057070"/>
            <a:ext cx="4904457" cy="3966943"/>
          </a:xfrm>
          <a:prstGeom prst="rect">
            <a:avLst/>
          </a:prstGeom>
        </p:spPr>
      </p:pic>
    </p:spTree>
    <p:extLst>
      <p:ext uri="{BB962C8B-B14F-4D97-AF65-F5344CB8AC3E}">
        <p14:creationId xmlns:p14="http://schemas.microsoft.com/office/powerpoint/2010/main" val="192717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EDAFA-DE07-44F7-A631-F515172E6A54}"/>
              </a:ext>
            </a:extLst>
          </p:cNvPr>
          <p:cNvSpPr>
            <a:spLocks noGrp="1"/>
          </p:cNvSpPr>
          <p:nvPr>
            <p:ph type="title"/>
          </p:nvPr>
        </p:nvSpPr>
        <p:spPr/>
        <p:txBody>
          <a:bodyPr/>
          <a:lstStyle/>
          <a:p>
            <a:r>
              <a:rPr lang="en-US" dirty="0"/>
              <a:t>Model</a:t>
            </a:r>
          </a:p>
        </p:txBody>
      </p:sp>
      <p:sp>
        <p:nvSpPr>
          <p:cNvPr id="3" name="Espace réservé du contenu 2">
            <a:extLst>
              <a:ext uri="{FF2B5EF4-FFF2-40B4-BE49-F238E27FC236}">
                <a16:creationId xmlns:a16="http://schemas.microsoft.com/office/drawing/2014/main" id="{C118B2EB-8CCF-4D4E-982E-B9EA5CBAE320}"/>
              </a:ext>
            </a:extLst>
          </p:cNvPr>
          <p:cNvSpPr>
            <a:spLocks noGrp="1"/>
          </p:cNvSpPr>
          <p:nvPr>
            <p:ph idx="1"/>
          </p:nvPr>
        </p:nvSpPr>
        <p:spPr/>
        <p:txBody>
          <a:bodyPr/>
          <a:lstStyle/>
          <a:p>
            <a:r>
              <a:rPr lang="en-US" dirty="0" err="1"/>
              <a:t>Best_model</a:t>
            </a:r>
            <a:endParaRPr lang="en-US" dirty="0"/>
          </a:p>
          <a:p>
            <a:endParaRPr lang="en-US" dirty="0"/>
          </a:p>
          <a:p>
            <a:r>
              <a:rPr lang="en-US" dirty="0" err="1"/>
              <a:t>LogisticRegression</a:t>
            </a:r>
            <a:r>
              <a:rPr lang="en-US" dirty="0"/>
              <a:t>(C=0.07843860221395219, </a:t>
            </a:r>
            <a:r>
              <a:rPr lang="en-US" dirty="0" err="1"/>
              <a:t>class_weight</a:t>
            </a:r>
            <a:r>
              <a:rPr lang="en-US" dirty="0"/>
              <a:t>='balanced', </a:t>
            </a:r>
            <a:r>
              <a:rPr lang="en-US" dirty="0" err="1"/>
              <a:t>max_iter</a:t>
            </a:r>
            <a:r>
              <a:rPr lang="en-US" dirty="0"/>
              <a:t>=</a:t>
            </a:r>
            <a:r>
              <a:rPr lang="en-US" b="1" dirty="0">
                <a:solidFill>
                  <a:srgbClr val="FF0000"/>
                </a:solidFill>
              </a:rPr>
              <a:t>979</a:t>
            </a:r>
            <a:r>
              <a:rPr lang="en-US" dirty="0"/>
              <a:t>,</a:t>
            </a:r>
          </a:p>
          <a:p>
            <a:r>
              <a:rPr lang="en-US" dirty="0"/>
              <a:t>                   solver='</a:t>
            </a:r>
            <a:r>
              <a:rPr lang="en-US" dirty="0" err="1"/>
              <a:t>liblinear</a:t>
            </a:r>
            <a:r>
              <a:rPr lang="en-US" dirty="0"/>
              <a:t>', </a:t>
            </a:r>
            <a:r>
              <a:rPr lang="en-US" dirty="0" err="1"/>
              <a:t>tol</a:t>
            </a:r>
            <a:r>
              <a:rPr lang="en-US" dirty="0"/>
              <a:t>=3.5415873409699916e-05)</a:t>
            </a:r>
          </a:p>
          <a:p>
            <a:r>
              <a:rPr lang="en-US" dirty="0"/>
              <a:t>AUC score:  0.7102</a:t>
            </a:r>
          </a:p>
          <a:p>
            <a:r>
              <a:rPr lang="en-US" dirty="0" err="1"/>
              <a:t>Fbeta</a:t>
            </a:r>
            <a:r>
              <a:rPr lang="en-US" dirty="0"/>
              <a:t> score (7):  0.6146</a:t>
            </a:r>
          </a:p>
        </p:txBody>
      </p:sp>
      <p:sp>
        <p:nvSpPr>
          <p:cNvPr id="4" name="Espace réservé du numéro de diapositive 3">
            <a:extLst>
              <a:ext uri="{FF2B5EF4-FFF2-40B4-BE49-F238E27FC236}">
                <a16:creationId xmlns:a16="http://schemas.microsoft.com/office/drawing/2014/main" id="{68D9BEF3-5895-43F0-925A-E45CC5D8A05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Image 4">
            <a:extLst>
              <a:ext uri="{FF2B5EF4-FFF2-40B4-BE49-F238E27FC236}">
                <a16:creationId xmlns:a16="http://schemas.microsoft.com/office/drawing/2014/main" id="{0A05D58A-64FA-45AB-A152-3D198207B792}"/>
              </a:ext>
            </a:extLst>
          </p:cNvPr>
          <p:cNvPicPr>
            <a:picLocks noChangeAspect="1"/>
          </p:cNvPicPr>
          <p:nvPr/>
        </p:nvPicPr>
        <p:blipFill>
          <a:blip r:embed="rId2"/>
          <a:stretch>
            <a:fillRect/>
          </a:stretch>
        </p:blipFill>
        <p:spPr>
          <a:xfrm>
            <a:off x="9522403" y="158120"/>
            <a:ext cx="2880988" cy="1649018"/>
          </a:xfrm>
          <a:prstGeom prst="rect">
            <a:avLst/>
          </a:prstGeom>
        </p:spPr>
      </p:pic>
      <p:sp>
        <p:nvSpPr>
          <p:cNvPr id="6" name="ZoneTexte 5">
            <a:extLst>
              <a:ext uri="{FF2B5EF4-FFF2-40B4-BE49-F238E27FC236}">
                <a16:creationId xmlns:a16="http://schemas.microsoft.com/office/drawing/2014/main" id="{80A6C464-9570-4AEC-BC7F-55498060945A}"/>
              </a:ext>
            </a:extLst>
          </p:cNvPr>
          <p:cNvSpPr txBox="1"/>
          <p:nvPr/>
        </p:nvSpPr>
        <p:spPr>
          <a:xfrm>
            <a:off x="214569" y="5800883"/>
            <a:ext cx="5161204"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b="1" dirty="0"/>
              <a:t>Define a pipeline to identify &amp; manage upstream steps dependencies</a:t>
            </a:r>
          </a:p>
        </p:txBody>
      </p:sp>
      <p:pic>
        <p:nvPicPr>
          <p:cNvPr id="7" name="Graphique 6" descr="Index pointant vers la droite vu du côté du dos de la main">
            <a:extLst>
              <a:ext uri="{FF2B5EF4-FFF2-40B4-BE49-F238E27FC236}">
                <a16:creationId xmlns:a16="http://schemas.microsoft.com/office/drawing/2014/main" id="{7542B0D0-3EA8-400A-9651-7D787EFAA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585" y="5821043"/>
            <a:ext cx="338349" cy="354774"/>
          </a:xfrm>
          <a:prstGeom prst="rect">
            <a:avLst/>
          </a:prstGeom>
        </p:spPr>
      </p:pic>
    </p:spTree>
    <p:extLst>
      <p:ext uri="{BB962C8B-B14F-4D97-AF65-F5344CB8AC3E}">
        <p14:creationId xmlns:p14="http://schemas.microsoft.com/office/powerpoint/2010/main" val="32926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3770836781"/>
              </p:ext>
            </p:extLst>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
        <p:nvSpPr>
          <p:cNvPr id="4" name="Espace réservé du numéro de diapositive 3">
            <a:extLst>
              <a:ext uri="{FF2B5EF4-FFF2-40B4-BE49-F238E27FC236}">
                <a16:creationId xmlns:a16="http://schemas.microsoft.com/office/drawing/2014/main" id="{98BB1969-A185-4B4C-921A-CC034C32C56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69443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
        <p:nvSpPr>
          <p:cNvPr id="4" name="Espace réservé du numéro de diapositive 3">
            <a:extLst>
              <a:ext uri="{FF2B5EF4-FFF2-40B4-BE49-F238E27FC236}">
                <a16:creationId xmlns:a16="http://schemas.microsoft.com/office/drawing/2014/main" id="{7B47366C-2CAC-44DF-A423-A769819B8E9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23916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
        <p:nvSpPr>
          <p:cNvPr id="4" name="Espace réservé du numéro de diapositive 3">
            <a:extLst>
              <a:ext uri="{FF2B5EF4-FFF2-40B4-BE49-F238E27FC236}">
                <a16:creationId xmlns:a16="http://schemas.microsoft.com/office/drawing/2014/main" id="{051BE62B-0EF6-47F5-A08F-DD1A6B456D5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09242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
        <p:nvSpPr>
          <p:cNvPr id="4" name="Espace réservé du numéro de diapositive 3">
            <a:extLst>
              <a:ext uri="{FF2B5EF4-FFF2-40B4-BE49-F238E27FC236}">
                <a16:creationId xmlns:a16="http://schemas.microsoft.com/office/drawing/2014/main" id="{EB340700-419D-4BC2-99E0-DB1EA9FBAD5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3657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
        <p:nvSpPr>
          <p:cNvPr id="4" name="Espace réservé du numéro de diapositive 3">
            <a:extLst>
              <a:ext uri="{FF2B5EF4-FFF2-40B4-BE49-F238E27FC236}">
                <a16:creationId xmlns:a16="http://schemas.microsoft.com/office/drawing/2014/main" id="{6D8461E3-12B0-4954-95E0-7E29F5403E4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02596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
        <p:nvSpPr>
          <p:cNvPr id="5" name="Espace réservé du numéro de diapositive 4">
            <a:extLst>
              <a:ext uri="{FF2B5EF4-FFF2-40B4-BE49-F238E27FC236}">
                <a16:creationId xmlns:a16="http://schemas.microsoft.com/office/drawing/2014/main" id="{B5522FFC-58CD-42EE-B0F9-D547FD29FD32}"/>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55864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4BCA8-7CA1-4D22-960B-2CA9FE2AB3AA}"/>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8C1B86A5-7A0C-486B-AAA1-6328B9049AF7}"/>
              </a:ext>
            </a:extLst>
          </p:cNvPr>
          <p:cNvSpPr>
            <a:spLocks noGrp="1"/>
          </p:cNvSpPr>
          <p:nvPr>
            <p:ph idx="1"/>
          </p:nvPr>
        </p:nvSpPr>
        <p:spPr>
          <a:xfrm>
            <a:off x="5970721" y="3925499"/>
            <a:ext cx="5507340" cy="1526796"/>
          </a:xfrm>
        </p:spPr>
        <p:txBody>
          <a:bodyPr>
            <a:normAutofit fontScale="70000" lnSpcReduction="20000"/>
          </a:bodyPr>
          <a:lstStyle/>
          <a:p>
            <a:r>
              <a:rPr lang="en-US" dirty="0"/>
              <a:t>Interpreter : observer inputs / outputs et dire quoi</a:t>
            </a:r>
          </a:p>
          <a:p>
            <a:r>
              <a:rPr lang="en-US" dirty="0" err="1"/>
              <a:t>Expliquer</a:t>
            </a:r>
            <a:r>
              <a:rPr lang="en-US" dirty="0"/>
              <a:t> : </a:t>
            </a:r>
            <a:r>
              <a:rPr lang="en-US" dirty="0" err="1"/>
              <a:t>ouvrir</a:t>
            </a:r>
            <a:r>
              <a:rPr lang="en-US" dirty="0"/>
              <a:t> la </a:t>
            </a:r>
            <a:r>
              <a:rPr lang="en-US" dirty="0" err="1"/>
              <a:t>boite</a:t>
            </a:r>
            <a:r>
              <a:rPr lang="en-US" dirty="0"/>
              <a:t> noire et dire </a:t>
            </a:r>
            <a:r>
              <a:rPr lang="en-US" dirty="0" err="1"/>
              <a:t>pourquoi</a:t>
            </a:r>
            <a:endParaRPr lang="en-US" dirty="0"/>
          </a:p>
          <a:p>
            <a:r>
              <a:rPr lang="en-US" dirty="0" err="1">
                <a:sym typeface="Wingdings" panose="05000000000000000000" pitchFamily="2" charset="2"/>
              </a:rPr>
              <a:t>Reglementation</a:t>
            </a:r>
            <a:r>
              <a:rPr lang="en-US" dirty="0">
                <a:sym typeface="Wingdings" panose="05000000000000000000" pitchFamily="2" charset="2"/>
              </a:rPr>
              <a:t> dans </a:t>
            </a:r>
            <a:r>
              <a:rPr lang="en-US" dirty="0" err="1">
                <a:sym typeface="Wingdings" panose="05000000000000000000" pitchFamily="2" charset="2"/>
              </a:rPr>
              <a:t>certains</a:t>
            </a:r>
            <a:r>
              <a:rPr lang="en-US" dirty="0">
                <a:sym typeface="Wingdings" panose="05000000000000000000" pitchFamily="2" charset="2"/>
              </a:rPr>
              <a:t> </a:t>
            </a:r>
            <a:r>
              <a:rPr lang="en-US" dirty="0" err="1">
                <a:sym typeface="Wingdings" panose="05000000000000000000" pitchFamily="2" charset="2"/>
              </a:rPr>
              <a:t>secteurs</a:t>
            </a:r>
            <a:r>
              <a:rPr lang="en-US" dirty="0">
                <a:sym typeface="Wingdings" panose="05000000000000000000" pitchFamily="2" charset="2"/>
              </a:rPr>
              <a:t> : doit </a:t>
            </a:r>
            <a:r>
              <a:rPr lang="en-US" dirty="0" err="1">
                <a:sym typeface="Wingdings" panose="05000000000000000000" pitchFamily="2" charset="2"/>
              </a:rPr>
              <a:t>être</a:t>
            </a:r>
            <a:r>
              <a:rPr lang="en-US" dirty="0">
                <a:sym typeface="Wingdings" panose="05000000000000000000" pitchFamily="2" charset="2"/>
              </a:rPr>
              <a:t> explicable (</a:t>
            </a:r>
            <a:r>
              <a:rPr lang="en-US" dirty="0" err="1">
                <a:sym typeface="Wingdings" panose="05000000000000000000" pitchFamily="2" charset="2"/>
              </a:rPr>
              <a:t>logique</a:t>
            </a:r>
            <a:r>
              <a:rPr lang="en-US" dirty="0">
                <a:sym typeface="Wingdings" panose="05000000000000000000" pitchFamily="2" charset="2"/>
              </a:rPr>
              <a:t>)</a:t>
            </a:r>
          </a:p>
          <a:p>
            <a:endParaRPr lang="en-US" dirty="0">
              <a:sym typeface="Wingdings" panose="05000000000000000000" pitchFamily="2" charset="2"/>
            </a:endParaRPr>
          </a:p>
          <a:p>
            <a:r>
              <a:rPr lang="en-US" dirty="0" err="1">
                <a:sym typeface="Wingdings" panose="05000000000000000000" pitchFamily="2" charset="2"/>
              </a:rPr>
              <a:t>Lesaffre</a:t>
            </a:r>
            <a:r>
              <a:rPr lang="en-US" dirty="0">
                <a:sym typeface="Wingdings" panose="05000000000000000000" pitchFamily="2" charset="2"/>
              </a:rPr>
              <a:t> François </a:t>
            </a:r>
            <a:r>
              <a:rPr lang="en-US" dirty="0" err="1">
                <a:sym typeface="Wingdings" panose="05000000000000000000" pitchFamily="2" charset="2"/>
              </a:rPr>
              <a:t>marie</a:t>
            </a:r>
            <a:r>
              <a:rPr lang="en-US" dirty="0">
                <a:sym typeface="Wingdings" panose="05000000000000000000" pitchFamily="2" charset="2"/>
              </a:rPr>
              <a:t> &amp; </a:t>
            </a:r>
            <a:r>
              <a:rPr lang="en-US" dirty="0" err="1">
                <a:sym typeface="Wingdings" panose="05000000000000000000" pitchFamily="2" charset="2"/>
              </a:rPr>
              <a:t>poujol</a:t>
            </a:r>
            <a:r>
              <a:rPr lang="en-US" dirty="0">
                <a:sym typeface="Wingdings" panose="05000000000000000000" pitchFamily="2" charset="2"/>
              </a:rPr>
              <a:t> </a:t>
            </a:r>
            <a:r>
              <a:rPr lang="en-US" dirty="0" err="1">
                <a:sym typeface="Wingdings" panose="05000000000000000000" pitchFamily="2" charset="2"/>
              </a:rPr>
              <a:t>michel</a:t>
            </a:r>
            <a:endParaRPr lang="en-US" dirty="0">
              <a:sym typeface="Wingdings" panose="05000000000000000000" pitchFamily="2" charset="2"/>
            </a:endParaRPr>
          </a:p>
        </p:txBody>
      </p:sp>
      <p:sp>
        <p:nvSpPr>
          <p:cNvPr id="4" name="Espace réservé du numéro de diapositive 3">
            <a:extLst>
              <a:ext uri="{FF2B5EF4-FFF2-40B4-BE49-F238E27FC236}">
                <a16:creationId xmlns:a16="http://schemas.microsoft.com/office/drawing/2014/main" id="{50411405-9F5F-4299-A7D2-5EBAA9C44B7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Image 4">
            <a:extLst>
              <a:ext uri="{FF2B5EF4-FFF2-40B4-BE49-F238E27FC236}">
                <a16:creationId xmlns:a16="http://schemas.microsoft.com/office/drawing/2014/main" id="{8CFAFF3D-B15F-4EC9-866E-002ADB22BCDD}"/>
              </a:ext>
            </a:extLst>
          </p:cNvPr>
          <p:cNvPicPr>
            <a:picLocks noChangeAspect="1"/>
          </p:cNvPicPr>
          <p:nvPr/>
        </p:nvPicPr>
        <p:blipFill>
          <a:blip r:embed="rId2"/>
          <a:stretch>
            <a:fillRect/>
          </a:stretch>
        </p:blipFill>
        <p:spPr>
          <a:xfrm>
            <a:off x="75894" y="515617"/>
            <a:ext cx="5160721" cy="2913383"/>
          </a:xfrm>
          <a:prstGeom prst="rect">
            <a:avLst/>
          </a:prstGeom>
        </p:spPr>
      </p:pic>
      <p:pic>
        <p:nvPicPr>
          <p:cNvPr id="6" name="Image 5">
            <a:extLst>
              <a:ext uri="{FF2B5EF4-FFF2-40B4-BE49-F238E27FC236}">
                <a16:creationId xmlns:a16="http://schemas.microsoft.com/office/drawing/2014/main" id="{7B05CD2F-7DE4-4C61-B32B-554070F75BB3}"/>
              </a:ext>
            </a:extLst>
          </p:cNvPr>
          <p:cNvPicPr>
            <a:picLocks noChangeAspect="1"/>
          </p:cNvPicPr>
          <p:nvPr/>
        </p:nvPicPr>
        <p:blipFill>
          <a:blip r:embed="rId3"/>
          <a:stretch>
            <a:fillRect/>
          </a:stretch>
        </p:blipFill>
        <p:spPr>
          <a:xfrm>
            <a:off x="5970721" y="515618"/>
            <a:ext cx="5164004" cy="2906442"/>
          </a:xfrm>
          <a:prstGeom prst="rect">
            <a:avLst/>
          </a:prstGeom>
        </p:spPr>
      </p:pic>
      <p:pic>
        <p:nvPicPr>
          <p:cNvPr id="7" name="Image 6">
            <a:extLst>
              <a:ext uri="{FF2B5EF4-FFF2-40B4-BE49-F238E27FC236}">
                <a16:creationId xmlns:a16="http://schemas.microsoft.com/office/drawing/2014/main" id="{3FE2277B-7F03-4206-9E17-AE6832ED9F70}"/>
              </a:ext>
            </a:extLst>
          </p:cNvPr>
          <p:cNvPicPr>
            <a:picLocks noChangeAspect="1"/>
          </p:cNvPicPr>
          <p:nvPr/>
        </p:nvPicPr>
        <p:blipFill>
          <a:blip r:embed="rId4"/>
          <a:stretch>
            <a:fillRect/>
          </a:stretch>
        </p:blipFill>
        <p:spPr>
          <a:xfrm>
            <a:off x="75894" y="3730283"/>
            <a:ext cx="5206703" cy="2913383"/>
          </a:xfrm>
          <a:prstGeom prst="rect">
            <a:avLst/>
          </a:prstGeom>
        </p:spPr>
      </p:pic>
    </p:spTree>
    <p:extLst>
      <p:ext uri="{BB962C8B-B14F-4D97-AF65-F5344CB8AC3E}">
        <p14:creationId xmlns:p14="http://schemas.microsoft.com/office/powerpoint/2010/main" val="3673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26" name="Groupe 25">
            <a:extLst>
              <a:ext uri="{FF2B5EF4-FFF2-40B4-BE49-F238E27FC236}">
                <a16:creationId xmlns:a16="http://schemas.microsoft.com/office/drawing/2014/main" id="{E9BECA6E-A23E-490D-91F6-AAF20FDBACEF}"/>
              </a:ext>
            </a:extLst>
          </p:cNvPr>
          <p:cNvGrpSpPr/>
          <p:nvPr/>
        </p:nvGrpSpPr>
        <p:grpSpPr>
          <a:xfrm>
            <a:off x="5160862" y="3695168"/>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07925" y="3852676"/>
              <a:ext cx="1795491" cy="646331"/>
            </a:xfrm>
            <a:prstGeom prst="rect">
              <a:avLst/>
            </a:prstGeom>
            <a:noFill/>
          </p:spPr>
          <p:txBody>
            <a:bodyPr wrap="square" rtlCol="0">
              <a:spAutoFit/>
            </a:bodyPr>
            <a:lstStyle/>
            <a:p>
              <a:r>
                <a:rPr lang="en-US" dirty="0">
                  <a:solidFill>
                    <a:schemeClr val="bg1"/>
                  </a:solidFill>
                </a:rPr>
                <a:t>Model Interpretability</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96537" y="3102687"/>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2"/>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07331" y="5651759"/>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35" name="Groupe 34">
            <a:extLst>
              <a:ext uri="{FF2B5EF4-FFF2-40B4-BE49-F238E27FC236}">
                <a16:creationId xmlns:a16="http://schemas.microsoft.com/office/drawing/2014/main" id="{35E3F123-697C-4429-81AC-76678A26F5F4}"/>
              </a:ext>
            </a:extLst>
          </p:cNvPr>
          <p:cNvGrpSpPr/>
          <p:nvPr/>
        </p:nvGrpSpPr>
        <p:grpSpPr>
          <a:xfrm>
            <a:off x="5186375" y="1939970"/>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440424"/>
            <a:ext cx="3655282" cy="1559745"/>
            <a:chOff x="4940152" y="440424"/>
            <a:chExt cx="3655282" cy="1559745"/>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70" y="1353838"/>
              <a:ext cx="2479930" cy="646331"/>
            </a:xfrm>
            <a:prstGeom prst="rect">
              <a:avLst/>
            </a:prstGeom>
            <a:noFill/>
          </p:spPr>
          <p:txBody>
            <a:bodyPr wrap="square">
              <a:spAutoFit/>
            </a:bodyPr>
            <a:lstStyle/>
            <a:p>
              <a:r>
                <a:rPr lang="en-US" i="1" dirty="0"/>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86408" y="871825"/>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13647" y="50240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83689" y="440424"/>
              <a:ext cx="2449710" cy="1200329"/>
            </a:xfrm>
            <a:prstGeom prst="rect">
              <a:avLst/>
            </a:prstGeom>
            <a:noFill/>
          </p:spPr>
          <p:txBody>
            <a:bodyPr wrap="none" rtlCol="0">
              <a:spAutoFit/>
            </a:bodyPr>
            <a:lstStyle/>
            <a:p>
              <a:r>
                <a:rPr lang="en-US" dirty="0">
                  <a:solidFill>
                    <a:schemeClr val="bg1"/>
                  </a:solidFill>
                </a:rPr>
                <a:t>Growth intentions,</a:t>
              </a:r>
            </a:p>
            <a:p>
              <a:r>
                <a:rPr lang="en-US" dirty="0">
                  <a:solidFill>
                    <a:schemeClr val="bg1"/>
                  </a:solidFill>
                </a:rPr>
                <a:t>Key rates,</a:t>
              </a:r>
            </a:p>
            <a:p>
              <a:r>
                <a:rPr lang="en-US" dirty="0">
                  <a:solidFill>
                    <a:schemeClr val="bg1"/>
                  </a:solidFill>
                </a:rPr>
                <a:t>Economic health, …</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49975" y="502404"/>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No way to assess</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ZoneTexte 4">
            <a:extLst>
              <a:ext uri="{FF2B5EF4-FFF2-40B4-BE49-F238E27FC236}">
                <a16:creationId xmlns:a16="http://schemas.microsoft.com/office/drawing/2014/main" id="{AB083E04-EAC2-4C09-AAB3-A3BE733FB49E}"/>
              </a:ext>
            </a:extLst>
          </p:cNvPr>
          <p:cNvSpPr txBox="1"/>
          <p:nvPr/>
        </p:nvSpPr>
        <p:spPr>
          <a:xfrm>
            <a:off x="9287320" y="6443464"/>
            <a:ext cx="2932213" cy="369332"/>
          </a:xfrm>
          <a:prstGeom prst="rect">
            <a:avLst/>
          </a:prstGeom>
          <a:noFill/>
        </p:spPr>
        <p:txBody>
          <a:bodyPr wrap="none" rtlCol="0">
            <a:spAutoFit/>
          </a:bodyPr>
          <a:lstStyle/>
          <a:p>
            <a:r>
              <a:rPr lang="en-US" i="1" dirty="0"/>
              <a:t>Warning : no time-stamp</a:t>
            </a:r>
          </a:p>
        </p:txBody>
      </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1" y="3467906"/>
            <a:ext cx="1176675" cy="3370005"/>
            <a:chOff x="10933936" y="2490328"/>
            <a:chExt cx="1623313" cy="1418021"/>
          </a:xfrm>
        </p:grpSpPr>
        <p:sp>
          <p:nvSpPr>
            <p:cNvPr id="446" name="ZoneTexte 445">
              <a:extLst>
                <a:ext uri="{FF2B5EF4-FFF2-40B4-BE49-F238E27FC236}">
                  <a16:creationId xmlns:a16="http://schemas.microsoft.com/office/drawing/2014/main" id="{DE4CB9B4-D60E-4756-900E-CBD36815ED24}"/>
                </a:ext>
              </a:extLst>
            </p:cNvPr>
            <p:cNvSpPr txBox="1"/>
            <p:nvPr/>
          </p:nvSpPr>
          <p:spPr>
            <a:xfrm>
              <a:off x="10984250" y="3558684"/>
              <a:ext cx="1572999" cy="349665"/>
            </a:xfrm>
            <a:prstGeom prst="rect">
              <a:avLst/>
            </a:prstGeom>
            <a:noFill/>
          </p:spPr>
          <p:txBody>
            <a:bodyPr wrap="square">
              <a:spAutoFit/>
            </a:bodyPr>
            <a:lstStyle/>
            <a:p>
              <a:r>
                <a:rPr lang="en-US" sz="1600" b="1" i="1" dirty="0"/>
                <a:t>Learn</a:t>
              </a:r>
              <a:r>
                <a:rPr lang="en-US" sz="1600" i="1" dirty="0"/>
                <a:t> from the past</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7" name="Groupe 466">
            <a:extLst>
              <a:ext uri="{FF2B5EF4-FFF2-40B4-BE49-F238E27FC236}">
                <a16:creationId xmlns:a16="http://schemas.microsoft.com/office/drawing/2014/main" id="{005F154C-8CA0-4C01-93A1-D2892F128B61}"/>
              </a:ext>
            </a:extLst>
          </p:cNvPr>
          <p:cNvGrpSpPr/>
          <p:nvPr/>
        </p:nvGrpSpPr>
        <p:grpSpPr>
          <a:xfrm>
            <a:off x="9051013" y="4258213"/>
            <a:ext cx="2988741" cy="941852"/>
            <a:chOff x="9051013" y="4258213"/>
            <a:chExt cx="2988741" cy="941852"/>
          </a:xfrm>
        </p:grpSpPr>
        <p:sp>
          <p:nvSpPr>
            <p:cNvPr id="450" name="ZoneTexte 449">
              <a:extLst>
                <a:ext uri="{FF2B5EF4-FFF2-40B4-BE49-F238E27FC236}">
                  <a16:creationId xmlns:a16="http://schemas.microsoft.com/office/drawing/2014/main" id="{A020D5C3-B48B-4B57-96DA-70B4DDDAF4E8}"/>
                </a:ext>
              </a:extLst>
            </p:cNvPr>
            <p:cNvSpPr txBox="1"/>
            <p:nvPr/>
          </p:nvSpPr>
          <p:spPr>
            <a:xfrm>
              <a:off x="9051013" y="4276735"/>
              <a:ext cx="2988741" cy="923330"/>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dirty="0"/>
                <a:t>In case of </a:t>
              </a:r>
              <a:r>
                <a:rPr lang="en-US" b="1" dirty="0"/>
                <a:t>approval</a:t>
              </a:r>
              <a:r>
                <a:rPr lang="en-US" dirty="0"/>
                <a:t> :</a:t>
              </a:r>
            </a:p>
            <a:p>
              <a:pPr algn="r"/>
              <a:r>
                <a:rPr lang="en-US" b="1" dirty="0">
                  <a:sym typeface="Wingdings 2" panose="05020102010507070707" pitchFamily="18" charset="2"/>
                </a:rPr>
                <a:t> </a:t>
              </a:r>
              <a:r>
                <a:rPr lang="en-US" b="1" dirty="0"/>
                <a:t>Update anteriority</a:t>
              </a:r>
            </a:p>
            <a:p>
              <a:pPr algn="r"/>
              <a:r>
                <a:rPr lang="en-US" b="1" dirty="0"/>
                <a:t> </a:t>
              </a:r>
              <a:r>
                <a:rPr lang="en-US" b="1" dirty="0">
                  <a:sym typeface="Wingdings 2" panose="05020102010507070707" pitchFamily="18" charset="2"/>
                </a:rPr>
                <a:t> </a:t>
              </a:r>
              <a:r>
                <a:rPr lang="en-US" b="1" dirty="0"/>
                <a:t>Challenge prediction</a:t>
              </a:r>
            </a:p>
          </p:txBody>
        </p:sp>
        <p:pic>
          <p:nvPicPr>
            <p:cNvPr id="463" name="Graphique 462" descr="Index pointant vers la droite vu du côté du dos de la main">
              <a:extLst>
                <a:ext uri="{FF2B5EF4-FFF2-40B4-BE49-F238E27FC236}">
                  <a16:creationId xmlns:a16="http://schemas.microsoft.com/office/drawing/2014/main" id="{85331C64-D11C-46F8-B4A4-CE7FC150FA0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9158272" y="4258213"/>
              <a:ext cx="450613" cy="450613"/>
            </a:xfrm>
            <a:prstGeom prst="rect">
              <a:avLst/>
            </a:prstGeom>
          </p:spPr>
        </p:pic>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1"/>
          <a:stretch>
            <a:fillRect/>
          </a:stretch>
        </p:blipFill>
        <p:spPr>
          <a:xfrm>
            <a:off x="7935580" y="2376970"/>
            <a:ext cx="470962" cy="434846"/>
          </a:xfrm>
          <a:prstGeom prst="rect">
            <a:avLst/>
          </a:prstGeom>
        </p:spPr>
      </p:pic>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14245" y="6436767"/>
            <a:ext cx="369333" cy="369333"/>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7"/>
                                        </p:tgtEl>
                                        <p:attrNameLst>
                                          <p:attrName>style.visibility</p:attrName>
                                        </p:attrNameLst>
                                      </p:cBhvr>
                                      <p:to>
                                        <p:strVal val="visible"/>
                                      </p:to>
                                    </p:set>
                                    <p:animEffect transition="in" filter="fade">
                                      <p:cBhvr>
                                        <p:cTn id="50"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58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810000" y="1565829"/>
            <a:ext cx="10554574" cy="4811233"/>
          </a:xfrm>
        </p:spPr>
        <p:txBody>
          <a:bodyPr>
            <a:normAutofit/>
          </a:bodyPr>
          <a:lstStyle/>
          <a:p>
            <a:pPr>
              <a:buFont typeface="+mj-lt"/>
              <a:buAutoNum type="arabicPeriod"/>
            </a:pPr>
            <a:r>
              <a:rPr lang="en-US" dirty="0"/>
              <a:t>Use case</a:t>
            </a:r>
          </a:p>
          <a:p>
            <a:pPr>
              <a:buFont typeface="+mj-lt"/>
              <a:buAutoNum type="arabicPeriod"/>
            </a:pPr>
            <a:r>
              <a:rPr lang="en-US" dirty="0" err="1"/>
              <a:t>Exporatory</a:t>
            </a:r>
            <a:r>
              <a:rPr lang="en-US" dirty="0"/>
              <a:t> Data Analysis,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endParaRPr lang="en-US" dirty="0"/>
          </a:p>
          <a:p>
            <a:pPr>
              <a:buFont typeface="+mj-lt"/>
              <a:buAutoNum type="arabicPeriod"/>
            </a:pPr>
            <a:endParaRPr lang="en-US" dirty="0"/>
          </a:p>
          <a:p>
            <a:endParaRPr lang="en-US" dirty="0"/>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074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645396"/>
          </a:xfrm>
        </p:spPr>
        <p:txBody>
          <a:bodyPr/>
          <a:lstStyle/>
          <a:p>
            <a:r>
              <a:rPr lang="en-US" sz="2800" dirty="0"/>
              <a:t>Home Credit Kaggle data &amp; Kernels</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2"/>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6</a:t>
            </a:fld>
            <a:endParaRPr lang="en-US" dirty="0"/>
          </a:p>
        </p:txBody>
      </p:sp>
      <p:grpSp>
        <p:nvGrpSpPr>
          <p:cNvPr id="5" name="Groupe 4">
            <a:extLst>
              <a:ext uri="{FF2B5EF4-FFF2-40B4-BE49-F238E27FC236}">
                <a16:creationId xmlns:a16="http://schemas.microsoft.com/office/drawing/2014/main" id="{3E791CC7-F3BE-4F7A-BBA3-543C19ED4AD1}"/>
              </a:ext>
            </a:extLst>
          </p:cNvPr>
          <p:cNvGrpSpPr/>
          <p:nvPr/>
        </p:nvGrpSpPr>
        <p:grpSpPr>
          <a:xfrm>
            <a:off x="71870" y="1936034"/>
            <a:ext cx="4865877" cy="1790700"/>
            <a:chOff x="71870" y="1936034"/>
            <a:chExt cx="4865877" cy="1790700"/>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3"/>
            <a:stretch>
              <a:fillRect/>
            </a:stretch>
          </p:blipFill>
          <p:spPr>
            <a:xfrm>
              <a:off x="1784972" y="1936034"/>
              <a:ext cx="3152775" cy="1790700"/>
            </a:xfrm>
            <a:prstGeom prst="rect">
              <a:avLst/>
            </a:prstGeom>
          </p:spPr>
        </p:pic>
      </p:gr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2"/>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202724" y="5619770"/>
            <a:ext cx="4752734" cy="1099820"/>
            <a:chOff x="5181103" y="5707517"/>
            <a:chExt cx="6873688" cy="1099820"/>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p>
            <a:p>
              <a:pPr algn="r"/>
              <a:r>
                <a:rPr lang="en-US" sz="1600" dirty="0"/>
                <a:t>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2">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8</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214569" y="5800883"/>
            <a:ext cx="5161204" cy="848109"/>
            <a:chOff x="5159388" y="6004856"/>
            <a:chExt cx="6873688" cy="1077218"/>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+ 6</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+ 327</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271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940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677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19221</TotalTime>
  <Words>3186</Words>
  <Application>Microsoft Office PowerPoint</Application>
  <PresentationFormat>Grand écran</PresentationFormat>
  <Paragraphs>522</Paragraphs>
  <Slides>26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Calibri</vt:lpstr>
      <vt:lpstr>Century Gothic</vt:lpstr>
      <vt:lpstr>Helvetica Neue</vt:lpstr>
      <vt:lpstr>Inter</vt:lpstr>
      <vt:lpstr>Montserrat</vt:lpstr>
      <vt:lpstr>Wingdings 2</vt:lpstr>
      <vt:lpstr>Concis</vt:lpstr>
      <vt:lpstr>Cash &amp; Revolving loans for clients with no or few loans history</vt:lpstr>
      <vt:lpstr>Table of contents</vt:lpstr>
      <vt:lpstr>Use case</vt:lpstr>
      <vt:lpstr>Table of contents</vt:lpstr>
      <vt:lpstr>Table of contents</vt:lpstr>
      <vt:lpstr>Home Credit Kaggle data &amp; Kernels</vt:lpstr>
      <vt:lpstr>Top-down Exploratory Data Analysis &amp; FeatureEngineering</vt:lpstr>
      <vt:lpstr>Bottom-up  Aggregation, Merge &amp; Feature Selection</vt:lpstr>
      <vt:lpstr>Table of contents</vt:lpstr>
      <vt:lpstr>Track most valuable features</vt:lpstr>
      <vt:lpstr>Find the best model: selection &amp; tuning</vt:lpstr>
      <vt:lpstr>Adequate preprocessing</vt:lpstr>
      <vt:lpstr>Remedy Class imbalance test with Logistic Regression &amp; Light GBM</vt:lpstr>
      <vt:lpstr>Optimization : hyperopt &amp; cross-validation</vt:lpstr>
      <vt:lpstr>Features Engineering insights</vt:lpstr>
      <vt:lpstr>Class_weight=‘balanced’ versus Smote</vt:lpstr>
      <vt:lpstr>Model scoring</vt:lpstr>
      <vt:lpstr>Présentation PowerPoint</vt:lpstr>
      <vt:lpstr>Model</vt:lpstr>
      <vt:lpstr>LATE_PAYMENT</vt:lpstr>
      <vt:lpstr>Debt ratio </vt:lpstr>
      <vt:lpstr>Interest Rate Features / previous</vt:lpstr>
      <vt:lpstr>Approved or Refused by Client_Type</vt:lpstr>
      <vt:lpstr>Bureau &amp; bureau_balance</vt:lpstr>
      <vt:lpstr>Other insights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254</cp:revision>
  <dcterms:created xsi:type="dcterms:W3CDTF">2020-11-02T09:36:41Z</dcterms:created>
  <dcterms:modified xsi:type="dcterms:W3CDTF">2020-12-03T15:22:19Z</dcterms:modified>
</cp:coreProperties>
</file>