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3" r:id="rId3"/>
    <p:sldId id="257" r:id="rId4"/>
    <p:sldId id="260" r:id="rId5"/>
    <p:sldId id="271" r:id="rId6"/>
    <p:sldId id="270" r:id="rId7"/>
    <p:sldId id="272" r:id="rId8"/>
    <p:sldId id="258" r:id="rId9"/>
    <p:sldId id="274" r:id="rId10"/>
    <p:sldId id="262" r:id="rId11"/>
    <p:sldId id="264" r:id="rId12"/>
    <p:sldId id="265" r:id="rId13"/>
    <p:sldId id="268" r:id="rId14"/>
    <p:sldId id="261"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1A1C"/>
    <a:srgbClr val="0070C0"/>
    <a:srgbClr val="B2B2B2"/>
    <a:srgbClr val="B3E2CD"/>
    <a:srgbClr val="FBB4AE"/>
    <a:srgbClr val="F5B8CF"/>
    <a:srgbClr val="6DD4FF"/>
    <a:srgbClr val="B1C6E7"/>
    <a:srgbClr val="134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6" d="100"/>
          <a:sy n="86" d="100"/>
        </p:scale>
        <p:origin x="4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A1FCF-03E3-4408-8381-D0334BEBE485}" type="datetimeFigureOut">
              <a:rPr lang="en-US" smtClean="0"/>
              <a:t>11/19/2020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90F52-009F-4740-87B7-F3EAA6930C78}" type="slidenum">
              <a:rPr lang="en-US" smtClean="0"/>
              <a:t>‹N°›</a:t>
            </a:fld>
            <a:endParaRPr lang="en-US"/>
          </a:p>
        </p:txBody>
      </p:sp>
    </p:spTree>
    <p:extLst>
      <p:ext uri="{BB962C8B-B14F-4D97-AF65-F5344CB8AC3E}">
        <p14:creationId xmlns:p14="http://schemas.microsoft.com/office/powerpoint/2010/main" val="10230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8E22576-C4F4-4EDF-B97C-7B94D5CB009F}" type="datetime1">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7DF423C-6B85-489F-8985-42D5E02EC83A}" type="datetime1">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3DE7D3-6AAD-46BF-8CA7-B0A52335CC93}" type="datetime1">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D5B5E7CF-0C7A-4EBE-B8F1-82AC50C3CC85}" type="datetime1">
              <a:rPr lang="en-US" smtClean="0"/>
              <a:t>11/19/2020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0E40EB-A66F-46C8-94CF-B2D673C3B898}" type="datetime1">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80344E-05EC-499B-9FE5-1D2B390E40DB}" type="datetime1">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14521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2179"/>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FED509-1D66-4985-87A1-534CD005A98A}" type="datetime1">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B7FAA6-7AB3-43A0-8C24-0075707EE126}" type="datetime1">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127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3305"/>
            <a:ext cx="10571998" cy="970450"/>
          </a:xfrm>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4823E8-B96B-4B24-934A-5116063E61F6}" type="datetime1">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1"/>
            <a:ext cx="12192000" cy="113634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0"/>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78674C-BAB2-45D9-A70C-1690C6F2B73F}" type="datetime1">
              <a:rPr lang="en-US" smtClean="0"/>
              <a:t>11/19/2020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1"/>
            <a:ext cx="12192000" cy="117185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21060"/>
            <a:ext cx="10571998" cy="97045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64EDE00-0020-4228-84AF-E10FB0409C38}" type="datetime1">
              <a:rPr lang="en-US" smtClean="0"/>
              <a:t>11/19/2020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BFA0A-E36D-4829-A263-20571BD6C85F}" type="datetime1">
              <a:rPr lang="en-US" smtClean="0"/>
              <a:t>11/19/2020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402C06C-4D99-403F-BA73-2E84A17C221C}" type="datetime1">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7E8998C-C08E-41C0-AE8E-EA9EE5B062A2}" type="datetime1">
              <a:rPr lang="en-US" smtClean="0"/>
              <a:t>11/19/2020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4D0025-A22A-42C9-9B9E-EE5001047EF9}" type="datetime1">
              <a:rPr lang="en-US" smtClean="0"/>
              <a:t>11/19/2020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svg"/><Relationship Id="rId26" Type="http://schemas.openxmlformats.org/officeDocument/2006/relationships/image" Target="../media/image31.sv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svg"/><Relationship Id="rId20" Type="http://schemas.openxmlformats.org/officeDocument/2006/relationships/image" Target="../media/image25.sv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29.sv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svg"/><Relationship Id="rId10" Type="http://schemas.openxmlformats.org/officeDocument/2006/relationships/image" Target="../media/image15.svg"/><Relationship Id="rId19" Type="http://schemas.openxmlformats.org/officeDocument/2006/relationships/image" Target="../media/image24.png"/><Relationship Id="rId31" Type="http://schemas.openxmlformats.org/officeDocument/2006/relationships/image" Target="../media/image2.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27.svg"/><Relationship Id="rId27" Type="http://schemas.openxmlformats.org/officeDocument/2006/relationships/image" Target="../media/image32.png"/><Relationship Id="rId30" Type="http://schemas.openxmlformats.org/officeDocument/2006/relationships/image" Target="../media/image3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en-US" sz="4000" b="0" i="0" dirty="0">
                <a:effectLst/>
                <a:latin typeface="Montserrat"/>
              </a:rPr>
              <a:t>Cash &amp; </a:t>
            </a:r>
            <a:r>
              <a:rPr lang="en-US" sz="4000" b="0" dirty="0">
                <a:latin typeface="Montserrat"/>
              </a:rPr>
              <a:t>R</a:t>
            </a:r>
            <a:r>
              <a:rPr lang="en-US" sz="4000" b="0" i="0" dirty="0">
                <a:effectLst/>
                <a:latin typeface="Montserrat"/>
              </a:rPr>
              <a:t>evolving loans for clients with no or few loans history</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525915" y="5331765"/>
            <a:ext cx="10572000" cy="1168246"/>
          </a:xfrm>
        </p:spPr>
        <p:txBody>
          <a:bodyPr>
            <a:normAutofit lnSpcReduction="10000"/>
          </a:bodyPr>
          <a:lstStyle/>
          <a:p>
            <a:pPr algn="l"/>
            <a:r>
              <a:rPr lang="en-US" sz="2400" dirty="0">
                <a:latin typeface="Montserrat"/>
              </a:rPr>
              <a:t>Aim is to develop a </a:t>
            </a:r>
            <a:r>
              <a:rPr lang="en-US" sz="2400" b="1" i="1" dirty="0">
                <a:latin typeface="Montserrat"/>
              </a:rPr>
              <a:t>scoring model</a:t>
            </a:r>
            <a:r>
              <a:rPr lang="en-US" sz="2400" dirty="0">
                <a:latin typeface="Montserrat"/>
              </a:rPr>
              <a:t> of the applicant’s </a:t>
            </a:r>
            <a:r>
              <a:rPr lang="en-US" sz="2400" b="1" i="1" dirty="0">
                <a:latin typeface="Montserrat"/>
              </a:rPr>
              <a:t>risk of failure to repay loan</a:t>
            </a:r>
            <a:r>
              <a:rPr lang="en-US" sz="2400" dirty="0">
                <a:latin typeface="Montserrat"/>
              </a:rPr>
              <a:t>, with </a:t>
            </a:r>
            <a:r>
              <a:rPr lang="en-US" sz="2400" b="1" i="1" dirty="0">
                <a:latin typeface="Montserrat"/>
              </a:rPr>
              <a:t>prediction interpretation</a:t>
            </a:r>
            <a:r>
              <a:rPr lang="en-US" sz="2400" dirty="0">
                <a:latin typeface="Montserrat"/>
              </a:rPr>
              <a:t>, through an </a:t>
            </a:r>
            <a:r>
              <a:rPr lang="en-US" sz="2400" b="1" i="1" dirty="0">
                <a:latin typeface="Montserrat"/>
              </a:rPr>
              <a:t>interactive dashboard</a:t>
            </a:r>
            <a:r>
              <a:rPr lang="en-US" sz="2400" dirty="0">
                <a:latin typeface="Montserrat"/>
              </a:rPr>
              <a:t>, to argue whether loan is granted or rejected and help studying why.</a:t>
            </a:r>
            <a:endParaRPr lang="en-US" sz="2400"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
        <p:nvSpPr>
          <p:cNvPr id="5" name="Espace réservé du numéro de diapositive 4">
            <a:extLst>
              <a:ext uri="{FF2B5EF4-FFF2-40B4-BE49-F238E27FC236}">
                <a16:creationId xmlns:a16="http://schemas.microsoft.com/office/drawing/2014/main" id="{F2C9D68C-0A20-42DE-8340-AFE5C9BB44D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265249-C86C-4EAD-85EA-A41377319A7B}"/>
              </a:ext>
            </a:extLst>
          </p:cNvPr>
          <p:cNvSpPr>
            <a:spLocks noGrp="1"/>
          </p:cNvSpPr>
          <p:nvPr>
            <p:ph type="title"/>
          </p:nvPr>
        </p:nvSpPr>
        <p:spPr/>
        <p:txBody>
          <a:bodyPr/>
          <a:lstStyle/>
          <a:p>
            <a:r>
              <a:rPr lang="en-US" dirty="0"/>
              <a:t>LATE_PAYMENT</a:t>
            </a:r>
          </a:p>
        </p:txBody>
      </p:sp>
      <p:sp>
        <p:nvSpPr>
          <p:cNvPr id="3" name="Espace réservé du contenu 2">
            <a:extLst>
              <a:ext uri="{FF2B5EF4-FFF2-40B4-BE49-F238E27FC236}">
                <a16:creationId xmlns:a16="http://schemas.microsoft.com/office/drawing/2014/main" id="{C1A7C45D-8544-4EA6-A3C1-1DD622D2D3F4}"/>
              </a:ext>
            </a:extLst>
          </p:cNvPr>
          <p:cNvSpPr>
            <a:spLocks noGrp="1"/>
          </p:cNvSpPr>
          <p:nvPr>
            <p:ph idx="1"/>
          </p:nvPr>
        </p:nvSpPr>
        <p:spPr/>
        <p:txBody>
          <a:bodyPr/>
          <a:lstStyle/>
          <a:p>
            <a:r>
              <a:rPr lang="en-US" dirty="0"/>
              <a:t>LATE_PAYMENT feature: I think most of you used installment['DAYS_INSTALMENT']-installment['DAYS_ENTRY_PAYMENT'] as a new feature since it shows number of delays. It was a already good feature but I realized that, when you take last 365 days of installment data and aggregate this delay as a new feature, it added much more value to model. Here is a simple code:</a:t>
            </a:r>
          </a:p>
          <a:p>
            <a:endParaRPr lang="en-US" dirty="0"/>
          </a:p>
          <a:p>
            <a:r>
              <a:rPr lang="en-US" dirty="0" err="1"/>
              <a:t>installment_temp</a:t>
            </a:r>
            <a:r>
              <a:rPr lang="en-US" dirty="0"/>
              <a:t> = installment[</a:t>
            </a:r>
            <a:r>
              <a:rPr lang="en-US" dirty="0" err="1"/>
              <a:t>installment.DAYS_ENTRY_PAYMENT</a:t>
            </a:r>
            <a:r>
              <a:rPr lang="en-US" dirty="0"/>
              <a:t> &gt;= -365]</a:t>
            </a:r>
          </a:p>
          <a:p>
            <a:r>
              <a:rPr lang="en-US" dirty="0" err="1"/>
              <a:t>installment_temp</a:t>
            </a:r>
            <a:r>
              <a:rPr lang="en-US" dirty="0"/>
              <a:t>['LATE_PAYMENT'] = </a:t>
            </a:r>
            <a:r>
              <a:rPr lang="en-US" dirty="0" err="1"/>
              <a:t>installment_temp</a:t>
            </a:r>
            <a:r>
              <a:rPr lang="en-US" dirty="0"/>
              <a:t>['DAYS_INSTALMENT']-</a:t>
            </a:r>
            <a:r>
              <a:rPr lang="en-US" dirty="0" err="1"/>
              <a:t>installment_temp</a:t>
            </a:r>
            <a:r>
              <a:rPr lang="en-US" dirty="0"/>
              <a:t>['DAYS_ENTRY_PAYMENT']</a:t>
            </a:r>
          </a:p>
          <a:p>
            <a:r>
              <a:rPr lang="en-US" dirty="0" err="1"/>
              <a:t>late_payment_feature</a:t>
            </a:r>
            <a:r>
              <a:rPr lang="en-US" dirty="0"/>
              <a:t> = </a:t>
            </a:r>
            <a:r>
              <a:rPr lang="en-US" dirty="0" err="1"/>
              <a:t>installment_temp.groupby</a:t>
            </a:r>
            <a:r>
              <a:rPr lang="en-US" dirty="0"/>
              <a:t>('SK_ID_CURR')[['LATE_PAYMENT']].min().</a:t>
            </a:r>
            <a:r>
              <a:rPr lang="en-US" dirty="0" err="1"/>
              <a:t>reset_index</a:t>
            </a:r>
            <a:r>
              <a:rPr lang="en-US" dirty="0"/>
              <a:t>()</a:t>
            </a:r>
          </a:p>
        </p:txBody>
      </p:sp>
      <p:sp>
        <p:nvSpPr>
          <p:cNvPr id="4" name="Espace réservé du numéro de diapositive 3">
            <a:extLst>
              <a:ext uri="{FF2B5EF4-FFF2-40B4-BE49-F238E27FC236}">
                <a16:creationId xmlns:a16="http://schemas.microsoft.com/office/drawing/2014/main" id="{98BB1969-A185-4B4C-921A-CC034C32C56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69443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EFA4C4-C546-4B77-A120-1E83767F1E78}"/>
              </a:ext>
            </a:extLst>
          </p:cNvPr>
          <p:cNvSpPr>
            <a:spLocks noGrp="1"/>
          </p:cNvSpPr>
          <p:nvPr>
            <p:ph type="title"/>
          </p:nvPr>
        </p:nvSpPr>
        <p:spPr/>
        <p:txBody>
          <a:bodyPr/>
          <a:lstStyle/>
          <a:p>
            <a:r>
              <a:rPr lang="en-US" dirty="0"/>
              <a:t>Debt ratio </a:t>
            </a:r>
          </a:p>
        </p:txBody>
      </p:sp>
      <p:sp>
        <p:nvSpPr>
          <p:cNvPr id="3" name="Espace réservé du contenu 2">
            <a:extLst>
              <a:ext uri="{FF2B5EF4-FFF2-40B4-BE49-F238E27FC236}">
                <a16:creationId xmlns:a16="http://schemas.microsoft.com/office/drawing/2014/main" id="{83D8FF25-B22A-485E-93AF-4EC177893BD4}"/>
              </a:ext>
            </a:extLst>
          </p:cNvPr>
          <p:cNvSpPr>
            <a:spLocks noGrp="1"/>
          </p:cNvSpPr>
          <p:nvPr>
            <p:ph idx="1"/>
          </p:nvPr>
        </p:nvSpPr>
        <p:spPr/>
        <p:txBody>
          <a:bodyPr/>
          <a:lstStyle/>
          <a:p>
            <a:r>
              <a:rPr lang="en-US" dirty="0"/>
              <a:t>Most important </a:t>
            </a:r>
            <a:r>
              <a:rPr lang="en-US" dirty="0" err="1"/>
              <a:t>buraeu</a:t>
            </a:r>
            <a:r>
              <a:rPr lang="en-US" dirty="0"/>
              <a:t> feature: Debt ratio was the most important feature I found in bureau file. I also tried using more recent bureau data for this feature but it was the best when I used all data.</a:t>
            </a:r>
          </a:p>
          <a:p>
            <a:endParaRPr lang="en-US" dirty="0"/>
          </a:p>
          <a:p>
            <a:r>
              <a:rPr lang="en-US" dirty="0" err="1"/>
              <a:t>buro</a:t>
            </a:r>
            <a:r>
              <a:rPr lang="en-US" dirty="0"/>
              <a:t>['DEBT_RATIO']=</a:t>
            </a:r>
            <a:r>
              <a:rPr lang="en-US" dirty="0" err="1"/>
              <a:t>buro</a:t>
            </a:r>
            <a:r>
              <a:rPr lang="en-US" dirty="0"/>
              <a:t>['AMT_CREDIT_SUM_DEBT']/</a:t>
            </a:r>
            <a:r>
              <a:rPr lang="en-US" dirty="0" err="1"/>
              <a:t>buro</a:t>
            </a:r>
            <a:r>
              <a:rPr lang="en-US" dirty="0"/>
              <a:t>['AMT_CREDIT_SUM']</a:t>
            </a:r>
          </a:p>
          <a:p>
            <a:r>
              <a:rPr lang="en-US" dirty="0" err="1"/>
              <a:t>debt_ratio_feature</a:t>
            </a:r>
            <a:r>
              <a:rPr lang="en-US" dirty="0"/>
              <a:t> = </a:t>
            </a:r>
            <a:r>
              <a:rPr lang="en-US" dirty="0" err="1"/>
              <a:t>buro.groupby</a:t>
            </a:r>
            <a:r>
              <a:rPr lang="en-US" dirty="0"/>
              <a:t>('SK_ID_CURR')['DEBT_RATIO'].max()</a:t>
            </a:r>
          </a:p>
        </p:txBody>
      </p:sp>
      <p:sp>
        <p:nvSpPr>
          <p:cNvPr id="4" name="Espace réservé du numéro de diapositive 3">
            <a:extLst>
              <a:ext uri="{FF2B5EF4-FFF2-40B4-BE49-F238E27FC236}">
                <a16:creationId xmlns:a16="http://schemas.microsoft.com/office/drawing/2014/main" id="{7B47366C-2CAC-44DF-A423-A769819B8E9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23916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5B00C4-A8DA-4513-88C8-E3E14E3375AD}"/>
              </a:ext>
            </a:extLst>
          </p:cNvPr>
          <p:cNvSpPr>
            <a:spLocks noGrp="1"/>
          </p:cNvSpPr>
          <p:nvPr>
            <p:ph type="title"/>
          </p:nvPr>
        </p:nvSpPr>
        <p:spPr/>
        <p:txBody>
          <a:bodyPr/>
          <a:lstStyle/>
          <a:p>
            <a:r>
              <a:rPr lang="en-US" dirty="0"/>
              <a:t>Interest Rate Features / previous</a:t>
            </a:r>
          </a:p>
        </p:txBody>
      </p:sp>
      <p:sp>
        <p:nvSpPr>
          <p:cNvPr id="3" name="Espace réservé du contenu 2">
            <a:extLst>
              <a:ext uri="{FF2B5EF4-FFF2-40B4-BE49-F238E27FC236}">
                <a16:creationId xmlns:a16="http://schemas.microsoft.com/office/drawing/2014/main" id="{C03D6D08-2E39-4725-B9CF-E3FC47B14129}"/>
              </a:ext>
            </a:extLst>
          </p:cNvPr>
          <p:cNvSpPr>
            <a:spLocks noGrp="1"/>
          </p:cNvSpPr>
          <p:nvPr>
            <p:ph idx="1"/>
          </p:nvPr>
        </p:nvSpPr>
        <p:spPr/>
        <p:txBody>
          <a:bodyPr>
            <a:normAutofit fontScale="85000" lnSpcReduction="10000"/>
          </a:bodyPr>
          <a:lstStyle/>
          <a:p>
            <a:r>
              <a:rPr lang="en-US" dirty="0"/>
              <a:t>Interest rate seems to be an important feature in predicting loan default.(You can see this from the lending club dataset) We were not given interest rate directly in either Main Application data or Previous Application data but we could approximate it:</a:t>
            </a:r>
          </a:p>
          <a:p>
            <a:endParaRPr lang="en-US" dirty="0"/>
          </a:p>
          <a:p>
            <a:r>
              <a:rPr lang="en-US" dirty="0"/>
              <a:t>Previous Application - The key thing here is that AMT_ANNUITY includes interest. Based on AMT_CREDIT, AMT_ANNUITY, and CNT_PAYMENT we can derive interest rate.</a:t>
            </a:r>
          </a:p>
          <a:p>
            <a:endParaRPr lang="en-US" dirty="0"/>
          </a:p>
          <a:p>
            <a:r>
              <a:rPr lang="en-US" dirty="0" err="1"/>
              <a:t>prev_app</a:t>
            </a:r>
            <a:r>
              <a:rPr lang="en-US" dirty="0"/>
              <a:t>['INTEREST'] = </a:t>
            </a:r>
            <a:r>
              <a:rPr lang="en-US" dirty="0" err="1"/>
              <a:t>prev_app</a:t>
            </a:r>
            <a:r>
              <a:rPr lang="en-US" dirty="0"/>
              <a:t>['CNT_PAYMENT']*</a:t>
            </a:r>
            <a:r>
              <a:rPr lang="en-US" dirty="0" err="1"/>
              <a:t>prev_app</a:t>
            </a:r>
            <a:r>
              <a:rPr lang="en-US" dirty="0"/>
              <a:t>['AMT_ANNUITY'] - </a:t>
            </a:r>
            <a:r>
              <a:rPr lang="en-US" dirty="0" err="1"/>
              <a:t>prev_app</a:t>
            </a:r>
            <a:r>
              <a:rPr lang="en-US" dirty="0"/>
              <a:t>['AMT_CREDIT']</a:t>
            </a:r>
          </a:p>
          <a:p>
            <a:r>
              <a:rPr lang="en-US" dirty="0" err="1"/>
              <a:t>prev_app</a:t>
            </a:r>
            <a:r>
              <a:rPr lang="en-US" dirty="0"/>
              <a:t>['INTEREST_RATE'] = 2*12*</a:t>
            </a:r>
            <a:r>
              <a:rPr lang="en-US" dirty="0" err="1"/>
              <a:t>prev_app</a:t>
            </a:r>
            <a:r>
              <a:rPr lang="en-US" dirty="0"/>
              <a:t>['INTEREST']/(</a:t>
            </a:r>
            <a:r>
              <a:rPr lang="en-US" dirty="0" err="1"/>
              <a:t>prev_app</a:t>
            </a:r>
            <a:r>
              <a:rPr lang="en-US" dirty="0"/>
              <a:t>['AMT_CREDIT']*(</a:t>
            </a:r>
            <a:r>
              <a:rPr lang="en-US" dirty="0" err="1"/>
              <a:t>prev_app</a:t>
            </a:r>
            <a:r>
              <a:rPr lang="en-US" dirty="0"/>
              <a:t>['CNT_PAYMENT']+1))</a:t>
            </a:r>
          </a:p>
          <a:p>
            <a:r>
              <a:rPr lang="en-US" dirty="0" err="1"/>
              <a:t>prev_app</a:t>
            </a:r>
            <a:r>
              <a:rPr lang="en-US" dirty="0"/>
              <a:t>['INTEREST_SHARE'] = </a:t>
            </a:r>
            <a:r>
              <a:rPr lang="en-US" dirty="0" err="1"/>
              <a:t>prev_app</a:t>
            </a:r>
            <a:r>
              <a:rPr lang="en-US" dirty="0"/>
              <a:t>['INTEREST']/</a:t>
            </a:r>
            <a:r>
              <a:rPr lang="en-US" dirty="0" err="1"/>
              <a:t>prev_app</a:t>
            </a:r>
            <a:r>
              <a:rPr lang="en-US" dirty="0"/>
              <a:t>['AMT_CREDIT']</a:t>
            </a:r>
          </a:p>
          <a:p>
            <a:r>
              <a:rPr lang="en-US" dirty="0"/>
              <a:t>Then by calculating max, min, mean of features above for each customer, I got several top features for Previous Application table.</a:t>
            </a:r>
          </a:p>
        </p:txBody>
      </p:sp>
      <p:sp>
        <p:nvSpPr>
          <p:cNvPr id="4" name="Espace réservé du numéro de diapositive 3">
            <a:extLst>
              <a:ext uri="{FF2B5EF4-FFF2-40B4-BE49-F238E27FC236}">
                <a16:creationId xmlns:a16="http://schemas.microsoft.com/office/drawing/2014/main" id="{051BE62B-0EF6-47F5-A08F-DD1A6B456D5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9242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047BF-746B-444D-8BB4-CC17E7758635}"/>
              </a:ext>
            </a:extLst>
          </p:cNvPr>
          <p:cNvSpPr>
            <a:spLocks noGrp="1"/>
          </p:cNvSpPr>
          <p:nvPr>
            <p:ph type="title"/>
          </p:nvPr>
        </p:nvSpPr>
        <p:spPr/>
        <p:txBody>
          <a:bodyPr/>
          <a:lstStyle/>
          <a:p>
            <a:r>
              <a:rPr lang="en-US" dirty="0"/>
              <a:t>Approved or Refused by </a:t>
            </a:r>
            <a:r>
              <a:rPr lang="en-US" dirty="0" err="1"/>
              <a:t>Client_Type</a:t>
            </a:r>
            <a:endParaRPr lang="en-US" dirty="0"/>
          </a:p>
        </p:txBody>
      </p:sp>
      <p:sp>
        <p:nvSpPr>
          <p:cNvPr id="3" name="Espace réservé du contenu 2">
            <a:extLst>
              <a:ext uri="{FF2B5EF4-FFF2-40B4-BE49-F238E27FC236}">
                <a16:creationId xmlns:a16="http://schemas.microsoft.com/office/drawing/2014/main" id="{7FAB209F-563D-4A3F-9196-0475187A46CE}"/>
              </a:ext>
            </a:extLst>
          </p:cNvPr>
          <p:cNvSpPr>
            <a:spLocks noGrp="1"/>
          </p:cNvSpPr>
          <p:nvPr>
            <p:ph idx="1"/>
          </p:nvPr>
        </p:nvSpPr>
        <p:spPr/>
        <p:txBody>
          <a:bodyPr/>
          <a:lstStyle/>
          <a:p>
            <a:endParaRPr lang="en-US" dirty="0"/>
          </a:p>
        </p:txBody>
      </p:sp>
      <p:pic>
        <p:nvPicPr>
          <p:cNvPr id="6" name="Image 5">
            <a:extLst>
              <a:ext uri="{FF2B5EF4-FFF2-40B4-BE49-F238E27FC236}">
                <a16:creationId xmlns:a16="http://schemas.microsoft.com/office/drawing/2014/main" id="{B255E4BF-ABF6-4B45-B984-F953629BD54D}"/>
              </a:ext>
            </a:extLst>
          </p:cNvPr>
          <p:cNvPicPr>
            <a:picLocks noChangeAspect="1"/>
          </p:cNvPicPr>
          <p:nvPr/>
        </p:nvPicPr>
        <p:blipFill>
          <a:blip r:embed="rId2"/>
          <a:stretch>
            <a:fillRect/>
          </a:stretch>
        </p:blipFill>
        <p:spPr>
          <a:xfrm>
            <a:off x="571500" y="1847850"/>
            <a:ext cx="4057650" cy="3009900"/>
          </a:xfrm>
          <a:prstGeom prst="rect">
            <a:avLst/>
          </a:prstGeom>
        </p:spPr>
      </p:pic>
      <p:sp>
        <p:nvSpPr>
          <p:cNvPr id="7" name="ZoneTexte 6">
            <a:extLst>
              <a:ext uri="{FF2B5EF4-FFF2-40B4-BE49-F238E27FC236}">
                <a16:creationId xmlns:a16="http://schemas.microsoft.com/office/drawing/2014/main" id="{27A23A8F-C414-418F-9811-C5F219867C91}"/>
              </a:ext>
            </a:extLst>
          </p:cNvPr>
          <p:cNvSpPr txBox="1"/>
          <p:nvPr/>
        </p:nvSpPr>
        <p:spPr>
          <a:xfrm>
            <a:off x="571500" y="4362450"/>
            <a:ext cx="1313180" cy="369332"/>
          </a:xfrm>
          <a:prstGeom prst="rect">
            <a:avLst/>
          </a:prstGeom>
          <a:noFill/>
        </p:spPr>
        <p:txBody>
          <a:bodyPr wrap="none" rtlCol="0">
            <a:spAutoFit/>
          </a:bodyPr>
          <a:lstStyle/>
          <a:p>
            <a:r>
              <a:rPr lang="en-US" b="1" dirty="0">
                <a:solidFill>
                  <a:srgbClr val="FF0000"/>
                </a:solidFill>
              </a:rPr>
              <a:t>approved</a:t>
            </a:r>
          </a:p>
        </p:txBody>
      </p:sp>
      <p:pic>
        <p:nvPicPr>
          <p:cNvPr id="8" name="Image 7">
            <a:extLst>
              <a:ext uri="{FF2B5EF4-FFF2-40B4-BE49-F238E27FC236}">
                <a16:creationId xmlns:a16="http://schemas.microsoft.com/office/drawing/2014/main" id="{2B5A9581-ABB7-45D5-9103-1715D0B28763}"/>
              </a:ext>
            </a:extLst>
          </p:cNvPr>
          <p:cNvPicPr>
            <a:picLocks noChangeAspect="1"/>
          </p:cNvPicPr>
          <p:nvPr/>
        </p:nvPicPr>
        <p:blipFill>
          <a:blip r:embed="rId3"/>
          <a:stretch>
            <a:fillRect/>
          </a:stretch>
        </p:blipFill>
        <p:spPr>
          <a:xfrm>
            <a:off x="5233987" y="1847850"/>
            <a:ext cx="3971925" cy="3038475"/>
          </a:xfrm>
          <a:prstGeom prst="rect">
            <a:avLst/>
          </a:prstGeom>
        </p:spPr>
      </p:pic>
      <p:sp>
        <p:nvSpPr>
          <p:cNvPr id="9" name="ZoneTexte 8">
            <a:extLst>
              <a:ext uri="{FF2B5EF4-FFF2-40B4-BE49-F238E27FC236}">
                <a16:creationId xmlns:a16="http://schemas.microsoft.com/office/drawing/2014/main" id="{79892817-30C8-408D-ACB4-1883741F5F1D}"/>
              </a:ext>
            </a:extLst>
          </p:cNvPr>
          <p:cNvSpPr txBox="1"/>
          <p:nvPr/>
        </p:nvSpPr>
        <p:spPr>
          <a:xfrm>
            <a:off x="5233987" y="4362450"/>
            <a:ext cx="1008609" cy="369332"/>
          </a:xfrm>
          <a:prstGeom prst="rect">
            <a:avLst/>
          </a:prstGeom>
          <a:noFill/>
        </p:spPr>
        <p:txBody>
          <a:bodyPr wrap="none" rtlCol="0">
            <a:spAutoFit/>
          </a:bodyPr>
          <a:lstStyle/>
          <a:p>
            <a:r>
              <a:rPr lang="en-US" b="1" dirty="0">
                <a:solidFill>
                  <a:srgbClr val="FF0000"/>
                </a:solidFill>
              </a:rPr>
              <a:t>refused</a:t>
            </a:r>
          </a:p>
        </p:txBody>
      </p:sp>
      <p:sp>
        <p:nvSpPr>
          <p:cNvPr id="4" name="Espace réservé du numéro de diapositive 3">
            <a:extLst>
              <a:ext uri="{FF2B5EF4-FFF2-40B4-BE49-F238E27FC236}">
                <a16:creationId xmlns:a16="http://schemas.microsoft.com/office/drawing/2014/main" id="{EB340700-419D-4BC2-99E0-DB1EA9FBAD5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436579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99686-4899-4802-B76D-9BEC6B6000A2}"/>
              </a:ext>
            </a:extLst>
          </p:cNvPr>
          <p:cNvSpPr>
            <a:spLocks noGrp="1"/>
          </p:cNvSpPr>
          <p:nvPr>
            <p:ph type="title"/>
          </p:nvPr>
        </p:nvSpPr>
        <p:spPr/>
        <p:txBody>
          <a:bodyPr/>
          <a:lstStyle/>
          <a:p>
            <a:r>
              <a:rPr lang="en-US" dirty="0"/>
              <a:t>Bureau &amp; </a:t>
            </a:r>
            <a:r>
              <a:rPr lang="en-US" dirty="0" err="1"/>
              <a:t>bureau_balance</a:t>
            </a:r>
            <a:endParaRPr lang="en-US" dirty="0"/>
          </a:p>
        </p:txBody>
      </p:sp>
      <p:sp>
        <p:nvSpPr>
          <p:cNvPr id="3" name="Espace réservé du contenu 2">
            <a:extLst>
              <a:ext uri="{FF2B5EF4-FFF2-40B4-BE49-F238E27FC236}">
                <a16:creationId xmlns:a16="http://schemas.microsoft.com/office/drawing/2014/main" id="{E43A1F1F-9061-4A73-9554-A8FF2CBAAC32}"/>
              </a:ext>
            </a:extLst>
          </p:cNvPr>
          <p:cNvSpPr>
            <a:spLocks noGrp="1"/>
          </p:cNvSpPr>
          <p:nvPr>
            <p:ph idx="1"/>
          </p:nvPr>
        </p:nvSpPr>
        <p:spPr/>
        <p:txBody>
          <a:bodyPr>
            <a:normAutofit fontScale="70000" lnSpcReduction="20000"/>
          </a:bodyPr>
          <a:lstStyle/>
          <a:p>
            <a:r>
              <a:rPr lang="en-US" dirty="0"/>
              <a:t>After first sight on entire dataset, we keep only valuable info to dig deeper.</a:t>
            </a:r>
          </a:p>
          <a:p>
            <a:pPr lvl="1"/>
            <a:r>
              <a:rPr lang="en-US" dirty="0"/>
              <a:t>Fail lead to either overdue only, or a debt</a:t>
            </a:r>
          </a:p>
          <a:p>
            <a:r>
              <a:rPr lang="en-US" dirty="0"/>
              <a:t>Bureau : </a:t>
            </a:r>
          </a:p>
          <a:p>
            <a:pPr lvl="1"/>
            <a:r>
              <a:rPr lang="en-US" dirty="0"/>
              <a:t>Current overdue (age is given by DAYS_CREDIT_UPDATE) is given by :</a:t>
            </a:r>
          </a:p>
          <a:p>
            <a:pPr lvl="2"/>
            <a:r>
              <a:rPr lang="en-US" dirty="0"/>
              <a:t>CREDIT_DAY_OVERDUE</a:t>
            </a:r>
          </a:p>
          <a:p>
            <a:pPr lvl="1"/>
            <a:r>
              <a:rPr lang="en-US" dirty="0"/>
              <a:t>N_CREDIT_OBS_WINDOW is approx. : DAYS_CREDIT – DAYS_CREDIT_UPDATE</a:t>
            </a:r>
          </a:p>
          <a:p>
            <a:pPr lvl="1"/>
            <a:r>
              <a:rPr lang="en-US" dirty="0"/>
              <a:t>AMT_CREDIT_SUM (AMT_CREDIT_SUM = AMT_CREDIT_SUM_LIMIT + AMT_CREDIT_SUM_DEBT)</a:t>
            </a:r>
          </a:p>
          <a:p>
            <a:pPr lvl="1"/>
            <a:r>
              <a:rPr lang="en-US" dirty="0"/>
              <a:t>Consider the DEBT rate : bureau['AMT_CREDIT_DEBT_RATE'] = bureau['AMT_CREDIT_SUM_DEBT']/(1 + bureau['AMT_CREDIT_SUM'])</a:t>
            </a:r>
          </a:p>
          <a:p>
            <a:r>
              <a:rPr lang="en-US" dirty="0" err="1"/>
              <a:t>Bureau_balance</a:t>
            </a:r>
            <a:r>
              <a:rPr lang="en-US" dirty="0"/>
              <a:t>:</a:t>
            </a:r>
          </a:p>
          <a:p>
            <a:pPr lvl="1"/>
            <a:r>
              <a:rPr lang="en-US" dirty="0"/>
              <a:t>Count month balance status</a:t>
            </a:r>
          </a:p>
          <a:p>
            <a:pPr lvl="2"/>
            <a:r>
              <a:rPr lang="en-US" dirty="0"/>
              <a:t>Typical </a:t>
            </a:r>
            <a:r>
              <a:rPr lang="en-US" dirty="0" err="1"/>
              <a:t>behaviour</a:t>
            </a:r>
            <a:r>
              <a:rPr lang="en-US" dirty="0"/>
              <a:t> is C, …, C, I, …, I, X when closed since C count </a:t>
            </a:r>
            <a:r>
              <a:rPr lang="en-US" dirty="0" err="1"/>
              <a:t>vals</a:t>
            </a:r>
            <a:r>
              <a:rPr lang="en-US" dirty="0"/>
              <a:t> &amp; without failure if I == 0</a:t>
            </a:r>
          </a:p>
          <a:p>
            <a:pPr lvl="2"/>
            <a:r>
              <a:rPr lang="en-US" dirty="0" err="1"/>
              <a:t>X_norm</a:t>
            </a:r>
            <a:r>
              <a:rPr lang="en-US" dirty="0"/>
              <a:t> == 1 : drop SK_ID_BUREAU (because unknown)</a:t>
            </a:r>
          </a:p>
          <a:p>
            <a:pPr lvl="2"/>
            <a:r>
              <a:rPr lang="en-US" dirty="0"/>
              <a:t> no C should mean Active credit.</a:t>
            </a:r>
          </a:p>
          <a:p>
            <a:pPr lvl="2"/>
            <a:r>
              <a:rPr lang="en-US" dirty="0"/>
              <a:t>Sum(I + X) count should mean Credit duration.</a:t>
            </a:r>
          </a:p>
          <a:p>
            <a:pPr lvl="1"/>
            <a:endParaRPr lang="en-US" dirty="0"/>
          </a:p>
        </p:txBody>
      </p:sp>
      <p:sp>
        <p:nvSpPr>
          <p:cNvPr id="4" name="Espace réservé du numéro de diapositive 3">
            <a:extLst>
              <a:ext uri="{FF2B5EF4-FFF2-40B4-BE49-F238E27FC236}">
                <a16:creationId xmlns:a16="http://schemas.microsoft.com/office/drawing/2014/main" id="{6D8461E3-12B0-4954-95E0-7E29F5403E44}"/>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02596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5BE434-DDA0-49FA-A898-4CDC8D06BF98}"/>
              </a:ext>
            </a:extLst>
          </p:cNvPr>
          <p:cNvSpPr>
            <a:spLocks noGrp="1"/>
          </p:cNvSpPr>
          <p:nvPr>
            <p:ph type="title"/>
          </p:nvPr>
        </p:nvSpPr>
        <p:spPr/>
        <p:txBody>
          <a:bodyPr/>
          <a:lstStyle/>
          <a:p>
            <a:r>
              <a:rPr lang="en-US" dirty="0"/>
              <a:t>Other insights</a:t>
            </a:r>
          </a:p>
        </p:txBody>
      </p:sp>
      <p:sp>
        <p:nvSpPr>
          <p:cNvPr id="3" name="Espace réservé du contenu 2">
            <a:extLst>
              <a:ext uri="{FF2B5EF4-FFF2-40B4-BE49-F238E27FC236}">
                <a16:creationId xmlns:a16="http://schemas.microsoft.com/office/drawing/2014/main" id="{1AB8C9A5-0610-41D5-ACCD-7016F1BA7CD5}"/>
              </a:ext>
            </a:extLst>
          </p:cNvPr>
          <p:cNvSpPr>
            <a:spLocks noGrp="1"/>
          </p:cNvSpPr>
          <p:nvPr>
            <p:ph idx="1"/>
          </p:nvPr>
        </p:nvSpPr>
        <p:spPr>
          <a:xfrm>
            <a:off x="73891" y="1708727"/>
            <a:ext cx="5070764" cy="4417924"/>
          </a:xfrm>
        </p:spPr>
        <p:txBody>
          <a:bodyPr>
            <a:normAutofit fontScale="77500" lnSpcReduction="20000"/>
          </a:bodyPr>
          <a:lstStyle/>
          <a:p>
            <a:pPr fontAlgn="base"/>
            <a:r>
              <a:rPr lang="en-US" dirty="0">
                <a:effectLst/>
                <a:latin typeface="Inter"/>
              </a:rPr>
              <a:t>• CNT stands for “count”, like CNT_CHILDREN</a:t>
            </a:r>
          </a:p>
          <a:p>
            <a:pPr fontAlgn="base"/>
            <a:r>
              <a:rPr lang="en-US" dirty="0">
                <a:effectLst/>
                <a:latin typeface="Inter"/>
              </a:rPr>
              <a:t>• AMT stands for “amount”, mostly use for monetary</a:t>
            </a:r>
          </a:p>
          <a:p>
            <a:pPr fontAlgn="base"/>
            <a:r>
              <a:rPr lang="en-US" dirty="0">
                <a:effectLst/>
                <a:latin typeface="Inter"/>
              </a:rPr>
              <a:t>• FLAG stands for </a:t>
            </a:r>
            <a:r>
              <a:rPr lang="en-US" dirty="0" err="1">
                <a:effectLst/>
                <a:latin typeface="Inter"/>
              </a:rPr>
              <a:t>boolean</a:t>
            </a:r>
            <a:r>
              <a:rPr lang="en-US" dirty="0">
                <a:effectLst/>
                <a:latin typeface="Inter"/>
              </a:rPr>
              <a:t> with 1 is yes. FLAG_DOCUMENT means loan applicant have to submit some documents like income proof, and this flag customer actual submitted or not.</a:t>
            </a:r>
          </a:p>
          <a:p>
            <a:pPr fontAlgn="base"/>
            <a:r>
              <a:rPr lang="en-US" dirty="0">
                <a:effectLst/>
                <a:latin typeface="Inter"/>
              </a:rPr>
              <a:t>• OBS stands for “observation”, also means “is it time for?”.</a:t>
            </a:r>
          </a:p>
          <a:p>
            <a:pPr fontAlgn="base"/>
            <a:r>
              <a:rPr lang="en-US" dirty="0">
                <a:effectLst/>
                <a:latin typeface="Inter"/>
              </a:rPr>
              <a:t>• DEF stands for “actual default”.</a:t>
            </a:r>
          </a:p>
          <a:p>
            <a:pPr fontAlgn="base"/>
            <a:r>
              <a:rPr lang="en-US" dirty="0">
                <a:effectLst/>
                <a:latin typeface="Inter"/>
              </a:rPr>
              <a:t>• Different between OBS and DEF (like OBS_30_CNT_SOCIAL_CIRCLE) is that OBS is flagging “is it time for that event to be eligible to happen”, while DEF is that “is it eligible to happen AND actually happened”.</a:t>
            </a:r>
          </a:p>
          <a:p>
            <a:pPr fontAlgn="base"/>
            <a:r>
              <a:rPr lang="en-US" dirty="0">
                <a:effectLst/>
                <a:latin typeface="Inter"/>
              </a:rPr>
              <a:t>• DAYS stands for “number of days”</a:t>
            </a:r>
          </a:p>
          <a:p>
            <a:pPr fontAlgn="base"/>
            <a:r>
              <a:rPr lang="en-US" dirty="0">
                <a:effectLst/>
                <a:latin typeface="Inter"/>
              </a:rPr>
              <a:t>• NUM stands for “sequence number”</a:t>
            </a:r>
          </a:p>
          <a:p>
            <a:pPr fontAlgn="base"/>
            <a:r>
              <a:rPr lang="en-US" dirty="0">
                <a:effectLst/>
                <a:latin typeface="Inter"/>
              </a:rPr>
              <a:t>• x-sell means customers already evaluated risk by previous loans (loans in HC even before </a:t>
            </a:r>
            <a:r>
              <a:rPr lang="en-US" dirty="0" err="1">
                <a:effectLst/>
                <a:latin typeface="Inter"/>
              </a:rPr>
              <a:t>previous_application</a:t>
            </a:r>
            <a:r>
              <a:rPr lang="en-US" dirty="0">
                <a:effectLst/>
                <a:latin typeface="Inter"/>
              </a:rPr>
              <a:t>), before giving the loan. This is very valuable feature.</a:t>
            </a:r>
          </a:p>
          <a:p>
            <a:endParaRPr lang="en-US" dirty="0"/>
          </a:p>
        </p:txBody>
      </p:sp>
      <p:sp>
        <p:nvSpPr>
          <p:cNvPr id="4" name="Espace réservé du contenu 2">
            <a:extLst>
              <a:ext uri="{FF2B5EF4-FFF2-40B4-BE49-F238E27FC236}">
                <a16:creationId xmlns:a16="http://schemas.microsoft.com/office/drawing/2014/main" id="{A8A7CC06-8BA2-4185-963C-9BF20D882D10}"/>
              </a:ext>
            </a:extLst>
          </p:cNvPr>
          <p:cNvSpPr txBox="1">
            <a:spLocks/>
          </p:cNvSpPr>
          <p:nvPr/>
        </p:nvSpPr>
        <p:spPr>
          <a:xfrm>
            <a:off x="6095998" y="1708727"/>
            <a:ext cx="6096002" cy="4417925"/>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fontAlgn="base"/>
            <a:r>
              <a:rPr lang="en-US" dirty="0">
                <a:effectLst/>
                <a:latin typeface="Inter"/>
              </a:rPr>
              <a:t>bureau_balance.csv - MONTHS_BALANCE - Month of balance relative to application date (-1 means the information to the freshest monthly snapshot, 0 means the information at application - often it will be the same as -1 as many banks are not updating the information to Credit Bureau regularly)</a:t>
            </a:r>
          </a:p>
          <a:p>
            <a:pPr fontAlgn="base"/>
            <a:r>
              <a:rPr lang="en-US" dirty="0">
                <a:effectLst/>
                <a:latin typeface="Inter"/>
              </a:rPr>
              <a:t>POS_CASH_balance.csv - MONTHS_BALANCE - Month of balance relative to application date (-1 means the freshest balance date)</a:t>
            </a:r>
          </a:p>
          <a:p>
            <a:pPr fontAlgn="base"/>
            <a:r>
              <a:rPr lang="en-US" dirty="0">
                <a:effectLst/>
                <a:latin typeface="Inter"/>
              </a:rPr>
              <a:t>Dataset POS_CASH_BAL contains monthly snapshots of previous loans</a:t>
            </a:r>
          </a:p>
          <a:p>
            <a:pPr fontAlgn="base">
              <a:buFont typeface="Arial" panose="020B0604020202020204" pitchFamily="34" charset="0"/>
              <a:buChar char="•"/>
            </a:pPr>
            <a:r>
              <a:rPr lang="en-US" dirty="0">
                <a:effectLst/>
                <a:latin typeface="Inter"/>
              </a:rPr>
              <a:t>MONTHS_BALANCE - denotes the number of months relative to the current application (i.e. the loan is being repaid with increasing MONTHS_BALANCE, in other words MONTH_BALANCE is becoming less negative)</a:t>
            </a:r>
          </a:p>
          <a:p>
            <a:pPr fontAlgn="base">
              <a:buFont typeface="Arial" panose="020B0604020202020204" pitchFamily="34" charset="0"/>
              <a:buChar char="•"/>
            </a:pPr>
            <a:r>
              <a:rPr lang="en-US" dirty="0">
                <a:effectLst/>
                <a:latin typeface="Inter"/>
              </a:rPr>
              <a:t>CNT_INSTALMENT - denotes the total number of installments (term of the loan). This number may decrease if the client early repays the loan or increase in case of payment difficulties and change of the installment schedule</a:t>
            </a:r>
          </a:p>
          <a:p>
            <a:pPr fontAlgn="base">
              <a:buFont typeface="Arial" panose="020B0604020202020204" pitchFamily="34" charset="0"/>
              <a:buChar char="•"/>
            </a:pPr>
            <a:r>
              <a:rPr lang="en-US" dirty="0">
                <a:effectLst/>
                <a:latin typeface="Inter"/>
              </a:rPr>
              <a:t>CNT_INSTALMENT_FUTURE - denotes the number of installments to be paid</a:t>
            </a:r>
          </a:p>
          <a:p>
            <a:pPr fontAlgn="base">
              <a:buFont typeface="Arial" panose="020B0604020202020204" pitchFamily="34" charset="0"/>
              <a:buChar char="•"/>
            </a:pPr>
            <a:r>
              <a:rPr lang="en-US" dirty="0">
                <a:effectLst/>
                <a:latin typeface="Inter"/>
              </a:rPr>
              <a:t>NAME_CONTRACT_STATUS - changes when the contract moves to another status (e.g. typically from active to completed when the loan is repaid)</a:t>
            </a:r>
          </a:p>
          <a:p>
            <a:endParaRPr lang="en-US" dirty="0"/>
          </a:p>
        </p:txBody>
      </p:sp>
      <p:sp>
        <p:nvSpPr>
          <p:cNvPr id="5" name="Espace réservé du numéro de diapositive 4">
            <a:extLst>
              <a:ext uri="{FF2B5EF4-FFF2-40B4-BE49-F238E27FC236}">
                <a16:creationId xmlns:a16="http://schemas.microsoft.com/office/drawing/2014/main" id="{B5522FFC-58CD-42EE-B0F9-D547FD29FD3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55864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810000" y="1565829"/>
            <a:ext cx="10554574" cy="4811233"/>
          </a:xfrm>
        </p:spPr>
        <p:txBody>
          <a:bodyPr>
            <a:normAutofit/>
          </a:bodyPr>
          <a:lstStyle/>
          <a:p>
            <a:pPr>
              <a:buFont typeface="+mj-lt"/>
              <a:buAutoNum type="arabicPeriod"/>
            </a:pPr>
            <a:r>
              <a:rPr lang="en-US" dirty="0"/>
              <a:t>EDA, FE &amp; </a:t>
            </a:r>
            <a:r>
              <a:rPr lang="en-US" b="1" dirty="0"/>
              <a:t>FS </a:t>
            </a:r>
            <a:r>
              <a:rPr lang="en-US" dirty="0"/>
              <a:t>(</a:t>
            </a:r>
            <a:endParaRPr lang="en-US" b="1" dirty="0"/>
          </a:p>
          <a:p>
            <a:pPr>
              <a:buFont typeface="+mj-lt"/>
              <a:buAutoNum type="arabicPeriod"/>
            </a:pPr>
            <a:r>
              <a:rPr lang="en-US" dirty="0"/>
              <a:t>Model</a:t>
            </a:r>
          </a:p>
          <a:p>
            <a:pPr lvl="1">
              <a:buFont typeface="+mj-lt"/>
              <a:buAutoNum type="arabicPeriod"/>
            </a:pPr>
            <a:r>
              <a:rPr lang="en-US" dirty="0"/>
              <a:t>Scoring (&amp;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thresholding </a:t>
            </a:r>
            <a:r>
              <a:rPr lang="en-US" dirty="0" err="1"/>
              <a:t>pred</a:t>
            </a:r>
            <a:r>
              <a:rPr lang="en-US" dirty="0"/>
              <a: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a:p>
            <a:pPr lvl="1">
              <a:buFont typeface="+mj-lt"/>
              <a:buAutoNum type="arabicPeriod"/>
            </a:pPr>
            <a:endParaRPr lang="en-US" dirty="0"/>
          </a:p>
          <a:p>
            <a:pPr>
              <a:buFont typeface="+mj-lt"/>
              <a:buAutoNum type="arabicPeriod"/>
            </a:pPr>
            <a:endParaRPr lang="en-US" dirty="0"/>
          </a:p>
          <a:p>
            <a:endParaRPr lang="en-US" dirty="0"/>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69326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4E9F4397-4D49-4AE1-9B71-8DE1E04D6F8C}"/>
              </a:ext>
            </a:extLst>
          </p:cNvPr>
          <p:cNvPicPr>
            <a:picLocks noChangeAspect="1"/>
          </p:cNvPicPr>
          <p:nvPr/>
        </p:nvPicPr>
        <p:blipFill>
          <a:blip r:embed="rId2"/>
          <a:stretch>
            <a:fillRect/>
          </a:stretch>
        </p:blipFill>
        <p:spPr>
          <a:xfrm>
            <a:off x="8505368" y="3818602"/>
            <a:ext cx="3220567" cy="2892916"/>
          </a:xfrm>
          <a:prstGeom prst="rect">
            <a:avLst/>
          </a:prstGeom>
        </p:spPr>
      </p:pic>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3"/>
          <a:stretch>
            <a:fillRect/>
          </a:stretch>
        </p:blipFill>
        <p:spPr>
          <a:xfrm>
            <a:off x="370536" y="1700940"/>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10571998" cy="970450"/>
          </a:xfrm>
        </p:spPr>
        <p:txBody>
          <a:bodyPr/>
          <a:lstStyle/>
          <a:p>
            <a:r>
              <a:rPr lang="en-US" dirty="0"/>
              <a:t>EDA</a:t>
            </a:r>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4"/>
          <a:stretch>
            <a:fillRect/>
          </a:stretch>
        </p:blipFill>
        <p:spPr>
          <a:xfrm>
            <a:off x="5828910" y="1725455"/>
            <a:ext cx="904875" cy="371475"/>
          </a:xfrm>
          <a:prstGeom prst="rect">
            <a:avLst/>
          </a:prstGeom>
        </p:spPr>
      </p:pic>
      <p:sp>
        <p:nvSpPr>
          <p:cNvPr id="8" name="Flèche : droite 7">
            <a:extLst>
              <a:ext uri="{FF2B5EF4-FFF2-40B4-BE49-F238E27FC236}">
                <a16:creationId xmlns:a16="http://schemas.microsoft.com/office/drawing/2014/main" id="{0FDE58D6-1F75-4100-B152-4A28CFCB5D27}"/>
              </a:ext>
            </a:extLst>
          </p:cNvPr>
          <p:cNvSpPr/>
          <p:nvPr/>
        </p:nvSpPr>
        <p:spPr>
          <a:xfrm>
            <a:off x="2078181" y="2013802"/>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AE9A29D3-C1F0-4D95-96A0-050582F30BD6}"/>
              </a:ext>
            </a:extLst>
          </p:cNvPr>
          <p:cNvSpPr txBox="1"/>
          <p:nvPr/>
        </p:nvSpPr>
        <p:spPr>
          <a:xfrm>
            <a:off x="666154" y="1796847"/>
            <a:ext cx="1414233" cy="600164"/>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Loan’s description</a:t>
            </a:r>
          </a:p>
          <a:p>
            <a:pPr algn="r"/>
            <a:r>
              <a:rPr lang="en-US" sz="1100" b="1" dirty="0">
                <a:solidFill>
                  <a:srgbClr val="6DD4FF"/>
                </a:solidFill>
              </a:rPr>
              <a:t>+ Client’s data</a:t>
            </a:r>
          </a:p>
          <a:p>
            <a:pPr algn="r"/>
            <a:r>
              <a:rPr lang="en-US" sz="1100" b="1" dirty="0">
                <a:solidFill>
                  <a:srgbClr val="6DD4FF"/>
                </a:solidFill>
              </a:rPr>
              <a:t>{</a:t>
            </a:r>
            <a:r>
              <a:rPr lang="en-US" sz="1100" b="1" dirty="0" err="1">
                <a:solidFill>
                  <a:srgbClr val="6DD4FF"/>
                </a:solidFill>
              </a:rPr>
              <a:t>train|test</a:t>
            </a:r>
            <a:r>
              <a:rPr lang="en-US" sz="1100" b="1" dirty="0">
                <a:solidFill>
                  <a:srgbClr val="6DD4FF"/>
                </a:solidFill>
              </a:rPr>
              <a:t>}</a:t>
            </a:r>
          </a:p>
        </p:txBody>
      </p:sp>
      <p:sp>
        <p:nvSpPr>
          <p:cNvPr id="10" name="ZoneTexte 9">
            <a:extLst>
              <a:ext uri="{FF2B5EF4-FFF2-40B4-BE49-F238E27FC236}">
                <a16:creationId xmlns:a16="http://schemas.microsoft.com/office/drawing/2014/main" id="{0A2E17D0-3B3B-40B6-B7F0-80E8E6A39F44}"/>
              </a:ext>
            </a:extLst>
          </p:cNvPr>
          <p:cNvSpPr txBox="1"/>
          <p:nvPr/>
        </p:nvSpPr>
        <p:spPr>
          <a:xfrm>
            <a:off x="1360425" y="2557537"/>
            <a:ext cx="1263486" cy="261610"/>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“External” loans</a:t>
            </a:r>
          </a:p>
        </p:txBody>
      </p:sp>
      <p:sp>
        <p:nvSpPr>
          <p:cNvPr id="11" name="ZoneTexte 10">
            <a:extLst>
              <a:ext uri="{FF2B5EF4-FFF2-40B4-BE49-F238E27FC236}">
                <a16:creationId xmlns:a16="http://schemas.microsoft.com/office/drawing/2014/main" id="{25D2AD60-13E7-458A-A9DF-F33B39D302B7}"/>
              </a:ext>
            </a:extLst>
          </p:cNvPr>
          <p:cNvSpPr txBox="1"/>
          <p:nvPr/>
        </p:nvSpPr>
        <p:spPr>
          <a:xfrm>
            <a:off x="3305157" y="2688342"/>
            <a:ext cx="1236237" cy="261610"/>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“Internal” loans</a:t>
            </a:r>
          </a:p>
        </p:txBody>
      </p:sp>
      <p:sp>
        <p:nvSpPr>
          <p:cNvPr id="7" name="Flèche : droite 6">
            <a:extLst>
              <a:ext uri="{FF2B5EF4-FFF2-40B4-BE49-F238E27FC236}">
                <a16:creationId xmlns:a16="http://schemas.microsoft.com/office/drawing/2014/main" id="{AE7E025C-0B8D-44B3-B92F-FCD4652668D5}"/>
              </a:ext>
            </a:extLst>
          </p:cNvPr>
          <p:cNvSpPr/>
          <p:nvPr/>
        </p:nvSpPr>
        <p:spPr>
          <a:xfrm rot="2124546">
            <a:off x="3230005" y="2536863"/>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èche : droite 15">
            <a:extLst>
              <a:ext uri="{FF2B5EF4-FFF2-40B4-BE49-F238E27FC236}">
                <a16:creationId xmlns:a16="http://schemas.microsoft.com/office/drawing/2014/main" id="{5CF49F29-202A-4155-B540-9C375594B640}"/>
              </a:ext>
            </a:extLst>
          </p:cNvPr>
          <p:cNvSpPr/>
          <p:nvPr/>
        </p:nvSpPr>
        <p:spPr>
          <a:xfrm rot="8491620">
            <a:off x="2664922" y="2538251"/>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ZoneTexte 19">
            <a:extLst>
              <a:ext uri="{FF2B5EF4-FFF2-40B4-BE49-F238E27FC236}">
                <a16:creationId xmlns:a16="http://schemas.microsoft.com/office/drawing/2014/main" id="{43103B3A-A548-4C40-9504-658272B73531}"/>
              </a:ext>
            </a:extLst>
          </p:cNvPr>
          <p:cNvSpPr txBox="1"/>
          <p:nvPr/>
        </p:nvSpPr>
        <p:spPr>
          <a:xfrm>
            <a:off x="6846737" y="1129701"/>
            <a:ext cx="5254068" cy="1015663"/>
          </a:xfrm>
          <a:prstGeom prst="rect">
            <a:avLst/>
          </a:prstGeom>
          <a:noFill/>
        </p:spPr>
        <p:txBody>
          <a:bodyPr wrap="square">
            <a:spAutoFit/>
          </a:bodyPr>
          <a:lstStyle/>
          <a:p>
            <a:r>
              <a:rPr lang="en-US" sz="1200" b="1" dirty="0"/>
              <a:t>Target variable : </a:t>
            </a:r>
          </a:p>
          <a:p>
            <a:r>
              <a:rPr lang="en-US" sz="1200" b="1" dirty="0"/>
              <a:t>1 - </a:t>
            </a:r>
            <a:r>
              <a:rPr lang="en-US" sz="1200" dirty="0"/>
              <a:t>client with payment difficulties: he/she had late payment more than </a:t>
            </a:r>
            <a:r>
              <a:rPr lang="en-US" sz="1200" b="1" dirty="0"/>
              <a:t>X</a:t>
            </a:r>
            <a:r>
              <a:rPr lang="en-US" sz="1200" dirty="0"/>
              <a:t> days on at least one of the first </a:t>
            </a:r>
            <a:r>
              <a:rPr lang="en-US" sz="1200" b="1" dirty="0"/>
              <a:t>Y</a:t>
            </a:r>
            <a:r>
              <a:rPr lang="en-US" sz="1200" dirty="0"/>
              <a:t> installments of the loan in our sample,</a:t>
            </a:r>
          </a:p>
          <a:p>
            <a:r>
              <a:rPr lang="en-US" sz="1200" b="1" dirty="0"/>
              <a:t>0 - </a:t>
            </a:r>
            <a:r>
              <a:rPr lang="en-US" sz="1200" dirty="0"/>
              <a:t>all other cases</a:t>
            </a:r>
          </a:p>
        </p:txBody>
      </p:sp>
      <p:sp>
        <p:nvSpPr>
          <p:cNvPr id="15" name="ZoneTexte 14">
            <a:extLst>
              <a:ext uri="{FF2B5EF4-FFF2-40B4-BE49-F238E27FC236}">
                <a16:creationId xmlns:a16="http://schemas.microsoft.com/office/drawing/2014/main" id="{09A30C26-3D77-4673-A4D9-180698A12CCF}"/>
              </a:ext>
            </a:extLst>
          </p:cNvPr>
          <p:cNvSpPr txBox="1"/>
          <p:nvPr/>
        </p:nvSpPr>
        <p:spPr>
          <a:xfrm>
            <a:off x="1299509" y="4460990"/>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18" name="ZoneTexte 17">
            <a:extLst>
              <a:ext uri="{FF2B5EF4-FFF2-40B4-BE49-F238E27FC236}">
                <a16:creationId xmlns:a16="http://schemas.microsoft.com/office/drawing/2014/main" id="{E472289D-5476-4811-9A0D-E1174C312DB9}"/>
              </a:ext>
            </a:extLst>
          </p:cNvPr>
          <p:cNvSpPr txBox="1"/>
          <p:nvPr/>
        </p:nvSpPr>
        <p:spPr>
          <a:xfrm>
            <a:off x="1299509" y="3837652"/>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19" name="ZoneTexte 18">
            <a:extLst>
              <a:ext uri="{FF2B5EF4-FFF2-40B4-BE49-F238E27FC236}">
                <a16:creationId xmlns:a16="http://schemas.microsoft.com/office/drawing/2014/main" id="{1B78A6BA-70EE-464E-BC8B-4B8FD37AACA8}"/>
              </a:ext>
            </a:extLst>
          </p:cNvPr>
          <p:cNvSpPr txBox="1"/>
          <p:nvPr/>
        </p:nvSpPr>
        <p:spPr>
          <a:xfrm>
            <a:off x="3879193" y="5739938"/>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3" name="ZoneTexte 2">
            <a:extLst>
              <a:ext uri="{FF2B5EF4-FFF2-40B4-BE49-F238E27FC236}">
                <a16:creationId xmlns:a16="http://schemas.microsoft.com/office/drawing/2014/main" id="{0A36ACDD-D923-4FB4-A1F4-0B130CC72E32}"/>
              </a:ext>
            </a:extLst>
          </p:cNvPr>
          <p:cNvSpPr txBox="1"/>
          <p:nvPr/>
        </p:nvSpPr>
        <p:spPr>
          <a:xfrm>
            <a:off x="6829168" y="2212607"/>
            <a:ext cx="1563248" cy="1015663"/>
          </a:xfrm>
          <a:prstGeom prst="rect">
            <a:avLst/>
          </a:prstGeom>
          <a:noFill/>
        </p:spPr>
        <p:txBody>
          <a:bodyPr wrap="none" rtlCol="0">
            <a:spAutoFit/>
          </a:bodyPr>
          <a:lstStyle/>
          <a:p>
            <a:r>
              <a:rPr lang="en-US" sz="1200" b="1" dirty="0"/>
              <a:t>Failure rates :</a:t>
            </a:r>
          </a:p>
          <a:p>
            <a:pPr marL="171450" indent="-171450">
              <a:buFontTx/>
              <a:buChar char="-"/>
            </a:pPr>
            <a:r>
              <a:rPr lang="en-US" sz="1200" b="1" i="1" dirty="0"/>
              <a:t>Global : 8.07%</a:t>
            </a:r>
          </a:p>
          <a:p>
            <a:pPr marL="171450" indent="-171450">
              <a:buFontTx/>
              <a:buChar char="-"/>
            </a:pPr>
            <a:r>
              <a:rPr lang="en-US" sz="1200" b="1" i="1" dirty="0">
                <a:solidFill>
                  <a:srgbClr val="B2B2B2"/>
                </a:solidFill>
              </a:rPr>
              <a:t>Revolving </a:t>
            </a:r>
            <a:r>
              <a:rPr lang="en-US" sz="1200" b="1" i="1" dirty="0"/>
              <a:t>5.48%</a:t>
            </a:r>
          </a:p>
          <a:p>
            <a:pPr marL="171450" indent="-171450">
              <a:buFontTx/>
              <a:buChar char="-"/>
            </a:pPr>
            <a:r>
              <a:rPr lang="en-US" sz="1200" b="1" i="1" dirty="0">
                <a:solidFill>
                  <a:srgbClr val="0070C0"/>
                </a:solidFill>
              </a:rPr>
              <a:t>Cash </a:t>
            </a:r>
            <a:r>
              <a:rPr lang="en-US" sz="1200" b="1" i="1" dirty="0"/>
              <a:t>8.35%</a:t>
            </a:r>
          </a:p>
          <a:p>
            <a:pPr marL="171450" indent="-171450">
              <a:buFontTx/>
              <a:buChar char="-"/>
            </a:pPr>
            <a:endParaRPr lang="en-US" sz="1200" b="1" i="1" dirty="0"/>
          </a:p>
        </p:txBody>
      </p:sp>
      <p:sp>
        <p:nvSpPr>
          <p:cNvPr id="22" name="ZoneTexte 21">
            <a:extLst>
              <a:ext uri="{FF2B5EF4-FFF2-40B4-BE49-F238E27FC236}">
                <a16:creationId xmlns:a16="http://schemas.microsoft.com/office/drawing/2014/main" id="{2A0BA1CB-6F7B-4F9E-93B1-D4CA853CFBBB}"/>
              </a:ext>
            </a:extLst>
          </p:cNvPr>
          <p:cNvSpPr txBox="1"/>
          <p:nvPr/>
        </p:nvSpPr>
        <p:spPr>
          <a:xfrm>
            <a:off x="6970533" y="3774464"/>
            <a:ext cx="1520284" cy="1938992"/>
          </a:xfrm>
          <a:prstGeom prst="rect">
            <a:avLst/>
          </a:prstGeom>
          <a:noFill/>
        </p:spPr>
        <p:txBody>
          <a:bodyPr wrap="square">
            <a:spAutoFit/>
          </a:bodyPr>
          <a:lstStyle/>
          <a:p>
            <a:r>
              <a:rPr lang="en-US" sz="1200" b="1" dirty="0"/>
              <a:t>Credit Amounts</a:t>
            </a:r>
          </a:p>
          <a:p>
            <a:endParaRPr lang="en-US" sz="1200" b="1" dirty="0"/>
          </a:p>
          <a:p>
            <a:r>
              <a:rPr lang="en-US" sz="1200" b="1" dirty="0">
                <a:solidFill>
                  <a:srgbClr val="B2B2B2"/>
                </a:solidFill>
              </a:rPr>
              <a:t>“revolving” </a:t>
            </a:r>
            <a:r>
              <a:rPr lang="en-US" sz="1200" dirty="0"/>
              <a:t>loans implies </a:t>
            </a:r>
            <a:r>
              <a:rPr lang="en-US" sz="1200" b="1" dirty="0"/>
              <a:t>lower amounts</a:t>
            </a:r>
            <a:r>
              <a:rPr lang="en-US" sz="1200" dirty="0"/>
              <a:t> and </a:t>
            </a:r>
            <a:r>
              <a:rPr lang="en-US" sz="1200" b="1" dirty="0"/>
              <a:t>ability </a:t>
            </a:r>
            <a:r>
              <a:rPr lang="en-US" sz="1200" dirty="0"/>
              <a:t>to cut down further non repaid expenses than for </a:t>
            </a:r>
            <a:r>
              <a:rPr lang="en-US" sz="1200" b="1" dirty="0">
                <a:solidFill>
                  <a:srgbClr val="0070C0"/>
                </a:solidFill>
              </a:rPr>
              <a:t>“cash” </a:t>
            </a:r>
            <a:r>
              <a:rPr lang="en-US" sz="1200" dirty="0"/>
              <a:t>loans.</a:t>
            </a:r>
          </a:p>
        </p:txBody>
      </p:sp>
      <p:sp>
        <p:nvSpPr>
          <p:cNvPr id="24" name="ZoneTexte 23">
            <a:extLst>
              <a:ext uri="{FF2B5EF4-FFF2-40B4-BE49-F238E27FC236}">
                <a16:creationId xmlns:a16="http://schemas.microsoft.com/office/drawing/2014/main" id="{6DF448D7-9C21-47F0-A072-E152308FD633}"/>
              </a:ext>
            </a:extLst>
          </p:cNvPr>
          <p:cNvSpPr txBox="1"/>
          <p:nvPr/>
        </p:nvSpPr>
        <p:spPr>
          <a:xfrm>
            <a:off x="8935203" y="5739938"/>
            <a:ext cx="1154767" cy="307777"/>
          </a:xfrm>
          <a:prstGeom prst="rect">
            <a:avLst/>
          </a:prstGeom>
          <a:noFill/>
        </p:spPr>
        <p:txBody>
          <a:bodyPr wrap="square">
            <a:spAutoFit/>
          </a:bodyPr>
          <a:lstStyle/>
          <a:p>
            <a:r>
              <a:rPr lang="en-US" sz="1400" b="1" dirty="0">
                <a:solidFill>
                  <a:srgbClr val="B2B2B2"/>
                </a:solidFill>
              </a:rPr>
              <a:t>“revolving”</a:t>
            </a:r>
            <a:endParaRPr lang="en-US" sz="1400" dirty="0">
              <a:solidFill>
                <a:srgbClr val="B2B2B2"/>
              </a:solidFill>
            </a:endParaRPr>
          </a:p>
        </p:txBody>
      </p:sp>
      <p:sp>
        <p:nvSpPr>
          <p:cNvPr id="30" name="ZoneTexte 29">
            <a:extLst>
              <a:ext uri="{FF2B5EF4-FFF2-40B4-BE49-F238E27FC236}">
                <a16:creationId xmlns:a16="http://schemas.microsoft.com/office/drawing/2014/main" id="{2D2DC31F-743D-41C3-8190-E3AB038D254C}"/>
              </a:ext>
            </a:extLst>
          </p:cNvPr>
          <p:cNvSpPr txBox="1"/>
          <p:nvPr/>
        </p:nvSpPr>
        <p:spPr>
          <a:xfrm>
            <a:off x="9095576" y="4335065"/>
            <a:ext cx="1520449" cy="307777"/>
          </a:xfrm>
          <a:prstGeom prst="rect">
            <a:avLst/>
          </a:prstGeom>
          <a:noFill/>
        </p:spPr>
        <p:txBody>
          <a:bodyPr wrap="square">
            <a:spAutoFit/>
          </a:bodyPr>
          <a:lstStyle/>
          <a:p>
            <a:r>
              <a:rPr lang="en-US" sz="1400" b="1" dirty="0">
                <a:solidFill>
                  <a:srgbClr val="0070C0"/>
                </a:solidFill>
              </a:rPr>
              <a:t>“cash”</a:t>
            </a:r>
            <a:endParaRPr lang="en-US" sz="1400" dirty="0">
              <a:solidFill>
                <a:srgbClr val="0070C0"/>
              </a:solidFill>
            </a:endParaRPr>
          </a:p>
        </p:txBody>
      </p:sp>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13" name="Image 12">
            <a:extLst>
              <a:ext uri="{FF2B5EF4-FFF2-40B4-BE49-F238E27FC236}">
                <a16:creationId xmlns:a16="http://schemas.microsoft.com/office/drawing/2014/main" id="{DEBB9FE2-CB35-4BFB-846C-5BBC0946D035}"/>
              </a:ext>
            </a:extLst>
          </p:cNvPr>
          <p:cNvPicPr>
            <a:picLocks noChangeAspect="1"/>
          </p:cNvPicPr>
          <p:nvPr/>
        </p:nvPicPr>
        <p:blipFill>
          <a:blip r:embed="rId5"/>
          <a:stretch>
            <a:fillRect/>
          </a:stretch>
        </p:blipFill>
        <p:spPr>
          <a:xfrm>
            <a:off x="8505368" y="1952731"/>
            <a:ext cx="3152775" cy="1790700"/>
          </a:xfrm>
          <a:prstGeom prst="rect">
            <a:avLst/>
          </a:prstGeom>
        </p:spPr>
      </p:pic>
      <p:sp>
        <p:nvSpPr>
          <p:cNvPr id="21" name="ZoneTexte 20">
            <a:extLst>
              <a:ext uri="{FF2B5EF4-FFF2-40B4-BE49-F238E27FC236}">
                <a16:creationId xmlns:a16="http://schemas.microsoft.com/office/drawing/2014/main" id="{7C7C8AE0-80DD-4F2E-97D8-6ED8A96658F0}"/>
              </a:ext>
            </a:extLst>
          </p:cNvPr>
          <p:cNvSpPr txBox="1"/>
          <p:nvPr/>
        </p:nvSpPr>
        <p:spPr>
          <a:xfrm>
            <a:off x="8745663" y="1953670"/>
            <a:ext cx="3865336" cy="230832"/>
          </a:xfrm>
          <a:prstGeom prst="rect">
            <a:avLst/>
          </a:prstGeom>
          <a:noFill/>
        </p:spPr>
        <p:txBody>
          <a:bodyPr wrap="square">
            <a:spAutoFit/>
          </a:bodyPr>
          <a:lstStyle/>
          <a:p>
            <a:r>
              <a:rPr lang="en-US" sz="900" b="1" dirty="0">
                <a:solidFill>
                  <a:schemeClr val="bg1"/>
                </a:solidFill>
              </a:rPr>
              <a:t>Target Imbalance </a:t>
            </a:r>
            <a:r>
              <a:rPr lang="en-US" sz="900" i="1" dirty="0">
                <a:solidFill>
                  <a:schemeClr val="bg1"/>
                </a:solidFill>
              </a:rPr>
              <a:t>– by NAME_CONTRACT_TYPE</a:t>
            </a:r>
          </a:p>
        </p:txBody>
      </p:sp>
    </p:spTree>
    <p:extLst>
      <p:ext uri="{BB962C8B-B14F-4D97-AF65-F5344CB8AC3E}">
        <p14:creationId xmlns:p14="http://schemas.microsoft.com/office/powerpoint/2010/main" val="8223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 coins arrondis 67">
            <a:extLst>
              <a:ext uri="{FF2B5EF4-FFF2-40B4-BE49-F238E27FC236}">
                <a16:creationId xmlns:a16="http://schemas.microsoft.com/office/drawing/2014/main" id="{9F3C49B9-1A16-4B94-BE5B-AF979FA00C30}"/>
              </a:ext>
            </a:extLst>
          </p:cNvPr>
          <p:cNvSpPr/>
          <p:nvPr/>
        </p:nvSpPr>
        <p:spPr>
          <a:xfrm>
            <a:off x="4968191" y="3669096"/>
            <a:ext cx="3655282" cy="3184864"/>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 coins arrondis 27">
            <a:extLst>
              <a:ext uri="{FF2B5EF4-FFF2-40B4-BE49-F238E27FC236}">
                <a16:creationId xmlns:a16="http://schemas.microsoft.com/office/drawing/2014/main" id="{0CD3C6C2-47DA-4BDD-84FE-D2CC1D4AC2E4}"/>
              </a:ext>
            </a:extLst>
          </p:cNvPr>
          <p:cNvSpPr/>
          <p:nvPr/>
        </p:nvSpPr>
        <p:spPr>
          <a:xfrm>
            <a:off x="4968191" y="1890041"/>
            <a:ext cx="3655282" cy="93688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a:xfrm>
            <a:off x="529895" y="21496"/>
            <a:ext cx="10571998" cy="970450"/>
          </a:xfrm>
        </p:spPr>
        <p:txBody>
          <a:bodyPr/>
          <a:lstStyle/>
          <a:p>
            <a:r>
              <a:rPr lang="en-US" dirty="0"/>
              <a:t>Use case</a:t>
            </a:r>
          </a:p>
        </p:txBody>
      </p:sp>
      <p:sp>
        <p:nvSpPr>
          <p:cNvPr id="15" name="ZoneTexte 14">
            <a:extLst>
              <a:ext uri="{FF2B5EF4-FFF2-40B4-BE49-F238E27FC236}">
                <a16:creationId xmlns:a16="http://schemas.microsoft.com/office/drawing/2014/main" id="{71C30936-7FE6-44BB-9D24-D5758E8A5FC4}"/>
              </a:ext>
            </a:extLst>
          </p:cNvPr>
          <p:cNvSpPr txBox="1"/>
          <p:nvPr/>
        </p:nvSpPr>
        <p:spPr>
          <a:xfrm>
            <a:off x="896499" y="1549436"/>
            <a:ext cx="886781" cy="369332"/>
          </a:xfrm>
          <a:prstGeom prst="rect">
            <a:avLst/>
          </a:prstGeom>
          <a:noFill/>
        </p:spPr>
        <p:txBody>
          <a:bodyPr wrap="none" rtlCol="0">
            <a:spAutoFit/>
          </a:bodyPr>
          <a:lstStyle/>
          <a:p>
            <a:r>
              <a:rPr lang="en-US" dirty="0"/>
              <a:t>clients</a:t>
            </a:r>
          </a:p>
        </p:txBody>
      </p:sp>
      <p:sp>
        <p:nvSpPr>
          <p:cNvPr id="22" name="ZoneTexte 21">
            <a:extLst>
              <a:ext uri="{FF2B5EF4-FFF2-40B4-BE49-F238E27FC236}">
                <a16:creationId xmlns:a16="http://schemas.microsoft.com/office/drawing/2014/main" id="{39B9A6A5-EA62-42D1-B2FD-E310D740FFA1}"/>
              </a:ext>
            </a:extLst>
          </p:cNvPr>
          <p:cNvSpPr txBox="1"/>
          <p:nvPr/>
        </p:nvSpPr>
        <p:spPr>
          <a:xfrm>
            <a:off x="106242" y="3691868"/>
            <a:ext cx="5020291" cy="1569660"/>
          </a:xfrm>
          <a:prstGeom prst="rect">
            <a:avLst/>
          </a:prstGeom>
          <a:noFill/>
        </p:spPr>
        <p:txBody>
          <a:bodyPr wrap="square" rtlCol="0">
            <a:spAutoFit/>
          </a:bodyPr>
          <a:lstStyle/>
          <a:p>
            <a:r>
              <a:rPr lang="en-US" sz="1600" dirty="0"/>
              <a:t>Our actual knowledge is a combination of client’s </a:t>
            </a:r>
            <a:r>
              <a:rPr lang="en-US" sz="1600" b="1" i="1" dirty="0">
                <a:solidFill>
                  <a:srgbClr val="B2B2B2"/>
                </a:solidFill>
              </a:rPr>
              <a:t>profile only </a:t>
            </a:r>
            <a:r>
              <a:rPr lang="en-US" sz="1600" dirty="0"/>
              <a:t>(no previous knowledge), and optionally:</a:t>
            </a:r>
          </a:p>
          <a:p>
            <a:pPr marL="285750" indent="-285750">
              <a:buFontTx/>
              <a:buChar char="-"/>
            </a:pPr>
            <a:r>
              <a:rPr lang="en-US" sz="1600" dirty="0"/>
              <a:t>“</a:t>
            </a:r>
            <a:r>
              <a:rPr lang="en-US" sz="1600" b="1" i="1" dirty="0">
                <a:solidFill>
                  <a:srgbClr val="F5B8CF"/>
                </a:solidFill>
              </a:rPr>
              <a:t>external</a:t>
            </a:r>
            <a:r>
              <a:rPr lang="en-US" sz="1600" dirty="0"/>
              <a:t>” previous loans knowledge,</a:t>
            </a:r>
          </a:p>
          <a:p>
            <a:pPr marL="285750" indent="-285750">
              <a:buFontTx/>
              <a:buChar char="-"/>
            </a:pPr>
            <a:r>
              <a:rPr lang="en-US" sz="1600" dirty="0"/>
              <a:t>“</a:t>
            </a:r>
            <a:r>
              <a:rPr lang="en-US" sz="1600" b="1" i="1" dirty="0">
                <a:solidFill>
                  <a:srgbClr val="6DD4FF"/>
                </a:solidFill>
              </a:rPr>
              <a:t>internal</a:t>
            </a:r>
            <a:r>
              <a:rPr lang="en-US" sz="1600" dirty="0"/>
              <a:t>” previous loans knowledge,</a:t>
            </a:r>
          </a:p>
          <a:p>
            <a:pPr marL="285750" indent="-285750">
              <a:buFontTx/>
              <a:buChar char="-"/>
            </a:pPr>
            <a:r>
              <a:rPr lang="en-US" sz="1600" b="1" i="1" dirty="0">
                <a:solidFill>
                  <a:schemeClr val="accent1">
                    <a:lumMod val="60000"/>
                    <a:lumOff val="40000"/>
                  </a:schemeClr>
                </a:solidFill>
              </a:rPr>
              <a:t>both</a:t>
            </a:r>
            <a:r>
              <a:rPr lang="en-US" sz="1600" dirty="0"/>
              <a:t> loans knowledge</a:t>
            </a:r>
          </a:p>
        </p:txBody>
      </p:sp>
      <p:sp>
        <p:nvSpPr>
          <p:cNvPr id="23" name="Flèche : droite 22">
            <a:extLst>
              <a:ext uri="{FF2B5EF4-FFF2-40B4-BE49-F238E27FC236}">
                <a16:creationId xmlns:a16="http://schemas.microsoft.com/office/drawing/2014/main" id="{7AC41E96-46FB-4895-A25F-245B904F78A6}"/>
              </a:ext>
            </a:extLst>
          </p:cNvPr>
          <p:cNvSpPr/>
          <p:nvPr/>
        </p:nvSpPr>
        <p:spPr>
          <a:xfrm>
            <a:off x="3066242" y="2202776"/>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pic>
        <p:nvPicPr>
          <p:cNvPr id="3" name="Image 2">
            <a:extLst>
              <a:ext uri="{FF2B5EF4-FFF2-40B4-BE49-F238E27FC236}">
                <a16:creationId xmlns:a16="http://schemas.microsoft.com/office/drawing/2014/main" id="{4D2E8625-5243-447D-9316-68D2B09A03FD}"/>
              </a:ext>
            </a:extLst>
          </p:cNvPr>
          <p:cNvPicPr>
            <a:picLocks noChangeAspect="1"/>
          </p:cNvPicPr>
          <p:nvPr/>
        </p:nvPicPr>
        <p:blipFill>
          <a:blip r:embed="rId2"/>
          <a:stretch>
            <a:fillRect/>
          </a:stretch>
        </p:blipFill>
        <p:spPr>
          <a:xfrm>
            <a:off x="4284482" y="5143693"/>
            <a:ext cx="2880988" cy="1649018"/>
          </a:xfrm>
          <a:prstGeom prst="rect">
            <a:avLst/>
          </a:prstGeom>
        </p:spPr>
      </p:pic>
      <p:sp>
        <p:nvSpPr>
          <p:cNvPr id="4" name="ZoneTexte 3">
            <a:extLst>
              <a:ext uri="{FF2B5EF4-FFF2-40B4-BE49-F238E27FC236}">
                <a16:creationId xmlns:a16="http://schemas.microsoft.com/office/drawing/2014/main" id="{F9698721-0C06-49BF-B098-75846FCB4C4D}"/>
              </a:ext>
            </a:extLst>
          </p:cNvPr>
          <p:cNvSpPr txBox="1"/>
          <p:nvPr/>
        </p:nvSpPr>
        <p:spPr>
          <a:xfrm>
            <a:off x="5061527" y="3761608"/>
            <a:ext cx="1795491" cy="646331"/>
          </a:xfrm>
          <a:prstGeom prst="rect">
            <a:avLst/>
          </a:prstGeom>
          <a:noFill/>
        </p:spPr>
        <p:txBody>
          <a:bodyPr wrap="square" rtlCol="0">
            <a:spAutoFit/>
          </a:bodyPr>
          <a:lstStyle/>
          <a:p>
            <a:r>
              <a:rPr lang="en-US" dirty="0">
                <a:solidFill>
                  <a:schemeClr val="bg1"/>
                </a:solidFill>
              </a:rPr>
              <a:t>Model Interpretability</a:t>
            </a:r>
          </a:p>
        </p:txBody>
      </p:sp>
      <p:sp>
        <p:nvSpPr>
          <p:cNvPr id="18" name="ZoneTexte 17">
            <a:extLst>
              <a:ext uri="{FF2B5EF4-FFF2-40B4-BE49-F238E27FC236}">
                <a16:creationId xmlns:a16="http://schemas.microsoft.com/office/drawing/2014/main" id="{0ABD5469-136F-40FD-BE66-9B4D1A160A68}"/>
              </a:ext>
            </a:extLst>
          </p:cNvPr>
          <p:cNvSpPr txBox="1"/>
          <p:nvPr/>
        </p:nvSpPr>
        <p:spPr>
          <a:xfrm>
            <a:off x="5039150" y="4511568"/>
            <a:ext cx="1394933" cy="646331"/>
          </a:xfrm>
          <a:prstGeom prst="rect">
            <a:avLst/>
          </a:prstGeom>
          <a:noFill/>
        </p:spPr>
        <p:txBody>
          <a:bodyPr wrap="none" rtlCol="0">
            <a:spAutoFit/>
          </a:bodyPr>
          <a:lstStyle/>
          <a:p>
            <a:pPr algn="r"/>
            <a:r>
              <a:rPr lang="en-US" dirty="0">
                <a:solidFill>
                  <a:schemeClr val="bg1"/>
                </a:solidFill>
              </a:rPr>
              <a:t>Predict “</a:t>
            </a:r>
            <a:r>
              <a:rPr lang="en-US" b="1" dirty="0">
                <a:solidFill>
                  <a:schemeClr val="bg1"/>
                </a:solidFill>
              </a:rPr>
              <a:t>0</a:t>
            </a:r>
            <a:r>
              <a:rPr lang="en-US" dirty="0">
                <a:solidFill>
                  <a:schemeClr val="bg1"/>
                </a:solidFill>
              </a:rPr>
              <a:t>”</a:t>
            </a:r>
          </a:p>
          <a:p>
            <a:pPr algn="r"/>
            <a:r>
              <a:rPr lang="en-US" dirty="0">
                <a:solidFill>
                  <a:srgbClr val="00B050"/>
                </a:solidFill>
              </a:rPr>
              <a:t>Good</a:t>
            </a:r>
          </a:p>
        </p:txBody>
      </p:sp>
      <p:pic>
        <p:nvPicPr>
          <p:cNvPr id="20" name="Graphique 19" descr="Prêt">
            <a:extLst>
              <a:ext uri="{FF2B5EF4-FFF2-40B4-BE49-F238E27FC236}">
                <a16:creationId xmlns:a16="http://schemas.microsoft.com/office/drawing/2014/main" id="{190E347A-E16E-49C7-B8E9-107A4FB22C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81824" y="3021149"/>
            <a:ext cx="914400" cy="914400"/>
          </a:xfrm>
          <a:prstGeom prst="rect">
            <a:avLst/>
          </a:prstGeom>
        </p:spPr>
      </p:pic>
      <p:sp>
        <p:nvSpPr>
          <p:cNvPr id="13" name="Forme libre : forme 12">
            <a:extLst>
              <a:ext uri="{FF2B5EF4-FFF2-40B4-BE49-F238E27FC236}">
                <a16:creationId xmlns:a16="http://schemas.microsoft.com/office/drawing/2014/main" id="{9DDE7BBC-C97E-48A7-A385-62C30F52666B}"/>
              </a:ext>
            </a:extLst>
          </p:cNvPr>
          <p:cNvSpPr/>
          <p:nvPr/>
        </p:nvSpPr>
        <p:spPr>
          <a:xfrm>
            <a:off x="3047634" y="2013278"/>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0070C0"/>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0DECE825-C8F0-44B4-9FA3-2BF48B30F3AF}"/>
              </a:ext>
            </a:extLst>
          </p:cNvPr>
          <p:cNvSpPr/>
          <p:nvPr/>
        </p:nvSpPr>
        <p:spPr>
          <a:xfrm>
            <a:off x="3822752" y="1527863"/>
            <a:ext cx="572593"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sp>
        <p:nvSpPr>
          <p:cNvPr id="39" name="Graphique 36" descr="Signet">
            <a:extLst>
              <a:ext uri="{FF2B5EF4-FFF2-40B4-BE49-F238E27FC236}">
                <a16:creationId xmlns:a16="http://schemas.microsoft.com/office/drawing/2014/main" id="{1FB0FF6A-2744-41A3-ACE3-358A68202F31}"/>
              </a:ext>
            </a:extLst>
          </p:cNvPr>
          <p:cNvSpPr/>
          <p:nvPr/>
        </p:nvSpPr>
        <p:spPr>
          <a:xfrm>
            <a:off x="6396221" y="4464808"/>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00B050"/>
          </a:solidFill>
          <a:ln w="9525" cap="flat">
            <a:noFill/>
            <a:prstDash val="solid"/>
            <a:miter/>
          </a:ln>
        </p:spPr>
        <p:txBody>
          <a:bodyPr rtlCol="0" anchor="ctr"/>
          <a:lstStyle/>
          <a:p>
            <a:r>
              <a:rPr lang="en-US" b="1" dirty="0"/>
              <a:t>Y</a:t>
            </a:r>
          </a:p>
        </p:txBody>
      </p:sp>
      <p:sp>
        <p:nvSpPr>
          <p:cNvPr id="40" name="Graphique 37" descr="Signet">
            <a:extLst>
              <a:ext uri="{FF2B5EF4-FFF2-40B4-BE49-F238E27FC236}">
                <a16:creationId xmlns:a16="http://schemas.microsoft.com/office/drawing/2014/main" id="{2409CCE7-2B8E-4C49-8845-BC9F88197F63}"/>
              </a:ext>
            </a:extLst>
          </p:cNvPr>
          <p:cNvSpPr/>
          <p:nvPr/>
        </p:nvSpPr>
        <p:spPr>
          <a:xfrm>
            <a:off x="6844294" y="4460508"/>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C00000"/>
          </a:solidFill>
          <a:ln w="9525" cap="flat">
            <a:noFill/>
            <a:prstDash val="solid"/>
            <a:miter/>
          </a:ln>
        </p:spPr>
        <p:txBody>
          <a:bodyPr rtlCol="0" anchor="ctr"/>
          <a:lstStyle/>
          <a:p>
            <a:r>
              <a:rPr lang="en-US" b="1" dirty="0"/>
              <a:t>N</a:t>
            </a:r>
          </a:p>
        </p:txBody>
      </p:sp>
      <p:grpSp>
        <p:nvGrpSpPr>
          <p:cNvPr id="43" name="Graphique 41" descr="Jauge">
            <a:extLst>
              <a:ext uri="{FF2B5EF4-FFF2-40B4-BE49-F238E27FC236}">
                <a16:creationId xmlns:a16="http://schemas.microsoft.com/office/drawing/2014/main" id="{D84B0CDF-8B6A-43F6-ADC1-0E6688E7D964}"/>
              </a:ext>
            </a:extLst>
          </p:cNvPr>
          <p:cNvGrpSpPr/>
          <p:nvPr/>
        </p:nvGrpSpPr>
        <p:grpSpPr>
          <a:xfrm>
            <a:off x="6895682" y="3598652"/>
            <a:ext cx="914400" cy="914400"/>
            <a:chOff x="5437225" y="1309664"/>
            <a:chExt cx="914400" cy="914400"/>
          </a:xfrm>
        </p:grpSpPr>
        <p:sp>
          <p:nvSpPr>
            <p:cNvPr id="44" name="Forme libre : forme 43">
              <a:extLst>
                <a:ext uri="{FF2B5EF4-FFF2-40B4-BE49-F238E27FC236}">
                  <a16:creationId xmlns:a16="http://schemas.microsoft.com/office/drawing/2014/main" id="{665CE7EC-2022-41CE-B9E0-3000FACA0567}"/>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45" name="Forme libre : forme 44">
              <a:extLst>
                <a:ext uri="{FF2B5EF4-FFF2-40B4-BE49-F238E27FC236}">
                  <a16:creationId xmlns:a16="http://schemas.microsoft.com/office/drawing/2014/main" id="{B48653CE-EFF0-4336-9003-4F41D2AA7071}"/>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46" name="Forme libre : forme 45">
              <a:extLst>
                <a:ext uri="{FF2B5EF4-FFF2-40B4-BE49-F238E27FC236}">
                  <a16:creationId xmlns:a16="http://schemas.microsoft.com/office/drawing/2014/main" id="{25DA0D7C-3558-48BD-A16F-5827A8A6291E}"/>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pic>
        <p:nvPicPr>
          <p:cNvPr id="48" name="Graphique 47" descr="Profil femelle">
            <a:extLst>
              <a:ext uri="{FF2B5EF4-FFF2-40B4-BE49-F238E27FC236}">
                <a16:creationId xmlns:a16="http://schemas.microsoft.com/office/drawing/2014/main" id="{884A6ACA-F27F-40CA-89DF-07071707D5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3725" y="2635936"/>
            <a:ext cx="778872" cy="778872"/>
          </a:xfrm>
          <a:prstGeom prst="rect">
            <a:avLst/>
          </a:prstGeom>
        </p:spPr>
      </p:pic>
      <p:pic>
        <p:nvPicPr>
          <p:cNvPr id="50" name="Graphique 49" descr="Profil mâle">
            <a:extLst>
              <a:ext uri="{FF2B5EF4-FFF2-40B4-BE49-F238E27FC236}">
                <a16:creationId xmlns:a16="http://schemas.microsoft.com/office/drawing/2014/main" id="{EC9EBA0A-7735-437B-AC36-483E213F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10008" y="2733145"/>
            <a:ext cx="778872" cy="778872"/>
          </a:xfrm>
          <a:prstGeom prst="rect">
            <a:avLst/>
          </a:prstGeom>
        </p:spPr>
      </p:pic>
      <p:pic>
        <p:nvPicPr>
          <p:cNvPr id="52" name="Graphique 51" descr="Écolier">
            <a:extLst>
              <a:ext uri="{FF2B5EF4-FFF2-40B4-BE49-F238E27FC236}">
                <a16:creationId xmlns:a16="http://schemas.microsoft.com/office/drawing/2014/main" id="{FC472D43-420B-49D5-97EA-2EFD213ED85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59287" y="2090260"/>
            <a:ext cx="664146" cy="664146"/>
          </a:xfrm>
          <a:prstGeom prst="rect">
            <a:avLst/>
          </a:prstGeom>
        </p:spPr>
      </p:pic>
      <p:pic>
        <p:nvPicPr>
          <p:cNvPr id="56" name="Graphique 55" descr="Commentaire, Je n’aime pas">
            <a:extLst>
              <a:ext uri="{FF2B5EF4-FFF2-40B4-BE49-F238E27FC236}">
                <a16:creationId xmlns:a16="http://schemas.microsoft.com/office/drawing/2014/main" id="{82BFC7A0-8270-474F-A368-EF1A0830941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904310" y="1363754"/>
            <a:ext cx="914400" cy="914400"/>
          </a:xfrm>
          <a:prstGeom prst="rect">
            <a:avLst/>
          </a:prstGeom>
        </p:spPr>
      </p:pic>
      <p:pic>
        <p:nvPicPr>
          <p:cNvPr id="58" name="Graphique 57" descr="Commentaire, J’aime">
            <a:extLst>
              <a:ext uri="{FF2B5EF4-FFF2-40B4-BE49-F238E27FC236}">
                <a16:creationId xmlns:a16="http://schemas.microsoft.com/office/drawing/2014/main" id="{280180F8-D803-4D66-AA3A-67F63BEDAA9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924724" y="2425105"/>
            <a:ext cx="914400" cy="914400"/>
          </a:xfrm>
          <a:prstGeom prst="rect">
            <a:avLst/>
          </a:prstGeom>
        </p:spPr>
      </p:pic>
      <p:sp>
        <p:nvSpPr>
          <p:cNvPr id="62" name="Forme libre : forme 61">
            <a:extLst>
              <a:ext uri="{FF2B5EF4-FFF2-40B4-BE49-F238E27FC236}">
                <a16:creationId xmlns:a16="http://schemas.microsoft.com/office/drawing/2014/main" id="{8F3DBBAE-395D-454D-AD34-0192424A22A7}"/>
              </a:ext>
            </a:extLst>
          </p:cNvPr>
          <p:cNvSpPr/>
          <p:nvPr/>
        </p:nvSpPr>
        <p:spPr>
          <a:xfrm>
            <a:off x="10581824" y="2043001"/>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C00000"/>
          </a:solidFill>
          <a:ln w="9525" cap="flat">
            <a:noFill/>
            <a:prstDash val="solid"/>
            <a:miter/>
          </a:ln>
        </p:spPr>
        <p:txBody>
          <a:bodyPr rtlCol="0" anchor="ctr"/>
          <a:lstStyle/>
          <a:p>
            <a:endParaRPr lang="en-US"/>
          </a:p>
        </p:txBody>
      </p:sp>
      <p:pic>
        <p:nvPicPr>
          <p:cNvPr id="66" name="Graphique 65" descr="Banque">
            <a:extLst>
              <a:ext uri="{FF2B5EF4-FFF2-40B4-BE49-F238E27FC236}">
                <a16:creationId xmlns:a16="http://schemas.microsoft.com/office/drawing/2014/main" id="{79279EC9-1A4D-421B-B8DA-0AFA010FFCF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08408" y="1883930"/>
            <a:ext cx="914401" cy="914401"/>
          </a:xfrm>
          <a:prstGeom prst="rect">
            <a:avLst/>
          </a:prstGeom>
        </p:spPr>
      </p:pic>
      <p:pic>
        <p:nvPicPr>
          <p:cNvPr id="54" name="Graphique 53" descr="Écolière">
            <a:extLst>
              <a:ext uri="{FF2B5EF4-FFF2-40B4-BE49-F238E27FC236}">
                <a16:creationId xmlns:a16="http://schemas.microsoft.com/office/drawing/2014/main" id="{77638DBE-A093-4536-A51D-FE512F1538B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264281" y="1914656"/>
            <a:ext cx="664146" cy="664146"/>
          </a:xfrm>
          <a:prstGeom prst="rect">
            <a:avLst/>
          </a:prstGeom>
        </p:spPr>
      </p:pic>
      <p:sp>
        <p:nvSpPr>
          <p:cNvPr id="33" name="Flèche : droite 32">
            <a:extLst>
              <a:ext uri="{FF2B5EF4-FFF2-40B4-BE49-F238E27FC236}">
                <a16:creationId xmlns:a16="http://schemas.microsoft.com/office/drawing/2014/main" id="{C37BFF4D-B079-43DD-AB43-9FCB7BC15378}"/>
              </a:ext>
            </a:extLst>
          </p:cNvPr>
          <p:cNvSpPr/>
          <p:nvPr/>
        </p:nvSpPr>
        <p:spPr>
          <a:xfrm>
            <a:off x="8780016" y="2232878"/>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34" name="Rectangle 33">
            <a:extLst>
              <a:ext uri="{FF2B5EF4-FFF2-40B4-BE49-F238E27FC236}">
                <a16:creationId xmlns:a16="http://schemas.microsoft.com/office/drawing/2014/main" id="{4E12F376-247B-434C-81D4-25823C97919F}"/>
              </a:ext>
            </a:extLst>
          </p:cNvPr>
          <p:cNvSpPr/>
          <p:nvPr/>
        </p:nvSpPr>
        <p:spPr>
          <a:xfrm>
            <a:off x="9377947" y="1575338"/>
            <a:ext cx="378630"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pic>
        <p:nvPicPr>
          <p:cNvPr id="37" name="Graphique 36" descr="Profil femelle">
            <a:extLst>
              <a:ext uri="{FF2B5EF4-FFF2-40B4-BE49-F238E27FC236}">
                <a16:creationId xmlns:a16="http://schemas.microsoft.com/office/drawing/2014/main" id="{A045DDB5-E042-4DC7-8ABB-AE57A80D281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07854" y="1892319"/>
            <a:ext cx="778872" cy="778872"/>
          </a:xfrm>
          <a:prstGeom prst="rect">
            <a:avLst/>
          </a:prstGeom>
        </p:spPr>
      </p:pic>
      <p:pic>
        <p:nvPicPr>
          <p:cNvPr id="38" name="Graphique 37" descr="Profil mâle">
            <a:extLst>
              <a:ext uri="{FF2B5EF4-FFF2-40B4-BE49-F238E27FC236}">
                <a16:creationId xmlns:a16="http://schemas.microsoft.com/office/drawing/2014/main" id="{B5E9F88F-DE4D-4A08-AFD3-462E02E89E5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84137" y="1989528"/>
            <a:ext cx="778872" cy="778872"/>
          </a:xfrm>
          <a:prstGeom prst="rect">
            <a:avLst/>
          </a:prstGeom>
        </p:spPr>
      </p:pic>
      <p:pic>
        <p:nvPicPr>
          <p:cNvPr id="41" name="Graphique 40" descr="Profil femelle">
            <a:extLst>
              <a:ext uri="{FF2B5EF4-FFF2-40B4-BE49-F238E27FC236}">
                <a16:creationId xmlns:a16="http://schemas.microsoft.com/office/drawing/2014/main" id="{420E1B4F-3B6E-4A9D-B5F7-02C17895FE8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97318" y="1883930"/>
            <a:ext cx="778872" cy="778872"/>
          </a:xfrm>
          <a:prstGeom prst="rect">
            <a:avLst/>
          </a:prstGeom>
        </p:spPr>
      </p:pic>
      <p:pic>
        <p:nvPicPr>
          <p:cNvPr id="42" name="Graphique 41" descr="Profil mâle">
            <a:extLst>
              <a:ext uri="{FF2B5EF4-FFF2-40B4-BE49-F238E27FC236}">
                <a16:creationId xmlns:a16="http://schemas.microsoft.com/office/drawing/2014/main" id="{786992CC-374D-4FFF-B65C-1A088E0E3A0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73601" y="1981139"/>
            <a:ext cx="778872" cy="778872"/>
          </a:xfrm>
          <a:prstGeom prst="rect">
            <a:avLst/>
          </a:prstGeom>
        </p:spPr>
      </p:pic>
      <p:pic>
        <p:nvPicPr>
          <p:cNvPr id="47" name="Graphique 46" descr="Profil femelle">
            <a:extLst>
              <a:ext uri="{FF2B5EF4-FFF2-40B4-BE49-F238E27FC236}">
                <a16:creationId xmlns:a16="http://schemas.microsoft.com/office/drawing/2014/main" id="{A55675E4-E41E-4465-A0C9-AD5A62FB578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53612" y="2635936"/>
            <a:ext cx="778872" cy="778872"/>
          </a:xfrm>
          <a:prstGeom prst="rect">
            <a:avLst/>
          </a:prstGeom>
        </p:spPr>
      </p:pic>
      <p:pic>
        <p:nvPicPr>
          <p:cNvPr id="49" name="Graphique 48" descr="Profil mâle">
            <a:extLst>
              <a:ext uri="{FF2B5EF4-FFF2-40B4-BE49-F238E27FC236}">
                <a16:creationId xmlns:a16="http://schemas.microsoft.com/office/drawing/2014/main" id="{C6ABCD92-5CA0-43BA-B14F-58B02E79601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29895" y="2733145"/>
            <a:ext cx="778872" cy="778872"/>
          </a:xfrm>
          <a:prstGeom prst="rect">
            <a:avLst/>
          </a:prstGeom>
        </p:spPr>
      </p:pic>
      <p:sp>
        <p:nvSpPr>
          <p:cNvPr id="65" name="ZoneTexte 64">
            <a:extLst>
              <a:ext uri="{FF2B5EF4-FFF2-40B4-BE49-F238E27FC236}">
                <a16:creationId xmlns:a16="http://schemas.microsoft.com/office/drawing/2014/main" id="{4593BA75-A776-450B-BE89-0393718AB7E2}"/>
              </a:ext>
            </a:extLst>
          </p:cNvPr>
          <p:cNvSpPr txBox="1"/>
          <p:nvPr/>
        </p:nvSpPr>
        <p:spPr>
          <a:xfrm>
            <a:off x="7201875" y="4494949"/>
            <a:ext cx="1439818" cy="646331"/>
          </a:xfrm>
          <a:prstGeom prst="rect">
            <a:avLst/>
          </a:prstGeom>
          <a:noFill/>
        </p:spPr>
        <p:txBody>
          <a:bodyPr wrap="none" rtlCol="0">
            <a:spAutoFit/>
          </a:bodyPr>
          <a:lstStyle/>
          <a:p>
            <a:r>
              <a:rPr lang="en-US" dirty="0">
                <a:solidFill>
                  <a:schemeClr val="bg1"/>
                </a:solidFill>
              </a:rPr>
              <a:t>Predict “</a:t>
            </a:r>
            <a:r>
              <a:rPr lang="en-US" b="1" dirty="0">
                <a:solidFill>
                  <a:schemeClr val="bg1"/>
                </a:solidFill>
              </a:rPr>
              <a:t>1</a:t>
            </a:r>
            <a:r>
              <a:rPr lang="en-US" dirty="0">
                <a:solidFill>
                  <a:schemeClr val="bg1"/>
                </a:solidFill>
              </a:rPr>
              <a:t>”</a:t>
            </a:r>
          </a:p>
          <a:p>
            <a:r>
              <a:rPr lang="en-US" dirty="0">
                <a:solidFill>
                  <a:srgbClr val="E41A1C"/>
                </a:solidFill>
              </a:rPr>
              <a:t>Bad</a:t>
            </a:r>
          </a:p>
        </p:txBody>
      </p:sp>
      <p:pic>
        <p:nvPicPr>
          <p:cNvPr id="32" name="Image 31">
            <a:extLst>
              <a:ext uri="{FF2B5EF4-FFF2-40B4-BE49-F238E27FC236}">
                <a16:creationId xmlns:a16="http://schemas.microsoft.com/office/drawing/2014/main" id="{E9470B11-DAD3-4A95-AC88-479914DE0E64}"/>
              </a:ext>
            </a:extLst>
          </p:cNvPr>
          <p:cNvPicPr>
            <a:picLocks noChangeAspect="1"/>
          </p:cNvPicPr>
          <p:nvPr/>
        </p:nvPicPr>
        <p:blipFill rotWithShape="1">
          <a:blip r:embed="rId31"/>
          <a:srcRect t="22847" b="26198"/>
          <a:stretch/>
        </p:blipFill>
        <p:spPr>
          <a:xfrm>
            <a:off x="7002790" y="1979005"/>
            <a:ext cx="1464184" cy="743617"/>
          </a:xfrm>
          <a:prstGeom prst="rect">
            <a:avLst/>
          </a:prstGeom>
        </p:spPr>
      </p:pic>
      <p:sp>
        <p:nvSpPr>
          <p:cNvPr id="70" name="Flèche : droite 69">
            <a:extLst>
              <a:ext uri="{FF2B5EF4-FFF2-40B4-BE49-F238E27FC236}">
                <a16:creationId xmlns:a16="http://schemas.microsoft.com/office/drawing/2014/main" id="{FB0F8CF8-81FC-4A7C-8F51-09D063A1D641}"/>
              </a:ext>
            </a:extLst>
          </p:cNvPr>
          <p:cNvSpPr/>
          <p:nvPr/>
        </p:nvSpPr>
        <p:spPr>
          <a:xfrm rot="16200000">
            <a:off x="5558292" y="2981390"/>
            <a:ext cx="654648" cy="51929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71" name="ZoneTexte 70">
            <a:extLst>
              <a:ext uri="{FF2B5EF4-FFF2-40B4-BE49-F238E27FC236}">
                <a16:creationId xmlns:a16="http://schemas.microsoft.com/office/drawing/2014/main" id="{CB782CDF-E8E9-4A14-9BC5-3CFF26D8FEDE}"/>
              </a:ext>
            </a:extLst>
          </p:cNvPr>
          <p:cNvSpPr txBox="1"/>
          <p:nvPr/>
        </p:nvSpPr>
        <p:spPr>
          <a:xfrm>
            <a:off x="3067282" y="2638430"/>
            <a:ext cx="1571064" cy="369332"/>
          </a:xfrm>
          <a:prstGeom prst="rect">
            <a:avLst/>
          </a:prstGeom>
          <a:noFill/>
        </p:spPr>
        <p:txBody>
          <a:bodyPr wrap="square">
            <a:spAutoFit/>
          </a:bodyPr>
          <a:lstStyle/>
          <a:p>
            <a:r>
              <a:rPr lang="en-US" i="1" dirty="0"/>
              <a:t>Application</a:t>
            </a:r>
            <a:endParaRPr lang="en-US" dirty="0"/>
          </a:p>
        </p:txBody>
      </p:sp>
      <p:sp>
        <p:nvSpPr>
          <p:cNvPr id="73" name="ZoneTexte 72">
            <a:extLst>
              <a:ext uri="{FF2B5EF4-FFF2-40B4-BE49-F238E27FC236}">
                <a16:creationId xmlns:a16="http://schemas.microsoft.com/office/drawing/2014/main" id="{459B9D03-7305-468A-8D9B-8B5CE8AC3D61}"/>
              </a:ext>
            </a:extLst>
          </p:cNvPr>
          <p:cNvSpPr txBox="1"/>
          <p:nvPr/>
        </p:nvSpPr>
        <p:spPr>
          <a:xfrm>
            <a:off x="8753834" y="2638430"/>
            <a:ext cx="1626855" cy="369332"/>
          </a:xfrm>
          <a:prstGeom prst="rect">
            <a:avLst/>
          </a:prstGeom>
          <a:noFill/>
        </p:spPr>
        <p:txBody>
          <a:bodyPr wrap="square">
            <a:spAutoFit/>
          </a:bodyPr>
          <a:lstStyle/>
          <a:p>
            <a:r>
              <a:rPr lang="en-US" i="1" dirty="0"/>
              <a:t>Decision</a:t>
            </a:r>
            <a:endParaRPr lang="en-US" dirty="0"/>
          </a:p>
        </p:txBody>
      </p:sp>
      <p:sp>
        <p:nvSpPr>
          <p:cNvPr id="74" name="ZoneTexte 73">
            <a:extLst>
              <a:ext uri="{FF2B5EF4-FFF2-40B4-BE49-F238E27FC236}">
                <a16:creationId xmlns:a16="http://schemas.microsoft.com/office/drawing/2014/main" id="{D1764652-2691-4FBA-96E8-C96A24A4790F}"/>
              </a:ext>
            </a:extLst>
          </p:cNvPr>
          <p:cNvSpPr txBox="1"/>
          <p:nvPr/>
        </p:nvSpPr>
        <p:spPr>
          <a:xfrm>
            <a:off x="6264118" y="2885825"/>
            <a:ext cx="2365079" cy="646331"/>
          </a:xfrm>
          <a:prstGeom prst="rect">
            <a:avLst/>
          </a:prstGeom>
          <a:noFill/>
        </p:spPr>
        <p:txBody>
          <a:bodyPr wrap="square">
            <a:spAutoFit/>
          </a:bodyPr>
          <a:lstStyle/>
          <a:p>
            <a:r>
              <a:rPr lang="en-US" i="1" dirty="0"/>
              <a:t>Scoring model</a:t>
            </a:r>
          </a:p>
          <a:p>
            <a:r>
              <a:rPr lang="en-US" i="1" dirty="0"/>
              <a:t>&amp; interpretability</a:t>
            </a:r>
            <a:endParaRPr lang="en-US" dirty="0"/>
          </a:p>
        </p:txBody>
      </p:sp>
      <p:sp>
        <p:nvSpPr>
          <p:cNvPr id="75" name="Espace réservé du numéro de diapositive 74">
            <a:extLst>
              <a:ext uri="{FF2B5EF4-FFF2-40B4-BE49-F238E27FC236}">
                <a16:creationId xmlns:a16="http://schemas.microsoft.com/office/drawing/2014/main" id="{08D34608-72A3-4087-8ACE-F1D64FFCB4B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21115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68EA99-1FDF-42AF-8E30-8C8C2D7EC203}"/>
              </a:ext>
            </a:extLst>
          </p:cNvPr>
          <p:cNvSpPr>
            <a:spLocks noGrp="1"/>
          </p:cNvSpPr>
          <p:nvPr>
            <p:ph type="title"/>
          </p:nvPr>
        </p:nvSpPr>
        <p:spPr/>
        <p:txBody>
          <a:bodyPr/>
          <a:lstStyle/>
          <a:p>
            <a:r>
              <a:rPr lang="en-US" dirty="0"/>
              <a:t>Features Engineering &amp; Aggregation</a:t>
            </a:r>
          </a:p>
        </p:txBody>
      </p:sp>
      <p:sp>
        <p:nvSpPr>
          <p:cNvPr id="6" name="ZoneTexte 5">
            <a:extLst>
              <a:ext uri="{FF2B5EF4-FFF2-40B4-BE49-F238E27FC236}">
                <a16:creationId xmlns:a16="http://schemas.microsoft.com/office/drawing/2014/main" id="{01550D0F-25B6-420A-A69C-1446992B30F2}"/>
              </a:ext>
            </a:extLst>
          </p:cNvPr>
          <p:cNvSpPr txBox="1"/>
          <p:nvPr/>
        </p:nvSpPr>
        <p:spPr>
          <a:xfrm>
            <a:off x="488272" y="1775534"/>
            <a:ext cx="1601721" cy="646331"/>
          </a:xfrm>
          <a:prstGeom prst="rect">
            <a:avLst/>
          </a:prstGeom>
          <a:noFill/>
        </p:spPr>
        <p:txBody>
          <a:bodyPr wrap="none" rtlCol="0">
            <a:spAutoFit/>
          </a:bodyPr>
          <a:lstStyle/>
          <a:p>
            <a:r>
              <a:rPr lang="en-US" dirty="0"/>
              <a:t>Installments :</a:t>
            </a:r>
          </a:p>
          <a:p>
            <a:r>
              <a:rPr lang="en-US" dirty="0"/>
              <a:t> </a:t>
            </a:r>
          </a:p>
        </p:txBody>
      </p:sp>
      <p:sp>
        <p:nvSpPr>
          <p:cNvPr id="3" name="Espace réservé du numéro de diapositive 2">
            <a:extLst>
              <a:ext uri="{FF2B5EF4-FFF2-40B4-BE49-F238E27FC236}">
                <a16:creationId xmlns:a16="http://schemas.microsoft.com/office/drawing/2014/main" id="{CD2B0032-F86E-408F-AF9C-15CED05C022F}"/>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19350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E0405-53DF-4F99-B6A5-5436AADB1DDD}"/>
              </a:ext>
            </a:extLst>
          </p:cNvPr>
          <p:cNvSpPr>
            <a:spLocks noGrp="1"/>
          </p:cNvSpPr>
          <p:nvPr>
            <p:ph type="title"/>
          </p:nvPr>
        </p:nvSpPr>
        <p:spPr/>
        <p:txBody>
          <a:bodyPr/>
          <a:lstStyle/>
          <a:p>
            <a:r>
              <a:rPr lang="en-US" dirty="0" err="1"/>
              <a:t>Class_weight</a:t>
            </a:r>
            <a:r>
              <a:rPr lang="en-US" dirty="0"/>
              <a:t>=‘balanced’ versus Smote</a:t>
            </a:r>
          </a:p>
        </p:txBody>
      </p:sp>
      <p:pic>
        <p:nvPicPr>
          <p:cNvPr id="4" name="Image 3">
            <a:extLst>
              <a:ext uri="{FF2B5EF4-FFF2-40B4-BE49-F238E27FC236}">
                <a16:creationId xmlns:a16="http://schemas.microsoft.com/office/drawing/2014/main" id="{F2B4ADAF-9E17-4469-8724-980EE19A027C}"/>
              </a:ext>
            </a:extLst>
          </p:cNvPr>
          <p:cNvPicPr>
            <a:picLocks noChangeAspect="1"/>
          </p:cNvPicPr>
          <p:nvPr/>
        </p:nvPicPr>
        <p:blipFill>
          <a:blip r:embed="rId2"/>
          <a:stretch>
            <a:fillRect/>
          </a:stretch>
        </p:blipFill>
        <p:spPr>
          <a:xfrm>
            <a:off x="5069504" y="1307535"/>
            <a:ext cx="1963299" cy="2588612"/>
          </a:xfrm>
          <a:prstGeom prst="rect">
            <a:avLst/>
          </a:prstGeom>
        </p:spPr>
      </p:pic>
      <p:pic>
        <p:nvPicPr>
          <p:cNvPr id="5" name="Image 4">
            <a:extLst>
              <a:ext uri="{FF2B5EF4-FFF2-40B4-BE49-F238E27FC236}">
                <a16:creationId xmlns:a16="http://schemas.microsoft.com/office/drawing/2014/main" id="{1B377E27-5EF9-4905-B1EB-1B001D308A07}"/>
              </a:ext>
            </a:extLst>
          </p:cNvPr>
          <p:cNvPicPr>
            <a:picLocks noChangeAspect="1"/>
          </p:cNvPicPr>
          <p:nvPr/>
        </p:nvPicPr>
        <p:blipFill>
          <a:blip r:embed="rId3"/>
          <a:stretch>
            <a:fillRect/>
          </a:stretch>
        </p:blipFill>
        <p:spPr>
          <a:xfrm>
            <a:off x="7202304" y="1307535"/>
            <a:ext cx="1996536" cy="2588612"/>
          </a:xfrm>
          <a:prstGeom prst="rect">
            <a:avLst/>
          </a:prstGeom>
        </p:spPr>
      </p:pic>
      <p:pic>
        <p:nvPicPr>
          <p:cNvPr id="6" name="Image 5">
            <a:extLst>
              <a:ext uri="{FF2B5EF4-FFF2-40B4-BE49-F238E27FC236}">
                <a16:creationId xmlns:a16="http://schemas.microsoft.com/office/drawing/2014/main" id="{327678D7-69E7-4AC7-BF66-C251122A11A2}"/>
              </a:ext>
            </a:extLst>
          </p:cNvPr>
          <p:cNvPicPr>
            <a:picLocks noChangeAspect="1"/>
          </p:cNvPicPr>
          <p:nvPr/>
        </p:nvPicPr>
        <p:blipFill>
          <a:blip r:embed="rId4"/>
          <a:stretch>
            <a:fillRect/>
          </a:stretch>
        </p:blipFill>
        <p:spPr>
          <a:xfrm>
            <a:off x="9336219" y="1307535"/>
            <a:ext cx="1876278" cy="2588612"/>
          </a:xfrm>
          <a:prstGeom prst="rect">
            <a:avLst/>
          </a:prstGeom>
        </p:spPr>
      </p:pic>
      <p:sp>
        <p:nvSpPr>
          <p:cNvPr id="7" name="ZoneTexte 6">
            <a:extLst>
              <a:ext uri="{FF2B5EF4-FFF2-40B4-BE49-F238E27FC236}">
                <a16:creationId xmlns:a16="http://schemas.microsoft.com/office/drawing/2014/main" id="{96FBF0A5-EB31-4C02-B7B9-CAFBC810A46E}"/>
              </a:ext>
            </a:extLst>
          </p:cNvPr>
          <p:cNvSpPr txBox="1"/>
          <p:nvPr/>
        </p:nvSpPr>
        <p:spPr>
          <a:xfrm>
            <a:off x="333804" y="1775882"/>
            <a:ext cx="4857759" cy="923330"/>
          </a:xfrm>
          <a:prstGeom prst="rect">
            <a:avLst/>
          </a:prstGeom>
          <a:noFill/>
        </p:spPr>
        <p:txBody>
          <a:bodyPr wrap="square" rtlCol="0">
            <a:spAutoFit/>
          </a:bodyPr>
          <a:lstStyle/>
          <a:p>
            <a:r>
              <a:rPr lang="en-US" dirty="0"/>
              <a:t>Logistic regression:</a:t>
            </a:r>
          </a:p>
          <a:p>
            <a:r>
              <a:rPr lang="en-US" dirty="0"/>
              <a:t>Using balanced </a:t>
            </a:r>
            <a:r>
              <a:rPr lang="en-US" dirty="0" err="1"/>
              <a:t>class_weight</a:t>
            </a:r>
            <a:r>
              <a:rPr lang="en-US" dirty="0"/>
              <a:t> or smote helps improve AUC by a few %</a:t>
            </a:r>
          </a:p>
        </p:txBody>
      </p:sp>
      <p:pic>
        <p:nvPicPr>
          <p:cNvPr id="8" name="Image 7">
            <a:extLst>
              <a:ext uri="{FF2B5EF4-FFF2-40B4-BE49-F238E27FC236}">
                <a16:creationId xmlns:a16="http://schemas.microsoft.com/office/drawing/2014/main" id="{A352238E-16BF-4267-AB6C-F5B1A4087BC4}"/>
              </a:ext>
            </a:extLst>
          </p:cNvPr>
          <p:cNvPicPr>
            <a:picLocks noChangeAspect="1"/>
          </p:cNvPicPr>
          <p:nvPr/>
        </p:nvPicPr>
        <p:blipFill rotWithShape="1">
          <a:blip r:embed="rId5"/>
          <a:srcRect b="55706"/>
          <a:stretch/>
        </p:blipFill>
        <p:spPr>
          <a:xfrm>
            <a:off x="5057135" y="4002754"/>
            <a:ext cx="1935935" cy="1332702"/>
          </a:xfrm>
          <a:prstGeom prst="rect">
            <a:avLst/>
          </a:prstGeom>
        </p:spPr>
      </p:pic>
      <p:pic>
        <p:nvPicPr>
          <p:cNvPr id="9" name="Image 8">
            <a:extLst>
              <a:ext uri="{FF2B5EF4-FFF2-40B4-BE49-F238E27FC236}">
                <a16:creationId xmlns:a16="http://schemas.microsoft.com/office/drawing/2014/main" id="{F12FF391-A6D7-4D35-B402-47C2C4776820}"/>
              </a:ext>
            </a:extLst>
          </p:cNvPr>
          <p:cNvPicPr>
            <a:picLocks noChangeAspect="1"/>
          </p:cNvPicPr>
          <p:nvPr/>
        </p:nvPicPr>
        <p:blipFill rotWithShape="1">
          <a:blip r:embed="rId5"/>
          <a:srcRect t="54419"/>
          <a:stretch/>
        </p:blipFill>
        <p:spPr>
          <a:xfrm>
            <a:off x="5286972" y="5442064"/>
            <a:ext cx="1549553" cy="1097692"/>
          </a:xfrm>
          <a:prstGeom prst="rect">
            <a:avLst/>
          </a:prstGeom>
        </p:spPr>
      </p:pic>
      <p:pic>
        <p:nvPicPr>
          <p:cNvPr id="11" name="Image 10">
            <a:extLst>
              <a:ext uri="{FF2B5EF4-FFF2-40B4-BE49-F238E27FC236}">
                <a16:creationId xmlns:a16="http://schemas.microsoft.com/office/drawing/2014/main" id="{39D7356C-93D1-4BE9-B218-459360191814}"/>
              </a:ext>
            </a:extLst>
          </p:cNvPr>
          <p:cNvPicPr>
            <a:picLocks noChangeAspect="1"/>
          </p:cNvPicPr>
          <p:nvPr/>
        </p:nvPicPr>
        <p:blipFill rotWithShape="1">
          <a:blip r:embed="rId6"/>
          <a:srcRect b="55642"/>
          <a:stretch/>
        </p:blipFill>
        <p:spPr>
          <a:xfrm>
            <a:off x="9336219" y="4002754"/>
            <a:ext cx="1944338" cy="1332703"/>
          </a:xfrm>
          <a:prstGeom prst="rect">
            <a:avLst/>
          </a:prstGeom>
        </p:spPr>
      </p:pic>
      <p:pic>
        <p:nvPicPr>
          <p:cNvPr id="12" name="Image 11">
            <a:extLst>
              <a:ext uri="{FF2B5EF4-FFF2-40B4-BE49-F238E27FC236}">
                <a16:creationId xmlns:a16="http://schemas.microsoft.com/office/drawing/2014/main" id="{4B61676E-D4FA-4E8D-9F14-28BE64394228}"/>
              </a:ext>
            </a:extLst>
          </p:cNvPr>
          <p:cNvPicPr>
            <a:picLocks noChangeAspect="1"/>
          </p:cNvPicPr>
          <p:nvPr/>
        </p:nvPicPr>
        <p:blipFill rotWithShape="1">
          <a:blip r:embed="rId6"/>
          <a:srcRect t="55642"/>
          <a:stretch/>
        </p:blipFill>
        <p:spPr>
          <a:xfrm>
            <a:off x="9612759" y="5442064"/>
            <a:ext cx="1671667" cy="1145806"/>
          </a:xfrm>
          <a:prstGeom prst="rect">
            <a:avLst/>
          </a:prstGeom>
        </p:spPr>
      </p:pic>
      <p:pic>
        <p:nvPicPr>
          <p:cNvPr id="13" name="Image 12">
            <a:extLst>
              <a:ext uri="{FF2B5EF4-FFF2-40B4-BE49-F238E27FC236}">
                <a16:creationId xmlns:a16="http://schemas.microsoft.com/office/drawing/2014/main" id="{E34E260C-8123-49AB-AC7B-E2B3D68E3208}"/>
              </a:ext>
            </a:extLst>
          </p:cNvPr>
          <p:cNvPicPr>
            <a:picLocks noChangeAspect="1"/>
          </p:cNvPicPr>
          <p:nvPr/>
        </p:nvPicPr>
        <p:blipFill rotWithShape="1">
          <a:blip r:embed="rId7"/>
          <a:srcRect b="55412"/>
          <a:stretch/>
        </p:blipFill>
        <p:spPr>
          <a:xfrm>
            <a:off x="7085431" y="4007447"/>
            <a:ext cx="2166037" cy="1323315"/>
          </a:xfrm>
          <a:prstGeom prst="rect">
            <a:avLst/>
          </a:prstGeom>
        </p:spPr>
      </p:pic>
      <p:pic>
        <p:nvPicPr>
          <p:cNvPr id="14" name="Image 13">
            <a:extLst>
              <a:ext uri="{FF2B5EF4-FFF2-40B4-BE49-F238E27FC236}">
                <a16:creationId xmlns:a16="http://schemas.microsoft.com/office/drawing/2014/main" id="{EF1A6518-B204-46D0-B0C6-CBFBE4C52472}"/>
              </a:ext>
            </a:extLst>
          </p:cNvPr>
          <p:cNvPicPr>
            <a:picLocks noChangeAspect="1"/>
          </p:cNvPicPr>
          <p:nvPr/>
        </p:nvPicPr>
        <p:blipFill rotWithShape="1">
          <a:blip r:embed="rId7"/>
          <a:srcRect t="54948"/>
          <a:stretch/>
        </p:blipFill>
        <p:spPr>
          <a:xfrm>
            <a:off x="7396403" y="5442064"/>
            <a:ext cx="1728046" cy="1066716"/>
          </a:xfrm>
          <a:prstGeom prst="rect">
            <a:avLst/>
          </a:prstGeom>
        </p:spPr>
      </p:pic>
      <p:sp>
        <p:nvSpPr>
          <p:cNvPr id="15" name="ZoneTexte 14">
            <a:extLst>
              <a:ext uri="{FF2B5EF4-FFF2-40B4-BE49-F238E27FC236}">
                <a16:creationId xmlns:a16="http://schemas.microsoft.com/office/drawing/2014/main" id="{B5C8BAA7-8702-4EE1-91CC-A77102411B96}"/>
              </a:ext>
            </a:extLst>
          </p:cNvPr>
          <p:cNvSpPr txBox="1"/>
          <p:nvPr/>
        </p:nvSpPr>
        <p:spPr>
          <a:xfrm>
            <a:off x="333805" y="4247595"/>
            <a:ext cx="4857759" cy="1477328"/>
          </a:xfrm>
          <a:prstGeom prst="rect">
            <a:avLst/>
          </a:prstGeom>
          <a:noFill/>
        </p:spPr>
        <p:txBody>
          <a:bodyPr wrap="square" rtlCol="0">
            <a:spAutoFit/>
          </a:bodyPr>
          <a:lstStyle/>
          <a:p>
            <a:r>
              <a:rPr lang="en-US" dirty="0"/>
              <a:t>Random forest:</a:t>
            </a:r>
          </a:p>
          <a:p>
            <a:r>
              <a:rPr lang="en-US" dirty="0"/>
              <a:t>Using balanced </a:t>
            </a:r>
            <a:r>
              <a:rPr lang="en-US" dirty="0" err="1"/>
              <a:t>class_weight</a:t>
            </a:r>
            <a:r>
              <a:rPr lang="en-US" dirty="0"/>
              <a:t> helps improve AUC by a few %</a:t>
            </a:r>
          </a:p>
          <a:p>
            <a:r>
              <a:rPr lang="en-US" dirty="0"/>
              <a:t>While smote decrease AUC by approx. the same %</a:t>
            </a:r>
          </a:p>
        </p:txBody>
      </p:sp>
      <p:sp>
        <p:nvSpPr>
          <p:cNvPr id="17" name="ZoneTexte 16">
            <a:extLst>
              <a:ext uri="{FF2B5EF4-FFF2-40B4-BE49-F238E27FC236}">
                <a16:creationId xmlns:a16="http://schemas.microsoft.com/office/drawing/2014/main" id="{5C03AAD4-299A-4964-B701-77BF7EC100AC}"/>
              </a:ext>
            </a:extLst>
          </p:cNvPr>
          <p:cNvSpPr txBox="1"/>
          <p:nvPr/>
        </p:nvSpPr>
        <p:spPr>
          <a:xfrm>
            <a:off x="10002551" y="5830301"/>
            <a:ext cx="1207382" cy="369332"/>
          </a:xfrm>
          <a:prstGeom prst="rect">
            <a:avLst/>
          </a:prstGeom>
          <a:noFill/>
        </p:spPr>
        <p:txBody>
          <a:bodyPr wrap="none" rtlCol="0">
            <a:spAutoFit/>
          </a:bodyPr>
          <a:lstStyle/>
          <a:p>
            <a:r>
              <a:rPr lang="en-US" dirty="0">
                <a:solidFill>
                  <a:srgbClr val="FF0000"/>
                </a:solidFill>
              </a:rPr>
              <a:t>AUC 0,70</a:t>
            </a:r>
          </a:p>
        </p:txBody>
      </p:sp>
      <p:sp>
        <p:nvSpPr>
          <p:cNvPr id="18" name="ZoneTexte 17">
            <a:extLst>
              <a:ext uri="{FF2B5EF4-FFF2-40B4-BE49-F238E27FC236}">
                <a16:creationId xmlns:a16="http://schemas.microsoft.com/office/drawing/2014/main" id="{DE46235D-41B3-4EB6-9134-213120AB0405}"/>
              </a:ext>
            </a:extLst>
          </p:cNvPr>
          <p:cNvSpPr txBox="1"/>
          <p:nvPr/>
        </p:nvSpPr>
        <p:spPr>
          <a:xfrm>
            <a:off x="7775492" y="5742720"/>
            <a:ext cx="1207382" cy="369332"/>
          </a:xfrm>
          <a:prstGeom prst="rect">
            <a:avLst/>
          </a:prstGeom>
          <a:noFill/>
        </p:spPr>
        <p:txBody>
          <a:bodyPr wrap="none" rtlCol="0">
            <a:spAutoFit/>
          </a:bodyPr>
          <a:lstStyle/>
          <a:p>
            <a:r>
              <a:rPr lang="en-US" dirty="0">
                <a:solidFill>
                  <a:srgbClr val="FF0000"/>
                </a:solidFill>
              </a:rPr>
              <a:t>AUC 0,72</a:t>
            </a:r>
          </a:p>
        </p:txBody>
      </p:sp>
      <p:sp>
        <p:nvSpPr>
          <p:cNvPr id="19" name="ZoneTexte 18">
            <a:extLst>
              <a:ext uri="{FF2B5EF4-FFF2-40B4-BE49-F238E27FC236}">
                <a16:creationId xmlns:a16="http://schemas.microsoft.com/office/drawing/2014/main" id="{5BCDEC4C-AC23-41E1-98EF-BEA57223D71B}"/>
              </a:ext>
            </a:extLst>
          </p:cNvPr>
          <p:cNvSpPr txBox="1"/>
          <p:nvPr/>
        </p:nvSpPr>
        <p:spPr>
          <a:xfrm>
            <a:off x="5521448" y="5748817"/>
            <a:ext cx="1207382" cy="369332"/>
          </a:xfrm>
          <a:prstGeom prst="rect">
            <a:avLst/>
          </a:prstGeom>
          <a:noFill/>
        </p:spPr>
        <p:txBody>
          <a:bodyPr wrap="none" rtlCol="0">
            <a:spAutoFit/>
          </a:bodyPr>
          <a:lstStyle/>
          <a:p>
            <a:r>
              <a:rPr lang="en-US" dirty="0">
                <a:solidFill>
                  <a:srgbClr val="FF0000"/>
                </a:solidFill>
              </a:rPr>
              <a:t>AUC 0,71</a:t>
            </a:r>
          </a:p>
        </p:txBody>
      </p:sp>
      <p:sp>
        <p:nvSpPr>
          <p:cNvPr id="3" name="Espace réservé du numéro de diapositive 2">
            <a:extLst>
              <a:ext uri="{FF2B5EF4-FFF2-40B4-BE49-F238E27FC236}">
                <a16:creationId xmlns:a16="http://schemas.microsoft.com/office/drawing/2014/main" id="{F6FC0F8A-8742-486C-BD0C-30A59B9D5CBA}"/>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3188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05C0B8-5F2B-4BA9-B98E-2ABE90BAC6CB}"/>
              </a:ext>
            </a:extLst>
          </p:cNvPr>
          <p:cNvSpPr>
            <a:spLocks noGrp="1"/>
          </p:cNvSpPr>
          <p:nvPr>
            <p:ph type="title"/>
          </p:nvPr>
        </p:nvSpPr>
        <p:spPr/>
        <p:txBody>
          <a:bodyPr/>
          <a:lstStyle/>
          <a:p>
            <a:r>
              <a:rPr lang="en-US" dirty="0"/>
              <a:t>Model scoring</a:t>
            </a:r>
          </a:p>
        </p:txBody>
      </p:sp>
      <p:graphicFrame>
        <p:nvGraphicFramePr>
          <p:cNvPr id="12" name="Tableau 12">
            <a:extLst>
              <a:ext uri="{FF2B5EF4-FFF2-40B4-BE49-F238E27FC236}">
                <a16:creationId xmlns:a16="http://schemas.microsoft.com/office/drawing/2014/main" id="{FEE4A446-F479-463B-8353-270981C7B5D6}"/>
              </a:ext>
            </a:extLst>
          </p:cNvPr>
          <p:cNvGraphicFramePr>
            <a:graphicFrameLocks noGrp="1"/>
          </p:cNvGraphicFramePr>
          <p:nvPr>
            <p:ph idx="1"/>
            <p:extLst>
              <p:ext uri="{D42A27DB-BD31-4B8C-83A1-F6EECF244321}">
                <p14:modId xmlns:p14="http://schemas.microsoft.com/office/powerpoint/2010/main" val="529259239"/>
              </p:ext>
            </p:extLst>
          </p:nvPr>
        </p:nvGraphicFramePr>
        <p:xfrm>
          <a:off x="7003448" y="1732380"/>
          <a:ext cx="4713649" cy="1920240"/>
        </p:xfrm>
        <a:graphic>
          <a:graphicData uri="http://schemas.openxmlformats.org/drawingml/2006/table">
            <a:tbl>
              <a:tblPr firstRow="1" bandRow="1">
                <a:tableStyleId>{5C22544A-7EE6-4342-B048-85BDC9FD1C3A}</a:tableStyleId>
              </a:tblPr>
              <a:tblGrid>
                <a:gridCol w="1517321">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“raw”</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78676</a:t>
                      </a:r>
                    </a:p>
                  </a:txBody>
                  <a:tcPr/>
                </a:tc>
                <a:tc>
                  <a:txBody>
                    <a:bodyPr/>
                    <a:lstStyle/>
                    <a:p>
                      <a:r>
                        <a:rPr lang="en-US" dirty="0" err="1"/>
                        <a:t>fn</a:t>
                      </a:r>
                      <a:endParaRPr lang="en-US" dirty="0"/>
                    </a:p>
                    <a:p>
                      <a:pPr algn="ctr"/>
                      <a:r>
                        <a:rPr lang="en-US" dirty="0"/>
                        <a:t>5546</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6129</a:t>
                      </a:r>
                    </a:p>
                  </a:txBody>
                  <a:tcPr/>
                </a:tc>
                <a:tc>
                  <a:txBody>
                    <a:bodyPr/>
                    <a:lstStyle/>
                    <a:p>
                      <a:r>
                        <a:rPr lang="en-US" dirty="0" err="1"/>
                        <a:t>tp</a:t>
                      </a:r>
                      <a:endParaRPr lang="en-US" dirty="0"/>
                    </a:p>
                    <a:p>
                      <a:pPr algn="ctr"/>
                      <a:r>
                        <a:rPr lang="en-US" dirty="0"/>
                        <a:t>1902</a:t>
                      </a:r>
                    </a:p>
                  </a:txBody>
                  <a:tcPr/>
                </a:tc>
                <a:extLst>
                  <a:ext uri="{0D108BD9-81ED-4DB2-BD59-A6C34878D82A}">
                    <a16:rowId xmlns:a16="http://schemas.microsoft.com/office/drawing/2014/main" val="2155475029"/>
                  </a:ext>
                </a:extLst>
              </a:tr>
            </a:tbl>
          </a:graphicData>
        </a:graphic>
      </p:graphicFrame>
      <p:graphicFrame>
        <p:nvGraphicFramePr>
          <p:cNvPr id="5" name="Tableau 12">
            <a:extLst>
              <a:ext uri="{FF2B5EF4-FFF2-40B4-BE49-F238E27FC236}">
                <a16:creationId xmlns:a16="http://schemas.microsoft.com/office/drawing/2014/main" id="{C86EA4BA-9CD9-437F-9792-594E75629E5D}"/>
              </a:ext>
            </a:extLst>
          </p:cNvPr>
          <p:cNvGraphicFramePr>
            <a:graphicFrameLocks/>
          </p:cNvGraphicFramePr>
          <p:nvPr>
            <p:extLst>
              <p:ext uri="{D42A27DB-BD31-4B8C-83A1-F6EECF244321}">
                <p14:modId xmlns:p14="http://schemas.microsoft.com/office/powerpoint/2010/main" val="44974218"/>
              </p:ext>
            </p:extLst>
          </p:nvPr>
        </p:nvGraphicFramePr>
        <p:xfrm>
          <a:off x="7003448" y="4228853"/>
          <a:ext cx="4794492" cy="1920240"/>
        </p:xfrm>
        <a:graphic>
          <a:graphicData uri="http://schemas.openxmlformats.org/drawingml/2006/table">
            <a:tbl>
              <a:tblPr firstRow="1" bandRow="1">
                <a:tableStyleId>{5C22544A-7EE6-4342-B048-85BDC9FD1C3A}</a:tableStyleId>
              </a:tblPr>
              <a:tblGrid>
                <a:gridCol w="1598164">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“Balanced</a:t>
                      </a:r>
                    </a:p>
                    <a:p>
                      <a:r>
                        <a:rPr lang="en-US" sz="1600" dirty="0" err="1"/>
                        <a:t>class_weight</a:t>
                      </a:r>
                      <a:r>
                        <a:rPr lang="en-US" sz="1600" dirty="0"/>
                        <a:t>”</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54837</a:t>
                      </a:r>
                    </a:p>
                  </a:txBody>
                  <a:tcPr/>
                </a:tc>
                <a:tc>
                  <a:txBody>
                    <a:bodyPr/>
                    <a:lstStyle/>
                    <a:p>
                      <a:r>
                        <a:rPr lang="en-US" dirty="0" err="1"/>
                        <a:t>fn</a:t>
                      </a:r>
                      <a:endParaRPr lang="en-US" dirty="0"/>
                    </a:p>
                    <a:p>
                      <a:pPr algn="ctr"/>
                      <a:r>
                        <a:rPr lang="en-US" dirty="0"/>
                        <a:t>2492</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29968</a:t>
                      </a:r>
                    </a:p>
                  </a:txBody>
                  <a:tcPr/>
                </a:tc>
                <a:tc>
                  <a:txBody>
                    <a:bodyPr/>
                    <a:lstStyle/>
                    <a:p>
                      <a:r>
                        <a:rPr lang="en-US" dirty="0" err="1"/>
                        <a:t>tp</a:t>
                      </a:r>
                      <a:endParaRPr lang="en-US" dirty="0"/>
                    </a:p>
                    <a:p>
                      <a:pPr algn="ctr"/>
                      <a:r>
                        <a:rPr lang="en-US" dirty="0"/>
                        <a:t>4956</a:t>
                      </a:r>
                    </a:p>
                  </a:txBody>
                  <a:tcPr/>
                </a:tc>
                <a:extLst>
                  <a:ext uri="{0D108BD9-81ED-4DB2-BD59-A6C34878D82A}">
                    <a16:rowId xmlns:a16="http://schemas.microsoft.com/office/drawing/2014/main" val="2155475029"/>
                  </a:ext>
                </a:extLst>
              </a:tr>
            </a:tbl>
          </a:graphicData>
        </a:graphic>
      </p:graphicFrame>
      <p:graphicFrame>
        <p:nvGraphicFramePr>
          <p:cNvPr id="6" name="Tableau 12">
            <a:extLst>
              <a:ext uri="{FF2B5EF4-FFF2-40B4-BE49-F238E27FC236}">
                <a16:creationId xmlns:a16="http://schemas.microsoft.com/office/drawing/2014/main" id="{0B298A34-E265-48C5-92C7-1CD3E2858C8E}"/>
              </a:ext>
            </a:extLst>
          </p:cNvPr>
          <p:cNvGraphicFramePr>
            <a:graphicFrameLocks/>
          </p:cNvGraphicFramePr>
          <p:nvPr>
            <p:extLst>
              <p:ext uri="{D42A27DB-BD31-4B8C-83A1-F6EECF244321}">
                <p14:modId xmlns:p14="http://schemas.microsoft.com/office/powerpoint/2010/main" val="320438079"/>
              </p:ext>
            </p:extLst>
          </p:nvPr>
        </p:nvGraphicFramePr>
        <p:xfrm>
          <a:off x="11952883" y="4228853"/>
          <a:ext cx="4794492" cy="1920240"/>
        </p:xfrm>
        <a:graphic>
          <a:graphicData uri="http://schemas.openxmlformats.org/drawingml/2006/table">
            <a:tbl>
              <a:tblPr firstRow="1" bandRow="1">
                <a:tableStyleId>{5C22544A-7EE6-4342-B048-85BDC9FD1C3A}</a:tableStyleId>
              </a:tblPr>
              <a:tblGrid>
                <a:gridCol w="1598164">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“SMOTE”</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xx</a:t>
                      </a:r>
                    </a:p>
                  </a:txBody>
                  <a:tcPr/>
                </a:tc>
                <a:tc>
                  <a:txBody>
                    <a:bodyPr/>
                    <a:lstStyle/>
                    <a:p>
                      <a:r>
                        <a:rPr lang="en-US" dirty="0" err="1"/>
                        <a:t>fn</a:t>
                      </a:r>
                      <a:endParaRPr lang="en-US" dirty="0"/>
                    </a:p>
                    <a:p>
                      <a:pPr algn="ctr"/>
                      <a:r>
                        <a:rPr lang="en-US" dirty="0"/>
                        <a:t>xx</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xx</a:t>
                      </a:r>
                    </a:p>
                  </a:txBody>
                  <a:tcPr/>
                </a:tc>
                <a:tc>
                  <a:txBody>
                    <a:bodyPr/>
                    <a:lstStyle/>
                    <a:p>
                      <a:r>
                        <a:rPr lang="en-US" dirty="0" err="1"/>
                        <a:t>tp</a:t>
                      </a:r>
                      <a:endParaRPr lang="en-US" dirty="0"/>
                    </a:p>
                    <a:p>
                      <a:pPr algn="ctr"/>
                      <a:r>
                        <a:rPr lang="en-US" dirty="0"/>
                        <a:t>xx</a:t>
                      </a:r>
                    </a:p>
                  </a:txBody>
                  <a:tcPr/>
                </a:tc>
                <a:extLst>
                  <a:ext uri="{0D108BD9-81ED-4DB2-BD59-A6C34878D82A}">
                    <a16:rowId xmlns:a16="http://schemas.microsoft.com/office/drawing/2014/main" val="2155475029"/>
                  </a:ext>
                </a:extLst>
              </a:tr>
            </a:tbl>
          </a:graphicData>
        </a:graphic>
      </p:graphicFrame>
      <p:sp>
        <p:nvSpPr>
          <p:cNvPr id="3" name="Rectangle 2">
            <a:extLst>
              <a:ext uri="{FF2B5EF4-FFF2-40B4-BE49-F238E27FC236}">
                <a16:creationId xmlns:a16="http://schemas.microsoft.com/office/drawing/2014/main" id="{1E8DABF2-4E6E-4C24-B36D-5A1D813F9BBF}"/>
              </a:ext>
            </a:extLst>
          </p:cNvPr>
          <p:cNvSpPr/>
          <p:nvPr/>
        </p:nvSpPr>
        <p:spPr>
          <a:xfrm>
            <a:off x="934286" y="2759315"/>
            <a:ext cx="506586" cy="2595418"/>
          </a:xfrm>
          <a:prstGeom prst="rect">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64280-39BE-41B6-9C45-3C7C7973102A}"/>
              </a:ext>
            </a:extLst>
          </p:cNvPr>
          <p:cNvSpPr/>
          <p:nvPr/>
        </p:nvSpPr>
        <p:spPr>
          <a:xfrm>
            <a:off x="1432260" y="2759315"/>
            <a:ext cx="1390650" cy="2595418"/>
          </a:xfrm>
          <a:prstGeom prst="rect">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c partiel 14">
            <a:extLst>
              <a:ext uri="{FF2B5EF4-FFF2-40B4-BE49-F238E27FC236}">
                <a16:creationId xmlns:a16="http://schemas.microsoft.com/office/drawing/2014/main" id="{05B939A5-4A57-47AF-A223-BA9D6E97E9A6}"/>
              </a:ext>
            </a:extLst>
          </p:cNvPr>
          <p:cNvSpPr/>
          <p:nvPr/>
        </p:nvSpPr>
        <p:spPr>
          <a:xfrm>
            <a:off x="974491" y="3613317"/>
            <a:ext cx="914400" cy="914400"/>
          </a:xfrm>
          <a:prstGeom prst="pie">
            <a:avLst>
              <a:gd name="adj1" fmla="val 5430154"/>
              <a:gd name="adj2" fmla="val 16200000"/>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c partiel 16">
            <a:extLst>
              <a:ext uri="{FF2B5EF4-FFF2-40B4-BE49-F238E27FC236}">
                <a16:creationId xmlns:a16="http://schemas.microsoft.com/office/drawing/2014/main" id="{B92A99E2-8CA1-4935-B101-FE209B7BD4D1}"/>
              </a:ext>
            </a:extLst>
          </p:cNvPr>
          <p:cNvSpPr/>
          <p:nvPr/>
        </p:nvSpPr>
        <p:spPr>
          <a:xfrm flipH="1">
            <a:off x="974491" y="3613317"/>
            <a:ext cx="914400" cy="914400"/>
          </a:xfrm>
          <a:prstGeom prst="pie">
            <a:avLst>
              <a:gd name="adj1" fmla="val 5389199"/>
              <a:gd name="adj2" fmla="val 16200000"/>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ZoneTexte 17">
            <a:extLst>
              <a:ext uri="{FF2B5EF4-FFF2-40B4-BE49-F238E27FC236}">
                <a16:creationId xmlns:a16="http://schemas.microsoft.com/office/drawing/2014/main" id="{A41DA82D-758E-4809-8DFD-98DBB7C40811}"/>
              </a:ext>
            </a:extLst>
          </p:cNvPr>
          <p:cNvSpPr txBox="1"/>
          <p:nvPr/>
        </p:nvSpPr>
        <p:spPr>
          <a:xfrm>
            <a:off x="2496011" y="2759315"/>
            <a:ext cx="312906" cy="369332"/>
          </a:xfrm>
          <a:prstGeom prst="rect">
            <a:avLst/>
          </a:prstGeom>
          <a:noFill/>
        </p:spPr>
        <p:txBody>
          <a:bodyPr wrap="none" rtlCol="0">
            <a:spAutoFit/>
          </a:bodyPr>
          <a:lstStyle/>
          <a:p>
            <a:r>
              <a:rPr lang="en-US" dirty="0"/>
              <a:t>1</a:t>
            </a:r>
          </a:p>
        </p:txBody>
      </p:sp>
      <p:sp>
        <p:nvSpPr>
          <p:cNvPr id="21" name="ZoneTexte 20">
            <a:extLst>
              <a:ext uri="{FF2B5EF4-FFF2-40B4-BE49-F238E27FC236}">
                <a16:creationId xmlns:a16="http://schemas.microsoft.com/office/drawing/2014/main" id="{CB93D84B-0C46-4D67-BD76-6CB271DAB70D}"/>
              </a:ext>
            </a:extLst>
          </p:cNvPr>
          <p:cNvSpPr txBox="1"/>
          <p:nvPr/>
        </p:nvSpPr>
        <p:spPr>
          <a:xfrm>
            <a:off x="1060929" y="3885851"/>
            <a:ext cx="312906" cy="369332"/>
          </a:xfrm>
          <a:prstGeom prst="rect">
            <a:avLst/>
          </a:prstGeom>
          <a:noFill/>
        </p:spPr>
        <p:txBody>
          <a:bodyPr wrap="none" rtlCol="0">
            <a:spAutoFit/>
          </a:bodyPr>
          <a:lstStyle/>
          <a:p>
            <a:r>
              <a:rPr lang="en-US" dirty="0"/>
              <a:t>1</a:t>
            </a:r>
          </a:p>
        </p:txBody>
      </p:sp>
      <p:sp>
        <p:nvSpPr>
          <p:cNvPr id="22" name="ZoneTexte 21">
            <a:extLst>
              <a:ext uri="{FF2B5EF4-FFF2-40B4-BE49-F238E27FC236}">
                <a16:creationId xmlns:a16="http://schemas.microsoft.com/office/drawing/2014/main" id="{925976D5-23E5-4324-A932-A4677103B932}"/>
              </a:ext>
            </a:extLst>
          </p:cNvPr>
          <p:cNvSpPr txBox="1"/>
          <p:nvPr/>
        </p:nvSpPr>
        <p:spPr>
          <a:xfrm>
            <a:off x="974158" y="2759315"/>
            <a:ext cx="453970" cy="369332"/>
          </a:xfrm>
          <a:prstGeom prst="rect">
            <a:avLst/>
          </a:prstGeom>
          <a:noFill/>
        </p:spPr>
        <p:txBody>
          <a:bodyPr wrap="none" rtlCol="0">
            <a:spAutoFit/>
          </a:bodyPr>
          <a:lstStyle/>
          <a:p>
            <a:r>
              <a:rPr lang="en-US" dirty="0"/>
              <a:t>- 7</a:t>
            </a:r>
          </a:p>
        </p:txBody>
      </p:sp>
      <p:sp>
        <p:nvSpPr>
          <p:cNvPr id="23" name="ZoneTexte 22">
            <a:extLst>
              <a:ext uri="{FF2B5EF4-FFF2-40B4-BE49-F238E27FC236}">
                <a16:creationId xmlns:a16="http://schemas.microsoft.com/office/drawing/2014/main" id="{10759A46-065A-4511-BC0C-58B8D5D3EF94}"/>
              </a:ext>
            </a:extLst>
          </p:cNvPr>
          <p:cNvSpPr txBox="1"/>
          <p:nvPr/>
        </p:nvSpPr>
        <p:spPr>
          <a:xfrm>
            <a:off x="1475126" y="3889418"/>
            <a:ext cx="453970" cy="369332"/>
          </a:xfrm>
          <a:prstGeom prst="rect">
            <a:avLst/>
          </a:prstGeom>
          <a:noFill/>
        </p:spPr>
        <p:txBody>
          <a:bodyPr wrap="none" rtlCol="0">
            <a:spAutoFit/>
          </a:bodyPr>
          <a:lstStyle/>
          <a:p>
            <a:r>
              <a:rPr lang="en-US" dirty="0"/>
              <a:t>- 1</a:t>
            </a:r>
          </a:p>
        </p:txBody>
      </p:sp>
      <p:graphicFrame>
        <p:nvGraphicFramePr>
          <p:cNvPr id="24" name="Tableau 12">
            <a:extLst>
              <a:ext uri="{FF2B5EF4-FFF2-40B4-BE49-F238E27FC236}">
                <a16:creationId xmlns:a16="http://schemas.microsoft.com/office/drawing/2014/main" id="{9C3C61A0-62D5-481A-A726-6B1928608F6B}"/>
              </a:ext>
            </a:extLst>
          </p:cNvPr>
          <p:cNvGraphicFramePr>
            <a:graphicFrameLocks/>
          </p:cNvGraphicFramePr>
          <p:nvPr>
            <p:extLst>
              <p:ext uri="{D42A27DB-BD31-4B8C-83A1-F6EECF244321}">
                <p14:modId xmlns:p14="http://schemas.microsoft.com/office/powerpoint/2010/main" val="2934674726"/>
              </p:ext>
            </p:extLst>
          </p:nvPr>
        </p:nvGraphicFramePr>
        <p:xfrm>
          <a:off x="296791" y="1215725"/>
          <a:ext cx="3423588" cy="1280160"/>
        </p:xfrm>
        <a:graphic>
          <a:graphicData uri="http://schemas.openxmlformats.org/drawingml/2006/table">
            <a:tbl>
              <a:tblPr firstRow="1" bandRow="1">
                <a:tableStyleId>{5C22544A-7EE6-4342-B048-85BDC9FD1C3A}</a:tableStyleId>
              </a:tblPr>
              <a:tblGrid>
                <a:gridCol w="905352">
                  <a:extLst>
                    <a:ext uri="{9D8B030D-6E8A-4147-A177-3AD203B41FA5}">
                      <a16:colId xmlns:a16="http://schemas.microsoft.com/office/drawing/2014/main" val="2173841301"/>
                    </a:ext>
                  </a:extLst>
                </a:gridCol>
                <a:gridCol w="1189608">
                  <a:extLst>
                    <a:ext uri="{9D8B030D-6E8A-4147-A177-3AD203B41FA5}">
                      <a16:colId xmlns:a16="http://schemas.microsoft.com/office/drawing/2014/main" val="767980492"/>
                    </a:ext>
                  </a:extLst>
                </a:gridCol>
                <a:gridCol w="1328628">
                  <a:extLst>
                    <a:ext uri="{9D8B030D-6E8A-4147-A177-3AD203B41FA5}">
                      <a16:colId xmlns:a16="http://schemas.microsoft.com/office/drawing/2014/main" val="2567302872"/>
                    </a:ext>
                  </a:extLst>
                </a:gridCol>
              </a:tblGrid>
              <a:tr h="413947">
                <a:tc>
                  <a:txBody>
                    <a:bodyPr/>
                    <a:lstStyle/>
                    <a:p>
                      <a:r>
                        <a:rPr lang="en-US" sz="1050" dirty="0"/>
                        <a:t>Confusion Matrix</a:t>
                      </a:r>
                    </a:p>
                  </a:txBody>
                  <a:tcPr/>
                </a:tc>
                <a:tc>
                  <a:txBody>
                    <a:bodyPr/>
                    <a:lstStyle/>
                    <a:p>
                      <a:r>
                        <a:rPr lang="en-US" sz="1100" dirty="0"/>
                        <a:t>Actual  0</a:t>
                      </a:r>
                    </a:p>
                    <a:p>
                      <a:r>
                        <a:rPr lang="en-US" sz="1100" dirty="0"/>
                        <a:t>Good</a:t>
                      </a:r>
                    </a:p>
                  </a:txBody>
                  <a:tcPr/>
                </a:tc>
                <a:tc>
                  <a:txBody>
                    <a:bodyPr/>
                    <a:lstStyle/>
                    <a:p>
                      <a:r>
                        <a:rPr lang="en-US" sz="1100" dirty="0"/>
                        <a:t>Actual 1</a:t>
                      </a:r>
                    </a:p>
                    <a:p>
                      <a:r>
                        <a:rPr lang="en-US" sz="1100" dirty="0"/>
                        <a:t>Bad</a:t>
                      </a:r>
                    </a:p>
                  </a:txBody>
                  <a:tcPr/>
                </a:tc>
                <a:extLst>
                  <a:ext uri="{0D108BD9-81ED-4DB2-BD59-A6C34878D82A}">
                    <a16:rowId xmlns:a16="http://schemas.microsoft.com/office/drawing/2014/main" val="542198579"/>
                  </a:ext>
                </a:extLst>
              </a:tr>
              <a:tr h="413947">
                <a:tc>
                  <a:txBody>
                    <a:bodyPr/>
                    <a:lstStyle/>
                    <a:p>
                      <a:r>
                        <a:rPr lang="en-US" sz="1100" dirty="0"/>
                        <a:t>Predict 0 Good</a:t>
                      </a:r>
                    </a:p>
                  </a:txBody>
                  <a:tcPr/>
                </a:tc>
                <a:tc>
                  <a:txBody>
                    <a:bodyPr/>
                    <a:lstStyle/>
                    <a:p>
                      <a:r>
                        <a:rPr lang="en-US" sz="1100" b="1" dirty="0" err="1">
                          <a:solidFill>
                            <a:srgbClr val="00B050"/>
                          </a:solidFill>
                        </a:rPr>
                        <a:t>tn</a:t>
                      </a:r>
                      <a:endParaRPr lang="en-US" sz="1100" b="1" dirty="0">
                        <a:solidFill>
                          <a:srgbClr val="00B050"/>
                        </a:solidFill>
                      </a:endParaRPr>
                    </a:p>
                    <a:p>
                      <a:pPr algn="ctr"/>
                      <a:r>
                        <a:rPr lang="en-US" sz="1100" dirty="0"/>
                        <a:t>Usual business</a:t>
                      </a:r>
                    </a:p>
                  </a:txBody>
                  <a:tcPr/>
                </a:tc>
                <a:tc>
                  <a:txBody>
                    <a:bodyPr/>
                    <a:lstStyle/>
                    <a:p>
                      <a:r>
                        <a:rPr lang="en-US" sz="1100" b="1" dirty="0" err="1">
                          <a:solidFill>
                            <a:srgbClr val="E41A1C"/>
                          </a:solidFill>
                        </a:rPr>
                        <a:t>fn</a:t>
                      </a:r>
                      <a:endParaRPr lang="en-US" sz="1100" b="1" dirty="0">
                        <a:solidFill>
                          <a:srgbClr val="E41A1C"/>
                        </a:solidFill>
                      </a:endParaRPr>
                    </a:p>
                    <a:p>
                      <a:pPr algn="ctr"/>
                      <a:r>
                        <a:rPr lang="en-US" sz="1050" dirty="0"/>
                        <a:t>High risk exposure</a:t>
                      </a:r>
                    </a:p>
                  </a:txBody>
                  <a:tcPr/>
                </a:tc>
                <a:extLst>
                  <a:ext uri="{0D108BD9-81ED-4DB2-BD59-A6C34878D82A}">
                    <a16:rowId xmlns:a16="http://schemas.microsoft.com/office/drawing/2014/main" val="1738922171"/>
                  </a:ext>
                </a:extLst>
              </a:tr>
              <a:tr h="413947">
                <a:tc>
                  <a:txBody>
                    <a:bodyPr/>
                    <a:lstStyle/>
                    <a:p>
                      <a:r>
                        <a:rPr lang="en-US" sz="1100" dirty="0"/>
                        <a:t>Predict 1</a:t>
                      </a:r>
                    </a:p>
                    <a:p>
                      <a:r>
                        <a:rPr lang="en-US" sz="1100" dirty="0"/>
                        <a:t>Bad</a:t>
                      </a:r>
                    </a:p>
                  </a:txBody>
                  <a:tcPr/>
                </a:tc>
                <a:tc>
                  <a:txBody>
                    <a:bodyPr/>
                    <a:lstStyle/>
                    <a:p>
                      <a:r>
                        <a:rPr lang="en-US" sz="1100" b="1" dirty="0" err="1">
                          <a:solidFill>
                            <a:schemeClr val="accent6"/>
                          </a:solidFill>
                        </a:rPr>
                        <a:t>fp</a:t>
                      </a:r>
                      <a:endParaRPr lang="en-US" sz="1100" b="1" dirty="0">
                        <a:solidFill>
                          <a:schemeClr val="accent6"/>
                        </a:solidFill>
                      </a:endParaRPr>
                    </a:p>
                    <a:p>
                      <a:pPr algn="ctr"/>
                      <a:r>
                        <a:rPr lang="en-US" sz="1050" dirty="0"/>
                        <a:t>Loose clients</a:t>
                      </a:r>
                    </a:p>
                  </a:txBody>
                  <a:tcPr/>
                </a:tc>
                <a:tc>
                  <a:txBody>
                    <a:bodyPr/>
                    <a:lstStyle/>
                    <a:p>
                      <a:r>
                        <a:rPr lang="en-US" sz="1100" b="1" dirty="0" err="1">
                          <a:solidFill>
                            <a:srgbClr val="B3E2CD"/>
                          </a:solidFill>
                        </a:rPr>
                        <a:t>tp</a:t>
                      </a:r>
                      <a:endParaRPr lang="en-US" sz="1100" b="1" dirty="0">
                        <a:solidFill>
                          <a:srgbClr val="B3E2CD"/>
                        </a:solidFill>
                      </a:endParaRPr>
                    </a:p>
                    <a:p>
                      <a:pPr algn="ctr"/>
                      <a:r>
                        <a:rPr lang="en-US" sz="1100" dirty="0"/>
                        <a:t>Usual business</a:t>
                      </a:r>
                    </a:p>
                  </a:txBody>
                  <a:tcPr/>
                </a:tc>
                <a:extLst>
                  <a:ext uri="{0D108BD9-81ED-4DB2-BD59-A6C34878D82A}">
                    <a16:rowId xmlns:a16="http://schemas.microsoft.com/office/drawing/2014/main" val="2155475029"/>
                  </a:ext>
                </a:extLst>
              </a:tr>
            </a:tbl>
          </a:graphicData>
        </a:graphic>
      </p:graphicFrame>
      <p:pic>
        <p:nvPicPr>
          <p:cNvPr id="25" name="Image 24">
            <a:extLst>
              <a:ext uri="{FF2B5EF4-FFF2-40B4-BE49-F238E27FC236}">
                <a16:creationId xmlns:a16="http://schemas.microsoft.com/office/drawing/2014/main" id="{A37D1AFF-11C1-4279-BBA3-456DC679C536}"/>
              </a:ext>
            </a:extLst>
          </p:cNvPr>
          <p:cNvPicPr>
            <a:picLocks noChangeAspect="1"/>
          </p:cNvPicPr>
          <p:nvPr/>
        </p:nvPicPr>
        <p:blipFill>
          <a:blip r:embed="rId2"/>
          <a:stretch>
            <a:fillRect/>
          </a:stretch>
        </p:blipFill>
        <p:spPr>
          <a:xfrm>
            <a:off x="3864659" y="1635005"/>
            <a:ext cx="293749" cy="441599"/>
          </a:xfrm>
          <a:prstGeom prst="rect">
            <a:avLst/>
          </a:prstGeom>
        </p:spPr>
      </p:pic>
      <p:pic>
        <p:nvPicPr>
          <p:cNvPr id="26" name="Image 25">
            <a:extLst>
              <a:ext uri="{FF2B5EF4-FFF2-40B4-BE49-F238E27FC236}">
                <a16:creationId xmlns:a16="http://schemas.microsoft.com/office/drawing/2014/main" id="{4E31A55E-63EB-4B32-90A2-04E67BD3CCFB}"/>
              </a:ext>
            </a:extLst>
          </p:cNvPr>
          <p:cNvPicPr>
            <a:picLocks noChangeAspect="1"/>
          </p:cNvPicPr>
          <p:nvPr/>
        </p:nvPicPr>
        <p:blipFill>
          <a:blip r:embed="rId3"/>
          <a:stretch>
            <a:fillRect/>
          </a:stretch>
        </p:blipFill>
        <p:spPr>
          <a:xfrm>
            <a:off x="3864659" y="2079591"/>
            <a:ext cx="308925" cy="416293"/>
          </a:xfrm>
          <a:prstGeom prst="rect">
            <a:avLst/>
          </a:prstGeom>
        </p:spPr>
      </p:pic>
      <p:sp>
        <p:nvSpPr>
          <p:cNvPr id="27" name="Flèche : droite 26">
            <a:extLst>
              <a:ext uri="{FF2B5EF4-FFF2-40B4-BE49-F238E27FC236}">
                <a16:creationId xmlns:a16="http://schemas.microsoft.com/office/drawing/2014/main" id="{C6C78DA0-FC51-441E-90D3-006DF477AC0E}"/>
              </a:ext>
            </a:extLst>
          </p:cNvPr>
          <p:cNvSpPr/>
          <p:nvPr/>
        </p:nvSpPr>
        <p:spPr>
          <a:xfrm>
            <a:off x="3720381" y="1808738"/>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èche : droite 27">
            <a:extLst>
              <a:ext uri="{FF2B5EF4-FFF2-40B4-BE49-F238E27FC236}">
                <a16:creationId xmlns:a16="http://schemas.microsoft.com/office/drawing/2014/main" id="{31719565-B52C-4FEA-9F15-87A433A7033A}"/>
              </a:ext>
            </a:extLst>
          </p:cNvPr>
          <p:cNvSpPr/>
          <p:nvPr/>
        </p:nvSpPr>
        <p:spPr>
          <a:xfrm>
            <a:off x="3720381" y="2181158"/>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space réservé du numéro de diapositive 28">
            <a:extLst>
              <a:ext uri="{FF2B5EF4-FFF2-40B4-BE49-F238E27FC236}">
                <a16:creationId xmlns:a16="http://schemas.microsoft.com/office/drawing/2014/main" id="{279A2106-FEDA-4983-86DB-345E1EE9319C}"/>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83684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9B145C7-B6A3-43CD-9908-A0FCA9FEB0EF}"/>
              </a:ext>
            </a:extLst>
          </p:cNvPr>
          <p:cNvSpPr/>
          <p:nvPr/>
        </p:nvSpPr>
        <p:spPr>
          <a:xfrm>
            <a:off x="245652" y="3541382"/>
            <a:ext cx="3690369" cy="23116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p:txBody>
          <a:bodyPr/>
          <a:lstStyle/>
          <a:p>
            <a:r>
              <a:rPr lang="en-US" dirty="0"/>
              <a:t>Best model (tuning &amp; selection)</a:t>
            </a:r>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145263" y="1501549"/>
            <a:ext cx="11315805" cy="1934678"/>
          </a:xfrm>
        </p:spPr>
        <p:txBody>
          <a:bodyPr>
            <a:normAutofit lnSpcReduction="10000"/>
          </a:bodyPr>
          <a:lstStyle/>
          <a:p>
            <a:r>
              <a:rPr lang="en-US" dirty="0"/>
              <a:t>According to the target definition, (1 - client with difficulty to repay loan, 0 – no difficulty):</a:t>
            </a:r>
          </a:p>
          <a:p>
            <a:pPr lvl="1"/>
            <a:r>
              <a:rPr lang="en-US" dirty="0"/>
              <a:t>Trusting a </a:t>
            </a:r>
            <a:r>
              <a:rPr lang="en-US" b="1" dirty="0"/>
              <a:t>negative</a:t>
            </a:r>
            <a:r>
              <a:rPr lang="en-US" dirty="0"/>
              <a:t> </a:t>
            </a:r>
            <a:r>
              <a:rPr lang="en-US" b="1" dirty="0"/>
              <a:t>prediction</a:t>
            </a:r>
            <a:r>
              <a:rPr lang="en-US" dirty="0"/>
              <a:t> in case of </a:t>
            </a:r>
            <a:r>
              <a:rPr lang="en-US" b="1" dirty="0" err="1"/>
              <a:t>tn</a:t>
            </a:r>
            <a:r>
              <a:rPr lang="en-US" b="1" dirty="0"/>
              <a:t>:</a:t>
            </a:r>
            <a:r>
              <a:rPr lang="en-US" dirty="0"/>
              <a:t> </a:t>
            </a:r>
            <a:r>
              <a:rPr lang="en-US" b="1" dirty="0"/>
              <a:t>true negative </a:t>
            </a:r>
            <a:r>
              <a:rPr lang="en-US" dirty="0"/>
              <a:t>is usual business, but a </a:t>
            </a:r>
            <a:r>
              <a:rPr lang="en-US" b="1" dirty="0" err="1"/>
              <a:t>fn</a:t>
            </a:r>
            <a:r>
              <a:rPr lang="en-US" b="1" dirty="0"/>
              <a:t>:</a:t>
            </a:r>
            <a:r>
              <a:rPr lang="en-US" dirty="0"/>
              <a:t> </a:t>
            </a:r>
            <a:r>
              <a:rPr lang="en-US" b="1" dirty="0"/>
              <a:t>false negative </a:t>
            </a:r>
            <a:r>
              <a:rPr lang="en-US" dirty="0"/>
              <a:t>means exposure to a higher risk of defaults.</a:t>
            </a:r>
          </a:p>
          <a:p>
            <a:pPr lvl="1"/>
            <a:r>
              <a:rPr lang="en-US" dirty="0"/>
              <a:t>Trusting a </a:t>
            </a:r>
            <a:r>
              <a:rPr lang="en-US" b="1" dirty="0"/>
              <a:t>positive prediction </a:t>
            </a:r>
            <a:r>
              <a:rPr lang="en-US" dirty="0"/>
              <a:t>in case of </a:t>
            </a:r>
            <a:r>
              <a:rPr lang="en-US" b="1" dirty="0" err="1"/>
              <a:t>tp</a:t>
            </a:r>
            <a:r>
              <a:rPr lang="en-US" b="1" dirty="0"/>
              <a:t>: true positive </a:t>
            </a:r>
            <a:r>
              <a:rPr lang="en-US" dirty="0"/>
              <a:t>is usual business, but a </a:t>
            </a:r>
            <a:r>
              <a:rPr lang="en-US" b="1" dirty="0" err="1"/>
              <a:t>fp</a:t>
            </a:r>
            <a:r>
              <a:rPr lang="en-US" b="1" dirty="0"/>
              <a:t>: false positive </a:t>
            </a:r>
            <a:r>
              <a:rPr lang="en-US" dirty="0"/>
              <a:t>means losing a “good” client.</a:t>
            </a:r>
          </a:p>
          <a:p>
            <a:pPr lvl="1"/>
            <a:r>
              <a:rPr lang="en-US" dirty="0"/>
              <a:t>This mean </a:t>
            </a:r>
            <a:r>
              <a:rPr lang="en-US" b="1" dirty="0"/>
              <a:t>Recall</a:t>
            </a:r>
            <a:r>
              <a:rPr lang="en-US" dirty="0"/>
              <a:t> (or Sensitivity) is n times more important than </a:t>
            </a:r>
            <a:r>
              <a:rPr lang="en-US" b="1" dirty="0"/>
              <a:t>Precision</a:t>
            </a:r>
            <a:r>
              <a:rPr lang="en-US" dirty="0"/>
              <a:t> (1-)</a:t>
            </a:r>
          </a:p>
        </p:txBody>
      </p:sp>
      <p:cxnSp>
        <p:nvCxnSpPr>
          <p:cNvPr id="8" name="Connecteur droit avec flèche 7">
            <a:extLst>
              <a:ext uri="{FF2B5EF4-FFF2-40B4-BE49-F238E27FC236}">
                <a16:creationId xmlns:a16="http://schemas.microsoft.com/office/drawing/2014/main" id="{C4C33A25-496C-4C46-B9FF-42E5BFE57A35}"/>
              </a:ext>
            </a:extLst>
          </p:cNvPr>
          <p:cNvCxnSpPr>
            <a:cxnSpLocks/>
          </p:cNvCxnSpPr>
          <p:nvPr/>
        </p:nvCxnSpPr>
        <p:spPr>
          <a:xfrm flipV="1">
            <a:off x="508157" y="5560868"/>
            <a:ext cx="1933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D3A3098E-434A-40C6-A4ED-9AD7E543DB0E}"/>
              </a:ext>
            </a:extLst>
          </p:cNvPr>
          <p:cNvCxnSpPr>
            <a:cxnSpLocks/>
          </p:cNvCxnSpPr>
          <p:nvPr/>
        </p:nvCxnSpPr>
        <p:spPr>
          <a:xfrm flipH="1" flipV="1">
            <a:off x="508158" y="3897297"/>
            <a:ext cx="1" cy="163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08A2DD9F-2748-4D1C-8A8B-F0D76FCEDF21}"/>
              </a:ext>
            </a:extLst>
          </p:cNvPr>
          <p:cNvSpPr/>
          <p:nvPr/>
        </p:nvSpPr>
        <p:spPr>
          <a:xfrm>
            <a:off x="508158" y="4092605"/>
            <a:ext cx="3398017" cy="2936526"/>
          </a:xfrm>
          <a:prstGeom prst="arc">
            <a:avLst>
              <a:gd name="adj1" fmla="val 10797011"/>
              <a:gd name="adj2" fmla="val 162318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necteur droit 18">
            <a:extLst>
              <a:ext uri="{FF2B5EF4-FFF2-40B4-BE49-F238E27FC236}">
                <a16:creationId xmlns:a16="http://schemas.microsoft.com/office/drawing/2014/main" id="{3520929B-48C6-40B0-AAF4-72BD036E943C}"/>
              </a:ext>
            </a:extLst>
          </p:cNvPr>
          <p:cNvCxnSpPr>
            <a:stCxn id="13" idx="0"/>
            <a:endCxn id="13" idx="2"/>
          </p:cNvCxnSpPr>
          <p:nvPr/>
        </p:nvCxnSpPr>
        <p:spPr>
          <a:xfrm flipV="1">
            <a:off x="508159" y="4092652"/>
            <a:ext cx="1712604" cy="146969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ZoneTexte 29">
            <a:extLst>
              <a:ext uri="{FF2B5EF4-FFF2-40B4-BE49-F238E27FC236}">
                <a16:creationId xmlns:a16="http://schemas.microsoft.com/office/drawing/2014/main" id="{A73D53AD-C866-4ACF-9CBE-D9C68CDA251B}"/>
              </a:ext>
            </a:extLst>
          </p:cNvPr>
          <p:cNvSpPr txBox="1"/>
          <p:nvPr/>
        </p:nvSpPr>
        <p:spPr>
          <a:xfrm>
            <a:off x="2515470" y="5399085"/>
            <a:ext cx="1523174" cy="461665"/>
          </a:xfrm>
          <a:prstGeom prst="rect">
            <a:avLst/>
          </a:prstGeom>
          <a:noFill/>
        </p:spPr>
        <p:txBody>
          <a:bodyPr wrap="none" rtlCol="0">
            <a:spAutoFit/>
          </a:bodyPr>
          <a:lstStyle/>
          <a:p>
            <a:r>
              <a:rPr lang="en-US" sz="1200" dirty="0">
                <a:solidFill>
                  <a:schemeClr val="bg1"/>
                </a:solidFill>
              </a:rPr>
              <a:t>1 – specificity</a:t>
            </a:r>
          </a:p>
          <a:p>
            <a:r>
              <a:rPr lang="en-US" sz="1200" i="1" dirty="0">
                <a:solidFill>
                  <a:schemeClr val="bg1"/>
                </a:solidFill>
              </a:rPr>
              <a:t>Or</a:t>
            </a:r>
            <a:r>
              <a:rPr lang="en-US" sz="1200" dirty="0">
                <a:solidFill>
                  <a:schemeClr val="bg1"/>
                </a:solidFill>
              </a:rPr>
              <a:t> 1 - </a:t>
            </a:r>
            <a:r>
              <a:rPr lang="en-US" sz="1200" dirty="0" err="1">
                <a:solidFill>
                  <a:schemeClr val="bg1"/>
                </a:solidFill>
              </a:rPr>
              <a:t>tn</a:t>
            </a:r>
            <a:r>
              <a:rPr lang="en-US" sz="1200" dirty="0">
                <a:solidFill>
                  <a:schemeClr val="bg1"/>
                </a:solidFill>
              </a:rPr>
              <a:t> / (</a:t>
            </a:r>
            <a:r>
              <a:rPr lang="en-US" sz="1200" dirty="0" err="1">
                <a:solidFill>
                  <a:schemeClr val="bg1"/>
                </a:solidFill>
              </a:rPr>
              <a:t>tn</a:t>
            </a:r>
            <a:r>
              <a:rPr lang="en-US" sz="1200" dirty="0">
                <a:solidFill>
                  <a:schemeClr val="bg1"/>
                </a:solidFill>
              </a:rPr>
              <a:t> + </a:t>
            </a:r>
            <a:r>
              <a:rPr lang="en-US" sz="1200" dirty="0" err="1">
                <a:solidFill>
                  <a:schemeClr val="bg1"/>
                </a:solidFill>
              </a:rPr>
              <a:t>fp</a:t>
            </a:r>
            <a:r>
              <a:rPr lang="en-US" sz="1200" dirty="0">
                <a:solidFill>
                  <a:schemeClr val="bg1"/>
                </a:solidFill>
              </a:rPr>
              <a:t>)</a:t>
            </a:r>
          </a:p>
        </p:txBody>
      </p:sp>
      <p:sp>
        <p:nvSpPr>
          <p:cNvPr id="31" name="ZoneTexte 30">
            <a:extLst>
              <a:ext uri="{FF2B5EF4-FFF2-40B4-BE49-F238E27FC236}">
                <a16:creationId xmlns:a16="http://schemas.microsoft.com/office/drawing/2014/main" id="{66BBAB67-CB3A-4176-A197-9D4125DC7EA6}"/>
              </a:ext>
            </a:extLst>
          </p:cNvPr>
          <p:cNvSpPr txBox="1"/>
          <p:nvPr/>
        </p:nvSpPr>
        <p:spPr>
          <a:xfrm>
            <a:off x="209083" y="3553714"/>
            <a:ext cx="1960793" cy="276999"/>
          </a:xfrm>
          <a:prstGeom prst="rect">
            <a:avLst/>
          </a:prstGeom>
          <a:noFill/>
        </p:spPr>
        <p:txBody>
          <a:bodyPr wrap="none" rtlCol="0">
            <a:spAutoFit/>
          </a:bodyPr>
          <a:lstStyle/>
          <a:p>
            <a:r>
              <a:rPr lang="en-US" sz="1200" dirty="0">
                <a:solidFill>
                  <a:schemeClr val="bg1"/>
                </a:solidFill>
              </a:rPr>
              <a:t>Sensitivity = </a:t>
            </a:r>
            <a:r>
              <a:rPr lang="en-US" sz="1200" dirty="0" err="1">
                <a:solidFill>
                  <a:schemeClr val="bg1"/>
                </a:solidFill>
              </a:rPr>
              <a:t>tp</a:t>
            </a:r>
            <a:r>
              <a:rPr lang="en-US" sz="1200" dirty="0">
                <a:solidFill>
                  <a:schemeClr val="bg1"/>
                </a:solidFill>
              </a:rPr>
              <a:t> / (</a:t>
            </a:r>
            <a:r>
              <a:rPr lang="en-US" sz="1200" dirty="0" err="1">
                <a:solidFill>
                  <a:schemeClr val="bg1"/>
                </a:solidFill>
              </a:rPr>
              <a:t>tp</a:t>
            </a:r>
            <a:r>
              <a:rPr lang="en-US" sz="1200" dirty="0">
                <a:solidFill>
                  <a:schemeClr val="bg1"/>
                </a:solidFill>
              </a:rPr>
              <a:t> + </a:t>
            </a:r>
            <a:r>
              <a:rPr lang="en-US" sz="1200" dirty="0" err="1">
                <a:solidFill>
                  <a:schemeClr val="bg1"/>
                </a:solidFill>
              </a:rPr>
              <a:t>fn</a:t>
            </a:r>
            <a:r>
              <a:rPr lang="en-US" sz="1200" dirty="0">
                <a:solidFill>
                  <a:schemeClr val="bg1"/>
                </a:solidFill>
              </a:rPr>
              <a:t>)</a:t>
            </a:r>
          </a:p>
        </p:txBody>
      </p:sp>
      <p:sp>
        <p:nvSpPr>
          <p:cNvPr id="32" name="ZoneTexte 31">
            <a:extLst>
              <a:ext uri="{FF2B5EF4-FFF2-40B4-BE49-F238E27FC236}">
                <a16:creationId xmlns:a16="http://schemas.microsoft.com/office/drawing/2014/main" id="{57FCA300-5827-472A-B7BD-23C2EEB97773}"/>
              </a:ext>
            </a:extLst>
          </p:cNvPr>
          <p:cNvSpPr txBox="1"/>
          <p:nvPr/>
        </p:nvSpPr>
        <p:spPr>
          <a:xfrm>
            <a:off x="258489" y="5374555"/>
            <a:ext cx="269626" cy="276999"/>
          </a:xfrm>
          <a:prstGeom prst="rect">
            <a:avLst/>
          </a:prstGeom>
          <a:noFill/>
        </p:spPr>
        <p:txBody>
          <a:bodyPr wrap="none" rtlCol="0">
            <a:spAutoFit/>
          </a:bodyPr>
          <a:lstStyle/>
          <a:p>
            <a:r>
              <a:rPr lang="en-US" sz="1200" dirty="0">
                <a:solidFill>
                  <a:schemeClr val="bg1"/>
                </a:solidFill>
              </a:rPr>
              <a:t>0</a:t>
            </a:r>
          </a:p>
        </p:txBody>
      </p:sp>
      <p:sp>
        <p:nvSpPr>
          <p:cNvPr id="33" name="ZoneTexte 32">
            <a:extLst>
              <a:ext uri="{FF2B5EF4-FFF2-40B4-BE49-F238E27FC236}">
                <a16:creationId xmlns:a16="http://schemas.microsoft.com/office/drawing/2014/main" id="{C16F475E-6AEB-45ED-9A29-37AE4EE78AE5}"/>
              </a:ext>
            </a:extLst>
          </p:cNvPr>
          <p:cNvSpPr txBox="1"/>
          <p:nvPr/>
        </p:nvSpPr>
        <p:spPr>
          <a:xfrm>
            <a:off x="2090837" y="5570833"/>
            <a:ext cx="269626" cy="276999"/>
          </a:xfrm>
          <a:prstGeom prst="rect">
            <a:avLst/>
          </a:prstGeom>
          <a:noFill/>
        </p:spPr>
        <p:txBody>
          <a:bodyPr wrap="none" rtlCol="0">
            <a:spAutoFit/>
          </a:bodyPr>
          <a:lstStyle/>
          <a:p>
            <a:r>
              <a:rPr lang="en-US" sz="1200" dirty="0">
                <a:solidFill>
                  <a:schemeClr val="bg1"/>
                </a:solidFill>
              </a:rPr>
              <a:t>1</a:t>
            </a:r>
          </a:p>
        </p:txBody>
      </p:sp>
      <p:sp>
        <p:nvSpPr>
          <p:cNvPr id="34" name="ZoneTexte 33">
            <a:extLst>
              <a:ext uri="{FF2B5EF4-FFF2-40B4-BE49-F238E27FC236}">
                <a16:creationId xmlns:a16="http://schemas.microsoft.com/office/drawing/2014/main" id="{FC08A255-42B7-4FB8-B2D6-4027496450C4}"/>
              </a:ext>
            </a:extLst>
          </p:cNvPr>
          <p:cNvSpPr txBox="1"/>
          <p:nvPr/>
        </p:nvSpPr>
        <p:spPr>
          <a:xfrm>
            <a:off x="267895" y="3962846"/>
            <a:ext cx="269626" cy="276999"/>
          </a:xfrm>
          <a:prstGeom prst="rect">
            <a:avLst/>
          </a:prstGeom>
          <a:noFill/>
        </p:spPr>
        <p:txBody>
          <a:bodyPr wrap="none" rtlCol="0">
            <a:spAutoFit/>
          </a:bodyPr>
          <a:lstStyle/>
          <a:p>
            <a:r>
              <a:rPr lang="en-US" sz="1200" dirty="0">
                <a:solidFill>
                  <a:schemeClr val="bg1"/>
                </a:solidFill>
              </a:rPr>
              <a:t>1</a:t>
            </a:r>
          </a:p>
        </p:txBody>
      </p:sp>
      <p:sp>
        <p:nvSpPr>
          <p:cNvPr id="40" name="ZoneTexte 39">
            <a:extLst>
              <a:ext uri="{FF2B5EF4-FFF2-40B4-BE49-F238E27FC236}">
                <a16:creationId xmlns:a16="http://schemas.microsoft.com/office/drawing/2014/main" id="{519C5D02-D8D6-42F7-9ABE-93D338681999}"/>
              </a:ext>
            </a:extLst>
          </p:cNvPr>
          <p:cNvSpPr txBox="1"/>
          <p:nvPr/>
        </p:nvSpPr>
        <p:spPr>
          <a:xfrm rot="19161063">
            <a:off x="973777" y="4514121"/>
            <a:ext cx="1435008" cy="276999"/>
          </a:xfrm>
          <a:prstGeom prst="rect">
            <a:avLst/>
          </a:prstGeom>
          <a:noFill/>
        </p:spPr>
        <p:txBody>
          <a:bodyPr wrap="none" rtlCol="0">
            <a:spAutoFit/>
          </a:bodyPr>
          <a:lstStyle/>
          <a:p>
            <a:r>
              <a:rPr lang="en-US" sz="1200" dirty="0">
                <a:solidFill>
                  <a:schemeClr val="bg1"/>
                </a:solidFill>
              </a:rPr>
              <a:t>random classifier</a:t>
            </a:r>
          </a:p>
        </p:txBody>
      </p:sp>
      <p:cxnSp>
        <p:nvCxnSpPr>
          <p:cNvPr id="42" name="Connecteur droit avec flèche 41">
            <a:extLst>
              <a:ext uri="{FF2B5EF4-FFF2-40B4-BE49-F238E27FC236}">
                <a16:creationId xmlns:a16="http://schemas.microsoft.com/office/drawing/2014/main" id="{E0AF7849-64F2-4DFE-AFF8-092914243B62}"/>
              </a:ext>
            </a:extLst>
          </p:cNvPr>
          <p:cNvCxnSpPr>
            <a:cxnSpLocks/>
          </p:cNvCxnSpPr>
          <p:nvPr/>
        </p:nvCxnSpPr>
        <p:spPr>
          <a:xfrm>
            <a:off x="969251" y="5146659"/>
            <a:ext cx="220228" cy="277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D81A94F8-F165-40F6-8D9E-8EE6383CEE55}"/>
              </a:ext>
            </a:extLst>
          </p:cNvPr>
          <p:cNvCxnSpPr>
            <a:cxnSpLocks/>
          </p:cNvCxnSpPr>
          <p:nvPr/>
        </p:nvCxnSpPr>
        <p:spPr>
          <a:xfrm flipH="1" flipV="1">
            <a:off x="727969" y="4864963"/>
            <a:ext cx="241282" cy="28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3AF6AE05-1F41-4E40-BB85-9E3E5DE722C4}"/>
              </a:ext>
            </a:extLst>
          </p:cNvPr>
          <p:cNvSpPr txBox="1"/>
          <p:nvPr/>
        </p:nvSpPr>
        <p:spPr>
          <a:xfrm rot="3046341">
            <a:off x="547704" y="4991186"/>
            <a:ext cx="1064715" cy="276999"/>
          </a:xfrm>
          <a:prstGeom prst="rect">
            <a:avLst/>
          </a:prstGeom>
          <a:noFill/>
        </p:spPr>
        <p:txBody>
          <a:bodyPr wrap="none" rtlCol="0">
            <a:spAutoFit/>
          </a:bodyPr>
          <a:lstStyle/>
          <a:p>
            <a:r>
              <a:rPr lang="en-US" sz="1200" dirty="0">
                <a:solidFill>
                  <a:schemeClr val="bg1"/>
                </a:solidFill>
              </a:rPr>
              <a:t>Best    Worst</a:t>
            </a:r>
          </a:p>
        </p:txBody>
      </p:sp>
      <p:sp>
        <p:nvSpPr>
          <p:cNvPr id="48" name="Ellipse 47">
            <a:extLst>
              <a:ext uri="{FF2B5EF4-FFF2-40B4-BE49-F238E27FC236}">
                <a16:creationId xmlns:a16="http://schemas.microsoft.com/office/drawing/2014/main" id="{346312B2-FDD4-4657-98BD-6EFD6CABFB28}"/>
              </a:ext>
            </a:extLst>
          </p:cNvPr>
          <p:cNvSpPr/>
          <p:nvPr/>
        </p:nvSpPr>
        <p:spPr>
          <a:xfrm flipH="1">
            <a:off x="1225117" y="4299667"/>
            <a:ext cx="71022" cy="68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onnecteur droit avec flèche 49">
            <a:extLst>
              <a:ext uri="{FF2B5EF4-FFF2-40B4-BE49-F238E27FC236}">
                <a16:creationId xmlns:a16="http://schemas.microsoft.com/office/drawing/2014/main" id="{5697183C-782F-4723-A96E-F1419DE2F573}"/>
              </a:ext>
            </a:extLst>
          </p:cNvPr>
          <p:cNvCxnSpPr>
            <a:cxnSpLocks/>
            <a:endCxn id="48" idx="4"/>
          </p:cNvCxnSpPr>
          <p:nvPr/>
        </p:nvCxnSpPr>
        <p:spPr>
          <a:xfrm flipV="1">
            <a:off x="1260628" y="4367811"/>
            <a:ext cx="0"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913AF865-40EF-45B3-8267-C13580CEE664}"/>
              </a:ext>
            </a:extLst>
          </p:cNvPr>
          <p:cNvCxnSpPr>
            <a:cxnSpLocks/>
            <a:endCxn id="48" idx="6"/>
          </p:cNvCxnSpPr>
          <p:nvPr/>
        </p:nvCxnSpPr>
        <p:spPr>
          <a:xfrm>
            <a:off x="524242" y="4333739"/>
            <a:ext cx="70087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cteur droit 58">
            <a:extLst>
              <a:ext uri="{FF2B5EF4-FFF2-40B4-BE49-F238E27FC236}">
                <a16:creationId xmlns:a16="http://schemas.microsoft.com/office/drawing/2014/main" id="{EC9A62FA-20F3-43D8-B25F-4350E62A0499}"/>
              </a:ext>
            </a:extLst>
          </p:cNvPr>
          <p:cNvCxnSpPr>
            <a:cxnSpLocks/>
            <a:endCxn id="48" idx="4"/>
          </p:cNvCxnSpPr>
          <p:nvPr/>
        </p:nvCxnSpPr>
        <p:spPr>
          <a:xfrm>
            <a:off x="1260628" y="4106445"/>
            <a:ext cx="0" cy="261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5" name="Espace réservé du contenu 2">
            <a:extLst>
              <a:ext uri="{FF2B5EF4-FFF2-40B4-BE49-F238E27FC236}">
                <a16:creationId xmlns:a16="http://schemas.microsoft.com/office/drawing/2014/main" id="{7A8908B4-607B-47D4-90A4-102484E1375D}"/>
              </a:ext>
            </a:extLst>
          </p:cNvPr>
          <p:cNvSpPr txBox="1">
            <a:spLocks/>
          </p:cNvSpPr>
          <p:nvPr/>
        </p:nvSpPr>
        <p:spPr>
          <a:xfrm>
            <a:off x="4040366" y="3568823"/>
            <a:ext cx="6012830" cy="586076"/>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Given a certain classifier (top AUC score), we could tune decision threshold to minimize </a:t>
            </a:r>
            <a:r>
              <a:rPr lang="en-US" b="1" dirty="0" err="1"/>
              <a:t>fn</a:t>
            </a:r>
            <a:r>
              <a:rPr lang="en-US" dirty="0"/>
              <a:t> and this will increase consequently </a:t>
            </a:r>
            <a:r>
              <a:rPr lang="en-US" b="1" dirty="0" err="1"/>
              <a:t>fp</a:t>
            </a:r>
            <a:endParaRPr lang="en-US" b="1" dirty="0"/>
          </a:p>
        </p:txBody>
      </p:sp>
      <p:sp>
        <p:nvSpPr>
          <p:cNvPr id="66" name="Arc 65">
            <a:extLst>
              <a:ext uri="{FF2B5EF4-FFF2-40B4-BE49-F238E27FC236}">
                <a16:creationId xmlns:a16="http://schemas.microsoft.com/office/drawing/2014/main" id="{5F73E070-21BD-437C-82C8-C8EDF9252161}"/>
              </a:ext>
            </a:extLst>
          </p:cNvPr>
          <p:cNvSpPr/>
          <p:nvPr/>
        </p:nvSpPr>
        <p:spPr>
          <a:xfrm rot="16200000">
            <a:off x="862301" y="4215285"/>
            <a:ext cx="914400" cy="914400"/>
          </a:xfrm>
          <a:prstGeom prst="arc">
            <a:avLst>
              <a:gd name="adj1" fmla="val 18331383"/>
              <a:gd name="adj2" fmla="val 2088788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pic>
        <p:nvPicPr>
          <p:cNvPr id="67" name="Image 66">
            <a:extLst>
              <a:ext uri="{FF2B5EF4-FFF2-40B4-BE49-F238E27FC236}">
                <a16:creationId xmlns:a16="http://schemas.microsoft.com/office/drawing/2014/main" id="{6315FA7C-D4D1-4FB0-960B-BE3650C98DB2}"/>
              </a:ext>
            </a:extLst>
          </p:cNvPr>
          <p:cNvPicPr>
            <a:picLocks noChangeAspect="1"/>
          </p:cNvPicPr>
          <p:nvPr/>
        </p:nvPicPr>
        <p:blipFill rotWithShape="1">
          <a:blip r:embed="rId2"/>
          <a:srcRect l="15856" t="8591" r="13151"/>
          <a:stretch/>
        </p:blipFill>
        <p:spPr>
          <a:xfrm>
            <a:off x="7147063" y="3819576"/>
            <a:ext cx="3531268" cy="2867342"/>
          </a:xfrm>
          <a:prstGeom prst="rect">
            <a:avLst/>
          </a:prstGeom>
        </p:spPr>
      </p:pic>
      <p:cxnSp>
        <p:nvCxnSpPr>
          <p:cNvPr id="70" name="Connecteur droit avec flèche 69">
            <a:extLst>
              <a:ext uri="{FF2B5EF4-FFF2-40B4-BE49-F238E27FC236}">
                <a16:creationId xmlns:a16="http://schemas.microsoft.com/office/drawing/2014/main" id="{B8829B46-8493-42AE-86A2-15F66E5DD977}"/>
              </a:ext>
            </a:extLst>
          </p:cNvPr>
          <p:cNvCxnSpPr/>
          <p:nvPr/>
        </p:nvCxnSpPr>
        <p:spPr>
          <a:xfrm>
            <a:off x="7664644" y="4003254"/>
            <a:ext cx="417251"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73" name="Image 72">
            <a:extLst>
              <a:ext uri="{FF2B5EF4-FFF2-40B4-BE49-F238E27FC236}">
                <a16:creationId xmlns:a16="http://schemas.microsoft.com/office/drawing/2014/main" id="{C4519424-F50F-4ED7-8665-E04EC65B87F8}"/>
              </a:ext>
            </a:extLst>
          </p:cNvPr>
          <p:cNvPicPr>
            <a:picLocks noChangeAspect="1"/>
          </p:cNvPicPr>
          <p:nvPr/>
        </p:nvPicPr>
        <p:blipFill>
          <a:blip r:embed="rId3"/>
          <a:stretch>
            <a:fillRect/>
          </a:stretch>
        </p:blipFill>
        <p:spPr>
          <a:xfrm>
            <a:off x="209083" y="6029693"/>
            <a:ext cx="5915025" cy="657225"/>
          </a:xfrm>
          <a:prstGeom prst="rect">
            <a:avLst/>
          </a:prstGeom>
        </p:spPr>
      </p:pic>
      <p:sp>
        <p:nvSpPr>
          <p:cNvPr id="74" name="Espace réservé du numéro de diapositive 73">
            <a:extLst>
              <a:ext uri="{FF2B5EF4-FFF2-40B4-BE49-F238E27FC236}">
                <a16:creationId xmlns:a16="http://schemas.microsoft.com/office/drawing/2014/main" id="{532C5FD5-3E1D-4ADD-80B8-1DCC9BE50B3F}"/>
              </a:ext>
            </a:extLst>
          </p:cNvPr>
          <p:cNvSpPr>
            <a:spLocks noGrp="1"/>
          </p:cNvSpPr>
          <p:nvPr>
            <p:ph type="sldNum" sz="quarter" idx="12"/>
          </p:nvPr>
        </p:nvSpPr>
        <p:spPr/>
        <p:txBody>
          <a:bodyPr/>
          <a:lstStyle/>
          <a:p>
            <a:fld id="{D57F1E4F-1CFF-5643-939E-217C01CDF565}" type="slidenum">
              <a:rPr lang="en-US" smtClean="0"/>
              <a:pPr/>
              <a:t>8</a:t>
            </a:fld>
            <a:endParaRPr lang="en-US" dirty="0"/>
          </a:p>
        </p:txBody>
      </p:sp>
      <p:cxnSp>
        <p:nvCxnSpPr>
          <p:cNvPr id="75" name="Connecteur droit avec flèche 74">
            <a:extLst>
              <a:ext uri="{FF2B5EF4-FFF2-40B4-BE49-F238E27FC236}">
                <a16:creationId xmlns:a16="http://schemas.microsoft.com/office/drawing/2014/main" id="{98EE1092-50F7-4221-9122-C50D9DE8290E}"/>
              </a:ext>
            </a:extLst>
          </p:cNvPr>
          <p:cNvCxnSpPr>
            <a:cxnSpLocks/>
          </p:cNvCxnSpPr>
          <p:nvPr/>
        </p:nvCxnSpPr>
        <p:spPr>
          <a:xfrm flipV="1">
            <a:off x="482122" y="4087715"/>
            <a:ext cx="1742451" cy="97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0E79F84A-FB71-429B-860E-BAAC8B737DAD}"/>
              </a:ext>
            </a:extLst>
          </p:cNvPr>
          <p:cNvCxnSpPr>
            <a:cxnSpLocks/>
            <a:endCxn id="33" idx="0"/>
          </p:cNvCxnSpPr>
          <p:nvPr/>
        </p:nvCxnSpPr>
        <p:spPr>
          <a:xfrm flipH="1">
            <a:off x="2225650" y="4091867"/>
            <a:ext cx="3432" cy="14789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5F0D4E63-58CC-40F9-9E9F-B8BE2B0B7DDF}"/>
              </a:ext>
            </a:extLst>
          </p:cNvPr>
          <p:cNvCxnSpPr>
            <a:cxnSpLocks/>
          </p:cNvCxnSpPr>
          <p:nvPr/>
        </p:nvCxnSpPr>
        <p:spPr>
          <a:xfrm>
            <a:off x="507090" y="4497569"/>
            <a:ext cx="517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Connecteur droit 84">
            <a:extLst>
              <a:ext uri="{FF2B5EF4-FFF2-40B4-BE49-F238E27FC236}">
                <a16:creationId xmlns:a16="http://schemas.microsoft.com/office/drawing/2014/main" id="{160063F5-E0FE-4EFF-94EF-1ADC86EA04B6}"/>
              </a:ext>
            </a:extLst>
          </p:cNvPr>
          <p:cNvCxnSpPr>
            <a:cxnSpLocks/>
          </p:cNvCxnSpPr>
          <p:nvPr/>
        </p:nvCxnSpPr>
        <p:spPr>
          <a:xfrm>
            <a:off x="1024890" y="4091867"/>
            <a:ext cx="0" cy="40703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Ellipse 94">
            <a:extLst>
              <a:ext uri="{FF2B5EF4-FFF2-40B4-BE49-F238E27FC236}">
                <a16:creationId xmlns:a16="http://schemas.microsoft.com/office/drawing/2014/main" id="{4C7CD7D0-93C4-438B-A445-66B61370E62B}"/>
              </a:ext>
            </a:extLst>
          </p:cNvPr>
          <p:cNvSpPr/>
          <p:nvPr/>
        </p:nvSpPr>
        <p:spPr>
          <a:xfrm>
            <a:off x="989637" y="4457522"/>
            <a:ext cx="67039" cy="74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97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DEDAFA-DE07-44F7-A631-F515172E6A54}"/>
              </a:ext>
            </a:extLst>
          </p:cNvPr>
          <p:cNvSpPr>
            <a:spLocks noGrp="1"/>
          </p:cNvSpPr>
          <p:nvPr>
            <p:ph type="title"/>
          </p:nvPr>
        </p:nvSpPr>
        <p:spPr/>
        <p:txBody>
          <a:bodyPr/>
          <a:lstStyle/>
          <a:p>
            <a:r>
              <a:rPr lang="en-US" dirty="0"/>
              <a:t>Model</a:t>
            </a:r>
          </a:p>
        </p:txBody>
      </p:sp>
      <p:sp>
        <p:nvSpPr>
          <p:cNvPr id="3" name="Espace réservé du contenu 2">
            <a:extLst>
              <a:ext uri="{FF2B5EF4-FFF2-40B4-BE49-F238E27FC236}">
                <a16:creationId xmlns:a16="http://schemas.microsoft.com/office/drawing/2014/main" id="{C118B2EB-8CCF-4D4E-982E-B9EA5CBAE320}"/>
              </a:ext>
            </a:extLst>
          </p:cNvPr>
          <p:cNvSpPr>
            <a:spLocks noGrp="1"/>
          </p:cNvSpPr>
          <p:nvPr>
            <p:ph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68D9BEF3-5895-43F0-925A-E45CC5D8A056}"/>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Image 4">
            <a:extLst>
              <a:ext uri="{FF2B5EF4-FFF2-40B4-BE49-F238E27FC236}">
                <a16:creationId xmlns:a16="http://schemas.microsoft.com/office/drawing/2014/main" id="{0A05D58A-64FA-45AB-A152-3D198207B792}"/>
              </a:ext>
            </a:extLst>
          </p:cNvPr>
          <p:cNvPicPr>
            <a:picLocks noChangeAspect="1"/>
          </p:cNvPicPr>
          <p:nvPr/>
        </p:nvPicPr>
        <p:blipFill>
          <a:blip r:embed="rId2"/>
          <a:stretch>
            <a:fillRect/>
          </a:stretch>
        </p:blipFill>
        <p:spPr>
          <a:xfrm>
            <a:off x="9522403" y="158120"/>
            <a:ext cx="2880988" cy="1649018"/>
          </a:xfrm>
          <a:prstGeom prst="rect">
            <a:avLst/>
          </a:prstGeom>
        </p:spPr>
      </p:pic>
    </p:spTree>
    <p:extLst>
      <p:ext uri="{BB962C8B-B14F-4D97-AF65-F5344CB8AC3E}">
        <p14:creationId xmlns:p14="http://schemas.microsoft.com/office/powerpoint/2010/main" val="3292613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14216</TotalTime>
  <Words>1688</Words>
  <Application>Microsoft Office PowerPoint</Application>
  <PresentationFormat>Grand écran</PresentationFormat>
  <Paragraphs>222</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Century Gothic</vt:lpstr>
      <vt:lpstr>Inter</vt:lpstr>
      <vt:lpstr>Montserrat</vt:lpstr>
      <vt:lpstr>Wingdings 2</vt:lpstr>
      <vt:lpstr>Concis</vt:lpstr>
      <vt:lpstr>Cash &amp; Revolving loans for clients with no or few loans history</vt:lpstr>
      <vt:lpstr>Table of contents</vt:lpstr>
      <vt:lpstr>EDA</vt:lpstr>
      <vt:lpstr>Use case</vt:lpstr>
      <vt:lpstr>Features Engineering &amp; Aggregation</vt:lpstr>
      <vt:lpstr>Class_weight=‘balanced’ versus Smote</vt:lpstr>
      <vt:lpstr>Model scoring</vt:lpstr>
      <vt:lpstr>Best model (tuning &amp; selection)</vt:lpstr>
      <vt:lpstr>Model</vt:lpstr>
      <vt:lpstr>LATE_PAYMENT</vt:lpstr>
      <vt:lpstr>Debt ratio </vt:lpstr>
      <vt:lpstr>Interest Rate Features / previous</vt:lpstr>
      <vt:lpstr>Approved or Refused by Client_Type</vt:lpstr>
      <vt:lpstr>Bureau &amp; bureau_balance</vt:lpstr>
      <vt:lpstr>Other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100</cp:revision>
  <dcterms:created xsi:type="dcterms:W3CDTF">2020-11-02T09:36:41Z</dcterms:created>
  <dcterms:modified xsi:type="dcterms:W3CDTF">2020-11-19T16:53:44Z</dcterms:modified>
</cp:coreProperties>
</file>