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0" r:id="rId5"/>
    <p:sldId id="261" r:id="rId6"/>
    <p:sldId id="259" r:id="rId7"/>
    <p:sldId id="258"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4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65124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66012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64236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633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fr-FR" sz="4000" b="0" i="0" dirty="0">
                <a:effectLst/>
                <a:latin typeface="Montserrat"/>
              </a:rPr>
              <a:t>Société </a:t>
            </a:r>
            <a:r>
              <a:rPr lang="fr-FR" sz="4000" b="0" dirty="0">
                <a:latin typeface="Montserrat"/>
              </a:rPr>
              <a:t>F</a:t>
            </a:r>
            <a:r>
              <a:rPr lang="fr-FR" sz="4000" b="0" i="0" dirty="0">
                <a:effectLst/>
                <a:latin typeface="Montserrat"/>
              </a:rPr>
              <a:t>inancière</a:t>
            </a:r>
            <a:r>
              <a:rPr lang="fr-FR" sz="4000" b="1" i="0" dirty="0">
                <a:effectLst/>
                <a:latin typeface="Montserrat"/>
              </a:rPr>
              <a:t>, </a:t>
            </a:r>
            <a:r>
              <a:rPr lang="fr-FR" sz="4000" b="0" i="0" dirty="0">
                <a:effectLst/>
                <a:latin typeface="Montserrat"/>
              </a:rPr>
              <a:t> </a:t>
            </a:r>
            <a:br>
              <a:rPr lang="fr-FR" sz="4000" b="0" i="0" dirty="0">
                <a:effectLst/>
                <a:latin typeface="Montserrat"/>
              </a:rPr>
            </a:br>
            <a:r>
              <a:rPr lang="fr-FR" sz="4000" b="0" i="0" dirty="0">
                <a:effectLst/>
                <a:latin typeface="Montserrat"/>
              </a:rPr>
              <a:t>crédits à la consommation pour des personnes ayant peu ou pas du tout d'historique de prêt</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703469" y="5356841"/>
            <a:ext cx="10572000" cy="1168246"/>
          </a:xfrm>
        </p:spPr>
        <p:txBody>
          <a:bodyPr>
            <a:normAutofit fontScale="85000" lnSpcReduction="10000"/>
          </a:bodyPr>
          <a:lstStyle/>
          <a:p>
            <a:pPr algn="l"/>
            <a:r>
              <a:rPr lang="fr-FR" b="1" dirty="0">
                <a:latin typeface="Montserrat"/>
              </a:rPr>
              <a:t>D</a:t>
            </a:r>
            <a:r>
              <a:rPr lang="fr-FR" b="1" i="0" dirty="0">
                <a:effectLst/>
                <a:latin typeface="Montserrat"/>
              </a:rPr>
              <a:t>évelopper un modèle de </a:t>
            </a:r>
            <a:r>
              <a:rPr lang="fr-FR" b="1" i="0" dirty="0" err="1">
                <a:effectLst/>
                <a:latin typeface="Montserrat"/>
              </a:rPr>
              <a:t>scoring</a:t>
            </a:r>
            <a:r>
              <a:rPr lang="fr-FR" b="1" i="0" dirty="0">
                <a:effectLst/>
                <a:latin typeface="Montserrat"/>
              </a:rPr>
              <a:t> de la probabilité de défaut de paiement du client</a:t>
            </a:r>
            <a:r>
              <a:rPr lang="fr-FR" b="0" i="0" dirty="0">
                <a:effectLst/>
                <a:latin typeface="Montserrat"/>
              </a:rPr>
              <a:t> </a:t>
            </a:r>
          </a:p>
          <a:p>
            <a:pPr algn="l"/>
            <a:r>
              <a:rPr lang="fr-FR" dirty="0">
                <a:latin typeface="Montserrat"/>
              </a:rPr>
              <a:t>I</a:t>
            </a:r>
            <a:r>
              <a:rPr lang="fr-FR" b="0" i="0" dirty="0">
                <a:effectLst/>
                <a:latin typeface="Montserrat"/>
              </a:rPr>
              <a:t>nterpréter les prédictions de façon transparente à l’aide d’un </a:t>
            </a:r>
            <a:r>
              <a:rPr lang="fr-FR" b="0" i="0" dirty="0" err="1">
                <a:effectLst/>
                <a:latin typeface="Montserrat"/>
              </a:rPr>
              <a:t>dashboard</a:t>
            </a:r>
            <a:r>
              <a:rPr lang="fr-FR" b="0" i="0" dirty="0">
                <a:effectLst/>
                <a:latin typeface="Montserrat"/>
              </a:rPr>
              <a:t> interactif motivant la décision d’octroi de prêts aux clients </a:t>
            </a:r>
          </a:p>
          <a:p>
            <a:pPr algn="l"/>
            <a:r>
              <a:rPr lang="fr-FR" b="0" i="0" dirty="0">
                <a:effectLst/>
                <a:latin typeface="Montserrat"/>
              </a:rPr>
              <a:t>Leur permettre l’exploration de leur situation.</a:t>
            </a:r>
            <a:endParaRPr lang="en-US"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C69F8-4278-4495-ABC7-72C3EE961DB3}"/>
              </a:ext>
            </a:extLst>
          </p:cNvPr>
          <p:cNvSpPr>
            <a:spLocks noGrp="1"/>
          </p:cNvSpPr>
          <p:nvPr>
            <p:ph type="title"/>
          </p:nvPr>
        </p:nvSpPr>
        <p:spPr/>
        <p:txBody>
          <a:bodyPr/>
          <a:lstStyle/>
          <a:p>
            <a:r>
              <a:rPr lang="en-US" dirty="0"/>
              <a:t>CREDIT_UTILIZATION </a:t>
            </a:r>
          </a:p>
        </p:txBody>
      </p:sp>
      <p:sp>
        <p:nvSpPr>
          <p:cNvPr id="3" name="Espace réservé du contenu 2">
            <a:extLst>
              <a:ext uri="{FF2B5EF4-FFF2-40B4-BE49-F238E27FC236}">
                <a16:creationId xmlns:a16="http://schemas.microsoft.com/office/drawing/2014/main" id="{C8B308CF-455B-4948-8572-A4AA26958922}"/>
              </a:ext>
            </a:extLst>
          </p:cNvPr>
          <p:cNvSpPr>
            <a:spLocks noGrp="1"/>
          </p:cNvSpPr>
          <p:nvPr>
            <p:ph idx="1"/>
          </p:nvPr>
        </p:nvSpPr>
        <p:spPr/>
        <p:txBody>
          <a:bodyPr>
            <a:normAutofit fontScale="92500" lnSpcReduction="20000"/>
          </a:bodyPr>
          <a:lstStyle/>
          <a:p>
            <a:r>
              <a:rPr lang="en-US" dirty="0"/>
              <a:t>CREDIT_UTILIZATION feature: In blogs and papers I've read, most of them was saying credit utilization is a strong indicator for a risky customer and you can calculate it simply by dividing Credit card balance by credit card limit. It was making sense but </a:t>
            </a:r>
            <a:r>
              <a:rPr lang="en-US" dirty="0" err="1"/>
              <a:t>didnt</a:t>
            </a:r>
            <a:r>
              <a:rPr lang="en-US" dirty="0"/>
              <a:t> work when I calculated on full credit card dataset. Again I tried checking results on more recent credit card data. Finally I've found that last 2 months' data was more valuable for my model. You can see the simple code and check yourself with different months:</a:t>
            </a:r>
          </a:p>
          <a:p>
            <a:endParaRPr lang="en-US" dirty="0"/>
          </a:p>
          <a:p>
            <a:r>
              <a:rPr lang="en-US" dirty="0"/>
              <a:t>month = -2 </a:t>
            </a:r>
          </a:p>
          <a:p>
            <a:r>
              <a:rPr lang="en-US" dirty="0" err="1"/>
              <a:t>cred_temp</a:t>
            </a:r>
            <a:r>
              <a:rPr lang="en-US" dirty="0"/>
              <a:t> = </a:t>
            </a:r>
            <a:r>
              <a:rPr lang="en-US" dirty="0" err="1"/>
              <a:t>cred_card_bal</a:t>
            </a:r>
            <a:r>
              <a:rPr lang="en-US" dirty="0"/>
              <a:t>[</a:t>
            </a:r>
            <a:r>
              <a:rPr lang="en-US" dirty="0" err="1"/>
              <a:t>cred_card_bal.MONTHS_BALANCE</a:t>
            </a:r>
            <a:r>
              <a:rPr lang="en-US" dirty="0"/>
              <a:t> &gt;= month]</a:t>
            </a:r>
          </a:p>
          <a:p>
            <a:r>
              <a:rPr lang="en-US" dirty="0" err="1"/>
              <a:t>cred_temp</a:t>
            </a:r>
            <a:r>
              <a:rPr lang="en-US" dirty="0"/>
              <a:t>['CRED_UTIL'] = </a:t>
            </a:r>
            <a:r>
              <a:rPr lang="en-US" dirty="0" err="1"/>
              <a:t>cred_temp</a:t>
            </a:r>
            <a:r>
              <a:rPr lang="en-US" dirty="0"/>
              <a:t>['AMT_BALANCE'] / </a:t>
            </a:r>
            <a:r>
              <a:rPr lang="en-US" dirty="0" err="1"/>
              <a:t>cred_temp</a:t>
            </a:r>
            <a:r>
              <a:rPr lang="en-US" dirty="0"/>
              <a:t>['AMT_CREDIT_LIMIT_ACTUAL']</a:t>
            </a:r>
          </a:p>
          <a:p>
            <a:r>
              <a:rPr lang="en-US" dirty="0" err="1"/>
              <a:t>cred_util_feature</a:t>
            </a:r>
            <a:r>
              <a:rPr lang="en-US" dirty="0"/>
              <a:t> = </a:t>
            </a:r>
            <a:r>
              <a:rPr lang="en-US" dirty="0" err="1"/>
              <a:t>cred_temp.groupby</a:t>
            </a:r>
            <a:r>
              <a:rPr lang="en-US" dirty="0"/>
              <a:t>('SK_ID_CURR')['CRED_UTIL'].max().</a:t>
            </a:r>
            <a:r>
              <a:rPr lang="en-US" dirty="0" err="1"/>
              <a:t>reset_index</a:t>
            </a:r>
            <a:r>
              <a:rPr lang="en-US" dirty="0"/>
              <a:t>().rename(columns={'</a:t>
            </a:r>
            <a:r>
              <a:rPr lang="en-US" dirty="0" err="1"/>
              <a:t>CRED_UTIL':'CRED_UTIL_'+str</a:t>
            </a:r>
            <a:r>
              <a:rPr lang="en-US" dirty="0"/>
              <a:t>(month*-1)})</a:t>
            </a:r>
          </a:p>
        </p:txBody>
      </p:sp>
    </p:spTree>
    <p:extLst>
      <p:ext uri="{BB962C8B-B14F-4D97-AF65-F5344CB8AC3E}">
        <p14:creationId xmlns:p14="http://schemas.microsoft.com/office/powerpoint/2010/main" val="28132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Tree>
    <p:extLst>
      <p:ext uri="{BB962C8B-B14F-4D97-AF65-F5344CB8AC3E}">
        <p14:creationId xmlns:p14="http://schemas.microsoft.com/office/powerpoint/2010/main" val="423916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Tree>
    <p:extLst>
      <p:ext uri="{BB962C8B-B14F-4D97-AF65-F5344CB8AC3E}">
        <p14:creationId xmlns:p14="http://schemas.microsoft.com/office/powerpoint/2010/main" val="20924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3F334-3E8C-45FA-85D5-B05F4AF2FED7}"/>
              </a:ext>
            </a:extLst>
          </p:cNvPr>
          <p:cNvSpPr>
            <a:spLocks noGrp="1"/>
          </p:cNvSpPr>
          <p:nvPr>
            <p:ph type="title"/>
          </p:nvPr>
        </p:nvSpPr>
        <p:spPr/>
        <p:txBody>
          <a:bodyPr/>
          <a:lstStyle/>
          <a:p>
            <a:r>
              <a:rPr lang="en-US" dirty="0"/>
              <a:t>Interest Rate Features / application</a:t>
            </a:r>
          </a:p>
        </p:txBody>
      </p:sp>
      <p:sp>
        <p:nvSpPr>
          <p:cNvPr id="3" name="Espace réservé du contenu 2">
            <a:extLst>
              <a:ext uri="{FF2B5EF4-FFF2-40B4-BE49-F238E27FC236}">
                <a16:creationId xmlns:a16="http://schemas.microsoft.com/office/drawing/2014/main" id="{A9A06234-8285-4FA7-86D9-57F91633B493}"/>
              </a:ext>
            </a:extLst>
          </p:cNvPr>
          <p:cNvSpPr>
            <a:spLocks noGrp="1"/>
          </p:cNvSpPr>
          <p:nvPr>
            <p:ph idx="1"/>
          </p:nvPr>
        </p:nvSpPr>
        <p:spPr/>
        <p:txBody>
          <a:bodyPr>
            <a:normAutofit fontScale="85000" lnSpcReduction="10000"/>
          </a:bodyPr>
          <a:lstStyle/>
          <a:p>
            <a:r>
              <a:rPr lang="en-US" dirty="0"/>
              <a:t>We were not given CNT_PAYMENT in Main Application data and but we could predict it from Previous Application table. I built a </a:t>
            </a:r>
            <a:r>
              <a:rPr lang="en-US" dirty="0" err="1"/>
              <a:t>lightgbm</a:t>
            </a:r>
            <a:r>
              <a:rPr lang="en-US" dirty="0"/>
              <a:t> from Previous Application table by using AMT_CREDIT, AMT_ANNUITY, AMT_CREDIT/AMT_ANNUITY to predict CNT_PAYMENT. The model got a RMSE ~2.78. After applying the model on Main Application table, I got predicted CNT_PAYMENT(EXP_TERM) for each record and then I created exact same features as I did for previous app table. After applying the model on Main Application table, I got predicted CNT_PAYMENT(EXP_TERM) for each record and then I created exact same features as I did for previous app table.</a:t>
            </a:r>
          </a:p>
          <a:p>
            <a:endParaRPr lang="en-US" dirty="0"/>
          </a:p>
          <a:p>
            <a:r>
              <a:rPr lang="en-US" dirty="0" err="1"/>
              <a:t>main_app</a:t>
            </a:r>
            <a:r>
              <a:rPr lang="en-US" dirty="0"/>
              <a:t>['INTEREST'] = </a:t>
            </a:r>
            <a:r>
              <a:rPr lang="en-US" dirty="0" err="1"/>
              <a:t>main_app</a:t>
            </a:r>
            <a:r>
              <a:rPr lang="en-US" dirty="0"/>
              <a:t>['EXP_TERM']*</a:t>
            </a:r>
            <a:r>
              <a:rPr lang="en-US" dirty="0" err="1"/>
              <a:t>main_app</a:t>
            </a:r>
            <a:r>
              <a:rPr lang="en-US" dirty="0"/>
              <a:t>['AMT_ANNUITY'] - </a:t>
            </a:r>
            <a:r>
              <a:rPr lang="en-US" dirty="0" err="1"/>
              <a:t>main_app</a:t>
            </a:r>
            <a:r>
              <a:rPr lang="en-US" dirty="0"/>
              <a:t>['AMT_CREDIT']</a:t>
            </a:r>
          </a:p>
          <a:p>
            <a:r>
              <a:rPr lang="en-US" dirty="0" err="1"/>
              <a:t>main_app</a:t>
            </a:r>
            <a:r>
              <a:rPr lang="en-US" dirty="0"/>
              <a:t>['INTEREST_RATE'] = 24*</a:t>
            </a:r>
            <a:r>
              <a:rPr lang="en-US" dirty="0" err="1"/>
              <a:t>main_app</a:t>
            </a:r>
            <a:r>
              <a:rPr lang="en-US" dirty="0"/>
              <a:t>['INTEREST']/(</a:t>
            </a:r>
            <a:r>
              <a:rPr lang="en-US" dirty="0" err="1"/>
              <a:t>main_app</a:t>
            </a:r>
            <a:r>
              <a:rPr lang="en-US" dirty="0"/>
              <a:t>['AMT_CREDIT']*(</a:t>
            </a:r>
            <a:r>
              <a:rPr lang="en-US" dirty="0" err="1"/>
              <a:t>main_app</a:t>
            </a:r>
            <a:r>
              <a:rPr lang="en-US" dirty="0"/>
              <a:t>['EXP_TERM']+1))</a:t>
            </a:r>
          </a:p>
          <a:p>
            <a:r>
              <a:rPr lang="en-US" dirty="0" err="1"/>
              <a:t>main_app</a:t>
            </a:r>
            <a:r>
              <a:rPr lang="en-US" dirty="0"/>
              <a:t>['INTEREST_SHARE'] = </a:t>
            </a:r>
            <a:r>
              <a:rPr lang="en-US" dirty="0" err="1"/>
              <a:t>main_app</a:t>
            </a:r>
            <a:r>
              <a:rPr lang="en-US" dirty="0"/>
              <a:t>['INTEREST']/</a:t>
            </a:r>
            <a:r>
              <a:rPr lang="en-US" dirty="0" err="1"/>
              <a:t>main_app</a:t>
            </a:r>
            <a:r>
              <a:rPr lang="en-US" dirty="0"/>
              <a:t>['AMT_CREDIT']</a:t>
            </a:r>
          </a:p>
          <a:p>
            <a:r>
              <a:rPr lang="en-US" dirty="0"/>
              <a:t>Overall, several of these interest rate related features joined my top 10 </a:t>
            </a:r>
            <a:r>
              <a:rPr lang="en-US" dirty="0" err="1"/>
              <a:t>lgb</a:t>
            </a:r>
            <a:r>
              <a:rPr lang="en-US" dirty="0"/>
              <a:t> features and gave ~0.0006 boost in CV.</a:t>
            </a:r>
          </a:p>
        </p:txBody>
      </p:sp>
    </p:spTree>
    <p:extLst>
      <p:ext uri="{BB962C8B-B14F-4D97-AF65-F5344CB8AC3E}">
        <p14:creationId xmlns:p14="http://schemas.microsoft.com/office/powerpoint/2010/main" val="2120134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922E7B-0EB1-4ED1-96B2-DFC42B11C5B7}"/>
              </a:ext>
            </a:extLst>
          </p:cNvPr>
          <p:cNvSpPr>
            <a:spLocks noGrp="1"/>
          </p:cNvSpPr>
          <p:nvPr>
            <p:ph type="title"/>
          </p:nvPr>
        </p:nvSpPr>
        <p:spPr/>
        <p:txBody>
          <a:bodyPr/>
          <a:lstStyle/>
          <a:p>
            <a:r>
              <a:rPr lang="en-US" dirty="0"/>
              <a:t>Filtering Previous application data by NAME_CONTRACT_STATUS column </a:t>
            </a:r>
          </a:p>
        </p:txBody>
      </p:sp>
      <p:sp>
        <p:nvSpPr>
          <p:cNvPr id="3" name="Espace réservé du contenu 2">
            <a:extLst>
              <a:ext uri="{FF2B5EF4-FFF2-40B4-BE49-F238E27FC236}">
                <a16:creationId xmlns:a16="http://schemas.microsoft.com/office/drawing/2014/main" id="{54F49E57-6048-485B-ACAB-BF60C4DA4EB4}"/>
              </a:ext>
            </a:extLst>
          </p:cNvPr>
          <p:cNvSpPr>
            <a:spLocks noGrp="1"/>
          </p:cNvSpPr>
          <p:nvPr>
            <p:ph idx="1"/>
          </p:nvPr>
        </p:nvSpPr>
        <p:spPr/>
        <p:txBody>
          <a:bodyPr>
            <a:normAutofit fontScale="92500" lnSpcReduction="20000"/>
          </a:bodyPr>
          <a:lstStyle/>
          <a:p>
            <a:r>
              <a:rPr lang="en-US" dirty="0"/>
              <a:t>for value in </a:t>
            </a:r>
            <a:r>
              <a:rPr lang="en-US" dirty="0" err="1"/>
              <a:t>prev.NAME_PRODUCT_TYPE.unique</a:t>
            </a:r>
            <a:r>
              <a:rPr lang="en-US" dirty="0"/>
              <a:t>(): #prev is the previous application data</a:t>
            </a:r>
          </a:p>
          <a:p>
            <a:r>
              <a:rPr lang="en-US" dirty="0"/>
              <a:t>    </a:t>
            </a:r>
            <a:r>
              <a:rPr lang="en-US" dirty="0" err="1"/>
              <a:t>prev_approved</a:t>
            </a:r>
            <a:r>
              <a:rPr lang="en-US" dirty="0"/>
              <a:t> = </a:t>
            </a:r>
            <a:r>
              <a:rPr lang="en-US" dirty="0" err="1"/>
              <a:t>prev</a:t>
            </a:r>
            <a:r>
              <a:rPr lang="en-US" dirty="0"/>
              <a:t>[</a:t>
            </a:r>
            <a:r>
              <a:rPr lang="en-US" dirty="0" err="1"/>
              <a:t>prev.NAME_CONTRACT_STATUS</a:t>
            </a:r>
            <a:r>
              <a:rPr lang="en-US" dirty="0"/>
              <a:t> == value]</a:t>
            </a:r>
          </a:p>
          <a:p>
            <a:r>
              <a:rPr lang="en-US" dirty="0"/>
              <a:t>    print(value)</a:t>
            </a:r>
          </a:p>
          <a:p>
            <a:r>
              <a:rPr lang="en-US" dirty="0"/>
              <a:t>    </a:t>
            </a:r>
            <a:r>
              <a:rPr lang="en-US" dirty="0" err="1"/>
              <a:t>num_cols</a:t>
            </a:r>
            <a:r>
              <a:rPr lang="en-US" dirty="0"/>
              <a:t> = </a:t>
            </a:r>
            <a:r>
              <a:rPr lang="en-US" dirty="0" err="1"/>
              <a:t>prev_approved.columns</a:t>
            </a:r>
            <a:r>
              <a:rPr lang="en-US" dirty="0"/>
              <a:t>[</a:t>
            </a:r>
            <a:r>
              <a:rPr lang="en-US" dirty="0" err="1"/>
              <a:t>prev_approved.dtypes</a:t>
            </a:r>
            <a:r>
              <a:rPr lang="en-US" dirty="0"/>
              <a:t>!= object]</a:t>
            </a:r>
          </a:p>
          <a:p>
            <a:r>
              <a:rPr lang="en-US" dirty="0"/>
              <a:t>    </a:t>
            </a:r>
            <a:r>
              <a:rPr lang="en-US" dirty="0" err="1"/>
              <a:t>num_cols</a:t>
            </a:r>
            <a:r>
              <a:rPr lang="en-US" dirty="0"/>
              <a:t> = [col for col in </a:t>
            </a:r>
            <a:r>
              <a:rPr lang="en-US" dirty="0" err="1"/>
              <a:t>num_cols</a:t>
            </a:r>
            <a:r>
              <a:rPr lang="en-US" dirty="0"/>
              <a:t> if col not in ['SK_ID_CURR','SK_ID_PREV']]</a:t>
            </a:r>
          </a:p>
          <a:p>
            <a:r>
              <a:rPr lang="en-US" dirty="0"/>
              <a:t>    features = </a:t>
            </a:r>
            <a:r>
              <a:rPr lang="en-US" dirty="0" err="1"/>
              <a:t>prev_approved.groupby</a:t>
            </a:r>
            <a:r>
              <a:rPr lang="en-US" dirty="0"/>
              <a:t>('SK_ID_CURR')[</a:t>
            </a:r>
            <a:r>
              <a:rPr lang="en-US" dirty="0" err="1"/>
              <a:t>num_cols</a:t>
            </a:r>
            <a:r>
              <a:rPr lang="en-US" dirty="0"/>
              <a:t>].max().</a:t>
            </a:r>
            <a:r>
              <a:rPr lang="en-US" dirty="0" err="1"/>
              <a:t>reset_index</a:t>
            </a:r>
            <a:r>
              <a:rPr lang="en-US" dirty="0"/>
              <a:t>()</a:t>
            </a:r>
          </a:p>
          <a:p>
            <a:r>
              <a:rPr lang="en-US" dirty="0"/>
              <a:t>    </a:t>
            </a:r>
            <a:r>
              <a:rPr lang="en-US" dirty="0" err="1"/>
              <a:t>newcols</a:t>
            </a:r>
            <a:r>
              <a:rPr lang="en-US" dirty="0"/>
              <a:t> = ['_'+value+'_max'+'_</a:t>
            </a:r>
            <a:r>
              <a:rPr lang="en-US" dirty="0" err="1"/>
              <a:t>prev</a:t>
            </a:r>
            <a:r>
              <a:rPr lang="en-US" dirty="0"/>
              <a:t>_'+col for col in </a:t>
            </a:r>
            <a:r>
              <a:rPr lang="en-US" dirty="0" err="1"/>
              <a:t>features.columns</a:t>
            </a:r>
            <a:r>
              <a:rPr lang="en-US" dirty="0"/>
              <a:t> if col not in ['SK_ID_CURR']]</a:t>
            </a:r>
          </a:p>
          <a:p>
            <a:r>
              <a:rPr lang="en-US" dirty="0" err="1"/>
              <a:t>features.columns</a:t>
            </a:r>
            <a:r>
              <a:rPr lang="en-US" dirty="0"/>
              <a:t> = ['SK_ID_CURR']+</a:t>
            </a:r>
            <a:r>
              <a:rPr lang="en-US" dirty="0" err="1"/>
              <a:t>newcols</a:t>
            </a:r>
            <a:endParaRPr lang="en-US" dirty="0"/>
          </a:p>
          <a:p>
            <a:r>
              <a:rPr lang="en-US" dirty="0"/>
              <a:t>    data = </a:t>
            </a:r>
            <a:r>
              <a:rPr lang="en-US" dirty="0" err="1"/>
              <a:t>data.merge</a:t>
            </a:r>
            <a:r>
              <a:rPr lang="en-US" dirty="0"/>
              <a:t>(</a:t>
            </a:r>
            <a:r>
              <a:rPr lang="en-US" dirty="0" err="1"/>
              <a:t>features,'left','SK_ID_CURR</a:t>
            </a:r>
            <a:r>
              <a:rPr lang="en-US" dirty="0"/>
              <a:t>')</a:t>
            </a:r>
          </a:p>
          <a:p>
            <a:r>
              <a:rPr lang="en-US" dirty="0"/>
              <a:t>    test = </a:t>
            </a:r>
            <a:r>
              <a:rPr lang="en-US" dirty="0" err="1"/>
              <a:t>test.merge</a:t>
            </a:r>
            <a:r>
              <a:rPr lang="en-US" dirty="0"/>
              <a:t>(</a:t>
            </a:r>
            <a:r>
              <a:rPr lang="en-US" dirty="0" err="1"/>
              <a:t>features,'left','SK_ID_CURR</a:t>
            </a:r>
            <a:r>
              <a:rPr lang="en-US" dirty="0"/>
              <a:t>')</a:t>
            </a:r>
          </a:p>
        </p:txBody>
      </p:sp>
    </p:spTree>
    <p:extLst>
      <p:ext uri="{BB962C8B-B14F-4D97-AF65-F5344CB8AC3E}">
        <p14:creationId xmlns:p14="http://schemas.microsoft.com/office/powerpoint/2010/main" val="1508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Tree>
    <p:extLst>
      <p:ext uri="{BB962C8B-B14F-4D97-AF65-F5344CB8AC3E}">
        <p14:creationId xmlns:p14="http://schemas.microsoft.com/office/powerpoint/2010/main" val="143657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ADC8C3-4B57-4F3C-858B-0704F35B37E5}"/>
              </a:ext>
            </a:extLst>
          </p:cNvPr>
          <p:cNvSpPr>
            <a:spLocks noGrp="1"/>
          </p:cNvSpPr>
          <p:nvPr>
            <p:ph type="title"/>
          </p:nvPr>
        </p:nvSpPr>
        <p:spPr/>
        <p:txBody>
          <a:bodyPr/>
          <a:lstStyle/>
          <a:p>
            <a:endParaRPr lang="en-US"/>
          </a:p>
        </p:txBody>
      </p:sp>
      <p:cxnSp>
        <p:nvCxnSpPr>
          <p:cNvPr id="5" name="Connecteur droit avec flèche 4">
            <a:extLst>
              <a:ext uri="{FF2B5EF4-FFF2-40B4-BE49-F238E27FC236}">
                <a16:creationId xmlns:a16="http://schemas.microsoft.com/office/drawing/2014/main" id="{159291BD-8C7E-4C6C-864E-18C0477D5E44}"/>
              </a:ext>
            </a:extLst>
          </p:cNvPr>
          <p:cNvCxnSpPr/>
          <p:nvPr/>
        </p:nvCxnSpPr>
        <p:spPr>
          <a:xfrm>
            <a:off x="1988820" y="2613660"/>
            <a:ext cx="6743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3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2"/>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710499" y="345588"/>
            <a:ext cx="10571998" cy="970450"/>
          </a:xfrm>
        </p:spPr>
        <p:txBody>
          <a:bodyPr/>
          <a:lstStyle/>
          <a:p>
            <a:r>
              <a:rPr lang="en-US" dirty="0"/>
              <a:t>EDA</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5828910" y="1725455"/>
            <a:ext cx="904875" cy="371475"/>
          </a:xfrm>
          <a:prstGeom prst="rect">
            <a:avLst/>
          </a:prstGeom>
        </p:spPr>
      </p:pic>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666154" y="1796847"/>
            <a:ext cx="1414233" cy="600164"/>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Loan’s description</a:t>
            </a:r>
          </a:p>
          <a:p>
            <a:pPr algn="r"/>
            <a:r>
              <a:rPr lang="en-US" sz="1100" b="1" dirty="0">
                <a:solidFill>
                  <a:srgbClr val="6DD4FF"/>
                </a:solidFill>
              </a:rPr>
              <a:t>+ Client’s data</a:t>
            </a:r>
          </a:p>
          <a:p>
            <a:pPr algn="r"/>
            <a:r>
              <a:rPr lang="en-US" sz="1100" b="1" dirty="0">
                <a:solidFill>
                  <a:srgbClr val="6DD4FF"/>
                </a:solidFill>
              </a:rPr>
              <a:t>{</a:t>
            </a:r>
            <a:r>
              <a:rPr lang="en-US" sz="1100" b="1" dirty="0" err="1">
                <a:solidFill>
                  <a:srgbClr val="6DD4FF"/>
                </a:solidFill>
              </a:rPr>
              <a:t>train|test</a:t>
            </a:r>
            <a:r>
              <a:rPr lang="en-US" sz="1100" b="1" dirty="0">
                <a:solidFill>
                  <a:srgbClr val="6DD4FF"/>
                </a:solidFill>
              </a:rPr>
              <a:t>}</a:t>
            </a:r>
          </a:p>
        </p:txBody>
      </p:sp>
      <p:sp>
        <p:nvSpPr>
          <p:cNvPr id="10" name="ZoneTexte 9">
            <a:extLst>
              <a:ext uri="{FF2B5EF4-FFF2-40B4-BE49-F238E27FC236}">
                <a16:creationId xmlns:a16="http://schemas.microsoft.com/office/drawing/2014/main" id="{0A2E17D0-3B3B-40B6-B7F0-80E8E6A39F44}"/>
              </a:ext>
            </a:extLst>
          </p:cNvPr>
          <p:cNvSpPr txBox="1"/>
          <p:nvPr/>
        </p:nvSpPr>
        <p:spPr>
          <a:xfrm>
            <a:off x="1360425" y="2557537"/>
            <a:ext cx="1263486"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“External” loans</a:t>
            </a:r>
          </a:p>
        </p:txBody>
      </p:sp>
      <p:sp>
        <p:nvSpPr>
          <p:cNvPr id="11" name="ZoneTexte 10">
            <a:extLst>
              <a:ext uri="{FF2B5EF4-FFF2-40B4-BE49-F238E27FC236}">
                <a16:creationId xmlns:a16="http://schemas.microsoft.com/office/drawing/2014/main" id="{25D2AD60-13E7-458A-A9DF-F33B39D302B7}"/>
              </a:ext>
            </a:extLst>
          </p:cNvPr>
          <p:cNvSpPr txBox="1"/>
          <p:nvPr/>
        </p:nvSpPr>
        <p:spPr>
          <a:xfrm>
            <a:off x="3305157" y="2688342"/>
            <a:ext cx="1236237"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“Internal” loans</a:t>
            </a:r>
          </a:p>
        </p:txBody>
      </p:sp>
      <p:sp>
        <p:nvSpPr>
          <p:cNvPr id="7" name="Flèche : droite 6">
            <a:extLst>
              <a:ext uri="{FF2B5EF4-FFF2-40B4-BE49-F238E27FC236}">
                <a16:creationId xmlns:a16="http://schemas.microsoft.com/office/drawing/2014/main" id="{AE7E025C-0B8D-44B3-B92F-FCD4652668D5}"/>
              </a:ext>
            </a:extLst>
          </p:cNvPr>
          <p:cNvSpPr/>
          <p:nvPr/>
        </p:nvSpPr>
        <p:spPr>
          <a:xfrm rot="2124546">
            <a:off x="3230005" y="2536863"/>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 droite 15">
            <a:extLst>
              <a:ext uri="{FF2B5EF4-FFF2-40B4-BE49-F238E27FC236}">
                <a16:creationId xmlns:a16="http://schemas.microsoft.com/office/drawing/2014/main" id="{5CF49F29-202A-4155-B540-9C375594B640}"/>
              </a:ext>
            </a:extLst>
          </p:cNvPr>
          <p:cNvSpPr/>
          <p:nvPr/>
        </p:nvSpPr>
        <p:spPr>
          <a:xfrm rot="8491620">
            <a:off x="2664922" y="2538251"/>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CCE47F08-9EB7-4036-86CE-30AFD6797938}"/>
              </a:ext>
            </a:extLst>
          </p:cNvPr>
          <p:cNvPicPr>
            <a:picLocks noChangeAspect="1"/>
          </p:cNvPicPr>
          <p:nvPr/>
        </p:nvPicPr>
        <p:blipFill>
          <a:blip r:embed="rId4"/>
          <a:stretch>
            <a:fillRect/>
          </a:stretch>
        </p:blipFill>
        <p:spPr>
          <a:xfrm>
            <a:off x="8508856" y="2050182"/>
            <a:ext cx="3209925" cy="1733550"/>
          </a:xfrm>
          <a:prstGeom prst="rect">
            <a:avLst/>
          </a:prstGeom>
        </p:spPr>
      </p:pic>
      <p:sp>
        <p:nvSpPr>
          <p:cNvPr id="20" name="ZoneTexte 19">
            <a:extLst>
              <a:ext uri="{FF2B5EF4-FFF2-40B4-BE49-F238E27FC236}">
                <a16:creationId xmlns:a16="http://schemas.microsoft.com/office/drawing/2014/main" id="{43103B3A-A548-4C40-9504-658272B73531}"/>
              </a:ext>
            </a:extLst>
          </p:cNvPr>
          <p:cNvSpPr txBox="1"/>
          <p:nvPr/>
        </p:nvSpPr>
        <p:spPr>
          <a:xfrm>
            <a:off x="6804394" y="1366803"/>
            <a:ext cx="5254068" cy="1015663"/>
          </a:xfrm>
          <a:prstGeom prst="rect">
            <a:avLst/>
          </a:prstGeom>
          <a:noFill/>
        </p:spPr>
        <p:txBody>
          <a:bodyPr wrap="square">
            <a:spAutoFit/>
          </a:bodyPr>
          <a:lstStyle/>
          <a:p>
            <a:r>
              <a:rPr lang="en-US" sz="1200" b="1" dirty="0"/>
              <a:t>Target variable : </a:t>
            </a:r>
          </a:p>
          <a:p>
            <a:r>
              <a:rPr lang="en-US" sz="1200" b="1" dirty="0"/>
              <a:t>1 - </a:t>
            </a:r>
            <a:r>
              <a:rPr lang="en-US" sz="1200" dirty="0"/>
              <a:t>client with payment difficulties: he/she had late payment more than </a:t>
            </a:r>
            <a:r>
              <a:rPr lang="en-US" sz="1200" b="1" dirty="0"/>
              <a:t>X</a:t>
            </a:r>
            <a:r>
              <a:rPr lang="en-US" sz="1200" dirty="0"/>
              <a:t> days on at least one of the first </a:t>
            </a:r>
            <a:r>
              <a:rPr lang="en-US" sz="1200" b="1" dirty="0"/>
              <a:t>Y</a:t>
            </a:r>
            <a:r>
              <a:rPr lang="en-US" sz="1200" dirty="0"/>
              <a:t> installments of the loan in our sample, </a:t>
            </a:r>
          </a:p>
          <a:p>
            <a:r>
              <a:rPr lang="en-US" sz="1200" b="1" dirty="0"/>
              <a:t>0 - </a:t>
            </a:r>
            <a:r>
              <a:rPr lang="en-US" sz="1200" dirty="0"/>
              <a:t>all other cases</a:t>
            </a:r>
          </a:p>
        </p:txBody>
      </p:sp>
      <p:sp>
        <p:nvSpPr>
          <p:cNvPr id="21" name="ZoneTexte 20">
            <a:extLst>
              <a:ext uri="{FF2B5EF4-FFF2-40B4-BE49-F238E27FC236}">
                <a16:creationId xmlns:a16="http://schemas.microsoft.com/office/drawing/2014/main" id="{7C7C8AE0-80DD-4F2E-97D8-6ED8A96658F0}"/>
              </a:ext>
            </a:extLst>
          </p:cNvPr>
          <p:cNvSpPr txBox="1"/>
          <p:nvPr/>
        </p:nvSpPr>
        <p:spPr>
          <a:xfrm>
            <a:off x="8264520" y="3770854"/>
            <a:ext cx="3865336" cy="276999"/>
          </a:xfrm>
          <a:prstGeom prst="rect">
            <a:avLst/>
          </a:prstGeom>
          <a:noFill/>
        </p:spPr>
        <p:txBody>
          <a:bodyPr wrap="square">
            <a:spAutoFit/>
          </a:bodyPr>
          <a:lstStyle/>
          <a:p>
            <a:r>
              <a:rPr lang="en-US" sz="1200" b="1" dirty="0"/>
              <a:t>Target Imbalance </a:t>
            </a:r>
            <a:r>
              <a:rPr lang="en-US" sz="1200" i="1" dirty="0"/>
              <a:t>– by NAME_CONTRACT_TYPE</a:t>
            </a:r>
          </a:p>
        </p:txBody>
      </p:sp>
      <p:pic>
        <p:nvPicPr>
          <p:cNvPr id="23" name="Image 22">
            <a:extLst>
              <a:ext uri="{FF2B5EF4-FFF2-40B4-BE49-F238E27FC236}">
                <a16:creationId xmlns:a16="http://schemas.microsoft.com/office/drawing/2014/main" id="{6E484ABE-8D4B-44A3-BA3B-E6E2FBFF42C2}"/>
              </a:ext>
            </a:extLst>
          </p:cNvPr>
          <p:cNvPicPr>
            <a:picLocks noChangeAspect="1"/>
          </p:cNvPicPr>
          <p:nvPr/>
        </p:nvPicPr>
        <p:blipFill>
          <a:blip r:embed="rId5"/>
          <a:stretch>
            <a:fillRect/>
          </a:stretch>
        </p:blipFill>
        <p:spPr>
          <a:xfrm>
            <a:off x="7639981" y="4334932"/>
            <a:ext cx="1924247" cy="1697012"/>
          </a:xfrm>
          <a:prstGeom prst="rect">
            <a:avLst/>
          </a:prstGeom>
        </p:spPr>
      </p:pic>
      <p:sp>
        <p:nvSpPr>
          <p:cNvPr id="15" name="ZoneTexte 14">
            <a:extLst>
              <a:ext uri="{FF2B5EF4-FFF2-40B4-BE49-F238E27FC236}">
                <a16:creationId xmlns:a16="http://schemas.microsoft.com/office/drawing/2014/main" id="{09A30C26-3D77-4673-A4D9-180698A12CCF}"/>
              </a:ext>
            </a:extLst>
          </p:cNvPr>
          <p:cNvSpPr txBox="1"/>
          <p:nvPr/>
        </p:nvSpPr>
        <p:spPr>
          <a:xfrm>
            <a:off x="1299509" y="4460990"/>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8" name="ZoneTexte 17">
            <a:extLst>
              <a:ext uri="{FF2B5EF4-FFF2-40B4-BE49-F238E27FC236}">
                <a16:creationId xmlns:a16="http://schemas.microsoft.com/office/drawing/2014/main" id="{E472289D-5476-4811-9A0D-E1174C312DB9}"/>
              </a:ext>
            </a:extLst>
          </p:cNvPr>
          <p:cNvSpPr txBox="1"/>
          <p:nvPr/>
        </p:nvSpPr>
        <p:spPr>
          <a:xfrm>
            <a:off x="1299509" y="3837652"/>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9" name="ZoneTexte 18">
            <a:extLst>
              <a:ext uri="{FF2B5EF4-FFF2-40B4-BE49-F238E27FC236}">
                <a16:creationId xmlns:a16="http://schemas.microsoft.com/office/drawing/2014/main" id="{1B78A6BA-70EE-464E-BC8B-4B8FD37AACA8}"/>
              </a:ext>
            </a:extLst>
          </p:cNvPr>
          <p:cNvSpPr txBox="1"/>
          <p:nvPr/>
        </p:nvSpPr>
        <p:spPr>
          <a:xfrm>
            <a:off x="3879193" y="5739938"/>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3" name="ZoneTexte 2">
            <a:extLst>
              <a:ext uri="{FF2B5EF4-FFF2-40B4-BE49-F238E27FC236}">
                <a16:creationId xmlns:a16="http://schemas.microsoft.com/office/drawing/2014/main" id="{0A36ACDD-D923-4FB4-A1F4-0B130CC72E32}"/>
              </a:ext>
            </a:extLst>
          </p:cNvPr>
          <p:cNvSpPr txBox="1"/>
          <p:nvPr/>
        </p:nvSpPr>
        <p:spPr>
          <a:xfrm>
            <a:off x="7066152" y="2495981"/>
            <a:ext cx="1282723" cy="646331"/>
          </a:xfrm>
          <a:prstGeom prst="rect">
            <a:avLst/>
          </a:prstGeom>
          <a:noFill/>
        </p:spPr>
        <p:txBody>
          <a:bodyPr wrap="none" rtlCol="0">
            <a:spAutoFit/>
          </a:bodyPr>
          <a:lstStyle/>
          <a:p>
            <a:r>
              <a:rPr lang="en-US" sz="1200" i="1" dirty="0"/>
              <a:t>(Failure :</a:t>
            </a:r>
          </a:p>
          <a:p>
            <a:r>
              <a:rPr lang="en-US" sz="1200" i="1" dirty="0"/>
              <a:t>Revolving 5,8%</a:t>
            </a:r>
          </a:p>
          <a:p>
            <a:r>
              <a:rPr lang="en-US" sz="1200" i="1" dirty="0"/>
              <a:t>Cash 9,11%)</a:t>
            </a:r>
          </a:p>
        </p:txBody>
      </p:sp>
    </p:spTree>
    <p:extLst>
      <p:ext uri="{BB962C8B-B14F-4D97-AF65-F5344CB8AC3E}">
        <p14:creationId xmlns:p14="http://schemas.microsoft.com/office/powerpoint/2010/main" val="822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&amp; Aggregation</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2" y="1775534"/>
            <a:ext cx="1601721" cy="646331"/>
          </a:xfrm>
          <a:prstGeom prst="rect">
            <a:avLst/>
          </a:prstGeom>
          <a:noFill/>
        </p:spPr>
        <p:txBody>
          <a:bodyPr wrap="none" rtlCol="0">
            <a:spAutoFit/>
          </a:bodyPr>
          <a:lstStyle/>
          <a:p>
            <a:r>
              <a:rPr lang="en-US" dirty="0"/>
              <a:t>Installments :</a:t>
            </a:r>
          </a:p>
          <a:p>
            <a:r>
              <a:rPr lang="en-US" dirty="0"/>
              <a:t> </a:t>
            </a:r>
          </a:p>
        </p:txBody>
      </p:sp>
    </p:spTree>
    <p:extLst>
      <p:ext uri="{BB962C8B-B14F-4D97-AF65-F5344CB8AC3E}">
        <p14:creationId xmlns:p14="http://schemas.microsoft.com/office/powerpoint/2010/main" val="319350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Tree>
    <p:extLst>
      <p:ext uri="{BB962C8B-B14F-4D97-AF65-F5344CB8AC3E}">
        <p14:creationId xmlns:p14="http://schemas.microsoft.com/office/powerpoint/2010/main" val="303188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Tree>
    <p:extLst>
      <p:ext uri="{BB962C8B-B14F-4D97-AF65-F5344CB8AC3E}">
        <p14:creationId xmlns:p14="http://schemas.microsoft.com/office/powerpoint/2010/main" val="302596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Tree>
    <p:extLst>
      <p:ext uri="{BB962C8B-B14F-4D97-AF65-F5344CB8AC3E}">
        <p14:creationId xmlns:p14="http://schemas.microsoft.com/office/powerpoint/2010/main" val="55864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393839" y="1638256"/>
            <a:ext cx="10554574" cy="1206713"/>
          </a:xfrm>
        </p:spPr>
        <p:txBody>
          <a:bodyPr>
            <a:normAutofit fontScale="85000" lnSpcReduction="20000"/>
          </a:bodyPr>
          <a:lstStyle/>
          <a:p>
            <a:r>
              <a:rPr lang="en-US" dirty="0" err="1"/>
              <a:t>Taget</a:t>
            </a:r>
            <a:r>
              <a:rPr lang="en-US" dirty="0"/>
              <a:t> :</a:t>
            </a:r>
          </a:p>
          <a:p>
            <a:pPr lvl="1"/>
            <a:r>
              <a:rPr lang="en-US" dirty="0"/>
              <a:t> 1 - client had late payment more than X days on at least one of the first Y installments of the loan in our sample,</a:t>
            </a:r>
          </a:p>
          <a:p>
            <a:pPr lvl="1"/>
            <a:r>
              <a:rPr lang="en-US" dirty="0"/>
              <a:t>0 - all other cases)</a:t>
            </a:r>
          </a:p>
          <a:p>
            <a:r>
              <a:rPr lang="en-US" dirty="0"/>
              <a:t>La prediction </a:t>
            </a:r>
            <a:r>
              <a:rPr lang="en-US" dirty="0" err="1"/>
              <a:t>porte</a:t>
            </a:r>
            <a:r>
              <a:rPr lang="en-US" dirty="0"/>
              <a:t> sur </a:t>
            </a:r>
            <a:r>
              <a:rPr lang="en-US" dirty="0" err="1"/>
              <a:t>Pfail</a:t>
            </a:r>
            <a:r>
              <a:rPr lang="en-US" dirty="0"/>
              <a:t> + </a:t>
            </a:r>
            <a:r>
              <a:rPr lang="en-US" dirty="0" err="1"/>
              <a:t>Ppay</a:t>
            </a:r>
            <a:r>
              <a:rPr lang="en-US" dirty="0"/>
              <a:t> = 1, </a:t>
            </a:r>
            <a:r>
              <a:rPr lang="en-US" dirty="0" err="1"/>
              <a:t>mais</a:t>
            </a:r>
            <a:r>
              <a:rPr lang="en-US" dirty="0"/>
              <a:t>  </a:t>
            </a:r>
          </a:p>
        </p:txBody>
      </p:sp>
      <p:graphicFrame>
        <p:nvGraphicFramePr>
          <p:cNvPr id="4" name="Tableau 4">
            <a:extLst>
              <a:ext uri="{FF2B5EF4-FFF2-40B4-BE49-F238E27FC236}">
                <a16:creationId xmlns:a16="http://schemas.microsoft.com/office/drawing/2014/main" id="{92B0ADD6-CD69-4F1C-93D2-68F036340192}"/>
              </a:ext>
            </a:extLst>
          </p:cNvPr>
          <p:cNvGraphicFramePr>
            <a:graphicFrameLocks noGrp="1"/>
          </p:cNvGraphicFramePr>
          <p:nvPr>
            <p:extLst>
              <p:ext uri="{D42A27DB-BD31-4B8C-83A1-F6EECF244321}">
                <p14:modId xmlns:p14="http://schemas.microsoft.com/office/powerpoint/2010/main" val="3349715124"/>
              </p:ext>
            </p:extLst>
          </p:nvPr>
        </p:nvGraphicFramePr>
        <p:xfrm>
          <a:off x="266503" y="2844969"/>
          <a:ext cx="8128000" cy="1752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38722350"/>
                    </a:ext>
                  </a:extLst>
                </a:gridCol>
                <a:gridCol w="1625600">
                  <a:extLst>
                    <a:ext uri="{9D8B030D-6E8A-4147-A177-3AD203B41FA5}">
                      <a16:colId xmlns:a16="http://schemas.microsoft.com/office/drawing/2014/main" val="2397315996"/>
                    </a:ext>
                  </a:extLst>
                </a:gridCol>
                <a:gridCol w="1625600">
                  <a:extLst>
                    <a:ext uri="{9D8B030D-6E8A-4147-A177-3AD203B41FA5}">
                      <a16:colId xmlns:a16="http://schemas.microsoft.com/office/drawing/2014/main" val="4154785311"/>
                    </a:ext>
                  </a:extLst>
                </a:gridCol>
                <a:gridCol w="1625600">
                  <a:extLst>
                    <a:ext uri="{9D8B030D-6E8A-4147-A177-3AD203B41FA5}">
                      <a16:colId xmlns:a16="http://schemas.microsoft.com/office/drawing/2014/main" val="1247108596"/>
                    </a:ext>
                  </a:extLst>
                </a:gridCol>
                <a:gridCol w="1625600">
                  <a:extLst>
                    <a:ext uri="{9D8B030D-6E8A-4147-A177-3AD203B41FA5}">
                      <a16:colId xmlns:a16="http://schemas.microsoft.com/office/drawing/2014/main" val="3512123157"/>
                    </a:ext>
                  </a:extLst>
                </a:gridCol>
              </a:tblGrid>
              <a:tr h="370840">
                <a:tc>
                  <a:txBody>
                    <a:bodyPr/>
                    <a:lstStyle/>
                    <a:p>
                      <a:endParaRPr lang="en-US"/>
                    </a:p>
                  </a:txBody>
                  <a:tcPr/>
                </a:tc>
                <a:tc>
                  <a:txBody>
                    <a:bodyPr/>
                    <a:lstStyle/>
                    <a:p>
                      <a:r>
                        <a:rPr lang="en-US" dirty="0"/>
                        <a:t>Predict </a:t>
                      </a:r>
                      <a:r>
                        <a:rPr lang="en-US" dirty="0" err="1"/>
                        <a:t>proba</a:t>
                      </a:r>
                      <a:r>
                        <a:rPr lang="en-US" dirty="0"/>
                        <a:t>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Predict </a:t>
                      </a:r>
                      <a:r>
                        <a:rPr lang="en-US" dirty="0" err="1"/>
                        <a:t>proba</a:t>
                      </a:r>
                      <a:r>
                        <a:rPr lang="en-US" dirty="0"/>
                        <a:t> 1</a:t>
                      </a:r>
                    </a:p>
                  </a:txBody>
                  <a:tcPr/>
                </a:tc>
                <a:tc>
                  <a:txBody>
                    <a:bodyPr/>
                    <a:lstStyle/>
                    <a:p>
                      <a:r>
                        <a:rPr lang="en-US" dirty="0"/>
                        <a:t>TARGET predict</a:t>
                      </a:r>
                    </a:p>
                  </a:txBody>
                  <a:tcPr/>
                </a:tc>
                <a:tc>
                  <a:txBody>
                    <a:bodyPr/>
                    <a:lstStyle/>
                    <a:p>
                      <a:r>
                        <a:rPr lang="en-US" dirty="0"/>
                        <a:t>TARGET</a:t>
                      </a:r>
                    </a:p>
                    <a:p>
                      <a:r>
                        <a:rPr lang="en-US" dirty="0"/>
                        <a:t>csv</a:t>
                      </a:r>
                    </a:p>
                  </a:txBody>
                  <a:tcPr/>
                </a:tc>
                <a:extLst>
                  <a:ext uri="{0D108BD9-81ED-4DB2-BD59-A6C34878D82A}">
                    <a16:rowId xmlns:a16="http://schemas.microsoft.com/office/drawing/2014/main" val="1941737930"/>
                  </a:ext>
                </a:extLst>
              </a:tr>
              <a:tr h="370840">
                <a:tc>
                  <a:txBody>
                    <a:bodyPr/>
                    <a:lstStyle/>
                    <a:p>
                      <a:r>
                        <a:rPr lang="en-US" dirty="0"/>
                        <a:t>SK_ID</a:t>
                      </a:r>
                    </a:p>
                  </a:txBody>
                  <a:tcPr/>
                </a:tc>
                <a:tc>
                  <a:txBody>
                    <a:bodyPr/>
                    <a:lstStyle/>
                    <a:p>
                      <a:r>
                        <a:rPr lang="en-US" dirty="0" err="1"/>
                        <a:t>Ppay</a:t>
                      </a:r>
                      <a:endParaRPr lang="en-US" dirty="0"/>
                    </a:p>
                  </a:txBody>
                  <a:tcPr/>
                </a:tc>
                <a:tc>
                  <a:txBody>
                    <a:bodyPr/>
                    <a:lstStyle/>
                    <a:p>
                      <a:r>
                        <a:rPr lang="en-US" dirty="0" err="1"/>
                        <a:t>Pfail</a:t>
                      </a:r>
                      <a:endParaRPr lang="en-US" dirty="0"/>
                    </a:p>
                  </a:txBody>
                  <a:tcPr/>
                </a:tc>
                <a:tc>
                  <a:txBody>
                    <a:bodyPr/>
                    <a:lstStyle/>
                    <a:p>
                      <a:r>
                        <a:rPr lang="en-US" dirty="0"/>
                        <a:t>0 </a:t>
                      </a:r>
                      <a:r>
                        <a:rPr lang="en-US" dirty="0" err="1"/>
                        <a:t>ou</a:t>
                      </a:r>
                      <a:r>
                        <a:rPr lang="en-US" dirty="0"/>
                        <a:t>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 </a:t>
                      </a:r>
                      <a:r>
                        <a:rPr lang="en-US" dirty="0" err="1"/>
                        <a:t>ou</a:t>
                      </a:r>
                      <a:r>
                        <a:rPr lang="en-US" dirty="0"/>
                        <a:t> 1</a:t>
                      </a:r>
                    </a:p>
                  </a:txBody>
                  <a:tcPr/>
                </a:tc>
                <a:extLst>
                  <a:ext uri="{0D108BD9-81ED-4DB2-BD59-A6C34878D82A}">
                    <a16:rowId xmlns:a16="http://schemas.microsoft.com/office/drawing/2014/main" val="317465731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185211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9269108"/>
                  </a:ext>
                </a:extLst>
              </a:tr>
            </a:tbl>
          </a:graphicData>
        </a:graphic>
      </p:graphicFrame>
      <p:pic>
        <p:nvPicPr>
          <p:cNvPr id="5" name="Image 4">
            <a:extLst>
              <a:ext uri="{FF2B5EF4-FFF2-40B4-BE49-F238E27FC236}">
                <a16:creationId xmlns:a16="http://schemas.microsoft.com/office/drawing/2014/main" id="{F9315CF7-3B74-4D15-A945-D17E688C9EAE}"/>
              </a:ext>
            </a:extLst>
          </p:cNvPr>
          <p:cNvPicPr>
            <a:picLocks noChangeAspect="1"/>
          </p:cNvPicPr>
          <p:nvPr/>
        </p:nvPicPr>
        <p:blipFill>
          <a:blip r:embed="rId2"/>
          <a:stretch>
            <a:fillRect/>
          </a:stretch>
        </p:blipFill>
        <p:spPr>
          <a:xfrm>
            <a:off x="9222436" y="1271163"/>
            <a:ext cx="1627193" cy="3108960"/>
          </a:xfrm>
          <a:prstGeom prst="rect">
            <a:avLst/>
          </a:prstGeom>
        </p:spPr>
      </p:pic>
      <p:sp>
        <p:nvSpPr>
          <p:cNvPr id="7" name="ZoneTexte 6">
            <a:extLst>
              <a:ext uri="{FF2B5EF4-FFF2-40B4-BE49-F238E27FC236}">
                <a16:creationId xmlns:a16="http://schemas.microsoft.com/office/drawing/2014/main" id="{C46AEBA4-294D-4047-8368-BD6FA64E32B1}"/>
              </a:ext>
            </a:extLst>
          </p:cNvPr>
          <p:cNvSpPr txBox="1"/>
          <p:nvPr/>
        </p:nvSpPr>
        <p:spPr>
          <a:xfrm>
            <a:off x="393839" y="4850412"/>
            <a:ext cx="9806702" cy="369332"/>
          </a:xfrm>
          <a:prstGeom prst="rect">
            <a:avLst/>
          </a:prstGeom>
          <a:noFill/>
        </p:spPr>
        <p:txBody>
          <a:bodyPr wrap="square">
            <a:spAutoFit/>
          </a:bodyPr>
          <a:lstStyle/>
          <a:p>
            <a:r>
              <a:rPr lang="en-US" dirty="0" err="1"/>
              <a:t>ran_for_pred.round</a:t>
            </a:r>
            <a:r>
              <a:rPr lang="en-US" dirty="0"/>
              <a:t>() =&gt; </a:t>
            </a:r>
            <a:r>
              <a:rPr lang="en-US" dirty="0" err="1"/>
              <a:t>inférieur</a:t>
            </a:r>
            <a:r>
              <a:rPr lang="en-US" dirty="0"/>
              <a:t> </a:t>
            </a:r>
            <a:r>
              <a:rPr lang="en-US" dirty="0" err="1"/>
              <a:t>ou</a:t>
            </a:r>
            <a:r>
              <a:rPr lang="en-US" dirty="0"/>
              <a:t> </a:t>
            </a:r>
            <a:r>
              <a:rPr lang="en-US" dirty="0" err="1"/>
              <a:t>supérieur</a:t>
            </a:r>
            <a:r>
              <a:rPr lang="en-US" dirty="0"/>
              <a:t> à un </a:t>
            </a:r>
            <a:r>
              <a:rPr lang="en-US" dirty="0" err="1"/>
              <a:t>seuil</a:t>
            </a:r>
            <a:r>
              <a:rPr lang="en-US" dirty="0"/>
              <a:t> =&gt; comment le specifier?</a:t>
            </a:r>
          </a:p>
        </p:txBody>
      </p:sp>
    </p:spTree>
    <p:extLst>
      <p:ext uri="{BB962C8B-B14F-4D97-AF65-F5344CB8AC3E}">
        <p14:creationId xmlns:p14="http://schemas.microsoft.com/office/powerpoint/2010/main" val="16729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p:txBody>
          <a:bodyPr/>
          <a:lstStyle/>
          <a:p>
            <a:r>
              <a:rPr lang="en-US" dirty="0"/>
              <a:t>Use case</a:t>
            </a:r>
          </a:p>
        </p:txBody>
      </p:sp>
      <p:pic>
        <p:nvPicPr>
          <p:cNvPr id="5" name="Espace réservé du contenu 4" descr="Utilisateur">
            <a:extLst>
              <a:ext uri="{FF2B5EF4-FFF2-40B4-BE49-F238E27FC236}">
                <a16:creationId xmlns:a16="http://schemas.microsoft.com/office/drawing/2014/main" id="{178E17BF-37E9-421D-997A-C6EC98C1F71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46342" y="1730310"/>
            <a:ext cx="914400" cy="914400"/>
          </a:xfrm>
        </p:spPr>
      </p:pic>
      <p:pic>
        <p:nvPicPr>
          <p:cNvPr id="6" name="Espace réservé du contenu 4" descr="Utilisateur">
            <a:extLst>
              <a:ext uri="{FF2B5EF4-FFF2-40B4-BE49-F238E27FC236}">
                <a16:creationId xmlns:a16="http://schemas.microsoft.com/office/drawing/2014/main" id="{04F00342-7786-465E-A1E2-91CFB0B0B8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8742" y="1882710"/>
            <a:ext cx="914400" cy="914400"/>
          </a:xfrm>
          <a:prstGeom prst="rect">
            <a:avLst/>
          </a:prstGeom>
          <a:effectLst>
            <a:outerShdw blurRad="50800" dir="14400000">
              <a:srgbClr val="000000">
                <a:alpha val="40000"/>
              </a:srgbClr>
            </a:outerShdw>
          </a:effectLst>
        </p:spPr>
      </p:pic>
      <p:pic>
        <p:nvPicPr>
          <p:cNvPr id="7" name="Espace réservé du contenu 4" descr="Utilisateur">
            <a:extLst>
              <a:ext uri="{FF2B5EF4-FFF2-40B4-BE49-F238E27FC236}">
                <a16:creationId xmlns:a16="http://schemas.microsoft.com/office/drawing/2014/main" id="{0429E21D-8FF8-4E69-BF35-1950E97AA4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1142" y="2035110"/>
            <a:ext cx="914400" cy="914400"/>
          </a:xfrm>
          <a:prstGeom prst="rect">
            <a:avLst/>
          </a:prstGeom>
          <a:effectLst>
            <a:outerShdw blurRad="50800" dir="14400000">
              <a:srgbClr val="000000">
                <a:alpha val="40000"/>
              </a:srgbClr>
            </a:outerShdw>
          </a:effectLst>
        </p:spPr>
      </p:pic>
      <p:pic>
        <p:nvPicPr>
          <p:cNvPr id="8" name="Espace réservé du contenu 4" descr="Utilisateur">
            <a:extLst>
              <a:ext uri="{FF2B5EF4-FFF2-40B4-BE49-F238E27FC236}">
                <a16:creationId xmlns:a16="http://schemas.microsoft.com/office/drawing/2014/main" id="{7E0868CC-97EB-4CA1-9025-BFCD137268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6342" y="2681893"/>
            <a:ext cx="914400" cy="914400"/>
          </a:xfrm>
          <a:prstGeom prst="rect">
            <a:avLst/>
          </a:prstGeom>
          <a:effectLst>
            <a:outerShdw blurRad="50800" dir="14400000">
              <a:srgbClr val="000000">
                <a:alpha val="40000"/>
              </a:srgbClr>
            </a:outerShdw>
          </a:effectLst>
        </p:spPr>
      </p:pic>
      <p:pic>
        <p:nvPicPr>
          <p:cNvPr id="9" name="Espace réservé du contenu 4" descr="Utilisateur">
            <a:extLst>
              <a:ext uri="{FF2B5EF4-FFF2-40B4-BE49-F238E27FC236}">
                <a16:creationId xmlns:a16="http://schemas.microsoft.com/office/drawing/2014/main" id="{A4D6F3B7-7B8F-4176-9BD2-CD53F3AD73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98742" y="2834293"/>
            <a:ext cx="914400" cy="914400"/>
          </a:xfrm>
          <a:prstGeom prst="rect">
            <a:avLst/>
          </a:prstGeom>
          <a:effectLst>
            <a:outerShdw blurRad="50800" dir="14400000">
              <a:srgbClr val="000000">
                <a:alpha val="40000"/>
              </a:srgbClr>
            </a:outerShdw>
          </a:effectLst>
        </p:spPr>
      </p:pic>
      <p:sp>
        <p:nvSpPr>
          <p:cNvPr id="15" name="ZoneTexte 14">
            <a:extLst>
              <a:ext uri="{FF2B5EF4-FFF2-40B4-BE49-F238E27FC236}">
                <a16:creationId xmlns:a16="http://schemas.microsoft.com/office/drawing/2014/main" id="{71C30936-7FE6-44BB-9D24-D5758E8A5FC4}"/>
              </a:ext>
            </a:extLst>
          </p:cNvPr>
          <p:cNvSpPr txBox="1"/>
          <p:nvPr/>
        </p:nvSpPr>
        <p:spPr>
          <a:xfrm>
            <a:off x="1315860" y="1735340"/>
            <a:ext cx="886781" cy="369332"/>
          </a:xfrm>
          <a:prstGeom prst="rect">
            <a:avLst/>
          </a:prstGeom>
          <a:noFill/>
        </p:spPr>
        <p:txBody>
          <a:bodyPr wrap="none" rtlCol="0">
            <a:spAutoFit/>
          </a:bodyPr>
          <a:lstStyle/>
          <a:p>
            <a:r>
              <a:rPr lang="en-US" dirty="0"/>
              <a:t>clients</a:t>
            </a:r>
          </a:p>
        </p:txBody>
      </p:sp>
      <p:pic>
        <p:nvPicPr>
          <p:cNvPr id="16" name="Espace réservé du contenu 4" descr="Utilisateur">
            <a:extLst>
              <a:ext uri="{FF2B5EF4-FFF2-40B4-BE49-F238E27FC236}">
                <a16:creationId xmlns:a16="http://schemas.microsoft.com/office/drawing/2014/main" id="{18058DED-7725-4DC8-9704-F2CEDEDFC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9740" y="2144408"/>
            <a:ext cx="914400" cy="914400"/>
          </a:xfrm>
          <a:prstGeom prst="rect">
            <a:avLst/>
          </a:prstGeom>
          <a:effectLst>
            <a:outerShdw blurRad="50800" dir="14400000">
              <a:srgbClr val="000000">
                <a:alpha val="40000"/>
              </a:srgbClr>
            </a:outerShdw>
          </a:effectLst>
        </p:spPr>
      </p:pic>
      <p:pic>
        <p:nvPicPr>
          <p:cNvPr id="17" name="Espace réservé du contenu 4" descr="Utilisateur">
            <a:extLst>
              <a:ext uri="{FF2B5EF4-FFF2-40B4-BE49-F238E27FC236}">
                <a16:creationId xmlns:a16="http://schemas.microsoft.com/office/drawing/2014/main" id="{992AFE32-E4D6-4CAF-993D-6FD67D228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2140" y="2296808"/>
            <a:ext cx="914400" cy="914400"/>
          </a:xfrm>
          <a:prstGeom prst="rect">
            <a:avLst/>
          </a:prstGeom>
          <a:effectLst>
            <a:outerShdw blurRad="50800" dir="14400000">
              <a:srgbClr val="000000">
                <a:alpha val="40000"/>
              </a:srgbClr>
            </a:outerShdw>
          </a:effectLst>
        </p:spPr>
      </p:pic>
      <p:sp>
        <p:nvSpPr>
          <p:cNvPr id="22" name="ZoneTexte 21">
            <a:extLst>
              <a:ext uri="{FF2B5EF4-FFF2-40B4-BE49-F238E27FC236}">
                <a16:creationId xmlns:a16="http://schemas.microsoft.com/office/drawing/2014/main" id="{39B9A6A5-EA62-42D1-B2FD-E310D740FFA1}"/>
              </a:ext>
            </a:extLst>
          </p:cNvPr>
          <p:cNvSpPr txBox="1"/>
          <p:nvPr/>
        </p:nvSpPr>
        <p:spPr>
          <a:xfrm>
            <a:off x="830835" y="3625306"/>
            <a:ext cx="3179075" cy="1754326"/>
          </a:xfrm>
          <a:prstGeom prst="rect">
            <a:avLst/>
          </a:prstGeom>
          <a:noFill/>
        </p:spPr>
        <p:txBody>
          <a:bodyPr wrap="none" rtlCol="0">
            <a:spAutoFit/>
          </a:bodyPr>
          <a:lstStyle/>
          <a:p>
            <a:r>
              <a:rPr lang="en-US" dirty="0"/>
              <a:t>Knowledge:</a:t>
            </a:r>
          </a:p>
          <a:p>
            <a:r>
              <a:rPr lang="en-US" dirty="0"/>
              <a:t>Profile only</a:t>
            </a:r>
          </a:p>
          <a:p>
            <a:r>
              <a:rPr lang="en-US" dirty="0"/>
              <a:t>External knowledge</a:t>
            </a:r>
          </a:p>
          <a:p>
            <a:r>
              <a:rPr lang="en-US" dirty="0"/>
              <a:t>Past knowledge</a:t>
            </a:r>
          </a:p>
          <a:p>
            <a:r>
              <a:rPr lang="en-US" dirty="0"/>
              <a:t>Past &amp; external knowledge</a:t>
            </a:r>
          </a:p>
          <a:p>
            <a:endParaRPr lang="en-US" dirty="0"/>
          </a:p>
        </p:txBody>
      </p:sp>
      <p:sp>
        <p:nvSpPr>
          <p:cNvPr id="23" name="Flèche : droite 22">
            <a:extLst>
              <a:ext uri="{FF2B5EF4-FFF2-40B4-BE49-F238E27FC236}">
                <a16:creationId xmlns:a16="http://schemas.microsoft.com/office/drawing/2014/main" id="{7AC41E96-46FB-4895-A25F-245B904F78A6}"/>
              </a:ext>
            </a:extLst>
          </p:cNvPr>
          <p:cNvSpPr/>
          <p:nvPr/>
        </p:nvSpPr>
        <p:spPr>
          <a:xfrm>
            <a:off x="3229637" y="2456730"/>
            <a:ext cx="1798023" cy="59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application</a:t>
            </a:r>
          </a:p>
        </p:txBody>
      </p:sp>
      <p:pic>
        <p:nvPicPr>
          <p:cNvPr id="25" name="Graphique 24" descr="Prêt">
            <a:extLst>
              <a:ext uri="{FF2B5EF4-FFF2-40B4-BE49-F238E27FC236}">
                <a16:creationId xmlns:a16="http://schemas.microsoft.com/office/drawing/2014/main" id="{4946B879-2FD8-4F5D-B01D-DAE6EEB2BA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19744" y="1647472"/>
            <a:ext cx="914400" cy="914400"/>
          </a:xfrm>
          <a:prstGeom prst="rect">
            <a:avLst/>
          </a:prstGeom>
        </p:spPr>
      </p:pic>
    </p:spTree>
    <p:extLst>
      <p:ext uri="{BB962C8B-B14F-4D97-AF65-F5344CB8AC3E}">
        <p14:creationId xmlns:p14="http://schemas.microsoft.com/office/powerpoint/2010/main" val="22111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Tree>
    <p:extLst>
      <p:ext uri="{BB962C8B-B14F-4D97-AF65-F5344CB8AC3E}">
        <p14:creationId xmlns:p14="http://schemas.microsoft.com/office/powerpoint/2010/main" val="3694431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TM03457503[[fn=Concis]]</Template>
  <TotalTime>10216</TotalTime>
  <Words>2047</Words>
  <Application>Microsoft Office PowerPoint</Application>
  <PresentationFormat>Grand écran</PresentationFormat>
  <Paragraphs>138</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Century Gothic</vt:lpstr>
      <vt:lpstr>Inter</vt:lpstr>
      <vt:lpstr>Montserrat</vt:lpstr>
      <vt:lpstr>Wingdings 2</vt:lpstr>
      <vt:lpstr>Concis</vt:lpstr>
      <vt:lpstr>Société Financière,   crédits à la consommation pour des personnes ayant peu ou pas du tout d'historique de prêt</vt:lpstr>
      <vt:lpstr>EDA</vt:lpstr>
      <vt:lpstr>Features Engineering &amp; Aggregation</vt:lpstr>
      <vt:lpstr>Class_weight=‘balanced’ versus Smote</vt:lpstr>
      <vt:lpstr>Bureau &amp; bureau_balance</vt:lpstr>
      <vt:lpstr>Other insights</vt:lpstr>
      <vt:lpstr>Présentation PowerPoint</vt:lpstr>
      <vt:lpstr>Use case</vt:lpstr>
      <vt:lpstr>LATE_PAYMENT</vt:lpstr>
      <vt:lpstr>CREDIT_UTILIZATION </vt:lpstr>
      <vt:lpstr>Debt ratio </vt:lpstr>
      <vt:lpstr>Interest Rate Features / previous</vt:lpstr>
      <vt:lpstr>Interest Rate Features / application</vt:lpstr>
      <vt:lpstr>Filtering Previous application data by NAME_CONTRACT_STATUS column </vt:lpstr>
      <vt:lpstr>Approved or Refused by Client_Type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48</cp:revision>
  <dcterms:created xsi:type="dcterms:W3CDTF">2020-11-02T09:36:41Z</dcterms:created>
  <dcterms:modified xsi:type="dcterms:W3CDTF">2020-11-10T16:27:54Z</dcterms:modified>
</cp:coreProperties>
</file>