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58"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p:scale>
          <a:sx n="100" d="100"/>
          <a:sy n="100" d="100"/>
        </p:scale>
        <p:origin x="81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651247"/>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66012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64236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633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fr-FR" sz="4000" b="0" i="0" dirty="0">
                <a:effectLst/>
                <a:latin typeface="Montserrat"/>
              </a:rPr>
              <a:t>Société </a:t>
            </a:r>
            <a:r>
              <a:rPr lang="fr-FR" sz="4000" b="0" dirty="0">
                <a:latin typeface="Montserrat"/>
              </a:rPr>
              <a:t>F</a:t>
            </a:r>
            <a:r>
              <a:rPr lang="fr-FR" sz="4000" b="0" i="0" dirty="0">
                <a:effectLst/>
                <a:latin typeface="Montserrat"/>
              </a:rPr>
              <a:t>inancière</a:t>
            </a:r>
            <a:r>
              <a:rPr lang="fr-FR" sz="4000" b="1" i="0" dirty="0">
                <a:effectLst/>
                <a:latin typeface="Montserrat"/>
              </a:rPr>
              <a:t>, </a:t>
            </a:r>
            <a:r>
              <a:rPr lang="fr-FR" sz="4000" b="0" i="0" dirty="0">
                <a:effectLst/>
                <a:latin typeface="Montserrat"/>
              </a:rPr>
              <a:t> </a:t>
            </a:r>
            <a:br>
              <a:rPr lang="fr-FR" sz="4000" b="0" i="0" dirty="0">
                <a:effectLst/>
                <a:latin typeface="Montserrat"/>
              </a:rPr>
            </a:br>
            <a:r>
              <a:rPr lang="fr-FR" sz="4000" b="0" i="0" dirty="0">
                <a:effectLst/>
                <a:latin typeface="Montserrat"/>
              </a:rPr>
              <a:t>crédits à la consommation pour des personnes ayant peu ou pas du tout d'historique de prêt</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703469" y="5356841"/>
            <a:ext cx="10572000" cy="1168246"/>
          </a:xfrm>
        </p:spPr>
        <p:txBody>
          <a:bodyPr>
            <a:normAutofit fontScale="85000" lnSpcReduction="10000"/>
          </a:bodyPr>
          <a:lstStyle/>
          <a:p>
            <a:pPr algn="l"/>
            <a:r>
              <a:rPr lang="fr-FR" b="1" dirty="0">
                <a:latin typeface="Montserrat"/>
              </a:rPr>
              <a:t>D</a:t>
            </a:r>
            <a:r>
              <a:rPr lang="fr-FR" b="1" i="0" dirty="0">
                <a:effectLst/>
                <a:latin typeface="Montserrat"/>
              </a:rPr>
              <a:t>évelopper un modèle de </a:t>
            </a:r>
            <a:r>
              <a:rPr lang="fr-FR" b="1" i="0" dirty="0" err="1">
                <a:effectLst/>
                <a:latin typeface="Montserrat"/>
              </a:rPr>
              <a:t>scoring</a:t>
            </a:r>
            <a:r>
              <a:rPr lang="fr-FR" b="1" i="0" dirty="0">
                <a:effectLst/>
                <a:latin typeface="Montserrat"/>
              </a:rPr>
              <a:t> de la probabilité de défaut de paiement du client</a:t>
            </a:r>
            <a:r>
              <a:rPr lang="fr-FR" b="0" i="0" dirty="0">
                <a:effectLst/>
                <a:latin typeface="Montserrat"/>
              </a:rPr>
              <a:t> </a:t>
            </a:r>
          </a:p>
          <a:p>
            <a:pPr algn="l"/>
            <a:r>
              <a:rPr lang="fr-FR" dirty="0">
                <a:latin typeface="Montserrat"/>
              </a:rPr>
              <a:t>I</a:t>
            </a:r>
            <a:r>
              <a:rPr lang="fr-FR" b="0" i="0" dirty="0">
                <a:effectLst/>
                <a:latin typeface="Montserrat"/>
              </a:rPr>
              <a:t>nterpréter les prédictions de façon transparente à l’aide d’un </a:t>
            </a:r>
            <a:r>
              <a:rPr lang="fr-FR" b="0" i="0" dirty="0" err="1">
                <a:effectLst/>
                <a:latin typeface="Montserrat"/>
              </a:rPr>
              <a:t>dashboard</a:t>
            </a:r>
            <a:r>
              <a:rPr lang="fr-FR" b="0" i="0" dirty="0">
                <a:effectLst/>
                <a:latin typeface="Montserrat"/>
              </a:rPr>
              <a:t> interactif motivant la décision d’octroi de prêts aux clients </a:t>
            </a:r>
          </a:p>
          <a:p>
            <a:pPr algn="l"/>
            <a:r>
              <a:rPr lang="fr-FR" b="0" i="0" dirty="0">
                <a:effectLst/>
                <a:latin typeface="Montserrat"/>
              </a:rPr>
              <a:t>Leur permettre l’exploration de leur situation.</a:t>
            </a:r>
            <a:endParaRPr lang="en-US"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B00C4-A8DA-4513-88C8-E3E14E3375AD}"/>
              </a:ext>
            </a:extLst>
          </p:cNvPr>
          <p:cNvSpPr>
            <a:spLocks noGrp="1"/>
          </p:cNvSpPr>
          <p:nvPr>
            <p:ph type="title"/>
          </p:nvPr>
        </p:nvSpPr>
        <p:spPr/>
        <p:txBody>
          <a:bodyPr/>
          <a:lstStyle/>
          <a:p>
            <a:r>
              <a:rPr lang="en-US" dirty="0"/>
              <a:t>Interest Rate Features / previous</a:t>
            </a:r>
          </a:p>
        </p:txBody>
      </p:sp>
      <p:sp>
        <p:nvSpPr>
          <p:cNvPr id="3" name="Espace réservé du contenu 2">
            <a:extLst>
              <a:ext uri="{FF2B5EF4-FFF2-40B4-BE49-F238E27FC236}">
                <a16:creationId xmlns:a16="http://schemas.microsoft.com/office/drawing/2014/main" id="{C03D6D08-2E39-4725-B9CF-E3FC47B14129}"/>
              </a:ext>
            </a:extLst>
          </p:cNvPr>
          <p:cNvSpPr>
            <a:spLocks noGrp="1"/>
          </p:cNvSpPr>
          <p:nvPr>
            <p:ph idx="1"/>
          </p:nvPr>
        </p:nvSpPr>
        <p:spPr/>
        <p:txBody>
          <a:bodyPr>
            <a:normAutofit fontScale="85000" lnSpcReduction="10000"/>
          </a:bodyPr>
          <a:lstStyle/>
          <a:p>
            <a:r>
              <a:rPr lang="en-US" dirty="0"/>
              <a:t>Interest rate seems to be an important feature in predicting loan default.(You can see this from the lending club dataset) We were not given interest rate directly in either Main Application data or Previous Application data but we could approximate it:</a:t>
            </a:r>
          </a:p>
          <a:p>
            <a:endParaRPr lang="en-US" dirty="0"/>
          </a:p>
          <a:p>
            <a:r>
              <a:rPr lang="en-US" dirty="0"/>
              <a:t>Previous Application - The key thing here is that AMT_ANNUITY includes interest. Based on AMT_CREDIT, AMT_ANNUITY, and CNT_PAYMENT we can derive interest rate.</a:t>
            </a:r>
          </a:p>
          <a:p>
            <a:endParaRPr lang="en-US" dirty="0"/>
          </a:p>
          <a:p>
            <a:r>
              <a:rPr lang="en-US" dirty="0" err="1"/>
              <a:t>prev_app</a:t>
            </a:r>
            <a:r>
              <a:rPr lang="en-US" dirty="0"/>
              <a:t>['INTEREST'] = </a:t>
            </a:r>
            <a:r>
              <a:rPr lang="en-US" dirty="0" err="1"/>
              <a:t>prev_app</a:t>
            </a:r>
            <a:r>
              <a:rPr lang="en-US" dirty="0"/>
              <a:t>['CNT_PAYMENT']*</a:t>
            </a:r>
            <a:r>
              <a:rPr lang="en-US" dirty="0" err="1"/>
              <a:t>prev_app</a:t>
            </a:r>
            <a:r>
              <a:rPr lang="en-US" dirty="0"/>
              <a:t>['AMT_ANNUITY'] - </a:t>
            </a:r>
            <a:r>
              <a:rPr lang="en-US" dirty="0" err="1"/>
              <a:t>prev_app</a:t>
            </a:r>
            <a:r>
              <a:rPr lang="en-US" dirty="0"/>
              <a:t>['AMT_CREDIT']</a:t>
            </a:r>
          </a:p>
          <a:p>
            <a:r>
              <a:rPr lang="en-US" dirty="0" err="1"/>
              <a:t>prev_app</a:t>
            </a:r>
            <a:r>
              <a:rPr lang="en-US" dirty="0"/>
              <a:t>['INTEREST_RATE'] = 2*12*</a:t>
            </a:r>
            <a:r>
              <a:rPr lang="en-US" dirty="0" err="1"/>
              <a:t>prev_app</a:t>
            </a:r>
            <a:r>
              <a:rPr lang="en-US" dirty="0"/>
              <a:t>['INTEREST']/(</a:t>
            </a:r>
            <a:r>
              <a:rPr lang="en-US" dirty="0" err="1"/>
              <a:t>prev_app</a:t>
            </a:r>
            <a:r>
              <a:rPr lang="en-US" dirty="0"/>
              <a:t>['AMT_CREDIT']*(</a:t>
            </a:r>
            <a:r>
              <a:rPr lang="en-US" dirty="0" err="1"/>
              <a:t>prev_app</a:t>
            </a:r>
            <a:r>
              <a:rPr lang="en-US" dirty="0"/>
              <a:t>['CNT_PAYMENT']+1))</a:t>
            </a:r>
          </a:p>
          <a:p>
            <a:r>
              <a:rPr lang="en-US" dirty="0" err="1"/>
              <a:t>prev_app</a:t>
            </a:r>
            <a:r>
              <a:rPr lang="en-US" dirty="0"/>
              <a:t>['INTEREST_SHARE'] = </a:t>
            </a:r>
            <a:r>
              <a:rPr lang="en-US" dirty="0" err="1"/>
              <a:t>prev_app</a:t>
            </a:r>
            <a:r>
              <a:rPr lang="en-US" dirty="0"/>
              <a:t>['INTEREST']/</a:t>
            </a:r>
            <a:r>
              <a:rPr lang="en-US" dirty="0" err="1"/>
              <a:t>prev_app</a:t>
            </a:r>
            <a:r>
              <a:rPr lang="en-US" dirty="0"/>
              <a:t>['AMT_CREDIT']</a:t>
            </a:r>
          </a:p>
          <a:p>
            <a:r>
              <a:rPr lang="en-US" dirty="0"/>
              <a:t>Then by calculating max, min, mean of features above for each customer, I got several top features for Previous Application table.</a:t>
            </a:r>
          </a:p>
        </p:txBody>
      </p:sp>
    </p:spTree>
    <p:extLst>
      <p:ext uri="{BB962C8B-B14F-4D97-AF65-F5344CB8AC3E}">
        <p14:creationId xmlns:p14="http://schemas.microsoft.com/office/powerpoint/2010/main" val="209242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3F334-3E8C-45FA-85D5-B05F4AF2FED7}"/>
              </a:ext>
            </a:extLst>
          </p:cNvPr>
          <p:cNvSpPr>
            <a:spLocks noGrp="1"/>
          </p:cNvSpPr>
          <p:nvPr>
            <p:ph type="title"/>
          </p:nvPr>
        </p:nvSpPr>
        <p:spPr/>
        <p:txBody>
          <a:bodyPr/>
          <a:lstStyle/>
          <a:p>
            <a:r>
              <a:rPr lang="en-US" dirty="0"/>
              <a:t>Interest Rate Features / application</a:t>
            </a:r>
          </a:p>
        </p:txBody>
      </p:sp>
      <p:sp>
        <p:nvSpPr>
          <p:cNvPr id="3" name="Espace réservé du contenu 2">
            <a:extLst>
              <a:ext uri="{FF2B5EF4-FFF2-40B4-BE49-F238E27FC236}">
                <a16:creationId xmlns:a16="http://schemas.microsoft.com/office/drawing/2014/main" id="{A9A06234-8285-4FA7-86D9-57F91633B493}"/>
              </a:ext>
            </a:extLst>
          </p:cNvPr>
          <p:cNvSpPr>
            <a:spLocks noGrp="1"/>
          </p:cNvSpPr>
          <p:nvPr>
            <p:ph idx="1"/>
          </p:nvPr>
        </p:nvSpPr>
        <p:spPr/>
        <p:txBody>
          <a:bodyPr>
            <a:normAutofit fontScale="85000" lnSpcReduction="10000"/>
          </a:bodyPr>
          <a:lstStyle/>
          <a:p>
            <a:r>
              <a:rPr lang="en-US" dirty="0"/>
              <a:t>We were not given CNT_PAYMENT in Main Application data and but we could predict it from Previous Application table. I built a </a:t>
            </a:r>
            <a:r>
              <a:rPr lang="en-US" dirty="0" err="1"/>
              <a:t>lightgbm</a:t>
            </a:r>
            <a:r>
              <a:rPr lang="en-US" dirty="0"/>
              <a:t> from Previous Application table by using AMT_CREDIT, AMT_ANNUITY, AMT_CREDIT/AMT_ANNUITY to predict CNT_PAYMENT. The model got a RMSE ~2.78. After applying the model on Main Application table, I got predicted CNT_PAYMENT(EXP_TERM) for each record and then I created exact same features as I did for previous app table. After applying the model on Main Application table, I got predicted CNT_PAYMENT(EXP_TERM) for each record and then I created exact same features as I did for previous app table.</a:t>
            </a:r>
          </a:p>
          <a:p>
            <a:endParaRPr lang="en-US" dirty="0"/>
          </a:p>
          <a:p>
            <a:r>
              <a:rPr lang="en-US" dirty="0" err="1"/>
              <a:t>main_app</a:t>
            </a:r>
            <a:r>
              <a:rPr lang="en-US" dirty="0"/>
              <a:t>['INTEREST'] = </a:t>
            </a:r>
            <a:r>
              <a:rPr lang="en-US" dirty="0" err="1"/>
              <a:t>main_app</a:t>
            </a:r>
            <a:r>
              <a:rPr lang="en-US" dirty="0"/>
              <a:t>['EXP_TERM']*</a:t>
            </a:r>
            <a:r>
              <a:rPr lang="en-US" dirty="0" err="1"/>
              <a:t>main_app</a:t>
            </a:r>
            <a:r>
              <a:rPr lang="en-US" dirty="0"/>
              <a:t>['AMT_ANNUITY'] - </a:t>
            </a:r>
            <a:r>
              <a:rPr lang="en-US" dirty="0" err="1"/>
              <a:t>main_app</a:t>
            </a:r>
            <a:r>
              <a:rPr lang="en-US" dirty="0"/>
              <a:t>['AMT_CREDIT']</a:t>
            </a:r>
          </a:p>
          <a:p>
            <a:r>
              <a:rPr lang="en-US" dirty="0" err="1"/>
              <a:t>main_app</a:t>
            </a:r>
            <a:r>
              <a:rPr lang="en-US" dirty="0"/>
              <a:t>['INTEREST_RATE'] = 24*</a:t>
            </a:r>
            <a:r>
              <a:rPr lang="en-US" dirty="0" err="1"/>
              <a:t>main_app</a:t>
            </a:r>
            <a:r>
              <a:rPr lang="en-US" dirty="0"/>
              <a:t>['INTEREST']/(</a:t>
            </a:r>
            <a:r>
              <a:rPr lang="en-US" dirty="0" err="1"/>
              <a:t>main_app</a:t>
            </a:r>
            <a:r>
              <a:rPr lang="en-US" dirty="0"/>
              <a:t>['AMT_CREDIT']*(</a:t>
            </a:r>
            <a:r>
              <a:rPr lang="en-US" dirty="0" err="1"/>
              <a:t>main_app</a:t>
            </a:r>
            <a:r>
              <a:rPr lang="en-US" dirty="0"/>
              <a:t>['EXP_TERM']+1))</a:t>
            </a:r>
          </a:p>
          <a:p>
            <a:r>
              <a:rPr lang="en-US" dirty="0" err="1"/>
              <a:t>main_app</a:t>
            </a:r>
            <a:r>
              <a:rPr lang="en-US" dirty="0"/>
              <a:t>['INTEREST_SHARE'] = </a:t>
            </a:r>
            <a:r>
              <a:rPr lang="en-US" dirty="0" err="1"/>
              <a:t>main_app</a:t>
            </a:r>
            <a:r>
              <a:rPr lang="en-US" dirty="0"/>
              <a:t>['INTEREST']/</a:t>
            </a:r>
            <a:r>
              <a:rPr lang="en-US" dirty="0" err="1"/>
              <a:t>main_app</a:t>
            </a:r>
            <a:r>
              <a:rPr lang="en-US" dirty="0"/>
              <a:t>['AMT_CREDIT']</a:t>
            </a:r>
          </a:p>
          <a:p>
            <a:r>
              <a:rPr lang="en-US" dirty="0"/>
              <a:t>Overall, several of these interest rate related features joined my top 10 </a:t>
            </a:r>
            <a:r>
              <a:rPr lang="en-US" dirty="0" err="1"/>
              <a:t>lgb</a:t>
            </a:r>
            <a:r>
              <a:rPr lang="en-US" dirty="0"/>
              <a:t> features and gave ~0.0006 boost in CV.</a:t>
            </a:r>
          </a:p>
        </p:txBody>
      </p:sp>
    </p:spTree>
    <p:extLst>
      <p:ext uri="{BB962C8B-B14F-4D97-AF65-F5344CB8AC3E}">
        <p14:creationId xmlns:p14="http://schemas.microsoft.com/office/powerpoint/2010/main" val="212013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922E7B-0EB1-4ED1-96B2-DFC42B11C5B7}"/>
              </a:ext>
            </a:extLst>
          </p:cNvPr>
          <p:cNvSpPr>
            <a:spLocks noGrp="1"/>
          </p:cNvSpPr>
          <p:nvPr>
            <p:ph type="title"/>
          </p:nvPr>
        </p:nvSpPr>
        <p:spPr/>
        <p:txBody>
          <a:bodyPr/>
          <a:lstStyle/>
          <a:p>
            <a:r>
              <a:rPr lang="en-US" dirty="0"/>
              <a:t>Filtering Previous application data by NAME_CONTRACT_STATUS column </a:t>
            </a:r>
          </a:p>
        </p:txBody>
      </p:sp>
      <p:sp>
        <p:nvSpPr>
          <p:cNvPr id="3" name="Espace réservé du contenu 2">
            <a:extLst>
              <a:ext uri="{FF2B5EF4-FFF2-40B4-BE49-F238E27FC236}">
                <a16:creationId xmlns:a16="http://schemas.microsoft.com/office/drawing/2014/main" id="{54F49E57-6048-485B-ACAB-BF60C4DA4EB4}"/>
              </a:ext>
            </a:extLst>
          </p:cNvPr>
          <p:cNvSpPr>
            <a:spLocks noGrp="1"/>
          </p:cNvSpPr>
          <p:nvPr>
            <p:ph idx="1"/>
          </p:nvPr>
        </p:nvSpPr>
        <p:spPr/>
        <p:txBody>
          <a:bodyPr>
            <a:normAutofit fontScale="92500" lnSpcReduction="20000"/>
          </a:bodyPr>
          <a:lstStyle/>
          <a:p>
            <a:r>
              <a:rPr lang="en-US" dirty="0"/>
              <a:t>for value in </a:t>
            </a:r>
            <a:r>
              <a:rPr lang="en-US" dirty="0" err="1"/>
              <a:t>prev.NAME_PRODUCT_TYPE.unique</a:t>
            </a:r>
            <a:r>
              <a:rPr lang="en-US" dirty="0"/>
              <a:t>(): #prev is the previous application data</a:t>
            </a:r>
          </a:p>
          <a:p>
            <a:r>
              <a:rPr lang="en-US" dirty="0"/>
              <a:t>    </a:t>
            </a:r>
            <a:r>
              <a:rPr lang="en-US" dirty="0" err="1"/>
              <a:t>prev_approved</a:t>
            </a:r>
            <a:r>
              <a:rPr lang="en-US" dirty="0"/>
              <a:t> = </a:t>
            </a:r>
            <a:r>
              <a:rPr lang="en-US" dirty="0" err="1"/>
              <a:t>prev</a:t>
            </a:r>
            <a:r>
              <a:rPr lang="en-US" dirty="0"/>
              <a:t>[</a:t>
            </a:r>
            <a:r>
              <a:rPr lang="en-US" dirty="0" err="1"/>
              <a:t>prev.NAME_CONTRACT_STATUS</a:t>
            </a:r>
            <a:r>
              <a:rPr lang="en-US" dirty="0"/>
              <a:t> == value]</a:t>
            </a:r>
          </a:p>
          <a:p>
            <a:r>
              <a:rPr lang="en-US" dirty="0"/>
              <a:t>    print(value)</a:t>
            </a:r>
          </a:p>
          <a:p>
            <a:r>
              <a:rPr lang="en-US" dirty="0"/>
              <a:t>    </a:t>
            </a:r>
            <a:r>
              <a:rPr lang="en-US" dirty="0" err="1"/>
              <a:t>num_cols</a:t>
            </a:r>
            <a:r>
              <a:rPr lang="en-US" dirty="0"/>
              <a:t> = </a:t>
            </a:r>
            <a:r>
              <a:rPr lang="en-US" dirty="0" err="1"/>
              <a:t>prev_approved.columns</a:t>
            </a:r>
            <a:r>
              <a:rPr lang="en-US" dirty="0"/>
              <a:t>[</a:t>
            </a:r>
            <a:r>
              <a:rPr lang="en-US" dirty="0" err="1"/>
              <a:t>prev_approved.dtypes</a:t>
            </a:r>
            <a:r>
              <a:rPr lang="en-US" dirty="0"/>
              <a:t>!= object]</a:t>
            </a:r>
          </a:p>
          <a:p>
            <a:r>
              <a:rPr lang="en-US" dirty="0"/>
              <a:t>    </a:t>
            </a:r>
            <a:r>
              <a:rPr lang="en-US" dirty="0" err="1"/>
              <a:t>num_cols</a:t>
            </a:r>
            <a:r>
              <a:rPr lang="en-US" dirty="0"/>
              <a:t> = [col for col in </a:t>
            </a:r>
            <a:r>
              <a:rPr lang="en-US" dirty="0" err="1"/>
              <a:t>num_cols</a:t>
            </a:r>
            <a:r>
              <a:rPr lang="en-US" dirty="0"/>
              <a:t> if col not in ['SK_ID_CURR','SK_ID_PREV']]</a:t>
            </a:r>
          </a:p>
          <a:p>
            <a:r>
              <a:rPr lang="en-US" dirty="0"/>
              <a:t>    features = </a:t>
            </a:r>
            <a:r>
              <a:rPr lang="en-US" dirty="0" err="1"/>
              <a:t>prev_approved.groupby</a:t>
            </a:r>
            <a:r>
              <a:rPr lang="en-US" dirty="0"/>
              <a:t>('SK_ID_CURR')[</a:t>
            </a:r>
            <a:r>
              <a:rPr lang="en-US" dirty="0" err="1"/>
              <a:t>num_cols</a:t>
            </a:r>
            <a:r>
              <a:rPr lang="en-US" dirty="0"/>
              <a:t>].max().</a:t>
            </a:r>
            <a:r>
              <a:rPr lang="en-US" dirty="0" err="1"/>
              <a:t>reset_index</a:t>
            </a:r>
            <a:r>
              <a:rPr lang="en-US" dirty="0"/>
              <a:t>()</a:t>
            </a:r>
          </a:p>
          <a:p>
            <a:r>
              <a:rPr lang="en-US" dirty="0"/>
              <a:t>    </a:t>
            </a:r>
            <a:r>
              <a:rPr lang="en-US" dirty="0" err="1"/>
              <a:t>newcols</a:t>
            </a:r>
            <a:r>
              <a:rPr lang="en-US" dirty="0"/>
              <a:t> = ['_'+value+'_max'+'_</a:t>
            </a:r>
            <a:r>
              <a:rPr lang="en-US" dirty="0" err="1"/>
              <a:t>prev</a:t>
            </a:r>
            <a:r>
              <a:rPr lang="en-US" dirty="0"/>
              <a:t>_'+col for col in </a:t>
            </a:r>
            <a:r>
              <a:rPr lang="en-US" dirty="0" err="1"/>
              <a:t>features.columns</a:t>
            </a:r>
            <a:r>
              <a:rPr lang="en-US" dirty="0"/>
              <a:t> if col not in ['SK_ID_CURR']]</a:t>
            </a:r>
          </a:p>
          <a:p>
            <a:r>
              <a:rPr lang="en-US" dirty="0" err="1"/>
              <a:t>features.columns</a:t>
            </a:r>
            <a:r>
              <a:rPr lang="en-US" dirty="0"/>
              <a:t> = ['SK_ID_CURR']+</a:t>
            </a:r>
            <a:r>
              <a:rPr lang="en-US" dirty="0" err="1"/>
              <a:t>newcols</a:t>
            </a:r>
            <a:endParaRPr lang="en-US" dirty="0"/>
          </a:p>
          <a:p>
            <a:r>
              <a:rPr lang="en-US" dirty="0"/>
              <a:t>    data = </a:t>
            </a:r>
            <a:r>
              <a:rPr lang="en-US" dirty="0" err="1"/>
              <a:t>data.merge</a:t>
            </a:r>
            <a:r>
              <a:rPr lang="en-US" dirty="0"/>
              <a:t>(</a:t>
            </a:r>
            <a:r>
              <a:rPr lang="en-US" dirty="0" err="1"/>
              <a:t>features,'left','SK_ID_CURR</a:t>
            </a:r>
            <a:r>
              <a:rPr lang="en-US" dirty="0"/>
              <a:t>')</a:t>
            </a:r>
          </a:p>
          <a:p>
            <a:r>
              <a:rPr lang="en-US" dirty="0"/>
              <a:t>    test = </a:t>
            </a:r>
            <a:r>
              <a:rPr lang="en-US" dirty="0" err="1"/>
              <a:t>test.merge</a:t>
            </a:r>
            <a:r>
              <a:rPr lang="en-US" dirty="0"/>
              <a:t>(</a:t>
            </a:r>
            <a:r>
              <a:rPr lang="en-US" dirty="0" err="1"/>
              <a:t>features,'left','SK_ID_CURR</a:t>
            </a:r>
            <a:r>
              <a:rPr lang="en-US" dirty="0"/>
              <a:t>')</a:t>
            </a:r>
          </a:p>
        </p:txBody>
      </p:sp>
    </p:spTree>
    <p:extLst>
      <p:ext uri="{BB962C8B-B14F-4D97-AF65-F5344CB8AC3E}">
        <p14:creationId xmlns:p14="http://schemas.microsoft.com/office/powerpoint/2010/main" val="150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47BF-746B-444D-8BB4-CC17E7758635}"/>
              </a:ext>
            </a:extLst>
          </p:cNvPr>
          <p:cNvSpPr>
            <a:spLocks noGrp="1"/>
          </p:cNvSpPr>
          <p:nvPr>
            <p:ph type="title"/>
          </p:nvPr>
        </p:nvSpPr>
        <p:spPr/>
        <p:txBody>
          <a:bodyPr/>
          <a:lstStyle/>
          <a:p>
            <a:r>
              <a:rPr lang="en-US" dirty="0"/>
              <a:t>Approved or Refused by </a:t>
            </a:r>
            <a:r>
              <a:rPr lang="en-US" dirty="0" err="1"/>
              <a:t>Client_Type</a:t>
            </a:r>
            <a:endParaRPr lang="en-US" dirty="0"/>
          </a:p>
        </p:txBody>
      </p:sp>
      <p:sp>
        <p:nvSpPr>
          <p:cNvPr id="3" name="Espace réservé du contenu 2">
            <a:extLst>
              <a:ext uri="{FF2B5EF4-FFF2-40B4-BE49-F238E27FC236}">
                <a16:creationId xmlns:a16="http://schemas.microsoft.com/office/drawing/2014/main" id="{7FAB209F-563D-4A3F-9196-0475187A46CE}"/>
              </a:ext>
            </a:extLst>
          </p:cNvPr>
          <p:cNvSpPr>
            <a:spLocks noGrp="1"/>
          </p:cNvSpPr>
          <p:nvPr>
            <p:ph idx="1"/>
          </p:nvPr>
        </p:nvSpPr>
        <p:spPr/>
        <p:txBody>
          <a:bodyPr/>
          <a:lstStyle/>
          <a:p>
            <a:endParaRPr lang="en-US" dirty="0"/>
          </a:p>
        </p:txBody>
      </p:sp>
      <p:pic>
        <p:nvPicPr>
          <p:cNvPr id="6" name="Image 5">
            <a:extLst>
              <a:ext uri="{FF2B5EF4-FFF2-40B4-BE49-F238E27FC236}">
                <a16:creationId xmlns:a16="http://schemas.microsoft.com/office/drawing/2014/main" id="{B255E4BF-ABF6-4B45-B984-F953629BD54D}"/>
              </a:ext>
            </a:extLst>
          </p:cNvPr>
          <p:cNvPicPr>
            <a:picLocks noChangeAspect="1"/>
          </p:cNvPicPr>
          <p:nvPr/>
        </p:nvPicPr>
        <p:blipFill>
          <a:blip r:embed="rId2"/>
          <a:stretch>
            <a:fillRect/>
          </a:stretch>
        </p:blipFill>
        <p:spPr>
          <a:xfrm>
            <a:off x="571500" y="1847850"/>
            <a:ext cx="4057650" cy="3009900"/>
          </a:xfrm>
          <a:prstGeom prst="rect">
            <a:avLst/>
          </a:prstGeom>
        </p:spPr>
      </p:pic>
      <p:sp>
        <p:nvSpPr>
          <p:cNvPr id="7" name="ZoneTexte 6">
            <a:extLst>
              <a:ext uri="{FF2B5EF4-FFF2-40B4-BE49-F238E27FC236}">
                <a16:creationId xmlns:a16="http://schemas.microsoft.com/office/drawing/2014/main" id="{27A23A8F-C414-418F-9811-C5F219867C91}"/>
              </a:ext>
            </a:extLst>
          </p:cNvPr>
          <p:cNvSpPr txBox="1"/>
          <p:nvPr/>
        </p:nvSpPr>
        <p:spPr>
          <a:xfrm>
            <a:off x="571500" y="4362450"/>
            <a:ext cx="1313180" cy="369332"/>
          </a:xfrm>
          <a:prstGeom prst="rect">
            <a:avLst/>
          </a:prstGeom>
          <a:noFill/>
        </p:spPr>
        <p:txBody>
          <a:bodyPr wrap="none" rtlCol="0">
            <a:spAutoFit/>
          </a:bodyPr>
          <a:lstStyle/>
          <a:p>
            <a:r>
              <a:rPr lang="en-US" b="1" dirty="0">
                <a:solidFill>
                  <a:srgbClr val="FF0000"/>
                </a:solidFill>
              </a:rPr>
              <a:t>approved</a:t>
            </a:r>
          </a:p>
        </p:txBody>
      </p:sp>
      <p:pic>
        <p:nvPicPr>
          <p:cNvPr id="8" name="Image 7">
            <a:extLst>
              <a:ext uri="{FF2B5EF4-FFF2-40B4-BE49-F238E27FC236}">
                <a16:creationId xmlns:a16="http://schemas.microsoft.com/office/drawing/2014/main" id="{2B5A9581-ABB7-45D5-9103-1715D0B28763}"/>
              </a:ext>
            </a:extLst>
          </p:cNvPr>
          <p:cNvPicPr>
            <a:picLocks noChangeAspect="1"/>
          </p:cNvPicPr>
          <p:nvPr/>
        </p:nvPicPr>
        <p:blipFill>
          <a:blip r:embed="rId3"/>
          <a:stretch>
            <a:fillRect/>
          </a:stretch>
        </p:blipFill>
        <p:spPr>
          <a:xfrm>
            <a:off x="5233987" y="1847850"/>
            <a:ext cx="3971925" cy="3038475"/>
          </a:xfrm>
          <a:prstGeom prst="rect">
            <a:avLst/>
          </a:prstGeom>
        </p:spPr>
      </p:pic>
      <p:sp>
        <p:nvSpPr>
          <p:cNvPr id="9" name="ZoneTexte 8">
            <a:extLst>
              <a:ext uri="{FF2B5EF4-FFF2-40B4-BE49-F238E27FC236}">
                <a16:creationId xmlns:a16="http://schemas.microsoft.com/office/drawing/2014/main" id="{79892817-30C8-408D-ACB4-1883741F5F1D}"/>
              </a:ext>
            </a:extLst>
          </p:cNvPr>
          <p:cNvSpPr txBox="1"/>
          <p:nvPr/>
        </p:nvSpPr>
        <p:spPr>
          <a:xfrm>
            <a:off x="5233987" y="4362450"/>
            <a:ext cx="1008609" cy="369332"/>
          </a:xfrm>
          <a:prstGeom prst="rect">
            <a:avLst/>
          </a:prstGeom>
          <a:noFill/>
        </p:spPr>
        <p:txBody>
          <a:bodyPr wrap="none" rtlCol="0">
            <a:spAutoFit/>
          </a:bodyPr>
          <a:lstStyle/>
          <a:p>
            <a:r>
              <a:rPr lang="en-US" b="1" dirty="0">
                <a:solidFill>
                  <a:srgbClr val="FF0000"/>
                </a:solidFill>
              </a:rPr>
              <a:t>refused</a:t>
            </a:r>
          </a:p>
        </p:txBody>
      </p:sp>
    </p:spTree>
    <p:extLst>
      <p:ext uri="{BB962C8B-B14F-4D97-AF65-F5344CB8AC3E}">
        <p14:creationId xmlns:p14="http://schemas.microsoft.com/office/powerpoint/2010/main" val="143657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2"/>
          <a:stretch>
            <a:fillRect/>
          </a:stretch>
        </p:blipFill>
        <p:spPr>
          <a:xfrm>
            <a:off x="370536" y="1700940"/>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710499" y="345588"/>
            <a:ext cx="10571998" cy="970450"/>
          </a:xfrm>
        </p:spPr>
        <p:txBody>
          <a:bodyPr/>
          <a:lstStyle/>
          <a:p>
            <a:r>
              <a:rPr lang="en-US" dirty="0"/>
              <a:t>Few notes…</a:t>
            </a:r>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5828910" y="1725455"/>
            <a:ext cx="904875" cy="371475"/>
          </a:xfrm>
          <a:prstGeom prst="rect">
            <a:avLst/>
          </a:prstGeom>
        </p:spPr>
      </p:pic>
      <p:sp>
        <p:nvSpPr>
          <p:cNvPr id="3" name="ZoneTexte 2">
            <a:extLst>
              <a:ext uri="{FF2B5EF4-FFF2-40B4-BE49-F238E27FC236}">
                <a16:creationId xmlns:a16="http://schemas.microsoft.com/office/drawing/2014/main" id="{0B282FC0-FCF4-4DAD-A736-6FD79D1A9ED7}"/>
              </a:ext>
            </a:extLst>
          </p:cNvPr>
          <p:cNvSpPr txBox="1"/>
          <p:nvPr/>
        </p:nvSpPr>
        <p:spPr>
          <a:xfrm>
            <a:off x="6870693" y="1105103"/>
            <a:ext cx="5220694" cy="4401205"/>
          </a:xfrm>
          <a:prstGeom prst="rect">
            <a:avLst/>
          </a:prstGeom>
          <a:noFill/>
        </p:spPr>
        <p:txBody>
          <a:bodyPr wrap="square" rtlCol="0">
            <a:spAutoFit/>
          </a:bodyPr>
          <a:lstStyle/>
          <a:p>
            <a:r>
              <a:rPr lang="en-US" sz="1400" dirty="0"/>
              <a:t>Idée feature engineering :</a:t>
            </a:r>
          </a:p>
          <a:p>
            <a:pPr marL="285750" indent="-285750">
              <a:buFontTx/>
              <a:buChar char="-"/>
            </a:pPr>
            <a:r>
              <a:rPr lang="en-US" sz="1400" dirty="0" err="1"/>
              <a:t>Rester</a:t>
            </a:r>
            <a:r>
              <a:rPr lang="en-US" sz="1400" dirty="0"/>
              <a:t> interpretable (</a:t>
            </a:r>
            <a:r>
              <a:rPr lang="en-US" sz="1400" dirty="0" err="1"/>
              <a:t>donc</a:t>
            </a:r>
            <a:r>
              <a:rPr lang="en-US" sz="1400" dirty="0"/>
              <a:t> pas </a:t>
            </a:r>
            <a:r>
              <a:rPr lang="en-US" sz="1400" dirty="0" err="1"/>
              <a:t>d’ext</a:t>
            </a:r>
            <a:r>
              <a:rPr lang="en-US" sz="1400" dirty="0"/>
              <a:t>_ </a:t>
            </a:r>
            <a:r>
              <a:rPr lang="en-US" sz="1400" dirty="0" err="1"/>
              <a:t>ni</a:t>
            </a:r>
            <a:r>
              <a:rPr lang="en-US" sz="1400" dirty="0"/>
              <a:t> de FE </a:t>
            </a:r>
            <a:r>
              <a:rPr lang="en-US" sz="1400" dirty="0" err="1"/>
              <a:t>automatique</a:t>
            </a:r>
            <a:r>
              <a:rPr lang="en-US" sz="1400" dirty="0"/>
              <a:t>)</a:t>
            </a:r>
          </a:p>
          <a:p>
            <a:pPr marL="285750" indent="-285750">
              <a:buFontTx/>
              <a:buChar char="-"/>
            </a:pPr>
            <a:r>
              <a:rPr lang="en-US" sz="1400" dirty="0" err="1"/>
              <a:t>Calculer</a:t>
            </a:r>
            <a:r>
              <a:rPr lang="en-US" sz="1400" dirty="0"/>
              <a:t> le term du prêt (</a:t>
            </a:r>
            <a:r>
              <a:rPr lang="en-US" sz="1400" dirty="0" err="1"/>
              <a:t>taux</a:t>
            </a:r>
            <a:r>
              <a:rPr lang="en-US" sz="1400" dirty="0"/>
              <a:t> fixe)</a:t>
            </a:r>
          </a:p>
          <a:p>
            <a:pPr marL="285750" indent="-285750">
              <a:buFontTx/>
              <a:buChar char="-"/>
            </a:pPr>
            <a:r>
              <a:rPr lang="en-US" sz="1400" dirty="0"/>
              <a:t>Retirement age : </a:t>
            </a:r>
            <a:r>
              <a:rPr lang="en-US" sz="1400" dirty="0" err="1"/>
              <a:t>est-ce</a:t>
            </a:r>
            <a:r>
              <a:rPr lang="en-US" sz="1400" dirty="0"/>
              <a:t> que le prêt propose </a:t>
            </a:r>
            <a:r>
              <a:rPr lang="en-US" sz="1400" dirty="0" err="1"/>
              <a:t>chevauche</a:t>
            </a:r>
            <a:r>
              <a:rPr lang="en-US" sz="1400" dirty="0"/>
              <a:t> </a:t>
            </a:r>
            <a:r>
              <a:rPr lang="en-US" sz="1400" dirty="0" err="1"/>
              <a:t>l’année</a:t>
            </a:r>
            <a:r>
              <a:rPr lang="en-US" sz="1400" dirty="0"/>
              <a:t> de la </a:t>
            </a:r>
            <a:r>
              <a:rPr lang="en-US" sz="1400" dirty="0" err="1"/>
              <a:t>retraite</a:t>
            </a:r>
            <a:endParaRPr lang="en-US" sz="1400" dirty="0"/>
          </a:p>
          <a:p>
            <a:pPr marL="285750" indent="-285750">
              <a:buFontTx/>
              <a:buChar char="-"/>
            </a:pPr>
            <a:r>
              <a:rPr lang="en-US" sz="1400" dirty="0"/>
              <a:t>Imputation </a:t>
            </a:r>
            <a:r>
              <a:rPr lang="en-US" sz="1400" dirty="0" err="1"/>
              <a:t>knn</a:t>
            </a:r>
            <a:r>
              <a:rPr lang="en-US" sz="1400" dirty="0"/>
              <a:t> (observation de </a:t>
            </a:r>
            <a:r>
              <a:rPr lang="en-US" sz="1400" dirty="0" err="1"/>
              <a:t>kde</a:t>
            </a:r>
            <a:r>
              <a:rPr lang="en-US" sz="1400" dirty="0"/>
              <a:t> pour conserver </a:t>
            </a:r>
            <a:r>
              <a:rPr lang="en-US" sz="1400" dirty="0" err="1"/>
              <a:t>une</a:t>
            </a:r>
            <a:r>
              <a:rPr lang="en-US" sz="1400" dirty="0"/>
              <a:t> </a:t>
            </a:r>
            <a:r>
              <a:rPr lang="en-US" sz="1400" dirty="0" err="1"/>
              <a:t>distrib</a:t>
            </a:r>
            <a:r>
              <a:rPr lang="en-US" sz="1400" dirty="0"/>
              <a:t> </a:t>
            </a:r>
            <a:r>
              <a:rPr lang="en-US" sz="1400" dirty="0" err="1"/>
              <a:t>discriminante</a:t>
            </a:r>
            <a:r>
              <a:rPr lang="en-US" sz="1400" dirty="0"/>
              <a:t>)</a:t>
            </a:r>
          </a:p>
          <a:p>
            <a:pPr marL="285750" indent="-285750">
              <a:buFontTx/>
              <a:buChar char="-"/>
            </a:pPr>
            <a:r>
              <a:rPr lang="en-US" sz="1400" dirty="0"/>
              <a:t>Observer les differences application / previous app</a:t>
            </a:r>
          </a:p>
          <a:p>
            <a:pPr marL="285750" indent="-285750">
              <a:buFontTx/>
              <a:buChar char="-"/>
            </a:pPr>
            <a:r>
              <a:rPr lang="en-US" sz="1400" dirty="0" err="1"/>
              <a:t>Valoriser</a:t>
            </a:r>
            <a:r>
              <a:rPr lang="en-US" sz="1400" dirty="0"/>
              <a:t> les </a:t>
            </a:r>
            <a:r>
              <a:rPr lang="en-US" sz="1400" dirty="0" err="1"/>
              <a:t>défauts</a:t>
            </a:r>
            <a:r>
              <a:rPr lang="en-US" sz="1400" dirty="0"/>
              <a:t> </a:t>
            </a:r>
            <a:r>
              <a:rPr lang="en-US" sz="1400" dirty="0" err="1"/>
              <a:t>en</a:t>
            </a:r>
            <a:r>
              <a:rPr lang="en-US" sz="1400" dirty="0"/>
              <a:t> function de </a:t>
            </a:r>
            <a:r>
              <a:rPr lang="en-US" sz="1400" dirty="0" err="1"/>
              <a:t>leur</a:t>
            </a:r>
            <a:r>
              <a:rPr lang="en-US" sz="1400" dirty="0"/>
              <a:t> date </a:t>
            </a:r>
            <a:r>
              <a:rPr lang="en-US" sz="1400" dirty="0" err="1"/>
              <a:t>d’apparition</a:t>
            </a:r>
            <a:endParaRPr lang="en-US" sz="1400" dirty="0"/>
          </a:p>
          <a:p>
            <a:pPr marL="285750" indent="-285750">
              <a:buFontTx/>
              <a:buChar char="-"/>
            </a:pPr>
            <a:r>
              <a:rPr lang="en-US" sz="1400" dirty="0"/>
              <a:t>Un </a:t>
            </a:r>
            <a:r>
              <a:rPr lang="en-US" sz="1400" dirty="0" err="1"/>
              <a:t>faible</a:t>
            </a:r>
            <a:r>
              <a:rPr lang="en-US" sz="1400" dirty="0"/>
              <a:t> </a:t>
            </a:r>
            <a:r>
              <a:rPr lang="en-US" sz="1400" dirty="0" err="1"/>
              <a:t>taux</a:t>
            </a:r>
            <a:r>
              <a:rPr lang="en-US" sz="1400" dirty="0"/>
              <a:t> </a:t>
            </a:r>
            <a:r>
              <a:rPr lang="en-US" sz="1400" dirty="0" err="1"/>
              <a:t>d’intérêt</a:t>
            </a:r>
            <a:r>
              <a:rPr lang="en-US" sz="1400" dirty="0"/>
              <a:t> </a:t>
            </a:r>
            <a:r>
              <a:rPr lang="en-US" sz="1400" dirty="0" err="1"/>
              <a:t>est</a:t>
            </a:r>
            <a:r>
              <a:rPr lang="en-US" sz="1400" dirty="0"/>
              <a:t> il </a:t>
            </a:r>
            <a:r>
              <a:rPr lang="en-US" sz="1400" dirty="0" err="1"/>
              <a:t>accordé</a:t>
            </a:r>
            <a:r>
              <a:rPr lang="en-US" sz="1400" dirty="0"/>
              <a:t> aux “</a:t>
            </a:r>
            <a:r>
              <a:rPr lang="en-US" sz="1400" dirty="0" err="1"/>
              <a:t>meilleurs</a:t>
            </a:r>
            <a:r>
              <a:rPr lang="en-US" sz="1400" dirty="0"/>
              <a:t>” clients?</a:t>
            </a:r>
          </a:p>
          <a:p>
            <a:pPr marL="285750" indent="-285750">
              <a:buFontTx/>
              <a:buChar char="-"/>
            </a:pPr>
            <a:r>
              <a:rPr lang="en-US" sz="1400" dirty="0" err="1"/>
              <a:t>AMT_Credit</a:t>
            </a:r>
            <a:r>
              <a:rPr lang="en-US" sz="1400" dirty="0"/>
              <a:t> &gt; AMT_GOODS_PRICE </a:t>
            </a:r>
            <a:r>
              <a:rPr lang="en-US" sz="1400" dirty="0" err="1"/>
              <a:t>cas</a:t>
            </a:r>
            <a:r>
              <a:rPr lang="en-US" sz="1400" dirty="0"/>
              <a:t> </a:t>
            </a:r>
            <a:r>
              <a:rPr lang="en-US" sz="1400" dirty="0" err="1"/>
              <a:t>d’une</a:t>
            </a:r>
            <a:r>
              <a:rPr lang="en-US" sz="1400" dirty="0"/>
              <a:t> assurance </a:t>
            </a:r>
            <a:r>
              <a:rPr lang="en-US" sz="1400" dirty="0" err="1"/>
              <a:t>souscrite</a:t>
            </a:r>
            <a:r>
              <a:rPr lang="en-US" sz="1400" dirty="0"/>
              <a:t> NFLAG_INSURED_ON_APPROVAL=0</a:t>
            </a:r>
          </a:p>
          <a:p>
            <a:pPr marL="285750" indent="-285750">
              <a:buFontTx/>
              <a:buChar char="-"/>
            </a:pPr>
            <a:endParaRPr lang="en-US" sz="1400" dirty="0"/>
          </a:p>
          <a:p>
            <a:pPr marL="285750" indent="-285750">
              <a:buFontTx/>
              <a:buChar char="-"/>
            </a:pPr>
            <a:r>
              <a:rPr lang="en-US" sz="1400" dirty="0"/>
              <a:t>Attention aux pb </a:t>
            </a:r>
            <a:r>
              <a:rPr lang="en-US" sz="1400" dirty="0" err="1"/>
              <a:t>d’update</a:t>
            </a:r>
            <a:r>
              <a:rPr lang="en-US" sz="1400" dirty="0"/>
              <a:t> des bureau et previous et au </a:t>
            </a:r>
            <a:r>
              <a:rPr lang="en-US" sz="1400" dirty="0" err="1"/>
              <a:t>signe</a:t>
            </a:r>
            <a:r>
              <a:rPr lang="en-US" sz="1400" dirty="0"/>
              <a:t> de la cash balance</a:t>
            </a:r>
          </a:p>
          <a:p>
            <a:pPr marL="285750" indent="-285750">
              <a:buFontTx/>
              <a:buChar char="-"/>
            </a:pPr>
            <a:endParaRPr lang="en-US" sz="1400" dirty="0"/>
          </a:p>
          <a:p>
            <a:pPr marL="285750" indent="-285750">
              <a:buFontTx/>
              <a:buChar char="-"/>
            </a:pPr>
            <a:endParaRPr lang="en-US" sz="1400" dirty="0"/>
          </a:p>
        </p:txBody>
      </p:sp>
      <p:sp>
        <p:nvSpPr>
          <p:cNvPr id="6" name="ZoneTexte 5">
            <a:extLst>
              <a:ext uri="{FF2B5EF4-FFF2-40B4-BE49-F238E27FC236}">
                <a16:creationId xmlns:a16="http://schemas.microsoft.com/office/drawing/2014/main" id="{DEF4C230-0BEA-43ED-BA26-174DD5A7862D}"/>
              </a:ext>
            </a:extLst>
          </p:cNvPr>
          <p:cNvSpPr txBox="1"/>
          <p:nvPr/>
        </p:nvSpPr>
        <p:spPr>
          <a:xfrm>
            <a:off x="6870694" y="4985704"/>
            <a:ext cx="5113538" cy="1600438"/>
          </a:xfrm>
          <a:prstGeom prst="rect">
            <a:avLst/>
          </a:prstGeom>
          <a:noFill/>
        </p:spPr>
        <p:txBody>
          <a:bodyPr wrap="square" rtlCol="0">
            <a:spAutoFit/>
          </a:bodyPr>
          <a:lstStyle/>
          <a:p>
            <a:r>
              <a:rPr lang="en-US" sz="1400" dirty="0" err="1"/>
              <a:t>Idées</a:t>
            </a:r>
            <a:r>
              <a:rPr lang="en-US" sz="1400" dirty="0"/>
              <a:t> orientation étude</a:t>
            </a:r>
          </a:p>
          <a:p>
            <a:pPr marL="285750" indent="-285750">
              <a:buFontTx/>
              <a:buChar char="-"/>
            </a:pPr>
            <a:r>
              <a:rPr lang="en-US" sz="1400" dirty="0" err="1"/>
              <a:t>Valoriser</a:t>
            </a:r>
            <a:r>
              <a:rPr lang="en-US" sz="1400" dirty="0"/>
              <a:t> </a:t>
            </a:r>
            <a:r>
              <a:rPr lang="en-US" sz="1400" dirty="0" err="1"/>
              <a:t>différemment</a:t>
            </a:r>
            <a:r>
              <a:rPr lang="en-US" sz="1400" dirty="0"/>
              <a:t> le revolving et les cash loan.</a:t>
            </a:r>
          </a:p>
          <a:p>
            <a:pPr marL="285750" indent="-285750">
              <a:buFontTx/>
              <a:buChar char="-"/>
            </a:pPr>
            <a:r>
              <a:rPr lang="en-US" sz="1400" dirty="0" err="1"/>
              <a:t>Curseur</a:t>
            </a:r>
            <a:r>
              <a:rPr lang="en-US" sz="1400" dirty="0"/>
              <a:t> </a:t>
            </a:r>
            <a:r>
              <a:rPr lang="en-US" sz="1400" dirty="0" err="1"/>
              <a:t>montant</a:t>
            </a:r>
            <a:r>
              <a:rPr lang="en-US" sz="1400" dirty="0"/>
              <a:t> du prêt (</a:t>
            </a:r>
            <a:r>
              <a:rPr lang="en-US" sz="1400" dirty="0" err="1"/>
              <a:t>ajuster</a:t>
            </a:r>
            <a:r>
              <a:rPr lang="en-US" sz="1400" dirty="0"/>
              <a:t> proposition client) et </a:t>
            </a:r>
            <a:r>
              <a:rPr lang="en-US" sz="1400" dirty="0" err="1"/>
              <a:t>taux</a:t>
            </a:r>
            <a:r>
              <a:rPr lang="en-US" sz="1400" dirty="0"/>
              <a:t> </a:t>
            </a:r>
            <a:r>
              <a:rPr lang="en-US" sz="1400" dirty="0" err="1"/>
              <a:t>d’intérêt</a:t>
            </a:r>
            <a:r>
              <a:rPr lang="en-US" sz="1400" dirty="0"/>
              <a:t>.</a:t>
            </a:r>
          </a:p>
          <a:p>
            <a:pPr marL="285750" indent="-285750">
              <a:buFontTx/>
              <a:buChar char="-"/>
            </a:pPr>
            <a:r>
              <a:rPr lang="en-US" sz="1400" dirty="0" err="1"/>
              <a:t>Fenêtre</a:t>
            </a:r>
            <a:r>
              <a:rPr lang="en-US" sz="1400" dirty="0"/>
              <a:t> </a:t>
            </a:r>
            <a:r>
              <a:rPr lang="en-US" sz="1400" dirty="0" err="1"/>
              <a:t>temporelle</a:t>
            </a:r>
            <a:r>
              <a:rPr lang="en-US" sz="1400" dirty="0"/>
              <a:t> : </a:t>
            </a:r>
            <a:r>
              <a:rPr lang="en-US" sz="1400" dirty="0" err="1"/>
              <a:t>une</a:t>
            </a:r>
            <a:r>
              <a:rPr lang="en-US" sz="1400" dirty="0"/>
              <a:t> </a:t>
            </a:r>
            <a:r>
              <a:rPr lang="en-US" sz="1400" dirty="0" err="1"/>
              <a:t>sorte</a:t>
            </a:r>
            <a:r>
              <a:rPr lang="en-US" sz="1400" dirty="0"/>
              <a:t> de droit à </a:t>
            </a:r>
            <a:r>
              <a:rPr lang="en-US" sz="1400" dirty="0" err="1"/>
              <a:t>l’oubli</a:t>
            </a:r>
            <a:r>
              <a:rPr lang="en-US" sz="1400" dirty="0"/>
              <a:t> + considerer les </a:t>
            </a:r>
            <a:r>
              <a:rPr lang="en-US" sz="1400" dirty="0" err="1"/>
              <a:t>données</a:t>
            </a:r>
            <a:r>
              <a:rPr lang="en-US" sz="1400" dirty="0"/>
              <a:t> plus </a:t>
            </a:r>
            <a:r>
              <a:rPr lang="en-US" sz="1400" dirty="0" err="1"/>
              <a:t>récentes</a:t>
            </a:r>
            <a:r>
              <a:rPr lang="en-US" sz="1400" dirty="0"/>
              <a:t> </a:t>
            </a:r>
            <a:r>
              <a:rPr lang="en-US" sz="1400" dirty="0" err="1"/>
              <a:t>comme</a:t>
            </a:r>
            <a:r>
              <a:rPr lang="en-US" sz="1400" dirty="0"/>
              <a:t> plus </a:t>
            </a:r>
            <a:r>
              <a:rPr lang="en-US" sz="1400" dirty="0" err="1"/>
              <a:t>fiables</a:t>
            </a:r>
            <a:r>
              <a:rPr lang="en-US" sz="1400" dirty="0"/>
              <a:t>.</a:t>
            </a:r>
          </a:p>
        </p:txBody>
      </p:sp>
      <p:sp>
        <p:nvSpPr>
          <p:cNvPr id="8" name="Flèche : droite 7">
            <a:extLst>
              <a:ext uri="{FF2B5EF4-FFF2-40B4-BE49-F238E27FC236}">
                <a16:creationId xmlns:a16="http://schemas.microsoft.com/office/drawing/2014/main" id="{0FDE58D6-1F75-4100-B152-4A28CFCB5D27}"/>
              </a:ext>
            </a:extLst>
          </p:cNvPr>
          <p:cNvSpPr/>
          <p:nvPr/>
        </p:nvSpPr>
        <p:spPr>
          <a:xfrm>
            <a:off x="2078181" y="2013802"/>
            <a:ext cx="166255"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AE9A29D3-C1F0-4D95-96A0-050582F30BD6}"/>
              </a:ext>
            </a:extLst>
          </p:cNvPr>
          <p:cNvSpPr txBox="1"/>
          <p:nvPr/>
        </p:nvSpPr>
        <p:spPr>
          <a:xfrm>
            <a:off x="570037" y="1796847"/>
            <a:ext cx="1510350" cy="600164"/>
          </a:xfrm>
          <a:prstGeom prst="rect">
            <a:avLst/>
          </a:prstGeom>
          <a:noFill/>
        </p:spPr>
        <p:txBody>
          <a:bodyPr wrap="none" rtlCol="0">
            <a:spAutoFit/>
          </a:bodyPr>
          <a:lstStyle/>
          <a:p>
            <a:pPr algn="r"/>
            <a:r>
              <a:rPr lang="en-US" sz="1100" dirty="0">
                <a:solidFill>
                  <a:srgbClr val="7030A0"/>
                </a:solidFill>
              </a:rPr>
              <a:t>Features describing</a:t>
            </a:r>
          </a:p>
          <a:p>
            <a:pPr algn="r"/>
            <a:r>
              <a:rPr lang="en-US" sz="1100" dirty="0">
                <a:solidFill>
                  <a:srgbClr val="7030A0"/>
                </a:solidFill>
              </a:rPr>
              <a:t>- Loan</a:t>
            </a:r>
          </a:p>
          <a:p>
            <a:pPr algn="r"/>
            <a:r>
              <a:rPr lang="en-US" sz="1100" dirty="0">
                <a:solidFill>
                  <a:srgbClr val="7030A0"/>
                </a:solidFill>
              </a:rPr>
              <a:t>- Customer</a:t>
            </a:r>
          </a:p>
        </p:txBody>
      </p:sp>
    </p:spTree>
    <p:extLst>
      <p:ext uri="{BB962C8B-B14F-4D97-AF65-F5344CB8AC3E}">
        <p14:creationId xmlns:p14="http://schemas.microsoft.com/office/powerpoint/2010/main" val="822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99686-4899-4802-B76D-9BEC6B6000A2}"/>
              </a:ext>
            </a:extLst>
          </p:cNvPr>
          <p:cNvSpPr>
            <a:spLocks noGrp="1"/>
          </p:cNvSpPr>
          <p:nvPr>
            <p:ph type="title"/>
          </p:nvPr>
        </p:nvSpPr>
        <p:spPr/>
        <p:txBody>
          <a:bodyPr/>
          <a:lstStyle/>
          <a:p>
            <a:r>
              <a:rPr lang="en-US" dirty="0"/>
              <a:t>Bureau &amp; </a:t>
            </a:r>
            <a:r>
              <a:rPr lang="en-US" dirty="0" err="1"/>
              <a:t>bureau_balance</a:t>
            </a:r>
            <a:endParaRPr lang="en-US" dirty="0"/>
          </a:p>
        </p:txBody>
      </p:sp>
      <p:sp>
        <p:nvSpPr>
          <p:cNvPr id="3" name="Espace réservé du contenu 2">
            <a:extLst>
              <a:ext uri="{FF2B5EF4-FFF2-40B4-BE49-F238E27FC236}">
                <a16:creationId xmlns:a16="http://schemas.microsoft.com/office/drawing/2014/main" id="{E43A1F1F-9061-4A73-9554-A8FF2CBAAC32}"/>
              </a:ext>
            </a:extLst>
          </p:cNvPr>
          <p:cNvSpPr>
            <a:spLocks noGrp="1"/>
          </p:cNvSpPr>
          <p:nvPr>
            <p:ph idx="1"/>
          </p:nvPr>
        </p:nvSpPr>
        <p:spPr/>
        <p:txBody>
          <a:bodyPr>
            <a:normAutofit fontScale="70000" lnSpcReduction="20000"/>
          </a:bodyPr>
          <a:lstStyle/>
          <a:p>
            <a:r>
              <a:rPr lang="en-US" dirty="0"/>
              <a:t>After first sight on entire dataset, we keep only valuable info to dig deeper.</a:t>
            </a:r>
          </a:p>
          <a:p>
            <a:pPr lvl="1"/>
            <a:r>
              <a:rPr lang="en-US" dirty="0"/>
              <a:t>Fail lead to either overdue only, or a debt</a:t>
            </a:r>
          </a:p>
          <a:p>
            <a:r>
              <a:rPr lang="en-US" dirty="0"/>
              <a:t>Bureau : </a:t>
            </a:r>
          </a:p>
          <a:p>
            <a:pPr lvl="1"/>
            <a:r>
              <a:rPr lang="en-US" dirty="0"/>
              <a:t>Current overdue (age is given by DAYS_CREDIT_UPDATE) is given by :</a:t>
            </a:r>
          </a:p>
          <a:p>
            <a:pPr lvl="2"/>
            <a:r>
              <a:rPr lang="en-US" dirty="0"/>
              <a:t>CREDIT_DAY_OVERDUE</a:t>
            </a:r>
          </a:p>
          <a:p>
            <a:pPr lvl="1"/>
            <a:r>
              <a:rPr lang="en-US" dirty="0"/>
              <a:t>N_CREDIT_OBS_WINDOW is approx. : DAYS_CREDIT – DAYS_CREDIT_UPDATE</a:t>
            </a:r>
          </a:p>
          <a:p>
            <a:pPr lvl="1"/>
            <a:r>
              <a:rPr lang="en-US" dirty="0"/>
              <a:t>AMT_CREDIT_SUM (AMT_CREDIT_SUM = AMT_CREDIT_SUM_LIMIT + AMT_CREDIT_SUM_DEBT)</a:t>
            </a:r>
          </a:p>
          <a:p>
            <a:pPr lvl="1"/>
            <a:r>
              <a:rPr lang="en-US" dirty="0"/>
              <a:t>Consider the DEBT rate : bureau['AMT_CREDIT_DEBT_RATE'] = bureau['AMT_CREDIT_SUM_DEBT']/(1 + bureau['AMT_CREDIT_SUM'])</a:t>
            </a:r>
          </a:p>
          <a:p>
            <a:r>
              <a:rPr lang="en-US" dirty="0" err="1"/>
              <a:t>Bureau_balance</a:t>
            </a:r>
            <a:r>
              <a:rPr lang="en-US" dirty="0"/>
              <a:t>:</a:t>
            </a:r>
          </a:p>
          <a:p>
            <a:pPr lvl="1"/>
            <a:r>
              <a:rPr lang="en-US" dirty="0"/>
              <a:t>Count month balance status</a:t>
            </a:r>
          </a:p>
          <a:p>
            <a:pPr lvl="2"/>
            <a:r>
              <a:rPr lang="en-US" dirty="0"/>
              <a:t>Typical </a:t>
            </a:r>
            <a:r>
              <a:rPr lang="en-US" dirty="0" err="1"/>
              <a:t>behaviour</a:t>
            </a:r>
            <a:r>
              <a:rPr lang="en-US" dirty="0"/>
              <a:t> is C, …, C, I, …, I, X when closed since C count </a:t>
            </a:r>
            <a:r>
              <a:rPr lang="en-US" dirty="0" err="1"/>
              <a:t>vals</a:t>
            </a:r>
            <a:r>
              <a:rPr lang="en-US" dirty="0"/>
              <a:t> &amp; without failure if I == 0</a:t>
            </a:r>
          </a:p>
          <a:p>
            <a:pPr lvl="2"/>
            <a:r>
              <a:rPr lang="en-US" dirty="0" err="1"/>
              <a:t>X_norm</a:t>
            </a:r>
            <a:r>
              <a:rPr lang="en-US" dirty="0"/>
              <a:t> == 1 : drop SK_ID_BUREAU (because unknown)</a:t>
            </a:r>
          </a:p>
          <a:p>
            <a:pPr lvl="2"/>
            <a:r>
              <a:rPr lang="en-US" dirty="0"/>
              <a:t> no C should mean Active credit.</a:t>
            </a:r>
          </a:p>
          <a:p>
            <a:pPr lvl="2"/>
            <a:r>
              <a:rPr lang="en-US" dirty="0"/>
              <a:t>Sum(I + X) count should mean Credit duration.</a:t>
            </a:r>
          </a:p>
          <a:p>
            <a:pPr lvl="1"/>
            <a:endParaRPr lang="en-US" dirty="0"/>
          </a:p>
        </p:txBody>
      </p:sp>
    </p:spTree>
    <p:extLst>
      <p:ext uri="{BB962C8B-B14F-4D97-AF65-F5344CB8AC3E}">
        <p14:creationId xmlns:p14="http://schemas.microsoft.com/office/powerpoint/2010/main" val="302596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E434-DDA0-49FA-A898-4CDC8D06BF98}"/>
              </a:ext>
            </a:extLst>
          </p:cNvPr>
          <p:cNvSpPr>
            <a:spLocks noGrp="1"/>
          </p:cNvSpPr>
          <p:nvPr>
            <p:ph type="title"/>
          </p:nvPr>
        </p:nvSpPr>
        <p:spPr/>
        <p:txBody>
          <a:bodyPr/>
          <a:lstStyle/>
          <a:p>
            <a:r>
              <a:rPr lang="en-US" dirty="0"/>
              <a:t>Other insights</a:t>
            </a:r>
          </a:p>
        </p:txBody>
      </p:sp>
      <p:sp>
        <p:nvSpPr>
          <p:cNvPr id="3" name="Espace réservé du contenu 2">
            <a:extLst>
              <a:ext uri="{FF2B5EF4-FFF2-40B4-BE49-F238E27FC236}">
                <a16:creationId xmlns:a16="http://schemas.microsoft.com/office/drawing/2014/main" id="{1AB8C9A5-0610-41D5-ACCD-7016F1BA7CD5}"/>
              </a:ext>
            </a:extLst>
          </p:cNvPr>
          <p:cNvSpPr>
            <a:spLocks noGrp="1"/>
          </p:cNvSpPr>
          <p:nvPr>
            <p:ph idx="1"/>
          </p:nvPr>
        </p:nvSpPr>
        <p:spPr>
          <a:xfrm>
            <a:off x="73891" y="1708727"/>
            <a:ext cx="5070764" cy="4417924"/>
          </a:xfrm>
        </p:spPr>
        <p:txBody>
          <a:bodyPr>
            <a:normAutofit fontScale="77500" lnSpcReduction="20000"/>
          </a:bodyPr>
          <a:lstStyle/>
          <a:p>
            <a:pPr fontAlgn="base"/>
            <a:r>
              <a:rPr lang="en-US" dirty="0">
                <a:effectLst/>
                <a:latin typeface="Inter"/>
              </a:rPr>
              <a:t>• CNT stands for “count”, like CNT_CHILDREN</a:t>
            </a:r>
          </a:p>
          <a:p>
            <a:pPr fontAlgn="base"/>
            <a:r>
              <a:rPr lang="en-US" dirty="0">
                <a:effectLst/>
                <a:latin typeface="Inter"/>
              </a:rPr>
              <a:t>• AMT stands for “amount”, mostly use for monetary</a:t>
            </a:r>
          </a:p>
          <a:p>
            <a:pPr fontAlgn="base"/>
            <a:r>
              <a:rPr lang="en-US" dirty="0">
                <a:effectLst/>
                <a:latin typeface="Inter"/>
              </a:rPr>
              <a:t>• FLAG stands for </a:t>
            </a:r>
            <a:r>
              <a:rPr lang="en-US" dirty="0" err="1">
                <a:effectLst/>
                <a:latin typeface="Inter"/>
              </a:rPr>
              <a:t>boolean</a:t>
            </a:r>
            <a:r>
              <a:rPr lang="en-US" dirty="0">
                <a:effectLst/>
                <a:latin typeface="Inter"/>
              </a:rPr>
              <a:t> with 1 is yes. FLAG_DOCUMENT means loan applicant have to submit some documents like income proof, and this flag customer actual submitted or not.</a:t>
            </a:r>
          </a:p>
          <a:p>
            <a:pPr fontAlgn="base"/>
            <a:r>
              <a:rPr lang="en-US" dirty="0">
                <a:effectLst/>
                <a:latin typeface="Inter"/>
              </a:rPr>
              <a:t>• OBS stands for “observation”, also means “is it time for?”.</a:t>
            </a:r>
          </a:p>
          <a:p>
            <a:pPr fontAlgn="base"/>
            <a:r>
              <a:rPr lang="en-US" dirty="0">
                <a:effectLst/>
                <a:latin typeface="Inter"/>
              </a:rPr>
              <a:t>• DEF stands for “actual default”.</a:t>
            </a:r>
          </a:p>
          <a:p>
            <a:pPr fontAlgn="base"/>
            <a:r>
              <a:rPr lang="en-US" dirty="0">
                <a:effectLst/>
                <a:latin typeface="Inter"/>
              </a:rPr>
              <a:t>• Different between OBS and DEF (like OBS_30_CNT_SOCIAL_CIRCLE) is that OBS is flagging “is it time for that event to be eligible to happen”, while DEF is that “is it eligible to happen AND actually happened”.</a:t>
            </a:r>
          </a:p>
          <a:p>
            <a:pPr fontAlgn="base"/>
            <a:r>
              <a:rPr lang="en-US" dirty="0">
                <a:effectLst/>
                <a:latin typeface="Inter"/>
              </a:rPr>
              <a:t>• DAYS stands for “number of days”</a:t>
            </a:r>
          </a:p>
          <a:p>
            <a:pPr fontAlgn="base"/>
            <a:r>
              <a:rPr lang="en-US" dirty="0">
                <a:effectLst/>
                <a:latin typeface="Inter"/>
              </a:rPr>
              <a:t>• NUM stands for “sequence number”</a:t>
            </a:r>
          </a:p>
          <a:p>
            <a:pPr fontAlgn="base"/>
            <a:r>
              <a:rPr lang="en-US" dirty="0">
                <a:effectLst/>
                <a:latin typeface="Inter"/>
              </a:rPr>
              <a:t>• x-sell means customers already evaluated risk by previous loans (loans in HC even before </a:t>
            </a:r>
            <a:r>
              <a:rPr lang="en-US" dirty="0" err="1">
                <a:effectLst/>
                <a:latin typeface="Inter"/>
              </a:rPr>
              <a:t>previous_application</a:t>
            </a:r>
            <a:r>
              <a:rPr lang="en-US" dirty="0">
                <a:effectLst/>
                <a:latin typeface="Inter"/>
              </a:rPr>
              <a:t>), before giving the loan. This is very valuable feature.</a:t>
            </a:r>
          </a:p>
          <a:p>
            <a:endParaRPr lang="en-US" dirty="0"/>
          </a:p>
        </p:txBody>
      </p:sp>
      <p:sp>
        <p:nvSpPr>
          <p:cNvPr id="4" name="Espace réservé du contenu 2">
            <a:extLst>
              <a:ext uri="{FF2B5EF4-FFF2-40B4-BE49-F238E27FC236}">
                <a16:creationId xmlns:a16="http://schemas.microsoft.com/office/drawing/2014/main" id="{A8A7CC06-8BA2-4185-963C-9BF20D882D10}"/>
              </a:ext>
            </a:extLst>
          </p:cNvPr>
          <p:cNvSpPr txBox="1">
            <a:spLocks/>
          </p:cNvSpPr>
          <p:nvPr/>
        </p:nvSpPr>
        <p:spPr>
          <a:xfrm>
            <a:off x="6095998" y="1708727"/>
            <a:ext cx="6096002" cy="441792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r>
              <a:rPr lang="en-US" dirty="0">
                <a:effectLst/>
                <a:latin typeface="Inter"/>
              </a:rPr>
              <a:t>bureau_balance.csv - MONTHS_BALANCE - Month of balance relative to application date (-1 means the information to the freshest monthly snapshot, 0 means the information at application - often it will be the same as -1 as many banks are not updating the information to Credit Bureau regularly)</a:t>
            </a:r>
          </a:p>
          <a:p>
            <a:pPr fontAlgn="base"/>
            <a:r>
              <a:rPr lang="en-US" dirty="0">
                <a:effectLst/>
                <a:latin typeface="Inter"/>
              </a:rPr>
              <a:t>POS_CASH_balance.csv - MONTHS_BALANCE - Month of balance relative to application date (-1 means the freshest balance date)</a:t>
            </a:r>
          </a:p>
          <a:p>
            <a:pPr fontAlgn="base"/>
            <a:r>
              <a:rPr lang="en-US" dirty="0">
                <a:effectLst/>
                <a:latin typeface="Inter"/>
              </a:rPr>
              <a:t>Dataset POS_CASH_BAL contains monthly snapshots of previous loans</a:t>
            </a:r>
          </a:p>
          <a:p>
            <a:pPr fontAlgn="base">
              <a:buFont typeface="Arial" panose="020B0604020202020204" pitchFamily="34" charset="0"/>
              <a:buChar char="•"/>
            </a:pPr>
            <a:r>
              <a:rPr lang="en-US" dirty="0">
                <a:effectLst/>
                <a:latin typeface="Inter"/>
              </a:rPr>
              <a:t>MONTHS_BALANCE - denotes the number of months relative to the current application (i.e. the loan is being repaid with increasing MONTHS_BALANCE, in other words MONTH_BALANCE is becoming less negative)</a:t>
            </a:r>
          </a:p>
          <a:p>
            <a:pPr fontAlgn="base">
              <a:buFont typeface="Arial" panose="020B0604020202020204" pitchFamily="34" charset="0"/>
              <a:buChar char="•"/>
            </a:pPr>
            <a:r>
              <a:rPr lang="en-US" dirty="0">
                <a:effectLst/>
                <a:latin typeface="Inter"/>
              </a:rPr>
              <a:t>CNT_INSTALMENT - denotes the total number of installments (term of the loan). This number may decrease if the client early repays the loan or increase in case of payment difficulties and change of the installment schedule</a:t>
            </a:r>
          </a:p>
          <a:p>
            <a:pPr fontAlgn="base">
              <a:buFont typeface="Arial" panose="020B0604020202020204" pitchFamily="34" charset="0"/>
              <a:buChar char="•"/>
            </a:pPr>
            <a:r>
              <a:rPr lang="en-US" dirty="0">
                <a:effectLst/>
                <a:latin typeface="Inter"/>
              </a:rPr>
              <a:t>CNT_INSTALMENT_FUTURE - denotes the number of installments to be paid</a:t>
            </a:r>
          </a:p>
          <a:p>
            <a:pPr fontAlgn="base">
              <a:buFont typeface="Arial" panose="020B0604020202020204" pitchFamily="34" charset="0"/>
              <a:buChar char="•"/>
            </a:pPr>
            <a:r>
              <a:rPr lang="en-US" dirty="0">
                <a:effectLst/>
                <a:latin typeface="Inter"/>
              </a:rPr>
              <a:t>NAME_CONTRACT_STATUS - changes when the contract moves to another status (e.g. typically from active to completed when the loan is repaid)</a:t>
            </a:r>
          </a:p>
          <a:p>
            <a:endParaRPr lang="en-US" dirty="0"/>
          </a:p>
        </p:txBody>
      </p:sp>
    </p:spTree>
    <p:extLst>
      <p:ext uri="{BB962C8B-B14F-4D97-AF65-F5344CB8AC3E}">
        <p14:creationId xmlns:p14="http://schemas.microsoft.com/office/powerpoint/2010/main" val="55864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393839" y="1638256"/>
            <a:ext cx="10554574" cy="1206713"/>
          </a:xfrm>
        </p:spPr>
        <p:txBody>
          <a:bodyPr>
            <a:normAutofit fontScale="85000" lnSpcReduction="20000"/>
          </a:bodyPr>
          <a:lstStyle/>
          <a:p>
            <a:r>
              <a:rPr lang="en-US" dirty="0" err="1"/>
              <a:t>Taget</a:t>
            </a:r>
            <a:r>
              <a:rPr lang="en-US" dirty="0"/>
              <a:t> :</a:t>
            </a:r>
          </a:p>
          <a:p>
            <a:pPr lvl="1"/>
            <a:r>
              <a:rPr lang="en-US" dirty="0"/>
              <a:t> 1 - client had late payment more than X days on at least one of the first Y installments of the loan in our sample,</a:t>
            </a:r>
          </a:p>
          <a:p>
            <a:pPr lvl="1"/>
            <a:r>
              <a:rPr lang="en-US" dirty="0"/>
              <a:t>0 - all other cases)</a:t>
            </a:r>
          </a:p>
          <a:p>
            <a:r>
              <a:rPr lang="en-US" dirty="0"/>
              <a:t>La prediction </a:t>
            </a:r>
            <a:r>
              <a:rPr lang="en-US" dirty="0" err="1"/>
              <a:t>porte</a:t>
            </a:r>
            <a:r>
              <a:rPr lang="en-US" dirty="0"/>
              <a:t> sur </a:t>
            </a:r>
            <a:r>
              <a:rPr lang="en-US" dirty="0" err="1"/>
              <a:t>Pfail</a:t>
            </a:r>
            <a:r>
              <a:rPr lang="en-US" dirty="0"/>
              <a:t> + </a:t>
            </a:r>
            <a:r>
              <a:rPr lang="en-US" dirty="0" err="1"/>
              <a:t>Ppay</a:t>
            </a:r>
            <a:r>
              <a:rPr lang="en-US" dirty="0"/>
              <a:t> = 1, </a:t>
            </a:r>
            <a:r>
              <a:rPr lang="en-US" dirty="0" err="1"/>
              <a:t>mais</a:t>
            </a:r>
            <a:r>
              <a:rPr lang="en-US" dirty="0"/>
              <a:t>  </a:t>
            </a:r>
          </a:p>
        </p:txBody>
      </p:sp>
      <p:graphicFrame>
        <p:nvGraphicFramePr>
          <p:cNvPr id="4" name="Tableau 4">
            <a:extLst>
              <a:ext uri="{FF2B5EF4-FFF2-40B4-BE49-F238E27FC236}">
                <a16:creationId xmlns:a16="http://schemas.microsoft.com/office/drawing/2014/main" id="{92B0ADD6-CD69-4F1C-93D2-68F036340192}"/>
              </a:ext>
            </a:extLst>
          </p:cNvPr>
          <p:cNvGraphicFramePr>
            <a:graphicFrameLocks noGrp="1"/>
          </p:cNvGraphicFramePr>
          <p:nvPr>
            <p:extLst>
              <p:ext uri="{D42A27DB-BD31-4B8C-83A1-F6EECF244321}">
                <p14:modId xmlns:p14="http://schemas.microsoft.com/office/powerpoint/2010/main" val="3349715124"/>
              </p:ext>
            </p:extLst>
          </p:nvPr>
        </p:nvGraphicFramePr>
        <p:xfrm>
          <a:off x="266503" y="2844969"/>
          <a:ext cx="8128000" cy="17526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938722350"/>
                    </a:ext>
                  </a:extLst>
                </a:gridCol>
                <a:gridCol w="1625600">
                  <a:extLst>
                    <a:ext uri="{9D8B030D-6E8A-4147-A177-3AD203B41FA5}">
                      <a16:colId xmlns:a16="http://schemas.microsoft.com/office/drawing/2014/main" val="2397315996"/>
                    </a:ext>
                  </a:extLst>
                </a:gridCol>
                <a:gridCol w="1625600">
                  <a:extLst>
                    <a:ext uri="{9D8B030D-6E8A-4147-A177-3AD203B41FA5}">
                      <a16:colId xmlns:a16="http://schemas.microsoft.com/office/drawing/2014/main" val="4154785311"/>
                    </a:ext>
                  </a:extLst>
                </a:gridCol>
                <a:gridCol w="1625600">
                  <a:extLst>
                    <a:ext uri="{9D8B030D-6E8A-4147-A177-3AD203B41FA5}">
                      <a16:colId xmlns:a16="http://schemas.microsoft.com/office/drawing/2014/main" val="1247108596"/>
                    </a:ext>
                  </a:extLst>
                </a:gridCol>
                <a:gridCol w="1625600">
                  <a:extLst>
                    <a:ext uri="{9D8B030D-6E8A-4147-A177-3AD203B41FA5}">
                      <a16:colId xmlns:a16="http://schemas.microsoft.com/office/drawing/2014/main" val="3512123157"/>
                    </a:ext>
                  </a:extLst>
                </a:gridCol>
              </a:tblGrid>
              <a:tr h="370840">
                <a:tc>
                  <a:txBody>
                    <a:bodyPr/>
                    <a:lstStyle/>
                    <a:p>
                      <a:endParaRPr lang="en-US"/>
                    </a:p>
                  </a:txBody>
                  <a:tcPr/>
                </a:tc>
                <a:tc>
                  <a:txBody>
                    <a:bodyPr/>
                    <a:lstStyle/>
                    <a:p>
                      <a:r>
                        <a:rPr lang="en-US" dirty="0"/>
                        <a:t>Predict </a:t>
                      </a:r>
                      <a:r>
                        <a:rPr lang="en-US" dirty="0" err="1"/>
                        <a:t>proba</a:t>
                      </a:r>
                      <a:r>
                        <a:rPr lang="en-US" dirty="0"/>
                        <a:t> 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Predict </a:t>
                      </a:r>
                      <a:r>
                        <a:rPr lang="en-US" dirty="0" err="1"/>
                        <a:t>proba</a:t>
                      </a:r>
                      <a:r>
                        <a:rPr lang="en-US" dirty="0"/>
                        <a:t> 1</a:t>
                      </a:r>
                    </a:p>
                  </a:txBody>
                  <a:tcPr/>
                </a:tc>
                <a:tc>
                  <a:txBody>
                    <a:bodyPr/>
                    <a:lstStyle/>
                    <a:p>
                      <a:r>
                        <a:rPr lang="en-US" dirty="0"/>
                        <a:t>TARGET predict</a:t>
                      </a:r>
                    </a:p>
                  </a:txBody>
                  <a:tcPr/>
                </a:tc>
                <a:tc>
                  <a:txBody>
                    <a:bodyPr/>
                    <a:lstStyle/>
                    <a:p>
                      <a:r>
                        <a:rPr lang="en-US" dirty="0"/>
                        <a:t>TARGET</a:t>
                      </a:r>
                    </a:p>
                    <a:p>
                      <a:r>
                        <a:rPr lang="en-US" dirty="0"/>
                        <a:t>csv</a:t>
                      </a:r>
                    </a:p>
                  </a:txBody>
                  <a:tcPr/>
                </a:tc>
                <a:extLst>
                  <a:ext uri="{0D108BD9-81ED-4DB2-BD59-A6C34878D82A}">
                    <a16:rowId xmlns:a16="http://schemas.microsoft.com/office/drawing/2014/main" val="1941737930"/>
                  </a:ext>
                </a:extLst>
              </a:tr>
              <a:tr h="370840">
                <a:tc>
                  <a:txBody>
                    <a:bodyPr/>
                    <a:lstStyle/>
                    <a:p>
                      <a:r>
                        <a:rPr lang="en-US" dirty="0"/>
                        <a:t>SK_ID</a:t>
                      </a:r>
                    </a:p>
                  </a:txBody>
                  <a:tcPr/>
                </a:tc>
                <a:tc>
                  <a:txBody>
                    <a:bodyPr/>
                    <a:lstStyle/>
                    <a:p>
                      <a:r>
                        <a:rPr lang="en-US" dirty="0" err="1"/>
                        <a:t>Ppay</a:t>
                      </a:r>
                      <a:endParaRPr lang="en-US" dirty="0"/>
                    </a:p>
                  </a:txBody>
                  <a:tcPr/>
                </a:tc>
                <a:tc>
                  <a:txBody>
                    <a:bodyPr/>
                    <a:lstStyle/>
                    <a:p>
                      <a:r>
                        <a:rPr lang="en-US" dirty="0" err="1"/>
                        <a:t>Pfail</a:t>
                      </a:r>
                      <a:endParaRPr lang="en-US" dirty="0"/>
                    </a:p>
                  </a:txBody>
                  <a:tcPr/>
                </a:tc>
                <a:tc>
                  <a:txBody>
                    <a:bodyPr/>
                    <a:lstStyle/>
                    <a:p>
                      <a:r>
                        <a:rPr lang="en-US" dirty="0"/>
                        <a:t>0 </a:t>
                      </a:r>
                      <a:r>
                        <a:rPr lang="en-US" dirty="0" err="1"/>
                        <a:t>ou</a:t>
                      </a:r>
                      <a:r>
                        <a:rPr lang="en-US" dirty="0"/>
                        <a:t>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 </a:t>
                      </a:r>
                      <a:r>
                        <a:rPr lang="en-US" dirty="0" err="1"/>
                        <a:t>ou</a:t>
                      </a:r>
                      <a:r>
                        <a:rPr lang="en-US" dirty="0"/>
                        <a:t> 1</a:t>
                      </a:r>
                    </a:p>
                  </a:txBody>
                  <a:tcPr/>
                </a:tc>
                <a:extLst>
                  <a:ext uri="{0D108BD9-81ED-4DB2-BD59-A6C34878D82A}">
                    <a16:rowId xmlns:a16="http://schemas.microsoft.com/office/drawing/2014/main" val="3174657317"/>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21852114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9269108"/>
                  </a:ext>
                </a:extLst>
              </a:tr>
            </a:tbl>
          </a:graphicData>
        </a:graphic>
      </p:graphicFrame>
      <p:pic>
        <p:nvPicPr>
          <p:cNvPr id="5" name="Image 4">
            <a:extLst>
              <a:ext uri="{FF2B5EF4-FFF2-40B4-BE49-F238E27FC236}">
                <a16:creationId xmlns:a16="http://schemas.microsoft.com/office/drawing/2014/main" id="{F9315CF7-3B74-4D15-A945-D17E688C9EAE}"/>
              </a:ext>
            </a:extLst>
          </p:cNvPr>
          <p:cNvPicPr>
            <a:picLocks noChangeAspect="1"/>
          </p:cNvPicPr>
          <p:nvPr/>
        </p:nvPicPr>
        <p:blipFill>
          <a:blip r:embed="rId2"/>
          <a:stretch>
            <a:fillRect/>
          </a:stretch>
        </p:blipFill>
        <p:spPr>
          <a:xfrm>
            <a:off x="9222436" y="1271163"/>
            <a:ext cx="1627193" cy="3108960"/>
          </a:xfrm>
          <a:prstGeom prst="rect">
            <a:avLst/>
          </a:prstGeom>
        </p:spPr>
      </p:pic>
      <p:sp>
        <p:nvSpPr>
          <p:cNvPr id="7" name="ZoneTexte 6">
            <a:extLst>
              <a:ext uri="{FF2B5EF4-FFF2-40B4-BE49-F238E27FC236}">
                <a16:creationId xmlns:a16="http://schemas.microsoft.com/office/drawing/2014/main" id="{C46AEBA4-294D-4047-8368-BD6FA64E32B1}"/>
              </a:ext>
            </a:extLst>
          </p:cNvPr>
          <p:cNvSpPr txBox="1"/>
          <p:nvPr/>
        </p:nvSpPr>
        <p:spPr>
          <a:xfrm>
            <a:off x="393839" y="4850412"/>
            <a:ext cx="9806702" cy="369332"/>
          </a:xfrm>
          <a:prstGeom prst="rect">
            <a:avLst/>
          </a:prstGeom>
          <a:noFill/>
        </p:spPr>
        <p:txBody>
          <a:bodyPr wrap="square">
            <a:spAutoFit/>
          </a:bodyPr>
          <a:lstStyle/>
          <a:p>
            <a:r>
              <a:rPr lang="en-US" dirty="0" err="1"/>
              <a:t>ran_for_pred.round</a:t>
            </a:r>
            <a:r>
              <a:rPr lang="en-US" dirty="0"/>
              <a:t>() =&gt; </a:t>
            </a:r>
            <a:r>
              <a:rPr lang="en-US" dirty="0" err="1"/>
              <a:t>inférieur</a:t>
            </a:r>
            <a:r>
              <a:rPr lang="en-US" dirty="0"/>
              <a:t> </a:t>
            </a:r>
            <a:r>
              <a:rPr lang="en-US" dirty="0" err="1"/>
              <a:t>ou</a:t>
            </a:r>
            <a:r>
              <a:rPr lang="en-US" dirty="0"/>
              <a:t> </a:t>
            </a:r>
            <a:r>
              <a:rPr lang="en-US" dirty="0" err="1"/>
              <a:t>supérieur</a:t>
            </a:r>
            <a:r>
              <a:rPr lang="en-US" dirty="0"/>
              <a:t> à un </a:t>
            </a:r>
            <a:r>
              <a:rPr lang="en-US" dirty="0" err="1"/>
              <a:t>seuil</a:t>
            </a:r>
            <a:r>
              <a:rPr lang="en-US" dirty="0"/>
              <a:t> =&gt; comment le specifier?</a:t>
            </a:r>
          </a:p>
        </p:txBody>
      </p:sp>
    </p:spTree>
    <p:extLst>
      <p:ext uri="{BB962C8B-B14F-4D97-AF65-F5344CB8AC3E}">
        <p14:creationId xmlns:p14="http://schemas.microsoft.com/office/powerpoint/2010/main" val="167297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p:txBody>
          <a:bodyPr/>
          <a:lstStyle/>
          <a:p>
            <a:r>
              <a:rPr lang="en-US" dirty="0"/>
              <a:t>Use case</a:t>
            </a:r>
          </a:p>
        </p:txBody>
      </p:sp>
      <p:pic>
        <p:nvPicPr>
          <p:cNvPr id="5" name="Espace réservé du contenu 4" descr="Utilisateur">
            <a:extLst>
              <a:ext uri="{FF2B5EF4-FFF2-40B4-BE49-F238E27FC236}">
                <a16:creationId xmlns:a16="http://schemas.microsoft.com/office/drawing/2014/main" id="{178E17BF-37E9-421D-997A-C6EC98C1F71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946342" y="1730310"/>
            <a:ext cx="914400" cy="914400"/>
          </a:xfrm>
        </p:spPr>
      </p:pic>
      <p:pic>
        <p:nvPicPr>
          <p:cNvPr id="6" name="Espace réservé du contenu 4" descr="Utilisateur">
            <a:extLst>
              <a:ext uri="{FF2B5EF4-FFF2-40B4-BE49-F238E27FC236}">
                <a16:creationId xmlns:a16="http://schemas.microsoft.com/office/drawing/2014/main" id="{04F00342-7786-465E-A1E2-91CFB0B0B8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98742" y="1882710"/>
            <a:ext cx="914400" cy="914400"/>
          </a:xfrm>
          <a:prstGeom prst="rect">
            <a:avLst/>
          </a:prstGeom>
          <a:effectLst>
            <a:outerShdw blurRad="50800" dir="14400000">
              <a:srgbClr val="000000">
                <a:alpha val="40000"/>
              </a:srgbClr>
            </a:outerShdw>
          </a:effectLst>
        </p:spPr>
      </p:pic>
      <p:pic>
        <p:nvPicPr>
          <p:cNvPr id="7" name="Espace réservé du contenu 4" descr="Utilisateur">
            <a:extLst>
              <a:ext uri="{FF2B5EF4-FFF2-40B4-BE49-F238E27FC236}">
                <a16:creationId xmlns:a16="http://schemas.microsoft.com/office/drawing/2014/main" id="{0429E21D-8FF8-4E69-BF35-1950E97AA4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51142" y="2035110"/>
            <a:ext cx="914400" cy="914400"/>
          </a:xfrm>
          <a:prstGeom prst="rect">
            <a:avLst/>
          </a:prstGeom>
          <a:effectLst>
            <a:outerShdw blurRad="50800" dir="14400000">
              <a:srgbClr val="000000">
                <a:alpha val="40000"/>
              </a:srgbClr>
            </a:outerShdw>
          </a:effectLst>
        </p:spPr>
      </p:pic>
      <p:pic>
        <p:nvPicPr>
          <p:cNvPr id="8" name="Espace réservé du contenu 4" descr="Utilisateur">
            <a:extLst>
              <a:ext uri="{FF2B5EF4-FFF2-40B4-BE49-F238E27FC236}">
                <a16:creationId xmlns:a16="http://schemas.microsoft.com/office/drawing/2014/main" id="{7E0868CC-97EB-4CA1-9025-BFCD137268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46342" y="2681893"/>
            <a:ext cx="914400" cy="914400"/>
          </a:xfrm>
          <a:prstGeom prst="rect">
            <a:avLst/>
          </a:prstGeom>
          <a:effectLst>
            <a:outerShdw blurRad="50800" dir="14400000">
              <a:srgbClr val="000000">
                <a:alpha val="40000"/>
              </a:srgbClr>
            </a:outerShdw>
          </a:effectLst>
        </p:spPr>
      </p:pic>
      <p:pic>
        <p:nvPicPr>
          <p:cNvPr id="9" name="Espace réservé du contenu 4" descr="Utilisateur">
            <a:extLst>
              <a:ext uri="{FF2B5EF4-FFF2-40B4-BE49-F238E27FC236}">
                <a16:creationId xmlns:a16="http://schemas.microsoft.com/office/drawing/2014/main" id="{A4D6F3B7-7B8F-4176-9BD2-CD53F3AD73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98742" y="2834293"/>
            <a:ext cx="914400" cy="914400"/>
          </a:xfrm>
          <a:prstGeom prst="rect">
            <a:avLst/>
          </a:prstGeom>
          <a:effectLst>
            <a:outerShdw blurRad="50800" dir="14400000">
              <a:srgbClr val="000000">
                <a:alpha val="40000"/>
              </a:srgbClr>
            </a:outerShdw>
          </a:effectLst>
        </p:spPr>
      </p:pic>
      <p:sp>
        <p:nvSpPr>
          <p:cNvPr id="15" name="ZoneTexte 14">
            <a:extLst>
              <a:ext uri="{FF2B5EF4-FFF2-40B4-BE49-F238E27FC236}">
                <a16:creationId xmlns:a16="http://schemas.microsoft.com/office/drawing/2014/main" id="{71C30936-7FE6-44BB-9D24-D5758E8A5FC4}"/>
              </a:ext>
            </a:extLst>
          </p:cNvPr>
          <p:cNvSpPr txBox="1"/>
          <p:nvPr/>
        </p:nvSpPr>
        <p:spPr>
          <a:xfrm>
            <a:off x="1315860" y="1735340"/>
            <a:ext cx="886781" cy="369332"/>
          </a:xfrm>
          <a:prstGeom prst="rect">
            <a:avLst/>
          </a:prstGeom>
          <a:noFill/>
        </p:spPr>
        <p:txBody>
          <a:bodyPr wrap="none" rtlCol="0">
            <a:spAutoFit/>
          </a:bodyPr>
          <a:lstStyle/>
          <a:p>
            <a:r>
              <a:rPr lang="en-US" dirty="0"/>
              <a:t>clients</a:t>
            </a:r>
          </a:p>
        </p:txBody>
      </p:sp>
      <p:pic>
        <p:nvPicPr>
          <p:cNvPr id="16" name="Espace réservé du contenu 4" descr="Utilisateur">
            <a:extLst>
              <a:ext uri="{FF2B5EF4-FFF2-40B4-BE49-F238E27FC236}">
                <a16:creationId xmlns:a16="http://schemas.microsoft.com/office/drawing/2014/main" id="{18058DED-7725-4DC8-9704-F2CEDEDFC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9740" y="2144408"/>
            <a:ext cx="914400" cy="914400"/>
          </a:xfrm>
          <a:prstGeom prst="rect">
            <a:avLst/>
          </a:prstGeom>
          <a:effectLst>
            <a:outerShdw blurRad="50800" dir="14400000">
              <a:srgbClr val="000000">
                <a:alpha val="40000"/>
              </a:srgbClr>
            </a:outerShdw>
          </a:effectLst>
        </p:spPr>
      </p:pic>
      <p:pic>
        <p:nvPicPr>
          <p:cNvPr id="17" name="Espace réservé du contenu 4" descr="Utilisateur">
            <a:extLst>
              <a:ext uri="{FF2B5EF4-FFF2-40B4-BE49-F238E27FC236}">
                <a16:creationId xmlns:a16="http://schemas.microsoft.com/office/drawing/2014/main" id="{992AFE32-E4D6-4CAF-993D-6FD67D2284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2140" y="2296808"/>
            <a:ext cx="914400" cy="914400"/>
          </a:xfrm>
          <a:prstGeom prst="rect">
            <a:avLst/>
          </a:prstGeom>
          <a:effectLst>
            <a:outerShdw blurRad="50800" dir="14400000">
              <a:srgbClr val="000000">
                <a:alpha val="40000"/>
              </a:srgbClr>
            </a:outerShdw>
          </a:effectLst>
        </p:spPr>
      </p:pic>
      <p:sp>
        <p:nvSpPr>
          <p:cNvPr id="22" name="ZoneTexte 21">
            <a:extLst>
              <a:ext uri="{FF2B5EF4-FFF2-40B4-BE49-F238E27FC236}">
                <a16:creationId xmlns:a16="http://schemas.microsoft.com/office/drawing/2014/main" id="{39B9A6A5-EA62-42D1-B2FD-E310D740FFA1}"/>
              </a:ext>
            </a:extLst>
          </p:cNvPr>
          <p:cNvSpPr txBox="1"/>
          <p:nvPr/>
        </p:nvSpPr>
        <p:spPr>
          <a:xfrm>
            <a:off x="830835" y="3625306"/>
            <a:ext cx="3179075" cy="1754326"/>
          </a:xfrm>
          <a:prstGeom prst="rect">
            <a:avLst/>
          </a:prstGeom>
          <a:noFill/>
        </p:spPr>
        <p:txBody>
          <a:bodyPr wrap="none" rtlCol="0">
            <a:spAutoFit/>
          </a:bodyPr>
          <a:lstStyle/>
          <a:p>
            <a:r>
              <a:rPr lang="en-US" dirty="0"/>
              <a:t>Knowledge:</a:t>
            </a:r>
          </a:p>
          <a:p>
            <a:r>
              <a:rPr lang="en-US" dirty="0"/>
              <a:t>Profile only</a:t>
            </a:r>
          </a:p>
          <a:p>
            <a:r>
              <a:rPr lang="en-US" dirty="0"/>
              <a:t>External knowledge</a:t>
            </a:r>
          </a:p>
          <a:p>
            <a:r>
              <a:rPr lang="en-US" dirty="0"/>
              <a:t>Past knowledge</a:t>
            </a:r>
          </a:p>
          <a:p>
            <a:r>
              <a:rPr lang="en-US" dirty="0"/>
              <a:t>Past &amp; external knowledge</a:t>
            </a:r>
          </a:p>
          <a:p>
            <a:endParaRPr lang="en-US" dirty="0"/>
          </a:p>
        </p:txBody>
      </p:sp>
      <p:sp>
        <p:nvSpPr>
          <p:cNvPr id="23" name="Flèche : droite 22">
            <a:extLst>
              <a:ext uri="{FF2B5EF4-FFF2-40B4-BE49-F238E27FC236}">
                <a16:creationId xmlns:a16="http://schemas.microsoft.com/office/drawing/2014/main" id="{7AC41E96-46FB-4895-A25F-245B904F78A6}"/>
              </a:ext>
            </a:extLst>
          </p:cNvPr>
          <p:cNvSpPr/>
          <p:nvPr/>
        </p:nvSpPr>
        <p:spPr>
          <a:xfrm>
            <a:off x="3229637" y="2456730"/>
            <a:ext cx="1798023" cy="59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application</a:t>
            </a:r>
          </a:p>
        </p:txBody>
      </p:sp>
      <p:pic>
        <p:nvPicPr>
          <p:cNvPr id="25" name="Graphique 24" descr="Prêt">
            <a:extLst>
              <a:ext uri="{FF2B5EF4-FFF2-40B4-BE49-F238E27FC236}">
                <a16:creationId xmlns:a16="http://schemas.microsoft.com/office/drawing/2014/main" id="{4946B879-2FD8-4F5D-B01D-DAE6EEB2BA4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19744" y="1647472"/>
            <a:ext cx="914400" cy="914400"/>
          </a:xfrm>
          <a:prstGeom prst="rect">
            <a:avLst/>
          </a:prstGeom>
        </p:spPr>
      </p:pic>
    </p:spTree>
    <p:extLst>
      <p:ext uri="{BB962C8B-B14F-4D97-AF65-F5344CB8AC3E}">
        <p14:creationId xmlns:p14="http://schemas.microsoft.com/office/powerpoint/2010/main" val="22111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65249-C86C-4EAD-85EA-A41377319A7B}"/>
              </a:ext>
            </a:extLst>
          </p:cNvPr>
          <p:cNvSpPr>
            <a:spLocks noGrp="1"/>
          </p:cNvSpPr>
          <p:nvPr>
            <p:ph type="title"/>
          </p:nvPr>
        </p:nvSpPr>
        <p:spPr/>
        <p:txBody>
          <a:bodyPr/>
          <a:lstStyle/>
          <a:p>
            <a:r>
              <a:rPr lang="en-US" dirty="0"/>
              <a:t>LATE_PAYMENT</a:t>
            </a:r>
          </a:p>
        </p:txBody>
      </p:sp>
      <p:sp>
        <p:nvSpPr>
          <p:cNvPr id="3" name="Espace réservé du contenu 2">
            <a:extLst>
              <a:ext uri="{FF2B5EF4-FFF2-40B4-BE49-F238E27FC236}">
                <a16:creationId xmlns:a16="http://schemas.microsoft.com/office/drawing/2014/main" id="{C1A7C45D-8544-4EA6-A3C1-1DD622D2D3F4}"/>
              </a:ext>
            </a:extLst>
          </p:cNvPr>
          <p:cNvSpPr>
            <a:spLocks noGrp="1"/>
          </p:cNvSpPr>
          <p:nvPr>
            <p:ph idx="1"/>
          </p:nvPr>
        </p:nvSpPr>
        <p:spPr/>
        <p:txBody>
          <a:bodyPr/>
          <a:lstStyle/>
          <a:p>
            <a:r>
              <a:rPr lang="en-US" dirty="0"/>
              <a:t>LATE_PAYMENT feature: I think most of you used installment['DAYS_INSTALMENT']-installment['DAYS_ENTRY_PAYMENT'] as a new feature since it shows number of delays. It was a already good feature but I realized that, when you take last 365 days of installment data and aggregate this delay as a new feature, it added much more value to model. Here is a simple code:</a:t>
            </a:r>
          </a:p>
          <a:p>
            <a:endParaRPr lang="en-US" dirty="0"/>
          </a:p>
          <a:p>
            <a:r>
              <a:rPr lang="en-US" dirty="0" err="1"/>
              <a:t>installment_temp</a:t>
            </a:r>
            <a:r>
              <a:rPr lang="en-US" dirty="0"/>
              <a:t> = installment[</a:t>
            </a:r>
            <a:r>
              <a:rPr lang="en-US" dirty="0" err="1"/>
              <a:t>installment.DAYS_ENTRY_PAYMENT</a:t>
            </a:r>
            <a:r>
              <a:rPr lang="en-US" dirty="0"/>
              <a:t> &gt;= -365]</a:t>
            </a:r>
          </a:p>
          <a:p>
            <a:r>
              <a:rPr lang="en-US" dirty="0" err="1"/>
              <a:t>installment_temp</a:t>
            </a:r>
            <a:r>
              <a:rPr lang="en-US" dirty="0"/>
              <a:t>['LATE_PAYMENT'] = </a:t>
            </a:r>
            <a:r>
              <a:rPr lang="en-US" dirty="0" err="1"/>
              <a:t>installment_temp</a:t>
            </a:r>
            <a:r>
              <a:rPr lang="en-US" dirty="0"/>
              <a:t>['DAYS_INSTALMENT']-</a:t>
            </a:r>
            <a:r>
              <a:rPr lang="en-US" dirty="0" err="1"/>
              <a:t>installment_temp</a:t>
            </a:r>
            <a:r>
              <a:rPr lang="en-US" dirty="0"/>
              <a:t>['DAYS_ENTRY_PAYMENT']</a:t>
            </a:r>
          </a:p>
          <a:p>
            <a:r>
              <a:rPr lang="en-US" dirty="0" err="1"/>
              <a:t>late_payment_feature</a:t>
            </a:r>
            <a:r>
              <a:rPr lang="en-US" dirty="0"/>
              <a:t> = </a:t>
            </a:r>
            <a:r>
              <a:rPr lang="en-US" dirty="0" err="1"/>
              <a:t>installment_temp.groupby</a:t>
            </a:r>
            <a:r>
              <a:rPr lang="en-US" dirty="0"/>
              <a:t>('SK_ID_CURR')[['LATE_PAYMENT']].min().</a:t>
            </a:r>
            <a:r>
              <a:rPr lang="en-US" dirty="0" err="1"/>
              <a:t>reset_index</a:t>
            </a:r>
            <a:r>
              <a:rPr lang="en-US" dirty="0"/>
              <a:t>()</a:t>
            </a:r>
          </a:p>
        </p:txBody>
      </p:sp>
    </p:spTree>
    <p:extLst>
      <p:ext uri="{BB962C8B-B14F-4D97-AF65-F5344CB8AC3E}">
        <p14:creationId xmlns:p14="http://schemas.microsoft.com/office/powerpoint/2010/main" val="369443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FC69F8-4278-4495-ABC7-72C3EE961DB3}"/>
              </a:ext>
            </a:extLst>
          </p:cNvPr>
          <p:cNvSpPr>
            <a:spLocks noGrp="1"/>
          </p:cNvSpPr>
          <p:nvPr>
            <p:ph type="title"/>
          </p:nvPr>
        </p:nvSpPr>
        <p:spPr/>
        <p:txBody>
          <a:bodyPr/>
          <a:lstStyle/>
          <a:p>
            <a:r>
              <a:rPr lang="en-US" dirty="0"/>
              <a:t>CREDIT_UTILIZATION </a:t>
            </a:r>
          </a:p>
        </p:txBody>
      </p:sp>
      <p:sp>
        <p:nvSpPr>
          <p:cNvPr id="3" name="Espace réservé du contenu 2">
            <a:extLst>
              <a:ext uri="{FF2B5EF4-FFF2-40B4-BE49-F238E27FC236}">
                <a16:creationId xmlns:a16="http://schemas.microsoft.com/office/drawing/2014/main" id="{C8B308CF-455B-4948-8572-A4AA26958922}"/>
              </a:ext>
            </a:extLst>
          </p:cNvPr>
          <p:cNvSpPr>
            <a:spLocks noGrp="1"/>
          </p:cNvSpPr>
          <p:nvPr>
            <p:ph idx="1"/>
          </p:nvPr>
        </p:nvSpPr>
        <p:spPr/>
        <p:txBody>
          <a:bodyPr>
            <a:normAutofit fontScale="92500" lnSpcReduction="20000"/>
          </a:bodyPr>
          <a:lstStyle/>
          <a:p>
            <a:r>
              <a:rPr lang="en-US" dirty="0"/>
              <a:t>CREDIT_UTILIZATION feature: In blogs and papers I've read, most of them was saying credit utilization is a strong indicator for a risky customer and you can calculate it simply by dividing Credit card balance by credit card limit. It was making sense but </a:t>
            </a:r>
            <a:r>
              <a:rPr lang="en-US" dirty="0" err="1"/>
              <a:t>didnt</a:t>
            </a:r>
            <a:r>
              <a:rPr lang="en-US" dirty="0"/>
              <a:t> work when I calculated on full credit card dataset. Again I tried checking results on more recent credit card data. Finally I've found that last 2 months' data was more valuable for my model. You can see the simple code and check yourself with different months:</a:t>
            </a:r>
          </a:p>
          <a:p>
            <a:endParaRPr lang="en-US" dirty="0"/>
          </a:p>
          <a:p>
            <a:r>
              <a:rPr lang="en-US" dirty="0"/>
              <a:t>month = -2 </a:t>
            </a:r>
          </a:p>
          <a:p>
            <a:r>
              <a:rPr lang="en-US" dirty="0" err="1"/>
              <a:t>cred_temp</a:t>
            </a:r>
            <a:r>
              <a:rPr lang="en-US" dirty="0"/>
              <a:t> = </a:t>
            </a:r>
            <a:r>
              <a:rPr lang="en-US" dirty="0" err="1"/>
              <a:t>cred_card_bal</a:t>
            </a:r>
            <a:r>
              <a:rPr lang="en-US" dirty="0"/>
              <a:t>[</a:t>
            </a:r>
            <a:r>
              <a:rPr lang="en-US" dirty="0" err="1"/>
              <a:t>cred_card_bal.MONTHS_BALANCE</a:t>
            </a:r>
            <a:r>
              <a:rPr lang="en-US" dirty="0"/>
              <a:t> &gt;= month]</a:t>
            </a:r>
          </a:p>
          <a:p>
            <a:r>
              <a:rPr lang="en-US" dirty="0" err="1"/>
              <a:t>cred_temp</a:t>
            </a:r>
            <a:r>
              <a:rPr lang="en-US" dirty="0"/>
              <a:t>['CRED_UTIL'] = </a:t>
            </a:r>
            <a:r>
              <a:rPr lang="en-US" dirty="0" err="1"/>
              <a:t>cred_temp</a:t>
            </a:r>
            <a:r>
              <a:rPr lang="en-US" dirty="0"/>
              <a:t>['AMT_BALANCE'] / </a:t>
            </a:r>
            <a:r>
              <a:rPr lang="en-US" dirty="0" err="1"/>
              <a:t>cred_temp</a:t>
            </a:r>
            <a:r>
              <a:rPr lang="en-US" dirty="0"/>
              <a:t>['AMT_CREDIT_LIMIT_ACTUAL']</a:t>
            </a:r>
          </a:p>
          <a:p>
            <a:r>
              <a:rPr lang="en-US" dirty="0" err="1"/>
              <a:t>cred_util_feature</a:t>
            </a:r>
            <a:r>
              <a:rPr lang="en-US" dirty="0"/>
              <a:t> = </a:t>
            </a:r>
            <a:r>
              <a:rPr lang="en-US" dirty="0" err="1"/>
              <a:t>cred_temp.groupby</a:t>
            </a:r>
            <a:r>
              <a:rPr lang="en-US" dirty="0"/>
              <a:t>('SK_ID_CURR')['CRED_UTIL'].max().</a:t>
            </a:r>
            <a:r>
              <a:rPr lang="en-US" dirty="0" err="1"/>
              <a:t>reset_index</a:t>
            </a:r>
            <a:r>
              <a:rPr lang="en-US" dirty="0"/>
              <a:t>().rename(columns={'</a:t>
            </a:r>
            <a:r>
              <a:rPr lang="en-US" dirty="0" err="1"/>
              <a:t>CRED_UTIL':'CRED_UTIL_'+str</a:t>
            </a:r>
            <a:r>
              <a:rPr lang="en-US" dirty="0"/>
              <a:t>(month*-1)})</a:t>
            </a:r>
          </a:p>
        </p:txBody>
      </p:sp>
    </p:spTree>
    <p:extLst>
      <p:ext uri="{BB962C8B-B14F-4D97-AF65-F5344CB8AC3E}">
        <p14:creationId xmlns:p14="http://schemas.microsoft.com/office/powerpoint/2010/main" val="28132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FA4C4-C546-4B77-A120-1E83767F1E78}"/>
              </a:ext>
            </a:extLst>
          </p:cNvPr>
          <p:cNvSpPr>
            <a:spLocks noGrp="1"/>
          </p:cNvSpPr>
          <p:nvPr>
            <p:ph type="title"/>
          </p:nvPr>
        </p:nvSpPr>
        <p:spPr/>
        <p:txBody>
          <a:bodyPr/>
          <a:lstStyle/>
          <a:p>
            <a:r>
              <a:rPr lang="en-US" dirty="0"/>
              <a:t>Debt ratio </a:t>
            </a:r>
          </a:p>
        </p:txBody>
      </p:sp>
      <p:sp>
        <p:nvSpPr>
          <p:cNvPr id="3" name="Espace réservé du contenu 2">
            <a:extLst>
              <a:ext uri="{FF2B5EF4-FFF2-40B4-BE49-F238E27FC236}">
                <a16:creationId xmlns:a16="http://schemas.microsoft.com/office/drawing/2014/main" id="{83D8FF25-B22A-485E-93AF-4EC177893BD4}"/>
              </a:ext>
            </a:extLst>
          </p:cNvPr>
          <p:cNvSpPr>
            <a:spLocks noGrp="1"/>
          </p:cNvSpPr>
          <p:nvPr>
            <p:ph idx="1"/>
          </p:nvPr>
        </p:nvSpPr>
        <p:spPr/>
        <p:txBody>
          <a:bodyPr/>
          <a:lstStyle/>
          <a:p>
            <a:r>
              <a:rPr lang="en-US" dirty="0"/>
              <a:t>Most important </a:t>
            </a:r>
            <a:r>
              <a:rPr lang="en-US" dirty="0" err="1"/>
              <a:t>buraeu</a:t>
            </a:r>
            <a:r>
              <a:rPr lang="en-US" dirty="0"/>
              <a:t> feature: Debt ratio was the most important feature I found in bureau file. I also tried using more recent bureau data for this feature but it was the best when I used all data.</a:t>
            </a:r>
          </a:p>
          <a:p>
            <a:endParaRPr lang="en-US" dirty="0"/>
          </a:p>
          <a:p>
            <a:r>
              <a:rPr lang="en-US" dirty="0" err="1"/>
              <a:t>buro</a:t>
            </a:r>
            <a:r>
              <a:rPr lang="en-US" dirty="0"/>
              <a:t>['DEBT_RATIO']=</a:t>
            </a:r>
            <a:r>
              <a:rPr lang="en-US" dirty="0" err="1"/>
              <a:t>buro</a:t>
            </a:r>
            <a:r>
              <a:rPr lang="en-US" dirty="0"/>
              <a:t>['AMT_CREDIT_SUM_DEBT']/</a:t>
            </a:r>
            <a:r>
              <a:rPr lang="en-US" dirty="0" err="1"/>
              <a:t>buro</a:t>
            </a:r>
            <a:r>
              <a:rPr lang="en-US" dirty="0"/>
              <a:t>['AMT_CREDIT_SUM']</a:t>
            </a:r>
          </a:p>
          <a:p>
            <a:r>
              <a:rPr lang="en-US" dirty="0" err="1"/>
              <a:t>debt_ratio_feature</a:t>
            </a:r>
            <a:r>
              <a:rPr lang="en-US" dirty="0"/>
              <a:t> = </a:t>
            </a:r>
            <a:r>
              <a:rPr lang="en-US" dirty="0" err="1"/>
              <a:t>buro.groupby</a:t>
            </a:r>
            <a:r>
              <a:rPr lang="en-US" dirty="0"/>
              <a:t>('SK_ID_CURR')['DEBT_RATIO'].max()</a:t>
            </a:r>
          </a:p>
        </p:txBody>
      </p:sp>
    </p:spTree>
    <p:extLst>
      <p:ext uri="{BB962C8B-B14F-4D97-AF65-F5344CB8AC3E}">
        <p14:creationId xmlns:p14="http://schemas.microsoft.com/office/powerpoint/2010/main" val="4239164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TM03457503[[fn=Concis]]</Template>
  <TotalTime>3433</TotalTime>
  <Words>2054</Words>
  <Application>Microsoft Office PowerPoint</Application>
  <PresentationFormat>Grand écran</PresentationFormat>
  <Paragraphs>126</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Century Gothic</vt:lpstr>
      <vt:lpstr>Inter</vt:lpstr>
      <vt:lpstr>Montserrat</vt:lpstr>
      <vt:lpstr>Wingdings 2</vt:lpstr>
      <vt:lpstr>Concis</vt:lpstr>
      <vt:lpstr>Société Financière,   crédits à la consommation pour des personnes ayant peu ou pas du tout d'historique de prêt</vt:lpstr>
      <vt:lpstr>Few notes…</vt:lpstr>
      <vt:lpstr>Bureau &amp; bureau_balance</vt:lpstr>
      <vt:lpstr>Other insights</vt:lpstr>
      <vt:lpstr>Présentation PowerPoint</vt:lpstr>
      <vt:lpstr>Use case</vt:lpstr>
      <vt:lpstr>LATE_PAYMENT</vt:lpstr>
      <vt:lpstr>CREDIT_UTILIZATION </vt:lpstr>
      <vt:lpstr>Debt ratio </vt:lpstr>
      <vt:lpstr>Interest Rate Features / previous</vt:lpstr>
      <vt:lpstr>Interest Rate Features / application</vt:lpstr>
      <vt:lpstr>Filtering Previous application data by NAME_CONTRACT_STATUS column </vt:lpstr>
      <vt:lpstr>Approved or Refused by Client_Type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32</cp:revision>
  <dcterms:created xsi:type="dcterms:W3CDTF">2020-11-02T09:36:41Z</dcterms:created>
  <dcterms:modified xsi:type="dcterms:W3CDTF">2020-11-05T11:41:52Z</dcterms:modified>
</cp:coreProperties>
</file>