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77" r:id="rId6"/>
    <p:sldId id="264" r:id="rId7"/>
    <p:sldId id="285" r:id="rId8"/>
    <p:sldId id="268" r:id="rId9"/>
    <p:sldId id="266" r:id="rId10"/>
    <p:sldId id="280" r:id="rId11"/>
    <p:sldId id="278" r:id="rId12"/>
    <p:sldId id="265" r:id="rId13"/>
    <p:sldId id="263" r:id="rId14"/>
    <p:sldId id="286" r:id="rId15"/>
    <p:sldId id="282" r:id="rId16"/>
    <p:sldId id="269" r:id="rId17"/>
    <p:sldId id="270" r:id="rId18"/>
    <p:sldId id="271" r:id="rId19"/>
    <p:sldId id="272" r:id="rId20"/>
    <p:sldId id="273" r:id="rId21"/>
    <p:sldId id="281" r:id="rId22"/>
    <p:sldId id="275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3316-BFE0-4CF8-8311-013B69252AC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CDA80-9897-416B-90F7-921F34446B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83F8-5EE6-46BA-94B7-D09C5FA625C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B83-45DE-426C-A00F-D1B5A2FEEB5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29C-7EF2-41F6-BACB-807EA91EF4E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C7A0-5C6F-4EA6-B4CB-6AE51081B5F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3E9F-7FA7-45E0-BA74-03CA302A5B0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5297-A00A-48BB-AC70-E15490D3729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1D0B-A1DC-44B4-B5D3-76D7B8CB5D9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9C36-C478-4BF2-948E-31CE747C0AB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8FD4-706B-4D80-AE82-F15451A69DA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C84D-2641-4A2E-AAC6-8B3B9E95D8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9AF1-9D27-4447-B5D3-871DF5F88B6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08D7-9643-4D72-8315-3928C40BC0F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9DD4-683E-4E80-A7CC-C1A2F849FCE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ADA1F1-393D-4DE0-81F0-A7C16A2C47A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87DC0D-09B3-464F-B213-3D4EBD3AEF7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suworks.nova.edu/gscis_etd/365" TargetMode="External"/><Relationship Id="rId2" Type="http://schemas.openxmlformats.org/officeDocument/2006/relationships/hyperlink" Target="https://paperswithcode.com/task/image-classif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2035766-optimisez-votre-deploiement-en-creant-des-conteneurs-avec-docker" TargetMode="External"/><Relationship Id="rId2" Type="http://schemas.openxmlformats.org/officeDocument/2006/relationships/hyperlink" Target="https://openclassrooms.com/fr/courses/2035756-deployez-vos-systemes-et-reseaux-dans-le-cloud-avec-aw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2s.ugr.es/BigDat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ctinion.com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hyperlink" Target="https://robocrops.tech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hyperlink" Target="https://ecophytopic.fr/abaa/piloter/auxiliaires-bioagresseurs-accidents-base-de-donnees-ab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vel-tech.com/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5" Type="http://schemas.openxmlformats.org/officeDocument/2006/relationships/hyperlink" Target="https://sci2s.ugr.es/BigData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aisprid.com/fr/" TargetMode="Externa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ltean/frui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2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hyperlink" Target="https://www.saagie.com/fr/blog/dataops-le-devops-2-0/" TargetMode="External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hyperlink" Target="http://mattturck.com/wp-content/uploads/2020/09/2020-Data-and-AI-Landscape-Matt-Turck-at-FirstMark-v1.pdf" TargetMode="External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hyperlink" Target="https://medium.com/datalex/on-spark-performance-and-partitioning-strategies-72992bbbf15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hyperlink" Target="https://www.section.io/blog/scaling-horizontally-vs-verticall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towardsdatascience.com/a-gentle-introduction-to-apache-arrow-with-apache-spark-and-pandas-bb19ffe0ddae" TargetMode="External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747243" cy="2007833"/>
          </a:xfrm>
        </p:spPr>
        <p:txBody>
          <a:bodyPr/>
          <a:lstStyle/>
          <a:p>
            <a:r>
              <a:rPr lang="fr-FR" sz="4800" b="0" dirty="0">
                <a:latin typeface="Montserrat"/>
              </a:rPr>
              <a:t>S</a:t>
            </a:r>
            <a:r>
              <a:rPr lang="fr-FR" sz="4800" b="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Le 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05/02/2021</a:t>
            </a:r>
          </a:p>
          <a:p>
            <a:r>
              <a:rPr lang="en-US" dirty="0">
                <a:solidFill>
                  <a:schemeClr val="bg1"/>
                </a:solidFill>
              </a:rPr>
              <a:t>P8 </a:t>
            </a:r>
            <a:r>
              <a:rPr lang="en-US" dirty="0" err="1">
                <a:solidFill>
                  <a:schemeClr val="bg1"/>
                </a:solidFill>
              </a:rPr>
              <a:t>Datascientist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OpenClassrooms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Etienne </a:t>
            </a:r>
            <a:r>
              <a:rPr lang="en-US" b="1" dirty="0" err="1">
                <a:solidFill>
                  <a:schemeClr val="bg1"/>
                </a:solidFill>
              </a:rPr>
              <a:t>Lardeur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Mentor : </a:t>
            </a:r>
            <a:r>
              <a:rPr lang="en-US" b="1" dirty="0">
                <a:solidFill>
                  <a:schemeClr val="bg1"/>
                </a:solidFill>
              </a:rPr>
              <a:t>Xavier </a:t>
            </a:r>
            <a:r>
              <a:rPr lang="en-US" b="1" dirty="0" err="1">
                <a:solidFill>
                  <a:schemeClr val="bg1"/>
                </a:solidFill>
              </a:rPr>
              <a:t>Tizon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Evaluateur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</a:rPr>
              <a:t>Julien </a:t>
            </a:r>
            <a:r>
              <a:rPr lang="en-US" b="1" dirty="0" err="1">
                <a:solidFill>
                  <a:schemeClr val="bg1"/>
                </a:solidFill>
              </a:rPr>
              <a:t>Heiduck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569DA-1E89-46ED-A19D-2C2A41F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C081CA2-02D8-4F3A-A991-12EAD6CECB09}"/>
              </a:ext>
            </a:extLst>
          </p:cNvPr>
          <p:cNvSpPr/>
          <p:nvPr/>
        </p:nvSpPr>
        <p:spPr>
          <a:xfrm>
            <a:off x="3002316" y="1518408"/>
            <a:ext cx="7884758" cy="2348917"/>
          </a:xfrm>
          <a:prstGeom prst="roundRect">
            <a:avLst>
              <a:gd name="adj" fmla="val 5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828327" y="2223971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444314" y="2227438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533539" y="2969905"/>
            <a:ext cx="2226902" cy="35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Load image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533540" y="3440827"/>
            <a:ext cx="2226901" cy="35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CNN predict</a:t>
            </a:r>
            <a:endParaRPr lang="en-US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85864" y="2227438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7104206" y="2972845"/>
            <a:ext cx="1686633" cy="3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76263" y="2227437"/>
            <a:ext cx="1671796" cy="552958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</a:t>
            </a:r>
          </a:p>
          <a:p>
            <a:r>
              <a:rPr lang="en-US" b="1" dirty="0"/>
              <a:t>results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266291" y="2223971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1076511" y="2223970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954190" y="182530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87148" y="182530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133356" y="2223971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82888" y="2401613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815933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239576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C2C418E-8374-4F15-8056-03C3C7D2F38E}"/>
              </a:ext>
            </a:extLst>
          </p:cNvPr>
          <p:cNvSpPr/>
          <p:nvPr/>
        </p:nvSpPr>
        <p:spPr>
          <a:xfrm>
            <a:off x="4348637" y="2938160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D051AF6-64CD-4C6A-B51C-FD938448219C}"/>
              </a:ext>
            </a:extLst>
          </p:cNvPr>
          <p:cNvSpPr/>
          <p:nvPr/>
        </p:nvSpPr>
        <p:spPr>
          <a:xfrm>
            <a:off x="4348637" y="3421187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649181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8F50D1-E398-48E4-9C0E-38C92DC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D477680B-7B4D-428E-801F-E0444A46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360872" cy="970450"/>
          </a:xfrm>
        </p:spPr>
        <p:txBody>
          <a:bodyPr/>
          <a:lstStyle/>
          <a:p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Cloud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EB88458-4C7D-4009-849B-73F416A8324C}"/>
              </a:ext>
            </a:extLst>
          </p:cNvPr>
          <p:cNvSpPr txBox="1"/>
          <p:nvPr/>
        </p:nvSpPr>
        <p:spPr>
          <a:xfrm>
            <a:off x="297096" y="3046860"/>
            <a:ext cx="256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One shot via upload AWS CLI :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5FBE701-F485-4CE4-AF88-6C12BF34F7C9}"/>
              </a:ext>
            </a:extLst>
          </p:cNvPr>
          <p:cNvSpPr txBox="1"/>
          <p:nvPr/>
        </p:nvSpPr>
        <p:spPr>
          <a:xfrm>
            <a:off x="306704" y="3222790"/>
            <a:ext cx="31846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aws</a:t>
            </a:r>
            <a:r>
              <a:rPr lang="en-US" sz="1100" i="1" dirty="0"/>
              <a:t> s3 cp --</a:t>
            </a:r>
            <a:r>
              <a:rPr lang="en-US" sz="1100" i="1" dirty="0" err="1"/>
              <a:t>acl</a:t>
            </a:r>
            <a:r>
              <a:rPr lang="en-US" sz="1100" i="1" dirty="0"/>
              <a:t> public-read  Inputs \</a:t>
            </a:r>
          </a:p>
          <a:p>
            <a:r>
              <a:rPr lang="en-US" sz="1100" i="1" dirty="0"/>
              <a:t>s3://ocproject-fruits/ --recursive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C2DF6F6-3035-4F28-A537-052928B104B1}"/>
              </a:ext>
            </a:extLst>
          </p:cNvPr>
          <p:cNvSpPr/>
          <p:nvPr/>
        </p:nvSpPr>
        <p:spPr>
          <a:xfrm>
            <a:off x="6899192" y="2913562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EF12C41-1452-429E-9F0F-F11DD964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86" y="1534858"/>
            <a:ext cx="621046" cy="5808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8CA71A0-9318-4959-A411-7AE8DAD4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16" y="2259104"/>
            <a:ext cx="507862" cy="50786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8E1D5CB-44F8-4C28-A008-070E3F91F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096" b="-8992"/>
          <a:stretch/>
        </p:blipFill>
        <p:spPr>
          <a:xfrm>
            <a:off x="6460981" y="3497108"/>
            <a:ext cx="251239" cy="24451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FF56FC-F2B5-4320-B4DE-6BD26C853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521" y="3470634"/>
            <a:ext cx="251239" cy="273501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09379F3-BE7A-41FF-9D8B-174B332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505" y="2259104"/>
            <a:ext cx="507862" cy="507862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E1D51F3-CB37-4EA8-A106-2807476A5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10" r="32025" b="38361"/>
          <a:stretch/>
        </p:blipFill>
        <p:spPr>
          <a:xfrm>
            <a:off x="3153828" y="1586306"/>
            <a:ext cx="469530" cy="441609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89B94B2B-618C-4132-8145-E20759542FBD}"/>
              </a:ext>
            </a:extLst>
          </p:cNvPr>
          <p:cNvSpPr txBox="1"/>
          <p:nvPr/>
        </p:nvSpPr>
        <p:spPr>
          <a:xfrm>
            <a:off x="5245823" y="1570392"/>
            <a:ext cx="2674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</a:rPr>
              <a:t>AmazonS3FullAccess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</a:rPr>
              <a:t>&gt; </a:t>
            </a:r>
            <a:r>
              <a:rPr lang="en-US" sz="1100" dirty="0" err="1">
                <a:solidFill>
                  <a:schemeClr val="bg1"/>
                </a:solidFill>
              </a:rPr>
              <a:t>AmazonSageMaker-ExecutionRole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0016A7F-55B9-4EF4-A3FD-1D56ECAF79F9}"/>
              </a:ext>
            </a:extLst>
          </p:cNvPr>
          <p:cNvSpPr txBox="1"/>
          <p:nvPr/>
        </p:nvSpPr>
        <p:spPr>
          <a:xfrm>
            <a:off x="3579022" y="1583178"/>
            <a:ext cx="15392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ml.t2.xlarge</a:t>
            </a:r>
            <a:endParaRPr lang="en-US" sz="1100" b="0" i="0" dirty="0">
              <a:solidFill>
                <a:schemeClr val="bg1"/>
              </a:solidFill>
              <a:effectLst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4 vCPU - 16 GiB</a:t>
            </a:r>
          </a:p>
        </p:txBody>
      </p:sp>
    </p:spTree>
    <p:extLst>
      <p:ext uri="{BB962C8B-B14F-4D97-AF65-F5344CB8AC3E}">
        <p14:creationId xmlns:p14="http://schemas.microsoft.com/office/powerpoint/2010/main" val="38493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20949-4B54-43F9-9E8F-0168738A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7A77DA-E648-4D78-B9D1-EA84027B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1B2B7C-441E-4022-B8D6-DEDDBB3BC255}"/>
              </a:ext>
            </a:extLst>
          </p:cNvPr>
          <p:cNvSpPr txBox="1">
            <a:spLocks/>
          </p:cNvSpPr>
          <p:nvPr/>
        </p:nvSpPr>
        <p:spPr>
          <a:xfrm>
            <a:off x="106860" y="5290770"/>
            <a:ext cx="10246816" cy="14560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 </a:t>
            </a:r>
            <a:r>
              <a:rPr lang="en-US" b="1" dirty="0" err="1"/>
              <a:t>contextualiser</a:t>
            </a:r>
            <a:r>
              <a:rPr lang="en-US" b="1" dirty="0"/>
              <a:t> : </a:t>
            </a:r>
            <a:r>
              <a:rPr lang="en-US" dirty="0" err="1"/>
              <a:t>sélection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l’objectif</a:t>
            </a:r>
            <a:endParaRPr lang="en-US" dirty="0"/>
          </a:p>
          <a:p>
            <a:pPr lvl="1"/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modèles</a:t>
            </a:r>
            <a:r>
              <a:rPr lang="en-US" dirty="0"/>
              <a:t> et </a:t>
            </a:r>
            <a:r>
              <a:rPr lang="en-US" dirty="0" err="1"/>
              <a:t>réentrainement</a:t>
            </a:r>
            <a:r>
              <a:rPr lang="en-US" dirty="0"/>
              <a:t> CNN, benchmark, ex. </a:t>
            </a:r>
            <a:r>
              <a:rPr lang="en-US" dirty="0" err="1"/>
              <a:t>selon</a:t>
            </a:r>
            <a:r>
              <a:rPr lang="en-US" dirty="0"/>
              <a:t> </a:t>
            </a:r>
            <a:r>
              <a:rPr lang="en-US" i="1" dirty="0">
                <a:hlinkClick r:id="rId2"/>
              </a:rPr>
              <a:t>[1]</a:t>
            </a:r>
            <a:endParaRPr lang="en-US" i="1" dirty="0"/>
          </a:p>
          <a:p>
            <a:pPr lvl="1"/>
            <a:r>
              <a:rPr lang="en-US" dirty="0" err="1"/>
              <a:t>Processus</a:t>
            </a:r>
            <a:r>
              <a:rPr lang="en-US" dirty="0"/>
              <a:t> “stream” </a:t>
            </a:r>
            <a:r>
              <a:rPr lang="en-US" dirty="0" err="1"/>
              <a:t>réductions</a:t>
            </a:r>
            <a:r>
              <a:rPr lang="en-US" dirty="0"/>
              <a:t> alternatives et </a:t>
            </a:r>
            <a:r>
              <a:rPr lang="en-US" dirty="0" err="1"/>
              <a:t>incrémentales</a:t>
            </a:r>
            <a:r>
              <a:rPr lang="en-US" dirty="0"/>
              <a:t>? </a:t>
            </a:r>
            <a:r>
              <a:rPr lang="en-US" i="1" dirty="0">
                <a:hlinkClick r:id="rId3"/>
              </a:rPr>
              <a:t>[2]</a:t>
            </a:r>
            <a:endParaRPr lang="en-US" i="1" dirty="0"/>
          </a:p>
          <a:p>
            <a:pPr lvl="1"/>
            <a:r>
              <a:rPr lang="en-US" dirty="0" err="1"/>
              <a:t>Compromis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step (ex. </a:t>
            </a:r>
            <a:r>
              <a:rPr lang="en-US" dirty="0" err="1"/>
              <a:t>tailes</a:t>
            </a:r>
            <a:r>
              <a:rPr lang="en-US" dirty="0"/>
              <a:t> </a:t>
            </a:r>
            <a:r>
              <a:rPr lang="en-US" dirty="0" err="1"/>
              <a:t>impliquées</a:t>
            </a:r>
            <a:r>
              <a:rPr lang="en-US" dirty="0"/>
              <a:t>) et </a:t>
            </a:r>
            <a:r>
              <a:rPr lang="en-US" dirty="0" err="1"/>
              <a:t>compromis</a:t>
            </a:r>
            <a:r>
              <a:rPr lang="en-US" dirty="0"/>
              <a:t> global (sur le temps de </a:t>
            </a:r>
            <a:r>
              <a:rPr lang="en-US" dirty="0" err="1"/>
              <a:t>calcul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2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AAC7-B556-40C9-AD39-7CCEB04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(temps, taille, </a:t>
            </a:r>
            <a:r>
              <a:rPr lang="en-US" dirty="0" err="1"/>
              <a:t>coût</a:t>
            </a:r>
            <a:r>
              <a:rPr lang="en-US" dirty="0"/>
              <a:t>)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3754FB-8081-4C58-BFD7-C2C5BD1C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9266"/>
              </p:ext>
            </p:extLst>
          </p:nvPr>
        </p:nvGraphicFramePr>
        <p:xfrm>
          <a:off x="314980" y="1539092"/>
          <a:ext cx="11204174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4187859337"/>
                    </a:ext>
                  </a:extLst>
                </a:gridCol>
                <a:gridCol w="1382095">
                  <a:extLst>
                    <a:ext uri="{9D8B030D-6E8A-4147-A177-3AD203B41FA5}">
                      <a16:colId xmlns:a16="http://schemas.microsoft.com/office/drawing/2014/main" val="3266331919"/>
                    </a:ext>
                  </a:extLst>
                </a:gridCol>
                <a:gridCol w="1591654">
                  <a:extLst>
                    <a:ext uri="{9D8B030D-6E8A-4147-A177-3AD203B41FA5}">
                      <a16:colId xmlns:a16="http://schemas.microsoft.com/office/drawing/2014/main" val="3094484033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07875787"/>
                    </a:ext>
                  </a:extLst>
                </a:gridCol>
                <a:gridCol w="3167379">
                  <a:extLst>
                    <a:ext uri="{9D8B030D-6E8A-4147-A177-3AD203B41FA5}">
                      <a16:colId xmlns:a16="http://schemas.microsoft.com/office/drawing/2014/main" val="2564261131"/>
                    </a:ext>
                  </a:extLst>
                </a:gridCol>
                <a:gridCol w="1733920">
                  <a:extLst>
                    <a:ext uri="{9D8B030D-6E8A-4147-A177-3AD203B41FA5}">
                      <a16:colId xmlns:a16="http://schemas.microsoft.com/office/drawing/2014/main" val="176956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sample (2143)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 fashion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130.53s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KB (flatten)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-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10.23s (7s)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13.18s (13s)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– Write/Read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3.20s </a:t>
                      </a:r>
                    </a:p>
                    <a:p>
                      <a:r>
                        <a:rPr lang="en-US" dirty="0"/>
                        <a:t>(3s + .25s)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133.67s</a:t>
                      </a:r>
                    </a:p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9.7MB – Output 31.1MB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663.9KB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7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4A8CE5-2CB9-4E47-B00F-5B6E92DE4E02}"/>
              </a:ext>
            </a:extLst>
          </p:cNvPr>
          <p:cNvSpPr/>
          <p:nvPr/>
        </p:nvSpPr>
        <p:spPr>
          <a:xfrm rot="18844973">
            <a:off x="3987378" y="3104111"/>
            <a:ext cx="4748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DRAFT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2A8032-2789-4021-99FF-BCCF9548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479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et </a:t>
            </a: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419509B-BA2E-4F0E-B1CC-325ECFEA3807}"/>
              </a:ext>
            </a:extLst>
          </p:cNvPr>
          <p:cNvSpPr txBox="1">
            <a:spLocks/>
          </p:cNvSpPr>
          <p:nvPr/>
        </p:nvSpPr>
        <p:spPr>
          <a:xfrm>
            <a:off x="345521" y="1488328"/>
            <a:ext cx="11230928" cy="13555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 feature au sein du </a:t>
            </a:r>
            <a:r>
              <a:rPr lang="en-US" dirty="0" err="1"/>
              <a:t>projet</a:t>
            </a:r>
            <a:r>
              <a:rPr lang="en-US" dirty="0"/>
              <a:t>, au sein de </a:t>
            </a:r>
            <a:r>
              <a:rPr lang="en-US" dirty="0" err="1"/>
              <a:t>l’approche</a:t>
            </a:r>
            <a:r>
              <a:rPr lang="en-US" dirty="0"/>
              <a:t> business de </a:t>
            </a:r>
            <a:r>
              <a:rPr lang="en-US" dirty="0" err="1"/>
              <a:t>l’entreprise</a:t>
            </a:r>
            <a:r>
              <a:rPr lang="en-US" dirty="0"/>
              <a:t>.</a:t>
            </a:r>
          </a:p>
          <a:p>
            <a:r>
              <a:rPr lang="en-US" dirty="0" err="1"/>
              <a:t>Sensibilisation</a:t>
            </a:r>
            <a:r>
              <a:rPr lang="en-US" dirty="0"/>
              <a:t> aux </a:t>
            </a:r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expertes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Vivement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rejoindre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une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équipe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pluridisciplinaire</a:t>
            </a:r>
            <a:r>
              <a:rPr lang="en-US" b="1" dirty="0">
                <a:solidFill>
                  <a:schemeClr val="accent1"/>
                </a:solidFill>
              </a:rPr>
              <a:t> et des </a:t>
            </a:r>
            <a:r>
              <a:rPr lang="en-US" b="1" dirty="0" err="1">
                <a:solidFill>
                  <a:schemeClr val="accent1"/>
                </a:solidFill>
              </a:rPr>
              <a:t>projets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collaboratifs</a:t>
            </a:r>
            <a:r>
              <a:rPr lang="en-US" b="1" dirty="0">
                <a:solidFill>
                  <a:schemeClr val="accent1"/>
                </a:solidFill>
              </a:rPr>
              <a:t> !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538BE61-4A25-47A7-898E-076EC767432E}"/>
              </a:ext>
            </a:extLst>
          </p:cNvPr>
          <p:cNvSpPr txBox="1">
            <a:spLocks/>
          </p:cNvSpPr>
          <p:nvPr/>
        </p:nvSpPr>
        <p:spPr>
          <a:xfrm>
            <a:off x="6095999" y="3684314"/>
            <a:ext cx="6120859" cy="16106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Perspectives business :</a:t>
            </a:r>
            <a:endParaRPr lang="en-US" dirty="0"/>
          </a:p>
          <a:p>
            <a:pPr lvl="1"/>
            <a:r>
              <a:rPr lang="en-US" dirty="0"/>
              <a:t>Exploiter </a:t>
            </a:r>
            <a:r>
              <a:rPr lang="en-US" dirty="0" err="1"/>
              <a:t>l’application</a:t>
            </a:r>
            <a:r>
              <a:rPr lang="en-US" dirty="0"/>
              <a:t> pour </a:t>
            </a:r>
            <a:r>
              <a:rPr lang="en-US" dirty="0" err="1"/>
              <a:t>enrichir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dynamique</a:t>
            </a:r>
            <a:r>
              <a:rPr lang="en-US" dirty="0"/>
              <a:t> :</a:t>
            </a:r>
          </a:p>
          <a:p>
            <a:pPr lvl="2"/>
            <a:r>
              <a:rPr lang="en-US" dirty="0" err="1"/>
              <a:t>Labellisation</a:t>
            </a:r>
            <a:r>
              <a:rPr lang="en-US" dirty="0"/>
              <a:t>,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additionnels</a:t>
            </a:r>
            <a:endParaRPr lang="en-US" dirty="0"/>
          </a:p>
          <a:p>
            <a:pPr lvl="2"/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professionnels</a:t>
            </a:r>
            <a:endParaRPr lang="en-US" dirty="0"/>
          </a:p>
          <a:p>
            <a:pPr lvl="1"/>
            <a:r>
              <a:rPr lang="en-US" dirty="0"/>
              <a:t>Augmenter le cycle de vie </a:t>
            </a:r>
          </a:p>
          <a:p>
            <a:pPr lvl="2"/>
            <a:r>
              <a:rPr lang="en-US" dirty="0"/>
              <a:t>Cueillette et </a:t>
            </a:r>
            <a:r>
              <a:rPr lang="en-US" dirty="0" err="1"/>
              <a:t>l’entretien</a:t>
            </a:r>
            <a:r>
              <a:rPr lang="en-US" dirty="0"/>
              <a:t> : </a:t>
            </a:r>
            <a:r>
              <a:rPr lang="en-US" dirty="0" err="1"/>
              <a:t>maturité</a:t>
            </a:r>
            <a:r>
              <a:rPr lang="en-US" dirty="0"/>
              <a:t>, pathologies, conseils de taille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39BC69D-61A9-44D8-B16C-E99279DB0D00}"/>
              </a:ext>
            </a:extLst>
          </p:cNvPr>
          <p:cNvSpPr txBox="1">
            <a:spLocks/>
          </p:cNvSpPr>
          <p:nvPr/>
        </p:nvSpPr>
        <p:spPr>
          <a:xfrm>
            <a:off x="-199135" y="3271706"/>
            <a:ext cx="6887906" cy="29776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Perspectives techniques (</a:t>
            </a:r>
            <a:r>
              <a:rPr lang="en-US" b="1" dirty="0" err="1">
                <a:solidFill>
                  <a:schemeClr val="accent1"/>
                </a:solidFill>
              </a:rPr>
              <a:t>industrialisation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/>
              <a:t>Etat de </a:t>
            </a:r>
            <a:r>
              <a:rPr lang="en-US" dirty="0" err="1"/>
              <a:t>l’art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technologiques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Transfert</a:t>
            </a:r>
            <a:r>
              <a:rPr lang="en-US" dirty="0"/>
              <a:t> learning avec fine tuning pour </a:t>
            </a:r>
            <a:r>
              <a:rPr lang="en-US" dirty="0" err="1"/>
              <a:t>meilleur</a:t>
            </a:r>
            <a:r>
              <a:rPr lang="en-US" dirty="0"/>
              <a:t> accuracy</a:t>
            </a:r>
          </a:p>
          <a:p>
            <a:pPr lvl="2"/>
            <a:r>
              <a:rPr lang="en-US" dirty="0"/>
              <a:t>Feature map pruning pour simplification et </a:t>
            </a:r>
            <a:r>
              <a:rPr lang="en-US" dirty="0" err="1"/>
              <a:t>rapidité</a:t>
            </a:r>
            <a:endParaRPr lang="en-US" dirty="0"/>
          </a:p>
          <a:p>
            <a:pPr lvl="1"/>
            <a:r>
              <a:rPr lang="en-US" dirty="0"/>
              <a:t>Code refactoring (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technologie</a:t>
            </a:r>
            <a:r>
              <a:rPr lang="en-US" dirty="0"/>
              <a:t> :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b="1" dirty="0"/>
              <a:t>Scala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Scaling vertical vs horizontal: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technico-économique</a:t>
            </a:r>
            <a:endParaRPr lang="en-US" dirty="0"/>
          </a:p>
          <a:p>
            <a:pPr lvl="1"/>
            <a:r>
              <a:rPr lang="en-US" dirty="0"/>
              <a:t>Extension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réels</a:t>
            </a:r>
            <a:r>
              <a:rPr lang="en-US" dirty="0"/>
              <a:t> </a:t>
            </a:r>
            <a:r>
              <a:rPr lang="en-US" dirty="0" err="1"/>
              <a:t>logique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(preprocessing)</a:t>
            </a:r>
          </a:p>
          <a:p>
            <a:pPr lvl="1"/>
            <a:r>
              <a:rPr lang="en-US" dirty="0"/>
              <a:t>Exploitation pour le </a:t>
            </a:r>
            <a:r>
              <a:rPr lang="en-US" dirty="0" err="1"/>
              <a:t>développement</a:t>
            </a:r>
            <a:r>
              <a:rPr lang="en-US" dirty="0"/>
              <a:t> du Robot </a:t>
            </a:r>
            <a:r>
              <a:rPr lang="en-US" dirty="0" err="1"/>
              <a:t>Cueilleur</a:t>
            </a:r>
            <a:r>
              <a:rPr lang="en-US" dirty="0"/>
              <a:t>…</a:t>
            </a:r>
          </a:p>
        </p:txBody>
      </p:sp>
      <p:pic>
        <p:nvPicPr>
          <p:cNvPr id="10" name="Graphique 9" descr="Outils avec un remplissage uni">
            <a:extLst>
              <a:ext uri="{FF2B5EF4-FFF2-40B4-BE49-F238E27FC236}">
                <a16:creationId xmlns:a16="http://schemas.microsoft.com/office/drawing/2014/main" id="{97B9A1C9-3773-4225-91F2-2A9109CB1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149" y="3342396"/>
            <a:ext cx="419301" cy="419301"/>
          </a:xfrm>
          <a:prstGeom prst="rect">
            <a:avLst/>
          </a:prstGeom>
        </p:spPr>
      </p:pic>
      <p:pic>
        <p:nvPicPr>
          <p:cNvPr id="12" name="Graphique 11" descr="Croissance de l'activité avec un remplissage uni">
            <a:extLst>
              <a:ext uri="{FF2B5EF4-FFF2-40B4-BE49-F238E27FC236}">
                <a16:creationId xmlns:a16="http://schemas.microsoft.com/office/drawing/2014/main" id="{A0AFAFFD-1A43-4104-80A6-A1E4DABD7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1757" y="3294922"/>
            <a:ext cx="620814" cy="5137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C3BE65-C600-4C6E-9276-56F6073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626F4-D847-41FF-B729-A7C2CBE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DF4F7-EC6B-4229-BC39-CA3A264D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468062" cy="970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 / </a:t>
            </a:r>
            <a:r>
              <a:rPr lang="en-US" dirty="0" err="1"/>
              <a:t>réponses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1915DD-B148-4155-B308-352B3911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1A47-DF98-4602-84D7-F1B4486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47633-38EF-4348-98CC-5B48454A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5F4B-8A72-4354-A26A-8CF75DD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E3B2DB-2F46-42EC-B204-B5F81ED6FF00}"/>
              </a:ext>
            </a:extLst>
          </p:cNvPr>
          <p:cNvSpPr txBox="1"/>
          <p:nvPr/>
        </p:nvSpPr>
        <p:spPr>
          <a:xfrm>
            <a:off x="2143386" y="4798232"/>
            <a:ext cx="81666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https://openclassrooms.com/fr/courses/2035756-deployez-vos-systemes-et-reseaux-dans-le-cloud-avec-aws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https://openclassrooms.com/fr/courses/2035766-optimisez-votre-deploiement-en-creant-des-conteneurs-avec-docker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1799-1A64-45BE-AAB7-4511B36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Annexe</a:t>
            </a:r>
            <a:r>
              <a:rPr lang="en-US" dirty="0"/>
              <a:t> : </a:t>
            </a:r>
            <a:r>
              <a:rPr lang="en-US" dirty="0" err="1"/>
              <a:t>parallélisation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093C3-B0D4-40A8-B57A-FD2AA6F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9" y="1750006"/>
            <a:ext cx="10571998" cy="1506882"/>
          </a:xfrm>
        </p:spPr>
        <p:txBody>
          <a:bodyPr>
            <a:normAutofit/>
          </a:bodyPr>
          <a:lstStyle/>
          <a:p>
            <a:r>
              <a:rPr lang="en-US" dirty="0" err="1"/>
              <a:t>En</a:t>
            </a:r>
            <a:r>
              <a:rPr lang="en-US" dirty="0"/>
              <a:t> pratique le framework Spark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implique</a:t>
            </a:r>
            <a:r>
              <a:rPr lang="en-US" dirty="0"/>
              <a:t> de </a:t>
            </a:r>
            <a:r>
              <a:rPr lang="en-US" dirty="0" err="1"/>
              <a:t>s’imiscer</a:t>
            </a:r>
            <a:r>
              <a:rPr lang="en-US" dirty="0"/>
              <a:t> dans le detail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l’algorithme</a:t>
            </a:r>
            <a:r>
              <a:rPr lang="en-US" dirty="0"/>
              <a:t> le plus efficient</a:t>
            </a:r>
          </a:p>
          <a:p>
            <a:r>
              <a:rPr lang="en-US" dirty="0"/>
              <a:t>Principe Map-Reduce :								</a:t>
            </a:r>
            <a:r>
              <a:rPr lang="en-US" dirty="0" err="1"/>
              <a:t>Exemple</a:t>
            </a:r>
            <a:r>
              <a:rPr lang="en-US" dirty="0"/>
              <a:t> de proposition k-NN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3C198A-DF50-46CC-B45B-461181E5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5" y="3006997"/>
            <a:ext cx="4337472" cy="30654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CE9B1-0C0E-434A-8C40-58CA61EE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9" y="3006997"/>
            <a:ext cx="4049479" cy="30283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1513E0-5722-4799-A979-3F69AA0BA538}"/>
              </a:ext>
            </a:extLst>
          </p:cNvPr>
          <p:cNvSpPr txBox="1"/>
          <p:nvPr/>
        </p:nvSpPr>
        <p:spPr>
          <a:xfrm>
            <a:off x="7675928" y="6513716"/>
            <a:ext cx="4723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Images : </a:t>
            </a:r>
            <a:r>
              <a:rPr lang="en-US" sz="1100" i="1" dirty="0">
                <a:hlinkClick r:id="rId4"/>
              </a:rPr>
              <a:t>Big Data </a:t>
            </a:r>
            <a:r>
              <a:rPr lang="en-US" sz="1100" i="1" dirty="0"/>
              <a:t>– University of Granada (research group)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430166-A980-44E4-A4A7-83580E2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A8D7A-8B3D-4A11-AEDA-B52CAF9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54716-7ADF-448D-A81B-70FEF3E3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7BD11D-ED67-444B-A53B-CCC3F96E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564042"/>
            <a:ext cx="4212839" cy="15220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BA204C-19EE-4470-BE74-0FB2234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4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B4255-1AC9-4B34-B7F4-09682713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2E5EDE-7FC5-45D0-93CD-DCB7581F8B75}"/>
              </a:ext>
            </a:extLst>
          </p:cNvPr>
          <p:cNvSpPr txBox="1"/>
          <p:nvPr/>
        </p:nvSpPr>
        <p:spPr>
          <a:xfrm>
            <a:off x="341791" y="158997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https://mvnrepository.com/artifact/org.apache.hadoop/hadoop-aws/2.7.7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A4A765-4794-4E2B-B405-96AFEEA8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98" y="2014381"/>
            <a:ext cx="5115746" cy="145408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38AC68-27B7-438E-B72C-5D04F166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9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CC7E8-01A1-45FD-836C-57E58FA2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Sous-section du code, steps </a:t>
            </a:r>
            <a:r>
              <a:rPr lang="en-US" dirty="0" err="1"/>
              <a:t>intermédiaires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425318-3359-4BBE-955F-D29BD9AADF59}"/>
              </a:ext>
            </a:extLst>
          </p:cNvPr>
          <p:cNvSpPr txBox="1"/>
          <p:nvPr/>
        </p:nvSpPr>
        <p:spPr>
          <a:xfrm>
            <a:off x="363985" y="1615738"/>
            <a:ext cx="106354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effectLst/>
                <a:latin typeface="Helvetica Neue"/>
              </a:rPr>
              <a:t>-- Original upload of images into storage Bucket --</a:t>
            </a:r>
          </a:p>
          <a:p>
            <a:r>
              <a:rPr lang="en-US" sz="1200" i="1"/>
              <a:t># bulk rename to remove spaces out of folders name</a:t>
            </a:r>
          </a:p>
          <a:p>
            <a:r>
              <a:rPr lang="en-US" sz="1200" i="1"/>
              <a:t># rational : spark.read.format("image").load(path) requires no space in path</a:t>
            </a:r>
          </a:p>
          <a:p>
            <a:r>
              <a:rPr lang="en-US" sz="1200" i="1"/>
              <a:t># warning : do not apply until checking the parent location</a:t>
            </a:r>
          </a:p>
          <a:p>
            <a:r>
              <a:rPr lang="en-US" sz="1200"/>
              <a:t>def rename_folders(parent):</a:t>
            </a:r>
          </a:p>
          <a:p>
            <a:r>
              <a:rPr lang="en-US" sz="1200"/>
              <a:t>    for path, folders, _ in os.walk(parent):</a:t>
            </a:r>
          </a:p>
          <a:p>
            <a:r>
              <a:rPr lang="en-US" sz="1200"/>
              <a:t>        for i in range(len(folders)):</a:t>
            </a:r>
          </a:p>
          <a:p>
            <a:r>
              <a:rPr lang="en-US" sz="1200"/>
              <a:t>            new_name = folders[i].replace(' ', '_')</a:t>
            </a:r>
          </a:p>
          <a:p>
            <a:r>
              <a:rPr lang="en-US" sz="1200"/>
              <a:t>            os.rename(os.path.join(path, folders[i]), os.path.join(path, new_name))</a:t>
            </a:r>
          </a:p>
          <a:p>
            <a:r>
              <a:rPr lang="en-US" sz="1200"/>
              <a:t>            folders[i] = new_name</a:t>
            </a:r>
          </a:p>
          <a:p>
            <a:r>
              <a:rPr lang="en-US" sz="1200" i="1"/>
              <a:t># warning : only one time</a:t>
            </a:r>
          </a:p>
          <a:p>
            <a:r>
              <a:rPr lang="en-US" sz="1200"/>
              <a:t>rename_folders('Inputs/Training')</a:t>
            </a:r>
          </a:p>
          <a:p>
            <a:r>
              <a:rPr lang="en-US" sz="1200"/>
              <a:t># then upload S3 through awscli : aws s3 cp Inputs s3://oc-p8-fruits-storage/ --recursive</a:t>
            </a:r>
            <a:endParaRPr lang="en-US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934998-0DB2-46EA-9AAD-11DBEDF21532}"/>
              </a:ext>
            </a:extLst>
          </p:cNvPr>
          <p:cNvSpPr txBox="1"/>
          <p:nvPr/>
        </p:nvSpPr>
        <p:spPr>
          <a:xfrm>
            <a:off x="363985" y="4136519"/>
            <a:ext cx="6647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Helvetica Neue"/>
              </a:rPr>
              <a:t>-- OOM Java heap space failure demonstration &amp; check size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OOM occurs over a given size of vectors matrix (2800 &lt;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 &lt; 3000, even with tiny 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).</a:t>
            </a:r>
            <a:br>
              <a:rPr lang="en-US" sz="1200" b="0" i="0" dirty="0">
                <a:effectLst/>
                <a:latin typeface="Helvetica Neue"/>
              </a:rPr>
            </a:br>
            <a:r>
              <a:rPr lang="en-US" sz="1200" b="0" i="0" dirty="0">
                <a:effectLst/>
                <a:latin typeface="Helvetica Neue"/>
              </a:rPr>
              <a:t>Repartition increase computational time with no substantial effect on OOM issue.</a:t>
            </a:r>
          </a:p>
          <a:p>
            <a:pPr algn="l"/>
            <a:r>
              <a:rPr lang="en-US" sz="1200" b="0" i="1" dirty="0">
                <a:effectLst/>
                <a:latin typeface="Helvetica Neue"/>
              </a:rPr>
              <a:t># build the Spark </a:t>
            </a:r>
            <a:r>
              <a:rPr lang="en-US" sz="1200" b="0" i="1" dirty="0" err="1">
                <a:effectLst/>
                <a:latin typeface="Helvetica Neue"/>
              </a:rPr>
              <a:t>DataFrame</a:t>
            </a:r>
            <a:r>
              <a:rPr lang="en-US" sz="1200" b="0" i="1" dirty="0">
                <a:effectLst/>
                <a:latin typeface="Helvetica Neue"/>
              </a:rPr>
              <a:t> as vectors matrix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def </a:t>
            </a:r>
            <a:r>
              <a:rPr lang="en-US" sz="1200" b="0" i="0" dirty="0" err="1">
                <a:effectLst/>
                <a:latin typeface="Helvetica Neue"/>
              </a:rPr>
              <a:t>test_vec_df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nb_repartition</a:t>
            </a:r>
            <a:r>
              <a:rPr lang="en-US" sz="1200" b="0" i="0" dirty="0">
                <a:effectLst/>
                <a:latin typeface="Helvetica Neue"/>
              </a:rPr>
              <a:t>):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pdf = </a:t>
            </a:r>
            <a:r>
              <a:rPr lang="en-US" sz="1200" b="0" i="0" dirty="0" err="1">
                <a:effectLst/>
                <a:latin typeface="Helvetica Neue"/>
              </a:rPr>
              <a:t>pd.DataFrame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np.random.rand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))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df = </a:t>
            </a:r>
            <a:r>
              <a:rPr lang="en-US" sz="1200" b="0" i="0" dirty="0" err="1">
                <a:effectLst/>
                <a:latin typeface="Helvetica Neue"/>
              </a:rPr>
              <a:t>spark.createDataFrame</a:t>
            </a:r>
            <a:r>
              <a:rPr lang="en-US" sz="1200" b="0" i="0" dirty="0">
                <a:effectLst/>
                <a:latin typeface="Helvetica Neue"/>
              </a:rPr>
              <a:t>(pdf)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</a:t>
            </a:r>
            <a:r>
              <a:rPr lang="en-US" sz="1200" b="0" i="0" dirty="0" err="1">
                <a:effectLst/>
                <a:latin typeface="Helvetica Neue"/>
              </a:rPr>
              <a:t>input_cols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df.columns</a:t>
            </a:r>
            <a:endParaRPr lang="en-US" sz="1200" b="0" i="0" dirty="0">
              <a:effectLst/>
              <a:latin typeface="Helvetica Neue"/>
            </a:endParaRP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df = </a:t>
            </a:r>
            <a:r>
              <a:rPr lang="en-US" sz="1200" b="0" i="0" dirty="0" err="1">
                <a:effectLst/>
                <a:latin typeface="Helvetica Neue"/>
              </a:rPr>
              <a:t>df.repartition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nb_repartition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assembler = </a:t>
            </a:r>
            <a:r>
              <a:rPr lang="en-US" sz="1200" b="0" i="0" dirty="0" err="1">
                <a:effectLst/>
                <a:latin typeface="Helvetica Neue"/>
              </a:rPr>
              <a:t>VectorAssembler</a:t>
            </a:r>
            <a:r>
              <a:rPr lang="en-US" sz="1200" b="0" i="0" dirty="0">
                <a:effectLst/>
                <a:latin typeface="Helvetica Neue"/>
              </a:rPr>
              <a:t>(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    </a:t>
            </a:r>
            <a:r>
              <a:rPr lang="en-US" sz="1200" b="0" i="0" dirty="0" err="1">
                <a:effectLst/>
                <a:latin typeface="Helvetica Neue"/>
              </a:rPr>
              <a:t>inputCols</a:t>
            </a:r>
            <a:r>
              <a:rPr lang="en-US" sz="1200" b="0" i="0" dirty="0">
                <a:effectLst/>
                <a:latin typeface="Helvetica Neue"/>
              </a:rPr>
              <a:t>=</a:t>
            </a:r>
            <a:r>
              <a:rPr lang="en-US" sz="1200" b="0" i="0" dirty="0" err="1">
                <a:effectLst/>
                <a:latin typeface="Helvetica Neue"/>
              </a:rPr>
              <a:t>input_cols</a:t>
            </a:r>
            <a:r>
              <a:rPr lang="en-US" sz="1200" b="0" i="0" dirty="0">
                <a:effectLst/>
                <a:latin typeface="Helvetica Neue"/>
              </a:rPr>
              <a:t>,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    </a:t>
            </a:r>
            <a:r>
              <a:rPr lang="en-US" sz="1200" b="0" i="0" dirty="0" err="1">
                <a:effectLst/>
                <a:latin typeface="Helvetica Neue"/>
              </a:rPr>
              <a:t>outputCol</a:t>
            </a:r>
            <a:r>
              <a:rPr lang="en-US" sz="1200" b="0" i="0" dirty="0">
                <a:effectLst/>
                <a:latin typeface="Helvetica Neue"/>
              </a:rPr>
              <a:t>='features')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</a:t>
            </a:r>
            <a:r>
              <a:rPr lang="en-US" sz="1200" b="0" i="0" dirty="0" err="1">
                <a:effectLst/>
                <a:latin typeface="Helvetica Neue"/>
              </a:rPr>
              <a:t>df_vec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assembler.transform</a:t>
            </a:r>
            <a:r>
              <a:rPr lang="en-US" sz="1200" b="0" i="0" dirty="0">
                <a:effectLst/>
                <a:latin typeface="Helvetica Neue"/>
              </a:rPr>
              <a:t>(df)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return </a:t>
            </a:r>
            <a:r>
              <a:rPr lang="en-US" sz="1200" b="0" i="0" dirty="0" err="1">
                <a:effectLst/>
                <a:latin typeface="Helvetica Neue"/>
              </a:rPr>
              <a:t>df_vec.select</a:t>
            </a:r>
            <a:r>
              <a:rPr lang="en-US" sz="1200" b="0" i="0" dirty="0">
                <a:effectLst/>
                <a:latin typeface="Helvetica Neue"/>
              </a:rPr>
              <a:t>('features’)</a:t>
            </a:r>
            <a:endParaRPr lang="en-US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BD0B9A-8FF8-4062-B0C6-730946145F3E}"/>
              </a:ext>
            </a:extLst>
          </p:cNvPr>
          <p:cNvSpPr txBox="1"/>
          <p:nvPr/>
        </p:nvSpPr>
        <p:spPr>
          <a:xfrm>
            <a:off x="6095999" y="4642097"/>
            <a:ext cx="4745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dirty="0">
                <a:effectLst/>
                <a:latin typeface="Helvetica Neue"/>
              </a:rPr>
              <a:t># create input &amp; try to reduce with PCA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test_vec_df</a:t>
            </a:r>
            <a:r>
              <a:rPr lang="en-US" sz="1200" b="0" i="0" dirty="0">
                <a:effectLst/>
                <a:latin typeface="Helvetica Neue"/>
              </a:rPr>
              <a:t>(2200, 512, 4)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pca</a:t>
            </a:r>
            <a:r>
              <a:rPr lang="en-US" sz="1200" b="0" i="0" dirty="0">
                <a:effectLst/>
                <a:latin typeface="Helvetica Neue"/>
              </a:rPr>
              <a:t> = PCA(k=16, </a:t>
            </a:r>
            <a:r>
              <a:rPr lang="en-US" sz="1200" b="0" i="0" dirty="0" err="1">
                <a:effectLst/>
                <a:latin typeface="Helvetica Neue"/>
              </a:rPr>
              <a:t>inputCol</a:t>
            </a:r>
            <a:r>
              <a:rPr lang="en-US" sz="1200" b="0" i="0" dirty="0">
                <a:effectLst/>
                <a:latin typeface="Helvetica Neue"/>
              </a:rPr>
              <a:t>="features", </a:t>
            </a:r>
            <a:r>
              <a:rPr lang="en-US" sz="1200" b="0" i="0" dirty="0" err="1">
                <a:effectLst/>
                <a:latin typeface="Helvetica Neue"/>
              </a:rPr>
              <a:t>outputCol</a:t>
            </a:r>
            <a:r>
              <a:rPr lang="en-US" sz="1200" b="0" i="0" dirty="0">
                <a:effectLst/>
                <a:latin typeface="Helvetica Neue"/>
              </a:rPr>
              <a:t>="</a:t>
            </a:r>
            <a:r>
              <a:rPr lang="en-US" sz="1200" b="0" i="0" dirty="0" err="1">
                <a:effectLst/>
                <a:latin typeface="Helvetica Neue"/>
              </a:rPr>
              <a:t>pcafeatures</a:t>
            </a:r>
            <a:r>
              <a:rPr lang="en-US" sz="1200" b="0" i="0" dirty="0">
                <a:effectLst/>
                <a:latin typeface="Helvetica Neue"/>
              </a:rPr>
              <a:t>")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model = </a:t>
            </a:r>
            <a:r>
              <a:rPr lang="en-US" sz="1200" b="0" i="0" dirty="0" err="1">
                <a:effectLst/>
                <a:latin typeface="Helvetica Neue"/>
              </a:rPr>
              <a:t>pca.fit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results_df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model.transform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results_df.show</a:t>
            </a:r>
            <a:r>
              <a:rPr lang="en-US" sz="1200" b="0" i="0" dirty="0">
                <a:effectLst/>
                <a:latin typeface="Helvetica Neue"/>
              </a:rPr>
              <a:t>(5, True)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940E46-76B6-4A57-B1CD-1B64FA0F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523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Introduction 5’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Contexte, jeu de données, use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Dispositif </a:t>
            </a:r>
            <a:r>
              <a:rPr lang="fr-FR" b="0" i="0" dirty="0">
                <a:effectLst/>
                <a:latin typeface="Montserrat"/>
              </a:rPr>
              <a:t>proposé et rôle de chaque brique 7’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 local et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Chaîne(s) de traitement 8’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Conclusions et recommandations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Question-réponses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6760CC-D3AA-464E-9F1C-1607C1C9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F0710-11EB-4D44-B7DB-4580141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2ECBA1-64D0-4BD6-9F2A-9EDEE5E6111D}"/>
              </a:ext>
            </a:extLst>
          </p:cNvPr>
          <p:cNvSpPr txBox="1"/>
          <p:nvPr/>
        </p:nvSpPr>
        <p:spPr>
          <a:xfrm>
            <a:off x="719091" y="1890943"/>
            <a:ext cx="1025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''' </a:t>
            </a:r>
            <a:r>
              <a:rPr lang="en-US" dirty="0" err="1"/>
              <a:t>os.environ</a:t>
            </a:r>
            <a:r>
              <a:rPr lang="en-US" dirty="0"/>
              <a:t>['PYSPARK_SUBMIT_ARGS'] = '--packages com.amazonaws:aws-java-sdk:1.7.4,\</a:t>
            </a:r>
          </a:p>
          <a:p>
            <a:r>
              <a:rPr lang="en-US" dirty="0"/>
              <a:t>org.apache.hadoop:hadoop-aws:2.7.3,\</a:t>
            </a:r>
          </a:p>
          <a:p>
            <a:r>
              <a:rPr lang="en-US" dirty="0"/>
              <a:t>com.amazonaws:aws-java-sdk-s3:1.11.762 </a:t>
            </a:r>
            <a:r>
              <a:rPr lang="en-US" dirty="0" err="1"/>
              <a:t>pyspark</a:t>
            </a:r>
            <a:r>
              <a:rPr lang="en-US" dirty="0"/>
              <a:t>-shell''''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35042B-ACA8-4807-8D9A-620DC9D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19C5-0A58-4024-9908-280724FA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776034-DB21-486A-A634-14E4CD1C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FD754C-405C-421A-99D1-AD726A3E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0" y="642045"/>
            <a:ext cx="8117840" cy="2219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1177C4-7404-4FE4-941B-83AE288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0" y="2938139"/>
            <a:ext cx="8117840" cy="23790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990502-CB15-4FC0-808C-E5D664BCE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8" y="5669608"/>
            <a:ext cx="9153525" cy="628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39FC80-8E1E-4269-9338-0378F98D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39" y="5118191"/>
            <a:ext cx="9153525" cy="5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57A2B-3670-401D-873E-462F44E5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AECF12-114D-4554-91FD-880D86546383}"/>
              </a:ext>
            </a:extLst>
          </p:cNvPr>
          <p:cNvSpPr txBox="1"/>
          <p:nvPr/>
        </p:nvSpPr>
        <p:spPr>
          <a:xfrm>
            <a:off x="810000" y="221625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 err="1"/>
              <a:t>lan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2F9323-B913-4376-B4A3-BB1EC22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2E85-048D-4559-BF8F-C528F9A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3A4A88-5EA1-4567-8BB3-5DEE5753CBBB}"/>
              </a:ext>
            </a:extLst>
          </p:cNvPr>
          <p:cNvSpPr txBox="1"/>
          <p:nvPr/>
        </p:nvSpPr>
        <p:spPr>
          <a:xfrm>
            <a:off x="579104" y="1417638"/>
            <a:ext cx="113265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Selection </a:t>
            </a:r>
            <a:r>
              <a:rPr lang="en-US" dirty="0" err="1"/>
              <a:t>d’une</a:t>
            </a:r>
            <a:r>
              <a:rPr lang="en-US" dirty="0"/>
              <a:t> AMI : </a:t>
            </a:r>
            <a:r>
              <a:rPr lang="en-US" dirty="0" err="1"/>
              <a:t>d’ubuntu</a:t>
            </a:r>
            <a:r>
              <a:rPr lang="en-US" dirty="0"/>
              <a:t> </a:t>
            </a:r>
            <a:r>
              <a:rPr lang="en-US" dirty="0" err="1"/>
              <a:t>vierge</a:t>
            </a:r>
            <a:r>
              <a:rPr lang="en-US" dirty="0"/>
              <a:t> à </a:t>
            </a:r>
            <a:r>
              <a:rPr lang="en-US" dirty="0" err="1"/>
              <a:t>BigDL</a:t>
            </a:r>
            <a:endParaRPr lang="en-US" dirty="0"/>
          </a:p>
          <a:p>
            <a:r>
              <a:rPr lang="en-US" dirty="0"/>
              <a:t>- Choix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d’instance</a:t>
            </a:r>
            <a:r>
              <a:rPr lang="en-US" dirty="0"/>
              <a:t> : EC2 t2.xlarge</a:t>
            </a:r>
          </a:p>
          <a:p>
            <a:r>
              <a:rPr lang="en-US" dirty="0"/>
              <a:t>- IAM Role </a:t>
            </a:r>
            <a:r>
              <a:rPr lang="en-US" dirty="0" err="1"/>
              <a:t>défini</a:t>
            </a:r>
            <a:r>
              <a:rPr lang="en-US" dirty="0"/>
              <a:t> pour la connection à S3 : IAMRoleEC2toS3</a:t>
            </a:r>
          </a:p>
          <a:p>
            <a:r>
              <a:rPr lang="en-US" dirty="0"/>
              <a:t>- </a:t>
            </a:r>
            <a:r>
              <a:rPr lang="en-US" dirty="0" err="1"/>
              <a:t>l’instance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accessible de </a:t>
            </a:r>
            <a:r>
              <a:rPr lang="en-US" dirty="0" err="1"/>
              <a:t>façon</a:t>
            </a:r>
            <a:r>
              <a:rPr lang="en-US" dirty="0"/>
              <a:t> ‘</a:t>
            </a:r>
            <a:r>
              <a:rPr lang="en-US" i="1" dirty="0" err="1"/>
              <a:t>classique</a:t>
            </a:r>
            <a:r>
              <a:rPr lang="en-US" dirty="0"/>
              <a:t>’ via SSH, </a:t>
            </a:r>
          </a:p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'</a:t>
            </a:r>
            <a:r>
              <a:rPr lang="en-US" dirty="0" err="1"/>
              <a:t>ocproject.pem</a:t>
            </a:r>
            <a:r>
              <a:rPr lang="en-US" dirty="0"/>
              <a:t>' -L 5511:127.0.0.1:8888 ubuntu@ ec2-15-237-107-48.eu-west-3.compute.</a:t>
            </a:r>
          </a:p>
          <a:p>
            <a:r>
              <a:rPr lang="en-US" dirty="0"/>
              <a:t>amazonaws.com</a:t>
            </a:r>
          </a:p>
          <a:p>
            <a:r>
              <a:rPr lang="en-US" dirty="0"/>
              <a:t>-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/>
              <a:t>- </a:t>
            </a:r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Ensuite</a:t>
            </a:r>
            <a:r>
              <a:rPr lang="en-US" dirty="0"/>
              <a:t>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lance un kernel accessible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machine à </a:t>
            </a:r>
            <a:r>
              <a:rPr lang="en-US" dirty="0" err="1"/>
              <a:t>l’url</a:t>
            </a:r>
            <a:r>
              <a:rPr lang="en-US" dirty="0"/>
              <a:t> http://127.0.0.1:5511/</a:t>
            </a:r>
          </a:p>
          <a:p>
            <a:r>
              <a:rPr lang="en-US" dirty="0"/>
              <a:t>- </a:t>
            </a:r>
            <a:r>
              <a:rPr lang="en-US" dirty="0" err="1"/>
              <a:t>Copie</a:t>
            </a:r>
            <a:r>
              <a:rPr lang="en-US" dirty="0"/>
              <a:t> de </a:t>
            </a:r>
            <a:r>
              <a:rPr lang="en-US" dirty="0" err="1"/>
              <a:t>scp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ocproject.pem</a:t>
            </a:r>
            <a:r>
              <a:rPr lang="en-US" dirty="0"/>
              <a:t> spark-3.0.1-bin-hadoop2.7.tgz ubuntu@ec2-15-237-107-48.eu-west-3.compute.amazonaws.com:/home/ubuntu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spark-3.0.1-bin-hadoop2.7.tgz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sudo</a:t>
            </a:r>
            <a:r>
              <a:rPr lang="en-US" dirty="0"/>
              <a:t> mv spark-3.0.1-bin-hadoop2.7 /opt/spark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B7CBD6-EECA-466C-8DA2-92B5A240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96" y="244929"/>
            <a:ext cx="3018064" cy="103907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F8D31-E76C-4FC6-AFFC-AA31FAC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D7E8-27CE-4822-9B87-15E1EFA2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AC4A51-2902-4EA5-A464-FECB87F0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11" y="3429000"/>
            <a:ext cx="9987643" cy="22691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BFD34E-872B-4703-914E-04717EB1D89A}"/>
              </a:ext>
            </a:extLst>
          </p:cNvPr>
          <p:cNvSpPr txBox="1"/>
          <p:nvPr/>
        </p:nvSpPr>
        <p:spPr>
          <a:xfrm>
            <a:off x="595900" y="2607704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BigDL</a:t>
            </a:r>
            <a:r>
              <a:rPr lang="en-US" dirty="0"/>
              <a:t> 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l’exploitation</a:t>
            </a:r>
            <a:r>
              <a:rPr lang="en-US" dirty="0"/>
              <a:t> de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  <a:r>
              <a:rPr lang="en-US" dirty="0" err="1"/>
              <a:t>dédiés</a:t>
            </a:r>
            <a:r>
              <a:rPr lang="en-US" dirty="0"/>
              <a:t> (</a:t>
            </a:r>
            <a:r>
              <a:rPr lang="en-US" dirty="0" err="1"/>
              <a:t>règle</a:t>
            </a:r>
            <a:r>
              <a:rPr lang="en-US" dirty="0"/>
              <a:t> TCP sur port 12345)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11FFE0-AEB3-48D8-A97E-007D0F6C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9425689" y="636914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</a:t>
            </a:r>
            <a:r>
              <a:rPr lang="en-US" sz="800" i="1" dirty="0" err="1"/>
              <a:t>itw</a:t>
            </a:r>
            <a:r>
              <a:rPr lang="en-US" sz="800" i="1" dirty="0"/>
              <a:t> P. </a:t>
            </a:r>
            <a:r>
              <a:rPr lang="en-US" sz="800" i="1" dirty="0" err="1"/>
              <a:t>Grenier</a:t>
            </a:r>
            <a:r>
              <a:rPr lang="en-US" sz="800" i="1" dirty="0"/>
              <a:t>, Technique de </a:t>
            </a:r>
            <a:r>
              <a:rPr lang="en-US" sz="800" i="1" dirty="0" err="1"/>
              <a:t>l’Ingénieur</a:t>
            </a:r>
            <a:r>
              <a:rPr lang="en-US" sz="800" i="1" dirty="0"/>
              <a:t>, 09/2020</a:t>
            </a:r>
          </a:p>
          <a:p>
            <a:r>
              <a:rPr lang="en-US" sz="800" i="1" dirty="0"/>
              <a:t>[2] Big Data – University of Granada (research group)</a:t>
            </a:r>
          </a:p>
          <a:p>
            <a:r>
              <a:rPr lang="en-US" sz="800" i="1" dirty="0"/>
              <a:t>[3] Bases de </a:t>
            </a:r>
            <a:r>
              <a:rPr lang="en-US" sz="800" i="1" dirty="0" err="1"/>
              <a:t>données</a:t>
            </a:r>
            <a:r>
              <a:rPr lang="en-US" sz="800" i="1" dirty="0"/>
              <a:t> ecophytopic.fr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DF850F5-D84E-405C-9706-8F839E6FDFD7}"/>
              </a:ext>
            </a:extLst>
          </p:cNvPr>
          <p:cNvGrpSpPr/>
          <p:nvPr/>
        </p:nvGrpSpPr>
        <p:grpSpPr>
          <a:xfrm>
            <a:off x="161215" y="1615747"/>
            <a:ext cx="11869568" cy="2092325"/>
            <a:chOff x="161215" y="1604811"/>
            <a:chExt cx="11869568" cy="20923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7163DE9-70D6-462D-A210-0ADE7B861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67" t="2616" r="3520" b="13144"/>
            <a:stretch/>
          </p:blipFill>
          <p:spPr>
            <a:xfrm>
              <a:off x="388601" y="1967211"/>
              <a:ext cx="1985817" cy="1376219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117B8B7-AAC0-4927-AFFB-ADE1E67CD87F}"/>
                </a:ext>
              </a:extLst>
            </p:cNvPr>
            <p:cNvGrpSpPr/>
            <p:nvPr/>
          </p:nvGrpSpPr>
          <p:grpSpPr>
            <a:xfrm>
              <a:off x="8580721" y="2231099"/>
              <a:ext cx="382759" cy="361860"/>
              <a:chOff x="5638800" y="2971800"/>
              <a:chExt cx="1028312" cy="914400"/>
            </a:xfrm>
          </p:grpSpPr>
          <p:pic>
            <p:nvPicPr>
              <p:cNvPr id="12" name="Graphique 11" descr="Épée avec un remplissage uni">
                <a:extLst>
                  <a:ext uri="{FF2B5EF4-FFF2-40B4-BE49-F238E27FC236}">
                    <a16:creationId xmlns:a16="http://schemas.microsoft.com/office/drawing/2014/main" id="{2F640A2A-814A-4243-A2CC-E0F66C29E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que 12" descr="Épée avec un remplissage uni">
                <a:extLst>
                  <a:ext uri="{FF2B5EF4-FFF2-40B4-BE49-F238E27FC236}">
                    <a16:creationId xmlns:a16="http://schemas.microsoft.com/office/drawing/2014/main" id="{20C84BC1-4FAE-494F-A97E-0AD31F57B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752712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EA780EC1-E76D-4C52-BA2B-D736A8652115}"/>
                </a:ext>
              </a:extLst>
            </p:cNvPr>
            <p:cNvSpPr txBox="1">
              <a:spLocks/>
            </p:cNvSpPr>
            <p:nvPr/>
          </p:nvSpPr>
          <p:spPr>
            <a:xfrm>
              <a:off x="161215" y="1604811"/>
              <a:ext cx="11869568" cy="209232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b="1" dirty="0"/>
                <a:t>Finalité : </a:t>
              </a:r>
              <a:r>
                <a:rPr lang="fr-FR" dirty="0"/>
                <a:t>robots cueilleurs intelligents</a:t>
              </a:r>
            </a:p>
            <a:p>
              <a:pPr lvl="5"/>
              <a:r>
                <a:rPr lang="fr-FR" b="1" dirty="0"/>
                <a:t>Antériorité</a:t>
              </a:r>
              <a:r>
                <a:rPr lang="fr-FR" dirty="0"/>
                <a:t> (projets Magali (1985) et Citrus (1990) :</a:t>
              </a:r>
            </a:p>
            <a:p>
              <a:pPr lvl="6"/>
              <a:r>
                <a:rPr lang="fr-FR" dirty="0"/>
                <a:t>Enjeux : remédier à la pénurie de main d’œuvre (</a:t>
              </a:r>
              <a:r>
                <a:rPr lang="fr-FR" b="1" dirty="0"/>
                <a:t>Saisonnalité &amp; Savoir-faire 	Productivité</a:t>
              </a:r>
              <a:r>
                <a:rPr lang="fr-FR" dirty="0"/>
                <a:t>)</a:t>
              </a:r>
              <a:r>
                <a:rPr lang="fr-FR" i="1" dirty="0"/>
                <a:t> </a:t>
              </a:r>
              <a:r>
                <a:rPr lang="fr-FR" i="1" dirty="0">
                  <a:hlinkClick r:id="rId5"/>
                </a:rPr>
                <a:t>[1]</a:t>
              </a:r>
              <a:endParaRPr lang="fr-FR" i="1" dirty="0"/>
            </a:p>
            <a:p>
              <a:pPr lvl="6"/>
              <a:r>
                <a:rPr lang="fr-FR" dirty="0"/>
                <a:t>Principaux verrous progressivement levés : performance caméras, puissance de calcul et avènement du GPS.</a:t>
              </a:r>
            </a:p>
            <a:p>
              <a:pPr lvl="5"/>
              <a:r>
                <a:rPr lang="fr-FR" b="1" dirty="0"/>
                <a:t>Actualité</a:t>
              </a:r>
              <a:r>
                <a:rPr lang="fr-FR" dirty="0"/>
                <a:t> : investissements R&amp;D, enjeux de </a:t>
              </a:r>
              <a:r>
                <a:rPr lang="fr-FR" b="1" dirty="0"/>
                <a:t>P</a:t>
              </a:r>
              <a:r>
                <a:rPr lang="fr-FR" dirty="0"/>
                <a:t>ropriété </a:t>
              </a:r>
              <a:r>
                <a:rPr lang="fr-FR" b="1" dirty="0"/>
                <a:t>I</a:t>
              </a:r>
              <a:r>
                <a:rPr lang="fr-FR" dirty="0"/>
                <a:t>ntellectuelle</a:t>
              </a:r>
            </a:p>
            <a:p>
              <a:pPr lvl="6"/>
              <a:r>
                <a:rPr lang="fr-FR" dirty="0" err="1">
                  <a:hlinkClick r:id="rId6"/>
                </a:rPr>
                <a:t>Tevel</a:t>
              </a:r>
              <a:r>
                <a:rPr lang="fr-FR" dirty="0">
                  <a:hlinkClick r:id="rId6"/>
                </a:rPr>
                <a:t> </a:t>
              </a:r>
              <a:r>
                <a:rPr lang="fr-FR" dirty="0" err="1">
                  <a:hlinkClick r:id="rId6"/>
                </a:rPr>
                <a:t>aerobotics</a:t>
              </a:r>
              <a:r>
                <a:rPr lang="fr-FR" dirty="0">
                  <a:hlinkClick r:id="rId6"/>
                </a:rPr>
                <a:t> </a:t>
              </a:r>
              <a:r>
                <a:rPr lang="fr-FR" dirty="0"/>
                <a:t>(</a:t>
              </a:r>
              <a:r>
                <a:rPr lang="fr-FR" dirty="0" err="1"/>
                <a:t>Isrl</a:t>
              </a:r>
              <a:r>
                <a:rPr lang="fr-FR" dirty="0"/>
                <a:t>), </a:t>
              </a:r>
              <a:r>
                <a:rPr lang="fr-FR" dirty="0" err="1">
                  <a:hlinkClick r:id="rId7"/>
                </a:rPr>
                <a:t>Robocrops</a:t>
              </a:r>
              <a:r>
                <a:rPr lang="fr-FR" dirty="0"/>
                <a:t> (UK), </a:t>
              </a:r>
              <a:r>
                <a:rPr lang="fr-FR" dirty="0" err="1">
                  <a:hlinkClick r:id="rId8"/>
                </a:rPr>
                <a:t>Octinion</a:t>
              </a:r>
              <a:r>
                <a:rPr lang="fr-FR" dirty="0"/>
                <a:t> (</a:t>
              </a:r>
              <a:r>
                <a:rPr lang="fr-FR" dirty="0" err="1"/>
                <a:t>Blg</a:t>
              </a:r>
              <a:r>
                <a:rPr lang="fr-FR" dirty="0"/>
                <a:t>), </a:t>
              </a:r>
              <a:r>
                <a:rPr lang="fr-FR" dirty="0" err="1">
                  <a:hlinkClick r:id="rId9"/>
                </a:rPr>
                <a:t>Airsprid</a:t>
              </a:r>
              <a:r>
                <a:rPr lang="fr-FR" dirty="0"/>
                <a:t> (Fr), …</a:t>
              </a:r>
            </a:p>
            <a:p>
              <a:endParaRPr lang="fr-FR" sz="1200" b="1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51D453-2024-4F87-BC33-02F8F3AEC666}"/>
              </a:ext>
            </a:extLst>
          </p:cNvPr>
          <p:cNvGrpSpPr/>
          <p:nvPr/>
        </p:nvGrpSpPr>
        <p:grpSpPr>
          <a:xfrm>
            <a:off x="85248" y="6153410"/>
            <a:ext cx="8661215" cy="640147"/>
            <a:chOff x="85248" y="6153410"/>
            <a:chExt cx="8661215" cy="640147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5388CC97-CF5C-4DAA-B8D2-79AF1843D9B2}"/>
                </a:ext>
              </a:extLst>
            </p:cNvPr>
            <p:cNvSpPr/>
            <p:nvPr/>
          </p:nvSpPr>
          <p:spPr>
            <a:xfrm>
              <a:off x="85248" y="6153410"/>
              <a:ext cx="8661215" cy="64014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que 5" descr="Contour de visage lunettes de soleil contour">
              <a:extLst>
                <a:ext uri="{FF2B5EF4-FFF2-40B4-BE49-F238E27FC236}">
                  <a16:creationId xmlns:a16="http://schemas.microsoft.com/office/drawing/2014/main" id="{19C64F4F-DB34-4033-AAC0-07CADDEF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4579" y="6180019"/>
              <a:ext cx="605901" cy="605901"/>
            </a:xfrm>
            <a:prstGeom prst="rect">
              <a:avLst/>
            </a:prstGeom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2B807227-F9B9-4D57-AB3A-9C577998CDD2}"/>
                </a:ext>
              </a:extLst>
            </p:cNvPr>
            <p:cNvSpPr txBox="1">
              <a:spLocks/>
            </p:cNvSpPr>
            <p:nvPr/>
          </p:nvSpPr>
          <p:spPr>
            <a:xfrm>
              <a:off x="161215" y="6318681"/>
              <a:ext cx="8585248" cy="32857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Et voici comment le </a:t>
              </a:r>
              <a:r>
                <a:rPr lang="fr-FR" b="1" dirty="0"/>
                <a:t>Big Data</a:t>
              </a:r>
              <a:r>
                <a:rPr lang="fr-FR" b="1" dirty="0">
                  <a:solidFill>
                    <a:srgbClr val="FFC000"/>
                  </a:solidFill>
                </a:rPr>
                <a:t> </a:t>
              </a:r>
              <a:r>
                <a:rPr lang="fr-FR" dirty="0"/>
                <a:t>investit le « champ » de l’</a:t>
              </a:r>
              <a:r>
                <a:rPr lang="fr-FR" b="1" dirty="0"/>
                <a:t>Arboriculture 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A7B425B-26CF-4438-AA47-DDC6C596BE00}"/>
              </a:ext>
            </a:extLst>
          </p:cNvPr>
          <p:cNvGrpSpPr/>
          <p:nvPr/>
        </p:nvGrpSpPr>
        <p:grpSpPr>
          <a:xfrm>
            <a:off x="103398" y="3546386"/>
            <a:ext cx="11869568" cy="2588312"/>
            <a:chOff x="128564" y="3570865"/>
            <a:chExt cx="11869568" cy="258831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26C4B1-69FB-4F67-BD2D-2B1727D28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6595" t="-1254" r="9594" b="1254"/>
            <a:stretch/>
          </p:blipFill>
          <p:spPr>
            <a:xfrm>
              <a:off x="531161" y="4017493"/>
              <a:ext cx="870012" cy="172132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4A8F6D5-7E7C-4636-9605-8405278A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73255" y="4207026"/>
              <a:ext cx="1467205" cy="119332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7FE1204D-772C-424D-8DC3-96E7F31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31921" y="3589577"/>
              <a:ext cx="453200" cy="367971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7EE4CFE-1B59-4C4C-BB89-157F37224AC3}"/>
                </a:ext>
              </a:extLst>
            </p:cNvPr>
            <p:cNvSpPr txBox="1"/>
            <p:nvPr/>
          </p:nvSpPr>
          <p:spPr>
            <a:xfrm>
              <a:off x="9879496" y="5400353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Les 3 “Vs”</a:t>
              </a:r>
              <a:endParaRPr lang="en-US" sz="1100" b="1" i="1" dirty="0"/>
            </a:p>
          </p:txBody>
        </p:sp>
        <p:sp>
          <p:nvSpPr>
            <p:cNvPr id="20" name="Espace réservé du contenu 2">
              <a:extLst>
                <a:ext uri="{FF2B5EF4-FFF2-40B4-BE49-F238E27FC236}">
                  <a16:creationId xmlns:a16="http://schemas.microsoft.com/office/drawing/2014/main" id="{8D39515E-9F80-4AA0-A665-55CD07356096}"/>
                </a:ext>
              </a:extLst>
            </p:cNvPr>
            <p:cNvSpPr txBox="1">
              <a:spLocks/>
            </p:cNvSpPr>
            <p:nvPr/>
          </p:nvSpPr>
          <p:spPr>
            <a:xfrm>
              <a:off x="128564" y="3570865"/>
              <a:ext cx="11869568" cy="258831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b="1" dirty="0"/>
                <a:t>Première étape  </a:t>
              </a:r>
              <a:r>
                <a:rPr lang="fr-FR" dirty="0"/>
                <a:t>: populariser		via une App mobile de reconnaissance de fruits</a:t>
              </a:r>
            </a:p>
            <a:p>
              <a:pPr lvl="3"/>
              <a:r>
                <a:rPr lang="fr-FR" b="1" dirty="0"/>
                <a:t>Justifie</a:t>
              </a:r>
              <a:r>
                <a:rPr lang="fr-FR" dirty="0"/>
                <a:t> la mise en place d’une architecture Big Data (modèle des 3 « V » </a:t>
              </a:r>
              <a:r>
                <a:rPr lang="en-US" i="1" dirty="0">
                  <a:hlinkClick r:id="rId15"/>
                </a:rPr>
                <a:t>[2]</a:t>
              </a:r>
              <a:r>
                <a:rPr lang="fr-FR" dirty="0"/>
                <a:t>)</a:t>
              </a:r>
            </a:p>
            <a:p>
              <a:pPr lvl="4"/>
              <a:r>
                <a:rPr lang="fr-FR" b="1" i="1" dirty="0"/>
                <a:t>Volume</a:t>
              </a:r>
              <a:r>
                <a:rPr lang="fr-FR" dirty="0"/>
                <a:t> : f(données labellisées, variétés, stades de développement, nouvelles données)</a:t>
              </a:r>
            </a:p>
            <a:p>
              <a:pPr lvl="5"/>
              <a:r>
                <a:rPr lang="fr-FR" i="1" dirty="0"/>
                <a:t>initial :</a:t>
              </a:r>
              <a:r>
                <a:rPr lang="fr-FR" dirty="0"/>
                <a:t> </a:t>
              </a:r>
              <a:r>
                <a:rPr lang="fr-FR" b="1" dirty="0"/>
                <a:t>1Mo/i</a:t>
              </a:r>
              <a:r>
                <a:rPr lang="fr-FR" dirty="0"/>
                <a:t>, </a:t>
              </a:r>
              <a:r>
                <a:rPr lang="fr-FR" i="1" dirty="0" err="1"/>
                <a:t>pre</a:t>
              </a:r>
              <a:r>
                <a:rPr lang="fr-FR" i="1" dirty="0"/>
                <a:t>-process : </a:t>
              </a:r>
              <a:r>
                <a:rPr lang="fr-FR" b="1" dirty="0"/>
                <a:t>10ko/i</a:t>
              </a:r>
              <a:r>
                <a:rPr lang="fr-FR" dirty="0"/>
                <a:t>, soit proto en </a:t>
              </a:r>
              <a:r>
                <a:rPr lang="fr-FR" b="1" dirty="0"/>
                <a:t>Go </a:t>
              </a:r>
              <a:r>
                <a:rPr lang="fr-FR" dirty="0"/>
                <a:t>et usage en </a:t>
              </a:r>
              <a:r>
                <a:rPr lang="fr-FR" b="1" dirty="0" err="1"/>
                <a:t>PétaOctet</a:t>
              </a:r>
              <a:endParaRPr lang="fr-FR" b="1" dirty="0"/>
            </a:p>
            <a:p>
              <a:pPr lvl="4"/>
              <a:r>
                <a:rPr lang="fr-FR" b="1" i="1" dirty="0"/>
                <a:t>Vitesse</a:t>
              </a:r>
              <a:r>
                <a:rPr lang="fr-FR" dirty="0"/>
                <a:t> : collecte et partage de données, puissance de calcul, latence à minimiser.</a:t>
              </a:r>
            </a:p>
            <a:p>
              <a:pPr lvl="4"/>
              <a:r>
                <a:rPr lang="fr-FR" b="1" i="1" dirty="0"/>
                <a:t>Variété</a:t>
              </a:r>
              <a:r>
                <a:rPr lang="fr-FR" dirty="0"/>
                <a:t> (sources et structures de données) : </a:t>
              </a:r>
            </a:p>
            <a:p>
              <a:pPr lvl="5"/>
              <a:r>
                <a:rPr lang="fr-FR" dirty="0"/>
                <a:t>environnement : imagerie, géolocalisation, capteurs… </a:t>
              </a:r>
            </a:p>
            <a:p>
              <a:pPr lvl="5"/>
              <a:r>
                <a:rPr lang="fr-FR" dirty="0"/>
                <a:t>bases de données tierces : ex, bio-agresseurs et auxiliaires </a:t>
              </a:r>
              <a:r>
                <a:rPr lang="fr-FR" i="1" dirty="0">
                  <a:hlinkClick r:id="rId16"/>
                </a:rPr>
                <a:t>[3]</a:t>
              </a:r>
              <a:endParaRPr lang="fr-FR" dirty="0"/>
            </a:p>
          </p:txBody>
        </p:sp>
      </p:grp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65439246-D626-404E-B91D-DB194863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4D723B-A3DE-45B1-A36F-6B177FA93868}"/>
              </a:ext>
            </a:extLst>
          </p:cNvPr>
          <p:cNvSpPr txBox="1">
            <a:spLocks/>
          </p:cNvSpPr>
          <p:nvPr/>
        </p:nvSpPr>
        <p:spPr>
          <a:xfrm>
            <a:off x="339152" y="3872606"/>
            <a:ext cx="10373589" cy="18339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accent1"/>
                </a:solidFill>
              </a:rPr>
              <a:t>Intérêt : </a:t>
            </a:r>
            <a:r>
              <a:rPr lang="fr-FR" sz="1600" b="1" dirty="0"/>
              <a:t>focus sur </a:t>
            </a:r>
            <a:r>
              <a:rPr lang="fr-FR" sz="1600" b="1" dirty="0" err="1"/>
              <a:t>feature</a:t>
            </a:r>
            <a:r>
              <a:rPr lang="fr-FR" sz="1600" b="1" dirty="0"/>
              <a:t> extraction et stratégies de classification</a:t>
            </a:r>
            <a:endParaRPr lang="fr-FR" sz="1600" dirty="0"/>
          </a:p>
          <a:p>
            <a:r>
              <a:rPr lang="fr-FR" sz="1600" b="1" dirty="0">
                <a:solidFill>
                  <a:schemeClr val="accent3"/>
                </a:solidFill>
              </a:rPr>
              <a:t>Limites : </a:t>
            </a:r>
            <a:r>
              <a:rPr lang="fr-FR" sz="1600" b="1" dirty="0"/>
              <a:t>procédé initial lourd et non représentatif</a:t>
            </a:r>
            <a:endParaRPr lang="fr-FR" sz="1600" dirty="0"/>
          </a:p>
          <a:p>
            <a:pPr lvl="1"/>
            <a:r>
              <a:rPr lang="fr-FR" sz="1200" dirty="0"/>
              <a:t>Diversités d’aspects, formes et couleurs f(croissance et maturité)</a:t>
            </a:r>
          </a:p>
          <a:p>
            <a:pPr lvl="1"/>
            <a:r>
              <a:rPr lang="fr-FR" sz="1200" dirty="0"/>
              <a:t>Implique l’ajout d’un </a:t>
            </a:r>
            <a:r>
              <a:rPr lang="fr-FR" sz="1200" dirty="0" err="1"/>
              <a:t>preprocessing</a:t>
            </a:r>
            <a:r>
              <a:rPr lang="fr-FR" sz="1200" dirty="0"/>
              <a:t> ‘conditions réelles’ : </a:t>
            </a:r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015A65B-1281-4FCB-9F66-62E8623CC7FB}"/>
              </a:ext>
            </a:extLst>
          </p:cNvPr>
          <p:cNvGrpSpPr/>
          <p:nvPr/>
        </p:nvGrpSpPr>
        <p:grpSpPr>
          <a:xfrm>
            <a:off x="339152" y="1776092"/>
            <a:ext cx="7678943" cy="1920896"/>
            <a:chOff x="339152" y="1776092"/>
            <a:chExt cx="7678943" cy="192089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1242F4-3491-49A8-8620-EF9D3777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39" y="2330559"/>
              <a:ext cx="1508258" cy="1098442"/>
            </a:xfrm>
            <a:prstGeom prst="rect">
              <a:avLst/>
            </a:prstGeom>
          </p:spPr>
        </p:pic>
        <p:sp>
          <p:nvSpPr>
            <p:cNvPr id="50" name="Espace réservé du contenu 2">
              <a:extLst>
                <a:ext uri="{FF2B5EF4-FFF2-40B4-BE49-F238E27FC236}">
                  <a16:creationId xmlns:a16="http://schemas.microsoft.com/office/drawing/2014/main" id="{36DB2F93-B554-4FA8-A62F-BAA596DB40A3}"/>
                </a:ext>
              </a:extLst>
            </p:cNvPr>
            <p:cNvSpPr txBox="1">
              <a:spLocks/>
            </p:cNvSpPr>
            <p:nvPr/>
          </p:nvSpPr>
          <p:spPr>
            <a:xfrm>
              <a:off x="339152" y="1776092"/>
              <a:ext cx="7678943" cy="192089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Dataset Kaggle </a:t>
              </a:r>
              <a:r>
                <a:rPr lang="en-US" sz="1600" i="1" dirty="0">
                  <a:hlinkClick r:id="rId3"/>
                </a:rPr>
                <a:t>[1]</a:t>
              </a:r>
              <a:r>
                <a:rPr lang="en-US" sz="1600" b="1" dirty="0"/>
                <a:t> riche de 131 </a:t>
              </a:r>
              <a:r>
                <a:rPr lang="en-US" sz="1600" b="1" dirty="0" err="1"/>
                <a:t>variétés</a:t>
              </a:r>
              <a:r>
                <a:rPr lang="en-US" sz="1600" b="1" dirty="0"/>
                <a:t> de fruit et legumes - </a:t>
              </a:r>
              <a:r>
                <a:rPr lang="en-US" sz="1600" b="1" i="1" dirty="0" err="1"/>
                <a:t>labellisées</a:t>
              </a:r>
              <a:endParaRPr lang="en-US" sz="1600" b="1" i="1" dirty="0"/>
            </a:p>
            <a:p>
              <a:pPr lvl="4"/>
              <a:r>
                <a:rPr lang="en-US" dirty="0"/>
                <a:t>Photos “360°” </a:t>
              </a:r>
              <a:r>
                <a:rPr lang="en-US" dirty="0" err="1"/>
                <a:t>extraites</a:t>
              </a:r>
              <a:r>
                <a:rPr lang="en-US" dirty="0"/>
                <a:t> </a:t>
              </a:r>
              <a:r>
                <a:rPr lang="en-US" dirty="0" err="1"/>
                <a:t>d’une</a:t>
              </a:r>
              <a:r>
                <a:rPr lang="en-US" dirty="0"/>
                <a:t> </a:t>
              </a:r>
              <a:r>
                <a:rPr lang="en-US" dirty="0" err="1"/>
                <a:t>captation</a:t>
              </a:r>
              <a:r>
                <a:rPr lang="en-US" dirty="0"/>
                <a:t> </a:t>
              </a:r>
              <a:r>
                <a:rPr lang="en-US" dirty="0" err="1"/>
                <a:t>spécifique</a:t>
              </a:r>
              <a:r>
                <a:rPr lang="en-US" dirty="0"/>
                <a:t> :</a:t>
              </a:r>
            </a:p>
            <a:p>
              <a:pPr lvl="5"/>
              <a:r>
                <a:rPr lang="en-US" dirty="0"/>
                <a:t>rotation tri-</a:t>
              </a:r>
              <a:r>
                <a:rPr lang="en-US" dirty="0" err="1"/>
                <a:t>axiale</a:t>
              </a:r>
              <a:r>
                <a:rPr lang="en-US" dirty="0"/>
                <a:t> </a:t>
              </a:r>
            </a:p>
            <a:p>
              <a:pPr lvl="5"/>
              <a:r>
                <a:rPr lang="en-US" dirty="0"/>
                <a:t>post-</a:t>
              </a:r>
              <a:r>
                <a:rPr lang="en-US" dirty="0" err="1"/>
                <a:t>traitée</a:t>
              </a:r>
              <a:r>
                <a:rPr lang="en-US" dirty="0"/>
                <a:t> (fond blanc </a:t>
              </a:r>
              <a:r>
                <a:rPr lang="en-US" dirty="0" err="1"/>
                <a:t>reconstruit</a:t>
              </a:r>
              <a:r>
                <a:rPr lang="en-US" dirty="0"/>
                <a:t> + resizing 100x100 pixel) </a:t>
              </a:r>
            </a:p>
            <a:p>
              <a:pPr lvl="4"/>
              <a:r>
                <a:rPr lang="en-US" dirty="0"/>
                <a:t>Train : </a:t>
              </a:r>
              <a:r>
                <a:rPr lang="fr-FR" dirty="0"/>
                <a:t>67 692 Fichiers / T</a:t>
              </a:r>
              <a:r>
                <a:rPr lang="en-US" dirty="0" err="1"/>
                <a:t>est</a:t>
              </a:r>
              <a:r>
                <a:rPr lang="en-US" dirty="0"/>
                <a:t> : </a:t>
              </a:r>
              <a:r>
                <a:rPr lang="fr-FR" dirty="0"/>
                <a:t>22 688 Fichiers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DB6E2788-52E5-49A5-9DD6-FF3957DE0577}"/>
              </a:ext>
            </a:extLst>
          </p:cNvPr>
          <p:cNvSpPr txBox="1"/>
          <p:nvPr/>
        </p:nvSpPr>
        <p:spPr>
          <a:xfrm>
            <a:off x="9868928" y="6545315"/>
            <a:ext cx="2323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https://www.kaggle.com/moltean/fruits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6959921-3B0D-4B3E-BAC5-3AED0DFD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96861D-3C58-425B-8F33-8646E00F0060}"/>
              </a:ext>
            </a:extLst>
          </p:cNvPr>
          <p:cNvGrpSpPr/>
          <p:nvPr/>
        </p:nvGrpSpPr>
        <p:grpSpPr>
          <a:xfrm>
            <a:off x="304742" y="5674886"/>
            <a:ext cx="9417344" cy="640147"/>
            <a:chOff x="304742" y="5674886"/>
            <a:chExt cx="9417344" cy="640147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0E2670BE-6961-4EB6-8F99-07409E214FF8}"/>
                </a:ext>
              </a:extLst>
            </p:cNvPr>
            <p:cNvSpPr/>
            <p:nvPr/>
          </p:nvSpPr>
          <p:spPr>
            <a:xfrm>
              <a:off x="304742" y="5674886"/>
              <a:ext cx="9417344" cy="64014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space réservé du contenu 2">
              <a:extLst>
                <a:ext uri="{FF2B5EF4-FFF2-40B4-BE49-F238E27FC236}">
                  <a16:creationId xmlns:a16="http://schemas.microsoft.com/office/drawing/2014/main" id="{47024AA1-6AE0-43D0-91C8-035C9B122D84}"/>
                </a:ext>
              </a:extLst>
            </p:cNvPr>
            <p:cNvSpPr txBox="1">
              <a:spLocks/>
            </p:cNvSpPr>
            <p:nvPr/>
          </p:nvSpPr>
          <p:spPr>
            <a:xfrm>
              <a:off x="304742" y="5706520"/>
              <a:ext cx="9325819" cy="57688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b="1" dirty="0"/>
                <a:t>Opportunité : </a:t>
              </a:r>
              <a:r>
                <a:rPr lang="fr-FR" sz="1600" dirty="0"/>
                <a:t>enrichissement des données en conditions réelles, partiellement labellisées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A65FB-992B-4145-B27F-CB62EA3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18956"/>
            <a:ext cx="3631347" cy="698682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916B48F4-B7A6-4BB7-A1DF-E5E401CB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16C534-B831-4F8F-8D13-88A31977FDB4}"/>
              </a:ext>
            </a:extLst>
          </p:cNvPr>
          <p:cNvSpPr txBox="1"/>
          <p:nvPr/>
        </p:nvSpPr>
        <p:spPr>
          <a:xfrm>
            <a:off x="9410700" y="6516701"/>
            <a:ext cx="27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[1] </a:t>
            </a:r>
            <a:r>
              <a:rPr lang="en-US" sz="800" i="1" dirty="0" err="1"/>
              <a:t>FirstMark</a:t>
            </a:r>
            <a:r>
              <a:rPr lang="en-US" sz="800" i="1" dirty="0"/>
              <a:t> : 2020/09/2020-Data-and-AI-Landscape</a:t>
            </a:r>
          </a:p>
          <a:p>
            <a:r>
              <a:rPr lang="en-US" sz="800" i="1" dirty="0"/>
              <a:t>[2] </a:t>
            </a:r>
            <a:r>
              <a:rPr lang="en-US" sz="800" i="1" dirty="0" err="1"/>
              <a:t>exemple</a:t>
            </a:r>
            <a:r>
              <a:rPr lang="en-US" sz="800" i="1" dirty="0"/>
              <a:t> </a:t>
            </a:r>
            <a:r>
              <a:rPr lang="en-US" sz="800" i="1" dirty="0" err="1"/>
              <a:t>positionnement</a:t>
            </a:r>
            <a:r>
              <a:rPr lang="en-US" sz="800" i="1" dirty="0"/>
              <a:t> de la </a:t>
            </a:r>
            <a:r>
              <a:rPr lang="en-US" sz="800" i="1" dirty="0" err="1"/>
              <a:t>société</a:t>
            </a:r>
            <a:r>
              <a:rPr lang="en-US" sz="800" i="1" dirty="0"/>
              <a:t> </a:t>
            </a:r>
            <a:r>
              <a:rPr lang="en-US" sz="800" i="1" dirty="0" err="1"/>
              <a:t>Saagie</a:t>
            </a:r>
            <a:endParaRPr lang="en-US" sz="800" i="1" dirty="0"/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AA334E83-EF27-4E08-A861-A93F42A6CFEA}"/>
              </a:ext>
            </a:extLst>
          </p:cNvPr>
          <p:cNvSpPr txBox="1">
            <a:spLocks/>
          </p:cNvSpPr>
          <p:nvPr/>
        </p:nvSpPr>
        <p:spPr>
          <a:xfrm>
            <a:off x="227864" y="1347379"/>
            <a:ext cx="2676612" cy="543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Application</a:t>
            </a:r>
            <a:endParaRPr lang="fr-FR" sz="1200" dirty="0"/>
          </a:p>
        </p:txBody>
      </p: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79D84EA-70FD-495E-8811-4CAA02426813}"/>
              </a:ext>
            </a:extLst>
          </p:cNvPr>
          <p:cNvGrpSpPr/>
          <p:nvPr/>
        </p:nvGrpSpPr>
        <p:grpSpPr>
          <a:xfrm>
            <a:off x="367160" y="2100827"/>
            <a:ext cx="11295006" cy="1938441"/>
            <a:chOff x="367160" y="2100827"/>
            <a:chExt cx="11295006" cy="1938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1B8474-B986-49A8-855B-6C2A1620EABC}"/>
                </a:ext>
              </a:extLst>
            </p:cNvPr>
            <p:cNvSpPr/>
            <p:nvPr/>
          </p:nvSpPr>
          <p:spPr>
            <a:xfrm>
              <a:off x="367161" y="2100827"/>
              <a:ext cx="1381301" cy="556424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Collect</a:t>
              </a:r>
              <a:endParaRPr lang="en-US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5B1D8-DF3D-462C-93BE-588186F0EA5F}"/>
                </a:ext>
              </a:extLst>
            </p:cNvPr>
            <p:cNvSpPr/>
            <p:nvPr/>
          </p:nvSpPr>
          <p:spPr>
            <a:xfrm>
              <a:off x="9067611" y="2112145"/>
              <a:ext cx="1210806" cy="556424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Classify</a:t>
              </a:r>
              <a:endParaRPr lang="en-US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B7B4F4-D38A-4833-8431-09672A0BB8B6}"/>
                </a:ext>
              </a:extLst>
            </p:cNvPr>
            <p:cNvSpPr/>
            <p:nvPr/>
          </p:nvSpPr>
          <p:spPr>
            <a:xfrm>
              <a:off x="424470" y="2806370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image capture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501FA-621D-43E7-861B-AE44AA6E746D}"/>
                </a:ext>
              </a:extLst>
            </p:cNvPr>
            <p:cNvSpPr/>
            <p:nvPr/>
          </p:nvSpPr>
          <p:spPr>
            <a:xfrm>
              <a:off x="424471" y="3249829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Details collection</a:t>
              </a:r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78C5BBAC-FE48-4882-BDAF-672E86C25AC6}"/>
                </a:ext>
              </a:extLst>
            </p:cNvPr>
            <p:cNvSpPr/>
            <p:nvPr/>
          </p:nvSpPr>
          <p:spPr>
            <a:xfrm>
              <a:off x="1850831" y="2302173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BAE4D8D-FCF6-43CD-8444-3905C6D145E2}"/>
                </a:ext>
              </a:extLst>
            </p:cNvPr>
            <p:cNvSpPr/>
            <p:nvPr/>
          </p:nvSpPr>
          <p:spPr>
            <a:xfrm>
              <a:off x="8687193" y="2331646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A01C4D-2B59-42F2-AA7A-AC173362C18D}"/>
                </a:ext>
              </a:extLst>
            </p:cNvPr>
            <p:cNvSpPr/>
            <p:nvPr/>
          </p:nvSpPr>
          <p:spPr>
            <a:xfrm>
              <a:off x="9170011" y="2756466"/>
              <a:ext cx="2492155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Return labels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FE8B0A-1F25-4A17-8485-5ECBEC9161DF}"/>
                </a:ext>
              </a:extLst>
            </p:cNvPr>
            <p:cNvSpPr/>
            <p:nvPr/>
          </p:nvSpPr>
          <p:spPr>
            <a:xfrm>
              <a:off x="9170011" y="3203282"/>
              <a:ext cx="2492155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Attach details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4843B8-34A7-491C-9380-74DD20D35BB4}"/>
                </a:ext>
              </a:extLst>
            </p:cNvPr>
            <p:cNvSpPr/>
            <p:nvPr/>
          </p:nvSpPr>
          <p:spPr>
            <a:xfrm>
              <a:off x="2418005" y="3668409"/>
              <a:ext cx="1725877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Details storage</a:t>
              </a:r>
            </a:p>
            <a:p>
              <a:r>
                <a:rPr lang="en-US" sz="1200" b="1" i="1" dirty="0">
                  <a:solidFill>
                    <a:schemeClr val="bg1"/>
                  </a:solidFill>
                </a:rPr>
                <a:t>(enrich Schema)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8E9E30-C054-47B0-9ED5-7D743DEE4A52}"/>
                </a:ext>
              </a:extLst>
            </p:cNvPr>
            <p:cNvSpPr/>
            <p:nvPr/>
          </p:nvSpPr>
          <p:spPr>
            <a:xfrm>
              <a:off x="2418006" y="2806370"/>
              <a:ext cx="173295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image upload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65A1B8E-D1C8-4F70-9623-DDD336D14727}"/>
                </a:ext>
              </a:extLst>
            </p:cNvPr>
            <p:cNvCxnSpPr>
              <a:stCxn id="4" idx="1"/>
              <a:endCxn id="4" idx="1"/>
            </p:cNvCxnSpPr>
            <p:nvPr/>
          </p:nvCxnSpPr>
          <p:spPr>
            <a:xfrm>
              <a:off x="367161" y="237903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A973D609-A758-4DCE-83B1-041A3D49573F}"/>
                </a:ext>
              </a:extLst>
            </p:cNvPr>
            <p:cNvCxnSpPr>
              <a:cxnSpLocks/>
              <a:stCxn id="4" idx="1"/>
              <a:endCxn id="7" idx="1"/>
            </p:cNvCxnSpPr>
            <p:nvPr/>
          </p:nvCxnSpPr>
          <p:spPr>
            <a:xfrm rot="10800000" flipH="1" flipV="1">
              <a:off x="367160" y="2379038"/>
              <a:ext cx="57309" cy="601383"/>
            </a:xfrm>
            <a:prstGeom prst="bentConnector3">
              <a:avLst>
                <a:gd name="adj1" fmla="val -3988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3517BCBC-4871-4E7A-A5E2-BDE9749CD6E9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0800000" flipH="1" flipV="1">
              <a:off x="2338773" y="2383153"/>
              <a:ext cx="79232" cy="1459307"/>
            </a:xfrm>
            <a:prstGeom prst="bentConnector3">
              <a:avLst>
                <a:gd name="adj1" fmla="val -87351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6A60D87A-80CA-4988-8041-52D842536C58}"/>
                </a:ext>
              </a:extLst>
            </p:cNvPr>
            <p:cNvCxnSpPr>
              <a:cxnSpLocks/>
              <a:stCxn id="4" idx="1"/>
              <a:endCxn id="8" idx="1"/>
            </p:cNvCxnSpPr>
            <p:nvPr/>
          </p:nvCxnSpPr>
          <p:spPr>
            <a:xfrm rot="10800000" flipH="1" flipV="1">
              <a:off x="367161" y="2379039"/>
              <a:ext cx="57310" cy="1044842"/>
            </a:xfrm>
            <a:prstGeom prst="bentConnector3">
              <a:avLst>
                <a:gd name="adj1" fmla="val -398883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4508A048-5EE3-4977-B260-1470497BEAC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0800000" flipH="1" flipV="1">
              <a:off x="2338772" y="2383154"/>
              <a:ext cx="79233" cy="597268"/>
            </a:xfrm>
            <a:prstGeom prst="bentConnector3">
              <a:avLst>
                <a:gd name="adj1" fmla="val -873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0D0C00A-4C5A-4633-941C-516E6487CD43}"/>
                </a:ext>
              </a:extLst>
            </p:cNvPr>
            <p:cNvCxnSpPr>
              <a:cxnSpLocks/>
              <a:stCxn id="6" idx="1"/>
              <a:endCxn id="13" idx="1"/>
            </p:cNvCxnSpPr>
            <p:nvPr/>
          </p:nvCxnSpPr>
          <p:spPr>
            <a:xfrm rot="10800000" flipH="1" flipV="1">
              <a:off x="9067611" y="2390356"/>
              <a:ext cx="102400" cy="540161"/>
            </a:xfrm>
            <a:prstGeom prst="bentConnector3">
              <a:avLst>
                <a:gd name="adj1" fmla="val -757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CD777047-B13A-4703-AD5D-419B9BD96B34}"/>
                </a:ext>
              </a:extLst>
            </p:cNvPr>
            <p:cNvCxnSpPr>
              <a:cxnSpLocks/>
              <a:stCxn id="6" idx="1"/>
              <a:endCxn id="14" idx="1"/>
            </p:cNvCxnSpPr>
            <p:nvPr/>
          </p:nvCxnSpPr>
          <p:spPr>
            <a:xfrm rot="10800000" flipH="1" flipV="1">
              <a:off x="9067611" y="2390356"/>
              <a:ext cx="102400" cy="986977"/>
            </a:xfrm>
            <a:prstGeom prst="bentConnector3">
              <a:avLst>
                <a:gd name="adj1" fmla="val -67587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9CD919-5156-4980-A0F5-5767F1B16F42}"/>
                </a:ext>
              </a:extLst>
            </p:cNvPr>
            <p:cNvSpPr/>
            <p:nvPr/>
          </p:nvSpPr>
          <p:spPr>
            <a:xfrm>
              <a:off x="424470" y="3691164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Right labels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EB69D-9023-4D21-9672-EED91895408D}"/>
                </a:ext>
              </a:extLst>
            </p:cNvPr>
            <p:cNvSpPr/>
            <p:nvPr/>
          </p:nvSpPr>
          <p:spPr>
            <a:xfrm>
              <a:off x="2417411" y="3242248"/>
              <a:ext cx="1725873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Upstream preprocessing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10FC98-9F97-439B-BC2B-88041414E796}"/>
                </a:ext>
              </a:extLst>
            </p:cNvPr>
            <p:cNvSpPr/>
            <p:nvPr/>
          </p:nvSpPr>
          <p:spPr>
            <a:xfrm>
              <a:off x="9162927" y="3642674"/>
              <a:ext cx="2499239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Catch new labels or details</a:t>
              </a:r>
            </a:p>
          </p:txBody>
        </p:sp>
        <p:cxnSp>
          <p:nvCxnSpPr>
            <p:cNvPr id="64" name="Connecteur : en angle 63">
              <a:extLst>
                <a:ext uri="{FF2B5EF4-FFF2-40B4-BE49-F238E27FC236}">
                  <a16:creationId xmlns:a16="http://schemas.microsoft.com/office/drawing/2014/main" id="{3C4A1943-2771-4B39-A45E-22EB9AC53810}"/>
                </a:ext>
              </a:extLst>
            </p:cNvPr>
            <p:cNvCxnSpPr>
              <a:cxnSpLocks/>
              <a:stCxn id="6" idx="1"/>
              <a:endCxn id="62" idx="1"/>
            </p:cNvCxnSpPr>
            <p:nvPr/>
          </p:nvCxnSpPr>
          <p:spPr>
            <a:xfrm rot="10800000" flipH="1" flipV="1">
              <a:off x="9067611" y="2390356"/>
              <a:ext cx="95316" cy="1426369"/>
            </a:xfrm>
            <a:prstGeom prst="bentConnector3">
              <a:avLst>
                <a:gd name="adj1" fmla="val -81411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Connecteur : en angle 69">
              <a:extLst>
                <a:ext uri="{FF2B5EF4-FFF2-40B4-BE49-F238E27FC236}">
                  <a16:creationId xmlns:a16="http://schemas.microsoft.com/office/drawing/2014/main" id="{781C63C8-9B27-4FA8-AC74-C369E26F83EC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rot="10800000" flipH="1" flipV="1">
              <a:off x="2338773" y="2383154"/>
              <a:ext cx="78638" cy="1033146"/>
            </a:xfrm>
            <a:prstGeom prst="bentConnector3">
              <a:avLst>
                <a:gd name="adj1" fmla="val -88010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cteur : en angle 73">
              <a:extLst>
                <a:ext uri="{FF2B5EF4-FFF2-40B4-BE49-F238E27FC236}">
                  <a16:creationId xmlns:a16="http://schemas.microsoft.com/office/drawing/2014/main" id="{F58CBCDF-4CE6-4A0B-AA6F-3CBDE8992353}"/>
                </a:ext>
              </a:extLst>
            </p:cNvPr>
            <p:cNvCxnSpPr>
              <a:cxnSpLocks/>
              <a:stCxn id="4" idx="1"/>
              <a:endCxn id="56" idx="1"/>
            </p:cNvCxnSpPr>
            <p:nvPr/>
          </p:nvCxnSpPr>
          <p:spPr>
            <a:xfrm rot="10800000" flipH="1" flipV="1">
              <a:off x="367160" y="2379038"/>
              <a:ext cx="57309" cy="1486177"/>
            </a:xfrm>
            <a:prstGeom prst="bentConnector3">
              <a:avLst>
                <a:gd name="adj1" fmla="val -398890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Connecteur : en angle 102">
              <a:extLst>
                <a:ext uri="{FF2B5EF4-FFF2-40B4-BE49-F238E27FC236}">
                  <a16:creationId xmlns:a16="http://schemas.microsoft.com/office/drawing/2014/main" id="{0316B79D-C9D4-4D22-B0F4-26A96FDD2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161" y="2261593"/>
              <a:ext cx="9911256" cy="11318"/>
            </a:xfrm>
            <a:prstGeom prst="bentConnector5">
              <a:avLst>
                <a:gd name="adj1" fmla="val -2306"/>
                <a:gd name="adj2" fmla="val 3169632"/>
                <a:gd name="adj3" fmla="val 102306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594519D2-5936-4879-9AAC-06546F83F70B}"/>
              </a:ext>
            </a:extLst>
          </p:cNvPr>
          <p:cNvGrpSpPr/>
          <p:nvPr/>
        </p:nvGrpSpPr>
        <p:grpSpPr>
          <a:xfrm>
            <a:off x="4441347" y="4083440"/>
            <a:ext cx="6977015" cy="2437347"/>
            <a:chOff x="304742" y="4298615"/>
            <a:chExt cx="6977015" cy="2437347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27CC3711-F8F3-4444-94B7-2F5C489DAF4B}"/>
                </a:ext>
              </a:extLst>
            </p:cNvPr>
            <p:cNvSpPr/>
            <p:nvPr/>
          </p:nvSpPr>
          <p:spPr>
            <a:xfrm>
              <a:off x="304742" y="4456100"/>
              <a:ext cx="6977015" cy="2279862"/>
            </a:xfrm>
            <a:prstGeom prst="roundRect">
              <a:avLst>
                <a:gd name="adj" fmla="val 5049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4C0AAB3-499D-47A9-940D-11274C30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157" y="5646472"/>
              <a:ext cx="3119492" cy="955973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9059437-5624-4E00-B5B3-413580398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14"/>
            <a:stretch/>
          </p:blipFill>
          <p:spPr>
            <a:xfrm>
              <a:off x="659562" y="5645870"/>
              <a:ext cx="3162900" cy="952329"/>
            </a:xfrm>
            <a:prstGeom prst="rect">
              <a:avLst/>
            </a:prstGeom>
          </p:spPr>
        </p:pic>
        <p:sp>
          <p:nvSpPr>
            <p:cNvPr id="134" name="Espace réservé du contenu 2">
              <a:extLst>
                <a:ext uri="{FF2B5EF4-FFF2-40B4-BE49-F238E27FC236}">
                  <a16:creationId xmlns:a16="http://schemas.microsoft.com/office/drawing/2014/main" id="{DB8AABB1-F393-48CD-9562-08C639FEFDE4}"/>
                </a:ext>
              </a:extLst>
            </p:cNvPr>
            <p:cNvSpPr txBox="1">
              <a:spLocks/>
            </p:cNvSpPr>
            <p:nvPr/>
          </p:nvSpPr>
          <p:spPr>
            <a:xfrm>
              <a:off x="338456" y="4298615"/>
              <a:ext cx="6661085" cy="140615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Métriques</a:t>
              </a:r>
              <a:r>
                <a:rPr lang="en-US" sz="1600" b="1" dirty="0"/>
                <a:t> : </a:t>
              </a:r>
              <a:r>
                <a:rPr lang="en-US" sz="1600" i="1" dirty="0" err="1"/>
                <a:t>disponibilité</a:t>
              </a:r>
              <a:r>
                <a:rPr lang="en-US" sz="1600" i="1" dirty="0"/>
                <a:t>, </a:t>
              </a:r>
              <a:r>
                <a:rPr lang="en-US" sz="1600" i="1" dirty="0" err="1"/>
                <a:t>rapidité</a:t>
              </a:r>
              <a:r>
                <a:rPr lang="en-US" sz="1600" i="1" dirty="0"/>
                <a:t>, precision, …</a:t>
              </a:r>
            </a:p>
            <a:p>
              <a:r>
                <a:rPr lang="en-US" sz="1600" b="1" dirty="0" err="1"/>
                <a:t>Enjeux</a:t>
              </a:r>
              <a:r>
                <a:rPr lang="en-US" sz="1600" b="1" dirty="0"/>
                <a:t> : </a:t>
              </a:r>
              <a:r>
                <a:rPr lang="en-US" sz="1600" i="1" dirty="0" err="1"/>
                <a:t>parallélisation</a:t>
              </a:r>
              <a:r>
                <a:rPr lang="en-US" sz="1600" i="1" dirty="0"/>
                <a:t>, resilience, </a:t>
              </a:r>
              <a:r>
                <a:rPr lang="en-US" sz="1600" i="1" dirty="0" err="1"/>
                <a:t>évolutivité</a:t>
              </a:r>
              <a:r>
                <a:rPr lang="en-US" sz="1600" i="1" dirty="0"/>
                <a:t> - </a:t>
              </a:r>
              <a:r>
                <a:rPr lang="en-US" sz="1600" i="1" dirty="0" err="1"/>
                <a:t>scalabilité</a:t>
              </a:r>
              <a:endParaRPr lang="en-US" sz="1600" i="1" dirty="0"/>
            </a:p>
            <a:p>
              <a:r>
                <a:rPr lang="en-US" sz="1600" b="1" dirty="0" err="1"/>
                <a:t>Contexte</a:t>
              </a:r>
              <a:r>
                <a:rPr lang="en-US" sz="1600" b="1" dirty="0"/>
                <a:t> : </a:t>
              </a:r>
              <a:r>
                <a:rPr lang="en-US" sz="16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landscape Data &amp; AI</a:t>
              </a:r>
              <a:r>
                <a:rPr lang="en-US" sz="1600" dirty="0"/>
                <a:t> </a:t>
              </a:r>
              <a:r>
                <a:rPr lang="en-US" sz="1600" i="1" dirty="0"/>
                <a:t>[1] </a:t>
              </a:r>
              <a:r>
                <a:rPr lang="en-US" sz="1600" i="1" dirty="0" err="1"/>
                <a:t>émergence</a:t>
              </a:r>
              <a:r>
                <a:rPr lang="en-US" sz="1600" i="1" dirty="0"/>
                <a:t> </a:t>
              </a:r>
              <a:r>
                <a:rPr lang="en-US" sz="1600" dirty="0" err="1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DataOps</a:t>
              </a:r>
              <a:r>
                <a:rPr lang="en-US" sz="1600" dirty="0"/>
                <a:t> </a:t>
              </a:r>
              <a:r>
                <a:rPr lang="en-US" sz="1600" i="1" dirty="0"/>
                <a:t>[2]</a:t>
              </a:r>
              <a:r>
                <a:rPr lang="en-US" sz="1600" dirty="0"/>
                <a:t>, </a:t>
              </a:r>
              <a:endParaRPr lang="en-US" sz="1600" i="1" dirty="0"/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C351B41B-7E12-421B-9DE2-9F9011D1B975}"/>
              </a:ext>
            </a:extLst>
          </p:cNvPr>
          <p:cNvGrpSpPr/>
          <p:nvPr/>
        </p:nvGrpSpPr>
        <p:grpSpPr>
          <a:xfrm>
            <a:off x="2338773" y="1365557"/>
            <a:ext cx="6282878" cy="1798588"/>
            <a:chOff x="2338773" y="1365557"/>
            <a:chExt cx="6282878" cy="179858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C5AF48A-857E-43AD-B3C6-4D15C687F19E}"/>
                </a:ext>
              </a:extLst>
            </p:cNvPr>
            <p:cNvSpPr/>
            <p:nvPr/>
          </p:nvSpPr>
          <p:spPr>
            <a:xfrm>
              <a:off x="4126862" y="2096064"/>
              <a:ext cx="2556792" cy="55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>
                  <a:solidFill>
                    <a:srgbClr val="00B0F0"/>
                  </a:solidFill>
                  <a:latin typeface="Montserrat"/>
                </a:rPr>
                <a:t>preprocess</a:t>
              </a:r>
              <a:r>
                <a:rPr lang="en-US" sz="1600" b="1" dirty="0"/>
                <a:t> </a:t>
              </a:r>
              <a:r>
                <a:rPr lang="en-US" sz="1600" b="1" dirty="0">
                  <a:solidFill>
                    <a:schemeClr val="bg1"/>
                  </a:solidFill>
                </a:rPr>
                <a:t>&amp;</a:t>
              </a:r>
              <a:r>
                <a:rPr lang="en-US" sz="1600" b="1" dirty="0"/>
                <a:t> </a:t>
              </a:r>
              <a:r>
                <a:rPr lang="en-US" sz="2000" b="1" i="1" dirty="0">
                  <a:solidFill>
                    <a:schemeClr val="accent2">
                      <a:lumMod val="75000"/>
                    </a:schemeClr>
                  </a:solidFill>
                  <a:latin typeface="Montserrat"/>
                </a:rPr>
                <a:t>reduce</a:t>
              </a:r>
              <a:r>
                <a:rPr lang="en-US" sz="1600" b="1" dirty="0"/>
                <a:t> </a:t>
              </a:r>
              <a:endParaRPr lang="en-US" sz="1600" i="1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C5D310-BB95-4B8E-94CB-75B6D9805FC0}"/>
                </a:ext>
              </a:extLst>
            </p:cNvPr>
            <p:cNvSpPr/>
            <p:nvPr/>
          </p:nvSpPr>
          <p:spPr>
            <a:xfrm>
              <a:off x="2338773" y="2104942"/>
              <a:ext cx="1381301" cy="55642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Store Data</a:t>
              </a:r>
              <a:endParaRPr lang="en-US" b="1" dirty="0"/>
            </a:p>
          </p:txBody>
        </p:sp>
        <p:sp>
          <p:nvSpPr>
            <p:cNvPr id="152" name="Flèche : droite 151">
              <a:extLst>
                <a:ext uri="{FF2B5EF4-FFF2-40B4-BE49-F238E27FC236}">
                  <a16:creationId xmlns:a16="http://schemas.microsoft.com/office/drawing/2014/main" id="{8D5C326F-A029-4967-99CB-512CC0180923}"/>
                </a:ext>
              </a:extLst>
            </p:cNvPr>
            <p:cNvSpPr/>
            <p:nvPr/>
          </p:nvSpPr>
          <p:spPr>
            <a:xfrm>
              <a:off x="3803353" y="2316264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73D48133-46E0-4140-A509-B98AA05E70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489" y="1484461"/>
              <a:ext cx="0" cy="167968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3BB91CE-68F6-4CAA-9EE4-58BC6D448617}"/>
                </a:ext>
              </a:extLst>
            </p:cNvPr>
            <p:cNvCxnSpPr/>
            <p:nvPr/>
          </p:nvCxnSpPr>
          <p:spPr>
            <a:xfrm>
              <a:off x="7735017" y="1550223"/>
              <a:ext cx="0" cy="140302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B83327BA-6DCC-417B-81FA-94CC7F1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3465107" y="1696429"/>
              <a:ext cx="41224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781C079C-2BA7-4CAE-937F-418E970E7EEA}"/>
                </a:ext>
              </a:extLst>
            </p:cNvPr>
            <p:cNvSpPr txBox="1"/>
            <p:nvPr/>
          </p:nvSpPr>
          <p:spPr>
            <a:xfrm>
              <a:off x="3816192" y="1365557"/>
              <a:ext cx="369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Feature : </a:t>
              </a:r>
              <a:r>
                <a:rPr lang="en-US" i="1" dirty="0" err="1"/>
                <a:t>chaîne</a:t>
              </a:r>
              <a:r>
                <a:rPr lang="en-US" i="1" dirty="0"/>
                <a:t> de </a:t>
              </a:r>
              <a:r>
                <a:rPr lang="en-US" i="1" dirty="0" err="1"/>
                <a:t>traitement</a:t>
              </a:r>
              <a:r>
                <a:rPr lang="en-US" i="1" dirty="0"/>
                <a:t> 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DF539C0-E62C-4766-BA19-D9B94A753B60}"/>
                </a:ext>
              </a:extLst>
            </p:cNvPr>
            <p:cNvSpPr/>
            <p:nvPr/>
          </p:nvSpPr>
          <p:spPr>
            <a:xfrm>
              <a:off x="7089270" y="2104942"/>
              <a:ext cx="1532381" cy="55642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Store results</a:t>
              </a:r>
            </a:p>
          </p:txBody>
        </p:sp>
        <p:sp>
          <p:nvSpPr>
            <p:cNvPr id="158" name="Flèche : droite 157">
              <a:extLst>
                <a:ext uri="{FF2B5EF4-FFF2-40B4-BE49-F238E27FC236}">
                  <a16:creationId xmlns:a16="http://schemas.microsoft.com/office/drawing/2014/main" id="{43722D50-D26A-45FC-A40C-EEE425B7F0E4}"/>
                </a:ext>
              </a:extLst>
            </p:cNvPr>
            <p:cNvSpPr/>
            <p:nvPr/>
          </p:nvSpPr>
          <p:spPr>
            <a:xfrm>
              <a:off x="6724333" y="2316264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06D0842-E308-424F-9BD0-111B900530D8}"/>
              </a:ext>
            </a:extLst>
          </p:cNvPr>
          <p:cNvGrpSpPr/>
          <p:nvPr/>
        </p:nvGrpSpPr>
        <p:grpSpPr>
          <a:xfrm>
            <a:off x="114881" y="4109404"/>
            <a:ext cx="3096415" cy="2133401"/>
            <a:chOff x="114881" y="4109404"/>
            <a:chExt cx="3096415" cy="2133401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A059931-7886-4DBC-BA33-DACCDEA20B58}"/>
                </a:ext>
              </a:extLst>
            </p:cNvPr>
            <p:cNvGrpSpPr/>
            <p:nvPr/>
          </p:nvGrpSpPr>
          <p:grpSpPr>
            <a:xfrm>
              <a:off x="748100" y="4627550"/>
              <a:ext cx="2463196" cy="1615255"/>
              <a:chOff x="6878255" y="4210708"/>
              <a:chExt cx="2463196" cy="1615255"/>
            </a:xfrm>
          </p:grpSpPr>
          <p:pic>
            <p:nvPicPr>
              <p:cNvPr id="31" name="Graphique 30" descr="Profil mâle avec un remplissage uni">
                <a:extLst>
                  <a:ext uri="{FF2B5EF4-FFF2-40B4-BE49-F238E27FC236}">
                    <a16:creationId xmlns:a16="http://schemas.microsoft.com/office/drawing/2014/main" id="{B12BA18D-C353-4F9F-BFFB-16BA95434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09826" y="4210708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2" name="Graphique 31" descr="Profil mâle avec un remplissage uni">
                <a:extLst>
                  <a:ext uri="{FF2B5EF4-FFF2-40B4-BE49-F238E27FC236}">
                    <a16:creationId xmlns:a16="http://schemas.microsoft.com/office/drawing/2014/main" id="{E27042EC-FF4B-4244-9E87-489D2E8D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523255" y="4434319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3" name="Graphique 32" descr="Profil mâle avec un remplissage uni">
                <a:extLst>
                  <a:ext uri="{FF2B5EF4-FFF2-40B4-BE49-F238E27FC236}">
                    <a16:creationId xmlns:a16="http://schemas.microsoft.com/office/drawing/2014/main" id="{DEA2C718-98E9-493F-8094-7F6520EA0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96396" y="4517046"/>
                <a:ext cx="447222" cy="447222"/>
              </a:xfrm>
              <a:prstGeom prst="rect">
                <a:avLst/>
              </a:prstGeom>
            </p:spPr>
          </p:pic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35C0EC6-F350-4CAB-86CE-89FF4A086811}"/>
                  </a:ext>
                </a:extLst>
              </p:cNvPr>
              <p:cNvSpPr txBox="1"/>
              <p:nvPr/>
            </p:nvSpPr>
            <p:spPr>
              <a:xfrm>
                <a:off x="8275133" y="4873712"/>
                <a:ext cx="10663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Data</a:t>
                </a:r>
              </a:p>
              <a:p>
                <a:r>
                  <a:rPr lang="en-US" sz="1100" i="1" dirty="0"/>
                  <a:t> … </a:t>
                </a:r>
                <a:r>
                  <a:rPr lang="en-US" sz="1100" dirty="0"/>
                  <a:t>Engineer</a:t>
                </a:r>
              </a:p>
              <a:p>
                <a:r>
                  <a:rPr lang="en-US" sz="1100" b="1" dirty="0"/>
                  <a:t> … </a:t>
                </a:r>
                <a:r>
                  <a:rPr lang="en-US" sz="1100" b="1" i="1" dirty="0">
                    <a:solidFill>
                      <a:srgbClr val="92D050"/>
                    </a:solidFill>
                  </a:rPr>
                  <a:t>Architect</a:t>
                </a:r>
              </a:p>
              <a:p>
                <a:r>
                  <a:rPr lang="en-US" sz="1100" dirty="0"/>
                  <a:t> … Scientist</a:t>
                </a:r>
              </a:p>
            </p:txBody>
          </p:sp>
          <p:pic>
            <p:nvPicPr>
              <p:cNvPr id="36" name="Graphique 35" descr="Profil mâle avec un remplissage uni">
                <a:extLst>
                  <a:ext uri="{FF2B5EF4-FFF2-40B4-BE49-F238E27FC236}">
                    <a16:creationId xmlns:a16="http://schemas.microsoft.com/office/drawing/2014/main" id="{657C9527-D75E-4FFA-8197-16D665BD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1685" y="4215781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7" name="Graphique 36" descr="Profil mâle avec un remplissage uni">
                <a:extLst>
                  <a:ext uri="{FF2B5EF4-FFF2-40B4-BE49-F238E27FC236}">
                    <a16:creationId xmlns:a16="http://schemas.microsoft.com/office/drawing/2014/main" id="{9A4D4BC7-8377-4432-82B0-90A33F7EB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54122" y="4350337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8" name="Graphique 37" descr="Profil mâle avec un remplissage uni">
                <a:extLst>
                  <a:ext uri="{FF2B5EF4-FFF2-40B4-BE49-F238E27FC236}">
                    <a16:creationId xmlns:a16="http://schemas.microsoft.com/office/drawing/2014/main" id="{085B33ED-C80C-429B-A109-6B14CEEE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78255" y="4522119"/>
                <a:ext cx="447222" cy="447222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D50358F-AB39-4AE8-9D18-403A70939CC5}"/>
                  </a:ext>
                </a:extLst>
              </p:cNvPr>
              <p:cNvSpPr txBox="1"/>
              <p:nvPr/>
            </p:nvSpPr>
            <p:spPr>
              <a:xfrm>
                <a:off x="7222350" y="4663593"/>
                <a:ext cx="7216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</a:t>
                </a:r>
              </a:p>
              <a:p>
                <a:r>
                  <a:rPr lang="en-US" sz="1100" i="1" dirty="0"/>
                  <a:t>Business</a:t>
                </a:r>
              </a:p>
            </p:txBody>
          </p:sp>
          <p:pic>
            <p:nvPicPr>
              <p:cNvPr id="40" name="Graphique 39" descr="Profil mâle avec un remplissage uni">
                <a:extLst>
                  <a:ext uri="{FF2B5EF4-FFF2-40B4-BE49-F238E27FC236}">
                    <a16:creationId xmlns:a16="http://schemas.microsoft.com/office/drawing/2014/main" id="{2099E7FD-7A91-48E6-B1B5-E972A8C4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405016" y="5023378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41" name="Graphique 40" descr="Profil mâle avec un remplissage uni">
                <a:extLst>
                  <a:ext uri="{FF2B5EF4-FFF2-40B4-BE49-F238E27FC236}">
                    <a16:creationId xmlns:a16="http://schemas.microsoft.com/office/drawing/2014/main" id="{E634BE05-080C-4B82-A26F-8428B6050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667453" y="5157934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42" name="Graphique 41" descr="Profil mâle avec un remplissage uni">
                <a:extLst>
                  <a:ext uri="{FF2B5EF4-FFF2-40B4-BE49-F238E27FC236}">
                    <a16:creationId xmlns:a16="http://schemas.microsoft.com/office/drawing/2014/main" id="{0029E6F7-3046-4DE2-832D-EC6A637B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191586" y="5329716"/>
                <a:ext cx="447222" cy="447222"/>
              </a:xfrm>
              <a:prstGeom prst="rect">
                <a:avLst/>
              </a:prstGeom>
            </p:spPr>
          </p:pic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F941EDE-9991-4658-BD9B-FD17652386D4}"/>
                  </a:ext>
                </a:extLst>
              </p:cNvPr>
              <p:cNvSpPr txBox="1"/>
              <p:nvPr/>
            </p:nvSpPr>
            <p:spPr>
              <a:xfrm>
                <a:off x="7553436" y="556435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IT</a:t>
                </a:r>
              </a:p>
            </p:txBody>
          </p:sp>
        </p:grpSp>
        <p:sp>
          <p:nvSpPr>
            <p:cNvPr id="159" name="Espace réservé du contenu 2">
              <a:extLst>
                <a:ext uri="{FF2B5EF4-FFF2-40B4-BE49-F238E27FC236}">
                  <a16:creationId xmlns:a16="http://schemas.microsoft.com/office/drawing/2014/main" id="{519F2EB6-C73D-4F6A-AF09-A40C98D9BE90}"/>
                </a:ext>
              </a:extLst>
            </p:cNvPr>
            <p:cNvSpPr txBox="1">
              <a:spLocks/>
            </p:cNvSpPr>
            <p:nvPr/>
          </p:nvSpPr>
          <p:spPr>
            <a:xfrm>
              <a:off x="114881" y="4109404"/>
              <a:ext cx="2676612" cy="54320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b="1" dirty="0"/>
                <a:t>Rôles / compétences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0" y="340500"/>
            <a:ext cx="10571998" cy="97045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DFE4600-B2DA-48BF-9DEA-B852CE32C788}"/>
              </a:ext>
            </a:extLst>
          </p:cNvPr>
          <p:cNvSpPr txBox="1">
            <a:spLocks/>
          </p:cNvSpPr>
          <p:nvPr/>
        </p:nvSpPr>
        <p:spPr>
          <a:xfrm>
            <a:off x="208792" y="1447708"/>
            <a:ext cx="6000933" cy="17796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EF29388-3D4D-4F1C-AD60-D323213E4A48}"/>
              </a:ext>
            </a:extLst>
          </p:cNvPr>
          <p:cNvSpPr txBox="1">
            <a:spLocks/>
          </p:cNvSpPr>
          <p:nvPr/>
        </p:nvSpPr>
        <p:spPr>
          <a:xfrm>
            <a:off x="98433" y="1928787"/>
            <a:ext cx="5676900" cy="20828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Fondements</a:t>
            </a:r>
            <a:r>
              <a:rPr lang="en-US" sz="1200" b="1" dirty="0"/>
              <a:t> : ecosystem Hadoop + framework Spark</a:t>
            </a:r>
          </a:p>
          <a:p>
            <a:pPr lvl="1"/>
            <a:r>
              <a:rPr lang="en-US" sz="1200" dirty="0"/>
              <a:t>Base Hadoop map/reduce + </a:t>
            </a:r>
            <a:r>
              <a:rPr lang="en-US" sz="1200" dirty="0" err="1"/>
              <a:t>traitement</a:t>
            </a:r>
            <a:r>
              <a:rPr lang="en-US" sz="1200" dirty="0"/>
              <a:t> “in memory”</a:t>
            </a:r>
          </a:p>
          <a:p>
            <a:pPr lvl="1"/>
            <a:r>
              <a:rPr lang="en-US" sz="1200" dirty="0"/>
              <a:t>Base Resilient Distributed Datasets + Spark </a:t>
            </a:r>
            <a:r>
              <a:rPr lang="en-US" sz="1200" dirty="0" err="1"/>
              <a:t>DataFrame</a:t>
            </a:r>
            <a:endParaRPr lang="en-US" sz="1200" dirty="0"/>
          </a:p>
          <a:p>
            <a:pPr lvl="2"/>
            <a:r>
              <a:rPr lang="en-US" sz="1200" dirty="0"/>
              <a:t>Assurant la </a:t>
            </a:r>
            <a:r>
              <a:rPr lang="en-US" sz="1200" b="1" dirty="0" err="1"/>
              <a:t>Parallélisation</a:t>
            </a:r>
            <a:r>
              <a:rPr lang="en-US" sz="1200" dirty="0"/>
              <a:t> des operations</a:t>
            </a:r>
          </a:p>
          <a:p>
            <a:pPr lvl="2"/>
            <a:r>
              <a:rPr lang="en-US" sz="1200" b="1" dirty="0" err="1"/>
              <a:t>Résilient</a:t>
            </a:r>
            <a:r>
              <a:rPr lang="en-US" sz="1200" dirty="0"/>
              <a:t> au </a:t>
            </a:r>
            <a:r>
              <a:rPr lang="en-US" sz="1200" dirty="0" err="1"/>
              <a:t>moyen</a:t>
            </a:r>
            <a:r>
              <a:rPr lang="en-US" sz="1200" dirty="0"/>
              <a:t> de </a:t>
            </a:r>
            <a:r>
              <a:rPr lang="en-US" sz="1200" dirty="0" err="1"/>
              <a:t>graphes</a:t>
            </a:r>
            <a:r>
              <a:rPr lang="en-US" sz="1200" dirty="0"/>
              <a:t> </a:t>
            </a:r>
            <a:r>
              <a:rPr lang="en-US" sz="1200" dirty="0" err="1"/>
              <a:t>acycliques</a:t>
            </a:r>
            <a:r>
              <a:rPr lang="en-US" sz="1200" dirty="0"/>
              <a:t> </a:t>
            </a:r>
            <a:r>
              <a:rPr lang="en-US" sz="1200" dirty="0" err="1"/>
              <a:t>orientés</a:t>
            </a:r>
            <a:r>
              <a:rPr lang="en-US" sz="1200" dirty="0"/>
              <a:t> (</a:t>
            </a:r>
            <a:r>
              <a:rPr lang="en-US" sz="1200" dirty="0" err="1"/>
              <a:t>d’où</a:t>
            </a:r>
            <a:r>
              <a:rPr lang="en-US" sz="1200" dirty="0"/>
              <a:t> la </a:t>
            </a:r>
            <a:r>
              <a:rPr lang="en-US" sz="1200" dirty="0" err="1"/>
              <a:t>tolérance</a:t>
            </a:r>
            <a:r>
              <a:rPr lang="en-US" sz="1200" dirty="0"/>
              <a:t> au </a:t>
            </a:r>
            <a:r>
              <a:rPr lang="en-US" sz="1200" dirty="0" err="1"/>
              <a:t>pannes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“Lazy evaluation” (Transformation vs Action)</a:t>
            </a:r>
          </a:p>
          <a:p>
            <a:pPr lvl="1"/>
            <a:r>
              <a:rPr lang="en-US" sz="1200" dirty="0"/>
              <a:t>Performance </a:t>
            </a:r>
            <a:r>
              <a:rPr lang="en-US" sz="1200" dirty="0" err="1"/>
              <a:t>conditionnée</a:t>
            </a:r>
            <a:r>
              <a:rPr lang="en-US" sz="1200" dirty="0"/>
              <a:t> par la </a:t>
            </a:r>
            <a:r>
              <a:rPr lang="en-US" sz="1200" dirty="0" err="1"/>
              <a:t>stratégie</a:t>
            </a:r>
            <a:r>
              <a:rPr lang="en-US" sz="1200" dirty="0"/>
              <a:t> de partitioning </a:t>
            </a:r>
            <a:r>
              <a:rPr lang="en-US" sz="1200" i="1" dirty="0">
                <a:hlinkClick r:id="rId2"/>
              </a:rPr>
              <a:t>[1]</a:t>
            </a:r>
            <a:endParaRPr lang="en-US" sz="1200" i="1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EBBD21A-9972-41E1-8448-C6D6235A2F0C}"/>
              </a:ext>
            </a:extLst>
          </p:cNvPr>
          <p:cNvGrpSpPr/>
          <p:nvPr/>
        </p:nvGrpSpPr>
        <p:grpSpPr>
          <a:xfrm>
            <a:off x="5705257" y="1842716"/>
            <a:ext cx="6388310" cy="3172568"/>
            <a:chOff x="6015727" y="1453436"/>
            <a:chExt cx="5676900" cy="27336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C150128-11F5-4E1B-AD2C-1089C697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727" y="1453436"/>
              <a:ext cx="5676900" cy="2733675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C75B5198-D2A4-4074-BCFA-BB44617455BB}"/>
                </a:ext>
              </a:extLst>
            </p:cNvPr>
            <p:cNvSpPr txBox="1"/>
            <p:nvPr/>
          </p:nvSpPr>
          <p:spPr>
            <a:xfrm>
              <a:off x="8093392" y="2953692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Ex. local : with YARN</a:t>
              </a:r>
            </a:p>
            <a:p>
              <a:r>
                <a:rPr lang="en-US" sz="900" b="1" dirty="0">
                  <a:solidFill>
                    <a:schemeClr val="bg1"/>
                  </a:solidFill>
                </a:rPr>
                <a:t>Resource management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B913508-C8D2-4932-B3B1-9F58D77BC3E8}"/>
                </a:ext>
              </a:extLst>
            </p:cNvPr>
            <p:cNvSpPr txBox="1"/>
            <p:nvPr/>
          </p:nvSpPr>
          <p:spPr>
            <a:xfrm>
              <a:off x="7468923" y="2662052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i="1" dirty="0">
                  <a:solidFill>
                    <a:schemeClr val="bg1"/>
                  </a:solidFill>
                </a:rPr>
                <a:t>connects to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D5D4F49-39BB-4137-95D7-B57494431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050" y="1487436"/>
              <a:ext cx="1495425" cy="54292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4D0A578-C507-4DEB-8DF4-CEA84E86FE06}"/>
                </a:ext>
              </a:extLst>
            </p:cNvPr>
            <p:cNvSpPr txBox="1"/>
            <p:nvPr/>
          </p:nvSpPr>
          <p:spPr>
            <a:xfrm>
              <a:off x="7236810" y="3846428"/>
              <a:ext cx="1332183" cy="318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Standalone / YARN</a:t>
              </a:r>
            </a:p>
            <a:p>
              <a:r>
                <a:rPr lang="en-US" sz="900" b="1" dirty="0">
                  <a:solidFill>
                    <a:schemeClr val="bg1"/>
                  </a:solidFill>
                </a:rPr>
                <a:t>with 1 driver - n workers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63C8FBF-80B2-498E-B663-5F8D2587669B}"/>
                </a:ext>
              </a:extLst>
            </p:cNvPr>
            <p:cNvSpPr txBox="1"/>
            <p:nvPr/>
          </p:nvSpPr>
          <p:spPr>
            <a:xfrm>
              <a:off x="8349556" y="2141345"/>
              <a:ext cx="2530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ex. </a:t>
              </a:r>
              <a:r>
                <a:rPr lang="en-US" sz="900" b="1" dirty="0" err="1">
                  <a:solidFill>
                    <a:schemeClr val="bg1"/>
                  </a:solidFill>
                </a:rPr>
                <a:t>sc.broadcast</a:t>
              </a:r>
              <a:r>
                <a:rPr lang="en-US" sz="9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900" b="1" dirty="0">
                  <a:solidFill>
                    <a:schemeClr val="bg1"/>
                  </a:solidFill>
                </a:rPr>
                <a:t>to “share” variables on any nodes</a:t>
              </a:r>
            </a:p>
          </p:txBody>
        </p:sp>
        <p:pic>
          <p:nvPicPr>
            <p:cNvPr id="1028" name="Picture 4" descr="Understanding Hadoop Yarn. YARN — Yet Another Resource Negotiator… | by  ELMASLOUHY Mouaad | Medium">
              <a:extLst>
                <a:ext uri="{FF2B5EF4-FFF2-40B4-BE49-F238E27FC236}">
                  <a16:creationId xmlns:a16="http://schemas.microsoft.com/office/drawing/2014/main" id="{1BC4212C-2A5C-41AB-BD46-DC5C059E56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5" t="15505" r="13152" b="23390"/>
            <a:stretch/>
          </p:blipFill>
          <p:spPr bwMode="auto">
            <a:xfrm>
              <a:off x="7683689" y="1514592"/>
              <a:ext cx="914400" cy="43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9D92A0-5777-43DD-AC1A-BCB8D472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87D55D-D5C8-46E5-AECC-DA6F8E0CEF71}"/>
              </a:ext>
            </a:extLst>
          </p:cNvPr>
          <p:cNvSpPr txBox="1"/>
          <p:nvPr/>
        </p:nvSpPr>
        <p:spPr>
          <a:xfrm>
            <a:off x="8972849" y="6522929"/>
            <a:ext cx="3276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Medium: On Spark Performance and partitioning strategies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25FB113-A734-40BD-9404-3B4EE1C9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96" y="4717464"/>
            <a:ext cx="2519164" cy="177969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FE941F8-DD04-4E2F-BAA3-7E67013EF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066" y="4717463"/>
            <a:ext cx="3444566" cy="177969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ED480A2-B6A7-453D-8625-83FF920B31D0}"/>
              </a:ext>
            </a:extLst>
          </p:cNvPr>
          <p:cNvSpPr txBox="1"/>
          <p:nvPr/>
        </p:nvSpPr>
        <p:spPr>
          <a:xfrm>
            <a:off x="1295480" y="6476763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Map/Reduce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AC18C2D-CC84-456A-B7EB-B1E028317F5D}"/>
              </a:ext>
            </a:extLst>
          </p:cNvPr>
          <p:cNvSpPr txBox="1"/>
          <p:nvPr/>
        </p:nvSpPr>
        <p:spPr>
          <a:xfrm>
            <a:off x="4613036" y="6497155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CF6561-162D-48E8-BC29-5D09DD49A512}"/>
              </a:ext>
            </a:extLst>
          </p:cNvPr>
          <p:cNvSpPr txBox="1"/>
          <p:nvPr/>
        </p:nvSpPr>
        <p:spPr>
          <a:xfrm>
            <a:off x="8629963" y="5041628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Cluter</a:t>
            </a:r>
            <a:r>
              <a:rPr lang="en-US" sz="1100" dirty="0"/>
              <a:t> : worker-nodes</a:t>
            </a:r>
          </a:p>
        </p:txBody>
      </p:sp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F0540-A454-4C17-A8AF-C4A4D81F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3E62B-3BD8-49F4-A655-E09C939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174AC16-C74F-421A-8A57-7193813EEEA4}"/>
              </a:ext>
            </a:extLst>
          </p:cNvPr>
          <p:cNvSpPr txBox="1">
            <a:spLocks/>
          </p:cNvSpPr>
          <p:nvPr/>
        </p:nvSpPr>
        <p:spPr>
          <a:xfrm>
            <a:off x="309954" y="3111688"/>
            <a:ext cx="5676900" cy="10293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Dispositifs</a:t>
            </a:r>
            <a:r>
              <a:rPr lang="en-US" sz="1200" b="1" dirty="0"/>
              <a:t> Cloud </a:t>
            </a:r>
            <a:r>
              <a:rPr lang="en-US" sz="1200" dirty="0"/>
              <a:t>pour </a:t>
            </a:r>
            <a:r>
              <a:rPr lang="en-US" sz="1200" dirty="0" err="1"/>
              <a:t>scalabilité</a:t>
            </a:r>
            <a:r>
              <a:rPr lang="en-US" sz="1200" dirty="0"/>
              <a:t> </a:t>
            </a:r>
            <a:r>
              <a:rPr lang="en-US" sz="1200" i="1" dirty="0">
                <a:hlinkClick r:id="rId2"/>
              </a:rPr>
              <a:t>[1]</a:t>
            </a:r>
            <a:endParaRPr lang="en-US" sz="1200" i="1" dirty="0"/>
          </a:p>
          <a:p>
            <a:pPr lvl="1"/>
            <a:r>
              <a:rPr lang="en-US" sz="1200" dirty="0"/>
              <a:t>Stockage, Permissions, Cluster management et </a:t>
            </a:r>
            <a:r>
              <a:rPr lang="en-US" sz="1200" dirty="0" err="1"/>
              <a:t>serveurs</a:t>
            </a:r>
            <a:r>
              <a:rPr lang="en-US" sz="1200" dirty="0"/>
              <a:t> de </a:t>
            </a:r>
            <a:r>
              <a:rPr lang="en-US" sz="1200" dirty="0" err="1"/>
              <a:t>calculs</a:t>
            </a:r>
            <a:r>
              <a:rPr lang="en-US" sz="1200" dirty="0"/>
              <a:t> (</a:t>
            </a:r>
            <a:r>
              <a:rPr lang="en-US" sz="1200" dirty="0" err="1"/>
              <a:t>autant</a:t>
            </a:r>
            <a:r>
              <a:rPr lang="en-US" sz="1200" dirty="0"/>
              <a:t> que </a:t>
            </a:r>
            <a:r>
              <a:rPr lang="en-US" sz="1200" dirty="0" err="1"/>
              <a:t>nécessaires</a:t>
            </a:r>
            <a:r>
              <a:rPr lang="en-US" sz="1200" dirty="0"/>
              <a:t>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E6C2807-8B2B-4E60-ACE1-1322173A0591}"/>
              </a:ext>
            </a:extLst>
          </p:cNvPr>
          <p:cNvGrpSpPr/>
          <p:nvPr/>
        </p:nvGrpSpPr>
        <p:grpSpPr>
          <a:xfrm>
            <a:off x="309954" y="1826062"/>
            <a:ext cx="5676900" cy="1227134"/>
            <a:chOff x="113982" y="4751260"/>
            <a:chExt cx="5676900" cy="122713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F0A17CC-7A7F-4F2E-9CC0-187A4DEFB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96" y="5251399"/>
              <a:ext cx="1200150" cy="523875"/>
            </a:xfrm>
            <a:prstGeom prst="rect">
              <a:avLst/>
            </a:prstGeom>
          </p:spPr>
        </p:pic>
        <p:sp>
          <p:nvSpPr>
            <p:cNvPr id="8" name="Espace réservé du contenu 2">
              <a:extLst>
                <a:ext uri="{FF2B5EF4-FFF2-40B4-BE49-F238E27FC236}">
                  <a16:creationId xmlns:a16="http://schemas.microsoft.com/office/drawing/2014/main" id="{F4058452-DEC1-4827-A6E4-27E6F68EBDF5}"/>
                </a:ext>
              </a:extLst>
            </p:cNvPr>
            <p:cNvSpPr txBox="1">
              <a:spLocks/>
            </p:cNvSpPr>
            <p:nvPr/>
          </p:nvSpPr>
          <p:spPr>
            <a:xfrm>
              <a:off x="113982" y="4751260"/>
              <a:ext cx="5676900" cy="67808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Prototype local : montée </a:t>
              </a:r>
              <a:r>
                <a:rPr lang="en-US" sz="1200" b="1" dirty="0" err="1"/>
                <a:t>en</a:t>
              </a:r>
              <a:r>
                <a:rPr lang="en-US" sz="1200" b="1" dirty="0"/>
                <a:t> </a:t>
              </a:r>
              <a:r>
                <a:rPr lang="en-US" sz="1200" b="1" dirty="0" err="1"/>
                <a:t>compétence</a:t>
              </a:r>
              <a:r>
                <a:rPr lang="en-US" sz="1200" b="1" dirty="0"/>
                <a:t> </a:t>
              </a:r>
              <a:r>
                <a:rPr lang="en-US" sz="1200" dirty="0"/>
                <a:t>script </a:t>
              </a:r>
              <a:r>
                <a:rPr lang="en-US" sz="1200" dirty="0" err="1"/>
                <a:t>pySpark</a:t>
              </a:r>
              <a:r>
                <a:rPr lang="en-US" sz="1200" dirty="0"/>
                <a:t> sur </a:t>
              </a:r>
              <a:r>
                <a:rPr lang="en-US" sz="1200" dirty="0" err="1"/>
                <a:t>linux</a:t>
              </a:r>
              <a:r>
                <a:rPr lang="en-US" sz="1200" dirty="0"/>
                <a:t> (</a:t>
              </a:r>
              <a:r>
                <a:rPr lang="en-US" sz="1200" dirty="0" err="1"/>
                <a:t>dont</a:t>
              </a:r>
              <a:r>
                <a:rPr lang="en-US" sz="1200" dirty="0"/>
                <a:t> “</a:t>
              </a:r>
              <a:r>
                <a:rPr lang="en-US" sz="1200" i="1" dirty="0" err="1"/>
                <a:t>tunnelisation</a:t>
              </a:r>
              <a:r>
                <a:rPr lang="en-US" sz="1200" i="1" dirty="0"/>
                <a:t>” </a:t>
              </a:r>
              <a:r>
                <a:rPr lang="en-US" sz="1200" i="1" dirty="0" err="1"/>
                <a:t>ssh</a:t>
              </a:r>
              <a:r>
                <a:rPr lang="en-US" sz="1200" dirty="0"/>
                <a:t>)</a:t>
              </a:r>
            </a:p>
            <a:p>
              <a:pPr lvl="1"/>
              <a:endParaRPr lang="en-US" sz="1100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EDAE503-48EE-4ACE-B64A-D2016248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843" y="5251399"/>
              <a:ext cx="945473" cy="53301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696C56D-5583-4955-BA12-FDA886252B46}"/>
                </a:ext>
              </a:extLst>
            </p:cNvPr>
            <p:cNvSpPr txBox="1"/>
            <p:nvPr/>
          </p:nvSpPr>
          <p:spPr>
            <a:xfrm>
              <a:off x="2702045" y="5747562"/>
              <a:ext cx="10378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1" dirty="0"/>
                <a:t> ! Java 1.8 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9BA7503-2FB3-4D53-92C1-52F327F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27346" y="5258235"/>
              <a:ext cx="523707" cy="523707"/>
            </a:xfrm>
            <a:prstGeom prst="rect">
              <a:avLst/>
            </a:prstGeom>
          </p:spPr>
        </p:pic>
      </p:grp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6D20FE80-6F8D-4F6F-9CE0-C68060A458E0}"/>
              </a:ext>
            </a:extLst>
          </p:cNvPr>
          <p:cNvSpPr txBox="1">
            <a:spLocks/>
          </p:cNvSpPr>
          <p:nvPr/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432550-9365-4659-A590-01F84A66A258}"/>
              </a:ext>
            </a:extLst>
          </p:cNvPr>
          <p:cNvSpPr txBox="1"/>
          <p:nvPr/>
        </p:nvSpPr>
        <p:spPr>
          <a:xfrm>
            <a:off x="9867325" y="6581652"/>
            <a:ext cx="2324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Scaling Horizontally vs. Scaling Vertically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B89C391-4F80-4BBF-97F1-30AF102D1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109" y="1720084"/>
            <a:ext cx="2891562" cy="127387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FD7998C-A214-43F1-BD94-6DBCEE8A1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194" y="3641423"/>
            <a:ext cx="1386477" cy="71644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1EA1543-906F-49A0-B418-71F0ADD91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6380" y="2425020"/>
            <a:ext cx="849619" cy="79468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3315BD8-3C77-43A0-B4C9-276136D4F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5268" y="4883860"/>
            <a:ext cx="956602" cy="71644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F3ED598-6E25-4A6B-8B12-D5BC538572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622" r="16329" b="15737"/>
          <a:stretch/>
        </p:blipFill>
        <p:spPr>
          <a:xfrm>
            <a:off x="6833665" y="3782792"/>
            <a:ext cx="849029" cy="716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632F4B4-E78C-453C-A7CC-F4DEEA3606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082" t="7106" r="62209" b="8197"/>
          <a:stretch/>
        </p:blipFill>
        <p:spPr>
          <a:xfrm>
            <a:off x="10509625" y="3366240"/>
            <a:ext cx="1040073" cy="125271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3DBFD58-49F1-4E3D-9E74-A87C7B6AA0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868" t="14250" r="11578" b="14303"/>
          <a:stretch/>
        </p:blipFill>
        <p:spPr>
          <a:xfrm>
            <a:off x="10827708" y="2485976"/>
            <a:ext cx="763399" cy="7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D9D2-D739-4303-B773-4D74C99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9" y="788397"/>
            <a:ext cx="2226163" cy="634275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30E19-5CEC-4FB5-89B0-634C995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13" y="2434521"/>
            <a:ext cx="8820300" cy="4348236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E4A52900-C83C-4767-A42C-8D40396CBC74}"/>
              </a:ext>
            </a:extLst>
          </p:cNvPr>
          <p:cNvSpPr/>
          <p:nvPr/>
        </p:nvSpPr>
        <p:spPr>
          <a:xfrm>
            <a:off x="4616473" y="3233598"/>
            <a:ext cx="276225" cy="1733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6EE39-597C-4456-9121-E454BFC07AC2}"/>
              </a:ext>
            </a:extLst>
          </p:cNvPr>
          <p:cNvSpPr txBox="1"/>
          <p:nvPr/>
        </p:nvSpPr>
        <p:spPr>
          <a:xfrm>
            <a:off x="4831369" y="3404871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DAG : </a:t>
            </a:r>
            <a:r>
              <a:rPr lang="en-US" dirty="0" err="1">
                <a:solidFill>
                  <a:schemeClr val="bg1"/>
                </a:solidFill>
              </a:rPr>
              <a:t>Graphe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Acyclique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Orienté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r>
              <a:rPr lang="en-US" dirty="0">
                <a:solidFill>
                  <a:schemeClr val="bg1"/>
                </a:solidFill>
              </a:rPr>
              <a:t>Jobs &gt; Stages &gt; Tasks (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nécessaire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Non </a:t>
            </a:r>
            <a:r>
              <a:rPr lang="en-US" dirty="0" err="1">
                <a:solidFill>
                  <a:schemeClr val="bg1"/>
                </a:solidFill>
              </a:rPr>
              <a:t>répartis</a:t>
            </a:r>
            <a:r>
              <a:rPr lang="en-US" dirty="0">
                <a:solidFill>
                  <a:schemeClr val="bg1"/>
                </a:solidFill>
              </a:rPr>
              <a:t> sur :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2EA09F1-1FD9-47CF-ACE4-4CB390FBB4EE}"/>
              </a:ext>
            </a:extLst>
          </p:cNvPr>
          <p:cNvSpPr/>
          <p:nvPr/>
        </p:nvSpPr>
        <p:spPr>
          <a:xfrm rot="16200000">
            <a:off x="7442569" y="720391"/>
            <a:ext cx="326786" cy="88203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17A16A-9FE4-48EC-A350-09D8308EAAF7}"/>
              </a:ext>
            </a:extLst>
          </p:cNvPr>
          <p:cNvSpPr txBox="1"/>
          <p:nvPr/>
        </p:nvSpPr>
        <p:spPr>
          <a:xfrm>
            <a:off x="5151168" y="4320817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 (un </a:t>
            </a:r>
            <a:r>
              <a:rPr lang="en-US" dirty="0" err="1">
                <a:solidFill>
                  <a:schemeClr val="bg1"/>
                </a:solidFill>
              </a:rPr>
              <a:t>seul</a:t>
            </a:r>
            <a:r>
              <a:rPr lang="en-US" dirty="0">
                <a:solidFill>
                  <a:schemeClr val="bg1"/>
                </a:solidFill>
              </a:rPr>
              <a:t> Stage): </a:t>
            </a:r>
          </a:p>
          <a:p>
            <a:r>
              <a:rPr lang="en-US" dirty="0">
                <a:solidFill>
                  <a:schemeClr val="bg1"/>
                </a:solidFill>
              </a:rPr>
              <a:t>Executions </a:t>
            </a:r>
            <a:r>
              <a:rPr lang="en-US" dirty="0" err="1">
                <a:solidFill>
                  <a:schemeClr val="bg1"/>
                </a:solidFill>
              </a:rPr>
              <a:t>parallèles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précédées</a:t>
            </a:r>
            <a:r>
              <a:rPr lang="en-US" dirty="0">
                <a:solidFill>
                  <a:schemeClr val="bg1"/>
                </a:solidFill>
              </a:rPr>
              <a:t> de scheduler delay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700AEB-07A5-43D2-BECB-1C054E2100F5}"/>
              </a:ext>
            </a:extLst>
          </p:cNvPr>
          <p:cNvSpPr txBox="1"/>
          <p:nvPr/>
        </p:nvSpPr>
        <p:spPr>
          <a:xfrm>
            <a:off x="9177556" y="2556699"/>
            <a:ext cx="2836353" cy="1200329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B050"/>
                </a:solidFill>
              </a:rPr>
              <a:t>Action de Write Parquet</a:t>
            </a:r>
          </a:p>
          <a:p>
            <a:pPr algn="r"/>
            <a:r>
              <a:rPr lang="en-US" b="1" i="1" dirty="0">
                <a:solidFill>
                  <a:srgbClr val="00B050"/>
                </a:solidFill>
              </a:rPr>
              <a:t>67 tasks</a:t>
            </a:r>
          </a:p>
          <a:p>
            <a:pPr algn="r"/>
            <a:r>
              <a:rPr lang="en-US" b="1" i="1" dirty="0">
                <a:solidFill>
                  <a:srgbClr val="00B050"/>
                </a:solidFill>
              </a:rPr>
              <a:t>4 partitions</a:t>
            </a:r>
          </a:p>
          <a:p>
            <a:pPr algn="r"/>
            <a:r>
              <a:rPr lang="en-US" b="1" i="1" dirty="0">
                <a:solidFill>
                  <a:srgbClr val="00B050"/>
                </a:solidFill>
              </a:rPr>
              <a:t>2 </a:t>
            </a:r>
            <a:r>
              <a:rPr lang="en-US" b="1" i="1" dirty="0" err="1">
                <a:solidFill>
                  <a:srgbClr val="00B050"/>
                </a:solidFill>
              </a:rPr>
              <a:t>coeurs</a:t>
            </a:r>
            <a:r>
              <a:rPr lang="en-US" b="1" i="1" dirty="0">
                <a:solidFill>
                  <a:srgbClr val="00B050"/>
                </a:solidFill>
              </a:rPr>
              <a:t> - 4 threads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8F1BDC-9BDF-47F2-BB0E-CD6E56CD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7"/>
          <a:stretch/>
        </p:blipFill>
        <p:spPr>
          <a:xfrm>
            <a:off x="3195812" y="142486"/>
            <a:ext cx="8820300" cy="2123176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3720AC7E-DA9E-46F6-9810-502FDC505E44}"/>
              </a:ext>
            </a:extLst>
          </p:cNvPr>
          <p:cNvSpPr/>
          <p:nvPr/>
        </p:nvSpPr>
        <p:spPr>
          <a:xfrm rot="16200000">
            <a:off x="7745701" y="-3598401"/>
            <a:ext cx="326786" cy="82096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D659E3-2CF5-4291-977C-995026B20215}"/>
              </a:ext>
            </a:extLst>
          </p:cNvPr>
          <p:cNvSpPr txBox="1"/>
          <p:nvPr/>
        </p:nvSpPr>
        <p:spPr>
          <a:xfrm>
            <a:off x="4467486" y="515372"/>
            <a:ext cx="572945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Débute</a:t>
            </a:r>
            <a:r>
              <a:rPr lang="en-US" sz="1400" i="1" dirty="0">
                <a:solidFill>
                  <a:schemeClr val="bg1"/>
                </a:solidFill>
              </a:rPr>
              <a:t> sur </a:t>
            </a:r>
            <a:r>
              <a:rPr lang="en-US" sz="1400" i="1" dirty="0" err="1">
                <a:solidFill>
                  <a:schemeClr val="bg1"/>
                </a:solidFill>
              </a:rPr>
              <a:t>ajout</a:t>
            </a:r>
            <a:r>
              <a:rPr lang="en-US" sz="1400" i="1" dirty="0">
                <a:solidFill>
                  <a:schemeClr val="bg1"/>
                </a:solidFill>
              </a:rPr>
              <a:t> d’un executor driver, </a:t>
            </a:r>
            <a:r>
              <a:rPr lang="en-US" sz="1400" i="1" dirty="0" err="1">
                <a:solidFill>
                  <a:schemeClr val="bg1"/>
                </a:solidFill>
              </a:rPr>
              <a:t>puis</a:t>
            </a:r>
            <a:r>
              <a:rPr lang="en-US" sz="1400" i="1" dirty="0">
                <a:solidFill>
                  <a:schemeClr val="bg1"/>
                </a:solidFill>
              </a:rPr>
              <a:t> script spark (</a:t>
            </a:r>
            <a:r>
              <a:rPr lang="en-US" sz="1400" i="1" dirty="0" err="1">
                <a:solidFill>
                  <a:schemeClr val="bg1"/>
                </a:solidFill>
              </a:rPr>
              <a:t>manuel</a:t>
            </a:r>
            <a:r>
              <a:rPr lang="en-US" sz="14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50FAA-A765-4EA6-AFFF-82CCF6E92184}"/>
              </a:ext>
            </a:extLst>
          </p:cNvPr>
          <p:cNvSpPr txBox="1"/>
          <p:nvPr/>
        </p:nvSpPr>
        <p:spPr>
          <a:xfrm>
            <a:off x="4173507" y="1507916"/>
            <a:ext cx="525161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Seules</a:t>
            </a:r>
            <a:r>
              <a:rPr lang="en-US" sz="1400" i="1" dirty="0">
                <a:solidFill>
                  <a:schemeClr val="bg1"/>
                </a:solidFill>
              </a:rPr>
              <a:t> les actions </a:t>
            </a:r>
            <a:r>
              <a:rPr lang="en-US" sz="1400" i="1" dirty="0" err="1">
                <a:solidFill>
                  <a:schemeClr val="bg1"/>
                </a:solidFill>
              </a:rPr>
              <a:t>déclenchent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les </a:t>
            </a:r>
            <a:r>
              <a:rPr lang="en-US" sz="1400" i="1" dirty="0" err="1">
                <a:solidFill>
                  <a:schemeClr val="bg1"/>
                </a:solidFill>
              </a:rPr>
              <a:t>calculs</a:t>
            </a:r>
            <a:r>
              <a:rPr lang="en-US" sz="1400" i="1" dirty="0">
                <a:solidFill>
                  <a:schemeClr val="bg1"/>
                </a:solidFill>
              </a:rPr>
              <a:t> : .show(), .write(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D3FBCC-AB20-40A2-8069-2939D5A317C3}"/>
              </a:ext>
            </a:extLst>
          </p:cNvPr>
          <p:cNvCxnSpPr>
            <a:cxnSpLocks/>
          </p:cNvCxnSpPr>
          <p:nvPr/>
        </p:nvCxnSpPr>
        <p:spPr>
          <a:xfrm flipV="1">
            <a:off x="6096000" y="1346204"/>
            <a:ext cx="1287123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FAC8F6-3379-4D3F-99B2-F4A932D09C4A}"/>
              </a:ext>
            </a:extLst>
          </p:cNvPr>
          <p:cNvCxnSpPr>
            <a:cxnSpLocks/>
          </p:cNvCxnSpPr>
          <p:nvPr/>
        </p:nvCxnSpPr>
        <p:spPr>
          <a:xfrm flipV="1">
            <a:off x="6095999" y="1346204"/>
            <a:ext cx="3252187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722DEA6-B4D0-4649-A410-AD04E8400F95}"/>
              </a:ext>
            </a:extLst>
          </p:cNvPr>
          <p:cNvCxnSpPr>
            <a:cxnSpLocks/>
          </p:cNvCxnSpPr>
          <p:nvPr/>
        </p:nvCxnSpPr>
        <p:spPr>
          <a:xfrm flipV="1">
            <a:off x="6095998" y="1303227"/>
            <a:ext cx="5755691" cy="259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F2FF22C-EC4F-4D9D-870A-1A992B38ABF5}"/>
              </a:ext>
            </a:extLst>
          </p:cNvPr>
          <p:cNvSpPr txBox="1"/>
          <p:nvPr/>
        </p:nvSpPr>
        <p:spPr>
          <a:xfrm>
            <a:off x="3982355" y="131618"/>
            <a:ext cx="2871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Timeline(</a:t>
            </a:r>
            <a:r>
              <a:rPr lang="en-US" dirty="0" err="1">
                <a:solidFill>
                  <a:schemeClr val="bg1"/>
                </a:solidFill>
              </a:rPr>
              <a:t>globale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4B8B8C-73B0-4D17-83FD-C97183202966}"/>
              </a:ext>
            </a:extLst>
          </p:cNvPr>
          <p:cNvCxnSpPr/>
          <p:nvPr/>
        </p:nvCxnSpPr>
        <p:spPr>
          <a:xfrm flipH="1" flipV="1">
            <a:off x="4305670" y="515372"/>
            <a:ext cx="1618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184DA580-7E34-4DD8-B292-9E48328D9F41}"/>
              </a:ext>
            </a:extLst>
          </p:cNvPr>
          <p:cNvSpPr/>
          <p:nvPr/>
        </p:nvSpPr>
        <p:spPr>
          <a:xfrm rot="5400000" flipH="1">
            <a:off x="9681900" y="-109321"/>
            <a:ext cx="175952" cy="4163628"/>
          </a:xfrm>
          <a:prstGeom prst="rightBrace">
            <a:avLst>
              <a:gd name="adj1" fmla="val 45419"/>
              <a:gd name="adj2" fmla="val 48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53B89A-5D6E-44A4-B5BC-3113C3D7827E}"/>
              </a:ext>
            </a:extLst>
          </p:cNvPr>
          <p:cNvSpPr txBox="1"/>
          <p:nvPr/>
        </p:nvSpPr>
        <p:spPr>
          <a:xfrm>
            <a:off x="7958124" y="1542904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Ici</a:t>
            </a:r>
            <a:r>
              <a:rPr lang="en-US" sz="1400" i="1" dirty="0">
                <a:solidFill>
                  <a:schemeClr val="bg1"/>
                </a:solidFill>
              </a:rPr>
              <a:t> “refresh”, </a:t>
            </a:r>
            <a:r>
              <a:rPr lang="en-US" sz="1400" i="1" dirty="0" err="1">
                <a:solidFill>
                  <a:schemeClr val="bg1"/>
                </a:solidFill>
              </a:rPr>
              <a:t>mais</a:t>
            </a:r>
            <a:r>
              <a:rPr lang="en-US" sz="1400" i="1" dirty="0">
                <a:solidFill>
                  <a:schemeClr val="bg1"/>
                </a:solidFill>
              </a:rPr>
              <a:t> pas </a:t>
            </a:r>
            <a:r>
              <a:rPr lang="en-US" sz="1400" i="1" dirty="0" err="1">
                <a:solidFill>
                  <a:schemeClr val="bg1"/>
                </a:solidFill>
              </a:rPr>
              <a:t>dynamique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33" name="Graphique 32" descr="Loupe avec un remplissage uni">
            <a:extLst>
              <a:ext uri="{FF2B5EF4-FFF2-40B4-BE49-F238E27FC236}">
                <a16:creationId xmlns:a16="http://schemas.microsoft.com/office/drawing/2014/main" id="{28F34789-F87D-47D9-A848-E317B451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75219" y="922404"/>
            <a:ext cx="1508252" cy="13948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439CE4-8A4E-4A52-96E5-14B54D284380}"/>
              </a:ext>
            </a:extLst>
          </p:cNvPr>
          <p:cNvSpPr/>
          <p:nvPr/>
        </p:nvSpPr>
        <p:spPr>
          <a:xfrm>
            <a:off x="3211070" y="2443461"/>
            <a:ext cx="8802839" cy="43392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675A4A7-D413-47B5-B92C-A51E03B3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80" y="1562470"/>
            <a:ext cx="712070" cy="712070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A3E136-9770-44F4-A19B-7B0308038ADC}"/>
              </a:ext>
            </a:extLst>
          </p:cNvPr>
          <p:cNvSpPr txBox="1">
            <a:spLocks/>
          </p:cNvSpPr>
          <p:nvPr/>
        </p:nvSpPr>
        <p:spPr>
          <a:xfrm>
            <a:off x="144015" y="2443461"/>
            <a:ext cx="290931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Outil</a:t>
            </a:r>
            <a:r>
              <a:rPr lang="en-US" sz="1800" b="1" dirty="0"/>
              <a:t> de monitoring</a:t>
            </a:r>
            <a:r>
              <a:rPr lang="en-US" sz="1800" dirty="0"/>
              <a:t> disponible sur un port </a:t>
            </a:r>
            <a:r>
              <a:rPr lang="en-US" sz="1800" dirty="0" err="1"/>
              <a:t>en</a:t>
            </a:r>
            <a:r>
              <a:rPr lang="en-US" sz="1800" dirty="0"/>
              <a:t> complement</a:t>
            </a:r>
          </a:p>
          <a:p>
            <a:r>
              <a:rPr lang="en-US" sz="1800" b="1" dirty="0" err="1"/>
              <a:t>Enregistre</a:t>
            </a:r>
            <a:r>
              <a:rPr lang="en-US" sz="1800" dirty="0"/>
              <a:t> le log (py4j)</a:t>
            </a:r>
          </a:p>
          <a:p>
            <a:r>
              <a:rPr lang="en-US" sz="1800" dirty="0" err="1"/>
              <a:t>Instructif</a:t>
            </a:r>
            <a:r>
              <a:rPr lang="en-US" sz="1800" dirty="0"/>
              <a:t>, </a:t>
            </a:r>
            <a:r>
              <a:rPr lang="en-US" sz="1800" dirty="0" err="1"/>
              <a:t>toutefois</a:t>
            </a:r>
            <a:r>
              <a:rPr lang="en-US" sz="1800" dirty="0"/>
              <a:t> </a:t>
            </a:r>
            <a:r>
              <a:rPr lang="en-US" sz="1800" dirty="0" err="1"/>
              <a:t>l’empilage</a:t>
            </a:r>
            <a:r>
              <a:rPr lang="en-US" sz="1800" dirty="0"/>
              <a:t> de technologies mises </a:t>
            </a:r>
            <a:r>
              <a:rPr lang="en-US" sz="1800" dirty="0" err="1"/>
              <a:t>en</a:t>
            </a:r>
            <a:r>
              <a:rPr lang="en-US" sz="1800" dirty="0"/>
              <a:t> oeuvre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déroutant</a:t>
            </a:r>
            <a:endParaRPr lang="en-US" sz="1800" dirty="0"/>
          </a:p>
          <a:p>
            <a:pPr lvl="1"/>
            <a:r>
              <a:rPr lang="en-US" i="1" dirty="0"/>
              <a:t>Ex. Java Out of Memory, </a:t>
            </a:r>
            <a:r>
              <a:rPr lang="en-US" i="1" dirty="0" err="1"/>
              <a:t>problème</a:t>
            </a:r>
            <a:r>
              <a:rPr lang="en-US" i="1" dirty="0"/>
              <a:t> de saturation heap space </a:t>
            </a:r>
            <a:r>
              <a:rPr lang="en-US" i="1" dirty="0" err="1"/>
              <a:t>survenu</a:t>
            </a:r>
            <a:r>
              <a:rPr lang="en-US" i="1" dirty="0"/>
              <a:t> sur la reduction PCA, </a:t>
            </a:r>
            <a:r>
              <a:rPr lang="en-US" i="1" dirty="0" err="1"/>
              <a:t>limite</a:t>
            </a:r>
            <a:r>
              <a:rPr lang="en-US" i="1" dirty="0"/>
              <a:t> </a:t>
            </a:r>
            <a:r>
              <a:rPr lang="en-US" i="1" dirty="0" err="1"/>
              <a:t>qualifiée</a:t>
            </a:r>
            <a:r>
              <a:rPr lang="en-US" i="1" dirty="0"/>
              <a:t> </a:t>
            </a:r>
            <a:r>
              <a:rPr lang="en-US" i="1" dirty="0" err="1"/>
              <a:t>mais</a:t>
            </a:r>
            <a:r>
              <a:rPr lang="en-US" i="1" dirty="0"/>
              <a:t> non resolvable y </a:t>
            </a:r>
            <a:r>
              <a:rPr lang="en-US" i="1" dirty="0" err="1"/>
              <a:t>compris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jouant</a:t>
            </a:r>
            <a:r>
              <a:rPr lang="en-US" i="1" dirty="0"/>
              <a:t> sur la repartition (</a:t>
            </a:r>
            <a:r>
              <a:rPr lang="en-US" i="1" dirty="0" err="1"/>
              <a:t>nb</a:t>
            </a:r>
            <a:r>
              <a:rPr lang="en-US" i="1" dirty="0"/>
              <a:t> </a:t>
            </a:r>
            <a:r>
              <a:rPr lang="en-US" i="1" dirty="0" err="1"/>
              <a:t>colonnes</a:t>
            </a:r>
            <a:r>
              <a:rPr lang="en-US" i="1" dirty="0"/>
              <a:t>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424EA0-9FFB-40D1-9C38-383C960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07" y="6248893"/>
            <a:ext cx="380194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86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87" y="4790"/>
            <a:ext cx="10571998" cy="756182"/>
          </a:xfrm>
        </p:spPr>
        <p:txBody>
          <a:bodyPr/>
          <a:lstStyle/>
          <a:p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61649" y="2062367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377636" y="2065834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0658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065834"/>
            <a:ext cx="1671796" cy="552958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 </a:t>
            </a:r>
          </a:p>
          <a:p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062367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0658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16637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16637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0623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C4189D-6FE3-428C-A010-FD6690B2E5E8}"/>
              </a:ext>
            </a:extLst>
          </p:cNvPr>
          <p:cNvCxnSpPr>
            <a:cxnSpLocks/>
          </p:cNvCxnSpPr>
          <p:nvPr/>
        </p:nvCxnSpPr>
        <p:spPr>
          <a:xfrm>
            <a:off x="2870157" y="1885887"/>
            <a:ext cx="74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16210" y="2240009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749255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172898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582503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8F50D1-E398-48E4-9C0E-38C92DC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068017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330CC5E7-5A42-4593-9DD1-0F5A2896D386}"/>
              </a:ext>
            </a:extLst>
          </p:cNvPr>
          <p:cNvGrpSpPr/>
          <p:nvPr/>
        </p:nvGrpSpPr>
        <p:grpSpPr>
          <a:xfrm>
            <a:off x="135987" y="2977986"/>
            <a:ext cx="2965820" cy="2419508"/>
            <a:chOff x="135987" y="2977986"/>
            <a:chExt cx="2965820" cy="2419508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3FFE477-4D23-40AF-91E5-5F16E05E2689}"/>
                </a:ext>
              </a:extLst>
            </p:cNvPr>
            <p:cNvSpPr txBox="1"/>
            <p:nvPr/>
          </p:nvSpPr>
          <p:spPr>
            <a:xfrm>
              <a:off x="135987" y="2977986"/>
              <a:ext cx="15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Spark </a:t>
              </a:r>
              <a:r>
                <a:rPr lang="en-US" sz="1200" dirty="0" err="1"/>
                <a:t>DataFrame</a:t>
              </a:r>
              <a:r>
                <a:rPr lang="en-US" sz="1200" dirty="0"/>
                <a:t> :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FFB671E-9957-4A11-9C09-CFE37CBD5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89" y="4423707"/>
              <a:ext cx="2204586" cy="918577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124966C9-4D88-4347-B102-10603DA80929}"/>
                </a:ext>
              </a:extLst>
            </p:cNvPr>
            <p:cNvSpPr txBox="1"/>
            <p:nvPr/>
          </p:nvSpPr>
          <p:spPr>
            <a:xfrm>
              <a:off x="138802" y="3216276"/>
              <a:ext cx="29213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/>
                <a:t>spark.read.format</a:t>
              </a:r>
              <a:r>
                <a:rPr lang="en-US" sz="1200" i="1" dirty="0"/>
                <a:t>('image’)\</a:t>
              </a:r>
            </a:p>
            <a:p>
              <a:r>
                <a:rPr lang="en-US" sz="1200" i="1" dirty="0"/>
                <a:t>.load(</a:t>
              </a:r>
              <a:r>
                <a:rPr lang="en-US" sz="1200" i="1" dirty="0" err="1"/>
                <a:t>work_path</a:t>
              </a:r>
              <a:r>
                <a:rPr lang="en-US" sz="1200" i="1" dirty="0"/>
                <a:t>, </a:t>
              </a:r>
              <a:r>
                <a:rPr lang="en-US" sz="1200" i="1" dirty="0" err="1"/>
                <a:t>inferschema</a:t>
              </a:r>
              <a:r>
                <a:rPr lang="en-US" sz="1200" i="1" dirty="0"/>
                <a:t>=True) 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058D6D5-4FF7-4EDE-8303-47FAD05C5AD0}"/>
                </a:ext>
              </a:extLst>
            </p:cNvPr>
            <p:cNvSpPr txBox="1"/>
            <p:nvPr/>
          </p:nvSpPr>
          <p:spPr>
            <a:xfrm>
              <a:off x="166261" y="3685241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Extract Label 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F30914C-62D1-4F17-BE7A-E413087E659A}"/>
                </a:ext>
              </a:extLst>
            </p:cNvPr>
            <p:cNvSpPr txBox="1"/>
            <p:nvPr/>
          </p:nvSpPr>
          <p:spPr>
            <a:xfrm>
              <a:off x="180466" y="3906832"/>
              <a:ext cx="29213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.</a:t>
              </a:r>
              <a:r>
                <a:rPr lang="en-US" sz="1200" i="1" dirty="0" err="1"/>
                <a:t>withColumn</a:t>
              </a:r>
              <a:r>
                <a:rPr lang="en-US" sz="1200" i="1" dirty="0"/>
                <a:t>('label', </a:t>
              </a:r>
              <a:r>
                <a:rPr lang="en-US" sz="1200" i="1" dirty="0" err="1"/>
                <a:t>element_at</a:t>
              </a:r>
              <a:r>
                <a:rPr lang="en-US" sz="1200" i="1" dirty="0"/>
                <a:t>(</a:t>
              </a:r>
            </a:p>
            <a:p>
              <a:r>
                <a:rPr lang="en-US" sz="1200" i="1" dirty="0"/>
                <a:t>split(</a:t>
              </a:r>
              <a:r>
                <a:rPr lang="en-US" sz="1200" i="1" dirty="0" err="1"/>
                <a:t>df_img</a:t>
              </a:r>
              <a:r>
                <a:rPr lang="en-US" sz="1200" i="1" dirty="0"/>
                <a:t>['</a:t>
              </a:r>
              <a:r>
                <a:rPr lang="en-US" sz="1200" i="1" dirty="0" err="1"/>
                <a:t>image.origin</a:t>
              </a:r>
              <a:r>
                <a:rPr lang="en-US" sz="1200" i="1" dirty="0"/>
                <a:t>'], "/"), -2))</a:t>
              </a:r>
            </a:p>
          </p:txBody>
        </p:sp>
        <p:sp>
          <p:nvSpPr>
            <p:cNvPr id="14" name="Bulle narrative : rectangle 13">
              <a:extLst>
                <a:ext uri="{FF2B5EF4-FFF2-40B4-BE49-F238E27FC236}">
                  <a16:creationId xmlns:a16="http://schemas.microsoft.com/office/drawing/2014/main" id="{F836CA95-6D7E-4CCC-92FC-827A9CE1A614}"/>
                </a:ext>
              </a:extLst>
            </p:cNvPr>
            <p:cNvSpPr/>
            <p:nvPr/>
          </p:nvSpPr>
          <p:spPr>
            <a:xfrm>
              <a:off x="135988" y="3004251"/>
              <a:ext cx="2921341" cy="2393243"/>
            </a:xfrm>
            <a:prstGeom prst="wedgeRectCallout">
              <a:avLst>
                <a:gd name="adj1" fmla="val 46065"/>
                <a:gd name="adj2" fmla="val -639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56319C1F-D3E2-48FB-9882-6707A6E94A15}"/>
              </a:ext>
            </a:extLst>
          </p:cNvPr>
          <p:cNvSpPr/>
          <p:nvPr/>
        </p:nvSpPr>
        <p:spPr>
          <a:xfrm>
            <a:off x="3264986" y="1818747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084B7BA-BAB5-48FF-8149-D11B4B58CB1F}"/>
              </a:ext>
            </a:extLst>
          </p:cNvPr>
          <p:cNvSpPr/>
          <p:nvPr/>
        </p:nvSpPr>
        <p:spPr>
          <a:xfrm>
            <a:off x="6622675" y="1826798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77747A-34B0-488A-8ADC-9E4E0921C7D8}"/>
              </a:ext>
            </a:extLst>
          </p:cNvPr>
          <p:cNvSpPr/>
          <p:nvPr/>
        </p:nvSpPr>
        <p:spPr>
          <a:xfrm flipH="1">
            <a:off x="6742455" y="1434952"/>
            <a:ext cx="468711" cy="474758"/>
          </a:xfrm>
          <a:prstGeom prst="arc">
            <a:avLst>
              <a:gd name="adj1" fmla="val 5318722"/>
              <a:gd name="adj2" fmla="val 266381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F12FF43-2E5F-49F4-93DA-6726ABCE4879}"/>
              </a:ext>
            </a:extLst>
          </p:cNvPr>
          <p:cNvSpPr/>
          <p:nvPr/>
        </p:nvSpPr>
        <p:spPr>
          <a:xfrm>
            <a:off x="3501161" y="1818231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1408FEE-2FC3-4B10-A10D-21A3D869B71E}"/>
              </a:ext>
            </a:extLst>
          </p:cNvPr>
          <p:cNvSpPr/>
          <p:nvPr/>
        </p:nvSpPr>
        <p:spPr>
          <a:xfrm>
            <a:off x="8523597" y="1826798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DA9059C-B865-4F31-9166-A29AC532954D}"/>
              </a:ext>
            </a:extLst>
          </p:cNvPr>
          <p:cNvSpPr/>
          <p:nvPr/>
        </p:nvSpPr>
        <p:spPr>
          <a:xfrm>
            <a:off x="8719582" y="1826798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C0B2B85-44FF-4F66-B837-0302D9326E0C}"/>
              </a:ext>
            </a:extLst>
          </p:cNvPr>
          <p:cNvSpPr/>
          <p:nvPr/>
        </p:nvSpPr>
        <p:spPr>
          <a:xfrm>
            <a:off x="9580492" y="1835675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28BB68-4881-4D8A-8E22-07454C0B93A2}"/>
              </a:ext>
            </a:extLst>
          </p:cNvPr>
          <p:cNvSpPr/>
          <p:nvPr/>
        </p:nvSpPr>
        <p:spPr>
          <a:xfrm>
            <a:off x="7107863" y="1581857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F87D6DFC-DCE1-4BB6-8439-0527AC8E8DA7}"/>
              </a:ext>
            </a:extLst>
          </p:cNvPr>
          <p:cNvGrpSpPr/>
          <p:nvPr/>
        </p:nvGrpSpPr>
        <p:grpSpPr>
          <a:xfrm>
            <a:off x="7544119" y="1254799"/>
            <a:ext cx="1476242" cy="447393"/>
            <a:chOff x="7544119" y="1254799"/>
            <a:chExt cx="1476242" cy="447393"/>
          </a:xfrm>
        </p:grpSpPr>
        <p:sp>
          <p:nvSpPr>
            <p:cNvPr id="104" name="Bulle narrative : rectangle 103">
              <a:extLst>
                <a:ext uri="{FF2B5EF4-FFF2-40B4-BE49-F238E27FC236}">
                  <a16:creationId xmlns:a16="http://schemas.microsoft.com/office/drawing/2014/main" id="{7ADC0C5D-B36D-405F-A70C-A8165D05A76F}"/>
                </a:ext>
              </a:extLst>
            </p:cNvPr>
            <p:cNvSpPr/>
            <p:nvPr/>
          </p:nvSpPr>
          <p:spPr>
            <a:xfrm>
              <a:off x="7554897" y="1254799"/>
              <a:ext cx="1465464" cy="439501"/>
            </a:xfrm>
            <a:prstGeom prst="wedgeRectCallout">
              <a:avLst>
                <a:gd name="adj1" fmla="val -75147"/>
                <a:gd name="adj2" fmla="val 419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3C88049-EDDB-4473-A057-7190E84A3DF8}"/>
                </a:ext>
              </a:extLst>
            </p:cNvPr>
            <p:cNvSpPr txBox="1"/>
            <p:nvPr/>
          </p:nvSpPr>
          <p:spPr>
            <a:xfrm>
              <a:off x="7544119" y="1271305"/>
              <a:ext cx="1465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une</a:t>
              </a:r>
              <a:r>
                <a:rPr lang="en-US" sz="1100" dirty="0"/>
                <a:t> </a:t>
              </a:r>
              <a:r>
                <a:rPr lang="en-US" sz="1100" dirty="0" err="1"/>
                <a:t>fois</a:t>
              </a:r>
              <a:r>
                <a:rPr lang="en-US" sz="1100" dirty="0"/>
                <a:t> :</a:t>
              </a:r>
            </a:p>
            <a:p>
              <a:r>
                <a:rPr lang="en-US" sz="1100" dirty="0"/>
                <a:t>Nb optimal de PCs</a:t>
              </a:r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EF63DB-DFC5-440F-A436-A1AB0A6F5172}"/>
              </a:ext>
            </a:extLst>
          </p:cNvPr>
          <p:cNvGrpSpPr/>
          <p:nvPr/>
        </p:nvGrpSpPr>
        <p:grpSpPr>
          <a:xfrm>
            <a:off x="6812223" y="2796423"/>
            <a:ext cx="3812795" cy="3140044"/>
            <a:chOff x="6812223" y="2796423"/>
            <a:chExt cx="3812795" cy="31400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C8E25C-349B-43DD-926F-FCC01DDF431A}"/>
                </a:ext>
              </a:extLst>
            </p:cNvPr>
            <p:cNvSpPr/>
            <p:nvPr/>
          </p:nvSpPr>
          <p:spPr>
            <a:xfrm>
              <a:off x="7047786" y="2796423"/>
              <a:ext cx="1671796" cy="27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/>
                <a:t>array_to_vector</a:t>
              </a:r>
              <a:r>
                <a:rPr lang="en-US" sz="1100" b="1" dirty="0"/>
                <a:t> </a:t>
              </a:r>
              <a:r>
                <a:rPr lang="en-US" sz="1100" b="1" i="1" dirty="0"/>
                <a:t>(</a:t>
              </a:r>
              <a:r>
                <a:rPr lang="en-US" sz="1100" b="1" i="1" dirty="0" err="1"/>
                <a:t>udf</a:t>
              </a:r>
              <a:r>
                <a:rPr lang="en-US" sz="1100" b="1" i="1" dirty="0"/>
                <a:t>) </a:t>
              </a:r>
              <a:endParaRPr lang="en-US" sz="1100" i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7076ED-BFCF-4229-8887-8BCD0967DA29}"/>
                </a:ext>
              </a:extLst>
            </p:cNvPr>
            <p:cNvSpPr/>
            <p:nvPr/>
          </p:nvSpPr>
          <p:spPr>
            <a:xfrm>
              <a:off x="7047785" y="3211612"/>
              <a:ext cx="1701470" cy="55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PCA </a:t>
              </a:r>
            </a:p>
            <a:p>
              <a:pPr algn="r"/>
              <a:r>
                <a:rPr lang="en-US" sz="1400" b="1" i="1" dirty="0"/>
                <a:t>spark.ml</a:t>
              </a:r>
              <a:r>
                <a:rPr lang="en-US" b="1" dirty="0"/>
                <a:t> </a:t>
              </a:r>
              <a:endParaRPr lang="en-US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F427EE-ABA2-4FC9-B465-F5AF17537E99}"/>
                </a:ext>
              </a:extLst>
            </p:cNvPr>
            <p:cNvSpPr/>
            <p:nvPr/>
          </p:nvSpPr>
          <p:spPr>
            <a:xfrm>
              <a:off x="7047786" y="3912925"/>
              <a:ext cx="1671796" cy="27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/>
                <a:t>vector_to_array</a:t>
              </a:r>
              <a:r>
                <a:rPr lang="en-US" sz="1100" b="1" dirty="0"/>
                <a:t> </a:t>
              </a:r>
              <a:r>
                <a:rPr lang="en-US" sz="1100" b="1" i="1" dirty="0"/>
                <a:t>(</a:t>
              </a:r>
              <a:r>
                <a:rPr lang="en-US" sz="1100" b="1" i="1" dirty="0" err="1"/>
                <a:t>udf</a:t>
              </a:r>
              <a:r>
                <a:rPr lang="en-US" sz="1100" b="1" i="1" dirty="0"/>
                <a:t>) </a:t>
              </a:r>
              <a:endParaRPr lang="en-US" sz="1100" i="1" dirty="0"/>
            </a:p>
          </p:txBody>
        </p:sp>
        <p:sp>
          <p:nvSpPr>
            <p:cNvPr id="48" name="Flèche : droite 47">
              <a:extLst>
                <a:ext uri="{FF2B5EF4-FFF2-40B4-BE49-F238E27FC236}">
                  <a16:creationId xmlns:a16="http://schemas.microsoft.com/office/drawing/2014/main" id="{11CA19BE-2040-4B40-8A99-3F0B81CC9F5E}"/>
                </a:ext>
              </a:extLst>
            </p:cNvPr>
            <p:cNvSpPr/>
            <p:nvPr/>
          </p:nvSpPr>
          <p:spPr>
            <a:xfrm>
              <a:off x="6835642" y="2817725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19DB2A58-7567-4942-A477-8242CD686A8E}"/>
                </a:ext>
              </a:extLst>
            </p:cNvPr>
            <p:cNvSpPr/>
            <p:nvPr/>
          </p:nvSpPr>
          <p:spPr>
            <a:xfrm>
              <a:off x="6832567" y="3165376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èche : droite 50">
              <a:extLst>
                <a:ext uri="{FF2B5EF4-FFF2-40B4-BE49-F238E27FC236}">
                  <a16:creationId xmlns:a16="http://schemas.microsoft.com/office/drawing/2014/main" id="{0F91F89E-D9CC-435D-9B05-9CA225CDF89D}"/>
                </a:ext>
              </a:extLst>
            </p:cNvPr>
            <p:cNvSpPr/>
            <p:nvPr/>
          </p:nvSpPr>
          <p:spPr>
            <a:xfrm>
              <a:off x="6812223" y="3869654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Bulle narrative : rectangle 64">
              <a:extLst>
                <a:ext uri="{FF2B5EF4-FFF2-40B4-BE49-F238E27FC236}">
                  <a16:creationId xmlns:a16="http://schemas.microsoft.com/office/drawing/2014/main" id="{7DF7191D-9FC4-42DE-97F1-983D238F81AF}"/>
                </a:ext>
              </a:extLst>
            </p:cNvPr>
            <p:cNvSpPr/>
            <p:nvPr/>
          </p:nvSpPr>
          <p:spPr>
            <a:xfrm>
              <a:off x="6947440" y="4533291"/>
              <a:ext cx="3677578" cy="1403176"/>
            </a:xfrm>
            <a:prstGeom prst="wedgeRectCallout">
              <a:avLst>
                <a:gd name="adj1" fmla="val -21967"/>
                <a:gd name="adj2" fmla="val -642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6B6B9C9-4FE6-4EF9-BE54-9421C770DAD9}"/>
                </a:ext>
              </a:extLst>
            </p:cNvPr>
            <p:cNvSpPr txBox="1"/>
            <p:nvPr/>
          </p:nvSpPr>
          <p:spPr>
            <a:xfrm>
              <a:off x="6962771" y="4573932"/>
              <a:ext cx="33959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Encapsulation array-vector</a:t>
              </a:r>
            </a:p>
            <a:p>
              <a:r>
                <a:rPr lang="en-US" sz="1200" dirty="0"/>
                <a:t>Attention </a:t>
              </a:r>
              <a:r>
                <a:rPr lang="en-US" sz="1200" dirty="0" err="1"/>
                <a:t>évaluation</a:t>
              </a:r>
              <a:r>
                <a:rPr lang="en-US" sz="1200" dirty="0"/>
                <a:t> du </a:t>
              </a:r>
              <a:r>
                <a:rPr lang="en-US" sz="1200" dirty="0" err="1"/>
                <a:t>nb</a:t>
              </a:r>
              <a:r>
                <a:rPr lang="en-US" sz="1200" dirty="0"/>
                <a:t> de PCs optimal et </a:t>
              </a:r>
              <a:r>
                <a:rPr lang="en-US" sz="1200" dirty="0" err="1"/>
                <a:t>réalisation</a:t>
              </a:r>
              <a:r>
                <a:rPr lang="en-US" sz="1200" dirty="0"/>
                <a:t> du </a:t>
              </a:r>
              <a:r>
                <a:rPr lang="en-US" sz="1200" dirty="0" err="1"/>
                <a:t>PCA.Fit</a:t>
              </a:r>
              <a:r>
                <a:rPr lang="en-US" sz="1200" dirty="0"/>
                <a:t> dans la </a:t>
              </a:r>
              <a:r>
                <a:rPr lang="en-US" sz="1200" dirty="0" err="1"/>
                <a:t>séquence</a:t>
              </a:r>
              <a:endParaRPr lang="en-US" sz="1200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CD7D4A03-7BCB-40FD-A4C0-ACE79718B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612"/>
            <a:stretch/>
          </p:blipFill>
          <p:spPr>
            <a:xfrm>
              <a:off x="7064878" y="5247268"/>
              <a:ext cx="3395963" cy="646330"/>
            </a:xfrm>
            <a:prstGeom prst="rect">
              <a:avLst/>
            </a:prstGeom>
          </p:spPr>
        </p:pic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6C477066-4E55-45E5-8202-617BD5B8CB65}"/>
              </a:ext>
            </a:extLst>
          </p:cNvPr>
          <p:cNvSpPr/>
          <p:nvPr/>
        </p:nvSpPr>
        <p:spPr>
          <a:xfrm>
            <a:off x="4977549" y="1836191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56432EC-784C-4113-8A52-840A12B463C4}"/>
              </a:ext>
            </a:extLst>
          </p:cNvPr>
          <p:cNvSpPr/>
          <p:nvPr/>
        </p:nvSpPr>
        <p:spPr>
          <a:xfrm>
            <a:off x="5213724" y="1835675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ECB362D-4430-46AE-8DCE-B5F3FC35640F}"/>
              </a:ext>
            </a:extLst>
          </p:cNvPr>
          <p:cNvSpPr/>
          <p:nvPr/>
        </p:nvSpPr>
        <p:spPr>
          <a:xfrm>
            <a:off x="1150769" y="859751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ECBD67A5-193B-4F05-9A09-D480134FC457}"/>
              </a:ext>
            </a:extLst>
          </p:cNvPr>
          <p:cNvSpPr/>
          <p:nvPr/>
        </p:nvSpPr>
        <p:spPr>
          <a:xfrm>
            <a:off x="1153132" y="1135039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5E47455-88C3-4EC8-B7BF-1D65B33F905F}"/>
              </a:ext>
            </a:extLst>
          </p:cNvPr>
          <p:cNvSpPr txBox="1"/>
          <p:nvPr/>
        </p:nvSpPr>
        <p:spPr>
          <a:xfrm>
            <a:off x="1280429" y="816811"/>
            <a:ext cx="262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Transformations : non </a:t>
            </a:r>
            <a:r>
              <a:rPr lang="en-US" sz="1100" b="1" dirty="0" err="1"/>
              <a:t>évaluées</a:t>
            </a:r>
            <a:endParaRPr lang="en-US" sz="11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A69E6B6-E023-4618-8E74-F717AAE82222}"/>
              </a:ext>
            </a:extLst>
          </p:cNvPr>
          <p:cNvSpPr txBox="1"/>
          <p:nvPr/>
        </p:nvSpPr>
        <p:spPr>
          <a:xfrm>
            <a:off x="1301703" y="1076518"/>
            <a:ext cx="3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</a:t>
            </a:r>
            <a:r>
              <a:rPr lang="en-US" sz="1100" dirty="0"/>
              <a:t> </a:t>
            </a:r>
            <a:r>
              <a:rPr lang="en-US" sz="1100" b="1" dirty="0"/>
              <a:t>: conserver/</a:t>
            </a:r>
            <a:r>
              <a:rPr lang="en-US" sz="1100" b="1" dirty="0" err="1"/>
              <a:t>introduire</a:t>
            </a:r>
            <a:r>
              <a:rPr lang="en-US" sz="1100" b="1" dirty="0"/>
              <a:t> les actions  necessaires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978865B-3B38-4BC0-A5F4-702043A8C161}"/>
              </a:ext>
            </a:extLst>
          </p:cNvPr>
          <p:cNvGrpSpPr/>
          <p:nvPr/>
        </p:nvGrpSpPr>
        <p:grpSpPr>
          <a:xfrm>
            <a:off x="8952358" y="2311275"/>
            <a:ext cx="3141487" cy="1737394"/>
            <a:chOff x="8952358" y="2311275"/>
            <a:chExt cx="3141487" cy="173739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27645F9-BFB7-4FFC-859C-BC7BC848F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8848" y="2311275"/>
              <a:ext cx="282533" cy="299621"/>
            </a:xfrm>
            <a:prstGeom prst="rect">
              <a:avLst/>
            </a:prstGeom>
          </p:spPr>
        </p:pic>
        <p:pic>
          <p:nvPicPr>
            <p:cNvPr id="13" name="Image 12">
              <a:hlinkClick r:id="rId5"/>
              <a:extLst>
                <a:ext uri="{FF2B5EF4-FFF2-40B4-BE49-F238E27FC236}">
                  <a16:creationId xmlns:a16="http://schemas.microsoft.com/office/drawing/2014/main" id="{75512B2A-25C9-43A5-A813-87A8DB34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6865" y="2353856"/>
              <a:ext cx="549749" cy="196420"/>
            </a:xfrm>
            <a:prstGeom prst="rect">
              <a:avLst/>
            </a:prstGeom>
          </p:spPr>
        </p:pic>
        <p:sp>
          <p:nvSpPr>
            <p:cNvPr id="68" name="Bulle narrative : rectangle 67">
              <a:extLst>
                <a:ext uri="{FF2B5EF4-FFF2-40B4-BE49-F238E27FC236}">
                  <a16:creationId xmlns:a16="http://schemas.microsoft.com/office/drawing/2014/main" id="{7222BF43-7AC1-4AA3-8DB9-2E07AC7F2CD2}"/>
                </a:ext>
              </a:extLst>
            </p:cNvPr>
            <p:cNvSpPr/>
            <p:nvPr/>
          </p:nvSpPr>
          <p:spPr>
            <a:xfrm>
              <a:off x="8952358" y="2877979"/>
              <a:ext cx="3113840" cy="1170690"/>
            </a:xfrm>
            <a:prstGeom prst="wedgeRectCallout">
              <a:avLst>
                <a:gd name="adj1" fmla="val -22273"/>
                <a:gd name="adj2" fmla="val -601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FC11796-8108-4284-9842-5CE7158A44CA}"/>
                </a:ext>
              </a:extLst>
            </p:cNvPr>
            <p:cNvSpPr txBox="1"/>
            <p:nvPr/>
          </p:nvSpPr>
          <p:spPr>
            <a:xfrm>
              <a:off x="8980005" y="2879026"/>
              <a:ext cx="31138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Ecriture</a:t>
              </a:r>
              <a:r>
                <a:rPr lang="en-US" sz="1200" dirty="0"/>
                <a:t> </a:t>
              </a:r>
              <a:r>
                <a:rPr lang="en-US" sz="1200" dirty="0" err="1"/>
                <a:t>puis</a:t>
              </a:r>
              <a:r>
                <a:rPr lang="en-US" sz="1200" dirty="0"/>
                <a:t> lecture </a:t>
              </a:r>
              <a:r>
                <a:rPr lang="en-US" sz="1200" dirty="0" err="1"/>
                <a:t>vers</a:t>
              </a:r>
              <a:r>
                <a:rPr lang="en-US" sz="1200" dirty="0"/>
                <a:t> </a:t>
              </a:r>
              <a:r>
                <a:rPr lang="en-US" sz="1200" dirty="0" err="1"/>
                <a:t>pd.DataFrame</a:t>
              </a:r>
              <a:endParaRPr lang="en-US" sz="1200" dirty="0"/>
            </a:p>
            <a:p>
              <a:r>
                <a:rPr lang="en-US" sz="1200" dirty="0"/>
                <a:t>au </a:t>
              </a:r>
              <a:r>
                <a:rPr lang="en-US" sz="1200" dirty="0" err="1"/>
                <a:t>fromat</a:t>
              </a:r>
              <a:r>
                <a:rPr lang="en-US" sz="1200" dirty="0"/>
                <a:t> parquet, engine </a:t>
              </a:r>
              <a:r>
                <a:rPr lang="en-US" sz="1200" dirty="0" err="1"/>
                <a:t>pyarrow</a:t>
              </a:r>
              <a:endParaRPr lang="en-US" sz="1200" dirty="0"/>
            </a:p>
          </p:txBody>
        </p: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72C9FEA-C8EB-4C49-BA70-D59CB3E8174A}"/>
                </a:ext>
              </a:extLst>
            </p:cNvPr>
            <p:cNvGrpSpPr/>
            <p:nvPr/>
          </p:nvGrpSpPr>
          <p:grpSpPr>
            <a:xfrm>
              <a:off x="9073605" y="3311162"/>
              <a:ext cx="2931168" cy="695222"/>
              <a:chOff x="6879953" y="3148244"/>
              <a:chExt cx="5235154" cy="1477433"/>
            </a:xfrm>
          </p:grpSpPr>
          <p:pic>
            <p:nvPicPr>
              <p:cNvPr id="77" name="Image 76">
                <a:extLst>
                  <a:ext uri="{FF2B5EF4-FFF2-40B4-BE49-F238E27FC236}">
                    <a16:creationId xmlns:a16="http://schemas.microsoft.com/office/drawing/2014/main" id="{CF14C837-DD09-4189-894B-733CE6567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7362"/>
              <a:stretch/>
            </p:blipFill>
            <p:spPr>
              <a:xfrm>
                <a:off x="6879953" y="3149302"/>
                <a:ext cx="3379206" cy="1476375"/>
              </a:xfrm>
              <a:prstGeom prst="rect">
                <a:avLst/>
              </a:prstGeom>
            </p:spPr>
          </p:pic>
          <p:pic>
            <p:nvPicPr>
              <p:cNvPr id="78" name="Image 77">
                <a:extLst>
                  <a:ext uri="{FF2B5EF4-FFF2-40B4-BE49-F238E27FC236}">
                    <a16:creationId xmlns:a16="http://schemas.microsoft.com/office/drawing/2014/main" id="{8716FF22-9C38-4159-93A6-EF6E7DD6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3532"/>
              <a:stretch/>
            </p:blipFill>
            <p:spPr>
              <a:xfrm>
                <a:off x="10410093" y="3148244"/>
                <a:ext cx="1705014" cy="1476375"/>
              </a:xfrm>
              <a:prstGeom prst="rect">
                <a:avLst/>
              </a:prstGeom>
            </p:spPr>
          </p:pic>
        </p:grp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B5A234D2-42A6-4F21-A4A6-0F0F4D3F1ED1}"/>
              </a:ext>
            </a:extLst>
          </p:cNvPr>
          <p:cNvSpPr/>
          <p:nvPr/>
        </p:nvSpPr>
        <p:spPr>
          <a:xfrm>
            <a:off x="2706200" y="1811853"/>
            <a:ext cx="163957" cy="1480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578A296-8CBF-40DF-8FD7-EAD86965AC25}"/>
              </a:ext>
            </a:extLst>
          </p:cNvPr>
          <p:cNvSpPr txBox="1"/>
          <p:nvPr/>
        </p:nvSpPr>
        <p:spPr>
          <a:xfrm>
            <a:off x="1294461" y="1736230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>
                <a:solidFill>
                  <a:schemeClr val="accent1"/>
                </a:solidFill>
              </a:rPr>
              <a:t>spark.SparkSession</a:t>
            </a:r>
            <a:endParaRPr lang="en-US" sz="1100" b="1" i="1" dirty="0">
              <a:solidFill>
                <a:schemeClr val="accent1"/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8695153-4203-4E01-AFD9-355FF6CECE72}"/>
              </a:ext>
            </a:extLst>
          </p:cNvPr>
          <p:cNvSpPr txBox="1"/>
          <p:nvPr/>
        </p:nvSpPr>
        <p:spPr>
          <a:xfrm>
            <a:off x="10391952" y="1744288"/>
            <a:ext cx="1242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chemeClr val="accent1"/>
                </a:solidFill>
              </a:rPr>
              <a:t>spark.stop</a:t>
            </a:r>
            <a:r>
              <a:rPr lang="en-US" sz="1100" b="1" i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45E1BD4-C2E2-40F3-972F-A07028344F41}"/>
              </a:ext>
            </a:extLst>
          </p:cNvPr>
          <p:cNvSpPr/>
          <p:nvPr/>
        </p:nvSpPr>
        <p:spPr>
          <a:xfrm>
            <a:off x="10296884" y="1828868"/>
            <a:ext cx="163957" cy="14806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D9509E84-7CDC-4EFB-A238-5CA76B572331}"/>
              </a:ext>
            </a:extLst>
          </p:cNvPr>
          <p:cNvGrpSpPr/>
          <p:nvPr/>
        </p:nvGrpSpPr>
        <p:grpSpPr>
          <a:xfrm>
            <a:off x="66678" y="5969276"/>
            <a:ext cx="11284800" cy="856086"/>
            <a:chOff x="66678" y="5969276"/>
            <a:chExt cx="11284800" cy="856086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0E1DDE64-0DAD-4790-A027-4FF5A8EAF82F}"/>
                </a:ext>
              </a:extLst>
            </p:cNvPr>
            <p:cNvSpPr/>
            <p:nvPr/>
          </p:nvSpPr>
          <p:spPr>
            <a:xfrm>
              <a:off x="66678" y="5969276"/>
              <a:ext cx="11284800" cy="85129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Espace réservé du contenu 2">
              <a:extLst>
                <a:ext uri="{FF2B5EF4-FFF2-40B4-BE49-F238E27FC236}">
                  <a16:creationId xmlns:a16="http://schemas.microsoft.com/office/drawing/2014/main" id="{3EE1C209-C24C-4679-AA2A-23CB1A0C137A}"/>
                </a:ext>
              </a:extLst>
            </p:cNvPr>
            <p:cNvSpPr txBox="1">
              <a:spLocks/>
            </p:cNvSpPr>
            <p:nvPr/>
          </p:nvSpPr>
          <p:spPr>
            <a:xfrm>
              <a:off x="122918" y="5982448"/>
              <a:ext cx="11182742" cy="84291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err="1"/>
                <a:t>Nombreuses</a:t>
              </a:r>
              <a:r>
                <a:rPr lang="en-US" b="1" dirty="0"/>
                <a:t> </a:t>
              </a:r>
              <a:r>
                <a:rPr lang="en-US" b="1" dirty="0" err="1"/>
                <a:t>variantes</a:t>
              </a:r>
              <a:r>
                <a:rPr lang="en-US" b="1" dirty="0"/>
                <a:t> </a:t>
              </a:r>
              <a:r>
                <a:rPr lang="en-US" dirty="0"/>
                <a:t>de </a:t>
              </a:r>
              <a:r>
                <a:rPr lang="en-US" dirty="0" err="1"/>
                <a:t>séquences</a:t>
              </a:r>
              <a:r>
                <a:rPr lang="en-US" dirty="0"/>
                <a:t> </a:t>
              </a:r>
              <a:r>
                <a:rPr lang="en-US" dirty="0" err="1"/>
                <a:t>possibles</a:t>
              </a:r>
              <a:r>
                <a:rPr lang="en-US" dirty="0"/>
                <a:t> pour un </a:t>
              </a:r>
              <a:r>
                <a:rPr lang="en-US" dirty="0" err="1"/>
                <a:t>même</a:t>
              </a:r>
              <a:r>
                <a:rPr lang="en-US" dirty="0"/>
                <a:t> but</a:t>
              </a:r>
            </a:p>
            <a:p>
              <a:pPr lvl="1"/>
              <a:r>
                <a:rPr lang="en-US" b="1" dirty="0"/>
                <a:t>Types</a:t>
              </a:r>
              <a:r>
                <a:rPr lang="en-US" dirty="0"/>
                <a:t> et </a:t>
              </a:r>
              <a:r>
                <a:rPr lang="en-US" b="1" dirty="0"/>
                <a:t>Schemas</a:t>
              </a:r>
              <a:r>
                <a:rPr lang="en-US" dirty="0"/>
                <a:t> des </a:t>
              </a:r>
              <a:r>
                <a:rPr lang="en-US" dirty="0" err="1"/>
                <a:t>données</a:t>
              </a:r>
              <a:r>
                <a:rPr lang="en-US" dirty="0"/>
                <a:t>, </a:t>
              </a:r>
              <a:r>
                <a:rPr lang="en-US" b="1" dirty="0"/>
                <a:t>packages</a:t>
              </a:r>
              <a:r>
                <a:rPr lang="en-US" dirty="0"/>
                <a:t> </a:t>
              </a:r>
              <a:r>
                <a:rPr lang="en-US" dirty="0" err="1"/>
                <a:t>exploités</a:t>
              </a:r>
              <a:r>
                <a:rPr lang="en-US" dirty="0"/>
                <a:t> </a:t>
              </a:r>
              <a:r>
                <a:rPr lang="en-US" i="1" dirty="0"/>
                <a:t>(! versions, maintenance</a:t>
              </a:r>
              <a:r>
                <a:rPr lang="en-US" dirty="0"/>
                <a:t>), </a:t>
              </a:r>
              <a:r>
                <a:rPr lang="en-US" dirty="0" err="1"/>
                <a:t>codage</a:t>
              </a:r>
              <a:r>
                <a:rPr lang="en-US" dirty="0"/>
                <a:t> optimal, …</a:t>
              </a:r>
            </a:p>
          </p:txBody>
        </p:sp>
      </p:grpSp>
      <p:sp>
        <p:nvSpPr>
          <p:cNvPr id="105" name="Bulle narrative : rectangle 104">
            <a:extLst>
              <a:ext uri="{FF2B5EF4-FFF2-40B4-BE49-F238E27FC236}">
                <a16:creationId xmlns:a16="http://schemas.microsoft.com/office/drawing/2014/main" id="{F88E9ABF-58D3-4698-9DAC-DD644EAAAFA4}"/>
              </a:ext>
            </a:extLst>
          </p:cNvPr>
          <p:cNvSpPr/>
          <p:nvPr/>
        </p:nvSpPr>
        <p:spPr>
          <a:xfrm>
            <a:off x="5544321" y="1255969"/>
            <a:ext cx="1037196" cy="439502"/>
          </a:xfrm>
          <a:prstGeom prst="wedgeRectCallout">
            <a:avLst>
              <a:gd name="adj1" fmla="val -65026"/>
              <a:gd name="adj2" fmla="val 91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persistence</a:t>
            </a:r>
          </a:p>
          <a:p>
            <a:r>
              <a:rPr lang="en-US" sz="1200" b="1" dirty="0"/>
              <a:t>.cache()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3CD48CA-913B-43FA-A7BB-176F8C5CE088}"/>
              </a:ext>
            </a:extLst>
          </p:cNvPr>
          <p:cNvSpPr txBox="1"/>
          <p:nvPr/>
        </p:nvSpPr>
        <p:spPr>
          <a:xfrm>
            <a:off x="6967638" y="151668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(    )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DF14AD36-C648-4C3E-9AE6-EDEE4333ADD0}"/>
              </a:ext>
            </a:extLst>
          </p:cNvPr>
          <p:cNvSpPr txBox="1"/>
          <p:nvPr/>
        </p:nvSpPr>
        <p:spPr>
          <a:xfrm>
            <a:off x="3364499" y="174698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(    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BFE9C1D-97FF-4372-AD4D-599F13FB8DA3}"/>
              </a:ext>
            </a:extLst>
          </p:cNvPr>
          <p:cNvSpPr txBox="1"/>
          <p:nvPr/>
        </p:nvSpPr>
        <p:spPr>
          <a:xfrm>
            <a:off x="8576089" y="176230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(    )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01E931B-FF1C-4DC4-96A8-525F89A914BC}"/>
              </a:ext>
            </a:extLst>
          </p:cNvPr>
          <p:cNvSpPr/>
          <p:nvPr/>
        </p:nvSpPr>
        <p:spPr>
          <a:xfrm>
            <a:off x="7207774" y="1827426"/>
            <a:ext cx="163957" cy="1480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B0E9ED57-7B5C-41F8-860A-D97674BD6229}"/>
              </a:ext>
            </a:extLst>
          </p:cNvPr>
          <p:cNvSpPr/>
          <p:nvPr/>
        </p:nvSpPr>
        <p:spPr>
          <a:xfrm>
            <a:off x="7443949" y="1826910"/>
            <a:ext cx="163957" cy="148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392B27A-3BDA-4BC4-AD43-D45318699689}"/>
              </a:ext>
            </a:extLst>
          </p:cNvPr>
          <p:cNvSpPr txBox="1"/>
          <p:nvPr/>
        </p:nvSpPr>
        <p:spPr>
          <a:xfrm>
            <a:off x="7307287" y="175565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(    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2ABE2CE-1F89-480F-A376-18CB8A153F9C}"/>
              </a:ext>
            </a:extLst>
          </p:cNvPr>
          <p:cNvGrpSpPr/>
          <p:nvPr/>
        </p:nvGrpSpPr>
        <p:grpSpPr>
          <a:xfrm>
            <a:off x="3216623" y="2776556"/>
            <a:ext cx="3677578" cy="3159911"/>
            <a:chOff x="3216623" y="2776556"/>
            <a:chExt cx="3677578" cy="3159911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0FC71BE-DA85-4ECC-B8DA-5E631BB2847B}"/>
                </a:ext>
              </a:extLst>
            </p:cNvPr>
            <p:cNvGrpSpPr/>
            <p:nvPr/>
          </p:nvGrpSpPr>
          <p:grpSpPr>
            <a:xfrm>
              <a:off x="3216623" y="2776556"/>
              <a:ext cx="3677578" cy="3159911"/>
              <a:chOff x="3216623" y="2776556"/>
              <a:chExt cx="3677578" cy="315991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D9FD4B-E4B2-4C08-9B6F-6A5BA2E31DB5}"/>
                  </a:ext>
                </a:extLst>
              </p:cNvPr>
              <p:cNvSpPr/>
              <p:nvPr/>
            </p:nvSpPr>
            <p:spPr>
              <a:xfrm>
                <a:off x="4466861" y="2808302"/>
                <a:ext cx="2226902" cy="546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Load image</a:t>
                </a:r>
              </a:p>
              <a:p>
                <a:pPr algn="r"/>
                <a:r>
                  <a:rPr lang="en-US" sz="1200" b="1" i="1" dirty="0"/>
                  <a:t>(</a:t>
                </a:r>
                <a:r>
                  <a:rPr lang="en-US" sz="1200" b="1" i="1" dirty="0" err="1"/>
                  <a:t>pandas_udf</a:t>
                </a:r>
                <a:r>
                  <a:rPr lang="en-US" sz="1200" b="1" i="1" dirty="0"/>
                  <a:t> scalar iterator)</a:t>
                </a:r>
                <a:endParaRPr lang="en-US" sz="1200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4B0F47-5194-47A7-AB77-FCD08031C2FA}"/>
                  </a:ext>
                </a:extLst>
              </p:cNvPr>
              <p:cNvSpPr/>
              <p:nvPr/>
            </p:nvSpPr>
            <p:spPr>
              <a:xfrm>
                <a:off x="4480457" y="3511046"/>
                <a:ext cx="2226901" cy="5300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CNN predict </a:t>
                </a:r>
              </a:p>
              <a:p>
                <a:r>
                  <a:rPr lang="en-US" sz="1200" b="1" i="1" dirty="0"/>
                  <a:t>(vgg16)</a:t>
                </a:r>
                <a:endParaRPr lang="en-US" b="1" i="1" dirty="0"/>
              </a:p>
            </p:txBody>
          </p:sp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DBA6E38E-C77E-426D-8A3D-6EA635BDCC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68096" b="-8992"/>
              <a:stretch/>
            </p:blipFill>
            <p:spPr>
              <a:xfrm>
                <a:off x="6442524" y="3796581"/>
                <a:ext cx="251239" cy="244514"/>
              </a:xfrm>
              <a:prstGeom prst="rect">
                <a:avLst/>
              </a:prstGeom>
            </p:spPr>
          </p:pic>
          <p:sp>
            <p:nvSpPr>
              <p:cNvPr id="46" name="Flèche : droite 45">
                <a:extLst>
                  <a:ext uri="{FF2B5EF4-FFF2-40B4-BE49-F238E27FC236}">
                    <a16:creationId xmlns:a16="http://schemas.microsoft.com/office/drawing/2014/main" id="{7C2C418E-8374-4F15-8056-03C3C7D2F38E}"/>
                  </a:ext>
                </a:extLst>
              </p:cNvPr>
              <p:cNvSpPr/>
              <p:nvPr/>
            </p:nvSpPr>
            <p:spPr>
              <a:xfrm>
                <a:off x="4281959" y="2776556"/>
                <a:ext cx="163957" cy="227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èche : droite 46">
                <a:extLst>
                  <a:ext uri="{FF2B5EF4-FFF2-40B4-BE49-F238E27FC236}">
                    <a16:creationId xmlns:a16="http://schemas.microsoft.com/office/drawing/2014/main" id="{1D051AF6-64CD-4C6A-B51C-FD938448219C}"/>
                  </a:ext>
                </a:extLst>
              </p:cNvPr>
              <p:cNvSpPr/>
              <p:nvPr/>
            </p:nvSpPr>
            <p:spPr>
              <a:xfrm>
                <a:off x="4295554" y="3468628"/>
                <a:ext cx="163957" cy="227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Bulle narrative : rectangle 53">
                <a:extLst>
                  <a:ext uri="{FF2B5EF4-FFF2-40B4-BE49-F238E27FC236}">
                    <a16:creationId xmlns:a16="http://schemas.microsoft.com/office/drawing/2014/main" id="{5FDC61DA-70F9-4A44-9190-DDDD48AEE58F}"/>
                  </a:ext>
                </a:extLst>
              </p:cNvPr>
              <p:cNvSpPr/>
              <p:nvPr/>
            </p:nvSpPr>
            <p:spPr>
              <a:xfrm>
                <a:off x="3269863" y="4154970"/>
                <a:ext cx="3562704" cy="1781497"/>
              </a:xfrm>
              <a:prstGeom prst="wedgeRectCallout">
                <a:avLst>
                  <a:gd name="adj1" fmla="val 20111"/>
                  <a:gd name="adj2" fmla="val -5603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3F39419-7142-4A43-BB92-99718241ABBC}"/>
                  </a:ext>
                </a:extLst>
              </p:cNvPr>
              <p:cNvSpPr txBox="1"/>
              <p:nvPr/>
            </p:nvSpPr>
            <p:spPr>
              <a:xfrm>
                <a:off x="3216623" y="4147370"/>
                <a:ext cx="3677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Iteration </a:t>
                </a:r>
                <a:r>
                  <a:rPr lang="en-US" sz="1200" dirty="0" err="1"/>
                  <a:t>d’une</a:t>
                </a:r>
                <a:r>
                  <a:rPr lang="en-US" sz="1200" dirty="0"/>
                  <a:t> function “get tensor from path”</a:t>
                </a:r>
              </a:p>
              <a:p>
                <a:r>
                  <a:rPr lang="en-US" sz="1200" dirty="0"/>
                  <a:t>Attention </a:t>
                </a:r>
                <a:r>
                  <a:rPr lang="en-US" sz="1200" b="1" dirty="0"/>
                  <a:t>imbrication via </a:t>
                </a:r>
                <a:r>
                  <a:rPr lang="en-US" sz="1200" b="1" dirty="0" err="1"/>
                  <a:t>tensorflow</a:t>
                </a:r>
                <a:r>
                  <a:rPr lang="en-US" sz="1200" b="1" dirty="0"/>
                  <a:t> .predict</a:t>
                </a:r>
              </a:p>
              <a:p>
                <a:endParaRPr lang="en-US" sz="1200" dirty="0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B9FE855B-24BD-483A-B4B5-B48903275B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26350"/>
              <a:stretch/>
            </p:blipFill>
            <p:spPr>
              <a:xfrm>
                <a:off x="3539301" y="4623644"/>
                <a:ext cx="2976824" cy="649446"/>
              </a:xfrm>
              <a:prstGeom prst="rect">
                <a:avLst/>
              </a:prstGeom>
            </p:spPr>
          </p:pic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A5549145-B40F-48B8-8BFF-CC3369286439}"/>
                  </a:ext>
                </a:extLst>
              </p:cNvPr>
              <p:cNvSpPr txBox="1"/>
              <p:nvPr/>
            </p:nvSpPr>
            <p:spPr>
              <a:xfrm>
                <a:off x="3216623" y="5246363"/>
                <a:ext cx="34930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1" dirty="0"/>
                  <a:t>Alternative : </a:t>
                </a:r>
                <a:r>
                  <a:rPr lang="en-US" sz="1200" i="1" dirty="0" err="1"/>
                  <a:t>ImageSchema.toNDArray</a:t>
                </a:r>
                <a:r>
                  <a:rPr lang="en-US" sz="1200" i="1" dirty="0"/>
                  <a:t> à </a:t>
                </a:r>
                <a:r>
                  <a:rPr lang="en-US" sz="1200" i="1" dirty="0" err="1"/>
                  <a:t>partir</a:t>
                </a:r>
                <a:r>
                  <a:rPr lang="en-US" sz="1200" i="1" dirty="0"/>
                  <a:t> de la structure de </a:t>
                </a:r>
                <a:r>
                  <a:rPr lang="en-US" sz="1200" i="1" dirty="0" err="1"/>
                  <a:t>données</a:t>
                </a:r>
                <a:r>
                  <a:rPr lang="en-US" sz="1200" i="1" dirty="0"/>
                  <a:t> ‘image’</a:t>
                </a:r>
              </a:p>
              <a:p>
                <a:r>
                  <a:rPr lang="en-US" sz="1200" i="1" dirty="0"/>
                  <a:t>Nb: </a:t>
                </a:r>
                <a:r>
                  <a:rPr lang="en-US" sz="1200" i="1" dirty="0" err="1"/>
                  <a:t>DeepImageFeaturizer</a:t>
                </a:r>
                <a:r>
                  <a:rPr lang="en-US" sz="1200" i="1" dirty="0"/>
                  <a:t> deprecated.</a:t>
                </a:r>
              </a:p>
            </p:txBody>
          </p: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5322556-C0EB-4E81-A198-2B12FF8E5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89347" y="3529404"/>
              <a:ext cx="453177" cy="493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15485</TotalTime>
  <Words>2151</Words>
  <Application>Microsoft Office PowerPoint</Application>
  <PresentationFormat>Grand écran</PresentationFormat>
  <Paragraphs>336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Helvetica Neue</vt:lpstr>
      <vt:lpstr>Montserrat</vt:lpstr>
      <vt:lpstr>Wingdings 2</vt:lpstr>
      <vt:lpstr>Concis</vt:lpstr>
      <vt:lpstr>Solutions innovantes pour la récolte des fruits Le robot cueilleur intelligent</vt:lpstr>
      <vt:lpstr>Sommaire</vt:lpstr>
      <vt:lpstr>Contexte</vt:lpstr>
      <vt:lpstr>Jeu de données</vt:lpstr>
      <vt:lpstr>Use case</vt:lpstr>
      <vt:lpstr>Architecture</vt:lpstr>
      <vt:lpstr>Présentation PowerPoint</vt:lpstr>
      <vt:lpstr>Spark UI</vt:lpstr>
      <vt:lpstr>Chaine de traitement, pySpark local</vt:lpstr>
      <vt:lpstr>Chaîne de traitement Cloud</vt:lpstr>
      <vt:lpstr>Présentation PowerPoint</vt:lpstr>
      <vt:lpstr>Comparaison (temps, taille, coût) </vt:lpstr>
      <vt:lpstr>Conclusions et recommandations</vt:lpstr>
      <vt:lpstr>Présentation PowerPoint</vt:lpstr>
      <vt:lpstr>Présentation PowerPoint</vt:lpstr>
      <vt:lpstr>Annexe : parallélisation</vt:lpstr>
      <vt:lpstr>Présentation PowerPoint</vt:lpstr>
      <vt:lpstr>Présentation PowerPoint</vt:lpstr>
      <vt:lpstr>Sous-section du code, steps intermédiaires</vt:lpstr>
      <vt:lpstr>Présentation PowerPoint</vt:lpstr>
      <vt:lpstr>Présentation PowerPoint</vt:lpstr>
      <vt:lpstr>Présentation PowerPoint</vt:lpstr>
      <vt:lpstr>AWS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275</cp:revision>
  <dcterms:created xsi:type="dcterms:W3CDTF">2020-12-30T11:25:26Z</dcterms:created>
  <dcterms:modified xsi:type="dcterms:W3CDTF">2021-02-02T22:00:46Z</dcterms:modified>
</cp:coreProperties>
</file>