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77" r:id="rId6"/>
    <p:sldId id="264" r:id="rId7"/>
    <p:sldId id="285" r:id="rId8"/>
    <p:sldId id="268" r:id="rId9"/>
    <p:sldId id="266" r:id="rId10"/>
    <p:sldId id="280" r:id="rId11"/>
    <p:sldId id="263" r:id="rId12"/>
    <p:sldId id="287" r:id="rId13"/>
    <p:sldId id="286" r:id="rId14"/>
    <p:sldId id="269" r:id="rId15"/>
    <p:sldId id="272" r:id="rId16"/>
    <p:sldId id="281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3316-BFE0-4CF8-8311-013B69252ACF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CCDA80-9897-416B-90F7-921F34446B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92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83F8-5EE6-46BA-94B7-D09C5FA625C2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5B83-45DE-426C-A00F-D1B5A2FEEB51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029C-7EF2-41F6-BACB-807EA91EF4E0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C7A0-5C6F-4EA6-B4CB-6AE51081B5F6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3E9F-7FA7-45E0-BA74-03CA302A5B06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5297-A00A-48BB-AC70-E15490D37293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64592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1D0B-A1DC-44B4-B5D3-76D7B8CB5D95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9C36-C478-4BF2-948E-31CE747C0ABB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1654233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98FD4-706B-4D80-AE82-F15451A69DAB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164592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CC84D-2641-4A2E-AAC6-8B3B9E95D85D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1654233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9AF1-9D27-4447-B5D3-871DF5F88B67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08D7-9643-4D72-8315-3928C40BC0FE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9DD4-683E-4E80-A7CC-C1A2F849FCE8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BADA1F1-393D-4DE0-81F0-A7C16A2C47AD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387DC0D-09B3-464F-B213-3D4EBD3AEF75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nsuworks.nova.edu/gscis_etd/365" TargetMode="External"/><Relationship Id="rId3" Type="http://schemas.openxmlformats.org/officeDocument/2006/relationships/image" Target="../media/image59.png"/><Relationship Id="rId7" Type="http://schemas.openxmlformats.org/officeDocument/2006/relationships/hyperlink" Target="https://paperswithcode.com/task/image-classification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58.png"/><Relationship Id="rId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7" Type="http://schemas.openxmlformats.org/officeDocument/2006/relationships/image" Target="../media/image66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svg"/><Relationship Id="rId4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2s.ugr.es/BigData" TargetMode="External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tienneLardeur/P8_FruitsRecogni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octinion.com/" TargetMode="External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hyperlink" Target="https://robocrops.tech/" TargetMode="External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6" Type="http://schemas.openxmlformats.org/officeDocument/2006/relationships/hyperlink" Target="https://ecophytopic.fr/abaa/piloter/auxiliaires-bioagresseurs-accidents-base-de-donnees-aba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vel-tech.com/" TargetMode="External"/><Relationship Id="rId11" Type="http://schemas.openxmlformats.org/officeDocument/2006/relationships/image" Target="../media/image7.svg"/><Relationship Id="rId5" Type="http://schemas.openxmlformats.org/officeDocument/2006/relationships/hyperlink" Target="https://www.techniques-ingenieur.fr/actualite/articles/les-robots-cueilleurs-de-fruits-pourraient-ils-etre-un-reel-atout-pour-larboriculture-83628/" TargetMode="External"/><Relationship Id="rId15" Type="http://schemas.openxmlformats.org/officeDocument/2006/relationships/hyperlink" Target="https://sci2s.ugr.es/BigData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hyperlink" Target="https://aisprid.com/fr/" TargetMode="External"/><Relationship Id="rId1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oltean/fruit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18" Type="http://schemas.openxmlformats.org/officeDocument/2006/relationships/image" Target="../media/image25.png"/><Relationship Id="rId3" Type="http://schemas.openxmlformats.org/officeDocument/2006/relationships/image" Target="../media/image12.png"/><Relationship Id="rId21" Type="http://schemas.openxmlformats.org/officeDocument/2006/relationships/image" Target="../media/image28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" Type="http://schemas.openxmlformats.org/officeDocument/2006/relationships/image" Target="../media/image11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24" Type="http://schemas.openxmlformats.org/officeDocument/2006/relationships/image" Target="../media/image31.png"/><Relationship Id="rId5" Type="http://schemas.openxmlformats.org/officeDocument/2006/relationships/hyperlink" Target="https://www.saagie.com/fr/blog/dataops-le-devops-2-0/" TargetMode="External"/><Relationship Id="rId15" Type="http://schemas.openxmlformats.org/officeDocument/2006/relationships/image" Target="../media/image22.svg"/><Relationship Id="rId23" Type="http://schemas.openxmlformats.org/officeDocument/2006/relationships/image" Target="../media/image30.svg"/><Relationship Id="rId10" Type="http://schemas.openxmlformats.org/officeDocument/2006/relationships/image" Target="../media/image17.png"/><Relationship Id="rId19" Type="http://schemas.openxmlformats.org/officeDocument/2006/relationships/image" Target="../media/image26.svg"/><Relationship Id="rId4" Type="http://schemas.openxmlformats.org/officeDocument/2006/relationships/hyperlink" Target="http://mattturck.com/wp-content/uploads/2020/09/2020-Data-and-AI-Landscape-Matt-Turck-at-FirstMark-v1.pdf" TargetMode="External"/><Relationship Id="rId9" Type="http://schemas.openxmlformats.org/officeDocument/2006/relationships/image" Target="../media/image16.sv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hyperlink" Target="https://medium.com/datalex/on-spark-performance-and-partitioning-strategies-72992bbbf15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hyperlink" Target="https://www.section.io/blog/scaling-horizontally-vs-vertically/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hyperlink" Target="https://towardsdatascience.com/a-gentle-introduction-to-apache-arrow-with-apache-spark-and-pandas-bb19ffe0ddae" TargetMode="External"/><Relationship Id="rId10" Type="http://schemas.openxmlformats.org/officeDocument/2006/relationships/image" Target="../media/image58.png"/><Relationship Id="rId4" Type="http://schemas.openxmlformats.org/officeDocument/2006/relationships/image" Target="../media/image53.png"/><Relationship Id="rId9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0519C5-903E-4806-91BB-B9AC3331C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5670" y="2574524"/>
            <a:ext cx="7747243" cy="2007833"/>
          </a:xfrm>
        </p:spPr>
        <p:txBody>
          <a:bodyPr/>
          <a:lstStyle/>
          <a:p>
            <a:r>
              <a:rPr lang="fr-FR" sz="4800" b="0" dirty="0">
                <a:latin typeface="Montserrat"/>
              </a:rPr>
              <a:t>S</a:t>
            </a:r>
            <a:r>
              <a:rPr lang="fr-FR" sz="4800" b="0" i="0" dirty="0">
                <a:effectLst/>
                <a:latin typeface="Montserrat"/>
              </a:rPr>
              <a:t>olutions innovantes pour la récolte des fruits</a:t>
            </a:r>
            <a:br>
              <a:rPr lang="fr-FR" sz="4800" i="0" dirty="0">
                <a:effectLst/>
                <a:latin typeface="Montserrat"/>
              </a:rPr>
            </a:br>
            <a:r>
              <a:rPr lang="fr-FR" sz="4800" i="0" dirty="0">
                <a:effectLst/>
                <a:latin typeface="Montserrat"/>
              </a:rPr>
              <a:t>Le robot cueilleur intelligent</a:t>
            </a:r>
            <a:endParaRPr lang="en-US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1080C67-9131-48B7-B6B1-2000EF40A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924644"/>
          </a:xfrm>
        </p:spPr>
        <p:txBody>
          <a:bodyPr>
            <a:noAutofit/>
          </a:bodyPr>
          <a:lstStyle/>
          <a:p>
            <a:r>
              <a:rPr lang="fr-FR" sz="2400" b="0" i="1" dirty="0">
                <a:effectLst/>
                <a:latin typeface="Montserrat"/>
              </a:rPr>
              <a:t>Développer dans un environnement Big Data, une chaîne de traitement d’images incluant </a:t>
            </a:r>
            <a:r>
              <a:rPr lang="fr-FR" sz="2400" b="1" i="1" dirty="0" err="1">
                <a:solidFill>
                  <a:srgbClr val="00B0F0"/>
                </a:solidFill>
                <a:effectLst/>
                <a:latin typeface="Montserrat"/>
              </a:rPr>
              <a:t>preprocessing</a:t>
            </a:r>
            <a:r>
              <a:rPr lang="fr-FR" sz="2400" b="0" i="1" dirty="0">
                <a:effectLst/>
                <a:latin typeface="Montserrat"/>
              </a:rPr>
              <a:t> et </a:t>
            </a:r>
            <a:r>
              <a:rPr lang="fr-FR" sz="2400" b="1" i="1" dirty="0">
                <a:solidFill>
                  <a:schemeClr val="accent2">
                    <a:lumMod val="75000"/>
                  </a:schemeClr>
                </a:solidFill>
                <a:effectLst/>
                <a:latin typeface="Montserrat"/>
              </a:rPr>
              <a:t>réduction de dimension</a:t>
            </a:r>
            <a:endParaRPr lang="en-US" sz="24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13FA44D-9775-4CE9-9369-97C4A1B66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56" y="1991557"/>
            <a:ext cx="3190875" cy="25908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BF3BDC6-1193-47E6-B1C0-AA82117A825C}"/>
              </a:ext>
            </a:extLst>
          </p:cNvPr>
          <p:cNvSpPr txBox="1"/>
          <p:nvPr/>
        </p:nvSpPr>
        <p:spPr>
          <a:xfrm>
            <a:off x="7918882" y="266330"/>
            <a:ext cx="40879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05/02/2021</a:t>
            </a:r>
          </a:p>
          <a:p>
            <a:r>
              <a:rPr lang="en-US" dirty="0">
                <a:solidFill>
                  <a:schemeClr val="bg1"/>
                </a:solidFill>
              </a:rPr>
              <a:t>P8 </a:t>
            </a:r>
            <a:r>
              <a:rPr lang="en-US" dirty="0" err="1">
                <a:solidFill>
                  <a:schemeClr val="bg1"/>
                </a:solidFill>
              </a:rPr>
              <a:t>Datascientist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en-US" dirty="0" err="1">
                <a:solidFill>
                  <a:schemeClr val="bg1"/>
                </a:solidFill>
              </a:rPr>
              <a:t>OpenClassrooms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Etienne </a:t>
            </a:r>
            <a:r>
              <a:rPr lang="en-US" b="1" dirty="0" err="1">
                <a:solidFill>
                  <a:schemeClr val="bg1"/>
                </a:solidFill>
              </a:rPr>
              <a:t>Lardeur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Mentor : </a:t>
            </a:r>
            <a:r>
              <a:rPr lang="en-US" b="1" dirty="0">
                <a:solidFill>
                  <a:schemeClr val="bg1"/>
                </a:solidFill>
              </a:rPr>
              <a:t>Xavier </a:t>
            </a:r>
            <a:r>
              <a:rPr lang="en-US" b="1" dirty="0" err="1">
                <a:solidFill>
                  <a:schemeClr val="bg1"/>
                </a:solidFill>
              </a:rPr>
              <a:t>Tizon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Evaluateur</a:t>
            </a:r>
            <a:r>
              <a:rPr lang="en-US" dirty="0">
                <a:solidFill>
                  <a:schemeClr val="bg1"/>
                </a:solidFill>
              </a:rPr>
              <a:t> : </a:t>
            </a:r>
            <a:r>
              <a:rPr lang="en-US" b="1" dirty="0">
                <a:solidFill>
                  <a:schemeClr val="bg1"/>
                </a:solidFill>
              </a:rPr>
              <a:t>Julien </a:t>
            </a:r>
            <a:r>
              <a:rPr lang="en-US" b="1" dirty="0" err="1">
                <a:solidFill>
                  <a:schemeClr val="bg1"/>
                </a:solidFill>
              </a:rPr>
              <a:t>Heiduck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C569DA-1E89-46ED-A19D-2C2A41F21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5248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E5466270-3846-4AA4-993B-6193E9B81A79}"/>
              </a:ext>
            </a:extLst>
          </p:cNvPr>
          <p:cNvSpPr/>
          <p:nvPr/>
        </p:nvSpPr>
        <p:spPr>
          <a:xfrm>
            <a:off x="121562" y="5935061"/>
            <a:ext cx="8166762" cy="86543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4C081CA2-02D8-4F3A-A991-12EAD6CECB09}"/>
              </a:ext>
            </a:extLst>
          </p:cNvPr>
          <p:cNvSpPr/>
          <p:nvPr/>
        </p:nvSpPr>
        <p:spPr>
          <a:xfrm>
            <a:off x="3002316" y="1518408"/>
            <a:ext cx="7884758" cy="2348917"/>
          </a:xfrm>
          <a:prstGeom prst="roundRect">
            <a:avLst>
              <a:gd name="adj" fmla="val 56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F70B-77E5-498B-B0B6-B4FFB6542FB5}"/>
              </a:ext>
            </a:extLst>
          </p:cNvPr>
          <p:cNvSpPr/>
          <p:nvPr/>
        </p:nvSpPr>
        <p:spPr>
          <a:xfrm>
            <a:off x="2828327" y="2223971"/>
            <a:ext cx="1325985" cy="55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Load data </a:t>
            </a:r>
            <a:endParaRPr lang="en-US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900542-CE94-4DE7-9006-FD69036A5568}"/>
              </a:ext>
            </a:extLst>
          </p:cNvPr>
          <p:cNvSpPr/>
          <p:nvPr/>
        </p:nvSpPr>
        <p:spPr>
          <a:xfrm>
            <a:off x="4444314" y="2227438"/>
            <a:ext cx="2039416" cy="55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i="1" dirty="0" err="1">
                <a:solidFill>
                  <a:srgbClr val="00B0F0"/>
                </a:solidFill>
                <a:latin typeface="Montserrat"/>
              </a:rPr>
              <a:t>Featurize</a:t>
            </a:r>
            <a:r>
              <a:rPr lang="en-US" b="1" dirty="0"/>
              <a:t> </a:t>
            </a:r>
            <a:endParaRPr lang="en-US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D9FD4B-E4B2-4C08-9B6F-6A5BA2E31DB5}"/>
              </a:ext>
            </a:extLst>
          </p:cNvPr>
          <p:cNvSpPr/>
          <p:nvPr/>
        </p:nvSpPr>
        <p:spPr>
          <a:xfrm>
            <a:off x="4533539" y="2969905"/>
            <a:ext cx="2226902" cy="357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B0F0"/>
                </a:solidFill>
              </a:rPr>
              <a:t>Load image</a:t>
            </a:r>
            <a:endParaRPr lang="en-US" sz="1200" i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4B0F47-5194-47A7-AB77-FCD08031C2FA}"/>
              </a:ext>
            </a:extLst>
          </p:cNvPr>
          <p:cNvSpPr/>
          <p:nvPr/>
        </p:nvSpPr>
        <p:spPr>
          <a:xfrm>
            <a:off x="4533540" y="3440827"/>
            <a:ext cx="2226901" cy="357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B0F0"/>
                </a:solidFill>
              </a:rPr>
              <a:t>CNN predict</a:t>
            </a:r>
            <a:endParaRPr lang="en-US" b="1" i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EF0AD0-D755-4BA8-8B4F-FB7C5BF08F4A}"/>
              </a:ext>
            </a:extLst>
          </p:cNvPr>
          <p:cNvSpPr/>
          <p:nvPr/>
        </p:nvSpPr>
        <p:spPr>
          <a:xfrm>
            <a:off x="6885864" y="2227438"/>
            <a:ext cx="1671796" cy="55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Reduce</a:t>
            </a:r>
            <a:r>
              <a:rPr lang="en-US" b="1" dirty="0"/>
              <a:t> </a:t>
            </a:r>
            <a:endParaRPr lang="en-US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7076ED-BFCF-4229-8887-8BCD0967DA29}"/>
              </a:ext>
            </a:extLst>
          </p:cNvPr>
          <p:cNvSpPr/>
          <p:nvPr/>
        </p:nvSpPr>
        <p:spPr>
          <a:xfrm>
            <a:off x="7104206" y="2972845"/>
            <a:ext cx="1686633" cy="357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PCA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510FFE-4D8A-44E6-A0C1-1C35A90D4BCF}"/>
              </a:ext>
            </a:extLst>
          </p:cNvPr>
          <p:cNvSpPr/>
          <p:nvPr/>
        </p:nvSpPr>
        <p:spPr>
          <a:xfrm>
            <a:off x="9076263" y="2227437"/>
            <a:ext cx="1671796" cy="552958"/>
          </a:xfrm>
          <a:prstGeom prst="rect">
            <a:avLst/>
          </a:prstGeom>
          <a:pattFill prst="pct8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Store </a:t>
            </a:r>
          </a:p>
          <a:p>
            <a:r>
              <a:rPr lang="en-US" b="1" dirty="0"/>
              <a:t>results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81C71E-800E-4914-B240-C0F793BB7001}"/>
              </a:ext>
            </a:extLst>
          </p:cNvPr>
          <p:cNvSpPr/>
          <p:nvPr/>
        </p:nvSpPr>
        <p:spPr>
          <a:xfrm>
            <a:off x="1266291" y="2223971"/>
            <a:ext cx="1303763" cy="556424"/>
          </a:xfrm>
          <a:prstGeom prst="rect">
            <a:avLst/>
          </a:prstGeom>
          <a:pattFill prst="pct8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Store data </a:t>
            </a:r>
            <a:endParaRPr lang="en-US" i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9C0E61-1DD4-400B-AA41-7B44F8F14B3E}"/>
              </a:ext>
            </a:extLst>
          </p:cNvPr>
          <p:cNvSpPr/>
          <p:nvPr/>
        </p:nvSpPr>
        <p:spPr>
          <a:xfrm>
            <a:off x="11076511" y="2223970"/>
            <a:ext cx="1115489" cy="556424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Classify</a:t>
            </a:r>
            <a:endParaRPr lang="en-US" i="1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235586D-9E5A-4FD3-B0DA-4C7082F2DED2}"/>
              </a:ext>
            </a:extLst>
          </p:cNvPr>
          <p:cNvCxnSpPr/>
          <p:nvPr/>
        </p:nvCxnSpPr>
        <p:spPr>
          <a:xfrm>
            <a:off x="10954190" y="1825304"/>
            <a:ext cx="0" cy="140302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7A39A108-ECC6-4566-9CBF-83D4CCE0C9FF}"/>
              </a:ext>
            </a:extLst>
          </p:cNvPr>
          <p:cNvCxnSpPr/>
          <p:nvPr/>
        </p:nvCxnSpPr>
        <p:spPr>
          <a:xfrm>
            <a:off x="1187148" y="1825304"/>
            <a:ext cx="0" cy="140302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052CD1C-FDCD-4A5E-A0AE-0F5599DBC952}"/>
              </a:ext>
            </a:extLst>
          </p:cNvPr>
          <p:cNvSpPr/>
          <p:nvPr/>
        </p:nvSpPr>
        <p:spPr>
          <a:xfrm>
            <a:off x="133356" y="2223971"/>
            <a:ext cx="993916" cy="556424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Collect</a:t>
            </a:r>
            <a:endParaRPr lang="en-US" i="1" dirty="0"/>
          </a:p>
        </p:txBody>
      </p:sp>
      <p:sp>
        <p:nvSpPr>
          <p:cNvPr id="43" name="Flèche : droite 42">
            <a:extLst>
              <a:ext uri="{FF2B5EF4-FFF2-40B4-BE49-F238E27FC236}">
                <a16:creationId xmlns:a16="http://schemas.microsoft.com/office/drawing/2014/main" id="{90043B1B-3B1B-492C-8D5E-C3259E4BBEEF}"/>
              </a:ext>
            </a:extLst>
          </p:cNvPr>
          <p:cNvSpPr/>
          <p:nvPr/>
        </p:nvSpPr>
        <p:spPr>
          <a:xfrm>
            <a:off x="6582888" y="2401613"/>
            <a:ext cx="163957" cy="227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èche : droite 43">
            <a:extLst>
              <a:ext uri="{FF2B5EF4-FFF2-40B4-BE49-F238E27FC236}">
                <a16:creationId xmlns:a16="http://schemas.microsoft.com/office/drawing/2014/main" id="{8A8BCAF3-E4E2-466C-99B6-658D464A4573}"/>
              </a:ext>
            </a:extLst>
          </p:cNvPr>
          <p:cNvSpPr/>
          <p:nvPr/>
        </p:nvSpPr>
        <p:spPr>
          <a:xfrm>
            <a:off x="8815933" y="2388335"/>
            <a:ext cx="163957" cy="227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èche : droite 44">
            <a:extLst>
              <a:ext uri="{FF2B5EF4-FFF2-40B4-BE49-F238E27FC236}">
                <a16:creationId xmlns:a16="http://schemas.microsoft.com/office/drawing/2014/main" id="{4FB03115-3B69-4DDD-9AD6-33A8ED353579}"/>
              </a:ext>
            </a:extLst>
          </p:cNvPr>
          <p:cNvSpPr/>
          <p:nvPr/>
        </p:nvSpPr>
        <p:spPr>
          <a:xfrm>
            <a:off x="4239576" y="2388335"/>
            <a:ext cx="163957" cy="227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èche : droite 45">
            <a:extLst>
              <a:ext uri="{FF2B5EF4-FFF2-40B4-BE49-F238E27FC236}">
                <a16:creationId xmlns:a16="http://schemas.microsoft.com/office/drawing/2014/main" id="{7C2C418E-8374-4F15-8056-03C3C7D2F38E}"/>
              </a:ext>
            </a:extLst>
          </p:cNvPr>
          <p:cNvSpPr/>
          <p:nvPr/>
        </p:nvSpPr>
        <p:spPr>
          <a:xfrm>
            <a:off x="4348637" y="2938160"/>
            <a:ext cx="163957" cy="227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èche : droite 46">
            <a:extLst>
              <a:ext uri="{FF2B5EF4-FFF2-40B4-BE49-F238E27FC236}">
                <a16:creationId xmlns:a16="http://schemas.microsoft.com/office/drawing/2014/main" id="{1D051AF6-64CD-4C6A-B51C-FD938448219C}"/>
              </a:ext>
            </a:extLst>
          </p:cNvPr>
          <p:cNvSpPr/>
          <p:nvPr/>
        </p:nvSpPr>
        <p:spPr>
          <a:xfrm>
            <a:off x="4348637" y="3421187"/>
            <a:ext cx="163957" cy="227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èche : droite 48">
            <a:extLst>
              <a:ext uri="{FF2B5EF4-FFF2-40B4-BE49-F238E27FC236}">
                <a16:creationId xmlns:a16="http://schemas.microsoft.com/office/drawing/2014/main" id="{8A2A4E4A-DDFA-4457-8187-899D89C5E55B}"/>
              </a:ext>
            </a:extLst>
          </p:cNvPr>
          <p:cNvSpPr/>
          <p:nvPr/>
        </p:nvSpPr>
        <p:spPr>
          <a:xfrm>
            <a:off x="2649181" y="2388335"/>
            <a:ext cx="163957" cy="227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58F50D1-E398-48E4-9C0E-38C92DC95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6062" y="5941460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b="1" smtClean="0"/>
              <a:pPr/>
              <a:t>10</a:t>
            </a:fld>
            <a:endParaRPr lang="en-US" b="1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D477680B-7B4D-428E-801F-E0444A463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7360872" cy="970450"/>
          </a:xfrm>
        </p:spPr>
        <p:txBody>
          <a:bodyPr/>
          <a:lstStyle/>
          <a:p>
            <a:r>
              <a:rPr lang="en-US" dirty="0" err="1"/>
              <a:t>Chaîne</a:t>
            </a:r>
            <a:r>
              <a:rPr lang="en-US" dirty="0"/>
              <a:t> de </a:t>
            </a:r>
            <a:r>
              <a:rPr lang="en-US" dirty="0" err="1"/>
              <a:t>traitement</a:t>
            </a:r>
            <a:r>
              <a:rPr lang="en-US" dirty="0"/>
              <a:t> Cloud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DEB88458-4C7D-4009-849B-73F416A8324C}"/>
              </a:ext>
            </a:extLst>
          </p:cNvPr>
          <p:cNvSpPr txBox="1"/>
          <p:nvPr/>
        </p:nvSpPr>
        <p:spPr>
          <a:xfrm>
            <a:off x="297096" y="3046860"/>
            <a:ext cx="2560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One shot via upload AWS CLI :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85FBE701-F485-4CE4-AF88-6C12BF34F7C9}"/>
              </a:ext>
            </a:extLst>
          </p:cNvPr>
          <p:cNvSpPr txBox="1"/>
          <p:nvPr/>
        </p:nvSpPr>
        <p:spPr>
          <a:xfrm>
            <a:off x="306704" y="3222790"/>
            <a:ext cx="31846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i="1" dirty="0" err="1"/>
              <a:t>aws</a:t>
            </a:r>
            <a:r>
              <a:rPr lang="en-US" sz="1100" i="1" dirty="0"/>
              <a:t> s3 cp --</a:t>
            </a:r>
            <a:r>
              <a:rPr lang="en-US" sz="1100" i="1" dirty="0" err="1"/>
              <a:t>acl</a:t>
            </a:r>
            <a:r>
              <a:rPr lang="en-US" sz="1100" i="1" dirty="0"/>
              <a:t> public-read  Inputs \</a:t>
            </a:r>
          </a:p>
          <a:p>
            <a:r>
              <a:rPr lang="en-US" sz="1100" i="1" dirty="0"/>
              <a:t>s3://ocproject-fruits/ --recursive</a:t>
            </a:r>
          </a:p>
        </p:txBody>
      </p:sp>
      <p:sp>
        <p:nvSpPr>
          <p:cNvPr id="42" name="Flèche : droite 41">
            <a:extLst>
              <a:ext uri="{FF2B5EF4-FFF2-40B4-BE49-F238E27FC236}">
                <a16:creationId xmlns:a16="http://schemas.microsoft.com/office/drawing/2014/main" id="{EC2DF6F6-3035-4F28-A537-052928B104B1}"/>
              </a:ext>
            </a:extLst>
          </p:cNvPr>
          <p:cNvSpPr/>
          <p:nvPr/>
        </p:nvSpPr>
        <p:spPr>
          <a:xfrm>
            <a:off x="6899192" y="2913562"/>
            <a:ext cx="163957" cy="227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EF12C41-1452-429E-9F0F-F11DD9645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586" y="1534858"/>
            <a:ext cx="621046" cy="58089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8CA71A0-9318-4959-A411-7AE8DAD4E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116" y="2259104"/>
            <a:ext cx="507862" cy="50786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D8E1D5CB-44F8-4C28-A008-070E3F91F9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8096" b="-8992"/>
          <a:stretch/>
        </p:blipFill>
        <p:spPr>
          <a:xfrm>
            <a:off x="6460981" y="3497108"/>
            <a:ext cx="251239" cy="244514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60FF56FC-F2B5-4320-B4DE-6BD26C8532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1521" y="3470634"/>
            <a:ext cx="251239" cy="273501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009379F3-BE7A-41FF-9D8B-174B332E9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505" y="2259104"/>
            <a:ext cx="507862" cy="507862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4E1D51F3-CB37-4EA8-A106-2807476A5C4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4110" r="32025" b="38361"/>
          <a:stretch/>
        </p:blipFill>
        <p:spPr>
          <a:xfrm>
            <a:off x="3153828" y="1586306"/>
            <a:ext cx="469530" cy="441609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89B94B2B-618C-4132-8145-E20759542FBD}"/>
              </a:ext>
            </a:extLst>
          </p:cNvPr>
          <p:cNvSpPr txBox="1"/>
          <p:nvPr/>
        </p:nvSpPr>
        <p:spPr>
          <a:xfrm>
            <a:off x="5245823" y="1570392"/>
            <a:ext cx="26741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>
                <a:solidFill>
                  <a:schemeClr val="bg1"/>
                </a:solidFill>
                <a:effectLst/>
              </a:rPr>
              <a:t>AmazonS3FullAccess</a:t>
            </a:r>
          </a:p>
          <a:p>
            <a:r>
              <a:rPr lang="en-US" sz="1100" b="0" i="0" dirty="0">
                <a:solidFill>
                  <a:schemeClr val="bg1"/>
                </a:solidFill>
                <a:effectLst/>
              </a:rPr>
              <a:t>&gt; </a:t>
            </a:r>
            <a:r>
              <a:rPr lang="en-US" sz="1100" dirty="0" err="1">
                <a:solidFill>
                  <a:schemeClr val="bg1"/>
                </a:solidFill>
              </a:rPr>
              <a:t>AmazonSageMaker-ExecutionRole</a:t>
            </a:r>
            <a:endParaRPr lang="en-US" sz="11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A0016A7F-55B9-4EF4-A3FD-1D56ECAF79F9}"/>
              </a:ext>
            </a:extLst>
          </p:cNvPr>
          <p:cNvSpPr txBox="1"/>
          <p:nvPr/>
        </p:nvSpPr>
        <p:spPr>
          <a:xfrm>
            <a:off x="3579022" y="1583178"/>
            <a:ext cx="15392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dirty="0">
                <a:solidFill>
                  <a:srgbClr val="16191F"/>
                </a:solidFill>
                <a:effectLst/>
              </a:rPr>
              <a:t>ml.t2.xlarge</a:t>
            </a:r>
            <a:endParaRPr lang="en-US" sz="1100" b="1" i="0" dirty="0">
              <a:solidFill>
                <a:schemeClr val="bg1"/>
              </a:solidFill>
              <a:effectLst/>
            </a:endParaRPr>
          </a:p>
          <a:p>
            <a:r>
              <a:rPr lang="en-US" sz="1100" b="1" dirty="0">
                <a:solidFill>
                  <a:schemeClr val="bg1"/>
                </a:solidFill>
              </a:rPr>
              <a:t>4 vCPU - 16 GiB</a:t>
            </a:r>
          </a:p>
        </p:txBody>
      </p:sp>
      <p:sp>
        <p:nvSpPr>
          <p:cNvPr id="35" name="Espace réservé du contenu 2">
            <a:extLst>
              <a:ext uri="{FF2B5EF4-FFF2-40B4-BE49-F238E27FC236}">
                <a16:creationId xmlns:a16="http://schemas.microsoft.com/office/drawing/2014/main" id="{C28EA124-4BFF-40E1-A7AD-BA842E0300C6}"/>
              </a:ext>
            </a:extLst>
          </p:cNvPr>
          <p:cNvSpPr txBox="1">
            <a:spLocks/>
          </p:cNvSpPr>
          <p:nvPr/>
        </p:nvSpPr>
        <p:spPr>
          <a:xfrm>
            <a:off x="241226" y="4034342"/>
            <a:ext cx="11885780" cy="184905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Gain de performance initial </a:t>
            </a:r>
            <a:r>
              <a:rPr lang="en-US" sz="1600" b="1" dirty="0"/>
              <a:t>Spark Local </a:t>
            </a:r>
            <a:r>
              <a:rPr lang="en-US" sz="1600" dirty="0"/>
              <a:t>: </a:t>
            </a:r>
            <a:r>
              <a:rPr lang="en-US" sz="1600" b="1" dirty="0"/>
              <a:t>Load</a:t>
            </a:r>
            <a:r>
              <a:rPr lang="en-US" sz="1600" dirty="0"/>
              <a:t> (image) + </a:t>
            </a:r>
            <a:r>
              <a:rPr lang="en-US" sz="1600" b="1" dirty="0"/>
              <a:t>Store</a:t>
            </a:r>
            <a:r>
              <a:rPr lang="en-US" sz="1600" dirty="0"/>
              <a:t> (parquet) </a:t>
            </a:r>
            <a:r>
              <a:rPr lang="en-US" sz="1600" b="1" dirty="0" err="1">
                <a:solidFill>
                  <a:schemeClr val="accent1"/>
                </a:solidFill>
              </a:rPr>
              <a:t>impressionnant</a:t>
            </a:r>
            <a:endParaRPr lang="en-US" sz="1600" b="1" dirty="0">
              <a:solidFill>
                <a:schemeClr val="accent1"/>
              </a:solidFill>
            </a:endParaRPr>
          </a:p>
          <a:p>
            <a:r>
              <a:rPr lang="en-US" sz="1600" dirty="0" err="1"/>
              <a:t>Fonctionnalité</a:t>
            </a:r>
            <a:r>
              <a:rPr lang="en-US" sz="1600" dirty="0"/>
              <a:t> “Spark Cloud” </a:t>
            </a:r>
            <a:r>
              <a:rPr lang="en-US" sz="1600" b="1" dirty="0" err="1">
                <a:solidFill>
                  <a:srgbClr val="92D050"/>
                </a:solidFill>
              </a:rPr>
              <a:t>valide</a:t>
            </a:r>
            <a:r>
              <a:rPr lang="en-US" sz="1600" dirty="0"/>
              <a:t> (</a:t>
            </a:r>
            <a:r>
              <a:rPr lang="en-US" sz="1600" dirty="0">
                <a:solidFill>
                  <a:schemeClr val="accent1"/>
                </a:solidFill>
              </a:rPr>
              <a:t>volume</a:t>
            </a:r>
            <a:r>
              <a:rPr lang="en-US" sz="1600" dirty="0"/>
              <a:t>, </a:t>
            </a:r>
            <a:r>
              <a:rPr lang="en-US" sz="1600" dirty="0" err="1">
                <a:solidFill>
                  <a:schemeClr val="accent1"/>
                </a:solidFill>
              </a:rPr>
              <a:t>variété</a:t>
            </a:r>
            <a:r>
              <a:rPr lang="en-US" sz="1600" dirty="0"/>
              <a:t>, </a:t>
            </a:r>
            <a:r>
              <a:rPr lang="en-US" sz="1600" dirty="0" err="1">
                <a:solidFill>
                  <a:schemeClr val="accent2"/>
                </a:solidFill>
              </a:rPr>
              <a:t>vitesse</a:t>
            </a:r>
            <a:r>
              <a:rPr lang="en-US" sz="1600" dirty="0"/>
              <a:t>):</a:t>
            </a:r>
            <a:endParaRPr lang="en-US" sz="1600" b="1" dirty="0"/>
          </a:p>
          <a:p>
            <a:pPr lvl="1"/>
            <a:r>
              <a:rPr lang="en-US" sz="1400" dirty="0" err="1"/>
              <a:t>Fonctionnalité</a:t>
            </a:r>
            <a:r>
              <a:rPr lang="en-US" sz="1400" dirty="0"/>
              <a:t> et performance </a:t>
            </a:r>
            <a:r>
              <a:rPr lang="en-US" sz="1400" b="1" dirty="0"/>
              <a:t>Load</a:t>
            </a:r>
            <a:r>
              <a:rPr lang="en-US" sz="1400" dirty="0"/>
              <a:t> et </a:t>
            </a:r>
            <a:r>
              <a:rPr lang="en-US" sz="1400" b="1" dirty="0"/>
              <a:t>Store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dégradée</a:t>
            </a:r>
            <a:r>
              <a:rPr lang="en-US" sz="1400" dirty="0"/>
              <a:t> (</a:t>
            </a:r>
            <a:r>
              <a:rPr lang="en-US" sz="1400" i="1" dirty="0" err="1"/>
              <a:t>disponibilité</a:t>
            </a:r>
            <a:r>
              <a:rPr lang="en-US" sz="1400" i="1" dirty="0"/>
              <a:t> packages - versions et </a:t>
            </a:r>
            <a:r>
              <a:rPr lang="en-US" sz="1400" i="1" dirty="0" err="1"/>
              <a:t>faisabilité</a:t>
            </a:r>
            <a:r>
              <a:rPr lang="en-US" sz="1400" dirty="0"/>
              <a:t>)</a:t>
            </a:r>
          </a:p>
          <a:p>
            <a:pPr lvl="1"/>
            <a:r>
              <a:rPr lang="en-US" sz="1400" dirty="0" err="1"/>
              <a:t>Meilleure</a:t>
            </a:r>
            <a:r>
              <a:rPr lang="en-US" sz="1400" dirty="0"/>
              <a:t> performance </a:t>
            </a:r>
            <a:r>
              <a:rPr lang="en-US" sz="1800" b="1" i="1" dirty="0" err="1">
                <a:solidFill>
                  <a:srgbClr val="00B0F0"/>
                </a:solidFill>
                <a:latin typeface="Montserrat"/>
              </a:rPr>
              <a:t>Featurize</a:t>
            </a:r>
            <a:r>
              <a:rPr lang="en-US" sz="1400" b="1" i="1" dirty="0">
                <a:solidFill>
                  <a:srgbClr val="00B0F0"/>
                </a:solidFill>
                <a:latin typeface="Montserrat"/>
              </a:rPr>
              <a:t> </a:t>
            </a:r>
            <a:r>
              <a:rPr lang="en-US" sz="1400" dirty="0"/>
              <a:t>(</a:t>
            </a:r>
            <a:r>
              <a:rPr lang="en-US" sz="1400" i="1" dirty="0" err="1"/>
              <a:t>tensorflow</a:t>
            </a:r>
            <a:r>
              <a:rPr lang="en-US" sz="1400" i="1" dirty="0"/>
              <a:t> </a:t>
            </a:r>
            <a:r>
              <a:rPr lang="en-US" sz="1400" i="1" dirty="0" err="1"/>
              <a:t>exploite</a:t>
            </a:r>
            <a:r>
              <a:rPr lang="en-US" sz="1400" i="1" dirty="0"/>
              <a:t> la puissance de </a:t>
            </a:r>
            <a:r>
              <a:rPr lang="en-US" sz="1400" i="1" dirty="0" err="1"/>
              <a:t>calcul</a:t>
            </a:r>
            <a:r>
              <a:rPr lang="en-US" sz="1400" i="1" dirty="0"/>
              <a:t>, </a:t>
            </a:r>
            <a:r>
              <a:rPr lang="en-US" sz="1400" i="1" dirty="0" err="1"/>
              <a:t>optimisable</a:t>
            </a:r>
            <a:r>
              <a:rPr lang="en-US" sz="1400" i="1" dirty="0"/>
              <a:t> à </a:t>
            </a:r>
            <a:r>
              <a:rPr lang="en-US" sz="1400" i="1" dirty="0" err="1"/>
              <a:t>état</a:t>
            </a:r>
            <a:r>
              <a:rPr lang="en-US" sz="1400" i="1" dirty="0"/>
              <a:t> de </a:t>
            </a:r>
            <a:r>
              <a:rPr lang="en-US" sz="1400" i="1" dirty="0" err="1"/>
              <a:t>l’art</a:t>
            </a:r>
            <a:r>
              <a:rPr lang="en-US" sz="1400" i="1" dirty="0"/>
              <a:t> </a:t>
            </a:r>
            <a:r>
              <a:rPr lang="en-US" sz="1400" i="1" dirty="0">
                <a:hlinkClick r:id="rId7"/>
              </a:rPr>
              <a:t>[1]</a:t>
            </a:r>
            <a:r>
              <a:rPr lang="en-US" sz="1400" i="1" dirty="0"/>
              <a:t> + “pruning” </a:t>
            </a:r>
            <a:r>
              <a:rPr lang="en-US" sz="1400" i="1" dirty="0" err="1"/>
              <a:t>cnn</a:t>
            </a:r>
            <a:r>
              <a:rPr lang="en-US" sz="1400" dirty="0"/>
              <a:t>)</a:t>
            </a:r>
          </a:p>
          <a:p>
            <a:pPr lvl="1"/>
            <a:r>
              <a:rPr lang="en-US" sz="1400" dirty="0"/>
              <a:t>Gains </a:t>
            </a:r>
            <a:r>
              <a:rPr lang="en-US" sz="1400" dirty="0" err="1"/>
              <a:t>substantiels</a:t>
            </a:r>
            <a:r>
              <a:rPr lang="en-US" sz="1400" dirty="0"/>
              <a:t> </a:t>
            </a:r>
            <a:r>
              <a:rPr lang="en-US" sz="1800" b="1" i="1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Reduce</a:t>
            </a:r>
            <a:endParaRPr lang="en-US" sz="1600" dirty="0"/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id="{7749D193-2C43-4D91-A0A8-2029B2B184B5}"/>
              </a:ext>
            </a:extLst>
          </p:cNvPr>
          <p:cNvSpPr txBox="1">
            <a:spLocks/>
          </p:cNvSpPr>
          <p:nvPr/>
        </p:nvSpPr>
        <p:spPr>
          <a:xfrm>
            <a:off x="196795" y="5957579"/>
            <a:ext cx="8091529" cy="82679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Poursuivre</a:t>
            </a:r>
            <a:r>
              <a:rPr lang="fr-FR" dirty="0"/>
              <a:t> l’instanciation du meilleur assemblage</a:t>
            </a:r>
          </a:p>
          <a:p>
            <a:r>
              <a:rPr lang="fr-FR" dirty="0"/>
              <a:t>Explorer le </a:t>
            </a:r>
            <a:r>
              <a:rPr lang="fr-FR" b="1" dirty="0"/>
              <a:t>Streaming</a:t>
            </a:r>
            <a:r>
              <a:rPr lang="fr-FR" dirty="0"/>
              <a:t> et recherche de réduction « incrémentale » </a:t>
            </a:r>
            <a:r>
              <a:rPr lang="en-US" i="1" dirty="0">
                <a:hlinkClick r:id="rId8"/>
              </a:rPr>
              <a:t>[2]</a:t>
            </a:r>
            <a:endParaRPr lang="en-US" i="1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E5D98747-2BCF-455A-A9CA-8D08B54A8A9C}"/>
              </a:ext>
            </a:extLst>
          </p:cNvPr>
          <p:cNvSpPr txBox="1"/>
          <p:nvPr/>
        </p:nvSpPr>
        <p:spPr>
          <a:xfrm>
            <a:off x="8790839" y="6487825"/>
            <a:ext cx="3336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[1]</a:t>
            </a:r>
            <a:r>
              <a:rPr lang="en-US" sz="800" i="1" dirty="0"/>
              <a:t> Paper with code</a:t>
            </a:r>
          </a:p>
          <a:p>
            <a:r>
              <a:rPr lang="en-US" sz="800" dirty="0"/>
              <a:t>[2] Incremental Sparse-PCA Feature Extraction For Data Streams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9E8988C8-B7E9-4E17-8D4D-33526583122E}"/>
              </a:ext>
            </a:extLst>
          </p:cNvPr>
          <p:cNvSpPr txBox="1"/>
          <p:nvPr/>
        </p:nvSpPr>
        <p:spPr>
          <a:xfrm>
            <a:off x="10211893" y="2712078"/>
            <a:ext cx="409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>
                <a:solidFill>
                  <a:schemeClr val="bg1"/>
                </a:solidFill>
                <a:effectLst/>
              </a:rPr>
              <a:t>csv</a:t>
            </a:r>
          </a:p>
        </p:txBody>
      </p:sp>
    </p:spTree>
    <p:extLst>
      <p:ext uri="{BB962C8B-B14F-4D97-AF65-F5344CB8AC3E}">
        <p14:creationId xmlns:p14="http://schemas.microsoft.com/office/powerpoint/2010/main" val="3849399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AD9CD4-93FF-40E1-9AF4-73B383C0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4419509B-BA2E-4F0E-B1CC-325ECFEA3807}"/>
              </a:ext>
            </a:extLst>
          </p:cNvPr>
          <p:cNvSpPr txBox="1">
            <a:spLocks/>
          </p:cNvSpPr>
          <p:nvPr/>
        </p:nvSpPr>
        <p:spPr>
          <a:xfrm>
            <a:off x="343656" y="2070382"/>
            <a:ext cx="8102681" cy="319276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 feature au sein du </a:t>
            </a:r>
            <a:r>
              <a:rPr lang="en-US" dirty="0" err="1"/>
              <a:t>projet</a:t>
            </a:r>
            <a:r>
              <a:rPr lang="en-US" dirty="0"/>
              <a:t>, au sein de </a:t>
            </a:r>
            <a:r>
              <a:rPr lang="en-US" dirty="0" err="1"/>
              <a:t>l’approche</a:t>
            </a:r>
            <a:r>
              <a:rPr lang="en-US" dirty="0"/>
              <a:t> business de </a:t>
            </a:r>
            <a:r>
              <a:rPr lang="en-US" dirty="0" err="1"/>
              <a:t>l’entreprise</a:t>
            </a:r>
            <a:r>
              <a:rPr lang="en-US" dirty="0"/>
              <a:t>, au sein </a:t>
            </a:r>
            <a:r>
              <a:rPr lang="en-US" dirty="0" err="1"/>
              <a:t>d’une</a:t>
            </a:r>
            <a:r>
              <a:rPr lang="en-US" dirty="0"/>
              <a:t> mutation </a:t>
            </a:r>
            <a:r>
              <a:rPr lang="en-US" dirty="0" err="1"/>
              <a:t>digitale</a:t>
            </a:r>
            <a:endParaRPr lang="en-US" dirty="0"/>
          </a:p>
          <a:p>
            <a:r>
              <a:rPr lang="en-US" dirty="0" err="1"/>
              <a:t>Sensibilisation</a:t>
            </a:r>
            <a:r>
              <a:rPr lang="en-US" dirty="0"/>
              <a:t> aux </a:t>
            </a:r>
            <a:r>
              <a:rPr lang="en-US" dirty="0" err="1"/>
              <a:t>compétences</a:t>
            </a:r>
            <a:r>
              <a:rPr lang="en-US" dirty="0"/>
              <a:t> </a:t>
            </a:r>
            <a:r>
              <a:rPr lang="en-US" dirty="0" err="1"/>
              <a:t>expertes</a:t>
            </a:r>
            <a:r>
              <a:rPr lang="en-US" dirty="0"/>
              <a:t> </a:t>
            </a:r>
            <a:r>
              <a:rPr lang="en-US" dirty="0" err="1"/>
              <a:t>requises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Projets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collaboratifs</a:t>
            </a:r>
            <a:r>
              <a:rPr lang="en-US" dirty="0">
                <a:solidFill>
                  <a:schemeClr val="accent1"/>
                </a:solidFill>
              </a:rPr>
              <a:t> aux mains </a:t>
            </a:r>
            <a:r>
              <a:rPr lang="en-US" b="1" dirty="0" err="1">
                <a:solidFill>
                  <a:schemeClr val="accent1"/>
                </a:solidFill>
              </a:rPr>
              <a:t>d’équipes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pluridisciplinaires</a:t>
            </a:r>
            <a:r>
              <a:rPr lang="en-US" dirty="0">
                <a:solidFill>
                  <a:schemeClr val="accent1"/>
                </a:solidFill>
              </a:rPr>
              <a:t> !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9C3BE65-C600-4C6E-9276-56F60732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11</a:t>
            </a:fld>
            <a:endParaRPr lang="en-US" b="1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8C9E2A5-436C-437D-87DE-C62B96A7A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337" y="2671399"/>
            <a:ext cx="2654304" cy="199072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6FC8EA2-82F4-42DE-B90F-91071A036EDC}"/>
              </a:ext>
            </a:extLst>
          </p:cNvPr>
          <p:cNvSpPr txBox="1"/>
          <p:nvPr/>
        </p:nvSpPr>
        <p:spPr>
          <a:xfrm>
            <a:off x="8588950" y="2587509"/>
            <a:ext cx="1709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Data Scientist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F6523FB-53EF-426A-B8E9-80A756AAC401}"/>
              </a:ext>
            </a:extLst>
          </p:cNvPr>
          <p:cNvSpPr txBox="1"/>
          <p:nvPr/>
        </p:nvSpPr>
        <p:spPr>
          <a:xfrm>
            <a:off x="8446337" y="4358050"/>
            <a:ext cx="2654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Data Engineer - Data Architect</a:t>
            </a:r>
          </a:p>
        </p:txBody>
      </p:sp>
    </p:spTree>
    <p:extLst>
      <p:ext uri="{BB962C8B-B14F-4D97-AF65-F5344CB8AC3E}">
        <p14:creationId xmlns:p14="http://schemas.microsoft.com/office/powerpoint/2010/main" val="1777364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AD9CD4-93FF-40E1-9AF4-73B383C0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B885F119-4FFF-4C82-B696-0CDBC09FD698}"/>
              </a:ext>
            </a:extLst>
          </p:cNvPr>
          <p:cNvGrpSpPr/>
          <p:nvPr/>
        </p:nvGrpSpPr>
        <p:grpSpPr>
          <a:xfrm>
            <a:off x="-409627" y="1785625"/>
            <a:ext cx="5959691" cy="3083650"/>
            <a:chOff x="-439108" y="2365907"/>
            <a:chExt cx="6887906" cy="3083650"/>
          </a:xfrm>
        </p:grpSpPr>
        <p:sp>
          <p:nvSpPr>
            <p:cNvPr id="8" name="Espace réservé du contenu 2">
              <a:extLst>
                <a:ext uri="{FF2B5EF4-FFF2-40B4-BE49-F238E27FC236}">
                  <a16:creationId xmlns:a16="http://schemas.microsoft.com/office/drawing/2014/main" id="{639BC69D-61A9-44D8-B16C-E99279DB0D00}"/>
                </a:ext>
              </a:extLst>
            </p:cNvPr>
            <p:cNvSpPr txBox="1">
              <a:spLocks/>
            </p:cNvSpPr>
            <p:nvPr/>
          </p:nvSpPr>
          <p:spPr>
            <a:xfrm>
              <a:off x="-439108" y="2471939"/>
              <a:ext cx="6887906" cy="2977618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/>
                <a:t>		</a:t>
              </a:r>
              <a:r>
                <a:rPr lang="en-US" b="1" dirty="0">
                  <a:solidFill>
                    <a:schemeClr val="accent1"/>
                  </a:solidFill>
                </a:rPr>
                <a:t>Perspectives techniques (</a:t>
              </a:r>
              <a:r>
                <a:rPr lang="en-US" b="1" dirty="0" err="1">
                  <a:solidFill>
                    <a:schemeClr val="accent1"/>
                  </a:solidFill>
                </a:rPr>
                <a:t>industrialisation</a:t>
              </a:r>
              <a:r>
                <a:rPr lang="en-US" b="1" dirty="0">
                  <a:solidFill>
                    <a:schemeClr val="accent1"/>
                  </a:solidFill>
                </a:rPr>
                <a:t>)</a:t>
              </a:r>
            </a:p>
            <a:p>
              <a:pPr lvl="1"/>
              <a:r>
                <a:rPr lang="en-US" dirty="0"/>
                <a:t>Etat de </a:t>
              </a:r>
              <a:r>
                <a:rPr lang="en-US" dirty="0" err="1"/>
                <a:t>l’art</a:t>
              </a:r>
              <a:r>
                <a:rPr lang="en-US" dirty="0"/>
                <a:t> </a:t>
              </a:r>
              <a:r>
                <a:rPr lang="en-US" dirty="0" err="1"/>
                <a:t>choix</a:t>
              </a:r>
              <a:r>
                <a:rPr lang="en-US" dirty="0"/>
                <a:t> </a:t>
              </a:r>
              <a:r>
                <a:rPr lang="en-US" dirty="0" err="1"/>
                <a:t>technologiques</a:t>
              </a:r>
              <a:r>
                <a:rPr lang="en-US" dirty="0"/>
                <a:t>:</a:t>
              </a:r>
            </a:p>
            <a:p>
              <a:pPr lvl="2"/>
              <a:r>
                <a:rPr lang="en-US" dirty="0" err="1"/>
                <a:t>Transfert</a:t>
              </a:r>
              <a:r>
                <a:rPr lang="en-US" dirty="0"/>
                <a:t> learning avec fine tuning pour </a:t>
              </a:r>
              <a:r>
                <a:rPr lang="en-US" dirty="0" err="1"/>
                <a:t>meilleur</a:t>
              </a:r>
              <a:r>
                <a:rPr lang="en-US" dirty="0"/>
                <a:t> accuracy</a:t>
              </a:r>
            </a:p>
            <a:p>
              <a:pPr lvl="2"/>
              <a:r>
                <a:rPr lang="en-US" dirty="0"/>
                <a:t>Feature map pruning pour simplification et </a:t>
              </a:r>
              <a:r>
                <a:rPr lang="en-US" dirty="0" err="1"/>
                <a:t>rapidité</a:t>
              </a:r>
              <a:endParaRPr lang="en-US" dirty="0"/>
            </a:p>
            <a:p>
              <a:pPr lvl="1"/>
              <a:r>
                <a:rPr lang="en-US" dirty="0"/>
                <a:t>Code refactoring (</a:t>
              </a:r>
              <a:r>
                <a:rPr lang="en-US" dirty="0" err="1"/>
                <a:t>selon</a:t>
              </a:r>
              <a:r>
                <a:rPr lang="en-US" dirty="0"/>
                <a:t> la </a:t>
              </a:r>
              <a:r>
                <a:rPr lang="en-US" dirty="0" err="1"/>
                <a:t>technologie</a:t>
              </a:r>
              <a:r>
                <a:rPr lang="en-US" dirty="0"/>
                <a:t> : </a:t>
              </a:r>
              <a:r>
                <a:rPr lang="en-US" dirty="0" err="1"/>
                <a:t>langage</a:t>
              </a:r>
              <a:r>
                <a:rPr lang="en-US" dirty="0"/>
                <a:t> </a:t>
              </a:r>
              <a:r>
                <a:rPr lang="en-US" b="1" dirty="0"/>
                <a:t>Scala</a:t>
              </a:r>
              <a:r>
                <a:rPr lang="en-US" dirty="0"/>
                <a:t>)</a:t>
              </a:r>
            </a:p>
            <a:p>
              <a:pPr lvl="1"/>
              <a:r>
                <a:rPr lang="en-US" dirty="0"/>
                <a:t>Scaling vertical vs horizontal: </a:t>
              </a:r>
              <a:r>
                <a:rPr lang="en-US" b="1" dirty="0" err="1"/>
                <a:t>analyse</a:t>
              </a:r>
              <a:r>
                <a:rPr lang="en-US" b="1" dirty="0"/>
                <a:t> </a:t>
              </a:r>
              <a:r>
                <a:rPr lang="en-US" b="1" dirty="0" err="1"/>
                <a:t>technico-économique</a:t>
              </a:r>
              <a:endParaRPr lang="en-US" b="1" dirty="0"/>
            </a:p>
            <a:p>
              <a:pPr lvl="1"/>
              <a:r>
                <a:rPr lang="en-US" dirty="0"/>
                <a:t>Extension </a:t>
              </a:r>
              <a:r>
                <a:rPr lang="en-US" dirty="0" err="1"/>
                <a:t>cas</a:t>
              </a:r>
              <a:r>
                <a:rPr lang="en-US" dirty="0"/>
                <a:t> </a:t>
              </a:r>
              <a:r>
                <a:rPr lang="en-US" dirty="0" err="1"/>
                <a:t>réels</a:t>
              </a:r>
              <a:r>
                <a:rPr lang="en-US" dirty="0"/>
                <a:t> </a:t>
              </a:r>
              <a:r>
                <a:rPr lang="en-US" dirty="0" err="1"/>
                <a:t>logique</a:t>
              </a:r>
              <a:r>
                <a:rPr lang="en-US" dirty="0"/>
                <a:t> </a:t>
              </a:r>
              <a:r>
                <a:rPr lang="en-US" dirty="0" err="1"/>
                <a:t>utilisateur</a:t>
              </a:r>
              <a:r>
                <a:rPr lang="en-US" dirty="0"/>
                <a:t> (preprocessing)</a:t>
              </a:r>
            </a:p>
            <a:p>
              <a:pPr lvl="1"/>
              <a:r>
                <a:rPr lang="en-US" dirty="0"/>
                <a:t>Exploitation pour le </a:t>
              </a:r>
              <a:r>
                <a:rPr lang="en-US" dirty="0" err="1"/>
                <a:t>développement</a:t>
              </a:r>
              <a:r>
                <a:rPr lang="en-US" dirty="0"/>
                <a:t> du Robot </a:t>
              </a:r>
              <a:r>
                <a:rPr lang="en-US" dirty="0" err="1"/>
                <a:t>Cueilleur</a:t>
              </a:r>
              <a:r>
                <a:rPr lang="en-US" dirty="0"/>
                <a:t>…</a:t>
              </a:r>
            </a:p>
          </p:txBody>
        </p:sp>
        <p:pic>
          <p:nvPicPr>
            <p:cNvPr id="10" name="Graphique 9" descr="Outils avec un remplissage uni">
              <a:extLst>
                <a:ext uri="{FF2B5EF4-FFF2-40B4-BE49-F238E27FC236}">
                  <a16:creationId xmlns:a16="http://schemas.microsoft.com/office/drawing/2014/main" id="{97B9A1C9-3773-4225-91F2-2A9109CB1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4819" y="2365907"/>
              <a:ext cx="419301" cy="419301"/>
            </a:xfrm>
            <a:prstGeom prst="rect">
              <a:avLst/>
            </a:prstGeom>
          </p:spPr>
        </p:pic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4882164F-C9B7-4FEC-B90C-53548CEFAAFC}"/>
              </a:ext>
            </a:extLst>
          </p:cNvPr>
          <p:cNvGrpSpPr/>
          <p:nvPr/>
        </p:nvGrpSpPr>
        <p:grpSpPr>
          <a:xfrm>
            <a:off x="5621085" y="1785625"/>
            <a:ext cx="6120859" cy="2818817"/>
            <a:chOff x="6202199" y="2444580"/>
            <a:chExt cx="6120859" cy="2818817"/>
          </a:xfrm>
        </p:grpSpPr>
        <p:sp>
          <p:nvSpPr>
            <p:cNvPr id="7" name="Espace réservé du contenu 2">
              <a:extLst>
                <a:ext uri="{FF2B5EF4-FFF2-40B4-BE49-F238E27FC236}">
                  <a16:creationId xmlns:a16="http://schemas.microsoft.com/office/drawing/2014/main" id="{6538BE61-4A25-47A7-898E-076EC767432E}"/>
                </a:ext>
              </a:extLst>
            </p:cNvPr>
            <p:cNvSpPr txBox="1">
              <a:spLocks/>
            </p:cNvSpPr>
            <p:nvPr/>
          </p:nvSpPr>
          <p:spPr>
            <a:xfrm>
              <a:off x="6202199" y="2444580"/>
              <a:ext cx="6120859" cy="2818817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/>
                <a:t>		</a:t>
              </a:r>
              <a:r>
                <a:rPr lang="en-US" b="1" dirty="0">
                  <a:solidFill>
                    <a:schemeClr val="accent1"/>
                  </a:solidFill>
                </a:rPr>
                <a:t>Perspectives </a:t>
              </a:r>
              <a:r>
                <a:rPr lang="en-US" b="1" dirty="0" err="1">
                  <a:solidFill>
                    <a:schemeClr val="accent1"/>
                  </a:solidFill>
                </a:rPr>
                <a:t>orientées</a:t>
              </a:r>
              <a:r>
                <a:rPr lang="en-US" b="1" dirty="0">
                  <a:solidFill>
                    <a:schemeClr val="accent1"/>
                  </a:solidFill>
                </a:rPr>
                <a:t> business :</a:t>
              </a:r>
              <a:endParaRPr lang="en-US" dirty="0"/>
            </a:p>
            <a:p>
              <a:pPr lvl="1"/>
              <a:r>
                <a:rPr lang="en-US" dirty="0" err="1"/>
                <a:t>Contractuel</a:t>
              </a:r>
              <a:r>
                <a:rPr lang="en-US" dirty="0"/>
                <a:t> &amp; </a:t>
              </a:r>
              <a:r>
                <a:rPr lang="en-US" dirty="0" err="1"/>
                <a:t>économie</a:t>
              </a:r>
              <a:r>
                <a:rPr lang="en-US" dirty="0"/>
                <a:t> de la solution </a:t>
              </a:r>
              <a:r>
                <a:rPr lang="en-US" dirty="0" err="1"/>
                <a:t>choisie</a:t>
              </a:r>
              <a:endParaRPr lang="en-US" dirty="0"/>
            </a:p>
            <a:p>
              <a:pPr lvl="1"/>
              <a:r>
                <a:rPr lang="en-US" dirty="0"/>
                <a:t>Exploiter </a:t>
              </a:r>
              <a:r>
                <a:rPr lang="en-US" dirty="0" err="1"/>
                <a:t>l’application</a:t>
              </a:r>
              <a:r>
                <a:rPr lang="en-US" dirty="0"/>
                <a:t> pour </a:t>
              </a:r>
              <a:r>
                <a:rPr lang="en-US" dirty="0" err="1"/>
                <a:t>enrichir</a:t>
              </a:r>
              <a:r>
                <a:rPr lang="en-US" dirty="0"/>
                <a:t> </a:t>
              </a:r>
              <a:r>
                <a:rPr lang="en-US" dirty="0" err="1"/>
                <a:t>en</a:t>
              </a:r>
              <a:r>
                <a:rPr lang="en-US" dirty="0"/>
                <a:t> </a:t>
              </a:r>
              <a:r>
                <a:rPr lang="en-US" dirty="0" err="1"/>
                <a:t>dynamique</a:t>
              </a:r>
              <a:r>
                <a:rPr lang="en-US" dirty="0"/>
                <a:t> :</a:t>
              </a:r>
            </a:p>
            <a:p>
              <a:pPr lvl="2"/>
              <a:r>
                <a:rPr lang="en-US" dirty="0" err="1"/>
                <a:t>Labellisation</a:t>
              </a:r>
              <a:r>
                <a:rPr lang="en-US" dirty="0"/>
                <a:t>, </a:t>
              </a:r>
              <a:r>
                <a:rPr lang="en-US" dirty="0" err="1"/>
                <a:t>informations</a:t>
              </a:r>
              <a:r>
                <a:rPr lang="en-US" dirty="0"/>
                <a:t> </a:t>
              </a:r>
              <a:r>
                <a:rPr lang="en-US" dirty="0" err="1"/>
                <a:t>additionnels</a:t>
              </a:r>
              <a:endParaRPr lang="en-US" dirty="0"/>
            </a:p>
            <a:p>
              <a:pPr lvl="2"/>
              <a:r>
                <a:rPr lang="en-US" dirty="0" err="1"/>
                <a:t>Utilisateurs</a:t>
              </a:r>
              <a:r>
                <a:rPr lang="en-US" dirty="0"/>
                <a:t> </a:t>
              </a:r>
              <a:r>
                <a:rPr lang="en-US" dirty="0" err="1"/>
                <a:t>ou</a:t>
              </a:r>
              <a:r>
                <a:rPr lang="en-US" dirty="0"/>
                <a:t> </a:t>
              </a:r>
              <a:r>
                <a:rPr lang="en-US" dirty="0" err="1"/>
                <a:t>professionnels</a:t>
              </a:r>
              <a:endParaRPr lang="en-US" dirty="0"/>
            </a:p>
            <a:p>
              <a:pPr lvl="1"/>
              <a:r>
                <a:rPr lang="en-US" dirty="0"/>
                <a:t>Augmenter le cycle de vie </a:t>
              </a:r>
            </a:p>
            <a:p>
              <a:pPr lvl="2"/>
              <a:r>
                <a:rPr lang="en-US" dirty="0"/>
                <a:t>Cueillette et </a:t>
              </a:r>
              <a:r>
                <a:rPr lang="en-US" dirty="0" err="1"/>
                <a:t>l’entretien</a:t>
              </a:r>
              <a:r>
                <a:rPr lang="en-US" dirty="0"/>
                <a:t> : </a:t>
              </a:r>
              <a:r>
                <a:rPr lang="en-US" dirty="0" err="1"/>
                <a:t>maturité</a:t>
              </a:r>
              <a:r>
                <a:rPr lang="en-US" dirty="0"/>
                <a:t>, pathologies, conseils de taille</a:t>
              </a:r>
            </a:p>
          </p:txBody>
        </p:sp>
        <p:pic>
          <p:nvPicPr>
            <p:cNvPr id="12" name="Graphique 11" descr="Croissance de l'activité avec un remplissage uni">
              <a:extLst>
                <a:ext uri="{FF2B5EF4-FFF2-40B4-BE49-F238E27FC236}">
                  <a16:creationId xmlns:a16="http://schemas.microsoft.com/office/drawing/2014/main" id="{A0AFAFFD-1A43-4104-80A6-A1E4DABD7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93479" y="2496646"/>
              <a:ext cx="620814" cy="513702"/>
            </a:xfrm>
            <a:prstGeom prst="rect">
              <a:avLst/>
            </a:prstGeom>
          </p:spPr>
        </p:pic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9C3BE65-C600-4C6E-9276-56F60732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906" y="6165512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b="1" smtClean="0"/>
              <a:pPr/>
              <a:t>12</a:t>
            </a:fld>
            <a:endParaRPr lang="en-US" b="1" dirty="0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FF8D2B3-D1F0-4321-BBB2-24EDD6A92739}"/>
              </a:ext>
            </a:extLst>
          </p:cNvPr>
          <p:cNvGrpSpPr/>
          <p:nvPr/>
        </p:nvGrpSpPr>
        <p:grpSpPr>
          <a:xfrm>
            <a:off x="5550064" y="4516635"/>
            <a:ext cx="7287492" cy="1653317"/>
            <a:chOff x="5550064" y="4643339"/>
            <a:chExt cx="7287492" cy="1653317"/>
          </a:xfrm>
        </p:grpSpPr>
        <p:sp>
          <p:nvSpPr>
            <p:cNvPr id="15" name="Espace réservé du contenu 2">
              <a:extLst>
                <a:ext uri="{FF2B5EF4-FFF2-40B4-BE49-F238E27FC236}">
                  <a16:creationId xmlns:a16="http://schemas.microsoft.com/office/drawing/2014/main" id="{916523B3-BB2E-4523-A25C-1D2243EF047D}"/>
                </a:ext>
              </a:extLst>
            </p:cNvPr>
            <p:cNvSpPr txBox="1">
              <a:spLocks/>
            </p:cNvSpPr>
            <p:nvPr/>
          </p:nvSpPr>
          <p:spPr>
            <a:xfrm>
              <a:off x="5550064" y="5109161"/>
              <a:ext cx="7287492" cy="1187495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/>
                <a:t>		</a:t>
              </a:r>
              <a:r>
                <a:rPr lang="en-US" b="1" dirty="0" err="1">
                  <a:solidFill>
                    <a:schemeClr val="accent1"/>
                  </a:solidFill>
                </a:rPr>
                <a:t>Partenariats</a:t>
              </a:r>
              <a:r>
                <a:rPr lang="en-US" b="1" dirty="0">
                  <a:solidFill>
                    <a:schemeClr val="accent1"/>
                  </a:solidFill>
                </a:rPr>
                <a:t> – collaboration - </a:t>
              </a:r>
              <a:r>
                <a:rPr lang="en-US" b="1" dirty="0" err="1">
                  <a:solidFill>
                    <a:schemeClr val="accent1"/>
                  </a:solidFill>
                </a:rPr>
                <a:t>compétences</a:t>
              </a:r>
              <a:endParaRPr lang="en-US" dirty="0"/>
            </a:p>
            <a:p>
              <a:pPr lvl="1"/>
              <a:r>
                <a:rPr lang="en-US" dirty="0" err="1"/>
                <a:t>Accélérer</a:t>
              </a:r>
              <a:r>
                <a:rPr lang="en-US" dirty="0"/>
                <a:t> la recherche (ex. </a:t>
              </a:r>
              <a:r>
                <a:rPr lang="en-US" dirty="0" err="1"/>
                <a:t>partenaire</a:t>
              </a:r>
              <a:r>
                <a:rPr lang="en-US" dirty="0"/>
                <a:t> </a:t>
              </a:r>
              <a:r>
                <a:rPr lang="en-US" dirty="0" err="1"/>
                <a:t>universitaire</a:t>
              </a:r>
              <a:r>
                <a:rPr lang="en-US" dirty="0"/>
                <a:t>)</a:t>
              </a:r>
            </a:p>
            <a:p>
              <a:pPr lvl="1"/>
              <a:r>
                <a:rPr lang="en-US" dirty="0" err="1"/>
                <a:t>Optimiser</a:t>
              </a:r>
              <a:r>
                <a:rPr lang="en-US" dirty="0"/>
                <a:t> la mise </a:t>
              </a:r>
              <a:r>
                <a:rPr lang="en-US" dirty="0" err="1"/>
                <a:t>en</a:t>
              </a:r>
              <a:r>
                <a:rPr lang="en-US" dirty="0"/>
                <a:t> oeuvre (ex. collab. </a:t>
              </a:r>
              <a:r>
                <a:rPr lang="en-US" dirty="0" err="1"/>
                <a:t>acteur</a:t>
              </a:r>
              <a:r>
                <a:rPr lang="en-US" dirty="0"/>
                <a:t> </a:t>
              </a:r>
              <a:r>
                <a:rPr lang="en-US" dirty="0" err="1"/>
                <a:t>majeur</a:t>
              </a:r>
              <a:r>
                <a:rPr lang="en-US" dirty="0"/>
                <a:t>)</a:t>
              </a:r>
            </a:p>
            <a:p>
              <a:pPr lvl="1"/>
              <a:r>
                <a:rPr lang="en-US" dirty="0" err="1"/>
                <a:t>Recours</a:t>
              </a:r>
              <a:r>
                <a:rPr lang="en-US" dirty="0"/>
                <a:t> à </a:t>
              </a:r>
              <a:r>
                <a:rPr lang="en-US" dirty="0" err="1"/>
                <a:t>l’expertise</a:t>
              </a:r>
              <a:r>
                <a:rPr lang="en-US" dirty="0"/>
                <a:t> &amp; montée </a:t>
              </a:r>
              <a:r>
                <a:rPr lang="en-US" dirty="0" err="1"/>
                <a:t>en</a:t>
              </a:r>
              <a:r>
                <a:rPr lang="en-US" dirty="0"/>
                <a:t> competence</a:t>
              </a:r>
            </a:p>
            <a:p>
              <a:pPr lvl="2"/>
              <a:r>
                <a:rPr lang="en-US" dirty="0"/>
                <a:t>Ex. containerization, ML Ops, …</a:t>
              </a:r>
            </a:p>
          </p:txBody>
        </p:sp>
        <p:pic>
          <p:nvPicPr>
            <p:cNvPr id="17" name="Graphique 16" descr="Arbre avec racines avec un remplissage uni">
              <a:extLst>
                <a:ext uri="{FF2B5EF4-FFF2-40B4-BE49-F238E27FC236}">
                  <a16:creationId xmlns:a16="http://schemas.microsoft.com/office/drawing/2014/main" id="{C831E664-2230-438A-A75A-8041EA8BE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12365" y="4643339"/>
              <a:ext cx="534023" cy="5340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545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7626F4-D847-41FF-B729-A7C2CBEA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/ </a:t>
            </a:r>
            <a:r>
              <a:rPr lang="en-US" dirty="0" err="1"/>
              <a:t>réponses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8DF4F7-EC6B-4229-BC39-CA3A264DD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797" y="3181537"/>
            <a:ext cx="3468062" cy="9704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Merci de </a:t>
            </a:r>
            <a:r>
              <a:rPr lang="en-US" dirty="0" err="1"/>
              <a:t>votre</a:t>
            </a:r>
            <a:r>
              <a:rPr lang="en-US" dirty="0"/>
              <a:t> attention !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1915DD-B148-4155-B308-352B39118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13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3214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E31799-1A64-45BE-AAB7-4511B36A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Annexe</a:t>
            </a:r>
            <a:r>
              <a:rPr lang="en-US" dirty="0"/>
              <a:t> : </a:t>
            </a:r>
            <a:r>
              <a:rPr lang="en-US" dirty="0" err="1"/>
              <a:t>parallélisation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A093C3-B0D4-40A8-B57A-FD2AA6F71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819" y="1750006"/>
            <a:ext cx="10571998" cy="1506882"/>
          </a:xfrm>
        </p:spPr>
        <p:txBody>
          <a:bodyPr>
            <a:normAutofit/>
          </a:bodyPr>
          <a:lstStyle/>
          <a:p>
            <a:r>
              <a:rPr lang="en-US" dirty="0" err="1"/>
              <a:t>En</a:t>
            </a:r>
            <a:r>
              <a:rPr lang="en-US" dirty="0"/>
              <a:t> pratique le framework Spark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dirty="0" err="1"/>
              <a:t>même</a:t>
            </a:r>
            <a:r>
              <a:rPr lang="en-US" dirty="0"/>
              <a:t> </a:t>
            </a:r>
            <a:r>
              <a:rPr lang="en-US" dirty="0" err="1"/>
              <a:t>implique</a:t>
            </a:r>
            <a:r>
              <a:rPr lang="en-US" dirty="0"/>
              <a:t> de </a:t>
            </a:r>
            <a:r>
              <a:rPr lang="en-US" dirty="0" err="1"/>
              <a:t>s’imiscer</a:t>
            </a:r>
            <a:r>
              <a:rPr lang="en-US" dirty="0"/>
              <a:t> dans le detail de </a:t>
            </a:r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calcul</a:t>
            </a:r>
            <a:r>
              <a:rPr lang="en-US" dirty="0"/>
              <a:t> </a:t>
            </a:r>
            <a:r>
              <a:rPr lang="en-US" dirty="0" err="1"/>
              <a:t>afin</a:t>
            </a:r>
            <a:r>
              <a:rPr lang="en-US" dirty="0"/>
              <a:t> de </a:t>
            </a:r>
            <a:r>
              <a:rPr lang="en-US" dirty="0" err="1"/>
              <a:t>construire</a:t>
            </a:r>
            <a:r>
              <a:rPr lang="en-US" dirty="0"/>
              <a:t> </a:t>
            </a:r>
            <a:r>
              <a:rPr lang="en-US" dirty="0" err="1"/>
              <a:t>l’algorithme</a:t>
            </a:r>
            <a:r>
              <a:rPr lang="en-US" dirty="0"/>
              <a:t> le plus efficient</a:t>
            </a:r>
          </a:p>
          <a:p>
            <a:r>
              <a:rPr lang="en-US" dirty="0"/>
              <a:t>	</a:t>
            </a:r>
            <a:r>
              <a:rPr lang="en-US" dirty="0" err="1"/>
              <a:t>Exemple</a:t>
            </a:r>
            <a:r>
              <a:rPr lang="en-US" dirty="0"/>
              <a:t> de proposition k-NN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29CE9B1-0C0E-434A-8C40-58CA61EEF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667" y="2820565"/>
            <a:ext cx="4049479" cy="302837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81513E0-5722-4799-A979-3F69AA0BA538}"/>
              </a:ext>
            </a:extLst>
          </p:cNvPr>
          <p:cNvSpPr txBox="1"/>
          <p:nvPr/>
        </p:nvSpPr>
        <p:spPr>
          <a:xfrm>
            <a:off x="7675928" y="6513716"/>
            <a:ext cx="47230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i="1" dirty="0"/>
              <a:t>Image : </a:t>
            </a:r>
            <a:r>
              <a:rPr lang="en-US" sz="1100" i="1" dirty="0">
                <a:hlinkClick r:id="rId3"/>
              </a:rPr>
              <a:t>Big Data </a:t>
            </a:r>
            <a:r>
              <a:rPr lang="en-US" sz="1100" i="1" dirty="0"/>
              <a:t>– University of Granada (research group)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430166-A980-44E4-A4A7-83580E25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578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2CC7E8-01A1-45FD-836C-57E58FA2C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5400"/>
            <a:ext cx="10571998" cy="970450"/>
          </a:xfrm>
        </p:spPr>
        <p:txBody>
          <a:bodyPr/>
          <a:lstStyle/>
          <a:p>
            <a:r>
              <a:rPr lang="en-US" dirty="0"/>
              <a:t>Sous-section du code, steps </a:t>
            </a:r>
            <a:r>
              <a:rPr lang="en-US" dirty="0" err="1"/>
              <a:t>intermédiaires</a:t>
            </a:r>
            <a:r>
              <a:rPr lang="en-US" dirty="0"/>
              <a:t> (fails)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1425318-3359-4BBE-955F-D29BD9AADF59}"/>
              </a:ext>
            </a:extLst>
          </p:cNvPr>
          <p:cNvSpPr txBox="1"/>
          <p:nvPr/>
        </p:nvSpPr>
        <p:spPr>
          <a:xfrm>
            <a:off x="363985" y="1615738"/>
            <a:ext cx="664797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effectLst/>
                <a:latin typeface="Helvetica Neue"/>
              </a:rPr>
              <a:t>-- Original upload of images into storage Bucket --</a:t>
            </a:r>
          </a:p>
          <a:p>
            <a:r>
              <a:rPr lang="en-US" sz="1200" i="1" dirty="0"/>
              <a:t># bulk rename to remove spaces out of folders name</a:t>
            </a:r>
          </a:p>
          <a:p>
            <a:r>
              <a:rPr lang="en-US" sz="1200" i="1" dirty="0"/>
              <a:t># rational : </a:t>
            </a:r>
            <a:r>
              <a:rPr lang="en-US" sz="1200" i="1" dirty="0" err="1"/>
              <a:t>spark.read.format</a:t>
            </a:r>
            <a:r>
              <a:rPr lang="en-US" sz="1200" i="1" dirty="0"/>
              <a:t>("image").load(path) requires no space in path</a:t>
            </a:r>
          </a:p>
          <a:p>
            <a:r>
              <a:rPr lang="en-US" sz="1200" i="1" dirty="0"/>
              <a:t># warning : do not apply until checking the parent location</a:t>
            </a:r>
          </a:p>
          <a:p>
            <a:r>
              <a:rPr lang="en-US" sz="1200" dirty="0"/>
              <a:t>def </a:t>
            </a:r>
            <a:r>
              <a:rPr lang="en-US" sz="1200" dirty="0" err="1"/>
              <a:t>rename_folders</a:t>
            </a:r>
            <a:r>
              <a:rPr lang="en-US" sz="1200" dirty="0"/>
              <a:t>(parent):</a:t>
            </a:r>
          </a:p>
          <a:p>
            <a:r>
              <a:rPr lang="en-US" sz="1200" dirty="0"/>
              <a:t>    for path, folders, _ in </a:t>
            </a:r>
            <a:r>
              <a:rPr lang="en-US" sz="1200" dirty="0" err="1"/>
              <a:t>os.walk</a:t>
            </a:r>
            <a:r>
              <a:rPr lang="en-US" sz="1200" dirty="0"/>
              <a:t>(parent):</a:t>
            </a:r>
          </a:p>
          <a:p>
            <a:r>
              <a:rPr lang="en-US" sz="1200" dirty="0"/>
              <a:t>        for </a:t>
            </a:r>
            <a:r>
              <a:rPr lang="en-US" sz="1200" dirty="0" err="1"/>
              <a:t>i</a:t>
            </a:r>
            <a:r>
              <a:rPr lang="en-US" sz="1200" dirty="0"/>
              <a:t> in range(</a:t>
            </a:r>
            <a:r>
              <a:rPr lang="en-US" sz="1200" dirty="0" err="1"/>
              <a:t>len</a:t>
            </a:r>
            <a:r>
              <a:rPr lang="en-US" sz="1200" dirty="0"/>
              <a:t>(folders)):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new_name</a:t>
            </a:r>
            <a:r>
              <a:rPr lang="en-US" sz="1200" dirty="0"/>
              <a:t> = folders[</a:t>
            </a:r>
            <a:r>
              <a:rPr lang="en-US" sz="1200" dirty="0" err="1"/>
              <a:t>i</a:t>
            </a:r>
            <a:r>
              <a:rPr lang="en-US" sz="1200" dirty="0"/>
              <a:t>].replace(' ', '_')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os.rename</a:t>
            </a:r>
            <a:r>
              <a:rPr lang="en-US" sz="1200" dirty="0"/>
              <a:t>(</a:t>
            </a:r>
            <a:r>
              <a:rPr lang="en-US" sz="1200" dirty="0" err="1"/>
              <a:t>os.path.join</a:t>
            </a:r>
            <a:r>
              <a:rPr lang="en-US" sz="1200" dirty="0"/>
              <a:t>(path, folders[</a:t>
            </a:r>
            <a:r>
              <a:rPr lang="en-US" sz="1200" dirty="0" err="1"/>
              <a:t>i</a:t>
            </a:r>
            <a:r>
              <a:rPr lang="en-US" sz="1200" dirty="0"/>
              <a:t>]), </a:t>
            </a:r>
            <a:r>
              <a:rPr lang="en-US" sz="1200" dirty="0" err="1"/>
              <a:t>os.path.join</a:t>
            </a:r>
            <a:r>
              <a:rPr lang="en-US" sz="1200" dirty="0"/>
              <a:t>(path, </a:t>
            </a:r>
            <a:r>
              <a:rPr lang="en-US" sz="1200" dirty="0" err="1"/>
              <a:t>new_name</a:t>
            </a:r>
            <a:r>
              <a:rPr lang="en-US" sz="1200" dirty="0"/>
              <a:t>))</a:t>
            </a:r>
          </a:p>
          <a:p>
            <a:r>
              <a:rPr lang="en-US" sz="1200" dirty="0"/>
              <a:t>            folders[</a:t>
            </a:r>
            <a:r>
              <a:rPr lang="en-US" sz="1200" dirty="0" err="1"/>
              <a:t>i</a:t>
            </a:r>
            <a:r>
              <a:rPr lang="en-US" sz="1200" dirty="0"/>
              <a:t>] = </a:t>
            </a:r>
            <a:r>
              <a:rPr lang="en-US" sz="1200" dirty="0" err="1"/>
              <a:t>new_name</a:t>
            </a:r>
            <a:endParaRPr lang="en-US" sz="1200" dirty="0"/>
          </a:p>
          <a:p>
            <a:r>
              <a:rPr lang="en-US" sz="1200" i="1" dirty="0"/>
              <a:t># warning : only one time</a:t>
            </a:r>
          </a:p>
          <a:p>
            <a:r>
              <a:rPr lang="en-US" sz="1200" dirty="0" err="1"/>
              <a:t>rename_folders</a:t>
            </a:r>
            <a:r>
              <a:rPr lang="en-US" sz="1200" dirty="0"/>
              <a:t>('Inputs/Training')</a:t>
            </a:r>
          </a:p>
          <a:p>
            <a:r>
              <a:rPr lang="en-US" sz="1200" dirty="0"/>
              <a:t># then upload S3 through </a:t>
            </a:r>
            <a:r>
              <a:rPr lang="en-US" sz="1200" dirty="0" err="1"/>
              <a:t>awscli</a:t>
            </a:r>
            <a:r>
              <a:rPr lang="en-US" sz="1200" dirty="0"/>
              <a:t> : </a:t>
            </a:r>
            <a:r>
              <a:rPr lang="en-US" sz="1200" dirty="0" err="1"/>
              <a:t>aws</a:t>
            </a:r>
            <a:r>
              <a:rPr lang="en-US" sz="1200" dirty="0"/>
              <a:t> s3 cp Inputs s3://oc-p8-fruits-storage/ --recursive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1934998-0DB2-46EA-9AAD-11DBEDF21532}"/>
              </a:ext>
            </a:extLst>
          </p:cNvPr>
          <p:cNvSpPr txBox="1"/>
          <p:nvPr/>
        </p:nvSpPr>
        <p:spPr>
          <a:xfrm>
            <a:off x="363985" y="4136519"/>
            <a:ext cx="664797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1" i="0" dirty="0">
                <a:effectLst/>
                <a:latin typeface="Helvetica Neue"/>
              </a:rPr>
              <a:t>-- OOM Java heap space failure demonstration &amp; check size</a:t>
            </a:r>
          </a:p>
          <a:p>
            <a:pPr algn="l"/>
            <a:r>
              <a:rPr lang="en-US" sz="1200" b="0" i="0" dirty="0">
                <a:effectLst/>
                <a:latin typeface="Helvetica Neue"/>
              </a:rPr>
              <a:t>OOM occurs over a given size of vectors matrix (2800 &lt; </a:t>
            </a:r>
            <a:r>
              <a:rPr lang="en-US" sz="1200" b="0" i="0" dirty="0" err="1">
                <a:effectLst/>
                <a:latin typeface="Helvetica Neue"/>
              </a:rPr>
              <a:t>nb_col</a:t>
            </a:r>
            <a:r>
              <a:rPr lang="en-US" sz="1200" b="0" i="0" dirty="0">
                <a:effectLst/>
                <a:latin typeface="Helvetica Neue"/>
              </a:rPr>
              <a:t> &lt; 3000, even with tiny </a:t>
            </a:r>
            <a:r>
              <a:rPr lang="en-US" sz="1200" b="0" i="0" dirty="0" err="1">
                <a:effectLst/>
                <a:latin typeface="Helvetica Neue"/>
              </a:rPr>
              <a:t>nb_row</a:t>
            </a:r>
            <a:r>
              <a:rPr lang="en-US" sz="1200" b="0" i="0" dirty="0">
                <a:effectLst/>
                <a:latin typeface="Helvetica Neue"/>
              </a:rPr>
              <a:t>).</a:t>
            </a:r>
            <a:br>
              <a:rPr lang="en-US" sz="1200" b="0" i="0" dirty="0">
                <a:effectLst/>
                <a:latin typeface="Helvetica Neue"/>
              </a:rPr>
            </a:br>
            <a:r>
              <a:rPr lang="en-US" sz="1200" b="0" i="0" dirty="0">
                <a:effectLst/>
                <a:latin typeface="Helvetica Neue"/>
              </a:rPr>
              <a:t>Repartition increase computational time with no substantial effect on OOM issue.</a:t>
            </a:r>
          </a:p>
          <a:p>
            <a:pPr algn="l"/>
            <a:r>
              <a:rPr lang="en-US" sz="1200" b="0" i="1" dirty="0">
                <a:effectLst/>
                <a:latin typeface="Helvetica Neue"/>
              </a:rPr>
              <a:t># build the Spark </a:t>
            </a:r>
            <a:r>
              <a:rPr lang="en-US" sz="1200" b="0" i="1" dirty="0" err="1">
                <a:effectLst/>
                <a:latin typeface="Helvetica Neue"/>
              </a:rPr>
              <a:t>DataFrame</a:t>
            </a:r>
            <a:r>
              <a:rPr lang="en-US" sz="1200" b="0" i="1" dirty="0">
                <a:effectLst/>
                <a:latin typeface="Helvetica Neue"/>
              </a:rPr>
              <a:t> as vectors matrix</a:t>
            </a:r>
          </a:p>
          <a:p>
            <a:pPr algn="l"/>
            <a:r>
              <a:rPr lang="en-US" sz="1200" b="0" i="0" dirty="0">
                <a:effectLst/>
                <a:latin typeface="Helvetica Neue"/>
              </a:rPr>
              <a:t>def </a:t>
            </a:r>
            <a:r>
              <a:rPr lang="en-US" sz="1200" b="0" i="0" dirty="0" err="1">
                <a:effectLst/>
                <a:latin typeface="Helvetica Neue"/>
              </a:rPr>
              <a:t>test_vec_df</a:t>
            </a:r>
            <a:r>
              <a:rPr lang="en-US" sz="1200" b="0" i="0" dirty="0">
                <a:effectLst/>
                <a:latin typeface="Helvetica Neue"/>
              </a:rPr>
              <a:t>(</a:t>
            </a:r>
            <a:r>
              <a:rPr lang="en-US" sz="1200" b="0" i="0" dirty="0" err="1">
                <a:effectLst/>
                <a:latin typeface="Helvetica Neue"/>
              </a:rPr>
              <a:t>nb_row</a:t>
            </a:r>
            <a:r>
              <a:rPr lang="en-US" sz="1200" b="0" i="0" dirty="0">
                <a:effectLst/>
                <a:latin typeface="Helvetica Neue"/>
              </a:rPr>
              <a:t>, </a:t>
            </a:r>
            <a:r>
              <a:rPr lang="en-US" sz="1200" b="0" i="0" dirty="0" err="1">
                <a:effectLst/>
                <a:latin typeface="Helvetica Neue"/>
              </a:rPr>
              <a:t>nb_col</a:t>
            </a:r>
            <a:r>
              <a:rPr lang="en-US" sz="1200" b="0" i="0" dirty="0">
                <a:effectLst/>
                <a:latin typeface="Helvetica Neue"/>
              </a:rPr>
              <a:t>, </a:t>
            </a:r>
            <a:r>
              <a:rPr lang="en-US" sz="1200" b="0" i="0" dirty="0" err="1">
                <a:effectLst/>
                <a:latin typeface="Helvetica Neue"/>
              </a:rPr>
              <a:t>nb_repartition</a:t>
            </a:r>
            <a:r>
              <a:rPr lang="en-US" sz="1200" b="0" i="0" dirty="0">
                <a:effectLst/>
                <a:latin typeface="Helvetica Neue"/>
              </a:rPr>
              <a:t>):</a:t>
            </a:r>
          </a:p>
          <a:p>
            <a:pPr algn="l"/>
            <a:r>
              <a:rPr lang="en-US" sz="1200" b="0" i="0" dirty="0">
                <a:effectLst/>
                <a:latin typeface="Helvetica Neue"/>
              </a:rPr>
              <a:t>    pdf = </a:t>
            </a:r>
            <a:r>
              <a:rPr lang="en-US" sz="1200" b="0" i="0" dirty="0" err="1">
                <a:effectLst/>
                <a:latin typeface="Helvetica Neue"/>
              </a:rPr>
              <a:t>pd.DataFrame</a:t>
            </a:r>
            <a:r>
              <a:rPr lang="en-US" sz="1200" b="0" i="0" dirty="0">
                <a:effectLst/>
                <a:latin typeface="Helvetica Neue"/>
              </a:rPr>
              <a:t>(</a:t>
            </a:r>
            <a:r>
              <a:rPr lang="en-US" sz="1200" b="0" i="0" dirty="0" err="1">
                <a:effectLst/>
                <a:latin typeface="Helvetica Neue"/>
              </a:rPr>
              <a:t>np.random.rand</a:t>
            </a:r>
            <a:r>
              <a:rPr lang="en-US" sz="1200" b="0" i="0" dirty="0">
                <a:effectLst/>
                <a:latin typeface="Helvetica Neue"/>
              </a:rPr>
              <a:t>(</a:t>
            </a:r>
            <a:r>
              <a:rPr lang="en-US" sz="1200" b="0" i="0" dirty="0" err="1">
                <a:effectLst/>
                <a:latin typeface="Helvetica Neue"/>
              </a:rPr>
              <a:t>nb_row</a:t>
            </a:r>
            <a:r>
              <a:rPr lang="en-US" sz="1200" b="0" i="0" dirty="0">
                <a:effectLst/>
                <a:latin typeface="Helvetica Neue"/>
              </a:rPr>
              <a:t>, </a:t>
            </a:r>
            <a:r>
              <a:rPr lang="en-US" sz="1200" b="0" i="0" dirty="0" err="1">
                <a:effectLst/>
                <a:latin typeface="Helvetica Neue"/>
              </a:rPr>
              <a:t>nb_col</a:t>
            </a:r>
            <a:r>
              <a:rPr lang="en-US" sz="1200" b="0" i="0" dirty="0">
                <a:effectLst/>
                <a:latin typeface="Helvetica Neue"/>
              </a:rPr>
              <a:t>))</a:t>
            </a:r>
          </a:p>
          <a:p>
            <a:pPr algn="l"/>
            <a:r>
              <a:rPr lang="en-US" sz="1200" b="0" i="0" dirty="0">
                <a:effectLst/>
                <a:latin typeface="Helvetica Neue"/>
              </a:rPr>
              <a:t>    df = </a:t>
            </a:r>
            <a:r>
              <a:rPr lang="en-US" sz="1200" b="0" i="0" dirty="0" err="1">
                <a:effectLst/>
                <a:latin typeface="Helvetica Neue"/>
              </a:rPr>
              <a:t>spark.createDataFrame</a:t>
            </a:r>
            <a:r>
              <a:rPr lang="en-US" sz="1200" b="0" i="0" dirty="0">
                <a:effectLst/>
                <a:latin typeface="Helvetica Neue"/>
              </a:rPr>
              <a:t>(pdf)</a:t>
            </a:r>
          </a:p>
          <a:p>
            <a:pPr algn="l"/>
            <a:r>
              <a:rPr lang="en-US" sz="1200" b="0" i="0" dirty="0">
                <a:effectLst/>
                <a:latin typeface="Helvetica Neue"/>
              </a:rPr>
              <a:t>    </a:t>
            </a:r>
            <a:r>
              <a:rPr lang="en-US" sz="1200" b="0" i="0" dirty="0" err="1">
                <a:effectLst/>
                <a:latin typeface="Helvetica Neue"/>
              </a:rPr>
              <a:t>input_cols</a:t>
            </a:r>
            <a:r>
              <a:rPr lang="en-US" sz="1200" b="0" i="0" dirty="0">
                <a:effectLst/>
                <a:latin typeface="Helvetica Neue"/>
              </a:rPr>
              <a:t> = </a:t>
            </a:r>
            <a:r>
              <a:rPr lang="en-US" sz="1200" b="0" i="0" dirty="0" err="1">
                <a:effectLst/>
                <a:latin typeface="Helvetica Neue"/>
              </a:rPr>
              <a:t>df.columns</a:t>
            </a:r>
            <a:endParaRPr lang="en-US" sz="1200" b="0" i="0" dirty="0">
              <a:effectLst/>
              <a:latin typeface="Helvetica Neue"/>
            </a:endParaRPr>
          </a:p>
          <a:p>
            <a:pPr algn="l"/>
            <a:r>
              <a:rPr lang="en-US" sz="1200" b="0" i="0" dirty="0">
                <a:effectLst/>
                <a:latin typeface="Helvetica Neue"/>
              </a:rPr>
              <a:t>    df = </a:t>
            </a:r>
            <a:r>
              <a:rPr lang="en-US" sz="1200" b="0" i="0" dirty="0" err="1">
                <a:effectLst/>
                <a:latin typeface="Helvetica Neue"/>
              </a:rPr>
              <a:t>df.repartition</a:t>
            </a:r>
            <a:r>
              <a:rPr lang="en-US" sz="1200" b="0" i="0" dirty="0">
                <a:effectLst/>
                <a:latin typeface="Helvetica Neue"/>
              </a:rPr>
              <a:t>(</a:t>
            </a:r>
            <a:r>
              <a:rPr lang="en-US" sz="1200" b="0" i="0" dirty="0" err="1">
                <a:effectLst/>
                <a:latin typeface="Helvetica Neue"/>
              </a:rPr>
              <a:t>nb_repartition</a:t>
            </a:r>
            <a:r>
              <a:rPr lang="en-US" sz="1200" b="0" i="0" dirty="0">
                <a:effectLst/>
                <a:latin typeface="Helvetica Neue"/>
              </a:rPr>
              <a:t>)</a:t>
            </a:r>
          </a:p>
          <a:p>
            <a:pPr algn="l"/>
            <a:r>
              <a:rPr lang="en-US" sz="1200" b="0" i="0" dirty="0">
                <a:effectLst/>
                <a:latin typeface="Helvetica Neue"/>
              </a:rPr>
              <a:t>    assembler = </a:t>
            </a:r>
            <a:r>
              <a:rPr lang="en-US" sz="1200" b="0" i="0" dirty="0" err="1">
                <a:effectLst/>
                <a:latin typeface="Helvetica Neue"/>
              </a:rPr>
              <a:t>VectorAssembler</a:t>
            </a:r>
            <a:r>
              <a:rPr lang="en-US" sz="1200" b="0" i="0" dirty="0">
                <a:effectLst/>
                <a:latin typeface="Helvetica Neue"/>
              </a:rPr>
              <a:t>(</a:t>
            </a:r>
          </a:p>
          <a:p>
            <a:pPr algn="l"/>
            <a:r>
              <a:rPr lang="en-US" sz="1200" b="0" i="0" dirty="0">
                <a:effectLst/>
                <a:latin typeface="Helvetica Neue"/>
              </a:rPr>
              <a:t>        </a:t>
            </a:r>
            <a:r>
              <a:rPr lang="en-US" sz="1200" b="0" i="0" dirty="0" err="1">
                <a:effectLst/>
                <a:latin typeface="Helvetica Neue"/>
              </a:rPr>
              <a:t>inputCols</a:t>
            </a:r>
            <a:r>
              <a:rPr lang="en-US" sz="1200" b="0" i="0" dirty="0">
                <a:effectLst/>
                <a:latin typeface="Helvetica Neue"/>
              </a:rPr>
              <a:t>=</a:t>
            </a:r>
            <a:r>
              <a:rPr lang="en-US" sz="1200" b="0" i="0" dirty="0" err="1">
                <a:effectLst/>
                <a:latin typeface="Helvetica Neue"/>
              </a:rPr>
              <a:t>input_cols</a:t>
            </a:r>
            <a:r>
              <a:rPr lang="en-US" sz="1200" b="0" i="0" dirty="0">
                <a:effectLst/>
                <a:latin typeface="Helvetica Neue"/>
              </a:rPr>
              <a:t>,</a:t>
            </a:r>
          </a:p>
          <a:p>
            <a:pPr algn="l"/>
            <a:r>
              <a:rPr lang="en-US" sz="1200" b="0" i="0" dirty="0">
                <a:effectLst/>
                <a:latin typeface="Helvetica Neue"/>
              </a:rPr>
              <a:t>        </a:t>
            </a:r>
            <a:r>
              <a:rPr lang="en-US" sz="1200" b="0" i="0" dirty="0" err="1">
                <a:effectLst/>
                <a:latin typeface="Helvetica Neue"/>
              </a:rPr>
              <a:t>outputCol</a:t>
            </a:r>
            <a:r>
              <a:rPr lang="en-US" sz="1200" b="0" i="0" dirty="0">
                <a:effectLst/>
                <a:latin typeface="Helvetica Neue"/>
              </a:rPr>
              <a:t>='features')</a:t>
            </a:r>
          </a:p>
          <a:p>
            <a:pPr algn="l"/>
            <a:r>
              <a:rPr lang="en-US" sz="1200" b="0" i="0" dirty="0">
                <a:effectLst/>
                <a:latin typeface="Helvetica Neue"/>
              </a:rPr>
              <a:t>    </a:t>
            </a:r>
            <a:r>
              <a:rPr lang="en-US" sz="1200" b="0" i="0" dirty="0" err="1">
                <a:effectLst/>
                <a:latin typeface="Helvetica Neue"/>
              </a:rPr>
              <a:t>df_vec</a:t>
            </a:r>
            <a:r>
              <a:rPr lang="en-US" sz="1200" b="0" i="0" dirty="0">
                <a:effectLst/>
                <a:latin typeface="Helvetica Neue"/>
              </a:rPr>
              <a:t> = </a:t>
            </a:r>
            <a:r>
              <a:rPr lang="en-US" sz="1200" b="0" i="0" dirty="0" err="1">
                <a:effectLst/>
                <a:latin typeface="Helvetica Neue"/>
              </a:rPr>
              <a:t>assembler.transform</a:t>
            </a:r>
            <a:r>
              <a:rPr lang="en-US" sz="1200" b="0" i="0" dirty="0">
                <a:effectLst/>
                <a:latin typeface="Helvetica Neue"/>
              </a:rPr>
              <a:t>(df)</a:t>
            </a:r>
          </a:p>
          <a:p>
            <a:pPr algn="l"/>
            <a:r>
              <a:rPr lang="en-US" sz="1200" b="0" i="0" dirty="0">
                <a:effectLst/>
                <a:latin typeface="Helvetica Neue"/>
              </a:rPr>
              <a:t>    return </a:t>
            </a:r>
            <a:r>
              <a:rPr lang="en-US" sz="1200" b="0" i="0" dirty="0" err="1">
                <a:effectLst/>
                <a:latin typeface="Helvetica Neue"/>
              </a:rPr>
              <a:t>df_vec.select</a:t>
            </a:r>
            <a:r>
              <a:rPr lang="en-US" sz="1200" b="0" i="0" dirty="0">
                <a:effectLst/>
                <a:latin typeface="Helvetica Neue"/>
              </a:rPr>
              <a:t>('features’)</a:t>
            </a:r>
            <a:endParaRPr lang="en-US" sz="12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3BD0B9A-8FF8-4062-B0C6-730946145F3E}"/>
              </a:ext>
            </a:extLst>
          </p:cNvPr>
          <p:cNvSpPr txBox="1"/>
          <p:nvPr/>
        </p:nvSpPr>
        <p:spPr>
          <a:xfrm>
            <a:off x="6095999" y="4642097"/>
            <a:ext cx="47451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1" dirty="0">
                <a:effectLst/>
                <a:latin typeface="Helvetica Neue"/>
              </a:rPr>
              <a:t># create input &amp; try to reduce with PCA</a:t>
            </a:r>
          </a:p>
          <a:p>
            <a:pPr algn="l"/>
            <a:r>
              <a:rPr lang="en-US" sz="1200" b="0" i="0" dirty="0" err="1">
                <a:effectLst/>
                <a:latin typeface="Helvetica Neue"/>
              </a:rPr>
              <a:t>test_df</a:t>
            </a:r>
            <a:r>
              <a:rPr lang="en-US" sz="1200" b="0" i="0" dirty="0">
                <a:effectLst/>
                <a:latin typeface="Helvetica Neue"/>
              </a:rPr>
              <a:t> = </a:t>
            </a:r>
            <a:r>
              <a:rPr lang="en-US" sz="1200" b="0" i="0" dirty="0" err="1">
                <a:effectLst/>
                <a:latin typeface="Helvetica Neue"/>
              </a:rPr>
              <a:t>test_vec_df</a:t>
            </a:r>
            <a:r>
              <a:rPr lang="en-US" sz="1200" b="0" i="0" dirty="0">
                <a:effectLst/>
                <a:latin typeface="Helvetica Neue"/>
              </a:rPr>
              <a:t>(2200, 512, 4)</a:t>
            </a:r>
          </a:p>
          <a:p>
            <a:pPr algn="l"/>
            <a:r>
              <a:rPr lang="en-US" sz="1200" b="0" i="0" dirty="0" err="1">
                <a:effectLst/>
                <a:latin typeface="Helvetica Neue"/>
              </a:rPr>
              <a:t>pca</a:t>
            </a:r>
            <a:r>
              <a:rPr lang="en-US" sz="1200" b="0" i="0" dirty="0">
                <a:effectLst/>
                <a:latin typeface="Helvetica Neue"/>
              </a:rPr>
              <a:t> = PCA(k=16, </a:t>
            </a:r>
            <a:r>
              <a:rPr lang="en-US" sz="1200" b="0" i="0" dirty="0" err="1">
                <a:effectLst/>
                <a:latin typeface="Helvetica Neue"/>
              </a:rPr>
              <a:t>inputCol</a:t>
            </a:r>
            <a:r>
              <a:rPr lang="en-US" sz="1200" b="0" i="0" dirty="0">
                <a:effectLst/>
                <a:latin typeface="Helvetica Neue"/>
              </a:rPr>
              <a:t>="features", </a:t>
            </a:r>
            <a:r>
              <a:rPr lang="en-US" sz="1200" b="0" i="0" dirty="0" err="1">
                <a:effectLst/>
                <a:latin typeface="Helvetica Neue"/>
              </a:rPr>
              <a:t>outputCol</a:t>
            </a:r>
            <a:r>
              <a:rPr lang="en-US" sz="1200" b="0" i="0" dirty="0">
                <a:effectLst/>
                <a:latin typeface="Helvetica Neue"/>
              </a:rPr>
              <a:t>="</a:t>
            </a:r>
            <a:r>
              <a:rPr lang="en-US" sz="1200" b="0" i="0" dirty="0" err="1">
                <a:effectLst/>
                <a:latin typeface="Helvetica Neue"/>
              </a:rPr>
              <a:t>pcafeatures</a:t>
            </a:r>
            <a:r>
              <a:rPr lang="en-US" sz="1200" b="0" i="0" dirty="0">
                <a:effectLst/>
                <a:latin typeface="Helvetica Neue"/>
              </a:rPr>
              <a:t>")</a:t>
            </a:r>
          </a:p>
          <a:p>
            <a:pPr algn="l"/>
            <a:r>
              <a:rPr lang="en-US" sz="1200" b="0" i="0" dirty="0">
                <a:effectLst/>
                <a:latin typeface="Helvetica Neue"/>
              </a:rPr>
              <a:t>model = </a:t>
            </a:r>
            <a:r>
              <a:rPr lang="en-US" sz="1200" b="0" i="0" dirty="0" err="1">
                <a:effectLst/>
                <a:latin typeface="Helvetica Neue"/>
              </a:rPr>
              <a:t>pca.fit</a:t>
            </a:r>
            <a:r>
              <a:rPr lang="en-US" sz="1200" b="0" i="0" dirty="0">
                <a:effectLst/>
                <a:latin typeface="Helvetica Neue"/>
              </a:rPr>
              <a:t>(</a:t>
            </a:r>
            <a:r>
              <a:rPr lang="en-US" sz="1200" b="0" i="0" dirty="0" err="1">
                <a:effectLst/>
                <a:latin typeface="Helvetica Neue"/>
              </a:rPr>
              <a:t>test_df</a:t>
            </a:r>
            <a:r>
              <a:rPr lang="en-US" sz="1200" b="0" i="0" dirty="0">
                <a:effectLst/>
                <a:latin typeface="Helvetica Neue"/>
              </a:rPr>
              <a:t>)</a:t>
            </a:r>
          </a:p>
          <a:p>
            <a:pPr algn="l"/>
            <a:r>
              <a:rPr lang="en-US" sz="1200" b="0" i="0" dirty="0" err="1">
                <a:effectLst/>
                <a:latin typeface="Helvetica Neue"/>
              </a:rPr>
              <a:t>results_df</a:t>
            </a:r>
            <a:r>
              <a:rPr lang="en-US" sz="1200" b="0" i="0" dirty="0">
                <a:effectLst/>
                <a:latin typeface="Helvetica Neue"/>
              </a:rPr>
              <a:t> = </a:t>
            </a:r>
            <a:r>
              <a:rPr lang="en-US" sz="1200" b="0" i="0" dirty="0" err="1">
                <a:effectLst/>
                <a:latin typeface="Helvetica Neue"/>
              </a:rPr>
              <a:t>model.transform</a:t>
            </a:r>
            <a:r>
              <a:rPr lang="en-US" sz="1200" b="0" i="0" dirty="0">
                <a:effectLst/>
                <a:latin typeface="Helvetica Neue"/>
              </a:rPr>
              <a:t>(</a:t>
            </a:r>
            <a:r>
              <a:rPr lang="en-US" sz="1200" b="0" i="0" dirty="0" err="1">
                <a:effectLst/>
                <a:latin typeface="Helvetica Neue"/>
              </a:rPr>
              <a:t>test_df</a:t>
            </a:r>
            <a:r>
              <a:rPr lang="en-US" sz="1200" b="0" i="0" dirty="0">
                <a:effectLst/>
                <a:latin typeface="Helvetica Neue"/>
              </a:rPr>
              <a:t>)</a:t>
            </a:r>
          </a:p>
          <a:p>
            <a:pPr algn="l"/>
            <a:r>
              <a:rPr lang="en-US" sz="1200" b="0" i="0" dirty="0" err="1">
                <a:effectLst/>
                <a:latin typeface="Helvetica Neue"/>
              </a:rPr>
              <a:t>results_df.show</a:t>
            </a:r>
            <a:r>
              <a:rPr lang="en-US" sz="1200" b="0" i="0" dirty="0">
                <a:effectLst/>
                <a:latin typeface="Helvetica Neue"/>
              </a:rPr>
              <a:t>(5, True)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A940E46-76B6-4A57-B1CD-1B64FA0F2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5461E0E-875D-40C6-9743-54E2E2772A04}"/>
              </a:ext>
            </a:extLst>
          </p:cNvPr>
          <p:cNvSpPr txBox="1"/>
          <p:nvPr/>
        </p:nvSpPr>
        <p:spPr>
          <a:xfrm>
            <a:off x="6248712" y="1642646"/>
            <a:ext cx="6098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-- configuration </a:t>
            </a:r>
            <a:r>
              <a:rPr lang="en-US" sz="1200" b="1" dirty="0" err="1"/>
              <a:t>logicielle</a:t>
            </a:r>
            <a:endParaRPr lang="en-US" sz="1200" b="1" dirty="0"/>
          </a:p>
          <a:p>
            <a:r>
              <a:rPr lang="en-US" sz="1200" dirty="0"/>
              <a:t>https://mvnrepository.com/artifact/org.apache.hadoop/hadoop-aws/2.7.7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DB3DC94-9417-41A0-B419-CD9A22FA6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354" y="2096238"/>
            <a:ext cx="4008500" cy="113936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FE0F22B5-30FA-4791-9DBB-D23C6BD45261}"/>
              </a:ext>
            </a:extLst>
          </p:cNvPr>
          <p:cNvSpPr txBox="1"/>
          <p:nvPr/>
        </p:nvSpPr>
        <p:spPr>
          <a:xfrm>
            <a:off x="7386220" y="3254849"/>
            <a:ext cx="47451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''' </a:t>
            </a:r>
            <a:r>
              <a:rPr lang="en-US" sz="1200" dirty="0" err="1"/>
              <a:t>os.environ</a:t>
            </a:r>
            <a:r>
              <a:rPr lang="en-US" sz="1200" dirty="0"/>
              <a:t>['PYSPARK_SUBMIT_ARGS'] = '--packages com.amazonaws:aws-java-sdk:1.7.4,\</a:t>
            </a:r>
          </a:p>
          <a:p>
            <a:r>
              <a:rPr lang="en-US" sz="1200" dirty="0"/>
              <a:t>org.apache.hadoop:hadoop-aws:2.7.3,\</a:t>
            </a:r>
          </a:p>
          <a:p>
            <a:r>
              <a:rPr lang="en-US" sz="1200" dirty="0"/>
              <a:t>com.amazonaws:aws-java-sdk-s3:1.11.762 </a:t>
            </a:r>
            <a:r>
              <a:rPr lang="en-US" sz="1200" dirty="0" err="1"/>
              <a:t>pyspark</a:t>
            </a:r>
            <a:r>
              <a:rPr lang="en-US" sz="1200" dirty="0"/>
              <a:t>-shell''''</a:t>
            </a:r>
          </a:p>
        </p:txBody>
      </p:sp>
    </p:spTree>
    <p:extLst>
      <p:ext uri="{BB962C8B-B14F-4D97-AF65-F5344CB8AC3E}">
        <p14:creationId xmlns:p14="http://schemas.microsoft.com/office/powerpoint/2010/main" val="421824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F219C5-0A58-4024-9908-280724FA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Sous-section du code, steps </a:t>
            </a:r>
            <a:r>
              <a:rPr lang="en-US" dirty="0" err="1"/>
              <a:t>intermédiaires</a:t>
            </a:r>
            <a:r>
              <a:rPr lang="en-US" dirty="0"/>
              <a:t> (fails)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776034-DB21-486A-A634-14E4CD1CB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1FD754C-405C-421A-99D1-AD726A3E1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49" y="2431064"/>
            <a:ext cx="4662947" cy="127485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B1177C4-7404-4FE4-941B-83AE28855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171" y="1663979"/>
            <a:ext cx="6938591" cy="203348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0990502-CB15-4FC0-808C-E5D664BCE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48" y="4271369"/>
            <a:ext cx="9153525" cy="62865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F39FC80-8E1E-4269-9338-0378F98D4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49" y="3705917"/>
            <a:ext cx="9153525" cy="55141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B7D8DB5-C72A-4C7A-BC85-9C408859A1D3}"/>
              </a:ext>
            </a:extLst>
          </p:cNvPr>
          <p:cNvSpPr txBox="1"/>
          <p:nvPr/>
        </p:nvSpPr>
        <p:spPr>
          <a:xfrm>
            <a:off x="228649" y="1625976"/>
            <a:ext cx="2448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Notebook EMR:</a:t>
            </a:r>
          </a:p>
          <a:p>
            <a:r>
              <a:rPr lang="en-US" dirty="0"/>
              <a:t>Instructions </a:t>
            </a:r>
            <a:r>
              <a:rPr lang="en-US" dirty="0" err="1"/>
              <a:t>erronées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096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E82E85-048D-4559-BF8F-C528F9A9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Sous-section du code, steps </a:t>
            </a:r>
            <a:r>
              <a:rPr lang="en-US" dirty="0" err="1"/>
              <a:t>intermédiaires</a:t>
            </a:r>
            <a:r>
              <a:rPr lang="en-US" dirty="0"/>
              <a:t> (fails)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23A4A88-5EA1-4567-8BB3-5DEE5753CBBB}"/>
              </a:ext>
            </a:extLst>
          </p:cNvPr>
          <p:cNvSpPr txBox="1"/>
          <p:nvPr/>
        </p:nvSpPr>
        <p:spPr>
          <a:xfrm>
            <a:off x="321652" y="1619897"/>
            <a:ext cx="1132655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 Selection </a:t>
            </a:r>
            <a:r>
              <a:rPr lang="en-US" sz="1200" dirty="0" err="1"/>
              <a:t>d’une</a:t>
            </a:r>
            <a:r>
              <a:rPr lang="en-US" sz="1200" dirty="0"/>
              <a:t> AMI : </a:t>
            </a:r>
            <a:r>
              <a:rPr lang="en-US" sz="1200" dirty="0" err="1"/>
              <a:t>d’ubuntu</a:t>
            </a:r>
            <a:r>
              <a:rPr lang="en-US" sz="1200" dirty="0"/>
              <a:t> </a:t>
            </a:r>
            <a:r>
              <a:rPr lang="en-US" sz="1200" dirty="0" err="1"/>
              <a:t>vierge</a:t>
            </a:r>
            <a:r>
              <a:rPr lang="en-US" sz="1200" dirty="0"/>
              <a:t> à </a:t>
            </a:r>
            <a:r>
              <a:rPr lang="en-US" sz="1200" dirty="0" err="1"/>
              <a:t>BigDL</a:t>
            </a:r>
            <a:endParaRPr lang="en-US" sz="1200" dirty="0"/>
          </a:p>
          <a:p>
            <a:r>
              <a:rPr lang="en-US" sz="1200" dirty="0"/>
              <a:t>- Choix </a:t>
            </a:r>
            <a:r>
              <a:rPr lang="en-US" sz="1200" dirty="0" err="1"/>
              <a:t>d’une</a:t>
            </a:r>
            <a:r>
              <a:rPr lang="en-US" sz="1200" dirty="0"/>
              <a:t> </a:t>
            </a:r>
            <a:r>
              <a:rPr lang="en-US" sz="1200" dirty="0" err="1"/>
              <a:t>capacité</a:t>
            </a:r>
            <a:r>
              <a:rPr lang="en-US" sz="1200" dirty="0"/>
              <a:t> </a:t>
            </a:r>
            <a:r>
              <a:rPr lang="en-US" sz="1200" dirty="0" err="1"/>
              <a:t>d’instance</a:t>
            </a:r>
            <a:r>
              <a:rPr lang="en-US" sz="1200" dirty="0"/>
              <a:t> : EC2 t2.xlarge</a:t>
            </a:r>
          </a:p>
          <a:p>
            <a:r>
              <a:rPr lang="en-US" sz="1200" dirty="0"/>
              <a:t>- IAM Role </a:t>
            </a:r>
            <a:r>
              <a:rPr lang="en-US" sz="1200" dirty="0" err="1"/>
              <a:t>défini</a:t>
            </a:r>
            <a:r>
              <a:rPr lang="en-US" sz="1200" dirty="0"/>
              <a:t> pour la connection à S3 : IAMRoleEC2toS3</a:t>
            </a:r>
          </a:p>
          <a:p>
            <a:r>
              <a:rPr lang="en-US" sz="1200" dirty="0"/>
              <a:t>- </a:t>
            </a:r>
            <a:r>
              <a:rPr lang="en-US" sz="1200" dirty="0" err="1"/>
              <a:t>l’instance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accessible de </a:t>
            </a:r>
            <a:r>
              <a:rPr lang="en-US" sz="1200" dirty="0" err="1"/>
              <a:t>façon</a:t>
            </a:r>
            <a:r>
              <a:rPr lang="en-US" sz="1200" dirty="0"/>
              <a:t> ‘</a:t>
            </a:r>
            <a:r>
              <a:rPr lang="en-US" sz="1200" i="1" dirty="0" err="1"/>
              <a:t>classique</a:t>
            </a:r>
            <a:r>
              <a:rPr lang="en-US" sz="1200" dirty="0"/>
              <a:t>’ via SSH, </a:t>
            </a:r>
          </a:p>
          <a:p>
            <a:r>
              <a:rPr lang="en-US" sz="1200" dirty="0" err="1"/>
              <a:t>ssh</a:t>
            </a:r>
            <a:r>
              <a:rPr lang="en-US" sz="1200" dirty="0"/>
              <a:t> -</a:t>
            </a:r>
            <a:r>
              <a:rPr lang="en-US" sz="1200" dirty="0" err="1"/>
              <a:t>i</a:t>
            </a:r>
            <a:r>
              <a:rPr lang="en-US" sz="1200" dirty="0"/>
              <a:t> '</a:t>
            </a:r>
            <a:r>
              <a:rPr lang="en-US" sz="1200" dirty="0" err="1"/>
              <a:t>ocproject.pem</a:t>
            </a:r>
            <a:r>
              <a:rPr lang="en-US" sz="1200" dirty="0"/>
              <a:t>' -L 5511:127.0.0.1:8888 ubuntu@ ec2-15-237-107-48.eu-west-3.compute.</a:t>
            </a:r>
          </a:p>
          <a:p>
            <a:r>
              <a:rPr lang="en-US" sz="1200" dirty="0"/>
              <a:t>amazonaws.com</a:t>
            </a:r>
          </a:p>
          <a:p>
            <a:r>
              <a:rPr lang="en-US" sz="1200" dirty="0"/>
              <a:t>- </a:t>
            </a:r>
            <a:r>
              <a:rPr lang="en-US" sz="1200" dirty="0" err="1"/>
              <a:t>sudo</a:t>
            </a:r>
            <a:r>
              <a:rPr lang="en-US" sz="1200" dirty="0"/>
              <a:t> apt update</a:t>
            </a:r>
          </a:p>
          <a:p>
            <a:r>
              <a:rPr lang="en-US" sz="1200" dirty="0"/>
              <a:t>- </a:t>
            </a:r>
            <a:r>
              <a:rPr lang="en-US" sz="1200" dirty="0" err="1"/>
              <a:t>sudo</a:t>
            </a:r>
            <a:r>
              <a:rPr lang="en-US" sz="1200" dirty="0"/>
              <a:t> apt install python3-pip</a:t>
            </a:r>
          </a:p>
          <a:p>
            <a:pPr marL="285750" indent="-285750">
              <a:buFontTx/>
              <a:buChar char="-"/>
            </a:pPr>
            <a:r>
              <a:rPr lang="en-US" sz="1200" dirty="0" err="1"/>
              <a:t>sudo</a:t>
            </a:r>
            <a:r>
              <a:rPr lang="en-US" sz="1200" dirty="0"/>
              <a:t> pip install </a:t>
            </a:r>
            <a:r>
              <a:rPr lang="en-US" sz="1200" dirty="0" err="1"/>
              <a:t>jupyter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 err="1"/>
              <a:t>Ensuite</a:t>
            </a:r>
            <a:r>
              <a:rPr lang="en-US" sz="1200" dirty="0"/>
              <a:t> la </a:t>
            </a:r>
            <a:r>
              <a:rPr lang="en-US" sz="1200" dirty="0" err="1"/>
              <a:t>commande</a:t>
            </a:r>
            <a:r>
              <a:rPr lang="en-US" sz="1200" dirty="0"/>
              <a:t> </a:t>
            </a:r>
            <a:r>
              <a:rPr lang="en-US" sz="1200" dirty="0" err="1"/>
              <a:t>jupyter</a:t>
            </a:r>
            <a:r>
              <a:rPr lang="en-US" sz="1200" dirty="0"/>
              <a:t> notebook, lance un kernel accessible </a:t>
            </a:r>
            <a:r>
              <a:rPr lang="en-US" sz="1200" dirty="0" err="1"/>
              <a:t>depuis</a:t>
            </a:r>
            <a:r>
              <a:rPr lang="en-US" sz="1200" dirty="0"/>
              <a:t> </a:t>
            </a:r>
            <a:r>
              <a:rPr lang="en-US" sz="1200" dirty="0" err="1"/>
              <a:t>notre</a:t>
            </a:r>
            <a:r>
              <a:rPr lang="en-US" sz="1200" dirty="0"/>
              <a:t> machine à </a:t>
            </a:r>
            <a:r>
              <a:rPr lang="en-US" sz="1200" dirty="0" err="1"/>
              <a:t>l’url</a:t>
            </a:r>
            <a:r>
              <a:rPr lang="en-US" sz="1200" dirty="0"/>
              <a:t> http://127.0.0.1:5511/</a:t>
            </a:r>
          </a:p>
          <a:p>
            <a:r>
              <a:rPr lang="en-US" sz="1200" dirty="0"/>
              <a:t>- </a:t>
            </a:r>
            <a:r>
              <a:rPr lang="en-US" sz="1200" dirty="0" err="1"/>
              <a:t>Copie</a:t>
            </a:r>
            <a:r>
              <a:rPr lang="en-US" sz="1200" dirty="0"/>
              <a:t> de </a:t>
            </a:r>
            <a:r>
              <a:rPr lang="en-US" sz="1200" dirty="0" err="1"/>
              <a:t>scp</a:t>
            </a:r>
            <a:r>
              <a:rPr lang="en-US" sz="1200" dirty="0"/>
              <a:t> -</a:t>
            </a:r>
            <a:r>
              <a:rPr lang="en-US" sz="1200" dirty="0" err="1"/>
              <a:t>i</a:t>
            </a:r>
            <a:r>
              <a:rPr lang="en-US" sz="1200" dirty="0"/>
              <a:t> ~/.</a:t>
            </a:r>
            <a:r>
              <a:rPr lang="en-US" sz="1200" dirty="0" err="1"/>
              <a:t>ssh</a:t>
            </a:r>
            <a:r>
              <a:rPr lang="en-US" sz="1200" dirty="0"/>
              <a:t>/</a:t>
            </a:r>
            <a:r>
              <a:rPr lang="en-US" sz="1200" dirty="0" err="1"/>
              <a:t>ocproject.pem</a:t>
            </a:r>
            <a:r>
              <a:rPr lang="en-US" sz="1200" dirty="0"/>
              <a:t> spark-3.0.1-bin-hadoop2.7.tgz ubuntu@ec2-15-237-107-48.eu-west-3.compute.amazonaws.com:/home/ubuntu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tar -</a:t>
            </a:r>
            <a:r>
              <a:rPr lang="en-US" sz="1200" dirty="0" err="1"/>
              <a:t>zxvf</a:t>
            </a:r>
            <a:r>
              <a:rPr lang="en-US" sz="1200" dirty="0"/>
              <a:t> spark-3.0.1-bin-hadoop2.7.tgz</a:t>
            </a:r>
          </a:p>
          <a:p>
            <a:pPr marL="285750" indent="-285750">
              <a:buFontTx/>
              <a:buChar char="-"/>
            </a:pPr>
            <a:r>
              <a:rPr lang="en-US" sz="1200" dirty="0" err="1"/>
              <a:t>sudo</a:t>
            </a:r>
            <a:r>
              <a:rPr lang="en-US" sz="1200" dirty="0"/>
              <a:t> mv spark-3.0.1-bin-hadoop2.7 /opt/spark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2B7CBD6-EECA-466C-8DA2-92B5A2400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7596" y="244929"/>
            <a:ext cx="3018064" cy="1039076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AF8D31-E76C-4FC6-AFFC-AA31FACF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55AA8A7-539B-4377-B664-2A5B44CB6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52" y="4910444"/>
            <a:ext cx="7920129" cy="179944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0CBD7DB-45B3-4440-9A59-058C15EB6517}"/>
              </a:ext>
            </a:extLst>
          </p:cNvPr>
          <p:cNvSpPr txBox="1"/>
          <p:nvPr/>
        </p:nvSpPr>
        <p:spPr>
          <a:xfrm>
            <a:off x="300558" y="4448779"/>
            <a:ext cx="61063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BigDL</a:t>
            </a:r>
            <a:r>
              <a:rPr lang="en-US" sz="1200" dirty="0"/>
              <a:t> : </a:t>
            </a:r>
            <a:r>
              <a:rPr lang="en-US" sz="1200" dirty="0" err="1"/>
              <a:t>une</a:t>
            </a:r>
            <a:r>
              <a:rPr lang="en-US" sz="1200" dirty="0"/>
              <a:t> </a:t>
            </a:r>
            <a:r>
              <a:rPr lang="en-US" sz="1200" dirty="0" err="1"/>
              <a:t>règle</a:t>
            </a:r>
            <a:r>
              <a:rPr lang="en-US" sz="1200" dirty="0"/>
              <a:t> </a:t>
            </a:r>
            <a:r>
              <a:rPr lang="en-US" sz="1200" dirty="0" err="1"/>
              <a:t>spécifique</a:t>
            </a:r>
            <a:r>
              <a:rPr lang="en-US" sz="1200" dirty="0"/>
              <a:t> </a:t>
            </a:r>
            <a:r>
              <a:rPr lang="en-US" sz="1200" dirty="0" err="1"/>
              <a:t>permet</a:t>
            </a:r>
            <a:r>
              <a:rPr lang="en-US" sz="1200" dirty="0"/>
              <a:t> </a:t>
            </a:r>
            <a:r>
              <a:rPr lang="en-US" sz="1200" dirty="0" err="1"/>
              <a:t>l’exploitation</a:t>
            </a:r>
            <a:r>
              <a:rPr lang="en-US" sz="1200" dirty="0"/>
              <a:t> de </a:t>
            </a:r>
            <a:r>
              <a:rPr lang="en-US" sz="1200" dirty="0" err="1"/>
              <a:t>jupyter</a:t>
            </a:r>
            <a:r>
              <a:rPr lang="en-US" sz="1200" dirty="0"/>
              <a:t> notebooks </a:t>
            </a:r>
            <a:r>
              <a:rPr lang="en-US" sz="1200" dirty="0" err="1"/>
              <a:t>dédiés</a:t>
            </a:r>
            <a:r>
              <a:rPr lang="en-US" sz="1200" dirty="0"/>
              <a:t> (</a:t>
            </a:r>
            <a:r>
              <a:rPr lang="en-US" sz="1200" dirty="0" err="1"/>
              <a:t>règle</a:t>
            </a:r>
            <a:r>
              <a:rPr lang="en-US" sz="1200" dirty="0"/>
              <a:t> TCP sur port 12345)</a:t>
            </a:r>
          </a:p>
        </p:txBody>
      </p:sp>
    </p:spTree>
    <p:extLst>
      <p:ext uri="{BB962C8B-B14F-4D97-AF65-F5344CB8AC3E}">
        <p14:creationId xmlns:p14="http://schemas.microsoft.com/office/powerpoint/2010/main" val="2239313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AE3D99-C565-411C-9BFD-F813B51EE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925" y="411677"/>
            <a:ext cx="6037641" cy="970450"/>
          </a:xfrm>
        </p:spPr>
        <p:txBody>
          <a:bodyPr/>
          <a:lstStyle/>
          <a:p>
            <a:r>
              <a:rPr lang="en-US" dirty="0" err="1"/>
              <a:t>Sommaire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880EA4-F780-4BE5-B38A-C674CE55B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564" y="2248921"/>
            <a:ext cx="7022645" cy="2952360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dirty="0">
                <a:latin typeface="Montserrat"/>
              </a:rPr>
              <a:t>Introduction </a:t>
            </a:r>
            <a:r>
              <a:rPr lang="fr-FR" b="1" dirty="0">
                <a:latin typeface="Montserrat"/>
              </a:rPr>
              <a:t>5’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latin typeface="Montserrat"/>
              </a:rPr>
              <a:t>Contexte, jeu de données, use case 				</a:t>
            </a:r>
            <a:r>
              <a:rPr lang="fr-FR" b="1" dirty="0">
                <a:latin typeface="Montserrat"/>
              </a:rPr>
              <a:t>-&gt; slides 3, 4 et 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Montserrat"/>
              </a:rPr>
              <a:t>Dispositif </a:t>
            </a:r>
            <a:r>
              <a:rPr lang="fr-FR" b="0" i="0" dirty="0">
                <a:effectLst/>
                <a:latin typeface="Montserrat"/>
              </a:rPr>
              <a:t>proposé et rôle de chaque brique </a:t>
            </a:r>
            <a:r>
              <a:rPr lang="fr-FR" b="1" i="0" dirty="0">
                <a:effectLst/>
                <a:latin typeface="Montserrat"/>
              </a:rPr>
              <a:t>8’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Architecture: base,  dispositifs en </a:t>
            </a:r>
            <a:r>
              <a:rPr lang="fr-FR" dirty="0">
                <a:latin typeface="Montserrat"/>
              </a:rPr>
              <a:t>L</a:t>
            </a:r>
            <a:r>
              <a:rPr lang="fr-FR" b="0" i="0" dirty="0">
                <a:effectLst/>
                <a:latin typeface="Montserrat"/>
              </a:rPr>
              <a:t>ocal ou Cloud		</a:t>
            </a:r>
            <a:r>
              <a:rPr lang="fr-FR" b="1" i="0" dirty="0">
                <a:effectLst/>
                <a:latin typeface="Montserrat"/>
              </a:rPr>
              <a:t>-&gt; slides 6 et 7</a:t>
            </a:r>
            <a:endParaRPr lang="fr-FR" b="0" i="0" dirty="0">
              <a:effectLst/>
              <a:latin typeface="Montserra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latin typeface="Montserrat"/>
              </a:rPr>
              <a:t>Illustration Spark UI 						</a:t>
            </a:r>
            <a:r>
              <a:rPr lang="fr-FR" b="1" dirty="0">
                <a:latin typeface="Montserrat"/>
              </a:rPr>
              <a:t>-&gt; slides 8</a:t>
            </a:r>
            <a:endParaRPr lang="fr-FR" b="0" i="0" dirty="0">
              <a:effectLst/>
              <a:latin typeface="Montserra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Chaînes de traitement </a:t>
            </a:r>
            <a:r>
              <a:rPr lang="fr-FR" b="1" i="0" dirty="0">
                <a:effectLst/>
                <a:latin typeface="Montserrat"/>
              </a:rPr>
              <a:t>7’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latin typeface="Montserrat"/>
              </a:rPr>
              <a:t>Prototype, transposition Cloud, complémentarité 	</a:t>
            </a:r>
            <a:r>
              <a:rPr lang="fr-FR" b="1" dirty="0">
                <a:latin typeface="Montserrat"/>
              </a:rPr>
              <a:t>-&gt; slides 9 et 10</a:t>
            </a:r>
            <a:endParaRPr lang="fr-FR" i="0" dirty="0">
              <a:effectLst/>
              <a:latin typeface="Montserra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dirty="0">
                <a:latin typeface="Montserrat"/>
              </a:rPr>
              <a:t>Conclusion, Recommandations </a:t>
            </a:r>
            <a:r>
              <a:rPr lang="fr-FR" b="1" dirty="0">
                <a:latin typeface="Montserrat"/>
              </a:rPr>
              <a:t>5’				-&gt; slides 11 et 12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i="0" dirty="0">
                <a:effectLst/>
                <a:latin typeface="Montserrat"/>
              </a:rPr>
              <a:t>Question-réponses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6760CC-D3AA-464E-9F1C-1607C1C9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2</a:t>
            </a:fld>
            <a:endParaRPr lang="en-US" b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30DE4EF-23A4-4854-9586-0E1E7FA87C41}"/>
              </a:ext>
            </a:extLst>
          </p:cNvPr>
          <p:cNvSpPr txBox="1"/>
          <p:nvPr/>
        </p:nvSpPr>
        <p:spPr>
          <a:xfrm>
            <a:off x="1047564" y="5731222"/>
            <a:ext cx="644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https://github.com/EtienneLardeur/P8_FruitsRecognition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5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F18006-85F8-4F0D-AC27-6AC3C040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Contexte</a:t>
            </a:r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BAF17C2-E7F3-4695-98C4-448B1AF99BD9}"/>
              </a:ext>
            </a:extLst>
          </p:cNvPr>
          <p:cNvSpPr txBox="1"/>
          <p:nvPr/>
        </p:nvSpPr>
        <p:spPr>
          <a:xfrm>
            <a:off x="9425689" y="6369146"/>
            <a:ext cx="2826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[1] </a:t>
            </a:r>
            <a:r>
              <a:rPr lang="en-US" sz="800" i="1" dirty="0" err="1"/>
              <a:t>itw</a:t>
            </a:r>
            <a:r>
              <a:rPr lang="en-US" sz="800" i="1" dirty="0"/>
              <a:t> P. </a:t>
            </a:r>
            <a:r>
              <a:rPr lang="en-US" sz="800" i="1" dirty="0" err="1"/>
              <a:t>Grenier</a:t>
            </a:r>
            <a:r>
              <a:rPr lang="en-US" sz="800" i="1" dirty="0"/>
              <a:t>, Technique de </a:t>
            </a:r>
            <a:r>
              <a:rPr lang="en-US" sz="800" i="1" dirty="0" err="1"/>
              <a:t>l’Ingénieur</a:t>
            </a:r>
            <a:r>
              <a:rPr lang="en-US" sz="800" i="1" dirty="0"/>
              <a:t>, 09/2020</a:t>
            </a:r>
          </a:p>
          <a:p>
            <a:r>
              <a:rPr lang="en-US" sz="800" i="1" dirty="0"/>
              <a:t>[2] Big Data – University of Granada (research group)</a:t>
            </a:r>
          </a:p>
          <a:p>
            <a:r>
              <a:rPr lang="en-US" sz="800" i="1" dirty="0"/>
              <a:t>[3] Bases de </a:t>
            </a:r>
            <a:r>
              <a:rPr lang="en-US" sz="800" i="1" dirty="0" err="1"/>
              <a:t>données</a:t>
            </a:r>
            <a:r>
              <a:rPr lang="en-US" sz="800" i="1" dirty="0"/>
              <a:t> ecophytopic.fr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0DF850F5-D84E-405C-9706-8F839E6FDFD7}"/>
              </a:ext>
            </a:extLst>
          </p:cNvPr>
          <p:cNvGrpSpPr/>
          <p:nvPr/>
        </p:nvGrpSpPr>
        <p:grpSpPr>
          <a:xfrm>
            <a:off x="161215" y="1615747"/>
            <a:ext cx="11869568" cy="2092325"/>
            <a:chOff x="161215" y="1604811"/>
            <a:chExt cx="11869568" cy="2092325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17163DE9-70D6-462D-A210-0ADE7B861D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667" t="2616" r="3520" b="13144"/>
            <a:stretch/>
          </p:blipFill>
          <p:spPr>
            <a:xfrm>
              <a:off x="388601" y="1967211"/>
              <a:ext cx="1985817" cy="1376219"/>
            </a:xfrm>
            <a:prstGeom prst="rect">
              <a:avLst/>
            </a:prstGeom>
          </p:spPr>
        </p:pic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7117B8B7-AAC0-4927-AFFB-ADE1E67CD87F}"/>
                </a:ext>
              </a:extLst>
            </p:cNvPr>
            <p:cNvGrpSpPr/>
            <p:nvPr/>
          </p:nvGrpSpPr>
          <p:grpSpPr>
            <a:xfrm>
              <a:off x="8580721" y="2231099"/>
              <a:ext cx="382759" cy="361860"/>
              <a:chOff x="5638800" y="2971800"/>
              <a:chExt cx="1028312" cy="914400"/>
            </a:xfrm>
          </p:grpSpPr>
          <p:pic>
            <p:nvPicPr>
              <p:cNvPr id="12" name="Graphique 11" descr="Épée avec un remplissage uni">
                <a:extLst>
                  <a:ext uri="{FF2B5EF4-FFF2-40B4-BE49-F238E27FC236}">
                    <a16:creationId xmlns:a16="http://schemas.microsoft.com/office/drawing/2014/main" id="{2F640A2A-814A-4243-A2CC-E0F66C29EC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638800" y="297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Graphique 12" descr="Épée avec un remplissage uni">
                <a:extLst>
                  <a:ext uri="{FF2B5EF4-FFF2-40B4-BE49-F238E27FC236}">
                    <a16:creationId xmlns:a16="http://schemas.microsoft.com/office/drawing/2014/main" id="{20C84BC1-4FAE-494F-A97E-0AD31F57B1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H="1">
                <a:off x="5752712" y="297180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8" name="Espace réservé du contenu 2">
              <a:extLst>
                <a:ext uri="{FF2B5EF4-FFF2-40B4-BE49-F238E27FC236}">
                  <a16:creationId xmlns:a16="http://schemas.microsoft.com/office/drawing/2014/main" id="{EA780EC1-E76D-4C52-BA2B-D736A8652115}"/>
                </a:ext>
              </a:extLst>
            </p:cNvPr>
            <p:cNvSpPr txBox="1">
              <a:spLocks/>
            </p:cNvSpPr>
            <p:nvPr/>
          </p:nvSpPr>
          <p:spPr>
            <a:xfrm>
              <a:off x="161215" y="1604811"/>
              <a:ext cx="11869568" cy="2092325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b="1" dirty="0"/>
                <a:t>Finalité : </a:t>
              </a:r>
              <a:r>
                <a:rPr lang="fr-FR" dirty="0"/>
                <a:t>robots cueilleurs intelligents</a:t>
              </a:r>
            </a:p>
            <a:p>
              <a:pPr lvl="5"/>
              <a:r>
                <a:rPr lang="fr-FR" b="1" dirty="0"/>
                <a:t>Antériorité</a:t>
              </a:r>
              <a:r>
                <a:rPr lang="fr-FR" dirty="0"/>
                <a:t> (projets Magali (1985) et Citrus (1990) :</a:t>
              </a:r>
            </a:p>
            <a:p>
              <a:pPr lvl="6"/>
              <a:r>
                <a:rPr lang="fr-FR" dirty="0"/>
                <a:t>Enjeux : remédier à la pénurie de main d’œuvre (</a:t>
              </a:r>
              <a:r>
                <a:rPr lang="fr-FR" b="1" dirty="0"/>
                <a:t>Saisonnalité &amp; Savoir-faire 	Productivité</a:t>
              </a:r>
              <a:r>
                <a:rPr lang="fr-FR" dirty="0"/>
                <a:t>)</a:t>
              </a:r>
              <a:r>
                <a:rPr lang="fr-FR" i="1" dirty="0"/>
                <a:t> </a:t>
              </a:r>
              <a:r>
                <a:rPr lang="fr-FR" i="1" dirty="0">
                  <a:hlinkClick r:id="rId5"/>
                </a:rPr>
                <a:t>[1]</a:t>
              </a:r>
              <a:endParaRPr lang="fr-FR" i="1" dirty="0"/>
            </a:p>
            <a:p>
              <a:pPr lvl="6"/>
              <a:r>
                <a:rPr lang="fr-FR" dirty="0"/>
                <a:t>Principaux verrous progressivement levés : performance caméras, </a:t>
              </a:r>
              <a:r>
                <a:rPr lang="fr-FR" b="1" i="1" dirty="0"/>
                <a:t>puissance de calcul </a:t>
              </a:r>
              <a:r>
                <a:rPr lang="fr-FR" dirty="0"/>
                <a:t>et avènement du GPS.</a:t>
              </a:r>
            </a:p>
            <a:p>
              <a:pPr lvl="5"/>
              <a:r>
                <a:rPr lang="fr-FR" b="1" dirty="0"/>
                <a:t>Actualité</a:t>
              </a:r>
              <a:r>
                <a:rPr lang="fr-FR" dirty="0"/>
                <a:t> : investissements R&amp;D, enjeux de </a:t>
              </a:r>
              <a:r>
                <a:rPr lang="fr-FR" b="1" dirty="0"/>
                <a:t>P</a:t>
              </a:r>
              <a:r>
                <a:rPr lang="fr-FR" dirty="0"/>
                <a:t>ropriété </a:t>
              </a:r>
              <a:r>
                <a:rPr lang="fr-FR" b="1" dirty="0"/>
                <a:t>I</a:t>
              </a:r>
              <a:r>
                <a:rPr lang="fr-FR" dirty="0"/>
                <a:t>ntellectuelle</a:t>
              </a:r>
            </a:p>
            <a:p>
              <a:pPr lvl="6"/>
              <a:r>
                <a:rPr lang="fr-FR" dirty="0" err="1">
                  <a:hlinkClick r:id="rId6"/>
                </a:rPr>
                <a:t>Tevel</a:t>
              </a:r>
              <a:r>
                <a:rPr lang="fr-FR" dirty="0">
                  <a:hlinkClick r:id="rId6"/>
                </a:rPr>
                <a:t> </a:t>
              </a:r>
              <a:r>
                <a:rPr lang="fr-FR" dirty="0" err="1">
                  <a:hlinkClick r:id="rId6"/>
                </a:rPr>
                <a:t>aerobotics</a:t>
              </a:r>
              <a:r>
                <a:rPr lang="fr-FR" dirty="0">
                  <a:hlinkClick r:id="rId6"/>
                </a:rPr>
                <a:t> </a:t>
              </a:r>
              <a:r>
                <a:rPr lang="fr-FR" dirty="0"/>
                <a:t>(</a:t>
              </a:r>
              <a:r>
                <a:rPr lang="fr-FR" dirty="0" err="1"/>
                <a:t>Isrl</a:t>
              </a:r>
              <a:r>
                <a:rPr lang="fr-FR" dirty="0"/>
                <a:t>), </a:t>
              </a:r>
              <a:r>
                <a:rPr lang="fr-FR" dirty="0" err="1">
                  <a:hlinkClick r:id="rId7"/>
                </a:rPr>
                <a:t>Robocrops</a:t>
              </a:r>
              <a:r>
                <a:rPr lang="fr-FR" dirty="0"/>
                <a:t> (UK), </a:t>
              </a:r>
              <a:r>
                <a:rPr lang="fr-FR" dirty="0" err="1">
                  <a:hlinkClick r:id="rId8"/>
                </a:rPr>
                <a:t>Octinion</a:t>
              </a:r>
              <a:r>
                <a:rPr lang="fr-FR" dirty="0"/>
                <a:t> (</a:t>
              </a:r>
              <a:r>
                <a:rPr lang="fr-FR" dirty="0" err="1"/>
                <a:t>Blg</a:t>
              </a:r>
              <a:r>
                <a:rPr lang="fr-FR" dirty="0"/>
                <a:t>), </a:t>
              </a:r>
              <a:r>
                <a:rPr lang="fr-FR" dirty="0" err="1">
                  <a:hlinkClick r:id="rId9"/>
                </a:rPr>
                <a:t>Airsprid</a:t>
              </a:r>
              <a:r>
                <a:rPr lang="fr-FR" dirty="0"/>
                <a:t> (Fr), …</a:t>
              </a:r>
            </a:p>
            <a:p>
              <a:endParaRPr lang="fr-FR" sz="1200" b="1" dirty="0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CD51D453-2024-4F87-BC33-02F8F3AEC666}"/>
              </a:ext>
            </a:extLst>
          </p:cNvPr>
          <p:cNvGrpSpPr/>
          <p:nvPr/>
        </p:nvGrpSpPr>
        <p:grpSpPr>
          <a:xfrm>
            <a:off x="85248" y="6153410"/>
            <a:ext cx="8661215" cy="640147"/>
            <a:chOff x="85248" y="6153410"/>
            <a:chExt cx="8661215" cy="640147"/>
          </a:xfrm>
        </p:grpSpPr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5388CC97-CF5C-4DAA-B8D2-79AF1843D9B2}"/>
                </a:ext>
              </a:extLst>
            </p:cNvPr>
            <p:cNvSpPr/>
            <p:nvPr/>
          </p:nvSpPr>
          <p:spPr>
            <a:xfrm>
              <a:off x="85248" y="6153410"/>
              <a:ext cx="8661215" cy="640147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que 5" descr="Contour de visage lunettes de soleil contour">
              <a:extLst>
                <a:ext uri="{FF2B5EF4-FFF2-40B4-BE49-F238E27FC236}">
                  <a16:creationId xmlns:a16="http://schemas.microsoft.com/office/drawing/2014/main" id="{19C64F4F-DB34-4033-AAC0-07CADDEFD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034579" y="6180019"/>
              <a:ext cx="605901" cy="605901"/>
            </a:xfrm>
            <a:prstGeom prst="rect">
              <a:avLst/>
            </a:prstGeom>
          </p:spPr>
        </p:pic>
        <p:sp>
          <p:nvSpPr>
            <p:cNvPr id="19" name="Espace réservé du contenu 2">
              <a:extLst>
                <a:ext uri="{FF2B5EF4-FFF2-40B4-BE49-F238E27FC236}">
                  <a16:creationId xmlns:a16="http://schemas.microsoft.com/office/drawing/2014/main" id="{2B807227-F9B9-4D57-AB3A-9C577998CDD2}"/>
                </a:ext>
              </a:extLst>
            </p:cNvPr>
            <p:cNvSpPr txBox="1">
              <a:spLocks/>
            </p:cNvSpPr>
            <p:nvPr/>
          </p:nvSpPr>
          <p:spPr>
            <a:xfrm>
              <a:off x="161215" y="6318681"/>
              <a:ext cx="8585248" cy="328579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i="1" dirty="0"/>
                <a:t>Et voici comment le </a:t>
              </a:r>
              <a:r>
                <a:rPr lang="fr-FR" b="1" i="1" dirty="0"/>
                <a:t>Big Data</a:t>
              </a:r>
              <a:r>
                <a:rPr lang="fr-FR" b="1" i="1" dirty="0">
                  <a:solidFill>
                    <a:srgbClr val="FFC000"/>
                  </a:solidFill>
                </a:rPr>
                <a:t> </a:t>
              </a:r>
              <a:r>
                <a:rPr lang="fr-FR" i="1" dirty="0"/>
                <a:t>investit le « champ » de l’</a:t>
              </a:r>
              <a:r>
                <a:rPr lang="fr-FR" b="1" i="1" dirty="0"/>
                <a:t>Arboriculture 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A7B425B-26CF-4438-AA47-DDC6C596BE00}"/>
              </a:ext>
            </a:extLst>
          </p:cNvPr>
          <p:cNvGrpSpPr/>
          <p:nvPr/>
        </p:nvGrpSpPr>
        <p:grpSpPr>
          <a:xfrm>
            <a:off x="103398" y="3546386"/>
            <a:ext cx="11869568" cy="2588312"/>
            <a:chOff x="128564" y="3570865"/>
            <a:chExt cx="11869568" cy="2588312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B226C4B1-69FB-4F67-BD2D-2B1727D28B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46595" t="-1254" r="9594" b="1254"/>
            <a:stretch/>
          </p:blipFill>
          <p:spPr>
            <a:xfrm>
              <a:off x="531161" y="4017493"/>
              <a:ext cx="870012" cy="1721321"/>
            </a:xfrm>
            <a:prstGeom prst="rect">
              <a:avLst/>
            </a:prstGeom>
          </p:spPr>
        </p:pic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D4A8F6D5-7E7C-4636-9605-8405278AC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573255" y="4207026"/>
              <a:ext cx="1467205" cy="1193327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7FE1204D-772C-424D-8DC3-96E7F3134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831921" y="3589577"/>
              <a:ext cx="453200" cy="367971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87EE4CFE-1B59-4C4C-BB89-157F37224AC3}"/>
                </a:ext>
              </a:extLst>
            </p:cNvPr>
            <p:cNvSpPr txBox="1"/>
            <p:nvPr/>
          </p:nvSpPr>
          <p:spPr>
            <a:xfrm>
              <a:off x="9879496" y="5400353"/>
              <a:ext cx="8547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Les 3 “Vs”</a:t>
              </a:r>
              <a:endParaRPr lang="en-US" sz="1100" b="1" i="1" dirty="0"/>
            </a:p>
          </p:txBody>
        </p:sp>
        <p:sp>
          <p:nvSpPr>
            <p:cNvPr id="20" name="Espace réservé du contenu 2">
              <a:extLst>
                <a:ext uri="{FF2B5EF4-FFF2-40B4-BE49-F238E27FC236}">
                  <a16:creationId xmlns:a16="http://schemas.microsoft.com/office/drawing/2014/main" id="{8D39515E-9F80-4AA0-A665-55CD07356096}"/>
                </a:ext>
              </a:extLst>
            </p:cNvPr>
            <p:cNvSpPr txBox="1">
              <a:spLocks/>
            </p:cNvSpPr>
            <p:nvPr/>
          </p:nvSpPr>
          <p:spPr>
            <a:xfrm>
              <a:off x="128564" y="3570865"/>
              <a:ext cx="11869568" cy="2588312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b="1" dirty="0"/>
                <a:t>Première étape  </a:t>
              </a:r>
              <a:r>
                <a:rPr lang="fr-FR" dirty="0"/>
                <a:t>: populariser		via une App mobile de reconnaissance de fruits</a:t>
              </a:r>
            </a:p>
            <a:p>
              <a:pPr lvl="3"/>
              <a:r>
                <a:rPr lang="fr-FR" b="1" dirty="0"/>
                <a:t>Justifie</a:t>
              </a:r>
              <a:r>
                <a:rPr lang="fr-FR" dirty="0"/>
                <a:t> une architecture Big Data (modèle des 3 « V » </a:t>
              </a:r>
              <a:r>
                <a:rPr lang="en-US" i="1" dirty="0">
                  <a:hlinkClick r:id="rId15"/>
                </a:rPr>
                <a:t>[2]</a:t>
              </a:r>
              <a:r>
                <a:rPr lang="fr-FR" dirty="0"/>
                <a:t>)</a:t>
              </a:r>
            </a:p>
            <a:p>
              <a:pPr lvl="4"/>
              <a:r>
                <a:rPr lang="fr-FR" b="1" i="1" dirty="0"/>
                <a:t>Volume</a:t>
              </a:r>
              <a:r>
                <a:rPr lang="fr-FR" dirty="0"/>
                <a:t> : f(données labellisées, variétés, stades de développement, nouvelles données)</a:t>
              </a:r>
            </a:p>
            <a:p>
              <a:pPr lvl="5"/>
              <a:r>
                <a:rPr lang="fr-FR" i="1" dirty="0"/>
                <a:t>initial :</a:t>
              </a:r>
              <a:r>
                <a:rPr lang="fr-FR" dirty="0"/>
                <a:t> </a:t>
              </a:r>
              <a:r>
                <a:rPr lang="fr-FR" b="1" dirty="0"/>
                <a:t>1Mo/i</a:t>
              </a:r>
              <a:r>
                <a:rPr lang="fr-FR" dirty="0"/>
                <a:t>, </a:t>
              </a:r>
              <a:r>
                <a:rPr lang="fr-FR" i="1" dirty="0" err="1"/>
                <a:t>pre</a:t>
              </a:r>
              <a:r>
                <a:rPr lang="fr-FR" i="1" dirty="0"/>
                <a:t>-process : </a:t>
              </a:r>
              <a:r>
                <a:rPr lang="fr-FR" b="1" dirty="0"/>
                <a:t>10ko/i</a:t>
              </a:r>
              <a:r>
                <a:rPr lang="fr-FR" dirty="0"/>
                <a:t>, soit proto en </a:t>
              </a:r>
              <a:r>
                <a:rPr lang="fr-FR" b="1" dirty="0"/>
                <a:t>Go </a:t>
              </a:r>
              <a:r>
                <a:rPr lang="fr-FR" dirty="0"/>
                <a:t>et usage en </a:t>
              </a:r>
              <a:r>
                <a:rPr lang="fr-FR" b="1" dirty="0" err="1"/>
                <a:t>PétaOctet</a:t>
              </a:r>
              <a:endParaRPr lang="fr-FR" b="1" dirty="0"/>
            </a:p>
            <a:p>
              <a:pPr lvl="4"/>
              <a:r>
                <a:rPr lang="fr-FR" b="1" i="1" dirty="0"/>
                <a:t>Vitesse</a:t>
              </a:r>
              <a:r>
                <a:rPr lang="fr-FR" dirty="0"/>
                <a:t> : collecte et partage de données, puissance de calcul, latence à minimiser.</a:t>
              </a:r>
            </a:p>
            <a:p>
              <a:pPr lvl="4"/>
              <a:r>
                <a:rPr lang="fr-FR" b="1" i="1" dirty="0"/>
                <a:t>Variété</a:t>
              </a:r>
              <a:r>
                <a:rPr lang="fr-FR" dirty="0"/>
                <a:t> (sources et structures de données) : </a:t>
              </a:r>
            </a:p>
            <a:p>
              <a:pPr lvl="5"/>
              <a:r>
                <a:rPr lang="fr-FR" dirty="0"/>
                <a:t>environnement : imagerie, géolocalisation, capteurs… </a:t>
              </a:r>
            </a:p>
            <a:p>
              <a:pPr lvl="5"/>
              <a:r>
                <a:rPr lang="fr-FR" dirty="0"/>
                <a:t>bases de données tierces : ex, bio-agresseurs et auxiliaires </a:t>
              </a:r>
              <a:r>
                <a:rPr lang="fr-FR" i="1" dirty="0">
                  <a:hlinkClick r:id="rId16"/>
                </a:rPr>
                <a:t>[3]</a:t>
              </a:r>
              <a:endParaRPr lang="fr-FR" dirty="0"/>
            </a:p>
          </p:txBody>
        </p:sp>
      </p:grpSp>
      <p:sp>
        <p:nvSpPr>
          <p:cNvPr id="25" name="Espace réservé du numéro de diapositive 24">
            <a:extLst>
              <a:ext uri="{FF2B5EF4-FFF2-40B4-BE49-F238E27FC236}">
                <a16:creationId xmlns:a16="http://schemas.microsoft.com/office/drawing/2014/main" id="{65439246-D626-404E-B91D-DB1948634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0993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22DD8D-3BA3-41BE-B06C-CBAE22A1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Jeu de </a:t>
            </a:r>
            <a:r>
              <a:rPr lang="en-US" dirty="0" err="1"/>
              <a:t>données</a:t>
            </a:r>
            <a:endParaRPr lang="en-US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F04D723B-A3DE-45B1-A36F-6B177FA93868}"/>
              </a:ext>
            </a:extLst>
          </p:cNvPr>
          <p:cNvSpPr txBox="1">
            <a:spLocks/>
          </p:cNvSpPr>
          <p:nvPr/>
        </p:nvSpPr>
        <p:spPr>
          <a:xfrm>
            <a:off x="339152" y="3872606"/>
            <a:ext cx="10373589" cy="183391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b="1" dirty="0">
                <a:solidFill>
                  <a:schemeClr val="accent1"/>
                </a:solidFill>
              </a:rPr>
              <a:t>Intérêt : </a:t>
            </a:r>
            <a:r>
              <a:rPr lang="fr-FR" sz="1600" b="1" dirty="0"/>
              <a:t>focus sur </a:t>
            </a:r>
            <a:r>
              <a:rPr lang="fr-FR" sz="1600" b="1" dirty="0" err="1"/>
              <a:t>feature</a:t>
            </a:r>
            <a:r>
              <a:rPr lang="fr-FR" sz="1600" b="1" dirty="0"/>
              <a:t> extraction et stratégies de classification</a:t>
            </a:r>
            <a:endParaRPr lang="fr-FR" sz="1600" dirty="0"/>
          </a:p>
          <a:p>
            <a:r>
              <a:rPr lang="fr-FR" sz="1600" b="1" dirty="0">
                <a:solidFill>
                  <a:schemeClr val="accent3"/>
                </a:solidFill>
              </a:rPr>
              <a:t>Limites : </a:t>
            </a:r>
            <a:r>
              <a:rPr lang="fr-FR" sz="1600" b="1" dirty="0"/>
              <a:t>procédé initial lourd et non représentatif</a:t>
            </a:r>
            <a:endParaRPr lang="fr-FR" sz="1600" dirty="0"/>
          </a:p>
          <a:p>
            <a:pPr lvl="1"/>
            <a:r>
              <a:rPr lang="fr-FR" sz="1200" dirty="0"/>
              <a:t>Diversités d’aspects, formes et couleurs f(croissance et maturité)</a:t>
            </a:r>
          </a:p>
          <a:p>
            <a:pPr lvl="1"/>
            <a:r>
              <a:rPr lang="fr-FR" sz="1200" dirty="0"/>
              <a:t>Implique l’ajout d’un </a:t>
            </a:r>
            <a:r>
              <a:rPr lang="fr-FR" sz="1200" dirty="0" err="1"/>
              <a:t>preprocessing</a:t>
            </a:r>
            <a:r>
              <a:rPr lang="fr-FR" sz="1200" dirty="0"/>
              <a:t> ‘conditions réelles’ : </a:t>
            </a:r>
            <a:r>
              <a:rPr lang="fr-FR" sz="1200" dirty="0" err="1"/>
              <a:t>cropping</a:t>
            </a:r>
            <a:r>
              <a:rPr lang="fr-FR" sz="1200" dirty="0"/>
              <a:t> &amp; background-</a:t>
            </a:r>
            <a:r>
              <a:rPr lang="fr-FR" sz="1200" dirty="0" err="1"/>
              <a:t>removal</a:t>
            </a:r>
            <a:r>
              <a:rPr lang="fr-FR" sz="1200" dirty="0"/>
              <a:t>, </a:t>
            </a:r>
            <a:r>
              <a:rPr lang="fr-FR" sz="1200" dirty="0" err="1"/>
              <a:t>resizing</a:t>
            </a:r>
            <a:endParaRPr lang="fr-FR" sz="1200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8015A65B-1281-4FCB-9F66-62E8623CC7FB}"/>
              </a:ext>
            </a:extLst>
          </p:cNvPr>
          <p:cNvGrpSpPr/>
          <p:nvPr/>
        </p:nvGrpSpPr>
        <p:grpSpPr>
          <a:xfrm>
            <a:off x="339152" y="1776092"/>
            <a:ext cx="7678943" cy="1920896"/>
            <a:chOff x="339152" y="1776092"/>
            <a:chExt cx="7678943" cy="1920896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881242F4-3491-49A8-8620-EF9D3777D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8639" y="2330559"/>
              <a:ext cx="1508258" cy="1098442"/>
            </a:xfrm>
            <a:prstGeom prst="rect">
              <a:avLst/>
            </a:prstGeom>
          </p:spPr>
        </p:pic>
        <p:sp>
          <p:nvSpPr>
            <p:cNvPr id="50" name="Espace réservé du contenu 2">
              <a:extLst>
                <a:ext uri="{FF2B5EF4-FFF2-40B4-BE49-F238E27FC236}">
                  <a16:creationId xmlns:a16="http://schemas.microsoft.com/office/drawing/2014/main" id="{36DB2F93-B554-4FA8-A62F-BAA596DB40A3}"/>
                </a:ext>
              </a:extLst>
            </p:cNvPr>
            <p:cNvSpPr txBox="1">
              <a:spLocks/>
            </p:cNvSpPr>
            <p:nvPr/>
          </p:nvSpPr>
          <p:spPr>
            <a:xfrm>
              <a:off x="339152" y="1776092"/>
              <a:ext cx="7678943" cy="1920896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/>
                <a:t>Dataset Kaggle </a:t>
              </a:r>
              <a:r>
                <a:rPr lang="en-US" sz="1600" i="1" dirty="0">
                  <a:hlinkClick r:id="rId3"/>
                </a:rPr>
                <a:t>[1]</a:t>
              </a:r>
              <a:r>
                <a:rPr lang="en-US" sz="1600" b="1" dirty="0"/>
                <a:t> riche de 131 </a:t>
              </a:r>
              <a:r>
                <a:rPr lang="en-US" sz="1600" b="1" dirty="0" err="1"/>
                <a:t>variétés</a:t>
              </a:r>
              <a:r>
                <a:rPr lang="en-US" sz="1600" b="1" dirty="0"/>
                <a:t> de fruit et legumes - </a:t>
              </a:r>
              <a:r>
                <a:rPr lang="en-US" sz="1600" b="1" i="1" dirty="0" err="1"/>
                <a:t>labellisées</a:t>
              </a:r>
              <a:endParaRPr lang="en-US" sz="1600" b="1" i="1" dirty="0"/>
            </a:p>
            <a:p>
              <a:pPr lvl="4"/>
              <a:r>
                <a:rPr lang="en-US" dirty="0"/>
                <a:t>Photos “360°” </a:t>
              </a:r>
              <a:r>
                <a:rPr lang="en-US" dirty="0" err="1"/>
                <a:t>extraites</a:t>
              </a:r>
              <a:r>
                <a:rPr lang="en-US" dirty="0"/>
                <a:t> </a:t>
              </a:r>
              <a:r>
                <a:rPr lang="en-US" dirty="0" err="1"/>
                <a:t>d’une</a:t>
              </a:r>
              <a:r>
                <a:rPr lang="en-US" dirty="0"/>
                <a:t> </a:t>
              </a:r>
              <a:r>
                <a:rPr lang="en-US" dirty="0" err="1"/>
                <a:t>captation</a:t>
              </a:r>
              <a:r>
                <a:rPr lang="en-US" dirty="0"/>
                <a:t> </a:t>
              </a:r>
              <a:r>
                <a:rPr lang="en-US" dirty="0" err="1"/>
                <a:t>spécifique</a:t>
              </a:r>
              <a:r>
                <a:rPr lang="en-US" dirty="0"/>
                <a:t> :</a:t>
              </a:r>
            </a:p>
            <a:p>
              <a:pPr lvl="5"/>
              <a:r>
                <a:rPr lang="en-US" dirty="0"/>
                <a:t>rotation tri-</a:t>
              </a:r>
              <a:r>
                <a:rPr lang="en-US" dirty="0" err="1"/>
                <a:t>axiale</a:t>
              </a:r>
              <a:r>
                <a:rPr lang="en-US" dirty="0"/>
                <a:t> </a:t>
              </a:r>
            </a:p>
            <a:p>
              <a:pPr lvl="5"/>
              <a:r>
                <a:rPr lang="en-US" dirty="0"/>
                <a:t>post-</a:t>
              </a:r>
              <a:r>
                <a:rPr lang="en-US" dirty="0" err="1"/>
                <a:t>traitée</a:t>
              </a:r>
              <a:r>
                <a:rPr lang="en-US" dirty="0"/>
                <a:t> (fond blanc </a:t>
              </a:r>
              <a:r>
                <a:rPr lang="en-US" dirty="0" err="1"/>
                <a:t>reconstruit</a:t>
              </a:r>
              <a:r>
                <a:rPr lang="en-US" dirty="0"/>
                <a:t> + resizing 100x100 pixel) </a:t>
              </a:r>
            </a:p>
            <a:p>
              <a:pPr lvl="4"/>
              <a:r>
                <a:rPr lang="en-US" dirty="0"/>
                <a:t>Train : </a:t>
              </a:r>
              <a:r>
                <a:rPr lang="fr-FR" dirty="0"/>
                <a:t>67 692 Fichiers / T</a:t>
              </a:r>
              <a:r>
                <a:rPr lang="en-US" dirty="0" err="1"/>
                <a:t>est</a:t>
              </a:r>
              <a:r>
                <a:rPr lang="en-US" dirty="0"/>
                <a:t> : </a:t>
              </a:r>
              <a:r>
                <a:rPr lang="fr-FR" dirty="0"/>
                <a:t>22 688 Fichiers</a:t>
              </a:r>
            </a:p>
          </p:txBody>
        </p:sp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DB6E2788-52E5-49A5-9DD6-FF3957DE0577}"/>
              </a:ext>
            </a:extLst>
          </p:cNvPr>
          <p:cNvSpPr txBox="1"/>
          <p:nvPr/>
        </p:nvSpPr>
        <p:spPr>
          <a:xfrm>
            <a:off x="9868928" y="6545315"/>
            <a:ext cx="2323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[1] https://www.kaggle.com/moltean/fruits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C6959921-3B0D-4B3E-BAC5-3AED0DFD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4</a:t>
            </a:fld>
            <a:endParaRPr lang="en-US" b="1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2C96861D-3C58-425B-8F33-8646E00F0060}"/>
              </a:ext>
            </a:extLst>
          </p:cNvPr>
          <p:cNvGrpSpPr/>
          <p:nvPr/>
        </p:nvGrpSpPr>
        <p:grpSpPr>
          <a:xfrm>
            <a:off x="339152" y="5905168"/>
            <a:ext cx="9417344" cy="640147"/>
            <a:chOff x="304742" y="5674886"/>
            <a:chExt cx="9417344" cy="640147"/>
          </a:xfrm>
        </p:grpSpPr>
        <p:sp>
          <p:nvSpPr>
            <p:cNvPr id="58" name="Rectangle : coins arrondis 57">
              <a:extLst>
                <a:ext uri="{FF2B5EF4-FFF2-40B4-BE49-F238E27FC236}">
                  <a16:creationId xmlns:a16="http://schemas.microsoft.com/office/drawing/2014/main" id="{0E2670BE-6961-4EB6-8F99-07409E214FF8}"/>
                </a:ext>
              </a:extLst>
            </p:cNvPr>
            <p:cNvSpPr/>
            <p:nvPr/>
          </p:nvSpPr>
          <p:spPr>
            <a:xfrm>
              <a:off x="304742" y="5674886"/>
              <a:ext cx="9417344" cy="640147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Espace réservé du contenu 2">
              <a:extLst>
                <a:ext uri="{FF2B5EF4-FFF2-40B4-BE49-F238E27FC236}">
                  <a16:creationId xmlns:a16="http://schemas.microsoft.com/office/drawing/2014/main" id="{47024AA1-6AE0-43D0-91C8-035C9B122D84}"/>
                </a:ext>
              </a:extLst>
            </p:cNvPr>
            <p:cNvSpPr txBox="1">
              <a:spLocks/>
            </p:cNvSpPr>
            <p:nvPr/>
          </p:nvSpPr>
          <p:spPr>
            <a:xfrm>
              <a:off x="304742" y="5706520"/>
              <a:ext cx="9325819" cy="576881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600" b="1" dirty="0"/>
                <a:t>Opportunité : </a:t>
              </a:r>
              <a:r>
                <a:rPr lang="fr-FR" sz="1600" dirty="0"/>
                <a:t>enrichissement des données en conditions réelles, partiellement labellisées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283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EA65FB-992B-4145-B27F-CB62EA329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718956"/>
            <a:ext cx="3631347" cy="698682"/>
          </a:xfrm>
        </p:spPr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49" name="Espace réservé du numéro de diapositive 48">
            <a:extLst>
              <a:ext uri="{FF2B5EF4-FFF2-40B4-BE49-F238E27FC236}">
                <a16:creationId xmlns:a16="http://schemas.microsoft.com/office/drawing/2014/main" id="{916B48F4-B7A6-4BB7-A1DF-E5E401CBE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5</a:t>
            </a:fld>
            <a:endParaRPr lang="en-US" b="1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1816C534-B831-4F8F-8D13-88A31977FDB4}"/>
              </a:ext>
            </a:extLst>
          </p:cNvPr>
          <p:cNvSpPr txBox="1"/>
          <p:nvPr/>
        </p:nvSpPr>
        <p:spPr>
          <a:xfrm>
            <a:off x="9410700" y="6516701"/>
            <a:ext cx="2781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[1] </a:t>
            </a:r>
            <a:r>
              <a:rPr lang="en-US" sz="800" i="1" dirty="0" err="1"/>
              <a:t>FirstMark</a:t>
            </a:r>
            <a:r>
              <a:rPr lang="en-US" sz="800" i="1" dirty="0"/>
              <a:t> : 2020/09/2020-Data-and-AI-Landscape</a:t>
            </a:r>
          </a:p>
          <a:p>
            <a:r>
              <a:rPr lang="en-US" sz="800" i="1" dirty="0"/>
              <a:t>[2] </a:t>
            </a:r>
            <a:r>
              <a:rPr lang="en-US" sz="800" i="1" dirty="0" err="1"/>
              <a:t>exemple</a:t>
            </a:r>
            <a:r>
              <a:rPr lang="en-US" sz="800" i="1" dirty="0"/>
              <a:t> </a:t>
            </a:r>
            <a:r>
              <a:rPr lang="en-US" sz="800" i="1" dirty="0" err="1"/>
              <a:t>positionnement</a:t>
            </a:r>
            <a:r>
              <a:rPr lang="en-US" sz="800" i="1" dirty="0"/>
              <a:t> de la </a:t>
            </a:r>
            <a:r>
              <a:rPr lang="en-US" sz="800" i="1" dirty="0" err="1"/>
              <a:t>société</a:t>
            </a:r>
            <a:r>
              <a:rPr lang="en-US" sz="800" i="1" dirty="0"/>
              <a:t> </a:t>
            </a:r>
            <a:r>
              <a:rPr lang="en-US" sz="800" i="1" dirty="0" err="1"/>
              <a:t>Saagie</a:t>
            </a:r>
            <a:endParaRPr lang="en-US" sz="800" i="1" dirty="0"/>
          </a:p>
        </p:txBody>
      </p:sp>
      <p:sp>
        <p:nvSpPr>
          <p:cNvPr id="54" name="Espace réservé du contenu 2">
            <a:extLst>
              <a:ext uri="{FF2B5EF4-FFF2-40B4-BE49-F238E27FC236}">
                <a16:creationId xmlns:a16="http://schemas.microsoft.com/office/drawing/2014/main" id="{AA334E83-EF27-4E08-A861-A93F42A6CFEA}"/>
              </a:ext>
            </a:extLst>
          </p:cNvPr>
          <p:cNvSpPr txBox="1">
            <a:spLocks/>
          </p:cNvSpPr>
          <p:nvPr/>
        </p:nvSpPr>
        <p:spPr>
          <a:xfrm>
            <a:off x="227864" y="1347379"/>
            <a:ext cx="2676612" cy="5432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b="1" dirty="0"/>
              <a:t>Application</a:t>
            </a:r>
            <a:endParaRPr lang="fr-FR" sz="1200" dirty="0"/>
          </a:p>
        </p:txBody>
      </p:sp>
      <p:grpSp>
        <p:nvGrpSpPr>
          <p:cNvPr id="147" name="Groupe 146">
            <a:extLst>
              <a:ext uri="{FF2B5EF4-FFF2-40B4-BE49-F238E27FC236}">
                <a16:creationId xmlns:a16="http://schemas.microsoft.com/office/drawing/2014/main" id="{579D84EA-70FD-495E-8811-4CAA02426813}"/>
              </a:ext>
            </a:extLst>
          </p:cNvPr>
          <p:cNvGrpSpPr/>
          <p:nvPr/>
        </p:nvGrpSpPr>
        <p:grpSpPr>
          <a:xfrm>
            <a:off x="367160" y="2100827"/>
            <a:ext cx="11295006" cy="1938441"/>
            <a:chOff x="367160" y="2100827"/>
            <a:chExt cx="11295006" cy="19384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61B8474-B986-49A8-855B-6C2A1620EABC}"/>
                </a:ext>
              </a:extLst>
            </p:cNvPr>
            <p:cNvSpPr/>
            <p:nvPr/>
          </p:nvSpPr>
          <p:spPr>
            <a:xfrm>
              <a:off x="367161" y="2100827"/>
              <a:ext cx="1381301" cy="556424"/>
            </a:xfrm>
            <a:prstGeom prst="rect">
              <a:avLst/>
            </a:prstGeom>
            <a:pattFill prst="pct3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/>
                <a:t>Collect</a:t>
              </a:r>
              <a:endParaRPr lang="en-US" b="1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25B1D8-DF3D-462C-93BE-588186F0EA5F}"/>
                </a:ext>
              </a:extLst>
            </p:cNvPr>
            <p:cNvSpPr/>
            <p:nvPr/>
          </p:nvSpPr>
          <p:spPr>
            <a:xfrm>
              <a:off x="9067611" y="2112145"/>
              <a:ext cx="1210806" cy="556424"/>
            </a:xfrm>
            <a:prstGeom prst="rect">
              <a:avLst/>
            </a:prstGeom>
            <a:pattFill prst="pct3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Classify</a:t>
              </a:r>
              <a:endParaRPr lang="en-US" i="1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B7B4F4-D38A-4833-8431-09672A0BB8B6}"/>
                </a:ext>
              </a:extLst>
            </p:cNvPr>
            <p:cNvSpPr/>
            <p:nvPr/>
          </p:nvSpPr>
          <p:spPr>
            <a:xfrm>
              <a:off x="424470" y="2806370"/>
              <a:ext cx="1725876" cy="348104"/>
            </a:xfrm>
            <a:prstGeom prst="rect">
              <a:avLst/>
            </a:prstGeom>
            <a:pattFill prst="pct80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image capture</a:t>
              </a:r>
              <a:endParaRPr lang="en-US" sz="1600" i="1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1501FA-621D-43E7-861B-AE44AA6E746D}"/>
                </a:ext>
              </a:extLst>
            </p:cNvPr>
            <p:cNvSpPr/>
            <p:nvPr/>
          </p:nvSpPr>
          <p:spPr>
            <a:xfrm>
              <a:off x="424471" y="3249829"/>
              <a:ext cx="1725876" cy="348104"/>
            </a:xfrm>
            <a:prstGeom prst="rect">
              <a:avLst/>
            </a:prstGeom>
            <a:pattFill prst="pct80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i="1" dirty="0">
                  <a:solidFill>
                    <a:schemeClr val="bg1"/>
                  </a:solidFill>
                </a:rPr>
                <a:t>Details collection</a:t>
              </a:r>
            </a:p>
          </p:txBody>
        </p:sp>
        <p:sp>
          <p:nvSpPr>
            <p:cNvPr id="10" name="Flèche : droite 9">
              <a:extLst>
                <a:ext uri="{FF2B5EF4-FFF2-40B4-BE49-F238E27FC236}">
                  <a16:creationId xmlns:a16="http://schemas.microsoft.com/office/drawing/2014/main" id="{78C5BBAC-FE48-4882-BDAF-672E86C25AC6}"/>
                </a:ext>
              </a:extLst>
            </p:cNvPr>
            <p:cNvSpPr/>
            <p:nvPr/>
          </p:nvSpPr>
          <p:spPr>
            <a:xfrm>
              <a:off x="1850831" y="2302173"/>
              <a:ext cx="275208" cy="202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èche : droite 11">
              <a:extLst>
                <a:ext uri="{FF2B5EF4-FFF2-40B4-BE49-F238E27FC236}">
                  <a16:creationId xmlns:a16="http://schemas.microsoft.com/office/drawing/2014/main" id="{7BAE4D8D-FCF6-43CD-8444-3905C6D145E2}"/>
                </a:ext>
              </a:extLst>
            </p:cNvPr>
            <p:cNvSpPr/>
            <p:nvPr/>
          </p:nvSpPr>
          <p:spPr>
            <a:xfrm>
              <a:off x="8687193" y="2331646"/>
              <a:ext cx="275208" cy="202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A01C4D-2B59-42F2-AA7A-AC173362C18D}"/>
                </a:ext>
              </a:extLst>
            </p:cNvPr>
            <p:cNvSpPr/>
            <p:nvPr/>
          </p:nvSpPr>
          <p:spPr>
            <a:xfrm>
              <a:off x="9170011" y="2756466"/>
              <a:ext cx="2492155" cy="348104"/>
            </a:xfrm>
            <a:prstGeom prst="rect">
              <a:avLst/>
            </a:prstGeom>
            <a:pattFill prst="pct80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Return labels</a:t>
              </a:r>
              <a:endParaRPr lang="en-US" sz="1600" i="1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FE8B0A-1F25-4A17-8485-5ECBEC9161DF}"/>
                </a:ext>
              </a:extLst>
            </p:cNvPr>
            <p:cNvSpPr/>
            <p:nvPr/>
          </p:nvSpPr>
          <p:spPr>
            <a:xfrm>
              <a:off x="9170011" y="3203282"/>
              <a:ext cx="2492155" cy="348104"/>
            </a:xfrm>
            <a:prstGeom prst="rect">
              <a:avLst/>
            </a:prstGeom>
            <a:pattFill prst="pct80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i="1" dirty="0">
                  <a:solidFill>
                    <a:schemeClr val="bg1"/>
                  </a:solidFill>
                </a:rPr>
                <a:t>Attach details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64843B8-34A7-491C-9380-74DD20D35BB4}"/>
                </a:ext>
              </a:extLst>
            </p:cNvPr>
            <p:cNvSpPr/>
            <p:nvPr/>
          </p:nvSpPr>
          <p:spPr>
            <a:xfrm>
              <a:off x="2418005" y="3668409"/>
              <a:ext cx="1725877" cy="348104"/>
            </a:xfrm>
            <a:prstGeom prst="rect">
              <a:avLst/>
            </a:prstGeom>
            <a:pattFill prst="pct80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i="1" dirty="0">
                  <a:solidFill>
                    <a:schemeClr val="bg1"/>
                  </a:solidFill>
                </a:rPr>
                <a:t>Details storage</a:t>
              </a:r>
            </a:p>
            <a:p>
              <a:r>
                <a:rPr lang="en-US" sz="1200" b="1" i="1" dirty="0">
                  <a:solidFill>
                    <a:schemeClr val="bg1"/>
                  </a:solidFill>
                </a:rPr>
                <a:t>(enrich Schema)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28E9E30-C054-47B0-9ED5-7D743DEE4A52}"/>
                </a:ext>
              </a:extLst>
            </p:cNvPr>
            <p:cNvSpPr/>
            <p:nvPr/>
          </p:nvSpPr>
          <p:spPr>
            <a:xfrm>
              <a:off x="2418006" y="2806370"/>
              <a:ext cx="1732956" cy="348104"/>
            </a:xfrm>
            <a:prstGeom prst="rect">
              <a:avLst/>
            </a:prstGeom>
            <a:pattFill prst="pct80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image upload</a:t>
              </a:r>
              <a:endParaRPr lang="en-US" sz="1600" i="1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065A1B8E-D1C8-4F70-9623-DDD336D14727}"/>
                </a:ext>
              </a:extLst>
            </p:cNvPr>
            <p:cNvCxnSpPr>
              <a:stCxn id="4" idx="1"/>
              <a:endCxn id="4" idx="1"/>
            </p:cNvCxnSpPr>
            <p:nvPr/>
          </p:nvCxnSpPr>
          <p:spPr>
            <a:xfrm>
              <a:off x="367161" y="2379039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 : en angle 20">
              <a:extLst>
                <a:ext uri="{FF2B5EF4-FFF2-40B4-BE49-F238E27FC236}">
                  <a16:creationId xmlns:a16="http://schemas.microsoft.com/office/drawing/2014/main" id="{A973D609-A758-4DCE-83B1-041A3D49573F}"/>
                </a:ext>
              </a:extLst>
            </p:cNvPr>
            <p:cNvCxnSpPr>
              <a:cxnSpLocks/>
              <a:stCxn id="4" idx="1"/>
              <a:endCxn id="7" idx="1"/>
            </p:cNvCxnSpPr>
            <p:nvPr/>
          </p:nvCxnSpPr>
          <p:spPr>
            <a:xfrm rot="10800000" flipH="1" flipV="1">
              <a:off x="367160" y="2379038"/>
              <a:ext cx="57309" cy="601383"/>
            </a:xfrm>
            <a:prstGeom prst="bentConnector3">
              <a:avLst>
                <a:gd name="adj1" fmla="val -39889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 : en angle 21">
              <a:extLst>
                <a:ext uri="{FF2B5EF4-FFF2-40B4-BE49-F238E27FC236}">
                  <a16:creationId xmlns:a16="http://schemas.microsoft.com/office/drawing/2014/main" id="{3517BCBC-4871-4E7A-A5E2-BDE9749CD6E9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 rot="10800000" flipH="1" flipV="1">
              <a:off x="2338773" y="2383153"/>
              <a:ext cx="79232" cy="1459307"/>
            </a:xfrm>
            <a:prstGeom prst="bentConnector3">
              <a:avLst>
                <a:gd name="adj1" fmla="val -87351"/>
              </a:avLst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Connecteur : en angle 22">
              <a:extLst>
                <a:ext uri="{FF2B5EF4-FFF2-40B4-BE49-F238E27FC236}">
                  <a16:creationId xmlns:a16="http://schemas.microsoft.com/office/drawing/2014/main" id="{6A60D87A-80CA-4988-8041-52D842536C58}"/>
                </a:ext>
              </a:extLst>
            </p:cNvPr>
            <p:cNvCxnSpPr>
              <a:cxnSpLocks/>
              <a:stCxn id="4" idx="1"/>
              <a:endCxn id="8" idx="1"/>
            </p:cNvCxnSpPr>
            <p:nvPr/>
          </p:nvCxnSpPr>
          <p:spPr>
            <a:xfrm rot="10800000" flipH="1" flipV="1">
              <a:off x="367161" y="2379039"/>
              <a:ext cx="57310" cy="1044842"/>
            </a:xfrm>
            <a:prstGeom prst="bentConnector3">
              <a:avLst>
                <a:gd name="adj1" fmla="val -398883"/>
              </a:avLst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Connecteur : en angle 23">
              <a:extLst>
                <a:ext uri="{FF2B5EF4-FFF2-40B4-BE49-F238E27FC236}">
                  <a16:creationId xmlns:a16="http://schemas.microsoft.com/office/drawing/2014/main" id="{4508A048-5EE3-4977-B260-1470497BEAC6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 rot="10800000" flipH="1" flipV="1">
              <a:off x="2338772" y="2383154"/>
              <a:ext cx="79233" cy="597268"/>
            </a:xfrm>
            <a:prstGeom prst="bentConnector3">
              <a:avLst>
                <a:gd name="adj1" fmla="val -8734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 : en angle 24">
              <a:extLst>
                <a:ext uri="{FF2B5EF4-FFF2-40B4-BE49-F238E27FC236}">
                  <a16:creationId xmlns:a16="http://schemas.microsoft.com/office/drawing/2014/main" id="{10D0C00A-4C5A-4633-941C-516E6487CD43}"/>
                </a:ext>
              </a:extLst>
            </p:cNvPr>
            <p:cNvCxnSpPr>
              <a:cxnSpLocks/>
              <a:stCxn id="6" idx="1"/>
              <a:endCxn id="13" idx="1"/>
            </p:cNvCxnSpPr>
            <p:nvPr/>
          </p:nvCxnSpPr>
          <p:spPr>
            <a:xfrm rot="10800000" flipH="1" flipV="1">
              <a:off x="9067611" y="2390356"/>
              <a:ext cx="102400" cy="540161"/>
            </a:xfrm>
            <a:prstGeom prst="bentConnector3">
              <a:avLst>
                <a:gd name="adj1" fmla="val -7577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 : en angle 25">
              <a:extLst>
                <a:ext uri="{FF2B5EF4-FFF2-40B4-BE49-F238E27FC236}">
                  <a16:creationId xmlns:a16="http://schemas.microsoft.com/office/drawing/2014/main" id="{CD777047-B13A-4703-AD5D-419B9BD96B34}"/>
                </a:ext>
              </a:extLst>
            </p:cNvPr>
            <p:cNvCxnSpPr>
              <a:cxnSpLocks/>
              <a:stCxn id="6" idx="1"/>
              <a:endCxn id="14" idx="1"/>
            </p:cNvCxnSpPr>
            <p:nvPr/>
          </p:nvCxnSpPr>
          <p:spPr>
            <a:xfrm rot="10800000" flipH="1" flipV="1">
              <a:off x="9067611" y="2390356"/>
              <a:ext cx="102400" cy="986977"/>
            </a:xfrm>
            <a:prstGeom prst="bentConnector3">
              <a:avLst>
                <a:gd name="adj1" fmla="val -67587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49CD919-5156-4980-A0F5-5767F1B16F42}"/>
                </a:ext>
              </a:extLst>
            </p:cNvPr>
            <p:cNvSpPr/>
            <p:nvPr/>
          </p:nvSpPr>
          <p:spPr>
            <a:xfrm>
              <a:off x="424470" y="3691164"/>
              <a:ext cx="1725876" cy="348104"/>
            </a:xfrm>
            <a:prstGeom prst="rect">
              <a:avLst/>
            </a:prstGeom>
            <a:pattFill prst="pct80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i="1" dirty="0">
                  <a:solidFill>
                    <a:schemeClr val="bg1"/>
                  </a:solidFill>
                </a:rPr>
                <a:t>Right labels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8CEB69D-9023-4D21-9672-EED91895408D}"/>
                </a:ext>
              </a:extLst>
            </p:cNvPr>
            <p:cNvSpPr/>
            <p:nvPr/>
          </p:nvSpPr>
          <p:spPr>
            <a:xfrm>
              <a:off x="2417411" y="3242248"/>
              <a:ext cx="1725873" cy="348104"/>
            </a:xfrm>
            <a:prstGeom prst="rect">
              <a:avLst/>
            </a:prstGeom>
            <a:pattFill prst="pct80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i="1" dirty="0">
                  <a:solidFill>
                    <a:schemeClr val="bg1"/>
                  </a:solidFill>
                </a:rPr>
                <a:t>Upstream preprocessing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210FC98-9F97-439B-BC2B-88041414E796}"/>
                </a:ext>
              </a:extLst>
            </p:cNvPr>
            <p:cNvSpPr/>
            <p:nvPr/>
          </p:nvSpPr>
          <p:spPr>
            <a:xfrm>
              <a:off x="9162927" y="3642674"/>
              <a:ext cx="2499239" cy="348104"/>
            </a:xfrm>
            <a:prstGeom prst="rect">
              <a:avLst/>
            </a:prstGeom>
            <a:pattFill prst="pct80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i="1" dirty="0">
                  <a:solidFill>
                    <a:schemeClr val="bg1"/>
                  </a:solidFill>
                </a:rPr>
                <a:t>Catch new labels or details</a:t>
              </a:r>
            </a:p>
          </p:txBody>
        </p:sp>
        <p:cxnSp>
          <p:nvCxnSpPr>
            <p:cNvPr id="64" name="Connecteur : en angle 63">
              <a:extLst>
                <a:ext uri="{FF2B5EF4-FFF2-40B4-BE49-F238E27FC236}">
                  <a16:creationId xmlns:a16="http://schemas.microsoft.com/office/drawing/2014/main" id="{3C4A1943-2771-4B39-A45E-22EB9AC53810}"/>
                </a:ext>
              </a:extLst>
            </p:cNvPr>
            <p:cNvCxnSpPr>
              <a:cxnSpLocks/>
              <a:stCxn id="6" idx="1"/>
              <a:endCxn id="62" idx="1"/>
            </p:cNvCxnSpPr>
            <p:nvPr/>
          </p:nvCxnSpPr>
          <p:spPr>
            <a:xfrm rot="10800000" flipH="1" flipV="1">
              <a:off x="9067611" y="2390356"/>
              <a:ext cx="95316" cy="1426369"/>
            </a:xfrm>
            <a:prstGeom prst="bentConnector3">
              <a:avLst>
                <a:gd name="adj1" fmla="val -81411"/>
              </a:avLst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0" name="Connecteur : en angle 69">
              <a:extLst>
                <a:ext uri="{FF2B5EF4-FFF2-40B4-BE49-F238E27FC236}">
                  <a16:creationId xmlns:a16="http://schemas.microsoft.com/office/drawing/2014/main" id="{781C63C8-9B27-4FA8-AC74-C369E26F83EC}"/>
                </a:ext>
              </a:extLst>
            </p:cNvPr>
            <p:cNvCxnSpPr>
              <a:cxnSpLocks/>
              <a:endCxn id="58" idx="1"/>
            </p:cNvCxnSpPr>
            <p:nvPr/>
          </p:nvCxnSpPr>
          <p:spPr>
            <a:xfrm rot="10800000" flipH="1" flipV="1">
              <a:off x="2338773" y="2383154"/>
              <a:ext cx="78638" cy="1033146"/>
            </a:xfrm>
            <a:prstGeom prst="bentConnector3">
              <a:avLst>
                <a:gd name="adj1" fmla="val -88010"/>
              </a:avLst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4" name="Connecteur : en angle 73">
              <a:extLst>
                <a:ext uri="{FF2B5EF4-FFF2-40B4-BE49-F238E27FC236}">
                  <a16:creationId xmlns:a16="http://schemas.microsoft.com/office/drawing/2014/main" id="{F58CBCDF-4CE6-4A0B-AA6F-3CBDE8992353}"/>
                </a:ext>
              </a:extLst>
            </p:cNvPr>
            <p:cNvCxnSpPr>
              <a:cxnSpLocks/>
              <a:stCxn id="4" idx="1"/>
              <a:endCxn id="56" idx="1"/>
            </p:cNvCxnSpPr>
            <p:nvPr/>
          </p:nvCxnSpPr>
          <p:spPr>
            <a:xfrm rot="10800000" flipH="1" flipV="1">
              <a:off x="367160" y="2379038"/>
              <a:ext cx="57309" cy="1486177"/>
            </a:xfrm>
            <a:prstGeom prst="bentConnector3">
              <a:avLst>
                <a:gd name="adj1" fmla="val -398890"/>
              </a:avLst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3" name="Connecteur : en angle 102">
              <a:extLst>
                <a:ext uri="{FF2B5EF4-FFF2-40B4-BE49-F238E27FC236}">
                  <a16:creationId xmlns:a16="http://schemas.microsoft.com/office/drawing/2014/main" id="{0316B79D-C9D4-4D22-B0F4-26A96FDD2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7161" y="2261593"/>
              <a:ext cx="9911256" cy="11318"/>
            </a:xfrm>
            <a:prstGeom prst="bentConnector5">
              <a:avLst>
                <a:gd name="adj1" fmla="val -2306"/>
                <a:gd name="adj2" fmla="val 3169632"/>
                <a:gd name="adj3" fmla="val 102306"/>
              </a:avLst>
            </a:prstGeom>
            <a:ln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e 147">
            <a:extLst>
              <a:ext uri="{FF2B5EF4-FFF2-40B4-BE49-F238E27FC236}">
                <a16:creationId xmlns:a16="http://schemas.microsoft.com/office/drawing/2014/main" id="{594519D2-5936-4879-9AAC-06546F83F70B}"/>
              </a:ext>
            </a:extLst>
          </p:cNvPr>
          <p:cNvGrpSpPr/>
          <p:nvPr/>
        </p:nvGrpSpPr>
        <p:grpSpPr>
          <a:xfrm>
            <a:off x="4441347" y="4083440"/>
            <a:ext cx="6977015" cy="2437347"/>
            <a:chOff x="304742" y="4298615"/>
            <a:chExt cx="6977015" cy="2437347"/>
          </a:xfrm>
        </p:grpSpPr>
        <p:sp>
          <p:nvSpPr>
            <p:cNvPr id="135" name="Rectangle : coins arrondis 134">
              <a:extLst>
                <a:ext uri="{FF2B5EF4-FFF2-40B4-BE49-F238E27FC236}">
                  <a16:creationId xmlns:a16="http://schemas.microsoft.com/office/drawing/2014/main" id="{27CC3711-F8F3-4444-94B7-2F5C489DAF4B}"/>
                </a:ext>
              </a:extLst>
            </p:cNvPr>
            <p:cNvSpPr/>
            <p:nvPr/>
          </p:nvSpPr>
          <p:spPr>
            <a:xfrm>
              <a:off x="304742" y="4456100"/>
              <a:ext cx="6977015" cy="2279862"/>
            </a:xfrm>
            <a:prstGeom prst="roundRect">
              <a:avLst>
                <a:gd name="adj" fmla="val 5049"/>
              </a:avLst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E4C0AAB3-499D-47A9-940D-11274C30B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1157" y="5646472"/>
              <a:ext cx="3119492" cy="955973"/>
            </a:xfrm>
            <a:prstGeom prst="rect">
              <a:avLst/>
            </a:prstGeom>
          </p:spPr>
        </p:pic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79059437-5624-4E00-B5B3-4135803989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114"/>
            <a:stretch/>
          </p:blipFill>
          <p:spPr>
            <a:xfrm>
              <a:off x="659562" y="5645870"/>
              <a:ext cx="3162900" cy="952329"/>
            </a:xfrm>
            <a:prstGeom prst="rect">
              <a:avLst/>
            </a:prstGeom>
          </p:spPr>
        </p:pic>
        <p:sp>
          <p:nvSpPr>
            <p:cNvPr id="134" name="Espace réservé du contenu 2">
              <a:extLst>
                <a:ext uri="{FF2B5EF4-FFF2-40B4-BE49-F238E27FC236}">
                  <a16:creationId xmlns:a16="http://schemas.microsoft.com/office/drawing/2014/main" id="{DB8AABB1-F393-48CD-9562-08C639FEFDE4}"/>
                </a:ext>
              </a:extLst>
            </p:cNvPr>
            <p:cNvSpPr txBox="1">
              <a:spLocks/>
            </p:cNvSpPr>
            <p:nvPr/>
          </p:nvSpPr>
          <p:spPr>
            <a:xfrm>
              <a:off x="338456" y="4298615"/>
              <a:ext cx="6661085" cy="1406150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600" b="1" dirty="0"/>
                <a:t>Métriques : </a:t>
              </a:r>
              <a:r>
                <a:rPr lang="fr-FR" sz="1600" i="1" dirty="0"/>
                <a:t>disponibilité, rapidité, précision, …</a:t>
              </a:r>
            </a:p>
            <a:p>
              <a:r>
                <a:rPr lang="fr-FR" sz="1600" b="1" dirty="0"/>
                <a:t>Enjeux : </a:t>
              </a:r>
              <a:r>
                <a:rPr lang="fr-FR" sz="1600" i="1" dirty="0"/>
                <a:t>parallélisation, </a:t>
              </a:r>
              <a:r>
                <a:rPr lang="fr-FR" sz="1600" i="1" dirty="0" err="1"/>
                <a:t>resilience</a:t>
              </a:r>
              <a:r>
                <a:rPr lang="fr-FR" sz="1600" i="1" dirty="0"/>
                <a:t>, évolutivité - scalabilité</a:t>
              </a:r>
            </a:p>
            <a:p>
              <a:r>
                <a:rPr lang="fr-FR" sz="1600" b="1" dirty="0"/>
                <a:t>Contexte : </a:t>
              </a:r>
              <a:r>
                <a:rPr lang="fr-FR" sz="1600" dirty="0" err="1"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landscape</a:t>
              </a:r>
              <a:r>
                <a:rPr lang="fr-FR" sz="1600" dirty="0"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Data &amp; AI</a:t>
              </a:r>
              <a:r>
                <a:rPr lang="fr-FR" sz="1600" dirty="0"/>
                <a:t> </a:t>
              </a:r>
              <a:r>
                <a:rPr lang="fr-FR" sz="1600" i="1" dirty="0"/>
                <a:t>[1] émergence </a:t>
              </a:r>
              <a:r>
                <a:rPr lang="fr-FR" sz="1600" dirty="0" err="1"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DataOps</a:t>
              </a:r>
              <a:r>
                <a:rPr lang="fr-FR" sz="1600" dirty="0"/>
                <a:t> </a:t>
              </a:r>
              <a:r>
                <a:rPr lang="fr-FR" sz="1600" i="1" dirty="0"/>
                <a:t>[2]</a:t>
              </a:r>
              <a:r>
                <a:rPr lang="fr-FR" sz="1600" dirty="0"/>
                <a:t>, </a:t>
              </a:r>
              <a:endParaRPr lang="fr-FR" sz="1600" i="1" dirty="0"/>
            </a:p>
          </p:txBody>
        </p:sp>
      </p:grpSp>
      <p:grpSp>
        <p:nvGrpSpPr>
          <p:cNvPr id="149" name="Groupe 148">
            <a:extLst>
              <a:ext uri="{FF2B5EF4-FFF2-40B4-BE49-F238E27FC236}">
                <a16:creationId xmlns:a16="http://schemas.microsoft.com/office/drawing/2014/main" id="{C351B41B-7E12-421B-9DE2-9F9011D1B975}"/>
              </a:ext>
            </a:extLst>
          </p:cNvPr>
          <p:cNvGrpSpPr/>
          <p:nvPr/>
        </p:nvGrpSpPr>
        <p:grpSpPr>
          <a:xfrm>
            <a:off x="2338773" y="1365557"/>
            <a:ext cx="6282878" cy="1798588"/>
            <a:chOff x="2338773" y="1365557"/>
            <a:chExt cx="6282878" cy="1798588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8C5AF48A-857E-43AD-B3C6-4D15C687F19E}"/>
                </a:ext>
              </a:extLst>
            </p:cNvPr>
            <p:cNvSpPr/>
            <p:nvPr/>
          </p:nvSpPr>
          <p:spPr>
            <a:xfrm>
              <a:off x="4126862" y="2096064"/>
              <a:ext cx="2556792" cy="556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i="1" dirty="0">
                  <a:solidFill>
                    <a:srgbClr val="00B0F0"/>
                  </a:solidFill>
                  <a:latin typeface="Montserrat"/>
                </a:rPr>
                <a:t>preprocess</a:t>
              </a:r>
              <a:r>
                <a:rPr lang="en-US" sz="1600" b="1" dirty="0"/>
                <a:t> </a:t>
              </a:r>
              <a:r>
                <a:rPr lang="en-US" sz="1600" b="1" dirty="0">
                  <a:solidFill>
                    <a:schemeClr val="bg1"/>
                  </a:solidFill>
                </a:rPr>
                <a:t>&amp;</a:t>
              </a:r>
              <a:r>
                <a:rPr lang="en-US" sz="1600" b="1" dirty="0"/>
                <a:t> </a:t>
              </a:r>
              <a:r>
                <a:rPr lang="en-US" sz="2000" b="1" i="1" dirty="0">
                  <a:solidFill>
                    <a:schemeClr val="accent2">
                      <a:lumMod val="75000"/>
                    </a:schemeClr>
                  </a:solidFill>
                  <a:latin typeface="Montserrat"/>
                </a:rPr>
                <a:t>reduce</a:t>
              </a:r>
              <a:r>
                <a:rPr lang="en-US" sz="1600" b="1" dirty="0"/>
                <a:t> </a:t>
              </a:r>
              <a:endParaRPr lang="en-US" sz="1600" i="1" dirty="0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8BC5D310-BB95-4B8E-94CB-75B6D9805FC0}"/>
                </a:ext>
              </a:extLst>
            </p:cNvPr>
            <p:cNvSpPr/>
            <p:nvPr/>
          </p:nvSpPr>
          <p:spPr>
            <a:xfrm>
              <a:off x="2338773" y="2104942"/>
              <a:ext cx="1381301" cy="556424"/>
            </a:xfrm>
            <a:prstGeom prst="rect">
              <a:avLst/>
            </a:prstGeom>
            <a:pattFill prst="pct8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/>
                <a:t>Store Data</a:t>
              </a:r>
              <a:endParaRPr lang="en-US" b="1" dirty="0"/>
            </a:p>
          </p:txBody>
        </p:sp>
        <p:sp>
          <p:nvSpPr>
            <p:cNvPr id="152" name="Flèche : droite 151">
              <a:extLst>
                <a:ext uri="{FF2B5EF4-FFF2-40B4-BE49-F238E27FC236}">
                  <a16:creationId xmlns:a16="http://schemas.microsoft.com/office/drawing/2014/main" id="{8D5C326F-A029-4967-99CB-512CC0180923}"/>
                </a:ext>
              </a:extLst>
            </p:cNvPr>
            <p:cNvSpPr/>
            <p:nvPr/>
          </p:nvSpPr>
          <p:spPr>
            <a:xfrm>
              <a:off x="3803353" y="2316264"/>
              <a:ext cx="275208" cy="202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3" name="Connecteur droit 152">
              <a:extLst>
                <a:ext uri="{FF2B5EF4-FFF2-40B4-BE49-F238E27FC236}">
                  <a16:creationId xmlns:a16="http://schemas.microsoft.com/office/drawing/2014/main" id="{73D48133-46E0-4140-A509-B98AA05E7097}"/>
                </a:ext>
              </a:extLst>
            </p:cNvPr>
            <p:cNvCxnSpPr>
              <a:cxnSpLocks/>
            </p:cNvCxnSpPr>
            <p:nvPr/>
          </p:nvCxnSpPr>
          <p:spPr>
            <a:xfrm>
              <a:off x="3250489" y="1484461"/>
              <a:ext cx="0" cy="1679684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>
              <a:extLst>
                <a:ext uri="{FF2B5EF4-FFF2-40B4-BE49-F238E27FC236}">
                  <a16:creationId xmlns:a16="http://schemas.microsoft.com/office/drawing/2014/main" id="{03BB91CE-68F6-4CAA-9EE4-58BC6D448617}"/>
                </a:ext>
              </a:extLst>
            </p:cNvPr>
            <p:cNvCxnSpPr/>
            <p:nvPr/>
          </p:nvCxnSpPr>
          <p:spPr>
            <a:xfrm>
              <a:off x="7735017" y="1550223"/>
              <a:ext cx="0" cy="1403024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avec flèche 154">
              <a:extLst>
                <a:ext uri="{FF2B5EF4-FFF2-40B4-BE49-F238E27FC236}">
                  <a16:creationId xmlns:a16="http://schemas.microsoft.com/office/drawing/2014/main" id="{B83327BA-6DCC-417B-81FA-94CC7F153B57}"/>
                </a:ext>
              </a:extLst>
            </p:cNvPr>
            <p:cNvCxnSpPr>
              <a:cxnSpLocks/>
            </p:cNvCxnSpPr>
            <p:nvPr/>
          </p:nvCxnSpPr>
          <p:spPr>
            <a:xfrm>
              <a:off x="3465107" y="1696429"/>
              <a:ext cx="4122404" cy="0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ZoneTexte 155">
              <a:extLst>
                <a:ext uri="{FF2B5EF4-FFF2-40B4-BE49-F238E27FC236}">
                  <a16:creationId xmlns:a16="http://schemas.microsoft.com/office/drawing/2014/main" id="{781C079C-2BA7-4CAE-937F-418E970E7EEA}"/>
                </a:ext>
              </a:extLst>
            </p:cNvPr>
            <p:cNvSpPr txBox="1"/>
            <p:nvPr/>
          </p:nvSpPr>
          <p:spPr>
            <a:xfrm>
              <a:off x="3816192" y="1365557"/>
              <a:ext cx="3690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Feature : </a:t>
              </a:r>
              <a:r>
                <a:rPr lang="en-US" i="1" dirty="0" err="1"/>
                <a:t>chaîne</a:t>
              </a:r>
              <a:r>
                <a:rPr lang="en-US" i="1" dirty="0"/>
                <a:t> de </a:t>
              </a:r>
              <a:r>
                <a:rPr lang="en-US" i="1" dirty="0" err="1"/>
                <a:t>traitement</a:t>
              </a:r>
              <a:r>
                <a:rPr lang="en-US" i="1" dirty="0"/>
                <a:t> 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DF539C0-E62C-4766-BA19-D9B94A753B60}"/>
                </a:ext>
              </a:extLst>
            </p:cNvPr>
            <p:cNvSpPr/>
            <p:nvPr/>
          </p:nvSpPr>
          <p:spPr>
            <a:xfrm>
              <a:off x="7089270" y="2104942"/>
              <a:ext cx="1532381" cy="556424"/>
            </a:xfrm>
            <a:prstGeom prst="rect">
              <a:avLst/>
            </a:prstGeom>
            <a:pattFill prst="pct8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Store results</a:t>
              </a:r>
            </a:p>
          </p:txBody>
        </p:sp>
        <p:sp>
          <p:nvSpPr>
            <p:cNvPr id="158" name="Flèche : droite 157">
              <a:extLst>
                <a:ext uri="{FF2B5EF4-FFF2-40B4-BE49-F238E27FC236}">
                  <a16:creationId xmlns:a16="http://schemas.microsoft.com/office/drawing/2014/main" id="{43722D50-D26A-45FC-A40C-EEE425B7F0E4}"/>
                </a:ext>
              </a:extLst>
            </p:cNvPr>
            <p:cNvSpPr/>
            <p:nvPr/>
          </p:nvSpPr>
          <p:spPr>
            <a:xfrm>
              <a:off x="6724333" y="2316264"/>
              <a:ext cx="275208" cy="202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e 159">
            <a:extLst>
              <a:ext uri="{FF2B5EF4-FFF2-40B4-BE49-F238E27FC236}">
                <a16:creationId xmlns:a16="http://schemas.microsoft.com/office/drawing/2014/main" id="{E06D0842-E308-424F-9BD0-111B900530D8}"/>
              </a:ext>
            </a:extLst>
          </p:cNvPr>
          <p:cNvGrpSpPr/>
          <p:nvPr/>
        </p:nvGrpSpPr>
        <p:grpSpPr>
          <a:xfrm>
            <a:off x="114881" y="4109404"/>
            <a:ext cx="3096415" cy="2133401"/>
            <a:chOff x="114881" y="4109404"/>
            <a:chExt cx="3096415" cy="2133401"/>
          </a:xfrm>
        </p:grpSpPr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8A059931-7886-4DBC-BA33-DACCDEA20B58}"/>
                </a:ext>
              </a:extLst>
            </p:cNvPr>
            <p:cNvGrpSpPr/>
            <p:nvPr/>
          </p:nvGrpSpPr>
          <p:grpSpPr>
            <a:xfrm>
              <a:off x="748100" y="4627550"/>
              <a:ext cx="2463196" cy="1615255"/>
              <a:chOff x="6878255" y="4210708"/>
              <a:chExt cx="2463196" cy="1615255"/>
            </a:xfrm>
          </p:grpSpPr>
          <p:pic>
            <p:nvPicPr>
              <p:cNvPr id="31" name="Graphique 30" descr="Profil mâle avec un remplissage uni">
                <a:extLst>
                  <a:ext uri="{FF2B5EF4-FFF2-40B4-BE49-F238E27FC236}">
                    <a16:creationId xmlns:a16="http://schemas.microsoft.com/office/drawing/2014/main" id="{B12BA18D-C353-4F9F-BFFB-16BA954348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309826" y="4210708"/>
                <a:ext cx="447222" cy="447222"/>
              </a:xfrm>
              <a:prstGeom prst="rect">
                <a:avLst/>
              </a:prstGeom>
            </p:spPr>
          </p:pic>
          <p:pic>
            <p:nvPicPr>
              <p:cNvPr id="32" name="Graphique 31" descr="Profil mâle avec un remplissage uni">
                <a:extLst>
                  <a:ext uri="{FF2B5EF4-FFF2-40B4-BE49-F238E27FC236}">
                    <a16:creationId xmlns:a16="http://schemas.microsoft.com/office/drawing/2014/main" id="{E27042EC-FF4B-4244-9E87-489D2E8DF8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523255" y="4434319"/>
                <a:ext cx="447222" cy="447222"/>
              </a:xfrm>
              <a:prstGeom prst="rect">
                <a:avLst/>
              </a:prstGeom>
            </p:spPr>
          </p:pic>
          <p:pic>
            <p:nvPicPr>
              <p:cNvPr id="33" name="Graphique 32" descr="Profil mâle avec un remplissage uni">
                <a:extLst>
                  <a:ext uri="{FF2B5EF4-FFF2-40B4-BE49-F238E27FC236}">
                    <a16:creationId xmlns:a16="http://schemas.microsoft.com/office/drawing/2014/main" id="{DEA2C718-98E9-493F-8094-7F6520EA0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096396" y="4517046"/>
                <a:ext cx="447222" cy="447222"/>
              </a:xfrm>
              <a:prstGeom prst="rect">
                <a:avLst/>
              </a:prstGeom>
            </p:spPr>
          </p:pic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635C0EC6-F350-4CAB-86CE-89FF4A086811}"/>
                  </a:ext>
                </a:extLst>
              </p:cNvPr>
              <p:cNvSpPr txBox="1"/>
              <p:nvPr/>
            </p:nvSpPr>
            <p:spPr>
              <a:xfrm>
                <a:off x="8275133" y="4873712"/>
                <a:ext cx="106631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/>
                  <a:t>Team Data</a:t>
                </a:r>
              </a:p>
              <a:p>
                <a:r>
                  <a:rPr lang="en-US" sz="1100" i="1" dirty="0"/>
                  <a:t> … </a:t>
                </a:r>
                <a:r>
                  <a:rPr lang="en-US" sz="1100" dirty="0"/>
                  <a:t>Engineer</a:t>
                </a:r>
              </a:p>
              <a:p>
                <a:r>
                  <a:rPr lang="en-US" sz="1100" b="1" dirty="0"/>
                  <a:t> … </a:t>
                </a:r>
                <a:r>
                  <a:rPr lang="en-US" sz="1100" b="1" i="1" dirty="0">
                    <a:solidFill>
                      <a:srgbClr val="92D050"/>
                    </a:solidFill>
                  </a:rPr>
                  <a:t>Architect</a:t>
                </a:r>
              </a:p>
              <a:p>
                <a:r>
                  <a:rPr lang="en-US" sz="1100" dirty="0"/>
                  <a:t> … Scientist</a:t>
                </a:r>
              </a:p>
            </p:txBody>
          </p:sp>
          <p:pic>
            <p:nvPicPr>
              <p:cNvPr id="36" name="Graphique 35" descr="Profil mâle avec un remplissage uni">
                <a:extLst>
                  <a:ext uri="{FF2B5EF4-FFF2-40B4-BE49-F238E27FC236}">
                    <a16:creationId xmlns:a16="http://schemas.microsoft.com/office/drawing/2014/main" id="{657C9527-D75E-4FFA-8197-16D665BDCA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091685" y="4215781"/>
                <a:ext cx="447222" cy="447222"/>
              </a:xfrm>
              <a:prstGeom prst="rect">
                <a:avLst/>
              </a:prstGeom>
            </p:spPr>
          </p:pic>
          <p:pic>
            <p:nvPicPr>
              <p:cNvPr id="37" name="Graphique 36" descr="Profil mâle avec un remplissage uni">
                <a:extLst>
                  <a:ext uri="{FF2B5EF4-FFF2-40B4-BE49-F238E27FC236}">
                    <a16:creationId xmlns:a16="http://schemas.microsoft.com/office/drawing/2014/main" id="{9A4D4BC7-8377-4432-82B0-90A33F7EBA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354122" y="4350337"/>
                <a:ext cx="447222" cy="447222"/>
              </a:xfrm>
              <a:prstGeom prst="rect">
                <a:avLst/>
              </a:prstGeom>
            </p:spPr>
          </p:pic>
          <p:pic>
            <p:nvPicPr>
              <p:cNvPr id="38" name="Graphique 37" descr="Profil mâle avec un remplissage uni">
                <a:extLst>
                  <a:ext uri="{FF2B5EF4-FFF2-40B4-BE49-F238E27FC236}">
                    <a16:creationId xmlns:a16="http://schemas.microsoft.com/office/drawing/2014/main" id="{085B33ED-C80C-429B-A109-6B14CEEEC9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6878255" y="4522119"/>
                <a:ext cx="447222" cy="447222"/>
              </a:xfrm>
              <a:prstGeom prst="rect">
                <a:avLst/>
              </a:prstGeom>
            </p:spPr>
          </p:pic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4D50358F-AB39-4AE8-9D18-403A70939CC5}"/>
                  </a:ext>
                </a:extLst>
              </p:cNvPr>
              <p:cNvSpPr txBox="1"/>
              <p:nvPr/>
            </p:nvSpPr>
            <p:spPr>
              <a:xfrm>
                <a:off x="7222350" y="4663593"/>
                <a:ext cx="86113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/>
                  <a:t>Team </a:t>
                </a:r>
              </a:p>
              <a:p>
                <a:r>
                  <a:rPr lang="en-US" sz="1100" i="1" dirty="0"/>
                  <a:t>“Business”</a:t>
                </a:r>
              </a:p>
            </p:txBody>
          </p:sp>
          <p:pic>
            <p:nvPicPr>
              <p:cNvPr id="40" name="Graphique 39" descr="Profil mâle avec un remplissage uni">
                <a:extLst>
                  <a:ext uri="{FF2B5EF4-FFF2-40B4-BE49-F238E27FC236}">
                    <a16:creationId xmlns:a16="http://schemas.microsoft.com/office/drawing/2014/main" id="{2099E7FD-7A91-48E6-B1B5-E972A8C401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7405016" y="5023378"/>
                <a:ext cx="447222" cy="447222"/>
              </a:xfrm>
              <a:prstGeom prst="rect">
                <a:avLst/>
              </a:prstGeom>
            </p:spPr>
          </p:pic>
          <p:pic>
            <p:nvPicPr>
              <p:cNvPr id="41" name="Graphique 40" descr="Profil mâle avec un remplissage uni">
                <a:extLst>
                  <a:ext uri="{FF2B5EF4-FFF2-40B4-BE49-F238E27FC236}">
                    <a16:creationId xmlns:a16="http://schemas.microsoft.com/office/drawing/2014/main" id="{E634BE05-080C-4B82-A26F-8428B60501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7667453" y="5157934"/>
                <a:ext cx="447222" cy="447222"/>
              </a:xfrm>
              <a:prstGeom prst="rect">
                <a:avLst/>
              </a:prstGeom>
            </p:spPr>
          </p:pic>
          <p:pic>
            <p:nvPicPr>
              <p:cNvPr id="42" name="Graphique 41" descr="Profil mâle avec un remplissage uni">
                <a:extLst>
                  <a:ext uri="{FF2B5EF4-FFF2-40B4-BE49-F238E27FC236}">
                    <a16:creationId xmlns:a16="http://schemas.microsoft.com/office/drawing/2014/main" id="{0029E6F7-3046-4DE2-832D-EC6A637B5A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7191586" y="5329716"/>
                <a:ext cx="447222" cy="447222"/>
              </a:xfrm>
              <a:prstGeom prst="rect">
                <a:avLst/>
              </a:prstGeom>
            </p:spPr>
          </p:pic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3F941EDE-9991-4658-BD9B-FD17652386D4}"/>
                  </a:ext>
                </a:extLst>
              </p:cNvPr>
              <p:cNvSpPr txBox="1"/>
              <p:nvPr/>
            </p:nvSpPr>
            <p:spPr>
              <a:xfrm>
                <a:off x="7553436" y="5564353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/>
                  <a:t>Team IT</a:t>
                </a:r>
              </a:p>
            </p:txBody>
          </p:sp>
        </p:grpSp>
        <p:sp>
          <p:nvSpPr>
            <p:cNvPr id="159" name="Espace réservé du contenu 2">
              <a:extLst>
                <a:ext uri="{FF2B5EF4-FFF2-40B4-BE49-F238E27FC236}">
                  <a16:creationId xmlns:a16="http://schemas.microsoft.com/office/drawing/2014/main" id="{519F2EB6-C73D-4F6A-AF09-A40C98D9BE90}"/>
                </a:ext>
              </a:extLst>
            </p:cNvPr>
            <p:cNvSpPr txBox="1">
              <a:spLocks/>
            </p:cNvSpPr>
            <p:nvPr/>
          </p:nvSpPr>
          <p:spPr>
            <a:xfrm>
              <a:off x="114881" y="4109404"/>
              <a:ext cx="2676612" cy="543200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600" b="1" dirty="0"/>
                <a:t>Rôles / compétences</a:t>
              </a:r>
              <a:endParaRPr lang="fr-FR" sz="1200" dirty="0"/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C4BF814F-6E42-466F-8FB8-5455C80433A3}"/>
              </a:ext>
            </a:extLst>
          </p:cNvPr>
          <p:cNvGrpSpPr/>
          <p:nvPr/>
        </p:nvGrpSpPr>
        <p:grpSpPr>
          <a:xfrm>
            <a:off x="2783311" y="2693960"/>
            <a:ext cx="8714774" cy="3859192"/>
            <a:chOff x="2783311" y="2693960"/>
            <a:chExt cx="8714774" cy="3859192"/>
          </a:xfrm>
        </p:grpSpPr>
        <p:pic>
          <p:nvPicPr>
            <p:cNvPr id="61" name="Image 60">
              <a:extLst>
                <a:ext uri="{FF2B5EF4-FFF2-40B4-BE49-F238E27FC236}">
                  <a16:creationId xmlns:a16="http://schemas.microsoft.com/office/drawing/2014/main" id="{70F201A1-485C-4357-BBC1-8FEA0F8C00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114"/>
            <a:stretch/>
          </p:blipFill>
          <p:spPr>
            <a:xfrm>
              <a:off x="2783311" y="3929189"/>
              <a:ext cx="8714774" cy="2623963"/>
            </a:xfrm>
            <a:prstGeom prst="rect">
              <a:avLst/>
            </a:prstGeom>
          </p:spPr>
        </p:pic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35E5020D-0EA8-4C69-8A62-E50E9C46E8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/>
            <a:srcRect l="20113" r="17894" b="13456"/>
            <a:stretch/>
          </p:blipFill>
          <p:spPr>
            <a:xfrm>
              <a:off x="4537103" y="2693960"/>
              <a:ext cx="1079324" cy="790418"/>
            </a:xfrm>
            <a:prstGeom prst="rect">
              <a:avLst/>
            </a:prstGeom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28456924-0743-4EE0-B4CE-D3250D62F745}"/>
                </a:ext>
              </a:extLst>
            </p:cNvPr>
            <p:cNvSpPr txBox="1"/>
            <p:nvPr/>
          </p:nvSpPr>
          <p:spPr>
            <a:xfrm>
              <a:off x="4358245" y="3404468"/>
              <a:ext cx="1510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everywhere</a:t>
              </a:r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E7FE7F7F-0684-4852-8089-0FA4D965D38B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5113420" y="3773800"/>
              <a:ext cx="755175" cy="91378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>
              <a:extLst>
                <a:ext uri="{FF2B5EF4-FFF2-40B4-BE49-F238E27FC236}">
                  <a16:creationId xmlns:a16="http://schemas.microsoft.com/office/drawing/2014/main" id="{AA088E53-30C4-4740-8C67-ABCE3B2063F0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flipH="1">
              <a:off x="3468673" y="3773800"/>
              <a:ext cx="1644747" cy="91885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Connecteur droit avec flèche 74">
              <a:extLst>
                <a:ext uri="{FF2B5EF4-FFF2-40B4-BE49-F238E27FC236}">
                  <a16:creationId xmlns:a16="http://schemas.microsoft.com/office/drawing/2014/main" id="{B89329AF-6A1D-41F6-95DF-75E40C77C9BD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5113420" y="3773800"/>
              <a:ext cx="1568690" cy="138369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Connecteur droit avec flèche 76">
              <a:extLst>
                <a:ext uri="{FF2B5EF4-FFF2-40B4-BE49-F238E27FC236}">
                  <a16:creationId xmlns:a16="http://schemas.microsoft.com/office/drawing/2014/main" id="{23FCAE59-F2A4-440A-8022-4A322F801AA3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5113420" y="3773800"/>
              <a:ext cx="2828736" cy="12563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Connecteur droit avec flèche 79">
              <a:extLst>
                <a:ext uri="{FF2B5EF4-FFF2-40B4-BE49-F238E27FC236}">
                  <a16:creationId xmlns:a16="http://schemas.microsoft.com/office/drawing/2014/main" id="{D32E8B2C-FEB9-42AC-BACD-D37756D5C6FC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5113420" y="3773800"/>
              <a:ext cx="4067929" cy="12457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08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3888C-B70D-4428-BDCD-A32C32EDC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10" y="340500"/>
            <a:ext cx="10571998" cy="970450"/>
          </a:xfrm>
        </p:spPr>
        <p:txBody>
          <a:bodyPr/>
          <a:lstStyle/>
          <a:p>
            <a:r>
              <a:rPr lang="en-US" dirty="0"/>
              <a:t>Architecture, base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BDFE4600-B2DA-48BF-9DEA-B852CE32C788}"/>
              </a:ext>
            </a:extLst>
          </p:cNvPr>
          <p:cNvSpPr txBox="1">
            <a:spLocks/>
          </p:cNvSpPr>
          <p:nvPr/>
        </p:nvSpPr>
        <p:spPr>
          <a:xfrm>
            <a:off x="208792" y="1447708"/>
            <a:ext cx="6000933" cy="177969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4EF29388-3D4D-4F1C-AD60-D323213E4A48}"/>
              </a:ext>
            </a:extLst>
          </p:cNvPr>
          <p:cNvSpPr txBox="1">
            <a:spLocks/>
          </p:cNvSpPr>
          <p:nvPr/>
        </p:nvSpPr>
        <p:spPr>
          <a:xfrm>
            <a:off x="98433" y="1928787"/>
            <a:ext cx="5676900" cy="208283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/>
              <a:t>Fondements</a:t>
            </a:r>
            <a:r>
              <a:rPr lang="en-US" sz="1200" b="1" dirty="0"/>
              <a:t> : ecosystem Hadoop + framework Spark</a:t>
            </a:r>
          </a:p>
          <a:p>
            <a:pPr lvl="1"/>
            <a:r>
              <a:rPr lang="en-US" sz="1200" dirty="0"/>
              <a:t>Base Hadoop map/reduce + </a:t>
            </a:r>
            <a:r>
              <a:rPr lang="en-US" sz="1200" dirty="0" err="1"/>
              <a:t>traitement</a:t>
            </a:r>
            <a:r>
              <a:rPr lang="en-US" sz="1200" dirty="0"/>
              <a:t> “in memory”</a:t>
            </a:r>
          </a:p>
          <a:p>
            <a:pPr lvl="1"/>
            <a:r>
              <a:rPr lang="en-US" sz="1200" dirty="0"/>
              <a:t>Base Resilient Distributed Datasets + Spark </a:t>
            </a:r>
            <a:r>
              <a:rPr lang="en-US" sz="1200" dirty="0" err="1"/>
              <a:t>DataFrame</a:t>
            </a:r>
            <a:endParaRPr lang="en-US" sz="1200" dirty="0"/>
          </a:p>
          <a:p>
            <a:pPr lvl="2"/>
            <a:r>
              <a:rPr lang="en-US" sz="1200" dirty="0"/>
              <a:t>Assurant la </a:t>
            </a:r>
            <a:r>
              <a:rPr lang="en-US" sz="1200" b="1" dirty="0" err="1"/>
              <a:t>Parallélisation</a:t>
            </a:r>
            <a:r>
              <a:rPr lang="en-US" sz="1200" dirty="0"/>
              <a:t> des operations</a:t>
            </a:r>
          </a:p>
          <a:p>
            <a:pPr lvl="2"/>
            <a:r>
              <a:rPr lang="en-US" sz="1200" b="1" dirty="0" err="1"/>
              <a:t>Résilient</a:t>
            </a:r>
            <a:r>
              <a:rPr lang="en-US" sz="1200" dirty="0"/>
              <a:t> au </a:t>
            </a:r>
            <a:r>
              <a:rPr lang="en-US" sz="1200" dirty="0" err="1"/>
              <a:t>moyen</a:t>
            </a:r>
            <a:r>
              <a:rPr lang="en-US" sz="1200" dirty="0"/>
              <a:t> de </a:t>
            </a:r>
            <a:r>
              <a:rPr lang="en-US" sz="1200" dirty="0" err="1"/>
              <a:t>graphes</a:t>
            </a:r>
            <a:r>
              <a:rPr lang="en-US" sz="1200" dirty="0"/>
              <a:t> </a:t>
            </a:r>
            <a:r>
              <a:rPr lang="en-US" sz="1200" dirty="0" err="1"/>
              <a:t>acycliques</a:t>
            </a:r>
            <a:r>
              <a:rPr lang="en-US" sz="1200" dirty="0"/>
              <a:t> </a:t>
            </a:r>
            <a:r>
              <a:rPr lang="en-US" sz="1200" dirty="0" err="1"/>
              <a:t>orientés</a:t>
            </a:r>
            <a:r>
              <a:rPr lang="en-US" sz="1200" dirty="0"/>
              <a:t> (</a:t>
            </a:r>
            <a:r>
              <a:rPr lang="en-US" sz="1200" dirty="0" err="1"/>
              <a:t>d’où</a:t>
            </a:r>
            <a:r>
              <a:rPr lang="en-US" sz="1200" dirty="0"/>
              <a:t> la </a:t>
            </a:r>
            <a:r>
              <a:rPr lang="en-US" sz="1200" dirty="0" err="1"/>
              <a:t>tolérance</a:t>
            </a:r>
            <a:r>
              <a:rPr lang="en-US" sz="1200" dirty="0"/>
              <a:t> au </a:t>
            </a:r>
            <a:r>
              <a:rPr lang="en-US" sz="1200" dirty="0" err="1"/>
              <a:t>pannes</a:t>
            </a:r>
            <a:r>
              <a:rPr lang="en-US" sz="1200" dirty="0"/>
              <a:t>)</a:t>
            </a:r>
          </a:p>
          <a:p>
            <a:pPr lvl="1"/>
            <a:r>
              <a:rPr lang="en-US" sz="1200" dirty="0"/>
              <a:t>“Lazy evaluation” (Transformation vs Action)</a:t>
            </a:r>
          </a:p>
          <a:p>
            <a:pPr lvl="1"/>
            <a:r>
              <a:rPr lang="en-US" sz="1200" dirty="0"/>
              <a:t>Performance </a:t>
            </a:r>
            <a:r>
              <a:rPr lang="en-US" sz="1200" dirty="0" err="1"/>
              <a:t>conditionnée</a:t>
            </a:r>
            <a:r>
              <a:rPr lang="en-US" sz="1200" dirty="0"/>
              <a:t> par la </a:t>
            </a:r>
            <a:r>
              <a:rPr lang="en-US" sz="1200" dirty="0" err="1"/>
              <a:t>stratégie</a:t>
            </a:r>
            <a:r>
              <a:rPr lang="en-US" sz="1200" dirty="0"/>
              <a:t> de partitioning </a:t>
            </a:r>
            <a:r>
              <a:rPr lang="en-US" sz="1200" i="1" dirty="0">
                <a:hlinkClick r:id="rId2"/>
              </a:rPr>
              <a:t>[1]</a:t>
            </a:r>
            <a:endParaRPr lang="en-US" sz="1200" i="1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D9D92A0-5777-43DD-AC1A-BCB8D472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6</a:t>
            </a:fld>
            <a:endParaRPr lang="en-US" b="1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E87D55D-D5C8-46E5-AECC-DA6F8E0CEF71}"/>
              </a:ext>
            </a:extLst>
          </p:cNvPr>
          <p:cNvSpPr txBox="1"/>
          <p:nvPr/>
        </p:nvSpPr>
        <p:spPr>
          <a:xfrm>
            <a:off x="8972849" y="6522929"/>
            <a:ext cx="3276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[1] Medium: On Spark Performance and partitioning strategies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4DCA2645-B4BC-40B3-95EB-0B9E5522F64C}"/>
              </a:ext>
            </a:extLst>
          </p:cNvPr>
          <p:cNvGrpSpPr/>
          <p:nvPr/>
        </p:nvGrpSpPr>
        <p:grpSpPr>
          <a:xfrm>
            <a:off x="589896" y="4717464"/>
            <a:ext cx="2519164" cy="2020909"/>
            <a:chOff x="589896" y="4717464"/>
            <a:chExt cx="2519164" cy="2020909"/>
          </a:xfrm>
        </p:grpSpPr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D25FB113-A734-40BD-9404-3B4EE1C98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896" y="4717464"/>
              <a:ext cx="2519164" cy="1779691"/>
            </a:xfrm>
            <a:prstGeom prst="rect">
              <a:avLst/>
            </a:prstGeom>
          </p:spPr>
        </p:pic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EED480A2-B6A7-453D-8625-83FF920B31D0}"/>
                </a:ext>
              </a:extLst>
            </p:cNvPr>
            <p:cNvSpPr txBox="1"/>
            <p:nvPr/>
          </p:nvSpPr>
          <p:spPr>
            <a:xfrm>
              <a:off x="1295480" y="6476763"/>
              <a:ext cx="1107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Map/Reduce</a:t>
              </a: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86050494-09BA-4227-9C4A-BFC91E53CBFC}"/>
              </a:ext>
            </a:extLst>
          </p:cNvPr>
          <p:cNvGrpSpPr/>
          <p:nvPr/>
        </p:nvGrpSpPr>
        <p:grpSpPr>
          <a:xfrm>
            <a:off x="5705257" y="1842716"/>
            <a:ext cx="6388310" cy="3460522"/>
            <a:chOff x="5705257" y="1842716"/>
            <a:chExt cx="6388310" cy="3460522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1EBBD21A-9972-41E1-8448-C6D6235A2F0C}"/>
                </a:ext>
              </a:extLst>
            </p:cNvPr>
            <p:cNvGrpSpPr/>
            <p:nvPr/>
          </p:nvGrpSpPr>
          <p:grpSpPr>
            <a:xfrm>
              <a:off x="5705257" y="1842716"/>
              <a:ext cx="6388310" cy="3172568"/>
              <a:chOff x="6015727" y="1453436"/>
              <a:chExt cx="5676900" cy="2733675"/>
            </a:xfrm>
          </p:grpSpPr>
          <p:pic>
            <p:nvPicPr>
              <p:cNvPr id="5" name="Image 4">
                <a:extLst>
                  <a:ext uri="{FF2B5EF4-FFF2-40B4-BE49-F238E27FC236}">
                    <a16:creationId xmlns:a16="http://schemas.microsoft.com/office/drawing/2014/main" id="{9C150128-11F5-4E1B-AD2C-1089C6972E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15727" y="1453436"/>
                <a:ext cx="5676900" cy="2733675"/>
              </a:xfrm>
              <a:prstGeom prst="rect">
                <a:avLst/>
              </a:prstGeom>
            </p:spPr>
          </p:pic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C75B5198-D2A4-4074-BCFA-BB44617455BB}"/>
                  </a:ext>
                </a:extLst>
              </p:cNvPr>
              <p:cNvSpPr txBox="1"/>
              <p:nvPr/>
            </p:nvSpPr>
            <p:spPr>
              <a:xfrm>
                <a:off x="8093392" y="2953692"/>
                <a:ext cx="1521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solidFill>
                      <a:schemeClr val="bg1"/>
                    </a:solidFill>
                  </a:rPr>
                  <a:t>Ex. local : with YARN</a:t>
                </a:r>
              </a:p>
              <a:p>
                <a:r>
                  <a:rPr lang="en-US" sz="900" b="1" dirty="0">
                    <a:solidFill>
                      <a:schemeClr val="bg1"/>
                    </a:solidFill>
                  </a:rPr>
                  <a:t>Resource management</a:t>
                </a:r>
              </a:p>
            </p:txBody>
          </p:sp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FB913508-C8D2-4932-B3B1-9F58D77BC3E8}"/>
                  </a:ext>
                </a:extLst>
              </p:cNvPr>
              <p:cNvSpPr txBox="1"/>
              <p:nvPr/>
            </p:nvSpPr>
            <p:spPr>
              <a:xfrm>
                <a:off x="7468923" y="2662052"/>
                <a:ext cx="70243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b="1" i="1" dirty="0">
                    <a:solidFill>
                      <a:schemeClr val="bg1"/>
                    </a:solidFill>
                  </a:rPr>
                  <a:t>connects to</a:t>
                </a:r>
              </a:p>
            </p:txBody>
          </p:sp>
          <p:pic>
            <p:nvPicPr>
              <p:cNvPr id="11" name="Image 10">
                <a:extLst>
                  <a:ext uri="{FF2B5EF4-FFF2-40B4-BE49-F238E27FC236}">
                    <a16:creationId xmlns:a16="http://schemas.microsoft.com/office/drawing/2014/main" id="{0D5D4F49-39BB-4137-95D7-B574944313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56050" y="1487436"/>
                <a:ext cx="1495425" cy="542925"/>
              </a:xfrm>
              <a:prstGeom prst="rect">
                <a:avLst/>
              </a:prstGeom>
            </p:spPr>
          </p:pic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74D0A578-C507-4DEB-8DF4-CEA84E86FE06}"/>
                  </a:ext>
                </a:extLst>
              </p:cNvPr>
              <p:cNvSpPr txBox="1"/>
              <p:nvPr/>
            </p:nvSpPr>
            <p:spPr>
              <a:xfrm>
                <a:off x="7236810" y="3846428"/>
                <a:ext cx="1332183" cy="3182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solidFill>
                      <a:schemeClr val="bg1"/>
                    </a:solidFill>
                  </a:rPr>
                  <a:t>Standalone / YARN</a:t>
                </a:r>
              </a:p>
              <a:p>
                <a:r>
                  <a:rPr lang="en-US" sz="900" b="1" dirty="0">
                    <a:solidFill>
                      <a:schemeClr val="bg1"/>
                    </a:solidFill>
                  </a:rPr>
                  <a:t>with 1 driver - n workers</a:t>
                </a:r>
              </a:p>
            </p:txBody>
          </p:sp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F63C8FBF-80B2-498E-B663-5F8D2587669B}"/>
                  </a:ext>
                </a:extLst>
              </p:cNvPr>
              <p:cNvSpPr txBox="1"/>
              <p:nvPr/>
            </p:nvSpPr>
            <p:spPr>
              <a:xfrm>
                <a:off x="8349556" y="2141345"/>
                <a:ext cx="2530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solidFill>
                      <a:schemeClr val="bg1"/>
                    </a:solidFill>
                  </a:rPr>
                  <a:t>ex. </a:t>
                </a:r>
                <a:r>
                  <a:rPr lang="en-US" sz="900" b="1" dirty="0" err="1">
                    <a:solidFill>
                      <a:schemeClr val="bg1"/>
                    </a:solidFill>
                  </a:rPr>
                  <a:t>sc.broadcast</a:t>
                </a:r>
                <a:r>
                  <a:rPr lang="en-US" sz="900" b="1" dirty="0">
                    <a:solidFill>
                      <a:schemeClr val="bg1"/>
                    </a:solidFill>
                  </a:rPr>
                  <a:t>()</a:t>
                </a:r>
              </a:p>
              <a:p>
                <a:r>
                  <a:rPr lang="en-US" sz="900" b="1" dirty="0">
                    <a:solidFill>
                      <a:schemeClr val="bg1"/>
                    </a:solidFill>
                  </a:rPr>
                  <a:t>to “share” variables on any nodes</a:t>
                </a:r>
              </a:p>
            </p:txBody>
          </p:sp>
          <p:pic>
            <p:nvPicPr>
              <p:cNvPr id="1028" name="Picture 4" descr="Understanding Hadoop Yarn. YARN — Yet Another Resource Negotiator… | by  ELMASLOUHY Mouaad | Medium">
                <a:extLst>
                  <a:ext uri="{FF2B5EF4-FFF2-40B4-BE49-F238E27FC236}">
                    <a16:creationId xmlns:a16="http://schemas.microsoft.com/office/drawing/2014/main" id="{1BC4212C-2A5C-41AB-BD46-DC5C059E56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335" t="15505" r="13152" b="23390"/>
              <a:stretch/>
            </p:blipFill>
            <p:spPr bwMode="auto">
              <a:xfrm>
                <a:off x="7683689" y="1514592"/>
                <a:ext cx="914400" cy="4330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CACF6561-162D-48E8-BC29-5D09DD49A512}"/>
                </a:ext>
              </a:extLst>
            </p:cNvPr>
            <p:cNvSpPr txBox="1"/>
            <p:nvPr/>
          </p:nvSpPr>
          <p:spPr>
            <a:xfrm>
              <a:off x="8629963" y="5041628"/>
              <a:ext cx="16337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Cluter</a:t>
              </a:r>
              <a:r>
                <a:rPr lang="en-US" sz="1100" dirty="0"/>
                <a:t> : worker-nodes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B0A4F06A-72F5-4CBF-BE38-3A94292E18F5}"/>
              </a:ext>
            </a:extLst>
          </p:cNvPr>
          <p:cNvGrpSpPr/>
          <p:nvPr/>
        </p:nvGrpSpPr>
        <p:grpSpPr>
          <a:xfrm>
            <a:off x="3464066" y="4717463"/>
            <a:ext cx="3444566" cy="2041302"/>
            <a:chOff x="3464066" y="4717463"/>
            <a:chExt cx="3444566" cy="2041302"/>
          </a:xfrm>
        </p:grpSpPr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DAC18C2D-CC84-456A-B7EB-B1E028317F5D}"/>
                </a:ext>
              </a:extLst>
            </p:cNvPr>
            <p:cNvSpPr txBox="1"/>
            <p:nvPr/>
          </p:nvSpPr>
          <p:spPr>
            <a:xfrm>
              <a:off x="4613036" y="6497155"/>
              <a:ext cx="7617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Features</a:t>
              </a:r>
            </a:p>
          </p:txBody>
        </p:sp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7FE941F8-DD04-4E2F-BAA3-7E67013EF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64066" y="4717463"/>
              <a:ext cx="3444566" cy="1779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745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1F0540-A454-4C17-A8AF-C4A4D81F9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Architecture, </a:t>
            </a:r>
            <a:r>
              <a:rPr lang="en-US" dirty="0" err="1"/>
              <a:t>dispositifs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13E62B-3BD8-49F4-A655-E09C939E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DE6C2807-8B2B-4E60-ACE1-1322173A0591}"/>
              </a:ext>
            </a:extLst>
          </p:cNvPr>
          <p:cNvGrpSpPr/>
          <p:nvPr/>
        </p:nvGrpSpPr>
        <p:grpSpPr>
          <a:xfrm>
            <a:off x="267667" y="1851448"/>
            <a:ext cx="6312788" cy="1301337"/>
            <a:chOff x="-329048" y="4692446"/>
            <a:chExt cx="6312788" cy="1301337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DF0A17CC-7A7F-4F2E-9CC0-187A4DEFB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8796" y="5251399"/>
              <a:ext cx="1200150" cy="523875"/>
            </a:xfrm>
            <a:prstGeom prst="rect">
              <a:avLst/>
            </a:prstGeom>
          </p:spPr>
        </p:pic>
        <p:sp>
          <p:nvSpPr>
            <p:cNvPr id="8" name="Espace réservé du contenu 2">
              <a:extLst>
                <a:ext uri="{FF2B5EF4-FFF2-40B4-BE49-F238E27FC236}">
                  <a16:creationId xmlns:a16="http://schemas.microsoft.com/office/drawing/2014/main" id="{F4058452-DEC1-4827-A6E4-27E6F68EBDF5}"/>
                </a:ext>
              </a:extLst>
            </p:cNvPr>
            <p:cNvSpPr txBox="1">
              <a:spLocks/>
            </p:cNvSpPr>
            <p:nvPr/>
          </p:nvSpPr>
          <p:spPr>
            <a:xfrm>
              <a:off x="-329048" y="4692446"/>
              <a:ext cx="6312788" cy="678082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 err="1"/>
                <a:t>Dispositif</a:t>
              </a:r>
              <a:r>
                <a:rPr lang="en-US" sz="1400" b="1" dirty="0"/>
                <a:t> Local (prototype) : </a:t>
              </a:r>
              <a:r>
                <a:rPr lang="en-US" sz="1400" b="1" i="1" dirty="0">
                  <a:solidFill>
                    <a:srgbClr val="00B050"/>
                  </a:solidFill>
                </a:rPr>
                <a:t>montée </a:t>
              </a:r>
              <a:r>
                <a:rPr lang="en-US" sz="1400" b="1" i="1" dirty="0" err="1">
                  <a:solidFill>
                    <a:srgbClr val="00B050"/>
                  </a:solidFill>
                </a:rPr>
                <a:t>en</a:t>
              </a:r>
              <a:r>
                <a:rPr lang="en-US" sz="1400" b="1" i="1" dirty="0">
                  <a:solidFill>
                    <a:srgbClr val="00B050"/>
                  </a:solidFill>
                </a:rPr>
                <a:t> </a:t>
              </a:r>
              <a:r>
                <a:rPr lang="en-US" sz="1400" b="1" i="1" dirty="0" err="1">
                  <a:solidFill>
                    <a:srgbClr val="00B050"/>
                  </a:solidFill>
                </a:rPr>
                <a:t>compétence</a:t>
              </a:r>
              <a:r>
                <a:rPr lang="en-US" sz="1400" b="1" i="1" dirty="0">
                  <a:solidFill>
                    <a:srgbClr val="00B050"/>
                  </a:solidFill>
                </a:rPr>
                <a:t> ok</a:t>
              </a:r>
            </a:p>
            <a:p>
              <a:pPr lvl="1"/>
              <a:r>
                <a:rPr lang="en-US" sz="1200" dirty="0"/>
                <a:t>script </a:t>
              </a:r>
              <a:r>
                <a:rPr lang="en-US" sz="1200" dirty="0" err="1"/>
                <a:t>pySpark</a:t>
              </a:r>
              <a:r>
                <a:rPr lang="en-US" sz="1200" dirty="0"/>
                <a:t> sur </a:t>
              </a:r>
              <a:r>
                <a:rPr lang="en-US" sz="1200" dirty="0" err="1"/>
                <a:t>linux</a:t>
              </a:r>
              <a:r>
                <a:rPr lang="en-US" sz="1200" dirty="0"/>
                <a:t> : ubuntu WSL (</a:t>
              </a:r>
              <a:r>
                <a:rPr lang="en-US" sz="1200" dirty="0" err="1"/>
                <a:t>yc</a:t>
              </a:r>
              <a:r>
                <a:rPr lang="en-US" sz="1200" dirty="0"/>
                <a:t> “</a:t>
              </a:r>
              <a:r>
                <a:rPr lang="en-US" sz="1200" i="1" dirty="0" err="1"/>
                <a:t>tunnelisation</a:t>
              </a:r>
              <a:r>
                <a:rPr lang="en-US" sz="1200" i="1" dirty="0"/>
                <a:t>” </a:t>
              </a:r>
              <a:r>
                <a:rPr lang="en-US" sz="1200" i="1" dirty="0" err="1"/>
                <a:t>ssh</a:t>
              </a:r>
              <a:r>
                <a:rPr lang="en-US" sz="1200" dirty="0"/>
                <a:t>)</a:t>
              </a:r>
            </a:p>
            <a:p>
              <a:pPr lvl="1"/>
              <a:endParaRPr lang="en-US" sz="1200" dirty="0"/>
            </a:p>
          </p:txBody>
        </p:sp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BEDAE503-48EE-4ACE-B64A-D20162487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4843" y="5251399"/>
              <a:ext cx="945473" cy="533010"/>
            </a:xfrm>
            <a:prstGeom prst="rect">
              <a:avLst/>
            </a:prstGeom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5696C56D-5583-4955-BA12-FDA886252B46}"/>
                </a:ext>
              </a:extLst>
            </p:cNvPr>
            <p:cNvSpPr txBox="1"/>
            <p:nvPr/>
          </p:nvSpPr>
          <p:spPr>
            <a:xfrm>
              <a:off x="2702045" y="5747562"/>
              <a:ext cx="103788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b="1" dirty="0"/>
                <a:t> ! Java 1.8 </a:t>
              </a:r>
            </a:p>
          </p:txBody>
        </p:sp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B9BA7503-2FB3-4D53-92C1-52F327F73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27346" y="5258235"/>
              <a:ext cx="523707" cy="523707"/>
            </a:xfrm>
            <a:prstGeom prst="rect">
              <a:avLst/>
            </a:prstGeom>
          </p:spPr>
        </p:pic>
      </p:grpSp>
      <p:sp>
        <p:nvSpPr>
          <p:cNvPr id="12" name="Espace réservé du numéro de diapositive 2">
            <a:extLst>
              <a:ext uri="{FF2B5EF4-FFF2-40B4-BE49-F238E27FC236}">
                <a16:creationId xmlns:a16="http://schemas.microsoft.com/office/drawing/2014/main" id="{6D20FE80-6F8D-4F6F-9CE0-C68060A458E0}"/>
              </a:ext>
            </a:extLst>
          </p:cNvPr>
          <p:cNvSpPr txBox="1">
            <a:spLocks/>
          </p:cNvSpPr>
          <p:nvPr/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b="1" smtClean="0"/>
              <a:pPr/>
              <a:t>7</a:t>
            </a:fld>
            <a:endParaRPr lang="en-US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0432550-9365-4659-A590-01F84A66A258}"/>
              </a:ext>
            </a:extLst>
          </p:cNvPr>
          <p:cNvSpPr txBox="1"/>
          <p:nvPr/>
        </p:nvSpPr>
        <p:spPr>
          <a:xfrm>
            <a:off x="9867325" y="6581652"/>
            <a:ext cx="23246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[1] Scaling Horizontally vs. Scaling Vertically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F87C2331-65F5-4D52-B0E6-66FF3BC995FB}"/>
              </a:ext>
            </a:extLst>
          </p:cNvPr>
          <p:cNvSpPr txBox="1">
            <a:spLocks/>
          </p:cNvSpPr>
          <p:nvPr/>
        </p:nvSpPr>
        <p:spPr>
          <a:xfrm>
            <a:off x="267667" y="3237399"/>
            <a:ext cx="8184303" cy="481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err="1"/>
              <a:t>Dispositifs</a:t>
            </a:r>
            <a:r>
              <a:rPr lang="en-US" sz="1400" b="1" dirty="0"/>
              <a:t> Cloud possible pour assurer la </a:t>
            </a:r>
            <a:r>
              <a:rPr lang="en-US" sz="1400" b="1" dirty="0" err="1"/>
              <a:t>scalabilité</a:t>
            </a:r>
            <a:r>
              <a:rPr lang="en-US" sz="1400" b="1" dirty="0"/>
              <a:t> : </a:t>
            </a:r>
            <a:r>
              <a:rPr lang="en-US" sz="1400" b="1" i="1" dirty="0">
                <a:solidFill>
                  <a:schemeClr val="accent2"/>
                </a:solidFill>
              </a:rPr>
              <a:t>montée </a:t>
            </a:r>
            <a:r>
              <a:rPr lang="en-US" sz="1400" b="1" i="1" dirty="0" err="1">
                <a:solidFill>
                  <a:schemeClr val="accent2"/>
                </a:solidFill>
              </a:rPr>
              <a:t>en</a:t>
            </a:r>
            <a:r>
              <a:rPr lang="en-US" sz="1400" b="1" i="1" dirty="0">
                <a:solidFill>
                  <a:schemeClr val="accent2"/>
                </a:solidFill>
              </a:rPr>
              <a:t> </a:t>
            </a:r>
            <a:r>
              <a:rPr lang="en-US" sz="1400" b="1" i="1" dirty="0" err="1">
                <a:solidFill>
                  <a:schemeClr val="accent2"/>
                </a:solidFill>
              </a:rPr>
              <a:t>compétence</a:t>
            </a:r>
            <a:r>
              <a:rPr lang="en-US" sz="1400" b="1" i="1" dirty="0">
                <a:solidFill>
                  <a:schemeClr val="accent2"/>
                </a:solidFill>
              </a:rPr>
              <a:t> </a:t>
            </a:r>
            <a:r>
              <a:rPr lang="en-US" sz="1400" b="1" i="1" dirty="0" err="1">
                <a:solidFill>
                  <a:schemeClr val="accent2"/>
                </a:solidFill>
              </a:rPr>
              <a:t>en</a:t>
            </a:r>
            <a:r>
              <a:rPr lang="en-US" sz="1400" b="1" i="1" dirty="0">
                <a:solidFill>
                  <a:schemeClr val="accent2"/>
                </a:solidFill>
              </a:rPr>
              <a:t> </a:t>
            </a:r>
            <a:r>
              <a:rPr lang="en-US" sz="1400" b="1" i="1" dirty="0" err="1">
                <a:solidFill>
                  <a:schemeClr val="accent2"/>
                </a:solidFill>
              </a:rPr>
              <a:t>cours</a:t>
            </a:r>
            <a:endParaRPr lang="en-US" sz="1200" i="1" dirty="0">
              <a:solidFill>
                <a:schemeClr val="accent2"/>
              </a:solidFill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DB249755-6AB8-486C-A055-DD5E9E214FC5}"/>
              </a:ext>
            </a:extLst>
          </p:cNvPr>
          <p:cNvGrpSpPr/>
          <p:nvPr/>
        </p:nvGrpSpPr>
        <p:grpSpPr>
          <a:xfrm>
            <a:off x="4899277" y="3326965"/>
            <a:ext cx="7155545" cy="3092975"/>
            <a:chOff x="4899277" y="3326965"/>
            <a:chExt cx="7155545" cy="3092975"/>
          </a:xfrm>
        </p:grpSpPr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2FD7998C-A214-43F1-BD94-6DBCEE8A1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23440" y="5703497"/>
              <a:ext cx="1386477" cy="716443"/>
            </a:xfrm>
            <a:prstGeom prst="rect">
              <a:avLst/>
            </a:prstGeom>
          </p:spPr>
        </p:pic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91EA1543-906F-49A0-B418-71F0ADD91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885971" y="3328477"/>
              <a:ext cx="771750" cy="721853"/>
            </a:xfrm>
            <a:prstGeom prst="rect">
              <a:avLst/>
            </a:prstGeom>
          </p:spPr>
        </p:pic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D3315BD8-3C77-43A0-B4C9-276136D4F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668691" y="3326965"/>
              <a:ext cx="956602" cy="716443"/>
            </a:xfrm>
            <a:prstGeom prst="rect">
              <a:avLst/>
            </a:prstGeom>
          </p:spPr>
        </p:pic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6F3ED598-6E25-4A6B-8B12-D5BC538572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8622" r="16329" b="15737"/>
            <a:stretch/>
          </p:blipFill>
          <p:spPr>
            <a:xfrm>
              <a:off x="10874442" y="3931081"/>
              <a:ext cx="849029" cy="716443"/>
            </a:xfrm>
            <a:prstGeom prst="rect">
              <a:avLst/>
            </a:prstGeom>
          </p:spPr>
        </p:pic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C632F4B4-E78C-453C-A7CC-F4DEEA3606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7082" t="7106" r="62209" b="8197"/>
            <a:stretch/>
          </p:blipFill>
          <p:spPr>
            <a:xfrm>
              <a:off x="10678331" y="4808680"/>
              <a:ext cx="604509" cy="728100"/>
            </a:xfrm>
            <a:prstGeom prst="rect">
              <a:avLst/>
            </a:prstGeom>
          </p:spPr>
        </p:pic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F3DBFD58-49F1-4E3D-9E74-A87C7B6AA0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14868" t="14250" r="11578" b="14303"/>
            <a:stretch/>
          </p:blipFill>
          <p:spPr>
            <a:xfrm>
              <a:off x="11298957" y="4808680"/>
              <a:ext cx="755865" cy="734216"/>
            </a:xfrm>
            <a:prstGeom prst="rect">
              <a:avLst/>
            </a:prstGeom>
          </p:spPr>
        </p:pic>
        <p:sp>
          <p:nvSpPr>
            <p:cNvPr id="24" name="Espace réservé du contenu 2">
              <a:extLst>
                <a:ext uri="{FF2B5EF4-FFF2-40B4-BE49-F238E27FC236}">
                  <a16:creationId xmlns:a16="http://schemas.microsoft.com/office/drawing/2014/main" id="{20313CDC-4893-4496-A782-4AD038999CB3}"/>
                </a:ext>
              </a:extLst>
            </p:cNvPr>
            <p:cNvSpPr txBox="1">
              <a:spLocks/>
            </p:cNvSpPr>
            <p:nvPr/>
          </p:nvSpPr>
          <p:spPr>
            <a:xfrm>
              <a:off x="4899277" y="3775290"/>
              <a:ext cx="6399679" cy="2541174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ctr">
              <a:normAutofit fontScale="85000" lnSpcReduction="20000"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/>
                <a:t>+ </a:t>
              </a:r>
              <a:r>
                <a:rPr lang="en-US" sz="1600" dirty="0" err="1"/>
                <a:t>L’écosystème</a:t>
              </a:r>
              <a:r>
                <a:rPr lang="en-US" sz="1600" dirty="0"/>
                <a:t> AWS:</a:t>
              </a:r>
            </a:p>
            <a:p>
              <a:r>
                <a:rPr lang="en-US" sz="1400" dirty="0"/>
                <a:t>“Servitudes” </a:t>
              </a:r>
              <a:r>
                <a:rPr lang="en-US" sz="1400" dirty="0" err="1"/>
                <a:t>d’architecture</a:t>
              </a:r>
              <a:r>
                <a:rPr lang="en-US" sz="1400" dirty="0"/>
                <a:t> :</a:t>
              </a:r>
            </a:p>
            <a:p>
              <a:pPr lvl="1"/>
              <a:r>
                <a:rPr lang="en-US" sz="1200" dirty="0"/>
                <a:t>Solutions de stockage (S3) + Gestion de permissions (IAM)</a:t>
              </a:r>
            </a:p>
            <a:p>
              <a:r>
                <a:rPr lang="en-US" sz="1400" dirty="0"/>
                <a:t>Alternatives </a:t>
              </a:r>
              <a:r>
                <a:rPr lang="en-US" sz="1400" dirty="0" err="1"/>
                <a:t>calcul</a:t>
              </a:r>
              <a:r>
                <a:rPr lang="en-US" sz="1400" dirty="0"/>
                <a:t> :</a:t>
              </a:r>
            </a:p>
            <a:p>
              <a:pPr lvl="1"/>
              <a:r>
                <a:rPr lang="en-US" sz="1200" dirty="0"/>
                <a:t>Puissance de </a:t>
              </a:r>
              <a:r>
                <a:rPr lang="en-US" sz="1200" dirty="0" err="1"/>
                <a:t>calcul</a:t>
              </a:r>
              <a:r>
                <a:rPr lang="en-US" sz="1200" dirty="0"/>
                <a:t> (dimension “fixe”) (EC2)</a:t>
              </a:r>
            </a:p>
            <a:p>
              <a:pPr lvl="1"/>
              <a:r>
                <a:rPr lang="en-US" sz="1200" dirty="0"/>
                <a:t>Cluster management – </a:t>
              </a:r>
              <a:r>
                <a:rPr lang="en-US" sz="1200" dirty="0" err="1"/>
                <a:t>logique</a:t>
              </a:r>
              <a:r>
                <a:rPr lang="en-US" sz="1200" dirty="0"/>
                <a:t> Spark workers-nodes (EMR- n EC2s)</a:t>
              </a:r>
            </a:p>
            <a:p>
              <a:pPr lvl="1"/>
              <a:r>
                <a:rPr lang="en-US" sz="1200" dirty="0" err="1"/>
                <a:t>Environnement</a:t>
              </a:r>
              <a:r>
                <a:rPr lang="en-US" sz="1200" dirty="0"/>
                <a:t> de </a:t>
              </a:r>
              <a:r>
                <a:rPr lang="en-US" sz="1200" dirty="0" err="1"/>
                <a:t>développement</a:t>
              </a:r>
              <a:r>
                <a:rPr lang="en-US" sz="1200" dirty="0"/>
                <a:t> (ex. </a:t>
              </a:r>
              <a:r>
                <a:rPr lang="en-US" sz="1200" dirty="0" err="1"/>
                <a:t>Jupyter</a:t>
              </a:r>
              <a:r>
                <a:rPr lang="en-US" sz="1200" dirty="0"/>
                <a:t> Notebooks)</a:t>
              </a:r>
            </a:p>
            <a:p>
              <a:r>
                <a:rPr lang="en-US" sz="1400" dirty="0"/>
                <a:t>Et au </a:t>
              </a:r>
              <a:r>
                <a:rPr lang="en-US" sz="1400" dirty="0" err="1"/>
                <a:t>delà</a:t>
              </a:r>
              <a:r>
                <a:rPr lang="en-US" sz="1400" dirty="0"/>
                <a:t>…</a:t>
              </a:r>
            </a:p>
            <a:p>
              <a:pPr marL="0" indent="0">
                <a:buNone/>
              </a:pPr>
              <a:endParaRPr lang="en-US" sz="1400" dirty="0"/>
            </a:p>
            <a:p>
              <a:pPr marL="0" indent="0">
                <a:buNone/>
              </a:pPr>
              <a:r>
                <a:rPr lang="en-US" sz="1400" dirty="0"/>
                <a:t>+ </a:t>
              </a:r>
              <a:r>
                <a:rPr lang="en-US" sz="1400" dirty="0" err="1"/>
                <a:t>autres</a:t>
              </a:r>
              <a:r>
                <a:rPr lang="en-US" sz="1400" dirty="0"/>
                <a:t> solutions </a:t>
              </a:r>
              <a:r>
                <a:rPr lang="en-US" sz="1400" b="1" dirty="0"/>
                <a:t>PAAS</a:t>
              </a:r>
              <a:r>
                <a:rPr lang="en-US" sz="1400" dirty="0"/>
                <a:t>…</a:t>
              </a: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55F0856B-F08B-4792-A494-CB53899656B9}"/>
              </a:ext>
            </a:extLst>
          </p:cNvPr>
          <p:cNvGrpSpPr/>
          <p:nvPr/>
        </p:nvGrpSpPr>
        <p:grpSpPr>
          <a:xfrm>
            <a:off x="-69613" y="3648616"/>
            <a:ext cx="4701291" cy="2259610"/>
            <a:chOff x="-69613" y="3648616"/>
            <a:chExt cx="4701291" cy="2259610"/>
          </a:xfrm>
        </p:grpSpPr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8B89C391-4F80-4BBF-97F1-30AF102D1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84214" y="4081059"/>
              <a:ext cx="4147464" cy="1827167"/>
            </a:xfrm>
            <a:prstGeom prst="rect">
              <a:avLst/>
            </a:prstGeom>
          </p:spPr>
        </p:pic>
        <p:sp>
          <p:nvSpPr>
            <p:cNvPr id="25" name="Espace réservé du contenu 2">
              <a:extLst>
                <a:ext uri="{FF2B5EF4-FFF2-40B4-BE49-F238E27FC236}">
                  <a16:creationId xmlns:a16="http://schemas.microsoft.com/office/drawing/2014/main" id="{1C037B99-69B6-437A-8BF7-09DEF2693B8D}"/>
                </a:ext>
              </a:extLst>
            </p:cNvPr>
            <p:cNvSpPr txBox="1">
              <a:spLocks/>
            </p:cNvSpPr>
            <p:nvPr/>
          </p:nvSpPr>
          <p:spPr>
            <a:xfrm>
              <a:off x="-69613" y="3648616"/>
              <a:ext cx="4406257" cy="534912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US" sz="1400" dirty="0"/>
                <a:t>Scaling Vertical versus Horizontal </a:t>
              </a:r>
              <a:r>
                <a:rPr lang="en-US" sz="1400" i="1" dirty="0">
                  <a:hlinkClick r:id="rId12"/>
                </a:rPr>
                <a:t>[1]</a:t>
              </a:r>
              <a:endParaRPr lang="en-US" sz="1400" dirty="0"/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A84EF46F-EDF2-4A02-8280-066CD7599F97}"/>
              </a:ext>
            </a:extLst>
          </p:cNvPr>
          <p:cNvGrpSpPr/>
          <p:nvPr/>
        </p:nvGrpSpPr>
        <p:grpSpPr>
          <a:xfrm>
            <a:off x="9055188" y="5835214"/>
            <a:ext cx="2113011" cy="441263"/>
            <a:chOff x="9055188" y="5835214"/>
            <a:chExt cx="2113011" cy="441263"/>
          </a:xfrm>
        </p:grpSpPr>
        <p:sp>
          <p:nvSpPr>
            <p:cNvPr id="16" name="Flèche : bas 15">
              <a:extLst>
                <a:ext uri="{FF2B5EF4-FFF2-40B4-BE49-F238E27FC236}">
                  <a16:creationId xmlns:a16="http://schemas.microsoft.com/office/drawing/2014/main" id="{7B4A28ED-451A-40E4-8153-18D63ABAAEA0}"/>
                </a:ext>
              </a:extLst>
            </p:cNvPr>
            <p:cNvSpPr/>
            <p:nvPr/>
          </p:nvSpPr>
          <p:spPr>
            <a:xfrm rot="16200000">
              <a:off x="8984202" y="5908226"/>
              <a:ext cx="439237" cy="2972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èche : bas 25">
              <a:extLst>
                <a:ext uri="{FF2B5EF4-FFF2-40B4-BE49-F238E27FC236}">
                  <a16:creationId xmlns:a16="http://schemas.microsoft.com/office/drawing/2014/main" id="{7090BB86-A475-4A6A-975E-5CC991FBC9EE}"/>
                </a:ext>
              </a:extLst>
            </p:cNvPr>
            <p:cNvSpPr/>
            <p:nvPr/>
          </p:nvSpPr>
          <p:spPr>
            <a:xfrm rot="5400000">
              <a:off x="10799948" y="5906200"/>
              <a:ext cx="439237" cy="2972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645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30D9D2-D739-4303-B773-4D74C99E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549" y="788397"/>
            <a:ext cx="2226163" cy="634275"/>
          </a:xfrm>
        </p:spPr>
        <p:txBody>
          <a:bodyPr/>
          <a:lstStyle/>
          <a:p>
            <a:r>
              <a:rPr lang="en-US" dirty="0"/>
              <a:t>Spark UI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9C4EB97B-D818-4287-84B8-8B7BFC610262}"/>
              </a:ext>
            </a:extLst>
          </p:cNvPr>
          <p:cNvGrpSpPr/>
          <p:nvPr/>
        </p:nvGrpSpPr>
        <p:grpSpPr>
          <a:xfrm>
            <a:off x="3195812" y="131618"/>
            <a:ext cx="8820300" cy="2134044"/>
            <a:chOff x="3195812" y="131618"/>
            <a:chExt cx="8820300" cy="2134044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BC8F1BDC-9BDF-47F2-BB0E-CD6E56CDF0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847"/>
            <a:stretch/>
          </p:blipFill>
          <p:spPr>
            <a:xfrm>
              <a:off x="3195812" y="142486"/>
              <a:ext cx="8820300" cy="2123176"/>
            </a:xfrm>
            <a:prstGeom prst="rect">
              <a:avLst/>
            </a:prstGeom>
          </p:spPr>
        </p:pic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00D79B02-CF72-4CDA-9E41-27367C8528D4}"/>
                </a:ext>
              </a:extLst>
            </p:cNvPr>
            <p:cNvGrpSpPr/>
            <p:nvPr/>
          </p:nvGrpSpPr>
          <p:grpSpPr>
            <a:xfrm>
              <a:off x="3804278" y="131618"/>
              <a:ext cx="8209632" cy="1928851"/>
              <a:chOff x="3804278" y="131618"/>
              <a:chExt cx="8209632" cy="1928851"/>
            </a:xfrm>
          </p:grpSpPr>
          <p:sp>
            <p:nvSpPr>
              <p:cNvPr id="11" name="Accolade fermante 10">
                <a:extLst>
                  <a:ext uri="{FF2B5EF4-FFF2-40B4-BE49-F238E27FC236}">
                    <a16:creationId xmlns:a16="http://schemas.microsoft.com/office/drawing/2014/main" id="{3720AC7E-DA9E-46F6-9810-502FDC505E44}"/>
                  </a:ext>
                </a:extLst>
              </p:cNvPr>
              <p:cNvSpPr/>
              <p:nvPr/>
            </p:nvSpPr>
            <p:spPr>
              <a:xfrm rot="16200000">
                <a:off x="7745701" y="-3598401"/>
                <a:ext cx="326786" cy="8209632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F0D659E3-2CF5-4291-977C-995026B20215}"/>
                  </a:ext>
                </a:extLst>
              </p:cNvPr>
              <p:cNvSpPr txBox="1"/>
              <p:nvPr/>
            </p:nvSpPr>
            <p:spPr>
              <a:xfrm>
                <a:off x="4467486" y="515372"/>
                <a:ext cx="5729454" cy="307777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err="1">
                    <a:solidFill>
                      <a:schemeClr val="bg1"/>
                    </a:solidFill>
                  </a:rPr>
                  <a:t>Débute</a:t>
                </a:r>
                <a:r>
                  <a:rPr lang="en-US" sz="1400" i="1" dirty="0">
                    <a:solidFill>
                      <a:schemeClr val="bg1"/>
                    </a:solidFill>
                  </a:rPr>
                  <a:t> sur </a:t>
                </a:r>
                <a:r>
                  <a:rPr lang="en-US" sz="1400" i="1" dirty="0" err="1">
                    <a:solidFill>
                      <a:schemeClr val="bg1"/>
                    </a:solidFill>
                  </a:rPr>
                  <a:t>ajout</a:t>
                </a:r>
                <a:r>
                  <a:rPr lang="en-US" sz="1400" i="1" dirty="0">
                    <a:solidFill>
                      <a:schemeClr val="bg1"/>
                    </a:solidFill>
                  </a:rPr>
                  <a:t> d’un executor driver, </a:t>
                </a:r>
                <a:r>
                  <a:rPr lang="en-US" sz="1400" i="1" dirty="0" err="1">
                    <a:solidFill>
                      <a:schemeClr val="bg1"/>
                    </a:solidFill>
                  </a:rPr>
                  <a:t>puis</a:t>
                </a:r>
                <a:r>
                  <a:rPr lang="en-US" sz="1400" i="1" dirty="0">
                    <a:solidFill>
                      <a:schemeClr val="bg1"/>
                    </a:solidFill>
                  </a:rPr>
                  <a:t> script spark (</a:t>
                </a:r>
                <a:r>
                  <a:rPr lang="en-US" sz="1400" i="1" dirty="0" err="1">
                    <a:solidFill>
                      <a:schemeClr val="bg1"/>
                    </a:solidFill>
                  </a:rPr>
                  <a:t>manuel</a:t>
                </a:r>
                <a:r>
                  <a:rPr lang="en-US" sz="1400" i="1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8950FAA-A765-4EA6-AFFF-82CCF6E92184}"/>
                  </a:ext>
                </a:extLst>
              </p:cNvPr>
              <p:cNvSpPr txBox="1"/>
              <p:nvPr/>
            </p:nvSpPr>
            <p:spPr>
              <a:xfrm>
                <a:off x="4173507" y="1507916"/>
                <a:ext cx="5251619" cy="52322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1400" i="1" dirty="0" err="1">
                    <a:solidFill>
                      <a:schemeClr val="bg1"/>
                    </a:solidFill>
                  </a:rPr>
                  <a:t>Seules</a:t>
                </a:r>
                <a:r>
                  <a:rPr lang="en-US" sz="1400" i="1" dirty="0">
                    <a:solidFill>
                      <a:schemeClr val="bg1"/>
                    </a:solidFill>
                  </a:rPr>
                  <a:t> les actions </a:t>
                </a:r>
                <a:r>
                  <a:rPr lang="en-US" sz="1400" i="1" dirty="0" err="1">
                    <a:solidFill>
                      <a:schemeClr val="bg1"/>
                    </a:solidFill>
                  </a:rPr>
                  <a:t>déclenchent</a:t>
                </a:r>
                <a:r>
                  <a:rPr lang="en-US" sz="1400" i="1" dirty="0">
                    <a:solidFill>
                      <a:schemeClr val="bg1"/>
                    </a:solidFill>
                  </a:rPr>
                  <a:t> </a:t>
                </a:r>
              </a:p>
              <a:p>
                <a:r>
                  <a:rPr lang="en-US" sz="1400" i="1" dirty="0">
                    <a:solidFill>
                      <a:schemeClr val="bg1"/>
                    </a:solidFill>
                  </a:rPr>
                  <a:t>les </a:t>
                </a:r>
                <a:r>
                  <a:rPr lang="en-US" sz="1400" i="1" dirty="0" err="1">
                    <a:solidFill>
                      <a:schemeClr val="bg1"/>
                    </a:solidFill>
                  </a:rPr>
                  <a:t>calculs</a:t>
                </a:r>
                <a:r>
                  <a:rPr lang="en-US" sz="1400" i="1" dirty="0">
                    <a:solidFill>
                      <a:schemeClr val="bg1"/>
                    </a:solidFill>
                  </a:rPr>
                  <a:t> : .show(), .write(</a:t>
                </a:r>
              </a:p>
            </p:txBody>
          </p:sp>
          <p:cxnSp>
            <p:nvCxnSpPr>
              <p:cNvPr id="16" name="Connecteur droit avec flèche 15">
                <a:extLst>
                  <a:ext uri="{FF2B5EF4-FFF2-40B4-BE49-F238E27FC236}">
                    <a16:creationId xmlns:a16="http://schemas.microsoft.com/office/drawing/2014/main" id="{1DD3FBCC-AB20-40A2-8069-2939D5A317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346204"/>
                <a:ext cx="1287123" cy="216266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8CFAC8F6-3379-4D3F-99B2-F4A932D09C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5999" y="1346204"/>
                <a:ext cx="3252187" cy="216266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avec flèche 20">
                <a:extLst>
                  <a:ext uri="{FF2B5EF4-FFF2-40B4-BE49-F238E27FC236}">
                    <a16:creationId xmlns:a16="http://schemas.microsoft.com/office/drawing/2014/main" id="{B722DEA6-B4D0-4649-A410-AD04E8400F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5998" y="1303227"/>
                <a:ext cx="5755691" cy="25924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9F2FF22C-EC4F-4D9D-870A-1A992B38ABF5}"/>
                  </a:ext>
                </a:extLst>
              </p:cNvPr>
              <p:cNvSpPr txBox="1"/>
              <p:nvPr/>
            </p:nvSpPr>
            <p:spPr>
              <a:xfrm>
                <a:off x="3982355" y="131618"/>
                <a:ext cx="2871206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Event Timeline(</a:t>
                </a:r>
                <a:r>
                  <a:rPr lang="en-US" dirty="0" err="1">
                    <a:solidFill>
                      <a:schemeClr val="bg1"/>
                    </a:solidFill>
                  </a:rPr>
                  <a:t>globale</a:t>
                </a:r>
                <a:r>
                  <a:rPr lang="en-US" dirty="0">
                    <a:solidFill>
                      <a:schemeClr val="bg1"/>
                    </a:solidFill>
                  </a:rPr>
                  <a:t>): </a:t>
                </a:r>
              </a:p>
            </p:txBody>
          </p:sp>
          <p:cxnSp>
            <p:nvCxnSpPr>
              <p:cNvPr id="29" name="Connecteur droit avec flèche 28">
                <a:extLst>
                  <a:ext uri="{FF2B5EF4-FFF2-40B4-BE49-F238E27FC236}">
                    <a16:creationId xmlns:a16="http://schemas.microsoft.com/office/drawing/2014/main" id="{2F4B8B8C-73B0-4D17-83FD-C97183202966}"/>
                  </a:ext>
                </a:extLst>
              </p:cNvPr>
              <p:cNvCxnSpPr/>
              <p:nvPr/>
            </p:nvCxnSpPr>
            <p:spPr>
              <a:xfrm flipH="1" flipV="1">
                <a:off x="4305670" y="515372"/>
                <a:ext cx="161816" cy="184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Accolade fermante 29">
                <a:extLst>
                  <a:ext uri="{FF2B5EF4-FFF2-40B4-BE49-F238E27FC236}">
                    <a16:creationId xmlns:a16="http://schemas.microsoft.com/office/drawing/2014/main" id="{184DA580-7E34-4DD8-B292-9E48328D9F41}"/>
                  </a:ext>
                </a:extLst>
              </p:cNvPr>
              <p:cNvSpPr/>
              <p:nvPr/>
            </p:nvSpPr>
            <p:spPr>
              <a:xfrm rot="5400000" flipH="1">
                <a:off x="9681900" y="-109321"/>
                <a:ext cx="175952" cy="4163628"/>
              </a:xfrm>
              <a:prstGeom prst="rightBrace">
                <a:avLst>
                  <a:gd name="adj1" fmla="val 45419"/>
                  <a:gd name="adj2" fmla="val 48351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553B89A-5D6E-44A4-B5BC-3113C3D7827E}"/>
                  </a:ext>
                </a:extLst>
              </p:cNvPr>
              <p:cNvSpPr txBox="1"/>
              <p:nvPr/>
            </p:nvSpPr>
            <p:spPr>
              <a:xfrm>
                <a:off x="7958124" y="1542904"/>
                <a:ext cx="30909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err="1">
                    <a:solidFill>
                      <a:schemeClr val="bg1"/>
                    </a:solidFill>
                  </a:rPr>
                  <a:t>Ici</a:t>
                </a:r>
                <a:r>
                  <a:rPr lang="en-US" sz="1400" i="1" dirty="0">
                    <a:solidFill>
                      <a:schemeClr val="bg1"/>
                    </a:solidFill>
                  </a:rPr>
                  <a:t> “refresh”, </a:t>
                </a:r>
                <a:r>
                  <a:rPr lang="en-US" sz="1400" i="1" dirty="0" err="1">
                    <a:solidFill>
                      <a:schemeClr val="bg1"/>
                    </a:solidFill>
                  </a:rPr>
                  <a:t>mais</a:t>
                </a:r>
                <a:r>
                  <a:rPr lang="en-US" sz="1400" i="1" dirty="0">
                    <a:solidFill>
                      <a:schemeClr val="bg1"/>
                    </a:solidFill>
                  </a:rPr>
                  <a:t> pas </a:t>
                </a:r>
                <a:r>
                  <a:rPr lang="en-US" sz="1400" i="1" dirty="0" err="1">
                    <a:solidFill>
                      <a:schemeClr val="bg1"/>
                    </a:solidFill>
                  </a:rPr>
                  <a:t>dynamique</a:t>
                </a:r>
                <a:endParaRPr lang="en-US" sz="1400" i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E848FF3E-A557-44B6-BD11-6257CBE99B78}"/>
              </a:ext>
            </a:extLst>
          </p:cNvPr>
          <p:cNvGrpSpPr/>
          <p:nvPr/>
        </p:nvGrpSpPr>
        <p:grpSpPr>
          <a:xfrm>
            <a:off x="3195811" y="922404"/>
            <a:ext cx="9187660" cy="5860353"/>
            <a:chOff x="3195811" y="922404"/>
            <a:chExt cx="9187660" cy="5860353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E8630E19-5CEC-4FB5-89B0-634C9954B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5813" y="2434521"/>
              <a:ext cx="8820300" cy="4348236"/>
            </a:xfrm>
            <a:prstGeom prst="rect">
              <a:avLst/>
            </a:prstGeom>
          </p:spPr>
        </p:pic>
        <p:sp>
          <p:nvSpPr>
            <p:cNvPr id="5" name="Accolade fermante 4">
              <a:extLst>
                <a:ext uri="{FF2B5EF4-FFF2-40B4-BE49-F238E27FC236}">
                  <a16:creationId xmlns:a16="http://schemas.microsoft.com/office/drawing/2014/main" id="{E4A52900-C83C-4767-A42C-8D40396CBC74}"/>
                </a:ext>
              </a:extLst>
            </p:cNvPr>
            <p:cNvSpPr/>
            <p:nvPr/>
          </p:nvSpPr>
          <p:spPr>
            <a:xfrm>
              <a:off x="4616473" y="3233598"/>
              <a:ext cx="276225" cy="173355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66B6EE39-597C-4456-9121-E454BFC07AC2}"/>
                </a:ext>
              </a:extLst>
            </p:cNvPr>
            <p:cNvSpPr txBox="1"/>
            <p:nvPr/>
          </p:nvSpPr>
          <p:spPr>
            <a:xfrm>
              <a:off x="4831369" y="3404871"/>
              <a:ext cx="544251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DAG : </a:t>
              </a:r>
              <a:r>
                <a:rPr lang="en-US" dirty="0" err="1">
                  <a:solidFill>
                    <a:schemeClr val="bg1"/>
                  </a:solidFill>
                </a:rPr>
                <a:t>Graphe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Acyclique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Orienté</a:t>
              </a:r>
              <a:r>
                <a:rPr lang="en-US" dirty="0">
                  <a:solidFill>
                    <a:schemeClr val="bg1"/>
                  </a:solidFill>
                </a:rPr>
                <a:t> :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Jobs &gt; Stages &gt; Tasks (</a:t>
              </a:r>
              <a:r>
                <a:rPr lang="en-US" dirty="0" err="1">
                  <a:solidFill>
                    <a:schemeClr val="bg1"/>
                  </a:solidFill>
                </a:rPr>
                <a:t>si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nécessaire</a:t>
              </a:r>
              <a:r>
                <a:rPr lang="en-US" dirty="0">
                  <a:solidFill>
                    <a:schemeClr val="bg1"/>
                  </a:solidFill>
                </a:rPr>
                <a:t>, </a:t>
              </a:r>
              <a:r>
                <a:rPr lang="en-US" dirty="0" err="1">
                  <a:solidFill>
                    <a:schemeClr val="bg1"/>
                  </a:solidFill>
                </a:rPr>
                <a:t>sinon</a:t>
              </a:r>
              <a:r>
                <a:rPr lang="en-US" dirty="0">
                  <a:solidFill>
                    <a:schemeClr val="bg1"/>
                  </a:solidFill>
                </a:rPr>
                <a:t>: </a:t>
              </a:r>
              <a:r>
                <a:rPr lang="en-US" b="1" dirty="0">
                  <a:solidFill>
                    <a:schemeClr val="bg1"/>
                  </a:solidFill>
                </a:rPr>
                <a:t>Skip</a:t>
              </a:r>
              <a:r>
                <a:rPr lang="en-US" dirty="0">
                  <a:solidFill>
                    <a:schemeClr val="bg1"/>
                  </a:solidFill>
                </a:rPr>
                <a:t>)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Non </a:t>
              </a:r>
              <a:r>
                <a:rPr lang="en-US" dirty="0" err="1">
                  <a:solidFill>
                    <a:schemeClr val="bg1"/>
                  </a:solidFill>
                </a:rPr>
                <a:t>répartis</a:t>
              </a:r>
              <a:r>
                <a:rPr lang="en-US" dirty="0">
                  <a:solidFill>
                    <a:schemeClr val="bg1"/>
                  </a:solidFill>
                </a:rPr>
                <a:t> sur :</a:t>
              </a:r>
            </a:p>
          </p:txBody>
        </p:sp>
        <p:sp>
          <p:nvSpPr>
            <p:cNvPr id="7" name="Accolade fermante 6">
              <a:extLst>
                <a:ext uri="{FF2B5EF4-FFF2-40B4-BE49-F238E27FC236}">
                  <a16:creationId xmlns:a16="http://schemas.microsoft.com/office/drawing/2014/main" id="{92EA09F1-1FD9-47CF-ACE4-4CB390FBB4EE}"/>
                </a:ext>
              </a:extLst>
            </p:cNvPr>
            <p:cNvSpPr/>
            <p:nvPr/>
          </p:nvSpPr>
          <p:spPr>
            <a:xfrm rot="16200000">
              <a:off x="7442569" y="720391"/>
              <a:ext cx="326786" cy="8820301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4817A16A-9FE4-48EC-A350-09D8308EAAF7}"/>
                </a:ext>
              </a:extLst>
            </p:cNvPr>
            <p:cNvSpPr txBox="1"/>
            <p:nvPr/>
          </p:nvSpPr>
          <p:spPr>
            <a:xfrm>
              <a:off x="5151168" y="4320817"/>
              <a:ext cx="60260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Event Timeline (un </a:t>
              </a:r>
              <a:r>
                <a:rPr lang="en-US" dirty="0" err="1">
                  <a:solidFill>
                    <a:schemeClr val="bg1"/>
                  </a:solidFill>
                </a:rPr>
                <a:t>seul</a:t>
              </a:r>
              <a:r>
                <a:rPr lang="en-US" dirty="0">
                  <a:solidFill>
                    <a:schemeClr val="bg1"/>
                  </a:solidFill>
                </a:rPr>
                <a:t> Stage): 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Executions </a:t>
              </a:r>
              <a:r>
                <a:rPr lang="en-US" dirty="0" err="1">
                  <a:solidFill>
                    <a:schemeClr val="bg1"/>
                  </a:solidFill>
                </a:rPr>
                <a:t>parallèles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précédées</a:t>
              </a:r>
              <a:r>
                <a:rPr lang="en-US" dirty="0">
                  <a:solidFill>
                    <a:schemeClr val="bg1"/>
                  </a:solidFill>
                </a:rPr>
                <a:t> de scheduler delay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04700AEB-07A5-43D2-BECB-1C054E2100F5}"/>
                </a:ext>
              </a:extLst>
            </p:cNvPr>
            <p:cNvSpPr txBox="1"/>
            <p:nvPr/>
          </p:nvSpPr>
          <p:spPr>
            <a:xfrm>
              <a:off x="9177556" y="2556699"/>
              <a:ext cx="2836353" cy="923330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i="1" dirty="0">
                  <a:solidFill>
                    <a:srgbClr val="00B050"/>
                  </a:solidFill>
                </a:rPr>
                <a:t>Action de Write Parquet</a:t>
              </a:r>
            </a:p>
            <a:p>
              <a:pPr algn="r"/>
              <a:r>
                <a:rPr lang="en-US" b="1" i="1" dirty="0">
                  <a:solidFill>
                    <a:srgbClr val="00B050"/>
                  </a:solidFill>
                </a:rPr>
                <a:t>67 tasks</a:t>
              </a:r>
            </a:p>
            <a:p>
              <a:pPr algn="r"/>
              <a:r>
                <a:rPr lang="en-US" b="1" i="1" dirty="0">
                  <a:solidFill>
                    <a:srgbClr val="00B050"/>
                  </a:solidFill>
                </a:rPr>
                <a:t>(2 </a:t>
              </a:r>
              <a:r>
                <a:rPr lang="en-US" b="1" i="1" dirty="0" err="1">
                  <a:solidFill>
                    <a:srgbClr val="00B050"/>
                  </a:solidFill>
                </a:rPr>
                <a:t>coeurs</a:t>
              </a:r>
              <a:r>
                <a:rPr lang="en-US" b="1" i="1" dirty="0">
                  <a:solidFill>
                    <a:srgbClr val="00B050"/>
                  </a:solidFill>
                </a:rPr>
                <a:t> - 4 threads)</a:t>
              </a:r>
            </a:p>
          </p:txBody>
        </p:sp>
        <p:pic>
          <p:nvPicPr>
            <p:cNvPr id="33" name="Graphique 32" descr="Loupe avec un remplissage uni">
              <a:extLst>
                <a:ext uri="{FF2B5EF4-FFF2-40B4-BE49-F238E27FC236}">
                  <a16:creationId xmlns:a16="http://schemas.microsoft.com/office/drawing/2014/main" id="{28F34789-F87D-47D9-A848-E317B4511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10875219" y="922404"/>
              <a:ext cx="1508252" cy="1394839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A439CE4-8A4E-4A52-96E5-14B54D284380}"/>
                </a:ext>
              </a:extLst>
            </p:cNvPr>
            <p:cNvSpPr/>
            <p:nvPr/>
          </p:nvSpPr>
          <p:spPr>
            <a:xfrm>
              <a:off x="3211070" y="2443461"/>
              <a:ext cx="8802839" cy="4339295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5" name="Image 34">
            <a:extLst>
              <a:ext uri="{FF2B5EF4-FFF2-40B4-BE49-F238E27FC236}">
                <a16:creationId xmlns:a16="http://schemas.microsoft.com/office/drawing/2014/main" id="{A675A4A7-D413-47B5-B92C-A51E03B32A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60" y="669260"/>
            <a:ext cx="712070" cy="712070"/>
          </a:xfrm>
          <a:prstGeom prst="rect">
            <a:avLst/>
          </a:prstGeom>
        </p:spPr>
      </p:pic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80A3E136-9770-44F4-A19B-7B0308038ADC}"/>
              </a:ext>
            </a:extLst>
          </p:cNvPr>
          <p:cNvSpPr txBox="1">
            <a:spLocks/>
          </p:cNvSpPr>
          <p:nvPr/>
        </p:nvSpPr>
        <p:spPr>
          <a:xfrm>
            <a:off x="157258" y="1759719"/>
            <a:ext cx="2909318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/>
              <a:t>Outil</a:t>
            </a:r>
            <a:r>
              <a:rPr lang="en-US" sz="1800" b="1" dirty="0"/>
              <a:t> de monitoring</a:t>
            </a:r>
            <a:r>
              <a:rPr lang="en-US" sz="1800" dirty="0"/>
              <a:t> disponible sur un port </a:t>
            </a:r>
            <a:r>
              <a:rPr lang="en-US" sz="1800" dirty="0" err="1"/>
              <a:t>en</a:t>
            </a:r>
            <a:r>
              <a:rPr lang="en-US" sz="1800" dirty="0"/>
              <a:t> complement</a:t>
            </a:r>
          </a:p>
          <a:p>
            <a:r>
              <a:rPr lang="en-US" sz="1800" b="1" dirty="0" err="1"/>
              <a:t>Enregistre</a:t>
            </a:r>
            <a:r>
              <a:rPr lang="en-US" sz="1800" dirty="0"/>
              <a:t> le log (py4j)</a:t>
            </a:r>
          </a:p>
          <a:p>
            <a:r>
              <a:rPr lang="en-US" sz="1800" dirty="0" err="1"/>
              <a:t>Instructif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sz="1800" dirty="0" err="1"/>
              <a:t>empilage</a:t>
            </a:r>
            <a:r>
              <a:rPr lang="en-US" sz="1800" dirty="0"/>
              <a:t> des technologies mises </a:t>
            </a:r>
            <a:r>
              <a:rPr lang="en-US" sz="1800" dirty="0" err="1"/>
              <a:t>en</a:t>
            </a:r>
            <a:r>
              <a:rPr lang="en-US" sz="1800" dirty="0"/>
              <a:t> oeuvre </a:t>
            </a:r>
            <a:r>
              <a:rPr lang="en-US" sz="1800" b="1" dirty="0" err="1"/>
              <a:t>déroutant</a:t>
            </a:r>
            <a:endParaRPr lang="en-US" sz="1800" b="1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0424EA0-9FFB-40D1-9C38-383C960B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07" y="6248893"/>
            <a:ext cx="380194" cy="490599"/>
          </a:xfrm>
        </p:spPr>
        <p:txBody>
          <a:bodyPr/>
          <a:lstStyle/>
          <a:p>
            <a:fld id="{D57F1E4F-1CFF-5643-939E-217C01CDF565}" type="slidenum">
              <a:rPr lang="en-US" b="1" smtClean="0"/>
              <a:pPr/>
              <a:t>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4286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4C6683-9DCF-407B-8E8B-C2B2D11F0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87" y="4790"/>
            <a:ext cx="10571998" cy="756182"/>
          </a:xfrm>
        </p:spPr>
        <p:txBody>
          <a:bodyPr/>
          <a:lstStyle/>
          <a:p>
            <a:r>
              <a:rPr lang="en-US" dirty="0" err="1"/>
              <a:t>Chaine</a:t>
            </a:r>
            <a:r>
              <a:rPr lang="en-US" dirty="0"/>
              <a:t> de </a:t>
            </a:r>
            <a:r>
              <a:rPr lang="en-US" dirty="0" err="1"/>
              <a:t>traitement</a:t>
            </a:r>
            <a:r>
              <a:rPr lang="en-US" dirty="0"/>
              <a:t>, </a:t>
            </a:r>
            <a:r>
              <a:rPr lang="en-US" dirty="0" err="1"/>
              <a:t>pySpark</a:t>
            </a:r>
            <a:r>
              <a:rPr lang="en-US" dirty="0"/>
              <a:t> local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F70B-77E5-498B-B0B6-B4FFB6542FB5}"/>
              </a:ext>
            </a:extLst>
          </p:cNvPr>
          <p:cNvSpPr/>
          <p:nvPr/>
        </p:nvSpPr>
        <p:spPr>
          <a:xfrm>
            <a:off x="2761649" y="2062367"/>
            <a:ext cx="1325985" cy="55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Load data </a:t>
            </a:r>
            <a:endParaRPr lang="en-US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900542-CE94-4DE7-9006-FD69036A5568}"/>
              </a:ext>
            </a:extLst>
          </p:cNvPr>
          <p:cNvSpPr/>
          <p:nvPr/>
        </p:nvSpPr>
        <p:spPr>
          <a:xfrm>
            <a:off x="4377636" y="2065834"/>
            <a:ext cx="2039416" cy="55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i="1" dirty="0" err="1">
                <a:solidFill>
                  <a:srgbClr val="00B0F0"/>
                </a:solidFill>
                <a:latin typeface="Montserrat"/>
              </a:rPr>
              <a:t>Featurize</a:t>
            </a:r>
            <a:r>
              <a:rPr lang="en-US" b="1" dirty="0"/>
              <a:t> </a:t>
            </a:r>
            <a:endParaRPr lang="en-US" i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EF0AD0-D755-4BA8-8B4F-FB7C5BF08F4A}"/>
              </a:ext>
            </a:extLst>
          </p:cNvPr>
          <p:cNvSpPr/>
          <p:nvPr/>
        </p:nvSpPr>
        <p:spPr>
          <a:xfrm>
            <a:off x="6819186" y="2065834"/>
            <a:ext cx="1671796" cy="55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Reduce</a:t>
            </a:r>
            <a:r>
              <a:rPr lang="en-US" b="1" dirty="0"/>
              <a:t> </a:t>
            </a:r>
            <a:endParaRPr lang="en-US" i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510FFE-4D8A-44E6-A0C1-1C35A90D4BCF}"/>
              </a:ext>
            </a:extLst>
          </p:cNvPr>
          <p:cNvSpPr/>
          <p:nvPr/>
        </p:nvSpPr>
        <p:spPr>
          <a:xfrm>
            <a:off x="9009585" y="2065834"/>
            <a:ext cx="1671796" cy="552958"/>
          </a:xfrm>
          <a:prstGeom prst="rect">
            <a:avLst/>
          </a:prstGeom>
          <a:pattFill prst="pct8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Store results </a:t>
            </a:r>
          </a:p>
          <a:p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81C71E-800E-4914-B240-C0F793BB7001}"/>
              </a:ext>
            </a:extLst>
          </p:cNvPr>
          <p:cNvSpPr/>
          <p:nvPr/>
        </p:nvSpPr>
        <p:spPr>
          <a:xfrm>
            <a:off x="1199613" y="2062367"/>
            <a:ext cx="1303763" cy="556424"/>
          </a:xfrm>
          <a:prstGeom prst="rect">
            <a:avLst/>
          </a:prstGeom>
          <a:pattFill prst="pct8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Store data </a:t>
            </a:r>
            <a:endParaRPr lang="en-US" i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9C0E61-1DD4-400B-AA41-7B44F8F14B3E}"/>
              </a:ext>
            </a:extLst>
          </p:cNvPr>
          <p:cNvSpPr/>
          <p:nvPr/>
        </p:nvSpPr>
        <p:spPr>
          <a:xfrm>
            <a:off x="10943160" y="2065834"/>
            <a:ext cx="1115489" cy="556424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Classify</a:t>
            </a:r>
            <a:endParaRPr lang="en-US" i="1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235586D-9E5A-4FD3-B0DA-4C7082F2DED2}"/>
              </a:ext>
            </a:extLst>
          </p:cNvPr>
          <p:cNvCxnSpPr/>
          <p:nvPr/>
        </p:nvCxnSpPr>
        <p:spPr>
          <a:xfrm>
            <a:off x="10820400" y="1663700"/>
            <a:ext cx="0" cy="140302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7A39A108-ECC6-4566-9CBF-83D4CCE0C9FF}"/>
              </a:ext>
            </a:extLst>
          </p:cNvPr>
          <p:cNvCxnSpPr/>
          <p:nvPr/>
        </p:nvCxnSpPr>
        <p:spPr>
          <a:xfrm>
            <a:off x="1120470" y="1663700"/>
            <a:ext cx="0" cy="140302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052CD1C-FDCD-4A5E-A0AE-0F5599DBC952}"/>
              </a:ext>
            </a:extLst>
          </p:cNvPr>
          <p:cNvSpPr/>
          <p:nvPr/>
        </p:nvSpPr>
        <p:spPr>
          <a:xfrm>
            <a:off x="66678" y="2062367"/>
            <a:ext cx="993916" cy="556424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Collect</a:t>
            </a:r>
            <a:endParaRPr lang="en-US" i="1" dirty="0"/>
          </a:p>
        </p:txBody>
      </p:sp>
      <p:sp>
        <p:nvSpPr>
          <p:cNvPr id="43" name="Flèche : droite 42">
            <a:extLst>
              <a:ext uri="{FF2B5EF4-FFF2-40B4-BE49-F238E27FC236}">
                <a16:creationId xmlns:a16="http://schemas.microsoft.com/office/drawing/2014/main" id="{90043B1B-3B1B-492C-8D5E-C3259E4BBEEF}"/>
              </a:ext>
            </a:extLst>
          </p:cNvPr>
          <p:cNvSpPr/>
          <p:nvPr/>
        </p:nvSpPr>
        <p:spPr>
          <a:xfrm>
            <a:off x="6516210" y="2240009"/>
            <a:ext cx="163957" cy="227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èche : droite 43">
            <a:extLst>
              <a:ext uri="{FF2B5EF4-FFF2-40B4-BE49-F238E27FC236}">
                <a16:creationId xmlns:a16="http://schemas.microsoft.com/office/drawing/2014/main" id="{8A8BCAF3-E4E2-466C-99B6-658D464A4573}"/>
              </a:ext>
            </a:extLst>
          </p:cNvPr>
          <p:cNvSpPr/>
          <p:nvPr/>
        </p:nvSpPr>
        <p:spPr>
          <a:xfrm>
            <a:off x="8749255" y="2226731"/>
            <a:ext cx="163957" cy="227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èche : droite 44">
            <a:extLst>
              <a:ext uri="{FF2B5EF4-FFF2-40B4-BE49-F238E27FC236}">
                <a16:creationId xmlns:a16="http://schemas.microsoft.com/office/drawing/2014/main" id="{4FB03115-3B69-4DDD-9AD6-33A8ED353579}"/>
              </a:ext>
            </a:extLst>
          </p:cNvPr>
          <p:cNvSpPr/>
          <p:nvPr/>
        </p:nvSpPr>
        <p:spPr>
          <a:xfrm>
            <a:off x="4172898" y="2226731"/>
            <a:ext cx="163957" cy="227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èche : droite 48">
            <a:extLst>
              <a:ext uri="{FF2B5EF4-FFF2-40B4-BE49-F238E27FC236}">
                <a16:creationId xmlns:a16="http://schemas.microsoft.com/office/drawing/2014/main" id="{8A2A4E4A-DDFA-4457-8187-899D89C5E55B}"/>
              </a:ext>
            </a:extLst>
          </p:cNvPr>
          <p:cNvSpPr/>
          <p:nvPr/>
        </p:nvSpPr>
        <p:spPr>
          <a:xfrm>
            <a:off x="2582503" y="2226731"/>
            <a:ext cx="163957" cy="227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58F50D1-E398-48E4-9C0E-38C92DC95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0400" y="6068017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b="1" smtClean="0"/>
              <a:pPr/>
              <a:t>9</a:t>
            </a:fld>
            <a:endParaRPr lang="en-US" b="1" dirty="0"/>
          </a:p>
        </p:txBody>
      </p:sp>
      <p:grpSp>
        <p:nvGrpSpPr>
          <p:cNvPr id="94" name="Groupe 93">
            <a:extLst>
              <a:ext uri="{FF2B5EF4-FFF2-40B4-BE49-F238E27FC236}">
                <a16:creationId xmlns:a16="http://schemas.microsoft.com/office/drawing/2014/main" id="{330CC5E7-5A42-4593-9DD1-0F5A2896D386}"/>
              </a:ext>
            </a:extLst>
          </p:cNvPr>
          <p:cNvGrpSpPr/>
          <p:nvPr/>
        </p:nvGrpSpPr>
        <p:grpSpPr>
          <a:xfrm>
            <a:off x="78863" y="2977986"/>
            <a:ext cx="3041217" cy="2632512"/>
            <a:chOff x="78863" y="2977986"/>
            <a:chExt cx="3041217" cy="2632512"/>
          </a:xfrm>
        </p:grpSpPr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63FFE477-4D23-40AF-91E5-5F16E05E2689}"/>
                </a:ext>
              </a:extLst>
            </p:cNvPr>
            <p:cNvSpPr txBox="1"/>
            <p:nvPr/>
          </p:nvSpPr>
          <p:spPr>
            <a:xfrm>
              <a:off x="135987" y="2977986"/>
              <a:ext cx="15744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Spark </a:t>
              </a:r>
              <a:r>
                <a:rPr lang="en-US" sz="1200" dirty="0" err="1"/>
                <a:t>DataFrame</a:t>
              </a:r>
              <a:r>
                <a:rPr lang="en-US" sz="1200" dirty="0"/>
                <a:t> :</a:t>
              </a:r>
            </a:p>
          </p:txBody>
        </p: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BFFB671E-9957-4A11-9C09-CFE37CBD5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4989" y="4423707"/>
              <a:ext cx="2204586" cy="918577"/>
            </a:xfrm>
            <a:prstGeom prst="rect">
              <a:avLst/>
            </a:prstGeom>
          </p:spPr>
        </p:pic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124966C9-4D88-4347-B102-10603DA80929}"/>
                </a:ext>
              </a:extLst>
            </p:cNvPr>
            <p:cNvSpPr txBox="1"/>
            <p:nvPr/>
          </p:nvSpPr>
          <p:spPr>
            <a:xfrm>
              <a:off x="138802" y="3216276"/>
              <a:ext cx="292134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i="1" dirty="0" err="1"/>
                <a:t>spark.read.format</a:t>
              </a:r>
              <a:r>
                <a:rPr lang="en-US" sz="1200" i="1" dirty="0"/>
                <a:t>('image’)\</a:t>
              </a:r>
            </a:p>
            <a:p>
              <a:r>
                <a:rPr lang="en-US" sz="1200" i="1" dirty="0"/>
                <a:t>.load(</a:t>
              </a:r>
              <a:r>
                <a:rPr lang="en-US" sz="1200" i="1" dirty="0" err="1"/>
                <a:t>work_path</a:t>
              </a:r>
              <a:r>
                <a:rPr lang="en-US" sz="1200" i="1" dirty="0"/>
                <a:t>, </a:t>
              </a:r>
              <a:r>
                <a:rPr lang="en-US" sz="1200" i="1" dirty="0" err="1"/>
                <a:t>inferschema</a:t>
              </a:r>
              <a:r>
                <a:rPr lang="en-US" sz="1200" i="1" dirty="0"/>
                <a:t>=True) 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C058D6D5-4FF7-4EDE-8303-47FAD05C5AD0}"/>
                </a:ext>
              </a:extLst>
            </p:cNvPr>
            <p:cNvSpPr txBox="1"/>
            <p:nvPr/>
          </p:nvSpPr>
          <p:spPr>
            <a:xfrm>
              <a:off x="166261" y="3685241"/>
              <a:ext cx="12378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Extract Label :</a:t>
              </a:r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0F30914C-62D1-4F17-BE7A-E413087E659A}"/>
                </a:ext>
              </a:extLst>
            </p:cNvPr>
            <p:cNvSpPr txBox="1"/>
            <p:nvPr/>
          </p:nvSpPr>
          <p:spPr>
            <a:xfrm>
              <a:off x="180466" y="3906832"/>
              <a:ext cx="292134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i="1" dirty="0"/>
                <a:t>.</a:t>
              </a:r>
              <a:r>
                <a:rPr lang="en-US" sz="1200" i="1" dirty="0" err="1"/>
                <a:t>withColumn</a:t>
              </a:r>
              <a:r>
                <a:rPr lang="en-US" sz="1200" i="1" dirty="0"/>
                <a:t>('label', </a:t>
              </a:r>
              <a:r>
                <a:rPr lang="en-US" sz="1200" i="1" dirty="0" err="1"/>
                <a:t>element_at</a:t>
              </a:r>
              <a:r>
                <a:rPr lang="en-US" sz="1200" i="1" dirty="0"/>
                <a:t>(</a:t>
              </a:r>
            </a:p>
            <a:p>
              <a:r>
                <a:rPr lang="en-US" sz="1200" i="1" dirty="0"/>
                <a:t>split(</a:t>
              </a:r>
              <a:r>
                <a:rPr lang="en-US" sz="1200" i="1" dirty="0" err="1"/>
                <a:t>df_img</a:t>
              </a:r>
              <a:r>
                <a:rPr lang="en-US" sz="1200" i="1" dirty="0"/>
                <a:t>['</a:t>
              </a:r>
              <a:r>
                <a:rPr lang="en-US" sz="1200" i="1" dirty="0" err="1"/>
                <a:t>image.origin</a:t>
              </a:r>
              <a:r>
                <a:rPr lang="en-US" sz="1200" i="1" dirty="0"/>
                <a:t>'], "/"), -2))</a:t>
              </a:r>
            </a:p>
          </p:txBody>
        </p:sp>
        <p:sp>
          <p:nvSpPr>
            <p:cNvPr id="14" name="Bulle narrative : rectangle 13">
              <a:extLst>
                <a:ext uri="{FF2B5EF4-FFF2-40B4-BE49-F238E27FC236}">
                  <a16:creationId xmlns:a16="http://schemas.microsoft.com/office/drawing/2014/main" id="{F836CA95-6D7E-4CCC-92FC-827A9CE1A614}"/>
                </a:ext>
              </a:extLst>
            </p:cNvPr>
            <p:cNvSpPr/>
            <p:nvPr/>
          </p:nvSpPr>
          <p:spPr>
            <a:xfrm>
              <a:off x="135988" y="3004251"/>
              <a:ext cx="2913769" cy="2606247"/>
            </a:xfrm>
            <a:prstGeom prst="wedgeRectCallout">
              <a:avLst>
                <a:gd name="adj1" fmla="val 46065"/>
                <a:gd name="adj2" fmla="val -6395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C79097B0-5C1E-42C6-8DAB-D06C73033DD5}"/>
                </a:ext>
              </a:extLst>
            </p:cNvPr>
            <p:cNvSpPr txBox="1"/>
            <p:nvPr/>
          </p:nvSpPr>
          <p:spPr>
            <a:xfrm>
              <a:off x="78863" y="5333499"/>
              <a:ext cx="30412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“Capture” des </a:t>
              </a:r>
              <a:r>
                <a:rPr lang="en-US" sz="1200" dirty="0" err="1"/>
                <a:t>métadonnées</a:t>
              </a:r>
              <a:r>
                <a:rPr lang="en-US" sz="1200" dirty="0"/>
                <a:t> (flexible)</a:t>
              </a:r>
            </a:p>
          </p:txBody>
        </p:sp>
      </p:grp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70EF63DB-DFC5-440F-A436-A1AB0A6F5172}"/>
              </a:ext>
            </a:extLst>
          </p:cNvPr>
          <p:cNvGrpSpPr/>
          <p:nvPr/>
        </p:nvGrpSpPr>
        <p:grpSpPr>
          <a:xfrm>
            <a:off x="6812223" y="2796423"/>
            <a:ext cx="3812795" cy="3140044"/>
            <a:chOff x="6812223" y="2796423"/>
            <a:chExt cx="3812795" cy="314004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5C8E25C-349B-43DD-926F-FCC01DDF431A}"/>
                </a:ext>
              </a:extLst>
            </p:cNvPr>
            <p:cNvSpPr/>
            <p:nvPr/>
          </p:nvSpPr>
          <p:spPr>
            <a:xfrm>
              <a:off x="7047786" y="2796423"/>
              <a:ext cx="1671796" cy="2703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err="1"/>
                <a:t>array_to_vector</a:t>
              </a:r>
              <a:r>
                <a:rPr lang="en-US" sz="1100" b="1" dirty="0"/>
                <a:t> </a:t>
              </a:r>
              <a:r>
                <a:rPr lang="en-US" sz="1100" b="1" i="1" dirty="0"/>
                <a:t>(</a:t>
              </a:r>
              <a:r>
                <a:rPr lang="en-US" sz="1100" b="1" i="1" dirty="0" err="1"/>
                <a:t>udf</a:t>
              </a:r>
              <a:r>
                <a:rPr lang="en-US" sz="1100" b="1" i="1" dirty="0"/>
                <a:t>) </a:t>
              </a:r>
              <a:endParaRPr lang="en-US" sz="1100" i="1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C7076ED-BFCF-4229-8887-8BCD0967DA29}"/>
                </a:ext>
              </a:extLst>
            </p:cNvPr>
            <p:cNvSpPr/>
            <p:nvPr/>
          </p:nvSpPr>
          <p:spPr>
            <a:xfrm>
              <a:off x="7047785" y="3211612"/>
              <a:ext cx="1701470" cy="556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PCA </a:t>
              </a:r>
            </a:p>
            <a:p>
              <a:pPr algn="r"/>
              <a:r>
                <a:rPr lang="en-US" sz="1400" b="1" i="1" dirty="0"/>
                <a:t>spark.ml</a:t>
              </a:r>
              <a:r>
                <a:rPr lang="en-US" b="1" dirty="0"/>
                <a:t> </a:t>
              </a:r>
              <a:endParaRPr lang="en-US" i="1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F427EE-ABA2-4FC9-B465-F5AF17537E99}"/>
                </a:ext>
              </a:extLst>
            </p:cNvPr>
            <p:cNvSpPr/>
            <p:nvPr/>
          </p:nvSpPr>
          <p:spPr>
            <a:xfrm>
              <a:off x="7047786" y="3912925"/>
              <a:ext cx="1671796" cy="2703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err="1"/>
                <a:t>vector_to_array</a:t>
              </a:r>
              <a:r>
                <a:rPr lang="en-US" sz="1100" b="1" dirty="0"/>
                <a:t> </a:t>
              </a:r>
              <a:r>
                <a:rPr lang="en-US" sz="1100" b="1" i="1" dirty="0"/>
                <a:t>(</a:t>
              </a:r>
              <a:r>
                <a:rPr lang="en-US" sz="1100" b="1" i="1" dirty="0" err="1"/>
                <a:t>udf</a:t>
              </a:r>
              <a:r>
                <a:rPr lang="en-US" sz="1100" b="1" i="1" dirty="0"/>
                <a:t>) </a:t>
              </a:r>
              <a:endParaRPr lang="en-US" sz="1100" i="1" dirty="0"/>
            </a:p>
          </p:txBody>
        </p:sp>
        <p:sp>
          <p:nvSpPr>
            <p:cNvPr id="48" name="Flèche : droite 47">
              <a:extLst>
                <a:ext uri="{FF2B5EF4-FFF2-40B4-BE49-F238E27FC236}">
                  <a16:creationId xmlns:a16="http://schemas.microsoft.com/office/drawing/2014/main" id="{11CA19BE-2040-4B40-8A99-3F0B81CC9F5E}"/>
                </a:ext>
              </a:extLst>
            </p:cNvPr>
            <p:cNvSpPr/>
            <p:nvPr/>
          </p:nvSpPr>
          <p:spPr>
            <a:xfrm>
              <a:off x="6835642" y="2817725"/>
              <a:ext cx="163957" cy="2276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lèche : droite 49">
              <a:extLst>
                <a:ext uri="{FF2B5EF4-FFF2-40B4-BE49-F238E27FC236}">
                  <a16:creationId xmlns:a16="http://schemas.microsoft.com/office/drawing/2014/main" id="{19DB2A58-7567-4942-A477-8242CD686A8E}"/>
                </a:ext>
              </a:extLst>
            </p:cNvPr>
            <p:cNvSpPr/>
            <p:nvPr/>
          </p:nvSpPr>
          <p:spPr>
            <a:xfrm>
              <a:off x="6832567" y="3165376"/>
              <a:ext cx="163957" cy="2276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lèche : droite 50">
              <a:extLst>
                <a:ext uri="{FF2B5EF4-FFF2-40B4-BE49-F238E27FC236}">
                  <a16:creationId xmlns:a16="http://schemas.microsoft.com/office/drawing/2014/main" id="{0F91F89E-D9CC-435D-9B05-9CA225CDF89D}"/>
                </a:ext>
              </a:extLst>
            </p:cNvPr>
            <p:cNvSpPr/>
            <p:nvPr/>
          </p:nvSpPr>
          <p:spPr>
            <a:xfrm>
              <a:off x="6812223" y="3869654"/>
              <a:ext cx="163957" cy="2276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Bulle narrative : rectangle 64">
              <a:extLst>
                <a:ext uri="{FF2B5EF4-FFF2-40B4-BE49-F238E27FC236}">
                  <a16:creationId xmlns:a16="http://schemas.microsoft.com/office/drawing/2014/main" id="{7DF7191D-9FC4-42DE-97F1-983D238F81AF}"/>
                </a:ext>
              </a:extLst>
            </p:cNvPr>
            <p:cNvSpPr/>
            <p:nvPr/>
          </p:nvSpPr>
          <p:spPr>
            <a:xfrm>
              <a:off x="6947440" y="4533291"/>
              <a:ext cx="3677578" cy="1403176"/>
            </a:xfrm>
            <a:prstGeom prst="wedgeRectCallout">
              <a:avLst>
                <a:gd name="adj1" fmla="val -21967"/>
                <a:gd name="adj2" fmla="val -6424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86B6B9C9-4FE6-4EF9-BE54-9421C770DAD9}"/>
                </a:ext>
              </a:extLst>
            </p:cNvPr>
            <p:cNvSpPr txBox="1"/>
            <p:nvPr/>
          </p:nvSpPr>
          <p:spPr>
            <a:xfrm>
              <a:off x="6962771" y="4573932"/>
              <a:ext cx="339596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Encapsulation array-vector</a:t>
              </a:r>
            </a:p>
            <a:p>
              <a:r>
                <a:rPr lang="en-US" sz="1200" dirty="0"/>
                <a:t>Attention </a:t>
              </a:r>
              <a:r>
                <a:rPr lang="en-US" sz="1200" dirty="0" err="1"/>
                <a:t>évaluation</a:t>
              </a:r>
              <a:r>
                <a:rPr lang="en-US" sz="1200" dirty="0"/>
                <a:t> du </a:t>
              </a:r>
              <a:r>
                <a:rPr lang="en-US" sz="1200" dirty="0" err="1"/>
                <a:t>nb</a:t>
              </a:r>
              <a:r>
                <a:rPr lang="en-US" sz="1200" dirty="0"/>
                <a:t> de PCs optimal et </a:t>
              </a:r>
              <a:r>
                <a:rPr lang="en-US" sz="1200" dirty="0" err="1"/>
                <a:t>réalisation</a:t>
              </a:r>
              <a:r>
                <a:rPr lang="en-US" sz="1200" dirty="0"/>
                <a:t> du </a:t>
              </a:r>
              <a:r>
                <a:rPr lang="en-US" sz="1200" dirty="0" err="1"/>
                <a:t>PCA.Fit</a:t>
              </a:r>
              <a:r>
                <a:rPr lang="en-US" sz="1200" dirty="0"/>
                <a:t> dans la </a:t>
              </a:r>
              <a:r>
                <a:rPr lang="en-US" sz="1200" dirty="0" err="1"/>
                <a:t>séquence</a:t>
              </a:r>
              <a:endParaRPr lang="en-US" sz="1200" dirty="0"/>
            </a:p>
          </p:txBody>
        </p:sp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CD7D4A03-7BCB-40FD-A4C0-ACE79718B7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4612"/>
            <a:stretch/>
          </p:blipFill>
          <p:spPr>
            <a:xfrm>
              <a:off x="7064878" y="5247268"/>
              <a:ext cx="3395963" cy="646330"/>
            </a:xfrm>
            <a:prstGeom prst="rect">
              <a:avLst/>
            </a:prstGeom>
          </p:spPr>
        </p:pic>
      </p:grp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B978865B-3B38-4BC0-A5F4-702043A8C161}"/>
              </a:ext>
            </a:extLst>
          </p:cNvPr>
          <p:cNvGrpSpPr/>
          <p:nvPr/>
        </p:nvGrpSpPr>
        <p:grpSpPr>
          <a:xfrm>
            <a:off x="8952358" y="2311275"/>
            <a:ext cx="3141487" cy="1737394"/>
            <a:chOff x="8952358" y="2311275"/>
            <a:chExt cx="3141487" cy="1737394"/>
          </a:xfrm>
        </p:grpSpPr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327645F9-BFB7-4FFC-859C-BC7BC848F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98848" y="2311275"/>
              <a:ext cx="282533" cy="299621"/>
            </a:xfrm>
            <a:prstGeom prst="rect">
              <a:avLst/>
            </a:prstGeom>
          </p:spPr>
        </p:pic>
        <p:pic>
          <p:nvPicPr>
            <p:cNvPr id="13" name="Image 12">
              <a:hlinkClick r:id="rId5"/>
              <a:extLst>
                <a:ext uri="{FF2B5EF4-FFF2-40B4-BE49-F238E27FC236}">
                  <a16:creationId xmlns:a16="http://schemas.microsoft.com/office/drawing/2014/main" id="{75512B2A-25C9-43A5-A813-87A8DB34C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96865" y="2353856"/>
              <a:ext cx="549749" cy="196420"/>
            </a:xfrm>
            <a:prstGeom prst="rect">
              <a:avLst/>
            </a:prstGeom>
          </p:spPr>
        </p:pic>
        <p:sp>
          <p:nvSpPr>
            <p:cNvPr id="68" name="Bulle narrative : rectangle 67">
              <a:extLst>
                <a:ext uri="{FF2B5EF4-FFF2-40B4-BE49-F238E27FC236}">
                  <a16:creationId xmlns:a16="http://schemas.microsoft.com/office/drawing/2014/main" id="{7222BF43-7AC1-4AA3-8DB9-2E07AC7F2CD2}"/>
                </a:ext>
              </a:extLst>
            </p:cNvPr>
            <p:cNvSpPr/>
            <p:nvPr/>
          </p:nvSpPr>
          <p:spPr>
            <a:xfrm>
              <a:off x="8952358" y="2877979"/>
              <a:ext cx="3113840" cy="1170690"/>
            </a:xfrm>
            <a:prstGeom prst="wedgeRectCallout">
              <a:avLst>
                <a:gd name="adj1" fmla="val -22273"/>
                <a:gd name="adj2" fmla="val -6017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AFC11796-8108-4284-9842-5CE7158A44CA}"/>
                </a:ext>
              </a:extLst>
            </p:cNvPr>
            <p:cNvSpPr txBox="1"/>
            <p:nvPr/>
          </p:nvSpPr>
          <p:spPr>
            <a:xfrm>
              <a:off x="8980005" y="2879026"/>
              <a:ext cx="311384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 err="1"/>
                <a:t>Ecriture</a:t>
              </a:r>
              <a:r>
                <a:rPr lang="en-US" sz="1200" dirty="0"/>
                <a:t> </a:t>
              </a:r>
              <a:r>
                <a:rPr lang="en-US" sz="1200" dirty="0" err="1"/>
                <a:t>puis</a:t>
              </a:r>
              <a:r>
                <a:rPr lang="en-US" sz="1200" dirty="0"/>
                <a:t> lecture </a:t>
              </a:r>
              <a:r>
                <a:rPr lang="en-US" sz="1200" dirty="0" err="1"/>
                <a:t>vers</a:t>
              </a:r>
              <a:r>
                <a:rPr lang="en-US" sz="1200" dirty="0"/>
                <a:t> </a:t>
              </a:r>
              <a:r>
                <a:rPr lang="en-US" sz="1200" dirty="0" err="1"/>
                <a:t>pd.DataFrame</a:t>
              </a:r>
              <a:endParaRPr lang="en-US" sz="1200" dirty="0"/>
            </a:p>
            <a:p>
              <a:r>
                <a:rPr lang="en-US" sz="1200" dirty="0"/>
                <a:t>au </a:t>
              </a:r>
              <a:r>
                <a:rPr lang="en-US" sz="1200" dirty="0" err="1"/>
                <a:t>fromat</a:t>
              </a:r>
              <a:r>
                <a:rPr lang="en-US" sz="1200" dirty="0"/>
                <a:t> parquet, engine </a:t>
              </a:r>
              <a:r>
                <a:rPr lang="en-US" sz="1200" dirty="0" err="1"/>
                <a:t>pyarrow</a:t>
              </a:r>
              <a:endParaRPr lang="en-US" sz="1200" dirty="0"/>
            </a:p>
          </p:txBody>
        </p: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672C9FEA-C8EB-4C49-BA70-D59CB3E8174A}"/>
                </a:ext>
              </a:extLst>
            </p:cNvPr>
            <p:cNvGrpSpPr/>
            <p:nvPr/>
          </p:nvGrpSpPr>
          <p:grpSpPr>
            <a:xfrm>
              <a:off x="9073605" y="3311162"/>
              <a:ext cx="2931168" cy="695222"/>
              <a:chOff x="6879953" y="3148244"/>
              <a:chExt cx="5235154" cy="1477433"/>
            </a:xfrm>
          </p:grpSpPr>
          <p:pic>
            <p:nvPicPr>
              <p:cNvPr id="77" name="Image 76">
                <a:extLst>
                  <a:ext uri="{FF2B5EF4-FFF2-40B4-BE49-F238E27FC236}">
                    <a16:creationId xmlns:a16="http://schemas.microsoft.com/office/drawing/2014/main" id="{CF14C837-DD09-4189-894B-733CE6567E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r="67362"/>
              <a:stretch/>
            </p:blipFill>
            <p:spPr>
              <a:xfrm>
                <a:off x="6879953" y="3149302"/>
                <a:ext cx="3379206" cy="1476375"/>
              </a:xfrm>
              <a:prstGeom prst="rect">
                <a:avLst/>
              </a:prstGeom>
            </p:spPr>
          </p:pic>
          <p:pic>
            <p:nvPicPr>
              <p:cNvPr id="78" name="Image 77">
                <a:extLst>
                  <a:ext uri="{FF2B5EF4-FFF2-40B4-BE49-F238E27FC236}">
                    <a16:creationId xmlns:a16="http://schemas.microsoft.com/office/drawing/2014/main" id="{8716FF22-9C38-4159-93A6-EF6E7DD657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83532"/>
              <a:stretch/>
            </p:blipFill>
            <p:spPr>
              <a:xfrm>
                <a:off x="10410093" y="3148244"/>
                <a:ext cx="1705014" cy="1476375"/>
              </a:xfrm>
              <a:prstGeom prst="rect">
                <a:avLst/>
              </a:prstGeom>
            </p:spPr>
          </p:pic>
        </p:grpSp>
      </p:grp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D9509E84-7CDC-4EFB-A238-5CA76B572331}"/>
              </a:ext>
            </a:extLst>
          </p:cNvPr>
          <p:cNvGrpSpPr/>
          <p:nvPr/>
        </p:nvGrpSpPr>
        <p:grpSpPr>
          <a:xfrm>
            <a:off x="66678" y="5969276"/>
            <a:ext cx="11284800" cy="856086"/>
            <a:chOff x="66678" y="5969276"/>
            <a:chExt cx="11284800" cy="856086"/>
          </a:xfrm>
        </p:grpSpPr>
        <p:sp>
          <p:nvSpPr>
            <p:cNvPr id="90" name="Rectangle : coins arrondis 89">
              <a:extLst>
                <a:ext uri="{FF2B5EF4-FFF2-40B4-BE49-F238E27FC236}">
                  <a16:creationId xmlns:a16="http://schemas.microsoft.com/office/drawing/2014/main" id="{0E1DDE64-0DAD-4790-A027-4FF5A8EAF82F}"/>
                </a:ext>
              </a:extLst>
            </p:cNvPr>
            <p:cNvSpPr/>
            <p:nvPr/>
          </p:nvSpPr>
          <p:spPr>
            <a:xfrm>
              <a:off x="66678" y="5969276"/>
              <a:ext cx="11284800" cy="851299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Espace réservé du contenu 2">
              <a:extLst>
                <a:ext uri="{FF2B5EF4-FFF2-40B4-BE49-F238E27FC236}">
                  <a16:creationId xmlns:a16="http://schemas.microsoft.com/office/drawing/2014/main" id="{3EE1C209-C24C-4679-AA2A-23CB1A0C137A}"/>
                </a:ext>
              </a:extLst>
            </p:cNvPr>
            <p:cNvSpPr txBox="1">
              <a:spLocks/>
            </p:cNvSpPr>
            <p:nvPr/>
          </p:nvSpPr>
          <p:spPr>
            <a:xfrm>
              <a:off x="122918" y="5982448"/>
              <a:ext cx="11182742" cy="842914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 err="1"/>
                <a:t>Nombreuses</a:t>
              </a:r>
              <a:r>
                <a:rPr lang="en-US" b="1" dirty="0"/>
                <a:t> </a:t>
              </a:r>
              <a:r>
                <a:rPr lang="en-US" b="1" dirty="0" err="1"/>
                <a:t>variantes</a:t>
              </a:r>
              <a:r>
                <a:rPr lang="en-US" b="1" dirty="0"/>
                <a:t> </a:t>
              </a:r>
              <a:r>
                <a:rPr lang="en-US" dirty="0"/>
                <a:t>de </a:t>
              </a:r>
              <a:r>
                <a:rPr lang="en-US" dirty="0" err="1"/>
                <a:t>séquences</a:t>
              </a:r>
              <a:r>
                <a:rPr lang="en-US" dirty="0"/>
                <a:t> </a:t>
              </a:r>
              <a:r>
                <a:rPr lang="en-US" dirty="0" err="1"/>
                <a:t>possibles</a:t>
              </a:r>
              <a:r>
                <a:rPr lang="en-US" dirty="0"/>
                <a:t> pour un </a:t>
              </a:r>
              <a:r>
                <a:rPr lang="en-US" dirty="0" err="1"/>
                <a:t>même</a:t>
              </a:r>
              <a:r>
                <a:rPr lang="en-US" dirty="0"/>
                <a:t> but</a:t>
              </a:r>
            </a:p>
            <a:p>
              <a:pPr lvl="1"/>
              <a:r>
                <a:rPr lang="en-US" b="1" dirty="0"/>
                <a:t>Types</a:t>
              </a:r>
              <a:r>
                <a:rPr lang="en-US" dirty="0"/>
                <a:t> et </a:t>
              </a:r>
              <a:r>
                <a:rPr lang="en-US" b="1" dirty="0"/>
                <a:t>Schemas</a:t>
              </a:r>
              <a:r>
                <a:rPr lang="en-US" dirty="0"/>
                <a:t> des </a:t>
              </a:r>
              <a:r>
                <a:rPr lang="en-US" dirty="0" err="1"/>
                <a:t>données</a:t>
              </a:r>
              <a:r>
                <a:rPr lang="en-US" dirty="0"/>
                <a:t>, </a:t>
              </a:r>
              <a:r>
                <a:rPr lang="en-US" b="1" dirty="0"/>
                <a:t>packages</a:t>
              </a:r>
              <a:r>
                <a:rPr lang="en-US" dirty="0"/>
                <a:t> </a:t>
              </a:r>
              <a:r>
                <a:rPr lang="en-US" dirty="0" err="1"/>
                <a:t>exploités</a:t>
              </a:r>
              <a:r>
                <a:rPr lang="en-US" dirty="0"/>
                <a:t> </a:t>
              </a:r>
              <a:r>
                <a:rPr lang="en-US" i="1" dirty="0"/>
                <a:t>(! versions, maintenance</a:t>
              </a:r>
              <a:r>
                <a:rPr lang="en-US" dirty="0"/>
                <a:t>), </a:t>
              </a:r>
              <a:r>
                <a:rPr lang="en-US" dirty="0" err="1"/>
                <a:t>codage</a:t>
              </a:r>
              <a:r>
                <a:rPr lang="en-US" dirty="0"/>
                <a:t> optimal, …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2BF90736-BD6E-4C5B-8E1D-2E5C793A7830}"/>
              </a:ext>
            </a:extLst>
          </p:cNvPr>
          <p:cNvGrpSpPr/>
          <p:nvPr/>
        </p:nvGrpSpPr>
        <p:grpSpPr>
          <a:xfrm>
            <a:off x="1150769" y="816811"/>
            <a:ext cx="10483831" cy="1207106"/>
            <a:chOff x="1150769" y="816811"/>
            <a:chExt cx="10483831" cy="1207106"/>
          </a:xfrm>
        </p:grpSpPr>
        <p:cxnSp>
          <p:nvCxnSpPr>
            <p:cNvPr id="6" name="Connecteur droit avec flèche 5">
              <a:extLst>
                <a:ext uri="{FF2B5EF4-FFF2-40B4-BE49-F238E27FC236}">
                  <a16:creationId xmlns:a16="http://schemas.microsoft.com/office/drawing/2014/main" id="{76C4189D-6FE3-428C-A010-FD6690B2E5E8}"/>
                </a:ext>
              </a:extLst>
            </p:cNvPr>
            <p:cNvCxnSpPr>
              <a:cxnSpLocks/>
            </p:cNvCxnSpPr>
            <p:nvPr/>
          </p:nvCxnSpPr>
          <p:spPr>
            <a:xfrm>
              <a:off x="2870157" y="1885887"/>
              <a:ext cx="74227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6319C1F-D3E2-48FB-9882-6707A6E94A15}"/>
                </a:ext>
              </a:extLst>
            </p:cNvPr>
            <p:cNvSpPr/>
            <p:nvPr/>
          </p:nvSpPr>
          <p:spPr>
            <a:xfrm>
              <a:off x="3264986" y="1818747"/>
              <a:ext cx="163957" cy="14806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084B7BA-BAB5-48FF-8149-D11B4B58CB1F}"/>
                </a:ext>
              </a:extLst>
            </p:cNvPr>
            <p:cNvSpPr/>
            <p:nvPr/>
          </p:nvSpPr>
          <p:spPr>
            <a:xfrm>
              <a:off x="6622675" y="1826798"/>
              <a:ext cx="163957" cy="14806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4C77747A-34B0-488A-8ADC-9E4E0921C7D8}"/>
                </a:ext>
              </a:extLst>
            </p:cNvPr>
            <p:cNvSpPr/>
            <p:nvPr/>
          </p:nvSpPr>
          <p:spPr>
            <a:xfrm flipH="1">
              <a:off x="6742455" y="1434952"/>
              <a:ext cx="468711" cy="474758"/>
            </a:xfrm>
            <a:prstGeom prst="arc">
              <a:avLst>
                <a:gd name="adj1" fmla="val 5318722"/>
                <a:gd name="adj2" fmla="val 2663811"/>
              </a:avLst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F12FF43-2E5F-49F4-93DA-6726ABCE4879}"/>
                </a:ext>
              </a:extLst>
            </p:cNvPr>
            <p:cNvSpPr/>
            <p:nvPr/>
          </p:nvSpPr>
          <p:spPr>
            <a:xfrm>
              <a:off x="3501161" y="1818231"/>
              <a:ext cx="163957" cy="14806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01408FEE-2FC3-4B10-A10D-21A3D869B71E}"/>
                </a:ext>
              </a:extLst>
            </p:cNvPr>
            <p:cNvSpPr/>
            <p:nvPr/>
          </p:nvSpPr>
          <p:spPr>
            <a:xfrm>
              <a:off x="8523597" y="1826798"/>
              <a:ext cx="163957" cy="14806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0DA9059C-B865-4F31-9166-A29AC532954D}"/>
                </a:ext>
              </a:extLst>
            </p:cNvPr>
            <p:cNvSpPr/>
            <p:nvPr/>
          </p:nvSpPr>
          <p:spPr>
            <a:xfrm>
              <a:off x="8719582" y="1826798"/>
              <a:ext cx="163957" cy="14806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1C0B2B85-44FF-4F66-B837-0302D9326E0C}"/>
                </a:ext>
              </a:extLst>
            </p:cNvPr>
            <p:cNvSpPr/>
            <p:nvPr/>
          </p:nvSpPr>
          <p:spPr>
            <a:xfrm>
              <a:off x="9580492" y="1835675"/>
              <a:ext cx="163957" cy="14806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9528BB68-4881-4D8A-8E22-07454C0B93A2}"/>
                </a:ext>
              </a:extLst>
            </p:cNvPr>
            <p:cNvSpPr/>
            <p:nvPr/>
          </p:nvSpPr>
          <p:spPr>
            <a:xfrm>
              <a:off x="7107863" y="1581857"/>
              <a:ext cx="163957" cy="14806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0" name="Groupe 109">
              <a:extLst>
                <a:ext uri="{FF2B5EF4-FFF2-40B4-BE49-F238E27FC236}">
                  <a16:creationId xmlns:a16="http://schemas.microsoft.com/office/drawing/2014/main" id="{F87D6DFC-DCE1-4BB6-8439-0527AC8E8DA7}"/>
                </a:ext>
              </a:extLst>
            </p:cNvPr>
            <p:cNvGrpSpPr/>
            <p:nvPr/>
          </p:nvGrpSpPr>
          <p:grpSpPr>
            <a:xfrm>
              <a:off x="7544119" y="1254799"/>
              <a:ext cx="1476242" cy="447393"/>
              <a:chOff x="7544119" y="1254799"/>
              <a:chExt cx="1476242" cy="447393"/>
            </a:xfrm>
          </p:grpSpPr>
          <p:sp>
            <p:nvSpPr>
              <p:cNvPr id="104" name="Bulle narrative : rectangle 103">
                <a:extLst>
                  <a:ext uri="{FF2B5EF4-FFF2-40B4-BE49-F238E27FC236}">
                    <a16:creationId xmlns:a16="http://schemas.microsoft.com/office/drawing/2014/main" id="{7ADC0C5D-B36D-405F-A70C-A8165D05A76F}"/>
                  </a:ext>
                </a:extLst>
              </p:cNvPr>
              <p:cNvSpPr/>
              <p:nvPr/>
            </p:nvSpPr>
            <p:spPr>
              <a:xfrm>
                <a:off x="7554897" y="1254799"/>
                <a:ext cx="1465464" cy="439501"/>
              </a:xfrm>
              <a:prstGeom prst="wedgeRectCallout">
                <a:avLst>
                  <a:gd name="adj1" fmla="val -75147"/>
                  <a:gd name="adj2" fmla="val 41921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C3C88049-EDDB-4473-A057-7190E84A3DF8}"/>
                  </a:ext>
                </a:extLst>
              </p:cNvPr>
              <p:cNvSpPr txBox="1"/>
              <p:nvPr/>
            </p:nvSpPr>
            <p:spPr>
              <a:xfrm>
                <a:off x="7544119" y="1271305"/>
                <a:ext cx="146546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/>
                  <a:t>une</a:t>
                </a:r>
                <a:r>
                  <a:rPr lang="en-US" sz="1100" dirty="0"/>
                  <a:t> </a:t>
                </a:r>
                <a:r>
                  <a:rPr lang="en-US" sz="1100" dirty="0" err="1"/>
                  <a:t>fois</a:t>
                </a:r>
                <a:r>
                  <a:rPr lang="en-US" sz="1100" dirty="0"/>
                  <a:t> :</a:t>
                </a:r>
              </a:p>
              <a:p>
                <a:r>
                  <a:rPr lang="en-US" sz="1100" dirty="0"/>
                  <a:t>Nb optimal de PCs</a:t>
                </a:r>
              </a:p>
            </p:txBody>
          </p:sp>
        </p:grp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6C477066-4E55-45E5-8202-617BD5B8CB65}"/>
                </a:ext>
              </a:extLst>
            </p:cNvPr>
            <p:cNvSpPr/>
            <p:nvPr/>
          </p:nvSpPr>
          <p:spPr>
            <a:xfrm>
              <a:off x="4977549" y="1836191"/>
              <a:ext cx="163957" cy="14806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E56432EC-784C-4113-8A52-840A12B463C4}"/>
                </a:ext>
              </a:extLst>
            </p:cNvPr>
            <p:cNvSpPr/>
            <p:nvPr/>
          </p:nvSpPr>
          <p:spPr>
            <a:xfrm>
              <a:off x="5213724" y="1835675"/>
              <a:ext cx="163957" cy="14806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6ECB362D-4430-46AE-8DCE-B5F3FC35640F}"/>
                </a:ext>
              </a:extLst>
            </p:cNvPr>
            <p:cNvSpPr/>
            <p:nvPr/>
          </p:nvSpPr>
          <p:spPr>
            <a:xfrm>
              <a:off x="1150769" y="859751"/>
              <a:ext cx="163957" cy="14806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ECBD67A5-193B-4F05-9A09-D480134FC457}"/>
                </a:ext>
              </a:extLst>
            </p:cNvPr>
            <p:cNvSpPr/>
            <p:nvPr/>
          </p:nvSpPr>
          <p:spPr>
            <a:xfrm>
              <a:off x="1153132" y="1135039"/>
              <a:ext cx="163957" cy="14806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85E47455-88C3-4EC8-B7BF-1D65B33F905F}"/>
                </a:ext>
              </a:extLst>
            </p:cNvPr>
            <p:cNvSpPr txBox="1"/>
            <p:nvPr/>
          </p:nvSpPr>
          <p:spPr>
            <a:xfrm>
              <a:off x="1280429" y="816811"/>
              <a:ext cx="26273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Transformations : non </a:t>
              </a:r>
              <a:r>
                <a:rPr lang="en-US" sz="1100" b="1" dirty="0" err="1"/>
                <a:t>évaluées</a:t>
              </a:r>
              <a:endParaRPr lang="en-US" sz="1100" b="1" dirty="0"/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9A69E6B6-E023-4618-8E74-F717AAE82222}"/>
                </a:ext>
              </a:extLst>
            </p:cNvPr>
            <p:cNvSpPr txBox="1"/>
            <p:nvPr/>
          </p:nvSpPr>
          <p:spPr>
            <a:xfrm>
              <a:off x="1301703" y="1076518"/>
              <a:ext cx="39802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Actions</a:t>
              </a:r>
              <a:r>
                <a:rPr lang="en-US" sz="1100" dirty="0"/>
                <a:t> </a:t>
              </a:r>
              <a:r>
                <a:rPr lang="en-US" sz="1100" b="1" dirty="0"/>
                <a:t>: conserver/</a:t>
              </a:r>
              <a:r>
                <a:rPr lang="en-US" sz="1100" b="1" dirty="0" err="1"/>
                <a:t>introduire</a:t>
              </a:r>
              <a:r>
                <a:rPr lang="en-US" sz="1100" b="1" dirty="0"/>
                <a:t> les actions  necessaires</a:t>
              </a:r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B5A234D2-42A6-4F21-A4A6-0F0F4D3F1ED1}"/>
                </a:ext>
              </a:extLst>
            </p:cNvPr>
            <p:cNvSpPr/>
            <p:nvPr/>
          </p:nvSpPr>
          <p:spPr>
            <a:xfrm>
              <a:off x="2706200" y="1811853"/>
              <a:ext cx="163957" cy="14806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2578A296-8CBF-40DF-8FD7-EAD86965AC25}"/>
                </a:ext>
              </a:extLst>
            </p:cNvPr>
            <p:cNvSpPr txBox="1"/>
            <p:nvPr/>
          </p:nvSpPr>
          <p:spPr>
            <a:xfrm>
              <a:off x="1294461" y="1736230"/>
              <a:ext cx="14830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i="1" dirty="0" err="1">
                  <a:solidFill>
                    <a:schemeClr val="accent1"/>
                  </a:solidFill>
                </a:rPr>
                <a:t>spark.SparkSession</a:t>
              </a:r>
              <a:endParaRPr lang="en-US" sz="1100" b="1" i="1" dirty="0">
                <a:solidFill>
                  <a:schemeClr val="accent1"/>
                </a:solidFill>
              </a:endParaRPr>
            </a:p>
          </p:txBody>
        </p:sp>
        <p:sp>
          <p:nvSpPr>
            <p:cNvPr id="87" name="ZoneTexte 86">
              <a:extLst>
                <a:ext uri="{FF2B5EF4-FFF2-40B4-BE49-F238E27FC236}">
                  <a16:creationId xmlns:a16="http://schemas.microsoft.com/office/drawing/2014/main" id="{E8695153-4203-4E01-AFD9-355FF6CECE72}"/>
                </a:ext>
              </a:extLst>
            </p:cNvPr>
            <p:cNvSpPr txBox="1"/>
            <p:nvPr/>
          </p:nvSpPr>
          <p:spPr>
            <a:xfrm>
              <a:off x="10391952" y="1744288"/>
              <a:ext cx="124264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i="1" dirty="0" err="1">
                  <a:solidFill>
                    <a:schemeClr val="accent1"/>
                  </a:solidFill>
                </a:rPr>
                <a:t>spark.stop</a:t>
              </a:r>
              <a:r>
                <a:rPr lang="en-US" sz="1100" b="1" i="1" dirty="0">
                  <a:solidFill>
                    <a:schemeClr val="accent1"/>
                  </a:solidFill>
                </a:rPr>
                <a:t>()</a:t>
              </a:r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945E1BD4-C2E2-40F3-972F-A07028344F41}"/>
                </a:ext>
              </a:extLst>
            </p:cNvPr>
            <p:cNvSpPr/>
            <p:nvPr/>
          </p:nvSpPr>
          <p:spPr>
            <a:xfrm>
              <a:off x="10296884" y="1828868"/>
              <a:ext cx="163957" cy="148069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Bulle narrative : rectangle 104">
              <a:extLst>
                <a:ext uri="{FF2B5EF4-FFF2-40B4-BE49-F238E27FC236}">
                  <a16:creationId xmlns:a16="http://schemas.microsoft.com/office/drawing/2014/main" id="{F88E9ABF-58D3-4698-9DAC-DD644EAAAFA4}"/>
                </a:ext>
              </a:extLst>
            </p:cNvPr>
            <p:cNvSpPr/>
            <p:nvPr/>
          </p:nvSpPr>
          <p:spPr>
            <a:xfrm>
              <a:off x="5544321" y="1255969"/>
              <a:ext cx="1037196" cy="439502"/>
            </a:xfrm>
            <a:prstGeom prst="wedgeRectCallout">
              <a:avLst>
                <a:gd name="adj1" fmla="val -65026"/>
                <a:gd name="adj2" fmla="val 9138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persistence</a:t>
              </a:r>
            </a:p>
            <a:p>
              <a:r>
                <a:rPr lang="en-US" sz="1200" b="1" dirty="0"/>
                <a:t>.cache()</a:t>
              </a:r>
            </a:p>
          </p:txBody>
        </p:sp>
        <p:sp>
          <p:nvSpPr>
            <p:cNvPr id="109" name="ZoneTexte 108">
              <a:extLst>
                <a:ext uri="{FF2B5EF4-FFF2-40B4-BE49-F238E27FC236}">
                  <a16:creationId xmlns:a16="http://schemas.microsoft.com/office/drawing/2014/main" id="{E3CD48CA-913B-43FA-A7BB-176F8C5CE088}"/>
                </a:ext>
              </a:extLst>
            </p:cNvPr>
            <p:cNvSpPr txBox="1"/>
            <p:nvPr/>
          </p:nvSpPr>
          <p:spPr>
            <a:xfrm>
              <a:off x="6967638" y="1516683"/>
              <a:ext cx="4507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(    )</a:t>
              </a:r>
            </a:p>
          </p:txBody>
        </p:sp>
        <p:sp>
          <p:nvSpPr>
            <p:cNvPr id="111" name="ZoneTexte 110">
              <a:extLst>
                <a:ext uri="{FF2B5EF4-FFF2-40B4-BE49-F238E27FC236}">
                  <a16:creationId xmlns:a16="http://schemas.microsoft.com/office/drawing/2014/main" id="{DF14AD36-C648-4C3E-9AE6-EDEE4333ADD0}"/>
                </a:ext>
              </a:extLst>
            </p:cNvPr>
            <p:cNvSpPr txBox="1"/>
            <p:nvPr/>
          </p:nvSpPr>
          <p:spPr>
            <a:xfrm>
              <a:off x="3364499" y="1746980"/>
              <a:ext cx="4507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(    )</a:t>
              </a:r>
            </a:p>
          </p:txBody>
        </p:sp>
        <p:sp>
          <p:nvSpPr>
            <p:cNvPr id="112" name="ZoneTexte 111">
              <a:extLst>
                <a:ext uri="{FF2B5EF4-FFF2-40B4-BE49-F238E27FC236}">
                  <a16:creationId xmlns:a16="http://schemas.microsoft.com/office/drawing/2014/main" id="{4BFE9C1D-97FF-4372-AD4D-599F13FB8DA3}"/>
                </a:ext>
              </a:extLst>
            </p:cNvPr>
            <p:cNvSpPr txBox="1"/>
            <p:nvPr/>
          </p:nvSpPr>
          <p:spPr>
            <a:xfrm>
              <a:off x="8576089" y="1762307"/>
              <a:ext cx="4507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(    )</a:t>
              </a:r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B01E931B-FF1C-4DC4-96A8-525F89A914BC}"/>
                </a:ext>
              </a:extLst>
            </p:cNvPr>
            <p:cNvSpPr/>
            <p:nvPr/>
          </p:nvSpPr>
          <p:spPr>
            <a:xfrm>
              <a:off x="7207774" y="1827426"/>
              <a:ext cx="163957" cy="14806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B0E9ED57-7B5C-41F8-860A-D97674BD6229}"/>
                </a:ext>
              </a:extLst>
            </p:cNvPr>
            <p:cNvSpPr/>
            <p:nvPr/>
          </p:nvSpPr>
          <p:spPr>
            <a:xfrm>
              <a:off x="7443949" y="1826910"/>
              <a:ext cx="163957" cy="14806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1392B27A-3BDA-4BC4-AD43-D45318699689}"/>
                </a:ext>
              </a:extLst>
            </p:cNvPr>
            <p:cNvSpPr txBox="1"/>
            <p:nvPr/>
          </p:nvSpPr>
          <p:spPr>
            <a:xfrm>
              <a:off x="7307287" y="1755659"/>
              <a:ext cx="4507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(    )</a:t>
              </a: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F2ABE2CE-1F89-480F-A376-18CB8A153F9C}"/>
              </a:ext>
            </a:extLst>
          </p:cNvPr>
          <p:cNvGrpSpPr/>
          <p:nvPr/>
        </p:nvGrpSpPr>
        <p:grpSpPr>
          <a:xfrm>
            <a:off x="3216623" y="2776556"/>
            <a:ext cx="3677578" cy="3159911"/>
            <a:chOff x="3216623" y="2776556"/>
            <a:chExt cx="3677578" cy="3159911"/>
          </a:xfrm>
        </p:grpSpPr>
        <p:grpSp>
          <p:nvGrpSpPr>
            <p:cNvPr id="93" name="Groupe 92">
              <a:extLst>
                <a:ext uri="{FF2B5EF4-FFF2-40B4-BE49-F238E27FC236}">
                  <a16:creationId xmlns:a16="http://schemas.microsoft.com/office/drawing/2014/main" id="{60FC71BE-DA85-4ECC-B8DA-5E631BB2847B}"/>
                </a:ext>
              </a:extLst>
            </p:cNvPr>
            <p:cNvGrpSpPr/>
            <p:nvPr/>
          </p:nvGrpSpPr>
          <p:grpSpPr>
            <a:xfrm>
              <a:off x="3216623" y="2776556"/>
              <a:ext cx="3677578" cy="3159911"/>
              <a:chOff x="3216623" y="2776556"/>
              <a:chExt cx="3677578" cy="315991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1D9FD4B-E4B2-4C08-9B6F-6A5BA2E31DB5}"/>
                  </a:ext>
                </a:extLst>
              </p:cNvPr>
              <p:cNvSpPr/>
              <p:nvPr/>
            </p:nvSpPr>
            <p:spPr>
              <a:xfrm>
                <a:off x="4466861" y="2808302"/>
                <a:ext cx="2226902" cy="5465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rgbClr val="00B0F0"/>
                    </a:solidFill>
                  </a:rPr>
                  <a:t>Load image</a:t>
                </a:r>
              </a:p>
              <a:p>
                <a:pPr algn="r"/>
                <a:r>
                  <a:rPr lang="en-US" sz="1200" b="1" i="1" dirty="0"/>
                  <a:t>(</a:t>
                </a:r>
                <a:r>
                  <a:rPr lang="en-US" sz="1200" b="1" i="1" dirty="0" err="1"/>
                  <a:t>pandas_udf</a:t>
                </a:r>
                <a:r>
                  <a:rPr lang="en-US" sz="1200" b="1" i="1" dirty="0"/>
                  <a:t> scalar iterator)</a:t>
                </a:r>
                <a:endParaRPr lang="en-US" sz="1200" i="1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04B0F47-5194-47A7-AB77-FCD08031C2FA}"/>
                  </a:ext>
                </a:extLst>
              </p:cNvPr>
              <p:cNvSpPr/>
              <p:nvPr/>
            </p:nvSpPr>
            <p:spPr>
              <a:xfrm>
                <a:off x="4480457" y="3511046"/>
                <a:ext cx="2226901" cy="5300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rgbClr val="00B0F0"/>
                    </a:solidFill>
                  </a:rPr>
                  <a:t>CNN predict </a:t>
                </a:r>
              </a:p>
              <a:p>
                <a:r>
                  <a:rPr lang="en-US" sz="1200" b="1" i="1" dirty="0"/>
                  <a:t>(vgg16)</a:t>
                </a:r>
                <a:endParaRPr lang="en-US" b="1" i="1" dirty="0"/>
              </a:p>
            </p:txBody>
          </p:sp>
          <p:pic>
            <p:nvPicPr>
              <p:cNvPr id="28" name="Image 27">
                <a:extLst>
                  <a:ext uri="{FF2B5EF4-FFF2-40B4-BE49-F238E27FC236}">
                    <a16:creationId xmlns:a16="http://schemas.microsoft.com/office/drawing/2014/main" id="{DBA6E38E-C77E-426D-8A3D-6EA635BDCC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r="68096" b="-8992"/>
              <a:stretch/>
            </p:blipFill>
            <p:spPr>
              <a:xfrm>
                <a:off x="6442524" y="3796581"/>
                <a:ext cx="251239" cy="244514"/>
              </a:xfrm>
              <a:prstGeom prst="rect">
                <a:avLst/>
              </a:prstGeom>
            </p:spPr>
          </p:pic>
          <p:sp>
            <p:nvSpPr>
              <p:cNvPr id="46" name="Flèche : droite 45">
                <a:extLst>
                  <a:ext uri="{FF2B5EF4-FFF2-40B4-BE49-F238E27FC236}">
                    <a16:creationId xmlns:a16="http://schemas.microsoft.com/office/drawing/2014/main" id="{7C2C418E-8374-4F15-8056-03C3C7D2F38E}"/>
                  </a:ext>
                </a:extLst>
              </p:cNvPr>
              <p:cNvSpPr/>
              <p:nvPr/>
            </p:nvSpPr>
            <p:spPr>
              <a:xfrm>
                <a:off x="4281959" y="2776556"/>
                <a:ext cx="163957" cy="22769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lèche : droite 46">
                <a:extLst>
                  <a:ext uri="{FF2B5EF4-FFF2-40B4-BE49-F238E27FC236}">
                    <a16:creationId xmlns:a16="http://schemas.microsoft.com/office/drawing/2014/main" id="{1D051AF6-64CD-4C6A-B51C-FD938448219C}"/>
                  </a:ext>
                </a:extLst>
              </p:cNvPr>
              <p:cNvSpPr/>
              <p:nvPr/>
            </p:nvSpPr>
            <p:spPr>
              <a:xfrm>
                <a:off x="4295554" y="3468628"/>
                <a:ext cx="163957" cy="22769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Bulle narrative : rectangle 53">
                <a:extLst>
                  <a:ext uri="{FF2B5EF4-FFF2-40B4-BE49-F238E27FC236}">
                    <a16:creationId xmlns:a16="http://schemas.microsoft.com/office/drawing/2014/main" id="{5FDC61DA-70F9-4A44-9190-DDDD48AEE58F}"/>
                  </a:ext>
                </a:extLst>
              </p:cNvPr>
              <p:cNvSpPr/>
              <p:nvPr/>
            </p:nvSpPr>
            <p:spPr>
              <a:xfrm>
                <a:off x="3269863" y="4154970"/>
                <a:ext cx="3562704" cy="1781497"/>
              </a:xfrm>
              <a:prstGeom prst="wedgeRectCallout">
                <a:avLst>
                  <a:gd name="adj1" fmla="val 20111"/>
                  <a:gd name="adj2" fmla="val -56038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53F39419-7142-4A43-BB92-99718241ABBC}"/>
                  </a:ext>
                </a:extLst>
              </p:cNvPr>
              <p:cNvSpPr txBox="1"/>
              <p:nvPr/>
            </p:nvSpPr>
            <p:spPr>
              <a:xfrm>
                <a:off x="3216623" y="4147370"/>
                <a:ext cx="367757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Iteration </a:t>
                </a:r>
                <a:r>
                  <a:rPr lang="en-US" sz="1200" dirty="0" err="1"/>
                  <a:t>d’une</a:t>
                </a:r>
                <a:r>
                  <a:rPr lang="en-US" sz="1200" dirty="0"/>
                  <a:t> function “get tensor from path”</a:t>
                </a:r>
              </a:p>
              <a:p>
                <a:r>
                  <a:rPr lang="en-US" sz="1200" dirty="0"/>
                  <a:t>Attention </a:t>
                </a:r>
                <a:r>
                  <a:rPr lang="en-US" sz="1200" b="1" dirty="0"/>
                  <a:t>imbrication via </a:t>
                </a:r>
                <a:r>
                  <a:rPr lang="en-US" sz="1200" b="1" dirty="0" err="1"/>
                  <a:t>tensorflow</a:t>
                </a:r>
                <a:r>
                  <a:rPr lang="en-US" sz="1200" b="1" dirty="0"/>
                  <a:t> .predict</a:t>
                </a:r>
              </a:p>
              <a:p>
                <a:endParaRPr lang="en-US" sz="1200" dirty="0"/>
              </a:p>
            </p:txBody>
          </p:sp>
          <p:pic>
            <p:nvPicPr>
              <p:cNvPr id="38" name="Image 37">
                <a:extLst>
                  <a:ext uri="{FF2B5EF4-FFF2-40B4-BE49-F238E27FC236}">
                    <a16:creationId xmlns:a16="http://schemas.microsoft.com/office/drawing/2014/main" id="{B9FE855B-24BD-483A-B4B5-B48903275B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b="26350"/>
              <a:stretch/>
            </p:blipFill>
            <p:spPr>
              <a:xfrm>
                <a:off x="3539301" y="4623644"/>
                <a:ext cx="2976824" cy="649446"/>
              </a:xfrm>
              <a:prstGeom prst="rect">
                <a:avLst/>
              </a:prstGeom>
            </p:spPr>
          </p:pic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A5549145-B40F-48B8-8BFF-CC3369286439}"/>
                  </a:ext>
                </a:extLst>
              </p:cNvPr>
              <p:cNvSpPr txBox="1"/>
              <p:nvPr/>
            </p:nvSpPr>
            <p:spPr>
              <a:xfrm>
                <a:off x="3216623" y="5246363"/>
                <a:ext cx="349306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b="1" i="1" dirty="0"/>
                  <a:t>Alternative : </a:t>
                </a:r>
                <a:r>
                  <a:rPr lang="en-US" sz="1200" i="1" dirty="0" err="1"/>
                  <a:t>ImageSchema.toNDArray</a:t>
                </a:r>
                <a:r>
                  <a:rPr lang="en-US" sz="1200" i="1" dirty="0"/>
                  <a:t> à </a:t>
                </a:r>
                <a:r>
                  <a:rPr lang="en-US" sz="1200" i="1" dirty="0" err="1"/>
                  <a:t>partir</a:t>
                </a:r>
                <a:r>
                  <a:rPr lang="en-US" sz="1200" i="1" dirty="0"/>
                  <a:t> de la structure de </a:t>
                </a:r>
                <a:r>
                  <a:rPr lang="en-US" sz="1200" i="1" dirty="0" err="1"/>
                  <a:t>données</a:t>
                </a:r>
                <a:r>
                  <a:rPr lang="en-US" sz="1200" i="1" dirty="0"/>
                  <a:t> ‘image’</a:t>
                </a:r>
              </a:p>
              <a:p>
                <a:r>
                  <a:rPr lang="en-US" sz="1200" i="1" dirty="0"/>
                  <a:t>Nb: </a:t>
                </a:r>
                <a:r>
                  <a:rPr lang="en-US" sz="1200" i="1" dirty="0" err="1"/>
                  <a:t>DeepImageFeaturizer</a:t>
                </a:r>
                <a:r>
                  <a:rPr lang="en-US" sz="1200" i="1" dirty="0"/>
                  <a:t> deprecated.</a:t>
                </a:r>
              </a:p>
            </p:txBody>
          </p:sp>
        </p:grpSp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75322556-C0EB-4E81-A198-2B12FF8E5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989347" y="3529404"/>
              <a:ext cx="453177" cy="493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093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15642</TotalTime>
  <Words>2283</Words>
  <Application>Microsoft Office PowerPoint</Application>
  <PresentationFormat>Grand écran</PresentationFormat>
  <Paragraphs>316</Paragraphs>
  <Slides>17</Slides>
  <Notes>0</Notes>
  <HiddenSlides>4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Helvetica Neue</vt:lpstr>
      <vt:lpstr>Montserrat</vt:lpstr>
      <vt:lpstr>Wingdings 2</vt:lpstr>
      <vt:lpstr>Concis</vt:lpstr>
      <vt:lpstr>Solutions innovantes pour la récolte des fruits Le robot cueilleur intelligent</vt:lpstr>
      <vt:lpstr>Sommaire</vt:lpstr>
      <vt:lpstr>Contexte</vt:lpstr>
      <vt:lpstr>Jeu de données</vt:lpstr>
      <vt:lpstr>Use case</vt:lpstr>
      <vt:lpstr>Architecture, base</vt:lpstr>
      <vt:lpstr>Architecture, dispositifs</vt:lpstr>
      <vt:lpstr>Spark UI</vt:lpstr>
      <vt:lpstr>Chaine de traitement, pySpark local</vt:lpstr>
      <vt:lpstr>Chaîne de traitement Cloud</vt:lpstr>
      <vt:lpstr>Conclusion</vt:lpstr>
      <vt:lpstr>Recommendations</vt:lpstr>
      <vt:lpstr>Questions / réponses</vt:lpstr>
      <vt:lpstr>Annexe : parallélisation</vt:lpstr>
      <vt:lpstr>Sous-section du code, steps intermédiaires (fails)</vt:lpstr>
      <vt:lpstr>Sous-section du code, steps intermédiaires (fails)</vt:lpstr>
      <vt:lpstr>Sous-section du code, steps intermédiaires (fails)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Etienne LARDEUR</dc:creator>
  <cp:lastModifiedBy>Etienne LARDEUR</cp:lastModifiedBy>
  <cp:revision>335</cp:revision>
  <dcterms:created xsi:type="dcterms:W3CDTF">2020-12-30T11:25:26Z</dcterms:created>
  <dcterms:modified xsi:type="dcterms:W3CDTF">2021-02-03T00:44:08Z</dcterms:modified>
</cp:coreProperties>
</file>