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4" r:id="rId8"/>
    <p:sldId id="261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12D5D1-7D2A-42F0-83AB-01AD648F49C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79D626E-93D9-4492-8C4D-BD3F9A64DEED}">
      <dgm:prSet phldrT="[Texte]"/>
      <dgm:spPr/>
      <dgm:t>
        <a:bodyPr/>
        <a:lstStyle/>
        <a:p>
          <a:r>
            <a:rPr lang="en-US" dirty="0"/>
            <a:t>Upload to S3</a:t>
          </a:r>
        </a:p>
      </dgm:t>
    </dgm:pt>
    <dgm:pt modelId="{00DB7053-CA71-4A1E-B60A-F212075A3444}" type="parTrans" cxnId="{4E47D431-04AB-438B-88E6-CA25913725F5}">
      <dgm:prSet/>
      <dgm:spPr/>
      <dgm:t>
        <a:bodyPr/>
        <a:lstStyle/>
        <a:p>
          <a:endParaRPr lang="en-US"/>
        </a:p>
      </dgm:t>
    </dgm:pt>
    <dgm:pt modelId="{542A376B-AE87-4CFF-8BFD-08A49DFEBA0B}" type="sibTrans" cxnId="{4E47D431-04AB-438B-88E6-CA25913725F5}">
      <dgm:prSet/>
      <dgm:spPr/>
      <dgm:t>
        <a:bodyPr/>
        <a:lstStyle/>
        <a:p>
          <a:endParaRPr lang="en-US"/>
        </a:p>
      </dgm:t>
    </dgm:pt>
    <dgm:pt modelId="{EA400332-B049-4D10-AE39-D1C3B7433AF5}">
      <dgm:prSet phldrT="[Texte]"/>
      <dgm:spPr/>
      <dgm:t>
        <a:bodyPr/>
        <a:lstStyle/>
        <a:p>
          <a:r>
            <a:rPr lang="en-US" dirty="0"/>
            <a:t>CNN as feature extractor</a:t>
          </a:r>
        </a:p>
      </dgm:t>
    </dgm:pt>
    <dgm:pt modelId="{B0DC4CEB-9DEB-4F74-9A85-7C8FBD9F5447}" type="parTrans" cxnId="{DA88B230-E1AF-4406-9C43-9ED0F943D70F}">
      <dgm:prSet/>
      <dgm:spPr/>
      <dgm:t>
        <a:bodyPr/>
        <a:lstStyle/>
        <a:p>
          <a:endParaRPr lang="en-US"/>
        </a:p>
      </dgm:t>
    </dgm:pt>
    <dgm:pt modelId="{5D1D738D-1859-42B0-9B5E-CF59F1B94926}" type="sibTrans" cxnId="{DA88B230-E1AF-4406-9C43-9ED0F943D70F}">
      <dgm:prSet/>
      <dgm:spPr/>
      <dgm:t>
        <a:bodyPr/>
        <a:lstStyle/>
        <a:p>
          <a:endParaRPr lang="en-US"/>
        </a:p>
      </dgm:t>
    </dgm:pt>
    <dgm:pt modelId="{26008B46-86C1-465A-A3AF-FB8EBEC06726}">
      <dgm:prSet phldrT="[Texte]" phldr="1"/>
      <dgm:spPr/>
      <dgm:t>
        <a:bodyPr/>
        <a:lstStyle/>
        <a:p>
          <a:endParaRPr lang="en-US"/>
        </a:p>
      </dgm:t>
    </dgm:pt>
    <dgm:pt modelId="{B34BB885-C863-44BD-A9F6-AAEC53DC9183}" type="parTrans" cxnId="{3F35DD1E-2676-4348-9A31-31DB64134164}">
      <dgm:prSet/>
      <dgm:spPr/>
      <dgm:t>
        <a:bodyPr/>
        <a:lstStyle/>
        <a:p>
          <a:endParaRPr lang="en-US"/>
        </a:p>
      </dgm:t>
    </dgm:pt>
    <dgm:pt modelId="{68239EAE-A727-420E-A851-A2790467AFFD}" type="sibTrans" cxnId="{3F35DD1E-2676-4348-9A31-31DB64134164}">
      <dgm:prSet/>
      <dgm:spPr/>
      <dgm:t>
        <a:bodyPr/>
        <a:lstStyle/>
        <a:p>
          <a:endParaRPr lang="en-US"/>
        </a:p>
      </dgm:t>
    </dgm:pt>
    <dgm:pt modelId="{C6001281-FEEE-4668-B0B1-2A0749DFCD59}" type="pres">
      <dgm:prSet presAssocID="{9A12D5D1-7D2A-42F0-83AB-01AD648F49C5}" presName="Name0" presStyleCnt="0">
        <dgm:presLayoutVars>
          <dgm:dir/>
          <dgm:resizeHandles val="exact"/>
        </dgm:presLayoutVars>
      </dgm:prSet>
      <dgm:spPr/>
    </dgm:pt>
    <dgm:pt modelId="{C5DFCB0B-03DF-4E16-A7C2-3FD01D3751E5}" type="pres">
      <dgm:prSet presAssocID="{979D626E-93D9-4492-8C4D-BD3F9A64DEED}" presName="node" presStyleLbl="node1" presStyleIdx="0" presStyleCnt="3" custLinFactNeighborX="1957" custLinFactNeighborY="31307">
        <dgm:presLayoutVars>
          <dgm:bulletEnabled val="1"/>
        </dgm:presLayoutVars>
      </dgm:prSet>
      <dgm:spPr/>
    </dgm:pt>
    <dgm:pt modelId="{B1B2FA39-5C4A-4C45-BB36-C08860FFAEC5}" type="pres">
      <dgm:prSet presAssocID="{542A376B-AE87-4CFF-8BFD-08A49DFEBA0B}" presName="sibTrans" presStyleLbl="sibTrans2D1" presStyleIdx="0" presStyleCnt="2"/>
      <dgm:spPr/>
    </dgm:pt>
    <dgm:pt modelId="{C4EBA52A-2678-4948-9E6E-28BFE48D3AC3}" type="pres">
      <dgm:prSet presAssocID="{542A376B-AE87-4CFF-8BFD-08A49DFEBA0B}" presName="connectorText" presStyleLbl="sibTrans2D1" presStyleIdx="0" presStyleCnt="2"/>
      <dgm:spPr/>
    </dgm:pt>
    <dgm:pt modelId="{66599ED1-E4C6-4521-A48D-13EB3C77B66E}" type="pres">
      <dgm:prSet presAssocID="{EA400332-B049-4D10-AE39-D1C3B7433AF5}" presName="node" presStyleLbl="node1" presStyleIdx="1" presStyleCnt="3">
        <dgm:presLayoutVars>
          <dgm:bulletEnabled val="1"/>
        </dgm:presLayoutVars>
      </dgm:prSet>
      <dgm:spPr/>
    </dgm:pt>
    <dgm:pt modelId="{1E69B66B-8AA0-4840-98E6-AA439375EC26}" type="pres">
      <dgm:prSet presAssocID="{5D1D738D-1859-42B0-9B5E-CF59F1B94926}" presName="sibTrans" presStyleLbl="sibTrans2D1" presStyleIdx="1" presStyleCnt="2"/>
      <dgm:spPr/>
    </dgm:pt>
    <dgm:pt modelId="{7DAD82C8-3AB8-40C4-A32D-40F8E6FC0D06}" type="pres">
      <dgm:prSet presAssocID="{5D1D738D-1859-42B0-9B5E-CF59F1B94926}" presName="connectorText" presStyleLbl="sibTrans2D1" presStyleIdx="1" presStyleCnt="2"/>
      <dgm:spPr/>
    </dgm:pt>
    <dgm:pt modelId="{B1E70E99-549A-4A7C-83D9-E3587F876D7E}" type="pres">
      <dgm:prSet presAssocID="{26008B46-86C1-465A-A3AF-FB8EBEC06726}" presName="node" presStyleLbl="node1" presStyleIdx="2" presStyleCnt="3">
        <dgm:presLayoutVars>
          <dgm:bulletEnabled val="1"/>
        </dgm:presLayoutVars>
      </dgm:prSet>
      <dgm:spPr/>
    </dgm:pt>
  </dgm:ptLst>
  <dgm:cxnLst>
    <dgm:cxn modelId="{3F35DD1E-2676-4348-9A31-31DB64134164}" srcId="{9A12D5D1-7D2A-42F0-83AB-01AD648F49C5}" destId="{26008B46-86C1-465A-A3AF-FB8EBEC06726}" srcOrd="2" destOrd="0" parTransId="{B34BB885-C863-44BD-A9F6-AAEC53DC9183}" sibTransId="{68239EAE-A727-420E-A851-A2790467AFFD}"/>
    <dgm:cxn modelId="{DA88B230-E1AF-4406-9C43-9ED0F943D70F}" srcId="{9A12D5D1-7D2A-42F0-83AB-01AD648F49C5}" destId="{EA400332-B049-4D10-AE39-D1C3B7433AF5}" srcOrd="1" destOrd="0" parTransId="{B0DC4CEB-9DEB-4F74-9A85-7C8FBD9F5447}" sibTransId="{5D1D738D-1859-42B0-9B5E-CF59F1B94926}"/>
    <dgm:cxn modelId="{4E47D431-04AB-438B-88E6-CA25913725F5}" srcId="{9A12D5D1-7D2A-42F0-83AB-01AD648F49C5}" destId="{979D626E-93D9-4492-8C4D-BD3F9A64DEED}" srcOrd="0" destOrd="0" parTransId="{00DB7053-CA71-4A1E-B60A-F212075A3444}" sibTransId="{542A376B-AE87-4CFF-8BFD-08A49DFEBA0B}"/>
    <dgm:cxn modelId="{E3808573-FE5C-4F74-BB67-3F57D15FF457}" type="presOf" srcId="{EA400332-B049-4D10-AE39-D1C3B7433AF5}" destId="{66599ED1-E4C6-4521-A48D-13EB3C77B66E}" srcOrd="0" destOrd="0" presId="urn:microsoft.com/office/officeart/2005/8/layout/process1"/>
    <dgm:cxn modelId="{94E37074-2151-4BDC-86F5-3E86E3C52495}" type="presOf" srcId="{979D626E-93D9-4492-8C4D-BD3F9A64DEED}" destId="{C5DFCB0B-03DF-4E16-A7C2-3FD01D3751E5}" srcOrd="0" destOrd="0" presId="urn:microsoft.com/office/officeart/2005/8/layout/process1"/>
    <dgm:cxn modelId="{2F7154B7-8780-4F7E-ACBC-9D56412D5939}" type="presOf" srcId="{9A12D5D1-7D2A-42F0-83AB-01AD648F49C5}" destId="{C6001281-FEEE-4668-B0B1-2A0749DFCD59}" srcOrd="0" destOrd="0" presId="urn:microsoft.com/office/officeart/2005/8/layout/process1"/>
    <dgm:cxn modelId="{9B4087C1-ABE6-4560-B294-EC30557FD914}" type="presOf" srcId="{26008B46-86C1-465A-A3AF-FB8EBEC06726}" destId="{B1E70E99-549A-4A7C-83D9-E3587F876D7E}" srcOrd="0" destOrd="0" presId="urn:microsoft.com/office/officeart/2005/8/layout/process1"/>
    <dgm:cxn modelId="{D4B185CE-A89E-4AB2-B935-E305DCBFFB6B}" type="presOf" srcId="{542A376B-AE87-4CFF-8BFD-08A49DFEBA0B}" destId="{C4EBA52A-2678-4948-9E6E-28BFE48D3AC3}" srcOrd="1" destOrd="0" presId="urn:microsoft.com/office/officeart/2005/8/layout/process1"/>
    <dgm:cxn modelId="{711562E3-7865-4ABA-A3E5-AB7BC7C3A6E0}" type="presOf" srcId="{5D1D738D-1859-42B0-9B5E-CF59F1B94926}" destId="{7DAD82C8-3AB8-40C4-A32D-40F8E6FC0D06}" srcOrd="1" destOrd="0" presId="urn:microsoft.com/office/officeart/2005/8/layout/process1"/>
    <dgm:cxn modelId="{070FF7FD-7058-4785-ABFB-DDDF9AAA777E}" type="presOf" srcId="{5D1D738D-1859-42B0-9B5E-CF59F1B94926}" destId="{1E69B66B-8AA0-4840-98E6-AA439375EC26}" srcOrd="0" destOrd="0" presId="urn:microsoft.com/office/officeart/2005/8/layout/process1"/>
    <dgm:cxn modelId="{7C6365FF-C1AC-4B48-A442-3F8465D0BB70}" type="presOf" srcId="{542A376B-AE87-4CFF-8BFD-08A49DFEBA0B}" destId="{B1B2FA39-5C4A-4C45-BB36-C08860FFAEC5}" srcOrd="0" destOrd="0" presId="urn:microsoft.com/office/officeart/2005/8/layout/process1"/>
    <dgm:cxn modelId="{61E0D090-334A-4C65-962F-50D74FFEF2CD}" type="presParOf" srcId="{C6001281-FEEE-4668-B0B1-2A0749DFCD59}" destId="{C5DFCB0B-03DF-4E16-A7C2-3FD01D3751E5}" srcOrd="0" destOrd="0" presId="urn:microsoft.com/office/officeart/2005/8/layout/process1"/>
    <dgm:cxn modelId="{1F3E79D6-D0C5-4CCB-B493-3F5C2B3DD0C4}" type="presParOf" srcId="{C6001281-FEEE-4668-B0B1-2A0749DFCD59}" destId="{B1B2FA39-5C4A-4C45-BB36-C08860FFAEC5}" srcOrd="1" destOrd="0" presId="urn:microsoft.com/office/officeart/2005/8/layout/process1"/>
    <dgm:cxn modelId="{6DF51063-B40E-4462-B04A-F40D5CD096CC}" type="presParOf" srcId="{B1B2FA39-5C4A-4C45-BB36-C08860FFAEC5}" destId="{C4EBA52A-2678-4948-9E6E-28BFE48D3AC3}" srcOrd="0" destOrd="0" presId="urn:microsoft.com/office/officeart/2005/8/layout/process1"/>
    <dgm:cxn modelId="{4BD6B5B0-CFB1-4D3D-937B-6212CFA974E3}" type="presParOf" srcId="{C6001281-FEEE-4668-B0B1-2A0749DFCD59}" destId="{66599ED1-E4C6-4521-A48D-13EB3C77B66E}" srcOrd="2" destOrd="0" presId="urn:microsoft.com/office/officeart/2005/8/layout/process1"/>
    <dgm:cxn modelId="{CB654AF8-2DAE-4D5B-AE03-E0595D550AB3}" type="presParOf" srcId="{C6001281-FEEE-4668-B0B1-2A0749DFCD59}" destId="{1E69B66B-8AA0-4840-98E6-AA439375EC26}" srcOrd="3" destOrd="0" presId="urn:microsoft.com/office/officeart/2005/8/layout/process1"/>
    <dgm:cxn modelId="{5AA903C8-851F-44F8-A50B-BEA6E6C05CA8}" type="presParOf" srcId="{1E69B66B-8AA0-4840-98E6-AA439375EC26}" destId="{7DAD82C8-3AB8-40C4-A32D-40F8E6FC0D06}" srcOrd="0" destOrd="0" presId="urn:microsoft.com/office/officeart/2005/8/layout/process1"/>
    <dgm:cxn modelId="{71E59491-02FB-4ABC-9718-C908531BCF83}" type="presParOf" srcId="{C6001281-FEEE-4668-B0B1-2A0749DFCD59}" destId="{B1E70E99-549A-4A7C-83D9-E3587F876D7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FCB0B-03DF-4E16-A7C2-3FD01D3751E5}">
      <dsp:nvSpPr>
        <dsp:cNvPr id="0" name=""/>
        <dsp:cNvSpPr/>
      </dsp:nvSpPr>
      <dsp:spPr>
        <a:xfrm>
          <a:off x="25347" y="429093"/>
          <a:ext cx="2268523" cy="13611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Upload to S3</a:t>
          </a:r>
        </a:p>
      </dsp:txBody>
      <dsp:txXfrm>
        <a:off x="65213" y="468959"/>
        <a:ext cx="2188791" cy="1281381"/>
      </dsp:txXfrm>
    </dsp:sp>
    <dsp:sp modelId="{B1B2FA39-5C4A-4C45-BB36-C08860FFAEC5}">
      <dsp:nvSpPr>
        <dsp:cNvPr id="0" name=""/>
        <dsp:cNvSpPr/>
      </dsp:nvSpPr>
      <dsp:spPr>
        <a:xfrm rot="21366819">
          <a:off x="2515740" y="720173"/>
          <a:ext cx="472601" cy="562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515903" y="837497"/>
        <a:ext cx="330821" cy="337555"/>
      </dsp:txXfrm>
    </dsp:sp>
    <dsp:sp modelId="{66599ED1-E4C6-4521-A48D-13EB3C77B66E}">
      <dsp:nvSpPr>
        <dsp:cNvPr id="0" name=""/>
        <dsp:cNvSpPr/>
      </dsp:nvSpPr>
      <dsp:spPr>
        <a:xfrm>
          <a:off x="3183522" y="214546"/>
          <a:ext cx="2268523" cy="13611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CNN as feature extractor</a:t>
          </a:r>
        </a:p>
      </dsp:txBody>
      <dsp:txXfrm>
        <a:off x="3223388" y="254412"/>
        <a:ext cx="2188791" cy="1281381"/>
      </dsp:txXfrm>
    </dsp:sp>
    <dsp:sp modelId="{1E69B66B-8AA0-4840-98E6-AA439375EC26}">
      <dsp:nvSpPr>
        <dsp:cNvPr id="0" name=""/>
        <dsp:cNvSpPr/>
      </dsp:nvSpPr>
      <dsp:spPr>
        <a:xfrm>
          <a:off x="5678897" y="613806"/>
          <a:ext cx="480926" cy="562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678897" y="726325"/>
        <a:ext cx="336648" cy="337555"/>
      </dsp:txXfrm>
    </dsp:sp>
    <dsp:sp modelId="{B1E70E99-549A-4A7C-83D9-E3587F876D7E}">
      <dsp:nvSpPr>
        <dsp:cNvPr id="0" name=""/>
        <dsp:cNvSpPr/>
      </dsp:nvSpPr>
      <dsp:spPr>
        <a:xfrm>
          <a:off x="6359454" y="214546"/>
          <a:ext cx="2268523" cy="13611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399320" y="254412"/>
        <a:ext cx="2188791" cy="1281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64592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165423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64592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65423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tevel-tech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techniques-ingenieur.fr/actualite/articles/les-robots-cueilleurs-de-fruits-pourraient-ils-etre-un-reel-atout-pour-larboriculture-83628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isprid.com/fr/" TargetMode="External"/><Relationship Id="rId5" Type="http://schemas.openxmlformats.org/officeDocument/2006/relationships/hyperlink" Target="http://octinion.com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robocrops.tech/" TargetMode="External"/><Relationship Id="rId9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towardsdatascience.com/a-gentle-introduction-to-apache-arrow-with-apache-spark-and-pandas-bb19ffe0dda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519C5-903E-4806-91BB-B9AC3331C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670" y="2574524"/>
            <a:ext cx="7236129" cy="2007833"/>
          </a:xfrm>
        </p:spPr>
        <p:txBody>
          <a:bodyPr/>
          <a:lstStyle/>
          <a:p>
            <a:r>
              <a:rPr lang="fr-FR" sz="4800" dirty="0">
                <a:latin typeface="Montserrat"/>
              </a:rPr>
              <a:t>S</a:t>
            </a:r>
            <a:r>
              <a:rPr lang="fr-FR" sz="4800" i="0" dirty="0">
                <a:effectLst/>
                <a:latin typeface="Montserrat"/>
              </a:rPr>
              <a:t>olutions innovantes pour la récolte des fruits</a:t>
            </a:r>
            <a:br>
              <a:rPr lang="fr-FR" sz="4800" i="0" dirty="0">
                <a:effectLst/>
                <a:latin typeface="Montserrat"/>
              </a:rPr>
            </a:br>
            <a:r>
              <a:rPr lang="fr-FR" sz="4800" i="0" dirty="0">
                <a:effectLst/>
                <a:latin typeface="Montserrat"/>
              </a:rPr>
              <a:t>Robot cueilleur intelligent</a:t>
            </a:r>
            <a:endParaRPr lang="en-US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080C67-9131-48B7-B6B1-2000EF40A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924644"/>
          </a:xfrm>
        </p:spPr>
        <p:txBody>
          <a:bodyPr>
            <a:noAutofit/>
          </a:bodyPr>
          <a:lstStyle/>
          <a:p>
            <a:r>
              <a:rPr lang="fr-FR" sz="2400" b="0" i="1" dirty="0">
                <a:effectLst/>
                <a:latin typeface="Montserrat"/>
              </a:rPr>
              <a:t>Développer dans un environnement Big Data, une chaîne de traitement d’images incluant </a:t>
            </a:r>
            <a:r>
              <a:rPr lang="fr-FR" sz="2400" b="1" i="1" dirty="0" err="1">
                <a:solidFill>
                  <a:srgbClr val="00B0F0"/>
                </a:solidFill>
                <a:effectLst/>
                <a:latin typeface="Montserrat"/>
              </a:rPr>
              <a:t>preprocessing</a:t>
            </a:r>
            <a:r>
              <a:rPr lang="fr-FR" sz="2400" b="0" i="1" dirty="0">
                <a:effectLst/>
                <a:latin typeface="Montserrat"/>
              </a:rPr>
              <a:t> et </a:t>
            </a:r>
            <a:r>
              <a:rPr lang="fr-FR" sz="2400" b="1" i="1" dirty="0">
                <a:solidFill>
                  <a:srgbClr val="FFC000"/>
                </a:solidFill>
                <a:effectLst/>
                <a:latin typeface="Montserrat"/>
              </a:rPr>
              <a:t>réduction de dimension</a:t>
            </a:r>
            <a:endParaRPr lang="en-US" sz="2400" b="1" i="1" dirty="0">
              <a:solidFill>
                <a:srgbClr val="FFC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3FA44D-9775-4CE9-9369-97C4A1B6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56" y="1991557"/>
            <a:ext cx="3190875" cy="25908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BF3BDC6-1193-47E6-B1C0-AA82117A825C}"/>
              </a:ext>
            </a:extLst>
          </p:cNvPr>
          <p:cNvSpPr txBox="1"/>
          <p:nvPr/>
        </p:nvSpPr>
        <p:spPr>
          <a:xfrm>
            <a:off x="7918882" y="266330"/>
            <a:ext cx="4087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P8 </a:t>
            </a:r>
            <a:r>
              <a:rPr lang="en-US" dirty="0" err="1"/>
              <a:t>Datascientist</a:t>
            </a:r>
            <a:r>
              <a:rPr lang="en-US" dirty="0"/>
              <a:t> – </a:t>
            </a:r>
            <a:r>
              <a:rPr lang="en-US" dirty="0" err="1"/>
              <a:t>OpenClassrooms</a:t>
            </a:r>
            <a:endParaRPr lang="en-US" dirty="0"/>
          </a:p>
          <a:p>
            <a:r>
              <a:rPr lang="en-US" dirty="0"/>
              <a:t>Etienne </a:t>
            </a:r>
            <a:r>
              <a:rPr lang="en-US" dirty="0" err="1"/>
              <a:t>Lardeur</a:t>
            </a:r>
            <a:endParaRPr lang="en-US" dirty="0"/>
          </a:p>
          <a:p>
            <a:r>
              <a:rPr lang="en-US" dirty="0"/>
              <a:t>Mentor : Xavier </a:t>
            </a:r>
            <a:r>
              <a:rPr lang="en-US" dirty="0" err="1"/>
              <a:t>Tizon</a:t>
            </a:r>
            <a:endParaRPr lang="en-US" dirty="0"/>
          </a:p>
          <a:p>
            <a:r>
              <a:rPr lang="en-US" dirty="0" err="1"/>
              <a:t>Evaluateur</a:t>
            </a:r>
            <a:r>
              <a:rPr lang="en-US" dirty="0"/>
              <a:t> : </a:t>
            </a:r>
            <a:r>
              <a:rPr lang="en-US" dirty="0" err="1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48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F5F887-11CB-43EC-8D5D-500C0E03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A7E8A-9128-4083-9069-D2E300EAF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Arhitecture</a:t>
            </a:r>
            <a:r>
              <a:rPr lang="en-US" dirty="0"/>
              <a:t> spark</a:t>
            </a:r>
          </a:p>
          <a:p>
            <a:r>
              <a:rPr lang="en-US" dirty="0" err="1"/>
              <a:t>Présentation</a:t>
            </a:r>
            <a:r>
              <a:rPr lang="en-US" dirty="0"/>
              <a:t> de </a:t>
            </a:r>
            <a:r>
              <a:rPr lang="en-US" dirty="0" err="1"/>
              <a:t>l’écosystème</a:t>
            </a:r>
            <a:r>
              <a:rPr lang="en-US" dirty="0"/>
              <a:t>. + </a:t>
            </a:r>
            <a:r>
              <a:rPr lang="en-US" dirty="0" err="1"/>
              <a:t>cas</a:t>
            </a:r>
            <a:r>
              <a:rPr lang="en-US" dirty="0"/>
              <a:t> courant, </a:t>
            </a:r>
            <a:r>
              <a:rPr lang="en-US" dirty="0" err="1"/>
              <a:t>logique</a:t>
            </a:r>
            <a:r>
              <a:rPr lang="en-US" dirty="0"/>
              <a:t> job, stage and task (schema)</a:t>
            </a:r>
          </a:p>
          <a:p>
            <a:pPr lvl="1"/>
            <a:r>
              <a:rPr lang="en-US" dirty="0"/>
              <a:t>Spark DL </a:t>
            </a:r>
            <a:r>
              <a:rPr lang="en-US" dirty="0" err="1"/>
              <a:t>cnn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Big data Amazon</a:t>
            </a:r>
          </a:p>
          <a:p>
            <a:r>
              <a:rPr lang="en-US" dirty="0"/>
              <a:t> S3, EC2? (</a:t>
            </a:r>
            <a:r>
              <a:rPr lang="en-US" dirty="0" err="1"/>
              <a:t>ou</a:t>
            </a:r>
            <a:r>
              <a:rPr lang="en-US" dirty="0"/>
              <a:t> EMR) scaling horizontal vs scaling vertical.</a:t>
            </a:r>
          </a:p>
          <a:p>
            <a:pPr lvl="1"/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économique</a:t>
            </a:r>
            <a:r>
              <a:rPr lang="en-US" dirty="0"/>
              <a:t> (trade-off performance </a:t>
            </a:r>
            <a:r>
              <a:rPr lang="en-US" dirty="0" err="1"/>
              <a:t>coût</a:t>
            </a:r>
            <a:r>
              <a:rPr lang="en-US" dirty="0"/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266081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AD9CD4-93FF-40E1-9AF4-73B383C0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A91B53-A047-44E7-B7B6-7BA0F58E6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Perspectives techniques: </a:t>
            </a:r>
            <a:r>
              <a:rPr lang="en-US" dirty="0" err="1"/>
              <a:t>industrialisation</a:t>
            </a:r>
            <a:endParaRPr lang="en-US" dirty="0"/>
          </a:p>
          <a:p>
            <a:pPr lvl="1"/>
            <a:r>
              <a:rPr lang="en-US" dirty="0"/>
              <a:t>Etat de </a:t>
            </a:r>
            <a:r>
              <a:rPr lang="en-US" dirty="0" err="1"/>
              <a:t>l’art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CNN with </a:t>
            </a:r>
            <a:r>
              <a:rPr lang="en-US" dirty="0" err="1"/>
              <a:t>transfert</a:t>
            </a:r>
            <a:r>
              <a:rPr lang="en-US" dirty="0"/>
              <a:t> learning avec fine tuning pour </a:t>
            </a:r>
            <a:r>
              <a:rPr lang="en-US" dirty="0" err="1"/>
              <a:t>meilleur</a:t>
            </a:r>
            <a:r>
              <a:rPr lang="en-US" dirty="0"/>
              <a:t> accuracy</a:t>
            </a:r>
          </a:p>
          <a:p>
            <a:pPr lvl="2"/>
            <a:r>
              <a:rPr lang="en-US" dirty="0"/>
              <a:t>Feature map pruning pour simplification et </a:t>
            </a:r>
            <a:r>
              <a:rPr lang="en-US" dirty="0" err="1"/>
              <a:t>rapidité</a:t>
            </a:r>
            <a:endParaRPr lang="en-US" dirty="0"/>
          </a:p>
          <a:p>
            <a:pPr lvl="1"/>
            <a:r>
              <a:rPr lang="en-US" dirty="0"/>
              <a:t>Refactoring (</a:t>
            </a:r>
            <a:r>
              <a:rPr lang="en-US" dirty="0" err="1"/>
              <a:t>selon</a:t>
            </a:r>
            <a:r>
              <a:rPr lang="en-US" dirty="0"/>
              <a:t> la </a:t>
            </a:r>
            <a:r>
              <a:rPr lang="en-US" dirty="0" err="1"/>
              <a:t>technologie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Scaling vertical vs horizontal et analyze </a:t>
            </a:r>
            <a:r>
              <a:rPr lang="en-US" dirty="0" err="1"/>
              <a:t>economique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Extension </a:t>
            </a:r>
            <a:r>
              <a:rPr lang="en-US" dirty="0" err="1"/>
              <a:t>cas</a:t>
            </a:r>
            <a:r>
              <a:rPr lang="en-US" dirty="0"/>
              <a:t> reels </a:t>
            </a:r>
            <a:r>
              <a:rPr lang="en-US" dirty="0" err="1"/>
              <a:t>logique</a:t>
            </a:r>
            <a:r>
              <a:rPr lang="en-US" dirty="0"/>
              <a:t> </a:t>
            </a:r>
            <a:r>
              <a:rPr lang="en-US" dirty="0" err="1"/>
              <a:t>utilisateur</a:t>
            </a:r>
            <a:r>
              <a:rPr lang="en-US" dirty="0"/>
              <a:t> (upstream tasks).</a:t>
            </a:r>
          </a:p>
          <a:p>
            <a:r>
              <a:rPr lang="en-US" dirty="0"/>
              <a:t>Perspective business</a:t>
            </a:r>
          </a:p>
          <a:p>
            <a:pPr lvl="1"/>
            <a:r>
              <a:rPr lang="en-US" dirty="0"/>
              <a:t>Exploiter le proto </a:t>
            </a:r>
            <a:r>
              <a:rPr lang="en-US" dirty="0" err="1"/>
              <a:t>d’application</a:t>
            </a:r>
            <a:r>
              <a:rPr lang="en-US" dirty="0"/>
              <a:t> pour </a:t>
            </a:r>
            <a:r>
              <a:rPr lang="en-US" dirty="0" err="1"/>
              <a:t>labelisation</a:t>
            </a:r>
            <a:r>
              <a:rPr lang="en-US" dirty="0"/>
              <a:t> par les </a:t>
            </a:r>
            <a:r>
              <a:rPr lang="en-US" dirty="0" err="1"/>
              <a:t>utilisateurs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Vers</a:t>
            </a:r>
            <a:r>
              <a:rPr lang="en-US" dirty="0"/>
              <a:t> la cueillette et </a:t>
            </a:r>
            <a:r>
              <a:rPr lang="en-US" dirty="0" err="1"/>
              <a:t>l’entretien</a:t>
            </a:r>
            <a:r>
              <a:rPr lang="en-US" dirty="0"/>
              <a:t> : </a:t>
            </a:r>
            <a:r>
              <a:rPr lang="en-US" dirty="0" err="1"/>
              <a:t>maturité</a:t>
            </a:r>
            <a:r>
              <a:rPr lang="en-US" dirty="0"/>
              <a:t>, </a:t>
            </a:r>
            <a:r>
              <a:rPr lang="en-US" dirty="0" err="1"/>
              <a:t>pathologie</a:t>
            </a:r>
            <a:r>
              <a:rPr lang="en-US" dirty="0"/>
              <a:t>, taille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36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AE3D99-C565-411C-9BFD-F813B51E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Sommaire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80EA4-F780-4BE5-B38A-C674CE55B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Contexte et jeu de données 5’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Architecture Cloud proposée et rôle de chaque brique 7’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Chaîne de traitement 8’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Conclusions et recommandations 5’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Question-réponses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5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18006-85F8-4F0D-AC27-6AC3C040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Contexte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647845-406D-4D1A-9F23-590F1EBCF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30" y="1196037"/>
            <a:ext cx="11360729" cy="5770872"/>
          </a:xfrm>
        </p:spPr>
        <p:txBody>
          <a:bodyPr>
            <a:noAutofit/>
          </a:bodyPr>
          <a:lstStyle/>
          <a:p>
            <a:r>
              <a:rPr lang="fr-FR" b="1" dirty="0"/>
              <a:t>Finalité : </a:t>
            </a:r>
            <a:r>
              <a:rPr lang="fr-FR" dirty="0"/>
              <a:t>robots cueilleurs intelligents</a:t>
            </a:r>
          </a:p>
          <a:p>
            <a:pPr lvl="5"/>
            <a:r>
              <a:rPr lang="fr-FR" b="1" dirty="0"/>
              <a:t>Antériorité</a:t>
            </a:r>
            <a:r>
              <a:rPr lang="fr-FR" dirty="0"/>
              <a:t> (projets Magali (1985) et Citrus (1990) :</a:t>
            </a:r>
          </a:p>
          <a:p>
            <a:pPr lvl="6"/>
            <a:r>
              <a:rPr lang="fr-FR" dirty="0"/>
              <a:t>Enjeux : remédier à la pénurie de main d’œuvre (</a:t>
            </a:r>
            <a:r>
              <a:rPr lang="fr-FR" b="1" dirty="0"/>
              <a:t>saisonnalité &amp; savoir faire </a:t>
            </a:r>
            <a:r>
              <a:rPr lang="fr-FR" i="1" dirty="0"/>
              <a:t>vs</a:t>
            </a:r>
            <a:r>
              <a:rPr lang="fr-FR" dirty="0"/>
              <a:t> </a:t>
            </a:r>
            <a:r>
              <a:rPr lang="fr-FR" b="1" dirty="0"/>
              <a:t>productivité</a:t>
            </a:r>
            <a:r>
              <a:rPr lang="fr-FR" dirty="0"/>
              <a:t>)</a:t>
            </a:r>
            <a:r>
              <a:rPr lang="fr-FR" i="1" dirty="0"/>
              <a:t> </a:t>
            </a:r>
            <a:r>
              <a:rPr lang="fr-FR" i="1" dirty="0">
                <a:hlinkClick r:id="rId2"/>
              </a:rPr>
              <a:t>[1]</a:t>
            </a:r>
            <a:endParaRPr lang="fr-FR" i="1" dirty="0"/>
          </a:p>
          <a:p>
            <a:pPr lvl="6"/>
            <a:r>
              <a:rPr lang="fr-FR" dirty="0"/>
              <a:t>Principaux verrous progressivement levés : performance caméras, puissance de calcul et avènement du GPS.</a:t>
            </a:r>
          </a:p>
          <a:p>
            <a:pPr lvl="5"/>
            <a:r>
              <a:rPr lang="fr-FR" b="1" dirty="0"/>
              <a:t>Actualité</a:t>
            </a:r>
            <a:r>
              <a:rPr lang="fr-FR" dirty="0"/>
              <a:t> : investissements R&amp;D, enjeux de </a:t>
            </a:r>
            <a:r>
              <a:rPr lang="fr-FR" b="1" dirty="0"/>
              <a:t>P</a:t>
            </a:r>
            <a:r>
              <a:rPr lang="fr-FR" dirty="0"/>
              <a:t>ropriété </a:t>
            </a:r>
            <a:r>
              <a:rPr lang="fr-FR" b="1" dirty="0"/>
              <a:t>I</a:t>
            </a:r>
            <a:r>
              <a:rPr lang="fr-FR" dirty="0"/>
              <a:t>ntellectuelle</a:t>
            </a:r>
          </a:p>
          <a:p>
            <a:pPr lvl="6"/>
            <a:r>
              <a:rPr lang="fr-FR" dirty="0" err="1">
                <a:hlinkClick r:id="rId3"/>
              </a:rPr>
              <a:t>Tevel</a:t>
            </a:r>
            <a:r>
              <a:rPr lang="fr-FR" dirty="0">
                <a:hlinkClick r:id="rId3"/>
              </a:rPr>
              <a:t> </a:t>
            </a:r>
            <a:r>
              <a:rPr lang="fr-FR" dirty="0" err="1">
                <a:hlinkClick r:id="rId3"/>
              </a:rPr>
              <a:t>aerobotics</a:t>
            </a:r>
            <a:r>
              <a:rPr lang="fr-FR" dirty="0">
                <a:hlinkClick r:id="rId3"/>
              </a:rPr>
              <a:t> </a:t>
            </a:r>
            <a:r>
              <a:rPr lang="fr-FR" dirty="0"/>
              <a:t>(</a:t>
            </a:r>
            <a:r>
              <a:rPr lang="fr-FR" dirty="0" err="1"/>
              <a:t>Isrl</a:t>
            </a:r>
            <a:r>
              <a:rPr lang="fr-FR" dirty="0"/>
              <a:t>), </a:t>
            </a:r>
            <a:r>
              <a:rPr lang="fr-FR" dirty="0" err="1">
                <a:hlinkClick r:id="rId4"/>
              </a:rPr>
              <a:t>Robocrops</a:t>
            </a:r>
            <a:r>
              <a:rPr lang="fr-FR" dirty="0"/>
              <a:t> (UK), </a:t>
            </a:r>
            <a:r>
              <a:rPr lang="fr-FR" dirty="0" err="1">
                <a:hlinkClick r:id="rId5"/>
              </a:rPr>
              <a:t>Octinion</a:t>
            </a:r>
            <a:r>
              <a:rPr lang="fr-FR" dirty="0"/>
              <a:t> (</a:t>
            </a:r>
            <a:r>
              <a:rPr lang="fr-FR" dirty="0" err="1"/>
              <a:t>Blg</a:t>
            </a:r>
            <a:r>
              <a:rPr lang="fr-FR" dirty="0"/>
              <a:t>), </a:t>
            </a:r>
            <a:r>
              <a:rPr lang="fr-FR" dirty="0" err="1">
                <a:hlinkClick r:id="rId6"/>
              </a:rPr>
              <a:t>Airsprid</a:t>
            </a:r>
            <a:r>
              <a:rPr lang="fr-FR" dirty="0"/>
              <a:t> (Fr), …</a:t>
            </a:r>
          </a:p>
          <a:p>
            <a:pPr algn="l"/>
            <a:endParaRPr lang="fr-FR" sz="1200" b="1" dirty="0"/>
          </a:p>
          <a:p>
            <a:pPr algn="l"/>
            <a:r>
              <a:rPr lang="fr-FR" b="1" dirty="0"/>
              <a:t>Première étape  </a:t>
            </a:r>
            <a:r>
              <a:rPr lang="fr-FR" dirty="0"/>
              <a:t>: populariser « Fruits », via </a:t>
            </a:r>
            <a:r>
              <a:rPr lang="fr-FR" b="0" i="0" dirty="0">
                <a:effectLst/>
              </a:rPr>
              <a:t>une App mobile de reconnaissance de fruits</a:t>
            </a:r>
            <a:endParaRPr lang="fr-FR" dirty="0"/>
          </a:p>
          <a:p>
            <a:pPr lvl="5"/>
            <a:r>
              <a:rPr lang="fr-FR" b="1" dirty="0"/>
              <a:t>Justifie</a:t>
            </a:r>
            <a:r>
              <a:rPr lang="fr-FR" dirty="0"/>
              <a:t> la mise en place </a:t>
            </a:r>
            <a:r>
              <a:rPr lang="fr-FR" b="0" i="0" dirty="0">
                <a:effectLst/>
              </a:rPr>
              <a:t>d’une architecture Big Data (modèle des 3 « V »)</a:t>
            </a:r>
          </a:p>
          <a:p>
            <a:pPr lvl="6"/>
            <a:r>
              <a:rPr lang="fr-FR" b="1" i="1" dirty="0"/>
              <a:t>Volume</a:t>
            </a:r>
            <a:r>
              <a:rPr lang="fr-FR" dirty="0"/>
              <a:t> : f(données labellisées, variétés, stades de développement, nouvelles données)</a:t>
            </a:r>
          </a:p>
          <a:p>
            <a:pPr lvl="7"/>
            <a:r>
              <a:rPr lang="fr-FR" i="1" dirty="0"/>
              <a:t>initial :</a:t>
            </a:r>
            <a:r>
              <a:rPr lang="fr-FR" dirty="0"/>
              <a:t> 1Mo/i, </a:t>
            </a:r>
            <a:r>
              <a:rPr lang="fr-FR" i="1" dirty="0" err="1"/>
              <a:t>pre</a:t>
            </a:r>
            <a:r>
              <a:rPr lang="fr-FR" i="1" dirty="0"/>
              <a:t>-process : </a:t>
            </a:r>
            <a:r>
              <a:rPr lang="fr-FR" dirty="0"/>
              <a:t>10ko/i,  </a:t>
            </a:r>
            <a:r>
              <a:rPr lang="fr-FR" b="1" dirty="0"/>
              <a:t>du Go (proto) au </a:t>
            </a:r>
            <a:r>
              <a:rPr lang="fr-FR" b="1" dirty="0" err="1"/>
              <a:t>PétaOctet</a:t>
            </a:r>
            <a:r>
              <a:rPr lang="fr-FR" b="1" dirty="0"/>
              <a:t> (usage)</a:t>
            </a:r>
          </a:p>
          <a:p>
            <a:pPr lvl="6"/>
            <a:r>
              <a:rPr lang="fr-FR" b="1" i="1" dirty="0"/>
              <a:t>Vitesse</a:t>
            </a:r>
            <a:r>
              <a:rPr lang="fr-FR" dirty="0"/>
              <a:t> : collecte et partage de données, puissance de calcul, latence à minimiser.</a:t>
            </a:r>
          </a:p>
          <a:p>
            <a:pPr lvl="6"/>
            <a:r>
              <a:rPr lang="fr-FR" b="1" i="1" dirty="0"/>
              <a:t>Variété</a:t>
            </a:r>
            <a:r>
              <a:rPr lang="fr-FR" dirty="0"/>
              <a:t> (sources de données) : imagerie, géolocalisation, capteurs (temp, pression, </a:t>
            </a:r>
            <a:r>
              <a:rPr lang="fr-FR" dirty="0" err="1"/>
              <a:t>hygrometrie</a:t>
            </a:r>
            <a:r>
              <a:rPr lang="fr-FR" dirty="0"/>
              <a:t>)</a:t>
            </a:r>
          </a:p>
          <a:p>
            <a:pPr lvl="5"/>
            <a:r>
              <a:rPr lang="fr-FR" b="1" dirty="0"/>
              <a:t>Opportunité d’enrichissement d’une banque de données labélisées</a:t>
            </a:r>
          </a:p>
          <a:p>
            <a:pPr lvl="1"/>
            <a:endParaRPr lang="fr-FR" sz="1200" dirty="0"/>
          </a:p>
          <a:p>
            <a:r>
              <a:rPr lang="fr-FR" dirty="0"/>
              <a:t>Et voici comment le </a:t>
            </a:r>
            <a:r>
              <a:rPr lang="fr-FR" b="1" dirty="0">
                <a:solidFill>
                  <a:srgbClr val="FFC000"/>
                </a:solidFill>
              </a:rPr>
              <a:t>Big Data </a:t>
            </a:r>
            <a:r>
              <a:rPr lang="fr-FR" dirty="0"/>
              <a:t>investit le champ de l’</a:t>
            </a:r>
            <a:r>
              <a:rPr lang="fr-FR" b="1" dirty="0">
                <a:solidFill>
                  <a:srgbClr val="92D050"/>
                </a:solidFill>
              </a:rPr>
              <a:t>Arboriculture</a:t>
            </a:r>
            <a:r>
              <a:rPr lang="fr-FR" b="1" dirty="0"/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7163DE9-70D6-462D-A210-0ADE7B861DF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667" t="2616" r="3520" b="13144"/>
          <a:stretch/>
        </p:blipFill>
        <p:spPr>
          <a:xfrm>
            <a:off x="388601" y="1967211"/>
            <a:ext cx="1985817" cy="137621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BAF17C2-E7F3-4695-98C4-448B1AF99BD9}"/>
              </a:ext>
            </a:extLst>
          </p:cNvPr>
          <p:cNvSpPr txBox="1"/>
          <p:nvPr/>
        </p:nvSpPr>
        <p:spPr>
          <a:xfrm>
            <a:off x="8874532" y="6611779"/>
            <a:ext cx="3400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[1] </a:t>
            </a:r>
            <a:r>
              <a:rPr lang="en-US" sz="1000" i="1" dirty="0" err="1"/>
              <a:t>itw</a:t>
            </a:r>
            <a:r>
              <a:rPr lang="en-US" sz="1000" i="1" dirty="0"/>
              <a:t> P. </a:t>
            </a:r>
            <a:r>
              <a:rPr lang="en-US" sz="1000" i="1" dirty="0" err="1"/>
              <a:t>Grenier</a:t>
            </a:r>
            <a:r>
              <a:rPr lang="en-US" sz="1000" i="1" dirty="0"/>
              <a:t>, Technique de </a:t>
            </a:r>
            <a:r>
              <a:rPr lang="en-US" sz="1000" i="1" dirty="0" err="1"/>
              <a:t>l’Ingénieur</a:t>
            </a:r>
            <a:r>
              <a:rPr lang="en-US" sz="1000" i="1" dirty="0"/>
              <a:t>, 09/2020 </a:t>
            </a:r>
          </a:p>
        </p:txBody>
      </p:sp>
      <p:pic>
        <p:nvPicPr>
          <p:cNvPr id="6" name="Graphique 5" descr="Contour de visage lunettes de soleil contour">
            <a:extLst>
              <a:ext uri="{FF2B5EF4-FFF2-40B4-BE49-F238E27FC236}">
                <a16:creationId xmlns:a16="http://schemas.microsoft.com/office/drawing/2014/main" id="{19C64F4F-DB34-4033-AAC0-07CADDEFD2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34918" y="6107861"/>
            <a:ext cx="605901" cy="60590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226C4B1-69FB-4F67-BD2D-2B1727D28B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601" y="4156264"/>
            <a:ext cx="1985817" cy="172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3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2DD8D-3BA3-41BE-B06C-CBAE22A1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Jeu de </a:t>
            </a:r>
            <a:r>
              <a:rPr lang="en-US" dirty="0" err="1"/>
              <a:t>données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C567EA-40BD-4DAC-8609-44CB9DBA6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66" y="1835454"/>
            <a:ext cx="11142632" cy="3636511"/>
          </a:xfrm>
        </p:spPr>
        <p:txBody>
          <a:bodyPr>
            <a:noAutofit/>
          </a:bodyPr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b="1" dirty="0"/>
              <a:t>131 </a:t>
            </a:r>
            <a:r>
              <a:rPr lang="en-US" b="1" dirty="0" err="1"/>
              <a:t>variétés</a:t>
            </a:r>
            <a:r>
              <a:rPr lang="en-US" b="1" dirty="0"/>
              <a:t> de fruit et legumes - </a:t>
            </a:r>
            <a:r>
              <a:rPr lang="en-US" b="1" i="1" dirty="0" err="1"/>
              <a:t>labelisées</a:t>
            </a:r>
            <a:endParaRPr lang="en-US" b="1" i="1" dirty="0"/>
          </a:p>
          <a:p>
            <a:pPr lvl="4"/>
            <a:r>
              <a:rPr lang="en-US" dirty="0"/>
              <a:t>Photos “360°” </a:t>
            </a:r>
            <a:r>
              <a:rPr lang="en-US" dirty="0" err="1"/>
              <a:t>extraites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captation</a:t>
            </a:r>
            <a:r>
              <a:rPr lang="en-US" dirty="0"/>
              <a:t> :</a:t>
            </a:r>
          </a:p>
          <a:p>
            <a:pPr lvl="5"/>
            <a:r>
              <a:rPr lang="en-US" dirty="0"/>
              <a:t>rotation tri-</a:t>
            </a:r>
            <a:r>
              <a:rPr lang="en-US" dirty="0" err="1"/>
              <a:t>axiale</a:t>
            </a:r>
            <a:r>
              <a:rPr lang="en-US" dirty="0"/>
              <a:t> </a:t>
            </a:r>
          </a:p>
          <a:p>
            <a:pPr lvl="5"/>
            <a:r>
              <a:rPr lang="en-US" dirty="0"/>
              <a:t>post-</a:t>
            </a:r>
            <a:r>
              <a:rPr lang="en-US" dirty="0" err="1"/>
              <a:t>traitée</a:t>
            </a:r>
            <a:r>
              <a:rPr lang="en-US" dirty="0"/>
              <a:t> (fond blanc </a:t>
            </a:r>
            <a:r>
              <a:rPr lang="en-US" dirty="0" err="1"/>
              <a:t>reconstruit</a:t>
            </a:r>
            <a:r>
              <a:rPr lang="en-US" dirty="0"/>
              <a:t> + resize 100x100 pixel) </a:t>
            </a:r>
          </a:p>
          <a:p>
            <a:pPr lvl="4"/>
            <a:r>
              <a:rPr lang="en-US" dirty="0"/>
              <a:t>Train : </a:t>
            </a:r>
            <a:r>
              <a:rPr lang="fr-FR" dirty="0"/>
              <a:t>67 692 Fichiers / T</a:t>
            </a:r>
            <a:r>
              <a:rPr lang="en-US" dirty="0" err="1"/>
              <a:t>est</a:t>
            </a:r>
            <a:r>
              <a:rPr lang="en-US" dirty="0"/>
              <a:t> : </a:t>
            </a:r>
            <a:r>
              <a:rPr lang="fr-FR" dirty="0"/>
              <a:t>22 688 Fichiers</a:t>
            </a:r>
          </a:p>
          <a:p>
            <a:endParaRPr lang="fr-FR" sz="1600" dirty="0"/>
          </a:p>
          <a:p>
            <a:r>
              <a:rPr lang="fr-FR" b="1" dirty="0"/>
              <a:t>Intérêt :</a:t>
            </a:r>
          </a:p>
          <a:p>
            <a:pPr lvl="1"/>
            <a:r>
              <a:rPr lang="fr-FR" sz="1200" dirty="0"/>
              <a:t>Focus sur </a:t>
            </a:r>
            <a:r>
              <a:rPr lang="fr-FR" sz="1200" dirty="0" err="1"/>
              <a:t>feature</a:t>
            </a:r>
            <a:r>
              <a:rPr lang="fr-FR" sz="1200" dirty="0"/>
              <a:t> extraction et stratégies de classification</a:t>
            </a:r>
          </a:p>
          <a:p>
            <a:r>
              <a:rPr lang="fr-FR" b="1" dirty="0"/>
              <a:t>Limites :</a:t>
            </a:r>
          </a:p>
          <a:p>
            <a:pPr lvl="1"/>
            <a:r>
              <a:rPr lang="fr-FR" sz="1200" dirty="0"/>
              <a:t>Procédé initial lourd et peut représentatif des diversités d’aspect des fruits </a:t>
            </a:r>
          </a:p>
          <a:p>
            <a:pPr lvl="2"/>
            <a:r>
              <a:rPr lang="fr-FR" sz="1200" dirty="0"/>
              <a:t>formes et couleurs dépendent de la croissance et de la maturité</a:t>
            </a:r>
          </a:p>
          <a:p>
            <a:pPr lvl="1"/>
            <a:r>
              <a:rPr lang="fr-FR" sz="1200" dirty="0"/>
              <a:t>Implique l’insertion en conditions réelles d’étapes de </a:t>
            </a:r>
            <a:r>
              <a:rPr lang="fr-FR" sz="1200" dirty="0" err="1"/>
              <a:t>preprocessing</a:t>
            </a:r>
            <a:r>
              <a:rPr lang="fr-FR" sz="1200" dirty="0"/>
              <a:t> analogues + ou – aisées </a:t>
            </a:r>
          </a:p>
          <a:p>
            <a:pPr lvl="2"/>
            <a:r>
              <a:rPr lang="fr-FR" sz="1200" dirty="0" err="1"/>
              <a:t>cropping</a:t>
            </a:r>
            <a:r>
              <a:rPr lang="fr-FR" sz="1200" dirty="0"/>
              <a:t> &amp; background-</a:t>
            </a:r>
            <a:r>
              <a:rPr lang="fr-FR" sz="1200" dirty="0" err="1"/>
              <a:t>removal</a:t>
            </a:r>
            <a:r>
              <a:rPr lang="fr-FR" sz="1200" dirty="0"/>
              <a:t>, </a:t>
            </a:r>
            <a:r>
              <a:rPr lang="fr-FR" sz="1200" dirty="0" err="1"/>
              <a:t>resizing</a:t>
            </a:r>
            <a:endParaRPr lang="fr-FR" sz="1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1242F4-3491-49A8-8620-EF9D3777D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91" y="2395418"/>
            <a:ext cx="1727745" cy="125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3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13615-4586-4551-99E5-EC0E6590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523F5CA2-9805-4ED8-A062-EF57CCADE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341166"/>
              </p:ext>
            </p:extLst>
          </p:nvPr>
        </p:nvGraphicFramePr>
        <p:xfrm>
          <a:off x="330878" y="3446077"/>
          <a:ext cx="8635568" cy="1790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B92D39BE-8C2C-4A18-952A-712ACE762579}"/>
              </a:ext>
            </a:extLst>
          </p:cNvPr>
          <p:cNvSpPr txBox="1"/>
          <p:nvPr/>
        </p:nvSpPr>
        <p:spPr>
          <a:xfrm>
            <a:off x="150921" y="4341181"/>
            <a:ext cx="3594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</a:t>
            </a:r>
            <a:r>
              <a:rPr lang="en-US" dirty="0" err="1"/>
              <a:t>d’upload</a:t>
            </a:r>
            <a:r>
              <a:rPr lang="en-US" dirty="0"/>
              <a:t> </a:t>
            </a:r>
            <a:r>
              <a:rPr lang="en-US" dirty="0" err="1"/>
              <a:t>initiales</a:t>
            </a:r>
            <a:endParaRPr lang="en-US" dirty="0"/>
          </a:p>
          <a:p>
            <a:r>
              <a:rPr lang="en-US" dirty="0"/>
              <a:t>Upload </a:t>
            </a:r>
            <a:r>
              <a:rPr lang="en-US" dirty="0" err="1"/>
              <a:t>d’une</a:t>
            </a:r>
            <a:r>
              <a:rPr lang="en-US" dirty="0"/>
              <a:t> photo </a:t>
            </a:r>
            <a:r>
              <a:rPr lang="en-US" dirty="0" err="1"/>
              <a:t>utilisateur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6500F9E-BEB5-4E7B-B0FA-35C40A915D8A}"/>
              </a:ext>
            </a:extLst>
          </p:cNvPr>
          <p:cNvSpPr txBox="1"/>
          <p:nvPr/>
        </p:nvSpPr>
        <p:spPr>
          <a:xfrm>
            <a:off x="6010183" y="6002175"/>
            <a:ext cx="60989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Old : http://people.ciirc.cvut.cz/~hlavac/TeachPresEn/11ImageProc/15PCA.pdf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DE299CA-B330-4593-AA14-3E0E1CAEFCCF}"/>
              </a:ext>
            </a:extLst>
          </p:cNvPr>
          <p:cNvSpPr txBox="1"/>
          <p:nvPr/>
        </p:nvSpPr>
        <p:spPr>
          <a:xfrm>
            <a:off x="3551068" y="5564758"/>
            <a:ext cx="4927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: 100x100x3</a:t>
            </a:r>
          </a:p>
          <a:p>
            <a:r>
              <a:rPr lang="en-US" dirty="0"/>
              <a:t>Old : </a:t>
            </a:r>
            <a:r>
              <a:rPr lang="en-US" dirty="0" err="1"/>
              <a:t>Espace</a:t>
            </a:r>
            <a:r>
              <a:rPr lang="en-US" dirty="0"/>
              <a:t> </a:t>
            </a:r>
            <a:r>
              <a:rPr lang="en-US" dirty="0" err="1"/>
              <a:t>vectoriel</a:t>
            </a:r>
            <a:r>
              <a:rPr lang="en-US" dirty="0"/>
              <a:t> de dimension 30000</a:t>
            </a:r>
          </a:p>
          <a:p>
            <a:r>
              <a:rPr lang="en-US" dirty="0"/>
              <a:t>Nb observations</a:t>
            </a:r>
          </a:p>
        </p:txBody>
      </p:sp>
    </p:spTree>
    <p:extLst>
      <p:ext uri="{BB962C8B-B14F-4D97-AF65-F5344CB8AC3E}">
        <p14:creationId xmlns:p14="http://schemas.microsoft.com/office/powerpoint/2010/main" val="387351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6AAC7-B556-40C9-AD39-7CCEB04D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Comparaison</a:t>
            </a:r>
            <a:endParaRPr lang="en-US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93754FB-8081-4C58-BFD7-C2C5BD1C62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445844"/>
              </p:ext>
            </p:extLst>
          </p:nvPr>
        </p:nvGraphicFramePr>
        <p:xfrm>
          <a:off x="261714" y="1266156"/>
          <a:ext cx="11204174" cy="487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002">
                  <a:extLst>
                    <a:ext uri="{9D8B030D-6E8A-4147-A177-3AD203B41FA5}">
                      <a16:colId xmlns:a16="http://schemas.microsoft.com/office/drawing/2014/main" val="4187859337"/>
                    </a:ext>
                  </a:extLst>
                </a:gridCol>
                <a:gridCol w="1382095">
                  <a:extLst>
                    <a:ext uri="{9D8B030D-6E8A-4147-A177-3AD203B41FA5}">
                      <a16:colId xmlns:a16="http://schemas.microsoft.com/office/drawing/2014/main" val="3266331919"/>
                    </a:ext>
                  </a:extLst>
                </a:gridCol>
                <a:gridCol w="1591654">
                  <a:extLst>
                    <a:ext uri="{9D8B030D-6E8A-4147-A177-3AD203B41FA5}">
                      <a16:colId xmlns:a16="http://schemas.microsoft.com/office/drawing/2014/main" val="3094484033"/>
                    </a:ext>
                  </a:extLst>
                </a:gridCol>
                <a:gridCol w="1660124">
                  <a:extLst>
                    <a:ext uri="{9D8B030D-6E8A-4147-A177-3AD203B41FA5}">
                      <a16:colId xmlns:a16="http://schemas.microsoft.com/office/drawing/2014/main" val="3907875787"/>
                    </a:ext>
                  </a:extLst>
                </a:gridCol>
                <a:gridCol w="3167379">
                  <a:extLst>
                    <a:ext uri="{9D8B030D-6E8A-4147-A177-3AD203B41FA5}">
                      <a16:colId xmlns:a16="http://schemas.microsoft.com/office/drawing/2014/main" val="2564261131"/>
                    </a:ext>
                  </a:extLst>
                </a:gridCol>
                <a:gridCol w="1733920">
                  <a:extLst>
                    <a:ext uri="{9D8B030D-6E8A-4147-A177-3AD203B41FA5}">
                      <a16:colId xmlns:a16="http://schemas.microsoft.com/office/drawing/2014/main" val="1769568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 sample (2143)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train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Old fashion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Loader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130.53s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7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29.5 KB (flatten)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61.2MB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83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Featurizer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5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2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Spark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Loader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35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9.7MB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65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Featurizer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Timer - 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10.23s (7s)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13.18s (13s)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310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Timer – Write/Read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3.20s </a:t>
                      </a:r>
                    </a:p>
                    <a:p>
                      <a:r>
                        <a:rPr lang="en-US" dirty="0"/>
                        <a:t>(3s + .25s)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133.67s</a:t>
                      </a:r>
                    </a:p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657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4.5KB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9.7MB – Output 31.1MB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98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663.9KB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650708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494494A5-8F25-45E4-8695-1C0D420EC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786" y="176141"/>
            <a:ext cx="6289214" cy="31004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38411C1-4B36-43BE-89A7-E604BFF71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3072"/>
            <a:ext cx="12192000" cy="370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9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3888C-B70D-4428-BDCD-A32C32ED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BB8393-2AC9-40B7-A4D3-F00CFB346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716" y="5546255"/>
            <a:ext cx="10554574" cy="1091364"/>
          </a:xfrm>
        </p:spPr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: </a:t>
            </a:r>
            <a:r>
              <a:rPr lang="en-US" dirty="0" err="1"/>
              <a:t>nombreux</a:t>
            </a:r>
            <a:r>
              <a:rPr lang="en-US" dirty="0"/>
              <a:t> </a:t>
            </a:r>
            <a:r>
              <a:rPr lang="en-US" dirty="0" err="1"/>
              <a:t>modèles</a:t>
            </a:r>
            <a:r>
              <a:rPr lang="en-US" dirty="0"/>
              <a:t>, weights à specifier.</a:t>
            </a:r>
          </a:p>
          <a:p>
            <a:pPr lvl="1"/>
            <a:r>
              <a:rPr lang="en-US" dirty="0" err="1"/>
              <a:t>En</a:t>
            </a:r>
            <a:r>
              <a:rPr lang="en-US" dirty="0"/>
              <a:t> dehors car </a:t>
            </a:r>
            <a:r>
              <a:rPr lang="en-US" dirty="0" err="1"/>
              <a:t>sinon</a:t>
            </a:r>
            <a:r>
              <a:rPr lang="en-US" dirty="0"/>
              <a:t> </a:t>
            </a:r>
            <a:r>
              <a:rPr lang="en-US" dirty="0" err="1"/>
              <a:t>appel</a:t>
            </a:r>
            <a:r>
              <a:rPr lang="en-US" dirty="0"/>
              <a:t> au spark context dans les workers (only drivers!)</a:t>
            </a:r>
          </a:p>
          <a:p>
            <a:pPr lvl="1"/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150128-11F5-4E1B-AD2C-1089C6972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53" y="1417638"/>
            <a:ext cx="5676900" cy="2733675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6B21455-1FFF-4486-B5CE-95F4ACED668B}"/>
              </a:ext>
            </a:extLst>
          </p:cNvPr>
          <p:cNvSpPr txBox="1">
            <a:spLocks/>
          </p:cNvSpPr>
          <p:nvPr/>
        </p:nvSpPr>
        <p:spPr>
          <a:xfrm>
            <a:off x="172759" y="1738038"/>
            <a:ext cx="10554574" cy="109136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b="0" i="0" dirty="0">
                <a:effectLst/>
                <a:latin typeface="Menlo"/>
              </a:rPr>
              <a:t>local[*]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75B5198-D2A4-4074-BCFA-BB44617455BB}"/>
              </a:ext>
            </a:extLst>
          </p:cNvPr>
          <p:cNvSpPr txBox="1"/>
          <p:nvPr/>
        </p:nvSpPr>
        <p:spPr>
          <a:xfrm>
            <a:off x="8094318" y="3083249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Local / With YARN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Resource management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B913508-C8D2-4932-B3B1-9F58D77BC3E8}"/>
              </a:ext>
            </a:extLst>
          </p:cNvPr>
          <p:cNvSpPr txBox="1"/>
          <p:nvPr/>
        </p:nvSpPr>
        <p:spPr>
          <a:xfrm>
            <a:off x="7468923" y="2662052"/>
            <a:ext cx="7024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i="1" dirty="0">
                <a:solidFill>
                  <a:schemeClr val="bg1"/>
                </a:solidFill>
              </a:rPr>
              <a:t>connects to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E0BFF14-BD82-4BD5-91A3-8EB309AE1E6D}"/>
              </a:ext>
            </a:extLst>
          </p:cNvPr>
          <p:cNvSpPr txBox="1"/>
          <p:nvPr/>
        </p:nvSpPr>
        <p:spPr>
          <a:xfrm>
            <a:off x="8133259" y="6384861"/>
            <a:ext cx="3959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Yet Another Resource Negotiator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D5D4F49-39BB-4137-95D7-B5749443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074" y="1424775"/>
            <a:ext cx="1495425" cy="54292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4D0A578-C507-4DEB-8DF4-CEA84E86FE06}"/>
              </a:ext>
            </a:extLst>
          </p:cNvPr>
          <p:cNvSpPr txBox="1"/>
          <p:nvPr/>
        </p:nvSpPr>
        <p:spPr>
          <a:xfrm>
            <a:off x="6134099" y="3783942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Standalone / YARN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for 1 driver - n workers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3C8FBF-80B2-498E-B663-5F8D2587669B}"/>
              </a:ext>
            </a:extLst>
          </p:cNvPr>
          <p:cNvSpPr txBox="1"/>
          <p:nvPr/>
        </p:nvSpPr>
        <p:spPr>
          <a:xfrm>
            <a:off x="7620068" y="3489057"/>
            <a:ext cx="253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chemeClr val="bg1"/>
                </a:solidFill>
              </a:rPr>
              <a:t>sc.broadcast</a:t>
            </a:r>
            <a:r>
              <a:rPr lang="en-US" sz="900" b="1" dirty="0">
                <a:solidFill>
                  <a:schemeClr val="bg1"/>
                </a:solidFill>
              </a:rPr>
              <a:t>()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to “share” variables on any nodes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538C8E0-DD00-435E-8BC8-F48D84D08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074" y="173393"/>
            <a:ext cx="2416771" cy="118345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8C4E947-63B1-4510-B7EF-1F9B9BD34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517" y="1665093"/>
            <a:ext cx="1200150" cy="52387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3EC23D7-3E01-48F1-911D-E999F16482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49" y="4283016"/>
            <a:ext cx="1323975" cy="37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57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24063-6D02-42AA-99B2-D352E63F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D1EF6C-42C6-4AA3-8178-7E57FB7D2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60" y="2240042"/>
            <a:ext cx="5502189" cy="363651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Couches techniques :</a:t>
            </a:r>
          </a:p>
          <a:p>
            <a:pPr marL="0" indent="0">
              <a:buNone/>
            </a:pPr>
            <a:r>
              <a:rPr lang="en-US" dirty="0"/>
              <a:t>Spark + Hadoop, sur base Java</a:t>
            </a:r>
          </a:p>
          <a:p>
            <a:pPr marL="0" indent="0">
              <a:buNone/>
            </a:pPr>
            <a:r>
              <a:rPr lang="en-US" dirty="0" err="1"/>
              <a:t>pySpark</a:t>
            </a:r>
            <a:r>
              <a:rPr lang="en-US" dirty="0"/>
              <a:t> : </a:t>
            </a:r>
            <a:r>
              <a:rPr lang="en-US" dirty="0" err="1"/>
              <a:t>sql</a:t>
            </a:r>
            <a:r>
              <a:rPr lang="en-US" dirty="0"/>
              <a:t> &amp; ml</a:t>
            </a:r>
          </a:p>
          <a:p>
            <a:pPr marL="0" indent="0">
              <a:buNone/>
            </a:pPr>
            <a:r>
              <a:rPr lang="en-US" dirty="0" err="1"/>
              <a:t>pyArrow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Prototypage</a:t>
            </a:r>
            <a:r>
              <a:rPr lang="en-US" dirty="0"/>
              <a:t> local </a:t>
            </a:r>
            <a:r>
              <a:rPr lang="en-US" dirty="0" err="1"/>
              <a:t>avant</a:t>
            </a:r>
            <a:r>
              <a:rPr lang="en-US" dirty="0"/>
              <a:t> mise à </a:t>
            </a:r>
            <a:r>
              <a:rPr lang="en-US" dirty="0" err="1"/>
              <a:t>l’echelle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Description :    Ubuntu 20.04.1 LTS</a:t>
            </a:r>
          </a:p>
          <a:p>
            <a:pPr marL="0" indent="0">
              <a:buNone/>
            </a:pPr>
            <a:r>
              <a:rPr lang="en-US" dirty="0"/>
              <a:t>Release :        20.04</a:t>
            </a:r>
          </a:p>
          <a:p>
            <a:pPr marL="0" indent="0">
              <a:buNone/>
            </a:pPr>
            <a:r>
              <a:rPr lang="en-US" dirty="0"/>
              <a:t>Installation : ! Java 1.8 (downgrade pour </a:t>
            </a:r>
            <a:r>
              <a:rPr lang="en-US" dirty="0" err="1"/>
              <a:t>compatibilité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! OOM heap space </a:t>
            </a:r>
            <a:r>
              <a:rPr lang="en-US" dirty="0" err="1"/>
              <a:t>limite</a:t>
            </a:r>
            <a:r>
              <a:rPr lang="en-US" dirty="0"/>
              <a:t>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atteinte</a:t>
            </a:r>
            <a:r>
              <a:rPr lang="en-US" dirty="0"/>
              <a:t> et </a:t>
            </a:r>
            <a:r>
              <a:rPr lang="en-US" dirty="0" err="1"/>
              <a:t>vérifée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PCA spark DF : </a:t>
            </a:r>
            <a:r>
              <a:rPr lang="en-US" dirty="0" err="1"/>
              <a:t>VectorAssembler</a:t>
            </a:r>
            <a:r>
              <a:rPr lang="en-US" dirty="0"/>
              <a:t> de taille </a:t>
            </a:r>
            <a:r>
              <a:rPr lang="en-US" dirty="0" err="1"/>
              <a:t>réglable</a:t>
            </a:r>
            <a:endParaRPr lang="en-US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B4A93D9-1657-46F7-B05C-DB110E014905}"/>
              </a:ext>
            </a:extLst>
          </p:cNvPr>
          <p:cNvSpPr txBox="1">
            <a:spLocks/>
          </p:cNvSpPr>
          <p:nvPr/>
        </p:nvSpPr>
        <p:spPr>
          <a:xfrm>
            <a:off x="6208453" y="2240041"/>
            <a:ext cx="5502189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dirty="0"/>
              <a:t>Concepts </a:t>
            </a:r>
            <a:r>
              <a:rPr lang="en-US" dirty="0" err="1"/>
              <a:t>supportés</a:t>
            </a:r>
            <a:r>
              <a:rPr lang="en-US" dirty="0"/>
              <a:t> :</a:t>
            </a:r>
          </a:p>
          <a:p>
            <a:pPr marL="0" indent="0">
              <a:buFont typeface="Wingdings 2" charset="2"/>
              <a:buNone/>
            </a:pPr>
            <a:r>
              <a:rPr lang="en-US" dirty="0"/>
              <a:t>Parallelization (&amp; stockage </a:t>
            </a:r>
            <a:r>
              <a:rPr lang="en-US" dirty="0" err="1"/>
              <a:t>mémoire</a:t>
            </a:r>
            <a:r>
              <a:rPr lang="en-US" dirty="0"/>
              <a:t>)</a:t>
            </a:r>
          </a:p>
          <a:p>
            <a:pPr marL="0" indent="0">
              <a:buFont typeface="Wingdings 2" charset="2"/>
              <a:buNone/>
            </a:pPr>
            <a:r>
              <a:rPr lang="en-US" dirty="0"/>
              <a:t>DAG with RDD (&amp; transformations </a:t>
            </a:r>
            <a:r>
              <a:rPr lang="en-US" dirty="0" err="1"/>
              <a:t>ou</a:t>
            </a:r>
            <a:r>
              <a:rPr lang="en-US" dirty="0"/>
              <a:t> actions – lazy evaluation)</a:t>
            </a:r>
          </a:p>
          <a:p>
            <a:pPr marL="0" indent="0">
              <a:buFont typeface="Wingdings 2" charset="2"/>
              <a:buNone/>
            </a:pPr>
            <a:r>
              <a:rPr lang="en-US" dirty="0"/>
              <a:t>[tbc: </a:t>
            </a:r>
            <a:r>
              <a:rPr lang="en-US" dirty="0" err="1"/>
              <a:t>données</a:t>
            </a:r>
            <a:r>
              <a:rPr lang="en-US" dirty="0"/>
              <a:t> columnar data]</a:t>
            </a:r>
          </a:p>
          <a:p>
            <a:pPr marL="0" indent="0">
              <a:buFont typeface="Wingdings 2" charset="2"/>
              <a:buNone/>
            </a:pPr>
            <a:endParaRPr lang="en-US" dirty="0"/>
          </a:p>
          <a:p>
            <a:pPr marL="0" indent="0">
              <a:buFont typeface="Wingdings 2" charset="2"/>
              <a:buNone/>
            </a:pPr>
            <a:endParaRPr lang="en-US" dirty="0"/>
          </a:p>
          <a:p>
            <a:pPr marL="0" indent="0">
              <a:buFont typeface="Wingdings 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06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C6683-9DCF-407B-8E8B-C2B2D11F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app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789051-528A-4E1B-9934-D3305E715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011" y="147692"/>
            <a:ext cx="10554574" cy="842914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/>
              <a:t>Nombreuses</a:t>
            </a:r>
            <a:r>
              <a:rPr lang="en-US" dirty="0"/>
              <a:t> </a:t>
            </a:r>
            <a:r>
              <a:rPr lang="en-US" dirty="0" err="1"/>
              <a:t>variantes</a:t>
            </a:r>
            <a:r>
              <a:rPr lang="en-US" dirty="0"/>
              <a:t> de </a:t>
            </a:r>
            <a:r>
              <a:rPr lang="en-US" dirty="0" err="1"/>
              <a:t>séquences</a:t>
            </a:r>
            <a:r>
              <a:rPr lang="en-US" dirty="0"/>
              <a:t> </a:t>
            </a:r>
            <a:r>
              <a:rPr lang="en-US" dirty="0" err="1"/>
              <a:t>possibles</a:t>
            </a:r>
            <a:r>
              <a:rPr lang="en-US" dirty="0"/>
              <a:t> pour un </a:t>
            </a:r>
            <a:r>
              <a:rPr lang="en-US" dirty="0" err="1"/>
              <a:t>même</a:t>
            </a:r>
            <a:r>
              <a:rPr lang="en-US" dirty="0"/>
              <a:t> but</a:t>
            </a:r>
          </a:p>
          <a:p>
            <a:r>
              <a:rPr lang="en-US" dirty="0" err="1"/>
              <a:t>Autant</a:t>
            </a:r>
            <a:r>
              <a:rPr lang="en-US" dirty="0"/>
              <a:t> de </a:t>
            </a:r>
            <a:r>
              <a:rPr lang="en-US" dirty="0" err="1"/>
              <a:t>voies</a:t>
            </a:r>
            <a:r>
              <a:rPr lang="en-US" dirty="0"/>
              <a:t> </a:t>
            </a:r>
            <a:r>
              <a:rPr lang="en-US" dirty="0" err="1"/>
              <a:t>d’optimisation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packages </a:t>
            </a:r>
            <a:r>
              <a:rPr lang="en-US" dirty="0" err="1"/>
              <a:t>exploités</a:t>
            </a:r>
            <a:r>
              <a:rPr lang="en-US" dirty="0"/>
              <a:t> (! versions, maintenance)</a:t>
            </a:r>
          </a:p>
          <a:p>
            <a:pPr lvl="1"/>
            <a:r>
              <a:rPr lang="en-US" dirty="0" err="1"/>
              <a:t>langage</a:t>
            </a:r>
            <a:r>
              <a:rPr lang="en-US" dirty="0"/>
              <a:t> de </a:t>
            </a:r>
            <a:r>
              <a:rPr lang="en-US" dirty="0" err="1"/>
              <a:t>codage</a:t>
            </a:r>
            <a:r>
              <a:rPr lang="en-US" dirty="0"/>
              <a:t> (Scala)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F70B-77E5-498B-B0B6-B4FFB6542FB5}"/>
              </a:ext>
            </a:extLst>
          </p:cNvPr>
          <p:cNvSpPr/>
          <p:nvPr/>
        </p:nvSpPr>
        <p:spPr>
          <a:xfrm>
            <a:off x="2724149" y="2764334"/>
            <a:ext cx="1381301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Load data </a:t>
            </a:r>
            <a:endParaRPr lang="en-US" i="1" dirty="0"/>
          </a:p>
        </p:txBody>
      </p:sp>
      <p:pic>
        <p:nvPicPr>
          <p:cNvPr id="13" name="Image 12">
            <a:hlinkClick r:id="rId2"/>
            <a:extLst>
              <a:ext uri="{FF2B5EF4-FFF2-40B4-BE49-F238E27FC236}">
                <a16:creationId xmlns:a16="http://schemas.microsoft.com/office/drawing/2014/main" id="{75512B2A-25C9-43A5-A813-87A8DB34C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336" y="384483"/>
            <a:ext cx="1033699" cy="36933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900542-CE94-4DE7-9006-FD69036A5568}"/>
              </a:ext>
            </a:extLst>
          </p:cNvPr>
          <p:cNvSpPr/>
          <p:nvPr/>
        </p:nvSpPr>
        <p:spPr>
          <a:xfrm>
            <a:off x="4466862" y="2764334"/>
            <a:ext cx="1671796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Featurize</a:t>
            </a:r>
            <a:r>
              <a:rPr lang="en-US" b="1" dirty="0"/>
              <a:t> </a:t>
            </a:r>
            <a:endParaRPr lang="en-US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D9FD4B-E4B2-4C08-9B6F-6A5BA2E31DB5}"/>
              </a:ext>
            </a:extLst>
          </p:cNvPr>
          <p:cNvSpPr/>
          <p:nvPr/>
        </p:nvSpPr>
        <p:spPr>
          <a:xfrm>
            <a:off x="4696809" y="3494923"/>
            <a:ext cx="1671796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Load image </a:t>
            </a:r>
            <a:endParaRPr lang="en-US" i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4B0F47-5194-47A7-AB77-FCD08031C2FA}"/>
              </a:ext>
            </a:extLst>
          </p:cNvPr>
          <p:cNvSpPr/>
          <p:nvPr/>
        </p:nvSpPr>
        <p:spPr>
          <a:xfrm>
            <a:off x="4696809" y="4206089"/>
            <a:ext cx="1671796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CNN predict</a:t>
            </a:r>
            <a:endParaRPr lang="en-US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EF0AD0-D755-4BA8-8B4F-FB7C5BF08F4A}"/>
              </a:ext>
            </a:extLst>
          </p:cNvPr>
          <p:cNvSpPr/>
          <p:nvPr/>
        </p:nvSpPr>
        <p:spPr>
          <a:xfrm>
            <a:off x="6819186" y="2764334"/>
            <a:ext cx="1671796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Reduce </a:t>
            </a:r>
            <a:endParaRPr lang="en-US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8E25C-349B-43DD-926F-FCC01DDF431A}"/>
              </a:ext>
            </a:extLst>
          </p:cNvPr>
          <p:cNvSpPr/>
          <p:nvPr/>
        </p:nvSpPr>
        <p:spPr>
          <a:xfrm>
            <a:off x="7047786" y="3494923"/>
            <a:ext cx="1671796" cy="27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array_to_vector</a:t>
            </a:r>
            <a:r>
              <a:rPr lang="en-US" sz="1100" b="1" dirty="0"/>
              <a:t> (</a:t>
            </a:r>
            <a:r>
              <a:rPr lang="en-US" sz="1100" b="1" dirty="0" err="1"/>
              <a:t>udf</a:t>
            </a:r>
            <a:r>
              <a:rPr lang="en-US" sz="1100" b="1" dirty="0"/>
              <a:t>) </a:t>
            </a:r>
            <a:endParaRPr lang="en-US" sz="11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7076ED-BFCF-4229-8887-8BCD0967DA29}"/>
              </a:ext>
            </a:extLst>
          </p:cNvPr>
          <p:cNvSpPr/>
          <p:nvPr/>
        </p:nvSpPr>
        <p:spPr>
          <a:xfrm>
            <a:off x="6943011" y="3910112"/>
            <a:ext cx="1671796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PCA </a:t>
            </a:r>
            <a:endParaRPr lang="en-US" i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F427EE-ABA2-4FC9-B465-F5AF17537E99}"/>
              </a:ext>
            </a:extLst>
          </p:cNvPr>
          <p:cNvSpPr/>
          <p:nvPr/>
        </p:nvSpPr>
        <p:spPr>
          <a:xfrm>
            <a:off x="7047786" y="4611425"/>
            <a:ext cx="1671796" cy="27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vector_to_array</a:t>
            </a:r>
            <a:r>
              <a:rPr lang="en-US" sz="1100" b="1" dirty="0"/>
              <a:t> (</a:t>
            </a:r>
            <a:r>
              <a:rPr lang="en-US" sz="1100" b="1" dirty="0" err="1"/>
              <a:t>udf</a:t>
            </a:r>
            <a:r>
              <a:rPr lang="en-US" sz="1100" b="1" dirty="0"/>
              <a:t>) </a:t>
            </a:r>
            <a:endParaRPr lang="en-US" sz="1100" i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510FFE-4D8A-44E6-A0C1-1C35A90D4BCF}"/>
              </a:ext>
            </a:extLst>
          </p:cNvPr>
          <p:cNvSpPr/>
          <p:nvPr/>
        </p:nvSpPr>
        <p:spPr>
          <a:xfrm>
            <a:off x="9009585" y="2764334"/>
            <a:ext cx="1671796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Store results </a:t>
            </a:r>
            <a:endParaRPr lang="en-US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81C71E-800E-4914-B240-C0F793BB7001}"/>
              </a:ext>
            </a:extLst>
          </p:cNvPr>
          <p:cNvSpPr/>
          <p:nvPr/>
        </p:nvSpPr>
        <p:spPr>
          <a:xfrm>
            <a:off x="1199613" y="2760867"/>
            <a:ext cx="1367701" cy="556424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Store data </a:t>
            </a:r>
            <a:endParaRPr lang="en-US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9C0E61-1DD4-400B-AA41-7B44F8F14B3E}"/>
              </a:ext>
            </a:extLst>
          </p:cNvPr>
          <p:cNvSpPr/>
          <p:nvPr/>
        </p:nvSpPr>
        <p:spPr>
          <a:xfrm>
            <a:off x="10943160" y="2764334"/>
            <a:ext cx="1115489" cy="556424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Classify</a:t>
            </a:r>
            <a:endParaRPr lang="en-US" i="1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235586D-9E5A-4FD3-B0DA-4C7082F2DED2}"/>
              </a:ext>
            </a:extLst>
          </p:cNvPr>
          <p:cNvCxnSpPr/>
          <p:nvPr/>
        </p:nvCxnSpPr>
        <p:spPr>
          <a:xfrm>
            <a:off x="10820400" y="2362200"/>
            <a:ext cx="0" cy="14030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A39A108-ECC6-4566-9CBF-83D4CCE0C9FF}"/>
              </a:ext>
            </a:extLst>
          </p:cNvPr>
          <p:cNvCxnSpPr/>
          <p:nvPr/>
        </p:nvCxnSpPr>
        <p:spPr>
          <a:xfrm>
            <a:off x="1120470" y="2362200"/>
            <a:ext cx="0" cy="14030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052CD1C-FDCD-4A5E-A0AE-0F5599DBC952}"/>
              </a:ext>
            </a:extLst>
          </p:cNvPr>
          <p:cNvSpPr/>
          <p:nvPr/>
        </p:nvSpPr>
        <p:spPr>
          <a:xfrm>
            <a:off x="66678" y="2760867"/>
            <a:ext cx="993916" cy="556424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Collect</a:t>
            </a:r>
            <a:endParaRPr lang="en-US" i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9ABA8F8-8A68-41A3-A9BB-D9286757A3EB}"/>
              </a:ext>
            </a:extLst>
          </p:cNvPr>
          <p:cNvSpPr txBox="1"/>
          <p:nvPr/>
        </p:nvSpPr>
        <p:spPr>
          <a:xfrm>
            <a:off x="1133338" y="3317291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One shot:</a:t>
            </a:r>
          </a:p>
          <a:p>
            <a:r>
              <a:rPr lang="en-US" sz="1200" dirty="0"/>
              <a:t>Upload AWS CLI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327645F9-BFB7-4FFC-859C-BC7BC848F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553" y="1469047"/>
            <a:ext cx="794828" cy="84290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44517E72-0C79-4319-A57B-22F2CE262FA2}"/>
              </a:ext>
            </a:extLst>
          </p:cNvPr>
          <p:cNvSpPr txBox="1"/>
          <p:nvPr/>
        </p:nvSpPr>
        <p:spPr>
          <a:xfrm>
            <a:off x="66678" y="525780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: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4D716D2-1063-4C1F-996F-F48F6C58E195}"/>
              </a:ext>
            </a:extLst>
          </p:cNvPr>
          <p:cNvSpPr txBox="1"/>
          <p:nvPr/>
        </p:nvSpPr>
        <p:spPr>
          <a:xfrm>
            <a:off x="4785064" y="4962617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Vgg16</a:t>
            </a:r>
          </a:p>
          <a:p>
            <a:r>
              <a:rPr lang="en-US" dirty="0"/>
              <a:t>Benchmark [2]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90559AA-108E-497B-AA7E-BCDC9A2C02CE}"/>
              </a:ext>
            </a:extLst>
          </p:cNvPr>
          <p:cNvSpPr txBox="1"/>
          <p:nvPr/>
        </p:nvSpPr>
        <p:spPr>
          <a:xfrm>
            <a:off x="5545629" y="6410812"/>
            <a:ext cx="664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 https://paperswithcode.com/task/image-classification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30935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9109</TotalTime>
  <Words>855</Words>
  <Application>Microsoft Office PowerPoint</Application>
  <PresentationFormat>Grand écran</PresentationFormat>
  <Paragraphs>166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Menlo</vt:lpstr>
      <vt:lpstr>Montserrat</vt:lpstr>
      <vt:lpstr>Wingdings 2</vt:lpstr>
      <vt:lpstr>Concis</vt:lpstr>
      <vt:lpstr>Solutions innovantes pour la récolte des fruits Robot cueilleur intelligent</vt:lpstr>
      <vt:lpstr>Sommaire</vt:lpstr>
      <vt:lpstr>Contexte</vt:lpstr>
      <vt:lpstr>Jeu de données</vt:lpstr>
      <vt:lpstr>Présentation PowerPoint</vt:lpstr>
      <vt:lpstr>Comparaison</vt:lpstr>
      <vt:lpstr>Architecture</vt:lpstr>
      <vt:lpstr>Présentation PowerPoint</vt:lpstr>
      <vt:lpstr>pySpark app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Etienne LARDEUR</dc:creator>
  <cp:lastModifiedBy>Etienne LARDEUR</cp:lastModifiedBy>
  <cp:revision>84</cp:revision>
  <dcterms:created xsi:type="dcterms:W3CDTF">2020-12-30T11:25:26Z</dcterms:created>
  <dcterms:modified xsi:type="dcterms:W3CDTF">2021-01-21T16:39:43Z</dcterms:modified>
</cp:coreProperties>
</file>