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8" r:id="rId7"/>
    <p:sldId id="266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evel-tech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prid.com/fr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octinion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robocrops.tech/" TargetMode="Externa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image-classification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towardsdatascience.com/a-gentle-introduction-to-apache-arrow-with-apache-spark-and-pandas-bb19ffe0dda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747243" cy="2007833"/>
          </a:xfrm>
        </p:spPr>
        <p:txBody>
          <a:bodyPr/>
          <a:lstStyle/>
          <a:p>
            <a:r>
              <a:rPr lang="fr-FR" sz="4800" b="0" dirty="0">
                <a:latin typeface="Montserrat"/>
              </a:rPr>
              <a:t>S</a:t>
            </a:r>
            <a:r>
              <a:rPr lang="fr-FR" sz="4800" b="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Le 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rgbClr val="FFC000"/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 </a:t>
            </a:r>
            <a:r>
              <a:rPr lang="en-US" dirty="0" err="1"/>
              <a:t>Datascientist</a:t>
            </a:r>
            <a:r>
              <a:rPr lang="en-US" dirty="0"/>
              <a:t> – </a:t>
            </a:r>
            <a:r>
              <a:rPr lang="en-US" dirty="0" err="1"/>
              <a:t>OpenClassrooms</a:t>
            </a:r>
            <a:endParaRPr lang="en-US" dirty="0"/>
          </a:p>
          <a:p>
            <a:r>
              <a:rPr lang="en-US" dirty="0"/>
              <a:t>Etienne </a:t>
            </a:r>
            <a:r>
              <a:rPr lang="en-US" dirty="0" err="1"/>
              <a:t>Lardeur</a:t>
            </a:r>
            <a:endParaRPr lang="en-US" dirty="0"/>
          </a:p>
          <a:p>
            <a:r>
              <a:rPr lang="en-US" dirty="0"/>
              <a:t>Mentor : Xavier </a:t>
            </a:r>
            <a:r>
              <a:rPr lang="en-US" dirty="0" err="1"/>
              <a:t>Tizon</a:t>
            </a:r>
            <a:endParaRPr lang="en-US" dirty="0"/>
          </a:p>
          <a:p>
            <a:r>
              <a:rPr lang="en-US" dirty="0" err="1"/>
              <a:t>Evaluateur</a:t>
            </a:r>
            <a:r>
              <a:rPr lang="en-US" dirty="0"/>
              <a:t> : </a:t>
            </a:r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 et jeu de données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 Cloud proposée et rôle de chaque brique 7’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 de traitement 8’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Conclusions et recommandations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Question-réponses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47845-406D-4D1A-9F23-590F1EBC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30" y="1196037"/>
            <a:ext cx="11869568" cy="5770872"/>
          </a:xfrm>
        </p:spPr>
        <p:txBody>
          <a:bodyPr>
            <a:noAutofit/>
          </a:bodyPr>
          <a:lstStyle/>
          <a:p>
            <a:r>
              <a:rPr lang="fr-FR" b="1" dirty="0"/>
              <a:t>Finalité : </a:t>
            </a:r>
            <a:r>
              <a:rPr lang="fr-FR" dirty="0"/>
              <a:t>robots cueilleurs intelligents</a:t>
            </a:r>
          </a:p>
          <a:p>
            <a:pPr lvl="5"/>
            <a:r>
              <a:rPr lang="fr-FR" b="1" dirty="0"/>
              <a:t>Antériorité</a:t>
            </a:r>
            <a:r>
              <a:rPr lang="fr-FR" dirty="0"/>
              <a:t> (projets Magali (1985) et Citrus (1990) :</a:t>
            </a:r>
          </a:p>
          <a:p>
            <a:pPr lvl="6"/>
            <a:r>
              <a:rPr lang="fr-FR" dirty="0"/>
              <a:t>Enjeux : remédier à la pénurie de main d’œuvre (</a:t>
            </a:r>
            <a:r>
              <a:rPr lang="fr-FR" b="1" dirty="0"/>
              <a:t>saisonnalité &amp; savoir faire </a:t>
            </a:r>
            <a:r>
              <a:rPr lang="fr-FR" i="1" dirty="0"/>
              <a:t>vs</a:t>
            </a:r>
            <a:r>
              <a:rPr lang="fr-FR" dirty="0"/>
              <a:t> </a:t>
            </a:r>
            <a:r>
              <a:rPr lang="fr-FR" b="1" dirty="0"/>
              <a:t>productivité</a:t>
            </a:r>
            <a:r>
              <a:rPr lang="fr-FR" dirty="0"/>
              <a:t>)</a:t>
            </a:r>
            <a:r>
              <a:rPr lang="fr-FR" i="1" dirty="0"/>
              <a:t> </a:t>
            </a:r>
            <a:r>
              <a:rPr lang="fr-FR" i="1" dirty="0">
                <a:hlinkClick r:id="rId2"/>
              </a:rPr>
              <a:t>[1]</a:t>
            </a:r>
            <a:endParaRPr lang="fr-FR" i="1" dirty="0"/>
          </a:p>
          <a:p>
            <a:pPr lvl="6"/>
            <a:r>
              <a:rPr lang="fr-FR" dirty="0"/>
              <a:t>Principaux verrous progressivement levés : performance caméras, puissance de calcul et avènement du GPS.</a:t>
            </a:r>
          </a:p>
          <a:p>
            <a:pPr lvl="5"/>
            <a:r>
              <a:rPr lang="fr-FR" b="1" dirty="0"/>
              <a:t>Actualité</a:t>
            </a:r>
            <a:r>
              <a:rPr lang="fr-FR" dirty="0"/>
              <a:t> : investissements R&amp;D, enjeux de </a:t>
            </a:r>
            <a:r>
              <a:rPr lang="fr-FR" b="1" dirty="0"/>
              <a:t>P</a:t>
            </a:r>
            <a:r>
              <a:rPr lang="fr-FR" dirty="0"/>
              <a:t>ropriété </a:t>
            </a:r>
            <a:r>
              <a:rPr lang="fr-FR" b="1" dirty="0"/>
              <a:t>I</a:t>
            </a:r>
            <a:r>
              <a:rPr lang="fr-FR" dirty="0"/>
              <a:t>ntellectuelle</a:t>
            </a:r>
          </a:p>
          <a:p>
            <a:pPr lvl="6"/>
            <a:r>
              <a:rPr lang="fr-FR" dirty="0" err="1">
                <a:hlinkClick r:id="rId3"/>
              </a:rPr>
              <a:t>Tevel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aerobotics</a:t>
            </a:r>
            <a:r>
              <a:rPr lang="fr-FR" dirty="0">
                <a:hlinkClick r:id="rId3"/>
              </a:rPr>
              <a:t> </a:t>
            </a:r>
            <a:r>
              <a:rPr lang="fr-FR" dirty="0"/>
              <a:t>(</a:t>
            </a:r>
            <a:r>
              <a:rPr lang="fr-FR" dirty="0" err="1"/>
              <a:t>Isrl</a:t>
            </a:r>
            <a:r>
              <a:rPr lang="fr-FR" dirty="0"/>
              <a:t>), </a:t>
            </a:r>
            <a:r>
              <a:rPr lang="fr-FR" dirty="0" err="1">
                <a:hlinkClick r:id="rId4"/>
              </a:rPr>
              <a:t>Robocrops</a:t>
            </a:r>
            <a:r>
              <a:rPr lang="fr-FR" dirty="0"/>
              <a:t> (UK), </a:t>
            </a:r>
            <a:r>
              <a:rPr lang="fr-FR" dirty="0" err="1">
                <a:hlinkClick r:id="rId5"/>
              </a:rPr>
              <a:t>Octinion</a:t>
            </a:r>
            <a:r>
              <a:rPr lang="fr-FR" dirty="0"/>
              <a:t> (</a:t>
            </a:r>
            <a:r>
              <a:rPr lang="fr-FR" dirty="0" err="1"/>
              <a:t>Blg</a:t>
            </a:r>
            <a:r>
              <a:rPr lang="fr-FR" dirty="0"/>
              <a:t>), </a:t>
            </a:r>
            <a:r>
              <a:rPr lang="fr-FR" dirty="0" err="1">
                <a:hlinkClick r:id="rId6"/>
              </a:rPr>
              <a:t>Airsprid</a:t>
            </a:r>
            <a:r>
              <a:rPr lang="fr-FR" dirty="0"/>
              <a:t> (Fr), …</a:t>
            </a:r>
          </a:p>
          <a:p>
            <a:pPr algn="l"/>
            <a:endParaRPr lang="fr-FR" sz="1200" b="1" dirty="0"/>
          </a:p>
          <a:p>
            <a:pPr algn="l"/>
            <a:r>
              <a:rPr lang="fr-FR" b="1" dirty="0"/>
              <a:t>Première étape  </a:t>
            </a:r>
            <a:r>
              <a:rPr lang="fr-FR" dirty="0"/>
              <a:t>: populariser « Fruits », via </a:t>
            </a:r>
            <a:r>
              <a:rPr lang="fr-FR" b="0" i="0" dirty="0">
                <a:effectLst/>
              </a:rPr>
              <a:t>une App mobile de reconnaissance de fruits</a:t>
            </a:r>
            <a:endParaRPr lang="fr-FR" dirty="0"/>
          </a:p>
          <a:p>
            <a:pPr lvl="3"/>
            <a:r>
              <a:rPr lang="fr-FR" b="1" dirty="0"/>
              <a:t>Justifie</a:t>
            </a:r>
            <a:r>
              <a:rPr lang="fr-FR" dirty="0"/>
              <a:t> la mise en place </a:t>
            </a:r>
            <a:r>
              <a:rPr lang="fr-FR" b="0" i="0" dirty="0">
                <a:effectLst/>
              </a:rPr>
              <a:t>d’une architecture Big Data (modèle des 3 « V »)</a:t>
            </a:r>
          </a:p>
          <a:p>
            <a:pPr lvl="4"/>
            <a:r>
              <a:rPr lang="fr-FR" b="1" i="1" dirty="0"/>
              <a:t>Volume</a:t>
            </a:r>
            <a:r>
              <a:rPr lang="fr-FR" dirty="0"/>
              <a:t> : f(données labellisées, variétés, stades de développement, nouvelles données)</a:t>
            </a:r>
          </a:p>
          <a:p>
            <a:pPr lvl="5"/>
            <a:r>
              <a:rPr lang="fr-FR" i="1" dirty="0"/>
              <a:t>initial :</a:t>
            </a:r>
            <a:r>
              <a:rPr lang="fr-FR" dirty="0"/>
              <a:t> 1Mo/i, </a:t>
            </a:r>
            <a:r>
              <a:rPr lang="fr-FR" i="1" dirty="0" err="1"/>
              <a:t>pre</a:t>
            </a:r>
            <a:r>
              <a:rPr lang="fr-FR" i="1" dirty="0"/>
              <a:t>-process : </a:t>
            </a:r>
            <a:r>
              <a:rPr lang="fr-FR" dirty="0"/>
              <a:t>10ko/i,  </a:t>
            </a:r>
            <a:r>
              <a:rPr lang="fr-FR" b="1" dirty="0"/>
              <a:t>du Go (proto) au </a:t>
            </a:r>
            <a:r>
              <a:rPr lang="fr-FR" b="1" dirty="0" err="1"/>
              <a:t>PétaOctet</a:t>
            </a:r>
            <a:r>
              <a:rPr lang="fr-FR" b="1" dirty="0"/>
              <a:t> (usage)</a:t>
            </a:r>
          </a:p>
          <a:p>
            <a:pPr lvl="4"/>
            <a:r>
              <a:rPr lang="fr-FR" b="1" i="1" dirty="0"/>
              <a:t>Vitesse</a:t>
            </a:r>
            <a:r>
              <a:rPr lang="fr-FR" dirty="0"/>
              <a:t> : collecte et partage de données, puissance de calcul, latence à minimiser.</a:t>
            </a:r>
          </a:p>
          <a:p>
            <a:pPr lvl="4"/>
            <a:r>
              <a:rPr lang="fr-FR" b="1" i="1" dirty="0"/>
              <a:t>Variété</a:t>
            </a:r>
            <a:r>
              <a:rPr lang="fr-FR" dirty="0"/>
              <a:t> (sources et structures de données) : imagerie, géolocalisation, capteurs…)</a:t>
            </a:r>
          </a:p>
          <a:p>
            <a:pPr lvl="3"/>
            <a:r>
              <a:rPr lang="fr-FR" b="1" dirty="0"/>
              <a:t>Opportunité d’enrichissement d’une banque de données labélisées</a:t>
            </a:r>
          </a:p>
          <a:p>
            <a:pPr lvl="1"/>
            <a:endParaRPr lang="fr-FR" sz="1200" dirty="0"/>
          </a:p>
          <a:p>
            <a:r>
              <a:rPr lang="fr-FR" dirty="0"/>
              <a:t>Et voici comment le </a:t>
            </a:r>
            <a:r>
              <a:rPr lang="fr-FR" b="1" dirty="0">
                <a:solidFill>
                  <a:srgbClr val="FFC000"/>
                </a:solidFill>
              </a:rPr>
              <a:t>Big Data </a:t>
            </a:r>
            <a:r>
              <a:rPr lang="fr-FR" dirty="0"/>
              <a:t>investit le champ de l’</a:t>
            </a:r>
            <a:r>
              <a:rPr lang="fr-FR" b="1" dirty="0">
                <a:solidFill>
                  <a:srgbClr val="92D050"/>
                </a:solidFill>
              </a:rPr>
              <a:t>Arboriculture</a:t>
            </a:r>
            <a:r>
              <a:rPr lang="fr-FR" b="1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163DE9-70D6-462D-A210-0ADE7B861D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67" t="2616" r="3520" b="13144"/>
          <a:stretch/>
        </p:blipFill>
        <p:spPr>
          <a:xfrm>
            <a:off x="388601" y="1967211"/>
            <a:ext cx="1985817" cy="13762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8874532" y="6611779"/>
            <a:ext cx="3400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[1] </a:t>
            </a:r>
            <a:r>
              <a:rPr lang="en-US" sz="1000" i="1" dirty="0" err="1"/>
              <a:t>itw</a:t>
            </a:r>
            <a:r>
              <a:rPr lang="en-US" sz="1000" i="1" dirty="0"/>
              <a:t> P. </a:t>
            </a:r>
            <a:r>
              <a:rPr lang="en-US" sz="1000" i="1" dirty="0" err="1"/>
              <a:t>Grenier</a:t>
            </a:r>
            <a:r>
              <a:rPr lang="en-US" sz="1000" i="1" dirty="0"/>
              <a:t>, Technique de </a:t>
            </a:r>
            <a:r>
              <a:rPr lang="en-US" sz="1000" i="1" dirty="0" err="1"/>
              <a:t>l’Ingénieur</a:t>
            </a:r>
            <a:r>
              <a:rPr lang="en-US" sz="1000" i="1" dirty="0"/>
              <a:t>, 09/2020 </a:t>
            </a:r>
          </a:p>
        </p:txBody>
      </p:sp>
      <p:pic>
        <p:nvPicPr>
          <p:cNvPr id="6" name="Graphique 5" descr="Contour de visage lunettes de soleil contour">
            <a:extLst>
              <a:ext uri="{FF2B5EF4-FFF2-40B4-BE49-F238E27FC236}">
                <a16:creationId xmlns:a16="http://schemas.microsoft.com/office/drawing/2014/main" id="{19C64F4F-DB34-4033-AAC0-07CADDEFD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4918" y="6107861"/>
            <a:ext cx="605901" cy="605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6C4B1-69FB-4F67-BD2D-2B1727D28B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595" t="-1254" r="9594" b="1254"/>
          <a:stretch/>
        </p:blipFill>
        <p:spPr>
          <a:xfrm>
            <a:off x="388601" y="4177851"/>
            <a:ext cx="870012" cy="17213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A8F6D5-7E7C-4636-9605-8405278AC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6155" y="4177851"/>
            <a:ext cx="2089837" cy="16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67EA-40BD-4DAC-8609-44CB9DBA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21" y="1691804"/>
            <a:ext cx="5708673" cy="1920896"/>
          </a:xfrm>
        </p:spPr>
        <p:txBody>
          <a:bodyPr>
            <a:noAutofit/>
          </a:bodyPr>
          <a:lstStyle/>
          <a:p>
            <a:r>
              <a:rPr lang="en-US" sz="1600" b="1" dirty="0"/>
              <a:t>131 </a:t>
            </a:r>
            <a:r>
              <a:rPr lang="en-US" sz="1600" b="1" dirty="0" err="1"/>
              <a:t>variétés</a:t>
            </a:r>
            <a:r>
              <a:rPr lang="en-US" sz="1600" b="1" dirty="0"/>
              <a:t> de fruit et legumes - </a:t>
            </a:r>
            <a:r>
              <a:rPr lang="en-US" sz="1600" b="1" i="1" dirty="0" err="1"/>
              <a:t>labelisées</a:t>
            </a:r>
            <a:endParaRPr lang="en-US" sz="1600" b="1" i="1" dirty="0"/>
          </a:p>
          <a:p>
            <a:pPr lvl="4"/>
            <a:r>
              <a:rPr lang="en-US" dirty="0"/>
              <a:t>Photos “360°” </a:t>
            </a:r>
            <a:r>
              <a:rPr lang="en-US" dirty="0" err="1"/>
              <a:t>extraites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captation</a:t>
            </a:r>
            <a:r>
              <a:rPr lang="en-US" dirty="0"/>
              <a:t> :</a:t>
            </a:r>
          </a:p>
          <a:p>
            <a:pPr lvl="5"/>
            <a:r>
              <a:rPr lang="en-US" dirty="0"/>
              <a:t>rotation tri-</a:t>
            </a:r>
            <a:r>
              <a:rPr lang="en-US" dirty="0" err="1"/>
              <a:t>axiale</a:t>
            </a:r>
            <a:r>
              <a:rPr lang="en-US" dirty="0"/>
              <a:t> </a:t>
            </a:r>
          </a:p>
          <a:p>
            <a:pPr lvl="5"/>
            <a:r>
              <a:rPr lang="en-US" dirty="0"/>
              <a:t>post-</a:t>
            </a:r>
            <a:r>
              <a:rPr lang="en-US" dirty="0" err="1"/>
              <a:t>traitée</a:t>
            </a:r>
            <a:r>
              <a:rPr lang="en-US" dirty="0"/>
              <a:t> (fond blanc </a:t>
            </a:r>
            <a:r>
              <a:rPr lang="en-US" dirty="0" err="1"/>
              <a:t>reconstruit</a:t>
            </a:r>
            <a:r>
              <a:rPr lang="en-US" dirty="0"/>
              <a:t> + resize 100x100 pixel) </a:t>
            </a:r>
          </a:p>
          <a:p>
            <a:pPr lvl="4"/>
            <a:r>
              <a:rPr lang="en-US" dirty="0"/>
              <a:t>Train : </a:t>
            </a:r>
            <a:r>
              <a:rPr lang="fr-FR" dirty="0"/>
              <a:t>67 692 Fichiers / T</a:t>
            </a:r>
            <a:r>
              <a:rPr lang="en-US" dirty="0" err="1"/>
              <a:t>est</a:t>
            </a:r>
            <a:r>
              <a:rPr lang="en-US" dirty="0"/>
              <a:t> : </a:t>
            </a:r>
            <a:r>
              <a:rPr lang="fr-FR" dirty="0"/>
              <a:t>22 688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242F4-3491-49A8-8620-EF9D3777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" y="2271130"/>
            <a:ext cx="1727745" cy="1258291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4D723B-A3DE-45B1-A36F-6B177FA93868}"/>
              </a:ext>
            </a:extLst>
          </p:cNvPr>
          <p:cNvSpPr txBox="1">
            <a:spLocks/>
          </p:cNvSpPr>
          <p:nvPr/>
        </p:nvSpPr>
        <p:spPr>
          <a:xfrm>
            <a:off x="6095999" y="1436570"/>
            <a:ext cx="5823257" cy="19924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accent1"/>
                </a:solidFill>
              </a:rPr>
              <a:t>Intérêt : </a:t>
            </a:r>
            <a:r>
              <a:rPr lang="fr-FR" sz="1600" b="1" dirty="0"/>
              <a:t>focus sur </a:t>
            </a:r>
            <a:r>
              <a:rPr lang="fr-FR" sz="1600" b="1" dirty="0" err="1"/>
              <a:t>feature</a:t>
            </a:r>
            <a:r>
              <a:rPr lang="fr-FR" sz="1600" b="1" dirty="0"/>
              <a:t> extraction et stratégies de classification</a:t>
            </a:r>
            <a:endParaRPr lang="fr-FR" sz="1600" dirty="0"/>
          </a:p>
          <a:p>
            <a:r>
              <a:rPr lang="fr-FR" sz="1600" b="1" dirty="0">
                <a:solidFill>
                  <a:schemeClr val="accent3"/>
                </a:solidFill>
              </a:rPr>
              <a:t>Limites : </a:t>
            </a:r>
            <a:r>
              <a:rPr lang="fr-FR" sz="1600" b="1" dirty="0"/>
              <a:t>procédé initial lourd et non représentatif</a:t>
            </a:r>
            <a:endParaRPr lang="fr-FR" sz="1600" dirty="0"/>
          </a:p>
          <a:p>
            <a:pPr lvl="1"/>
            <a:r>
              <a:rPr lang="fr-FR" sz="1200" dirty="0"/>
              <a:t>Diversités d’aspects, formes et couleurs f(croissance et maturité)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4142D4D-A7C6-430E-97AD-824952A8428B}"/>
              </a:ext>
            </a:extLst>
          </p:cNvPr>
          <p:cNvSpPr txBox="1">
            <a:spLocks/>
          </p:cNvSpPr>
          <p:nvPr/>
        </p:nvSpPr>
        <p:spPr>
          <a:xfrm>
            <a:off x="6102744" y="2971779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Perspective : </a:t>
            </a:r>
            <a:r>
              <a:rPr lang="fr-FR" sz="1600" b="1" dirty="0" err="1"/>
              <a:t>preprocessing</a:t>
            </a:r>
            <a:r>
              <a:rPr lang="fr-FR" sz="1600" b="1" dirty="0"/>
              <a:t> ‘conditions réelles’</a:t>
            </a:r>
          </a:p>
          <a:p>
            <a:pPr lvl="1"/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55EB4-8778-4880-878E-58F61219E106}"/>
              </a:ext>
            </a:extLst>
          </p:cNvPr>
          <p:cNvSpPr txBox="1">
            <a:spLocks/>
          </p:cNvSpPr>
          <p:nvPr/>
        </p:nvSpPr>
        <p:spPr>
          <a:xfrm>
            <a:off x="231910" y="3562801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Use case :</a:t>
            </a:r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1C5A7-497D-4A18-AC07-55769494EDB6}"/>
              </a:ext>
            </a:extLst>
          </p:cNvPr>
          <p:cNvSpPr/>
          <p:nvPr/>
        </p:nvSpPr>
        <p:spPr>
          <a:xfrm>
            <a:off x="345898" y="4694875"/>
            <a:ext cx="1381301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Collect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DB9AD-0B17-4600-A121-FAFF6624542C}"/>
              </a:ext>
            </a:extLst>
          </p:cNvPr>
          <p:cNvSpPr/>
          <p:nvPr/>
        </p:nvSpPr>
        <p:spPr>
          <a:xfrm>
            <a:off x="4349329" y="4694875"/>
            <a:ext cx="2556792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Featurize</a:t>
            </a:r>
            <a:r>
              <a:rPr lang="en-US" b="1" dirty="0"/>
              <a:t> &amp; Reduce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0A50D-48FD-4F69-938F-8D0DBBEC13B7}"/>
              </a:ext>
            </a:extLst>
          </p:cNvPr>
          <p:cNvSpPr/>
          <p:nvPr/>
        </p:nvSpPr>
        <p:spPr>
          <a:xfrm>
            <a:off x="7561560" y="469487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89C662-B2BB-451B-9097-04FEC46B5CF8}"/>
              </a:ext>
            </a:extLst>
          </p:cNvPr>
          <p:cNvSpPr/>
          <p:nvPr/>
        </p:nvSpPr>
        <p:spPr>
          <a:xfrm>
            <a:off x="386010" y="5400418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capture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8F684-C7C8-4672-B77D-22C122F2DB59}"/>
              </a:ext>
            </a:extLst>
          </p:cNvPr>
          <p:cNvSpPr/>
          <p:nvPr/>
        </p:nvSpPr>
        <p:spPr>
          <a:xfrm>
            <a:off x="386010" y="6261020"/>
            <a:ext cx="1852863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fruits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BFAD67-5ACF-4486-9233-D61BE55A87CE}"/>
              </a:ext>
            </a:extLst>
          </p:cNvPr>
          <p:cNvSpPr/>
          <p:nvPr/>
        </p:nvSpPr>
        <p:spPr>
          <a:xfrm>
            <a:off x="2476558" y="4694875"/>
            <a:ext cx="1381301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Store Data</a:t>
            </a:r>
            <a:endParaRPr lang="en-US" b="1" dirty="0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37E0753D-1B00-4614-8204-D3E7D932C850}"/>
              </a:ext>
            </a:extLst>
          </p:cNvPr>
          <p:cNvSpPr/>
          <p:nvPr/>
        </p:nvSpPr>
        <p:spPr>
          <a:xfrm>
            <a:off x="1954723" y="4894958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4DCA09ED-634B-4DE0-824E-4AB99B33C271}"/>
              </a:ext>
            </a:extLst>
          </p:cNvPr>
          <p:cNvSpPr/>
          <p:nvPr/>
        </p:nvSpPr>
        <p:spPr>
          <a:xfrm>
            <a:off x="3972736" y="4906197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5B9456B-055C-481B-BF13-C29404EC48B2}"/>
              </a:ext>
            </a:extLst>
          </p:cNvPr>
          <p:cNvSpPr/>
          <p:nvPr/>
        </p:nvSpPr>
        <p:spPr>
          <a:xfrm>
            <a:off x="7007506" y="4906197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16032-0F39-4C79-A36C-BCB7911ABE24}"/>
              </a:ext>
            </a:extLst>
          </p:cNvPr>
          <p:cNvSpPr/>
          <p:nvPr/>
        </p:nvSpPr>
        <p:spPr>
          <a:xfrm>
            <a:off x="7697215" y="5405973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Return labels &amp; details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FC90E-0BEF-472A-89C9-47F0CF6C9759}"/>
              </a:ext>
            </a:extLst>
          </p:cNvPr>
          <p:cNvSpPr/>
          <p:nvPr/>
        </p:nvSpPr>
        <p:spPr>
          <a:xfrm>
            <a:off x="7697215" y="5842854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Catch new labels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6775797-6AB1-49C5-9DB1-7B9FD3C7AB67}"/>
              </a:ext>
            </a:extLst>
          </p:cNvPr>
          <p:cNvCxnSpPr>
            <a:cxnSpLocks/>
          </p:cNvCxnSpPr>
          <p:nvPr/>
        </p:nvCxnSpPr>
        <p:spPr>
          <a:xfrm>
            <a:off x="3150590" y="4074394"/>
            <a:ext cx="0" cy="16796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DCF4919-BB05-456C-96D5-24DB0C9C7AB5}"/>
              </a:ext>
            </a:extLst>
          </p:cNvPr>
          <p:cNvCxnSpPr/>
          <p:nvPr/>
        </p:nvCxnSpPr>
        <p:spPr>
          <a:xfrm>
            <a:off x="7112342" y="407439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3EFAC4-3F20-4A62-B5A0-144C057AC9C5}"/>
              </a:ext>
            </a:extLst>
          </p:cNvPr>
          <p:cNvSpPr/>
          <p:nvPr/>
        </p:nvSpPr>
        <p:spPr>
          <a:xfrm>
            <a:off x="386009" y="5830719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Preprocess </a:t>
            </a:r>
            <a:r>
              <a:rPr lang="en-US" sz="1600" b="1" i="1" dirty="0" err="1">
                <a:solidFill>
                  <a:schemeClr val="bg1"/>
                </a:solidFill>
              </a:rPr>
              <a:t>img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8E2DBDD-A64D-4AC7-B44A-7550A8BCB040}"/>
              </a:ext>
            </a:extLst>
          </p:cNvPr>
          <p:cNvCxnSpPr>
            <a:cxnSpLocks/>
          </p:cNvCxnSpPr>
          <p:nvPr/>
        </p:nvCxnSpPr>
        <p:spPr>
          <a:xfrm>
            <a:off x="3302493" y="4274569"/>
            <a:ext cx="36036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4FD3FA3-DDFF-4E70-B59D-B5145B24C8D4}"/>
              </a:ext>
            </a:extLst>
          </p:cNvPr>
          <p:cNvSpPr/>
          <p:nvPr/>
        </p:nvSpPr>
        <p:spPr>
          <a:xfrm>
            <a:off x="2575890" y="5438682"/>
            <a:ext cx="1852864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upload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DC6D6EA-E554-45F8-ADE4-7116C1720BE6}"/>
              </a:ext>
            </a:extLst>
          </p:cNvPr>
          <p:cNvCxnSpPr>
            <a:stCxn id="11" idx="1"/>
            <a:endCxn id="11" idx="1"/>
          </p:cNvCxnSpPr>
          <p:nvPr/>
        </p:nvCxnSpPr>
        <p:spPr>
          <a:xfrm>
            <a:off x="345898" y="49730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5BA2FEC0-3ACC-402B-8C89-F2910DACD910}"/>
              </a:ext>
            </a:extLst>
          </p:cNvPr>
          <p:cNvCxnSpPr>
            <a:stCxn id="11" idx="1"/>
            <a:endCxn id="28" idx="1"/>
          </p:cNvCxnSpPr>
          <p:nvPr/>
        </p:nvCxnSpPr>
        <p:spPr>
          <a:xfrm rot="10800000" flipH="1" flipV="1">
            <a:off x="345898" y="4973086"/>
            <a:ext cx="40112" cy="601383"/>
          </a:xfrm>
          <a:prstGeom prst="bentConnector3">
            <a:avLst>
              <a:gd name="adj1" fmla="val -569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F5D1A8-E754-4423-B2DB-553E00BA5421}"/>
              </a:ext>
            </a:extLst>
          </p:cNvPr>
          <p:cNvCxnSpPr>
            <a:stCxn id="11" idx="1"/>
            <a:endCxn id="42" idx="1"/>
          </p:cNvCxnSpPr>
          <p:nvPr/>
        </p:nvCxnSpPr>
        <p:spPr>
          <a:xfrm rot="10800000" flipH="1" flipV="1">
            <a:off x="345897" y="4973087"/>
            <a:ext cx="40111" cy="1031684"/>
          </a:xfrm>
          <a:prstGeom prst="bentConnector3">
            <a:avLst>
              <a:gd name="adj1" fmla="val -5699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E448D964-CE90-41F6-B20F-612BF98BDFBC}"/>
              </a:ext>
            </a:extLst>
          </p:cNvPr>
          <p:cNvCxnSpPr>
            <a:stCxn id="11" idx="1"/>
            <a:endCxn id="29" idx="1"/>
          </p:cNvCxnSpPr>
          <p:nvPr/>
        </p:nvCxnSpPr>
        <p:spPr>
          <a:xfrm rot="10800000" flipH="1" flipV="1">
            <a:off x="345898" y="4973086"/>
            <a:ext cx="40112" cy="1461985"/>
          </a:xfrm>
          <a:prstGeom prst="bentConnector3">
            <a:avLst>
              <a:gd name="adj1" fmla="val -569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60896CD8-4697-46E4-8A5F-0D03D57E9F8C}"/>
              </a:ext>
            </a:extLst>
          </p:cNvPr>
          <p:cNvCxnSpPr>
            <a:stCxn id="30" idx="1"/>
            <a:endCxn id="47" idx="1"/>
          </p:cNvCxnSpPr>
          <p:nvPr/>
        </p:nvCxnSpPr>
        <p:spPr>
          <a:xfrm rot="10800000" flipH="1" flipV="1">
            <a:off x="2476558" y="4973086"/>
            <a:ext cx="99332" cy="639647"/>
          </a:xfrm>
          <a:prstGeom prst="bentConnector3">
            <a:avLst>
              <a:gd name="adj1" fmla="val -122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12EE5BB7-D01F-4222-9B7D-568537DFE0DC}"/>
              </a:ext>
            </a:extLst>
          </p:cNvPr>
          <p:cNvCxnSpPr>
            <a:stCxn id="21" idx="1"/>
            <a:endCxn id="36" idx="1"/>
          </p:cNvCxnSpPr>
          <p:nvPr/>
        </p:nvCxnSpPr>
        <p:spPr>
          <a:xfrm rot="10800000" flipH="1" flipV="1">
            <a:off x="7561559" y="4973085"/>
            <a:ext cx="135655" cy="606939"/>
          </a:xfrm>
          <a:prstGeom prst="bentConnector3">
            <a:avLst>
              <a:gd name="adj1" fmla="val -168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5D72CA48-29BA-4AB8-845D-5047FE5F657A}"/>
              </a:ext>
            </a:extLst>
          </p:cNvPr>
          <p:cNvCxnSpPr>
            <a:stCxn id="21" idx="1"/>
            <a:endCxn id="37" idx="1"/>
          </p:cNvCxnSpPr>
          <p:nvPr/>
        </p:nvCxnSpPr>
        <p:spPr>
          <a:xfrm rot="10800000" flipH="1" flipV="1">
            <a:off x="7561559" y="4973086"/>
            <a:ext cx="135655" cy="1043820"/>
          </a:xfrm>
          <a:prstGeom prst="bentConnector3">
            <a:avLst>
              <a:gd name="adj1" fmla="val -168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9F15B83-67C1-44BB-8D6E-ABEA6EF937B9}"/>
              </a:ext>
            </a:extLst>
          </p:cNvPr>
          <p:cNvSpPr txBox="1"/>
          <p:nvPr/>
        </p:nvSpPr>
        <p:spPr>
          <a:xfrm>
            <a:off x="4385909" y="390523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notre</a:t>
            </a:r>
            <a:r>
              <a:rPr lang="en-US" i="1" dirty="0"/>
              <a:t> </a:t>
            </a:r>
            <a:r>
              <a:rPr lang="en-US" i="1" dirty="0" err="1"/>
              <a:t>projet</a:t>
            </a:r>
            <a:endParaRPr lang="en-US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FB55983-69FC-4155-9299-7D96D83B32B4}"/>
              </a:ext>
            </a:extLst>
          </p:cNvPr>
          <p:cNvSpPr txBox="1"/>
          <p:nvPr/>
        </p:nvSpPr>
        <p:spPr>
          <a:xfrm>
            <a:off x="10710179" y="5765570"/>
            <a:ext cx="1343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Métriques</a:t>
            </a:r>
            <a:r>
              <a:rPr lang="en-US" i="1" dirty="0"/>
              <a:t>:</a:t>
            </a:r>
          </a:p>
          <a:p>
            <a:r>
              <a:rPr lang="en-US" i="1" dirty="0"/>
              <a:t>- </a:t>
            </a:r>
            <a:r>
              <a:rPr lang="en-US" i="1" dirty="0" err="1"/>
              <a:t>Rapidité</a:t>
            </a:r>
            <a:endParaRPr lang="en-US" i="1" dirty="0"/>
          </a:p>
          <a:p>
            <a:r>
              <a:rPr lang="en-US" i="1" dirty="0"/>
              <a:t>- </a:t>
            </a:r>
            <a:r>
              <a:rPr lang="en-US" i="1" dirty="0" err="1"/>
              <a:t>Précision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50128-11F5-4E1B-AD2C-1089C697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27" y="1453436"/>
            <a:ext cx="5676900" cy="2733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5B5198-D2A4-4074-BCFA-BB44617455BB}"/>
              </a:ext>
            </a:extLst>
          </p:cNvPr>
          <p:cNvSpPr txBox="1"/>
          <p:nvPr/>
        </p:nvSpPr>
        <p:spPr>
          <a:xfrm>
            <a:off x="8093392" y="295369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Local : with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Resource management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913508-C8D2-4932-B3B1-9F58D77BC3E8}"/>
              </a:ext>
            </a:extLst>
          </p:cNvPr>
          <p:cNvSpPr txBox="1"/>
          <p:nvPr/>
        </p:nvSpPr>
        <p:spPr>
          <a:xfrm>
            <a:off x="7468923" y="2662052"/>
            <a:ext cx="702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</a:rPr>
              <a:t>connects 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0BFF14-BD82-4BD5-91A3-8EB309AE1E6D}"/>
              </a:ext>
            </a:extLst>
          </p:cNvPr>
          <p:cNvSpPr txBox="1"/>
          <p:nvPr/>
        </p:nvSpPr>
        <p:spPr>
          <a:xfrm>
            <a:off x="8431025" y="4300673"/>
            <a:ext cx="353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Répartition</a:t>
            </a:r>
            <a:r>
              <a:rPr lang="en-US" dirty="0"/>
              <a:t> </a:t>
            </a:r>
            <a:r>
              <a:rPr lang="en-US" dirty="0" err="1"/>
              <a:t>nominale</a:t>
            </a:r>
            <a:r>
              <a:rPr lang="en-US" dirty="0"/>
              <a:t>: n CPUs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5D4F49-39BB-4137-95D7-B5749443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0" y="1487436"/>
            <a:ext cx="1495425" cy="5429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D0A578-C507-4DEB-8DF4-CEA84E86FE06}"/>
              </a:ext>
            </a:extLst>
          </p:cNvPr>
          <p:cNvSpPr txBox="1"/>
          <p:nvPr/>
        </p:nvSpPr>
        <p:spPr>
          <a:xfrm>
            <a:off x="6134099" y="378394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Standalone /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for 1 driver - n workers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3C8FBF-80B2-498E-B663-5F8D2587669B}"/>
              </a:ext>
            </a:extLst>
          </p:cNvPr>
          <p:cNvSpPr txBox="1"/>
          <p:nvPr/>
        </p:nvSpPr>
        <p:spPr>
          <a:xfrm>
            <a:off x="7620068" y="3489057"/>
            <a:ext cx="2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bg1"/>
                </a:solidFill>
              </a:rPr>
              <a:t>sc.broadcast</a:t>
            </a:r>
            <a:r>
              <a:rPr lang="en-US" sz="900" b="1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to “share” variables on any nodes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538C8E0-DD00-435E-8BC8-F48D84D0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54" y="4256909"/>
            <a:ext cx="2416771" cy="11834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C4E947-63B1-4510-B7EF-1F9B9BD3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1" y="4179173"/>
            <a:ext cx="1200150" cy="523875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98028BE-3C73-49BC-A3B7-2940E93AEAAD}"/>
              </a:ext>
            </a:extLst>
          </p:cNvPr>
          <p:cNvSpPr txBox="1">
            <a:spLocks/>
          </p:cNvSpPr>
          <p:nvPr/>
        </p:nvSpPr>
        <p:spPr>
          <a:xfrm>
            <a:off x="113982" y="3718232"/>
            <a:ext cx="5676900" cy="6780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Prototype local : </a:t>
            </a:r>
            <a:r>
              <a:rPr lang="en-US" sz="1200" dirty="0"/>
              <a:t>script </a:t>
            </a:r>
            <a:r>
              <a:rPr lang="en-US" sz="1200" dirty="0" err="1"/>
              <a:t>pySpark</a:t>
            </a:r>
            <a:endParaRPr lang="en-US" sz="1200" dirty="0"/>
          </a:p>
          <a:p>
            <a:pPr lvl="1"/>
            <a:endParaRPr lang="en-US" sz="110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78C6A9E-EFBD-4943-B1F4-0CFFBD5889FC}"/>
              </a:ext>
            </a:extLst>
          </p:cNvPr>
          <p:cNvSpPr txBox="1">
            <a:spLocks/>
          </p:cNvSpPr>
          <p:nvPr/>
        </p:nvSpPr>
        <p:spPr>
          <a:xfrm>
            <a:off x="113982" y="4670005"/>
            <a:ext cx="5676900" cy="1620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Dispositif</a:t>
            </a:r>
            <a:r>
              <a:rPr lang="en-US" sz="1200" b="1" dirty="0"/>
              <a:t> Cloud </a:t>
            </a:r>
            <a:r>
              <a:rPr lang="en-US" sz="1200" dirty="0"/>
              <a:t>pour </a:t>
            </a:r>
            <a:r>
              <a:rPr lang="en-US" sz="1200" dirty="0" err="1"/>
              <a:t>scalabilité</a:t>
            </a:r>
            <a:endParaRPr lang="en-US" sz="1200" dirty="0"/>
          </a:p>
          <a:p>
            <a:pPr lvl="1"/>
            <a:r>
              <a:rPr lang="en-US" sz="1200" dirty="0"/>
              <a:t>Pas encore </a:t>
            </a:r>
            <a:r>
              <a:rPr lang="en-US" sz="1200" dirty="0" err="1"/>
              <a:t>fonctionnel</a:t>
            </a:r>
            <a:endParaRPr lang="en-US" sz="1200" dirty="0"/>
          </a:p>
          <a:p>
            <a:pPr lvl="1"/>
            <a:r>
              <a:rPr lang="en-US" sz="1200" dirty="0"/>
              <a:t>Stockage, Permissions, Cluster management et </a:t>
            </a:r>
            <a:r>
              <a:rPr lang="en-US" sz="1200" dirty="0" err="1"/>
              <a:t>serveurs</a:t>
            </a:r>
            <a:r>
              <a:rPr lang="en-US" sz="1200" dirty="0"/>
              <a:t> de </a:t>
            </a:r>
            <a:r>
              <a:rPr lang="en-US" sz="1200" dirty="0" err="1"/>
              <a:t>calculs</a:t>
            </a:r>
            <a:r>
              <a:rPr lang="en-US" sz="1200" dirty="0"/>
              <a:t> (</a:t>
            </a:r>
            <a:r>
              <a:rPr lang="en-US" sz="1200" dirty="0" err="1"/>
              <a:t>autant</a:t>
            </a:r>
            <a:r>
              <a:rPr lang="en-US" sz="1200" dirty="0"/>
              <a:t> que </a:t>
            </a:r>
            <a:r>
              <a:rPr lang="en-US" sz="1200" dirty="0" err="1"/>
              <a:t>nécessaires</a:t>
            </a:r>
            <a:r>
              <a:rPr lang="en-US" sz="1200" dirty="0"/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C61AC6-875C-4935-AA36-B3BAA5AAD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661" y="4178598"/>
            <a:ext cx="945473" cy="53301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DFE4600-B2DA-48BF-9DEA-B852CE32C788}"/>
              </a:ext>
            </a:extLst>
          </p:cNvPr>
          <p:cNvSpPr txBox="1">
            <a:spLocks/>
          </p:cNvSpPr>
          <p:nvPr/>
        </p:nvSpPr>
        <p:spPr>
          <a:xfrm>
            <a:off x="208792" y="1447708"/>
            <a:ext cx="6000933" cy="17796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EF29388-3D4D-4F1C-AD60-D323213E4A48}"/>
              </a:ext>
            </a:extLst>
          </p:cNvPr>
          <p:cNvSpPr txBox="1">
            <a:spLocks/>
          </p:cNvSpPr>
          <p:nvPr/>
        </p:nvSpPr>
        <p:spPr>
          <a:xfrm>
            <a:off x="113982" y="1523531"/>
            <a:ext cx="5676900" cy="20828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Fondements</a:t>
            </a:r>
            <a:r>
              <a:rPr lang="en-US" sz="1200" b="1" dirty="0"/>
              <a:t> :</a:t>
            </a:r>
          </a:p>
          <a:p>
            <a:pPr lvl="1"/>
            <a:r>
              <a:rPr lang="en-US" sz="1200" dirty="0"/>
              <a:t>Principe Hadoop map/reduce et distribution des </a:t>
            </a:r>
            <a:r>
              <a:rPr lang="en-US" sz="1200" dirty="0" err="1"/>
              <a:t>tâches</a:t>
            </a:r>
            <a:endParaRPr lang="en-US" sz="1200" dirty="0"/>
          </a:p>
          <a:p>
            <a:pPr lvl="1"/>
            <a:r>
              <a:rPr lang="en-US" sz="1200" dirty="0"/>
              <a:t>Resilient Distributed Dataset (pour nous : Spark 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  <a:p>
            <a:pPr lvl="2"/>
            <a:r>
              <a:rPr lang="en-US" sz="1200" dirty="0"/>
              <a:t>Assurant la </a:t>
            </a:r>
            <a:r>
              <a:rPr lang="en-US" sz="1200" b="1" dirty="0" err="1"/>
              <a:t>Parallélisation</a:t>
            </a:r>
            <a:r>
              <a:rPr lang="en-US" sz="1200" dirty="0"/>
              <a:t> des operations</a:t>
            </a:r>
          </a:p>
          <a:p>
            <a:pPr lvl="2"/>
            <a:r>
              <a:rPr lang="en-US" sz="1200" b="1" dirty="0" err="1"/>
              <a:t>Résilient</a:t>
            </a:r>
            <a:r>
              <a:rPr lang="en-US" sz="1200" dirty="0"/>
              <a:t> au </a:t>
            </a:r>
            <a:r>
              <a:rPr lang="en-US" sz="1200" dirty="0" err="1"/>
              <a:t>moyen</a:t>
            </a:r>
            <a:r>
              <a:rPr lang="en-US" sz="1200" dirty="0"/>
              <a:t> de </a:t>
            </a:r>
            <a:r>
              <a:rPr lang="en-US" sz="1200" dirty="0" err="1"/>
              <a:t>graphes</a:t>
            </a:r>
            <a:r>
              <a:rPr lang="en-US" sz="1200" dirty="0"/>
              <a:t> </a:t>
            </a:r>
            <a:r>
              <a:rPr lang="en-US" sz="1200" dirty="0" err="1"/>
              <a:t>acycliques</a:t>
            </a:r>
            <a:r>
              <a:rPr lang="en-US" sz="1200" dirty="0"/>
              <a:t> </a:t>
            </a:r>
            <a:r>
              <a:rPr lang="en-US" sz="1200" dirty="0" err="1"/>
              <a:t>orientés</a:t>
            </a:r>
            <a:r>
              <a:rPr lang="en-US" sz="1200" dirty="0"/>
              <a:t> (</a:t>
            </a:r>
            <a:r>
              <a:rPr lang="en-US" sz="1200" dirty="0" err="1"/>
              <a:t>tolérance</a:t>
            </a:r>
            <a:r>
              <a:rPr lang="en-US" sz="1200" dirty="0"/>
              <a:t> au </a:t>
            </a:r>
            <a:r>
              <a:rPr lang="en-US" sz="1200" dirty="0" err="1"/>
              <a:t>pannes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Lazy evaluation (Transformation vs Action)</a:t>
            </a:r>
          </a:p>
        </p:txBody>
      </p:sp>
      <p:pic>
        <p:nvPicPr>
          <p:cNvPr id="1028" name="Picture 4" descr="Understanding Hadoop Yarn. YARN — Yet Another Resource Negotiator… | by  ELMASLOUHY Mouaad | Medium">
            <a:extLst>
              <a:ext uri="{FF2B5EF4-FFF2-40B4-BE49-F238E27FC236}">
                <a16:creationId xmlns:a16="http://schemas.microsoft.com/office/drawing/2014/main" id="{1BC4212C-2A5C-41AB-BD46-DC5C059E5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t="15505" r="13152" b="23390"/>
          <a:stretch/>
        </p:blipFill>
        <p:spPr bwMode="auto">
          <a:xfrm>
            <a:off x="7683689" y="1514592"/>
            <a:ext cx="914400" cy="4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37CBD52-FCD8-444C-9BAA-36FED07E0A7D}"/>
              </a:ext>
            </a:extLst>
          </p:cNvPr>
          <p:cNvSpPr txBox="1"/>
          <p:nvPr/>
        </p:nvSpPr>
        <p:spPr>
          <a:xfrm>
            <a:off x="2690316" y="4699740"/>
            <a:ext cx="10378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! Java 1.8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D26A997-D2A9-4BF2-8E9D-357DD5737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933" y="4179341"/>
            <a:ext cx="523707" cy="5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D9D2-D739-4303-B773-4D74C99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9" y="788397"/>
            <a:ext cx="2226163" cy="634275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30E19-5CEC-4FB5-89B0-634C995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13" y="2434521"/>
            <a:ext cx="8820300" cy="4348236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E4A52900-C83C-4767-A42C-8D40396CBC74}"/>
              </a:ext>
            </a:extLst>
          </p:cNvPr>
          <p:cNvSpPr/>
          <p:nvPr/>
        </p:nvSpPr>
        <p:spPr>
          <a:xfrm>
            <a:off x="4616473" y="3233598"/>
            <a:ext cx="276225" cy="1733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6EE39-597C-4456-9121-E454BFC07AC2}"/>
              </a:ext>
            </a:extLst>
          </p:cNvPr>
          <p:cNvSpPr txBox="1"/>
          <p:nvPr/>
        </p:nvSpPr>
        <p:spPr>
          <a:xfrm>
            <a:off x="4892698" y="3585195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DAG : </a:t>
            </a:r>
            <a:r>
              <a:rPr lang="en-US" dirty="0" err="1">
                <a:solidFill>
                  <a:schemeClr val="bg1"/>
                </a:solidFill>
              </a:rPr>
              <a:t>Graphe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Acyclique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Orienté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r>
              <a:rPr lang="en-US" dirty="0">
                <a:solidFill>
                  <a:schemeClr val="bg1"/>
                </a:solidFill>
              </a:rPr>
              <a:t>Jobs – Stages – Tasks (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nécessaire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2EA09F1-1FD9-47CF-ACE4-4CB390FBB4EE}"/>
              </a:ext>
            </a:extLst>
          </p:cNvPr>
          <p:cNvSpPr/>
          <p:nvPr/>
        </p:nvSpPr>
        <p:spPr>
          <a:xfrm rot="16200000">
            <a:off x="7442569" y="720391"/>
            <a:ext cx="326786" cy="88203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17A16A-9FE4-48EC-A350-09D8308EAAF7}"/>
              </a:ext>
            </a:extLst>
          </p:cNvPr>
          <p:cNvSpPr txBox="1"/>
          <p:nvPr/>
        </p:nvSpPr>
        <p:spPr>
          <a:xfrm>
            <a:off x="5151168" y="4320817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 (un </a:t>
            </a:r>
            <a:r>
              <a:rPr lang="en-US" dirty="0" err="1">
                <a:solidFill>
                  <a:schemeClr val="bg1"/>
                </a:solidFill>
              </a:rPr>
              <a:t>seul</a:t>
            </a:r>
            <a:r>
              <a:rPr lang="en-US" dirty="0">
                <a:solidFill>
                  <a:schemeClr val="bg1"/>
                </a:solidFill>
              </a:rPr>
              <a:t> Stage): </a:t>
            </a:r>
          </a:p>
          <a:p>
            <a:r>
              <a:rPr lang="en-US" dirty="0">
                <a:solidFill>
                  <a:schemeClr val="bg1"/>
                </a:solidFill>
              </a:rPr>
              <a:t>Executions </a:t>
            </a:r>
            <a:r>
              <a:rPr lang="en-US" dirty="0" err="1">
                <a:solidFill>
                  <a:schemeClr val="bg1"/>
                </a:solidFill>
              </a:rPr>
              <a:t>parallèles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précédées</a:t>
            </a:r>
            <a:r>
              <a:rPr lang="en-US" dirty="0">
                <a:solidFill>
                  <a:schemeClr val="bg1"/>
                </a:solidFill>
              </a:rPr>
              <a:t> de scheduler delay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700AEB-07A5-43D2-BECB-1C054E2100F5}"/>
              </a:ext>
            </a:extLst>
          </p:cNvPr>
          <p:cNvSpPr txBox="1"/>
          <p:nvPr/>
        </p:nvSpPr>
        <p:spPr>
          <a:xfrm>
            <a:off x="8675620" y="2602038"/>
            <a:ext cx="319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Action de Write Parquet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67 tasks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4 partitions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(4 </a:t>
            </a:r>
            <a:r>
              <a:rPr lang="en-US" dirty="0" err="1">
                <a:solidFill>
                  <a:srgbClr val="00B050"/>
                </a:solidFill>
              </a:rPr>
              <a:t>coeurs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locaux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8F1BDC-9BDF-47F2-BB0E-CD6E56CD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7"/>
          <a:stretch/>
        </p:blipFill>
        <p:spPr>
          <a:xfrm>
            <a:off x="3195812" y="142486"/>
            <a:ext cx="8820300" cy="2123176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3720AC7E-DA9E-46F6-9810-502FDC505E44}"/>
              </a:ext>
            </a:extLst>
          </p:cNvPr>
          <p:cNvSpPr/>
          <p:nvPr/>
        </p:nvSpPr>
        <p:spPr>
          <a:xfrm rot="16200000">
            <a:off x="7745701" y="-3598401"/>
            <a:ext cx="326786" cy="82096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D659E3-2CF5-4291-977C-995026B20215}"/>
              </a:ext>
            </a:extLst>
          </p:cNvPr>
          <p:cNvSpPr txBox="1"/>
          <p:nvPr/>
        </p:nvSpPr>
        <p:spPr>
          <a:xfrm>
            <a:off x="4467486" y="515372"/>
            <a:ext cx="572945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Débute</a:t>
            </a:r>
            <a:r>
              <a:rPr lang="en-US" sz="1400" i="1" dirty="0">
                <a:solidFill>
                  <a:schemeClr val="bg1"/>
                </a:solidFill>
              </a:rPr>
              <a:t> sur </a:t>
            </a:r>
            <a:r>
              <a:rPr lang="en-US" sz="1400" i="1" dirty="0" err="1">
                <a:solidFill>
                  <a:schemeClr val="bg1"/>
                </a:solidFill>
              </a:rPr>
              <a:t>ajout</a:t>
            </a:r>
            <a:r>
              <a:rPr lang="en-US" sz="1400" i="1" dirty="0">
                <a:solidFill>
                  <a:schemeClr val="bg1"/>
                </a:solidFill>
              </a:rPr>
              <a:t> d’un executor driver, </a:t>
            </a:r>
            <a:r>
              <a:rPr lang="en-US" sz="1400" i="1" dirty="0" err="1">
                <a:solidFill>
                  <a:schemeClr val="bg1"/>
                </a:solidFill>
              </a:rPr>
              <a:t>puis</a:t>
            </a:r>
            <a:r>
              <a:rPr lang="en-US" sz="1400" i="1" dirty="0">
                <a:solidFill>
                  <a:schemeClr val="bg1"/>
                </a:solidFill>
              </a:rPr>
              <a:t> script spark (</a:t>
            </a:r>
            <a:r>
              <a:rPr lang="en-US" sz="1400" i="1" dirty="0" err="1">
                <a:solidFill>
                  <a:schemeClr val="bg1"/>
                </a:solidFill>
              </a:rPr>
              <a:t>manuel</a:t>
            </a:r>
            <a:r>
              <a:rPr lang="en-US" sz="14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50FAA-A765-4EA6-AFFF-82CCF6E92184}"/>
              </a:ext>
            </a:extLst>
          </p:cNvPr>
          <p:cNvSpPr txBox="1"/>
          <p:nvPr/>
        </p:nvSpPr>
        <p:spPr>
          <a:xfrm>
            <a:off x="4173507" y="1507916"/>
            <a:ext cx="525161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Seules</a:t>
            </a:r>
            <a:r>
              <a:rPr lang="en-US" sz="1400" i="1" dirty="0">
                <a:solidFill>
                  <a:schemeClr val="bg1"/>
                </a:solidFill>
              </a:rPr>
              <a:t> les actions </a:t>
            </a:r>
            <a:r>
              <a:rPr lang="en-US" sz="1400" i="1" dirty="0" err="1">
                <a:solidFill>
                  <a:schemeClr val="bg1"/>
                </a:solidFill>
              </a:rPr>
              <a:t>déclenchent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les </a:t>
            </a:r>
            <a:r>
              <a:rPr lang="en-US" sz="1400" i="1" dirty="0" err="1">
                <a:solidFill>
                  <a:schemeClr val="bg1"/>
                </a:solidFill>
              </a:rPr>
              <a:t>calculs</a:t>
            </a:r>
            <a:r>
              <a:rPr lang="en-US" sz="1400" i="1" dirty="0">
                <a:solidFill>
                  <a:schemeClr val="bg1"/>
                </a:solidFill>
              </a:rPr>
              <a:t> : .show(), .write(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D3FBCC-AB20-40A2-8069-2939D5A317C3}"/>
              </a:ext>
            </a:extLst>
          </p:cNvPr>
          <p:cNvCxnSpPr>
            <a:cxnSpLocks/>
          </p:cNvCxnSpPr>
          <p:nvPr/>
        </p:nvCxnSpPr>
        <p:spPr>
          <a:xfrm flipV="1">
            <a:off x="6096000" y="1346204"/>
            <a:ext cx="1287123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FAC8F6-3379-4D3F-99B2-F4A932D09C4A}"/>
              </a:ext>
            </a:extLst>
          </p:cNvPr>
          <p:cNvCxnSpPr>
            <a:cxnSpLocks/>
          </p:cNvCxnSpPr>
          <p:nvPr/>
        </p:nvCxnSpPr>
        <p:spPr>
          <a:xfrm flipV="1">
            <a:off x="6095999" y="1346204"/>
            <a:ext cx="3252187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722DEA6-B4D0-4649-A410-AD04E8400F95}"/>
              </a:ext>
            </a:extLst>
          </p:cNvPr>
          <p:cNvCxnSpPr>
            <a:cxnSpLocks/>
          </p:cNvCxnSpPr>
          <p:nvPr/>
        </p:nvCxnSpPr>
        <p:spPr>
          <a:xfrm flipV="1">
            <a:off x="6095998" y="1303227"/>
            <a:ext cx="5755691" cy="259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F2FF22C-EC4F-4D9D-870A-1A992B38ABF5}"/>
              </a:ext>
            </a:extLst>
          </p:cNvPr>
          <p:cNvSpPr txBox="1"/>
          <p:nvPr/>
        </p:nvSpPr>
        <p:spPr>
          <a:xfrm>
            <a:off x="3982355" y="131618"/>
            <a:ext cx="2871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Timeline(</a:t>
            </a:r>
            <a:r>
              <a:rPr lang="en-US" dirty="0" err="1">
                <a:solidFill>
                  <a:schemeClr val="bg1"/>
                </a:solidFill>
              </a:rPr>
              <a:t>globale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4B8B8C-73B0-4D17-83FD-C97183202966}"/>
              </a:ext>
            </a:extLst>
          </p:cNvPr>
          <p:cNvCxnSpPr/>
          <p:nvPr/>
        </p:nvCxnSpPr>
        <p:spPr>
          <a:xfrm flipH="1" flipV="1">
            <a:off x="4305670" y="515372"/>
            <a:ext cx="1618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184DA580-7E34-4DD8-B292-9E48328D9F41}"/>
              </a:ext>
            </a:extLst>
          </p:cNvPr>
          <p:cNvSpPr/>
          <p:nvPr/>
        </p:nvSpPr>
        <p:spPr>
          <a:xfrm rot="5400000" flipH="1">
            <a:off x="9681900" y="-109321"/>
            <a:ext cx="175952" cy="4163628"/>
          </a:xfrm>
          <a:prstGeom prst="rightBrace">
            <a:avLst>
              <a:gd name="adj1" fmla="val 45419"/>
              <a:gd name="adj2" fmla="val 48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53B89A-5D6E-44A4-B5BC-3113C3D7827E}"/>
              </a:ext>
            </a:extLst>
          </p:cNvPr>
          <p:cNvSpPr txBox="1"/>
          <p:nvPr/>
        </p:nvSpPr>
        <p:spPr>
          <a:xfrm>
            <a:off x="7958124" y="1542904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Ici</a:t>
            </a:r>
            <a:r>
              <a:rPr lang="en-US" sz="1400" i="1" dirty="0">
                <a:solidFill>
                  <a:schemeClr val="bg1"/>
                </a:solidFill>
              </a:rPr>
              <a:t> “refresh”, </a:t>
            </a:r>
            <a:r>
              <a:rPr lang="en-US" sz="1400" i="1" dirty="0" err="1">
                <a:solidFill>
                  <a:schemeClr val="bg1"/>
                </a:solidFill>
              </a:rPr>
              <a:t>mais</a:t>
            </a:r>
            <a:r>
              <a:rPr lang="en-US" sz="1400" i="1" dirty="0">
                <a:solidFill>
                  <a:schemeClr val="bg1"/>
                </a:solidFill>
              </a:rPr>
              <a:t> pas </a:t>
            </a:r>
            <a:r>
              <a:rPr lang="en-US" sz="1400" i="1" dirty="0" err="1">
                <a:solidFill>
                  <a:schemeClr val="bg1"/>
                </a:solidFill>
              </a:rPr>
              <a:t>dynamique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33" name="Graphique 32" descr="Loupe avec un remplissage uni">
            <a:extLst>
              <a:ext uri="{FF2B5EF4-FFF2-40B4-BE49-F238E27FC236}">
                <a16:creationId xmlns:a16="http://schemas.microsoft.com/office/drawing/2014/main" id="{28F34789-F87D-47D9-A848-E317B451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75219" y="922404"/>
            <a:ext cx="1508252" cy="13948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439CE4-8A4E-4A52-96E5-14B54D284380}"/>
              </a:ext>
            </a:extLst>
          </p:cNvPr>
          <p:cNvSpPr/>
          <p:nvPr/>
        </p:nvSpPr>
        <p:spPr>
          <a:xfrm>
            <a:off x="3211070" y="2443461"/>
            <a:ext cx="8802839" cy="43392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675A4A7-D413-47B5-B92C-A51E03B3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80" y="1562470"/>
            <a:ext cx="712070" cy="712070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A3E136-9770-44F4-A19B-7B0308038ADC}"/>
              </a:ext>
            </a:extLst>
          </p:cNvPr>
          <p:cNvSpPr txBox="1">
            <a:spLocks/>
          </p:cNvSpPr>
          <p:nvPr/>
        </p:nvSpPr>
        <p:spPr>
          <a:xfrm>
            <a:off x="144015" y="2443461"/>
            <a:ext cx="290931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Outil</a:t>
            </a:r>
            <a:r>
              <a:rPr lang="en-US" sz="1800" b="1" dirty="0"/>
              <a:t> de monitoring</a:t>
            </a:r>
            <a:r>
              <a:rPr lang="en-US" sz="1800" dirty="0"/>
              <a:t> disponible sur un port </a:t>
            </a:r>
            <a:r>
              <a:rPr lang="en-US" sz="1800" dirty="0" err="1"/>
              <a:t>en</a:t>
            </a:r>
            <a:r>
              <a:rPr lang="en-US" sz="1800" dirty="0"/>
              <a:t> complement</a:t>
            </a:r>
          </a:p>
          <a:p>
            <a:r>
              <a:rPr lang="en-US" sz="1800" b="1" dirty="0" err="1"/>
              <a:t>Enregistre</a:t>
            </a:r>
            <a:r>
              <a:rPr lang="en-US" sz="1800" dirty="0"/>
              <a:t> le log (py4j)</a:t>
            </a:r>
          </a:p>
          <a:p>
            <a:r>
              <a:rPr lang="en-US" sz="1800" dirty="0" err="1"/>
              <a:t>Instructif</a:t>
            </a:r>
            <a:r>
              <a:rPr lang="en-US" sz="1800" dirty="0"/>
              <a:t>, </a:t>
            </a:r>
            <a:r>
              <a:rPr lang="en-US" sz="1800" dirty="0" err="1"/>
              <a:t>toutefois</a:t>
            </a:r>
            <a:r>
              <a:rPr lang="en-US" sz="1800" dirty="0"/>
              <a:t> </a:t>
            </a:r>
            <a:r>
              <a:rPr lang="en-US" sz="1800" dirty="0" err="1"/>
              <a:t>l’empilage</a:t>
            </a:r>
            <a:r>
              <a:rPr lang="en-US" sz="1800" dirty="0"/>
              <a:t> de technologies mises </a:t>
            </a:r>
            <a:r>
              <a:rPr lang="en-US" sz="1800" dirty="0" err="1"/>
              <a:t>en</a:t>
            </a:r>
            <a:r>
              <a:rPr lang="en-US" sz="1800" dirty="0"/>
              <a:t> oeuvre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déroutant</a:t>
            </a:r>
            <a:endParaRPr lang="en-US" sz="1800" dirty="0"/>
          </a:p>
          <a:p>
            <a:pPr lvl="1"/>
            <a:r>
              <a:rPr lang="en-US" i="1" dirty="0"/>
              <a:t>Ex. Java Out of Memory, </a:t>
            </a:r>
            <a:r>
              <a:rPr lang="en-US" i="1" dirty="0" err="1"/>
              <a:t>problème</a:t>
            </a:r>
            <a:r>
              <a:rPr lang="en-US" i="1" dirty="0"/>
              <a:t> de saturation heap space </a:t>
            </a:r>
            <a:r>
              <a:rPr lang="en-US" i="1" dirty="0" err="1"/>
              <a:t>survenu</a:t>
            </a:r>
            <a:r>
              <a:rPr lang="en-US" i="1" dirty="0"/>
              <a:t> sur la reduction PCA, </a:t>
            </a:r>
            <a:r>
              <a:rPr lang="en-US" i="1" dirty="0" err="1"/>
              <a:t>limite</a:t>
            </a:r>
            <a:r>
              <a:rPr lang="en-US" i="1" dirty="0"/>
              <a:t> </a:t>
            </a:r>
            <a:r>
              <a:rPr lang="en-US" i="1" dirty="0" err="1"/>
              <a:t>qualifiée</a:t>
            </a:r>
            <a:r>
              <a:rPr lang="en-US" i="1" dirty="0"/>
              <a:t> </a:t>
            </a:r>
            <a:r>
              <a:rPr lang="en-US" i="1" dirty="0" err="1"/>
              <a:t>mais</a:t>
            </a:r>
            <a:r>
              <a:rPr lang="en-US" i="1" dirty="0"/>
              <a:t> non resolvable y </a:t>
            </a:r>
            <a:r>
              <a:rPr lang="en-US" i="1" dirty="0" err="1"/>
              <a:t>compris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jouant</a:t>
            </a:r>
            <a:r>
              <a:rPr lang="en-US" i="1" dirty="0"/>
              <a:t> sur la repartition (</a:t>
            </a:r>
            <a:r>
              <a:rPr lang="en-US" i="1" dirty="0" err="1"/>
              <a:t>nb</a:t>
            </a:r>
            <a:r>
              <a:rPr lang="en-US" i="1" dirty="0"/>
              <a:t> </a:t>
            </a:r>
            <a:r>
              <a:rPr lang="en-US" i="1" dirty="0" err="1"/>
              <a:t>colonnes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8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,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89051-528A-4E1B-9934-D3305E71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5" y="1620408"/>
            <a:ext cx="11275139" cy="84291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Nombreuses</a:t>
            </a:r>
            <a:r>
              <a:rPr lang="en-US" dirty="0"/>
              <a:t> </a:t>
            </a:r>
            <a:r>
              <a:rPr lang="en-US" dirty="0" err="1"/>
              <a:t>variantes</a:t>
            </a:r>
            <a:r>
              <a:rPr lang="en-US" dirty="0"/>
              <a:t> de </a:t>
            </a:r>
            <a:r>
              <a:rPr lang="en-US" dirty="0" err="1"/>
              <a:t>séquences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pour un </a:t>
            </a:r>
            <a:r>
              <a:rPr lang="en-US" dirty="0" err="1"/>
              <a:t>même</a:t>
            </a:r>
            <a:r>
              <a:rPr lang="en-US" dirty="0"/>
              <a:t> but, </a:t>
            </a:r>
            <a:r>
              <a:rPr lang="en-US" dirty="0" err="1"/>
              <a:t>autant</a:t>
            </a:r>
            <a:r>
              <a:rPr lang="en-US" dirty="0"/>
              <a:t> de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d’optimisation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packages </a:t>
            </a:r>
            <a:r>
              <a:rPr lang="en-US" dirty="0" err="1"/>
              <a:t>exploités</a:t>
            </a:r>
            <a:r>
              <a:rPr lang="en-US" dirty="0"/>
              <a:t> (! versions, maintenance)</a:t>
            </a:r>
          </a:p>
          <a:p>
            <a:pPr lvl="1"/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codage</a:t>
            </a:r>
            <a:r>
              <a:rPr lang="en-US" dirty="0"/>
              <a:t> (Scala)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61649" y="2760867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377636" y="2764334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466861" y="3506801"/>
            <a:ext cx="2226902" cy="73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image</a:t>
            </a:r>
          </a:p>
          <a:p>
            <a:pPr algn="r"/>
            <a:r>
              <a:rPr lang="en-US" sz="1200" b="1" i="1" dirty="0"/>
              <a:t>(</a:t>
            </a:r>
            <a:r>
              <a:rPr lang="en-US" sz="1200" b="1" i="1" dirty="0" err="1"/>
              <a:t>pandas_udf</a:t>
            </a:r>
            <a:r>
              <a:rPr lang="en-US" sz="1200" b="1" i="1" dirty="0"/>
              <a:t> scalar iterator)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466861" y="4420055"/>
            <a:ext cx="2226901" cy="7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CNN predict [2] (vgg16)</a:t>
            </a:r>
            <a:endParaRPr lang="en-US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Reduce 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8E25C-349B-43DD-926F-FCC01DDF431A}"/>
              </a:ext>
            </a:extLst>
          </p:cNvPr>
          <p:cNvSpPr/>
          <p:nvPr/>
        </p:nvSpPr>
        <p:spPr>
          <a:xfrm>
            <a:off x="7047786" y="3494923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array_to_vector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7047785" y="3910112"/>
            <a:ext cx="1701470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PCA </a:t>
            </a:r>
          </a:p>
          <a:p>
            <a:pPr algn="r"/>
            <a:r>
              <a:rPr lang="en-US" sz="1400" b="1" i="1" dirty="0"/>
              <a:t>spark.ml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427EE-ABA2-4FC9-B465-F5AF17537E99}"/>
              </a:ext>
            </a:extLst>
          </p:cNvPr>
          <p:cNvSpPr/>
          <p:nvPr/>
        </p:nvSpPr>
        <p:spPr>
          <a:xfrm>
            <a:off x="7047786" y="4611425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vector_to_array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764333"/>
            <a:ext cx="1671796" cy="1099543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760867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7643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7608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ABA8F8-8A68-41A3-A9BB-D9286757A3EB}"/>
              </a:ext>
            </a:extLst>
          </p:cNvPr>
          <p:cNvSpPr txBox="1"/>
          <p:nvPr/>
        </p:nvSpPr>
        <p:spPr>
          <a:xfrm>
            <a:off x="1133338" y="3317291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shot:</a:t>
            </a:r>
          </a:p>
          <a:p>
            <a:r>
              <a:rPr lang="en-US" sz="1200" dirty="0"/>
              <a:t>Via upload AWS CLI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27645F9-BFB7-4FFC-859C-BC7BC848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61" y="3202157"/>
            <a:ext cx="556271" cy="5899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BA6E38E-C77E-426D-8A3D-6EA635BD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89" y="4808471"/>
            <a:ext cx="1136819" cy="32386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C4189D-6FE3-428C-A010-FD6690B2E5E8}"/>
              </a:ext>
            </a:extLst>
          </p:cNvPr>
          <p:cNvCxnSpPr>
            <a:cxnSpLocks/>
          </p:cNvCxnSpPr>
          <p:nvPr/>
        </p:nvCxnSpPr>
        <p:spPr>
          <a:xfrm>
            <a:off x="1967060" y="2610035"/>
            <a:ext cx="78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hlinkClick r:id="rId4"/>
            <a:extLst>
              <a:ext uri="{FF2B5EF4-FFF2-40B4-BE49-F238E27FC236}">
                <a16:creationId xmlns:a16="http://schemas.microsoft.com/office/drawing/2014/main" id="{75512B2A-25C9-43A5-A813-87A8DB34C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944" y="3506801"/>
            <a:ext cx="794828" cy="283985"/>
          </a:xfrm>
          <a:prstGeom prst="rect">
            <a:avLst/>
          </a:prstGeom>
        </p:spPr>
      </p:pic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16210" y="2938509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749255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172898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C2C418E-8374-4F15-8056-03C3C7D2F38E}"/>
              </a:ext>
            </a:extLst>
          </p:cNvPr>
          <p:cNvSpPr/>
          <p:nvPr/>
        </p:nvSpPr>
        <p:spPr>
          <a:xfrm>
            <a:off x="4281959" y="347505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D051AF6-64CD-4C6A-B51C-FD938448219C}"/>
              </a:ext>
            </a:extLst>
          </p:cNvPr>
          <p:cNvSpPr/>
          <p:nvPr/>
        </p:nvSpPr>
        <p:spPr>
          <a:xfrm>
            <a:off x="4281958" y="4377637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11CA19BE-2040-4B40-8A99-3F0B81CC9F5E}"/>
              </a:ext>
            </a:extLst>
          </p:cNvPr>
          <p:cNvSpPr/>
          <p:nvPr/>
        </p:nvSpPr>
        <p:spPr>
          <a:xfrm>
            <a:off x="6835642" y="351622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582503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19DB2A58-7567-4942-A477-8242CD686A8E}"/>
              </a:ext>
            </a:extLst>
          </p:cNvPr>
          <p:cNvSpPr/>
          <p:nvPr/>
        </p:nvSpPr>
        <p:spPr>
          <a:xfrm>
            <a:off x="6832567" y="386387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0F91F89E-D9CC-435D-9B05-9CA225CDF89D}"/>
              </a:ext>
            </a:extLst>
          </p:cNvPr>
          <p:cNvSpPr/>
          <p:nvPr/>
        </p:nvSpPr>
        <p:spPr>
          <a:xfrm>
            <a:off x="6812223" y="4568154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65DAF796-E5C4-4CFD-88C2-B09A7827A6CA}"/>
              </a:ext>
            </a:extLst>
          </p:cNvPr>
          <p:cNvSpPr txBox="1">
            <a:spLocks/>
          </p:cNvSpPr>
          <p:nvPr/>
        </p:nvSpPr>
        <p:spPr>
          <a:xfrm>
            <a:off x="123111" y="5328553"/>
            <a:ext cx="11275139" cy="14560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contextualiser</a:t>
            </a:r>
            <a:r>
              <a:rPr lang="en-US" dirty="0"/>
              <a:t> : </a:t>
            </a:r>
            <a:r>
              <a:rPr lang="en-US" dirty="0" err="1"/>
              <a:t>sélection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l’objectif</a:t>
            </a:r>
            <a:endParaRPr lang="en-US" dirty="0"/>
          </a:p>
          <a:p>
            <a:pPr lvl="1"/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modèles</a:t>
            </a:r>
            <a:r>
              <a:rPr lang="en-US" dirty="0"/>
              <a:t>, benchmark, ex. </a:t>
            </a:r>
            <a:r>
              <a:rPr lang="en-US" dirty="0" err="1"/>
              <a:t>selon</a:t>
            </a:r>
            <a:r>
              <a:rPr lang="en-US" dirty="0"/>
              <a:t> [2] </a:t>
            </a:r>
            <a:r>
              <a:rPr lang="en-US" dirty="0">
                <a:hlinkClick r:id="rId6"/>
              </a:rPr>
              <a:t>https://paperswithcode.com/task/image-classification</a:t>
            </a:r>
            <a:endParaRPr lang="en-US" dirty="0"/>
          </a:p>
          <a:p>
            <a:pPr lvl="1"/>
            <a:r>
              <a:rPr lang="en-US" dirty="0" err="1"/>
              <a:t>Réentrainement</a:t>
            </a:r>
            <a:r>
              <a:rPr lang="en-US" dirty="0"/>
              <a:t> CNN</a:t>
            </a:r>
          </a:p>
          <a:p>
            <a:pPr lvl="1"/>
            <a:r>
              <a:rPr lang="en-US" dirty="0" err="1"/>
              <a:t>Réductions</a:t>
            </a:r>
            <a:r>
              <a:rPr lang="en-US" dirty="0"/>
              <a:t> alternatives (ex. NMF ameliorant les </a:t>
            </a:r>
            <a:r>
              <a:rPr lang="en-US" dirty="0" err="1"/>
              <a:t>résultats</a:t>
            </a:r>
            <a:r>
              <a:rPr lang="en-US" dirty="0"/>
              <a:t> –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antérieur</a:t>
            </a:r>
            <a:r>
              <a:rPr lang="en-US" dirty="0"/>
              <a:t> classification bien de </a:t>
            </a:r>
            <a:r>
              <a:rPr lang="en-US" dirty="0" err="1"/>
              <a:t>consommations</a:t>
            </a:r>
            <a:endParaRPr lang="en-US" dirty="0"/>
          </a:p>
          <a:p>
            <a:pPr lvl="1"/>
            <a:r>
              <a:rPr lang="en-US" dirty="0" err="1"/>
              <a:t>Compromis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step (ex. </a:t>
            </a:r>
            <a:r>
              <a:rPr lang="en-US" dirty="0" err="1"/>
              <a:t>Tailes</a:t>
            </a:r>
            <a:r>
              <a:rPr lang="en-US" dirty="0"/>
              <a:t> </a:t>
            </a:r>
            <a:r>
              <a:rPr lang="en-US" dirty="0" err="1"/>
              <a:t>impliquées</a:t>
            </a:r>
            <a:r>
              <a:rPr lang="en-US" dirty="0"/>
              <a:t>) et </a:t>
            </a:r>
            <a:r>
              <a:rPr lang="en-US" dirty="0" err="1"/>
              <a:t>compromis</a:t>
            </a:r>
            <a:r>
              <a:rPr lang="en-US" dirty="0"/>
              <a:t> global (sur le temps de </a:t>
            </a:r>
            <a:r>
              <a:rPr lang="en-US" dirty="0" err="1"/>
              <a:t>calcul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AAC7-B556-40C9-AD39-7CCEB04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(temps, taille, </a:t>
            </a:r>
            <a:r>
              <a:rPr lang="en-US" dirty="0" err="1"/>
              <a:t>coût</a:t>
            </a:r>
            <a:r>
              <a:rPr lang="en-US" dirty="0"/>
              <a:t>)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3754FB-8081-4C58-BFD7-C2C5BD1C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9266"/>
              </p:ext>
            </p:extLst>
          </p:nvPr>
        </p:nvGraphicFramePr>
        <p:xfrm>
          <a:off x="314980" y="1539092"/>
          <a:ext cx="11204174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4187859337"/>
                    </a:ext>
                  </a:extLst>
                </a:gridCol>
                <a:gridCol w="1382095">
                  <a:extLst>
                    <a:ext uri="{9D8B030D-6E8A-4147-A177-3AD203B41FA5}">
                      <a16:colId xmlns:a16="http://schemas.microsoft.com/office/drawing/2014/main" val="3266331919"/>
                    </a:ext>
                  </a:extLst>
                </a:gridCol>
                <a:gridCol w="1591654">
                  <a:extLst>
                    <a:ext uri="{9D8B030D-6E8A-4147-A177-3AD203B41FA5}">
                      <a16:colId xmlns:a16="http://schemas.microsoft.com/office/drawing/2014/main" val="3094484033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07875787"/>
                    </a:ext>
                  </a:extLst>
                </a:gridCol>
                <a:gridCol w="3167379">
                  <a:extLst>
                    <a:ext uri="{9D8B030D-6E8A-4147-A177-3AD203B41FA5}">
                      <a16:colId xmlns:a16="http://schemas.microsoft.com/office/drawing/2014/main" val="2564261131"/>
                    </a:ext>
                  </a:extLst>
                </a:gridCol>
                <a:gridCol w="1733920">
                  <a:extLst>
                    <a:ext uri="{9D8B030D-6E8A-4147-A177-3AD203B41FA5}">
                      <a16:colId xmlns:a16="http://schemas.microsoft.com/office/drawing/2014/main" val="176956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sample (2143)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 fashion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130.53s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KB (flatten)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-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10.23s (7s)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13.18s (13s)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– Write/Read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3.20s </a:t>
                      </a:r>
                    </a:p>
                    <a:p>
                      <a:r>
                        <a:rPr lang="en-US" dirty="0"/>
                        <a:t>(3s + .25s)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133.67s</a:t>
                      </a:r>
                    </a:p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9.7MB – Output 31.1MB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663.9KB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et </a:t>
            </a: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91B53-A047-44E7-B7B6-7BA0F58E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Perspectives techniques: </a:t>
            </a:r>
            <a:r>
              <a:rPr lang="en-US" dirty="0" err="1"/>
              <a:t>industrialisation</a:t>
            </a:r>
            <a:endParaRPr lang="en-US" dirty="0"/>
          </a:p>
          <a:p>
            <a:pPr lvl="1"/>
            <a:r>
              <a:rPr lang="en-US" dirty="0"/>
              <a:t>Etat de </a:t>
            </a:r>
            <a:r>
              <a:rPr lang="en-US" dirty="0" err="1"/>
              <a:t>l’art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CNN with </a:t>
            </a:r>
            <a:r>
              <a:rPr lang="en-US" dirty="0" err="1"/>
              <a:t>transfert</a:t>
            </a:r>
            <a:r>
              <a:rPr lang="en-US" dirty="0"/>
              <a:t> learning avec fine tuning pour </a:t>
            </a:r>
            <a:r>
              <a:rPr lang="en-US" dirty="0" err="1"/>
              <a:t>meilleur</a:t>
            </a:r>
            <a:r>
              <a:rPr lang="en-US" dirty="0"/>
              <a:t> accuracy</a:t>
            </a:r>
          </a:p>
          <a:p>
            <a:pPr lvl="2"/>
            <a:r>
              <a:rPr lang="en-US" dirty="0"/>
              <a:t>Feature map pruning pour simplification et </a:t>
            </a:r>
            <a:r>
              <a:rPr lang="en-US" dirty="0" err="1"/>
              <a:t>rapidité</a:t>
            </a:r>
            <a:endParaRPr lang="en-US" dirty="0"/>
          </a:p>
          <a:p>
            <a:pPr lvl="1"/>
            <a:r>
              <a:rPr lang="en-US" dirty="0"/>
              <a:t>Refactoring (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technologie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Scaling vertical vs horizontal et analyze </a:t>
            </a:r>
            <a:r>
              <a:rPr lang="en-US" dirty="0" err="1"/>
              <a:t>economique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Extension </a:t>
            </a:r>
            <a:r>
              <a:rPr lang="en-US" dirty="0" err="1"/>
              <a:t>cas</a:t>
            </a:r>
            <a:r>
              <a:rPr lang="en-US" dirty="0"/>
              <a:t> reels </a:t>
            </a:r>
            <a:r>
              <a:rPr lang="en-US" dirty="0" err="1"/>
              <a:t>logique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(upstream tasks).</a:t>
            </a:r>
          </a:p>
          <a:p>
            <a:r>
              <a:rPr lang="en-US" dirty="0"/>
              <a:t>Perspective business</a:t>
            </a:r>
          </a:p>
          <a:p>
            <a:pPr lvl="1"/>
            <a:r>
              <a:rPr lang="en-US" dirty="0"/>
              <a:t>Exploiter le proto </a:t>
            </a:r>
            <a:r>
              <a:rPr lang="en-US" dirty="0" err="1"/>
              <a:t>d’application</a:t>
            </a:r>
            <a:r>
              <a:rPr lang="en-US" dirty="0"/>
              <a:t> pour </a:t>
            </a:r>
            <a:r>
              <a:rPr lang="en-US" dirty="0" err="1"/>
              <a:t>labelisation</a:t>
            </a:r>
            <a:r>
              <a:rPr lang="en-US" dirty="0"/>
              <a:t> par les </a:t>
            </a:r>
            <a:r>
              <a:rPr lang="en-US" dirty="0" err="1"/>
              <a:t>utilisateurs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Vers</a:t>
            </a:r>
            <a:r>
              <a:rPr lang="en-US" dirty="0"/>
              <a:t> la cueillette et </a:t>
            </a:r>
            <a:r>
              <a:rPr lang="en-US" dirty="0" err="1"/>
              <a:t>l’entretien</a:t>
            </a:r>
            <a:r>
              <a:rPr lang="en-US" dirty="0"/>
              <a:t> : </a:t>
            </a:r>
            <a:r>
              <a:rPr lang="en-US" dirty="0" err="1"/>
              <a:t>maturité</a:t>
            </a:r>
            <a:r>
              <a:rPr lang="en-US" dirty="0"/>
              <a:t>, </a:t>
            </a:r>
            <a:r>
              <a:rPr lang="en-US" dirty="0" err="1"/>
              <a:t>pathologie</a:t>
            </a:r>
            <a:r>
              <a:rPr lang="en-US" dirty="0"/>
              <a:t>, taille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9222</TotalTime>
  <Words>972</Words>
  <Application>Microsoft Office PowerPoint</Application>
  <PresentationFormat>Grand écran</PresentationFormat>
  <Paragraphs>175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 2</vt:lpstr>
      <vt:lpstr>Concis</vt:lpstr>
      <vt:lpstr>Solutions innovantes pour la récolte des fruits Le robot cueilleur intelligent</vt:lpstr>
      <vt:lpstr>Sommaire</vt:lpstr>
      <vt:lpstr>Contexte</vt:lpstr>
      <vt:lpstr>Jeu de données</vt:lpstr>
      <vt:lpstr>Architecture</vt:lpstr>
      <vt:lpstr>Spark UI</vt:lpstr>
      <vt:lpstr>Chaine de traitement, pySpark</vt:lpstr>
      <vt:lpstr>Comparaison (temps, taille, coût) </vt:lpstr>
      <vt:lpstr>Conclusions et recommandations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116</cp:revision>
  <dcterms:created xsi:type="dcterms:W3CDTF">2020-12-30T11:25:26Z</dcterms:created>
  <dcterms:modified xsi:type="dcterms:W3CDTF">2021-01-22T11:32:51Z</dcterms:modified>
</cp:coreProperties>
</file>