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8" r:id="rId7"/>
    <p:sldId id="266" r:id="rId8"/>
    <p:sldId id="265" r:id="rId9"/>
    <p:sldId id="263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64592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165423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64592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654233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tevel-tech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techniques-ingenieur.fr/actualite/articles/les-robots-cueilleurs-de-fruits-pourraient-ils-etre-un-reel-atout-pour-larboriculture-83628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isprid.com/fr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://octinion.com/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robocrops.tech/" TargetMode="External"/><Relationship Id="rId9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hyperlink" Target="https://www.saagie.com/fr/blog/dataops-le-devops-2-0/" TargetMode="External"/><Relationship Id="rId21" Type="http://schemas.openxmlformats.org/officeDocument/2006/relationships/image" Target="../media/image25.sv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8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10" Type="http://schemas.openxmlformats.org/officeDocument/2006/relationships/image" Target="../media/image14.svg"/><Relationship Id="rId19" Type="http://schemas.openxmlformats.org/officeDocument/2006/relationships/image" Target="../media/image23.svg"/><Relationship Id="rId4" Type="http://schemas.openxmlformats.org/officeDocument/2006/relationships/hyperlink" Target="http://mattturck.com/wp-content/uploads/2020/09/2020-Data-and-AI-Landscape-Matt-Turck-at-FirstMark-v1.pdf" TargetMode="External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perswithcode.com/task/image-classification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towardsdatascience.com/a-gentle-introduction-to-apache-arrow-with-apache-spark-and-pandas-bb19ffe0dda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519C5-903E-4806-91BB-B9AC3331C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670" y="2574524"/>
            <a:ext cx="7747243" cy="2007833"/>
          </a:xfrm>
        </p:spPr>
        <p:txBody>
          <a:bodyPr/>
          <a:lstStyle/>
          <a:p>
            <a:r>
              <a:rPr lang="fr-FR" sz="4800" b="0" dirty="0">
                <a:latin typeface="Montserrat"/>
              </a:rPr>
              <a:t>S</a:t>
            </a:r>
            <a:r>
              <a:rPr lang="fr-FR" sz="4800" b="0" i="0" dirty="0">
                <a:effectLst/>
                <a:latin typeface="Montserrat"/>
              </a:rPr>
              <a:t>olutions innovantes pour la récolte des fruits</a:t>
            </a:r>
            <a:br>
              <a:rPr lang="fr-FR" sz="4800" i="0" dirty="0">
                <a:effectLst/>
                <a:latin typeface="Montserrat"/>
              </a:rPr>
            </a:br>
            <a:r>
              <a:rPr lang="fr-FR" sz="4800" i="0" dirty="0">
                <a:effectLst/>
                <a:latin typeface="Montserrat"/>
              </a:rPr>
              <a:t>Le robot cueilleur intelligent</a:t>
            </a:r>
            <a:endParaRPr lang="en-US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080C67-9131-48B7-B6B1-2000EF40A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924644"/>
          </a:xfrm>
        </p:spPr>
        <p:txBody>
          <a:bodyPr>
            <a:noAutofit/>
          </a:bodyPr>
          <a:lstStyle/>
          <a:p>
            <a:r>
              <a:rPr lang="fr-FR" sz="2400" b="0" i="1" dirty="0">
                <a:effectLst/>
                <a:latin typeface="Montserrat"/>
              </a:rPr>
              <a:t>Développer dans un environnement Big Data, une chaîne de traitement d’images incluant </a:t>
            </a:r>
            <a:r>
              <a:rPr lang="fr-FR" sz="2400" b="1" i="1" dirty="0" err="1">
                <a:solidFill>
                  <a:srgbClr val="00B0F0"/>
                </a:solidFill>
                <a:effectLst/>
                <a:latin typeface="Montserrat"/>
              </a:rPr>
              <a:t>preprocessing</a:t>
            </a:r>
            <a:r>
              <a:rPr lang="fr-FR" sz="2400" b="0" i="1" dirty="0">
                <a:effectLst/>
                <a:latin typeface="Montserrat"/>
              </a:rPr>
              <a:t> et </a:t>
            </a:r>
            <a:r>
              <a:rPr lang="fr-FR" sz="2400" b="1" i="1" dirty="0">
                <a:solidFill>
                  <a:schemeClr val="accent2">
                    <a:lumMod val="75000"/>
                  </a:schemeClr>
                </a:solidFill>
                <a:effectLst/>
                <a:latin typeface="Montserrat"/>
              </a:rPr>
              <a:t>réduction de dimension</a:t>
            </a:r>
            <a:endParaRPr lang="en-US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3FA44D-9775-4CE9-9369-97C4A1B6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56" y="1991557"/>
            <a:ext cx="3190875" cy="25908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BF3BDC6-1193-47E6-B1C0-AA82117A825C}"/>
              </a:ext>
            </a:extLst>
          </p:cNvPr>
          <p:cNvSpPr txBox="1"/>
          <p:nvPr/>
        </p:nvSpPr>
        <p:spPr>
          <a:xfrm>
            <a:off x="7918882" y="266330"/>
            <a:ext cx="4087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P8 </a:t>
            </a:r>
            <a:r>
              <a:rPr lang="en-US" dirty="0" err="1">
                <a:solidFill>
                  <a:schemeClr val="bg1"/>
                </a:solidFill>
              </a:rPr>
              <a:t>Datascientist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 err="1">
                <a:solidFill>
                  <a:schemeClr val="bg1"/>
                </a:solidFill>
              </a:rPr>
              <a:t>OpenClassrooms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Etienne </a:t>
            </a:r>
            <a:r>
              <a:rPr lang="en-US" b="1" dirty="0" err="1">
                <a:solidFill>
                  <a:schemeClr val="bg1"/>
                </a:solidFill>
              </a:rPr>
              <a:t>Lardeur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Mentor : </a:t>
            </a:r>
            <a:r>
              <a:rPr lang="en-US" b="1" dirty="0">
                <a:solidFill>
                  <a:schemeClr val="bg1"/>
                </a:solidFill>
              </a:rPr>
              <a:t>Xavier </a:t>
            </a:r>
            <a:r>
              <a:rPr lang="en-US" b="1" dirty="0" err="1">
                <a:solidFill>
                  <a:schemeClr val="bg1"/>
                </a:solidFill>
              </a:rPr>
              <a:t>Tizon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Evaluateur</a:t>
            </a:r>
            <a:r>
              <a:rPr lang="en-US" dirty="0">
                <a:solidFill>
                  <a:schemeClr val="bg1"/>
                </a:solidFill>
              </a:rPr>
              <a:t> : </a:t>
            </a:r>
            <a:r>
              <a:rPr lang="en-US" b="1" dirty="0">
                <a:solidFill>
                  <a:schemeClr val="bg1"/>
                </a:solidFill>
              </a:rPr>
              <a:t>Julien </a:t>
            </a:r>
            <a:r>
              <a:rPr lang="en-US" b="1" dirty="0" err="1">
                <a:solidFill>
                  <a:schemeClr val="bg1"/>
                </a:solidFill>
              </a:rPr>
              <a:t>Heiduck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248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E31799-1A64-45BE-AAB7-4511B36A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Annexe</a:t>
            </a:r>
            <a:r>
              <a:rPr lang="en-US" dirty="0"/>
              <a:t> : </a:t>
            </a:r>
            <a:r>
              <a:rPr lang="en-US" dirty="0" err="1"/>
              <a:t>parallélisation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A093C3-B0D4-40A8-B57A-FD2AA6F71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819" y="1750006"/>
            <a:ext cx="10571998" cy="1506882"/>
          </a:xfrm>
        </p:spPr>
        <p:txBody>
          <a:bodyPr>
            <a:normAutofit/>
          </a:bodyPr>
          <a:lstStyle/>
          <a:p>
            <a:r>
              <a:rPr lang="en-US" dirty="0" err="1"/>
              <a:t>En</a:t>
            </a:r>
            <a:r>
              <a:rPr lang="en-US" dirty="0"/>
              <a:t> pratique le framework spark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implique</a:t>
            </a:r>
            <a:r>
              <a:rPr lang="en-US" dirty="0"/>
              <a:t> de </a:t>
            </a:r>
            <a:r>
              <a:rPr lang="en-US" dirty="0" err="1"/>
              <a:t>s’imiscer</a:t>
            </a:r>
            <a:r>
              <a:rPr lang="en-US" dirty="0"/>
              <a:t> dans le detail de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afin</a:t>
            </a:r>
            <a:r>
              <a:rPr lang="en-US" dirty="0"/>
              <a:t> de </a:t>
            </a:r>
            <a:r>
              <a:rPr lang="en-US" dirty="0" err="1"/>
              <a:t>construire</a:t>
            </a:r>
            <a:r>
              <a:rPr lang="en-US" dirty="0"/>
              <a:t> </a:t>
            </a:r>
            <a:r>
              <a:rPr lang="en-US" dirty="0" err="1"/>
              <a:t>l’algorithme</a:t>
            </a:r>
            <a:r>
              <a:rPr lang="en-US" dirty="0"/>
              <a:t> le plus efficient</a:t>
            </a:r>
          </a:p>
          <a:p>
            <a:r>
              <a:rPr lang="en-US" dirty="0"/>
              <a:t>Principe Map-Reduce								</a:t>
            </a:r>
            <a:r>
              <a:rPr lang="en-US" dirty="0" err="1"/>
              <a:t>Exemple</a:t>
            </a:r>
            <a:r>
              <a:rPr lang="en-US" dirty="0"/>
              <a:t> de recherche k-NN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3C198A-DF50-46CC-B45B-461181E5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92" y="3256888"/>
            <a:ext cx="4337472" cy="30654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29CE9B1-0C0E-434A-8C40-58CA61EEF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065" y="3275445"/>
            <a:ext cx="4049479" cy="302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7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AE3D99-C565-411C-9BFD-F813B51E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Sommaire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80EA4-F780-4BE5-B38A-C674CE55B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Contexte et jeu de données 5’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Architecture Cloud proposée et rôle de chaque brique 7’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Chaîne de traitement 8’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dirty="0">
                <a:latin typeface="Montserrat"/>
              </a:rPr>
              <a:t>Conclusions et recommandations 5’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Montserrat"/>
              </a:rPr>
              <a:t>Question-réponses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5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18006-85F8-4F0D-AC27-6AC3C040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Contexte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647845-406D-4D1A-9F23-590F1EBCF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30" y="1196037"/>
            <a:ext cx="11869568" cy="5770872"/>
          </a:xfrm>
        </p:spPr>
        <p:txBody>
          <a:bodyPr>
            <a:noAutofit/>
          </a:bodyPr>
          <a:lstStyle/>
          <a:p>
            <a:r>
              <a:rPr lang="fr-FR" b="1" dirty="0"/>
              <a:t>Finalité : </a:t>
            </a:r>
            <a:r>
              <a:rPr lang="fr-FR" dirty="0"/>
              <a:t>robots cueilleurs intelligents</a:t>
            </a:r>
          </a:p>
          <a:p>
            <a:pPr lvl="5"/>
            <a:r>
              <a:rPr lang="fr-FR" b="1" dirty="0"/>
              <a:t>Antériorité</a:t>
            </a:r>
            <a:r>
              <a:rPr lang="fr-FR" dirty="0"/>
              <a:t> (projets Magali (1985) et Citrus (1990) :</a:t>
            </a:r>
          </a:p>
          <a:p>
            <a:pPr lvl="6"/>
            <a:r>
              <a:rPr lang="fr-FR" dirty="0"/>
              <a:t>Enjeux : remédier à la pénurie de main d’œuvre (</a:t>
            </a:r>
            <a:r>
              <a:rPr lang="fr-FR" b="1" dirty="0"/>
              <a:t>saisonnalité &amp; savoir faire </a:t>
            </a:r>
            <a:r>
              <a:rPr lang="fr-FR" i="1" dirty="0"/>
              <a:t>vs</a:t>
            </a:r>
            <a:r>
              <a:rPr lang="fr-FR" dirty="0"/>
              <a:t> </a:t>
            </a:r>
            <a:r>
              <a:rPr lang="fr-FR" b="1" dirty="0"/>
              <a:t>productivité</a:t>
            </a:r>
            <a:r>
              <a:rPr lang="fr-FR" dirty="0"/>
              <a:t>)</a:t>
            </a:r>
            <a:r>
              <a:rPr lang="fr-FR" i="1" dirty="0"/>
              <a:t> </a:t>
            </a:r>
            <a:r>
              <a:rPr lang="fr-FR" i="1" dirty="0">
                <a:hlinkClick r:id="rId2"/>
              </a:rPr>
              <a:t>[1]</a:t>
            </a:r>
            <a:endParaRPr lang="fr-FR" i="1" dirty="0"/>
          </a:p>
          <a:p>
            <a:pPr lvl="6"/>
            <a:r>
              <a:rPr lang="fr-FR" dirty="0"/>
              <a:t>Principaux verrous progressivement levés : performance caméras, puissance de calcul et avènement du GPS.</a:t>
            </a:r>
          </a:p>
          <a:p>
            <a:pPr lvl="5"/>
            <a:r>
              <a:rPr lang="fr-FR" b="1" dirty="0"/>
              <a:t>Actualité</a:t>
            </a:r>
            <a:r>
              <a:rPr lang="fr-FR" dirty="0"/>
              <a:t> : investissements R&amp;D, enjeux de </a:t>
            </a:r>
            <a:r>
              <a:rPr lang="fr-FR" b="1" dirty="0"/>
              <a:t>P</a:t>
            </a:r>
            <a:r>
              <a:rPr lang="fr-FR" dirty="0"/>
              <a:t>ropriété </a:t>
            </a:r>
            <a:r>
              <a:rPr lang="fr-FR" b="1" dirty="0"/>
              <a:t>I</a:t>
            </a:r>
            <a:r>
              <a:rPr lang="fr-FR" dirty="0"/>
              <a:t>ntellectuelle</a:t>
            </a:r>
          </a:p>
          <a:p>
            <a:pPr lvl="6"/>
            <a:r>
              <a:rPr lang="fr-FR" dirty="0" err="1">
                <a:hlinkClick r:id="rId3"/>
              </a:rPr>
              <a:t>Tevel</a:t>
            </a:r>
            <a:r>
              <a:rPr lang="fr-FR" dirty="0">
                <a:hlinkClick r:id="rId3"/>
              </a:rPr>
              <a:t> </a:t>
            </a:r>
            <a:r>
              <a:rPr lang="fr-FR" dirty="0" err="1">
                <a:hlinkClick r:id="rId3"/>
              </a:rPr>
              <a:t>aerobotics</a:t>
            </a:r>
            <a:r>
              <a:rPr lang="fr-FR" dirty="0">
                <a:hlinkClick r:id="rId3"/>
              </a:rPr>
              <a:t> </a:t>
            </a:r>
            <a:r>
              <a:rPr lang="fr-FR" dirty="0"/>
              <a:t>(</a:t>
            </a:r>
            <a:r>
              <a:rPr lang="fr-FR" dirty="0" err="1"/>
              <a:t>Isrl</a:t>
            </a:r>
            <a:r>
              <a:rPr lang="fr-FR" dirty="0"/>
              <a:t>), </a:t>
            </a:r>
            <a:r>
              <a:rPr lang="fr-FR" dirty="0" err="1">
                <a:hlinkClick r:id="rId4"/>
              </a:rPr>
              <a:t>Robocrops</a:t>
            </a:r>
            <a:r>
              <a:rPr lang="fr-FR" dirty="0"/>
              <a:t> (UK), </a:t>
            </a:r>
            <a:r>
              <a:rPr lang="fr-FR" dirty="0" err="1">
                <a:hlinkClick r:id="rId5"/>
              </a:rPr>
              <a:t>Octinion</a:t>
            </a:r>
            <a:r>
              <a:rPr lang="fr-FR" dirty="0"/>
              <a:t> (</a:t>
            </a:r>
            <a:r>
              <a:rPr lang="fr-FR" dirty="0" err="1"/>
              <a:t>Blg</a:t>
            </a:r>
            <a:r>
              <a:rPr lang="fr-FR" dirty="0"/>
              <a:t>), </a:t>
            </a:r>
            <a:r>
              <a:rPr lang="fr-FR" dirty="0" err="1">
                <a:hlinkClick r:id="rId6"/>
              </a:rPr>
              <a:t>Airsprid</a:t>
            </a:r>
            <a:r>
              <a:rPr lang="fr-FR" dirty="0"/>
              <a:t> (Fr), …</a:t>
            </a:r>
          </a:p>
          <a:p>
            <a:pPr algn="l"/>
            <a:endParaRPr lang="fr-FR" sz="1200" b="1" dirty="0"/>
          </a:p>
          <a:p>
            <a:pPr algn="l"/>
            <a:r>
              <a:rPr lang="fr-FR" b="1" dirty="0"/>
              <a:t>Première étape  </a:t>
            </a:r>
            <a:r>
              <a:rPr lang="fr-FR" dirty="0"/>
              <a:t>: populariser « Fruits », via </a:t>
            </a:r>
            <a:r>
              <a:rPr lang="fr-FR" b="0" i="0" dirty="0">
                <a:effectLst/>
              </a:rPr>
              <a:t>une App mobile de reconnaissance de fruits</a:t>
            </a:r>
            <a:endParaRPr lang="fr-FR" dirty="0"/>
          </a:p>
          <a:p>
            <a:pPr lvl="3"/>
            <a:r>
              <a:rPr lang="fr-FR" b="1" dirty="0"/>
              <a:t>Justifie</a:t>
            </a:r>
            <a:r>
              <a:rPr lang="fr-FR" dirty="0"/>
              <a:t> la mise en place </a:t>
            </a:r>
            <a:r>
              <a:rPr lang="fr-FR" b="0" i="0" dirty="0">
                <a:effectLst/>
              </a:rPr>
              <a:t>d’une architecture Big Data (modèle des 3 « V »)</a:t>
            </a:r>
          </a:p>
          <a:p>
            <a:pPr lvl="4"/>
            <a:r>
              <a:rPr lang="fr-FR" b="1" i="1" dirty="0"/>
              <a:t>Volume</a:t>
            </a:r>
            <a:r>
              <a:rPr lang="fr-FR" dirty="0"/>
              <a:t> : f(données labellisées, variétés, stades de développement, nouvelles données)</a:t>
            </a:r>
          </a:p>
          <a:p>
            <a:pPr lvl="5"/>
            <a:r>
              <a:rPr lang="fr-FR" i="1" dirty="0"/>
              <a:t>initial :</a:t>
            </a:r>
            <a:r>
              <a:rPr lang="fr-FR" dirty="0"/>
              <a:t> 1Mo/i, </a:t>
            </a:r>
            <a:r>
              <a:rPr lang="fr-FR" i="1" dirty="0" err="1"/>
              <a:t>pre</a:t>
            </a:r>
            <a:r>
              <a:rPr lang="fr-FR" i="1" dirty="0"/>
              <a:t>-process : </a:t>
            </a:r>
            <a:r>
              <a:rPr lang="fr-FR" dirty="0"/>
              <a:t>10ko/i,  </a:t>
            </a:r>
            <a:r>
              <a:rPr lang="fr-FR" b="1" dirty="0"/>
              <a:t>du Go (proto) au </a:t>
            </a:r>
            <a:r>
              <a:rPr lang="fr-FR" b="1" dirty="0" err="1"/>
              <a:t>PétaOctet</a:t>
            </a:r>
            <a:r>
              <a:rPr lang="fr-FR" b="1" dirty="0"/>
              <a:t> (usage)</a:t>
            </a:r>
          </a:p>
          <a:p>
            <a:pPr lvl="4"/>
            <a:r>
              <a:rPr lang="fr-FR" b="1" i="1" dirty="0"/>
              <a:t>Vitesse</a:t>
            </a:r>
            <a:r>
              <a:rPr lang="fr-FR" dirty="0"/>
              <a:t> : collecte et partage de données, puissance de calcul, latence à minimiser.</a:t>
            </a:r>
          </a:p>
          <a:p>
            <a:pPr lvl="4"/>
            <a:r>
              <a:rPr lang="fr-FR" b="1" i="1" dirty="0"/>
              <a:t>Variété</a:t>
            </a:r>
            <a:r>
              <a:rPr lang="fr-FR" dirty="0"/>
              <a:t> (sources et structures de données) : imagerie, géolocalisation, capteurs…)</a:t>
            </a:r>
          </a:p>
          <a:p>
            <a:pPr lvl="3"/>
            <a:r>
              <a:rPr lang="fr-FR" b="1" dirty="0"/>
              <a:t>Opportunité d’enrichissement d’une banque de données labélisées</a:t>
            </a:r>
          </a:p>
          <a:p>
            <a:pPr lvl="1"/>
            <a:endParaRPr lang="fr-FR" sz="1200" dirty="0"/>
          </a:p>
          <a:p>
            <a:r>
              <a:rPr lang="fr-FR" dirty="0"/>
              <a:t>Et voici comment le </a:t>
            </a:r>
            <a:r>
              <a:rPr lang="fr-FR" b="1" dirty="0">
                <a:solidFill>
                  <a:srgbClr val="FFC000"/>
                </a:solidFill>
              </a:rPr>
              <a:t>Big Data </a:t>
            </a:r>
            <a:r>
              <a:rPr lang="fr-FR" dirty="0"/>
              <a:t>investit le champ de l’</a:t>
            </a:r>
            <a:r>
              <a:rPr lang="fr-FR" b="1" dirty="0">
                <a:solidFill>
                  <a:srgbClr val="92D050"/>
                </a:solidFill>
              </a:rPr>
              <a:t>Arboriculture</a:t>
            </a:r>
            <a:r>
              <a:rPr lang="fr-FR" b="1" dirty="0"/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7163DE9-70D6-462D-A210-0ADE7B861DF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667" t="2616" r="3520" b="13144"/>
          <a:stretch/>
        </p:blipFill>
        <p:spPr>
          <a:xfrm>
            <a:off x="388601" y="1967211"/>
            <a:ext cx="1985817" cy="137621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BAF17C2-E7F3-4695-98C4-448B1AF99BD9}"/>
              </a:ext>
            </a:extLst>
          </p:cNvPr>
          <p:cNvSpPr txBox="1"/>
          <p:nvPr/>
        </p:nvSpPr>
        <p:spPr>
          <a:xfrm>
            <a:off x="8874532" y="6611779"/>
            <a:ext cx="3400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[1] </a:t>
            </a:r>
            <a:r>
              <a:rPr lang="en-US" sz="1000" i="1" dirty="0" err="1"/>
              <a:t>itw</a:t>
            </a:r>
            <a:r>
              <a:rPr lang="en-US" sz="1000" i="1" dirty="0"/>
              <a:t> P. </a:t>
            </a:r>
            <a:r>
              <a:rPr lang="en-US" sz="1000" i="1" dirty="0" err="1"/>
              <a:t>Grenier</a:t>
            </a:r>
            <a:r>
              <a:rPr lang="en-US" sz="1000" i="1" dirty="0"/>
              <a:t>, Technique de </a:t>
            </a:r>
            <a:r>
              <a:rPr lang="en-US" sz="1000" i="1" dirty="0" err="1"/>
              <a:t>l’Ingénieur</a:t>
            </a:r>
            <a:r>
              <a:rPr lang="en-US" sz="1000" i="1" dirty="0"/>
              <a:t>, 09/2020 </a:t>
            </a:r>
          </a:p>
        </p:txBody>
      </p:sp>
      <p:pic>
        <p:nvPicPr>
          <p:cNvPr id="6" name="Graphique 5" descr="Contour de visage lunettes de soleil contour">
            <a:extLst>
              <a:ext uri="{FF2B5EF4-FFF2-40B4-BE49-F238E27FC236}">
                <a16:creationId xmlns:a16="http://schemas.microsoft.com/office/drawing/2014/main" id="{19C64F4F-DB34-4033-AAC0-07CADDEFD2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34918" y="6107861"/>
            <a:ext cx="605901" cy="60590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226C4B1-69FB-4F67-BD2D-2B1727D28BC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6595" t="-1254" r="9594" b="1254"/>
          <a:stretch/>
        </p:blipFill>
        <p:spPr>
          <a:xfrm>
            <a:off x="388601" y="4177851"/>
            <a:ext cx="870012" cy="172132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4A8F6D5-7E7C-4636-9605-8405278AC4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26155" y="4177851"/>
            <a:ext cx="2089837" cy="169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3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2DD8D-3BA3-41BE-B06C-CBAE22A1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Jeu de </a:t>
            </a:r>
            <a:r>
              <a:rPr lang="en-US" dirty="0" err="1"/>
              <a:t>données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C567EA-40BD-4DAC-8609-44CB9DBA6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7" y="1390505"/>
            <a:ext cx="5708673" cy="1920896"/>
          </a:xfrm>
        </p:spPr>
        <p:txBody>
          <a:bodyPr>
            <a:noAutofit/>
          </a:bodyPr>
          <a:lstStyle/>
          <a:p>
            <a:r>
              <a:rPr lang="en-US" sz="1600" b="1" dirty="0"/>
              <a:t>131 </a:t>
            </a:r>
            <a:r>
              <a:rPr lang="en-US" sz="1600" b="1" dirty="0" err="1"/>
              <a:t>variétés</a:t>
            </a:r>
            <a:r>
              <a:rPr lang="en-US" sz="1600" b="1" dirty="0"/>
              <a:t> de fruit et legumes - </a:t>
            </a:r>
            <a:r>
              <a:rPr lang="en-US" sz="1600" b="1" i="1" dirty="0" err="1"/>
              <a:t>labelisées</a:t>
            </a:r>
            <a:endParaRPr lang="en-US" sz="1600" b="1" i="1" dirty="0"/>
          </a:p>
          <a:p>
            <a:pPr lvl="4"/>
            <a:r>
              <a:rPr lang="en-US" dirty="0"/>
              <a:t>Photos “360°” </a:t>
            </a:r>
            <a:r>
              <a:rPr lang="en-US" dirty="0" err="1"/>
              <a:t>extraites</a:t>
            </a:r>
            <a:r>
              <a:rPr lang="en-US" dirty="0"/>
              <a:t> </a:t>
            </a:r>
            <a:r>
              <a:rPr lang="en-US" dirty="0" err="1"/>
              <a:t>d’une</a:t>
            </a:r>
            <a:r>
              <a:rPr lang="en-US" dirty="0"/>
              <a:t> </a:t>
            </a:r>
            <a:r>
              <a:rPr lang="en-US" dirty="0" err="1"/>
              <a:t>captation</a:t>
            </a:r>
            <a:r>
              <a:rPr lang="en-US" dirty="0"/>
              <a:t> :</a:t>
            </a:r>
          </a:p>
          <a:p>
            <a:pPr lvl="5"/>
            <a:r>
              <a:rPr lang="en-US" dirty="0"/>
              <a:t>rotation tri-</a:t>
            </a:r>
            <a:r>
              <a:rPr lang="en-US" dirty="0" err="1"/>
              <a:t>axiale</a:t>
            </a:r>
            <a:r>
              <a:rPr lang="en-US" dirty="0"/>
              <a:t> </a:t>
            </a:r>
          </a:p>
          <a:p>
            <a:pPr lvl="5"/>
            <a:r>
              <a:rPr lang="en-US" dirty="0"/>
              <a:t>post-</a:t>
            </a:r>
            <a:r>
              <a:rPr lang="en-US" dirty="0" err="1"/>
              <a:t>traitée</a:t>
            </a:r>
            <a:r>
              <a:rPr lang="en-US" dirty="0"/>
              <a:t> (fond blanc </a:t>
            </a:r>
            <a:r>
              <a:rPr lang="en-US" dirty="0" err="1"/>
              <a:t>reconstruit</a:t>
            </a:r>
            <a:r>
              <a:rPr lang="en-US" dirty="0"/>
              <a:t> + resize 100x100 pixel) </a:t>
            </a:r>
          </a:p>
          <a:p>
            <a:pPr lvl="4"/>
            <a:r>
              <a:rPr lang="en-US" dirty="0"/>
              <a:t>Train : </a:t>
            </a:r>
            <a:r>
              <a:rPr lang="fr-FR" dirty="0"/>
              <a:t>67 692 Fichiers / T</a:t>
            </a:r>
            <a:r>
              <a:rPr lang="en-US" dirty="0" err="1"/>
              <a:t>est</a:t>
            </a:r>
            <a:r>
              <a:rPr lang="en-US" dirty="0"/>
              <a:t> : </a:t>
            </a:r>
            <a:r>
              <a:rPr lang="fr-FR" dirty="0"/>
              <a:t>22 688 Fichiers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1242F4-3491-49A8-8620-EF9D3777D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54" y="1969831"/>
            <a:ext cx="1727745" cy="1258291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04D723B-A3DE-45B1-A36F-6B177FA93868}"/>
              </a:ext>
            </a:extLst>
          </p:cNvPr>
          <p:cNvSpPr txBox="1">
            <a:spLocks/>
          </p:cNvSpPr>
          <p:nvPr/>
        </p:nvSpPr>
        <p:spPr>
          <a:xfrm>
            <a:off x="6089255" y="1135271"/>
            <a:ext cx="5823257" cy="199243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>
                <a:solidFill>
                  <a:schemeClr val="accent1"/>
                </a:solidFill>
              </a:rPr>
              <a:t>Intérêt : </a:t>
            </a:r>
            <a:r>
              <a:rPr lang="fr-FR" sz="1600" b="1" dirty="0"/>
              <a:t>focus sur </a:t>
            </a:r>
            <a:r>
              <a:rPr lang="fr-FR" sz="1600" b="1" dirty="0" err="1"/>
              <a:t>feature</a:t>
            </a:r>
            <a:r>
              <a:rPr lang="fr-FR" sz="1600" b="1" dirty="0"/>
              <a:t> extraction et stratégies de classification</a:t>
            </a:r>
            <a:endParaRPr lang="fr-FR" sz="1600" dirty="0"/>
          </a:p>
          <a:p>
            <a:r>
              <a:rPr lang="fr-FR" sz="1600" b="1" dirty="0">
                <a:solidFill>
                  <a:schemeClr val="accent3"/>
                </a:solidFill>
              </a:rPr>
              <a:t>Limites : </a:t>
            </a:r>
            <a:r>
              <a:rPr lang="fr-FR" sz="1600" b="1" dirty="0"/>
              <a:t>procédé initial lourd et non représentatif</a:t>
            </a:r>
            <a:endParaRPr lang="fr-FR" sz="1600" dirty="0"/>
          </a:p>
          <a:p>
            <a:pPr lvl="1"/>
            <a:r>
              <a:rPr lang="fr-FR" sz="1200" dirty="0"/>
              <a:t>Diversités d’aspects, formes et couleurs f(croissance et maturité)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D4142D4D-A7C6-430E-97AD-824952A8428B}"/>
              </a:ext>
            </a:extLst>
          </p:cNvPr>
          <p:cNvSpPr txBox="1">
            <a:spLocks/>
          </p:cNvSpPr>
          <p:nvPr/>
        </p:nvSpPr>
        <p:spPr>
          <a:xfrm>
            <a:off x="6096000" y="2670480"/>
            <a:ext cx="5823257" cy="8079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/>
              <a:t>Perspective : </a:t>
            </a:r>
            <a:r>
              <a:rPr lang="fr-FR" sz="1600" b="1" dirty="0" err="1"/>
              <a:t>preprocessing</a:t>
            </a:r>
            <a:r>
              <a:rPr lang="fr-FR" sz="1600" b="1" dirty="0"/>
              <a:t> ‘conditions réelles’</a:t>
            </a:r>
          </a:p>
          <a:p>
            <a:pPr lvl="1"/>
            <a:r>
              <a:rPr lang="fr-FR" sz="1200" dirty="0" err="1"/>
              <a:t>Cropping</a:t>
            </a:r>
            <a:r>
              <a:rPr lang="fr-FR" sz="1200" dirty="0"/>
              <a:t> &amp; background-</a:t>
            </a:r>
            <a:r>
              <a:rPr lang="fr-FR" sz="1200" dirty="0" err="1"/>
              <a:t>removal</a:t>
            </a:r>
            <a:r>
              <a:rPr lang="fr-FR" sz="1200" dirty="0"/>
              <a:t>, </a:t>
            </a:r>
            <a:r>
              <a:rPr lang="fr-FR" sz="1200" dirty="0" err="1"/>
              <a:t>resizing</a:t>
            </a:r>
            <a:endParaRPr lang="fr-FR" sz="1200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6C55EB4-8778-4880-878E-58F61219E106}"/>
              </a:ext>
            </a:extLst>
          </p:cNvPr>
          <p:cNvSpPr txBox="1">
            <a:spLocks/>
          </p:cNvSpPr>
          <p:nvPr/>
        </p:nvSpPr>
        <p:spPr>
          <a:xfrm>
            <a:off x="231877" y="3102987"/>
            <a:ext cx="5823257" cy="8079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/>
              <a:t>Use case :</a:t>
            </a:r>
            <a:endParaRPr lang="fr-FR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71C5A7-497D-4A18-AC07-55769494EDB6}"/>
              </a:ext>
            </a:extLst>
          </p:cNvPr>
          <p:cNvSpPr/>
          <p:nvPr/>
        </p:nvSpPr>
        <p:spPr>
          <a:xfrm>
            <a:off x="339155" y="4050303"/>
            <a:ext cx="1381301" cy="556424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Collect</a:t>
            </a:r>
            <a:endParaRPr lang="en-US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2DB9AD-0B17-4600-A121-FAFF6624542C}"/>
              </a:ext>
            </a:extLst>
          </p:cNvPr>
          <p:cNvSpPr/>
          <p:nvPr/>
        </p:nvSpPr>
        <p:spPr>
          <a:xfrm>
            <a:off x="4020220" y="4041425"/>
            <a:ext cx="2556792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dirty="0" err="1">
                <a:solidFill>
                  <a:srgbClr val="00B0F0"/>
                </a:solidFill>
                <a:latin typeface="Montserrat"/>
              </a:rPr>
              <a:t>Featurize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&amp;</a:t>
            </a:r>
            <a:r>
              <a:rPr lang="en-US" b="1" dirty="0"/>
              <a:t> 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Reduce</a:t>
            </a:r>
            <a:r>
              <a:rPr lang="en-US" b="1" dirty="0"/>
              <a:t> </a:t>
            </a:r>
            <a:endParaRPr lang="en-US" i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30A50D-48FD-4F69-938F-8D0DBBEC13B7}"/>
              </a:ext>
            </a:extLst>
          </p:cNvPr>
          <p:cNvSpPr/>
          <p:nvPr/>
        </p:nvSpPr>
        <p:spPr>
          <a:xfrm>
            <a:off x="9134605" y="4065684"/>
            <a:ext cx="1115489" cy="556424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Classify</a:t>
            </a:r>
            <a:endParaRPr lang="en-US" i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89C662-B2BB-451B-9097-04FEC46B5CF8}"/>
              </a:ext>
            </a:extLst>
          </p:cNvPr>
          <p:cNvSpPr/>
          <p:nvPr/>
        </p:nvSpPr>
        <p:spPr>
          <a:xfrm>
            <a:off x="379267" y="4755846"/>
            <a:ext cx="1725876" cy="348104"/>
          </a:xfrm>
          <a:prstGeom prst="rect">
            <a:avLst/>
          </a:prstGeom>
          <a:pattFill prst="pct8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image capture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68F684-C7C8-4672-B77D-22C122F2DB59}"/>
              </a:ext>
            </a:extLst>
          </p:cNvPr>
          <p:cNvSpPr/>
          <p:nvPr/>
        </p:nvSpPr>
        <p:spPr>
          <a:xfrm>
            <a:off x="379268" y="5616448"/>
            <a:ext cx="1725876" cy="348104"/>
          </a:xfrm>
          <a:prstGeom prst="rect">
            <a:avLst/>
          </a:prstGeom>
          <a:pattFill prst="pct8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fruits details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BFAD67-5ACF-4486-9233-D61BE55A87CE}"/>
              </a:ext>
            </a:extLst>
          </p:cNvPr>
          <p:cNvSpPr/>
          <p:nvPr/>
        </p:nvSpPr>
        <p:spPr>
          <a:xfrm>
            <a:off x="2232131" y="4050303"/>
            <a:ext cx="1381301" cy="556424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Store Data</a:t>
            </a:r>
            <a:endParaRPr lang="en-US" b="1" dirty="0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37E0753D-1B00-4614-8204-D3E7D932C850}"/>
              </a:ext>
            </a:extLst>
          </p:cNvPr>
          <p:cNvSpPr/>
          <p:nvPr/>
        </p:nvSpPr>
        <p:spPr>
          <a:xfrm>
            <a:off x="1805628" y="4251649"/>
            <a:ext cx="275208" cy="202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4DCA09ED-634B-4DE0-824E-4AB99B33C271}"/>
              </a:ext>
            </a:extLst>
          </p:cNvPr>
          <p:cNvSpPr/>
          <p:nvPr/>
        </p:nvSpPr>
        <p:spPr>
          <a:xfrm>
            <a:off x="3696711" y="4261625"/>
            <a:ext cx="275208" cy="202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85B9456B-055C-481B-BF13-C29404EC48B2}"/>
              </a:ext>
            </a:extLst>
          </p:cNvPr>
          <p:cNvSpPr/>
          <p:nvPr/>
        </p:nvSpPr>
        <p:spPr>
          <a:xfrm>
            <a:off x="8580551" y="4277007"/>
            <a:ext cx="275208" cy="202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C16032-0F39-4C79-A36C-BCB7911ABE24}"/>
              </a:ext>
            </a:extLst>
          </p:cNvPr>
          <p:cNvSpPr/>
          <p:nvPr/>
        </p:nvSpPr>
        <p:spPr>
          <a:xfrm>
            <a:off x="9250945" y="4710005"/>
            <a:ext cx="2382899" cy="348104"/>
          </a:xfrm>
          <a:prstGeom prst="rect">
            <a:avLst/>
          </a:prstGeom>
          <a:pattFill prst="pct8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Return labels &amp; details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AFC90E-0BEF-472A-89C9-47F0CF6C9759}"/>
              </a:ext>
            </a:extLst>
          </p:cNvPr>
          <p:cNvSpPr/>
          <p:nvPr/>
        </p:nvSpPr>
        <p:spPr>
          <a:xfrm>
            <a:off x="9250945" y="5146886"/>
            <a:ext cx="2382899" cy="348104"/>
          </a:xfrm>
          <a:prstGeom prst="rect">
            <a:avLst/>
          </a:prstGeom>
          <a:pattFill prst="pct8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>
                <a:solidFill>
                  <a:schemeClr val="bg1"/>
                </a:solidFill>
              </a:rPr>
              <a:t>Catch new labels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F6775797-6AB1-49C5-9DB1-7B9FD3C7AB67}"/>
              </a:ext>
            </a:extLst>
          </p:cNvPr>
          <p:cNvCxnSpPr>
            <a:cxnSpLocks/>
          </p:cNvCxnSpPr>
          <p:nvPr/>
        </p:nvCxnSpPr>
        <p:spPr>
          <a:xfrm>
            <a:off x="3143847" y="3429822"/>
            <a:ext cx="0" cy="167968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DDCF4919-BB05-456C-96D5-24DB0C9C7AB5}"/>
              </a:ext>
            </a:extLst>
          </p:cNvPr>
          <p:cNvCxnSpPr/>
          <p:nvPr/>
        </p:nvCxnSpPr>
        <p:spPr>
          <a:xfrm>
            <a:off x="7628375" y="3495584"/>
            <a:ext cx="0" cy="14030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AE3EFAC4-3F20-4A62-B5A0-144C057AC9C5}"/>
              </a:ext>
            </a:extLst>
          </p:cNvPr>
          <p:cNvSpPr/>
          <p:nvPr/>
        </p:nvSpPr>
        <p:spPr>
          <a:xfrm>
            <a:off x="379266" y="5186147"/>
            <a:ext cx="1725877" cy="348104"/>
          </a:xfrm>
          <a:prstGeom prst="rect">
            <a:avLst/>
          </a:prstGeom>
          <a:pattFill prst="pct8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1" dirty="0">
                <a:solidFill>
                  <a:schemeClr val="bg1"/>
                </a:solidFill>
              </a:rPr>
              <a:t>Preprocess </a:t>
            </a:r>
            <a:r>
              <a:rPr lang="en-US" sz="1600" b="1" i="1" dirty="0" err="1">
                <a:solidFill>
                  <a:schemeClr val="bg1"/>
                </a:solidFill>
              </a:rPr>
              <a:t>img</a:t>
            </a:r>
            <a:endParaRPr lang="en-US" sz="1600" i="1" dirty="0">
              <a:solidFill>
                <a:schemeClr val="bg1"/>
              </a:solidFill>
            </a:endParaRP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08E2DBDD-A64D-4AC7-B44A-7550A8BCB040}"/>
              </a:ext>
            </a:extLst>
          </p:cNvPr>
          <p:cNvCxnSpPr>
            <a:cxnSpLocks/>
          </p:cNvCxnSpPr>
          <p:nvPr/>
        </p:nvCxnSpPr>
        <p:spPr>
          <a:xfrm>
            <a:off x="3379000" y="3864889"/>
            <a:ext cx="412240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4FD3FA3-DDFF-4E70-B59D-B5145B24C8D4}"/>
              </a:ext>
            </a:extLst>
          </p:cNvPr>
          <p:cNvSpPr/>
          <p:nvPr/>
        </p:nvSpPr>
        <p:spPr>
          <a:xfrm>
            <a:off x="2311364" y="4751731"/>
            <a:ext cx="1650798" cy="348104"/>
          </a:xfrm>
          <a:prstGeom prst="rect">
            <a:avLst/>
          </a:prstGeom>
          <a:pattFill prst="pct8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</a:rPr>
              <a:t>image upload</a:t>
            </a:r>
            <a:endParaRPr lang="en-US" sz="1600" i="1" dirty="0">
              <a:solidFill>
                <a:schemeClr val="bg1"/>
              </a:solidFill>
            </a:endParaRP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ADC6D6EA-E554-45F8-ADE4-7116C1720BE6}"/>
              </a:ext>
            </a:extLst>
          </p:cNvPr>
          <p:cNvCxnSpPr>
            <a:stCxn id="11" idx="1"/>
            <a:endCxn id="11" idx="1"/>
          </p:cNvCxnSpPr>
          <p:nvPr/>
        </p:nvCxnSpPr>
        <p:spPr>
          <a:xfrm>
            <a:off x="339155" y="432851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5BA2FEC0-3ACC-402B-8C89-F2910DACD910}"/>
              </a:ext>
            </a:extLst>
          </p:cNvPr>
          <p:cNvCxnSpPr>
            <a:cxnSpLocks/>
            <a:stCxn id="11" idx="1"/>
            <a:endCxn id="28" idx="1"/>
          </p:cNvCxnSpPr>
          <p:nvPr/>
        </p:nvCxnSpPr>
        <p:spPr>
          <a:xfrm rot="10800000" flipH="1" flipV="1">
            <a:off x="339155" y="4328514"/>
            <a:ext cx="40112" cy="601383"/>
          </a:xfrm>
          <a:prstGeom prst="bentConnector3">
            <a:avLst>
              <a:gd name="adj1" fmla="val -5699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27F5D1A8-E754-4423-B2DB-553E00BA5421}"/>
              </a:ext>
            </a:extLst>
          </p:cNvPr>
          <p:cNvCxnSpPr>
            <a:cxnSpLocks/>
            <a:stCxn id="11" idx="1"/>
            <a:endCxn id="42" idx="1"/>
          </p:cNvCxnSpPr>
          <p:nvPr/>
        </p:nvCxnSpPr>
        <p:spPr>
          <a:xfrm rot="10800000" flipH="1" flipV="1">
            <a:off x="339154" y="4328515"/>
            <a:ext cx="40111" cy="1031684"/>
          </a:xfrm>
          <a:prstGeom prst="bentConnector3">
            <a:avLst>
              <a:gd name="adj1" fmla="val -5699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E448D964-CE90-41F6-B20F-612BF98BDFBC}"/>
              </a:ext>
            </a:extLst>
          </p:cNvPr>
          <p:cNvCxnSpPr>
            <a:cxnSpLocks/>
            <a:stCxn id="11" idx="1"/>
            <a:endCxn id="29" idx="1"/>
          </p:cNvCxnSpPr>
          <p:nvPr/>
        </p:nvCxnSpPr>
        <p:spPr>
          <a:xfrm rot="10800000" flipH="1" flipV="1">
            <a:off x="339154" y="4328514"/>
            <a:ext cx="40113" cy="1461985"/>
          </a:xfrm>
          <a:prstGeom prst="bentConnector3">
            <a:avLst>
              <a:gd name="adj1" fmla="val -5698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60896CD8-4697-46E4-8A5F-0D03D57E9F8C}"/>
              </a:ext>
            </a:extLst>
          </p:cNvPr>
          <p:cNvCxnSpPr>
            <a:cxnSpLocks/>
            <a:stCxn id="30" idx="1"/>
            <a:endCxn id="47" idx="1"/>
          </p:cNvCxnSpPr>
          <p:nvPr/>
        </p:nvCxnSpPr>
        <p:spPr>
          <a:xfrm rot="10800000" flipH="1" flipV="1">
            <a:off x="2232130" y="4328515"/>
            <a:ext cx="79233" cy="597268"/>
          </a:xfrm>
          <a:prstGeom prst="bentConnector3">
            <a:avLst>
              <a:gd name="adj1" fmla="val -873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12EE5BB7-D01F-4222-9B7D-568537DFE0DC}"/>
              </a:ext>
            </a:extLst>
          </p:cNvPr>
          <p:cNvCxnSpPr>
            <a:stCxn id="21" idx="1"/>
            <a:endCxn id="36" idx="1"/>
          </p:cNvCxnSpPr>
          <p:nvPr/>
        </p:nvCxnSpPr>
        <p:spPr>
          <a:xfrm rot="10800000" flipH="1" flipV="1">
            <a:off x="9134605" y="4343895"/>
            <a:ext cx="116340" cy="540161"/>
          </a:xfrm>
          <a:prstGeom prst="bentConnector3">
            <a:avLst>
              <a:gd name="adj1" fmla="val -1964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ngle 68">
            <a:extLst>
              <a:ext uri="{FF2B5EF4-FFF2-40B4-BE49-F238E27FC236}">
                <a16:creationId xmlns:a16="http://schemas.microsoft.com/office/drawing/2014/main" id="{5D72CA48-29BA-4AB8-845D-5047FE5F657A}"/>
              </a:ext>
            </a:extLst>
          </p:cNvPr>
          <p:cNvCxnSpPr>
            <a:stCxn id="21" idx="1"/>
            <a:endCxn id="37" idx="1"/>
          </p:cNvCxnSpPr>
          <p:nvPr/>
        </p:nvCxnSpPr>
        <p:spPr>
          <a:xfrm rot="10800000" flipH="1" flipV="1">
            <a:off x="9134605" y="4343896"/>
            <a:ext cx="116340" cy="977042"/>
          </a:xfrm>
          <a:prstGeom prst="bentConnector3">
            <a:avLst>
              <a:gd name="adj1" fmla="val -1964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79F15B83-67C1-44BB-8D6E-ABEA6EF937B9}"/>
              </a:ext>
            </a:extLst>
          </p:cNvPr>
          <p:cNvSpPr txBox="1"/>
          <p:nvPr/>
        </p:nvSpPr>
        <p:spPr>
          <a:xfrm>
            <a:off x="4383548" y="347083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“feature” </a:t>
            </a:r>
            <a:r>
              <a:rPr lang="en-US" i="1" dirty="0" err="1"/>
              <a:t>projet</a:t>
            </a:r>
            <a:endParaRPr lang="en-US" i="1" dirty="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FB55983-69FC-4155-9299-7D96D83B32B4}"/>
              </a:ext>
            </a:extLst>
          </p:cNvPr>
          <p:cNvSpPr txBox="1"/>
          <p:nvPr/>
        </p:nvSpPr>
        <p:spPr>
          <a:xfrm>
            <a:off x="5587584" y="5054573"/>
            <a:ext cx="6682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Métriques</a:t>
            </a:r>
            <a:r>
              <a:rPr lang="en-US" sz="1400" dirty="0"/>
              <a:t>: </a:t>
            </a:r>
            <a:r>
              <a:rPr lang="en-US" sz="1400" i="1" dirty="0" err="1"/>
              <a:t>précision</a:t>
            </a:r>
            <a:r>
              <a:rPr lang="en-US" sz="1400" i="1" dirty="0"/>
              <a:t> et </a:t>
            </a:r>
            <a:r>
              <a:rPr lang="en-US" sz="1400" i="1" dirty="0" err="1"/>
              <a:t>rapidité</a:t>
            </a:r>
            <a:endParaRPr lang="en-US" sz="1400" i="1" dirty="0"/>
          </a:p>
          <a:p>
            <a:r>
              <a:rPr lang="en-US" sz="1400" dirty="0" err="1"/>
              <a:t>Enjeu</a:t>
            </a:r>
            <a:r>
              <a:rPr lang="en-US" sz="1400" dirty="0"/>
              <a:t>: </a:t>
            </a:r>
            <a:r>
              <a:rPr lang="en-US" sz="1400" i="1" dirty="0" err="1"/>
              <a:t>parallélisation</a:t>
            </a:r>
            <a:endParaRPr lang="en-US" sz="1400" i="1" dirty="0"/>
          </a:p>
          <a:p>
            <a:r>
              <a:rPr lang="en-US" sz="1400" b="1" dirty="0" err="1"/>
              <a:t>Contexte</a:t>
            </a:r>
            <a:r>
              <a:rPr lang="en-US" sz="1400" b="1" dirty="0"/>
              <a:t> : </a:t>
            </a:r>
            <a:r>
              <a:rPr lang="en-US" sz="1400" dirty="0" err="1">
                <a:hlinkClick r:id="rId3"/>
              </a:rPr>
              <a:t>DataOps</a:t>
            </a:r>
            <a:r>
              <a:rPr lang="en-US" sz="1400" dirty="0"/>
              <a:t> (ref. </a:t>
            </a:r>
            <a:r>
              <a:rPr lang="en-US" sz="1400" dirty="0" err="1"/>
              <a:t>Saagie</a:t>
            </a:r>
            <a:r>
              <a:rPr lang="en-US" sz="1400" dirty="0"/>
              <a:t>), </a:t>
            </a:r>
            <a:r>
              <a:rPr lang="en-US" sz="1400" dirty="0">
                <a:hlinkClick r:id="rId4"/>
              </a:rPr>
              <a:t>landscape Data &amp; AI</a:t>
            </a:r>
            <a:r>
              <a:rPr lang="en-US" sz="1400" dirty="0"/>
              <a:t> (ref. </a:t>
            </a:r>
            <a:r>
              <a:rPr lang="en-US" sz="1400" dirty="0" err="1"/>
              <a:t>FirstMarck</a:t>
            </a:r>
            <a:r>
              <a:rPr lang="en-US" sz="1400" dirty="0"/>
              <a:t>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26F17FD-01E7-4661-84FD-70663E4B162F}"/>
              </a:ext>
            </a:extLst>
          </p:cNvPr>
          <p:cNvSpPr/>
          <p:nvPr/>
        </p:nvSpPr>
        <p:spPr>
          <a:xfrm>
            <a:off x="6982628" y="4050303"/>
            <a:ext cx="1532381" cy="556424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Store results</a:t>
            </a:r>
          </a:p>
        </p:txBody>
      </p:sp>
      <p:sp>
        <p:nvSpPr>
          <p:cNvPr id="89" name="Flèche : droite 88">
            <a:extLst>
              <a:ext uri="{FF2B5EF4-FFF2-40B4-BE49-F238E27FC236}">
                <a16:creationId xmlns:a16="http://schemas.microsoft.com/office/drawing/2014/main" id="{71D1E672-9992-41AD-AFC5-893F23D9F3BB}"/>
              </a:ext>
            </a:extLst>
          </p:cNvPr>
          <p:cNvSpPr/>
          <p:nvPr/>
        </p:nvSpPr>
        <p:spPr>
          <a:xfrm>
            <a:off x="6617691" y="4261625"/>
            <a:ext cx="275208" cy="202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Graphique 99" descr="Profil mâle avec un remplissage uni">
            <a:extLst>
              <a:ext uri="{FF2B5EF4-FFF2-40B4-BE49-F238E27FC236}">
                <a16:creationId xmlns:a16="http://schemas.microsoft.com/office/drawing/2014/main" id="{C632664B-D893-486C-95C9-EFF4102073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2873" y="5146412"/>
            <a:ext cx="447222" cy="447222"/>
          </a:xfrm>
          <a:prstGeom prst="rect">
            <a:avLst/>
          </a:prstGeom>
        </p:spPr>
      </p:pic>
      <p:pic>
        <p:nvPicPr>
          <p:cNvPr id="101" name="Graphique 100" descr="Profil mâle avec un remplissage uni">
            <a:extLst>
              <a:ext uri="{FF2B5EF4-FFF2-40B4-BE49-F238E27FC236}">
                <a16:creationId xmlns:a16="http://schemas.microsoft.com/office/drawing/2014/main" id="{47FF5075-A7FB-4390-B144-1168EA5493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96302" y="5370023"/>
            <a:ext cx="447222" cy="447222"/>
          </a:xfrm>
          <a:prstGeom prst="rect">
            <a:avLst/>
          </a:prstGeom>
        </p:spPr>
      </p:pic>
      <p:pic>
        <p:nvPicPr>
          <p:cNvPr id="102" name="Graphique 101" descr="Profil mâle avec un remplissage uni">
            <a:extLst>
              <a:ext uri="{FF2B5EF4-FFF2-40B4-BE49-F238E27FC236}">
                <a16:creationId xmlns:a16="http://schemas.microsoft.com/office/drawing/2014/main" id="{463A5386-01FA-4BEE-8076-E0F50EA8C4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69443" y="5452750"/>
            <a:ext cx="447222" cy="447222"/>
          </a:xfrm>
          <a:prstGeom prst="rect">
            <a:avLst/>
          </a:prstGeom>
        </p:spPr>
      </p:pic>
      <p:pic>
        <p:nvPicPr>
          <p:cNvPr id="106" name="Image 105">
            <a:extLst>
              <a:ext uri="{FF2B5EF4-FFF2-40B4-BE49-F238E27FC236}">
                <a16:creationId xmlns:a16="http://schemas.microsoft.com/office/drawing/2014/main" id="{4429151D-1B93-44C0-9731-AB8829AD88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64216" y="5787532"/>
            <a:ext cx="3119492" cy="955973"/>
          </a:xfrm>
          <a:prstGeom prst="rect">
            <a:avLst/>
          </a:prstGeom>
        </p:spPr>
      </p:pic>
      <p:sp>
        <p:nvSpPr>
          <p:cNvPr id="128" name="ZoneTexte 127">
            <a:extLst>
              <a:ext uri="{FF2B5EF4-FFF2-40B4-BE49-F238E27FC236}">
                <a16:creationId xmlns:a16="http://schemas.microsoft.com/office/drawing/2014/main" id="{7B353B3B-4027-417D-80E8-E8DDDD38A20D}"/>
              </a:ext>
            </a:extLst>
          </p:cNvPr>
          <p:cNvSpPr txBox="1"/>
          <p:nvPr/>
        </p:nvSpPr>
        <p:spPr>
          <a:xfrm>
            <a:off x="4548180" y="5809416"/>
            <a:ext cx="10887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Team Data…</a:t>
            </a:r>
          </a:p>
          <a:p>
            <a:r>
              <a:rPr lang="en-US" sz="1100" dirty="0"/>
              <a:t>Engineer</a:t>
            </a:r>
          </a:p>
          <a:p>
            <a:r>
              <a:rPr lang="en-US" sz="1100" b="1" dirty="0"/>
              <a:t> </a:t>
            </a:r>
            <a:r>
              <a:rPr lang="en-US" sz="1100" b="1" dirty="0">
                <a:solidFill>
                  <a:srgbClr val="92D050"/>
                </a:solidFill>
              </a:rPr>
              <a:t>- Architect -</a:t>
            </a:r>
          </a:p>
          <a:p>
            <a:r>
              <a:rPr lang="en-US" sz="1100" dirty="0"/>
              <a:t>Scientist</a:t>
            </a:r>
          </a:p>
        </p:txBody>
      </p:sp>
      <p:pic>
        <p:nvPicPr>
          <p:cNvPr id="131" name="Graphique 130" descr="Profil mâle avec un remplissage uni">
            <a:extLst>
              <a:ext uri="{FF2B5EF4-FFF2-40B4-BE49-F238E27FC236}">
                <a16:creationId xmlns:a16="http://schemas.microsoft.com/office/drawing/2014/main" id="{11697EA5-D132-48FD-BEB0-1DD4BF250A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64732" y="5151485"/>
            <a:ext cx="447222" cy="447222"/>
          </a:xfrm>
          <a:prstGeom prst="rect">
            <a:avLst/>
          </a:prstGeom>
        </p:spPr>
      </p:pic>
      <p:pic>
        <p:nvPicPr>
          <p:cNvPr id="132" name="Graphique 131" descr="Profil mâle avec un remplissage uni">
            <a:extLst>
              <a:ext uri="{FF2B5EF4-FFF2-40B4-BE49-F238E27FC236}">
                <a16:creationId xmlns:a16="http://schemas.microsoft.com/office/drawing/2014/main" id="{AD3DFA73-0179-4827-ABC9-0B4C0E1D48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27169" y="5286041"/>
            <a:ext cx="447222" cy="447222"/>
          </a:xfrm>
          <a:prstGeom prst="rect">
            <a:avLst/>
          </a:prstGeom>
        </p:spPr>
      </p:pic>
      <p:pic>
        <p:nvPicPr>
          <p:cNvPr id="133" name="Graphique 132" descr="Profil mâle avec un remplissage uni">
            <a:extLst>
              <a:ext uri="{FF2B5EF4-FFF2-40B4-BE49-F238E27FC236}">
                <a16:creationId xmlns:a16="http://schemas.microsoft.com/office/drawing/2014/main" id="{72AEA5BD-1E64-40F4-A5C8-305CFFC331E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51302" y="5457823"/>
            <a:ext cx="447222" cy="447222"/>
          </a:xfrm>
          <a:prstGeom prst="rect">
            <a:avLst/>
          </a:prstGeom>
        </p:spPr>
      </p:pic>
      <p:sp>
        <p:nvSpPr>
          <p:cNvPr id="135" name="ZoneTexte 134">
            <a:extLst>
              <a:ext uri="{FF2B5EF4-FFF2-40B4-BE49-F238E27FC236}">
                <a16:creationId xmlns:a16="http://schemas.microsoft.com/office/drawing/2014/main" id="{D6364F3C-CFAD-4378-A9B9-BFD28EDF5544}"/>
              </a:ext>
            </a:extLst>
          </p:cNvPr>
          <p:cNvSpPr txBox="1"/>
          <p:nvPr/>
        </p:nvSpPr>
        <p:spPr>
          <a:xfrm>
            <a:off x="3513152" y="5692460"/>
            <a:ext cx="721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Business</a:t>
            </a:r>
          </a:p>
        </p:txBody>
      </p:sp>
      <p:pic>
        <p:nvPicPr>
          <p:cNvPr id="136" name="Graphique 135" descr="Profil mâle avec un remplissage uni">
            <a:extLst>
              <a:ext uri="{FF2B5EF4-FFF2-40B4-BE49-F238E27FC236}">
                <a16:creationId xmlns:a16="http://schemas.microsoft.com/office/drawing/2014/main" id="{7232ABA7-9D03-4C1B-8048-8321FB174C0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78063" y="5959082"/>
            <a:ext cx="447222" cy="447222"/>
          </a:xfrm>
          <a:prstGeom prst="rect">
            <a:avLst/>
          </a:prstGeom>
        </p:spPr>
      </p:pic>
      <p:pic>
        <p:nvPicPr>
          <p:cNvPr id="137" name="Graphique 136" descr="Profil mâle avec un remplissage uni">
            <a:extLst>
              <a:ext uri="{FF2B5EF4-FFF2-40B4-BE49-F238E27FC236}">
                <a16:creationId xmlns:a16="http://schemas.microsoft.com/office/drawing/2014/main" id="{BD6C0C3A-3970-4DB1-8CAA-AADCA3C0522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40500" y="6093638"/>
            <a:ext cx="447222" cy="447222"/>
          </a:xfrm>
          <a:prstGeom prst="rect">
            <a:avLst/>
          </a:prstGeom>
        </p:spPr>
      </p:pic>
      <p:pic>
        <p:nvPicPr>
          <p:cNvPr id="138" name="Graphique 137" descr="Profil mâle avec un remplissage uni">
            <a:extLst>
              <a:ext uri="{FF2B5EF4-FFF2-40B4-BE49-F238E27FC236}">
                <a16:creationId xmlns:a16="http://schemas.microsoft.com/office/drawing/2014/main" id="{ED713A94-7576-41AA-A443-505C9BC3E70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464633" y="6265420"/>
            <a:ext cx="447222" cy="447222"/>
          </a:xfrm>
          <a:prstGeom prst="rect">
            <a:avLst/>
          </a:prstGeom>
        </p:spPr>
      </p:pic>
      <p:sp>
        <p:nvSpPr>
          <p:cNvPr id="139" name="ZoneTexte 138">
            <a:extLst>
              <a:ext uri="{FF2B5EF4-FFF2-40B4-BE49-F238E27FC236}">
                <a16:creationId xmlns:a16="http://schemas.microsoft.com/office/drawing/2014/main" id="{110B39A5-1848-4239-8942-7C5C2EAFE201}"/>
              </a:ext>
            </a:extLst>
          </p:cNvPr>
          <p:cNvSpPr txBox="1"/>
          <p:nvPr/>
        </p:nvSpPr>
        <p:spPr>
          <a:xfrm>
            <a:off x="3826483" y="6500057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Team IT</a:t>
            </a:r>
          </a:p>
        </p:txBody>
      </p:sp>
      <p:pic>
        <p:nvPicPr>
          <p:cNvPr id="147" name="Image 146">
            <a:extLst>
              <a:ext uri="{FF2B5EF4-FFF2-40B4-BE49-F238E27FC236}">
                <a16:creationId xmlns:a16="http://schemas.microsoft.com/office/drawing/2014/main" id="{F523D891-008D-497E-A631-DF3BABF7DD77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b="5114"/>
          <a:stretch/>
        </p:blipFill>
        <p:spPr>
          <a:xfrm>
            <a:off x="8826418" y="5791176"/>
            <a:ext cx="3162900" cy="9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3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3888C-B70D-4428-BDCD-A32C32ED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150128-11F5-4E1B-AD2C-1089C6972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727" y="1453436"/>
            <a:ext cx="5676900" cy="27336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75B5198-D2A4-4074-BCFA-BB44617455BB}"/>
              </a:ext>
            </a:extLst>
          </p:cNvPr>
          <p:cNvSpPr txBox="1"/>
          <p:nvPr/>
        </p:nvSpPr>
        <p:spPr>
          <a:xfrm>
            <a:off x="8093392" y="2953692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Local : with YARN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Resource management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B913508-C8D2-4932-B3B1-9F58D77BC3E8}"/>
              </a:ext>
            </a:extLst>
          </p:cNvPr>
          <p:cNvSpPr txBox="1"/>
          <p:nvPr/>
        </p:nvSpPr>
        <p:spPr>
          <a:xfrm>
            <a:off x="7468923" y="2662052"/>
            <a:ext cx="7024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i="1" dirty="0">
                <a:solidFill>
                  <a:schemeClr val="bg1"/>
                </a:solidFill>
              </a:rPr>
              <a:t>connects to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E0BFF14-BD82-4BD5-91A3-8EB309AE1E6D}"/>
              </a:ext>
            </a:extLst>
          </p:cNvPr>
          <p:cNvSpPr txBox="1"/>
          <p:nvPr/>
        </p:nvSpPr>
        <p:spPr>
          <a:xfrm>
            <a:off x="8431025" y="4300673"/>
            <a:ext cx="3530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Répartition</a:t>
            </a:r>
            <a:r>
              <a:rPr lang="en-US" dirty="0"/>
              <a:t> </a:t>
            </a:r>
            <a:r>
              <a:rPr lang="en-US" dirty="0" err="1"/>
              <a:t>nominale</a:t>
            </a:r>
            <a:r>
              <a:rPr lang="en-US" dirty="0"/>
              <a:t>: n CPUs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D5D4F49-39BB-4137-95D7-B57494431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050" y="1487436"/>
            <a:ext cx="1495425" cy="54292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4D0A578-C507-4DEB-8DF4-CEA84E86FE06}"/>
              </a:ext>
            </a:extLst>
          </p:cNvPr>
          <p:cNvSpPr txBox="1"/>
          <p:nvPr/>
        </p:nvSpPr>
        <p:spPr>
          <a:xfrm>
            <a:off x="6134099" y="3783942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Standalone / YARN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for 1 driver - n workers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63C8FBF-80B2-498E-B663-5F8D2587669B}"/>
              </a:ext>
            </a:extLst>
          </p:cNvPr>
          <p:cNvSpPr txBox="1"/>
          <p:nvPr/>
        </p:nvSpPr>
        <p:spPr>
          <a:xfrm>
            <a:off x="7620068" y="3489057"/>
            <a:ext cx="253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err="1">
                <a:solidFill>
                  <a:schemeClr val="bg1"/>
                </a:solidFill>
              </a:rPr>
              <a:t>sc.broadcast</a:t>
            </a:r>
            <a:r>
              <a:rPr lang="en-US" sz="900" b="1" dirty="0">
                <a:solidFill>
                  <a:schemeClr val="bg1"/>
                </a:solidFill>
              </a:rPr>
              <a:t>()</a:t>
            </a:r>
          </a:p>
          <a:p>
            <a:r>
              <a:rPr lang="en-US" sz="900" b="1" dirty="0">
                <a:solidFill>
                  <a:schemeClr val="bg1"/>
                </a:solidFill>
              </a:rPr>
              <a:t>to “share” variables on any nodes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538C8E0-DD00-435E-8BC8-F48D84D08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254" y="4256909"/>
            <a:ext cx="2416771" cy="118345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8C4E947-63B1-4510-B7EF-1F9B9BD34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91" y="4179173"/>
            <a:ext cx="1200150" cy="523875"/>
          </a:xfrm>
          <a:prstGeom prst="rect">
            <a:avLst/>
          </a:prstGeom>
        </p:spPr>
      </p:pic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E98028BE-3C73-49BC-A3B7-2940E93AEAAD}"/>
              </a:ext>
            </a:extLst>
          </p:cNvPr>
          <p:cNvSpPr txBox="1">
            <a:spLocks/>
          </p:cNvSpPr>
          <p:nvPr/>
        </p:nvSpPr>
        <p:spPr>
          <a:xfrm>
            <a:off x="113982" y="3718232"/>
            <a:ext cx="5676900" cy="67808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Prototype local : </a:t>
            </a:r>
            <a:r>
              <a:rPr lang="en-US" sz="1200" dirty="0"/>
              <a:t>script </a:t>
            </a:r>
            <a:r>
              <a:rPr lang="en-US" sz="1200" dirty="0" err="1"/>
              <a:t>pySpark</a:t>
            </a:r>
            <a:endParaRPr lang="en-US" sz="1200" dirty="0"/>
          </a:p>
          <a:p>
            <a:pPr lvl="1"/>
            <a:endParaRPr lang="en-US" sz="1100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78C6A9E-EFBD-4943-B1F4-0CFFBD5889FC}"/>
              </a:ext>
            </a:extLst>
          </p:cNvPr>
          <p:cNvSpPr txBox="1">
            <a:spLocks/>
          </p:cNvSpPr>
          <p:nvPr/>
        </p:nvSpPr>
        <p:spPr>
          <a:xfrm>
            <a:off x="113982" y="4670005"/>
            <a:ext cx="5676900" cy="162079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/>
              <a:t>Dispositif</a:t>
            </a:r>
            <a:r>
              <a:rPr lang="en-US" sz="1200" b="1" dirty="0"/>
              <a:t> Cloud </a:t>
            </a:r>
            <a:r>
              <a:rPr lang="en-US" sz="1200" dirty="0"/>
              <a:t>pour </a:t>
            </a:r>
            <a:r>
              <a:rPr lang="en-US" sz="1200" dirty="0" err="1"/>
              <a:t>scalabilité</a:t>
            </a:r>
            <a:endParaRPr lang="en-US" sz="1200" dirty="0"/>
          </a:p>
          <a:p>
            <a:pPr lvl="1"/>
            <a:r>
              <a:rPr lang="en-US" sz="1200" dirty="0"/>
              <a:t>Pas encore </a:t>
            </a:r>
            <a:r>
              <a:rPr lang="en-US" sz="1200" dirty="0" err="1"/>
              <a:t>fonctionnel</a:t>
            </a:r>
            <a:endParaRPr lang="en-US" sz="1200" dirty="0"/>
          </a:p>
          <a:p>
            <a:pPr lvl="1"/>
            <a:r>
              <a:rPr lang="en-US" sz="1200" dirty="0"/>
              <a:t>Stockage, Permissions, Cluster management et </a:t>
            </a:r>
            <a:r>
              <a:rPr lang="en-US" sz="1200" dirty="0" err="1"/>
              <a:t>serveurs</a:t>
            </a:r>
            <a:r>
              <a:rPr lang="en-US" sz="1200" dirty="0"/>
              <a:t> de </a:t>
            </a:r>
            <a:r>
              <a:rPr lang="en-US" sz="1200" dirty="0" err="1"/>
              <a:t>calculs</a:t>
            </a:r>
            <a:r>
              <a:rPr lang="en-US" sz="1200" dirty="0"/>
              <a:t> (</a:t>
            </a:r>
            <a:r>
              <a:rPr lang="en-US" sz="1200" dirty="0" err="1"/>
              <a:t>autant</a:t>
            </a:r>
            <a:r>
              <a:rPr lang="en-US" sz="1200" dirty="0"/>
              <a:t> que </a:t>
            </a:r>
            <a:r>
              <a:rPr lang="en-US" sz="1200" dirty="0" err="1"/>
              <a:t>nécessaires</a:t>
            </a:r>
            <a:r>
              <a:rPr lang="en-US" sz="1200" dirty="0"/>
              <a:t>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FC61AC6-875C-4935-AA36-B3BAA5AAD3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8661" y="4178598"/>
            <a:ext cx="945473" cy="533010"/>
          </a:xfrm>
          <a:prstGeom prst="rect">
            <a:avLst/>
          </a:prstGeom>
        </p:spPr>
      </p:pic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BDFE4600-B2DA-48BF-9DEA-B852CE32C788}"/>
              </a:ext>
            </a:extLst>
          </p:cNvPr>
          <p:cNvSpPr txBox="1">
            <a:spLocks/>
          </p:cNvSpPr>
          <p:nvPr/>
        </p:nvSpPr>
        <p:spPr>
          <a:xfrm>
            <a:off x="208792" y="1447708"/>
            <a:ext cx="6000933" cy="177969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4EF29388-3D4D-4F1C-AD60-D323213E4A48}"/>
              </a:ext>
            </a:extLst>
          </p:cNvPr>
          <p:cNvSpPr txBox="1">
            <a:spLocks/>
          </p:cNvSpPr>
          <p:nvPr/>
        </p:nvSpPr>
        <p:spPr>
          <a:xfrm>
            <a:off x="113982" y="1523531"/>
            <a:ext cx="5676900" cy="208283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err="1"/>
              <a:t>Fondements</a:t>
            </a:r>
            <a:r>
              <a:rPr lang="en-US" sz="1200" b="1" dirty="0"/>
              <a:t> : ecosystem Hadoop + framework Spark</a:t>
            </a:r>
          </a:p>
          <a:p>
            <a:pPr lvl="1"/>
            <a:r>
              <a:rPr lang="en-US" sz="1200" dirty="0"/>
              <a:t>Principe Hadoop map/reduce et distribution des </a:t>
            </a:r>
            <a:r>
              <a:rPr lang="en-US" sz="1200" dirty="0" err="1"/>
              <a:t>tâches</a:t>
            </a:r>
            <a:endParaRPr lang="en-US" sz="1200" dirty="0"/>
          </a:p>
          <a:p>
            <a:pPr lvl="1"/>
            <a:r>
              <a:rPr lang="en-US" sz="1200" dirty="0"/>
              <a:t>Resilient Distributed Dataset (pour nous : Spark </a:t>
            </a:r>
            <a:r>
              <a:rPr lang="en-US" sz="1200" dirty="0" err="1"/>
              <a:t>Dataframe</a:t>
            </a:r>
            <a:r>
              <a:rPr lang="en-US" sz="1200" dirty="0"/>
              <a:t>)</a:t>
            </a:r>
          </a:p>
          <a:p>
            <a:pPr lvl="2"/>
            <a:r>
              <a:rPr lang="en-US" sz="1200" dirty="0"/>
              <a:t>Assurant la </a:t>
            </a:r>
            <a:r>
              <a:rPr lang="en-US" sz="1200" b="1" dirty="0" err="1"/>
              <a:t>Parallélisation</a:t>
            </a:r>
            <a:r>
              <a:rPr lang="en-US" sz="1200" dirty="0"/>
              <a:t> des operations</a:t>
            </a:r>
          </a:p>
          <a:p>
            <a:pPr lvl="2"/>
            <a:r>
              <a:rPr lang="en-US" sz="1200" b="1" dirty="0" err="1"/>
              <a:t>Résilient</a:t>
            </a:r>
            <a:r>
              <a:rPr lang="en-US" sz="1200" dirty="0"/>
              <a:t> au </a:t>
            </a:r>
            <a:r>
              <a:rPr lang="en-US" sz="1200" dirty="0" err="1"/>
              <a:t>moyen</a:t>
            </a:r>
            <a:r>
              <a:rPr lang="en-US" sz="1200" dirty="0"/>
              <a:t> de </a:t>
            </a:r>
            <a:r>
              <a:rPr lang="en-US" sz="1200" dirty="0" err="1"/>
              <a:t>graphes</a:t>
            </a:r>
            <a:r>
              <a:rPr lang="en-US" sz="1200" dirty="0"/>
              <a:t> </a:t>
            </a:r>
            <a:r>
              <a:rPr lang="en-US" sz="1200" dirty="0" err="1"/>
              <a:t>acycliques</a:t>
            </a:r>
            <a:r>
              <a:rPr lang="en-US" sz="1200" dirty="0"/>
              <a:t> </a:t>
            </a:r>
            <a:r>
              <a:rPr lang="en-US" sz="1200" dirty="0" err="1"/>
              <a:t>orientés</a:t>
            </a:r>
            <a:r>
              <a:rPr lang="en-US" sz="1200" dirty="0"/>
              <a:t> (</a:t>
            </a:r>
            <a:r>
              <a:rPr lang="en-US" sz="1200" dirty="0" err="1"/>
              <a:t>tolérance</a:t>
            </a:r>
            <a:r>
              <a:rPr lang="en-US" sz="1200" dirty="0"/>
              <a:t> au </a:t>
            </a:r>
            <a:r>
              <a:rPr lang="en-US" sz="1200" dirty="0" err="1"/>
              <a:t>pannes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Lazy evaluation (Transformation vs Action)</a:t>
            </a:r>
          </a:p>
        </p:txBody>
      </p:sp>
      <p:pic>
        <p:nvPicPr>
          <p:cNvPr id="1028" name="Picture 4" descr="Understanding Hadoop Yarn. YARN — Yet Another Resource Negotiator… | by  ELMASLOUHY Mouaad | Medium">
            <a:extLst>
              <a:ext uri="{FF2B5EF4-FFF2-40B4-BE49-F238E27FC236}">
                <a16:creationId xmlns:a16="http://schemas.microsoft.com/office/drawing/2014/main" id="{1BC4212C-2A5C-41AB-BD46-DC5C059E56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5" t="15505" r="13152" b="23390"/>
          <a:stretch/>
        </p:blipFill>
        <p:spPr bwMode="auto">
          <a:xfrm>
            <a:off x="7683689" y="1514592"/>
            <a:ext cx="914400" cy="43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737CBD52-FCD8-444C-9BAA-36FED07E0A7D}"/>
              </a:ext>
            </a:extLst>
          </p:cNvPr>
          <p:cNvSpPr txBox="1"/>
          <p:nvPr/>
        </p:nvSpPr>
        <p:spPr>
          <a:xfrm>
            <a:off x="2690316" y="4699740"/>
            <a:ext cx="10378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 ! Java 1.8 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9D26A997-D2A9-4BF2-8E9D-357DD5737F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8933" y="4179341"/>
            <a:ext cx="523707" cy="52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5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0D9D2-D739-4303-B773-4D74C99E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49" y="788397"/>
            <a:ext cx="2226163" cy="634275"/>
          </a:xfrm>
        </p:spPr>
        <p:txBody>
          <a:bodyPr/>
          <a:lstStyle/>
          <a:p>
            <a:r>
              <a:rPr lang="en-US" dirty="0"/>
              <a:t>Spark UI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630E19-5CEC-4FB5-89B0-634C9954B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813" y="2434521"/>
            <a:ext cx="8820300" cy="4348236"/>
          </a:xfrm>
          <a:prstGeom prst="rect">
            <a:avLst/>
          </a:prstGeom>
        </p:spPr>
      </p:pic>
      <p:sp>
        <p:nvSpPr>
          <p:cNvPr id="5" name="Accolade fermante 4">
            <a:extLst>
              <a:ext uri="{FF2B5EF4-FFF2-40B4-BE49-F238E27FC236}">
                <a16:creationId xmlns:a16="http://schemas.microsoft.com/office/drawing/2014/main" id="{E4A52900-C83C-4767-A42C-8D40396CBC74}"/>
              </a:ext>
            </a:extLst>
          </p:cNvPr>
          <p:cNvSpPr/>
          <p:nvPr/>
        </p:nvSpPr>
        <p:spPr>
          <a:xfrm>
            <a:off x="4616473" y="3233598"/>
            <a:ext cx="276225" cy="173355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B6EE39-597C-4456-9121-E454BFC07AC2}"/>
              </a:ext>
            </a:extLst>
          </p:cNvPr>
          <p:cNvSpPr txBox="1"/>
          <p:nvPr/>
        </p:nvSpPr>
        <p:spPr>
          <a:xfrm>
            <a:off x="4831369" y="3404871"/>
            <a:ext cx="5394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DAG : </a:t>
            </a:r>
            <a:r>
              <a:rPr lang="en-US" dirty="0" err="1">
                <a:solidFill>
                  <a:schemeClr val="bg1"/>
                </a:solidFill>
              </a:rPr>
              <a:t>Graphe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Acyclique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Orienté</a:t>
            </a:r>
            <a:r>
              <a:rPr lang="en-US" dirty="0">
                <a:solidFill>
                  <a:schemeClr val="bg1"/>
                </a:solidFill>
              </a:rPr>
              <a:t> :</a:t>
            </a:r>
          </a:p>
          <a:p>
            <a:r>
              <a:rPr lang="en-US" dirty="0">
                <a:solidFill>
                  <a:schemeClr val="bg1"/>
                </a:solidFill>
              </a:rPr>
              <a:t>Jobs – Stages – Tasks (</a:t>
            </a:r>
            <a:r>
              <a:rPr lang="en-US" dirty="0" err="1">
                <a:solidFill>
                  <a:schemeClr val="bg1"/>
                </a:solidFill>
              </a:rPr>
              <a:t>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nécessaire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sinon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b="1" dirty="0">
                <a:solidFill>
                  <a:schemeClr val="bg1"/>
                </a:solidFill>
              </a:rPr>
              <a:t>Skip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Non </a:t>
            </a:r>
            <a:r>
              <a:rPr lang="en-US" dirty="0" err="1">
                <a:solidFill>
                  <a:schemeClr val="bg1"/>
                </a:solidFill>
              </a:rPr>
              <a:t>répartis</a:t>
            </a:r>
            <a:r>
              <a:rPr lang="en-US" dirty="0">
                <a:solidFill>
                  <a:schemeClr val="bg1"/>
                </a:solidFill>
              </a:rPr>
              <a:t> sur </a:t>
            </a:r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92EA09F1-1FD9-47CF-ACE4-4CB390FBB4EE}"/>
              </a:ext>
            </a:extLst>
          </p:cNvPr>
          <p:cNvSpPr/>
          <p:nvPr/>
        </p:nvSpPr>
        <p:spPr>
          <a:xfrm rot="16200000">
            <a:off x="7442569" y="720391"/>
            <a:ext cx="326786" cy="882030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17A16A-9FE4-48EC-A350-09D8308EAAF7}"/>
              </a:ext>
            </a:extLst>
          </p:cNvPr>
          <p:cNvSpPr txBox="1"/>
          <p:nvPr/>
        </p:nvSpPr>
        <p:spPr>
          <a:xfrm>
            <a:off x="5151168" y="4320817"/>
            <a:ext cx="6026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Timeline (un </a:t>
            </a:r>
            <a:r>
              <a:rPr lang="en-US" dirty="0" err="1">
                <a:solidFill>
                  <a:schemeClr val="bg1"/>
                </a:solidFill>
              </a:rPr>
              <a:t>seul</a:t>
            </a:r>
            <a:r>
              <a:rPr lang="en-US" dirty="0">
                <a:solidFill>
                  <a:schemeClr val="bg1"/>
                </a:solidFill>
              </a:rPr>
              <a:t> Stage): </a:t>
            </a:r>
          </a:p>
          <a:p>
            <a:r>
              <a:rPr lang="en-US" dirty="0">
                <a:solidFill>
                  <a:schemeClr val="bg1"/>
                </a:solidFill>
              </a:rPr>
              <a:t>Executions </a:t>
            </a:r>
            <a:r>
              <a:rPr lang="en-US" dirty="0" err="1">
                <a:solidFill>
                  <a:schemeClr val="bg1"/>
                </a:solidFill>
              </a:rPr>
              <a:t>parallèles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précédées</a:t>
            </a:r>
            <a:r>
              <a:rPr lang="en-US" dirty="0">
                <a:solidFill>
                  <a:schemeClr val="bg1"/>
                </a:solidFill>
              </a:rPr>
              <a:t> de scheduler delay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700AEB-07A5-43D2-BECB-1C054E2100F5}"/>
              </a:ext>
            </a:extLst>
          </p:cNvPr>
          <p:cNvSpPr txBox="1"/>
          <p:nvPr/>
        </p:nvSpPr>
        <p:spPr>
          <a:xfrm>
            <a:off x="8675620" y="2602038"/>
            <a:ext cx="3195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B050"/>
                </a:solidFill>
              </a:rPr>
              <a:t>Action de Write Parquet</a:t>
            </a:r>
          </a:p>
          <a:p>
            <a:pPr algn="r"/>
            <a:r>
              <a:rPr lang="en-US" b="1" dirty="0">
                <a:solidFill>
                  <a:srgbClr val="00B050"/>
                </a:solidFill>
              </a:rPr>
              <a:t>67 tasks</a:t>
            </a:r>
          </a:p>
          <a:p>
            <a:pPr algn="r"/>
            <a:r>
              <a:rPr lang="en-US" b="1" dirty="0">
                <a:solidFill>
                  <a:srgbClr val="00B050"/>
                </a:solidFill>
              </a:rPr>
              <a:t>4 partitions</a:t>
            </a:r>
          </a:p>
          <a:p>
            <a:pPr algn="r"/>
            <a:r>
              <a:rPr lang="en-US" dirty="0">
                <a:solidFill>
                  <a:srgbClr val="00B050"/>
                </a:solidFill>
              </a:rPr>
              <a:t>(4 </a:t>
            </a:r>
            <a:r>
              <a:rPr lang="en-US" dirty="0" err="1">
                <a:solidFill>
                  <a:srgbClr val="00B050"/>
                </a:solidFill>
              </a:rPr>
              <a:t>coeurs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locaux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C8F1BDC-9BDF-47F2-BB0E-CD6E56CDF0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47"/>
          <a:stretch/>
        </p:blipFill>
        <p:spPr>
          <a:xfrm>
            <a:off x="3195812" y="142486"/>
            <a:ext cx="8820300" cy="2123176"/>
          </a:xfrm>
          <a:prstGeom prst="rect">
            <a:avLst/>
          </a:prstGeom>
        </p:spPr>
      </p:pic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3720AC7E-DA9E-46F6-9810-502FDC505E44}"/>
              </a:ext>
            </a:extLst>
          </p:cNvPr>
          <p:cNvSpPr/>
          <p:nvPr/>
        </p:nvSpPr>
        <p:spPr>
          <a:xfrm rot="16200000">
            <a:off x="7745701" y="-3598401"/>
            <a:ext cx="326786" cy="820963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0D659E3-2CF5-4291-977C-995026B20215}"/>
              </a:ext>
            </a:extLst>
          </p:cNvPr>
          <p:cNvSpPr txBox="1"/>
          <p:nvPr/>
        </p:nvSpPr>
        <p:spPr>
          <a:xfrm>
            <a:off x="4467486" y="515372"/>
            <a:ext cx="5729454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chemeClr val="bg1"/>
                </a:solidFill>
              </a:rPr>
              <a:t>Débute</a:t>
            </a:r>
            <a:r>
              <a:rPr lang="en-US" sz="1400" i="1" dirty="0">
                <a:solidFill>
                  <a:schemeClr val="bg1"/>
                </a:solidFill>
              </a:rPr>
              <a:t> sur </a:t>
            </a:r>
            <a:r>
              <a:rPr lang="en-US" sz="1400" i="1" dirty="0" err="1">
                <a:solidFill>
                  <a:schemeClr val="bg1"/>
                </a:solidFill>
              </a:rPr>
              <a:t>ajout</a:t>
            </a:r>
            <a:r>
              <a:rPr lang="en-US" sz="1400" i="1" dirty="0">
                <a:solidFill>
                  <a:schemeClr val="bg1"/>
                </a:solidFill>
              </a:rPr>
              <a:t> d’un executor driver, </a:t>
            </a:r>
            <a:r>
              <a:rPr lang="en-US" sz="1400" i="1" dirty="0" err="1">
                <a:solidFill>
                  <a:schemeClr val="bg1"/>
                </a:solidFill>
              </a:rPr>
              <a:t>puis</a:t>
            </a:r>
            <a:r>
              <a:rPr lang="en-US" sz="1400" i="1" dirty="0">
                <a:solidFill>
                  <a:schemeClr val="bg1"/>
                </a:solidFill>
              </a:rPr>
              <a:t> script spark (</a:t>
            </a:r>
            <a:r>
              <a:rPr lang="en-US" sz="1400" i="1" dirty="0" err="1">
                <a:solidFill>
                  <a:schemeClr val="bg1"/>
                </a:solidFill>
              </a:rPr>
              <a:t>manuel</a:t>
            </a:r>
            <a:r>
              <a:rPr lang="en-US" sz="1400" i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8950FAA-A765-4EA6-AFFF-82CCF6E92184}"/>
              </a:ext>
            </a:extLst>
          </p:cNvPr>
          <p:cNvSpPr txBox="1"/>
          <p:nvPr/>
        </p:nvSpPr>
        <p:spPr>
          <a:xfrm>
            <a:off x="4173507" y="1507916"/>
            <a:ext cx="5251619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i="1" dirty="0" err="1">
                <a:solidFill>
                  <a:schemeClr val="bg1"/>
                </a:solidFill>
              </a:rPr>
              <a:t>Seules</a:t>
            </a:r>
            <a:r>
              <a:rPr lang="en-US" sz="1400" i="1" dirty="0">
                <a:solidFill>
                  <a:schemeClr val="bg1"/>
                </a:solidFill>
              </a:rPr>
              <a:t> les actions </a:t>
            </a:r>
            <a:r>
              <a:rPr lang="en-US" sz="1400" i="1" dirty="0" err="1">
                <a:solidFill>
                  <a:schemeClr val="bg1"/>
                </a:solidFill>
              </a:rPr>
              <a:t>déclenchent</a:t>
            </a:r>
            <a:r>
              <a:rPr lang="en-US" sz="1400" i="1" dirty="0">
                <a:solidFill>
                  <a:schemeClr val="bg1"/>
                </a:solidFill>
              </a:rPr>
              <a:t> </a:t>
            </a:r>
          </a:p>
          <a:p>
            <a:r>
              <a:rPr lang="en-US" sz="1400" i="1" dirty="0">
                <a:solidFill>
                  <a:schemeClr val="bg1"/>
                </a:solidFill>
              </a:rPr>
              <a:t>les </a:t>
            </a:r>
            <a:r>
              <a:rPr lang="en-US" sz="1400" i="1" dirty="0" err="1">
                <a:solidFill>
                  <a:schemeClr val="bg1"/>
                </a:solidFill>
              </a:rPr>
              <a:t>calculs</a:t>
            </a:r>
            <a:r>
              <a:rPr lang="en-US" sz="1400" i="1" dirty="0">
                <a:solidFill>
                  <a:schemeClr val="bg1"/>
                </a:solidFill>
              </a:rPr>
              <a:t> : .show(), .write(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DD3FBCC-AB20-40A2-8069-2939D5A317C3}"/>
              </a:ext>
            </a:extLst>
          </p:cNvPr>
          <p:cNvCxnSpPr>
            <a:cxnSpLocks/>
          </p:cNvCxnSpPr>
          <p:nvPr/>
        </p:nvCxnSpPr>
        <p:spPr>
          <a:xfrm flipV="1">
            <a:off x="6096000" y="1346204"/>
            <a:ext cx="1287123" cy="2162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CFAC8F6-3379-4D3F-99B2-F4A932D09C4A}"/>
              </a:ext>
            </a:extLst>
          </p:cNvPr>
          <p:cNvCxnSpPr>
            <a:cxnSpLocks/>
          </p:cNvCxnSpPr>
          <p:nvPr/>
        </p:nvCxnSpPr>
        <p:spPr>
          <a:xfrm flipV="1">
            <a:off x="6095999" y="1346204"/>
            <a:ext cx="3252187" cy="2162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722DEA6-B4D0-4649-A410-AD04E8400F95}"/>
              </a:ext>
            </a:extLst>
          </p:cNvPr>
          <p:cNvCxnSpPr>
            <a:cxnSpLocks/>
          </p:cNvCxnSpPr>
          <p:nvPr/>
        </p:nvCxnSpPr>
        <p:spPr>
          <a:xfrm flipV="1">
            <a:off x="6095998" y="1303227"/>
            <a:ext cx="5755691" cy="2592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9F2FF22C-EC4F-4D9D-870A-1A992B38ABF5}"/>
              </a:ext>
            </a:extLst>
          </p:cNvPr>
          <p:cNvSpPr txBox="1"/>
          <p:nvPr/>
        </p:nvSpPr>
        <p:spPr>
          <a:xfrm>
            <a:off x="3982355" y="131618"/>
            <a:ext cx="287120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Timeline(</a:t>
            </a:r>
            <a:r>
              <a:rPr lang="en-US" dirty="0" err="1">
                <a:solidFill>
                  <a:schemeClr val="bg1"/>
                </a:solidFill>
              </a:rPr>
              <a:t>globale</a:t>
            </a:r>
            <a:r>
              <a:rPr lang="en-US" dirty="0">
                <a:solidFill>
                  <a:schemeClr val="bg1"/>
                </a:solidFill>
              </a:rPr>
              <a:t>): 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F4B8B8C-73B0-4D17-83FD-C97183202966}"/>
              </a:ext>
            </a:extLst>
          </p:cNvPr>
          <p:cNvCxnSpPr/>
          <p:nvPr/>
        </p:nvCxnSpPr>
        <p:spPr>
          <a:xfrm flipH="1" flipV="1">
            <a:off x="4305670" y="515372"/>
            <a:ext cx="16181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Accolade fermante 29">
            <a:extLst>
              <a:ext uri="{FF2B5EF4-FFF2-40B4-BE49-F238E27FC236}">
                <a16:creationId xmlns:a16="http://schemas.microsoft.com/office/drawing/2014/main" id="{184DA580-7E34-4DD8-B292-9E48328D9F41}"/>
              </a:ext>
            </a:extLst>
          </p:cNvPr>
          <p:cNvSpPr/>
          <p:nvPr/>
        </p:nvSpPr>
        <p:spPr>
          <a:xfrm rot="5400000" flipH="1">
            <a:off x="9681900" y="-109321"/>
            <a:ext cx="175952" cy="4163628"/>
          </a:xfrm>
          <a:prstGeom prst="rightBrace">
            <a:avLst>
              <a:gd name="adj1" fmla="val 45419"/>
              <a:gd name="adj2" fmla="val 4835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553B89A-5D6E-44A4-B5BC-3113C3D7827E}"/>
              </a:ext>
            </a:extLst>
          </p:cNvPr>
          <p:cNvSpPr txBox="1"/>
          <p:nvPr/>
        </p:nvSpPr>
        <p:spPr>
          <a:xfrm>
            <a:off x="7958124" y="1542904"/>
            <a:ext cx="3090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chemeClr val="bg1"/>
                </a:solidFill>
              </a:rPr>
              <a:t>Ici</a:t>
            </a:r>
            <a:r>
              <a:rPr lang="en-US" sz="1400" i="1" dirty="0">
                <a:solidFill>
                  <a:schemeClr val="bg1"/>
                </a:solidFill>
              </a:rPr>
              <a:t> “refresh”, </a:t>
            </a:r>
            <a:r>
              <a:rPr lang="en-US" sz="1400" i="1" dirty="0" err="1">
                <a:solidFill>
                  <a:schemeClr val="bg1"/>
                </a:solidFill>
              </a:rPr>
              <a:t>mais</a:t>
            </a:r>
            <a:r>
              <a:rPr lang="en-US" sz="1400" i="1" dirty="0">
                <a:solidFill>
                  <a:schemeClr val="bg1"/>
                </a:solidFill>
              </a:rPr>
              <a:t> pas </a:t>
            </a:r>
            <a:r>
              <a:rPr lang="en-US" sz="1400" i="1" dirty="0" err="1">
                <a:solidFill>
                  <a:schemeClr val="bg1"/>
                </a:solidFill>
              </a:rPr>
              <a:t>dynamique</a:t>
            </a:r>
            <a:endParaRPr lang="en-US" sz="1400" i="1" dirty="0">
              <a:solidFill>
                <a:schemeClr val="bg1"/>
              </a:solidFill>
            </a:endParaRPr>
          </a:p>
        </p:txBody>
      </p:sp>
      <p:pic>
        <p:nvPicPr>
          <p:cNvPr id="33" name="Graphique 32" descr="Loupe avec un remplissage uni">
            <a:extLst>
              <a:ext uri="{FF2B5EF4-FFF2-40B4-BE49-F238E27FC236}">
                <a16:creationId xmlns:a16="http://schemas.microsoft.com/office/drawing/2014/main" id="{28F34789-F87D-47D9-A848-E317B4511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875219" y="922404"/>
            <a:ext cx="1508252" cy="139483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A439CE4-8A4E-4A52-96E5-14B54D284380}"/>
              </a:ext>
            </a:extLst>
          </p:cNvPr>
          <p:cNvSpPr/>
          <p:nvPr/>
        </p:nvSpPr>
        <p:spPr>
          <a:xfrm>
            <a:off x="3211070" y="2443461"/>
            <a:ext cx="8802839" cy="433929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A675A4A7-D413-47B5-B92C-A51E03B32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180" y="1562470"/>
            <a:ext cx="712070" cy="712070"/>
          </a:xfrm>
          <a:prstGeom prst="rect">
            <a:avLst/>
          </a:prstGeom>
        </p:spPr>
      </p:pic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80A3E136-9770-44F4-A19B-7B0308038ADC}"/>
              </a:ext>
            </a:extLst>
          </p:cNvPr>
          <p:cNvSpPr txBox="1">
            <a:spLocks/>
          </p:cNvSpPr>
          <p:nvPr/>
        </p:nvSpPr>
        <p:spPr>
          <a:xfrm>
            <a:off x="144015" y="2443461"/>
            <a:ext cx="290931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/>
              <a:t>Outil</a:t>
            </a:r>
            <a:r>
              <a:rPr lang="en-US" sz="1800" b="1" dirty="0"/>
              <a:t> de monitoring</a:t>
            </a:r>
            <a:r>
              <a:rPr lang="en-US" sz="1800" dirty="0"/>
              <a:t> disponible sur un port </a:t>
            </a:r>
            <a:r>
              <a:rPr lang="en-US" sz="1800" dirty="0" err="1"/>
              <a:t>en</a:t>
            </a:r>
            <a:r>
              <a:rPr lang="en-US" sz="1800" dirty="0"/>
              <a:t> complement</a:t>
            </a:r>
          </a:p>
          <a:p>
            <a:r>
              <a:rPr lang="en-US" sz="1800" b="1" dirty="0" err="1"/>
              <a:t>Enregistre</a:t>
            </a:r>
            <a:r>
              <a:rPr lang="en-US" sz="1800" dirty="0"/>
              <a:t> le log (py4j)</a:t>
            </a:r>
          </a:p>
          <a:p>
            <a:r>
              <a:rPr lang="en-US" sz="1800" dirty="0" err="1"/>
              <a:t>Instructif</a:t>
            </a:r>
            <a:r>
              <a:rPr lang="en-US" sz="1800" dirty="0"/>
              <a:t>, </a:t>
            </a:r>
            <a:r>
              <a:rPr lang="en-US" sz="1800" dirty="0" err="1"/>
              <a:t>toutefois</a:t>
            </a:r>
            <a:r>
              <a:rPr lang="en-US" sz="1800" dirty="0"/>
              <a:t> </a:t>
            </a:r>
            <a:r>
              <a:rPr lang="en-US" sz="1800" dirty="0" err="1"/>
              <a:t>l’empilage</a:t>
            </a:r>
            <a:r>
              <a:rPr lang="en-US" sz="1800" dirty="0"/>
              <a:t> de technologies mises </a:t>
            </a:r>
            <a:r>
              <a:rPr lang="en-US" sz="1800" dirty="0" err="1"/>
              <a:t>en</a:t>
            </a:r>
            <a:r>
              <a:rPr lang="en-US" sz="1800" dirty="0"/>
              <a:t> oeuvre </a:t>
            </a:r>
            <a:r>
              <a:rPr lang="en-US" sz="1800" dirty="0" err="1"/>
              <a:t>est</a:t>
            </a:r>
            <a:r>
              <a:rPr lang="en-US" sz="1800" dirty="0"/>
              <a:t> </a:t>
            </a:r>
            <a:r>
              <a:rPr lang="en-US" sz="1800" dirty="0" err="1"/>
              <a:t>déroutant</a:t>
            </a:r>
            <a:endParaRPr lang="en-US" sz="1800" dirty="0"/>
          </a:p>
          <a:p>
            <a:pPr lvl="1"/>
            <a:r>
              <a:rPr lang="en-US" i="1" dirty="0"/>
              <a:t>Ex. Java Out of Memory, </a:t>
            </a:r>
            <a:r>
              <a:rPr lang="en-US" i="1" dirty="0" err="1"/>
              <a:t>problème</a:t>
            </a:r>
            <a:r>
              <a:rPr lang="en-US" i="1" dirty="0"/>
              <a:t> de saturation heap space </a:t>
            </a:r>
            <a:r>
              <a:rPr lang="en-US" i="1" dirty="0" err="1"/>
              <a:t>survenu</a:t>
            </a:r>
            <a:r>
              <a:rPr lang="en-US" i="1" dirty="0"/>
              <a:t> sur la reduction PCA, </a:t>
            </a:r>
            <a:r>
              <a:rPr lang="en-US" i="1" dirty="0" err="1"/>
              <a:t>limite</a:t>
            </a:r>
            <a:r>
              <a:rPr lang="en-US" i="1" dirty="0"/>
              <a:t> </a:t>
            </a:r>
            <a:r>
              <a:rPr lang="en-US" i="1" dirty="0" err="1"/>
              <a:t>qualifiée</a:t>
            </a:r>
            <a:r>
              <a:rPr lang="en-US" i="1" dirty="0"/>
              <a:t> </a:t>
            </a:r>
            <a:r>
              <a:rPr lang="en-US" i="1" dirty="0" err="1"/>
              <a:t>mais</a:t>
            </a:r>
            <a:r>
              <a:rPr lang="en-US" i="1" dirty="0"/>
              <a:t> non resolvable y </a:t>
            </a:r>
            <a:r>
              <a:rPr lang="en-US" i="1" dirty="0" err="1"/>
              <a:t>compris</a:t>
            </a:r>
            <a:r>
              <a:rPr lang="en-US" i="1" dirty="0"/>
              <a:t> </a:t>
            </a:r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i="1" dirty="0" err="1"/>
              <a:t>jouant</a:t>
            </a:r>
            <a:r>
              <a:rPr lang="en-US" i="1" dirty="0"/>
              <a:t> sur la repartition (</a:t>
            </a:r>
            <a:r>
              <a:rPr lang="en-US" i="1" dirty="0" err="1"/>
              <a:t>nb</a:t>
            </a:r>
            <a:r>
              <a:rPr lang="en-US" i="1" dirty="0"/>
              <a:t> </a:t>
            </a:r>
            <a:r>
              <a:rPr lang="en-US" i="1" dirty="0" err="1"/>
              <a:t>colonnes</a:t>
            </a:r>
            <a:r>
              <a:rPr lang="en-US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286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C6683-9DCF-407B-8E8B-C2B2D11F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Chaine</a:t>
            </a:r>
            <a:r>
              <a:rPr lang="en-US" dirty="0"/>
              <a:t> de </a:t>
            </a:r>
            <a:r>
              <a:rPr lang="en-US" dirty="0" err="1"/>
              <a:t>traitement</a:t>
            </a:r>
            <a:r>
              <a:rPr lang="en-US" dirty="0"/>
              <a:t>,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789051-528A-4E1B-9934-D3305E715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65" y="1620408"/>
            <a:ext cx="11275139" cy="84291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/>
              <a:t>Nombreuses</a:t>
            </a:r>
            <a:r>
              <a:rPr lang="en-US" b="1" dirty="0"/>
              <a:t> </a:t>
            </a:r>
            <a:r>
              <a:rPr lang="en-US" b="1" dirty="0" err="1"/>
              <a:t>variantes</a:t>
            </a:r>
            <a:r>
              <a:rPr lang="en-US" b="1" dirty="0"/>
              <a:t> </a:t>
            </a:r>
            <a:r>
              <a:rPr lang="en-US" dirty="0"/>
              <a:t>de </a:t>
            </a:r>
            <a:r>
              <a:rPr lang="en-US" dirty="0" err="1"/>
              <a:t>séquences</a:t>
            </a:r>
            <a:r>
              <a:rPr lang="en-US" dirty="0"/>
              <a:t> </a:t>
            </a:r>
            <a:r>
              <a:rPr lang="en-US" dirty="0" err="1"/>
              <a:t>possibles</a:t>
            </a:r>
            <a:r>
              <a:rPr lang="en-US" dirty="0"/>
              <a:t> pour un </a:t>
            </a:r>
            <a:r>
              <a:rPr lang="en-US" dirty="0" err="1"/>
              <a:t>même</a:t>
            </a:r>
            <a:r>
              <a:rPr lang="en-US" dirty="0"/>
              <a:t> but, </a:t>
            </a:r>
            <a:r>
              <a:rPr lang="en-US" dirty="0" err="1"/>
              <a:t>autant</a:t>
            </a:r>
            <a:r>
              <a:rPr lang="en-US" dirty="0"/>
              <a:t> de </a:t>
            </a:r>
            <a:r>
              <a:rPr lang="en-US" dirty="0" err="1"/>
              <a:t>voies</a:t>
            </a:r>
            <a:r>
              <a:rPr lang="en-US" dirty="0"/>
              <a:t> </a:t>
            </a:r>
            <a:r>
              <a:rPr lang="en-US" dirty="0" err="1"/>
              <a:t>d’optimisation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packages </a:t>
            </a:r>
            <a:r>
              <a:rPr lang="en-US" dirty="0" err="1"/>
              <a:t>exploités</a:t>
            </a:r>
            <a:r>
              <a:rPr lang="en-US" dirty="0"/>
              <a:t> (! versions, maintenance)</a:t>
            </a:r>
          </a:p>
          <a:p>
            <a:pPr lvl="1"/>
            <a:r>
              <a:rPr lang="en-US" dirty="0" err="1"/>
              <a:t>langage</a:t>
            </a:r>
            <a:r>
              <a:rPr lang="en-US" dirty="0"/>
              <a:t> de </a:t>
            </a:r>
            <a:r>
              <a:rPr lang="en-US" dirty="0" err="1"/>
              <a:t>codage</a:t>
            </a:r>
            <a:r>
              <a:rPr lang="en-US" dirty="0"/>
              <a:t> (Scala)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F70B-77E5-498B-B0B6-B4FFB6542FB5}"/>
              </a:ext>
            </a:extLst>
          </p:cNvPr>
          <p:cNvSpPr/>
          <p:nvPr/>
        </p:nvSpPr>
        <p:spPr>
          <a:xfrm>
            <a:off x="2761649" y="2760867"/>
            <a:ext cx="1325985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Load data </a:t>
            </a:r>
            <a:endParaRPr lang="en-US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900542-CE94-4DE7-9006-FD69036A5568}"/>
              </a:ext>
            </a:extLst>
          </p:cNvPr>
          <p:cNvSpPr/>
          <p:nvPr/>
        </p:nvSpPr>
        <p:spPr>
          <a:xfrm>
            <a:off x="4377636" y="2764334"/>
            <a:ext cx="2039416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dirty="0" err="1">
                <a:solidFill>
                  <a:srgbClr val="00B0F0"/>
                </a:solidFill>
                <a:latin typeface="Montserrat"/>
              </a:rPr>
              <a:t>Featurize</a:t>
            </a:r>
            <a:r>
              <a:rPr lang="en-US" b="1" dirty="0"/>
              <a:t> </a:t>
            </a:r>
            <a:endParaRPr lang="en-US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D9FD4B-E4B2-4C08-9B6F-6A5BA2E31DB5}"/>
              </a:ext>
            </a:extLst>
          </p:cNvPr>
          <p:cNvSpPr/>
          <p:nvPr/>
        </p:nvSpPr>
        <p:spPr>
          <a:xfrm>
            <a:off x="4466861" y="3506801"/>
            <a:ext cx="2226902" cy="736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B0F0"/>
                </a:solidFill>
              </a:rPr>
              <a:t>Load image</a:t>
            </a:r>
          </a:p>
          <a:p>
            <a:pPr algn="r"/>
            <a:r>
              <a:rPr lang="en-US" sz="1200" b="1" i="1" dirty="0"/>
              <a:t>(</a:t>
            </a:r>
            <a:r>
              <a:rPr lang="en-US" sz="1200" b="1" i="1" dirty="0" err="1"/>
              <a:t>pandas_udf</a:t>
            </a:r>
            <a:r>
              <a:rPr lang="en-US" sz="1200" b="1" i="1" dirty="0"/>
              <a:t> scalar iterator)</a:t>
            </a:r>
            <a:endParaRPr lang="en-US" sz="1200" i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4B0F47-5194-47A7-AB77-FCD08031C2FA}"/>
              </a:ext>
            </a:extLst>
          </p:cNvPr>
          <p:cNvSpPr/>
          <p:nvPr/>
        </p:nvSpPr>
        <p:spPr>
          <a:xfrm>
            <a:off x="4466861" y="4420055"/>
            <a:ext cx="2226901" cy="73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B0F0"/>
                </a:solidFill>
              </a:rPr>
              <a:t>CNN predict </a:t>
            </a:r>
            <a:r>
              <a:rPr lang="en-US" b="1" dirty="0"/>
              <a:t>[2] </a:t>
            </a:r>
            <a:r>
              <a:rPr lang="en-US" sz="1400" b="1" i="1" dirty="0"/>
              <a:t>(vgg16)</a:t>
            </a:r>
            <a:endParaRPr lang="en-US" b="1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EF0AD0-D755-4BA8-8B4F-FB7C5BF08F4A}"/>
              </a:ext>
            </a:extLst>
          </p:cNvPr>
          <p:cNvSpPr/>
          <p:nvPr/>
        </p:nvSpPr>
        <p:spPr>
          <a:xfrm>
            <a:off x="6819186" y="2764334"/>
            <a:ext cx="1671796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Reduce</a:t>
            </a:r>
            <a:r>
              <a:rPr lang="en-US" b="1" dirty="0"/>
              <a:t> </a:t>
            </a:r>
            <a:endParaRPr lang="en-US" i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8E25C-349B-43DD-926F-FCC01DDF431A}"/>
              </a:ext>
            </a:extLst>
          </p:cNvPr>
          <p:cNvSpPr/>
          <p:nvPr/>
        </p:nvSpPr>
        <p:spPr>
          <a:xfrm>
            <a:off x="7047786" y="3494923"/>
            <a:ext cx="1671796" cy="27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array_to_vector</a:t>
            </a:r>
            <a:r>
              <a:rPr lang="en-US" sz="1100" b="1" dirty="0"/>
              <a:t> </a:t>
            </a:r>
            <a:r>
              <a:rPr lang="en-US" sz="1100" b="1" i="1" dirty="0"/>
              <a:t>(</a:t>
            </a:r>
            <a:r>
              <a:rPr lang="en-US" sz="1100" b="1" i="1" dirty="0" err="1"/>
              <a:t>udf</a:t>
            </a:r>
            <a:r>
              <a:rPr lang="en-US" sz="1100" b="1" i="1" dirty="0"/>
              <a:t>) </a:t>
            </a:r>
            <a:endParaRPr lang="en-US" sz="11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7076ED-BFCF-4229-8887-8BCD0967DA29}"/>
              </a:ext>
            </a:extLst>
          </p:cNvPr>
          <p:cNvSpPr/>
          <p:nvPr/>
        </p:nvSpPr>
        <p:spPr>
          <a:xfrm>
            <a:off x="7047785" y="3910112"/>
            <a:ext cx="1701470" cy="556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PCA </a:t>
            </a:r>
          </a:p>
          <a:p>
            <a:pPr algn="r"/>
            <a:r>
              <a:rPr lang="en-US" sz="1400" b="1" i="1" dirty="0"/>
              <a:t>spark.ml</a:t>
            </a:r>
            <a:r>
              <a:rPr lang="en-US" b="1" dirty="0"/>
              <a:t> </a:t>
            </a:r>
            <a:endParaRPr lang="en-US" i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F427EE-ABA2-4FC9-B465-F5AF17537E99}"/>
              </a:ext>
            </a:extLst>
          </p:cNvPr>
          <p:cNvSpPr/>
          <p:nvPr/>
        </p:nvSpPr>
        <p:spPr>
          <a:xfrm>
            <a:off x="7047786" y="4611425"/>
            <a:ext cx="1671796" cy="27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err="1"/>
              <a:t>vector_to_array</a:t>
            </a:r>
            <a:r>
              <a:rPr lang="en-US" sz="1100" b="1" dirty="0"/>
              <a:t> </a:t>
            </a:r>
            <a:r>
              <a:rPr lang="en-US" sz="1100" b="1" i="1" dirty="0"/>
              <a:t>(</a:t>
            </a:r>
            <a:r>
              <a:rPr lang="en-US" sz="1100" b="1" i="1" dirty="0" err="1"/>
              <a:t>udf</a:t>
            </a:r>
            <a:r>
              <a:rPr lang="en-US" sz="1100" b="1" i="1" dirty="0"/>
              <a:t>) </a:t>
            </a:r>
            <a:endParaRPr lang="en-US" sz="1100" i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510FFE-4D8A-44E6-A0C1-1C35A90D4BCF}"/>
              </a:ext>
            </a:extLst>
          </p:cNvPr>
          <p:cNvSpPr/>
          <p:nvPr/>
        </p:nvSpPr>
        <p:spPr>
          <a:xfrm>
            <a:off x="9009585" y="2764333"/>
            <a:ext cx="1671796" cy="1099543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Store results</a:t>
            </a:r>
          </a:p>
          <a:p>
            <a:endParaRPr lang="en-US" b="1" dirty="0"/>
          </a:p>
          <a:p>
            <a:r>
              <a:rPr lang="en-US" b="1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81C71E-800E-4914-B240-C0F793BB7001}"/>
              </a:ext>
            </a:extLst>
          </p:cNvPr>
          <p:cNvSpPr/>
          <p:nvPr/>
        </p:nvSpPr>
        <p:spPr>
          <a:xfrm>
            <a:off x="1199613" y="2760867"/>
            <a:ext cx="1303763" cy="556424"/>
          </a:xfrm>
          <a:prstGeom prst="rect">
            <a:avLst/>
          </a:prstGeom>
          <a:pattFill prst="pct8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Store data </a:t>
            </a:r>
            <a:endParaRPr lang="en-US" i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9C0E61-1DD4-400B-AA41-7B44F8F14B3E}"/>
              </a:ext>
            </a:extLst>
          </p:cNvPr>
          <p:cNvSpPr/>
          <p:nvPr/>
        </p:nvSpPr>
        <p:spPr>
          <a:xfrm>
            <a:off x="10943160" y="2764334"/>
            <a:ext cx="1115489" cy="556424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Classify</a:t>
            </a:r>
            <a:endParaRPr lang="en-US" i="1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235586D-9E5A-4FD3-B0DA-4C7082F2DED2}"/>
              </a:ext>
            </a:extLst>
          </p:cNvPr>
          <p:cNvCxnSpPr/>
          <p:nvPr/>
        </p:nvCxnSpPr>
        <p:spPr>
          <a:xfrm>
            <a:off x="10820400" y="2362200"/>
            <a:ext cx="0" cy="14030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A39A108-ECC6-4566-9CBF-83D4CCE0C9FF}"/>
              </a:ext>
            </a:extLst>
          </p:cNvPr>
          <p:cNvCxnSpPr/>
          <p:nvPr/>
        </p:nvCxnSpPr>
        <p:spPr>
          <a:xfrm>
            <a:off x="1120470" y="2362200"/>
            <a:ext cx="0" cy="140302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052CD1C-FDCD-4A5E-A0AE-0F5599DBC952}"/>
              </a:ext>
            </a:extLst>
          </p:cNvPr>
          <p:cNvSpPr/>
          <p:nvPr/>
        </p:nvSpPr>
        <p:spPr>
          <a:xfrm>
            <a:off x="66678" y="2760867"/>
            <a:ext cx="993916" cy="556424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Collect</a:t>
            </a:r>
            <a:endParaRPr lang="en-US" i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9ABA8F8-8A68-41A3-A9BB-D9286757A3EB}"/>
              </a:ext>
            </a:extLst>
          </p:cNvPr>
          <p:cNvSpPr txBox="1"/>
          <p:nvPr/>
        </p:nvSpPr>
        <p:spPr>
          <a:xfrm>
            <a:off x="1133338" y="3317291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One shot:</a:t>
            </a:r>
          </a:p>
          <a:p>
            <a:r>
              <a:rPr lang="en-US" sz="1200" dirty="0"/>
              <a:t>Via upload AWS CLI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327645F9-BFB7-4FFC-859C-BC7BC848F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661" y="3202157"/>
            <a:ext cx="556271" cy="589916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DBA6E38E-C77E-426D-8A3D-6EA635BDC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589" y="4808471"/>
            <a:ext cx="1136819" cy="323861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6C4189D-6FE3-428C-A010-FD6690B2E5E8}"/>
              </a:ext>
            </a:extLst>
          </p:cNvPr>
          <p:cNvCxnSpPr>
            <a:cxnSpLocks/>
          </p:cNvCxnSpPr>
          <p:nvPr/>
        </p:nvCxnSpPr>
        <p:spPr>
          <a:xfrm>
            <a:off x="1967060" y="2610035"/>
            <a:ext cx="7878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hlinkClick r:id="rId4"/>
            <a:extLst>
              <a:ext uri="{FF2B5EF4-FFF2-40B4-BE49-F238E27FC236}">
                <a16:creationId xmlns:a16="http://schemas.microsoft.com/office/drawing/2014/main" id="{75512B2A-25C9-43A5-A813-87A8DB34C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3944" y="3506801"/>
            <a:ext cx="794828" cy="283985"/>
          </a:xfrm>
          <a:prstGeom prst="rect">
            <a:avLst/>
          </a:prstGeom>
        </p:spPr>
      </p:pic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90043B1B-3B1B-492C-8D5E-C3259E4BBEEF}"/>
              </a:ext>
            </a:extLst>
          </p:cNvPr>
          <p:cNvSpPr/>
          <p:nvPr/>
        </p:nvSpPr>
        <p:spPr>
          <a:xfrm>
            <a:off x="6516210" y="2938509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èche : droite 43">
            <a:extLst>
              <a:ext uri="{FF2B5EF4-FFF2-40B4-BE49-F238E27FC236}">
                <a16:creationId xmlns:a16="http://schemas.microsoft.com/office/drawing/2014/main" id="{8A8BCAF3-E4E2-466C-99B6-658D464A4573}"/>
              </a:ext>
            </a:extLst>
          </p:cNvPr>
          <p:cNvSpPr/>
          <p:nvPr/>
        </p:nvSpPr>
        <p:spPr>
          <a:xfrm>
            <a:off x="8749255" y="2925231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èche : droite 44">
            <a:extLst>
              <a:ext uri="{FF2B5EF4-FFF2-40B4-BE49-F238E27FC236}">
                <a16:creationId xmlns:a16="http://schemas.microsoft.com/office/drawing/2014/main" id="{4FB03115-3B69-4DDD-9AD6-33A8ED353579}"/>
              </a:ext>
            </a:extLst>
          </p:cNvPr>
          <p:cNvSpPr/>
          <p:nvPr/>
        </p:nvSpPr>
        <p:spPr>
          <a:xfrm>
            <a:off x="4172898" y="2925231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èche : droite 45">
            <a:extLst>
              <a:ext uri="{FF2B5EF4-FFF2-40B4-BE49-F238E27FC236}">
                <a16:creationId xmlns:a16="http://schemas.microsoft.com/office/drawing/2014/main" id="{7C2C418E-8374-4F15-8056-03C3C7D2F38E}"/>
              </a:ext>
            </a:extLst>
          </p:cNvPr>
          <p:cNvSpPr/>
          <p:nvPr/>
        </p:nvSpPr>
        <p:spPr>
          <a:xfrm>
            <a:off x="4281959" y="3475056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1D051AF6-64CD-4C6A-B51C-FD938448219C}"/>
              </a:ext>
            </a:extLst>
          </p:cNvPr>
          <p:cNvSpPr/>
          <p:nvPr/>
        </p:nvSpPr>
        <p:spPr>
          <a:xfrm>
            <a:off x="4281958" y="4377637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èche : droite 47">
            <a:extLst>
              <a:ext uri="{FF2B5EF4-FFF2-40B4-BE49-F238E27FC236}">
                <a16:creationId xmlns:a16="http://schemas.microsoft.com/office/drawing/2014/main" id="{11CA19BE-2040-4B40-8A99-3F0B81CC9F5E}"/>
              </a:ext>
            </a:extLst>
          </p:cNvPr>
          <p:cNvSpPr/>
          <p:nvPr/>
        </p:nvSpPr>
        <p:spPr>
          <a:xfrm>
            <a:off x="6835642" y="3516225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8A2A4E4A-DDFA-4457-8187-899D89C5E55B}"/>
              </a:ext>
            </a:extLst>
          </p:cNvPr>
          <p:cNvSpPr/>
          <p:nvPr/>
        </p:nvSpPr>
        <p:spPr>
          <a:xfrm>
            <a:off x="2582503" y="2925231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èche : droite 49">
            <a:extLst>
              <a:ext uri="{FF2B5EF4-FFF2-40B4-BE49-F238E27FC236}">
                <a16:creationId xmlns:a16="http://schemas.microsoft.com/office/drawing/2014/main" id="{19DB2A58-7567-4942-A477-8242CD686A8E}"/>
              </a:ext>
            </a:extLst>
          </p:cNvPr>
          <p:cNvSpPr/>
          <p:nvPr/>
        </p:nvSpPr>
        <p:spPr>
          <a:xfrm>
            <a:off x="6832567" y="3863876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èche : droite 50">
            <a:extLst>
              <a:ext uri="{FF2B5EF4-FFF2-40B4-BE49-F238E27FC236}">
                <a16:creationId xmlns:a16="http://schemas.microsoft.com/office/drawing/2014/main" id="{0F91F89E-D9CC-435D-9B05-9CA225CDF89D}"/>
              </a:ext>
            </a:extLst>
          </p:cNvPr>
          <p:cNvSpPr/>
          <p:nvPr/>
        </p:nvSpPr>
        <p:spPr>
          <a:xfrm>
            <a:off x="6812223" y="4568154"/>
            <a:ext cx="163957" cy="227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space réservé du contenu 2">
            <a:extLst>
              <a:ext uri="{FF2B5EF4-FFF2-40B4-BE49-F238E27FC236}">
                <a16:creationId xmlns:a16="http://schemas.microsoft.com/office/drawing/2014/main" id="{65DAF796-E5C4-4CFD-88C2-B09A7827A6CA}"/>
              </a:ext>
            </a:extLst>
          </p:cNvPr>
          <p:cNvSpPr txBox="1">
            <a:spLocks/>
          </p:cNvSpPr>
          <p:nvPr/>
        </p:nvSpPr>
        <p:spPr>
          <a:xfrm>
            <a:off x="123111" y="5328553"/>
            <a:ext cx="11275139" cy="145602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 </a:t>
            </a:r>
            <a:r>
              <a:rPr lang="en-US" b="1" dirty="0" err="1"/>
              <a:t>contextualiser</a:t>
            </a:r>
            <a:r>
              <a:rPr lang="en-US" b="1" dirty="0"/>
              <a:t> : </a:t>
            </a:r>
            <a:r>
              <a:rPr lang="en-US" dirty="0" err="1"/>
              <a:t>sélection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fonction</a:t>
            </a:r>
            <a:r>
              <a:rPr lang="en-US" dirty="0"/>
              <a:t> de </a:t>
            </a:r>
            <a:r>
              <a:rPr lang="en-US" dirty="0" err="1"/>
              <a:t>l’objectif</a:t>
            </a:r>
            <a:endParaRPr lang="en-US" dirty="0"/>
          </a:p>
          <a:p>
            <a:pPr lvl="1"/>
            <a:r>
              <a:rPr lang="en-US" dirty="0" err="1"/>
              <a:t>Autres</a:t>
            </a:r>
            <a:r>
              <a:rPr lang="en-US" dirty="0"/>
              <a:t> </a:t>
            </a:r>
            <a:r>
              <a:rPr lang="en-US" dirty="0" err="1"/>
              <a:t>modèles</a:t>
            </a:r>
            <a:r>
              <a:rPr lang="en-US" dirty="0"/>
              <a:t>, benchmark, ex. </a:t>
            </a:r>
            <a:r>
              <a:rPr lang="en-US" dirty="0" err="1"/>
              <a:t>selon</a:t>
            </a:r>
            <a:r>
              <a:rPr lang="en-US" dirty="0"/>
              <a:t> [2] </a:t>
            </a:r>
            <a:r>
              <a:rPr lang="en-US" dirty="0">
                <a:hlinkClick r:id="rId6"/>
              </a:rPr>
              <a:t>https://paperswithcode.com/task/image-classification</a:t>
            </a:r>
            <a:endParaRPr lang="en-US" dirty="0"/>
          </a:p>
          <a:p>
            <a:pPr lvl="1"/>
            <a:r>
              <a:rPr lang="en-US" dirty="0" err="1"/>
              <a:t>Réentrainement</a:t>
            </a:r>
            <a:r>
              <a:rPr lang="en-US" dirty="0"/>
              <a:t> CNN</a:t>
            </a:r>
          </a:p>
          <a:p>
            <a:pPr lvl="1"/>
            <a:r>
              <a:rPr lang="en-US" dirty="0" err="1"/>
              <a:t>Réductions</a:t>
            </a:r>
            <a:r>
              <a:rPr lang="en-US" dirty="0"/>
              <a:t> alternatives </a:t>
            </a:r>
            <a:r>
              <a:rPr lang="en-US" dirty="0" err="1"/>
              <a:t>voires</a:t>
            </a:r>
            <a:r>
              <a:rPr lang="en-US" dirty="0"/>
              <a:t> </a:t>
            </a:r>
            <a:r>
              <a:rPr lang="en-US" dirty="0" err="1"/>
              <a:t>incrémentales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Compromis</a:t>
            </a:r>
            <a:r>
              <a:rPr lang="en-US" dirty="0"/>
              <a:t> à </a:t>
            </a:r>
            <a:r>
              <a:rPr lang="en-US" dirty="0" err="1"/>
              <a:t>chaque</a:t>
            </a:r>
            <a:r>
              <a:rPr lang="en-US" dirty="0"/>
              <a:t> step (ex. </a:t>
            </a:r>
            <a:r>
              <a:rPr lang="en-US" dirty="0" err="1"/>
              <a:t>Tailes</a:t>
            </a:r>
            <a:r>
              <a:rPr lang="en-US" dirty="0"/>
              <a:t> </a:t>
            </a:r>
            <a:r>
              <a:rPr lang="en-US" dirty="0" err="1"/>
              <a:t>impliquées</a:t>
            </a:r>
            <a:r>
              <a:rPr lang="en-US" dirty="0"/>
              <a:t>) et </a:t>
            </a:r>
            <a:r>
              <a:rPr lang="en-US" dirty="0" err="1"/>
              <a:t>compromis</a:t>
            </a:r>
            <a:r>
              <a:rPr lang="en-US" dirty="0"/>
              <a:t> global (sur le temps de </a:t>
            </a:r>
            <a:r>
              <a:rPr lang="en-US" dirty="0" err="1"/>
              <a:t>calcul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3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46AAC7-B556-40C9-AD39-7CCEB04D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Comparaison</a:t>
            </a:r>
            <a:r>
              <a:rPr lang="en-US" dirty="0"/>
              <a:t> (temps, taille, </a:t>
            </a:r>
            <a:r>
              <a:rPr lang="en-US" dirty="0" err="1"/>
              <a:t>coût</a:t>
            </a:r>
            <a:r>
              <a:rPr lang="en-US" dirty="0"/>
              <a:t>) 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93754FB-8081-4C58-BFD7-C2C5BD1C62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429266"/>
              </p:ext>
            </p:extLst>
          </p:nvPr>
        </p:nvGraphicFramePr>
        <p:xfrm>
          <a:off x="314980" y="1539092"/>
          <a:ext cx="11204174" cy="487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002">
                  <a:extLst>
                    <a:ext uri="{9D8B030D-6E8A-4147-A177-3AD203B41FA5}">
                      <a16:colId xmlns:a16="http://schemas.microsoft.com/office/drawing/2014/main" val="4187859337"/>
                    </a:ext>
                  </a:extLst>
                </a:gridCol>
                <a:gridCol w="1382095">
                  <a:extLst>
                    <a:ext uri="{9D8B030D-6E8A-4147-A177-3AD203B41FA5}">
                      <a16:colId xmlns:a16="http://schemas.microsoft.com/office/drawing/2014/main" val="3266331919"/>
                    </a:ext>
                  </a:extLst>
                </a:gridCol>
                <a:gridCol w="1591654">
                  <a:extLst>
                    <a:ext uri="{9D8B030D-6E8A-4147-A177-3AD203B41FA5}">
                      <a16:colId xmlns:a16="http://schemas.microsoft.com/office/drawing/2014/main" val="3094484033"/>
                    </a:ext>
                  </a:extLst>
                </a:gridCol>
                <a:gridCol w="1660124">
                  <a:extLst>
                    <a:ext uri="{9D8B030D-6E8A-4147-A177-3AD203B41FA5}">
                      <a16:colId xmlns:a16="http://schemas.microsoft.com/office/drawing/2014/main" val="3907875787"/>
                    </a:ext>
                  </a:extLst>
                </a:gridCol>
                <a:gridCol w="3167379">
                  <a:extLst>
                    <a:ext uri="{9D8B030D-6E8A-4147-A177-3AD203B41FA5}">
                      <a16:colId xmlns:a16="http://schemas.microsoft.com/office/drawing/2014/main" val="2564261131"/>
                    </a:ext>
                  </a:extLst>
                </a:gridCol>
                <a:gridCol w="1733920">
                  <a:extLst>
                    <a:ext uri="{9D8B030D-6E8A-4147-A177-3AD203B41FA5}">
                      <a16:colId xmlns:a16="http://schemas.microsoft.com/office/drawing/2014/main" val="1769568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 sample (2143)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train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Old fashion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Loader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130.53s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7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29.5 KB (flatten)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61.2MB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83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Featurizer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65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2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Spark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Loader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35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9.7MB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65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Featurizer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Timer - Show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10.23s (7s)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13.18s (13s)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310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Timer – Write/Read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3.20s </a:t>
                      </a:r>
                    </a:p>
                    <a:p>
                      <a:r>
                        <a:rPr lang="en-US" dirty="0"/>
                        <a:t>(3s + .25s)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133.67s</a:t>
                      </a:r>
                    </a:p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657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4.5KB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9.7MB – Output 31.1MB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98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663.9KB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65070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4A8CE5-2CB9-4E47-B00F-5B6E92DE4E02}"/>
              </a:ext>
            </a:extLst>
          </p:cNvPr>
          <p:cNvSpPr/>
          <p:nvPr/>
        </p:nvSpPr>
        <p:spPr>
          <a:xfrm rot="18844973">
            <a:off x="3987378" y="3104111"/>
            <a:ext cx="474849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424479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AD9CD4-93FF-40E1-9AF4-73B383C0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et </a:t>
            </a:r>
            <a:r>
              <a:rPr lang="en-US" dirty="0" err="1"/>
              <a:t>recommandations</a:t>
            </a:r>
            <a:endParaRPr lang="en-US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4419509B-BA2E-4F0E-B1CC-325ECFEA3807}"/>
              </a:ext>
            </a:extLst>
          </p:cNvPr>
          <p:cNvSpPr txBox="1">
            <a:spLocks/>
          </p:cNvSpPr>
          <p:nvPr/>
        </p:nvSpPr>
        <p:spPr>
          <a:xfrm>
            <a:off x="546857" y="1677799"/>
            <a:ext cx="11230928" cy="15939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 feature au sein du </a:t>
            </a:r>
            <a:r>
              <a:rPr lang="en-US" dirty="0" err="1"/>
              <a:t>projet</a:t>
            </a:r>
            <a:r>
              <a:rPr lang="en-US" dirty="0"/>
              <a:t>, au sein de </a:t>
            </a:r>
            <a:r>
              <a:rPr lang="en-US" dirty="0" err="1"/>
              <a:t>l’approche</a:t>
            </a:r>
            <a:r>
              <a:rPr lang="en-US" dirty="0"/>
              <a:t> business de </a:t>
            </a:r>
            <a:r>
              <a:rPr lang="en-US" dirty="0" err="1"/>
              <a:t>l’entreprise</a:t>
            </a:r>
            <a:r>
              <a:rPr lang="en-US" dirty="0"/>
              <a:t>.</a:t>
            </a:r>
          </a:p>
          <a:p>
            <a:r>
              <a:rPr lang="en-US" dirty="0" err="1"/>
              <a:t>Sensibilisation</a:t>
            </a:r>
            <a:r>
              <a:rPr lang="en-US" dirty="0"/>
              <a:t> aux </a:t>
            </a:r>
            <a:r>
              <a:rPr lang="en-US" dirty="0" err="1"/>
              <a:t>compétences</a:t>
            </a:r>
            <a:r>
              <a:rPr lang="en-US" dirty="0"/>
              <a:t> experts </a:t>
            </a:r>
            <a:r>
              <a:rPr lang="en-US" dirty="0" err="1"/>
              <a:t>requises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Vivement</a:t>
            </a:r>
            <a:r>
              <a:rPr lang="en-US" dirty="0"/>
              <a:t> </a:t>
            </a:r>
            <a:r>
              <a:rPr lang="en-US" dirty="0" err="1"/>
              <a:t>rejoindre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équipe</a:t>
            </a:r>
            <a:r>
              <a:rPr lang="en-US" dirty="0"/>
              <a:t> </a:t>
            </a:r>
            <a:r>
              <a:rPr lang="en-US" dirty="0" err="1"/>
              <a:t>pluridisciplinaire</a:t>
            </a:r>
            <a:r>
              <a:rPr lang="en-US" dirty="0"/>
              <a:t> et des </a:t>
            </a:r>
            <a:r>
              <a:rPr lang="en-US" dirty="0" err="1"/>
              <a:t>projets</a:t>
            </a:r>
            <a:r>
              <a:rPr lang="en-US" dirty="0"/>
              <a:t> </a:t>
            </a:r>
            <a:r>
              <a:rPr lang="en-US" dirty="0" err="1"/>
              <a:t>collaboratifs</a:t>
            </a:r>
            <a:endParaRPr lang="en-US" dirty="0"/>
          </a:p>
          <a:p>
            <a:r>
              <a:rPr lang="en-US" dirty="0"/>
              <a:t>Comme pour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projet</a:t>
            </a:r>
            <a:r>
              <a:rPr lang="en-US" dirty="0"/>
              <a:t>, un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d’école</a:t>
            </a:r>
            <a:r>
              <a:rPr lang="en-US" dirty="0"/>
              <a:t> </a:t>
            </a:r>
            <a:r>
              <a:rPr lang="en-US" dirty="0" err="1"/>
              <a:t>dont</a:t>
            </a:r>
            <a:r>
              <a:rPr lang="en-US" dirty="0"/>
              <a:t> la </a:t>
            </a:r>
            <a:r>
              <a:rPr lang="en-US" dirty="0" err="1"/>
              <a:t>validité</a:t>
            </a:r>
            <a:r>
              <a:rPr lang="en-US" dirty="0"/>
              <a:t> </a:t>
            </a:r>
            <a:r>
              <a:rPr lang="en-US" dirty="0" err="1"/>
              <a:t>dépendant</a:t>
            </a:r>
            <a:r>
              <a:rPr lang="en-US" dirty="0"/>
              <a:t> du </a:t>
            </a:r>
            <a:r>
              <a:rPr lang="en-US" dirty="0" err="1"/>
              <a:t>contexte</a:t>
            </a:r>
            <a:r>
              <a:rPr lang="en-US" dirty="0"/>
              <a:t>.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538BE61-4A25-47A7-898E-076EC767432E}"/>
              </a:ext>
            </a:extLst>
          </p:cNvPr>
          <p:cNvSpPr txBox="1">
            <a:spLocks/>
          </p:cNvSpPr>
          <p:nvPr/>
        </p:nvSpPr>
        <p:spPr>
          <a:xfrm>
            <a:off x="7007553" y="3271706"/>
            <a:ext cx="4770232" cy="203852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Perspectives business: suggestion</a:t>
            </a:r>
          </a:p>
          <a:p>
            <a:pPr lvl="1"/>
            <a:r>
              <a:rPr lang="en-US" dirty="0"/>
              <a:t>Exploiter </a:t>
            </a:r>
            <a:r>
              <a:rPr lang="en-US" dirty="0" err="1"/>
              <a:t>l’application</a:t>
            </a:r>
            <a:r>
              <a:rPr lang="en-US" dirty="0"/>
              <a:t> pour </a:t>
            </a:r>
            <a:r>
              <a:rPr lang="en-US" dirty="0" err="1"/>
              <a:t>labelisation</a:t>
            </a:r>
            <a:r>
              <a:rPr lang="en-US" dirty="0"/>
              <a:t> par les </a:t>
            </a:r>
            <a:r>
              <a:rPr lang="en-US" dirty="0" err="1"/>
              <a:t>utilisateurs</a:t>
            </a:r>
            <a:endParaRPr lang="en-US" dirty="0"/>
          </a:p>
          <a:p>
            <a:pPr lvl="1"/>
            <a:r>
              <a:rPr lang="en-US" dirty="0" err="1"/>
              <a:t>Vers</a:t>
            </a:r>
            <a:r>
              <a:rPr lang="en-US" dirty="0"/>
              <a:t> la cueillette et </a:t>
            </a:r>
            <a:r>
              <a:rPr lang="en-US" dirty="0" err="1"/>
              <a:t>l’entretien</a:t>
            </a:r>
            <a:r>
              <a:rPr lang="en-US" dirty="0"/>
              <a:t> : </a:t>
            </a:r>
            <a:r>
              <a:rPr lang="en-US" dirty="0" err="1"/>
              <a:t>maturité</a:t>
            </a:r>
            <a:r>
              <a:rPr lang="en-US" dirty="0"/>
              <a:t>, pathologies, </a:t>
            </a:r>
            <a:r>
              <a:rPr lang="en-US" dirty="0" err="1"/>
              <a:t>entretien</a:t>
            </a:r>
            <a:r>
              <a:rPr lang="en-US" dirty="0"/>
              <a:t> (taille)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39BC69D-61A9-44D8-B16C-E99279DB0D00}"/>
              </a:ext>
            </a:extLst>
          </p:cNvPr>
          <p:cNvSpPr txBox="1">
            <a:spLocks/>
          </p:cNvSpPr>
          <p:nvPr/>
        </p:nvSpPr>
        <p:spPr>
          <a:xfrm>
            <a:off x="119647" y="3586294"/>
            <a:ext cx="6887906" cy="297761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		Perspectives techniques: </a:t>
            </a:r>
            <a:r>
              <a:rPr lang="en-US" dirty="0" err="1"/>
              <a:t>industrialisation</a:t>
            </a:r>
            <a:endParaRPr lang="en-US" dirty="0"/>
          </a:p>
          <a:p>
            <a:pPr lvl="1"/>
            <a:r>
              <a:rPr lang="en-US" dirty="0"/>
              <a:t>Etat de </a:t>
            </a:r>
            <a:r>
              <a:rPr lang="en-US" dirty="0" err="1"/>
              <a:t>l’art</a:t>
            </a:r>
            <a:r>
              <a:rPr lang="en-US" dirty="0"/>
              <a:t> </a:t>
            </a:r>
            <a:r>
              <a:rPr lang="en-US" dirty="0" err="1"/>
              <a:t>choix</a:t>
            </a:r>
            <a:r>
              <a:rPr lang="en-US" dirty="0"/>
              <a:t> </a:t>
            </a:r>
            <a:r>
              <a:rPr lang="en-US" dirty="0" err="1"/>
              <a:t>technologiques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Transfert</a:t>
            </a:r>
            <a:r>
              <a:rPr lang="en-US" dirty="0"/>
              <a:t> learning avec fine tuning pour </a:t>
            </a:r>
            <a:r>
              <a:rPr lang="en-US" dirty="0" err="1"/>
              <a:t>meilleur</a:t>
            </a:r>
            <a:r>
              <a:rPr lang="en-US" dirty="0"/>
              <a:t> accuracy</a:t>
            </a:r>
          </a:p>
          <a:p>
            <a:pPr lvl="2"/>
            <a:r>
              <a:rPr lang="en-US" dirty="0"/>
              <a:t>Feature map pruning pour simplification et </a:t>
            </a:r>
            <a:r>
              <a:rPr lang="en-US" dirty="0" err="1"/>
              <a:t>rapidité</a:t>
            </a:r>
            <a:endParaRPr lang="en-US" dirty="0"/>
          </a:p>
          <a:p>
            <a:pPr lvl="1"/>
            <a:r>
              <a:rPr lang="en-US" dirty="0"/>
              <a:t>Code refactoring (</a:t>
            </a:r>
            <a:r>
              <a:rPr lang="en-US" dirty="0" err="1"/>
              <a:t>selon</a:t>
            </a:r>
            <a:r>
              <a:rPr lang="en-US" dirty="0"/>
              <a:t> la </a:t>
            </a:r>
            <a:r>
              <a:rPr lang="en-US" dirty="0" err="1"/>
              <a:t>technologie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Scaling vertical vs horizontal, </a:t>
            </a:r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technico-économique</a:t>
            </a:r>
            <a:endParaRPr lang="en-US" dirty="0"/>
          </a:p>
          <a:p>
            <a:pPr lvl="1"/>
            <a:r>
              <a:rPr lang="en-US" dirty="0"/>
              <a:t>Extension 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err="1"/>
              <a:t>réels</a:t>
            </a:r>
            <a:r>
              <a:rPr lang="en-US" dirty="0"/>
              <a:t> </a:t>
            </a:r>
            <a:r>
              <a:rPr lang="en-US" dirty="0" err="1"/>
              <a:t>logique</a:t>
            </a:r>
            <a:r>
              <a:rPr lang="en-US" dirty="0"/>
              <a:t> </a:t>
            </a:r>
            <a:r>
              <a:rPr lang="en-US" dirty="0" err="1"/>
              <a:t>utilisateur</a:t>
            </a:r>
            <a:r>
              <a:rPr lang="en-US" dirty="0"/>
              <a:t> (upstream tasks)</a:t>
            </a:r>
          </a:p>
          <a:p>
            <a:pPr lvl="1"/>
            <a:r>
              <a:rPr lang="en-US" dirty="0"/>
              <a:t>Exploitation pour le </a:t>
            </a:r>
            <a:r>
              <a:rPr lang="en-US" dirty="0" err="1"/>
              <a:t>développement</a:t>
            </a:r>
            <a:r>
              <a:rPr lang="en-US" dirty="0"/>
              <a:t> du Robot </a:t>
            </a:r>
            <a:r>
              <a:rPr lang="en-US" dirty="0" err="1"/>
              <a:t>Cueilleur</a:t>
            </a:r>
            <a:endParaRPr lang="en-US" dirty="0"/>
          </a:p>
        </p:txBody>
      </p:sp>
      <p:pic>
        <p:nvPicPr>
          <p:cNvPr id="10" name="Graphique 9" descr="Outils avec un remplissage uni">
            <a:extLst>
              <a:ext uri="{FF2B5EF4-FFF2-40B4-BE49-F238E27FC236}">
                <a16:creationId xmlns:a16="http://schemas.microsoft.com/office/drawing/2014/main" id="{97B9A1C9-3773-4225-91F2-2A9109CB1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931" y="3656984"/>
            <a:ext cx="419301" cy="419301"/>
          </a:xfrm>
          <a:prstGeom prst="rect">
            <a:avLst/>
          </a:prstGeom>
        </p:spPr>
      </p:pic>
      <p:pic>
        <p:nvPicPr>
          <p:cNvPr id="12" name="Graphique 11" descr="Croissance de l'activité avec un remplissage uni">
            <a:extLst>
              <a:ext uri="{FF2B5EF4-FFF2-40B4-BE49-F238E27FC236}">
                <a16:creationId xmlns:a16="http://schemas.microsoft.com/office/drawing/2014/main" id="{A0AFAFFD-1A43-4104-80A6-A1E4DABD7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2503" y="3609784"/>
            <a:ext cx="513702" cy="51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64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9465</TotalTime>
  <Words>1104</Words>
  <Application>Microsoft Office PowerPoint</Application>
  <PresentationFormat>Grand écran</PresentationFormat>
  <Paragraphs>193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Montserrat</vt:lpstr>
      <vt:lpstr>Wingdings 2</vt:lpstr>
      <vt:lpstr>Concis</vt:lpstr>
      <vt:lpstr>Solutions innovantes pour la récolte des fruits Le robot cueilleur intelligent</vt:lpstr>
      <vt:lpstr>Sommaire</vt:lpstr>
      <vt:lpstr>Contexte</vt:lpstr>
      <vt:lpstr>Jeu de données</vt:lpstr>
      <vt:lpstr>Architecture</vt:lpstr>
      <vt:lpstr>Spark UI</vt:lpstr>
      <vt:lpstr>Chaine de traitement, pySpark</vt:lpstr>
      <vt:lpstr>Comparaison (temps, taille, coût) </vt:lpstr>
      <vt:lpstr>Conclusions et recommandations</vt:lpstr>
      <vt:lpstr>Annexe : parallélisation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Etienne LARDEUR</dc:creator>
  <cp:lastModifiedBy>Etienne LARDEUR</cp:lastModifiedBy>
  <cp:revision>142</cp:revision>
  <dcterms:created xsi:type="dcterms:W3CDTF">2020-12-30T11:25:26Z</dcterms:created>
  <dcterms:modified xsi:type="dcterms:W3CDTF">2021-01-22T15:35:36Z</dcterms:modified>
</cp:coreProperties>
</file>