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fr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0F"/>
    <a:srgbClr val="7F0205"/>
    <a:srgbClr val="DE040D"/>
    <a:srgbClr val="D0465E"/>
    <a:srgbClr val="FF2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/>
    <p:restoredTop sz="83216"/>
  </p:normalViewPr>
  <p:slideViewPr>
    <p:cSldViewPr snapToGrid="0" snapToObjects="1">
      <p:cViewPr varScale="1">
        <p:scale>
          <a:sx n="114" d="100"/>
          <a:sy n="114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14419-8796-FE44-8D6F-A119C30FD42E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069D0-0B8D-2849-A054-F5AE84F7E6C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07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noProof="0" dirty="0"/>
              <a:t>Memory based </a:t>
            </a:r>
            <a:r>
              <a:rPr lang="en-GB" noProof="0" dirty="0"/>
              <a:t>: uses the data that you have on users or contents to calculate “simple” similarities measures </a:t>
            </a:r>
          </a:p>
          <a:p>
            <a:endParaRPr lang="en-GB" noProof="0" dirty="0"/>
          </a:p>
          <a:p>
            <a:r>
              <a:rPr lang="en-GB" u="sng" noProof="0" dirty="0"/>
              <a:t>Model based </a:t>
            </a:r>
            <a:r>
              <a:rPr lang="en-GB" noProof="0" dirty="0"/>
              <a:t>: create a model whose task is </a:t>
            </a:r>
            <a:r>
              <a:rPr lang="en-GB" noProof="0" dirty="0" err="1"/>
              <a:t>gonna</a:t>
            </a:r>
            <a:r>
              <a:rPr lang="en-GB" noProof="0" dirty="0"/>
              <a:t> be to guess how much an user is </a:t>
            </a:r>
            <a:r>
              <a:rPr lang="en-GB" noProof="0" dirty="0" err="1"/>
              <a:t>gonna</a:t>
            </a:r>
            <a:r>
              <a:rPr lang="en-GB" noProof="0" dirty="0"/>
              <a:t> like a content he has not seen yet </a:t>
            </a:r>
          </a:p>
          <a:p>
            <a:endParaRPr lang="en-GB" noProof="0" dirty="0"/>
          </a:p>
          <a:p>
            <a:r>
              <a:rPr lang="en-GB" u="sng" noProof="0" dirty="0"/>
              <a:t>Content filtering </a:t>
            </a:r>
            <a:r>
              <a:rPr lang="en-GB" noProof="0" dirty="0"/>
              <a:t>: </a:t>
            </a:r>
            <a:r>
              <a:rPr lang="en-GB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establishes similarities between contents  </a:t>
            </a:r>
            <a:r>
              <a:rPr lang="en-GB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properties of the content and link similar ones to offer you recommendations</a:t>
            </a:r>
          </a:p>
          <a:p>
            <a:endParaRPr lang="en-GB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sng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 filtering </a:t>
            </a:r>
            <a:r>
              <a:rPr lang="en-GB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establishes similarities between users </a:t>
            </a:r>
            <a:r>
              <a:rPr lang="en-GB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GB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user data &amp; behaviour to link you to other users that have seen the same movies that you have, and then </a:t>
            </a:r>
            <a:r>
              <a:rPr lang="en-GB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recommands</a:t>
            </a:r>
            <a:r>
              <a:rPr lang="en-GB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the movies the others have seen but you have not </a:t>
            </a:r>
            <a:endParaRPr lang="en-GB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069D0-0B8D-2849-A054-F5AE84F7E6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71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069D0-0B8D-2849-A054-F5AE84F7E6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567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Drawback : repetitions have a lot of weight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069D0-0B8D-2849-A054-F5AE84F7E6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71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Drawback : short sentences will weight more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069D0-0B8D-2849-A054-F5AE84F7E6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74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069D0-0B8D-2849-A054-F5AE84F7E6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92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48875-BAEE-D34A-9472-76E6BB123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081953-4E62-E447-8079-302019608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102D2A-192D-9F45-8619-E359C000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2C43-035D-B14F-A326-7905277892F2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1DAC7-B688-1E47-BA80-56478287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853F07-7C4D-3E46-9356-3EAD889A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4E25-BDF6-DC4D-8330-F02D6BBB2E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06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F4ACC-6165-9447-9552-E66043BD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06F34D-BB3A-CE46-970A-06FE7ABB7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7837C6-EFBC-244D-8E07-17FE4073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2C43-035D-B14F-A326-7905277892F2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DBEB47-8581-574E-9A7A-28E1D0D8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88D49F-DEAD-3D41-9FF3-B3F08055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4E25-BDF6-DC4D-8330-F02D6BBB2E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8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8EE8C59-8F95-A146-9F8B-D33E2D370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C02D17-1747-8A46-9EBE-7B0519970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22F333-2449-984D-8941-8540535B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2C43-035D-B14F-A326-7905277892F2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687C2-34E7-014A-AB06-6C3FB0D4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6A9D50-C36C-D64C-81C3-1C3398B0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4E25-BDF6-DC4D-8330-F02D6BBB2E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03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91F32-54A3-A54B-8BA3-8A22A508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2CEC6E-1A45-9C4E-8759-9D2599F6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454BB7-5892-3442-86CB-89C4D1DF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2C43-035D-B14F-A326-7905277892F2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E31C9-F488-AB45-8DC4-09C9F75A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B395E-4E9E-1342-98D3-BC8217D8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4E25-BDF6-DC4D-8330-F02D6BBB2EC7}" type="slidenum">
              <a:rPr lang="en-GB" smtClean="0"/>
              <a:t>‹N°›</a:t>
            </a:fld>
            <a:endParaRPr lang="en-GB"/>
          </a:p>
        </p:txBody>
      </p:sp>
      <p:pic>
        <p:nvPicPr>
          <p:cNvPr id="7" name="Picture 2" descr="Movie PostersHorror">
            <a:extLst>
              <a:ext uri="{FF2B5EF4-FFF2-40B4-BE49-F238E27FC236}">
                <a16:creationId xmlns:a16="http://schemas.microsoft.com/office/drawing/2014/main" id="{203FA156-37CF-1D4E-8706-5AEBB838A8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124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B2D2-194E-974A-BEB1-75000D88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C3641-E947-EE4D-83FD-8A691EA5A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1DFD18-C0C5-0E43-AAC3-82413E01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2C43-035D-B14F-A326-7905277892F2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44A11A-FA03-4B40-87DD-03C0B2D1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6A8CD9-9343-8040-958A-2730B87A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4E25-BDF6-DC4D-8330-F02D6BBB2E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04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28897-DEA1-D440-80CF-4E74718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F5E070-0AB6-8E41-A6C8-71239102B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D3FE6F-97C7-8A46-96C1-B4FA3286C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C72FE-5AEA-ED45-88C2-D61FCBDD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2C43-035D-B14F-A326-7905277892F2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ACBA59-7FD2-2649-BFB1-384E2E86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52D520-6B24-A24F-9533-37BF4A97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4E25-BDF6-DC4D-8330-F02D6BBB2E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1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FB3B5-0A37-994D-9400-F368041D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BA264D-0E55-D34F-A703-1B8B37B17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824B63-BA68-BB4B-AABC-EEAE02C17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43C878-88BC-9848-91A1-FE6EDCDCB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6927F4-5F39-FB4E-88CC-8AD35DD83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99DA3F-016D-994A-BB0C-1CEAB5C5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2C43-035D-B14F-A326-7905277892F2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9BD1DED-E7D3-8E4D-8C74-DAB883CD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11FB71-FC8B-5B4F-BF7B-4A3B309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4E25-BDF6-DC4D-8330-F02D6BBB2E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0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74696-BB16-6A4C-9A5F-F62BD838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69605A-FD15-FA49-91E3-E3C0BFE5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2C43-035D-B14F-A326-7905277892F2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B4ABEF-C3EA-F14D-9153-0097B4DB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87A362-87D5-D949-92C0-33CF752B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4E25-BDF6-DC4D-8330-F02D6BBB2E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65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F515F0-5A62-AC41-96A3-E91DBFA7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2C43-035D-B14F-A326-7905277892F2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FCBE93-3441-AB46-9FC7-4BBDBE35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FF3FFC-7B29-2A4A-830B-E94D1254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4E25-BDF6-DC4D-8330-F02D6BBB2E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60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7AE13-468B-104C-9D56-0263230B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2F044-46D0-3E42-8948-EEAAED9F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BD511B-D48C-584F-B712-46737DA00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641543-84E7-024D-99D7-FA481BED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2C43-035D-B14F-A326-7905277892F2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B4C189-DCE1-6D4E-9F83-F602BD96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5D6245-6486-D04F-AC11-AE473CC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4E25-BDF6-DC4D-8330-F02D6BBB2E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58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E160F-34C6-C043-8E1C-41BCAC78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68F978-7D1B-5E48-896B-6E101692F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1C615E-01B9-EE4F-9C74-1B0D7464A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CABF6C-93F5-BC42-9922-3BC799E5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2C43-035D-B14F-A326-7905277892F2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A3206D-5F0F-CC4C-939D-28C58D51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981FAE-6E62-0548-8D82-870ED2E2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4E25-BDF6-DC4D-8330-F02D6BBB2E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92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1DF574-6640-544B-B854-F5715CB2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8E9BC-6015-D948-A892-D466A86AA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21B22-1DB2-4F41-A80E-8CF7771E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22C43-035D-B14F-A326-7905277892F2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F465EE-EE5C-004C-9E17-B736883D9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94CFB0-E4CF-964C-A070-785091A8C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4E25-BDF6-DC4D-8330-F02D6BBB2E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4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B2339-7C79-F947-9DCE-9C2225694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DE040D"/>
                </a:solidFill>
                <a:latin typeface="AG Book" panose="02000603040000020004" pitchFamily="2" charset="0"/>
              </a:rPr>
              <a:t>Deep dive in movie recommendation systems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3FDCF9-E0F9-6C42-8FDA-B285C1317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7981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rgbClr val="7F0205"/>
                </a:solidFill>
                <a:latin typeface="AG Book" panose="02000603040000020004" pitchFamily="2" charset="0"/>
              </a:rPr>
              <a:t>From word similarity to neural collaborative filtering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B7A34C3-0AC3-F340-90E5-86CA62F6782A}"/>
              </a:ext>
            </a:extLst>
          </p:cNvPr>
          <p:cNvCxnSpPr/>
          <p:nvPr/>
        </p:nvCxnSpPr>
        <p:spPr>
          <a:xfrm>
            <a:off x="2373086" y="3624943"/>
            <a:ext cx="7347857" cy="0"/>
          </a:xfrm>
          <a:prstGeom prst="line">
            <a:avLst/>
          </a:prstGeom>
          <a:ln>
            <a:solidFill>
              <a:srgbClr val="DE040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70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Logo Hulu PNG transparents - StickPNG">
            <a:extLst>
              <a:ext uri="{FF2B5EF4-FFF2-40B4-BE49-F238E27FC236}">
                <a16:creationId xmlns:a16="http://schemas.microsoft.com/office/drawing/2014/main" id="{1754F09C-1DA0-024C-A23F-E7192D44C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5" r="72976" b="30354"/>
          <a:stretch/>
        </p:blipFill>
        <p:spPr bwMode="auto">
          <a:xfrm>
            <a:off x="3243764" y="1984917"/>
            <a:ext cx="1485367" cy="22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028DAD87-0FFF-314D-8FCB-F1483EAF0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05" y="1724722"/>
            <a:ext cx="2468137" cy="246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icône Amazon en PNG, ICO ou ICNS | Icônes vectorielles gratuites">
            <a:extLst>
              <a:ext uri="{FF2B5EF4-FFF2-40B4-BE49-F238E27FC236}">
                <a16:creationId xmlns:a16="http://schemas.microsoft.com/office/drawing/2014/main" id="{BE577C9C-360F-F74A-8ED5-E97143280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54" y="1984917"/>
            <a:ext cx="3289610" cy="328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netflix logo icon PNG image with transparent background | TOPpng">
            <a:extLst>
              <a:ext uri="{FF2B5EF4-FFF2-40B4-BE49-F238E27FC236}">
                <a16:creationId xmlns:a16="http://schemas.microsoft.com/office/drawing/2014/main" id="{C605E970-2A62-5E41-AE77-0C0AC2BD8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9" t="15772" r="31173" b="15121"/>
          <a:stretch/>
        </p:blipFill>
        <p:spPr bwMode="auto">
          <a:xfrm>
            <a:off x="6697151" y="1583473"/>
            <a:ext cx="1933891" cy="32896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8" name="Picture 26">
            <a:extLst>
              <a:ext uri="{FF2B5EF4-FFF2-40B4-BE49-F238E27FC236}">
                <a16:creationId xmlns:a16="http://schemas.microsoft.com/office/drawing/2014/main" id="{80EFD3B1-0556-E04C-BC64-DE67EFE63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7" t="27287" r="59942" b="26372"/>
          <a:stretch/>
        </p:blipFill>
        <p:spPr bwMode="auto">
          <a:xfrm>
            <a:off x="8631042" y="2497873"/>
            <a:ext cx="1237614" cy="1694986"/>
          </a:xfrm>
          <a:prstGeom prst="parallelogram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0" name="Picture 38" descr="Walt Disney logo PNG ata pueina e aunoa ma se kopi (48 Ata)">
            <a:extLst>
              <a:ext uri="{FF2B5EF4-FFF2-40B4-BE49-F238E27FC236}">
                <a16:creationId xmlns:a16="http://schemas.microsoft.com/office/drawing/2014/main" id="{463F9EC0-0D58-9942-9476-1476ED455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2" t="36194" r="40645" b="34082"/>
          <a:stretch/>
        </p:blipFill>
        <p:spPr bwMode="auto">
          <a:xfrm>
            <a:off x="10097430" y="2958789"/>
            <a:ext cx="1040604" cy="120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20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00292EE-80B6-A74C-A788-ED95EF308554}"/>
              </a:ext>
            </a:extLst>
          </p:cNvPr>
          <p:cNvSpPr txBox="1"/>
          <p:nvPr/>
        </p:nvSpPr>
        <p:spPr>
          <a:xfrm>
            <a:off x="-32654" y="6581001"/>
            <a:ext cx="3984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chemeClr val="tx2"/>
                </a:solidFill>
                <a:latin typeface="AG Book" panose="02000603040000020004" pitchFamily="2" charset="0"/>
                <a:cs typeface="Baghdad" pitchFamily="2" charset="-78"/>
              </a:rPr>
              <a:t>Source: 2017 Ericsson Consumer Lab Media Report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D1E342-894D-9244-AD0B-804F95C70CF1}"/>
              </a:ext>
            </a:extLst>
          </p:cNvPr>
          <p:cNvSpPr txBox="1"/>
          <p:nvPr/>
        </p:nvSpPr>
        <p:spPr>
          <a:xfrm>
            <a:off x="1191985" y="1063785"/>
            <a:ext cx="756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G Book" panose="02000603040000020004" pitchFamily="2" charset="0"/>
              </a:rPr>
              <a:t>On average an adult spends almost </a:t>
            </a:r>
            <a:r>
              <a:rPr lang="en-GB" sz="3600" dirty="0">
                <a:solidFill>
                  <a:srgbClr val="FF050F"/>
                </a:solidFill>
                <a:latin typeface="AG Book" panose="02000603040000020004" pitchFamily="2" charset="0"/>
              </a:rPr>
              <a:t>4 hours </a:t>
            </a:r>
            <a:r>
              <a:rPr lang="en-GB" sz="2400" dirty="0">
                <a:latin typeface="AG Book" panose="02000603040000020004" pitchFamily="2" charset="0"/>
              </a:rPr>
              <a:t>a day watching content…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6B0249-2E22-624E-9C95-87F84C8F1523}"/>
              </a:ext>
            </a:extLst>
          </p:cNvPr>
          <p:cNvSpPr txBox="1"/>
          <p:nvPr/>
        </p:nvSpPr>
        <p:spPr>
          <a:xfrm>
            <a:off x="4152899" y="3143233"/>
            <a:ext cx="756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AG Book" panose="02000603040000020004" pitchFamily="2" charset="0"/>
              </a:rPr>
              <a:t>…and </a:t>
            </a:r>
            <a:r>
              <a:rPr lang="en-GB" sz="3600" dirty="0">
                <a:solidFill>
                  <a:srgbClr val="FF050F"/>
                </a:solidFill>
                <a:latin typeface="AG Book" panose="02000603040000020004" pitchFamily="2" charset="0"/>
              </a:rPr>
              <a:t>51 minutes </a:t>
            </a:r>
            <a:r>
              <a:rPr lang="en-GB" sz="2400" dirty="0">
                <a:latin typeface="AG Book" panose="02000603040000020004" pitchFamily="2" charset="0"/>
              </a:rPr>
              <a:t>picking it </a:t>
            </a:r>
          </a:p>
        </p:txBody>
      </p:sp>
    </p:spTree>
    <p:extLst>
      <p:ext uri="{BB962C8B-B14F-4D97-AF65-F5344CB8AC3E}">
        <p14:creationId xmlns:p14="http://schemas.microsoft.com/office/powerpoint/2010/main" val="164001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4D9202-B5B9-7242-96CC-6E74454FAF1A}"/>
              </a:ext>
            </a:extLst>
          </p:cNvPr>
          <p:cNvSpPr/>
          <p:nvPr/>
        </p:nvSpPr>
        <p:spPr>
          <a:xfrm>
            <a:off x="275421" y="2872648"/>
            <a:ext cx="2522863" cy="895121"/>
          </a:xfrm>
          <a:prstGeom prst="rect">
            <a:avLst/>
          </a:prstGeom>
          <a:solidFill>
            <a:srgbClr val="7F02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  <a:latin typeface="AG Book" panose="02000603040000020004" pitchFamily="2" charset="0"/>
              </a:rPr>
              <a:t>RECOMMENDATION SYSTEMS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F9422-4147-EC43-88DA-DEF9845029C6}"/>
              </a:ext>
            </a:extLst>
          </p:cNvPr>
          <p:cNvSpPr/>
          <p:nvPr/>
        </p:nvSpPr>
        <p:spPr>
          <a:xfrm>
            <a:off x="3573137" y="1253168"/>
            <a:ext cx="3268338" cy="895121"/>
          </a:xfrm>
          <a:prstGeom prst="rect">
            <a:avLst/>
          </a:prstGeom>
          <a:solidFill>
            <a:srgbClr val="C0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  <a:latin typeface="AG Book" panose="02000603040000020004" pitchFamily="2" charset="0"/>
              </a:rPr>
              <a:t>MEMORY BASED</a:t>
            </a:r>
          </a:p>
          <a:p>
            <a:pPr algn="ctr">
              <a:lnSpc>
                <a:spcPct val="150000"/>
              </a:lnSpc>
            </a:pPr>
            <a:r>
              <a:rPr lang="en-GB" sz="1400" i="1" dirty="0">
                <a:solidFill>
                  <a:schemeClr val="tx2"/>
                </a:solidFill>
                <a:latin typeface="AG Book" panose="02000603040000020004" pitchFamily="2" charset="0"/>
              </a:rPr>
              <a:t>Heuristic &amp; non-parametric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FE5AEF-6FEC-1944-B220-29DA075B87B9}"/>
              </a:ext>
            </a:extLst>
          </p:cNvPr>
          <p:cNvSpPr/>
          <p:nvPr/>
        </p:nvSpPr>
        <p:spPr>
          <a:xfrm>
            <a:off x="3573137" y="4709712"/>
            <a:ext cx="3268338" cy="895121"/>
          </a:xfrm>
          <a:prstGeom prst="rect">
            <a:avLst/>
          </a:prstGeom>
          <a:solidFill>
            <a:srgbClr val="C0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  <a:latin typeface="AG Book" panose="02000603040000020004" pitchFamily="2" charset="0"/>
              </a:rPr>
              <a:t>MODEL BASED</a:t>
            </a:r>
          </a:p>
          <a:p>
            <a:pPr algn="ctr">
              <a:lnSpc>
                <a:spcPct val="150000"/>
              </a:lnSpc>
            </a:pPr>
            <a:r>
              <a:rPr lang="en-GB" sz="1400" i="1" dirty="0">
                <a:solidFill>
                  <a:schemeClr val="tx2"/>
                </a:solidFill>
                <a:latin typeface="AG Book" panose="02000603040000020004" pitchFamily="2" charset="0"/>
              </a:rPr>
              <a:t>Algorithmic &amp; parametric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4EAFF-F406-3242-8B6E-7B44C1B5E324}"/>
              </a:ext>
            </a:extLst>
          </p:cNvPr>
          <p:cNvSpPr/>
          <p:nvPr/>
        </p:nvSpPr>
        <p:spPr>
          <a:xfrm>
            <a:off x="8031295" y="772556"/>
            <a:ext cx="3866922" cy="895121"/>
          </a:xfrm>
          <a:prstGeom prst="rect">
            <a:avLst/>
          </a:prstGeom>
          <a:solidFill>
            <a:srgbClr val="DE040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  <a:latin typeface="AG Book" panose="02000603040000020004" pitchFamily="2" charset="0"/>
              </a:rPr>
              <a:t>CONTENT FILTERING</a:t>
            </a:r>
          </a:p>
          <a:p>
            <a:pPr algn="ctr">
              <a:lnSpc>
                <a:spcPct val="150000"/>
              </a:lnSpc>
            </a:pPr>
            <a:r>
              <a:rPr lang="en-GB" sz="1400" i="1" dirty="0" err="1">
                <a:solidFill>
                  <a:schemeClr val="tx2"/>
                </a:solidFill>
                <a:latin typeface="AG Book" panose="02000603040000020004" pitchFamily="2" charset="0"/>
              </a:rPr>
              <a:t>Tf-idf</a:t>
            </a:r>
            <a:r>
              <a:rPr lang="en-GB" sz="1400" i="1" dirty="0">
                <a:solidFill>
                  <a:schemeClr val="tx2"/>
                </a:solidFill>
                <a:latin typeface="AG Book" panose="02000603040000020004" pitchFamily="2" charset="0"/>
              </a:rPr>
              <a:t>, similarity, clustering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7A6F0-FE6D-1545-8AE9-BA89721DB807}"/>
              </a:ext>
            </a:extLst>
          </p:cNvPr>
          <p:cNvSpPr/>
          <p:nvPr/>
        </p:nvSpPr>
        <p:spPr>
          <a:xfrm>
            <a:off x="8031295" y="1708988"/>
            <a:ext cx="3866922" cy="895121"/>
          </a:xfrm>
          <a:prstGeom prst="rect">
            <a:avLst/>
          </a:prstGeom>
          <a:solidFill>
            <a:srgbClr val="DE040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  <a:latin typeface="AG Book" panose="02000603040000020004" pitchFamily="2" charset="0"/>
              </a:rPr>
              <a:t>COLLABORATIVE FILTERING</a:t>
            </a:r>
          </a:p>
          <a:p>
            <a:pPr algn="ctr">
              <a:lnSpc>
                <a:spcPct val="150000"/>
              </a:lnSpc>
            </a:pPr>
            <a:r>
              <a:rPr lang="en-GB" sz="1400" i="1" dirty="0" err="1">
                <a:solidFill>
                  <a:schemeClr val="tx2"/>
                </a:solidFill>
                <a:latin typeface="AG Book" panose="02000603040000020004" pitchFamily="2" charset="0"/>
              </a:rPr>
              <a:t>Tf-idf</a:t>
            </a:r>
            <a:r>
              <a:rPr lang="en-GB" sz="1400" i="1" dirty="0">
                <a:solidFill>
                  <a:schemeClr val="tx2"/>
                </a:solidFill>
                <a:latin typeface="AG Book" panose="02000603040000020004" pitchFamily="2" charset="0"/>
              </a:rPr>
              <a:t>, similarity, clustering</a:t>
            </a:r>
            <a:endParaRPr lang="en-GB" i="1" dirty="0">
              <a:solidFill>
                <a:schemeClr val="tx2"/>
              </a:solidFill>
              <a:latin typeface="AG Book" panose="0200060304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0E45C-0065-D144-8A34-A4F36CA320E8}"/>
              </a:ext>
            </a:extLst>
          </p:cNvPr>
          <p:cNvSpPr/>
          <p:nvPr/>
        </p:nvSpPr>
        <p:spPr>
          <a:xfrm>
            <a:off x="8031294" y="4229100"/>
            <a:ext cx="3866922" cy="895121"/>
          </a:xfrm>
          <a:prstGeom prst="rect">
            <a:avLst/>
          </a:prstGeom>
          <a:solidFill>
            <a:srgbClr val="DE040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  <a:latin typeface="AG Book" panose="02000603040000020004" pitchFamily="2" charset="0"/>
              </a:rPr>
              <a:t>CONTENT FILTERING</a:t>
            </a:r>
          </a:p>
          <a:p>
            <a:pPr algn="ctr">
              <a:lnSpc>
                <a:spcPct val="150000"/>
              </a:lnSpc>
            </a:pPr>
            <a:r>
              <a:rPr lang="en-GB" sz="1400" i="1" dirty="0">
                <a:solidFill>
                  <a:schemeClr val="tx2"/>
                </a:solidFill>
                <a:latin typeface="AG Book" panose="02000603040000020004" pitchFamily="2" charset="0"/>
              </a:rPr>
              <a:t>Bayesians classifiers, neural networks</a:t>
            </a:r>
            <a:endParaRPr lang="en-GB" i="1" dirty="0">
              <a:solidFill>
                <a:schemeClr val="tx2"/>
              </a:solidFill>
              <a:latin typeface="AG Book" panose="0200060304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75162A-9C0D-F647-A5A0-C530DFABAAB8}"/>
              </a:ext>
            </a:extLst>
          </p:cNvPr>
          <p:cNvSpPr/>
          <p:nvPr/>
        </p:nvSpPr>
        <p:spPr>
          <a:xfrm>
            <a:off x="8031293" y="5190323"/>
            <a:ext cx="3866922" cy="895121"/>
          </a:xfrm>
          <a:prstGeom prst="rect">
            <a:avLst/>
          </a:prstGeom>
          <a:solidFill>
            <a:srgbClr val="DE040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  <a:latin typeface="AG Book" panose="02000603040000020004" pitchFamily="2" charset="0"/>
              </a:rPr>
              <a:t>COLLABORATIVE FILTERING</a:t>
            </a:r>
          </a:p>
          <a:p>
            <a:pPr algn="ctr">
              <a:lnSpc>
                <a:spcPct val="150000"/>
              </a:lnSpc>
            </a:pPr>
            <a:r>
              <a:rPr lang="en-GB" sz="1400" i="1" dirty="0">
                <a:solidFill>
                  <a:schemeClr val="tx2"/>
                </a:solidFill>
                <a:latin typeface="AG Book" panose="02000603040000020004" pitchFamily="2" charset="0"/>
              </a:rPr>
              <a:t>Bayesians networks, neural networks, SVD</a:t>
            </a:r>
            <a:endParaRPr lang="en-GB" i="1" dirty="0">
              <a:solidFill>
                <a:schemeClr val="tx2"/>
              </a:solidFill>
              <a:latin typeface="AG Boo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53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941033-BE53-CE41-A819-EA11FC078692}"/>
              </a:ext>
            </a:extLst>
          </p:cNvPr>
          <p:cNvSpPr/>
          <p:nvPr/>
        </p:nvSpPr>
        <p:spPr>
          <a:xfrm>
            <a:off x="123881" y="84126"/>
            <a:ext cx="2295227" cy="384912"/>
          </a:xfrm>
          <a:prstGeom prst="rect">
            <a:avLst/>
          </a:prstGeom>
          <a:noFill/>
          <a:ln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7F0205"/>
                </a:solidFill>
                <a:latin typeface="AG Book" panose="02000603040000020004" pitchFamily="2" charset="0"/>
              </a:rPr>
              <a:t>MEMORY BASED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E6F030-BDA7-694A-9574-0A0BCAFA1B55}"/>
              </a:ext>
            </a:extLst>
          </p:cNvPr>
          <p:cNvSpPr/>
          <p:nvPr/>
        </p:nvSpPr>
        <p:spPr>
          <a:xfrm>
            <a:off x="123881" y="610506"/>
            <a:ext cx="2295227" cy="384913"/>
          </a:xfrm>
          <a:prstGeom prst="rect">
            <a:avLst/>
          </a:prstGeom>
          <a:noFill/>
          <a:ln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7F0205"/>
                </a:solidFill>
                <a:latin typeface="AG Book" panose="02000603040000020004" pitchFamily="2" charset="0"/>
              </a:rPr>
              <a:t>CONTENT FILTERING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CAF6BE-CE6B-3F40-889C-06161750262D}"/>
              </a:ext>
            </a:extLst>
          </p:cNvPr>
          <p:cNvSpPr txBox="1"/>
          <p:nvPr/>
        </p:nvSpPr>
        <p:spPr>
          <a:xfrm>
            <a:off x="3939091" y="433630"/>
            <a:ext cx="431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G Book" panose="02000603040000020004" pitchFamily="2" charset="0"/>
              </a:rPr>
              <a:t>COSINE &amp; JACCARD SIMILARITIES</a:t>
            </a:r>
          </a:p>
        </p:txBody>
      </p:sp>
      <p:sp>
        <p:nvSpPr>
          <p:cNvPr id="6" name="AutoShape 2" descr="Five most popular similarity measures implementation in python 4">
            <a:extLst>
              <a:ext uri="{FF2B5EF4-FFF2-40B4-BE49-F238E27FC236}">
                <a16:creationId xmlns:a16="http://schemas.microsoft.com/office/drawing/2014/main" id="{35392ABF-5F9B-AB4E-BEAE-B1A7B4FFAE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7877818-0535-854E-BA13-96C9F7F7040E}"/>
              </a:ext>
            </a:extLst>
          </p:cNvPr>
          <p:cNvCxnSpPr/>
          <p:nvPr/>
        </p:nvCxnSpPr>
        <p:spPr>
          <a:xfrm flipV="1">
            <a:off x="798653" y="2380981"/>
            <a:ext cx="0" cy="3646026"/>
          </a:xfrm>
          <a:prstGeom prst="straightConnector1">
            <a:avLst/>
          </a:prstGeom>
          <a:ln w="38100">
            <a:solidFill>
              <a:srgbClr val="7F02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DD5B963-0827-3541-A6BF-F1806B8CCA6F}"/>
              </a:ext>
            </a:extLst>
          </p:cNvPr>
          <p:cNvCxnSpPr>
            <a:cxnSpLocks/>
          </p:cNvCxnSpPr>
          <p:nvPr/>
        </p:nvCxnSpPr>
        <p:spPr>
          <a:xfrm>
            <a:off x="798653" y="6027007"/>
            <a:ext cx="4217043" cy="0"/>
          </a:xfrm>
          <a:prstGeom prst="straightConnector1">
            <a:avLst/>
          </a:prstGeom>
          <a:ln w="38100">
            <a:solidFill>
              <a:srgbClr val="7F02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6507FE9-EB46-CC40-AF55-38DCE3914BAE}"/>
              </a:ext>
            </a:extLst>
          </p:cNvPr>
          <p:cNvCxnSpPr/>
          <p:nvPr/>
        </p:nvCxnSpPr>
        <p:spPr>
          <a:xfrm flipV="1">
            <a:off x="798653" y="3772837"/>
            <a:ext cx="844951" cy="2254170"/>
          </a:xfrm>
          <a:prstGeom prst="straightConnector1">
            <a:avLst/>
          </a:prstGeom>
          <a:ln w="38100">
            <a:solidFill>
              <a:srgbClr val="FF050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3A26DF8-FC9B-0C46-A0A7-532BA7486F95}"/>
              </a:ext>
            </a:extLst>
          </p:cNvPr>
          <p:cNvCxnSpPr>
            <a:cxnSpLocks/>
          </p:cNvCxnSpPr>
          <p:nvPr/>
        </p:nvCxnSpPr>
        <p:spPr>
          <a:xfrm flipV="1">
            <a:off x="798652" y="5158905"/>
            <a:ext cx="3183039" cy="868102"/>
          </a:xfrm>
          <a:prstGeom prst="straightConnector1">
            <a:avLst/>
          </a:prstGeom>
          <a:ln w="38100">
            <a:solidFill>
              <a:srgbClr val="FF050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685038D8-A7D0-CC43-A68C-1DBB5281E71E}"/>
              </a:ext>
            </a:extLst>
          </p:cNvPr>
          <p:cNvSpPr txBox="1"/>
          <p:nvPr/>
        </p:nvSpPr>
        <p:spPr>
          <a:xfrm>
            <a:off x="1484746" y="33137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50F"/>
                </a:solidFill>
              </a:rPr>
              <a:t>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0719239-DC41-EF40-B7CB-9A6260A50DAB}"/>
              </a:ext>
            </a:extLst>
          </p:cNvPr>
          <p:cNvSpPr txBox="1"/>
          <p:nvPr/>
        </p:nvSpPr>
        <p:spPr>
          <a:xfrm>
            <a:off x="4086450" y="49742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50F"/>
                </a:solidFill>
              </a:rPr>
              <a:t>B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32799F54-3AE9-2B44-9059-8E9C11F3A47B}"/>
              </a:ext>
            </a:extLst>
          </p:cNvPr>
          <p:cNvSpPr/>
          <p:nvPr/>
        </p:nvSpPr>
        <p:spPr>
          <a:xfrm>
            <a:off x="486148" y="4120600"/>
            <a:ext cx="2384374" cy="2511683"/>
          </a:xfrm>
          <a:prstGeom prst="arc">
            <a:avLst>
              <a:gd name="adj1" fmla="val 16041447"/>
              <a:gd name="adj2" fmla="val 0"/>
            </a:avLst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EC9DC87-F87E-884C-98F7-7507E0A565DF}"/>
              </a:ext>
            </a:extLst>
          </p:cNvPr>
          <p:cNvSpPr txBox="1"/>
          <p:nvPr/>
        </p:nvSpPr>
        <p:spPr>
          <a:xfrm>
            <a:off x="2202712" y="3721176"/>
            <a:ext cx="140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G Book" panose="02000603040000020004" pitchFamily="2" charset="0"/>
              </a:rPr>
              <a:t>Cosine distance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582D5D2-4555-F64D-A5DB-AABA819DC4A7}"/>
              </a:ext>
            </a:extLst>
          </p:cNvPr>
          <p:cNvSpPr txBox="1"/>
          <p:nvPr/>
        </p:nvSpPr>
        <p:spPr>
          <a:xfrm>
            <a:off x="4396150" y="1724786"/>
            <a:ext cx="431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A = “COOL PROJECT MAN”</a:t>
            </a:r>
          </a:p>
          <a:p>
            <a:r>
              <a:rPr lang="en-GB" dirty="0">
                <a:latin typeface="AG Book" panose="02000603040000020004" pitchFamily="2" charset="0"/>
              </a:rPr>
              <a:t>B = “MAN WHAT A PROJECT”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5E2F898-18FB-3E43-820C-9839EDE0E223}"/>
              </a:ext>
            </a:extLst>
          </p:cNvPr>
          <p:cNvSpPr/>
          <p:nvPr/>
        </p:nvSpPr>
        <p:spPr>
          <a:xfrm>
            <a:off x="7460219" y="2569495"/>
            <a:ext cx="2303362" cy="2303362"/>
          </a:xfrm>
          <a:prstGeom prst="ellipse">
            <a:avLst/>
          </a:prstGeom>
          <a:noFill/>
          <a:ln w="38100"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E886250-D4A7-9F42-AB6F-088ABDC04E94}"/>
              </a:ext>
            </a:extLst>
          </p:cNvPr>
          <p:cNvSpPr/>
          <p:nvPr/>
        </p:nvSpPr>
        <p:spPr>
          <a:xfrm>
            <a:off x="8733432" y="2569495"/>
            <a:ext cx="2303362" cy="2303362"/>
          </a:xfrm>
          <a:prstGeom prst="ellipse">
            <a:avLst/>
          </a:prstGeom>
          <a:noFill/>
          <a:ln w="38100"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071EF95-E434-C94F-A24F-8FAA9B7585F0}"/>
              </a:ext>
            </a:extLst>
          </p:cNvPr>
          <p:cNvSpPr txBox="1"/>
          <p:nvPr/>
        </p:nvSpPr>
        <p:spPr>
          <a:xfrm>
            <a:off x="8453042" y="21335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50F"/>
                </a:solidFill>
              </a:rPr>
              <a:t>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6B7709C-F593-4343-9D9A-DF8F8ABEF0CE}"/>
              </a:ext>
            </a:extLst>
          </p:cNvPr>
          <p:cNvSpPr txBox="1"/>
          <p:nvPr/>
        </p:nvSpPr>
        <p:spPr>
          <a:xfrm>
            <a:off x="9730263" y="21335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50F"/>
                </a:solidFill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DC9C18-C4C4-6649-9686-3F0D8462EE46}"/>
              </a:ext>
            </a:extLst>
          </p:cNvPr>
          <p:cNvSpPr/>
          <p:nvPr/>
        </p:nvSpPr>
        <p:spPr>
          <a:xfrm>
            <a:off x="7836386" y="3536510"/>
            <a:ext cx="7762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AG Book" panose="02000603040000020004" pitchFamily="2" charset="0"/>
              </a:rPr>
              <a:t>COOL</a:t>
            </a:r>
            <a:endParaRPr lang="en-GB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C39098-496C-AE4D-BF4F-0D2E99A9341D}"/>
              </a:ext>
            </a:extLst>
          </p:cNvPr>
          <p:cNvSpPr/>
          <p:nvPr/>
        </p:nvSpPr>
        <p:spPr>
          <a:xfrm>
            <a:off x="8712883" y="3683131"/>
            <a:ext cx="1130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AG Book" panose="02000603040000020004" pitchFamily="2" charset="0"/>
              </a:rPr>
              <a:t>PROJECT</a:t>
            </a:r>
            <a:endParaRPr lang="en-GB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6010CA-9CDE-3C44-8303-1CB60DB785F5}"/>
              </a:ext>
            </a:extLst>
          </p:cNvPr>
          <p:cNvSpPr/>
          <p:nvPr/>
        </p:nvSpPr>
        <p:spPr>
          <a:xfrm>
            <a:off x="8928486" y="3351844"/>
            <a:ext cx="642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AG Book" panose="02000603040000020004" pitchFamily="2" charset="0"/>
              </a:rPr>
              <a:t>MAN</a:t>
            </a:r>
            <a:endParaRPr lang="en-GB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E16730-9546-5E4A-815B-921F9434B155}"/>
              </a:ext>
            </a:extLst>
          </p:cNvPr>
          <p:cNvSpPr/>
          <p:nvPr/>
        </p:nvSpPr>
        <p:spPr>
          <a:xfrm>
            <a:off x="9921981" y="3244334"/>
            <a:ext cx="751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AG Book" panose="02000603040000020004" pitchFamily="2" charset="0"/>
              </a:rPr>
              <a:t>WHAT</a:t>
            </a:r>
            <a:endParaRPr lang="en-GB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D32307-A9A3-0D48-A788-C27100E27A07}"/>
              </a:ext>
            </a:extLst>
          </p:cNvPr>
          <p:cNvSpPr/>
          <p:nvPr/>
        </p:nvSpPr>
        <p:spPr>
          <a:xfrm>
            <a:off x="10163746" y="373854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AG Book" panose="02000603040000020004" pitchFamily="2" charset="0"/>
              </a:rPr>
              <a:t>A</a:t>
            </a:r>
            <a:endParaRPr lang="en-GB" sz="16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D008FE9-FB37-8342-9358-1562D50C9946}"/>
              </a:ext>
            </a:extLst>
          </p:cNvPr>
          <p:cNvSpPr txBox="1"/>
          <p:nvPr/>
        </p:nvSpPr>
        <p:spPr>
          <a:xfrm>
            <a:off x="6540156" y="5317016"/>
            <a:ext cx="140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G Book" panose="02000603040000020004" pitchFamily="2" charset="0"/>
              </a:rPr>
              <a:t>Jaccard similarity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823EFF8-B174-E045-96F4-A4B16AE89B3F}"/>
              </a:ext>
            </a:extLst>
          </p:cNvPr>
          <p:cNvSpPr txBox="1"/>
          <p:nvPr/>
        </p:nvSpPr>
        <p:spPr>
          <a:xfrm>
            <a:off x="7546709" y="5388799"/>
            <a:ext cx="140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G Book" panose="02000603040000020004" pitchFamily="2" charset="0"/>
              </a:rPr>
              <a:t>=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E6A0906-ECB4-4F47-B883-152865AE1C22}"/>
              </a:ext>
            </a:extLst>
          </p:cNvPr>
          <p:cNvSpPr txBox="1"/>
          <p:nvPr/>
        </p:nvSpPr>
        <p:spPr>
          <a:xfrm>
            <a:off x="8762044" y="5223624"/>
            <a:ext cx="168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G Book" panose="02000603040000020004" pitchFamily="2" charset="0"/>
              </a:rPr>
              <a:t>|Intersection|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36E92A8-2B0A-C147-BF9B-E58D0BC902A0}"/>
              </a:ext>
            </a:extLst>
          </p:cNvPr>
          <p:cNvSpPr txBox="1"/>
          <p:nvPr/>
        </p:nvSpPr>
        <p:spPr>
          <a:xfrm>
            <a:off x="8762044" y="5778681"/>
            <a:ext cx="168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G Book" panose="02000603040000020004" pitchFamily="2" charset="0"/>
              </a:rPr>
              <a:t>|Union|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54E7B8C-B189-AF4D-909F-668DB91E0432}"/>
              </a:ext>
            </a:extLst>
          </p:cNvPr>
          <p:cNvCxnSpPr/>
          <p:nvPr/>
        </p:nvCxnSpPr>
        <p:spPr>
          <a:xfrm>
            <a:off x="8865882" y="5655206"/>
            <a:ext cx="14468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93FB350D-7B8A-DA41-919B-3AD447D735E5}"/>
              </a:ext>
            </a:extLst>
          </p:cNvPr>
          <p:cNvSpPr txBox="1"/>
          <p:nvPr/>
        </p:nvSpPr>
        <p:spPr>
          <a:xfrm>
            <a:off x="9954037" y="5388799"/>
            <a:ext cx="140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G Book" panose="02000603040000020004" pitchFamily="2" charset="0"/>
              </a:rPr>
              <a:t>=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35D9CBB-F426-1940-A306-477BFD3CA200}"/>
              </a:ext>
            </a:extLst>
          </p:cNvPr>
          <p:cNvSpPr txBox="1"/>
          <p:nvPr/>
        </p:nvSpPr>
        <p:spPr>
          <a:xfrm>
            <a:off x="10484668" y="5388799"/>
            <a:ext cx="140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G Book" panose="02000603040000020004" pitchFamily="2" charset="0"/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78247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0" grpId="0" animBg="1"/>
      <p:bldP spid="31" grpId="0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941033-BE53-CE41-A819-EA11FC078692}"/>
              </a:ext>
            </a:extLst>
          </p:cNvPr>
          <p:cNvSpPr/>
          <p:nvPr/>
        </p:nvSpPr>
        <p:spPr>
          <a:xfrm>
            <a:off x="123881" y="84126"/>
            <a:ext cx="2295227" cy="384912"/>
          </a:xfrm>
          <a:prstGeom prst="rect">
            <a:avLst/>
          </a:prstGeom>
          <a:noFill/>
          <a:ln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7F0205"/>
                </a:solidFill>
                <a:latin typeface="AG Book" panose="02000603040000020004" pitchFamily="2" charset="0"/>
              </a:rPr>
              <a:t>MEMORY BASED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E6F030-BDA7-694A-9574-0A0BCAFA1B55}"/>
              </a:ext>
            </a:extLst>
          </p:cNvPr>
          <p:cNvSpPr/>
          <p:nvPr/>
        </p:nvSpPr>
        <p:spPr>
          <a:xfrm>
            <a:off x="123881" y="610506"/>
            <a:ext cx="2295227" cy="384913"/>
          </a:xfrm>
          <a:prstGeom prst="rect">
            <a:avLst/>
          </a:prstGeom>
          <a:noFill/>
          <a:ln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7F0205"/>
                </a:solidFill>
                <a:latin typeface="AG Book" panose="02000603040000020004" pitchFamily="2" charset="0"/>
              </a:rPr>
              <a:t>CONTENT FILTERING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16003FD-0C8A-C044-82DC-99EAA4B376EC}"/>
              </a:ext>
            </a:extLst>
          </p:cNvPr>
          <p:cNvSpPr txBox="1"/>
          <p:nvPr/>
        </p:nvSpPr>
        <p:spPr>
          <a:xfrm>
            <a:off x="2778610" y="99706"/>
            <a:ext cx="17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DATASET N°1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E1E108-1A9C-6440-B0EC-17E79684609B}"/>
              </a:ext>
            </a:extLst>
          </p:cNvPr>
          <p:cNvSpPr txBox="1"/>
          <p:nvPr/>
        </p:nvSpPr>
        <p:spPr>
          <a:xfrm>
            <a:off x="2944851" y="1762142"/>
            <a:ext cx="30129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TF-IDF vectorization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786E6D-D37C-464F-9CDE-FD78F5F14921}"/>
              </a:ext>
            </a:extLst>
          </p:cNvPr>
          <p:cNvSpPr/>
          <p:nvPr/>
        </p:nvSpPr>
        <p:spPr>
          <a:xfrm>
            <a:off x="556653" y="2838650"/>
            <a:ext cx="1033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STEP 2 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F8DD81-7E63-2847-9548-10AE9EDFCC55}"/>
              </a:ext>
            </a:extLst>
          </p:cNvPr>
          <p:cNvSpPr/>
          <p:nvPr/>
        </p:nvSpPr>
        <p:spPr>
          <a:xfrm>
            <a:off x="556652" y="1762142"/>
            <a:ext cx="1033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STEP 1 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7327F8-5337-3445-9CF5-9199085C792C}"/>
              </a:ext>
            </a:extLst>
          </p:cNvPr>
          <p:cNvSpPr/>
          <p:nvPr/>
        </p:nvSpPr>
        <p:spPr>
          <a:xfrm>
            <a:off x="2944851" y="2838650"/>
            <a:ext cx="2048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Cosine similarity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0F488F-8FF0-BE42-A9B1-415DC1E12833}"/>
              </a:ext>
            </a:extLst>
          </p:cNvPr>
          <p:cNvSpPr/>
          <p:nvPr/>
        </p:nvSpPr>
        <p:spPr>
          <a:xfrm>
            <a:off x="556653" y="4194403"/>
            <a:ext cx="1033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STEP 3 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E3355-3000-FD4D-A644-BDC42FE0AB9C}"/>
              </a:ext>
            </a:extLst>
          </p:cNvPr>
          <p:cNvSpPr/>
          <p:nvPr/>
        </p:nvSpPr>
        <p:spPr>
          <a:xfrm>
            <a:off x="2944851" y="4194403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Output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B4E19-FC77-1341-B027-A7B1CB05A049}"/>
              </a:ext>
            </a:extLst>
          </p:cNvPr>
          <p:cNvSpPr/>
          <p:nvPr/>
        </p:nvSpPr>
        <p:spPr>
          <a:xfrm>
            <a:off x="6957983" y="1754352"/>
            <a:ext cx="4578332" cy="384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DE040D"/>
                </a:solidFill>
                <a:latin typeface="AG Book" panose="02000603040000020004" pitchFamily="2" charset="0"/>
              </a:rPr>
              <a:t>VECTORIZE KEYWORDS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DF20C3-16C3-1244-93FB-237EBB979DDF}"/>
              </a:ext>
            </a:extLst>
          </p:cNvPr>
          <p:cNvSpPr/>
          <p:nvPr/>
        </p:nvSpPr>
        <p:spPr>
          <a:xfrm>
            <a:off x="6957983" y="2830860"/>
            <a:ext cx="4578332" cy="384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DE040D"/>
                </a:solidFill>
                <a:latin typeface="AG Book" panose="02000603040000020004" pitchFamily="2" charset="0"/>
              </a:rPr>
              <a:t>COMPUTE DISTANCE BETWEEN VECTORS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91E5B86-922B-6342-AD6E-DA1632FF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557" y="3948056"/>
            <a:ext cx="7745043" cy="2712272"/>
          </a:xfrm>
          <a:prstGeom prst="rect">
            <a:avLst/>
          </a:prstGeom>
        </p:spPr>
      </p:pic>
      <p:graphicFrame>
        <p:nvGraphicFramePr>
          <p:cNvPr id="28" name="Tableau 28">
            <a:extLst>
              <a:ext uri="{FF2B5EF4-FFF2-40B4-BE49-F238E27FC236}">
                <a16:creationId xmlns:a16="http://schemas.microsoft.com/office/drawing/2014/main" id="{C931E918-D388-5E4D-81C4-9D503AA41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575908"/>
              </p:ext>
            </p:extLst>
          </p:nvPr>
        </p:nvGraphicFramePr>
        <p:xfrm>
          <a:off x="3183069" y="499460"/>
          <a:ext cx="8128002" cy="3708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995710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0840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62806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54778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6031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0583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overview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release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runtime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233968"/>
                  </a:ext>
                </a:extLst>
              </a:tr>
            </a:tbl>
          </a:graphicData>
        </a:graphic>
      </p:graphicFrame>
      <p:sp>
        <p:nvSpPr>
          <p:cNvPr id="30" name="Ellipse 29">
            <a:extLst>
              <a:ext uri="{FF2B5EF4-FFF2-40B4-BE49-F238E27FC236}">
                <a16:creationId xmlns:a16="http://schemas.microsoft.com/office/drawing/2014/main" id="{AB60C177-B348-CE46-9783-550007B7903A}"/>
              </a:ext>
            </a:extLst>
          </p:cNvPr>
          <p:cNvSpPr/>
          <p:nvPr/>
        </p:nvSpPr>
        <p:spPr>
          <a:xfrm>
            <a:off x="1099372" y="1111215"/>
            <a:ext cx="344244" cy="344244"/>
          </a:xfrm>
          <a:prstGeom prst="ellipse">
            <a:avLst/>
          </a:prstGeom>
          <a:noFill/>
          <a:ln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F0205"/>
                </a:solidFill>
                <a:latin typeface="AG Book" panose="02000603040000020004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632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941033-BE53-CE41-A819-EA11FC078692}"/>
              </a:ext>
            </a:extLst>
          </p:cNvPr>
          <p:cNvSpPr/>
          <p:nvPr/>
        </p:nvSpPr>
        <p:spPr>
          <a:xfrm>
            <a:off x="123881" y="84126"/>
            <a:ext cx="2295227" cy="384912"/>
          </a:xfrm>
          <a:prstGeom prst="rect">
            <a:avLst/>
          </a:prstGeom>
          <a:noFill/>
          <a:ln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7F0205"/>
                </a:solidFill>
                <a:latin typeface="AG Book" panose="02000603040000020004" pitchFamily="2" charset="0"/>
              </a:rPr>
              <a:t>MEMORY BASED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E6F030-BDA7-694A-9574-0A0BCAFA1B55}"/>
              </a:ext>
            </a:extLst>
          </p:cNvPr>
          <p:cNvSpPr/>
          <p:nvPr/>
        </p:nvSpPr>
        <p:spPr>
          <a:xfrm>
            <a:off x="123881" y="610506"/>
            <a:ext cx="2295227" cy="384913"/>
          </a:xfrm>
          <a:prstGeom prst="rect">
            <a:avLst/>
          </a:prstGeom>
          <a:noFill/>
          <a:ln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7F0205"/>
                </a:solidFill>
                <a:latin typeface="AG Book" panose="02000603040000020004" pitchFamily="2" charset="0"/>
              </a:rPr>
              <a:t>CONTENT FILTERING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16003FD-0C8A-C044-82DC-99EAA4B376EC}"/>
              </a:ext>
            </a:extLst>
          </p:cNvPr>
          <p:cNvSpPr txBox="1"/>
          <p:nvPr/>
        </p:nvSpPr>
        <p:spPr>
          <a:xfrm>
            <a:off x="2778610" y="99706"/>
            <a:ext cx="17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DATASET N°1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E1E108-1A9C-6440-B0EC-17E79684609B}"/>
              </a:ext>
            </a:extLst>
          </p:cNvPr>
          <p:cNvSpPr txBox="1"/>
          <p:nvPr/>
        </p:nvSpPr>
        <p:spPr>
          <a:xfrm>
            <a:off x="2944851" y="2442366"/>
            <a:ext cx="30129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Jaccard similarity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786E6D-D37C-464F-9CDE-FD78F5F14921}"/>
              </a:ext>
            </a:extLst>
          </p:cNvPr>
          <p:cNvSpPr/>
          <p:nvPr/>
        </p:nvSpPr>
        <p:spPr>
          <a:xfrm>
            <a:off x="556653" y="4292502"/>
            <a:ext cx="1033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STEP 2 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F8DD81-7E63-2847-9548-10AE9EDFCC55}"/>
              </a:ext>
            </a:extLst>
          </p:cNvPr>
          <p:cNvSpPr/>
          <p:nvPr/>
        </p:nvSpPr>
        <p:spPr>
          <a:xfrm>
            <a:off x="556652" y="2442366"/>
            <a:ext cx="1033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STEP 1 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7327F8-5337-3445-9CF5-9199085C792C}"/>
              </a:ext>
            </a:extLst>
          </p:cNvPr>
          <p:cNvSpPr/>
          <p:nvPr/>
        </p:nvSpPr>
        <p:spPr>
          <a:xfrm>
            <a:off x="2944851" y="4292502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AG Book" panose="02000603040000020004" pitchFamily="2" charset="0"/>
              </a:rPr>
              <a:t>Ouput</a:t>
            </a:r>
            <a:endParaRPr lang="en-GB" dirty="0"/>
          </a:p>
        </p:txBody>
      </p:sp>
      <p:graphicFrame>
        <p:nvGraphicFramePr>
          <p:cNvPr id="28" name="Tableau 28">
            <a:extLst>
              <a:ext uri="{FF2B5EF4-FFF2-40B4-BE49-F238E27FC236}">
                <a16:creationId xmlns:a16="http://schemas.microsoft.com/office/drawing/2014/main" id="{C931E918-D388-5E4D-81C4-9D503AA4136D}"/>
              </a:ext>
            </a:extLst>
          </p:cNvPr>
          <p:cNvGraphicFramePr>
            <a:graphicFrameLocks noGrp="1"/>
          </p:cNvGraphicFramePr>
          <p:nvPr/>
        </p:nvGraphicFramePr>
        <p:xfrm>
          <a:off x="3183069" y="499460"/>
          <a:ext cx="8128002" cy="3708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995710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0840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62806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54778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6031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0583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overview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release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runtime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233968"/>
                  </a:ext>
                </a:extLst>
              </a:tr>
            </a:tbl>
          </a:graphicData>
        </a:graphic>
      </p:graphicFrame>
      <p:sp>
        <p:nvSpPr>
          <p:cNvPr id="18" name="Ellipse 17">
            <a:extLst>
              <a:ext uri="{FF2B5EF4-FFF2-40B4-BE49-F238E27FC236}">
                <a16:creationId xmlns:a16="http://schemas.microsoft.com/office/drawing/2014/main" id="{3D91A037-E15B-614E-B157-BE0B916D70CA}"/>
              </a:ext>
            </a:extLst>
          </p:cNvPr>
          <p:cNvSpPr/>
          <p:nvPr/>
        </p:nvSpPr>
        <p:spPr>
          <a:xfrm>
            <a:off x="1099372" y="1111215"/>
            <a:ext cx="344244" cy="344244"/>
          </a:xfrm>
          <a:prstGeom prst="ellipse">
            <a:avLst/>
          </a:prstGeom>
          <a:noFill/>
          <a:ln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F0205"/>
                </a:solidFill>
                <a:latin typeface="AG Book" panose="02000603040000020004" pitchFamily="2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730F7F-5AD7-554E-B462-CBBF97D57B70}"/>
              </a:ext>
            </a:extLst>
          </p:cNvPr>
          <p:cNvSpPr/>
          <p:nvPr/>
        </p:nvSpPr>
        <p:spPr>
          <a:xfrm>
            <a:off x="6957983" y="2434576"/>
            <a:ext cx="4578332" cy="384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DE040D"/>
                </a:solidFill>
                <a:latin typeface="AG Book" panose="02000603040000020004" pitchFamily="2" charset="0"/>
              </a:rPr>
              <a:t>MEASURE CARDINALITY SIMILARITY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4C286B-1ABE-6345-9F76-5AA50C395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028" y="3829662"/>
            <a:ext cx="7680437" cy="18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8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EF20A4-0936-7A4E-87EE-0938AA686C24}"/>
              </a:ext>
            </a:extLst>
          </p:cNvPr>
          <p:cNvSpPr/>
          <p:nvPr/>
        </p:nvSpPr>
        <p:spPr>
          <a:xfrm>
            <a:off x="123881" y="84126"/>
            <a:ext cx="2295227" cy="384912"/>
          </a:xfrm>
          <a:prstGeom prst="rect">
            <a:avLst/>
          </a:prstGeom>
          <a:noFill/>
          <a:ln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7F0205"/>
                </a:solidFill>
                <a:latin typeface="AG Book" panose="02000603040000020004" pitchFamily="2" charset="0"/>
              </a:rPr>
              <a:t>MODEL BASED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7F73F-45C9-0547-9092-F23542BA7AD0}"/>
              </a:ext>
            </a:extLst>
          </p:cNvPr>
          <p:cNvSpPr/>
          <p:nvPr/>
        </p:nvSpPr>
        <p:spPr>
          <a:xfrm>
            <a:off x="123881" y="610506"/>
            <a:ext cx="2295227" cy="571523"/>
          </a:xfrm>
          <a:prstGeom prst="rect">
            <a:avLst/>
          </a:prstGeom>
          <a:noFill/>
          <a:ln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7F0205"/>
                </a:solidFill>
                <a:latin typeface="AG Book" panose="02000603040000020004" pitchFamily="2" charset="0"/>
              </a:rPr>
              <a:t>COLLABORATIVE FILTERING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CD908D7-1AFA-9C4D-BB5F-755A68E6C562}"/>
              </a:ext>
            </a:extLst>
          </p:cNvPr>
          <p:cNvSpPr/>
          <p:nvPr/>
        </p:nvSpPr>
        <p:spPr>
          <a:xfrm>
            <a:off x="1099372" y="1324006"/>
            <a:ext cx="344244" cy="344244"/>
          </a:xfrm>
          <a:prstGeom prst="ellipse">
            <a:avLst/>
          </a:prstGeom>
          <a:noFill/>
          <a:ln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F0205"/>
                </a:solidFill>
                <a:latin typeface="AG Book" panose="02000603040000020004" pitchFamily="2" charset="0"/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393C71-1626-C546-A9BA-614788E80419}"/>
              </a:ext>
            </a:extLst>
          </p:cNvPr>
          <p:cNvSpPr txBox="1"/>
          <p:nvPr/>
        </p:nvSpPr>
        <p:spPr>
          <a:xfrm>
            <a:off x="2778610" y="99706"/>
            <a:ext cx="361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DATASET N°2: </a:t>
            </a:r>
            <a:r>
              <a:rPr lang="en-GB" dirty="0" err="1">
                <a:latin typeface="AG Book" panose="02000603040000020004" pitchFamily="2" charset="0"/>
              </a:rPr>
              <a:t>Movielens</a:t>
            </a:r>
            <a:endParaRPr lang="en-GB" dirty="0">
              <a:latin typeface="AG Book" panose="02000603040000020004" pitchFamily="2" charset="0"/>
            </a:endParaRPr>
          </a:p>
        </p:txBody>
      </p:sp>
      <p:graphicFrame>
        <p:nvGraphicFramePr>
          <p:cNvPr id="12" name="Tableau 28">
            <a:extLst>
              <a:ext uri="{FF2B5EF4-FFF2-40B4-BE49-F238E27FC236}">
                <a16:creationId xmlns:a16="http://schemas.microsoft.com/office/drawing/2014/main" id="{4DC8E8A6-368C-8344-9B1E-AB75B9FA1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89793"/>
              </p:ext>
            </p:extLst>
          </p:nvPr>
        </p:nvGraphicFramePr>
        <p:xfrm>
          <a:off x="6096000" y="502121"/>
          <a:ext cx="4064001" cy="3708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995710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0840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6280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User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Movie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233968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E98E415D-EC0D-D142-A91D-0998E4D5F7E0}"/>
              </a:ext>
            </a:extLst>
          </p:cNvPr>
          <p:cNvSpPr txBox="1"/>
          <p:nvPr/>
        </p:nvSpPr>
        <p:spPr>
          <a:xfrm>
            <a:off x="691375" y="2542479"/>
            <a:ext cx="449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Singular Value Decomposition (SVD)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D69A76-9F01-0C44-B0ED-F763974407BF}"/>
              </a:ext>
            </a:extLst>
          </p:cNvPr>
          <p:cNvSpPr txBox="1"/>
          <p:nvPr/>
        </p:nvSpPr>
        <p:spPr>
          <a:xfrm>
            <a:off x="691375" y="2911811"/>
            <a:ext cx="449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latin typeface="AG Book" panose="02000603040000020004" pitchFamily="2" charset="0"/>
              </a:rPr>
              <a:t>Won the Netflix Prize in 2006 – $1M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041AA83-D798-9044-8033-551CB50E7F98}"/>
              </a:ext>
            </a:extLst>
          </p:cNvPr>
          <p:cNvGrpSpPr/>
          <p:nvPr/>
        </p:nvGrpSpPr>
        <p:grpSpPr>
          <a:xfrm>
            <a:off x="5717235" y="2040673"/>
            <a:ext cx="6329801" cy="4315206"/>
            <a:chOff x="5717235" y="2040673"/>
            <a:chExt cx="6329801" cy="4315206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355817D-F305-274F-8686-393F0C2BD8A7}"/>
                </a:ext>
              </a:extLst>
            </p:cNvPr>
            <p:cNvSpPr/>
            <p:nvPr/>
          </p:nvSpPr>
          <p:spPr>
            <a:xfrm>
              <a:off x="5717235" y="2289887"/>
              <a:ext cx="6041860" cy="396015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9AE3045-DA08-AF44-94E5-3F2D55F4D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45"/>
            <a:stretch/>
          </p:blipFill>
          <p:spPr>
            <a:xfrm>
              <a:off x="5887844" y="2040673"/>
              <a:ext cx="6159192" cy="4315206"/>
            </a:xfrm>
            <a:prstGeom prst="rect">
              <a:avLst/>
            </a:prstGeom>
          </p:spPr>
        </p:pic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561C9D9E-B89D-2545-AA33-5A39B7EA52CA}"/>
              </a:ext>
            </a:extLst>
          </p:cNvPr>
          <p:cNvSpPr txBox="1"/>
          <p:nvPr/>
        </p:nvSpPr>
        <p:spPr>
          <a:xfrm>
            <a:off x="691374" y="3741691"/>
            <a:ext cx="449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Previous Netflix’s algorithm </a:t>
            </a:r>
            <a:r>
              <a:rPr lang="en-GB" dirty="0" err="1">
                <a:latin typeface="AG Book" panose="02000603040000020004" pitchFamily="2" charset="0"/>
              </a:rPr>
              <a:t>Cinematch</a:t>
            </a:r>
            <a:r>
              <a:rPr lang="en-GB" dirty="0">
                <a:latin typeface="AG Book" panose="02000603040000020004" pitchFamily="2" charset="0"/>
              </a:rPr>
              <a:t> had a 1.0540 RMSE</a:t>
            </a:r>
          </a:p>
        </p:txBody>
      </p:sp>
    </p:spTree>
    <p:extLst>
      <p:ext uri="{BB962C8B-B14F-4D97-AF65-F5344CB8AC3E}">
        <p14:creationId xmlns:p14="http://schemas.microsoft.com/office/powerpoint/2010/main" val="310957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EF20A4-0936-7A4E-87EE-0938AA686C24}"/>
              </a:ext>
            </a:extLst>
          </p:cNvPr>
          <p:cNvSpPr/>
          <p:nvPr/>
        </p:nvSpPr>
        <p:spPr>
          <a:xfrm>
            <a:off x="123881" y="84126"/>
            <a:ext cx="2295227" cy="384912"/>
          </a:xfrm>
          <a:prstGeom prst="rect">
            <a:avLst/>
          </a:prstGeom>
          <a:noFill/>
          <a:ln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7F0205"/>
                </a:solidFill>
                <a:latin typeface="AG Book" panose="02000603040000020004" pitchFamily="2" charset="0"/>
              </a:rPr>
              <a:t>MODEL BASED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7F73F-45C9-0547-9092-F23542BA7AD0}"/>
              </a:ext>
            </a:extLst>
          </p:cNvPr>
          <p:cNvSpPr/>
          <p:nvPr/>
        </p:nvSpPr>
        <p:spPr>
          <a:xfrm>
            <a:off x="123881" y="610506"/>
            <a:ext cx="2295227" cy="571523"/>
          </a:xfrm>
          <a:prstGeom prst="rect">
            <a:avLst/>
          </a:prstGeom>
          <a:noFill/>
          <a:ln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7F0205"/>
                </a:solidFill>
                <a:latin typeface="AG Book" panose="02000603040000020004" pitchFamily="2" charset="0"/>
              </a:rPr>
              <a:t>COLLABORATIVE FILTERING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CD908D7-1AFA-9C4D-BB5F-755A68E6C562}"/>
              </a:ext>
            </a:extLst>
          </p:cNvPr>
          <p:cNvSpPr/>
          <p:nvPr/>
        </p:nvSpPr>
        <p:spPr>
          <a:xfrm>
            <a:off x="1099372" y="1324006"/>
            <a:ext cx="344244" cy="344244"/>
          </a:xfrm>
          <a:prstGeom prst="ellipse">
            <a:avLst/>
          </a:prstGeom>
          <a:noFill/>
          <a:ln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F0205"/>
                </a:solidFill>
                <a:latin typeface="AG Book" panose="02000603040000020004" pitchFamily="2" charset="0"/>
              </a:rPr>
              <a:t>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3852D2-8571-204C-BF38-8150F4877F03}"/>
              </a:ext>
            </a:extLst>
          </p:cNvPr>
          <p:cNvSpPr txBox="1"/>
          <p:nvPr/>
        </p:nvSpPr>
        <p:spPr>
          <a:xfrm>
            <a:off x="2778610" y="99706"/>
            <a:ext cx="361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DATASET N°2: </a:t>
            </a:r>
            <a:r>
              <a:rPr lang="en-GB" dirty="0" err="1">
                <a:latin typeface="AG Book" panose="02000603040000020004" pitchFamily="2" charset="0"/>
              </a:rPr>
              <a:t>Movielens</a:t>
            </a:r>
            <a:endParaRPr lang="en-GB" dirty="0">
              <a:latin typeface="AG Book" panose="02000603040000020004" pitchFamily="2" charset="0"/>
            </a:endParaRPr>
          </a:p>
        </p:txBody>
      </p:sp>
      <p:graphicFrame>
        <p:nvGraphicFramePr>
          <p:cNvPr id="6" name="Tableau 28">
            <a:extLst>
              <a:ext uri="{FF2B5EF4-FFF2-40B4-BE49-F238E27FC236}">
                <a16:creationId xmlns:a16="http://schemas.microsoft.com/office/drawing/2014/main" id="{8E4CAD44-7BFB-124A-BFD7-1A41E9201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90198"/>
              </p:ext>
            </p:extLst>
          </p:nvPr>
        </p:nvGraphicFramePr>
        <p:xfrm>
          <a:off x="6096000" y="502121"/>
          <a:ext cx="4064001" cy="3708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995710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0840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6280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User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Movie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G Book" panose="02000603040000020004" pitchFamily="2" charset="0"/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23396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B18B486D-1326-2547-BC27-3D4CEDFAD423}"/>
              </a:ext>
            </a:extLst>
          </p:cNvPr>
          <p:cNvSpPr txBox="1"/>
          <p:nvPr/>
        </p:nvSpPr>
        <p:spPr>
          <a:xfrm>
            <a:off x="531639" y="2950252"/>
            <a:ext cx="449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Neural Collaborative Filtering (NCF)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5DE7CA-419F-B840-A76B-A7696A17253E}"/>
              </a:ext>
            </a:extLst>
          </p:cNvPr>
          <p:cNvSpPr txBox="1"/>
          <p:nvPr/>
        </p:nvSpPr>
        <p:spPr>
          <a:xfrm>
            <a:off x="531639" y="3319584"/>
            <a:ext cx="449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latin typeface="AG Book" panose="02000603040000020004" pitchFamily="2" charset="0"/>
              </a:rPr>
              <a:t>Designed in 2017</a:t>
            </a:r>
          </a:p>
        </p:txBody>
      </p:sp>
      <p:pic>
        <p:nvPicPr>
          <p:cNvPr id="7170" name="Picture 2" descr="Image for post">
            <a:extLst>
              <a:ext uri="{FF2B5EF4-FFF2-40B4-BE49-F238E27FC236}">
                <a16:creationId xmlns:a16="http://schemas.microsoft.com/office/drawing/2014/main" id="{220AF65A-6742-AE4A-8DC5-73B16488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76" y="1054433"/>
            <a:ext cx="7226443" cy="402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6EA2148-BA4C-574C-9D4C-0CE17285E9E5}"/>
              </a:ext>
            </a:extLst>
          </p:cNvPr>
          <p:cNvSpPr txBox="1"/>
          <p:nvPr/>
        </p:nvSpPr>
        <p:spPr>
          <a:xfrm>
            <a:off x="531640" y="5800798"/>
            <a:ext cx="130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 Book" panose="02000603040000020004" pitchFamily="2" charset="0"/>
              </a:rPr>
              <a:t>Precision</a:t>
            </a: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5E060793-F754-8C47-963A-46F0CD7B6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91657"/>
              </p:ext>
            </p:extLst>
          </p:nvPr>
        </p:nvGraphicFramePr>
        <p:xfrm>
          <a:off x="2778609" y="566236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7869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16314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77456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462888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7788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G Book" panose="02000603040000020004" pitchFamily="2" charset="0"/>
                        </a:rPr>
                        <a:t>Epochs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G Book" panose="02000603040000020004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G Book" panose="02000603040000020004" pitchFamily="2" charset="0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G Book" panose="02000603040000020004" pitchFamily="2" charset="0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G Book" panose="02000603040000020004" pitchFamily="2" charset="0"/>
                        </a:rPr>
                        <a:t>151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56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G Book" panose="02000603040000020004" pitchFamily="2" charset="0"/>
                        </a:rPr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G Book" panose="02000603040000020004" pitchFamily="2" charset="0"/>
                        </a:rPr>
                        <a:t>0.15281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G Book" panose="02000603040000020004" pitchFamily="2" charset="0"/>
                        </a:rPr>
                        <a:t>0.153234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G Book" panose="02000603040000020004" pitchFamily="2" charset="0"/>
                        </a:rPr>
                        <a:t>0.149523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G Book" panose="02000603040000020004" pitchFamily="2" charset="0"/>
                        </a:rPr>
                        <a:t>0.146766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0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1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76E1D67-8A9E-E345-82F5-CAF496F7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" y="3217746"/>
            <a:ext cx="11277600" cy="218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FC983F-C088-4749-B4D8-9EFFB61CCD14}"/>
              </a:ext>
            </a:extLst>
          </p:cNvPr>
          <p:cNvSpPr/>
          <p:nvPr/>
        </p:nvSpPr>
        <p:spPr>
          <a:xfrm>
            <a:off x="123881" y="84126"/>
            <a:ext cx="2295227" cy="384912"/>
          </a:xfrm>
          <a:prstGeom prst="rect">
            <a:avLst/>
          </a:prstGeom>
          <a:noFill/>
          <a:ln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7F0205"/>
                </a:solidFill>
                <a:latin typeface="AG Book" panose="02000603040000020004" pitchFamily="2" charset="0"/>
              </a:rPr>
              <a:t>MODEL BASED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B1F638-2A26-FC4C-82DF-77C759F2576A}"/>
              </a:ext>
            </a:extLst>
          </p:cNvPr>
          <p:cNvSpPr/>
          <p:nvPr/>
        </p:nvSpPr>
        <p:spPr>
          <a:xfrm>
            <a:off x="123881" y="610506"/>
            <a:ext cx="2295227" cy="571523"/>
          </a:xfrm>
          <a:prstGeom prst="rect">
            <a:avLst/>
          </a:prstGeom>
          <a:noFill/>
          <a:ln>
            <a:solidFill>
              <a:srgbClr val="7F0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7F0205"/>
                </a:solidFill>
                <a:latin typeface="AG Book" panose="02000603040000020004" pitchFamily="2" charset="0"/>
              </a:rPr>
              <a:t>COLLABORATIVE FILTERING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4DD68E-878F-D942-9201-3A8B5E0B7AB0}"/>
              </a:ext>
            </a:extLst>
          </p:cNvPr>
          <p:cNvSpPr txBox="1"/>
          <p:nvPr/>
        </p:nvSpPr>
        <p:spPr>
          <a:xfrm>
            <a:off x="2040673" y="1860012"/>
            <a:ext cx="4493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G Book" panose="02000603040000020004" pitchFamily="2" charset="0"/>
              </a:rPr>
              <a:t>BENCHMARK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99B0CB-BF24-304A-A2E2-E8923AC32F74}"/>
              </a:ext>
            </a:extLst>
          </p:cNvPr>
          <p:cNvSpPr/>
          <p:nvPr/>
        </p:nvSpPr>
        <p:spPr>
          <a:xfrm>
            <a:off x="10147610" y="4486743"/>
            <a:ext cx="758283" cy="323386"/>
          </a:xfrm>
          <a:prstGeom prst="rect">
            <a:avLst/>
          </a:prstGeom>
          <a:noFill/>
          <a:ln w="76200">
            <a:solidFill>
              <a:srgbClr val="FF0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0D6391-2580-EB48-8F52-563EA0B680BC}"/>
              </a:ext>
            </a:extLst>
          </p:cNvPr>
          <p:cNvSpPr/>
          <p:nvPr/>
        </p:nvSpPr>
        <p:spPr>
          <a:xfrm>
            <a:off x="3813717" y="3895729"/>
            <a:ext cx="758283" cy="323386"/>
          </a:xfrm>
          <a:prstGeom prst="rect">
            <a:avLst/>
          </a:prstGeom>
          <a:noFill/>
          <a:ln w="76200">
            <a:solidFill>
              <a:srgbClr val="FF0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73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397</Words>
  <Application>Microsoft Macintosh PowerPoint</Application>
  <PresentationFormat>Grand écran</PresentationFormat>
  <Paragraphs>119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AG Book</vt:lpstr>
      <vt:lpstr>Arial</vt:lpstr>
      <vt:lpstr>Calibri</vt:lpstr>
      <vt:lpstr>Calibri Light</vt:lpstr>
      <vt:lpstr>Thème Office</vt:lpstr>
      <vt:lpstr>Deep dive in movie recommendation systems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 movie recommendation systems</dc:title>
  <dc:creator>Microsoft Office User</dc:creator>
  <cp:lastModifiedBy>Microsoft Office User</cp:lastModifiedBy>
  <cp:revision>25</cp:revision>
  <dcterms:created xsi:type="dcterms:W3CDTF">2020-10-22T20:07:21Z</dcterms:created>
  <dcterms:modified xsi:type="dcterms:W3CDTF">2020-10-23T11:47:53Z</dcterms:modified>
</cp:coreProperties>
</file>