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7" roundtripDataSignature="AMtx7mjqWn5uzJtw+x/UGgwTi6lb+25L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837733-2DE2-448A-9957-76418991D613}">
  <a:tblStyle styleId="{0E837733-2DE2-448A-9957-76418991D613}"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7b83c3cac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77b83c3cac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7b83c3cac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77b83c3cac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7b83c3cac_0_2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77b83c3cac_0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77b83c3cac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77b83c3cac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7b83c3cac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77b83c3cac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7d18c88fe_0_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77d18c88fe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77b83c3cac_0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77b83c3cac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7b83c3cac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77b83c3cac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77b83c3cac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77b83c3cac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fa3b3f7d7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9fa3b3f7d7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76a2abdbc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776a2abdbc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77d18c88fe_0_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77d18c88fe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77b83c3cac_0_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77b83c3cac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77d18c88fe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77d18c88f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77b83c3cac_0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77b83c3cac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77b83c3cac_0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77b83c3cac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77d18c88fe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77d18c88fe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77d18c88fe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g77d18c88fe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77d18c88fe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77d18c88fe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77b83c3cac_0_1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77b83c3cac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77b83c3cac_0_1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77b83c3cac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70d3275c3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70d3275c3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77b83c3cac_0_1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77b83c3cac_0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9fa3b3f7d7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9fa3b3f7d7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77b83c3cac_0_1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77b83c3cac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77b83c3cac_0_1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77b83c3cac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77d18c88fe_0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77d18c88fe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77b83c3cac_0_1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77b83c3cac_0_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77b83c3cac_0_1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g77b83c3cac_0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77d18c88fe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g77d18c88fe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77b83c3cac_0_1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g77b83c3cac_0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776a2abdbc_0_1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776a2abdbc_0_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f0c5ea69c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7f0c5ea69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776a2abdbc_0_1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776a2abdbc_0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6fd24979aa_0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g6fd24979aa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fa3b3f7d7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9fa3b3f7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7b83c3cac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77b83c3cac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7b83c3cac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77b83c3cac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76a2abdbc_0_1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776a2abdbc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7b83c3cac_0_2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77b83c3cac_0_2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16"/>
          <p:cNvSpPr txBox="1"/>
          <p:nvPr>
            <p:ph type="ctrTitle"/>
          </p:nvPr>
        </p:nvSpPr>
        <p:spPr>
          <a:xfrm>
            <a:off x="996630" y="2003888"/>
            <a:ext cx="45237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cxnSp>
        <p:nvCxnSpPr>
          <p:cNvPr id="11" name="Google Shape;11;p16"/>
          <p:cNvCxnSpPr/>
          <p:nvPr/>
        </p:nvCxnSpPr>
        <p:spPr>
          <a:xfrm>
            <a:off x="-6025" y="3676512"/>
            <a:ext cx="9162000" cy="0"/>
          </a:xfrm>
          <a:prstGeom prst="straightConnector1">
            <a:avLst/>
          </a:prstGeom>
          <a:noFill/>
          <a:ln cap="flat" cmpd="sng" w="9525">
            <a:solidFill>
              <a:srgbClr val="000000"/>
            </a:solidFill>
            <a:prstDash val="solid"/>
            <a:round/>
            <a:headEnd len="sm" w="sm" type="none"/>
            <a:tailEnd len="sm" w="sm" type="none"/>
          </a:ln>
        </p:spPr>
      </p:cxnSp>
      <p:sp>
        <p:nvSpPr>
          <p:cNvPr id="12" name="Google Shape;12;p16"/>
          <p:cNvSpPr/>
          <p:nvPr/>
        </p:nvSpPr>
        <p:spPr>
          <a:xfrm>
            <a:off x="111795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66" name="Shape 66"/>
        <p:cNvGrpSpPr/>
        <p:nvPr/>
      </p:nvGrpSpPr>
      <p:grpSpPr>
        <a:xfrm>
          <a:off x="0" y="0"/>
          <a:ext cx="0" cy="0"/>
          <a:chOff x="0" y="0"/>
          <a:chExt cx="0" cy="0"/>
        </a:xfrm>
      </p:grpSpPr>
      <p:sp>
        <p:nvSpPr>
          <p:cNvPr id="67" name="Google Shape;67;p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4" name="Shape 14"/>
        <p:cNvGrpSpPr/>
        <p:nvPr/>
      </p:nvGrpSpPr>
      <p:grpSpPr>
        <a:xfrm>
          <a:off x="0" y="0"/>
          <a:ext cx="0" cy="0"/>
          <a:chOff x="0" y="0"/>
          <a:chExt cx="0" cy="0"/>
        </a:xfrm>
      </p:grpSpPr>
      <p:cxnSp>
        <p:nvCxnSpPr>
          <p:cNvPr id="15" name="Google Shape;15;p19"/>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16" name="Google Shape;16;p19"/>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9"/>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Font typeface="Arial"/>
              <a:buNone/>
              <a:defRPr b="1" sz="2000">
                <a:latin typeface="Arial"/>
                <a:ea typeface="Arial"/>
                <a:cs typeface="Arial"/>
                <a:sym typeface="Arial"/>
              </a:defRPr>
            </a:lvl1pPr>
            <a:lvl2pPr lvl="1" algn="l">
              <a:lnSpc>
                <a:spcPct val="100000"/>
              </a:lnSpc>
              <a:spcBef>
                <a:spcPts val="0"/>
              </a:spcBef>
              <a:spcAft>
                <a:spcPts val="0"/>
              </a:spcAft>
              <a:buSzPts val="2000"/>
              <a:buFont typeface="Arial"/>
              <a:buNone/>
              <a:defRPr b="1" sz="2000">
                <a:highlight>
                  <a:srgbClr val="FFFFFF"/>
                </a:highlight>
                <a:latin typeface="Arial"/>
                <a:ea typeface="Arial"/>
                <a:cs typeface="Arial"/>
                <a:sym typeface="Arial"/>
              </a:defRPr>
            </a:lvl2pPr>
            <a:lvl3pPr lvl="2" algn="l">
              <a:lnSpc>
                <a:spcPct val="100000"/>
              </a:lnSpc>
              <a:spcBef>
                <a:spcPts val="0"/>
              </a:spcBef>
              <a:spcAft>
                <a:spcPts val="0"/>
              </a:spcAft>
              <a:buSzPts val="2000"/>
              <a:buFont typeface="Arial"/>
              <a:buNone/>
              <a:defRPr b="1" sz="2000">
                <a:highlight>
                  <a:srgbClr val="FFFFFF"/>
                </a:highlight>
                <a:latin typeface="Arial"/>
                <a:ea typeface="Arial"/>
                <a:cs typeface="Arial"/>
                <a:sym typeface="Arial"/>
              </a:defRPr>
            </a:lvl3pPr>
            <a:lvl4pPr lvl="3" algn="l">
              <a:lnSpc>
                <a:spcPct val="100000"/>
              </a:lnSpc>
              <a:spcBef>
                <a:spcPts val="0"/>
              </a:spcBef>
              <a:spcAft>
                <a:spcPts val="0"/>
              </a:spcAft>
              <a:buSzPts val="2000"/>
              <a:buFont typeface="Arial"/>
              <a:buNone/>
              <a:defRPr b="1" sz="2000">
                <a:highlight>
                  <a:srgbClr val="FFFFFF"/>
                </a:highlight>
                <a:latin typeface="Arial"/>
                <a:ea typeface="Arial"/>
                <a:cs typeface="Arial"/>
                <a:sym typeface="Arial"/>
              </a:defRPr>
            </a:lvl4pPr>
            <a:lvl5pPr lvl="4" algn="l">
              <a:lnSpc>
                <a:spcPct val="100000"/>
              </a:lnSpc>
              <a:spcBef>
                <a:spcPts val="0"/>
              </a:spcBef>
              <a:spcAft>
                <a:spcPts val="0"/>
              </a:spcAft>
              <a:buSzPts val="2000"/>
              <a:buFont typeface="Arial"/>
              <a:buNone/>
              <a:defRPr b="1" sz="2000">
                <a:highlight>
                  <a:srgbClr val="FFFFFF"/>
                </a:highlight>
                <a:latin typeface="Arial"/>
                <a:ea typeface="Arial"/>
                <a:cs typeface="Arial"/>
                <a:sym typeface="Arial"/>
              </a:defRPr>
            </a:lvl5pPr>
            <a:lvl6pPr lvl="5" algn="l">
              <a:lnSpc>
                <a:spcPct val="100000"/>
              </a:lnSpc>
              <a:spcBef>
                <a:spcPts val="0"/>
              </a:spcBef>
              <a:spcAft>
                <a:spcPts val="0"/>
              </a:spcAft>
              <a:buSzPts val="2000"/>
              <a:buFont typeface="Arial"/>
              <a:buNone/>
              <a:defRPr b="1" sz="2000">
                <a:highlight>
                  <a:srgbClr val="FFFFFF"/>
                </a:highlight>
                <a:latin typeface="Arial"/>
                <a:ea typeface="Arial"/>
                <a:cs typeface="Arial"/>
                <a:sym typeface="Arial"/>
              </a:defRPr>
            </a:lvl6pPr>
            <a:lvl7pPr lvl="6" algn="l">
              <a:lnSpc>
                <a:spcPct val="100000"/>
              </a:lnSpc>
              <a:spcBef>
                <a:spcPts val="0"/>
              </a:spcBef>
              <a:spcAft>
                <a:spcPts val="0"/>
              </a:spcAft>
              <a:buSzPts val="2000"/>
              <a:buFont typeface="Arial"/>
              <a:buNone/>
              <a:defRPr b="1" sz="2000">
                <a:highlight>
                  <a:srgbClr val="FFFFFF"/>
                </a:highlight>
                <a:latin typeface="Arial"/>
                <a:ea typeface="Arial"/>
                <a:cs typeface="Arial"/>
                <a:sym typeface="Arial"/>
              </a:defRPr>
            </a:lvl7pPr>
            <a:lvl8pPr lvl="7" algn="l">
              <a:lnSpc>
                <a:spcPct val="100000"/>
              </a:lnSpc>
              <a:spcBef>
                <a:spcPts val="0"/>
              </a:spcBef>
              <a:spcAft>
                <a:spcPts val="0"/>
              </a:spcAft>
              <a:buSzPts val="2000"/>
              <a:buFont typeface="Arial"/>
              <a:buNone/>
              <a:defRPr b="1" sz="2000">
                <a:highlight>
                  <a:srgbClr val="FFFFFF"/>
                </a:highlight>
                <a:latin typeface="Arial"/>
                <a:ea typeface="Arial"/>
                <a:cs typeface="Arial"/>
                <a:sym typeface="Arial"/>
              </a:defRPr>
            </a:lvl8pPr>
            <a:lvl9pPr lvl="8" algn="l">
              <a:lnSpc>
                <a:spcPct val="100000"/>
              </a:lnSpc>
              <a:spcBef>
                <a:spcPts val="0"/>
              </a:spcBef>
              <a:spcAft>
                <a:spcPts val="0"/>
              </a:spcAft>
              <a:buSzPts val="2000"/>
              <a:buFont typeface="Arial"/>
              <a:buNone/>
              <a:defRPr b="1" sz="2000">
                <a:highlight>
                  <a:srgbClr val="FFFFFF"/>
                </a:highlight>
                <a:latin typeface="Arial"/>
                <a:ea typeface="Arial"/>
                <a:cs typeface="Arial"/>
                <a:sym typeface="Arial"/>
              </a:defRPr>
            </a:lvl9pPr>
          </a:lstStyle>
          <a:p/>
        </p:txBody>
      </p:sp>
      <p:sp>
        <p:nvSpPr>
          <p:cNvPr id="18" name="Google Shape;18;p19"/>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Clr>
                <a:srgbClr val="FFCD00"/>
              </a:buClr>
              <a:buSzPts val="2400"/>
              <a:buFont typeface="Arial"/>
              <a:buChar char="◉"/>
              <a:defRPr sz="2400">
                <a:latin typeface="Arial"/>
                <a:ea typeface="Arial"/>
                <a:cs typeface="Arial"/>
                <a:sym typeface="Arial"/>
              </a:defRPr>
            </a:lvl1pPr>
            <a:lvl2pPr indent="-355600" lvl="1" marL="914400" algn="l">
              <a:lnSpc>
                <a:spcPct val="100000"/>
              </a:lnSpc>
              <a:spcBef>
                <a:spcPts val="0"/>
              </a:spcBef>
              <a:spcAft>
                <a:spcPts val="0"/>
              </a:spcAft>
              <a:buClr>
                <a:srgbClr val="FFCD00"/>
              </a:buClr>
              <a:buSzPts val="2000"/>
              <a:buFont typeface="Arial"/>
              <a:buChar char="○"/>
              <a:defRPr sz="2000">
                <a:latin typeface="Arial"/>
                <a:ea typeface="Arial"/>
                <a:cs typeface="Arial"/>
                <a:sym typeface="Arial"/>
              </a:defRPr>
            </a:lvl2pPr>
            <a:lvl3pPr indent="-355600" lvl="2" marL="1371600" algn="l">
              <a:lnSpc>
                <a:spcPct val="100000"/>
              </a:lnSpc>
              <a:spcBef>
                <a:spcPts val="0"/>
              </a:spcBef>
              <a:spcAft>
                <a:spcPts val="0"/>
              </a:spcAft>
              <a:buClr>
                <a:srgbClr val="FFCD00"/>
              </a:buClr>
              <a:buSzPts val="2000"/>
              <a:buFont typeface="Arial"/>
              <a:buChar char="■"/>
              <a:defRPr sz="2000">
                <a:latin typeface="Arial"/>
                <a:ea typeface="Arial"/>
                <a:cs typeface="Arial"/>
                <a:sym typeface="Arial"/>
              </a:defRPr>
            </a:lvl3pPr>
            <a:lvl4pPr indent="-342900" lvl="3" marL="1828800" algn="l">
              <a:lnSpc>
                <a:spcPct val="100000"/>
              </a:lnSpc>
              <a:spcBef>
                <a:spcPts val="0"/>
              </a:spcBef>
              <a:spcAft>
                <a:spcPts val="0"/>
              </a:spcAft>
              <a:buClr>
                <a:srgbClr val="FFCD00"/>
              </a:buClr>
              <a:buSzPts val="1800"/>
              <a:buFont typeface="Arial"/>
              <a:buChar char="●"/>
              <a:defRPr sz="1800">
                <a:latin typeface="Arial"/>
                <a:ea typeface="Arial"/>
                <a:cs typeface="Arial"/>
                <a:sym typeface="Arial"/>
              </a:defRPr>
            </a:lvl4pPr>
            <a:lvl5pPr indent="-342900" lvl="4" marL="2286000" algn="l">
              <a:lnSpc>
                <a:spcPct val="100000"/>
              </a:lnSpc>
              <a:spcBef>
                <a:spcPts val="0"/>
              </a:spcBef>
              <a:spcAft>
                <a:spcPts val="0"/>
              </a:spcAft>
              <a:buClr>
                <a:srgbClr val="FFCD00"/>
              </a:buClr>
              <a:buSzPts val="1800"/>
              <a:buFont typeface="Arial"/>
              <a:buChar char="○"/>
              <a:defRPr sz="1800">
                <a:latin typeface="Arial"/>
                <a:ea typeface="Arial"/>
                <a:cs typeface="Arial"/>
                <a:sym typeface="Arial"/>
              </a:defRPr>
            </a:lvl5pPr>
            <a:lvl6pPr indent="-342900" lvl="5" marL="2743200" algn="l">
              <a:lnSpc>
                <a:spcPct val="100000"/>
              </a:lnSpc>
              <a:spcBef>
                <a:spcPts val="0"/>
              </a:spcBef>
              <a:spcAft>
                <a:spcPts val="0"/>
              </a:spcAft>
              <a:buClr>
                <a:srgbClr val="FFCD00"/>
              </a:buClr>
              <a:buSzPts val="1800"/>
              <a:buFont typeface="Arial"/>
              <a:buChar char="■"/>
              <a:defRPr sz="1800">
                <a:latin typeface="Arial"/>
                <a:ea typeface="Arial"/>
                <a:cs typeface="Arial"/>
                <a:sym typeface="Arial"/>
              </a:defRPr>
            </a:lvl6pPr>
            <a:lvl7pPr indent="-342900" lvl="6" marL="3200400" algn="l">
              <a:lnSpc>
                <a:spcPct val="100000"/>
              </a:lnSpc>
              <a:spcBef>
                <a:spcPts val="0"/>
              </a:spcBef>
              <a:spcAft>
                <a:spcPts val="0"/>
              </a:spcAft>
              <a:buClr>
                <a:srgbClr val="FFCD00"/>
              </a:buClr>
              <a:buSzPts val="1800"/>
              <a:buFont typeface="Arial"/>
              <a:buChar char="●"/>
              <a:defRPr sz="1800">
                <a:latin typeface="Arial"/>
                <a:ea typeface="Arial"/>
                <a:cs typeface="Arial"/>
                <a:sym typeface="Arial"/>
              </a:defRPr>
            </a:lvl7pPr>
            <a:lvl8pPr indent="-342900" lvl="7" marL="3657600" algn="l">
              <a:lnSpc>
                <a:spcPct val="100000"/>
              </a:lnSpc>
              <a:spcBef>
                <a:spcPts val="0"/>
              </a:spcBef>
              <a:spcAft>
                <a:spcPts val="0"/>
              </a:spcAft>
              <a:buClr>
                <a:srgbClr val="FFCD00"/>
              </a:buClr>
              <a:buSzPts val="1800"/>
              <a:buFont typeface="Arial"/>
              <a:buChar char="○"/>
              <a:defRPr sz="1800">
                <a:latin typeface="Arial"/>
                <a:ea typeface="Arial"/>
                <a:cs typeface="Arial"/>
                <a:sym typeface="Arial"/>
              </a:defRPr>
            </a:lvl8pPr>
            <a:lvl9pPr indent="-342900" lvl="8" marL="4114800" algn="l">
              <a:lnSpc>
                <a:spcPct val="100000"/>
              </a:lnSpc>
              <a:spcBef>
                <a:spcPts val="0"/>
              </a:spcBef>
              <a:spcAft>
                <a:spcPts val="0"/>
              </a:spcAft>
              <a:buClr>
                <a:srgbClr val="FFCD00"/>
              </a:buClr>
              <a:buSzPts val="1800"/>
              <a:buFont typeface="Arial"/>
              <a:buChar char="■"/>
              <a:defRPr sz="1800">
                <a:latin typeface="Arial"/>
                <a:ea typeface="Arial"/>
                <a:cs typeface="Arial"/>
                <a:sym typeface="Arial"/>
              </a:defRPr>
            </a:lvl9pPr>
          </a:lstStyle>
          <a:p/>
        </p:txBody>
      </p:sp>
      <p:cxnSp>
        <p:nvCxnSpPr>
          <p:cNvPr id="19" name="Google Shape;19;p19"/>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20" name="Google Shape;20;p1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1" name="Shape 21"/>
        <p:cNvGrpSpPr/>
        <p:nvPr/>
      </p:nvGrpSpPr>
      <p:grpSpPr>
        <a:xfrm>
          <a:off x="0" y="0"/>
          <a:ext cx="0" cy="0"/>
          <a:chOff x="0" y="0"/>
          <a:chExt cx="0" cy="0"/>
        </a:xfrm>
      </p:grpSpPr>
      <p:sp>
        <p:nvSpPr>
          <p:cNvPr id="22" name="Google Shape;22;p17"/>
          <p:cNvSpPr txBox="1"/>
          <p:nvPr>
            <p:ph idx="1" type="subTitle"/>
          </p:nvPr>
        </p:nvSpPr>
        <p:spPr>
          <a:xfrm>
            <a:off x="2022300" y="2815923"/>
            <a:ext cx="55914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400"/>
              <a:buNone/>
              <a:defRPr sz="1400">
                <a:highlight>
                  <a:srgbClr val="FFCD00"/>
                </a:highlight>
              </a:defRPr>
            </a:lvl1pPr>
            <a:lvl2pPr lvl="1" algn="l">
              <a:lnSpc>
                <a:spcPct val="100000"/>
              </a:lnSpc>
              <a:spcBef>
                <a:spcPts val="0"/>
              </a:spcBef>
              <a:spcAft>
                <a:spcPts val="0"/>
              </a:spcAft>
              <a:buClr>
                <a:schemeClr val="dk2"/>
              </a:buClr>
              <a:buSzPts val="1400"/>
              <a:buNone/>
              <a:defRPr sz="1400">
                <a:solidFill>
                  <a:schemeClr val="dk2"/>
                </a:solidFill>
                <a:highlight>
                  <a:srgbClr val="FFCD00"/>
                </a:highlight>
              </a:defRPr>
            </a:lvl2pPr>
            <a:lvl3pPr lvl="2" algn="l">
              <a:lnSpc>
                <a:spcPct val="100000"/>
              </a:lnSpc>
              <a:spcBef>
                <a:spcPts val="0"/>
              </a:spcBef>
              <a:spcAft>
                <a:spcPts val="0"/>
              </a:spcAft>
              <a:buClr>
                <a:schemeClr val="dk2"/>
              </a:buClr>
              <a:buSzPts val="1400"/>
              <a:buNone/>
              <a:defRPr sz="1400">
                <a:solidFill>
                  <a:schemeClr val="dk2"/>
                </a:solidFill>
                <a:highlight>
                  <a:srgbClr val="FFCD00"/>
                </a:highlight>
              </a:defRPr>
            </a:lvl3pPr>
            <a:lvl4pPr lvl="3" algn="l">
              <a:lnSpc>
                <a:spcPct val="100000"/>
              </a:lnSpc>
              <a:spcBef>
                <a:spcPts val="0"/>
              </a:spcBef>
              <a:spcAft>
                <a:spcPts val="0"/>
              </a:spcAft>
              <a:buClr>
                <a:schemeClr val="dk2"/>
              </a:buClr>
              <a:buSzPts val="1400"/>
              <a:buNone/>
              <a:defRPr sz="1400">
                <a:solidFill>
                  <a:schemeClr val="dk2"/>
                </a:solidFill>
                <a:highlight>
                  <a:srgbClr val="FFCD00"/>
                </a:highlight>
              </a:defRPr>
            </a:lvl4pPr>
            <a:lvl5pPr lvl="4" algn="l">
              <a:lnSpc>
                <a:spcPct val="100000"/>
              </a:lnSpc>
              <a:spcBef>
                <a:spcPts val="0"/>
              </a:spcBef>
              <a:spcAft>
                <a:spcPts val="0"/>
              </a:spcAft>
              <a:buClr>
                <a:schemeClr val="dk2"/>
              </a:buClr>
              <a:buSzPts val="1400"/>
              <a:buNone/>
              <a:defRPr sz="1400">
                <a:solidFill>
                  <a:schemeClr val="dk2"/>
                </a:solidFill>
                <a:highlight>
                  <a:srgbClr val="FFCD00"/>
                </a:highlight>
              </a:defRPr>
            </a:lvl5pPr>
            <a:lvl6pPr lvl="5" algn="l">
              <a:lnSpc>
                <a:spcPct val="100000"/>
              </a:lnSpc>
              <a:spcBef>
                <a:spcPts val="0"/>
              </a:spcBef>
              <a:spcAft>
                <a:spcPts val="0"/>
              </a:spcAft>
              <a:buClr>
                <a:schemeClr val="dk2"/>
              </a:buClr>
              <a:buSzPts val="1400"/>
              <a:buNone/>
              <a:defRPr sz="1400">
                <a:solidFill>
                  <a:schemeClr val="dk2"/>
                </a:solidFill>
                <a:highlight>
                  <a:srgbClr val="FFCD00"/>
                </a:highlight>
              </a:defRPr>
            </a:lvl6pPr>
            <a:lvl7pPr lvl="6" algn="l">
              <a:lnSpc>
                <a:spcPct val="100000"/>
              </a:lnSpc>
              <a:spcBef>
                <a:spcPts val="0"/>
              </a:spcBef>
              <a:spcAft>
                <a:spcPts val="0"/>
              </a:spcAft>
              <a:buClr>
                <a:schemeClr val="dk2"/>
              </a:buClr>
              <a:buSzPts val="1400"/>
              <a:buNone/>
              <a:defRPr sz="1400">
                <a:solidFill>
                  <a:schemeClr val="dk2"/>
                </a:solidFill>
                <a:highlight>
                  <a:srgbClr val="FFCD00"/>
                </a:highlight>
              </a:defRPr>
            </a:lvl7pPr>
            <a:lvl8pPr lvl="7" algn="l">
              <a:lnSpc>
                <a:spcPct val="100000"/>
              </a:lnSpc>
              <a:spcBef>
                <a:spcPts val="0"/>
              </a:spcBef>
              <a:spcAft>
                <a:spcPts val="0"/>
              </a:spcAft>
              <a:buClr>
                <a:schemeClr val="dk2"/>
              </a:buClr>
              <a:buSzPts val="1400"/>
              <a:buNone/>
              <a:defRPr sz="1400">
                <a:solidFill>
                  <a:schemeClr val="dk2"/>
                </a:solidFill>
                <a:highlight>
                  <a:srgbClr val="FFCD00"/>
                </a:highlight>
              </a:defRPr>
            </a:lvl8pPr>
            <a:lvl9pPr lvl="8" algn="l">
              <a:lnSpc>
                <a:spcPct val="100000"/>
              </a:lnSpc>
              <a:spcBef>
                <a:spcPts val="0"/>
              </a:spcBef>
              <a:spcAft>
                <a:spcPts val="0"/>
              </a:spcAft>
              <a:buClr>
                <a:schemeClr val="dk2"/>
              </a:buClr>
              <a:buSzPts val="1400"/>
              <a:buNone/>
              <a:defRPr sz="1400">
                <a:solidFill>
                  <a:schemeClr val="dk2"/>
                </a:solidFill>
                <a:highlight>
                  <a:srgbClr val="FFCD00"/>
                </a:highlight>
              </a:defRPr>
            </a:lvl9pPr>
          </a:lstStyle>
          <a:p/>
        </p:txBody>
      </p:sp>
      <p:cxnSp>
        <p:nvCxnSpPr>
          <p:cNvPr id="23" name="Google Shape;23;p17"/>
          <p:cNvCxnSpPr/>
          <p:nvPr/>
        </p:nvCxnSpPr>
        <p:spPr>
          <a:xfrm>
            <a:off x="-6025" y="2571762"/>
            <a:ext cx="1984500" cy="0"/>
          </a:xfrm>
          <a:prstGeom prst="straightConnector1">
            <a:avLst/>
          </a:prstGeom>
          <a:noFill/>
          <a:ln cap="flat" cmpd="sng" w="9525">
            <a:solidFill>
              <a:srgbClr val="CCCCCC"/>
            </a:solidFill>
            <a:prstDash val="solid"/>
            <a:round/>
            <a:headEnd len="sm" w="sm" type="none"/>
            <a:tailEnd len="sm" w="sm" type="none"/>
          </a:ln>
        </p:spPr>
      </p:cxnSp>
      <p:sp>
        <p:nvSpPr>
          <p:cNvPr id="24" name="Google Shape;24;p17"/>
          <p:cNvSpPr/>
          <p:nvPr/>
        </p:nvSpPr>
        <p:spPr>
          <a:xfrm>
            <a:off x="1117950" y="228825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7"/>
          <p:cNvSpPr txBox="1"/>
          <p:nvPr>
            <p:ph type="ctrTitle"/>
          </p:nvPr>
        </p:nvSpPr>
        <p:spPr>
          <a:xfrm>
            <a:off x="2022225" y="1693523"/>
            <a:ext cx="3787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cxnSp>
        <p:nvCxnSpPr>
          <p:cNvPr id="26" name="Google Shape;26;p17"/>
          <p:cNvCxnSpPr/>
          <p:nvPr/>
        </p:nvCxnSpPr>
        <p:spPr>
          <a:xfrm>
            <a:off x="5898975" y="2571750"/>
            <a:ext cx="3251100" cy="0"/>
          </a:xfrm>
          <a:prstGeom prst="straightConnector1">
            <a:avLst/>
          </a:prstGeom>
          <a:noFill/>
          <a:ln cap="flat" cmpd="sng" w="9525">
            <a:solidFill>
              <a:srgbClr val="CCCCCC"/>
            </a:solidFill>
            <a:prstDash val="solid"/>
            <a:round/>
            <a:headEnd len="sm" w="sm" type="none"/>
            <a:tailEnd len="sm" w="sm" type="none"/>
          </a:ln>
        </p:spPr>
      </p:cxnSp>
      <p:sp>
        <p:nvSpPr>
          <p:cNvPr id="27" name="Google Shape;27;p1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8" name="Shape 28"/>
        <p:cNvGrpSpPr/>
        <p:nvPr/>
      </p:nvGrpSpPr>
      <p:grpSpPr>
        <a:xfrm>
          <a:off x="0" y="0"/>
          <a:ext cx="0" cy="0"/>
          <a:chOff x="0" y="0"/>
          <a:chExt cx="0" cy="0"/>
        </a:xfrm>
      </p:grpSpPr>
      <p:sp>
        <p:nvSpPr>
          <p:cNvPr id="29" name="Google Shape;29;p18"/>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30" name="Google Shape;30;p18"/>
          <p:cNvSpPr txBox="1"/>
          <p:nvPr>
            <p:ph idx="1" type="body"/>
          </p:nvPr>
        </p:nvSpPr>
        <p:spPr>
          <a:xfrm>
            <a:off x="1381250"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1" name="Google Shape;31;p18"/>
          <p:cNvSpPr txBox="1"/>
          <p:nvPr>
            <p:ph idx="2" type="body"/>
          </p:nvPr>
        </p:nvSpPr>
        <p:spPr>
          <a:xfrm>
            <a:off x="5012916" y="1618700"/>
            <a:ext cx="3425400" cy="32310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cxnSp>
        <p:nvCxnSpPr>
          <p:cNvPr id="32" name="Google Shape;32;p18"/>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33" name="Google Shape;33;p18"/>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4" name="Google Shape;34;p18"/>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35" name="Google Shape;35;p1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6" name="Shape 36"/>
        <p:cNvGrpSpPr/>
        <p:nvPr/>
      </p:nvGrpSpPr>
      <p:grpSpPr>
        <a:xfrm>
          <a:off x="0" y="0"/>
          <a:ext cx="0" cy="0"/>
          <a:chOff x="0" y="0"/>
          <a:chExt cx="0" cy="0"/>
        </a:xfrm>
      </p:grpSpPr>
      <p:sp>
        <p:nvSpPr>
          <p:cNvPr id="37" name="Google Shape;37;p20"/>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algn="ctr">
              <a:lnSpc>
                <a:spcPct val="100000"/>
              </a:lnSpc>
              <a:spcBef>
                <a:spcPts val="600"/>
              </a:spcBef>
              <a:spcAft>
                <a:spcPts val="0"/>
              </a:spcAft>
              <a:buSzPts val="2400"/>
              <a:buFont typeface="Arial"/>
              <a:buChar char="◉"/>
              <a:defRPr i="1" sz="2400">
                <a:latin typeface="Arial"/>
                <a:ea typeface="Arial"/>
                <a:cs typeface="Arial"/>
                <a:sym typeface="Arial"/>
              </a:defRPr>
            </a:lvl1pPr>
            <a:lvl2pPr indent="-355600" lvl="1" marL="914400" algn="ctr">
              <a:lnSpc>
                <a:spcPct val="100000"/>
              </a:lnSpc>
              <a:spcBef>
                <a:spcPts val="0"/>
              </a:spcBef>
              <a:spcAft>
                <a:spcPts val="0"/>
              </a:spcAft>
              <a:buSzPts val="2000"/>
              <a:buFont typeface="Arial"/>
              <a:buChar char="○"/>
              <a:defRPr i="1">
                <a:latin typeface="Arial"/>
                <a:ea typeface="Arial"/>
                <a:cs typeface="Arial"/>
                <a:sym typeface="Arial"/>
              </a:defRPr>
            </a:lvl2pPr>
            <a:lvl3pPr indent="-355600" lvl="2" marL="1371600" algn="ctr">
              <a:lnSpc>
                <a:spcPct val="100000"/>
              </a:lnSpc>
              <a:spcBef>
                <a:spcPts val="0"/>
              </a:spcBef>
              <a:spcAft>
                <a:spcPts val="0"/>
              </a:spcAft>
              <a:buSzPts val="2000"/>
              <a:buFont typeface="Arial"/>
              <a:buChar char="■"/>
              <a:defRPr i="1">
                <a:latin typeface="Arial"/>
                <a:ea typeface="Arial"/>
                <a:cs typeface="Arial"/>
                <a:sym typeface="Arial"/>
              </a:defRPr>
            </a:lvl3pPr>
            <a:lvl4pPr indent="-381000" lvl="3" marL="1828800" algn="ctr">
              <a:lnSpc>
                <a:spcPct val="100000"/>
              </a:lnSpc>
              <a:spcBef>
                <a:spcPts val="0"/>
              </a:spcBef>
              <a:spcAft>
                <a:spcPts val="0"/>
              </a:spcAft>
              <a:buSzPts val="2400"/>
              <a:buFont typeface="Arial"/>
              <a:buChar char="●"/>
              <a:defRPr i="1" sz="2400">
                <a:latin typeface="Arial"/>
                <a:ea typeface="Arial"/>
                <a:cs typeface="Arial"/>
                <a:sym typeface="Arial"/>
              </a:defRPr>
            </a:lvl4pPr>
            <a:lvl5pPr indent="-381000" lvl="4" marL="2286000" algn="ctr">
              <a:lnSpc>
                <a:spcPct val="100000"/>
              </a:lnSpc>
              <a:spcBef>
                <a:spcPts val="0"/>
              </a:spcBef>
              <a:spcAft>
                <a:spcPts val="0"/>
              </a:spcAft>
              <a:buSzPts val="2400"/>
              <a:buFont typeface="Arial"/>
              <a:buChar char="○"/>
              <a:defRPr i="1" sz="2400">
                <a:latin typeface="Arial"/>
                <a:ea typeface="Arial"/>
                <a:cs typeface="Arial"/>
                <a:sym typeface="Arial"/>
              </a:defRPr>
            </a:lvl5pPr>
            <a:lvl6pPr indent="-381000" lvl="5" marL="2743200" algn="ctr">
              <a:lnSpc>
                <a:spcPct val="100000"/>
              </a:lnSpc>
              <a:spcBef>
                <a:spcPts val="0"/>
              </a:spcBef>
              <a:spcAft>
                <a:spcPts val="0"/>
              </a:spcAft>
              <a:buSzPts val="2400"/>
              <a:buFont typeface="Arial"/>
              <a:buChar char="■"/>
              <a:defRPr i="1" sz="2400">
                <a:latin typeface="Arial"/>
                <a:ea typeface="Arial"/>
                <a:cs typeface="Arial"/>
                <a:sym typeface="Arial"/>
              </a:defRPr>
            </a:lvl6pPr>
            <a:lvl7pPr indent="-381000" lvl="6" marL="3200400" algn="ctr">
              <a:lnSpc>
                <a:spcPct val="100000"/>
              </a:lnSpc>
              <a:spcBef>
                <a:spcPts val="0"/>
              </a:spcBef>
              <a:spcAft>
                <a:spcPts val="0"/>
              </a:spcAft>
              <a:buSzPts val="2400"/>
              <a:buFont typeface="Arial"/>
              <a:buChar char="●"/>
              <a:defRPr i="1" sz="2400">
                <a:latin typeface="Arial"/>
                <a:ea typeface="Arial"/>
                <a:cs typeface="Arial"/>
                <a:sym typeface="Arial"/>
              </a:defRPr>
            </a:lvl7pPr>
            <a:lvl8pPr indent="-381000" lvl="7" marL="3657600" algn="ctr">
              <a:lnSpc>
                <a:spcPct val="100000"/>
              </a:lnSpc>
              <a:spcBef>
                <a:spcPts val="0"/>
              </a:spcBef>
              <a:spcAft>
                <a:spcPts val="0"/>
              </a:spcAft>
              <a:buSzPts val="2400"/>
              <a:buFont typeface="Arial"/>
              <a:buChar char="○"/>
              <a:defRPr i="1" sz="2400">
                <a:latin typeface="Arial"/>
                <a:ea typeface="Arial"/>
                <a:cs typeface="Arial"/>
                <a:sym typeface="Arial"/>
              </a:defRPr>
            </a:lvl8pPr>
            <a:lvl9pPr indent="-381000" lvl="8" marL="4114800" algn="ctr">
              <a:lnSpc>
                <a:spcPct val="100000"/>
              </a:lnSpc>
              <a:spcBef>
                <a:spcPts val="0"/>
              </a:spcBef>
              <a:spcAft>
                <a:spcPts val="0"/>
              </a:spcAft>
              <a:buSzPts val="2400"/>
              <a:buFont typeface="Arial"/>
              <a:buChar char="■"/>
              <a:defRPr i="1" sz="2400">
                <a:latin typeface="Arial"/>
                <a:ea typeface="Arial"/>
                <a:cs typeface="Arial"/>
                <a:sym typeface="Arial"/>
              </a:defRPr>
            </a:lvl9pPr>
          </a:lstStyle>
          <a:p/>
        </p:txBody>
      </p:sp>
      <p:cxnSp>
        <p:nvCxnSpPr>
          <p:cNvPr id="38" name="Google Shape;38;p20"/>
          <p:cNvCxnSpPr/>
          <p:nvPr/>
        </p:nvCxnSpPr>
        <p:spPr>
          <a:xfrm>
            <a:off x="4584075" y="3676500"/>
            <a:ext cx="0" cy="1480500"/>
          </a:xfrm>
          <a:prstGeom prst="straightConnector1">
            <a:avLst/>
          </a:prstGeom>
          <a:noFill/>
          <a:ln cap="flat" cmpd="sng" w="9525">
            <a:solidFill>
              <a:srgbClr val="CCCCCC"/>
            </a:solidFill>
            <a:prstDash val="solid"/>
            <a:round/>
            <a:headEnd len="sm" w="sm" type="none"/>
            <a:tailEnd len="sm" w="sm" type="none"/>
          </a:ln>
        </p:spPr>
      </p:cxnSp>
      <p:sp>
        <p:nvSpPr>
          <p:cNvPr id="39" name="Google Shape;39;p20"/>
          <p:cNvSpPr/>
          <p:nvPr/>
        </p:nvSpPr>
        <p:spPr>
          <a:xfrm>
            <a:off x="4288500" y="3393000"/>
            <a:ext cx="567000" cy="5670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0"/>
          <p:cNvSpPr txBox="1"/>
          <p:nvPr/>
        </p:nvSpPr>
        <p:spPr>
          <a:xfrm>
            <a:off x="3593400" y="3412652"/>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rgbClr val="000000"/>
                </a:solidFill>
                <a:latin typeface="Arial"/>
                <a:ea typeface="Arial"/>
                <a:cs typeface="Arial"/>
                <a:sym typeface="Arial"/>
              </a:rPr>
              <a:t>“</a:t>
            </a:r>
            <a:endParaRPr b="1" i="0" sz="3600" u="none" cap="none" strike="noStrike">
              <a:solidFill>
                <a:srgbClr val="000000"/>
              </a:solidFill>
              <a:latin typeface="Arial"/>
              <a:ea typeface="Arial"/>
              <a:cs typeface="Arial"/>
              <a:sym typeface="Arial"/>
            </a:endParaRPr>
          </a:p>
        </p:txBody>
      </p:sp>
      <p:sp>
        <p:nvSpPr>
          <p:cNvPr id="41" name="Google Shape;41;p20"/>
          <p:cNvSpPr txBox="1"/>
          <p:nvPr>
            <p:ph idx="12" type="sldNum"/>
          </p:nvPr>
        </p:nvSpPr>
        <p:spPr>
          <a:xfrm>
            <a:off x="4297650" y="1"/>
            <a:ext cx="5487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2" name="Shape 42"/>
        <p:cNvGrpSpPr/>
        <p:nvPr/>
      </p:nvGrpSpPr>
      <p:grpSpPr>
        <a:xfrm>
          <a:off x="0" y="0"/>
          <a:ext cx="0" cy="0"/>
          <a:chOff x="0" y="0"/>
          <a:chExt cx="0" cy="0"/>
        </a:xfrm>
      </p:grpSpPr>
      <p:sp>
        <p:nvSpPr>
          <p:cNvPr id="43" name="Google Shape;43;p21"/>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4" name="Google Shape;44;p21"/>
          <p:cNvSpPr txBox="1"/>
          <p:nvPr>
            <p:ph idx="1" type="body"/>
          </p:nvPr>
        </p:nvSpPr>
        <p:spPr>
          <a:xfrm>
            <a:off x="1381250"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5" name="Google Shape;45;p21"/>
          <p:cNvSpPr txBox="1"/>
          <p:nvPr>
            <p:ph idx="2" type="body"/>
          </p:nvPr>
        </p:nvSpPr>
        <p:spPr>
          <a:xfrm>
            <a:off x="3834912"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46" name="Google Shape;46;p21"/>
          <p:cNvSpPr txBox="1"/>
          <p:nvPr>
            <p:ph idx="3" type="body"/>
          </p:nvPr>
        </p:nvSpPr>
        <p:spPr>
          <a:xfrm>
            <a:off x="6288573" y="1651075"/>
            <a:ext cx="2334000" cy="31224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cxnSp>
        <p:nvCxnSpPr>
          <p:cNvPr id="47" name="Google Shape;47;p21"/>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48" name="Google Shape;48;p21"/>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 name="Google Shape;49;p21"/>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0" name="Google Shape;50;p2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22"/>
          <p:cNvSpPr txBox="1"/>
          <p:nvPr>
            <p:ph type="title"/>
          </p:nvPr>
        </p:nvSpPr>
        <p:spPr>
          <a:xfrm>
            <a:off x="1381250" y="937125"/>
            <a:ext cx="3878400" cy="43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cxnSp>
        <p:nvCxnSpPr>
          <p:cNvPr id="53" name="Google Shape;53;p22"/>
          <p:cNvCxnSpPr/>
          <p:nvPr/>
        </p:nvCxnSpPr>
        <p:spPr>
          <a:xfrm>
            <a:off x="0" y="1131725"/>
            <a:ext cx="1375800" cy="0"/>
          </a:xfrm>
          <a:prstGeom prst="straightConnector1">
            <a:avLst/>
          </a:prstGeom>
          <a:noFill/>
          <a:ln cap="flat" cmpd="sng" w="9525">
            <a:solidFill>
              <a:srgbClr val="CCCCCC"/>
            </a:solidFill>
            <a:prstDash val="solid"/>
            <a:round/>
            <a:headEnd len="sm" w="sm" type="none"/>
            <a:tailEnd len="sm" w="sm" type="none"/>
          </a:ln>
        </p:spPr>
      </p:cxnSp>
      <p:sp>
        <p:nvSpPr>
          <p:cNvPr id="54" name="Google Shape;54;p22"/>
          <p:cNvSpPr/>
          <p:nvPr/>
        </p:nvSpPr>
        <p:spPr>
          <a:xfrm>
            <a:off x="817475" y="928767"/>
            <a:ext cx="405900" cy="4059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5" name="Google Shape;55;p22"/>
          <p:cNvCxnSpPr/>
          <p:nvPr/>
        </p:nvCxnSpPr>
        <p:spPr>
          <a:xfrm>
            <a:off x="5265650" y="1131725"/>
            <a:ext cx="3878400" cy="0"/>
          </a:xfrm>
          <a:prstGeom prst="straightConnector1">
            <a:avLst/>
          </a:prstGeom>
          <a:noFill/>
          <a:ln cap="flat" cmpd="sng" w="9525">
            <a:solidFill>
              <a:srgbClr val="CCCCCC"/>
            </a:solidFill>
            <a:prstDash val="solid"/>
            <a:round/>
            <a:headEnd len="sm" w="sm" type="none"/>
            <a:tailEnd len="sm" w="sm" type="none"/>
          </a:ln>
        </p:spPr>
      </p:cxnSp>
      <p:sp>
        <p:nvSpPr>
          <p:cNvPr id="56" name="Google Shape;56;p2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23"/>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lnSpc>
                <a:spcPct val="100000"/>
              </a:lnSpc>
              <a:spcBef>
                <a:spcPts val="360"/>
              </a:spcBef>
              <a:spcAft>
                <a:spcPts val="0"/>
              </a:spcAft>
              <a:buSzPts val="1400"/>
              <a:buFont typeface="Arial"/>
              <a:buNone/>
              <a:defRPr i="1" sz="1400">
                <a:latin typeface="Arial"/>
                <a:ea typeface="Arial"/>
                <a:cs typeface="Arial"/>
                <a:sym typeface="Arial"/>
              </a:defRPr>
            </a:lvl1pPr>
          </a:lstStyle>
          <a:p/>
        </p:txBody>
      </p:sp>
      <p:cxnSp>
        <p:nvCxnSpPr>
          <p:cNvPr id="59" name="Google Shape;59;p23"/>
          <p:cNvCxnSpPr/>
          <p:nvPr/>
        </p:nvCxnSpPr>
        <p:spPr>
          <a:xfrm>
            <a:off x="-6025" y="4666129"/>
            <a:ext cx="9162000" cy="0"/>
          </a:xfrm>
          <a:prstGeom prst="straightConnector1">
            <a:avLst/>
          </a:prstGeom>
          <a:noFill/>
          <a:ln cap="flat" cmpd="sng" w="9525">
            <a:solidFill>
              <a:srgbClr val="CCCCCC"/>
            </a:solidFill>
            <a:prstDash val="solid"/>
            <a:round/>
            <a:headEnd len="sm" w="sm" type="none"/>
            <a:tailEnd len="sm" w="sm" type="none"/>
          </a:ln>
        </p:spPr>
      </p:cxnSp>
      <p:sp>
        <p:nvSpPr>
          <p:cNvPr id="60" name="Google Shape;60;p23"/>
          <p:cNvSpPr/>
          <p:nvPr/>
        </p:nvSpPr>
        <p:spPr>
          <a:xfrm>
            <a:off x="4457400" y="4551496"/>
            <a:ext cx="229200" cy="2292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3"/>
          <p:cNvSpPr txBox="1"/>
          <p:nvPr>
            <p:ph idx="12" type="sldNum"/>
          </p:nvPr>
        </p:nvSpPr>
        <p:spPr>
          <a:xfrm>
            <a:off x="4297650" y="4780700"/>
            <a:ext cx="548700" cy="3627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cxnSp>
        <p:nvCxnSpPr>
          <p:cNvPr id="63" name="Google Shape;63;p24"/>
          <p:cNvCxnSpPr/>
          <p:nvPr/>
        </p:nvCxnSpPr>
        <p:spPr>
          <a:xfrm>
            <a:off x="-6025" y="4513729"/>
            <a:ext cx="9162000" cy="0"/>
          </a:xfrm>
          <a:prstGeom prst="straightConnector1">
            <a:avLst/>
          </a:prstGeom>
          <a:noFill/>
          <a:ln cap="flat" cmpd="sng" w="9525">
            <a:solidFill>
              <a:srgbClr val="CCCCCC"/>
            </a:solidFill>
            <a:prstDash val="solid"/>
            <a:round/>
            <a:headEnd len="sm" w="sm" type="none"/>
            <a:tailEnd len="sm" w="sm" type="none"/>
          </a:ln>
        </p:spPr>
      </p:cxnSp>
      <p:sp>
        <p:nvSpPr>
          <p:cNvPr id="64" name="Google Shape;64;p24"/>
          <p:cNvSpPr/>
          <p:nvPr/>
        </p:nvSpPr>
        <p:spPr>
          <a:xfrm>
            <a:off x="4293700" y="4235405"/>
            <a:ext cx="556500" cy="556500"/>
          </a:xfrm>
          <a:prstGeom prst="ellipse">
            <a:avLst/>
          </a:prstGeom>
          <a:solidFill>
            <a:srgbClr val="FFC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4"/>
          <p:cNvSpPr txBox="1"/>
          <p:nvPr>
            <p:ph idx="12" type="sldNum"/>
          </p:nvPr>
        </p:nvSpPr>
        <p:spPr>
          <a:xfrm>
            <a:off x="4297650" y="4791900"/>
            <a:ext cx="548700" cy="351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FFCD00"/>
              </a:buClr>
              <a:buSzPts val="2400"/>
              <a:buFont typeface="Arial"/>
              <a:buChar char="◉"/>
              <a:defRPr b="0" i="0" sz="2400" u="none" cap="none" strike="noStrike">
                <a:solidFill>
                  <a:srgbClr val="000000"/>
                </a:solidFill>
                <a:latin typeface="Arial"/>
                <a:ea typeface="Arial"/>
                <a:cs typeface="Arial"/>
                <a:sym typeface="Arial"/>
              </a:defRPr>
            </a:lvl1pPr>
            <a:lvl2pPr indent="-355600" lvl="1" marL="914400" marR="0" rtl="0" algn="l">
              <a:lnSpc>
                <a:spcPct val="100000"/>
              </a:lnSpc>
              <a:spcBef>
                <a:spcPts val="0"/>
              </a:spcBef>
              <a:spcAft>
                <a:spcPts val="0"/>
              </a:spcAft>
              <a:buClr>
                <a:srgbClr val="FFCD00"/>
              </a:buClr>
              <a:buSzPts val="2000"/>
              <a:buFont typeface="Arial"/>
              <a:buChar char="○"/>
              <a:defRPr b="0" i="0" sz="2000" u="none" cap="none" strike="noStrike">
                <a:solidFill>
                  <a:srgbClr val="000000"/>
                </a:solidFill>
                <a:latin typeface="Arial"/>
                <a:ea typeface="Arial"/>
                <a:cs typeface="Arial"/>
                <a:sym typeface="Arial"/>
              </a:defRPr>
            </a:lvl2pPr>
            <a:lvl3pPr indent="-355600" lvl="2" marL="1371600" marR="0" rtl="0" algn="l">
              <a:lnSpc>
                <a:spcPct val="100000"/>
              </a:lnSpc>
              <a:spcBef>
                <a:spcPts val="0"/>
              </a:spcBef>
              <a:spcAft>
                <a:spcPts val="0"/>
              </a:spcAft>
              <a:buClr>
                <a:srgbClr val="FFCD00"/>
              </a:buClr>
              <a:buSzPts val="2000"/>
              <a:buFont typeface="Arial"/>
              <a:buChar char="■"/>
              <a:defRPr b="0" i="0" sz="2000" u="none" cap="none" strike="noStrike">
                <a:solidFill>
                  <a:srgbClr val="000000"/>
                </a:solidFill>
                <a:latin typeface="Arial"/>
                <a:ea typeface="Arial"/>
                <a:cs typeface="Arial"/>
                <a:sym typeface="Arial"/>
              </a:defRPr>
            </a:lvl3pPr>
            <a:lvl4pPr indent="-342900" lvl="3" marL="1828800" marR="0" rtl="0" algn="l">
              <a:lnSpc>
                <a:spcPct val="100000"/>
              </a:lnSpc>
              <a:spcBef>
                <a:spcPts val="0"/>
              </a:spcBef>
              <a:spcAft>
                <a:spcPts val="0"/>
              </a:spcAft>
              <a:buClr>
                <a:srgbClr val="FFCD00"/>
              </a:buClr>
              <a:buSzPts val="1800"/>
              <a:buFont typeface="Arial"/>
              <a:buChar char="●"/>
              <a:defRPr b="0" i="0" sz="1800" u="none" cap="none" strike="noStrike">
                <a:solidFill>
                  <a:srgbClr val="000000"/>
                </a:solidFill>
                <a:latin typeface="Arial"/>
                <a:ea typeface="Arial"/>
                <a:cs typeface="Arial"/>
                <a:sym typeface="Arial"/>
              </a:defRPr>
            </a:lvl4pPr>
            <a:lvl5pPr indent="-342900" lvl="4" marL="2286000" marR="0" rtl="0" algn="l">
              <a:lnSpc>
                <a:spcPct val="100000"/>
              </a:lnSpc>
              <a:spcBef>
                <a:spcPts val="0"/>
              </a:spcBef>
              <a:spcAft>
                <a:spcPts val="0"/>
              </a:spcAft>
              <a:buClr>
                <a:srgbClr val="FFCD00"/>
              </a:buClr>
              <a:buSzPts val="1800"/>
              <a:buFont typeface="Arial"/>
              <a:buChar char="○"/>
              <a:defRPr b="0" i="0" sz="1800" u="none" cap="none" strike="noStrike">
                <a:solidFill>
                  <a:srgbClr val="000000"/>
                </a:solidFill>
                <a:latin typeface="Arial"/>
                <a:ea typeface="Arial"/>
                <a:cs typeface="Arial"/>
                <a:sym typeface="Arial"/>
              </a:defRPr>
            </a:lvl5pPr>
            <a:lvl6pPr indent="-342900" lvl="5" marL="2743200" marR="0" rtl="0" algn="l">
              <a:lnSpc>
                <a:spcPct val="100000"/>
              </a:lnSpc>
              <a:spcBef>
                <a:spcPts val="0"/>
              </a:spcBef>
              <a:spcAft>
                <a:spcPts val="0"/>
              </a:spcAft>
              <a:buClr>
                <a:srgbClr val="FFCD00"/>
              </a:buClr>
              <a:buSzPts val="1800"/>
              <a:buFont typeface="Arial"/>
              <a:buChar char="■"/>
              <a:defRPr b="0" i="0" sz="1800" u="none" cap="none" strike="noStrike">
                <a:solidFill>
                  <a:srgbClr val="000000"/>
                </a:solidFill>
                <a:latin typeface="Arial"/>
                <a:ea typeface="Arial"/>
                <a:cs typeface="Arial"/>
                <a:sym typeface="Arial"/>
              </a:defRPr>
            </a:lvl6pPr>
            <a:lvl7pPr indent="-342900" lvl="6" marL="3200400" marR="0" rtl="0" algn="l">
              <a:lnSpc>
                <a:spcPct val="100000"/>
              </a:lnSpc>
              <a:spcBef>
                <a:spcPts val="0"/>
              </a:spcBef>
              <a:spcAft>
                <a:spcPts val="0"/>
              </a:spcAft>
              <a:buClr>
                <a:srgbClr val="FFCD00"/>
              </a:buClr>
              <a:buSzPts val="1800"/>
              <a:buFont typeface="Arial"/>
              <a:buChar char="●"/>
              <a:defRPr b="0" i="0" sz="1800" u="none" cap="none" strike="noStrike">
                <a:solidFill>
                  <a:srgbClr val="000000"/>
                </a:solidFill>
                <a:latin typeface="Arial"/>
                <a:ea typeface="Arial"/>
                <a:cs typeface="Arial"/>
                <a:sym typeface="Arial"/>
              </a:defRPr>
            </a:lvl7pPr>
            <a:lvl8pPr indent="-342900" lvl="7" marL="3657600" marR="0" rtl="0" algn="l">
              <a:lnSpc>
                <a:spcPct val="100000"/>
              </a:lnSpc>
              <a:spcBef>
                <a:spcPts val="0"/>
              </a:spcBef>
              <a:spcAft>
                <a:spcPts val="0"/>
              </a:spcAft>
              <a:buClr>
                <a:srgbClr val="FFCD00"/>
              </a:buClr>
              <a:buSzPts val="1800"/>
              <a:buFont typeface="Arial"/>
              <a:buChar char="○"/>
              <a:defRPr b="0" i="0" sz="1800" u="none" cap="none" strike="noStrike">
                <a:solidFill>
                  <a:srgbClr val="000000"/>
                </a:solidFill>
                <a:latin typeface="Arial"/>
                <a:ea typeface="Arial"/>
                <a:cs typeface="Arial"/>
                <a:sym typeface="Arial"/>
              </a:defRPr>
            </a:lvl8pPr>
            <a:lvl9pPr indent="-342900" lvl="8" marL="4114800" marR="0" rtl="0" algn="l">
              <a:lnSpc>
                <a:spcPct val="100000"/>
              </a:lnSpc>
              <a:spcBef>
                <a:spcPts val="0"/>
              </a:spcBef>
              <a:spcAft>
                <a:spcPts val="0"/>
              </a:spcAft>
              <a:buClr>
                <a:srgbClr val="FFCD00"/>
              </a:buClr>
              <a:buSzPts val="1800"/>
              <a:buFont typeface="Arial"/>
              <a:buChar char="■"/>
              <a:defRPr b="0" i="0" sz="1800" u="none" cap="none" strike="noStrike">
                <a:solidFill>
                  <a:srgbClr val="000000"/>
                </a:solidFill>
                <a:latin typeface="Arial"/>
                <a:ea typeface="Arial"/>
                <a:cs typeface="Arial"/>
                <a:sym typeface="Arial"/>
              </a:defRPr>
            </a:lvl9pPr>
          </a:lstStyle>
          <a:p/>
        </p:txBody>
      </p:sp>
      <p:sp>
        <p:nvSpPr>
          <p:cNvPr id="7" name="Google Shape;7;p15"/>
          <p:cNvSpPr txBox="1"/>
          <p:nvPr>
            <p:ph type="title"/>
          </p:nvPr>
        </p:nvSpPr>
        <p:spPr>
          <a:xfrm>
            <a:off x="1381250" y="937117"/>
            <a:ext cx="6809700" cy="435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2000"/>
              <a:buFont typeface="Arial"/>
              <a:buNone/>
              <a:defRPr b="1"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000"/>
              <a:buFont typeface="Arial"/>
              <a:buNone/>
              <a:defRPr b="1"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000"/>
              <a:buFont typeface="Arial"/>
              <a:buNone/>
              <a:defRPr b="1"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000"/>
              <a:buFont typeface="Arial"/>
              <a:buNone/>
              <a:defRPr b="1"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000"/>
              <a:buFont typeface="Arial"/>
              <a:buNone/>
              <a:defRPr b="1"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000"/>
              <a:buFont typeface="Arial"/>
              <a:buNone/>
              <a:defRPr b="1"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000"/>
              <a:buFont typeface="Arial"/>
              <a:buNone/>
              <a:defRPr b="1"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000"/>
              <a:buFont typeface="Arial"/>
              <a:buNone/>
              <a:defRPr b="1"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000"/>
              <a:buFont typeface="Arial"/>
              <a:buNone/>
              <a:defRPr b="1" i="0" sz="2000" u="none" cap="none" strike="noStrike">
                <a:solidFill>
                  <a:srgbClr val="000000"/>
                </a:solidFill>
                <a:latin typeface="Arial"/>
                <a:ea typeface="Arial"/>
                <a:cs typeface="Arial"/>
                <a:sym typeface="Arial"/>
              </a:defRPr>
            </a:lvl9pPr>
          </a:lstStyle>
          <a:p/>
        </p:txBody>
      </p:sp>
      <p:sp>
        <p:nvSpPr>
          <p:cNvPr id="8" name="Google Shape;8;p1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1D1D1B"/>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colab.research.google.com/drive/1CSGz3fAmNiiT8E_TE5036HpTE_H2eRLT#scrollTo=IyeLH_mWYGk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colab.research.google.com/drive/1CSGz3fAmNiiT8E_TE5036HpTE_H2eRLT#scrollTo=IyeLH_mWYGk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type="ctrTitle"/>
          </p:nvPr>
        </p:nvSpPr>
        <p:spPr>
          <a:xfrm>
            <a:off x="996625" y="1909925"/>
            <a:ext cx="3569400" cy="1254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latin typeface="Arial"/>
                <a:ea typeface="Arial"/>
                <a:cs typeface="Arial"/>
                <a:sym typeface="Arial"/>
              </a:rPr>
              <a:t>Feature Selection and Scaling</a:t>
            </a:r>
            <a:endParaRPr>
              <a:latin typeface="Arial"/>
              <a:ea typeface="Arial"/>
              <a:cs typeface="Arial"/>
              <a:sym typeface="Arial"/>
            </a:endParaRPr>
          </a:p>
        </p:txBody>
      </p:sp>
      <p:grpSp>
        <p:nvGrpSpPr>
          <p:cNvPr id="73" name="Google Shape;73;p1"/>
          <p:cNvGrpSpPr/>
          <p:nvPr/>
        </p:nvGrpSpPr>
        <p:grpSpPr>
          <a:xfrm>
            <a:off x="1299165" y="3511424"/>
            <a:ext cx="215966" cy="342399"/>
            <a:chOff x="6718575" y="2318625"/>
            <a:chExt cx="256950" cy="407375"/>
          </a:xfrm>
        </p:grpSpPr>
        <p:sp>
          <p:nvSpPr>
            <p:cNvPr id="74" name="Google Shape;74;p1"/>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
            <p:cNvSpPr/>
            <p:nvPr/>
          </p:nvSpPr>
          <p:spPr>
            <a:xfrm>
              <a:off x="6795900" y="2628550"/>
              <a:ext cx="102300" cy="25"/>
            </a:xfrm>
            <a:custGeom>
              <a:rect b="b" l="l" r="r" t="t"/>
              <a:pathLst>
                <a:path extrusionOk="0" fill="none" h="1" w="4092">
                  <a:moveTo>
                    <a:pt x="0" y="1"/>
                  </a:moveTo>
                  <a:lnTo>
                    <a:pt x="4092"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82" name="Google Shape;82;p1"/>
          <p:cNvPicPr preferRelativeResize="0"/>
          <p:nvPr/>
        </p:nvPicPr>
        <p:blipFill rotWithShape="1">
          <a:blip r:embed="rId3">
            <a:alphaModFix/>
          </a:blip>
          <a:srcRect b="0" l="0" r="0" t="0"/>
          <a:stretch/>
        </p:blipFill>
        <p:spPr>
          <a:xfrm>
            <a:off x="4700850" y="418050"/>
            <a:ext cx="2869224" cy="3093375"/>
          </a:xfrm>
          <a:prstGeom prst="rect">
            <a:avLst/>
          </a:prstGeom>
          <a:noFill/>
          <a:ln>
            <a:noFill/>
          </a:ln>
        </p:spPr>
      </p:pic>
      <p:sp>
        <p:nvSpPr>
          <p:cNvPr id="83" name="Google Shape;83;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77b83c3cac_0_27"/>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Scaling  </a:t>
            </a:r>
            <a:endParaRPr>
              <a:highlight>
                <a:srgbClr val="FFCD00"/>
              </a:highlight>
            </a:endParaRPr>
          </a:p>
        </p:txBody>
      </p:sp>
      <p:sp>
        <p:nvSpPr>
          <p:cNvPr id="153" name="Google Shape;153;g77b83c3cac_0_2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54" name="Google Shape;154;g77b83c3cac_0_27"/>
          <p:cNvSpPr txBox="1"/>
          <p:nvPr/>
        </p:nvSpPr>
        <p:spPr>
          <a:xfrm>
            <a:off x="1137350" y="1666300"/>
            <a:ext cx="6688200" cy="72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Arial"/>
                <a:ea typeface="Arial"/>
                <a:cs typeface="Arial"/>
                <a:sym typeface="Arial"/>
              </a:rPr>
              <a:t>Often we distinguish between </a:t>
            </a:r>
            <a:r>
              <a:rPr b="1" i="0" lang="en" sz="1400" u="none" cap="none" strike="noStrike">
                <a:solidFill>
                  <a:srgbClr val="000000"/>
                </a:solidFill>
                <a:latin typeface="Arial"/>
                <a:ea typeface="Arial"/>
                <a:cs typeface="Arial"/>
                <a:sym typeface="Arial"/>
              </a:rPr>
              <a:t>two types </a:t>
            </a:r>
            <a:r>
              <a:rPr b="0" i="0" lang="en" sz="1400" u="none" cap="none" strike="noStrike">
                <a:solidFill>
                  <a:srgbClr val="000000"/>
                </a:solidFill>
                <a:latin typeface="Arial"/>
                <a:ea typeface="Arial"/>
                <a:cs typeface="Arial"/>
                <a:sym typeface="Arial"/>
              </a:rPr>
              <a:t>of feature scaling operations:</a:t>
            </a:r>
            <a:endParaRPr b="0" i="0" sz="1400" u="none" cap="none" strike="noStrike">
              <a:solidFill>
                <a:srgbClr val="000000"/>
              </a:solidFill>
              <a:latin typeface="Arial"/>
              <a:ea typeface="Arial"/>
              <a:cs typeface="Arial"/>
              <a:sym typeface="Arial"/>
            </a:endParaRPr>
          </a:p>
        </p:txBody>
      </p:sp>
      <p:sp>
        <p:nvSpPr>
          <p:cNvPr id="155" name="Google Shape;155;g77b83c3cac_0_27"/>
          <p:cNvSpPr/>
          <p:nvPr/>
        </p:nvSpPr>
        <p:spPr>
          <a:xfrm>
            <a:off x="3736850" y="2280000"/>
            <a:ext cx="1489200" cy="58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Scaling</a:t>
            </a:r>
            <a:endParaRPr b="0" i="0" sz="1400" u="none" cap="none" strike="noStrike">
              <a:solidFill>
                <a:srgbClr val="000000"/>
              </a:solidFill>
              <a:latin typeface="Arial"/>
              <a:ea typeface="Arial"/>
              <a:cs typeface="Arial"/>
              <a:sym typeface="Arial"/>
            </a:endParaRPr>
          </a:p>
        </p:txBody>
      </p:sp>
      <p:sp>
        <p:nvSpPr>
          <p:cNvPr id="156" name="Google Shape;156;g77b83c3cac_0_27"/>
          <p:cNvSpPr/>
          <p:nvPr/>
        </p:nvSpPr>
        <p:spPr>
          <a:xfrm>
            <a:off x="4712700" y="3785225"/>
            <a:ext cx="1489200" cy="58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Normalisation</a:t>
            </a:r>
            <a:endParaRPr b="0" i="0" sz="1400" u="none" cap="none" strike="noStrike">
              <a:solidFill>
                <a:srgbClr val="000000"/>
              </a:solidFill>
              <a:latin typeface="Arial"/>
              <a:ea typeface="Arial"/>
              <a:cs typeface="Arial"/>
              <a:sym typeface="Arial"/>
            </a:endParaRPr>
          </a:p>
        </p:txBody>
      </p:sp>
      <p:sp>
        <p:nvSpPr>
          <p:cNvPr id="157" name="Google Shape;157;g77b83c3cac_0_27"/>
          <p:cNvSpPr/>
          <p:nvPr/>
        </p:nvSpPr>
        <p:spPr>
          <a:xfrm>
            <a:off x="2654175" y="3785225"/>
            <a:ext cx="1527600" cy="58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Standardisati</a:t>
            </a:r>
            <a:r>
              <a:rPr lang="en"/>
              <a:t>o</a:t>
            </a:r>
            <a:r>
              <a:rPr b="0" i="0" lang="en" sz="1400" u="none" cap="none" strike="noStrike">
                <a:solidFill>
                  <a:srgbClr val="000000"/>
                </a:solidFill>
                <a:latin typeface="Arial"/>
                <a:ea typeface="Arial"/>
                <a:cs typeface="Arial"/>
                <a:sym typeface="Arial"/>
              </a:rPr>
              <a:t>n</a:t>
            </a:r>
            <a:endParaRPr b="0" i="0" sz="1400" u="none" cap="none" strike="noStrike">
              <a:solidFill>
                <a:srgbClr val="000000"/>
              </a:solidFill>
              <a:latin typeface="Arial"/>
              <a:ea typeface="Arial"/>
              <a:cs typeface="Arial"/>
              <a:sym typeface="Arial"/>
            </a:endParaRPr>
          </a:p>
        </p:txBody>
      </p:sp>
      <p:cxnSp>
        <p:nvCxnSpPr>
          <p:cNvPr id="158" name="Google Shape;158;g77b83c3cac_0_27"/>
          <p:cNvCxnSpPr>
            <a:stCxn id="155" idx="2"/>
            <a:endCxn id="157" idx="0"/>
          </p:cNvCxnSpPr>
          <p:nvPr/>
        </p:nvCxnSpPr>
        <p:spPr>
          <a:xfrm flipH="1">
            <a:off x="3417950" y="2863500"/>
            <a:ext cx="1063500" cy="921600"/>
          </a:xfrm>
          <a:prstGeom prst="straightConnector1">
            <a:avLst/>
          </a:prstGeom>
          <a:noFill/>
          <a:ln cap="flat" cmpd="sng" w="9525">
            <a:solidFill>
              <a:schemeClr val="dk2"/>
            </a:solidFill>
            <a:prstDash val="solid"/>
            <a:round/>
            <a:headEnd len="sm" w="sm" type="none"/>
            <a:tailEnd len="med" w="med" type="triangle"/>
          </a:ln>
        </p:spPr>
      </p:cxnSp>
      <p:cxnSp>
        <p:nvCxnSpPr>
          <p:cNvPr id="159" name="Google Shape;159;g77b83c3cac_0_27"/>
          <p:cNvCxnSpPr>
            <a:stCxn id="155" idx="2"/>
            <a:endCxn id="156" idx="0"/>
          </p:cNvCxnSpPr>
          <p:nvPr/>
        </p:nvCxnSpPr>
        <p:spPr>
          <a:xfrm>
            <a:off x="4481450" y="2863500"/>
            <a:ext cx="975900" cy="9216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77b83c3cac_0_36"/>
          <p:cNvSpPr txBox="1"/>
          <p:nvPr>
            <p:ph type="ctrTitle"/>
          </p:nvPr>
        </p:nvSpPr>
        <p:spPr>
          <a:xfrm>
            <a:off x="2015775" y="1579400"/>
            <a:ext cx="3787800" cy="198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Feature Scaling: Standardisation </a:t>
            </a:r>
            <a:endParaRPr/>
          </a:p>
          <a:p>
            <a:pPr indent="0" lvl="0" marL="0" rtl="0" algn="l">
              <a:lnSpc>
                <a:spcPct val="100000"/>
              </a:lnSpc>
              <a:spcBef>
                <a:spcPts val="0"/>
              </a:spcBef>
              <a:spcAft>
                <a:spcPts val="0"/>
              </a:spcAft>
              <a:buSzPts val="3000"/>
              <a:buNone/>
            </a:pPr>
            <a:r>
              <a:t/>
            </a:r>
            <a:endParaRPr/>
          </a:p>
        </p:txBody>
      </p:sp>
      <p:sp>
        <p:nvSpPr>
          <p:cNvPr id="165" name="Google Shape;165;g77b83c3cac_0_36"/>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rial"/>
                <a:ea typeface="Arial"/>
                <a:cs typeface="Arial"/>
                <a:sym typeface="Arial"/>
              </a:rPr>
              <a:t>3</a:t>
            </a:r>
            <a:endParaRPr b="0" i="0" sz="2400" u="none" cap="none" strike="noStrike">
              <a:solidFill>
                <a:srgbClr val="000000"/>
              </a:solidFill>
              <a:latin typeface="Arial"/>
              <a:ea typeface="Arial"/>
              <a:cs typeface="Arial"/>
              <a:sym typeface="Arial"/>
            </a:endParaRPr>
          </a:p>
        </p:txBody>
      </p:sp>
      <p:sp>
        <p:nvSpPr>
          <p:cNvPr id="166" name="Google Shape;166;g77b83c3cac_0_3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77b83c3cac_0_253"/>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Scaling: Standardisation  </a:t>
            </a:r>
            <a:endParaRPr>
              <a:highlight>
                <a:srgbClr val="FFCD00"/>
              </a:highlight>
            </a:endParaRPr>
          </a:p>
        </p:txBody>
      </p:sp>
      <p:sp>
        <p:nvSpPr>
          <p:cNvPr id="172" name="Google Shape;172;g77b83c3cac_0_25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73" name="Google Shape;173;g77b83c3cac_0_253"/>
          <p:cNvSpPr txBox="1"/>
          <p:nvPr/>
        </p:nvSpPr>
        <p:spPr>
          <a:xfrm>
            <a:off x="1183400" y="1835200"/>
            <a:ext cx="6688200" cy="967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b="1" i="0" lang="en" sz="1400" u="none" cap="none" strike="noStrike">
                <a:solidFill>
                  <a:srgbClr val="000000"/>
                </a:solidFill>
                <a:latin typeface="Arial"/>
                <a:ea typeface="Arial"/>
                <a:cs typeface="Arial"/>
                <a:sym typeface="Arial"/>
              </a:rPr>
              <a:t>In standardization,</a:t>
            </a:r>
            <a:r>
              <a:rPr b="0" i="0" lang="en" sz="1400" u="none" cap="none" strike="noStrike">
                <a:solidFill>
                  <a:srgbClr val="000000"/>
                </a:solidFill>
                <a:latin typeface="Arial"/>
                <a:ea typeface="Arial"/>
                <a:cs typeface="Arial"/>
                <a:sym typeface="Arial"/>
              </a:rPr>
              <a:t> we impose several statistical properties on the variable: </a:t>
            </a:r>
            <a:r>
              <a:rPr b="1" i="1" lang="en" sz="1400" u="none" cap="none" strike="noStrike">
                <a:solidFill>
                  <a:srgbClr val="000000"/>
                </a:solidFill>
                <a:latin typeface="Arial"/>
                <a:ea typeface="Arial"/>
                <a:cs typeface="Arial"/>
                <a:sym typeface="Arial"/>
              </a:rPr>
              <a:t>the mean value is set to 0, and the standard deviation is set to 1</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Arial"/>
                <a:ea typeface="Arial"/>
                <a:cs typeface="Arial"/>
                <a:sym typeface="Arial"/>
              </a:rPr>
              <a:t>We achieve this by subtracting the mean from each value in the feature, and dividing by standard deviation. This is also sometimes called 'z-score normalization'. </a:t>
            </a:r>
            <a:endParaRPr b="0" i="0" sz="1400" u="none" cap="none" strike="noStrike">
              <a:solidFill>
                <a:srgbClr val="000000"/>
              </a:solidFill>
              <a:latin typeface="Arial"/>
              <a:ea typeface="Arial"/>
              <a:cs typeface="Arial"/>
              <a:sym typeface="Arial"/>
            </a:endParaRPr>
          </a:p>
        </p:txBody>
      </p:sp>
      <p:pic>
        <p:nvPicPr>
          <p:cNvPr id="174" name="Google Shape;174;g77b83c3cac_0_253"/>
          <p:cNvPicPr preferRelativeResize="0"/>
          <p:nvPr/>
        </p:nvPicPr>
        <p:blipFill rotWithShape="1">
          <a:blip r:embed="rId3">
            <a:alphaModFix/>
          </a:blip>
          <a:srcRect b="0" l="0" r="0" t="0"/>
          <a:stretch/>
        </p:blipFill>
        <p:spPr>
          <a:xfrm>
            <a:off x="3107975" y="3208450"/>
            <a:ext cx="2324100" cy="866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animEffect filter="fade" transition="in">
                                      <p:cBhvr>
                                        <p:cTn dur="1000"/>
                                        <p:tgtEl>
                                          <p:spTgt spid="1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animEffect filter="fade" transition="in">
                                      <p:cBhvr>
                                        <p:cTn dur="1000"/>
                                        <p:tgtEl>
                                          <p:spTgt spid="1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animEffect filter="fade" transition="in">
                                      <p:cBhvr>
                                        <p:cTn dur="1000"/>
                                        <p:tgtEl>
                                          <p:spTgt spid="1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77b83c3cac_0_62"/>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Scaling: Standardisation  </a:t>
            </a:r>
            <a:endParaRPr>
              <a:highlight>
                <a:srgbClr val="FFCD00"/>
              </a:highlight>
            </a:endParaRPr>
          </a:p>
        </p:txBody>
      </p:sp>
      <p:sp>
        <p:nvSpPr>
          <p:cNvPr id="180" name="Google Shape;180;g77b83c3cac_0_6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181" name="Google Shape;181;g77b83c3cac_0_62"/>
          <p:cNvPicPr preferRelativeResize="0"/>
          <p:nvPr/>
        </p:nvPicPr>
        <p:blipFill rotWithShape="1">
          <a:blip r:embed="rId3">
            <a:alphaModFix/>
          </a:blip>
          <a:srcRect b="0" l="0" r="0" t="0"/>
          <a:stretch/>
        </p:blipFill>
        <p:spPr>
          <a:xfrm>
            <a:off x="2447800" y="1518368"/>
            <a:ext cx="3671430" cy="3480431"/>
          </a:xfrm>
          <a:prstGeom prst="rect">
            <a:avLst/>
          </a:prstGeom>
          <a:noFill/>
          <a:ln>
            <a:noFill/>
          </a:ln>
        </p:spPr>
      </p:pic>
      <p:cxnSp>
        <p:nvCxnSpPr>
          <p:cNvPr id="182" name="Google Shape;182;g77b83c3cac_0_62"/>
          <p:cNvCxnSpPr/>
          <p:nvPr/>
        </p:nvCxnSpPr>
        <p:spPr>
          <a:xfrm flipH="1">
            <a:off x="3559175" y="801175"/>
            <a:ext cx="843300" cy="759000"/>
          </a:xfrm>
          <a:prstGeom prst="straightConnector1">
            <a:avLst/>
          </a:prstGeom>
          <a:noFill/>
          <a:ln cap="flat" cmpd="sng" w="9525">
            <a:solidFill>
              <a:schemeClr val="dk2"/>
            </a:solidFill>
            <a:prstDash val="solid"/>
            <a:round/>
            <a:headEnd len="sm" w="sm" type="none"/>
            <a:tailEnd len="med" w="med" type="triangle"/>
          </a:ln>
        </p:spPr>
      </p:cxnSp>
      <p:cxnSp>
        <p:nvCxnSpPr>
          <p:cNvPr id="183" name="Google Shape;183;g77b83c3cac_0_62"/>
          <p:cNvCxnSpPr/>
          <p:nvPr/>
        </p:nvCxnSpPr>
        <p:spPr>
          <a:xfrm flipH="1">
            <a:off x="5341750" y="841150"/>
            <a:ext cx="843300" cy="759000"/>
          </a:xfrm>
          <a:prstGeom prst="straightConnector1">
            <a:avLst/>
          </a:prstGeom>
          <a:noFill/>
          <a:ln cap="flat" cmpd="sng" w="9525">
            <a:solidFill>
              <a:schemeClr val="dk2"/>
            </a:solidFill>
            <a:prstDash val="solid"/>
            <a:round/>
            <a:headEnd len="sm" w="sm" type="none"/>
            <a:tailEnd len="med" w="med" type="triangle"/>
          </a:ln>
        </p:spPr>
      </p:cxnSp>
      <p:sp>
        <p:nvSpPr>
          <p:cNvPr id="184" name="Google Shape;184;g77b83c3cac_0_62"/>
          <p:cNvSpPr txBox="1"/>
          <p:nvPr/>
        </p:nvSpPr>
        <p:spPr>
          <a:xfrm>
            <a:off x="3908350" y="388925"/>
            <a:ext cx="1433400" cy="29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Variable A</a:t>
            </a:r>
            <a:endParaRPr b="0" i="0" sz="1400" u="none" cap="none" strike="noStrike">
              <a:solidFill>
                <a:srgbClr val="000000"/>
              </a:solidFill>
              <a:latin typeface="Arial"/>
              <a:ea typeface="Arial"/>
              <a:cs typeface="Arial"/>
              <a:sym typeface="Arial"/>
            </a:endParaRPr>
          </a:p>
        </p:txBody>
      </p:sp>
      <p:sp>
        <p:nvSpPr>
          <p:cNvPr id="185" name="Google Shape;185;g77b83c3cac_0_62"/>
          <p:cNvSpPr txBox="1"/>
          <p:nvPr/>
        </p:nvSpPr>
        <p:spPr>
          <a:xfrm>
            <a:off x="5615975" y="388925"/>
            <a:ext cx="1433400" cy="29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Variable B</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77b83c3cac_0_55"/>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Scaling: Standardisation  </a:t>
            </a:r>
            <a:endParaRPr>
              <a:highlight>
                <a:srgbClr val="FFCD00"/>
              </a:highlight>
            </a:endParaRPr>
          </a:p>
        </p:txBody>
      </p:sp>
      <p:sp>
        <p:nvSpPr>
          <p:cNvPr id="191" name="Google Shape;191;g77b83c3cac_0_5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92" name="Google Shape;192;g77b83c3cac_0_55"/>
          <p:cNvSpPr txBox="1"/>
          <p:nvPr/>
        </p:nvSpPr>
        <p:spPr>
          <a:xfrm>
            <a:off x="1183400" y="1835200"/>
            <a:ext cx="6688200" cy="2794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We standardise because we want to: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AutoNum type="arabicPeriod"/>
            </a:pPr>
            <a:r>
              <a:rPr b="1" i="0" lang="en" sz="1400" u="none" cap="none" strike="noStrike">
                <a:solidFill>
                  <a:srgbClr val="000000"/>
                </a:solidFill>
                <a:latin typeface="Arial"/>
                <a:ea typeface="Arial"/>
                <a:cs typeface="Arial"/>
                <a:sym typeface="Arial"/>
              </a:rPr>
              <a:t>Reduce the effects of outliers</a:t>
            </a:r>
            <a:r>
              <a:rPr b="0" i="0" lang="en" sz="1400" u="none" cap="none" strike="noStrike">
                <a:solidFill>
                  <a:srgbClr val="000000"/>
                </a:solidFill>
                <a:latin typeface="Arial"/>
                <a:ea typeface="Arial"/>
                <a:cs typeface="Arial"/>
                <a:sym typeface="Arial"/>
              </a:rPr>
              <a:t> in the feature, by imposing this standard deviation on the feature with a fixed value. </a:t>
            </a:r>
            <a:endParaRPr b="0" i="0" sz="14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Additionally, it allows </a:t>
            </a:r>
            <a:r>
              <a:rPr b="1" i="0" lang="en" sz="1400" u="none" cap="none" strike="noStrike">
                <a:solidFill>
                  <a:srgbClr val="000000"/>
                </a:solidFill>
                <a:latin typeface="Arial"/>
                <a:ea typeface="Arial"/>
                <a:cs typeface="Arial"/>
                <a:sym typeface="Arial"/>
              </a:rPr>
              <a:t>two features with dissimilar scales or units to be compared</a:t>
            </a:r>
            <a:r>
              <a:rPr b="0" i="0" lang="en" sz="1400" u="none" cap="none" strike="noStrike">
                <a:solidFill>
                  <a:srgbClr val="000000"/>
                </a:solidFill>
                <a:latin typeface="Arial"/>
                <a:ea typeface="Arial"/>
                <a:cs typeface="Arial"/>
                <a:sym typeface="Arial"/>
              </a:rPr>
              <a:t>. Different feature scales would be statistically reflected in differences both in the mean and standard deviation. Standardizing these two numbers across features takes away the influence of these scale differences.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animEffect filter="fade" transition="in">
                                      <p:cBhvr>
                                        <p:cTn dur="1000"/>
                                        <p:tgtEl>
                                          <p:spTgt spid="1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animEffect filter="fade" transition="in">
                                      <p:cBhvr>
                                        <p:cTn dur="1000"/>
                                        <p:tgtEl>
                                          <p:spTgt spid="1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animEffect filter="fade" transition="in">
                                      <p:cBhvr>
                                        <p:cTn dur="1000"/>
                                        <p:tgtEl>
                                          <p:spTgt spid="1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animEffect filter="fade" transition="in">
                                      <p:cBhvr>
                                        <p:cTn dur="1000"/>
                                        <p:tgtEl>
                                          <p:spTgt spid="1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animEffect filter="fade" transition="in">
                                      <p:cBhvr>
                                        <p:cTn dur="1000"/>
                                        <p:tgtEl>
                                          <p:spTgt spid="19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77d18c88fe_0_103"/>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Scaling: Implementation  </a:t>
            </a:r>
            <a:endParaRPr>
              <a:highlight>
                <a:srgbClr val="FFCD00"/>
              </a:highlight>
            </a:endParaRPr>
          </a:p>
        </p:txBody>
      </p:sp>
      <p:sp>
        <p:nvSpPr>
          <p:cNvPr id="198" name="Google Shape;198;g77d18c88fe_0_10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99" name="Google Shape;199;g77d18c88fe_0_103"/>
          <p:cNvSpPr txBox="1"/>
          <p:nvPr/>
        </p:nvSpPr>
        <p:spPr>
          <a:xfrm>
            <a:off x="1183400" y="1835200"/>
            <a:ext cx="6688200" cy="2794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100"/>
              <a:buFont typeface="Arial"/>
              <a:buNone/>
            </a:pPr>
            <a:r>
              <a:rPr b="0" i="0" lang="en" sz="1100" u="sng" cap="none" strike="noStrike">
                <a:solidFill>
                  <a:schemeClr val="hlink"/>
                </a:solidFill>
                <a:latin typeface="Arial"/>
                <a:ea typeface="Arial"/>
                <a:cs typeface="Arial"/>
                <a:sym typeface="Arial"/>
                <a:hlinkClick r:id="rId3"/>
              </a:rPr>
              <a:t>Link to implementation.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77b83c3cac_0_69"/>
          <p:cNvSpPr txBox="1"/>
          <p:nvPr>
            <p:ph type="ctrTitle"/>
          </p:nvPr>
        </p:nvSpPr>
        <p:spPr>
          <a:xfrm>
            <a:off x="2015775" y="1579400"/>
            <a:ext cx="3787800" cy="198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Feature Scaling: Normalisation </a:t>
            </a:r>
            <a:endParaRPr/>
          </a:p>
          <a:p>
            <a:pPr indent="0" lvl="0" marL="0" rtl="0" algn="l">
              <a:lnSpc>
                <a:spcPct val="100000"/>
              </a:lnSpc>
              <a:spcBef>
                <a:spcPts val="0"/>
              </a:spcBef>
              <a:spcAft>
                <a:spcPts val="0"/>
              </a:spcAft>
              <a:buSzPts val="3000"/>
              <a:buNone/>
            </a:pPr>
            <a:r>
              <a:t/>
            </a:r>
            <a:endParaRPr/>
          </a:p>
        </p:txBody>
      </p:sp>
      <p:sp>
        <p:nvSpPr>
          <p:cNvPr id="205" name="Google Shape;205;g77b83c3cac_0_69"/>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rial"/>
                <a:ea typeface="Arial"/>
                <a:cs typeface="Arial"/>
                <a:sym typeface="Arial"/>
              </a:rPr>
              <a:t>4</a:t>
            </a:r>
            <a:endParaRPr b="0" i="0" sz="2400" u="none" cap="none" strike="noStrike">
              <a:solidFill>
                <a:srgbClr val="000000"/>
              </a:solidFill>
              <a:latin typeface="Arial"/>
              <a:ea typeface="Arial"/>
              <a:cs typeface="Arial"/>
              <a:sym typeface="Arial"/>
            </a:endParaRPr>
          </a:p>
        </p:txBody>
      </p:sp>
      <p:sp>
        <p:nvSpPr>
          <p:cNvPr id="206" name="Google Shape;206;g77b83c3cac_0_6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77b83c3cac_0_75"/>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Scaling: Normalisation  </a:t>
            </a:r>
            <a:endParaRPr>
              <a:highlight>
                <a:srgbClr val="FFCD00"/>
              </a:highlight>
            </a:endParaRPr>
          </a:p>
        </p:txBody>
      </p:sp>
      <p:sp>
        <p:nvSpPr>
          <p:cNvPr id="212" name="Google Shape;212;g77b83c3cac_0_7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13" name="Google Shape;213;g77b83c3cac_0_75"/>
          <p:cNvSpPr txBox="1"/>
          <p:nvPr/>
        </p:nvSpPr>
        <p:spPr>
          <a:xfrm>
            <a:off x="821700" y="1666775"/>
            <a:ext cx="7500600" cy="1363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Arial"/>
                <a:ea typeface="Arial"/>
                <a:cs typeface="Arial"/>
                <a:sym typeface="Arial"/>
              </a:rPr>
              <a:t>With </a:t>
            </a:r>
            <a:r>
              <a:rPr b="1" i="0" lang="en" sz="1400" u="none" cap="none" strike="noStrike">
                <a:solidFill>
                  <a:srgbClr val="000000"/>
                </a:solidFill>
                <a:latin typeface="Arial"/>
                <a:ea typeface="Arial"/>
                <a:cs typeface="Arial"/>
                <a:sym typeface="Arial"/>
              </a:rPr>
              <a:t>normalisation</a:t>
            </a:r>
            <a:r>
              <a:rPr b="0" i="0" lang="en" sz="1400" u="none" cap="none" strike="noStrike">
                <a:solidFill>
                  <a:srgbClr val="000000"/>
                </a:solidFill>
                <a:latin typeface="Arial"/>
                <a:ea typeface="Arial"/>
                <a:cs typeface="Arial"/>
                <a:sym typeface="Arial"/>
              </a:rPr>
              <a:t> the feature is rescaled to a range between 0 and 1, </a:t>
            </a:r>
            <a:r>
              <a:rPr b="1" i="1" lang="en" sz="1400" u="none" cap="none" strike="noStrike">
                <a:solidFill>
                  <a:srgbClr val="000000"/>
                </a:solidFill>
                <a:latin typeface="Arial"/>
                <a:ea typeface="Arial"/>
                <a:cs typeface="Arial"/>
                <a:sym typeface="Arial"/>
              </a:rPr>
              <a:t>without </a:t>
            </a:r>
            <a:r>
              <a:rPr b="1" i="0" lang="en" sz="1400" u="none" cap="none" strike="noStrike">
                <a:solidFill>
                  <a:srgbClr val="000000"/>
                </a:solidFill>
                <a:latin typeface="Arial"/>
                <a:ea typeface="Arial"/>
                <a:cs typeface="Arial"/>
                <a:sym typeface="Arial"/>
              </a:rPr>
              <a:t>any changes in its original distribution within that range.</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Mathematically, we achieve this by subtracting the minimum value of the feature from each value of the feature, and dividing by the difference between the largest value and the minimum value. It is sometimes called </a:t>
            </a:r>
            <a:r>
              <a:rPr b="1" i="0" lang="en" sz="1400" u="none" cap="none" strike="noStrike">
                <a:solidFill>
                  <a:srgbClr val="000000"/>
                </a:solidFill>
                <a:latin typeface="Arial"/>
                <a:ea typeface="Arial"/>
                <a:cs typeface="Arial"/>
                <a:sym typeface="Arial"/>
              </a:rPr>
              <a:t>min-max normalisation</a:t>
            </a: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pic>
        <p:nvPicPr>
          <p:cNvPr id="214" name="Google Shape;214;g77b83c3cac_0_75"/>
          <p:cNvPicPr preferRelativeResize="0"/>
          <p:nvPr/>
        </p:nvPicPr>
        <p:blipFill rotWithShape="1">
          <a:blip r:embed="rId3">
            <a:alphaModFix/>
          </a:blip>
          <a:srcRect b="0" l="0" r="0" t="0"/>
          <a:stretch/>
        </p:blipFill>
        <p:spPr>
          <a:xfrm>
            <a:off x="2406950" y="3591750"/>
            <a:ext cx="3486150" cy="933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animEffect filter="fade" transition="in">
                                      <p:cBhvr>
                                        <p:cTn dur="1000"/>
                                        <p:tgtEl>
                                          <p:spTgt spid="2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animEffect filter="fade" transition="in">
                                      <p:cBhvr>
                                        <p:cTn dur="1000"/>
                                        <p:tgtEl>
                                          <p:spTgt spid="2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2" st="2"/>
                                            </p:txEl>
                                          </p:spTgt>
                                        </p:tgtEl>
                                        <p:attrNameLst>
                                          <p:attrName>style.visibility</p:attrName>
                                        </p:attrNameLst>
                                      </p:cBhvr>
                                      <p:to>
                                        <p:strVal val="visible"/>
                                      </p:to>
                                    </p:set>
                                    <p:animEffect filter="fade" transition="in">
                                      <p:cBhvr>
                                        <p:cTn dur="1000"/>
                                        <p:tgtEl>
                                          <p:spTgt spid="2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3" st="3"/>
                                            </p:txEl>
                                          </p:spTgt>
                                        </p:tgtEl>
                                        <p:attrNameLst>
                                          <p:attrName>style.visibility</p:attrName>
                                        </p:attrNameLst>
                                      </p:cBhvr>
                                      <p:to>
                                        <p:strVal val="visible"/>
                                      </p:to>
                                    </p:set>
                                    <p:animEffect filter="fade" transition="in">
                                      <p:cBhvr>
                                        <p:cTn dur="1000"/>
                                        <p:tgtEl>
                                          <p:spTgt spid="2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77b83c3cac_0_83"/>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Scaling: Normalisation  </a:t>
            </a:r>
            <a:endParaRPr>
              <a:highlight>
                <a:srgbClr val="FFCD00"/>
              </a:highlight>
            </a:endParaRPr>
          </a:p>
        </p:txBody>
      </p:sp>
      <p:sp>
        <p:nvSpPr>
          <p:cNvPr id="220" name="Google Shape;220;g77b83c3cac_0_8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221" name="Google Shape;221;g77b83c3cac_0_83"/>
          <p:cNvPicPr preferRelativeResize="0"/>
          <p:nvPr/>
        </p:nvPicPr>
        <p:blipFill rotWithShape="1">
          <a:blip r:embed="rId3">
            <a:alphaModFix/>
          </a:blip>
          <a:srcRect b="0" l="0" r="0" t="0"/>
          <a:stretch/>
        </p:blipFill>
        <p:spPr>
          <a:xfrm>
            <a:off x="4673243" y="1533674"/>
            <a:ext cx="4203856" cy="3152887"/>
          </a:xfrm>
          <a:prstGeom prst="rect">
            <a:avLst/>
          </a:prstGeom>
          <a:noFill/>
          <a:ln>
            <a:noFill/>
          </a:ln>
        </p:spPr>
      </p:pic>
      <p:sp>
        <p:nvSpPr>
          <p:cNvPr id="222" name="Google Shape;222;g77b83c3cac_0_83"/>
          <p:cNvSpPr txBox="1"/>
          <p:nvPr/>
        </p:nvSpPr>
        <p:spPr>
          <a:xfrm>
            <a:off x="510825" y="2581250"/>
            <a:ext cx="3535500" cy="1322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Arial"/>
                <a:ea typeface="Arial"/>
                <a:cs typeface="Arial"/>
                <a:sym typeface="Arial"/>
              </a:rPr>
              <a:t>We see that only the range of the data has changed -- </a:t>
            </a:r>
            <a:r>
              <a:rPr b="1" i="0" lang="en" sz="1400" u="none" cap="none" strike="noStrike">
                <a:solidFill>
                  <a:srgbClr val="000000"/>
                </a:solidFill>
                <a:latin typeface="Arial"/>
                <a:ea typeface="Arial"/>
                <a:cs typeface="Arial"/>
                <a:sym typeface="Arial"/>
              </a:rPr>
              <a:t>any outliers in the feature are still included,</a:t>
            </a:r>
            <a:r>
              <a:rPr b="0" i="0" lang="en" sz="1400" u="none" cap="none" strike="noStrike">
                <a:solidFill>
                  <a:srgbClr val="000000"/>
                </a:solidFill>
                <a:latin typeface="Arial"/>
                <a:ea typeface="Arial"/>
                <a:cs typeface="Arial"/>
                <a:sym typeface="Arial"/>
              </a:rPr>
              <a:t> but just </a:t>
            </a:r>
            <a:r>
              <a:rPr b="0" i="1" lang="en" sz="1400" u="none" cap="none" strike="noStrike">
                <a:solidFill>
                  <a:srgbClr val="000000"/>
                </a:solidFill>
                <a:latin typeface="Arial"/>
                <a:ea typeface="Arial"/>
                <a:cs typeface="Arial"/>
                <a:sym typeface="Arial"/>
              </a:rPr>
              <a:t>within</a:t>
            </a:r>
            <a:r>
              <a:rPr b="0" i="0" lang="en" sz="1400" u="none" cap="none" strike="noStrike">
                <a:solidFill>
                  <a:srgbClr val="000000"/>
                </a:solidFill>
                <a:latin typeface="Arial"/>
                <a:ea typeface="Arial"/>
                <a:cs typeface="Arial"/>
                <a:sym typeface="Arial"/>
              </a:rPr>
              <a:t> this smaller range. </a:t>
            </a:r>
            <a:r>
              <a:rPr b="1" i="1" lang="en" sz="1400" u="none" cap="none" strike="noStrike">
                <a:solidFill>
                  <a:srgbClr val="000000"/>
                </a:solidFill>
                <a:latin typeface="Arial"/>
                <a:ea typeface="Arial"/>
                <a:cs typeface="Arial"/>
                <a:sym typeface="Arial"/>
              </a:rPr>
              <a:t> </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23" name="Google Shape;223;g77b83c3cac_0_83"/>
          <p:cNvSpPr txBox="1"/>
          <p:nvPr/>
        </p:nvSpPr>
        <p:spPr>
          <a:xfrm>
            <a:off x="510825" y="1533675"/>
            <a:ext cx="4282800" cy="995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Arial"/>
                <a:ea typeface="Arial"/>
                <a:cs typeface="Arial"/>
                <a:sym typeface="Arial"/>
              </a:rPr>
              <a:t>Consider the following example.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9fa3b3f7d7_0_19"/>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Scaling: Normalisation  </a:t>
            </a:r>
            <a:endParaRPr>
              <a:highlight>
                <a:srgbClr val="FFCD00"/>
              </a:highlight>
            </a:endParaRPr>
          </a:p>
        </p:txBody>
      </p:sp>
      <p:sp>
        <p:nvSpPr>
          <p:cNvPr id="229" name="Google Shape;229;g9fa3b3f7d7_0_1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30" name="Google Shape;230;g9fa3b3f7d7_0_19"/>
          <p:cNvSpPr txBox="1"/>
          <p:nvPr/>
        </p:nvSpPr>
        <p:spPr>
          <a:xfrm>
            <a:off x="1381250" y="1700650"/>
            <a:ext cx="6833400" cy="24921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Arial"/>
                <a:ea typeface="Arial"/>
                <a:cs typeface="Arial"/>
                <a:sym typeface="Arial"/>
              </a:rPr>
              <a:t>Normalisation is therefore more useful in cases where your data </a:t>
            </a:r>
            <a:r>
              <a:rPr b="1" i="0" lang="en" sz="1400" u="none" cap="none" strike="noStrike">
                <a:solidFill>
                  <a:srgbClr val="000000"/>
                </a:solidFill>
                <a:latin typeface="Arial"/>
                <a:ea typeface="Arial"/>
                <a:cs typeface="Arial"/>
                <a:sym typeface="Arial"/>
              </a:rPr>
              <a:t>has </a:t>
            </a:r>
            <a:r>
              <a:rPr b="1" i="1" lang="en" sz="1400" u="none" cap="none" strike="noStrike">
                <a:solidFill>
                  <a:srgbClr val="000000"/>
                </a:solidFill>
                <a:latin typeface="Arial"/>
                <a:ea typeface="Arial"/>
                <a:cs typeface="Arial"/>
                <a:sym typeface="Arial"/>
              </a:rPr>
              <a:t>few</a:t>
            </a:r>
            <a:r>
              <a:rPr b="1" i="0" lang="en" sz="1400" u="none" cap="none" strike="noStrike">
                <a:solidFill>
                  <a:srgbClr val="000000"/>
                </a:solidFill>
                <a:latin typeface="Arial"/>
                <a:ea typeface="Arial"/>
                <a:cs typeface="Arial"/>
                <a:sym typeface="Arial"/>
              </a:rPr>
              <a:t> outliers</a:t>
            </a:r>
            <a:r>
              <a:rPr b="0" i="0" lang="en" sz="1400" u="none" cap="none" strike="noStrike">
                <a:solidFill>
                  <a:srgbClr val="000000"/>
                </a:solidFill>
                <a:latin typeface="Arial"/>
                <a:ea typeface="Arial"/>
                <a:cs typeface="Arial"/>
                <a:sym typeface="Arial"/>
              </a:rPr>
              <a:t> but </a:t>
            </a:r>
            <a:r>
              <a:rPr b="1" i="0" lang="en" sz="1400" u="none" cap="none" strike="noStrike">
                <a:solidFill>
                  <a:srgbClr val="000000"/>
                </a:solidFill>
                <a:latin typeface="Arial"/>
                <a:ea typeface="Arial"/>
                <a:cs typeface="Arial"/>
                <a:sym typeface="Arial"/>
              </a:rPr>
              <a:t>highly variable ranges</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Arial"/>
                <a:ea typeface="Arial"/>
                <a:cs typeface="Arial"/>
                <a:sym typeface="Arial"/>
              </a:rPr>
              <a:t>It is also useful if you do</a:t>
            </a:r>
            <a:r>
              <a:rPr b="0" i="1" lang="en" sz="1400" u="none" cap="none" strike="noStrike">
                <a:solidFill>
                  <a:srgbClr val="000000"/>
                </a:solidFill>
                <a:latin typeface="Arial"/>
                <a:ea typeface="Arial"/>
                <a:cs typeface="Arial"/>
                <a:sym typeface="Arial"/>
              </a:rPr>
              <a:t> not </a:t>
            </a:r>
            <a:r>
              <a:rPr b="0" i="0" lang="en" sz="1400" u="none" cap="none" strike="noStrike">
                <a:solidFill>
                  <a:srgbClr val="000000"/>
                </a:solidFill>
                <a:latin typeface="Arial"/>
                <a:ea typeface="Arial"/>
                <a:cs typeface="Arial"/>
                <a:sym typeface="Arial"/>
              </a:rPr>
              <a:t>know</a:t>
            </a:r>
            <a:r>
              <a:rPr b="0" i="1" lang="en" sz="1400" u="none" cap="none" strike="noStrike">
                <a:solidFill>
                  <a:srgbClr val="000000"/>
                </a:solidFill>
                <a:latin typeface="Arial"/>
                <a:ea typeface="Arial"/>
                <a:cs typeface="Arial"/>
                <a:sym typeface="Arial"/>
              </a:rPr>
              <a:t> </a:t>
            </a:r>
            <a:r>
              <a:rPr b="0" i="0" lang="en" sz="1400" u="none" cap="none" strike="noStrike">
                <a:solidFill>
                  <a:srgbClr val="000000"/>
                </a:solidFill>
                <a:latin typeface="Arial"/>
                <a:ea typeface="Arial"/>
                <a:cs typeface="Arial"/>
                <a:sym typeface="Arial"/>
              </a:rPr>
              <a:t>how your data is distributed.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It is generally applied with </a:t>
            </a:r>
            <a:r>
              <a:rPr b="1" i="0" lang="en" sz="1400" u="none" cap="none" strike="noStrike">
                <a:solidFill>
                  <a:srgbClr val="000000"/>
                </a:solidFill>
                <a:latin typeface="Arial"/>
                <a:ea typeface="Arial"/>
                <a:cs typeface="Arial"/>
                <a:sym typeface="Arial"/>
              </a:rPr>
              <a:t>algorithms that do not make assumptions about the distributions </a:t>
            </a:r>
            <a:r>
              <a:rPr b="0" i="0" lang="en" sz="1400" u="none" cap="none" strike="noStrike">
                <a:solidFill>
                  <a:srgbClr val="000000"/>
                </a:solidFill>
                <a:latin typeface="Arial"/>
                <a:ea typeface="Arial"/>
                <a:cs typeface="Arial"/>
                <a:sym typeface="Arial"/>
              </a:rPr>
              <a:t>of the features. (e.g. neural networks)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776a2abdbc_0_15"/>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Goal of this Lecture</a:t>
            </a:r>
            <a:endParaRPr>
              <a:highlight>
                <a:srgbClr val="FFCD00"/>
              </a:highlight>
            </a:endParaRPr>
          </a:p>
        </p:txBody>
      </p:sp>
      <p:sp>
        <p:nvSpPr>
          <p:cNvPr id="89" name="Google Shape;89;g776a2abdbc_0_1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90" name="Google Shape;90;g776a2abdbc_0_15"/>
          <p:cNvSpPr txBox="1"/>
          <p:nvPr/>
        </p:nvSpPr>
        <p:spPr>
          <a:xfrm>
            <a:off x="1441900" y="1900475"/>
            <a:ext cx="5957400" cy="200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The goal of this lecture is 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Understand </a:t>
            </a:r>
            <a:r>
              <a:rPr b="1" i="1" lang="en" sz="1400" u="none" cap="none" strike="noStrike">
                <a:solidFill>
                  <a:srgbClr val="000000"/>
                </a:solidFill>
                <a:latin typeface="Arial"/>
                <a:ea typeface="Arial"/>
                <a:cs typeface="Arial"/>
                <a:sym typeface="Arial"/>
              </a:rPr>
              <a:t>why</a:t>
            </a:r>
            <a:r>
              <a:rPr b="0" i="0" lang="en" sz="1400" u="none" cap="none" strike="noStrike">
                <a:solidFill>
                  <a:srgbClr val="000000"/>
                </a:solidFill>
                <a:latin typeface="Arial"/>
                <a:ea typeface="Arial"/>
                <a:cs typeface="Arial"/>
                <a:sym typeface="Arial"/>
              </a:rPr>
              <a:t> we might have to make changes to the features we receive in a dataset in order to build an algorithm;</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Know what the different techniques for manipulating features are;</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 sz="1400" u="none" cap="none" strike="noStrike">
                <a:solidFill>
                  <a:srgbClr val="000000"/>
                </a:solidFill>
                <a:latin typeface="Arial"/>
                <a:ea typeface="Arial"/>
                <a:cs typeface="Arial"/>
                <a:sym typeface="Arial"/>
              </a:rPr>
              <a:t>Learn </a:t>
            </a:r>
            <a:r>
              <a:rPr b="1" i="1" lang="en" sz="1400" u="none" cap="none" strike="noStrike">
                <a:solidFill>
                  <a:srgbClr val="000000"/>
                </a:solidFill>
                <a:latin typeface="Arial"/>
                <a:ea typeface="Arial"/>
                <a:cs typeface="Arial"/>
                <a:sym typeface="Arial"/>
              </a:rPr>
              <a:t>when</a:t>
            </a:r>
            <a:r>
              <a:rPr b="0" i="0" lang="en" sz="1400" u="none" cap="none" strike="noStrike">
                <a:solidFill>
                  <a:srgbClr val="000000"/>
                </a:solidFill>
                <a:latin typeface="Arial"/>
                <a:ea typeface="Arial"/>
                <a:cs typeface="Arial"/>
                <a:sym typeface="Arial"/>
              </a:rPr>
              <a:t> it is appropriate implement each technique and how to do so.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1000"/>
                                        <p:tgtEl>
                                          <p:spTgt spid="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animEffect filter="fade" transition="in">
                                      <p:cBhvr>
                                        <p:cTn dur="1000"/>
                                        <p:tgtEl>
                                          <p:spTgt spid="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animEffect filter="fade" transition="in">
                                      <p:cBhvr>
                                        <p:cTn dur="1000"/>
                                        <p:tgtEl>
                                          <p:spTgt spid="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3" st="3"/>
                                            </p:txEl>
                                          </p:spTgt>
                                        </p:tgtEl>
                                        <p:attrNameLst>
                                          <p:attrName>style.visibility</p:attrName>
                                        </p:attrNameLst>
                                      </p:cBhvr>
                                      <p:to>
                                        <p:strVal val="visible"/>
                                      </p:to>
                                    </p:set>
                                    <p:animEffect filter="fade" transition="in">
                                      <p:cBhvr>
                                        <p:cTn dur="1000"/>
                                        <p:tgtEl>
                                          <p:spTgt spid="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4" st="4"/>
                                            </p:txEl>
                                          </p:spTgt>
                                        </p:tgtEl>
                                        <p:attrNameLst>
                                          <p:attrName>style.visibility</p:attrName>
                                        </p:attrNameLst>
                                      </p:cBhvr>
                                      <p:to>
                                        <p:strVal val="visible"/>
                                      </p:to>
                                    </p:set>
                                    <p:animEffect filter="fade" transition="in">
                                      <p:cBhvr>
                                        <p:cTn dur="1000"/>
                                        <p:tgtEl>
                                          <p:spTgt spid="9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5" st="5"/>
                                            </p:txEl>
                                          </p:spTgt>
                                        </p:tgtEl>
                                        <p:attrNameLst>
                                          <p:attrName>style.visibility</p:attrName>
                                        </p:attrNameLst>
                                      </p:cBhvr>
                                      <p:to>
                                        <p:strVal val="visible"/>
                                      </p:to>
                                    </p:set>
                                    <p:animEffect filter="fade" transition="in">
                                      <p:cBhvr>
                                        <p:cTn dur="1000"/>
                                        <p:tgtEl>
                                          <p:spTgt spid="9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77d18c88fe_0_110"/>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Scaling: Implementation  </a:t>
            </a:r>
            <a:endParaRPr>
              <a:highlight>
                <a:srgbClr val="FFCD00"/>
              </a:highlight>
            </a:endParaRPr>
          </a:p>
        </p:txBody>
      </p:sp>
      <p:sp>
        <p:nvSpPr>
          <p:cNvPr id="236" name="Google Shape;236;g77d18c88fe_0_11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37" name="Google Shape;237;g77d18c88fe_0_110"/>
          <p:cNvSpPr txBox="1"/>
          <p:nvPr/>
        </p:nvSpPr>
        <p:spPr>
          <a:xfrm>
            <a:off x="1183400" y="1835200"/>
            <a:ext cx="6688200" cy="2794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100"/>
              <a:buFont typeface="Arial"/>
              <a:buNone/>
            </a:pPr>
            <a:r>
              <a:rPr b="0" i="0" lang="en" sz="1100" u="sng" cap="none" strike="noStrike">
                <a:solidFill>
                  <a:schemeClr val="hlink"/>
                </a:solidFill>
                <a:latin typeface="Arial"/>
                <a:ea typeface="Arial"/>
                <a:cs typeface="Arial"/>
                <a:sym typeface="Arial"/>
                <a:hlinkClick r:id="rId3"/>
              </a:rPr>
              <a:t>Link to implementation.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77b83c3cac_0_103"/>
          <p:cNvSpPr txBox="1"/>
          <p:nvPr>
            <p:ph type="ctrTitle"/>
          </p:nvPr>
        </p:nvSpPr>
        <p:spPr>
          <a:xfrm>
            <a:off x="2015775" y="1579400"/>
            <a:ext cx="3787800" cy="198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Part II: Feature Selection </a:t>
            </a:r>
            <a:endParaRPr/>
          </a:p>
          <a:p>
            <a:pPr indent="0" lvl="0" marL="0" rtl="0" algn="l">
              <a:lnSpc>
                <a:spcPct val="100000"/>
              </a:lnSpc>
              <a:spcBef>
                <a:spcPts val="0"/>
              </a:spcBef>
              <a:spcAft>
                <a:spcPts val="0"/>
              </a:spcAft>
              <a:buSzPts val="3000"/>
              <a:buNone/>
            </a:pPr>
            <a:r>
              <a:t/>
            </a:r>
            <a:endParaRPr/>
          </a:p>
        </p:txBody>
      </p:sp>
      <p:sp>
        <p:nvSpPr>
          <p:cNvPr id="243" name="Google Shape;243;g77b83c3cac_0_103"/>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rial"/>
                <a:ea typeface="Arial"/>
                <a:cs typeface="Arial"/>
                <a:sym typeface="Arial"/>
              </a:rPr>
              <a:t>5</a:t>
            </a:r>
            <a:endParaRPr b="0" i="0" sz="2400" u="none" cap="none" strike="noStrike">
              <a:solidFill>
                <a:srgbClr val="000000"/>
              </a:solidFill>
              <a:latin typeface="Arial"/>
              <a:ea typeface="Arial"/>
              <a:cs typeface="Arial"/>
              <a:sym typeface="Arial"/>
            </a:endParaRPr>
          </a:p>
        </p:txBody>
      </p:sp>
      <p:sp>
        <p:nvSpPr>
          <p:cNvPr id="244" name="Google Shape;244;g77b83c3cac_0_10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77d18c88fe_0_2"/>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Selection  </a:t>
            </a:r>
            <a:endParaRPr>
              <a:highlight>
                <a:srgbClr val="FFCD00"/>
              </a:highlight>
            </a:endParaRPr>
          </a:p>
        </p:txBody>
      </p:sp>
      <p:sp>
        <p:nvSpPr>
          <p:cNvPr id="250" name="Google Shape;250;g77d18c88fe_0_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51" name="Google Shape;251;g77d18c88fe_0_2"/>
          <p:cNvSpPr txBox="1"/>
          <p:nvPr/>
        </p:nvSpPr>
        <p:spPr>
          <a:xfrm>
            <a:off x="1137350" y="2341875"/>
            <a:ext cx="6688200" cy="729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Feature selection</a:t>
            </a:r>
            <a:r>
              <a:rPr b="0" i="0" lang="en" sz="1400" u="none" cap="none" strike="noStrike">
                <a:solidFill>
                  <a:srgbClr val="000000"/>
                </a:solidFill>
                <a:latin typeface="Arial"/>
                <a:ea typeface="Arial"/>
                <a:cs typeface="Arial"/>
                <a:sym typeface="Arial"/>
              </a:rPr>
              <a:t> is the process of selecting the </a:t>
            </a:r>
            <a:r>
              <a:rPr b="1" i="1" lang="en" sz="1400" u="none" cap="none" strike="noStrike">
                <a:solidFill>
                  <a:srgbClr val="000000"/>
                </a:solidFill>
                <a:latin typeface="Arial"/>
                <a:ea typeface="Arial"/>
                <a:cs typeface="Arial"/>
                <a:sym typeface="Arial"/>
              </a:rPr>
              <a:t>relevant</a:t>
            </a:r>
            <a:r>
              <a:rPr b="0" i="0" lang="en" sz="1400" u="none" cap="none" strike="noStrike">
                <a:solidFill>
                  <a:srgbClr val="000000"/>
                </a:solidFill>
                <a:latin typeface="Arial"/>
                <a:ea typeface="Arial"/>
                <a:cs typeface="Arial"/>
                <a:sym typeface="Arial"/>
              </a:rPr>
              <a:t> features in order to </a:t>
            </a:r>
            <a:r>
              <a:rPr b="1" i="0" lang="en" sz="1400" u="none" cap="none" strike="noStrike">
                <a:solidFill>
                  <a:srgbClr val="000000"/>
                </a:solidFill>
                <a:latin typeface="Arial"/>
                <a:ea typeface="Arial"/>
                <a:cs typeface="Arial"/>
                <a:sym typeface="Arial"/>
              </a:rPr>
              <a:t>reduce the dimension of the data</a:t>
            </a:r>
            <a:r>
              <a:rPr b="0" i="0" lang="en" sz="1400" u="none" cap="none" strike="noStrike">
                <a:solidFill>
                  <a:srgbClr val="000000"/>
                </a:solidFill>
                <a:latin typeface="Arial"/>
                <a:ea typeface="Arial"/>
                <a:cs typeface="Arial"/>
                <a:sym typeface="Arial"/>
              </a:rPr>
              <a:t> (i.e. number of columns) and to optimise performance.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77b83c3cac_0_109"/>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Selection</a:t>
            </a:r>
            <a:endParaRPr>
              <a:highlight>
                <a:srgbClr val="FFCD00"/>
              </a:highlight>
            </a:endParaRPr>
          </a:p>
        </p:txBody>
      </p:sp>
      <p:sp>
        <p:nvSpPr>
          <p:cNvPr id="257" name="Google Shape;257;g77b83c3cac_0_10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58" name="Google Shape;258;g77b83c3cac_0_109"/>
          <p:cNvSpPr/>
          <p:nvPr/>
        </p:nvSpPr>
        <p:spPr>
          <a:xfrm>
            <a:off x="3429775" y="1459375"/>
            <a:ext cx="1489200" cy="58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Selection</a:t>
            </a:r>
            <a:endParaRPr b="0" i="0" sz="1400" u="none" cap="none" strike="noStrike">
              <a:solidFill>
                <a:srgbClr val="000000"/>
              </a:solidFill>
              <a:latin typeface="Arial"/>
              <a:ea typeface="Arial"/>
              <a:cs typeface="Arial"/>
              <a:sym typeface="Arial"/>
            </a:endParaRPr>
          </a:p>
        </p:txBody>
      </p:sp>
      <p:sp>
        <p:nvSpPr>
          <p:cNvPr id="259" name="Google Shape;259;g77b83c3cac_0_109"/>
          <p:cNvSpPr/>
          <p:nvPr/>
        </p:nvSpPr>
        <p:spPr>
          <a:xfrm>
            <a:off x="1662950" y="3591600"/>
            <a:ext cx="1489200" cy="58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Correlation Threshold</a:t>
            </a:r>
            <a:endParaRPr b="0" i="0" sz="1400" u="none" cap="none" strike="noStrike">
              <a:solidFill>
                <a:srgbClr val="000000"/>
              </a:solidFill>
              <a:latin typeface="Arial"/>
              <a:ea typeface="Arial"/>
              <a:cs typeface="Arial"/>
              <a:sym typeface="Arial"/>
            </a:endParaRPr>
          </a:p>
        </p:txBody>
      </p:sp>
      <p:sp>
        <p:nvSpPr>
          <p:cNvPr id="260" name="Google Shape;260;g77b83c3cac_0_109"/>
          <p:cNvSpPr/>
          <p:nvPr/>
        </p:nvSpPr>
        <p:spPr>
          <a:xfrm>
            <a:off x="3770450" y="3591600"/>
            <a:ext cx="1489200" cy="58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Backwards Elimination </a:t>
            </a:r>
            <a:endParaRPr b="0" i="0" sz="1400" u="none" cap="none" strike="noStrike">
              <a:solidFill>
                <a:srgbClr val="000000"/>
              </a:solidFill>
              <a:latin typeface="Arial"/>
              <a:ea typeface="Arial"/>
              <a:cs typeface="Arial"/>
              <a:sym typeface="Arial"/>
            </a:endParaRPr>
          </a:p>
        </p:txBody>
      </p:sp>
      <p:sp>
        <p:nvSpPr>
          <p:cNvPr id="261" name="Google Shape;261;g77b83c3cac_0_109"/>
          <p:cNvSpPr/>
          <p:nvPr/>
        </p:nvSpPr>
        <p:spPr>
          <a:xfrm>
            <a:off x="6029950" y="3636525"/>
            <a:ext cx="1489200" cy="58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Forwards Selection</a:t>
            </a:r>
            <a:endParaRPr b="0" i="0" sz="1400" u="none" cap="none" strike="noStrike">
              <a:solidFill>
                <a:srgbClr val="000000"/>
              </a:solidFill>
              <a:latin typeface="Arial"/>
              <a:ea typeface="Arial"/>
              <a:cs typeface="Arial"/>
              <a:sym typeface="Arial"/>
            </a:endParaRPr>
          </a:p>
        </p:txBody>
      </p:sp>
      <p:sp>
        <p:nvSpPr>
          <p:cNvPr id="262" name="Google Shape;262;g77b83c3cac_0_109"/>
          <p:cNvSpPr/>
          <p:nvPr/>
        </p:nvSpPr>
        <p:spPr>
          <a:xfrm>
            <a:off x="3601325" y="3196025"/>
            <a:ext cx="4076400" cy="1527600"/>
          </a:xfrm>
          <a:prstGeom prst="roundRect">
            <a:avLst>
              <a:gd fmla="val 16667" name="adj"/>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Output Focussed </a:t>
            </a:r>
            <a:endParaRPr b="0" i="0" sz="1400" u="none" cap="none" strike="noStrike">
              <a:solidFill>
                <a:srgbClr val="000000"/>
              </a:solidFill>
              <a:latin typeface="Arial"/>
              <a:ea typeface="Arial"/>
              <a:cs typeface="Arial"/>
              <a:sym typeface="Arial"/>
            </a:endParaRPr>
          </a:p>
        </p:txBody>
      </p:sp>
      <p:sp>
        <p:nvSpPr>
          <p:cNvPr id="263" name="Google Shape;263;g77b83c3cac_0_109"/>
          <p:cNvSpPr/>
          <p:nvPr/>
        </p:nvSpPr>
        <p:spPr>
          <a:xfrm>
            <a:off x="1539175" y="3182975"/>
            <a:ext cx="1890600" cy="1553700"/>
          </a:xfrm>
          <a:prstGeom prst="roundRect">
            <a:avLst>
              <a:gd fmla="val 16667" name="adj"/>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Input Focussed</a:t>
            </a:r>
            <a:endParaRPr b="0" i="0" sz="1400" u="none" cap="none" strike="noStrike">
              <a:solidFill>
                <a:srgbClr val="000000"/>
              </a:solidFill>
              <a:latin typeface="Arial"/>
              <a:ea typeface="Arial"/>
              <a:cs typeface="Arial"/>
              <a:sym typeface="Arial"/>
            </a:endParaRPr>
          </a:p>
        </p:txBody>
      </p:sp>
      <p:cxnSp>
        <p:nvCxnSpPr>
          <p:cNvPr id="264" name="Google Shape;264;g77b83c3cac_0_109"/>
          <p:cNvCxnSpPr>
            <a:stCxn id="258" idx="2"/>
          </p:cNvCxnSpPr>
          <p:nvPr/>
        </p:nvCxnSpPr>
        <p:spPr>
          <a:xfrm flipH="1">
            <a:off x="2387875" y="2042875"/>
            <a:ext cx="1786500" cy="1543200"/>
          </a:xfrm>
          <a:prstGeom prst="straightConnector1">
            <a:avLst/>
          </a:prstGeom>
          <a:noFill/>
          <a:ln cap="flat" cmpd="sng" w="9525">
            <a:solidFill>
              <a:schemeClr val="dk2"/>
            </a:solidFill>
            <a:prstDash val="solid"/>
            <a:round/>
            <a:headEnd len="sm" w="sm" type="none"/>
            <a:tailEnd len="med" w="med" type="triangle"/>
          </a:ln>
        </p:spPr>
      </p:cxnSp>
      <p:cxnSp>
        <p:nvCxnSpPr>
          <p:cNvPr id="265" name="Google Shape;265;g77b83c3cac_0_109"/>
          <p:cNvCxnSpPr>
            <a:stCxn id="258" idx="2"/>
          </p:cNvCxnSpPr>
          <p:nvPr/>
        </p:nvCxnSpPr>
        <p:spPr>
          <a:xfrm>
            <a:off x="4174375" y="2042875"/>
            <a:ext cx="25200" cy="1527600"/>
          </a:xfrm>
          <a:prstGeom prst="straightConnector1">
            <a:avLst/>
          </a:prstGeom>
          <a:noFill/>
          <a:ln cap="flat" cmpd="sng" w="9525">
            <a:solidFill>
              <a:schemeClr val="dk2"/>
            </a:solidFill>
            <a:prstDash val="solid"/>
            <a:round/>
            <a:headEnd len="sm" w="sm" type="none"/>
            <a:tailEnd len="med" w="med" type="triangle"/>
          </a:ln>
        </p:spPr>
      </p:cxnSp>
      <p:cxnSp>
        <p:nvCxnSpPr>
          <p:cNvPr id="266" name="Google Shape;266;g77b83c3cac_0_109"/>
          <p:cNvCxnSpPr>
            <a:stCxn id="258" idx="2"/>
          </p:cNvCxnSpPr>
          <p:nvPr/>
        </p:nvCxnSpPr>
        <p:spPr>
          <a:xfrm>
            <a:off x="4174375" y="2042875"/>
            <a:ext cx="2627700" cy="15738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77b83c3cac_0_126"/>
          <p:cNvSpPr txBox="1"/>
          <p:nvPr>
            <p:ph type="ctrTitle"/>
          </p:nvPr>
        </p:nvSpPr>
        <p:spPr>
          <a:xfrm>
            <a:off x="2015775" y="1579400"/>
            <a:ext cx="3787800" cy="198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Feature Selection: Correlation Threshold</a:t>
            </a:r>
            <a:endParaRPr/>
          </a:p>
          <a:p>
            <a:pPr indent="0" lvl="0" marL="0" rtl="0" algn="l">
              <a:lnSpc>
                <a:spcPct val="100000"/>
              </a:lnSpc>
              <a:spcBef>
                <a:spcPts val="0"/>
              </a:spcBef>
              <a:spcAft>
                <a:spcPts val="0"/>
              </a:spcAft>
              <a:buSzPts val="3000"/>
              <a:buNone/>
            </a:pPr>
            <a:r>
              <a:t/>
            </a:r>
            <a:endParaRPr/>
          </a:p>
        </p:txBody>
      </p:sp>
      <p:sp>
        <p:nvSpPr>
          <p:cNvPr id="272" name="Google Shape;272;g77b83c3cac_0_126"/>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rial"/>
                <a:ea typeface="Arial"/>
                <a:cs typeface="Arial"/>
                <a:sym typeface="Arial"/>
              </a:rPr>
              <a:t>6</a:t>
            </a:r>
            <a:endParaRPr b="0" i="0" sz="2400" u="none" cap="none" strike="noStrike">
              <a:solidFill>
                <a:srgbClr val="000000"/>
              </a:solidFill>
              <a:latin typeface="Arial"/>
              <a:ea typeface="Arial"/>
              <a:cs typeface="Arial"/>
              <a:sym typeface="Arial"/>
            </a:endParaRPr>
          </a:p>
        </p:txBody>
      </p:sp>
      <p:sp>
        <p:nvSpPr>
          <p:cNvPr id="273" name="Google Shape;273;g77b83c3cac_0_12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77d18c88fe_0_12"/>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Selection: Correlation Threshold </a:t>
            </a:r>
            <a:endParaRPr>
              <a:highlight>
                <a:srgbClr val="FFCD00"/>
              </a:highlight>
            </a:endParaRPr>
          </a:p>
        </p:txBody>
      </p:sp>
      <p:sp>
        <p:nvSpPr>
          <p:cNvPr id="279" name="Google Shape;279;g77d18c88fe_0_1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280" name="Google Shape;280;g77d18c88fe_0_12"/>
          <p:cNvSpPr txBox="1"/>
          <p:nvPr/>
        </p:nvSpPr>
        <p:spPr>
          <a:xfrm>
            <a:off x="1183400" y="1835200"/>
            <a:ext cx="6688200" cy="2428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Arial"/>
                <a:ea typeface="Arial"/>
                <a:cs typeface="Arial"/>
                <a:sym typeface="Arial"/>
              </a:rPr>
              <a:t>It might be the case that we have repetitive data in our dataset. For instance, it may be that there are features that are highly correlated with </a:t>
            </a:r>
            <a:r>
              <a:rPr b="1" i="0" lang="en" sz="1400" u="none" cap="none" strike="noStrike">
                <a:solidFill>
                  <a:srgbClr val="000000"/>
                </a:solidFill>
                <a:latin typeface="Arial"/>
                <a:ea typeface="Arial"/>
                <a:cs typeface="Arial"/>
                <a:sym typeface="Arial"/>
              </a:rPr>
              <a:t>each other</a:t>
            </a:r>
            <a:r>
              <a:rPr b="0" i="0" lang="en" sz="1400" u="none" cap="none" strike="noStrike">
                <a:solidFill>
                  <a:srgbClr val="000000"/>
                </a:solidFill>
                <a:latin typeface="Arial"/>
                <a:ea typeface="Arial"/>
                <a:cs typeface="Arial"/>
                <a:sym typeface="Arial"/>
              </a:rPr>
              <a:t>. We call this </a:t>
            </a:r>
            <a:r>
              <a:rPr b="1" i="0" lang="en" sz="1400" u="none" cap="none" strike="noStrike">
                <a:solidFill>
                  <a:schemeClr val="dk1"/>
                </a:solidFill>
                <a:latin typeface="Arial"/>
                <a:ea typeface="Arial"/>
                <a:cs typeface="Arial"/>
                <a:sym typeface="Arial"/>
              </a:rPr>
              <a:t>multicollinearity</a:t>
            </a:r>
            <a:r>
              <a:rPr b="0" i="0" lang="en"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1" i="0" lang="en" sz="1400" u="none" cap="none" strike="noStrike">
                <a:solidFill>
                  <a:schemeClr val="dk1"/>
                </a:solidFill>
                <a:latin typeface="Arial"/>
                <a:ea typeface="Arial"/>
                <a:cs typeface="Arial"/>
                <a:sym typeface="Arial"/>
              </a:rPr>
              <a:t>Multicollinearity</a:t>
            </a:r>
            <a:r>
              <a:rPr b="1" i="1" lang="en" sz="1400" u="none" cap="none" strike="noStrike">
                <a:solidFill>
                  <a:schemeClr val="dk1"/>
                </a:solidFill>
                <a:latin typeface="Arial"/>
                <a:ea typeface="Arial"/>
                <a:cs typeface="Arial"/>
                <a:sym typeface="Arial"/>
              </a:rPr>
              <a:t> </a:t>
            </a:r>
            <a:r>
              <a:rPr b="0" i="0" lang="en" sz="1400" u="none" cap="none" strike="noStrike">
                <a:solidFill>
                  <a:schemeClr val="dk1"/>
                </a:solidFill>
                <a:latin typeface="Arial"/>
                <a:ea typeface="Arial"/>
                <a:cs typeface="Arial"/>
                <a:sym typeface="Arial"/>
              </a:rPr>
              <a:t>means that</a:t>
            </a:r>
            <a:r>
              <a:rPr b="0" i="0" lang="en" sz="1400" u="none" cap="none" strike="noStrike">
                <a:solidFill>
                  <a:srgbClr val="000000"/>
                </a:solidFill>
                <a:latin typeface="Arial"/>
                <a:ea typeface="Arial"/>
                <a:cs typeface="Arial"/>
                <a:sym typeface="Arial"/>
              </a:rPr>
              <a:t> two or more variables are effectively communicating the same information twice.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Arial"/>
                <a:ea typeface="Arial"/>
                <a:cs typeface="Arial"/>
                <a:sym typeface="Arial"/>
              </a:rPr>
              <a:t>Neglecting to remove one of these columns, causes the algorithm to </a:t>
            </a:r>
            <a:r>
              <a:rPr b="1" i="0" lang="en" sz="1400" u="none" cap="none" strike="noStrike">
                <a:solidFill>
                  <a:srgbClr val="000000"/>
                </a:solidFill>
                <a:latin typeface="Arial"/>
                <a:ea typeface="Arial"/>
                <a:cs typeface="Arial"/>
                <a:sym typeface="Arial"/>
              </a:rPr>
              <a:t>overweigh</a:t>
            </a:r>
            <a:r>
              <a:rPr b="0" i="0" lang="en" sz="1400" u="none" cap="none" strike="noStrike">
                <a:solidFill>
                  <a:srgbClr val="000000"/>
                </a:solidFill>
                <a:latin typeface="Arial"/>
                <a:ea typeface="Arial"/>
                <a:cs typeface="Arial"/>
                <a:sym typeface="Arial"/>
              </a:rPr>
              <a:t> the importance of this information in determining the outcome.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animEffect filter="fade" transition="in">
                                      <p:cBhvr>
                                        <p:cTn dur="1000"/>
                                        <p:tgtEl>
                                          <p:spTgt spid="2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1" st="1"/>
                                            </p:txEl>
                                          </p:spTgt>
                                        </p:tgtEl>
                                        <p:attrNameLst>
                                          <p:attrName>style.visibility</p:attrName>
                                        </p:attrNameLst>
                                      </p:cBhvr>
                                      <p:to>
                                        <p:strVal val="visible"/>
                                      </p:to>
                                    </p:set>
                                    <p:animEffect filter="fade" transition="in">
                                      <p:cBhvr>
                                        <p:cTn dur="1000"/>
                                        <p:tgtEl>
                                          <p:spTgt spid="2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2" st="2"/>
                                            </p:txEl>
                                          </p:spTgt>
                                        </p:tgtEl>
                                        <p:attrNameLst>
                                          <p:attrName>style.visibility</p:attrName>
                                        </p:attrNameLst>
                                      </p:cBhvr>
                                      <p:to>
                                        <p:strVal val="visible"/>
                                      </p:to>
                                    </p:set>
                                    <p:animEffect filter="fade" transition="in">
                                      <p:cBhvr>
                                        <p:cTn dur="1000"/>
                                        <p:tgtEl>
                                          <p:spTgt spid="2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3" st="3"/>
                                            </p:txEl>
                                          </p:spTgt>
                                        </p:tgtEl>
                                        <p:attrNameLst>
                                          <p:attrName>style.visibility</p:attrName>
                                        </p:attrNameLst>
                                      </p:cBhvr>
                                      <p:to>
                                        <p:strVal val="visible"/>
                                      </p:to>
                                    </p:set>
                                    <p:animEffect filter="fade" transition="in">
                                      <p:cBhvr>
                                        <p:cTn dur="1000"/>
                                        <p:tgtEl>
                                          <p:spTgt spid="2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4" st="4"/>
                                            </p:txEl>
                                          </p:spTgt>
                                        </p:tgtEl>
                                        <p:attrNameLst>
                                          <p:attrName>style.visibility</p:attrName>
                                        </p:attrNameLst>
                                      </p:cBhvr>
                                      <p:to>
                                        <p:strVal val="visible"/>
                                      </p:to>
                                    </p:set>
                                    <p:animEffect filter="fade" transition="in">
                                      <p:cBhvr>
                                        <p:cTn dur="1000"/>
                                        <p:tgtEl>
                                          <p:spTgt spid="2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5" st="5"/>
                                            </p:txEl>
                                          </p:spTgt>
                                        </p:tgtEl>
                                        <p:attrNameLst>
                                          <p:attrName>style.visibility</p:attrName>
                                        </p:attrNameLst>
                                      </p:cBhvr>
                                      <p:to>
                                        <p:strVal val="visible"/>
                                      </p:to>
                                    </p:set>
                                    <p:animEffect filter="fade" transition="in">
                                      <p:cBhvr>
                                        <p:cTn dur="1000"/>
                                        <p:tgtEl>
                                          <p:spTgt spid="28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77d18c88fe_0_18"/>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Selection: Correlation  Threshold </a:t>
            </a:r>
            <a:endParaRPr>
              <a:highlight>
                <a:srgbClr val="FFCD00"/>
              </a:highlight>
            </a:endParaRPr>
          </a:p>
        </p:txBody>
      </p:sp>
      <p:sp>
        <p:nvSpPr>
          <p:cNvPr id="286" name="Google Shape;286;g77d18c88fe_0_1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aphicFrame>
        <p:nvGraphicFramePr>
          <p:cNvPr id="287" name="Google Shape;287;g77d18c88fe_0_18"/>
          <p:cNvGraphicFramePr/>
          <p:nvPr/>
        </p:nvGraphicFramePr>
        <p:xfrm>
          <a:off x="952500" y="1619250"/>
          <a:ext cx="3000000" cy="3000000"/>
        </p:xfrm>
        <a:graphic>
          <a:graphicData uri="http://schemas.openxmlformats.org/drawingml/2006/table">
            <a:tbl>
              <a:tblPr>
                <a:noFill/>
                <a:tableStyleId>{0E837733-2DE2-448A-9957-76418991D613}</a:tableStyleId>
              </a:tblPr>
              <a:tblGrid>
                <a:gridCol w="406825"/>
                <a:gridCol w="1493450"/>
                <a:gridCol w="927900"/>
                <a:gridCol w="1562825"/>
                <a:gridCol w="1624275"/>
                <a:gridCol w="1407975"/>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Year_of_Birth</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Age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Gender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t>Income (label)</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1990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Male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32421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1971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Female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12019</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1984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Female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3219129</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1955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Male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68432</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2001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Female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9421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r>
            </a:tbl>
          </a:graphicData>
        </a:graphic>
      </p:graphicFrame>
      <p:cxnSp>
        <p:nvCxnSpPr>
          <p:cNvPr id="288" name="Google Shape;288;g77d18c88fe_0_18"/>
          <p:cNvCxnSpPr/>
          <p:nvPr/>
        </p:nvCxnSpPr>
        <p:spPr>
          <a:xfrm flipH="1">
            <a:off x="2135150" y="463900"/>
            <a:ext cx="1827000" cy="1058700"/>
          </a:xfrm>
          <a:prstGeom prst="straightConnector1">
            <a:avLst/>
          </a:prstGeom>
          <a:noFill/>
          <a:ln cap="flat" cmpd="sng" w="9525">
            <a:solidFill>
              <a:schemeClr val="dk2"/>
            </a:solidFill>
            <a:prstDash val="solid"/>
            <a:round/>
            <a:headEnd len="sm" w="sm" type="none"/>
            <a:tailEnd len="med" w="med" type="triangle"/>
          </a:ln>
        </p:spPr>
      </p:cxnSp>
      <p:cxnSp>
        <p:nvCxnSpPr>
          <p:cNvPr id="289" name="Google Shape;289;g77d18c88fe_0_18"/>
          <p:cNvCxnSpPr/>
          <p:nvPr/>
        </p:nvCxnSpPr>
        <p:spPr>
          <a:xfrm flipH="1">
            <a:off x="3503000" y="463900"/>
            <a:ext cx="1827000" cy="1049400"/>
          </a:xfrm>
          <a:prstGeom prst="straightConnector1">
            <a:avLst/>
          </a:prstGeom>
          <a:noFill/>
          <a:ln cap="flat" cmpd="sng" w="9525">
            <a:solidFill>
              <a:schemeClr val="dk2"/>
            </a:solidFill>
            <a:prstDash val="solid"/>
            <a:round/>
            <a:headEnd len="sm" w="sm" type="none"/>
            <a:tailEnd len="med" w="med" type="triangle"/>
          </a:ln>
        </p:spPr>
      </p:cxnSp>
      <p:sp>
        <p:nvSpPr>
          <p:cNvPr id="290" name="Google Shape;290;g77d18c88fe_0_18"/>
          <p:cNvSpPr txBox="1"/>
          <p:nvPr/>
        </p:nvSpPr>
        <p:spPr>
          <a:xfrm>
            <a:off x="3643600" y="107875"/>
            <a:ext cx="2229900" cy="35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Multicollinear Features</a:t>
            </a:r>
            <a:endParaRPr b="0" i="0" sz="1400" u="none" cap="none" strike="noStrike">
              <a:solidFill>
                <a:srgbClr val="000000"/>
              </a:solidFill>
              <a:latin typeface="Arial"/>
              <a:ea typeface="Arial"/>
              <a:cs typeface="Arial"/>
              <a:sym typeface="Arial"/>
            </a:endParaRPr>
          </a:p>
        </p:txBody>
      </p:sp>
      <p:sp>
        <p:nvSpPr>
          <p:cNvPr id="291" name="Google Shape;291;g77d18c88fe_0_18"/>
          <p:cNvSpPr/>
          <p:nvPr/>
        </p:nvSpPr>
        <p:spPr>
          <a:xfrm>
            <a:off x="1241875" y="1369000"/>
            <a:ext cx="2595000" cy="3251100"/>
          </a:xfrm>
          <a:prstGeom prst="roundRect">
            <a:avLst>
              <a:gd fmla="val 16667"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g77d18c88fe_0_18"/>
          <p:cNvSpPr/>
          <p:nvPr/>
        </p:nvSpPr>
        <p:spPr>
          <a:xfrm>
            <a:off x="2787200" y="1361200"/>
            <a:ext cx="2595000" cy="32511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3" name="Google Shape;293;g77d18c88fe_0_18"/>
          <p:cNvCxnSpPr/>
          <p:nvPr/>
        </p:nvCxnSpPr>
        <p:spPr>
          <a:xfrm flipH="1" rot="10800000">
            <a:off x="3836875" y="2978950"/>
            <a:ext cx="3179400" cy="15600"/>
          </a:xfrm>
          <a:prstGeom prst="straightConnector1">
            <a:avLst/>
          </a:prstGeom>
          <a:noFill/>
          <a:ln cap="flat" cmpd="sng" w="28575">
            <a:solidFill>
              <a:srgbClr val="FF9900"/>
            </a:solidFill>
            <a:prstDash val="dash"/>
            <a:round/>
            <a:headEnd len="sm" w="sm" type="none"/>
            <a:tailEnd len="med" w="med" type="triangle"/>
          </a:ln>
        </p:spPr>
      </p:cxnSp>
      <p:cxnSp>
        <p:nvCxnSpPr>
          <p:cNvPr id="294" name="Google Shape;294;g77d18c88fe_0_18"/>
          <p:cNvCxnSpPr/>
          <p:nvPr/>
        </p:nvCxnSpPr>
        <p:spPr>
          <a:xfrm>
            <a:off x="5382200" y="2614713"/>
            <a:ext cx="1559400" cy="4200"/>
          </a:xfrm>
          <a:prstGeom prst="straightConnector1">
            <a:avLst/>
          </a:prstGeom>
          <a:noFill/>
          <a:ln cap="flat" cmpd="sng" w="28575">
            <a:solidFill>
              <a:srgbClr val="00FF00"/>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9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77d18c88fe_0_26"/>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Selection: </a:t>
            </a:r>
            <a:r>
              <a:rPr lang="en">
                <a:solidFill>
                  <a:schemeClr val="dk1"/>
                </a:solidFill>
              </a:rPr>
              <a:t>Correlation</a:t>
            </a:r>
            <a:r>
              <a:rPr lang="en"/>
              <a:t> Threshold </a:t>
            </a:r>
            <a:endParaRPr>
              <a:highlight>
                <a:srgbClr val="FFCD00"/>
              </a:highlight>
            </a:endParaRPr>
          </a:p>
        </p:txBody>
      </p:sp>
      <p:sp>
        <p:nvSpPr>
          <p:cNvPr id="300" name="Google Shape;300;g77d18c88fe_0_2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01" name="Google Shape;301;g77d18c88fe_0_26"/>
          <p:cNvSpPr/>
          <p:nvPr/>
        </p:nvSpPr>
        <p:spPr>
          <a:xfrm>
            <a:off x="758200" y="2940988"/>
            <a:ext cx="1489200" cy="58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Select a Threshold (e.g. corr = 0.6)</a:t>
            </a:r>
            <a:endParaRPr b="0" i="0" sz="1400" u="none" cap="none" strike="noStrike">
              <a:solidFill>
                <a:srgbClr val="000000"/>
              </a:solidFill>
              <a:latin typeface="Arial"/>
              <a:ea typeface="Arial"/>
              <a:cs typeface="Arial"/>
              <a:sym typeface="Arial"/>
            </a:endParaRPr>
          </a:p>
        </p:txBody>
      </p:sp>
      <p:pic>
        <p:nvPicPr>
          <p:cNvPr id="302" name="Google Shape;302;g77d18c88fe_0_26"/>
          <p:cNvPicPr preferRelativeResize="0"/>
          <p:nvPr/>
        </p:nvPicPr>
        <p:blipFill rotWithShape="1">
          <a:blip r:embed="rId3">
            <a:alphaModFix/>
          </a:blip>
          <a:srcRect b="0" l="0" r="0" t="0"/>
          <a:stretch/>
        </p:blipFill>
        <p:spPr>
          <a:xfrm>
            <a:off x="3551350" y="2706362"/>
            <a:ext cx="1663250" cy="1052775"/>
          </a:xfrm>
          <a:prstGeom prst="rect">
            <a:avLst/>
          </a:prstGeom>
          <a:noFill/>
          <a:ln>
            <a:noFill/>
          </a:ln>
        </p:spPr>
      </p:pic>
      <p:sp>
        <p:nvSpPr>
          <p:cNvPr id="303" name="Google Shape;303;g77d18c88fe_0_26"/>
          <p:cNvSpPr/>
          <p:nvPr/>
        </p:nvSpPr>
        <p:spPr>
          <a:xfrm>
            <a:off x="6407100" y="2941000"/>
            <a:ext cx="1489200" cy="58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Remove Features &gt; corr_threshold.</a:t>
            </a:r>
            <a:endParaRPr b="0" i="0" sz="1400" u="none" cap="none" strike="noStrike">
              <a:solidFill>
                <a:srgbClr val="000000"/>
              </a:solidFill>
              <a:latin typeface="Arial"/>
              <a:ea typeface="Arial"/>
              <a:cs typeface="Arial"/>
              <a:sym typeface="Arial"/>
            </a:endParaRPr>
          </a:p>
        </p:txBody>
      </p:sp>
      <p:cxnSp>
        <p:nvCxnSpPr>
          <p:cNvPr id="304" name="Google Shape;304;g77d18c88fe_0_26"/>
          <p:cNvCxnSpPr>
            <a:stCxn id="301" idx="3"/>
            <a:endCxn id="302" idx="1"/>
          </p:cNvCxnSpPr>
          <p:nvPr/>
        </p:nvCxnSpPr>
        <p:spPr>
          <a:xfrm>
            <a:off x="2247400" y="3232738"/>
            <a:ext cx="1304100" cy="0"/>
          </a:xfrm>
          <a:prstGeom prst="straightConnector1">
            <a:avLst/>
          </a:prstGeom>
          <a:noFill/>
          <a:ln cap="flat" cmpd="sng" w="9525">
            <a:solidFill>
              <a:schemeClr val="dk2"/>
            </a:solidFill>
            <a:prstDash val="solid"/>
            <a:round/>
            <a:headEnd len="sm" w="sm" type="none"/>
            <a:tailEnd len="med" w="med" type="triangle"/>
          </a:ln>
        </p:spPr>
      </p:cxnSp>
      <p:cxnSp>
        <p:nvCxnSpPr>
          <p:cNvPr id="305" name="Google Shape;305;g77d18c88fe_0_26"/>
          <p:cNvCxnSpPr>
            <a:stCxn id="302" idx="3"/>
            <a:endCxn id="303" idx="1"/>
          </p:cNvCxnSpPr>
          <p:nvPr/>
        </p:nvCxnSpPr>
        <p:spPr>
          <a:xfrm>
            <a:off x="5214600" y="3232749"/>
            <a:ext cx="1192500" cy="0"/>
          </a:xfrm>
          <a:prstGeom prst="straightConnector1">
            <a:avLst/>
          </a:prstGeom>
          <a:noFill/>
          <a:ln cap="flat" cmpd="sng" w="9525">
            <a:solidFill>
              <a:schemeClr val="dk2"/>
            </a:solidFill>
            <a:prstDash val="solid"/>
            <a:round/>
            <a:headEnd len="sm" w="sm" type="none"/>
            <a:tailEnd len="med" w="med" type="triangle"/>
          </a:ln>
        </p:spPr>
      </p:cxnSp>
      <p:sp>
        <p:nvSpPr>
          <p:cNvPr id="306" name="Google Shape;306;g77d18c88fe_0_26"/>
          <p:cNvSpPr txBox="1"/>
          <p:nvPr/>
        </p:nvSpPr>
        <p:spPr>
          <a:xfrm>
            <a:off x="1470025" y="1672525"/>
            <a:ext cx="5686800" cy="629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We can determine multicollinearity for features by setting a correlation threshold and subsequently removing redundant features.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77b83c3cac_0_139"/>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Selection: </a:t>
            </a:r>
            <a:r>
              <a:rPr lang="en">
                <a:solidFill>
                  <a:schemeClr val="dk1"/>
                </a:solidFill>
              </a:rPr>
              <a:t>Correlation</a:t>
            </a:r>
            <a:r>
              <a:rPr lang="en"/>
              <a:t> Threshold </a:t>
            </a:r>
            <a:endParaRPr>
              <a:highlight>
                <a:srgbClr val="FFCD00"/>
              </a:highlight>
            </a:endParaRPr>
          </a:p>
        </p:txBody>
      </p:sp>
      <p:sp>
        <p:nvSpPr>
          <p:cNvPr id="312" name="Google Shape;312;g77b83c3cac_0_13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13" name="Google Shape;313;g77b83c3cac_0_139"/>
          <p:cNvSpPr txBox="1"/>
          <p:nvPr/>
        </p:nvSpPr>
        <p:spPr>
          <a:xfrm>
            <a:off x="1183400" y="1835200"/>
            <a:ext cx="6688200" cy="245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000000"/>
                </a:solidFill>
                <a:latin typeface="Arial"/>
                <a:ea typeface="Arial"/>
                <a:cs typeface="Arial"/>
                <a:sym typeface="Arial"/>
              </a:rPr>
              <a:t>Advantage:</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By removing this feature, we reduce the redundant information in the dataset, as well as multicollinearity between the features (this can be problematic for some algorithms such as Linear Regression).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chemeClr val="dk1"/>
                </a:solidFill>
                <a:latin typeface="Arial"/>
                <a:ea typeface="Arial"/>
                <a:cs typeface="Arial"/>
                <a:sym typeface="Arial"/>
              </a:rPr>
              <a:t>Disadvantage: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A downside to this process is that the cutoff for 'highly' correlated must be determined by the analyst, which introduces bias.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0" st="0"/>
                                            </p:txEl>
                                          </p:spTgt>
                                        </p:tgtEl>
                                        <p:attrNameLst>
                                          <p:attrName>style.visibility</p:attrName>
                                        </p:attrNameLst>
                                      </p:cBhvr>
                                      <p:to>
                                        <p:strVal val="visible"/>
                                      </p:to>
                                    </p:set>
                                    <p:animEffect filter="fade" transition="in">
                                      <p:cBhvr>
                                        <p:cTn dur="1000"/>
                                        <p:tgtEl>
                                          <p:spTgt spid="3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1" st="1"/>
                                            </p:txEl>
                                          </p:spTgt>
                                        </p:tgtEl>
                                        <p:attrNameLst>
                                          <p:attrName>style.visibility</p:attrName>
                                        </p:attrNameLst>
                                      </p:cBhvr>
                                      <p:to>
                                        <p:strVal val="visible"/>
                                      </p:to>
                                    </p:set>
                                    <p:animEffect filter="fade" transition="in">
                                      <p:cBhvr>
                                        <p:cTn dur="1000"/>
                                        <p:tgtEl>
                                          <p:spTgt spid="3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2" st="2"/>
                                            </p:txEl>
                                          </p:spTgt>
                                        </p:tgtEl>
                                        <p:attrNameLst>
                                          <p:attrName>style.visibility</p:attrName>
                                        </p:attrNameLst>
                                      </p:cBhvr>
                                      <p:to>
                                        <p:strVal val="visible"/>
                                      </p:to>
                                    </p:set>
                                    <p:animEffect filter="fade" transition="in">
                                      <p:cBhvr>
                                        <p:cTn dur="1000"/>
                                        <p:tgtEl>
                                          <p:spTgt spid="3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3" st="3"/>
                                            </p:txEl>
                                          </p:spTgt>
                                        </p:tgtEl>
                                        <p:attrNameLst>
                                          <p:attrName>style.visibility</p:attrName>
                                        </p:attrNameLst>
                                      </p:cBhvr>
                                      <p:to>
                                        <p:strVal val="visible"/>
                                      </p:to>
                                    </p:set>
                                    <p:animEffect filter="fade" transition="in">
                                      <p:cBhvr>
                                        <p:cTn dur="1000"/>
                                        <p:tgtEl>
                                          <p:spTgt spid="3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4" st="4"/>
                                            </p:txEl>
                                          </p:spTgt>
                                        </p:tgtEl>
                                        <p:attrNameLst>
                                          <p:attrName>style.visibility</p:attrName>
                                        </p:attrNameLst>
                                      </p:cBhvr>
                                      <p:to>
                                        <p:strVal val="visible"/>
                                      </p:to>
                                    </p:set>
                                    <p:animEffect filter="fade" transition="in">
                                      <p:cBhvr>
                                        <p:cTn dur="1000"/>
                                        <p:tgtEl>
                                          <p:spTgt spid="3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5" st="5"/>
                                            </p:txEl>
                                          </p:spTgt>
                                        </p:tgtEl>
                                        <p:attrNameLst>
                                          <p:attrName>style.visibility</p:attrName>
                                        </p:attrNameLst>
                                      </p:cBhvr>
                                      <p:to>
                                        <p:strVal val="visible"/>
                                      </p:to>
                                    </p:set>
                                    <p:animEffect filter="fade" transition="in">
                                      <p:cBhvr>
                                        <p:cTn dur="1000"/>
                                        <p:tgtEl>
                                          <p:spTgt spid="31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6" st="6"/>
                                            </p:txEl>
                                          </p:spTgt>
                                        </p:tgtEl>
                                        <p:attrNameLst>
                                          <p:attrName>style.visibility</p:attrName>
                                        </p:attrNameLst>
                                      </p:cBhvr>
                                      <p:to>
                                        <p:strVal val="visible"/>
                                      </p:to>
                                    </p:set>
                                    <p:animEffect filter="fade" transition="in">
                                      <p:cBhvr>
                                        <p:cTn dur="1000"/>
                                        <p:tgtEl>
                                          <p:spTgt spid="31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7" st="7"/>
                                            </p:txEl>
                                          </p:spTgt>
                                        </p:tgtEl>
                                        <p:attrNameLst>
                                          <p:attrName>style.visibility</p:attrName>
                                        </p:attrNameLst>
                                      </p:cBhvr>
                                      <p:to>
                                        <p:strVal val="visible"/>
                                      </p:to>
                                    </p:set>
                                    <p:animEffect filter="fade" transition="in">
                                      <p:cBhvr>
                                        <p:cTn dur="1000"/>
                                        <p:tgtEl>
                                          <p:spTgt spid="31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77b83c3cac_0_146"/>
          <p:cNvSpPr txBox="1"/>
          <p:nvPr>
            <p:ph type="ctrTitle"/>
          </p:nvPr>
        </p:nvSpPr>
        <p:spPr>
          <a:xfrm>
            <a:off x="2015775" y="1579400"/>
            <a:ext cx="3787800" cy="198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Output Focussed Feature Selection  </a:t>
            </a:r>
            <a:endParaRPr/>
          </a:p>
          <a:p>
            <a:pPr indent="0" lvl="0" marL="0" rtl="0" algn="l">
              <a:lnSpc>
                <a:spcPct val="100000"/>
              </a:lnSpc>
              <a:spcBef>
                <a:spcPts val="0"/>
              </a:spcBef>
              <a:spcAft>
                <a:spcPts val="0"/>
              </a:spcAft>
              <a:buSzPts val="3000"/>
              <a:buNone/>
            </a:pPr>
            <a:r>
              <a:t/>
            </a:r>
            <a:endParaRPr/>
          </a:p>
        </p:txBody>
      </p:sp>
      <p:sp>
        <p:nvSpPr>
          <p:cNvPr id="319" name="Google Shape;319;g77b83c3cac_0_146"/>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rial"/>
                <a:ea typeface="Arial"/>
                <a:cs typeface="Arial"/>
                <a:sym typeface="Arial"/>
              </a:rPr>
              <a:t>7</a:t>
            </a:r>
            <a:endParaRPr b="0" i="0" sz="2400" u="none" cap="none" strike="noStrike">
              <a:solidFill>
                <a:srgbClr val="000000"/>
              </a:solidFill>
              <a:latin typeface="Arial"/>
              <a:ea typeface="Arial"/>
              <a:cs typeface="Arial"/>
              <a:sym typeface="Arial"/>
            </a:endParaRPr>
          </a:p>
        </p:txBody>
      </p:sp>
      <p:sp>
        <p:nvSpPr>
          <p:cNvPr id="320" name="Google Shape;320;g77b83c3cac_0_14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70d3275c36_0_0"/>
          <p:cNvSpPr txBox="1"/>
          <p:nvPr>
            <p:ph type="ctrTitle"/>
          </p:nvPr>
        </p:nvSpPr>
        <p:spPr>
          <a:xfrm>
            <a:off x="2015775" y="1579400"/>
            <a:ext cx="3787800" cy="198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What is feature Engineering?</a:t>
            </a:r>
            <a:endParaRPr/>
          </a:p>
          <a:p>
            <a:pPr indent="0" lvl="0" marL="0" rtl="0" algn="l">
              <a:lnSpc>
                <a:spcPct val="100000"/>
              </a:lnSpc>
              <a:spcBef>
                <a:spcPts val="0"/>
              </a:spcBef>
              <a:spcAft>
                <a:spcPts val="0"/>
              </a:spcAft>
              <a:buSzPts val="3000"/>
              <a:buNone/>
            </a:pPr>
            <a:r>
              <a:t/>
            </a:r>
            <a:endParaRPr/>
          </a:p>
        </p:txBody>
      </p:sp>
      <p:sp>
        <p:nvSpPr>
          <p:cNvPr id="96" name="Google Shape;96;g70d3275c36_0_0"/>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rial"/>
                <a:ea typeface="Arial"/>
                <a:cs typeface="Arial"/>
                <a:sym typeface="Arial"/>
              </a:rPr>
              <a:t>1</a:t>
            </a:r>
            <a:endParaRPr b="0" i="0" sz="2400" u="none" cap="none" strike="noStrike">
              <a:solidFill>
                <a:srgbClr val="000000"/>
              </a:solidFill>
              <a:latin typeface="Arial"/>
              <a:ea typeface="Arial"/>
              <a:cs typeface="Arial"/>
              <a:sym typeface="Arial"/>
            </a:endParaRPr>
          </a:p>
        </p:txBody>
      </p:sp>
      <p:sp>
        <p:nvSpPr>
          <p:cNvPr id="97" name="Google Shape;97;g70d3275c36_0_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77b83c3cac_0_152"/>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Output Focussed Feature Selection </a:t>
            </a:r>
            <a:endParaRPr>
              <a:highlight>
                <a:srgbClr val="FFCD00"/>
              </a:highlight>
            </a:endParaRPr>
          </a:p>
        </p:txBody>
      </p:sp>
      <p:sp>
        <p:nvSpPr>
          <p:cNvPr id="326" name="Google Shape;326;g77b83c3cac_0_15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27" name="Google Shape;327;g77b83c3cac_0_152"/>
          <p:cNvSpPr txBox="1"/>
          <p:nvPr/>
        </p:nvSpPr>
        <p:spPr>
          <a:xfrm>
            <a:off x="1183400" y="1835200"/>
            <a:ext cx="6688200" cy="2456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b="1" i="0" lang="en" sz="1400" u="none" cap="none" strike="noStrike">
                <a:solidFill>
                  <a:srgbClr val="000000"/>
                </a:solidFill>
                <a:latin typeface="Arial"/>
                <a:ea typeface="Arial"/>
                <a:cs typeface="Arial"/>
                <a:sym typeface="Arial"/>
              </a:rPr>
              <a:t>Backwards and Forward selection</a:t>
            </a:r>
            <a:r>
              <a:rPr b="0" i="0" lang="en" sz="1400" u="none" cap="none" strike="noStrike">
                <a:solidFill>
                  <a:srgbClr val="000000"/>
                </a:solidFill>
                <a:latin typeface="Arial"/>
                <a:ea typeface="Arial"/>
                <a:cs typeface="Arial"/>
                <a:sym typeface="Arial"/>
              </a:rPr>
              <a:t> are output focussed techniques for identifying those features in a dataset that are most important in determining the outcome.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n" sz="1400" u="none" cap="none" strike="noStrike">
                <a:solidFill>
                  <a:srgbClr val="000000"/>
                </a:solidFill>
                <a:latin typeface="Arial"/>
                <a:ea typeface="Arial"/>
                <a:cs typeface="Arial"/>
                <a:sym typeface="Arial"/>
              </a:rPr>
              <a:t>The goal here is to construct a dataset with the smallest amount of noise relative to signal </a:t>
            </a:r>
            <a:r>
              <a:rPr b="1" i="0" lang="en" sz="1400" u="none" cap="none" strike="noStrike">
                <a:solidFill>
                  <a:srgbClr val="000000"/>
                </a:solidFill>
                <a:latin typeface="Arial"/>
                <a:ea typeface="Arial"/>
                <a:cs typeface="Arial"/>
                <a:sym typeface="Arial"/>
              </a:rPr>
              <a:t>by including just those columns that are most relevant to determining the outcome</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0" st="0"/>
                                            </p:txEl>
                                          </p:spTgt>
                                        </p:tgtEl>
                                        <p:attrNameLst>
                                          <p:attrName>style.visibility</p:attrName>
                                        </p:attrNameLst>
                                      </p:cBhvr>
                                      <p:to>
                                        <p:strVal val="visible"/>
                                      </p:to>
                                    </p:set>
                                    <p:animEffect filter="fade" transition="in">
                                      <p:cBhvr>
                                        <p:cTn dur="1000"/>
                                        <p:tgtEl>
                                          <p:spTgt spid="3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1" st="1"/>
                                            </p:txEl>
                                          </p:spTgt>
                                        </p:tgtEl>
                                        <p:attrNameLst>
                                          <p:attrName>style.visibility</p:attrName>
                                        </p:attrNameLst>
                                      </p:cBhvr>
                                      <p:to>
                                        <p:strVal val="visible"/>
                                      </p:to>
                                    </p:set>
                                    <p:animEffect filter="fade" transition="in">
                                      <p:cBhvr>
                                        <p:cTn dur="1000"/>
                                        <p:tgtEl>
                                          <p:spTgt spid="3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xEl>
                                              <p:pRg end="2" st="2"/>
                                            </p:txEl>
                                          </p:spTgt>
                                        </p:tgtEl>
                                        <p:attrNameLst>
                                          <p:attrName>style.visibility</p:attrName>
                                        </p:attrNameLst>
                                      </p:cBhvr>
                                      <p:to>
                                        <p:strVal val="visible"/>
                                      </p:to>
                                    </p:set>
                                    <p:animEffect filter="fade" transition="in">
                                      <p:cBhvr>
                                        <p:cTn dur="1000"/>
                                        <p:tgtEl>
                                          <p:spTgt spid="32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9fa3b3f7d7_0_30"/>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Output Focussed Feature Selection </a:t>
            </a:r>
            <a:endParaRPr>
              <a:highlight>
                <a:srgbClr val="FFCD00"/>
              </a:highlight>
            </a:endParaRPr>
          </a:p>
        </p:txBody>
      </p:sp>
      <p:sp>
        <p:nvSpPr>
          <p:cNvPr id="333" name="Google Shape;333;g9fa3b3f7d7_0_3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34" name="Google Shape;334;g9fa3b3f7d7_0_30"/>
          <p:cNvSpPr/>
          <p:nvPr/>
        </p:nvSpPr>
        <p:spPr>
          <a:xfrm>
            <a:off x="3429775" y="1815400"/>
            <a:ext cx="1883100" cy="58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Output Focussed Feature Selection</a:t>
            </a:r>
            <a:endParaRPr b="0" i="0" sz="1400" u="none" cap="none" strike="noStrike">
              <a:solidFill>
                <a:srgbClr val="000000"/>
              </a:solidFill>
              <a:latin typeface="Arial"/>
              <a:ea typeface="Arial"/>
              <a:cs typeface="Arial"/>
              <a:sym typeface="Arial"/>
            </a:endParaRPr>
          </a:p>
        </p:txBody>
      </p:sp>
      <p:sp>
        <p:nvSpPr>
          <p:cNvPr id="335" name="Google Shape;335;g9fa3b3f7d7_0_30"/>
          <p:cNvSpPr/>
          <p:nvPr/>
        </p:nvSpPr>
        <p:spPr>
          <a:xfrm>
            <a:off x="2390275" y="3702100"/>
            <a:ext cx="1489200" cy="58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rgbClr val="000000"/>
                </a:solidFill>
                <a:latin typeface="Arial"/>
                <a:ea typeface="Arial"/>
                <a:cs typeface="Arial"/>
                <a:sym typeface="Arial"/>
              </a:rPr>
              <a:t>Backwards Elimination </a:t>
            </a:r>
            <a:endParaRPr b="0" i="0" sz="1400" u="none" cap="none" strike="noStrike">
              <a:solidFill>
                <a:srgbClr val="000000"/>
              </a:solidFill>
              <a:latin typeface="Arial"/>
              <a:ea typeface="Arial"/>
              <a:cs typeface="Arial"/>
              <a:sym typeface="Arial"/>
            </a:endParaRPr>
          </a:p>
        </p:txBody>
      </p:sp>
      <p:sp>
        <p:nvSpPr>
          <p:cNvPr id="336" name="Google Shape;336;g9fa3b3f7d7_0_30"/>
          <p:cNvSpPr/>
          <p:nvPr/>
        </p:nvSpPr>
        <p:spPr>
          <a:xfrm>
            <a:off x="5018100" y="3702100"/>
            <a:ext cx="1489200" cy="583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Forward Selection</a:t>
            </a:r>
            <a:endParaRPr b="0" i="0" sz="1400" u="none" cap="none" strike="noStrike">
              <a:solidFill>
                <a:srgbClr val="000000"/>
              </a:solidFill>
              <a:latin typeface="Arial"/>
              <a:ea typeface="Arial"/>
              <a:cs typeface="Arial"/>
              <a:sym typeface="Arial"/>
            </a:endParaRPr>
          </a:p>
        </p:txBody>
      </p:sp>
      <p:cxnSp>
        <p:nvCxnSpPr>
          <p:cNvPr id="337" name="Google Shape;337;g9fa3b3f7d7_0_30"/>
          <p:cNvCxnSpPr>
            <a:stCxn id="334" idx="2"/>
            <a:endCxn id="335" idx="0"/>
          </p:cNvCxnSpPr>
          <p:nvPr/>
        </p:nvCxnSpPr>
        <p:spPr>
          <a:xfrm flipH="1">
            <a:off x="3135025" y="2398900"/>
            <a:ext cx="1236300" cy="1303200"/>
          </a:xfrm>
          <a:prstGeom prst="straightConnector1">
            <a:avLst/>
          </a:prstGeom>
          <a:noFill/>
          <a:ln cap="flat" cmpd="sng" w="9525">
            <a:solidFill>
              <a:schemeClr val="dk2"/>
            </a:solidFill>
            <a:prstDash val="solid"/>
            <a:round/>
            <a:headEnd len="sm" w="sm" type="none"/>
            <a:tailEnd len="med" w="med" type="triangle"/>
          </a:ln>
        </p:spPr>
      </p:cxnSp>
      <p:cxnSp>
        <p:nvCxnSpPr>
          <p:cNvPr id="338" name="Google Shape;338;g9fa3b3f7d7_0_30"/>
          <p:cNvCxnSpPr>
            <a:stCxn id="334" idx="2"/>
            <a:endCxn id="336" idx="0"/>
          </p:cNvCxnSpPr>
          <p:nvPr/>
        </p:nvCxnSpPr>
        <p:spPr>
          <a:xfrm>
            <a:off x="4371325" y="2398900"/>
            <a:ext cx="1391400" cy="13032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77b83c3cac_0_160"/>
          <p:cNvSpPr txBox="1"/>
          <p:nvPr>
            <p:ph type="ctrTitle"/>
          </p:nvPr>
        </p:nvSpPr>
        <p:spPr>
          <a:xfrm>
            <a:off x="2015775" y="1579400"/>
            <a:ext cx="3787800" cy="198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Feature Selection: Forward Selection  </a:t>
            </a:r>
            <a:endParaRPr/>
          </a:p>
          <a:p>
            <a:pPr indent="0" lvl="0" marL="0" rtl="0" algn="l">
              <a:lnSpc>
                <a:spcPct val="100000"/>
              </a:lnSpc>
              <a:spcBef>
                <a:spcPts val="0"/>
              </a:spcBef>
              <a:spcAft>
                <a:spcPts val="0"/>
              </a:spcAft>
              <a:buSzPts val="3000"/>
              <a:buNone/>
            </a:pPr>
            <a:r>
              <a:t/>
            </a:r>
            <a:endParaRPr/>
          </a:p>
        </p:txBody>
      </p:sp>
      <p:sp>
        <p:nvSpPr>
          <p:cNvPr id="344" name="Google Shape;344;g77b83c3cac_0_160"/>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rial"/>
                <a:ea typeface="Arial"/>
                <a:cs typeface="Arial"/>
                <a:sym typeface="Arial"/>
              </a:rPr>
              <a:t>8</a:t>
            </a:r>
            <a:endParaRPr b="0" i="0" sz="2400" u="none" cap="none" strike="noStrike">
              <a:solidFill>
                <a:srgbClr val="000000"/>
              </a:solidFill>
              <a:latin typeface="Arial"/>
              <a:ea typeface="Arial"/>
              <a:cs typeface="Arial"/>
              <a:sym typeface="Arial"/>
            </a:endParaRPr>
          </a:p>
        </p:txBody>
      </p:sp>
      <p:sp>
        <p:nvSpPr>
          <p:cNvPr id="345" name="Google Shape;345;g77b83c3cac_0_16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77b83c3cac_0_167"/>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Outcome Focussed Feature Selection </a:t>
            </a:r>
            <a:endParaRPr>
              <a:highlight>
                <a:srgbClr val="FFCD00"/>
              </a:highlight>
            </a:endParaRPr>
          </a:p>
        </p:txBody>
      </p:sp>
      <p:sp>
        <p:nvSpPr>
          <p:cNvPr id="351" name="Google Shape;351;g77b83c3cac_0_16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52" name="Google Shape;352;g77b83c3cac_0_167"/>
          <p:cNvSpPr txBox="1"/>
          <p:nvPr/>
        </p:nvSpPr>
        <p:spPr>
          <a:xfrm>
            <a:off x="1183400" y="1835200"/>
            <a:ext cx="6688200" cy="2456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b="1" i="0" lang="en" sz="1400" u="none" cap="none" strike="noStrike">
                <a:solidFill>
                  <a:srgbClr val="000000"/>
                </a:solidFill>
                <a:latin typeface="Arial"/>
                <a:ea typeface="Arial"/>
                <a:cs typeface="Arial"/>
                <a:sym typeface="Arial"/>
              </a:rPr>
              <a:t>Forward Selection Process.</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Multiple models are created, each using just one feature as the input variable being used to predict the outcome. This will result in a model for each one of the features in the dataset;</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Features are added to each model, one by one;</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When the performance of the model does not improve with the addition of features, the process is stopped we know which features are relevant.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0" st="0"/>
                                            </p:txEl>
                                          </p:spTgt>
                                        </p:tgtEl>
                                        <p:attrNameLst>
                                          <p:attrName>style.visibility</p:attrName>
                                        </p:attrNameLst>
                                      </p:cBhvr>
                                      <p:to>
                                        <p:strVal val="visible"/>
                                      </p:to>
                                    </p:set>
                                    <p:animEffect filter="fade" transition="in">
                                      <p:cBhvr>
                                        <p:cTn dur="1000"/>
                                        <p:tgtEl>
                                          <p:spTgt spid="3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1" st="1"/>
                                            </p:txEl>
                                          </p:spTgt>
                                        </p:tgtEl>
                                        <p:attrNameLst>
                                          <p:attrName>style.visibility</p:attrName>
                                        </p:attrNameLst>
                                      </p:cBhvr>
                                      <p:to>
                                        <p:strVal val="visible"/>
                                      </p:to>
                                    </p:set>
                                    <p:animEffect filter="fade" transition="in">
                                      <p:cBhvr>
                                        <p:cTn dur="1000"/>
                                        <p:tgtEl>
                                          <p:spTgt spid="3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2" st="2"/>
                                            </p:txEl>
                                          </p:spTgt>
                                        </p:tgtEl>
                                        <p:attrNameLst>
                                          <p:attrName>style.visibility</p:attrName>
                                        </p:attrNameLst>
                                      </p:cBhvr>
                                      <p:to>
                                        <p:strVal val="visible"/>
                                      </p:to>
                                    </p:set>
                                    <p:animEffect filter="fade" transition="in">
                                      <p:cBhvr>
                                        <p:cTn dur="1000"/>
                                        <p:tgtEl>
                                          <p:spTgt spid="3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3" st="3"/>
                                            </p:txEl>
                                          </p:spTgt>
                                        </p:tgtEl>
                                        <p:attrNameLst>
                                          <p:attrName>style.visibility</p:attrName>
                                        </p:attrNameLst>
                                      </p:cBhvr>
                                      <p:to>
                                        <p:strVal val="visible"/>
                                      </p:to>
                                    </p:set>
                                    <p:animEffect filter="fade" transition="in">
                                      <p:cBhvr>
                                        <p:cTn dur="1000"/>
                                        <p:tgtEl>
                                          <p:spTgt spid="3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4" st="4"/>
                                            </p:txEl>
                                          </p:spTgt>
                                        </p:tgtEl>
                                        <p:attrNameLst>
                                          <p:attrName>style.visibility</p:attrName>
                                        </p:attrNameLst>
                                      </p:cBhvr>
                                      <p:to>
                                        <p:strVal val="visible"/>
                                      </p:to>
                                    </p:set>
                                    <p:animEffect filter="fade" transition="in">
                                      <p:cBhvr>
                                        <p:cTn dur="1000"/>
                                        <p:tgtEl>
                                          <p:spTgt spid="35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77d18c88fe_0_77"/>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Outcome Focussed Feature Selection </a:t>
            </a:r>
            <a:endParaRPr>
              <a:highlight>
                <a:srgbClr val="FFCD00"/>
              </a:highlight>
            </a:endParaRPr>
          </a:p>
        </p:txBody>
      </p:sp>
      <p:sp>
        <p:nvSpPr>
          <p:cNvPr id="358" name="Google Shape;358;g77d18c88fe_0_7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59" name="Google Shape;359;g77d18c88fe_0_77"/>
          <p:cNvSpPr/>
          <p:nvPr/>
        </p:nvSpPr>
        <p:spPr>
          <a:xfrm>
            <a:off x="1507500" y="1571575"/>
            <a:ext cx="1049400" cy="35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1</a:t>
            </a:r>
            <a:endParaRPr b="0" i="0" sz="1400" u="none" cap="none" strike="noStrike">
              <a:solidFill>
                <a:srgbClr val="000000"/>
              </a:solidFill>
              <a:latin typeface="Arial"/>
              <a:ea typeface="Arial"/>
              <a:cs typeface="Arial"/>
              <a:sym typeface="Arial"/>
            </a:endParaRPr>
          </a:p>
        </p:txBody>
      </p:sp>
      <p:sp>
        <p:nvSpPr>
          <p:cNvPr id="360" name="Google Shape;360;g77d18c88fe_0_77"/>
          <p:cNvSpPr/>
          <p:nvPr/>
        </p:nvSpPr>
        <p:spPr>
          <a:xfrm>
            <a:off x="1507500" y="2304088"/>
            <a:ext cx="1049400" cy="35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2</a:t>
            </a:r>
            <a:endParaRPr b="0" i="0" sz="1400" u="none" cap="none" strike="noStrike">
              <a:solidFill>
                <a:srgbClr val="000000"/>
              </a:solidFill>
              <a:latin typeface="Arial"/>
              <a:ea typeface="Arial"/>
              <a:cs typeface="Arial"/>
              <a:sym typeface="Arial"/>
            </a:endParaRPr>
          </a:p>
        </p:txBody>
      </p:sp>
      <p:sp>
        <p:nvSpPr>
          <p:cNvPr id="361" name="Google Shape;361;g77d18c88fe_0_77"/>
          <p:cNvSpPr/>
          <p:nvPr/>
        </p:nvSpPr>
        <p:spPr>
          <a:xfrm>
            <a:off x="1507500" y="3036625"/>
            <a:ext cx="1049400" cy="35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3</a:t>
            </a:r>
            <a:endParaRPr b="0" i="0" sz="1400" u="none" cap="none" strike="noStrike">
              <a:solidFill>
                <a:srgbClr val="000000"/>
              </a:solidFill>
              <a:latin typeface="Arial"/>
              <a:ea typeface="Arial"/>
              <a:cs typeface="Arial"/>
              <a:sym typeface="Arial"/>
            </a:endParaRPr>
          </a:p>
        </p:txBody>
      </p:sp>
      <p:sp>
        <p:nvSpPr>
          <p:cNvPr id="362" name="Google Shape;362;g77d18c88fe_0_77"/>
          <p:cNvSpPr/>
          <p:nvPr/>
        </p:nvSpPr>
        <p:spPr>
          <a:xfrm>
            <a:off x="1507500" y="3730100"/>
            <a:ext cx="1049400" cy="35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4</a:t>
            </a:r>
            <a:endParaRPr b="0" i="0" sz="1400" u="none" cap="none" strike="noStrike">
              <a:solidFill>
                <a:srgbClr val="000000"/>
              </a:solidFill>
              <a:latin typeface="Arial"/>
              <a:ea typeface="Arial"/>
              <a:cs typeface="Arial"/>
              <a:sym typeface="Arial"/>
            </a:endParaRPr>
          </a:p>
        </p:txBody>
      </p:sp>
      <p:sp>
        <p:nvSpPr>
          <p:cNvPr id="363" name="Google Shape;363;g77d18c88fe_0_77"/>
          <p:cNvSpPr/>
          <p:nvPr/>
        </p:nvSpPr>
        <p:spPr>
          <a:xfrm>
            <a:off x="1507500" y="4501675"/>
            <a:ext cx="1049400" cy="356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5</a:t>
            </a:r>
            <a:endParaRPr b="0" i="0" sz="1400" u="none" cap="none" strike="noStrike">
              <a:solidFill>
                <a:srgbClr val="000000"/>
              </a:solidFill>
              <a:latin typeface="Arial"/>
              <a:ea typeface="Arial"/>
              <a:cs typeface="Arial"/>
              <a:sym typeface="Arial"/>
            </a:endParaRPr>
          </a:p>
        </p:txBody>
      </p:sp>
      <p:sp>
        <p:nvSpPr>
          <p:cNvPr id="364" name="Google Shape;364;g77d18c88fe_0_77"/>
          <p:cNvSpPr/>
          <p:nvPr/>
        </p:nvSpPr>
        <p:spPr>
          <a:xfrm>
            <a:off x="3212725" y="1579775"/>
            <a:ext cx="1049400" cy="65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1</a:t>
            </a:r>
            <a:endParaRPr b="0" i="0" sz="1400" u="none" cap="none" strike="noStrike">
              <a:solidFill>
                <a:srgbClr val="000000"/>
              </a:solidFill>
              <a:latin typeface="Arial"/>
              <a:ea typeface="Arial"/>
              <a:cs typeface="Arial"/>
              <a:sym typeface="Arial"/>
            </a:endParaRPr>
          </a:p>
        </p:txBody>
      </p:sp>
      <p:sp>
        <p:nvSpPr>
          <p:cNvPr id="365" name="Google Shape;365;g77d18c88fe_0_77"/>
          <p:cNvSpPr/>
          <p:nvPr/>
        </p:nvSpPr>
        <p:spPr>
          <a:xfrm>
            <a:off x="3212725" y="2356800"/>
            <a:ext cx="1049400" cy="65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2</a:t>
            </a:r>
            <a:endParaRPr b="0" i="0" sz="1400" u="none" cap="none" strike="noStrike">
              <a:solidFill>
                <a:srgbClr val="000000"/>
              </a:solidFill>
              <a:latin typeface="Arial"/>
              <a:ea typeface="Arial"/>
              <a:cs typeface="Arial"/>
              <a:sym typeface="Arial"/>
            </a:endParaRPr>
          </a:p>
        </p:txBody>
      </p:sp>
      <p:sp>
        <p:nvSpPr>
          <p:cNvPr id="366" name="Google Shape;366;g77d18c88fe_0_77"/>
          <p:cNvSpPr/>
          <p:nvPr/>
        </p:nvSpPr>
        <p:spPr>
          <a:xfrm>
            <a:off x="3212725" y="3133813"/>
            <a:ext cx="1049400" cy="65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4</a:t>
            </a:r>
            <a:endParaRPr b="0" i="0" sz="1400" u="none" cap="none" strike="noStrike">
              <a:solidFill>
                <a:srgbClr val="000000"/>
              </a:solidFill>
              <a:latin typeface="Arial"/>
              <a:ea typeface="Arial"/>
              <a:cs typeface="Arial"/>
              <a:sym typeface="Arial"/>
            </a:endParaRPr>
          </a:p>
        </p:txBody>
      </p:sp>
      <p:sp>
        <p:nvSpPr>
          <p:cNvPr id="367" name="Google Shape;367;g77d18c88fe_0_77"/>
          <p:cNvSpPr/>
          <p:nvPr/>
        </p:nvSpPr>
        <p:spPr>
          <a:xfrm>
            <a:off x="3212725" y="3961600"/>
            <a:ext cx="1049400" cy="65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5</a:t>
            </a:r>
            <a:endParaRPr b="0" i="0" sz="1400" u="none" cap="none" strike="noStrike">
              <a:solidFill>
                <a:srgbClr val="000000"/>
              </a:solidFill>
              <a:latin typeface="Arial"/>
              <a:ea typeface="Arial"/>
              <a:cs typeface="Arial"/>
              <a:sym typeface="Arial"/>
            </a:endParaRPr>
          </a:p>
        </p:txBody>
      </p:sp>
      <p:sp>
        <p:nvSpPr>
          <p:cNvPr id="368" name="Google Shape;368;g77d18c88fe_0_77"/>
          <p:cNvSpPr/>
          <p:nvPr/>
        </p:nvSpPr>
        <p:spPr>
          <a:xfrm>
            <a:off x="5062900" y="1927675"/>
            <a:ext cx="1049400" cy="65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2</a:t>
            </a:r>
            <a:endParaRPr b="0" i="0" sz="1400" u="none" cap="none" strike="noStrike">
              <a:solidFill>
                <a:srgbClr val="000000"/>
              </a:solidFill>
              <a:latin typeface="Arial"/>
              <a:ea typeface="Arial"/>
              <a:cs typeface="Arial"/>
              <a:sym typeface="Arial"/>
            </a:endParaRPr>
          </a:p>
        </p:txBody>
      </p:sp>
      <p:sp>
        <p:nvSpPr>
          <p:cNvPr id="369" name="Google Shape;369;g77d18c88fe_0_77"/>
          <p:cNvSpPr/>
          <p:nvPr/>
        </p:nvSpPr>
        <p:spPr>
          <a:xfrm>
            <a:off x="5062900" y="2740225"/>
            <a:ext cx="1049400" cy="65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4</a:t>
            </a:r>
            <a:endParaRPr b="0" i="0" sz="1400" u="none" cap="none" strike="noStrike">
              <a:solidFill>
                <a:srgbClr val="000000"/>
              </a:solidFill>
              <a:latin typeface="Arial"/>
              <a:ea typeface="Arial"/>
              <a:cs typeface="Arial"/>
              <a:sym typeface="Arial"/>
            </a:endParaRPr>
          </a:p>
        </p:txBody>
      </p:sp>
      <p:sp>
        <p:nvSpPr>
          <p:cNvPr id="370" name="Google Shape;370;g77d18c88fe_0_77"/>
          <p:cNvSpPr/>
          <p:nvPr/>
        </p:nvSpPr>
        <p:spPr>
          <a:xfrm>
            <a:off x="5062900" y="3636425"/>
            <a:ext cx="1049400" cy="65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5</a:t>
            </a:r>
            <a:endParaRPr b="0" i="0" sz="1400" u="none" cap="none" strike="noStrike">
              <a:solidFill>
                <a:srgbClr val="000000"/>
              </a:solidFill>
              <a:latin typeface="Arial"/>
              <a:ea typeface="Arial"/>
              <a:cs typeface="Arial"/>
              <a:sym typeface="Arial"/>
            </a:endParaRPr>
          </a:p>
        </p:txBody>
      </p:sp>
      <p:sp>
        <p:nvSpPr>
          <p:cNvPr id="371" name="Google Shape;371;g77d18c88fe_0_77"/>
          <p:cNvSpPr/>
          <p:nvPr/>
        </p:nvSpPr>
        <p:spPr>
          <a:xfrm>
            <a:off x="1507500" y="3017100"/>
            <a:ext cx="1049400" cy="3561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3</a:t>
            </a:r>
            <a:endParaRPr b="0" i="0" sz="1400" u="none" cap="none" strike="noStrike">
              <a:solidFill>
                <a:srgbClr val="000000"/>
              </a:solidFill>
              <a:latin typeface="Arial"/>
              <a:ea typeface="Arial"/>
              <a:cs typeface="Arial"/>
              <a:sym typeface="Arial"/>
            </a:endParaRPr>
          </a:p>
        </p:txBody>
      </p:sp>
      <p:cxnSp>
        <p:nvCxnSpPr>
          <p:cNvPr id="372" name="Google Shape;372;g77d18c88fe_0_77"/>
          <p:cNvCxnSpPr>
            <a:stCxn id="371" idx="3"/>
            <a:endCxn id="364" idx="1"/>
          </p:cNvCxnSpPr>
          <p:nvPr/>
        </p:nvCxnSpPr>
        <p:spPr>
          <a:xfrm flipH="1" rot="10800000">
            <a:off x="2556900" y="1906050"/>
            <a:ext cx="655800" cy="1289100"/>
          </a:xfrm>
          <a:prstGeom prst="straightConnector1">
            <a:avLst/>
          </a:prstGeom>
          <a:noFill/>
          <a:ln cap="flat" cmpd="sng" w="9525">
            <a:solidFill>
              <a:schemeClr val="dk2"/>
            </a:solidFill>
            <a:prstDash val="solid"/>
            <a:round/>
            <a:headEnd len="sm" w="sm" type="none"/>
            <a:tailEnd len="med" w="med" type="triangle"/>
          </a:ln>
        </p:spPr>
      </p:cxnSp>
      <p:sp>
        <p:nvSpPr>
          <p:cNvPr id="373" name="Google Shape;373;g77d18c88fe_0_77"/>
          <p:cNvSpPr/>
          <p:nvPr/>
        </p:nvSpPr>
        <p:spPr>
          <a:xfrm>
            <a:off x="3212725" y="1579775"/>
            <a:ext cx="1049400" cy="652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1</a:t>
            </a:r>
            <a:endParaRPr b="0" i="0" sz="1400" u="none" cap="none" strike="noStrike">
              <a:solidFill>
                <a:srgbClr val="000000"/>
              </a:solidFill>
              <a:latin typeface="Arial"/>
              <a:ea typeface="Arial"/>
              <a:cs typeface="Arial"/>
              <a:sym typeface="Arial"/>
            </a:endParaRPr>
          </a:p>
        </p:txBody>
      </p:sp>
      <p:cxnSp>
        <p:nvCxnSpPr>
          <p:cNvPr id="374" name="Google Shape;374;g77d18c88fe_0_77"/>
          <p:cNvCxnSpPr>
            <a:stCxn id="373" idx="3"/>
            <a:endCxn id="368" idx="1"/>
          </p:cNvCxnSpPr>
          <p:nvPr/>
        </p:nvCxnSpPr>
        <p:spPr>
          <a:xfrm>
            <a:off x="4262125" y="1906025"/>
            <a:ext cx="800700" cy="348000"/>
          </a:xfrm>
          <a:prstGeom prst="straightConnector1">
            <a:avLst/>
          </a:prstGeom>
          <a:noFill/>
          <a:ln cap="flat" cmpd="sng" w="9525">
            <a:solidFill>
              <a:schemeClr val="dk2"/>
            </a:solidFill>
            <a:prstDash val="solid"/>
            <a:round/>
            <a:headEnd len="sm" w="sm" type="none"/>
            <a:tailEnd len="med" w="med" type="triangle"/>
          </a:ln>
        </p:spPr>
      </p:cxnSp>
      <p:sp>
        <p:nvSpPr>
          <p:cNvPr id="375" name="Google Shape;375;g77d18c88fe_0_77"/>
          <p:cNvSpPr/>
          <p:nvPr/>
        </p:nvSpPr>
        <p:spPr>
          <a:xfrm>
            <a:off x="5062900" y="3636425"/>
            <a:ext cx="1049400" cy="65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5</a:t>
            </a:r>
            <a:endParaRPr b="0" i="0" sz="1400" u="none" cap="none" strike="noStrike">
              <a:solidFill>
                <a:srgbClr val="000000"/>
              </a:solidFill>
              <a:latin typeface="Arial"/>
              <a:ea typeface="Arial"/>
              <a:cs typeface="Arial"/>
              <a:sym typeface="Arial"/>
            </a:endParaRPr>
          </a:p>
        </p:txBody>
      </p:sp>
      <p:sp>
        <p:nvSpPr>
          <p:cNvPr id="376" name="Google Shape;376;g77d18c88fe_0_77"/>
          <p:cNvSpPr/>
          <p:nvPr/>
        </p:nvSpPr>
        <p:spPr>
          <a:xfrm>
            <a:off x="5062900" y="3636425"/>
            <a:ext cx="1049400" cy="6525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5</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000"/>
                                        <p:tgtEl>
                                          <p:spTgt spid="3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000"/>
                                        <p:tgtEl>
                                          <p:spTgt spid="3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77b83c3cac_0_174"/>
          <p:cNvSpPr txBox="1"/>
          <p:nvPr>
            <p:ph type="ctrTitle"/>
          </p:nvPr>
        </p:nvSpPr>
        <p:spPr>
          <a:xfrm>
            <a:off x="2015775" y="1579400"/>
            <a:ext cx="3787800" cy="198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Feature Selection: Backward Elimination  </a:t>
            </a:r>
            <a:endParaRPr/>
          </a:p>
          <a:p>
            <a:pPr indent="0" lvl="0" marL="0" rtl="0" algn="l">
              <a:lnSpc>
                <a:spcPct val="100000"/>
              </a:lnSpc>
              <a:spcBef>
                <a:spcPts val="0"/>
              </a:spcBef>
              <a:spcAft>
                <a:spcPts val="0"/>
              </a:spcAft>
              <a:buSzPts val="3000"/>
              <a:buNone/>
            </a:pPr>
            <a:r>
              <a:t/>
            </a:r>
            <a:endParaRPr/>
          </a:p>
        </p:txBody>
      </p:sp>
      <p:sp>
        <p:nvSpPr>
          <p:cNvPr id="382" name="Google Shape;382;g77b83c3cac_0_174"/>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rial"/>
                <a:ea typeface="Arial"/>
                <a:cs typeface="Arial"/>
                <a:sym typeface="Arial"/>
              </a:rPr>
              <a:t>9</a:t>
            </a:r>
            <a:endParaRPr b="0" i="0" sz="2400" u="none" cap="none" strike="noStrike">
              <a:solidFill>
                <a:srgbClr val="000000"/>
              </a:solidFill>
              <a:latin typeface="Arial"/>
              <a:ea typeface="Arial"/>
              <a:cs typeface="Arial"/>
              <a:sym typeface="Arial"/>
            </a:endParaRPr>
          </a:p>
        </p:txBody>
      </p:sp>
      <p:sp>
        <p:nvSpPr>
          <p:cNvPr id="383" name="Google Shape;383;g77b83c3cac_0_17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77b83c3cac_0_180"/>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Outcome Focussed Feature Selection </a:t>
            </a:r>
            <a:endParaRPr>
              <a:highlight>
                <a:srgbClr val="FFCD00"/>
              </a:highlight>
            </a:endParaRPr>
          </a:p>
        </p:txBody>
      </p:sp>
      <p:sp>
        <p:nvSpPr>
          <p:cNvPr id="389" name="Google Shape;389;g77b83c3cac_0_18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90" name="Google Shape;390;g77b83c3cac_0_180"/>
          <p:cNvSpPr txBox="1"/>
          <p:nvPr/>
        </p:nvSpPr>
        <p:spPr>
          <a:xfrm>
            <a:off x="1183400" y="1835200"/>
            <a:ext cx="6688200" cy="2456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b="1" i="0" lang="en" sz="1400" u="none" cap="none" strike="noStrike">
                <a:solidFill>
                  <a:srgbClr val="000000"/>
                </a:solidFill>
                <a:latin typeface="Arial"/>
                <a:ea typeface="Arial"/>
                <a:cs typeface="Arial"/>
                <a:sym typeface="Arial"/>
              </a:rPr>
              <a:t>Backward Elimination</a:t>
            </a:r>
            <a:r>
              <a:rPr b="0" i="0" lang="en" sz="1400" u="none" cap="none" strike="noStrike">
                <a:solidFill>
                  <a:srgbClr val="000000"/>
                </a:solidFill>
                <a:latin typeface="Arial"/>
                <a:ea typeface="Arial"/>
                <a:cs typeface="Arial"/>
                <a:sym typeface="Arial"/>
              </a:rPr>
              <a:t> </a:t>
            </a:r>
            <a:r>
              <a:rPr b="1" i="0" lang="en" sz="1400" u="none" cap="none" strike="noStrike">
                <a:solidFill>
                  <a:srgbClr val="000000"/>
                </a:solidFill>
                <a:latin typeface="Arial"/>
                <a:ea typeface="Arial"/>
                <a:cs typeface="Arial"/>
                <a:sym typeface="Arial"/>
              </a:rPr>
              <a:t>Process</a:t>
            </a:r>
            <a:r>
              <a:rPr b="0" i="0" lang="en" sz="1400" u="none" cap="none" strike="noStrike">
                <a:solidFill>
                  <a:srgbClr val="000000"/>
                </a:solidFill>
                <a:latin typeface="Arial"/>
                <a:ea typeface="Arial"/>
                <a:cs typeface="Arial"/>
                <a:sym typeface="Arial"/>
              </a:rPr>
              <a:t> (the opposite process of FS).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At first, all features are included as input variables to determine the outcome;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Then, gradually the least significant features are removed from the model one by one;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If the performance does not improve anymore when more features are removed, we stop.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0" st="0"/>
                                            </p:txEl>
                                          </p:spTgt>
                                        </p:tgtEl>
                                        <p:attrNameLst>
                                          <p:attrName>style.visibility</p:attrName>
                                        </p:attrNameLst>
                                      </p:cBhvr>
                                      <p:to>
                                        <p:strVal val="visible"/>
                                      </p:to>
                                    </p:set>
                                    <p:animEffect filter="fade" transition="in">
                                      <p:cBhvr>
                                        <p:cTn dur="1000"/>
                                        <p:tgtEl>
                                          <p:spTgt spid="3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1" st="1"/>
                                            </p:txEl>
                                          </p:spTgt>
                                        </p:tgtEl>
                                        <p:attrNameLst>
                                          <p:attrName>style.visibility</p:attrName>
                                        </p:attrNameLst>
                                      </p:cBhvr>
                                      <p:to>
                                        <p:strVal val="visible"/>
                                      </p:to>
                                    </p:set>
                                    <p:animEffect filter="fade" transition="in">
                                      <p:cBhvr>
                                        <p:cTn dur="1000"/>
                                        <p:tgtEl>
                                          <p:spTgt spid="3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2" st="2"/>
                                            </p:txEl>
                                          </p:spTgt>
                                        </p:tgtEl>
                                        <p:attrNameLst>
                                          <p:attrName>style.visibility</p:attrName>
                                        </p:attrNameLst>
                                      </p:cBhvr>
                                      <p:to>
                                        <p:strVal val="visible"/>
                                      </p:to>
                                    </p:set>
                                    <p:animEffect filter="fade" transition="in">
                                      <p:cBhvr>
                                        <p:cTn dur="1000"/>
                                        <p:tgtEl>
                                          <p:spTgt spid="3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3" st="3"/>
                                            </p:txEl>
                                          </p:spTgt>
                                        </p:tgtEl>
                                        <p:attrNameLst>
                                          <p:attrName>style.visibility</p:attrName>
                                        </p:attrNameLst>
                                      </p:cBhvr>
                                      <p:to>
                                        <p:strVal val="visible"/>
                                      </p:to>
                                    </p:set>
                                    <p:animEffect filter="fade" transition="in">
                                      <p:cBhvr>
                                        <p:cTn dur="1000"/>
                                        <p:tgtEl>
                                          <p:spTgt spid="3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4" st="4"/>
                                            </p:txEl>
                                          </p:spTgt>
                                        </p:tgtEl>
                                        <p:attrNameLst>
                                          <p:attrName>style.visibility</p:attrName>
                                        </p:attrNameLst>
                                      </p:cBhvr>
                                      <p:to>
                                        <p:strVal val="visible"/>
                                      </p:to>
                                    </p:set>
                                    <p:animEffect filter="fade" transition="in">
                                      <p:cBhvr>
                                        <p:cTn dur="1000"/>
                                        <p:tgtEl>
                                          <p:spTgt spid="39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77d18c88fe_0_86"/>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Outcome Focussed Feature Selection </a:t>
            </a:r>
            <a:endParaRPr>
              <a:highlight>
                <a:srgbClr val="FFCD00"/>
              </a:highlight>
            </a:endParaRPr>
          </a:p>
        </p:txBody>
      </p:sp>
      <p:sp>
        <p:nvSpPr>
          <p:cNvPr id="396" name="Google Shape;396;g77d18c88fe_0_8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97" name="Google Shape;397;g77d18c88fe_0_86"/>
          <p:cNvSpPr/>
          <p:nvPr/>
        </p:nvSpPr>
        <p:spPr>
          <a:xfrm>
            <a:off x="3217575" y="2612675"/>
            <a:ext cx="1049400" cy="76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3</a:t>
            </a:r>
            <a:endParaRPr b="0" i="0" sz="1400" u="none" cap="none" strike="noStrike">
              <a:solidFill>
                <a:srgbClr val="000000"/>
              </a:solidFill>
              <a:latin typeface="Arial"/>
              <a:ea typeface="Arial"/>
              <a:cs typeface="Arial"/>
              <a:sym typeface="Arial"/>
            </a:endParaRPr>
          </a:p>
        </p:txBody>
      </p:sp>
      <p:sp>
        <p:nvSpPr>
          <p:cNvPr id="398" name="Google Shape;398;g77d18c88fe_0_86"/>
          <p:cNvSpPr/>
          <p:nvPr/>
        </p:nvSpPr>
        <p:spPr>
          <a:xfrm>
            <a:off x="4747175" y="1697025"/>
            <a:ext cx="1049400" cy="76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3</a:t>
            </a:r>
            <a:endParaRPr b="0" i="0" sz="1400" u="none" cap="none" strike="noStrike">
              <a:solidFill>
                <a:srgbClr val="000000"/>
              </a:solidFill>
              <a:latin typeface="Arial"/>
              <a:ea typeface="Arial"/>
              <a:cs typeface="Arial"/>
              <a:sym typeface="Arial"/>
            </a:endParaRPr>
          </a:p>
        </p:txBody>
      </p:sp>
      <p:sp>
        <p:nvSpPr>
          <p:cNvPr id="399" name="Google Shape;399;g77d18c88fe_0_86"/>
          <p:cNvSpPr/>
          <p:nvPr/>
        </p:nvSpPr>
        <p:spPr>
          <a:xfrm>
            <a:off x="4747175" y="2775975"/>
            <a:ext cx="1049400" cy="76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3</a:t>
            </a:r>
            <a:endParaRPr b="0" i="0" sz="1400" u="none" cap="none" strike="noStrike">
              <a:solidFill>
                <a:srgbClr val="000000"/>
              </a:solidFill>
              <a:latin typeface="Arial"/>
              <a:ea typeface="Arial"/>
              <a:cs typeface="Arial"/>
              <a:sym typeface="Arial"/>
            </a:endParaRPr>
          </a:p>
        </p:txBody>
      </p:sp>
      <p:sp>
        <p:nvSpPr>
          <p:cNvPr id="400" name="Google Shape;400;g77d18c88fe_0_86"/>
          <p:cNvSpPr/>
          <p:nvPr/>
        </p:nvSpPr>
        <p:spPr>
          <a:xfrm>
            <a:off x="4747175" y="3854925"/>
            <a:ext cx="1049400" cy="76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2</a:t>
            </a:r>
            <a:endParaRPr b="0" i="0" sz="1400" u="none" cap="none" strike="noStrike">
              <a:solidFill>
                <a:srgbClr val="000000"/>
              </a:solidFill>
              <a:latin typeface="Arial"/>
              <a:ea typeface="Arial"/>
              <a:cs typeface="Arial"/>
              <a:sym typeface="Arial"/>
            </a:endParaRPr>
          </a:p>
        </p:txBody>
      </p:sp>
      <p:cxnSp>
        <p:nvCxnSpPr>
          <p:cNvPr id="401" name="Google Shape;401;g77d18c88fe_0_86"/>
          <p:cNvCxnSpPr>
            <a:stCxn id="397" idx="3"/>
            <a:endCxn id="398" idx="1"/>
          </p:cNvCxnSpPr>
          <p:nvPr/>
        </p:nvCxnSpPr>
        <p:spPr>
          <a:xfrm flipH="1" rot="10800000">
            <a:off x="4266975" y="2081225"/>
            <a:ext cx="480300" cy="915600"/>
          </a:xfrm>
          <a:prstGeom prst="straightConnector1">
            <a:avLst/>
          </a:prstGeom>
          <a:noFill/>
          <a:ln cap="flat" cmpd="sng" w="9525">
            <a:solidFill>
              <a:schemeClr val="dk2"/>
            </a:solidFill>
            <a:prstDash val="solid"/>
            <a:round/>
            <a:headEnd len="sm" w="sm" type="none"/>
            <a:tailEnd len="med" w="med" type="triangle"/>
          </a:ln>
        </p:spPr>
      </p:cxnSp>
      <p:sp>
        <p:nvSpPr>
          <p:cNvPr id="402" name="Google Shape;402;g77d18c88fe_0_86"/>
          <p:cNvSpPr/>
          <p:nvPr/>
        </p:nvSpPr>
        <p:spPr>
          <a:xfrm>
            <a:off x="4747175" y="3854925"/>
            <a:ext cx="1049400" cy="7683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2</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77b83c3cac_0_187"/>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Outcome Focussed Feature Selection </a:t>
            </a:r>
            <a:endParaRPr>
              <a:highlight>
                <a:srgbClr val="FFCD00"/>
              </a:highlight>
            </a:endParaRPr>
          </a:p>
        </p:txBody>
      </p:sp>
      <p:sp>
        <p:nvSpPr>
          <p:cNvPr id="408" name="Google Shape;408;g77b83c3cac_0_18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09" name="Google Shape;409;g77b83c3cac_0_187"/>
          <p:cNvSpPr txBox="1"/>
          <p:nvPr/>
        </p:nvSpPr>
        <p:spPr>
          <a:xfrm>
            <a:off x="1091275" y="1532950"/>
            <a:ext cx="6688200" cy="3411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1" i="0" lang="en" sz="1400" u="none" cap="none" strike="noStrike">
                <a:solidFill>
                  <a:srgbClr val="000000"/>
                </a:solidFill>
                <a:latin typeface="Arial"/>
                <a:ea typeface="Arial"/>
                <a:cs typeface="Arial"/>
                <a:sym typeface="Arial"/>
              </a:rPr>
              <a:t>Advantage: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Both mechanisms (forward and backward) are effective in removing features that do not substantially contribute to the determination of the outcome, removing noise from the data.</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Removing features like this also makes the process faster.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1" i="0" lang="en" sz="1400" u="none" cap="none" strike="noStrike">
                <a:solidFill>
                  <a:schemeClr val="dk1"/>
                </a:solidFill>
                <a:latin typeface="Arial"/>
                <a:ea typeface="Arial"/>
                <a:cs typeface="Arial"/>
                <a:sym typeface="Arial"/>
              </a:rPr>
              <a:t>Disadvantage:</a:t>
            </a:r>
            <a:endParaRPr b="1"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1" i="0" sz="1400" u="none" cap="none" strike="noStrike">
              <a:solidFill>
                <a:schemeClr val="dk1"/>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Both are susceptible to missing </a:t>
            </a:r>
            <a:r>
              <a:rPr b="1" i="0" lang="en" sz="1400" u="none" cap="none" strike="noStrike">
                <a:solidFill>
                  <a:srgbClr val="000000"/>
                </a:solidFill>
                <a:latin typeface="Arial"/>
                <a:ea typeface="Arial"/>
                <a:cs typeface="Arial"/>
                <a:sym typeface="Arial"/>
              </a:rPr>
              <a:t>global optima</a:t>
            </a:r>
            <a:r>
              <a:rPr b="0" i="0" lang="en" sz="1400" u="none" cap="none" strike="noStrike">
                <a:solidFill>
                  <a:srgbClr val="000000"/>
                </a:solidFill>
                <a:latin typeface="Arial"/>
                <a:ea typeface="Arial"/>
                <a:cs typeface="Arial"/>
                <a:sym typeface="Arial"/>
              </a:rPr>
              <a:t> for </a:t>
            </a:r>
            <a:r>
              <a:rPr b="1" i="0" lang="en" sz="1400" u="none" cap="none" strike="noStrike">
                <a:solidFill>
                  <a:srgbClr val="000000"/>
                </a:solidFill>
                <a:latin typeface="Arial"/>
                <a:ea typeface="Arial"/>
                <a:cs typeface="Arial"/>
                <a:sym typeface="Arial"/>
              </a:rPr>
              <a:t>local</a:t>
            </a:r>
            <a:r>
              <a:rPr b="0" i="0" lang="en" sz="1400" u="none" cap="none" strike="noStrike">
                <a:solidFill>
                  <a:srgbClr val="000000"/>
                </a:solidFill>
                <a:latin typeface="Arial"/>
                <a:ea typeface="Arial"/>
                <a:cs typeface="Arial"/>
                <a:sym typeface="Arial"/>
              </a:rPr>
              <a:t> ones, meaning that they will stop searching for a more optimal solution as soon as accuracy stops improving even if continuing would later produce a larger improvement in accuracy later on. </a:t>
            </a:r>
            <a:endParaRPr b="0" i="0" sz="1400" u="none" cap="none" strike="noStrike">
              <a:solidFill>
                <a:srgbClr val="000000"/>
              </a:solidFill>
              <a:latin typeface="Arial"/>
              <a:ea typeface="Arial"/>
              <a:cs typeface="Arial"/>
              <a:sym typeface="Arial"/>
            </a:endParaRPr>
          </a:p>
          <a:p>
            <a:pPr indent="-317500" lvl="0" marL="457200" marR="0" rtl="0" algn="just">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Additionally, as you might imagine, these techniques become prohibitively expensive on very large datasets.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0" st="0"/>
                                            </p:txEl>
                                          </p:spTgt>
                                        </p:tgtEl>
                                        <p:attrNameLst>
                                          <p:attrName>style.visibility</p:attrName>
                                        </p:attrNameLst>
                                      </p:cBhvr>
                                      <p:to>
                                        <p:strVal val="visible"/>
                                      </p:to>
                                    </p:set>
                                    <p:animEffect filter="fade" transition="in">
                                      <p:cBhvr>
                                        <p:cTn dur="1000"/>
                                        <p:tgtEl>
                                          <p:spTgt spid="4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1" st="1"/>
                                            </p:txEl>
                                          </p:spTgt>
                                        </p:tgtEl>
                                        <p:attrNameLst>
                                          <p:attrName>style.visibility</p:attrName>
                                        </p:attrNameLst>
                                      </p:cBhvr>
                                      <p:to>
                                        <p:strVal val="visible"/>
                                      </p:to>
                                    </p:set>
                                    <p:animEffect filter="fade" transition="in">
                                      <p:cBhvr>
                                        <p:cTn dur="1000"/>
                                        <p:tgtEl>
                                          <p:spTgt spid="4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2" st="2"/>
                                            </p:txEl>
                                          </p:spTgt>
                                        </p:tgtEl>
                                        <p:attrNameLst>
                                          <p:attrName>style.visibility</p:attrName>
                                        </p:attrNameLst>
                                      </p:cBhvr>
                                      <p:to>
                                        <p:strVal val="visible"/>
                                      </p:to>
                                    </p:set>
                                    <p:animEffect filter="fade" transition="in">
                                      <p:cBhvr>
                                        <p:cTn dur="1000"/>
                                        <p:tgtEl>
                                          <p:spTgt spid="4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3" st="3"/>
                                            </p:txEl>
                                          </p:spTgt>
                                        </p:tgtEl>
                                        <p:attrNameLst>
                                          <p:attrName>style.visibility</p:attrName>
                                        </p:attrNameLst>
                                      </p:cBhvr>
                                      <p:to>
                                        <p:strVal val="visible"/>
                                      </p:to>
                                    </p:set>
                                    <p:animEffect filter="fade" transition="in">
                                      <p:cBhvr>
                                        <p:cTn dur="1000"/>
                                        <p:tgtEl>
                                          <p:spTgt spid="4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4" st="4"/>
                                            </p:txEl>
                                          </p:spTgt>
                                        </p:tgtEl>
                                        <p:attrNameLst>
                                          <p:attrName>style.visibility</p:attrName>
                                        </p:attrNameLst>
                                      </p:cBhvr>
                                      <p:to>
                                        <p:strVal val="visible"/>
                                      </p:to>
                                    </p:set>
                                    <p:animEffect filter="fade" transition="in">
                                      <p:cBhvr>
                                        <p:cTn dur="1000"/>
                                        <p:tgtEl>
                                          <p:spTgt spid="4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5" st="5"/>
                                            </p:txEl>
                                          </p:spTgt>
                                        </p:tgtEl>
                                        <p:attrNameLst>
                                          <p:attrName>style.visibility</p:attrName>
                                        </p:attrNameLst>
                                      </p:cBhvr>
                                      <p:to>
                                        <p:strVal val="visible"/>
                                      </p:to>
                                    </p:set>
                                    <p:animEffect filter="fade" transition="in">
                                      <p:cBhvr>
                                        <p:cTn dur="1000"/>
                                        <p:tgtEl>
                                          <p:spTgt spid="4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6" st="6"/>
                                            </p:txEl>
                                          </p:spTgt>
                                        </p:tgtEl>
                                        <p:attrNameLst>
                                          <p:attrName>style.visibility</p:attrName>
                                        </p:attrNameLst>
                                      </p:cBhvr>
                                      <p:to>
                                        <p:strVal val="visible"/>
                                      </p:to>
                                    </p:set>
                                    <p:animEffect filter="fade" transition="in">
                                      <p:cBhvr>
                                        <p:cTn dur="1000"/>
                                        <p:tgtEl>
                                          <p:spTgt spid="4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7" st="7"/>
                                            </p:txEl>
                                          </p:spTgt>
                                        </p:tgtEl>
                                        <p:attrNameLst>
                                          <p:attrName>style.visibility</p:attrName>
                                        </p:attrNameLst>
                                      </p:cBhvr>
                                      <p:to>
                                        <p:strVal val="visible"/>
                                      </p:to>
                                    </p:set>
                                    <p:animEffect filter="fade" transition="in">
                                      <p:cBhvr>
                                        <p:cTn dur="1000"/>
                                        <p:tgtEl>
                                          <p:spTgt spid="4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8" st="8"/>
                                            </p:txEl>
                                          </p:spTgt>
                                        </p:tgtEl>
                                        <p:attrNameLst>
                                          <p:attrName>style.visibility</p:attrName>
                                        </p:attrNameLst>
                                      </p:cBhvr>
                                      <p:to>
                                        <p:strVal val="visible"/>
                                      </p:to>
                                    </p:set>
                                    <p:animEffect filter="fade" transition="in">
                                      <p:cBhvr>
                                        <p:cTn dur="1000"/>
                                        <p:tgtEl>
                                          <p:spTgt spid="40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xEl>
                                              <p:pRg end="9" st="9"/>
                                            </p:txEl>
                                          </p:spTgt>
                                        </p:tgtEl>
                                        <p:attrNameLst>
                                          <p:attrName>style.visibility</p:attrName>
                                        </p:attrNameLst>
                                      </p:cBhvr>
                                      <p:to>
                                        <p:strVal val="visible"/>
                                      </p:to>
                                    </p:set>
                                    <p:animEffect filter="fade" transition="in">
                                      <p:cBhvr>
                                        <p:cTn dur="1000"/>
                                        <p:tgtEl>
                                          <p:spTgt spid="409">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776a2abdbc_0_186"/>
          <p:cNvSpPr txBox="1"/>
          <p:nvPr>
            <p:ph type="ctrTitle"/>
          </p:nvPr>
        </p:nvSpPr>
        <p:spPr>
          <a:xfrm>
            <a:off x="1985050" y="2133650"/>
            <a:ext cx="3787800" cy="719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100"/>
              <a:buNone/>
            </a:pPr>
            <a:r>
              <a:rPr lang="en"/>
              <a:t>Summary </a:t>
            </a:r>
            <a:endParaRPr/>
          </a:p>
        </p:txBody>
      </p:sp>
      <p:sp>
        <p:nvSpPr>
          <p:cNvPr id="415" name="Google Shape;415;g776a2abdbc_0_186"/>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rial"/>
                <a:ea typeface="Arial"/>
                <a:cs typeface="Arial"/>
                <a:sym typeface="Arial"/>
              </a:rPr>
              <a:t>10</a:t>
            </a:r>
            <a:endParaRPr b="0" i="0" sz="2400" u="none" cap="none" strike="noStrike">
              <a:solidFill>
                <a:schemeClr val="dk1"/>
              </a:solidFill>
              <a:latin typeface="Arial"/>
              <a:ea typeface="Arial"/>
              <a:cs typeface="Arial"/>
              <a:sym typeface="Arial"/>
            </a:endParaRPr>
          </a:p>
        </p:txBody>
      </p:sp>
      <p:sp>
        <p:nvSpPr>
          <p:cNvPr id="416" name="Google Shape;416;g776a2abdbc_0_18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7f0c5ea69c_0_1"/>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Engineering </a:t>
            </a:r>
            <a:endParaRPr>
              <a:highlight>
                <a:srgbClr val="FFCD00"/>
              </a:highlight>
            </a:endParaRPr>
          </a:p>
        </p:txBody>
      </p:sp>
      <p:sp>
        <p:nvSpPr>
          <p:cNvPr id="103" name="Google Shape;103;g7f0c5ea69c_0_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04" name="Google Shape;104;g7f0c5ea69c_0_1"/>
          <p:cNvSpPr txBox="1"/>
          <p:nvPr/>
        </p:nvSpPr>
        <p:spPr>
          <a:xfrm>
            <a:off x="1145025" y="1725675"/>
            <a:ext cx="6688200" cy="9135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1" i="0" lang="en" sz="1400" u="none" cap="none" strike="noStrike">
                <a:solidFill>
                  <a:srgbClr val="000000"/>
                </a:solidFill>
                <a:latin typeface="Arial"/>
                <a:ea typeface="Arial"/>
                <a:cs typeface="Arial"/>
                <a:sym typeface="Arial"/>
              </a:rPr>
              <a:t>Feature engineering (selection and scaling) </a:t>
            </a:r>
            <a:r>
              <a:rPr b="0" i="0" lang="en" sz="1400" u="none" cap="none" strike="noStrike">
                <a:solidFill>
                  <a:srgbClr val="000000"/>
                </a:solidFill>
                <a:latin typeface="Arial"/>
                <a:ea typeface="Arial"/>
                <a:cs typeface="Arial"/>
                <a:sym typeface="Arial"/>
              </a:rPr>
              <a:t>is the process of creating new features or modifying the existing features in order to achieve better results in our machine learning algorithms.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g7f0c5ea69c_0_1"/>
          <p:cNvSpPr txBox="1"/>
          <p:nvPr/>
        </p:nvSpPr>
        <p:spPr>
          <a:xfrm>
            <a:off x="1145025" y="2892325"/>
            <a:ext cx="6771300" cy="1029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The reason we want to do this in the first place is because (with only a limited amount of data) proper feature engineering often leads to better results (i.e. better performing ML models).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776a2abdbc_0_192"/>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Summary</a:t>
            </a:r>
            <a:endParaRPr>
              <a:highlight>
                <a:srgbClr val="FFCD00"/>
              </a:highlight>
            </a:endParaRPr>
          </a:p>
        </p:txBody>
      </p:sp>
      <p:sp>
        <p:nvSpPr>
          <p:cNvPr id="422" name="Google Shape;422;g776a2abdbc_0_19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23" name="Google Shape;423;g776a2abdbc_0_192"/>
          <p:cNvSpPr txBox="1"/>
          <p:nvPr/>
        </p:nvSpPr>
        <p:spPr>
          <a:xfrm>
            <a:off x="861625" y="1760025"/>
            <a:ext cx="7896900" cy="221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Standardization reduces</a:t>
            </a:r>
            <a:r>
              <a:rPr b="0" i="0" lang="en" sz="1400" u="none" cap="none" strike="noStrike">
                <a:solidFill>
                  <a:srgbClr val="000000"/>
                </a:solidFill>
                <a:latin typeface="Arial"/>
                <a:ea typeface="Arial"/>
                <a:cs typeface="Arial"/>
                <a:sym typeface="Arial"/>
              </a:rPr>
              <a:t> the influence of different feature scales by setting the mean to 0 and standard deviation to 1;</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Normalization</a:t>
            </a:r>
            <a:r>
              <a:rPr b="0" i="0" lang="en" sz="1400" u="none" cap="none" strike="noStrike">
                <a:solidFill>
                  <a:srgbClr val="000000"/>
                </a:solidFill>
                <a:latin typeface="Arial"/>
                <a:ea typeface="Arial"/>
                <a:cs typeface="Arial"/>
                <a:sym typeface="Arial"/>
              </a:rPr>
              <a:t> places all features within the range [0,1] but does not change their distributions;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Correlation thresholds</a:t>
            </a:r>
            <a:r>
              <a:rPr b="0" i="0" lang="en" sz="1400" u="none" cap="none" strike="noStrike">
                <a:solidFill>
                  <a:srgbClr val="000000"/>
                </a:solidFill>
                <a:latin typeface="Arial"/>
                <a:ea typeface="Arial"/>
                <a:cs typeface="Arial"/>
                <a:sym typeface="Arial"/>
              </a:rPr>
              <a:t> help us eliminate those columns that convey the same information as others;</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1" i="0" lang="en" sz="1400" u="none" cap="none" strike="noStrike">
                <a:solidFill>
                  <a:srgbClr val="000000"/>
                </a:solidFill>
                <a:latin typeface="Arial"/>
                <a:ea typeface="Arial"/>
                <a:cs typeface="Arial"/>
                <a:sym typeface="Arial"/>
              </a:rPr>
              <a:t>Forward selection and backward elimination</a:t>
            </a:r>
            <a:r>
              <a:rPr b="0" i="0" lang="en" sz="1400" u="none" cap="none" strike="noStrike">
                <a:solidFill>
                  <a:srgbClr val="000000"/>
                </a:solidFill>
                <a:latin typeface="Arial"/>
                <a:ea typeface="Arial"/>
                <a:cs typeface="Arial"/>
                <a:sym typeface="Arial"/>
              </a:rPr>
              <a:t> can help you identify those columns which are most important in determining the outcome.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0" st="0"/>
                                            </p:txEl>
                                          </p:spTgt>
                                        </p:tgtEl>
                                        <p:attrNameLst>
                                          <p:attrName>style.visibility</p:attrName>
                                        </p:attrNameLst>
                                      </p:cBhvr>
                                      <p:to>
                                        <p:strVal val="visible"/>
                                      </p:to>
                                    </p:set>
                                    <p:animEffect filter="fade" transition="in">
                                      <p:cBhvr>
                                        <p:cTn dur="1000"/>
                                        <p:tgtEl>
                                          <p:spTgt spid="4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1" st="1"/>
                                            </p:txEl>
                                          </p:spTgt>
                                        </p:tgtEl>
                                        <p:attrNameLst>
                                          <p:attrName>style.visibility</p:attrName>
                                        </p:attrNameLst>
                                      </p:cBhvr>
                                      <p:to>
                                        <p:strVal val="visible"/>
                                      </p:to>
                                    </p:set>
                                    <p:animEffect filter="fade" transition="in">
                                      <p:cBhvr>
                                        <p:cTn dur="1000"/>
                                        <p:tgtEl>
                                          <p:spTgt spid="4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2" st="2"/>
                                            </p:txEl>
                                          </p:spTgt>
                                        </p:tgtEl>
                                        <p:attrNameLst>
                                          <p:attrName>style.visibility</p:attrName>
                                        </p:attrNameLst>
                                      </p:cBhvr>
                                      <p:to>
                                        <p:strVal val="visible"/>
                                      </p:to>
                                    </p:set>
                                    <p:animEffect filter="fade" transition="in">
                                      <p:cBhvr>
                                        <p:cTn dur="1000"/>
                                        <p:tgtEl>
                                          <p:spTgt spid="4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3" st="3"/>
                                            </p:txEl>
                                          </p:spTgt>
                                        </p:tgtEl>
                                        <p:attrNameLst>
                                          <p:attrName>style.visibility</p:attrName>
                                        </p:attrNameLst>
                                      </p:cBhvr>
                                      <p:to>
                                        <p:strVal val="visible"/>
                                      </p:to>
                                    </p:set>
                                    <p:animEffect filter="fade" transition="in">
                                      <p:cBhvr>
                                        <p:cTn dur="1000"/>
                                        <p:tgtEl>
                                          <p:spTgt spid="4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4" st="4"/>
                                            </p:txEl>
                                          </p:spTgt>
                                        </p:tgtEl>
                                        <p:attrNameLst>
                                          <p:attrName>style.visibility</p:attrName>
                                        </p:attrNameLst>
                                      </p:cBhvr>
                                      <p:to>
                                        <p:strVal val="visible"/>
                                      </p:to>
                                    </p:set>
                                    <p:animEffect filter="fade" transition="in">
                                      <p:cBhvr>
                                        <p:cTn dur="1000"/>
                                        <p:tgtEl>
                                          <p:spTgt spid="4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5" st="5"/>
                                            </p:txEl>
                                          </p:spTgt>
                                        </p:tgtEl>
                                        <p:attrNameLst>
                                          <p:attrName>style.visibility</p:attrName>
                                        </p:attrNameLst>
                                      </p:cBhvr>
                                      <p:to>
                                        <p:strVal val="visible"/>
                                      </p:to>
                                    </p:set>
                                    <p:animEffect filter="fade" transition="in">
                                      <p:cBhvr>
                                        <p:cTn dur="1000"/>
                                        <p:tgtEl>
                                          <p:spTgt spid="42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6fd24979aa_0_64"/>
          <p:cNvSpPr txBox="1"/>
          <p:nvPr>
            <p:ph type="ctrTitle"/>
          </p:nvPr>
        </p:nvSpPr>
        <p:spPr>
          <a:xfrm>
            <a:off x="2031125" y="1936575"/>
            <a:ext cx="3787800" cy="955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The End. </a:t>
            </a:r>
            <a:endParaRPr/>
          </a:p>
        </p:txBody>
      </p:sp>
      <p:sp>
        <p:nvSpPr>
          <p:cNvPr id="429" name="Google Shape;429;g6fd24979aa_0_64"/>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430" name="Google Shape;430;g6fd24979aa_0_6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9fa3b3f7d7_0_0"/>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Engineering </a:t>
            </a:r>
            <a:endParaRPr>
              <a:highlight>
                <a:srgbClr val="FFCD00"/>
              </a:highlight>
            </a:endParaRPr>
          </a:p>
        </p:txBody>
      </p:sp>
      <p:sp>
        <p:nvSpPr>
          <p:cNvPr id="111" name="Google Shape;111;g9fa3b3f7d7_0_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12" name="Google Shape;112;g9fa3b3f7d7_0_0"/>
          <p:cNvSpPr/>
          <p:nvPr/>
        </p:nvSpPr>
        <p:spPr>
          <a:xfrm>
            <a:off x="3137675" y="1672525"/>
            <a:ext cx="3194700" cy="92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Engineering (Set of Techniques and choices)</a:t>
            </a:r>
            <a:endParaRPr b="0" i="0" sz="1400" u="none" cap="none" strike="noStrike">
              <a:solidFill>
                <a:srgbClr val="000000"/>
              </a:solidFill>
              <a:latin typeface="Arial"/>
              <a:ea typeface="Arial"/>
              <a:cs typeface="Arial"/>
              <a:sym typeface="Arial"/>
            </a:endParaRPr>
          </a:p>
        </p:txBody>
      </p:sp>
      <p:sp>
        <p:nvSpPr>
          <p:cNvPr id="113" name="Google Shape;113;g9fa3b3f7d7_0_0"/>
          <p:cNvSpPr/>
          <p:nvPr/>
        </p:nvSpPr>
        <p:spPr>
          <a:xfrm>
            <a:off x="6412025" y="3202125"/>
            <a:ext cx="2131200" cy="92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Normalisation (0-1 range)</a:t>
            </a:r>
            <a:endParaRPr b="0" i="0" sz="1400" u="none" cap="none" strike="noStrike">
              <a:solidFill>
                <a:srgbClr val="000000"/>
              </a:solidFill>
              <a:latin typeface="Arial"/>
              <a:ea typeface="Arial"/>
              <a:cs typeface="Arial"/>
              <a:sym typeface="Arial"/>
            </a:endParaRPr>
          </a:p>
        </p:txBody>
      </p:sp>
      <p:sp>
        <p:nvSpPr>
          <p:cNvPr id="114" name="Google Shape;114;g9fa3b3f7d7_0_0"/>
          <p:cNvSpPr/>
          <p:nvPr/>
        </p:nvSpPr>
        <p:spPr>
          <a:xfrm>
            <a:off x="3716250" y="3202125"/>
            <a:ext cx="2131200" cy="92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Standardisation (feature values to gaussian)</a:t>
            </a:r>
            <a:endParaRPr b="0" i="0" sz="1400" u="none" cap="none" strike="noStrike">
              <a:solidFill>
                <a:srgbClr val="000000"/>
              </a:solidFill>
              <a:latin typeface="Arial"/>
              <a:ea typeface="Arial"/>
              <a:cs typeface="Arial"/>
              <a:sym typeface="Arial"/>
            </a:endParaRPr>
          </a:p>
        </p:txBody>
      </p:sp>
      <p:sp>
        <p:nvSpPr>
          <p:cNvPr id="115" name="Google Shape;115;g9fa3b3f7d7_0_0"/>
          <p:cNvSpPr/>
          <p:nvPr/>
        </p:nvSpPr>
        <p:spPr>
          <a:xfrm>
            <a:off x="1114600" y="3202125"/>
            <a:ext cx="2131200" cy="92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Feature Selection (Selecting a subset of features)</a:t>
            </a:r>
            <a:endParaRPr b="0" i="0" sz="1400" u="none" cap="none" strike="noStrike">
              <a:solidFill>
                <a:srgbClr val="000000"/>
              </a:solidFill>
              <a:latin typeface="Arial"/>
              <a:ea typeface="Arial"/>
              <a:cs typeface="Arial"/>
              <a:sym typeface="Arial"/>
            </a:endParaRPr>
          </a:p>
        </p:txBody>
      </p:sp>
      <p:cxnSp>
        <p:nvCxnSpPr>
          <p:cNvPr id="116" name="Google Shape;116;g9fa3b3f7d7_0_0"/>
          <p:cNvCxnSpPr>
            <a:stCxn id="112" idx="2"/>
            <a:endCxn id="115" idx="0"/>
          </p:cNvCxnSpPr>
          <p:nvPr/>
        </p:nvCxnSpPr>
        <p:spPr>
          <a:xfrm flipH="1">
            <a:off x="2180225" y="2600125"/>
            <a:ext cx="2554800" cy="602100"/>
          </a:xfrm>
          <a:prstGeom prst="straightConnector1">
            <a:avLst/>
          </a:prstGeom>
          <a:noFill/>
          <a:ln cap="flat" cmpd="sng" w="9525">
            <a:solidFill>
              <a:schemeClr val="dk2"/>
            </a:solidFill>
            <a:prstDash val="solid"/>
            <a:round/>
            <a:headEnd len="sm" w="sm" type="none"/>
            <a:tailEnd len="med" w="med" type="triangle"/>
          </a:ln>
        </p:spPr>
      </p:cxnSp>
      <p:cxnSp>
        <p:nvCxnSpPr>
          <p:cNvPr id="117" name="Google Shape;117;g9fa3b3f7d7_0_0"/>
          <p:cNvCxnSpPr>
            <a:stCxn id="112" idx="2"/>
            <a:endCxn id="114" idx="0"/>
          </p:cNvCxnSpPr>
          <p:nvPr/>
        </p:nvCxnSpPr>
        <p:spPr>
          <a:xfrm>
            <a:off x="4735025" y="2600125"/>
            <a:ext cx="46800" cy="602100"/>
          </a:xfrm>
          <a:prstGeom prst="straightConnector1">
            <a:avLst/>
          </a:prstGeom>
          <a:noFill/>
          <a:ln cap="flat" cmpd="sng" w="9525">
            <a:solidFill>
              <a:schemeClr val="dk2"/>
            </a:solidFill>
            <a:prstDash val="solid"/>
            <a:round/>
            <a:headEnd len="sm" w="sm" type="none"/>
            <a:tailEnd len="med" w="med" type="triangle"/>
          </a:ln>
        </p:spPr>
      </p:cxnSp>
      <p:cxnSp>
        <p:nvCxnSpPr>
          <p:cNvPr id="118" name="Google Shape;118;g9fa3b3f7d7_0_0"/>
          <p:cNvCxnSpPr>
            <a:stCxn id="112" idx="2"/>
            <a:endCxn id="113" idx="0"/>
          </p:cNvCxnSpPr>
          <p:nvPr/>
        </p:nvCxnSpPr>
        <p:spPr>
          <a:xfrm>
            <a:off x="4735025" y="2600125"/>
            <a:ext cx="2742600" cy="602100"/>
          </a:xfrm>
          <a:prstGeom prst="straightConnector1">
            <a:avLst/>
          </a:prstGeom>
          <a:noFill/>
          <a:ln cap="flat" cmpd="sng" w="9525">
            <a:solidFill>
              <a:schemeClr val="dk2"/>
            </a:solidFill>
            <a:prstDash val="solid"/>
            <a:round/>
            <a:headEnd len="sm" w="sm" type="none"/>
            <a:tailEnd len="med" w="med" type="triangle"/>
          </a:ln>
        </p:spPr>
      </p:cxnSp>
      <p:sp>
        <p:nvSpPr>
          <p:cNvPr id="119" name="Google Shape;119;g9fa3b3f7d7_0_0"/>
          <p:cNvSpPr/>
          <p:nvPr/>
        </p:nvSpPr>
        <p:spPr>
          <a:xfrm>
            <a:off x="3501725" y="2914375"/>
            <a:ext cx="5209200" cy="16584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77b83c3cac_0_2"/>
          <p:cNvSpPr txBox="1"/>
          <p:nvPr>
            <p:ph type="ctrTitle"/>
          </p:nvPr>
        </p:nvSpPr>
        <p:spPr>
          <a:xfrm>
            <a:off x="2040825" y="2391350"/>
            <a:ext cx="3787800" cy="951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t>Feature Scaling</a:t>
            </a:r>
            <a:endParaRPr/>
          </a:p>
          <a:p>
            <a:pPr indent="0" lvl="0" marL="0" rtl="0" algn="l">
              <a:lnSpc>
                <a:spcPct val="100000"/>
              </a:lnSpc>
              <a:spcBef>
                <a:spcPts val="0"/>
              </a:spcBef>
              <a:spcAft>
                <a:spcPts val="0"/>
              </a:spcAft>
              <a:buSzPts val="3000"/>
              <a:buNone/>
            </a:pPr>
            <a:r>
              <a:t/>
            </a:r>
            <a:endParaRPr/>
          </a:p>
        </p:txBody>
      </p:sp>
      <p:sp>
        <p:nvSpPr>
          <p:cNvPr id="125" name="Google Shape;125;g77b83c3cac_0_2"/>
          <p:cNvSpPr txBox="1"/>
          <p:nvPr/>
        </p:nvSpPr>
        <p:spPr>
          <a:xfrm>
            <a:off x="1133975" y="2291150"/>
            <a:ext cx="543900" cy="562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 sz="2400" u="none" cap="none" strike="noStrike">
                <a:solidFill>
                  <a:schemeClr val="dk1"/>
                </a:solidFill>
                <a:latin typeface="Arial"/>
                <a:ea typeface="Arial"/>
                <a:cs typeface="Arial"/>
                <a:sym typeface="Arial"/>
              </a:rPr>
              <a:t>2</a:t>
            </a:r>
            <a:endParaRPr b="0" i="0" sz="2400" u="none" cap="none" strike="noStrike">
              <a:solidFill>
                <a:srgbClr val="000000"/>
              </a:solidFill>
              <a:latin typeface="Arial"/>
              <a:ea typeface="Arial"/>
              <a:cs typeface="Arial"/>
              <a:sym typeface="Arial"/>
            </a:endParaRPr>
          </a:p>
        </p:txBody>
      </p:sp>
      <p:sp>
        <p:nvSpPr>
          <p:cNvPr id="126" name="Google Shape;126;g77b83c3cac_0_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77b83c3cac_0_14"/>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Scaling  </a:t>
            </a:r>
            <a:endParaRPr>
              <a:highlight>
                <a:srgbClr val="FFCD00"/>
              </a:highlight>
            </a:endParaRPr>
          </a:p>
        </p:txBody>
      </p:sp>
      <p:sp>
        <p:nvSpPr>
          <p:cNvPr id="132" name="Google Shape;132;g77b83c3cac_0_1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33" name="Google Shape;133;g77b83c3cac_0_14"/>
          <p:cNvSpPr txBox="1"/>
          <p:nvPr/>
        </p:nvSpPr>
        <p:spPr>
          <a:xfrm>
            <a:off x="1137350" y="2341875"/>
            <a:ext cx="6688200" cy="72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400" u="none" cap="none" strike="noStrike">
                <a:solidFill>
                  <a:srgbClr val="000000"/>
                </a:solidFill>
                <a:latin typeface="Arial"/>
                <a:ea typeface="Arial"/>
                <a:cs typeface="Arial"/>
                <a:sym typeface="Arial"/>
              </a:rPr>
              <a:t>Feature scaling</a:t>
            </a:r>
            <a:r>
              <a:rPr b="0" i="0" lang="en" sz="1400" u="none" cap="none" strike="noStrike">
                <a:solidFill>
                  <a:srgbClr val="000000"/>
                </a:solidFill>
                <a:latin typeface="Arial"/>
                <a:ea typeface="Arial"/>
                <a:cs typeface="Arial"/>
                <a:sym typeface="Arial"/>
              </a:rPr>
              <a:t> is the process of rescaling the features so that they have the </a:t>
            </a:r>
            <a:r>
              <a:rPr b="1" i="0" lang="en" sz="1400" u="none" cap="none" strike="noStrike">
                <a:solidFill>
                  <a:srgbClr val="000000"/>
                </a:solidFill>
                <a:latin typeface="Arial"/>
                <a:ea typeface="Arial"/>
                <a:cs typeface="Arial"/>
                <a:sym typeface="Arial"/>
              </a:rPr>
              <a:t>same order of magnitude</a:t>
            </a: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776a2abdbc_0_145"/>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Scaling: Example</a:t>
            </a:r>
            <a:endParaRPr>
              <a:highlight>
                <a:srgbClr val="FFCD00"/>
              </a:highlight>
            </a:endParaRPr>
          </a:p>
        </p:txBody>
      </p:sp>
      <p:sp>
        <p:nvSpPr>
          <p:cNvPr id="139" name="Google Shape;139;g776a2abdbc_0_14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aphicFrame>
        <p:nvGraphicFramePr>
          <p:cNvPr id="140" name="Google Shape;140;g776a2abdbc_0_145"/>
          <p:cNvGraphicFramePr/>
          <p:nvPr/>
        </p:nvGraphicFramePr>
        <p:xfrm>
          <a:off x="261575" y="1487100"/>
          <a:ext cx="3000000" cy="3000000"/>
        </p:xfrm>
        <a:graphic>
          <a:graphicData uri="http://schemas.openxmlformats.org/drawingml/2006/table">
            <a:tbl>
              <a:tblPr>
                <a:noFill/>
                <a:tableStyleId>{0E837733-2DE2-448A-9957-76418991D613}</a:tableStyleId>
              </a:tblPr>
              <a:tblGrid>
                <a:gridCol w="418925"/>
                <a:gridCol w="1887975"/>
                <a:gridCol w="931850"/>
                <a:gridCol w="2047300"/>
                <a:gridCol w="2047300"/>
                <a:gridCol w="1248550"/>
              </a:tblGrid>
              <a:tr h="721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Engine Displacement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Cylinders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Fuel Barrels/Year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CO2 Emission Grams/Mile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Manufacturer (Label)</a:t>
                      </a:r>
                      <a:endParaRPr sz="1400" u="none" cap="none" strike="noStrike"/>
                    </a:p>
                  </a:txBody>
                  <a:tcPr marT="91425" marB="91425" marR="91425" marL="91425"/>
                </a:tc>
              </a:tr>
              <a:tr h="5354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19.388824</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522.764706</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AM General</a:t>
                      </a:r>
                      <a:endParaRPr sz="1400" u="none" cap="none" strike="noStrike"/>
                    </a:p>
                  </a:txBody>
                  <a:tcPr marT="91425" marB="91425" marR="91425" marL="91425"/>
                </a:tc>
              </a:tr>
              <a:tr h="5354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25.354615</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683.615385</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chemeClr val="dk1"/>
                        </a:buClr>
                        <a:buSzPts val="1400"/>
                        <a:buFont typeface="Arial"/>
                        <a:buNone/>
                      </a:pPr>
                      <a:r>
                        <a:rPr lang="en" sz="1400" u="none" cap="none" strike="noStrike"/>
                        <a:t>AM General</a:t>
                      </a:r>
                      <a:endParaRPr sz="1400" u="none" cap="none" strike="noStrike"/>
                    </a:p>
                  </a:txBody>
                  <a:tcPr marT="91425" marB="91425" marR="91425" marL="91425"/>
                </a:tc>
              </a:tr>
              <a:tr h="5354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20.600625</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555.437500</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chemeClr val="dk1"/>
                        </a:buClr>
                        <a:buSzPts val="1400"/>
                        <a:buFont typeface="Arial"/>
                        <a:buNone/>
                      </a:pPr>
                      <a:r>
                        <a:rPr lang="en" sz="1400" u="none" cap="none" strike="noStrike"/>
                        <a:t>AM General</a:t>
                      </a:r>
                      <a:endParaRPr sz="1400" u="none" cap="none" strike="noStrike"/>
                    </a:p>
                  </a:txBody>
                  <a:tcPr marT="91425" marB="91425" marR="91425" marL="91425"/>
                </a:tc>
              </a:tr>
              <a:tr h="5354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3.8</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25.354615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683.615385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400"/>
                        <a:buFont typeface="Arial"/>
                        <a:buNone/>
                      </a:pPr>
                      <a:r>
                        <a:rPr lang="en" sz="1400" u="none" cap="none" strike="noStrike"/>
                        <a:t>AM General</a:t>
                      </a:r>
                      <a:endParaRPr sz="1400" u="none" cap="none" strike="noStrike"/>
                    </a:p>
                  </a:txBody>
                  <a:tcPr marT="91425" marB="91425" marR="91425" marL="91425"/>
                </a:tc>
              </a:tr>
              <a:tr h="5354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77b83c3cac_0_231"/>
          <p:cNvSpPr txBox="1"/>
          <p:nvPr>
            <p:ph type="title"/>
          </p:nvPr>
        </p:nvSpPr>
        <p:spPr>
          <a:xfrm>
            <a:off x="1381250" y="922668"/>
            <a:ext cx="3878400" cy="435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Feature Scaling: Example</a:t>
            </a:r>
            <a:endParaRPr>
              <a:highlight>
                <a:srgbClr val="FFCD00"/>
              </a:highlight>
            </a:endParaRPr>
          </a:p>
        </p:txBody>
      </p:sp>
      <p:sp>
        <p:nvSpPr>
          <p:cNvPr id="146" name="Google Shape;146;g77b83c3cac_0_23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graphicFrame>
        <p:nvGraphicFramePr>
          <p:cNvPr id="147" name="Google Shape;147;g77b83c3cac_0_231"/>
          <p:cNvGraphicFramePr/>
          <p:nvPr/>
        </p:nvGraphicFramePr>
        <p:xfrm>
          <a:off x="424313" y="1358275"/>
          <a:ext cx="3000000" cy="3000000"/>
        </p:xfrm>
        <a:graphic>
          <a:graphicData uri="http://schemas.openxmlformats.org/drawingml/2006/table">
            <a:tbl>
              <a:tblPr>
                <a:noFill/>
                <a:tableStyleId>{0E837733-2DE2-448A-9957-76418991D613}</a:tableStyleId>
              </a:tblPr>
              <a:tblGrid>
                <a:gridCol w="418925"/>
                <a:gridCol w="1887975"/>
                <a:gridCol w="1592075"/>
                <a:gridCol w="1870725"/>
                <a:gridCol w="1486875"/>
                <a:gridCol w="1269100"/>
              </a:tblGrid>
              <a:tr h="6791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Engine Displacement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Cylinders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Fuel Barrels/Year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CO2 Emission Grams/Mile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Manufacturer (Label)</a:t>
                      </a:r>
                      <a:endParaRPr sz="1400" u="none" cap="none" strike="noStrike"/>
                    </a:p>
                  </a:txBody>
                  <a:tcPr marT="91425" marB="91425" marR="91425" marL="91425"/>
                </a:tc>
              </a:tr>
              <a:tr h="7169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-0.616822</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-1.00560</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0.398406</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0.398528</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AM General</a:t>
                      </a:r>
                      <a:endParaRPr sz="1400" u="none" cap="none" strike="noStrike"/>
                    </a:p>
                  </a:txBody>
                  <a:tcPr marT="91425" marB="91425" marR="91425" marL="91425"/>
                </a:tc>
              </a:tr>
              <a:tr h="5197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0.633752</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0.133841</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1.733866</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1.749543</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chemeClr val="dk1"/>
                        </a:buClr>
                        <a:buSzPts val="1400"/>
                        <a:buFont typeface="Arial"/>
                        <a:buNone/>
                      </a:pPr>
                      <a:r>
                        <a:rPr lang="en" sz="1400" u="none" cap="none" strike="noStrike"/>
                        <a:t>AM General</a:t>
                      </a:r>
                      <a:endParaRPr sz="1400" u="none" cap="none" strike="noStrike"/>
                    </a:p>
                  </a:txBody>
                  <a:tcPr marT="91425" marB="91425" marR="91425" marL="91425"/>
                </a:tc>
              </a:tr>
              <a:tr h="7169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-0.616822</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-1.00560</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0.669671</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0.672953</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chemeClr val="dk1"/>
                        </a:buClr>
                        <a:buSzPts val="1400"/>
                        <a:buFont typeface="Arial"/>
                        <a:buNone/>
                      </a:pPr>
                      <a:r>
                        <a:rPr lang="en" sz="1400" u="none" cap="none" strike="noStrike"/>
                        <a:t>AM General</a:t>
                      </a:r>
                      <a:endParaRPr sz="1400" u="none" cap="none" strike="noStrike"/>
                    </a:p>
                  </a:txBody>
                  <a:tcPr marT="91425" marB="91425" marR="91425" marL="91425"/>
                </a:tc>
              </a:tr>
              <a:tr h="5197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0.633752</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0.133841</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66675" marB="66675" marR="66675" marL="6667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1.733866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1.749543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400"/>
                        <a:buFont typeface="Arial"/>
                        <a:buNone/>
                      </a:pPr>
                      <a:r>
                        <a:rPr lang="en" sz="1400" u="none" cap="none" strike="noStrike"/>
                        <a:t>AM General</a:t>
                      </a:r>
                      <a:endParaRPr sz="1400" u="none" cap="none" strike="noStrike"/>
                    </a:p>
                  </a:txBody>
                  <a:tcPr marT="91425" marB="91425" marR="91425" marL="91425"/>
                </a:tc>
              </a:tr>
              <a:tr h="5037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t>
                      </a:r>
                      <a:endParaRPr sz="1400" u="none" cap="none" strike="noStrike"/>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