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48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1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800A4-5382-9E46-ADEF-9C9205584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C574B-054A-F84E-8DE4-D32CC6B87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CB4E6-2DE2-AE44-B7EC-8AA778FA0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6948-C20C-B346-B16A-8540EA5CBC92}" type="datetimeFigureOut">
              <a:rPr lang="en-NL" smtClean="0"/>
              <a:t>26/03/2021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4F8C9-56D6-DF4C-8E9F-A7373E0C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389F8-A304-2A4D-BD08-25B497C3C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FE73-119B-0D4A-BE8F-807ED616A5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508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FE28-8D13-6F43-80EC-031F6BA9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EB4D5-749E-3F41-B1AD-5715804E7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0641F-A547-DF43-87D1-00AD2FA35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6948-C20C-B346-B16A-8540EA5CBC92}" type="datetimeFigureOut">
              <a:rPr lang="en-NL" smtClean="0"/>
              <a:t>26/03/2021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58BF4-206A-E24E-805C-9168084C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C3B1A-EA7D-9942-9DF9-9D51B5A7D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FE73-119B-0D4A-BE8F-807ED616A5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3498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8687A0-92C9-744B-827B-25E81D17F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31888-4F13-1D45-8303-5287814D9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C6C4B-0D36-6B4A-9408-1D8B785F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6948-C20C-B346-B16A-8540EA5CBC92}" type="datetimeFigureOut">
              <a:rPr lang="en-NL" smtClean="0"/>
              <a:t>26/03/2021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F9F1A-5114-3343-A9AC-8CE4FD06D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9EEDD-091F-0D4B-BF57-BB3C2720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FE73-119B-0D4A-BE8F-807ED616A5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999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C4C23-1356-4044-965E-F46C6A0C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E8F10-BC26-F64A-9A58-17E22EFE7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6F438-1F19-4541-868F-D039C6F1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6948-C20C-B346-B16A-8540EA5CBC92}" type="datetimeFigureOut">
              <a:rPr lang="en-NL" smtClean="0"/>
              <a:t>26/03/2021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971E1-B583-D44B-9107-7FFA9BFC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F70DE-044E-AC4B-B738-7F8F9F88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FE73-119B-0D4A-BE8F-807ED616A5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2662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BBB9-798B-104E-A3FC-0B03F57D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EB360-E31D-EB44-A7F9-A278F8F9D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A427C-DD42-A847-B9F4-AAD30F6A5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6948-C20C-B346-B16A-8540EA5CBC92}" type="datetimeFigureOut">
              <a:rPr lang="en-NL" smtClean="0"/>
              <a:t>26/03/2021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48B26-1B93-A449-AF2A-249CDB67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C19C0-BDE2-B740-B1D1-6D3AC661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FE73-119B-0D4A-BE8F-807ED616A5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372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4DFF-A680-1C49-94A4-098DE82BD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2915A-A974-8549-A859-81FA8AAC0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31AAF-F25F-AD41-B3A3-D70A27B60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661DB-D7D2-B74A-8671-8C959AC6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6948-C20C-B346-B16A-8540EA5CBC92}" type="datetimeFigureOut">
              <a:rPr lang="en-NL" smtClean="0"/>
              <a:t>26/03/2021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581BD-9856-5D41-B41E-8796BA5AB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E8FC5-C53B-5C47-8EFF-E7DC2DD3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FE73-119B-0D4A-BE8F-807ED616A5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427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5DB15-C937-684C-A20A-5387AFF1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0EFAF-5000-774D-A141-31BE2A506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A2C5B-1EBB-FE4D-8F38-75F0AD2D4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555B3-DC67-CE45-A00B-88B28E71B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5C8D6E-7D62-F94E-A16D-7A898A6F2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BB1502-8B4B-2245-A20D-388734987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6948-C20C-B346-B16A-8540EA5CBC92}" type="datetimeFigureOut">
              <a:rPr lang="en-NL" smtClean="0"/>
              <a:t>26/03/2021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865DB8-1D0F-9A43-A6E2-9870A868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3B8A1-D07B-C44B-AD3A-566A0692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FE73-119B-0D4A-BE8F-807ED616A5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622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83B1-6C94-E345-91B8-9C0EA07E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E6A159-73DB-D749-B306-821B62227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6948-C20C-B346-B16A-8540EA5CBC92}" type="datetimeFigureOut">
              <a:rPr lang="en-NL" smtClean="0"/>
              <a:t>26/03/2021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FE82F-3D67-684D-928D-461BF6E6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59DBD-3BB3-6B48-9E56-2E2F093A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FE73-119B-0D4A-BE8F-807ED616A5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5574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4E519B-A005-CE40-B847-BF89B40AE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6948-C20C-B346-B16A-8540EA5CBC92}" type="datetimeFigureOut">
              <a:rPr lang="en-NL" smtClean="0"/>
              <a:t>26/03/2021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45D86F-C20D-4A4C-84A4-F084FDDB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D85CA-4A60-E547-A560-8DCDCE94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FE73-119B-0D4A-BE8F-807ED616A5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99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DA697-6A15-9F4D-80CD-E6C503EF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2801B-6233-8945-ADBF-7D2650990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7DC70-5A3C-3C45-B952-ADC024C0F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A89A7-3D4D-FC46-8E23-51A4A197E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6948-C20C-B346-B16A-8540EA5CBC92}" type="datetimeFigureOut">
              <a:rPr lang="en-NL" smtClean="0"/>
              <a:t>26/03/2021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89FB0-A852-0C4F-B38D-8A0EA013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CCBF6-E9C2-9042-9902-BD60535F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FE73-119B-0D4A-BE8F-807ED616A5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796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9A91-5265-DF44-9902-963503E02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56DEF-CFE2-4449-B079-5D65C5515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5BFDB-B845-2D40-B52E-4EE8A1D00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49F38-87BD-CF48-956C-2917D0AB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6948-C20C-B346-B16A-8540EA5CBC92}" type="datetimeFigureOut">
              <a:rPr lang="en-NL" smtClean="0"/>
              <a:t>26/03/2021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E839E-D36D-9B49-BC5E-E5DC5699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CBD87-E3EA-4040-99D0-F4B14AC6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FE73-119B-0D4A-BE8F-807ED616A5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249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55D1C-C19F-8841-BFE3-A133F8057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3BF6A-69B7-8742-A7D6-5D6027C76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83961-4F90-A840-AC7E-B0F6632BF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46948-C20C-B346-B16A-8540EA5CBC92}" type="datetimeFigureOut">
              <a:rPr lang="en-NL" smtClean="0"/>
              <a:t>26/03/2021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C6FED-E923-794D-822B-7AE01ACE3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E1190-7CF3-4C42-88EF-66025EAE6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FFE73-119B-0D4A-BE8F-807ED616A5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1121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lying Cards Stock Photo - Download Image Now - iStock">
            <a:extLst>
              <a:ext uri="{FF2B5EF4-FFF2-40B4-BE49-F238E27FC236}">
                <a16:creationId xmlns:a16="http://schemas.microsoft.com/office/drawing/2014/main" id="{DD9A9E5D-A909-6841-9311-7B2F3F4202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3818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4A47C-09D6-8F4F-A21C-233149C8C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625683"/>
            <a:ext cx="4599345" cy="370081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NL" sz="4800" dirty="0"/>
              <a:t>Project 1: building a modified version of Solitaire using python (week-1 lessons)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652BE-9C6A-194C-85A1-CBF3735F1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NL" sz="2000" dirty="0"/>
              <a:t>Thinh Nguyen</a:t>
            </a:r>
          </a:p>
          <a:p>
            <a:pPr algn="l"/>
            <a:r>
              <a:rPr lang="en-NL" sz="2000" dirty="0"/>
              <a:t>Cohort: DAPT0321</a:t>
            </a:r>
          </a:p>
          <a:p>
            <a:pPr algn="l"/>
            <a:r>
              <a:rPr lang="en-NL" sz="2000" dirty="0"/>
              <a:t>Amsterdam, Mar-2021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6503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D2346E13-B3D4-8C4E-AAB0-AC37EE1EC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594" y="1313414"/>
            <a:ext cx="8610600" cy="5219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911593-1E7C-6E44-B881-8BAC6269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6" y="105360"/>
            <a:ext cx="10515600" cy="681622"/>
          </a:xfrm>
        </p:spPr>
        <p:txBody>
          <a:bodyPr>
            <a:normAutofit/>
          </a:bodyPr>
          <a:lstStyle/>
          <a:p>
            <a:r>
              <a:rPr lang="en-NL" sz="3600" dirty="0"/>
              <a:t>Quick reminder – original game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D5FCB-D351-F24F-B7F4-89C8375C6E56}"/>
              </a:ext>
            </a:extLst>
          </p:cNvPr>
          <p:cNvSpPr txBox="1"/>
          <p:nvPr/>
        </p:nvSpPr>
        <p:spPr>
          <a:xfrm>
            <a:off x="272716" y="826489"/>
            <a:ext cx="1179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000" dirty="0"/>
              <a:t>Stock pile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B5BE1D-A16E-3749-AE04-BF193BCCBE62}"/>
              </a:ext>
            </a:extLst>
          </p:cNvPr>
          <p:cNvSpPr/>
          <p:nvPr/>
        </p:nvSpPr>
        <p:spPr>
          <a:xfrm>
            <a:off x="1780674" y="1377873"/>
            <a:ext cx="890337" cy="263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4D64A9-D06D-6E4B-8862-90B816DB265E}"/>
              </a:ext>
            </a:extLst>
          </p:cNvPr>
          <p:cNvSpPr/>
          <p:nvPr/>
        </p:nvSpPr>
        <p:spPr>
          <a:xfrm>
            <a:off x="3328737" y="1377873"/>
            <a:ext cx="890337" cy="263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35CE5A63-FC5D-3B44-9747-4A4BA57C9D09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>
            <a:off x="1451811" y="1026544"/>
            <a:ext cx="774032" cy="351329"/>
          </a:xfrm>
          <a:prstGeom prst="curvedConnector2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32C8FD05-5839-4644-BF08-E68C43B66C91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>
            <a:off x="1451811" y="1026544"/>
            <a:ext cx="2322095" cy="351329"/>
          </a:xfrm>
          <a:prstGeom prst="curvedConnector2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F12FFC0-2DAE-484D-8F60-785C22778A81}"/>
              </a:ext>
            </a:extLst>
          </p:cNvPr>
          <p:cNvSpPr txBox="1"/>
          <p:nvPr/>
        </p:nvSpPr>
        <p:spPr>
          <a:xfrm>
            <a:off x="10198768" y="602316"/>
            <a:ext cx="157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2000" dirty="0"/>
              <a:t>Foundations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5BCFD4-191C-F541-B851-5A474BD71C1D}"/>
              </a:ext>
            </a:extLst>
          </p:cNvPr>
          <p:cNvSpPr/>
          <p:nvPr/>
        </p:nvSpPr>
        <p:spPr>
          <a:xfrm>
            <a:off x="5454316" y="1323975"/>
            <a:ext cx="890337" cy="263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6E7BB2-630B-FC4E-899C-82EE55E0A339}"/>
              </a:ext>
            </a:extLst>
          </p:cNvPr>
          <p:cNvSpPr/>
          <p:nvPr/>
        </p:nvSpPr>
        <p:spPr>
          <a:xfrm>
            <a:off x="6689558" y="1323975"/>
            <a:ext cx="890337" cy="263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E299AC-D5F8-4A44-AA43-A6510D5A8F05}"/>
              </a:ext>
            </a:extLst>
          </p:cNvPr>
          <p:cNvSpPr/>
          <p:nvPr/>
        </p:nvSpPr>
        <p:spPr>
          <a:xfrm>
            <a:off x="7924800" y="1322471"/>
            <a:ext cx="890337" cy="263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65132D-A515-3745-83F6-5B71E45AF1FF}"/>
              </a:ext>
            </a:extLst>
          </p:cNvPr>
          <p:cNvSpPr/>
          <p:nvPr/>
        </p:nvSpPr>
        <p:spPr>
          <a:xfrm>
            <a:off x="9159791" y="1322471"/>
            <a:ext cx="890337" cy="263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C34472A7-98C3-ED43-B5AD-4F585CF0271D}"/>
              </a:ext>
            </a:extLst>
          </p:cNvPr>
          <p:cNvCxnSpPr>
            <a:stCxn id="17" idx="1"/>
            <a:endCxn id="21" idx="0"/>
          </p:cNvCxnSpPr>
          <p:nvPr/>
        </p:nvCxnSpPr>
        <p:spPr>
          <a:xfrm rot="10800000" flipV="1">
            <a:off x="9604960" y="802371"/>
            <a:ext cx="593808" cy="520100"/>
          </a:xfrm>
          <a:prstGeom prst="curvedConnector2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AF407346-0293-3341-B8DD-DF4F97EB4BEF}"/>
              </a:ext>
            </a:extLst>
          </p:cNvPr>
          <p:cNvCxnSpPr>
            <a:stCxn id="17" idx="1"/>
            <a:endCxn id="20" idx="0"/>
          </p:cNvCxnSpPr>
          <p:nvPr/>
        </p:nvCxnSpPr>
        <p:spPr>
          <a:xfrm rot="10800000" flipV="1">
            <a:off x="8369970" y="802371"/>
            <a:ext cx="1828799" cy="520100"/>
          </a:xfrm>
          <a:prstGeom prst="curvedConnector2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30A559A4-085E-C248-800B-514BBE53E64F}"/>
              </a:ext>
            </a:extLst>
          </p:cNvPr>
          <p:cNvCxnSpPr>
            <a:stCxn id="17" idx="1"/>
            <a:endCxn id="19" idx="0"/>
          </p:cNvCxnSpPr>
          <p:nvPr/>
        </p:nvCxnSpPr>
        <p:spPr>
          <a:xfrm rot="10800000" flipV="1">
            <a:off x="7134728" y="802371"/>
            <a:ext cx="3064041" cy="521604"/>
          </a:xfrm>
          <a:prstGeom prst="curvedConnector2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3175B4C-97C5-3045-BBE4-6155E0ACE35A}"/>
              </a:ext>
            </a:extLst>
          </p:cNvPr>
          <p:cNvCxnSpPr>
            <a:stCxn id="17" idx="1"/>
            <a:endCxn id="8" idx="0"/>
          </p:cNvCxnSpPr>
          <p:nvPr/>
        </p:nvCxnSpPr>
        <p:spPr>
          <a:xfrm rot="10800000" flipV="1">
            <a:off x="5983894" y="802370"/>
            <a:ext cx="4214874" cy="511043"/>
          </a:xfrm>
          <a:prstGeom prst="curvedConnector2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B124AAF-7BE1-4C42-A0CA-8064B2F6D9D2}"/>
              </a:ext>
            </a:extLst>
          </p:cNvPr>
          <p:cNvSpPr/>
          <p:nvPr/>
        </p:nvSpPr>
        <p:spPr>
          <a:xfrm>
            <a:off x="2883568" y="5040480"/>
            <a:ext cx="890337" cy="263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5F8BC9D-9DA4-364C-8E1A-AD5222AA2745}"/>
              </a:ext>
            </a:extLst>
          </p:cNvPr>
          <p:cNvSpPr/>
          <p:nvPr/>
        </p:nvSpPr>
        <p:spPr>
          <a:xfrm>
            <a:off x="1680661" y="4776788"/>
            <a:ext cx="890337" cy="263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4CDB713-1180-9A40-8850-AB4578C64D08}"/>
              </a:ext>
            </a:extLst>
          </p:cNvPr>
          <p:cNvSpPr/>
          <p:nvPr/>
        </p:nvSpPr>
        <p:spPr>
          <a:xfrm>
            <a:off x="4172951" y="5270333"/>
            <a:ext cx="890337" cy="263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525E2A-3262-A642-92A0-5D698D5C21A2}"/>
              </a:ext>
            </a:extLst>
          </p:cNvPr>
          <p:cNvSpPr/>
          <p:nvPr/>
        </p:nvSpPr>
        <p:spPr>
          <a:xfrm>
            <a:off x="5454315" y="5534025"/>
            <a:ext cx="890337" cy="263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062F2A6-943F-2A46-959F-05E0FEA2F52C}"/>
              </a:ext>
            </a:extLst>
          </p:cNvPr>
          <p:cNvSpPr/>
          <p:nvPr/>
        </p:nvSpPr>
        <p:spPr>
          <a:xfrm>
            <a:off x="6689558" y="5761121"/>
            <a:ext cx="890337" cy="263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8E25C1D-5ECF-5449-B3E3-EC6906881134}"/>
              </a:ext>
            </a:extLst>
          </p:cNvPr>
          <p:cNvSpPr/>
          <p:nvPr/>
        </p:nvSpPr>
        <p:spPr>
          <a:xfrm>
            <a:off x="7924799" y="6019298"/>
            <a:ext cx="890337" cy="263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FF92855-8B99-C242-8F49-D77FA768FDFF}"/>
              </a:ext>
            </a:extLst>
          </p:cNvPr>
          <p:cNvSpPr/>
          <p:nvPr/>
        </p:nvSpPr>
        <p:spPr>
          <a:xfrm>
            <a:off x="9159539" y="6235366"/>
            <a:ext cx="890337" cy="263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255161-1722-864D-8146-29F3134BA2FC}"/>
              </a:ext>
            </a:extLst>
          </p:cNvPr>
          <p:cNvSpPr txBox="1"/>
          <p:nvPr/>
        </p:nvSpPr>
        <p:spPr>
          <a:xfrm>
            <a:off x="206542" y="6197463"/>
            <a:ext cx="157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2000" dirty="0"/>
              <a:t>Tableaus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59B7CB1-1A88-2A48-92D8-87D0C9983832}"/>
              </a:ext>
            </a:extLst>
          </p:cNvPr>
          <p:cNvSpPr/>
          <p:nvPr/>
        </p:nvSpPr>
        <p:spPr>
          <a:xfrm>
            <a:off x="1780673" y="4811885"/>
            <a:ext cx="890337" cy="263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529D2E-9C57-1E46-8112-0D446DE4D573}"/>
              </a:ext>
            </a:extLst>
          </p:cNvPr>
          <p:cNvSpPr/>
          <p:nvPr/>
        </p:nvSpPr>
        <p:spPr>
          <a:xfrm>
            <a:off x="3042485" y="4970772"/>
            <a:ext cx="890337" cy="263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98CEF3-9CDD-C941-B763-1801BB1EEF1E}"/>
              </a:ext>
            </a:extLst>
          </p:cNvPr>
          <p:cNvSpPr/>
          <p:nvPr/>
        </p:nvSpPr>
        <p:spPr>
          <a:xfrm>
            <a:off x="1795462" y="4674816"/>
            <a:ext cx="890337" cy="263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5AB87DE-7A1A-3046-AB0E-75F188F0F884}"/>
              </a:ext>
            </a:extLst>
          </p:cNvPr>
          <p:cNvSpPr/>
          <p:nvPr/>
        </p:nvSpPr>
        <p:spPr>
          <a:xfrm>
            <a:off x="4289121" y="5258112"/>
            <a:ext cx="890337" cy="263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7F1C3AB-4485-814D-9CFF-97BD1EDA9B67}"/>
              </a:ext>
            </a:extLst>
          </p:cNvPr>
          <p:cNvSpPr/>
          <p:nvPr/>
        </p:nvSpPr>
        <p:spPr>
          <a:xfrm>
            <a:off x="5536532" y="5486388"/>
            <a:ext cx="890337" cy="263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9592361-1D64-284D-9194-435B22F71579}"/>
              </a:ext>
            </a:extLst>
          </p:cNvPr>
          <p:cNvSpPr/>
          <p:nvPr/>
        </p:nvSpPr>
        <p:spPr>
          <a:xfrm>
            <a:off x="6809342" y="5679250"/>
            <a:ext cx="890337" cy="263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861D33-CF6C-2C47-A6D9-9A9EF829C51E}"/>
              </a:ext>
            </a:extLst>
          </p:cNvPr>
          <p:cNvSpPr/>
          <p:nvPr/>
        </p:nvSpPr>
        <p:spPr>
          <a:xfrm>
            <a:off x="8044207" y="5934772"/>
            <a:ext cx="890337" cy="263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506579B-A4E5-2047-A19F-3EC531637D67}"/>
              </a:ext>
            </a:extLst>
          </p:cNvPr>
          <p:cNvSpPr/>
          <p:nvPr/>
        </p:nvSpPr>
        <p:spPr>
          <a:xfrm>
            <a:off x="9275844" y="6176713"/>
            <a:ext cx="890337" cy="263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EEF1FD58-2C2F-3D45-AE8C-A5437C67C393}"/>
              </a:ext>
            </a:extLst>
          </p:cNvPr>
          <p:cNvCxnSpPr>
            <a:cxnSpLocks/>
            <a:stCxn id="41" idx="2"/>
            <a:endCxn id="56" idx="2"/>
          </p:cNvCxnSpPr>
          <p:nvPr/>
        </p:nvCxnSpPr>
        <p:spPr>
          <a:xfrm rot="5400000" flipH="1" flipV="1">
            <a:off x="5278726" y="2155286"/>
            <a:ext cx="157168" cy="8727405"/>
          </a:xfrm>
          <a:prstGeom prst="curvedConnector3">
            <a:avLst>
              <a:gd name="adj1" fmla="val -145449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D0851A93-0E4E-7B48-9EB4-AA3C6F4140F9}"/>
              </a:ext>
            </a:extLst>
          </p:cNvPr>
          <p:cNvCxnSpPr>
            <a:cxnSpLocks/>
            <a:stCxn id="41" idx="2"/>
            <a:endCxn id="55" idx="2"/>
          </p:cNvCxnSpPr>
          <p:nvPr/>
        </p:nvCxnSpPr>
        <p:spPr>
          <a:xfrm rot="5400000" flipH="1" flipV="1">
            <a:off x="4541937" y="2650135"/>
            <a:ext cx="399109" cy="7495768"/>
          </a:xfrm>
          <a:prstGeom prst="curvedConnector3">
            <a:avLst>
              <a:gd name="adj1" fmla="val -15074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E93C5097-0BCC-4846-ADFF-010A493CE1AB}"/>
              </a:ext>
            </a:extLst>
          </p:cNvPr>
          <p:cNvCxnSpPr>
            <a:cxnSpLocks/>
            <a:stCxn id="41" idx="0"/>
            <a:endCxn id="54" idx="2"/>
          </p:cNvCxnSpPr>
          <p:nvPr/>
        </p:nvCxnSpPr>
        <p:spPr>
          <a:xfrm rot="5400000" flipH="1" flipV="1">
            <a:off x="3996799" y="2939752"/>
            <a:ext cx="254521" cy="6260903"/>
          </a:xfrm>
          <a:prstGeom prst="curved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4282C2AE-7E48-DC41-8EA0-EC59A40C44AF}"/>
              </a:ext>
            </a:extLst>
          </p:cNvPr>
          <p:cNvCxnSpPr>
            <a:cxnSpLocks/>
            <a:stCxn id="41" idx="0"/>
            <a:endCxn id="53" idx="2"/>
          </p:cNvCxnSpPr>
          <p:nvPr/>
        </p:nvCxnSpPr>
        <p:spPr>
          <a:xfrm rot="5400000" flipH="1" flipV="1">
            <a:off x="3263963" y="3479726"/>
            <a:ext cx="447383" cy="4988093"/>
          </a:xfrm>
          <a:prstGeom prst="curvedConnector3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C01410E1-202C-7445-A518-CD123F6D08B6}"/>
              </a:ext>
            </a:extLst>
          </p:cNvPr>
          <p:cNvCxnSpPr>
            <a:stCxn id="41" idx="0"/>
            <a:endCxn id="52" idx="2"/>
          </p:cNvCxnSpPr>
          <p:nvPr/>
        </p:nvCxnSpPr>
        <p:spPr>
          <a:xfrm rot="5400000" flipH="1" flipV="1">
            <a:off x="2526120" y="3989293"/>
            <a:ext cx="675659" cy="3740682"/>
          </a:xfrm>
          <a:prstGeom prst="curvedConnector3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696BCB63-1A80-9E4D-8BF2-4082D6AF0F7B}"/>
              </a:ext>
            </a:extLst>
          </p:cNvPr>
          <p:cNvCxnSpPr>
            <a:stCxn id="41" idx="0"/>
            <a:endCxn id="50" idx="2"/>
          </p:cNvCxnSpPr>
          <p:nvPr/>
        </p:nvCxnSpPr>
        <p:spPr>
          <a:xfrm rot="5400000" flipH="1" flipV="1">
            <a:off x="1759132" y="4468941"/>
            <a:ext cx="962999" cy="2494046"/>
          </a:xfrm>
          <a:prstGeom prst="curvedConnector3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7BDB5E96-7D68-9844-B6D0-69EB99CF981A}"/>
              </a:ext>
            </a:extLst>
          </p:cNvPr>
          <p:cNvCxnSpPr>
            <a:stCxn id="41" idx="0"/>
            <a:endCxn id="51" idx="2"/>
          </p:cNvCxnSpPr>
          <p:nvPr/>
        </p:nvCxnSpPr>
        <p:spPr>
          <a:xfrm rot="5400000" flipH="1" flipV="1">
            <a:off x="987642" y="4944475"/>
            <a:ext cx="1258955" cy="1247023"/>
          </a:xfrm>
          <a:prstGeom prst="curvedConnector3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03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7777-9742-0C47-86C7-B4FF3A172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877" y="119551"/>
            <a:ext cx="10515600" cy="553398"/>
          </a:xfrm>
        </p:spPr>
        <p:txBody>
          <a:bodyPr>
            <a:normAutofit fontScale="90000"/>
          </a:bodyPr>
          <a:lstStyle/>
          <a:p>
            <a:pPr algn="r"/>
            <a:r>
              <a:rPr lang="en-NL" sz="3600" dirty="0"/>
              <a:t>Changes to the rules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B7733E-5D23-E947-ABEA-5352CD8205A2}"/>
              </a:ext>
            </a:extLst>
          </p:cNvPr>
          <p:cNvGrpSpPr/>
          <p:nvPr/>
        </p:nvGrpSpPr>
        <p:grpSpPr>
          <a:xfrm>
            <a:off x="2284661" y="1624263"/>
            <a:ext cx="6967623" cy="1395663"/>
            <a:chOff x="2284661" y="1624263"/>
            <a:chExt cx="6967623" cy="1395663"/>
          </a:xfrm>
        </p:grpSpPr>
        <p:pic>
          <p:nvPicPr>
            <p:cNvPr id="9" name="Picture 8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C02AC50B-B91D-A142-B5ED-ADF1E6FABE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4715"/>
            <a:stretch/>
          </p:blipFill>
          <p:spPr>
            <a:xfrm>
              <a:off x="2284661" y="1624263"/>
              <a:ext cx="6967623" cy="1395663"/>
            </a:xfrm>
            <a:prstGeom prst="rect">
              <a:avLst/>
            </a:prstGeom>
          </p:spPr>
        </p:pic>
        <p:pic>
          <p:nvPicPr>
            <p:cNvPr id="11" name="Picture 1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36457A40-DE95-AF4E-B3EF-E74FCF459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6970" y="1661274"/>
              <a:ext cx="850918" cy="1227755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C8C7EE1-4413-3C47-9E30-2B4EE3236CF3}"/>
              </a:ext>
            </a:extLst>
          </p:cNvPr>
          <p:cNvSpPr txBox="1"/>
          <p:nvPr/>
        </p:nvSpPr>
        <p:spPr>
          <a:xfrm>
            <a:off x="203201" y="412012"/>
            <a:ext cx="4797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Stock pile:  </a:t>
            </a:r>
          </a:p>
          <a:p>
            <a:pPr marL="285750" indent="-285750">
              <a:buFontTx/>
              <a:buChar char="-"/>
            </a:pPr>
            <a:r>
              <a:rPr lang="en-NL" dirty="0"/>
              <a:t>only 1 card is visible at a time</a:t>
            </a:r>
          </a:p>
          <a:p>
            <a:pPr marL="285750" indent="-285750">
              <a:buFontTx/>
              <a:buChar char="-"/>
            </a:pPr>
            <a:r>
              <a:rPr lang="en-GB" dirty="0"/>
              <a:t>one will already be visible at the start</a:t>
            </a:r>
            <a:endParaRPr lang="en-NL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E195E4-9806-FF41-976A-FA0144454511}"/>
              </a:ext>
            </a:extLst>
          </p:cNvPr>
          <p:cNvCxnSpPr>
            <a:cxnSpLocks/>
          </p:cNvCxnSpPr>
          <p:nvPr/>
        </p:nvCxnSpPr>
        <p:spPr>
          <a:xfrm>
            <a:off x="4007888" y="2275151"/>
            <a:ext cx="11536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25CEFB8-3279-F644-8003-DE3A7EE0A55C}"/>
              </a:ext>
            </a:extLst>
          </p:cNvPr>
          <p:cNvSpPr/>
          <p:nvPr/>
        </p:nvSpPr>
        <p:spPr>
          <a:xfrm>
            <a:off x="5560723" y="209048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L" dirty="0"/>
              <a:t>❤️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DD5782-C2EE-7541-9C0A-C5D4A23605D5}"/>
              </a:ext>
            </a:extLst>
          </p:cNvPr>
          <p:cNvSpPr/>
          <p:nvPr/>
        </p:nvSpPr>
        <p:spPr>
          <a:xfrm>
            <a:off x="6534677" y="209048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L" dirty="0"/>
              <a:t>♦️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D46CDE-F06F-7743-BA92-291461A52A23}"/>
              </a:ext>
            </a:extLst>
          </p:cNvPr>
          <p:cNvSpPr/>
          <p:nvPr/>
        </p:nvSpPr>
        <p:spPr>
          <a:xfrm>
            <a:off x="7586208" y="209048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L" dirty="0"/>
              <a:t>♠️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C205B4-CD8A-E143-A598-6721C214B366}"/>
              </a:ext>
            </a:extLst>
          </p:cNvPr>
          <p:cNvSpPr/>
          <p:nvPr/>
        </p:nvSpPr>
        <p:spPr>
          <a:xfrm>
            <a:off x="8580587" y="209048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L" dirty="0"/>
              <a:t>♣️</a:t>
            </a:r>
          </a:p>
        </p:txBody>
      </p:sp>
      <p:pic>
        <p:nvPicPr>
          <p:cNvPr id="2050" name="Picture 2" descr="Gratis Red cross in circle stockfoto - FreeImages.com">
            <a:extLst>
              <a:ext uri="{FF2B5EF4-FFF2-40B4-BE49-F238E27FC236}">
                <a16:creationId xmlns:a16="http://schemas.microsoft.com/office/drawing/2014/main" id="{4C12CA98-13A7-CD47-887D-13F6A2A5C3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7" t="23684" r="23314" b="26316"/>
          <a:stretch/>
        </p:blipFill>
        <p:spPr bwMode="auto">
          <a:xfrm>
            <a:off x="4473510" y="2090485"/>
            <a:ext cx="34082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5FAD4170-FB60-BA44-B837-399B88819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7716" y="2990673"/>
            <a:ext cx="7170820" cy="3455315"/>
          </a:xfrm>
          <a:prstGeom prst="rect">
            <a:avLst/>
          </a:prstGeom>
        </p:spPr>
      </p:pic>
      <p:sp>
        <p:nvSpPr>
          <p:cNvPr id="23" name="Frame 22">
            <a:extLst>
              <a:ext uri="{FF2B5EF4-FFF2-40B4-BE49-F238E27FC236}">
                <a16:creationId xmlns:a16="http://schemas.microsoft.com/office/drawing/2014/main" id="{970DC6A0-5657-4040-9B54-42D66620D51E}"/>
              </a:ext>
            </a:extLst>
          </p:cNvPr>
          <p:cNvSpPr/>
          <p:nvPr/>
        </p:nvSpPr>
        <p:spPr>
          <a:xfrm>
            <a:off x="8265695" y="4283242"/>
            <a:ext cx="1094873" cy="2150714"/>
          </a:xfrm>
          <a:prstGeom prst="frame">
            <a:avLst>
              <a:gd name="adj1" fmla="val 516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357FA5-4B6F-A347-B743-D9D8F230D185}"/>
              </a:ext>
            </a:extLst>
          </p:cNvPr>
          <p:cNvSpPr txBox="1"/>
          <p:nvPr/>
        </p:nvSpPr>
        <p:spPr>
          <a:xfrm>
            <a:off x="1971509" y="5670933"/>
            <a:ext cx="6500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Moving among tableaus:</a:t>
            </a:r>
          </a:p>
          <a:p>
            <a:r>
              <a:rPr lang="en-NL" dirty="0"/>
              <a:t>- </a:t>
            </a:r>
            <a:r>
              <a:rPr lang="en-GB" dirty="0"/>
              <a:t>possible only to move the whole of all the visible cards on the move-from tableau</a:t>
            </a:r>
          </a:p>
        </p:txBody>
      </p:sp>
    </p:spTree>
    <p:extLst>
      <p:ext uri="{BB962C8B-B14F-4D97-AF65-F5344CB8AC3E}">
        <p14:creationId xmlns:p14="http://schemas.microsoft.com/office/powerpoint/2010/main" val="392318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4010597-D58F-C44A-BB8C-51563D33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87" y="215804"/>
            <a:ext cx="10515600" cy="553398"/>
          </a:xfrm>
        </p:spPr>
        <p:txBody>
          <a:bodyPr>
            <a:normAutofit fontScale="90000"/>
          </a:bodyPr>
          <a:lstStyle/>
          <a:p>
            <a:r>
              <a:rPr lang="en-NL" sz="3600" dirty="0"/>
              <a:t>Workflow</a:t>
            </a:r>
          </a:p>
        </p:txBody>
      </p:sp>
      <p:pic>
        <p:nvPicPr>
          <p:cNvPr id="9" name="Picture 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23D60D6-B25E-2D4B-8946-C35A7595A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6" y="878305"/>
            <a:ext cx="11942535" cy="521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138C02-E7C3-C447-B9D2-584B74E8F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601" y="2537162"/>
            <a:ext cx="7920047" cy="413886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18481-9216-EA4C-97F2-2D4611640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0" y="1072842"/>
            <a:ext cx="10877107" cy="4922321"/>
          </a:xfrm>
        </p:spPr>
        <p:txBody>
          <a:bodyPr>
            <a:normAutofit/>
          </a:bodyPr>
          <a:lstStyle/>
          <a:p>
            <a:r>
              <a:rPr lang="en-NL" sz="2400" dirty="0"/>
              <a:t>Mainly time</a:t>
            </a:r>
          </a:p>
          <a:p>
            <a:r>
              <a:rPr lang="en-NL" sz="2400" dirty="0"/>
              <a:t>Connecting functions in the main body of codes</a:t>
            </a:r>
          </a:p>
          <a:p>
            <a:r>
              <a:rPr lang="en-NL" sz="2400" dirty="0"/>
              <a:t>Too many ifs statements</a:t>
            </a:r>
          </a:p>
          <a:p>
            <a:r>
              <a:rPr lang="en-NL" sz="2400" dirty="0"/>
              <a:t>To have codes written in a neat/smart and good-practice way</a:t>
            </a:r>
          </a:p>
          <a:p>
            <a:endParaRPr lang="en-NL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E138F-F269-164B-B547-20541FDA7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72" y="262440"/>
            <a:ext cx="10515600" cy="570540"/>
          </a:xfrm>
        </p:spPr>
        <p:txBody>
          <a:bodyPr>
            <a:noAutofit/>
          </a:bodyPr>
          <a:lstStyle/>
          <a:p>
            <a:r>
              <a:rPr lang="en-NL" sz="3600" dirty="0"/>
              <a:t>Challenges during the process</a:t>
            </a:r>
          </a:p>
        </p:txBody>
      </p:sp>
      <p:pic>
        <p:nvPicPr>
          <p:cNvPr id="4100" name="Picture 4" descr="Smart Clock Essential | slimme klok van 4&quot; voor elke kamer | Lenovo  Nederland">
            <a:extLst>
              <a:ext uri="{FF2B5EF4-FFF2-40B4-BE49-F238E27FC236}">
                <a16:creationId xmlns:a16="http://schemas.microsoft.com/office/drawing/2014/main" id="{F9D63057-C976-B944-879F-90BD9819B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404" y="22578"/>
            <a:ext cx="2663412" cy="188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32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AB26-C902-0A4D-986B-55797718D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031" y="208715"/>
            <a:ext cx="10515600" cy="597401"/>
          </a:xfrm>
        </p:spPr>
        <p:txBody>
          <a:bodyPr>
            <a:normAutofit/>
          </a:bodyPr>
          <a:lstStyle/>
          <a:p>
            <a:r>
              <a:rPr lang="en-NL" sz="3600" dirty="0"/>
              <a:t>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89CCA-E492-244B-8031-12D18AFB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031" y="1155032"/>
            <a:ext cx="10960769" cy="5021931"/>
          </a:xfrm>
        </p:spPr>
        <p:txBody>
          <a:bodyPr/>
          <a:lstStyle/>
          <a:p>
            <a:r>
              <a:rPr lang="en-GB" dirty="0"/>
              <a:t>U</a:t>
            </a:r>
            <a:r>
              <a:rPr lang="en-NL" dirty="0"/>
              <a:t>seful to make pseudo-codes before coding (although I did it mostly in my head for this project)</a:t>
            </a:r>
          </a:p>
          <a:p>
            <a:pPr lvl="1"/>
            <a:r>
              <a:rPr lang="en-GB" dirty="0"/>
              <a:t>S</a:t>
            </a:r>
            <a:r>
              <a:rPr lang="en-NL" dirty="0"/>
              <a:t>pecifically for the broken-down pieces, where many loops or logical statements are involved</a:t>
            </a:r>
          </a:p>
          <a:p>
            <a:r>
              <a:rPr lang="en-GB" dirty="0"/>
              <a:t>Learned how to assign multiple returned variables of a function to multiple variables at a time</a:t>
            </a:r>
          </a:p>
          <a:p>
            <a:r>
              <a:rPr lang="en-GB" dirty="0"/>
              <a:t>Error-handling will always take place, no matter how comprehensive I think I am in my scenario thinking</a:t>
            </a:r>
          </a:p>
          <a:p>
            <a:r>
              <a:rPr lang="en-GB" dirty="0"/>
              <a:t>It is possible to have emoji-style symbols in your codes</a:t>
            </a:r>
          </a:p>
          <a:p>
            <a:r>
              <a:rPr lang="en-GB" dirty="0"/>
              <a:t> Applied a lot of what I learned so far in this project</a:t>
            </a:r>
          </a:p>
          <a:p>
            <a:r>
              <a:rPr lang="en-GB" dirty="0"/>
              <a:t>.</a:t>
            </a:r>
            <a:r>
              <a:rPr lang="en-GB" dirty="0" err="1"/>
              <a:t>gitignore</a:t>
            </a:r>
            <a:r>
              <a:rPr lang="en-GB" dirty="0"/>
              <a:t>, how to modify </a:t>
            </a:r>
            <a:r>
              <a:rPr lang="en-GB" dirty="0" err="1"/>
              <a:t>readme.md</a:t>
            </a:r>
            <a:endParaRPr lang="en-GB" dirty="0"/>
          </a:p>
          <a:p>
            <a:pPr lvl="1"/>
            <a:endParaRPr lang="en-NL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1951068-C5C5-CB44-9F34-D29C649DBF84}"/>
              </a:ext>
            </a:extLst>
          </p:cNvPr>
          <p:cNvGrpSpPr/>
          <p:nvPr/>
        </p:nvGrpSpPr>
        <p:grpSpPr>
          <a:xfrm>
            <a:off x="8652838" y="4641179"/>
            <a:ext cx="1642645" cy="369332"/>
            <a:chOff x="8652838" y="4641179"/>
            <a:chExt cx="1642645" cy="3693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0601DD-4AE2-4645-9531-C171CB5C7743}"/>
                </a:ext>
              </a:extLst>
            </p:cNvPr>
            <p:cNvSpPr/>
            <p:nvPr/>
          </p:nvSpPr>
          <p:spPr>
            <a:xfrm>
              <a:off x="8652838" y="464117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NL" dirty="0"/>
                <a:t>❤️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3B43AC8-C8B6-A94A-AA29-24CD5312ADE6}"/>
                </a:ext>
              </a:extLst>
            </p:cNvPr>
            <p:cNvSpPr/>
            <p:nvPr/>
          </p:nvSpPr>
          <p:spPr>
            <a:xfrm>
              <a:off x="9073334" y="464117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NL" dirty="0"/>
                <a:t>♦️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C85232-A025-954C-A453-4A4A5CEEE1B3}"/>
                </a:ext>
              </a:extLst>
            </p:cNvPr>
            <p:cNvSpPr/>
            <p:nvPr/>
          </p:nvSpPr>
          <p:spPr>
            <a:xfrm>
              <a:off x="9463126" y="464117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NL" dirty="0"/>
                <a:t>♠️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5E5073D-1603-0041-94BB-04288E6BF8F8}"/>
                </a:ext>
              </a:extLst>
            </p:cNvPr>
            <p:cNvSpPr/>
            <p:nvPr/>
          </p:nvSpPr>
          <p:spPr>
            <a:xfrm>
              <a:off x="9879985" y="464117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NL" dirty="0"/>
                <a:t>♣️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700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BE8CC-AD36-4445-81CB-3408BD7E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68" y="329032"/>
            <a:ext cx="10908632" cy="525212"/>
          </a:xfrm>
        </p:spPr>
        <p:txBody>
          <a:bodyPr>
            <a:noAutofit/>
          </a:bodyPr>
          <a:lstStyle/>
          <a:p>
            <a:r>
              <a:rPr lang="en-NL" sz="3600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98228-3A1E-9C44-8B55-DEFD5025C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168" y="1106905"/>
            <a:ext cx="10908632" cy="507005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NL" dirty="0"/>
              <a:t>About the game itself: </a:t>
            </a:r>
          </a:p>
          <a:p>
            <a:pPr lvl="1"/>
            <a:r>
              <a:rPr lang="en-NL" dirty="0"/>
              <a:t>scale it up to the full original rules</a:t>
            </a:r>
          </a:p>
          <a:p>
            <a:pPr lvl="1"/>
            <a:r>
              <a:rPr lang="en-GB" dirty="0"/>
              <a:t>find ways to control the difficulties of the game (easy </a:t>
            </a:r>
            <a:r>
              <a:rPr lang="en-GB" dirty="0">
                <a:sym typeface="Wingdings" pitchFamily="2" charset="2"/>
              </a:rPr>
              <a:t> hard)</a:t>
            </a:r>
            <a:endParaRPr lang="en-NL" dirty="0"/>
          </a:p>
          <a:p>
            <a:pPr marL="514350" indent="-514350">
              <a:buFont typeface="+mj-lt"/>
              <a:buAutoNum type="arabicPeriod"/>
            </a:pPr>
            <a:r>
              <a:rPr lang="en-NL" dirty="0"/>
              <a:t>About workflow of coding:</a:t>
            </a:r>
          </a:p>
          <a:p>
            <a:pPr lvl="1"/>
            <a:r>
              <a:rPr lang="en-NL" dirty="0"/>
              <a:t>Make better use of pseudo-codes to facilitate the coding process</a:t>
            </a:r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8020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260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Project 1: building a modified version of Solitaire using python (week-1 lessons)</vt:lpstr>
      <vt:lpstr>Quick reminder – original game</vt:lpstr>
      <vt:lpstr>Changes to the rules</vt:lpstr>
      <vt:lpstr>Workflow</vt:lpstr>
      <vt:lpstr>Challenges during the process</vt:lpstr>
      <vt:lpstr>Learnings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building a modified version of Solitaire using python (week-1 lessons)</dc:title>
  <dc:creator>Nguyen, T. (Thinh)</dc:creator>
  <cp:lastModifiedBy>Nguyen, T. (Thinh)</cp:lastModifiedBy>
  <cp:revision>8</cp:revision>
  <dcterms:created xsi:type="dcterms:W3CDTF">2021-03-26T12:32:35Z</dcterms:created>
  <dcterms:modified xsi:type="dcterms:W3CDTF">2021-03-26T13:35:37Z</dcterms:modified>
</cp:coreProperties>
</file>