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kke-navngivet sektion" id="{8F65462E-74B5-3E46-AF52-E7DD17F26C46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13A46-8384-BD4C-9AA3-B3843F33B1BA}" type="datetimeFigureOut">
              <a:rPr lang="da-DK" smtClean="0"/>
              <a:t>09.11.2021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BE0E-B959-4840-8144-63C4E6B1A8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345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2BE0E-B959-4840-8144-63C4E6B1A84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15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7DD1B-B789-8945-AEE1-AA273CD1D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7760445" cy="2286000"/>
          </a:xfrm>
        </p:spPr>
        <p:txBody>
          <a:bodyPr/>
          <a:lstStyle/>
          <a:p>
            <a:r>
              <a:rPr lang="da-DK" dirty="0"/>
              <a:t>Risikoanalyse og risikoplan </a:t>
            </a:r>
            <a:br>
              <a:rPr lang="da-DK" dirty="0"/>
            </a:br>
            <a:r>
              <a:rPr lang="da-DK" dirty="0"/>
              <a:t>”Marios Pizza”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AF323E6-20E5-604D-BB8B-B1743662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42657"/>
            <a:ext cx="8825658" cy="1796143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Et program af dimensioner.</a:t>
            </a:r>
          </a:p>
          <a:p>
            <a:r>
              <a:rPr lang="da-DK" dirty="0"/>
              <a:t>Fagre nye verden…It-verdenen.</a:t>
            </a:r>
          </a:p>
          <a:p>
            <a:r>
              <a:rPr lang="da-DK" dirty="0"/>
              <a:t>Én mand. </a:t>
            </a:r>
          </a:p>
          <a:p>
            <a:r>
              <a:rPr lang="da-DK" dirty="0"/>
              <a:t>Flere pizzaer.</a:t>
            </a:r>
          </a:p>
          <a:p>
            <a:r>
              <a:rPr lang="da-DK" dirty="0"/>
              <a:t>Måske 30 rent faktisk.</a:t>
            </a:r>
          </a:p>
          <a:p>
            <a:r>
              <a:rPr lang="da-DK" dirty="0"/>
              <a:t>Etienne, Mikkel, Fie….</a:t>
            </a:r>
          </a:p>
        </p:txBody>
      </p:sp>
    </p:spTree>
    <p:extLst>
      <p:ext uri="{BB962C8B-B14F-4D97-AF65-F5344CB8AC3E}">
        <p14:creationId xmlns:p14="http://schemas.microsoft.com/office/powerpoint/2010/main" val="36495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953732-EE99-AF48-B1DD-5786C20E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EBEBEB"/>
                </a:solidFill>
              </a:rPr>
              <a:t>Risikoanalyse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EEFB241-CD80-A043-82F4-0A078E812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45735"/>
              </p:ext>
            </p:extLst>
          </p:nvPr>
        </p:nvGraphicFramePr>
        <p:xfrm>
          <a:off x="648930" y="2813139"/>
          <a:ext cx="10895371" cy="311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162">
                  <a:extLst>
                    <a:ext uri="{9D8B030D-6E8A-4147-A177-3AD203B41FA5}">
                      <a16:colId xmlns:a16="http://schemas.microsoft.com/office/drawing/2014/main" val="3116949636"/>
                    </a:ext>
                  </a:extLst>
                </a:gridCol>
                <a:gridCol w="2686403">
                  <a:extLst>
                    <a:ext uri="{9D8B030D-6E8A-4147-A177-3AD203B41FA5}">
                      <a16:colId xmlns:a16="http://schemas.microsoft.com/office/drawing/2014/main" val="170016451"/>
                    </a:ext>
                  </a:extLst>
                </a:gridCol>
                <a:gridCol w="2686403">
                  <a:extLst>
                    <a:ext uri="{9D8B030D-6E8A-4147-A177-3AD203B41FA5}">
                      <a16:colId xmlns:a16="http://schemas.microsoft.com/office/drawing/2014/main" val="3123483458"/>
                    </a:ext>
                  </a:extLst>
                </a:gridCol>
                <a:gridCol w="2686403">
                  <a:extLst>
                    <a:ext uri="{9D8B030D-6E8A-4147-A177-3AD203B41FA5}">
                      <a16:colId xmlns:a16="http://schemas.microsoft.com/office/drawing/2014/main" val="2732407230"/>
                    </a:ext>
                  </a:extLst>
                </a:gridCol>
              </a:tblGrid>
              <a:tr h="397321">
                <a:tc>
                  <a:txBody>
                    <a:bodyPr/>
                    <a:lstStyle/>
                    <a:p>
                      <a:r>
                        <a:rPr lang="da-DK" sz="1600" dirty="0"/>
                        <a:t>Risikomomenter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Sandsynlighed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Konsekvens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Produkt</a:t>
                      </a:r>
                    </a:p>
                  </a:txBody>
                  <a:tcPr marL="106425" marR="106425" marT="53213" marB="53213"/>
                </a:tc>
                <a:extLst>
                  <a:ext uri="{0D108BD9-81ED-4DB2-BD59-A6C34878D82A}">
                    <a16:rowId xmlns:a16="http://schemas.microsoft.com/office/drawing/2014/main" val="2392033031"/>
                  </a:ext>
                </a:extLst>
              </a:tr>
              <a:tr h="397321">
                <a:tc>
                  <a:txBody>
                    <a:bodyPr/>
                    <a:lstStyle/>
                    <a:p>
                      <a:r>
                        <a:rPr lang="da-DK" sz="1600" dirty="0"/>
                        <a:t>1) Olivetti dør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2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10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20</a:t>
                      </a:r>
                    </a:p>
                  </a:txBody>
                  <a:tcPr marL="106425" marR="106425" marT="53213" marB="53213"/>
                </a:tc>
                <a:extLst>
                  <a:ext uri="{0D108BD9-81ED-4DB2-BD59-A6C34878D82A}">
                    <a16:rowId xmlns:a16="http://schemas.microsoft.com/office/drawing/2014/main" val="3772056045"/>
                  </a:ext>
                </a:extLst>
              </a:tr>
              <a:tr h="645647">
                <a:tc>
                  <a:txBody>
                    <a:bodyPr/>
                    <a:lstStyle/>
                    <a:p>
                      <a:r>
                        <a:rPr lang="da-DK" sz="1600" dirty="0"/>
                        <a:t>2) Urealistiske forventninger til olivettien. 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4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3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12</a:t>
                      </a:r>
                    </a:p>
                  </a:txBody>
                  <a:tcPr marL="106425" marR="106425" marT="53213" marB="53213"/>
                </a:tc>
                <a:extLst>
                  <a:ext uri="{0D108BD9-81ED-4DB2-BD59-A6C34878D82A}">
                    <a16:rowId xmlns:a16="http://schemas.microsoft.com/office/drawing/2014/main" val="2734223997"/>
                  </a:ext>
                </a:extLst>
              </a:tr>
              <a:tr h="645647">
                <a:tc>
                  <a:txBody>
                    <a:bodyPr/>
                    <a:lstStyle/>
                    <a:p>
                      <a:r>
                        <a:rPr lang="da-DK" sz="1600" dirty="0"/>
                        <a:t>3) Den færdige menu leveres ikke før deadline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4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12</a:t>
                      </a:r>
                    </a:p>
                  </a:txBody>
                  <a:tcPr marL="106425" marR="106425" marT="53213" marB="53213"/>
                </a:tc>
                <a:extLst>
                  <a:ext uri="{0D108BD9-81ED-4DB2-BD59-A6C34878D82A}">
                    <a16:rowId xmlns:a16="http://schemas.microsoft.com/office/drawing/2014/main" val="2500868751"/>
                  </a:ext>
                </a:extLst>
              </a:tr>
              <a:tr h="437526">
                <a:tc>
                  <a:txBody>
                    <a:bodyPr/>
                    <a:lstStyle/>
                    <a:p>
                      <a:r>
                        <a:rPr lang="da-DK" sz="1600" dirty="0"/>
                        <a:t>4) Nøgleprojektdeltagere forlader projektet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7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7</a:t>
                      </a:r>
                    </a:p>
                  </a:txBody>
                  <a:tcPr marL="106425" marR="106425" marT="53213" marB="53213"/>
                </a:tc>
                <a:extLst>
                  <a:ext uri="{0D108BD9-81ED-4DB2-BD59-A6C34878D82A}">
                    <a16:rowId xmlns:a16="http://schemas.microsoft.com/office/drawing/2014/main" val="1260009055"/>
                  </a:ext>
                </a:extLst>
              </a:tr>
              <a:tr h="437526">
                <a:tc>
                  <a:txBody>
                    <a:bodyPr/>
                    <a:lstStyle/>
                    <a:p>
                      <a:r>
                        <a:rPr lang="da-DK" sz="1600" dirty="0"/>
                        <a:t>5) Mangelfulde testninger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2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</a:t>
                      </a:r>
                    </a:p>
                  </a:txBody>
                  <a:tcPr marL="106425" marR="106425" marT="53213" marB="53213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6</a:t>
                      </a:r>
                    </a:p>
                  </a:txBody>
                  <a:tcPr marL="106425" marR="106425" marT="53213" marB="53213"/>
                </a:tc>
                <a:extLst>
                  <a:ext uri="{0D108BD9-81ED-4DB2-BD59-A6C34878D82A}">
                    <a16:rowId xmlns:a16="http://schemas.microsoft.com/office/drawing/2014/main" val="125821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01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41B785-C0EF-5844-93E4-7C50FE18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EBEBEB"/>
                </a:solidFill>
              </a:rPr>
              <a:t>Risikoplan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1ADD767C-9A83-AE45-8582-B73B916D0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149976"/>
              </p:ext>
            </p:extLst>
          </p:nvPr>
        </p:nvGraphicFramePr>
        <p:xfrm>
          <a:off x="934094" y="1947758"/>
          <a:ext cx="10323809" cy="48214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62813">
                  <a:extLst>
                    <a:ext uri="{9D8B030D-6E8A-4147-A177-3AD203B41FA5}">
                      <a16:colId xmlns:a16="http://schemas.microsoft.com/office/drawing/2014/main" val="456062241"/>
                    </a:ext>
                  </a:extLst>
                </a:gridCol>
                <a:gridCol w="2520332">
                  <a:extLst>
                    <a:ext uri="{9D8B030D-6E8A-4147-A177-3AD203B41FA5}">
                      <a16:colId xmlns:a16="http://schemas.microsoft.com/office/drawing/2014/main" val="2112926123"/>
                    </a:ext>
                  </a:extLst>
                </a:gridCol>
                <a:gridCol w="2872332">
                  <a:extLst>
                    <a:ext uri="{9D8B030D-6E8A-4147-A177-3AD203B41FA5}">
                      <a16:colId xmlns:a16="http://schemas.microsoft.com/office/drawing/2014/main" val="372256648"/>
                    </a:ext>
                  </a:extLst>
                </a:gridCol>
                <a:gridCol w="2168332">
                  <a:extLst>
                    <a:ext uri="{9D8B030D-6E8A-4147-A177-3AD203B41FA5}">
                      <a16:colId xmlns:a16="http://schemas.microsoft.com/office/drawing/2014/main" val="2508960937"/>
                    </a:ext>
                  </a:extLst>
                </a:gridCol>
              </a:tblGrid>
              <a:tr h="384689">
                <a:tc>
                  <a:txBody>
                    <a:bodyPr/>
                    <a:lstStyle/>
                    <a:p>
                      <a:r>
                        <a:rPr lang="da-DK" sz="1600" b="0" cap="none" spc="60">
                          <a:solidFill>
                            <a:schemeClr val="bg1"/>
                          </a:solidFill>
                        </a:rPr>
                        <a:t>Præventive tiltag</a:t>
                      </a:r>
                    </a:p>
                  </a:txBody>
                  <a:tcPr marL="105614" marR="105614" marT="105614" marB="528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600" b="0" cap="none" spc="60" dirty="0">
                          <a:solidFill>
                            <a:schemeClr val="bg1"/>
                          </a:solidFill>
                        </a:rPr>
                        <a:t>Ansvarlig</a:t>
                      </a:r>
                    </a:p>
                  </a:txBody>
                  <a:tcPr marL="105614" marR="105614" marT="105614" marB="528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600" b="0" cap="none" spc="60" dirty="0">
                          <a:solidFill>
                            <a:schemeClr val="bg1"/>
                          </a:solidFill>
                        </a:rPr>
                        <a:t>Løsningsforslag</a:t>
                      </a:r>
                    </a:p>
                  </a:txBody>
                  <a:tcPr marL="105614" marR="105614" marT="105614" marB="528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600" b="0" cap="none" spc="60">
                          <a:solidFill>
                            <a:schemeClr val="bg1"/>
                          </a:solidFill>
                        </a:rPr>
                        <a:t>Ansvarlig</a:t>
                      </a:r>
                    </a:p>
                  </a:txBody>
                  <a:tcPr marL="105614" marR="105614" marT="105614" marB="528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68423"/>
                  </a:ext>
                </a:extLst>
              </a:tr>
              <a:tr h="763619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Hardwarekyndig kigger på maskinen</a:t>
                      </a:r>
                      <a:br>
                        <a:rPr lang="da-DK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Informere Mario 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Projektleder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Erstat Olivetti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Serviceeftersyn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Mario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902183"/>
                  </a:ext>
                </a:extLst>
              </a:tr>
              <a:tr h="559580">
                <a:tc>
                  <a:txBody>
                    <a:bodyPr/>
                    <a:lstStyle/>
                    <a:p>
                      <a:pPr marL="342900" indent="-342900">
                        <a:buAutoNum type="arabicParenR" startAt="2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Informere Mario</a:t>
                      </a:r>
                      <a:br>
                        <a:rPr lang="da-DK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Mere tid til test   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Projektleder og Mario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   Erstat Olivetti 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Mario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40747"/>
                  </a:ext>
                </a:extLst>
              </a:tr>
              <a:tr h="1171699">
                <a:tc>
                  <a:txBody>
                    <a:bodyPr/>
                    <a:lstStyle/>
                    <a:p>
                      <a:pPr marL="342900" indent="-342900">
                        <a:buAutoNum type="arabicParenR" startAt="3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Bed Mario om menuen igen og igen</a:t>
                      </a:r>
                      <a:br>
                        <a:rPr lang="da-DK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Programmet kan opdateres løbende</a:t>
                      </a:r>
                    </a:p>
                    <a:p>
                      <a:pPr marL="342900" indent="-342900">
                        <a:buAutoNum type="arabicParenR" startAt="3"/>
                      </a:pPr>
                      <a:endParaRPr lang="da-DK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Projektlederen og projektgruppen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Programmet er vanvittigt fleks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God kommunikation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Projektgruppen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384339"/>
                  </a:ext>
                </a:extLst>
              </a:tr>
              <a:tr h="763619">
                <a:tc>
                  <a:txBody>
                    <a:bodyPr/>
                    <a:lstStyle/>
                    <a:p>
                      <a:pPr marL="342900" indent="-342900">
                        <a:buAutoNum type="arabicParenR" startAt="4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Sørg for at have backups </a:t>
                      </a:r>
                      <a:br>
                        <a:rPr lang="da-DK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Godt arbejdsmiljø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Projektlederen og projektgruppen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En aftale om hvem der erstatter personerne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God kommunikation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Projektlederen og projektdeltagerne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542572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marL="342900" indent="-342900">
                        <a:buAutoNum type="arabicParenR" startAt="5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Udpeg en person der har ansvaret for testning</a:t>
                      </a:r>
                    </a:p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      -  Uddanne Projekt- </a:t>
                      </a:r>
                    </a:p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       deltagerene i testning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Projektlederen og testansvarlig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Mere testning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Lavet en aftale med Mario om tid til at rette fejl 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cap="none" spc="0" dirty="0">
                          <a:solidFill>
                            <a:schemeClr val="tx1"/>
                          </a:solidFill>
                        </a:rPr>
                        <a:t>- Mario og projektlederen</a:t>
                      </a:r>
                    </a:p>
                  </a:txBody>
                  <a:tcPr marL="105614" marR="105614" marT="105614" marB="528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109502"/>
                  </a:ext>
                </a:extLst>
              </a:tr>
            </a:tbl>
          </a:graphicData>
        </a:graphic>
      </p:graphicFrame>
      <p:sp>
        <p:nvSpPr>
          <p:cNvPr id="5" name="Tekstfelt 4">
            <a:extLst>
              <a:ext uri="{FF2B5EF4-FFF2-40B4-BE49-F238E27FC236}">
                <a16:creationId xmlns:a16="http://schemas.microsoft.com/office/drawing/2014/main" id="{452004FF-6A64-4745-9241-CAB006DE2501}"/>
              </a:ext>
            </a:extLst>
          </p:cNvPr>
          <p:cNvSpPr txBox="1"/>
          <p:nvPr/>
        </p:nvSpPr>
        <p:spPr>
          <a:xfrm>
            <a:off x="4669971" y="435429"/>
            <a:ext cx="4550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</a:rPr>
              <a:t>Til den glemsomme…</a:t>
            </a:r>
          </a:p>
          <a:p>
            <a:pPr marL="342900" indent="-342900">
              <a:buAutoNum type="arabicParenR"/>
            </a:pPr>
            <a:r>
              <a:rPr lang="da-DK" sz="1400" dirty="0">
                <a:solidFill>
                  <a:schemeClr val="bg1"/>
                </a:solidFill>
              </a:rPr>
              <a:t>Olivetti dør</a:t>
            </a:r>
          </a:p>
          <a:p>
            <a:pPr marL="342900" indent="-342900">
              <a:buAutoNum type="arabicParenR"/>
            </a:pPr>
            <a:r>
              <a:rPr lang="da-DK" sz="1400" dirty="0">
                <a:solidFill>
                  <a:schemeClr val="bg1"/>
                </a:solidFill>
              </a:rPr>
              <a:t>Urealistiske forventninger til Olivettien</a:t>
            </a:r>
          </a:p>
          <a:p>
            <a:pPr marL="342900" indent="-342900">
              <a:buAutoNum type="arabicParenR"/>
            </a:pPr>
            <a:r>
              <a:rPr lang="da-DK" sz="1400" dirty="0">
                <a:solidFill>
                  <a:schemeClr val="bg1"/>
                </a:solidFill>
              </a:rPr>
              <a:t>Den færdige menu leveres ikke før deadline</a:t>
            </a:r>
          </a:p>
          <a:p>
            <a:pPr marL="342900" indent="-342900">
              <a:buAutoNum type="arabicParenR"/>
            </a:pPr>
            <a:r>
              <a:rPr lang="da-DK" sz="1400" dirty="0">
                <a:solidFill>
                  <a:schemeClr val="bg1"/>
                </a:solidFill>
              </a:rPr>
              <a:t>Nøgleprojektdeltagere forlader projektet</a:t>
            </a:r>
          </a:p>
          <a:p>
            <a:pPr marL="342900" indent="-342900">
              <a:buAutoNum type="arabicParenR"/>
            </a:pPr>
            <a:r>
              <a:rPr lang="da-DK" sz="1400" dirty="0">
                <a:solidFill>
                  <a:schemeClr val="bg1"/>
                </a:solidFill>
              </a:rPr>
              <a:t>Mangelfulde testninger</a:t>
            </a:r>
          </a:p>
          <a:p>
            <a:pPr marL="342900" indent="-342900">
              <a:buAutoNum type="arabicParenR"/>
            </a:pPr>
            <a:endParaRPr lang="da-DK" dirty="0"/>
          </a:p>
          <a:p>
            <a:pPr marL="342900" indent="-342900">
              <a:buAutoNum type="arabicParenR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5893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FFDFC28C27E6428C77FEAECE76DF7C" ma:contentTypeVersion="6" ma:contentTypeDescription="Opret et nyt dokument." ma:contentTypeScope="" ma:versionID="cd6b627eb8bf83de26d4388210739f0c">
  <xsd:schema xmlns:xsd="http://www.w3.org/2001/XMLSchema" xmlns:xs="http://www.w3.org/2001/XMLSchema" xmlns:p="http://schemas.microsoft.com/office/2006/metadata/properties" xmlns:ns2="1ceb64b3-ecf4-480e-bb59-3e19ce2b567a" targetNamespace="http://schemas.microsoft.com/office/2006/metadata/properties" ma:root="true" ma:fieldsID="2eef625a54f5db0b7b02520a335c1d95" ns2:_="">
    <xsd:import namespace="1ceb64b3-ecf4-480e-bb59-3e19ce2b56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b64b3-ecf4-480e-bb59-3e19ce2b56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80500-DF3B-4A53-BEA8-EC633D3685ED}"/>
</file>

<file path=customXml/itemProps2.xml><?xml version="1.0" encoding="utf-8"?>
<ds:datastoreItem xmlns:ds="http://schemas.openxmlformats.org/officeDocument/2006/customXml" ds:itemID="{346833A5-24F8-4413-BD37-36FC0157BB4A}"/>
</file>

<file path=customXml/itemProps3.xml><?xml version="1.0" encoding="utf-8"?>
<ds:datastoreItem xmlns:ds="http://schemas.openxmlformats.org/officeDocument/2006/customXml" ds:itemID="{C81F998E-30AB-4476-A8B4-486F18C077D9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239</Words>
  <Application>Microsoft Macintosh PowerPoint</Application>
  <PresentationFormat>Widescreen</PresentationFormat>
  <Paragraphs>70</Paragraphs>
  <Slides>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Risikoanalyse og risikoplan  ”Marios Pizza”</vt:lpstr>
      <vt:lpstr>Risikoanalyse</vt:lpstr>
      <vt:lpstr>Risikoplan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Risikoanalyse og risikoplan  ”Marios Pizza”</dc:title>
  <dc:creator>anne sofie christensen</dc:creator>
  <cp:lastModifiedBy>anne sofie christensen</cp:lastModifiedBy>
  <cp:revision>1</cp:revision>
  <dcterms:created xsi:type="dcterms:W3CDTF">2021-11-09T13:38:15Z</dcterms:created>
  <dcterms:modified xsi:type="dcterms:W3CDTF">2021-11-09T14:53:25Z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0x010100ACFFDFC28C27E6428C77FEAECE76DF7C</vt:lpwstr>
  </property>
</Properties>
</file>