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4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A666-8906-4B7A-8F7B-8DFFFA87DC2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F09C8-4F04-4AD5-967D-EDA2BC9271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7395" y="5469924"/>
            <a:ext cx="9765957" cy="518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 faire livrer de la nourriture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87395" y="1293340"/>
            <a:ext cx="3105665" cy="1342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 client </a:t>
            </a:r>
          </a:p>
        </p:txBody>
      </p:sp>
      <p:sp>
        <p:nvSpPr>
          <p:cNvPr id="6" name="Ellipse 5"/>
          <p:cNvSpPr/>
          <p:nvPr/>
        </p:nvSpPr>
        <p:spPr>
          <a:xfrm>
            <a:off x="7747687" y="1293340"/>
            <a:ext cx="3105665" cy="1342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 restaurateur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 livreur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812957" y="2636108"/>
            <a:ext cx="2314833" cy="2001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S‘Nourris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rme libre 14"/>
          <p:cNvSpPr/>
          <p:nvPr/>
        </p:nvSpPr>
        <p:spPr>
          <a:xfrm>
            <a:off x="2581275" y="2638425"/>
            <a:ext cx="6810375" cy="485778"/>
          </a:xfrm>
          <a:custGeom>
            <a:avLst/>
            <a:gdLst>
              <a:gd name="connsiteX0" fmla="*/ 0 w 6810375"/>
              <a:gd name="connsiteY0" fmla="*/ 0 h 485778"/>
              <a:gd name="connsiteX1" fmla="*/ 3305175 w 6810375"/>
              <a:gd name="connsiteY1" fmla="*/ 485775 h 485778"/>
              <a:gd name="connsiteX2" fmla="*/ 6810375 w 6810375"/>
              <a:gd name="connsiteY2" fmla="*/ 9525 h 48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0375" h="485778">
                <a:moveTo>
                  <a:pt x="0" y="0"/>
                </a:moveTo>
                <a:cubicBezTo>
                  <a:pt x="1085056" y="242094"/>
                  <a:pt x="2170113" y="484188"/>
                  <a:pt x="3305175" y="485775"/>
                </a:cubicBezTo>
                <a:cubicBezTo>
                  <a:pt x="4440237" y="487362"/>
                  <a:pt x="6256338" y="-31750"/>
                  <a:pt x="6810375" y="9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8172450" y="2809875"/>
            <a:ext cx="66675" cy="2660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512001" y="921691"/>
            <a:ext cx="22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qui rend-il service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449164" y="92169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 quoi agit-il ?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087395" y="510059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Dans quel but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3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avec flèche 19"/>
          <p:cNvCxnSpPr/>
          <p:nvPr/>
        </p:nvCxnSpPr>
        <p:spPr>
          <a:xfrm>
            <a:off x="2125362" y="2776151"/>
            <a:ext cx="7101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232454" y="2776150"/>
            <a:ext cx="1202725" cy="1894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4572000" y="2776150"/>
            <a:ext cx="1202725" cy="1894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4415482" y="1112106"/>
            <a:ext cx="1145060" cy="166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981568" y="1112106"/>
            <a:ext cx="1145060" cy="166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440562" y="2446636"/>
            <a:ext cx="1351007" cy="65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804087" y="47532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271178" y="558108"/>
            <a:ext cx="139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Restaurateur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209016" y="4753231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Livreur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7830065" y="61440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530872" y="420918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Choix du menu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927896" y="3610803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Commande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212621" y="3039586"/>
            <a:ext cx="878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Paiement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613149" y="1915806"/>
            <a:ext cx="2191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Emballage de la commande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435179" y="1347916"/>
            <a:ext cx="1715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Préparation du repas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353395" y="3610803"/>
            <a:ext cx="3116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Déplacement du Restaurateur au client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043090" y="4209187"/>
            <a:ext cx="2171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Réception de la commande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774725" y="3039585"/>
            <a:ext cx="2629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Remise de la commande au client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560542" y="1343114"/>
            <a:ext cx="2171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Réception de la commande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6344793" y="1915806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Notation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56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7395" y="5469924"/>
            <a:ext cx="9765957" cy="518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Dans le but de vendre plus de repas par service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87395" y="1293340"/>
            <a:ext cx="3105665" cy="1342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 restaurateur</a:t>
            </a:r>
          </a:p>
        </p:txBody>
      </p:sp>
      <p:sp>
        <p:nvSpPr>
          <p:cNvPr id="6" name="Ellipse 5"/>
          <p:cNvSpPr/>
          <p:nvPr/>
        </p:nvSpPr>
        <p:spPr>
          <a:xfrm>
            <a:off x="7747687" y="1293340"/>
            <a:ext cx="3105665" cy="1342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 client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 livreur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812957" y="2636108"/>
            <a:ext cx="2314833" cy="2001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S‘Nourris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rme libre 14"/>
          <p:cNvSpPr/>
          <p:nvPr/>
        </p:nvSpPr>
        <p:spPr>
          <a:xfrm>
            <a:off x="2581275" y="2638425"/>
            <a:ext cx="6810375" cy="485778"/>
          </a:xfrm>
          <a:custGeom>
            <a:avLst/>
            <a:gdLst>
              <a:gd name="connsiteX0" fmla="*/ 0 w 6810375"/>
              <a:gd name="connsiteY0" fmla="*/ 0 h 485778"/>
              <a:gd name="connsiteX1" fmla="*/ 3305175 w 6810375"/>
              <a:gd name="connsiteY1" fmla="*/ 485775 h 485778"/>
              <a:gd name="connsiteX2" fmla="*/ 6810375 w 6810375"/>
              <a:gd name="connsiteY2" fmla="*/ 9525 h 48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0375" h="485778">
                <a:moveTo>
                  <a:pt x="0" y="0"/>
                </a:moveTo>
                <a:cubicBezTo>
                  <a:pt x="1085056" y="242094"/>
                  <a:pt x="2170113" y="484188"/>
                  <a:pt x="3305175" y="485775"/>
                </a:cubicBezTo>
                <a:cubicBezTo>
                  <a:pt x="4440237" y="487362"/>
                  <a:pt x="6256338" y="-31750"/>
                  <a:pt x="6810375" y="9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8172450" y="2809875"/>
            <a:ext cx="66675" cy="2660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512001" y="921691"/>
            <a:ext cx="22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qui rend-il service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8449164" y="92169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 quoi agit-il ?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087395" y="510059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Dans quel but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2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7395" y="5469924"/>
            <a:ext cx="9765957" cy="518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De livrer la commandes préparer par le restaurateur au consommateur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87395" y="1293340"/>
            <a:ext cx="3105665" cy="1342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 livreur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747687" y="1293340"/>
            <a:ext cx="3105665" cy="1342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 client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 restaurateur</a:t>
            </a:r>
          </a:p>
        </p:txBody>
      </p:sp>
      <p:sp>
        <p:nvSpPr>
          <p:cNvPr id="7" name="Ellipse 6"/>
          <p:cNvSpPr/>
          <p:nvPr/>
        </p:nvSpPr>
        <p:spPr>
          <a:xfrm>
            <a:off x="4812957" y="2636108"/>
            <a:ext cx="2314833" cy="2001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S‘Nourris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rme libre 14"/>
          <p:cNvSpPr/>
          <p:nvPr/>
        </p:nvSpPr>
        <p:spPr>
          <a:xfrm>
            <a:off x="2581275" y="2638425"/>
            <a:ext cx="6810375" cy="485778"/>
          </a:xfrm>
          <a:custGeom>
            <a:avLst/>
            <a:gdLst>
              <a:gd name="connsiteX0" fmla="*/ 0 w 6810375"/>
              <a:gd name="connsiteY0" fmla="*/ 0 h 485778"/>
              <a:gd name="connsiteX1" fmla="*/ 3305175 w 6810375"/>
              <a:gd name="connsiteY1" fmla="*/ 485775 h 485778"/>
              <a:gd name="connsiteX2" fmla="*/ 6810375 w 6810375"/>
              <a:gd name="connsiteY2" fmla="*/ 9525 h 48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0375" h="485778">
                <a:moveTo>
                  <a:pt x="0" y="0"/>
                </a:moveTo>
                <a:cubicBezTo>
                  <a:pt x="1085056" y="242094"/>
                  <a:pt x="2170113" y="484188"/>
                  <a:pt x="3305175" y="485775"/>
                </a:cubicBezTo>
                <a:cubicBezTo>
                  <a:pt x="4440237" y="487362"/>
                  <a:pt x="6256338" y="-31750"/>
                  <a:pt x="6810375" y="9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8172450" y="2809875"/>
            <a:ext cx="66675" cy="2660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512001" y="921691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fr-FR" dirty="0" smtClean="0"/>
              <a:t>qui rend-il service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8449164" y="92169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 quoi agit-il ?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087395" y="510059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Dans quel but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3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800600" y="2390775"/>
            <a:ext cx="1866900" cy="18002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On S‘Nourris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315198" y="1295398"/>
            <a:ext cx="1895475" cy="923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934325" y="2828924"/>
            <a:ext cx="1895475" cy="923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 Design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315199" y="4362450"/>
            <a:ext cx="1895475" cy="923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Interfaces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786312" y="4991100"/>
            <a:ext cx="1895475" cy="923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Météo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86312" y="666750"/>
            <a:ext cx="1895475" cy="923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Restaurateur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633537" y="2828923"/>
            <a:ext cx="1895475" cy="923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Sécurité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57424" y="1576387"/>
            <a:ext cx="1895475" cy="923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257423" y="4362449"/>
            <a:ext cx="1895475" cy="923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Rapidité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/>
          <p:cNvSpPr/>
          <p:nvPr/>
        </p:nvSpPr>
        <p:spPr>
          <a:xfrm>
            <a:off x="5815200" y="1562100"/>
            <a:ext cx="1890525" cy="1134996"/>
          </a:xfrm>
          <a:custGeom>
            <a:avLst/>
            <a:gdLst>
              <a:gd name="connsiteX0" fmla="*/ 90300 w 1890525"/>
              <a:gd name="connsiteY0" fmla="*/ 0 h 1134996"/>
              <a:gd name="connsiteX1" fmla="*/ 204600 w 1890525"/>
              <a:gd name="connsiteY1" fmla="*/ 1123950 h 1134996"/>
              <a:gd name="connsiteX2" fmla="*/ 1890525 w 1890525"/>
              <a:gd name="connsiteY2" fmla="*/ 571500 h 11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525" h="1134996">
                <a:moveTo>
                  <a:pt x="90300" y="0"/>
                </a:moveTo>
                <a:cubicBezTo>
                  <a:pt x="-2569" y="514350"/>
                  <a:pt x="-95437" y="1028700"/>
                  <a:pt x="204600" y="1123950"/>
                </a:cubicBezTo>
                <a:cubicBezTo>
                  <a:pt x="504637" y="1219200"/>
                  <a:pt x="1619062" y="669925"/>
                  <a:pt x="1890525" y="5715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3914775" y="1590675"/>
            <a:ext cx="1828800" cy="1106421"/>
          </a:xfrm>
          <a:custGeom>
            <a:avLst/>
            <a:gdLst>
              <a:gd name="connsiteX0" fmla="*/ 1781175 w 1902844"/>
              <a:gd name="connsiteY0" fmla="*/ 0 h 1141782"/>
              <a:gd name="connsiteX1" fmla="*/ 1714500 w 1902844"/>
              <a:gd name="connsiteY1" fmla="*/ 1104900 h 1141782"/>
              <a:gd name="connsiteX2" fmla="*/ 0 w 1902844"/>
              <a:gd name="connsiteY2" fmla="*/ 771525 h 114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844" h="1141782">
                <a:moveTo>
                  <a:pt x="1781175" y="0"/>
                </a:moveTo>
                <a:cubicBezTo>
                  <a:pt x="1896268" y="488156"/>
                  <a:pt x="2011362" y="976313"/>
                  <a:pt x="1714500" y="1104900"/>
                </a:cubicBezTo>
                <a:cubicBezTo>
                  <a:pt x="1417638" y="1233487"/>
                  <a:pt x="708819" y="1002506"/>
                  <a:pt x="0" y="7715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4067854" y="2227150"/>
            <a:ext cx="1095375" cy="352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>
            <a:stCxn id="5" idx="3"/>
          </p:cNvCxnSpPr>
          <p:nvPr/>
        </p:nvCxnSpPr>
        <p:spPr>
          <a:xfrm flipH="1">
            <a:off x="6285470" y="2084017"/>
            <a:ext cx="1307314" cy="487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6"/>
            <a:endCxn id="4" idx="2"/>
          </p:cNvCxnSpPr>
          <p:nvPr/>
        </p:nvCxnSpPr>
        <p:spPr>
          <a:xfrm>
            <a:off x="3529012" y="3290886"/>
            <a:ext cx="1271588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4" idx="3"/>
          </p:cNvCxnSpPr>
          <p:nvPr/>
        </p:nvCxnSpPr>
        <p:spPr>
          <a:xfrm flipV="1">
            <a:off x="4057650" y="3927363"/>
            <a:ext cx="1016351" cy="685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8" idx="0"/>
            <a:endCxn id="4" idx="4"/>
          </p:cNvCxnSpPr>
          <p:nvPr/>
        </p:nvCxnSpPr>
        <p:spPr>
          <a:xfrm flipV="1">
            <a:off x="5734050" y="4191000"/>
            <a:ext cx="0" cy="800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1"/>
          </p:cNvCxnSpPr>
          <p:nvPr/>
        </p:nvCxnSpPr>
        <p:spPr>
          <a:xfrm flipH="1" flipV="1">
            <a:off x="6483178" y="3847070"/>
            <a:ext cx="1109607" cy="65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6" idx="2"/>
            <a:endCxn id="4" idx="6"/>
          </p:cNvCxnSpPr>
          <p:nvPr/>
        </p:nvCxnSpPr>
        <p:spPr>
          <a:xfrm flipH="1">
            <a:off x="6667500" y="3290887"/>
            <a:ext cx="126682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217469" y="17441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FP1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807140" y="174530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FP2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310252" y="2052638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FC1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753050" y="1944932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FC2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024462" y="2923865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FC3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169796" y="3896796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FC6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688693" y="446713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FC5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6899949" y="3844761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FC4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3905364" y="2964239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FC7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64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88253"/>
              </p:ext>
            </p:extLst>
          </p:nvPr>
        </p:nvGraphicFramePr>
        <p:xfrm>
          <a:off x="573905" y="164756"/>
          <a:ext cx="11000260" cy="6413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998"/>
                <a:gridCol w="3384106"/>
                <a:gridCol w="2200052"/>
                <a:gridCol w="2200052"/>
                <a:gridCol w="2200052"/>
              </a:tblGrid>
              <a:tr h="538110">
                <a:tc>
                  <a:txBody>
                    <a:bodyPr/>
                    <a:lstStyle/>
                    <a:p>
                      <a:r>
                        <a:rPr lang="fr-FR" sz="1600" noProof="0" dirty="0" smtClean="0"/>
                        <a:t>Fonction</a:t>
                      </a:r>
                      <a:endParaRPr lang="fr-FR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noProof="0" dirty="0" smtClean="0"/>
                        <a:t>Description</a:t>
                      </a:r>
                      <a:endParaRPr lang="fr-FR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noProof="0" dirty="0" smtClean="0"/>
                        <a:t>Critère d’appréciation</a:t>
                      </a:r>
                      <a:endParaRPr lang="fr-FR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noProof="0" dirty="0" smtClean="0"/>
                        <a:t>Niveau d’exigence</a:t>
                      </a:r>
                      <a:endParaRPr lang="fr-FR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noProof="0" dirty="0" smtClean="0"/>
                        <a:t>Flexibilité</a:t>
                      </a:r>
                      <a:endParaRPr lang="fr-FR" sz="1600" noProof="0" dirty="0"/>
                    </a:p>
                  </a:txBody>
                  <a:tcPr/>
                </a:tc>
              </a:tr>
              <a:tr h="577347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FP1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100" noProof="0" dirty="0" smtClean="0"/>
                        <a:t>Le restaurateur doit</a:t>
                      </a:r>
                      <a:r>
                        <a:rPr lang="fr-FR" sz="1100" baseline="0" noProof="0" dirty="0" smtClean="0"/>
                        <a:t> cuisiner des plats sur commandes pour le client.</a:t>
                      </a:r>
                      <a:endParaRPr lang="fr-FR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noProof="0" dirty="0" smtClean="0"/>
                        <a:t>Communication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noProof="0" dirty="0" smtClean="0"/>
                        <a:t>Rapidité</a:t>
                      </a: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sz="1200" noProof="0" dirty="0"/>
                    </a:p>
                  </a:txBody>
                  <a:tcPr/>
                </a:tc>
              </a:tr>
              <a:tr h="577347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FP2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100" noProof="0" dirty="0" smtClean="0"/>
                        <a:t>Le restaurateur doit préparer la commande</a:t>
                      </a:r>
                      <a:r>
                        <a:rPr lang="fr-FR" sz="1100" baseline="0" noProof="0" dirty="0" smtClean="0"/>
                        <a:t> dans un packaging adapté pour que le livreur puisse la récupérer et la livrer facilement.</a:t>
                      </a:r>
                      <a:endParaRPr lang="fr-FR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noProof="0" dirty="0" smtClean="0"/>
                        <a:t>Préparation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noProof="0" dirty="0" smtClean="0"/>
                        <a:t>Rapidité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Packaging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noProof="0" dirty="0" smtClean="0"/>
                        <a:t>-</a:t>
                      </a:r>
                      <a:r>
                        <a:rPr lang="fr-FR" sz="1200" baseline="0" noProof="0" dirty="0" smtClean="0"/>
                        <a:t> Taille du sac (selon la livraison)</a:t>
                      </a:r>
                      <a:endParaRPr lang="fr-FR" sz="1200" noProof="0" dirty="0"/>
                    </a:p>
                  </a:txBody>
                  <a:tcPr/>
                </a:tc>
              </a:tr>
              <a:tr h="577347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FC1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100" noProof="0" dirty="0" smtClean="0"/>
                        <a:t>Le client doit avoir un choix de restaurant</a:t>
                      </a:r>
                      <a:r>
                        <a:rPr lang="fr-FR" sz="1100" baseline="0" noProof="0" dirty="0" smtClean="0"/>
                        <a:t> minimum dans lequel commander ainsi qu’une inscription facile.</a:t>
                      </a:r>
                      <a:endParaRPr lang="fr-FR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Rapidité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Interfaces</a:t>
                      </a: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aseline="0" noProof="0" dirty="0" smtClean="0"/>
                        <a:t>Choix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aseline="0" noProof="0" dirty="0" smtClean="0"/>
                        <a:t>Temps d’inscription</a:t>
                      </a: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sz="1200" noProof="0" dirty="0" smtClean="0"/>
                    </a:p>
                    <a:p>
                      <a:pPr algn="just"/>
                      <a:r>
                        <a:rPr lang="fr-FR" sz="1200" noProof="0" dirty="0" smtClean="0"/>
                        <a:t>~</a:t>
                      </a:r>
                      <a:r>
                        <a:rPr lang="fr-FR" sz="1200" baseline="0" noProof="0" dirty="0" smtClean="0"/>
                        <a:t> 2/3 min</a:t>
                      </a:r>
                      <a:endParaRPr lang="fr-FR" sz="1200" noProof="0" dirty="0"/>
                    </a:p>
                  </a:txBody>
                  <a:tcPr/>
                </a:tc>
              </a:tr>
              <a:tr h="577347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FC2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100" noProof="0" dirty="0" smtClean="0"/>
                        <a:t>Le livreur doit avoir une inscription facile ainsi qu’un processus de livraison facile et cohérent.</a:t>
                      </a:r>
                      <a:endParaRPr lang="fr-FR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Rapidité 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aseline="0" noProof="0" dirty="0" smtClean="0"/>
                        <a:t>Temps d’inscription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noProof="0" dirty="0" smtClean="0"/>
                        <a:t>&lt; 24</a:t>
                      </a:r>
                      <a:r>
                        <a:rPr lang="fr-FR" sz="1200" baseline="0" noProof="0" dirty="0" smtClean="0"/>
                        <a:t>h si la documentation est bonne</a:t>
                      </a:r>
                      <a:endParaRPr lang="fr-FR" sz="1200" noProof="0" dirty="0"/>
                    </a:p>
                  </a:txBody>
                  <a:tcPr/>
                </a:tc>
              </a:tr>
              <a:tr h="577347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FC3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100" noProof="0" dirty="0" smtClean="0"/>
                        <a:t>L’application doit avoir un design pour chaque types d’utilisateur de l’application</a:t>
                      </a:r>
                      <a:r>
                        <a:rPr lang="fr-FR" sz="1100" baseline="0" noProof="0" dirty="0" smtClean="0"/>
                        <a:t>. (Restaurateur, Client et Livreur)</a:t>
                      </a:r>
                      <a:endParaRPr lang="fr-FR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Interfaces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Design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Responsive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Utilisation multiplateforme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fr-FR" sz="1200" noProof="0" dirty="0"/>
                    </a:p>
                  </a:txBody>
                  <a:tcPr/>
                </a:tc>
              </a:tr>
              <a:tr h="577347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FC4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100" noProof="0" dirty="0" smtClean="0"/>
                        <a:t>Les interfaces doivent être intuitive</a:t>
                      </a:r>
                      <a:r>
                        <a:rPr lang="fr-FR" sz="1100" baseline="0" noProof="0" dirty="0" smtClean="0"/>
                        <a:t> pour chaque types de clients et une navigation intuitive doit exister.</a:t>
                      </a:r>
                      <a:endParaRPr lang="fr-FR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aseline="0" noProof="0" dirty="0" smtClean="0"/>
                        <a:t>Rapidité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aseline="0" noProof="0" dirty="0" smtClean="0"/>
                        <a:t>Interfaces</a:t>
                      </a:r>
                      <a:endParaRPr lang="fr-FR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sz="1200" noProof="0" dirty="0"/>
                    </a:p>
                  </a:txBody>
                  <a:tcPr/>
                </a:tc>
              </a:tr>
              <a:tr h="577347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FC5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100" noProof="0" dirty="0" smtClean="0"/>
                        <a:t>Les livreurs doivent être compenser</a:t>
                      </a:r>
                      <a:r>
                        <a:rPr lang="fr-FR" sz="1100" baseline="0" noProof="0" dirty="0" smtClean="0"/>
                        <a:t> plus en fonction de la météo par raison de difficulté de livraison ainsi que de sécurité.</a:t>
                      </a:r>
                      <a:endParaRPr lang="fr-FR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Sécurité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Temps</a:t>
                      </a:r>
                      <a:r>
                        <a:rPr lang="fr-FR" sz="1200" baseline="0" noProof="0" dirty="0" smtClean="0"/>
                        <a:t> de livraison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aseline="0" noProof="0" dirty="0" smtClean="0"/>
                        <a:t>Météo dangereuse</a:t>
                      </a: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noProof="0" dirty="0" smtClean="0"/>
                        <a:t>- Augmentation de la paie du livreur</a:t>
                      </a:r>
                      <a:endParaRPr lang="fr-FR" sz="1200" noProof="0" dirty="0"/>
                    </a:p>
                  </a:txBody>
                  <a:tcPr/>
                </a:tc>
              </a:tr>
              <a:tr h="577347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FC6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100" noProof="0" dirty="0" smtClean="0"/>
                        <a:t>L’application doit permettre</a:t>
                      </a:r>
                      <a:r>
                        <a:rPr lang="fr-FR" sz="1100" baseline="0" noProof="0" dirty="0" smtClean="0"/>
                        <a:t> a l’utilisateur de commander rapidement. Elle doit également permettre au livreur et au restaurateur d’accepter rapidement la commande et la livraison. Ainsi qu’un temps de livraison adapter à la distance.</a:t>
                      </a:r>
                      <a:endParaRPr lang="fr-FR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Rapidité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Interfaces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aseline="0" noProof="0" dirty="0" smtClean="0"/>
                        <a:t>Fluidité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noProof="0" dirty="0" smtClean="0"/>
                        <a:t>&lt;</a:t>
                      </a:r>
                      <a:r>
                        <a:rPr lang="fr-FR" sz="1200" baseline="0" noProof="0" dirty="0" smtClean="0"/>
                        <a:t> 2 min entre chaque étapes de l’application</a:t>
                      </a:r>
                      <a:endParaRPr lang="fr-FR" sz="1200" noProof="0" dirty="0"/>
                    </a:p>
                  </a:txBody>
                  <a:tcPr/>
                </a:tc>
              </a:tr>
              <a:tr h="577347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FC7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100" noProof="0" dirty="0" smtClean="0"/>
                        <a:t>Il est important que l’application soit sécurisé</a:t>
                      </a:r>
                      <a:r>
                        <a:rPr lang="fr-FR" sz="1100" baseline="0" noProof="0" dirty="0" smtClean="0"/>
                        <a:t> pour apporter au utilisateurs une sécurité sur leurs identité ainsi que sur leurs cartes bancaires enregistré sur l’applications.</a:t>
                      </a:r>
                      <a:endParaRPr lang="fr-FR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Sécurité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Protections des données 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noProof="0" dirty="0" smtClean="0"/>
                        <a:t>RGPD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fr-FR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noProof="0" dirty="0" smtClean="0"/>
                        <a:t>Données bancaire chiffrées </a:t>
                      </a:r>
                      <a:endParaRPr lang="fr-FR" sz="12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2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7987" y="2574318"/>
            <a:ext cx="2154196" cy="819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restaurateur </a:t>
            </a:r>
            <a:r>
              <a:rPr lang="fr-FR" dirty="0" smtClean="0">
                <a:solidFill>
                  <a:schemeClr val="tx1"/>
                </a:solidFill>
              </a:rPr>
              <a:t>reçoit la commande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107988" y="560175"/>
            <a:ext cx="2154196" cy="659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client commande de la nourriture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107987" y="4652027"/>
            <a:ext cx="2154196" cy="8690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livreur récupère la commande chez le restaurateur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693241" y="607771"/>
            <a:ext cx="2533137" cy="563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Commande envoyé au restaurateur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84138" y="607771"/>
            <a:ext cx="2533137" cy="563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Carte bancaire débité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84138" y="4769417"/>
            <a:ext cx="2533137" cy="634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S’assurer que le packaging est bien sceller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884138" y="2713845"/>
            <a:ext cx="2533137" cy="563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Accepter la commande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693241" y="2713845"/>
            <a:ext cx="2533137" cy="563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Préparer la commande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884138" y="3734307"/>
            <a:ext cx="2533137" cy="563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Indique un temps de préparation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9438500" y="2713845"/>
            <a:ext cx="2533137" cy="563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Adapte son packaging à la livraison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693241" y="3734307"/>
            <a:ext cx="2533137" cy="563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Notifie le livreur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4" name="Connecteur droit 23"/>
          <p:cNvCxnSpPr>
            <a:stCxn id="16" idx="3"/>
            <a:endCxn id="17" idx="1"/>
          </p:cNvCxnSpPr>
          <p:nvPr/>
        </p:nvCxnSpPr>
        <p:spPr>
          <a:xfrm>
            <a:off x="6417275" y="2995761"/>
            <a:ext cx="2759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6" idx="2"/>
            <a:endCxn id="18" idx="0"/>
          </p:cNvCxnSpPr>
          <p:nvPr/>
        </p:nvCxnSpPr>
        <p:spPr>
          <a:xfrm>
            <a:off x="5150707" y="3277677"/>
            <a:ext cx="0" cy="456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7" idx="2"/>
            <a:endCxn id="20" idx="0"/>
          </p:cNvCxnSpPr>
          <p:nvPr/>
        </p:nvCxnSpPr>
        <p:spPr>
          <a:xfrm>
            <a:off x="7959810" y="3277677"/>
            <a:ext cx="0" cy="456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7" idx="3"/>
            <a:endCxn id="19" idx="1"/>
          </p:cNvCxnSpPr>
          <p:nvPr/>
        </p:nvCxnSpPr>
        <p:spPr>
          <a:xfrm>
            <a:off x="9226378" y="2995761"/>
            <a:ext cx="2121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19" idx="2"/>
            <a:endCxn id="9" idx="0"/>
          </p:cNvCxnSpPr>
          <p:nvPr/>
        </p:nvCxnSpPr>
        <p:spPr>
          <a:xfrm rot="5400000">
            <a:off x="5757902" y="-295140"/>
            <a:ext cx="1374350" cy="8519984"/>
          </a:xfrm>
          <a:prstGeom prst="bentConnector3">
            <a:avLst>
              <a:gd name="adj1" fmla="val 8236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à coins arrondis 35"/>
          <p:cNvSpPr/>
          <p:nvPr/>
        </p:nvSpPr>
        <p:spPr>
          <a:xfrm>
            <a:off x="3884138" y="1450086"/>
            <a:ext cx="2533137" cy="563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Reçu envoyé par mail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693240" y="1450086"/>
            <a:ext cx="2533137" cy="563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Estimation du temps de livraison 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48" name="Connecteur droit 47"/>
          <p:cNvCxnSpPr>
            <a:stCxn id="6" idx="3"/>
            <a:endCxn id="16" idx="1"/>
          </p:cNvCxnSpPr>
          <p:nvPr/>
        </p:nvCxnSpPr>
        <p:spPr>
          <a:xfrm>
            <a:off x="3262183" y="2984150"/>
            <a:ext cx="621955" cy="116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>
            <a:stCxn id="13" idx="3"/>
            <a:endCxn id="6" idx="0"/>
          </p:cNvCxnSpPr>
          <p:nvPr/>
        </p:nvCxnSpPr>
        <p:spPr>
          <a:xfrm flipH="1">
            <a:off x="2185085" y="889687"/>
            <a:ext cx="7041293" cy="1684631"/>
          </a:xfrm>
          <a:prstGeom prst="bentConnector4">
            <a:avLst>
              <a:gd name="adj1" fmla="val -3247"/>
              <a:gd name="adj2" fmla="val 7743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14" idx="2"/>
            <a:endCxn id="36" idx="0"/>
          </p:cNvCxnSpPr>
          <p:nvPr/>
        </p:nvCxnSpPr>
        <p:spPr>
          <a:xfrm>
            <a:off x="5150707" y="1171603"/>
            <a:ext cx="0" cy="2784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3" idx="2"/>
            <a:endCxn id="37" idx="0"/>
          </p:cNvCxnSpPr>
          <p:nvPr/>
        </p:nvCxnSpPr>
        <p:spPr>
          <a:xfrm flipH="1">
            <a:off x="7959809" y="1171603"/>
            <a:ext cx="1" cy="2784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" idx="3"/>
            <a:endCxn id="14" idx="1"/>
          </p:cNvCxnSpPr>
          <p:nvPr/>
        </p:nvCxnSpPr>
        <p:spPr>
          <a:xfrm flipV="1">
            <a:off x="3262184" y="889687"/>
            <a:ext cx="621954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4" idx="3"/>
            <a:endCxn id="13" idx="1"/>
          </p:cNvCxnSpPr>
          <p:nvPr/>
        </p:nvCxnSpPr>
        <p:spPr>
          <a:xfrm>
            <a:off x="6417275" y="889687"/>
            <a:ext cx="2759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9" idx="3"/>
            <a:endCxn id="15" idx="1"/>
          </p:cNvCxnSpPr>
          <p:nvPr/>
        </p:nvCxnSpPr>
        <p:spPr>
          <a:xfrm>
            <a:off x="3262183" y="5086574"/>
            <a:ext cx="6219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à coins arrondis 85"/>
          <p:cNvSpPr/>
          <p:nvPr/>
        </p:nvSpPr>
        <p:spPr>
          <a:xfrm>
            <a:off x="6693239" y="4772781"/>
            <a:ext cx="2533137" cy="634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Respecter la sécurité routière pendant la livraison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9438499" y="4769416"/>
            <a:ext cx="2533137" cy="634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Livrer la commande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9438499" y="5720887"/>
            <a:ext cx="2533137" cy="634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Contacter le client une fois arriver sur place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693239" y="5720887"/>
            <a:ext cx="2533137" cy="634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Prendre soin du repas et du packaging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91" name="Connecteur droit 90"/>
          <p:cNvCxnSpPr>
            <a:stCxn id="86" idx="2"/>
            <a:endCxn id="89" idx="0"/>
          </p:cNvCxnSpPr>
          <p:nvPr/>
        </p:nvCxnSpPr>
        <p:spPr>
          <a:xfrm>
            <a:off x="7959808" y="5407095"/>
            <a:ext cx="0" cy="3137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87" idx="2"/>
            <a:endCxn id="88" idx="0"/>
          </p:cNvCxnSpPr>
          <p:nvPr/>
        </p:nvCxnSpPr>
        <p:spPr>
          <a:xfrm>
            <a:off x="10705068" y="5403730"/>
            <a:ext cx="0" cy="3171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6" idx="3"/>
            <a:endCxn id="87" idx="1"/>
          </p:cNvCxnSpPr>
          <p:nvPr/>
        </p:nvCxnSpPr>
        <p:spPr>
          <a:xfrm flipV="1">
            <a:off x="9226376" y="5086573"/>
            <a:ext cx="212123" cy="3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>
            <a:stCxn id="15" idx="3"/>
            <a:endCxn id="86" idx="1"/>
          </p:cNvCxnSpPr>
          <p:nvPr/>
        </p:nvCxnSpPr>
        <p:spPr>
          <a:xfrm>
            <a:off x="6417275" y="5086574"/>
            <a:ext cx="275964" cy="33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639818" y="645277"/>
            <a:ext cx="324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79321" y="622821"/>
            <a:ext cx="1328852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Géolocalisation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9321" y="1429905"/>
            <a:ext cx="1260389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Commande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79321" y="1057938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Recherche de restaurant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2279321" y="3329637"/>
            <a:ext cx="1664043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Débit carte bancaire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79321" y="3760759"/>
            <a:ext cx="272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Préparation de la commande lancé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2281743" y="4134761"/>
            <a:ext cx="2800865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Estimation du temps de préparation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79321" y="4571689"/>
            <a:ext cx="327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Acceptation de la commande par le livreur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2279321" y="4945691"/>
            <a:ext cx="2553731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Estimation du temps de livraison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9321" y="5373290"/>
            <a:ext cx="2411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Arriver du livreur chez le client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2279321" y="5737963"/>
            <a:ext cx="2644347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Remise de la commande au client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84719" y="6165562"/>
            <a:ext cx="2509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Notation du service par le client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1603818" y="609356"/>
            <a:ext cx="396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03818" y="4945690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3818" y="4134761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5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03818" y="3331459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3818" y="1426925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03818" y="5737962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7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>
            <a:stCxn id="18" idx="3"/>
            <a:endCxn id="4" idx="1"/>
          </p:cNvCxnSpPr>
          <p:nvPr/>
        </p:nvCxnSpPr>
        <p:spPr>
          <a:xfrm>
            <a:off x="1999818" y="807356"/>
            <a:ext cx="279503" cy="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8" idx="0"/>
            <a:endCxn id="28" idx="2"/>
          </p:cNvCxnSpPr>
          <p:nvPr/>
        </p:nvCxnSpPr>
        <p:spPr>
          <a:xfrm rot="16200000" flipH="1" flipV="1">
            <a:off x="-956930" y="3349916"/>
            <a:ext cx="5499309" cy="18187"/>
          </a:xfrm>
          <a:prstGeom prst="bentConnector5">
            <a:avLst>
              <a:gd name="adj1" fmla="val -6554"/>
              <a:gd name="adj2" fmla="val 7282806"/>
              <a:gd name="adj3" fmla="val 1088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22" idx="0"/>
            <a:endCxn id="18" idx="2"/>
          </p:cNvCxnSpPr>
          <p:nvPr/>
        </p:nvCxnSpPr>
        <p:spPr>
          <a:xfrm flipV="1">
            <a:off x="1783631" y="1005356"/>
            <a:ext cx="18187" cy="4215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21" idx="2"/>
            <a:endCxn id="20" idx="0"/>
          </p:cNvCxnSpPr>
          <p:nvPr/>
        </p:nvCxnSpPr>
        <p:spPr>
          <a:xfrm>
            <a:off x="1783631" y="3702162"/>
            <a:ext cx="0" cy="43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0" idx="2"/>
            <a:endCxn id="19" idx="0"/>
          </p:cNvCxnSpPr>
          <p:nvPr/>
        </p:nvCxnSpPr>
        <p:spPr>
          <a:xfrm>
            <a:off x="1783631" y="4505464"/>
            <a:ext cx="0" cy="440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9" idx="2"/>
            <a:endCxn id="28" idx="0"/>
          </p:cNvCxnSpPr>
          <p:nvPr/>
        </p:nvCxnSpPr>
        <p:spPr>
          <a:xfrm>
            <a:off x="1783631" y="5316393"/>
            <a:ext cx="0" cy="4215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603818" y="3914647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603818" y="1234094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603818" y="4739608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603818" y="5527177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588627" y="6319450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325119" y="2396784"/>
            <a:ext cx="1482220" cy="434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Annulation de la command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7380" y="2428880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84713" y="2305256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721713" y="2305256"/>
            <a:ext cx="2160103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Validation de la commande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75" name="Connecteur en angle 74"/>
          <p:cNvCxnSpPr>
            <a:stCxn id="22" idx="2"/>
            <a:endCxn id="70" idx="0"/>
          </p:cNvCxnSpPr>
          <p:nvPr/>
        </p:nvCxnSpPr>
        <p:spPr>
          <a:xfrm rot="5400000">
            <a:off x="1029786" y="1675035"/>
            <a:ext cx="631252" cy="876438"/>
          </a:xfrm>
          <a:prstGeom prst="bentConnector3">
            <a:avLst>
              <a:gd name="adj1" fmla="val 408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stCxn id="22" idx="2"/>
            <a:endCxn id="72" idx="0"/>
          </p:cNvCxnSpPr>
          <p:nvPr/>
        </p:nvCxnSpPr>
        <p:spPr>
          <a:xfrm rot="16200000" flipH="1">
            <a:off x="2270264" y="1310994"/>
            <a:ext cx="507628" cy="148089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72" idx="2"/>
            <a:endCxn id="21" idx="0"/>
          </p:cNvCxnSpPr>
          <p:nvPr/>
        </p:nvCxnSpPr>
        <p:spPr>
          <a:xfrm rot="5400000">
            <a:off x="2196329" y="2263262"/>
            <a:ext cx="655500" cy="148089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22" idx="3"/>
            <a:endCxn id="5" idx="1"/>
          </p:cNvCxnSpPr>
          <p:nvPr/>
        </p:nvCxnSpPr>
        <p:spPr>
          <a:xfrm>
            <a:off x="1963444" y="1612277"/>
            <a:ext cx="315877" cy="2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21" idx="3"/>
            <a:endCxn id="9" idx="1"/>
          </p:cNvCxnSpPr>
          <p:nvPr/>
        </p:nvCxnSpPr>
        <p:spPr>
          <a:xfrm flipV="1">
            <a:off x="1963444" y="3514989"/>
            <a:ext cx="315877" cy="1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20" idx="3"/>
            <a:endCxn id="11" idx="1"/>
          </p:cNvCxnSpPr>
          <p:nvPr/>
        </p:nvCxnSpPr>
        <p:spPr>
          <a:xfrm>
            <a:off x="1963444" y="4320113"/>
            <a:ext cx="3182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19" idx="3"/>
            <a:endCxn id="14" idx="1"/>
          </p:cNvCxnSpPr>
          <p:nvPr/>
        </p:nvCxnSpPr>
        <p:spPr>
          <a:xfrm>
            <a:off x="1963444" y="5131042"/>
            <a:ext cx="31587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28" idx="3"/>
            <a:endCxn id="16" idx="1"/>
          </p:cNvCxnSpPr>
          <p:nvPr/>
        </p:nvCxnSpPr>
        <p:spPr>
          <a:xfrm>
            <a:off x="1963444" y="5923314"/>
            <a:ext cx="31587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72" idx="3"/>
            <a:endCxn id="73" idx="1"/>
          </p:cNvCxnSpPr>
          <p:nvPr/>
        </p:nvCxnSpPr>
        <p:spPr>
          <a:xfrm>
            <a:off x="3444339" y="2490608"/>
            <a:ext cx="2773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70" idx="3"/>
            <a:endCxn id="69" idx="1"/>
          </p:cNvCxnSpPr>
          <p:nvPr/>
        </p:nvCxnSpPr>
        <p:spPr>
          <a:xfrm flipV="1">
            <a:off x="1087006" y="2614231"/>
            <a:ext cx="23811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70" idx="1"/>
          </p:cNvCxnSpPr>
          <p:nvPr/>
        </p:nvCxnSpPr>
        <p:spPr>
          <a:xfrm flipH="1" flipV="1">
            <a:off x="486032" y="2614230"/>
            <a:ext cx="24134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riangle isocèle 97"/>
          <p:cNvSpPr/>
          <p:nvPr/>
        </p:nvSpPr>
        <p:spPr>
          <a:xfrm>
            <a:off x="378940" y="3418703"/>
            <a:ext cx="211290" cy="4959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/>
          <p:cNvSpPr txBox="1"/>
          <p:nvPr/>
        </p:nvSpPr>
        <p:spPr>
          <a:xfrm>
            <a:off x="1160427" y="2014413"/>
            <a:ext cx="1958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Client non satisfait par sa commande</a:t>
            </a:r>
            <a:endParaRPr lang="fr-FR" sz="1100" dirty="0"/>
          </a:p>
        </p:txBody>
      </p:sp>
      <p:cxnSp>
        <p:nvCxnSpPr>
          <p:cNvPr id="102" name="Connecteur droit 101"/>
          <p:cNvCxnSpPr/>
          <p:nvPr/>
        </p:nvCxnSpPr>
        <p:spPr>
          <a:xfrm>
            <a:off x="711043" y="2226833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3084713" y="2136465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3470916" y="1985960"/>
            <a:ext cx="252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Client satisfait par la commande</a:t>
            </a:r>
            <a:endParaRPr lang="fr-FR" sz="1400" dirty="0"/>
          </a:p>
        </p:txBody>
      </p:sp>
      <p:cxnSp>
        <p:nvCxnSpPr>
          <p:cNvPr id="108" name="Connecteur droit 107"/>
          <p:cNvCxnSpPr/>
          <p:nvPr/>
        </p:nvCxnSpPr>
        <p:spPr>
          <a:xfrm>
            <a:off x="1603817" y="422667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2279320" y="245513"/>
            <a:ext cx="2238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 connecter à l’application</a:t>
            </a:r>
            <a:endParaRPr lang="fr-FR" sz="1400" dirty="0"/>
          </a:p>
        </p:txBody>
      </p:sp>
      <p:sp>
        <p:nvSpPr>
          <p:cNvPr id="112" name="Rectangle à coins arrondis 111"/>
          <p:cNvSpPr/>
          <p:nvPr/>
        </p:nvSpPr>
        <p:spPr>
          <a:xfrm>
            <a:off x="6862119" y="609355"/>
            <a:ext cx="4160108" cy="1617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Grafcet Client</a:t>
            </a:r>
          </a:p>
        </p:txBody>
      </p:sp>
    </p:spTree>
    <p:extLst>
      <p:ext uri="{BB962C8B-B14F-4D97-AF65-F5344CB8AC3E}">
        <p14:creationId xmlns:p14="http://schemas.microsoft.com/office/powerpoint/2010/main" val="1775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9554" y="1966725"/>
            <a:ext cx="2803287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Réception de demande de livraison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136158" y="2605108"/>
            <a:ext cx="306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Acceptation de la demande de livraison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3561976" y="4032188"/>
            <a:ext cx="3820335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Estimation du temps de trajet vers le client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59554" y="4469116"/>
            <a:ext cx="16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Arrivée </a:t>
            </a:r>
            <a:r>
              <a:rPr lang="fr-FR" sz="1400" dirty="0"/>
              <a:t>chez le client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3559554" y="4843118"/>
            <a:ext cx="3388965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Remise de la commande au client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59554" y="5270717"/>
            <a:ext cx="4096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Confirmation que la commande a été remise au client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2884051" y="4843117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5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4051" y="4032188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4051" y="1968547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1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3" idx="2"/>
            <a:endCxn id="12" idx="0"/>
          </p:cNvCxnSpPr>
          <p:nvPr/>
        </p:nvCxnSpPr>
        <p:spPr>
          <a:xfrm>
            <a:off x="3063864" y="4402891"/>
            <a:ext cx="0" cy="440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884051" y="4637035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884051" y="5424604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4" idx="3"/>
            <a:endCxn id="4" idx="1"/>
          </p:cNvCxnSpPr>
          <p:nvPr/>
        </p:nvCxnSpPr>
        <p:spPr>
          <a:xfrm flipV="1">
            <a:off x="3243677" y="2152077"/>
            <a:ext cx="315877" cy="1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3" idx="3"/>
            <a:endCxn id="6" idx="1"/>
          </p:cNvCxnSpPr>
          <p:nvPr/>
        </p:nvCxnSpPr>
        <p:spPr>
          <a:xfrm>
            <a:off x="3243677" y="4217540"/>
            <a:ext cx="3182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2" idx="3"/>
            <a:endCxn id="8" idx="1"/>
          </p:cNvCxnSpPr>
          <p:nvPr/>
        </p:nvCxnSpPr>
        <p:spPr>
          <a:xfrm>
            <a:off x="3243677" y="5028469"/>
            <a:ext cx="31587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25449" y="1178251"/>
            <a:ext cx="324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564952" y="1155795"/>
            <a:ext cx="1328852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Géolocalisation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89449" y="1142330"/>
            <a:ext cx="390646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0" name="Connecteur droit 29"/>
          <p:cNvCxnSpPr>
            <a:stCxn id="29" idx="3"/>
            <a:endCxn id="28" idx="1"/>
          </p:cNvCxnSpPr>
          <p:nvPr/>
        </p:nvCxnSpPr>
        <p:spPr>
          <a:xfrm>
            <a:off x="3280095" y="1340330"/>
            <a:ext cx="284857" cy="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564952" y="1592723"/>
            <a:ext cx="168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 rendre disponible</a:t>
            </a:r>
            <a:endParaRPr lang="fr-FR" sz="1400" dirty="0"/>
          </a:p>
        </p:txBody>
      </p:sp>
      <p:sp>
        <p:nvSpPr>
          <p:cNvPr id="37" name="Rectangle 36"/>
          <p:cNvSpPr/>
          <p:nvPr/>
        </p:nvSpPr>
        <p:spPr>
          <a:xfrm>
            <a:off x="3749510" y="2937651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3081" y="2937651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2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40" name="Connecteur en angle 39"/>
          <p:cNvCxnSpPr>
            <a:stCxn id="14" idx="2"/>
            <a:endCxn id="37" idx="0"/>
          </p:cNvCxnSpPr>
          <p:nvPr/>
        </p:nvCxnSpPr>
        <p:spPr>
          <a:xfrm rot="16200000" flipH="1">
            <a:off x="3197393" y="2205720"/>
            <a:ext cx="598401" cy="86545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389390" y="2937651"/>
            <a:ext cx="3840210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Estimation du temps de trajet vers le restaurateur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43" name="Connecteur en angle 42"/>
          <p:cNvCxnSpPr>
            <a:stCxn id="14" idx="2"/>
            <a:endCxn id="38" idx="0"/>
          </p:cNvCxnSpPr>
          <p:nvPr/>
        </p:nvCxnSpPr>
        <p:spPr>
          <a:xfrm rot="5400000">
            <a:off x="1734179" y="1607965"/>
            <a:ext cx="598401" cy="206097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462961" y="2941004"/>
            <a:ext cx="1544509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En attente d’une nouvelle demande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7" name="Connecteur en angle 46"/>
          <p:cNvCxnSpPr>
            <a:stCxn id="38" idx="1"/>
            <a:endCxn id="14" idx="1"/>
          </p:cNvCxnSpPr>
          <p:nvPr/>
        </p:nvCxnSpPr>
        <p:spPr>
          <a:xfrm rot="10800000" flipH="1">
            <a:off x="823081" y="2153899"/>
            <a:ext cx="2060970" cy="969104"/>
          </a:xfrm>
          <a:prstGeom prst="bentConnector3">
            <a:avLst>
              <a:gd name="adj1" fmla="val -1109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338109" y="2654049"/>
            <a:ext cx="222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Refus de la demande de livraison</a:t>
            </a:r>
            <a:endParaRPr lang="fr-FR" sz="1200" dirty="0"/>
          </a:p>
        </p:txBody>
      </p:sp>
      <p:cxnSp>
        <p:nvCxnSpPr>
          <p:cNvPr id="52" name="Connecteur en angle 51"/>
          <p:cNvCxnSpPr>
            <a:stCxn id="37" idx="2"/>
            <a:endCxn id="13" idx="0"/>
          </p:cNvCxnSpPr>
          <p:nvPr/>
        </p:nvCxnSpPr>
        <p:spPr>
          <a:xfrm rot="5400000">
            <a:off x="3134677" y="3237542"/>
            <a:ext cx="723834" cy="865459"/>
          </a:xfrm>
          <a:prstGeom prst="bentConnector3">
            <a:avLst>
              <a:gd name="adj1" fmla="val 349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559554" y="3667010"/>
            <a:ext cx="4124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Récupération de la commande au près du restaurateur</a:t>
            </a:r>
            <a:endParaRPr lang="fr-FR" sz="1400" dirty="0"/>
          </a:p>
        </p:txBody>
      </p:sp>
      <p:cxnSp>
        <p:nvCxnSpPr>
          <p:cNvPr id="63" name="Connecteur droit 62"/>
          <p:cNvCxnSpPr>
            <a:stCxn id="29" idx="2"/>
            <a:endCxn id="14" idx="0"/>
          </p:cNvCxnSpPr>
          <p:nvPr/>
        </p:nvCxnSpPr>
        <p:spPr>
          <a:xfrm flipH="1">
            <a:off x="3063864" y="1538330"/>
            <a:ext cx="20908" cy="4302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iangle isocèle 63"/>
          <p:cNvSpPr/>
          <p:nvPr/>
        </p:nvSpPr>
        <p:spPr>
          <a:xfrm>
            <a:off x="163324" y="3300986"/>
            <a:ext cx="211290" cy="4959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3564952" y="790870"/>
            <a:ext cx="2180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 connecter à l’application</a:t>
            </a:r>
            <a:endParaRPr lang="fr-FR" sz="1400" dirty="0"/>
          </a:p>
        </p:txBody>
      </p:sp>
      <p:cxnSp>
        <p:nvCxnSpPr>
          <p:cNvPr id="68" name="Connecteur en angle 67"/>
          <p:cNvCxnSpPr>
            <a:stCxn id="12" idx="2"/>
            <a:endCxn id="29" idx="1"/>
          </p:cNvCxnSpPr>
          <p:nvPr/>
        </p:nvCxnSpPr>
        <p:spPr>
          <a:xfrm rot="5400000" flipH="1">
            <a:off x="1039912" y="3189868"/>
            <a:ext cx="3873490" cy="174415"/>
          </a:xfrm>
          <a:prstGeom prst="bentConnector4">
            <a:avLst>
              <a:gd name="adj1" fmla="val -12616"/>
              <a:gd name="adj2" fmla="val 16049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29" idx="0"/>
          </p:cNvCxnSpPr>
          <p:nvPr/>
        </p:nvCxnSpPr>
        <p:spPr>
          <a:xfrm flipV="1">
            <a:off x="3084772" y="790870"/>
            <a:ext cx="0" cy="351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2894505" y="3836997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3776532" y="2792548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823081" y="2792548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904959" y="1746611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904959" y="966600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à coins arrondis 82"/>
          <p:cNvSpPr/>
          <p:nvPr/>
        </p:nvSpPr>
        <p:spPr>
          <a:xfrm>
            <a:off x="6862119" y="609355"/>
            <a:ext cx="4160108" cy="1617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Grafcet Livreur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5" name="Connecteur droit 84"/>
          <p:cNvCxnSpPr>
            <a:stCxn id="37" idx="3"/>
            <a:endCxn id="41" idx="1"/>
          </p:cNvCxnSpPr>
          <p:nvPr/>
        </p:nvCxnSpPr>
        <p:spPr>
          <a:xfrm>
            <a:off x="4109136" y="3123003"/>
            <a:ext cx="280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38" idx="3"/>
            <a:endCxn id="44" idx="1"/>
          </p:cNvCxnSpPr>
          <p:nvPr/>
        </p:nvCxnSpPr>
        <p:spPr>
          <a:xfrm>
            <a:off x="1182707" y="3123003"/>
            <a:ext cx="280254" cy="3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0096" y="3263735"/>
            <a:ext cx="1777937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Fin de la préparation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80096" y="3694857"/>
            <a:ext cx="25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Envoie de notification au livreur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3282519" y="4068859"/>
            <a:ext cx="2302736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Attente de l’arriver du livreur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80096" y="4505787"/>
            <a:ext cx="2699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Remise de la commande au livreur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3280097" y="4879789"/>
            <a:ext cx="2956387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Validation de remise de la commande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80096" y="5307388"/>
            <a:ext cx="28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Départ du livreur avec la commande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2604593" y="4879788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4593" y="4068859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5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04593" y="3265557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>
            <a:stCxn id="14" idx="2"/>
            <a:endCxn id="13" idx="0"/>
          </p:cNvCxnSpPr>
          <p:nvPr/>
        </p:nvCxnSpPr>
        <p:spPr>
          <a:xfrm>
            <a:off x="2784406" y="3636260"/>
            <a:ext cx="0" cy="43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3" idx="2"/>
            <a:endCxn id="12" idx="0"/>
          </p:cNvCxnSpPr>
          <p:nvPr/>
        </p:nvCxnSpPr>
        <p:spPr>
          <a:xfrm>
            <a:off x="2784406" y="4439562"/>
            <a:ext cx="0" cy="440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604593" y="3848745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604593" y="4673706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604593" y="5461275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4" idx="3"/>
            <a:endCxn id="4" idx="1"/>
          </p:cNvCxnSpPr>
          <p:nvPr/>
        </p:nvCxnSpPr>
        <p:spPr>
          <a:xfrm flipV="1">
            <a:off x="2964219" y="3449087"/>
            <a:ext cx="315877" cy="1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3" idx="3"/>
            <a:endCxn id="6" idx="1"/>
          </p:cNvCxnSpPr>
          <p:nvPr/>
        </p:nvCxnSpPr>
        <p:spPr>
          <a:xfrm>
            <a:off x="2964219" y="4254211"/>
            <a:ext cx="318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2" idx="3"/>
            <a:endCxn id="8" idx="1"/>
          </p:cNvCxnSpPr>
          <p:nvPr/>
        </p:nvCxnSpPr>
        <p:spPr>
          <a:xfrm>
            <a:off x="2964219" y="5065140"/>
            <a:ext cx="31587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04593" y="1433091"/>
            <a:ext cx="324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44095" y="1410635"/>
            <a:ext cx="2233561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Réception d’une commande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68593" y="1397170"/>
            <a:ext cx="390646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4" name="Connecteur droit 33"/>
          <p:cNvCxnSpPr>
            <a:stCxn id="33" idx="3"/>
            <a:endCxn id="32" idx="1"/>
          </p:cNvCxnSpPr>
          <p:nvPr/>
        </p:nvCxnSpPr>
        <p:spPr>
          <a:xfrm>
            <a:off x="2959239" y="1595170"/>
            <a:ext cx="284856" cy="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244096" y="1038583"/>
            <a:ext cx="15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 mettre en ligne</a:t>
            </a:r>
            <a:endParaRPr lang="fr-FR" sz="1400" dirty="0"/>
          </a:p>
        </p:txBody>
      </p:sp>
      <p:sp>
        <p:nvSpPr>
          <p:cNvPr id="40" name="Rectangle 39"/>
          <p:cNvSpPr/>
          <p:nvPr/>
        </p:nvSpPr>
        <p:spPr>
          <a:xfrm>
            <a:off x="675226" y="2364659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28120" y="2364660"/>
            <a:ext cx="359626" cy="370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26142" y="2370251"/>
            <a:ext cx="2310341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Préparation de la commande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93342" y="2364660"/>
            <a:ext cx="1950754" cy="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Annulation de la commande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2" name="Connecteur en angle 51"/>
          <p:cNvCxnSpPr>
            <a:stCxn id="33" idx="2"/>
            <a:endCxn id="41" idx="0"/>
          </p:cNvCxnSpPr>
          <p:nvPr/>
        </p:nvCxnSpPr>
        <p:spPr>
          <a:xfrm rot="16200000" flipH="1">
            <a:off x="2850179" y="1706906"/>
            <a:ext cx="571490" cy="744017"/>
          </a:xfrm>
          <a:prstGeom prst="bentConnector3">
            <a:avLst>
              <a:gd name="adj1" fmla="val 28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925915" y="1992486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Acceptation de la commande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1426126" y="1989260"/>
            <a:ext cx="18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Refus de la commande</a:t>
            </a:r>
            <a:endParaRPr lang="fr-FR" sz="1400" dirty="0"/>
          </a:p>
        </p:txBody>
      </p:sp>
      <p:cxnSp>
        <p:nvCxnSpPr>
          <p:cNvPr id="60" name="Connecteur en angle 59"/>
          <p:cNvCxnSpPr>
            <a:stCxn id="33" idx="2"/>
            <a:endCxn id="40" idx="0"/>
          </p:cNvCxnSpPr>
          <p:nvPr/>
        </p:nvCxnSpPr>
        <p:spPr>
          <a:xfrm rot="5400000">
            <a:off x="1523734" y="1124476"/>
            <a:ext cx="571489" cy="1908877"/>
          </a:xfrm>
          <a:prstGeom prst="bentConnector3">
            <a:avLst>
              <a:gd name="adj1" fmla="val 28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41" idx="2"/>
            <a:endCxn id="14" idx="0"/>
          </p:cNvCxnSpPr>
          <p:nvPr/>
        </p:nvCxnSpPr>
        <p:spPr>
          <a:xfrm rot="5400000">
            <a:off x="2881073" y="2638697"/>
            <a:ext cx="530194" cy="723527"/>
          </a:xfrm>
          <a:prstGeom prst="bentConnector3">
            <a:avLst>
              <a:gd name="adj1" fmla="val 329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265284" y="2936151"/>
            <a:ext cx="3387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Emballage dans un sac adapter à la livraison</a:t>
            </a:r>
            <a:endParaRPr lang="fr-FR" sz="1400" dirty="0"/>
          </a:p>
        </p:txBody>
      </p:sp>
      <p:cxnSp>
        <p:nvCxnSpPr>
          <p:cNvPr id="72" name="Connecteur en angle 71"/>
          <p:cNvCxnSpPr>
            <a:stCxn id="12" idx="2"/>
            <a:endCxn id="33" idx="1"/>
          </p:cNvCxnSpPr>
          <p:nvPr/>
        </p:nvCxnSpPr>
        <p:spPr>
          <a:xfrm rot="5400000" flipH="1">
            <a:off x="848839" y="3314925"/>
            <a:ext cx="3655321" cy="215813"/>
          </a:xfrm>
          <a:prstGeom prst="bentConnector4">
            <a:avLst>
              <a:gd name="adj1" fmla="val -13466"/>
              <a:gd name="adj2" fmla="val 10724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33" idx="0"/>
          </p:cNvCxnSpPr>
          <p:nvPr/>
        </p:nvCxnSpPr>
        <p:spPr>
          <a:xfrm flipH="1" flipV="1">
            <a:off x="2763915" y="1038583"/>
            <a:ext cx="1" cy="35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40" idx="1"/>
          </p:cNvCxnSpPr>
          <p:nvPr/>
        </p:nvCxnSpPr>
        <p:spPr>
          <a:xfrm flipH="1">
            <a:off x="461320" y="2550011"/>
            <a:ext cx="213906" cy="3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riangle isocèle 83"/>
          <p:cNvSpPr/>
          <p:nvPr/>
        </p:nvSpPr>
        <p:spPr>
          <a:xfrm>
            <a:off x="373459" y="3422831"/>
            <a:ext cx="211290" cy="4959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/>
          <p:cNvCxnSpPr/>
          <p:nvPr/>
        </p:nvCxnSpPr>
        <p:spPr>
          <a:xfrm>
            <a:off x="2599613" y="3090039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675226" y="2143148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328120" y="2165417"/>
            <a:ext cx="359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1" idx="3"/>
            <a:endCxn id="42" idx="1"/>
          </p:cNvCxnSpPr>
          <p:nvPr/>
        </p:nvCxnSpPr>
        <p:spPr>
          <a:xfrm>
            <a:off x="3687746" y="2550012"/>
            <a:ext cx="238396" cy="5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40" idx="3"/>
            <a:endCxn id="43" idx="1"/>
          </p:cNvCxnSpPr>
          <p:nvPr/>
        </p:nvCxnSpPr>
        <p:spPr>
          <a:xfrm>
            <a:off x="1034852" y="2550011"/>
            <a:ext cx="25849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>
            <a:off x="6862119" y="609355"/>
            <a:ext cx="4160108" cy="1617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Grafcet Restaurateur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12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741</Words>
  <Application>Microsoft Office PowerPoint</Application>
  <PresentationFormat>Grand écran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PAUMIER</dc:creator>
  <cp:lastModifiedBy>Adrien PAUMIER</cp:lastModifiedBy>
  <cp:revision>35</cp:revision>
  <dcterms:created xsi:type="dcterms:W3CDTF">2021-06-28T16:38:46Z</dcterms:created>
  <dcterms:modified xsi:type="dcterms:W3CDTF">2021-06-30T02:34:03Z</dcterms:modified>
</cp:coreProperties>
</file>