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49"/>
  </p:notesMasterIdLst>
  <p:handoutMasterIdLst>
    <p:handoutMasterId r:id="rId150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365" r:id="rId18"/>
    <p:sldId id="366" r:id="rId19"/>
    <p:sldId id="367" r:id="rId20"/>
    <p:sldId id="423" r:id="rId21"/>
    <p:sldId id="468" r:id="rId22"/>
    <p:sldId id="487" r:id="rId23"/>
    <p:sldId id="373" r:id="rId24"/>
    <p:sldId id="374" r:id="rId25"/>
    <p:sldId id="376" r:id="rId26"/>
    <p:sldId id="377" r:id="rId27"/>
    <p:sldId id="378" r:id="rId28"/>
    <p:sldId id="379" r:id="rId29"/>
    <p:sldId id="380" r:id="rId30"/>
    <p:sldId id="382" r:id="rId31"/>
    <p:sldId id="384" r:id="rId32"/>
    <p:sldId id="385" r:id="rId33"/>
    <p:sldId id="388" r:id="rId34"/>
    <p:sldId id="389" r:id="rId35"/>
    <p:sldId id="424" r:id="rId36"/>
    <p:sldId id="392" r:id="rId37"/>
    <p:sldId id="393" r:id="rId38"/>
    <p:sldId id="394" r:id="rId39"/>
    <p:sldId id="395" r:id="rId40"/>
    <p:sldId id="396" r:id="rId41"/>
    <p:sldId id="397" r:id="rId42"/>
    <p:sldId id="399" r:id="rId43"/>
    <p:sldId id="425" r:id="rId44"/>
    <p:sldId id="485" r:id="rId45"/>
    <p:sldId id="403" r:id="rId46"/>
    <p:sldId id="404" r:id="rId47"/>
    <p:sldId id="406" r:id="rId48"/>
    <p:sldId id="407" r:id="rId49"/>
    <p:sldId id="408" r:id="rId50"/>
    <p:sldId id="409" r:id="rId51"/>
    <p:sldId id="411" r:id="rId52"/>
    <p:sldId id="412" r:id="rId53"/>
    <p:sldId id="426" r:id="rId54"/>
    <p:sldId id="477" r:id="rId55"/>
    <p:sldId id="416" r:id="rId56"/>
    <p:sldId id="417" r:id="rId57"/>
    <p:sldId id="419" r:id="rId58"/>
    <p:sldId id="491" r:id="rId59"/>
    <p:sldId id="492" r:id="rId60"/>
    <p:sldId id="493" r:id="rId61"/>
    <p:sldId id="494" r:id="rId62"/>
    <p:sldId id="495" r:id="rId63"/>
    <p:sldId id="500" r:id="rId64"/>
    <p:sldId id="502" r:id="rId65"/>
    <p:sldId id="503" r:id="rId66"/>
    <p:sldId id="504" r:id="rId67"/>
    <p:sldId id="506" r:id="rId68"/>
    <p:sldId id="507" r:id="rId69"/>
    <p:sldId id="508" r:id="rId70"/>
    <p:sldId id="509" r:id="rId71"/>
    <p:sldId id="510" r:id="rId72"/>
    <p:sldId id="511" r:id="rId73"/>
    <p:sldId id="512" r:id="rId74"/>
    <p:sldId id="513" r:id="rId75"/>
    <p:sldId id="514" r:id="rId76"/>
    <p:sldId id="515" r:id="rId77"/>
    <p:sldId id="516" r:id="rId78"/>
    <p:sldId id="517" r:id="rId79"/>
    <p:sldId id="518" r:id="rId80"/>
    <p:sldId id="519" r:id="rId81"/>
    <p:sldId id="520" r:id="rId82"/>
    <p:sldId id="521" r:id="rId83"/>
    <p:sldId id="523" r:id="rId84"/>
    <p:sldId id="524" r:id="rId85"/>
    <p:sldId id="525" r:id="rId86"/>
    <p:sldId id="692" r:id="rId87"/>
    <p:sldId id="530" r:id="rId88"/>
    <p:sldId id="532" r:id="rId89"/>
    <p:sldId id="533" r:id="rId90"/>
    <p:sldId id="534" r:id="rId91"/>
    <p:sldId id="535" r:id="rId92"/>
    <p:sldId id="537" r:id="rId93"/>
    <p:sldId id="538" r:id="rId94"/>
    <p:sldId id="539" r:id="rId95"/>
    <p:sldId id="540" r:id="rId96"/>
    <p:sldId id="541" r:id="rId97"/>
    <p:sldId id="542" r:id="rId98"/>
    <p:sldId id="543" r:id="rId99"/>
    <p:sldId id="548" r:id="rId100"/>
    <p:sldId id="549" r:id="rId101"/>
    <p:sldId id="550" r:id="rId102"/>
    <p:sldId id="551" r:id="rId103"/>
    <p:sldId id="555" r:id="rId104"/>
    <p:sldId id="556" r:id="rId105"/>
    <p:sldId id="557" r:id="rId106"/>
    <p:sldId id="558" r:id="rId107"/>
    <p:sldId id="559" r:id="rId108"/>
    <p:sldId id="560" r:id="rId109"/>
    <p:sldId id="561" r:id="rId110"/>
    <p:sldId id="562" r:id="rId111"/>
    <p:sldId id="563" r:id="rId112"/>
    <p:sldId id="564" r:id="rId113"/>
    <p:sldId id="612" r:id="rId114"/>
    <p:sldId id="625" r:id="rId115"/>
    <p:sldId id="626" r:id="rId116"/>
    <p:sldId id="627" r:id="rId117"/>
    <p:sldId id="628" r:id="rId118"/>
    <p:sldId id="629" r:id="rId119"/>
    <p:sldId id="630" r:id="rId120"/>
    <p:sldId id="631" r:id="rId121"/>
    <p:sldId id="632" r:id="rId122"/>
    <p:sldId id="633" r:id="rId123"/>
    <p:sldId id="634" r:id="rId124"/>
    <p:sldId id="635" r:id="rId125"/>
    <p:sldId id="636" r:id="rId126"/>
    <p:sldId id="637" r:id="rId127"/>
    <p:sldId id="638" r:id="rId128"/>
    <p:sldId id="639" r:id="rId129"/>
    <p:sldId id="640" r:id="rId130"/>
    <p:sldId id="641" r:id="rId131"/>
    <p:sldId id="642" r:id="rId132"/>
    <p:sldId id="643" r:id="rId133"/>
    <p:sldId id="644" r:id="rId134"/>
    <p:sldId id="645" r:id="rId135"/>
    <p:sldId id="646" r:id="rId136"/>
    <p:sldId id="647" r:id="rId137"/>
    <p:sldId id="648" r:id="rId138"/>
    <p:sldId id="649" r:id="rId139"/>
    <p:sldId id="650" r:id="rId140"/>
    <p:sldId id="651" r:id="rId141"/>
    <p:sldId id="652" r:id="rId142"/>
    <p:sldId id="653" r:id="rId143"/>
    <p:sldId id="654" r:id="rId144"/>
    <p:sldId id="655" r:id="rId145"/>
    <p:sldId id="656" r:id="rId146"/>
    <p:sldId id="657" r:id="rId147"/>
    <p:sldId id="691" r:id="rId1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63" d="100"/>
          <a:sy n="63" d="100"/>
        </p:scale>
        <p:origin x="12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5.xml"/><Relationship Id="rId18" Type="http://schemas.openxmlformats.org/officeDocument/2006/relationships/slide" Target="slides/slide31.xml"/><Relationship Id="rId26" Type="http://schemas.openxmlformats.org/officeDocument/2006/relationships/slide" Target="slides/slide45.xml"/><Relationship Id="rId39" Type="http://schemas.openxmlformats.org/officeDocument/2006/relationships/slide" Target="slides/slide72.xml"/><Relationship Id="rId21" Type="http://schemas.openxmlformats.org/officeDocument/2006/relationships/slide" Target="slides/slide36.xml"/><Relationship Id="rId34" Type="http://schemas.openxmlformats.org/officeDocument/2006/relationships/slide" Target="slides/slide60.xml"/><Relationship Id="rId42" Type="http://schemas.openxmlformats.org/officeDocument/2006/relationships/slide" Target="slides/slide75.xml"/><Relationship Id="rId47" Type="http://schemas.openxmlformats.org/officeDocument/2006/relationships/slide" Target="slides/slide95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6" Type="http://schemas.openxmlformats.org/officeDocument/2006/relationships/slide" Target="slides/slide28.xml"/><Relationship Id="rId29" Type="http://schemas.openxmlformats.org/officeDocument/2006/relationships/slide" Target="slides/slide49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3.xml"/><Relationship Id="rId24" Type="http://schemas.openxmlformats.org/officeDocument/2006/relationships/slide" Target="slides/slide39.xml"/><Relationship Id="rId32" Type="http://schemas.openxmlformats.org/officeDocument/2006/relationships/slide" Target="slides/slide57.xml"/><Relationship Id="rId37" Type="http://schemas.openxmlformats.org/officeDocument/2006/relationships/slide" Target="slides/slide67.xml"/><Relationship Id="rId40" Type="http://schemas.openxmlformats.org/officeDocument/2006/relationships/slide" Target="slides/slide73.xml"/><Relationship Id="rId45" Type="http://schemas.openxmlformats.org/officeDocument/2006/relationships/slide" Target="slides/slide78.xml"/><Relationship Id="rId5" Type="http://schemas.openxmlformats.org/officeDocument/2006/relationships/slide" Target="slides/slide6.xml"/><Relationship Id="rId15" Type="http://schemas.openxmlformats.org/officeDocument/2006/relationships/slide" Target="slides/slide27.xml"/><Relationship Id="rId23" Type="http://schemas.openxmlformats.org/officeDocument/2006/relationships/slide" Target="slides/slide38.xml"/><Relationship Id="rId28" Type="http://schemas.openxmlformats.org/officeDocument/2006/relationships/slide" Target="slides/slide48.xml"/><Relationship Id="rId36" Type="http://schemas.openxmlformats.org/officeDocument/2006/relationships/slide" Target="slides/slide64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31" Type="http://schemas.openxmlformats.org/officeDocument/2006/relationships/slide" Target="slides/slide56.xml"/><Relationship Id="rId44" Type="http://schemas.openxmlformats.org/officeDocument/2006/relationships/slide" Target="slides/slide77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6.xml"/><Relationship Id="rId22" Type="http://schemas.openxmlformats.org/officeDocument/2006/relationships/slide" Target="slides/slide37.xml"/><Relationship Id="rId27" Type="http://schemas.openxmlformats.org/officeDocument/2006/relationships/slide" Target="slides/slide47.xml"/><Relationship Id="rId30" Type="http://schemas.openxmlformats.org/officeDocument/2006/relationships/slide" Target="slides/slide55.xml"/><Relationship Id="rId35" Type="http://schemas.openxmlformats.org/officeDocument/2006/relationships/slide" Target="slides/slide63.xml"/><Relationship Id="rId43" Type="http://schemas.openxmlformats.org/officeDocument/2006/relationships/slide" Target="slides/slide76.xml"/><Relationship Id="rId8" Type="http://schemas.openxmlformats.org/officeDocument/2006/relationships/slide" Target="slides/slide14.xml"/><Relationship Id="rId3" Type="http://schemas.openxmlformats.org/officeDocument/2006/relationships/slide" Target="slides/slide4.xml"/><Relationship Id="rId12" Type="http://schemas.openxmlformats.org/officeDocument/2006/relationships/slide" Target="slides/slide24.xml"/><Relationship Id="rId17" Type="http://schemas.openxmlformats.org/officeDocument/2006/relationships/slide" Target="slides/slide30.xml"/><Relationship Id="rId25" Type="http://schemas.openxmlformats.org/officeDocument/2006/relationships/slide" Target="slides/slide44.xml"/><Relationship Id="rId33" Type="http://schemas.openxmlformats.org/officeDocument/2006/relationships/slide" Target="slides/slide59.xml"/><Relationship Id="rId38" Type="http://schemas.openxmlformats.org/officeDocument/2006/relationships/slide" Target="slides/slide71.xml"/><Relationship Id="rId46" Type="http://schemas.openxmlformats.org/officeDocument/2006/relationships/slide" Target="slides/slide79.xml"/><Relationship Id="rId20" Type="http://schemas.openxmlformats.org/officeDocument/2006/relationships/slide" Target="slides/slide33.xml"/><Relationship Id="rId41" Type="http://schemas.openxmlformats.org/officeDocument/2006/relationships/slide" Target="slides/slide7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</dgm:pt>
    <dgm:pt modelId="{0CEBC24F-1328-4FAC-B379-2BCA120E4D72}" type="pres">
      <dgm:prSet presAssocID="{608A1EC2-01AF-4247-A15B-978D125804F9}" presName="rootConnector1" presStyleLbl="node1" presStyleIdx="0" presStyleCnt="0"/>
      <dgm:spPr/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</dgm:pt>
    <dgm:pt modelId="{7AC48386-9656-4EC6-8821-0F7E07CC2F1A}" type="pres">
      <dgm:prSet presAssocID="{F11842CF-EC60-488E-9D4F-0DFED0CB0380}" presName="rootConnector" presStyleLbl="node2" presStyleIdx="0" presStyleCnt="4"/>
      <dgm:spPr/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</dgm:pt>
    <dgm:pt modelId="{B65AC824-25E8-455D-B1AC-2FD0E904FF64}" type="pres">
      <dgm:prSet presAssocID="{D7329EF1-07F8-4005-AE62-EAC2F38A0754}" presName="rootConnector" presStyleLbl="node2" presStyleIdx="1" presStyleCnt="4"/>
      <dgm:spPr/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</dgm:pt>
    <dgm:pt modelId="{7740B1A0-9157-4545-97EB-368FEB272624}" type="pres">
      <dgm:prSet presAssocID="{7C7AC4B4-D3B9-4CC2-B87A-839316F25AF2}" presName="rootConnector" presStyleLbl="node2" presStyleIdx="2" presStyleCnt="4"/>
      <dgm:spPr/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</dgm:pt>
    <dgm:pt modelId="{59A91F38-2289-4DEA-8B70-9AC77A7B4494}" type="pres">
      <dgm:prSet presAssocID="{B7609963-D7B9-4B17-AF9E-F6B62543970C}" presName="rootConnector" presStyleLbl="node2" presStyleIdx="3" presStyleCnt="4"/>
      <dgm:spPr/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7140C02-B430-42D7-9063-8852F3C07B09}" type="presOf" srcId="{7C7AC4B4-D3B9-4CC2-B87A-839316F25AF2}" destId="{7740B1A0-9157-4545-97EB-368FEB272624}" srcOrd="1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50112C11-F6C7-47FE-B4A0-B5E57E10D39E}" type="presOf" srcId="{D7329EF1-07F8-4005-AE62-EAC2F38A0754}" destId="{B65AC824-25E8-455D-B1AC-2FD0E904FF64}" srcOrd="1" destOrd="0" presId="urn:microsoft.com/office/officeart/2005/8/layout/orgChart1"/>
    <dgm:cxn modelId="{C767B520-C8C2-4954-A5DB-8675F6AC6513}" type="presOf" srcId="{F11842CF-EC60-488E-9D4F-0DFED0CB0380}" destId="{7AC48386-9656-4EC6-8821-0F7E07CC2F1A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E99DB529-1D1F-440D-A641-C9CDF56E8E3E}" type="presOf" srcId="{5263E22A-86A7-4D05-BF79-78924EC4E0A3}" destId="{6F556916-3134-4938-BB1B-C7ACC88A39E8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3D8FE436-C881-4C57-A86F-008DE655D35D}" type="presOf" srcId="{0AB9111E-23F7-47BC-9307-7D65CADBF6D7}" destId="{C79BA2E6-7BA1-4DF0-8AC0-F79C40B6D60B}" srcOrd="0" destOrd="0" presId="urn:microsoft.com/office/officeart/2005/8/layout/orgChart1"/>
    <dgm:cxn modelId="{7DBB3F3C-3925-49F1-B528-34553CF325D1}" type="presOf" srcId="{608A1EC2-01AF-4247-A15B-978D125804F9}" destId="{3FACA039-696D-4C69-9B35-11AADEC858A2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69263160-7C77-4EFC-B532-E94A9D534F40}" type="presOf" srcId="{A4AAF88C-2F9E-4D8B-8972-305B152AE0D7}" destId="{7F3FFE69-D75F-44A3-893C-E8756AA89EAC}" srcOrd="0" destOrd="0" presId="urn:microsoft.com/office/officeart/2005/8/layout/orgChart1"/>
    <dgm:cxn modelId="{D2F73D71-3529-4939-8FE3-179DC32873CA}" type="presOf" srcId="{B7609963-D7B9-4B17-AF9E-F6B62543970C}" destId="{1A6408F8-093E-474D-AB6F-BF0938FAFF71}" srcOrd="0" destOrd="0" presId="urn:microsoft.com/office/officeart/2005/8/layout/orgChart1"/>
    <dgm:cxn modelId="{70078D57-B254-44AB-A0DF-2B908B3CCEA3}" type="presOf" srcId="{F11842CF-EC60-488E-9D4F-0DFED0CB0380}" destId="{228FE6FC-7259-4B67-82C5-9C0076AD3ACA}" srcOrd="0" destOrd="0" presId="urn:microsoft.com/office/officeart/2005/8/layout/orgChart1"/>
    <dgm:cxn modelId="{C3154F58-AC29-4815-926D-62E1E407EDD6}" type="presOf" srcId="{608A1EC2-01AF-4247-A15B-978D125804F9}" destId="{0CEBC24F-1328-4FAC-B379-2BCA120E4D72}" srcOrd="1" destOrd="0" presId="urn:microsoft.com/office/officeart/2005/8/layout/orgChart1"/>
    <dgm:cxn modelId="{C45E5E7E-D4A0-4DC6-8DC6-5DE192B35DA7}" type="presOf" srcId="{9B8098CB-6BB8-4AC2-B11B-D5E6DFCC87EB}" destId="{45E166D6-D565-4268-934A-48C967E831B3}" srcOrd="0" destOrd="0" presId="urn:microsoft.com/office/officeart/2005/8/layout/orgChart1"/>
    <dgm:cxn modelId="{BA48A4A1-4DDB-4848-871F-954ACB8468CC}" type="presOf" srcId="{DD15F589-53FA-4308-A591-28A8C2968B35}" destId="{FA41F8B3-D593-47C9-A931-F79544E76C04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B9B53CDA-710A-4798-9B88-A86F01958C18}" type="presOf" srcId="{7C7AC4B4-D3B9-4CC2-B87A-839316F25AF2}" destId="{84BDF9D7-71AF-478A-8992-78E523D21C63}" srcOrd="0" destOrd="0" presId="urn:microsoft.com/office/officeart/2005/8/layout/orgChart1"/>
    <dgm:cxn modelId="{DFD1D6EA-1001-47EF-BAC5-0FE37E9E81CA}" type="presOf" srcId="{D7329EF1-07F8-4005-AE62-EAC2F38A0754}" destId="{1A61650A-88F6-4148-943F-62A660FF946A}" srcOrd="0" destOrd="0" presId="urn:microsoft.com/office/officeart/2005/8/layout/orgChart1"/>
    <dgm:cxn modelId="{198E97F8-5123-40ED-BB51-84809FD2B29D}" type="presOf" srcId="{B7609963-D7B9-4B17-AF9E-F6B62543970C}" destId="{59A91F38-2289-4DEA-8B70-9AC77A7B4494}" srcOrd="1" destOrd="0" presId="urn:microsoft.com/office/officeart/2005/8/layout/orgChart1"/>
    <dgm:cxn modelId="{C9BD1B36-9935-4301-833E-C7DF1F279B8B}" type="presParOf" srcId="{FA41F8B3-D593-47C9-A931-F79544E76C04}" destId="{1876C163-5C32-42B3-8D5D-16E15B8DBB2B}" srcOrd="0" destOrd="0" presId="urn:microsoft.com/office/officeart/2005/8/layout/orgChart1"/>
    <dgm:cxn modelId="{08242A2C-6EE9-4D80-A3D8-3CEF7F9CE83B}" type="presParOf" srcId="{1876C163-5C32-42B3-8D5D-16E15B8DBB2B}" destId="{A929C0FD-7584-4926-BCB9-FE67EB0E1C1C}" srcOrd="0" destOrd="0" presId="urn:microsoft.com/office/officeart/2005/8/layout/orgChart1"/>
    <dgm:cxn modelId="{664C0233-8285-4FB1-B3F1-7AE1D56AB4C6}" type="presParOf" srcId="{A929C0FD-7584-4926-BCB9-FE67EB0E1C1C}" destId="{3FACA039-696D-4C69-9B35-11AADEC858A2}" srcOrd="0" destOrd="0" presId="urn:microsoft.com/office/officeart/2005/8/layout/orgChart1"/>
    <dgm:cxn modelId="{0690DC98-0715-49BF-A4D3-2104ACE1BFAE}" type="presParOf" srcId="{A929C0FD-7584-4926-BCB9-FE67EB0E1C1C}" destId="{0CEBC24F-1328-4FAC-B379-2BCA120E4D72}" srcOrd="1" destOrd="0" presId="urn:microsoft.com/office/officeart/2005/8/layout/orgChart1"/>
    <dgm:cxn modelId="{7347A11B-F4DE-4D98-B8E2-D5DCBF2CC807}" type="presParOf" srcId="{1876C163-5C32-42B3-8D5D-16E15B8DBB2B}" destId="{874CA8BE-F061-48CF-B676-467D315F616D}" srcOrd="1" destOrd="0" presId="urn:microsoft.com/office/officeart/2005/8/layout/orgChart1"/>
    <dgm:cxn modelId="{4E89AA4E-C8E5-4F43-9603-0AE0AFC33546}" type="presParOf" srcId="{874CA8BE-F061-48CF-B676-467D315F616D}" destId="{6F556916-3134-4938-BB1B-C7ACC88A39E8}" srcOrd="0" destOrd="0" presId="urn:microsoft.com/office/officeart/2005/8/layout/orgChart1"/>
    <dgm:cxn modelId="{E0855788-2E02-4FFA-81B8-3C6C4CDCF4F8}" type="presParOf" srcId="{874CA8BE-F061-48CF-B676-467D315F616D}" destId="{26FE4D88-8094-40F2-A9A5-C1E40706E701}" srcOrd="1" destOrd="0" presId="urn:microsoft.com/office/officeart/2005/8/layout/orgChart1"/>
    <dgm:cxn modelId="{17E2921A-A50A-4F63-A985-FAF3744504E0}" type="presParOf" srcId="{26FE4D88-8094-40F2-A9A5-C1E40706E701}" destId="{88EEB339-45F0-44D3-9877-0C78F0C47C89}" srcOrd="0" destOrd="0" presId="urn:microsoft.com/office/officeart/2005/8/layout/orgChart1"/>
    <dgm:cxn modelId="{CD50FF5E-3264-4E21-9ECF-3D4A06B1BCEF}" type="presParOf" srcId="{88EEB339-45F0-44D3-9877-0C78F0C47C89}" destId="{228FE6FC-7259-4B67-82C5-9C0076AD3ACA}" srcOrd="0" destOrd="0" presId="urn:microsoft.com/office/officeart/2005/8/layout/orgChart1"/>
    <dgm:cxn modelId="{7AF13026-4D31-4442-88A2-2C4BDF422C0D}" type="presParOf" srcId="{88EEB339-45F0-44D3-9877-0C78F0C47C89}" destId="{7AC48386-9656-4EC6-8821-0F7E07CC2F1A}" srcOrd="1" destOrd="0" presId="urn:microsoft.com/office/officeart/2005/8/layout/orgChart1"/>
    <dgm:cxn modelId="{9089E9B9-4B05-4CDE-9A0D-61E5A17C97BB}" type="presParOf" srcId="{26FE4D88-8094-40F2-A9A5-C1E40706E701}" destId="{BB0E37DB-4683-4DD3-8E46-BC42C2FA3E6B}" srcOrd="1" destOrd="0" presId="urn:microsoft.com/office/officeart/2005/8/layout/orgChart1"/>
    <dgm:cxn modelId="{221DB4DE-08E1-42BA-BE7C-15D4091DF0A5}" type="presParOf" srcId="{26FE4D88-8094-40F2-A9A5-C1E40706E701}" destId="{8385983F-E726-4C0E-92A4-E4221A5E0E05}" srcOrd="2" destOrd="0" presId="urn:microsoft.com/office/officeart/2005/8/layout/orgChart1"/>
    <dgm:cxn modelId="{EBD1FB90-5BE8-403D-A071-678480292050}" type="presParOf" srcId="{874CA8BE-F061-48CF-B676-467D315F616D}" destId="{7F3FFE69-D75F-44A3-893C-E8756AA89EAC}" srcOrd="2" destOrd="0" presId="urn:microsoft.com/office/officeart/2005/8/layout/orgChart1"/>
    <dgm:cxn modelId="{3926CCC5-E890-4537-B050-621D1C106DBE}" type="presParOf" srcId="{874CA8BE-F061-48CF-B676-467D315F616D}" destId="{C86DEECA-D9D1-4A3C-B23D-7A1431CBDA95}" srcOrd="3" destOrd="0" presId="urn:microsoft.com/office/officeart/2005/8/layout/orgChart1"/>
    <dgm:cxn modelId="{D37DB876-2A91-4F09-B1BD-F69ABE23B05F}" type="presParOf" srcId="{C86DEECA-D9D1-4A3C-B23D-7A1431CBDA95}" destId="{D893DD97-D419-449F-AF14-3948C1DA2F02}" srcOrd="0" destOrd="0" presId="urn:microsoft.com/office/officeart/2005/8/layout/orgChart1"/>
    <dgm:cxn modelId="{8B943242-C14F-4F92-A9D7-2BD409DC35D5}" type="presParOf" srcId="{D893DD97-D419-449F-AF14-3948C1DA2F02}" destId="{1A61650A-88F6-4148-943F-62A660FF946A}" srcOrd="0" destOrd="0" presId="urn:microsoft.com/office/officeart/2005/8/layout/orgChart1"/>
    <dgm:cxn modelId="{4782033C-711A-4277-9599-FB48097A9705}" type="presParOf" srcId="{D893DD97-D419-449F-AF14-3948C1DA2F02}" destId="{B65AC824-25E8-455D-B1AC-2FD0E904FF64}" srcOrd="1" destOrd="0" presId="urn:microsoft.com/office/officeart/2005/8/layout/orgChart1"/>
    <dgm:cxn modelId="{6F4EAFE0-D099-4190-94E7-E15DB05A399A}" type="presParOf" srcId="{C86DEECA-D9D1-4A3C-B23D-7A1431CBDA95}" destId="{92142DBB-3F4F-4452-A8C5-D7BEF4D5E30F}" srcOrd="1" destOrd="0" presId="urn:microsoft.com/office/officeart/2005/8/layout/orgChart1"/>
    <dgm:cxn modelId="{B033B197-C248-4450-A3F2-1217C9ED8A29}" type="presParOf" srcId="{C86DEECA-D9D1-4A3C-B23D-7A1431CBDA95}" destId="{6D12CE1A-6E96-4827-83BE-14E7E66F4B88}" srcOrd="2" destOrd="0" presId="urn:microsoft.com/office/officeart/2005/8/layout/orgChart1"/>
    <dgm:cxn modelId="{F9DE978C-6586-475F-8075-1FF3A4BCA0F5}" type="presParOf" srcId="{874CA8BE-F061-48CF-B676-467D315F616D}" destId="{45E166D6-D565-4268-934A-48C967E831B3}" srcOrd="4" destOrd="0" presId="urn:microsoft.com/office/officeart/2005/8/layout/orgChart1"/>
    <dgm:cxn modelId="{9C8345E9-F597-492D-8ECA-B59EC443AB29}" type="presParOf" srcId="{874CA8BE-F061-48CF-B676-467D315F616D}" destId="{BB44F0E0-2C9E-423E-8069-D6DDA0A16A6A}" srcOrd="5" destOrd="0" presId="urn:microsoft.com/office/officeart/2005/8/layout/orgChart1"/>
    <dgm:cxn modelId="{F3BEFAA1-34C2-4C41-9BA9-77C1A51B5E33}" type="presParOf" srcId="{BB44F0E0-2C9E-423E-8069-D6DDA0A16A6A}" destId="{4C2462D0-B0F4-48F5-9E9B-BF819E6348E4}" srcOrd="0" destOrd="0" presId="urn:microsoft.com/office/officeart/2005/8/layout/orgChart1"/>
    <dgm:cxn modelId="{6A0E5646-87D2-4736-B0E8-E225E42F1A92}" type="presParOf" srcId="{4C2462D0-B0F4-48F5-9E9B-BF819E6348E4}" destId="{84BDF9D7-71AF-478A-8992-78E523D21C63}" srcOrd="0" destOrd="0" presId="urn:microsoft.com/office/officeart/2005/8/layout/orgChart1"/>
    <dgm:cxn modelId="{B27C19AF-B73D-4413-B861-76DFCF50C28E}" type="presParOf" srcId="{4C2462D0-B0F4-48F5-9E9B-BF819E6348E4}" destId="{7740B1A0-9157-4545-97EB-368FEB272624}" srcOrd="1" destOrd="0" presId="urn:microsoft.com/office/officeart/2005/8/layout/orgChart1"/>
    <dgm:cxn modelId="{27DB5CC0-EBCD-4EF4-8FA6-9F5B950258BD}" type="presParOf" srcId="{BB44F0E0-2C9E-423E-8069-D6DDA0A16A6A}" destId="{E49337F8-048F-41BA-814E-5E7B7259422C}" srcOrd="1" destOrd="0" presId="urn:microsoft.com/office/officeart/2005/8/layout/orgChart1"/>
    <dgm:cxn modelId="{22B4FA68-39E6-4D0B-BD3A-BB719A0AAAE8}" type="presParOf" srcId="{BB44F0E0-2C9E-423E-8069-D6DDA0A16A6A}" destId="{0294AAB7-9288-4089-8FFA-D23BA13CD04A}" srcOrd="2" destOrd="0" presId="urn:microsoft.com/office/officeart/2005/8/layout/orgChart1"/>
    <dgm:cxn modelId="{5AC7D2A9-829B-46C4-91F2-F7B5786DB967}" type="presParOf" srcId="{874CA8BE-F061-48CF-B676-467D315F616D}" destId="{C79BA2E6-7BA1-4DF0-8AC0-F79C40B6D60B}" srcOrd="6" destOrd="0" presId="urn:microsoft.com/office/officeart/2005/8/layout/orgChart1"/>
    <dgm:cxn modelId="{307DB518-12DE-4453-8D23-AAE64F074DF5}" type="presParOf" srcId="{874CA8BE-F061-48CF-B676-467D315F616D}" destId="{A7AD03B0-C350-4F74-A7C1-A4B599120E2A}" srcOrd="7" destOrd="0" presId="urn:microsoft.com/office/officeart/2005/8/layout/orgChart1"/>
    <dgm:cxn modelId="{014EE2EF-92EC-4378-A587-EDAA793C2C43}" type="presParOf" srcId="{A7AD03B0-C350-4F74-A7C1-A4B599120E2A}" destId="{F5AD575B-DF86-4CE6-BF88-31A3F51ED98D}" srcOrd="0" destOrd="0" presId="urn:microsoft.com/office/officeart/2005/8/layout/orgChart1"/>
    <dgm:cxn modelId="{AC988A6E-16DD-443B-A665-142B17E7444C}" type="presParOf" srcId="{F5AD575B-DF86-4CE6-BF88-31A3F51ED98D}" destId="{1A6408F8-093E-474D-AB6F-BF0938FAFF71}" srcOrd="0" destOrd="0" presId="urn:microsoft.com/office/officeart/2005/8/layout/orgChart1"/>
    <dgm:cxn modelId="{066F492F-AB75-4386-A00F-108359BCBFB1}" type="presParOf" srcId="{F5AD575B-DF86-4CE6-BF88-31A3F51ED98D}" destId="{59A91F38-2289-4DEA-8B70-9AC77A7B4494}" srcOrd="1" destOrd="0" presId="urn:microsoft.com/office/officeart/2005/8/layout/orgChart1"/>
    <dgm:cxn modelId="{276D0409-0CCB-44F8-8043-1CAC430E088F}" type="presParOf" srcId="{A7AD03B0-C350-4F74-A7C1-A4B599120E2A}" destId="{28815BC9-DEE2-4810-8E2B-A64B9F3D23F8}" srcOrd="1" destOrd="0" presId="urn:microsoft.com/office/officeart/2005/8/layout/orgChart1"/>
    <dgm:cxn modelId="{ADFCA898-5860-41FD-9FC2-8F7D69F654C0}" type="presParOf" srcId="{A7AD03B0-C350-4F74-A7C1-A4B599120E2A}" destId="{183C01C3-D9D1-4768-998F-2EE78725298E}" srcOrd="2" destOrd="0" presId="urn:microsoft.com/office/officeart/2005/8/layout/orgChart1"/>
    <dgm:cxn modelId="{8F372C59-98CF-431D-AB30-406E7026B851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63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69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80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82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90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jpeg"/><Relationship Id="rId4" Type="http://schemas.openxmlformats.org/officeDocument/2006/relationships/image" Target="../media/image70.gi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microsoft.com/office/2007/relationships/hdphoto" Target="../media/hdphoto1.wdp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gi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gi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/>
              <a:t>HTML, Text, Images, Tables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95800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Linking HTML and CSS (2)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external files is highly recommended</a:t>
            </a:r>
          </a:p>
          <a:p>
            <a:pPr lvl="1">
              <a:defRPr/>
            </a:pPr>
            <a:r>
              <a:rPr lang="en-US" dirty="0"/>
              <a:t>Simplifies the HTML document </a:t>
            </a:r>
          </a:p>
          <a:p>
            <a:pPr lvl="1">
              <a:defRPr/>
            </a:pPr>
            <a:r>
              <a:rPr lang="en-US" dirty="0"/>
              <a:t>Improves page load speed as the CSS file is cached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44223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  <p:extLst>
      <p:ext uri="{BB962C8B-B14F-4D97-AF65-F5344CB8AC3E}">
        <p14:creationId xmlns:p14="http://schemas.microsoft.com/office/powerpoint/2010/main" val="226304912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33098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Embedded Styles</a:t>
            </a:r>
            <a:endParaRPr lang="bg-BG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Embedded in the HTML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/>
              <a:t> tag:</a:t>
            </a:r>
            <a:br>
              <a:rPr lang="en-US" dirty="0"/>
            </a:br>
            <a:r>
              <a:rPr lang="en-US" noProof="1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tag is placed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attribute specifies the MIME(Multipurpose Internet Mail Extensions)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Other MIME types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/>
              <a:t> …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72270600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3925651875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602134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8932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External linking</a:t>
            </a:r>
          </a:p>
          <a:p>
            <a:pPr lvl="1">
              <a:defRPr/>
            </a:pPr>
            <a:r>
              <a:rPr lang="en-US" sz="2800" dirty="0"/>
              <a:t>Separate pages can all use a shared style sheet</a:t>
            </a:r>
          </a:p>
          <a:p>
            <a:pPr lvl="1">
              <a:defRPr/>
            </a:pPr>
            <a:r>
              <a:rPr lang="en-US" sz="2800" dirty="0"/>
              <a:t>Only modify a single file to change the styles across your entire Web site </a:t>
            </a:r>
            <a:r>
              <a:rPr lang="en-US" sz="2000" dirty="0"/>
              <a:t>(see </a:t>
            </a:r>
            <a:r>
              <a:rPr lang="en-US" sz="2000" dirty="0">
                <a:hlinkClick r:id="rId2"/>
              </a:rPr>
              <a:t>http://www.csszengarden.com/</a:t>
            </a:r>
            <a:r>
              <a:rPr lang="en-US" sz="2000" dirty="0"/>
              <a:t>)</a:t>
            </a:r>
            <a:endParaRPr lang="en-US" sz="2800" dirty="0"/>
          </a:p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/>
              <a:t> tag (with a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/>
              <a:t> attribute)</a:t>
            </a:r>
          </a:p>
          <a:p>
            <a:pPr lvl="1">
              <a:defRPr/>
            </a:pPr>
            <a:r>
              <a:rPr lang="en-US" sz="2800" dirty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/>
              <a:t> elements should 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876484998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 (2)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Ancient browsers do not recognize @import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206136893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14172538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HTML element consists of an opening tag, a closing tag and the content inside.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  <p:extLst>
      <p:ext uri="{BB962C8B-B14F-4D97-AF65-F5344CB8AC3E}">
        <p14:creationId xmlns:p14="http://schemas.microsoft.com/office/powerpoint/2010/main" val="3800699608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External Styles: Example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9383384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031631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 of using CSS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Your pages load faster, because browsers cache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8048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1"/>
            <a:ext cx="8229600" cy="838199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/>
              <a:t>Introduction to JavaScript</a:t>
            </a:r>
          </a:p>
        </p:txBody>
      </p:sp>
      <p:pic>
        <p:nvPicPr>
          <p:cNvPr id="65538" name="Picture 2" descr="http://3.bp.blogspot.com/_Z1RigC4qQAE/SLEwIcK-DYI/AAAAAAAAA-c/24vi57NQFnc/s400/javascript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4" y="973101"/>
            <a:ext cx="15049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2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34" y="1828800"/>
            <a:ext cx="990600" cy="990601"/>
          </a:xfrm>
          <a:prstGeom prst="rect">
            <a:avLst/>
          </a:prstGeom>
          <a:noFill/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04" y="1129904"/>
            <a:ext cx="1613296" cy="1613297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65546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4108">
            <a:off x="3644788" y="907608"/>
            <a:ext cx="2069928" cy="2069930"/>
          </a:xfrm>
          <a:prstGeom prst="rect">
            <a:avLst/>
          </a:prstGeom>
          <a:noFill/>
        </p:spPr>
      </p:pic>
      <p:pic>
        <p:nvPicPr>
          <p:cNvPr id="1028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324100" cy="170478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forw.de/ffjs/image/logo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610100"/>
            <a:ext cx="1771650" cy="17716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340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>
                <a:cs typeface="Times New Roman" pitchFamily="18" charset="0"/>
              </a:rPr>
              <a:t>What is DHTML?</a:t>
            </a:r>
            <a:endParaRPr lang="en-CA" sz="6000" dirty="0">
              <a:cs typeface="Times New Roman" pitchFamily="18" charset="0"/>
            </a:endParaRPr>
          </a:p>
          <a:p>
            <a:pPr marL="609600" indent="-609600"/>
            <a:r>
              <a:rPr lang="en-CA" dirty="0">
                <a:cs typeface="Times New Roman" pitchFamily="18" charset="0"/>
              </a:rPr>
              <a:t>DHTML Technologies</a:t>
            </a:r>
          </a:p>
          <a:p>
            <a:pPr marL="990600" lvl="1" indent="-533400"/>
            <a:r>
              <a:rPr lang="en-CA" dirty="0">
                <a:cs typeface="Times New Roman" pitchFamily="18" charset="0"/>
              </a:rPr>
              <a:t>XHTML, CSS, JavaScript,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89228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985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>
                <a:cs typeface="Times New Roman" pitchFamily="18" charset="0"/>
              </a:rPr>
              <a:t>Introduction to JavaScript</a:t>
            </a:r>
          </a:p>
          <a:p>
            <a:pPr marL="957263" lvl="1" indent="-609600"/>
            <a:r>
              <a:rPr lang="en-CA" dirty="0">
                <a:cs typeface="Times New Roman" pitchFamily="18" charset="0"/>
              </a:rPr>
              <a:t>What is JavaScript</a:t>
            </a:r>
          </a:p>
          <a:p>
            <a:pPr marL="957263" lvl="1" indent="-609600"/>
            <a:r>
              <a:rPr lang="en-CA" dirty="0">
                <a:cs typeface="Times New Roman" pitchFamily="18" charset="0"/>
              </a:rPr>
              <a:t>Implementing JavaScript into Web pages</a:t>
            </a:r>
            <a:endParaRPr lang="en-US" dirty="0"/>
          </a:p>
          <a:p>
            <a:pPr marL="1249363" lvl="2" indent="-609600"/>
            <a:r>
              <a:rPr lang="en-US" dirty="0">
                <a:cs typeface="Times New Roman" pitchFamily="18" charset="0"/>
              </a:rPr>
              <a:t>In &lt;head&gt; part</a:t>
            </a:r>
          </a:p>
          <a:p>
            <a:pPr marL="1249363" lvl="2" indent="-609600"/>
            <a:r>
              <a:rPr lang="en-US" dirty="0">
                <a:cs typeface="Times New Roman" pitchFamily="18" charset="0"/>
              </a:rPr>
              <a:t>In &lt;body&gt; part</a:t>
            </a:r>
          </a:p>
          <a:p>
            <a:pPr marL="1249363" lvl="2" indent="-609600"/>
            <a:r>
              <a:rPr lang="en-US" dirty="0">
                <a:cs typeface="Times New Roman" pitchFamily="18" charset="0"/>
              </a:rPr>
              <a:t>In external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.js</a:t>
            </a:r>
            <a:r>
              <a:rPr lang="en-US" dirty="0">
                <a:cs typeface="Times New Roman" pitchFamily="18" charset="0"/>
              </a:rPr>
              <a:t> file</a:t>
            </a:r>
          </a:p>
          <a:p>
            <a:pPr marL="347663" lvl="1" indent="0">
              <a:buNone/>
            </a:pPr>
            <a:endParaRPr lang="en-CA" sz="3600" dirty="0">
              <a:cs typeface="Times New Roman" pitchFamily="18" charset="0"/>
            </a:endParaRPr>
          </a:p>
          <a:p>
            <a:pPr marL="1096963" lvl="2" indent="-457200"/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076">
            <a:off x="5554938" y="3529809"/>
            <a:ext cx="2982456" cy="2524125"/>
          </a:xfrm>
          <a:prstGeom prst="roundRect">
            <a:avLst>
              <a:gd name="adj" fmla="val 7107"/>
            </a:avLst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7310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cs typeface="Times New Roman" pitchFamily="18" charset="0"/>
              </a:rPr>
              <a:t>JavaScript Syntax</a:t>
            </a:r>
          </a:p>
          <a:p>
            <a:pPr marL="804863" lvl="1" indent="-457200"/>
            <a:r>
              <a:rPr lang="en-US" dirty="0">
                <a:cs typeface="Times New Roman" pitchFamily="18" charset="0"/>
              </a:rPr>
              <a:t>JavaScript operators</a:t>
            </a:r>
          </a:p>
          <a:p>
            <a:pPr marL="804863" lvl="1" indent="-457200"/>
            <a:r>
              <a:rPr lang="en-US" dirty="0">
                <a:cs typeface="Times New Roman" pitchFamily="18" charset="0"/>
              </a:rPr>
              <a:t>JavaScript Data Types</a:t>
            </a:r>
          </a:p>
          <a:p>
            <a:pPr marL="804863" lvl="1" indent="-457200"/>
            <a:r>
              <a:rPr lang="en-US" dirty="0"/>
              <a:t>JavaScript Pop-up boxes</a:t>
            </a:r>
          </a:p>
          <a:p>
            <a:pPr lvl="2"/>
            <a:r>
              <a:rPr lang="en-US" dirty="0"/>
              <a:t>alert, confirm and prompt</a:t>
            </a:r>
          </a:p>
          <a:p>
            <a:pPr lvl="1"/>
            <a:r>
              <a:rPr lang="en-US" dirty="0"/>
              <a:t>Conditional and switch statements, loops and functions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Debugging in JavaScript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347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/>
              <a:t>DHTML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/>
              <a:t>Dynamic Behavior </a:t>
            </a:r>
            <a:r>
              <a:rPr lang="en-US" dirty="0"/>
              <a:t>at the Client Side</a:t>
            </a:r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303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Makes possible a Web page to react and change in response to the user’s actions</a:t>
            </a:r>
          </a:p>
          <a:p>
            <a:r>
              <a:rPr lang="en-US" dirty="0"/>
              <a:t>DHTML = HTML + CSS +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9258511"/>
              </p:ext>
            </p:extLst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9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DTHML = HTML + CSS +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HTML</a:t>
            </a:r>
            <a:r>
              <a:rPr lang="en-US" dirty="0">
                <a:effectLst/>
              </a:rPr>
              <a:t>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CSS</a:t>
            </a:r>
            <a:r>
              <a:rPr lang="en-US" dirty="0">
                <a:effectLst/>
              </a:rPr>
              <a:t>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JavaScript</a:t>
            </a:r>
            <a:r>
              <a:rPr lang="en-US" dirty="0">
                <a:effectLst/>
              </a:rPr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404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/>
              <a:t>Dynamic Behavior in a Web Page</a:t>
            </a:r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3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Lightweight, but with limited capabilities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Simple and flexible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63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allows interactivity such as: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React 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HTML controls, e.g. scrollable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639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Can handle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281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first-script.html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047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small-example.html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61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body – not recommended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files, linked via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283209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When is Executed?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23458560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Calling a JavaScript Function from Event Handler –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1" y="1490332"/>
            <a:ext cx="3483934" cy="457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800" dirty="0"/>
              <a:t>image-onclick.html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1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External Script </a:t>
            </a:r>
            <a:r>
              <a:rPr lang="en-GB" dirty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Using external script files:</a:t>
            </a: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3009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The JavaScript Syntax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16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9" y="1524000"/>
            <a:ext cx="2078049" cy="2314575"/>
          </a:xfrm>
          <a:prstGeom prst="roundRect">
            <a:avLst>
              <a:gd name="adj" fmla="val 75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378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Operators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Variables (typeless)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Conditional statements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Loops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Arrays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/>
              <a:t>) and associative arrays </a:t>
            </a:r>
            <a:r>
              <a:rPr lang="en-US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131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dirty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28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28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/>
              <a:t>Associative arrays (hash tables)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5" y="3352800"/>
            <a:ext cx="7789866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4" y="47244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"aaa"];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5" y="57912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my_hash = {a:2, b:3, c:"text"};</a:t>
            </a:r>
          </a:p>
        </p:txBody>
      </p:sp>
    </p:spTree>
    <p:extLst>
      <p:ext uri="{BB962C8B-B14F-4D97-AF65-F5344CB8AC3E}">
        <p14:creationId xmlns:p14="http://schemas.microsoft.com/office/powerpoint/2010/main" val="25335961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Every variable can be considered as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example strings and arrays have member functions: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alert("test".substring(1,3)); //shows 'es'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050"/>
            <a:ext cx="68405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(arr[3]); // shows 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/>
              <a:t>objects.html</a:t>
            </a:r>
          </a:p>
        </p:txBody>
      </p:sp>
    </p:spTree>
    <p:extLst>
      <p:ext uri="{BB962C8B-B14F-4D97-AF65-F5344CB8AC3E}">
        <p14:creationId xmlns:p14="http://schemas.microsoft.com/office/powerpoint/2010/main" val="14595479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The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/>
              <a:t> operator joins strings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spcBef>
                <a:spcPct val="60000"/>
              </a:spcBef>
              <a:defRPr/>
            </a:pPr>
            <a:r>
              <a:rPr lang="en-GB" dirty="0"/>
              <a:t>What is "9" + 9?</a:t>
            </a:r>
          </a:p>
          <a:p>
            <a:pPr>
              <a:defRPr/>
            </a:pPr>
            <a:endParaRPr lang="en-GB" dirty="0"/>
          </a:p>
          <a:p>
            <a:pPr>
              <a:spcBef>
                <a:spcPts val="1200"/>
              </a:spcBef>
              <a:defRPr/>
            </a:pPr>
            <a:r>
              <a:rPr lang="en-GB" dirty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</a:p>
        </p:txBody>
      </p:sp>
    </p:spTree>
    <p:extLst>
      <p:ext uri="{BB962C8B-B14F-4D97-AF65-F5344CB8AC3E}">
        <p14:creationId xmlns:p14="http://schemas.microsoft.com/office/powerpoint/2010/main" val="6370660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/>
              <a:t>Arrays Operations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r>
              <a:rPr lang="en-US" sz="3000" dirty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1800"/>
              </a:spcBef>
              <a:defRPr/>
            </a:pPr>
            <a:r>
              <a:rPr lang="en-US" sz="3000" dirty="0"/>
              <a:t>Reading the number of elements 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r>
              <a:rPr lang="en-US" sz="3000" dirty="0"/>
              <a:t>Finding element's index in the array: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  <p:extLst>
      <p:ext uri="{BB962C8B-B14F-4D97-AF65-F5344CB8AC3E}">
        <p14:creationId xmlns:p14="http://schemas.microsoft.com/office/powerpoint/2010/main" val="30110341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Popup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Alert box with text and [OK] button</a:t>
            </a:r>
          </a:p>
          <a:p>
            <a:pPr lvl="1">
              <a:defRPr/>
            </a:pPr>
            <a:r>
              <a:rPr lang="en-US" dirty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Confirmation box</a:t>
            </a:r>
          </a:p>
          <a:p>
            <a:pPr lvl="1">
              <a:defRPr/>
            </a:pPr>
            <a:r>
              <a:rPr lang="en-US" dirty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Prompt box</a:t>
            </a:r>
          </a:p>
          <a:p>
            <a:pPr lvl="1">
              <a:defRPr/>
            </a:pPr>
            <a:r>
              <a:rPr lang="en-US" dirty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("enter amount", 10);</a:t>
            </a:r>
          </a:p>
        </p:txBody>
      </p:sp>
    </p:spTree>
    <p:extLst>
      <p:ext uri="{BB962C8B-B14F-4D97-AF65-F5344CB8AC3E}">
        <p14:creationId xmlns:p14="http://schemas.microsoft.com/office/powerpoint/2010/main" val="4840044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Numbers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>
                <a:solidFill>
                  <a:srgbClr val="EBFFC2"/>
                </a:solidFill>
                <a:latin typeface="Corbel" pitchFamily="34" charset="0"/>
              </a:rPr>
              <a:t>.html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582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sum 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document.mainForm.textBoxSum.value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59708910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Numbers – </a:t>
            </a:r>
            <a:r>
              <a:rPr lang="en-US" dirty="0"/>
              <a:t>Example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>
                <a:solidFill>
                  <a:srgbClr val="EBFFC2"/>
                </a:solidFill>
                <a:latin typeface="Corbel" pitchFamily="34" charset="0"/>
              </a:rPr>
              <a:t>.html</a:t>
            </a: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onclick="javascript: calcSum()"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name="textBoxSum"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6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/>
              <a:t>Text formatting tags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5082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1846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condition may be of Boolean or integer type: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(typeof(a)=="undefined" || typeof(b)=="undefined")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document.write("Variable a or b is undefined.");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document.write("a==0; b==true;");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document.write("a==" + a + "; b==" + b + ";");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5">
            <a:off x="1019436" y="1652788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3874150" y="243840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conditional-statements.html</a:t>
            </a:r>
          </a:p>
        </p:txBody>
      </p:sp>
    </p:spTree>
    <p:extLst>
      <p:ext uri="{BB962C8B-B14F-4D97-AF65-F5344CB8AC3E}">
        <p14:creationId xmlns:p14="http://schemas.microsoft.com/office/powerpoint/2010/main" val="260053716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</a:p>
        </p:txBody>
      </p:sp>
    </p:spTree>
    <p:extLst>
      <p:ext uri="{BB962C8B-B14F-4D97-AF65-F5344CB8AC3E}">
        <p14:creationId xmlns:p14="http://schemas.microsoft.com/office/powerpoint/2010/main" val="209972743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/>
              <a:t>Like in C#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loops.html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640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Code structure – splitting code into parts</a:t>
            </a:r>
          </a:p>
          <a:p>
            <a:pPr>
              <a:defRPr/>
            </a:pPr>
            <a:r>
              <a:rPr lang="en-GB" dirty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average(a, b, c)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here.</a:t>
            </a:r>
          </a:p>
        </p:txBody>
      </p:sp>
    </p:spTree>
    <p:extLst>
      <p:ext uri="{BB962C8B-B14F-4D97-AF65-F5344CB8AC3E}">
        <p14:creationId xmlns:p14="http://schemas.microsoft.com/office/powerpoint/2010/main" val="3102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/>
              <a:t>Function Arguments </a:t>
            </a:r>
            <a:br>
              <a:rPr lang="en-US" dirty="0"/>
            </a:br>
            <a:r>
              <a:rPr lang="en-US" dirty="0"/>
              <a:t>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/>
              <a:t>The function has access to all the arguments passed via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arguments</a:t>
            </a:r>
            <a:r>
              <a:rPr lang="en-US" sz="2800" dirty="0"/>
              <a:t> array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functions-demo.html</a:t>
            </a:r>
          </a:p>
        </p:txBody>
      </p:sp>
    </p:spTree>
    <p:extLst>
      <p:ext uri="{BB962C8B-B14F-4D97-AF65-F5344CB8AC3E}">
        <p14:creationId xmlns:p14="http://schemas.microsoft.com/office/powerpoint/2010/main" val="261178143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HTML, CSS and JavaScript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709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Tags Attributes</a:t>
            </a:r>
            <a:endParaRPr lang="bg-BG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Tags can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Few attributes can apply to every element: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 is unique in the document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Content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attribute is displayed as hint when the element is hovered with the mouse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Some elements have obligatory attributes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/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(2)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HTML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HTML </a:t>
            </a:r>
            <a:r>
              <a:t>Document Structure </a:t>
            </a:r>
            <a:r>
              <a:rPr dirty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have the correct vision and attitude towards HTML</a:t>
            </a:r>
          </a:p>
          <a:p>
            <a:pPr lvl="1"/>
            <a:r>
              <a:rPr lang="en-US" dirty="0"/>
              <a:t>HTML is only about structure, not appearance</a:t>
            </a:r>
          </a:p>
          <a:p>
            <a:pPr lvl="1"/>
            <a:r>
              <a:rPr lang="en-US" dirty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vs. XHTML</a:t>
            </a:r>
            <a:endParaRPr lang="bg-BG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/>
              <a:t>XHTML is more strict than HTML</a:t>
            </a:r>
          </a:p>
          <a:p>
            <a:pPr lvl="1">
              <a:defRPr/>
            </a:pPr>
            <a:r>
              <a:rPr lang="en-US" dirty="0"/>
              <a:t>Tags and attribute names must be in lowercase</a:t>
            </a:r>
          </a:p>
          <a:p>
            <a:pPr lvl="1">
              <a:defRPr/>
            </a:pPr>
            <a:r>
              <a:rPr lang="en-US" dirty="0"/>
              <a:t>All tags must be closed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) while HTML allows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XHTML allows only one root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/>
              <a:t> element (HTML allows more than one)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XHTML vs. HTML (2)</a:t>
            </a:r>
            <a:endParaRPr lang="bg-BG" dirty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/>
              <a:t>Attribute minimization is forbidden, e.g.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Note: Web browsers load XHTML faster than HTML and valid code faster than invalid!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Contains information that doesn’t show directly on the viewable page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Contains mandatory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Can contain some other tags, e.g.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 should be placed 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Used to specify a title in the window title bar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 tags additionally describe the content contained within the page</a:t>
            </a:r>
            <a:endParaRPr lang="en-US" sz="2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 /&gt;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url=http://www.telerik.com" /&gt;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element is used to embed scripts into an HTML document</a:t>
            </a:r>
          </a:p>
          <a:p>
            <a:pPr lvl="1">
              <a:defRPr/>
            </a:pPr>
            <a:r>
              <a:rPr lang="en-US" dirty="0"/>
              <a:t>Script are executed in the client's Web browser</a:t>
            </a:r>
          </a:p>
          <a:p>
            <a:pPr lvl="1">
              <a:defRPr/>
            </a:pPr>
            <a:r>
              <a:rPr lang="en-US" dirty="0"/>
              <a:t>Scripts can live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sections</a:t>
            </a:r>
          </a:p>
          <a:p>
            <a:pPr>
              <a:defRPr/>
            </a:pPr>
            <a:r>
              <a:rPr lang="en-US" dirty="0"/>
              <a:t>Supported client-side scripting languages:</a:t>
            </a:r>
          </a:p>
          <a:p>
            <a:pPr lvl="1">
              <a:defRPr/>
            </a:pPr>
            <a:r>
              <a:rPr lang="en-US" dirty="0"/>
              <a:t>JavaScript (it is not Java!)</a:t>
            </a:r>
          </a:p>
          <a:p>
            <a:pPr lvl="1">
              <a:defRPr/>
            </a:pPr>
            <a:r>
              <a:rPr lang="en-US" dirty="0"/>
              <a:t>VBScript</a:t>
            </a:r>
          </a:p>
          <a:p>
            <a:pPr lvl="1">
              <a:defRPr/>
            </a:pPr>
            <a:r>
              <a:rPr lang="en-US" dirty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&lt;script&gt; Tag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&lt;title&gt;JavaScript Example&lt;/title&gt;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sayHello()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document.write("&lt;p&gt;Hello World!&lt;\/p&gt;");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 in 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/>
              <a:t>, Hyperlinks 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elements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HTML Forms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 { font-size: 12pt; line-height: 12pt;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 { text-transform: uppercase;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/>
              <a:t>Comments can exist anywhere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r>
              <a:rPr lang="en-US" dirty="0"/>
              <a:t>Comments start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Telerik Logo (a JPG file)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alt=“Telerik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the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href="http://telerik.com/"&gt;Telerik&lt;/a&gt;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 describes the viewable portion of the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/>
              <a:t> section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/>
              <a:t>Ex.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762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/>
              <a:t> on the same server in the same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/>
              <a:t> on the same server in the parent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/>
              <a:t> on the same server in the subdirectory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/>
              <a:t>Link to an external Web site:</a:t>
            </a:r>
            <a:endParaRPr lang="en-US" sz="2800" dirty="0">
              <a:latin typeface="Courier New" pitchFamily="49" charset="0"/>
            </a:endParaRPr>
          </a:p>
          <a:p>
            <a:pPr lvl="1">
              <a:defRPr/>
            </a:pPr>
            <a:endParaRPr lang="en-US" sz="2800" dirty="0"/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Always use a full URL, including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/>
              <a:t>", not just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/>
              <a:t>"</a:t>
            </a:r>
          </a:p>
          <a:p>
            <a:pPr lvl="1">
              <a:defRPr/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/>
              <a:t> attribute opens the link in a new window</a:t>
            </a:r>
          </a:p>
          <a:p>
            <a:pPr>
              <a:defRPr/>
            </a:pPr>
            <a:r>
              <a:rPr lang="en-US" dirty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report bugs here (by e-mail only)&lt;/a&gt;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Link to a document called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</a:t>
            </a:r>
            <a:r>
              <a:rPr lang="bg-BG" sz="2800" dirty="0"/>
              <a:t>, </a:t>
            </a:r>
            <a:r>
              <a:rPr lang="en-US" sz="2800" dirty="0"/>
              <a:t>in the subdirectory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and Sections</a:t>
            </a:r>
            <a:endParaRPr lang="bg-BG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Link to a specific location in another document: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HTTP is request-response 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running a 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Software   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response</a:t>
              </a: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(2) 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Inserting an image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src="./php.png" alt="PHP Logo" /&gt;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: Draws a horizontal rule (line):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/>
              <a:t>: Deprecated!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/>
              <a:t>: Deprecated!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size="+4" color="blue"&gt;Font+4&lt;/font&gt;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/>
              <a:t>Unordered Lists: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/>
              <a:t>nordered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/>
              <a:t>Attribute values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 tag, definition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 tag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243840" y="11430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/>
              <a:t> are text files containing HTML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/>
              <a:t> 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/>
              <a:t> (presentation markup)</a:t>
            </a:r>
          </a:p>
          <a:p>
            <a:pPr lvl="1">
              <a:defRPr/>
            </a:pPr>
            <a:r>
              <a:rPr lang="en-US" dirty="0"/>
              <a:t>Looks (looked?) like:</a:t>
            </a:r>
          </a:p>
          <a:p>
            <a:pPr lvl="2">
              <a:defRPr/>
            </a:pPr>
            <a:r>
              <a:rPr lang="en-US" dirty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51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Characters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&lt;SPAN&gt;</a:t>
            </a:r>
            <a:r>
              <a:rPr lang="en-US" dirty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Block and Inline Elements</a:t>
            </a:r>
            <a:endParaRPr lang="bg-BG" dirty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/>
              <a:t>add a line break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is a block element</a:t>
            </a:r>
          </a:p>
          <a:p>
            <a:pPr lvl="1">
              <a:defRPr/>
            </a:pPr>
            <a:r>
              <a:rPr lang="en-US" dirty="0"/>
              <a:t>Other block elements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/>
              <a:t>, headings, lists,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 and etc.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/>
              <a:t>don’t break the text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is an inline element</a:t>
            </a:r>
          </a:p>
          <a:p>
            <a:pPr lvl="1">
              <a:defRPr/>
            </a:pPr>
            <a:r>
              <a:rPr lang="en-US" dirty="0"/>
              <a:t>Most HTML elements are inline,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style="font-size:24px; color:red"&gt;DIV example&lt;/div&gt;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 element</a:t>
            </a:r>
          </a:p>
          <a:p>
            <a:pPr>
              <a:defRPr/>
            </a:pPr>
            <a:r>
              <a:rPr lang="en-US" dirty="0"/>
              <a:t>Useful for modifying a specific portion of text </a:t>
            </a:r>
          </a:p>
          <a:p>
            <a:pPr lvl="1">
              <a:defRPr/>
            </a:pPr>
            <a:r>
              <a:rPr lang="en-US" dirty="0"/>
              <a:t>Don't create a separate area			 (paragraph) in the document</a:t>
            </a:r>
          </a:p>
          <a:p>
            <a:pPr>
              <a:defRPr/>
            </a:pPr>
            <a:r>
              <a:rPr lang="en-US" dirty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another &lt;span style="font-size:32px; font-weight:bold"&gt;TEST&lt;/span&gt;.&lt;/p&gt;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/>
              <a:t>HTML Tables</a:t>
            </a:r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46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/>
              <a:t>Tables comprised of several core tags: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/>
              <a:t>: begin / end the table</a:t>
            </a:r>
            <a:br>
              <a:rPr lang="en-US" dirty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/>
              <a:t>: </a:t>
            </a:r>
            <a:r>
              <a:rPr lang="en-US" dirty="0"/>
              <a:t>create a table row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An HTML file must have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Or HTML editors 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Microsoft Word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 (2)</a:t>
            </a:r>
            <a:endParaRPr lang="bg-BG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row</a:t>
            </a: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HTML Tables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Simple HTML Tables – Example (2)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Table data “cells”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/>
              <a:t>) can contain nested tables (tables within tables):</a:t>
            </a:r>
            <a:endParaRPr lang="en-US" sz="3000" dirty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5311072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</a:t>
            </a:r>
            <a:r>
              <a:rPr lang="en-US" sz="3600"/>
              <a:t>– Example (2)</a:t>
            </a:r>
            <a:endParaRPr lang="en-US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98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34243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Column and Row Span –</a:t>
            </a:r>
            <a:br>
              <a:rPr lang="en-US" sz="3600" dirty="0"/>
            </a:br>
            <a:r>
              <a:rPr lang="en-US" sz="3600" dirty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6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/>
              <a:t>HTML Forms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13672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054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Often used by JavaScript code</a:t>
            </a: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650575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Fieldsets</a:t>
            </a:r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FFFFFF"/>
                </a:solidFill>
              </a:rPr>
              <a:t>&lt;legend&gt;</a:t>
            </a:r>
            <a:r>
              <a:rPr lang="en-US" sz="3000" dirty="0"/>
              <a:t> is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187999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  <p:extLst>
      <p:ext uri="{BB962C8B-B14F-4D97-AF65-F5344CB8AC3E}">
        <p14:creationId xmlns:p14="http://schemas.microsoft.com/office/powerpoint/2010/main" val="2917459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9535589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(2)</a:t>
            </a:r>
            <a:endParaRPr lang="bg-BG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Ordinary button – used for </a:t>
            </a:r>
            <a:r>
              <a:rPr lang="en-US" sz="3000" dirty="0" err="1"/>
              <a:t>Javascript</a:t>
            </a:r>
            <a:r>
              <a:rPr lang="en-US" sz="3000" dirty="0"/>
              <a:t>, no default action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80364" y="4572000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(3)</a:t>
            </a:r>
            <a:endParaRPr lang="bg-BG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Multiple select field – displays the list of items in multiple lines, instead of one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51510396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Form Controls (4)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File input – a field used for uploading files</a:t>
            </a:r>
          </a:p>
          <a:p>
            <a:pPr>
              <a:defRPr/>
            </a:pPr>
            <a:endParaRPr lang="en-US" sz="3000" dirty="0"/>
          </a:p>
          <a:p>
            <a:pPr lvl="1">
              <a:defRPr/>
            </a:pPr>
            <a:r>
              <a:rPr lang="en-US" sz="2800" dirty="0"/>
              <a:t>When used, it requires the form element to have a specific attribute: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9906907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Labels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Clicking on a label focuses its associated field (checkboxes are toggled, radio buttons are checked)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16708145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“elements” or “tags”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50298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8272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8894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/>
              <a:t>HTML Frames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/>
              <a:t> 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018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/>
              <a:t> provide a way to show multiple HTML documents in a single Web page</a:t>
            </a:r>
          </a:p>
          <a:p>
            <a:r>
              <a:rPr lang="en-US" dirty="0"/>
              <a:t>The page can be split into separate views (frames) horizontally and vertically</a:t>
            </a:r>
          </a:p>
          <a:p>
            <a:r>
              <a:rPr lang="en-US" dirty="0"/>
              <a:t>Frames were popular in the early ages of HTML development, but now their usage is rejected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29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 –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&lt;head&gt;&lt;title&gt;Frames Example&lt;/title&gt;&lt;/head&gt;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&lt;frameset cols="180px,*,150px"&gt;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src="left.html"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src="middle.html"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src="right.html"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&lt;/frameset&gt;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9485" b="4525"/>
          <a:stretch>
            <a:fillRect/>
          </a:stretch>
        </p:blipFill>
        <p:spPr bwMode="auto">
          <a:xfrm>
            <a:off x="2762250" y="3886200"/>
            <a:ext cx="63817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1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 –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981200"/>
            <a:ext cx="7770812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src="http://www.w3schools.com"&gt;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&lt;p&gt;Your browser does not support iframes.&lt;/p&gt;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&lt;/iframe&gt;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iframes.html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0000" b="7273"/>
          <a:stretch>
            <a:fillRect/>
          </a:stretch>
        </p:blipFill>
        <p:spPr bwMode="auto">
          <a:xfrm>
            <a:off x="3621683" y="3779520"/>
            <a:ext cx="54461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1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0116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</a:t>
            </a:r>
            <a:r>
              <a:rPr lang="en-US"/>
              <a:t>: A </a:t>
            </a:r>
            <a:r>
              <a:rPr lang="en-US" dirty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69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47768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The HTML source code should be formatted to increase readability and facilitate debugging.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Browsers ignore multiple whitespaces in the page source.</a:t>
            </a:r>
          </a:p>
          <a:p>
            <a:pPr marL="357188" lvl="1" indent="0">
              <a:lnSpc>
                <a:spcPct val="100000"/>
              </a:lnSpc>
              <a:buNone/>
              <a:defRPr/>
            </a:pPr>
            <a:endParaRPr lang="en-US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/>
              <a:t>CSS Intro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832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Introduction</a:t>
            </a:r>
            <a:endParaRPr lang="bg-BG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Cascading Style Sheets (CSS)</a:t>
            </a:r>
          </a:p>
          <a:p>
            <a:pPr lvl="1">
              <a:defRPr/>
            </a:pPr>
            <a:r>
              <a:rPr lang="en-US" sz="2800" dirty="0"/>
              <a:t>Used to describe the presentation of documents</a:t>
            </a:r>
          </a:p>
          <a:p>
            <a:pPr lvl="1">
              <a:defRPr/>
            </a:pPr>
            <a:r>
              <a:rPr lang="en-US" sz="2800" dirty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/>
              <a:t>Improve content accessibility</a:t>
            </a:r>
          </a:p>
          <a:p>
            <a:pPr lvl="1">
              <a:defRPr/>
            </a:pPr>
            <a:r>
              <a:rPr lang="en-US" sz="2800" dirty="0"/>
              <a:t>Improve flexibility</a:t>
            </a:r>
          </a:p>
          <a:p>
            <a:pPr>
              <a:defRPr/>
            </a:pPr>
            <a:r>
              <a:rPr lang="en-US" sz="3000" dirty="0"/>
              <a:t>Designed to separate presentation from content</a:t>
            </a:r>
          </a:p>
          <a:p>
            <a:pPr>
              <a:defRPr/>
            </a:pPr>
            <a:r>
              <a:rPr lang="en-US" sz="3000" dirty="0"/>
              <a:t>Due to CSS, all HTML presentation tags and attributes are deprecated, e.g.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5953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“Cascading”?</a:t>
            </a:r>
            <a:endParaRPr lang="bg-BG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specificity (weight)</a:t>
            </a:r>
            <a:r>
              <a:rPr lang="en-US" dirty="0"/>
              <a:t> are calculated and assigned to the rules</a:t>
            </a:r>
          </a:p>
          <a:p>
            <a:pPr lvl="1">
              <a:defRPr/>
            </a:pPr>
            <a:r>
              <a:rPr lang="en-US" dirty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/>
              <a:t>Can override them</a:t>
            </a:r>
          </a:p>
          <a:p>
            <a:pPr marL="649288" lvl="2" indent="0">
              <a:buNone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3438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620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CSS styles are inherited and some not</a:t>
            </a:r>
          </a:p>
          <a:p>
            <a:pPr lvl="1"/>
            <a:r>
              <a:rPr lang="en-US" dirty="0"/>
              <a:t>Text-related and list-related properties are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/>
              <a:t>, etc</a:t>
            </a:r>
          </a:p>
          <a:p>
            <a:pPr lvl="1"/>
            <a:r>
              <a:rPr lang="en-US" dirty="0"/>
              <a:t>Box-related and positioning styles are not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/>
              <a:t>, etc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/>
              <a:t> elements do not inherit color and text-decoration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83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Style Sheets Syntax</a:t>
            </a:r>
            <a:endParaRPr lang="bg-BG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/>
              <a:t>Stylesheets</a:t>
            </a:r>
            <a:r>
              <a:rPr lang="en-US" sz="3000" dirty="0"/>
              <a:t> consist of rules, selectors, declarations, properties and values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Selectors are separated by commas</a:t>
            </a:r>
          </a:p>
          <a:p>
            <a:pPr>
              <a:defRPr/>
            </a:pPr>
            <a:r>
              <a:rPr lang="en-US" sz="3000" dirty="0"/>
              <a:t>Declarations are separated by semicolons</a:t>
            </a:r>
          </a:p>
          <a:p>
            <a:pPr>
              <a:defRPr/>
            </a:pPr>
            <a:r>
              <a:rPr lang="en-US" sz="3000" dirty="0"/>
              <a:t>Properties and values are separated by colons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6169506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determine which element the rule applies to: </a:t>
            </a:r>
          </a:p>
          <a:p>
            <a:pPr lvl="1">
              <a:defRPr/>
            </a:pPr>
            <a:r>
              <a:rPr lang="en-US" dirty="0"/>
              <a:t>All elements of specific type (tag)</a:t>
            </a:r>
          </a:p>
          <a:p>
            <a:pPr lvl="1">
              <a:defRPr/>
            </a:pPr>
            <a:r>
              <a:rPr lang="en-US" dirty="0"/>
              <a:t>Those that match a specific attribute (id, class)</a:t>
            </a:r>
          </a:p>
          <a:p>
            <a:pPr lvl="1">
              <a:defRPr/>
            </a:pPr>
            <a:r>
              <a:rPr lang="en-US" dirty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299773354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(2)</a:t>
            </a:r>
            <a:endParaRPr lang="bg-BG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/>
              <a:t>By tag (type selector):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id:</a:t>
            </a:r>
            <a:br>
              <a:rPr lang="en-US" sz="2600" dirty="0"/>
            </a:br>
            <a:endParaRPr lang="en-US" sz="2600" noProof="1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class name (only for HTML): 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This will match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/>
              <a:t> tags,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/>
              <a:t>, and element with id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290374806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Pseudo-classes define state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/>
              <a:t>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6193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Linking HTML and CSS</a:t>
            </a:r>
            <a:endParaRPr lang="bg-BG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/>
              <a:t>: the CSS rules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/>
              <a:t> attribute</a:t>
            </a:r>
          </a:p>
          <a:p>
            <a:pPr lvl="2">
              <a:defRPr/>
            </a:pPr>
            <a:r>
              <a:rPr lang="en-US" dirty="0"/>
              <a:t>No selectors are needed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/>
              <a:t>: in the &lt;head&gt;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/>
              <a:t>: CSS rules in separate file (best)</a:t>
            </a:r>
          </a:p>
          <a:p>
            <a:pPr lvl="2">
              <a:defRPr/>
            </a:pPr>
            <a:r>
              <a:rPr lang="en-US" dirty="0"/>
              <a:t>Usually a file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/>
              <a:t> extension</a:t>
            </a:r>
          </a:p>
          <a:p>
            <a:pPr lvl="2">
              <a:defRPr/>
            </a:pPr>
            <a:r>
              <a:rPr lang="en-US" dirty="0"/>
              <a:t>Linked via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/>
              <a:t> </a:t>
            </a:r>
            <a:r>
              <a:rPr lang="en-US" dirty="0"/>
              <a:t>tag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21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8609</TotalTime>
  <Words>12785</Words>
  <Application>Microsoft Office PowerPoint</Application>
  <PresentationFormat>On-screen Show (4:3)</PresentationFormat>
  <Paragraphs>1995</Paragraphs>
  <Slides>147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6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Telerik-PowerPoint-Theme</vt:lpstr>
      <vt:lpstr>HTML Basics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Introduction to HTML</vt:lpstr>
      <vt:lpstr>Preface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Characters – Example</vt:lpstr>
      <vt:lpstr>Special Chars – Example (2)</vt:lpstr>
      <vt:lpstr>Using &lt;DIV&gt; and &lt;SPAN&gt; Block and Inline Elements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Nested Tables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HTML Frames</vt:lpstr>
      <vt:lpstr>HTML Frames</vt:lpstr>
      <vt:lpstr>HTML Frames – Demo</vt:lpstr>
      <vt:lpstr>HTML Frames – Demo</vt:lpstr>
      <vt:lpstr>Cascading Style Sheets (CSS)</vt:lpstr>
      <vt:lpstr>CSS: A New Philosophy</vt:lpstr>
      <vt:lpstr>The Resulting Page</vt:lpstr>
      <vt:lpstr>CSS Intro</vt:lpstr>
      <vt:lpstr>CSS Introduction</vt:lpstr>
      <vt:lpstr>Why “Cascading”?</vt:lpstr>
      <vt:lpstr>Why “Cascading”? (2)</vt:lpstr>
      <vt:lpstr>Why “Cascading”? (3)</vt:lpstr>
      <vt:lpstr>Style Sheets Syntax</vt:lpstr>
      <vt:lpstr>Selectors</vt:lpstr>
      <vt:lpstr>Selectors (2)</vt:lpstr>
      <vt:lpstr>Selectors (3)</vt:lpstr>
      <vt:lpstr>Linking HTML and CSS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Benefits of using CSS</vt:lpstr>
      <vt:lpstr>Introduction to JavaScript</vt:lpstr>
      <vt:lpstr>Table of Contents</vt:lpstr>
      <vt:lpstr>Table of Contents (2)</vt:lpstr>
      <vt:lpstr>Table of Contents (3)</vt:lpstr>
      <vt:lpstr>DHTML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Another Small Example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The JavaScript Syntax</vt:lpstr>
      <vt:lpstr>JavaScript Syntax</vt:lpstr>
      <vt:lpstr>Data Types</vt:lpstr>
      <vt:lpstr>Everything is Object</vt:lpstr>
      <vt:lpstr>String Operations</vt:lpstr>
      <vt:lpstr>Arrays Operations and Properties</vt:lpstr>
      <vt:lpstr>Standard Popup Boxes</vt:lpstr>
      <vt:lpstr>Sum of Numbers – Example</vt:lpstr>
      <vt:lpstr>Sum of Numbers – Example (2)</vt:lpstr>
      <vt:lpstr>JavaScript Prompt – Example</vt:lpstr>
      <vt:lpstr>Conditional Statement (if)</vt:lpstr>
      <vt:lpstr>Conditional Statement (if) (2)</vt:lpstr>
      <vt:lpstr>Switch Statement</vt:lpstr>
      <vt:lpstr>Loops</vt:lpstr>
      <vt:lpstr>Functions </vt:lpstr>
      <vt:lpstr>Function Arguments  and Return Value</vt:lpstr>
      <vt:lpstr>HTML, CSS and JavaScript Basics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shubhanshu nishad</cp:lastModifiedBy>
  <cp:revision>758</cp:revision>
  <dcterms:created xsi:type="dcterms:W3CDTF">2007-12-08T16:03:35Z</dcterms:created>
  <dcterms:modified xsi:type="dcterms:W3CDTF">2021-08-25T09:28:35Z</dcterms:modified>
</cp:coreProperties>
</file>