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0"/>
  </p:notesMasterIdLst>
  <p:handoutMasterIdLst>
    <p:handoutMasterId r:id="rId41"/>
  </p:handoutMasterIdLst>
  <p:sldIdLst>
    <p:sldId id="256" r:id="rId5"/>
    <p:sldId id="274" r:id="rId6"/>
    <p:sldId id="268" r:id="rId7"/>
    <p:sldId id="275" r:id="rId8"/>
    <p:sldId id="276" r:id="rId9"/>
    <p:sldId id="282" r:id="rId10"/>
    <p:sldId id="283" r:id="rId11"/>
    <p:sldId id="284" r:id="rId12"/>
    <p:sldId id="277" r:id="rId13"/>
    <p:sldId id="285" r:id="rId14"/>
    <p:sldId id="278" r:id="rId15"/>
    <p:sldId id="271" r:id="rId16"/>
    <p:sldId id="286"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272" r:id="rId30"/>
    <p:sldId id="301" r:id="rId31"/>
    <p:sldId id="304" r:id="rId32"/>
    <p:sldId id="303" r:id="rId33"/>
    <p:sldId id="306" r:id="rId34"/>
    <p:sldId id="307" r:id="rId35"/>
    <p:sldId id="280" r:id="rId36"/>
    <p:sldId id="305" r:id="rId37"/>
    <p:sldId id="308" r:id="rId38"/>
    <p:sldId id="281" r:id="rId3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4AAAC040-3FBC-4DFC-A9C8-5F9F839F5356}">
          <p14:sldIdLst>
            <p14:sldId id="256"/>
            <p14:sldId id="274"/>
          </p14:sldIdLst>
        </p14:section>
        <p14:section name="ESB" id="{6F713CD2-A8BF-4D1A-8FC2-5707811D2E88}">
          <p14:sldIdLst>
            <p14:sldId id="268"/>
            <p14:sldId id="275"/>
            <p14:sldId id="276"/>
            <p14:sldId id="282"/>
            <p14:sldId id="283"/>
            <p14:sldId id="284"/>
            <p14:sldId id="277"/>
            <p14:sldId id="285"/>
            <p14:sldId id="278"/>
          </p14:sldIdLst>
        </p14:section>
        <p14:section name="RMQ" id="{34983F48-0EA8-4BC5-90F5-82B3412FC00A}">
          <p14:sldIdLst>
            <p14:sldId id="271"/>
            <p14:sldId id="286"/>
            <p14:sldId id="289"/>
            <p14:sldId id="290"/>
            <p14:sldId id="291"/>
            <p14:sldId id="292"/>
            <p14:sldId id="293"/>
            <p14:sldId id="294"/>
            <p14:sldId id="295"/>
            <p14:sldId id="296"/>
            <p14:sldId id="297"/>
            <p14:sldId id="298"/>
            <p14:sldId id="299"/>
            <p14:sldId id="300"/>
          </p14:sldIdLst>
        </p14:section>
        <p14:section name="MT" id="{36DF557A-8C77-4B5C-908D-43433C1F1442}">
          <p14:sldIdLst>
            <p14:sldId id="272"/>
            <p14:sldId id="301"/>
            <p14:sldId id="304"/>
            <p14:sldId id="303"/>
            <p14:sldId id="306"/>
            <p14:sldId id="307"/>
          </p14:sldIdLst>
        </p14:section>
        <p14:section name="FIN" id="{D64D99D2-5DBA-4426-8BA4-290A42CB0D32}">
          <p14:sldIdLst>
            <p14:sldId id="280"/>
            <p14:sldId id="305"/>
            <p14:sldId id="308"/>
            <p14:sldId id="281"/>
          </p14:sldIdLst>
        </p14:section>
        <p14:section name="Section sans titre" id="{8F090991-EEEE-429A-BDD0-D0922A190523}">
          <p14:sldIdLst/>
        </p14:section>
      </p14:sectionLst>
    </p:ex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74" autoAdjust="0"/>
  </p:normalViewPr>
  <p:slideViewPr>
    <p:cSldViewPr snapToGrid="0" showGuides="1">
      <p:cViewPr varScale="1">
        <p:scale>
          <a:sx n="122" d="100"/>
          <a:sy n="122" d="100"/>
        </p:scale>
        <p:origin x="738" y="90"/>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5DCE85-0A13-48F4-A9C0-551BADFB2145}" type="datetime1">
              <a:rPr lang="fr-FR" smtClean="0"/>
              <a:t>29/06/2022</a:t>
            </a:fld>
            <a:endParaRPr lang="fr-FR" dirty="0"/>
          </a:p>
        </p:txBody>
      </p:sp>
      <p:sp>
        <p:nvSpPr>
          <p:cNvPr id="4" name="Espace réservé du pied de page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1072A3-100F-40A9-915F-8D2D9E6962D8}" type="slidenum">
              <a:rPr lang="fr-FR" smtClean="0"/>
              <a:t>‹N°›</a:t>
            </a:fld>
            <a:endParaRPr lang="fr-FR"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EABE6-E8A2-4369-B5DD-8970D70F6DA0}" type="datetime1">
              <a:rPr lang="fr-FR" smtClean="0"/>
              <a:pPr/>
              <a:t>29/06/2022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230CFA-805A-4FD3-B3A0-DAAA5993DA17}" type="slidenum">
              <a:rPr lang="fr-FR" noProof="0" smtClean="0"/>
              <a:t>‹N°›</a:t>
            </a:fld>
            <a:endParaRPr lang="fr-FR"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1</a:t>
            </a:fld>
            <a:endParaRPr lang="fr-FR" dirty="0"/>
          </a:p>
        </p:txBody>
      </p:sp>
    </p:spTree>
    <p:extLst>
      <p:ext uri="{BB962C8B-B14F-4D97-AF65-F5344CB8AC3E}">
        <p14:creationId xmlns:p14="http://schemas.microsoft.com/office/powerpoint/2010/main" val="1605458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finalité d’un message est toujours une Queue ! Possibilité de mixer les différentes topologies.</a:t>
            </a:r>
          </a:p>
        </p:txBody>
      </p:sp>
      <p:sp>
        <p:nvSpPr>
          <p:cNvPr id="4" name="Espace réservé du numéro de diapositive 3"/>
          <p:cNvSpPr>
            <a:spLocks noGrp="1"/>
          </p:cNvSpPr>
          <p:nvPr>
            <p:ph type="sldNum" sz="quarter" idx="5"/>
          </p:nvPr>
        </p:nvSpPr>
        <p:spPr/>
        <p:txBody>
          <a:bodyPr/>
          <a:lstStyle/>
          <a:p>
            <a:pPr rtl="0"/>
            <a:fld id="{79230CFA-805A-4FD3-B3A0-DAAA5993DA17}" type="slidenum">
              <a:rPr lang="fr-FR" noProof="0" smtClean="0"/>
              <a:t>24</a:t>
            </a:fld>
            <a:endParaRPr lang="fr-FR" noProof="0" dirty="0"/>
          </a:p>
        </p:txBody>
      </p:sp>
    </p:spTree>
    <p:extLst>
      <p:ext uri="{BB962C8B-B14F-4D97-AF65-F5344CB8AC3E}">
        <p14:creationId xmlns:p14="http://schemas.microsoft.com/office/powerpoint/2010/main" val="145874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26</a:t>
            </a:fld>
            <a:endParaRPr lang="fr-FR" dirty="0"/>
          </a:p>
        </p:txBody>
      </p:sp>
    </p:spTree>
    <p:extLst>
      <p:ext uri="{BB962C8B-B14F-4D97-AF65-F5344CB8AC3E}">
        <p14:creationId xmlns:p14="http://schemas.microsoft.com/office/powerpoint/2010/main" val="278317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Pourquoi a-t-on besoin de communication </a:t>
            </a:r>
            <a:r>
              <a:rPr lang="fr-FR" dirty="0" err="1"/>
              <a:t>inter-services</a:t>
            </a:r>
            <a:r>
              <a:rPr lang="fr-FR" dirty="0"/>
              <a:t> ? Parti d’architecture monolithique, à des architectures distribuées</a:t>
            </a:r>
          </a:p>
        </p:txBody>
      </p:sp>
      <p:sp>
        <p:nvSpPr>
          <p:cNvPr id="4" name="Espace réservé du numéro de diapositive 3"/>
          <p:cNvSpPr>
            <a:spLocks noGrp="1"/>
          </p:cNvSpPr>
          <p:nvPr>
            <p:ph type="sldNum" sz="quarter" idx="5"/>
          </p:nvPr>
        </p:nvSpPr>
        <p:spPr/>
        <p:txBody>
          <a:bodyPr/>
          <a:lstStyle/>
          <a:p>
            <a:pPr rtl="0"/>
            <a:fld id="{79230CFA-805A-4FD3-B3A0-DAAA5993DA17}" type="slidenum">
              <a:rPr lang="fr-FR" noProof="0" smtClean="0"/>
              <a:t>2</a:t>
            </a:fld>
            <a:endParaRPr lang="fr-FR" noProof="0" dirty="0"/>
          </a:p>
        </p:txBody>
      </p:sp>
    </p:spTree>
    <p:extLst>
      <p:ext uri="{BB962C8B-B14F-4D97-AF65-F5344CB8AC3E}">
        <p14:creationId xmlns:p14="http://schemas.microsoft.com/office/powerpoint/2010/main" val="2626228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3</a:t>
            </a:fld>
            <a:endParaRPr lang="fr-FR" dirty="0"/>
          </a:p>
        </p:txBody>
      </p:sp>
    </p:spTree>
    <p:extLst>
      <p:ext uri="{BB962C8B-B14F-4D97-AF65-F5344CB8AC3E}">
        <p14:creationId xmlns:p14="http://schemas.microsoft.com/office/powerpoint/2010/main" val="2467972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Avènement du SOA (SOAP…) prélude des micro-services. Analogie de la carte mère</a:t>
            </a:r>
          </a:p>
        </p:txBody>
      </p:sp>
      <p:sp>
        <p:nvSpPr>
          <p:cNvPr id="4" name="Espace réservé du numéro de diapositive 3"/>
          <p:cNvSpPr>
            <a:spLocks noGrp="1"/>
          </p:cNvSpPr>
          <p:nvPr>
            <p:ph type="sldNum" sz="quarter" idx="5"/>
          </p:nvPr>
        </p:nvSpPr>
        <p:spPr/>
        <p:txBody>
          <a:bodyPr/>
          <a:lstStyle/>
          <a:p>
            <a:pPr rtl="0"/>
            <a:fld id="{79230CFA-805A-4FD3-B3A0-DAAA5993DA17}" type="slidenum">
              <a:rPr lang="fr-FR" noProof="0" smtClean="0"/>
              <a:t>4</a:t>
            </a:fld>
            <a:endParaRPr lang="fr-FR" noProof="0" dirty="0"/>
          </a:p>
        </p:txBody>
      </p:sp>
    </p:spTree>
    <p:extLst>
      <p:ext uri="{BB962C8B-B14F-4D97-AF65-F5344CB8AC3E}">
        <p14:creationId xmlns:p14="http://schemas.microsoft.com/office/powerpoint/2010/main" val="1230671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Comment fait-on pour faire communiquer 2 services entre eux ?</a:t>
            </a:r>
          </a:p>
          <a:p>
            <a:r>
              <a:rPr lang="fr-FR" dirty="0"/>
              <a:t>TCP ? WCF ? API (REST, SOAP, …) ?</a:t>
            </a:r>
          </a:p>
        </p:txBody>
      </p:sp>
      <p:sp>
        <p:nvSpPr>
          <p:cNvPr id="4" name="Espace réservé du numéro de diapositive 3"/>
          <p:cNvSpPr>
            <a:spLocks noGrp="1"/>
          </p:cNvSpPr>
          <p:nvPr>
            <p:ph type="sldNum" sz="quarter" idx="5"/>
          </p:nvPr>
        </p:nvSpPr>
        <p:spPr/>
        <p:txBody>
          <a:bodyPr/>
          <a:lstStyle/>
          <a:p>
            <a:pPr rtl="0"/>
            <a:fld id="{79230CFA-805A-4FD3-B3A0-DAAA5993DA17}" type="slidenum">
              <a:rPr lang="fr-FR" noProof="0" smtClean="0"/>
              <a:t>5</a:t>
            </a:fld>
            <a:endParaRPr lang="fr-FR" noProof="0" dirty="0"/>
          </a:p>
        </p:txBody>
      </p:sp>
    </p:spTree>
    <p:extLst>
      <p:ext uri="{BB962C8B-B14F-4D97-AF65-F5344CB8AC3E}">
        <p14:creationId xmlns:p14="http://schemas.microsoft.com/office/powerpoint/2010/main" val="3441662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Dernièrement, on assiste à une multiplication des API REST. Bien pour communiquer entre entreprises différentes, en interne, c’est pas top.</a:t>
            </a:r>
          </a:p>
        </p:txBody>
      </p:sp>
      <p:sp>
        <p:nvSpPr>
          <p:cNvPr id="4" name="Espace réservé du numéro de diapositive 3"/>
          <p:cNvSpPr>
            <a:spLocks noGrp="1"/>
          </p:cNvSpPr>
          <p:nvPr>
            <p:ph type="sldNum" sz="quarter" idx="5"/>
          </p:nvPr>
        </p:nvSpPr>
        <p:spPr/>
        <p:txBody>
          <a:bodyPr/>
          <a:lstStyle/>
          <a:p>
            <a:pPr rtl="0"/>
            <a:fld id="{79230CFA-805A-4FD3-B3A0-DAAA5993DA17}" type="slidenum">
              <a:rPr lang="fr-FR" noProof="0" smtClean="0"/>
              <a:t>6</a:t>
            </a:fld>
            <a:endParaRPr lang="fr-FR" noProof="0" dirty="0"/>
          </a:p>
        </p:txBody>
      </p:sp>
    </p:spTree>
    <p:extLst>
      <p:ext uri="{BB962C8B-B14F-4D97-AF65-F5344CB8AC3E}">
        <p14:creationId xmlns:p14="http://schemas.microsoft.com/office/powerpoint/2010/main" val="3183171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Attention à tous les middlewares .NET que vous ajouter sans les voir ! + les custom (ex. </a:t>
            </a:r>
            <a:r>
              <a:rPr lang="fr-FR" dirty="0" err="1"/>
              <a:t>fluentValidation</a:t>
            </a:r>
            <a:r>
              <a:rPr lang="fr-FR" dirty="0"/>
              <a:t>)</a:t>
            </a:r>
          </a:p>
        </p:txBody>
      </p:sp>
      <p:sp>
        <p:nvSpPr>
          <p:cNvPr id="4" name="Espace réservé du numéro de diapositive 3"/>
          <p:cNvSpPr>
            <a:spLocks noGrp="1"/>
          </p:cNvSpPr>
          <p:nvPr>
            <p:ph type="sldNum" sz="quarter" idx="5"/>
          </p:nvPr>
        </p:nvSpPr>
        <p:spPr/>
        <p:txBody>
          <a:bodyPr/>
          <a:lstStyle/>
          <a:p>
            <a:pPr rtl="0"/>
            <a:fld id="{79230CFA-805A-4FD3-B3A0-DAAA5993DA17}" type="slidenum">
              <a:rPr lang="fr-FR" noProof="0" smtClean="0"/>
              <a:t>7</a:t>
            </a:fld>
            <a:endParaRPr lang="fr-FR" noProof="0" dirty="0"/>
          </a:p>
        </p:txBody>
      </p:sp>
    </p:spTree>
    <p:extLst>
      <p:ext uri="{BB962C8B-B14F-4D97-AF65-F5344CB8AC3E}">
        <p14:creationId xmlns:p14="http://schemas.microsoft.com/office/powerpoint/2010/main" val="2042423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12</a:t>
            </a:fld>
            <a:endParaRPr lang="fr-FR" dirty="0"/>
          </a:p>
        </p:txBody>
      </p:sp>
    </p:spTree>
    <p:extLst>
      <p:ext uri="{BB962C8B-B14F-4D97-AF65-F5344CB8AC3E}">
        <p14:creationId xmlns:p14="http://schemas.microsoft.com/office/powerpoint/2010/main" val="1952154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Qu’est-ce que c’est encore que c’t’affaire là ?</a:t>
            </a:r>
          </a:p>
        </p:txBody>
      </p:sp>
      <p:sp>
        <p:nvSpPr>
          <p:cNvPr id="4" name="Espace réservé du numéro de diapositive 3"/>
          <p:cNvSpPr>
            <a:spLocks noGrp="1"/>
          </p:cNvSpPr>
          <p:nvPr>
            <p:ph type="sldNum" sz="quarter" idx="5"/>
          </p:nvPr>
        </p:nvSpPr>
        <p:spPr/>
        <p:txBody>
          <a:bodyPr/>
          <a:lstStyle/>
          <a:p>
            <a:pPr rtl="0"/>
            <a:fld id="{79230CFA-805A-4FD3-B3A0-DAAA5993DA17}" type="slidenum">
              <a:rPr lang="fr-FR" noProof="0" smtClean="0"/>
              <a:t>13</a:t>
            </a:fld>
            <a:endParaRPr lang="fr-FR" noProof="0" dirty="0"/>
          </a:p>
        </p:txBody>
      </p:sp>
    </p:spTree>
    <p:extLst>
      <p:ext uri="{BB962C8B-B14F-4D97-AF65-F5344CB8AC3E}">
        <p14:creationId xmlns:p14="http://schemas.microsoft.com/office/powerpoint/2010/main" val="3373201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imag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Espace réservé d’image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fr-FR" noProof="0"/>
              <a:t>Cliquez sur l'icône pour ajouter une image</a:t>
            </a:r>
            <a:endParaRPr lang="fr-FR" noProof="0" dirty="0"/>
          </a:p>
        </p:txBody>
      </p: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fr-FR" noProof="0" dirty="0"/>
              <a:t>Cliquez pour modifier le style du titre du masque</a:t>
            </a:r>
          </a:p>
        </p:txBody>
      </p:sp>
      <p:sp>
        <p:nvSpPr>
          <p:cNvPr id="3" name="Sous-titre 2" title="Sous-titr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dirty="0"/>
              <a:t>CLIQUEZ POUR MODIFIER LE SOUS-TITRE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fr-FR" noProof="0" dirty="0"/>
              <a:t>Cliquez pour modifier le style du titre du masque</a:t>
            </a:r>
          </a:p>
        </p:txBody>
      </p:sp>
      <p:sp>
        <p:nvSpPr>
          <p:cNvPr id="3" name="Sous-titre 2" title="Sous-titr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dirty="0"/>
              <a:t>CLIQUEZ POUR MODIFIER POUR LE STYLE DE SOUS-TITRE DU MASQUE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19" name="Triangle droit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Parallélogramme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re 1" title="Titr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fr-FR" noProof="0" dirty="0"/>
              <a:t>Cliquez pour modifier le style du titre du masque</a:t>
            </a:r>
          </a:p>
        </p:txBody>
      </p:sp>
      <p:sp>
        <p:nvSpPr>
          <p:cNvPr id="101" name="Espace réservé du texte 2" title="Sous-titr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21" name="Connecteur droit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élogramme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26" name="Connecteur droit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élogramme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29" name="Espace réservé du contenu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14" name="Espace réservé du contenu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5" name="Espace réservé du contenu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18" name="Espace réservé du texte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rtlCol="0" anchor="b"/>
          <a:lstStyle>
            <a:lvl1pPr marL="0" indent="0">
              <a:buNone/>
              <a:defRPr lang="en-US" b="1" dirty="0">
                <a:solidFill>
                  <a:schemeClr val="accent6"/>
                </a:solidFill>
              </a:defRPr>
            </a:lvl1pPr>
          </a:lstStyle>
          <a:p>
            <a:pPr marL="228600" lvl="0" indent="-228600" rtl="0"/>
            <a:r>
              <a:rPr lang="fr-FR" noProof="0"/>
              <a:t>Cliquez pour modifier les styles du texte du masque</a:t>
            </a:r>
          </a:p>
        </p:txBody>
      </p:sp>
      <p:sp>
        <p:nvSpPr>
          <p:cNvPr id="20" name="Espace réservé du texte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rtlCol="0"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1" name="Espace réservé du contenu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4" name="Espace réservé du contenu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fr-FR" noProof="0" dirty="0"/>
              <a:t>Cliquez pour modifier le style du titre du masque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Espace réservé du texte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14" name="Espace réservé du contenu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rtlCol="0"/>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fr-FR" noProof="0" dirty="0"/>
              <a:t>Cliquez pour modifier le style du titre du masque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Espace réservé du texte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12" name="Espace réservé d’image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pSp>
        <p:nvGrpSpPr>
          <p:cNvPr id="26" name="Groupe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Bande diagonal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élogramme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0" name="Parallélogramme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578C43A6-50C6-704E-BADC-6D83BADE7316}"/>
              </a:ext>
            </a:extLst>
          </p:cNvPr>
          <p:cNvSpPr>
            <a:spLocks noGrp="1"/>
          </p:cNvSpPr>
          <p:nvPr>
            <p:ph type="ftr" sz="quarter" idx="10"/>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grpSp>
        <p:nvGrpSpPr>
          <p:cNvPr id="27" name="Groupe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Bande de diagonal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9" name="Connecteur droit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1" name="Parallélogramme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33" name="Titre 1" title="Titr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2" name="Espace réservé du pied de page 1">
            <a:extLst>
              <a:ext uri="{FF2B5EF4-FFF2-40B4-BE49-F238E27FC236}">
                <a16:creationId xmlns:a16="http://schemas.microsoft.com/office/drawing/2014/main" id="{CB69A007-934D-7A4B-9EFA-82044EF4DC33}"/>
              </a:ext>
            </a:extLst>
          </p:cNvPr>
          <p:cNvSpPr>
            <a:spLocks noGrp="1"/>
          </p:cNvSpPr>
          <p:nvPr>
            <p:ph type="ftr" sz="quarter" idx="10"/>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5CE2EB-00DF-4EBA-BF1F-D37805D45585}"/>
              </a:ext>
            </a:extLst>
          </p:cNvPr>
          <p:cNvSpPr>
            <a:spLocks noGrp="1"/>
          </p:cNvSpPr>
          <p:nvPr>
            <p:ph type="title"/>
          </p:nvPr>
        </p:nvSpPr>
        <p:spPr/>
        <p:txBody>
          <a:bodyPr rtlCol="0"/>
          <a:lstStyle/>
          <a:p>
            <a:pPr rtl="0"/>
            <a:r>
              <a:rPr lang="fr-FR" noProof="0"/>
              <a:t>Modifiez le style du titre</a:t>
            </a:r>
            <a:endParaRPr lang="fr-FR" noProof="0"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19" name="Triangle droit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Parallélogramme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re 1" title="Titr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fr-FR" noProof="0" dirty="0"/>
              <a:t>Cliquez pour modifier le style du titre du masque</a:t>
            </a:r>
          </a:p>
        </p:txBody>
      </p:sp>
      <p:sp>
        <p:nvSpPr>
          <p:cNvPr id="101" name="Espace réservé du texte 2" title="Sous-titr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21" name="Connecteur droit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élogramme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26" name="Connecteur droit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Espace réservé d’image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fr-FR" noProof="0"/>
              <a:t>Cliquez sur l'icône pour ajouter une image</a:t>
            </a:r>
            <a:endParaRPr lang="fr-FR" noProof="0" dirty="0"/>
          </a:p>
        </p:txBody>
      </p:sp>
      <p:cxnSp>
        <p:nvCxnSpPr>
          <p:cNvPr id="16" name="Connecteur droit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élogramme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DU TEXTE 01">
    <p:spTree>
      <p:nvGrpSpPr>
        <p:cNvPr id="1" name=""/>
        <p:cNvGrpSpPr/>
        <p:nvPr/>
      </p:nvGrpSpPr>
      <p:grpSpPr>
        <a:xfrm>
          <a:off x="0" y="0"/>
          <a:ext cx="0" cy="0"/>
          <a:chOff x="0" y="0"/>
          <a:chExt cx="0" cy="0"/>
        </a:xfrm>
      </p:grpSpPr>
      <p:sp>
        <p:nvSpPr>
          <p:cNvPr id="3" name="Espace réservé du contenu 2" title="Puce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4" name="Triangle rect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5" name="Parallélogramme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34" name="Connecteur droit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Espace réservé du texte 4" title="Sous-titr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2" name="Titre 1" title="Titr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fr-FR" noProof="0" dirty="0"/>
              <a:t>Cliquez pour modifier </a:t>
            </a:r>
            <a:br>
              <a:rPr lang="fr-FR" noProof="0" dirty="0"/>
            </a:br>
            <a:r>
              <a:rPr lang="fr-FR" noProof="0" dirty="0"/>
              <a:t>Le style du titre du masque </a:t>
            </a:r>
          </a:p>
        </p:txBody>
      </p:sp>
      <p:sp>
        <p:nvSpPr>
          <p:cNvPr id="15" name="Espace réservé d’image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rtlCol="0" anchor="ctr">
            <a:noAutofit/>
          </a:bodyPr>
          <a:lstStyle>
            <a:lvl1pPr marL="0" indent="0" algn="ctr">
              <a:buNone/>
              <a:defRPr>
                <a:solidFill>
                  <a:schemeClr val="tx1"/>
                </a:solidFill>
              </a:defRPr>
            </a:lvl1pPr>
          </a:lstStyle>
          <a:p>
            <a:pPr rtl="0"/>
            <a:r>
              <a:rPr lang="fr-FR" noProof="0"/>
              <a:t>Cliquez sur l'icône pour ajouter une image</a:t>
            </a:r>
            <a:endParaRPr lang="fr-FR" noProof="0" dirty="0"/>
          </a:p>
        </p:txBody>
      </p:sp>
      <p:sp>
        <p:nvSpPr>
          <p:cNvPr id="4" name="Espace réservé du pied de page 3">
            <a:extLst>
              <a:ext uri="{FF2B5EF4-FFF2-40B4-BE49-F238E27FC236}">
                <a16:creationId xmlns:a16="http://schemas.microsoft.com/office/drawing/2014/main" id="{5ADB14A5-A767-774C-85B8-68EF914689F6}"/>
              </a:ext>
            </a:extLst>
          </p:cNvPr>
          <p:cNvSpPr>
            <a:spLocks noGrp="1"/>
          </p:cNvSpPr>
          <p:nvPr>
            <p:ph type="ftr" sz="quarter" idx="14"/>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du texte 02">
    <p:spTree>
      <p:nvGrpSpPr>
        <p:cNvPr id="1" name=""/>
        <p:cNvGrpSpPr/>
        <p:nvPr/>
      </p:nvGrpSpPr>
      <p:grpSpPr>
        <a:xfrm>
          <a:off x="0" y="0"/>
          <a:ext cx="0" cy="0"/>
          <a:chOff x="0" y="0"/>
          <a:chExt cx="0" cy="0"/>
        </a:xfrm>
      </p:grpSpPr>
      <p:sp>
        <p:nvSpPr>
          <p:cNvPr id="35" name="Triangle rect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8" name="Espace réservé d’image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rtlCol="0" anchor="ctr">
            <a:noAutofit/>
          </a:bodyPr>
          <a:lstStyle>
            <a:lvl1pPr marL="0" indent="0" algn="r">
              <a:buNone/>
              <a:defRPr>
                <a:solidFill>
                  <a:schemeClr val="tx1"/>
                </a:solidFill>
              </a:defRPr>
            </a:lvl1pPr>
          </a:lstStyle>
          <a:p>
            <a:pPr rtl="0"/>
            <a:r>
              <a:rPr lang="fr-FR" noProof="0"/>
              <a:t>Cliquez sur l'icône pour ajouter une image</a:t>
            </a:r>
            <a:endParaRPr lang="fr-FR" noProof="0" dirty="0"/>
          </a:p>
        </p:txBody>
      </p:sp>
      <p:sp>
        <p:nvSpPr>
          <p:cNvPr id="3" name="Espace réservé du contenu 2" title="Puce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5" name="Parallélogramme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34" name="Connecteur droit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Espace réservé du texte 4" title="Sous-titr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19" name="Titre 1" title="Titr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fr-FR" noProof="0" dirty="0"/>
              <a:t>Cliquez pour modifier </a:t>
            </a:r>
            <a:br>
              <a:rPr lang="fr-FR" noProof="0" dirty="0"/>
            </a:br>
            <a:r>
              <a:rPr lang="fr-FR" noProof="0" dirty="0"/>
              <a:t>Le style du titre du masque </a:t>
            </a:r>
          </a:p>
        </p:txBody>
      </p:sp>
      <p:sp>
        <p:nvSpPr>
          <p:cNvPr id="2" name="Espace réservé du pied de page 1">
            <a:extLst>
              <a:ext uri="{FF2B5EF4-FFF2-40B4-BE49-F238E27FC236}">
                <a16:creationId xmlns:a16="http://schemas.microsoft.com/office/drawing/2014/main" id="{6E55A0B9-F639-8643-9C4D-B93B8EE21A79}"/>
              </a:ext>
            </a:extLst>
          </p:cNvPr>
          <p:cNvSpPr>
            <a:spLocks noGrp="1"/>
          </p:cNvSpPr>
          <p:nvPr>
            <p:ph type="ftr" sz="quarter" idx="15"/>
          </p:nvPr>
        </p:nvSpPr>
        <p:spPr/>
        <p:txBody>
          <a:bodyPr rtlCol="0"/>
          <a:lstStyle/>
          <a:p>
            <a:pPr rtl="0"/>
            <a:r>
              <a:rPr lang="fr-FR" noProof="0" dirty="0"/>
              <a:t>Ajouter un pied de page</a:t>
            </a:r>
          </a:p>
        </p:txBody>
      </p:sp>
      <p:sp>
        <p:nvSpPr>
          <p:cNvPr id="4" name="Espace réservé du numéro de diapositive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avec sous-titre">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Espace réservé du texte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rtlCol="0"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18" name="Espace réservé du contenu 3" title="Puce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rtlCol="0">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buClr>
                <a:schemeClr val="accent2"/>
              </a:buClr>
            </a:pPr>
            <a:r>
              <a:rPr lang="fr-FR" noProof="0"/>
              <a:t>Cliquez pour modifier les styles du texte du masque</a:t>
            </a:r>
          </a:p>
          <a:p>
            <a:pPr lvl="1" rtl="0">
              <a:buClr>
                <a:schemeClr val="accent2"/>
              </a:buClr>
            </a:pPr>
            <a:r>
              <a:rPr lang="fr-FR" noProof="0"/>
              <a:t>Deuxième niveau</a:t>
            </a:r>
          </a:p>
          <a:p>
            <a:pPr lvl="2" rtl="0">
              <a:buClr>
                <a:schemeClr val="accent2"/>
              </a:buClr>
            </a:pPr>
            <a:r>
              <a:rPr lang="fr-FR" noProof="0"/>
              <a:t>Troisième niveau</a:t>
            </a:r>
          </a:p>
          <a:p>
            <a:pPr lvl="3" rtl="0">
              <a:buClr>
                <a:schemeClr val="accent2"/>
              </a:buClr>
            </a:pPr>
            <a:r>
              <a:rPr lang="fr-FR" noProof="0"/>
              <a:t>Quatrième niveau</a:t>
            </a:r>
          </a:p>
          <a:p>
            <a:pPr lvl="4" rtl="0">
              <a:buClr>
                <a:schemeClr val="accent2"/>
              </a:buClr>
            </a:pPr>
            <a:r>
              <a:rPr lang="fr-FR" noProof="0"/>
              <a:t>Cinquième niveau</a:t>
            </a:r>
            <a:endParaRPr lang="fr-FR" noProof="0" dirty="0"/>
          </a:p>
        </p:txBody>
      </p:sp>
      <p:sp>
        <p:nvSpPr>
          <p:cNvPr id="19" name="Espace réservé du texte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rtlCol="0"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0" name="Espace réservé du contenu 5" title="Puce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rtlCol="0">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buClr>
                <a:schemeClr val="accent2"/>
              </a:buClr>
            </a:pPr>
            <a:r>
              <a:rPr lang="fr-FR" noProof="0"/>
              <a:t>Cliquez pour modifier les styles du texte du masque</a:t>
            </a:r>
          </a:p>
          <a:p>
            <a:pPr lvl="1" rtl="0">
              <a:buClr>
                <a:schemeClr val="accent2"/>
              </a:buClr>
            </a:pPr>
            <a:r>
              <a:rPr lang="fr-FR" noProof="0"/>
              <a:t>Deuxième niveau</a:t>
            </a:r>
          </a:p>
          <a:p>
            <a:pPr lvl="2" rtl="0">
              <a:buClr>
                <a:schemeClr val="accent2"/>
              </a:buClr>
            </a:pPr>
            <a:r>
              <a:rPr lang="fr-FR" noProof="0"/>
              <a:t>Troisième niveau</a:t>
            </a:r>
          </a:p>
          <a:p>
            <a:pPr lvl="3" rtl="0">
              <a:buClr>
                <a:schemeClr val="accent2"/>
              </a:buClr>
            </a:pPr>
            <a:r>
              <a:rPr lang="fr-FR" noProof="0"/>
              <a:t>Quatrième niveau</a:t>
            </a:r>
          </a:p>
          <a:p>
            <a:pPr lvl="4" rtl="0">
              <a:buClr>
                <a:schemeClr val="accent2"/>
              </a:buClr>
            </a:pPr>
            <a:r>
              <a:rPr lang="fr-FR" noProof="0"/>
              <a:t>Cinquième niveau</a:t>
            </a:r>
            <a:endParaRPr lang="fr-FR" noProof="0" dirty="0"/>
          </a:p>
        </p:txBody>
      </p:sp>
      <p:sp>
        <p:nvSpPr>
          <p:cNvPr id="24" name="Espace réservé du texte 4" title="Sous-titr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ique">
    <p:spTree>
      <p:nvGrpSpPr>
        <p:cNvPr id="1" name=""/>
        <p:cNvGrpSpPr/>
        <p:nvPr/>
      </p:nvGrpSpPr>
      <p:grpSpPr>
        <a:xfrm>
          <a:off x="0" y="0"/>
          <a:ext cx="0" cy="0"/>
          <a:chOff x="0" y="0"/>
          <a:chExt cx="0" cy="0"/>
        </a:xfrm>
      </p:grpSpPr>
      <p:grpSp>
        <p:nvGrpSpPr>
          <p:cNvPr id="28" name="Groupe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Bande diagonal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30" name="Connecteur droit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élogramme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3" name="Parallélogramme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34" name="Espace réservé du texte 4" title="Sous-titr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2" name="Espace réservé du pied de page 1">
            <a:extLst>
              <a:ext uri="{FF2B5EF4-FFF2-40B4-BE49-F238E27FC236}">
                <a16:creationId xmlns:a16="http://schemas.microsoft.com/office/drawing/2014/main" id="{D6990C03-1647-2044-B335-6F5F19E4E5FC}"/>
              </a:ext>
            </a:extLst>
          </p:cNvPr>
          <p:cNvSpPr>
            <a:spLocks noGrp="1"/>
          </p:cNvSpPr>
          <p:nvPr>
            <p:ph type="ftr" sz="quarter" idx="17"/>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17" name="Titre 1" title="Titr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5" name="Espace réservé du texte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rtlCol="0"/>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rtl="0"/>
            <a:r>
              <a:rPr lang="fr-FR" noProof="0" dirty="0"/>
              <a:t>Ajoutez votre texte ici.</a:t>
            </a:r>
          </a:p>
        </p:txBody>
      </p:sp>
      <p:sp>
        <p:nvSpPr>
          <p:cNvPr id="20" name="Espace réservé au graphique 2" title="Graphique">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rtlCol="0">
            <a:noAutofit/>
          </a:bodyPr>
          <a:lstStyle>
            <a:lvl1pPr marL="0" indent="0" algn="ctr">
              <a:buNone/>
              <a:defRPr sz="2000" b="0" i="0">
                <a:solidFill>
                  <a:schemeClr val="tx1"/>
                </a:solidFill>
                <a:latin typeface="+mn-lt"/>
                <a:cs typeface="CiscoSans ExtraLight"/>
              </a:defRPr>
            </a:lvl1pPr>
          </a:lstStyle>
          <a:p>
            <a:pPr lvl="0" rtl="0"/>
            <a:r>
              <a:rPr lang="fr-FR" noProof="0"/>
              <a:t>Cliquez sur l'icône pour ajouter un graphique</a:t>
            </a:r>
            <a:endParaRPr lang="fr-FR"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15" name="Espace réservé au tableau 11" title="Tableau">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rtlCol="0">
            <a:noAutofit/>
          </a:bodyPr>
          <a:lstStyle>
            <a:lvl1pPr marL="0" indent="0" algn="ctr">
              <a:buNone/>
              <a:defRPr sz="2000" baseline="0">
                <a:solidFill>
                  <a:schemeClr val="tx1"/>
                </a:solidFill>
                <a:latin typeface="+mn-lt"/>
              </a:defRPr>
            </a:lvl1pPr>
          </a:lstStyle>
          <a:p>
            <a:pPr lvl="0" rtl="0"/>
            <a:r>
              <a:rPr lang="fr-FR" noProof="0"/>
              <a:t>Cliquez sur l'icône pour ajouter un tableau</a:t>
            </a:r>
            <a:endParaRPr lang="fr-FR" noProof="0" dirty="0"/>
          </a:p>
        </p:txBody>
      </p:sp>
      <p:grpSp>
        <p:nvGrpSpPr>
          <p:cNvPr id="26" name="Groupe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Bande diagonal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élogramme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6" name="Parallélogramme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7" name="Espace réservé du texte 4" title="Sous-titr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2" name="Espace réservé du pied de page 1">
            <a:extLst>
              <a:ext uri="{FF2B5EF4-FFF2-40B4-BE49-F238E27FC236}">
                <a16:creationId xmlns:a16="http://schemas.microsoft.com/office/drawing/2014/main" id="{5750A33E-CEFE-4D43-9554-513B01B1D3D9}"/>
              </a:ext>
            </a:extLst>
          </p:cNvPr>
          <p:cNvSpPr>
            <a:spLocks noGrp="1"/>
          </p:cNvSpPr>
          <p:nvPr>
            <p:ph type="ftr" sz="quarter" idx="17"/>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17" name="Titre 1" title="Titr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4" name="Triangle rect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5" name="Espace réservé d’image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fr-FR" noProof="0" dirty="0"/>
              <a:t>Insérez ou glissez et placez l’image ici</a:t>
            </a:r>
          </a:p>
        </p:txBody>
      </p:sp>
      <p:cxnSp>
        <p:nvCxnSpPr>
          <p:cNvPr id="6" name="Connecteur droit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re 1" title="Titr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rtlCol="0" anchor="ctr">
            <a:normAutofit/>
          </a:bodyPr>
          <a:lstStyle>
            <a:lvl1pPr>
              <a:defRPr sz="3600" b="1">
                <a:solidFill>
                  <a:schemeClr val="tx1"/>
                </a:solidFill>
              </a:defRPr>
            </a:lvl1pPr>
          </a:lstStyle>
          <a:p>
            <a:pPr rtl="0"/>
            <a:r>
              <a:rPr lang="fr-FR" noProof="0" dirty="0"/>
              <a:t>Ajoutez la légende ici</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9" name="Espace réservé du texte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Nom</a:t>
            </a:r>
          </a:p>
        </p:txBody>
      </p:sp>
      <p:sp>
        <p:nvSpPr>
          <p:cNvPr id="10" name="Espace réservé du texte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Numéro de téléphone</a:t>
            </a:r>
          </a:p>
        </p:txBody>
      </p:sp>
      <p:sp>
        <p:nvSpPr>
          <p:cNvPr id="11" name="Espace réservé du texte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E-mail </a:t>
            </a:r>
          </a:p>
        </p:txBody>
      </p:sp>
      <p:sp>
        <p:nvSpPr>
          <p:cNvPr id="13" name="Espace réservé du texte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Site web de l’entreprise</a:t>
            </a:r>
          </a:p>
        </p:txBody>
      </p:sp>
      <p:sp>
        <p:nvSpPr>
          <p:cNvPr id="14" name="Form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15" name="Form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19" name="Form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20" name="Form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21" name="Triangle droit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2" name="Connecteur droit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Espace réservé d’image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fr-FR" noProof="0"/>
              <a:t>Cliquez sur l'icône pour ajouter une image</a:t>
            </a:r>
            <a:endParaRPr lang="fr-FR" noProof="0" dirty="0"/>
          </a:p>
        </p:txBody>
      </p: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rtlCol="0" anchor="b">
            <a:normAutofit/>
          </a:bodyPr>
          <a:lstStyle>
            <a:lvl1pPr algn="l">
              <a:defRPr sz="4300" b="1">
                <a:solidFill>
                  <a:schemeClr val="accent1"/>
                </a:solidFill>
              </a:defRPr>
            </a:lvl1pPr>
          </a:lstStyle>
          <a:p>
            <a:pPr rtl="0"/>
            <a:r>
              <a:rPr lang="fr-FR" noProof="0" dirty="0"/>
              <a:t>Cliquez pour modifier le style du titre du masque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pPr rtl="0"/>
            <a:fld id="{8699F50C-BE38-4BD0-BA84-9B090E1F2B9B}" type="slidenum">
              <a:rPr lang="fr-FR" noProof="0" smtClean="0"/>
              <a:pPr rtl="0"/>
              <a:t>‹N°›</a:t>
            </a:fld>
            <a:endParaRPr lang="fr-FR" noProof="0" dirty="0"/>
          </a:p>
        </p:txBody>
      </p:sp>
      <p:sp>
        <p:nvSpPr>
          <p:cNvPr id="9" name="Espace réservé du titre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pPr rtl="0"/>
            <a:r>
              <a:rPr lang="fr-FR" noProof="0" dirty="0"/>
              <a:t>Modifiez le style du titre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ftr="0" dt="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jp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svg"/><Relationship Id="rId2" Type="http://schemas.openxmlformats.org/officeDocument/2006/relationships/image" Target="../media/image20.jp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sv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2.jp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hyperlink" Target="https://masstransit-project.com/usage/transports/"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hyperlink" Target="https://masstransit-project.com/usage/guidance.html" TargetMode="Externa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hyperlink" Target="https://masstransit-project.com/getting-started/"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8" Type="http://schemas.openxmlformats.org/officeDocument/2006/relationships/hyperlink" Target="https://redis.com/blog/what-to-choose-for-your-synchronous-and-asynchronous-communication-needs-redis-streams-redis-pub-sub-kafka-etc-best-approaches-synchronous-asynchronous-communication/" TargetMode="External"/><Relationship Id="rId13" Type="http://schemas.openxmlformats.org/officeDocument/2006/relationships/hyperlink" Target="https://blog.zenika.com/2010/12/19/introduction-a-rabbitmq-amqp/" TargetMode="External"/><Relationship Id="rId3" Type="http://schemas.openxmlformats.org/officeDocument/2006/relationships/hyperlink" Target="https://docs.microsoft.com/fr-fr/aspnet/core/fundamentals/middleware/?view=aspnetcore-6.0" TargetMode="External"/><Relationship Id="rId7" Type="http://schemas.openxmlformats.org/officeDocument/2006/relationships/hyperlink" Target="https://otonomo.io/redis-kafka-or-rabbitmq-which-microservices-message-broker-to-choose/" TargetMode="External"/><Relationship Id="rId12" Type="http://schemas.openxmlformats.org/officeDocument/2006/relationships/hyperlink" Target="https://blog.eleven-labs.com/fr/rabbitmq-partie-1-les-bases/" TargetMode="External"/><Relationship Id="rId2" Type="http://schemas.openxmlformats.org/officeDocument/2006/relationships/hyperlink" Target="https://fr.wikipedia.org/wiki/Enterprise_service_bus" TargetMode="External"/><Relationship Id="rId16" Type="http://schemas.openxmlformats.org/officeDocument/2006/relationships/hyperlink" Target="https://github.com/jbogard/MediatR" TargetMode="External"/><Relationship Id="rId1" Type="http://schemas.openxmlformats.org/officeDocument/2006/relationships/slideLayout" Target="../slideLayouts/slideLayout13.xml"/><Relationship Id="rId6" Type="http://schemas.openxmlformats.org/officeDocument/2006/relationships/hyperlink" Target="https://tsh.io/blog/message-broker/" TargetMode="External"/><Relationship Id="rId11" Type="http://schemas.openxmlformats.org/officeDocument/2006/relationships/hyperlink" Target="https://spring.io/blog/2011/04/01/routing-topologies-for-performance-and-scalability-with-rabbitmq/" TargetMode="External"/><Relationship Id="rId5" Type="http://schemas.openxmlformats.org/officeDocument/2006/relationships/hyperlink" Target="https://en.wikipedia.org/wiki/Message_broker" TargetMode="External"/><Relationship Id="rId15" Type="http://schemas.openxmlformats.org/officeDocument/2006/relationships/hyperlink" Target="https://refactoring.guru/design-patterns/mediator" TargetMode="External"/><Relationship Id="rId10" Type="http://schemas.openxmlformats.org/officeDocument/2006/relationships/hyperlink" Target="https://www.confluent.io/blog/kafka-fastest-messaging-system/" TargetMode="External"/><Relationship Id="rId4" Type="http://schemas.openxmlformats.org/officeDocument/2006/relationships/hyperlink" Target="https://stackoverflow.com/questions/12296787/what-does-masstransit-add-to-rabbitmq" TargetMode="External"/><Relationship Id="rId9" Type="http://schemas.openxmlformats.org/officeDocument/2006/relationships/hyperlink" Target="https://www.rabbitmq.com/getstarted.html" TargetMode="External"/><Relationship Id="rId14" Type="http://schemas.openxmlformats.org/officeDocument/2006/relationships/hyperlink" Target="https://www.cloudamqp.com/blog/part1-rabbitmq-for-beginners-what-is-rabbitmq.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Espace réservé d’image 16" title="Image de bâtiment">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3"/>
          <a:srcRect l="20784" r="20784"/>
          <a:stretch>
            <a:fillRect/>
          </a:stretch>
        </p:blipFill>
        <p:spPr>
          <a:blipFill>
            <a:blip r:embed="rId4"/>
            <a:tile tx="0" ty="0" sx="100000" sy="100000" flip="none" algn="tl"/>
          </a:blipFill>
        </p:spPr>
      </p:pic>
      <p:sp>
        <p:nvSpPr>
          <p:cNvPr id="18" name="Hexagone 17" descr="Hexagone de couleur foncée unie au milieu d’accentuation d’image">
            <a:extLst>
              <a:ext uri="{FF2B5EF4-FFF2-40B4-BE49-F238E27FC236}">
                <a16:creationId xmlns:a16="http://schemas.microsoft.com/office/drawing/2014/main" id="{0E6B042D-E9CB-40E0-AAE9-6AD11F53E044}"/>
              </a:ext>
            </a:extLst>
          </p:cNvPr>
          <p:cNvSpPr/>
          <p:nvPr/>
        </p:nvSpPr>
        <p:spPr>
          <a:xfrm rot="16200000">
            <a:off x="1329114" y="1214248"/>
            <a:ext cx="5137089" cy="4428523"/>
          </a:xfrm>
          <a:prstGeom prst="hexagon">
            <a:avLst/>
          </a:prstGeom>
          <a:blipFill dpi="0" rotWithShape="0">
            <a:blip r:embed="rId5"/>
            <a:srcRect/>
            <a:tile tx="0" ty="0" sx="60000" sy="6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Titre 1">
            <a:extLst>
              <a:ext uri="{FF2B5EF4-FFF2-40B4-BE49-F238E27FC236}">
                <a16:creationId xmlns:a16="http://schemas.microsoft.com/office/drawing/2014/main" id="{3D638ACE-163E-40EB-A458-E794C67EA2A6}"/>
              </a:ext>
            </a:extLst>
          </p:cNvPr>
          <p:cNvSpPr>
            <a:spLocks noGrp="1"/>
          </p:cNvSpPr>
          <p:nvPr>
            <p:ph type="ctrTitle"/>
          </p:nvPr>
        </p:nvSpPr>
        <p:spPr/>
        <p:txBody>
          <a:bodyPr rtlCol="0"/>
          <a:lstStyle/>
          <a:p>
            <a:pPr algn="ctr" rtl="0"/>
            <a:r>
              <a:rPr lang="fr-FR" dirty="0"/>
              <a:t>Communication </a:t>
            </a:r>
            <a:r>
              <a:rPr lang="fr-FR" dirty="0" err="1"/>
              <a:t>inter-services</a:t>
            </a:r>
            <a:endParaRPr lang="fr-FR" dirty="0"/>
          </a:p>
        </p:txBody>
      </p:sp>
      <p:sp>
        <p:nvSpPr>
          <p:cNvPr id="3" name="Sous-titre 2">
            <a:extLst>
              <a:ext uri="{FF2B5EF4-FFF2-40B4-BE49-F238E27FC236}">
                <a16:creationId xmlns:a16="http://schemas.microsoft.com/office/drawing/2014/main" id="{5C9205DF-8F5E-49F7-B00E-6F58293F5130}"/>
              </a:ext>
            </a:extLst>
          </p:cNvPr>
          <p:cNvSpPr>
            <a:spLocks noGrp="1"/>
          </p:cNvSpPr>
          <p:nvPr>
            <p:ph type="subTitle" idx="1"/>
          </p:nvPr>
        </p:nvSpPr>
        <p:spPr>
          <a:xfrm>
            <a:off x="6375214" y="3640998"/>
            <a:ext cx="5279974" cy="1257574"/>
          </a:xfrm>
        </p:spPr>
        <p:txBody>
          <a:bodyPr rtlCol="0"/>
          <a:lstStyle/>
          <a:p>
            <a:pPr rtl="0"/>
            <a:r>
              <a:rPr lang="fr-FR" dirty="0"/>
              <a:t>.NET / </a:t>
            </a:r>
            <a:r>
              <a:rPr lang="fr-FR" dirty="0" err="1"/>
              <a:t>MassTransit</a:t>
            </a:r>
            <a:r>
              <a:rPr lang="fr-FR" dirty="0"/>
              <a:t> / </a:t>
            </a:r>
            <a:r>
              <a:rPr lang="fr-FR" dirty="0" err="1"/>
              <a:t>RabbitMQ</a:t>
            </a:r>
            <a:endParaRPr lang="fr-FR" dirty="0"/>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8D34656-E7CA-1020-4EC2-1DC19D11650B}"/>
              </a:ext>
            </a:extLst>
          </p:cNvPr>
          <p:cNvSpPr>
            <a:spLocks noGrp="1"/>
          </p:cNvSpPr>
          <p:nvPr>
            <p:ph type="sldNum" sz="quarter" idx="18"/>
          </p:nvPr>
        </p:nvSpPr>
        <p:spPr/>
        <p:txBody>
          <a:bodyPr/>
          <a:lstStyle/>
          <a:p>
            <a:pPr rtl="0"/>
            <a:fld id="{8699F50C-BE38-4BD0-BA84-9B090E1F2B9B}" type="slidenum">
              <a:rPr lang="fr-FR" noProof="0" smtClean="0"/>
              <a:t>10</a:t>
            </a:fld>
            <a:endParaRPr lang="fr-FR" noProof="0" dirty="0"/>
          </a:p>
        </p:txBody>
      </p:sp>
      <p:sp>
        <p:nvSpPr>
          <p:cNvPr id="3" name="Titre 2">
            <a:extLst>
              <a:ext uri="{FF2B5EF4-FFF2-40B4-BE49-F238E27FC236}">
                <a16:creationId xmlns:a16="http://schemas.microsoft.com/office/drawing/2014/main" id="{07D37987-0466-DC9E-633C-0AE7659D2A1F}"/>
              </a:ext>
            </a:extLst>
          </p:cNvPr>
          <p:cNvSpPr>
            <a:spLocks noGrp="1"/>
          </p:cNvSpPr>
          <p:nvPr>
            <p:ph type="title"/>
          </p:nvPr>
        </p:nvSpPr>
        <p:spPr/>
        <p:txBody>
          <a:bodyPr/>
          <a:lstStyle/>
          <a:p>
            <a:r>
              <a:rPr lang="fr-FR" dirty="0"/>
              <a:t>Enterprise Service Bus</a:t>
            </a:r>
          </a:p>
        </p:txBody>
      </p:sp>
      <p:sp>
        <p:nvSpPr>
          <p:cNvPr id="18" name="Hexagone 17">
            <a:extLst>
              <a:ext uri="{FF2B5EF4-FFF2-40B4-BE49-F238E27FC236}">
                <a16:creationId xmlns:a16="http://schemas.microsoft.com/office/drawing/2014/main" id="{199ECAC4-6B41-168B-F209-7E1B53B41594}"/>
              </a:ext>
            </a:extLst>
          </p:cNvPr>
          <p:cNvSpPr/>
          <p:nvPr/>
        </p:nvSpPr>
        <p:spPr>
          <a:xfrm>
            <a:off x="625686" y="3429000"/>
            <a:ext cx="1466585" cy="84680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 1</a:t>
            </a:r>
          </a:p>
          <a:p>
            <a:pPr algn="ctr"/>
            <a:r>
              <a:rPr lang="fr-FR" dirty="0"/>
              <a:t>API</a:t>
            </a:r>
          </a:p>
        </p:txBody>
      </p:sp>
      <p:sp>
        <p:nvSpPr>
          <p:cNvPr id="19" name="Hexagone 18">
            <a:extLst>
              <a:ext uri="{FF2B5EF4-FFF2-40B4-BE49-F238E27FC236}">
                <a16:creationId xmlns:a16="http://schemas.microsoft.com/office/drawing/2014/main" id="{7F050017-AC69-349B-77EE-70B7C7ABE62C}"/>
              </a:ext>
            </a:extLst>
          </p:cNvPr>
          <p:cNvSpPr/>
          <p:nvPr/>
        </p:nvSpPr>
        <p:spPr>
          <a:xfrm>
            <a:off x="3135779" y="3429000"/>
            <a:ext cx="1389355" cy="85068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 2</a:t>
            </a:r>
          </a:p>
          <a:p>
            <a:pPr algn="ctr"/>
            <a:r>
              <a:rPr lang="fr-FR" dirty="0"/>
              <a:t>.NET API</a:t>
            </a:r>
          </a:p>
        </p:txBody>
      </p:sp>
      <p:sp>
        <p:nvSpPr>
          <p:cNvPr id="20" name="Flèche : droite 19">
            <a:extLst>
              <a:ext uri="{FF2B5EF4-FFF2-40B4-BE49-F238E27FC236}">
                <a16:creationId xmlns:a16="http://schemas.microsoft.com/office/drawing/2014/main" id="{3E22AE61-0549-5180-4868-1DE4C8583CCB}"/>
              </a:ext>
            </a:extLst>
          </p:cNvPr>
          <p:cNvSpPr/>
          <p:nvPr/>
        </p:nvSpPr>
        <p:spPr>
          <a:xfrm>
            <a:off x="2169994" y="3704095"/>
            <a:ext cx="423878" cy="30716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2AC801B3-32A9-BAD9-E688-00A7D9EF7C1A}"/>
              </a:ext>
            </a:extLst>
          </p:cNvPr>
          <p:cNvSpPr/>
          <p:nvPr/>
        </p:nvSpPr>
        <p:spPr>
          <a:xfrm>
            <a:off x="2671595" y="3319861"/>
            <a:ext cx="154369" cy="106508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fr-FR" sz="1200" dirty="0">
                <a:ln w="0"/>
                <a:solidFill>
                  <a:schemeClr val="tx1"/>
                </a:solidFill>
                <a:effectLst>
                  <a:outerShdw blurRad="38100" dist="19050" dir="2700000" algn="tl" rotWithShape="0">
                    <a:schemeClr val="dk1">
                      <a:alpha val="40000"/>
                    </a:schemeClr>
                  </a:outerShdw>
                </a:effectLst>
              </a:rPr>
              <a:t>HTTP</a:t>
            </a:r>
          </a:p>
        </p:txBody>
      </p:sp>
      <p:sp>
        <p:nvSpPr>
          <p:cNvPr id="22" name="Rectangle 21">
            <a:extLst>
              <a:ext uri="{FF2B5EF4-FFF2-40B4-BE49-F238E27FC236}">
                <a16:creationId xmlns:a16="http://schemas.microsoft.com/office/drawing/2014/main" id="{18738A28-95EA-1D3A-B52E-EC87D620A6EF}"/>
              </a:ext>
            </a:extLst>
          </p:cNvPr>
          <p:cNvSpPr/>
          <p:nvPr/>
        </p:nvSpPr>
        <p:spPr>
          <a:xfrm>
            <a:off x="2903687" y="3182525"/>
            <a:ext cx="154369" cy="1339753"/>
          </a:xfrm>
          <a:prstGeom prst="rect">
            <a:avLst/>
          </a:prstGeom>
          <a:solidFill>
            <a:schemeClr val="accent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fr-FR" sz="600" dirty="0">
                <a:ln w="0"/>
                <a:solidFill>
                  <a:schemeClr val="tx1"/>
                </a:solidFill>
                <a:effectLst>
                  <a:outerShdw blurRad="38100" dist="19050" dir="2700000" algn="tl" rotWithShape="0">
                    <a:schemeClr val="dk1">
                      <a:alpha val="40000"/>
                    </a:schemeClr>
                  </a:outerShdw>
                </a:effectLst>
              </a:rPr>
              <a:t>Middlewares</a:t>
            </a:r>
          </a:p>
        </p:txBody>
      </p:sp>
      <p:sp>
        <p:nvSpPr>
          <p:cNvPr id="27" name="Hexagone 26">
            <a:extLst>
              <a:ext uri="{FF2B5EF4-FFF2-40B4-BE49-F238E27FC236}">
                <a16:creationId xmlns:a16="http://schemas.microsoft.com/office/drawing/2014/main" id="{CDA65F49-0AC6-DA8A-FAB1-A4C486ACEC55}"/>
              </a:ext>
            </a:extLst>
          </p:cNvPr>
          <p:cNvSpPr/>
          <p:nvPr/>
        </p:nvSpPr>
        <p:spPr>
          <a:xfrm>
            <a:off x="5564174" y="3425125"/>
            <a:ext cx="1389355" cy="85068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 3</a:t>
            </a:r>
          </a:p>
          <a:p>
            <a:pPr algn="ctr"/>
            <a:r>
              <a:rPr lang="fr-FR" dirty="0"/>
              <a:t>.NET API</a:t>
            </a:r>
          </a:p>
        </p:txBody>
      </p:sp>
      <p:sp>
        <p:nvSpPr>
          <p:cNvPr id="28" name="Flèche : droite 27">
            <a:extLst>
              <a:ext uri="{FF2B5EF4-FFF2-40B4-BE49-F238E27FC236}">
                <a16:creationId xmlns:a16="http://schemas.microsoft.com/office/drawing/2014/main" id="{1D2DADDC-66F8-12D2-9EA0-FE0B9EE5AFB5}"/>
              </a:ext>
            </a:extLst>
          </p:cNvPr>
          <p:cNvSpPr/>
          <p:nvPr/>
        </p:nvSpPr>
        <p:spPr>
          <a:xfrm>
            <a:off x="4598389" y="3700220"/>
            <a:ext cx="423878" cy="30716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BB7DA8F8-6E03-BE1C-10EE-BDD47DB8BB3F}"/>
              </a:ext>
            </a:extLst>
          </p:cNvPr>
          <p:cNvSpPr/>
          <p:nvPr/>
        </p:nvSpPr>
        <p:spPr>
          <a:xfrm>
            <a:off x="5099990" y="3315986"/>
            <a:ext cx="154369" cy="106508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fr-FR" sz="1200" dirty="0">
                <a:ln w="0"/>
                <a:solidFill>
                  <a:schemeClr val="tx1"/>
                </a:solidFill>
                <a:effectLst>
                  <a:outerShdw blurRad="38100" dist="19050" dir="2700000" algn="tl" rotWithShape="0">
                    <a:schemeClr val="dk1">
                      <a:alpha val="40000"/>
                    </a:schemeClr>
                  </a:outerShdw>
                </a:effectLst>
              </a:rPr>
              <a:t>HTTP</a:t>
            </a:r>
          </a:p>
        </p:txBody>
      </p:sp>
      <p:sp>
        <p:nvSpPr>
          <p:cNvPr id="30" name="Rectangle 29">
            <a:extLst>
              <a:ext uri="{FF2B5EF4-FFF2-40B4-BE49-F238E27FC236}">
                <a16:creationId xmlns:a16="http://schemas.microsoft.com/office/drawing/2014/main" id="{6D5F5F38-8A2D-3403-61DB-5EA19B136242}"/>
              </a:ext>
            </a:extLst>
          </p:cNvPr>
          <p:cNvSpPr/>
          <p:nvPr/>
        </p:nvSpPr>
        <p:spPr>
          <a:xfrm>
            <a:off x="5332082" y="3178650"/>
            <a:ext cx="154369" cy="1339753"/>
          </a:xfrm>
          <a:prstGeom prst="rect">
            <a:avLst/>
          </a:prstGeom>
          <a:solidFill>
            <a:schemeClr val="accent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fr-FR" sz="600" dirty="0">
                <a:ln w="0"/>
                <a:solidFill>
                  <a:schemeClr val="tx1"/>
                </a:solidFill>
                <a:effectLst>
                  <a:outerShdw blurRad="38100" dist="19050" dir="2700000" algn="tl" rotWithShape="0">
                    <a:schemeClr val="dk1">
                      <a:alpha val="40000"/>
                    </a:schemeClr>
                  </a:outerShdw>
                </a:effectLst>
              </a:rPr>
              <a:t>Middlewares</a:t>
            </a:r>
          </a:p>
        </p:txBody>
      </p:sp>
      <p:sp>
        <p:nvSpPr>
          <p:cNvPr id="31" name="Hexagone 30">
            <a:extLst>
              <a:ext uri="{FF2B5EF4-FFF2-40B4-BE49-F238E27FC236}">
                <a16:creationId xmlns:a16="http://schemas.microsoft.com/office/drawing/2014/main" id="{FE4AAE64-F6AC-6986-AA2E-8EF8978E2A61}"/>
              </a:ext>
            </a:extLst>
          </p:cNvPr>
          <p:cNvSpPr/>
          <p:nvPr/>
        </p:nvSpPr>
        <p:spPr>
          <a:xfrm>
            <a:off x="7977314" y="3420173"/>
            <a:ext cx="1389355" cy="85068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 4</a:t>
            </a:r>
          </a:p>
          <a:p>
            <a:pPr algn="ctr"/>
            <a:r>
              <a:rPr lang="fr-FR" dirty="0"/>
              <a:t>.NET API</a:t>
            </a:r>
          </a:p>
        </p:txBody>
      </p:sp>
      <p:sp>
        <p:nvSpPr>
          <p:cNvPr id="32" name="Flèche : droite 31">
            <a:extLst>
              <a:ext uri="{FF2B5EF4-FFF2-40B4-BE49-F238E27FC236}">
                <a16:creationId xmlns:a16="http://schemas.microsoft.com/office/drawing/2014/main" id="{2E4232D8-6138-C9B6-9A95-F0330C651B27}"/>
              </a:ext>
            </a:extLst>
          </p:cNvPr>
          <p:cNvSpPr/>
          <p:nvPr/>
        </p:nvSpPr>
        <p:spPr>
          <a:xfrm>
            <a:off x="7011529" y="3695268"/>
            <a:ext cx="423878" cy="30716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29D67D3B-BA51-4CA9-AB96-B27FD892CD8C}"/>
              </a:ext>
            </a:extLst>
          </p:cNvPr>
          <p:cNvSpPr/>
          <p:nvPr/>
        </p:nvSpPr>
        <p:spPr>
          <a:xfrm>
            <a:off x="7513130" y="3311034"/>
            <a:ext cx="154369" cy="106508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fr-FR" sz="1200" dirty="0">
                <a:ln w="0"/>
                <a:solidFill>
                  <a:schemeClr val="tx1"/>
                </a:solidFill>
                <a:effectLst>
                  <a:outerShdw blurRad="38100" dist="19050" dir="2700000" algn="tl" rotWithShape="0">
                    <a:schemeClr val="dk1">
                      <a:alpha val="40000"/>
                    </a:schemeClr>
                  </a:outerShdw>
                </a:effectLst>
              </a:rPr>
              <a:t>HTTP</a:t>
            </a:r>
          </a:p>
        </p:txBody>
      </p:sp>
      <p:sp>
        <p:nvSpPr>
          <p:cNvPr id="34" name="Rectangle 33">
            <a:extLst>
              <a:ext uri="{FF2B5EF4-FFF2-40B4-BE49-F238E27FC236}">
                <a16:creationId xmlns:a16="http://schemas.microsoft.com/office/drawing/2014/main" id="{CBF3F638-1094-DFE3-2FA3-066C1D86B70D}"/>
              </a:ext>
            </a:extLst>
          </p:cNvPr>
          <p:cNvSpPr/>
          <p:nvPr/>
        </p:nvSpPr>
        <p:spPr>
          <a:xfrm>
            <a:off x="7745222" y="3173698"/>
            <a:ext cx="154369" cy="1339753"/>
          </a:xfrm>
          <a:prstGeom prst="rect">
            <a:avLst/>
          </a:prstGeom>
          <a:solidFill>
            <a:schemeClr val="accent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fr-FR" sz="600" dirty="0">
                <a:ln w="0"/>
                <a:solidFill>
                  <a:schemeClr val="tx1"/>
                </a:solidFill>
                <a:effectLst>
                  <a:outerShdw blurRad="38100" dist="19050" dir="2700000" algn="tl" rotWithShape="0">
                    <a:schemeClr val="dk1">
                      <a:alpha val="40000"/>
                    </a:schemeClr>
                  </a:outerShdw>
                </a:effectLst>
              </a:rPr>
              <a:t>Middlewares</a:t>
            </a:r>
          </a:p>
        </p:txBody>
      </p:sp>
      <p:sp>
        <p:nvSpPr>
          <p:cNvPr id="35" name="Flèche : droite 34">
            <a:extLst>
              <a:ext uri="{FF2B5EF4-FFF2-40B4-BE49-F238E27FC236}">
                <a16:creationId xmlns:a16="http://schemas.microsoft.com/office/drawing/2014/main" id="{EE1E5972-178C-C759-E611-52AB29FC7F56}"/>
              </a:ext>
            </a:extLst>
          </p:cNvPr>
          <p:cNvSpPr/>
          <p:nvPr/>
        </p:nvSpPr>
        <p:spPr>
          <a:xfrm>
            <a:off x="864193" y="2593383"/>
            <a:ext cx="8502476" cy="30716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Flèche : droite 35">
            <a:extLst>
              <a:ext uri="{FF2B5EF4-FFF2-40B4-BE49-F238E27FC236}">
                <a16:creationId xmlns:a16="http://schemas.microsoft.com/office/drawing/2014/main" id="{E9ED8F14-DA17-8E42-E280-9746F8C188A3}"/>
              </a:ext>
            </a:extLst>
          </p:cNvPr>
          <p:cNvSpPr/>
          <p:nvPr/>
        </p:nvSpPr>
        <p:spPr>
          <a:xfrm rot="10800000">
            <a:off x="3959817" y="4837205"/>
            <a:ext cx="5406852" cy="30716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a:extLst>
              <a:ext uri="{FF2B5EF4-FFF2-40B4-BE49-F238E27FC236}">
                <a16:creationId xmlns:a16="http://schemas.microsoft.com/office/drawing/2014/main" id="{3D90CC89-C3D2-FE85-FE0C-64AE5BA74125}"/>
              </a:ext>
            </a:extLst>
          </p:cNvPr>
          <p:cNvSpPr txBox="1"/>
          <p:nvPr/>
        </p:nvSpPr>
        <p:spPr>
          <a:xfrm>
            <a:off x="4332938" y="2266912"/>
            <a:ext cx="944297" cy="369332"/>
          </a:xfrm>
          <a:prstGeom prst="rect">
            <a:avLst/>
          </a:prstGeom>
          <a:noFill/>
        </p:spPr>
        <p:txBody>
          <a:bodyPr wrap="none" rtlCol="0">
            <a:spAutoFit/>
          </a:bodyPr>
          <a:lstStyle/>
          <a:p>
            <a:r>
              <a:rPr lang="fr-FR" dirty="0" err="1"/>
              <a:t>Request</a:t>
            </a:r>
            <a:endParaRPr lang="fr-FR" dirty="0"/>
          </a:p>
        </p:txBody>
      </p:sp>
      <p:sp>
        <p:nvSpPr>
          <p:cNvPr id="38" name="ZoneTexte 37">
            <a:extLst>
              <a:ext uri="{FF2B5EF4-FFF2-40B4-BE49-F238E27FC236}">
                <a16:creationId xmlns:a16="http://schemas.microsoft.com/office/drawing/2014/main" id="{190B4397-0B21-92D0-ED17-430B5AD8D998}"/>
              </a:ext>
            </a:extLst>
          </p:cNvPr>
          <p:cNvSpPr txBox="1"/>
          <p:nvPr/>
        </p:nvSpPr>
        <p:spPr>
          <a:xfrm>
            <a:off x="6122485" y="5093840"/>
            <a:ext cx="1081515" cy="369332"/>
          </a:xfrm>
          <a:prstGeom prst="rect">
            <a:avLst/>
          </a:prstGeom>
          <a:noFill/>
        </p:spPr>
        <p:txBody>
          <a:bodyPr wrap="none" rtlCol="0">
            <a:spAutoFit/>
          </a:bodyPr>
          <a:lstStyle/>
          <a:p>
            <a:r>
              <a:rPr lang="fr-FR" dirty="0" err="1"/>
              <a:t>Response</a:t>
            </a:r>
            <a:endParaRPr lang="fr-FR" dirty="0"/>
          </a:p>
        </p:txBody>
      </p:sp>
      <p:pic>
        <p:nvPicPr>
          <p:cNvPr id="5" name="Graphique 4" descr="Badge croix avec un remplissage uni">
            <a:extLst>
              <a:ext uri="{FF2B5EF4-FFF2-40B4-BE49-F238E27FC236}">
                <a16:creationId xmlns:a16="http://schemas.microsoft.com/office/drawing/2014/main" id="{AA90BA43-6B36-A9F6-0A7F-72B1CA5867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07548" y="4533587"/>
            <a:ext cx="914400" cy="914400"/>
          </a:xfrm>
          <a:prstGeom prst="rect">
            <a:avLst/>
          </a:prstGeom>
        </p:spPr>
      </p:pic>
      <p:sp>
        <p:nvSpPr>
          <p:cNvPr id="23" name="ZoneTexte 22">
            <a:extLst>
              <a:ext uri="{FF2B5EF4-FFF2-40B4-BE49-F238E27FC236}">
                <a16:creationId xmlns:a16="http://schemas.microsoft.com/office/drawing/2014/main" id="{704F5661-4F28-74BF-08E5-2CC3BAD1D1B9}"/>
              </a:ext>
            </a:extLst>
          </p:cNvPr>
          <p:cNvSpPr txBox="1"/>
          <p:nvPr/>
        </p:nvSpPr>
        <p:spPr>
          <a:xfrm>
            <a:off x="2715559" y="5362074"/>
            <a:ext cx="1098378" cy="369332"/>
          </a:xfrm>
          <a:prstGeom prst="rect">
            <a:avLst/>
          </a:prstGeom>
          <a:noFill/>
        </p:spPr>
        <p:txBody>
          <a:bodyPr wrap="none" rtlCol="0">
            <a:spAutoFit/>
          </a:bodyPr>
          <a:lstStyle/>
          <a:p>
            <a:r>
              <a:rPr lang="fr-FR" dirty="0"/>
              <a:t>Timeout !</a:t>
            </a:r>
          </a:p>
        </p:txBody>
      </p:sp>
      <p:pic>
        <p:nvPicPr>
          <p:cNvPr id="7" name="Graphique 6" descr="Pouce en bas avec un remplissage uni">
            <a:extLst>
              <a:ext uri="{FF2B5EF4-FFF2-40B4-BE49-F238E27FC236}">
                <a16:creationId xmlns:a16="http://schemas.microsoft.com/office/drawing/2014/main" id="{654B96BC-2550-62FF-DB53-78D92242B6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3691" y="4632340"/>
            <a:ext cx="914400" cy="914400"/>
          </a:xfrm>
          <a:prstGeom prst="rect">
            <a:avLst/>
          </a:prstGeom>
        </p:spPr>
      </p:pic>
    </p:spTree>
    <p:extLst>
      <p:ext uri="{BB962C8B-B14F-4D97-AF65-F5344CB8AC3E}">
        <p14:creationId xmlns:p14="http://schemas.microsoft.com/office/powerpoint/2010/main" val="4125773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8D34656-E7CA-1020-4EC2-1DC19D11650B}"/>
              </a:ext>
            </a:extLst>
          </p:cNvPr>
          <p:cNvSpPr>
            <a:spLocks noGrp="1"/>
          </p:cNvSpPr>
          <p:nvPr>
            <p:ph type="sldNum" sz="quarter" idx="18"/>
          </p:nvPr>
        </p:nvSpPr>
        <p:spPr/>
        <p:txBody>
          <a:bodyPr/>
          <a:lstStyle/>
          <a:p>
            <a:pPr rtl="0"/>
            <a:fld id="{8699F50C-BE38-4BD0-BA84-9B090E1F2B9B}" type="slidenum">
              <a:rPr lang="fr-FR" noProof="0" smtClean="0"/>
              <a:t>11</a:t>
            </a:fld>
            <a:endParaRPr lang="fr-FR" noProof="0" dirty="0"/>
          </a:p>
        </p:txBody>
      </p:sp>
      <p:sp>
        <p:nvSpPr>
          <p:cNvPr id="3" name="Titre 2">
            <a:extLst>
              <a:ext uri="{FF2B5EF4-FFF2-40B4-BE49-F238E27FC236}">
                <a16:creationId xmlns:a16="http://schemas.microsoft.com/office/drawing/2014/main" id="{07D37987-0466-DC9E-633C-0AE7659D2A1F}"/>
              </a:ext>
            </a:extLst>
          </p:cNvPr>
          <p:cNvSpPr>
            <a:spLocks noGrp="1"/>
          </p:cNvSpPr>
          <p:nvPr>
            <p:ph type="title"/>
          </p:nvPr>
        </p:nvSpPr>
        <p:spPr/>
        <p:txBody>
          <a:bodyPr/>
          <a:lstStyle/>
          <a:p>
            <a:r>
              <a:rPr lang="fr-FR" dirty="0"/>
              <a:t>Enterprise Service Bus</a:t>
            </a:r>
          </a:p>
        </p:txBody>
      </p:sp>
      <p:sp>
        <p:nvSpPr>
          <p:cNvPr id="4" name="Espace réservé du contenu 3">
            <a:extLst>
              <a:ext uri="{FF2B5EF4-FFF2-40B4-BE49-F238E27FC236}">
                <a16:creationId xmlns:a16="http://schemas.microsoft.com/office/drawing/2014/main" id="{CB0C0205-D865-DC5F-52E1-9DB28BE26596}"/>
              </a:ext>
            </a:extLst>
          </p:cNvPr>
          <p:cNvSpPr>
            <a:spLocks noGrp="1"/>
          </p:cNvSpPr>
          <p:nvPr>
            <p:ph idx="1"/>
          </p:nvPr>
        </p:nvSpPr>
        <p:spPr>
          <a:xfrm>
            <a:off x="518678" y="1671924"/>
            <a:ext cx="10835122" cy="1070593"/>
          </a:xfrm>
        </p:spPr>
        <p:txBody>
          <a:bodyPr numCol="2"/>
          <a:lstStyle/>
          <a:p>
            <a:r>
              <a:rPr lang="fr-FR" dirty="0"/>
              <a:t>Solution ?</a:t>
            </a:r>
          </a:p>
          <a:p>
            <a:pPr lvl="1"/>
            <a:r>
              <a:rPr lang="fr-FR" dirty="0"/>
              <a:t>Rationalisation des entêtes</a:t>
            </a:r>
          </a:p>
          <a:p>
            <a:pPr lvl="1"/>
            <a:r>
              <a:rPr lang="fr-FR" dirty="0"/>
              <a:t>Parallélisation des tâches</a:t>
            </a:r>
          </a:p>
          <a:p>
            <a:pPr lvl="1"/>
            <a:r>
              <a:rPr lang="fr-FR" dirty="0"/>
              <a:t>Optimisation du protocole de communication</a:t>
            </a:r>
          </a:p>
          <a:p>
            <a:pPr lvl="1"/>
            <a:endParaRPr lang="fr-FR" dirty="0"/>
          </a:p>
        </p:txBody>
      </p:sp>
      <p:sp>
        <p:nvSpPr>
          <p:cNvPr id="5" name="Hexagone 4">
            <a:extLst>
              <a:ext uri="{FF2B5EF4-FFF2-40B4-BE49-F238E27FC236}">
                <a16:creationId xmlns:a16="http://schemas.microsoft.com/office/drawing/2014/main" id="{F4B4C1F9-F194-71A6-E287-AD0DE9832DF0}"/>
              </a:ext>
            </a:extLst>
          </p:cNvPr>
          <p:cNvSpPr/>
          <p:nvPr/>
        </p:nvSpPr>
        <p:spPr>
          <a:xfrm>
            <a:off x="1644870" y="4061187"/>
            <a:ext cx="1466585" cy="84680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 1</a:t>
            </a:r>
          </a:p>
          <a:p>
            <a:pPr algn="ctr"/>
            <a:r>
              <a:rPr lang="fr-FR" dirty="0"/>
              <a:t>API</a:t>
            </a:r>
          </a:p>
        </p:txBody>
      </p:sp>
      <p:sp>
        <p:nvSpPr>
          <p:cNvPr id="6" name="Hexagone 5">
            <a:extLst>
              <a:ext uri="{FF2B5EF4-FFF2-40B4-BE49-F238E27FC236}">
                <a16:creationId xmlns:a16="http://schemas.microsoft.com/office/drawing/2014/main" id="{F603B66A-E2FD-6C1C-8D2F-5AD2B9E7266E}"/>
              </a:ext>
            </a:extLst>
          </p:cNvPr>
          <p:cNvSpPr/>
          <p:nvPr/>
        </p:nvSpPr>
        <p:spPr>
          <a:xfrm>
            <a:off x="3669836" y="4068880"/>
            <a:ext cx="1389355" cy="85068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 2</a:t>
            </a:r>
          </a:p>
        </p:txBody>
      </p:sp>
      <p:sp>
        <p:nvSpPr>
          <p:cNvPr id="7" name="Flèche : droite 6">
            <a:extLst>
              <a:ext uri="{FF2B5EF4-FFF2-40B4-BE49-F238E27FC236}">
                <a16:creationId xmlns:a16="http://schemas.microsoft.com/office/drawing/2014/main" id="{58789684-4220-E329-88A4-BB3D86820431}"/>
              </a:ext>
            </a:extLst>
          </p:cNvPr>
          <p:cNvSpPr/>
          <p:nvPr/>
        </p:nvSpPr>
        <p:spPr>
          <a:xfrm>
            <a:off x="3189178" y="4336282"/>
            <a:ext cx="423878" cy="30716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Hexagone 9">
            <a:extLst>
              <a:ext uri="{FF2B5EF4-FFF2-40B4-BE49-F238E27FC236}">
                <a16:creationId xmlns:a16="http://schemas.microsoft.com/office/drawing/2014/main" id="{EB1CDE7E-090F-7941-30CD-087F8EE4AC9B}"/>
              </a:ext>
            </a:extLst>
          </p:cNvPr>
          <p:cNvSpPr/>
          <p:nvPr/>
        </p:nvSpPr>
        <p:spPr>
          <a:xfrm>
            <a:off x="5352122" y="3303896"/>
            <a:ext cx="1389355" cy="85068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 3</a:t>
            </a:r>
          </a:p>
        </p:txBody>
      </p:sp>
      <p:sp>
        <p:nvSpPr>
          <p:cNvPr id="11" name="Flèche : droite 10">
            <a:extLst>
              <a:ext uri="{FF2B5EF4-FFF2-40B4-BE49-F238E27FC236}">
                <a16:creationId xmlns:a16="http://schemas.microsoft.com/office/drawing/2014/main" id="{6BDE596D-E8E4-7153-34EC-14AA6693AC82}"/>
              </a:ext>
            </a:extLst>
          </p:cNvPr>
          <p:cNvSpPr/>
          <p:nvPr/>
        </p:nvSpPr>
        <p:spPr>
          <a:xfrm rot="19900864">
            <a:off x="4999964" y="3968859"/>
            <a:ext cx="423878" cy="30716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Hexagone 13">
            <a:extLst>
              <a:ext uri="{FF2B5EF4-FFF2-40B4-BE49-F238E27FC236}">
                <a16:creationId xmlns:a16="http://schemas.microsoft.com/office/drawing/2014/main" id="{C0E99DE7-BFBE-540B-E30D-534DF17D83F2}"/>
              </a:ext>
            </a:extLst>
          </p:cNvPr>
          <p:cNvSpPr/>
          <p:nvPr/>
        </p:nvSpPr>
        <p:spPr>
          <a:xfrm>
            <a:off x="5366241" y="4741886"/>
            <a:ext cx="1389355" cy="85068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 4</a:t>
            </a:r>
          </a:p>
        </p:txBody>
      </p:sp>
      <p:sp>
        <p:nvSpPr>
          <p:cNvPr id="15" name="Flèche : droite 14">
            <a:extLst>
              <a:ext uri="{FF2B5EF4-FFF2-40B4-BE49-F238E27FC236}">
                <a16:creationId xmlns:a16="http://schemas.microsoft.com/office/drawing/2014/main" id="{038A5EF8-E43C-F094-ABF6-DCC935428982}"/>
              </a:ext>
            </a:extLst>
          </p:cNvPr>
          <p:cNvSpPr/>
          <p:nvPr/>
        </p:nvSpPr>
        <p:spPr>
          <a:xfrm rot="1624630">
            <a:off x="5000777" y="4658403"/>
            <a:ext cx="423878" cy="30716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 droite 17">
            <a:extLst>
              <a:ext uri="{FF2B5EF4-FFF2-40B4-BE49-F238E27FC236}">
                <a16:creationId xmlns:a16="http://schemas.microsoft.com/office/drawing/2014/main" id="{2CB358F0-B134-9325-B087-AFB12655268B}"/>
              </a:ext>
            </a:extLst>
          </p:cNvPr>
          <p:cNvSpPr/>
          <p:nvPr/>
        </p:nvSpPr>
        <p:spPr>
          <a:xfrm>
            <a:off x="1844762" y="2834487"/>
            <a:ext cx="4481650" cy="30716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 droite 18">
            <a:extLst>
              <a:ext uri="{FF2B5EF4-FFF2-40B4-BE49-F238E27FC236}">
                <a16:creationId xmlns:a16="http://schemas.microsoft.com/office/drawing/2014/main" id="{C4539E94-CF13-811A-B5CF-4465CF868BDA}"/>
              </a:ext>
            </a:extLst>
          </p:cNvPr>
          <p:cNvSpPr/>
          <p:nvPr/>
        </p:nvSpPr>
        <p:spPr>
          <a:xfrm rot="10800000">
            <a:off x="1844762" y="5753142"/>
            <a:ext cx="4481650" cy="30716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85A95890-7CEB-1B39-9749-A99B84CD631B}"/>
              </a:ext>
            </a:extLst>
          </p:cNvPr>
          <p:cNvSpPr txBox="1"/>
          <p:nvPr/>
        </p:nvSpPr>
        <p:spPr>
          <a:xfrm>
            <a:off x="900465" y="2803403"/>
            <a:ext cx="944297" cy="369332"/>
          </a:xfrm>
          <a:prstGeom prst="rect">
            <a:avLst/>
          </a:prstGeom>
          <a:noFill/>
        </p:spPr>
        <p:txBody>
          <a:bodyPr wrap="none" rtlCol="0">
            <a:spAutoFit/>
          </a:bodyPr>
          <a:lstStyle/>
          <a:p>
            <a:r>
              <a:rPr lang="fr-FR" dirty="0" err="1"/>
              <a:t>Request</a:t>
            </a:r>
            <a:endParaRPr lang="fr-FR" dirty="0"/>
          </a:p>
        </p:txBody>
      </p:sp>
      <p:sp>
        <p:nvSpPr>
          <p:cNvPr id="21" name="ZoneTexte 20">
            <a:extLst>
              <a:ext uri="{FF2B5EF4-FFF2-40B4-BE49-F238E27FC236}">
                <a16:creationId xmlns:a16="http://schemas.microsoft.com/office/drawing/2014/main" id="{3D264171-3836-4F0E-7379-C3A72CACE18A}"/>
              </a:ext>
            </a:extLst>
          </p:cNvPr>
          <p:cNvSpPr txBox="1"/>
          <p:nvPr/>
        </p:nvSpPr>
        <p:spPr>
          <a:xfrm>
            <a:off x="763247" y="5722058"/>
            <a:ext cx="1081515" cy="369332"/>
          </a:xfrm>
          <a:prstGeom prst="rect">
            <a:avLst/>
          </a:prstGeom>
          <a:noFill/>
        </p:spPr>
        <p:txBody>
          <a:bodyPr wrap="none" rtlCol="0">
            <a:spAutoFit/>
          </a:bodyPr>
          <a:lstStyle/>
          <a:p>
            <a:r>
              <a:rPr lang="fr-FR" dirty="0" err="1"/>
              <a:t>Response</a:t>
            </a:r>
            <a:endParaRPr lang="fr-FR" dirty="0"/>
          </a:p>
        </p:txBody>
      </p:sp>
      <p:pic>
        <p:nvPicPr>
          <p:cNvPr id="23" name="Graphique 22" descr="Signe pouce en haut avec un remplissage uni">
            <a:extLst>
              <a:ext uri="{FF2B5EF4-FFF2-40B4-BE49-F238E27FC236}">
                <a16:creationId xmlns:a16="http://schemas.microsoft.com/office/drawing/2014/main" id="{EBE29798-876F-CE52-5CA1-217D5EAB8A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81788" y="3042929"/>
            <a:ext cx="2036770" cy="2036770"/>
          </a:xfrm>
          <a:prstGeom prst="rect">
            <a:avLst/>
          </a:prstGeom>
        </p:spPr>
      </p:pic>
    </p:spTree>
    <p:extLst>
      <p:ext uri="{BB962C8B-B14F-4D97-AF65-F5344CB8AC3E}">
        <p14:creationId xmlns:p14="http://schemas.microsoft.com/office/powerpoint/2010/main" val="277974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image 7" title="Image de bâtiment">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3">
            <a:extLst>
              <a:ext uri="{BEBA8EAE-BF5A-486C-A8C5-ECC9F3942E4B}">
                <a14:imgProps xmlns:a14="http://schemas.microsoft.com/office/drawing/2010/main">
                  <a14:imgLayer r:embed="rId4">
                    <a14:imgEffect>
                      <a14:saturation sat="0"/>
                    </a14:imgEffect>
                  </a14:imgLayer>
                </a14:imgProps>
              </a:ext>
            </a:extLst>
          </a:blip>
          <a:srcRect l="20784" r="20784"/>
          <a:stretch>
            <a:fillRect/>
          </a:stretch>
        </p:blipFill>
        <p:spPr/>
      </p:pic>
      <p:sp>
        <p:nvSpPr>
          <p:cNvPr id="10" name="Hexagone 9" descr="Hexagone de couleur foncée unie au milieu d’accentuation d’image">
            <a:extLst>
              <a:ext uri="{FF2B5EF4-FFF2-40B4-BE49-F238E27FC236}">
                <a16:creationId xmlns:a16="http://schemas.microsoft.com/office/drawing/2014/main" id="{84367257-921F-4C31-9DD7-8B0616248FDF}"/>
              </a:ext>
            </a:extLst>
          </p:cNvPr>
          <p:cNvSpPr/>
          <p:nvPr/>
        </p:nvSpPr>
        <p:spPr>
          <a:xfrm rot="16200000">
            <a:off x="1329114" y="1214250"/>
            <a:ext cx="5137089" cy="4428522"/>
          </a:xfrm>
          <a:prstGeom prst="hexagon">
            <a:avLst/>
          </a:prstGeom>
          <a:blipFill dpi="0" rotWithShape="0">
            <a:blip r:embed="rId5"/>
            <a:srcRect/>
            <a:tile tx="0" ty="0" sx="50000" sy="5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 name="Titre 3">
            <a:extLst>
              <a:ext uri="{FF2B5EF4-FFF2-40B4-BE49-F238E27FC236}">
                <a16:creationId xmlns:a16="http://schemas.microsoft.com/office/drawing/2014/main" id="{291CA16A-993E-43BA-BDDC-9E427CF951B2}"/>
              </a:ext>
            </a:extLst>
          </p:cNvPr>
          <p:cNvSpPr>
            <a:spLocks noGrp="1"/>
          </p:cNvSpPr>
          <p:nvPr>
            <p:ph type="title"/>
          </p:nvPr>
        </p:nvSpPr>
        <p:spPr/>
        <p:txBody>
          <a:bodyPr rtlCol="0"/>
          <a:lstStyle/>
          <a:p>
            <a:pPr rtl="0"/>
            <a:r>
              <a:rPr lang="fr-FR" b="0" dirty="0">
                <a:latin typeface="Calibri Light" panose="020F0302020204030204" pitchFamily="34" charset="0"/>
              </a:rPr>
              <a:t>Message broker</a:t>
            </a:r>
            <a:endParaRPr lang="fr-FR" dirty="0"/>
          </a:p>
        </p:txBody>
      </p:sp>
      <p:sp>
        <p:nvSpPr>
          <p:cNvPr id="5" name="Espace réservé du texte 4">
            <a:extLst>
              <a:ext uri="{FF2B5EF4-FFF2-40B4-BE49-F238E27FC236}">
                <a16:creationId xmlns:a16="http://schemas.microsoft.com/office/drawing/2014/main" id="{F063A021-7C19-4C85-B48B-EFEA732C1906}"/>
              </a:ext>
            </a:extLst>
          </p:cNvPr>
          <p:cNvSpPr>
            <a:spLocks noGrp="1"/>
          </p:cNvSpPr>
          <p:nvPr>
            <p:ph type="body" idx="1"/>
          </p:nvPr>
        </p:nvSpPr>
        <p:spPr/>
        <p:txBody>
          <a:bodyPr rtlCol="0"/>
          <a:lstStyle/>
          <a:p>
            <a:pPr rtl="0"/>
            <a:r>
              <a:rPr lang="fr-FR" dirty="0"/>
              <a:t>Quand il est question de courir vite</a:t>
            </a:r>
          </a:p>
        </p:txBody>
      </p:sp>
    </p:spTree>
    <p:extLst>
      <p:ext uri="{BB962C8B-B14F-4D97-AF65-F5344CB8AC3E}">
        <p14:creationId xmlns:p14="http://schemas.microsoft.com/office/powerpoint/2010/main" val="3723675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A668107-5357-743F-174E-C757A59ECD33}"/>
              </a:ext>
            </a:extLst>
          </p:cNvPr>
          <p:cNvSpPr>
            <a:spLocks noGrp="1"/>
          </p:cNvSpPr>
          <p:nvPr>
            <p:ph type="sldNum" sz="quarter" idx="18"/>
          </p:nvPr>
        </p:nvSpPr>
        <p:spPr/>
        <p:txBody>
          <a:bodyPr/>
          <a:lstStyle/>
          <a:p>
            <a:pPr rtl="0"/>
            <a:fld id="{8699F50C-BE38-4BD0-BA84-9B090E1F2B9B}" type="slidenum">
              <a:rPr lang="fr-FR" noProof="0" smtClean="0"/>
              <a:t>13</a:t>
            </a:fld>
            <a:endParaRPr lang="fr-FR" noProof="0" dirty="0"/>
          </a:p>
        </p:txBody>
      </p:sp>
      <p:sp>
        <p:nvSpPr>
          <p:cNvPr id="3" name="Titre 2">
            <a:extLst>
              <a:ext uri="{FF2B5EF4-FFF2-40B4-BE49-F238E27FC236}">
                <a16:creationId xmlns:a16="http://schemas.microsoft.com/office/drawing/2014/main" id="{B520B570-B460-14C0-9732-C431740947FC}"/>
              </a:ext>
            </a:extLst>
          </p:cNvPr>
          <p:cNvSpPr>
            <a:spLocks noGrp="1"/>
          </p:cNvSpPr>
          <p:nvPr>
            <p:ph type="title"/>
          </p:nvPr>
        </p:nvSpPr>
        <p:spPr/>
        <p:txBody>
          <a:bodyPr/>
          <a:lstStyle/>
          <a:p>
            <a:r>
              <a:rPr lang="fr-FR" dirty="0"/>
              <a:t>Message broker</a:t>
            </a:r>
          </a:p>
        </p:txBody>
      </p:sp>
      <p:sp>
        <p:nvSpPr>
          <p:cNvPr id="4" name="Espace réservé du contenu 3">
            <a:extLst>
              <a:ext uri="{FF2B5EF4-FFF2-40B4-BE49-F238E27FC236}">
                <a16:creationId xmlns:a16="http://schemas.microsoft.com/office/drawing/2014/main" id="{55E02DB8-E11B-10DC-F381-32DC7E0CD60A}"/>
              </a:ext>
            </a:extLst>
          </p:cNvPr>
          <p:cNvSpPr>
            <a:spLocks noGrp="1"/>
          </p:cNvSpPr>
          <p:nvPr>
            <p:ph idx="1"/>
          </p:nvPr>
        </p:nvSpPr>
        <p:spPr/>
        <p:txBody>
          <a:bodyPr numCol="1"/>
          <a:lstStyle/>
          <a:p>
            <a:r>
              <a:rPr lang="fr-FR" dirty="0"/>
              <a:t>Définition : Logiciel ou brique logicielle assurant la communication entre différents composants d’un système applicatif </a:t>
            </a:r>
            <a:r>
              <a:rPr lang="fr-FR" dirty="0">
                <a:sym typeface="Wingdings" panose="05000000000000000000" pitchFamily="2" charset="2"/>
              </a:rPr>
              <a:t> c’est La Poste pour les développeurs</a:t>
            </a:r>
          </a:p>
          <a:p>
            <a:r>
              <a:rPr lang="fr-FR" dirty="0"/>
              <a:t>MOM =&gt; Message-</a:t>
            </a:r>
            <a:r>
              <a:rPr lang="fr-FR" dirty="0" err="1"/>
              <a:t>Oriented</a:t>
            </a:r>
            <a:r>
              <a:rPr lang="fr-FR" dirty="0"/>
              <a:t> Middleware</a:t>
            </a:r>
          </a:p>
          <a:p>
            <a:r>
              <a:rPr lang="fr-FR" dirty="0" err="1"/>
              <a:t>Technology</a:t>
            </a:r>
            <a:r>
              <a:rPr lang="fr-FR" dirty="0"/>
              <a:t> </a:t>
            </a:r>
            <a:r>
              <a:rPr lang="fr-FR" dirty="0" err="1"/>
              <a:t>agnostic</a:t>
            </a:r>
            <a:r>
              <a:rPr lang="fr-FR" dirty="0"/>
              <a:t>, couplage faible</a:t>
            </a:r>
          </a:p>
          <a:p>
            <a:r>
              <a:rPr lang="fr-FR" dirty="0"/>
              <a:t>Echange asynchrone </a:t>
            </a:r>
            <a:r>
              <a:rPr lang="fr-FR" dirty="0">
                <a:sym typeface="Wingdings" panose="05000000000000000000" pitchFamily="2" charset="2"/>
              </a:rPr>
              <a:t> </a:t>
            </a:r>
            <a:r>
              <a:rPr lang="fr-FR" dirty="0" err="1">
                <a:sym typeface="Wingdings" panose="05000000000000000000" pitchFamily="2" charset="2"/>
              </a:rPr>
              <a:t>queuing</a:t>
            </a:r>
            <a:r>
              <a:rPr lang="fr-FR" dirty="0">
                <a:sym typeface="Wingdings" panose="05000000000000000000" pitchFamily="2" charset="2"/>
              </a:rPr>
              <a:t>, non-blocking</a:t>
            </a:r>
            <a:endParaRPr lang="fr-FR" dirty="0"/>
          </a:p>
          <a:p>
            <a:r>
              <a:rPr lang="fr-FR" dirty="0"/>
              <a:t>Protocoles : AMQP, STOMP, MQTT, …</a:t>
            </a:r>
          </a:p>
          <a:p>
            <a:r>
              <a:rPr lang="fr-FR" dirty="0"/>
              <a:t>Typologie de communication : Point-to-Point vs Pub/</a:t>
            </a:r>
            <a:r>
              <a:rPr lang="fr-FR" dirty="0" err="1"/>
              <a:t>Sub</a:t>
            </a:r>
            <a:endParaRPr lang="fr-FR" dirty="0"/>
          </a:p>
          <a:p>
            <a:r>
              <a:rPr lang="fr-FR" dirty="0"/>
              <a:t>Paradigme d’implémentation : smart broker vs </a:t>
            </a:r>
            <a:r>
              <a:rPr lang="fr-FR" dirty="0" err="1"/>
              <a:t>dumb</a:t>
            </a:r>
            <a:r>
              <a:rPr lang="fr-FR" dirty="0"/>
              <a:t> broker</a:t>
            </a:r>
          </a:p>
          <a:p>
            <a:r>
              <a:rPr lang="fr-FR" dirty="0"/>
              <a:t>Problématique : persistance, scalabilité, vitesse/capacité</a:t>
            </a:r>
          </a:p>
          <a:p>
            <a:endParaRPr lang="fr-FR" dirty="0"/>
          </a:p>
        </p:txBody>
      </p:sp>
    </p:spTree>
    <p:extLst>
      <p:ext uri="{BB962C8B-B14F-4D97-AF65-F5344CB8AC3E}">
        <p14:creationId xmlns:p14="http://schemas.microsoft.com/office/powerpoint/2010/main" val="2685438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71FAAB7-993E-7506-EA35-8DCFD0DFFC9F}"/>
              </a:ext>
            </a:extLst>
          </p:cNvPr>
          <p:cNvSpPr>
            <a:spLocks noGrp="1"/>
          </p:cNvSpPr>
          <p:nvPr>
            <p:ph type="body" idx="1"/>
          </p:nvPr>
        </p:nvSpPr>
        <p:spPr/>
        <p:txBody>
          <a:bodyPr/>
          <a:lstStyle/>
          <a:p>
            <a:r>
              <a:rPr lang="fr-FR" dirty="0"/>
              <a:t>Point-to-point</a:t>
            </a:r>
          </a:p>
        </p:txBody>
      </p:sp>
      <p:sp>
        <p:nvSpPr>
          <p:cNvPr id="4" name="Espace réservé du texte 3">
            <a:extLst>
              <a:ext uri="{FF2B5EF4-FFF2-40B4-BE49-F238E27FC236}">
                <a16:creationId xmlns:a16="http://schemas.microsoft.com/office/drawing/2014/main" id="{D1DDBD71-8740-EA93-90EC-0794B6DBAEED}"/>
              </a:ext>
            </a:extLst>
          </p:cNvPr>
          <p:cNvSpPr>
            <a:spLocks noGrp="1"/>
          </p:cNvSpPr>
          <p:nvPr>
            <p:ph type="body" sz="quarter" idx="14"/>
          </p:nvPr>
        </p:nvSpPr>
        <p:spPr/>
        <p:txBody>
          <a:bodyPr/>
          <a:lstStyle/>
          <a:p>
            <a:r>
              <a:rPr lang="fr-FR" dirty="0" err="1"/>
              <a:t>Publish</a:t>
            </a:r>
            <a:r>
              <a:rPr lang="fr-FR" dirty="0"/>
              <a:t>/</a:t>
            </a:r>
            <a:r>
              <a:rPr lang="fr-FR" dirty="0" err="1"/>
              <a:t>suscribe</a:t>
            </a:r>
            <a:endParaRPr lang="fr-FR" dirty="0"/>
          </a:p>
        </p:txBody>
      </p:sp>
      <p:sp>
        <p:nvSpPr>
          <p:cNvPr id="6" name="Espace réservé du texte 5">
            <a:extLst>
              <a:ext uri="{FF2B5EF4-FFF2-40B4-BE49-F238E27FC236}">
                <a16:creationId xmlns:a16="http://schemas.microsoft.com/office/drawing/2014/main" id="{41154DB5-7A07-CADF-AB96-9034B5B70F25}"/>
              </a:ext>
            </a:extLst>
          </p:cNvPr>
          <p:cNvSpPr>
            <a:spLocks noGrp="1"/>
          </p:cNvSpPr>
          <p:nvPr>
            <p:ph type="body" sz="quarter" idx="16"/>
          </p:nvPr>
        </p:nvSpPr>
        <p:spPr/>
        <p:txBody>
          <a:bodyPr/>
          <a:lstStyle/>
          <a:p>
            <a:r>
              <a:rPr lang="fr-FR" dirty="0"/>
              <a:t>Principe de fonctionnement</a:t>
            </a:r>
          </a:p>
        </p:txBody>
      </p:sp>
      <p:sp>
        <p:nvSpPr>
          <p:cNvPr id="7" name="Espace réservé du numéro de diapositive 6">
            <a:extLst>
              <a:ext uri="{FF2B5EF4-FFF2-40B4-BE49-F238E27FC236}">
                <a16:creationId xmlns:a16="http://schemas.microsoft.com/office/drawing/2014/main" id="{3A10578A-9252-2C29-ED67-BA211295D7AA}"/>
              </a:ext>
            </a:extLst>
          </p:cNvPr>
          <p:cNvSpPr>
            <a:spLocks noGrp="1"/>
          </p:cNvSpPr>
          <p:nvPr>
            <p:ph type="sldNum" sz="quarter" idx="18"/>
          </p:nvPr>
        </p:nvSpPr>
        <p:spPr/>
        <p:txBody>
          <a:bodyPr/>
          <a:lstStyle/>
          <a:p>
            <a:pPr rtl="0"/>
            <a:fld id="{8699F50C-BE38-4BD0-BA84-9B090E1F2B9B}" type="slidenum">
              <a:rPr lang="fr-FR" noProof="0" smtClean="0"/>
              <a:t>14</a:t>
            </a:fld>
            <a:endParaRPr lang="fr-FR" noProof="0" dirty="0"/>
          </a:p>
        </p:txBody>
      </p:sp>
      <p:sp>
        <p:nvSpPr>
          <p:cNvPr id="8" name="Titre 7">
            <a:extLst>
              <a:ext uri="{FF2B5EF4-FFF2-40B4-BE49-F238E27FC236}">
                <a16:creationId xmlns:a16="http://schemas.microsoft.com/office/drawing/2014/main" id="{BA070272-07BA-8B59-8CFF-B2D82CA3AE57}"/>
              </a:ext>
            </a:extLst>
          </p:cNvPr>
          <p:cNvSpPr>
            <a:spLocks noGrp="1"/>
          </p:cNvSpPr>
          <p:nvPr>
            <p:ph type="title"/>
          </p:nvPr>
        </p:nvSpPr>
        <p:spPr/>
        <p:txBody>
          <a:bodyPr/>
          <a:lstStyle/>
          <a:p>
            <a:r>
              <a:rPr lang="fr-FR" dirty="0"/>
              <a:t>Message broker</a:t>
            </a:r>
          </a:p>
        </p:txBody>
      </p:sp>
      <p:pic>
        <p:nvPicPr>
          <p:cNvPr id="10" name="Image 9">
            <a:extLst>
              <a:ext uri="{FF2B5EF4-FFF2-40B4-BE49-F238E27FC236}">
                <a16:creationId xmlns:a16="http://schemas.microsoft.com/office/drawing/2014/main" id="{CD29C7C9-ADCA-CB6F-2CA9-987F1906AE9F}"/>
              </a:ext>
            </a:extLst>
          </p:cNvPr>
          <p:cNvPicPr>
            <a:picLocks noChangeAspect="1"/>
          </p:cNvPicPr>
          <p:nvPr/>
        </p:nvPicPr>
        <p:blipFill>
          <a:blip r:embed="rId2"/>
          <a:stretch>
            <a:fillRect/>
          </a:stretch>
        </p:blipFill>
        <p:spPr>
          <a:xfrm>
            <a:off x="518678" y="3706702"/>
            <a:ext cx="5296319" cy="2105162"/>
          </a:xfrm>
          <a:prstGeom prst="rect">
            <a:avLst/>
          </a:prstGeom>
        </p:spPr>
      </p:pic>
      <p:pic>
        <p:nvPicPr>
          <p:cNvPr id="12" name="Image 11">
            <a:extLst>
              <a:ext uri="{FF2B5EF4-FFF2-40B4-BE49-F238E27FC236}">
                <a16:creationId xmlns:a16="http://schemas.microsoft.com/office/drawing/2014/main" id="{4A8FA5EC-539B-F523-6E03-D5B0AAFCAE81}"/>
              </a:ext>
            </a:extLst>
          </p:cNvPr>
          <p:cNvPicPr>
            <a:picLocks noChangeAspect="1"/>
          </p:cNvPicPr>
          <p:nvPr/>
        </p:nvPicPr>
        <p:blipFill>
          <a:blip r:embed="rId3"/>
          <a:stretch>
            <a:fillRect/>
          </a:stretch>
        </p:blipFill>
        <p:spPr>
          <a:xfrm>
            <a:off x="5995988" y="3633967"/>
            <a:ext cx="5241834" cy="2177897"/>
          </a:xfrm>
          <a:prstGeom prst="rect">
            <a:avLst/>
          </a:prstGeom>
        </p:spPr>
      </p:pic>
    </p:spTree>
    <p:extLst>
      <p:ext uri="{BB962C8B-B14F-4D97-AF65-F5344CB8AC3E}">
        <p14:creationId xmlns:p14="http://schemas.microsoft.com/office/powerpoint/2010/main" val="1252032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71FAAB7-993E-7506-EA35-8DCFD0DFFC9F}"/>
              </a:ext>
            </a:extLst>
          </p:cNvPr>
          <p:cNvSpPr>
            <a:spLocks noGrp="1"/>
          </p:cNvSpPr>
          <p:nvPr>
            <p:ph type="body" idx="1"/>
          </p:nvPr>
        </p:nvSpPr>
        <p:spPr/>
        <p:txBody>
          <a:bodyPr/>
          <a:lstStyle/>
          <a:p>
            <a:r>
              <a:rPr lang="fr-FR" dirty="0"/>
              <a:t>Smart broker</a:t>
            </a:r>
          </a:p>
        </p:txBody>
      </p:sp>
      <p:sp>
        <p:nvSpPr>
          <p:cNvPr id="3" name="Espace réservé du contenu 2">
            <a:extLst>
              <a:ext uri="{FF2B5EF4-FFF2-40B4-BE49-F238E27FC236}">
                <a16:creationId xmlns:a16="http://schemas.microsoft.com/office/drawing/2014/main" id="{E5791B26-93AC-9F15-8E6D-28F9D2FFD7DC}"/>
              </a:ext>
            </a:extLst>
          </p:cNvPr>
          <p:cNvSpPr>
            <a:spLocks noGrp="1"/>
          </p:cNvSpPr>
          <p:nvPr>
            <p:ph sz="half" idx="13"/>
          </p:nvPr>
        </p:nvSpPr>
        <p:spPr/>
        <p:txBody>
          <a:bodyPr/>
          <a:lstStyle/>
          <a:p>
            <a:r>
              <a:rPr lang="fr-FR" dirty="0"/>
              <a:t>Push design</a:t>
            </a:r>
          </a:p>
          <a:p>
            <a:r>
              <a:rPr lang="fr-FR" dirty="0"/>
              <a:t>Smart </a:t>
            </a:r>
            <a:r>
              <a:rPr lang="fr-FR" dirty="0" err="1"/>
              <a:t>producer</a:t>
            </a:r>
            <a:endParaRPr lang="fr-FR" dirty="0"/>
          </a:p>
        </p:txBody>
      </p:sp>
      <p:sp>
        <p:nvSpPr>
          <p:cNvPr id="4" name="Espace réservé du texte 3">
            <a:extLst>
              <a:ext uri="{FF2B5EF4-FFF2-40B4-BE49-F238E27FC236}">
                <a16:creationId xmlns:a16="http://schemas.microsoft.com/office/drawing/2014/main" id="{D1DDBD71-8740-EA93-90EC-0794B6DBAEED}"/>
              </a:ext>
            </a:extLst>
          </p:cNvPr>
          <p:cNvSpPr>
            <a:spLocks noGrp="1"/>
          </p:cNvSpPr>
          <p:nvPr>
            <p:ph type="body" sz="quarter" idx="14"/>
          </p:nvPr>
        </p:nvSpPr>
        <p:spPr/>
        <p:txBody>
          <a:bodyPr/>
          <a:lstStyle/>
          <a:p>
            <a:r>
              <a:rPr lang="fr-FR" dirty="0" err="1"/>
              <a:t>Dumb</a:t>
            </a:r>
            <a:r>
              <a:rPr lang="fr-FR" dirty="0"/>
              <a:t> broker</a:t>
            </a:r>
          </a:p>
        </p:txBody>
      </p:sp>
      <p:sp>
        <p:nvSpPr>
          <p:cNvPr id="5" name="Espace réservé du contenu 4">
            <a:extLst>
              <a:ext uri="{FF2B5EF4-FFF2-40B4-BE49-F238E27FC236}">
                <a16:creationId xmlns:a16="http://schemas.microsoft.com/office/drawing/2014/main" id="{152F943E-E7C2-0DE1-58D1-BC54A1458AF7}"/>
              </a:ext>
            </a:extLst>
          </p:cNvPr>
          <p:cNvSpPr>
            <a:spLocks noGrp="1"/>
          </p:cNvSpPr>
          <p:nvPr>
            <p:ph sz="quarter" idx="15"/>
          </p:nvPr>
        </p:nvSpPr>
        <p:spPr/>
        <p:txBody>
          <a:bodyPr/>
          <a:lstStyle/>
          <a:p>
            <a:r>
              <a:rPr lang="fr-FR" dirty="0"/>
              <a:t>Pull design</a:t>
            </a:r>
          </a:p>
          <a:p>
            <a:r>
              <a:rPr lang="fr-FR" dirty="0"/>
              <a:t>Smart consumer</a:t>
            </a:r>
          </a:p>
        </p:txBody>
      </p:sp>
      <p:sp>
        <p:nvSpPr>
          <p:cNvPr id="6" name="Espace réservé du texte 5">
            <a:extLst>
              <a:ext uri="{FF2B5EF4-FFF2-40B4-BE49-F238E27FC236}">
                <a16:creationId xmlns:a16="http://schemas.microsoft.com/office/drawing/2014/main" id="{41154DB5-7A07-CADF-AB96-9034B5B70F25}"/>
              </a:ext>
            </a:extLst>
          </p:cNvPr>
          <p:cNvSpPr>
            <a:spLocks noGrp="1"/>
          </p:cNvSpPr>
          <p:nvPr>
            <p:ph type="body" sz="quarter" idx="16"/>
          </p:nvPr>
        </p:nvSpPr>
        <p:spPr/>
        <p:txBody>
          <a:bodyPr/>
          <a:lstStyle/>
          <a:p>
            <a:r>
              <a:rPr lang="fr-FR" dirty="0"/>
              <a:t>Principe de fonctionnement</a:t>
            </a:r>
          </a:p>
        </p:txBody>
      </p:sp>
      <p:sp>
        <p:nvSpPr>
          <p:cNvPr id="7" name="Espace réservé du numéro de diapositive 6">
            <a:extLst>
              <a:ext uri="{FF2B5EF4-FFF2-40B4-BE49-F238E27FC236}">
                <a16:creationId xmlns:a16="http://schemas.microsoft.com/office/drawing/2014/main" id="{3A10578A-9252-2C29-ED67-BA211295D7AA}"/>
              </a:ext>
            </a:extLst>
          </p:cNvPr>
          <p:cNvSpPr>
            <a:spLocks noGrp="1"/>
          </p:cNvSpPr>
          <p:nvPr>
            <p:ph type="sldNum" sz="quarter" idx="18"/>
          </p:nvPr>
        </p:nvSpPr>
        <p:spPr/>
        <p:txBody>
          <a:bodyPr/>
          <a:lstStyle/>
          <a:p>
            <a:pPr rtl="0"/>
            <a:fld id="{8699F50C-BE38-4BD0-BA84-9B090E1F2B9B}" type="slidenum">
              <a:rPr lang="fr-FR" noProof="0" smtClean="0"/>
              <a:t>15</a:t>
            </a:fld>
            <a:endParaRPr lang="fr-FR" noProof="0" dirty="0"/>
          </a:p>
        </p:txBody>
      </p:sp>
      <p:sp>
        <p:nvSpPr>
          <p:cNvPr id="8" name="Titre 7">
            <a:extLst>
              <a:ext uri="{FF2B5EF4-FFF2-40B4-BE49-F238E27FC236}">
                <a16:creationId xmlns:a16="http://schemas.microsoft.com/office/drawing/2014/main" id="{BA070272-07BA-8B59-8CFF-B2D82CA3AE57}"/>
              </a:ext>
            </a:extLst>
          </p:cNvPr>
          <p:cNvSpPr>
            <a:spLocks noGrp="1"/>
          </p:cNvSpPr>
          <p:nvPr>
            <p:ph type="title"/>
          </p:nvPr>
        </p:nvSpPr>
        <p:spPr/>
        <p:txBody>
          <a:bodyPr/>
          <a:lstStyle/>
          <a:p>
            <a:r>
              <a:rPr lang="fr-FR" dirty="0"/>
              <a:t>Message broker</a:t>
            </a:r>
          </a:p>
        </p:txBody>
      </p:sp>
      <p:sp>
        <p:nvSpPr>
          <p:cNvPr id="9" name="Rectangle : coins arrondis 8">
            <a:extLst>
              <a:ext uri="{FF2B5EF4-FFF2-40B4-BE49-F238E27FC236}">
                <a16:creationId xmlns:a16="http://schemas.microsoft.com/office/drawing/2014/main" id="{F11AE085-2607-AC67-1D1C-15FB62420A64}"/>
              </a:ext>
            </a:extLst>
          </p:cNvPr>
          <p:cNvSpPr/>
          <p:nvPr/>
        </p:nvSpPr>
        <p:spPr>
          <a:xfrm>
            <a:off x="4037308" y="4695986"/>
            <a:ext cx="2158706" cy="11313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Broker</a:t>
            </a:r>
          </a:p>
        </p:txBody>
      </p:sp>
      <p:sp>
        <p:nvSpPr>
          <p:cNvPr id="11" name="Rectangle : coins arrondis 10">
            <a:extLst>
              <a:ext uri="{FF2B5EF4-FFF2-40B4-BE49-F238E27FC236}">
                <a16:creationId xmlns:a16="http://schemas.microsoft.com/office/drawing/2014/main" id="{0B305DBF-782E-C2F9-B62D-27F24F351B67}"/>
              </a:ext>
            </a:extLst>
          </p:cNvPr>
          <p:cNvSpPr/>
          <p:nvPr/>
        </p:nvSpPr>
        <p:spPr>
          <a:xfrm>
            <a:off x="6846657" y="4695985"/>
            <a:ext cx="2158706" cy="113137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Service</a:t>
            </a:r>
          </a:p>
        </p:txBody>
      </p:sp>
      <p:sp>
        <p:nvSpPr>
          <p:cNvPr id="12" name="Rectangle : coins arrondis 11">
            <a:extLst>
              <a:ext uri="{FF2B5EF4-FFF2-40B4-BE49-F238E27FC236}">
                <a16:creationId xmlns:a16="http://schemas.microsoft.com/office/drawing/2014/main" id="{428D792E-0025-22E8-2EF1-A48EA6F2C802}"/>
              </a:ext>
            </a:extLst>
          </p:cNvPr>
          <p:cNvSpPr/>
          <p:nvPr/>
        </p:nvSpPr>
        <p:spPr>
          <a:xfrm>
            <a:off x="1227959" y="4695984"/>
            <a:ext cx="2158706" cy="113137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Service</a:t>
            </a:r>
          </a:p>
        </p:txBody>
      </p:sp>
      <p:cxnSp>
        <p:nvCxnSpPr>
          <p:cNvPr id="14" name="Connecteur droit 13">
            <a:extLst>
              <a:ext uri="{FF2B5EF4-FFF2-40B4-BE49-F238E27FC236}">
                <a16:creationId xmlns:a16="http://schemas.microsoft.com/office/drawing/2014/main" id="{95114F8B-BF18-C4E7-5EFC-D4195BE8AFC6}"/>
              </a:ext>
            </a:extLst>
          </p:cNvPr>
          <p:cNvCxnSpPr/>
          <p:nvPr/>
        </p:nvCxnSpPr>
        <p:spPr>
          <a:xfrm>
            <a:off x="5116661" y="3882325"/>
            <a:ext cx="0" cy="271995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Flèche : gauche 14">
            <a:extLst>
              <a:ext uri="{FF2B5EF4-FFF2-40B4-BE49-F238E27FC236}">
                <a16:creationId xmlns:a16="http://schemas.microsoft.com/office/drawing/2014/main" id="{6CD585DF-92F3-5B05-50AC-D953E3399419}"/>
              </a:ext>
            </a:extLst>
          </p:cNvPr>
          <p:cNvSpPr/>
          <p:nvPr/>
        </p:nvSpPr>
        <p:spPr>
          <a:xfrm>
            <a:off x="3577390" y="5172556"/>
            <a:ext cx="297471" cy="1782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 gauche 15">
            <a:extLst>
              <a:ext uri="{FF2B5EF4-FFF2-40B4-BE49-F238E27FC236}">
                <a16:creationId xmlns:a16="http://schemas.microsoft.com/office/drawing/2014/main" id="{71CBECDB-54F0-129E-F658-2ACBE8A5232F}"/>
              </a:ext>
            </a:extLst>
          </p:cNvPr>
          <p:cNvSpPr/>
          <p:nvPr/>
        </p:nvSpPr>
        <p:spPr>
          <a:xfrm>
            <a:off x="6358461" y="5172555"/>
            <a:ext cx="297471" cy="178231"/>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89419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7CEA87B8-D66F-5381-8BA3-94C9ADEF259B}"/>
              </a:ext>
            </a:extLst>
          </p:cNvPr>
          <p:cNvSpPr>
            <a:spLocks noGrp="1"/>
          </p:cNvSpPr>
          <p:nvPr>
            <p:ph type="body" sz="quarter" idx="16"/>
          </p:nvPr>
        </p:nvSpPr>
        <p:spPr/>
        <p:txBody>
          <a:bodyPr/>
          <a:lstStyle/>
          <a:p>
            <a:r>
              <a:rPr lang="fr-FR" dirty="0"/>
              <a:t>Comparaison</a:t>
            </a:r>
          </a:p>
        </p:txBody>
      </p:sp>
      <p:sp>
        <p:nvSpPr>
          <p:cNvPr id="7" name="Espace réservé du numéro de diapositive 6">
            <a:extLst>
              <a:ext uri="{FF2B5EF4-FFF2-40B4-BE49-F238E27FC236}">
                <a16:creationId xmlns:a16="http://schemas.microsoft.com/office/drawing/2014/main" id="{86120A4E-A757-129B-D480-E338EF8D5C2D}"/>
              </a:ext>
            </a:extLst>
          </p:cNvPr>
          <p:cNvSpPr>
            <a:spLocks noGrp="1"/>
          </p:cNvSpPr>
          <p:nvPr>
            <p:ph type="sldNum" sz="quarter" idx="18"/>
          </p:nvPr>
        </p:nvSpPr>
        <p:spPr/>
        <p:txBody>
          <a:bodyPr/>
          <a:lstStyle/>
          <a:p>
            <a:pPr rtl="0"/>
            <a:fld id="{8699F50C-BE38-4BD0-BA84-9B090E1F2B9B}" type="slidenum">
              <a:rPr lang="fr-FR" noProof="0" smtClean="0"/>
              <a:t>16</a:t>
            </a:fld>
            <a:endParaRPr lang="fr-FR" noProof="0" dirty="0"/>
          </a:p>
        </p:txBody>
      </p:sp>
      <p:sp>
        <p:nvSpPr>
          <p:cNvPr id="8" name="Titre 7">
            <a:extLst>
              <a:ext uri="{FF2B5EF4-FFF2-40B4-BE49-F238E27FC236}">
                <a16:creationId xmlns:a16="http://schemas.microsoft.com/office/drawing/2014/main" id="{5561CCC4-58A7-EA03-8A20-FC2D429D4FB8}"/>
              </a:ext>
            </a:extLst>
          </p:cNvPr>
          <p:cNvSpPr>
            <a:spLocks noGrp="1"/>
          </p:cNvSpPr>
          <p:nvPr>
            <p:ph type="title"/>
          </p:nvPr>
        </p:nvSpPr>
        <p:spPr/>
        <p:txBody>
          <a:bodyPr/>
          <a:lstStyle/>
          <a:p>
            <a:r>
              <a:rPr lang="fr-FR" dirty="0"/>
              <a:t>Message broker</a:t>
            </a:r>
          </a:p>
        </p:txBody>
      </p:sp>
      <p:cxnSp>
        <p:nvCxnSpPr>
          <p:cNvPr id="13" name="Connecteur droit 12">
            <a:extLst>
              <a:ext uri="{FF2B5EF4-FFF2-40B4-BE49-F238E27FC236}">
                <a16:creationId xmlns:a16="http://schemas.microsoft.com/office/drawing/2014/main" id="{265C9C8F-1084-69E3-F3E2-8F683F161941}"/>
              </a:ext>
            </a:extLst>
          </p:cNvPr>
          <p:cNvCxnSpPr>
            <a:cxnSpLocks/>
          </p:cNvCxnSpPr>
          <p:nvPr/>
        </p:nvCxnSpPr>
        <p:spPr>
          <a:xfrm>
            <a:off x="5736593" y="1873465"/>
            <a:ext cx="0" cy="4616451"/>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Connecteur droit 14">
            <a:extLst>
              <a:ext uri="{FF2B5EF4-FFF2-40B4-BE49-F238E27FC236}">
                <a16:creationId xmlns:a16="http://schemas.microsoft.com/office/drawing/2014/main" id="{8E509294-ABED-7F60-9B33-E9F1D8B3D030}"/>
              </a:ext>
            </a:extLst>
          </p:cNvPr>
          <p:cNvCxnSpPr>
            <a:cxnSpLocks/>
          </p:cNvCxnSpPr>
          <p:nvPr/>
        </p:nvCxnSpPr>
        <p:spPr>
          <a:xfrm flipH="1">
            <a:off x="945397" y="4095427"/>
            <a:ext cx="9763932" cy="0"/>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1" name="Image 20">
            <a:extLst>
              <a:ext uri="{FF2B5EF4-FFF2-40B4-BE49-F238E27FC236}">
                <a16:creationId xmlns:a16="http://schemas.microsoft.com/office/drawing/2014/main" id="{1F97C60F-FFC8-B882-8D5C-CC1CB0CD5656}"/>
              </a:ext>
            </a:extLst>
          </p:cNvPr>
          <p:cNvPicPr>
            <a:picLocks noChangeAspect="1"/>
          </p:cNvPicPr>
          <p:nvPr/>
        </p:nvPicPr>
        <p:blipFill>
          <a:blip r:embed="rId2"/>
          <a:stretch>
            <a:fillRect/>
          </a:stretch>
        </p:blipFill>
        <p:spPr>
          <a:xfrm>
            <a:off x="5853525" y="4181690"/>
            <a:ext cx="1206454" cy="438165"/>
          </a:xfrm>
          <a:prstGeom prst="rect">
            <a:avLst/>
          </a:prstGeom>
        </p:spPr>
      </p:pic>
      <p:pic>
        <p:nvPicPr>
          <p:cNvPr id="23" name="Image 22" descr="Une image contenant texte, clipart, graphiques vectoriels&#10;&#10;Description générée automatiquement">
            <a:extLst>
              <a:ext uri="{FF2B5EF4-FFF2-40B4-BE49-F238E27FC236}">
                <a16:creationId xmlns:a16="http://schemas.microsoft.com/office/drawing/2014/main" id="{0EAC1344-3804-D37B-CB8D-F74ABC8DDA4F}"/>
              </a:ext>
            </a:extLst>
          </p:cNvPr>
          <p:cNvPicPr>
            <a:picLocks noChangeAspect="1"/>
          </p:cNvPicPr>
          <p:nvPr/>
        </p:nvPicPr>
        <p:blipFill>
          <a:blip r:embed="rId3"/>
          <a:stretch>
            <a:fillRect/>
          </a:stretch>
        </p:blipFill>
        <p:spPr>
          <a:xfrm>
            <a:off x="945397" y="4146671"/>
            <a:ext cx="1323386" cy="508201"/>
          </a:xfrm>
          <a:prstGeom prst="rect">
            <a:avLst/>
          </a:prstGeom>
        </p:spPr>
      </p:pic>
      <p:pic>
        <p:nvPicPr>
          <p:cNvPr id="25" name="Image 24">
            <a:extLst>
              <a:ext uri="{FF2B5EF4-FFF2-40B4-BE49-F238E27FC236}">
                <a16:creationId xmlns:a16="http://schemas.microsoft.com/office/drawing/2014/main" id="{F698D853-CEC6-AB29-9AB9-DBF512E42129}"/>
              </a:ext>
            </a:extLst>
          </p:cNvPr>
          <p:cNvPicPr>
            <a:picLocks noChangeAspect="1"/>
          </p:cNvPicPr>
          <p:nvPr/>
        </p:nvPicPr>
        <p:blipFill>
          <a:blip r:embed="rId4"/>
          <a:stretch>
            <a:fillRect/>
          </a:stretch>
        </p:blipFill>
        <p:spPr>
          <a:xfrm>
            <a:off x="5827363" y="1681379"/>
            <a:ext cx="1531724" cy="805137"/>
          </a:xfrm>
          <a:prstGeom prst="rect">
            <a:avLst/>
          </a:prstGeom>
        </p:spPr>
      </p:pic>
      <p:pic>
        <p:nvPicPr>
          <p:cNvPr id="27" name="Image 26">
            <a:extLst>
              <a:ext uri="{FF2B5EF4-FFF2-40B4-BE49-F238E27FC236}">
                <a16:creationId xmlns:a16="http://schemas.microsoft.com/office/drawing/2014/main" id="{A18C6164-AB46-D123-772E-4AD58F37CA41}"/>
              </a:ext>
            </a:extLst>
          </p:cNvPr>
          <p:cNvPicPr>
            <a:picLocks noChangeAspect="1"/>
          </p:cNvPicPr>
          <p:nvPr/>
        </p:nvPicPr>
        <p:blipFill>
          <a:blip r:embed="rId5"/>
          <a:stretch>
            <a:fillRect/>
          </a:stretch>
        </p:blipFill>
        <p:spPr>
          <a:xfrm>
            <a:off x="945397" y="1869011"/>
            <a:ext cx="1142934" cy="571467"/>
          </a:xfrm>
          <a:prstGeom prst="rect">
            <a:avLst/>
          </a:prstGeom>
        </p:spPr>
      </p:pic>
      <p:pic>
        <p:nvPicPr>
          <p:cNvPr id="29" name="Graphique 28" descr="Badge à suivre avec un remplissage uni">
            <a:extLst>
              <a:ext uri="{FF2B5EF4-FFF2-40B4-BE49-F238E27FC236}">
                <a16:creationId xmlns:a16="http://schemas.microsoft.com/office/drawing/2014/main" id="{7CB0BCEC-251C-F37E-0C10-F2F99CF048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842013" y="2315066"/>
            <a:ext cx="337087" cy="337087"/>
          </a:xfrm>
          <a:prstGeom prst="rect">
            <a:avLst/>
          </a:prstGeom>
        </p:spPr>
      </p:pic>
      <p:pic>
        <p:nvPicPr>
          <p:cNvPr id="30" name="Graphique 29" descr="Badge à suivre avec un remplissage uni">
            <a:extLst>
              <a:ext uri="{FF2B5EF4-FFF2-40B4-BE49-F238E27FC236}">
                <a16:creationId xmlns:a16="http://schemas.microsoft.com/office/drawing/2014/main" id="{FC347849-74C8-30CB-84BF-6E42639F3E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842012" y="4724257"/>
            <a:ext cx="337087" cy="337087"/>
          </a:xfrm>
          <a:prstGeom prst="rect">
            <a:avLst/>
          </a:prstGeom>
        </p:spPr>
      </p:pic>
      <p:pic>
        <p:nvPicPr>
          <p:cNvPr id="31" name="Graphique 30" descr="Badge à suivre avec un remplissage uni">
            <a:extLst>
              <a:ext uri="{FF2B5EF4-FFF2-40B4-BE49-F238E27FC236}">
                <a16:creationId xmlns:a16="http://schemas.microsoft.com/office/drawing/2014/main" id="{2BD104FB-AE83-67A6-C21D-7964E38453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7060343" y="4759129"/>
            <a:ext cx="337087" cy="337087"/>
          </a:xfrm>
          <a:prstGeom prst="rect">
            <a:avLst/>
          </a:prstGeom>
        </p:spPr>
      </p:pic>
      <p:pic>
        <p:nvPicPr>
          <p:cNvPr id="32" name="Graphique 31" descr="Badge à suivre avec un remplissage uni">
            <a:extLst>
              <a:ext uri="{FF2B5EF4-FFF2-40B4-BE49-F238E27FC236}">
                <a16:creationId xmlns:a16="http://schemas.microsoft.com/office/drawing/2014/main" id="{CF06C17E-8EF9-1FD3-3618-C37CB2B554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7058114" y="2361104"/>
            <a:ext cx="337087" cy="337087"/>
          </a:xfrm>
          <a:prstGeom prst="rect">
            <a:avLst/>
          </a:prstGeom>
        </p:spPr>
      </p:pic>
      <p:pic>
        <p:nvPicPr>
          <p:cNvPr id="34" name="Graphique 33" descr="Badge à ne plus suivre avec un remplissage uni">
            <a:extLst>
              <a:ext uri="{FF2B5EF4-FFF2-40B4-BE49-F238E27FC236}">
                <a16:creationId xmlns:a16="http://schemas.microsoft.com/office/drawing/2014/main" id="{17EE5F3A-0F45-E5FF-32FE-D2D49C0C55E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21464" y="2315066"/>
            <a:ext cx="337088" cy="337088"/>
          </a:xfrm>
          <a:prstGeom prst="rect">
            <a:avLst/>
          </a:prstGeom>
        </p:spPr>
      </p:pic>
      <p:pic>
        <p:nvPicPr>
          <p:cNvPr id="35" name="Graphique 34" descr="Badge à ne plus suivre avec un remplissage uni">
            <a:extLst>
              <a:ext uri="{FF2B5EF4-FFF2-40B4-BE49-F238E27FC236}">
                <a16:creationId xmlns:a16="http://schemas.microsoft.com/office/drawing/2014/main" id="{E3FAE841-668F-7A93-DBE2-744A7418465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21464" y="4724256"/>
            <a:ext cx="337088" cy="337088"/>
          </a:xfrm>
          <a:prstGeom prst="rect">
            <a:avLst/>
          </a:prstGeom>
        </p:spPr>
      </p:pic>
      <p:pic>
        <p:nvPicPr>
          <p:cNvPr id="36" name="Graphique 35" descr="Badge à ne plus suivre avec un remplissage uni">
            <a:extLst>
              <a:ext uri="{FF2B5EF4-FFF2-40B4-BE49-F238E27FC236}">
                <a16:creationId xmlns:a16="http://schemas.microsoft.com/office/drawing/2014/main" id="{9843FBB2-DA72-32AD-4CE1-9347EDECC05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52419" y="4794149"/>
            <a:ext cx="337088" cy="337088"/>
          </a:xfrm>
          <a:prstGeom prst="rect">
            <a:avLst/>
          </a:prstGeom>
        </p:spPr>
      </p:pic>
      <p:pic>
        <p:nvPicPr>
          <p:cNvPr id="37" name="Graphique 36" descr="Badge à ne plus suivre avec un remplissage uni">
            <a:extLst>
              <a:ext uri="{FF2B5EF4-FFF2-40B4-BE49-F238E27FC236}">
                <a16:creationId xmlns:a16="http://schemas.microsoft.com/office/drawing/2014/main" id="{3D34CBB6-8BF7-1F17-1714-5D23869D0AF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56326" y="2361103"/>
            <a:ext cx="337088" cy="337088"/>
          </a:xfrm>
          <a:prstGeom prst="rect">
            <a:avLst/>
          </a:prstGeom>
        </p:spPr>
      </p:pic>
      <p:sp>
        <p:nvSpPr>
          <p:cNvPr id="38" name="ZoneTexte 37">
            <a:extLst>
              <a:ext uri="{FF2B5EF4-FFF2-40B4-BE49-F238E27FC236}">
                <a16:creationId xmlns:a16="http://schemas.microsoft.com/office/drawing/2014/main" id="{E498FD6C-7D87-5558-3003-D31C955ECAEC}"/>
              </a:ext>
            </a:extLst>
          </p:cNvPr>
          <p:cNvSpPr txBox="1"/>
          <p:nvPr/>
        </p:nvSpPr>
        <p:spPr>
          <a:xfrm>
            <a:off x="945397" y="2698191"/>
            <a:ext cx="1953189" cy="1200329"/>
          </a:xfrm>
          <a:prstGeom prst="rect">
            <a:avLst/>
          </a:prstGeom>
          <a:noFill/>
        </p:spPr>
        <p:txBody>
          <a:bodyPr wrap="square" numCol="1" rtlCol="0">
            <a:spAutoFit/>
          </a:bodyPr>
          <a:lstStyle/>
          <a:p>
            <a:pPr marL="285750" indent="-285750">
              <a:buFont typeface="Arial" panose="020B0604020202020204" pitchFamily="34" charset="0"/>
              <a:buChar char="•"/>
            </a:pPr>
            <a:r>
              <a:rPr lang="fr-FR" dirty="0"/>
              <a:t>Simple</a:t>
            </a:r>
          </a:p>
          <a:p>
            <a:pPr marL="285750" indent="-285750">
              <a:buFont typeface="Arial" panose="020B0604020202020204" pitchFamily="34" charset="0"/>
              <a:buChar char="•"/>
            </a:pPr>
            <a:r>
              <a:rPr lang="fr-FR" dirty="0"/>
              <a:t>Rapide (50K/s)</a:t>
            </a:r>
          </a:p>
          <a:p>
            <a:pPr marL="285750" indent="-285750">
              <a:buFont typeface="Arial" panose="020B0604020202020204" pitchFamily="34" charset="0"/>
              <a:buChar char="•"/>
            </a:pPr>
            <a:r>
              <a:rPr lang="fr-FR" dirty="0"/>
              <a:t>Persistance</a:t>
            </a:r>
          </a:p>
          <a:p>
            <a:pPr marL="285750" indent="-285750">
              <a:buFont typeface="Arial" panose="020B0604020202020204" pitchFamily="34" charset="0"/>
              <a:buChar char="•"/>
            </a:pPr>
            <a:r>
              <a:rPr lang="fr-FR" dirty="0"/>
              <a:t>Open source</a:t>
            </a:r>
          </a:p>
        </p:txBody>
      </p:sp>
      <p:sp>
        <p:nvSpPr>
          <p:cNvPr id="39" name="ZoneTexte 38">
            <a:extLst>
              <a:ext uri="{FF2B5EF4-FFF2-40B4-BE49-F238E27FC236}">
                <a16:creationId xmlns:a16="http://schemas.microsoft.com/office/drawing/2014/main" id="{08FC1CBA-405C-FB09-7615-31E42BEE5D8B}"/>
              </a:ext>
            </a:extLst>
          </p:cNvPr>
          <p:cNvSpPr txBox="1"/>
          <p:nvPr/>
        </p:nvSpPr>
        <p:spPr>
          <a:xfrm>
            <a:off x="2913413" y="2734958"/>
            <a:ext cx="2070104" cy="646331"/>
          </a:xfrm>
          <a:prstGeom prst="rect">
            <a:avLst/>
          </a:prstGeom>
          <a:noFill/>
        </p:spPr>
        <p:txBody>
          <a:bodyPr wrap="square" numCol="1" rtlCol="0">
            <a:spAutoFit/>
          </a:bodyPr>
          <a:lstStyle/>
          <a:p>
            <a:pPr marL="285750" indent="-285750">
              <a:buFont typeface="Arial" panose="020B0604020202020204" pitchFamily="34" charset="0"/>
              <a:buChar char="•"/>
            </a:pPr>
            <a:r>
              <a:rPr lang="fr-FR" dirty="0"/>
              <a:t>Consommateur</a:t>
            </a:r>
          </a:p>
          <a:p>
            <a:pPr marL="285750" indent="-285750">
              <a:buFont typeface="Arial" panose="020B0604020202020204" pitchFamily="34" charset="0"/>
              <a:buChar char="•"/>
            </a:pPr>
            <a:r>
              <a:rPr lang="fr-FR" dirty="0"/>
              <a:t>Capacité limitée</a:t>
            </a:r>
          </a:p>
        </p:txBody>
      </p:sp>
      <p:sp>
        <p:nvSpPr>
          <p:cNvPr id="40" name="ZoneTexte 39">
            <a:extLst>
              <a:ext uri="{FF2B5EF4-FFF2-40B4-BE49-F238E27FC236}">
                <a16:creationId xmlns:a16="http://schemas.microsoft.com/office/drawing/2014/main" id="{D9AE25D3-EEDF-483F-2236-EDC7A5CE2268}"/>
              </a:ext>
            </a:extLst>
          </p:cNvPr>
          <p:cNvSpPr txBox="1"/>
          <p:nvPr/>
        </p:nvSpPr>
        <p:spPr>
          <a:xfrm>
            <a:off x="1033960" y="5146163"/>
            <a:ext cx="1953189" cy="1200329"/>
          </a:xfrm>
          <a:prstGeom prst="rect">
            <a:avLst/>
          </a:prstGeom>
          <a:noFill/>
        </p:spPr>
        <p:txBody>
          <a:bodyPr wrap="square" numCol="1" rtlCol="0">
            <a:spAutoFit/>
          </a:bodyPr>
          <a:lstStyle/>
          <a:p>
            <a:pPr marL="285750" indent="-285750">
              <a:buFont typeface="Arial" panose="020B0604020202020204" pitchFamily="34" charset="0"/>
              <a:buChar char="•"/>
            </a:pPr>
            <a:r>
              <a:rPr lang="fr-FR" dirty="0"/>
              <a:t>Simple</a:t>
            </a:r>
          </a:p>
          <a:p>
            <a:pPr marL="285750" indent="-285750">
              <a:buFont typeface="Arial" panose="020B0604020202020204" pitchFamily="34" charset="0"/>
              <a:buChar char="•"/>
            </a:pPr>
            <a:r>
              <a:rPr lang="fr-FR" dirty="0"/>
              <a:t>Très rapide (1M/s)</a:t>
            </a:r>
          </a:p>
          <a:p>
            <a:pPr marL="285750" indent="-285750">
              <a:buFont typeface="Arial" panose="020B0604020202020204" pitchFamily="34" charset="0"/>
              <a:buChar char="•"/>
            </a:pPr>
            <a:r>
              <a:rPr lang="fr-FR" dirty="0"/>
              <a:t>Open source</a:t>
            </a:r>
          </a:p>
        </p:txBody>
      </p:sp>
      <p:sp>
        <p:nvSpPr>
          <p:cNvPr id="41" name="ZoneTexte 40">
            <a:extLst>
              <a:ext uri="{FF2B5EF4-FFF2-40B4-BE49-F238E27FC236}">
                <a16:creationId xmlns:a16="http://schemas.microsoft.com/office/drawing/2014/main" id="{FE9FDFB8-2383-BDE3-E350-E1CFBDA5044B}"/>
              </a:ext>
            </a:extLst>
          </p:cNvPr>
          <p:cNvSpPr txBox="1"/>
          <p:nvPr/>
        </p:nvSpPr>
        <p:spPr>
          <a:xfrm>
            <a:off x="2913413" y="5171026"/>
            <a:ext cx="1953189" cy="646331"/>
          </a:xfrm>
          <a:prstGeom prst="rect">
            <a:avLst/>
          </a:prstGeom>
          <a:noFill/>
        </p:spPr>
        <p:txBody>
          <a:bodyPr wrap="square" numCol="1" rtlCol="0">
            <a:spAutoFit/>
          </a:bodyPr>
          <a:lstStyle/>
          <a:p>
            <a:pPr marL="285750" indent="-285750">
              <a:buFont typeface="Arial" panose="020B0604020202020204" pitchFamily="34" charset="0"/>
              <a:buChar char="•"/>
            </a:pPr>
            <a:r>
              <a:rPr lang="fr-FR" dirty="0"/>
              <a:t>Pas de persistance</a:t>
            </a:r>
          </a:p>
        </p:txBody>
      </p:sp>
      <p:sp>
        <p:nvSpPr>
          <p:cNvPr id="42" name="ZoneTexte 41">
            <a:extLst>
              <a:ext uri="{FF2B5EF4-FFF2-40B4-BE49-F238E27FC236}">
                <a16:creationId xmlns:a16="http://schemas.microsoft.com/office/drawing/2014/main" id="{54488091-50F4-A18E-6988-A442F1188153}"/>
              </a:ext>
            </a:extLst>
          </p:cNvPr>
          <p:cNvSpPr txBox="1"/>
          <p:nvPr/>
        </p:nvSpPr>
        <p:spPr>
          <a:xfrm>
            <a:off x="6250061" y="2698191"/>
            <a:ext cx="2112397" cy="1200329"/>
          </a:xfrm>
          <a:prstGeom prst="rect">
            <a:avLst/>
          </a:prstGeom>
          <a:noFill/>
        </p:spPr>
        <p:txBody>
          <a:bodyPr wrap="square" numCol="1" rtlCol="0">
            <a:spAutoFit/>
          </a:bodyPr>
          <a:lstStyle/>
          <a:p>
            <a:pPr marL="285750" indent="-285750">
              <a:buFont typeface="Arial" panose="020B0604020202020204" pitchFamily="34" charset="0"/>
              <a:buChar char="•"/>
            </a:pPr>
            <a:r>
              <a:rPr lang="fr-FR" dirty="0"/>
              <a:t>Très rapide (1M/s)</a:t>
            </a:r>
          </a:p>
          <a:p>
            <a:pPr marL="285750" indent="-285750">
              <a:buFont typeface="Arial" panose="020B0604020202020204" pitchFamily="34" charset="0"/>
              <a:buChar char="•"/>
            </a:pPr>
            <a:r>
              <a:rPr lang="fr-FR" dirty="0"/>
              <a:t>Grande capacité</a:t>
            </a:r>
          </a:p>
          <a:p>
            <a:pPr marL="285750" indent="-285750">
              <a:buFont typeface="Arial" panose="020B0604020202020204" pitchFamily="34" charset="0"/>
              <a:buChar char="•"/>
            </a:pPr>
            <a:r>
              <a:rPr lang="fr-FR" dirty="0"/>
              <a:t>Event </a:t>
            </a:r>
            <a:r>
              <a:rPr lang="fr-FR" dirty="0" err="1"/>
              <a:t>sourcing</a:t>
            </a:r>
            <a:endParaRPr lang="fr-FR" dirty="0"/>
          </a:p>
        </p:txBody>
      </p:sp>
      <p:sp>
        <p:nvSpPr>
          <p:cNvPr id="43" name="ZoneTexte 42">
            <a:extLst>
              <a:ext uri="{FF2B5EF4-FFF2-40B4-BE49-F238E27FC236}">
                <a16:creationId xmlns:a16="http://schemas.microsoft.com/office/drawing/2014/main" id="{FA11FFD1-6274-AC46-DA16-BB3ABD34A44C}"/>
              </a:ext>
            </a:extLst>
          </p:cNvPr>
          <p:cNvSpPr txBox="1"/>
          <p:nvPr/>
        </p:nvSpPr>
        <p:spPr>
          <a:xfrm>
            <a:off x="8149459" y="2701102"/>
            <a:ext cx="2559867" cy="923330"/>
          </a:xfrm>
          <a:prstGeom prst="rect">
            <a:avLst/>
          </a:prstGeom>
          <a:noFill/>
        </p:spPr>
        <p:txBody>
          <a:bodyPr wrap="square" numCol="1" rtlCol="0">
            <a:spAutoFit/>
          </a:bodyPr>
          <a:lstStyle/>
          <a:p>
            <a:pPr marL="285750" indent="-285750">
              <a:buFont typeface="Arial" panose="020B0604020202020204" pitchFamily="34" charset="0"/>
              <a:buChar char="•"/>
            </a:pPr>
            <a:r>
              <a:rPr lang="fr-FR" dirty="0"/>
              <a:t>Complexe</a:t>
            </a:r>
          </a:p>
          <a:p>
            <a:pPr marL="285750" indent="-285750">
              <a:buFont typeface="Arial" panose="020B0604020202020204" pitchFamily="34" charset="0"/>
              <a:buChar char="•"/>
            </a:pPr>
            <a:r>
              <a:rPr lang="fr-FR" dirty="0"/>
              <a:t>Pas de point-to-point</a:t>
            </a:r>
          </a:p>
          <a:p>
            <a:pPr marL="285750" indent="-285750">
              <a:buFont typeface="Arial" panose="020B0604020202020204" pitchFamily="34" charset="0"/>
              <a:buChar char="•"/>
            </a:pPr>
            <a:endParaRPr lang="fr-FR" dirty="0"/>
          </a:p>
        </p:txBody>
      </p:sp>
      <p:sp>
        <p:nvSpPr>
          <p:cNvPr id="44" name="ZoneTexte 43">
            <a:extLst>
              <a:ext uri="{FF2B5EF4-FFF2-40B4-BE49-F238E27FC236}">
                <a16:creationId xmlns:a16="http://schemas.microsoft.com/office/drawing/2014/main" id="{E9F9ABF3-2EDA-240C-5A32-5DEB1A1CF6C9}"/>
              </a:ext>
            </a:extLst>
          </p:cNvPr>
          <p:cNvSpPr txBox="1"/>
          <p:nvPr/>
        </p:nvSpPr>
        <p:spPr>
          <a:xfrm>
            <a:off x="6250061" y="5171026"/>
            <a:ext cx="1953189" cy="646331"/>
          </a:xfrm>
          <a:prstGeom prst="rect">
            <a:avLst/>
          </a:prstGeom>
          <a:noFill/>
        </p:spPr>
        <p:txBody>
          <a:bodyPr wrap="square" numCol="1" rtlCol="0">
            <a:spAutoFit/>
          </a:bodyPr>
          <a:lstStyle/>
          <a:p>
            <a:pPr marL="285750" indent="-285750">
              <a:buFont typeface="Arial" panose="020B0604020202020204" pitchFamily="34" charset="0"/>
              <a:buChar char="•"/>
            </a:pPr>
            <a:r>
              <a:rPr lang="fr-FR" dirty="0"/>
              <a:t>Super rapide</a:t>
            </a:r>
          </a:p>
          <a:p>
            <a:pPr marL="285750" indent="-285750">
              <a:buFont typeface="Arial" panose="020B0604020202020204" pitchFamily="34" charset="0"/>
              <a:buChar char="•"/>
            </a:pPr>
            <a:r>
              <a:rPr lang="fr-FR" dirty="0"/>
              <a:t>Open source</a:t>
            </a:r>
          </a:p>
        </p:txBody>
      </p:sp>
      <p:sp>
        <p:nvSpPr>
          <p:cNvPr id="45" name="ZoneTexte 44">
            <a:extLst>
              <a:ext uri="{FF2B5EF4-FFF2-40B4-BE49-F238E27FC236}">
                <a16:creationId xmlns:a16="http://schemas.microsoft.com/office/drawing/2014/main" id="{11841FE7-1104-24A0-6E5A-B1441C5E2282}"/>
              </a:ext>
            </a:extLst>
          </p:cNvPr>
          <p:cNvSpPr txBox="1"/>
          <p:nvPr/>
        </p:nvSpPr>
        <p:spPr>
          <a:xfrm>
            <a:off x="8144368" y="5171026"/>
            <a:ext cx="2195386" cy="923330"/>
          </a:xfrm>
          <a:prstGeom prst="rect">
            <a:avLst/>
          </a:prstGeom>
          <a:noFill/>
        </p:spPr>
        <p:txBody>
          <a:bodyPr wrap="square" numCol="1" rtlCol="0">
            <a:spAutoFit/>
          </a:bodyPr>
          <a:lstStyle/>
          <a:p>
            <a:pPr marL="285750" indent="-285750">
              <a:buFont typeface="Arial" panose="020B0604020202020204" pitchFamily="34" charset="0"/>
              <a:buChar char="•"/>
            </a:pPr>
            <a:r>
              <a:rPr lang="fr-FR" dirty="0"/>
              <a:t>Complexe</a:t>
            </a:r>
          </a:p>
          <a:p>
            <a:pPr marL="285750" indent="-285750">
              <a:buFont typeface="Arial" panose="020B0604020202020204" pitchFamily="34" charset="0"/>
              <a:buChar char="•"/>
            </a:pPr>
            <a:r>
              <a:rPr lang="fr-FR" dirty="0"/>
              <a:t>Pas de persistance</a:t>
            </a:r>
          </a:p>
          <a:p>
            <a:pPr marL="285750" indent="-285750">
              <a:buFont typeface="Arial" panose="020B0604020202020204" pitchFamily="34" charset="0"/>
              <a:buChar char="•"/>
            </a:pPr>
            <a:r>
              <a:rPr lang="fr-FR" dirty="0" err="1"/>
              <a:t>Brokerless</a:t>
            </a:r>
            <a:endParaRPr lang="fr-FR" dirty="0"/>
          </a:p>
        </p:txBody>
      </p:sp>
    </p:spTree>
    <p:extLst>
      <p:ext uri="{BB962C8B-B14F-4D97-AF65-F5344CB8AC3E}">
        <p14:creationId xmlns:p14="http://schemas.microsoft.com/office/powerpoint/2010/main" val="373529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36C62BA-5AF9-2D0E-ED08-A1607C6CD586}"/>
              </a:ext>
            </a:extLst>
          </p:cNvPr>
          <p:cNvSpPr>
            <a:spLocks noGrp="1"/>
          </p:cNvSpPr>
          <p:nvPr>
            <p:ph sz="half" idx="13"/>
          </p:nvPr>
        </p:nvSpPr>
        <p:spPr>
          <a:xfrm>
            <a:off x="520698" y="2104888"/>
            <a:ext cx="5475290" cy="4013337"/>
          </a:xfrm>
        </p:spPr>
        <p:txBody>
          <a:bodyPr>
            <a:normAutofit/>
          </a:bodyPr>
          <a:lstStyle/>
          <a:p>
            <a:r>
              <a:rPr lang="fr-FR" dirty="0"/>
              <a:t>Assez rapide pour les besoins (</a:t>
            </a:r>
            <a:r>
              <a:rPr lang="fr-FR"/>
              <a:t>50K messages/</a:t>
            </a:r>
            <a:r>
              <a:rPr lang="fr-FR" dirty="0"/>
              <a:t>s)</a:t>
            </a:r>
          </a:p>
          <a:p>
            <a:r>
              <a:rPr lang="fr-FR" dirty="0"/>
              <a:t>Point-to-point</a:t>
            </a:r>
          </a:p>
          <a:p>
            <a:r>
              <a:rPr lang="fr-FR" dirty="0"/>
              <a:t>Open source</a:t>
            </a:r>
          </a:p>
          <a:p>
            <a:r>
              <a:rPr lang="fr-FR" dirty="0"/>
              <a:t>Large communauté</a:t>
            </a:r>
          </a:p>
          <a:p>
            <a:r>
              <a:rPr lang="fr-FR" dirty="0"/>
              <a:t>Versatile</a:t>
            </a:r>
          </a:p>
          <a:p>
            <a:r>
              <a:rPr lang="fr-FR" dirty="0"/>
              <a:t>Facilement scalable (clustering)</a:t>
            </a:r>
          </a:p>
          <a:p>
            <a:r>
              <a:rPr lang="fr-FR" dirty="0">
                <a:sym typeface="Wingdings" panose="05000000000000000000" pitchFamily="2" charset="2"/>
              </a:rPr>
              <a:t>Fiable  persistance et résistance aux pannes</a:t>
            </a:r>
          </a:p>
        </p:txBody>
      </p:sp>
      <p:sp>
        <p:nvSpPr>
          <p:cNvPr id="5" name="Espace réservé du contenu 4">
            <a:extLst>
              <a:ext uri="{FF2B5EF4-FFF2-40B4-BE49-F238E27FC236}">
                <a16:creationId xmlns:a16="http://schemas.microsoft.com/office/drawing/2014/main" id="{C9BE270E-F967-F454-7E6E-749B0ACBA3CC}"/>
              </a:ext>
            </a:extLst>
          </p:cNvPr>
          <p:cNvSpPr>
            <a:spLocks noGrp="1"/>
          </p:cNvSpPr>
          <p:nvPr>
            <p:ph sz="quarter" idx="15"/>
          </p:nvPr>
        </p:nvSpPr>
        <p:spPr>
          <a:xfrm>
            <a:off x="6186713" y="1985828"/>
            <a:ext cx="5475600" cy="4132398"/>
          </a:xfrm>
        </p:spPr>
        <p:txBody>
          <a:bodyPr>
            <a:normAutofit/>
          </a:bodyPr>
          <a:lstStyle/>
          <a:p>
            <a:r>
              <a:rPr lang="fr-FR" dirty="0"/>
              <a:t>Une IHM léchée</a:t>
            </a:r>
          </a:p>
          <a:p>
            <a:r>
              <a:rPr lang="fr-FR" dirty="0"/>
              <a:t>Outil de monitoring</a:t>
            </a:r>
          </a:p>
          <a:p>
            <a:r>
              <a:rPr lang="fr-FR" dirty="0"/>
              <a:t>Latence très faible (&lt; 1ms quand le </a:t>
            </a:r>
            <a:r>
              <a:rPr lang="fr-FR" dirty="0" err="1"/>
              <a:t>throughput</a:t>
            </a:r>
            <a:r>
              <a:rPr lang="fr-FR" dirty="0"/>
              <a:t> &lt; 40 Mo)</a:t>
            </a:r>
          </a:p>
          <a:p>
            <a:r>
              <a:rPr lang="fr-FR" dirty="0"/>
              <a:t>Pas de limite de taille de messages (prière d’éviter les fichiers vidéos </a:t>
            </a:r>
            <a:r>
              <a:rPr lang="fr-FR" dirty="0">
                <a:sym typeface="Wingdings" panose="05000000000000000000" pitchFamily="2" charset="2"/>
              </a:rPr>
              <a:t> )</a:t>
            </a:r>
            <a:endParaRPr lang="fr-FR" dirty="0"/>
          </a:p>
          <a:p>
            <a:r>
              <a:rPr lang="fr-FR" dirty="0">
                <a:sym typeface="Wingdings" panose="05000000000000000000" pitchFamily="2" charset="2"/>
              </a:rPr>
              <a:t>Nombreuses implémentations officielles</a:t>
            </a:r>
          </a:p>
          <a:p>
            <a:r>
              <a:rPr lang="fr-FR" dirty="0">
                <a:sym typeface="Wingdings" panose="05000000000000000000" pitchFamily="2" charset="2"/>
              </a:rPr>
              <a:t>Nombreux plugins officiels et communautaires</a:t>
            </a:r>
            <a:endParaRPr lang="fr-FR" dirty="0"/>
          </a:p>
          <a:p>
            <a:endParaRPr lang="fr-FR" dirty="0"/>
          </a:p>
        </p:txBody>
      </p:sp>
      <p:sp>
        <p:nvSpPr>
          <p:cNvPr id="6" name="Espace réservé du texte 5">
            <a:extLst>
              <a:ext uri="{FF2B5EF4-FFF2-40B4-BE49-F238E27FC236}">
                <a16:creationId xmlns:a16="http://schemas.microsoft.com/office/drawing/2014/main" id="{CB11D0A3-6BFF-CF53-49A5-DA2145E21678}"/>
              </a:ext>
            </a:extLst>
          </p:cNvPr>
          <p:cNvSpPr>
            <a:spLocks noGrp="1"/>
          </p:cNvSpPr>
          <p:nvPr>
            <p:ph type="body" sz="quarter" idx="16"/>
          </p:nvPr>
        </p:nvSpPr>
        <p:spPr/>
        <p:txBody>
          <a:bodyPr/>
          <a:lstStyle/>
          <a:p>
            <a:r>
              <a:rPr lang="fr-FR" dirty="0"/>
              <a:t>Pourquoi </a:t>
            </a:r>
            <a:r>
              <a:rPr lang="fr-FR" dirty="0" err="1"/>
              <a:t>RabbitMQ</a:t>
            </a:r>
            <a:r>
              <a:rPr lang="fr-FR" dirty="0"/>
              <a:t> ?</a:t>
            </a:r>
          </a:p>
        </p:txBody>
      </p:sp>
      <p:sp>
        <p:nvSpPr>
          <p:cNvPr id="7" name="Espace réservé du numéro de diapositive 6">
            <a:extLst>
              <a:ext uri="{FF2B5EF4-FFF2-40B4-BE49-F238E27FC236}">
                <a16:creationId xmlns:a16="http://schemas.microsoft.com/office/drawing/2014/main" id="{85165875-ECFE-9A32-828B-93CDEE255A93}"/>
              </a:ext>
            </a:extLst>
          </p:cNvPr>
          <p:cNvSpPr>
            <a:spLocks noGrp="1"/>
          </p:cNvSpPr>
          <p:nvPr>
            <p:ph type="sldNum" sz="quarter" idx="18"/>
          </p:nvPr>
        </p:nvSpPr>
        <p:spPr/>
        <p:txBody>
          <a:bodyPr/>
          <a:lstStyle/>
          <a:p>
            <a:pPr rtl="0"/>
            <a:fld id="{8699F50C-BE38-4BD0-BA84-9B090E1F2B9B}" type="slidenum">
              <a:rPr lang="fr-FR" noProof="0" smtClean="0"/>
              <a:t>17</a:t>
            </a:fld>
            <a:endParaRPr lang="fr-FR" noProof="0" dirty="0"/>
          </a:p>
        </p:txBody>
      </p:sp>
      <p:sp>
        <p:nvSpPr>
          <p:cNvPr id="8" name="Titre 7">
            <a:extLst>
              <a:ext uri="{FF2B5EF4-FFF2-40B4-BE49-F238E27FC236}">
                <a16:creationId xmlns:a16="http://schemas.microsoft.com/office/drawing/2014/main" id="{7617D370-0B36-AE54-52AD-ED903CD7DC27}"/>
              </a:ext>
            </a:extLst>
          </p:cNvPr>
          <p:cNvSpPr>
            <a:spLocks noGrp="1"/>
          </p:cNvSpPr>
          <p:nvPr>
            <p:ph type="title"/>
          </p:nvPr>
        </p:nvSpPr>
        <p:spPr/>
        <p:txBody>
          <a:bodyPr/>
          <a:lstStyle/>
          <a:p>
            <a:r>
              <a:rPr lang="fr-FR" dirty="0"/>
              <a:t>Message broker</a:t>
            </a:r>
          </a:p>
        </p:txBody>
      </p:sp>
    </p:spTree>
    <p:extLst>
      <p:ext uri="{BB962C8B-B14F-4D97-AF65-F5344CB8AC3E}">
        <p14:creationId xmlns:p14="http://schemas.microsoft.com/office/powerpoint/2010/main" val="1880815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911B942-A693-4E9B-0693-FFD1CD70A2C3}"/>
              </a:ext>
            </a:extLst>
          </p:cNvPr>
          <p:cNvSpPr>
            <a:spLocks noGrp="1"/>
          </p:cNvSpPr>
          <p:nvPr>
            <p:ph type="body" sz="quarter" idx="16"/>
          </p:nvPr>
        </p:nvSpPr>
        <p:spPr/>
        <p:txBody>
          <a:bodyPr/>
          <a:lstStyle/>
          <a:p>
            <a:r>
              <a:rPr lang="fr-FR" dirty="0"/>
              <a:t>Lexique et configuration</a:t>
            </a:r>
          </a:p>
        </p:txBody>
      </p:sp>
      <p:sp>
        <p:nvSpPr>
          <p:cNvPr id="4" name="Espace réservé du numéro de diapositive 3">
            <a:extLst>
              <a:ext uri="{FF2B5EF4-FFF2-40B4-BE49-F238E27FC236}">
                <a16:creationId xmlns:a16="http://schemas.microsoft.com/office/drawing/2014/main" id="{914A8EEA-039B-4191-CE9A-6208CE5C0E46}"/>
              </a:ext>
            </a:extLst>
          </p:cNvPr>
          <p:cNvSpPr>
            <a:spLocks noGrp="1"/>
          </p:cNvSpPr>
          <p:nvPr>
            <p:ph type="sldNum" sz="quarter" idx="18"/>
          </p:nvPr>
        </p:nvSpPr>
        <p:spPr/>
        <p:txBody>
          <a:bodyPr/>
          <a:lstStyle/>
          <a:p>
            <a:pPr rtl="0"/>
            <a:fld id="{8699F50C-BE38-4BD0-BA84-9B090E1F2B9B}" type="slidenum">
              <a:rPr lang="fr-FR" noProof="0" smtClean="0"/>
              <a:t>18</a:t>
            </a:fld>
            <a:endParaRPr lang="fr-FR" noProof="0" dirty="0"/>
          </a:p>
        </p:txBody>
      </p:sp>
      <p:sp>
        <p:nvSpPr>
          <p:cNvPr id="5" name="Titre 4">
            <a:extLst>
              <a:ext uri="{FF2B5EF4-FFF2-40B4-BE49-F238E27FC236}">
                <a16:creationId xmlns:a16="http://schemas.microsoft.com/office/drawing/2014/main" id="{651A5B54-1BE2-C7F5-F853-3751C0B9A289}"/>
              </a:ext>
            </a:extLst>
          </p:cNvPr>
          <p:cNvSpPr>
            <a:spLocks noGrp="1"/>
          </p:cNvSpPr>
          <p:nvPr>
            <p:ph type="title"/>
          </p:nvPr>
        </p:nvSpPr>
        <p:spPr/>
        <p:txBody>
          <a:bodyPr/>
          <a:lstStyle/>
          <a:p>
            <a:r>
              <a:rPr lang="fr-FR" dirty="0" err="1"/>
              <a:t>RabbitMQ</a:t>
            </a:r>
            <a:endParaRPr lang="fr-FR" dirty="0"/>
          </a:p>
        </p:txBody>
      </p:sp>
      <p:sp>
        <p:nvSpPr>
          <p:cNvPr id="6" name="Ellipse 5">
            <a:extLst>
              <a:ext uri="{FF2B5EF4-FFF2-40B4-BE49-F238E27FC236}">
                <a16:creationId xmlns:a16="http://schemas.microsoft.com/office/drawing/2014/main" id="{F3834CD9-86CB-EA86-EC9A-24A54B7D8FD5}"/>
              </a:ext>
            </a:extLst>
          </p:cNvPr>
          <p:cNvSpPr/>
          <p:nvPr/>
        </p:nvSpPr>
        <p:spPr>
          <a:xfrm>
            <a:off x="49593" y="3893889"/>
            <a:ext cx="1325461" cy="4697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Producer</a:t>
            </a:r>
          </a:p>
        </p:txBody>
      </p:sp>
      <p:sp>
        <p:nvSpPr>
          <p:cNvPr id="7" name="Ellipse 6">
            <a:extLst>
              <a:ext uri="{FF2B5EF4-FFF2-40B4-BE49-F238E27FC236}">
                <a16:creationId xmlns:a16="http://schemas.microsoft.com/office/drawing/2014/main" id="{E50A8297-672F-C6EB-CE72-74356709B0AE}"/>
              </a:ext>
            </a:extLst>
          </p:cNvPr>
          <p:cNvSpPr/>
          <p:nvPr/>
        </p:nvSpPr>
        <p:spPr>
          <a:xfrm>
            <a:off x="10763816" y="3859332"/>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a:t>
            </a:r>
          </a:p>
        </p:txBody>
      </p:sp>
      <p:sp>
        <p:nvSpPr>
          <p:cNvPr id="8" name="Rectangle 7">
            <a:extLst>
              <a:ext uri="{FF2B5EF4-FFF2-40B4-BE49-F238E27FC236}">
                <a16:creationId xmlns:a16="http://schemas.microsoft.com/office/drawing/2014/main" id="{C0EEBE92-AE8F-7F00-2A72-9458D9598E46}"/>
              </a:ext>
            </a:extLst>
          </p:cNvPr>
          <p:cNvSpPr/>
          <p:nvPr/>
        </p:nvSpPr>
        <p:spPr>
          <a:xfrm>
            <a:off x="2298582" y="2005762"/>
            <a:ext cx="7566871" cy="41769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fr-FR" dirty="0">
                <a:solidFill>
                  <a:schemeClr val="bg2"/>
                </a:solidFill>
              </a:rPr>
              <a:t>Instance </a:t>
            </a:r>
            <a:r>
              <a:rPr lang="fr-FR" dirty="0" err="1">
                <a:solidFill>
                  <a:schemeClr val="bg2"/>
                </a:solidFill>
              </a:rPr>
              <a:t>RabbitMQ</a:t>
            </a:r>
            <a:endParaRPr lang="fr-FR" dirty="0">
              <a:solidFill>
                <a:schemeClr val="bg2"/>
              </a:solidFill>
            </a:endParaRPr>
          </a:p>
        </p:txBody>
      </p:sp>
      <p:sp>
        <p:nvSpPr>
          <p:cNvPr id="9" name="Rectangle 8">
            <a:extLst>
              <a:ext uri="{FF2B5EF4-FFF2-40B4-BE49-F238E27FC236}">
                <a16:creationId xmlns:a16="http://schemas.microsoft.com/office/drawing/2014/main" id="{665BCC18-8D70-2623-176C-76B388A1D4B9}"/>
              </a:ext>
            </a:extLst>
          </p:cNvPr>
          <p:cNvSpPr/>
          <p:nvPr/>
        </p:nvSpPr>
        <p:spPr>
          <a:xfrm>
            <a:off x="2560739" y="2447138"/>
            <a:ext cx="7070521" cy="3363287"/>
          </a:xfrm>
          <a:prstGeom prst="rect">
            <a:avLst/>
          </a:prstGeom>
          <a:solidFill>
            <a:schemeClr val="accent2">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fr-FR" dirty="0" err="1">
                <a:solidFill>
                  <a:schemeClr val="bg2"/>
                </a:solidFill>
              </a:rPr>
              <a:t>vHost</a:t>
            </a:r>
            <a:r>
              <a:rPr lang="fr-FR" dirty="0">
                <a:solidFill>
                  <a:schemeClr val="bg2"/>
                </a:solidFill>
              </a:rPr>
              <a:t> (</a:t>
            </a:r>
            <a:r>
              <a:rPr lang="fr-FR" dirty="0" err="1">
                <a:solidFill>
                  <a:schemeClr val="bg2"/>
                </a:solidFill>
              </a:rPr>
              <a:t>virtual</a:t>
            </a:r>
            <a:r>
              <a:rPr lang="fr-FR" dirty="0">
                <a:solidFill>
                  <a:schemeClr val="bg2"/>
                </a:solidFill>
              </a:rPr>
              <a:t> host)</a:t>
            </a:r>
          </a:p>
        </p:txBody>
      </p:sp>
      <p:sp>
        <p:nvSpPr>
          <p:cNvPr id="10" name="Cylindre 9">
            <a:extLst>
              <a:ext uri="{FF2B5EF4-FFF2-40B4-BE49-F238E27FC236}">
                <a16:creationId xmlns:a16="http://schemas.microsoft.com/office/drawing/2014/main" id="{F5A35663-BA8E-A6C9-E83F-C0FDA031AAC5}"/>
              </a:ext>
            </a:extLst>
          </p:cNvPr>
          <p:cNvSpPr/>
          <p:nvPr/>
        </p:nvSpPr>
        <p:spPr>
          <a:xfrm rot="16200000">
            <a:off x="1639162" y="3715086"/>
            <a:ext cx="753611" cy="827386"/>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dirty="0"/>
          </a:p>
        </p:txBody>
      </p:sp>
      <p:sp>
        <p:nvSpPr>
          <p:cNvPr id="11" name="Cylindre 10">
            <a:extLst>
              <a:ext uri="{FF2B5EF4-FFF2-40B4-BE49-F238E27FC236}">
                <a16:creationId xmlns:a16="http://schemas.microsoft.com/office/drawing/2014/main" id="{3482DBBA-CB49-5D69-4952-B63EA8E7FF88}"/>
              </a:ext>
            </a:extLst>
          </p:cNvPr>
          <p:cNvSpPr/>
          <p:nvPr/>
        </p:nvSpPr>
        <p:spPr>
          <a:xfrm rot="16200000">
            <a:off x="2029008" y="3626395"/>
            <a:ext cx="335910" cy="1004768"/>
          </a:xfrm>
          <a:prstGeom prst="can">
            <a:avLst/>
          </a:prstGeom>
          <a:solidFill>
            <a:schemeClr val="accent2">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dirty="0"/>
          </a:p>
        </p:txBody>
      </p:sp>
      <p:sp>
        <p:nvSpPr>
          <p:cNvPr id="12" name="Flèche : quatre pointes 11">
            <a:extLst>
              <a:ext uri="{FF2B5EF4-FFF2-40B4-BE49-F238E27FC236}">
                <a16:creationId xmlns:a16="http://schemas.microsoft.com/office/drawing/2014/main" id="{EE1DAED5-D78A-B184-3C6F-78806B8F8823}"/>
              </a:ext>
            </a:extLst>
          </p:cNvPr>
          <p:cNvSpPr/>
          <p:nvPr/>
        </p:nvSpPr>
        <p:spPr>
          <a:xfrm>
            <a:off x="2961505" y="3486147"/>
            <a:ext cx="1216152" cy="1216152"/>
          </a:xfrm>
          <a:prstGeom prst="quad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400" dirty="0"/>
              <a:t>Exchange</a:t>
            </a:r>
          </a:p>
        </p:txBody>
      </p:sp>
      <p:sp>
        <p:nvSpPr>
          <p:cNvPr id="13" name="Cylindre 12">
            <a:extLst>
              <a:ext uri="{FF2B5EF4-FFF2-40B4-BE49-F238E27FC236}">
                <a16:creationId xmlns:a16="http://schemas.microsoft.com/office/drawing/2014/main" id="{95343D94-C016-BAA1-528A-9D610DBF47AA}"/>
              </a:ext>
            </a:extLst>
          </p:cNvPr>
          <p:cNvSpPr/>
          <p:nvPr/>
        </p:nvSpPr>
        <p:spPr>
          <a:xfrm rot="16200000">
            <a:off x="7043109" y="1750915"/>
            <a:ext cx="335910" cy="3356169"/>
          </a:xfrm>
          <a:prstGeom prst="can">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vert" rtlCol="0" anchor="ctr"/>
          <a:lstStyle/>
          <a:p>
            <a:pPr algn="ctr"/>
            <a:r>
              <a:rPr lang="fr-FR" dirty="0"/>
              <a:t>queue</a:t>
            </a:r>
          </a:p>
        </p:txBody>
      </p:sp>
      <p:sp>
        <p:nvSpPr>
          <p:cNvPr id="14" name="Cylindre 13">
            <a:extLst>
              <a:ext uri="{FF2B5EF4-FFF2-40B4-BE49-F238E27FC236}">
                <a16:creationId xmlns:a16="http://schemas.microsoft.com/office/drawing/2014/main" id="{253763A2-8C22-CCBD-C6B4-17FB4F9EA7B7}"/>
              </a:ext>
            </a:extLst>
          </p:cNvPr>
          <p:cNvSpPr/>
          <p:nvPr/>
        </p:nvSpPr>
        <p:spPr>
          <a:xfrm rot="16200000">
            <a:off x="7043108" y="2416138"/>
            <a:ext cx="335910" cy="3356169"/>
          </a:xfrm>
          <a:prstGeom prst="can">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vert" rtlCol="0" anchor="ctr"/>
          <a:lstStyle/>
          <a:p>
            <a:pPr algn="ctr"/>
            <a:r>
              <a:rPr lang="fr-FR" dirty="0"/>
              <a:t>queue</a:t>
            </a:r>
          </a:p>
        </p:txBody>
      </p:sp>
      <p:sp>
        <p:nvSpPr>
          <p:cNvPr id="15" name="Cylindre 14">
            <a:extLst>
              <a:ext uri="{FF2B5EF4-FFF2-40B4-BE49-F238E27FC236}">
                <a16:creationId xmlns:a16="http://schemas.microsoft.com/office/drawing/2014/main" id="{AFDE02E1-8839-CE3B-6CED-3CC08A68A4FB}"/>
              </a:ext>
            </a:extLst>
          </p:cNvPr>
          <p:cNvSpPr/>
          <p:nvPr/>
        </p:nvSpPr>
        <p:spPr>
          <a:xfrm rot="16200000">
            <a:off x="7042855" y="3028772"/>
            <a:ext cx="335910" cy="3356169"/>
          </a:xfrm>
          <a:prstGeom prst="can">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vert" rtlCol="0" anchor="ctr"/>
          <a:lstStyle/>
          <a:p>
            <a:pPr algn="ctr"/>
            <a:r>
              <a:rPr lang="fr-FR" dirty="0"/>
              <a:t>queue</a:t>
            </a:r>
          </a:p>
        </p:txBody>
      </p:sp>
      <p:cxnSp>
        <p:nvCxnSpPr>
          <p:cNvPr id="17" name="Connecteur droit avec flèche 16">
            <a:extLst>
              <a:ext uri="{FF2B5EF4-FFF2-40B4-BE49-F238E27FC236}">
                <a16:creationId xmlns:a16="http://schemas.microsoft.com/office/drawing/2014/main" id="{0496CF74-2784-D1AF-9019-18F28E6E1F3E}"/>
              </a:ext>
            </a:extLst>
          </p:cNvPr>
          <p:cNvCxnSpPr>
            <a:stCxn id="12" idx="3"/>
          </p:cNvCxnSpPr>
          <p:nvPr/>
        </p:nvCxnSpPr>
        <p:spPr>
          <a:xfrm flipV="1">
            <a:off x="4177657" y="3428999"/>
            <a:ext cx="1216464" cy="6652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9E51FFE9-0859-AD89-D7C6-C270067B79CE}"/>
              </a:ext>
            </a:extLst>
          </p:cNvPr>
          <p:cNvCxnSpPr>
            <a:cxnSpLocks/>
            <a:stCxn id="12" idx="3"/>
          </p:cNvCxnSpPr>
          <p:nvPr/>
        </p:nvCxnSpPr>
        <p:spPr>
          <a:xfrm flipV="1">
            <a:off x="4177657" y="4094222"/>
            <a:ext cx="1216152" cy="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A66387CF-4252-3DEE-290C-B19F4A7EC74D}"/>
              </a:ext>
            </a:extLst>
          </p:cNvPr>
          <p:cNvCxnSpPr>
            <a:cxnSpLocks/>
            <a:stCxn id="12" idx="3"/>
          </p:cNvCxnSpPr>
          <p:nvPr/>
        </p:nvCxnSpPr>
        <p:spPr>
          <a:xfrm>
            <a:off x="4177657" y="4094223"/>
            <a:ext cx="1216464" cy="648765"/>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95C89132-0EA8-42D0-97D7-38A53DB498B7}"/>
              </a:ext>
            </a:extLst>
          </p:cNvPr>
          <p:cNvCxnSpPr/>
          <p:nvPr/>
        </p:nvCxnSpPr>
        <p:spPr>
          <a:xfrm>
            <a:off x="1275127" y="3486147"/>
            <a:ext cx="419452" cy="373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0F02160E-8BCA-33A5-D2B7-33AD65FF3305}"/>
              </a:ext>
            </a:extLst>
          </p:cNvPr>
          <p:cNvCxnSpPr>
            <a:cxnSpLocks/>
          </p:cNvCxnSpPr>
          <p:nvPr/>
        </p:nvCxnSpPr>
        <p:spPr>
          <a:xfrm>
            <a:off x="1740702" y="2637785"/>
            <a:ext cx="106277" cy="137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C74BDC74-EB7D-FB88-E7D2-AFCA192C1924}"/>
              </a:ext>
            </a:extLst>
          </p:cNvPr>
          <p:cNvSpPr txBox="1"/>
          <p:nvPr/>
        </p:nvSpPr>
        <p:spPr>
          <a:xfrm>
            <a:off x="307969" y="3071085"/>
            <a:ext cx="1325461" cy="523220"/>
          </a:xfrm>
          <a:prstGeom prst="rect">
            <a:avLst/>
          </a:prstGeom>
          <a:noFill/>
        </p:spPr>
        <p:txBody>
          <a:bodyPr wrap="square" rtlCol="0">
            <a:spAutoFit/>
          </a:bodyPr>
          <a:lstStyle/>
          <a:p>
            <a:pPr algn="ctr"/>
            <a:r>
              <a:rPr lang="fr-FR" sz="1400" dirty="0"/>
              <a:t>Connection (TCP)</a:t>
            </a:r>
          </a:p>
        </p:txBody>
      </p:sp>
      <p:sp>
        <p:nvSpPr>
          <p:cNvPr id="30" name="ZoneTexte 29">
            <a:extLst>
              <a:ext uri="{FF2B5EF4-FFF2-40B4-BE49-F238E27FC236}">
                <a16:creationId xmlns:a16="http://schemas.microsoft.com/office/drawing/2014/main" id="{F1F0E7E3-B0AA-E2C5-1404-DFA59F9D41FA}"/>
              </a:ext>
            </a:extLst>
          </p:cNvPr>
          <p:cNvSpPr txBox="1"/>
          <p:nvPr/>
        </p:nvSpPr>
        <p:spPr>
          <a:xfrm>
            <a:off x="973121" y="2251653"/>
            <a:ext cx="1325461" cy="307777"/>
          </a:xfrm>
          <a:prstGeom prst="rect">
            <a:avLst/>
          </a:prstGeom>
          <a:noFill/>
        </p:spPr>
        <p:txBody>
          <a:bodyPr wrap="square" rtlCol="0">
            <a:spAutoFit/>
          </a:bodyPr>
          <a:lstStyle/>
          <a:p>
            <a:pPr algn="ctr"/>
            <a:r>
              <a:rPr lang="fr-FR" sz="1400" dirty="0"/>
              <a:t>Channel</a:t>
            </a:r>
          </a:p>
        </p:txBody>
      </p:sp>
      <p:cxnSp>
        <p:nvCxnSpPr>
          <p:cNvPr id="31" name="Connecteur droit avec flèche 30">
            <a:extLst>
              <a:ext uri="{FF2B5EF4-FFF2-40B4-BE49-F238E27FC236}">
                <a16:creationId xmlns:a16="http://schemas.microsoft.com/office/drawing/2014/main" id="{7404AD02-7580-2465-4FFA-A6B54FDAB6AC}"/>
              </a:ext>
            </a:extLst>
          </p:cNvPr>
          <p:cNvCxnSpPr>
            <a:cxnSpLocks/>
          </p:cNvCxnSpPr>
          <p:nvPr/>
        </p:nvCxnSpPr>
        <p:spPr>
          <a:xfrm flipH="1">
            <a:off x="4981839" y="2820923"/>
            <a:ext cx="730199" cy="760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ACF5F878-0948-9F70-322A-74AFEC87485C}"/>
              </a:ext>
            </a:extLst>
          </p:cNvPr>
          <p:cNvSpPr txBox="1"/>
          <p:nvPr/>
        </p:nvSpPr>
        <p:spPr>
          <a:xfrm>
            <a:off x="5049307" y="2498938"/>
            <a:ext cx="1325461" cy="307777"/>
          </a:xfrm>
          <a:prstGeom prst="rect">
            <a:avLst/>
          </a:prstGeom>
          <a:noFill/>
        </p:spPr>
        <p:txBody>
          <a:bodyPr wrap="square" rtlCol="0">
            <a:spAutoFit/>
          </a:bodyPr>
          <a:lstStyle/>
          <a:p>
            <a:pPr algn="ctr"/>
            <a:r>
              <a:rPr lang="fr-FR" sz="1400" dirty="0"/>
              <a:t>Binding</a:t>
            </a:r>
          </a:p>
        </p:txBody>
      </p:sp>
      <p:pic>
        <p:nvPicPr>
          <p:cNvPr id="36" name="Graphique 35" descr="Enveloppe avec un remplissage uni">
            <a:extLst>
              <a:ext uri="{FF2B5EF4-FFF2-40B4-BE49-F238E27FC236}">
                <a16:creationId xmlns:a16="http://schemas.microsoft.com/office/drawing/2014/main" id="{EE1260A9-67AB-59AA-0F89-430992B43B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84539" y="4177457"/>
            <a:ext cx="524841" cy="524841"/>
          </a:xfrm>
          <a:prstGeom prst="rect">
            <a:avLst/>
          </a:prstGeom>
        </p:spPr>
      </p:pic>
      <p:cxnSp>
        <p:nvCxnSpPr>
          <p:cNvPr id="37" name="Connecteur droit avec flèche 36">
            <a:extLst>
              <a:ext uri="{FF2B5EF4-FFF2-40B4-BE49-F238E27FC236}">
                <a16:creationId xmlns:a16="http://schemas.microsoft.com/office/drawing/2014/main" id="{1C2581E4-D23D-7626-B9F1-44D3461E9DCF}"/>
              </a:ext>
            </a:extLst>
          </p:cNvPr>
          <p:cNvCxnSpPr>
            <a:cxnSpLocks/>
          </p:cNvCxnSpPr>
          <p:nvPr/>
        </p:nvCxnSpPr>
        <p:spPr>
          <a:xfrm flipH="1" flipV="1">
            <a:off x="4403604" y="4707369"/>
            <a:ext cx="398350" cy="54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587A6EE7-3FA2-7129-37B6-0C7F70946D2A}"/>
              </a:ext>
            </a:extLst>
          </p:cNvPr>
          <p:cNvSpPr txBox="1"/>
          <p:nvPr/>
        </p:nvSpPr>
        <p:spPr>
          <a:xfrm>
            <a:off x="4207264" y="5253646"/>
            <a:ext cx="1325461" cy="307777"/>
          </a:xfrm>
          <a:prstGeom prst="rect">
            <a:avLst/>
          </a:prstGeom>
          <a:noFill/>
        </p:spPr>
        <p:txBody>
          <a:bodyPr wrap="square" rtlCol="0">
            <a:spAutoFit/>
          </a:bodyPr>
          <a:lstStyle/>
          <a:p>
            <a:pPr algn="ctr"/>
            <a:r>
              <a:rPr lang="fr-FR" sz="1400" dirty="0"/>
              <a:t>Message</a:t>
            </a:r>
          </a:p>
        </p:txBody>
      </p:sp>
      <p:cxnSp>
        <p:nvCxnSpPr>
          <p:cNvPr id="44" name="Connecteur droit avec flèche 43">
            <a:extLst>
              <a:ext uri="{FF2B5EF4-FFF2-40B4-BE49-F238E27FC236}">
                <a16:creationId xmlns:a16="http://schemas.microsoft.com/office/drawing/2014/main" id="{A5198D92-4B8C-C1ED-590A-D9DDFDB924BD}"/>
              </a:ext>
            </a:extLst>
          </p:cNvPr>
          <p:cNvCxnSpPr>
            <a:cxnSpLocks/>
          </p:cNvCxnSpPr>
          <p:nvPr/>
        </p:nvCxnSpPr>
        <p:spPr>
          <a:xfrm>
            <a:off x="1484853" y="4094222"/>
            <a:ext cx="1476652" cy="0"/>
          </a:xfrm>
          <a:prstGeom prst="straightConnector1">
            <a:avLst/>
          </a:prstGeom>
          <a:ln>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AF30AA2D-476C-776C-7E88-E8DFF5A073CA}"/>
              </a:ext>
            </a:extLst>
          </p:cNvPr>
          <p:cNvCxnSpPr>
            <a:cxnSpLocks/>
          </p:cNvCxnSpPr>
          <p:nvPr/>
        </p:nvCxnSpPr>
        <p:spPr>
          <a:xfrm>
            <a:off x="8977620" y="4087626"/>
            <a:ext cx="1718343" cy="0"/>
          </a:xfrm>
          <a:prstGeom prst="straightConnector1">
            <a:avLst/>
          </a:prstGeom>
          <a:ln>
            <a:prstDash val="lgDashDot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609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8CEB39-433C-8D9E-8F91-37C1E6DB014F}"/>
              </a:ext>
            </a:extLst>
          </p:cNvPr>
          <p:cNvSpPr/>
          <p:nvPr/>
        </p:nvSpPr>
        <p:spPr>
          <a:xfrm>
            <a:off x="2490525" y="2258166"/>
            <a:ext cx="2585225" cy="24808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fr-FR" dirty="0"/>
              <a:t>Facultatif</a:t>
            </a:r>
          </a:p>
        </p:txBody>
      </p:sp>
      <p:sp>
        <p:nvSpPr>
          <p:cNvPr id="3" name="Espace réservé du texte 2">
            <a:extLst>
              <a:ext uri="{FF2B5EF4-FFF2-40B4-BE49-F238E27FC236}">
                <a16:creationId xmlns:a16="http://schemas.microsoft.com/office/drawing/2014/main" id="{F64F1E4B-2B44-0737-E3BA-9E3944836FA3}"/>
              </a:ext>
            </a:extLst>
          </p:cNvPr>
          <p:cNvSpPr>
            <a:spLocks noGrp="1"/>
          </p:cNvSpPr>
          <p:nvPr>
            <p:ph type="body" sz="quarter" idx="16"/>
          </p:nvPr>
        </p:nvSpPr>
        <p:spPr/>
        <p:txBody>
          <a:bodyPr/>
          <a:lstStyle/>
          <a:p>
            <a:r>
              <a:rPr lang="fr-FR" dirty="0"/>
              <a:t>Topologie – Direct exchange</a:t>
            </a:r>
          </a:p>
        </p:txBody>
      </p:sp>
      <p:sp>
        <p:nvSpPr>
          <p:cNvPr id="4" name="Espace réservé du numéro de diapositive 3">
            <a:extLst>
              <a:ext uri="{FF2B5EF4-FFF2-40B4-BE49-F238E27FC236}">
                <a16:creationId xmlns:a16="http://schemas.microsoft.com/office/drawing/2014/main" id="{3E1947BB-7D73-0718-F1D1-07EFBBFD398F}"/>
              </a:ext>
            </a:extLst>
          </p:cNvPr>
          <p:cNvSpPr>
            <a:spLocks noGrp="1"/>
          </p:cNvSpPr>
          <p:nvPr>
            <p:ph type="sldNum" sz="quarter" idx="18"/>
          </p:nvPr>
        </p:nvSpPr>
        <p:spPr/>
        <p:txBody>
          <a:bodyPr/>
          <a:lstStyle/>
          <a:p>
            <a:pPr rtl="0"/>
            <a:fld id="{8699F50C-BE38-4BD0-BA84-9B090E1F2B9B}" type="slidenum">
              <a:rPr lang="fr-FR" noProof="0" smtClean="0"/>
              <a:t>19</a:t>
            </a:fld>
            <a:endParaRPr lang="fr-FR" noProof="0" dirty="0"/>
          </a:p>
        </p:txBody>
      </p:sp>
      <p:sp>
        <p:nvSpPr>
          <p:cNvPr id="5" name="Titre 4">
            <a:extLst>
              <a:ext uri="{FF2B5EF4-FFF2-40B4-BE49-F238E27FC236}">
                <a16:creationId xmlns:a16="http://schemas.microsoft.com/office/drawing/2014/main" id="{51DD6079-C699-F7A8-92D2-3884DD242403}"/>
              </a:ext>
            </a:extLst>
          </p:cNvPr>
          <p:cNvSpPr>
            <a:spLocks noGrp="1"/>
          </p:cNvSpPr>
          <p:nvPr>
            <p:ph type="title"/>
          </p:nvPr>
        </p:nvSpPr>
        <p:spPr/>
        <p:txBody>
          <a:bodyPr/>
          <a:lstStyle/>
          <a:p>
            <a:r>
              <a:rPr lang="fr-FR" dirty="0" err="1"/>
              <a:t>RabbitMQ</a:t>
            </a:r>
            <a:endParaRPr lang="fr-FR" dirty="0"/>
          </a:p>
        </p:txBody>
      </p:sp>
      <p:sp>
        <p:nvSpPr>
          <p:cNvPr id="6" name="Flèche : quatre pointes 5">
            <a:extLst>
              <a:ext uri="{FF2B5EF4-FFF2-40B4-BE49-F238E27FC236}">
                <a16:creationId xmlns:a16="http://schemas.microsoft.com/office/drawing/2014/main" id="{C6986FA9-832E-CCBB-0A0C-8BD350B15B4F}"/>
              </a:ext>
            </a:extLst>
          </p:cNvPr>
          <p:cNvSpPr/>
          <p:nvPr/>
        </p:nvSpPr>
        <p:spPr>
          <a:xfrm>
            <a:off x="2575613" y="2890529"/>
            <a:ext cx="1216152" cy="1216152"/>
          </a:xfrm>
          <a:prstGeom prst="quad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400" dirty="0"/>
              <a:t>Exchange</a:t>
            </a:r>
          </a:p>
        </p:txBody>
      </p:sp>
      <p:sp>
        <p:nvSpPr>
          <p:cNvPr id="7" name="Cylindre 6">
            <a:extLst>
              <a:ext uri="{FF2B5EF4-FFF2-40B4-BE49-F238E27FC236}">
                <a16:creationId xmlns:a16="http://schemas.microsoft.com/office/drawing/2014/main" id="{47D51E1D-0C34-9A2F-DFBF-9858BB3710FC}"/>
              </a:ext>
            </a:extLst>
          </p:cNvPr>
          <p:cNvSpPr/>
          <p:nvPr/>
        </p:nvSpPr>
        <p:spPr>
          <a:xfrm rot="16200000">
            <a:off x="6657216" y="1820520"/>
            <a:ext cx="335910" cy="3356169"/>
          </a:xfrm>
          <a:prstGeom prst="can">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vert" rtlCol="0" anchor="ctr"/>
          <a:lstStyle/>
          <a:p>
            <a:pPr algn="ctr"/>
            <a:r>
              <a:rPr lang="fr-FR" dirty="0"/>
              <a:t>queue</a:t>
            </a:r>
          </a:p>
        </p:txBody>
      </p:sp>
      <p:cxnSp>
        <p:nvCxnSpPr>
          <p:cNvPr id="8" name="Connecteur droit avec flèche 7">
            <a:extLst>
              <a:ext uri="{FF2B5EF4-FFF2-40B4-BE49-F238E27FC236}">
                <a16:creationId xmlns:a16="http://schemas.microsoft.com/office/drawing/2014/main" id="{36BEEF1E-8C77-D0B6-AAC8-3DB363E2D14E}"/>
              </a:ext>
            </a:extLst>
          </p:cNvPr>
          <p:cNvCxnSpPr>
            <a:cxnSpLocks/>
          </p:cNvCxnSpPr>
          <p:nvPr/>
        </p:nvCxnSpPr>
        <p:spPr>
          <a:xfrm>
            <a:off x="3934437" y="3498603"/>
            <a:ext cx="1073480" cy="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E4D3749F-C597-2688-E14F-32D5877CE375}"/>
              </a:ext>
            </a:extLst>
          </p:cNvPr>
          <p:cNvSpPr/>
          <p:nvPr/>
        </p:nvSpPr>
        <p:spPr>
          <a:xfrm>
            <a:off x="259317" y="3263712"/>
            <a:ext cx="1325461" cy="4697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Producer</a:t>
            </a:r>
          </a:p>
        </p:txBody>
      </p:sp>
      <p:sp>
        <p:nvSpPr>
          <p:cNvPr id="10" name="Ellipse 9">
            <a:extLst>
              <a:ext uri="{FF2B5EF4-FFF2-40B4-BE49-F238E27FC236}">
                <a16:creationId xmlns:a16="http://schemas.microsoft.com/office/drawing/2014/main" id="{764F3093-2EB4-7157-5657-F12CBFE09F6E}"/>
              </a:ext>
            </a:extLst>
          </p:cNvPr>
          <p:cNvSpPr/>
          <p:nvPr/>
        </p:nvSpPr>
        <p:spPr>
          <a:xfrm>
            <a:off x="9858577" y="3263712"/>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a:t>
            </a:r>
          </a:p>
        </p:txBody>
      </p:sp>
      <p:cxnSp>
        <p:nvCxnSpPr>
          <p:cNvPr id="12" name="Connecteur droit avec flèche 11">
            <a:extLst>
              <a:ext uri="{FF2B5EF4-FFF2-40B4-BE49-F238E27FC236}">
                <a16:creationId xmlns:a16="http://schemas.microsoft.com/office/drawing/2014/main" id="{182F6204-9372-7F47-044A-8A58545CAC7F}"/>
              </a:ext>
            </a:extLst>
          </p:cNvPr>
          <p:cNvCxnSpPr>
            <a:cxnSpLocks/>
          </p:cNvCxnSpPr>
          <p:nvPr/>
        </p:nvCxnSpPr>
        <p:spPr>
          <a:xfrm>
            <a:off x="8642425" y="3498603"/>
            <a:ext cx="1073480" cy="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8D0A8CE0-0FAD-D0A1-501A-E5344ED934CB}"/>
              </a:ext>
            </a:extLst>
          </p:cNvPr>
          <p:cNvCxnSpPr>
            <a:cxnSpLocks/>
          </p:cNvCxnSpPr>
          <p:nvPr/>
        </p:nvCxnSpPr>
        <p:spPr>
          <a:xfrm>
            <a:off x="1713002" y="3498603"/>
            <a:ext cx="703027"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315D53BA-BB80-C9ED-9676-B63A30FD3316}"/>
              </a:ext>
            </a:extLst>
          </p:cNvPr>
          <p:cNvSpPr txBox="1"/>
          <p:nvPr/>
        </p:nvSpPr>
        <p:spPr>
          <a:xfrm>
            <a:off x="1401784" y="5173291"/>
            <a:ext cx="1325461" cy="523220"/>
          </a:xfrm>
          <a:prstGeom prst="rect">
            <a:avLst/>
          </a:prstGeom>
          <a:noFill/>
        </p:spPr>
        <p:txBody>
          <a:bodyPr wrap="square" rtlCol="0">
            <a:spAutoFit/>
          </a:bodyPr>
          <a:lstStyle/>
          <a:p>
            <a:pPr algn="ctr"/>
            <a:r>
              <a:rPr lang="fr-FR" sz="1400" dirty="0"/>
              <a:t>Exemple : point-to-point</a:t>
            </a:r>
          </a:p>
        </p:txBody>
      </p:sp>
    </p:spTree>
    <p:extLst>
      <p:ext uri="{BB962C8B-B14F-4D97-AF65-F5344CB8AC3E}">
        <p14:creationId xmlns:p14="http://schemas.microsoft.com/office/powerpoint/2010/main" val="7240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379E88A9-D570-18E4-DACC-CC4C1E64A26D}"/>
              </a:ext>
            </a:extLst>
          </p:cNvPr>
          <p:cNvSpPr>
            <a:spLocks noGrp="1"/>
          </p:cNvSpPr>
          <p:nvPr>
            <p:ph type="body" sz="quarter" idx="16"/>
          </p:nvPr>
        </p:nvSpPr>
        <p:spPr/>
        <p:txBody>
          <a:bodyPr/>
          <a:lstStyle/>
          <a:p>
            <a:r>
              <a:rPr lang="fr-FR" dirty="0"/>
              <a:t>Du monolithe aux micro-services</a:t>
            </a:r>
          </a:p>
        </p:txBody>
      </p:sp>
      <p:sp>
        <p:nvSpPr>
          <p:cNvPr id="7" name="Espace réservé du numéro de diapositive 6">
            <a:extLst>
              <a:ext uri="{FF2B5EF4-FFF2-40B4-BE49-F238E27FC236}">
                <a16:creationId xmlns:a16="http://schemas.microsoft.com/office/drawing/2014/main" id="{0B15C2C6-9344-3ACE-CD51-7AAA538F6AB6}"/>
              </a:ext>
            </a:extLst>
          </p:cNvPr>
          <p:cNvSpPr>
            <a:spLocks noGrp="1"/>
          </p:cNvSpPr>
          <p:nvPr>
            <p:ph type="sldNum" sz="quarter" idx="18"/>
          </p:nvPr>
        </p:nvSpPr>
        <p:spPr/>
        <p:txBody>
          <a:bodyPr/>
          <a:lstStyle/>
          <a:p>
            <a:pPr rtl="0"/>
            <a:fld id="{8699F50C-BE38-4BD0-BA84-9B090E1F2B9B}" type="slidenum">
              <a:rPr lang="fr-FR" noProof="0" smtClean="0"/>
              <a:t>2</a:t>
            </a:fld>
            <a:endParaRPr lang="fr-FR" noProof="0" dirty="0"/>
          </a:p>
        </p:txBody>
      </p:sp>
      <p:sp>
        <p:nvSpPr>
          <p:cNvPr id="8" name="Titre 7">
            <a:extLst>
              <a:ext uri="{FF2B5EF4-FFF2-40B4-BE49-F238E27FC236}">
                <a16:creationId xmlns:a16="http://schemas.microsoft.com/office/drawing/2014/main" id="{1D2FBB0F-B6A3-8736-15A8-4ADA1DD0064A}"/>
              </a:ext>
            </a:extLst>
          </p:cNvPr>
          <p:cNvSpPr>
            <a:spLocks noGrp="1"/>
          </p:cNvSpPr>
          <p:nvPr>
            <p:ph type="title"/>
          </p:nvPr>
        </p:nvSpPr>
        <p:spPr/>
        <p:txBody>
          <a:bodyPr anchor="ctr"/>
          <a:lstStyle/>
          <a:p>
            <a:pPr algn="ctr"/>
            <a:r>
              <a:rPr lang="fr-FR" dirty="0"/>
              <a:t>INTRODUCTION</a:t>
            </a:r>
          </a:p>
        </p:txBody>
      </p:sp>
      <p:pic>
        <p:nvPicPr>
          <p:cNvPr id="10" name="Image 9">
            <a:extLst>
              <a:ext uri="{FF2B5EF4-FFF2-40B4-BE49-F238E27FC236}">
                <a16:creationId xmlns:a16="http://schemas.microsoft.com/office/drawing/2014/main" id="{6F335BD2-98B1-AFC6-4621-E5E7A149F27D}"/>
              </a:ext>
            </a:extLst>
          </p:cNvPr>
          <p:cNvPicPr>
            <a:picLocks noChangeAspect="1"/>
          </p:cNvPicPr>
          <p:nvPr/>
        </p:nvPicPr>
        <p:blipFill>
          <a:blip r:embed="rId3"/>
          <a:stretch>
            <a:fillRect/>
          </a:stretch>
        </p:blipFill>
        <p:spPr>
          <a:xfrm>
            <a:off x="2168493" y="2309248"/>
            <a:ext cx="7855014" cy="3798313"/>
          </a:xfrm>
          <a:prstGeom prst="rect">
            <a:avLst/>
          </a:prstGeom>
        </p:spPr>
      </p:pic>
    </p:spTree>
    <p:extLst>
      <p:ext uri="{BB962C8B-B14F-4D97-AF65-F5344CB8AC3E}">
        <p14:creationId xmlns:p14="http://schemas.microsoft.com/office/powerpoint/2010/main" val="4285037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F64F1E4B-2B44-0737-E3BA-9E3944836FA3}"/>
              </a:ext>
            </a:extLst>
          </p:cNvPr>
          <p:cNvSpPr>
            <a:spLocks noGrp="1"/>
          </p:cNvSpPr>
          <p:nvPr>
            <p:ph type="body" sz="quarter" idx="16"/>
          </p:nvPr>
        </p:nvSpPr>
        <p:spPr/>
        <p:txBody>
          <a:bodyPr/>
          <a:lstStyle/>
          <a:p>
            <a:r>
              <a:rPr lang="fr-FR" dirty="0"/>
              <a:t>Topologie – </a:t>
            </a:r>
            <a:r>
              <a:rPr lang="fr-FR" dirty="0" err="1"/>
              <a:t>Fanout</a:t>
            </a:r>
            <a:r>
              <a:rPr lang="fr-FR" dirty="0"/>
              <a:t> exchange</a:t>
            </a:r>
          </a:p>
        </p:txBody>
      </p:sp>
      <p:sp>
        <p:nvSpPr>
          <p:cNvPr id="4" name="Espace réservé du numéro de diapositive 3">
            <a:extLst>
              <a:ext uri="{FF2B5EF4-FFF2-40B4-BE49-F238E27FC236}">
                <a16:creationId xmlns:a16="http://schemas.microsoft.com/office/drawing/2014/main" id="{3E1947BB-7D73-0718-F1D1-07EFBBFD398F}"/>
              </a:ext>
            </a:extLst>
          </p:cNvPr>
          <p:cNvSpPr>
            <a:spLocks noGrp="1"/>
          </p:cNvSpPr>
          <p:nvPr>
            <p:ph type="sldNum" sz="quarter" idx="18"/>
          </p:nvPr>
        </p:nvSpPr>
        <p:spPr/>
        <p:txBody>
          <a:bodyPr/>
          <a:lstStyle/>
          <a:p>
            <a:pPr rtl="0"/>
            <a:fld id="{8699F50C-BE38-4BD0-BA84-9B090E1F2B9B}" type="slidenum">
              <a:rPr lang="fr-FR" noProof="0" smtClean="0"/>
              <a:t>20</a:t>
            </a:fld>
            <a:endParaRPr lang="fr-FR" noProof="0" dirty="0"/>
          </a:p>
        </p:txBody>
      </p:sp>
      <p:sp>
        <p:nvSpPr>
          <p:cNvPr id="5" name="Titre 4">
            <a:extLst>
              <a:ext uri="{FF2B5EF4-FFF2-40B4-BE49-F238E27FC236}">
                <a16:creationId xmlns:a16="http://schemas.microsoft.com/office/drawing/2014/main" id="{51DD6079-C699-F7A8-92D2-3884DD242403}"/>
              </a:ext>
            </a:extLst>
          </p:cNvPr>
          <p:cNvSpPr>
            <a:spLocks noGrp="1"/>
          </p:cNvSpPr>
          <p:nvPr>
            <p:ph type="title"/>
          </p:nvPr>
        </p:nvSpPr>
        <p:spPr/>
        <p:txBody>
          <a:bodyPr/>
          <a:lstStyle/>
          <a:p>
            <a:r>
              <a:rPr lang="fr-FR" dirty="0" err="1"/>
              <a:t>RabbitMQ</a:t>
            </a:r>
            <a:endParaRPr lang="fr-FR" dirty="0"/>
          </a:p>
        </p:txBody>
      </p:sp>
      <p:sp>
        <p:nvSpPr>
          <p:cNvPr id="6" name="Flèche : quatre pointes 5">
            <a:extLst>
              <a:ext uri="{FF2B5EF4-FFF2-40B4-BE49-F238E27FC236}">
                <a16:creationId xmlns:a16="http://schemas.microsoft.com/office/drawing/2014/main" id="{C6986FA9-832E-CCBB-0A0C-8BD350B15B4F}"/>
              </a:ext>
            </a:extLst>
          </p:cNvPr>
          <p:cNvSpPr/>
          <p:nvPr/>
        </p:nvSpPr>
        <p:spPr>
          <a:xfrm>
            <a:off x="2834975" y="3246258"/>
            <a:ext cx="1216152" cy="1216152"/>
          </a:xfrm>
          <a:prstGeom prst="quad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400" dirty="0"/>
              <a:t>Exchange</a:t>
            </a:r>
          </a:p>
        </p:txBody>
      </p:sp>
      <p:sp>
        <p:nvSpPr>
          <p:cNvPr id="7" name="Cylindre 6">
            <a:extLst>
              <a:ext uri="{FF2B5EF4-FFF2-40B4-BE49-F238E27FC236}">
                <a16:creationId xmlns:a16="http://schemas.microsoft.com/office/drawing/2014/main" id="{47D51E1D-0C34-9A2F-DFBF-9858BB3710FC}"/>
              </a:ext>
            </a:extLst>
          </p:cNvPr>
          <p:cNvSpPr/>
          <p:nvPr/>
        </p:nvSpPr>
        <p:spPr>
          <a:xfrm rot="16200000">
            <a:off x="6916578" y="2176249"/>
            <a:ext cx="335910" cy="3356169"/>
          </a:xfrm>
          <a:prstGeom prst="can">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vert" rtlCol="0" anchor="ctr"/>
          <a:lstStyle/>
          <a:p>
            <a:pPr algn="ctr"/>
            <a:r>
              <a:rPr lang="fr-FR" dirty="0"/>
              <a:t>queue</a:t>
            </a:r>
          </a:p>
        </p:txBody>
      </p:sp>
      <p:cxnSp>
        <p:nvCxnSpPr>
          <p:cNvPr id="8" name="Connecteur droit avec flèche 7">
            <a:extLst>
              <a:ext uri="{FF2B5EF4-FFF2-40B4-BE49-F238E27FC236}">
                <a16:creationId xmlns:a16="http://schemas.microsoft.com/office/drawing/2014/main" id="{36BEEF1E-8C77-D0B6-AAC8-3DB363E2D14E}"/>
              </a:ext>
            </a:extLst>
          </p:cNvPr>
          <p:cNvCxnSpPr>
            <a:cxnSpLocks/>
          </p:cNvCxnSpPr>
          <p:nvPr/>
        </p:nvCxnSpPr>
        <p:spPr>
          <a:xfrm>
            <a:off x="4193799" y="3854332"/>
            <a:ext cx="1073480" cy="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E4D3749F-C597-2688-E14F-32D5877CE375}"/>
              </a:ext>
            </a:extLst>
          </p:cNvPr>
          <p:cNvSpPr/>
          <p:nvPr/>
        </p:nvSpPr>
        <p:spPr>
          <a:xfrm>
            <a:off x="518679" y="3619441"/>
            <a:ext cx="1325461" cy="4697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Producer</a:t>
            </a:r>
          </a:p>
        </p:txBody>
      </p:sp>
      <p:sp>
        <p:nvSpPr>
          <p:cNvPr id="10" name="Ellipse 9">
            <a:extLst>
              <a:ext uri="{FF2B5EF4-FFF2-40B4-BE49-F238E27FC236}">
                <a16:creationId xmlns:a16="http://schemas.microsoft.com/office/drawing/2014/main" id="{764F3093-2EB4-7157-5657-F12CBFE09F6E}"/>
              </a:ext>
            </a:extLst>
          </p:cNvPr>
          <p:cNvSpPr/>
          <p:nvPr/>
        </p:nvSpPr>
        <p:spPr>
          <a:xfrm>
            <a:off x="10117939" y="3619441"/>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a:t>
            </a:r>
          </a:p>
        </p:txBody>
      </p:sp>
      <p:cxnSp>
        <p:nvCxnSpPr>
          <p:cNvPr id="12" name="Connecteur droit avec flèche 11">
            <a:extLst>
              <a:ext uri="{FF2B5EF4-FFF2-40B4-BE49-F238E27FC236}">
                <a16:creationId xmlns:a16="http://schemas.microsoft.com/office/drawing/2014/main" id="{182F6204-9372-7F47-044A-8A58545CAC7F}"/>
              </a:ext>
            </a:extLst>
          </p:cNvPr>
          <p:cNvCxnSpPr>
            <a:cxnSpLocks/>
          </p:cNvCxnSpPr>
          <p:nvPr/>
        </p:nvCxnSpPr>
        <p:spPr>
          <a:xfrm>
            <a:off x="8901787" y="3854332"/>
            <a:ext cx="1073480" cy="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8D0A8CE0-0FAD-D0A1-501A-E5344ED934CB}"/>
              </a:ext>
            </a:extLst>
          </p:cNvPr>
          <p:cNvCxnSpPr>
            <a:cxnSpLocks/>
          </p:cNvCxnSpPr>
          <p:nvPr/>
        </p:nvCxnSpPr>
        <p:spPr>
          <a:xfrm>
            <a:off x="1972364" y="3854332"/>
            <a:ext cx="703027"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Cylindre 13">
            <a:extLst>
              <a:ext uri="{FF2B5EF4-FFF2-40B4-BE49-F238E27FC236}">
                <a16:creationId xmlns:a16="http://schemas.microsoft.com/office/drawing/2014/main" id="{EA480923-FDF0-E2A6-9493-32628624B984}"/>
              </a:ext>
            </a:extLst>
          </p:cNvPr>
          <p:cNvSpPr/>
          <p:nvPr/>
        </p:nvSpPr>
        <p:spPr>
          <a:xfrm rot="16200000">
            <a:off x="6916579" y="1307624"/>
            <a:ext cx="335910" cy="3356169"/>
          </a:xfrm>
          <a:prstGeom prst="can">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vert" rtlCol="0" anchor="ctr"/>
          <a:lstStyle/>
          <a:p>
            <a:pPr algn="ctr"/>
            <a:r>
              <a:rPr lang="fr-FR" dirty="0"/>
              <a:t>queue</a:t>
            </a:r>
          </a:p>
        </p:txBody>
      </p:sp>
      <p:cxnSp>
        <p:nvCxnSpPr>
          <p:cNvPr id="15" name="Connecteur droit avec flèche 14">
            <a:extLst>
              <a:ext uri="{FF2B5EF4-FFF2-40B4-BE49-F238E27FC236}">
                <a16:creationId xmlns:a16="http://schemas.microsoft.com/office/drawing/2014/main" id="{BB2E0FAC-1041-A56F-BCA4-9AC0F5C4CE49}"/>
              </a:ext>
            </a:extLst>
          </p:cNvPr>
          <p:cNvCxnSpPr>
            <a:cxnSpLocks/>
          </p:cNvCxnSpPr>
          <p:nvPr/>
        </p:nvCxnSpPr>
        <p:spPr>
          <a:xfrm flipV="1">
            <a:off x="4192048" y="2985708"/>
            <a:ext cx="1075232" cy="79207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011574E8-EA69-044B-3DFD-AF20D8F30D7F}"/>
              </a:ext>
            </a:extLst>
          </p:cNvPr>
          <p:cNvSpPr/>
          <p:nvPr/>
        </p:nvSpPr>
        <p:spPr>
          <a:xfrm>
            <a:off x="10117940" y="2750816"/>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a:t>
            </a:r>
          </a:p>
        </p:txBody>
      </p:sp>
      <p:cxnSp>
        <p:nvCxnSpPr>
          <p:cNvPr id="17" name="Connecteur droit avec flèche 16">
            <a:extLst>
              <a:ext uri="{FF2B5EF4-FFF2-40B4-BE49-F238E27FC236}">
                <a16:creationId xmlns:a16="http://schemas.microsoft.com/office/drawing/2014/main" id="{785960CF-A1DD-063E-0138-CF6F98D2426C}"/>
              </a:ext>
            </a:extLst>
          </p:cNvPr>
          <p:cNvCxnSpPr>
            <a:cxnSpLocks/>
          </p:cNvCxnSpPr>
          <p:nvPr/>
        </p:nvCxnSpPr>
        <p:spPr>
          <a:xfrm>
            <a:off x="8901788" y="2985707"/>
            <a:ext cx="1073480" cy="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Cylindre 21">
            <a:extLst>
              <a:ext uri="{FF2B5EF4-FFF2-40B4-BE49-F238E27FC236}">
                <a16:creationId xmlns:a16="http://schemas.microsoft.com/office/drawing/2014/main" id="{41C1E6DA-4603-0B36-C5B2-61011D41B2A6}"/>
              </a:ext>
            </a:extLst>
          </p:cNvPr>
          <p:cNvSpPr/>
          <p:nvPr/>
        </p:nvSpPr>
        <p:spPr>
          <a:xfrm rot="16200000">
            <a:off x="6916578" y="3044872"/>
            <a:ext cx="335910" cy="3356169"/>
          </a:xfrm>
          <a:prstGeom prst="can">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vert" rtlCol="0" anchor="ctr"/>
          <a:lstStyle/>
          <a:p>
            <a:pPr algn="ctr"/>
            <a:r>
              <a:rPr lang="fr-FR" dirty="0"/>
              <a:t>queue</a:t>
            </a:r>
          </a:p>
        </p:txBody>
      </p:sp>
      <p:cxnSp>
        <p:nvCxnSpPr>
          <p:cNvPr id="23" name="Connecteur droit avec flèche 22">
            <a:extLst>
              <a:ext uri="{FF2B5EF4-FFF2-40B4-BE49-F238E27FC236}">
                <a16:creationId xmlns:a16="http://schemas.microsoft.com/office/drawing/2014/main" id="{0B8445C5-F8F8-A546-AE9D-B963FF2D45C2}"/>
              </a:ext>
            </a:extLst>
          </p:cNvPr>
          <p:cNvCxnSpPr>
            <a:cxnSpLocks/>
          </p:cNvCxnSpPr>
          <p:nvPr/>
        </p:nvCxnSpPr>
        <p:spPr>
          <a:xfrm>
            <a:off x="4192048" y="3930883"/>
            <a:ext cx="1075231" cy="792073"/>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F6D0F382-EA37-F008-8041-FA15B42D40D0}"/>
              </a:ext>
            </a:extLst>
          </p:cNvPr>
          <p:cNvSpPr/>
          <p:nvPr/>
        </p:nvSpPr>
        <p:spPr>
          <a:xfrm>
            <a:off x="10117939" y="4488064"/>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a:t>
            </a:r>
          </a:p>
        </p:txBody>
      </p:sp>
      <p:cxnSp>
        <p:nvCxnSpPr>
          <p:cNvPr id="25" name="Connecteur droit avec flèche 24">
            <a:extLst>
              <a:ext uri="{FF2B5EF4-FFF2-40B4-BE49-F238E27FC236}">
                <a16:creationId xmlns:a16="http://schemas.microsoft.com/office/drawing/2014/main" id="{FEADE463-9935-A99B-0610-340E41C1485F}"/>
              </a:ext>
            </a:extLst>
          </p:cNvPr>
          <p:cNvCxnSpPr>
            <a:cxnSpLocks/>
          </p:cNvCxnSpPr>
          <p:nvPr/>
        </p:nvCxnSpPr>
        <p:spPr>
          <a:xfrm>
            <a:off x="8901787" y="4722955"/>
            <a:ext cx="1073480" cy="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7633B719-FD77-DEC2-7AB7-CAB14C0868A4}"/>
              </a:ext>
            </a:extLst>
          </p:cNvPr>
          <p:cNvSpPr txBox="1"/>
          <p:nvPr/>
        </p:nvSpPr>
        <p:spPr>
          <a:xfrm>
            <a:off x="1467260" y="4957847"/>
            <a:ext cx="1430370" cy="523220"/>
          </a:xfrm>
          <a:prstGeom prst="rect">
            <a:avLst/>
          </a:prstGeom>
          <a:noFill/>
        </p:spPr>
        <p:txBody>
          <a:bodyPr wrap="square" rtlCol="0">
            <a:spAutoFit/>
          </a:bodyPr>
          <a:lstStyle/>
          <a:p>
            <a:pPr algn="ctr"/>
            <a:r>
              <a:rPr lang="fr-FR" sz="1400" dirty="0"/>
              <a:t>Exemple : </a:t>
            </a:r>
            <a:r>
              <a:rPr lang="fr-FR" sz="1400" dirty="0" err="1"/>
              <a:t>Publish</a:t>
            </a:r>
            <a:r>
              <a:rPr lang="fr-FR" sz="1400" dirty="0"/>
              <a:t>/</a:t>
            </a:r>
            <a:r>
              <a:rPr lang="fr-FR" sz="1400" dirty="0" err="1"/>
              <a:t>Suscribe</a:t>
            </a:r>
            <a:endParaRPr lang="fr-FR" sz="1400" dirty="0"/>
          </a:p>
        </p:txBody>
      </p:sp>
    </p:spTree>
    <p:extLst>
      <p:ext uri="{BB962C8B-B14F-4D97-AF65-F5344CB8AC3E}">
        <p14:creationId xmlns:p14="http://schemas.microsoft.com/office/powerpoint/2010/main" val="2863960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F64F1E4B-2B44-0737-E3BA-9E3944836FA3}"/>
              </a:ext>
            </a:extLst>
          </p:cNvPr>
          <p:cNvSpPr>
            <a:spLocks noGrp="1"/>
          </p:cNvSpPr>
          <p:nvPr>
            <p:ph type="body" sz="quarter" idx="16"/>
          </p:nvPr>
        </p:nvSpPr>
        <p:spPr/>
        <p:txBody>
          <a:bodyPr/>
          <a:lstStyle/>
          <a:p>
            <a:r>
              <a:rPr lang="fr-FR" dirty="0"/>
              <a:t>Topologie – Topic exchange</a:t>
            </a:r>
          </a:p>
        </p:txBody>
      </p:sp>
      <p:sp>
        <p:nvSpPr>
          <p:cNvPr id="4" name="Espace réservé du numéro de diapositive 3">
            <a:extLst>
              <a:ext uri="{FF2B5EF4-FFF2-40B4-BE49-F238E27FC236}">
                <a16:creationId xmlns:a16="http://schemas.microsoft.com/office/drawing/2014/main" id="{3E1947BB-7D73-0718-F1D1-07EFBBFD398F}"/>
              </a:ext>
            </a:extLst>
          </p:cNvPr>
          <p:cNvSpPr>
            <a:spLocks noGrp="1"/>
          </p:cNvSpPr>
          <p:nvPr>
            <p:ph type="sldNum" sz="quarter" idx="18"/>
          </p:nvPr>
        </p:nvSpPr>
        <p:spPr/>
        <p:txBody>
          <a:bodyPr/>
          <a:lstStyle/>
          <a:p>
            <a:pPr rtl="0"/>
            <a:fld id="{8699F50C-BE38-4BD0-BA84-9B090E1F2B9B}" type="slidenum">
              <a:rPr lang="fr-FR" noProof="0" smtClean="0"/>
              <a:t>21</a:t>
            </a:fld>
            <a:endParaRPr lang="fr-FR" noProof="0" dirty="0"/>
          </a:p>
        </p:txBody>
      </p:sp>
      <p:sp>
        <p:nvSpPr>
          <p:cNvPr id="5" name="Titre 4">
            <a:extLst>
              <a:ext uri="{FF2B5EF4-FFF2-40B4-BE49-F238E27FC236}">
                <a16:creationId xmlns:a16="http://schemas.microsoft.com/office/drawing/2014/main" id="{51DD6079-C699-F7A8-92D2-3884DD242403}"/>
              </a:ext>
            </a:extLst>
          </p:cNvPr>
          <p:cNvSpPr>
            <a:spLocks noGrp="1"/>
          </p:cNvSpPr>
          <p:nvPr>
            <p:ph type="title"/>
          </p:nvPr>
        </p:nvSpPr>
        <p:spPr/>
        <p:txBody>
          <a:bodyPr/>
          <a:lstStyle/>
          <a:p>
            <a:r>
              <a:rPr lang="fr-FR" dirty="0" err="1"/>
              <a:t>RabbitMQ</a:t>
            </a:r>
            <a:endParaRPr lang="fr-FR" dirty="0"/>
          </a:p>
        </p:txBody>
      </p:sp>
      <p:sp>
        <p:nvSpPr>
          <p:cNvPr id="6" name="Flèche : quatre pointes 5">
            <a:extLst>
              <a:ext uri="{FF2B5EF4-FFF2-40B4-BE49-F238E27FC236}">
                <a16:creationId xmlns:a16="http://schemas.microsoft.com/office/drawing/2014/main" id="{C6986FA9-832E-CCBB-0A0C-8BD350B15B4F}"/>
              </a:ext>
            </a:extLst>
          </p:cNvPr>
          <p:cNvSpPr/>
          <p:nvPr/>
        </p:nvSpPr>
        <p:spPr>
          <a:xfrm>
            <a:off x="2834975" y="3246258"/>
            <a:ext cx="1216152" cy="1216152"/>
          </a:xfrm>
          <a:prstGeom prst="quad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400" dirty="0"/>
              <a:t>Exchange</a:t>
            </a:r>
          </a:p>
        </p:txBody>
      </p:sp>
      <p:sp>
        <p:nvSpPr>
          <p:cNvPr id="7" name="Cylindre 6">
            <a:extLst>
              <a:ext uri="{FF2B5EF4-FFF2-40B4-BE49-F238E27FC236}">
                <a16:creationId xmlns:a16="http://schemas.microsoft.com/office/drawing/2014/main" id="{47D51E1D-0C34-9A2F-DFBF-9858BB3710FC}"/>
              </a:ext>
            </a:extLst>
          </p:cNvPr>
          <p:cNvSpPr/>
          <p:nvPr/>
        </p:nvSpPr>
        <p:spPr>
          <a:xfrm rot="16200000">
            <a:off x="6916578" y="2176249"/>
            <a:ext cx="335910" cy="3356169"/>
          </a:xfrm>
          <a:prstGeom prst="can">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vert" rtlCol="0" anchor="ctr"/>
          <a:lstStyle/>
          <a:p>
            <a:pPr algn="ctr"/>
            <a:r>
              <a:rPr lang="fr-FR" dirty="0"/>
              <a:t>queue</a:t>
            </a:r>
          </a:p>
        </p:txBody>
      </p:sp>
      <p:cxnSp>
        <p:nvCxnSpPr>
          <p:cNvPr id="8" name="Connecteur droit avec flèche 7">
            <a:extLst>
              <a:ext uri="{FF2B5EF4-FFF2-40B4-BE49-F238E27FC236}">
                <a16:creationId xmlns:a16="http://schemas.microsoft.com/office/drawing/2014/main" id="{36BEEF1E-8C77-D0B6-AAC8-3DB363E2D14E}"/>
              </a:ext>
            </a:extLst>
          </p:cNvPr>
          <p:cNvCxnSpPr>
            <a:cxnSpLocks/>
          </p:cNvCxnSpPr>
          <p:nvPr/>
        </p:nvCxnSpPr>
        <p:spPr>
          <a:xfrm>
            <a:off x="4193799" y="3854332"/>
            <a:ext cx="1073480" cy="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E4D3749F-C597-2688-E14F-32D5877CE375}"/>
              </a:ext>
            </a:extLst>
          </p:cNvPr>
          <p:cNvSpPr/>
          <p:nvPr/>
        </p:nvSpPr>
        <p:spPr>
          <a:xfrm>
            <a:off x="518679" y="3619441"/>
            <a:ext cx="1325461" cy="4697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Producer</a:t>
            </a:r>
          </a:p>
        </p:txBody>
      </p:sp>
      <p:sp>
        <p:nvSpPr>
          <p:cNvPr id="10" name="Ellipse 9">
            <a:extLst>
              <a:ext uri="{FF2B5EF4-FFF2-40B4-BE49-F238E27FC236}">
                <a16:creationId xmlns:a16="http://schemas.microsoft.com/office/drawing/2014/main" id="{764F3093-2EB4-7157-5657-F12CBFE09F6E}"/>
              </a:ext>
            </a:extLst>
          </p:cNvPr>
          <p:cNvSpPr/>
          <p:nvPr/>
        </p:nvSpPr>
        <p:spPr>
          <a:xfrm>
            <a:off x="10117939" y="3619441"/>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a:t>
            </a:r>
          </a:p>
        </p:txBody>
      </p:sp>
      <p:cxnSp>
        <p:nvCxnSpPr>
          <p:cNvPr id="12" name="Connecteur droit avec flèche 11">
            <a:extLst>
              <a:ext uri="{FF2B5EF4-FFF2-40B4-BE49-F238E27FC236}">
                <a16:creationId xmlns:a16="http://schemas.microsoft.com/office/drawing/2014/main" id="{182F6204-9372-7F47-044A-8A58545CAC7F}"/>
              </a:ext>
            </a:extLst>
          </p:cNvPr>
          <p:cNvCxnSpPr>
            <a:cxnSpLocks/>
          </p:cNvCxnSpPr>
          <p:nvPr/>
        </p:nvCxnSpPr>
        <p:spPr>
          <a:xfrm>
            <a:off x="8901787" y="3854332"/>
            <a:ext cx="1073480" cy="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8D0A8CE0-0FAD-D0A1-501A-E5344ED934CB}"/>
              </a:ext>
            </a:extLst>
          </p:cNvPr>
          <p:cNvCxnSpPr>
            <a:cxnSpLocks/>
          </p:cNvCxnSpPr>
          <p:nvPr/>
        </p:nvCxnSpPr>
        <p:spPr>
          <a:xfrm>
            <a:off x="1972364" y="3854332"/>
            <a:ext cx="703027"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Cylindre 13">
            <a:extLst>
              <a:ext uri="{FF2B5EF4-FFF2-40B4-BE49-F238E27FC236}">
                <a16:creationId xmlns:a16="http://schemas.microsoft.com/office/drawing/2014/main" id="{EA480923-FDF0-E2A6-9493-32628624B984}"/>
              </a:ext>
            </a:extLst>
          </p:cNvPr>
          <p:cNvSpPr/>
          <p:nvPr/>
        </p:nvSpPr>
        <p:spPr>
          <a:xfrm rot="16200000">
            <a:off x="6916579" y="1307624"/>
            <a:ext cx="335910" cy="3356169"/>
          </a:xfrm>
          <a:prstGeom prst="can">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vert" rtlCol="0" anchor="ctr"/>
          <a:lstStyle/>
          <a:p>
            <a:pPr algn="ctr"/>
            <a:r>
              <a:rPr lang="fr-FR" dirty="0"/>
              <a:t>queue</a:t>
            </a:r>
          </a:p>
        </p:txBody>
      </p:sp>
      <p:cxnSp>
        <p:nvCxnSpPr>
          <p:cNvPr id="15" name="Connecteur droit avec flèche 14">
            <a:extLst>
              <a:ext uri="{FF2B5EF4-FFF2-40B4-BE49-F238E27FC236}">
                <a16:creationId xmlns:a16="http://schemas.microsoft.com/office/drawing/2014/main" id="{BB2E0FAC-1041-A56F-BCA4-9AC0F5C4CE49}"/>
              </a:ext>
            </a:extLst>
          </p:cNvPr>
          <p:cNvCxnSpPr>
            <a:cxnSpLocks/>
          </p:cNvCxnSpPr>
          <p:nvPr/>
        </p:nvCxnSpPr>
        <p:spPr>
          <a:xfrm flipV="1">
            <a:off x="4192048" y="2985708"/>
            <a:ext cx="1075232" cy="79207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011574E8-EA69-044B-3DFD-AF20D8F30D7F}"/>
              </a:ext>
            </a:extLst>
          </p:cNvPr>
          <p:cNvSpPr/>
          <p:nvPr/>
        </p:nvSpPr>
        <p:spPr>
          <a:xfrm>
            <a:off x="10117940" y="2750816"/>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a:t>
            </a:r>
          </a:p>
        </p:txBody>
      </p:sp>
      <p:cxnSp>
        <p:nvCxnSpPr>
          <p:cNvPr id="17" name="Connecteur droit avec flèche 16">
            <a:extLst>
              <a:ext uri="{FF2B5EF4-FFF2-40B4-BE49-F238E27FC236}">
                <a16:creationId xmlns:a16="http://schemas.microsoft.com/office/drawing/2014/main" id="{785960CF-A1DD-063E-0138-CF6F98D2426C}"/>
              </a:ext>
            </a:extLst>
          </p:cNvPr>
          <p:cNvCxnSpPr>
            <a:cxnSpLocks/>
          </p:cNvCxnSpPr>
          <p:nvPr/>
        </p:nvCxnSpPr>
        <p:spPr>
          <a:xfrm>
            <a:off x="8901788" y="2985707"/>
            <a:ext cx="1073480" cy="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Cylindre 21">
            <a:extLst>
              <a:ext uri="{FF2B5EF4-FFF2-40B4-BE49-F238E27FC236}">
                <a16:creationId xmlns:a16="http://schemas.microsoft.com/office/drawing/2014/main" id="{41C1E6DA-4603-0B36-C5B2-61011D41B2A6}"/>
              </a:ext>
            </a:extLst>
          </p:cNvPr>
          <p:cNvSpPr/>
          <p:nvPr/>
        </p:nvSpPr>
        <p:spPr>
          <a:xfrm rot="16200000">
            <a:off x="6916578" y="3044872"/>
            <a:ext cx="335910" cy="3356169"/>
          </a:xfrm>
          <a:prstGeom prst="can">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vert" rtlCol="0" anchor="ctr"/>
          <a:lstStyle/>
          <a:p>
            <a:pPr algn="ctr"/>
            <a:r>
              <a:rPr lang="fr-FR" dirty="0"/>
              <a:t>queue</a:t>
            </a:r>
          </a:p>
        </p:txBody>
      </p:sp>
      <p:cxnSp>
        <p:nvCxnSpPr>
          <p:cNvPr id="23" name="Connecteur droit avec flèche 22">
            <a:extLst>
              <a:ext uri="{FF2B5EF4-FFF2-40B4-BE49-F238E27FC236}">
                <a16:creationId xmlns:a16="http://schemas.microsoft.com/office/drawing/2014/main" id="{0B8445C5-F8F8-A546-AE9D-B963FF2D45C2}"/>
              </a:ext>
            </a:extLst>
          </p:cNvPr>
          <p:cNvCxnSpPr>
            <a:cxnSpLocks/>
          </p:cNvCxnSpPr>
          <p:nvPr/>
        </p:nvCxnSpPr>
        <p:spPr>
          <a:xfrm>
            <a:off x="4192048" y="3930883"/>
            <a:ext cx="1075231" cy="792073"/>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F6D0F382-EA37-F008-8041-FA15B42D40D0}"/>
              </a:ext>
            </a:extLst>
          </p:cNvPr>
          <p:cNvSpPr/>
          <p:nvPr/>
        </p:nvSpPr>
        <p:spPr>
          <a:xfrm>
            <a:off x="10117939" y="4488064"/>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a:t>
            </a:r>
          </a:p>
        </p:txBody>
      </p:sp>
      <p:cxnSp>
        <p:nvCxnSpPr>
          <p:cNvPr id="25" name="Connecteur droit avec flèche 24">
            <a:extLst>
              <a:ext uri="{FF2B5EF4-FFF2-40B4-BE49-F238E27FC236}">
                <a16:creationId xmlns:a16="http://schemas.microsoft.com/office/drawing/2014/main" id="{FEADE463-9935-A99B-0610-340E41C1485F}"/>
              </a:ext>
            </a:extLst>
          </p:cNvPr>
          <p:cNvCxnSpPr>
            <a:cxnSpLocks/>
          </p:cNvCxnSpPr>
          <p:nvPr/>
        </p:nvCxnSpPr>
        <p:spPr>
          <a:xfrm>
            <a:off x="8901787" y="4722955"/>
            <a:ext cx="1073480" cy="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7633B719-FD77-DEC2-7AB7-CAB14C0868A4}"/>
              </a:ext>
            </a:extLst>
          </p:cNvPr>
          <p:cNvSpPr txBox="1"/>
          <p:nvPr/>
        </p:nvSpPr>
        <p:spPr>
          <a:xfrm rot="19451110">
            <a:off x="3856826" y="3109291"/>
            <a:ext cx="1430370" cy="307777"/>
          </a:xfrm>
          <a:prstGeom prst="rect">
            <a:avLst/>
          </a:prstGeom>
          <a:noFill/>
        </p:spPr>
        <p:txBody>
          <a:bodyPr wrap="square" rtlCol="0">
            <a:spAutoFit/>
          </a:bodyPr>
          <a:lstStyle/>
          <a:p>
            <a:pPr algn="ctr"/>
            <a:r>
              <a:rPr lang="fr-FR" sz="1400" dirty="0"/>
              <a:t>*.orange.*</a:t>
            </a:r>
          </a:p>
        </p:txBody>
      </p:sp>
      <p:sp>
        <p:nvSpPr>
          <p:cNvPr id="21" name="ZoneTexte 20">
            <a:extLst>
              <a:ext uri="{FF2B5EF4-FFF2-40B4-BE49-F238E27FC236}">
                <a16:creationId xmlns:a16="http://schemas.microsoft.com/office/drawing/2014/main" id="{54F275C8-C706-07F7-75AD-EFF307D2A9FE}"/>
              </a:ext>
            </a:extLst>
          </p:cNvPr>
          <p:cNvSpPr txBox="1"/>
          <p:nvPr/>
        </p:nvSpPr>
        <p:spPr>
          <a:xfrm>
            <a:off x="4190295" y="3532487"/>
            <a:ext cx="1430370" cy="307777"/>
          </a:xfrm>
          <a:prstGeom prst="rect">
            <a:avLst/>
          </a:prstGeom>
          <a:noFill/>
        </p:spPr>
        <p:txBody>
          <a:bodyPr wrap="square" rtlCol="0">
            <a:spAutoFit/>
          </a:bodyPr>
          <a:lstStyle/>
          <a:p>
            <a:pPr algn="ctr"/>
            <a:r>
              <a:rPr lang="fr-FR" sz="1400" dirty="0"/>
              <a:t>*.*.</a:t>
            </a:r>
            <a:r>
              <a:rPr lang="fr-FR" sz="1400" dirty="0" err="1"/>
              <a:t>rabbit</a:t>
            </a:r>
            <a:endParaRPr lang="fr-FR" sz="1400" dirty="0"/>
          </a:p>
        </p:txBody>
      </p:sp>
      <p:sp>
        <p:nvSpPr>
          <p:cNvPr id="27" name="ZoneTexte 26">
            <a:extLst>
              <a:ext uri="{FF2B5EF4-FFF2-40B4-BE49-F238E27FC236}">
                <a16:creationId xmlns:a16="http://schemas.microsoft.com/office/drawing/2014/main" id="{F96D9137-8414-EC5C-ABC4-4FBFFB73146C}"/>
              </a:ext>
            </a:extLst>
          </p:cNvPr>
          <p:cNvSpPr txBox="1"/>
          <p:nvPr/>
        </p:nvSpPr>
        <p:spPr>
          <a:xfrm rot="2478145">
            <a:off x="3887983" y="4233154"/>
            <a:ext cx="1430370" cy="307777"/>
          </a:xfrm>
          <a:prstGeom prst="rect">
            <a:avLst/>
          </a:prstGeom>
          <a:noFill/>
        </p:spPr>
        <p:txBody>
          <a:bodyPr wrap="square" rtlCol="0">
            <a:spAutoFit/>
          </a:bodyPr>
          <a:lstStyle/>
          <a:p>
            <a:pPr algn="ctr"/>
            <a:r>
              <a:rPr lang="fr-FR" sz="1400" dirty="0" err="1"/>
              <a:t>Lazy</a:t>
            </a:r>
            <a:r>
              <a:rPr lang="fr-FR" sz="1400" dirty="0"/>
              <a:t>.#</a:t>
            </a:r>
          </a:p>
        </p:txBody>
      </p:sp>
    </p:spTree>
    <p:extLst>
      <p:ext uri="{BB962C8B-B14F-4D97-AF65-F5344CB8AC3E}">
        <p14:creationId xmlns:p14="http://schemas.microsoft.com/office/powerpoint/2010/main" val="3741753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F64F1E4B-2B44-0737-E3BA-9E3944836FA3}"/>
              </a:ext>
            </a:extLst>
          </p:cNvPr>
          <p:cNvSpPr>
            <a:spLocks noGrp="1"/>
          </p:cNvSpPr>
          <p:nvPr>
            <p:ph type="body" sz="quarter" idx="16"/>
          </p:nvPr>
        </p:nvSpPr>
        <p:spPr/>
        <p:txBody>
          <a:bodyPr/>
          <a:lstStyle/>
          <a:p>
            <a:r>
              <a:rPr lang="fr-FR" dirty="0"/>
              <a:t>Topologie – </a:t>
            </a:r>
            <a:r>
              <a:rPr lang="fr-FR" dirty="0" err="1"/>
              <a:t>Competing</a:t>
            </a:r>
            <a:r>
              <a:rPr lang="fr-FR" dirty="0"/>
              <a:t> consumer</a:t>
            </a:r>
          </a:p>
        </p:txBody>
      </p:sp>
      <p:sp>
        <p:nvSpPr>
          <p:cNvPr id="4" name="Espace réservé du numéro de diapositive 3">
            <a:extLst>
              <a:ext uri="{FF2B5EF4-FFF2-40B4-BE49-F238E27FC236}">
                <a16:creationId xmlns:a16="http://schemas.microsoft.com/office/drawing/2014/main" id="{3E1947BB-7D73-0718-F1D1-07EFBBFD398F}"/>
              </a:ext>
            </a:extLst>
          </p:cNvPr>
          <p:cNvSpPr>
            <a:spLocks noGrp="1"/>
          </p:cNvSpPr>
          <p:nvPr>
            <p:ph type="sldNum" sz="quarter" idx="18"/>
          </p:nvPr>
        </p:nvSpPr>
        <p:spPr/>
        <p:txBody>
          <a:bodyPr/>
          <a:lstStyle/>
          <a:p>
            <a:pPr rtl="0"/>
            <a:fld id="{8699F50C-BE38-4BD0-BA84-9B090E1F2B9B}" type="slidenum">
              <a:rPr lang="fr-FR" noProof="0" smtClean="0"/>
              <a:t>22</a:t>
            </a:fld>
            <a:endParaRPr lang="fr-FR" noProof="0" dirty="0"/>
          </a:p>
        </p:txBody>
      </p:sp>
      <p:sp>
        <p:nvSpPr>
          <p:cNvPr id="5" name="Titre 4">
            <a:extLst>
              <a:ext uri="{FF2B5EF4-FFF2-40B4-BE49-F238E27FC236}">
                <a16:creationId xmlns:a16="http://schemas.microsoft.com/office/drawing/2014/main" id="{51DD6079-C699-F7A8-92D2-3884DD242403}"/>
              </a:ext>
            </a:extLst>
          </p:cNvPr>
          <p:cNvSpPr>
            <a:spLocks noGrp="1"/>
          </p:cNvSpPr>
          <p:nvPr>
            <p:ph type="title"/>
          </p:nvPr>
        </p:nvSpPr>
        <p:spPr/>
        <p:txBody>
          <a:bodyPr/>
          <a:lstStyle/>
          <a:p>
            <a:r>
              <a:rPr lang="fr-FR" dirty="0" err="1"/>
              <a:t>RabbitMQ</a:t>
            </a:r>
            <a:endParaRPr lang="fr-FR" dirty="0"/>
          </a:p>
        </p:txBody>
      </p:sp>
      <p:sp>
        <p:nvSpPr>
          <p:cNvPr id="6" name="Flèche : quatre pointes 5">
            <a:extLst>
              <a:ext uri="{FF2B5EF4-FFF2-40B4-BE49-F238E27FC236}">
                <a16:creationId xmlns:a16="http://schemas.microsoft.com/office/drawing/2014/main" id="{C6986FA9-832E-CCBB-0A0C-8BD350B15B4F}"/>
              </a:ext>
            </a:extLst>
          </p:cNvPr>
          <p:cNvSpPr/>
          <p:nvPr/>
        </p:nvSpPr>
        <p:spPr>
          <a:xfrm>
            <a:off x="2834975" y="3610057"/>
            <a:ext cx="1216152" cy="1216152"/>
          </a:xfrm>
          <a:prstGeom prst="quad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400" dirty="0"/>
              <a:t>Exchange</a:t>
            </a:r>
          </a:p>
        </p:txBody>
      </p:sp>
      <p:sp>
        <p:nvSpPr>
          <p:cNvPr id="7" name="Cylindre 6">
            <a:extLst>
              <a:ext uri="{FF2B5EF4-FFF2-40B4-BE49-F238E27FC236}">
                <a16:creationId xmlns:a16="http://schemas.microsoft.com/office/drawing/2014/main" id="{47D51E1D-0C34-9A2F-DFBF-9858BB3710FC}"/>
              </a:ext>
            </a:extLst>
          </p:cNvPr>
          <p:cNvSpPr/>
          <p:nvPr/>
        </p:nvSpPr>
        <p:spPr>
          <a:xfrm rot="16200000">
            <a:off x="6916578" y="2540048"/>
            <a:ext cx="335910" cy="3356169"/>
          </a:xfrm>
          <a:prstGeom prst="can">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vert" rtlCol="0" anchor="ctr"/>
          <a:lstStyle/>
          <a:p>
            <a:pPr algn="ctr"/>
            <a:r>
              <a:rPr lang="fr-FR" dirty="0"/>
              <a:t>queue</a:t>
            </a:r>
          </a:p>
        </p:txBody>
      </p:sp>
      <p:cxnSp>
        <p:nvCxnSpPr>
          <p:cNvPr id="8" name="Connecteur droit avec flèche 7">
            <a:extLst>
              <a:ext uri="{FF2B5EF4-FFF2-40B4-BE49-F238E27FC236}">
                <a16:creationId xmlns:a16="http://schemas.microsoft.com/office/drawing/2014/main" id="{36BEEF1E-8C77-D0B6-AAC8-3DB363E2D14E}"/>
              </a:ext>
            </a:extLst>
          </p:cNvPr>
          <p:cNvCxnSpPr>
            <a:cxnSpLocks/>
          </p:cNvCxnSpPr>
          <p:nvPr/>
        </p:nvCxnSpPr>
        <p:spPr>
          <a:xfrm>
            <a:off x="4193799" y="4218131"/>
            <a:ext cx="1073480" cy="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E4D3749F-C597-2688-E14F-32D5877CE375}"/>
              </a:ext>
            </a:extLst>
          </p:cNvPr>
          <p:cNvSpPr/>
          <p:nvPr/>
        </p:nvSpPr>
        <p:spPr>
          <a:xfrm>
            <a:off x="518679" y="3983240"/>
            <a:ext cx="1325461" cy="4697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Producer</a:t>
            </a:r>
          </a:p>
        </p:txBody>
      </p:sp>
      <p:sp>
        <p:nvSpPr>
          <p:cNvPr id="10" name="Ellipse 9">
            <a:extLst>
              <a:ext uri="{FF2B5EF4-FFF2-40B4-BE49-F238E27FC236}">
                <a16:creationId xmlns:a16="http://schemas.microsoft.com/office/drawing/2014/main" id="{764F3093-2EB4-7157-5657-F12CBFE09F6E}"/>
              </a:ext>
            </a:extLst>
          </p:cNvPr>
          <p:cNvSpPr/>
          <p:nvPr/>
        </p:nvSpPr>
        <p:spPr>
          <a:xfrm>
            <a:off x="10117939" y="3983240"/>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 2</a:t>
            </a:r>
          </a:p>
        </p:txBody>
      </p:sp>
      <p:cxnSp>
        <p:nvCxnSpPr>
          <p:cNvPr id="12" name="Connecteur droit avec flèche 11">
            <a:extLst>
              <a:ext uri="{FF2B5EF4-FFF2-40B4-BE49-F238E27FC236}">
                <a16:creationId xmlns:a16="http://schemas.microsoft.com/office/drawing/2014/main" id="{182F6204-9372-7F47-044A-8A58545CAC7F}"/>
              </a:ext>
            </a:extLst>
          </p:cNvPr>
          <p:cNvCxnSpPr>
            <a:cxnSpLocks/>
          </p:cNvCxnSpPr>
          <p:nvPr/>
        </p:nvCxnSpPr>
        <p:spPr>
          <a:xfrm>
            <a:off x="8901787" y="4218131"/>
            <a:ext cx="1073480" cy="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8D0A8CE0-0FAD-D0A1-501A-E5344ED934CB}"/>
              </a:ext>
            </a:extLst>
          </p:cNvPr>
          <p:cNvCxnSpPr>
            <a:cxnSpLocks/>
          </p:cNvCxnSpPr>
          <p:nvPr/>
        </p:nvCxnSpPr>
        <p:spPr>
          <a:xfrm>
            <a:off x="1972364" y="4218131"/>
            <a:ext cx="703027"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Ellipse 14">
            <a:extLst>
              <a:ext uri="{FF2B5EF4-FFF2-40B4-BE49-F238E27FC236}">
                <a16:creationId xmlns:a16="http://schemas.microsoft.com/office/drawing/2014/main" id="{86EBCD4B-F7FA-103F-0ED6-8FA1B21BEADA}"/>
              </a:ext>
            </a:extLst>
          </p:cNvPr>
          <p:cNvSpPr/>
          <p:nvPr/>
        </p:nvSpPr>
        <p:spPr>
          <a:xfrm>
            <a:off x="10117939" y="4700012"/>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 3</a:t>
            </a:r>
          </a:p>
        </p:txBody>
      </p:sp>
      <p:cxnSp>
        <p:nvCxnSpPr>
          <p:cNvPr id="16" name="Connecteur droit avec flèche 15">
            <a:extLst>
              <a:ext uri="{FF2B5EF4-FFF2-40B4-BE49-F238E27FC236}">
                <a16:creationId xmlns:a16="http://schemas.microsoft.com/office/drawing/2014/main" id="{30CFB222-A5EC-A0EC-BD66-7BD7D36BC53B}"/>
              </a:ext>
            </a:extLst>
          </p:cNvPr>
          <p:cNvCxnSpPr>
            <a:cxnSpLocks/>
          </p:cNvCxnSpPr>
          <p:nvPr/>
        </p:nvCxnSpPr>
        <p:spPr>
          <a:xfrm>
            <a:off x="8930956" y="4386088"/>
            <a:ext cx="1044311" cy="5488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Ellipse 16">
            <a:extLst>
              <a:ext uri="{FF2B5EF4-FFF2-40B4-BE49-F238E27FC236}">
                <a16:creationId xmlns:a16="http://schemas.microsoft.com/office/drawing/2014/main" id="{BE77AA66-DEE8-DF7F-07FC-A18446FB4090}"/>
              </a:ext>
            </a:extLst>
          </p:cNvPr>
          <p:cNvSpPr/>
          <p:nvPr/>
        </p:nvSpPr>
        <p:spPr>
          <a:xfrm>
            <a:off x="10117939" y="3266468"/>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 1</a:t>
            </a:r>
          </a:p>
        </p:txBody>
      </p:sp>
      <p:cxnSp>
        <p:nvCxnSpPr>
          <p:cNvPr id="18" name="Connecteur droit avec flèche 17">
            <a:extLst>
              <a:ext uri="{FF2B5EF4-FFF2-40B4-BE49-F238E27FC236}">
                <a16:creationId xmlns:a16="http://schemas.microsoft.com/office/drawing/2014/main" id="{3E2A59A2-6C41-24D9-82E5-7AF8D7F5AC47}"/>
              </a:ext>
            </a:extLst>
          </p:cNvPr>
          <p:cNvCxnSpPr>
            <a:cxnSpLocks/>
          </p:cNvCxnSpPr>
          <p:nvPr/>
        </p:nvCxnSpPr>
        <p:spPr>
          <a:xfrm flipV="1">
            <a:off x="8901787" y="3501360"/>
            <a:ext cx="1073480" cy="526342"/>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938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F64F1E4B-2B44-0737-E3BA-9E3944836FA3}"/>
              </a:ext>
            </a:extLst>
          </p:cNvPr>
          <p:cNvSpPr>
            <a:spLocks noGrp="1"/>
          </p:cNvSpPr>
          <p:nvPr>
            <p:ph type="body" sz="quarter" idx="16"/>
          </p:nvPr>
        </p:nvSpPr>
        <p:spPr/>
        <p:txBody>
          <a:bodyPr/>
          <a:lstStyle/>
          <a:p>
            <a:r>
              <a:rPr lang="fr-FR" dirty="0"/>
              <a:t>Topologie – </a:t>
            </a:r>
            <a:r>
              <a:rPr lang="fr-FR" dirty="0" err="1"/>
              <a:t>Request</a:t>
            </a:r>
            <a:r>
              <a:rPr lang="fr-FR" dirty="0"/>
              <a:t> pattern</a:t>
            </a:r>
          </a:p>
        </p:txBody>
      </p:sp>
      <p:sp>
        <p:nvSpPr>
          <p:cNvPr id="4" name="Espace réservé du numéro de diapositive 3">
            <a:extLst>
              <a:ext uri="{FF2B5EF4-FFF2-40B4-BE49-F238E27FC236}">
                <a16:creationId xmlns:a16="http://schemas.microsoft.com/office/drawing/2014/main" id="{3E1947BB-7D73-0718-F1D1-07EFBBFD398F}"/>
              </a:ext>
            </a:extLst>
          </p:cNvPr>
          <p:cNvSpPr>
            <a:spLocks noGrp="1"/>
          </p:cNvSpPr>
          <p:nvPr>
            <p:ph type="sldNum" sz="quarter" idx="18"/>
          </p:nvPr>
        </p:nvSpPr>
        <p:spPr/>
        <p:txBody>
          <a:bodyPr/>
          <a:lstStyle/>
          <a:p>
            <a:pPr rtl="0"/>
            <a:fld id="{8699F50C-BE38-4BD0-BA84-9B090E1F2B9B}" type="slidenum">
              <a:rPr lang="fr-FR" noProof="0" smtClean="0"/>
              <a:t>23</a:t>
            </a:fld>
            <a:endParaRPr lang="fr-FR" noProof="0" dirty="0"/>
          </a:p>
        </p:txBody>
      </p:sp>
      <p:sp>
        <p:nvSpPr>
          <p:cNvPr id="5" name="Titre 4">
            <a:extLst>
              <a:ext uri="{FF2B5EF4-FFF2-40B4-BE49-F238E27FC236}">
                <a16:creationId xmlns:a16="http://schemas.microsoft.com/office/drawing/2014/main" id="{51DD6079-C699-F7A8-92D2-3884DD242403}"/>
              </a:ext>
            </a:extLst>
          </p:cNvPr>
          <p:cNvSpPr>
            <a:spLocks noGrp="1"/>
          </p:cNvSpPr>
          <p:nvPr>
            <p:ph type="title"/>
          </p:nvPr>
        </p:nvSpPr>
        <p:spPr/>
        <p:txBody>
          <a:bodyPr/>
          <a:lstStyle/>
          <a:p>
            <a:r>
              <a:rPr lang="fr-FR" dirty="0" err="1"/>
              <a:t>RabbitMQ</a:t>
            </a:r>
            <a:endParaRPr lang="fr-FR" dirty="0"/>
          </a:p>
        </p:txBody>
      </p:sp>
      <p:sp>
        <p:nvSpPr>
          <p:cNvPr id="6" name="Flèche : quatre pointes 5">
            <a:extLst>
              <a:ext uri="{FF2B5EF4-FFF2-40B4-BE49-F238E27FC236}">
                <a16:creationId xmlns:a16="http://schemas.microsoft.com/office/drawing/2014/main" id="{C6986FA9-832E-CCBB-0A0C-8BD350B15B4F}"/>
              </a:ext>
            </a:extLst>
          </p:cNvPr>
          <p:cNvSpPr/>
          <p:nvPr/>
        </p:nvSpPr>
        <p:spPr>
          <a:xfrm>
            <a:off x="2575613" y="2890529"/>
            <a:ext cx="1216152" cy="1216152"/>
          </a:xfrm>
          <a:prstGeom prst="quad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400" dirty="0"/>
              <a:t>Exchange</a:t>
            </a:r>
          </a:p>
        </p:txBody>
      </p:sp>
      <p:sp>
        <p:nvSpPr>
          <p:cNvPr id="7" name="Cylindre 6">
            <a:extLst>
              <a:ext uri="{FF2B5EF4-FFF2-40B4-BE49-F238E27FC236}">
                <a16:creationId xmlns:a16="http://schemas.microsoft.com/office/drawing/2014/main" id="{47D51E1D-0C34-9A2F-DFBF-9858BB3710FC}"/>
              </a:ext>
            </a:extLst>
          </p:cNvPr>
          <p:cNvSpPr/>
          <p:nvPr/>
        </p:nvSpPr>
        <p:spPr>
          <a:xfrm rot="16200000">
            <a:off x="6657216" y="1820520"/>
            <a:ext cx="335910" cy="3356169"/>
          </a:xfrm>
          <a:prstGeom prst="can">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vert" rtlCol="0" anchor="ctr"/>
          <a:lstStyle/>
          <a:p>
            <a:pPr algn="ctr"/>
            <a:r>
              <a:rPr lang="fr-FR" dirty="0" err="1"/>
              <a:t>Request</a:t>
            </a:r>
            <a:r>
              <a:rPr lang="fr-FR" dirty="0"/>
              <a:t> queue</a:t>
            </a:r>
          </a:p>
        </p:txBody>
      </p:sp>
      <p:cxnSp>
        <p:nvCxnSpPr>
          <p:cNvPr id="8" name="Connecteur droit avec flèche 7">
            <a:extLst>
              <a:ext uri="{FF2B5EF4-FFF2-40B4-BE49-F238E27FC236}">
                <a16:creationId xmlns:a16="http://schemas.microsoft.com/office/drawing/2014/main" id="{36BEEF1E-8C77-D0B6-AAC8-3DB363E2D14E}"/>
              </a:ext>
            </a:extLst>
          </p:cNvPr>
          <p:cNvCxnSpPr>
            <a:cxnSpLocks/>
          </p:cNvCxnSpPr>
          <p:nvPr/>
        </p:nvCxnSpPr>
        <p:spPr>
          <a:xfrm>
            <a:off x="3934437" y="3498603"/>
            <a:ext cx="1073480" cy="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E4D3749F-C597-2688-E14F-32D5877CE375}"/>
              </a:ext>
            </a:extLst>
          </p:cNvPr>
          <p:cNvSpPr/>
          <p:nvPr/>
        </p:nvSpPr>
        <p:spPr>
          <a:xfrm>
            <a:off x="259317" y="3263712"/>
            <a:ext cx="1325461" cy="4697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Client</a:t>
            </a:r>
          </a:p>
        </p:txBody>
      </p:sp>
      <p:sp>
        <p:nvSpPr>
          <p:cNvPr id="10" name="Ellipse 9">
            <a:extLst>
              <a:ext uri="{FF2B5EF4-FFF2-40B4-BE49-F238E27FC236}">
                <a16:creationId xmlns:a16="http://schemas.microsoft.com/office/drawing/2014/main" id="{764F3093-2EB4-7157-5657-F12CBFE09F6E}"/>
              </a:ext>
            </a:extLst>
          </p:cNvPr>
          <p:cNvSpPr/>
          <p:nvPr/>
        </p:nvSpPr>
        <p:spPr>
          <a:xfrm>
            <a:off x="9858577" y="3263712"/>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Server</a:t>
            </a:r>
          </a:p>
        </p:txBody>
      </p:sp>
      <p:cxnSp>
        <p:nvCxnSpPr>
          <p:cNvPr id="12" name="Connecteur droit avec flèche 11">
            <a:extLst>
              <a:ext uri="{FF2B5EF4-FFF2-40B4-BE49-F238E27FC236}">
                <a16:creationId xmlns:a16="http://schemas.microsoft.com/office/drawing/2014/main" id="{182F6204-9372-7F47-044A-8A58545CAC7F}"/>
              </a:ext>
            </a:extLst>
          </p:cNvPr>
          <p:cNvCxnSpPr>
            <a:cxnSpLocks/>
          </p:cNvCxnSpPr>
          <p:nvPr/>
        </p:nvCxnSpPr>
        <p:spPr>
          <a:xfrm>
            <a:off x="8642425" y="3498603"/>
            <a:ext cx="1073480" cy="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8D0A8CE0-0FAD-D0A1-501A-E5344ED934CB}"/>
              </a:ext>
            </a:extLst>
          </p:cNvPr>
          <p:cNvCxnSpPr>
            <a:cxnSpLocks/>
          </p:cNvCxnSpPr>
          <p:nvPr/>
        </p:nvCxnSpPr>
        <p:spPr>
          <a:xfrm>
            <a:off x="1713002" y="3498603"/>
            <a:ext cx="703027"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315D53BA-BB80-C9ED-9676-B63A30FD3316}"/>
              </a:ext>
            </a:extLst>
          </p:cNvPr>
          <p:cNvSpPr txBox="1"/>
          <p:nvPr/>
        </p:nvSpPr>
        <p:spPr>
          <a:xfrm>
            <a:off x="3678953" y="2975383"/>
            <a:ext cx="1325461" cy="523220"/>
          </a:xfrm>
          <a:prstGeom prst="rect">
            <a:avLst/>
          </a:prstGeom>
          <a:noFill/>
        </p:spPr>
        <p:txBody>
          <a:bodyPr wrap="square" rtlCol="0">
            <a:spAutoFit/>
          </a:bodyPr>
          <a:lstStyle/>
          <a:p>
            <a:pPr algn="ctr"/>
            <a:r>
              <a:rPr lang="fr-FR" sz="1400" dirty="0" err="1"/>
              <a:t>Request</a:t>
            </a:r>
            <a:r>
              <a:rPr lang="fr-FR" sz="1400" dirty="0"/>
              <a:t> </a:t>
            </a:r>
            <a:r>
              <a:rPr lang="fr-FR" sz="1400" dirty="0" err="1"/>
              <a:t>correlationId</a:t>
            </a:r>
            <a:endParaRPr lang="fr-FR" sz="1400" dirty="0"/>
          </a:p>
        </p:txBody>
      </p:sp>
      <p:sp>
        <p:nvSpPr>
          <p:cNvPr id="15" name="Cylindre 14">
            <a:extLst>
              <a:ext uri="{FF2B5EF4-FFF2-40B4-BE49-F238E27FC236}">
                <a16:creationId xmlns:a16="http://schemas.microsoft.com/office/drawing/2014/main" id="{F5A4C227-33AA-212E-F00D-B698A0C219CB}"/>
              </a:ext>
            </a:extLst>
          </p:cNvPr>
          <p:cNvSpPr/>
          <p:nvPr/>
        </p:nvSpPr>
        <p:spPr>
          <a:xfrm rot="5400000">
            <a:off x="4693506" y="3250196"/>
            <a:ext cx="335910" cy="3356169"/>
          </a:xfrm>
          <a:prstGeom prst="can">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r>
              <a:rPr lang="fr-FR" dirty="0" err="1"/>
              <a:t>Response</a:t>
            </a:r>
            <a:r>
              <a:rPr lang="fr-FR" dirty="0"/>
              <a:t> queue</a:t>
            </a:r>
          </a:p>
        </p:txBody>
      </p:sp>
      <p:cxnSp>
        <p:nvCxnSpPr>
          <p:cNvPr id="16" name="Connecteur droit avec flèche 15">
            <a:extLst>
              <a:ext uri="{FF2B5EF4-FFF2-40B4-BE49-F238E27FC236}">
                <a16:creationId xmlns:a16="http://schemas.microsoft.com/office/drawing/2014/main" id="{A5C2D8F6-7B02-0D48-EAFE-210B9F1CFD8B}"/>
              </a:ext>
            </a:extLst>
          </p:cNvPr>
          <p:cNvCxnSpPr>
            <a:cxnSpLocks/>
          </p:cNvCxnSpPr>
          <p:nvPr/>
        </p:nvCxnSpPr>
        <p:spPr>
          <a:xfrm flipH="1">
            <a:off x="6678715" y="3733495"/>
            <a:ext cx="3179862" cy="1194785"/>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F38A71F4-47F6-8D0D-F93A-071A107AA1C0}"/>
              </a:ext>
            </a:extLst>
          </p:cNvPr>
          <p:cNvCxnSpPr>
            <a:cxnSpLocks/>
          </p:cNvCxnSpPr>
          <p:nvPr/>
        </p:nvCxnSpPr>
        <p:spPr>
          <a:xfrm flipH="1" flipV="1">
            <a:off x="1289154" y="3836111"/>
            <a:ext cx="1678898" cy="1092169"/>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289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F64F1E4B-2B44-0737-E3BA-9E3944836FA3}"/>
              </a:ext>
            </a:extLst>
          </p:cNvPr>
          <p:cNvSpPr>
            <a:spLocks noGrp="1"/>
          </p:cNvSpPr>
          <p:nvPr>
            <p:ph type="body" sz="quarter" idx="16"/>
          </p:nvPr>
        </p:nvSpPr>
        <p:spPr/>
        <p:txBody>
          <a:bodyPr/>
          <a:lstStyle/>
          <a:p>
            <a:r>
              <a:rPr lang="fr-FR" dirty="0"/>
              <a:t>Topologie complexe</a:t>
            </a:r>
          </a:p>
        </p:txBody>
      </p:sp>
      <p:sp>
        <p:nvSpPr>
          <p:cNvPr id="4" name="Espace réservé du numéro de diapositive 3">
            <a:extLst>
              <a:ext uri="{FF2B5EF4-FFF2-40B4-BE49-F238E27FC236}">
                <a16:creationId xmlns:a16="http://schemas.microsoft.com/office/drawing/2014/main" id="{3E1947BB-7D73-0718-F1D1-07EFBBFD398F}"/>
              </a:ext>
            </a:extLst>
          </p:cNvPr>
          <p:cNvSpPr>
            <a:spLocks noGrp="1"/>
          </p:cNvSpPr>
          <p:nvPr>
            <p:ph type="sldNum" sz="quarter" idx="18"/>
          </p:nvPr>
        </p:nvSpPr>
        <p:spPr/>
        <p:txBody>
          <a:bodyPr/>
          <a:lstStyle/>
          <a:p>
            <a:pPr rtl="0"/>
            <a:fld id="{8699F50C-BE38-4BD0-BA84-9B090E1F2B9B}" type="slidenum">
              <a:rPr lang="fr-FR" noProof="0" smtClean="0"/>
              <a:t>24</a:t>
            </a:fld>
            <a:endParaRPr lang="fr-FR" noProof="0" dirty="0"/>
          </a:p>
        </p:txBody>
      </p:sp>
      <p:sp>
        <p:nvSpPr>
          <p:cNvPr id="5" name="Titre 4">
            <a:extLst>
              <a:ext uri="{FF2B5EF4-FFF2-40B4-BE49-F238E27FC236}">
                <a16:creationId xmlns:a16="http://schemas.microsoft.com/office/drawing/2014/main" id="{51DD6079-C699-F7A8-92D2-3884DD242403}"/>
              </a:ext>
            </a:extLst>
          </p:cNvPr>
          <p:cNvSpPr>
            <a:spLocks noGrp="1"/>
          </p:cNvSpPr>
          <p:nvPr>
            <p:ph type="title"/>
          </p:nvPr>
        </p:nvSpPr>
        <p:spPr/>
        <p:txBody>
          <a:bodyPr/>
          <a:lstStyle/>
          <a:p>
            <a:r>
              <a:rPr lang="fr-FR" dirty="0" err="1"/>
              <a:t>RabbitMQ</a:t>
            </a:r>
            <a:endParaRPr lang="fr-FR" dirty="0"/>
          </a:p>
        </p:txBody>
      </p:sp>
      <p:sp>
        <p:nvSpPr>
          <p:cNvPr id="6" name="Flèche : quatre pointes 5">
            <a:extLst>
              <a:ext uri="{FF2B5EF4-FFF2-40B4-BE49-F238E27FC236}">
                <a16:creationId xmlns:a16="http://schemas.microsoft.com/office/drawing/2014/main" id="{C6986FA9-832E-CCBB-0A0C-8BD350B15B4F}"/>
              </a:ext>
            </a:extLst>
          </p:cNvPr>
          <p:cNvSpPr/>
          <p:nvPr/>
        </p:nvSpPr>
        <p:spPr>
          <a:xfrm>
            <a:off x="2334566" y="3245572"/>
            <a:ext cx="1216152" cy="1216152"/>
          </a:xfrm>
          <a:prstGeom prst="quad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400" dirty="0"/>
              <a:t>Exchange</a:t>
            </a:r>
          </a:p>
        </p:txBody>
      </p:sp>
      <p:sp>
        <p:nvSpPr>
          <p:cNvPr id="7" name="Cylindre 6">
            <a:extLst>
              <a:ext uri="{FF2B5EF4-FFF2-40B4-BE49-F238E27FC236}">
                <a16:creationId xmlns:a16="http://schemas.microsoft.com/office/drawing/2014/main" id="{47D51E1D-0C34-9A2F-DFBF-9858BB3710FC}"/>
              </a:ext>
            </a:extLst>
          </p:cNvPr>
          <p:cNvSpPr/>
          <p:nvPr/>
        </p:nvSpPr>
        <p:spPr>
          <a:xfrm rot="16200000">
            <a:off x="6937388" y="1055053"/>
            <a:ext cx="335910" cy="3356169"/>
          </a:xfrm>
          <a:prstGeom prst="can">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vert" rtlCol="0" anchor="ctr"/>
          <a:lstStyle/>
          <a:p>
            <a:pPr algn="ctr"/>
            <a:r>
              <a:rPr lang="fr-FR" dirty="0"/>
              <a:t>queue</a:t>
            </a:r>
          </a:p>
        </p:txBody>
      </p:sp>
      <p:cxnSp>
        <p:nvCxnSpPr>
          <p:cNvPr id="8" name="Connecteur droit avec flèche 7">
            <a:extLst>
              <a:ext uri="{FF2B5EF4-FFF2-40B4-BE49-F238E27FC236}">
                <a16:creationId xmlns:a16="http://schemas.microsoft.com/office/drawing/2014/main" id="{36BEEF1E-8C77-D0B6-AAC8-3DB363E2D14E}"/>
              </a:ext>
            </a:extLst>
          </p:cNvPr>
          <p:cNvCxnSpPr>
            <a:cxnSpLocks/>
          </p:cNvCxnSpPr>
          <p:nvPr/>
        </p:nvCxnSpPr>
        <p:spPr>
          <a:xfrm flipV="1">
            <a:off x="5007786" y="2733137"/>
            <a:ext cx="259493" cy="160649"/>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E4D3749F-C597-2688-E14F-32D5877CE375}"/>
              </a:ext>
            </a:extLst>
          </p:cNvPr>
          <p:cNvSpPr/>
          <p:nvPr/>
        </p:nvSpPr>
        <p:spPr>
          <a:xfrm>
            <a:off x="169123" y="3618757"/>
            <a:ext cx="1325461" cy="4697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Producer</a:t>
            </a:r>
          </a:p>
        </p:txBody>
      </p:sp>
      <p:sp>
        <p:nvSpPr>
          <p:cNvPr id="10" name="Ellipse 9">
            <a:extLst>
              <a:ext uri="{FF2B5EF4-FFF2-40B4-BE49-F238E27FC236}">
                <a16:creationId xmlns:a16="http://schemas.microsoft.com/office/drawing/2014/main" id="{764F3093-2EB4-7157-5657-F12CBFE09F6E}"/>
              </a:ext>
            </a:extLst>
          </p:cNvPr>
          <p:cNvSpPr/>
          <p:nvPr/>
        </p:nvSpPr>
        <p:spPr>
          <a:xfrm>
            <a:off x="10151077" y="3102138"/>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a:t>
            </a:r>
          </a:p>
        </p:txBody>
      </p:sp>
      <p:cxnSp>
        <p:nvCxnSpPr>
          <p:cNvPr id="12" name="Connecteur droit avec flèche 11">
            <a:extLst>
              <a:ext uri="{FF2B5EF4-FFF2-40B4-BE49-F238E27FC236}">
                <a16:creationId xmlns:a16="http://schemas.microsoft.com/office/drawing/2014/main" id="{182F6204-9372-7F47-044A-8A58545CAC7F}"/>
              </a:ext>
            </a:extLst>
          </p:cNvPr>
          <p:cNvCxnSpPr>
            <a:cxnSpLocks/>
          </p:cNvCxnSpPr>
          <p:nvPr/>
        </p:nvCxnSpPr>
        <p:spPr>
          <a:xfrm>
            <a:off x="8930513" y="3313011"/>
            <a:ext cx="1073480" cy="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8D0A8CE0-0FAD-D0A1-501A-E5344ED934CB}"/>
              </a:ext>
            </a:extLst>
          </p:cNvPr>
          <p:cNvCxnSpPr>
            <a:cxnSpLocks/>
          </p:cNvCxnSpPr>
          <p:nvPr/>
        </p:nvCxnSpPr>
        <p:spPr>
          <a:xfrm>
            <a:off x="1560135" y="3853648"/>
            <a:ext cx="703027"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Cylindre 13">
            <a:extLst>
              <a:ext uri="{FF2B5EF4-FFF2-40B4-BE49-F238E27FC236}">
                <a16:creationId xmlns:a16="http://schemas.microsoft.com/office/drawing/2014/main" id="{EA480923-FDF0-E2A6-9493-32628624B984}"/>
              </a:ext>
            </a:extLst>
          </p:cNvPr>
          <p:cNvSpPr/>
          <p:nvPr/>
        </p:nvSpPr>
        <p:spPr>
          <a:xfrm rot="16200000">
            <a:off x="5642416" y="483065"/>
            <a:ext cx="335910" cy="3356169"/>
          </a:xfrm>
          <a:prstGeom prst="can">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vert" rtlCol="0" anchor="ctr"/>
          <a:lstStyle/>
          <a:p>
            <a:pPr algn="ctr"/>
            <a:r>
              <a:rPr lang="fr-FR" dirty="0"/>
              <a:t>queue</a:t>
            </a:r>
          </a:p>
        </p:txBody>
      </p:sp>
      <p:cxnSp>
        <p:nvCxnSpPr>
          <p:cNvPr id="15" name="Connecteur droit avec flèche 14">
            <a:extLst>
              <a:ext uri="{FF2B5EF4-FFF2-40B4-BE49-F238E27FC236}">
                <a16:creationId xmlns:a16="http://schemas.microsoft.com/office/drawing/2014/main" id="{BB2E0FAC-1041-A56F-BCA4-9AC0F5C4CE49}"/>
              </a:ext>
            </a:extLst>
          </p:cNvPr>
          <p:cNvCxnSpPr>
            <a:cxnSpLocks/>
          </p:cNvCxnSpPr>
          <p:nvPr/>
        </p:nvCxnSpPr>
        <p:spPr>
          <a:xfrm flipV="1">
            <a:off x="3290213" y="2220705"/>
            <a:ext cx="682649" cy="1024867"/>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011574E8-EA69-044B-3DFD-AF20D8F30D7F}"/>
              </a:ext>
            </a:extLst>
          </p:cNvPr>
          <p:cNvSpPr/>
          <p:nvPr/>
        </p:nvSpPr>
        <p:spPr>
          <a:xfrm>
            <a:off x="10117939" y="2450406"/>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a:t>
            </a:r>
          </a:p>
        </p:txBody>
      </p:sp>
      <p:cxnSp>
        <p:nvCxnSpPr>
          <p:cNvPr id="17" name="Connecteur droit avec flèche 16">
            <a:extLst>
              <a:ext uri="{FF2B5EF4-FFF2-40B4-BE49-F238E27FC236}">
                <a16:creationId xmlns:a16="http://schemas.microsoft.com/office/drawing/2014/main" id="{785960CF-A1DD-063E-0138-CF6F98D2426C}"/>
              </a:ext>
            </a:extLst>
          </p:cNvPr>
          <p:cNvCxnSpPr>
            <a:cxnSpLocks/>
          </p:cNvCxnSpPr>
          <p:nvPr/>
        </p:nvCxnSpPr>
        <p:spPr>
          <a:xfrm>
            <a:off x="8901787" y="2685297"/>
            <a:ext cx="1073480"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Cylindre 21">
            <a:extLst>
              <a:ext uri="{FF2B5EF4-FFF2-40B4-BE49-F238E27FC236}">
                <a16:creationId xmlns:a16="http://schemas.microsoft.com/office/drawing/2014/main" id="{41C1E6DA-4603-0B36-C5B2-61011D41B2A6}"/>
              </a:ext>
            </a:extLst>
          </p:cNvPr>
          <p:cNvSpPr/>
          <p:nvPr/>
        </p:nvSpPr>
        <p:spPr>
          <a:xfrm rot="16200000">
            <a:off x="6937389" y="1658946"/>
            <a:ext cx="335910" cy="3356169"/>
          </a:xfrm>
          <a:prstGeom prst="can">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vert" rtlCol="0" anchor="ctr"/>
          <a:lstStyle/>
          <a:p>
            <a:pPr algn="ctr"/>
            <a:r>
              <a:rPr lang="fr-FR" dirty="0"/>
              <a:t>queue</a:t>
            </a:r>
          </a:p>
        </p:txBody>
      </p:sp>
      <p:cxnSp>
        <p:nvCxnSpPr>
          <p:cNvPr id="23" name="Connecteur droit avec flèche 22">
            <a:extLst>
              <a:ext uri="{FF2B5EF4-FFF2-40B4-BE49-F238E27FC236}">
                <a16:creationId xmlns:a16="http://schemas.microsoft.com/office/drawing/2014/main" id="{0B8445C5-F8F8-A546-AE9D-B963FF2D45C2}"/>
              </a:ext>
            </a:extLst>
          </p:cNvPr>
          <p:cNvCxnSpPr>
            <a:cxnSpLocks/>
          </p:cNvCxnSpPr>
          <p:nvPr/>
        </p:nvCxnSpPr>
        <p:spPr>
          <a:xfrm>
            <a:off x="5080828" y="3297818"/>
            <a:ext cx="240680" cy="39212"/>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F6D0F382-EA37-F008-8041-FA15B42D40D0}"/>
              </a:ext>
            </a:extLst>
          </p:cNvPr>
          <p:cNvSpPr/>
          <p:nvPr/>
        </p:nvSpPr>
        <p:spPr>
          <a:xfrm>
            <a:off x="10151077" y="3753870"/>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a:t>
            </a:r>
          </a:p>
        </p:txBody>
      </p:sp>
      <p:cxnSp>
        <p:nvCxnSpPr>
          <p:cNvPr id="25" name="Connecteur droit avec flèche 24">
            <a:extLst>
              <a:ext uri="{FF2B5EF4-FFF2-40B4-BE49-F238E27FC236}">
                <a16:creationId xmlns:a16="http://schemas.microsoft.com/office/drawing/2014/main" id="{FEADE463-9935-A99B-0610-340E41C1485F}"/>
              </a:ext>
            </a:extLst>
          </p:cNvPr>
          <p:cNvCxnSpPr>
            <a:cxnSpLocks/>
          </p:cNvCxnSpPr>
          <p:nvPr/>
        </p:nvCxnSpPr>
        <p:spPr>
          <a:xfrm>
            <a:off x="8930513" y="3427081"/>
            <a:ext cx="1073480" cy="56168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Flèche : quatre pointes 26">
            <a:extLst>
              <a:ext uri="{FF2B5EF4-FFF2-40B4-BE49-F238E27FC236}">
                <a16:creationId xmlns:a16="http://schemas.microsoft.com/office/drawing/2014/main" id="{12423846-761E-E091-3F0F-DEC45967CCF5}"/>
              </a:ext>
            </a:extLst>
          </p:cNvPr>
          <p:cNvSpPr/>
          <p:nvPr/>
        </p:nvSpPr>
        <p:spPr>
          <a:xfrm>
            <a:off x="3870507" y="2510614"/>
            <a:ext cx="1216152" cy="1216152"/>
          </a:xfrm>
          <a:prstGeom prst="quad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400" dirty="0"/>
              <a:t>Exchange</a:t>
            </a:r>
          </a:p>
        </p:txBody>
      </p:sp>
      <p:cxnSp>
        <p:nvCxnSpPr>
          <p:cNvPr id="28" name="Connecteur droit avec flèche 27">
            <a:extLst>
              <a:ext uri="{FF2B5EF4-FFF2-40B4-BE49-F238E27FC236}">
                <a16:creationId xmlns:a16="http://schemas.microsoft.com/office/drawing/2014/main" id="{8F7267FF-D732-E9DA-110E-0B5F3C6021DA}"/>
              </a:ext>
            </a:extLst>
          </p:cNvPr>
          <p:cNvCxnSpPr>
            <a:cxnSpLocks/>
          </p:cNvCxnSpPr>
          <p:nvPr/>
        </p:nvCxnSpPr>
        <p:spPr>
          <a:xfrm flipV="1">
            <a:off x="3455233" y="3427081"/>
            <a:ext cx="415274" cy="155812"/>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01126AED-AFE2-91EF-443A-C48F48E71C6E}"/>
              </a:ext>
            </a:extLst>
          </p:cNvPr>
          <p:cNvSpPr/>
          <p:nvPr/>
        </p:nvSpPr>
        <p:spPr>
          <a:xfrm>
            <a:off x="9011324" y="1674196"/>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a:t>
            </a:r>
          </a:p>
        </p:txBody>
      </p:sp>
      <p:cxnSp>
        <p:nvCxnSpPr>
          <p:cNvPr id="31" name="Connecteur droit avec flèche 30">
            <a:extLst>
              <a:ext uri="{FF2B5EF4-FFF2-40B4-BE49-F238E27FC236}">
                <a16:creationId xmlns:a16="http://schemas.microsoft.com/office/drawing/2014/main" id="{EC4DCF75-560C-C946-8962-25C2BAC1F244}"/>
              </a:ext>
            </a:extLst>
          </p:cNvPr>
          <p:cNvCxnSpPr>
            <a:cxnSpLocks/>
          </p:cNvCxnSpPr>
          <p:nvPr/>
        </p:nvCxnSpPr>
        <p:spPr>
          <a:xfrm flipV="1">
            <a:off x="7832361" y="1909088"/>
            <a:ext cx="1036291" cy="20799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Ellipse 31">
            <a:extLst>
              <a:ext uri="{FF2B5EF4-FFF2-40B4-BE49-F238E27FC236}">
                <a16:creationId xmlns:a16="http://schemas.microsoft.com/office/drawing/2014/main" id="{2DC4E3E2-5EF5-11D0-212F-EB95F56CF285}"/>
              </a:ext>
            </a:extLst>
          </p:cNvPr>
          <p:cNvSpPr/>
          <p:nvPr/>
        </p:nvSpPr>
        <p:spPr>
          <a:xfrm>
            <a:off x="9011325" y="805571"/>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a:t>
            </a:r>
          </a:p>
        </p:txBody>
      </p:sp>
      <p:cxnSp>
        <p:nvCxnSpPr>
          <p:cNvPr id="33" name="Connecteur droit avec flèche 32">
            <a:extLst>
              <a:ext uri="{FF2B5EF4-FFF2-40B4-BE49-F238E27FC236}">
                <a16:creationId xmlns:a16="http://schemas.microsoft.com/office/drawing/2014/main" id="{BB17E64E-F948-C91D-F849-982C7EFB8C5C}"/>
              </a:ext>
            </a:extLst>
          </p:cNvPr>
          <p:cNvCxnSpPr>
            <a:cxnSpLocks/>
          </p:cNvCxnSpPr>
          <p:nvPr/>
        </p:nvCxnSpPr>
        <p:spPr>
          <a:xfrm flipV="1">
            <a:off x="7749915" y="1040463"/>
            <a:ext cx="1118738" cy="102509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3" name="Flèche : quatre pointes 42">
            <a:extLst>
              <a:ext uri="{FF2B5EF4-FFF2-40B4-BE49-F238E27FC236}">
                <a16:creationId xmlns:a16="http://schemas.microsoft.com/office/drawing/2014/main" id="{2DF3C8B6-C5AD-9C90-C053-995B6E5C89F9}"/>
              </a:ext>
            </a:extLst>
          </p:cNvPr>
          <p:cNvSpPr/>
          <p:nvPr/>
        </p:nvSpPr>
        <p:spPr>
          <a:xfrm>
            <a:off x="4713432" y="4349771"/>
            <a:ext cx="1216152" cy="1216152"/>
          </a:xfrm>
          <a:prstGeom prst="quad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400" dirty="0"/>
              <a:t>Exchange</a:t>
            </a:r>
          </a:p>
        </p:txBody>
      </p:sp>
      <p:cxnSp>
        <p:nvCxnSpPr>
          <p:cNvPr id="44" name="Connecteur droit avec flèche 43">
            <a:extLst>
              <a:ext uri="{FF2B5EF4-FFF2-40B4-BE49-F238E27FC236}">
                <a16:creationId xmlns:a16="http://schemas.microsoft.com/office/drawing/2014/main" id="{9070C1F5-4AC5-1CC3-A7B6-F9470DF3412C}"/>
              </a:ext>
            </a:extLst>
          </p:cNvPr>
          <p:cNvCxnSpPr>
            <a:cxnSpLocks/>
          </p:cNvCxnSpPr>
          <p:nvPr/>
        </p:nvCxnSpPr>
        <p:spPr>
          <a:xfrm>
            <a:off x="3455233" y="4088540"/>
            <a:ext cx="1409075" cy="554693"/>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E973752D-B017-6F9E-5F6C-2EF1D57E9016}"/>
              </a:ext>
            </a:extLst>
          </p:cNvPr>
          <p:cNvCxnSpPr>
            <a:cxnSpLocks/>
          </p:cNvCxnSpPr>
          <p:nvPr/>
        </p:nvCxnSpPr>
        <p:spPr>
          <a:xfrm>
            <a:off x="4671385" y="3680578"/>
            <a:ext cx="260379" cy="890973"/>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Cylindre 49">
            <a:extLst>
              <a:ext uri="{FF2B5EF4-FFF2-40B4-BE49-F238E27FC236}">
                <a16:creationId xmlns:a16="http://schemas.microsoft.com/office/drawing/2014/main" id="{2FE51687-F6A1-D6E2-8CD2-378CFC92666C}"/>
              </a:ext>
            </a:extLst>
          </p:cNvPr>
          <p:cNvSpPr/>
          <p:nvPr/>
        </p:nvSpPr>
        <p:spPr>
          <a:xfrm rot="16200000">
            <a:off x="7875798" y="2938863"/>
            <a:ext cx="335910" cy="3356169"/>
          </a:xfrm>
          <a:prstGeom prst="can">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vert" rtlCol="0" anchor="ctr"/>
          <a:lstStyle/>
          <a:p>
            <a:pPr algn="ctr"/>
            <a:r>
              <a:rPr lang="fr-FR" dirty="0"/>
              <a:t>queue</a:t>
            </a:r>
          </a:p>
        </p:txBody>
      </p:sp>
      <p:cxnSp>
        <p:nvCxnSpPr>
          <p:cNvPr id="51" name="Connecteur droit avec flèche 50">
            <a:extLst>
              <a:ext uri="{FF2B5EF4-FFF2-40B4-BE49-F238E27FC236}">
                <a16:creationId xmlns:a16="http://schemas.microsoft.com/office/drawing/2014/main" id="{A3928E14-3DD4-90A8-BF25-0987AF6B4FBF}"/>
              </a:ext>
            </a:extLst>
          </p:cNvPr>
          <p:cNvCxnSpPr>
            <a:cxnSpLocks/>
          </p:cNvCxnSpPr>
          <p:nvPr/>
        </p:nvCxnSpPr>
        <p:spPr>
          <a:xfrm flipV="1">
            <a:off x="5850711" y="4616947"/>
            <a:ext cx="354978" cy="16795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Ellipse 51">
            <a:extLst>
              <a:ext uri="{FF2B5EF4-FFF2-40B4-BE49-F238E27FC236}">
                <a16:creationId xmlns:a16="http://schemas.microsoft.com/office/drawing/2014/main" id="{8166059B-2152-4BCC-DF3F-A7BB2C894CE7}"/>
              </a:ext>
            </a:extLst>
          </p:cNvPr>
          <p:cNvSpPr/>
          <p:nvPr/>
        </p:nvSpPr>
        <p:spPr>
          <a:xfrm>
            <a:off x="10524415" y="4957847"/>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a:t>
            </a:r>
          </a:p>
        </p:txBody>
      </p:sp>
      <p:cxnSp>
        <p:nvCxnSpPr>
          <p:cNvPr id="53" name="Connecteur droit avec flèche 52">
            <a:extLst>
              <a:ext uri="{FF2B5EF4-FFF2-40B4-BE49-F238E27FC236}">
                <a16:creationId xmlns:a16="http://schemas.microsoft.com/office/drawing/2014/main" id="{E662497B-A8BA-A3D1-4E08-1EA656F8650C}"/>
              </a:ext>
            </a:extLst>
          </p:cNvPr>
          <p:cNvCxnSpPr>
            <a:cxnSpLocks/>
          </p:cNvCxnSpPr>
          <p:nvPr/>
        </p:nvCxnSpPr>
        <p:spPr>
          <a:xfrm>
            <a:off x="9868923" y="5196821"/>
            <a:ext cx="508408"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54" name="Ellipse 53">
            <a:extLst>
              <a:ext uri="{FF2B5EF4-FFF2-40B4-BE49-F238E27FC236}">
                <a16:creationId xmlns:a16="http://schemas.microsoft.com/office/drawing/2014/main" id="{F11317CF-BC32-867C-8520-E431705ADFD0}"/>
              </a:ext>
            </a:extLst>
          </p:cNvPr>
          <p:cNvSpPr/>
          <p:nvPr/>
        </p:nvSpPr>
        <p:spPr>
          <a:xfrm>
            <a:off x="10510678" y="4334215"/>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a:t>
            </a:r>
          </a:p>
        </p:txBody>
      </p:sp>
      <p:cxnSp>
        <p:nvCxnSpPr>
          <p:cNvPr id="55" name="Connecteur droit avec flèche 54">
            <a:extLst>
              <a:ext uri="{FF2B5EF4-FFF2-40B4-BE49-F238E27FC236}">
                <a16:creationId xmlns:a16="http://schemas.microsoft.com/office/drawing/2014/main" id="{393488A6-143E-407B-3621-4D9135CDA102}"/>
              </a:ext>
            </a:extLst>
          </p:cNvPr>
          <p:cNvCxnSpPr>
            <a:cxnSpLocks/>
          </p:cNvCxnSpPr>
          <p:nvPr/>
        </p:nvCxnSpPr>
        <p:spPr>
          <a:xfrm>
            <a:off x="9840197" y="4569107"/>
            <a:ext cx="537134" cy="244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56" name="Cylindre 55">
            <a:extLst>
              <a:ext uri="{FF2B5EF4-FFF2-40B4-BE49-F238E27FC236}">
                <a16:creationId xmlns:a16="http://schemas.microsoft.com/office/drawing/2014/main" id="{76673AF7-5EF5-6307-3DFD-BDD610040A4E}"/>
              </a:ext>
            </a:extLst>
          </p:cNvPr>
          <p:cNvSpPr/>
          <p:nvPr/>
        </p:nvSpPr>
        <p:spPr>
          <a:xfrm rot="16200000">
            <a:off x="7875799" y="3542756"/>
            <a:ext cx="335910" cy="3356169"/>
          </a:xfrm>
          <a:prstGeom prst="can">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vert" rtlCol="0" anchor="ctr"/>
          <a:lstStyle/>
          <a:p>
            <a:pPr algn="ctr"/>
            <a:r>
              <a:rPr lang="fr-FR" dirty="0"/>
              <a:t>queue</a:t>
            </a:r>
          </a:p>
        </p:txBody>
      </p:sp>
      <p:cxnSp>
        <p:nvCxnSpPr>
          <p:cNvPr id="57" name="Connecteur droit avec flèche 56">
            <a:extLst>
              <a:ext uri="{FF2B5EF4-FFF2-40B4-BE49-F238E27FC236}">
                <a16:creationId xmlns:a16="http://schemas.microsoft.com/office/drawing/2014/main" id="{4B7923E4-62D7-3488-9498-3C7F2A41B54C}"/>
              </a:ext>
            </a:extLst>
          </p:cNvPr>
          <p:cNvCxnSpPr>
            <a:cxnSpLocks/>
          </p:cNvCxnSpPr>
          <p:nvPr/>
        </p:nvCxnSpPr>
        <p:spPr>
          <a:xfrm>
            <a:off x="5929584" y="5052885"/>
            <a:ext cx="330334" cy="167955"/>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Ellipse 57">
            <a:extLst>
              <a:ext uri="{FF2B5EF4-FFF2-40B4-BE49-F238E27FC236}">
                <a16:creationId xmlns:a16="http://schemas.microsoft.com/office/drawing/2014/main" id="{CD06A74E-E982-CC50-9C15-56391B68D82D}"/>
              </a:ext>
            </a:extLst>
          </p:cNvPr>
          <p:cNvSpPr/>
          <p:nvPr/>
        </p:nvSpPr>
        <p:spPr>
          <a:xfrm>
            <a:off x="10524415" y="5637680"/>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a:t>
            </a:r>
          </a:p>
        </p:txBody>
      </p:sp>
      <p:cxnSp>
        <p:nvCxnSpPr>
          <p:cNvPr id="59" name="Connecteur droit avec flèche 58">
            <a:extLst>
              <a:ext uri="{FF2B5EF4-FFF2-40B4-BE49-F238E27FC236}">
                <a16:creationId xmlns:a16="http://schemas.microsoft.com/office/drawing/2014/main" id="{E2DC44F3-CB4E-D89A-67C7-2CEFFACDBEF7}"/>
              </a:ext>
            </a:extLst>
          </p:cNvPr>
          <p:cNvCxnSpPr>
            <a:cxnSpLocks/>
          </p:cNvCxnSpPr>
          <p:nvPr/>
        </p:nvCxnSpPr>
        <p:spPr>
          <a:xfrm>
            <a:off x="9868923" y="5310891"/>
            <a:ext cx="508408" cy="50664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a:extLst>
              <a:ext uri="{FF2B5EF4-FFF2-40B4-BE49-F238E27FC236}">
                <a16:creationId xmlns:a16="http://schemas.microsoft.com/office/drawing/2014/main" id="{92004298-265D-D3FB-79FC-A284BD114326}"/>
              </a:ext>
            </a:extLst>
          </p:cNvPr>
          <p:cNvCxnSpPr>
            <a:cxnSpLocks/>
          </p:cNvCxnSpPr>
          <p:nvPr/>
        </p:nvCxnSpPr>
        <p:spPr>
          <a:xfrm flipH="1" flipV="1">
            <a:off x="5390198" y="3476147"/>
            <a:ext cx="196477" cy="972845"/>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216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F64F1E4B-2B44-0737-E3BA-9E3944836FA3}"/>
              </a:ext>
            </a:extLst>
          </p:cNvPr>
          <p:cNvSpPr>
            <a:spLocks noGrp="1"/>
          </p:cNvSpPr>
          <p:nvPr>
            <p:ph type="body" sz="quarter" idx="16"/>
          </p:nvPr>
        </p:nvSpPr>
        <p:spPr/>
        <p:txBody>
          <a:bodyPr/>
          <a:lstStyle/>
          <a:p>
            <a:r>
              <a:rPr lang="fr-FR" dirty="0"/>
              <a:t>Queue</a:t>
            </a:r>
          </a:p>
        </p:txBody>
      </p:sp>
      <p:sp>
        <p:nvSpPr>
          <p:cNvPr id="4" name="Espace réservé du numéro de diapositive 3">
            <a:extLst>
              <a:ext uri="{FF2B5EF4-FFF2-40B4-BE49-F238E27FC236}">
                <a16:creationId xmlns:a16="http://schemas.microsoft.com/office/drawing/2014/main" id="{3E1947BB-7D73-0718-F1D1-07EFBBFD398F}"/>
              </a:ext>
            </a:extLst>
          </p:cNvPr>
          <p:cNvSpPr>
            <a:spLocks noGrp="1"/>
          </p:cNvSpPr>
          <p:nvPr>
            <p:ph type="sldNum" sz="quarter" idx="18"/>
          </p:nvPr>
        </p:nvSpPr>
        <p:spPr/>
        <p:txBody>
          <a:bodyPr/>
          <a:lstStyle/>
          <a:p>
            <a:pPr rtl="0"/>
            <a:fld id="{8699F50C-BE38-4BD0-BA84-9B090E1F2B9B}" type="slidenum">
              <a:rPr lang="fr-FR" noProof="0" smtClean="0"/>
              <a:t>25</a:t>
            </a:fld>
            <a:endParaRPr lang="fr-FR" noProof="0" dirty="0"/>
          </a:p>
        </p:txBody>
      </p:sp>
      <p:sp>
        <p:nvSpPr>
          <p:cNvPr id="5" name="Titre 4">
            <a:extLst>
              <a:ext uri="{FF2B5EF4-FFF2-40B4-BE49-F238E27FC236}">
                <a16:creationId xmlns:a16="http://schemas.microsoft.com/office/drawing/2014/main" id="{51DD6079-C699-F7A8-92D2-3884DD242403}"/>
              </a:ext>
            </a:extLst>
          </p:cNvPr>
          <p:cNvSpPr>
            <a:spLocks noGrp="1"/>
          </p:cNvSpPr>
          <p:nvPr>
            <p:ph type="title"/>
          </p:nvPr>
        </p:nvSpPr>
        <p:spPr/>
        <p:txBody>
          <a:bodyPr/>
          <a:lstStyle/>
          <a:p>
            <a:r>
              <a:rPr lang="fr-FR" dirty="0" err="1"/>
              <a:t>RabbitMQ</a:t>
            </a:r>
            <a:endParaRPr lang="fr-FR" dirty="0"/>
          </a:p>
        </p:txBody>
      </p:sp>
      <p:sp>
        <p:nvSpPr>
          <p:cNvPr id="7" name="Cylindre 6">
            <a:extLst>
              <a:ext uri="{FF2B5EF4-FFF2-40B4-BE49-F238E27FC236}">
                <a16:creationId xmlns:a16="http://schemas.microsoft.com/office/drawing/2014/main" id="{47D51E1D-0C34-9A2F-DFBF-9858BB3710FC}"/>
              </a:ext>
            </a:extLst>
          </p:cNvPr>
          <p:cNvSpPr/>
          <p:nvPr/>
        </p:nvSpPr>
        <p:spPr>
          <a:xfrm rot="16200000">
            <a:off x="4815035" y="-447894"/>
            <a:ext cx="758472" cy="5389635"/>
          </a:xfrm>
          <a:prstGeom prst="can">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vert" rtlCol="0" anchor="ctr"/>
          <a:lstStyle/>
          <a:p>
            <a:pPr algn="ctr"/>
            <a:endParaRPr lang="fr-FR" dirty="0"/>
          </a:p>
        </p:txBody>
      </p:sp>
      <p:cxnSp>
        <p:nvCxnSpPr>
          <p:cNvPr id="8" name="Connecteur droit avec flèche 7">
            <a:extLst>
              <a:ext uri="{FF2B5EF4-FFF2-40B4-BE49-F238E27FC236}">
                <a16:creationId xmlns:a16="http://schemas.microsoft.com/office/drawing/2014/main" id="{36BEEF1E-8C77-D0B6-AAC8-3DB363E2D14E}"/>
              </a:ext>
            </a:extLst>
          </p:cNvPr>
          <p:cNvCxnSpPr>
            <a:cxnSpLocks/>
          </p:cNvCxnSpPr>
          <p:nvPr/>
        </p:nvCxnSpPr>
        <p:spPr>
          <a:xfrm>
            <a:off x="1285909" y="2152962"/>
            <a:ext cx="910150" cy="9396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Ellipse 9">
            <a:extLst>
              <a:ext uri="{FF2B5EF4-FFF2-40B4-BE49-F238E27FC236}">
                <a16:creationId xmlns:a16="http://schemas.microsoft.com/office/drawing/2014/main" id="{764F3093-2EB4-7157-5657-F12CBFE09F6E}"/>
              </a:ext>
            </a:extLst>
          </p:cNvPr>
          <p:cNvSpPr/>
          <p:nvPr/>
        </p:nvSpPr>
        <p:spPr>
          <a:xfrm>
            <a:off x="8775790" y="3963558"/>
            <a:ext cx="1366007" cy="4697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Consumer</a:t>
            </a:r>
          </a:p>
        </p:txBody>
      </p:sp>
      <p:cxnSp>
        <p:nvCxnSpPr>
          <p:cNvPr id="12" name="Connecteur droit avec flèche 11">
            <a:extLst>
              <a:ext uri="{FF2B5EF4-FFF2-40B4-BE49-F238E27FC236}">
                <a16:creationId xmlns:a16="http://schemas.microsoft.com/office/drawing/2014/main" id="{182F6204-9372-7F47-044A-8A58545CAC7F}"/>
              </a:ext>
            </a:extLst>
          </p:cNvPr>
          <p:cNvCxnSpPr>
            <a:cxnSpLocks/>
          </p:cNvCxnSpPr>
          <p:nvPr/>
        </p:nvCxnSpPr>
        <p:spPr>
          <a:xfrm>
            <a:off x="8656820" y="2626160"/>
            <a:ext cx="801974" cy="114386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pic>
        <p:nvPicPr>
          <p:cNvPr id="17" name="Graphique 16" descr="Enveloppe avec un remplissage uni">
            <a:extLst>
              <a:ext uri="{FF2B5EF4-FFF2-40B4-BE49-F238E27FC236}">
                <a16:creationId xmlns:a16="http://schemas.microsoft.com/office/drawing/2014/main" id="{83C075B7-6CDF-EBAB-B111-4E4A874CC5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1055" y="1900998"/>
            <a:ext cx="526801" cy="526801"/>
          </a:xfrm>
          <a:prstGeom prst="rect">
            <a:avLst/>
          </a:prstGeom>
        </p:spPr>
      </p:pic>
      <p:pic>
        <p:nvPicPr>
          <p:cNvPr id="20" name="Graphique 19" descr="Enveloppe avec un remplissage uni">
            <a:extLst>
              <a:ext uri="{FF2B5EF4-FFF2-40B4-BE49-F238E27FC236}">
                <a16:creationId xmlns:a16="http://schemas.microsoft.com/office/drawing/2014/main" id="{F2181EB0-C44C-F1AA-E869-801EA55CAB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33206" y="1983522"/>
            <a:ext cx="526801" cy="526801"/>
          </a:xfrm>
          <a:prstGeom prst="rect">
            <a:avLst/>
          </a:prstGeom>
        </p:spPr>
      </p:pic>
      <p:pic>
        <p:nvPicPr>
          <p:cNvPr id="21" name="Graphique 20" descr="Enveloppe avec un remplissage uni">
            <a:extLst>
              <a:ext uri="{FF2B5EF4-FFF2-40B4-BE49-F238E27FC236}">
                <a16:creationId xmlns:a16="http://schemas.microsoft.com/office/drawing/2014/main" id="{75A998FA-FC4C-4466-4B86-B16DB3FDC7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4314" y="1985827"/>
            <a:ext cx="526801" cy="526801"/>
          </a:xfrm>
          <a:prstGeom prst="rect">
            <a:avLst/>
          </a:prstGeom>
        </p:spPr>
      </p:pic>
      <p:pic>
        <p:nvPicPr>
          <p:cNvPr id="22" name="Graphique 21" descr="Enveloppe avec un remplissage uni">
            <a:extLst>
              <a:ext uri="{FF2B5EF4-FFF2-40B4-BE49-F238E27FC236}">
                <a16:creationId xmlns:a16="http://schemas.microsoft.com/office/drawing/2014/main" id="{7D543FE7-DA41-4279-9CF3-4C4A2A7666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93760" y="1985827"/>
            <a:ext cx="526801" cy="526801"/>
          </a:xfrm>
          <a:prstGeom prst="rect">
            <a:avLst/>
          </a:prstGeom>
        </p:spPr>
      </p:pic>
      <p:pic>
        <p:nvPicPr>
          <p:cNvPr id="23" name="Graphique 22" descr="Enveloppe avec un remplissage uni">
            <a:extLst>
              <a:ext uri="{FF2B5EF4-FFF2-40B4-BE49-F238E27FC236}">
                <a16:creationId xmlns:a16="http://schemas.microsoft.com/office/drawing/2014/main" id="{69F229FB-A536-10EF-EE15-F5D60F3FD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14868" y="2001761"/>
            <a:ext cx="526801" cy="526801"/>
          </a:xfrm>
          <a:prstGeom prst="rect">
            <a:avLst/>
          </a:prstGeom>
        </p:spPr>
      </p:pic>
      <p:pic>
        <p:nvPicPr>
          <p:cNvPr id="24" name="Graphique 23" descr="Enveloppe avec un remplissage uni">
            <a:extLst>
              <a:ext uri="{FF2B5EF4-FFF2-40B4-BE49-F238E27FC236}">
                <a16:creationId xmlns:a16="http://schemas.microsoft.com/office/drawing/2014/main" id="{2E0C46D6-A830-0663-C92D-D380B12FEB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75422" y="1985827"/>
            <a:ext cx="526801" cy="526801"/>
          </a:xfrm>
          <a:prstGeom prst="rect">
            <a:avLst/>
          </a:prstGeom>
        </p:spPr>
      </p:pic>
      <p:pic>
        <p:nvPicPr>
          <p:cNvPr id="25" name="Graphique 24" descr="Enveloppe avec un remplissage uni">
            <a:extLst>
              <a:ext uri="{FF2B5EF4-FFF2-40B4-BE49-F238E27FC236}">
                <a16:creationId xmlns:a16="http://schemas.microsoft.com/office/drawing/2014/main" id="{01BC0204-7C0D-7226-8D55-E471591D6B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34539" y="1985827"/>
            <a:ext cx="526801" cy="526801"/>
          </a:xfrm>
          <a:prstGeom prst="rect">
            <a:avLst/>
          </a:prstGeom>
        </p:spPr>
      </p:pic>
      <p:pic>
        <p:nvPicPr>
          <p:cNvPr id="26" name="Graphique 25" descr="Enveloppe avec un remplissage uni">
            <a:extLst>
              <a:ext uri="{FF2B5EF4-FFF2-40B4-BE49-F238E27FC236}">
                <a16:creationId xmlns:a16="http://schemas.microsoft.com/office/drawing/2014/main" id="{3A337247-61F6-9317-8F56-F4646CE072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09554" y="2001761"/>
            <a:ext cx="526801" cy="526801"/>
          </a:xfrm>
          <a:prstGeom prst="rect">
            <a:avLst/>
          </a:prstGeom>
        </p:spPr>
      </p:pic>
      <p:pic>
        <p:nvPicPr>
          <p:cNvPr id="27" name="Graphique 26" descr="Enveloppe avec un remplissage uni">
            <a:extLst>
              <a:ext uri="{FF2B5EF4-FFF2-40B4-BE49-F238E27FC236}">
                <a16:creationId xmlns:a16="http://schemas.microsoft.com/office/drawing/2014/main" id="{F88D56A6-45F9-5FD5-AE73-A0BCB332D5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93656" y="1985827"/>
            <a:ext cx="526801" cy="526801"/>
          </a:xfrm>
          <a:prstGeom prst="rect">
            <a:avLst/>
          </a:prstGeom>
        </p:spPr>
      </p:pic>
      <p:sp>
        <p:nvSpPr>
          <p:cNvPr id="34" name="ZoneTexte 33">
            <a:extLst>
              <a:ext uri="{FF2B5EF4-FFF2-40B4-BE49-F238E27FC236}">
                <a16:creationId xmlns:a16="http://schemas.microsoft.com/office/drawing/2014/main" id="{6F244A54-0872-AAEC-630F-8F032FD5CB56}"/>
              </a:ext>
            </a:extLst>
          </p:cNvPr>
          <p:cNvSpPr txBox="1"/>
          <p:nvPr/>
        </p:nvSpPr>
        <p:spPr>
          <a:xfrm>
            <a:off x="6623860" y="1796190"/>
            <a:ext cx="1325461" cy="307777"/>
          </a:xfrm>
          <a:prstGeom prst="rect">
            <a:avLst/>
          </a:prstGeom>
          <a:noFill/>
        </p:spPr>
        <p:txBody>
          <a:bodyPr wrap="square" rtlCol="0">
            <a:spAutoFit/>
          </a:bodyPr>
          <a:lstStyle/>
          <a:p>
            <a:pPr algn="ctr"/>
            <a:r>
              <a:rPr lang="fr-FR" sz="1400" dirty="0" err="1"/>
              <a:t>ready</a:t>
            </a:r>
            <a:endParaRPr lang="fr-FR" sz="1400" dirty="0"/>
          </a:p>
        </p:txBody>
      </p:sp>
      <p:sp>
        <p:nvSpPr>
          <p:cNvPr id="35" name="ZoneTexte 34">
            <a:extLst>
              <a:ext uri="{FF2B5EF4-FFF2-40B4-BE49-F238E27FC236}">
                <a16:creationId xmlns:a16="http://schemas.microsoft.com/office/drawing/2014/main" id="{9461E716-BA7B-0374-BBAC-EA8332E6B7F5}"/>
              </a:ext>
            </a:extLst>
          </p:cNvPr>
          <p:cNvSpPr txBox="1"/>
          <p:nvPr/>
        </p:nvSpPr>
        <p:spPr>
          <a:xfrm>
            <a:off x="7608227" y="1785258"/>
            <a:ext cx="1325461" cy="307777"/>
          </a:xfrm>
          <a:prstGeom prst="rect">
            <a:avLst/>
          </a:prstGeom>
          <a:noFill/>
        </p:spPr>
        <p:txBody>
          <a:bodyPr wrap="square" rtlCol="0">
            <a:spAutoFit/>
          </a:bodyPr>
          <a:lstStyle/>
          <a:p>
            <a:pPr algn="ctr"/>
            <a:r>
              <a:rPr lang="fr-FR" sz="1400" dirty="0" err="1">
                <a:solidFill>
                  <a:srgbClr val="00B0F0"/>
                </a:solidFill>
              </a:rPr>
              <a:t>unacked</a:t>
            </a:r>
            <a:endParaRPr lang="fr-FR" sz="1400" dirty="0">
              <a:solidFill>
                <a:srgbClr val="00B0F0"/>
              </a:solidFill>
            </a:endParaRPr>
          </a:p>
        </p:txBody>
      </p:sp>
      <p:sp>
        <p:nvSpPr>
          <p:cNvPr id="36" name="ZoneTexte 35">
            <a:extLst>
              <a:ext uri="{FF2B5EF4-FFF2-40B4-BE49-F238E27FC236}">
                <a16:creationId xmlns:a16="http://schemas.microsoft.com/office/drawing/2014/main" id="{EF9EE598-164A-3378-E802-7D63DD210CE6}"/>
              </a:ext>
            </a:extLst>
          </p:cNvPr>
          <p:cNvSpPr txBox="1"/>
          <p:nvPr/>
        </p:nvSpPr>
        <p:spPr>
          <a:xfrm>
            <a:off x="1134301" y="1852221"/>
            <a:ext cx="1325461" cy="307777"/>
          </a:xfrm>
          <a:prstGeom prst="rect">
            <a:avLst/>
          </a:prstGeom>
          <a:noFill/>
        </p:spPr>
        <p:txBody>
          <a:bodyPr wrap="square" rtlCol="0">
            <a:spAutoFit/>
          </a:bodyPr>
          <a:lstStyle/>
          <a:p>
            <a:pPr algn="ctr"/>
            <a:r>
              <a:rPr lang="fr-FR" sz="1400" dirty="0" err="1"/>
              <a:t>publish</a:t>
            </a:r>
            <a:endParaRPr lang="fr-FR" sz="1400" dirty="0"/>
          </a:p>
        </p:txBody>
      </p:sp>
      <p:cxnSp>
        <p:nvCxnSpPr>
          <p:cNvPr id="37" name="Connecteur droit avec flèche 36">
            <a:extLst>
              <a:ext uri="{FF2B5EF4-FFF2-40B4-BE49-F238E27FC236}">
                <a16:creationId xmlns:a16="http://schemas.microsoft.com/office/drawing/2014/main" id="{CCB11B4A-9DC2-BA94-AA4D-606DA0ED1C94}"/>
              </a:ext>
            </a:extLst>
          </p:cNvPr>
          <p:cNvCxnSpPr>
            <a:cxnSpLocks/>
          </p:cNvCxnSpPr>
          <p:nvPr/>
        </p:nvCxnSpPr>
        <p:spPr>
          <a:xfrm flipH="1" flipV="1">
            <a:off x="8009554" y="2697657"/>
            <a:ext cx="924134" cy="1184795"/>
          </a:xfrm>
          <a:prstGeom prst="straightConnector1">
            <a:avLst/>
          </a:prstGeom>
          <a:ln w="19050">
            <a:prstDash val="lgDashDot"/>
            <a:tailEnd type="triangle"/>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5A3DAE55-ED7B-4FAF-4CA5-0E554A930420}"/>
              </a:ext>
            </a:extLst>
          </p:cNvPr>
          <p:cNvSpPr txBox="1"/>
          <p:nvPr/>
        </p:nvSpPr>
        <p:spPr>
          <a:xfrm rot="3019960">
            <a:off x="7888321" y="2999543"/>
            <a:ext cx="1325461" cy="307777"/>
          </a:xfrm>
          <a:prstGeom prst="rect">
            <a:avLst/>
          </a:prstGeom>
          <a:noFill/>
        </p:spPr>
        <p:txBody>
          <a:bodyPr wrap="square" rtlCol="0">
            <a:spAutoFit/>
          </a:bodyPr>
          <a:lstStyle/>
          <a:p>
            <a:pPr algn="ctr"/>
            <a:r>
              <a:rPr lang="fr-FR" sz="1400" dirty="0" err="1">
                <a:solidFill>
                  <a:srgbClr val="92D050"/>
                </a:solidFill>
              </a:rPr>
              <a:t>ack</a:t>
            </a:r>
            <a:endParaRPr lang="fr-FR" sz="1400" dirty="0">
              <a:solidFill>
                <a:srgbClr val="92D050"/>
              </a:solidFill>
            </a:endParaRPr>
          </a:p>
        </p:txBody>
      </p:sp>
      <p:cxnSp>
        <p:nvCxnSpPr>
          <p:cNvPr id="41" name="Connecteur droit avec flèche 40">
            <a:extLst>
              <a:ext uri="{FF2B5EF4-FFF2-40B4-BE49-F238E27FC236}">
                <a16:creationId xmlns:a16="http://schemas.microsoft.com/office/drawing/2014/main" id="{B03C03E1-7E7C-3AD8-143A-6A2A2F7333E0}"/>
              </a:ext>
            </a:extLst>
          </p:cNvPr>
          <p:cNvCxnSpPr>
            <a:cxnSpLocks/>
          </p:cNvCxnSpPr>
          <p:nvPr/>
        </p:nvCxnSpPr>
        <p:spPr>
          <a:xfrm flipH="1" flipV="1">
            <a:off x="7692793" y="2899406"/>
            <a:ext cx="924134" cy="1184795"/>
          </a:xfrm>
          <a:prstGeom prst="straightConnector1">
            <a:avLst/>
          </a:prstGeom>
          <a:ln w="19050">
            <a:prstDash val="lgDashDot"/>
            <a:tailEnd type="triangle"/>
          </a:ln>
        </p:spPr>
        <p:style>
          <a:lnRef idx="1">
            <a:schemeClr val="accent1"/>
          </a:lnRef>
          <a:fillRef idx="0">
            <a:schemeClr val="accent1"/>
          </a:fillRef>
          <a:effectRef idx="0">
            <a:schemeClr val="accent1"/>
          </a:effectRef>
          <a:fontRef idx="minor">
            <a:schemeClr val="tx1"/>
          </a:fontRef>
        </p:style>
      </p:cxnSp>
      <p:sp>
        <p:nvSpPr>
          <p:cNvPr id="42" name="ZoneTexte 41">
            <a:extLst>
              <a:ext uri="{FF2B5EF4-FFF2-40B4-BE49-F238E27FC236}">
                <a16:creationId xmlns:a16="http://schemas.microsoft.com/office/drawing/2014/main" id="{5A7FDCE6-0939-C8FF-B19B-D94852A24DD8}"/>
              </a:ext>
            </a:extLst>
          </p:cNvPr>
          <p:cNvSpPr txBox="1"/>
          <p:nvPr/>
        </p:nvSpPr>
        <p:spPr>
          <a:xfrm rot="3019960">
            <a:off x="7571560" y="3201292"/>
            <a:ext cx="1325461" cy="307777"/>
          </a:xfrm>
          <a:prstGeom prst="rect">
            <a:avLst/>
          </a:prstGeom>
          <a:noFill/>
        </p:spPr>
        <p:txBody>
          <a:bodyPr wrap="square" rtlCol="0">
            <a:spAutoFit/>
          </a:bodyPr>
          <a:lstStyle/>
          <a:p>
            <a:pPr algn="ctr"/>
            <a:r>
              <a:rPr lang="fr-FR" sz="1400" dirty="0" err="1">
                <a:solidFill>
                  <a:srgbClr val="FFC000"/>
                </a:solidFill>
              </a:rPr>
              <a:t>nack</a:t>
            </a:r>
            <a:endParaRPr lang="fr-FR" sz="1400" dirty="0">
              <a:solidFill>
                <a:srgbClr val="FFC000"/>
              </a:solidFill>
            </a:endParaRPr>
          </a:p>
        </p:txBody>
      </p:sp>
      <p:cxnSp>
        <p:nvCxnSpPr>
          <p:cNvPr id="43" name="Connecteur droit avec flèche 42">
            <a:extLst>
              <a:ext uri="{FF2B5EF4-FFF2-40B4-BE49-F238E27FC236}">
                <a16:creationId xmlns:a16="http://schemas.microsoft.com/office/drawing/2014/main" id="{4291CCF9-561F-815B-0BE9-BA41D7991E68}"/>
              </a:ext>
            </a:extLst>
          </p:cNvPr>
          <p:cNvCxnSpPr>
            <a:cxnSpLocks/>
          </p:cNvCxnSpPr>
          <p:nvPr/>
        </p:nvCxnSpPr>
        <p:spPr>
          <a:xfrm flipH="1" flipV="1">
            <a:off x="7348999" y="3066276"/>
            <a:ext cx="924134" cy="1184795"/>
          </a:xfrm>
          <a:prstGeom prst="straightConnector1">
            <a:avLst/>
          </a:prstGeom>
          <a:ln w="19050">
            <a:prstDash val="lgDashDot"/>
            <a:tailEnd type="triangle"/>
          </a:ln>
        </p:spPr>
        <p:style>
          <a:lnRef idx="1">
            <a:schemeClr val="accent1"/>
          </a:lnRef>
          <a:fillRef idx="0">
            <a:schemeClr val="accent1"/>
          </a:fillRef>
          <a:effectRef idx="0">
            <a:schemeClr val="accent1"/>
          </a:effectRef>
          <a:fontRef idx="minor">
            <a:schemeClr val="tx1"/>
          </a:fontRef>
        </p:style>
      </p:cxnSp>
      <p:sp>
        <p:nvSpPr>
          <p:cNvPr id="44" name="ZoneTexte 43">
            <a:extLst>
              <a:ext uri="{FF2B5EF4-FFF2-40B4-BE49-F238E27FC236}">
                <a16:creationId xmlns:a16="http://schemas.microsoft.com/office/drawing/2014/main" id="{3E7CEB24-91F0-99DF-DCE6-585AD711C153}"/>
              </a:ext>
            </a:extLst>
          </p:cNvPr>
          <p:cNvSpPr txBox="1"/>
          <p:nvPr/>
        </p:nvSpPr>
        <p:spPr>
          <a:xfrm rot="3019960">
            <a:off x="7227766" y="3368162"/>
            <a:ext cx="1325461" cy="307777"/>
          </a:xfrm>
          <a:prstGeom prst="rect">
            <a:avLst/>
          </a:prstGeom>
          <a:noFill/>
        </p:spPr>
        <p:txBody>
          <a:bodyPr wrap="square" rtlCol="0">
            <a:spAutoFit/>
          </a:bodyPr>
          <a:lstStyle/>
          <a:p>
            <a:pPr algn="ctr"/>
            <a:r>
              <a:rPr lang="fr-FR" sz="1400" dirty="0" err="1">
                <a:solidFill>
                  <a:srgbClr val="FF0000"/>
                </a:solidFill>
              </a:rPr>
              <a:t>reject</a:t>
            </a:r>
            <a:endParaRPr lang="fr-FR" sz="1400" dirty="0">
              <a:solidFill>
                <a:srgbClr val="FF0000"/>
              </a:solidFill>
            </a:endParaRPr>
          </a:p>
        </p:txBody>
      </p:sp>
      <p:sp>
        <p:nvSpPr>
          <p:cNvPr id="48" name="Parenthèse ouvrante 47">
            <a:extLst>
              <a:ext uri="{FF2B5EF4-FFF2-40B4-BE49-F238E27FC236}">
                <a16:creationId xmlns:a16="http://schemas.microsoft.com/office/drawing/2014/main" id="{7A8D5977-C9C7-1A01-00DB-6B38463E12E5}"/>
              </a:ext>
            </a:extLst>
          </p:cNvPr>
          <p:cNvSpPr/>
          <p:nvPr/>
        </p:nvSpPr>
        <p:spPr>
          <a:xfrm rot="16200000">
            <a:off x="6668753" y="1354539"/>
            <a:ext cx="202317" cy="210109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ZoneTexte 48">
            <a:extLst>
              <a:ext uri="{FF2B5EF4-FFF2-40B4-BE49-F238E27FC236}">
                <a16:creationId xmlns:a16="http://schemas.microsoft.com/office/drawing/2014/main" id="{B1B8A0A5-1543-F73F-2CF5-0851803424C2}"/>
              </a:ext>
            </a:extLst>
          </p:cNvPr>
          <p:cNvSpPr txBox="1"/>
          <p:nvPr/>
        </p:nvSpPr>
        <p:spPr>
          <a:xfrm>
            <a:off x="6015388" y="2468767"/>
            <a:ext cx="1325461" cy="307777"/>
          </a:xfrm>
          <a:prstGeom prst="rect">
            <a:avLst/>
          </a:prstGeom>
          <a:noFill/>
        </p:spPr>
        <p:txBody>
          <a:bodyPr wrap="square" rtlCol="0">
            <a:spAutoFit/>
          </a:bodyPr>
          <a:lstStyle/>
          <a:p>
            <a:pPr algn="ctr"/>
            <a:r>
              <a:rPr lang="fr-FR" sz="1400" dirty="0" err="1"/>
              <a:t>prefetch</a:t>
            </a:r>
            <a:endParaRPr lang="fr-FR" sz="1400" dirty="0"/>
          </a:p>
        </p:txBody>
      </p:sp>
      <p:sp>
        <p:nvSpPr>
          <p:cNvPr id="50" name="ZoneTexte 49">
            <a:extLst>
              <a:ext uri="{FF2B5EF4-FFF2-40B4-BE49-F238E27FC236}">
                <a16:creationId xmlns:a16="http://schemas.microsoft.com/office/drawing/2014/main" id="{A4D50A58-C95D-E3CB-2C7D-E3B7635423A7}"/>
              </a:ext>
            </a:extLst>
          </p:cNvPr>
          <p:cNvSpPr txBox="1"/>
          <p:nvPr/>
        </p:nvSpPr>
        <p:spPr>
          <a:xfrm rot="3319598">
            <a:off x="8503023" y="2904217"/>
            <a:ext cx="1325461" cy="307777"/>
          </a:xfrm>
          <a:prstGeom prst="rect">
            <a:avLst/>
          </a:prstGeom>
          <a:noFill/>
        </p:spPr>
        <p:txBody>
          <a:bodyPr wrap="square" rtlCol="0">
            <a:spAutoFit/>
          </a:bodyPr>
          <a:lstStyle/>
          <a:p>
            <a:pPr algn="ctr"/>
            <a:r>
              <a:rPr lang="fr-FR" sz="1400" dirty="0" err="1"/>
              <a:t>deliver</a:t>
            </a:r>
            <a:endParaRPr lang="fr-FR" sz="1400" dirty="0"/>
          </a:p>
        </p:txBody>
      </p:sp>
      <p:sp>
        <p:nvSpPr>
          <p:cNvPr id="52" name="Flèche : quatre pointes 51">
            <a:extLst>
              <a:ext uri="{FF2B5EF4-FFF2-40B4-BE49-F238E27FC236}">
                <a16:creationId xmlns:a16="http://schemas.microsoft.com/office/drawing/2014/main" id="{E72E2C08-F372-2AD1-1D12-0C8D529D5C09}"/>
              </a:ext>
            </a:extLst>
          </p:cNvPr>
          <p:cNvSpPr/>
          <p:nvPr/>
        </p:nvSpPr>
        <p:spPr>
          <a:xfrm>
            <a:off x="4231609" y="3779902"/>
            <a:ext cx="1382568" cy="1216152"/>
          </a:xfrm>
          <a:prstGeom prst="quadArrow">
            <a:avLst>
              <a:gd name="adj1" fmla="val 33593"/>
              <a:gd name="adj2" fmla="val 22500"/>
              <a:gd name="adj3" fmla="val 2003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400" dirty="0">
                <a:solidFill>
                  <a:schemeClr val="accent1">
                    <a:lumMod val="25000"/>
                    <a:lumOff val="75000"/>
                  </a:schemeClr>
                </a:solidFill>
              </a:rPr>
              <a:t>Dead </a:t>
            </a:r>
            <a:r>
              <a:rPr lang="fr-FR" sz="1400" dirty="0" err="1">
                <a:solidFill>
                  <a:schemeClr val="accent1">
                    <a:lumMod val="25000"/>
                    <a:lumOff val="75000"/>
                  </a:schemeClr>
                </a:solidFill>
              </a:rPr>
              <a:t>letter</a:t>
            </a:r>
            <a:r>
              <a:rPr lang="fr-FR" sz="1400" dirty="0">
                <a:solidFill>
                  <a:schemeClr val="accent1">
                    <a:lumMod val="25000"/>
                    <a:lumOff val="75000"/>
                  </a:schemeClr>
                </a:solidFill>
              </a:rPr>
              <a:t> exchange</a:t>
            </a:r>
          </a:p>
        </p:txBody>
      </p:sp>
      <p:pic>
        <p:nvPicPr>
          <p:cNvPr id="54" name="Graphique 53" descr="Actualiser contour">
            <a:extLst>
              <a:ext uri="{FF2B5EF4-FFF2-40B4-BE49-F238E27FC236}">
                <a16:creationId xmlns:a16="http://schemas.microsoft.com/office/drawing/2014/main" id="{CD6729D5-8CC2-4192-9165-0DECEEF9C5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30306" y="1369210"/>
            <a:ext cx="914400" cy="914400"/>
          </a:xfrm>
          <a:prstGeom prst="rect">
            <a:avLst/>
          </a:prstGeom>
        </p:spPr>
      </p:pic>
      <p:sp>
        <p:nvSpPr>
          <p:cNvPr id="55" name="ZoneTexte 54">
            <a:extLst>
              <a:ext uri="{FF2B5EF4-FFF2-40B4-BE49-F238E27FC236}">
                <a16:creationId xmlns:a16="http://schemas.microsoft.com/office/drawing/2014/main" id="{97BE3480-CCE0-8B32-AD73-7113A1DC9B08}"/>
              </a:ext>
            </a:extLst>
          </p:cNvPr>
          <p:cNvSpPr txBox="1"/>
          <p:nvPr/>
        </p:nvSpPr>
        <p:spPr>
          <a:xfrm>
            <a:off x="9267938" y="1593221"/>
            <a:ext cx="1325461" cy="307777"/>
          </a:xfrm>
          <a:prstGeom prst="rect">
            <a:avLst/>
          </a:prstGeom>
          <a:noFill/>
        </p:spPr>
        <p:txBody>
          <a:bodyPr wrap="square" rtlCol="0">
            <a:spAutoFit/>
          </a:bodyPr>
          <a:lstStyle/>
          <a:p>
            <a:pPr algn="ctr"/>
            <a:r>
              <a:rPr lang="fr-FR" sz="1400" dirty="0" err="1"/>
              <a:t>Requeue</a:t>
            </a:r>
            <a:r>
              <a:rPr lang="fr-FR" sz="1400" dirty="0"/>
              <a:t> : </a:t>
            </a:r>
            <a:r>
              <a:rPr lang="fr-FR" sz="1400" dirty="0" err="1"/>
              <a:t>true</a:t>
            </a:r>
            <a:endParaRPr lang="fr-FR" sz="1400" dirty="0"/>
          </a:p>
        </p:txBody>
      </p:sp>
      <p:cxnSp>
        <p:nvCxnSpPr>
          <p:cNvPr id="56" name="Connecteur droit avec flèche 55">
            <a:extLst>
              <a:ext uri="{FF2B5EF4-FFF2-40B4-BE49-F238E27FC236}">
                <a16:creationId xmlns:a16="http://schemas.microsoft.com/office/drawing/2014/main" id="{ACE3E861-2CD0-93AC-585F-9E05A7B0BA6F}"/>
              </a:ext>
            </a:extLst>
          </p:cNvPr>
          <p:cNvCxnSpPr>
            <a:cxnSpLocks/>
          </p:cNvCxnSpPr>
          <p:nvPr/>
        </p:nvCxnSpPr>
        <p:spPr>
          <a:xfrm flipH="1">
            <a:off x="5385088" y="2899406"/>
            <a:ext cx="1676252" cy="1064152"/>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59" name="ZoneTexte 58">
            <a:extLst>
              <a:ext uri="{FF2B5EF4-FFF2-40B4-BE49-F238E27FC236}">
                <a16:creationId xmlns:a16="http://schemas.microsoft.com/office/drawing/2014/main" id="{0D4B3370-F840-AE91-B051-94331E12AB81}"/>
              </a:ext>
            </a:extLst>
          </p:cNvPr>
          <p:cNvSpPr txBox="1"/>
          <p:nvPr/>
        </p:nvSpPr>
        <p:spPr>
          <a:xfrm rot="19619997">
            <a:off x="5655440" y="3398065"/>
            <a:ext cx="1366007" cy="523220"/>
          </a:xfrm>
          <a:prstGeom prst="rect">
            <a:avLst/>
          </a:prstGeom>
          <a:noFill/>
        </p:spPr>
        <p:txBody>
          <a:bodyPr wrap="square" rtlCol="0">
            <a:spAutoFit/>
          </a:bodyPr>
          <a:lstStyle/>
          <a:p>
            <a:pPr algn="ctr"/>
            <a:r>
              <a:rPr lang="fr-FR" sz="1400" dirty="0" err="1"/>
              <a:t>nack</a:t>
            </a:r>
            <a:r>
              <a:rPr lang="fr-FR" sz="1400" dirty="0"/>
              <a:t> OR </a:t>
            </a:r>
            <a:r>
              <a:rPr lang="fr-FR" sz="1400" dirty="0" err="1"/>
              <a:t>reject</a:t>
            </a:r>
            <a:endParaRPr lang="fr-FR" sz="1400" dirty="0"/>
          </a:p>
          <a:p>
            <a:pPr algn="ctr"/>
            <a:r>
              <a:rPr lang="fr-FR" sz="1400" dirty="0"/>
              <a:t>+ </a:t>
            </a:r>
            <a:r>
              <a:rPr lang="fr-FR" sz="1400" dirty="0" err="1"/>
              <a:t>requeue</a:t>
            </a:r>
            <a:r>
              <a:rPr lang="fr-FR" sz="1400" dirty="0"/>
              <a:t> : </a:t>
            </a:r>
            <a:r>
              <a:rPr lang="fr-FR" sz="1400" dirty="0" err="1"/>
              <a:t>true</a:t>
            </a:r>
            <a:endParaRPr lang="fr-FR" sz="1400" dirty="0"/>
          </a:p>
        </p:txBody>
      </p:sp>
    </p:spTree>
    <p:extLst>
      <p:ext uri="{BB962C8B-B14F-4D97-AF65-F5344CB8AC3E}">
        <p14:creationId xmlns:p14="http://schemas.microsoft.com/office/powerpoint/2010/main" val="1093765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image 7" title="Image de bâtiment">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3">
            <a:extLst>
              <a:ext uri="{BEBA8EAE-BF5A-486C-A8C5-ECC9F3942E4B}">
                <a14:imgProps xmlns:a14="http://schemas.microsoft.com/office/drawing/2010/main">
                  <a14:imgLayer r:embed="rId4">
                    <a14:imgEffect>
                      <a14:saturation sat="0"/>
                    </a14:imgEffect>
                  </a14:imgLayer>
                </a14:imgProps>
              </a:ext>
            </a:extLst>
          </a:blip>
          <a:srcRect l="20784" r="20784"/>
          <a:stretch>
            <a:fillRect/>
          </a:stretch>
        </p:blipFill>
        <p:spPr/>
      </p:pic>
      <p:sp>
        <p:nvSpPr>
          <p:cNvPr id="10" name="Hexagone 9" descr="Hexagone de couleur foncée unie au milieu d’accentuation d’image">
            <a:extLst>
              <a:ext uri="{FF2B5EF4-FFF2-40B4-BE49-F238E27FC236}">
                <a16:creationId xmlns:a16="http://schemas.microsoft.com/office/drawing/2014/main" id="{84367257-921F-4C31-9DD7-8B0616248FDF}"/>
              </a:ext>
            </a:extLst>
          </p:cNvPr>
          <p:cNvSpPr/>
          <p:nvPr/>
        </p:nvSpPr>
        <p:spPr>
          <a:xfrm rot="16200000">
            <a:off x="1329114" y="1214250"/>
            <a:ext cx="5137089" cy="4428522"/>
          </a:xfrm>
          <a:prstGeom prst="hexagon">
            <a:avLst/>
          </a:prstGeom>
          <a:blipFill dpi="0" rotWithShape="0">
            <a:blip r:embed="rId5"/>
            <a:srcRect/>
            <a:tile tx="0" ty="0" sx="50000" sy="5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 name="Titre 3">
            <a:extLst>
              <a:ext uri="{FF2B5EF4-FFF2-40B4-BE49-F238E27FC236}">
                <a16:creationId xmlns:a16="http://schemas.microsoft.com/office/drawing/2014/main" id="{291CA16A-993E-43BA-BDDC-9E427CF951B2}"/>
              </a:ext>
            </a:extLst>
          </p:cNvPr>
          <p:cNvSpPr>
            <a:spLocks noGrp="1"/>
          </p:cNvSpPr>
          <p:nvPr>
            <p:ph type="title"/>
          </p:nvPr>
        </p:nvSpPr>
        <p:spPr/>
        <p:txBody>
          <a:bodyPr rtlCol="0"/>
          <a:lstStyle/>
          <a:p>
            <a:pPr rtl="0"/>
            <a:r>
              <a:rPr lang="fr-FR" b="0" dirty="0">
                <a:latin typeface="Calibri Light" panose="020F0302020204030204" pitchFamily="34" charset="0"/>
              </a:rPr>
              <a:t>Un connecteur sophistiqué</a:t>
            </a:r>
            <a:endParaRPr lang="fr-FR" dirty="0"/>
          </a:p>
        </p:txBody>
      </p:sp>
      <p:sp>
        <p:nvSpPr>
          <p:cNvPr id="5" name="Espace réservé du texte 4">
            <a:extLst>
              <a:ext uri="{FF2B5EF4-FFF2-40B4-BE49-F238E27FC236}">
                <a16:creationId xmlns:a16="http://schemas.microsoft.com/office/drawing/2014/main" id="{F063A021-7C19-4C85-B48B-EFEA732C1906}"/>
              </a:ext>
            </a:extLst>
          </p:cNvPr>
          <p:cNvSpPr>
            <a:spLocks noGrp="1"/>
          </p:cNvSpPr>
          <p:nvPr>
            <p:ph type="body" idx="1"/>
          </p:nvPr>
        </p:nvSpPr>
        <p:spPr/>
        <p:txBody>
          <a:bodyPr rtlCol="0"/>
          <a:lstStyle/>
          <a:p>
            <a:pPr rtl="0"/>
            <a:r>
              <a:rPr lang="fr-FR" dirty="0"/>
              <a:t>Quand poster un message devient simple</a:t>
            </a:r>
          </a:p>
        </p:txBody>
      </p:sp>
    </p:spTree>
    <p:extLst>
      <p:ext uri="{BB962C8B-B14F-4D97-AF65-F5344CB8AC3E}">
        <p14:creationId xmlns:p14="http://schemas.microsoft.com/office/powerpoint/2010/main" val="3412252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916B4247-2920-F16F-58EF-965FEB5AC418}"/>
              </a:ext>
            </a:extLst>
          </p:cNvPr>
          <p:cNvSpPr>
            <a:spLocks noGrp="1"/>
          </p:cNvSpPr>
          <p:nvPr>
            <p:ph type="body" idx="1"/>
          </p:nvPr>
        </p:nvSpPr>
        <p:spPr>
          <a:xfrm>
            <a:off x="518678" y="1730942"/>
            <a:ext cx="5475290" cy="781188"/>
          </a:xfrm>
        </p:spPr>
        <p:txBody>
          <a:bodyPr/>
          <a:lstStyle/>
          <a:p>
            <a:r>
              <a:rPr lang="fr-FR" dirty="0"/>
              <a:t>Pour envoyer un message il faut :</a:t>
            </a:r>
          </a:p>
        </p:txBody>
      </p:sp>
      <p:sp>
        <p:nvSpPr>
          <p:cNvPr id="3" name="Espace réservé du contenu 2">
            <a:extLst>
              <a:ext uri="{FF2B5EF4-FFF2-40B4-BE49-F238E27FC236}">
                <a16:creationId xmlns:a16="http://schemas.microsoft.com/office/drawing/2014/main" id="{6F467DE1-1214-158F-5A8F-50127DF453F2}"/>
              </a:ext>
            </a:extLst>
          </p:cNvPr>
          <p:cNvSpPr>
            <a:spLocks noGrp="1"/>
          </p:cNvSpPr>
          <p:nvPr>
            <p:ph sz="half" idx="13"/>
          </p:nvPr>
        </p:nvSpPr>
        <p:spPr>
          <a:xfrm>
            <a:off x="520698" y="2512130"/>
            <a:ext cx="5475290" cy="3606095"/>
          </a:xfrm>
        </p:spPr>
        <p:txBody>
          <a:bodyPr>
            <a:normAutofit fontScale="92500" lnSpcReduction="20000"/>
          </a:bodyPr>
          <a:lstStyle/>
          <a:p>
            <a:r>
              <a:rPr lang="fr-FR" dirty="0"/>
              <a:t>Créer une connexion</a:t>
            </a:r>
          </a:p>
          <a:p>
            <a:r>
              <a:rPr lang="fr-FR" dirty="0"/>
              <a:t>Créer un </a:t>
            </a:r>
            <a:r>
              <a:rPr lang="fr-FR" dirty="0" err="1"/>
              <a:t>channel</a:t>
            </a:r>
            <a:endParaRPr lang="fr-FR" dirty="0"/>
          </a:p>
          <a:p>
            <a:r>
              <a:rPr lang="fr-FR" dirty="0"/>
              <a:t>Créer la file, en définissant :</a:t>
            </a:r>
          </a:p>
          <a:p>
            <a:pPr lvl="1"/>
            <a:r>
              <a:rPr lang="fr-FR" dirty="0"/>
              <a:t>Son nom</a:t>
            </a:r>
          </a:p>
          <a:p>
            <a:pPr lvl="1"/>
            <a:r>
              <a:rPr lang="fr-FR" dirty="0"/>
              <a:t>Sa durabilité</a:t>
            </a:r>
          </a:p>
          <a:p>
            <a:pPr lvl="1"/>
            <a:r>
              <a:rPr lang="fr-FR" dirty="0"/>
              <a:t>Son exclusivité</a:t>
            </a:r>
          </a:p>
          <a:p>
            <a:pPr lvl="1"/>
            <a:r>
              <a:rPr lang="fr-FR" dirty="0"/>
              <a:t>Son </a:t>
            </a:r>
            <a:r>
              <a:rPr lang="fr-FR" dirty="0" err="1"/>
              <a:t>auto-destruction</a:t>
            </a:r>
            <a:r>
              <a:rPr lang="fr-FR" dirty="0"/>
              <a:t> ou non</a:t>
            </a:r>
          </a:p>
          <a:p>
            <a:pPr lvl="1"/>
            <a:r>
              <a:rPr lang="fr-FR" dirty="0"/>
              <a:t>Des arguments supplémentaires pour les messages</a:t>
            </a:r>
          </a:p>
          <a:p>
            <a:r>
              <a:rPr lang="fr-FR" dirty="0"/>
              <a:t>Sérialiser le message à envoyer</a:t>
            </a:r>
          </a:p>
          <a:p>
            <a:r>
              <a:rPr lang="fr-FR" dirty="0"/>
              <a:t>Le publier</a:t>
            </a:r>
          </a:p>
        </p:txBody>
      </p:sp>
      <p:sp>
        <p:nvSpPr>
          <p:cNvPr id="4" name="Espace réservé du texte 3">
            <a:extLst>
              <a:ext uri="{FF2B5EF4-FFF2-40B4-BE49-F238E27FC236}">
                <a16:creationId xmlns:a16="http://schemas.microsoft.com/office/drawing/2014/main" id="{339B71A0-1DA5-3F61-6351-9C7FC0E0FEC2}"/>
              </a:ext>
            </a:extLst>
          </p:cNvPr>
          <p:cNvSpPr>
            <a:spLocks noGrp="1"/>
          </p:cNvSpPr>
          <p:nvPr>
            <p:ph type="body" sz="quarter" idx="14"/>
          </p:nvPr>
        </p:nvSpPr>
        <p:spPr>
          <a:xfrm>
            <a:off x="6186713" y="1730942"/>
            <a:ext cx="5475600" cy="781188"/>
          </a:xfrm>
        </p:spPr>
        <p:txBody>
          <a:bodyPr/>
          <a:lstStyle/>
          <a:p>
            <a:r>
              <a:rPr lang="fr-FR" dirty="0"/>
              <a:t>Pour recevoir un message :</a:t>
            </a:r>
          </a:p>
        </p:txBody>
      </p:sp>
      <p:sp>
        <p:nvSpPr>
          <p:cNvPr id="5" name="Espace réservé du contenu 4">
            <a:extLst>
              <a:ext uri="{FF2B5EF4-FFF2-40B4-BE49-F238E27FC236}">
                <a16:creationId xmlns:a16="http://schemas.microsoft.com/office/drawing/2014/main" id="{4949E897-C555-E168-4C23-E5FD3CBA2F21}"/>
              </a:ext>
            </a:extLst>
          </p:cNvPr>
          <p:cNvSpPr>
            <a:spLocks noGrp="1"/>
          </p:cNvSpPr>
          <p:nvPr>
            <p:ph sz="quarter" idx="15"/>
          </p:nvPr>
        </p:nvSpPr>
        <p:spPr>
          <a:xfrm>
            <a:off x="6186713" y="2512130"/>
            <a:ext cx="5475600" cy="3606095"/>
          </a:xfrm>
        </p:spPr>
        <p:txBody>
          <a:bodyPr/>
          <a:lstStyle/>
          <a:p>
            <a:r>
              <a:rPr lang="fr-FR" dirty="0"/>
              <a:t>Créer une connexion</a:t>
            </a:r>
          </a:p>
          <a:p>
            <a:r>
              <a:rPr lang="fr-FR" dirty="0"/>
              <a:t>Créer un </a:t>
            </a:r>
            <a:r>
              <a:rPr lang="fr-FR" dirty="0" err="1"/>
              <a:t>channel</a:t>
            </a:r>
            <a:endParaRPr lang="fr-FR" dirty="0"/>
          </a:p>
          <a:p>
            <a:r>
              <a:rPr lang="fr-FR" dirty="0"/>
              <a:t>Déclarer la file</a:t>
            </a:r>
          </a:p>
          <a:p>
            <a:r>
              <a:rPr lang="fr-FR" dirty="0"/>
              <a:t>S’abonner un à évènement de réception de message</a:t>
            </a:r>
          </a:p>
          <a:p>
            <a:r>
              <a:rPr lang="fr-FR" dirty="0"/>
              <a:t>Désérialiser le message</a:t>
            </a:r>
          </a:p>
          <a:p>
            <a:r>
              <a:rPr lang="fr-FR" dirty="0"/>
              <a:t>L’acquitter</a:t>
            </a:r>
          </a:p>
        </p:txBody>
      </p:sp>
      <p:sp>
        <p:nvSpPr>
          <p:cNvPr id="6" name="Espace réservé du texte 5">
            <a:extLst>
              <a:ext uri="{FF2B5EF4-FFF2-40B4-BE49-F238E27FC236}">
                <a16:creationId xmlns:a16="http://schemas.microsoft.com/office/drawing/2014/main" id="{2FF7442D-2CAB-795A-AFDC-E72C63024AE2}"/>
              </a:ext>
            </a:extLst>
          </p:cNvPr>
          <p:cNvSpPr>
            <a:spLocks noGrp="1"/>
          </p:cNvSpPr>
          <p:nvPr>
            <p:ph type="body" sz="quarter" idx="16"/>
          </p:nvPr>
        </p:nvSpPr>
        <p:spPr/>
        <p:txBody>
          <a:bodyPr/>
          <a:lstStyle/>
          <a:p>
            <a:r>
              <a:rPr lang="fr-FR" dirty="0"/>
              <a:t>Le driver .NET</a:t>
            </a:r>
          </a:p>
        </p:txBody>
      </p:sp>
      <p:sp>
        <p:nvSpPr>
          <p:cNvPr id="7" name="Espace réservé du numéro de diapositive 6">
            <a:extLst>
              <a:ext uri="{FF2B5EF4-FFF2-40B4-BE49-F238E27FC236}">
                <a16:creationId xmlns:a16="http://schemas.microsoft.com/office/drawing/2014/main" id="{C013685B-4233-6522-28E8-D585D6E8B25E}"/>
              </a:ext>
            </a:extLst>
          </p:cNvPr>
          <p:cNvSpPr>
            <a:spLocks noGrp="1"/>
          </p:cNvSpPr>
          <p:nvPr>
            <p:ph type="sldNum" sz="quarter" idx="18"/>
          </p:nvPr>
        </p:nvSpPr>
        <p:spPr/>
        <p:txBody>
          <a:bodyPr/>
          <a:lstStyle/>
          <a:p>
            <a:pPr rtl="0"/>
            <a:fld id="{8699F50C-BE38-4BD0-BA84-9B090E1F2B9B}" type="slidenum">
              <a:rPr lang="fr-FR" noProof="0" smtClean="0"/>
              <a:t>27</a:t>
            </a:fld>
            <a:endParaRPr lang="fr-FR" noProof="0" dirty="0"/>
          </a:p>
        </p:txBody>
      </p:sp>
      <p:sp>
        <p:nvSpPr>
          <p:cNvPr id="8" name="Titre 7">
            <a:extLst>
              <a:ext uri="{FF2B5EF4-FFF2-40B4-BE49-F238E27FC236}">
                <a16:creationId xmlns:a16="http://schemas.microsoft.com/office/drawing/2014/main" id="{581577B6-F0FB-E0A0-D200-08A0F2DA20CA}"/>
              </a:ext>
            </a:extLst>
          </p:cNvPr>
          <p:cNvSpPr>
            <a:spLocks noGrp="1"/>
          </p:cNvSpPr>
          <p:nvPr>
            <p:ph type="title"/>
          </p:nvPr>
        </p:nvSpPr>
        <p:spPr/>
        <p:txBody>
          <a:bodyPr/>
          <a:lstStyle/>
          <a:p>
            <a:r>
              <a:rPr lang="fr-FR" dirty="0" err="1"/>
              <a:t>RabbitMQ</a:t>
            </a:r>
            <a:endParaRPr lang="fr-FR" dirty="0"/>
          </a:p>
        </p:txBody>
      </p:sp>
    </p:spTree>
    <p:extLst>
      <p:ext uri="{BB962C8B-B14F-4D97-AF65-F5344CB8AC3E}">
        <p14:creationId xmlns:p14="http://schemas.microsoft.com/office/powerpoint/2010/main" val="1913688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F467DE1-1214-158F-5A8F-50127DF453F2}"/>
              </a:ext>
            </a:extLst>
          </p:cNvPr>
          <p:cNvSpPr>
            <a:spLocks noGrp="1"/>
          </p:cNvSpPr>
          <p:nvPr>
            <p:ph sz="half" idx="13"/>
          </p:nvPr>
        </p:nvSpPr>
        <p:spPr>
          <a:xfrm>
            <a:off x="520697" y="2398425"/>
            <a:ext cx="11150809" cy="3719799"/>
          </a:xfrm>
        </p:spPr>
        <p:txBody>
          <a:bodyPr>
            <a:normAutofit/>
          </a:bodyPr>
          <a:lstStyle/>
          <a:p>
            <a:r>
              <a:rPr lang="fr-FR" i="1" dirty="0"/>
              <a:t>« </a:t>
            </a:r>
            <a:r>
              <a:rPr lang="fr-FR" i="1" dirty="0" err="1"/>
              <a:t>MassTransit</a:t>
            </a:r>
            <a:r>
              <a:rPr lang="fr-FR" i="1" dirty="0"/>
              <a:t> est à </a:t>
            </a:r>
            <a:r>
              <a:rPr lang="fr-FR" i="1" dirty="0" err="1"/>
              <a:t>RabbitMQ</a:t>
            </a:r>
            <a:r>
              <a:rPr lang="fr-FR" i="1" dirty="0"/>
              <a:t> ce qu’</a:t>
            </a:r>
            <a:r>
              <a:rPr lang="fr-FR" i="1" dirty="0" err="1"/>
              <a:t>EntityFramework</a:t>
            </a:r>
            <a:r>
              <a:rPr lang="fr-FR" i="1" dirty="0"/>
              <a:t> est à SQL Server »</a:t>
            </a:r>
          </a:p>
          <a:p>
            <a:r>
              <a:rPr lang="fr-FR" dirty="0"/>
              <a:t>Agit comme un médiateur (cf. </a:t>
            </a:r>
            <a:r>
              <a:rPr lang="fr-FR" dirty="0" err="1"/>
              <a:t>mediator</a:t>
            </a:r>
            <a:r>
              <a:rPr lang="fr-FR" dirty="0"/>
              <a:t> design pattern)</a:t>
            </a:r>
          </a:p>
          <a:p>
            <a:r>
              <a:rPr lang="fr-FR" dirty="0"/>
              <a:t>Gère les command, les </a:t>
            </a:r>
            <a:r>
              <a:rPr lang="fr-FR" dirty="0" err="1"/>
              <a:t>publish</a:t>
            </a:r>
            <a:r>
              <a:rPr lang="fr-FR" dirty="0"/>
              <a:t>, les </a:t>
            </a:r>
            <a:r>
              <a:rPr lang="fr-FR" dirty="0" err="1"/>
              <a:t>request</a:t>
            </a:r>
            <a:r>
              <a:rPr lang="fr-FR" dirty="0"/>
              <a:t>, les sagas </a:t>
            </a:r>
            <a:r>
              <a:rPr lang="fr-FR" dirty="0">
                <a:sym typeface="Wingdings" panose="05000000000000000000" pitchFamily="2" charset="2"/>
              </a:rPr>
              <a:t> CQRS </a:t>
            </a:r>
            <a:r>
              <a:rPr lang="fr-FR" dirty="0" err="1">
                <a:sym typeface="Wingdings" panose="05000000000000000000" pitchFamily="2" charset="2"/>
              </a:rPr>
              <a:t>ready</a:t>
            </a:r>
            <a:r>
              <a:rPr lang="fr-FR" dirty="0">
                <a:sym typeface="Wingdings" panose="05000000000000000000" pitchFamily="2" charset="2"/>
              </a:rPr>
              <a:t> !</a:t>
            </a:r>
          </a:p>
          <a:p>
            <a:r>
              <a:rPr lang="fr-FR" dirty="0">
                <a:sym typeface="Wingdings" panose="05000000000000000000" pitchFamily="2" charset="2"/>
              </a:rPr>
              <a:t>Prend en charge différentes transport layer (</a:t>
            </a:r>
            <a:r>
              <a:rPr lang="fr-FR" i="1" dirty="0">
                <a:sym typeface="Wingdings" panose="05000000000000000000" pitchFamily="2" charset="2"/>
              </a:rPr>
              <a:t>il n’y a pas que </a:t>
            </a:r>
            <a:r>
              <a:rPr lang="fr-FR" i="1" dirty="0" err="1">
                <a:sym typeface="Wingdings" panose="05000000000000000000" pitchFamily="2" charset="2"/>
              </a:rPr>
              <a:t>RabbitMQ</a:t>
            </a:r>
            <a:r>
              <a:rPr lang="fr-FR" i="1" dirty="0">
                <a:sym typeface="Wingdings" panose="05000000000000000000" pitchFamily="2" charset="2"/>
              </a:rPr>
              <a:t> dans la vie</a:t>
            </a:r>
            <a:r>
              <a:rPr lang="fr-FR" dirty="0">
                <a:sym typeface="Wingdings" panose="05000000000000000000" pitchFamily="2" charset="2"/>
              </a:rPr>
              <a:t>)</a:t>
            </a:r>
            <a:endParaRPr lang="fr-FR" dirty="0"/>
          </a:p>
        </p:txBody>
      </p:sp>
      <p:sp>
        <p:nvSpPr>
          <p:cNvPr id="6" name="Espace réservé du texte 5">
            <a:extLst>
              <a:ext uri="{FF2B5EF4-FFF2-40B4-BE49-F238E27FC236}">
                <a16:creationId xmlns:a16="http://schemas.microsoft.com/office/drawing/2014/main" id="{2FF7442D-2CAB-795A-AFDC-E72C63024AE2}"/>
              </a:ext>
            </a:extLst>
          </p:cNvPr>
          <p:cNvSpPr>
            <a:spLocks noGrp="1"/>
          </p:cNvSpPr>
          <p:nvPr>
            <p:ph type="body" sz="quarter" idx="16"/>
          </p:nvPr>
        </p:nvSpPr>
        <p:spPr/>
        <p:txBody>
          <a:bodyPr/>
          <a:lstStyle/>
          <a:p>
            <a:r>
              <a:rPr lang="fr-FR" dirty="0"/>
              <a:t>Késako ?</a:t>
            </a:r>
          </a:p>
        </p:txBody>
      </p:sp>
      <p:sp>
        <p:nvSpPr>
          <p:cNvPr id="7" name="Espace réservé du numéro de diapositive 6">
            <a:extLst>
              <a:ext uri="{FF2B5EF4-FFF2-40B4-BE49-F238E27FC236}">
                <a16:creationId xmlns:a16="http://schemas.microsoft.com/office/drawing/2014/main" id="{C013685B-4233-6522-28E8-D585D6E8B25E}"/>
              </a:ext>
            </a:extLst>
          </p:cNvPr>
          <p:cNvSpPr>
            <a:spLocks noGrp="1"/>
          </p:cNvSpPr>
          <p:nvPr>
            <p:ph type="sldNum" sz="quarter" idx="18"/>
          </p:nvPr>
        </p:nvSpPr>
        <p:spPr/>
        <p:txBody>
          <a:bodyPr/>
          <a:lstStyle/>
          <a:p>
            <a:pPr rtl="0"/>
            <a:fld id="{8699F50C-BE38-4BD0-BA84-9B090E1F2B9B}" type="slidenum">
              <a:rPr lang="fr-FR" noProof="0" smtClean="0"/>
              <a:t>28</a:t>
            </a:fld>
            <a:endParaRPr lang="fr-FR" noProof="0" dirty="0"/>
          </a:p>
        </p:txBody>
      </p:sp>
      <p:sp>
        <p:nvSpPr>
          <p:cNvPr id="8" name="Titre 7">
            <a:extLst>
              <a:ext uri="{FF2B5EF4-FFF2-40B4-BE49-F238E27FC236}">
                <a16:creationId xmlns:a16="http://schemas.microsoft.com/office/drawing/2014/main" id="{581577B6-F0FB-E0A0-D200-08A0F2DA20CA}"/>
              </a:ext>
            </a:extLst>
          </p:cNvPr>
          <p:cNvSpPr>
            <a:spLocks noGrp="1"/>
          </p:cNvSpPr>
          <p:nvPr>
            <p:ph type="title"/>
          </p:nvPr>
        </p:nvSpPr>
        <p:spPr/>
        <p:txBody>
          <a:bodyPr/>
          <a:lstStyle/>
          <a:p>
            <a:r>
              <a:rPr lang="fr-FR" dirty="0" err="1"/>
              <a:t>MassTransit</a:t>
            </a:r>
            <a:endParaRPr lang="fr-FR" dirty="0"/>
          </a:p>
        </p:txBody>
      </p:sp>
    </p:spTree>
    <p:extLst>
      <p:ext uri="{BB962C8B-B14F-4D97-AF65-F5344CB8AC3E}">
        <p14:creationId xmlns:p14="http://schemas.microsoft.com/office/powerpoint/2010/main" val="2301863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916B4247-2920-F16F-58EF-965FEB5AC418}"/>
              </a:ext>
            </a:extLst>
          </p:cNvPr>
          <p:cNvSpPr>
            <a:spLocks noGrp="1"/>
          </p:cNvSpPr>
          <p:nvPr>
            <p:ph type="body" idx="1"/>
          </p:nvPr>
        </p:nvSpPr>
        <p:spPr>
          <a:xfrm>
            <a:off x="518678" y="1730942"/>
            <a:ext cx="5475290" cy="781188"/>
          </a:xfrm>
        </p:spPr>
        <p:txBody>
          <a:bodyPr/>
          <a:lstStyle/>
          <a:p>
            <a:r>
              <a:rPr lang="fr-FR" dirty="0"/>
              <a:t>Fonctionnalités :</a:t>
            </a:r>
          </a:p>
        </p:txBody>
      </p:sp>
      <p:sp>
        <p:nvSpPr>
          <p:cNvPr id="3" name="Espace réservé du contenu 2">
            <a:extLst>
              <a:ext uri="{FF2B5EF4-FFF2-40B4-BE49-F238E27FC236}">
                <a16:creationId xmlns:a16="http://schemas.microsoft.com/office/drawing/2014/main" id="{6F467DE1-1214-158F-5A8F-50127DF453F2}"/>
              </a:ext>
            </a:extLst>
          </p:cNvPr>
          <p:cNvSpPr>
            <a:spLocks noGrp="1"/>
          </p:cNvSpPr>
          <p:nvPr>
            <p:ph sz="half" idx="13"/>
          </p:nvPr>
        </p:nvSpPr>
        <p:spPr>
          <a:xfrm>
            <a:off x="520698" y="2512130"/>
            <a:ext cx="5475290" cy="3606095"/>
          </a:xfrm>
        </p:spPr>
        <p:txBody>
          <a:bodyPr>
            <a:normAutofit fontScale="92500" lnSpcReduction="10000"/>
          </a:bodyPr>
          <a:lstStyle/>
          <a:p>
            <a:r>
              <a:rPr lang="fr-FR" dirty="0" err="1"/>
              <a:t>Multithreaded</a:t>
            </a:r>
            <a:r>
              <a:rPr lang="fr-FR" dirty="0"/>
              <a:t>, concurrent </a:t>
            </a:r>
            <a:r>
              <a:rPr lang="fr-FR" dirty="0" err="1"/>
              <a:t>consumers</a:t>
            </a:r>
            <a:endParaRPr lang="fr-FR" dirty="0"/>
          </a:p>
          <a:p>
            <a:r>
              <a:rPr lang="fr-FR" dirty="0"/>
              <a:t>Message </a:t>
            </a:r>
            <a:r>
              <a:rPr lang="fr-FR" dirty="0" err="1"/>
              <a:t>serialization</a:t>
            </a:r>
            <a:r>
              <a:rPr lang="fr-FR" dirty="0"/>
              <a:t>, </a:t>
            </a:r>
            <a:r>
              <a:rPr lang="fr-FR" dirty="0" err="1"/>
              <a:t>including</a:t>
            </a:r>
            <a:r>
              <a:rPr lang="fr-FR" dirty="0"/>
              <a:t> interfaces, and versioning</a:t>
            </a:r>
          </a:p>
          <a:p>
            <a:r>
              <a:rPr lang="fr-FR" dirty="0" err="1"/>
              <a:t>Automatic</a:t>
            </a:r>
            <a:r>
              <a:rPr lang="fr-FR" dirty="0"/>
              <a:t> exchange bindings, </a:t>
            </a:r>
            <a:r>
              <a:rPr lang="fr-FR" dirty="0" err="1"/>
              <a:t>publish</a:t>
            </a:r>
            <a:r>
              <a:rPr lang="fr-FR" dirty="0"/>
              <a:t> conventions</a:t>
            </a:r>
          </a:p>
          <a:p>
            <a:r>
              <a:rPr lang="fr-FR" dirty="0"/>
              <a:t>Sagas, </a:t>
            </a:r>
            <a:r>
              <a:rPr lang="fr-FR" dirty="0" err="1"/>
              <a:t>including</a:t>
            </a:r>
            <a:r>
              <a:rPr lang="fr-FR" dirty="0"/>
              <a:t> persistent state via </a:t>
            </a:r>
            <a:r>
              <a:rPr lang="fr-FR" dirty="0" err="1"/>
              <a:t>NHibernate</a:t>
            </a:r>
            <a:endParaRPr lang="fr-FR" dirty="0"/>
          </a:p>
          <a:p>
            <a:r>
              <a:rPr lang="fr-FR" dirty="0"/>
              <a:t>Performance </a:t>
            </a:r>
            <a:r>
              <a:rPr lang="fr-FR" dirty="0" err="1"/>
              <a:t>counters</a:t>
            </a:r>
            <a:r>
              <a:rPr lang="fr-FR" dirty="0"/>
              <a:t> for </a:t>
            </a:r>
            <a:r>
              <a:rPr lang="fr-FR" dirty="0" err="1"/>
              <a:t>your</a:t>
            </a:r>
            <a:r>
              <a:rPr lang="fr-FR" dirty="0"/>
              <a:t> services</a:t>
            </a:r>
          </a:p>
          <a:p>
            <a:r>
              <a:rPr lang="fr-FR" dirty="0"/>
              <a:t>Message headers</a:t>
            </a:r>
          </a:p>
          <a:p>
            <a:r>
              <a:rPr lang="fr-FR" dirty="0" err="1"/>
              <a:t>Fault</a:t>
            </a:r>
            <a:r>
              <a:rPr lang="fr-FR" dirty="0"/>
              <a:t> handling</a:t>
            </a:r>
          </a:p>
        </p:txBody>
      </p:sp>
      <p:sp>
        <p:nvSpPr>
          <p:cNvPr id="4" name="Espace réservé du texte 3">
            <a:extLst>
              <a:ext uri="{FF2B5EF4-FFF2-40B4-BE49-F238E27FC236}">
                <a16:creationId xmlns:a16="http://schemas.microsoft.com/office/drawing/2014/main" id="{339B71A0-1DA5-3F61-6351-9C7FC0E0FEC2}"/>
              </a:ext>
            </a:extLst>
          </p:cNvPr>
          <p:cNvSpPr>
            <a:spLocks noGrp="1"/>
          </p:cNvSpPr>
          <p:nvPr>
            <p:ph type="body" sz="quarter" idx="14"/>
          </p:nvPr>
        </p:nvSpPr>
        <p:spPr>
          <a:xfrm>
            <a:off x="6186713" y="1730942"/>
            <a:ext cx="5475600" cy="781188"/>
          </a:xfrm>
        </p:spPr>
        <p:txBody>
          <a:bodyPr/>
          <a:lstStyle/>
          <a:p>
            <a:r>
              <a:rPr lang="fr-FR" dirty="0"/>
              <a:t>Mais aussi :</a:t>
            </a:r>
          </a:p>
        </p:txBody>
      </p:sp>
      <p:sp>
        <p:nvSpPr>
          <p:cNvPr id="5" name="Espace réservé du contenu 4">
            <a:extLst>
              <a:ext uri="{FF2B5EF4-FFF2-40B4-BE49-F238E27FC236}">
                <a16:creationId xmlns:a16="http://schemas.microsoft.com/office/drawing/2014/main" id="{4949E897-C555-E168-4C23-E5FD3CBA2F21}"/>
              </a:ext>
            </a:extLst>
          </p:cNvPr>
          <p:cNvSpPr>
            <a:spLocks noGrp="1"/>
          </p:cNvSpPr>
          <p:nvPr>
            <p:ph sz="quarter" idx="15"/>
          </p:nvPr>
        </p:nvSpPr>
        <p:spPr>
          <a:xfrm>
            <a:off x="6186713" y="2512130"/>
            <a:ext cx="5475600" cy="3606095"/>
          </a:xfrm>
        </p:spPr>
        <p:txBody>
          <a:bodyPr>
            <a:normAutofit lnSpcReduction="10000"/>
          </a:bodyPr>
          <a:lstStyle/>
          <a:p>
            <a:r>
              <a:rPr lang="fr-FR" dirty="0"/>
              <a:t>La gestion des connexions</a:t>
            </a:r>
          </a:p>
          <a:p>
            <a:r>
              <a:rPr lang="fr-FR" dirty="0"/>
              <a:t>La gestion des channels</a:t>
            </a:r>
          </a:p>
          <a:p>
            <a:r>
              <a:rPr lang="fr-FR" dirty="0"/>
              <a:t>La gestion des files</a:t>
            </a:r>
          </a:p>
          <a:p>
            <a:r>
              <a:rPr lang="fr-FR" dirty="0"/>
              <a:t>La topologie</a:t>
            </a:r>
          </a:p>
          <a:p>
            <a:endParaRPr lang="fr-FR" dirty="0"/>
          </a:p>
          <a:p>
            <a:pPr marL="0" indent="0">
              <a:buNone/>
            </a:pPr>
            <a:r>
              <a:rPr lang="fr-FR" dirty="0">
                <a:sym typeface="Wingdings" panose="05000000000000000000" pitchFamily="2" charset="2"/>
              </a:rPr>
              <a:t> </a:t>
            </a:r>
            <a:r>
              <a:rPr lang="fr-FR" i="1" dirty="0">
                <a:sym typeface="Wingdings" panose="05000000000000000000" pitchFamily="2" charset="2"/>
              </a:rPr>
              <a:t>« vous n’imaginez pas tout ce que </a:t>
            </a:r>
            <a:r>
              <a:rPr lang="fr-FR" i="1" dirty="0" err="1">
                <a:sym typeface="Wingdings" panose="05000000000000000000" pitchFamily="2" charset="2"/>
              </a:rPr>
              <a:t>MassTransit</a:t>
            </a:r>
            <a:r>
              <a:rPr lang="fr-FR" i="1" dirty="0">
                <a:sym typeface="Wingdings" panose="05000000000000000000" pitchFamily="2" charset="2"/>
              </a:rPr>
              <a:t> peut faire pour vous »</a:t>
            </a:r>
          </a:p>
          <a:p>
            <a:pPr marL="0" indent="0">
              <a:buNone/>
            </a:pPr>
            <a:endParaRPr lang="fr-FR" i="1" dirty="0"/>
          </a:p>
          <a:p>
            <a:pPr marL="0" indent="0">
              <a:buNone/>
            </a:pPr>
            <a:r>
              <a:rPr lang="fr-FR" sz="1300" i="1" dirty="0">
                <a:hlinkClick r:id="rId2"/>
              </a:rPr>
              <a:t>https://masstransit-project.com/usage/transports/</a:t>
            </a:r>
            <a:endParaRPr lang="fr-FR" sz="1300" i="1" dirty="0"/>
          </a:p>
          <a:p>
            <a:pPr marL="0" indent="0">
              <a:buNone/>
            </a:pPr>
            <a:endParaRPr lang="fr-FR" sz="1300" i="1" dirty="0"/>
          </a:p>
        </p:txBody>
      </p:sp>
      <p:sp>
        <p:nvSpPr>
          <p:cNvPr id="6" name="Espace réservé du texte 5">
            <a:extLst>
              <a:ext uri="{FF2B5EF4-FFF2-40B4-BE49-F238E27FC236}">
                <a16:creationId xmlns:a16="http://schemas.microsoft.com/office/drawing/2014/main" id="{2FF7442D-2CAB-795A-AFDC-E72C63024AE2}"/>
              </a:ext>
            </a:extLst>
          </p:cNvPr>
          <p:cNvSpPr>
            <a:spLocks noGrp="1"/>
          </p:cNvSpPr>
          <p:nvPr>
            <p:ph type="body" sz="quarter" idx="16"/>
          </p:nvPr>
        </p:nvSpPr>
        <p:spPr/>
        <p:txBody>
          <a:bodyPr/>
          <a:lstStyle/>
          <a:p>
            <a:r>
              <a:rPr lang="fr-FR" dirty="0"/>
              <a:t>Pourquoi </a:t>
            </a:r>
            <a:r>
              <a:rPr lang="fr-FR" dirty="0" err="1"/>
              <a:t>MassTransit</a:t>
            </a:r>
            <a:r>
              <a:rPr lang="fr-FR" dirty="0"/>
              <a:t> ?</a:t>
            </a:r>
          </a:p>
        </p:txBody>
      </p:sp>
      <p:sp>
        <p:nvSpPr>
          <p:cNvPr id="7" name="Espace réservé du numéro de diapositive 6">
            <a:extLst>
              <a:ext uri="{FF2B5EF4-FFF2-40B4-BE49-F238E27FC236}">
                <a16:creationId xmlns:a16="http://schemas.microsoft.com/office/drawing/2014/main" id="{C013685B-4233-6522-28E8-D585D6E8B25E}"/>
              </a:ext>
            </a:extLst>
          </p:cNvPr>
          <p:cNvSpPr>
            <a:spLocks noGrp="1"/>
          </p:cNvSpPr>
          <p:nvPr>
            <p:ph type="sldNum" sz="quarter" idx="18"/>
          </p:nvPr>
        </p:nvSpPr>
        <p:spPr/>
        <p:txBody>
          <a:bodyPr/>
          <a:lstStyle/>
          <a:p>
            <a:pPr rtl="0"/>
            <a:fld id="{8699F50C-BE38-4BD0-BA84-9B090E1F2B9B}" type="slidenum">
              <a:rPr lang="fr-FR" noProof="0" smtClean="0"/>
              <a:t>29</a:t>
            </a:fld>
            <a:endParaRPr lang="fr-FR" noProof="0" dirty="0"/>
          </a:p>
        </p:txBody>
      </p:sp>
      <p:sp>
        <p:nvSpPr>
          <p:cNvPr id="8" name="Titre 7">
            <a:extLst>
              <a:ext uri="{FF2B5EF4-FFF2-40B4-BE49-F238E27FC236}">
                <a16:creationId xmlns:a16="http://schemas.microsoft.com/office/drawing/2014/main" id="{581577B6-F0FB-E0A0-D200-08A0F2DA20CA}"/>
              </a:ext>
            </a:extLst>
          </p:cNvPr>
          <p:cNvSpPr>
            <a:spLocks noGrp="1"/>
          </p:cNvSpPr>
          <p:nvPr>
            <p:ph type="title"/>
          </p:nvPr>
        </p:nvSpPr>
        <p:spPr/>
        <p:txBody>
          <a:bodyPr/>
          <a:lstStyle/>
          <a:p>
            <a:r>
              <a:rPr lang="fr-FR" dirty="0" err="1"/>
              <a:t>MassTransit</a:t>
            </a:r>
            <a:endParaRPr lang="fr-FR" dirty="0"/>
          </a:p>
        </p:txBody>
      </p:sp>
    </p:spTree>
    <p:extLst>
      <p:ext uri="{BB962C8B-B14F-4D97-AF65-F5344CB8AC3E}">
        <p14:creationId xmlns:p14="http://schemas.microsoft.com/office/powerpoint/2010/main" val="396278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image 7" title="Image de bâtiment">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3">
            <a:extLst>
              <a:ext uri="{BEBA8EAE-BF5A-486C-A8C5-ECC9F3942E4B}">
                <a14:imgProps xmlns:a14="http://schemas.microsoft.com/office/drawing/2010/main">
                  <a14:imgLayer r:embed="rId4">
                    <a14:imgEffect>
                      <a14:saturation sat="0"/>
                    </a14:imgEffect>
                  </a14:imgLayer>
                </a14:imgProps>
              </a:ext>
            </a:extLst>
          </a:blip>
          <a:srcRect l="20784" r="20784"/>
          <a:stretch>
            <a:fillRect/>
          </a:stretch>
        </p:blipFill>
        <p:spPr/>
      </p:pic>
      <p:sp>
        <p:nvSpPr>
          <p:cNvPr id="10" name="Hexagone 9" descr="Hexagone de couleur foncée unie au milieu d’accentuation d’image">
            <a:extLst>
              <a:ext uri="{FF2B5EF4-FFF2-40B4-BE49-F238E27FC236}">
                <a16:creationId xmlns:a16="http://schemas.microsoft.com/office/drawing/2014/main" id="{84367257-921F-4C31-9DD7-8B0616248FDF}"/>
              </a:ext>
            </a:extLst>
          </p:cNvPr>
          <p:cNvSpPr/>
          <p:nvPr/>
        </p:nvSpPr>
        <p:spPr>
          <a:xfrm rot="16200000">
            <a:off x="1329114" y="1214250"/>
            <a:ext cx="5137089" cy="4428522"/>
          </a:xfrm>
          <a:prstGeom prst="hexagon">
            <a:avLst/>
          </a:prstGeom>
          <a:blipFill dpi="0" rotWithShape="0">
            <a:blip r:embed="rId5"/>
            <a:srcRect/>
            <a:tile tx="0" ty="0" sx="50000" sy="5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 name="Titre 3">
            <a:extLst>
              <a:ext uri="{FF2B5EF4-FFF2-40B4-BE49-F238E27FC236}">
                <a16:creationId xmlns:a16="http://schemas.microsoft.com/office/drawing/2014/main" id="{291CA16A-993E-43BA-BDDC-9E427CF951B2}"/>
              </a:ext>
            </a:extLst>
          </p:cNvPr>
          <p:cNvSpPr>
            <a:spLocks noGrp="1"/>
          </p:cNvSpPr>
          <p:nvPr>
            <p:ph type="title"/>
          </p:nvPr>
        </p:nvSpPr>
        <p:spPr/>
        <p:txBody>
          <a:bodyPr rtlCol="0"/>
          <a:lstStyle/>
          <a:p>
            <a:pPr rtl="0"/>
            <a:r>
              <a:rPr lang="fr-FR" b="0" dirty="0">
                <a:latin typeface="Calibri Light" panose="020F0302020204030204" pitchFamily="34" charset="0"/>
              </a:rPr>
              <a:t>ESB</a:t>
            </a:r>
            <a:r>
              <a:rPr lang="fr-FR" dirty="0"/>
              <a:t> </a:t>
            </a:r>
          </a:p>
        </p:txBody>
      </p:sp>
      <p:sp>
        <p:nvSpPr>
          <p:cNvPr id="5" name="Espace réservé du texte 4">
            <a:extLst>
              <a:ext uri="{FF2B5EF4-FFF2-40B4-BE49-F238E27FC236}">
                <a16:creationId xmlns:a16="http://schemas.microsoft.com/office/drawing/2014/main" id="{F063A021-7C19-4C85-B48B-EFEA732C1906}"/>
              </a:ext>
            </a:extLst>
          </p:cNvPr>
          <p:cNvSpPr>
            <a:spLocks noGrp="1"/>
          </p:cNvSpPr>
          <p:nvPr>
            <p:ph type="body" idx="1"/>
          </p:nvPr>
        </p:nvSpPr>
        <p:spPr/>
        <p:txBody>
          <a:bodyPr rtlCol="0"/>
          <a:lstStyle/>
          <a:p>
            <a:pPr rtl="0"/>
            <a:r>
              <a:rPr lang="fr-FR" dirty="0"/>
              <a:t>Quand il est urgent de communiquer</a:t>
            </a:r>
          </a:p>
        </p:txBody>
      </p:sp>
    </p:spTree>
    <p:extLst>
      <p:ext uri="{BB962C8B-B14F-4D97-AF65-F5344CB8AC3E}">
        <p14:creationId xmlns:p14="http://schemas.microsoft.com/office/powerpoint/2010/main" val="4292661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FA217DA-BAE0-B5FD-6BB9-F3D99D893D5B}"/>
              </a:ext>
            </a:extLst>
          </p:cNvPr>
          <p:cNvSpPr>
            <a:spLocks noGrp="1"/>
          </p:cNvSpPr>
          <p:nvPr>
            <p:ph sz="half" idx="13"/>
          </p:nvPr>
        </p:nvSpPr>
        <p:spPr>
          <a:xfrm>
            <a:off x="520698" y="2005762"/>
            <a:ext cx="5475290" cy="4112463"/>
          </a:xfrm>
        </p:spPr>
        <p:txBody>
          <a:bodyPr>
            <a:normAutofit fontScale="85000" lnSpcReduction="20000"/>
          </a:bodyPr>
          <a:lstStyle/>
          <a:p>
            <a:r>
              <a:rPr lang="fr-FR" dirty="0" err="1"/>
              <a:t>Send</a:t>
            </a:r>
            <a:r>
              <a:rPr lang="fr-FR" dirty="0"/>
              <a:t> VS </a:t>
            </a:r>
            <a:r>
              <a:rPr lang="fr-FR" dirty="0" err="1"/>
              <a:t>Publish</a:t>
            </a:r>
            <a:r>
              <a:rPr lang="fr-FR" dirty="0"/>
              <a:t> VS </a:t>
            </a:r>
            <a:r>
              <a:rPr lang="fr-FR" dirty="0" err="1"/>
              <a:t>Request</a:t>
            </a:r>
            <a:endParaRPr lang="fr-FR" dirty="0"/>
          </a:p>
          <a:p>
            <a:r>
              <a:rPr lang="fr-FR" dirty="0" err="1"/>
              <a:t>Send</a:t>
            </a:r>
            <a:r>
              <a:rPr lang="fr-FR" dirty="0"/>
              <a:t> = point-to-point = commande</a:t>
            </a:r>
          </a:p>
          <a:p>
            <a:r>
              <a:rPr lang="fr-FR" dirty="0" err="1"/>
              <a:t>Publish</a:t>
            </a:r>
            <a:r>
              <a:rPr lang="fr-FR" dirty="0"/>
              <a:t> = pub/</a:t>
            </a:r>
            <a:r>
              <a:rPr lang="fr-FR" dirty="0" err="1"/>
              <a:t>sub</a:t>
            </a:r>
            <a:r>
              <a:rPr lang="fr-FR" dirty="0"/>
              <a:t> = </a:t>
            </a:r>
            <a:r>
              <a:rPr lang="fr-FR" dirty="0" err="1"/>
              <a:t>event</a:t>
            </a:r>
            <a:endParaRPr lang="fr-FR" dirty="0"/>
          </a:p>
          <a:p>
            <a:r>
              <a:rPr lang="fr-FR" dirty="0" err="1"/>
              <a:t>Request</a:t>
            </a:r>
            <a:r>
              <a:rPr lang="fr-FR" dirty="0"/>
              <a:t> = </a:t>
            </a:r>
            <a:r>
              <a:rPr lang="fr-FR" dirty="0" err="1"/>
              <a:t>request</a:t>
            </a:r>
            <a:r>
              <a:rPr lang="fr-FR" dirty="0"/>
              <a:t> pattern = </a:t>
            </a:r>
            <a:r>
              <a:rPr lang="fr-FR" dirty="0" err="1"/>
              <a:t>query</a:t>
            </a:r>
            <a:endParaRPr lang="fr-FR" dirty="0"/>
          </a:p>
          <a:p>
            <a:r>
              <a:rPr lang="fr-FR" dirty="0"/>
              <a:t>Lorsqu’une exception atteint un consumer, une file d’erreur est créée </a:t>
            </a:r>
            <a:r>
              <a:rPr lang="fr-FR" dirty="0">
                <a:sym typeface="Wingdings" panose="05000000000000000000" pitchFamily="2" charset="2"/>
              </a:rPr>
              <a:t> {</a:t>
            </a:r>
            <a:r>
              <a:rPr lang="fr-FR" dirty="0" err="1">
                <a:sym typeface="Wingdings" panose="05000000000000000000" pitchFamily="2" charset="2"/>
              </a:rPr>
              <a:t>queueName</a:t>
            </a:r>
            <a:r>
              <a:rPr lang="fr-FR" dirty="0">
                <a:sym typeface="Wingdings" panose="05000000000000000000" pitchFamily="2" charset="2"/>
              </a:rPr>
              <a:t>}_</a:t>
            </a:r>
            <a:r>
              <a:rPr lang="fr-FR" dirty="0" err="1">
                <a:sym typeface="Wingdings" panose="05000000000000000000" pitchFamily="2" charset="2"/>
              </a:rPr>
              <a:t>error</a:t>
            </a:r>
            <a:endParaRPr lang="fr-FR" dirty="0">
              <a:sym typeface="Wingdings" panose="05000000000000000000" pitchFamily="2" charset="2"/>
            </a:endParaRPr>
          </a:p>
          <a:p>
            <a:r>
              <a:rPr lang="fr-FR" dirty="0">
                <a:sym typeface="Wingdings" panose="05000000000000000000" pitchFamily="2" charset="2"/>
              </a:rPr>
              <a:t>Si aucun consumer n’est trouvé pour le type de message  {</a:t>
            </a:r>
            <a:r>
              <a:rPr lang="fr-FR" dirty="0" err="1">
                <a:sym typeface="Wingdings" panose="05000000000000000000" pitchFamily="2" charset="2"/>
              </a:rPr>
              <a:t>queueName</a:t>
            </a:r>
            <a:r>
              <a:rPr lang="fr-FR" dirty="0">
                <a:sym typeface="Wingdings" panose="05000000000000000000" pitchFamily="2" charset="2"/>
              </a:rPr>
              <a:t>}_</a:t>
            </a:r>
            <a:r>
              <a:rPr lang="fr-FR" dirty="0" err="1">
                <a:sym typeface="Wingdings" panose="05000000000000000000" pitchFamily="2" charset="2"/>
              </a:rPr>
              <a:t>skipped</a:t>
            </a:r>
            <a:endParaRPr lang="fr-FR" dirty="0">
              <a:sym typeface="Wingdings" panose="05000000000000000000" pitchFamily="2" charset="2"/>
            </a:endParaRPr>
          </a:p>
          <a:p>
            <a:r>
              <a:rPr lang="fr-FR" dirty="0" err="1">
                <a:sym typeface="Wingdings" panose="05000000000000000000" pitchFamily="2" charset="2"/>
              </a:rPr>
              <a:t>prefetchCount</a:t>
            </a:r>
            <a:r>
              <a:rPr lang="fr-FR" dirty="0">
                <a:sym typeface="Wingdings" panose="05000000000000000000" pitchFamily="2" charset="2"/>
              </a:rPr>
              <a:t> !!!</a:t>
            </a:r>
          </a:p>
          <a:p>
            <a:r>
              <a:rPr lang="fr-FR" dirty="0" err="1">
                <a:sym typeface="Wingdings" panose="05000000000000000000" pitchFamily="2" charset="2"/>
              </a:rPr>
              <a:t>Retry</a:t>
            </a:r>
            <a:r>
              <a:rPr lang="fr-FR" dirty="0">
                <a:sym typeface="Wingdings" panose="05000000000000000000" pitchFamily="2" charset="2"/>
              </a:rPr>
              <a:t> pattern</a:t>
            </a:r>
          </a:p>
          <a:p>
            <a:r>
              <a:rPr lang="fr-FR" dirty="0" err="1">
                <a:sym typeface="Wingdings" panose="05000000000000000000" pitchFamily="2" charset="2"/>
              </a:rPr>
              <a:t>Redelivery</a:t>
            </a:r>
            <a:r>
              <a:rPr lang="fr-FR" dirty="0">
                <a:sym typeface="Wingdings" panose="05000000000000000000" pitchFamily="2" charset="2"/>
              </a:rPr>
              <a:t> pattern</a:t>
            </a:r>
          </a:p>
          <a:p>
            <a:r>
              <a:rPr lang="fr-FR" dirty="0" err="1">
                <a:sym typeface="Wingdings" panose="05000000000000000000" pitchFamily="2" charset="2"/>
              </a:rPr>
              <a:t>Scheduling</a:t>
            </a:r>
            <a:r>
              <a:rPr lang="fr-FR" dirty="0">
                <a:sym typeface="Wingdings" panose="05000000000000000000" pitchFamily="2" charset="2"/>
              </a:rPr>
              <a:t>  </a:t>
            </a:r>
            <a:r>
              <a:rPr lang="fr-FR" dirty="0" err="1">
                <a:sym typeface="Wingdings" panose="05000000000000000000" pitchFamily="2" charset="2"/>
              </a:rPr>
              <a:t>using</a:t>
            </a:r>
            <a:r>
              <a:rPr lang="fr-FR" dirty="0">
                <a:sym typeface="Wingdings" panose="05000000000000000000" pitchFamily="2" charset="2"/>
              </a:rPr>
              <a:t> Quartz</a:t>
            </a:r>
          </a:p>
          <a:p>
            <a:endParaRPr lang="fr-FR" dirty="0"/>
          </a:p>
        </p:txBody>
      </p:sp>
      <p:sp>
        <p:nvSpPr>
          <p:cNvPr id="5" name="Espace réservé du contenu 4">
            <a:extLst>
              <a:ext uri="{FF2B5EF4-FFF2-40B4-BE49-F238E27FC236}">
                <a16:creationId xmlns:a16="http://schemas.microsoft.com/office/drawing/2014/main" id="{E3285749-5B05-BCAA-9DC0-5BDE9328D87B}"/>
              </a:ext>
            </a:extLst>
          </p:cNvPr>
          <p:cNvSpPr>
            <a:spLocks noGrp="1"/>
          </p:cNvSpPr>
          <p:nvPr>
            <p:ph sz="quarter" idx="15"/>
          </p:nvPr>
        </p:nvSpPr>
        <p:spPr>
          <a:xfrm>
            <a:off x="6186713" y="2462568"/>
            <a:ext cx="5475600" cy="3655658"/>
          </a:xfrm>
        </p:spPr>
        <p:txBody>
          <a:bodyPr/>
          <a:lstStyle/>
          <a:p>
            <a:r>
              <a:rPr lang="fr-FR" dirty="0"/>
              <a:t>1 queue / (micro) service </a:t>
            </a:r>
            <a:r>
              <a:rPr lang="fr-FR" dirty="0">
                <a:sym typeface="Wingdings" panose="05000000000000000000" pitchFamily="2" charset="2"/>
              </a:rPr>
              <a:t> </a:t>
            </a:r>
            <a:r>
              <a:rPr lang="fr-FR" dirty="0" err="1">
                <a:sym typeface="Wingdings" panose="05000000000000000000" pitchFamily="2" charset="2"/>
              </a:rPr>
              <a:t>competing</a:t>
            </a:r>
            <a:r>
              <a:rPr lang="fr-FR" dirty="0">
                <a:sym typeface="Wingdings" panose="05000000000000000000" pitchFamily="2" charset="2"/>
              </a:rPr>
              <a:t> consumer pattern</a:t>
            </a:r>
            <a:endParaRPr lang="fr-FR" dirty="0"/>
          </a:p>
          <a:p>
            <a:r>
              <a:rPr lang="fr-FR" dirty="0"/>
              <a:t>Adresser ses messages à des queues (pas aux exchanges) </a:t>
            </a:r>
            <a:r>
              <a:rPr lang="fr-FR" dirty="0">
                <a:sym typeface="Wingdings" panose="05000000000000000000" pitchFamily="2" charset="2"/>
              </a:rPr>
              <a:t> cela créé la file = pas de pertes de données</a:t>
            </a:r>
          </a:p>
          <a:p>
            <a:endParaRPr lang="fr-FR" dirty="0">
              <a:sym typeface="Wingdings" panose="05000000000000000000" pitchFamily="2" charset="2"/>
            </a:endParaRPr>
          </a:p>
          <a:p>
            <a:pPr marL="0" indent="0">
              <a:buNone/>
            </a:pPr>
            <a:r>
              <a:rPr lang="fr-FR" sz="1200" dirty="0">
                <a:hlinkClick r:id="rId2"/>
              </a:rPr>
              <a:t>https://masstransit-project.com/usage/guidance.html</a:t>
            </a:r>
            <a:endParaRPr lang="fr-FR" sz="1200" dirty="0">
              <a:sym typeface="Wingdings" panose="05000000000000000000" pitchFamily="2" charset="2"/>
            </a:endParaRPr>
          </a:p>
          <a:p>
            <a:pPr marL="0" indent="0">
              <a:buNone/>
            </a:pPr>
            <a:endParaRPr lang="fr-FR" sz="1200" dirty="0"/>
          </a:p>
        </p:txBody>
      </p:sp>
      <p:sp>
        <p:nvSpPr>
          <p:cNvPr id="6" name="Espace réservé du texte 5">
            <a:extLst>
              <a:ext uri="{FF2B5EF4-FFF2-40B4-BE49-F238E27FC236}">
                <a16:creationId xmlns:a16="http://schemas.microsoft.com/office/drawing/2014/main" id="{AEE4B770-E1FB-8F83-151B-A76BE11271DE}"/>
              </a:ext>
            </a:extLst>
          </p:cNvPr>
          <p:cNvSpPr>
            <a:spLocks noGrp="1"/>
          </p:cNvSpPr>
          <p:nvPr>
            <p:ph type="body" sz="quarter" idx="16"/>
          </p:nvPr>
        </p:nvSpPr>
        <p:spPr/>
        <p:txBody>
          <a:bodyPr/>
          <a:lstStyle/>
          <a:p>
            <a:r>
              <a:rPr lang="fr-FR" dirty="0"/>
              <a:t>Les notions importantes</a:t>
            </a:r>
          </a:p>
        </p:txBody>
      </p:sp>
      <p:sp>
        <p:nvSpPr>
          <p:cNvPr id="7" name="Espace réservé du numéro de diapositive 6">
            <a:extLst>
              <a:ext uri="{FF2B5EF4-FFF2-40B4-BE49-F238E27FC236}">
                <a16:creationId xmlns:a16="http://schemas.microsoft.com/office/drawing/2014/main" id="{968E8ABA-4B33-1D4D-5C5C-BBB96149E7DB}"/>
              </a:ext>
            </a:extLst>
          </p:cNvPr>
          <p:cNvSpPr>
            <a:spLocks noGrp="1"/>
          </p:cNvSpPr>
          <p:nvPr>
            <p:ph type="sldNum" sz="quarter" idx="18"/>
          </p:nvPr>
        </p:nvSpPr>
        <p:spPr/>
        <p:txBody>
          <a:bodyPr/>
          <a:lstStyle/>
          <a:p>
            <a:pPr rtl="0"/>
            <a:fld id="{8699F50C-BE38-4BD0-BA84-9B090E1F2B9B}" type="slidenum">
              <a:rPr lang="fr-FR" noProof="0" smtClean="0"/>
              <a:t>30</a:t>
            </a:fld>
            <a:endParaRPr lang="fr-FR" noProof="0" dirty="0"/>
          </a:p>
        </p:txBody>
      </p:sp>
      <p:sp>
        <p:nvSpPr>
          <p:cNvPr id="8" name="Titre 7">
            <a:extLst>
              <a:ext uri="{FF2B5EF4-FFF2-40B4-BE49-F238E27FC236}">
                <a16:creationId xmlns:a16="http://schemas.microsoft.com/office/drawing/2014/main" id="{0232F613-9039-A258-3C3C-EA37FD72219A}"/>
              </a:ext>
            </a:extLst>
          </p:cNvPr>
          <p:cNvSpPr>
            <a:spLocks noGrp="1"/>
          </p:cNvSpPr>
          <p:nvPr>
            <p:ph type="title"/>
          </p:nvPr>
        </p:nvSpPr>
        <p:spPr/>
        <p:txBody>
          <a:bodyPr/>
          <a:lstStyle/>
          <a:p>
            <a:r>
              <a:rPr lang="fr-FR" dirty="0" err="1"/>
              <a:t>MassTransit</a:t>
            </a:r>
            <a:endParaRPr lang="fr-FR" dirty="0"/>
          </a:p>
        </p:txBody>
      </p:sp>
      <p:sp>
        <p:nvSpPr>
          <p:cNvPr id="9" name="Espace réservé du texte 3">
            <a:extLst>
              <a:ext uri="{FF2B5EF4-FFF2-40B4-BE49-F238E27FC236}">
                <a16:creationId xmlns:a16="http://schemas.microsoft.com/office/drawing/2014/main" id="{20A5F9DC-1137-B719-D388-9B554FE83165}"/>
              </a:ext>
            </a:extLst>
          </p:cNvPr>
          <p:cNvSpPr txBox="1">
            <a:spLocks/>
          </p:cNvSpPr>
          <p:nvPr/>
        </p:nvSpPr>
        <p:spPr>
          <a:xfrm>
            <a:off x="6186713" y="1681379"/>
            <a:ext cx="5475600" cy="781188"/>
          </a:xfrm>
          <a:prstGeom prst="rect">
            <a:avLst/>
          </a:prstGeom>
        </p:spPr>
        <p:txBody>
          <a:bodyPr rtlCol="0" anchor="b">
            <a:normAutofit/>
          </a:bodyPr>
          <a:lstStyle>
            <a:lvl1pPr marL="0" indent="0" algn="l" defTabSz="914400" rtl="0" eaLnBrk="1" latinLnBrk="0" hangingPunct="1">
              <a:lnSpc>
                <a:spcPct val="100000"/>
              </a:lnSpc>
              <a:spcBef>
                <a:spcPts val="1000"/>
              </a:spcBef>
              <a:buClr>
                <a:srgbClr val="2E7A40"/>
              </a:buClr>
              <a:buFont typeface="Arial" panose="020B0604020202020204" pitchFamily="34" charset="0"/>
              <a:buNone/>
              <a:defRPr lang="en-US" sz="28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dirty="0"/>
              <a:t>Bonnes pratiques</a:t>
            </a:r>
          </a:p>
        </p:txBody>
      </p:sp>
    </p:spTree>
    <p:extLst>
      <p:ext uri="{BB962C8B-B14F-4D97-AF65-F5344CB8AC3E}">
        <p14:creationId xmlns:p14="http://schemas.microsoft.com/office/powerpoint/2010/main" val="2007330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F467DE1-1214-158F-5A8F-50127DF453F2}"/>
              </a:ext>
            </a:extLst>
          </p:cNvPr>
          <p:cNvSpPr>
            <a:spLocks noGrp="1"/>
          </p:cNvSpPr>
          <p:nvPr>
            <p:ph sz="half" idx="13"/>
          </p:nvPr>
        </p:nvSpPr>
        <p:spPr>
          <a:xfrm>
            <a:off x="520697" y="2983043"/>
            <a:ext cx="11150809" cy="3135181"/>
          </a:xfrm>
        </p:spPr>
        <p:txBody>
          <a:bodyPr>
            <a:normAutofit/>
          </a:bodyPr>
          <a:lstStyle/>
          <a:p>
            <a:pPr marL="0" indent="0" algn="ctr">
              <a:buNone/>
            </a:pPr>
            <a:r>
              <a:rPr lang="fr-FR" sz="6000" dirty="0"/>
              <a:t>RTFM !</a:t>
            </a:r>
          </a:p>
          <a:p>
            <a:pPr marL="0" indent="0" algn="ctr">
              <a:buNone/>
            </a:pPr>
            <a:r>
              <a:rPr lang="fr-FR" sz="1200" dirty="0">
                <a:hlinkClick r:id="rId2"/>
              </a:rPr>
              <a:t>https://masstransit-project.com/getting-started/</a:t>
            </a:r>
            <a:endParaRPr lang="fr-FR" sz="1200" dirty="0"/>
          </a:p>
          <a:p>
            <a:pPr marL="0" indent="0" algn="ctr">
              <a:buNone/>
            </a:pPr>
            <a:endParaRPr lang="fr-FR" sz="1200" dirty="0"/>
          </a:p>
        </p:txBody>
      </p:sp>
      <p:sp>
        <p:nvSpPr>
          <p:cNvPr id="6" name="Espace réservé du texte 5">
            <a:extLst>
              <a:ext uri="{FF2B5EF4-FFF2-40B4-BE49-F238E27FC236}">
                <a16:creationId xmlns:a16="http://schemas.microsoft.com/office/drawing/2014/main" id="{2FF7442D-2CAB-795A-AFDC-E72C63024AE2}"/>
              </a:ext>
            </a:extLst>
          </p:cNvPr>
          <p:cNvSpPr>
            <a:spLocks noGrp="1"/>
          </p:cNvSpPr>
          <p:nvPr>
            <p:ph type="body" sz="quarter" idx="16"/>
          </p:nvPr>
        </p:nvSpPr>
        <p:spPr/>
        <p:txBody>
          <a:bodyPr/>
          <a:lstStyle/>
          <a:p>
            <a:r>
              <a:rPr lang="fr-FR" dirty="0"/>
              <a:t>Et pour la suite ?</a:t>
            </a:r>
          </a:p>
        </p:txBody>
      </p:sp>
      <p:sp>
        <p:nvSpPr>
          <p:cNvPr id="7" name="Espace réservé du numéro de diapositive 6">
            <a:extLst>
              <a:ext uri="{FF2B5EF4-FFF2-40B4-BE49-F238E27FC236}">
                <a16:creationId xmlns:a16="http://schemas.microsoft.com/office/drawing/2014/main" id="{C013685B-4233-6522-28E8-D585D6E8B25E}"/>
              </a:ext>
            </a:extLst>
          </p:cNvPr>
          <p:cNvSpPr>
            <a:spLocks noGrp="1"/>
          </p:cNvSpPr>
          <p:nvPr>
            <p:ph type="sldNum" sz="quarter" idx="18"/>
          </p:nvPr>
        </p:nvSpPr>
        <p:spPr/>
        <p:txBody>
          <a:bodyPr/>
          <a:lstStyle/>
          <a:p>
            <a:pPr rtl="0"/>
            <a:fld id="{8699F50C-BE38-4BD0-BA84-9B090E1F2B9B}" type="slidenum">
              <a:rPr lang="fr-FR" noProof="0" smtClean="0"/>
              <a:t>31</a:t>
            </a:fld>
            <a:endParaRPr lang="fr-FR" noProof="0" dirty="0"/>
          </a:p>
        </p:txBody>
      </p:sp>
      <p:sp>
        <p:nvSpPr>
          <p:cNvPr id="8" name="Titre 7">
            <a:extLst>
              <a:ext uri="{FF2B5EF4-FFF2-40B4-BE49-F238E27FC236}">
                <a16:creationId xmlns:a16="http://schemas.microsoft.com/office/drawing/2014/main" id="{581577B6-F0FB-E0A0-D200-08A0F2DA20CA}"/>
              </a:ext>
            </a:extLst>
          </p:cNvPr>
          <p:cNvSpPr>
            <a:spLocks noGrp="1"/>
          </p:cNvSpPr>
          <p:nvPr>
            <p:ph type="title"/>
          </p:nvPr>
        </p:nvSpPr>
        <p:spPr/>
        <p:txBody>
          <a:bodyPr/>
          <a:lstStyle/>
          <a:p>
            <a:r>
              <a:rPr lang="fr-FR" dirty="0" err="1"/>
              <a:t>MassTransit</a:t>
            </a:r>
            <a:endParaRPr lang="fr-FR" dirty="0"/>
          </a:p>
        </p:txBody>
      </p:sp>
    </p:spTree>
    <p:extLst>
      <p:ext uri="{BB962C8B-B14F-4D97-AF65-F5344CB8AC3E}">
        <p14:creationId xmlns:p14="http://schemas.microsoft.com/office/powerpoint/2010/main" val="766512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8DABE6-B2F6-7751-9EB4-68D8E573E490}"/>
              </a:ext>
            </a:extLst>
          </p:cNvPr>
          <p:cNvSpPr>
            <a:spLocks noGrp="1"/>
          </p:cNvSpPr>
          <p:nvPr>
            <p:ph type="title"/>
          </p:nvPr>
        </p:nvSpPr>
        <p:spPr>
          <a:xfrm>
            <a:off x="5168686" y="1987420"/>
            <a:ext cx="6026790" cy="1789855"/>
          </a:xfrm>
        </p:spPr>
        <p:txBody>
          <a:bodyPr/>
          <a:lstStyle/>
          <a:p>
            <a:r>
              <a:rPr lang="fr-FR" dirty="0"/>
              <a:t>Merci de votre attention !</a:t>
            </a:r>
          </a:p>
        </p:txBody>
      </p:sp>
      <p:sp>
        <p:nvSpPr>
          <p:cNvPr id="3" name="Espace réservé du texte 2">
            <a:extLst>
              <a:ext uri="{FF2B5EF4-FFF2-40B4-BE49-F238E27FC236}">
                <a16:creationId xmlns:a16="http://schemas.microsoft.com/office/drawing/2014/main" id="{EDD1AC38-C7D8-8ADF-337E-7575B3CDC695}"/>
              </a:ext>
            </a:extLst>
          </p:cNvPr>
          <p:cNvSpPr>
            <a:spLocks noGrp="1"/>
          </p:cNvSpPr>
          <p:nvPr>
            <p:ph type="body" idx="1"/>
          </p:nvPr>
        </p:nvSpPr>
        <p:spPr/>
        <p:txBody>
          <a:bodyPr/>
          <a:lstStyle/>
          <a:p>
            <a:r>
              <a:rPr lang="fr-FR" dirty="0"/>
              <a:t>Des questions ?</a:t>
            </a:r>
          </a:p>
        </p:txBody>
      </p:sp>
    </p:spTree>
    <p:extLst>
      <p:ext uri="{BB962C8B-B14F-4D97-AF65-F5344CB8AC3E}">
        <p14:creationId xmlns:p14="http://schemas.microsoft.com/office/powerpoint/2010/main" val="814082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8DABE6-B2F6-7751-9EB4-68D8E573E490}"/>
              </a:ext>
            </a:extLst>
          </p:cNvPr>
          <p:cNvSpPr>
            <a:spLocks noGrp="1"/>
          </p:cNvSpPr>
          <p:nvPr>
            <p:ph type="title"/>
          </p:nvPr>
        </p:nvSpPr>
        <p:spPr>
          <a:xfrm>
            <a:off x="5168686" y="1987420"/>
            <a:ext cx="6026790" cy="1789855"/>
          </a:xfrm>
        </p:spPr>
        <p:txBody>
          <a:bodyPr/>
          <a:lstStyle/>
          <a:p>
            <a:r>
              <a:rPr lang="fr-FR" dirty="0"/>
              <a:t>Questions de l’équipe</a:t>
            </a:r>
          </a:p>
        </p:txBody>
      </p:sp>
      <p:sp>
        <p:nvSpPr>
          <p:cNvPr id="3" name="Espace réservé du texte 2">
            <a:extLst>
              <a:ext uri="{FF2B5EF4-FFF2-40B4-BE49-F238E27FC236}">
                <a16:creationId xmlns:a16="http://schemas.microsoft.com/office/drawing/2014/main" id="{EDD1AC38-C7D8-8ADF-337E-7575B3CDC695}"/>
              </a:ext>
            </a:extLst>
          </p:cNvPr>
          <p:cNvSpPr>
            <a:spLocks noGrp="1"/>
          </p:cNvSpPr>
          <p:nvPr>
            <p:ph type="body" idx="1"/>
          </p:nvPr>
        </p:nvSpPr>
        <p:spPr>
          <a:xfrm>
            <a:off x="3556649" y="3986919"/>
            <a:ext cx="5078702" cy="2376406"/>
          </a:xfrm>
        </p:spPr>
        <p:txBody>
          <a:bodyPr>
            <a:normAutofit fontScale="55000" lnSpcReduction="20000"/>
          </a:bodyPr>
          <a:lstStyle/>
          <a:p>
            <a:pPr marL="342900" indent="-342900">
              <a:buFont typeface="Arial" panose="020B0604020202020204" pitchFamily="34" charset="0"/>
              <a:buChar char="•"/>
            </a:pPr>
            <a:r>
              <a:rPr lang="fr-FR" dirty="0"/>
              <a:t>Comment ça s’implémente?</a:t>
            </a:r>
          </a:p>
          <a:p>
            <a:pPr marL="342900" indent="-342900">
              <a:buFont typeface="Arial" panose="020B0604020202020204" pitchFamily="34" charset="0"/>
              <a:buChar char="•"/>
            </a:pPr>
            <a:r>
              <a:rPr lang="fr-FR" dirty="0"/>
              <a:t>Comment ça s’utilise ?</a:t>
            </a:r>
          </a:p>
          <a:p>
            <a:pPr marL="342900" indent="-342900">
              <a:buFont typeface="Arial" panose="020B0604020202020204" pitchFamily="34" charset="0"/>
              <a:buChar char="•"/>
            </a:pPr>
            <a:r>
              <a:rPr lang="fr-FR" dirty="0"/>
              <a:t>Les pièges à éviter</a:t>
            </a:r>
          </a:p>
          <a:p>
            <a:pPr marL="342900" indent="-342900">
              <a:buFont typeface="Arial" panose="020B0604020202020204" pitchFamily="34" charset="0"/>
              <a:buChar char="•"/>
            </a:pPr>
            <a:r>
              <a:rPr lang="fr-FR" dirty="0"/>
              <a:t>Les bonnes et mauvaises pratiques</a:t>
            </a:r>
          </a:p>
          <a:p>
            <a:pPr marL="342900" indent="-342900">
              <a:buFont typeface="Arial" panose="020B0604020202020204" pitchFamily="34" charset="0"/>
              <a:buChar char="•"/>
            </a:pPr>
            <a:r>
              <a:rPr lang="fr-FR" dirty="0"/>
              <a:t>Comment ça se monitor ?</a:t>
            </a:r>
          </a:p>
          <a:p>
            <a:pPr marL="342900" indent="-342900">
              <a:buFont typeface="Arial" panose="020B0604020202020204" pitchFamily="34" charset="0"/>
              <a:buChar char="•"/>
            </a:pPr>
            <a:r>
              <a:rPr lang="fr-FR" dirty="0"/>
              <a:t>Comment pousser RMQ en prod ?</a:t>
            </a:r>
          </a:p>
          <a:p>
            <a:pPr marL="342900" indent="-342900">
              <a:buFont typeface="Arial" panose="020B0604020202020204" pitchFamily="34" charset="0"/>
              <a:buChar char="•"/>
            </a:pPr>
            <a:r>
              <a:rPr lang="fr-FR" dirty="0"/>
              <a:t>Comment gérer des files RMQ une fois en prod ?</a:t>
            </a:r>
          </a:p>
          <a:p>
            <a:pPr marL="342900" indent="-342900">
              <a:buFont typeface="Arial" panose="020B0604020202020204" pitchFamily="34" charset="0"/>
              <a:buChar char="•"/>
            </a:pPr>
            <a:r>
              <a:rPr lang="fr-FR" dirty="0"/>
              <a:t>Limites de RMQ / </a:t>
            </a:r>
            <a:r>
              <a:rPr lang="fr-FR" dirty="0" err="1"/>
              <a:t>MassTransit</a:t>
            </a:r>
            <a:endParaRPr lang="fr-FR" dirty="0"/>
          </a:p>
          <a:p>
            <a:pPr marL="342900" indent="-342900">
              <a:buFont typeface="Arial" panose="020B0604020202020204" pitchFamily="34" charset="0"/>
              <a:buChar char="•"/>
            </a:pPr>
            <a:r>
              <a:rPr lang="fr-FR" dirty="0"/>
              <a:t>Les risques potentiels</a:t>
            </a:r>
          </a:p>
        </p:txBody>
      </p:sp>
    </p:spTree>
    <p:extLst>
      <p:ext uri="{BB962C8B-B14F-4D97-AF65-F5344CB8AC3E}">
        <p14:creationId xmlns:p14="http://schemas.microsoft.com/office/powerpoint/2010/main" val="1481333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8DABE6-B2F6-7751-9EB4-68D8E573E490}"/>
              </a:ext>
            </a:extLst>
          </p:cNvPr>
          <p:cNvSpPr>
            <a:spLocks noGrp="1"/>
          </p:cNvSpPr>
          <p:nvPr>
            <p:ph type="title"/>
          </p:nvPr>
        </p:nvSpPr>
        <p:spPr>
          <a:xfrm>
            <a:off x="5168686" y="1987420"/>
            <a:ext cx="6026790" cy="1789855"/>
          </a:xfrm>
        </p:spPr>
        <p:txBody>
          <a:bodyPr/>
          <a:lstStyle/>
          <a:p>
            <a:r>
              <a:rPr lang="fr-FR" dirty="0"/>
              <a:t>Et maintenant ?</a:t>
            </a:r>
          </a:p>
        </p:txBody>
      </p:sp>
      <p:sp>
        <p:nvSpPr>
          <p:cNvPr id="3" name="Espace réservé du texte 2">
            <a:extLst>
              <a:ext uri="{FF2B5EF4-FFF2-40B4-BE49-F238E27FC236}">
                <a16:creationId xmlns:a16="http://schemas.microsoft.com/office/drawing/2014/main" id="{EDD1AC38-C7D8-8ADF-337E-7575B3CDC695}"/>
              </a:ext>
            </a:extLst>
          </p:cNvPr>
          <p:cNvSpPr>
            <a:spLocks noGrp="1"/>
          </p:cNvSpPr>
          <p:nvPr>
            <p:ph type="body" idx="1"/>
          </p:nvPr>
        </p:nvSpPr>
        <p:spPr/>
        <p:txBody>
          <a:bodyPr/>
          <a:lstStyle/>
          <a:p>
            <a:r>
              <a:rPr lang="fr-FR" dirty="0" err="1"/>
              <a:t>Let’s</a:t>
            </a:r>
            <a:r>
              <a:rPr lang="fr-FR" dirty="0"/>
              <a:t> code baby !</a:t>
            </a:r>
          </a:p>
        </p:txBody>
      </p:sp>
    </p:spTree>
    <p:extLst>
      <p:ext uri="{BB962C8B-B14F-4D97-AF65-F5344CB8AC3E}">
        <p14:creationId xmlns:p14="http://schemas.microsoft.com/office/powerpoint/2010/main" val="1086281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A6B73C4-A85B-FA0E-FDAB-6A600C0EEF49}"/>
              </a:ext>
            </a:extLst>
          </p:cNvPr>
          <p:cNvSpPr>
            <a:spLocks noGrp="1"/>
          </p:cNvSpPr>
          <p:nvPr>
            <p:ph type="sldNum" sz="quarter" idx="18"/>
          </p:nvPr>
        </p:nvSpPr>
        <p:spPr/>
        <p:txBody>
          <a:bodyPr/>
          <a:lstStyle/>
          <a:p>
            <a:pPr rtl="0"/>
            <a:fld id="{8699F50C-BE38-4BD0-BA84-9B090E1F2B9B}" type="slidenum">
              <a:rPr lang="fr-FR" noProof="0" smtClean="0"/>
              <a:t>35</a:t>
            </a:fld>
            <a:endParaRPr lang="fr-FR" noProof="0" dirty="0"/>
          </a:p>
        </p:txBody>
      </p:sp>
      <p:sp>
        <p:nvSpPr>
          <p:cNvPr id="3" name="Titre 2">
            <a:extLst>
              <a:ext uri="{FF2B5EF4-FFF2-40B4-BE49-F238E27FC236}">
                <a16:creationId xmlns:a16="http://schemas.microsoft.com/office/drawing/2014/main" id="{97259A25-4F1E-C799-E881-BB1A5D112410}"/>
              </a:ext>
            </a:extLst>
          </p:cNvPr>
          <p:cNvSpPr>
            <a:spLocks noGrp="1"/>
          </p:cNvSpPr>
          <p:nvPr>
            <p:ph type="title"/>
          </p:nvPr>
        </p:nvSpPr>
        <p:spPr/>
        <p:txBody>
          <a:bodyPr/>
          <a:lstStyle/>
          <a:p>
            <a:r>
              <a:rPr lang="fr-FR" dirty="0"/>
              <a:t>Sources</a:t>
            </a:r>
          </a:p>
        </p:txBody>
      </p:sp>
      <p:sp>
        <p:nvSpPr>
          <p:cNvPr id="4" name="Espace réservé du contenu 3">
            <a:extLst>
              <a:ext uri="{FF2B5EF4-FFF2-40B4-BE49-F238E27FC236}">
                <a16:creationId xmlns:a16="http://schemas.microsoft.com/office/drawing/2014/main" id="{E6B76D84-7FDB-DC46-D107-2725EDC1F8C3}"/>
              </a:ext>
            </a:extLst>
          </p:cNvPr>
          <p:cNvSpPr>
            <a:spLocks noGrp="1"/>
          </p:cNvSpPr>
          <p:nvPr>
            <p:ph sz="half" idx="1"/>
          </p:nvPr>
        </p:nvSpPr>
        <p:spPr/>
        <p:txBody>
          <a:bodyPr/>
          <a:lstStyle/>
          <a:p>
            <a:r>
              <a:rPr lang="fr-FR" sz="1600" dirty="0"/>
              <a:t>ESB : </a:t>
            </a:r>
            <a:r>
              <a:rPr lang="fr-FR" sz="1600" dirty="0">
                <a:hlinkClick r:id="rId2"/>
              </a:rPr>
              <a:t>https://fr.wikipedia.org/wiki/Enterprise_service_bus</a:t>
            </a:r>
            <a:endParaRPr lang="fr-FR" sz="1600" dirty="0"/>
          </a:p>
          <a:p>
            <a:r>
              <a:rPr lang="fr-FR" sz="1600" dirty="0"/>
              <a:t>Middlewares : </a:t>
            </a:r>
            <a:r>
              <a:rPr lang="fr-FR" sz="1600" dirty="0">
                <a:hlinkClick r:id="rId3"/>
              </a:rPr>
              <a:t>https://docs.microsoft.com/fr-fr/aspnet/core/fundamentals/middleware/?view=aspnetcore-6.0</a:t>
            </a:r>
            <a:endParaRPr lang="fr-FR" sz="1600" dirty="0"/>
          </a:p>
          <a:p>
            <a:r>
              <a:rPr lang="fr-FR" sz="1600" dirty="0"/>
              <a:t>MT : </a:t>
            </a:r>
            <a:r>
              <a:rPr lang="fr-FR" sz="1600" dirty="0">
                <a:hlinkClick r:id="rId4"/>
              </a:rPr>
              <a:t>https://stackoverflow.com/questions/12296787/what-does-masstransit-add-to-rabbitmq</a:t>
            </a:r>
            <a:endParaRPr lang="fr-FR" sz="1600" dirty="0"/>
          </a:p>
          <a:p>
            <a:r>
              <a:rPr lang="fr-FR" sz="1600" dirty="0"/>
              <a:t>MB : </a:t>
            </a:r>
            <a:r>
              <a:rPr lang="fr-FR" sz="1600" dirty="0">
                <a:hlinkClick r:id="rId5"/>
              </a:rPr>
              <a:t>https://en.wikipedia.org/wiki/Message_broker</a:t>
            </a:r>
            <a:endParaRPr lang="fr-FR" sz="1600" dirty="0"/>
          </a:p>
          <a:p>
            <a:r>
              <a:rPr lang="fr-FR" sz="1600" dirty="0"/>
              <a:t>MB : </a:t>
            </a:r>
            <a:r>
              <a:rPr lang="fr-FR" sz="1600" dirty="0">
                <a:hlinkClick r:id="rId6"/>
              </a:rPr>
              <a:t>https://tsh.io/blog/message-broker/</a:t>
            </a:r>
            <a:endParaRPr lang="fr-FR" sz="1600" dirty="0"/>
          </a:p>
          <a:p>
            <a:r>
              <a:rPr lang="fr-FR" sz="1600" dirty="0"/>
              <a:t>MB : </a:t>
            </a:r>
            <a:r>
              <a:rPr lang="fr-FR" sz="1600" dirty="0">
                <a:hlinkClick r:id="rId7"/>
              </a:rPr>
              <a:t>https://otonomo.io/redis-kafka-or-rabbitmq-which-microservices-message-broker-to-choose/</a:t>
            </a:r>
            <a:endParaRPr lang="fr-FR" sz="1600" dirty="0"/>
          </a:p>
          <a:p>
            <a:r>
              <a:rPr lang="fr-FR" sz="1600" dirty="0"/>
              <a:t>MB : </a:t>
            </a:r>
            <a:r>
              <a:rPr lang="fr-FR" sz="1600" dirty="0">
                <a:hlinkClick r:id="rId8"/>
              </a:rPr>
              <a:t>https://redis.com/blog/what-to-choose-for-your-synchronous-and-asynchronous-communication-needs-redis-streams-redis-pub-sub-kafka-etc-best-approaches-synchronous-asynchronous-communication/</a:t>
            </a:r>
            <a:endParaRPr lang="fr-FR" sz="1600" dirty="0"/>
          </a:p>
          <a:p>
            <a:r>
              <a:rPr lang="fr-FR" sz="1600" dirty="0"/>
              <a:t>RMQ : </a:t>
            </a:r>
            <a:r>
              <a:rPr lang="fr-FR" sz="1600" dirty="0">
                <a:hlinkClick r:id="rId9"/>
              </a:rPr>
              <a:t>https://www.rabbitmq.com/getstarted.html</a:t>
            </a:r>
            <a:endParaRPr lang="fr-FR" sz="1600" dirty="0"/>
          </a:p>
          <a:p>
            <a:endParaRPr lang="fr-FR" sz="1600" dirty="0"/>
          </a:p>
        </p:txBody>
      </p:sp>
      <p:sp>
        <p:nvSpPr>
          <p:cNvPr id="5" name="Espace réservé du contenu 4">
            <a:extLst>
              <a:ext uri="{FF2B5EF4-FFF2-40B4-BE49-F238E27FC236}">
                <a16:creationId xmlns:a16="http://schemas.microsoft.com/office/drawing/2014/main" id="{1FDF2185-47D6-5E6E-B4E4-6BE2356A5A1A}"/>
              </a:ext>
            </a:extLst>
          </p:cNvPr>
          <p:cNvSpPr>
            <a:spLocks noGrp="1"/>
          </p:cNvSpPr>
          <p:nvPr>
            <p:ph sz="half" idx="2"/>
          </p:nvPr>
        </p:nvSpPr>
        <p:spPr/>
        <p:txBody>
          <a:bodyPr/>
          <a:lstStyle/>
          <a:p>
            <a:r>
              <a:rPr lang="fr-FR" sz="1600" dirty="0"/>
              <a:t>RMQ : </a:t>
            </a:r>
            <a:r>
              <a:rPr lang="fr-FR" sz="1600" dirty="0">
                <a:hlinkClick r:id="rId10"/>
              </a:rPr>
              <a:t>https://www.confluent.io/blog/kafka-fastest-messaging-system/</a:t>
            </a:r>
            <a:endParaRPr lang="fr-FR" sz="1600" dirty="0"/>
          </a:p>
          <a:p>
            <a:r>
              <a:rPr lang="fr-FR" sz="1600" dirty="0"/>
              <a:t>RMQ : </a:t>
            </a:r>
            <a:r>
              <a:rPr lang="fr-FR" sz="1600" dirty="0">
                <a:hlinkClick r:id="rId11"/>
              </a:rPr>
              <a:t>https://spring.io/blog/2011/04/01/routing-topologies-for-performance-and-scalability-with-rabbitmq/</a:t>
            </a:r>
            <a:endParaRPr lang="fr-FR" sz="1600" dirty="0"/>
          </a:p>
          <a:p>
            <a:r>
              <a:rPr lang="fr-FR" sz="1600" dirty="0"/>
              <a:t>RMQ : </a:t>
            </a:r>
            <a:r>
              <a:rPr lang="fr-FR" sz="1600" dirty="0">
                <a:hlinkClick r:id="rId12"/>
              </a:rPr>
              <a:t>https://blog.eleven-labs.com/fr/rabbitmq-partie-1-les-bases/</a:t>
            </a:r>
            <a:endParaRPr lang="fr-FR" sz="1600" dirty="0"/>
          </a:p>
          <a:p>
            <a:r>
              <a:rPr lang="fr-FR" sz="1600" dirty="0"/>
              <a:t>RMQ : </a:t>
            </a:r>
            <a:r>
              <a:rPr lang="fr-FR" sz="1600" dirty="0">
                <a:hlinkClick r:id="rId13"/>
              </a:rPr>
              <a:t>https://blog.zenika.com/2010/12/19/introduction-a-rabbitmq-amqp/</a:t>
            </a:r>
            <a:endParaRPr lang="fr-FR" sz="1600" dirty="0"/>
          </a:p>
          <a:p>
            <a:r>
              <a:rPr lang="fr-FR" sz="1600" dirty="0"/>
              <a:t>RMQ : </a:t>
            </a:r>
            <a:r>
              <a:rPr lang="fr-FR" sz="1600" dirty="0">
                <a:hlinkClick r:id="rId14"/>
              </a:rPr>
              <a:t>https://www.cloudamqp.com/blog/part1-rabbitmq-for-beginners-what-is-rabbitmq.html</a:t>
            </a:r>
            <a:endParaRPr lang="fr-FR" sz="1600" dirty="0"/>
          </a:p>
          <a:p>
            <a:r>
              <a:rPr lang="fr-FR" sz="1600" dirty="0"/>
              <a:t>MT : </a:t>
            </a:r>
            <a:r>
              <a:rPr lang="fr-FR" sz="1600" dirty="0">
                <a:hlinkClick r:id="rId15"/>
              </a:rPr>
              <a:t>https://refactoring.guru/design-patterns/mediator</a:t>
            </a:r>
            <a:endParaRPr lang="fr-FR" sz="1600" dirty="0"/>
          </a:p>
          <a:p>
            <a:r>
              <a:rPr lang="fr-FR" sz="1600" dirty="0"/>
              <a:t>MT : </a:t>
            </a:r>
            <a:r>
              <a:rPr lang="fr-FR" sz="1600" dirty="0">
                <a:hlinkClick r:id="rId16"/>
              </a:rPr>
              <a:t>https://github.com/jbogard/MediatR</a:t>
            </a:r>
            <a:endParaRPr lang="fr-FR" sz="1600" dirty="0"/>
          </a:p>
          <a:p>
            <a:endParaRPr lang="fr-FR" sz="1600" dirty="0"/>
          </a:p>
          <a:p>
            <a:endParaRPr lang="fr-FR" sz="1600" dirty="0"/>
          </a:p>
          <a:p>
            <a:endParaRPr lang="fr-FR" sz="1600" dirty="0"/>
          </a:p>
        </p:txBody>
      </p:sp>
    </p:spTree>
    <p:extLst>
      <p:ext uri="{BB962C8B-B14F-4D97-AF65-F5344CB8AC3E}">
        <p14:creationId xmlns:p14="http://schemas.microsoft.com/office/powerpoint/2010/main" val="1112486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8D34656-E7CA-1020-4EC2-1DC19D11650B}"/>
              </a:ext>
            </a:extLst>
          </p:cNvPr>
          <p:cNvSpPr>
            <a:spLocks noGrp="1"/>
          </p:cNvSpPr>
          <p:nvPr>
            <p:ph type="sldNum" sz="quarter" idx="18"/>
          </p:nvPr>
        </p:nvSpPr>
        <p:spPr>
          <a:xfrm>
            <a:off x="11146971" y="6356350"/>
            <a:ext cx="740227" cy="365125"/>
          </a:xfrm>
        </p:spPr>
        <p:txBody>
          <a:bodyPr anchor="ctr">
            <a:normAutofit/>
          </a:bodyPr>
          <a:lstStyle/>
          <a:p>
            <a:pPr rtl="0">
              <a:spcAft>
                <a:spcPts val="600"/>
              </a:spcAft>
            </a:pPr>
            <a:fld id="{8699F50C-BE38-4BD0-BA84-9B090E1F2B9B}" type="slidenum">
              <a:rPr lang="fr-FR" noProof="0" smtClean="0"/>
              <a:pPr rtl="0">
                <a:spcAft>
                  <a:spcPts val="600"/>
                </a:spcAft>
              </a:pPr>
              <a:t>4</a:t>
            </a:fld>
            <a:endParaRPr lang="fr-FR" noProof="0"/>
          </a:p>
        </p:txBody>
      </p:sp>
      <p:sp>
        <p:nvSpPr>
          <p:cNvPr id="3" name="Titre 2">
            <a:extLst>
              <a:ext uri="{FF2B5EF4-FFF2-40B4-BE49-F238E27FC236}">
                <a16:creationId xmlns:a16="http://schemas.microsoft.com/office/drawing/2014/main" id="{07D37987-0466-DC9E-633C-0AE7659D2A1F}"/>
              </a:ext>
            </a:extLst>
          </p:cNvPr>
          <p:cNvSpPr>
            <a:spLocks noGrp="1"/>
          </p:cNvSpPr>
          <p:nvPr>
            <p:ph type="title"/>
          </p:nvPr>
        </p:nvSpPr>
        <p:spPr>
          <a:xfrm>
            <a:off x="518678" y="209028"/>
            <a:ext cx="8333222" cy="1147969"/>
          </a:xfrm>
        </p:spPr>
        <p:txBody>
          <a:bodyPr anchor="b">
            <a:normAutofit/>
          </a:bodyPr>
          <a:lstStyle/>
          <a:p>
            <a:r>
              <a:rPr lang="fr-FR" dirty="0"/>
              <a:t>Enterprise Service Bus</a:t>
            </a:r>
          </a:p>
        </p:txBody>
      </p:sp>
      <p:sp>
        <p:nvSpPr>
          <p:cNvPr id="4" name="Espace réservé du contenu 3">
            <a:extLst>
              <a:ext uri="{FF2B5EF4-FFF2-40B4-BE49-F238E27FC236}">
                <a16:creationId xmlns:a16="http://schemas.microsoft.com/office/drawing/2014/main" id="{CB0C0205-D865-DC5F-52E1-9DB28BE26596}"/>
              </a:ext>
            </a:extLst>
          </p:cNvPr>
          <p:cNvSpPr>
            <a:spLocks noGrp="1"/>
          </p:cNvSpPr>
          <p:nvPr>
            <p:ph sz="half" idx="1"/>
          </p:nvPr>
        </p:nvSpPr>
        <p:spPr>
          <a:xfrm>
            <a:off x="529687" y="1651044"/>
            <a:ext cx="5181600" cy="4525919"/>
          </a:xfrm>
        </p:spPr>
        <p:txBody>
          <a:bodyPr>
            <a:normAutofit/>
          </a:bodyPr>
          <a:lstStyle/>
          <a:p>
            <a:r>
              <a:rPr lang="fr-FR" sz="2200"/>
              <a:t>Définition : </a:t>
            </a:r>
          </a:p>
          <a:p>
            <a:pPr lvl="1">
              <a:buFont typeface="Wingdings" panose="05000000000000000000" pitchFamily="2" charset="2"/>
              <a:buChar char="v"/>
            </a:pPr>
            <a:r>
              <a:rPr lang="fr-FR" sz="2200"/>
              <a:t>L'ESB est une nouvelle architecture qui exploite les services web, les systèmes orientés messages, le routage intelligent et la transformation. L'ESB agit comme une colonne vertébrale légère et omniprésente de l'intégration à travers laquelle les services logiciels et les composants applicatifs circulent</a:t>
            </a:r>
          </a:p>
          <a:p>
            <a:r>
              <a:rPr lang="fr-FR" sz="2200"/>
              <a:t>Technologiquement agnostique</a:t>
            </a:r>
          </a:p>
          <a:p>
            <a:r>
              <a:rPr lang="fr-FR" sz="2200"/>
              <a:t>Conceptualisé en 2002 par </a:t>
            </a:r>
            <a:r>
              <a:rPr lang="fr-FR" sz="2200" i="1"/>
              <a:t>Roy </a:t>
            </a:r>
            <a:r>
              <a:rPr lang="fr-FR" sz="2200" i="1" err="1"/>
              <a:t>Schulte</a:t>
            </a:r>
            <a:endParaRPr lang="fr-FR" sz="2200" i="1"/>
          </a:p>
          <a:p>
            <a:r>
              <a:rPr lang="fr-FR" sz="2200"/>
              <a:t>Utilisé principalement en SOA</a:t>
            </a:r>
          </a:p>
        </p:txBody>
      </p:sp>
      <p:pic>
        <p:nvPicPr>
          <p:cNvPr id="6" name="Image 5">
            <a:extLst>
              <a:ext uri="{FF2B5EF4-FFF2-40B4-BE49-F238E27FC236}">
                <a16:creationId xmlns:a16="http://schemas.microsoft.com/office/drawing/2014/main" id="{BE7F5A1A-D56F-7A69-B01C-E25E1EBEFEB8}"/>
              </a:ext>
            </a:extLst>
          </p:cNvPr>
          <p:cNvPicPr>
            <a:picLocks noChangeAspect="1"/>
          </p:cNvPicPr>
          <p:nvPr/>
        </p:nvPicPr>
        <p:blipFill>
          <a:blip r:embed="rId3"/>
          <a:stretch>
            <a:fillRect/>
          </a:stretch>
        </p:blipFill>
        <p:spPr>
          <a:xfrm>
            <a:off x="5711287" y="2121322"/>
            <a:ext cx="5975603" cy="3585362"/>
          </a:xfrm>
          <a:prstGeom prst="rect">
            <a:avLst/>
          </a:prstGeom>
          <a:noFill/>
        </p:spPr>
      </p:pic>
    </p:spTree>
    <p:extLst>
      <p:ext uri="{BB962C8B-B14F-4D97-AF65-F5344CB8AC3E}">
        <p14:creationId xmlns:p14="http://schemas.microsoft.com/office/powerpoint/2010/main" val="147131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8D34656-E7CA-1020-4EC2-1DC19D11650B}"/>
              </a:ext>
            </a:extLst>
          </p:cNvPr>
          <p:cNvSpPr>
            <a:spLocks noGrp="1"/>
          </p:cNvSpPr>
          <p:nvPr>
            <p:ph type="sldNum" sz="quarter" idx="18"/>
          </p:nvPr>
        </p:nvSpPr>
        <p:spPr/>
        <p:txBody>
          <a:bodyPr/>
          <a:lstStyle/>
          <a:p>
            <a:pPr rtl="0"/>
            <a:fld id="{8699F50C-BE38-4BD0-BA84-9B090E1F2B9B}" type="slidenum">
              <a:rPr lang="fr-FR" noProof="0" smtClean="0"/>
              <a:t>5</a:t>
            </a:fld>
            <a:endParaRPr lang="fr-FR" noProof="0" dirty="0"/>
          </a:p>
        </p:txBody>
      </p:sp>
      <p:sp>
        <p:nvSpPr>
          <p:cNvPr id="3" name="Titre 2">
            <a:extLst>
              <a:ext uri="{FF2B5EF4-FFF2-40B4-BE49-F238E27FC236}">
                <a16:creationId xmlns:a16="http://schemas.microsoft.com/office/drawing/2014/main" id="{07D37987-0466-DC9E-633C-0AE7659D2A1F}"/>
              </a:ext>
            </a:extLst>
          </p:cNvPr>
          <p:cNvSpPr>
            <a:spLocks noGrp="1"/>
          </p:cNvSpPr>
          <p:nvPr>
            <p:ph type="title"/>
          </p:nvPr>
        </p:nvSpPr>
        <p:spPr/>
        <p:txBody>
          <a:bodyPr/>
          <a:lstStyle/>
          <a:p>
            <a:r>
              <a:rPr lang="fr-FR" dirty="0"/>
              <a:t>Enterprise Service Bus</a:t>
            </a:r>
          </a:p>
        </p:txBody>
      </p:sp>
      <p:sp>
        <p:nvSpPr>
          <p:cNvPr id="4" name="Espace réservé du contenu 3">
            <a:extLst>
              <a:ext uri="{FF2B5EF4-FFF2-40B4-BE49-F238E27FC236}">
                <a16:creationId xmlns:a16="http://schemas.microsoft.com/office/drawing/2014/main" id="{CB0C0205-D865-DC5F-52E1-9DB28BE26596}"/>
              </a:ext>
            </a:extLst>
          </p:cNvPr>
          <p:cNvSpPr>
            <a:spLocks noGrp="1"/>
          </p:cNvSpPr>
          <p:nvPr>
            <p:ph idx="1"/>
          </p:nvPr>
        </p:nvSpPr>
        <p:spPr/>
        <p:txBody>
          <a:bodyPr/>
          <a:lstStyle/>
          <a:p>
            <a:r>
              <a:rPr lang="fr-FR" dirty="0"/>
              <a:t>Pourquoi l’utiliser ?</a:t>
            </a:r>
          </a:p>
        </p:txBody>
      </p:sp>
      <p:sp>
        <p:nvSpPr>
          <p:cNvPr id="5" name="Hexagone 4">
            <a:extLst>
              <a:ext uri="{FF2B5EF4-FFF2-40B4-BE49-F238E27FC236}">
                <a16:creationId xmlns:a16="http://schemas.microsoft.com/office/drawing/2014/main" id="{A8F0A107-AA08-9D60-E5DC-C852A342492E}"/>
              </a:ext>
            </a:extLst>
          </p:cNvPr>
          <p:cNvSpPr/>
          <p:nvPr/>
        </p:nvSpPr>
        <p:spPr>
          <a:xfrm>
            <a:off x="2245259" y="3051018"/>
            <a:ext cx="2181886" cy="193744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 1</a:t>
            </a:r>
          </a:p>
        </p:txBody>
      </p:sp>
      <p:sp>
        <p:nvSpPr>
          <p:cNvPr id="6" name="Hexagone 5">
            <a:extLst>
              <a:ext uri="{FF2B5EF4-FFF2-40B4-BE49-F238E27FC236}">
                <a16:creationId xmlns:a16="http://schemas.microsoft.com/office/drawing/2014/main" id="{F3EEE721-3DB6-7244-0075-E953D38290DC}"/>
              </a:ext>
            </a:extLst>
          </p:cNvPr>
          <p:cNvSpPr/>
          <p:nvPr/>
        </p:nvSpPr>
        <p:spPr>
          <a:xfrm>
            <a:off x="6458526" y="3051017"/>
            <a:ext cx="2181886" cy="193744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 2</a:t>
            </a:r>
          </a:p>
        </p:txBody>
      </p:sp>
      <p:sp>
        <p:nvSpPr>
          <p:cNvPr id="7" name="Flèche : droite 6">
            <a:extLst>
              <a:ext uri="{FF2B5EF4-FFF2-40B4-BE49-F238E27FC236}">
                <a16:creationId xmlns:a16="http://schemas.microsoft.com/office/drawing/2014/main" id="{6A10DE6F-A77F-7FCC-05E6-07FC835ECFDE}"/>
              </a:ext>
            </a:extLst>
          </p:cNvPr>
          <p:cNvSpPr/>
          <p:nvPr/>
        </p:nvSpPr>
        <p:spPr>
          <a:xfrm>
            <a:off x="4816445" y="3767890"/>
            <a:ext cx="1252780" cy="50369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Graphique 8" descr="Badge point d’interrogation contour">
            <a:extLst>
              <a:ext uri="{FF2B5EF4-FFF2-40B4-BE49-F238E27FC236}">
                <a16:creationId xmlns:a16="http://schemas.microsoft.com/office/drawing/2014/main" id="{DE3CEB47-2E57-69B8-246E-E608E3A106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85635" y="4271584"/>
            <a:ext cx="914400" cy="914400"/>
          </a:xfrm>
          <a:prstGeom prst="rect">
            <a:avLst/>
          </a:prstGeom>
        </p:spPr>
      </p:pic>
    </p:spTree>
    <p:extLst>
      <p:ext uri="{BB962C8B-B14F-4D97-AF65-F5344CB8AC3E}">
        <p14:creationId xmlns:p14="http://schemas.microsoft.com/office/powerpoint/2010/main" val="348742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8D34656-E7CA-1020-4EC2-1DC19D11650B}"/>
              </a:ext>
            </a:extLst>
          </p:cNvPr>
          <p:cNvSpPr>
            <a:spLocks noGrp="1"/>
          </p:cNvSpPr>
          <p:nvPr>
            <p:ph type="sldNum" sz="quarter" idx="18"/>
          </p:nvPr>
        </p:nvSpPr>
        <p:spPr/>
        <p:txBody>
          <a:bodyPr/>
          <a:lstStyle/>
          <a:p>
            <a:pPr rtl="0"/>
            <a:fld id="{8699F50C-BE38-4BD0-BA84-9B090E1F2B9B}" type="slidenum">
              <a:rPr lang="fr-FR" noProof="0" smtClean="0"/>
              <a:t>6</a:t>
            </a:fld>
            <a:endParaRPr lang="fr-FR" noProof="0" dirty="0"/>
          </a:p>
        </p:txBody>
      </p:sp>
      <p:sp>
        <p:nvSpPr>
          <p:cNvPr id="3" name="Titre 2">
            <a:extLst>
              <a:ext uri="{FF2B5EF4-FFF2-40B4-BE49-F238E27FC236}">
                <a16:creationId xmlns:a16="http://schemas.microsoft.com/office/drawing/2014/main" id="{07D37987-0466-DC9E-633C-0AE7659D2A1F}"/>
              </a:ext>
            </a:extLst>
          </p:cNvPr>
          <p:cNvSpPr>
            <a:spLocks noGrp="1"/>
          </p:cNvSpPr>
          <p:nvPr>
            <p:ph type="title"/>
          </p:nvPr>
        </p:nvSpPr>
        <p:spPr/>
        <p:txBody>
          <a:bodyPr/>
          <a:lstStyle/>
          <a:p>
            <a:r>
              <a:rPr lang="fr-FR" dirty="0"/>
              <a:t>Enterprise Service Bus</a:t>
            </a:r>
          </a:p>
        </p:txBody>
      </p:sp>
      <p:sp>
        <p:nvSpPr>
          <p:cNvPr id="5" name="Hexagone 4">
            <a:extLst>
              <a:ext uri="{FF2B5EF4-FFF2-40B4-BE49-F238E27FC236}">
                <a16:creationId xmlns:a16="http://schemas.microsoft.com/office/drawing/2014/main" id="{A8F0A107-AA08-9D60-E5DC-C852A342492E}"/>
              </a:ext>
            </a:extLst>
          </p:cNvPr>
          <p:cNvSpPr/>
          <p:nvPr/>
        </p:nvSpPr>
        <p:spPr>
          <a:xfrm>
            <a:off x="2245259" y="3051018"/>
            <a:ext cx="2181886" cy="193744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 1</a:t>
            </a:r>
          </a:p>
          <a:p>
            <a:pPr algn="ctr"/>
            <a:r>
              <a:rPr lang="fr-FR" dirty="0"/>
              <a:t>API</a:t>
            </a:r>
          </a:p>
        </p:txBody>
      </p:sp>
      <p:sp>
        <p:nvSpPr>
          <p:cNvPr id="6" name="Hexagone 5">
            <a:extLst>
              <a:ext uri="{FF2B5EF4-FFF2-40B4-BE49-F238E27FC236}">
                <a16:creationId xmlns:a16="http://schemas.microsoft.com/office/drawing/2014/main" id="{F3EEE721-3DB6-7244-0075-E953D38290DC}"/>
              </a:ext>
            </a:extLst>
          </p:cNvPr>
          <p:cNvSpPr/>
          <p:nvPr/>
        </p:nvSpPr>
        <p:spPr>
          <a:xfrm>
            <a:off x="7450418" y="3051016"/>
            <a:ext cx="2181886" cy="193744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 2</a:t>
            </a:r>
          </a:p>
          <a:p>
            <a:pPr algn="ctr"/>
            <a:r>
              <a:rPr lang="fr-FR" dirty="0"/>
              <a:t>API</a:t>
            </a:r>
          </a:p>
        </p:txBody>
      </p:sp>
      <p:sp>
        <p:nvSpPr>
          <p:cNvPr id="7" name="Flèche : droite 6">
            <a:extLst>
              <a:ext uri="{FF2B5EF4-FFF2-40B4-BE49-F238E27FC236}">
                <a16:creationId xmlns:a16="http://schemas.microsoft.com/office/drawing/2014/main" id="{6A10DE6F-A77F-7FCC-05E6-07FC835ECFDE}"/>
              </a:ext>
            </a:extLst>
          </p:cNvPr>
          <p:cNvSpPr/>
          <p:nvPr/>
        </p:nvSpPr>
        <p:spPr>
          <a:xfrm>
            <a:off x="4816445" y="3767890"/>
            <a:ext cx="1252780" cy="50369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B2FC1A2B-7DC7-5050-13D7-FA1354437534}"/>
              </a:ext>
            </a:extLst>
          </p:cNvPr>
          <p:cNvSpPr/>
          <p:nvPr/>
        </p:nvSpPr>
        <p:spPr>
          <a:xfrm>
            <a:off x="6393051" y="3051016"/>
            <a:ext cx="480447" cy="193744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fr-FR" dirty="0">
                <a:ln w="0"/>
                <a:solidFill>
                  <a:schemeClr val="tx1"/>
                </a:solidFill>
                <a:effectLst>
                  <a:outerShdw blurRad="38100" dist="19050" dir="2700000" algn="tl" rotWithShape="0">
                    <a:schemeClr val="dk1">
                      <a:alpha val="40000"/>
                    </a:schemeClr>
                  </a:outerShdw>
                </a:effectLst>
              </a:rPr>
              <a:t>HTTP</a:t>
            </a:r>
          </a:p>
        </p:txBody>
      </p:sp>
      <p:cxnSp>
        <p:nvCxnSpPr>
          <p:cNvPr id="11" name="Connecteur droit avec flèche 10">
            <a:extLst>
              <a:ext uri="{FF2B5EF4-FFF2-40B4-BE49-F238E27FC236}">
                <a16:creationId xmlns:a16="http://schemas.microsoft.com/office/drawing/2014/main" id="{FCAADEF3-8659-AFDE-2209-E626A31573B4}"/>
              </a:ext>
            </a:extLst>
          </p:cNvPr>
          <p:cNvCxnSpPr/>
          <p:nvPr/>
        </p:nvCxnSpPr>
        <p:spPr>
          <a:xfrm flipV="1">
            <a:off x="5835112" y="5075695"/>
            <a:ext cx="503695" cy="650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DCFD23ED-09A4-E8D2-78C0-11A58489F398}"/>
              </a:ext>
            </a:extLst>
          </p:cNvPr>
          <p:cNvSpPr txBox="1"/>
          <p:nvPr/>
        </p:nvSpPr>
        <p:spPr>
          <a:xfrm>
            <a:off x="5021450" y="5792568"/>
            <a:ext cx="1611824" cy="369332"/>
          </a:xfrm>
          <a:prstGeom prst="rect">
            <a:avLst/>
          </a:prstGeom>
          <a:noFill/>
        </p:spPr>
        <p:txBody>
          <a:bodyPr wrap="square" rtlCol="0">
            <a:spAutoFit/>
          </a:bodyPr>
          <a:lstStyle/>
          <a:p>
            <a:r>
              <a:rPr lang="fr-FR" dirty="0"/>
              <a:t>ça c’est lourd !</a:t>
            </a:r>
          </a:p>
        </p:txBody>
      </p:sp>
    </p:spTree>
    <p:extLst>
      <p:ext uri="{BB962C8B-B14F-4D97-AF65-F5344CB8AC3E}">
        <p14:creationId xmlns:p14="http://schemas.microsoft.com/office/powerpoint/2010/main" val="3471687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8D34656-E7CA-1020-4EC2-1DC19D11650B}"/>
              </a:ext>
            </a:extLst>
          </p:cNvPr>
          <p:cNvSpPr>
            <a:spLocks noGrp="1"/>
          </p:cNvSpPr>
          <p:nvPr>
            <p:ph type="sldNum" sz="quarter" idx="18"/>
          </p:nvPr>
        </p:nvSpPr>
        <p:spPr/>
        <p:txBody>
          <a:bodyPr/>
          <a:lstStyle/>
          <a:p>
            <a:pPr rtl="0"/>
            <a:fld id="{8699F50C-BE38-4BD0-BA84-9B090E1F2B9B}" type="slidenum">
              <a:rPr lang="fr-FR" noProof="0" smtClean="0"/>
              <a:t>7</a:t>
            </a:fld>
            <a:endParaRPr lang="fr-FR" noProof="0" dirty="0"/>
          </a:p>
        </p:txBody>
      </p:sp>
      <p:sp>
        <p:nvSpPr>
          <p:cNvPr id="3" name="Titre 2">
            <a:extLst>
              <a:ext uri="{FF2B5EF4-FFF2-40B4-BE49-F238E27FC236}">
                <a16:creationId xmlns:a16="http://schemas.microsoft.com/office/drawing/2014/main" id="{07D37987-0466-DC9E-633C-0AE7659D2A1F}"/>
              </a:ext>
            </a:extLst>
          </p:cNvPr>
          <p:cNvSpPr>
            <a:spLocks noGrp="1"/>
          </p:cNvSpPr>
          <p:nvPr>
            <p:ph type="title"/>
          </p:nvPr>
        </p:nvSpPr>
        <p:spPr/>
        <p:txBody>
          <a:bodyPr/>
          <a:lstStyle/>
          <a:p>
            <a:r>
              <a:rPr lang="fr-FR" dirty="0"/>
              <a:t>Enterprise Service Bus</a:t>
            </a:r>
          </a:p>
        </p:txBody>
      </p:sp>
      <p:sp>
        <p:nvSpPr>
          <p:cNvPr id="5" name="Hexagone 4">
            <a:extLst>
              <a:ext uri="{FF2B5EF4-FFF2-40B4-BE49-F238E27FC236}">
                <a16:creationId xmlns:a16="http://schemas.microsoft.com/office/drawing/2014/main" id="{A8F0A107-AA08-9D60-E5DC-C852A342492E}"/>
              </a:ext>
            </a:extLst>
          </p:cNvPr>
          <p:cNvSpPr/>
          <p:nvPr/>
        </p:nvSpPr>
        <p:spPr>
          <a:xfrm>
            <a:off x="2245259" y="3051018"/>
            <a:ext cx="2181886" cy="193744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 1</a:t>
            </a:r>
          </a:p>
          <a:p>
            <a:pPr algn="ctr"/>
            <a:r>
              <a:rPr lang="fr-FR" dirty="0"/>
              <a:t>API</a:t>
            </a:r>
          </a:p>
        </p:txBody>
      </p:sp>
      <p:sp>
        <p:nvSpPr>
          <p:cNvPr id="6" name="Hexagone 5">
            <a:extLst>
              <a:ext uri="{FF2B5EF4-FFF2-40B4-BE49-F238E27FC236}">
                <a16:creationId xmlns:a16="http://schemas.microsoft.com/office/drawing/2014/main" id="{F3EEE721-3DB6-7244-0075-E953D38290DC}"/>
              </a:ext>
            </a:extLst>
          </p:cNvPr>
          <p:cNvSpPr/>
          <p:nvPr/>
        </p:nvSpPr>
        <p:spPr>
          <a:xfrm>
            <a:off x="7450418" y="3051016"/>
            <a:ext cx="2181886" cy="193744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 2</a:t>
            </a:r>
          </a:p>
          <a:p>
            <a:pPr algn="ctr"/>
            <a:r>
              <a:rPr lang="fr-FR" dirty="0"/>
              <a:t>.NET API</a:t>
            </a:r>
          </a:p>
        </p:txBody>
      </p:sp>
      <p:sp>
        <p:nvSpPr>
          <p:cNvPr id="7" name="Flèche : droite 6">
            <a:extLst>
              <a:ext uri="{FF2B5EF4-FFF2-40B4-BE49-F238E27FC236}">
                <a16:creationId xmlns:a16="http://schemas.microsoft.com/office/drawing/2014/main" id="{6A10DE6F-A77F-7FCC-05E6-07FC835ECFDE}"/>
              </a:ext>
            </a:extLst>
          </p:cNvPr>
          <p:cNvSpPr/>
          <p:nvPr/>
        </p:nvSpPr>
        <p:spPr>
          <a:xfrm>
            <a:off x="4816445" y="3767890"/>
            <a:ext cx="1252780" cy="50369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B2FC1A2B-7DC7-5050-13D7-FA1354437534}"/>
              </a:ext>
            </a:extLst>
          </p:cNvPr>
          <p:cNvSpPr/>
          <p:nvPr/>
        </p:nvSpPr>
        <p:spPr>
          <a:xfrm>
            <a:off x="6393051" y="3051016"/>
            <a:ext cx="480447" cy="193744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fr-FR" dirty="0">
                <a:ln w="0"/>
                <a:solidFill>
                  <a:schemeClr val="tx1"/>
                </a:solidFill>
                <a:effectLst>
                  <a:outerShdw blurRad="38100" dist="19050" dir="2700000" algn="tl" rotWithShape="0">
                    <a:schemeClr val="dk1">
                      <a:alpha val="40000"/>
                    </a:schemeClr>
                  </a:outerShdw>
                </a:effectLst>
              </a:rPr>
              <a:t>HTTP</a:t>
            </a:r>
          </a:p>
        </p:txBody>
      </p:sp>
      <p:cxnSp>
        <p:nvCxnSpPr>
          <p:cNvPr id="11" name="Connecteur droit avec flèche 10">
            <a:extLst>
              <a:ext uri="{FF2B5EF4-FFF2-40B4-BE49-F238E27FC236}">
                <a16:creationId xmlns:a16="http://schemas.microsoft.com/office/drawing/2014/main" id="{FCAADEF3-8659-AFDE-2209-E626A31573B4}"/>
              </a:ext>
            </a:extLst>
          </p:cNvPr>
          <p:cNvCxnSpPr>
            <a:cxnSpLocks/>
          </p:cNvCxnSpPr>
          <p:nvPr/>
        </p:nvCxnSpPr>
        <p:spPr>
          <a:xfrm flipV="1">
            <a:off x="5835112" y="5075695"/>
            <a:ext cx="503695" cy="650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DCFD23ED-09A4-E8D2-78C0-11A58489F398}"/>
              </a:ext>
            </a:extLst>
          </p:cNvPr>
          <p:cNvSpPr txBox="1"/>
          <p:nvPr/>
        </p:nvSpPr>
        <p:spPr>
          <a:xfrm>
            <a:off x="5021450" y="5792568"/>
            <a:ext cx="1611824" cy="369332"/>
          </a:xfrm>
          <a:prstGeom prst="rect">
            <a:avLst/>
          </a:prstGeom>
          <a:noFill/>
        </p:spPr>
        <p:txBody>
          <a:bodyPr wrap="square" rtlCol="0">
            <a:spAutoFit/>
          </a:bodyPr>
          <a:lstStyle/>
          <a:p>
            <a:r>
              <a:rPr lang="fr-FR" dirty="0"/>
              <a:t>ça c’est lourd !</a:t>
            </a:r>
          </a:p>
        </p:txBody>
      </p:sp>
      <p:sp>
        <p:nvSpPr>
          <p:cNvPr id="13" name="Rectangle 12">
            <a:extLst>
              <a:ext uri="{FF2B5EF4-FFF2-40B4-BE49-F238E27FC236}">
                <a16:creationId xmlns:a16="http://schemas.microsoft.com/office/drawing/2014/main" id="{F0D85D73-66CF-3E3D-946E-E8EA100ECC21}"/>
              </a:ext>
            </a:extLst>
          </p:cNvPr>
          <p:cNvSpPr/>
          <p:nvPr/>
        </p:nvSpPr>
        <p:spPr>
          <a:xfrm>
            <a:off x="6921734" y="3051015"/>
            <a:ext cx="480447" cy="1937441"/>
          </a:xfrm>
          <a:prstGeom prst="rect">
            <a:avLst/>
          </a:prstGeom>
          <a:solidFill>
            <a:schemeClr val="accent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fr-FR" sz="900" dirty="0">
                <a:ln w="0"/>
                <a:solidFill>
                  <a:schemeClr val="tx1"/>
                </a:solidFill>
                <a:effectLst>
                  <a:outerShdw blurRad="38100" dist="19050" dir="2700000" algn="tl" rotWithShape="0">
                    <a:schemeClr val="dk1">
                      <a:alpha val="40000"/>
                    </a:schemeClr>
                  </a:outerShdw>
                </a:effectLst>
              </a:rPr>
              <a:t>Middlewares</a:t>
            </a:r>
          </a:p>
        </p:txBody>
      </p:sp>
      <p:cxnSp>
        <p:nvCxnSpPr>
          <p:cNvPr id="14" name="Connecteur droit avec flèche 13">
            <a:extLst>
              <a:ext uri="{FF2B5EF4-FFF2-40B4-BE49-F238E27FC236}">
                <a16:creationId xmlns:a16="http://schemas.microsoft.com/office/drawing/2014/main" id="{F7083AA6-5DA5-51B7-CB8E-4F9B7C77EC02}"/>
              </a:ext>
            </a:extLst>
          </p:cNvPr>
          <p:cNvCxnSpPr>
            <a:cxnSpLocks/>
          </p:cNvCxnSpPr>
          <p:nvPr/>
        </p:nvCxnSpPr>
        <p:spPr>
          <a:xfrm flipH="1" flipV="1">
            <a:off x="7315200" y="5075695"/>
            <a:ext cx="224725" cy="650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A09EF103-D04B-5954-8626-16EE32E907A9}"/>
              </a:ext>
            </a:extLst>
          </p:cNvPr>
          <p:cNvSpPr txBox="1"/>
          <p:nvPr/>
        </p:nvSpPr>
        <p:spPr>
          <a:xfrm>
            <a:off x="7068625" y="5792568"/>
            <a:ext cx="942599" cy="369332"/>
          </a:xfrm>
          <a:prstGeom prst="rect">
            <a:avLst/>
          </a:prstGeom>
          <a:noFill/>
        </p:spPr>
        <p:txBody>
          <a:bodyPr wrap="square" rtlCol="0">
            <a:spAutoFit/>
          </a:bodyPr>
          <a:lstStyle/>
          <a:p>
            <a:r>
              <a:rPr lang="fr-FR" dirty="0"/>
              <a:t>ça aussi</a:t>
            </a:r>
          </a:p>
        </p:txBody>
      </p:sp>
    </p:spTree>
    <p:extLst>
      <p:ext uri="{BB962C8B-B14F-4D97-AF65-F5344CB8AC3E}">
        <p14:creationId xmlns:p14="http://schemas.microsoft.com/office/powerpoint/2010/main" val="176200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que 8">
            <a:extLst>
              <a:ext uri="{FF2B5EF4-FFF2-40B4-BE49-F238E27FC236}">
                <a16:creationId xmlns:a16="http://schemas.microsoft.com/office/drawing/2014/main" id="{99065E3E-BB7A-B43D-BB0D-60BB9CF9ED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3928" y="1754187"/>
            <a:ext cx="8661579" cy="4784725"/>
          </a:xfrm>
          <a:prstGeom prst="rect">
            <a:avLst/>
          </a:prstGeom>
        </p:spPr>
      </p:pic>
      <p:sp>
        <p:nvSpPr>
          <p:cNvPr id="2" name="Espace réservé du numéro de diapositive 1">
            <a:extLst>
              <a:ext uri="{FF2B5EF4-FFF2-40B4-BE49-F238E27FC236}">
                <a16:creationId xmlns:a16="http://schemas.microsoft.com/office/drawing/2014/main" id="{C8D34656-E7CA-1020-4EC2-1DC19D11650B}"/>
              </a:ext>
            </a:extLst>
          </p:cNvPr>
          <p:cNvSpPr>
            <a:spLocks noGrp="1"/>
          </p:cNvSpPr>
          <p:nvPr>
            <p:ph type="sldNum" sz="quarter" idx="18"/>
          </p:nvPr>
        </p:nvSpPr>
        <p:spPr/>
        <p:txBody>
          <a:bodyPr/>
          <a:lstStyle/>
          <a:p>
            <a:pPr rtl="0"/>
            <a:fld id="{8699F50C-BE38-4BD0-BA84-9B090E1F2B9B}" type="slidenum">
              <a:rPr lang="fr-FR" noProof="0" smtClean="0"/>
              <a:t>8</a:t>
            </a:fld>
            <a:endParaRPr lang="fr-FR" noProof="0" dirty="0"/>
          </a:p>
        </p:txBody>
      </p:sp>
      <p:sp>
        <p:nvSpPr>
          <p:cNvPr id="3" name="Titre 2">
            <a:extLst>
              <a:ext uri="{FF2B5EF4-FFF2-40B4-BE49-F238E27FC236}">
                <a16:creationId xmlns:a16="http://schemas.microsoft.com/office/drawing/2014/main" id="{07D37987-0466-DC9E-633C-0AE7659D2A1F}"/>
              </a:ext>
            </a:extLst>
          </p:cNvPr>
          <p:cNvSpPr>
            <a:spLocks noGrp="1"/>
          </p:cNvSpPr>
          <p:nvPr>
            <p:ph type="title"/>
          </p:nvPr>
        </p:nvSpPr>
        <p:spPr/>
        <p:txBody>
          <a:bodyPr/>
          <a:lstStyle/>
          <a:p>
            <a:r>
              <a:rPr lang="fr-FR" dirty="0"/>
              <a:t>Enterprise Service Bus</a:t>
            </a:r>
          </a:p>
        </p:txBody>
      </p:sp>
      <p:sp>
        <p:nvSpPr>
          <p:cNvPr id="10" name="ZoneTexte 9">
            <a:extLst>
              <a:ext uri="{FF2B5EF4-FFF2-40B4-BE49-F238E27FC236}">
                <a16:creationId xmlns:a16="http://schemas.microsoft.com/office/drawing/2014/main" id="{738A83B7-ABF7-5EC1-6154-1E4775452AB3}"/>
              </a:ext>
            </a:extLst>
          </p:cNvPr>
          <p:cNvSpPr txBox="1"/>
          <p:nvPr/>
        </p:nvSpPr>
        <p:spPr>
          <a:xfrm>
            <a:off x="5656026" y="3136612"/>
            <a:ext cx="3195874" cy="584775"/>
          </a:xfrm>
          <a:prstGeom prst="rect">
            <a:avLst/>
          </a:prstGeom>
          <a:noFill/>
        </p:spPr>
        <p:txBody>
          <a:bodyPr wrap="square" rtlCol="0">
            <a:spAutoFit/>
          </a:bodyPr>
          <a:lstStyle/>
          <a:p>
            <a:r>
              <a:rPr lang="fr-FR" sz="3200" dirty="0"/>
              <a:t>.NET Middlewares</a:t>
            </a:r>
          </a:p>
        </p:txBody>
      </p:sp>
    </p:spTree>
    <p:extLst>
      <p:ext uri="{BB962C8B-B14F-4D97-AF65-F5344CB8AC3E}">
        <p14:creationId xmlns:p14="http://schemas.microsoft.com/office/powerpoint/2010/main" val="269833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8D34656-E7CA-1020-4EC2-1DC19D11650B}"/>
              </a:ext>
            </a:extLst>
          </p:cNvPr>
          <p:cNvSpPr>
            <a:spLocks noGrp="1"/>
          </p:cNvSpPr>
          <p:nvPr>
            <p:ph type="sldNum" sz="quarter" idx="18"/>
          </p:nvPr>
        </p:nvSpPr>
        <p:spPr/>
        <p:txBody>
          <a:bodyPr/>
          <a:lstStyle/>
          <a:p>
            <a:pPr rtl="0"/>
            <a:fld id="{8699F50C-BE38-4BD0-BA84-9B090E1F2B9B}" type="slidenum">
              <a:rPr lang="fr-FR" noProof="0" smtClean="0"/>
              <a:t>9</a:t>
            </a:fld>
            <a:endParaRPr lang="fr-FR" noProof="0" dirty="0"/>
          </a:p>
        </p:txBody>
      </p:sp>
      <p:sp>
        <p:nvSpPr>
          <p:cNvPr id="3" name="Titre 2">
            <a:extLst>
              <a:ext uri="{FF2B5EF4-FFF2-40B4-BE49-F238E27FC236}">
                <a16:creationId xmlns:a16="http://schemas.microsoft.com/office/drawing/2014/main" id="{07D37987-0466-DC9E-633C-0AE7659D2A1F}"/>
              </a:ext>
            </a:extLst>
          </p:cNvPr>
          <p:cNvSpPr>
            <a:spLocks noGrp="1"/>
          </p:cNvSpPr>
          <p:nvPr>
            <p:ph type="title"/>
          </p:nvPr>
        </p:nvSpPr>
        <p:spPr/>
        <p:txBody>
          <a:bodyPr/>
          <a:lstStyle/>
          <a:p>
            <a:r>
              <a:rPr lang="fr-FR" dirty="0"/>
              <a:t>Enterprise Service Bus</a:t>
            </a:r>
          </a:p>
        </p:txBody>
      </p:sp>
      <p:sp>
        <p:nvSpPr>
          <p:cNvPr id="18" name="Hexagone 17">
            <a:extLst>
              <a:ext uri="{FF2B5EF4-FFF2-40B4-BE49-F238E27FC236}">
                <a16:creationId xmlns:a16="http://schemas.microsoft.com/office/drawing/2014/main" id="{199ECAC4-6B41-168B-F209-7E1B53B41594}"/>
              </a:ext>
            </a:extLst>
          </p:cNvPr>
          <p:cNvSpPr/>
          <p:nvPr/>
        </p:nvSpPr>
        <p:spPr>
          <a:xfrm>
            <a:off x="625686" y="3429000"/>
            <a:ext cx="1466585" cy="84680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 1</a:t>
            </a:r>
          </a:p>
          <a:p>
            <a:pPr algn="ctr"/>
            <a:r>
              <a:rPr lang="fr-FR" dirty="0"/>
              <a:t>API</a:t>
            </a:r>
          </a:p>
        </p:txBody>
      </p:sp>
      <p:sp>
        <p:nvSpPr>
          <p:cNvPr id="19" name="Hexagone 18">
            <a:extLst>
              <a:ext uri="{FF2B5EF4-FFF2-40B4-BE49-F238E27FC236}">
                <a16:creationId xmlns:a16="http://schemas.microsoft.com/office/drawing/2014/main" id="{7F050017-AC69-349B-77EE-70B7C7ABE62C}"/>
              </a:ext>
            </a:extLst>
          </p:cNvPr>
          <p:cNvSpPr/>
          <p:nvPr/>
        </p:nvSpPr>
        <p:spPr>
          <a:xfrm>
            <a:off x="3135779" y="3429000"/>
            <a:ext cx="1389355" cy="85068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 2</a:t>
            </a:r>
          </a:p>
          <a:p>
            <a:pPr algn="ctr"/>
            <a:r>
              <a:rPr lang="fr-FR" dirty="0"/>
              <a:t>.NET API</a:t>
            </a:r>
          </a:p>
        </p:txBody>
      </p:sp>
      <p:sp>
        <p:nvSpPr>
          <p:cNvPr id="20" name="Flèche : droite 19">
            <a:extLst>
              <a:ext uri="{FF2B5EF4-FFF2-40B4-BE49-F238E27FC236}">
                <a16:creationId xmlns:a16="http://schemas.microsoft.com/office/drawing/2014/main" id="{3E22AE61-0549-5180-4868-1DE4C8583CCB}"/>
              </a:ext>
            </a:extLst>
          </p:cNvPr>
          <p:cNvSpPr/>
          <p:nvPr/>
        </p:nvSpPr>
        <p:spPr>
          <a:xfrm>
            <a:off x="2169994" y="3704095"/>
            <a:ext cx="423878" cy="30716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2AC801B3-32A9-BAD9-E688-00A7D9EF7C1A}"/>
              </a:ext>
            </a:extLst>
          </p:cNvPr>
          <p:cNvSpPr/>
          <p:nvPr/>
        </p:nvSpPr>
        <p:spPr>
          <a:xfrm>
            <a:off x="2671595" y="3319861"/>
            <a:ext cx="154369" cy="106508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fr-FR" sz="1200" dirty="0">
                <a:ln w="0"/>
                <a:solidFill>
                  <a:schemeClr val="tx1"/>
                </a:solidFill>
                <a:effectLst>
                  <a:outerShdw blurRad="38100" dist="19050" dir="2700000" algn="tl" rotWithShape="0">
                    <a:schemeClr val="dk1">
                      <a:alpha val="40000"/>
                    </a:schemeClr>
                  </a:outerShdw>
                </a:effectLst>
              </a:rPr>
              <a:t>HTTP</a:t>
            </a:r>
          </a:p>
        </p:txBody>
      </p:sp>
      <p:sp>
        <p:nvSpPr>
          <p:cNvPr id="22" name="Rectangle 21">
            <a:extLst>
              <a:ext uri="{FF2B5EF4-FFF2-40B4-BE49-F238E27FC236}">
                <a16:creationId xmlns:a16="http://schemas.microsoft.com/office/drawing/2014/main" id="{18738A28-95EA-1D3A-B52E-EC87D620A6EF}"/>
              </a:ext>
            </a:extLst>
          </p:cNvPr>
          <p:cNvSpPr/>
          <p:nvPr/>
        </p:nvSpPr>
        <p:spPr>
          <a:xfrm>
            <a:off x="2903687" y="3182525"/>
            <a:ext cx="154369" cy="1339753"/>
          </a:xfrm>
          <a:prstGeom prst="rect">
            <a:avLst/>
          </a:prstGeom>
          <a:solidFill>
            <a:schemeClr val="accent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fr-FR" sz="600" dirty="0">
                <a:ln w="0"/>
                <a:solidFill>
                  <a:schemeClr val="tx1"/>
                </a:solidFill>
                <a:effectLst>
                  <a:outerShdw blurRad="38100" dist="19050" dir="2700000" algn="tl" rotWithShape="0">
                    <a:schemeClr val="dk1">
                      <a:alpha val="40000"/>
                    </a:schemeClr>
                  </a:outerShdw>
                </a:effectLst>
              </a:rPr>
              <a:t>Middlewares</a:t>
            </a:r>
          </a:p>
        </p:txBody>
      </p:sp>
      <p:sp>
        <p:nvSpPr>
          <p:cNvPr id="27" name="Hexagone 26">
            <a:extLst>
              <a:ext uri="{FF2B5EF4-FFF2-40B4-BE49-F238E27FC236}">
                <a16:creationId xmlns:a16="http://schemas.microsoft.com/office/drawing/2014/main" id="{CDA65F49-0AC6-DA8A-FAB1-A4C486ACEC55}"/>
              </a:ext>
            </a:extLst>
          </p:cNvPr>
          <p:cNvSpPr/>
          <p:nvPr/>
        </p:nvSpPr>
        <p:spPr>
          <a:xfrm>
            <a:off x="5564174" y="3425125"/>
            <a:ext cx="1389355" cy="85068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 3</a:t>
            </a:r>
          </a:p>
          <a:p>
            <a:pPr algn="ctr"/>
            <a:r>
              <a:rPr lang="fr-FR" dirty="0"/>
              <a:t>.NET API</a:t>
            </a:r>
          </a:p>
        </p:txBody>
      </p:sp>
      <p:sp>
        <p:nvSpPr>
          <p:cNvPr id="28" name="Flèche : droite 27">
            <a:extLst>
              <a:ext uri="{FF2B5EF4-FFF2-40B4-BE49-F238E27FC236}">
                <a16:creationId xmlns:a16="http://schemas.microsoft.com/office/drawing/2014/main" id="{1D2DADDC-66F8-12D2-9EA0-FE0B9EE5AFB5}"/>
              </a:ext>
            </a:extLst>
          </p:cNvPr>
          <p:cNvSpPr/>
          <p:nvPr/>
        </p:nvSpPr>
        <p:spPr>
          <a:xfrm>
            <a:off x="4598389" y="3700220"/>
            <a:ext cx="423878" cy="30716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BB7DA8F8-6E03-BE1C-10EE-BDD47DB8BB3F}"/>
              </a:ext>
            </a:extLst>
          </p:cNvPr>
          <p:cNvSpPr/>
          <p:nvPr/>
        </p:nvSpPr>
        <p:spPr>
          <a:xfrm>
            <a:off x="5099990" y="3315986"/>
            <a:ext cx="154369" cy="106508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fr-FR" sz="1200" dirty="0">
                <a:ln w="0"/>
                <a:solidFill>
                  <a:schemeClr val="tx1"/>
                </a:solidFill>
                <a:effectLst>
                  <a:outerShdw blurRad="38100" dist="19050" dir="2700000" algn="tl" rotWithShape="0">
                    <a:schemeClr val="dk1">
                      <a:alpha val="40000"/>
                    </a:schemeClr>
                  </a:outerShdw>
                </a:effectLst>
              </a:rPr>
              <a:t>HTTP</a:t>
            </a:r>
          </a:p>
        </p:txBody>
      </p:sp>
      <p:sp>
        <p:nvSpPr>
          <p:cNvPr id="30" name="Rectangle 29">
            <a:extLst>
              <a:ext uri="{FF2B5EF4-FFF2-40B4-BE49-F238E27FC236}">
                <a16:creationId xmlns:a16="http://schemas.microsoft.com/office/drawing/2014/main" id="{6D5F5F38-8A2D-3403-61DB-5EA19B136242}"/>
              </a:ext>
            </a:extLst>
          </p:cNvPr>
          <p:cNvSpPr/>
          <p:nvPr/>
        </p:nvSpPr>
        <p:spPr>
          <a:xfrm>
            <a:off x="5332082" y="3178650"/>
            <a:ext cx="154369" cy="1339753"/>
          </a:xfrm>
          <a:prstGeom prst="rect">
            <a:avLst/>
          </a:prstGeom>
          <a:solidFill>
            <a:schemeClr val="accent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fr-FR" sz="600" dirty="0">
                <a:ln w="0"/>
                <a:solidFill>
                  <a:schemeClr val="tx1"/>
                </a:solidFill>
                <a:effectLst>
                  <a:outerShdw blurRad="38100" dist="19050" dir="2700000" algn="tl" rotWithShape="0">
                    <a:schemeClr val="dk1">
                      <a:alpha val="40000"/>
                    </a:schemeClr>
                  </a:outerShdw>
                </a:effectLst>
              </a:rPr>
              <a:t>Middlewares</a:t>
            </a:r>
          </a:p>
        </p:txBody>
      </p:sp>
      <p:sp>
        <p:nvSpPr>
          <p:cNvPr id="31" name="Hexagone 30">
            <a:extLst>
              <a:ext uri="{FF2B5EF4-FFF2-40B4-BE49-F238E27FC236}">
                <a16:creationId xmlns:a16="http://schemas.microsoft.com/office/drawing/2014/main" id="{FE4AAE64-F6AC-6986-AA2E-8EF8978E2A61}"/>
              </a:ext>
            </a:extLst>
          </p:cNvPr>
          <p:cNvSpPr/>
          <p:nvPr/>
        </p:nvSpPr>
        <p:spPr>
          <a:xfrm>
            <a:off x="7977314" y="3420173"/>
            <a:ext cx="1389355" cy="85068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 4</a:t>
            </a:r>
          </a:p>
          <a:p>
            <a:pPr algn="ctr"/>
            <a:r>
              <a:rPr lang="fr-FR" dirty="0"/>
              <a:t>.NET API</a:t>
            </a:r>
          </a:p>
        </p:txBody>
      </p:sp>
      <p:sp>
        <p:nvSpPr>
          <p:cNvPr id="32" name="Flèche : droite 31">
            <a:extLst>
              <a:ext uri="{FF2B5EF4-FFF2-40B4-BE49-F238E27FC236}">
                <a16:creationId xmlns:a16="http://schemas.microsoft.com/office/drawing/2014/main" id="{2E4232D8-6138-C9B6-9A95-F0330C651B27}"/>
              </a:ext>
            </a:extLst>
          </p:cNvPr>
          <p:cNvSpPr/>
          <p:nvPr/>
        </p:nvSpPr>
        <p:spPr>
          <a:xfrm>
            <a:off x="7011529" y="3695268"/>
            <a:ext cx="423878" cy="30716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29D67D3B-BA51-4CA9-AB96-B27FD892CD8C}"/>
              </a:ext>
            </a:extLst>
          </p:cNvPr>
          <p:cNvSpPr/>
          <p:nvPr/>
        </p:nvSpPr>
        <p:spPr>
          <a:xfrm>
            <a:off x="7513130" y="3311034"/>
            <a:ext cx="154369" cy="106508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fr-FR" sz="1200" dirty="0">
                <a:ln w="0"/>
                <a:solidFill>
                  <a:schemeClr val="tx1"/>
                </a:solidFill>
                <a:effectLst>
                  <a:outerShdw blurRad="38100" dist="19050" dir="2700000" algn="tl" rotWithShape="0">
                    <a:schemeClr val="dk1">
                      <a:alpha val="40000"/>
                    </a:schemeClr>
                  </a:outerShdw>
                </a:effectLst>
              </a:rPr>
              <a:t>HTTP</a:t>
            </a:r>
          </a:p>
        </p:txBody>
      </p:sp>
      <p:sp>
        <p:nvSpPr>
          <p:cNvPr id="34" name="Rectangle 33">
            <a:extLst>
              <a:ext uri="{FF2B5EF4-FFF2-40B4-BE49-F238E27FC236}">
                <a16:creationId xmlns:a16="http://schemas.microsoft.com/office/drawing/2014/main" id="{CBF3F638-1094-DFE3-2FA3-066C1D86B70D}"/>
              </a:ext>
            </a:extLst>
          </p:cNvPr>
          <p:cNvSpPr/>
          <p:nvPr/>
        </p:nvSpPr>
        <p:spPr>
          <a:xfrm>
            <a:off x="7745222" y="3173698"/>
            <a:ext cx="154369" cy="1339753"/>
          </a:xfrm>
          <a:prstGeom prst="rect">
            <a:avLst/>
          </a:prstGeom>
          <a:solidFill>
            <a:schemeClr val="accent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fr-FR" sz="600" dirty="0">
                <a:ln w="0"/>
                <a:solidFill>
                  <a:schemeClr val="tx1"/>
                </a:solidFill>
                <a:effectLst>
                  <a:outerShdw blurRad="38100" dist="19050" dir="2700000" algn="tl" rotWithShape="0">
                    <a:schemeClr val="dk1">
                      <a:alpha val="40000"/>
                    </a:schemeClr>
                  </a:outerShdw>
                </a:effectLst>
              </a:rPr>
              <a:t>Middlewares</a:t>
            </a:r>
          </a:p>
        </p:txBody>
      </p:sp>
      <p:sp>
        <p:nvSpPr>
          <p:cNvPr id="35" name="Flèche : droite 34">
            <a:extLst>
              <a:ext uri="{FF2B5EF4-FFF2-40B4-BE49-F238E27FC236}">
                <a16:creationId xmlns:a16="http://schemas.microsoft.com/office/drawing/2014/main" id="{EE1E5972-178C-C759-E611-52AB29FC7F56}"/>
              </a:ext>
            </a:extLst>
          </p:cNvPr>
          <p:cNvSpPr/>
          <p:nvPr/>
        </p:nvSpPr>
        <p:spPr>
          <a:xfrm>
            <a:off x="864193" y="2593383"/>
            <a:ext cx="8502476" cy="30716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Flèche : droite 35">
            <a:extLst>
              <a:ext uri="{FF2B5EF4-FFF2-40B4-BE49-F238E27FC236}">
                <a16:creationId xmlns:a16="http://schemas.microsoft.com/office/drawing/2014/main" id="{E9ED8F14-DA17-8E42-E280-9746F8C188A3}"/>
              </a:ext>
            </a:extLst>
          </p:cNvPr>
          <p:cNvSpPr/>
          <p:nvPr/>
        </p:nvSpPr>
        <p:spPr>
          <a:xfrm rot="10800000">
            <a:off x="864193" y="4837205"/>
            <a:ext cx="8502476" cy="30716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a:extLst>
              <a:ext uri="{FF2B5EF4-FFF2-40B4-BE49-F238E27FC236}">
                <a16:creationId xmlns:a16="http://schemas.microsoft.com/office/drawing/2014/main" id="{3D90CC89-C3D2-FE85-FE0C-64AE5BA74125}"/>
              </a:ext>
            </a:extLst>
          </p:cNvPr>
          <p:cNvSpPr txBox="1"/>
          <p:nvPr/>
        </p:nvSpPr>
        <p:spPr>
          <a:xfrm>
            <a:off x="4332938" y="2266912"/>
            <a:ext cx="944297" cy="369332"/>
          </a:xfrm>
          <a:prstGeom prst="rect">
            <a:avLst/>
          </a:prstGeom>
          <a:noFill/>
        </p:spPr>
        <p:txBody>
          <a:bodyPr wrap="none" rtlCol="0">
            <a:spAutoFit/>
          </a:bodyPr>
          <a:lstStyle/>
          <a:p>
            <a:r>
              <a:rPr lang="fr-FR" dirty="0" err="1"/>
              <a:t>Request</a:t>
            </a:r>
            <a:endParaRPr lang="fr-FR" dirty="0"/>
          </a:p>
        </p:txBody>
      </p:sp>
      <p:sp>
        <p:nvSpPr>
          <p:cNvPr id="38" name="ZoneTexte 37">
            <a:extLst>
              <a:ext uri="{FF2B5EF4-FFF2-40B4-BE49-F238E27FC236}">
                <a16:creationId xmlns:a16="http://schemas.microsoft.com/office/drawing/2014/main" id="{190B4397-0B21-92D0-ED17-430B5AD8D998}"/>
              </a:ext>
            </a:extLst>
          </p:cNvPr>
          <p:cNvSpPr txBox="1"/>
          <p:nvPr/>
        </p:nvSpPr>
        <p:spPr>
          <a:xfrm>
            <a:off x="4264328" y="5075927"/>
            <a:ext cx="1081515" cy="369332"/>
          </a:xfrm>
          <a:prstGeom prst="rect">
            <a:avLst/>
          </a:prstGeom>
          <a:noFill/>
        </p:spPr>
        <p:txBody>
          <a:bodyPr wrap="none" rtlCol="0">
            <a:spAutoFit/>
          </a:bodyPr>
          <a:lstStyle/>
          <a:p>
            <a:r>
              <a:rPr lang="fr-FR" dirty="0" err="1"/>
              <a:t>Response</a:t>
            </a:r>
            <a:endParaRPr lang="fr-FR" dirty="0"/>
          </a:p>
        </p:txBody>
      </p:sp>
    </p:spTree>
    <p:extLst>
      <p:ext uri="{BB962C8B-B14F-4D97-AF65-F5344CB8AC3E}">
        <p14:creationId xmlns:p14="http://schemas.microsoft.com/office/powerpoint/2010/main" val="2825058508"/>
      </p:ext>
    </p:extLst>
  </p:cSld>
  <p:clrMapOvr>
    <a:masterClrMapping/>
  </p:clrMapOvr>
</p:sld>
</file>

<file path=ppt/theme/theme1.xml><?xml version="1.0" encoding="utf-8"?>
<a:theme xmlns:a="http://schemas.openxmlformats.org/drawingml/2006/main" name="Thème Offic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8381.tgt.Office_50304536_TF00951641_Win32_OJ112181010.potx" id="{47CC7CAC-2234-4342-8B4F-5BA6282A2530}" vid="{B3218A46-B220-4120-8B2F-5FCFDFD0041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9AA90D-A39D-4F83-B1BD-92099B1CAD0D}">
  <ds:schemaRefs>
    <ds:schemaRef ds:uri="http://schemas.microsoft.com/sharepoint/v3/contenttype/forms"/>
  </ds:schemaRefs>
</ds:datastoreItem>
</file>

<file path=customXml/itemProps2.xml><?xml version="1.0" encoding="utf-8"?>
<ds:datastoreItem xmlns:ds="http://schemas.openxmlformats.org/officeDocument/2006/customXml" ds:itemID="{374D15D6-87BC-477C-8E91-9F90829C2FC8}">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hexagone claire</Template>
  <TotalTime>11235</TotalTime>
  <Words>1393</Words>
  <Application>Microsoft Office PowerPoint</Application>
  <PresentationFormat>Grand écran</PresentationFormat>
  <Paragraphs>386</Paragraphs>
  <Slides>35</Slides>
  <Notes>11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35</vt:i4>
      </vt:variant>
    </vt:vector>
  </HeadingPairs>
  <TitlesOfParts>
    <vt:vector size="42" baseType="lpstr">
      <vt:lpstr>Arial</vt:lpstr>
      <vt:lpstr>Calibri</vt:lpstr>
      <vt:lpstr>Calibri Light</vt:lpstr>
      <vt:lpstr>Gill Sans SemiBold</vt:lpstr>
      <vt:lpstr>Times New Roman</vt:lpstr>
      <vt:lpstr>Wingdings</vt:lpstr>
      <vt:lpstr>Thème Office</vt:lpstr>
      <vt:lpstr>Communication inter-services</vt:lpstr>
      <vt:lpstr>INTRODUCTION</vt:lpstr>
      <vt:lpstr>ESB </vt:lpstr>
      <vt:lpstr>Enterprise Service Bus</vt:lpstr>
      <vt:lpstr>Enterprise Service Bus</vt:lpstr>
      <vt:lpstr>Enterprise Service Bus</vt:lpstr>
      <vt:lpstr>Enterprise Service Bus</vt:lpstr>
      <vt:lpstr>Enterprise Service Bus</vt:lpstr>
      <vt:lpstr>Enterprise Service Bus</vt:lpstr>
      <vt:lpstr>Enterprise Service Bus</vt:lpstr>
      <vt:lpstr>Enterprise Service Bus</vt:lpstr>
      <vt:lpstr>Message broker</vt:lpstr>
      <vt:lpstr>Message broker</vt:lpstr>
      <vt:lpstr>Message broker</vt:lpstr>
      <vt:lpstr>Message broker</vt:lpstr>
      <vt:lpstr>Message broker</vt:lpstr>
      <vt:lpstr>Message broker</vt:lpstr>
      <vt:lpstr>RabbitMQ</vt:lpstr>
      <vt:lpstr>RabbitMQ</vt:lpstr>
      <vt:lpstr>RabbitMQ</vt:lpstr>
      <vt:lpstr>RabbitMQ</vt:lpstr>
      <vt:lpstr>RabbitMQ</vt:lpstr>
      <vt:lpstr>RabbitMQ</vt:lpstr>
      <vt:lpstr>RabbitMQ</vt:lpstr>
      <vt:lpstr>RabbitMQ</vt:lpstr>
      <vt:lpstr>Un connecteur sophistiqué</vt:lpstr>
      <vt:lpstr>RabbitMQ</vt:lpstr>
      <vt:lpstr>MassTransit</vt:lpstr>
      <vt:lpstr>MassTransit</vt:lpstr>
      <vt:lpstr>MassTransit</vt:lpstr>
      <vt:lpstr>MassTransit</vt:lpstr>
      <vt:lpstr>Merci de votre attention !</vt:lpstr>
      <vt:lpstr>Questions de l’équipe</vt:lpstr>
      <vt:lpstr>Et maintenant ?</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inter-services</dc:title>
  <dc:creator>Étienne LECONTE</dc:creator>
  <cp:lastModifiedBy>Étienne LECONTE</cp:lastModifiedBy>
  <cp:revision>184</cp:revision>
  <dcterms:created xsi:type="dcterms:W3CDTF">2022-06-23T15:16:47Z</dcterms:created>
  <dcterms:modified xsi:type="dcterms:W3CDTF">2022-07-01T12:22:30Z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