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.fntdata"/><Relationship Id="rId6" Type="http://schemas.openxmlformats.org/officeDocument/2006/relationships/slide" Target="slides/slide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58b937b9a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58b937b9a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58b937b9a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58b937b9a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58b937b9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458b937b9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58b937b9a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58b937b9a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58b937b9a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58b937b9a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58b937b9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58b937b9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58b937b9a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58b937b9a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acm.org/about-acm/code-of-ethics-in-spanish" TargetMode="External"/><Relationship Id="rId4" Type="http://schemas.openxmlformats.org/officeDocument/2006/relationships/hyperlink" Target="http://www.estrategia.cl/texto-diario/mostrar/1040151/escandalo-filtraciones-facebook" TargetMode="External"/><Relationship Id="rId5" Type="http://schemas.openxmlformats.org/officeDocument/2006/relationships/hyperlink" Target="https://omicrono.elespanol.com/2018/03/filtracion-de-datos-de-faceboo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Filtraciones de Facebook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287900"/>
            <a:ext cx="4255500" cy="10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Ana Paola Minchaca García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Etna Berenice Zárate Ramírez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Karen Isabel Morgado Castillo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Andrés Barragán Salas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800" y="293675"/>
            <a:ext cx="1545674" cy="154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sucedió?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579800" y="1597875"/>
            <a:ext cx="3792900" cy="15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 revelaron a Cambridge Analytica (una </a:t>
            </a:r>
            <a:r>
              <a:rPr lang="es" sz="15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compañía</a:t>
            </a:r>
            <a:r>
              <a:rPr lang="es" sz="15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privada que manipula los </a:t>
            </a:r>
            <a:r>
              <a:rPr lang="es" sz="15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s" sz="15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manera </a:t>
            </a:r>
            <a:r>
              <a:rPr lang="es" sz="15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estratégica</a:t>
            </a:r>
            <a:r>
              <a:rPr lang="es" sz="15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la </a:t>
            </a:r>
            <a:r>
              <a:rPr lang="es" sz="15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información</a:t>
            </a:r>
            <a:r>
              <a:rPr lang="es" sz="15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50 millones de usuarios de Facebook. </a:t>
            </a:r>
            <a:endParaRPr sz="15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14"/>
          <p:cNvPicPr preferRelativeResize="0"/>
          <p:nvPr/>
        </p:nvPicPr>
        <p:blipFill rotWithShape="1">
          <a:blip r:embed="rId3">
            <a:alphaModFix/>
          </a:blip>
          <a:srcRect b="0" l="0" r="-2753" t="0"/>
          <a:stretch/>
        </p:blipFill>
        <p:spPr>
          <a:xfrm>
            <a:off x="4572000" y="912450"/>
            <a:ext cx="3910050" cy="214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4"/>
          <p:cNvSpPr txBox="1"/>
          <p:nvPr/>
        </p:nvSpPr>
        <p:spPr>
          <a:xfrm>
            <a:off x="579800" y="3276800"/>
            <a:ext cx="7682100" cy="15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500">
                <a:solidFill>
                  <a:srgbClr val="444444"/>
                </a:solidFill>
                <a:highlight>
                  <a:srgbClr val="FFFFFF"/>
                </a:highlight>
              </a:rPr>
              <a:t>En 2014, Aleksandr Kogan, un profesor de la Universidad de Cambridge, creó una pequeña app, “this is your digital life”, que predecía nuestra personalidad en base a nuestro perfil de Facebook y a una encuesta.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153000" y="1017000"/>
            <a:ext cx="7580400" cy="16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 justificaron diciendo que estaban recopilando información con fines académicos pero estos datos después fueron vendidos y no borrados. </a:t>
            </a:r>
            <a:endParaRPr sz="15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Así Cambridge Analytica tuvo la suficiente información para crear perfiles psicográficos.</a:t>
            </a:r>
            <a:endParaRPr sz="15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Facebook conoce de estas filtraciones de desde 2015, </a:t>
            </a:r>
            <a:r>
              <a:rPr lang="es" sz="1500">
                <a:solidFill>
                  <a:srgbClr val="44444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compartiendolos</a:t>
            </a:r>
            <a:r>
              <a:rPr lang="es" sz="15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 otras empresas.</a:t>
            </a:r>
            <a:endParaRPr sz="15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029" y="3225150"/>
            <a:ext cx="3104646" cy="1748951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5"/>
          <p:cNvSpPr txBox="1"/>
          <p:nvPr/>
        </p:nvSpPr>
        <p:spPr>
          <a:xfrm>
            <a:off x="4795600" y="3225150"/>
            <a:ext cx="39378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500">
                <a:solidFill>
                  <a:srgbClr val="444444"/>
                </a:solidFill>
                <a:highlight>
                  <a:srgbClr val="FFFFFF"/>
                </a:highlight>
              </a:rPr>
              <a:t>Se sabe que solo se mandaron cartas pidiendo que borraran los datos 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Principios Éticos Rotos</a:t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F2F36"/>
                </a:solidFill>
                <a:latin typeface="Verdana"/>
                <a:ea typeface="Verdana"/>
                <a:cs typeface="Verdana"/>
                <a:sym typeface="Verdana"/>
              </a:rPr>
              <a:t>1.2 “Evitar el daño.”</a:t>
            </a:r>
            <a:endParaRPr>
              <a:solidFill>
                <a:srgbClr val="2F2F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F2F36"/>
                </a:solidFill>
                <a:latin typeface="Verdana"/>
                <a:ea typeface="Verdana"/>
                <a:cs typeface="Verdana"/>
                <a:sym typeface="Verdana"/>
              </a:rPr>
              <a:t>1.3 “Ser honesto y confiable.”</a:t>
            </a:r>
            <a:endParaRPr>
              <a:solidFill>
                <a:srgbClr val="2F2F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F2F36"/>
                </a:solidFill>
                <a:latin typeface="Verdana"/>
                <a:ea typeface="Verdana"/>
                <a:cs typeface="Verdana"/>
                <a:sym typeface="Verdana"/>
              </a:rPr>
              <a:t>1.6 “Respetar la privacidad.”</a:t>
            </a:r>
            <a:endParaRPr>
              <a:solidFill>
                <a:srgbClr val="2F2F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F2F36"/>
                </a:solidFill>
                <a:latin typeface="Verdana"/>
                <a:ea typeface="Verdana"/>
                <a:cs typeface="Verdana"/>
                <a:sym typeface="Verdana"/>
              </a:rPr>
              <a:t>1.7 “Respetar la confidencialidad.”</a:t>
            </a:r>
            <a:endParaRPr>
              <a:solidFill>
                <a:srgbClr val="2F2F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F2F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F2F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F2F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9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425" y="1990055"/>
            <a:ext cx="3218750" cy="180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1303800" y="787425"/>
            <a:ext cx="7030500" cy="37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F2F36"/>
                </a:solidFill>
                <a:latin typeface="Verdana"/>
                <a:ea typeface="Verdana"/>
                <a:cs typeface="Verdana"/>
                <a:sym typeface="Verdana"/>
              </a:rPr>
              <a:t>1.2 “Evitar el daño.”</a:t>
            </a:r>
            <a:endParaRPr>
              <a:solidFill>
                <a:srgbClr val="2F2F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F2F36"/>
                </a:solidFill>
                <a:latin typeface="Verdana"/>
                <a:ea typeface="Verdana"/>
                <a:cs typeface="Verdana"/>
                <a:sym typeface="Verdana"/>
              </a:rPr>
              <a:t>Se tuvieron consecuencias negativas a partir de lo realizado, incluidos pérdida de información y robo de tokens. Se afecta directamente a la propiedad, privacidad y reputación de los usuarios.</a:t>
            </a:r>
            <a:endParaRPr>
              <a:solidFill>
                <a:srgbClr val="2F2F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F2F36"/>
                </a:solidFill>
                <a:latin typeface="Verdana"/>
                <a:ea typeface="Verdana"/>
                <a:cs typeface="Verdana"/>
                <a:sym typeface="Verdana"/>
              </a:rPr>
              <a:t>1.3 “Ser honesto y confiable.”</a:t>
            </a:r>
            <a:endParaRPr>
              <a:solidFill>
                <a:srgbClr val="2F2F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F2F36"/>
                </a:solidFill>
                <a:latin typeface="Verdana"/>
                <a:ea typeface="Verdana"/>
                <a:cs typeface="Verdana"/>
                <a:sym typeface="Verdana"/>
              </a:rPr>
              <a:t>El robo de información y acceso no autorizado a cuentas de otros usuarios se consideran conductas deshonestas.</a:t>
            </a:r>
            <a:endParaRPr>
              <a:solidFill>
                <a:srgbClr val="2F2F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495" y="3074525"/>
            <a:ext cx="3163000" cy="177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303800" y="765500"/>
            <a:ext cx="7030500" cy="37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F2F36"/>
                </a:solidFill>
                <a:latin typeface="Verdana"/>
                <a:ea typeface="Verdana"/>
                <a:cs typeface="Verdana"/>
                <a:sym typeface="Verdana"/>
              </a:rPr>
              <a:t>1.6 “Respetar la privacidad.”</a:t>
            </a:r>
            <a:endParaRPr>
              <a:solidFill>
                <a:srgbClr val="2F2F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F2F36"/>
                </a:solidFill>
                <a:latin typeface="Verdana"/>
                <a:ea typeface="Verdana"/>
                <a:cs typeface="Verdana"/>
                <a:sym typeface="Verdana"/>
              </a:rPr>
              <a:t>Claramente el acceso no autorizado a la información privada de los usuarios, para cualquier fin (distribucion, venta e intercambio) representa una falta de privacidad para con los usuarios.</a:t>
            </a:r>
            <a:endParaRPr>
              <a:solidFill>
                <a:srgbClr val="2F2F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F2F36"/>
                </a:solidFill>
                <a:latin typeface="Verdana"/>
                <a:ea typeface="Verdana"/>
                <a:cs typeface="Verdana"/>
                <a:sym typeface="Verdana"/>
              </a:rPr>
              <a:t>1.7 “Respetar la confidencialidad.”</a:t>
            </a:r>
            <a:endParaRPr>
              <a:solidFill>
                <a:srgbClr val="2F2F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s">
                <a:solidFill>
                  <a:srgbClr val="2F2F36"/>
                </a:solidFill>
                <a:latin typeface="Verdana"/>
                <a:ea typeface="Verdana"/>
                <a:cs typeface="Verdana"/>
                <a:sym typeface="Verdana"/>
              </a:rPr>
              <a:t>En redes sociales como Facebook, se le suele confiar información confidencial a las mismas plataformas, y el hecho de sean extraídos para su venta o formar estrategias comerciales rompe la confidencialidad con el usuario. </a:t>
            </a:r>
            <a:endParaRPr>
              <a:solidFill>
                <a:srgbClr val="2F2F3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Responsabilidades que </a:t>
            </a:r>
            <a:r>
              <a:rPr lang="es"/>
              <a:t>pudieron evitarlo</a:t>
            </a:r>
            <a:r>
              <a:rPr lang="es"/>
              <a:t> 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303800" y="1544150"/>
            <a:ext cx="6910500" cy="29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F2F36"/>
                </a:solidFill>
                <a:latin typeface="Verdana"/>
                <a:ea typeface="Verdana"/>
                <a:cs typeface="Verdana"/>
                <a:sym typeface="Verdana"/>
              </a:rPr>
              <a:t>2.3 Conocer y respetar las reglas vigentes relacionadas con el trabajo profesional.</a:t>
            </a:r>
            <a:endParaRPr>
              <a:solidFill>
                <a:srgbClr val="2F2F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F2F36"/>
                </a:solidFill>
                <a:latin typeface="Verdana"/>
                <a:ea typeface="Verdana"/>
                <a:cs typeface="Verdana"/>
                <a:sym typeface="Verdana"/>
              </a:rPr>
              <a:t>2.5 Realizar evaluaciones integrales y exhaustivas de los sistemas informáticos y de sus impactos, incluyendo un análisis de los posibles riesgos.</a:t>
            </a:r>
            <a:endParaRPr>
              <a:solidFill>
                <a:srgbClr val="2F2F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F2F36"/>
                </a:solidFill>
                <a:latin typeface="Verdana"/>
                <a:ea typeface="Verdana"/>
                <a:cs typeface="Verdana"/>
                <a:sym typeface="Verdana"/>
              </a:rPr>
              <a:t>2.7 Fomentar la conciencia ciudadana sobre la Informática, las tecnologías relacionadas y sus consecuencias.</a:t>
            </a:r>
            <a:endParaRPr>
              <a:solidFill>
                <a:srgbClr val="2F2F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F2F36"/>
                </a:solidFill>
                <a:latin typeface="Verdana"/>
                <a:ea typeface="Verdana"/>
                <a:cs typeface="Verdana"/>
                <a:sym typeface="Verdana"/>
              </a:rPr>
              <a:t>2.8 Acceder a los recursos informáticos y de comunicación sólo cuando esté autorizado, o cuando sea necesario para proteger el bien público.</a:t>
            </a:r>
            <a:endParaRPr>
              <a:solidFill>
                <a:srgbClr val="2F2F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F2F36"/>
                </a:solidFill>
                <a:latin typeface="Verdana"/>
                <a:ea typeface="Verdana"/>
                <a:cs typeface="Verdana"/>
                <a:sym typeface="Verdana"/>
              </a:rPr>
              <a:t>2.9 Diseñar e implementar sistemas robustos, accesibles y seguros.</a:t>
            </a:r>
            <a:endParaRPr>
              <a:solidFill>
                <a:srgbClr val="2F2F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F2F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9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604650" y="506175"/>
            <a:ext cx="5857800" cy="45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Referencias:</a:t>
            </a:r>
            <a:endParaRPr/>
          </a:p>
        </p:txBody>
      </p:sp>
      <p:sp>
        <p:nvSpPr>
          <p:cNvPr id="324" name="Google Shape;324;p20"/>
          <p:cNvSpPr txBox="1"/>
          <p:nvPr/>
        </p:nvSpPr>
        <p:spPr>
          <a:xfrm>
            <a:off x="734775" y="1379650"/>
            <a:ext cx="7545300" cy="3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F2F36"/>
                </a:solidFill>
                <a:latin typeface="Montserrat"/>
                <a:ea typeface="Montserrat"/>
                <a:cs typeface="Montserrat"/>
                <a:sym typeface="Montserrat"/>
              </a:rPr>
              <a:t>Código de Ética y Conducta Profesional de ACM, de:</a:t>
            </a:r>
            <a:endParaRPr sz="1100">
              <a:solidFill>
                <a:srgbClr val="2F2F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https://www.acm.org/about-acm/code-of-ethics-in-spanish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http://www.estrategia.cl/texto-diario/mostrar/1040151/escandalo-filtraciones-facebook</a:t>
            </a:r>
            <a:endParaRPr>
              <a:solidFill>
                <a:srgbClr val="44444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4444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5"/>
              </a:rPr>
              <a:t>https://omicrono.elespanol.com/2018/03/filtracion-de-datos-de-facebook/</a:t>
            </a:r>
            <a:endParaRPr>
              <a:solidFill>
                <a:srgbClr val="44444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4444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