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76" r:id="rId4"/>
    <p:sldId id="267" r:id="rId5"/>
    <p:sldId id="277" r:id="rId6"/>
    <p:sldId id="278" r:id="rId7"/>
    <p:sldId id="290" r:id="rId8"/>
    <p:sldId id="291" r:id="rId9"/>
    <p:sldId id="279" r:id="rId10"/>
    <p:sldId id="280" r:id="rId11"/>
    <p:sldId id="282" r:id="rId12"/>
    <p:sldId id="283" r:id="rId13"/>
    <p:sldId id="284" r:id="rId14"/>
    <p:sldId id="286" r:id="rId15"/>
    <p:sldId id="287" r:id="rId16"/>
    <p:sldId id="281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>
      <p:cViewPr varScale="1">
        <p:scale>
          <a:sx n="78" d="100"/>
          <a:sy n="78" d="100"/>
        </p:scale>
        <p:origin x="12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utomata_theory/deterministic_finite_automaton.htm" TargetMode="External"/><Relationship Id="rId2" Type="http://schemas.openxmlformats.org/officeDocument/2006/relationships/hyperlink" Target="http://www.jflap.org/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JFLAP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Automata Theory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72AABEC-EC24-4A57-8ACD-AD5DCAA1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204787"/>
            <a:ext cx="9144000" cy="1143000"/>
          </a:xfrm>
        </p:spPr>
        <p:txBody>
          <a:bodyPr/>
          <a:lstStyle/>
          <a:p>
            <a:r>
              <a:rPr lang="en-US" dirty="0"/>
              <a:t>Stepping Through an Automata.</a:t>
            </a:r>
            <a:br>
              <a:rPr lang="en-US" dirty="0"/>
            </a:br>
            <a:r>
              <a:rPr lang="en-US" dirty="0"/>
              <a:t>(DFA pictured)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2F8ABF-5D78-41FF-8C83-F7F601D48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3999" y="1347787"/>
            <a:ext cx="4791076" cy="47482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double ring around S(0) denotes the final State, a DFA can have multiple final States.</a:t>
            </a:r>
          </a:p>
          <a:p>
            <a:r>
              <a:rPr lang="en-US" dirty="0"/>
              <a:t>The -&gt; pointing to S(0) denotes the start State, there can only be one start state in a DFA.</a:t>
            </a:r>
          </a:p>
          <a:p>
            <a:r>
              <a:rPr lang="en-US" dirty="0"/>
              <a:t>The -&gt; with numbers denotes what character is ‘consumed’ to get to the next state.</a:t>
            </a:r>
          </a:p>
          <a:p>
            <a:r>
              <a:rPr lang="en-US" dirty="0"/>
              <a:t>S(0) -&gt; S(1); consuming 1.</a:t>
            </a:r>
          </a:p>
          <a:p>
            <a:pPr lvl="1"/>
            <a:r>
              <a:rPr lang="en-US" dirty="0"/>
              <a:t>S(0) -&gt; S(0);  consuming 0.</a:t>
            </a:r>
          </a:p>
          <a:p>
            <a:r>
              <a:rPr lang="en-US" dirty="0"/>
              <a:t>S(1) -&gt; S(2); consuming 0.</a:t>
            </a:r>
          </a:p>
          <a:p>
            <a:pPr lvl="1"/>
            <a:r>
              <a:rPr lang="en-US" dirty="0"/>
              <a:t>S(1) -&gt; S(0); consuming 1.</a:t>
            </a:r>
          </a:p>
          <a:p>
            <a:r>
              <a:rPr lang="en-US" dirty="0"/>
              <a:t>S(2) -&gt; S(1);  consuming 0.</a:t>
            </a:r>
          </a:p>
          <a:p>
            <a:pPr lvl="1"/>
            <a:r>
              <a:rPr lang="en-US" dirty="0"/>
              <a:t>S(2) -&gt; S(2); consuming 1.</a:t>
            </a:r>
          </a:p>
        </p:txBody>
      </p:sp>
      <p:pic>
        <p:nvPicPr>
          <p:cNvPr id="5" name="Content Placeholder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0EAC236-BB32-4005-BA23-D5A029A75E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343150"/>
            <a:ext cx="4343400" cy="21717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ED4BF-4487-4086-8545-1C5A36E5ADF2}"/>
              </a:ext>
            </a:extLst>
          </p:cNvPr>
          <p:cNvSpPr txBox="1"/>
          <p:nvPr/>
        </p:nvSpPr>
        <p:spPr>
          <a:xfrm>
            <a:off x="6858000" y="49530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 accepting input for this particular DFA could be “1001” or “10111010”.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9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D63B-3162-4C2E-A6B2-596FCB3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JFLAP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E782-8D8C-4A46-8C98-70FFE2E94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JFLAP is software for experimenting with formal language topics such as DFAs and NFAs.  This software is what we use for describing Automata.</a:t>
            </a:r>
          </a:p>
          <a:p>
            <a:r>
              <a:rPr lang="en-US" dirty="0"/>
              <a:t>This figure depicts all the different Machines, Automata, and Languages we can depict using JFLAP.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9DBF68-BCB8-4339-8936-9B6EA9B3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285" y="1825625"/>
            <a:ext cx="2850030" cy="427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627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06EE-21AC-41B5-98C2-0EF8AAEF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Making Automata in JFLAP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0756D06-182A-4252-A6D5-C8AA9422F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/>
          <a:lstStyle/>
          <a:p>
            <a:r>
              <a:rPr lang="en-US" dirty="0"/>
              <a:t>JFLAP has 6 main editors for making a Finite-State Automata.  (From Left to Right)</a:t>
            </a:r>
          </a:p>
          <a:p>
            <a:pPr lvl="1"/>
            <a:r>
              <a:rPr lang="en-US" dirty="0"/>
              <a:t>Attribute Editor</a:t>
            </a:r>
          </a:p>
          <a:p>
            <a:pPr lvl="1"/>
            <a:r>
              <a:rPr lang="en-US" dirty="0"/>
              <a:t>State Creator </a:t>
            </a:r>
          </a:p>
          <a:p>
            <a:pPr lvl="1"/>
            <a:r>
              <a:rPr lang="en-US" dirty="0"/>
              <a:t>Transition Creator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Undo</a:t>
            </a:r>
          </a:p>
          <a:p>
            <a:pPr lvl="1"/>
            <a:r>
              <a:rPr lang="en-US" dirty="0"/>
              <a:t>Redo</a:t>
            </a:r>
          </a:p>
          <a:p>
            <a:endParaRPr lang="en-US" dirty="0"/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23D123-9B39-41DA-BB92-DBAD0F90D8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180018"/>
            <a:ext cx="4343400" cy="3561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214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7478-B923-4743-B789-131BE335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Attributes of States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051636-685A-46C1-89D8-B820D47DC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There can only be one initial state and any number of final States.</a:t>
            </a:r>
          </a:p>
          <a:p>
            <a:pPr lvl="1"/>
            <a:r>
              <a:rPr lang="en-US" sz="2000" dirty="0"/>
              <a:t> (q: The initial State; F: The set of final states)</a:t>
            </a:r>
          </a:p>
          <a:p>
            <a:r>
              <a:rPr lang="en-US" sz="2200" dirty="0"/>
              <a:t>A string is to be accepted IF and ONLY IF the string is completely consumed and it is in the set of final states.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2DC593-2531-45E2-9BDB-CF7978DFE6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51" y="1825625"/>
            <a:ext cx="4000097" cy="427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734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7478-B923-4743-B789-131BE335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Transitions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051636-685A-46C1-89D8-B820D47DC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A transition is denoted by an arrow, and the ‘consumed’ character is placed above the arrow. These attributes can be edited using the Attribute Editor.</a:t>
            </a:r>
          </a:p>
          <a:p>
            <a:r>
              <a:rPr lang="en-US" dirty="0"/>
              <a:t>The arrow that points to itself on q(0) is reflexive. Character ‘a’ will be consumed but the state will not change from q(0).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DA4DFF6-E95C-4F4E-BB7B-6FDFC8652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660914"/>
            <a:ext cx="4550182" cy="15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9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277C-2C5A-47FD-92F3-25E051EB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‘Dead State’ or ‘Trap State’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527654-B027-47E1-A7D8-FA3C75DDE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/>
          <a:lstStyle/>
          <a:p>
            <a:r>
              <a:rPr lang="en-US" dirty="0"/>
              <a:t>JFLAP has a built-in tool under the ‘Convert’ tab that allows the creator to add a ‘Trap State’.</a:t>
            </a:r>
          </a:p>
          <a:p>
            <a:r>
              <a:rPr lang="en-US" dirty="0"/>
              <a:t>The Trap State is used to be a state where the string will fail if it goes into said state. </a:t>
            </a:r>
          </a:p>
          <a:p>
            <a:pPr lvl="1"/>
            <a:r>
              <a:rPr lang="en-US" dirty="0"/>
              <a:t>Ex. This DFA will accept the string ‘ab’ and anything else will go into the Trap state, causing the input string to fail.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7AF336-DFE1-427B-9BF0-51C76C85B1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86330"/>
            <a:ext cx="4343400" cy="31489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1002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4541-000E-4FAF-A24B-9E662A87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JFLAP Example (DFA)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893248-B2C8-44AB-8C15-60B89E374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/>
          <a:lstStyle/>
          <a:p>
            <a:r>
              <a:rPr lang="en-US" dirty="0"/>
              <a:t>In this example, a Dead State is not needed for the given input language; Σ : {1, 0}.</a:t>
            </a:r>
          </a:p>
          <a:p>
            <a:r>
              <a:rPr lang="en-US" dirty="0"/>
              <a:t>Each possible input transitions into another state, therefore this DFA is Complete.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C221977-3C46-4350-B811-BFC17501E8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600200"/>
            <a:ext cx="4845630" cy="397341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17FD9F-F3A3-4DEF-9EA0-B2BF19B46438}"/>
              </a:ext>
            </a:extLst>
          </p:cNvPr>
          <p:cNvSpPr txBox="1"/>
          <p:nvPr/>
        </p:nvSpPr>
        <p:spPr>
          <a:xfrm>
            <a:off x="6804315" y="5734875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This is the same Automata in the ‘Stepping through an Automata’ Slide.</a:t>
            </a:r>
          </a:p>
        </p:txBody>
      </p:sp>
    </p:spTree>
    <p:extLst>
      <p:ext uri="{BB962C8B-B14F-4D97-AF65-F5344CB8AC3E}">
        <p14:creationId xmlns:p14="http://schemas.microsoft.com/office/powerpoint/2010/main" val="6808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3E5D-3447-484B-8E39-CF2C4B70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JFLAP Example (NFA)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E4A8A4-3710-489F-AC3B-315B9EE9A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JFLAP has a built-in tool to help solving NFA’s and which path is best to take. It is under ‘Test’ and is ‘Highlight Nondeterminism’.</a:t>
            </a:r>
          </a:p>
          <a:p>
            <a:pPr lvl="1"/>
            <a:r>
              <a:rPr lang="en-US" dirty="0"/>
              <a:t>This tool is useful because of the rule NFA’s follow that allow a singular input go to multiple states.</a:t>
            </a:r>
          </a:p>
          <a:p>
            <a:pPr lvl="2"/>
            <a:r>
              <a:rPr lang="en-US" dirty="0"/>
              <a:t>Ex.  q(1) can go to either q(2) or q(9) on an ‘a’ character.</a:t>
            </a:r>
          </a:p>
          <a:p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F99D46-A3EC-43FC-8A8F-8AF1767239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223453"/>
            <a:ext cx="4343400" cy="3474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843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A7F6-8AD6-4CE5-B0BB-EED0F6E8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Cont.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D653-475D-4305-86A4-F1914A0F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http://www.jflap.org/tutorial/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https://www.tutorialspoint.com/automata_theory/deterministic_finite_automaton.htm</a:t>
            </a:r>
            <a:endParaRPr lang="en-US" dirty="0"/>
          </a:p>
          <a:p>
            <a:r>
              <a:rPr lang="en-US" dirty="0"/>
              <a:t>https://www.geeksforgeeks.org/chomsky-hierarchy-in-theory-of-computation/</a:t>
            </a:r>
          </a:p>
        </p:txBody>
      </p:sp>
    </p:spTree>
    <p:extLst>
      <p:ext uri="{BB962C8B-B14F-4D97-AF65-F5344CB8AC3E}">
        <p14:creationId xmlns:p14="http://schemas.microsoft.com/office/powerpoint/2010/main" val="418168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Automata?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Automaton is a construct made of states designed to determine if an input should be accepted or not.</a:t>
            </a:r>
            <a:endParaRPr dirty="0"/>
          </a:p>
          <a:p>
            <a:r>
              <a:rPr lang="en-US" dirty="0"/>
              <a:t>Each state contains information about what to do when an input is received. Once that input is received it picks a new spot based on that information and moves to the next state.</a:t>
            </a:r>
          </a:p>
          <a:p>
            <a:r>
              <a:rPr lang="en-US" dirty="0"/>
              <a:t>Once there are no more inputs, the automata stops, and either rejects or accepts the set of inputs based on what spot it stopped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B6524FE-7D0D-4995-82E6-7100F547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A basic Finite-State Automata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5D20C28D-8299-47A1-9D9B-913DDE14A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70810"/>
            <a:ext cx="9144000" cy="2583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100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Finite-State Automata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Finite-State and Pushdown Automata are the beginning stages of Automata Theory.</a:t>
            </a:r>
            <a:endParaRPr dirty="0"/>
          </a:p>
          <a:p>
            <a:r>
              <a:rPr lang="en-US" dirty="0"/>
              <a:t>We use JFLAP to depict Finite-State and Pushdown Automata.</a:t>
            </a:r>
            <a:endParaRPr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1FF801-78CB-482E-AE32-4DA914E83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76" y="2160587"/>
            <a:ext cx="4800600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care?</a:t>
            </a:r>
            <a:br>
              <a:rPr lang="en-US" dirty="0"/>
            </a:b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Automata are the most basic models to reason about programs and computation.</a:t>
            </a:r>
          </a:p>
          <a:p>
            <a:r>
              <a:rPr lang="en-US" dirty="0"/>
              <a:t>Variants and extensions of finite automata are widely applicable:</a:t>
            </a:r>
          </a:p>
          <a:p>
            <a:pPr lvl="1"/>
            <a:r>
              <a:rPr lang="en-US" dirty="0"/>
              <a:t>XML Processing</a:t>
            </a:r>
          </a:p>
          <a:p>
            <a:pPr lvl="1"/>
            <a:r>
              <a:rPr lang="en-US" dirty="0"/>
              <a:t>REGEX Processing</a:t>
            </a:r>
          </a:p>
          <a:p>
            <a:pPr lvl="1"/>
            <a:r>
              <a:rPr lang="en-US" dirty="0"/>
              <a:t>Static Analysis of Programs</a:t>
            </a:r>
          </a:p>
          <a:p>
            <a:pPr lvl="1"/>
            <a:r>
              <a:rPr lang="en-US" dirty="0"/>
              <a:t>Natural Language Processing</a:t>
            </a:r>
          </a:p>
          <a:p>
            <a:r>
              <a:rPr lang="en-US" dirty="0"/>
              <a:t>We are going to use JFLAP to build and test these Automata.</a:t>
            </a:r>
          </a:p>
        </p:txBody>
      </p:sp>
    </p:spTree>
    <p:extLst>
      <p:ext uri="{BB962C8B-B14F-4D97-AF65-F5344CB8AC3E}">
        <p14:creationId xmlns:p14="http://schemas.microsoft.com/office/powerpoint/2010/main" val="59883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Finite-State Automata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Finite-State Automata consists of the Following:</a:t>
            </a:r>
          </a:p>
          <a:p>
            <a:pPr lvl="1"/>
            <a:r>
              <a:rPr lang="en-US" dirty="0"/>
              <a:t> Q : The Finite set of States,</a:t>
            </a:r>
          </a:p>
          <a:p>
            <a:pPr lvl="1"/>
            <a:r>
              <a:rPr lang="en-US" dirty="0"/>
              <a:t> Σ : The set of Input Symbols, </a:t>
            </a:r>
          </a:p>
          <a:p>
            <a:pPr lvl="1"/>
            <a:r>
              <a:rPr lang="en-US" dirty="0"/>
              <a:t>q : The initial State,</a:t>
            </a:r>
          </a:p>
          <a:p>
            <a:pPr lvl="1"/>
            <a:r>
              <a:rPr lang="en-US" dirty="0"/>
              <a:t> F : The set of Final States, </a:t>
            </a:r>
          </a:p>
          <a:p>
            <a:pPr lvl="1"/>
            <a:r>
              <a:rPr lang="en-US" dirty="0"/>
              <a:t>δ : The Transition Function </a:t>
            </a:r>
          </a:p>
          <a:p>
            <a:r>
              <a:rPr lang="en-US" dirty="0"/>
              <a:t>This set of definitions describes how a Finite-State Automata works.</a:t>
            </a:r>
          </a:p>
          <a:p>
            <a:r>
              <a:rPr lang="en-US" dirty="0"/>
              <a:t>There are two types of Finite-State Automata:</a:t>
            </a:r>
          </a:p>
          <a:p>
            <a:pPr lvl="1"/>
            <a:r>
              <a:rPr lang="en-US" dirty="0"/>
              <a:t>Deterministic Finite Automata (DFA) </a:t>
            </a:r>
          </a:p>
          <a:p>
            <a:pPr lvl="1"/>
            <a:r>
              <a:rPr lang="en-US" dirty="0"/>
              <a:t>Nondeterministic Finite Automata (NFA)</a:t>
            </a:r>
          </a:p>
          <a:p>
            <a:r>
              <a:rPr lang="en-US" dirty="0"/>
              <a:t>In the Chomsky Hierarchy, it is a tier 3, meaning that Finite-State automata accept regular Grammars.</a:t>
            </a:r>
          </a:p>
        </p:txBody>
      </p:sp>
    </p:spTree>
    <p:extLst>
      <p:ext uri="{BB962C8B-B14F-4D97-AF65-F5344CB8AC3E}">
        <p14:creationId xmlns:p14="http://schemas.microsoft.com/office/powerpoint/2010/main" val="306127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0761-F020-4F34-B967-6AC23619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Regular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C5E4-A009-4150-9540-FE7DD2F53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Regular Grammar consists of the following: </a:t>
            </a:r>
          </a:p>
          <a:p>
            <a:pPr lvl="1"/>
            <a:r>
              <a:rPr lang="en-US" dirty="0"/>
              <a:t>A finite set, N, of nonterminal symbols.</a:t>
            </a:r>
          </a:p>
          <a:p>
            <a:pPr lvl="1"/>
            <a:r>
              <a:rPr lang="en-US" dirty="0"/>
              <a:t>A finite set, Σ, of terminal symbols.</a:t>
            </a:r>
          </a:p>
          <a:p>
            <a:pPr lvl="1"/>
            <a:r>
              <a:rPr lang="en-US" dirty="0"/>
              <a:t>A finite set, P, of production rules, each rule of the form:</a:t>
            </a:r>
          </a:p>
          <a:p>
            <a:pPr lvl="2"/>
            <a:r>
              <a:rPr lang="en-US" dirty="0"/>
              <a:t>(Σ U N)* N(Σ U N)* -&gt; (Σ U N)*</a:t>
            </a:r>
          </a:p>
          <a:p>
            <a:pPr lvl="2"/>
            <a:r>
              <a:rPr lang="en-US" dirty="0"/>
              <a:t>Note: Kleene Star (*) means 0 or more.</a:t>
            </a:r>
          </a:p>
          <a:p>
            <a:pPr lvl="1"/>
            <a:r>
              <a:rPr lang="en-US" dirty="0"/>
              <a:t>S, where S is the start symbol.</a:t>
            </a:r>
          </a:p>
          <a:p>
            <a:r>
              <a:rPr lang="en-US" dirty="0"/>
              <a:t>Finite State Automata ONLY accept Regular Grammars.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F0FA0DD-C145-49D6-A237-43F259ABE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06656"/>
            <a:ext cx="4343400" cy="2508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324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5B37-F7B7-4014-8D15-62B7B996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Regular Grammar Example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D41C79-6494-40EC-A60B-21641866D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07" y="1828800"/>
            <a:ext cx="4588386" cy="42672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5C1AB-BA93-410B-84A1-2377BBBA4FCA}"/>
              </a:ext>
            </a:extLst>
          </p:cNvPr>
          <p:cNvSpPr txBox="1"/>
          <p:nvPr/>
        </p:nvSpPr>
        <p:spPr>
          <a:xfrm>
            <a:off x="3801807" y="6324600"/>
            <a:ext cx="458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Of the Form: a*</a:t>
            </a:r>
            <a:r>
              <a:rPr lang="en-US" i="1" dirty="0" err="1"/>
              <a:t>bc</a:t>
            </a:r>
            <a:r>
              <a:rPr lang="en-US" i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8170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72F7-4AF5-41D0-9B22-783E705C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DFA and NFA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7EB0E7-97C7-464C-9D6E-C2B85520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Deterministic refers to the uniqueness of the computation run.</a:t>
            </a:r>
          </a:p>
          <a:p>
            <a:r>
              <a:rPr lang="en-US" dirty="0"/>
              <a:t>There are Rules that a DFA obeys that an NFA does not.</a:t>
            </a:r>
          </a:p>
          <a:p>
            <a:pPr lvl="1"/>
            <a:r>
              <a:rPr lang="en-US" sz="2000" dirty="0"/>
              <a:t>A Null move is NOT allowed</a:t>
            </a:r>
          </a:p>
          <a:p>
            <a:pPr lvl="1"/>
            <a:r>
              <a:rPr lang="en-US" sz="2000" dirty="0"/>
              <a:t>The inability to transmit to any number of states for an input.</a:t>
            </a:r>
          </a:p>
          <a:p>
            <a:r>
              <a:rPr lang="en-US" sz="2200" dirty="0"/>
              <a:t>This means for a DFA to accept an input, then each state goes to another state for each unique input character and null is not one of them.</a:t>
            </a:r>
          </a:p>
          <a:p>
            <a:r>
              <a:rPr lang="en-US" sz="2200" dirty="0"/>
              <a:t>An NFA follows all the rules a DFA does except:</a:t>
            </a:r>
          </a:p>
          <a:p>
            <a:pPr lvl="1"/>
            <a:r>
              <a:rPr lang="en-US" sz="2000" dirty="0"/>
              <a:t>Null move IS allowed</a:t>
            </a:r>
          </a:p>
          <a:p>
            <a:pPr lvl="1"/>
            <a:r>
              <a:rPr lang="en-US" sz="2000" dirty="0"/>
              <a:t>The ability to transmit to any number of states for an input.</a:t>
            </a:r>
          </a:p>
          <a:p>
            <a:r>
              <a:rPr lang="en-US" sz="2200" dirty="0"/>
              <a:t>NOTE: DFA’s and NFA’s have equal computational power. Every NFA can be converted into a DFA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111105123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12771</TotalTime>
  <Words>1113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Candara</vt:lpstr>
      <vt:lpstr>Consolas</vt:lpstr>
      <vt:lpstr>Tech Computer 16x9</vt:lpstr>
      <vt:lpstr>JFLAP </vt:lpstr>
      <vt:lpstr>What is Automata?</vt:lpstr>
      <vt:lpstr>A basic Finite-State Automata</vt:lpstr>
      <vt:lpstr>Finite-State Automata</vt:lpstr>
      <vt:lpstr>Why do I care? </vt:lpstr>
      <vt:lpstr>Finite-State Automata</vt:lpstr>
      <vt:lpstr>Regular Grammars</vt:lpstr>
      <vt:lpstr>Regular Grammar Example</vt:lpstr>
      <vt:lpstr>DFA and NFA</vt:lpstr>
      <vt:lpstr>Stepping Through an Automata. (DFA pictured)</vt:lpstr>
      <vt:lpstr>JFLAP Tutorial</vt:lpstr>
      <vt:lpstr>Making Automata in JFLAP</vt:lpstr>
      <vt:lpstr>Attributes of States</vt:lpstr>
      <vt:lpstr>Transitions</vt:lpstr>
      <vt:lpstr>‘Dead State’ or ‘Trap State’</vt:lpstr>
      <vt:lpstr>JFLAP Example (DFA)</vt:lpstr>
      <vt:lpstr>JFLAP Example (NFA)</vt:lpstr>
      <vt:lpstr>References and Cont.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JFLAP </dc:title>
  <dc:creator>Ethan .</dc:creator>
  <cp:lastModifiedBy>Ethan .</cp:lastModifiedBy>
  <cp:revision>3</cp:revision>
  <dcterms:created xsi:type="dcterms:W3CDTF">2020-02-29T20:04:17Z</dcterms:created>
  <dcterms:modified xsi:type="dcterms:W3CDTF">2020-03-09T16:57:28Z</dcterms:modified>
</cp:coreProperties>
</file>