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2" r:id="rId12"/>
    <p:sldId id="314" r:id="rId13"/>
    <p:sldId id="315" r:id="rId14"/>
    <p:sldId id="316" r:id="rId15"/>
    <p:sldId id="31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17" r:id="rId25"/>
    <p:sldId id="318" r:id="rId26"/>
    <p:sldId id="319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20" r:id="rId48"/>
    <p:sldId id="321" r:id="rId49"/>
    <p:sldId id="322" r:id="rId50"/>
    <p:sldId id="323" r:id="rId51"/>
    <p:sldId id="324" r:id="rId52"/>
    <p:sldId id="325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1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A658D1-63BC-4C58-80D5-5956F2B258FA}" type="datetimeFigureOut">
              <a:rPr lang="en-US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8E7B36-6A93-4ED7-B463-951E55E29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34F86-7053-4F26-A12C-DCB8539FA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90386-949D-45DD-B7EF-2E466D7E51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8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184B4C-4AE6-42CC-B98E-1CB4299EF4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AE28DC-CF1E-406F-BB5F-A34464C016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29C07-132F-4E88-B2ED-54C7F86619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743B7-16CD-4C37-A51B-BD6E0D958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92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AD1D2-CD26-46F9-BB9F-E554F4787E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49007-B27A-4551-BFD7-9182D4BF19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5D9A15-DDA9-4237-8866-36D4F5AE53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A7965F-77A1-4F4F-95CA-F5613C1EE3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6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7F4D-CCCC-4411-846A-4AB470A2F3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53F2B-BABB-4FFB-B4C4-C46498D5F8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B0000-54DD-4C88-A148-B82B0F70C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6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EF3A97-547F-4014-B6BB-43ADF0D9EF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4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D1F747-65F8-48D2-923D-B95FEB4660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F4D584-3326-42FA-A3D2-D1733E934C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8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5A3A93-0425-4A89-B991-0539581C6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7E67E9-6E49-43FC-B02B-DEE02496F5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D0841-D00D-4D05-AFEA-F5490A4097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D5506-F204-40B0-9468-9ACF02ED69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2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BF7E1-4284-4036-ADB4-3EEB6276BE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9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5AA266-CE80-4305-A493-9AC6F53790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A915F3-48AA-42A9-B7DA-60635C2F07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1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2C2B1-B0AD-4E7F-BE10-B5CA23D905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3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E50805-6A00-422A-9B05-C2D99814BF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0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29E8A1-DC21-4AD5-9334-FCA2B400C0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3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22B7D8-CEB3-4405-B8E3-1DD3EB4ED4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7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FE1C6-E42B-43B0-9A6E-004E67952F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0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2B6E8-0B07-4E7A-987D-08989647C6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0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137BED-0C76-4BB4-9BBE-56A83385C1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8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D34089-707B-46D0-89A8-E2CEFE0F6E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2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9C7A0F-B070-4805-A8EB-8BB8A35E46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4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575E86-32FD-40B7-ADD0-39A9BA3066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A8CAD-9E86-49B2-B3A6-D21327D247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2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C2ECAF-07B4-4150-B0FC-8C6B4697F8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4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621583-3786-4CEA-8F6C-63682D42F4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22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09F8CB-D5A6-44C5-A143-FDABB6DDE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9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0A2673-693F-4169-8D09-EAA917B934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9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78BA41-A029-44DE-BDB9-86AAD257B3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5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A7DC50-8937-4299-97C4-769B275CD7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6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0DD5B-B98F-44C7-9A42-123E11187A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90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3F2AE-518F-4713-A2ED-49973682C0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9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ED317A-D5E4-4DAB-86A6-3363E71296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0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A03C8A-F1A8-4188-89D0-44D952B80E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FBC8C7-DEF9-4D8A-A149-03077BBC81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0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56F9D9-09E1-472B-A580-0921C4EC70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3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DE813-56C7-4E4F-BB7D-6CCD82CC12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7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0B22A-E81B-4A23-BB41-EF5D456E5E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9B8BB-2870-40D5-A53A-926D9E7024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AD50F-0B10-4F82-BC0F-7D8A121039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D3949C-2A20-49D2-91EB-28EEA392B7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31A98B-412F-4CB9-9E7A-62253902B6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588-7D29-4413-8C66-4B0E7AC7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4E303-51CF-43C0-A622-E4C7C703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EC7-94C8-49AF-8856-E8A6F54E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D18746-AA41-401F-B714-7979E1F54F33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35C9-6119-4F2E-ABB5-1B33BA07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812D-92B1-458A-A839-F1D54E81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E49C6ED-BEC4-4055-BE4E-891B99B4FC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DC61-512E-469A-9346-5EC0A3D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0177D-EFF5-43E4-B458-747B2EA5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4143-5A72-494D-9277-7E05B21B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E8A63-D6EE-4D1B-A01E-FBA7B8FEA6B6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80AA-E255-4C18-AB49-6A7431E0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54B-2C4C-458F-A8E5-67869CAB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A1032A7-4BC7-4670-8889-9593911F1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69D60-9B7F-4328-86A5-EB4E72D29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CDEC-ABA7-4562-8487-67AD6F5D4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32A9-B3A9-4D47-9C3D-5AECE2D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67AB8-08D2-4763-B32B-1837D77037AE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45DA-0EA3-4E6B-A0C5-B121D94D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C458-2AC7-4711-BEC0-2BD4DFA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1F8EA6C7-9581-4D28-ADAD-514DCCB8E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6957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F9387D3-CFAE-4188-8832-D5128329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892-4455-4E9F-9EF3-843EFAF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7923-3799-49BF-BD45-3A02F7E4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ABB-F8BE-4F2D-8880-0422C000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51CE9-1F9A-4A95-87AC-70489498F5FD}" type="datetime1">
              <a:rPr lang="en-US" smtClean="0"/>
              <a:pPr>
                <a:defRPr/>
              </a:pPr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A33B-B0EB-47E8-B902-8D6550A2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BE33-CB26-4C23-98A4-292A0FD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740BECD-ED1D-4802-B4B2-D176038CE6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179-6E46-4307-B0FC-3397CDE0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0650-ACB7-49F9-9D24-FD490781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9A74-6A00-4E49-B59F-1DB292DA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786178-7B82-4E33-A7B1-324594AAC6A9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72E1-8B5B-4611-9CEF-0FFF5A6F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E9CE-ED6D-464A-865D-C8751150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2C431180-ABC0-4A42-922C-BB1F98A485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5088-E4C9-4EF3-B93D-0C8E5A13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4AE2-87E2-4110-A5DD-2BE95B82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EF41E-E1B8-4977-8FF4-476A463C5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91DD-4E44-4247-85DE-415C16D7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52D82-9789-4243-AE46-32D622DAE072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AA01-4BD3-4E2B-A27E-317B7652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1270-141B-4127-AA43-75EAABC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C4E085B2-4515-42DF-AE37-F17C47A7A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5A8-64D3-406C-9573-61B99F05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5F00F-9730-416D-BC31-749CB16C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75E6F-CDFF-4A48-9413-470814F4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8FA91-1FDC-4CAE-B7CA-D8FF636E4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F13AA-2528-4C63-9727-F98A2C54D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90042-3209-4733-B159-2AA4951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9ACD4-7859-4D6A-A419-7F388982B2CC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5916-D42F-443F-B2DC-34384B20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E9ECB-7EB2-4673-B79A-FB5E56AF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35A3387-BFED-4C41-A955-FD82A0EC92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142D-F88F-413F-8D94-32B965F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2FE9D-EB3A-4B70-9940-1E2911D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EEE7A-276A-4DC9-8624-68F4F900D1DB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CA16D-2E78-48AC-B867-105538C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B538B-41F7-493A-92AD-5CC89DA5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D14B2240-5631-49FA-8103-586BE59C8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D624-6061-4F5F-8775-14BD2A3C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B6C80-E29C-4BE8-B4EE-421390504A2E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CFAEA-0125-49FF-84D5-7C889F96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A70D3-EDB8-4327-B141-211B636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811B5449-085F-4647-90A0-C85E9515C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E604-2965-46B2-905F-C08FB9A5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1392-D4CA-420A-ABFF-DB40B46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2E9A-28A6-4FC9-BD5F-23AA47B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C468-D805-4911-9DEE-4142B8B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E1983-F727-4E9D-8C4B-1DF9280EDBC4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1455-C41D-4927-99CB-38A7433F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2706-6E65-485C-90A6-C9CBFB51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61002E5-3B77-45EC-A26F-16103F8346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9781-0F21-4B7F-ABE0-5CD14C6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F556C-FDC4-4ADD-8394-58299F5E7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E8067-BBE1-4855-88AD-A0249D22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BFFE-5C20-42C1-8219-605193C0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14E38-4CF0-4CD4-AE93-18E119B33490}" type="datetime1">
              <a:rPr lang="en-US" smtClean="0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45DB-C7B1-4B97-8ECE-84B4A11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E85D0-6751-4C89-94DC-E22FD5C2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4A528C76-621E-4600-B256-E6AE051EAA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D71A4-8C04-4B4B-B22F-2B798523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1E4B1-17E0-405B-996E-3C9CA57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B3B5-AD8E-4A9E-A78B-88A2DC47C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9FE8CE-87A9-4A1D-A98F-5904C08A5704}" type="datetime1">
              <a:rPr lang="en-US" smtClean="0"/>
              <a:pPr>
                <a:defRPr/>
              </a:pPr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5AB0-1F22-4891-90AE-3C4E5102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D9FC-C7D7-46B7-B2F2-B5E2672C2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8A56AF1-1345-461F-B066-EE877583E8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07FF77-B432-4DD3-BA1E-B3E34B541D1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Exception Handling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Sometimes the best outcome can be when nothing unusual happens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However, the case where exceptional things happen must also be prepared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Java exception handling facilities are used when the invocation of a method may cause something exceptional to occur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Often the exception is some type of error condition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038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2.  An exception is thrown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and caught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rest of 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skipped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Control is transferred to a following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(in simple cases)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thrown object is plugged in for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parameter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executed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/>
              <a:t>The code that follows that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executed (if any)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your own code doesn’t throw the exception, but instead it is thrown by an existing Java library</a:t>
            </a:r>
          </a:p>
          <a:p>
            <a:r>
              <a:rPr lang="en-US" dirty="0"/>
              <a:t>Example: Input an integer using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What if the user doesn’t enter an integer?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dirty="0"/>
              <a:t> method throws an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InputMismatchException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Handling with the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/>
              <a:t> Class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a user enters something other than a well-formed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800" dirty="0"/>
              <a:t> value, an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 dirty="0"/>
              <a:t> will be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Unless this exception is caught, the program will end with an error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the exception is caught,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can give code for some alternative action, such as asking the user to reenter the input</a:t>
            </a:r>
          </a:p>
        </p:txBody>
      </p:sp>
    </p:spTree>
    <p:extLst>
      <p:ext uri="{BB962C8B-B14F-4D97-AF65-F5344CB8AC3E}">
        <p14:creationId xmlns:p14="http://schemas.microsoft.com/office/powerpoint/2010/main" val="205926130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InputMismatchException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 sz="2800"/>
              <a:t> is in the standard Java package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program that refers to it must use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statement, such as the following: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java.util.InputMismatchException;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It is a descendent class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it is an unchecked exception and does not have to be caught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or declared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However, catching it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is allowed, and can sometimes be useful</a:t>
            </a:r>
          </a:p>
        </p:txBody>
      </p:sp>
    </p:spTree>
    <p:extLst>
      <p:ext uri="{BB962C8B-B14F-4D97-AF65-F5344CB8AC3E}">
        <p14:creationId xmlns:p14="http://schemas.microsoft.com/office/powerpoint/2010/main" val="161365670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Tip:  Exception Controlled Loops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Sometimes it is better to simply loop through an action again when an exception is thrown, as follows: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 done = false;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while (! done)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done = true;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catch (SomeExceptionClass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SomeMoreCode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01103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Exception Controlled Loop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9138"/>
            <a:ext cx="5537685" cy="542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2282"/>
            <a:ext cx="3667045" cy="200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3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There are more exception classes than just the single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 are more exception classes in the standard Java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New exception classes can be defined like any other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predefined exception classes have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There is a constructor that takes a single argument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class has an accessor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000"/>
              <a:t> that can recover the string given as an argument to the constructor when the exception object was created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All programmer-defined classes should have the same properties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Classes from Standard Packages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Numerous predefined exception classes are included in the standard packages that come with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NoSuchMethodException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Many exception classes must be imported in order to use them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 Classes from Standard Packages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predefined exception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/>
              <a:t> is the root class for all exceptions</a:t>
            </a:r>
          </a:p>
          <a:p>
            <a:pPr lvl="1" eaLnBrk="1" hangingPunct="1"/>
            <a:r>
              <a:rPr lang="en-US" sz="2400"/>
              <a:t>Every exception class is a descendent class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Although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 class can be used directly in a class or program, it is most often used to define a derived class</a:t>
            </a:r>
          </a:p>
          <a:p>
            <a:pPr lvl="1" eaLnBrk="1" hangingPunct="1"/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 is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400"/>
              <a:t> package, and so requires no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getMessage</a:t>
            </a:r>
            <a:r>
              <a:rPr lang="en-US"/>
              <a:t>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. . . // method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throw new Exception(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 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String message = e.getMessage();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System.out.println(message);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System.exit(0);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  . . .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Exception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Java library software (or programmer-defined code) provides a mechanism that signals when something unusual happens</a:t>
            </a:r>
          </a:p>
          <a:p>
            <a:pPr lvl="1" eaLnBrk="1" hangingPunct="1"/>
            <a:r>
              <a:rPr lang="en-US" sz="2400"/>
              <a:t>This is called </a:t>
            </a:r>
            <a:r>
              <a:rPr lang="en-US" sz="2400" i="1"/>
              <a:t>throwing an exception</a:t>
            </a:r>
          </a:p>
          <a:p>
            <a:pPr eaLnBrk="1" hangingPunct="1"/>
            <a:r>
              <a:rPr lang="en-US" sz="2800"/>
              <a:t>In another place in the program, the programmer must provide code that deals with the exceptional case</a:t>
            </a:r>
          </a:p>
          <a:p>
            <a:pPr lvl="1" eaLnBrk="1" hangingPunct="1"/>
            <a:r>
              <a:rPr lang="en-US" sz="2400"/>
              <a:t>This is called </a:t>
            </a:r>
            <a:r>
              <a:rPr lang="en-US" sz="2400" i="1"/>
              <a:t>handling the exception</a:t>
            </a:r>
          </a:p>
          <a:p>
            <a:pPr eaLnBrk="1" hangingPunct="1"/>
            <a:endParaRPr lang="en-US" sz="2800" i="1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getMessage</a:t>
            </a:r>
            <a:r>
              <a:rPr lang="en-US"/>
              <a:t> Method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Every exception has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/>
              <a:t> instance variable that contains some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string typically identifies the reason for the 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previous example,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StringArgument</a:t>
            </a:r>
            <a:r>
              <a:rPr lang="en-US" sz="2800"/>
              <a:t> is an argument to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800"/>
              <a:t>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is the string used for the value of the  string instance variable of exception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Therefore, the method call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e.getMessage()</a:t>
            </a:r>
            <a:r>
              <a:rPr lang="en-US" sz="2400"/>
              <a:t> returns this string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Exception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can throw an exception object of any exception class</a:t>
            </a:r>
          </a:p>
          <a:p>
            <a:pPr eaLnBrk="1" hangingPunct="1"/>
            <a:r>
              <a:rPr lang="en-US" sz="2800"/>
              <a:t>Instead of using a predefined class,  exception classes can be programmer-defined</a:t>
            </a:r>
          </a:p>
          <a:p>
            <a:pPr lvl="1" eaLnBrk="1" hangingPunct="1"/>
            <a:r>
              <a:rPr lang="en-US" sz="2400"/>
              <a:t> These can be tailored to carry the precise kinds of information needed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lvl="1" eaLnBrk="1" hangingPunct="1"/>
            <a:r>
              <a:rPr lang="en-US" sz="2400"/>
              <a:t>A different type of exception can be defined to identify each different exceptional situation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Exception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Every exception class to be defined must be a derived class of some already 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can be a derived class of any exception class in the standard Java libraries, or of any programmer defined exception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Constructors are the most important members to  define in an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They must behave appropriately with respect to the variables and methods inherited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Often, there are no other members, except those inherited from the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following exception class performs these basic tasks only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 Programmer-Defined Exception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8738"/>
            <a:ext cx="875188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dirty="0"/>
              <a:t>Using our own Exception Class (1 of 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1295400"/>
            <a:ext cx="85137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2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dirty="0"/>
              <a:t>Using our own Exception Class (2 of 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371600"/>
            <a:ext cx="7446963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7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/>
          <a:lstStyle/>
          <a:p>
            <a:r>
              <a:rPr lang="en-US" dirty="0"/>
              <a:t>Using our own Exception Class (3 of 3)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365875" cy="477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62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Tip:  An Exception Class Can Carry a Message of Any Type:  int Message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7480300" cy="407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exception class constructor can be defined that takes an argument of another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would stores its value in an instance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would need to define accessor methods for this instance variable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 Exception Class with an </a:t>
            </a:r>
            <a:r>
              <a:rPr lang="en-US" sz="3200" b="1">
                <a:latin typeface="Courier New" pitchFamily="49" charset="0"/>
              </a:rPr>
              <a:t>int</a:t>
            </a:r>
            <a:r>
              <a:rPr lang="en-US" sz="3200"/>
              <a:t> Message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6849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Exception Object Characteristics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two most important things about an exception object are its type (i.e., exception class) and the message it carries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message is sent along with the exception object as an instance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message can be recovered with the accessor method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/>
              <a:t>, so that the catch block can use the message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basic way of handling exceptions in Java consists of the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try-throw-catch</a:t>
            </a:r>
            <a:r>
              <a:rPr lang="en-US" sz="2400"/>
              <a:t> trio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contains the code for the basic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It tells what to do when everything goes smoothly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is called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because it "tries" to execute the case where all goes as planned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can also contain code that throws an exception if something unusual happens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CodeThatMayThrowAnException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Programmer-Defined Exception Class Guidelines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Exception classes may be programmer-defined, but every such class must be a derived class of an already existing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 can be used as the base class, unless another exception class would be more suitable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At least two constructors should be defined, sometimes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exception class should allow for the fact that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/>
              <a:t> is inherited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Preserve </a:t>
            </a:r>
            <a:r>
              <a:rPr lang="en-US" b="1">
                <a:latin typeface="Courier New" pitchFamily="49" charset="0"/>
              </a:rPr>
              <a:t>getMessage</a:t>
            </a:r>
            <a:endParaRPr lang="en-US">
              <a:latin typeface="Courier New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For all predefined exception classes,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 sz="2400"/>
              <a:t> returns the string that is passed to its constructor as an argument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Or it will return a default string if no argument is used with the constructor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This behavior must be preserved in all programmer-defined exception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constructor must be included having a string parameter whose body begins with a call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call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/>
              <a:t> must use the parameter as its argument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no-argument constructor must also be included whose body begins with a call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call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/>
              <a:t> must use a default string as its argument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</a:t>
            </a:r>
            <a:r>
              <a:rPr lang="en-US" b="1">
                <a:latin typeface="Courier New" pitchFamily="49" charset="0"/>
              </a:rPr>
              <a:t>catch</a:t>
            </a:r>
            <a:r>
              <a:rPr lang="en-US"/>
              <a:t> Blocks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/>
              <a:t> block can potentially throw any number of exception values, and they can be of differing types</a:t>
            </a:r>
          </a:p>
          <a:p>
            <a:pPr lvl="1" eaLnBrk="1" hangingPunct="1"/>
            <a:r>
              <a:rPr lang="en-US" sz="2400"/>
              <a:t>In any one execution of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at most one exception can be thrown (since a throw statement ends the execution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block)</a:t>
            </a:r>
          </a:p>
          <a:p>
            <a:pPr lvl="1" eaLnBrk="1" hangingPunct="1"/>
            <a:r>
              <a:rPr lang="en-US" sz="2400"/>
              <a:t>However, different types of exception values can be thrown on different executions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</a:t>
            </a:r>
            <a:r>
              <a:rPr lang="en-US" b="1">
                <a:latin typeface="Courier New" pitchFamily="49" charset="0"/>
              </a:rPr>
              <a:t>catch</a:t>
            </a:r>
            <a:r>
              <a:rPr lang="en-US"/>
              <a:t> Blocks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Each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can only catch values of the exception class type given in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 b="1"/>
              <a:t> </a:t>
            </a:r>
            <a:r>
              <a:rPr lang="en-US" sz="2800"/>
              <a:t>block heading </a:t>
            </a:r>
          </a:p>
          <a:p>
            <a:pPr eaLnBrk="1" hangingPunct="1"/>
            <a:r>
              <a:rPr lang="en-US" sz="2800"/>
              <a:t>Different types of exceptions can be caught by placing more than one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after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800"/>
              <a:t> block</a:t>
            </a:r>
          </a:p>
          <a:p>
            <a:pPr lvl="1" eaLnBrk="1" hangingPunct="1"/>
            <a:r>
              <a:rPr lang="en-US" sz="2400"/>
              <a:t>Any number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blocks can be included, but they must be placed in the correct order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Catch the More Specific Exception First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catching multiple exceptions, the order of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blocks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an exception is thrown in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block,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blocks are examined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first one that matches the type of the exception thrown is the one that is executed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Catch the More Specific Exception First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 (Exception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 (NegativeNumberException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/>
              <a:t>Because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400"/>
              <a:t> is a type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/>
              <a:t>, all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NegativeNumberExceptions</a:t>
            </a:r>
            <a:r>
              <a:rPr lang="en-US" sz="2400"/>
              <a:t> will be caught by the first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before ever reaching the second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catch block for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NegativeNumberException</a:t>
            </a:r>
            <a:r>
              <a:rPr lang="en-US" sz="2000"/>
              <a:t> will never be used!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For the correct ordering, simply reverse the two blocks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Throwing an Exception in a Method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Sometimes it makes sense to throw an exception in a method, but not catch it in the same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Some programs that use a method should just end if an exception is thrown, and other programs should do something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such cases, the program using the method should  enclose the method invocation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block, and catch the exception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 that follows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this case, the method itself would not include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However, it would have to include a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 i="1"/>
              <a:t> clause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Exceptions in a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/>
              <a:t> Clause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If a method can throw an exception but does not catch it, it must provide a warning </a:t>
            </a:r>
          </a:p>
          <a:p>
            <a:pPr lvl="1" eaLnBrk="1" hangingPunct="1"/>
            <a:r>
              <a:rPr lang="en-US" sz="2400"/>
              <a:t>This warning is called a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 i="1"/>
              <a:t> clause</a:t>
            </a:r>
          </a:p>
          <a:p>
            <a:pPr lvl="1" eaLnBrk="1" hangingPunct="1"/>
            <a:r>
              <a:rPr lang="en-US" sz="2400"/>
              <a:t>The process of including an exception class in a throws clause is called </a:t>
            </a:r>
            <a:r>
              <a:rPr lang="en-US" sz="2400" i="1"/>
              <a:t>declaring the exception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throws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//throws clause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The following states that an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z="2400"/>
              <a:t> could throw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AnException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aMethod() throws AnException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Declaring Exceptions in a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 b="1"/>
              <a:t> </a:t>
            </a:r>
            <a:r>
              <a:rPr lang="en-US" sz="3200"/>
              <a:t>Clause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method can throw more than one type of exception, then separate the exception types by commas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void aMethod()</a:t>
            </a:r>
            <a:r>
              <a:rPr lang="en-US" sz="24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AnException, AnotherException</a:t>
            </a:r>
          </a:p>
          <a:p>
            <a:pPr eaLnBrk="1" hangingPunct="1"/>
            <a:r>
              <a:rPr lang="en-US"/>
              <a:t>If a method throws an exception and does not catch it, then the method invocation ends immediately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Most ordinary exceptions that might be thrown within a method must be accounted for in one of two ways: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code that can throw an exception is placed within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and the possible exception is caught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within the same method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possible exception can be declared at the start of the method definition by placing the exception class name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 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PossiblySomeArguments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>
              <a:solidFill>
                <a:srgbClr val="034CA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an exception is thrown, the execution of the surrounding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is stopped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Normally, the flow of control is transferred to another portion of code known as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value thrown is the argument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 b="1"/>
              <a:t> </a:t>
            </a:r>
            <a:r>
              <a:rPr lang="en-US" sz="2400"/>
              <a:t>operator, and is always an object of some exception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execution of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/>
              <a:t> statement is called </a:t>
            </a:r>
            <a:r>
              <a:rPr lang="en-US" sz="2000" i="1"/>
              <a:t>throwing an exception</a:t>
            </a:r>
            <a:endParaRPr lang="en-US" sz="2400" i="1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first technique handles an exception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second technique is a way to shift the exception handling responsibility to the method that invoked the exception throwing method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invoking method must handle the exception, unless it too uses the same technique to "pass the buck"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Ultimately, every exception that is thrown should eventually be caught by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in some method that does not just declare the exception class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Catch or Declare Rule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In any one method, both techniques can be mixed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Some exceptions may be caught, and others may be declared in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000"/>
              <a:t> clause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However, these techniques must be used consistently with a given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an exception is not declared, then it must be handled within the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an exception is declared, then the responsibility for handling it is shifted to some other calling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that if a method definition encloses an invocation of a second method, and the second method can throw an exception and does not catch it, then the first method must catch or declare it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Checked and Unchecked Exceptions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Exceptions that are subject to the catch or declare rule are called </a:t>
            </a:r>
            <a:r>
              <a:rPr lang="en-US" sz="2400" i="1"/>
              <a:t>checked</a:t>
            </a:r>
            <a:r>
              <a:rPr lang="en-US" sz="2400" b="1" i="1"/>
              <a:t> </a:t>
            </a:r>
            <a:r>
              <a:rPr lang="en-US" sz="240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compiler checks to see if they are accounted for with either a catch block or a throws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classes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/>
              <a:t>, and all descendants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/>
              <a:t> are checked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All other exceptions are </a:t>
            </a:r>
            <a:r>
              <a:rPr lang="en-US" sz="2400" i="1"/>
              <a:t>unchecked</a:t>
            </a:r>
            <a:r>
              <a:rPr lang="en-US" sz="2400"/>
              <a:t>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400"/>
              <a:t> and all its descendant classes are called </a:t>
            </a:r>
            <a:r>
              <a:rPr lang="en-US" sz="2400" i="1"/>
              <a:t>error classes 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Error classes are </a:t>
            </a:r>
            <a:r>
              <a:rPr lang="en-US" sz="2000" i="1"/>
              <a:t>not</a:t>
            </a:r>
            <a:r>
              <a:rPr lang="en-US" sz="2000"/>
              <a:t> subject to the Catch or Declare Rule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Exceptions to the Catch or Declare Rule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Checked exceptions must follow the Catch or Declare Rule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Programs in which these exceptions can be thrown will not compile until they are handled properly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Unchecked exceptions are exempt from the Catch or Declare Rule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Programs in which these exceptions are thrown simply need to be corrected, as they result from some sort of error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Hierarchy of Throwable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2774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</a:t>
            </a:r>
            <a:r>
              <a:rPr lang="en-US" sz="3200" b="1">
                <a:latin typeface="Courier New" pitchFamily="49" charset="0"/>
              </a:rPr>
              <a:t>throws</a:t>
            </a:r>
            <a:r>
              <a:rPr lang="en-US" sz="3200"/>
              <a:t> Clause in Derived Classes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When a method in a derived class is overridden, it should have the same exception classes listed in its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/>
              <a:t> clause that it had in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Or it should have a subset of them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derived class may not add any exceptions to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/>
              <a:t>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But it can delete some</a:t>
            </a: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What Happens If an Exception is Never Caught?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 every method up to and including the main method simply includes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 for an exception, that exception may be thrown but never caught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a GUI program (i.e., a program with a windowing interface), nothing happens - but the user may be left in an unexplained situation, and the program may be no longer be reliable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non-GUI programs, this causes the program to terminate with an error message giving the name of the exception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Every well-written program should eventually catch every exception by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in some method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Without Exceptions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331"/>
            <a:ext cx="8229600" cy="4525963"/>
          </a:xfrm>
        </p:spPr>
        <p:txBody>
          <a:bodyPr/>
          <a:lstStyle/>
          <a:p>
            <a:r>
              <a:rPr lang="en-US" dirty="0"/>
              <a:t>No exceptions, return -1 if there is no score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150" y="1981200"/>
            <a:ext cx="46602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HighScoreNoException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score = 0;</a:t>
            </a:r>
          </a:p>
          <a:p>
            <a:r>
              <a:rPr lang="en-US" dirty="0"/>
              <a:t>	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scoreSet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HighScoreNoException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score = 0;</a:t>
            </a:r>
          </a:p>
          <a:p>
            <a:r>
              <a:rPr lang="en-US" dirty="0"/>
              <a:t>		</a:t>
            </a:r>
            <a:r>
              <a:rPr lang="en-US" dirty="0" err="1"/>
              <a:t>scoreSet</a:t>
            </a:r>
            <a:r>
              <a:rPr lang="en-US" dirty="0"/>
              <a:t> = false;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setScore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newScore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score = </a:t>
            </a:r>
            <a:r>
              <a:rPr lang="en-US" dirty="0" err="1"/>
              <a:t>newScore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scoreSet</a:t>
            </a:r>
            <a:r>
              <a:rPr lang="en-US" dirty="0"/>
              <a:t> = true;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131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Without Exceptions (2 of 2)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1" y="1470462"/>
            <a:ext cx="982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getScore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 (!</a:t>
            </a:r>
            <a:r>
              <a:rPr lang="en-US" dirty="0" err="1"/>
              <a:t>scoreSet</a:t>
            </a:r>
            <a:r>
              <a:rPr lang="en-US" dirty="0"/>
              <a:t>)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score;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Short test program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HighScoreNoException</a:t>
            </a:r>
            <a:r>
              <a:rPr lang="en-US" dirty="0"/>
              <a:t> </a:t>
            </a:r>
            <a:r>
              <a:rPr lang="en-US" dirty="0" err="1"/>
              <a:t>highscore</a:t>
            </a:r>
            <a:r>
              <a:rPr lang="en-US" dirty="0"/>
              <a:t> = new </a:t>
            </a:r>
            <a:r>
              <a:rPr lang="en-US" dirty="0" err="1"/>
              <a:t>HighScoreNoException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highscore.setScore</a:t>
            </a:r>
            <a:r>
              <a:rPr lang="en-US" dirty="0"/>
              <a:t>(100);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2057400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Problems if negative</a:t>
            </a:r>
          </a:p>
          <a:p>
            <a:r>
              <a:rPr lang="en-US" dirty="0"/>
              <a:t>scores are allowed!</a:t>
            </a:r>
          </a:p>
        </p:txBody>
      </p:sp>
    </p:spTree>
    <p:extLst>
      <p:ext uri="{BB962C8B-B14F-4D97-AF65-F5344CB8AC3E}">
        <p14:creationId xmlns:p14="http://schemas.microsoft.com/office/powerpoint/2010/main" val="3434486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331"/>
            <a:ext cx="8229600" cy="4525963"/>
          </a:xfrm>
        </p:spPr>
        <p:txBody>
          <a:bodyPr/>
          <a:lstStyle/>
          <a:p>
            <a:r>
              <a:rPr lang="en-US" dirty="0"/>
              <a:t>Problem solved with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316" y="2766973"/>
            <a:ext cx="58528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ScoreNotSetException</a:t>
            </a:r>
            <a:r>
              <a:rPr lang="en-US" dirty="0"/>
              <a:t> extends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</a:t>
            </a:r>
            <a:r>
              <a:rPr lang="en-US" dirty="0" err="1"/>
              <a:t>ScoreNotSetException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super("Score not set");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</a:t>
            </a:r>
            <a:r>
              <a:rPr lang="en-US" dirty="0" err="1"/>
              <a:t>ScoreNotSetException</a:t>
            </a:r>
            <a:r>
              <a:rPr lang="en-US" dirty="0"/>
              <a:t>(String message)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super(message);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2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is similar to a method call: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new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SomeString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the above example, the object of class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ExceptionClassName</a:t>
            </a:r>
            <a:r>
              <a:rPr lang="en-US" sz="2400"/>
              <a:t> is created using a string as its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object, which is an argument to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/>
              <a:t> operator, is the exception object thrown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Instead of calling a method,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800"/>
              <a:t> statement calls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(2 of 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42643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HighScoreException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private </a:t>
            </a:r>
            <a:r>
              <a:rPr lang="en-US" sz="1600" dirty="0" err="1"/>
              <a:t>int</a:t>
            </a:r>
            <a:r>
              <a:rPr lang="en-US" sz="1600" dirty="0"/>
              <a:t> score = 0;</a:t>
            </a:r>
          </a:p>
          <a:p>
            <a:r>
              <a:rPr lang="en-US" sz="1600" dirty="0"/>
              <a:t>	private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scoreSet</a:t>
            </a:r>
            <a:r>
              <a:rPr lang="en-US" sz="1600" dirty="0"/>
              <a:t> = false;</a:t>
            </a:r>
          </a:p>
          <a:p>
            <a:endParaRPr lang="en-US" sz="1600" dirty="0"/>
          </a:p>
          <a:p>
            <a:r>
              <a:rPr lang="en-US" sz="1600" dirty="0"/>
              <a:t>	public </a:t>
            </a:r>
            <a:r>
              <a:rPr lang="en-US" sz="1600" dirty="0" err="1"/>
              <a:t>HighScoreException</a:t>
            </a:r>
            <a:r>
              <a:rPr lang="en-US" sz="1600" dirty="0"/>
              <a:t>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score = 0;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scoreSet</a:t>
            </a:r>
            <a:r>
              <a:rPr lang="en-US" sz="1600" dirty="0"/>
              <a:t> = false;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void </a:t>
            </a:r>
            <a:r>
              <a:rPr lang="en-US" sz="1600" dirty="0" err="1"/>
              <a:t>setScore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newScore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score = </a:t>
            </a:r>
            <a:r>
              <a:rPr lang="en-US" sz="1600" dirty="0" err="1"/>
              <a:t>newScore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scoreSet</a:t>
            </a:r>
            <a:r>
              <a:rPr lang="en-US" sz="1600" dirty="0"/>
              <a:t> = true;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888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(3 of 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75504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	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getScore</a:t>
            </a:r>
            <a:r>
              <a:rPr lang="en-US" sz="1600" dirty="0"/>
              <a:t>() throws </a:t>
            </a:r>
            <a:r>
              <a:rPr lang="en-US" sz="1600" dirty="0" err="1"/>
              <a:t>ScoreNotSetException</a:t>
            </a:r>
            <a:endParaRPr lang="en-US" sz="1600" dirty="0"/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if (!</a:t>
            </a:r>
            <a:r>
              <a:rPr lang="en-US" sz="1600" dirty="0" err="1"/>
              <a:t>scoreSet</a:t>
            </a:r>
            <a:r>
              <a:rPr lang="en-US" sz="1600" dirty="0"/>
              <a:t>)</a:t>
            </a:r>
          </a:p>
          <a:p>
            <a:r>
              <a:rPr lang="en-US" sz="1600" dirty="0"/>
              <a:t>			throw new </a:t>
            </a:r>
            <a:r>
              <a:rPr lang="en-US" sz="1600" dirty="0" err="1"/>
              <a:t>ScoreNotSetException</a:t>
            </a:r>
            <a:r>
              <a:rPr lang="en-US" sz="1600" dirty="0"/>
              <a:t>();</a:t>
            </a:r>
          </a:p>
          <a:p>
            <a:r>
              <a:rPr lang="en-US" sz="1600" dirty="0"/>
              <a:t>		else</a:t>
            </a:r>
          </a:p>
          <a:p>
            <a:r>
              <a:rPr lang="en-US" sz="1600" dirty="0"/>
              <a:t>			return score;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// Short test program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HighScoreException</a:t>
            </a:r>
            <a:r>
              <a:rPr lang="en-US" sz="1600" dirty="0"/>
              <a:t> </a:t>
            </a:r>
            <a:r>
              <a:rPr lang="en-US" sz="1600" dirty="0" err="1"/>
              <a:t>highscore</a:t>
            </a:r>
            <a:r>
              <a:rPr lang="en-US" sz="1600" dirty="0"/>
              <a:t> = new </a:t>
            </a:r>
            <a:r>
              <a:rPr lang="en-US" sz="1600" dirty="0" err="1"/>
              <a:t>HighScoreException</a:t>
            </a:r>
            <a:r>
              <a:rPr lang="en-US" sz="1600" dirty="0"/>
              <a:t>();</a:t>
            </a:r>
          </a:p>
          <a:p>
            <a:r>
              <a:rPr lang="en-US" sz="1600" dirty="0"/>
              <a:t>		try</a:t>
            </a:r>
          </a:p>
          <a:p>
            <a:r>
              <a:rPr lang="en-US" sz="1600" dirty="0"/>
              <a:t>		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System.out.println</a:t>
            </a:r>
            <a:endParaRPr lang="en-US" sz="1600" dirty="0"/>
          </a:p>
          <a:p>
            <a:r>
              <a:rPr lang="en-US" sz="1600" dirty="0"/>
              <a:t>				(</a:t>
            </a:r>
            <a:r>
              <a:rPr lang="en-US" sz="1600" dirty="0" err="1"/>
              <a:t>highscore.getScore</a:t>
            </a:r>
            <a:r>
              <a:rPr lang="en-US" sz="1600" dirty="0"/>
              <a:t>());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0162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Retrieving a High Score with Exceptions (4 of 4)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444724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(</a:t>
            </a:r>
            <a:r>
              <a:rPr lang="en-US" dirty="0" err="1"/>
              <a:t>ScoreNotSetException</a:t>
            </a:r>
            <a:r>
              <a:rPr lang="en-US" dirty="0"/>
              <a:t> e)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highscore.setScore</a:t>
            </a:r>
            <a:r>
              <a:rPr lang="en-US" dirty="0"/>
              <a:t>(100);</a:t>
            </a:r>
          </a:p>
          <a:p>
            <a:r>
              <a:rPr lang="en-US" dirty="0"/>
              <a:t>		try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highscore.getScore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catch (</a:t>
            </a:r>
            <a:r>
              <a:rPr lang="en-US" dirty="0" err="1"/>
              <a:t>ScoreNotSetException</a:t>
            </a:r>
            <a:r>
              <a:rPr lang="en-US" dirty="0"/>
              <a:t> e)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			(</a:t>
            </a:r>
            <a:r>
              <a:rPr lang="en-US" dirty="0" err="1"/>
              <a:t>e.getMessage</a:t>
            </a:r>
            <a:r>
              <a:rPr lang="en-US" dirty="0"/>
              <a:t>());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393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Exceptions should be reserved for situations where a method encounters </a:t>
            </a:r>
            <a:r>
              <a:rPr lang="en-US" sz="2800" i="1"/>
              <a:t>an unusual or unexpected case that cannot be handled easily in some other way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When exception handling must be used, here are some basic guidelines: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Include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/>
              <a:t> statements and list the exception classes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throws</a:t>
            </a:r>
            <a:r>
              <a:rPr lang="en-US" sz="2400"/>
              <a:t> clause within a method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Place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blocks in a different method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is an example of a method from which the exception originates: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public void someMethod()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        throws SomeException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throw new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      SomeException(SomeArgument);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Exceptions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When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someMethod</a:t>
            </a:r>
            <a:r>
              <a:rPr lang="en-US" sz="2000"/>
              <a:t> is used by an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/>
              <a:t>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otherMethod</a:t>
            </a:r>
            <a:r>
              <a:rPr lang="en-US" sz="2000"/>
              <a:t> must then deal with the exception: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void otherMethod()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try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someMethod();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catch (SomeException 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CodeToHandleException</a:t>
            </a:r>
            <a:endParaRPr lang="en-US" sz="2000" b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Driven Programming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Exception handling is an example of a programming methodology known as </a:t>
            </a:r>
            <a:r>
              <a:rPr lang="en-US" sz="2800" i="1"/>
              <a:t>event-driven programming</a:t>
            </a:r>
          </a:p>
          <a:p>
            <a:pPr eaLnBrk="1" hangingPunct="1"/>
            <a:r>
              <a:rPr lang="en-US" sz="2800"/>
              <a:t>When using event-driven programming, objects are defined so that they send events to other objects that handle the events</a:t>
            </a:r>
          </a:p>
          <a:p>
            <a:pPr lvl="1" eaLnBrk="1" hangingPunct="1"/>
            <a:r>
              <a:rPr lang="en-US" sz="2400"/>
              <a:t>An event is an object also</a:t>
            </a:r>
          </a:p>
          <a:p>
            <a:pPr lvl="1" eaLnBrk="1" hangingPunct="1"/>
            <a:r>
              <a:rPr lang="en-US" sz="2400"/>
              <a:t>Sending an event is called </a:t>
            </a:r>
            <a:r>
              <a:rPr lang="en-US" sz="2400" i="1"/>
              <a:t>firing an event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Driven Programming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exception handling, the event objects are the exception objects</a:t>
            </a:r>
          </a:p>
          <a:p>
            <a:pPr lvl="1" eaLnBrk="1" hangingPunct="1"/>
            <a:r>
              <a:rPr lang="en-US"/>
              <a:t>They are fired (thrown) by an object when the object invokes a method that throws the exception</a:t>
            </a:r>
          </a:p>
          <a:p>
            <a:pPr lvl="1" eaLnBrk="1" hangingPunct="1"/>
            <a:r>
              <a:rPr lang="en-US"/>
              <a:t>An exception event is sent to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block, where it is handled</a:t>
            </a: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Nested </a:t>
            </a:r>
            <a:r>
              <a:rPr lang="en-US" b="1">
                <a:latin typeface="Courier New" pitchFamily="49" charset="0"/>
              </a:rPr>
              <a:t>try-catch</a:t>
            </a:r>
            <a:r>
              <a:rPr lang="en-US"/>
              <a:t> Blocks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It is possible to place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 and its following catch blocks inside a larger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block, or inside a larger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 set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/>
              <a:t> blocks are placed inside a larger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block, different names must be used for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/>
              <a:t>block parameters in the inner and outer blocks, just like any other set of nested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 set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try-catch</a:t>
            </a:r>
            <a:r>
              <a:rPr lang="en-US" sz="2000"/>
              <a:t> blocks are placed inside a larger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block, and an exception is thrown in the inner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that is not caught, then the exception is thrown to the outer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for processing, and may be caught in one of its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blocks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finally</a:t>
            </a:r>
            <a:r>
              <a:rPr lang="en-US"/>
              <a:t> Block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400"/>
              <a:t> block contains code to be executed whether or not an exception is thrown in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it is used,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/>
              <a:t> block is placed after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and its following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catch(ExceptionClass1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. . .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catch(ExceptionClassN e)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  . . .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CodeToBeExecutedInAllCases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an exception is thrown,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begins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has one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exception object thrown is plugged in for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parameter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execution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800"/>
              <a:t> block is called </a:t>
            </a:r>
            <a:r>
              <a:rPr lang="en-US" sz="2800" i="1"/>
              <a:t>catching the exception</a:t>
            </a:r>
            <a:r>
              <a:rPr lang="en-US" sz="2800"/>
              <a:t>, or </a:t>
            </a:r>
            <a:r>
              <a:rPr lang="en-US" sz="2800" i="1"/>
              <a:t>handling the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Whenever an exception is thrown, it should ultimately be handled (or caught) by some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finally</a:t>
            </a:r>
            <a:r>
              <a:rPr lang="en-US"/>
              <a:t> Block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/>
              <a:t>If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try-catch-finally</a:t>
            </a:r>
            <a:r>
              <a:rPr lang="en-US" sz="2400"/>
              <a:t> blocks are inside a method definition, there are three possibilities when the code is run: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 runs to the end, no exception is thrown, and the </a:t>
            </a:r>
            <a:r>
              <a:rPr lang="en-US" sz="2000">
                <a:solidFill>
                  <a:srgbClr val="034CA1"/>
                </a:solidFill>
              </a:rPr>
              <a:t>finally</a:t>
            </a:r>
            <a:r>
              <a:rPr lang="en-US" sz="200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An exception is thrown in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block, caught in one of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blocks, and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/>
              <a:t> block is executed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An exception is thrown in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block, there is no matching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 in the method,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finally</a:t>
            </a:r>
            <a:r>
              <a:rPr lang="en-US" sz="2000"/>
              <a:t> block is executed, and then the method invocation ends and the exception object is thrown to the enclosing method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Rethrowing an Exception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can contain code that throws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Sometimes it is useful to catch an exception and then, depending on the string produced by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getMessage</a:t>
            </a:r>
            <a:r>
              <a:rPr lang="en-US"/>
              <a:t> (or perhaps something else), throw the same or a different exception for handling further up the chain of exception handling blocks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AssertionError</a:t>
            </a:r>
            <a:r>
              <a:rPr lang="en-US"/>
              <a:t> Class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 a program contains an assertion check, and the assertion check fails, an object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/>
              <a:t> is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causes the program to end with an error message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AssertionError</a:t>
            </a:r>
            <a:r>
              <a:rPr lang="en-US" sz="2800"/>
              <a:t> is derived from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sz="2800"/>
              <a:t>, and therefore is an unchecked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 order to prevent the program from ending, it could be handled, but this is not required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ArrayIndexOutOfBoundsException</a:t>
            </a:r>
            <a:endParaRPr lang="en-US" sz="3200">
              <a:latin typeface="Courier New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ArrayIndexOutOfBoundsException</a:t>
            </a:r>
            <a:r>
              <a:rPr lang="en-US" sz="2400"/>
              <a:t> is thrown whenever a program attempts to use an array index that is out of bounds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normally causes the program to end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Like all other descendents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RuntimeException</a:t>
            </a:r>
            <a:r>
              <a:rPr lang="en-US" sz="2400"/>
              <a:t>, it is an unchecked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There is no requirement to handle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this exception is thrown, it is an indication that the program contains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Instead of attempting to handle the exception, the program should simply be fixed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543800" cy="4419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 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ExceptionHandlingCode</a:t>
            </a:r>
            <a:endParaRPr lang="en-US" sz="20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looks like a method definition that has a parameter of type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class</a:t>
            </a:r>
            <a:endParaRPr lang="en-US" sz="2400">
              <a:solidFill>
                <a:srgbClr val="034CA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is not really a method definition, however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/>
              <a:t> block is a separate piece of code that is executed when a program encounters and executes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throw</a:t>
            </a:r>
            <a:r>
              <a:rPr lang="en-US" sz="2400"/>
              <a:t> statement in the preceding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 is often referred to as an </a:t>
            </a:r>
            <a:r>
              <a:rPr lang="en-US" sz="2000" i="1"/>
              <a:t>exception 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can have at most one parameter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catch(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) { . . . }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The identifier </a:t>
            </a:r>
            <a:r>
              <a:rPr lang="en-US" sz="24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400" dirty="0"/>
              <a:t> in the above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heading is called 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parameter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400" dirty="0"/>
              <a:t> block parameter does two things: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It specifies the type of thrown exception object that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 can catch (e.g., an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sz="2000" dirty="0"/>
              <a:t> class object above)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It provides a name (for the thrown object that is caught) on which it can operate in the 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 dirty="0"/>
              <a:t> block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2000" dirty="0"/>
              <a:t>Note:  The identifier </a:t>
            </a:r>
            <a:r>
              <a:rPr lang="en-US" sz="2000" b="1" i="1" dirty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000" dirty="0"/>
              <a:t> is often used by convention, but any non-keyword identifier can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try-throw-catch</a:t>
            </a:r>
            <a:r>
              <a:rPr lang="en-US"/>
              <a:t> Mechanism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a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executed, two things can happen:</a:t>
            </a:r>
          </a:p>
          <a:p>
            <a:pPr lvl="1" eaLnBrk="1" hangingPunct="1">
              <a:buFontTx/>
              <a:buNone/>
            </a:pPr>
            <a:r>
              <a:rPr lang="en-US"/>
              <a:t>1.  No exception is thrown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code in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/>
              <a:t> block is executed to the end of the block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 is skipped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/>
              <a:t>The execution continues with the code placed after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/>
              <a:t> block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3759</Words>
  <Application>Microsoft Office PowerPoint</Application>
  <PresentationFormat>On-screen Show (4:3)</PresentationFormat>
  <Paragraphs>498</Paragraphs>
  <Slides>63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Introduction to Exception Handling</vt:lpstr>
      <vt:lpstr>Introduction to Exception Handling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try-throw-catch Mechanism</vt:lpstr>
      <vt:lpstr>Exception Example</vt:lpstr>
      <vt:lpstr>Exception Handling with the Scanner Class</vt:lpstr>
      <vt:lpstr>The InputMismatchException</vt:lpstr>
      <vt:lpstr>Tip:  Exception Controlled Loops</vt:lpstr>
      <vt:lpstr>Exception Controlled Loop</vt:lpstr>
      <vt:lpstr>Exception Classes</vt:lpstr>
      <vt:lpstr>Exception Classes from Standard Packages</vt:lpstr>
      <vt:lpstr>Exception Classes from Standard Packages</vt:lpstr>
      <vt:lpstr>Using the getMessage Method</vt:lpstr>
      <vt:lpstr>Using the getMessage Method</vt:lpstr>
      <vt:lpstr>Defining Exception Classes</vt:lpstr>
      <vt:lpstr>Defining Exception Classes</vt:lpstr>
      <vt:lpstr>A Programmer-Defined Exception Class</vt:lpstr>
      <vt:lpstr>Using our own Exception Class (1 of 3)</vt:lpstr>
      <vt:lpstr>Using our own Exception Class (2 of 3)</vt:lpstr>
      <vt:lpstr>Using our own Exception Class (3 of 3)</vt:lpstr>
      <vt:lpstr>Tip:  An Exception Class Can Carry a Message of Any Type:  int Message</vt:lpstr>
      <vt:lpstr>An Exception Class with an int Message </vt:lpstr>
      <vt:lpstr>Exception Object Characteristics</vt:lpstr>
      <vt:lpstr>Programmer-Defined Exception Class Guidelines</vt:lpstr>
      <vt:lpstr>Preserve getMessage</vt:lpstr>
      <vt:lpstr>Multiple catch Blocks</vt:lpstr>
      <vt:lpstr>Multiple catch Blocks</vt:lpstr>
      <vt:lpstr>Pitfall:  Catch the More Specific Exception First</vt:lpstr>
      <vt:lpstr>Pitfall:  Catch the More Specific Exception First</vt:lpstr>
      <vt:lpstr>Throwing an Exception in a Method</vt:lpstr>
      <vt:lpstr>Declaring Exceptions in a throws Clause</vt:lpstr>
      <vt:lpstr>Declaring Exceptions in a throws Clause</vt:lpstr>
      <vt:lpstr>The Catch or Declare Rule</vt:lpstr>
      <vt:lpstr>The Catch or Declare Rule</vt:lpstr>
      <vt:lpstr>The Catch or Declare Rule</vt:lpstr>
      <vt:lpstr>Checked and Unchecked Exceptions</vt:lpstr>
      <vt:lpstr>Exceptions to the Catch or Declare Rule</vt:lpstr>
      <vt:lpstr>Hierarchy of Throwable Objects</vt:lpstr>
      <vt:lpstr>The throws Clause in Derived Classes</vt:lpstr>
      <vt:lpstr>What Happens If an Exception is Never Caught?</vt:lpstr>
      <vt:lpstr>Example – Retrieving a High Score Without Exceptions (1 of 2)</vt:lpstr>
      <vt:lpstr>Example – Retrieving a High Score Without Exceptions (2 of 2)</vt:lpstr>
      <vt:lpstr>Example – Retrieving a High Score with Exceptions (1 of 4)</vt:lpstr>
      <vt:lpstr>Example – Retrieving a High Score with Exceptions (2 of 4)</vt:lpstr>
      <vt:lpstr>Example – Retrieving a High Score with Exceptions (3 of 4)</vt:lpstr>
      <vt:lpstr>Example – Retrieving a High Score with Exceptions (4 of 4)</vt:lpstr>
      <vt:lpstr>When to Use Exceptions</vt:lpstr>
      <vt:lpstr>When to Use Exceptions</vt:lpstr>
      <vt:lpstr>When to Use Exceptions</vt:lpstr>
      <vt:lpstr>Event Driven Programming</vt:lpstr>
      <vt:lpstr>Event Driven Programming</vt:lpstr>
      <vt:lpstr>Pitfall:  Nested try-catch Blocks</vt:lpstr>
      <vt:lpstr>The finally Block</vt:lpstr>
      <vt:lpstr>The finally Block</vt:lpstr>
      <vt:lpstr>Rethrowing an Exception</vt:lpstr>
      <vt:lpstr>The AssertionError Class</vt:lpstr>
      <vt:lpstr>ArrayIndexOutOfBoundsException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shamim shawkat</cp:lastModifiedBy>
  <cp:revision>28</cp:revision>
  <dcterms:created xsi:type="dcterms:W3CDTF">2006-08-16T00:00:00Z</dcterms:created>
  <dcterms:modified xsi:type="dcterms:W3CDTF">2019-09-30T07:27:18Z</dcterms:modified>
</cp:coreProperties>
</file>