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4"/>
  </p:sldMasterIdLst>
  <p:notesMasterIdLst>
    <p:notesMasterId r:id="rId38"/>
  </p:notesMasterIdLst>
  <p:handoutMasterIdLst>
    <p:handoutMasterId r:id="rId39"/>
  </p:handoutMasterIdLst>
  <p:sldIdLst>
    <p:sldId id="387" r:id="rId5"/>
    <p:sldId id="306" r:id="rId6"/>
    <p:sldId id="307" r:id="rId7"/>
    <p:sldId id="310" r:id="rId8"/>
    <p:sldId id="311" r:id="rId9"/>
    <p:sldId id="312" r:id="rId10"/>
    <p:sldId id="313" r:id="rId11"/>
    <p:sldId id="314" r:id="rId12"/>
    <p:sldId id="315" r:id="rId13"/>
    <p:sldId id="376" r:id="rId14"/>
    <p:sldId id="316" r:id="rId15"/>
    <p:sldId id="317" r:id="rId16"/>
    <p:sldId id="318" r:id="rId17"/>
    <p:sldId id="319" r:id="rId18"/>
    <p:sldId id="320" r:id="rId19"/>
    <p:sldId id="321" r:id="rId20"/>
    <p:sldId id="322" r:id="rId21"/>
    <p:sldId id="323" r:id="rId22"/>
    <p:sldId id="324" r:id="rId23"/>
    <p:sldId id="385" r:id="rId24"/>
    <p:sldId id="386" r:id="rId25"/>
    <p:sldId id="358" r:id="rId26"/>
    <p:sldId id="359" r:id="rId27"/>
    <p:sldId id="360" r:id="rId28"/>
    <p:sldId id="361" r:id="rId29"/>
    <p:sldId id="362" r:id="rId30"/>
    <p:sldId id="363" r:id="rId31"/>
    <p:sldId id="364" r:id="rId32"/>
    <p:sldId id="365" r:id="rId33"/>
    <p:sldId id="391" r:id="rId34"/>
    <p:sldId id="388" r:id="rId35"/>
    <p:sldId id="389" r:id="rId36"/>
    <p:sldId id="39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8" userDrawn="1">
          <p15:clr>
            <a:srgbClr val="A4A3A4"/>
          </p15:clr>
        </p15:guide>
        <p15:guide id="2" pos="6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4419" autoAdjust="0"/>
  </p:normalViewPr>
  <p:slideViewPr>
    <p:cSldViewPr snapToGrid="0" snapToObjects="1">
      <p:cViewPr varScale="1">
        <p:scale>
          <a:sx n="72" d="100"/>
          <a:sy n="72" d="100"/>
        </p:scale>
        <p:origin x="1747" y="67"/>
      </p:cViewPr>
      <p:guideLst>
        <p:guide orient="horz" pos="1248"/>
        <p:guide pos="648"/>
      </p:guideLst>
    </p:cSldViewPr>
  </p:slideViewPr>
  <p:outlineViewPr>
    <p:cViewPr>
      <p:scale>
        <a:sx n="33" d="100"/>
        <a:sy n="33" d="100"/>
      </p:scale>
      <p:origin x="0" y="-398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90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0BF5B3-32D9-46E0-8F3B-2ADDDEEECAA8}"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1160585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00B460-B8EA-4638-B948-39C3B6E2E2B9}"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669014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5B3CDE-FFA6-4258-8FF4-4ED6DC02474C}"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4078118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056105-C805-416E-82E3-64E36B81156E}"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3332370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A210C5-7DE6-4FDE-943F-61F88234406D}"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2875319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D6C1D4-3F2F-4243-9118-F710846C899B}"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3892454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ADDE6E-048C-4DD7-834E-494E5B0DED0F}"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178548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EA8901-BBB0-4221-95A5-7CBCE38BAFEB}"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2174499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DF2643-0EF6-41E4-BC36-AD53A6E48505}"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2901231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3308CE-9867-4DFA-9F9B-229A731711F1}" type="slidenum">
              <a:rPr lang="en-US" smtClean="0"/>
              <a:pPr fontAlgn="base">
                <a:spcBef>
                  <a:spcPct val="0"/>
                </a:spcBef>
                <a:spcAft>
                  <a:spcPct val="0"/>
                </a:spcAft>
                <a:defRPr/>
              </a:pPr>
              <a:t>19</a:t>
            </a:fld>
            <a:endParaRPr lang="en-US"/>
          </a:p>
        </p:txBody>
      </p:sp>
    </p:spTree>
    <p:extLst>
      <p:ext uri="{BB962C8B-B14F-4D97-AF65-F5344CB8AC3E}">
        <p14:creationId xmlns:p14="http://schemas.microsoft.com/office/powerpoint/2010/main" val="740699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8228B1-9818-4B9F-A44E-9D512D70B432}"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269451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DA48C6-3A90-43B6-88DF-0DF1023CE568}"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30105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7FFB1E-5CAC-4717-9656-9F27ED2DBD4D}" type="slidenum">
              <a:rPr lang="en-US" smtClean="0"/>
              <a:pPr fontAlgn="base">
                <a:spcBef>
                  <a:spcPct val="0"/>
                </a:spcBef>
                <a:spcAft>
                  <a:spcPct val="0"/>
                </a:spcAft>
                <a:defRPr/>
              </a:pPr>
              <a:t>22</a:t>
            </a:fld>
            <a:endParaRPr lang="en-US"/>
          </a:p>
        </p:txBody>
      </p:sp>
    </p:spTree>
    <p:extLst>
      <p:ext uri="{BB962C8B-B14F-4D97-AF65-F5344CB8AC3E}">
        <p14:creationId xmlns:p14="http://schemas.microsoft.com/office/powerpoint/2010/main" val="1424970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3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1828C2-98D1-4174-8522-3C8A23729B6E}" type="slidenum">
              <a:rPr lang="en-US" smtClean="0"/>
              <a:pPr fontAlgn="base">
                <a:spcBef>
                  <a:spcPct val="0"/>
                </a:spcBef>
                <a:spcAft>
                  <a:spcPct val="0"/>
                </a:spcAft>
                <a:defRPr/>
              </a:pPr>
              <a:t>23</a:t>
            </a:fld>
            <a:endParaRPr lang="en-US"/>
          </a:p>
        </p:txBody>
      </p:sp>
    </p:spTree>
    <p:extLst>
      <p:ext uri="{BB962C8B-B14F-4D97-AF65-F5344CB8AC3E}">
        <p14:creationId xmlns:p14="http://schemas.microsoft.com/office/powerpoint/2010/main" val="2801586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B10851-415B-4A8B-AFA0-EFC6BF95F1D6}"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1497778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5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706D00-A6A8-4C6F-AB67-F84650508DD9}"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3966535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6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B07FB6-8586-4580-B384-85217E92A52D}" type="slidenum">
              <a:rPr lang="en-US" smtClean="0"/>
              <a:pPr fontAlgn="base">
                <a:spcBef>
                  <a:spcPct val="0"/>
                </a:spcBef>
                <a:spcAft>
                  <a:spcPct val="0"/>
                </a:spcAft>
                <a:defRPr/>
              </a:pPr>
              <a:t>26</a:t>
            </a:fld>
            <a:endParaRPr lang="en-US"/>
          </a:p>
        </p:txBody>
      </p:sp>
    </p:spTree>
    <p:extLst>
      <p:ext uri="{BB962C8B-B14F-4D97-AF65-F5344CB8AC3E}">
        <p14:creationId xmlns:p14="http://schemas.microsoft.com/office/powerpoint/2010/main" val="983548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7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084D28-A7F9-4F33-B344-CDC0E96AFAC0}" type="slidenum">
              <a:rPr lang="en-US" smtClean="0"/>
              <a:pPr fontAlgn="base">
                <a:spcBef>
                  <a:spcPct val="0"/>
                </a:spcBef>
                <a:spcAft>
                  <a:spcPct val="0"/>
                </a:spcAft>
                <a:defRPr/>
              </a:pPr>
              <a:t>27</a:t>
            </a:fld>
            <a:endParaRPr lang="en-US"/>
          </a:p>
        </p:txBody>
      </p:sp>
    </p:spTree>
    <p:extLst>
      <p:ext uri="{BB962C8B-B14F-4D97-AF65-F5344CB8AC3E}">
        <p14:creationId xmlns:p14="http://schemas.microsoft.com/office/powerpoint/2010/main" val="441527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8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2E5BD1-AED5-427A-A244-11E146148FD4}" type="slidenum">
              <a:rPr lang="en-US" smtClean="0"/>
              <a:pPr fontAlgn="base">
                <a:spcBef>
                  <a:spcPct val="0"/>
                </a:spcBef>
                <a:spcAft>
                  <a:spcPct val="0"/>
                </a:spcAft>
                <a:defRPr/>
              </a:pPr>
              <a:t>28</a:t>
            </a:fld>
            <a:endParaRPr lang="en-US"/>
          </a:p>
        </p:txBody>
      </p:sp>
    </p:spTree>
    <p:extLst>
      <p:ext uri="{BB962C8B-B14F-4D97-AF65-F5344CB8AC3E}">
        <p14:creationId xmlns:p14="http://schemas.microsoft.com/office/powerpoint/2010/main" val="2671698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9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03EAD1-75D5-4A5D-A4FF-1120CFA07C23}"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50173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31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537C63-FDE1-4652-BE6D-EA2F044EC192}"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307797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2D9BAC-C4A3-47DC-B5A8-087FCA07F5F5}"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217235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FC836-83E6-4A1E-8F75-965950DFBF7A}"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417828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18493F-C95A-47D7-BF27-66A0DB62F182}"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425835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B61A1D-7478-4466-A5D1-27009206B217}"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1396928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7AE01E-9A03-4946-B53C-75929486D0CF}" type="slidenum">
              <a:rPr lang="en-US" smtClean="0"/>
              <a:pPr fontAlgn="base">
                <a:spcBef>
                  <a:spcPct val="0"/>
                </a:spcBef>
                <a:spcAft>
                  <a:spcPct val="0"/>
                </a:spcAft>
                <a:defRPr/>
              </a:pPr>
              <a:t>9</a:t>
            </a:fld>
            <a:endParaRPr lang="en-US"/>
          </a:p>
        </p:txBody>
      </p:sp>
    </p:spTree>
    <p:extLst>
      <p:ext uri="{BB962C8B-B14F-4D97-AF65-F5344CB8AC3E}">
        <p14:creationId xmlns:p14="http://schemas.microsoft.com/office/powerpoint/2010/main" val="3122354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7AE01E-9A03-4946-B53C-75929486D0CF}" type="slidenum">
              <a:rPr lang="en-US" smtClean="0"/>
              <a:pPr fontAlgn="base">
                <a:spcBef>
                  <a:spcPct val="0"/>
                </a:spcBef>
                <a:spcAft>
                  <a:spcPct val="0"/>
                </a:spcAft>
                <a:defRPr/>
              </a:pPr>
              <a:t>10</a:t>
            </a:fld>
            <a:endParaRPr lang="en-US"/>
          </a:p>
        </p:txBody>
      </p:sp>
    </p:spTree>
    <p:extLst>
      <p:ext uri="{BB962C8B-B14F-4D97-AF65-F5344CB8AC3E}">
        <p14:creationId xmlns:p14="http://schemas.microsoft.com/office/powerpoint/2010/main" val="2830461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B9A6-E9E6-4F43-ACF0-7D4F3442A05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FDD179F-DDDD-43AA-905B-86909597F0A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12A9469-DF43-43AA-98C0-46F375DD4A79}"/>
              </a:ext>
            </a:extLst>
          </p:cNvPr>
          <p:cNvSpPr>
            <a:spLocks noGrp="1"/>
          </p:cNvSpPr>
          <p:nvPr>
            <p:ph type="dt" sz="half" idx="10"/>
          </p:nvPr>
        </p:nvSpPr>
        <p:spPr/>
        <p:txBody>
          <a:bodyPr/>
          <a:lstStyle/>
          <a:p>
            <a:fld id="{94407D63-FC6A-4B5C-ADEC-DB31883D2EE6}" type="datetimeFigureOut">
              <a:rPr lang="en-US" smtClean="0"/>
              <a:t>1/24/2020</a:t>
            </a:fld>
            <a:endParaRPr lang="en-US"/>
          </a:p>
        </p:txBody>
      </p:sp>
      <p:sp>
        <p:nvSpPr>
          <p:cNvPr id="5" name="Footer Placeholder 4">
            <a:extLst>
              <a:ext uri="{FF2B5EF4-FFF2-40B4-BE49-F238E27FC236}">
                <a16:creationId xmlns:a16="http://schemas.microsoft.com/office/drawing/2014/main" id="{219311D6-483B-48DE-953A-F66D20D7D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6089E-DA8A-4B17-B7B4-708EEA832E3C}"/>
              </a:ext>
            </a:extLst>
          </p:cNvPr>
          <p:cNvSpPr>
            <a:spLocks noGrp="1"/>
          </p:cNvSpPr>
          <p:nvPr>
            <p:ph type="sldNum" sz="quarter" idx="12"/>
          </p:nvPr>
        </p:nvSpPr>
        <p:spPr/>
        <p:txBody>
          <a:bodyPr/>
          <a:lstStyle/>
          <a:p>
            <a:fld id="{AE58E626-327C-43DD-9A69-FBE575E6FE0F}" type="slidenum">
              <a:rPr lang="en-US" smtClean="0"/>
              <a:t>‹#›</a:t>
            </a:fld>
            <a:endParaRPr lang="en-US"/>
          </a:p>
        </p:txBody>
      </p:sp>
      <p:sp>
        <p:nvSpPr>
          <p:cNvPr id="7" name="Shape 18">
            <a:extLst>
              <a:ext uri="{FF2B5EF4-FFF2-40B4-BE49-F238E27FC236}">
                <a16:creationId xmlns:a16="http://schemas.microsoft.com/office/drawing/2014/main" id="{E9FE239D-0CE4-4C28-BDAC-0D244592B585}"/>
              </a:ext>
            </a:extLst>
          </p:cNvPr>
          <p:cNvSpPr/>
          <p:nvPr userDrawn="1"/>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 name="Shape 16">
            <a:extLst>
              <a:ext uri="{FF2B5EF4-FFF2-40B4-BE49-F238E27FC236}">
                <a16:creationId xmlns:a16="http://schemas.microsoft.com/office/drawing/2014/main" id="{545A12DA-0E9B-42D4-BA5D-B8EF042F6193}"/>
              </a:ext>
            </a:extLst>
          </p:cNvPr>
          <p:cNvSpPr txBox="1"/>
          <p:nvPr userDrawn="1"/>
        </p:nvSpPr>
        <p:spPr>
          <a:xfrm>
            <a:off x="2776130" y="6456605"/>
            <a:ext cx="5974764" cy="280279"/>
          </a:xfrm>
          <a:prstGeom prst="rect">
            <a:avLst/>
          </a:prstGeom>
          <a:noFill/>
          <a:ln>
            <a:noFill/>
          </a:ln>
        </p:spPr>
        <p:txBody>
          <a:bodyPr lIns="91425" tIns="45700" rIns="91425" bIns="45700" anchor="t" anchorCtr="0">
            <a:noAutofit/>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659257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BC13-E9F0-4262-AB3E-9D9C079816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CFE56A-6DD2-4172-BA60-0B53815BE1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E3B5F-3E88-4187-A8DC-2827974152A1}"/>
              </a:ext>
            </a:extLst>
          </p:cNvPr>
          <p:cNvSpPr>
            <a:spLocks noGrp="1"/>
          </p:cNvSpPr>
          <p:nvPr>
            <p:ph type="dt" sz="half" idx="10"/>
          </p:nvPr>
        </p:nvSpPr>
        <p:spPr/>
        <p:txBody>
          <a:bodyPr/>
          <a:lstStyle/>
          <a:p>
            <a:fld id="{94407D63-FC6A-4B5C-ADEC-DB31883D2EE6}" type="datetimeFigureOut">
              <a:rPr lang="en-US" smtClean="0"/>
              <a:t>1/24/2020</a:t>
            </a:fld>
            <a:endParaRPr lang="en-US"/>
          </a:p>
        </p:txBody>
      </p:sp>
      <p:sp>
        <p:nvSpPr>
          <p:cNvPr id="5" name="Footer Placeholder 4">
            <a:extLst>
              <a:ext uri="{FF2B5EF4-FFF2-40B4-BE49-F238E27FC236}">
                <a16:creationId xmlns:a16="http://schemas.microsoft.com/office/drawing/2014/main" id="{DD6D7518-8911-46F3-806B-8977734CF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F0561-CFD2-45B7-8225-5C9F3DE502DF}"/>
              </a:ext>
            </a:extLst>
          </p:cNvPr>
          <p:cNvSpPr>
            <a:spLocks noGrp="1"/>
          </p:cNvSpPr>
          <p:nvPr>
            <p:ph type="sldNum" sz="quarter" idx="12"/>
          </p:nvPr>
        </p:nvSpPr>
        <p:spPr/>
        <p:txBody>
          <a:bodyPr/>
          <a:lstStyle/>
          <a:p>
            <a:fld id="{AE58E626-327C-43DD-9A69-FBE575E6FE0F}" type="slidenum">
              <a:rPr lang="en-US" smtClean="0"/>
              <a:t>‹#›</a:t>
            </a:fld>
            <a:endParaRPr lang="en-US"/>
          </a:p>
        </p:txBody>
      </p:sp>
    </p:spTree>
    <p:extLst>
      <p:ext uri="{BB962C8B-B14F-4D97-AF65-F5344CB8AC3E}">
        <p14:creationId xmlns:p14="http://schemas.microsoft.com/office/powerpoint/2010/main" val="14166251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711B3-A426-406B-BF99-1F89F544343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2D6D7F-E8BD-4143-B526-DC9A67415F99}"/>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8077E-53CE-45CE-A7E6-D5F1BD0F9D91}"/>
              </a:ext>
            </a:extLst>
          </p:cNvPr>
          <p:cNvSpPr>
            <a:spLocks noGrp="1"/>
          </p:cNvSpPr>
          <p:nvPr>
            <p:ph type="dt" sz="half" idx="10"/>
          </p:nvPr>
        </p:nvSpPr>
        <p:spPr/>
        <p:txBody>
          <a:bodyPr/>
          <a:lstStyle/>
          <a:p>
            <a:fld id="{94407D63-FC6A-4B5C-ADEC-DB31883D2EE6}" type="datetimeFigureOut">
              <a:rPr lang="en-US" smtClean="0"/>
              <a:t>1/24/2020</a:t>
            </a:fld>
            <a:endParaRPr lang="en-US"/>
          </a:p>
        </p:txBody>
      </p:sp>
      <p:sp>
        <p:nvSpPr>
          <p:cNvPr id="5" name="Footer Placeholder 4">
            <a:extLst>
              <a:ext uri="{FF2B5EF4-FFF2-40B4-BE49-F238E27FC236}">
                <a16:creationId xmlns:a16="http://schemas.microsoft.com/office/drawing/2014/main" id="{2DD020EB-B0A5-467D-8790-A6254AAA2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BFC43-A722-4BD1-A9C1-E89C8A69100E}"/>
              </a:ext>
            </a:extLst>
          </p:cNvPr>
          <p:cNvSpPr>
            <a:spLocks noGrp="1"/>
          </p:cNvSpPr>
          <p:nvPr>
            <p:ph type="sldNum" sz="quarter" idx="12"/>
          </p:nvPr>
        </p:nvSpPr>
        <p:spPr/>
        <p:txBody>
          <a:bodyPr/>
          <a:lstStyle/>
          <a:p>
            <a:fld id="{AE58E626-327C-43DD-9A69-FBE575E6FE0F}" type="slidenum">
              <a:rPr lang="en-US" smtClean="0"/>
              <a:t>‹#›</a:t>
            </a:fld>
            <a:endParaRPr lang="en-US"/>
          </a:p>
        </p:txBody>
      </p:sp>
    </p:spTree>
    <p:extLst>
      <p:ext uri="{BB962C8B-B14F-4D97-AF65-F5344CB8AC3E}">
        <p14:creationId xmlns:p14="http://schemas.microsoft.com/office/powerpoint/2010/main" val="40368303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our C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2" hasCustomPrompt="1"/>
          </p:nvPr>
        </p:nvSpPr>
        <p:spPr>
          <a:xfrm>
            <a:off x="457200" y="1697849"/>
            <a:ext cx="8229600" cy="914400"/>
          </a:xfrm>
        </p:spPr>
        <p:txBody>
          <a:bodyPr/>
          <a:lstStyle>
            <a:lvl1pPr indent="-256032">
              <a:defRPr sz="2400">
                <a:latin typeface="+mn-lt"/>
              </a:defRPr>
            </a:lvl1pPr>
            <a:lvl2pPr indent="-283464">
              <a:defRPr sz="2400">
                <a:latin typeface="+mn-lt"/>
              </a:defRPr>
            </a:lvl2pPr>
            <a:lvl3pPr marL="1144800" indent="-230400">
              <a:defRPr sz="2400">
                <a:latin typeface="+mn-lt"/>
              </a:defRPr>
            </a:lvl3pPr>
          </a:lstStyle>
          <a:p>
            <a:pPr lvl="0"/>
            <a:r>
              <a:rPr lang="en-US" dirty="0"/>
              <a:t>One</a:t>
            </a:r>
          </a:p>
          <a:p>
            <a:pPr lvl="1"/>
            <a:r>
              <a:rPr lang="en-US" dirty="0"/>
              <a:t>Two</a:t>
            </a:r>
          </a:p>
          <a:p>
            <a:pPr lvl="2"/>
            <a:r>
              <a:rPr lang="en-US" dirty="0"/>
              <a:t>three</a:t>
            </a:r>
          </a:p>
        </p:txBody>
      </p:sp>
      <p:sp>
        <p:nvSpPr>
          <p:cNvPr id="8" name="Content Placeholder 7"/>
          <p:cNvSpPr>
            <a:spLocks noGrp="1"/>
          </p:cNvSpPr>
          <p:nvPr>
            <p:ph sz="quarter" idx="13" hasCustomPrompt="1"/>
          </p:nvPr>
        </p:nvSpPr>
        <p:spPr>
          <a:xfrm>
            <a:off x="457200" y="2874826"/>
            <a:ext cx="8229600" cy="965200"/>
          </a:xfrm>
        </p:spPr>
        <p:txBody>
          <a:bodyPr/>
          <a:lstStyle>
            <a:lvl1pPr indent="-256032">
              <a:defRPr sz="2400">
                <a:latin typeface="+mn-lt"/>
              </a:defRPr>
            </a:lvl1pPr>
            <a:lvl2pPr indent="-283464">
              <a:defRPr sz="2400">
                <a:latin typeface="+mn-lt"/>
              </a:defRPr>
            </a:lvl2pPr>
            <a:lvl3pPr indent="-228600">
              <a:defRPr sz="2400">
                <a:latin typeface="+mn-lt"/>
              </a:defRPr>
            </a:lvl3pPr>
          </a:lstStyle>
          <a:p>
            <a:pPr lvl="0"/>
            <a:r>
              <a:rPr lang="en-US" dirty="0"/>
              <a:t>Second</a:t>
            </a:r>
          </a:p>
          <a:p>
            <a:pPr lvl="1"/>
            <a:r>
              <a:rPr lang="en-US" dirty="0"/>
              <a:t>Two</a:t>
            </a:r>
          </a:p>
          <a:p>
            <a:pPr lvl="2"/>
            <a:r>
              <a:rPr lang="en-US" dirty="0"/>
              <a:t>three</a:t>
            </a:r>
          </a:p>
          <a:p>
            <a:pPr lvl="1"/>
            <a:endParaRPr lang="en-US" dirty="0"/>
          </a:p>
        </p:txBody>
      </p:sp>
      <p:sp>
        <p:nvSpPr>
          <p:cNvPr id="10" name="Content Placeholder 9"/>
          <p:cNvSpPr>
            <a:spLocks noGrp="1"/>
          </p:cNvSpPr>
          <p:nvPr>
            <p:ph sz="quarter" idx="14" hasCustomPrompt="1"/>
          </p:nvPr>
        </p:nvSpPr>
        <p:spPr>
          <a:xfrm>
            <a:off x="457200" y="4111668"/>
            <a:ext cx="8229599" cy="1068387"/>
          </a:xfrm>
        </p:spPr>
        <p:txBody>
          <a:bodyPr/>
          <a:lstStyle>
            <a:lvl1pPr indent="-256032">
              <a:defRPr sz="2400">
                <a:latin typeface="+mn-lt"/>
              </a:defRPr>
            </a:lvl1pPr>
            <a:lvl2pPr indent="-283464">
              <a:defRPr sz="2400">
                <a:latin typeface="+mn-lt"/>
              </a:defRPr>
            </a:lvl2pPr>
            <a:lvl3pPr indent="-228600">
              <a:defRPr sz="2400">
                <a:latin typeface="+mn-lt"/>
              </a:defRPr>
            </a:lvl3pPr>
          </a:lstStyle>
          <a:p>
            <a:pPr lvl="0"/>
            <a:r>
              <a:rPr lang="en-US" dirty="0"/>
              <a:t>Three</a:t>
            </a:r>
          </a:p>
          <a:p>
            <a:pPr lvl="1"/>
            <a:r>
              <a:rPr lang="en-US" dirty="0"/>
              <a:t>TWO</a:t>
            </a:r>
          </a:p>
          <a:p>
            <a:pPr lvl="2"/>
            <a:r>
              <a:rPr lang="en-US" dirty="0"/>
              <a:t>THREE</a:t>
            </a:r>
          </a:p>
        </p:txBody>
      </p:sp>
      <p:sp>
        <p:nvSpPr>
          <p:cNvPr id="12" name="Content Placeholder 11"/>
          <p:cNvSpPr>
            <a:spLocks noGrp="1"/>
          </p:cNvSpPr>
          <p:nvPr>
            <p:ph sz="quarter" idx="15" hasCustomPrompt="1"/>
          </p:nvPr>
        </p:nvSpPr>
        <p:spPr>
          <a:xfrm>
            <a:off x="457200" y="5383168"/>
            <a:ext cx="8229600" cy="735013"/>
          </a:xfrm>
        </p:spPr>
        <p:txBody>
          <a:bodyPr/>
          <a:lstStyle>
            <a:lvl1pPr>
              <a:defRPr sz="2400">
                <a:latin typeface="+mn-lt"/>
              </a:defRPr>
            </a:lvl1pPr>
            <a:lvl2pPr indent="-283464">
              <a:defRPr sz="2400">
                <a:latin typeface="+mn-lt"/>
              </a:defRPr>
            </a:lvl2pPr>
            <a:lvl3pPr indent="-228600">
              <a:defRPr sz="2400">
                <a:latin typeface="+mn-lt"/>
              </a:defRPr>
            </a:lvl3pPr>
          </a:lstStyle>
          <a:p>
            <a:pPr lvl="0"/>
            <a:r>
              <a:rPr lang="en-US" dirty="0"/>
              <a:t>Four</a:t>
            </a:r>
          </a:p>
          <a:p>
            <a:pPr lvl="1"/>
            <a:r>
              <a:rPr lang="en-US" dirty="0"/>
              <a:t>TWO</a:t>
            </a:r>
          </a:p>
          <a:p>
            <a:pPr lvl="2"/>
            <a:r>
              <a:rPr lang="en-US" dirty="0"/>
              <a:t>THREE</a:t>
            </a:r>
          </a:p>
        </p:txBody>
      </p:sp>
    </p:spTree>
    <p:extLst>
      <p:ext uri="{BB962C8B-B14F-4D97-AF65-F5344CB8AC3E}">
        <p14:creationId xmlns:p14="http://schemas.microsoft.com/office/powerpoint/2010/main" val="469728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One</a:t>
            </a:r>
          </a:p>
          <a:p>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88963" y="1778000"/>
            <a:ext cx="8097837" cy="315913"/>
          </a:xfrm>
        </p:spPr>
        <p:txBody>
          <a:bodyPr/>
          <a:lstStyle>
            <a:lvl1pPr>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1"/>
          </p:nvPr>
        </p:nvSpPr>
        <p:spPr>
          <a:xfrm>
            <a:off x="588963" y="2452688"/>
            <a:ext cx="8097837" cy="409575"/>
          </a:xfrm>
        </p:spPr>
        <p:txBody>
          <a:bodyPr/>
          <a:lstStyle>
            <a:lvl1pPr>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p:cNvSpPr>
            <a:spLocks noGrp="1"/>
          </p:cNvSpPr>
          <p:nvPr>
            <p:ph sz="quarter" idx="12"/>
          </p:nvPr>
        </p:nvSpPr>
        <p:spPr>
          <a:xfrm>
            <a:off x="588963" y="3136900"/>
            <a:ext cx="8097837" cy="349250"/>
          </a:xfrm>
        </p:spPr>
        <p:txBody>
          <a:bodyPr/>
          <a:lstStyle>
            <a:lvl1pPr>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3"/>
          </p:nvPr>
        </p:nvSpPr>
        <p:spPr>
          <a:xfrm>
            <a:off x="588963" y="3760788"/>
            <a:ext cx="8097837" cy="333375"/>
          </a:xfrm>
        </p:spPr>
        <p:txBody>
          <a:bodyPr/>
          <a:lstStyle>
            <a:lvl1pPr>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4"/>
          </p:nvPr>
        </p:nvSpPr>
        <p:spPr>
          <a:xfrm>
            <a:off x="588963" y="4349750"/>
            <a:ext cx="8097837" cy="393700"/>
          </a:xfrm>
        </p:spPr>
        <p:txBody>
          <a:bodyPr/>
          <a:lstStyle>
            <a:lvl1pPr>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5"/>
          </p:nvPr>
        </p:nvSpPr>
        <p:spPr>
          <a:xfrm>
            <a:off x="588963" y="4913313"/>
            <a:ext cx="8097837" cy="342900"/>
          </a:xfrm>
        </p:spPr>
        <p:txBody>
          <a:bodyPr/>
          <a:lstStyle>
            <a:lvl1pPr>
              <a:defRPr sz="2400">
                <a:latin typeface="+mn-lt"/>
              </a:defRPr>
            </a:lvl1pPr>
          </a:lstStyle>
          <a:p>
            <a:pPr lvl="0"/>
            <a:endParaRPr lang="en-US" dirty="0"/>
          </a:p>
        </p:txBody>
      </p:sp>
      <p:sp>
        <p:nvSpPr>
          <p:cNvPr id="16" name="Content Placeholder 15"/>
          <p:cNvSpPr>
            <a:spLocks noGrp="1"/>
          </p:cNvSpPr>
          <p:nvPr>
            <p:ph sz="quarter" idx="16"/>
          </p:nvPr>
        </p:nvSpPr>
        <p:spPr>
          <a:xfrm>
            <a:off x="588963" y="5410200"/>
            <a:ext cx="8097837" cy="315913"/>
          </a:xfrm>
        </p:spPr>
        <p:txBody>
          <a:bodyPr/>
          <a:lstStyle>
            <a:lvl1pPr>
              <a:defRPr sz="2400">
                <a:latin typeface="+mn-lt"/>
              </a:defRPr>
            </a:lvl1pPr>
          </a:lstStyle>
          <a:p>
            <a:pPr lvl="0"/>
            <a:endParaRPr lang="en-US" dirty="0"/>
          </a:p>
        </p:txBody>
      </p:sp>
      <p:sp>
        <p:nvSpPr>
          <p:cNvPr id="18" name="Content Placeholder 17"/>
          <p:cNvSpPr>
            <a:spLocks noGrp="1"/>
          </p:cNvSpPr>
          <p:nvPr>
            <p:ph sz="quarter" idx="17"/>
          </p:nvPr>
        </p:nvSpPr>
        <p:spPr>
          <a:xfrm>
            <a:off x="588963" y="5930900"/>
            <a:ext cx="8097837" cy="161925"/>
          </a:xfrm>
        </p:spPr>
        <p:txBody>
          <a:bodyPr/>
          <a:lstStyle>
            <a:lvl1pPr>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p:cNvSpPr>
            <a:spLocks noGrp="1"/>
          </p:cNvSpPr>
          <p:nvPr>
            <p:ph sz="quarter" idx="18"/>
          </p:nvPr>
        </p:nvSpPr>
        <p:spPr>
          <a:xfrm>
            <a:off x="588963" y="6229350"/>
            <a:ext cx="8097837" cy="342900"/>
          </a:xfrm>
        </p:spPr>
        <p:txBody>
          <a:bodyPr/>
          <a:lstStyle>
            <a:lvl1pPr>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hape 16"/>
          <p:cNvSpPr txBox="1"/>
          <p:nvPr userDrawn="1"/>
        </p:nvSpPr>
        <p:spPr>
          <a:xfrm>
            <a:off x="2776130" y="6456605"/>
            <a:ext cx="5974764" cy="280279"/>
          </a:xfrm>
          <a:prstGeom prst="rect">
            <a:avLst/>
          </a:prstGeom>
          <a:noFill/>
          <a:ln>
            <a:noFill/>
          </a:ln>
        </p:spPr>
        <p:txBody>
          <a:bodyPr lIns="91425" tIns="45700" rIns="91425" bIns="45700" anchor="t" anchorCtr="0">
            <a:noAutofit/>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1129506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5BC0-2554-4223-BF0F-80A66E75C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13CB9-6FD9-46D2-8A76-B55CC6D2B1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063DE-9905-4AA1-AF9C-0F56F4E1C7E7}"/>
              </a:ext>
            </a:extLst>
          </p:cNvPr>
          <p:cNvSpPr>
            <a:spLocks noGrp="1"/>
          </p:cNvSpPr>
          <p:nvPr>
            <p:ph type="dt" sz="half" idx="10"/>
          </p:nvPr>
        </p:nvSpPr>
        <p:spPr/>
        <p:txBody>
          <a:bodyPr/>
          <a:lstStyle/>
          <a:p>
            <a:fld id="{94407D63-FC6A-4B5C-ADEC-DB31883D2EE6}" type="datetimeFigureOut">
              <a:rPr lang="en-US" smtClean="0"/>
              <a:t>1/24/2020</a:t>
            </a:fld>
            <a:endParaRPr lang="en-US"/>
          </a:p>
        </p:txBody>
      </p:sp>
      <p:sp>
        <p:nvSpPr>
          <p:cNvPr id="5" name="Footer Placeholder 4">
            <a:extLst>
              <a:ext uri="{FF2B5EF4-FFF2-40B4-BE49-F238E27FC236}">
                <a16:creationId xmlns:a16="http://schemas.microsoft.com/office/drawing/2014/main" id="{73F62D37-5E52-40BB-8F9E-49CD6E6D0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AECEC-1CB4-429C-9B44-4DFD0FE16B03}"/>
              </a:ext>
            </a:extLst>
          </p:cNvPr>
          <p:cNvSpPr>
            <a:spLocks noGrp="1"/>
          </p:cNvSpPr>
          <p:nvPr>
            <p:ph type="sldNum" sz="quarter" idx="12"/>
          </p:nvPr>
        </p:nvSpPr>
        <p:spPr/>
        <p:txBody>
          <a:bodyPr/>
          <a:lstStyle/>
          <a:p>
            <a:fld id="{AE58E626-327C-43DD-9A69-FBE575E6FE0F}" type="slidenum">
              <a:rPr lang="en-US" smtClean="0"/>
              <a:t>‹#›</a:t>
            </a:fld>
            <a:endParaRPr lang="en-US"/>
          </a:p>
        </p:txBody>
      </p:sp>
    </p:spTree>
    <p:extLst>
      <p:ext uri="{BB962C8B-B14F-4D97-AF65-F5344CB8AC3E}">
        <p14:creationId xmlns:p14="http://schemas.microsoft.com/office/powerpoint/2010/main" val="243876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DCFA-8722-4452-985E-EA5DA88B09E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9AC213C-87CE-4500-887F-ED514771385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829C93-C4F7-463A-B886-EC98E89557E6}"/>
              </a:ext>
            </a:extLst>
          </p:cNvPr>
          <p:cNvSpPr>
            <a:spLocks noGrp="1"/>
          </p:cNvSpPr>
          <p:nvPr>
            <p:ph type="dt" sz="half" idx="10"/>
          </p:nvPr>
        </p:nvSpPr>
        <p:spPr/>
        <p:txBody>
          <a:bodyPr/>
          <a:lstStyle/>
          <a:p>
            <a:fld id="{94407D63-FC6A-4B5C-ADEC-DB31883D2EE6}" type="datetimeFigureOut">
              <a:rPr lang="en-US" smtClean="0"/>
              <a:t>1/24/2020</a:t>
            </a:fld>
            <a:endParaRPr lang="en-US"/>
          </a:p>
        </p:txBody>
      </p:sp>
      <p:sp>
        <p:nvSpPr>
          <p:cNvPr id="5" name="Footer Placeholder 4">
            <a:extLst>
              <a:ext uri="{FF2B5EF4-FFF2-40B4-BE49-F238E27FC236}">
                <a16:creationId xmlns:a16="http://schemas.microsoft.com/office/drawing/2014/main" id="{40A490EF-4F3F-4195-AD54-AE011E144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B7FF7-8C79-490F-9FFF-4CCCC640071D}"/>
              </a:ext>
            </a:extLst>
          </p:cNvPr>
          <p:cNvSpPr>
            <a:spLocks noGrp="1"/>
          </p:cNvSpPr>
          <p:nvPr>
            <p:ph type="sldNum" sz="quarter" idx="12"/>
          </p:nvPr>
        </p:nvSpPr>
        <p:spPr/>
        <p:txBody>
          <a:bodyPr/>
          <a:lstStyle/>
          <a:p>
            <a:fld id="{AE58E626-327C-43DD-9A69-FBE575E6FE0F}" type="slidenum">
              <a:rPr lang="en-US" smtClean="0"/>
              <a:t>‹#›</a:t>
            </a:fld>
            <a:endParaRPr lang="en-US"/>
          </a:p>
        </p:txBody>
      </p:sp>
    </p:spTree>
    <p:extLst>
      <p:ext uri="{BB962C8B-B14F-4D97-AF65-F5344CB8AC3E}">
        <p14:creationId xmlns:p14="http://schemas.microsoft.com/office/powerpoint/2010/main" val="224770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8B72-0EB5-407F-BB74-E7E1295DB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B2095-DCE7-4281-AE31-277E735E68B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6C2C11-9B1B-47B2-A3F8-69C753C6183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12D4D3-367B-467D-AE65-68EA8DDD83E6}"/>
              </a:ext>
            </a:extLst>
          </p:cNvPr>
          <p:cNvSpPr>
            <a:spLocks noGrp="1"/>
          </p:cNvSpPr>
          <p:nvPr>
            <p:ph type="dt" sz="half" idx="10"/>
          </p:nvPr>
        </p:nvSpPr>
        <p:spPr/>
        <p:txBody>
          <a:bodyPr/>
          <a:lstStyle/>
          <a:p>
            <a:fld id="{94407D63-FC6A-4B5C-ADEC-DB31883D2EE6}" type="datetimeFigureOut">
              <a:rPr lang="en-US" smtClean="0"/>
              <a:t>1/24/2020</a:t>
            </a:fld>
            <a:endParaRPr lang="en-US"/>
          </a:p>
        </p:txBody>
      </p:sp>
      <p:sp>
        <p:nvSpPr>
          <p:cNvPr id="6" name="Footer Placeholder 5">
            <a:extLst>
              <a:ext uri="{FF2B5EF4-FFF2-40B4-BE49-F238E27FC236}">
                <a16:creationId xmlns:a16="http://schemas.microsoft.com/office/drawing/2014/main" id="{666AC190-21C5-4973-88E9-71F619C1A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67BA2-FED1-49DF-9C81-A3E1A5F48D9A}"/>
              </a:ext>
            </a:extLst>
          </p:cNvPr>
          <p:cNvSpPr>
            <a:spLocks noGrp="1"/>
          </p:cNvSpPr>
          <p:nvPr>
            <p:ph type="sldNum" sz="quarter" idx="12"/>
          </p:nvPr>
        </p:nvSpPr>
        <p:spPr/>
        <p:txBody>
          <a:bodyPr/>
          <a:lstStyle/>
          <a:p>
            <a:fld id="{AE58E626-327C-43DD-9A69-FBE575E6FE0F}" type="slidenum">
              <a:rPr lang="en-US" smtClean="0"/>
              <a:t>‹#›</a:t>
            </a:fld>
            <a:endParaRPr lang="en-US"/>
          </a:p>
        </p:txBody>
      </p:sp>
    </p:spTree>
    <p:extLst>
      <p:ext uri="{BB962C8B-B14F-4D97-AF65-F5344CB8AC3E}">
        <p14:creationId xmlns:p14="http://schemas.microsoft.com/office/powerpoint/2010/main" val="12540578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E722-B2C4-456A-A17E-21A314C86CB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C327DD-5AB4-45D2-AC07-7F6B1F3C813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E51DA62-A0B3-41FD-AEE4-1DB6B317CDC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D83B50-4286-4D61-B969-5176E1A57A3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FD260ED-9B40-49C5-BABB-3867EE9A548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F8C3A2-C976-4BC0-9359-672E197A37DE}"/>
              </a:ext>
            </a:extLst>
          </p:cNvPr>
          <p:cNvSpPr>
            <a:spLocks noGrp="1"/>
          </p:cNvSpPr>
          <p:nvPr>
            <p:ph type="dt" sz="half" idx="10"/>
          </p:nvPr>
        </p:nvSpPr>
        <p:spPr/>
        <p:txBody>
          <a:bodyPr/>
          <a:lstStyle/>
          <a:p>
            <a:fld id="{94407D63-FC6A-4B5C-ADEC-DB31883D2EE6}" type="datetimeFigureOut">
              <a:rPr lang="en-US" smtClean="0"/>
              <a:t>1/24/2020</a:t>
            </a:fld>
            <a:endParaRPr lang="en-US"/>
          </a:p>
        </p:txBody>
      </p:sp>
      <p:sp>
        <p:nvSpPr>
          <p:cNvPr id="8" name="Footer Placeholder 7">
            <a:extLst>
              <a:ext uri="{FF2B5EF4-FFF2-40B4-BE49-F238E27FC236}">
                <a16:creationId xmlns:a16="http://schemas.microsoft.com/office/drawing/2014/main" id="{D87DE2EE-C7AB-43BC-B842-CB4C43AA1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76546C-227B-4B57-AB62-7807D7184E93}"/>
              </a:ext>
            </a:extLst>
          </p:cNvPr>
          <p:cNvSpPr>
            <a:spLocks noGrp="1"/>
          </p:cNvSpPr>
          <p:nvPr>
            <p:ph type="sldNum" sz="quarter" idx="12"/>
          </p:nvPr>
        </p:nvSpPr>
        <p:spPr/>
        <p:txBody>
          <a:bodyPr/>
          <a:lstStyle/>
          <a:p>
            <a:fld id="{AE58E626-327C-43DD-9A69-FBE575E6FE0F}" type="slidenum">
              <a:rPr lang="en-US" smtClean="0"/>
              <a:t>‹#›</a:t>
            </a:fld>
            <a:endParaRPr lang="en-US"/>
          </a:p>
        </p:txBody>
      </p:sp>
    </p:spTree>
    <p:extLst>
      <p:ext uri="{BB962C8B-B14F-4D97-AF65-F5344CB8AC3E}">
        <p14:creationId xmlns:p14="http://schemas.microsoft.com/office/powerpoint/2010/main" val="28845737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DAB2-B5E2-4F1F-A3D8-FC357494C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FC6339-5B11-4A01-99CE-0E46603CF762}"/>
              </a:ext>
            </a:extLst>
          </p:cNvPr>
          <p:cNvSpPr>
            <a:spLocks noGrp="1"/>
          </p:cNvSpPr>
          <p:nvPr>
            <p:ph type="dt" sz="half" idx="10"/>
          </p:nvPr>
        </p:nvSpPr>
        <p:spPr/>
        <p:txBody>
          <a:bodyPr/>
          <a:lstStyle/>
          <a:p>
            <a:fld id="{94407D63-FC6A-4B5C-ADEC-DB31883D2EE6}" type="datetimeFigureOut">
              <a:rPr lang="en-US" smtClean="0"/>
              <a:t>1/24/2020</a:t>
            </a:fld>
            <a:endParaRPr lang="en-US"/>
          </a:p>
        </p:txBody>
      </p:sp>
      <p:sp>
        <p:nvSpPr>
          <p:cNvPr id="4" name="Footer Placeholder 3">
            <a:extLst>
              <a:ext uri="{FF2B5EF4-FFF2-40B4-BE49-F238E27FC236}">
                <a16:creationId xmlns:a16="http://schemas.microsoft.com/office/drawing/2014/main" id="{B6327AB6-18CC-4F6A-9C88-D5B94F271D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3BD61-01EA-438B-9552-04C55EEE980D}"/>
              </a:ext>
            </a:extLst>
          </p:cNvPr>
          <p:cNvSpPr>
            <a:spLocks noGrp="1"/>
          </p:cNvSpPr>
          <p:nvPr>
            <p:ph type="sldNum" sz="quarter" idx="12"/>
          </p:nvPr>
        </p:nvSpPr>
        <p:spPr/>
        <p:txBody>
          <a:bodyPr/>
          <a:lstStyle/>
          <a:p>
            <a:fld id="{AE58E626-327C-43DD-9A69-FBE575E6FE0F}" type="slidenum">
              <a:rPr lang="en-US" smtClean="0"/>
              <a:t>‹#›</a:t>
            </a:fld>
            <a:endParaRPr lang="en-US"/>
          </a:p>
        </p:txBody>
      </p:sp>
    </p:spTree>
    <p:extLst>
      <p:ext uri="{BB962C8B-B14F-4D97-AF65-F5344CB8AC3E}">
        <p14:creationId xmlns:p14="http://schemas.microsoft.com/office/powerpoint/2010/main" val="178105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CE02E-73F4-4D6C-8E43-D2054EFAF8FD}"/>
              </a:ext>
            </a:extLst>
          </p:cNvPr>
          <p:cNvSpPr>
            <a:spLocks noGrp="1"/>
          </p:cNvSpPr>
          <p:nvPr>
            <p:ph type="dt" sz="half" idx="10"/>
          </p:nvPr>
        </p:nvSpPr>
        <p:spPr/>
        <p:txBody>
          <a:bodyPr/>
          <a:lstStyle/>
          <a:p>
            <a:fld id="{94407D63-FC6A-4B5C-ADEC-DB31883D2EE6}" type="datetimeFigureOut">
              <a:rPr lang="en-US" smtClean="0"/>
              <a:t>1/24/2020</a:t>
            </a:fld>
            <a:endParaRPr lang="en-US"/>
          </a:p>
        </p:txBody>
      </p:sp>
      <p:sp>
        <p:nvSpPr>
          <p:cNvPr id="3" name="Footer Placeholder 2">
            <a:extLst>
              <a:ext uri="{FF2B5EF4-FFF2-40B4-BE49-F238E27FC236}">
                <a16:creationId xmlns:a16="http://schemas.microsoft.com/office/drawing/2014/main" id="{0CD675C0-CC78-4B32-81A6-007E983475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5EF92-EE3E-440C-AABC-B559FC687472}"/>
              </a:ext>
            </a:extLst>
          </p:cNvPr>
          <p:cNvSpPr>
            <a:spLocks noGrp="1"/>
          </p:cNvSpPr>
          <p:nvPr>
            <p:ph type="sldNum" sz="quarter" idx="12"/>
          </p:nvPr>
        </p:nvSpPr>
        <p:spPr/>
        <p:txBody>
          <a:bodyPr/>
          <a:lstStyle/>
          <a:p>
            <a:fld id="{AE58E626-327C-43DD-9A69-FBE575E6FE0F}" type="slidenum">
              <a:rPr lang="en-US" smtClean="0"/>
              <a:t>‹#›</a:t>
            </a:fld>
            <a:endParaRPr lang="en-US"/>
          </a:p>
        </p:txBody>
      </p:sp>
    </p:spTree>
    <p:extLst>
      <p:ext uri="{BB962C8B-B14F-4D97-AF65-F5344CB8AC3E}">
        <p14:creationId xmlns:p14="http://schemas.microsoft.com/office/powerpoint/2010/main" val="407221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0140-BDAF-4569-8554-35B206539AF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C9B1CC3-E092-4F7B-BC75-433098D09B2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3DC716-7BF8-4B6D-A381-5D474BC75C1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867EA42-92E1-4505-A689-911CC07D0827}"/>
              </a:ext>
            </a:extLst>
          </p:cNvPr>
          <p:cNvSpPr>
            <a:spLocks noGrp="1"/>
          </p:cNvSpPr>
          <p:nvPr>
            <p:ph type="dt" sz="half" idx="10"/>
          </p:nvPr>
        </p:nvSpPr>
        <p:spPr/>
        <p:txBody>
          <a:bodyPr/>
          <a:lstStyle/>
          <a:p>
            <a:fld id="{94407D63-FC6A-4B5C-ADEC-DB31883D2EE6}" type="datetimeFigureOut">
              <a:rPr lang="en-US" smtClean="0"/>
              <a:t>1/24/2020</a:t>
            </a:fld>
            <a:endParaRPr lang="en-US"/>
          </a:p>
        </p:txBody>
      </p:sp>
      <p:sp>
        <p:nvSpPr>
          <p:cNvPr id="6" name="Footer Placeholder 5">
            <a:extLst>
              <a:ext uri="{FF2B5EF4-FFF2-40B4-BE49-F238E27FC236}">
                <a16:creationId xmlns:a16="http://schemas.microsoft.com/office/drawing/2014/main" id="{0BE345C6-BB59-41E2-A7C6-CAB58C7F89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956D66-71DD-4847-886B-679BA2E544A8}"/>
              </a:ext>
            </a:extLst>
          </p:cNvPr>
          <p:cNvSpPr>
            <a:spLocks noGrp="1"/>
          </p:cNvSpPr>
          <p:nvPr>
            <p:ph type="sldNum" sz="quarter" idx="12"/>
          </p:nvPr>
        </p:nvSpPr>
        <p:spPr/>
        <p:txBody>
          <a:bodyPr/>
          <a:lstStyle/>
          <a:p>
            <a:fld id="{AE58E626-327C-43DD-9A69-FBE575E6FE0F}" type="slidenum">
              <a:rPr lang="en-US" smtClean="0"/>
              <a:t>‹#›</a:t>
            </a:fld>
            <a:endParaRPr lang="en-US"/>
          </a:p>
        </p:txBody>
      </p:sp>
    </p:spTree>
    <p:extLst>
      <p:ext uri="{BB962C8B-B14F-4D97-AF65-F5344CB8AC3E}">
        <p14:creationId xmlns:p14="http://schemas.microsoft.com/office/powerpoint/2010/main" val="22025165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DCDB-2EE1-44D0-9793-1E810C9EF4D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F74E63F-DEF9-4E83-A841-F9E219068D4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A77CC10-395B-424B-8118-FB7985F97CB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61B0FFF-CA6F-4030-8B8C-DBC3508CE3FE}"/>
              </a:ext>
            </a:extLst>
          </p:cNvPr>
          <p:cNvSpPr>
            <a:spLocks noGrp="1"/>
          </p:cNvSpPr>
          <p:nvPr>
            <p:ph type="dt" sz="half" idx="10"/>
          </p:nvPr>
        </p:nvSpPr>
        <p:spPr/>
        <p:txBody>
          <a:bodyPr/>
          <a:lstStyle/>
          <a:p>
            <a:fld id="{94407D63-FC6A-4B5C-ADEC-DB31883D2EE6}" type="datetimeFigureOut">
              <a:rPr lang="en-US" smtClean="0"/>
              <a:t>1/24/2020</a:t>
            </a:fld>
            <a:endParaRPr lang="en-US"/>
          </a:p>
        </p:txBody>
      </p:sp>
      <p:sp>
        <p:nvSpPr>
          <p:cNvPr id="6" name="Footer Placeholder 5">
            <a:extLst>
              <a:ext uri="{FF2B5EF4-FFF2-40B4-BE49-F238E27FC236}">
                <a16:creationId xmlns:a16="http://schemas.microsoft.com/office/drawing/2014/main" id="{69496865-6B60-450F-8074-73DFC8881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1E7CD-56C1-4E08-B69C-D191EDA6AE26}"/>
              </a:ext>
            </a:extLst>
          </p:cNvPr>
          <p:cNvSpPr>
            <a:spLocks noGrp="1"/>
          </p:cNvSpPr>
          <p:nvPr>
            <p:ph type="sldNum" sz="quarter" idx="12"/>
          </p:nvPr>
        </p:nvSpPr>
        <p:spPr/>
        <p:txBody>
          <a:bodyPr/>
          <a:lstStyle/>
          <a:p>
            <a:fld id="{AE58E626-327C-43DD-9A69-FBE575E6FE0F}" type="slidenum">
              <a:rPr lang="en-US" smtClean="0"/>
              <a:t>‹#›</a:t>
            </a:fld>
            <a:endParaRPr lang="en-US"/>
          </a:p>
        </p:txBody>
      </p:sp>
    </p:spTree>
    <p:extLst>
      <p:ext uri="{BB962C8B-B14F-4D97-AF65-F5344CB8AC3E}">
        <p14:creationId xmlns:p14="http://schemas.microsoft.com/office/powerpoint/2010/main" val="19806884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954C50-D05D-4B41-BEC6-C45AF3D4C2C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F17F11-04C2-410D-A66F-CF63E5A2CDC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3563B-AD41-4EE8-AFF5-73EE52DAA8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4407D63-FC6A-4B5C-ADEC-DB31883D2EE6}" type="datetimeFigureOut">
              <a:rPr lang="en-US" smtClean="0"/>
              <a:t>1/24/2020</a:t>
            </a:fld>
            <a:endParaRPr lang="en-US"/>
          </a:p>
        </p:txBody>
      </p:sp>
      <p:sp>
        <p:nvSpPr>
          <p:cNvPr id="5" name="Footer Placeholder 4">
            <a:extLst>
              <a:ext uri="{FF2B5EF4-FFF2-40B4-BE49-F238E27FC236}">
                <a16:creationId xmlns:a16="http://schemas.microsoft.com/office/drawing/2014/main" id="{E37F0604-B720-485C-A4D7-9DD17F8F0ED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C19F13-5A16-4C5F-AEFD-7317782BEB8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58E626-327C-43DD-9A69-FBE575E6FE0F}" type="slidenum">
              <a:rPr lang="en-US" smtClean="0"/>
              <a:t>‹#›</a:t>
            </a:fld>
            <a:endParaRPr lang="en-US"/>
          </a:p>
        </p:txBody>
      </p:sp>
    </p:spTree>
    <p:extLst>
      <p:ext uri="{BB962C8B-B14F-4D97-AF65-F5344CB8AC3E}">
        <p14:creationId xmlns:p14="http://schemas.microsoft.com/office/powerpoint/2010/main" val="66468169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649" r:id="rId13"/>
    <p:sldLayoutId id="2147483663"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1AA36D-FB16-4D15-9197-4B3292AF4B6D}"/>
              </a:ext>
            </a:extLst>
          </p:cNvPr>
          <p:cNvSpPr txBox="1">
            <a:spLocks/>
          </p:cNvSpPr>
          <p:nvPr/>
        </p:nvSpPr>
        <p:spPr>
          <a:xfrm>
            <a:off x="685800" y="2130425"/>
            <a:ext cx="7772400" cy="147002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altLang="en-US" sz="4000" b="1" dirty="0"/>
              <a:t>CSC 2310</a:t>
            </a:r>
            <a:br>
              <a:rPr lang="en-US" altLang="en-US" sz="4000" b="1" dirty="0"/>
            </a:br>
            <a:r>
              <a:rPr lang="en-US" altLang="en-US" sz="4000" b="1" dirty="0">
                <a:solidFill>
                  <a:srgbClr val="0070C0"/>
                </a:solidFill>
              </a:rPr>
              <a:t>Object Oriented Programming </a:t>
            </a:r>
            <a:br>
              <a:rPr lang="en-US" altLang="en-US" sz="4000" b="1" dirty="0">
                <a:solidFill>
                  <a:srgbClr val="0070C0"/>
                </a:solidFill>
              </a:rPr>
            </a:br>
            <a:r>
              <a:rPr lang="en-US" altLang="en-US" sz="4000" b="1" dirty="0">
                <a:solidFill>
                  <a:srgbClr val="0070C0"/>
                </a:solidFill>
              </a:rPr>
              <a:t>&amp; Design</a:t>
            </a:r>
          </a:p>
        </p:txBody>
      </p:sp>
      <p:sp>
        <p:nvSpPr>
          <p:cNvPr id="5" name="TextBox 1">
            <a:extLst>
              <a:ext uri="{FF2B5EF4-FFF2-40B4-BE49-F238E27FC236}">
                <a16:creationId xmlns:a16="http://schemas.microsoft.com/office/drawing/2014/main" id="{02E85D22-183E-427A-9BFC-0E1EFA5F0A73}"/>
              </a:ext>
            </a:extLst>
          </p:cNvPr>
          <p:cNvSpPr txBox="1">
            <a:spLocks noChangeArrowheads="1"/>
          </p:cNvSpPr>
          <p:nvPr/>
        </p:nvSpPr>
        <p:spPr bwMode="auto">
          <a:xfrm>
            <a:off x="6400800" y="55626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Dr. Shah </a:t>
            </a:r>
            <a:r>
              <a:rPr lang="en-US" altLang="en-US" sz="1800" dirty="0" err="1">
                <a:latin typeface="Arial" panose="020B0604020202020204" pitchFamily="34" charset="0"/>
              </a:rPr>
              <a:t>Alam</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3850388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pPr eaLnBrk="1" hangingPunct="1"/>
            <a:r>
              <a:rPr lang="en-US" dirty="0"/>
              <a:t>Computer Language Levels </a:t>
            </a:r>
            <a:r>
              <a:rPr lang="en-US" sz="2000" b="0" dirty="0"/>
              <a:t>(2 of 2)</a:t>
            </a:r>
          </a:p>
        </p:txBody>
      </p:sp>
      <p:sp>
        <p:nvSpPr>
          <p:cNvPr id="21507" name="Content Placeholder 2"/>
          <p:cNvSpPr>
            <a:spLocks noGrp="1" noChangeArrowheads="1"/>
          </p:cNvSpPr>
          <p:nvPr>
            <p:ph idx="1"/>
          </p:nvPr>
        </p:nvSpPr>
        <p:spPr>
          <a:xfrm>
            <a:off x="457200" y="1600200"/>
            <a:ext cx="8229600" cy="4691270"/>
          </a:xfrm>
        </p:spPr>
        <p:txBody>
          <a:bodyPr/>
          <a:lstStyle/>
          <a:p>
            <a:pPr indent="-256032" eaLnBrk="1" hangingPunct="1"/>
            <a:r>
              <a:rPr lang="en-US" sz="2400" b="1" dirty="0">
                <a:latin typeface="+mn-lt"/>
              </a:rPr>
              <a:t>Low-level language:  </a:t>
            </a:r>
            <a:r>
              <a:rPr lang="en-US" sz="2400" dirty="0">
                <a:latin typeface="+mn-lt"/>
              </a:rPr>
              <a:t>Machine language or any language similar to machine language </a:t>
            </a:r>
          </a:p>
          <a:p>
            <a:pPr indent="-256032" eaLnBrk="1" hangingPunct="1"/>
            <a:r>
              <a:rPr lang="en-US" sz="2400" b="1" dirty="0">
                <a:latin typeface="+mn-lt"/>
              </a:rPr>
              <a:t>Compiler:  </a:t>
            </a:r>
            <a:r>
              <a:rPr lang="en-US" sz="2400" dirty="0">
                <a:latin typeface="+mn-lt"/>
              </a:rPr>
              <a:t>A program that translates a high-level language program into an equivalent low-level language  program</a:t>
            </a:r>
          </a:p>
          <a:p>
            <a:pPr lvl="1" indent="-283464" eaLnBrk="1" hangingPunct="1"/>
            <a:r>
              <a:rPr lang="en-US" sz="2400" dirty="0">
                <a:latin typeface="+mn-lt"/>
              </a:rPr>
              <a:t>This translation process is called </a:t>
            </a:r>
            <a:r>
              <a:rPr lang="en-US" sz="2400" b="1" dirty="0">
                <a:latin typeface="+mn-lt"/>
              </a:rPr>
              <a:t>compiling</a:t>
            </a:r>
          </a:p>
        </p:txBody>
      </p:sp>
    </p:spTree>
    <p:extLst>
      <p:ext uri="{BB962C8B-B14F-4D97-AF65-F5344CB8AC3E}">
        <p14:creationId xmlns:p14="http://schemas.microsoft.com/office/powerpoint/2010/main" val="87357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pPr eaLnBrk="1" hangingPunct="1"/>
            <a:r>
              <a:rPr lang="en-US" dirty="0"/>
              <a:t>Byte-Code and the Java Virtual Machine </a:t>
            </a:r>
            <a:r>
              <a:rPr lang="en-US" sz="2000" b="0" dirty="0"/>
              <a:t>(1 of 2)</a:t>
            </a:r>
          </a:p>
        </p:txBody>
      </p:sp>
      <p:sp>
        <p:nvSpPr>
          <p:cNvPr id="22531" name="Content Placeholder 2"/>
          <p:cNvSpPr>
            <a:spLocks noGrp="1" noChangeArrowheads="1"/>
          </p:cNvSpPr>
          <p:nvPr>
            <p:ph idx="1"/>
          </p:nvPr>
        </p:nvSpPr>
        <p:spPr>
          <a:xfrm>
            <a:off x="457200" y="1600200"/>
            <a:ext cx="8229600" cy="4525963"/>
          </a:xfrm>
        </p:spPr>
        <p:txBody>
          <a:bodyPr/>
          <a:lstStyle/>
          <a:p>
            <a:pPr indent="-256032" eaLnBrk="1" hangingPunct="1"/>
            <a:r>
              <a:rPr lang="en-US" sz="2200" dirty="0">
                <a:latin typeface="+mn-lt"/>
              </a:rPr>
              <a:t>The compilers for most programming languages translate high-level programs directly into the machine language for a particular computer</a:t>
            </a:r>
          </a:p>
          <a:p>
            <a:pPr lvl="1" indent="-283464" eaLnBrk="1" hangingPunct="1"/>
            <a:r>
              <a:rPr lang="en-US" sz="2200" dirty="0">
                <a:latin typeface="+mn-lt"/>
              </a:rPr>
              <a:t>Since different computers have different machine languages, a different compiler is needed for each one</a:t>
            </a:r>
          </a:p>
          <a:p>
            <a:pPr indent="-283464" eaLnBrk="1" hangingPunct="1"/>
            <a:r>
              <a:rPr lang="en-US" sz="2200" dirty="0">
                <a:latin typeface="+mn-lt"/>
              </a:rPr>
              <a:t>In contrast, the Java compiler translates Java programs into </a:t>
            </a:r>
            <a:r>
              <a:rPr lang="en-US" sz="2200" b="1" dirty="0">
                <a:latin typeface="+mn-lt"/>
              </a:rPr>
              <a:t>byte-code</a:t>
            </a:r>
            <a:r>
              <a:rPr lang="en-US" sz="2200" dirty="0">
                <a:latin typeface="+mn-lt"/>
              </a:rPr>
              <a:t>, a machine language for a fictitious computer called the </a:t>
            </a:r>
            <a:r>
              <a:rPr lang="en-US" sz="2200" b="1" dirty="0">
                <a:latin typeface="+mn-lt"/>
              </a:rPr>
              <a:t>Java Virtual Machine</a:t>
            </a:r>
          </a:p>
          <a:p>
            <a:pPr lvl="1" indent="-283464" eaLnBrk="1" hangingPunct="1"/>
            <a:r>
              <a:rPr lang="en-US" sz="2200" dirty="0">
                <a:latin typeface="+mn-lt"/>
              </a:rPr>
              <a:t>Once compiled to </a:t>
            </a:r>
            <a:r>
              <a:rPr lang="en-US" sz="2200" b="1" dirty="0">
                <a:latin typeface="+mn-lt"/>
              </a:rPr>
              <a:t>byte-code</a:t>
            </a:r>
            <a:r>
              <a:rPr lang="en-US" sz="2200" dirty="0">
                <a:latin typeface="+mn-lt"/>
              </a:rPr>
              <a:t>, a Java program can be used on any computer, making it very portable</a:t>
            </a:r>
          </a:p>
        </p:txBody>
      </p:sp>
    </p:spTree>
    <p:extLst>
      <p:ext uri="{BB962C8B-B14F-4D97-AF65-F5344CB8AC3E}">
        <p14:creationId xmlns:p14="http://schemas.microsoft.com/office/powerpoint/2010/main" val="89973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pPr eaLnBrk="1" hangingPunct="1"/>
            <a:r>
              <a:rPr lang="en-US" dirty="0"/>
              <a:t>Byte-Code and the Java Virtual Machine </a:t>
            </a:r>
            <a:r>
              <a:rPr lang="en-US" sz="2000" b="0" dirty="0"/>
              <a:t>(2 of 2)</a:t>
            </a:r>
          </a:p>
        </p:txBody>
      </p:sp>
      <p:sp>
        <p:nvSpPr>
          <p:cNvPr id="23555" name="Content Placeholder 2"/>
          <p:cNvSpPr>
            <a:spLocks noGrp="1" noChangeArrowheads="1"/>
          </p:cNvSpPr>
          <p:nvPr>
            <p:ph idx="1"/>
          </p:nvPr>
        </p:nvSpPr>
        <p:spPr>
          <a:xfrm>
            <a:off x="457200" y="1600200"/>
            <a:ext cx="8229600" cy="4525963"/>
          </a:xfrm>
        </p:spPr>
        <p:txBody>
          <a:bodyPr/>
          <a:lstStyle/>
          <a:p>
            <a:pPr indent="-256032" eaLnBrk="1" hangingPunct="1"/>
            <a:r>
              <a:rPr lang="en-US" sz="2200" b="1" dirty="0">
                <a:latin typeface="+mn-lt"/>
              </a:rPr>
              <a:t>Interpreter</a:t>
            </a:r>
            <a:r>
              <a:rPr lang="en-US" sz="2200" dirty="0">
                <a:latin typeface="+mn-lt"/>
              </a:rPr>
              <a:t>:  The program that translates a program written in Java byte-code into the machine language for a particular computer when a Java program is executed</a:t>
            </a:r>
          </a:p>
          <a:p>
            <a:pPr lvl="1" indent="-283464" eaLnBrk="1" hangingPunct="1"/>
            <a:r>
              <a:rPr lang="en-US" sz="2200" dirty="0">
                <a:latin typeface="+mn-lt"/>
              </a:rPr>
              <a:t>The interpreter translates and immediately executes each byte-code instruction, one after another</a:t>
            </a:r>
          </a:p>
          <a:p>
            <a:pPr lvl="1" indent="-283464" eaLnBrk="1" hangingPunct="1"/>
            <a:r>
              <a:rPr lang="en-US" sz="2200" dirty="0">
                <a:latin typeface="+mn-lt"/>
              </a:rPr>
              <a:t>Translating byte-code into machine code is relatively easy compared to the initial compilation step </a:t>
            </a:r>
          </a:p>
        </p:txBody>
      </p:sp>
    </p:spTree>
    <p:extLst>
      <p:ext uri="{BB962C8B-B14F-4D97-AF65-F5344CB8AC3E}">
        <p14:creationId xmlns:p14="http://schemas.microsoft.com/office/powerpoint/2010/main" val="340856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pPr eaLnBrk="1" hangingPunct="1"/>
            <a:r>
              <a:rPr lang="en-US" dirty="0"/>
              <a:t>Program terminology</a:t>
            </a:r>
          </a:p>
        </p:txBody>
      </p:sp>
      <p:sp>
        <p:nvSpPr>
          <p:cNvPr id="24579" name="Content Placeholder 2"/>
          <p:cNvSpPr>
            <a:spLocks noGrp="1" noChangeArrowheads="1"/>
          </p:cNvSpPr>
          <p:nvPr>
            <p:ph idx="1"/>
          </p:nvPr>
        </p:nvSpPr>
        <p:spPr>
          <a:xfrm>
            <a:off x="457200" y="1600200"/>
            <a:ext cx="8229600" cy="4525963"/>
          </a:xfrm>
        </p:spPr>
        <p:txBody>
          <a:bodyPr/>
          <a:lstStyle/>
          <a:p>
            <a:pPr indent="-256032" eaLnBrk="1" hangingPunct="1"/>
            <a:r>
              <a:rPr lang="en-US" sz="2200" b="1" dirty="0">
                <a:latin typeface="+mn-lt"/>
              </a:rPr>
              <a:t>Code</a:t>
            </a:r>
            <a:r>
              <a:rPr lang="en-US" sz="2200" dirty="0">
                <a:latin typeface="+mn-lt"/>
              </a:rPr>
              <a:t>:  A program or a part of a program</a:t>
            </a:r>
          </a:p>
          <a:p>
            <a:pPr indent="-256032" eaLnBrk="1" hangingPunct="1"/>
            <a:r>
              <a:rPr lang="en-US" sz="2200" b="1" dirty="0">
                <a:latin typeface="+mn-lt"/>
              </a:rPr>
              <a:t>Source code (or source program):  </a:t>
            </a:r>
            <a:r>
              <a:rPr lang="en-US" sz="2200" dirty="0">
                <a:latin typeface="+mn-lt"/>
              </a:rPr>
              <a:t>A  program written in a high-level language such as Java</a:t>
            </a:r>
          </a:p>
          <a:p>
            <a:pPr lvl="1" indent="-283464" eaLnBrk="1" hangingPunct="1"/>
            <a:r>
              <a:rPr lang="en-US" sz="2200" dirty="0">
                <a:latin typeface="+mn-lt"/>
              </a:rPr>
              <a:t>The input to the compiler program</a:t>
            </a:r>
          </a:p>
          <a:p>
            <a:pPr indent="-256032" eaLnBrk="1" hangingPunct="1"/>
            <a:r>
              <a:rPr lang="en-US" sz="2200" b="1" dirty="0">
                <a:latin typeface="+mn-lt"/>
              </a:rPr>
              <a:t>Object code:  </a:t>
            </a:r>
            <a:r>
              <a:rPr lang="en-US" sz="2200" dirty="0">
                <a:latin typeface="+mn-lt"/>
              </a:rPr>
              <a:t>The translated low-level program</a:t>
            </a:r>
          </a:p>
          <a:p>
            <a:pPr lvl="1" indent="-283464" eaLnBrk="1" hangingPunct="1"/>
            <a:r>
              <a:rPr lang="en-US" sz="2200" dirty="0">
                <a:latin typeface="+mn-lt"/>
              </a:rPr>
              <a:t>The output from the compiler program, e.g., Java byte-code</a:t>
            </a:r>
          </a:p>
          <a:p>
            <a:pPr lvl="1" indent="-283464" eaLnBrk="1" hangingPunct="1"/>
            <a:r>
              <a:rPr lang="en-US" sz="2200" dirty="0">
                <a:latin typeface="+mn-lt"/>
              </a:rPr>
              <a:t>In the case of Java byte-code, the input to the Java byte-code interpreter </a:t>
            </a:r>
          </a:p>
        </p:txBody>
      </p:sp>
    </p:spTree>
    <p:extLst>
      <p:ext uri="{BB962C8B-B14F-4D97-AF65-F5344CB8AC3E}">
        <p14:creationId xmlns:p14="http://schemas.microsoft.com/office/powerpoint/2010/main" val="83028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pPr eaLnBrk="1" hangingPunct="1"/>
            <a:r>
              <a:rPr lang="en-US" dirty="0"/>
              <a:t>Class Loader</a:t>
            </a:r>
          </a:p>
        </p:txBody>
      </p:sp>
      <p:sp>
        <p:nvSpPr>
          <p:cNvPr id="25603" name="Content Placeholder 2"/>
          <p:cNvSpPr>
            <a:spLocks noGrp="1" noChangeArrowheads="1"/>
          </p:cNvSpPr>
          <p:nvPr>
            <p:ph idx="1"/>
          </p:nvPr>
        </p:nvSpPr>
        <p:spPr>
          <a:xfrm>
            <a:off x="457200" y="1600200"/>
            <a:ext cx="8229600" cy="4525963"/>
          </a:xfrm>
        </p:spPr>
        <p:txBody>
          <a:bodyPr/>
          <a:lstStyle/>
          <a:p>
            <a:pPr indent="-256032" eaLnBrk="1" hangingPunct="1"/>
            <a:r>
              <a:rPr lang="en-US" sz="2400" dirty="0">
                <a:latin typeface="+mn-lt"/>
              </a:rPr>
              <a:t>Java programs are divided into smaller parts called </a:t>
            </a:r>
            <a:r>
              <a:rPr lang="en-US" sz="2400" b="1" dirty="0">
                <a:latin typeface="+mn-lt"/>
              </a:rPr>
              <a:t>classes</a:t>
            </a:r>
          </a:p>
          <a:p>
            <a:pPr lvl="1" indent="-283464" eaLnBrk="1" hangingPunct="1"/>
            <a:r>
              <a:rPr lang="en-US" sz="2400" dirty="0">
                <a:latin typeface="+mn-lt"/>
              </a:rPr>
              <a:t>Each class definition is normally in a separate file and compiled separately</a:t>
            </a:r>
          </a:p>
          <a:p>
            <a:pPr indent="-256032" eaLnBrk="1" hangingPunct="1"/>
            <a:r>
              <a:rPr lang="en-US" sz="2400" b="1" dirty="0">
                <a:latin typeface="+mn-lt"/>
              </a:rPr>
              <a:t>Class Loader:  </a:t>
            </a:r>
            <a:r>
              <a:rPr lang="en-US" sz="2400" dirty="0">
                <a:latin typeface="+mn-lt"/>
              </a:rPr>
              <a:t>A program that connects the byte-code of the classes needed to run a Java program</a:t>
            </a:r>
          </a:p>
          <a:p>
            <a:pPr lvl="1" indent="-283464" eaLnBrk="1" hangingPunct="1"/>
            <a:r>
              <a:rPr lang="en-US" sz="2400" dirty="0">
                <a:latin typeface="+mn-lt"/>
              </a:rPr>
              <a:t>In other programming languages, the corresponding program is called a </a:t>
            </a:r>
            <a:r>
              <a:rPr lang="en-US" sz="2400" b="1" dirty="0">
                <a:latin typeface="+mn-lt"/>
              </a:rPr>
              <a:t>linker</a:t>
            </a:r>
          </a:p>
        </p:txBody>
      </p:sp>
    </p:spTree>
    <p:extLst>
      <p:ext uri="{BB962C8B-B14F-4D97-AF65-F5344CB8AC3E}">
        <p14:creationId xmlns:p14="http://schemas.microsoft.com/office/powerpoint/2010/main" val="631412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pPr eaLnBrk="1" hangingPunct="1"/>
            <a:r>
              <a:rPr lang="en-US" dirty="0"/>
              <a:t>Compiling a Java Program or Class</a:t>
            </a:r>
          </a:p>
        </p:txBody>
      </p:sp>
      <p:sp>
        <p:nvSpPr>
          <p:cNvPr id="14" name="Content Placeholder 2"/>
          <p:cNvSpPr>
            <a:spLocks noGrp="1"/>
          </p:cNvSpPr>
          <p:nvPr>
            <p:ph sz="quarter" idx="12"/>
          </p:nvPr>
        </p:nvSpPr>
        <p:spPr>
          <a:xfrm>
            <a:off x="457200" y="1697849"/>
            <a:ext cx="8229600" cy="1703263"/>
          </a:xfrm>
        </p:spPr>
        <p:txBody>
          <a:bodyPr/>
          <a:lstStyle/>
          <a:p>
            <a:pPr indent="-256032"/>
            <a:r>
              <a:rPr lang="en-US" sz="2400" dirty="0">
                <a:solidFill>
                  <a:schemeClr val="tx1"/>
                </a:solidFill>
                <a:latin typeface="+mn-lt"/>
              </a:rPr>
              <a:t>Each class definition must be in a file whose name is the same as the class name followed by .</a:t>
            </a:r>
            <a:r>
              <a:rPr lang="en-US" sz="2400" b="1" dirty="0">
                <a:solidFill>
                  <a:schemeClr val="tx1"/>
                </a:solidFill>
                <a:latin typeface="+mn-lt"/>
              </a:rPr>
              <a:t>java</a:t>
            </a:r>
            <a:endParaRPr lang="en-US" sz="2400" dirty="0">
              <a:solidFill>
                <a:schemeClr val="tx1"/>
              </a:solidFill>
              <a:latin typeface="+mn-lt"/>
            </a:endParaRPr>
          </a:p>
          <a:p>
            <a:pPr lvl="1" indent="-283464" eaLnBrk="1" hangingPunct="1"/>
            <a:r>
              <a:rPr lang="en-US" sz="2400" dirty="0">
                <a:solidFill>
                  <a:schemeClr val="tx1"/>
                </a:solidFill>
                <a:latin typeface="+mn-lt"/>
              </a:rPr>
              <a:t>The class </a:t>
            </a:r>
            <a:r>
              <a:rPr lang="en-US" sz="2400" b="1" dirty="0">
                <a:solidFill>
                  <a:schemeClr val="tx1"/>
                </a:solidFill>
                <a:latin typeface="+mn-lt"/>
              </a:rPr>
              <a:t>FirstProgram</a:t>
            </a:r>
            <a:r>
              <a:rPr lang="en-US" sz="2400" dirty="0">
                <a:solidFill>
                  <a:schemeClr val="tx1"/>
                </a:solidFill>
                <a:latin typeface="+mn-lt"/>
              </a:rPr>
              <a:t> must be in a file named </a:t>
            </a:r>
            <a:r>
              <a:rPr lang="en-US" b="1" dirty="0">
                <a:solidFill>
                  <a:schemeClr val="tx1"/>
                </a:solidFill>
                <a:latin typeface="Courier New" panose="02070309020205020404" pitchFamily="49" charset="0"/>
                <a:cs typeface="Courier New" panose="02070309020205020404" pitchFamily="49" charset="0"/>
              </a:rPr>
              <a:t>FirstProgram.java</a:t>
            </a:r>
            <a:endParaRPr lang="en-US" sz="2400" b="1" dirty="0">
              <a:solidFill>
                <a:schemeClr val="tx1"/>
              </a:solidFill>
              <a:latin typeface="Courier New" panose="02070309020205020404" pitchFamily="49" charset="0"/>
              <a:cs typeface="Courier New" panose="02070309020205020404" pitchFamily="49" charset="0"/>
            </a:endParaRPr>
          </a:p>
        </p:txBody>
      </p:sp>
      <p:sp>
        <p:nvSpPr>
          <p:cNvPr id="15" name="Content Placeholder 3"/>
          <p:cNvSpPr>
            <a:spLocks noGrp="1"/>
          </p:cNvSpPr>
          <p:nvPr>
            <p:ph sz="quarter" idx="13"/>
          </p:nvPr>
        </p:nvSpPr>
        <p:spPr>
          <a:xfrm>
            <a:off x="457201" y="3401112"/>
            <a:ext cx="8229599" cy="890993"/>
          </a:xfrm>
        </p:spPr>
        <p:txBody>
          <a:bodyPr/>
          <a:lstStyle/>
          <a:p>
            <a:r>
              <a:rPr lang="en-US" sz="2400" dirty="0">
                <a:solidFill>
                  <a:schemeClr val="tx1"/>
                </a:solidFill>
                <a:latin typeface="+mn-lt"/>
              </a:rPr>
              <a:t>Each class is compiled with the command </a:t>
            </a:r>
            <a:r>
              <a:rPr lang="en-US" sz="2400" b="1" dirty="0">
                <a:solidFill>
                  <a:schemeClr val="tx1"/>
                </a:solidFill>
                <a:latin typeface="+mn-lt"/>
              </a:rPr>
              <a:t>javac</a:t>
            </a:r>
            <a:r>
              <a:rPr lang="en-US" sz="2400" dirty="0">
                <a:solidFill>
                  <a:schemeClr val="tx1"/>
                </a:solidFill>
                <a:latin typeface="+mn-lt"/>
              </a:rPr>
              <a:t> followed by the name of the file in which the class resides</a:t>
            </a:r>
            <a:endParaRPr lang="en-US" sz="2400" dirty="0">
              <a:solidFill>
                <a:schemeClr val="tx1"/>
              </a:solidFill>
              <a:latin typeface="Courier New" panose="02070309020205020404" pitchFamily="49" charset="0"/>
              <a:cs typeface="Courier New" panose="02070309020205020404" pitchFamily="49" charset="0"/>
            </a:endParaRPr>
          </a:p>
        </p:txBody>
      </p:sp>
      <p:sp>
        <p:nvSpPr>
          <p:cNvPr id="16" name="Content Placeholder 5"/>
          <p:cNvSpPr>
            <a:spLocks noGrp="1"/>
          </p:cNvSpPr>
          <p:nvPr>
            <p:ph sz="quarter" idx="14"/>
          </p:nvPr>
        </p:nvSpPr>
        <p:spPr>
          <a:xfrm>
            <a:off x="457201" y="4786397"/>
            <a:ext cx="8229599" cy="836743"/>
          </a:xfrm>
        </p:spPr>
        <p:txBody>
          <a:bodyPr/>
          <a:lstStyle/>
          <a:p>
            <a:pPr indent="-256032">
              <a:buFont typeface="Arial" panose="020B0604020202020204" pitchFamily="34" charset="0"/>
              <a:buChar char="•"/>
            </a:pPr>
            <a:r>
              <a:rPr lang="en-US" sz="2400" dirty="0">
                <a:solidFill>
                  <a:schemeClr val="tx1"/>
                </a:solidFill>
                <a:latin typeface="+mn-lt"/>
              </a:rPr>
              <a:t>The result is a byte-code program whose filename is the same as the class name followed by .</a:t>
            </a:r>
            <a:r>
              <a:rPr lang="en-US" sz="2400" b="1" dirty="0">
                <a:solidFill>
                  <a:schemeClr val="tx1"/>
                </a:solidFill>
                <a:latin typeface="+mn-lt"/>
              </a:rPr>
              <a:t>class</a:t>
            </a:r>
            <a:endParaRPr lang="en-US" sz="2400" dirty="0">
              <a:solidFill>
                <a:schemeClr val="tx1"/>
              </a:solidFill>
              <a:latin typeface="+mn-lt"/>
            </a:endParaRPr>
          </a:p>
        </p:txBody>
      </p:sp>
      <p:pic>
        <p:nvPicPr>
          <p:cNvPr id="11" name="Picture 4" descr="Computer code reads, java c First Program period java."/>
          <p:cNvPicPr>
            <a:picLocks noChangeAspect="1"/>
          </p:cNvPicPr>
          <p:nvPr/>
        </p:nvPicPr>
        <p:blipFill>
          <a:blip r:embed="rId3"/>
          <a:stretch>
            <a:fillRect/>
          </a:stretch>
        </p:blipFill>
        <p:spPr>
          <a:xfrm>
            <a:off x="2686753" y="4386826"/>
            <a:ext cx="3810330" cy="536494"/>
          </a:xfrm>
          <a:prstGeom prst="rect">
            <a:avLst/>
          </a:prstGeom>
        </p:spPr>
      </p:pic>
      <p:pic>
        <p:nvPicPr>
          <p:cNvPr id="13" name="Picture 6" descr="Computer code reads, First Program period class."/>
          <p:cNvPicPr>
            <a:picLocks noChangeAspect="1"/>
          </p:cNvPicPr>
          <p:nvPr/>
        </p:nvPicPr>
        <p:blipFill>
          <a:blip r:embed="rId4"/>
          <a:stretch>
            <a:fillRect/>
          </a:stretch>
        </p:blipFill>
        <p:spPr>
          <a:xfrm>
            <a:off x="2686753" y="5717861"/>
            <a:ext cx="3048264" cy="536494"/>
          </a:xfrm>
          <a:prstGeom prst="rect">
            <a:avLst/>
          </a:prstGeom>
        </p:spPr>
      </p:pic>
    </p:spTree>
    <p:extLst>
      <p:ext uri="{BB962C8B-B14F-4D97-AF65-F5344CB8AC3E}">
        <p14:creationId xmlns:p14="http://schemas.microsoft.com/office/powerpoint/2010/main" val="239345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pPr eaLnBrk="1" hangingPunct="1"/>
            <a:r>
              <a:rPr lang="en-US" dirty="0"/>
              <a:t>Running a Java Program</a:t>
            </a:r>
          </a:p>
        </p:txBody>
      </p:sp>
      <p:sp>
        <p:nvSpPr>
          <p:cNvPr id="2" name="Content Placeholder 2"/>
          <p:cNvSpPr>
            <a:spLocks noGrp="1"/>
          </p:cNvSpPr>
          <p:nvPr>
            <p:ph sz="quarter" idx="12"/>
          </p:nvPr>
        </p:nvSpPr>
        <p:spPr>
          <a:xfrm>
            <a:off x="457200" y="1697848"/>
            <a:ext cx="8229600" cy="2456709"/>
          </a:xfrm>
        </p:spPr>
        <p:txBody>
          <a:bodyPr/>
          <a:lstStyle/>
          <a:p>
            <a:pPr indent="-256032"/>
            <a:r>
              <a:rPr lang="en-US" sz="2400" dirty="0">
                <a:solidFill>
                  <a:schemeClr val="tx1"/>
                </a:solidFill>
                <a:latin typeface="+mn-lt"/>
              </a:rPr>
              <a:t>A Java program can be given the </a:t>
            </a:r>
            <a:r>
              <a:rPr lang="en-US" sz="2400" b="1" dirty="0">
                <a:solidFill>
                  <a:schemeClr val="tx1"/>
                </a:solidFill>
                <a:latin typeface="+mn-lt"/>
              </a:rPr>
              <a:t>run</a:t>
            </a:r>
            <a:r>
              <a:rPr lang="en-US" sz="2400" dirty="0">
                <a:solidFill>
                  <a:schemeClr val="tx1"/>
                </a:solidFill>
                <a:latin typeface="+mn-lt"/>
              </a:rPr>
              <a:t> </a:t>
            </a:r>
            <a:r>
              <a:rPr lang="en-US" sz="2400" b="1" dirty="0">
                <a:solidFill>
                  <a:schemeClr val="tx1"/>
                </a:solidFill>
                <a:latin typeface="+mn-lt"/>
              </a:rPr>
              <a:t>command </a:t>
            </a:r>
            <a:r>
              <a:rPr lang="en-US" sz="2400" dirty="0">
                <a:solidFill>
                  <a:schemeClr val="tx1"/>
                </a:solidFill>
                <a:latin typeface="+mn-lt"/>
              </a:rPr>
              <a:t>(</a:t>
            </a:r>
            <a:r>
              <a:rPr lang="en-US" sz="2400" b="1" dirty="0">
                <a:solidFill>
                  <a:schemeClr val="tx1"/>
                </a:solidFill>
                <a:latin typeface="Courier New" panose="02070309020205020404" pitchFamily="49" charset="0"/>
                <a:cs typeface="Courier New" panose="02070309020205020404" pitchFamily="49" charset="0"/>
              </a:rPr>
              <a:t>java</a:t>
            </a:r>
            <a:r>
              <a:rPr lang="en-US" sz="2400" dirty="0">
                <a:solidFill>
                  <a:schemeClr val="tx1"/>
                </a:solidFill>
                <a:latin typeface="+mn-lt"/>
              </a:rPr>
              <a:t>) after all its classes have been compiled</a:t>
            </a:r>
          </a:p>
          <a:p>
            <a:pPr lvl="1" indent="-283464" eaLnBrk="1" hangingPunct="1"/>
            <a:r>
              <a:rPr lang="en-US" sz="2400" dirty="0">
                <a:solidFill>
                  <a:schemeClr val="tx1"/>
                </a:solidFill>
                <a:latin typeface="+mn-lt"/>
              </a:rPr>
              <a:t>Only run the class that contains the </a:t>
            </a:r>
            <a:r>
              <a:rPr lang="en-US" sz="2400" b="1" dirty="0">
                <a:solidFill>
                  <a:schemeClr val="tx1"/>
                </a:solidFill>
                <a:latin typeface="Courier New" panose="02070309020205020404" pitchFamily="49" charset="0"/>
                <a:cs typeface="Courier New" panose="02070309020205020404" pitchFamily="49" charset="0"/>
              </a:rPr>
              <a:t>main</a:t>
            </a:r>
            <a:r>
              <a:rPr lang="en-US" sz="2400" dirty="0">
                <a:solidFill>
                  <a:schemeClr val="tx1"/>
                </a:solidFill>
                <a:latin typeface="+mn-lt"/>
              </a:rPr>
              <a:t> method (the system will automatically load and run the other classes, if any)</a:t>
            </a:r>
          </a:p>
          <a:p>
            <a:pPr lvl="1" indent="-283464"/>
            <a:r>
              <a:rPr lang="en-US" sz="2400" dirty="0">
                <a:solidFill>
                  <a:schemeClr val="tx1"/>
                </a:solidFill>
                <a:latin typeface="+mn-lt"/>
              </a:rPr>
              <a:t>The </a:t>
            </a:r>
            <a:r>
              <a:rPr lang="en-US" sz="2400" b="1" dirty="0">
                <a:solidFill>
                  <a:schemeClr val="tx1"/>
                </a:solidFill>
                <a:latin typeface="Courier New" panose="02070309020205020404" pitchFamily="49" charset="0"/>
                <a:cs typeface="Courier New" panose="02070309020205020404" pitchFamily="49" charset="0"/>
              </a:rPr>
              <a:t>main</a:t>
            </a:r>
            <a:r>
              <a:rPr lang="en-US" sz="2400" dirty="0">
                <a:solidFill>
                  <a:schemeClr val="tx1"/>
                </a:solidFill>
                <a:latin typeface="+mn-lt"/>
              </a:rPr>
              <a:t> method begins with the line:</a:t>
            </a:r>
          </a:p>
        </p:txBody>
      </p:sp>
      <p:sp>
        <p:nvSpPr>
          <p:cNvPr id="3" name="Content Placeholder 4"/>
          <p:cNvSpPr>
            <a:spLocks noGrp="1"/>
          </p:cNvSpPr>
          <p:nvPr>
            <p:ph sz="quarter" idx="13"/>
          </p:nvPr>
        </p:nvSpPr>
        <p:spPr>
          <a:xfrm>
            <a:off x="457200" y="4789440"/>
            <a:ext cx="8229600" cy="892105"/>
          </a:xfrm>
        </p:spPr>
        <p:txBody>
          <a:bodyPr/>
          <a:lstStyle/>
          <a:p>
            <a:pPr lvl="1" indent="-283464" eaLnBrk="1" hangingPunct="1"/>
            <a:r>
              <a:rPr lang="en-US" sz="2400" dirty="0">
                <a:solidFill>
                  <a:schemeClr val="tx1"/>
                </a:solidFill>
                <a:latin typeface="+mn-lt"/>
              </a:rPr>
              <a:t>Follow the run command by the name of the  class only (no </a:t>
            </a:r>
            <a:r>
              <a:rPr lang="en-US" sz="2400" b="1" dirty="0">
                <a:solidFill>
                  <a:schemeClr val="tx1"/>
                </a:solidFill>
                <a:latin typeface="+mn-lt"/>
              </a:rPr>
              <a:t>.java</a:t>
            </a:r>
            <a:r>
              <a:rPr lang="en-US" sz="2400" dirty="0">
                <a:solidFill>
                  <a:schemeClr val="tx1"/>
                </a:solidFill>
                <a:latin typeface="+mn-lt"/>
              </a:rPr>
              <a:t> or .</a:t>
            </a:r>
            <a:r>
              <a:rPr lang="en-US" sz="2400" b="1" dirty="0">
                <a:solidFill>
                  <a:schemeClr val="tx1"/>
                </a:solidFill>
                <a:latin typeface="+mn-lt"/>
              </a:rPr>
              <a:t>class</a:t>
            </a:r>
            <a:r>
              <a:rPr lang="en-US" sz="2400" dirty="0">
                <a:solidFill>
                  <a:schemeClr val="tx1"/>
                </a:solidFill>
                <a:latin typeface="+mn-lt"/>
              </a:rPr>
              <a:t> extension)</a:t>
            </a:r>
          </a:p>
        </p:txBody>
      </p:sp>
      <p:pic>
        <p:nvPicPr>
          <p:cNvPr id="10" name="Picture 3" descr="Computer code reads, public static void main left parenthesis string left bracket right bracket a r g s right parenthesis."/>
          <p:cNvPicPr>
            <a:picLocks noChangeAspect="1"/>
          </p:cNvPicPr>
          <p:nvPr/>
        </p:nvPicPr>
        <p:blipFill>
          <a:blip r:embed="rId3"/>
          <a:stretch>
            <a:fillRect/>
          </a:stretch>
        </p:blipFill>
        <p:spPr>
          <a:xfrm>
            <a:off x="1079782" y="4251736"/>
            <a:ext cx="6248942" cy="536494"/>
          </a:xfrm>
          <a:prstGeom prst="rect">
            <a:avLst/>
          </a:prstGeom>
        </p:spPr>
      </p:pic>
      <p:pic>
        <p:nvPicPr>
          <p:cNvPr id="11" name="Picture 5" descr="Computer code reads, java First Program."/>
          <p:cNvPicPr>
            <a:picLocks noChangeAspect="1"/>
          </p:cNvPicPr>
          <p:nvPr/>
        </p:nvPicPr>
        <p:blipFill>
          <a:blip r:embed="rId4"/>
          <a:stretch>
            <a:fillRect/>
          </a:stretch>
        </p:blipFill>
        <p:spPr>
          <a:xfrm>
            <a:off x="2974600" y="5681545"/>
            <a:ext cx="2895851" cy="536494"/>
          </a:xfrm>
          <a:prstGeom prst="rect">
            <a:avLst/>
          </a:prstGeom>
        </p:spPr>
      </p:pic>
    </p:spTree>
    <p:extLst>
      <p:ext uri="{BB962C8B-B14F-4D97-AF65-F5344CB8AC3E}">
        <p14:creationId xmlns:p14="http://schemas.microsoft.com/office/powerpoint/2010/main" val="54142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p:txBody>
          <a:bodyPr/>
          <a:lstStyle/>
          <a:p>
            <a:pPr eaLnBrk="1" hangingPunct="1"/>
            <a:r>
              <a:rPr lang="en-US" dirty="0"/>
              <a:t>Syntax and Semantics</a:t>
            </a:r>
          </a:p>
        </p:txBody>
      </p:sp>
      <p:sp>
        <p:nvSpPr>
          <p:cNvPr id="28675" name="Content Placeholder 2"/>
          <p:cNvSpPr>
            <a:spLocks noGrp="1" noChangeArrowheads="1"/>
          </p:cNvSpPr>
          <p:nvPr>
            <p:ph idx="1"/>
          </p:nvPr>
        </p:nvSpPr>
        <p:spPr>
          <a:xfrm>
            <a:off x="457200" y="1600200"/>
            <a:ext cx="8229600" cy="4525963"/>
          </a:xfrm>
        </p:spPr>
        <p:txBody>
          <a:bodyPr/>
          <a:lstStyle/>
          <a:p>
            <a:pPr indent="-256032" eaLnBrk="1" hangingPunct="1"/>
            <a:r>
              <a:rPr lang="en-US" sz="2400" b="1" dirty="0">
                <a:latin typeface="+mn-lt"/>
              </a:rPr>
              <a:t>Syntax</a:t>
            </a:r>
            <a:r>
              <a:rPr lang="en-US" sz="2400" dirty="0">
                <a:latin typeface="+mn-lt"/>
              </a:rPr>
              <a:t>:  The arrangement of words and punctuations that are legal in a language, the </a:t>
            </a:r>
            <a:r>
              <a:rPr lang="en-US" sz="2400" b="1" dirty="0">
                <a:latin typeface="+mn-lt"/>
              </a:rPr>
              <a:t>grammar rules </a:t>
            </a:r>
            <a:r>
              <a:rPr lang="en-US" sz="2400" dirty="0">
                <a:latin typeface="+mn-lt"/>
              </a:rPr>
              <a:t>of a language</a:t>
            </a:r>
          </a:p>
          <a:p>
            <a:pPr indent="-256032" eaLnBrk="1" hangingPunct="1"/>
            <a:r>
              <a:rPr lang="en-US" sz="2400" b="1" dirty="0">
                <a:latin typeface="+mn-lt"/>
              </a:rPr>
              <a:t>Semantics</a:t>
            </a:r>
            <a:r>
              <a:rPr lang="en-US" sz="2400" dirty="0">
                <a:latin typeface="+mn-lt"/>
              </a:rPr>
              <a:t>:  The meaning of things written while following the syntax rules of a Language</a:t>
            </a:r>
          </a:p>
        </p:txBody>
      </p:sp>
    </p:spTree>
    <p:extLst>
      <p:ext uri="{BB962C8B-B14F-4D97-AF65-F5344CB8AC3E}">
        <p14:creationId xmlns:p14="http://schemas.microsoft.com/office/powerpoint/2010/main" val="194780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pPr eaLnBrk="1" hangingPunct="1"/>
            <a:r>
              <a:rPr lang="en-US" dirty="0"/>
              <a:t>Tip:  Error Messages </a:t>
            </a:r>
            <a:r>
              <a:rPr lang="en-US" sz="2000" b="0" dirty="0"/>
              <a:t>(1 of 2)</a:t>
            </a:r>
          </a:p>
        </p:txBody>
      </p:sp>
      <p:sp>
        <p:nvSpPr>
          <p:cNvPr id="29699" name="Content Placeholder 2"/>
          <p:cNvSpPr>
            <a:spLocks noGrp="1" noChangeArrowheads="1"/>
          </p:cNvSpPr>
          <p:nvPr>
            <p:ph idx="1"/>
          </p:nvPr>
        </p:nvSpPr>
        <p:spPr>
          <a:xfrm>
            <a:off x="457200" y="1600200"/>
            <a:ext cx="8229600" cy="4525963"/>
          </a:xfrm>
        </p:spPr>
        <p:txBody>
          <a:bodyPr/>
          <a:lstStyle/>
          <a:p>
            <a:pPr indent="-256032" eaLnBrk="1" hangingPunct="1"/>
            <a:r>
              <a:rPr lang="en-US" sz="2400" b="1" dirty="0">
                <a:latin typeface="+mn-lt"/>
              </a:rPr>
              <a:t>Bug</a:t>
            </a:r>
            <a:r>
              <a:rPr lang="en-US" sz="2400" dirty="0">
                <a:latin typeface="+mn-lt"/>
              </a:rPr>
              <a:t>:  A mistake in a program</a:t>
            </a:r>
          </a:p>
          <a:p>
            <a:pPr lvl="1" indent="-283464" eaLnBrk="1" hangingPunct="1"/>
            <a:r>
              <a:rPr lang="en-US" sz="2400" dirty="0">
                <a:latin typeface="+mn-lt"/>
              </a:rPr>
              <a:t>The process of eliminating bugs is called </a:t>
            </a:r>
            <a:r>
              <a:rPr lang="en-US" sz="2400" b="1" dirty="0">
                <a:latin typeface="+mn-lt"/>
              </a:rPr>
              <a:t>debugging</a:t>
            </a:r>
          </a:p>
          <a:p>
            <a:pPr indent="-256032" eaLnBrk="1" hangingPunct="1"/>
            <a:r>
              <a:rPr lang="en-US" sz="2400" b="1" dirty="0">
                <a:latin typeface="+mn-lt"/>
              </a:rPr>
              <a:t>Syntax error</a:t>
            </a:r>
            <a:r>
              <a:rPr lang="en-US" sz="2400" dirty="0">
                <a:latin typeface="+mn-lt"/>
              </a:rPr>
              <a:t>:  A grammatical mistake in a program</a:t>
            </a:r>
          </a:p>
          <a:p>
            <a:pPr lvl="1" indent="-283464" eaLnBrk="1" hangingPunct="1"/>
            <a:r>
              <a:rPr lang="en-US" sz="2400" dirty="0">
                <a:latin typeface="+mn-lt"/>
              </a:rPr>
              <a:t>The compiler can detect these errors, and will output an error message saying what it thinks the error is, and where it thinks the error is</a:t>
            </a:r>
          </a:p>
        </p:txBody>
      </p:sp>
    </p:spTree>
    <p:extLst>
      <p:ext uri="{BB962C8B-B14F-4D97-AF65-F5344CB8AC3E}">
        <p14:creationId xmlns:p14="http://schemas.microsoft.com/office/powerpoint/2010/main" val="97585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pPr eaLnBrk="1" hangingPunct="1"/>
            <a:r>
              <a:rPr lang="en-US" dirty="0"/>
              <a:t>Tip:  Error Messages </a:t>
            </a:r>
            <a:r>
              <a:rPr lang="en-US" sz="2000" b="0" dirty="0"/>
              <a:t>(2 of 2)</a:t>
            </a:r>
          </a:p>
        </p:txBody>
      </p:sp>
      <p:sp>
        <p:nvSpPr>
          <p:cNvPr id="30723" name="Content Placeholder 2"/>
          <p:cNvSpPr>
            <a:spLocks noGrp="1" noChangeArrowheads="1"/>
          </p:cNvSpPr>
          <p:nvPr>
            <p:ph idx="1"/>
          </p:nvPr>
        </p:nvSpPr>
        <p:spPr>
          <a:xfrm>
            <a:off x="457200" y="1600200"/>
            <a:ext cx="8229600" cy="4525963"/>
          </a:xfrm>
        </p:spPr>
        <p:txBody>
          <a:bodyPr/>
          <a:lstStyle/>
          <a:p>
            <a:pPr indent="-256032" eaLnBrk="1" hangingPunct="1"/>
            <a:r>
              <a:rPr lang="en-US" sz="2400" b="1" dirty="0">
                <a:latin typeface="+mn-lt"/>
              </a:rPr>
              <a:t>Run-time error</a:t>
            </a:r>
            <a:r>
              <a:rPr lang="en-US" sz="2400" dirty="0">
                <a:latin typeface="+mn-lt"/>
              </a:rPr>
              <a:t>:  An error that is not detected until a program is run</a:t>
            </a:r>
          </a:p>
          <a:p>
            <a:pPr lvl="1" indent="-283464" eaLnBrk="1" hangingPunct="1"/>
            <a:r>
              <a:rPr lang="en-US" sz="2400" dirty="0">
                <a:latin typeface="+mn-lt"/>
              </a:rPr>
              <a:t>The compiler cannot detect these errors:  an error message is not generated after compilation, but after execution</a:t>
            </a:r>
          </a:p>
          <a:p>
            <a:pPr indent="-283464" eaLnBrk="1" hangingPunct="1"/>
            <a:r>
              <a:rPr lang="en-US" sz="2400" b="1" dirty="0">
                <a:latin typeface="+mn-lt"/>
              </a:rPr>
              <a:t>Logic error</a:t>
            </a:r>
            <a:r>
              <a:rPr lang="en-US" sz="2400" dirty="0">
                <a:latin typeface="+mn-lt"/>
              </a:rPr>
              <a:t>:  A mistake in the underlying algorithm for a program</a:t>
            </a:r>
          </a:p>
          <a:p>
            <a:pPr lvl="1" indent="-283464" eaLnBrk="1" hangingPunct="1"/>
            <a:r>
              <a:rPr lang="en-US" sz="2400" b="1" dirty="0">
                <a:latin typeface="+mn-lt"/>
              </a:rPr>
              <a:t>The compiler cannot detect these errors, and no error message is generated after compilation or execution, but the program does not do what it is supposed to do</a:t>
            </a:r>
          </a:p>
        </p:txBody>
      </p:sp>
    </p:spTree>
    <p:extLst>
      <p:ext uri="{BB962C8B-B14F-4D97-AF65-F5344CB8AC3E}">
        <p14:creationId xmlns:p14="http://schemas.microsoft.com/office/powerpoint/2010/main" val="255559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p:txBody>
          <a:bodyPr/>
          <a:lstStyle/>
          <a:p>
            <a:pPr eaLnBrk="1" hangingPunct="1"/>
            <a:r>
              <a:rPr lang="en-US" dirty="0"/>
              <a:t>Objects and Methods</a:t>
            </a:r>
          </a:p>
        </p:txBody>
      </p:sp>
      <p:sp>
        <p:nvSpPr>
          <p:cNvPr id="12291" name="Content Placeholder 2"/>
          <p:cNvSpPr>
            <a:spLocks noGrp="1" noChangeArrowheads="1"/>
          </p:cNvSpPr>
          <p:nvPr>
            <p:ph idx="1"/>
          </p:nvPr>
        </p:nvSpPr>
        <p:spPr>
          <a:xfrm>
            <a:off x="457200" y="1600200"/>
            <a:ext cx="8229600" cy="4525963"/>
          </a:xfrm>
        </p:spPr>
        <p:txBody>
          <a:bodyPr/>
          <a:lstStyle/>
          <a:p>
            <a:pPr indent="-256032" eaLnBrk="1" hangingPunct="1">
              <a:spcBef>
                <a:spcPts val="1000"/>
              </a:spcBef>
            </a:pPr>
            <a:r>
              <a:rPr lang="en-US" sz="2400" dirty="0">
                <a:latin typeface="+mn-lt"/>
              </a:rPr>
              <a:t>Java is an </a:t>
            </a:r>
            <a:r>
              <a:rPr lang="en-US" sz="2400" b="1" dirty="0">
                <a:latin typeface="+mn-lt"/>
              </a:rPr>
              <a:t>object-oriented programming (O</a:t>
            </a:r>
            <a:r>
              <a:rPr lang="en-US" sz="100" b="1" dirty="0">
                <a:latin typeface="+mn-lt"/>
              </a:rPr>
              <a:t> </a:t>
            </a:r>
            <a:r>
              <a:rPr lang="en-US" sz="2400" b="1" dirty="0">
                <a:latin typeface="+mn-lt"/>
              </a:rPr>
              <a:t>O</a:t>
            </a:r>
            <a:r>
              <a:rPr lang="en-US" sz="100" b="1" dirty="0">
                <a:latin typeface="+mn-lt"/>
              </a:rPr>
              <a:t> </a:t>
            </a:r>
            <a:r>
              <a:rPr lang="en-US" sz="2400" b="1" dirty="0">
                <a:latin typeface="+mn-lt"/>
              </a:rPr>
              <a:t>P) </a:t>
            </a:r>
            <a:r>
              <a:rPr lang="en-US" sz="2400" dirty="0">
                <a:latin typeface="+mn-lt"/>
              </a:rPr>
              <a:t>language</a:t>
            </a:r>
          </a:p>
          <a:p>
            <a:pPr lvl="1" indent="-283464" eaLnBrk="1" hangingPunct="1">
              <a:spcBef>
                <a:spcPts val="1000"/>
              </a:spcBef>
            </a:pPr>
            <a:r>
              <a:rPr lang="en-US" sz="2400" dirty="0">
                <a:latin typeface="+mn-lt"/>
              </a:rPr>
              <a:t>Programming methodology that views a program as consisting of objects that interact with one another by means of actions </a:t>
            </a:r>
            <a:r>
              <a:rPr lang="en-US" sz="2400" b="1" dirty="0">
                <a:latin typeface="+mn-lt"/>
              </a:rPr>
              <a:t>(called methods</a:t>
            </a:r>
            <a:r>
              <a:rPr lang="en-US" sz="2400" dirty="0">
                <a:latin typeface="+mn-lt"/>
              </a:rPr>
              <a:t>)</a:t>
            </a:r>
          </a:p>
          <a:p>
            <a:pPr lvl="1" indent="-283464" eaLnBrk="1" hangingPunct="1">
              <a:spcBef>
                <a:spcPts val="1000"/>
              </a:spcBef>
            </a:pPr>
            <a:r>
              <a:rPr lang="en-US" sz="2400" dirty="0">
                <a:latin typeface="+mn-lt"/>
              </a:rPr>
              <a:t>Objects of the same kind are said to have the same </a:t>
            </a:r>
            <a:r>
              <a:rPr lang="en-US" sz="2400" b="1" dirty="0">
                <a:latin typeface="+mn-lt"/>
              </a:rPr>
              <a:t>type</a:t>
            </a:r>
            <a:r>
              <a:rPr lang="en-US" sz="2400" dirty="0">
                <a:latin typeface="+mn-lt"/>
              </a:rPr>
              <a:t> or be in the same </a:t>
            </a:r>
            <a:r>
              <a:rPr lang="en-US" sz="2400" b="1" dirty="0">
                <a:latin typeface="+mn-lt"/>
              </a:rPr>
              <a:t>class</a:t>
            </a:r>
          </a:p>
        </p:txBody>
      </p:sp>
    </p:spTree>
    <p:extLst>
      <p:ext uri="{BB962C8B-B14F-4D97-AF65-F5344CB8AC3E}">
        <p14:creationId xmlns:p14="http://schemas.microsoft.com/office/powerpoint/2010/main" val="4162453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noChangeArrowheads="1"/>
          </p:cNvSpPr>
          <p:nvPr>
            <p:ph type="title"/>
          </p:nvPr>
        </p:nvSpPr>
        <p:spPr/>
        <p:txBody>
          <a:bodyPr/>
          <a:lstStyle/>
          <a:p>
            <a:pPr eaLnBrk="1" hangingPunct="1"/>
            <a:r>
              <a:rPr lang="en-US" dirty="0"/>
              <a:t>String Methods </a:t>
            </a:r>
            <a:r>
              <a:rPr lang="en-US" sz="1500" dirty="0"/>
              <a:t>(1 of </a:t>
            </a:r>
            <a:r>
              <a:rPr lang="en-US" sz="1500" dirty="0">
                <a:latin typeface="Times New Roman" panose="02020603050405020304" pitchFamily="18" charset="0"/>
                <a:cs typeface="Times New Roman" panose="02020603050405020304" pitchFamily="18" charset="0"/>
              </a:rPr>
              <a:t>10</a:t>
            </a:r>
            <a:r>
              <a:rPr lang="en-US" sz="1500" dirty="0"/>
              <a:t>)</a:t>
            </a:r>
          </a:p>
        </p:txBody>
      </p:sp>
      <p:sp>
        <p:nvSpPr>
          <p:cNvPr id="3" name="Content Placeholder 2"/>
          <p:cNvSpPr>
            <a:spLocks noGrp="1"/>
          </p:cNvSpPr>
          <p:nvPr>
            <p:ph sz="quarter" idx="12"/>
          </p:nvPr>
        </p:nvSpPr>
        <p:spPr>
          <a:xfrm>
            <a:off x="1485900" y="2061289"/>
            <a:ext cx="6172200" cy="1923764"/>
          </a:xfrm>
        </p:spPr>
        <p:txBody>
          <a:bodyPr/>
          <a:lstStyle/>
          <a:p>
            <a:r>
              <a:rPr lang="en-US" sz="1650" dirty="0"/>
              <a:t>The </a:t>
            </a:r>
            <a:r>
              <a:rPr lang="en-US" sz="1650" b="1" dirty="0">
                <a:latin typeface="Courier New" panose="02070309020205020404" pitchFamily="49" charset="0"/>
                <a:cs typeface="Courier New" panose="02070309020205020404" pitchFamily="49" charset="0"/>
              </a:rPr>
              <a:t>String</a:t>
            </a:r>
            <a:r>
              <a:rPr lang="en-US" sz="1650" dirty="0"/>
              <a:t> class contains many useful methods for string-processing applications</a:t>
            </a:r>
          </a:p>
          <a:p>
            <a:pPr lvl="1" eaLnBrk="1" hangingPunct="1"/>
            <a:r>
              <a:rPr lang="en-US" sz="1650" dirty="0"/>
              <a:t>A </a:t>
            </a:r>
            <a:r>
              <a:rPr lang="en-US" sz="1650" b="1" dirty="0">
                <a:latin typeface="Courier New" panose="02070309020205020404" pitchFamily="49" charset="0"/>
                <a:cs typeface="Courier New" panose="02070309020205020404" pitchFamily="49" charset="0"/>
              </a:rPr>
              <a:t>String</a:t>
            </a:r>
            <a:r>
              <a:rPr lang="en-US" sz="1650" dirty="0"/>
              <a:t> method is called by writing a </a:t>
            </a:r>
            <a:r>
              <a:rPr lang="en-US" sz="1650" b="1" dirty="0">
                <a:latin typeface="Courier New" panose="02070309020205020404" pitchFamily="49" charset="0"/>
                <a:cs typeface="Courier New" panose="02070309020205020404" pitchFamily="49" charset="0"/>
              </a:rPr>
              <a:t>String</a:t>
            </a:r>
            <a:r>
              <a:rPr lang="en-US" sz="1650" dirty="0"/>
              <a:t> object, a dot, the name of the method, and a pair of parentheses to enclose any arguments</a:t>
            </a:r>
          </a:p>
          <a:p>
            <a:pPr lvl="1" eaLnBrk="1" hangingPunct="1"/>
            <a:r>
              <a:rPr lang="en-US" sz="1650" dirty="0"/>
              <a:t>If a </a:t>
            </a:r>
            <a:r>
              <a:rPr lang="en-US" sz="1650" b="1" dirty="0">
                <a:latin typeface="Courier New" panose="02070309020205020404" pitchFamily="49" charset="0"/>
                <a:cs typeface="Courier New" panose="02070309020205020404" pitchFamily="49" charset="0"/>
              </a:rPr>
              <a:t>String</a:t>
            </a:r>
            <a:r>
              <a:rPr lang="en-US" sz="1650" dirty="0"/>
              <a:t> method returns a value, then it can be placed anywhere that a value of its type can be used</a:t>
            </a:r>
          </a:p>
        </p:txBody>
      </p:sp>
      <p:sp>
        <p:nvSpPr>
          <p:cNvPr id="4" name="Content Placeholder 4"/>
          <p:cNvSpPr>
            <a:spLocks noGrp="1"/>
          </p:cNvSpPr>
          <p:nvPr>
            <p:ph sz="quarter" idx="13"/>
          </p:nvPr>
        </p:nvSpPr>
        <p:spPr>
          <a:xfrm>
            <a:off x="1485901" y="4739898"/>
            <a:ext cx="6172200" cy="627062"/>
          </a:xfrm>
        </p:spPr>
        <p:txBody>
          <a:bodyPr/>
          <a:lstStyle/>
          <a:p>
            <a:r>
              <a:rPr lang="en-US" sz="1650" dirty="0"/>
              <a:t>Always count from zero when referring to the </a:t>
            </a:r>
            <a:r>
              <a:rPr lang="en-US" sz="1650" b="1" dirty="0"/>
              <a:t>position</a:t>
            </a:r>
            <a:r>
              <a:rPr lang="en-US" sz="1650" dirty="0"/>
              <a:t> or </a:t>
            </a:r>
            <a:r>
              <a:rPr lang="en-US" sz="1650" b="1" dirty="0"/>
              <a:t>index</a:t>
            </a:r>
            <a:r>
              <a:rPr lang="en-US" sz="1650" i="1" dirty="0"/>
              <a:t> </a:t>
            </a:r>
            <a:r>
              <a:rPr lang="en-US" sz="1650" dirty="0"/>
              <a:t>of a character in a string</a:t>
            </a:r>
          </a:p>
        </p:txBody>
      </p:sp>
      <p:pic>
        <p:nvPicPr>
          <p:cNvPr id="9" name="Picture 3" descr="Computer code has 3 lines. The lines read as follows. Line 1. String greeting equals double quote Hello double quote semicolon. Line 2. i n t count equals greeting period length left parenthesis right parenthesis semicolon. Line 3. System period out period print l n left parenthesis double quote Length is double quote plus greeting period length left parenthesis right parenthesis right parenthesis semicolon. "/>
          <p:cNvPicPr>
            <a:picLocks noChangeAspect="1"/>
          </p:cNvPicPr>
          <p:nvPr/>
        </p:nvPicPr>
        <p:blipFill>
          <a:blip r:embed="rId3"/>
          <a:stretch>
            <a:fillRect/>
          </a:stretch>
        </p:blipFill>
        <p:spPr>
          <a:xfrm>
            <a:off x="1883109" y="3985052"/>
            <a:ext cx="5377783" cy="754845"/>
          </a:xfrm>
          <a:prstGeom prst="rect">
            <a:avLst/>
          </a:prstGeom>
        </p:spPr>
      </p:pic>
    </p:spTree>
    <p:extLst>
      <p:ext uri="{BB962C8B-B14F-4D97-AF65-F5344CB8AC3E}">
        <p14:creationId xmlns:p14="http://schemas.microsoft.com/office/powerpoint/2010/main" val="217900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C245-9226-4725-8E5F-A745C32565DE}"/>
              </a:ext>
            </a:extLst>
          </p:cNvPr>
          <p:cNvSpPr>
            <a:spLocks noGrp="1"/>
          </p:cNvSpPr>
          <p:nvPr>
            <p:ph type="title"/>
          </p:nvPr>
        </p:nvSpPr>
        <p:spPr>
          <a:xfrm>
            <a:off x="457200" y="2880360"/>
            <a:ext cx="8229600" cy="1097279"/>
          </a:xfrm>
        </p:spPr>
        <p:txBody>
          <a:bodyPr/>
          <a:lstStyle/>
          <a:p>
            <a:pPr algn="ctr"/>
            <a:r>
              <a:rPr lang="en-US" sz="4000" dirty="0"/>
              <a:t>Not For Exams</a:t>
            </a:r>
          </a:p>
        </p:txBody>
      </p:sp>
    </p:spTree>
    <p:extLst>
      <p:ext uri="{BB962C8B-B14F-4D97-AF65-F5344CB8AC3E}">
        <p14:creationId xmlns:p14="http://schemas.microsoft.com/office/powerpoint/2010/main" val="2848668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noChangeArrowheads="1"/>
          </p:cNvSpPr>
          <p:nvPr>
            <p:ph type="title"/>
          </p:nvPr>
        </p:nvSpPr>
        <p:spPr>
          <a:xfrm>
            <a:off x="1485900" y="1018780"/>
            <a:ext cx="6172200" cy="822959"/>
          </a:xfrm>
        </p:spPr>
        <p:txBody>
          <a:bodyPr anchor="b"/>
          <a:lstStyle/>
          <a:p>
            <a:pPr eaLnBrk="1" hangingPunct="1"/>
            <a:r>
              <a:rPr lang="en-US" dirty="0">
                <a:latin typeface="Times New Roman" panose="02020603050405020304" pitchFamily="18" charset="0"/>
                <a:cs typeface="Times New Roman" panose="02020603050405020304" pitchFamily="18" charset="0"/>
              </a:rPr>
              <a:t>String Methods </a:t>
            </a:r>
            <a:r>
              <a:rPr lang="en-US" sz="1500" dirty="0">
                <a:latin typeface="Times New Roman" panose="02020603050405020304" pitchFamily="18" charset="0"/>
                <a:cs typeface="Times New Roman" panose="02020603050405020304" pitchFamily="18" charset="0"/>
              </a:rPr>
              <a:t>(2 of 10)</a:t>
            </a:r>
          </a:p>
        </p:txBody>
      </p:sp>
      <p:sp>
        <p:nvSpPr>
          <p:cNvPr id="2" name="Content Placeholder 2"/>
          <p:cNvSpPr>
            <a:spLocks noGrp="1"/>
          </p:cNvSpPr>
          <p:nvPr>
            <p:ph idx="1"/>
          </p:nvPr>
        </p:nvSpPr>
        <p:spPr>
          <a:xfrm>
            <a:off x="1485900" y="2057401"/>
            <a:ext cx="6172200" cy="441147"/>
          </a:xfrm>
        </p:spPr>
        <p:txBody>
          <a:bodyPr>
            <a:normAutofit/>
          </a:bodyPr>
          <a:lstStyle/>
          <a:p>
            <a:pPr marL="76200" indent="0">
              <a:buNone/>
            </a:pPr>
            <a:r>
              <a:rPr lang="en-US" dirty="0"/>
              <a:t>Display 1.4 Some Methods in the class String</a:t>
            </a:r>
          </a:p>
        </p:txBody>
      </p:sp>
      <p:pic>
        <p:nvPicPr>
          <p:cNvPr id="65539" name="Picture 3" descr="A function reads, i n t length left parenthesis right parenthesis. This line is highlighted. The description reads, Returns the length of the calling object, which is a string, as a value of type i n t. EXAMPLE: After program executes, Line 1. String greeting equals double quote Hello exclamation point double quote semicolon. Line 2. Greeting period length left parenthesis right parenthesis, returns 6. A function reads, boolean equals left parenthesis Other underscore String right parenthesis. This line is highlighted. The description reads, Returns true if the calling object string and the Other underscore String are equal. Otherwise, returns false. EXAMPLE: After program executes, Line 1. String greeting equals double Hello double quote semicolon. Line 2. Greeting period equals left parenthesis double quote Hello double quote right parenthesis returns true. Line 3. Greeting period equals left parenthesis double quote Good Bye double quote right parenthesis returns false. Line 4. Greeting period equals left parenthesis double quote hello double quote right parenthesis returns false. Note that case matters. double quote Hello double quote and double quote hello double quote are not equal because one starts with an uppercase letter and the other starts with a lowercase letter."/>
          <p:cNvPicPr preferRelativeResize="0">
            <a:picLocks noChangeAspect="1" noChangeArrowheads="1"/>
          </p:cNvPicPr>
          <p:nvPr>
            <p:custDataLst>
              <p:tags r:id="rId1"/>
            </p:custDataLst>
          </p:nvPr>
        </p:nvPicPr>
        <p:blipFill rotWithShape="1">
          <a:blip r:embed="rId4">
            <a:extLst>
              <a:ext uri="{28A0092B-C50C-407E-A947-70E740481C1C}">
                <a14:useLocalDpi xmlns:a14="http://schemas.microsoft.com/office/drawing/2010/main" val="0"/>
              </a:ext>
            </a:extLst>
          </a:blip>
          <a:srcRect t="9725" b="5218"/>
          <a:stretch/>
        </p:blipFill>
        <p:spPr bwMode="auto">
          <a:xfrm>
            <a:off x="1914525" y="2575604"/>
            <a:ext cx="4959207" cy="281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1973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a:xfrm>
            <a:off x="1485900" y="1018780"/>
            <a:ext cx="6172200" cy="822959"/>
          </a:xfrm>
        </p:spPr>
        <p:txBody>
          <a:bodyPr anchor="b"/>
          <a:lstStyle/>
          <a:p>
            <a:pPr eaLnBrk="1" hangingPunct="1"/>
            <a:r>
              <a:rPr lang="en-US" dirty="0">
                <a:latin typeface="Times New Roman" panose="02020603050405020304" pitchFamily="18" charset="0"/>
                <a:cs typeface="Times New Roman" panose="02020603050405020304" pitchFamily="18" charset="0"/>
              </a:rPr>
              <a:t>String Methods </a:t>
            </a:r>
            <a:r>
              <a:rPr lang="en-US" sz="1500" dirty="0">
                <a:latin typeface="Times New Roman" panose="02020603050405020304" pitchFamily="18" charset="0"/>
                <a:cs typeface="Times New Roman" panose="02020603050405020304" pitchFamily="18" charset="0"/>
              </a:rPr>
              <a:t>(3 of 10)</a:t>
            </a:r>
          </a:p>
        </p:txBody>
      </p:sp>
      <p:sp>
        <p:nvSpPr>
          <p:cNvPr id="2" name="Content Placeholder 2"/>
          <p:cNvSpPr>
            <a:spLocks noGrp="1"/>
          </p:cNvSpPr>
          <p:nvPr>
            <p:ph idx="1"/>
          </p:nvPr>
        </p:nvSpPr>
        <p:spPr>
          <a:xfrm>
            <a:off x="1485900" y="2057401"/>
            <a:ext cx="6172200" cy="433441"/>
          </a:xfrm>
        </p:spPr>
        <p:txBody>
          <a:bodyPr>
            <a:normAutofit/>
          </a:bodyPr>
          <a:lstStyle/>
          <a:p>
            <a:pPr marL="76200" indent="0">
              <a:buNone/>
            </a:pPr>
            <a:r>
              <a:rPr lang="en-US" dirty="0"/>
              <a:t>Display 1.4 Some Methods in the class String</a:t>
            </a:r>
          </a:p>
        </p:txBody>
      </p:sp>
      <p:pic>
        <p:nvPicPr>
          <p:cNvPr id="66563" name="Picture 3" descr="A function reads, boolean equals Ignore Case left parenthesis Other underscore String right parenthesis. This line is highlighted. The description reads, Returns true if the calling object string and the Other underscore String are equal, considering upper and lowercase versions of a letter to be the same. Otherwise, returns false. EXAMPLE: After program executes, Line 1. String name equals double quote mary exclamation point double quote semicolon. Line 2. greeting period equals Ignore Case left parenthesis double quote Mary exclamation point double quote right parenthesis returns true. A function reads, String to Lower Case left parenthesis right parenthesis. The description reads, Returns a string with the same characters as the calling object string, but with all letter characters converted to lowercase. EXAMPLE: After program executes, Line 1. String greeting equals double quote Hi Mary exclamation point double quote semicolon. Line 2. Greeting period to Lower Case left parenthesis right parenthesis, returns double quote hi mary exclamation point double quote."/>
          <p:cNvPicPr preferRelativeResize="0">
            <a:picLocks noChangeAspect="1" noChangeArrowheads="1"/>
          </p:cNvPicPr>
          <p:nvPr>
            <p:custDataLst>
              <p:tags r:id="rId1"/>
            </p:custDataLst>
          </p:nvPr>
        </p:nvPicPr>
        <p:blipFill rotWithShape="1">
          <a:blip r:embed="rId4">
            <a:extLst>
              <a:ext uri="{28A0092B-C50C-407E-A947-70E740481C1C}">
                <a14:useLocalDpi xmlns:a14="http://schemas.microsoft.com/office/drawing/2010/main" val="0"/>
              </a:ext>
            </a:extLst>
          </a:blip>
          <a:srcRect t="8634" b="6209"/>
          <a:stretch/>
        </p:blipFill>
        <p:spPr bwMode="auto">
          <a:xfrm>
            <a:off x="1657350" y="2552488"/>
            <a:ext cx="5829300" cy="282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3658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a:xfrm>
            <a:off x="1485900" y="1018780"/>
            <a:ext cx="6172200" cy="822959"/>
          </a:xfrm>
        </p:spPr>
        <p:txBody>
          <a:bodyPr anchor="b"/>
          <a:lstStyle/>
          <a:p>
            <a:pPr eaLnBrk="1" hangingPunct="1"/>
            <a:r>
              <a:rPr lang="en-US" dirty="0">
                <a:latin typeface="Times New Roman" panose="02020603050405020304" pitchFamily="18" charset="0"/>
                <a:cs typeface="Times New Roman" panose="02020603050405020304" pitchFamily="18" charset="0"/>
              </a:rPr>
              <a:t>String Methods </a:t>
            </a:r>
            <a:r>
              <a:rPr lang="en-US" sz="1500" dirty="0">
                <a:latin typeface="Times New Roman" panose="02020603050405020304" pitchFamily="18" charset="0"/>
                <a:cs typeface="Times New Roman" panose="02020603050405020304" pitchFamily="18" charset="0"/>
              </a:rPr>
              <a:t>(4 of 10)</a:t>
            </a:r>
          </a:p>
        </p:txBody>
      </p:sp>
      <p:sp>
        <p:nvSpPr>
          <p:cNvPr id="2" name="Content Placeholder 2"/>
          <p:cNvSpPr>
            <a:spLocks noGrp="1"/>
          </p:cNvSpPr>
          <p:nvPr>
            <p:ph idx="1"/>
          </p:nvPr>
        </p:nvSpPr>
        <p:spPr>
          <a:xfrm>
            <a:off x="1485900" y="2057401"/>
            <a:ext cx="6172200" cy="464264"/>
          </a:xfrm>
        </p:spPr>
        <p:txBody>
          <a:bodyPr>
            <a:normAutofit/>
          </a:bodyPr>
          <a:lstStyle/>
          <a:p>
            <a:pPr marL="76200" indent="0">
              <a:buNone/>
            </a:pPr>
            <a:r>
              <a:rPr lang="en-US" dirty="0"/>
              <a:t>Display 1.4 Some Methods in the class String</a:t>
            </a:r>
          </a:p>
          <a:p>
            <a:pPr marL="76200" indent="0">
              <a:buNone/>
            </a:pPr>
            <a:endParaRPr lang="en-US" dirty="0"/>
          </a:p>
        </p:txBody>
      </p:sp>
      <p:pic>
        <p:nvPicPr>
          <p:cNvPr id="67587" name="Picture 3" descr="A function reads, String to Upper Case left parenthesis right parenthesis.&#10;The description reads, Returns a string with the same characters as the calling object string, but with all letter characters converted to uppercase. EXAMPLE: After program executes, Line 1. String greeting equals double quote Hi Mary exclamation point double quote semicolon. Line 2. Greeting period to Upper Case left parenthesis right parenthesis, returns double quote HI MARY exclamation point double quote. A function reads, String trim left parenthesis right parenthesis. The description reads, Returns a string with the same characters as the calling object string, but with leading and trailing white space removed. White space characters are the characters that print as white space on paper, such as the blank space character, the tab character, and the new dash line character single quote back slash n single quote. EXAMPLE: After program executes, Line 1. String pause equals double quote blank blank Hmm blank blank double quote semicolon. Line 2. Pause period trim left parenthesis right parenthesis, returns double quote Hmm double quote.&#10;"/>
          <p:cNvPicPr preferRelativeResize="0">
            <a:picLocks noChangeAspect="1" noChangeArrowheads="1"/>
          </p:cNvPicPr>
          <p:nvPr>
            <p:custDataLst>
              <p:tags r:id="rId1"/>
            </p:custDataLst>
          </p:nvPr>
        </p:nvPicPr>
        <p:blipFill rotWithShape="1">
          <a:blip r:embed="rId4">
            <a:extLst>
              <a:ext uri="{28A0092B-C50C-407E-A947-70E740481C1C}">
                <a14:useLocalDpi xmlns:a14="http://schemas.microsoft.com/office/drawing/2010/main" val="0"/>
              </a:ext>
            </a:extLst>
          </a:blip>
          <a:srcRect t="9016" b="6501"/>
          <a:stretch/>
        </p:blipFill>
        <p:spPr bwMode="auto">
          <a:xfrm>
            <a:off x="1860586" y="2737329"/>
            <a:ext cx="5076249" cy="258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390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a:xfrm>
            <a:off x="1485900" y="1018780"/>
            <a:ext cx="6172200" cy="822959"/>
          </a:xfrm>
        </p:spPr>
        <p:txBody>
          <a:bodyPr anchor="b"/>
          <a:lstStyle/>
          <a:p>
            <a:pPr eaLnBrk="1" hangingPunct="1"/>
            <a:r>
              <a:rPr lang="en-US" dirty="0">
                <a:latin typeface="Times New Roman" panose="02020603050405020304" pitchFamily="18" charset="0"/>
                <a:cs typeface="Times New Roman" panose="02020603050405020304" pitchFamily="18" charset="0"/>
              </a:rPr>
              <a:t>String Methods </a:t>
            </a:r>
            <a:r>
              <a:rPr lang="en-US" sz="1500" dirty="0">
                <a:latin typeface="Times New Roman" panose="02020603050405020304" pitchFamily="18" charset="0"/>
                <a:cs typeface="Times New Roman" panose="02020603050405020304" pitchFamily="18" charset="0"/>
              </a:rPr>
              <a:t>(5 of 10)</a:t>
            </a:r>
          </a:p>
        </p:txBody>
      </p:sp>
      <p:sp>
        <p:nvSpPr>
          <p:cNvPr id="2" name="Content Placeholder 2"/>
          <p:cNvSpPr>
            <a:spLocks noGrp="1"/>
          </p:cNvSpPr>
          <p:nvPr>
            <p:ph idx="1"/>
          </p:nvPr>
        </p:nvSpPr>
        <p:spPr>
          <a:xfrm>
            <a:off x="1485900" y="2057401"/>
            <a:ext cx="6172200" cy="425735"/>
          </a:xfrm>
        </p:spPr>
        <p:txBody>
          <a:bodyPr>
            <a:normAutofit/>
          </a:bodyPr>
          <a:lstStyle/>
          <a:p>
            <a:pPr marL="76200" indent="0">
              <a:buNone/>
            </a:pPr>
            <a:r>
              <a:rPr lang="en-US" dirty="0"/>
              <a:t>Display 1.4 Some Methods in the class String</a:t>
            </a:r>
          </a:p>
        </p:txBody>
      </p:sp>
      <p:pic>
        <p:nvPicPr>
          <p:cNvPr id="68611" name="Picture 3" descr="A function reads, c h a r, c h a r At left parenthesis Position right parenthesis.&#10;The description reads, Returns the character in the calling object string at the Position. Positions are counted 0, 1, 2, etc. EXAMPLE: After program executes, String greeting equals double quote Hello exclamation point double quote semicolon. Line 2. Greeting period c h a r, At left parenthesis 0 right parenthesis returns single quote H single quote, and, Line 3. Greeting period c h a r At left parenthesis 1 right parenthesis, returns single quote e single quote. A function reads, String substring left parenthesis Start right parenthesis. &#10;The description reads, Returns the substring of the calling object string starting from Start through to the end of the calling object. Positions are counted 0, 1, 2, etc. Be sure to notice that the character at position Start is included in the value returned. EXAMPLE: After program executes, Line 1. String sample equals double quote A b c d e f G double quote semicolon. Line 2. Sample period substring left parenthesis 2 right parenthesis, returns double quote c d e f G double quote.&#10;"/>
          <p:cNvPicPr preferRelativeResize="0">
            <a:picLocks noChangeAspect="1" noChangeArrowheads="1"/>
          </p:cNvPicPr>
          <p:nvPr>
            <p:custDataLst>
              <p:tags r:id="rId1"/>
            </p:custDataLst>
          </p:nvPr>
        </p:nvPicPr>
        <p:blipFill rotWithShape="1">
          <a:blip r:embed="rId4">
            <a:extLst>
              <a:ext uri="{28A0092B-C50C-407E-A947-70E740481C1C}">
                <a14:useLocalDpi xmlns:a14="http://schemas.microsoft.com/office/drawing/2010/main" val="0"/>
              </a:ext>
            </a:extLst>
          </a:blip>
          <a:srcRect t="8545" b="5696"/>
          <a:stretch/>
        </p:blipFill>
        <p:spPr bwMode="auto">
          <a:xfrm>
            <a:off x="1914525" y="2598721"/>
            <a:ext cx="5452367" cy="2783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6473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a:xfrm>
            <a:off x="1485900" y="1018780"/>
            <a:ext cx="6172200" cy="822959"/>
          </a:xfrm>
        </p:spPr>
        <p:txBody>
          <a:bodyPr anchor="b"/>
          <a:lstStyle/>
          <a:p>
            <a:pPr eaLnBrk="1" hangingPunct="1"/>
            <a:r>
              <a:rPr lang="en-US" dirty="0">
                <a:latin typeface="Times New Roman" panose="02020603050405020304" pitchFamily="18" charset="0"/>
                <a:cs typeface="Times New Roman" panose="02020603050405020304" pitchFamily="18" charset="0"/>
              </a:rPr>
              <a:t>String Methods </a:t>
            </a:r>
            <a:r>
              <a:rPr lang="en-US" sz="1500" dirty="0">
                <a:latin typeface="Times New Roman" panose="02020603050405020304" pitchFamily="18" charset="0"/>
                <a:cs typeface="Times New Roman" panose="02020603050405020304" pitchFamily="18" charset="0"/>
              </a:rPr>
              <a:t>(6 of 10)</a:t>
            </a:r>
          </a:p>
        </p:txBody>
      </p:sp>
      <p:sp>
        <p:nvSpPr>
          <p:cNvPr id="2" name="Content Placeholder 2"/>
          <p:cNvSpPr>
            <a:spLocks noGrp="1"/>
          </p:cNvSpPr>
          <p:nvPr>
            <p:ph idx="1"/>
          </p:nvPr>
        </p:nvSpPr>
        <p:spPr>
          <a:xfrm>
            <a:off x="1485900" y="2057401"/>
            <a:ext cx="6172200" cy="441147"/>
          </a:xfrm>
        </p:spPr>
        <p:txBody>
          <a:bodyPr>
            <a:normAutofit/>
          </a:bodyPr>
          <a:lstStyle/>
          <a:p>
            <a:pPr marL="76200" indent="0">
              <a:buNone/>
            </a:pPr>
            <a:r>
              <a:rPr lang="en-US" dirty="0"/>
              <a:t>Display 1.4 Some Methods in the class String</a:t>
            </a:r>
          </a:p>
        </p:txBody>
      </p:sp>
      <p:pic>
        <p:nvPicPr>
          <p:cNvPr id="69635" name="Picture 3" descr="A function reads, String sub string left parenthesis Start comma End right parenthesis. The description reads, Returns the substring of the calling object string starting from position Start through, but not including, position End of the calling object. Positions are counted 0, 1, 2, etc. Be sure to notice that the character at position Start is included in the value returned, but the character at position End is not included. EXAMPLE: After program executes, Line 1. String sample equals double quote A b c d e f G double quote semicolon. Line 2. Sample period substring left parenthesis 2 comma 5 right parenthesis, returns double quote c d e double quote. A function reads, i n t index Of left parenthesis A underscore String right parenthesis. The description reads, Returns the index, position, of the first occurrence of the string A underscore String in the calling object string. Positions are counted 0, 1, 2, etc. Returns negative 1 if A underscore String is not found.&#10;EXAMPLE: After program executes, Line 1. String greeting equals double quote Hi Mary exclamation point double quote semicolon Line 2. Greeting period index Of left parenthesis double quote Mary double quote right parenthesis, returns 3 and, Line 3. Greeting period index Of left parenthesis double quote Sally double quote right parenthesis, returns negative 1.&#10;"/>
          <p:cNvPicPr preferRelativeResize="0">
            <a:picLocks noChangeAspect="1" noChangeArrowheads="1"/>
          </p:cNvPicPr>
          <p:nvPr>
            <p:custDataLst>
              <p:tags r:id="rId1"/>
            </p:custDataLst>
          </p:nvPr>
        </p:nvPicPr>
        <p:blipFill rotWithShape="1">
          <a:blip r:embed="rId4">
            <a:extLst>
              <a:ext uri="{28A0092B-C50C-407E-A947-70E740481C1C}">
                <a14:useLocalDpi xmlns:a14="http://schemas.microsoft.com/office/drawing/2010/main" val="0"/>
              </a:ext>
            </a:extLst>
          </a:blip>
          <a:srcRect t="9775" b="5785"/>
          <a:stretch/>
        </p:blipFill>
        <p:spPr bwMode="auto">
          <a:xfrm>
            <a:off x="1847422" y="2714211"/>
            <a:ext cx="5136437" cy="27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790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a:xfrm>
            <a:off x="1485900" y="1018780"/>
            <a:ext cx="6172200" cy="822959"/>
          </a:xfrm>
        </p:spPr>
        <p:txBody>
          <a:bodyPr anchor="b"/>
          <a:lstStyle/>
          <a:p>
            <a:pPr eaLnBrk="1" hangingPunct="1"/>
            <a:r>
              <a:rPr lang="en-US" dirty="0">
                <a:latin typeface="Times New Roman" panose="02020603050405020304" pitchFamily="18" charset="0"/>
                <a:cs typeface="Times New Roman" panose="02020603050405020304" pitchFamily="18" charset="0"/>
              </a:rPr>
              <a:t>String Methods </a:t>
            </a:r>
            <a:r>
              <a:rPr lang="en-US" sz="1500" dirty="0">
                <a:latin typeface="Times New Roman" panose="02020603050405020304" pitchFamily="18" charset="0"/>
                <a:cs typeface="Times New Roman" panose="02020603050405020304" pitchFamily="18" charset="0"/>
              </a:rPr>
              <a:t>(7 of 10)</a:t>
            </a:r>
          </a:p>
        </p:txBody>
      </p:sp>
      <p:sp>
        <p:nvSpPr>
          <p:cNvPr id="2" name="Content Placeholder 2"/>
          <p:cNvSpPr>
            <a:spLocks noGrp="1"/>
          </p:cNvSpPr>
          <p:nvPr>
            <p:ph idx="1"/>
          </p:nvPr>
        </p:nvSpPr>
        <p:spPr>
          <a:xfrm>
            <a:off x="1485900" y="2057401"/>
            <a:ext cx="6172200" cy="448853"/>
          </a:xfrm>
        </p:spPr>
        <p:txBody>
          <a:bodyPr>
            <a:normAutofit/>
          </a:bodyPr>
          <a:lstStyle/>
          <a:p>
            <a:pPr marL="76200" indent="0">
              <a:buNone/>
            </a:pPr>
            <a:r>
              <a:rPr lang="en-US" dirty="0"/>
              <a:t>Display 1.4 Some Methods in the class String</a:t>
            </a:r>
          </a:p>
        </p:txBody>
      </p:sp>
      <p:pic>
        <p:nvPicPr>
          <p:cNvPr id="70659" name="Picture 3" descr="A function reads, i n t index Of left parenthesis A underscore String comma Start right parenthesis. The description reads, Returns the index, position, of the first occurrence of the string A underscore String in the calling object string that occurs at or after position Start. Positions are counted 0, 1, 2, etc. Returns negative 1 if A underscore String is not found. EXAMPLE: After program executes, Line 1. String name equals double quote Mary comma Mary quite contrary double quote semicolon. Line 2. Name period index Of left parenthesis double quote Mary double quote comma 1 right parenthesis, returns 6. The same value is returned if 1 is replaced by any number up to and including 6. Line 2. Name period index Of left parenthesis double quote Mary double quote comma 0 right parenthesis, returns 0. Line 3. name period index Of left parenthesis double quote Mary double quote comma 8 right parenthesis, returns negative 1. A function reads, i n t last Index Of left parenthesis A underscore String right parenthesis. The description reads, Returns the index left parenthesis position right parenthesis of the last occurrence of the string A underscore String in the calling object string.&#10;Positions are counted 0, 1, 2, etc. Returns negative 1, if A underscore String is not found. EXAMPLE: After program executes, Line 1. String name equals double quote Mary comma Mary comma Mary quite so double quote semicolon. Line 2. Greeting period index Of left parenthesis double quote Mary double quote right parenthesis, returns 0 and, Line 3. Name period last Index Of left parenthesis double quote Mary double quote right parenthesis, returns 12.&#10;"/>
          <p:cNvPicPr preferRelativeResize="0">
            <a:picLocks noChangeAspect="1" noChangeArrowheads="1"/>
          </p:cNvPicPr>
          <p:nvPr>
            <p:custDataLst>
              <p:tags r:id="rId1"/>
            </p:custDataLst>
          </p:nvPr>
        </p:nvPicPr>
        <p:blipFill rotWithShape="1">
          <a:blip r:embed="rId4">
            <a:extLst>
              <a:ext uri="{28A0092B-C50C-407E-A947-70E740481C1C}">
                <a14:useLocalDpi xmlns:a14="http://schemas.microsoft.com/office/drawing/2010/main" val="0"/>
              </a:ext>
            </a:extLst>
          </a:blip>
          <a:srcRect t="8326" b="4988"/>
          <a:stretch/>
        </p:blipFill>
        <p:spPr bwMode="auto">
          <a:xfrm>
            <a:off x="1937643" y="2598720"/>
            <a:ext cx="4990030" cy="294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1683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a:xfrm>
            <a:off x="1485900" y="1018780"/>
            <a:ext cx="6172200" cy="822959"/>
          </a:xfrm>
        </p:spPr>
        <p:txBody>
          <a:bodyPr anchor="b"/>
          <a:lstStyle/>
          <a:p>
            <a:pPr eaLnBrk="1" hangingPunct="1"/>
            <a:r>
              <a:rPr lang="en-US" dirty="0">
                <a:latin typeface="Times New Roman" panose="02020603050405020304" pitchFamily="18" charset="0"/>
                <a:cs typeface="Times New Roman" panose="02020603050405020304" pitchFamily="18" charset="0"/>
              </a:rPr>
              <a:t>String Methods </a:t>
            </a:r>
            <a:r>
              <a:rPr lang="en-US" sz="1500" dirty="0">
                <a:latin typeface="Times New Roman" panose="02020603050405020304" pitchFamily="18" charset="0"/>
                <a:cs typeface="Times New Roman" panose="02020603050405020304" pitchFamily="18" charset="0"/>
              </a:rPr>
              <a:t>(8 of 10)</a:t>
            </a:r>
          </a:p>
        </p:txBody>
      </p:sp>
      <p:sp>
        <p:nvSpPr>
          <p:cNvPr id="2" name="Content Placeholder 2"/>
          <p:cNvSpPr>
            <a:spLocks noGrp="1"/>
          </p:cNvSpPr>
          <p:nvPr>
            <p:ph idx="1"/>
          </p:nvPr>
        </p:nvSpPr>
        <p:spPr>
          <a:xfrm>
            <a:off x="1485900" y="2057401"/>
            <a:ext cx="6172200" cy="448853"/>
          </a:xfrm>
        </p:spPr>
        <p:txBody>
          <a:bodyPr>
            <a:normAutofit/>
          </a:bodyPr>
          <a:lstStyle/>
          <a:p>
            <a:pPr marL="76200" indent="0">
              <a:buNone/>
            </a:pPr>
            <a:r>
              <a:rPr lang="en-US" dirty="0"/>
              <a:t>Display 1.4 Some Methods in the class String</a:t>
            </a:r>
          </a:p>
        </p:txBody>
      </p:sp>
      <p:pic>
        <p:nvPicPr>
          <p:cNvPr id="71683" name="Picture 3" descr="A function reads, i n t compare To left parenthesis A underscore String right parenthesis. The description reads, Compares the calling object string and the string argument to see which comes first in the lexicographic ordering. Lexicographic order is the same as alphabetical order but with the characters ordered as in Appendix 3. Note that in Appendix 3, all the uppercase letters are in regular alphabetical order and all the lowercase letters are in alphabetical order, but all the uppercase letters precede all the lowercase letters. So, lexicographic ordering is the same as alphabetical ordering provided both strings are either all uppercase letters or both strings are all lowercase letters. If the calling string is first, it returns a negative value. If the two strings are equal, it returns zero. If the argument is first, it returns a positive number. EXAMPLE: After program executes, Line 1. String entry equals double quote adventure double quote semicolon. Line 2. Entry period compare To left parenthesis double quote zoo double quote right parenthesis, returns a negative number. Line 3. Entry period compare To left parenthesis double quote adventure double quote right parenthesis, returns 0, and, Line 4. Entry period compare To left parenthesis double quote above double quote right parenthesis, returns a positive number."/>
          <p:cNvPicPr preferRelativeResize="0">
            <a:picLocks noChangeAspect="1" noChangeArrowheads="1"/>
          </p:cNvPicPr>
          <p:nvPr>
            <p:custDataLst>
              <p:tags r:id="rId1"/>
            </p:custDataLst>
          </p:nvPr>
        </p:nvPicPr>
        <p:blipFill rotWithShape="1">
          <a:blip r:embed="rId4">
            <a:extLst>
              <a:ext uri="{28A0092B-C50C-407E-A947-70E740481C1C}">
                <a14:useLocalDpi xmlns:a14="http://schemas.microsoft.com/office/drawing/2010/main" val="0"/>
              </a:ext>
            </a:extLst>
          </a:blip>
          <a:srcRect t="9504" b="6069"/>
          <a:stretch/>
        </p:blipFill>
        <p:spPr bwMode="auto">
          <a:xfrm>
            <a:off x="1728628" y="2721916"/>
            <a:ext cx="5829300" cy="260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079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a:xfrm>
            <a:off x="1485900" y="1018780"/>
            <a:ext cx="6172200" cy="822959"/>
          </a:xfrm>
        </p:spPr>
        <p:txBody>
          <a:bodyPr anchor="b"/>
          <a:lstStyle/>
          <a:p>
            <a:pPr eaLnBrk="1" hangingPunct="1"/>
            <a:r>
              <a:rPr lang="en-US" dirty="0">
                <a:latin typeface="Times New Roman" panose="02020603050405020304" pitchFamily="18" charset="0"/>
                <a:cs typeface="Times New Roman" panose="02020603050405020304" pitchFamily="18" charset="0"/>
              </a:rPr>
              <a:t>String Methods </a:t>
            </a:r>
            <a:r>
              <a:rPr lang="en-US" sz="1500" dirty="0">
                <a:latin typeface="Times New Roman" panose="02020603050405020304" pitchFamily="18" charset="0"/>
                <a:cs typeface="Times New Roman" panose="02020603050405020304" pitchFamily="18" charset="0"/>
              </a:rPr>
              <a:t>(9 of 10)</a:t>
            </a:r>
          </a:p>
        </p:txBody>
      </p:sp>
      <p:sp>
        <p:nvSpPr>
          <p:cNvPr id="2" name="Content Placeholder 2"/>
          <p:cNvSpPr>
            <a:spLocks noGrp="1"/>
          </p:cNvSpPr>
          <p:nvPr>
            <p:ph idx="1"/>
          </p:nvPr>
        </p:nvSpPr>
        <p:spPr>
          <a:xfrm>
            <a:off x="1485900" y="2057401"/>
            <a:ext cx="6172200" cy="441147"/>
          </a:xfrm>
        </p:spPr>
        <p:txBody>
          <a:bodyPr>
            <a:normAutofit/>
          </a:bodyPr>
          <a:lstStyle/>
          <a:p>
            <a:pPr marL="76200" indent="0">
              <a:buNone/>
            </a:pPr>
            <a:r>
              <a:rPr lang="en-US" dirty="0"/>
              <a:t>Display 1.4 Some Methods in the class String</a:t>
            </a:r>
          </a:p>
        </p:txBody>
      </p:sp>
      <p:pic>
        <p:nvPicPr>
          <p:cNvPr id="72707" name="Picture 3" descr="A function reads, i n t compare To Ignore Case left parenthesis A underscore String right parenthesis. The description reads, Compares the calling object string and the string argument to see which comes first in the lexicographic ordering, treating upper and lowercase letters as being the same. To be precise, all uppercase letters are treated as if they were their lowercase versions in doing the comparison. Thus, if both strings consist entirely of letters, the comparison is for ordinary alphabetical order. If the calling string is first, it returns a negative value. If the two strings are equal ignoring case, it returns zero. If the argument is first, it returns a positive number. EXAMPLE: After program executes, Line 1. String entry equals double quote adventure double quote semicolon. Line 2. Entry period compare To Ignore Case left parenthesis double quote Zoo double quote right parenthesis, returns a negative number, Line 3. Entry period compare To Ignore Case left parenthesis double quote Adventure double quote right parenthesis, returns 0, and, Line 4. Double quote Zoo double quote period compare To Ignore Case left parenthesis entry right parenthesis, returns a positive number."/>
          <p:cNvPicPr preferRelativeResize="0">
            <a:picLocks noChangeAspect="1" noChangeArrowheads="1"/>
          </p:cNvPicPr>
          <p:nvPr>
            <p:custDataLst>
              <p:tags r:id="rId1"/>
            </p:custDataLst>
          </p:nvPr>
        </p:nvPicPr>
        <p:blipFill rotWithShape="1">
          <a:blip r:embed="rId4">
            <a:extLst>
              <a:ext uri="{28A0092B-C50C-407E-A947-70E740481C1C}">
                <a14:useLocalDpi xmlns:a14="http://schemas.microsoft.com/office/drawing/2010/main" val="0"/>
              </a:ext>
            </a:extLst>
          </a:blip>
          <a:srcRect t="10010"/>
          <a:stretch/>
        </p:blipFill>
        <p:spPr bwMode="auto">
          <a:xfrm>
            <a:off x="1657350" y="2714211"/>
            <a:ext cx="5829300" cy="2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579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pPr eaLnBrk="1" hangingPunct="1"/>
            <a:r>
              <a:rPr lang="en-US" dirty="0"/>
              <a:t>Terminology Comparisons</a:t>
            </a:r>
          </a:p>
        </p:txBody>
      </p:sp>
      <p:sp>
        <p:nvSpPr>
          <p:cNvPr id="13315" name="Content Placeholder 2"/>
          <p:cNvSpPr>
            <a:spLocks noGrp="1" noChangeArrowheads="1"/>
          </p:cNvSpPr>
          <p:nvPr>
            <p:ph idx="1"/>
          </p:nvPr>
        </p:nvSpPr>
        <p:spPr>
          <a:xfrm>
            <a:off x="457200" y="1600200"/>
            <a:ext cx="8229600" cy="4525963"/>
          </a:xfrm>
        </p:spPr>
        <p:txBody>
          <a:bodyPr/>
          <a:lstStyle/>
          <a:p>
            <a:pPr indent="-256032" eaLnBrk="1" hangingPunct="1">
              <a:spcBef>
                <a:spcPts val="1000"/>
              </a:spcBef>
            </a:pPr>
            <a:r>
              <a:rPr lang="en-US" sz="2400" dirty="0">
                <a:latin typeface="+mn-lt"/>
              </a:rPr>
              <a:t>Other high-level languages have constructs called procedures, methods, functions, and/or subprograms</a:t>
            </a:r>
          </a:p>
          <a:p>
            <a:pPr lvl="1" indent="-283464" eaLnBrk="1" hangingPunct="1">
              <a:spcBef>
                <a:spcPts val="1000"/>
              </a:spcBef>
            </a:pPr>
            <a:r>
              <a:rPr lang="en-US" sz="2400" dirty="0">
                <a:latin typeface="+mn-lt"/>
              </a:rPr>
              <a:t>These types of constructs are called </a:t>
            </a:r>
            <a:r>
              <a:rPr lang="en-US" sz="2400" b="1" dirty="0">
                <a:latin typeface="+mn-lt"/>
              </a:rPr>
              <a:t>methods</a:t>
            </a:r>
            <a:r>
              <a:rPr lang="en-US" sz="2400" dirty="0">
                <a:latin typeface="+mn-lt"/>
              </a:rPr>
              <a:t> in Java</a:t>
            </a:r>
          </a:p>
          <a:p>
            <a:pPr lvl="1" indent="-283464" eaLnBrk="1" hangingPunct="1">
              <a:spcBef>
                <a:spcPts val="1000"/>
              </a:spcBef>
            </a:pPr>
            <a:r>
              <a:rPr lang="en-US" sz="2400" dirty="0">
                <a:latin typeface="+mn-lt"/>
              </a:rPr>
              <a:t>All programming constructs in Java, including </a:t>
            </a:r>
            <a:r>
              <a:rPr lang="en-US" sz="2400" b="1" dirty="0">
                <a:latin typeface="+mn-lt"/>
              </a:rPr>
              <a:t>methods</a:t>
            </a:r>
            <a:r>
              <a:rPr lang="en-US" sz="2400" dirty="0">
                <a:latin typeface="+mn-lt"/>
              </a:rPr>
              <a:t>, are part of a </a:t>
            </a:r>
            <a:r>
              <a:rPr lang="en-US" sz="2400" b="1" dirty="0">
                <a:latin typeface="+mn-lt"/>
              </a:rPr>
              <a:t>class</a:t>
            </a:r>
          </a:p>
        </p:txBody>
      </p:sp>
    </p:spTree>
    <p:extLst>
      <p:ext uri="{BB962C8B-B14F-4D97-AF65-F5344CB8AC3E}">
        <p14:creationId xmlns:p14="http://schemas.microsoft.com/office/powerpoint/2010/main" val="932007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11A6263-02E2-4156-8DA5-D74A9D4A9DE3}"/>
              </a:ext>
            </a:extLst>
          </p:cNvPr>
          <p:cNvSpPr>
            <a:spLocks noGrp="1"/>
          </p:cNvSpPr>
          <p:nvPr>
            <p:ph type="title"/>
          </p:nvPr>
        </p:nvSpPr>
        <p:spPr>
          <a:xfrm>
            <a:off x="457200" y="2880360"/>
            <a:ext cx="8229600" cy="1097279"/>
          </a:xfrm>
        </p:spPr>
        <p:txBody>
          <a:bodyPr/>
          <a:lstStyle/>
          <a:p>
            <a:pPr algn="ctr"/>
            <a:r>
              <a:rPr lang="en-US" sz="4000" dirty="0"/>
              <a:t>Practice</a:t>
            </a:r>
          </a:p>
        </p:txBody>
      </p:sp>
    </p:spTree>
    <p:extLst>
      <p:ext uri="{BB962C8B-B14F-4D97-AF65-F5344CB8AC3E}">
        <p14:creationId xmlns:p14="http://schemas.microsoft.com/office/powerpoint/2010/main" val="962994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648D5-3EDB-4657-919D-9157C1EF7325}"/>
              </a:ext>
            </a:extLst>
          </p:cNvPr>
          <p:cNvSpPr>
            <a:spLocks noGrp="1"/>
          </p:cNvSpPr>
          <p:nvPr>
            <p:ph idx="1"/>
          </p:nvPr>
        </p:nvSpPr>
        <p:spPr>
          <a:xfrm>
            <a:off x="628650" y="698575"/>
            <a:ext cx="7886700" cy="502905"/>
          </a:xfrm>
        </p:spPr>
        <p:txBody>
          <a:bodyPr/>
          <a:lstStyle/>
          <a:p>
            <a:r>
              <a:rPr lang="en-US" dirty="0"/>
              <a:t>Write a java program that calculates the area and volume of a box.</a:t>
            </a:r>
          </a:p>
        </p:txBody>
      </p:sp>
      <p:pic>
        <p:nvPicPr>
          <p:cNvPr id="7" name="Picture 6" descr="A picture containing game&#10;&#10;Description automatically generated">
            <a:extLst>
              <a:ext uri="{FF2B5EF4-FFF2-40B4-BE49-F238E27FC236}">
                <a16:creationId xmlns:a16="http://schemas.microsoft.com/office/drawing/2014/main" id="{DE376F02-8999-4199-BCD2-CE6A3A4C401C}"/>
              </a:ext>
            </a:extLst>
          </p:cNvPr>
          <p:cNvPicPr>
            <a:picLocks noChangeAspect="1"/>
          </p:cNvPicPr>
          <p:nvPr/>
        </p:nvPicPr>
        <p:blipFill>
          <a:blip r:embed="rId2"/>
          <a:stretch>
            <a:fillRect/>
          </a:stretch>
        </p:blipFill>
        <p:spPr>
          <a:xfrm>
            <a:off x="2051406" y="2328530"/>
            <a:ext cx="5041187" cy="3431885"/>
          </a:xfrm>
          <a:prstGeom prst="rect">
            <a:avLst/>
          </a:prstGeom>
        </p:spPr>
      </p:pic>
    </p:spTree>
    <p:extLst>
      <p:ext uri="{BB962C8B-B14F-4D97-AF65-F5344CB8AC3E}">
        <p14:creationId xmlns:p14="http://schemas.microsoft.com/office/powerpoint/2010/main" val="1961881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9A5A-B549-4145-A3C2-6EFB2688C6C0}"/>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C457E4F6-084D-4A3A-AB9B-42E0F45AC376}"/>
              </a:ext>
            </a:extLst>
          </p:cNvPr>
          <p:cNvSpPr>
            <a:spLocks noGrp="1"/>
          </p:cNvSpPr>
          <p:nvPr>
            <p:ph idx="1"/>
          </p:nvPr>
        </p:nvSpPr>
        <p:spPr>
          <a:xfrm>
            <a:off x="628650" y="1414131"/>
            <a:ext cx="7886700" cy="1892596"/>
          </a:xfrm>
        </p:spPr>
        <p:txBody>
          <a:bodyPr/>
          <a:lstStyle/>
          <a:p>
            <a:r>
              <a:rPr lang="en-US" dirty="0"/>
              <a:t>Write the basic structure of a java program </a:t>
            </a:r>
          </a:p>
          <a:p>
            <a:pPr lvl="1">
              <a:buFont typeface="Wingdings" panose="05000000000000000000" pitchFamily="2" charset="2"/>
              <a:buChar char="q"/>
            </a:pPr>
            <a:r>
              <a:rPr lang="en-US" dirty="0"/>
              <a:t> Create a class for the main program, usually it’s named as </a:t>
            </a:r>
            <a:r>
              <a:rPr lang="en-US" dirty="0" err="1"/>
              <a:t>PurposeDriver</a:t>
            </a:r>
            <a:r>
              <a:rPr lang="en-US" dirty="0"/>
              <a:t> or    </a:t>
            </a:r>
            <a:r>
              <a:rPr lang="en-US" dirty="0" err="1"/>
              <a:t>PurposeTest</a:t>
            </a:r>
            <a:r>
              <a:rPr lang="en-US" dirty="0"/>
              <a:t>.</a:t>
            </a:r>
          </a:p>
          <a:p>
            <a:pPr lvl="1">
              <a:buFont typeface="Wingdings" panose="05000000000000000000" pitchFamily="2" charset="2"/>
              <a:buChar char="q"/>
            </a:pPr>
            <a:r>
              <a:rPr lang="en-US" dirty="0"/>
              <a:t> This class must be public</a:t>
            </a:r>
          </a:p>
          <a:p>
            <a:pPr lvl="1">
              <a:buFont typeface="Wingdings" panose="05000000000000000000" pitchFamily="2" charset="2"/>
              <a:buChar char="q"/>
            </a:pPr>
            <a:r>
              <a:rPr lang="en-US" dirty="0"/>
              <a:t> Write the main method </a:t>
            </a:r>
          </a:p>
          <a:p>
            <a:pPr marL="342900" lvl="1" indent="0">
              <a:buNone/>
            </a:pPr>
            <a:r>
              <a:rPr lang="en-US" b="1" dirty="0"/>
              <a:t>public static void main(String[]</a:t>
            </a:r>
            <a:r>
              <a:rPr lang="en-US" b="1" dirty="0" err="1"/>
              <a:t>args</a:t>
            </a:r>
            <a:r>
              <a:rPr lang="en-US" b="1" dirty="0"/>
              <a:t>)</a:t>
            </a:r>
            <a:endParaRPr lang="en-US" dirty="0"/>
          </a:p>
        </p:txBody>
      </p:sp>
      <p:sp>
        <p:nvSpPr>
          <p:cNvPr id="6" name="Title 1">
            <a:extLst>
              <a:ext uri="{FF2B5EF4-FFF2-40B4-BE49-F238E27FC236}">
                <a16:creationId xmlns:a16="http://schemas.microsoft.com/office/drawing/2014/main" id="{EDBA7A1A-D6BF-4890-9A26-077281A017C8}"/>
              </a:ext>
            </a:extLst>
          </p:cNvPr>
          <p:cNvSpPr txBox="1">
            <a:spLocks/>
          </p:cNvSpPr>
          <p:nvPr/>
        </p:nvSpPr>
        <p:spPr>
          <a:xfrm>
            <a:off x="628650" y="3182751"/>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Step 2</a:t>
            </a:r>
          </a:p>
        </p:txBody>
      </p:sp>
      <p:sp>
        <p:nvSpPr>
          <p:cNvPr id="7" name="Content Placeholder 2">
            <a:extLst>
              <a:ext uri="{FF2B5EF4-FFF2-40B4-BE49-F238E27FC236}">
                <a16:creationId xmlns:a16="http://schemas.microsoft.com/office/drawing/2014/main" id="{D126BE9E-0C6D-4023-9749-AFA4C76C0901}"/>
              </a:ext>
            </a:extLst>
          </p:cNvPr>
          <p:cNvSpPr txBox="1">
            <a:spLocks/>
          </p:cNvSpPr>
          <p:nvPr/>
        </p:nvSpPr>
        <p:spPr>
          <a:xfrm>
            <a:off x="628650" y="4231756"/>
            <a:ext cx="7886700" cy="189259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Define all the required objects in separate classes (not necessarily in the .java file) </a:t>
            </a:r>
          </a:p>
          <a:p>
            <a:pPr lvl="1">
              <a:buFont typeface="Wingdings" panose="05000000000000000000" pitchFamily="2" charset="2"/>
              <a:buChar char="q"/>
            </a:pPr>
            <a:r>
              <a:rPr lang="en-US" dirty="0"/>
              <a:t> Here, create a class for the Box object </a:t>
            </a:r>
          </a:p>
          <a:p>
            <a:pPr lvl="1">
              <a:buFont typeface="Wingdings" panose="05000000000000000000" pitchFamily="2" charset="2"/>
              <a:buChar char="q"/>
            </a:pPr>
            <a:r>
              <a:rPr lang="en-US" dirty="0"/>
              <a:t> define all the attributes (i.e., data such as length, width and height) and methods (such as area(), volume() etc., )</a:t>
            </a:r>
          </a:p>
          <a:p>
            <a:pPr lvl="1">
              <a:buFont typeface="Wingdings" panose="05000000000000000000" pitchFamily="2" charset="2"/>
              <a:buChar char="q"/>
            </a:pPr>
            <a:r>
              <a:rPr lang="en-US" dirty="0"/>
              <a:t> Attributes are usually private (highly recommended) and methods are public</a:t>
            </a:r>
          </a:p>
        </p:txBody>
      </p:sp>
    </p:spTree>
    <p:extLst>
      <p:ext uri="{BB962C8B-B14F-4D97-AF65-F5344CB8AC3E}">
        <p14:creationId xmlns:p14="http://schemas.microsoft.com/office/powerpoint/2010/main" val="215526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869197-2EAF-4F1C-8190-9D6335266211}"/>
              </a:ext>
            </a:extLst>
          </p:cNvPr>
          <p:cNvSpPr txBox="1">
            <a:spLocks/>
          </p:cNvSpPr>
          <p:nvPr/>
        </p:nvSpPr>
        <p:spPr>
          <a:xfrm>
            <a:off x="628650" y="3615"/>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Step 3</a:t>
            </a:r>
          </a:p>
        </p:txBody>
      </p:sp>
      <p:sp>
        <p:nvSpPr>
          <p:cNvPr id="5" name="Content Placeholder 2">
            <a:extLst>
              <a:ext uri="{FF2B5EF4-FFF2-40B4-BE49-F238E27FC236}">
                <a16:creationId xmlns:a16="http://schemas.microsoft.com/office/drawing/2014/main" id="{F57A5120-BAE8-48E6-8272-4462AE3F74FF}"/>
              </a:ext>
            </a:extLst>
          </p:cNvPr>
          <p:cNvSpPr txBox="1">
            <a:spLocks/>
          </p:cNvSpPr>
          <p:nvPr/>
        </p:nvSpPr>
        <p:spPr>
          <a:xfrm>
            <a:off x="628650" y="1052620"/>
            <a:ext cx="7886700" cy="189259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Create all necessary objects (i.e., Box) in the main method  </a:t>
            </a:r>
          </a:p>
          <a:p>
            <a:pPr lvl="1">
              <a:buFont typeface="Wingdings" panose="05000000000000000000" pitchFamily="2" charset="2"/>
              <a:buChar char="q"/>
            </a:pPr>
            <a:r>
              <a:rPr lang="en-US" dirty="0"/>
              <a:t> Use the keyword “new” to create an object out of a class </a:t>
            </a:r>
          </a:p>
          <a:p>
            <a:pPr lvl="1">
              <a:buFont typeface="Wingdings" panose="05000000000000000000" pitchFamily="2" charset="2"/>
              <a:buChar char="q"/>
            </a:pPr>
            <a:r>
              <a:rPr lang="en-US" dirty="0"/>
              <a:t> Call relevant methods defined earlier (i.e., area(), volume() )</a:t>
            </a:r>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125777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pPr eaLnBrk="1" hangingPunct="1"/>
            <a:r>
              <a:rPr lang="en-US" dirty="0"/>
              <a:t>A Sample Java Application Program</a:t>
            </a:r>
          </a:p>
        </p:txBody>
      </p:sp>
      <p:sp>
        <p:nvSpPr>
          <p:cNvPr id="2" name="Content Placeholder 2"/>
          <p:cNvSpPr>
            <a:spLocks noGrp="1"/>
          </p:cNvSpPr>
          <p:nvPr>
            <p:ph idx="1"/>
          </p:nvPr>
        </p:nvSpPr>
        <p:spPr>
          <a:xfrm>
            <a:off x="457200" y="1600201"/>
            <a:ext cx="8229600" cy="506002"/>
          </a:xfrm>
        </p:spPr>
        <p:txBody>
          <a:bodyPr/>
          <a:lstStyle/>
          <a:p>
            <a:pPr marL="101600" indent="0">
              <a:buNone/>
            </a:pPr>
            <a:r>
              <a:rPr lang="en-US" dirty="0"/>
              <a:t>Display 1.1 A sample java Program</a:t>
            </a:r>
          </a:p>
        </p:txBody>
      </p:sp>
      <p:pic>
        <p:nvPicPr>
          <p:cNvPr id="16387" name="Picture 3" descr="A computer code has 12 lines. The lines read as follows. Line 1. public class First Program. The words, First program, are highlighted and labeled, Name of class left parenthesis program right parenthesis. Line 2. left brace. Line 3, indented once. public static void main left parenthesis String left bracket right bracket a r g s right parenthesis. Line 4, indented once. left brace. Line 5, indented twice. System period out period print l n left parenthesis double quote Hello reader period double quote right parenthesis semicolon. Line 6, indented twice. System period out period print l n left parenthesis double quote Welcome to Java period double quote right parenthesis semicolon. Line 7, indented twice. System period out period print l n left parenthesis double quote Let's demonstrate a simple calculation period double quote right parenthesis semicolon. Line 8, indented twice. i n t answer semicolon. Line 9, indented twice. answer equals 2 plus 2 semicolon. Line 10, indented twice. System period out period print l n left parenthesis double quote 2 plus 2 is double quote plus answer right parenthesis semicolon. Line 11, indented once. right brace. Lines 3 to 11 are highlighted and labeled, The main method. Line 12. right brace. The output of the code has 4 lines. The lines read as follows, Line 1. Hello reader. Line 2. Welcome to Java. Line 3. Let's demonstrate a simple calculation. Line 4. 2 plus 2 is 4."/>
          <p:cNvPicPr>
            <a:picLocks noChangeAspect="1" noChangeArrowheads="1"/>
          </p:cNvPicPr>
          <p:nvPr/>
        </p:nvPicPr>
        <p:blipFill rotWithShape="1">
          <a:blip r:embed="rId3">
            <a:extLst>
              <a:ext uri="{28A0092B-C50C-407E-A947-70E740481C1C}">
                <a14:useLocalDpi xmlns:a14="http://schemas.microsoft.com/office/drawing/2010/main" val="0"/>
              </a:ext>
            </a:extLst>
          </a:blip>
          <a:srcRect t="6901" b="4321"/>
          <a:stretch/>
        </p:blipFill>
        <p:spPr bwMode="auto">
          <a:xfrm>
            <a:off x="1436740" y="2260315"/>
            <a:ext cx="6270519" cy="372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81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pPr eaLnBrk="1" hangingPunct="1"/>
            <a:r>
              <a:rPr lang="en-US" b="1" dirty="0">
                <a:latin typeface="Times New Roman" panose="02020603050405020304" pitchFamily="18" charset="0"/>
                <a:cs typeface="Times New Roman" panose="02020603050405020304" pitchFamily="18" charset="0"/>
              </a:rPr>
              <a:t>System.out.println </a:t>
            </a:r>
            <a:r>
              <a:rPr lang="en-US" sz="2000" b="0" dirty="0">
                <a:latin typeface="Times New Roman" panose="02020603050405020304" pitchFamily="18" charset="0"/>
                <a:cs typeface="Times New Roman" panose="02020603050405020304" pitchFamily="18" charset="0"/>
              </a:rPr>
              <a:t>(1 of 2)</a:t>
            </a:r>
          </a:p>
        </p:txBody>
      </p:sp>
      <p:sp>
        <p:nvSpPr>
          <p:cNvPr id="17411" name="Content Placeholder 2"/>
          <p:cNvSpPr>
            <a:spLocks noGrp="1" noChangeArrowheads="1"/>
          </p:cNvSpPr>
          <p:nvPr>
            <p:ph idx="1"/>
          </p:nvPr>
        </p:nvSpPr>
        <p:spPr>
          <a:xfrm>
            <a:off x="457200" y="1600200"/>
            <a:ext cx="8229600" cy="4525963"/>
          </a:xfrm>
        </p:spPr>
        <p:txBody>
          <a:bodyPr/>
          <a:lstStyle/>
          <a:p>
            <a:pPr indent="-256032" eaLnBrk="1" hangingPunct="1"/>
            <a:r>
              <a:rPr lang="en-US" sz="2400" dirty="0">
                <a:solidFill>
                  <a:schemeClr val="tx1"/>
                </a:solidFill>
                <a:latin typeface="+mn-lt"/>
              </a:rPr>
              <a:t>Java programs work by having things called </a:t>
            </a:r>
            <a:r>
              <a:rPr lang="en-US" sz="2400" b="1" dirty="0">
                <a:solidFill>
                  <a:schemeClr val="tx1"/>
                </a:solidFill>
                <a:latin typeface="+mn-lt"/>
              </a:rPr>
              <a:t>objects </a:t>
            </a:r>
            <a:r>
              <a:rPr lang="en-US" sz="2400" dirty="0">
                <a:solidFill>
                  <a:schemeClr val="tx1"/>
                </a:solidFill>
                <a:latin typeface="+mn-lt"/>
              </a:rPr>
              <a:t>perform actions</a:t>
            </a:r>
          </a:p>
          <a:p>
            <a:pPr lvl="1" indent="-283464" eaLnBrk="1" hangingPunct="1"/>
            <a:r>
              <a:rPr lang="en-US" sz="2400" b="1" dirty="0">
                <a:solidFill>
                  <a:schemeClr val="tx1"/>
                </a:solidFill>
                <a:latin typeface="Courier New" panose="02070309020205020404" pitchFamily="49" charset="0"/>
                <a:cs typeface="Courier New" panose="02070309020205020404" pitchFamily="49" charset="0"/>
              </a:rPr>
              <a:t>System.out</a:t>
            </a:r>
            <a:r>
              <a:rPr lang="en-US" sz="2400" dirty="0">
                <a:solidFill>
                  <a:schemeClr val="tx1"/>
                </a:solidFill>
                <a:latin typeface="+mn-lt"/>
              </a:rPr>
              <a:t>:  An object used for sending output to the screen</a:t>
            </a:r>
          </a:p>
          <a:p>
            <a:pPr indent="-256032" eaLnBrk="1" hangingPunct="1"/>
            <a:r>
              <a:rPr lang="en-US" sz="2400" dirty="0">
                <a:solidFill>
                  <a:schemeClr val="tx1"/>
                </a:solidFill>
                <a:latin typeface="+mn-lt"/>
              </a:rPr>
              <a:t>The actions performed by an object are called </a:t>
            </a:r>
            <a:r>
              <a:rPr lang="en-US" sz="2400" b="1" dirty="0">
                <a:solidFill>
                  <a:schemeClr val="tx1"/>
                </a:solidFill>
                <a:latin typeface="+mn-lt"/>
              </a:rPr>
              <a:t>methods</a:t>
            </a:r>
          </a:p>
          <a:p>
            <a:pPr lvl="1" indent="-283464" eaLnBrk="1" hangingPunct="1"/>
            <a:r>
              <a:rPr lang="en-US" sz="2400" b="1" dirty="0" err="1">
                <a:solidFill>
                  <a:schemeClr val="tx1"/>
                </a:solidFill>
                <a:latin typeface="Courier New" panose="02070309020205020404" pitchFamily="49" charset="0"/>
                <a:cs typeface="Courier New" panose="02070309020205020404" pitchFamily="49" charset="0"/>
              </a:rPr>
              <a:t>Printl</a:t>
            </a:r>
            <a:r>
              <a:rPr lang="en-US" sz="100" b="1" dirty="0">
                <a:solidFill>
                  <a:schemeClr val="tx1"/>
                </a:solidFill>
                <a:latin typeface="Courier New" panose="02070309020205020404" pitchFamily="49" charset="0"/>
                <a:cs typeface="Courier New" panose="02070309020205020404" pitchFamily="49" charset="0"/>
              </a:rPr>
              <a:t> </a:t>
            </a:r>
            <a:r>
              <a:rPr lang="en-US" sz="2400" b="1" dirty="0">
                <a:solidFill>
                  <a:schemeClr val="tx1"/>
                </a:solidFill>
                <a:latin typeface="Courier New" panose="02070309020205020404" pitchFamily="49" charset="0"/>
                <a:cs typeface="Courier New" panose="02070309020205020404" pitchFamily="49" charset="0"/>
              </a:rPr>
              <a:t>n</a:t>
            </a:r>
            <a:r>
              <a:rPr lang="en-US" sz="2400" dirty="0">
                <a:solidFill>
                  <a:schemeClr val="tx1"/>
                </a:solidFill>
                <a:latin typeface="+mn-lt"/>
              </a:rPr>
              <a:t>:  The method or action that the </a:t>
            </a:r>
            <a:r>
              <a:rPr lang="en-US" sz="2400" b="1" dirty="0">
                <a:solidFill>
                  <a:schemeClr val="tx1"/>
                </a:solidFill>
                <a:latin typeface="Courier New" panose="02070309020205020404" pitchFamily="49" charset="0"/>
                <a:cs typeface="Courier New" panose="02070309020205020404" pitchFamily="49" charset="0"/>
              </a:rPr>
              <a:t>System.out</a:t>
            </a:r>
            <a:r>
              <a:rPr lang="en-US" sz="2400" dirty="0">
                <a:solidFill>
                  <a:schemeClr val="tx1"/>
                </a:solidFill>
                <a:latin typeface="+mn-lt"/>
              </a:rPr>
              <a:t> object performs</a:t>
            </a:r>
          </a:p>
        </p:txBody>
      </p:sp>
    </p:spTree>
    <p:extLst>
      <p:ext uri="{BB962C8B-B14F-4D97-AF65-F5344CB8AC3E}">
        <p14:creationId xmlns:p14="http://schemas.microsoft.com/office/powerpoint/2010/main" val="3425066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pPr eaLnBrk="1" hangingPunct="1"/>
            <a:r>
              <a:rPr lang="en-US" b="1" dirty="0" err="1">
                <a:latin typeface="Times New Roman" panose="02020603050405020304" pitchFamily="18" charset="0"/>
                <a:cs typeface="Times New Roman" panose="02020603050405020304" pitchFamily="18" charset="0"/>
              </a:rPr>
              <a:t>System.out.printl</a:t>
            </a:r>
            <a:r>
              <a:rPr lang="en-US" sz="1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 </a:t>
            </a:r>
            <a:r>
              <a:rPr lang="en-US" sz="2000" b="0" dirty="0">
                <a:latin typeface="Times New Roman" panose="02020603050405020304" pitchFamily="18" charset="0"/>
                <a:cs typeface="Times New Roman" panose="02020603050405020304" pitchFamily="18" charset="0"/>
              </a:rPr>
              <a:t>(2 of 2)</a:t>
            </a:r>
          </a:p>
        </p:txBody>
      </p:sp>
      <p:sp>
        <p:nvSpPr>
          <p:cNvPr id="18435" name="Content Placeholder 2"/>
          <p:cNvSpPr>
            <a:spLocks noGrp="1" noChangeArrowheads="1"/>
          </p:cNvSpPr>
          <p:nvPr>
            <p:ph idx="1"/>
          </p:nvPr>
        </p:nvSpPr>
        <p:spPr>
          <a:xfrm>
            <a:off x="457200" y="1600200"/>
            <a:ext cx="8229600" cy="3558209"/>
          </a:xfrm>
        </p:spPr>
        <p:txBody>
          <a:bodyPr/>
          <a:lstStyle/>
          <a:p>
            <a:pPr indent="-256032" eaLnBrk="1" hangingPunct="1"/>
            <a:r>
              <a:rPr lang="en-US" sz="2400" b="1" dirty="0">
                <a:latin typeface="+mn-lt"/>
              </a:rPr>
              <a:t>Invoking or calling </a:t>
            </a:r>
            <a:r>
              <a:rPr lang="en-US" sz="2400" dirty="0">
                <a:latin typeface="+mn-lt"/>
              </a:rPr>
              <a:t>a method:  When an object performs an action using a method</a:t>
            </a:r>
          </a:p>
          <a:p>
            <a:pPr lvl="1" indent="-283464" eaLnBrk="1" hangingPunct="1"/>
            <a:r>
              <a:rPr lang="en-US" sz="2400" dirty="0">
                <a:latin typeface="+mn-lt"/>
              </a:rPr>
              <a:t>Also called </a:t>
            </a:r>
            <a:r>
              <a:rPr lang="en-US" sz="2400" b="1" dirty="0">
                <a:latin typeface="+mn-lt"/>
              </a:rPr>
              <a:t>sending a message </a:t>
            </a:r>
            <a:r>
              <a:rPr lang="en-US" sz="2400" dirty="0">
                <a:latin typeface="+mn-lt"/>
              </a:rPr>
              <a:t>to the object</a:t>
            </a:r>
          </a:p>
          <a:p>
            <a:pPr lvl="1" indent="-283464" eaLnBrk="1" hangingPunct="1"/>
            <a:r>
              <a:rPr lang="en-US" sz="2400" dirty="0">
                <a:latin typeface="+mn-lt"/>
              </a:rPr>
              <a:t>Method invocation syntax (in order):  an object</a:t>
            </a:r>
            <a:r>
              <a:rPr lang="en-US" sz="2400" dirty="0">
                <a:solidFill>
                  <a:schemeClr val="accent2"/>
                </a:solidFill>
                <a:latin typeface="+mn-lt"/>
              </a:rPr>
              <a:t>,</a:t>
            </a:r>
            <a:r>
              <a:rPr lang="en-US" sz="2400" dirty="0">
                <a:latin typeface="+mn-lt"/>
              </a:rPr>
              <a:t> a dot (period), the method name, and a pair of parentheses</a:t>
            </a:r>
          </a:p>
          <a:p>
            <a:pPr lvl="1" indent="-283464" eaLnBrk="1" hangingPunct="1"/>
            <a:r>
              <a:rPr lang="en-US" sz="2400" dirty="0">
                <a:latin typeface="+mn-lt"/>
              </a:rPr>
              <a:t>Arguments</a:t>
            </a:r>
            <a:r>
              <a:rPr lang="en-US" sz="2400" dirty="0">
                <a:solidFill>
                  <a:srgbClr val="034CA1"/>
                </a:solidFill>
                <a:latin typeface="+mn-lt"/>
              </a:rPr>
              <a:t>: </a:t>
            </a:r>
            <a:r>
              <a:rPr lang="en-US" sz="2400" dirty="0">
                <a:latin typeface="+mn-lt"/>
              </a:rPr>
              <a:t> Zero or more pieces of information needed by the method that are placed inside the parentheses</a:t>
            </a:r>
          </a:p>
        </p:txBody>
      </p:sp>
      <p:pic>
        <p:nvPicPr>
          <p:cNvPr id="3" name="Picture 3" descr="Computer code reads, System period out period print l n left parenthesis double quote This is an argument double quote right parenthesis semicolon."/>
          <p:cNvPicPr>
            <a:picLocks noChangeAspect="1"/>
          </p:cNvPicPr>
          <p:nvPr/>
        </p:nvPicPr>
        <p:blipFill>
          <a:blip r:embed="rId3"/>
          <a:stretch>
            <a:fillRect/>
          </a:stretch>
        </p:blipFill>
        <p:spPr>
          <a:xfrm>
            <a:off x="915919" y="5334870"/>
            <a:ext cx="4688230" cy="377985"/>
          </a:xfrm>
          <a:prstGeom prst="rect">
            <a:avLst/>
          </a:prstGeom>
        </p:spPr>
      </p:pic>
    </p:spTree>
    <p:extLst>
      <p:ext uri="{BB962C8B-B14F-4D97-AF65-F5344CB8AC3E}">
        <p14:creationId xmlns:p14="http://schemas.microsoft.com/office/powerpoint/2010/main" val="234113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pPr eaLnBrk="1" hangingPunct="1"/>
            <a:r>
              <a:rPr lang="en-US" dirty="0"/>
              <a:t>Variable declarations </a:t>
            </a:r>
          </a:p>
        </p:txBody>
      </p:sp>
      <p:sp>
        <p:nvSpPr>
          <p:cNvPr id="19459" name="Content Placeholder 2"/>
          <p:cNvSpPr>
            <a:spLocks noGrp="1" noChangeArrowheads="1"/>
          </p:cNvSpPr>
          <p:nvPr>
            <p:ph idx="1"/>
          </p:nvPr>
        </p:nvSpPr>
        <p:spPr>
          <a:xfrm>
            <a:off x="457200" y="1600200"/>
            <a:ext cx="8229600" cy="1699591"/>
          </a:xfrm>
        </p:spPr>
        <p:txBody>
          <a:bodyPr/>
          <a:lstStyle/>
          <a:p>
            <a:pPr eaLnBrk="1" hangingPunct="1"/>
            <a:r>
              <a:rPr lang="en-US" sz="2400" dirty="0">
                <a:latin typeface="+mn-lt"/>
              </a:rPr>
              <a:t>Variable declarations in Java are similar to those in other programming languages</a:t>
            </a:r>
          </a:p>
          <a:p>
            <a:pPr lvl="1" eaLnBrk="1" hangingPunct="1"/>
            <a:r>
              <a:rPr lang="en-US" sz="2400" dirty="0">
                <a:latin typeface="+mn-lt"/>
              </a:rPr>
              <a:t>Simply give the type of the variable followed by its name and a semicolon</a:t>
            </a:r>
            <a:endParaRPr lang="en-US" sz="2400" dirty="0">
              <a:solidFill>
                <a:schemeClr val="hlink"/>
              </a:solidFill>
              <a:latin typeface="+mn-lt"/>
            </a:endParaRPr>
          </a:p>
        </p:txBody>
      </p:sp>
      <p:pic>
        <p:nvPicPr>
          <p:cNvPr id="3" name="Picture 3" descr="Computer code reads, i n t answer semicolon."/>
          <p:cNvPicPr>
            <a:picLocks noChangeAspect="1"/>
          </p:cNvPicPr>
          <p:nvPr/>
        </p:nvPicPr>
        <p:blipFill>
          <a:blip r:embed="rId3"/>
          <a:stretch>
            <a:fillRect/>
          </a:stretch>
        </p:blipFill>
        <p:spPr>
          <a:xfrm>
            <a:off x="2658266" y="3511262"/>
            <a:ext cx="2773920" cy="749873"/>
          </a:xfrm>
          <a:prstGeom prst="rect">
            <a:avLst/>
          </a:prstGeom>
        </p:spPr>
      </p:pic>
    </p:spTree>
    <p:extLst>
      <p:ext uri="{BB962C8B-B14F-4D97-AF65-F5344CB8AC3E}">
        <p14:creationId xmlns:p14="http://schemas.microsoft.com/office/powerpoint/2010/main" val="393653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Using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 name="Content Placeholder 2"/>
          <p:cNvSpPr>
            <a:spLocks noGrp="1"/>
          </p:cNvSpPr>
          <p:nvPr>
            <p:ph sz="quarter" idx="12"/>
          </p:nvPr>
        </p:nvSpPr>
        <p:spPr>
          <a:xfrm>
            <a:off x="457200" y="1594281"/>
            <a:ext cx="8229600" cy="2049203"/>
          </a:xfrm>
        </p:spPr>
        <p:txBody>
          <a:bodyPr/>
          <a:lstStyle/>
          <a:p>
            <a:pPr indent="-256032"/>
            <a:r>
              <a:rPr lang="en-US" sz="2400" dirty="0">
                <a:latin typeface="+mn-lt"/>
              </a:rPr>
              <a:t>In Java, the equal sign (</a:t>
            </a:r>
            <a:r>
              <a:rPr lang="en-US" sz="2400" b="1" dirty="0">
                <a:solidFill>
                  <a:schemeClr val="tx1"/>
                </a:solidFill>
                <a:latin typeface="Courier New" panose="02070309020205020404" pitchFamily="49" charset="0"/>
                <a:cs typeface="Courier New" panose="02070309020205020404" pitchFamily="49" charset="0"/>
              </a:rPr>
              <a:t>=</a:t>
            </a:r>
            <a:r>
              <a:rPr lang="en-US" sz="2400" dirty="0">
                <a:latin typeface="+mn-lt"/>
              </a:rPr>
              <a:t>) is used as the </a:t>
            </a:r>
            <a:r>
              <a:rPr lang="en-US" sz="2400" b="1" dirty="0">
                <a:latin typeface="+mn-lt"/>
              </a:rPr>
              <a:t>assignment operator</a:t>
            </a:r>
          </a:p>
          <a:p>
            <a:pPr lvl="1" indent="-283464" eaLnBrk="1" hangingPunct="1"/>
            <a:r>
              <a:rPr lang="en-US" sz="2400" dirty="0">
                <a:latin typeface="+mn-lt"/>
              </a:rPr>
              <a:t>The variable on the left side of the assignment operator is </a:t>
            </a:r>
            <a:r>
              <a:rPr lang="en-US" sz="2400" b="1" dirty="0">
                <a:latin typeface="+mn-lt"/>
              </a:rPr>
              <a:t>assigned the value</a:t>
            </a:r>
            <a:r>
              <a:rPr lang="en-US" sz="2400" dirty="0">
                <a:latin typeface="+mn-lt"/>
              </a:rPr>
              <a:t> of the expression on the right side of the assignment operator</a:t>
            </a:r>
          </a:p>
        </p:txBody>
      </p:sp>
      <p:sp>
        <p:nvSpPr>
          <p:cNvPr id="3" name="Content Placeholder 4"/>
          <p:cNvSpPr>
            <a:spLocks noGrp="1"/>
          </p:cNvSpPr>
          <p:nvPr>
            <p:ph sz="quarter" idx="13"/>
          </p:nvPr>
        </p:nvSpPr>
        <p:spPr>
          <a:xfrm>
            <a:off x="457200" y="4254166"/>
            <a:ext cx="8229600" cy="1384634"/>
          </a:xfrm>
        </p:spPr>
        <p:txBody>
          <a:bodyPr/>
          <a:lstStyle/>
          <a:p>
            <a:pPr indent="-256032"/>
            <a:r>
              <a:rPr lang="en-US" sz="2400" dirty="0">
                <a:latin typeface="+mn-lt"/>
              </a:rPr>
              <a:t>In Java, the plus sign (</a:t>
            </a:r>
            <a:r>
              <a:rPr lang="en-US" sz="2400" b="1" dirty="0">
                <a:solidFill>
                  <a:schemeClr val="tx1"/>
                </a:solidFill>
                <a:latin typeface="+mn-lt"/>
              </a:rPr>
              <a:t>+</a:t>
            </a:r>
            <a:r>
              <a:rPr lang="en-US" sz="2400" dirty="0">
                <a:latin typeface="+mn-lt"/>
              </a:rPr>
              <a:t>) can be used to denote addition (as above) or </a:t>
            </a:r>
            <a:r>
              <a:rPr lang="en-US" sz="2400" b="1" dirty="0">
                <a:latin typeface="+mn-lt"/>
              </a:rPr>
              <a:t>concatenation</a:t>
            </a:r>
          </a:p>
          <a:p>
            <a:pPr lvl="1" indent="-283464" eaLnBrk="1" hangingPunct="1"/>
            <a:r>
              <a:rPr lang="en-US" sz="2400" dirty="0">
                <a:latin typeface="+mn-lt"/>
              </a:rPr>
              <a:t>Using </a:t>
            </a:r>
            <a:r>
              <a:rPr lang="en-US" sz="2400" b="1" dirty="0">
                <a:solidFill>
                  <a:schemeClr val="tx1"/>
                </a:solidFill>
                <a:latin typeface="Courier New" panose="02070309020205020404" pitchFamily="49" charset="0"/>
                <a:cs typeface="Courier New" panose="02070309020205020404" pitchFamily="49" charset="0"/>
              </a:rPr>
              <a:t>+</a:t>
            </a:r>
            <a:r>
              <a:rPr lang="en-US" sz="2400" dirty="0">
                <a:latin typeface="+mn-lt"/>
              </a:rPr>
              <a:t>, two strings can be connected together</a:t>
            </a:r>
            <a:endParaRPr lang="en-US" sz="2400" dirty="0">
              <a:solidFill>
                <a:srgbClr val="034CA1"/>
              </a:solidFill>
              <a:latin typeface="+mn-lt"/>
            </a:endParaRPr>
          </a:p>
        </p:txBody>
      </p:sp>
      <p:pic>
        <p:nvPicPr>
          <p:cNvPr id="9" name="Picture 3" descr="Computer code reads, answer equals 2 plus 2 semicolon."/>
          <p:cNvPicPr>
            <a:picLocks noChangeAspect="1"/>
          </p:cNvPicPr>
          <p:nvPr/>
        </p:nvPicPr>
        <p:blipFill>
          <a:blip r:embed="rId3"/>
          <a:stretch>
            <a:fillRect/>
          </a:stretch>
        </p:blipFill>
        <p:spPr>
          <a:xfrm>
            <a:off x="2732199" y="3649105"/>
            <a:ext cx="2933106" cy="605061"/>
          </a:xfrm>
          <a:prstGeom prst="rect">
            <a:avLst/>
          </a:prstGeom>
        </p:spPr>
      </p:pic>
      <p:pic>
        <p:nvPicPr>
          <p:cNvPr id="11" name="Picture 5" descr="Computer code reads, System period out period print l n left parenthesis double quote 2 plus 2 is double quote plus answer right parenthesis semicolon."/>
          <p:cNvPicPr>
            <a:picLocks noChangeAspect="1"/>
          </p:cNvPicPr>
          <p:nvPr/>
        </p:nvPicPr>
        <p:blipFill>
          <a:blip r:embed="rId4"/>
          <a:stretch>
            <a:fillRect/>
          </a:stretch>
        </p:blipFill>
        <p:spPr>
          <a:xfrm>
            <a:off x="700704" y="5738192"/>
            <a:ext cx="7742591" cy="591363"/>
          </a:xfrm>
          <a:prstGeom prst="rect">
            <a:avLst/>
          </a:prstGeom>
        </p:spPr>
      </p:pic>
    </p:spTree>
    <p:extLst>
      <p:ext uri="{BB962C8B-B14F-4D97-AF65-F5344CB8AC3E}">
        <p14:creationId xmlns:p14="http://schemas.microsoft.com/office/powerpoint/2010/main" val="118385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pPr eaLnBrk="1" hangingPunct="1"/>
            <a:r>
              <a:rPr lang="en-US" dirty="0"/>
              <a:t>Computer Language Levels </a:t>
            </a:r>
            <a:r>
              <a:rPr lang="en-US" sz="2000" b="0" dirty="0"/>
              <a:t>(1 of 2)</a:t>
            </a:r>
          </a:p>
        </p:txBody>
      </p:sp>
      <p:sp>
        <p:nvSpPr>
          <p:cNvPr id="21507" name="Content Placeholder 2"/>
          <p:cNvSpPr>
            <a:spLocks noGrp="1" noChangeArrowheads="1"/>
          </p:cNvSpPr>
          <p:nvPr>
            <p:ph idx="1"/>
          </p:nvPr>
        </p:nvSpPr>
        <p:spPr>
          <a:xfrm>
            <a:off x="457200" y="1600200"/>
            <a:ext cx="8229600" cy="4691270"/>
          </a:xfrm>
        </p:spPr>
        <p:txBody>
          <a:bodyPr/>
          <a:lstStyle/>
          <a:p>
            <a:pPr indent="-256032" eaLnBrk="1" hangingPunct="1"/>
            <a:r>
              <a:rPr lang="en-US" sz="2400" b="1" dirty="0">
                <a:latin typeface="+mn-lt"/>
              </a:rPr>
              <a:t>High-level language:  </a:t>
            </a:r>
            <a:r>
              <a:rPr lang="en-US" sz="2400" dirty="0">
                <a:latin typeface="+mn-lt"/>
              </a:rPr>
              <a:t>A language that people can read, write, and  understand</a:t>
            </a:r>
          </a:p>
          <a:p>
            <a:pPr lvl="1" indent="-283464" eaLnBrk="1" hangingPunct="1"/>
            <a:r>
              <a:rPr lang="en-US" sz="2400" dirty="0">
                <a:latin typeface="+mn-lt"/>
              </a:rPr>
              <a:t>A program written in a high-level language must be translated into a language that can be understood by a computer before it can be run</a:t>
            </a:r>
          </a:p>
          <a:p>
            <a:pPr indent="-256032" eaLnBrk="1" hangingPunct="1"/>
            <a:r>
              <a:rPr lang="en-US" sz="2400" b="1" dirty="0">
                <a:latin typeface="+mn-lt"/>
              </a:rPr>
              <a:t>Machine language:  </a:t>
            </a:r>
            <a:r>
              <a:rPr lang="en-US" sz="2400" dirty="0">
                <a:latin typeface="+mn-lt"/>
              </a:rPr>
              <a:t>A language that a computer can understand</a:t>
            </a:r>
          </a:p>
        </p:txBody>
      </p:sp>
    </p:spTree>
    <p:extLst>
      <p:ext uri="{BB962C8B-B14F-4D97-AF65-F5344CB8AC3E}">
        <p14:creationId xmlns:p14="http://schemas.microsoft.com/office/powerpoint/2010/main" val="2869525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9563B-0449-45BC-92CD-DEF6112AFDAE}">
  <ds:schemaRefs>
    <ds:schemaRef ds:uri="http://schemas.microsoft.com/sharepoint/v3/contenttype/forms"/>
  </ds:schemaRefs>
</ds:datastoreItem>
</file>

<file path=customXml/itemProps2.xml><?xml version="1.0" encoding="utf-8"?>
<ds:datastoreItem xmlns:ds="http://schemas.openxmlformats.org/officeDocument/2006/customXml" ds:itemID="{3168B98B-D46B-4E1E-B6F3-9D4AA5F07D63}">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10195</TotalTime>
  <Words>1471</Words>
  <Application>Microsoft Office PowerPoint</Application>
  <PresentationFormat>On-screen Show (4:3)</PresentationFormat>
  <Paragraphs>148</Paragraphs>
  <Slides>33</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Courier New</vt:lpstr>
      <vt:lpstr>Noto Sans Symbols</vt:lpstr>
      <vt:lpstr>Times New Roman</vt:lpstr>
      <vt:lpstr>Verdana</vt:lpstr>
      <vt:lpstr>Wingdings</vt:lpstr>
      <vt:lpstr>Office Theme</vt:lpstr>
      <vt:lpstr>PowerPoint Presentation</vt:lpstr>
      <vt:lpstr>Objects and Methods</vt:lpstr>
      <vt:lpstr>Terminology Comparisons</vt:lpstr>
      <vt:lpstr>A Sample Java Application Program</vt:lpstr>
      <vt:lpstr>System.out.println (1 of 2)</vt:lpstr>
      <vt:lpstr>System.out.printl n (2 of 2)</vt:lpstr>
      <vt:lpstr>Variable declarations </vt:lpstr>
      <vt:lpstr>Using = and +</vt:lpstr>
      <vt:lpstr>Computer Language Levels (1 of 2)</vt:lpstr>
      <vt:lpstr>Computer Language Levels (2 of 2)</vt:lpstr>
      <vt:lpstr>Byte-Code and the Java Virtual Machine (1 of 2)</vt:lpstr>
      <vt:lpstr>Byte-Code and the Java Virtual Machine (2 of 2)</vt:lpstr>
      <vt:lpstr>Program terminology</vt:lpstr>
      <vt:lpstr>Class Loader</vt:lpstr>
      <vt:lpstr>Compiling a Java Program or Class</vt:lpstr>
      <vt:lpstr>Running a Java Program</vt:lpstr>
      <vt:lpstr>Syntax and Semantics</vt:lpstr>
      <vt:lpstr>Tip:  Error Messages (1 of 2)</vt:lpstr>
      <vt:lpstr>Tip:  Error Messages (2 of 2)</vt:lpstr>
      <vt:lpstr>String Methods (1 of 10)</vt:lpstr>
      <vt:lpstr>Not For Exams</vt:lpstr>
      <vt:lpstr>String Methods (2 of 10)</vt:lpstr>
      <vt:lpstr>String Methods (3 of 10)</vt:lpstr>
      <vt:lpstr>String Methods (4 of 10)</vt:lpstr>
      <vt:lpstr>String Methods (5 of 10)</vt:lpstr>
      <vt:lpstr>String Methods (6 of 10)</vt:lpstr>
      <vt:lpstr>String Methods (7 of 10)</vt:lpstr>
      <vt:lpstr>String Methods (8 of 10)</vt:lpstr>
      <vt:lpstr>String Methods (9 of 10)</vt:lpstr>
      <vt:lpstr>Practice</vt:lpstr>
      <vt:lpstr>PowerPoint Presentation</vt:lpstr>
      <vt:lpstr>Step 1</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Absolute Java, 6e</dc:title>
  <dc:subject>Engineering Computer Science</dc:subject>
  <dc:creator>Savitch</dc:creator>
  <cp:keywords>Engineering Computer Science</cp:keywords>
  <cp:lastModifiedBy>shamim shawkat</cp:lastModifiedBy>
  <cp:revision>251</cp:revision>
  <dcterms:modified xsi:type="dcterms:W3CDTF">2020-01-24T15:21:56Z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