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7"/>
  </p:notesMasterIdLst>
  <p:handoutMasterIdLst>
    <p:handoutMasterId r:id="rId28"/>
  </p:handoutMasterIdLst>
  <p:sldIdLst>
    <p:sldId id="366" r:id="rId5"/>
    <p:sldId id="385" r:id="rId6"/>
    <p:sldId id="386" r:id="rId7"/>
    <p:sldId id="443" r:id="rId8"/>
    <p:sldId id="389" r:id="rId9"/>
    <p:sldId id="393" r:id="rId10"/>
    <p:sldId id="399" r:id="rId11"/>
    <p:sldId id="400" r:id="rId12"/>
    <p:sldId id="401" r:id="rId13"/>
    <p:sldId id="405" r:id="rId14"/>
    <p:sldId id="406" r:id="rId15"/>
    <p:sldId id="415" r:id="rId16"/>
    <p:sldId id="416" r:id="rId17"/>
    <p:sldId id="417" r:id="rId18"/>
    <p:sldId id="418" r:id="rId19"/>
    <p:sldId id="425" r:id="rId20"/>
    <p:sldId id="430" r:id="rId21"/>
    <p:sldId id="434" r:id="rId22"/>
    <p:sldId id="435" r:id="rId23"/>
    <p:sldId id="440" r:id="rId24"/>
    <p:sldId id="441" r:id="rId25"/>
    <p:sldId id="442"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32" userDrawn="1">
          <p15:clr>
            <a:srgbClr val="A4A3A4"/>
          </p15:clr>
        </p15:guide>
        <p15:guide id="2" pos="29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83256" autoAdjust="0"/>
  </p:normalViewPr>
  <p:slideViewPr>
    <p:cSldViewPr snapToGrid="0" snapToObjects="1">
      <p:cViewPr varScale="1">
        <p:scale>
          <a:sx n="71" d="100"/>
          <a:sy n="71" d="100"/>
        </p:scale>
        <p:origin x="1584" y="62"/>
      </p:cViewPr>
      <p:guideLst>
        <p:guide orient="horz" pos="2232"/>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15AF18-7F7B-4AB4-94BE-8FC2F9DA13BD}"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2071002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B59413-B870-4F77-BC61-8E16563191D5}" type="slidenum">
              <a:rPr lang="en-US" smtClean="0"/>
              <a:pPr fontAlgn="base">
                <a:spcBef>
                  <a:spcPct val="0"/>
                </a:spcBef>
                <a:spcAft>
                  <a:spcPct val="0"/>
                </a:spcAft>
                <a:defRPr/>
              </a:pPr>
              <a:t>10</a:t>
            </a:fld>
            <a:endParaRPr lang="en-US"/>
          </a:p>
        </p:txBody>
      </p:sp>
    </p:spTree>
    <p:extLst>
      <p:ext uri="{BB962C8B-B14F-4D97-AF65-F5344CB8AC3E}">
        <p14:creationId xmlns:p14="http://schemas.microsoft.com/office/powerpoint/2010/main" val="357370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FBA47-BEB4-46EB-ADE9-91360BB4CDAE}"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4291293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8924BA-83FB-41BE-8C12-7FD84C70C47B}"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2304146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2CB84C-F4F0-4D82-9FA8-1727B21D9FCD}"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1651993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34A102-F2E7-42A5-85EE-6D8ECF73EE21}"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367412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0DAB67-24FF-4329-9ECF-8BD4DF065827}" type="slidenum">
              <a:rPr lang="en-US" smtClean="0"/>
              <a:pPr fontAlgn="base">
                <a:spcBef>
                  <a:spcPct val="0"/>
                </a:spcBef>
                <a:spcAft>
                  <a:spcPct val="0"/>
                </a:spcAft>
                <a:defRPr/>
              </a:pPr>
              <a:t>15</a:t>
            </a:fld>
            <a:endParaRPr lang="en-US"/>
          </a:p>
        </p:txBody>
      </p:sp>
    </p:spTree>
    <p:extLst>
      <p:ext uri="{BB962C8B-B14F-4D97-AF65-F5344CB8AC3E}">
        <p14:creationId xmlns:p14="http://schemas.microsoft.com/office/powerpoint/2010/main" val="413680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19C6BA-4B85-4882-A7FD-5FA6081D60BF}" type="slidenum">
              <a:rPr lang="en-US" smtClean="0"/>
              <a:pPr fontAlgn="base">
                <a:spcBef>
                  <a:spcPct val="0"/>
                </a:spcBef>
                <a:spcAft>
                  <a:spcPct val="0"/>
                </a:spcAft>
                <a:defRPr/>
              </a:pPr>
              <a:t>16</a:t>
            </a:fld>
            <a:endParaRPr lang="en-US"/>
          </a:p>
        </p:txBody>
      </p:sp>
    </p:spTree>
    <p:extLst>
      <p:ext uri="{BB962C8B-B14F-4D97-AF65-F5344CB8AC3E}">
        <p14:creationId xmlns:p14="http://schemas.microsoft.com/office/powerpoint/2010/main" val="2407671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80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5C4B99-B279-49ED-A7BC-9EA5114921B2}"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2051608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ED00F2-E377-4D47-B5AF-3C4B4232CA61}" type="slidenum">
              <a:rPr lang="en-US" smtClean="0"/>
              <a:pPr fontAlgn="base">
                <a:spcBef>
                  <a:spcPct val="0"/>
                </a:spcBef>
                <a:spcAft>
                  <a:spcPct val="0"/>
                </a:spcAft>
                <a:defRPr/>
              </a:pPr>
              <a:t>18</a:t>
            </a:fld>
            <a:endParaRPr lang="en-US"/>
          </a:p>
        </p:txBody>
      </p:sp>
    </p:spTree>
    <p:extLst>
      <p:ext uri="{BB962C8B-B14F-4D97-AF65-F5344CB8AC3E}">
        <p14:creationId xmlns:p14="http://schemas.microsoft.com/office/powerpoint/2010/main" val="1150829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31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326822F-E2FF-47DF-A8B0-0CF0ABF35143}" type="slidenum">
              <a:rPr lang="en-US" smtClean="0"/>
              <a:pPr fontAlgn="base">
                <a:spcBef>
                  <a:spcPct val="0"/>
                </a:spcBef>
                <a:spcAft>
                  <a:spcPct val="0"/>
                </a:spcAft>
                <a:defRPr/>
              </a:pPr>
              <a:t>19</a:t>
            </a:fld>
            <a:endParaRPr lang="en-US"/>
          </a:p>
        </p:txBody>
      </p:sp>
    </p:spTree>
    <p:extLst>
      <p:ext uri="{BB962C8B-B14F-4D97-AF65-F5344CB8AC3E}">
        <p14:creationId xmlns:p14="http://schemas.microsoft.com/office/powerpoint/2010/main" val="406231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CF46A2-000E-4112-8437-E774F8B67657}"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624225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B3FB88-1FA5-48F9-BA22-A73FBACC2641}" type="slidenum">
              <a:rPr lang="en-US" smtClean="0"/>
              <a:pPr fontAlgn="base">
                <a:spcBef>
                  <a:spcPct val="0"/>
                </a:spcBef>
                <a:spcAft>
                  <a:spcPct val="0"/>
                </a:spcAft>
                <a:defRPr/>
              </a:pPr>
              <a:t>20</a:t>
            </a:fld>
            <a:endParaRPr lang="en-US"/>
          </a:p>
        </p:txBody>
      </p:sp>
    </p:spTree>
    <p:extLst>
      <p:ext uri="{BB962C8B-B14F-4D97-AF65-F5344CB8AC3E}">
        <p14:creationId xmlns:p14="http://schemas.microsoft.com/office/powerpoint/2010/main" val="2810512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9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C9C882-7916-4023-94B0-6401FD69CCD0}"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1138055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0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D9D1C7-6D44-4DA8-B3EA-06C22287315A}" type="slidenum">
              <a:rPr lang="en-US" smtClean="0"/>
              <a:pPr fontAlgn="base">
                <a:spcBef>
                  <a:spcPct val="0"/>
                </a:spcBef>
                <a:spcAft>
                  <a:spcPct val="0"/>
                </a:spcAft>
                <a:defRPr/>
              </a:pPr>
              <a:t>22</a:t>
            </a:fld>
            <a:endParaRPr lang="en-US"/>
          </a:p>
        </p:txBody>
      </p:sp>
    </p:spTree>
    <p:extLst>
      <p:ext uri="{BB962C8B-B14F-4D97-AF65-F5344CB8AC3E}">
        <p14:creationId xmlns:p14="http://schemas.microsoft.com/office/powerpoint/2010/main" val="2891412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29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5C8BD6-F620-4593-905D-1DDF1C762323}"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271616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7EF9A5-9310-492B-BF14-54FC36AAED20}"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2162375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C48F7D-EB16-4335-9B51-A072578E7D19}"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244051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0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F71139-A744-4AC4-8109-3D1D35AFE4E5}"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277712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307202-C772-4F40-AA2D-7198B0E4D837}"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3413061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1A3EC0-74A2-40F7-9A04-83D67CABFD54}"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3532127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256C05-92C1-4CCF-9CD6-082340404AF4}" type="slidenum">
              <a:rPr lang="en-US" smtClean="0"/>
              <a:pPr fontAlgn="base">
                <a:spcBef>
                  <a:spcPct val="0"/>
                </a:spcBef>
                <a:spcAft>
                  <a:spcPct val="0"/>
                </a:spcAft>
                <a:defRPr/>
              </a:pPr>
              <a:t>9</a:t>
            </a:fld>
            <a:endParaRPr lang="en-US"/>
          </a:p>
        </p:txBody>
      </p:sp>
    </p:spTree>
    <p:extLst>
      <p:ext uri="{BB962C8B-B14F-4D97-AF65-F5344CB8AC3E}">
        <p14:creationId xmlns:p14="http://schemas.microsoft.com/office/powerpoint/2010/main" val="100262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465930" y="6429343"/>
            <a:ext cx="7293510" cy="292131"/>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2013, 2010 Pearson Education, Inc.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465930" y="6429343"/>
            <a:ext cx="7293510" cy="292131"/>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2013, 2010 Pearson Education, Inc.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465930" y="6429343"/>
            <a:ext cx="7293510" cy="292131"/>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2013, 2010 Pearson Education, Inc.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465930" y="6429343"/>
            <a:ext cx="7293510" cy="292131"/>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2013, 2010 Pearson Education, Inc.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520700" y="1462088"/>
            <a:ext cx="8169275" cy="811212"/>
          </a:xfrm>
        </p:spPr>
        <p:txBody>
          <a:bodyPr/>
          <a:lstStyle>
            <a:lvl1pPr indent="-256032">
              <a:defRPr sz="2400">
                <a:latin typeface="+mn-lt"/>
              </a:defRPr>
            </a:lvl1pPr>
            <a:lvl2pPr indent="-283464">
              <a:defRPr sz="2400">
                <a:latin typeface="+mn-lt"/>
              </a:defRPr>
            </a:lvl2pPr>
            <a:lvl3pPr indent="-228600">
              <a:defRPr sz="2400">
                <a:latin typeface="+mn-lt"/>
              </a:defRPr>
            </a:lvl3pPr>
            <a:lvl4pPr marL="1473200" indent="0">
              <a:buNone/>
              <a:defRPr sz="2400">
                <a:latin typeface="+mn-lt"/>
              </a:defRPr>
            </a:lvl4pPr>
            <a:lvl5pPr marL="1930400" indent="0">
              <a:buNone/>
              <a:defRPr/>
            </a:lvl5pPr>
          </a:lstStyle>
          <a:p>
            <a:pPr lvl="0"/>
            <a:r>
              <a:rPr lang="en-US" dirty="0"/>
              <a:t>Edit Master text styles</a:t>
            </a:r>
          </a:p>
          <a:p>
            <a:pPr lvl="1"/>
            <a:r>
              <a:rPr lang="en-US" dirty="0"/>
              <a:t>Second level</a:t>
            </a:r>
          </a:p>
          <a:p>
            <a:pPr lvl="2"/>
            <a:r>
              <a:rPr lang="en-US" dirty="0"/>
              <a:t>Third level</a:t>
            </a:r>
          </a:p>
          <a:p>
            <a:pPr lvl="3"/>
            <a:endParaRPr lang="en-US" dirty="0"/>
          </a:p>
        </p:txBody>
      </p:sp>
      <p:sp>
        <p:nvSpPr>
          <p:cNvPr id="9" name="Content Placeholder 8"/>
          <p:cNvSpPr>
            <a:spLocks noGrp="1"/>
          </p:cNvSpPr>
          <p:nvPr>
            <p:ph sz="quarter" idx="14"/>
          </p:nvPr>
        </p:nvSpPr>
        <p:spPr>
          <a:xfrm>
            <a:off x="520700" y="2528888"/>
            <a:ext cx="8166100" cy="641350"/>
          </a:xfrm>
        </p:spPr>
        <p:txBody>
          <a:bodyPr/>
          <a:lstStyle>
            <a:lvl1pPr indent="-256032">
              <a:defRPr sz="2400">
                <a:latin typeface="+mn-lt"/>
              </a:defRPr>
            </a:lvl1pPr>
            <a:lvl2pPr indent="-283464">
              <a:defRPr sz="2400">
                <a:latin typeface="+mn-lt"/>
              </a:defRPr>
            </a:lvl2pPr>
            <a:lvl3pPr indent="-228600">
              <a:defRPr sz="2400">
                <a:latin typeface="+mn-lt"/>
              </a:defRPr>
            </a:lvl3pPr>
          </a:lstStyle>
          <a:p>
            <a:pPr lvl="0"/>
            <a:r>
              <a:rPr lang="en-US" dirty="0"/>
              <a:t>Edit Master text styles</a:t>
            </a:r>
          </a:p>
          <a:p>
            <a:pPr lvl="1"/>
            <a:r>
              <a:rPr lang="en-US" dirty="0"/>
              <a:t>Second level</a:t>
            </a:r>
          </a:p>
          <a:p>
            <a:pPr lvl="2"/>
            <a:r>
              <a:rPr lang="en-US" dirty="0"/>
              <a:t>Third level</a:t>
            </a:r>
          </a:p>
        </p:txBody>
      </p:sp>
      <p:sp>
        <p:nvSpPr>
          <p:cNvPr id="11" name="Content Placeholder 10"/>
          <p:cNvSpPr>
            <a:spLocks noGrp="1"/>
          </p:cNvSpPr>
          <p:nvPr>
            <p:ph sz="quarter" idx="15"/>
          </p:nvPr>
        </p:nvSpPr>
        <p:spPr>
          <a:xfrm>
            <a:off x="520700" y="3443288"/>
            <a:ext cx="8166100" cy="795337"/>
          </a:xfrm>
        </p:spPr>
        <p:txBody>
          <a:bodyPr/>
          <a:lstStyle>
            <a:lvl1pPr indent="-256032">
              <a:defRPr sz="2400">
                <a:latin typeface="+mn-lt"/>
              </a:defRPr>
            </a:lvl1pPr>
            <a:lvl2pPr indent="-283464">
              <a:defRPr sz="2400">
                <a:latin typeface="+mn-lt"/>
              </a:defRPr>
            </a:lvl2pPr>
            <a:lvl3pPr indent="-228600">
              <a:defRPr sz="2400">
                <a:latin typeface="+mn-lt"/>
              </a:defRPr>
            </a:lvl3pPr>
          </a:lstStyle>
          <a:p>
            <a:pPr lvl="0"/>
            <a:r>
              <a:rPr lang="en-US" dirty="0"/>
              <a:t>Edit Master text styles</a:t>
            </a:r>
          </a:p>
          <a:p>
            <a:pPr lvl="1"/>
            <a:r>
              <a:rPr lang="en-US" dirty="0"/>
              <a:t>Second level</a:t>
            </a:r>
          </a:p>
          <a:p>
            <a:pPr lvl="2"/>
            <a:r>
              <a:rPr lang="en-US" dirty="0"/>
              <a:t>Third level</a:t>
            </a:r>
          </a:p>
        </p:txBody>
      </p:sp>
      <p:sp>
        <p:nvSpPr>
          <p:cNvPr id="13" name="Content Placeholder 12"/>
          <p:cNvSpPr>
            <a:spLocks noGrp="1"/>
          </p:cNvSpPr>
          <p:nvPr>
            <p:ph sz="quarter" idx="16"/>
          </p:nvPr>
        </p:nvSpPr>
        <p:spPr>
          <a:xfrm>
            <a:off x="520700" y="4460875"/>
            <a:ext cx="8166100" cy="641350"/>
          </a:xfrm>
        </p:spPr>
        <p:txBody>
          <a:bodyPr/>
          <a:lstStyle>
            <a:lvl1pPr indent="-256032">
              <a:defRPr sz="2400">
                <a:latin typeface="+mn-lt"/>
              </a:defRPr>
            </a:lvl1pPr>
            <a:lvl2pPr indent="-283464">
              <a:defRPr sz="2400">
                <a:latin typeface="+mn-lt"/>
              </a:defRPr>
            </a:lvl2pPr>
            <a:lvl3pPr indent="-228600">
              <a:defRPr sz="2400">
                <a:latin typeface="+mn-lt"/>
              </a:defRPr>
            </a:lvl3pPr>
          </a:lstStyle>
          <a:p>
            <a:pPr lvl="0"/>
            <a:r>
              <a:rPr lang="en-US" dirty="0"/>
              <a:t>Edit Master text styles</a:t>
            </a:r>
          </a:p>
          <a:p>
            <a:pPr lvl="1"/>
            <a:r>
              <a:rPr lang="en-US" dirty="0"/>
              <a:t>Second level</a:t>
            </a:r>
          </a:p>
          <a:p>
            <a:pPr lvl="2"/>
            <a:r>
              <a:rPr lang="en-US" dirty="0"/>
              <a:t>Third level</a:t>
            </a:r>
          </a:p>
        </p:txBody>
      </p:sp>
      <p:sp>
        <p:nvSpPr>
          <p:cNvPr id="15" name="Content Placeholder 14"/>
          <p:cNvSpPr>
            <a:spLocks noGrp="1"/>
          </p:cNvSpPr>
          <p:nvPr>
            <p:ph sz="quarter" idx="17"/>
          </p:nvPr>
        </p:nvSpPr>
        <p:spPr>
          <a:xfrm>
            <a:off x="520700" y="5289550"/>
            <a:ext cx="8169275" cy="606425"/>
          </a:xfrm>
        </p:spPr>
        <p:txBody>
          <a:bodyPr/>
          <a:lstStyle>
            <a:lvl1pPr indent="-256032">
              <a:defRPr sz="2400">
                <a:latin typeface="+mn-lt"/>
              </a:defRPr>
            </a:lvl1pPr>
            <a:lvl2pPr indent="-283464">
              <a:defRPr sz="2400">
                <a:latin typeface="+mn-lt"/>
              </a:defRPr>
            </a:lvl2pPr>
            <a:lvl3pPr indent="-228600">
              <a:defRPr sz="2400">
                <a:latin typeface="+mn-lt"/>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344392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US" dirty="0"/>
              <a:t>A Class Is a Type</a:t>
            </a:r>
          </a:p>
        </p:txBody>
      </p:sp>
      <p:sp>
        <p:nvSpPr>
          <p:cNvPr id="2" name="Content Placeholder 2"/>
          <p:cNvSpPr>
            <a:spLocks noGrp="1"/>
          </p:cNvSpPr>
          <p:nvPr>
            <p:ph sz="quarter" idx="13"/>
          </p:nvPr>
        </p:nvSpPr>
        <p:spPr>
          <a:xfrm>
            <a:off x="520700" y="1462087"/>
            <a:ext cx="8169275" cy="4699721"/>
          </a:xfrm>
        </p:spPr>
        <p:txBody>
          <a:bodyPr/>
          <a:lstStyle/>
          <a:p>
            <a:pPr eaLnBrk="1" hangingPunct="1"/>
            <a:r>
              <a:rPr lang="en-US" dirty="0"/>
              <a:t>A class is a special kind of programmer-defined type, and variables can be declared of a class type</a:t>
            </a:r>
          </a:p>
          <a:p>
            <a:pPr eaLnBrk="1" hangingPunct="1"/>
            <a:r>
              <a:rPr lang="en-US" dirty="0"/>
              <a:t>A value of a class type is called an object or </a:t>
            </a:r>
            <a:r>
              <a:rPr lang="en-US" b="1" dirty="0"/>
              <a:t>an instance of the class</a:t>
            </a:r>
          </a:p>
          <a:p>
            <a:pPr lvl="1" eaLnBrk="1" hangingPunct="1"/>
            <a:r>
              <a:rPr lang="en-US" dirty="0"/>
              <a:t>If A is a class, then the phrases "bla is of type A," "bla is an object of the class A," and "bla is an instance of the class A" mean the same thing</a:t>
            </a:r>
          </a:p>
          <a:p>
            <a:pPr eaLnBrk="1" hangingPunct="1"/>
            <a:r>
              <a:rPr lang="en-US" dirty="0"/>
              <a:t>A class determines the types of data that an object can contain, as well as the actions it can perform</a:t>
            </a:r>
          </a:p>
        </p:txBody>
      </p:sp>
    </p:spTree>
    <p:extLst>
      <p:ext uri="{BB962C8B-B14F-4D97-AF65-F5344CB8AC3E}">
        <p14:creationId xmlns:p14="http://schemas.microsoft.com/office/powerpoint/2010/main" val="3846598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p:txBody>
          <a:bodyPr/>
          <a:lstStyle/>
          <a:p>
            <a:pPr eaLnBrk="1" hangingPunct="1"/>
            <a:r>
              <a:rPr lang="en-US" dirty="0"/>
              <a:t>Parameters of a Primitive Type </a:t>
            </a:r>
            <a:r>
              <a:rPr lang="en-US" sz="2000" b="0" dirty="0"/>
              <a:t>(3 of 6)</a:t>
            </a:r>
          </a:p>
        </p:txBody>
      </p:sp>
      <p:sp>
        <p:nvSpPr>
          <p:cNvPr id="37891" name="Content Placeholder 2"/>
          <p:cNvSpPr>
            <a:spLocks noGrp="1" noChangeArrowheads="1"/>
          </p:cNvSpPr>
          <p:nvPr>
            <p:ph type="body" idx="1"/>
          </p:nvPr>
        </p:nvSpPr>
        <p:spPr>
          <a:xfrm>
            <a:off x="457200" y="1600199"/>
            <a:ext cx="8229600" cy="3240157"/>
          </a:xfrm>
        </p:spPr>
        <p:txBody>
          <a:bodyPr/>
          <a:lstStyle/>
          <a:p>
            <a:pPr eaLnBrk="1" hangingPunct="1"/>
            <a:r>
              <a:rPr lang="en-US" dirty="0"/>
              <a:t>When a method is invoked, the appropriate values must be passed to the method in the form of </a:t>
            </a:r>
            <a:r>
              <a:rPr lang="en-US" b="1" dirty="0"/>
              <a:t>arguments</a:t>
            </a:r>
          </a:p>
          <a:p>
            <a:pPr lvl="1" eaLnBrk="1" hangingPunct="1"/>
            <a:r>
              <a:rPr lang="en-US" dirty="0"/>
              <a:t>Arguments are also called </a:t>
            </a:r>
            <a:r>
              <a:rPr lang="en-US" b="1" dirty="0"/>
              <a:t>actual parameters</a:t>
            </a:r>
          </a:p>
          <a:p>
            <a:pPr eaLnBrk="1" hangingPunct="1"/>
            <a:r>
              <a:rPr lang="en-US" dirty="0"/>
              <a:t>The number and order of the arguments must exactly match that of the parameter list</a:t>
            </a:r>
          </a:p>
          <a:p>
            <a:pPr eaLnBrk="1" hangingPunct="1"/>
            <a:r>
              <a:rPr lang="en-US" dirty="0"/>
              <a:t>The type of each argument must be compatible with the type of the corresponding parameter</a:t>
            </a:r>
          </a:p>
        </p:txBody>
      </p:sp>
      <p:pic>
        <p:nvPicPr>
          <p:cNvPr id="3" name="Picture 3" descr="Computer code. The code has 2 lines. The lines read as follows. Line 1. i n t, a equals 1 comma b equals 2 comma c equals 3 semicolon. Line 2. double result equals my Method left parenthesis a comma b comma c right parenthesis semicolon."/>
          <p:cNvPicPr>
            <a:picLocks noChangeAspect="1"/>
          </p:cNvPicPr>
          <p:nvPr/>
        </p:nvPicPr>
        <p:blipFill>
          <a:blip r:embed="rId3"/>
          <a:stretch>
            <a:fillRect/>
          </a:stretch>
        </p:blipFill>
        <p:spPr>
          <a:xfrm>
            <a:off x="1722557" y="4957411"/>
            <a:ext cx="5182049" cy="890093"/>
          </a:xfrm>
          <a:prstGeom prst="rect">
            <a:avLst/>
          </a:prstGeom>
        </p:spPr>
      </p:pic>
    </p:spTree>
    <p:extLst>
      <p:ext uri="{BB962C8B-B14F-4D97-AF65-F5344CB8AC3E}">
        <p14:creationId xmlns:p14="http://schemas.microsoft.com/office/powerpoint/2010/main" val="274124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p:txBody>
          <a:bodyPr/>
          <a:lstStyle/>
          <a:p>
            <a:pPr eaLnBrk="1" hangingPunct="1"/>
            <a:r>
              <a:rPr lang="en-US" dirty="0"/>
              <a:t>Parameters of a Primitive Type </a:t>
            </a:r>
            <a:r>
              <a:rPr lang="en-US" sz="2000" b="0" dirty="0"/>
              <a:t>(4 of 6)</a:t>
            </a:r>
          </a:p>
        </p:txBody>
      </p:sp>
      <p:sp>
        <p:nvSpPr>
          <p:cNvPr id="38915" name="Content Placeholder 2"/>
          <p:cNvSpPr>
            <a:spLocks noGrp="1" noChangeArrowheads="1"/>
          </p:cNvSpPr>
          <p:nvPr>
            <p:ph type="body" idx="1"/>
          </p:nvPr>
        </p:nvSpPr>
        <p:spPr/>
        <p:txBody>
          <a:bodyPr/>
          <a:lstStyle/>
          <a:p>
            <a:pPr eaLnBrk="1" hangingPunct="1"/>
            <a:r>
              <a:rPr lang="en-US" dirty="0"/>
              <a:t>In the preceding example, the value of each argument (not the variable name) is plugged into the corresponding method parameter</a:t>
            </a:r>
          </a:p>
          <a:p>
            <a:pPr lvl="1" eaLnBrk="1" hangingPunct="1"/>
            <a:r>
              <a:rPr lang="en-US" dirty="0"/>
              <a:t>This method of plugging in arguments for formal parameters is known as the </a:t>
            </a:r>
            <a:r>
              <a:rPr lang="en-US" b="1" dirty="0"/>
              <a:t>call-by-value mechanism</a:t>
            </a:r>
          </a:p>
        </p:txBody>
      </p:sp>
    </p:spTree>
    <p:extLst>
      <p:ext uri="{BB962C8B-B14F-4D97-AF65-F5344CB8AC3E}">
        <p14:creationId xmlns:p14="http://schemas.microsoft.com/office/powerpoint/2010/main" val="250929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The T</a:t>
            </a:r>
            <a:r>
              <a:rPr lang="en-US" b="1" dirty="0">
                <a:latin typeface="Times New Roman" panose="02020603050405020304" pitchFamily="18" charset="0"/>
                <a:cs typeface="Times New Roman" panose="02020603050405020304" pitchFamily="18" charset="0"/>
              </a:rPr>
              <a:t>his</a:t>
            </a:r>
            <a:r>
              <a:rPr lang="en-US" dirty="0">
                <a:latin typeface="Times New Roman" panose="02020603050405020304" pitchFamily="18" charset="0"/>
                <a:cs typeface="Times New Roman" panose="02020603050405020304" pitchFamily="18" charset="0"/>
              </a:rPr>
              <a:t> Parameter </a:t>
            </a:r>
            <a:r>
              <a:rPr lang="en-US" sz="2000" b="0" dirty="0">
                <a:latin typeface="Times New Roman" panose="02020603050405020304" pitchFamily="18" charset="0"/>
                <a:cs typeface="Times New Roman" panose="02020603050405020304" pitchFamily="18" charset="0"/>
              </a:rPr>
              <a:t>(1 of 3)</a:t>
            </a:r>
          </a:p>
        </p:txBody>
      </p:sp>
      <p:sp>
        <p:nvSpPr>
          <p:cNvPr id="3" name="Content Placeholder 2"/>
          <p:cNvSpPr>
            <a:spLocks noGrp="1"/>
          </p:cNvSpPr>
          <p:nvPr>
            <p:ph sz="quarter" idx="13"/>
          </p:nvPr>
        </p:nvSpPr>
        <p:spPr>
          <a:xfrm>
            <a:off x="457200" y="1462088"/>
            <a:ext cx="8232775" cy="486251"/>
          </a:xfrm>
        </p:spPr>
        <p:txBody>
          <a:bodyPr/>
          <a:lstStyle/>
          <a:p>
            <a:r>
              <a:rPr lang="en-US" dirty="0"/>
              <a:t>All instance variables are understood to have</a:t>
            </a:r>
          </a:p>
        </p:txBody>
      </p:sp>
      <p:sp>
        <p:nvSpPr>
          <p:cNvPr id="4" name="Content Placeholder 4"/>
          <p:cNvSpPr>
            <a:spLocks noGrp="1"/>
          </p:cNvSpPr>
          <p:nvPr>
            <p:ph sz="quarter" idx="14"/>
          </p:nvPr>
        </p:nvSpPr>
        <p:spPr>
          <a:xfrm>
            <a:off x="3487530" y="1884800"/>
            <a:ext cx="2232439" cy="512486"/>
          </a:xfrm>
        </p:spPr>
        <p:txBody>
          <a:bodyPr/>
          <a:lstStyle/>
          <a:p>
            <a:pPr marL="0" indent="0">
              <a:buNone/>
            </a:pPr>
            <a:r>
              <a:rPr lang="en-US" dirty="0"/>
              <a:t>in front of them</a:t>
            </a:r>
          </a:p>
        </p:txBody>
      </p:sp>
      <p:graphicFrame>
        <p:nvGraphicFramePr>
          <p:cNvPr id="11" name="Object 3" descr="Left angle bracket the calling object right angle bracket period."/>
          <p:cNvGraphicFramePr>
            <a:graphicFrameLocks noGrp="1" noChangeAspect="1"/>
          </p:cNvGraphicFramePr>
          <p:nvPr>
            <p:ph sz="quarter" idx="15"/>
            <p:extLst>
              <p:ext uri="{D42A27DB-BD31-4B8C-83A1-F6EECF244321}">
                <p14:modId xmlns:p14="http://schemas.microsoft.com/office/powerpoint/2010/main" val="3623630947"/>
              </p:ext>
            </p:extLst>
          </p:nvPr>
        </p:nvGraphicFramePr>
        <p:xfrm>
          <a:off x="652463" y="1971675"/>
          <a:ext cx="2932112" cy="449263"/>
        </p:xfrm>
        <a:graphic>
          <a:graphicData uri="http://schemas.openxmlformats.org/presentationml/2006/ole">
            <mc:AlternateContent xmlns:mc="http://schemas.openxmlformats.org/markup-compatibility/2006">
              <mc:Choice xmlns:v="urn:schemas-microsoft-com:vml" Requires="v">
                <p:oleObj spid="_x0000_s3122" name="Equation" r:id="rId4" imgW="1244520" imgH="190440" progId="Equation.3">
                  <p:embed/>
                </p:oleObj>
              </mc:Choice>
              <mc:Fallback>
                <p:oleObj name="Equation" r:id="rId4" imgW="1244520" imgH="190440" progId="Equation.3">
                  <p:embed/>
                  <p:pic>
                    <p:nvPicPr>
                      <p:cNvPr id="0" name=""/>
                      <p:cNvPicPr/>
                      <p:nvPr/>
                    </p:nvPicPr>
                    <p:blipFill>
                      <a:blip r:embed="rId5"/>
                      <a:stretch>
                        <a:fillRect/>
                      </a:stretch>
                    </p:blipFill>
                    <p:spPr>
                      <a:xfrm>
                        <a:off x="652463" y="1971675"/>
                        <a:ext cx="2932112" cy="449263"/>
                      </a:xfrm>
                      <a:prstGeom prst="rect">
                        <a:avLst/>
                      </a:prstGeom>
                    </p:spPr>
                  </p:pic>
                </p:oleObj>
              </mc:Fallback>
            </mc:AlternateContent>
          </a:graphicData>
        </a:graphic>
      </p:graphicFrame>
      <p:sp>
        <p:nvSpPr>
          <p:cNvPr id="8" name="Content Placeholder 5"/>
          <p:cNvSpPr>
            <a:spLocks noGrp="1"/>
          </p:cNvSpPr>
          <p:nvPr>
            <p:ph sz="quarter" idx="16"/>
          </p:nvPr>
        </p:nvSpPr>
        <p:spPr>
          <a:xfrm>
            <a:off x="457199" y="2445460"/>
            <a:ext cx="8232775" cy="2116601"/>
          </a:xfrm>
        </p:spPr>
        <p:txBody>
          <a:bodyPr/>
          <a:lstStyle/>
          <a:p>
            <a:pPr eaLnBrk="1" hangingPunct="1"/>
            <a:r>
              <a:rPr lang="en-US" dirty="0"/>
              <a:t>If an explicit name for the calling object is needed, the keyword </a:t>
            </a:r>
            <a:r>
              <a:rPr lang="en-US" b="1" dirty="0">
                <a:solidFill>
                  <a:schemeClr val="tx1"/>
                </a:solidFill>
                <a:latin typeface="Courier New" pitchFamily="49" charset="0"/>
              </a:rPr>
              <a:t>this</a:t>
            </a:r>
            <a:r>
              <a:rPr lang="en-US" dirty="0"/>
              <a:t> can be used</a:t>
            </a:r>
          </a:p>
          <a:p>
            <a:pPr lvl="1" eaLnBrk="1" hangingPunct="1"/>
            <a:r>
              <a:rPr lang="en-US" b="1" dirty="0">
                <a:solidFill>
                  <a:schemeClr val="tx1"/>
                </a:solidFill>
                <a:latin typeface="Courier New" pitchFamily="49" charset="0"/>
              </a:rPr>
              <a:t>myInstanceVariable</a:t>
            </a:r>
            <a:r>
              <a:rPr lang="en-US" dirty="0">
                <a:solidFill>
                  <a:srgbClr val="034CA1"/>
                </a:solidFill>
                <a:latin typeface="Courier New" pitchFamily="49" charset="0"/>
              </a:rPr>
              <a:t> </a:t>
            </a:r>
            <a:r>
              <a:rPr lang="en-US" dirty="0"/>
              <a:t>always means and is always interchangeable with </a:t>
            </a:r>
            <a:r>
              <a:rPr lang="en-US" b="1" dirty="0">
                <a:solidFill>
                  <a:schemeClr val="tx1"/>
                </a:solidFill>
                <a:latin typeface="Courier New" pitchFamily="49" charset="0"/>
              </a:rPr>
              <a:t>this.myInstanceVariable</a:t>
            </a:r>
            <a:endParaRPr lang="en-US" dirty="0">
              <a:solidFill>
                <a:schemeClr val="tx1"/>
              </a:solidFill>
              <a:latin typeface="Courier New" pitchFamily="49" charset="0"/>
            </a:endParaRPr>
          </a:p>
        </p:txBody>
      </p:sp>
    </p:spTree>
    <p:extLst>
      <p:ext uri="{BB962C8B-B14F-4D97-AF65-F5344CB8AC3E}">
        <p14:creationId xmlns:p14="http://schemas.microsoft.com/office/powerpoint/2010/main" val="156267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The T</a:t>
            </a:r>
            <a:r>
              <a:rPr lang="en-US" b="1" dirty="0">
                <a:latin typeface="Times New Roman" panose="02020603050405020304" pitchFamily="18" charset="0"/>
                <a:cs typeface="Times New Roman" panose="02020603050405020304" pitchFamily="18" charset="0"/>
              </a:rPr>
              <a:t>his</a:t>
            </a:r>
            <a:r>
              <a:rPr lang="en-US" dirty="0">
                <a:latin typeface="Times New Roman" panose="02020603050405020304" pitchFamily="18" charset="0"/>
                <a:cs typeface="Times New Roman" panose="02020603050405020304" pitchFamily="18" charset="0"/>
              </a:rPr>
              <a:t> Parameter </a:t>
            </a:r>
            <a:r>
              <a:rPr lang="en-US" sz="2000" b="0" dirty="0">
                <a:latin typeface="Times New Roman" panose="02020603050405020304" pitchFamily="18" charset="0"/>
                <a:cs typeface="Times New Roman" panose="02020603050405020304" pitchFamily="18" charset="0"/>
              </a:rPr>
              <a:t>(2 of 3)</a:t>
            </a:r>
          </a:p>
        </p:txBody>
      </p:sp>
      <p:sp>
        <p:nvSpPr>
          <p:cNvPr id="49155" name="Content Placeholder 2"/>
          <p:cNvSpPr>
            <a:spLocks noGrp="1" noChangeArrowheads="1"/>
          </p:cNvSpPr>
          <p:nvPr>
            <p:ph type="body" idx="1"/>
          </p:nvPr>
        </p:nvSpPr>
        <p:spPr>
          <a:xfrm>
            <a:off x="457200" y="1600200"/>
            <a:ext cx="8229600" cy="1769165"/>
          </a:xfrm>
        </p:spPr>
        <p:txBody>
          <a:bodyPr/>
          <a:lstStyle/>
          <a:p>
            <a:pPr eaLnBrk="1" hangingPunct="1"/>
            <a:r>
              <a:rPr lang="en-US" b="1" dirty="0">
                <a:solidFill>
                  <a:schemeClr val="tx1"/>
                </a:solidFill>
                <a:latin typeface="Courier New" pitchFamily="49" charset="0"/>
              </a:rPr>
              <a:t>this</a:t>
            </a:r>
            <a:r>
              <a:rPr lang="en-US" dirty="0"/>
              <a:t> </a:t>
            </a:r>
            <a:r>
              <a:rPr lang="en-US" b="1" dirty="0"/>
              <a:t>must</a:t>
            </a:r>
            <a:r>
              <a:rPr lang="en-US" dirty="0"/>
              <a:t> be used if a parameter or other local variable with the same name is used in the method</a:t>
            </a:r>
          </a:p>
          <a:p>
            <a:pPr lvl="1" eaLnBrk="1" hangingPunct="1"/>
            <a:r>
              <a:rPr lang="en-US" dirty="0"/>
              <a:t>Otherwise, all instances of the variable name will be interpreted as local</a:t>
            </a:r>
          </a:p>
        </p:txBody>
      </p:sp>
      <p:pic>
        <p:nvPicPr>
          <p:cNvPr id="2" name="Picture 3" descr="Computer code reads, i n t some Variable equals this period some Variable. i n t some Variable is labeled, local and this period some Variable is labeled, instanc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849" y="3656915"/>
            <a:ext cx="7108481" cy="1459244"/>
          </a:xfrm>
          <a:prstGeom prst="rect">
            <a:avLst/>
          </a:prstGeom>
        </p:spPr>
      </p:pic>
    </p:spTree>
    <p:extLst>
      <p:ext uri="{BB962C8B-B14F-4D97-AF65-F5344CB8AC3E}">
        <p14:creationId xmlns:p14="http://schemas.microsoft.com/office/powerpoint/2010/main" val="272625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The T</a:t>
            </a:r>
            <a:r>
              <a:rPr lang="en-US" b="1" dirty="0">
                <a:latin typeface="Times New Roman" panose="02020603050405020304" pitchFamily="18" charset="0"/>
                <a:cs typeface="Times New Roman" panose="02020603050405020304" pitchFamily="18" charset="0"/>
              </a:rPr>
              <a:t>his</a:t>
            </a:r>
            <a:r>
              <a:rPr lang="en-US" dirty="0">
                <a:latin typeface="Times New Roman" panose="02020603050405020304" pitchFamily="18" charset="0"/>
                <a:cs typeface="Times New Roman" panose="02020603050405020304" pitchFamily="18" charset="0"/>
              </a:rPr>
              <a:t> Parameter </a:t>
            </a:r>
            <a:r>
              <a:rPr lang="en-US" sz="2000" b="0" dirty="0">
                <a:latin typeface="Times New Roman" panose="02020603050405020304" pitchFamily="18" charset="0"/>
                <a:cs typeface="Times New Roman" panose="02020603050405020304" pitchFamily="18" charset="0"/>
              </a:rPr>
              <a:t>(3 of 3)</a:t>
            </a:r>
          </a:p>
        </p:txBody>
      </p:sp>
      <p:sp>
        <p:nvSpPr>
          <p:cNvPr id="50179" name="Content Placeholder 2"/>
          <p:cNvSpPr>
            <a:spLocks noGrp="1" noChangeArrowheads="1"/>
          </p:cNvSpPr>
          <p:nvPr>
            <p:ph type="body" idx="1"/>
          </p:nvPr>
        </p:nvSpPr>
        <p:spPr/>
        <p:txBody>
          <a:bodyPr/>
          <a:lstStyle/>
          <a:p>
            <a:pPr eaLnBrk="1" hangingPunct="1"/>
            <a:r>
              <a:rPr lang="en-US" dirty="0"/>
              <a:t>The </a:t>
            </a:r>
            <a:r>
              <a:rPr lang="en-US" b="1" dirty="0">
                <a:solidFill>
                  <a:schemeClr val="tx1"/>
                </a:solidFill>
                <a:latin typeface="Courier New" pitchFamily="49" charset="0"/>
              </a:rPr>
              <a:t>this</a:t>
            </a:r>
            <a:r>
              <a:rPr lang="en-US" dirty="0"/>
              <a:t> parameter is a kind of hidden parameter</a:t>
            </a:r>
          </a:p>
          <a:p>
            <a:pPr eaLnBrk="1" hangingPunct="1"/>
            <a:r>
              <a:rPr lang="en-US" dirty="0"/>
              <a:t>Even though it does not appear on the parameter list of a method, it is still a parameter</a:t>
            </a:r>
          </a:p>
          <a:p>
            <a:pPr eaLnBrk="1" hangingPunct="1"/>
            <a:r>
              <a:rPr lang="en-US" dirty="0"/>
              <a:t>When a method is invoked, the calling object is automatically plugged in for </a:t>
            </a:r>
            <a:r>
              <a:rPr lang="en-US" b="1" dirty="0">
                <a:solidFill>
                  <a:schemeClr val="tx1"/>
                </a:solidFill>
                <a:latin typeface="Courier New" pitchFamily="49" charset="0"/>
              </a:rPr>
              <a:t>this</a:t>
            </a:r>
          </a:p>
        </p:txBody>
      </p:sp>
    </p:spTree>
    <p:extLst>
      <p:ext uri="{BB962C8B-B14F-4D97-AF65-F5344CB8AC3E}">
        <p14:creationId xmlns:p14="http://schemas.microsoft.com/office/powerpoint/2010/main" val="60545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p:txBody>
          <a:bodyPr/>
          <a:lstStyle/>
          <a:p>
            <a:pPr eaLnBrk="1" hangingPunct="1"/>
            <a:r>
              <a:rPr lang="en-US" dirty="0"/>
              <a:t>Methods That Return a Boolean Value</a:t>
            </a:r>
          </a:p>
        </p:txBody>
      </p:sp>
      <p:sp>
        <p:nvSpPr>
          <p:cNvPr id="51203" name="Content Placeholder 2"/>
          <p:cNvSpPr>
            <a:spLocks noGrp="1" noChangeArrowheads="1"/>
          </p:cNvSpPr>
          <p:nvPr>
            <p:ph type="body" idx="1"/>
          </p:nvPr>
        </p:nvSpPr>
        <p:spPr/>
        <p:txBody>
          <a:bodyPr/>
          <a:lstStyle/>
          <a:p>
            <a:pPr eaLnBrk="1" hangingPunct="1"/>
            <a:r>
              <a:rPr lang="en-US" dirty="0"/>
              <a:t>An invocation of a method that returns a value of type </a:t>
            </a:r>
            <a:r>
              <a:rPr lang="en-US" b="1" dirty="0">
                <a:solidFill>
                  <a:schemeClr val="tx1"/>
                </a:solidFill>
                <a:latin typeface="Courier New" pitchFamily="49" charset="0"/>
              </a:rPr>
              <a:t>boolean</a:t>
            </a:r>
            <a:r>
              <a:rPr lang="en-US" dirty="0"/>
              <a:t> returns either </a:t>
            </a:r>
            <a:r>
              <a:rPr lang="en-US" b="1" dirty="0">
                <a:solidFill>
                  <a:schemeClr val="tx1"/>
                </a:solidFill>
                <a:latin typeface="Courier New" pitchFamily="49" charset="0"/>
              </a:rPr>
              <a:t>true</a:t>
            </a:r>
            <a:r>
              <a:rPr lang="en-US" dirty="0"/>
              <a:t> or </a:t>
            </a:r>
            <a:r>
              <a:rPr lang="en-US" b="1" dirty="0">
                <a:solidFill>
                  <a:schemeClr val="tx1"/>
                </a:solidFill>
                <a:latin typeface="Courier New" pitchFamily="49" charset="0"/>
              </a:rPr>
              <a:t>false</a:t>
            </a:r>
            <a:endParaRPr lang="en-US" dirty="0">
              <a:solidFill>
                <a:schemeClr val="tx1"/>
              </a:solidFill>
              <a:latin typeface="Courier New" pitchFamily="49" charset="0"/>
            </a:endParaRPr>
          </a:p>
          <a:p>
            <a:pPr eaLnBrk="1" hangingPunct="1"/>
            <a:r>
              <a:rPr lang="en-US" dirty="0"/>
              <a:t>Therefore, it is common practice to use an invocation of such a method to control statements and loops where a Boolean expression is expected</a:t>
            </a:r>
          </a:p>
          <a:p>
            <a:pPr lvl="1" eaLnBrk="1" hangingPunct="1"/>
            <a:r>
              <a:rPr lang="en-US" b="1" dirty="0">
                <a:solidFill>
                  <a:schemeClr val="tx1"/>
                </a:solidFill>
                <a:latin typeface="Courier New" pitchFamily="49" charset="0"/>
              </a:rPr>
              <a:t>if-else</a:t>
            </a:r>
            <a:r>
              <a:rPr lang="en-US" dirty="0"/>
              <a:t> statements, </a:t>
            </a:r>
            <a:r>
              <a:rPr lang="en-US" b="1" dirty="0">
                <a:solidFill>
                  <a:schemeClr val="tx1"/>
                </a:solidFill>
                <a:latin typeface="Courier New" pitchFamily="49" charset="0"/>
              </a:rPr>
              <a:t>while</a:t>
            </a:r>
            <a:r>
              <a:rPr lang="en-US" dirty="0"/>
              <a:t> loops, etc.</a:t>
            </a:r>
          </a:p>
        </p:txBody>
      </p:sp>
    </p:spTree>
    <p:extLst>
      <p:ext uri="{BB962C8B-B14F-4D97-AF65-F5344CB8AC3E}">
        <p14:creationId xmlns:p14="http://schemas.microsoft.com/office/powerpoint/2010/main" val="3031348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noChangeArrowheads="1"/>
          </p:cNvSpPr>
          <p:nvPr>
            <p:ph type="title"/>
          </p:nvPr>
        </p:nvSpPr>
        <p:spPr/>
        <p:txBody>
          <a:bodyPr/>
          <a:lstStyle/>
          <a:p>
            <a:pPr eaLnBrk="1" hangingPunct="1"/>
            <a:r>
              <a:rPr lang="en-US" dirty="0"/>
              <a:t>Accessor and Mutator Methods</a:t>
            </a:r>
          </a:p>
        </p:txBody>
      </p:sp>
      <p:sp>
        <p:nvSpPr>
          <p:cNvPr id="58371" name="Content Placeholder 2"/>
          <p:cNvSpPr>
            <a:spLocks noGrp="1" noChangeArrowheads="1"/>
          </p:cNvSpPr>
          <p:nvPr>
            <p:ph type="body" idx="1"/>
          </p:nvPr>
        </p:nvSpPr>
        <p:spPr>
          <a:xfrm>
            <a:off x="457200" y="1600200"/>
            <a:ext cx="8229600" cy="4661452"/>
          </a:xfrm>
        </p:spPr>
        <p:txBody>
          <a:bodyPr/>
          <a:lstStyle/>
          <a:p>
            <a:pPr eaLnBrk="1" hangingPunct="1"/>
            <a:r>
              <a:rPr lang="en-US" b="1" dirty="0">
                <a:solidFill>
                  <a:schemeClr val="tx1"/>
                </a:solidFill>
              </a:rPr>
              <a:t>Accessor</a:t>
            </a:r>
            <a:r>
              <a:rPr lang="en-US" dirty="0">
                <a:solidFill>
                  <a:schemeClr val="tx1"/>
                </a:solidFill>
              </a:rPr>
              <a:t> methods allow the programmer to obtain the value of an object's instance variables</a:t>
            </a:r>
          </a:p>
          <a:p>
            <a:pPr lvl="1" eaLnBrk="1" hangingPunct="1"/>
            <a:r>
              <a:rPr lang="en-US" dirty="0">
                <a:solidFill>
                  <a:schemeClr val="tx1"/>
                </a:solidFill>
              </a:rPr>
              <a:t>The data can be accessed but not changed</a:t>
            </a:r>
          </a:p>
          <a:p>
            <a:pPr lvl="1" eaLnBrk="1" hangingPunct="1"/>
            <a:r>
              <a:rPr lang="en-US" dirty="0">
                <a:solidFill>
                  <a:schemeClr val="tx1"/>
                </a:solidFill>
              </a:rPr>
              <a:t>The name of an accessor method typically starts with the word </a:t>
            </a:r>
            <a:r>
              <a:rPr lang="en-US" b="1" dirty="0">
                <a:solidFill>
                  <a:schemeClr val="tx1"/>
                </a:solidFill>
                <a:latin typeface="Courier New" pitchFamily="49" charset="0"/>
              </a:rPr>
              <a:t>get</a:t>
            </a:r>
            <a:endParaRPr lang="en-US" dirty="0">
              <a:solidFill>
                <a:schemeClr val="tx1"/>
              </a:solidFill>
              <a:latin typeface="Courier New" pitchFamily="49" charset="0"/>
            </a:endParaRPr>
          </a:p>
          <a:p>
            <a:pPr eaLnBrk="1" hangingPunct="1"/>
            <a:r>
              <a:rPr lang="en-US" b="1" dirty="0">
                <a:solidFill>
                  <a:schemeClr val="tx1"/>
                </a:solidFill>
              </a:rPr>
              <a:t>Mutator</a:t>
            </a:r>
            <a:r>
              <a:rPr lang="en-US" dirty="0">
                <a:solidFill>
                  <a:schemeClr val="tx1"/>
                </a:solidFill>
              </a:rPr>
              <a:t> methods allow the programmer to change the value of an object's instance variables in a controlled manner</a:t>
            </a:r>
          </a:p>
          <a:p>
            <a:pPr lvl="1" eaLnBrk="1" hangingPunct="1"/>
            <a:r>
              <a:rPr lang="en-US" dirty="0">
                <a:solidFill>
                  <a:schemeClr val="tx1"/>
                </a:solidFill>
              </a:rPr>
              <a:t>Incoming data is typically tested and/or filtered</a:t>
            </a:r>
          </a:p>
          <a:p>
            <a:pPr lvl="1" eaLnBrk="1" hangingPunct="1"/>
            <a:r>
              <a:rPr lang="en-US" dirty="0">
                <a:solidFill>
                  <a:schemeClr val="tx1"/>
                </a:solidFill>
              </a:rPr>
              <a:t>The name of a mutator method typically starts with the word </a:t>
            </a:r>
            <a:r>
              <a:rPr lang="en-US" b="1" dirty="0">
                <a:solidFill>
                  <a:schemeClr val="tx1"/>
                </a:solidFill>
                <a:latin typeface="Courier New" pitchFamily="49" charset="0"/>
              </a:rPr>
              <a:t>set</a:t>
            </a:r>
            <a:endParaRPr lang="en-US" dirty="0">
              <a:solidFill>
                <a:schemeClr val="tx1"/>
              </a:solidFill>
              <a:latin typeface="Courier New" pitchFamily="49" charset="0"/>
            </a:endParaRPr>
          </a:p>
        </p:txBody>
      </p:sp>
    </p:spTree>
    <p:extLst>
      <p:ext uri="{BB962C8B-B14F-4D97-AF65-F5344CB8AC3E}">
        <p14:creationId xmlns:p14="http://schemas.microsoft.com/office/powerpoint/2010/main" val="199118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noChangeArrowheads="1"/>
          </p:cNvSpPr>
          <p:nvPr>
            <p:ph type="title"/>
          </p:nvPr>
        </p:nvSpPr>
        <p:spPr/>
        <p:txBody>
          <a:bodyPr/>
          <a:lstStyle/>
          <a:p>
            <a:pPr eaLnBrk="1" hangingPunct="1"/>
            <a:r>
              <a:rPr lang="en-US" dirty="0"/>
              <a:t>Overloading</a:t>
            </a:r>
          </a:p>
        </p:txBody>
      </p:sp>
      <p:sp>
        <p:nvSpPr>
          <p:cNvPr id="63491" name="Content Placeholder 2"/>
          <p:cNvSpPr>
            <a:spLocks noGrp="1" noChangeArrowheads="1"/>
          </p:cNvSpPr>
          <p:nvPr>
            <p:ph type="body" idx="1"/>
          </p:nvPr>
        </p:nvSpPr>
        <p:spPr>
          <a:xfrm>
            <a:off x="457200" y="1676400"/>
            <a:ext cx="8229600" cy="4038600"/>
          </a:xfrm>
        </p:spPr>
        <p:txBody>
          <a:bodyPr/>
          <a:lstStyle/>
          <a:p>
            <a:pPr eaLnBrk="1" hangingPunct="1"/>
            <a:r>
              <a:rPr lang="en-US" b="1" dirty="0"/>
              <a:t>Overloading</a:t>
            </a:r>
            <a:r>
              <a:rPr lang="en-US" dirty="0"/>
              <a:t> is when two or more methods </a:t>
            </a:r>
            <a:r>
              <a:rPr lang="en-US" i="1" dirty="0"/>
              <a:t>in the same </a:t>
            </a:r>
            <a:r>
              <a:rPr lang="en-US" b="1" dirty="0"/>
              <a:t>class</a:t>
            </a:r>
            <a:r>
              <a:rPr lang="en-US" dirty="0"/>
              <a:t> have the same method name</a:t>
            </a:r>
          </a:p>
          <a:p>
            <a:pPr eaLnBrk="1" hangingPunct="1"/>
            <a:r>
              <a:rPr lang="en-US" dirty="0"/>
              <a:t>To be valid, any two definitions of the method name must have different </a:t>
            </a:r>
            <a:r>
              <a:rPr lang="en-US" b="1" dirty="0"/>
              <a:t>signatures</a:t>
            </a:r>
          </a:p>
          <a:p>
            <a:pPr lvl="1" eaLnBrk="1" hangingPunct="1"/>
            <a:r>
              <a:rPr lang="en-US" dirty="0"/>
              <a:t>A signature consists of the name of a method together with its parameter list</a:t>
            </a:r>
          </a:p>
          <a:p>
            <a:pPr lvl="1" eaLnBrk="1" hangingPunct="1"/>
            <a:r>
              <a:rPr lang="en-US" dirty="0"/>
              <a:t>Differing signatures must have different numbers and/or types of parameters</a:t>
            </a:r>
          </a:p>
        </p:txBody>
      </p:sp>
    </p:spTree>
    <p:extLst>
      <p:ext uri="{BB962C8B-B14F-4D97-AF65-F5344CB8AC3E}">
        <p14:creationId xmlns:p14="http://schemas.microsoft.com/office/powerpoint/2010/main" val="1145189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title"/>
          </p:nvPr>
        </p:nvSpPr>
        <p:spPr/>
        <p:txBody>
          <a:bodyPr/>
          <a:lstStyle/>
          <a:p>
            <a:pPr eaLnBrk="1" hangingPunct="1"/>
            <a:r>
              <a:rPr lang="en-US" dirty="0"/>
              <a:t>Constructors </a:t>
            </a:r>
            <a:r>
              <a:rPr lang="en-US" sz="2000" b="0" dirty="0"/>
              <a:t>(1 of 2)</a:t>
            </a:r>
          </a:p>
        </p:txBody>
      </p:sp>
      <p:sp>
        <p:nvSpPr>
          <p:cNvPr id="3" name="Content Placeholder 2"/>
          <p:cNvSpPr>
            <a:spLocks noGrp="1"/>
          </p:cNvSpPr>
          <p:nvPr>
            <p:ph sz="quarter" idx="13"/>
          </p:nvPr>
        </p:nvSpPr>
        <p:spPr>
          <a:xfrm>
            <a:off x="457200" y="1462088"/>
            <a:ext cx="8232775" cy="923304"/>
          </a:xfrm>
        </p:spPr>
        <p:txBody>
          <a:bodyPr/>
          <a:lstStyle/>
          <a:p>
            <a:r>
              <a:rPr lang="en-US" dirty="0"/>
              <a:t>A </a:t>
            </a:r>
            <a:r>
              <a:rPr lang="en-US" b="1" dirty="0"/>
              <a:t>constructor</a:t>
            </a:r>
            <a:r>
              <a:rPr lang="en-US" dirty="0"/>
              <a:t> is a special kind of method that is designed to initialize the instance variables for an object:</a:t>
            </a:r>
          </a:p>
        </p:txBody>
      </p:sp>
      <p:sp>
        <p:nvSpPr>
          <p:cNvPr id="4" name="Content Placeholder 4"/>
          <p:cNvSpPr>
            <a:spLocks noGrp="1"/>
          </p:cNvSpPr>
          <p:nvPr>
            <p:ph sz="quarter" idx="14"/>
          </p:nvPr>
        </p:nvSpPr>
        <p:spPr>
          <a:xfrm>
            <a:off x="457200" y="3405118"/>
            <a:ext cx="8232775" cy="1715121"/>
          </a:xfrm>
        </p:spPr>
        <p:txBody>
          <a:bodyPr/>
          <a:lstStyle/>
          <a:p>
            <a:pPr lvl="1" eaLnBrk="1" hangingPunct="1"/>
            <a:r>
              <a:rPr lang="en-US" dirty="0"/>
              <a:t>A constructor must have the same name as the class</a:t>
            </a:r>
          </a:p>
          <a:p>
            <a:pPr lvl="1" eaLnBrk="1" hangingPunct="1"/>
            <a:r>
              <a:rPr lang="en-US" dirty="0"/>
              <a:t>A constructor has no type returned, not even </a:t>
            </a:r>
            <a:r>
              <a:rPr lang="en-US" b="1" dirty="0">
                <a:solidFill>
                  <a:schemeClr val="tx1"/>
                </a:solidFill>
                <a:latin typeface="Courier New" pitchFamily="49" charset="0"/>
              </a:rPr>
              <a:t>void</a:t>
            </a:r>
            <a:endParaRPr lang="en-US" dirty="0">
              <a:solidFill>
                <a:schemeClr val="tx1"/>
              </a:solidFill>
              <a:latin typeface="Courier New" pitchFamily="49" charset="0"/>
            </a:endParaRPr>
          </a:p>
          <a:p>
            <a:pPr lvl="1" eaLnBrk="1" hangingPunct="1"/>
            <a:r>
              <a:rPr lang="en-US" dirty="0"/>
              <a:t>Constructors are typically overloaded</a:t>
            </a:r>
          </a:p>
        </p:txBody>
      </p:sp>
      <p:pic>
        <p:nvPicPr>
          <p:cNvPr id="12" name="Picture 3" descr="Computer code reads, public Class Name left parenthesis any Parameters right parenthesis left brace code right brace."/>
          <p:cNvPicPr>
            <a:picLocks noChangeAspect="1"/>
          </p:cNvPicPr>
          <p:nvPr/>
        </p:nvPicPr>
        <p:blipFill>
          <a:blip r:embed="rId3"/>
          <a:stretch>
            <a:fillRect/>
          </a:stretch>
        </p:blipFill>
        <p:spPr>
          <a:xfrm>
            <a:off x="842662" y="2592892"/>
            <a:ext cx="7120745" cy="640135"/>
          </a:xfrm>
          <a:prstGeom prst="rect">
            <a:avLst/>
          </a:prstGeom>
        </p:spPr>
      </p:pic>
    </p:spTree>
    <p:extLst>
      <p:ext uri="{BB962C8B-B14F-4D97-AF65-F5344CB8AC3E}">
        <p14:creationId xmlns:p14="http://schemas.microsoft.com/office/powerpoint/2010/main" val="132603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p:nvPr>
        </p:nvSpPr>
        <p:spPr/>
        <p:txBody>
          <a:bodyPr/>
          <a:lstStyle/>
          <a:p>
            <a:pPr eaLnBrk="1" hangingPunct="1"/>
            <a:r>
              <a:rPr lang="en-US" dirty="0"/>
              <a:t>Constructors </a:t>
            </a:r>
            <a:r>
              <a:rPr lang="en-US" sz="2000" b="0" dirty="0"/>
              <a:t>(2 of 2)</a:t>
            </a:r>
          </a:p>
        </p:txBody>
      </p:sp>
      <p:sp>
        <p:nvSpPr>
          <p:cNvPr id="3" name="Content Placeholder 2"/>
          <p:cNvSpPr>
            <a:spLocks noGrp="1"/>
          </p:cNvSpPr>
          <p:nvPr>
            <p:ph sz="quarter" idx="13"/>
          </p:nvPr>
        </p:nvSpPr>
        <p:spPr/>
        <p:txBody>
          <a:bodyPr/>
          <a:lstStyle/>
          <a:p>
            <a:r>
              <a:rPr lang="en-US" sz="2200" dirty="0"/>
              <a:t>A constructor is called when an object of the class is created using </a:t>
            </a:r>
            <a:r>
              <a:rPr lang="en-US" sz="2200" b="1" dirty="0">
                <a:solidFill>
                  <a:schemeClr val="tx1"/>
                </a:solidFill>
                <a:latin typeface="Courier New" pitchFamily="49" charset="0"/>
              </a:rPr>
              <a:t>new</a:t>
            </a:r>
            <a:endParaRPr lang="en-US" sz="2200" dirty="0">
              <a:solidFill>
                <a:schemeClr val="tx1"/>
              </a:solidFill>
              <a:latin typeface="Courier New" pitchFamily="49" charset="0"/>
            </a:endParaRPr>
          </a:p>
        </p:txBody>
      </p:sp>
      <p:sp>
        <p:nvSpPr>
          <p:cNvPr id="4" name="Content Placeholder 4"/>
          <p:cNvSpPr>
            <a:spLocks noGrp="1"/>
          </p:cNvSpPr>
          <p:nvPr>
            <p:ph sz="quarter" idx="14"/>
          </p:nvPr>
        </p:nvSpPr>
        <p:spPr>
          <a:xfrm>
            <a:off x="488950" y="2973518"/>
            <a:ext cx="8166100" cy="3427281"/>
          </a:xfrm>
        </p:spPr>
        <p:txBody>
          <a:bodyPr/>
          <a:lstStyle/>
          <a:p>
            <a:pPr lvl="1" eaLnBrk="1" hangingPunct="1"/>
            <a:r>
              <a:rPr lang="en-US" sz="2200" dirty="0"/>
              <a:t>The name of the constructor and its parenthesized list of arguments (if any) must follow the </a:t>
            </a:r>
            <a:r>
              <a:rPr lang="en-US" sz="2200" b="1" dirty="0">
                <a:solidFill>
                  <a:schemeClr val="tx1"/>
                </a:solidFill>
                <a:latin typeface="Courier New" pitchFamily="49" charset="0"/>
              </a:rPr>
              <a:t>new</a:t>
            </a:r>
            <a:r>
              <a:rPr lang="en-US" sz="2200" dirty="0"/>
              <a:t> operator</a:t>
            </a:r>
          </a:p>
          <a:p>
            <a:pPr lvl="1" eaLnBrk="1" hangingPunct="1"/>
            <a:r>
              <a:rPr lang="en-US" sz="2200" dirty="0"/>
              <a:t>This is the </a:t>
            </a:r>
            <a:r>
              <a:rPr lang="en-US" sz="2200" b="1" dirty="0"/>
              <a:t>only</a:t>
            </a:r>
            <a:r>
              <a:rPr lang="en-US" sz="2200" dirty="0"/>
              <a:t> valid way to invoke a constructor:  a constructor cannot be invoked like an ordinary method</a:t>
            </a:r>
          </a:p>
          <a:p>
            <a:pPr eaLnBrk="1" hangingPunct="1"/>
            <a:r>
              <a:rPr lang="en-US" sz="2200" dirty="0"/>
              <a:t>If a constructor is invoked again (using </a:t>
            </a:r>
            <a:r>
              <a:rPr lang="en-US" sz="2200" b="1" dirty="0">
                <a:solidFill>
                  <a:schemeClr val="tx1"/>
                </a:solidFill>
                <a:latin typeface="Courier New" pitchFamily="49" charset="0"/>
              </a:rPr>
              <a:t>new</a:t>
            </a:r>
            <a:r>
              <a:rPr lang="en-US" sz="2200" dirty="0"/>
              <a:t>), the first object is discarded and an entirely new object is created</a:t>
            </a:r>
          </a:p>
          <a:p>
            <a:pPr lvl="1" eaLnBrk="1" hangingPunct="1"/>
            <a:r>
              <a:rPr lang="en-US" sz="2200" dirty="0"/>
              <a:t>If you need to change the values of instance variables of the object, use mutator methods instead</a:t>
            </a:r>
          </a:p>
        </p:txBody>
      </p:sp>
      <p:pic>
        <p:nvPicPr>
          <p:cNvPr id="11" name="Picture 3" descr="Computer code reads, Class Name object Name equals new Class Name left parenthesis any a r g s right parenthesis semi colon."/>
          <p:cNvPicPr>
            <a:picLocks noChangeAspect="1"/>
          </p:cNvPicPr>
          <p:nvPr/>
        </p:nvPicPr>
        <p:blipFill>
          <a:blip r:embed="rId3"/>
          <a:stretch>
            <a:fillRect/>
          </a:stretch>
        </p:blipFill>
        <p:spPr>
          <a:xfrm>
            <a:off x="947420" y="2422738"/>
            <a:ext cx="7315834" cy="536494"/>
          </a:xfrm>
          <a:prstGeom prst="rect">
            <a:avLst/>
          </a:prstGeom>
        </p:spPr>
      </p:pic>
    </p:spTree>
    <p:extLst>
      <p:ext uri="{BB962C8B-B14F-4D97-AF65-F5344CB8AC3E}">
        <p14:creationId xmlns:p14="http://schemas.microsoft.com/office/powerpoint/2010/main" val="237469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pPr eaLnBrk="1" hangingPunct="1"/>
            <a:r>
              <a:rPr lang="en-US" dirty="0"/>
              <a:t>Primitive Type Values vs. Class Type Values</a:t>
            </a:r>
          </a:p>
        </p:txBody>
      </p:sp>
      <p:sp>
        <p:nvSpPr>
          <p:cNvPr id="17411" name="Content Placeholder 2"/>
          <p:cNvSpPr>
            <a:spLocks noGrp="1" noChangeArrowheads="1"/>
          </p:cNvSpPr>
          <p:nvPr>
            <p:ph type="body" idx="1"/>
          </p:nvPr>
        </p:nvSpPr>
        <p:spPr/>
        <p:txBody>
          <a:bodyPr/>
          <a:lstStyle/>
          <a:p>
            <a:pPr eaLnBrk="1" hangingPunct="1"/>
            <a:r>
              <a:rPr lang="en-US" dirty="0"/>
              <a:t>A primitive type value is a single piece of data</a:t>
            </a:r>
          </a:p>
          <a:p>
            <a:pPr eaLnBrk="1" hangingPunct="1"/>
            <a:r>
              <a:rPr lang="en-US" dirty="0"/>
              <a:t>A class type value or object can have multiple pieces of data, as well as actions called </a:t>
            </a:r>
            <a:r>
              <a:rPr lang="en-US" b="1" dirty="0"/>
              <a:t>methods</a:t>
            </a:r>
          </a:p>
          <a:p>
            <a:pPr lvl="1" eaLnBrk="1" hangingPunct="1"/>
            <a:r>
              <a:rPr lang="en-US" dirty="0"/>
              <a:t>All objects of a class have the same methods</a:t>
            </a:r>
          </a:p>
          <a:p>
            <a:pPr lvl="1" eaLnBrk="1" hangingPunct="1"/>
            <a:r>
              <a:rPr lang="en-US" dirty="0"/>
              <a:t>All objects of a class have the same pieces of data (i.e., name, type, and number)</a:t>
            </a:r>
          </a:p>
          <a:p>
            <a:pPr lvl="1" eaLnBrk="1" hangingPunct="1"/>
            <a:r>
              <a:rPr lang="en-US" dirty="0"/>
              <a:t>For a given object, each piece of data can hold a different value</a:t>
            </a:r>
          </a:p>
        </p:txBody>
      </p:sp>
    </p:spTree>
    <p:extLst>
      <p:ext uri="{BB962C8B-B14F-4D97-AF65-F5344CB8AC3E}">
        <p14:creationId xmlns:p14="http://schemas.microsoft.com/office/powerpoint/2010/main" val="2506734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noChangeArrowheads="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StringTokenizer</a:t>
            </a:r>
            <a:r>
              <a:rPr lang="en-US" dirty="0">
                <a:latin typeface="Times New Roman" panose="02020603050405020304" pitchFamily="18" charset="0"/>
                <a:cs typeface="Times New Roman" panose="02020603050405020304" pitchFamily="18" charset="0"/>
              </a:rPr>
              <a:t> Class</a:t>
            </a:r>
          </a:p>
        </p:txBody>
      </p:sp>
      <p:sp>
        <p:nvSpPr>
          <p:cNvPr id="73731" name="Content Placeholder 2"/>
          <p:cNvSpPr>
            <a:spLocks noGrp="1" noChangeArrowheads="1"/>
          </p:cNvSpPr>
          <p:nvPr>
            <p:ph type="body" idx="1"/>
          </p:nvPr>
        </p:nvSpPr>
        <p:spPr>
          <a:xfrm>
            <a:off x="457200" y="1676400"/>
            <a:ext cx="8229600" cy="3094383"/>
          </a:xfrm>
        </p:spPr>
        <p:txBody>
          <a:bodyPr/>
          <a:lstStyle/>
          <a:p>
            <a:pPr eaLnBrk="1" hangingPunct="1"/>
            <a:r>
              <a:rPr lang="en-US" dirty="0"/>
              <a:t>The </a:t>
            </a:r>
            <a:r>
              <a:rPr lang="en-US" b="1" dirty="0">
                <a:solidFill>
                  <a:schemeClr val="tx1"/>
                </a:solidFill>
                <a:latin typeface="Courier New" pitchFamily="49" charset="0"/>
              </a:rPr>
              <a:t>StringTokenizer</a:t>
            </a:r>
            <a:r>
              <a:rPr lang="en-US" dirty="0"/>
              <a:t> class is used to recover the words or </a:t>
            </a:r>
            <a:r>
              <a:rPr lang="en-US" b="1" dirty="0"/>
              <a:t>tokens</a:t>
            </a:r>
            <a:r>
              <a:rPr lang="en-US" dirty="0"/>
              <a:t> in a multi-word </a:t>
            </a:r>
            <a:r>
              <a:rPr lang="en-US" b="1" dirty="0">
                <a:solidFill>
                  <a:schemeClr val="tx1"/>
                </a:solidFill>
                <a:latin typeface="Courier New" pitchFamily="49" charset="0"/>
              </a:rPr>
              <a:t>String</a:t>
            </a:r>
            <a:endParaRPr lang="en-US" dirty="0">
              <a:solidFill>
                <a:schemeClr val="tx1"/>
              </a:solidFill>
              <a:latin typeface="Courier New" pitchFamily="49" charset="0"/>
            </a:endParaRPr>
          </a:p>
          <a:p>
            <a:pPr lvl="1" eaLnBrk="1" hangingPunct="1"/>
            <a:r>
              <a:rPr lang="en-US" dirty="0"/>
              <a:t>You can use whitespace characters to separate each token, or you can specify the characters you wish to use as separators</a:t>
            </a:r>
          </a:p>
          <a:p>
            <a:pPr lvl="1" eaLnBrk="1" hangingPunct="1"/>
            <a:r>
              <a:rPr lang="en-US" dirty="0"/>
              <a:t>In order to use the </a:t>
            </a:r>
            <a:r>
              <a:rPr lang="en-US" b="1" dirty="0">
                <a:solidFill>
                  <a:schemeClr val="tx1"/>
                </a:solidFill>
                <a:latin typeface="Courier New" pitchFamily="49" charset="0"/>
              </a:rPr>
              <a:t>StringTokenizer</a:t>
            </a:r>
            <a:r>
              <a:rPr lang="en-US" dirty="0"/>
              <a:t> class, be sure to include the following at the start of the file:</a:t>
            </a:r>
          </a:p>
        </p:txBody>
      </p:sp>
      <p:pic>
        <p:nvPicPr>
          <p:cNvPr id="11" name="Picture 3" descr="Computer code reads, import java period u t i l period String Tokenizer semi colon."/>
          <p:cNvPicPr>
            <a:picLocks noChangeAspect="1"/>
          </p:cNvPicPr>
          <p:nvPr/>
        </p:nvPicPr>
        <p:blipFill>
          <a:blip r:embed="rId3"/>
          <a:stretch>
            <a:fillRect/>
          </a:stretch>
        </p:blipFill>
        <p:spPr>
          <a:xfrm>
            <a:off x="1158758" y="4814465"/>
            <a:ext cx="6389162" cy="640135"/>
          </a:xfrm>
          <a:prstGeom prst="rect">
            <a:avLst/>
          </a:prstGeom>
        </p:spPr>
      </p:pic>
    </p:spTree>
    <p:extLst>
      <p:ext uri="{BB962C8B-B14F-4D97-AF65-F5344CB8AC3E}">
        <p14:creationId xmlns:p14="http://schemas.microsoft.com/office/powerpoint/2010/main" val="2752645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Some Methods in the </a:t>
            </a:r>
            <a:r>
              <a:rPr lang="en-US" b="1" dirty="0">
                <a:latin typeface="Times New Roman" panose="02020603050405020304" pitchFamily="18" charset="0"/>
                <a:cs typeface="Times New Roman" panose="02020603050405020304" pitchFamily="18" charset="0"/>
              </a:rPr>
              <a:t>StringTokenizer</a:t>
            </a:r>
            <a:r>
              <a:rPr lang="en-US" dirty="0">
                <a:latin typeface="Times New Roman" panose="02020603050405020304" pitchFamily="18" charset="0"/>
                <a:cs typeface="Times New Roman" panose="02020603050405020304" pitchFamily="18" charset="0"/>
              </a:rPr>
              <a:t> Class </a:t>
            </a:r>
            <a:r>
              <a:rPr lang="en-US" sz="2000" b="0" dirty="0"/>
              <a:t>(1 of 2)</a:t>
            </a:r>
          </a:p>
        </p:txBody>
      </p:sp>
      <p:sp>
        <p:nvSpPr>
          <p:cNvPr id="2" name="Content Placeholder 2"/>
          <p:cNvSpPr>
            <a:spLocks noGrp="1"/>
          </p:cNvSpPr>
          <p:nvPr>
            <p:ph type="body" idx="1"/>
          </p:nvPr>
        </p:nvSpPr>
        <p:spPr>
          <a:xfrm>
            <a:off x="457200" y="1600201"/>
            <a:ext cx="8229600" cy="566530"/>
          </a:xfrm>
        </p:spPr>
        <p:txBody>
          <a:bodyPr/>
          <a:lstStyle/>
          <a:p>
            <a:pPr marL="0" indent="0">
              <a:buNone/>
            </a:pPr>
            <a:r>
              <a:rPr lang="en-US" dirty="0"/>
              <a:t>Display 4.17 Some Methods in the class StringTokenizer</a:t>
            </a:r>
          </a:p>
        </p:txBody>
      </p:sp>
      <p:pic>
        <p:nvPicPr>
          <p:cNvPr id="74755" name="Picture 3" descr="Three codes illustrate some methods in the class String tokenizer. A note reads The class String Tokenizer is in the java period u t i l package, is available above the three codes. First computer code reads public String Tokenizer left parenthesis String the String right parenthesis. A note below reads, Constructor for a tokenizer that will use whitespace characters as separators when finding tokens in the String. Second computer code reads, public String Tokenizer left parenthesis String the String, String delimiters right parenthesis. A note below reads, Constructor for a tokenizer that will use the characters in the string delimiters as separators when finding tokens in the String. Third computer code reads, public Boolean has More Tokens left parenthesis right parenthesis. A note below reads, Tests whether there are more tokens available from this tokenizer’s string. When used in conjunction with next Token, it returns true as long as next Token has not yet returned all the tokens in the string semi colon returns false otherwise."/>
          <p:cNvPicPr preferRelativeResize="0">
            <a:picLocks noChangeAspect="1" noChangeArrowheads="1"/>
          </p:cNvPicPr>
          <p:nvPr>
            <p:custDataLst>
              <p:tags r:id="rId1"/>
            </p:custDataLst>
          </p:nvPr>
        </p:nvPicPr>
        <p:blipFill rotWithShape="1">
          <a:blip r:embed="rId4">
            <a:extLst>
              <a:ext uri="{28A0092B-C50C-407E-A947-70E740481C1C}">
                <a14:useLocalDpi xmlns:a14="http://schemas.microsoft.com/office/drawing/2010/main" val="0"/>
              </a:ext>
            </a:extLst>
          </a:blip>
          <a:srcRect l="1747" t="10543" r="1577" b="7447"/>
          <a:stretch/>
        </p:blipFill>
        <p:spPr bwMode="auto">
          <a:xfrm>
            <a:off x="1391478" y="2454282"/>
            <a:ext cx="6301408" cy="291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0837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Some Methods in the </a:t>
            </a:r>
            <a:r>
              <a:rPr lang="en-US" b="1" dirty="0">
                <a:latin typeface="Times New Roman" panose="02020603050405020304" pitchFamily="18" charset="0"/>
                <a:cs typeface="Times New Roman" panose="02020603050405020304" pitchFamily="18" charset="0"/>
              </a:rPr>
              <a:t>StringTokenizer</a:t>
            </a:r>
            <a:r>
              <a:rPr lang="en-US" dirty="0">
                <a:latin typeface="Times New Roman" panose="02020603050405020304" pitchFamily="18" charset="0"/>
                <a:cs typeface="Times New Roman" panose="02020603050405020304" pitchFamily="18" charset="0"/>
              </a:rPr>
              <a:t> Class </a:t>
            </a:r>
            <a:r>
              <a:rPr lang="en-US" sz="2000" b="0" dirty="0"/>
              <a:t>(2 of 2)</a:t>
            </a:r>
          </a:p>
        </p:txBody>
      </p:sp>
      <p:sp>
        <p:nvSpPr>
          <p:cNvPr id="2" name="Content Placeholder 2"/>
          <p:cNvSpPr>
            <a:spLocks noGrp="1"/>
          </p:cNvSpPr>
          <p:nvPr>
            <p:ph type="body" idx="1"/>
          </p:nvPr>
        </p:nvSpPr>
        <p:spPr>
          <a:xfrm>
            <a:off x="457200" y="1600200"/>
            <a:ext cx="8229600" cy="536713"/>
          </a:xfrm>
        </p:spPr>
        <p:txBody>
          <a:bodyPr/>
          <a:lstStyle/>
          <a:p>
            <a:pPr marL="0" indent="0">
              <a:buNone/>
            </a:pPr>
            <a:r>
              <a:rPr lang="en-US" dirty="0"/>
              <a:t>Display 4.17 Some Methods in the class StringTokenizer</a:t>
            </a:r>
          </a:p>
        </p:txBody>
      </p:sp>
      <p:pic>
        <p:nvPicPr>
          <p:cNvPr id="75779" name="Picture 3" descr="Three codes illustrate some methods in the class String tokenizer. First computer code reads, public String next Token left parenthesis right parenthesis. A note below reads, Returns the next token from this tokenizer’s string. Left parenthesis Throws No Such Element Exception if there are no more tokens to return right parenthesis. Number 5 is written as a super script for a description at the bottom of the page. Second computer code reads, public String next Token left parenthesis String delimiters right parenthesis. A note below reads, First changes the delimiter characters to those in the string delimiters. Then returns the next token from this tokenizer’s string. After the invocation is completed, the delimiter characters are those in the string delimiters. Left parenthesis Throws No Such Element Exception if there are no more tokens to return. Throws Null Pointer dash Exception if delimiters is null right parenthesis. Number 5 is written as a super script for a description at the bottom of the page. Third computer code reads, public i n t count Tokens left parenthesis right parenthesis. A note below reads, Returns the number of tokens remaining to be returned by next Token."/>
          <p:cNvPicPr preferRelativeResize="0">
            <a:picLocks noChangeAspect="1" noChangeArrowheads="1"/>
          </p:cNvPicPr>
          <p:nvPr>
            <p:custDataLst>
              <p:tags r:id="rId1"/>
            </p:custDataLst>
          </p:nvPr>
        </p:nvPicPr>
        <p:blipFill rotWithShape="1">
          <a:blip r:embed="rId4">
            <a:extLst>
              <a:ext uri="{28A0092B-C50C-407E-A947-70E740481C1C}">
                <a14:useLocalDpi xmlns:a14="http://schemas.microsoft.com/office/drawing/2010/main" val="0"/>
              </a:ext>
            </a:extLst>
          </a:blip>
          <a:srcRect l="1790" t="8808" r="1663" b="1900"/>
          <a:stretch/>
        </p:blipFill>
        <p:spPr bwMode="auto">
          <a:xfrm>
            <a:off x="1431236" y="2543733"/>
            <a:ext cx="6539948" cy="2971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7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pPr eaLnBrk="1" hangingPunct="1"/>
            <a:r>
              <a:rPr lang="en-US" dirty="0"/>
              <a:t>The Contents of a Class Definition</a:t>
            </a:r>
          </a:p>
        </p:txBody>
      </p:sp>
      <p:sp>
        <p:nvSpPr>
          <p:cNvPr id="18435" name="Content Placeholder 2"/>
          <p:cNvSpPr>
            <a:spLocks noGrp="1" noChangeArrowheads="1"/>
          </p:cNvSpPr>
          <p:nvPr>
            <p:ph type="body" idx="1"/>
          </p:nvPr>
        </p:nvSpPr>
        <p:spPr/>
        <p:txBody>
          <a:bodyPr/>
          <a:lstStyle/>
          <a:p>
            <a:pPr eaLnBrk="1" hangingPunct="1"/>
            <a:r>
              <a:rPr lang="en-US" dirty="0"/>
              <a:t>A class definition specifies the data items and methods that all of its objects will have</a:t>
            </a:r>
          </a:p>
          <a:p>
            <a:pPr eaLnBrk="1" hangingPunct="1"/>
            <a:r>
              <a:rPr lang="en-US" dirty="0"/>
              <a:t>These data items and methods are sometimes called </a:t>
            </a:r>
            <a:r>
              <a:rPr lang="en-US" b="1" dirty="0"/>
              <a:t>members</a:t>
            </a:r>
            <a:r>
              <a:rPr lang="en-US" dirty="0"/>
              <a:t> of the object</a:t>
            </a:r>
          </a:p>
          <a:p>
            <a:pPr eaLnBrk="1" hangingPunct="1"/>
            <a:r>
              <a:rPr lang="en-US" dirty="0"/>
              <a:t>Data items are called </a:t>
            </a:r>
            <a:r>
              <a:rPr lang="en-US" b="1" dirty="0"/>
              <a:t>fields</a:t>
            </a:r>
            <a:r>
              <a:rPr lang="en-US" dirty="0"/>
              <a:t> or </a:t>
            </a:r>
            <a:r>
              <a:rPr lang="en-US" b="1" dirty="0"/>
              <a:t>instance variables</a:t>
            </a:r>
          </a:p>
          <a:p>
            <a:pPr eaLnBrk="1" hangingPunct="1"/>
            <a:r>
              <a:rPr lang="en-US" dirty="0"/>
              <a:t>Instance variable declarations and method definitions can be placed in any order within the class definition</a:t>
            </a:r>
          </a:p>
        </p:txBody>
      </p:sp>
    </p:spTree>
    <p:extLst>
      <p:ext uri="{BB962C8B-B14F-4D97-AF65-F5344CB8AC3E}">
        <p14:creationId xmlns:p14="http://schemas.microsoft.com/office/powerpoint/2010/main" val="69372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Operator</a:t>
            </a:r>
          </a:p>
        </p:txBody>
      </p:sp>
      <p:sp>
        <p:nvSpPr>
          <p:cNvPr id="2" name="Content Placeholder 2"/>
          <p:cNvSpPr>
            <a:spLocks noGrp="1"/>
          </p:cNvSpPr>
          <p:nvPr>
            <p:ph sz="quarter" idx="13"/>
          </p:nvPr>
        </p:nvSpPr>
        <p:spPr>
          <a:xfrm>
            <a:off x="457200" y="1462088"/>
            <a:ext cx="8232775" cy="811212"/>
          </a:xfrm>
        </p:spPr>
        <p:txBody>
          <a:bodyPr/>
          <a:lstStyle/>
          <a:p>
            <a:r>
              <a:rPr lang="en-US" dirty="0"/>
              <a:t>An object of a class is named or declared by a variable of the class type:</a:t>
            </a:r>
          </a:p>
        </p:txBody>
      </p:sp>
      <p:sp>
        <p:nvSpPr>
          <p:cNvPr id="3" name="Content Placeholder 4"/>
          <p:cNvSpPr>
            <a:spLocks noGrp="1"/>
          </p:cNvSpPr>
          <p:nvPr>
            <p:ph sz="quarter" idx="14"/>
          </p:nvPr>
        </p:nvSpPr>
        <p:spPr>
          <a:xfrm>
            <a:off x="457200" y="2921526"/>
            <a:ext cx="8229600" cy="943891"/>
          </a:xfrm>
        </p:spPr>
        <p:txBody>
          <a:bodyPr/>
          <a:lstStyle/>
          <a:p>
            <a:r>
              <a:rPr lang="en-US" dirty="0"/>
              <a:t>The </a:t>
            </a:r>
            <a:r>
              <a:rPr lang="en-US" b="1" dirty="0">
                <a:solidFill>
                  <a:schemeClr val="tx1"/>
                </a:solidFill>
                <a:latin typeface="Courier New" pitchFamily="49" charset="0"/>
              </a:rPr>
              <a:t>new</a:t>
            </a:r>
            <a:r>
              <a:rPr lang="en-US" dirty="0"/>
              <a:t> operator must then be used to create the object and associate it with its variable name:</a:t>
            </a:r>
          </a:p>
        </p:txBody>
      </p:sp>
      <p:sp>
        <p:nvSpPr>
          <p:cNvPr id="4" name="Content Placeholder 6"/>
          <p:cNvSpPr>
            <a:spLocks noGrp="1"/>
          </p:cNvSpPr>
          <p:nvPr>
            <p:ph sz="quarter" idx="15"/>
          </p:nvPr>
        </p:nvSpPr>
        <p:spPr>
          <a:xfrm>
            <a:off x="488950" y="4430846"/>
            <a:ext cx="8166100" cy="567181"/>
          </a:xfrm>
        </p:spPr>
        <p:txBody>
          <a:bodyPr/>
          <a:lstStyle/>
          <a:p>
            <a:r>
              <a:rPr lang="en-US" dirty="0"/>
              <a:t>These can be combined as follows:</a:t>
            </a:r>
          </a:p>
        </p:txBody>
      </p:sp>
      <p:pic>
        <p:nvPicPr>
          <p:cNvPr id="8" name="Picture 3" descr="Computer code reads, Class Name class V a r semicolon."/>
          <p:cNvPicPr>
            <a:picLocks noChangeAspect="1"/>
          </p:cNvPicPr>
          <p:nvPr/>
        </p:nvPicPr>
        <p:blipFill>
          <a:blip r:embed="rId3"/>
          <a:stretch>
            <a:fillRect/>
          </a:stretch>
        </p:blipFill>
        <p:spPr>
          <a:xfrm>
            <a:off x="1752454" y="2385033"/>
            <a:ext cx="3353091" cy="536494"/>
          </a:xfrm>
          <a:prstGeom prst="rect">
            <a:avLst/>
          </a:prstGeom>
        </p:spPr>
      </p:pic>
      <p:pic>
        <p:nvPicPr>
          <p:cNvPr id="10" name="Picture 5" descr="Computer code reads, class V a r equals new Class Name left parenthesis right parenthesis semicolon."/>
          <p:cNvPicPr>
            <a:picLocks noChangeAspect="1"/>
          </p:cNvPicPr>
          <p:nvPr/>
        </p:nvPicPr>
        <p:blipFill>
          <a:blip r:embed="rId4"/>
          <a:stretch>
            <a:fillRect/>
          </a:stretch>
        </p:blipFill>
        <p:spPr>
          <a:xfrm>
            <a:off x="1554868" y="3894936"/>
            <a:ext cx="4419983" cy="536494"/>
          </a:xfrm>
          <a:prstGeom prst="rect">
            <a:avLst/>
          </a:prstGeom>
        </p:spPr>
      </p:pic>
      <p:pic>
        <p:nvPicPr>
          <p:cNvPr id="12" name="Picture 7" descr="Computer code reads, class V a r equals new Class Name left parenthesis right parenthesis semicolon."/>
          <p:cNvPicPr>
            <a:picLocks noChangeAspect="1"/>
          </p:cNvPicPr>
          <p:nvPr/>
        </p:nvPicPr>
        <p:blipFill>
          <a:blip r:embed="rId5"/>
          <a:stretch>
            <a:fillRect/>
          </a:stretch>
        </p:blipFill>
        <p:spPr>
          <a:xfrm>
            <a:off x="1554868" y="5126865"/>
            <a:ext cx="5944115" cy="536494"/>
          </a:xfrm>
          <a:prstGeom prst="rect">
            <a:avLst/>
          </a:prstGeom>
        </p:spPr>
      </p:pic>
    </p:spTree>
    <p:extLst>
      <p:ext uri="{BB962C8B-B14F-4D97-AF65-F5344CB8AC3E}">
        <p14:creationId xmlns:p14="http://schemas.microsoft.com/office/powerpoint/2010/main" val="121877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noChangeArrowheads="1"/>
          </p:cNvSpPr>
          <p:nvPr>
            <p:ph type="title"/>
          </p:nvPr>
        </p:nvSpPr>
        <p:spPr/>
        <p:txBody>
          <a:bodyPr/>
          <a:lstStyle/>
          <a:p>
            <a:pPr eaLnBrk="1" hangingPunct="1"/>
            <a:r>
              <a:rPr lang="en-US" dirty="0"/>
              <a:t>Instance Variables and Methods </a:t>
            </a:r>
            <a:r>
              <a:rPr lang="en-US" sz="2000" b="0" dirty="0"/>
              <a:t>(2 of 2)</a:t>
            </a:r>
          </a:p>
        </p:txBody>
      </p:sp>
      <p:sp>
        <p:nvSpPr>
          <p:cNvPr id="3" name="Content Placeholder 2"/>
          <p:cNvSpPr>
            <a:spLocks noGrp="1"/>
          </p:cNvSpPr>
          <p:nvPr>
            <p:ph sz="quarter" idx="13"/>
          </p:nvPr>
        </p:nvSpPr>
        <p:spPr>
          <a:xfrm>
            <a:off x="457200" y="1462088"/>
            <a:ext cx="8232775" cy="790504"/>
          </a:xfrm>
        </p:spPr>
        <p:txBody>
          <a:bodyPr/>
          <a:lstStyle/>
          <a:p>
            <a:r>
              <a:rPr lang="en-US" sz="2200" dirty="0"/>
              <a:t>Method definitions are divided into two parts: </a:t>
            </a:r>
            <a:r>
              <a:rPr lang="en-US" sz="2200" b="1" dirty="0"/>
              <a:t>a heading and a method body:</a:t>
            </a:r>
          </a:p>
        </p:txBody>
      </p:sp>
      <p:sp>
        <p:nvSpPr>
          <p:cNvPr id="4" name="Content Placeholder 4"/>
          <p:cNvSpPr>
            <a:spLocks noGrp="1"/>
          </p:cNvSpPr>
          <p:nvPr>
            <p:ph sz="quarter" idx="14"/>
          </p:nvPr>
        </p:nvSpPr>
        <p:spPr>
          <a:xfrm>
            <a:off x="457201" y="4053437"/>
            <a:ext cx="8229600" cy="796919"/>
          </a:xfrm>
        </p:spPr>
        <p:txBody>
          <a:bodyPr/>
          <a:lstStyle/>
          <a:p>
            <a:r>
              <a:rPr lang="en-US" sz="2200" dirty="0"/>
              <a:t>Methods are invoked using the name of the calling object and the method name as follows:</a:t>
            </a:r>
          </a:p>
        </p:txBody>
      </p:sp>
      <p:sp>
        <p:nvSpPr>
          <p:cNvPr id="5" name="Content Placeholder 6"/>
          <p:cNvSpPr>
            <a:spLocks noGrp="1"/>
          </p:cNvSpPr>
          <p:nvPr>
            <p:ph sz="quarter" idx="15"/>
          </p:nvPr>
        </p:nvSpPr>
        <p:spPr>
          <a:xfrm>
            <a:off x="457199" y="5326699"/>
            <a:ext cx="8232775" cy="527084"/>
          </a:xfrm>
        </p:spPr>
        <p:txBody>
          <a:bodyPr/>
          <a:lstStyle/>
          <a:p>
            <a:r>
              <a:rPr lang="en-US" sz="2200" dirty="0"/>
              <a:t>Invoking a method is equivalent to executing the method body</a:t>
            </a:r>
          </a:p>
        </p:txBody>
      </p:sp>
      <p:pic>
        <p:nvPicPr>
          <p:cNvPr id="2" name="Picture 3" descr="Computer code reads, public void my Method left parenthesis right parenthesis. This code is labeled as Heading. A note reads, code to perform some action and backward slash or compute a value is available between two braces and it is labeled as bod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521" y="2281540"/>
            <a:ext cx="7220958" cy="1771897"/>
          </a:xfrm>
          <a:prstGeom prst="rect">
            <a:avLst/>
          </a:prstGeom>
        </p:spPr>
      </p:pic>
      <p:pic>
        <p:nvPicPr>
          <p:cNvPr id="20" name="Picture 5" descr="Computer code reads, class V a r period my method left parenthesis right parenthesis semicolon."/>
          <p:cNvPicPr>
            <a:picLocks noChangeAspect="1"/>
          </p:cNvPicPr>
          <p:nvPr/>
        </p:nvPicPr>
        <p:blipFill>
          <a:blip r:embed="rId4"/>
          <a:stretch>
            <a:fillRect/>
          </a:stretch>
        </p:blipFill>
        <p:spPr>
          <a:xfrm>
            <a:off x="2188872" y="4850356"/>
            <a:ext cx="3353091" cy="536494"/>
          </a:xfrm>
          <a:prstGeom prst="rect">
            <a:avLst/>
          </a:prstGeom>
        </p:spPr>
      </p:pic>
    </p:spTree>
    <p:extLst>
      <p:ext uri="{BB962C8B-B14F-4D97-AF65-F5344CB8AC3E}">
        <p14:creationId xmlns:p14="http://schemas.microsoft.com/office/powerpoint/2010/main" val="384702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M</a:t>
            </a:r>
            <a:r>
              <a:rPr lang="en-US" b="1" dirty="0">
                <a:latin typeface="Times New Roman" panose="02020603050405020304" pitchFamily="18" charset="0"/>
                <a:cs typeface="Times New Roman" panose="02020603050405020304" pitchFamily="18" charset="0"/>
              </a:rPr>
              <a:t>ain</a:t>
            </a:r>
            <a:r>
              <a:rPr lang="en-US" dirty="0">
                <a:latin typeface="Times New Roman" panose="02020603050405020304" pitchFamily="18" charset="0"/>
                <a:cs typeface="Times New Roman" panose="02020603050405020304" pitchFamily="18" charset="0"/>
              </a:rPr>
              <a:t> is a V</a:t>
            </a:r>
            <a:r>
              <a:rPr lang="en-US" b="1" dirty="0">
                <a:latin typeface="Times New Roman" panose="02020603050405020304" pitchFamily="18" charset="0"/>
                <a:cs typeface="Times New Roman" panose="02020603050405020304" pitchFamily="18" charset="0"/>
              </a:rPr>
              <a:t>oid</a:t>
            </a:r>
            <a:r>
              <a:rPr lang="en-US" dirty="0">
                <a:latin typeface="Times New Roman" panose="02020603050405020304" pitchFamily="18" charset="0"/>
                <a:cs typeface="Times New Roman" panose="02020603050405020304" pitchFamily="18" charset="0"/>
              </a:rPr>
              <a:t> Method</a:t>
            </a:r>
          </a:p>
        </p:txBody>
      </p:sp>
      <p:sp>
        <p:nvSpPr>
          <p:cNvPr id="25603" name="Content Placeholder 2"/>
          <p:cNvSpPr>
            <a:spLocks noGrp="1" noChangeArrowheads="1"/>
          </p:cNvSpPr>
          <p:nvPr>
            <p:ph type="body" idx="1"/>
          </p:nvPr>
        </p:nvSpPr>
        <p:spPr>
          <a:xfrm>
            <a:off x="457200" y="1600200"/>
            <a:ext cx="8229600" cy="2462645"/>
          </a:xfrm>
        </p:spPr>
        <p:txBody>
          <a:bodyPr/>
          <a:lstStyle/>
          <a:p>
            <a:pPr eaLnBrk="1" hangingPunct="1"/>
            <a:r>
              <a:rPr lang="en-US" dirty="0"/>
              <a:t>A program in Java is just a class that has a </a:t>
            </a:r>
            <a:r>
              <a:rPr lang="en-US" b="1" dirty="0">
                <a:solidFill>
                  <a:schemeClr val="tx1"/>
                </a:solidFill>
                <a:latin typeface="Courier New" pitchFamily="49" charset="0"/>
              </a:rPr>
              <a:t>main</a:t>
            </a:r>
            <a:r>
              <a:rPr lang="en-US" dirty="0"/>
              <a:t> method</a:t>
            </a:r>
          </a:p>
          <a:p>
            <a:pPr eaLnBrk="1" hangingPunct="1"/>
            <a:r>
              <a:rPr lang="en-US" dirty="0"/>
              <a:t>When you give a command to run a Java program, the run-time system invokes the method </a:t>
            </a:r>
            <a:r>
              <a:rPr lang="en-US" b="1" dirty="0">
                <a:solidFill>
                  <a:schemeClr val="tx1"/>
                </a:solidFill>
                <a:latin typeface="Courier New" pitchFamily="49" charset="0"/>
              </a:rPr>
              <a:t>main</a:t>
            </a:r>
            <a:endParaRPr lang="en-US" dirty="0">
              <a:solidFill>
                <a:schemeClr val="tx1"/>
              </a:solidFill>
              <a:latin typeface="Courier New" pitchFamily="49" charset="0"/>
            </a:endParaRPr>
          </a:p>
          <a:p>
            <a:pPr eaLnBrk="1" hangingPunct="1"/>
            <a:r>
              <a:rPr lang="en-US" dirty="0"/>
              <a:t>Note that </a:t>
            </a:r>
            <a:r>
              <a:rPr lang="en-US" b="1" dirty="0">
                <a:solidFill>
                  <a:schemeClr val="tx1"/>
                </a:solidFill>
                <a:latin typeface="Courier New" pitchFamily="49" charset="0"/>
              </a:rPr>
              <a:t>main</a:t>
            </a:r>
            <a:r>
              <a:rPr lang="en-US" dirty="0"/>
              <a:t> is a </a:t>
            </a:r>
            <a:r>
              <a:rPr lang="en-US" b="1" dirty="0">
                <a:solidFill>
                  <a:schemeClr val="tx1"/>
                </a:solidFill>
                <a:latin typeface="Courier New" pitchFamily="49" charset="0"/>
              </a:rPr>
              <a:t>void</a:t>
            </a:r>
            <a:r>
              <a:rPr lang="en-US" dirty="0"/>
              <a:t> method, as indicated by its heading:</a:t>
            </a:r>
          </a:p>
        </p:txBody>
      </p:sp>
      <p:pic>
        <p:nvPicPr>
          <p:cNvPr id="3" name="Picture 3" descr="Computer code reads, public static void main left parenthesis string left bracket right bracket a r g s right parenthesis."/>
          <p:cNvPicPr>
            <a:picLocks noChangeAspect="1"/>
          </p:cNvPicPr>
          <p:nvPr/>
        </p:nvPicPr>
        <p:blipFill>
          <a:blip r:embed="rId3"/>
          <a:stretch>
            <a:fillRect/>
          </a:stretch>
        </p:blipFill>
        <p:spPr>
          <a:xfrm>
            <a:off x="1284745" y="4210234"/>
            <a:ext cx="6096528" cy="536494"/>
          </a:xfrm>
          <a:prstGeom prst="rect">
            <a:avLst/>
          </a:prstGeom>
        </p:spPr>
      </p:pic>
    </p:spTree>
    <p:extLst>
      <p:ext uri="{BB962C8B-B14F-4D97-AF65-F5344CB8AC3E}">
        <p14:creationId xmlns:p14="http://schemas.microsoft.com/office/powerpoint/2010/main" val="57673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p:txBody>
          <a:bodyPr/>
          <a:lstStyle/>
          <a:p>
            <a:pPr eaLnBrk="1" hangingPunct="1"/>
            <a:r>
              <a:rPr lang="en-US" dirty="0"/>
              <a:t>Local Variables</a:t>
            </a:r>
          </a:p>
        </p:txBody>
      </p:sp>
      <p:sp>
        <p:nvSpPr>
          <p:cNvPr id="31747" name="Content Placeholder 2"/>
          <p:cNvSpPr>
            <a:spLocks noGrp="1" noChangeArrowheads="1"/>
          </p:cNvSpPr>
          <p:nvPr>
            <p:ph type="body" idx="1"/>
          </p:nvPr>
        </p:nvSpPr>
        <p:spPr/>
        <p:txBody>
          <a:bodyPr/>
          <a:lstStyle/>
          <a:p>
            <a:pPr eaLnBrk="1" hangingPunct="1"/>
            <a:r>
              <a:rPr lang="en-US" dirty="0"/>
              <a:t>A variable declared within a method definition is called a </a:t>
            </a:r>
            <a:r>
              <a:rPr lang="en-US" b="1" dirty="0"/>
              <a:t>local variable</a:t>
            </a:r>
          </a:p>
          <a:p>
            <a:pPr lvl="1" eaLnBrk="1" hangingPunct="1"/>
            <a:r>
              <a:rPr lang="en-US" dirty="0"/>
              <a:t>All variables declared in the </a:t>
            </a:r>
            <a:r>
              <a:rPr lang="en-US" b="1" dirty="0">
                <a:solidFill>
                  <a:schemeClr val="tx1"/>
                </a:solidFill>
                <a:latin typeface="Courier New" pitchFamily="49" charset="0"/>
              </a:rPr>
              <a:t>main</a:t>
            </a:r>
            <a:r>
              <a:rPr lang="en-US" dirty="0"/>
              <a:t> method are local variables</a:t>
            </a:r>
          </a:p>
          <a:p>
            <a:pPr lvl="1" eaLnBrk="1" hangingPunct="1"/>
            <a:r>
              <a:rPr lang="en-US" dirty="0"/>
              <a:t>All method parameters are local variables</a:t>
            </a:r>
          </a:p>
          <a:p>
            <a:pPr eaLnBrk="1" hangingPunct="1"/>
            <a:r>
              <a:rPr lang="en-US" dirty="0"/>
              <a:t>If two methods each have a local variable of the same name, they are still two entirely different variables</a:t>
            </a:r>
          </a:p>
        </p:txBody>
      </p:sp>
    </p:spTree>
    <p:extLst>
      <p:ext uri="{BB962C8B-B14F-4D97-AF65-F5344CB8AC3E}">
        <p14:creationId xmlns:p14="http://schemas.microsoft.com/office/powerpoint/2010/main" val="284821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pPr eaLnBrk="1" hangingPunct="1"/>
            <a:r>
              <a:rPr lang="en-US" dirty="0"/>
              <a:t>Global Variables</a:t>
            </a:r>
          </a:p>
        </p:txBody>
      </p:sp>
      <p:sp>
        <p:nvSpPr>
          <p:cNvPr id="32771" name="Content Placeholder 2"/>
          <p:cNvSpPr>
            <a:spLocks noGrp="1" noChangeArrowheads="1"/>
          </p:cNvSpPr>
          <p:nvPr>
            <p:ph type="body" idx="1"/>
          </p:nvPr>
        </p:nvSpPr>
        <p:spPr/>
        <p:txBody>
          <a:bodyPr/>
          <a:lstStyle/>
          <a:p>
            <a:pPr eaLnBrk="1" hangingPunct="1"/>
            <a:r>
              <a:rPr lang="en-US" dirty="0"/>
              <a:t>Some programming languages include another kind of variable called a </a:t>
            </a:r>
            <a:r>
              <a:rPr lang="en-US" b="1" dirty="0"/>
              <a:t>global</a:t>
            </a:r>
            <a:r>
              <a:rPr lang="en-US" dirty="0"/>
              <a:t> variable</a:t>
            </a:r>
          </a:p>
          <a:p>
            <a:pPr eaLnBrk="1" hangingPunct="1"/>
            <a:r>
              <a:rPr lang="en-US" dirty="0"/>
              <a:t>The Java language </a:t>
            </a:r>
            <a:r>
              <a:rPr lang="en-US" dirty="0">
                <a:solidFill>
                  <a:srgbClr val="FF0000"/>
                </a:solidFill>
              </a:rPr>
              <a:t>does </a:t>
            </a:r>
            <a:r>
              <a:rPr lang="en-US" b="1" dirty="0">
                <a:solidFill>
                  <a:srgbClr val="FF0000"/>
                </a:solidFill>
              </a:rPr>
              <a:t>not </a:t>
            </a:r>
            <a:r>
              <a:rPr lang="en-US" dirty="0">
                <a:solidFill>
                  <a:srgbClr val="FF0000"/>
                </a:solidFill>
              </a:rPr>
              <a:t>have global variables</a:t>
            </a:r>
            <a:endParaRPr lang="en-US" b="1" dirty="0">
              <a:solidFill>
                <a:srgbClr val="FF0000"/>
              </a:solidFill>
            </a:endParaRPr>
          </a:p>
        </p:txBody>
      </p:sp>
    </p:spTree>
    <p:extLst>
      <p:ext uri="{BB962C8B-B14F-4D97-AF65-F5344CB8AC3E}">
        <p14:creationId xmlns:p14="http://schemas.microsoft.com/office/powerpoint/2010/main" val="55857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pPr eaLnBrk="1" hangingPunct="1"/>
            <a:r>
              <a:rPr lang="en-US" dirty="0"/>
              <a:t>Blocks</a:t>
            </a:r>
          </a:p>
        </p:txBody>
      </p:sp>
      <p:sp>
        <p:nvSpPr>
          <p:cNvPr id="33795" name="Content Placeholder 2"/>
          <p:cNvSpPr>
            <a:spLocks noGrp="1" noChangeArrowheads="1"/>
          </p:cNvSpPr>
          <p:nvPr>
            <p:ph type="body" idx="1"/>
          </p:nvPr>
        </p:nvSpPr>
        <p:spPr/>
        <p:txBody>
          <a:bodyPr/>
          <a:lstStyle/>
          <a:p>
            <a:pPr eaLnBrk="1" hangingPunct="1"/>
            <a:r>
              <a:rPr lang="en-US" dirty="0"/>
              <a:t>A </a:t>
            </a:r>
            <a:r>
              <a:rPr lang="en-US" b="1" dirty="0"/>
              <a:t>block</a:t>
            </a:r>
            <a:r>
              <a:rPr lang="en-US" dirty="0"/>
              <a:t> is another name for a compound statement, that is, a set of Java statements enclosed in braces,</a:t>
            </a:r>
            <a:r>
              <a:rPr lang="en-US" b="1" dirty="0">
                <a:solidFill>
                  <a:schemeClr val="tx1"/>
                </a:solidFill>
                <a:latin typeface="Courier New" pitchFamily="49" charset="0"/>
              </a:rPr>
              <a:t>{}</a:t>
            </a:r>
            <a:endParaRPr lang="en-US" dirty="0">
              <a:solidFill>
                <a:schemeClr val="tx1"/>
              </a:solidFill>
              <a:latin typeface="Courier New" pitchFamily="49" charset="0"/>
            </a:endParaRPr>
          </a:p>
          <a:p>
            <a:pPr eaLnBrk="1" hangingPunct="1"/>
            <a:r>
              <a:rPr lang="en-US" dirty="0"/>
              <a:t>A variable declared within a block is local to that block, and cannot be used outside the block</a:t>
            </a:r>
          </a:p>
          <a:p>
            <a:pPr eaLnBrk="1" hangingPunct="1"/>
            <a:r>
              <a:rPr lang="en-US" dirty="0"/>
              <a:t>Once a variable has been declared within a block, its name cannot be used for anything else within the same method definition</a:t>
            </a:r>
          </a:p>
        </p:txBody>
      </p:sp>
    </p:spTree>
    <p:extLst>
      <p:ext uri="{BB962C8B-B14F-4D97-AF65-F5344CB8AC3E}">
        <p14:creationId xmlns:p14="http://schemas.microsoft.com/office/powerpoint/2010/main" val="35219536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68B98B-D46B-4E1E-B6F3-9D4AA5F07D6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9B9563B-0449-45BC-92CD-DEF6112AFD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6126</TotalTime>
  <Words>1242</Words>
  <Application>Microsoft Office PowerPoint</Application>
  <PresentationFormat>On-screen Show (4:3)</PresentationFormat>
  <Paragraphs>117</Paragraphs>
  <Slides>22</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Courier New</vt:lpstr>
      <vt:lpstr>Noto Sans Symbols</vt:lpstr>
      <vt:lpstr>Times New Roman</vt:lpstr>
      <vt:lpstr>Verdana</vt:lpstr>
      <vt:lpstr>508 Lecture</vt:lpstr>
      <vt:lpstr>Equation</vt:lpstr>
      <vt:lpstr>A Class Is a Type</vt:lpstr>
      <vt:lpstr>Primitive Type Values vs. Class Type Values</vt:lpstr>
      <vt:lpstr>The Contents of a Class Definition</vt:lpstr>
      <vt:lpstr>The new Operator</vt:lpstr>
      <vt:lpstr>Instance Variables and Methods (2 of 2)</vt:lpstr>
      <vt:lpstr>Main is a Void Method</vt:lpstr>
      <vt:lpstr>Local Variables</vt:lpstr>
      <vt:lpstr>Global Variables</vt:lpstr>
      <vt:lpstr>Blocks</vt:lpstr>
      <vt:lpstr>Parameters of a Primitive Type (3 of 6)</vt:lpstr>
      <vt:lpstr>Parameters of a Primitive Type (4 of 6)</vt:lpstr>
      <vt:lpstr>The This Parameter (1 of 3)</vt:lpstr>
      <vt:lpstr>The This Parameter (2 of 3)</vt:lpstr>
      <vt:lpstr>The This Parameter (3 of 3)</vt:lpstr>
      <vt:lpstr>Methods That Return a Boolean Value</vt:lpstr>
      <vt:lpstr>Accessor and Mutator Methods</vt:lpstr>
      <vt:lpstr>Overloading</vt:lpstr>
      <vt:lpstr>Constructors (1 of 2)</vt:lpstr>
      <vt:lpstr>Constructors (2 of 2)</vt:lpstr>
      <vt:lpstr>The StringTokenizer Class</vt:lpstr>
      <vt:lpstr>Some Methods in the StringTokenizer Class (1 of 2)</vt:lpstr>
      <vt:lpstr>Some Methods in the StringTokenizer Class (2 of 2)</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Absolute Java, 6e</dc:title>
  <dc:subject>Engineering Computer Science</dc:subject>
  <dc:creator>Savitch</dc:creator>
  <cp:keywords>Engineering Computer Science</cp:keywords>
  <cp:lastModifiedBy>shamim shawkat</cp:lastModifiedBy>
  <cp:revision>193</cp:revision>
  <dcterms:modified xsi:type="dcterms:W3CDTF">2020-01-29T15:19:08Z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