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2" r:id="rId4"/>
  </p:sldMasterIdLst>
  <p:notesMasterIdLst>
    <p:notesMasterId r:id="rId44"/>
  </p:notesMasterIdLst>
  <p:handoutMasterIdLst>
    <p:handoutMasterId r:id="rId45"/>
  </p:handoutMasterIdLst>
  <p:sldIdLst>
    <p:sldId id="302" r:id="rId5"/>
    <p:sldId id="366" r:id="rId6"/>
    <p:sldId id="385" r:id="rId7"/>
    <p:sldId id="305" r:id="rId8"/>
    <p:sldId id="307" r:id="rId9"/>
    <p:sldId id="308" r:id="rId10"/>
    <p:sldId id="309" r:id="rId11"/>
    <p:sldId id="310" r:id="rId12"/>
    <p:sldId id="311" r:id="rId13"/>
    <p:sldId id="312" r:id="rId14"/>
    <p:sldId id="313" r:id="rId15"/>
    <p:sldId id="314" r:id="rId16"/>
    <p:sldId id="315" r:id="rId17"/>
    <p:sldId id="367" r:id="rId18"/>
    <p:sldId id="317" r:id="rId19"/>
    <p:sldId id="318" r:id="rId20"/>
    <p:sldId id="320" r:id="rId21"/>
    <p:sldId id="369" r:id="rId22"/>
    <p:sldId id="321" r:id="rId23"/>
    <p:sldId id="329" r:id="rId24"/>
    <p:sldId id="330" r:id="rId25"/>
    <p:sldId id="331" r:id="rId26"/>
    <p:sldId id="374" r:id="rId27"/>
    <p:sldId id="332" r:id="rId28"/>
    <p:sldId id="333" r:id="rId29"/>
    <p:sldId id="334" r:id="rId30"/>
    <p:sldId id="376" r:id="rId31"/>
    <p:sldId id="386" r:id="rId32"/>
    <p:sldId id="340" r:id="rId33"/>
    <p:sldId id="343" r:id="rId34"/>
    <p:sldId id="344" r:id="rId35"/>
    <p:sldId id="345" r:id="rId36"/>
    <p:sldId id="380" r:id="rId37"/>
    <p:sldId id="347" r:id="rId38"/>
    <p:sldId id="360" r:id="rId39"/>
    <p:sldId id="361" r:id="rId40"/>
    <p:sldId id="363" r:id="rId41"/>
    <p:sldId id="364" r:id="rId42"/>
    <p:sldId id="365"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2" userDrawn="1">
          <p15:clr>
            <a:srgbClr val="A4A3A4"/>
          </p15:clr>
        </p15:guide>
        <p15:guide id="2" pos="290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79" autoAdjust="0"/>
    <p:restoredTop sz="86486" autoAdjust="0"/>
  </p:normalViewPr>
  <p:slideViewPr>
    <p:cSldViewPr snapToGrid="0" snapToObjects="1">
      <p:cViewPr varScale="1">
        <p:scale>
          <a:sx n="74" d="100"/>
          <a:sy n="74" d="100"/>
        </p:scale>
        <p:origin x="1133" y="67"/>
      </p:cViewPr>
      <p:guideLst>
        <p:guide orient="horz" pos="2232"/>
        <p:guide pos="290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5" Type="http://schemas.openxmlformats.org/officeDocument/2006/relationships/image" Target="../media/image35.wmf"/><Relationship Id="rId4"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1/29/2020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655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4E856E5-056E-48E8-B41C-F4478D8E93EB}" type="slidenum">
              <a:rPr lang="en-US" smtClean="0"/>
              <a:pPr fontAlgn="base">
                <a:spcBef>
                  <a:spcPct val="0"/>
                </a:spcBef>
                <a:spcAft>
                  <a:spcPct val="0"/>
                </a:spcAft>
                <a:defRPr/>
              </a:pPr>
              <a:t>1</a:t>
            </a:fld>
            <a:endParaRPr lang="en-US"/>
          </a:p>
        </p:txBody>
      </p:sp>
    </p:spTree>
    <p:extLst>
      <p:ext uri="{BB962C8B-B14F-4D97-AF65-F5344CB8AC3E}">
        <p14:creationId xmlns:p14="http://schemas.microsoft.com/office/powerpoint/2010/main" val="2242526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757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2314C07-D2A8-4062-99CF-72CFAA60DED4}" type="slidenum">
              <a:rPr lang="en-US" smtClean="0"/>
              <a:pPr fontAlgn="base">
                <a:spcBef>
                  <a:spcPct val="0"/>
                </a:spcBef>
                <a:spcAft>
                  <a:spcPct val="0"/>
                </a:spcAft>
                <a:defRPr/>
              </a:pPr>
              <a:t>10</a:t>
            </a:fld>
            <a:endParaRPr lang="en-US"/>
          </a:p>
        </p:txBody>
      </p:sp>
    </p:spTree>
    <p:extLst>
      <p:ext uri="{BB962C8B-B14F-4D97-AF65-F5344CB8AC3E}">
        <p14:creationId xmlns:p14="http://schemas.microsoft.com/office/powerpoint/2010/main" val="414506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768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CD892F2-A7E9-44A1-8781-51FC8C1BD40D}" type="slidenum">
              <a:rPr lang="en-US" smtClean="0"/>
              <a:pPr fontAlgn="base">
                <a:spcBef>
                  <a:spcPct val="0"/>
                </a:spcBef>
                <a:spcAft>
                  <a:spcPct val="0"/>
                </a:spcAft>
                <a:defRPr/>
              </a:pPr>
              <a:t>11</a:t>
            </a:fld>
            <a:endParaRPr lang="en-US"/>
          </a:p>
        </p:txBody>
      </p:sp>
    </p:spTree>
    <p:extLst>
      <p:ext uri="{BB962C8B-B14F-4D97-AF65-F5344CB8AC3E}">
        <p14:creationId xmlns:p14="http://schemas.microsoft.com/office/powerpoint/2010/main" val="2652979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778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D903B1A-A793-42B9-85EB-1D0F533EDD12}" type="slidenum">
              <a:rPr lang="en-US" smtClean="0"/>
              <a:pPr fontAlgn="base">
                <a:spcBef>
                  <a:spcPct val="0"/>
                </a:spcBef>
                <a:spcAft>
                  <a:spcPct val="0"/>
                </a:spcAft>
                <a:defRPr/>
              </a:pPr>
              <a:t>12</a:t>
            </a:fld>
            <a:endParaRPr lang="en-US"/>
          </a:p>
        </p:txBody>
      </p:sp>
    </p:spTree>
    <p:extLst>
      <p:ext uri="{BB962C8B-B14F-4D97-AF65-F5344CB8AC3E}">
        <p14:creationId xmlns:p14="http://schemas.microsoft.com/office/powerpoint/2010/main" val="934548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788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3B583DD-46E1-409F-A431-3929BFB0F81E}" type="slidenum">
              <a:rPr lang="en-US" smtClean="0"/>
              <a:pPr fontAlgn="base">
                <a:spcBef>
                  <a:spcPct val="0"/>
                </a:spcBef>
                <a:spcAft>
                  <a:spcPct val="0"/>
                </a:spcAft>
                <a:defRPr/>
              </a:pPr>
              <a:t>13</a:t>
            </a:fld>
            <a:endParaRPr lang="en-US"/>
          </a:p>
        </p:txBody>
      </p:sp>
    </p:spTree>
    <p:extLst>
      <p:ext uri="{BB962C8B-B14F-4D97-AF65-F5344CB8AC3E}">
        <p14:creationId xmlns:p14="http://schemas.microsoft.com/office/powerpoint/2010/main" val="2013376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788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3B583DD-46E1-409F-A431-3929BFB0F81E}" type="slidenum">
              <a:rPr lang="en-US" smtClean="0"/>
              <a:pPr fontAlgn="base">
                <a:spcBef>
                  <a:spcPct val="0"/>
                </a:spcBef>
                <a:spcAft>
                  <a:spcPct val="0"/>
                </a:spcAft>
                <a:defRPr/>
              </a:pPr>
              <a:t>14</a:t>
            </a:fld>
            <a:endParaRPr lang="en-US"/>
          </a:p>
        </p:txBody>
      </p:sp>
    </p:spTree>
    <p:extLst>
      <p:ext uri="{BB962C8B-B14F-4D97-AF65-F5344CB8AC3E}">
        <p14:creationId xmlns:p14="http://schemas.microsoft.com/office/powerpoint/2010/main" val="1530406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809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9498215-4693-4DE2-884D-8C859BC48197}" type="slidenum">
              <a:rPr lang="en-US" smtClean="0"/>
              <a:pPr fontAlgn="base">
                <a:spcBef>
                  <a:spcPct val="0"/>
                </a:spcBef>
                <a:spcAft>
                  <a:spcPct val="0"/>
                </a:spcAft>
                <a:defRPr/>
              </a:pPr>
              <a:t>15</a:t>
            </a:fld>
            <a:endParaRPr lang="en-US"/>
          </a:p>
        </p:txBody>
      </p:sp>
    </p:spTree>
    <p:extLst>
      <p:ext uri="{BB962C8B-B14F-4D97-AF65-F5344CB8AC3E}">
        <p14:creationId xmlns:p14="http://schemas.microsoft.com/office/powerpoint/2010/main" val="509143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819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211A344-04FE-44A4-BA7D-474F4F7BCBC7}" type="slidenum">
              <a:rPr lang="en-US" smtClean="0"/>
              <a:pPr fontAlgn="base">
                <a:spcBef>
                  <a:spcPct val="0"/>
                </a:spcBef>
                <a:spcAft>
                  <a:spcPct val="0"/>
                </a:spcAft>
                <a:defRPr/>
              </a:pPr>
              <a:t>16</a:t>
            </a:fld>
            <a:endParaRPr lang="en-US"/>
          </a:p>
        </p:txBody>
      </p:sp>
    </p:spTree>
    <p:extLst>
      <p:ext uri="{BB962C8B-B14F-4D97-AF65-F5344CB8AC3E}">
        <p14:creationId xmlns:p14="http://schemas.microsoft.com/office/powerpoint/2010/main" val="2911670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839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5DA21EE-BE0E-4B17-A63D-184ED86154C5}" type="slidenum">
              <a:rPr lang="en-US" smtClean="0"/>
              <a:pPr fontAlgn="base">
                <a:spcBef>
                  <a:spcPct val="0"/>
                </a:spcBef>
                <a:spcAft>
                  <a:spcPct val="0"/>
                </a:spcAft>
                <a:defRPr/>
              </a:pPr>
              <a:t>17</a:t>
            </a:fld>
            <a:endParaRPr lang="en-US"/>
          </a:p>
        </p:txBody>
      </p:sp>
    </p:spTree>
    <p:extLst>
      <p:ext uri="{BB962C8B-B14F-4D97-AF65-F5344CB8AC3E}">
        <p14:creationId xmlns:p14="http://schemas.microsoft.com/office/powerpoint/2010/main" val="12463048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839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5DA21EE-BE0E-4B17-A63D-184ED86154C5}" type="slidenum">
              <a:rPr lang="en-US" smtClean="0"/>
              <a:pPr fontAlgn="base">
                <a:spcBef>
                  <a:spcPct val="0"/>
                </a:spcBef>
                <a:spcAft>
                  <a:spcPct val="0"/>
                </a:spcAft>
                <a:defRPr/>
              </a:pPr>
              <a:t>18</a:t>
            </a:fld>
            <a:endParaRPr lang="en-US"/>
          </a:p>
        </p:txBody>
      </p:sp>
    </p:spTree>
    <p:extLst>
      <p:ext uri="{BB962C8B-B14F-4D97-AF65-F5344CB8AC3E}">
        <p14:creationId xmlns:p14="http://schemas.microsoft.com/office/powerpoint/2010/main" val="6917981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849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C9C5A04-788A-4D57-A649-D5E22627EF5D}" type="slidenum">
              <a:rPr lang="en-US" smtClean="0"/>
              <a:pPr fontAlgn="base">
                <a:spcBef>
                  <a:spcPct val="0"/>
                </a:spcBef>
                <a:spcAft>
                  <a:spcPct val="0"/>
                </a:spcAft>
                <a:defRPr/>
              </a:pPr>
              <a:t>19</a:t>
            </a:fld>
            <a:endParaRPr lang="en-US"/>
          </a:p>
        </p:txBody>
      </p:sp>
    </p:spTree>
    <p:extLst>
      <p:ext uri="{BB962C8B-B14F-4D97-AF65-F5344CB8AC3E}">
        <p14:creationId xmlns:p14="http://schemas.microsoft.com/office/powerpoint/2010/main" val="460435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665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15AF18-7F7B-4AB4-94BE-8FC2F9DA13BD}" type="slidenum">
              <a:rPr lang="en-US" smtClean="0"/>
              <a:pPr fontAlgn="base">
                <a:spcBef>
                  <a:spcPct val="0"/>
                </a:spcBef>
                <a:spcAft>
                  <a:spcPct val="0"/>
                </a:spcAft>
                <a:defRPr/>
              </a:pPr>
              <a:t>2</a:t>
            </a:fld>
            <a:endParaRPr lang="en-US"/>
          </a:p>
        </p:txBody>
      </p:sp>
    </p:spTree>
    <p:extLst>
      <p:ext uri="{BB962C8B-B14F-4D97-AF65-F5344CB8AC3E}">
        <p14:creationId xmlns:p14="http://schemas.microsoft.com/office/powerpoint/2010/main" val="20710023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31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9416F63-A3A4-4193-A30A-E5B671179426}" type="slidenum">
              <a:rPr lang="en-US" smtClean="0"/>
              <a:pPr fontAlgn="base">
                <a:spcBef>
                  <a:spcPct val="0"/>
                </a:spcBef>
                <a:spcAft>
                  <a:spcPct val="0"/>
                </a:spcAft>
                <a:defRPr/>
              </a:pPr>
              <a:t>20</a:t>
            </a:fld>
            <a:endParaRPr lang="en-US"/>
          </a:p>
        </p:txBody>
      </p:sp>
    </p:spTree>
    <p:extLst>
      <p:ext uri="{BB962C8B-B14F-4D97-AF65-F5344CB8AC3E}">
        <p14:creationId xmlns:p14="http://schemas.microsoft.com/office/powerpoint/2010/main" val="2863095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42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6BA8194-740A-4D44-B973-9CF8AFF6092E}" type="slidenum">
              <a:rPr lang="en-US" smtClean="0"/>
              <a:pPr fontAlgn="base">
                <a:spcBef>
                  <a:spcPct val="0"/>
                </a:spcBef>
                <a:spcAft>
                  <a:spcPct val="0"/>
                </a:spcAft>
                <a:defRPr/>
              </a:pPr>
              <a:t>21</a:t>
            </a:fld>
            <a:endParaRPr lang="en-US"/>
          </a:p>
        </p:txBody>
      </p:sp>
    </p:spTree>
    <p:extLst>
      <p:ext uri="{BB962C8B-B14F-4D97-AF65-F5344CB8AC3E}">
        <p14:creationId xmlns:p14="http://schemas.microsoft.com/office/powerpoint/2010/main" val="33749436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52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1F3021F-85D5-4BB8-AB47-2AD71F3236E4}" type="slidenum">
              <a:rPr lang="en-US" smtClean="0"/>
              <a:pPr fontAlgn="base">
                <a:spcBef>
                  <a:spcPct val="0"/>
                </a:spcBef>
                <a:spcAft>
                  <a:spcPct val="0"/>
                </a:spcAft>
                <a:defRPr/>
              </a:pPr>
              <a:t>22</a:t>
            </a:fld>
            <a:endParaRPr lang="en-US"/>
          </a:p>
        </p:txBody>
      </p:sp>
    </p:spTree>
    <p:extLst>
      <p:ext uri="{BB962C8B-B14F-4D97-AF65-F5344CB8AC3E}">
        <p14:creationId xmlns:p14="http://schemas.microsoft.com/office/powerpoint/2010/main" val="24198640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62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7C45CC9-815F-4681-B7A7-BF721AA472CC}" type="slidenum">
              <a:rPr lang="en-US" smtClean="0"/>
              <a:pPr fontAlgn="base">
                <a:spcBef>
                  <a:spcPct val="0"/>
                </a:spcBef>
                <a:spcAft>
                  <a:spcPct val="0"/>
                </a:spcAft>
                <a:defRPr/>
              </a:pPr>
              <a:t>23</a:t>
            </a:fld>
            <a:endParaRPr lang="en-US"/>
          </a:p>
        </p:txBody>
      </p:sp>
    </p:spTree>
    <p:extLst>
      <p:ext uri="{BB962C8B-B14F-4D97-AF65-F5344CB8AC3E}">
        <p14:creationId xmlns:p14="http://schemas.microsoft.com/office/powerpoint/2010/main" val="37242350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62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7C45CC9-815F-4681-B7A7-BF721AA472CC}" type="slidenum">
              <a:rPr lang="en-US" smtClean="0"/>
              <a:pPr fontAlgn="base">
                <a:spcBef>
                  <a:spcPct val="0"/>
                </a:spcBef>
                <a:spcAft>
                  <a:spcPct val="0"/>
                </a:spcAft>
                <a:defRPr/>
              </a:pPr>
              <a:t>24</a:t>
            </a:fld>
            <a:endParaRPr lang="en-US"/>
          </a:p>
        </p:txBody>
      </p:sp>
    </p:spTree>
    <p:extLst>
      <p:ext uri="{BB962C8B-B14F-4D97-AF65-F5344CB8AC3E}">
        <p14:creationId xmlns:p14="http://schemas.microsoft.com/office/powerpoint/2010/main" val="31026811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72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4B72552-ABE5-4F16-B1CA-61E562C38A4C}" type="slidenum">
              <a:rPr lang="en-US" smtClean="0"/>
              <a:pPr fontAlgn="base">
                <a:spcBef>
                  <a:spcPct val="0"/>
                </a:spcBef>
                <a:spcAft>
                  <a:spcPct val="0"/>
                </a:spcAft>
                <a:defRPr/>
              </a:pPr>
              <a:t>25</a:t>
            </a:fld>
            <a:endParaRPr lang="en-US"/>
          </a:p>
        </p:txBody>
      </p:sp>
    </p:spTree>
    <p:extLst>
      <p:ext uri="{BB962C8B-B14F-4D97-AF65-F5344CB8AC3E}">
        <p14:creationId xmlns:p14="http://schemas.microsoft.com/office/powerpoint/2010/main" val="315959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03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74298AA-C882-4DEE-9F53-72445A29CAC5}" type="slidenum">
              <a:rPr lang="en-US" smtClean="0"/>
              <a:pPr fontAlgn="base">
                <a:spcBef>
                  <a:spcPct val="0"/>
                </a:spcBef>
                <a:spcAft>
                  <a:spcPct val="0"/>
                </a:spcAft>
                <a:defRPr/>
              </a:pPr>
              <a:t>28</a:t>
            </a:fld>
            <a:endParaRPr lang="en-US"/>
          </a:p>
        </p:txBody>
      </p:sp>
    </p:spTree>
    <p:extLst>
      <p:ext uri="{BB962C8B-B14F-4D97-AF65-F5344CB8AC3E}">
        <p14:creationId xmlns:p14="http://schemas.microsoft.com/office/powerpoint/2010/main" val="34554814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24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A143CB3-71EE-4144-871B-D8B1C7512D96}" type="slidenum">
              <a:rPr lang="en-US" smtClean="0"/>
              <a:pPr fontAlgn="base">
                <a:spcBef>
                  <a:spcPct val="0"/>
                </a:spcBef>
                <a:spcAft>
                  <a:spcPct val="0"/>
                </a:spcAft>
                <a:defRPr/>
              </a:pPr>
              <a:t>29</a:t>
            </a:fld>
            <a:endParaRPr lang="en-US"/>
          </a:p>
        </p:txBody>
      </p:sp>
    </p:spTree>
    <p:extLst>
      <p:ext uri="{BB962C8B-B14F-4D97-AF65-F5344CB8AC3E}">
        <p14:creationId xmlns:p14="http://schemas.microsoft.com/office/powerpoint/2010/main" val="1788667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54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D31E78F-CD44-4A13-92E2-B1B6B39D61E3}" type="slidenum">
              <a:rPr lang="en-US" smtClean="0"/>
              <a:pPr fontAlgn="base">
                <a:spcBef>
                  <a:spcPct val="0"/>
                </a:spcBef>
                <a:spcAft>
                  <a:spcPct val="0"/>
                </a:spcAft>
                <a:defRPr/>
              </a:pPr>
              <a:t>30</a:t>
            </a:fld>
            <a:endParaRPr lang="en-US"/>
          </a:p>
        </p:txBody>
      </p:sp>
    </p:spTree>
    <p:extLst>
      <p:ext uri="{BB962C8B-B14F-4D97-AF65-F5344CB8AC3E}">
        <p14:creationId xmlns:p14="http://schemas.microsoft.com/office/powerpoint/2010/main" val="18350881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65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E139602-117F-48BA-9BDC-363A1976562E}" type="slidenum">
              <a:rPr lang="en-US" smtClean="0"/>
              <a:pPr fontAlgn="base">
                <a:spcBef>
                  <a:spcPct val="0"/>
                </a:spcBef>
                <a:spcAft>
                  <a:spcPct val="0"/>
                </a:spcAft>
                <a:defRPr/>
              </a:pPr>
              <a:t>31</a:t>
            </a:fld>
            <a:endParaRPr lang="en-US"/>
          </a:p>
        </p:txBody>
      </p:sp>
    </p:spTree>
    <p:extLst>
      <p:ext uri="{BB962C8B-B14F-4D97-AF65-F5344CB8AC3E}">
        <p14:creationId xmlns:p14="http://schemas.microsoft.com/office/powerpoint/2010/main" val="2323868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675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0F89AF8-6A27-4294-B1E8-4D932BA6BEFE}" type="slidenum">
              <a:rPr lang="en-US" smtClean="0"/>
              <a:pPr fontAlgn="base">
                <a:spcBef>
                  <a:spcPct val="0"/>
                </a:spcBef>
                <a:spcAft>
                  <a:spcPct val="0"/>
                </a:spcAft>
                <a:defRPr/>
              </a:pPr>
              <a:t>3</a:t>
            </a:fld>
            <a:endParaRPr lang="en-US"/>
          </a:p>
        </p:txBody>
      </p:sp>
    </p:spTree>
    <p:extLst>
      <p:ext uri="{BB962C8B-B14F-4D97-AF65-F5344CB8AC3E}">
        <p14:creationId xmlns:p14="http://schemas.microsoft.com/office/powerpoint/2010/main" val="35179219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75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A02A87A-C525-482A-BF43-49E5BE9742ED}" type="slidenum">
              <a:rPr lang="en-US" smtClean="0"/>
              <a:pPr fontAlgn="base">
                <a:spcBef>
                  <a:spcPct val="0"/>
                </a:spcBef>
                <a:spcAft>
                  <a:spcPct val="0"/>
                </a:spcAft>
                <a:defRPr/>
              </a:pPr>
              <a:t>32</a:t>
            </a:fld>
            <a:endParaRPr lang="en-US"/>
          </a:p>
        </p:txBody>
      </p:sp>
    </p:spTree>
    <p:extLst>
      <p:ext uri="{BB962C8B-B14F-4D97-AF65-F5344CB8AC3E}">
        <p14:creationId xmlns:p14="http://schemas.microsoft.com/office/powerpoint/2010/main" val="12362582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75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A02A87A-C525-482A-BF43-49E5BE9742ED}" type="slidenum">
              <a:rPr lang="en-US" smtClean="0"/>
              <a:pPr fontAlgn="base">
                <a:spcBef>
                  <a:spcPct val="0"/>
                </a:spcBef>
                <a:spcAft>
                  <a:spcPct val="0"/>
                </a:spcAft>
                <a:defRPr/>
              </a:pPr>
              <a:t>33</a:t>
            </a:fld>
            <a:endParaRPr lang="en-US"/>
          </a:p>
        </p:txBody>
      </p:sp>
    </p:spTree>
    <p:extLst>
      <p:ext uri="{BB962C8B-B14F-4D97-AF65-F5344CB8AC3E}">
        <p14:creationId xmlns:p14="http://schemas.microsoft.com/office/powerpoint/2010/main" val="42847781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95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3DEDF91-D235-42A5-A932-ED4A837ECC28}" type="slidenum">
              <a:rPr lang="en-US" smtClean="0"/>
              <a:pPr fontAlgn="base">
                <a:spcBef>
                  <a:spcPct val="0"/>
                </a:spcBef>
                <a:spcAft>
                  <a:spcPct val="0"/>
                </a:spcAft>
                <a:defRPr/>
              </a:pPr>
              <a:t>34</a:t>
            </a:fld>
            <a:endParaRPr lang="en-US"/>
          </a:p>
        </p:txBody>
      </p:sp>
    </p:spTree>
    <p:extLst>
      <p:ext uri="{BB962C8B-B14F-4D97-AF65-F5344CB8AC3E}">
        <p14:creationId xmlns:p14="http://schemas.microsoft.com/office/powerpoint/2010/main" val="14480576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26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AE23FFD-3FB1-4B6F-BDF2-748A6A01499D}" type="slidenum">
              <a:rPr lang="en-US" smtClean="0"/>
              <a:pPr fontAlgn="base">
                <a:spcBef>
                  <a:spcPct val="0"/>
                </a:spcBef>
                <a:spcAft>
                  <a:spcPct val="0"/>
                </a:spcAft>
                <a:defRPr/>
              </a:pPr>
              <a:t>35</a:t>
            </a:fld>
            <a:endParaRPr lang="en-US"/>
          </a:p>
        </p:txBody>
      </p:sp>
    </p:spTree>
    <p:extLst>
      <p:ext uri="{BB962C8B-B14F-4D97-AF65-F5344CB8AC3E}">
        <p14:creationId xmlns:p14="http://schemas.microsoft.com/office/powerpoint/2010/main" val="41989064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36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5B6FE0-E7C1-4BCF-AC7C-8ED49F277A4E}" type="slidenum">
              <a:rPr lang="en-US" smtClean="0"/>
              <a:pPr fontAlgn="base">
                <a:spcBef>
                  <a:spcPct val="0"/>
                </a:spcBef>
                <a:spcAft>
                  <a:spcPct val="0"/>
                </a:spcAft>
                <a:defRPr/>
              </a:pPr>
              <a:t>36</a:t>
            </a:fld>
            <a:endParaRPr lang="en-US"/>
          </a:p>
        </p:txBody>
      </p:sp>
    </p:spTree>
    <p:extLst>
      <p:ext uri="{BB962C8B-B14F-4D97-AF65-F5344CB8AC3E}">
        <p14:creationId xmlns:p14="http://schemas.microsoft.com/office/powerpoint/2010/main" val="3299521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686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A34D99-6B11-4CC3-99DF-9E3FAC3A4C57}" type="slidenum">
              <a:rPr lang="en-US" smtClean="0"/>
              <a:pPr fontAlgn="base">
                <a:spcBef>
                  <a:spcPct val="0"/>
                </a:spcBef>
                <a:spcAft>
                  <a:spcPct val="0"/>
                </a:spcAft>
                <a:defRPr/>
              </a:pPr>
              <a:t>4</a:t>
            </a:fld>
            <a:endParaRPr lang="en-US"/>
          </a:p>
        </p:txBody>
      </p:sp>
    </p:spTree>
    <p:extLst>
      <p:ext uri="{BB962C8B-B14F-4D97-AF65-F5344CB8AC3E}">
        <p14:creationId xmlns:p14="http://schemas.microsoft.com/office/powerpoint/2010/main" val="1795575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706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1E528C5-5770-4078-82B9-DC315F0A4D3E}" type="slidenum">
              <a:rPr lang="en-US" smtClean="0"/>
              <a:pPr fontAlgn="base">
                <a:spcBef>
                  <a:spcPct val="0"/>
                </a:spcBef>
                <a:spcAft>
                  <a:spcPct val="0"/>
                </a:spcAft>
                <a:defRPr/>
              </a:pPr>
              <a:t>5</a:t>
            </a:fld>
            <a:endParaRPr lang="en-US"/>
          </a:p>
        </p:txBody>
      </p:sp>
    </p:spTree>
    <p:extLst>
      <p:ext uri="{BB962C8B-B14F-4D97-AF65-F5344CB8AC3E}">
        <p14:creationId xmlns:p14="http://schemas.microsoft.com/office/powerpoint/2010/main" val="1741172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716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F970012-1BDA-459F-9CCE-BA33C7611B3D}" type="slidenum">
              <a:rPr lang="en-US" smtClean="0"/>
              <a:pPr fontAlgn="base">
                <a:spcBef>
                  <a:spcPct val="0"/>
                </a:spcBef>
                <a:spcAft>
                  <a:spcPct val="0"/>
                </a:spcAft>
                <a:defRPr/>
              </a:pPr>
              <a:t>6</a:t>
            </a:fld>
            <a:endParaRPr lang="en-US"/>
          </a:p>
        </p:txBody>
      </p:sp>
    </p:spTree>
    <p:extLst>
      <p:ext uri="{BB962C8B-B14F-4D97-AF65-F5344CB8AC3E}">
        <p14:creationId xmlns:p14="http://schemas.microsoft.com/office/powerpoint/2010/main" val="3548365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727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8667F43-B159-47FA-96CD-F6AB76E5B0EB}" type="slidenum">
              <a:rPr lang="en-US" smtClean="0"/>
              <a:pPr fontAlgn="base">
                <a:spcBef>
                  <a:spcPct val="0"/>
                </a:spcBef>
                <a:spcAft>
                  <a:spcPct val="0"/>
                </a:spcAft>
                <a:defRPr/>
              </a:pPr>
              <a:t>7</a:t>
            </a:fld>
            <a:endParaRPr lang="en-US"/>
          </a:p>
        </p:txBody>
      </p:sp>
    </p:spTree>
    <p:extLst>
      <p:ext uri="{BB962C8B-B14F-4D97-AF65-F5344CB8AC3E}">
        <p14:creationId xmlns:p14="http://schemas.microsoft.com/office/powerpoint/2010/main" val="4091741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737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1BC84E-0744-4067-A3AD-48F4C0300EA7}" type="slidenum">
              <a:rPr lang="en-US" smtClean="0"/>
              <a:pPr fontAlgn="base">
                <a:spcBef>
                  <a:spcPct val="0"/>
                </a:spcBef>
                <a:spcAft>
                  <a:spcPct val="0"/>
                </a:spcAft>
                <a:defRPr/>
              </a:pPr>
              <a:t>8</a:t>
            </a:fld>
            <a:endParaRPr lang="en-US"/>
          </a:p>
        </p:txBody>
      </p:sp>
    </p:spTree>
    <p:extLst>
      <p:ext uri="{BB962C8B-B14F-4D97-AF65-F5344CB8AC3E}">
        <p14:creationId xmlns:p14="http://schemas.microsoft.com/office/powerpoint/2010/main" val="3926895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747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FC4F203-E626-4849-824C-8FCBA3BAB04A}" type="slidenum">
              <a:rPr lang="en-US" smtClean="0"/>
              <a:pPr fontAlgn="base">
                <a:spcBef>
                  <a:spcPct val="0"/>
                </a:spcBef>
                <a:spcAft>
                  <a:spcPct val="0"/>
                </a:spcAft>
                <a:defRPr/>
              </a:pPr>
              <a:t>9</a:t>
            </a:fld>
            <a:endParaRPr lang="en-US"/>
          </a:p>
        </p:txBody>
      </p:sp>
    </p:spTree>
    <p:extLst>
      <p:ext uri="{BB962C8B-B14F-4D97-AF65-F5344CB8AC3E}">
        <p14:creationId xmlns:p14="http://schemas.microsoft.com/office/powerpoint/2010/main" val="981719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BB2CB-73BC-44DF-8122-4C8235450D99}"/>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D7988BAA-7117-44D7-A199-EF5E598A8AB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6B03A6ED-5326-4ED2-86A0-B969A3460D6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BA077944-53A4-47E9-BA35-CC7D15C7A2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DBF008-13CC-4BA8-B91E-99DCA1BA05A9}"/>
              </a:ext>
            </a:extLst>
          </p:cNvPr>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54249833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6F587-DDD6-451E-957B-B25C88594A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2B85CD-4160-430A-A789-5FE1652D8D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B58007-C8D4-4B42-A494-C05E1A470FB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9039D05-151A-4002-8CDA-72C0A7DDCE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9F4D1-CCBF-499F-B81A-406D92317D3D}"/>
              </a:ext>
            </a:extLst>
          </p:cNvPr>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55208341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47A66F-AD7A-4826-A84F-B204E5118ED3}"/>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DF0333-BC88-4AAB-B5F6-4D5B077C9D2E}"/>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4EDA53-BC9B-4DED-8FA9-F97AB7DFE7D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8695D72-DFF4-4F27-8E1D-64C2C03B04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87C195-2D90-409E-9F97-BB9E38B3691E}"/>
              </a:ext>
            </a:extLst>
          </p:cNvPr>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82769113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Footer Placeholder 2"/>
          <p:cNvSpPr>
            <a:spLocks noGrp="1"/>
          </p:cNvSpPr>
          <p:nvPr>
            <p:ph type="ftr" idx="10"/>
          </p:nvPr>
        </p:nvSpPr>
        <p:spPr/>
        <p:txBody>
          <a:bodyPr/>
          <a:lstStyle/>
          <a:p>
            <a:endParaRPr lang="en-US"/>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Content Placeholder 6"/>
          <p:cNvSpPr>
            <a:spLocks noGrp="1"/>
          </p:cNvSpPr>
          <p:nvPr>
            <p:ph sz="quarter" idx="13"/>
          </p:nvPr>
        </p:nvSpPr>
        <p:spPr>
          <a:xfrm>
            <a:off x="520700" y="1462088"/>
            <a:ext cx="8169275" cy="811212"/>
          </a:xfrm>
        </p:spPr>
        <p:txBody>
          <a:bodyPr/>
          <a:lstStyle>
            <a:lvl1pPr indent="-256032">
              <a:defRPr sz="2400">
                <a:latin typeface="+mn-lt"/>
              </a:defRPr>
            </a:lvl1pPr>
            <a:lvl2pPr indent="-283464">
              <a:defRPr sz="2400">
                <a:latin typeface="+mn-lt"/>
              </a:defRPr>
            </a:lvl2pPr>
            <a:lvl3pPr indent="-228600">
              <a:defRPr sz="2400">
                <a:latin typeface="+mn-lt"/>
              </a:defRPr>
            </a:lvl3pPr>
            <a:lvl4pPr marL="1473200" indent="0">
              <a:buNone/>
              <a:defRPr sz="2400">
                <a:latin typeface="+mn-lt"/>
              </a:defRPr>
            </a:lvl4pPr>
            <a:lvl5pPr marL="1930400" indent="0">
              <a:buNone/>
              <a:defRPr/>
            </a:lvl5pPr>
          </a:lstStyle>
          <a:p>
            <a:pPr lvl="0"/>
            <a:r>
              <a:rPr lang="en-US" dirty="0"/>
              <a:t>Edit Master text styles</a:t>
            </a:r>
          </a:p>
          <a:p>
            <a:pPr lvl="1"/>
            <a:r>
              <a:rPr lang="en-US" dirty="0"/>
              <a:t>Second level</a:t>
            </a:r>
          </a:p>
          <a:p>
            <a:pPr lvl="2"/>
            <a:r>
              <a:rPr lang="en-US" dirty="0"/>
              <a:t>Third level</a:t>
            </a:r>
          </a:p>
          <a:p>
            <a:pPr lvl="3"/>
            <a:endParaRPr lang="en-US" dirty="0"/>
          </a:p>
        </p:txBody>
      </p:sp>
      <p:sp>
        <p:nvSpPr>
          <p:cNvPr id="9" name="Content Placeholder 8"/>
          <p:cNvSpPr>
            <a:spLocks noGrp="1"/>
          </p:cNvSpPr>
          <p:nvPr>
            <p:ph sz="quarter" idx="14"/>
          </p:nvPr>
        </p:nvSpPr>
        <p:spPr>
          <a:xfrm>
            <a:off x="520700" y="2528888"/>
            <a:ext cx="8166100" cy="641350"/>
          </a:xfrm>
        </p:spPr>
        <p:txBody>
          <a:bodyPr/>
          <a:lstStyle>
            <a:lvl1pPr indent="-256032">
              <a:defRPr sz="2400">
                <a:latin typeface="+mn-lt"/>
              </a:defRPr>
            </a:lvl1pPr>
            <a:lvl2pPr indent="-283464">
              <a:defRPr sz="2400">
                <a:latin typeface="+mn-lt"/>
              </a:defRPr>
            </a:lvl2pPr>
            <a:lvl3pPr indent="-228600">
              <a:defRPr sz="2400">
                <a:latin typeface="+mn-lt"/>
              </a:defRPr>
            </a:lvl3pPr>
          </a:lstStyle>
          <a:p>
            <a:pPr lvl="0"/>
            <a:r>
              <a:rPr lang="en-US" dirty="0"/>
              <a:t>Edit Master text styles</a:t>
            </a:r>
          </a:p>
          <a:p>
            <a:pPr lvl="1"/>
            <a:r>
              <a:rPr lang="en-US" dirty="0"/>
              <a:t>Second level</a:t>
            </a:r>
          </a:p>
          <a:p>
            <a:pPr lvl="2"/>
            <a:r>
              <a:rPr lang="en-US" dirty="0"/>
              <a:t>Third level</a:t>
            </a:r>
          </a:p>
        </p:txBody>
      </p:sp>
      <p:sp>
        <p:nvSpPr>
          <p:cNvPr id="11" name="Content Placeholder 10"/>
          <p:cNvSpPr>
            <a:spLocks noGrp="1"/>
          </p:cNvSpPr>
          <p:nvPr>
            <p:ph sz="quarter" idx="15"/>
          </p:nvPr>
        </p:nvSpPr>
        <p:spPr>
          <a:xfrm>
            <a:off x="520700" y="3443288"/>
            <a:ext cx="8166100" cy="795337"/>
          </a:xfrm>
        </p:spPr>
        <p:txBody>
          <a:bodyPr/>
          <a:lstStyle>
            <a:lvl1pPr indent="-256032">
              <a:defRPr sz="2400">
                <a:latin typeface="+mn-lt"/>
              </a:defRPr>
            </a:lvl1pPr>
            <a:lvl2pPr indent="-283464">
              <a:defRPr sz="2400">
                <a:latin typeface="+mn-lt"/>
              </a:defRPr>
            </a:lvl2pPr>
            <a:lvl3pPr indent="-228600">
              <a:defRPr sz="2400">
                <a:latin typeface="+mn-lt"/>
              </a:defRPr>
            </a:lvl3pPr>
          </a:lstStyle>
          <a:p>
            <a:pPr lvl="0"/>
            <a:r>
              <a:rPr lang="en-US" dirty="0"/>
              <a:t>Edit Master text styles</a:t>
            </a:r>
          </a:p>
          <a:p>
            <a:pPr lvl="1"/>
            <a:r>
              <a:rPr lang="en-US" dirty="0"/>
              <a:t>Second level</a:t>
            </a:r>
          </a:p>
          <a:p>
            <a:pPr lvl="2"/>
            <a:r>
              <a:rPr lang="en-US" dirty="0"/>
              <a:t>Third level</a:t>
            </a:r>
          </a:p>
        </p:txBody>
      </p:sp>
      <p:sp>
        <p:nvSpPr>
          <p:cNvPr id="13" name="Content Placeholder 12"/>
          <p:cNvSpPr>
            <a:spLocks noGrp="1"/>
          </p:cNvSpPr>
          <p:nvPr>
            <p:ph sz="quarter" idx="16"/>
          </p:nvPr>
        </p:nvSpPr>
        <p:spPr>
          <a:xfrm>
            <a:off x="520700" y="4460875"/>
            <a:ext cx="8166100" cy="641350"/>
          </a:xfrm>
        </p:spPr>
        <p:txBody>
          <a:bodyPr/>
          <a:lstStyle>
            <a:lvl1pPr indent="-256032">
              <a:defRPr sz="2400">
                <a:latin typeface="+mn-lt"/>
              </a:defRPr>
            </a:lvl1pPr>
            <a:lvl2pPr indent="-283464">
              <a:defRPr sz="2400">
                <a:latin typeface="+mn-lt"/>
              </a:defRPr>
            </a:lvl2pPr>
            <a:lvl3pPr indent="-228600">
              <a:defRPr sz="2400">
                <a:latin typeface="+mn-lt"/>
              </a:defRPr>
            </a:lvl3pPr>
          </a:lstStyle>
          <a:p>
            <a:pPr lvl="0"/>
            <a:r>
              <a:rPr lang="en-US" dirty="0"/>
              <a:t>Edit Master text styles</a:t>
            </a:r>
          </a:p>
          <a:p>
            <a:pPr lvl="1"/>
            <a:r>
              <a:rPr lang="en-US" dirty="0"/>
              <a:t>Second level</a:t>
            </a:r>
          </a:p>
          <a:p>
            <a:pPr lvl="2"/>
            <a:r>
              <a:rPr lang="en-US" dirty="0"/>
              <a:t>Third level</a:t>
            </a:r>
          </a:p>
        </p:txBody>
      </p:sp>
      <p:sp>
        <p:nvSpPr>
          <p:cNvPr id="15" name="Content Placeholder 14"/>
          <p:cNvSpPr>
            <a:spLocks noGrp="1"/>
          </p:cNvSpPr>
          <p:nvPr>
            <p:ph sz="quarter" idx="17"/>
          </p:nvPr>
        </p:nvSpPr>
        <p:spPr>
          <a:xfrm>
            <a:off x="520700" y="5289550"/>
            <a:ext cx="8169275" cy="606425"/>
          </a:xfrm>
        </p:spPr>
        <p:txBody>
          <a:bodyPr/>
          <a:lstStyle>
            <a:lvl1pPr indent="-256032">
              <a:defRPr sz="2400">
                <a:latin typeface="+mn-lt"/>
              </a:defRPr>
            </a:lvl1pPr>
            <a:lvl2pPr indent="-283464">
              <a:defRPr sz="2400">
                <a:latin typeface="+mn-lt"/>
              </a:defRPr>
            </a:lvl2pPr>
            <a:lvl3pPr indent="-228600">
              <a:defRPr sz="2400">
                <a:latin typeface="+mn-lt"/>
              </a:defRPr>
            </a:lvl3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001958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4180859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4437F-4762-457E-8F69-2B3891C717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E2E161-EA74-4BA7-8447-1CDA66FBF2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247CF8-916C-48DC-A096-2B443A636249}"/>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B05729-5B85-480D-95C9-AB4E0B961CF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664D482-9627-43F2-B251-D009C713E72D}"/>
              </a:ext>
            </a:extLst>
          </p:cNvPr>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110565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4B9F9-D68E-4792-BDA2-3F76537066E3}"/>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DEFD5C7F-4381-4A77-85D7-02C31E48E9B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0B987C-4DBA-4440-8603-1A82BC13CD3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BBD62E5-1BFF-4909-8C1C-037A9D00EE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3F52AD-E941-474B-BCEA-7DBE1893AAC3}"/>
              </a:ext>
            </a:extLst>
          </p:cNvPr>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25567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1AF35-EB81-4478-BF94-AD5C59D422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096C7-C10E-41D6-8906-415AF4013189}"/>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88E246-26A8-4900-8D19-7FA2E0AEF7AE}"/>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028613-5AD8-412B-B6F2-09791761DF1B}"/>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2EA2A796-C3E0-4D90-B501-BFAC55A50E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BCEDD5-E02A-4B54-886A-96952116C731}"/>
              </a:ext>
            </a:extLst>
          </p:cNvPr>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13443440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BF556-BCEF-46A0-9644-113FFCE706F0}"/>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AE9CB0-AEF5-4C15-BDB4-747F01D1290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E48AA1A-C72E-41C4-9262-666CFBFB84DC}"/>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621A59-1028-4960-9F02-1F45C0E02AF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F22D8A3-156C-493D-A333-5DDA33D60D8B}"/>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7386CB-8ABD-4B35-B22E-024364804458}"/>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88C0B57-32C7-4DCD-B331-D59F642580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F97649-7018-460C-AA0A-B1CA7831350E}"/>
              </a:ext>
            </a:extLst>
          </p:cNvPr>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2651100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05C01-83DA-4997-93BD-2AFE34BE8E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306D3D-B13D-4801-BD3D-EE080F911DCF}"/>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E1465ABD-21CA-4A0D-A24B-600F8F77C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73787F-6A40-4D18-8C6B-9FD1F994E8D5}"/>
              </a:ext>
            </a:extLst>
          </p:cNvPr>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030730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F753B7-5FAB-4F6D-BC5A-D2DBE22F80D7}"/>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2DFAB69D-9BC6-4486-9EF7-E76E85DAA4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0E5CE5-5274-4A7F-B8A7-9611E55F322A}"/>
              </a:ext>
            </a:extLst>
          </p:cNvPr>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2099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46E0D-887E-4817-AD6F-9D4EDFDDBF3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B13E60FC-00E2-462B-AA7B-6C53CB547EC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63036A-3885-4BBF-AECB-B69554E68C2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5AFD86A-B30A-487C-9FE7-2CBE4B0CD639}"/>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07D289AA-E093-41DA-8371-8F2A43C057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67DDCC-C82A-40CF-9AE1-5CD143593A84}"/>
              </a:ext>
            </a:extLst>
          </p:cNvPr>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97476098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40572-EDE8-43FC-983A-3A4DDAD1E42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57375F9-F1DA-4E78-A46C-CCC78C1344EC}"/>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1B840F2-95A4-4BAD-9585-E8A77714E2A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DD6BBA7-5DEE-4EA5-A042-AF20FF124F0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BA0F097B-25D6-4E4F-919C-6EF5084E63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7CBDF5-11CE-4261-AEF2-7641573F1033}"/>
              </a:ext>
            </a:extLst>
          </p:cNvPr>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71961711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A86BB8-667E-4A2D-B09F-E4A83EBDA2A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ED376E-419F-445E-AF6F-EC8000D5623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CB49E1-5547-418A-A71E-A1F80B71238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C1610381-E759-48D7-BA3C-B33ADAD8C59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746DE0-6F03-4DF5-83F9-3A26DCD99445}"/>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78097200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1.w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0.wmf"/><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3.wmf"/><Relationship Id="rId4"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22.wmf"/><Relationship Id="rId5" Type="http://schemas.openxmlformats.org/officeDocument/2006/relationships/oleObject" Target="../embeddings/oleObject5.bin"/><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2.xml"/><Relationship Id="rId1" Type="http://schemas.openxmlformats.org/officeDocument/2006/relationships/vmlDrawing" Target="../drawings/vmlDrawing5.vml"/><Relationship Id="rId5" Type="http://schemas.openxmlformats.org/officeDocument/2006/relationships/image" Target="../media/image26.wmf"/><Relationship Id="rId4" Type="http://schemas.openxmlformats.org/officeDocument/2006/relationships/oleObject" Target="../embeddings/oleObject6.bin"/></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35.wmf"/><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32.w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10.bin"/></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noChangeArrowheads="1"/>
          </p:cNvSpPr>
          <p:nvPr>
            <p:ph type="title"/>
          </p:nvPr>
        </p:nvSpPr>
        <p:spPr/>
        <p:txBody>
          <a:bodyPr/>
          <a:lstStyle/>
          <a:p>
            <a:r>
              <a:rPr lang="en-US" dirty="0"/>
              <a:t>Flow of Control</a:t>
            </a:r>
          </a:p>
        </p:txBody>
      </p:sp>
      <p:sp>
        <p:nvSpPr>
          <p:cNvPr id="14339" name="Content Placeholder 2"/>
          <p:cNvSpPr>
            <a:spLocks noGrp="1" noChangeArrowheads="1"/>
          </p:cNvSpPr>
          <p:nvPr>
            <p:ph idx="1"/>
          </p:nvPr>
        </p:nvSpPr>
        <p:spPr/>
        <p:txBody>
          <a:bodyPr>
            <a:normAutofit/>
          </a:bodyPr>
          <a:lstStyle/>
          <a:p>
            <a:r>
              <a:rPr lang="en-US" sz="2200" dirty="0"/>
              <a:t>As in most programming languages, </a:t>
            </a:r>
            <a:r>
              <a:rPr lang="en-US" sz="2200" b="1" dirty="0"/>
              <a:t>flow of control </a:t>
            </a:r>
            <a:r>
              <a:rPr lang="en-US" sz="2200" dirty="0"/>
              <a:t>in Java refers to its </a:t>
            </a:r>
            <a:r>
              <a:rPr lang="en-US" sz="2200" b="1" dirty="0"/>
              <a:t>branching</a:t>
            </a:r>
            <a:r>
              <a:rPr lang="en-US" sz="2200" dirty="0"/>
              <a:t> and </a:t>
            </a:r>
            <a:r>
              <a:rPr lang="en-US" sz="2200" b="1" dirty="0"/>
              <a:t>looping</a:t>
            </a:r>
            <a:r>
              <a:rPr lang="en-US" sz="2200" dirty="0"/>
              <a:t> mechanisms</a:t>
            </a:r>
          </a:p>
          <a:p>
            <a:r>
              <a:rPr lang="en-US" sz="2200" dirty="0"/>
              <a:t>Java has several branching mechanisms</a:t>
            </a:r>
            <a:r>
              <a:rPr lang="en-US" sz="2200" dirty="0">
                <a:cs typeface="Courier New" panose="02070309020205020404" pitchFamily="49" charset="0"/>
              </a:rPr>
              <a:t>:</a:t>
            </a:r>
            <a:r>
              <a:rPr lang="en-US" sz="2200" b="1" dirty="0">
                <a:latin typeface="Courier New" panose="02070309020205020404" pitchFamily="49" charset="0"/>
                <a:cs typeface="Courier New" panose="02070309020205020404" pitchFamily="49" charset="0"/>
              </a:rPr>
              <a:t> if-else, if, </a:t>
            </a:r>
            <a:r>
              <a:rPr lang="en-US" sz="2200" dirty="0"/>
              <a:t>and </a:t>
            </a:r>
            <a:r>
              <a:rPr lang="en-US" sz="2200" b="1" dirty="0">
                <a:latin typeface="Courier New" panose="02070309020205020404" pitchFamily="49" charset="0"/>
                <a:cs typeface="Courier New" panose="02070309020205020404" pitchFamily="49" charset="0"/>
              </a:rPr>
              <a:t>switch</a:t>
            </a:r>
            <a:r>
              <a:rPr lang="en-US" sz="2200" dirty="0"/>
              <a:t> statements</a:t>
            </a:r>
          </a:p>
          <a:p>
            <a:r>
              <a:rPr lang="en-US" sz="2200" dirty="0"/>
              <a:t>Java has three types of loop statements:  the </a:t>
            </a:r>
            <a:r>
              <a:rPr lang="en-US" sz="2200" b="1" dirty="0">
                <a:latin typeface="Courier New" panose="02070309020205020404" pitchFamily="49" charset="0"/>
                <a:cs typeface="Courier New" panose="02070309020205020404" pitchFamily="49" charset="0"/>
              </a:rPr>
              <a:t>while, do-while, </a:t>
            </a:r>
            <a:r>
              <a:rPr lang="en-US" sz="2200" dirty="0"/>
              <a:t>and </a:t>
            </a:r>
            <a:r>
              <a:rPr lang="en-US" sz="2200" b="1" dirty="0">
                <a:latin typeface="Courier New" panose="02070309020205020404" pitchFamily="49" charset="0"/>
                <a:cs typeface="Courier New" panose="02070309020205020404" pitchFamily="49" charset="0"/>
              </a:rPr>
              <a:t>for</a:t>
            </a:r>
            <a:r>
              <a:rPr lang="en-US" sz="2200" dirty="0"/>
              <a:t> statements</a:t>
            </a:r>
          </a:p>
          <a:p>
            <a:r>
              <a:rPr lang="en-US" sz="2200" dirty="0"/>
              <a:t>Most branching and looping statements are controlled by Boolean expressions</a:t>
            </a:r>
          </a:p>
          <a:p>
            <a:pPr lvl="1"/>
            <a:r>
              <a:rPr lang="en-US" sz="2200" dirty="0"/>
              <a:t>A Boolean expression evaluates to either </a:t>
            </a:r>
            <a:r>
              <a:rPr lang="en-US" sz="2200" b="1" dirty="0">
                <a:latin typeface="Courier New" panose="02070309020205020404" pitchFamily="49" charset="0"/>
                <a:cs typeface="Courier New" panose="02070309020205020404" pitchFamily="49" charset="0"/>
              </a:rPr>
              <a:t>true </a:t>
            </a:r>
            <a:r>
              <a:rPr lang="en-US" sz="2200" dirty="0">
                <a:cs typeface="Courier New" panose="02070309020205020404" pitchFamily="49" charset="0"/>
              </a:rPr>
              <a:t>or</a:t>
            </a:r>
            <a:r>
              <a:rPr lang="en-US" sz="2200" b="1" dirty="0">
                <a:latin typeface="Courier New" panose="02070309020205020404" pitchFamily="49" charset="0"/>
                <a:cs typeface="Courier New" panose="02070309020205020404" pitchFamily="49" charset="0"/>
              </a:rPr>
              <a:t> false</a:t>
            </a:r>
          </a:p>
          <a:p>
            <a:pPr lvl="1"/>
            <a:r>
              <a:rPr lang="en-US" sz="2200" dirty="0"/>
              <a:t>The primitive type </a:t>
            </a:r>
            <a:r>
              <a:rPr lang="en-US" sz="2200" b="1" dirty="0">
                <a:latin typeface="Courier New" panose="02070309020205020404" pitchFamily="49" charset="0"/>
                <a:cs typeface="Courier New" panose="02070309020205020404" pitchFamily="49" charset="0"/>
              </a:rPr>
              <a:t>boolean</a:t>
            </a:r>
            <a:r>
              <a:rPr lang="en-US" sz="2200" dirty="0"/>
              <a:t> may only take the values </a:t>
            </a:r>
            <a:r>
              <a:rPr lang="en-US" sz="2200" b="1" dirty="0">
                <a:latin typeface="Courier New" panose="02070309020205020404" pitchFamily="49" charset="0"/>
                <a:cs typeface="Courier New" panose="02070309020205020404" pitchFamily="49" charset="0"/>
              </a:rPr>
              <a:t>true</a:t>
            </a:r>
            <a:r>
              <a:rPr lang="en-US" sz="2200" dirty="0"/>
              <a:t> or </a:t>
            </a:r>
            <a:r>
              <a:rPr lang="en-US" sz="2200" b="1" dirty="0">
                <a:latin typeface="Courier New" panose="02070309020205020404" pitchFamily="49" charset="0"/>
                <a:cs typeface="Courier New" panose="02070309020205020404" pitchFamily="49" charset="0"/>
              </a:rPr>
              <a:t>false</a:t>
            </a:r>
          </a:p>
        </p:txBody>
      </p:sp>
    </p:spTree>
    <p:extLst>
      <p:ext uri="{BB962C8B-B14F-4D97-AF65-F5344CB8AC3E}">
        <p14:creationId xmlns:p14="http://schemas.microsoft.com/office/powerpoint/2010/main" val="854882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noChangeArrowheads="1"/>
          </p:cNvSpPr>
          <p:nvPr>
            <p:ph type="title"/>
          </p:nvPr>
        </p:nvSpPr>
        <p:spPr/>
        <p:txBody>
          <a:bodyPr/>
          <a:lstStyle/>
          <a:p>
            <a:r>
              <a:rPr lang="en-US" dirty="0"/>
              <a:t>The Switch Statement </a:t>
            </a:r>
            <a:r>
              <a:rPr lang="en-US" sz="2000" b="0" dirty="0"/>
              <a:t>(3 of 5)</a:t>
            </a:r>
          </a:p>
        </p:txBody>
      </p:sp>
      <p:sp>
        <p:nvSpPr>
          <p:cNvPr id="24579" name="Content Placeholder 2"/>
          <p:cNvSpPr>
            <a:spLocks noGrp="1" noChangeArrowheads="1"/>
          </p:cNvSpPr>
          <p:nvPr>
            <p:ph idx="1"/>
          </p:nvPr>
        </p:nvSpPr>
        <p:spPr>
          <a:xfrm>
            <a:off x="457200" y="1600200"/>
            <a:ext cx="8229600" cy="4651513"/>
          </a:xfrm>
        </p:spPr>
        <p:txBody>
          <a:bodyPr>
            <a:normAutofit/>
          </a:bodyPr>
          <a:lstStyle/>
          <a:p>
            <a:r>
              <a:rPr lang="en-US" sz="2200" dirty="0"/>
              <a:t>There can also be a section labeled </a:t>
            </a:r>
            <a:r>
              <a:rPr lang="en-US" sz="2200" b="1" dirty="0">
                <a:latin typeface="Courier New" panose="02070309020205020404" pitchFamily="49" charset="0"/>
                <a:cs typeface="Courier New" panose="02070309020205020404" pitchFamily="49" charset="0"/>
              </a:rPr>
              <a:t>default</a:t>
            </a:r>
            <a:r>
              <a:rPr lang="en-US" sz="2200" dirty="0"/>
              <a:t>:</a:t>
            </a:r>
          </a:p>
          <a:p>
            <a:pPr lvl="1"/>
            <a:r>
              <a:rPr lang="en-US" sz="2200" dirty="0"/>
              <a:t>The </a:t>
            </a:r>
            <a:r>
              <a:rPr lang="en-US" sz="2200" b="1" dirty="0">
                <a:latin typeface="Courier New" panose="02070309020205020404" pitchFamily="49" charset="0"/>
                <a:cs typeface="Courier New" panose="02070309020205020404" pitchFamily="49" charset="0"/>
              </a:rPr>
              <a:t>default</a:t>
            </a:r>
            <a:r>
              <a:rPr lang="en-US" sz="2200" dirty="0"/>
              <a:t> section is optional, and is usually last</a:t>
            </a:r>
          </a:p>
          <a:p>
            <a:pPr lvl="1"/>
            <a:r>
              <a:rPr lang="en-US" sz="2200" dirty="0"/>
              <a:t>Even if the case labels cover all possible outcomes in a given </a:t>
            </a:r>
            <a:r>
              <a:rPr lang="en-US" sz="2200" b="1" dirty="0">
                <a:latin typeface="Courier New" panose="02070309020205020404" pitchFamily="49" charset="0"/>
                <a:cs typeface="Courier New" panose="02070309020205020404" pitchFamily="49" charset="0"/>
              </a:rPr>
              <a:t>switch</a:t>
            </a:r>
            <a:r>
              <a:rPr lang="en-US" sz="2200" dirty="0"/>
              <a:t> statement,  it is still a good practice to include a </a:t>
            </a:r>
            <a:r>
              <a:rPr lang="en-US" sz="2200" b="1" dirty="0">
                <a:latin typeface="Courier New" panose="02070309020205020404" pitchFamily="49" charset="0"/>
                <a:cs typeface="Courier New" panose="02070309020205020404" pitchFamily="49" charset="0"/>
              </a:rPr>
              <a:t>default </a:t>
            </a:r>
            <a:r>
              <a:rPr lang="en-US" sz="2200" dirty="0"/>
              <a:t>section</a:t>
            </a:r>
          </a:p>
          <a:p>
            <a:pPr lvl="2"/>
            <a:r>
              <a:rPr lang="en-US" sz="2200" dirty="0"/>
              <a:t>It can be used to output an error message, for example</a:t>
            </a:r>
          </a:p>
          <a:p>
            <a:r>
              <a:rPr lang="en-US" sz="2200" dirty="0"/>
              <a:t>When the controlling expression is evaluated, the code for the case label whose value matches the controlling expression is executed</a:t>
            </a:r>
          </a:p>
          <a:p>
            <a:pPr lvl="1"/>
            <a:r>
              <a:rPr lang="en-US" sz="2200" dirty="0"/>
              <a:t>If no case label matches, then the only statements executed are those following the </a:t>
            </a:r>
            <a:r>
              <a:rPr lang="en-US" sz="2200" b="1" dirty="0">
                <a:latin typeface="Courier New" panose="02070309020205020404" pitchFamily="49" charset="0"/>
                <a:cs typeface="Courier New" panose="02070309020205020404" pitchFamily="49" charset="0"/>
              </a:rPr>
              <a:t>default</a:t>
            </a:r>
            <a:r>
              <a:rPr lang="en-US" sz="2200" dirty="0"/>
              <a:t> label (if there is one)</a:t>
            </a:r>
          </a:p>
        </p:txBody>
      </p:sp>
    </p:spTree>
    <p:extLst>
      <p:ext uri="{BB962C8B-B14F-4D97-AF65-F5344CB8AC3E}">
        <p14:creationId xmlns:p14="http://schemas.microsoft.com/office/powerpoint/2010/main" val="390439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noChangeArrowheads="1"/>
          </p:cNvSpPr>
          <p:nvPr>
            <p:ph type="title"/>
          </p:nvPr>
        </p:nvSpPr>
        <p:spPr/>
        <p:txBody>
          <a:bodyPr/>
          <a:lstStyle/>
          <a:p>
            <a:r>
              <a:rPr lang="en-US" dirty="0"/>
              <a:t>The Switch Statement </a:t>
            </a:r>
            <a:r>
              <a:rPr lang="en-US" sz="2000" b="0" dirty="0"/>
              <a:t>(4 of 5)</a:t>
            </a:r>
          </a:p>
        </p:txBody>
      </p:sp>
      <p:sp>
        <p:nvSpPr>
          <p:cNvPr id="25603" name="Content Placeholder 2"/>
          <p:cNvSpPr>
            <a:spLocks noGrp="1" noChangeArrowheads="1"/>
          </p:cNvSpPr>
          <p:nvPr>
            <p:ph idx="1"/>
          </p:nvPr>
        </p:nvSpPr>
        <p:spPr/>
        <p:txBody>
          <a:bodyPr/>
          <a:lstStyle/>
          <a:p>
            <a:r>
              <a:rPr lang="en-US" dirty="0"/>
              <a:t>The </a:t>
            </a:r>
            <a:r>
              <a:rPr lang="en-US" b="1" dirty="0">
                <a:latin typeface="Courier New" panose="02070309020205020404" pitchFamily="49" charset="0"/>
                <a:cs typeface="Courier New" panose="02070309020205020404" pitchFamily="49" charset="0"/>
              </a:rPr>
              <a:t>switch</a:t>
            </a:r>
            <a:r>
              <a:rPr lang="en-US" dirty="0"/>
              <a:t> statement ends when it executes a </a:t>
            </a:r>
            <a:r>
              <a:rPr lang="en-US" b="1" dirty="0">
                <a:latin typeface="Courier New" panose="02070309020205020404" pitchFamily="49" charset="0"/>
                <a:cs typeface="Courier New" panose="02070309020205020404" pitchFamily="49" charset="0"/>
              </a:rPr>
              <a:t>break</a:t>
            </a:r>
            <a:r>
              <a:rPr lang="en-US" dirty="0"/>
              <a:t> statement, or when the end of the </a:t>
            </a:r>
            <a:r>
              <a:rPr lang="en-US" b="1" dirty="0">
                <a:latin typeface="Courier New" panose="02070309020205020404" pitchFamily="49" charset="0"/>
                <a:cs typeface="Courier New" panose="02070309020205020404" pitchFamily="49" charset="0"/>
              </a:rPr>
              <a:t>switch</a:t>
            </a:r>
            <a:r>
              <a:rPr lang="en-US" dirty="0"/>
              <a:t> statement is reached</a:t>
            </a:r>
          </a:p>
          <a:p>
            <a:pPr lvl="1"/>
            <a:r>
              <a:rPr lang="en-US" dirty="0"/>
              <a:t>When the computer executes the statements after a case label, it continues until a </a:t>
            </a:r>
            <a:r>
              <a:rPr lang="en-US" b="1" dirty="0">
                <a:latin typeface="Courier New" panose="02070309020205020404" pitchFamily="49" charset="0"/>
                <a:cs typeface="Courier New" panose="02070309020205020404" pitchFamily="49" charset="0"/>
              </a:rPr>
              <a:t>break</a:t>
            </a:r>
            <a:r>
              <a:rPr lang="en-US" dirty="0"/>
              <a:t> statement is reached</a:t>
            </a:r>
          </a:p>
          <a:p>
            <a:pPr lvl="1"/>
            <a:r>
              <a:rPr lang="en-US" dirty="0"/>
              <a:t>If the </a:t>
            </a:r>
            <a:r>
              <a:rPr lang="en-US" b="1" dirty="0">
                <a:latin typeface="Courier New" panose="02070309020205020404" pitchFamily="49" charset="0"/>
                <a:cs typeface="Courier New" panose="02070309020205020404" pitchFamily="49" charset="0"/>
              </a:rPr>
              <a:t>break</a:t>
            </a:r>
            <a:r>
              <a:rPr lang="en-US" dirty="0"/>
              <a:t> statement is omitted, then after executing the code for one case, the computer will go on to execute the code for the next case</a:t>
            </a:r>
          </a:p>
          <a:p>
            <a:pPr lvl="1"/>
            <a:r>
              <a:rPr lang="en-US" dirty="0"/>
              <a:t>If the </a:t>
            </a:r>
            <a:r>
              <a:rPr lang="en-US" b="1" dirty="0">
                <a:latin typeface="Courier New" panose="02070309020205020404" pitchFamily="49" charset="0"/>
                <a:cs typeface="Courier New" panose="02070309020205020404" pitchFamily="49" charset="0"/>
              </a:rPr>
              <a:t>break</a:t>
            </a:r>
            <a:r>
              <a:rPr lang="en-US" dirty="0"/>
              <a:t> statement is omitted inadvertently, the compiler will not issue an error message</a:t>
            </a:r>
          </a:p>
        </p:txBody>
      </p:sp>
    </p:spTree>
    <p:extLst>
      <p:ext uri="{BB962C8B-B14F-4D97-AF65-F5344CB8AC3E}">
        <p14:creationId xmlns:p14="http://schemas.microsoft.com/office/powerpoint/2010/main" val="3920530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noChangeArrowheads="1"/>
          </p:cNvSpPr>
          <p:nvPr>
            <p:ph type="title"/>
          </p:nvPr>
        </p:nvSpPr>
        <p:spPr/>
        <p:txBody>
          <a:bodyPr anchor="b"/>
          <a:lstStyle/>
          <a:p>
            <a:r>
              <a:rPr lang="en-US" dirty="0"/>
              <a:t>The switch Statement </a:t>
            </a:r>
            <a:r>
              <a:rPr lang="en-US" sz="2000" b="0" dirty="0"/>
              <a:t>(5 of 5)</a:t>
            </a:r>
          </a:p>
        </p:txBody>
      </p:sp>
      <p:pic>
        <p:nvPicPr>
          <p:cNvPr id="12" name="Picture 2" descr="Computer code has 18 lines. The lines read as follows. Line 1. switch left parenthesis Controlling underscore Expression right parenthesis. Line 2. left brace. Line 3, indented once. case Case underscore Label underscore 1 colon. Line 4, indented 2 times. Statement underscore Sequence underscore 1. Line 5, indented 2 times. break semicolon. Line 6, indented once. case Case underscore Label underscore 2 colon. Line 7, indented 2 times. Statement underscore Sequence underscore 2. Line 8, indented 2 times. break semicolon. Line 9. Unspecified line of code. Line 10. Unspecified line of code. Line 11. Unspecified line of code. Line 12, indented once. case Case underscore Label underscore n colon. Line 13, indented 2 times. Statement underscore Sequence underscore n. Line 14, indented 2 times. break semicolon. Line 15, indented once. default colon. Line 16, indented 2 times. Default underscore Statement Sequence. Line 17, indented 2 times. break semicolon. Line 18. right brace."/>
          <p:cNvPicPr>
            <a:picLocks noChangeAspect="1"/>
          </p:cNvPicPr>
          <p:nvPr/>
        </p:nvPicPr>
        <p:blipFill rotWithShape="1">
          <a:blip r:embed="rId3"/>
          <a:srcRect r="27495" b="2879"/>
          <a:stretch/>
        </p:blipFill>
        <p:spPr>
          <a:xfrm>
            <a:off x="1260881" y="1702701"/>
            <a:ext cx="5507667" cy="4588770"/>
          </a:xfrm>
          <a:prstGeom prst="rect">
            <a:avLst/>
          </a:prstGeom>
        </p:spPr>
      </p:pic>
    </p:spTree>
    <p:extLst>
      <p:ext uri="{BB962C8B-B14F-4D97-AF65-F5344CB8AC3E}">
        <p14:creationId xmlns:p14="http://schemas.microsoft.com/office/powerpoint/2010/main" val="3436022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Title 1"/>
          <p:cNvSpPr>
            <a:spLocks noGrp="1" noChangeArrowheads="1"/>
          </p:cNvSpPr>
          <p:nvPr>
            <p:ph type="title"/>
          </p:nvPr>
        </p:nvSpPr>
        <p:spPr/>
        <p:txBody>
          <a:bodyPr/>
          <a:lstStyle/>
          <a:p>
            <a:r>
              <a:rPr lang="en-US" dirty="0"/>
              <a:t>The Conditional Operator </a:t>
            </a:r>
            <a:r>
              <a:rPr lang="en-US" sz="2000" b="0" dirty="0"/>
              <a:t>(1 of 2)</a:t>
            </a:r>
          </a:p>
        </p:txBody>
      </p:sp>
      <p:sp>
        <p:nvSpPr>
          <p:cNvPr id="3" name="Content Placeholder 2"/>
          <p:cNvSpPr>
            <a:spLocks noGrp="1"/>
          </p:cNvSpPr>
          <p:nvPr>
            <p:ph sz="quarter" idx="13"/>
          </p:nvPr>
        </p:nvSpPr>
        <p:spPr>
          <a:xfrm>
            <a:off x="457200" y="1453184"/>
            <a:ext cx="8229600" cy="1806851"/>
          </a:xfrm>
        </p:spPr>
        <p:txBody>
          <a:bodyPr>
            <a:normAutofit/>
          </a:bodyPr>
          <a:lstStyle/>
          <a:p>
            <a:pPr eaLnBrk="1" hangingPunct="1"/>
            <a:r>
              <a:rPr lang="en-US" dirty="0"/>
              <a:t>The </a:t>
            </a:r>
            <a:r>
              <a:rPr lang="en-US" b="1" dirty="0"/>
              <a:t>conditional</a:t>
            </a:r>
            <a:r>
              <a:rPr lang="en-US" i="1" dirty="0"/>
              <a:t> </a:t>
            </a:r>
            <a:r>
              <a:rPr lang="en-US" b="1" dirty="0"/>
              <a:t>operator</a:t>
            </a:r>
            <a:r>
              <a:rPr lang="en-US" dirty="0"/>
              <a:t> is a notational variant on certain forms of the </a:t>
            </a:r>
            <a:r>
              <a:rPr lang="en-US" b="1" dirty="0">
                <a:solidFill>
                  <a:schemeClr val="bg2"/>
                </a:solidFill>
                <a:latin typeface="Courier New" panose="02070309020205020404" pitchFamily="49" charset="0"/>
                <a:cs typeface="Courier New" panose="02070309020205020404" pitchFamily="49" charset="0"/>
              </a:rPr>
              <a:t>if-else</a:t>
            </a:r>
            <a:r>
              <a:rPr lang="en-US" dirty="0"/>
              <a:t> statement</a:t>
            </a:r>
          </a:p>
          <a:p>
            <a:pPr lvl="1" eaLnBrk="1" hangingPunct="1"/>
            <a:r>
              <a:rPr lang="en-US" dirty="0"/>
              <a:t>Also called the </a:t>
            </a:r>
            <a:r>
              <a:rPr lang="en-US" b="1" dirty="0"/>
              <a:t>ternary operator </a:t>
            </a:r>
            <a:r>
              <a:rPr lang="en-US" dirty="0"/>
              <a:t>or</a:t>
            </a:r>
            <a:r>
              <a:rPr lang="en-US" b="1" dirty="0"/>
              <a:t> arithmetic if</a:t>
            </a:r>
          </a:p>
          <a:p>
            <a:pPr lvl="1" eaLnBrk="1" hangingPunct="1"/>
            <a:r>
              <a:rPr lang="en-US" dirty="0"/>
              <a:t>The following examples are equivalent:</a:t>
            </a:r>
          </a:p>
        </p:txBody>
      </p:sp>
      <p:pic>
        <p:nvPicPr>
          <p:cNvPr id="14" name="Picture 3" descr="Computer code has 2 lines. The lines read as follows. Line 1. if left parenthesis n 1 greater than n 2 right parenthesis max equals n 1 semicolon. Line 2. else max equals n 2 semicolon."/>
          <p:cNvPicPr>
            <a:picLocks noChangeAspect="1"/>
          </p:cNvPicPr>
          <p:nvPr/>
        </p:nvPicPr>
        <p:blipFill>
          <a:blip r:embed="rId3"/>
          <a:stretch>
            <a:fillRect/>
          </a:stretch>
        </p:blipFill>
        <p:spPr>
          <a:xfrm>
            <a:off x="2256967" y="3475103"/>
            <a:ext cx="3298222" cy="743776"/>
          </a:xfrm>
          <a:prstGeom prst="rect">
            <a:avLst/>
          </a:prstGeom>
        </p:spPr>
      </p:pic>
      <p:sp>
        <p:nvSpPr>
          <p:cNvPr id="12" name="TextBox 4"/>
          <p:cNvSpPr txBox="1"/>
          <p:nvPr/>
        </p:nvSpPr>
        <p:spPr>
          <a:xfrm>
            <a:off x="3169798" y="4349722"/>
            <a:ext cx="1193481" cy="461665"/>
          </a:xfrm>
          <a:prstGeom prst="rect">
            <a:avLst/>
          </a:prstGeom>
          <a:noFill/>
        </p:spPr>
        <p:txBody>
          <a:bodyPr wrap="square" rtlCol="0">
            <a:spAutoFit/>
          </a:bodyPr>
          <a:lstStyle/>
          <a:p>
            <a:r>
              <a:rPr lang="en-US" sz="2400" dirty="0">
                <a:latin typeface="+mn-lt"/>
              </a:rPr>
              <a:t>versus</a:t>
            </a:r>
          </a:p>
        </p:txBody>
      </p:sp>
      <p:pic>
        <p:nvPicPr>
          <p:cNvPr id="15" name="Picture 5" descr="Computer code reads, max equals left parenthesis n 1 greater than n 2 right parenthesis question mark n 1 colon n 2 semicolon."/>
          <p:cNvPicPr>
            <a:picLocks noChangeAspect="1"/>
          </p:cNvPicPr>
          <p:nvPr/>
        </p:nvPicPr>
        <p:blipFill>
          <a:blip r:embed="rId4"/>
          <a:stretch>
            <a:fillRect/>
          </a:stretch>
        </p:blipFill>
        <p:spPr>
          <a:xfrm>
            <a:off x="2196002" y="4945649"/>
            <a:ext cx="3420152" cy="426757"/>
          </a:xfrm>
          <a:prstGeom prst="rect">
            <a:avLst/>
          </a:prstGeom>
        </p:spPr>
      </p:pic>
    </p:spTree>
    <p:extLst>
      <p:ext uri="{BB962C8B-B14F-4D97-AF65-F5344CB8AC3E}">
        <p14:creationId xmlns:p14="http://schemas.microsoft.com/office/powerpoint/2010/main" val="1286509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Title 1"/>
          <p:cNvSpPr>
            <a:spLocks noGrp="1" noChangeArrowheads="1"/>
          </p:cNvSpPr>
          <p:nvPr>
            <p:ph type="title"/>
          </p:nvPr>
        </p:nvSpPr>
        <p:spPr/>
        <p:txBody>
          <a:bodyPr/>
          <a:lstStyle/>
          <a:p>
            <a:r>
              <a:rPr lang="en-US" dirty="0"/>
              <a:t>The Conditional Operator </a:t>
            </a:r>
            <a:r>
              <a:rPr lang="en-US" sz="2000" b="0" dirty="0"/>
              <a:t>(2 of 2)</a:t>
            </a:r>
          </a:p>
        </p:txBody>
      </p:sp>
      <p:sp>
        <p:nvSpPr>
          <p:cNvPr id="4" name="Content Placeholder 2"/>
          <p:cNvSpPr>
            <a:spLocks noGrp="1"/>
          </p:cNvSpPr>
          <p:nvPr>
            <p:ph sz="quarter" idx="13"/>
          </p:nvPr>
        </p:nvSpPr>
        <p:spPr>
          <a:xfrm>
            <a:off x="488950" y="1627460"/>
            <a:ext cx="8166100" cy="4544740"/>
          </a:xfrm>
        </p:spPr>
        <p:txBody>
          <a:bodyPr/>
          <a:lstStyle/>
          <a:p>
            <a:pPr lvl="1" eaLnBrk="1" hangingPunct="1"/>
            <a:r>
              <a:rPr lang="en-US" sz="2200" dirty="0"/>
              <a:t>The expression to the right of the assignment operator is a </a:t>
            </a:r>
            <a:r>
              <a:rPr lang="en-US" sz="2200" b="1" dirty="0"/>
              <a:t>conditional operator expression</a:t>
            </a:r>
          </a:p>
          <a:p>
            <a:pPr lvl="1" eaLnBrk="1" hangingPunct="1"/>
            <a:r>
              <a:rPr lang="en-US" sz="2200" dirty="0"/>
              <a:t>If the Boolean expression is true, then the expression evaluates to the value of the first expression (</a:t>
            </a:r>
            <a:r>
              <a:rPr lang="en-US" sz="2200" b="1" dirty="0">
                <a:solidFill>
                  <a:schemeClr val="bg2"/>
                </a:solidFill>
                <a:latin typeface="Courier New" panose="02070309020205020404" pitchFamily="49" charset="0"/>
                <a:cs typeface="Courier New" panose="02070309020205020404" pitchFamily="49" charset="0"/>
              </a:rPr>
              <a:t>n1</a:t>
            </a:r>
            <a:r>
              <a:rPr lang="en-US" sz="2200" dirty="0"/>
              <a:t>), otherwise it evaluates to the value of the second expression (</a:t>
            </a:r>
            <a:r>
              <a:rPr lang="en-US" sz="2200" b="1" dirty="0">
                <a:solidFill>
                  <a:schemeClr val="bg2"/>
                </a:solidFill>
                <a:latin typeface="Courier New" panose="02070309020205020404" pitchFamily="49" charset="0"/>
                <a:cs typeface="Courier New" panose="02070309020205020404" pitchFamily="49" charset="0"/>
              </a:rPr>
              <a:t>n2</a:t>
            </a:r>
            <a:r>
              <a:rPr lang="en-US" sz="2200" dirty="0"/>
              <a:t>)</a:t>
            </a:r>
          </a:p>
        </p:txBody>
      </p:sp>
    </p:spTree>
    <p:extLst>
      <p:ext uri="{BB962C8B-B14F-4D97-AF65-F5344CB8AC3E}">
        <p14:creationId xmlns:p14="http://schemas.microsoft.com/office/powerpoint/2010/main" val="1080422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noChangeArrowheads="1"/>
          </p:cNvSpPr>
          <p:nvPr>
            <p:ph type="title"/>
          </p:nvPr>
        </p:nvSpPr>
        <p:spPr/>
        <p:txBody>
          <a:bodyPr anchor="b"/>
          <a:lstStyle/>
          <a:p>
            <a:r>
              <a:rPr lang="en-US" dirty="0"/>
              <a:t>Simple Boolean Expressions</a:t>
            </a:r>
          </a:p>
        </p:txBody>
      </p:sp>
      <p:sp>
        <p:nvSpPr>
          <p:cNvPr id="2" name="Content Placeholder 2"/>
          <p:cNvSpPr>
            <a:spLocks noGrp="1"/>
          </p:cNvSpPr>
          <p:nvPr>
            <p:ph idx="1"/>
          </p:nvPr>
        </p:nvSpPr>
        <p:spPr>
          <a:xfrm>
            <a:off x="457200" y="1600200"/>
            <a:ext cx="8229600" cy="606287"/>
          </a:xfrm>
        </p:spPr>
        <p:txBody>
          <a:bodyPr/>
          <a:lstStyle/>
          <a:p>
            <a:pPr marL="0" indent="0">
              <a:buNone/>
            </a:pPr>
            <a:r>
              <a:rPr lang="en-US" dirty="0"/>
              <a:t>Display 3.3 Java Comparison Operators</a:t>
            </a:r>
          </a:p>
        </p:txBody>
      </p:sp>
      <p:pic>
        <p:nvPicPr>
          <p:cNvPr id="1027" name="Picture 3" descr="A table has 6 rows and 4 columns. The columns have the following headings from left to right. Math Notation, Name, Java Notation, Java examples. The row entries are as follows. Row 1. Equals sign, Equal to, Equals sign Equals sign, x plus 7 equals equals 2 asterisk y answer equals equals single quote y single quote. Row 2. Not equals sign, Not equal to, Exclamation point sign equals sign, score Exclamation point equals 0 answer Exclamation point equals single quote y single quote. Row 3. Greater than sign, Greater than, Greater than sign, time Greater than limit. Row 4. Greater than or equal to sign, Greater than or equal to, Greater sign equals sign, age Greater sign equals sign 21. Row 5. Less than sign, less than, Less than sign, pressure Less than max. Row 6. Less than or equal to sign, Less than or equal to, Less than sign equal to sign, time Less than sign equal to sign limit."/>
          <p:cNvPicPr>
            <a:picLocks noChangeAspect="1" noChangeArrowheads="1"/>
          </p:cNvPicPr>
          <p:nvPr/>
        </p:nvPicPr>
        <p:blipFill rotWithShape="1">
          <a:blip r:embed="rId3">
            <a:extLst>
              <a:ext uri="{28A0092B-C50C-407E-A947-70E740481C1C}">
                <a14:useLocalDpi xmlns:a14="http://schemas.microsoft.com/office/drawing/2010/main" val="0"/>
              </a:ext>
            </a:extLst>
          </a:blip>
          <a:srcRect t="13146"/>
          <a:stretch/>
        </p:blipFill>
        <p:spPr bwMode="auto">
          <a:xfrm>
            <a:off x="532401" y="2414524"/>
            <a:ext cx="7718076" cy="328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9131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noChangeArrowheads="1"/>
          </p:cNvSpPr>
          <p:nvPr>
            <p:ph type="title"/>
          </p:nvPr>
        </p:nvSpPr>
        <p:spPr/>
        <p:txBody>
          <a:bodyPr/>
          <a:lstStyle/>
          <a:p>
            <a:r>
              <a:rPr lang="en-US" dirty="0"/>
              <a:t>Pitfall:  Using == with Strings</a:t>
            </a:r>
          </a:p>
        </p:txBody>
      </p:sp>
      <p:sp>
        <p:nvSpPr>
          <p:cNvPr id="30723" name="Content Placeholder 2"/>
          <p:cNvSpPr>
            <a:spLocks noGrp="1" noChangeArrowheads="1"/>
          </p:cNvSpPr>
          <p:nvPr>
            <p:ph idx="1"/>
          </p:nvPr>
        </p:nvSpPr>
        <p:spPr>
          <a:xfrm>
            <a:off x="457200" y="1600200"/>
            <a:ext cx="8229600" cy="3488635"/>
          </a:xfrm>
        </p:spPr>
        <p:txBody>
          <a:bodyPr/>
          <a:lstStyle/>
          <a:p>
            <a:r>
              <a:rPr lang="en-US" dirty="0"/>
              <a:t>The equality comparison operator (</a:t>
            </a:r>
            <a:r>
              <a:rPr lang="en-US" b="1" dirty="0">
                <a:latin typeface="Courier New" panose="02070309020205020404" pitchFamily="49" charset="0"/>
                <a:cs typeface="Courier New" panose="02070309020205020404" pitchFamily="49" charset="0"/>
              </a:rPr>
              <a:t>==</a:t>
            </a:r>
            <a:r>
              <a:rPr lang="en-US" dirty="0"/>
              <a:t>) can correctly test two values of a primitive type</a:t>
            </a:r>
          </a:p>
          <a:p>
            <a:r>
              <a:rPr lang="en-US" dirty="0"/>
              <a:t>However, when applied to two objects such as objects of the </a:t>
            </a:r>
            <a:r>
              <a:rPr lang="en-US" b="1" dirty="0">
                <a:latin typeface="Courier New" panose="02070309020205020404" pitchFamily="49" charset="0"/>
                <a:cs typeface="Courier New" panose="02070309020205020404" pitchFamily="49" charset="0"/>
              </a:rPr>
              <a:t>String</a:t>
            </a:r>
            <a:r>
              <a:rPr lang="en-US" dirty="0"/>
              <a:t> class, </a:t>
            </a:r>
            <a:r>
              <a:rPr lang="en-US" b="1" dirty="0">
                <a:latin typeface="Courier New" panose="02070309020205020404" pitchFamily="49" charset="0"/>
                <a:cs typeface="Courier New" panose="02070309020205020404" pitchFamily="49" charset="0"/>
              </a:rPr>
              <a:t>==</a:t>
            </a:r>
            <a:r>
              <a:rPr lang="en-US" dirty="0"/>
              <a:t> tests to see if they are stored in the same memory location, not whether or not they have the same value</a:t>
            </a:r>
          </a:p>
          <a:p>
            <a:r>
              <a:rPr lang="en-US" dirty="0"/>
              <a:t>In order to test two strings to see if they have equal values, use the method </a:t>
            </a:r>
            <a:r>
              <a:rPr lang="en-US" b="1" dirty="0">
                <a:latin typeface="Courier New" panose="02070309020205020404" pitchFamily="49" charset="0"/>
                <a:cs typeface="Courier New" panose="02070309020205020404" pitchFamily="49" charset="0"/>
              </a:rPr>
              <a:t>equals</a:t>
            </a:r>
            <a:r>
              <a:rPr lang="en-US" dirty="0"/>
              <a:t>, or </a:t>
            </a:r>
            <a:r>
              <a:rPr lang="en-US" b="1" dirty="0">
                <a:latin typeface="Courier New" panose="02070309020205020404" pitchFamily="49" charset="0"/>
                <a:cs typeface="Courier New" panose="02070309020205020404" pitchFamily="49" charset="0"/>
              </a:rPr>
              <a:t>equalsIgnoreCase</a:t>
            </a:r>
          </a:p>
        </p:txBody>
      </p:sp>
      <p:pic>
        <p:nvPicPr>
          <p:cNvPr id="8" name="Picture 3" descr="Computer code has 2 lines. The lines read as follows. Line 1. string 1 period equals left parenthesis string 2 right parenthesis. Line 2. string 1 period equals Ignore Case left parenthesis string 2 right parenthesis."/>
          <p:cNvPicPr>
            <a:picLocks noChangeAspect="1"/>
          </p:cNvPicPr>
          <p:nvPr/>
        </p:nvPicPr>
        <p:blipFill>
          <a:blip r:embed="rId3"/>
          <a:stretch>
            <a:fillRect/>
          </a:stretch>
        </p:blipFill>
        <p:spPr>
          <a:xfrm>
            <a:off x="1735804" y="5168348"/>
            <a:ext cx="5334462" cy="871804"/>
          </a:xfrm>
          <a:prstGeom prst="rect">
            <a:avLst/>
          </a:prstGeom>
        </p:spPr>
      </p:pic>
    </p:spTree>
    <p:extLst>
      <p:ext uri="{BB962C8B-B14F-4D97-AF65-F5344CB8AC3E}">
        <p14:creationId xmlns:p14="http://schemas.microsoft.com/office/powerpoint/2010/main" val="3446179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noChangeArrowheads="1"/>
          </p:cNvSpPr>
          <p:nvPr>
            <p:ph type="title"/>
          </p:nvPr>
        </p:nvSpPr>
        <p:spPr/>
        <p:txBody>
          <a:bodyPr/>
          <a:lstStyle/>
          <a:p>
            <a:r>
              <a:rPr lang="en-US" dirty="0"/>
              <a:t>Building Boolean Expressions </a:t>
            </a:r>
            <a:r>
              <a:rPr lang="en-US" sz="2000" b="0" dirty="0"/>
              <a:t>(1 of 2)</a:t>
            </a:r>
          </a:p>
        </p:txBody>
      </p:sp>
      <p:sp>
        <p:nvSpPr>
          <p:cNvPr id="32771" name="Content Placeholder 2"/>
          <p:cNvSpPr>
            <a:spLocks noGrp="1" noChangeArrowheads="1"/>
          </p:cNvSpPr>
          <p:nvPr>
            <p:ph idx="1"/>
          </p:nvPr>
        </p:nvSpPr>
        <p:spPr>
          <a:xfrm>
            <a:off x="457200" y="1600200"/>
            <a:ext cx="8229600" cy="4572000"/>
          </a:xfrm>
        </p:spPr>
        <p:txBody>
          <a:bodyPr/>
          <a:lstStyle/>
          <a:p>
            <a:r>
              <a:rPr lang="en-US" dirty="0"/>
              <a:t>When two Boolean expressions are combined using the "and" (</a:t>
            </a:r>
            <a:r>
              <a:rPr lang="en-US" b="1" dirty="0">
                <a:latin typeface="Courier New" panose="02070309020205020404" pitchFamily="49" charset="0"/>
                <a:cs typeface="Courier New" panose="02070309020205020404" pitchFamily="49" charset="0"/>
              </a:rPr>
              <a:t>&amp;&amp;</a:t>
            </a:r>
            <a:r>
              <a:rPr lang="en-US" dirty="0"/>
              <a:t>) operator, the entire expression is true provided both expressions are true</a:t>
            </a:r>
          </a:p>
          <a:p>
            <a:pPr lvl="1"/>
            <a:r>
              <a:rPr lang="en-US" dirty="0"/>
              <a:t>Otherwise the expression is false</a:t>
            </a:r>
          </a:p>
          <a:p>
            <a:r>
              <a:rPr lang="en-US" dirty="0"/>
              <a:t>When two Boolean expressions are combined using the "or" (</a:t>
            </a:r>
            <a:r>
              <a:rPr lang="en-US" b="1" dirty="0">
                <a:latin typeface="Courier New" panose="02070309020205020404" pitchFamily="49" charset="0"/>
                <a:cs typeface="Courier New" panose="02070309020205020404" pitchFamily="49" charset="0"/>
              </a:rPr>
              <a:t>||</a:t>
            </a:r>
            <a:r>
              <a:rPr lang="en-US" dirty="0"/>
              <a:t>) operator, the entire expression is true as long as one of the expressions is true</a:t>
            </a:r>
          </a:p>
          <a:p>
            <a:pPr lvl="1"/>
            <a:r>
              <a:rPr lang="en-US" dirty="0"/>
              <a:t>The expression is false only if both expressions are false</a:t>
            </a:r>
          </a:p>
        </p:txBody>
      </p:sp>
    </p:spTree>
    <p:extLst>
      <p:ext uri="{BB962C8B-B14F-4D97-AF65-F5344CB8AC3E}">
        <p14:creationId xmlns:p14="http://schemas.microsoft.com/office/powerpoint/2010/main" val="2525913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noChangeArrowheads="1"/>
          </p:cNvSpPr>
          <p:nvPr>
            <p:ph type="title"/>
          </p:nvPr>
        </p:nvSpPr>
        <p:spPr/>
        <p:txBody>
          <a:bodyPr/>
          <a:lstStyle/>
          <a:p>
            <a:r>
              <a:rPr lang="en-US" dirty="0"/>
              <a:t>Building Boolean Expressions </a:t>
            </a:r>
            <a:r>
              <a:rPr lang="en-US" sz="2000" b="0" dirty="0"/>
              <a:t>(2 of 2)</a:t>
            </a:r>
          </a:p>
        </p:txBody>
      </p:sp>
      <p:sp>
        <p:nvSpPr>
          <p:cNvPr id="2" name="Content Placeholder 2"/>
          <p:cNvSpPr>
            <a:spLocks noGrp="1"/>
          </p:cNvSpPr>
          <p:nvPr>
            <p:ph sz="quarter" idx="13"/>
          </p:nvPr>
        </p:nvSpPr>
        <p:spPr>
          <a:xfrm>
            <a:off x="457200" y="1462087"/>
            <a:ext cx="8232775" cy="2736541"/>
          </a:xfrm>
        </p:spPr>
        <p:txBody>
          <a:bodyPr/>
          <a:lstStyle/>
          <a:p>
            <a:r>
              <a:rPr lang="en-US" dirty="0"/>
              <a:t>Any Boolean expression can be negated using the </a:t>
            </a:r>
            <a:r>
              <a:rPr lang="en-US" b="1" dirty="0">
                <a:latin typeface="Courier New" panose="02070309020205020404" pitchFamily="49" charset="0"/>
                <a:cs typeface="Courier New" panose="02070309020205020404" pitchFamily="49" charset="0"/>
              </a:rPr>
              <a:t>!</a:t>
            </a:r>
            <a:r>
              <a:rPr lang="en-US" dirty="0"/>
              <a:t> Operator</a:t>
            </a:r>
          </a:p>
          <a:p>
            <a:pPr lvl="1"/>
            <a:r>
              <a:rPr lang="en-US" dirty="0"/>
              <a:t>Place the expression in parentheses and place the </a:t>
            </a:r>
            <a:r>
              <a:rPr lang="en-US" b="1" dirty="0">
                <a:latin typeface="Courier New" panose="02070309020205020404" pitchFamily="49" charset="0"/>
                <a:cs typeface="Courier New" panose="02070309020205020404" pitchFamily="49" charset="0"/>
              </a:rPr>
              <a:t>!</a:t>
            </a:r>
            <a:r>
              <a:rPr lang="en-US" dirty="0"/>
              <a:t> operator in front of it</a:t>
            </a:r>
          </a:p>
          <a:p>
            <a:r>
              <a:rPr lang="en-US" dirty="0"/>
              <a:t>Unlike mathematical notation, strings of inequalities must be joined by </a:t>
            </a:r>
            <a:r>
              <a:rPr lang="en-US" b="1" dirty="0">
                <a:latin typeface="Courier New" panose="02070309020205020404" pitchFamily="49" charset="0"/>
                <a:cs typeface="Courier New" panose="02070309020205020404" pitchFamily="49" charset="0"/>
              </a:rPr>
              <a:t>&amp;&amp;</a:t>
            </a:r>
          </a:p>
        </p:txBody>
      </p:sp>
      <p:sp>
        <p:nvSpPr>
          <p:cNvPr id="3" name="Content Placeholder 3"/>
          <p:cNvSpPr>
            <a:spLocks noGrp="1"/>
          </p:cNvSpPr>
          <p:nvPr>
            <p:ph sz="quarter" idx="14"/>
          </p:nvPr>
        </p:nvSpPr>
        <p:spPr>
          <a:xfrm>
            <a:off x="454025" y="4246209"/>
            <a:ext cx="1550504" cy="641350"/>
          </a:xfrm>
        </p:spPr>
        <p:txBody>
          <a:bodyPr/>
          <a:lstStyle/>
          <a:p>
            <a:pPr lvl="1"/>
            <a:r>
              <a:rPr lang="en-US" dirty="0"/>
              <a:t>Use</a:t>
            </a:r>
          </a:p>
        </p:txBody>
      </p:sp>
      <p:sp>
        <p:nvSpPr>
          <p:cNvPr id="5" name="Content Placeholder 5"/>
          <p:cNvSpPr>
            <a:spLocks noGrp="1"/>
          </p:cNvSpPr>
          <p:nvPr>
            <p:ph sz="quarter" idx="15"/>
          </p:nvPr>
        </p:nvSpPr>
        <p:spPr>
          <a:xfrm>
            <a:off x="6003925" y="4242498"/>
            <a:ext cx="2682875" cy="570492"/>
          </a:xfrm>
        </p:spPr>
        <p:txBody>
          <a:bodyPr/>
          <a:lstStyle/>
          <a:p>
            <a:pPr marL="0" indent="0">
              <a:buNone/>
            </a:pPr>
            <a:r>
              <a:rPr lang="en-US" dirty="0"/>
              <a:t>rather than</a:t>
            </a:r>
          </a:p>
        </p:txBody>
      </p:sp>
      <p:graphicFrame>
        <p:nvGraphicFramePr>
          <p:cNvPr id="8" name="Object 4" descr="Left parenthesis min less than result right parenthesis ampersand ampersand left parenthesis result less than max right parenthesis."/>
          <p:cNvGraphicFramePr>
            <a:graphicFrameLocks noChangeAspect="1"/>
          </p:cNvGraphicFramePr>
          <p:nvPr>
            <p:extLst>
              <p:ext uri="{D42A27DB-BD31-4B8C-83A1-F6EECF244321}">
                <p14:modId xmlns:p14="http://schemas.microsoft.com/office/powerpoint/2010/main" val="3727425060"/>
              </p:ext>
            </p:extLst>
          </p:nvPr>
        </p:nvGraphicFramePr>
        <p:xfrm>
          <a:off x="1950473" y="4346903"/>
          <a:ext cx="4182604" cy="396219"/>
        </p:xfrm>
        <a:graphic>
          <a:graphicData uri="http://schemas.openxmlformats.org/presentationml/2006/ole">
            <mc:AlternateContent xmlns:mc="http://schemas.openxmlformats.org/markup-compatibility/2006">
              <mc:Choice xmlns:v="urn:schemas-microsoft-com:vml" Requires="v">
                <p:oleObj spid="_x0000_s1286" name="Equation" r:id="rId4" imgW="2145960" imgH="203040" progId="Equation.3">
                  <p:embed/>
                </p:oleObj>
              </mc:Choice>
              <mc:Fallback>
                <p:oleObj name="Equation" r:id="rId4" imgW="2145960" imgH="203040" progId="Equation.3">
                  <p:embed/>
                  <p:pic>
                    <p:nvPicPr>
                      <p:cNvPr id="0" name=""/>
                      <p:cNvPicPr/>
                      <p:nvPr/>
                    </p:nvPicPr>
                    <p:blipFill>
                      <a:blip r:embed="rId5"/>
                      <a:stretch>
                        <a:fillRect/>
                      </a:stretch>
                    </p:blipFill>
                    <p:spPr>
                      <a:xfrm>
                        <a:off x="1950473" y="4346903"/>
                        <a:ext cx="4182604" cy="396219"/>
                      </a:xfrm>
                      <a:prstGeom prst="rect">
                        <a:avLst/>
                      </a:prstGeom>
                    </p:spPr>
                  </p:pic>
                </p:oleObj>
              </mc:Fallback>
            </mc:AlternateContent>
          </a:graphicData>
        </a:graphic>
      </p:graphicFrame>
      <p:graphicFrame>
        <p:nvGraphicFramePr>
          <p:cNvPr id="10" name="Object 6" descr="Min less than result less than max."/>
          <p:cNvGraphicFramePr>
            <a:graphicFrameLocks noChangeAspect="1"/>
          </p:cNvGraphicFramePr>
          <p:nvPr>
            <p:extLst>
              <p:ext uri="{D42A27DB-BD31-4B8C-83A1-F6EECF244321}">
                <p14:modId xmlns:p14="http://schemas.microsoft.com/office/powerpoint/2010/main" val="45911558"/>
              </p:ext>
            </p:extLst>
          </p:nvPr>
        </p:nvGraphicFramePr>
        <p:xfrm>
          <a:off x="1258445" y="4791062"/>
          <a:ext cx="2667262" cy="381786"/>
        </p:xfrm>
        <a:graphic>
          <a:graphicData uri="http://schemas.openxmlformats.org/presentationml/2006/ole">
            <mc:AlternateContent xmlns:mc="http://schemas.openxmlformats.org/markup-compatibility/2006">
              <mc:Choice xmlns:v="urn:schemas-microsoft-com:vml" Requires="v">
                <p:oleObj spid="_x0000_s1287" name="Equation" r:id="rId6" imgW="1244520" imgH="177480" progId="Equation.3">
                  <p:embed/>
                </p:oleObj>
              </mc:Choice>
              <mc:Fallback>
                <p:oleObj name="Equation" r:id="rId6" imgW="1244520" imgH="177480" progId="Equation.3">
                  <p:embed/>
                  <p:pic>
                    <p:nvPicPr>
                      <p:cNvPr id="0" name=""/>
                      <p:cNvPicPr/>
                      <p:nvPr/>
                    </p:nvPicPr>
                    <p:blipFill>
                      <a:blip r:embed="rId7"/>
                      <a:stretch>
                        <a:fillRect/>
                      </a:stretch>
                    </p:blipFill>
                    <p:spPr>
                      <a:xfrm>
                        <a:off x="1258445" y="4791062"/>
                        <a:ext cx="2667262" cy="381786"/>
                      </a:xfrm>
                      <a:prstGeom prst="rect">
                        <a:avLst/>
                      </a:prstGeom>
                    </p:spPr>
                  </p:pic>
                </p:oleObj>
              </mc:Fallback>
            </mc:AlternateContent>
          </a:graphicData>
        </a:graphic>
      </p:graphicFrame>
    </p:spTree>
    <p:extLst>
      <p:ext uri="{BB962C8B-B14F-4D97-AF65-F5344CB8AC3E}">
        <p14:creationId xmlns:p14="http://schemas.microsoft.com/office/powerpoint/2010/main" val="1952202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noChangeArrowheads="1"/>
          </p:cNvSpPr>
          <p:nvPr>
            <p:ph type="title"/>
          </p:nvPr>
        </p:nvSpPr>
        <p:spPr/>
        <p:txBody>
          <a:bodyPr/>
          <a:lstStyle/>
          <a:p>
            <a:r>
              <a:rPr lang="en-US" dirty="0"/>
              <a:t>Evaluating Boolean Expressions</a:t>
            </a:r>
          </a:p>
        </p:txBody>
      </p:sp>
      <p:sp>
        <p:nvSpPr>
          <p:cNvPr id="33795" name="Content Placeholder 2"/>
          <p:cNvSpPr>
            <a:spLocks noGrp="1" noChangeArrowheads="1"/>
          </p:cNvSpPr>
          <p:nvPr>
            <p:ph idx="1"/>
          </p:nvPr>
        </p:nvSpPr>
        <p:spPr>
          <a:xfrm>
            <a:off x="457200" y="1600201"/>
            <a:ext cx="8229600" cy="3836504"/>
          </a:xfrm>
        </p:spPr>
        <p:txBody>
          <a:bodyPr/>
          <a:lstStyle/>
          <a:p>
            <a:r>
              <a:rPr lang="en-US" sz="2200" dirty="0"/>
              <a:t>Even though Boolean expressions are used to control branch and loop statements,  Boolean expressions can exist independently as well</a:t>
            </a:r>
          </a:p>
          <a:p>
            <a:pPr lvl="1"/>
            <a:r>
              <a:rPr lang="en-US" sz="2200" dirty="0"/>
              <a:t>A Boolean variable can be given the value of a Boolean expression by using an assignment statement</a:t>
            </a:r>
          </a:p>
          <a:p>
            <a:r>
              <a:rPr lang="en-US" sz="2200" dirty="0"/>
              <a:t>A Boolean expression can be evaluated in the same way that an arithmetic expression is evaluated</a:t>
            </a:r>
          </a:p>
          <a:p>
            <a:pPr lvl="1"/>
            <a:r>
              <a:rPr lang="en-US" sz="2200" dirty="0"/>
              <a:t>The only difference is that arithmetic expressions produce a number as a result, while Boolean expressions produce either </a:t>
            </a:r>
            <a:r>
              <a:rPr lang="en-US" sz="2200" b="1" dirty="0">
                <a:latin typeface="Courier New" panose="02070309020205020404" pitchFamily="49" charset="0"/>
                <a:cs typeface="Courier New" panose="02070309020205020404" pitchFamily="49" charset="0"/>
              </a:rPr>
              <a:t>true</a:t>
            </a:r>
            <a:r>
              <a:rPr lang="en-US" sz="2200" dirty="0"/>
              <a:t> or </a:t>
            </a:r>
            <a:r>
              <a:rPr lang="en-US" sz="2200" b="1" dirty="0">
                <a:latin typeface="Courier New" panose="02070309020205020404" pitchFamily="49" charset="0"/>
                <a:cs typeface="Courier New" panose="02070309020205020404" pitchFamily="49" charset="0"/>
              </a:rPr>
              <a:t>false</a:t>
            </a:r>
            <a:r>
              <a:rPr lang="en-US" sz="2200" dirty="0"/>
              <a:t> as their result</a:t>
            </a:r>
          </a:p>
        </p:txBody>
      </p:sp>
      <p:pic>
        <p:nvPicPr>
          <p:cNvPr id="8" name="Picture 3" descr="Computer code reads, boolean made It equals left parenthesis time less than limit right parenthesis ampersand ampersand left parenthesis limit less than max right parenthesis semicolon."/>
          <p:cNvPicPr>
            <a:picLocks noChangeAspect="1"/>
          </p:cNvPicPr>
          <p:nvPr/>
        </p:nvPicPr>
        <p:blipFill>
          <a:blip r:embed="rId3"/>
          <a:stretch>
            <a:fillRect/>
          </a:stretch>
        </p:blipFill>
        <p:spPr>
          <a:xfrm>
            <a:off x="1084786" y="5477346"/>
            <a:ext cx="6974428" cy="493819"/>
          </a:xfrm>
          <a:prstGeom prst="rect">
            <a:avLst/>
          </a:prstGeom>
        </p:spPr>
      </p:pic>
    </p:spTree>
    <p:extLst>
      <p:ext uri="{BB962C8B-B14F-4D97-AF65-F5344CB8AC3E}">
        <p14:creationId xmlns:p14="http://schemas.microsoft.com/office/powerpoint/2010/main" val="4058002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noChangeArrowheads="1"/>
          </p:cNvSpPr>
          <p:nvPr>
            <p:ph type="title"/>
          </p:nvPr>
        </p:nvSpPr>
        <p:spPr/>
        <p:txBody>
          <a:bodyPr/>
          <a:lstStyle/>
          <a:p>
            <a:r>
              <a:rPr lang="en-US" dirty="0"/>
              <a:t>Branching with an if-else Statement </a:t>
            </a:r>
            <a:r>
              <a:rPr lang="en-US" sz="2000" b="0" dirty="0"/>
              <a:t>(2 of 2)</a:t>
            </a:r>
          </a:p>
        </p:txBody>
      </p:sp>
      <p:sp>
        <p:nvSpPr>
          <p:cNvPr id="2" name="Content Placeholder 2"/>
          <p:cNvSpPr>
            <a:spLocks noGrp="1"/>
          </p:cNvSpPr>
          <p:nvPr>
            <p:ph sz="quarter" idx="13"/>
          </p:nvPr>
        </p:nvSpPr>
        <p:spPr/>
        <p:txBody>
          <a:bodyPr>
            <a:normAutofit/>
          </a:bodyPr>
          <a:lstStyle/>
          <a:p>
            <a:r>
              <a:rPr lang="en-US" dirty="0"/>
              <a:t>An </a:t>
            </a:r>
            <a:r>
              <a:rPr lang="en-US" b="1" dirty="0">
                <a:latin typeface="Courier New" pitchFamily="49" charset="0"/>
              </a:rPr>
              <a:t>if-else</a:t>
            </a:r>
            <a:r>
              <a:rPr lang="en-US" dirty="0"/>
              <a:t> statement chooses between two alternative statements based on the value of a Boolean expression</a:t>
            </a:r>
          </a:p>
        </p:txBody>
      </p:sp>
      <p:sp>
        <p:nvSpPr>
          <p:cNvPr id="3" name="Content Placeholder 4"/>
          <p:cNvSpPr>
            <a:spLocks noGrp="1"/>
          </p:cNvSpPr>
          <p:nvPr>
            <p:ph sz="quarter" idx="14"/>
          </p:nvPr>
        </p:nvSpPr>
        <p:spPr>
          <a:xfrm>
            <a:off x="457200" y="3763963"/>
            <a:ext cx="8229600" cy="2537446"/>
          </a:xfrm>
        </p:spPr>
        <p:txBody>
          <a:bodyPr>
            <a:normAutofit/>
          </a:bodyPr>
          <a:lstStyle/>
          <a:p>
            <a:pPr lvl="1" eaLnBrk="1" hangingPunct="1"/>
            <a:r>
              <a:rPr lang="en-US" dirty="0"/>
              <a:t>The </a:t>
            </a:r>
            <a:r>
              <a:rPr lang="en-US" b="1" dirty="0">
                <a:latin typeface="Courier New" pitchFamily="49" charset="0"/>
              </a:rPr>
              <a:t>Boolean_Expression</a:t>
            </a:r>
            <a:r>
              <a:rPr lang="en-US" dirty="0"/>
              <a:t> must be enclosed in parentheses</a:t>
            </a:r>
          </a:p>
          <a:p>
            <a:pPr lvl="1" eaLnBrk="1" hangingPunct="1"/>
            <a:r>
              <a:rPr lang="en-US" dirty="0"/>
              <a:t>If the </a:t>
            </a:r>
            <a:r>
              <a:rPr lang="en-US" b="1" dirty="0">
                <a:latin typeface="Courier New" pitchFamily="49" charset="0"/>
              </a:rPr>
              <a:t>Boolean_Expression</a:t>
            </a:r>
            <a:r>
              <a:rPr lang="en-US" dirty="0"/>
              <a:t> is </a:t>
            </a:r>
            <a:r>
              <a:rPr lang="en-US" b="1" dirty="0">
                <a:latin typeface="Courier New" pitchFamily="49" charset="0"/>
              </a:rPr>
              <a:t>true</a:t>
            </a:r>
            <a:r>
              <a:rPr lang="en-US" dirty="0"/>
              <a:t>, then the </a:t>
            </a:r>
            <a:r>
              <a:rPr lang="en-US" b="1" dirty="0">
                <a:latin typeface="Courier New" pitchFamily="49" charset="0"/>
              </a:rPr>
              <a:t>Yes_Statement</a:t>
            </a:r>
            <a:r>
              <a:rPr lang="en-US" dirty="0"/>
              <a:t> is executed</a:t>
            </a:r>
          </a:p>
          <a:p>
            <a:pPr lvl="1" eaLnBrk="1" hangingPunct="1"/>
            <a:r>
              <a:rPr lang="en-US" dirty="0"/>
              <a:t>If the </a:t>
            </a:r>
            <a:r>
              <a:rPr lang="en-US" b="1" dirty="0">
                <a:latin typeface="Courier New" pitchFamily="49" charset="0"/>
              </a:rPr>
              <a:t>Boolean_Expression</a:t>
            </a:r>
            <a:r>
              <a:rPr lang="en-US" dirty="0"/>
              <a:t> is false, then the </a:t>
            </a:r>
            <a:r>
              <a:rPr lang="en-US" b="1" dirty="0">
                <a:latin typeface="Courier New" pitchFamily="49" charset="0"/>
              </a:rPr>
              <a:t>No_Statement</a:t>
            </a:r>
            <a:r>
              <a:rPr lang="en-US" dirty="0"/>
              <a:t> is executed</a:t>
            </a:r>
          </a:p>
        </p:txBody>
      </p:sp>
      <p:pic>
        <p:nvPicPr>
          <p:cNvPr id="10" name="Picture 3" descr="Computer code has 4 lines. The lines read as follows. Line 1. if left parenthesis Boolean underscore Expression right parenthesis. Line 2, indented once. Yes underscore Statement. Line 3. else. Line 4, indented once. No underscore Statement."/>
          <p:cNvPicPr>
            <a:picLocks noChangeAspect="1"/>
          </p:cNvPicPr>
          <p:nvPr/>
        </p:nvPicPr>
        <p:blipFill>
          <a:blip r:embed="rId3"/>
          <a:stretch>
            <a:fillRect/>
          </a:stretch>
        </p:blipFill>
        <p:spPr>
          <a:xfrm>
            <a:off x="2090366" y="2312989"/>
            <a:ext cx="3810330" cy="1450974"/>
          </a:xfrm>
          <a:prstGeom prst="rect">
            <a:avLst/>
          </a:prstGeom>
        </p:spPr>
      </p:pic>
    </p:spTree>
    <p:extLst>
      <p:ext uri="{BB962C8B-B14F-4D97-AF65-F5344CB8AC3E}">
        <p14:creationId xmlns:p14="http://schemas.microsoft.com/office/powerpoint/2010/main" val="3846598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noChangeArrowheads="1"/>
          </p:cNvSpPr>
          <p:nvPr>
            <p:ph type="title"/>
          </p:nvPr>
        </p:nvSpPr>
        <p:spPr/>
        <p:txBody>
          <a:bodyPr/>
          <a:lstStyle/>
          <a:p>
            <a:r>
              <a:rPr lang="en-US"/>
              <a:t>Loops</a:t>
            </a:r>
          </a:p>
        </p:txBody>
      </p:sp>
      <p:sp>
        <p:nvSpPr>
          <p:cNvPr id="41987" name="Content Placeholder 2"/>
          <p:cNvSpPr>
            <a:spLocks noGrp="1" noChangeArrowheads="1"/>
          </p:cNvSpPr>
          <p:nvPr>
            <p:ph idx="1"/>
          </p:nvPr>
        </p:nvSpPr>
        <p:spPr/>
        <p:txBody>
          <a:bodyPr/>
          <a:lstStyle/>
          <a:p>
            <a:r>
              <a:rPr lang="en-US" dirty="0"/>
              <a:t>Loops in Java are similar to those in other high-level languages</a:t>
            </a:r>
          </a:p>
          <a:p>
            <a:r>
              <a:rPr lang="en-US" dirty="0"/>
              <a:t>Java has three types of loop statements: the </a:t>
            </a:r>
            <a:r>
              <a:rPr lang="en-US" b="1" dirty="0">
                <a:latin typeface="Courier New" panose="02070309020205020404" pitchFamily="49" charset="0"/>
                <a:cs typeface="Courier New" panose="02070309020205020404" pitchFamily="49" charset="0"/>
              </a:rPr>
              <a:t>while</a:t>
            </a:r>
            <a:r>
              <a:rPr lang="en-US" dirty="0"/>
              <a:t>, the </a:t>
            </a:r>
            <a:r>
              <a:rPr lang="en-US" b="1" dirty="0">
                <a:latin typeface="Courier New" panose="02070309020205020404" pitchFamily="49" charset="0"/>
                <a:cs typeface="Courier New" panose="02070309020205020404" pitchFamily="49" charset="0"/>
              </a:rPr>
              <a:t>do-while</a:t>
            </a:r>
            <a:r>
              <a:rPr lang="en-US" dirty="0"/>
              <a:t>, and the </a:t>
            </a:r>
            <a:r>
              <a:rPr lang="en-US" b="1" dirty="0">
                <a:latin typeface="Courier New" panose="02070309020205020404" pitchFamily="49" charset="0"/>
                <a:cs typeface="Courier New" panose="02070309020205020404" pitchFamily="49" charset="0"/>
              </a:rPr>
              <a:t>for</a:t>
            </a:r>
            <a:r>
              <a:rPr lang="en-US" dirty="0"/>
              <a:t> statements</a:t>
            </a:r>
          </a:p>
          <a:p>
            <a:pPr lvl="1"/>
            <a:r>
              <a:rPr lang="en-US" dirty="0"/>
              <a:t>The code that is repeated in a loop is called the </a:t>
            </a:r>
            <a:r>
              <a:rPr lang="en-US" b="1" dirty="0"/>
              <a:t>body</a:t>
            </a:r>
            <a:r>
              <a:rPr lang="en-US" dirty="0"/>
              <a:t> of the loop</a:t>
            </a:r>
          </a:p>
          <a:p>
            <a:pPr lvl="1"/>
            <a:r>
              <a:rPr lang="en-US" dirty="0"/>
              <a:t>Each repetition of the loop body is called an </a:t>
            </a:r>
            <a:r>
              <a:rPr lang="en-US" b="1" dirty="0"/>
              <a:t>iteration</a:t>
            </a:r>
            <a:r>
              <a:rPr lang="en-US" dirty="0"/>
              <a:t> of the loop</a:t>
            </a:r>
          </a:p>
        </p:txBody>
      </p:sp>
    </p:spTree>
    <p:extLst>
      <p:ext uri="{BB962C8B-B14F-4D97-AF65-F5344CB8AC3E}">
        <p14:creationId xmlns:p14="http://schemas.microsoft.com/office/powerpoint/2010/main" val="3603411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noChangeArrowheads="1"/>
          </p:cNvSpPr>
          <p:nvPr>
            <p:ph type="title"/>
          </p:nvPr>
        </p:nvSpPr>
        <p:spPr/>
        <p:txBody>
          <a:bodyPr/>
          <a:lstStyle/>
          <a:p>
            <a:r>
              <a:rPr lang="en-US" dirty="0"/>
              <a:t>While Statement</a:t>
            </a:r>
          </a:p>
        </p:txBody>
      </p:sp>
      <p:sp>
        <p:nvSpPr>
          <p:cNvPr id="43011" name="Content Placeholder 2"/>
          <p:cNvSpPr>
            <a:spLocks noGrp="1" noChangeArrowheads="1"/>
          </p:cNvSpPr>
          <p:nvPr>
            <p:ph idx="1"/>
          </p:nvPr>
        </p:nvSpPr>
        <p:spPr>
          <a:xfrm>
            <a:off x="457200" y="1360858"/>
            <a:ext cx="8229600" cy="4374020"/>
          </a:xfrm>
        </p:spPr>
        <p:txBody>
          <a:bodyPr>
            <a:normAutofit/>
          </a:bodyPr>
          <a:lstStyle/>
          <a:p>
            <a:r>
              <a:rPr lang="en-US" sz="2200" dirty="0"/>
              <a:t>A while statement is used to repeat a portion of code (i.e., the loop body) based on the evaluation of a Boolean expression</a:t>
            </a:r>
          </a:p>
          <a:p>
            <a:pPr lvl="1"/>
            <a:r>
              <a:rPr lang="en-US" sz="2200" dirty="0"/>
              <a:t>The Boolean expression is checked before the loop body is executed</a:t>
            </a:r>
          </a:p>
          <a:p>
            <a:pPr lvl="2"/>
            <a:r>
              <a:rPr lang="en-US" sz="2200" dirty="0"/>
              <a:t>When false, the loop body is not executed at all</a:t>
            </a:r>
          </a:p>
          <a:p>
            <a:pPr lvl="1"/>
            <a:r>
              <a:rPr lang="en-US" sz="2200" dirty="0"/>
              <a:t>Before the execution of each following iteration of the loop body, the Boolean expression is checked again</a:t>
            </a:r>
          </a:p>
          <a:p>
            <a:pPr lvl="2"/>
            <a:r>
              <a:rPr lang="en-US" sz="2200" dirty="0"/>
              <a:t>If true, the loop body is executed again</a:t>
            </a:r>
          </a:p>
          <a:p>
            <a:pPr lvl="2"/>
            <a:r>
              <a:rPr lang="en-US" sz="2200" dirty="0"/>
              <a:t>If false, the loop statement ends</a:t>
            </a:r>
          </a:p>
          <a:p>
            <a:pPr lvl="1"/>
            <a:r>
              <a:rPr lang="en-US" sz="2200" dirty="0"/>
              <a:t>The loop body can consist of a single statement,  or multiple statements enclosed in a pair of braces</a:t>
            </a:r>
          </a:p>
        </p:txBody>
      </p:sp>
      <p:graphicFrame>
        <p:nvGraphicFramePr>
          <p:cNvPr id="2" name="Object 3" descr="Left parenthesis left brace right brace right parenthesis."/>
          <p:cNvGraphicFramePr>
            <a:graphicFrameLocks noChangeAspect="1"/>
          </p:cNvGraphicFramePr>
          <p:nvPr>
            <p:extLst>
              <p:ext uri="{D42A27DB-BD31-4B8C-83A1-F6EECF244321}">
                <p14:modId xmlns:p14="http://schemas.microsoft.com/office/powerpoint/2010/main" val="3712757267"/>
              </p:ext>
            </p:extLst>
          </p:nvPr>
        </p:nvGraphicFramePr>
        <p:xfrm>
          <a:off x="7255568" y="5278413"/>
          <a:ext cx="429524" cy="327256"/>
        </p:xfrm>
        <a:graphic>
          <a:graphicData uri="http://schemas.openxmlformats.org/presentationml/2006/ole">
            <mc:AlternateContent xmlns:mc="http://schemas.openxmlformats.org/markup-compatibility/2006">
              <mc:Choice xmlns:v="urn:schemas-microsoft-com:vml" Requires="v">
                <p:oleObj spid="_x0000_s9250" name="Equation" r:id="rId4" imgW="266400" imgH="203040" progId="Equation.3">
                  <p:embed/>
                </p:oleObj>
              </mc:Choice>
              <mc:Fallback>
                <p:oleObj name="Equation" r:id="rId4" imgW="266400" imgH="203040" progId="Equation.3">
                  <p:embed/>
                  <p:pic>
                    <p:nvPicPr>
                      <p:cNvPr id="0" name=""/>
                      <p:cNvPicPr/>
                      <p:nvPr/>
                    </p:nvPicPr>
                    <p:blipFill>
                      <a:blip r:embed="rId5"/>
                      <a:stretch>
                        <a:fillRect/>
                      </a:stretch>
                    </p:blipFill>
                    <p:spPr>
                      <a:xfrm>
                        <a:off x="7255568" y="5278413"/>
                        <a:ext cx="429524" cy="327256"/>
                      </a:xfrm>
                      <a:prstGeom prst="rect">
                        <a:avLst/>
                      </a:prstGeom>
                    </p:spPr>
                  </p:pic>
                </p:oleObj>
              </mc:Fallback>
            </mc:AlternateContent>
          </a:graphicData>
        </a:graphic>
      </p:graphicFrame>
    </p:spTree>
    <p:extLst>
      <p:ext uri="{BB962C8B-B14F-4D97-AF65-F5344CB8AC3E}">
        <p14:creationId xmlns:p14="http://schemas.microsoft.com/office/powerpoint/2010/main" val="10483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Title 1"/>
          <p:cNvSpPr>
            <a:spLocks noGrp="1" noChangeArrowheads="1"/>
          </p:cNvSpPr>
          <p:nvPr>
            <p:ph type="title"/>
          </p:nvPr>
        </p:nvSpPr>
        <p:spPr/>
        <p:txBody>
          <a:bodyPr/>
          <a:lstStyle/>
          <a:p>
            <a:r>
              <a:rPr lang="en-US" dirty="0"/>
              <a:t>While Syntax</a:t>
            </a:r>
          </a:p>
        </p:txBody>
      </p:sp>
      <p:pic>
        <p:nvPicPr>
          <p:cNvPr id="11" name="Picture 2" descr="Computer code has 2 lines. The lines read as follows. Line 1. while left parenthesis Boolean underscore Expression right parenthesis. Line 2, indented once. Statement."/>
          <p:cNvPicPr>
            <a:picLocks noChangeAspect="1"/>
          </p:cNvPicPr>
          <p:nvPr/>
        </p:nvPicPr>
        <p:blipFill>
          <a:blip r:embed="rId3"/>
          <a:stretch>
            <a:fillRect/>
          </a:stretch>
        </p:blipFill>
        <p:spPr>
          <a:xfrm>
            <a:off x="656572" y="1713535"/>
            <a:ext cx="5114987" cy="1042506"/>
          </a:xfrm>
          <a:prstGeom prst="rect">
            <a:avLst/>
          </a:prstGeom>
        </p:spPr>
      </p:pic>
      <p:sp>
        <p:nvSpPr>
          <p:cNvPr id="8" name="TextBox 3"/>
          <p:cNvSpPr txBox="1"/>
          <p:nvPr/>
        </p:nvSpPr>
        <p:spPr>
          <a:xfrm>
            <a:off x="2514600" y="2695261"/>
            <a:ext cx="626165" cy="461665"/>
          </a:xfrm>
          <a:prstGeom prst="rect">
            <a:avLst/>
          </a:prstGeom>
          <a:noFill/>
        </p:spPr>
        <p:txBody>
          <a:bodyPr wrap="square" rtlCol="0">
            <a:spAutoFit/>
          </a:bodyPr>
          <a:lstStyle/>
          <a:p>
            <a:r>
              <a:rPr lang="en-US" sz="2400" dirty="0">
                <a:latin typeface="+mn-lt"/>
              </a:rPr>
              <a:t>or</a:t>
            </a:r>
          </a:p>
        </p:txBody>
      </p:sp>
      <p:pic>
        <p:nvPicPr>
          <p:cNvPr id="17" name="Picture 4" descr="Computer code has 9 lines. The lines read as follows. Line 1. while left parenthesis Boolean underscore Expression right parenthesis. Line 2. left brace. Line 3, indented once. Statement underscore 1. Line 4, indented once. Statement underscore 2. Line 5. Unspecified line of code. Line 6. Unspecified line of code. Line 7. Unspecified line of code. Line 8, indented once. Statement underscore Last. Line 9. right brace."/>
          <p:cNvPicPr>
            <a:picLocks noChangeAspect="1"/>
          </p:cNvPicPr>
          <p:nvPr/>
        </p:nvPicPr>
        <p:blipFill rotWithShape="1">
          <a:blip r:embed="rId4"/>
          <a:srcRect l="-4146" t="27558" r="11603" b="479"/>
          <a:stretch/>
        </p:blipFill>
        <p:spPr>
          <a:xfrm>
            <a:off x="656572" y="3279912"/>
            <a:ext cx="5337314" cy="2983355"/>
          </a:xfrm>
          <a:prstGeom prst="rect">
            <a:avLst/>
          </a:prstGeom>
        </p:spPr>
      </p:pic>
    </p:spTree>
    <p:extLst>
      <p:ext uri="{BB962C8B-B14F-4D97-AF65-F5344CB8AC3E}">
        <p14:creationId xmlns:p14="http://schemas.microsoft.com/office/powerpoint/2010/main" val="3244405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noChangeArrowheads="1"/>
          </p:cNvSpPr>
          <p:nvPr>
            <p:ph type="title"/>
          </p:nvPr>
        </p:nvSpPr>
        <p:spPr/>
        <p:txBody>
          <a:bodyPr/>
          <a:lstStyle/>
          <a:p>
            <a:r>
              <a:rPr lang="en-US" dirty="0"/>
              <a:t>Do-While Statement </a:t>
            </a:r>
            <a:r>
              <a:rPr lang="en-US" sz="2000" b="0" dirty="0"/>
              <a:t>(1 of 2)</a:t>
            </a:r>
          </a:p>
        </p:txBody>
      </p:sp>
      <p:sp>
        <p:nvSpPr>
          <p:cNvPr id="45059" name="Content Placeholder 2"/>
          <p:cNvSpPr>
            <a:spLocks noGrp="1" noChangeArrowheads="1"/>
          </p:cNvSpPr>
          <p:nvPr>
            <p:ph idx="1"/>
          </p:nvPr>
        </p:nvSpPr>
        <p:spPr/>
        <p:txBody>
          <a:bodyPr/>
          <a:lstStyle/>
          <a:p>
            <a:r>
              <a:rPr lang="en-US" dirty="0"/>
              <a:t>A </a:t>
            </a:r>
            <a:r>
              <a:rPr lang="en-US" b="1" dirty="0">
                <a:latin typeface="Courier New" panose="02070309020205020404" pitchFamily="49" charset="0"/>
                <a:cs typeface="Courier New" panose="02070309020205020404" pitchFamily="49" charset="0"/>
              </a:rPr>
              <a:t>do-while</a:t>
            </a:r>
            <a:r>
              <a:rPr lang="en-US" dirty="0"/>
              <a:t> statement is used to execute a portion of code (i.e., the loop body), and then repeat it based on the evaluation of a Boolean expression</a:t>
            </a:r>
          </a:p>
          <a:p>
            <a:pPr lvl="1"/>
            <a:r>
              <a:rPr lang="en-US" dirty="0"/>
              <a:t>The loop body is executed at least once</a:t>
            </a:r>
          </a:p>
          <a:p>
            <a:pPr lvl="2"/>
            <a:r>
              <a:rPr lang="en-US" dirty="0"/>
              <a:t>The Boolean expression is checked </a:t>
            </a:r>
            <a:r>
              <a:rPr lang="en-US" b="1" dirty="0"/>
              <a:t>after</a:t>
            </a:r>
            <a:r>
              <a:rPr lang="en-US" dirty="0"/>
              <a:t> the loop body is executed</a:t>
            </a:r>
          </a:p>
        </p:txBody>
      </p:sp>
    </p:spTree>
    <p:extLst>
      <p:ext uri="{BB962C8B-B14F-4D97-AF65-F5344CB8AC3E}">
        <p14:creationId xmlns:p14="http://schemas.microsoft.com/office/powerpoint/2010/main" val="21578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noChangeArrowheads="1"/>
          </p:cNvSpPr>
          <p:nvPr>
            <p:ph type="title"/>
          </p:nvPr>
        </p:nvSpPr>
        <p:spPr/>
        <p:txBody>
          <a:bodyPr/>
          <a:lstStyle/>
          <a:p>
            <a:r>
              <a:rPr lang="en-US" dirty="0"/>
              <a:t>Do-While Statement </a:t>
            </a:r>
            <a:r>
              <a:rPr lang="en-US" sz="2000" b="0" dirty="0"/>
              <a:t>(2 of 2)</a:t>
            </a:r>
          </a:p>
        </p:txBody>
      </p:sp>
      <p:sp>
        <p:nvSpPr>
          <p:cNvPr id="45059" name="Content Placeholder 2"/>
          <p:cNvSpPr>
            <a:spLocks noGrp="1" noChangeArrowheads="1"/>
          </p:cNvSpPr>
          <p:nvPr>
            <p:ph idx="1"/>
          </p:nvPr>
        </p:nvSpPr>
        <p:spPr/>
        <p:txBody>
          <a:bodyPr/>
          <a:lstStyle/>
          <a:p>
            <a:pPr lvl="1"/>
            <a:r>
              <a:rPr lang="en-US" dirty="0"/>
              <a:t>The Boolean expression is checked after each iteration of the loop body</a:t>
            </a:r>
          </a:p>
          <a:p>
            <a:pPr lvl="2"/>
            <a:r>
              <a:rPr lang="en-US" dirty="0"/>
              <a:t>If true, the loop body is executed again</a:t>
            </a:r>
          </a:p>
          <a:p>
            <a:pPr lvl="2"/>
            <a:r>
              <a:rPr lang="en-US" dirty="0"/>
              <a:t>If false, the loop statement ends</a:t>
            </a:r>
          </a:p>
          <a:p>
            <a:pPr lvl="2"/>
            <a:r>
              <a:rPr lang="en-US" dirty="0"/>
              <a:t>Don't forget to put a semicolon after the Boolean expression</a:t>
            </a:r>
          </a:p>
          <a:p>
            <a:pPr lvl="1"/>
            <a:r>
              <a:rPr lang="en-US" dirty="0"/>
              <a:t>Like the while statement, the loop body can consist of a single statement,  or multiple statements enclosed in a pair of braces (</a:t>
            </a:r>
            <a:r>
              <a:rPr lang="en-US" dirty="0">
                <a:latin typeface="Courier New" panose="02070309020205020404" pitchFamily="49" charset="0"/>
                <a:cs typeface="Courier New" panose="02070309020205020404" pitchFamily="49" charset="0"/>
              </a:rPr>
              <a:t>{ }</a:t>
            </a:r>
            <a:r>
              <a:rPr lang="en-US" dirty="0"/>
              <a:t>)</a:t>
            </a:r>
          </a:p>
        </p:txBody>
      </p:sp>
    </p:spTree>
    <p:extLst>
      <p:ext uri="{BB962C8B-B14F-4D97-AF65-F5344CB8AC3E}">
        <p14:creationId xmlns:p14="http://schemas.microsoft.com/office/powerpoint/2010/main" val="2098164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Title 1"/>
          <p:cNvSpPr>
            <a:spLocks noGrp="1" noChangeArrowheads="1"/>
          </p:cNvSpPr>
          <p:nvPr>
            <p:ph type="title"/>
          </p:nvPr>
        </p:nvSpPr>
        <p:spPr/>
        <p:txBody>
          <a:bodyPr/>
          <a:lstStyle/>
          <a:p>
            <a:r>
              <a:rPr lang="en-US" dirty="0"/>
              <a:t>Do-While Syntax</a:t>
            </a:r>
          </a:p>
        </p:txBody>
      </p:sp>
      <p:pic>
        <p:nvPicPr>
          <p:cNvPr id="4" name="Picture 2" descr="Computer code has 3 lines. The lines read as follows. Line 1. do. Line 2, indented once. Statement. Line 3. while left parenthesis Boolean underscore Expression right parenthesis semicolon."/>
          <p:cNvPicPr>
            <a:picLocks noChangeAspect="1"/>
          </p:cNvPicPr>
          <p:nvPr/>
        </p:nvPicPr>
        <p:blipFill>
          <a:blip r:embed="rId3"/>
          <a:stretch>
            <a:fillRect/>
          </a:stretch>
        </p:blipFill>
        <p:spPr>
          <a:xfrm>
            <a:off x="889389" y="1554779"/>
            <a:ext cx="5297883" cy="1371719"/>
          </a:xfrm>
          <a:prstGeom prst="rect">
            <a:avLst/>
          </a:prstGeom>
        </p:spPr>
      </p:pic>
      <p:sp>
        <p:nvSpPr>
          <p:cNvPr id="5" name="TextBox 3"/>
          <p:cNvSpPr txBox="1"/>
          <p:nvPr/>
        </p:nvSpPr>
        <p:spPr>
          <a:xfrm>
            <a:off x="2416796" y="2926498"/>
            <a:ext cx="556592" cy="461665"/>
          </a:xfrm>
          <a:prstGeom prst="rect">
            <a:avLst/>
          </a:prstGeom>
          <a:noFill/>
        </p:spPr>
        <p:txBody>
          <a:bodyPr wrap="square" rtlCol="0">
            <a:spAutoFit/>
          </a:bodyPr>
          <a:lstStyle/>
          <a:p>
            <a:r>
              <a:rPr lang="en-US" sz="2400" dirty="0">
                <a:latin typeface="+mn-lt"/>
              </a:rPr>
              <a:t>or</a:t>
            </a:r>
          </a:p>
        </p:txBody>
      </p:sp>
      <p:pic>
        <p:nvPicPr>
          <p:cNvPr id="6" name="Picture 4" descr="Computer code has 9 lines. The lines read as follows. Line 1. do. Line 2. left brace. Line 3, indented once. Statement underscore 1. Line 4, indented once. Statement underscore 2. Line 5. Unspecified line of code. Line 6. Unspecified line of code. Line 7. Unspecified line of code. Line 8, indented once. Statement underscore Last. Line 9. right brace while left parenthesis Boolean underscore Expression right parenthesis semicolon."/>
          <p:cNvPicPr>
            <a:picLocks noChangeAspect="1"/>
          </p:cNvPicPr>
          <p:nvPr/>
        </p:nvPicPr>
        <p:blipFill rotWithShape="1">
          <a:blip r:embed="rId4"/>
          <a:srcRect t="33271"/>
          <a:stretch/>
        </p:blipFill>
        <p:spPr>
          <a:xfrm>
            <a:off x="889389" y="3374219"/>
            <a:ext cx="6041660" cy="2782615"/>
          </a:xfrm>
          <a:prstGeom prst="rect">
            <a:avLst/>
          </a:prstGeom>
        </p:spPr>
      </p:pic>
    </p:spTree>
    <p:extLst>
      <p:ext uri="{BB962C8B-B14F-4D97-AF65-F5344CB8AC3E}">
        <p14:creationId xmlns:p14="http://schemas.microsoft.com/office/powerpoint/2010/main" val="2569061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of while and do-while loop </a:t>
            </a:r>
            <a:r>
              <a:rPr lang="en-US" sz="2000" b="0" dirty="0"/>
              <a:t>(1 of 2)</a:t>
            </a:r>
          </a:p>
        </p:txBody>
      </p:sp>
      <p:sp>
        <p:nvSpPr>
          <p:cNvPr id="3" name="Content Placeholder 2"/>
          <p:cNvSpPr>
            <a:spLocks noGrp="1"/>
          </p:cNvSpPr>
          <p:nvPr>
            <p:ph sz="quarter" idx="13"/>
          </p:nvPr>
        </p:nvSpPr>
        <p:spPr>
          <a:xfrm>
            <a:off x="457200" y="1664120"/>
            <a:ext cx="8229600" cy="555673"/>
          </a:xfrm>
        </p:spPr>
        <p:txBody>
          <a:bodyPr/>
          <a:lstStyle/>
          <a:p>
            <a:pPr marL="0" indent="0">
              <a:buNone/>
            </a:pPr>
            <a:r>
              <a:rPr lang="en-US" dirty="0">
                <a:ea typeface="Times New Roman" panose="02020603050405020304" pitchFamily="18" charset="0"/>
              </a:rPr>
              <a:t>Given the following structure for a </a:t>
            </a:r>
            <a:r>
              <a:rPr lang="en-US" b="1" dirty="0">
                <a:latin typeface="Courier New" panose="02070309020205020404" pitchFamily="49" charset="0"/>
                <a:ea typeface="Times New Roman" panose="02020603050405020304" pitchFamily="18" charset="0"/>
                <a:cs typeface="Courier New" panose="02070309020205020404" pitchFamily="49" charset="0"/>
              </a:rPr>
              <a:t>do-while</a:t>
            </a:r>
            <a:r>
              <a:rPr lang="en-US" dirty="0">
                <a:ea typeface="Times New Roman" panose="02020603050405020304" pitchFamily="18" charset="0"/>
              </a:rPr>
              <a:t> loop:</a:t>
            </a:r>
          </a:p>
        </p:txBody>
      </p:sp>
      <p:sp>
        <p:nvSpPr>
          <p:cNvPr id="6" name="Content Placeholder 4"/>
          <p:cNvSpPr>
            <a:spLocks noGrp="1"/>
          </p:cNvSpPr>
          <p:nvPr>
            <p:ph sz="quarter" idx="14"/>
          </p:nvPr>
        </p:nvSpPr>
        <p:spPr>
          <a:xfrm>
            <a:off x="457200" y="3894261"/>
            <a:ext cx="8229601" cy="568409"/>
          </a:xfrm>
        </p:spPr>
        <p:txBody>
          <a:bodyPr/>
          <a:lstStyle/>
          <a:p>
            <a:pPr marL="0" indent="0">
              <a:buNone/>
            </a:pPr>
            <a:r>
              <a:rPr lang="en-US" dirty="0">
                <a:ea typeface="Times New Roman" panose="02020603050405020304" pitchFamily="18" charset="0"/>
              </a:rPr>
              <a:t>The equivalent while loop is:</a:t>
            </a:r>
            <a:endParaRPr lang="en-US" dirty="0"/>
          </a:p>
        </p:txBody>
      </p:sp>
      <p:pic>
        <p:nvPicPr>
          <p:cNvPr id="13" name="Picture 3" descr="Computer code has 4 lines. The lines read as follows. Line 1. do. Line 2, indented once. left brace. Line 3, indented twice. Statements semicolon. Line 4, indented once. right brace while left parenthesis Boolean condition right parenthesis semicolon."/>
          <p:cNvPicPr>
            <a:picLocks noChangeAspect="1"/>
          </p:cNvPicPr>
          <p:nvPr/>
        </p:nvPicPr>
        <p:blipFill>
          <a:blip r:embed="rId2"/>
          <a:stretch>
            <a:fillRect/>
          </a:stretch>
        </p:blipFill>
        <p:spPr>
          <a:xfrm>
            <a:off x="1563977" y="2514599"/>
            <a:ext cx="4048095" cy="1170533"/>
          </a:xfrm>
          <a:prstGeom prst="rect">
            <a:avLst/>
          </a:prstGeom>
        </p:spPr>
      </p:pic>
      <p:pic>
        <p:nvPicPr>
          <p:cNvPr id="15" name="Picture 5" descr="Computer code has 5 lines. The lines read as follows. Line 1. Statements semicolon. Line 2. while left parenthesis Boolean condition right parenthesis. Line 3. left brace. Line 4, indented once. Statements semicolon. Line 5. right brace."/>
          <p:cNvPicPr>
            <a:picLocks noChangeAspect="1"/>
          </p:cNvPicPr>
          <p:nvPr/>
        </p:nvPicPr>
        <p:blipFill>
          <a:blip r:embed="rId3"/>
          <a:stretch>
            <a:fillRect/>
          </a:stretch>
        </p:blipFill>
        <p:spPr>
          <a:xfrm>
            <a:off x="1563977" y="4658499"/>
            <a:ext cx="3298222" cy="1402202"/>
          </a:xfrm>
          <a:prstGeom prst="rect">
            <a:avLst/>
          </a:prstGeom>
        </p:spPr>
      </p:pic>
    </p:spTree>
    <p:extLst>
      <p:ext uri="{BB962C8B-B14F-4D97-AF65-F5344CB8AC3E}">
        <p14:creationId xmlns:p14="http://schemas.microsoft.com/office/powerpoint/2010/main" val="2783239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of while and do-while loop </a:t>
            </a:r>
            <a:r>
              <a:rPr lang="en-US" sz="2000" b="0" dirty="0"/>
              <a:t>(2 of 2)</a:t>
            </a:r>
          </a:p>
        </p:txBody>
      </p:sp>
      <p:sp>
        <p:nvSpPr>
          <p:cNvPr id="3" name="Content Placeholder 2"/>
          <p:cNvSpPr>
            <a:spLocks noGrp="1"/>
          </p:cNvSpPr>
          <p:nvPr>
            <p:ph sz="quarter" idx="13"/>
          </p:nvPr>
        </p:nvSpPr>
        <p:spPr>
          <a:xfrm>
            <a:off x="457200" y="1664120"/>
            <a:ext cx="8229600" cy="555673"/>
          </a:xfrm>
        </p:spPr>
        <p:txBody>
          <a:bodyPr/>
          <a:lstStyle/>
          <a:p>
            <a:pPr marL="0" indent="0">
              <a:buNone/>
            </a:pPr>
            <a:r>
              <a:rPr lang="en-US" dirty="0">
                <a:ea typeface="Times New Roman" panose="02020603050405020304" pitchFamily="18" charset="0"/>
              </a:rPr>
              <a:t>Given the following structure for a </a:t>
            </a:r>
            <a:r>
              <a:rPr lang="en-US" b="1" dirty="0">
                <a:latin typeface="Courier New" panose="02070309020205020404" pitchFamily="49" charset="0"/>
                <a:ea typeface="Times New Roman" panose="02020603050405020304" pitchFamily="18" charset="0"/>
                <a:cs typeface="Courier New" panose="02070309020205020404" pitchFamily="49" charset="0"/>
              </a:rPr>
              <a:t>while</a:t>
            </a:r>
            <a:r>
              <a:rPr lang="en-US" dirty="0">
                <a:ea typeface="Times New Roman" panose="02020603050405020304" pitchFamily="18" charset="0"/>
              </a:rPr>
              <a:t> loop:</a:t>
            </a:r>
          </a:p>
        </p:txBody>
      </p:sp>
      <p:sp>
        <p:nvSpPr>
          <p:cNvPr id="6" name="Content Placeholder 4"/>
          <p:cNvSpPr>
            <a:spLocks noGrp="1"/>
          </p:cNvSpPr>
          <p:nvPr>
            <p:ph sz="quarter" idx="14"/>
          </p:nvPr>
        </p:nvSpPr>
        <p:spPr>
          <a:xfrm>
            <a:off x="457200" y="3894261"/>
            <a:ext cx="8229601" cy="641350"/>
          </a:xfrm>
        </p:spPr>
        <p:txBody>
          <a:bodyPr/>
          <a:lstStyle/>
          <a:p>
            <a:pPr marL="0" indent="0">
              <a:buNone/>
            </a:pPr>
            <a:r>
              <a:rPr lang="en-US" dirty="0">
                <a:ea typeface="Times New Roman" panose="02020603050405020304" pitchFamily="18" charset="0"/>
              </a:rPr>
              <a:t>The equivalent </a:t>
            </a:r>
            <a:r>
              <a:rPr lang="en-US" b="1" dirty="0">
                <a:latin typeface="Courier New" panose="02070309020205020404" pitchFamily="49" charset="0"/>
                <a:ea typeface="Times New Roman" panose="02020603050405020304" pitchFamily="18" charset="0"/>
                <a:cs typeface="Courier New" panose="02070309020205020404" pitchFamily="49" charset="0"/>
              </a:rPr>
              <a:t>do-while</a:t>
            </a:r>
            <a:r>
              <a:rPr lang="en-US" dirty="0">
                <a:ea typeface="Times New Roman" panose="02020603050405020304" pitchFamily="18" charset="0"/>
              </a:rPr>
              <a:t> loop is:</a:t>
            </a:r>
            <a:endParaRPr lang="en-US" dirty="0"/>
          </a:p>
        </p:txBody>
      </p:sp>
      <p:pic>
        <p:nvPicPr>
          <p:cNvPr id="7" name="Picture 3" descr="Computer code has 4 lines. The lines read as follows. Line 1. while left parenthesis Boolean condition right parenthesis. Line 2. left brace. Line 3, indented once. Statements semicolon. Line 4. right brace."/>
          <p:cNvPicPr>
            <a:picLocks noChangeAspect="1"/>
          </p:cNvPicPr>
          <p:nvPr/>
        </p:nvPicPr>
        <p:blipFill>
          <a:blip r:embed="rId2"/>
          <a:stretch>
            <a:fillRect/>
          </a:stretch>
        </p:blipFill>
        <p:spPr>
          <a:xfrm>
            <a:off x="1563977" y="2477857"/>
            <a:ext cx="3298222" cy="1158340"/>
          </a:xfrm>
          <a:prstGeom prst="rect">
            <a:avLst/>
          </a:prstGeom>
        </p:spPr>
      </p:pic>
      <p:pic>
        <p:nvPicPr>
          <p:cNvPr id="5" name="Picture 5" descr="Computer code has 7 lines. The lines read as follows. Line 1. if left parenthesis Boolean condition right parenthesis. Line 2. left brace. Line 3, indented once. do. Line 4, indented once. left brace. Line 5, indented twice. Statements semicolon. Line 6, indented once. right brace while left parenthesis Boolean condition right parenthesis semicolon. Line 7. right brace."/>
          <p:cNvPicPr>
            <a:picLocks noChangeAspect="1"/>
          </p:cNvPicPr>
          <p:nvPr/>
        </p:nvPicPr>
        <p:blipFill>
          <a:blip r:embed="rId3"/>
          <a:stretch>
            <a:fillRect/>
          </a:stretch>
        </p:blipFill>
        <p:spPr>
          <a:xfrm>
            <a:off x="1563977" y="4535611"/>
            <a:ext cx="4121253" cy="1889924"/>
          </a:xfrm>
          <a:prstGeom prst="rect">
            <a:avLst/>
          </a:prstGeom>
        </p:spPr>
      </p:pic>
    </p:spTree>
    <p:extLst>
      <p:ext uri="{BB962C8B-B14F-4D97-AF65-F5344CB8AC3E}">
        <p14:creationId xmlns:p14="http://schemas.microsoft.com/office/powerpoint/2010/main" val="2620466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noChangeArrowheads="1"/>
          </p:cNvSpPr>
          <p:nvPr>
            <p:ph type="title"/>
          </p:nvPr>
        </p:nvSpPr>
        <p:spPr/>
        <p:txBody>
          <a:bodyPr/>
          <a:lstStyle/>
          <a:p>
            <a:r>
              <a:rPr lang="en-US"/>
              <a:t>The for Statement Syntax</a:t>
            </a:r>
          </a:p>
        </p:txBody>
      </p:sp>
      <p:sp>
        <p:nvSpPr>
          <p:cNvPr id="3" name="Content Placeholder 3"/>
          <p:cNvSpPr>
            <a:spLocks noGrp="1"/>
          </p:cNvSpPr>
          <p:nvPr>
            <p:ph sz="quarter" idx="13"/>
          </p:nvPr>
        </p:nvSpPr>
        <p:spPr>
          <a:xfrm>
            <a:off x="457200" y="2430153"/>
            <a:ext cx="8169275" cy="811212"/>
          </a:xfrm>
        </p:spPr>
        <p:txBody>
          <a:bodyPr>
            <a:normAutofit/>
          </a:bodyPr>
          <a:lstStyle/>
          <a:p>
            <a:r>
              <a:rPr lang="en-US" dirty="0"/>
              <a:t>The </a:t>
            </a:r>
            <a:r>
              <a:rPr lang="en-US" b="1" dirty="0">
                <a:latin typeface="Courier New" panose="02070309020205020404" pitchFamily="49" charset="0"/>
                <a:cs typeface="Courier New" panose="02070309020205020404" pitchFamily="49" charset="0"/>
              </a:rPr>
              <a:t>Body</a:t>
            </a:r>
            <a:r>
              <a:rPr lang="en-US" dirty="0"/>
              <a:t> may consist of a single statement or a list of statements enclosed in a pair of braces</a:t>
            </a:r>
          </a:p>
        </p:txBody>
      </p:sp>
      <p:sp>
        <p:nvSpPr>
          <p:cNvPr id="4" name="Content Placeholder 5"/>
          <p:cNvSpPr>
            <a:spLocks noGrp="1"/>
          </p:cNvSpPr>
          <p:nvPr>
            <p:ph sz="quarter" idx="14"/>
          </p:nvPr>
        </p:nvSpPr>
        <p:spPr>
          <a:xfrm>
            <a:off x="457200" y="3320145"/>
            <a:ext cx="8166100" cy="1967471"/>
          </a:xfrm>
        </p:spPr>
        <p:txBody>
          <a:bodyPr/>
          <a:lstStyle/>
          <a:p>
            <a:r>
              <a:rPr lang="en-US" dirty="0"/>
              <a:t>Note that the three control expressions are separated by two, not three, semicolons</a:t>
            </a:r>
          </a:p>
          <a:p>
            <a:r>
              <a:rPr lang="en-US" dirty="0"/>
              <a:t>Note that there is no semicolon after the closing parenthesis at the beginning of the loop</a:t>
            </a:r>
          </a:p>
        </p:txBody>
      </p:sp>
      <p:pic>
        <p:nvPicPr>
          <p:cNvPr id="8" name="Picture 2" descr="Computer code has 2 lines. The lines read as follows. Line 1. for left parenthesis Initializing semicolon Boolean underscore Expression semicolon Update right parenthesis. Line 2, indented once. Body."/>
          <p:cNvPicPr>
            <a:picLocks noChangeAspect="1"/>
          </p:cNvPicPr>
          <p:nvPr/>
        </p:nvPicPr>
        <p:blipFill>
          <a:blip r:embed="rId4"/>
          <a:stretch>
            <a:fillRect/>
          </a:stretch>
        </p:blipFill>
        <p:spPr>
          <a:xfrm>
            <a:off x="702779" y="1671732"/>
            <a:ext cx="7315834" cy="871804"/>
          </a:xfrm>
          <a:prstGeom prst="rect">
            <a:avLst/>
          </a:prstGeom>
        </p:spPr>
      </p:pic>
      <p:graphicFrame>
        <p:nvGraphicFramePr>
          <p:cNvPr id="9" name="Object 4" descr="Left parenthesis left brace right brace right parenthesis."/>
          <p:cNvGraphicFramePr>
            <a:graphicFrameLocks noChangeAspect="1"/>
          </p:cNvGraphicFramePr>
          <p:nvPr>
            <p:extLst>
              <p:ext uri="{D42A27DB-BD31-4B8C-83A1-F6EECF244321}">
                <p14:modId xmlns:p14="http://schemas.microsoft.com/office/powerpoint/2010/main" val="2594105284"/>
              </p:ext>
            </p:extLst>
          </p:nvPr>
        </p:nvGraphicFramePr>
        <p:xfrm>
          <a:off x="6214257" y="2921304"/>
          <a:ext cx="472476" cy="359982"/>
        </p:xfrm>
        <a:graphic>
          <a:graphicData uri="http://schemas.openxmlformats.org/presentationml/2006/ole">
            <mc:AlternateContent xmlns:mc="http://schemas.openxmlformats.org/markup-compatibility/2006">
              <mc:Choice xmlns:v="urn:schemas-microsoft-com:vml" Requires="v">
                <p:oleObj spid="_x0000_s10262" name="Equation" r:id="rId5" imgW="266400" imgH="203040" progId="Equation.3">
                  <p:embed/>
                </p:oleObj>
              </mc:Choice>
              <mc:Fallback>
                <p:oleObj name="Equation" r:id="rId5" imgW="266400" imgH="203040" progId="Equation.3">
                  <p:embed/>
                  <p:pic>
                    <p:nvPicPr>
                      <p:cNvPr id="0" name=""/>
                      <p:cNvPicPr/>
                      <p:nvPr/>
                    </p:nvPicPr>
                    <p:blipFill>
                      <a:blip r:embed="rId6"/>
                      <a:stretch>
                        <a:fillRect/>
                      </a:stretch>
                    </p:blipFill>
                    <p:spPr>
                      <a:xfrm>
                        <a:off x="6214257" y="2921304"/>
                        <a:ext cx="472476" cy="359982"/>
                      </a:xfrm>
                      <a:prstGeom prst="rect">
                        <a:avLst/>
                      </a:prstGeom>
                    </p:spPr>
                  </p:pic>
                </p:oleObj>
              </mc:Fallback>
            </mc:AlternateContent>
          </a:graphicData>
        </a:graphic>
      </p:graphicFrame>
    </p:spTree>
    <p:extLst>
      <p:ext uri="{BB962C8B-B14F-4D97-AF65-F5344CB8AC3E}">
        <p14:creationId xmlns:p14="http://schemas.microsoft.com/office/powerpoint/2010/main" val="640799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noChangeArrowheads="1"/>
          </p:cNvSpPr>
          <p:nvPr>
            <p:ph type="title"/>
          </p:nvPr>
        </p:nvSpPr>
        <p:spPr/>
        <p:txBody>
          <a:bodyPr/>
          <a:lstStyle/>
          <a:p>
            <a:r>
              <a:rPr lang="en-US" dirty="0"/>
              <a:t>The for Statement </a:t>
            </a:r>
            <a:r>
              <a:rPr lang="en-US" sz="2000" b="0" dirty="0"/>
              <a:t>(4 of 5)</a:t>
            </a:r>
          </a:p>
        </p:txBody>
      </p:sp>
      <p:sp>
        <p:nvSpPr>
          <p:cNvPr id="5" name="Contant Placeholder 2"/>
          <p:cNvSpPr>
            <a:spLocks noGrp="1"/>
          </p:cNvSpPr>
          <p:nvPr>
            <p:ph idx="1"/>
          </p:nvPr>
        </p:nvSpPr>
        <p:spPr>
          <a:xfrm>
            <a:off x="457200" y="1600200"/>
            <a:ext cx="8229600" cy="1431233"/>
          </a:xfrm>
        </p:spPr>
        <p:txBody>
          <a:bodyPr/>
          <a:lstStyle/>
          <a:p>
            <a:pPr marL="0" indent="0">
              <a:buNone/>
            </a:pPr>
            <a:r>
              <a:rPr lang="en-US" dirty="0"/>
              <a:t>Display 3.10 for Statement syntax and alternative Semantics (Part 1 of 2)</a:t>
            </a:r>
          </a:p>
          <a:p>
            <a:pPr marL="0" indent="0">
              <a:buNone/>
            </a:pPr>
            <a:r>
              <a:rPr lang="en-US" dirty="0"/>
              <a:t>The For Statement Syntax:</a:t>
            </a:r>
          </a:p>
        </p:txBody>
      </p:sp>
      <p:pic>
        <p:nvPicPr>
          <p:cNvPr id="51203" name="Picture 3" descr="Computer code has a Syntax and an Example. Syntax has 2 lines and read as follows. Line 1. for left parenthesis Initializing semicolon Boolean underscore Expression semicolon Update right parenthesis. Line 2, indented once. Body. Example has 3 lines. The lines read as follows. Line 1. for left parenthesis number equals 100 semicolon number greater than sign equals 0 semicolon number minus minus right parenthesis. Line 2, indented once. System period out period print l n left parenthesis number. Line 3, indented twice. plus double quote bottles of beer on the shelf period double quote right parenthesis semicolon."/>
          <p:cNvPicPr>
            <a:picLocks noChangeAspect="1" noChangeArrowheads="1"/>
          </p:cNvPicPr>
          <p:nvPr/>
        </p:nvPicPr>
        <p:blipFill rotWithShape="1">
          <a:blip r:embed="rId3">
            <a:extLst>
              <a:ext uri="{28A0092B-C50C-407E-A947-70E740481C1C}">
                <a14:useLocalDpi xmlns:a14="http://schemas.microsoft.com/office/drawing/2010/main" val="0"/>
              </a:ext>
            </a:extLst>
          </a:blip>
          <a:srcRect l="6231" t="29860" r="32856"/>
          <a:stretch/>
        </p:blipFill>
        <p:spPr bwMode="auto">
          <a:xfrm>
            <a:off x="1630018" y="3371123"/>
            <a:ext cx="4572000" cy="216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474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noChangeArrowheads="1"/>
          </p:cNvSpPr>
          <p:nvPr>
            <p:ph type="title"/>
          </p:nvPr>
        </p:nvSpPr>
        <p:spPr/>
        <p:txBody>
          <a:bodyPr/>
          <a:lstStyle/>
          <a:p>
            <a:r>
              <a:rPr lang="en-US" dirty="0"/>
              <a:t>Compound Statements </a:t>
            </a:r>
            <a:r>
              <a:rPr lang="en-US" sz="2000" b="0" dirty="0"/>
              <a:t>(1 of 2)</a:t>
            </a:r>
          </a:p>
        </p:txBody>
      </p:sp>
      <p:sp>
        <p:nvSpPr>
          <p:cNvPr id="3" name="Content Placeholder 2"/>
          <p:cNvSpPr>
            <a:spLocks noGrp="1"/>
          </p:cNvSpPr>
          <p:nvPr>
            <p:ph sz="quarter" idx="13"/>
          </p:nvPr>
        </p:nvSpPr>
        <p:spPr>
          <a:xfrm>
            <a:off x="457200" y="1462088"/>
            <a:ext cx="8232775" cy="3040338"/>
          </a:xfrm>
        </p:spPr>
        <p:txBody>
          <a:bodyPr/>
          <a:lstStyle/>
          <a:p>
            <a:pPr lvl="0"/>
            <a:r>
              <a:rPr lang="en-US" dirty="0">
                <a:solidFill>
                  <a:srgbClr val="000000"/>
                </a:solidFill>
              </a:rPr>
              <a:t>Each </a:t>
            </a:r>
            <a:r>
              <a:rPr lang="en-US" b="1" dirty="0">
                <a:solidFill>
                  <a:srgbClr val="000000"/>
                </a:solidFill>
                <a:latin typeface="Courier New" panose="02070309020205020404" pitchFamily="49" charset="0"/>
                <a:cs typeface="Courier New" panose="02070309020205020404" pitchFamily="49" charset="0"/>
              </a:rPr>
              <a:t>Yes_Statement</a:t>
            </a:r>
            <a:r>
              <a:rPr lang="en-US" dirty="0">
                <a:solidFill>
                  <a:srgbClr val="000000"/>
                </a:solidFill>
              </a:rPr>
              <a:t> and </a:t>
            </a:r>
            <a:r>
              <a:rPr lang="en-US" b="1" dirty="0">
                <a:solidFill>
                  <a:srgbClr val="000000"/>
                </a:solidFill>
                <a:latin typeface="Courier New" panose="02070309020205020404" pitchFamily="49" charset="0"/>
                <a:cs typeface="Courier New" panose="02070309020205020404" pitchFamily="49" charset="0"/>
              </a:rPr>
              <a:t>No_Statement</a:t>
            </a:r>
            <a:r>
              <a:rPr lang="en-US" dirty="0">
                <a:solidFill>
                  <a:srgbClr val="000000"/>
                </a:solidFill>
              </a:rPr>
              <a:t> branch of an </a:t>
            </a:r>
            <a:r>
              <a:rPr lang="en-US" b="1" dirty="0">
                <a:solidFill>
                  <a:srgbClr val="000000"/>
                </a:solidFill>
                <a:latin typeface="Courier New" panose="02070309020205020404" pitchFamily="49" charset="0"/>
                <a:cs typeface="Courier New" panose="02070309020205020404" pitchFamily="49" charset="0"/>
              </a:rPr>
              <a:t>if-else</a:t>
            </a:r>
            <a:r>
              <a:rPr lang="en-US" dirty="0">
                <a:solidFill>
                  <a:srgbClr val="000000"/>
                </a:solidFill>
              </a:rPr>
              <a:t> can be a made up of a single statement or many statements</a:t>
            </a:r>
          </a:p>
          <a:p>
            <a:pPr lvl="0"/>
            <a:r>
              <a:rPr lang="en-US" dirty="0">
                <a:solidFill>
                  <a:srgbClr val="000000"/>
                </a:solidFill>
              </a:rPr>
              <a:t>Compound Statement: A branch statement that is made up of a list of statements </a:t>
            </a:r>
          </a:p>
          <a:p>
            <a:pPr lvl="1"/>
            <a:r>
              <a:rPr lang="en-US" dirty="0">
                <a:solidFill>
                  <a:srgbClr val="000000"/>
                </a:solidFill>
              </a:rPr>
              <a:t>A compound statement must always be enclosed in a pair of braces</a:t>
            </a:r>
            <a:endParaRPr lang="en-US" dirty="0"/>
          </a:p>
        </p:txBody>
      </p:sp>
      <p:sp>
        <p:nvSpPr>
          <p:cNvPr id="9" name="Content Placeholder 4"/>
          <p:cNvSpPr>
            <a:spLocks noGrp="1"/>
          </p:cNvSpPr>
          <p:nvPr>
            <p:ph sz="quarter" idx="14"/>
          </p:nvPr>
        </p:nvSpPr>
        <p:spPr>
          <a:xfrm>
            <a:off x="457200" y="4394182"/>
            <a:ext cx="8166100" cy="840477"/>
          </a:xfrm>
        </p:spPr>
        <p:txBody>
          <a:bodyPr/>
          <a:lstStyle/>
          <a:p>
            <a:pPr lvl="1"/>
            <a:r>
              <a:rPr lang="en-US" dirty="0"/>
              <a:t>A compound statement can be used anywhere that a single statement can be used</a:t>
            </a:r>
          </a:p>
        </p:txBody>
      </p:sp>
      <p:graphicFrame>
        <p:nvGraphicFramePr>
          <p:cNvPr id="10" name="Object 3" descr="Left parenthesis left brace right brace right parenthesis."/>
          <p:cNvGraphicFramePr>
            <a:graphicFrameLocks noChangeAspect="1"/>
          </p:cNvGraphicFramePr>
          <p:nvPr>
            <p:extLst>
              <p:ext uri="{D42A27DB-BD31-4B8C-83A1-F6EECF244321}">
                <p14:modId xmlns:p14="http://schemas.microsoft.com/office/powerpoint/2010/main" val="2055248202"/>
              </p:ext>
            </p:extLst>
          </p:nvPr>
        </p:nvGraphicFramePr>
        <p:xfrm>
          <a:off x="3292154" y="4034200"/>
          <a:ext cx="472476" cy="359982"/>
        </p:xfrm>
        <a:graphic>
          <a:graphicData uri="http://schemas.openxmlformats.org/presentationml/2006/ole">
            <mc:AlternateContent xmlns:mc="http://schemas.openxmlformats.org/markup-compatibility/2006">
              <mc:Choice xmlns:v="urn:schemas-microsoft-com:vml" Requires="v">
                <p:oleObj spid="_x0000_s8252" name="Equation" r:id="rId4" imgW="266400" imgH="203040" progId="Equation.3">
                  <p:embed/>
                </p:oleObj>
              </mc:Choice>
              <mc:Fallback>
                <p:oleObj name="Equation" r:id="rId4" imgW="266400" imgH="203040" progId="Equation.3">
                  <p:embed/>
                  <p:pic>
                    <p:nvPicPr>
                      <p:cNvPr id="0" name=""/>
                      <p:cNvPicPr/>
                      <p:nvPr/>
                    </p:nvPicPr>
                    <p:blipFill>
                      <a:blip r:embed="rId5"/>
                      <a:stretch>
                        <a:fillRect/>
                      </a:stretch>
                    </p:blipFill>
                    <p:spPr>
                      <a:xfrm>
                        <a:off x="3292154" y="4034200"/>
                        <a:ext cx="472476" cy="359982"/>
                      </a:xfrm>
                      <a:prstGeom prst="rect">
                        <a:avLst/>
                      </a:prstGeom>
                    </p:spPr>
                  </p:pic>
                </p:oleObj>
              </mc:Fallback>
            </mc:AlternateContent>
          </a:graphicData>
        </a:graphic>
      </p:graphicFrame>
    </p:spTree>
    <p:extLst>
      <p:ext uri="{BB962C8B-B14F-4D97-AF65-F5344CB8AC3E}">
        <p14:creationId xmlns:p14="http://schemas.microsoft.com/office/powerpoint/2010/main" val="3830410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noChangeArrowheads="1"/>
          </p:cNvSpPr>
          <p:nvPr>
            <p:ph type="title"/>
          </p:nvPr>
        </p:nvSpPr>
        <p:spPr/>
        <p:txBody>
          <a:bodyPr/>
          <a:lstStyle/>
          <a:p>
            <a:r>
              <a:rPr lang="en-US" dirty="0"/>
              <a:t>Infinite Loops</a:t>
            </a:r>
          </a:p>
        </p:txBody>
      </p:sp>
      <p:sp>
        <p:nvSpPr>
          <p:cNvPr id="54275" name="Content Placeholder 2"/>
          <p:cNvSpPr>
            <a:spLocks noGrp="1" noChangeArrowheads="1"/>
          </p:cNvSpPr>
          <p:nvPr>
            <p:ph idx="1"/>
          </p:nvPr>
        </p:nvSpPr>
        <p:spPr/>
        <p:txBody>
          <a:bodyPr/>
          <a:lstStyle/>
          <a:p>
            <a:r>
              <a:rPr lang="en-US" dirty="0"/>
              <a:t>A </a:t>
            </a:r>
            <a:r>
              <a:rPr lang="en-US" b="1" dirty="0">
                <a:latin typeface="Courier New" panose="02070309020205020404" pitchFamily="49" charset="0"/>
                <a:cs typeface="Courier New" panose="02070309020205020404" pitchFamily="49" charset="0"/>
              </a:rPr>
              <a:t>while</a:t>
            </a:r>
            <a:r>
              <a:rPr lang="en-US" dirty="0"/>
              <a:t>, </a:t>
            </a:r>
            <a:r>
              <a:rPr lang="en-US" b="1" dirty="0">
                <a:latin typeface="Courier New" panose="02070309020205020404" pitchFamily="49" charset="0"/>
                <a:cs typeface="Courier New" panose="02070309020205020404" pitchFamily="49" charset="0"/>
              </a:rPr>
              <a:t>do-while</a:t>
            </a:r>
            <a:r>
              <a:rPr lang="en-US" dirty="0"/>
              <a:t>, or </a:t>
            </a:r>
            <a:r>
              <a:rPr lang="en-US" b="1" dirty="0">
                <a:latin typeface="Courier New" panose="02070309020205020404" pitchFamily="49" charset="0"/>
                <a:cs typeface="Courier New" panose="02070309020205020404" pitchFamily="49" charset="0"/>
              </a:rPr>
              <a:t>for</a:t>
            </a:r>
            <a:r>
              <a:rPr lang="en-US" dirty="0"/>
              <a:t> loop should be designed so that the value tested in the Boolean expression is changed in a way that eventually makes it false, and terminates the loop</a:t>
            </a:r>
          </a:p>
          <a:p>
            <a:r>
              <a:rPr lang="en-US" dirty="0"/>
              <a:t>If the Boolean expression remains true, then the loop will run forever, resulting in an  infinite loop</a:t>
            </a:r>
          </a:p>
          <a:p>
            <a:pPr lvl="1"/>
            <a:r>
              <a:rPr lang="en-US" dirty="0"/>
              <a:t>Loops that check for equality or inequality (</a:t>
            </a:r>
            <a:r>
              <a:rPr lang="en-US" b="1" dirty="0">
                <a:latin typeface="Courier New" panose="02070309020205020404" pitchFamily="49" charset="0"/>
                <a:cs typeface="Courier New" panose="02070309020205020404" pitchFamily="49" charset="0"/>
              </a:rPr>
              <a:t>==</a:t>
            </a:r>
            <a:r>
              <a:rPr lang="en-US" dirty="0"/>
              <a:t> or </a:t>
            </a:r>
            <a:r>
              <a:rPr lang="en-US" b="1" dirty="0">
                <a:latin typeface="Courier New" panose="02070309020205020404" pitchFamily="49" charset="0"/>
                <a:cs typeface="Courier New" panose="02070309020205020404" pitchFamily="49" charset="0"/>
              </a:rPr>
              <a:t>!=</a:t>
            </a:r>
            <a:r>
              <a:rPr lang="en-US" dirty="0"/>
              <a:t>) are especially prone to this error and should be avoided if possible</a:t>
            </a:r>
          </a:p>
        </p:txBody>
      </p:sp>
    </p:spTree>
    <p:extLst>
      <p:ext uri="{BB962C8B-B14F-4D97-AF65-F5344CB8AC3E}">
        <p14:creationId xmlns:p14="http://schemas.microsoft.com/office/powerpoint/2010/main" val="22252757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noChangeArrowheads="1"/>
          </p:cNvSpPr>
          <p:nvPr>
            <p:ph type="title"/>
          </p:nvPr>
        </p:nvSpPr>
        <p:spPr/>
        <p:txBody>
          <a:bodyPr/>
          <a:lstStyle/>
          <a:p>
            <a:r>
              <a:rPr lang="en-US"/>
              <a:t>Nested Loops</a:t>
            </a:r>
          </a:p>
        </p:txBody>
      </p:sp>
      <p:sp>
        <p:nvSpPr>
          <p:cNvPr id="55299" name="Content Placeholder 2"/>
          <p:cNvSpPr>
            <a:spLocks noGrp="1" noChangeArrowheads="1"/>
          </p:cNvSpPr>
          <p:nvPr>
            <p:ph idx="1"/>
          </p:nvPr>
        </p:nvSpPr>
        <p:spPr>
          <a:xfrm>
            <a:off x="457200" y="1600201"/>
            <a:ext cx="8229600" cy="1351721"/>
          </a:xfrm>
        </p:spPr>
        <p:txBody>
          <a:bodyPr/>
          <a:lstStyle/>
          <a:p>
            <a:r>
              <a:rPr lang="en-US" dirty="0"/>
              <a:t>Loops can be </a:t>
            </a:r>
            <a:r>
              <a:rPr lang="en-US" b="1" dirty="0"/>
              <a:t>nested</a:t>
            </a:r>
            <a:r>
              <a:rPr lang="en-US" dirty="0"/>
              <a:t>, just like other Java structures</a:t>
            </a:r>
          </a:p>
          <a:p>
            <a:pPr lvl="1"/>
            <a:r>
              <a:rPr lang="en-US" dirty="0"/>
              <a:t>When nested, the inner loop iterates from beginning to end for each single iteration of the outer loop</a:t>
            </a:r>
          </a:p>
        </p:txBody>
      </p:sp>
      <p:pic>
        <p:nvPicPr>
          <p:cNvPr id="8" name="Picture 3" descr="Computer code has 9 lines. The lines read as follows. Line 1. i n t row N u m comma column N u m semicolon. Line 2. for left parenthesis row N u m equals 1 semicolon row N u m less than sign equals 3 semicolon row N u m plus plus right parenthesis. Line 3. left brace. Line 4, indented once. for left parenthesis column N u m equals 1 semicolon column N u m less than sign equals 2 semicolon. Line 5, indented thrice. column N u m plus plus right parenthesis. Line 6, Indented twice. System period out period print left parenthesis double quote row double quote plus row N u m plus. Line 7, indented thrice. double quote column double quote plus column N u m right parenthesis semicolon. Line 8, indented once. System period out period print l n left parenthesis right parenthesis semicolon. Line 9. right brace."/>
          <p:cNvPicPr>
            <a:picLocks noChangeAspect="1"/>
          </p:cNvPicPr>
          <p:nvPr/>
        </p:nvPicPr>
        <p:blipFill>
          <a:blip r:embed="rId3"/>
          <a:stretch>
            <a:fillRect/>
          </a:stretch>
        </p:blipFill>
        <p:spPr>
          <a:xfrm>
            <a:off x="1169193" y="3074508"/>
            <a:ext cx="7163421" cy="2975106"/>
          </a:xfrm>
          <a:prstGeom prst="rect">
            <a:avLst/>
          </a:prstGeom>
        </p:spPr>
      </p:pic>
    </p:spTree>
    <p:extLst>
      <p:ext uri="{BB962C8B-B14F-4D97-AF65-F5344CB8AC3E}">
        <p14:creationId xmlns:p14="http://schemas.microsoft.com/office/powerpoint/2010/main" val="2045519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noChangeArrowheads="1"/>
          </p:cNvSpPr>
          <p:nvPr>
            <p:ph type="title"/>
          </p:nvPr>
        </p:nvSpPr>
        <p:spPr/>
        <p:txBody>
          <a:bodyPr/>
          <a:lstStyle/>
          <a:p>
            <a:r>
              <a:rPr lang="en-US" dirty="0"/>
              <a:t>The break and continue Statements </a:t>
            </a:r>
            <a:r>
              <a:rPr lang="en-US" sz="2000" b="0" dirty="0"/>
              <a:t>(1 of 2)</a:t>
            </a:r>
          </a:p>
        </p:txBody>
      </p:sp>
      <p:sp>
        <p:nvSpPr>
          <p:cNvPr id="56323" name="Content Placeholder 2"/>
          <p:cNvSpPr>
            <a:spLocks noGrp="1" noChangeArrowheads="1"/>
          </p:cNvSpPr>
          <p:nvPr>
            <p:ph idx="1"/>
          </p:nvPr>
        </p:nvSpPr>
        <p:spPr/>
        <p:txBody>
          <a:bodyPr/>
          <a:lstStyle/>
          <a:p>
            <a:r>
              <a:rPr lang="en-US" dirty="0"/>
              <a:t>The </a:t>
            </a:r>
            <a:r>
              <a:rPr lang="en-US" b="1" dirty="0">
                <a:latin typeface="Courier New" panose="02070309020205020404" pitchFamily="49" charset="0"/>
                <a:cs typeface="Courier New" panose="02070309020205020404" pitchFamily="49" charset="0"/>
              </a:rPr>
              <a:t>break</a:t>
            </a:r>
            <a:r>
              <a:rPr lang="en-US" dirty="0"/>
              <a:t> statement consists of the keyword </a:t>
            </a:r>
            <a:r>
              <a:rPr lang="en-US" b="1" dirty="0">
                <a:latin typeface="Courier New" panose="02070309020205020404" pitchFamily="49" charset="0"/>
                <a:cs typeface="Courier New" panose="02070309020205020404" pitchFamily="49" charset="0"/>
              </a:rPr>
              <a:t>break</a:t>
            </a:r>
            <a:r>
              <a:rPr lang="en-US" dirty="0"/>
              <a:t> followed by a semicolon</a:t>
            </a:r>
          </a:p>
          <a:p>
            <a:pPr lvl="1"/>
            <a:r>
              <a:rPr lang="en-US" dirty="0"/>
              <a:t>When executed, the </a:t>
            </a:r>
            <a:r>
              <a:rPr lang="en-US" b="1" dirty="0">
                <a:latin typeface="Courier New" panose="02070309020205020404" pitchFamily="49" charset="0"/>
                <a:cs typeface="Courier New" panose="02070309020205020404" pitchFamily="49" charset="0"/>
              </a:rPr>
              <a:t>break</a:t>
            </a:r>
            <a:r>
              <a:rPr lang="en-US" dirty="0"/>
              <a:t> statement ends the nearest enclosing switch or loop statement</a:t>
            </a:r>
          </a:p>
          <a:p>
            <a:r>
              <a:rPr lang="en-US" dirty="0"/>
              <a:t>The </a:t>
            </a:r>
            <a:r>
              <a:rPr lang="en-US" b="1" dirty="0">
                <a:latin typeface="Courier New" panose="02070309020205020404" pitchFamily="49" charset="0"/>
                <a:cs typeface="Courier New" panose="02070309020205020404" pitchFamily="49" charset="0"/>
              </a:rPr>
              <a:t>continue</a:t>
            </a:r>
            <a:r>
              <a:rPr lang="en-US" dirty="0"/>
              <a:t> statement consists of the keyword </a:t>
            </a:r>
            <a:r>
              <a:rPr lang="en-US" b="1" dirty="0">
                <a:latin typeface="Courier New" panose="02070309020205020404" pitchFamily="49" charset="0"/>
                <a:cs typeface="Courier New" panose="02070309020205020404" pitchFamily="49" charset="0"/>
              </a:rPr>
              <a:t>continue</a:t>
            </a:r>
            <a:r>
              <a:rPr lang="en-US" dirty="0"/>
              <a:t> followed by a semicolon</a:t>
            </a:r>
          </a:p>
          <a:p>
            <a:pPr lvl="1"/>
            <a:r>
              <a:rPr lang="en-US" dirty="0"/>
              <a:t>When executed, the </a:t>
            </a:r>
            <a:r>
              <a:rPr lang="en-US" b="1" dirty="0">
                <a:latin typeface="Courier New" panose="02070309020205020404" pitchFamily="49" charset="0"/>
                <a:cs typeface="Courier New" panose="02070309020205020404" pitchFamily="49" charset="0"/>
              </a:rPr>
              <a:t>continue</a:t>
            </a:r>
            <a:r>
              <a:rPr lang="en-US" dirty="0"/>
              <a:t> statement ends the current loop body iteration of the nearest enclosing loop statement</a:t>
            </a:r>
          </a:p>
        </p:txBody>
      </p:sp>
    </p:spTree>
    <p:extLst>
      <p:ext uri="{BB962C8B-B14F-4D97-AF65-F5344CB8AC3E}">
        <p14:creationId xmlns:p14="http://schemas.microsoft.com/office/powerpoint/2010/main" val="9575939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noChangeArrowheads="1"/>
          </p:cNvSpPr>
          <p:nvPr>
            <p:ph type="title"/>
          </p:nvPr>
        </p:nvSpPr>
        <p:spPr/>
        <p:txBody>
          <a:bodyPr/>
          <a:lstStyle/>
          <a:p>
            <a:r>
              <a:rPr lang="en-US" dirty="0"/>
              <a:t>The break and continue Statements </a:t>
            </a:r>
            <a:r>
              <a:rPr lang="en-US" sz="2000" b="0" dirty="0"/>
              <a:t>(2 of 2)</a:t>
            </a:r>
          </a:p>
        </p:txBody>
      </p:sp>
      <p:sp>
        <p:nvSpPr>
          <p:cNvPr id="56323" name="Content Placeholder 2"/>
          <p:cNvSpPr>
            <a:spLocks noGrp="1" noChangeArrowheads="1"/>
          </p:cNvSpPr>
          <p:nvPr>
            <p:ph idx="1"/>
          </p:nvPr>
        </p:nvSpPr>
        <p:spPr/>
        <p:txBody>
          <a:bodyPr/>
          <a:lstStyle/>
          <a:p>
            <a:pPr lvl="1"/>
            <a:r>
              <a:rPr lang="en-US" dirty="0"/>
              <a:t>Note that in a </a:t>
            </a:r>
            <a:r>
              <a:rPr lang="en-US" b="1" dirty="0">
                <a:latin typeface="Courier New" panose="02070309020205020404" pitchFamily="49" charset="0"/>
                <a:cs typeface="Courier New" panose="02070309020205020404" pitchFamily="49" charset="0"/>
              </a:rPr>
              <a:t>for</a:t>
            </a:r>
            <a:r>
              <a:rPr lang="en-US" dirty="0"/>
              <a:t> loop, the </a:t>
            </a:r>
            <a:r>
              <a:rPr lang="en-US" b="1" dirty="0">
                <a:latin typeface="Courier New" panose="02070309020205020404" pitchFamily="49" charset="0"/>
                <a:cs typeface="Courier New" panose="02070309020205020404" pitchFamily="49" charset="0"/>
              </a:rPr>
              <a:t>continue</a:t>
            </a:r>
            <a:r>
              <a:rPr lang="en-US" dirty="0"/>
              <a:t> statement transfers control to the </a:t>
            </a:r>
            <a:r>
              <a:rPr lang="en-US" b="1" dirty="0"/>
              <a:t>update</a:t>
            </a:r>
            <a:r>
              <a:rPr lang="en-US" dirty="0"/>
              <a:t> expression</a:t>
            </a:r>
          </a:p>
          <a:p>
            <a:r>
              <a:rPr lang="en-US" dirty="0"/>
              <a:t>When loop statements are nested, remember that any </a:t>
            </a:r>
            <a:r>
              <a:rPr lang="en-US" b="1" dirty="0">
                <a:latin typeface="Courier New" panose="02070309020205020404" pitchFamily="49" charset="0"/>
                <a:cs typeface="Courier New" panose="02070309020205020404" pitchFamily="49" charset="0"/>
              </a:rPr>
              <a:t>break</a:t>
            </a:r>
            <a:r>
              <a:rPr lang="en-US" dirty="0"/>
              <a:t> or </a:t>
            </a:r>
            <a:r>
              <a:rPr lang="en-US" b="1" dirty="0">
                <a:latin typeface="Courier New" panose="02070309020205020404" pitchFamily="49" charset="0"/>
                <a:cs typeface="Courier New" panose="02070309020205020404" pitchFamily="49" charset="0"/>
              </a:rPr>
              <a:t>continue</a:t>
            </a:r>
            <a:r>
              <a:rPr lang="en-US" dirty="0"/>
              <a:t> statement applies to the innermost, containing loop statement</a:t>
            </a:r>
          </a:p>
        </p:txBody>
      </p:sp>
    </p:spTree>
    <p:extLst>
      <p:ext uri="{BB962C8B-B14F-4D97-AF65-F5344CB8AC3E}">
        <p14:creationId xmlns:p14="http://schemas.microsoft.com/office/powerpoint/2010/main" val="453920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noChangeArrowheads="1"/>
          </p:cNvSpPr>
          <p:nvPr>
            <p:ph type="title"/>
          </p:nvPr>
        </p:nvSpPr>
        <p:spPr/>
        <p:txBody>
          <a:bodyPr/>
          <a:lstStyle/>
          <a:p>
            <a:r>
              <a:rPr lang="en-US"/>
              <a:t>The exit Statement</a:t>
            </a:r>
          </a:p>
        </p:txBody>
      </p:sp>
      <p:sp>
        <p:nvSpPr>
          <p:cNvPr id="3" name="Content Placeholder 2"/>
          <p:cNvSpPr>
            <a:spLocks noGrp="1"/>
          </p:cNvSpPr>
          <p:nvPr>
            <p:ph sz="quarter" idx="13"/>
          </p:nvPr>
        </p:nvSpPr>
        <p:spPr>
          <a:xfrm>
            <a:off x="457201" y="1462087"/>
            <a:ext cx="8229600" cy="1762735"/>
          </a:xfrm>
        </p:spPr>
        <p:txBody>
          <a:bodyPr/>
          <a:lstStyle/>
          <a:p>
            <a:r>
              <a:rPr lang="en-US" dirty="0"/>
              <a:t>A </a:t>
            </a:r>
            <a:r>
              <a:rPr lang="en-US" b="1" dirty="0">
                <a:latin typeface="Courier New" panose="02070309020205020404" pitchFamily="49" charset="0"/>
                <a:cs typeface="Courier New" panose="02070309020205020404" pitchFamily="49" charset="0"/>
              </a:rPr>
              <a:t>break</a:t>
            </a:r>
            <a:r>
              <a:rPr lang="en-US" dirty="0"/>
              <a:t> statement will end a loop or switch statement, but will not end the program</a:t>
            </a:r>
          </a:p>
          <a:p>
            <a:r>
              <a:rPr lang="en-US" dirty="0"/>
              <a:t>The </a:t>
            </a:r>
            <a:r>
              <a:rPr lang="en-US" b="1" dirty="0">
                <a:latin typeface="Courier New" panose="02070309020205020404" pitchFamily="49" charset="0"/>
                <a:cs typeface="Courier New" panose="02070309020205020404" pitchFamily="49" charset="0"/>
              </a:rPr>
              <a:t>exit</a:t>
            </a:r>
            <a:r>
              <a:rPr lang="en-US" dirty="0"/>
              <a:t> statement will immediately end the program as soon as it is invoked:</a:t>
            </a:r>
          </a:p>
        </p:txBody>
      </p:sp>
      <p:sp>
        <p:nvSpPr>
          <p:cNvPr id="4" name="Content Placeholder 4"/>
          <p:cNvSpPr>
            <a:spLocks noGrp="1"/>
          </p:cNvSpPr>
          <p:nvPr>
            <p:ph sz="quarter" idx="14"/>
          </p:nvPr>
        </p:nvSpPr>
        <p:spPr>
          <a:xfrm>
            <a:off x="457200" y="4080437"/>
            <a:ext cx="8348870" cy="1574927"/>
          </a:xfrm>
        </p:spPr>
        <p:txBody>
          <a:bodyPr/>
          <a:lstStyle/>
          <a:p>
            <a:r>
              <a:rPr lang="en-US" dirty="0"/>
              <a:t>The </a:t>
            </a:r>
            <a:r>
              <a:rPr lang="en-US" b="1" dirty="0">
                <a:latin typeface="Courier New" panose="02070309020205020404" pitchFamily="49" charset="0"/>
                <a:cs typeface="Courier New" panose="02070309020205020404" pitchFamily="49" charset="0"/>
              </a:rPr>
              <a:t>exit</a:t>
            </a:r>
            <a:r>
              <a:rPr lang="en-US" dirty="0"/>
              <a:t> statement takes one integer argument</a:t>
            </a:r>
          </a:p>
          <a:p>
            <a:pPr lvl="1"/>
            <a:r>
              <a:rPr lang="en-US" dirty="0"/>
              <a:t>By tradition, a zero argument is used to indicate a normal ending of the program</a:t>
            </a:r>
          </a:p>
        </p:txBody>
      </p:sp>
      <p:graphicFrame>
        <p:nvGraphicFramePr>
          <p:cNvPr id="2" name="Object 3" descr="System period e x i t left parenthesis 0 right parenthesis semicolon."/>
          <p:cNvGraphicFramePr>
            <a:graphicFrameLocks noChangeAspect="1"/>
          </p:cNvGraphicFramePr>
          <p:nvPr>
            <p:extLst>
              <p:ext uri="{D42A27DB-BD31-4B8C-83A1-F6EECF244321}">
                <p14:modId xmlns:p14="http://schemas.microsoft.com/office/powerpoint/2010/main" val="2107094903"/>
              </p:ext>
            </p:extLst>
          </p:nvPr>
        </p:nvGraphicFramePr>
        <p:xfrm>
          <a:off x="2845162" y="3474533"/>
          <a:ext cx="2261465" cy="434397"/>
        </p:xfrm>
        <a:graphic>
          <a:graphicData uri="http://schemas.openxmlformats.org/presentationml/2006/ole">
            <mc:AlternateContent xmlns:mc="http://schemas.openxmlformats.org/markup-compatibility/2006">
              <mc:Choice xmlns:v="urn:schemas-microsoft-com:vml" Requires="v">
                <p:oleObj spid="_x0000_s6243" name="Equation" r:id="rId4" imgW="1054080" imgH="203040" progId="Equation.3">
                  <p:embed/>
                </p:oleObj>
              </mc:Choice>
              <mc:Fallback>
                <p:oleObj name="Equation" r:id="rId4" imgW="1054080" imgH="203040" progId="Equation.3">
                  <p:embed/>
                  <p:pic>
                    <p:nvPicPr>
                      <p:cNvPr id="0" name=""/>
                      <p:cNvPicPr/>
                      <p:nvPr/>
                    </p:nvPicPr>
                    <p:blipFill>
                      <a:blip r:embed="rId5"/>
                      <a:stretch>
                        <a:fillRect/>
                      </a:stretch>
                    </p:blipFill>
                    <p:spPr>
                      <a:xfrm>
                        <a:off x="2845162" y="3474533"/>
                        <a:ext cx="2261465" cy="434397"/>
                      </a:xfrm>
                      <a:prstGeom prst="rect">
                        <a:avLst/>
                      </a:prstGeom>
                    </p:spPr>
                  </p:pic>
                </p:oleObj>
              </mc:Fallback>
            </mc:AlternateContent>
          </a:graphicData>
        </a:graphic>
      </p:graphicFrame>
    </p:spTree>
    <p:extLst>
      <p:ext uri="{BB962C8B-B14F-4D97-AF65-F5344CB8AC3E}">
        <p14:creationId xmlns:p14="http://schemas.microsoft.com/office/powerpoint/2010/main" val="2177900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noChangeArrowheads="1"/>
          </p:cNvSpPr>
          <p:nvPr>
            <p:ph type="title"/>
          </p:nvPr>
        </p:nvSpPr>
        <p:spPr/>
        <p:txBody>
          <a:bodyPr/>
          <a:lstStyle/>
          <a:p>
            <a:r>
              <a:rPr lang="en-US" dirty="0"/>
              <a:t>Assertion Checks </a:t>
            </a:r>
            <a:r>
              <a:rPr lang="en-US" sz="2000" b="0" dirty="0"/>
              <a:t>(1 of 2)</a:t>
            </a:r>
          </a:p>
        </p:txBody>
      </p:sp>
      <p:sp>
        <p:nvSpPr>
          <p:cNvPr id="2" name="Content Placeholder 1"/>
          <p:cNvSpPr>
            <a:spLocks noGrp="1"/>
          </p:cNvSpPr>
          <p:nvPr>
            <p:ph sz="quarter" idx="13"/>
          </p:nvPr>
        </p:nvSpPr>
        <p:spPr>
          <a:xfrm>
            <a:off x="457200" y="1462087"/>
            <a:ext cx="8232775" cy="2488315"/>
          </a:xfrm>
        </p:spPr>
        <p:txBody>
          <a:bodyPr/>
          <a:lstStyle/>
          <a:p>
            <a:r>
              <a:rPr lang="en-US" sz="2200" dirty="0"/>
              <a:t>An </a:t>
            </a:r>
            <a:r>
              <a:rPr lang="en-US" sz="2200" b="1" dirty="0"/>
              <a:t>assertion</a:t>
            </a:r>
            <a:r>
              <a:rPr lang="en-US" sz="2200" dirty="0"/>
              <a:t> is a sentence that says (asserts) something about the state of a program</a:t>
            </a:r>
          </a:p>
          <a:p>
            <a:pPr lvl="1"/>
            <a:r>
              <a:rPr lang="en-US" sz="2200" dirty="0"/>
              <a:t>An assertion must be either true or false, and should be true if a program is working properly</a:t>
            </a:r>
          </a:p>
          <a:p>
            <a:pPr lvl="1"/>
            <a:r>
              <a:rPr lang="en-US" sz="2200" dirty="0"/>
              <a:t>Assertions can be placed in a program as comments</a:t>
            </a:r>
          </a:p>
          <a:p>
            <a:r>
              <a:rPr lang="en-US" sz="2200" dirty="0"/>
              <a:t>Java has a statement that can check if an assertion is true</a:t>
            </a:r>
          </a:p>
        </p:txBody>
      </p:sp>
      <p:sp>
        <p:nvSpPr>
          <p:cNvPr id="3" name="Content Placeholder 4"/>
          <p:cNvSpPr>
            <a:spLocks noGrp="1"/>
          </p:cNvSpPr>
          <p:nvPr>
            <p:ph sz="quarter" idx="14"/>
          </p:nvPr>
        </p:nvSpPr>
        <p:spPr>
          <a:xfrm>
            <a:off x="460375" y="4475716"/>
            <a:ext cx="8229600" cy="1556095"/>
          </a:xfrm>
        </p:spPr>
        <p:txBody>
          <a:bodyPr>
            <a:normAutofit/>
          </a:bodyPr>
          <a:lstStyle/>
          <a:p>
            <a:pPr lvl="1"/>
            <a:r>
              <a:rPr lang="en-US" sz="2200" dirty="0"/>
              <a:t>If assertion checking is turned on and the </a:t>
            </a:r>
            <a:r>
              <a:rPr lang="en-US" sz="2200" b="1" dirty="0">
                <a:latin typeface="Courier New" panose="02070309020205020404" pitchFamily="49" charset="0"/>
                <a:cs typeface="Courier New" panose="02070309020205020404" pitchFamily="49" charset="0"/>
              </a:rPr>
              <a:t>Boolean_Expression</a:t>
            </a:r>
            <a:r>
              <a:rPr lang="en-US" sz="2200" dirty="0"/>
              <a:t> evaluates to </a:t>
            </a:r>
            <a:r>
              <a:rPr lang="en-US" sz="2200" b="1" dirty="0"/>
              <a:t>false</a:t>
            </a:r>
            <a:r>
              <a:rPr lang="en-US" sz="2200" dirty="0"/>
              <a:t>, the program ends, and outputs an </a:t>
            </a:r>
            <a:r>
              <a:rPr lang="en-US" sz="2200" b="1" dirty="0"/>
              <a:t>assertion failed error message</a:t>
            </a:r>
          </a:p>
          <a:p>
            <a:pPr lvl="1"/>
            <a:r>
              <a:rPr lang="en-US" sz="2200" dirty="0"/>
              <a:t>Otherwise, the program finishes execution normally</a:t>
            </a:r>
          </a:p>
        </p:txBody>
      </p:sp>
      <p:pic>
        <p:nvPicPr>
          <p:cNvPr id="11" name="Picture 3" descr="Computer code reads, assert Boolean underscore Expression semicolon."/>
          <p:cNvPicPr>
            <a:picLocks noChangeAspect="1"/>
          </p:cNvPicPr>
          <p:nvPr/>
        </p:nvPicPr>
        <p:blipFill>
          <a:blip r:embed="rId3"/>
          <a:stretch>
            <a:fillRect/>
          </a:stretch>
        </p:blipFill>
        <p:spPr>
          <a:xfrm>
            <a:off x="2000894" y="3950403"/>
            <a:ext cx="4267570" cy="536494"/>
          </a:xfrm>
          <a:prstGeom prst="rect">
            <a:avLst/>
          </a:prstGeom>
        </p:spPr>
      </p:pic>
    </p:spTree>
    <p:extLst>
      <p:ext uri="{BB962C8B-B14F-4D97-AF65-F5344CB8AC3E}">
        <p14:creationId xmlns:p14="http://schemas.microsoft.com/office/powerpoint/2010/main" val="11654074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noChangeArrowheads="1"/>
          </p:cNvSpPr>
          <p:nvPr>
            <p:ph type="title"/>
          </p:nvPr>
        </p:nvSpPr>
        <p:spPr/>
        <p:txBody>
          <a:bodyPr/>
          <a:lstStyle/>
          <a:p>
            <a:r>
              <a:rPr lang="en-US" dirty="0"/>
              <a:t>Assertion Checks </a:t>
            </a:r>
            <a:r>
              <a:rPr lang="en-US" sz="2000" b="0" dirty="0"/>
              <a:t>(2 of 2)</a:t>
            </a:r>
          </a:p>
        </p:txBody>
      </p:sp>
      <p:sp>
        <p:nvSpPr>
          <p:cNvPr id="72707" name="Content Placeholder 2"/>
          <p:cNvSpPr>
            <a:spLocks noGrp="1" noChangeArrowheads="1"/>
          </p:cNvSpPr>
          <p:nvPr>
            <p:ph idx="1"/>
          </p:nvPr>
        </p:nvSpPr>
        <p:spPr>
          <a:xfrm>
            <a:off x="457200" y="1600201"/>
            <a:ext cx="8229600" cy="3935896"/>
          </a:xfrm>
        </p:spPr>
        <p:txBody>
          <a:bodyPr/>
          <a:lstStyle/>
          <a:p>
            <a:r>
              <a:rPr lang="en-US" dirty="0"/>
              <a:t>A program or other class containing assertions is compiled in the usual way</a:t>
            </a:r>
          </a:p>
          <a:p>
            <a:r>
              <a:rPr lang="en-US" dirty="0"/>
              <a:t>After compilation, a program can run with assertion checking turned on or turned off</a:t>
            </a:r>
          </a:p>
          <a:p>
            <a:pPr lvl="1"/>
            <a:r>
              <a:rPr lang="en-US" dirty="0"/>
              <a:t>Normally a program runs with assertion checking turned off</a:t>
            </a:r>
          </a:p>
          <a:p>
            <a:r>
              <a:rPr lang="en-US" dirty="0"/>
              <a:t>In order to run a program with assertion checking turned on, use the following command (using the actual </a:t>
            </a:r>
            <a:r>
              <a:rPr lang="en-US" b="1" dirty="0">
                <a:latin typeface="Courier New" panose="02070309020205020404" pitchFamily="49" charset="0"/>
                <a:cs typeface="Courier New" panose="02070309020205020404" pitchFamily="49" charset="0"/>
              </a:rPr>
              <a:t>Program Name</a:t>
            </a:r>
            <a:r>
              <a:rPr lang="en-US" dirty="0"/>
              <a:t>):</a:t>
            </a:r>
          </a:p>
        </p:txBody>
      </p:sp>
      <p:pic>
        <p:nvPicPr>
          <p:cNvPr id="8" name="Picture 3" descr="Computer code reads, java dash enable assertions Program Name."/>
          <p:cNvPicPr>
            <a:picLocks noChangeAspect="1"/>
          </p:cNvPicPr>
          <p:nvPr/>
        </p:nvPicPr>
        <p:blipFill>
          <a:blip r:embed="rId3"/>
          <a:stretch>
            <a:fillRect/>
          </a:stretch>
        </p:blipFill>
        <p:spPr>
          <a:xfrm>
            <a:off x="1285971" y="5536097"/>
            <a:ext cx="6572058" cy="640135"/>
          </a:xfrm>
          <a:prstGeom prst="rect">
            <a:avLst/>
          </a:prstGeom>
        </p:spPr>
      </p:pic>
    </p:spTree>
    <p:extLst>
      <p:ext uri="{BB962C8B-B14F-4D97-AF65-F5344CB8AC3E}">
        <p14:creationId xmlns:p14="http://schemas.microsoft.com/office/powerpoint/2010/main" val="25032909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Random Numbers </a:t>
            </a:r>
            <a:r>
              <a:rPr lang="en-US" sz="2000" b="0" dirty="0"/>
              <a:t>(1 of 2)</a:t>
            </a:r>
          </a:p>
        </p:txBody>
      </p:sp>
      <p:sp>
        <p:nvSpPr>
          <p:cNvPr id="7" name="Content Placeholder 2"/>
          <p:cNvSpPr>
            <a:spLocks noGrp="1"/>
          </p:cNvSpPr>
          <p:nvPr>
            <p:ph sz="quarter" idx="13"/>
          </p:nvPr>
        </p:nvSpPr>
        <p:spPr>
          <a:xfrm>
            <a:off x="457200" y="1462087"/>
            <a:ext cx="8232775" cy="2676483"/>
          </a:xfrm>
        </p:spPr>
        <p:txBody>
          <a:bodyPr/>
          <a:lstStyle/>
          <a:p>
            <a:r>
              <a:rPr lang="en-US" dirty="0"/>
              <a:t>The Random class can be used to generate pseudo-random numbers</a:t>
            </a:r>
          </a:p>
          <a:p>
            <a:pPr lvl="1"/>
            <a:r>
              <a:rPr lang="en-US" dirty="0"/>
              <a:t>Not truly random, but uniform distribution based on a mathematical function and good enough in most cases</a:t>
            </a:r>
          </a:p>
          <a:p>
            <a:r>
              <a:rPr lang="en-US" dirty="0"/>
              <a:t>Add the following import</a:t>
            </a:r>
          </a:p>
        </p:txBody>
      </p:sp>
      <p:sp>
        <p:nvSpPr>
          <p:cNvPr id="8" name="Content Placeholder 4"/>
          <p:cNvSpPr>
            <a:spLocks noGrp="1"/>
          </p:cNvSpPr>
          <p:nvPr>
            <p:ph sz="quarter" idx="14"/>
          </p:nvPr>
        </p:nvSpPr>
        <p:spPr>
          <a:xfrm>
            <a:off x="457200" y="4778706"/>
            <a:ext cx="8229600" cy="641350"/>
          </a:xfrm>
        </p:spPr>
        <p:txBody>
          <a:bodyPr/>
          <a:lstStyle/>
          <a:p>
            <a:r>
              <a:rPr lang="en-US" dirty="0"/>
              <a:t>Create an object of type Random</a:t>
            </a:r>
          </a:p>
        </p:txBody>
      </p:sp>
      <p:pic>
        <p:nvPicPr>
          <p:cNvPr id="12" name="Picture 3" descr="Computer code reads, import java period u t i l period Random semicolon."/>
          <p:cNvPicPr>
            <a:picLocks noChangeAspect="1"/>
          </p:cNvPicPr>
          <p:nvPr/>
        </p:nvPicPr>
        <p:blipFill>
          <a:blip r:embed="rId2"/>
          <a:stretch>
            <a:fillRect/>
          </a:stretch>
        </p:blipFill>
        <p:spPr>
          <a:xfrm>
            <a:off x="1660690" y="4138571"/>
            <a:ext cx="4749196" cy="640135"/>
          </a:xfrm>
          <a:prstGeom prst="rect">
            <a:avLst/>
          </a:prstGeom>
        </p:spPr>
      </p:pic>
      <p:pic>
        <p:nvPicPr>
          <p:cNvPr id="14" name="Picture 5" descr="Random r n d equals new random left parenthesis right parenthesis semicolon."/>
          <p:cNvPicPr>
            <a:picLocks noChangeAspect="1"/>
          </p:cNvPicPr>
          <p:nvPr/>
        </p:nvPicPr>
        <p:blipFill>
          <a:blip r:embed="rId3"/>
          <a:stretch>
            <a:fillRect/>
          </a:stretch>
        </p:blipFill>
        <p:spPr>
          <a:xfrm>
            <a:off x="1660690" y="5400978"/>
            <a:ext cx="5114987" cy="640135"/>
          </a:xfrm>
          <a:prstGeom prst="rect">
            <a:avLst/>
          </a:prstGeom>
        </p:spPr>
      </p:pic>
    </p:spTree>
    <p:extLst>
      <p:ext uri="{BB962C8B-B14F-4D97-AF65-F5344CB8AC3E}">
        <p14:creationId xmlns:p14="http://schemas.microsoft.com/office/powerpoint/2010/main" val="38917796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Random Numbers</a:t>
            </a:r>
          </a:p>
        </p:txBody>
      </p:sp>
      <p:sp>
        <p:nvSpPr>
          <p:cNvPr id="12" name="Content Placeholder 2"/>
          <p:cNvSpPr>
            <a:spLocks noGrp="1"/>
          </p:cNvSpPr>
          <p:nvPr>
            <p:ph sz="quarter" idx="13"/>
          </p:nvPr>
        </p:nvSpPr>
        <p:spPr>
          <a:xfrm>
            <a:off x="520700" y="1462088"/>
            <a:ext cx="5641561" cy="521494"/>
          </a:xfrm>
        </p:spPr>
        <p:txBody>
          <a:bodyPr/>
          <a:lstStyle/>
          <a:p>
            <a:r>
              <a:rPr lang="en-US" dirty="0"/>
              <a:t>To generate random numbers use the</a:t>
            </a:r>
          </a:p>
        </p:txBody>
      </p:sp>
      <p:sp>
        <p:nvSpPr>
          <p:cNvPr id="13" name="Content Placeholder 4"/>
          <p:cNvSpPr>
            <a:spLocks noGrp="1"/>
          </p:cNvSpPr>
          <p:nvPr>
            <p:ph sz="quarter" idx="14"/>
          </p:nvPr>
        </p:nvSpPr>
        <p:spPr>
          <a:xfrm>
            <a:off x="808935" y="1900112"/>
            <a:ext cx="7881040" cy="463463"/>
          </a:xfrm>
        </p:spPr>
        <p:txBody>
          <a:bodyPr/>
          <a:lstStyle/>
          <a:p>
            <a:pPr marL="0" indent="0">
              <a:buNone/>
            </a:pPr>
            <a:r>
              <a:rPr lang="en-US" dirty="0"/>
              <a:t>method to get a random number from 0 to n-1</a:t>
            </a:r>
          </a:p>
        </p:txBody>
      </p:sp>
      <p:sp>
        <p:nvSpPr>
          <p:cNvPr id="14" name="Content Placeholder 6"/>
          <p:cNvSpPr>
            <a:spLocks noGrp="1"/>
          </p:cNvSpPr>
          <p:nvPr>
            <p:ph sz="quarter" idx="15"/>
          </p:nvPr>
        </p:nvSpPr>
        <p:spPr>
          <a:xfrm>
            <a:off x="3928406" y="2567675"/>
            <a:ext cx="4758394" cy="486598"/>
          </a:xfrm>
        </p:spPr>
        <p:txBody>
          <a:bodyPr/>
          <a:lstStyle/>
          <a:p>
            <a:pPr marL="0" indent="0">
              <a:buNone/>
            </a:pPr>
            <a:r>
              <a:rPr lang="en-US" dirty="0"/>
              <a:t>// Random number from 0 to 9</a:t>
            </a:r>
          </a:p>
        </p:txBody>
      </p:sp>
      <p:sp>
        <p:nvSpPr>
          <p:cNvPr id="17" name="Content Placeholder 7"/>
          <p:cNvSpPr>
            <a:spLocks noGrp="1"/>
          </p:cNvSpPr>
          <p:nvPr>
            <p:ph sz="quarter" idx="16"/>
          </p:nvPr>
        </p:nvSpPr>
        <p:spPr>
          <a:xfrm>
            <a:off x="520700" y="3319847"/>
            <a:ext cx="1540289" cy="641350"/>
          </a:xfrm>
        </p:spPr>
        <p:txBody>
          <a:bodyPr>
            <a:normAutofit/>
          </a:bodyPr>
          <a:lstStyle/>
          <a:p>
            <a:r>
              <a:rPr lang="en-US" dirty="0"/>
              <a:t>Use the</a:t>
            </a:r>
          </a:p>
        </p:txBody>
      </p:sp>
      <p:sp>
        <p:nvSpPr>
          <p:cNvPr id="18" name="Content Placeholder 9"/>
          <p:cNvSpPr>
            <a:spLocks noGrp="1"/>
          </p:cNvSpPr>
          <p:nvPr>
            <p:ph sz="quarter" idx="17"/>
          </p:nvPr>
        </p:nvSpPr>
        <p:spPr>
          <a:xfrm>
            <a:off x="812110" y="3713440"/>
            <a:ext cx="7877865" cy="902528"/>
          </a:xfrm>
        </p:spPr>
        <p:txBody>
          <a:bodyPr/>
          <a:lstStyle/>
          <a:p>
            <a:pPr marL="0" indent="0">
              <a:buNone/>
            </a:pPr>
            <a:r>
              <a:rPr lang="en-US" dirty="0"/>
              <a:t>method to get a random number from 0 to 1 (always less than 1)</a:t>
            </a:r>
          </a:p>
        </p:txBody>
      </p:sp>
      <p:graphicFrame>
        <p:nvGraphicFramePr>
          <p:cNvPr id="22" name="Object 3" descr="Next I n t left parenthesis right parenthesis."/>
          <p:cNvGraphicFramePr>
            <a:graphicFrameLocks noChangeAspect="1"/>
          </p:cNvGraphicFramePr>
          <p:nvPr>
            <p:extLst>
              <p:ext uri="{D42A27DB-BD31-4B8C-83A1-F6EECF244321}">
                <p14:modId xmlns:p14="http://schemas.microsoft.com/office/powerpoint/2010/main" val="3424770226"/>
              </p:ext>
            </p:extLst>
          </p:nvPr>
        </p:nvGraphicFramePr>
        <p:xfrm>
          <a:off x="6041809" y="1552484"/>
          <a:ext cx="1360920" cy="434398"/>
        </p:xfrm>
        <a:graphic>
          <a:graphicData uri="http://schemas.openxmlformats.org/presentationml/2006/ole">
            <mc:AlternateContent xmlns:mc="http://schemas.openxmlformats.org/markup-compatibility/2006">
              <mc:Choice xmlns:v="urn:schemas-microsoft-com:vml" Requires="v">
                <p:oleObj spid="_x0000_s7557" name="Equation" r:id="rId3" imgW="634680" imgH="203040" progId="Equation.3">
                  <p:embed/>
                </p:oleObj>
              </mc:Choice>
              <mc:Fallback>
                <p:oleObj name="Equation" r:id="rId3" imgW="634680" imgH="203040" progId="Equation.3">
                  <p:embed/>
                  <p:pic>
                    <p:nvPicPr>
                      <p:cNvPr id="0" name=""/>
                      <p:cNvPicPr/>
                      <p:nvPr/>
                    </p:nvPicPr>
                    <p:blipFill>
                      <a:blip r:embed="rId4"/>
                      <a:stretch>
                        <a:fillRect/>
                      </a:stretch>
                    </p:blipFill>
                    <p:spPr>
                      <a:xfrm>
                        <a:off x="6041809" y="1552484"/>
                        <a:ext cx="1360920" cy="434398"/>
                      </a:xfrm>
                      <a:prstGeom prst="rect">
                        <a:avLst/>
                      </a:prstGeom>
                    </p:spPr>
                  </p:pic>
                </p:oleObj>
              </mc:Fallback>
            </mc:AlternateContent>
          </a:graphicData>
        </a:graphic>
      </p:graphicFrame>
      <p:graphicFrame>
        <p:nvGraphicFramePr>
          <p:cNvPr id="19" name="Object 5" descr="I n t, i equals r n d period next I n t left parenthesis 10 right parenthesis semicolon."/>
          <p:cNvGraphicFramePr>
            <a:graphicFrameLocks noChangeAspect="1"/>
          </p:cNvGraphicFramePr>
          <p:nvPr>
            <p:extLst>
              <p:ext uri="{D42A27DB-BD31-4B8C-83A1-F6EECF244321}">
                <p14:modId xmlns:p14="http://schemas.microsoft.com/office/powerpoint/2010/main" val="2462934012"/>
              </p:ext>
            </p:extLst>
          </p:nvPr>
        </p:nvGraphicFramePr>
        <p:xfrm>
          <a:off x="903577" y="2642688"/>
          <a:ext cx="3117273" cy="396219"/>
        </p:xfrm>
        <a:graphic>
          <a:graphicData uri="http://schemas.openxmlformats.org/presentationml/2006/ole">
            <mc:AlternateContent xmlns:mc="http://schemas.openxmlformats.org/markup-compatibility/2006">
              <mc:Choice xmlns:v="urn:schemas-microsoft-com:vml" Requires="v">
                <p:oleObj spid="_x0000_s7558" name="Equation" r:id="rId5" imgW="1600200" imgH="203040" progId="Equation.3">
                  <p:embed/>
                </p:oleObj>
              </mc:Choice>
              <mc:Fallback>
                <p:oleObj name="Equation" r:id="rId5" imgW="1600200" imgH="203040" progId="Equation.3">
                  <p:embed/>
                  <p:pic>
                    <p:nvPicPr>
                      <p:cNvPr id="0" name=""/>
                      <p:cNvPicPr/>
                      <p:nvPr/>
                    </p:nvPicPr>
                    <p:blipFill>
                      <a:blip r:embed="rId6"/>
                      <a:stretch>
                        <a:fillRect/>
                      </a:stretch>
                    </p:blipFill>
                    <p:spPr>
                      <a:xfrm>
                        <a:off x="903577" y="2642688"/>
                        <a:ext cx="3117273" cy="396219"/>
                      </a:xfrm>
                      <a:prstGeom prst="rect">
                        <a:avLst/>
                      </a:prstGeom>
                    </p:spPr>
                  </p:pic>
                </p:oleObj>
              </mc:Fallback>
            </mc:AlternateContent>
          </a:graphicData>
        </a:graphic>
      </p:graphicFrame>
      <p:graphicFrame>
        <p:nvGraphicFramePr>
          <p:cNvPr id="23" name="Object 8" descr="Next Double left parenthesis right parenthesis"/>
          <p:cNvGraphicFramePr>
            <a:graphicFrameLocks noChangeAspect="1"/>
          </p:cNvGraphicFramePr>
          <p:nvPr>
            <p:extLst>
              <p:ext uri="{D42A27DB-BD31-4B8C-83A1-F6EECF244321}">
                <p14:modId xmlns:p14="http://schemas.microsoft.com/office/powerpoint/2010/main" val="3665270240"/>
              </p:ext>
            </p:extLst>
          </p:nvPr>
        </p:nvGraphicFramePr>
        <p:xfrm>
          <a:off x="1959015" y="3408061"/>
          <a:ext cx="2041446" cy="435578"/>
        </p:xfrm>
        <a:graphic>
          <a:graphicData uri="http://schemas.openxmlformats.org/presentationml/2006/ole">
            <mc:AlternateContent xmlns:mc="http://schemas.openxmlformats.org/markup-compatibility/2006">
              <mc:Choice xmlns:v="urn:schemas-microsoft-com:vml" Requires="v">
                <p:oleObj spid="_x0000_s7559" name="Equation" r:id="rId7" imgW="952200" imgH="203040" progId="Equation.3">
                  <p:embed/>
                </p:oleObj>
              </mc:Choice>
              <mc:Fallback>
                <p:oleObj name="Equation" r:id="rId7" imgW="952200" imgH="203040" progId="Equation.3">
                  <p:embed/>
                  <p:pic>
                    <p:nvPicPr>
                      <p:cNvPr id="0" name=""/>
                      <p:cNvPicPr/>
                      <p:nvPr/>
                    </p:nvPicPr>
                    <p:blipFill>
                      <a:blip r:embed="rId8"/>
                      <a:stretch>
                        <a:fillRect/>
                      </a:stretch>
                    </p:blipFill>
                    <p:spPr>
                      <a:xfrm>
                        <a:off x="1959015" y="3408061"/>
                        <a:ext cx="2041446" cy="435578"/>
                      </a:xfrm>
                      <a:prstGeom prst="rect">
                        <a:avLst/>
                      </a:prstGeom>
                    </p:spPr>
                  </p:pic>
                </p:oleObj>
              </mc:Fallback>
            </mc:AlternateContent>
          </a:graphicData>
        </a:graphic>
      </p:graphicFrame>
      <p:graphicFrame>
        <p:nvGraphicFramePr>
          <p:cNvPr id="24" name="Object 10" descr="double d equals r n d period next Double left parenthesis right parenthesis semicolon"/>
          <p:cNvGraphicFramePr>
            <a:graphicFrameLocks noChangeAspect="1"/>
          </p:cNvGraphicFramePr>
          <p:nvPr>
            <p:extLst>
              <p:ext uri="{D42A27DB-BD31-4B8C-83A1-F6EECF244321}">
                <p14:modId xmlns:p14="http://schemas.microsoft.com/office/powerpoint/2010/main" val="3668611255"/>
              </p:ext>
            </p:extLst>
          </p:nvPr>
        </p:nvGraphicFramePr>
        <p:xfrm>
          <a:off x="1297630" y="4897628"/>
          <a:ext cx="4035661" cy="394906"/>
        </p:xfrm>
        <a:graphic>
          <a:graphicData uri="http://schemas.openxmlformats.org/presentationml/2006/ole">
            <mc:AlternateContent xmlns:mc="http://schemas.openxmlformats.org/markup-compatibility/2006">
              <mc:Choice xmlns:v="urn:schemas-microsoft-com:vml" Requires="v">
                <p:oleObj spid="_x0000_s7560" name="Equation" r:id="rId9" imgW="2070000" imgH="203040" progId="Equation.3">
                  <p:embed/>
                </p:oleObj>
              </mc:Choice>
              <mc:Fallback>
                <p:oleObj name="Equation" r:id="rId9" imgW="2070000" imgH="203040" progId="Equation.3">
                  <p:embed/>
                  <p:pic>
                    <p:nvPicPr>
                      <p:cNvPr id="0" name=""/>
                      <p:cNvPicPr/>
                      <p:nvPr/>
                    </p:nvPicPr>
                    <p:blipFill>
                      <a:blip r:embed="rId10"/>
                      <a:stretch>
                        <a:fillRect/>
                      </a:stretch>
                    </p:blipFill>
                    <p:spPr>
                      <a:xfrm>
                        <a:off x="1297630" y="4897628"/>
                        <a:ext cx="4035661" cy="394906"/>
                      </a:xfrm>
                      <a:prstGeom prst="rect">
                        <a:avLst/>
                      </a:prstGeom>
                    </p:spPr>
                  </p:pic>
                </p:oleObj>
              </mc:Fallback>
            </mc:AlternateContent>
          </a:graphicData>
        </a:graphic>
      </p:graphicFrame>
      <p:graphicFrame>
        <p:nvGraphicFramePr>
          <p:cNvPr id="21" name="Object 11" descr="Forward slash forward slash d is greater than or equals 0 and less than 1."/>
          <p:cNvGraphicFramePr>
            <a:graphicFrameLocks noChangeAspect="1"/>
          </p:cNvGraphicFramePr>
          <p:nvPr>
            <p:extLst>
              <p:ext uri="{D42A27DB-BD31-4B8C-83A1-F6EECF244321}">
                <p14:modId xmlns:p14="http://schemas.microsoft.com/office/powerpoint/2010/main" val="1124276333"/>
              </p:ext>
            </p:extLst>
          </p:nvPr>
        </p:nvGraphicFramePr>
        <p:xfrm>
          <a:off x="5225514" y="4914270"/>
          <a:ext cx="2324966" cy="344920"/>
        </p:xfrm>
        <a:graphic>
          <a:graphicData uri="http://schemas.openxmlformats.org/presentationml/2006/ole">
            <mc:AlternateContent xmlns:mc="http://schemas.openxmlformats.org/markup-compatibility/2006">
              <mc:Choice xmlns:v="urn:schemas-microsoft-com:vml" Requires="v">
                <p:oleObj spid="_x0000_s7561" name="Equation" r:id="rId11" imgW="1193760" imgH="177480" progId="Equation.3">
                  <p:embed/>
                </p:oleObj>
              </mc:Choice>
              <mc:Fallback>
                <p:oleObj name="Equation" r:id="rId11" imgW="1193760" imgH="177480" progId="Equation.3">
                  <p:embed/>
                  <p:pic>
                    <p:nvPicPr>
                      <p:cNvPr id="0" name=""/>
                      <p:cNvPicPr/>
                      <p:nvPr/>
                    </p:nvPicPr>
                    <p:blipFill>
                      <a:blip r:embed="rId12"/>
                      <a:stretch>
                        <a:fillRect/>
                      </a:stretch>
                    </p:blipFill>
                    <p:spPr>
                      <a:xfrm>
                        <a:off x="5225514" y="4914270"/>
                        <a:ext cx="2324966" cy="344920"/>
                      </a:xfrm>
                      <a:prstGeom prst="rect">
                        <a:avLst/>
                      </a:prstGeom>
                    </p:spPr>
                  </p:pic>
                </p:oleObj>
              </mc:Fallback>
            </mc:AlternateContent>
          </a:graphicData>
        </a:graphic>
      </p:graphicFrame>
    </p:spTree>
    <p:extLst>
      <p:ext uri="{BB962C8B-B14F-4D97-AF65-F5344CB8AC3E}">
        <p14:creationId xmlns:p14="http://schemas.microsoft.com/office/powerpoint/2010/main" val="40546059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Simulating a Coin Flip</a:t>
            </a:r>
            <a:endParaRPr lang="en-US" dirty="0"/>
          </a:p>
        </p:txBody>
      </p:sp>
      <p:sp>
        <p:nvSpPr>
          <p:cNvPr id="8" name="Content Placeholder 2"/>
          <p:cNvSpPr>
            <a:spLocks noGrp="1"/>
          </p:cNvSpPr>
          <p:nvPr>
            <p:ph idx="1"/>
          </p:nvPr>
        </p:nvSpPr>
        <p:spPr>
          <a:xfrm>
            <a:off x="457200" y="1456425"/>
            <a:ext cx="8229600" cy="546652"/>
          </a:xfrm>
        </p:spPr>
        <p:txBody>
          <a:bodyPr/>
          <a:lstStyle/>
          <a:p>
            <a:pPr marL="0" indent="0">
              <a:buNone/>
            </a:pPr>
            <a:r>
              <a:rPr lang="en-US" dirty="0"/>
              <a:t>Display 3.11</a:t>
            </a:r>
          </a:p>
        </p:txBody>
      </p:sp>
      <p:pic>
        <p:nvPicPr>
          <p:cNvPr id="4098" name="Picture 3" descr="Computer code and a sample dialogue with output. The code has 20 lines. The lines read as follows. Line 1. import java period u t I l period Random semicolon. Line 1 is highlighted. Line 2. public class Coin Flip Demo. Line 3. left brace. Line 4, indented once. public static void main left parenthesis String left bracket right bracket a r g s right parenthesis. Line 5, indented once. left brace. Line 6, indented twice. Random random Generator equals new Random left parenthesis right parenthesis semicolon. Line 6 is highlighted. Line 7, indented twice. i n t counter equals 1 semicolon. Line 8. blank. Line 9, indented twice. while left parenthesis counter less than sign equals 5 right parenthesis. Line 10, indented twice. left brace. Line 11, indented 3 times. System period out period print left parenthesis double quote Flip number double quote plus counter plus double quote colon double quote right parenthesis semicolon. Line 12, indented 3 times. i n t coin Flip equals random Generator period next I n t left parenthesis 2 right parenthesis semicolon. Line 12 is highlighted. Line 13, indented 3 times. if left parenthesis coin Flip equals equals 1 right parenthesis. Line 14, indented 4 times. System period out period print l n left parenthesis double quote Heads double quote right parenthesis semicolon. Line 15, indented 3 times. else. Line 16, indented 4 times. System period out period print l n left parenthesis double quote Tails double quote right parenthesis semicolon. Line 17, indented 3 times. counter plus plus semicolon. Line 18, indented twice. right brace. Line 19, indented once. right brace. Line 20. right brace. The code output has 5 lines. The lines read as follows. Line 1. Flip number 1 colon Heads. Line 2. Flip number 2 colon Tails. Line 3. Flip number 3 colon Heads. Line 4. Flip number 4 colon Heads. Line 5. Flip number 5 colon Tails."/>
          <p:cNvPicPr>
            <a:picLocks noChangeAspect="1" noChangeArrowheads="1"/>
          </p:cNvPicPr>
          <p:nvPr/>
        </p:nvPicPr>
        <p:blipFill rotWithShape="1">
          <a:blip r:embed="rId2">
            <a:extLst>
              <a:ext uri="{28A0092B-C50C-407E-A947-70E740481C1C}">
                <a14:useLocalDpi xmlns:a14="http://schemas.microsoft.com/office/drawing/2010/main" val="0"/>
              </a:ext>
            </a:extLst>
          </a:blip>
          <a:srcRect t="5839"/>
          <a:stretch/>
        </p:blipFill>
        <p:spPr bwMode="auto">
          <a:xfrm>
            <a:off x="1994452" y="2003077"/>
            <a:ext cx="4585251" cy="4387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8151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noChangeArrowheads="1"/>
          </p:cNvSpPr>
          <p:nvPr>
            <p:ph type="title"/>
          </p:nvPr>
        </p:nvSpPr>
        <p:spPr>
          <a:xfrm>
            <a:off x="457200" y="248478"/>
            <a:ext cx="8229600" cy="1066799"/>
          </a:xfrm>
        </p:spPr>
        <p:txBody>
          <a:bodyPr anchor="b"/>
          <a:lstStyle/>
          <a:p>
            <a:r>
              <a:rPr lang="en-US" dirty="0"/>
              <a:t>Compound Statements </a:t>
            </a:r>
            <a:r>
              <a:rPr lang="en-US" sz="2000" b="0" dirty="0"/>
              <a:t>(2 of 2)</a:t>
            </a:r>
          </a:p>
        </p:txBody>
      </p:sp>
      <p:pic>
        <p:nvPicPr>
          <p:cNvPr id="8" name="Picture 2" descr="Computer code has 11 lines. The lines read as follows. Line 1. if left parenthesis my Score greater than sign your Score right parenthesis. Line 2. left brace. Line 3, indented once. System period out period print l n, left parenthesis double quote I win exclamation point double quote right parenthesis semicolon. Line 4, indented once. wager equals wager plus 100 semicolon. Line 5. right brace. Line 6. else. Line 7. left brace. Line 8, indented once. System period out period print l n. Line 9, indented twice. left parenthesis double quote I wish these were golf scores period double quote right parenthesis semicolon. Line 10, indented once. wager equals 0 semicolon. Line 11. right brace."/>
          <p:cNvPicPr>
            <a:picLocks noChangeAspect="1"/>
          </p:cNvPicPr>
          <p:nvPr/>
        </p:nvPicPr>
        <p:blipFill>
          <a:blip r:embed="rId3"/>
          <a:stretch>
            <a:fillRect/>
          </a:stretch>
        </p:blipFill>
        <p:spPr>
          <a:xfrm>
            <a:off x="761670" y="1636620"/>
            <a:ext cx="7620660" cy="3584759"/>
          </a:xfrm>
          <a:prstGeom prst="rect">
            <a:avLst/>
          </a:prstGeom>
        </p:spPr>
      </p:pic>
    </p:spTree>
    <p:extLst>
      <p:ext uri="{BB962C8B-B14F-4D97-AF65-F5344CB8AC3E}">
        <p14:creationId xmlns:p14="http://schemas.microsoft.com/office/powerpoint/2010/main" val="1317694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noChangeArrowheads="1"/>
          </p:cNvSpPr>
          <p:nvPr>
            <p:ph type="title"/>
          </p:nvPr>
        </p:nvSpPr>
        <p:spPr/>
        <p:txBody>
          <a:bodyPr/>
          <a:lstStyle/>
          <a:p>
            <a:r>
              <a:rPr lang="en-US"/>
              <a:t>Nested Statements</a:t>
            </a:r>
          </a:p>
        </p:txBody>
      </p:sp>
      <p:sp>
        <p:nvSpPr>
          <p:cNvPr id="19459" name="Content Placeholder 2"/>
          <p:cNvSpPr>
            <a:spLocks noGrp="1" noChangeArrowheads="1"/>
          </p:cNvSpPr>
          <p:nvPr>
            <p:ph idx="1"/>
          </p:nvPr>
        </p:nvSpPr>
        <p:spPr/>
        <p:txBody>
          <a:bodyPr/>
          <a:lstStyle/>
          <a:p>
            <a:r>
              <a:rPr lang="en-US" b="1" dirty="0">
                <a:latin typeface="Courier New" panose="02070309020205020404" pitchFamily="49" charset="0"/>
                <a:cs typeface="Courier New" panose="02070309020205020404" pitchFamily="49" charset="0"/>
              </a:rPr>
              <a:t>if-else</a:t>
            </a:r>
            <a:r>
              <a:rPr lang="en-US" dirty="0"/>
              <a:t> statements and </a:t>
            </a:r>
            <a:r>
              <a:rPr lang="en-US" b="1" dirty="0">
                <a:latin typeface="Courier New" panose="02070309020205020404" pitchFamily="49" charset="0"/>
                <a:cs typeface="Courier New" panose="02070309020205020404" pitchFamily="49" charset="0"/>
              </a:rPr>
              <a:t>if</a:t>
            </a:r>
            <a:r>
              <a:rPr lang="en-US" dirty="0"/>
              <a:t> statements both contain smaller statements within them</a:t>
            </a:r>
          </a:p>
          <a:p>
            <a:pPr lvl="1"/>
            <a:r>
              <a:rPr lang="en-US" dirty="0"/>
              <a:t>For example, single or compound statements</a:t>
            </a:r>
          </a:p>
          <a:p>
            <a:r>
              <a:rPr lang="en-US" dirty="0"/>
              <a:t>In fact, any statement at all can be used as a subpart of an </a:t>
            </a:r>
            <a:r>
              <a:rPr lang="en-US" b="1" dirty="0">
                <a:latin typeface="Courier New" panose="02070309020205020404" pitchFamily="49" charset="0"/>
                <a:cs typeface="Courier New" panose="02070309020205020404" pitchFamily="49" charset="0"/>
              </a:rPr>
              <a:t>if-else</a:t>
            </a:r>
            <a:r>
              <a:rPr lang="en-US" dirty="0"/>
              <a:t> or </a:t>
            </a:r>
            <a:r>
              <a:rPr lang="en-US" b="1" dirty="0">
                <a:latin typeface="Courier New" panose="02070309020205020404" pitchFamily="49" charset="0"/>
                <a:cs typeface="Courier New" panose="02070309020205020404" pitchFamily="49" charset="0"/>
              </a:rPr>
              <a:t>if</a:t>
            </a:r>
            <a:r>
              <a:rPr lang="en-US" dirty="0"/>
              <a:t> statement, including another if-else or if statement</a:t>
            </a:r>
          </a:p>
          <a:p>
            <a:pPr lvl="1"/>
            <a:r>
              <a:rPr lang="en-US" dirty="0"/>
              <a:t>Each level of a nested </a:t>
            </a:r>
            <a:r>
              <a:rPr lang="en-US" b="1" dirty="0">
                <a:latin typeface="Courier New" panose="02070309020205020404" pitchFamily="49" charset="0"/>
                <a:cs typeface="Courier New" panose="02070309020205020404" pitchFamily="49" charset="0"/>
              </a:rPr>
              <a:t>if-else</a:t>
            </a:r>
            <a:r>
              <a:rPr lang="en-US" dirty="0"/>
              <a:t> or </a:t>
            </a:r>
            <a:r>
              <a:rPr lang="en-US" b="1" dirty="0">
                <a:latin typeface="Courier New" panose="02070309020205020404" pitchFamily="49" charset="0"/>
                <a:cs typeface="Courier New" panose="02070309020205020404" pitchFamily="49" charset="0"/>
              </a:rPr>
              <a:t>if</a:t>
            </a:r>
            <a:r>
              <a:rPr lang="en-US" dirty="0"/>
              <a:t> should be indented further than the previous level</a:t>
            </a:r>
          </a:p>
          <a:p>
            <a:pPr lvl="1"/>
            <a:r>
              <a:rPr lang="en-US" dirty="0"/>
              <a:t>Exception: </a:t>
            </a:r>
            <a:r>
              <a:rPr lang="en-US" b="1" dirty="0"/>
              <a:t>multiway</a:t>
            </a:r>
            <a:r>
              <a:rPr lang="en-US" dirty="0"/>
              <a:t> </a:t>
            </a:r>
            <a:r>
              <a:rPr lang="en-US" b="1" dirty="0">
                <a:latin typeface="Courier New" panose="02070309020205020404" pitchFamily="49" charset="0"/>
                <a:cs typeface="Courier New" panose="02070309020205020404" pitchFamily="49" charset="0"/>
              </a:rPr>
              <a:t>if-else</a:t>
            </a:r>
            <a:r>
              <a:rPr lang="en-US" dirty="0"/>
              <a:t> statements</a:t>
            </a:r>
          </a:p>
        </p:txBody>
      </p:sp>
    </p:spTree>
    <p:extLst>
      <p:ext uri="{BB962C8B-B14F-4D97-AF65-F5344CB8AC3E}">
        <p14:creationId xmlns:p14="http://schemas.microsoft.com/office/powerpoint/2010/main" val="2468553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noChangeArrowheads="1"/>
          </p:cNvSpPr>
          <p:nvPr>
            <p:ph type="title"/>
          </p:nvPr>
        </p:nvSpPr>
        <p:spPr/>
        <p:txBody>
          <a:bodyPr/>
          <a:lstStyle/>
          <a:p>
            <a:r>
              <a:rPr lang="en-US" dirty="0"/>
              <a:t>Multiway if-else Statements </a:t>
            </a:r>
            <a:r>
              <a:rPr lang="en-US" sz="2000" b="0" dirty="0"/>
              <a:t>(1 of 2)</a:t>
            </a:r>
          </a:p>
        </p:txBody>
      </p:sp>
      <p:sp>
        <p:nvSpPr>
          <p:cNvPr id="20483" name="Content Placeholder 2"/>
          <p:cNvSpPr>
            <a:spLocks noGrp="1" noChangeArrowheads="1"/>
          </p:cNvSpPr>
          <p:nvPr>
            <p:ph idx="1"/>
          </p:nvPr>
        </p:nvSpPr>
        <p:spPr/>
        <p:txBody>
          <a:bodyPr/>
          <a:lstStyle/>
          <a:p>
            <a:r>
              <a:rPr lang="en-US" dirty="0"/>
              <a:t>The multiway </a:t>
            </a:r>
            <a:r>
              <a:rPr lang="en-US" b="1" dirty="0">
                <a:latin typeface="Courier New" panose="02070309020205020404" pitchFamily="49" charset="0"/>
                <a:cs typeface="Courier New" panose="02070309020205020404" pitchFamily="49" charset="0"/>
              </a:rPr>
              <a:t>if-else</a:t>
            </a:r>
            <a:r>
              <a:rPr lang="en-US" dirty="0"/>
              <a:t> statement is simply a normal </a:t>
            </a:r>
            <a:r>
              <a:rPr lang="en-US" b="1" dirty="0">
                <a:latin typeface="Courier New" panose="02070309020205020404" pitchFamily="49" charset="0"/>
                <a:cs typeface="Courier New" panose="02070309020205020404" pitchFamily="49" charset="0"/>
              </a:rPr>
              <a:t>if-else</a:t>
            </a:r>
            <a:r>
              <a:rPr lang="en-US" dirty="0"/>
              <a:t> statement that nests another </a:t>
            </a:r>
            <a:r>
              <a:rPr lang="en-US" b="1" dirty="0">
                <a:latin typeface="Courier New" panose="02070309020205020404" pitchFamily="49" charset="0"/>
                <a:cs typeface="Courier New" panose="02070309020205020404" pitchFamily="49" charset="0"/>
              </a:rPr>
              <a:t>if-else</a:t>
            </a:r>
            <a:r>
              <a:rPr lang="en-US" dirty="0"/>
              <a:t> statement at every </a:t>
            </a:r>
            <a:r>
              <a:rPr lang="en-US" b="1" dirty="0">
                <a:latin typeface="Courier New" panose="02070309020205020404" pitchFamily="49" charset="0"/>
                <a:cs typeface="Courier New" panose="02070309020205020404" pitchFamily="49" charset="0"/>
              </a:rPr>
              <a:t>else</a:t>
            </a:r>
            <a:r>
              <a:rPr lang="en-US" dirty="0"/>
              <a:t> branch</a:t>
            </a:r>
          </a:p>
          <a:p>
            <a:pPr lvl="1"/>
            <a:r>
              <a:rPr lang="en-US" dirty="0"/>
              <a:t>It is indented differently from other nested statements</a:t>
            </a:r>
          </a:p>
          <a:p>
            <a:pPr lvl="1"/>
            <a:r>
              <a:rPr lang="en-US" dirty="0"/>
              <a:t>All of the </a:t>
            </a:r>
            <a:r>
              <a:rPr lang="en-US" b="1" dirty="0">
                <a:latin typeface="Courier New" panose="02070309020205020404" pitchFamily="49" charset="0"/>
                <a:cs typeface="Courier New" panose="02070309020205020404" pitchFamily="49" charset="0"/>
              </a:rPr>
              <a:t>Boolean_Expressions </a:t>
            </a:r>
            <a:r>
              <a:rPr lang="en-US" dirty="0"/>
              <a:t>are aligned with one another, and their corresponding actions are also aligned with one another</a:t>
            </a:r>
          </a:p>
          <a:p>
            <a:pPr lvl="1"/>
            <a:r>
              <a:rPr lang="en-US" dirty="0"/>
              <a:t>The </a:t>
            </a:r>
            <a:r>
              <a:rPr lang="en-US" b="1" dirty="0">
                <a:latin typeface="Courier New" panose="02070309020205020404" pitchFamily="49" charset="0"/>
                <a:cs typeface="Courier New" panose="02070309020205020404" pitchFamily="49" charset="0"/>
              </a:rPr>
              <a:t>Boolean_Expressions</a:t>
            </a:r>
            <a:r>
              <a:rPr lang="en-US" dirty="0"/>
              <a:t> are evaluated in order until one that evaluates to true is found</a:t>
            </a:r>
          </a:p>
          <a:p>
            <a:pPr lvl="1"/>
            <a:r>
              <a:rPr lang="en-US" dirty="0"/>
              <a:t>The final </a:t>
            </a:r>
            <a:r>
              <a:rPr lang="en-US" b="1" dirty="0">
                <a:latin typeface="Courier New" panose="02070309020205020404" pitchFamily="49" charset="0"/>
                <a:cs typeface="Courier New" panose="02070309020205020404" pitchFamily="49" charset="0"/>
              </a:rPr>
              <a:t>else</a:t>
            </a:r>
            <a:r>
              <a:rPr lang="en-US" dirty="0"/>
              <a:t> is optional</a:t>
            </a:r>
          </a:p>
        </p:txBody>
      </p:sp>
    </p:spTree>
    <p:extLst>
      <p:ext uri="{BB962C8B-B14F-4D97-AF65-F5344CB8AC3E}">
        <p14:creationId xmlns:p14="http://schemas.microsoft.com/office/powerpoint/2010/main" val="20769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noChangeArrowheads="1"/>
          </p:cNvSpPr>
          <p:nvPr>
            <p:ph type="title"/>
          </p:nvPr>
        </p:nvSpPr>
        <p:spPr/>
        <p:txBody>
          <a:bodyPr anchor="b"/>
          <a:lstStyle/>
          <a:p>
            <a:r>
              <a:rPr lang="en-US" dirty="0"/>
              <a:t>Multiway if-else Statement </a:t>
            </a:r>
            <a:r>
              <a:rPr lang="en-US" sz="2000" b="0" dirty="0"/>
              <a:t>(2 of 2)</a:t>
            </a:r>
          </a:p>
        </p:txBody>
      </p:sp>
      <p:pic>
        <p:nvPicPr>
          <p:cNvPr id="9" name="Picture 2" descr="Computer code has 11 lines. The lines read as follows. Line 1. if left parenthesis Boolean underscore Expression right parenthesis. Line 2, indented once. Statement underscore 1. Line 3. else if left parenthesis Boolean underscore Expression right parenthesis. Line 4, indented once. Statement underscore 2. Line 5, indented once. unspecified. Line 6, indented once. unspecified. Line 7, indented once. Unspecified. Line 8. else if left parenthesis Boolean underscore Expression underscore n right parenthesis. Line 9, indented once. Statement underscore n. Line 10. else. Line 11, indented once. Statement underscore For underscore All underscore Other underscore Possibilities."/>
          <p:cNvPicPr>
            <a:picLocks noChangeAspect="1"/>
          </p:cNvPicPr>
          <p:nvPr/>
        </p:nvPicPr>
        <p:blipFill rotWithShape="1">
          <a:blip r:embed="rId3"/>
          <a:srcRect r="11187" b="17928"/>
          <a:stretch/>
        </p:blipFill>
        <p:spPr>
          <a:xfrm>
            <a:off x="725558" y="1660878"/>
            <a:ext cx="6927572" cy="3536244"/>
          </a:xfrm>
          <a:prstGeom prst="rect">
            <a:avLst/>
          </a:prstGeom>
        </p:spPr>
      </p:pic>
    </p:spTree>
    <p:extLst>
      <p:ext uri="{BB962C8B-B14F-4D97-AF65-F5344CB8AC3E}">
        <p14:creationId xmlns:p14="http://schemas.microsoft.com/office/powerpoint/2010/main" val="847039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noChangeArrowheads="1"/>
          </p:cNvSpPr>
          <p:nvPr>
            <p:ph type="title"/>
          </p:nvPr>
        </p:nvSpPr>
        <p:spPr/>
        <p:txBody>
          <a:bodyPr/>
          <a:lstStyle/>
          <a:p>
            <a:r>
              <a:rPr lang="en-US" dirty="0"/>
              <a:t>The Switch Statement </a:t>
            </a:r>
            <a:r>
              <a:rPr lang="en-US" sz="2000" b="0" dirty="0"/>
              <a:t>(1 of 5)</a:t>
            </a:r>
          </a:p>
        </p:txBody>
      </p:sp>
      <p:sp>
        <p:nvSpPr>
          <p:cNvPr id="22531" name="Content Placeholder 2"/>
          <p:cNvSpPr>
            <a:spLocks noGrp="1" noChangeArrowheads="1"/>
          </p:cNvSpPr>
          <p:nvPr>
            <p:ph idx="1"/>
          </p:nvPr>
        </p:nvSpPr>
        <p:spPr/>
        <p:txBody>
          <a:bodyPr/>
          <a:lstStyle/>
          <a:p>
            <a:r>
              <a:rPr lang="en-US" dirty="0"/>
              <a:t>The </a:t>
            </a:r>
            <a:r>
              <a:rPr lang="en-US" b="1" dirty="0">
                <a:latin typeface="Courier New" panose="02070309020205020404" pitchFamily="49" charset="0"/>
                <a:cs typeface="Courier New" panose="02070309020205020404" pitchFamily="49" charset="0"/>
              </a:rPr>
              <a:t>switch</a:t>
            </a:r>
            <a:r>
              <a:rPr lang="en-US" dirty="0"/>
              <a:t> statement is the only other kind of Java statement that implements </a:t>
            </a:r>
            <a:r>
              <a:rPr lang="en-US" b="1" dirty="0"/>
              <a:t>multiway </a:t>
            </a:r>
            <a:r>
              <a:rPr lang="en-US" dirty="0"/>
              <a:t>branching</a:t>
            </a:r>
          </a:p>
          <a:p>
            <a:pPr lvl="1"/>
            <a:r>
              <a:rPr lang="en-US" dirty="0"/>
              <a:t>When a </a:t>
            </a:r>
            <a:r>
              <a:rPr lang="en-US" b="1" dirty="0">
                <a:latin typeface="Courier New" panose="02070309020205020404" pitchFamily="49" charset="0"/>
                <a:cs typeface="Courier New" panose="02070309020205020404" pitchFamily="49" charset="0"/>
              </a:rPr>
              <a:t>switch</a:t>
            </a:r>
            <a:r>
              <a:rPr lang="en-US" dirty="0"/>
              <a:t> statement is evaluated, one of a number of different branches is executed</a:t>
            </a:r>
          </a:p>
          <a:p>
            <a:pPr lvl="1"/>
            <a:r>
              <a:rPr lang="en-US" dirty="0"/>
              <a:t>The choice of which branch to execute is determined by a controlling expression enclosed in parentheses after the keyword </a:t>
            </a:r>
            <a:r>
              <a:rPr lang="en-US" b="1" dirty="0">
                <a:latin typeface="Courier New" panose="02070309020205020404" pitchFamily="49" charset="0"/>
                <a:cs typeface="Courier New" panose="02070309020205020404" pitchFamily="49" charset="0"/>
              </a:rPr>
              <a:t>switch</a:t>
            </a:r>
          </a:p>
          <a:p>
            <a:pPr lvl="2"/>
            <a:r>
              <a:rPr lang="en-US" dirty="0"/>
              <a:t>The </a:t>
            </a:r>
            <a:r>
              <a:rPr lang="en-US" b="1" dirty="0"/>
              <a:t>controlling expression </a:t>
            </a:r>
            <a:r>
              <a:rPr lang="en-US" dirty="0"/>
              <a:t>must evaluate to a </a:t>
            </a:r>
            <a:r>
              <a:rPr lang="en-US" b="1" dirty="0">
                <a:latin typeface="Courier New" panose="02070309020205020404" pitchFamily="49" charset="0"/>
                <a:cs typeface="Courier New" panose="02070309020205020404" pitchFamily="49" charset="0"/>
              </a:rPr>
              <a:t>char,int,short,</a:t>
            </a:r>
            <a:r>
              <a:rPr lang="en-US" dirty="0">
                <a:cs typeface="Courier New" panose="02070309020205020404" pitchFamily="49" charset="0"/>
              </a:rPr>
              <a:t>or</a:t>
            </a:r>
            <a:r>
              <a:rPr lang="en-US" b="1" dirty="0">
                <a:latin typeface="Courier New" panose="02070309020205020404" pitchFamily="49" charset="0"/>
                <a:cs typeface="Courier New" panose="02070309020205020404" pitchFamily="49" charset="0"/>
              </a:rPr>
              <a:t> byte</a:t>
            </a:r>
          </a:p>
        </p:txBody>
      </p:sp>
    </p:spTree>
    <p:extLst>
      <p:ext uri="{BB962C8B-B14F-4D97-AF65-F5344CB8AC3E}">
        <p14:creationId xmlns:p14="http://schemas.microsoft.com/office/powerpoint/2010/main" val="110988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noChangeArrowheads="1"/>
          </p:cNvSpPr>
          <p:nvPr>
            <p:ph type="title"/>
          </p:nvPr>
        </p:nvSpPr>
        <p:spPr/>
        <p:txBody>
          <a:bodyPr/>
          <a:lstStyle/>
          <a:p>
            <a:r>
              <a:rPr lang="en-US" dirty="0"/>
              <a:t>The Switch Statement </a:t>
            </a:r>
            <a:r>
              <a:rPr lang="en-US" sz="2000" b="0" dirty="0"/>
              <a:t>(2 of 5)</a:t>
            </a:r>
          </a:p>
        </p:txBody>
      </p:sp>
      <p:sp>
        <p:nvSpPr>
          <p:cNvPr id="23555" name="Content Placeholder 2"/>
          <p:cNvSpPr>
            <a:spLocks noGrp="1" noChangeArrowheads="1"/>
          </p:cNvSpPr>
          <p:nvPr>
            <p:ph idx="1"/>
          </p:nvPr>
        </p:nvSpPr>
        <p:spPr/>
        <p:txBody>
          <a:bodyPr/>
          <a:lstStyle/>
          <a:p>
            <a:r>
              <a:rPr lang="en-US" dirty="0"/>
              <a:t>Each branch statement in a </a:t>
            </a:r>
            <a:r>
              <a:rPr lang="en-US" b="1" dirty="0">
                <a:latin typeface="Courier New" panose="02070309020205020404" pitchFamily="49" charset="0"/>
                <a:cs typeface="Courier New" panose="02070309020205020404" pitchFamily="49" charset="0"/>
              </a:rPr>
              <a:t>switch</a:t>
            </a:r>
            <a:r>
              <a:rPr lang="en-US" dirty="0"/>
              <a:t> statement starts with the reserved word </a:t>
            </a:r>
            <a:r>
              <a:rPr lang="en-US" b="1" dirty="0">
                <a:latin typeface="Courier New" panose="02070309020205020404" pitchFamily="49" charset="0"/>
                <a:cs typeface="Courier New" panose="02070309020205020404" pitchFamily="49" charset="0"/>
              </a:rPr>
              <a:t>case</a:t>
            </a:r>
            <a:r>
              <a:rPr lang="en-US" dirty="0"/>
              <a:t>, followed by a </a:t>
            </a:r>
            <a:r>
              <a:rPr lang="en-US" b="1" dirty="0"/>
              <a:t>constant </a:t>
            </a:r>
            <a:r>
              <a:rPr lang="en-US" dirty="0"/>
              <a:t>called a </a:t>
            </a:r>
            <a:r>
              <a:rPr lang="en-US" b="1" dirty="0"/>
              <a:t>case label</a:t>
            </a:r>
            <a:r>
              <a:rPr lang="en-US" dirty="0"/>
              <a:t>, followed by a colon, and then a sequence of statements</a:t>
            </a:r>
          </a:p>
          <a:p>
            <a:pPr lvl="1"/>
            <a:r>
              <a:rPr lang="en-US" dirty="0"/>
              <a:t>Each case label must be of the same type as the controlling expression</a:t>
            </a:r>
          </a:p>
          <a:p>
            <a:pPr lvl="1"/>
            <a:r>
              <a:rPr lang="en-US" dirty="0"/>
              <a:t>Case labels need not be listed in order or span a complete interval, but each one may appear only once</a:t>
            </a:r>
          </a:p>
          <a:p>
            <a:pPr lvl="1"/>
            <a:r>
              <a:rPr lang="en-US" dirty="0"/>
              <a:t>Each sequence of statements may be followed by a </a:t>
            </a:r>
            <a:r>
              <a:rPr lang="en-US" b="1" dirty="0">
                <a:latin typeface="Courier New" panose="02070309020205020404" pitchFamily="49" charset="0"/>
                <a:cs typeface="Courier New" panose="02070309020205020404" pitchFamily="49" charset="0"/>
              </a:rPr>
              <a:t>break</a:t>
            </a:r>
            <a:r>
              <a:rPr lang="en-US" dirty="0"/>
              <a:t> statement ( </a:t>
            </a:r>
            <a:r>
              <a:rPr lang="en-US" b="1" dirty="0">
                <a:latin typeface="Courier New" panose="02070309020205020404" pitchFamily="49" charset="0"/>
                <a:cs typeface="Courier New" panose="02070309020205020404" pitchFamily="49" charset="0"/>
              </a:rPr>
              <a:t>break;)</a:t>
            </a:r>
          </a:p>
        </p:txBody>
      </p:sp>
    </p:spTree>
    <p:extLst>
      <p:ext uri="{BB962C8B-B14F-4D97-AF65-F5344CB8AC3E}">
        <p14:creationId xmlns:p14="http://schemas.microsoft.com/office/powerpoint/2010/main" val="3415051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64F4933ACCA1D499DD9E6536031753F" ma:contentTypeVersion="0" ma:contentTypeDescription="Create a new document." ma:contentTypeScope="" ma:versionID="f6e0b48212c743127a9bbfd65621b9c2">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1606276-A40B-4533-8165-46F4D19F98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69B9563B-0449-45BC-92CD-DEF6112AFDAE}">
  <ds:schemaRefs>
    <ds:schemaRef ds:uri="http://schemas.microsoft.com/sharepoint/v3/contenttype/forms"/>
  </ds:schemaRefs>
</ds:datastoreItem>
</file>

<file path=customXml/itemProps3.xml><?xml version="1.0" encoding="utf-8"?>
<ds:datastoreItem xmlns:ds="http://schemas.openxmlformats.org/officeDocument/2006/customXml" ds:itemID="{3168B98B-D46B-4E1E-B6F3-9D4AA5F07D63}">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5510</TotalTime>
  <Words>2140</Words>
  <Application>Microsoft Office PowerPoint</Application>
  <PresentationFormat>On-screen Show (4:3)</PresentationFormat>
  <Paragraphs>203</Paragraphs>
  <Slides>39</Slides>
  <Notes>34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7" baseType="lpstr">
      <vt:lpstr>Arial</vt:lpstr>
      <vt:lpstr>Calibri</vt:lpstr>
      <vt:lpstr>Calibri Light</vt:lpstr>
      <vt:lpstr>Courier New</vt:lpstr>
      <vt:lpstr>Noto Sans Symbols</vt:lpstr>
      <vt:lpstr>Times New Roman</vt:lpstr>
      <vt:lpstr>Office Theme</vt:lpstr>
      <vt:lpstr>Equation</vt:lpstr>
      <vt:lpstr>Flow of Control</vt:lpstr>
      <vt:lpstr>Branching with an if-else Statement (2 of 2)</vt:lpstr>
      <vt:lpstr>Compound Statements (1 of 2)</vt:lpstr>
      <vt:lpstr>Compound Statements (2 of 2)</vt:lpstr>
      <vt:lpstr>Nested Statements</vt:lpstr>
      <vt:lpstr>Multiway if-else Statements (1 of 2)</vt:lpstr>
      <vt:lpstr>Multiway if-else Statement (2 of 2)</vt:lpstr>
      <vt:lpstr>The Switch Statement (1 of 5)</vt:lpstr>
      <vt:lpstr>The Switch Statement (2 of 5)</vt:lpstr>
      <vt:lpstr>The Switch Statement (3 of 5)</vt:lpstr>
      <vt:lpstr>The Switch Statement (4 of 5)</vt:lpstr>
      <vt:lpstr>The switch Statement (5 of 5)</vt:lpstr>
      <vt:lpstr>The Conditional Operator (1 of 2)</vt:lpstr>
      <vt:lpstr>The Conditional Operator (2 of 2)</vt:lpstr>
      <vt:lpstr>Simple Boolean Expressions</vt:lpstr>
      <vt:lpstr>Pitfall:  Using == with Strings</vt:lpstr>
      <vt:lpstr>Building Boolean Expressions (1 of 2)</vt:lpstr>
      <vt:lpstr>Building Boolean Expressions (2 of 2)</vt:lpstr>
      <vt:lpstr>Evaluating Boolean Expressions</vt:lpstr>
      <vt:lpstr>Loops</vt:lpstr>
      <vt:lpstr>While Statement</vt:lpstr>
      <vt:lpstr>While Syntax</vt:lpstr>
      <vt:lpstr>Do-While Statement (1 of 2)</vt:lpstr>
      <vt:lpstr>Do-While Statement (2 of 2)</vt:lpstr>
      <vt:lpstr>Do-While Syntax</vt:lpstr>
      <vt:lpstr>Equivalence of while and do-while loop (1 of 2)</vt:lpstr>
      <vt:lpstr>Equivalence of while and do-while loop (2 of 2)</vt:lpstr>
      <vt:lpstr>The for Statement Syntax</vt:lpstr>
      <vt:lpstr>The for Statement (4 of 5)</vt:lpstr>
      <vt:lpstr>Infinite Loops</vt:lpstr>
      <vt:lpstr>Nested Loops</vt:lpstr>
      <vt:lpstr>The break and continue Statements (1 of 2)</vt:lpstr>
      <vt:lpstr>The break and continue Statements (2 of 2)</vt:lpstr>
      <vt:lpstr>The exit Statement</vt:lpstr>
      <vt:lpstr>Assertion Checks (1 of 2)</vt:lpstr>
      <vt:lpstr>Assertion Checks (2 of 2)</vt:lpstr>
      <vt:lpstr>Generating Random Numbers (1 of 2)</vt:lpstr>
      <vt:lpstr>Generating Random Numbers</vt:lpstr>
      <vt:lpstr>Simulating a Coin Flip</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Absolute Java, 6e</dc:title>
  <dc:subject>Engineering Computer Science</dc:subject>
  <dc:creator>Savitch</dc:creator>
  <cp:keywords>Engineering Computer Science</cp:keywords>
  <cp:lastModifiedBy>shamim shawkat</cp:lastModifiedBy>
  <cp:revision>195</cp:revision>
  <dcterms:modified xsi:type="dcterms:W3CDTF">2020-01-29T15:08:21Z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y fmtid="{D5CDD505-2E9C-101B-9397-08002B2CF9AE}" pid="8" name="ContentTypeId">
    <vt:lpwstr>0x010100964F4933ACCA1D499DD9E6536031753F</vt:lpwstr>
  </property>
</Properties>
</file>