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2.xml" ContentType="application/vnd.openxmlformats-officedocument.presentationml.tags+xml"/>
  <Override PartName="/ppt/notesSlides/notesSlide29.xml" ContentType="application/vnd.openxmlformats-officedocument.presentationml.notesSlide+xml"/>
  <Override PartName="/ppt/tags/tag3.xml" ContentType="application/vnd.openxmlformats-officedocument.presentationml.tags+xml"/>
  <Override PartName="/ppt/notesSlides/notesSlide30.xml" ContentType="application/vnd.openxmlformats-officedocument.presentationml.notesSlide+xml"/>
  <Override PartName="/ppt/tags/tag4.xml" ContentType="application/vnd.openxmlformats-officedocument.presentationml.tags+xml"/>
  <Override PartName="/ppt/notesSlides/notesSlide31.xml" ContentType="application/vnd.openxmlformats-officedocument.presentationml.notesSlide+xml"/>
  <Override PartName="/ppt/tags/tag5.xml" ContentType="application/vnd.openxmlformats-officedocument.presentationml.tags+xml"/>
  <Override PartName="/ppt/notesSlides/notesSlide32.xml" ContentType="application/vnd.openxmlformats-officedocument.presentationml.notesSlide+xml"/>
  <Override PartName="/ppt/tags/tag6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350" r:id="rId2"/>
    <p:sldId id="257" r:id="rId3"/>
    <p:sldId id="258" r:id="rId4"/>
    <p:sldId id="264" r:id="rId5"/>
    <p:sldId id="265" r:id="rId6"/>
    <p:sldId id="266" r:id="rId7"/>
    <p:sldId id="273" r:id="rId8"/>
    <p:sldId id="274" r:id="rId9"/>
    <p:sldId id="275" r:id="rId10"/>
    <p:sldId id="276" r:id="rId11"/>
    <p:sldId id="278" r:id="rId12"/>
    <p:sldId id="286" r:id="rId13"/>
    <p:sldId id="287" r:id="rId14"/>
    <p:sldId id="332" r:id="rId15"/>
    <p:sldId id="333" r:id="rId16"/>
    <p:sldId id="334" r:id="rId17"/>
    <p:sldId id="335" r:id="rId18"/>
    <p:sldId id="336" r:id="rId19"/>
    <p:sldId id="337" r:id="rId20"/>
    <p:sldId id="351" r:id="rId21"/>
    <p:sldId id="338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267" r:id="rId31"/>
    <p:sldId id="268" r:id="rId32"/>
    <p:sldId id="269" r:id="rId33"/>
    <p:sldId id="270" r:id="rId34"/>
    <p:sldId id="271" r:id="rId35"/>
    <p:sldId id="272" r:id="rId36"/>
    <p:sldId id="349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7092B38-5B5B-42EB-A4F5-ADC412558900}" type="datetimeFigureOut">
              <a:rPr lang="en-US"/>
              <a:pPr>
                <a:defRPr/>
              </a:pPr>
              <a:t>1/31/2020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F3BC0B9-0904-4008-92AC-113E9366CB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403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E8549B-0364-4671-9BB1-7EF868E2742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91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811110-5EF2-4B7F-946F-00E425F83DF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8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88ABDB-B14B-4AC9-9E5D-D4007E2AADF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91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843DBC-5BC9-454D-8807-A35FA59A904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43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7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9CACB4-C167-460B-BEC6-02DD10BF630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0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8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3975FA-3360-482F-AC43-94C355BBD9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30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379501-DCB9-41C4-9BB7-C08E9B7A1B5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0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A9CFB6-3737-4D91-986D-85EC9D988AA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2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1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7F6AD8-62EA-413E-A348-9156B84D3C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3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2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96A196-EBD3-442C-BA01-E1DF2376C99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54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3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27572A-C9C2-45EF-85BA-E5E0C04249C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28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DBFB1-403B-4E77-BD70-E08405E76FC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6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6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086985-2E8E-47FD-8EF1-0B71C4DA693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34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9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7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74B9F8-3C3E-4903-9756-5809C841460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24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0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8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B69FB6-8250-4925-B7BB-8F62CD73534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63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1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9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33FE0D-C791-43C7-A23F-A61F1D6FAA2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445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2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00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1DF7F7-A6CA-4F3F-B2B0-6807AF7222E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139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3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01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FB1591-86EA-481D-8120-972F40DA8EF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447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02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BBF6C5-7B3E-47EA-AC43-CF2D7F8DC43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430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03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255FB1-63B4-475A-B87B-97D531CB313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418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0E5C78-4D3C-4281-AC22-14BA42EF01E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149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C7045A-B5F4-4F4A-9FB5-49F9D279932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80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9A351E-EF0D-444C-ABD8-7BE936584EF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92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128416-52E6-4DC5-81A8-6383DA08743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718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7493BF-1905-46D8-8A33-44E3E9197DC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891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B0713F-35D2-4ED7-A3B7-665FF7D89F1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952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B44967-1740-48C1-9005-3EBEF35849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874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200161-7C23-4487-8F2B-4E93638EF46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2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09B4D5-B601-49BB-9BB9-023C83E0131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49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9CC5FC-5A7E-4672-83F3-E276D2D7612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6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C9DF64-8B17-4AC1-A993-C618BA2E20F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59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F198A4-EF51-4199-B643-4E032EAE567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78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D69FAD-3FB8-493D-BCF1-4C3BF736D5E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18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81D5CC-B6BC-4A64-B342-D53496D687B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16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8F03A-3661-406F-B4D6-F8E8F551A14F}" type="datetime1">
              <a:rPr lang="en-US"/>
              <a:pPr>
                <a:defRPr/>
              </a:pPr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72910535-9CF2-420A-88BD-88738A028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0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D284F-7F69-4126-99A7-749C88542EC3}" type="datetime1">
              <a:rPr lang="en-US"/>
              <a:pPr>
                <a:defRPr/>
              </a:pPr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4644335C-0B75-4B7F-AA7C-79CD58D09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5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BC005-901E-4632-9883-22C5DB7A1C26}" type="datetime1">
              <a:rPr lang="en-US"/>
              <a:pPr>
                <a:defRPr/>
              </a:pPr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BF259436-6B58-4ADA-9D33-ED70531EE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4C556-319D-4BBC-A541-7998FCE23C15}" type="datetime1">
              <a:rPr lang="en-US"/>
              <a:pPr>
                <a:defRPr/>
              </a:pPr>
              <a:t>1/31/2020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A6F92076-DCD9-42DC-8182-2862EABAC2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504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FC17B-D1A5-47B7-8328-B2485FDADE93}" type="datetime1">
              <a:rPr lang="en-US"/>
              <a:pPr>
                <a:defRPr/>
              </a:pPr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2C8BAB72-F658-46D3-A588-6E69F9F42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3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2DCAF-8DF5-4C02-B240-FEB00F67676C}" type="datetime1">
              <a:rPr lang="en-US"/>
              <a:pPr>
                <a:defRPr/>
              </a:pPr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9CD608E5-EC7A-462F-A046-50452F010B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7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39C9F-4555-4FB8-BE41-1D6F7074EAEE}" type="datetime1">
              <a:rPr lang="en-US"/>
              <a:pPr>
                <a:defRPr/>
              </a:pPr>
              <a:t>1/31/2020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5D2A19E6-2F99-425B-A619-D5249DAEDD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3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274D7-9CC1-4FAD-ACF7-A218C0F2EE19}" type="datetime1">
              <a:rPr lang="en-US"/>
              <a:pPr>
                <a:defRPr/>
              </a:pPr>
              <a:t>1/31/2020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2178BB04-D22B-4CC5-91FB-C2635824EE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1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5AE74-940F-4C42-958F-1029B4A9AC47}" type="datetime1">
              <a:rPr lang="en-US"/>
              <a:pPr>
                <a:defRPr/>
              </a:pPr>
              <a:t>1/31/2020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6CFF2937-12B1-4B1D-83EB-7604966C7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9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03F70-4C2C-4CE8-98FC-4A17E4B7A6F6}" type="datetime1">
              <a:rPr lang="en-US"/>
              <a:pPr>
                <a:defRPr/>
              </a:pPr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B3EC9D39-6836-40A4-985F-312CA47143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C34E6-23F6-463E-8804-ED434DB284A2}" type="datetime1">
              <a:rPr lang="en-US"/>
              <a:pPr>
                <a:defRPr/>
              </a:pPr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56C3B55E-6E70-4E41-97C6-29043211B7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0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C44A1BE-4962-4310-9661-04F4CDA4E5A2}" type="datetime1">
              <a:rPr lang="en-US"/>
              <a:pPr>
                <a:defRPr/>
              </a:pPr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4F78C2E0-318E-4BA0-A763-C05A0CFDFE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C52C41B2-9A5A-48DF-B99B-C3BBEA385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CSC 2310</a:t>
            </a:r>
            <a:br>
              <a:rPr lang="en-US" altLang="en-US" dirty="0"/>
            </a:br>
            <a:r>
              <a:rPr lang="en-US" altLang="en-US" dirty="0">
                <a:solidFill>
                  <a:srgbClr val="0070C0"/>
                </a:solidFill>
              </a:rPr>
              <a:t>Object Oriented Programming </a:t>
            </a:r>
            <a:br>
              <a:rPr lang="en-US" altLang="en-US" dirty="0">
                <a:solidFill>
                  <a:srgbClr val="0070C0"/>
                </a:solidFill>
              </a:rPr>
            </a:br>
            <a:r>
              <a:rPr lang="en-US" altLang="en-US" dirty="0">
                <a:solidFill>
                  <a:srgbClr val="0070C0"/>
                </a:solidFill>
              </a:rPr>
              <a:t>&amp; Design</a:t>
            </a:r>
            <a:br>
              <a:rPr lang="en-US" altLang="en-US" dirty="0">
                <a:solidFill>
                  <a:srgbClr val="0070C0"/>
                </a:solidFill>
              </a:rPr>
            </a:br>
            <a:br>
              <a:rPr lang="en-US" altLang="en-US" dirty="0">
                <a:solidFill>
                  <a:srgbClr val="0070C0"/>
                </a:solidFill>
              </a:rPr>
            </a:br>
            <a:r>
              <a:rPr lang="en-US" altLang="en-US" dirty="0">
                <a:solidFill>
                  <a:srgbClr val="0070C0"/>
                </a:solidFill>
              </a:rPr>
              <a:t>Chapter 5</a:t>
            </a:r>
          </a:p>
        </p:txBody>
      </p:sp>
      <p:sp>
        <p:nvSpPr>
          <p:cNvPr id="3075" name="TextBox 1">
            <a:extLst>
              <a:ext uri="{FF2B5EF4-FFF2-40B4-BE49-F238E27FC236}">
                <a16:creationId xmlns:a16="http://schemas.microsoft.com/office/drawing/2014/main" id="{300CE6B7-3E2C-4438-9A25-0C84E936E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562600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Dr. Shah Alam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Automatic Boxing and Unboxing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Starting with version 5.0, Java can automatically do boxing and unboxing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Instead of creating a wrapper class object using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400"/>
              <a:t> operation (as shown before), it can be done as an automatic type cast: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Integer integerObject = 42;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Instead of having to invoke the appropriate method (such as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intValue</a:t>
            </a:r>
            <a:r>
              <a:rPr lang="en-US" sz="2400"/>
              <a:t>,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doubleValue</a:t>
            </a:r>
            <a:r>
              <a:rPr lang="en-US" sz="2400"/>
              <a:t>,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charValue</a:t>
            </a:r>
            <a:r>
              <a:rPr lang="en-US" sz="2400"/>
              <a:t>, etc.) in order to convert from an object of a wrapper class to a value of its associated primitive type, the primitive value can be recovered automatically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int i = integerObject;</a:t>
            </a: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Constants and Static Methods in Wrapper Classes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568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Wrapper classes have static methods that convert a correctly formed string representation of a number to the number of a given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 methods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Integer.parseInt</a:t>
            </a:r>
            <a:r>
              <a:rPr lang="en-US" sz="2000"/>
              <a:t>,</a:t>
            </a:r>
            <a:r>
              <a:rPr lang="en-US" sz="2000" b="1"/>
              <a:t>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Long.parseLong</a:t>
            </a:r>
            <a:r>
              <a:rPr lang="en-US" sz="2000"/>
              <a:t>,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Float.parseFloat</a:t>
            </a:r>
            <a:r>
              <a:rPr lang="en-US" sz="2000"/>
              <a:t>, and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Double.parseDouble</a:t>
            </a:r>
            <a:r>
              <a:rPr lang="en-US" sz="2000"/>
              <a:t> do this for the primitive types (in order)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000"/>
              <a:t>,</a:t>
            </a:r>
            <a:r>
              <a:rPr lang="en-US" sz="2000" b="1"/>
              <a:t>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long</a:t>
            </a:r>
            <a:r>
              <a:rPr lang="en-US" sz="2000"/>
              <a:t>,</a:t>
            </a:r>
            <a:r>
              <a:rPr lang="en-US" sz="2000" b="1"/>
              <a:t>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float</a:t>
            </a:r>
            <a:r>
              <a:rPr lang="en-US" sz="2000"/>
              <a:t>, and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</a:t>
            </a: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400"/>
              <a:t>Wrapper classes also have static methods that convert from a numeric value to a string representation of the value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For example, the expression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Double.toString(123.99);</a:t>
            </a:r>
            <a:r>
              <a:rPr lang="en-US" sz="1800"/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/>
              <a:t>    returns the string value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"123.99"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/>
              <a:t>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Character</a:t>
            </a:r>
            <a:r>
              <a:rPr lang="en-US" sz="2400"/>
              <a:t> class contains a number of static methods that are useful for string processing</a:t>
            </a: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References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Every variable is implemented as a location in computer memory</a:t>
            </a:r>
          </a:p>
          <a:p>
            <a:pPr eaLnBrk="1" hangingPunct="1"/>
            <a:r>
              <a:rPr lang="en-US" sz="2800"/>
              <a:t>When the variable is a primitive type, the value of the variable is stored in the memory location assigned to the variable</a:t>
            </a:r>
          </a:p>
          <a:p>
            <a:pPr lvl="1" eaLnBrk="1" hangingPunct="1"/>
            <a:r>
              <a:rPr lang="en-US" sz="2400"/>
              <a:t>Each primitive type always require the same amount of memory to store its values</a:t>
            </a: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References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When the variable is a class type, only the memory address (or </a:t>
            </a:r>
            <a:r>
              <a:rPr lang="en-US" sz="2400" i="1"/>
              <a:t>reference</a:t>
            </a:r>
            <a:r>
              <a:rPr lang="en-US" sz="2400"/>
              <a:t>) where its object is located is stored in the memory location assigned to the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object named by the variable is stored in some other location 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Like primitives, the value of a class variable is a fixed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Unlike primitives, the value of a class variable is a memory address or reference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object, whose address is stored in the variable, can be of any size</a:t>
            </a: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Packages and Import </a:t>
            </a:r>
            <a:r>
              <a:rPr lang="en-US" b="1">
                <a:latin typeface="Courier New" pitchFamily="49" charset="0"/>
              </a:rPr>
              <a:t>Statements</a:t>
            </a:r>
            <a:endParaRPr lang="en-US">
              <a:latin typeface="Courier New" pitchFamily="49" charset="0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Java uses </a:t>
            </a:r>
            <a:r>
              <a:rPr lang="en-US" sz="2800" i="1"/>
              <a:t>packages</a:t>
            </a:r>
            <a:r>
              <a:rPr lang="en-US" sz="2800"/>
              <a:t> to form libraries of classes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A package is a group of classes that have been placed in a directory or folder, and that can be used in any program that includes an </a:t>
            </a:r>
            <a:r>
              <a:rPr lang="en-US" sz="2800" i="1"/>
              <a:t>import statement</a:t>
            </a:r>
            <a:r>
              <a:rPr lang="en-US" sz="2800"/>
              <a:t> that names the package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import statement must be located at the beginning of the program file:  Only blank lines, comments, and package statements may precede 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program can be in a different directory from the package</a:t>
            </a: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Import </a:t>
            </a:r>
            <a:r>
              <a:rPr lang="en-US" b="1">
                <a:latin typeface="Courier New" pitchFamily="49" charset="0"/>
              </a:rPr>
              <a:t>Statements</a:t>
            </a:r>
            <a:endParaRPr lang="en-US">
              <a:latin typeface="Courier New" pitchFamily="49" charset="0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We have already used import statements to include some predefined packages in Java, such as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800"/>
              <a:t> from 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java.util</a:t>
            </a:r>
            <a:r>
              <a:rPr lang="en-US" sz="2800"/>
              <a:t> package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import java.util.Scanner;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It is possible to make all the classes in a package available instead of just one class: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/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import java.util.*;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Note that there is no additional overhead for importing the entire package</a:t>
            </a: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package</a:t>
            </a:r>
            <a:r>
              <a:rPr lang="en-US"/>
              <a:t> Statement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To make a package, group all the classes together into a single directory (folder), and add the following package statement to the beginning of each class file: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package package_name;</a:t>
            </a:r>
            <a:endParaRPr lang="en-US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Only the </a:t>
            </a:r>
            <a:r>
              <a:rPr lang="en-US" sz="2400">
                <a:solidFill>
                  <a:srgbClr val="034CA1"/>
                </a:solidFill>
                <a:latin typeface="Courier New" pitchFamily="49" charset="0"/>
              </a:rPr>
              <a:t>.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class</a:t>
            </a:r>
            <a:r>
              <a:rPr lang="en-US" sz="2400"/>
              <a:t> files must be in the directory or folder, the </a:t>
            </a:r>
            <a:r>
              <a:rPr lang="en-US" sz="2400">
                <a:solidFill>
                  <a:srgbClr val="034CA1"/>
                </a:solidFill>
                <a:latin typeface="Courier New" pitchFamily="49" charset="0"/>
              </a:rPr>
              <a:t>.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java</a:t>
            </a:r>
            <a:r>
              <a:rPr lang="en-US" sz="2400"/>
              <a:t> files are optional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Only blank lines and comments may precede the package statement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If there are both import and package statements, the package statement must precede any import statements</a:t>
            </a: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Package </a:t>
            </a:r>
            <a:r>
              <a:rPr lang="en-US" b="1">
                <a:latin typeface="Courier New" pitchFamily="49" charset="0"/>
              </a:rPr>
              <a:t>java.lang</a:t>
            </a:r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package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java.lang</a:t>
            </a:r>
            <a:r>
              <a:rPr lang="en-US"/>
              <a:t> contains the classes that are fundamental to Java programming</a:t>
            </a:r>
          </a:p>
          <a:p>
            <a:pPr lvl="1" eaLnBrk="1" hangingPunct="1"/>
            <a:r>
              <a:rPr lang="en-US"/>
              <a:t>It is imported automatically, so no import statement is needed</a:t>
            </a:r>
          </a:p>
          <a:p>
            <a:pPr lvl="1" eaLnBrk="1" hangingPunct="1"/>
            <a:r>
              <a:rPr lang="en-US"/>
              <a:t>Classes made available by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java.lang</a:t>
            </a:r>
            <a:r>
              <a:rPr lang="en-US"/>
              <a:t> include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Math</a:t>
            </a:r>
            <a:r>
              <a:rPr lang="en-US" b="1"/>
              <a:t>,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/>
              <a:t>, and the wrapper classes</a:t>
            </a: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Package Names and Directories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A package name is the path name for the directory or subdirectories that contain the package classes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Java needs two things to find the directory for a package:  the name of the package and the value of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CLASSPATH</a:t>
            </a:r>
            <a:r>
              <a:rPr lang="en-US" sz="2400"/>
              <a:t>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CLASSPATH</a:t>
            </a:r>
            <a:r>
              <a:rPr lang="en-US" sz="2000"/>
              <a:t> environment variable is similar to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PATH</a:t>
            </a:r>
            <a:r>
              <a:rPr lang="en-US" sz="2000"/>
              <a:t> variable, and is set in the same way for a given operating system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CLASSPATH</a:t>
            </a:r>
            <a:r>
              <a:rPr lang="en-US" sz="2000"/>
              <a:t> variable is set equal to the list of directories (including the current directory, "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.</a:t>
            </a:r>
            <a:r>
              <a:rPr lang="en-US" sz="2000"/>
              <a:t>") in which Java will look for packages on a particular computer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Java searches this list of directories in order, and uses the first directory on the list in which the package is found</a:t>
            </a: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Package 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506855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Static Methods</a:t>
            </a:r>
            <a:endParaRPr lang="en-US">
              <a:latin typeface="Courier New" pitchFamily="49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 </a:t>
            </a:r>
            <a:r>
              <a:rPr lang="en-US" sz="2400" i="1"/>
              <a:t>static method</a:t>
            </a:r>
            <a:r>
              <a:rPr lang="en-US" sz="2400"/>
              <a:t> is one that can be used without a calling object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 static method still belongs to a class, and its definition is given inside the class definition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When a static method is defined,  the keyword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static</a:t>
            </a:r>
            <a:r>
              <a:rPr lang="en-US" sz="2400"/>
              <a:t> is placed in the method header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public static returnedType myMethod(parameters)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{ . . . }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Static methods are invoked using the class name in place of a calling object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returnedValue = MyClass.myMethod(arguments);</a:t>
            </a: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D748C-F209-4351-A5C0-972F8F77A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slides will not be included in any test.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6C0B1-2179-4B8A-B1DF-8FEDAEC0BA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A6F92076-DCD9-42DC-8182-2862EABAC22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28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Pitfall:  Subdirectories Are Not Automatically Imported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When a package is stored in a subdirectory of the directory containing another package, importing the enclosing package does not import the subdirectory package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The import statement: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import utilities.numericstuff.*;</a:t>
            </a:r>
            <a:endParaRPr lang="en-US" sz="18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/>
              <a:t>imports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utilities.numericstuff</a:t>
            </a:r>
            <a:r>
              <a:rPr lang="en-US" sz="2000"/>
              <a:t> package only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The import statements: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import utilities.numericstuff.*;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import utilities.numericstuff.statistical.*;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/>
              <a:t>import both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utilities.numericstuff</a:t>
            </a:r>
            <a:r>
              <a:rPr lang="en-US" sz="2000"/>
              <a:t> and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utilities.numericstuff.statistical</a:t>
            </a:r>
            <a:r>
              <a:rPr lang="en-US" sz="2000"/>
              <a:t> packages</a:t>
            </a: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Specifying a Class Path When You Compile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class path can be manually specified when a class is compiled</a:t>
            </a:r>
          </a:p>
          <a:p>
            <a:pPr lvl="1" eaLnBrk="1" hangingPunct="1"/>
            <a:r>
              <a:rPr lang="en-US"/>
              <a:t>Just add </a:t>
            </a:r>
            <a:r>
              <a:rPr lang="en-US">
                <a:solidFill>
                  <a:srgbClr val="034CA1"/>
                </a:solidFill>
                <a:latin typeface="Courier New" pitchFamily="49" charset="0"/>
              </a:rPr>
              <a:t>–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classpath</a:t>
            </a:r>
            <a:r>
              <a:rPr lang="en-US"/>
              <a:t> followed by the desired class path</a:t>
            </a:r>
          </a:p>
          <a:p>
            <a:pPr lvl="1" eaLnBrk="1" hangingPunct="1"/>
            <a:r>
              <a:rPr lang="en-US"/>
              <a:t>This will compile the class, overriding any previous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CLASSPATH</a:t>
            </a:r>
            <a:r>
              <a:rPr lang="en-US"/>
              <a:t> setting</a:t>
            </a:r>
          </a:p>
          <a:p>
            <a:pPr eaLnBrk="1" hangingPunct="1"/>
            <a:r>
              <a:rPr lang="en-US"/>
              <a:t>You should use the </a:t>
            </a:r>
            <a:r>
              <a:rPr lang="en-US">
                <a:solidFill>
                  <a:srgbClr val="034CA1"/>
                </a:solidFill>
                <a:latin typeface="Courier New" pitchFamily="49" charset="0"/>
              </a:rPr>
              <a:t>–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classpath</a:t>
            </a:r>
            <a:r>
              <a:rPr lang="en-US" b="1"/>
              <a:t> </a:t>
            </a:r>
            <a:r>
              <a:rPr lang="en-US"/>
              <a:t>option again when the class is run</a:t>
            </a: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Name Clashes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In addition to keeping class libraries organized, packages provide a way to deal with </a:t>
            </a:r>
            <a:r>
              <a:rPr lang="en-US" sz="2400" i="1"/>
              <a:t>name clashes</a:t>
            </a:r>
            <a:r>
              <a:rPr lang="en-US" sz="2400"/>
              <a:t>:  a situation in which two classes have the same name</a:t>
            </a:r>
            <a:endParaRPr lang="en-US" sz="2400" i="1"/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Different programmers writing different packages may use the same name for one or more of their classes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This ambiguity can be resolved by using the </a:t>
            </a:r>
            <a:r>
              <a:rPr lang="en-US" sz="2000" i="1"/>
              <a:t>fully qualified name</a:t>
            </a:r>
            <a:r>
              <a:rPr lang="en-US" sz="2000"/>
              <a:t> (i.e., precede the class name by its package name) to distinguish between each class</a:t>
            </a:r>
          </a:p>
          <a:p>
            <a:pPr lvl="2" algn="ctr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package_name.ClassName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If the fully qualified name is used, it is no longer necessary to import the class (because it includes the package name already)</a:t>
            </a: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 to </a:t>
            </a:r>
            <a:r>
              <a:rPr lang="en-US" b="1">
                <a:latin typeface="Courier New" pitchFamily="49" charset="0"/>
              </a:rPr>
              <a:t>javadoc</a:t>
            </a:r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Unlike a language such as C++, Java places both the interface and the implementation of a class in the same file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However, Java has a program called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javadoc</a:t>
            </a:r>
            <a:r>
              <a:rPr lang="en-US" sz="2400"/>
              <a:t> that automatically extracts the interface from a class definition and produces documentation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This information is presented in HTML format, and can be viewed with a Web browser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If a class is correctly commented, a programmer need only refer to this </a:t>
            </a:r>
            <a:r>
              <a:rPr lang="en-US" sz="2000" i="1"/>
              <a:t>API (Application Programming Interface)</a:t>
            </a:r>
            <a:r>
              <a:rPr lang="en-US" sz="2000"/>
              <a:t> documentation in order to use the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javadoc</a:t>
            </a:r>
            <a:r>
              <a:rPr lang="en-US" sz="2000"/>
              <a:t> can obtain documentation for anything from a single class to an entire package</a:t>
            </a:r>
          </a:p>
          <a:p>
            <a:pPr lvl="1" eaLnBrk="1" hangingPunct="1">
              <a:lnSpc>
                <a:spcPct val="80000"/>
              </a:lnSpc>
            </a:pPr>
            <a:endParaRPr lang="en-US" sz="2000"/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Commenting Classes for </a:t>
            </a:r>
            <a:r>
              <a:rPr lang="en-US" b="1">
                <a:latin typeface="Courier New" pitchFamily="49" charset="0"/>
              </a:rPr>
              <a:t>javadoc</a:t>
            </a:r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7244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400"/>
              <a:t>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javadoc</a:t>
            </a:r>
            <a:r>
              <a:rPr lang="en-US" sz="2400"/>
              <a:t> program extracts class headings, the headings for some comments, and headings for all public methods, instance variables, and static variables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/>
              <a:t>In the normal default mode, no method bodies or private items are extracted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/>
              <a:t>To extract a comment, the following must be true: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/>
              <a:t>The comment must </a:t>
            </a:r>
            <a:r>
              <a:rPr lang="en-US" sz="2000" i="1"/>
              <a:t>immediately precede</a:t>
            </a:r>
            <a:r>
              <a:rPr lang="en-US" sz="2000"/>
              <a:t> a public class or method definition, or some other public item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/>
              <a:t>The comment must be a block comment, and the opening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/*</a:t>
            </a:r>
            <a:r>
              <a:rPr lang="en-US" sz="2000"/>
              <a:t> must contain an extra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*</a:t>
            </a:r>
            <a:r>
              <a:rPr lang="en-US" sz="2000"/>
              <a:t> (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/** . . . */</a:t>
            </a:r>
            <a:r>
              <a:rPr lang="en-US" sz="2000"/>
              <a:t> )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/>
              <a:t>Note:  Extra options would have to be set in order to extract line comments (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//</a:t>
            </a:r>
            <a:r>
              <a:rPr lang="en-US" sz="2000"/>
              <a:t> ) and private items</a:t>
            </a: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Commenting Classes for </a:t>
            </a:r>
            <a:r>
              <a:rPr lang="en-US" b="1">
                <a:latin typeface="Courier New" pitchFamily="49" charset="0"/>
              </a:rPr>
              <a:t>javadoc</a:t>
            </a: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57200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2400"/>
              <a:t>In addition to any general information, the comment preceding a public method definition should include descriptions of parameters, any value returned, and any exceptions that might be thrown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2000"/>
              <a:t>This type of information is preceded by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@</a:t>
            </a:r>
            <a:r>
              <a:rPr lang="en-US" sz="2000"/>
              <a:t> symbol and is called an </a:t>
            </a:r>
            <a:r>
              <a:rPr lang="en-US" sz="2000" i="1"/>
              <a:t>@ tag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2000"/>
              <a:t>@ tags come after any general comment, and each one is on a line by itself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/**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General Comments about the method . . .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@param aParameter Description of aParameter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@return What is returned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. . .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*/</a:t>
            </a: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@ Tags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/>
              <a:t>@ tags should be placed in the order found below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If there are multiple parameters, each should have its own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@param</a:t>
            </a:r>
            <a:r>
              <a:rPr lang="en-US" sz="2000"/>
              <a:t> on a separate line, and each should be listed according to its left-to-right order on the parameter list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If there are multiple authors, each should have its own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@author</a:t>
            </a:r>
            <a:r>
              <a:rPr lang="en-US" sz="2000"/>
              <a:t> on a separate line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@param Parameter_Name Parameter_Description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@return Description_Of_Value_Returned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@throws Exception_Type Explanation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@deprecated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@see Package_Name.Class_Name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@author Author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@version Version_Information</a:t>
            </a: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Running </a:t>
            </a:r>
            <a:r>
              <a:rPr lang="en-US" b="1">
                <a:latin typeface="Courier New" pitchFamily="49" charset="0"/>
              </a:rPr>
              <a:t>javadoc</a:t>
            </a:r>
            <a:endParaRPr lang="en-US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To run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javadoc</a:t>
            </a:r>
            <a:r>
              <a:rPr lang="en-US" sz="2400"/>
              <a:t> on a package, give the following command: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javadoc –d Documentation_Directory Package_Name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HTML documents produced will be placed in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Documentation_Directory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If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–d</a:t>
            </a:r>
            <a:r>
              <a:rPr lang="en-US" sz="2000"/>
              <a:t> and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Documentation_Directory</a:t>
            </a:r>
            <a:r>
              <a:rPr lang="en-US" sz="2000"/>
              <a:t> are omitted,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javadoc</a:t>
            </a:r>
            <a:r>
              <a:rPr lang="en-US" sz="2000"/>
              <a:t> will create suitable directories for the documentation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To run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javadoc</a:t>
            </a:r>
            <a:r>
              <a:rPr lang="en-US" sz="2400"/>
              <a:t> on a single class, give the following command from the directory containing the class file: 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javadoc ClassName.java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/>
              <a:t>To run javadoc on all the classes in a directory, give the following command instead: 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javadoc *.java</a:t>
            </a: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Options for </a:t>
            </a:r>
            <a:r>
              <a:rPr lang="en-US" b="1">
                <a:latin typeface="Courier New" pitchFamily="49" charset="0"/>
              </a:rPr>
              <a:t>javadoc</a:t>
            </a:r>
            <a:endParaRPr lang="en-US">
              <a:latin typeface="Courier New" pitchFamily="49" charset="0"/>
            </a:endParaRPr>
          </a:p>
        </p:txBody>
      </p:sp>
      <p:pic>
        <p:nvPicPr>
          <p:cNvPr id="108547" name="Picture 9" descr="savitch_c05d2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6"/>
          <a:stretch>
            <a:fillRect/>
          </a:stretch>
        </p:blipFill>
        <p:spPr bwMode="auto">
          <a:xfrm>
            <a:off x="855663" y="1230313"/>
            <a:ext cx="7772400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Pitfall:  Invoking a Nonstatic Method Within a Static Method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A static method cannot refer to an instance variable of the class, and it cannot invoke a nonstatic method of the class</a:t>
            </a:r>
          </a:p>
          <a:p>
            <a:pPr lvl="1" eaLnBrk="1" hangingPunct="1"/>
            <a:r>
              <a:rPr lang="en-US" sz="2400"/>
              <a:t>A static method has no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400"/>
              <a:t>, so it cannot use an instance variable or method that has an implicit or explicit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400"/>
              <a:t> for a calling object</a:t>
            </a:r>
          </a:p>
          <a:p>
            <a:pPr lvl="1" eaLnBrk="1" hangingPunct="1"/>
            <a:r>
              <a:rPr lang="en-US" sz="2400"/>
              <a:t>A static method can invoke another static method, however</a:t>
            </a: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Math</a:t>
            </a:r>
            <a:r>
              <a:rPr lang="en-US"/>
              <a:t> Class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Math</a:t>
            </a:r>
            <a:r>
              <a:rPr lang="en-US" sz="2800"/>
              <a:t> class provides a number of standard mathematical 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It is found in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java.lang</a:t>
            </a:r>
            <a:r>
              <a:rPr lang="en-US" sz="2400"/>
              <a:t> package, so it does not require an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import</a:t>
            </a:r>
            <a:r>
              <a:rPr lang="en-US" sz="2400"/>
              <a:t> statement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All of its methods and data are static, therefore they are invoked with the class name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Math</a:t>
            </a:r>
            <a:r>
              <a:rPr lang="en-US" sz="2400"/>
              <a:t> instead of a calling object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Math</a:t>
            </a:r>
            <a:r>
              <a:rPr lang="en-US" sz="2400"/>
              <a:t> class has two predefined constants,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</a:t>
            </a:r>
            <a:r>
              <a:rPr lang="en-US" sz="2400"/>
              <a:t> (</a:t>
            </a:r>
            <a:r>
              <a:rPr lang="en-US" sz="2400">
                <a:latin typeface="Monotype Corsiva" pitchFamily="66" charset="0"/>
              </a:rPr>
              <a:t>e, </a:t>
            </a:r>
            <a:r>
              <a:rPr lang="en-US" sz="2400"/>
              <a:t>the base of the natural logarithm system) and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PI</a:t>
            </a:r>
            <a:r>
              <a:rPr lang="en-US" sz="2400"/>
              <a:t> (</a:t>
            </a:r>
            <a:r>
              <a:rPr lang="en-US" sz="2400">
                <a:sym typeface="Symbol" pitchFamily="18" charset="2"/>
              </a:rPr>
              <a:t>, 3.1415 . . .)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  <a:sym typeface="Symbol" pitchFamily="18" charset="2"/>
              </a:rPr>
              <a:t>area = Math.PI * radius * radius;</a:t>
            </a:r>
            <a:endParaRPr lang="en-US" sz="2000">
              <a:solidFill>
                <a:srgbClr val="034CA1"/>
              </a:solidFill>
              <a:latin typeface="Courier New" pitchFamily="49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21023074"/>
      </p:ext>
    </p:extLst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Some Methods in the Class </a:t>
            </a:r>
            <a:r>
              <a:rPr lang="en-US" sz="3200" b="1">
                <a:latin typeface="Courier New" pitchFamily="49" charset="0"/>
              </a:rPr>
              <a:t>Math</a:t>
            </a:r>
            <a:r>
              <a:rPr lang="en-US" sz="3200" b="1"/>
              <a:t> </a:t>
            </a:r>
            <a:br>
              <a:rPr lang="en-US" sz="3200" b="1"/>
            </a:br>
            <a:r>
              <a:rPr lang="en-US" sz="3200"/>
              <a:t>(Part 1 of 5)</a:t>
            </a:r>
            <a:endParaRPr lang="en-US" sz="3200">
              <a:latin typeface="Courier New" pitchFamily="49" charset="0"/>
            </a:endParaRPr>
          </a:p>
        </p:txBody>
      </p:sp>
      <p:pic>
        <p:nvPicPr>
          <p:cNvPr id="25603" name="Picture 8" descr="savitch_c05d06_1of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3" y="1593850"/>
            <a:ext cx="7772400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022627"/>
      </p:ext>
    </p:extLst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Some Methods in the Class </a:t>
            </a:r>
            <a:r>
              <a:rPr lang="en-US" sz="3200" b="1">
                <a:latin typeface="Courier New" pitchFamily="49" charset="0"/>
              </a:rPr>
              <a:t>Math</a:t>
            </a:r>
            <a:r>
              <a:rPr lang="en-US" sz="3200" b="1"/>
              <a:t> </a:t>
            </a:r>
            <a:br>
              <a:rPr lang="en-US" sz="3200" b="1"/>
            </a:br>
            <a:r>
              <a:rPr lang="en-US" sz="3200"/>
              <a:t>(Part 2 of 5)</a:t>
            </a:r>
            <a:endParaRPr lang="en-US" sz="3200">
              <a:latin typeface="Courier New" pitchFamily="49" charset="0"/>
            </a:endParaRPr>
          </a:p>
        </p:txBody>
      </p:sp>
      <p:pic>
        <p:nvPicPr>
          <p:cNvPr id="26627" name="Picture 3" descr="savitch_c05d06_2of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3" y="1216025"/>
            <a:ext cx="7772400" cy="508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675414"/>
      </p:ext>
    </p:extLst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Some Methods in the Class </a:t>
            </a:r>
            <a:r>
              <a:rPr lang="en-US" sz="3200" b="1">
                <a:latin typeface="Courier New" pitchFamily="49" charset="0"/>
              </a:rPr>
              <a:t>Math</a:t>
            </a:r>
            <a:r>
              <a:rPr lang="en-US" sz="3200" b="1"/>
              <a:t> </a:t>
            </a:r>
            <a:br>
              <a:rPr lang="en-US" sz="3200" b="1"/>
            </a:br>
            <a:r>
              <a:rPr lang="en-US" sz="3200"/>
              <a:t>(Part 3 of 5)</a:t>
            </a:r>
            <a:endParaRPr lang="en-US" sz="3200">
              <a:latin typeface="Courier New" pitchFamily="49" charset="0"/>
            </a:endParaRPr>
          </a:p>
        </p:txBody>
      </p:sp>
      <p:pic>
        <p:nvPicPr>
          <p:cNvPr id="27651" name="Picture 3" descr="savitch_c05d06_3of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3" y="1257300"/>
            <a:ext cx="77724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0928629"/>
      </p:ext>
    </p:extLst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Some Methods in the Class </a:t>
            </a:r>
            <a:r>
              <a:rPr lang="en-US" sz="3200" b="1">
                <a:latin typeface="Courier New" pitchFamily="49" charset="0"/>
              </a:rPr>
              <a:t>Math</a:t>
            </a:r>
            <a:r>
              <a:rPr lang="en-US" sz="3200" b="1"/>
              <a:t> </a:t>
            </a:r>
            <a:br>
              <a:rPr lang="en-US" sz="3200" b="1"/>
            </a:br>
            <a:r>
              <a:rPr lang="en-US" sz="3200"/>
              <a:t>(Part 4 of 5)</a:t>
            </a:r>
            <a:endParaRPr lang="en-US" sz="3200">
              <a:latin typeface="Courier New" pitchFamily="49" charset="0"/>
            </a:endParaRPr>
          </a:p>
        </p:txBody>
      </p:sp>
      <p:pic>
        <p:nvPicPr>
          <p:cNvPr id="28675" name="Picture 3" descr="savitch_c05d06_4of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3" y="1593850"/>
            <a:ext cx="7772400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728961"/>
      </p:ext>
    </p:extLst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Some Methods in the Class </a:t>
            </a:r>
            <a:r>
              <a:rPr lang="en-US" sz="3200" b="1">
                <a:latin typeface="Courier New" pitchFamily="49" charset="0"/>
              </a:rPr>
              <a:t>Math</a:t>
            </a:r>
            <a:r>
              <a:rPr lang="en-US" sz="3200" b="1"/>
              <a:t> </a:t>
            </a:r>
            <a:br>
              <a:rPr lang="en-US" sz="3200" b="1"/>
            </a:br>
            <a:r>
              <a:rPr lang="en-US" sz="3200"/>
              <a:t>(Part 5 of 5)</a:t>
            </a:r>
            <a:endParaRPr lang="en-US" sz="3200">
              <a:latin typeface="Courier New" pitchFamily="49" charset="0"/>
            </a:endParaRPr>
          </a:p>
        </p:txBody>
      </p:sp>
      <p:pic>
        <p:nvPicPr>
          <p:cNvPr id="29699" name="Picture 3" descr="savitch_c05d06_5of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3" y="1593850"/>
            <a:ext cx="7772400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4033197"/>
      </p:ext>
    </p:extLst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Random Numbers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/>
              <a:t>Math</a:t>
            </a:r>
            <a:r>
              <a:rPr lang="en-US"/>
              <a:t> class also provides a facility to generate pseudo-random numbers</a:t>
            </a:r>
          </a:p>
          <a:p>
            <a:pPr lvl="1" eaLnBrk="1" hangingPunct="1"/>
            <a:endParaRPr lang="en-US"/>
          </a:p>
          <a:p>
            <a:pPr lvl="1" eaLnBrk="1" hangingPunct="1"/>
            <a:r>
              <a:rPr lang="en-US"/>
              <a:t>A pseudo-random number appears random but is really generated by a deterministic function</a:t>
            </a:r>
          </a:p>
          <a:p>
            <a:pPr lvl="2" eaLnBrk="1" hangingPunct="1"/>
            <a:r>
              <a:rPr lang="en-US"/>
              <a:t>There is also a more flexible class named </a:t>
            </a:r>
            <a:r>
              <a:rPr lang="en-US" b="1"/>
              <a:t>Random</a:t>
            </a:r>
          </a:p>
          <a:p>
            <a:pPr eaLnBrk="1" hangingPunct="1"/>
            <a:r>
              <a:rPr lang="en-US"/>
              <a:t>Sample use:</a:t>
            </a:r>
          </a:p>
          <a:p>
            <a:pPr eaLnBrk="1" hangingPunct="1"/>
            <a:r>
              <a:rPr lang="en-US"/>
              <a:t>Returns a pseudo-random number greater than or equal to 0.0 and less than 1.0</a:t>
            </a:r>
          </a:p>
        </p:txBody>
      </p:sp>
      <p:sp>
        <p:nvSpPr>
          <p:cNvPr id="30726" name="TextBox 5"/>
          <p:cNvSpPr txBox="1">
            <a:spLocks noChangeArrowheads="1"/>
          </p:cNvSpPr>
          <p:nvPr/>
        </p:nvSpPr>
        <p:spPr bwMode="auto">
          <a:xfrm>
            <a:off x="1905000" y="2362200"/>
            <a:ext cx="460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public static double random()</a:t>
            </a:r>
          </a:p>
        </p:txBody>
      </p:sp>
      <p:sp>
        <p:nvSpPr>
          <p:cNvPr id="30727" name="TextBox 6"/>
          <p:cNvSpPr txBox="1">
            <a:spLocks noChangeArrowheads="1"/>
          </p:cNvSpPr>
          <p:nvPr/>
        </p:nvSpPr>
        <p:spPr bwMode="auto">
          <a:xfrm>
            <a:off x="3200400" y="4349750"/>
            <a:ext cx="429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double num = Math.random();</a:t>
            </a:r>
          </a:p>
        </p:txBody>
      </p:sp>
    </p:spTree>
    <p:extLst>
      <p:ext uri="{BB962C8B-B14F-4D97-AF65-F5344CB8AC3E}">
        <p14:creationId xmlns:p14="http://schemas.microsoft.com/office/powerpoint/2010/main" val="81046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Static Variables</a:t>
            </a:r>
            <a:endParaRPr lang="en-US">
              <a:latin typeface="Courier New" pitchFamily="49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A </a:t>
            </a:r>
            <a:r>
              <a:rPr lang="en-US" sz="2400" i="1"/>
              <a:t>static variable</a:t>
            </a:r>
            <a:r>
              <a:rPr lang="en-US" sz="2400"/>
              <a:t> is a variable that belongs to the class as a whole, and not just to one object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There is only one copy of a static variable per class, unlike instance variables where each object has its own copy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All objects of the class can read and change a static variable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Although a static method cannot access an instance variable, a static method can access a static variable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A static variable is declared like an instance variable, with the addition of the modifier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static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private static int myStaticVariable;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Static Variables</a:t>
            </a:r>
            <a:endParaRPr lang="en-US">
              <a:latin typeface="Courier New" pitchFamily="49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Static variables can be declared and initialized at the same time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private static int myStaticVariable = 0;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/>
              <a:t>If not explicitly initialized, a static variable will be automatically initialized to a default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boolean</a:t>
            </a:r>
            <a:r>
              <a:rPr lang="en-US" sz="2000"/>
              <a:t> static variables are initialized to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false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Other primitive types static variables are initialized to the zero of their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Class type static variables are initialized to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null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/>
              <a:t>It is always preferable to explicitly initialize static variables rather than rely on the default initialization</a:t>
            </a: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Static Variables</a:t>
            </a:r>
            <a:endParaRPr lang="en-US">
              <a:latin typeface="Courier New" pitchFamily="49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 static variable should always be defined private, unless it is also a defined constant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value of a static defined constant cannot be altered, therefore it is safe to make it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public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In addition to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static</a:t>
            </a:r>
            <a:r>
              <a:rPr lang="en-US" sz="2000"/>
              <a:t>, the declaration for a static defined constant must include the modifier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final</a:t>
            </a:r>
            <a:r>
              <a:rPr lang="en-US" sz="2000"/>
              <a:t>, which indicates that its value cannot be changed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public static final int BIRTH_YEAR = 1954;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/>
              <a:t>When referring to such a defined constant outside its class, use the name of its class in place of a calling object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int year = MyClass.BIRTH_YEAR;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Wrapper Classes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i="1"/>
              <a:t>Wrapper classes</a:t>
            </a:r>
            <a:r>
              <a:rPr lang="en-US" sz="2800"/>
              <a:t> provide a class type corresponding to each of the primitive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 This  makes it possible to have class types that behave somewhat like primitive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wrapper classes for the primitive types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byte</a:t>
            </a:r>
            <a:r>
              <a:rPr lang="en-US" sz="2400"/>
              <a:t>,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short</a:t>
            </a:r>
            <a:r>
              <a:rPr lang="en-US" sz="2400"/>
              <a:t>,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long</a:t>
            </a:r>
            <a:r>
              <a:rPr lang="en-US" sz="2400"/>
              <a:t>,</a:t>
            </a:r>
            <a:r>
              <a:rPr lang="en-US" sz="2400" b="1"/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float</a:t>
            </a:r>
            <a:r>
              <a:rPr lang="en-US" sz="2400"/>
              <a:t>,</a:t>
            </a:r>
            <a:r>
              <a:rPr lang="en-US" sz="2400" b="1"/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/>
              <a:t>, and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char</a:t>
            </a:r>
            <a:r>
              <a:rPr lang="en-US" sz="2400"/>
              <a:t> are (in order)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Byte</a:t>
            </a:r>
            <a:r>
              <a:rPr lang="en-US" sz="2400"/>
              <a:t>,</a:t>
            </a:r>
            <a:r>
              <a:rPr lang="en-US" sz="2400" b="1"/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Short</a:t>
            </a:r>
            <a:r>
              <a:rPr lang="en-US" sz="2400"/>
              <a:t>,</a:t>
            </a:r>
            <a:r>
              <a:rPr lang="en-US" sz="2400" b="1"/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Long</a:t>
            </a:r>
            <a:r>
              <a:rPr lang="en-US" sz="2400"/>
              <a:t>,</a:t>
            </a:r>
            <a:r>
              <a:rPr lang="en-US" sz="2400" b="1"/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Float</a:t>
            </a:r>
            <a:r>
              <a:rPr lang="en-US" sz="2400"/>
              <a:t>,</a:t>
            </a:r>
            <a:r>
              <a:rPr lang="en-US" sz="2400" b="1"/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/>
              <a:t>, and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Character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/>
              <a:t>Wrapper classes also contain a number of useful predefined constants and static methods</a:t>
            </a: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Wrapper Classes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i="1"/>
              <a:t>Boxing</a:t>
            </a:r>
            <a:r>
              <a:rPr lang="en-US" sz="2800"/>
              <a:t>:  the process of going from a value of a primitive type to an object of its wrapper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To convert a primitive value to an "equivalent" class type value, create an object of the corresponding wrapper class using the primitive value as an argument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new object will contain an instance variable that stores a copy of the primitive value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Unlike most other classes, a wrapper class does not have a no-argument constructor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Integer integerObject = new Integer(42);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Wrapper Classes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i="1"/>
              <a:t>Unboxing</a:t>
            </a:r>
            <a:r>
              <a:rPr lang="en-US" sz="2800"/>
              <a:t>:  the process of going from an object of a wrapper class to the corresponding value of a primitive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methods for converting an object from the wrapper classes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Byte</a:t>
            </a:r>
            <a:r>
              <a:rPr lang="en-US" sz="2400"/>
              <a:t>,</a:t>
            </a:r>
            <a:r>
              <a:rPr lang="en-US" sz="2400" b="1"/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Short</a:t>
            </a:r>
            <a:r>
              <a:rPr lang="en-US" sz="2400"/>
              <a:t>,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Integer</a:t>
            </a:r>
            <a:r>
              <a:rPr lang="en-US" sz="2400"/>
              <a:t>,</a:t>
            </a:r>
            <a:r>
              <a:rPr lang="en-US" sz="2400" b="1"/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Long</a:t>
            </a:r>
            <a:r>
              <a:rPr lang="en-US" sz="2400"/>
              <a:t>,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Float</a:t>
            </a:r>
            <a:r>
              <a:rPr lang="en-US" sz="2400"/>
              <a:t>,</a:t>
            </a:r>
            <a:r>
              <a:rPr lang="en-US" sz="2400" b="1"/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/>
              <a:t>, and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Character</a:t>
            </a:r>
            <a:r>
              <a:rPr lang="en-US" sz="2400"/>
              <a:t> to their corresponding primitive type are (in order)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byteValue</a:t>
            </a:r>
            <a:r>
              <a:rPr lang="en-US" sz="2400"/>
              <a:t>,</a:t>
            </a:r>
            <a:r>
              <a:rPr lang="en-US" sz="2400" b="1"/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shortValue</a:t>
            </a:r>
            <a:r>
              <a:rPr lang="en-US" sz="2400"/>
              <a:t>,</a:t>
            </a:r>
            <a:r>
              <a:rPr lang="en-US" sz="2400" b="1"/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intValue</a:t>
            </a:r>
            <a:r>
              <a:rPr lang="en-US" sz="2400"/>
              <a:t>,</a:t>
            </a:r>
            <a:r>
              <a:rPr lang="en-US" sz="2400" b="1"/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longValue</a:t>
            </a:r>
            <a:r>
              <a:rPr lang="en-US" sz="2400"/>
              <a:t>,</a:t>
            </a:r>
            <a:r>
              <a:rPr lang="en-US" sz="2400" b="1"/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floatValue</a:t>
            </a:r>
            <a:r>
              <a:rPr lang="en-US" sz="2400"/>
              <a:t>,</a:t>
            </a:r>
            <a:r>
              <a:rPr lang="en-US" sz="2400" b="1"/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doubleValue</a:t>
            </a:r>
            <a:r>
              <a:rPr lang="en-US" sz="2400"/>
              <a:t>, and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charValue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None of these methods take an argument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int i = integerObject.intValue();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2448</Words>
  <Application>Microsoft Office PowerPoint</Application>
  <PresentationFormat>On-screen Show (4:3)</PresentationFormat>
  <Paragraphs>223</Paragraphs>
  <Slides>36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Courier New</vt:lpstr>
      <vt:lpstr>Monotype Corsiva</vt:lpstr>
      <vt:lpstr>Office Theme</vt:lpstr>
      <vt:lpstr>CSC 2310 Object Oriented Programming  &amp; Design  Chapter 5</vt:lpstr>
      <vt:lpstr>Static Methods</vt:lpstr>
      <vt:lpstr>Pitfall:  Invoking a Nonstatic Method Within a Static Method</vt:lpstr>
      <vt:lpstr>Static Variables</vt:lpstr>
      <vt:lpstr>Static Variables</vt:lpstr>
      <vt:lpstr>Static Variables</vt:lpstr>
      <vt:lpstr>Wrapper Classes</vt:lpstr>
      <vt:lpstr>Wrapper Classes</vt:lpstr>
      <vt:lpstr>Wrapper Classes</vt:lpstr>
      <vt:lpstr>Automatic Boxing and Unboxing</vt:lpstr>
      <vt:lpstr>Constants and Static Methods in Wrapper Classes</vt:lpstr>
      <vt:lpstr>References</vt:lpstr>
      <vt:lpstr>References</vt:lpstr>
      <vt:lpstr>Packages and Import Statements</vt:lpstr>
      <vt:lpstr>Import Statements</vt:lpstr>
      <vt:lpstr>The package Statement</vt:lpstr>
      <vt:lpstr>The Package java.lang</vt:lpstr>
      <vt:lpstr>Package Names and Directories</vt:lpstr>
      <vt:lpstr>A Package Name</vt:lpstr>
      <vt:lpstr>PowerPoint Presentation</vt:lpstr>
      <vt:lpstr>Pitfall:  Subdirectories Are Not Automatically Imported</vt:lpstr>
      <vt:lpstr>Specifying a Class Path When You Compile</vt:lpstr>
      <vt:lpstr>Name Clashes</vt:lpstr>
      <vt:lpstr>Introduction to javadoc</vt:lpstr>
      <vt:lpstr>Commenting Classes for javadoc</vt:lpstr>
      <vt:lpstr>Commenting Classes for javadoc</vt:lpstr>
      <vt:lpstr>@ Tags</vt:lpstr>
      <vt:lpstr>Running javadoc</vt:lpstr>
      <vt:lpstr>Options for javadoc</vt:lpstr>
      <vt:lpstr>The Math Class</vt:lpstr>
      <vt:lpstr>Some Methods in the Class Math  (Part 1 of 5)</vt:lpstr>
      <vt:lpstr>Some Methods in the Class Math  (Part 2 of 5)</vt:lpstr>
      <vt:lpstr>Some Methods in the Class Math  (Part 3 of 5)</vt:lpstr>
      <vt:lpstr>Some Methods in the Class Math  (Part 4 of 5)</vt:lpstr>
      <vt:lpstr>Some Methods in the Class Math  (Part 5 of 5)</vt:lpstr>
      <vt:lpstr>Random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shamim shawkat</cp:lastModifiedBy>
  <cp:revision>28</cp:revision>
  <dcterms:created xsi:type="dcterms:W3CDTF">2006-08-16T00:00:00Z</dcterms:created>
  <dcterms:modified xsi:type="dcterms:W3CDTF">2020-01-31T07:04:26Z</dcterms:modified>
</cp:coreProperties>
</file>