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.xml" ContentType="application/vnd.openxmlformats-officedocument.presentationml.tags+xml"/>
  <Override PartName="/ppt/notesSlides/notesSlide44.xml" ContentType="application/vnd.openxmlformats-officedocument.presentationml.notesSlide+xml"/>
  <Override PartName="/ppt/tags/tag2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3.xml" ContentType="application/vnd.openxmlformats-officedocument.presentationml.tags+xml"/>
  <Override PartName="/ppt/notesSlides/notesSlide50.xml" ContentType="application/vnd.openxmlformats-officedocument.presentationml.notesSlide+xml"/>
  <Override PartName="/ppt/tags/tag4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5.xml" ContentType="application/vnd.openxmlformats-officedocument.presentationml.tags+xml"/>
  <Override PartName="/ppt/notesSlides/notesSlide62.xml" ContentType="application/vnd.openxmlformats-officedocument.presentationml.notesSlide+xml"/>
  <Override PartName="/ppt/tags/tag6.xml" ContentType="application/vnd.openxmlformats-officedocument.presentationml.tags+xml"/>
  <Override PartName="/ppt/notesSlides/notesSlide63.xml" ContentType="application/vnd.openxmlformats-officedocument.presentationml.notesSlide+xml"/>
  <Override PartName="/ppt/tags/tag7.xml" ContentType="application/vnd.openxmlformats-officedocument.presentationml.tags+xml"/>
  <Override PartName="/ppt/notesSlides/notesSlide64.xml" ContentType="application/vnd.openxmlformats-officedocument.presentationml.notesSlide+xml"/>
  <Override PartName="/ppt/tags/tag8.xml" ContentType="application/vnd.openxmlformats-officedocument.presentationml.tags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tags/tag9.xml" ContentType="application/vnd.openxmlformats-officedocument.presentationml.tags+xml"/>
  <Override PartName="/ppt/notesSlides/notesSlide67.xml" ContentType="application/vnd.openxmlformats-officedocument.presentationml.notesSlide+xml"/>
  <Override PartName="/ppt/tags/tag10.xml" ContentType="application/vnd.openxmlformats-officedocument.presentationml.tags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11.xml" ContentType="application/vnd.openxmlformats-officedocument.presentationml.tags+xml"/>
  <Override PartName="/ppt/notesSlides/notesSlide70.xml" ContentType="application/vnd.openxmlformats-officedocument.presentationml.notesSlide+xml"/>
  <Override PartName="/ppt/tags/tag12.xml" ContentType="application/vnd.openxmlformats-officedocument.presentationml.tags+xml"/>
  <Override PartName="/ppt/notesSlides/notesSlide71.xml" ContentType="application/vnd.openxmlformats-officedocument.presentationml.notesSlide+xml"/>
  <Override PartName="/ppt/tags/tag13.xml" ContentType="application/vnd.openxmlformats-officedocument.presentationml.tags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tags/tag14.xml" ContentType="application/vnd.openxmlformats-officedocument.presentationml.tags+xml"/>
  <Override PartName="/ppt/notesSlides/notesSlide76.xml" ContentType="application/vnd.openxmlformats-officedocument.presentationml.notesSlide+xml"/>
  <Override PartName="/ppt/tags/tag15.xml" ContentType="application/vnd.openxmlformats-officedocument.presentationml.tags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tags/tag16.xml" ContentType="application/vnd.openxmlformats-officedocument.presentationml.tags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35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29BFA5-AF21-4CD3-8F25-1D950689C7FE}" type="datetimeFigureOut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99575A9-BC28-4839-AC82-77346A289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0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19E576-2310-4774-98FD-A333B9841E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5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E84D22-271C-416C-90B1-7C2F0DEE9B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5B6816-9771-4227-8E0A-91E817851F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9779CE-4467-4075-9361-ACB48FD729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CB925-5323-476E-B9A0-D73E62DCB4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7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9C5E47-1924-4A18-ADF1-26C263B31E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6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17D764-08CA-4E47-8204-739F6941A1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9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5E798-003C-4022-806B-4BBD2CFAC0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0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BD35E8-3B5B-4D21-A0CD-D4D78AF741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2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42A40-BD8C-4CC0-9147-44CAB41F4E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7130A2-5A03-44E5-A528-AD1581C452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CBFBAC-AD0C-4F99-B6A6-49F0FBA9FF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47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FF5A4-7875-4801-9B3D-6DC61239B8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28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F4EEEA-95B7-4B26-A519-9D9730E8F8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49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78D4CD-10F9-42DD-8C1E-F5C37A8975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6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A489D7-562D-4EBA-B0FE-1B0F466263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0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8CBBA-8AB0-4086-8881-5B5D79330C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69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291FC7-09AE-4DB7-A384-F8FF377566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3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10EAD4-15D6-4736-A6AA-51DB24DC30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5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82B50-FEF4-4EE9-A3EF-F224803E15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5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7E4189-F92F-4A7F-8089-61B55579EB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DB6B7C-DD89-4746-BB5B-9815CC0E00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0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F3863-5422-4330-88EC-FFB3A34177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6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99F120-ED89-4276-9A40-2751F511ED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52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F8EAD5-9F92-49B9-B1CE-8BB19B8557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53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CF46D8-D539-4497-8DC5-0DD30BE677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0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677BE-56FC-4E97-88A1-58837E4549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220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8F0C7E-0891-4E41-948B-186C492A66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31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821648-5606-4BC5-8DAA-7C5CE873EE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77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5F2750-B4EE-406C-B34B-01B2FF702B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7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C66D07-C13B-42B7-BFC7-922C423A82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65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7B4B0D-31F5-4F31-810C-72CD2C1F77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890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950C0C-7367-40A3-8FB1-3C3E3D3DE3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E71B3B-5D64-4A69-85DA-22B16A1CF8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751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70646C-ABC3-49BA-8976-65D47804D0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73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52B1EB-D02B-4615-8BFA-8C15605377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7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61E44-9D2F-4F10-A054-128C581BD3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9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ADE68-53B4-4154-870E-EC7A02726B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884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B55B6-18CC-47EC-8010-8002F933AD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81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A5D2F-00D6-48F1-9FF6-91027172E8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6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EE6608-5A22-4F31-81CF-69F98BE85D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285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653189-4B65-4A85-8753-37BC0CAF38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881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088DA2-E9F7-4FF9-9CF3-45C73C4427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39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B0991F-AA9E-4B79-8D3D-EC6AE53569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4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A87B17-6C1D-4E8F-83F4-32AE3AEC8D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651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25AC30-0BA9-466F-AECB-8E0B29C3B1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959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2B3010-8E82-4898-905C-1D82A85711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49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912A4B-7B83-489F-AA91-70CBE1FD46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14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A9A19-8D5C-4933-80CD-E141D2B59A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17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9B832C-DC0A-4489-B340-B9CBE6DD3C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22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F5B3D9-AC42-4A5F-AF6A-9C70161E02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321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5AF072-4A1A-424C-9814-AB6FC4D59C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608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ED5566-FF0C-4161-929F-D6157FBA5E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04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E2D09B-B429-4BAB-9656-3D32F58E30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97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0E4482-8CCE-4FAC-8F02-6686D79711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4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F55173-1CF8-438B-9062-69485A585C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4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730B61-B70B-4A7B-A519-0BF6EFCB5D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60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A30E03-8B3C-45BA-8C60-0F86045F1F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76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5CB3E9-A6E2-4A8C-953E-18C0760561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54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C29574-EBAD-4DA7-ACD4-9681861454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23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1B8EA-944F-4834-B8B9-9869019A18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15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98680-8740-4490-BD98-D93E76FFEB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390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B6BBDA-3907-4F14-B002-A8C6C3003C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341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4430D1-A11F-45C7-8EE1-C65AEFF94F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05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F8B191-4CEE-48D6-9E83-CF8876C1F4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07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9DDFB9-66B7-4CD5-825A-AD27686926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4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237452-4D6D-463C-9C6A-01FEE8710D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914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45EBC7-2B3A-4658-AF8D-83782E1D99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504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40767C-3558-4BA6-814A-B06DE287BE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27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7FC819-E9C7-4F1F-9800-C9C0CE20D3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987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7793F-97D5-4841-B0AC-C4CD951E1F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3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A1F503-F5F0-4CCB-9457-A56E1343FD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384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BC14B0-17C9-48B5-918A-CFDAFB70C2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1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403069-5B30-4DE7-8658-4C2D830516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54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1D4222-72F3-42AF-BA59-1CF64B5A4B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93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EF1D0C-58CE-4B9A-9B37-F3FB2F2A30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81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AF5ED-6802-43AB-83AF-1608937CA1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49D7C-0589-445E-83B7-C8709292BB8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682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BEDBFE-548A-463E-8F6C-F39492148E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50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1DFCB-2AEA-493A-BAD7-EC7C39CDFA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5199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BC4FAD-ED1C-4052-9FEB-6E0AABE17AA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19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CE8911-98BD-45D3-94C0-D64F650191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19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82437C-0E42-43E7-B248-A5D338C8B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129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B7F738-7CEC-4D1D-9606-A16E46DE6F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566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4CA1F3-CC7F-4B0F-A1B7-87B82B2D43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8651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CE53A3-3A8E-4922-9F2D-1E3B9A6F43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CE9CD6-EFD2-400B-9F9C-95A474326E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83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8DC3E-0131-441F-8728-86C00BAC949F}" type="datetime1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58D6806B-F8B1-493B-BFB7-3BFB67D1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2B73A-2FA4-48C5-8C6B-6BDA77385C84}" type="datetime1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E4532CE-97A5-4284-BBBF-362FC001E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5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25CEF-87E3-4747-95F6-5D4DAA65E137}" type="datetime1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4B2546CA-D76C-4FEC-8D15-F7132C5FD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D5C7-CA8D-426D-B51C-6988A785D73B}" type="datetime1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98E721F-8B17-48D4-8F80-D893DB4E0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F7D8-9808-4F39-84A9-B379C8260C21}" type="datetime1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B83F28F-0A40-471B-91A3-A63766238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331F6-38B5-4026-937D-ED8CC9010338}" type="datetime1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AF7368E-C93A-4FDD-AD00-E40EC1E38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32A66-62B9-43CA-B974-BFB656BF5857}" type="datetime1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82CAE3F-4036-4085-8659-7941C962D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F49A9-2733-4B0B-822A-2B5EDF2CE121}" type="datetime1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9F53C82E-A2A6-4AAC-BE0C-0FEBB0687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4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7F01F-7B40-4A43-90E3-B0AAF2DD4AB2}" type="datetime1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223151D-BCBD-483E-96E6-1D7DA22FE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52C41B2-9A5A-48DF-B99B-C3BBEA38599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/>
              <a:t>CSC 2310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Object Oriented Programming 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&amp; Design</a:t>
            </a:r>
            <a:br>
              <a:rPr lang="en-US" altLang="en-US" dirty="0">
                <a:solidFill>
                  <a:srgbClr val="0070C0"/>
                </a:solidFill>
              </a:rPr>
            </a:b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Chapter 6</a:t>
            </a:r>
          </a:p>
        </p:txBody>
      </p:sp>
      <p:sp>
        <p:nvSpPr>
          <p:cNvPr id="3075" name="TextBox 1">
            <a:extLst>
              <a:ext uri="{FF2B5EF4-FFF2-40B4-BE49-F238E27FC236}">
                <a16:creationId xmlns:a16="http://schemas.microsoft.com/office/drawing/2014/main" id="{300CE6B7-3E2C-4438-9A25-0C84E936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562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Dr. Shah Alam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Three Ways to Use Square Brackets </a:t>
            </a:r>
            <a:r>
              <a:rPr lang="en-US" sz="3200" b="1">
                <a:latin typeface="Courier New" pitchFamily="49" charset="0"/>
              </a:rPr>
              <a:t>[]</a:t>
            </a:r>
            <a:r>
              <a:rPr lang="en-US" sz="3200"/>
              <a:t> with an Array Name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Square brackets can be used to create a type name: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double[] score;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Square brackets can be used with an integer value as part of the special syntax Java uses to create a new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score = new double[5];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Square brackets can be used to name an indexed variable of an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max = score[0];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length</a:t>
            </a:r>
            <a:r>
              <a:rPr lang="en-US"/>
              <a:t> Instance Variable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543800" cy="4191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array is considered to be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Since other objects can have instance variables, so can arrays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Every array has exactly one instance variable named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length</a:t>
            </a:r>
            <a:endParaRPr lang="en-US" sz="2400" i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When an array is created, the instance variable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/>
              <a:t> is automatically set equal to its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 The value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/>
              <a:t> cannot be changed (other than by creating an entirely new array with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/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Given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/>
              <a:t> above,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score.length</a:t>
            </a:r>
            <a:r>
              <a:rPr lang="en-US" sz="2000"/>
              <a:t> has a value of 5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Pitfall:  Array Index Out of Bounds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543800" cy="43434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Array indices always start with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400"/>
              <a:t>, and always end with the integer that is one less than the size of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most common programming error made when using arrays is attempting to use a nonexistent array index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When an index expression evaluates to some value other than those allowed by the array declaration, the index is said to be </a:t>
            </a:r>
            <a:r>
              <a:rPr lang="en-US" sz="2400" i="1"/>
              <a:t>out of bounds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out of bounds index will cause a program to terminate with a run-time 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Array indices get out of bounds most commonly at the </a:t>
            </a:r>
            <a:r>
              <a:rPr lang="en-US" sz="2000" i="1"/>
              <a:t>first</a:t>
            </a:r>
            <a:r>
              <a:rPr lang="en-US" sz="2000"/>
              <a:t> or </a:t>
            </a:r>
            <a:r>
              <a:rPr lang="en-US" sz="2000" i="1"/>
              <a:t>last</a:t>
            </a:r>
            <a:r>
              <a:rPr lang="en-US" sz="2000"/>
              <a:t> iteration of a loop that processes the array:  Be sure to test for this!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Initializing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/>
              <a:t>An array can be initialized when it is declared</a:t>
            </a:r>
          </a:p>
          <a:p>
            <a:pPr lvl="1" eaLnBrk="1" hangingPunct="1"/>
            <a:r>
              <a:rPr lang="en-US" sz="2400"/>
              <a:t>Values for the indexed variables are enclosed in braces, and separated by  commas</a:t>
            </a:r>
          </a:p>
          <a:p>
            <a:pPr lvl="1" eaLnBrk="1" hangingPunct="1"/>
            <a:r>
              <a:rPr lang="en-US" sz="2400"/>
              <a:t>The array size is automatically set to the number of values in the braces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int[] age = {2, 12, 1};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Given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age</a:t>
            </a:r>
            <a:r>
              <a:rPr lang="en-US" sz="2400"/>
              <a:t> above,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age.length</a:t>
            </a:r>
            <a:r>
              <a:rPr lang="en-US" sz="2400"/>
              <a:t> has a value of 3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Initializing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Another way of initializing an array is by using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reading = new double[100];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index;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(index = 0;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index &lt; reading.length; index++)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reading[index] = 42.0;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the elements of an array are not initialized explicitly, they will automatically be initialized to the default value for their base type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Pitfall:  An Array of Characters Is Not a String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00200"/>
            <a:ext cx="75438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An array of characters is conceptually a list of characters, and so is conceptually like a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However, an array of characters is not an object of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char[] a = {'A', 'B', 'C'};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String s = a; //Illegal!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 array of characters can be converted to an object of type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/>
              <a:t>, however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Pitfall:  An Array of Characters Is Not a String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/>
              <a:t> has a constructor that has a single parameter of type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 s = new String(a);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object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</a:t>
            </a:r>
            <a:r>
              <a:rPr lang="en-US" sz="2400"/>
              <a:t> will have the same sequence of characters as the entire array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/>
              <a:t>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"ABC"</a:t>
            </a:r>
            <a:r>
              <a:rPr lang="en-US" sz="2400"/>
              <a:t>)</a:t>
            </a:r>
            <a:r>
              <a:rPr lang="en-US" sz="2400" b="1"/>
              <a:t>,</a:t>
            </a:r>
            <a:r>
              <a:rPr lang="en-US" sz="2400"/>
              <a:t> but is an </a:t>
            </a:r>
            <a:r>
              <a:rPr lang="en-US" sz="2400" i="1"/>
              <a:t>independent</a:t>
            </a:r>
            <a:r>
              <a:rPr lang="en-US" sz="2400"/>
              <a:t> copy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Another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/>
              <a:t> constructor uses a subrange of a character array instead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 s2 = new String(a,0,2);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Given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as before, the new string object is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"AB"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Pitfall:  An Array of Characters Is Not a String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 array of characters does have some things in common with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/>
              <a:t> objects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/>
              <a:t>For example, an array of characters can be output using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System.out.println(a);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/>
              <a:t>Given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/>
              <a:t> as before, this would produce the output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ABC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Arrays and References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Like class types, a variable of an array type holds a </a:t>
            </a:r>
            <a:r>
              <a:rPr lang="en-US" i="1"/>
              <a:t>reference</a:t>
            </a:r>
          </a:p>
          <a:p>
            <a:pPr lvl="1" eaLnBrk="1" hangingPunct="1"/>
            <a:r>
              <a:rPr lang="en-US"/>
              <a:t>Arrays are objects</a:t>
            </a:r>
          </a:p>
          <a:p>
            <a:pPr lvl="1" eaLnBrk="1" hangingPunct="1"/>
            <a:r>
              <a:rPr lang="en-US"/>
              <a:t>A variable of an array type holds the address of where the array object is stored in memory</a:t>
            </a:r>
          </a:p>
          <a:p>
            <a:pPr lvl="1" eaLnBrk="1" hangingPunct="1"/>
            <a:r>
              <a:rPr lang="en-US"/>
              <a:t>Array types are (usually) considered to be class types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Arrays are Objects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array can be viewed as a collection of indexed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 array can also be viewed as a single item whose value is a collection of values of a base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array variable names the array as a single item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a;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/>
              <a:t> expression creates an array object and stores the object in memory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double[10]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assignment statement places a reference to the memory address of an array object in the array variable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 = new double[10];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Introduction to Arrays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An </a:t>
            </a:r>
            <a:r>
              <a:rPr lang="en-US" sz="2800" i="1"/>
              <a:t>array</a:t>
            </a:r>
            <a:r>
              <a:rPr lang="en-US" sz="2800"/>
              <a:t> is a data structure used to process a collection of data that is all of the same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An array behaves like a numbered list of variables with a uniform naming mechanism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has a part that does not change:  the name of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has a part that can change:  an integer in square brackets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For example, given five scores: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Arrays Are Objects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543800" cy="42672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previous steps can be combined into one statement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a = new double[10];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Note that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/>
              <a:t> expression that creates an array invokes a constructor that uses a nonstandard syntax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Not also that as a result of the assignment statement above,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b="1">
                <a:solidFill>
                  <a:srgbClr val="034CA1"/>
                </a:solidFill>
              </a:rPr>
              <a:t> </a:t>
            </a:r>
            <a:r>
              <a:rPr lang="en-US" sz="2400"/>
              <a:t>contains a single value:  a memory address or </a:t>
            </a:r>
            <a:r>
              <a:rPr lang="en-US" sz="2400" i="1"/>
              <a:t>reference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Since an array is a reference type, the behavior of arrays with respect to assignment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400"/>
              <a:t>), equality testing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/>
              <a:t>), and parameter passing are the same as that described for classes 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Pitfall:  Arrays with a Class Base Type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base type of an array can be a class type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Date[]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holidayList = new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Date[20]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above example creates 20 indexed variables of type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800"/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does not create 20 objects of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400"/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Each of these indexed variables are automatically initialized to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Any attempt to reference any them at this point would result in a "null pointer exception" error message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Pitfall:  Arrays with a Class Base Type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Like any other object, each of the indexed variables requires a separate invocation of a constructor 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/>
              <a:t> (singly, or perhaps using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loop) to create an object to reference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holidayList[0]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Date();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holidayList[19]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Date();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                             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(int i = 0; i &lt; holidayList.length;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holidayList[i] = new Date();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Each of the indexed variables can now be referenced since each holds the memory  address of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z="2400"/>
              <a:t> object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Both array indexed variables and entire arrays can be used as arguments to methods</a:t>
            </a:r>
          </a:p>
          <a:p>
            <a:pPr lvl="1" eaLnBrk="1" hangingPunct="1"/>
            <a:r>
              <a:rPr lang="en-US"/>
              <a:t>An indexed variable can be an argument to a method in exactly the same way that any variable of the array base type can be an argument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 n = 0.0;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a = new double[10];//all elements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//are initialized to 0.0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i = 3;</a:t>
            </a:r>
          </a:p>
          <a:p>
            <a:pPr eaLnBrk="1" hangingPunct="1"/>
            <a:r>
              <a:rPr lang="en-US" sz="2400"/>
              <a:t>Given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400"/>
              <a:t> which takes one argument of type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, then all of the following are legal: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myMethod(n);//n evaluates to 0.0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myMethod(a[3]);//a[3] evaluates to 0.0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myMethod(a[i]);//i evaluates to 3, 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//a[3] evaluates to 0.0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An argument to a method may be an entire array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Array arguments behave like objects of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Therefore, a method can change the values stored in the indexed variables of an array argument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 method with an array parameter must specify the base type of the array only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i="1">
                <a:solidFill>
                  <a:srgbClr val="034CA1"/>
                </a:solidFill>
                <a:latin typeface="Courier New" pitchFamily="49" charset="0"/>
              </a:rPr>
              <a:t>BaseType[]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does not specify the length of the array</a:t>
            </a: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620000" cy="43434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following method,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400"/>
              <a:t>, specifies an array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 as its single argument: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class SampleClass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public static void doubleElements(double[] 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int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for (i = 0; i &lt; a.length;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a[i] = a[i]*2;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8486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Arrays of double may be defined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a = new double[10];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b = new double[30];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Given the arrays above, the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400"/>
              <a:t> from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SampleClass</a:t>
            </a:r>
            <a:r>
              <a:rPr lang="en-US" sz="2400"/>
              <a:t> can be invoked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SampleClass.doubleElements(a);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SampleClass.doubleElements(b);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 that no square brackets are used when an entire array is given as an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 also that a method that specifies an array for a parameter can take an array of any length as an argument</a:t>
            </a: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543800" cy="43434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Because an array variable contains the memory address of the array it names, the assignment operator (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800"/>
              <a:t>) only copies this memory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does not copy the values of each indexed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Using the assignment operator will make two array variables be different names for the same array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 = a;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memory address in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is now the same as the memory address in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:  They reference the same array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543800" cy="4343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/>
              <a:t>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/>
              <a:t> loop is usually used to make two different arrays have the same values in each indexed position: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i;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(i = 0; 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(i &lt; a.length)  &amp;&amp; (i &lt; b.length); i++)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b[i] = a[i];</a:t>
            </a:r>
          </a:p>
          <a:p>
            <a:pPr lvl="1" eaLnBrk="1" hangingPunct="1"/>
            <a:r>
              <a:rPr lang="en-US" sz="2400"/>
              <a:t>Note that the above code will not make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 an exact copy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, unless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 have the same length 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Creating and Accessing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array that behaves like this collection of variables, all of type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, can be created using one statement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Or using two statements: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score;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first statement declares the variable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/>
              <a:t> to be of the array type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second statement creates an array with five numbered variables of type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000"/>
              <a:t> and makes the variable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/>
              <a:t> a name for the array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543800" cy="43434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For the same reason, the equality operator </a:t>
            </a:r>
            <a:r>
              <a:rPr lang="en-US" sz="2800" b="1">
                <a:solidFill>
                  <a:srgbClr val="034CA1"/>
                </a:solidFill>
              </a:rPr>
              <a:t>(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 b="1">
                <a:solidFill>
                  <a:srgbClr val="034CA1"/>
                </a:solidFill>
              </a:rPr>
              <a:t>)</a:t>
            </a:r>
            <a:r>
              <a:rPr lang="en-US" sz="2800"/>
              <a:t> only tests two arrays to see if they are stored in the same location in the computer's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It does not test two arrays to see if they contain the same values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(a == b)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result of the above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/>
              <a:t> expression will be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/>
              <a:t> if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 share the same memory address (and, therefore, reference the same array),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400"/>
              <a:t> otherwise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543800" cy="43434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In the same way that an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/>
              <a:t> method can be defined for a class, an  </a:t>
            </a:r>
            <a:r>
              <a:rPr lang="en-US" b="1" i="1">
                <a:solidFill>
                  <a:srgbClr val="034CA1"/>
                </a:solidFill>
                <a:latin typeface="Courier New" pitchFamily="49" charset="0"/>
              </a:rPr>
              <a:t>equalsArray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/>
              <a:t>method can be defined for a type of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This is how two arrays must be tested to see if they contain the same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following method tests two integer arrays to see if they contain the same integer values 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676400"/>
            <a:ext cx="8077200" cy="4572000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boolean equalsArray(int[] a, int[] b)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if (a.length != b.length)  return false;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else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int i = 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while (i &lt; a.length)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if (a[i] != b[i])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return false;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i++;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true;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Arguments for the Method </a:t>
            </a:r>
            <a:r>
              <a:rPr lang="en-US" b="1">
                <a:latin typeface="Courier New" pitchFamily="49" charset="0"/>
              </a:rPr>
              <a:t>main</a:t>
            </a:r>
            <a:endParaRPr lang="en-US">
              <a:latin typeface="Courier New" pitchFamily="49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heading for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/>
              <a:t> method of a program has a parameter for an array  of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It is usually called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/>
              <a:t> by convention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void main(String[]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Note that since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/>
              <a:t> is a parameter, it could be replaced by any other non-keyword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a Java program is run without giving an argument to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/>
              <a:t>, then a default empty array of strings is automatically provided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Arguments for the Method </a:t>
            </a:r>
            <a:r>
              <a:rPr lang="en-US" b="1">
                <a:latin typeface="Courier New" pitchFamily="49" charset="0"/>
              </a:rPr>
              <a:t>main</a:t>
            </a:r>
            <a:endParaRPr lang="en-US">
              <a:latin typeface="Courier New" pitchFamily="49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Here is a program that expects three string arguments: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class SomeProgram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public static void main(String[] args)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System.out.println(args[0] + " " 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   args[2] + args[1]);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Note that if it needed numbers, it would have to convert them from strings first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Arguments for the Method </a:t>
            </a:r>
            <a:r>
              <a:rPr lang="en-US" b="1">
                <a:latin typeface="Courier New" pitchFamily="49" charset="0"/>
              </a:rPr>
              <a:t>main</a:t>
            </a:r>
            <a:endParaRPr lang="en-US">
              <a:latin typeface="Courier New" pitchFamily="49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If a program requires that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/>
              <a:t> method be provided an array of strings argument, each element must be provided from the command line when the program is run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 SomeProgram Hi ! there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This will set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args[0]</a:t>
            </a:r>
            <a:r>
              <a:rPr lang="en-US" sz="2400"/>
              <a:t> to "Hi",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args[1]</a:t>
            </a:r>
            <a:r>
              <a:rPr lang="en-US" sz="2400"/>
              <a:t> to "!",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args[2]</a:t>
            </a:r>
            <a:r>
              <a:rPr lang="en-US" sz="2400"/>
              <a:t> to "there"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will also set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args.length</a:t>
            </a:r>
            <a:r>
              <a:rPr lang="en-US" sz="2400"/>
              <a:t> to 3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When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SomeProgram</a:t>
            </a:r>
            <a:r>
              <a:rPr lang="en-US" sz="2800"/>
              <a:t> is run as shown, its output will be: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Hi there!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Methods That Return an Array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In Java, a method may also return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return type is specified in the same way that an array parameter is specified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int[]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incrementArray(int[] a, int increment)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int[] temp = new int[a.length];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int 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(i = 0; i &lt; a.length; i++)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temp[i] = a[i] + increment;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temp;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Partially Filled Arrays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exact size needed for an array is not always known when a program is written, or it may vary from one run of the program to another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 common way to handle this is to declare the array to be of the largest size that the program could possibly need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Care must then be taken to keep track of how much of the array is actually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An indexed variable that has not been given a meaningful value must never be referenced</a:t>
            </a: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Partially Filled Arrays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543800" cy="42672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 variable can be used to keep track of how many elements are currently stored in an array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For example, given the variable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/>
              <a:t>, the elements of the array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someArray</a:t>
            </a:r>
            <a:r>
              <a:rPr lang="en-US" sz="2400"/>
              <a:t> will range from positions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someArray[0]</a:t>
            </a:r>
            <a:r>
              <a:rPr lang="en-US" sz="2400"/>
              <a:t> through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someArray[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– 1]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Note that the variable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/>
              <a:t> will be used to process the partially filled array instead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someArray.length</a:t>
            </a:r>
            <a:endParaRPr lang="en-US" sz="2400" b="1"/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Note also that this variable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/>
              <a:t>) must be an argument to any method that manipulates the partially filled array</a:t>
            </a: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Accessor Methods Need Not Simply Return Instance Variables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When an instance variable names an array, it is not always necessary to provide an accessor method that returns the contents of the entire array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Instead, other accessor methods that return a variety of information about the array and its elements may be sufficient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Creating and Accessing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/>
              <a:t>The individual variables that together make up the array are called </a:t>
            </a:r>
            <a:r>
              <a:rPr lang="en-US" sz="2800" i="1"/>
              <a:t>indexed variables</a:t>
            </a:r>
          </a:p>
          <a:p>
            <a:pPr lvl="1" eaLnBrk="1" hangingPunct="1"/>
            <a:r>
              <a:rPr lang="en-US" sz="2400"/>
              <a:t>They can also be called </a:t>
            </a:r>
            <a:r>
              <a:rPr lang="en-US" sz="2400" i="1"/>
              <a:t>subscripted variables</a:t>
            </a:r>
            <a:r>
              <a:rPr lang="en-US" sz="2400"/>
              <a:t> or </a:t>
            </a:r>
            <a:r>
              <a:rPr lang="en-US" sz="2400" i="1"/>
              <a:t>elements</a:t>
            </a:r>
            <a:r>
              <a:rPr lang="en-US" sz="2400"/>
              <a:t> of the array</a:t>
            </a:r>
          </a:p>
          <a:p>
            <a:pPr lvl="1" eaLnBrk="1" hangingPunct="1"/>
            <a:r>
              <a:rPr lang="en-US" sz="2400"/>
              <a:t>The number in square brackets is called an </a:t>
            </a:r>
            <a:r>
              <a:rPr lang="en-US" sz="2400" i="1"/>
              <a:t>index</a:t>
            </a:r>
            <a:r>
              <a:rPr lang="en-US" sz="2400"/>
              <a:t> or </a:t>
            </a:r>
            <a:r>
              <a:rPr lang="en-US" sz="2400" i="1"/>
              <a:t>subscript</a:t>
            </a:r>
          </a:p>
          <a:p>
            <a:pPr lvl="1" eaLnBrk="1" hangingPunct="1"/>
            <a:r>
              <a:rPr lang="en-US" sz="2400"/>
              <a:t>In Java, </a:t>
            </a:r>
            <a:r>
              <a:rPr lang="en-US" sz="2400" i="1"/>
              <a:t>indices must be numbered starting with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400" i="1"/>
              <a:t>, and nothing else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800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The "</a:t>
            </a:r>
            <a:r>
              <a:rPr lang="en-US" b="1">
                <a:latin typeface="Courier New" pitchFamily="49" charset="0"/>
              </a:rPr>
              <a:t>for each</a:t>
            </a:r>
            <a:r>
              <a:rPr lang="en-US"/>
              <a:t>" Loop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696200" cy="4419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standard Java libraries include a number of collection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Classes whose objects store a collection of values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Ordinary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loops cannot cycle through the elements in a collection object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Unlike array elements, collection object elements are not normally associated with indices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However, there is a new kind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loop, first available in Java 5.0, called a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i="1"/>
              <a:t>-each loop</a:t>
            </a:r>
            <a:r>
              <a:rPr lang="en-US" sz="2400"/>
              <a:t> or </a:t>
            </a:r>
            <a:r>
              <a:rPr lang="en-US" sz="2400" i="1"/>
              <a:t>enhanced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i="1"/>
              <a:t>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This kind of loop can cycle through each element in a collection even though the elements are not indexed</a:t>
            </a: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The "</a:t>
            </a:r>
            <a:r>
              <a:rPr lang="en-US" b="1">
                <a:latin typeface="Courier New" pitchFamily="49" charset="0"/>
              </a:rPr>
              <a:t>for each</a:t>
            </a:r>
            <a:r>
              <a:rPr lang="en-US"/>
              <a:t>" Loop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696200" cy="4419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Although an ordinary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 cannot cycle through the elements of a collection class, an enhanced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 </a:t>
            </a:r>
            <a:r>
              <a:rPr lang="en-US" sz="2400" u="sng"/>
              <a:t>can</a:t>
            </a:r>
            <a:r>
              <a:rPr lang="en-US" sz="2400"/>
              <a:t> cycle through the elements of an array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general syntax for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-each loop statement used with an array is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ArrayBaseType VariableName : ArrayName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	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above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-each line should be read as "for each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VariableName</a:t>
            </a:r>
            <a:r>
              <a:rPr lang="en-US" sz="2400"/>
              <a:t> in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ArrayName</a:t>
            </a:r>
            <a:r>
              <a:rPr lang="en-US" sz="2400"/>
              <a:t> do the following:"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that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VariableName</a:t>
            </a:r>
            <a:r>
              <a:rPr lang="en-US" sz="2000"/>
              <a:t> must be declared within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/>
              <a:t>-each loop, not before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also that a colon (not a semicolon) is used after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VariableName</a:t>
            </a: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The "For-Each" Loop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696200" cy="46482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>
                <a:solidFill>
                  <a:srgbClr val="034CA1"/>
                </a:solidFill>
              </a:rPr>
              <a:t>for</a:t>
            </a:r>
            <a:r>
              <a:rPr lang="en-US" sz="2400"/>
              <a:t>-each loop</a:t>
            </a:r>
            <a:r>
              <a:rPr lang="en-US" sz="2400">
                <a:solidFill>
                  <a:srgbClr val="034CA1"/>
                </a:solidFill>
              </a:rPr>
              <a:t> </a:t>
            </a:r>
            <a:r>
              <a:rPr lang="en-US" sz="2400"/>
              <a:t>can make code cleaner and less error prone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the indexed variable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 is used only as a way to cycle through the elements, then it would be preferable to change it to a </a:t>
            </a:r>
            <a:r>
              <a:rPr lang="en-US" sz="2400">
                <a:solidFill>
                  <a:srgbClr val="034CA1"/>
                </a:solidFill>
              </a:rPr>
              <a:t>for</a:t>
            </a:r>
            <a:r>
              <a:rPr lang="en-US" sz="2400"/>
              <a:t>-each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for (int i = 0; i &lt; a.length; i++)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	a[i] = 0.0;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Can be changed to: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for (double element : a)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	element = 0.0;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Note that the </a:t>
            </a:r>
            <a:r>
              <a:rPr lang="en-US" sz="2400">
                <a:solidFill>
                  <a:srgbClr val="034CA1"/>
                </a:solidFill>
              </a:rPr>
              <a:t>for</a:t>
            </a:r>
            <a:r>
              <a:rPr lang="en-US" sz="2400"/>
              <a:t>-each syntax is  simpler and quite easy to understand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Methods with a Variable Number of Parameters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Starting with Java 5.0, methods can be defined that take any number of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Essentially, it is implemented by taking in an array as argument, but the job of placing values in the array is done automatically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values for the array are given as arguments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Java automatically creates an array and places the arguments in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Note that arguments corresponding to regular parameters are handled in the usual way</a:t>
            </a: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Methods with a Variable Number of Parameters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543800" cy="4191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Such a method has as the last item on its parameter list a </a:t>
            </a:r>
            <a:r>
              <a:rPr lang="en-US" sz="2400" i="1"/>
              <a:t>vararg specification</a:t>
            </a:r>
            <a:r>
              <a:rPr lang="en-US" sz="2400"/>
              <a:t> of the form: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Type... ArrayName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 the three dots called an </a:t>
            </a:r>
            <a:r>
              <a:rPr lang="en-US" sz="2000" i="1"/>
              <a:t>ellipsis</a:t>
            </a:r>
            <a:r>
              <a:rPr lang="en-US" sz="2000"/>
              <a:t> that must be included as part of the vararg specification syntax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Following the arguments for regular parameters are any number of arguments of the type given in the vararg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These arguments are automatically placed in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This array can be used in the method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 that a vararg specification allows any number of arguments, including zero</a:t>
            </a: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Method with a Variable Number of Parameters (Part 1 of 2)</a:t>
            </a:r>
          </a:p>
        </p:txBody>
      </p:sp>
      <p:pic>
        <p:nvPicPr>
          <p:cNvPr id="58371" name="Picture 5" descr="savitch_c06d0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Method with a Variable Number of Parameters (Part 2 of 2)</a:t>
            </a:r>
          </a:p>
        </p:txBody>
      </p:sp>
      <p:pic>
        <p:nvPicPr>
          <p:cNvPr id="59395" name="Picture 3" descr="savitch_c06d0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Privacy Leaks with Array Instance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an accessor method does return the contents of an array, special care must be taken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Just as when an accessor returns a reference to any private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public double[] getArray()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  return anArray;//BAD!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example above will result in a </a:t>
            </a:r>
            <a:r>
              <a:rPr lang="en-US" sz="2400" i="1"/>
              <a:t>privacy leak</a:t>
            </a: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Privacy Leaks with Array Instance Variables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543800" cy="4191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previous accessor method would simply return a reference to the array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anArray</a:t>
            </a:r>
            <a:r>
              <a:rPr lang="en-US" sz="2400"/>
              <a:t> itself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Instead, an accessor method should return a reference to a </a:t>
            </a:r>
            <a:r>
              <a:rPr lang="en-US" sz="2400" i="1"/>
              <a:t>deep copy</a:t>
            </a:r>
            <a:r>
              <a:rPr lang="en-US" sz="2400"/>
              <a:t> of the private array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Below, both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000"/>
              <a:t> are instance variables of the class containing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getArray</a:t>
            </a:r>
            <a:r>
              <a:rPr lang="en-US" sz="2000"/>
              <a:t> method</a:t>
            </a:r>
          </a:p>
          <a:p>
            <a:pPr lvl="1" eaLnBrk="1" hangingPunct="1">
              <a:lnSpc>
                <a:spcPct val="80000"/>
              </a:lnSpc>
            </a:pPr>
            <a:endParaRPr lang="en-US" sz="9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double[] getArray()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double[] temp = new double[count];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(int i = 0; i &lt; count;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temp[i] = a[i];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temp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Privacy Leaks with Array Instance Variables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If a private instance variable is an array that has a class as its base type, then copies must be made of each class object in the array when the array is copied: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ClassType[]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getArray()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ClassType[]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temp = new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ClassType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[count];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(int i = 0; i &lt; count;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temp[i] = new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ClassType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(someArray[i]);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temp;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Creating and Accessing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number of indexed variables in an array is called the </a:t>
            </a:r>
            <a:r>
              <a:rPr lang="en-US" sz="2800" i="1"/>
              <a:t>length</a:t>
            </a:r>
            <a:r>
              <a:rPr lang="en-US" sz="2800"/>
              <a:t> or </a:t>
            </a:r>
            <a:r>
              <a:rPr lang="en-US" sz="2800" i="1"/>
              <a:t>size</a:t>
            </a:r>
            <a:r>
              <a:rPr lang="en-US" sz="2800"/>
              <a:t> of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When an array is created, the length of the array is given in square brackets after the array type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indexed variables are then numbered starting with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800"/>
              <a:t>, and ending with the integer that is </a:t>
            </a:r>
            <a:r>
              <a:rPr lang="en-US" sz="2800" i="1"/>
              <a:t>one less than the length of the array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000" i="1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Sorting an Array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/>
              <a:t>A sort method takes in an array parameter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/>
              <a:t>, and rearranges the elements in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/>
              <a:t>, so that after the method call is finished, the elements of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/>
              <a:t> are sorted in ascending order</a:t>
            </a:r>
          </a:p>
          <a:p>
            <a:pPr eaLnBrk="1" hangingPunct="1"/>
            <a:r>
              <a:rPr lang="en-US" sz="2800"/>
              <a:t>A </a:t>
            </a:r>
            <a:r>
              <a:rPr lang="en-US" sz="2800" i="1"/>
              <a:t>selection sort</a:t>
            </a:r>
            <a:r>
              <a:rPr lang="en-US" sz="2800"/>
              <a:t> accomplishes this by using the following algorithm: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(int index = 0; index &lt; count; index++)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Place the indexth smallest element in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a[index]</a:t>
            </a: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Selection Sort (Part 1 of 2)</a:t>
            </a:r>
          </a:p>
        </p:txBody>
      </p:sp>
      <p:pic>
        <p:nvPicPr>
          <p:cNvPr id="64515" name="Picture 8" descr="savitch_c06d10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65238"/>
            <a:ext cx="777240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Selection Sort (Part 2 of 2)</a:t>
            </a:r>
          </a:p>
        </p:txBody>
      </p:sp>
      <p:pic>
        <p:nvPicPr>
          <p:cNvPr id="65539" name="Picture 4" descr="savitch_c06d10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77938"/>
            <a:ext cx="77724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SelectionSort</a:t>
            </a:r>
            <a:r>
              <a:rPr lang="en-US" sz="3200"/>
              <a:t> Class (Part 1 of 5)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class SelectionSort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Precondition: count &lt;= a.length;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The first count indexed variables 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values.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Action: Sorts a so that a[0] &lt;= a[1] &lt;=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... &lt;= a[count - 1].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/>
              <a:t>    </a:t>
            </a: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SelectionSort</a:t>
            </a:r>
            <a:r>
              <a:rPr lang="en-US" sz="3200"/>
              <a:t> Class (Part 2 of 5)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void sort(double[] a, int count)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int index, indexOfNextSmallest;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(index = 0; index &lt; count - 1; index++)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{//Place the correct value in a[index]: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indexOfNextSmallest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indexOfSmallest(index, a, count);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interchange(index,indexOfNextSmallest, 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//a[0]&lt;=a[1]&lt;=...&lt;=a[index] and these 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//the smallest of the original array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//elements. The remaining positions contain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//the rest of the original array elements.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SelectionSort</a:t>
            </a:r>
            <a:r>
              <a:rPr lang="en-US" sz="3200"/>
              <a:t> Class (Part 3 of 5)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Returns the index of the smallest value among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a[startIndex], a[startIndex+1], 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a[numberUsed - 1]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private static int indexOfSmallest(int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startIndex, double[] a, int count)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double min = a[startIndex];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int indexOfMin = startIndex;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int 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SelectionSort</a:t>
            </a:r>
            <a:r>
              <a:rPr lang="en-US" sz="3200"/>
              <a:t> Class (Part 4 of 5)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(index = startIndex + 1;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index &lt; count; index++)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if (a[index] &lt; min)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min = a[index];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indexOfMin = 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//min is smallest of a[startIndex] through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//a[index]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indexOfMin;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SelectionSort</a:t>
            </a:r>
            <a:r>
              <a:rPr lang="en-US" sz="3200"/>
              <a:t> Class (Part 5 of 5)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524000"/>
            <a:ext cx="7543800" cy="46482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/**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Precondition: i and j are legal indices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the array 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Postcondition: Values of a[i] and a[j] 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been interchanged.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private static void interchange(int i, int j,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                 double[] 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double temp;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temp = a[i];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a[i] = a[j];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a[j] = temp; //original value of a[i]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Enumerated Types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Starting with version 5.0, Java permits enumerated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An enumerated type is a type in which all the values are given in a (typically) short list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2400"/>
              <a:t>The definition of an enumerated type is normally placed outside of all methods in the same place that named constants are defined: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enum TypeName {VALUE_1, VALUE_2, …, VALUE_N};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000"/>
              <a:t>Note that a value of an enumerated type is a kind of named constant and so, by convention, is spelled with all uppercase letters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000"/>
              <a:t>As with any other type, variables can be declared of an enumerated type</a:t>
            </a: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Enumerated Types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848600" cy="4419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Given the following definition of an enumerated type: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enum WorkDay {MONDAY, TUESDAY, WEDNESDAY, THURSDAY, FRIDAY};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 variable of this type can be declared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WorkDay meetingDay, availableDay;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value of a variable of this type can be set to one of the values listed in the definition of the type, or else to the special value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null</a:t>
            </a:r>
            <a:r>
              <a:rPr lang="en-US" sz="280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meetingDay = WorkDay.THURSDAY;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availableDay = null;</a:t>
            </a:r>
            <a:endParaRPr lang="en-US" sz="240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Creating and Accessing Arrays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  <a:endParaRPr lang="en-US" sz="2000" b="1"/>
          </a:p>
          <a:p>
            <a:pPr eaLnBrk="1" hangingPunct="1">
              <a:lnSpc>
                <a:spcPct val="80000"/>
              </a:lnSpc>
            </a:pPr>
            <a:r>
              <a:rPr lang="en-US" sz="2400"/>
              <a:t>A variable may be used in place of the integer (i.e., in place of the integer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5</a:t>
            </a:r>
            <a:r>
              <a:rPr lang="en-US" sz="2000">
                <a:solidFill>
                  <a:srgbClr val="034CA1"/>
                </a:solidFill>
              </a:rPr>
              <a:t> </a:t>
            </a:r>
            <a:r>
              <a:rPr lang="en-US" sz="2000"/>
              <a:t>above</a:t>
            </a:r>
            <a:r>
              <a:rPr lang="en-US" sz="240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value of this variable can then be read from the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This enables the size of the array to be determined when the program is run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score = new double[count];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/>
              <a:t>An array can have indexed variables of any type, including any 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All of the indexed variables in a single array must be of the same type, called the </a:t>
            </a:r>
            <a:r>
              <a:rPr lang="en-US" sz="2400" i="1"/>
              <a:t>base type </a:t>
            </a:r>
            <a:r>
              <a:rPr lang="en-US" sz="2400"/>
              <a:t>of the array</a:t>
            </a:r>
            <a:endParaRPr lang="en-US" sz="2400" i="1"/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Enumerated Types Usage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543800" cy="4572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Just like other types, variable of this type can be declared and initialized at the same time: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WorkDay meetingDay = WorkDay.THURSDAY;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that the value of an enumerated type must be prefaced with the name of the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value of a variable or constant of an enumerated type can be output 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println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code: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System.out.println(meetingDay);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Will produce the following output: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THURSDAY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As will the code: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System.out.println(WorkDay.THURSDAY);</a:t>
            </a:r>
            <a:endParaRPr lang="en-US" sz="1800"/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that the type name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WorkDay</a:t>
            </a:r>
            <a:r>
              <a:rPr lang="en-US" sz="2000"/>
              <a:t> is not output</a:t>
            </a: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Enumerated Types Usage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543800" cy="4191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Although they may look like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/>
              <a:t> values, values of an enumerated type are not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/>
              <a:t>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However, they can be used for tasks which could be done by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/>
              <a:t> values and, in some cases, work better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Using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/>
              <a:t> variable allows the possibility of setting the variable to a nonsense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Using an enumerated type variable constrains the possible values for that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error message will result if an attempt is made to give an enumerated type variable a value that is not defined for its type  </a:t>
            </a: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Enumerated Types Usage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Two variables or constants of an enumerated type can be compared using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/>
              <a:t> method or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/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However,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/>
              <a:t> operator has a nicer syntax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 (meetingDay == availableDay)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	System.out.println("Meeting will be on schedule.");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 (meetingDay == WorkDay.THURSDAY)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	System.out.println("Long weekend!);</a:t>
            </a: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An Enumerated Type</a:t>
            </a:r>
          </a:p>
        </p:txBody>
      </p:sp>
      <p:pic>
        <p:nvPicPr>
          <p:cNvPr id="76803" name="Picture 6" descr="savitch_c06d1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Some Methods Included with Every Enumerated Type (Part 1 of 3)</a:t>
            </a:r>
          </a:p>
        </p:txBody>
      </p:sp>
      <p:pic>
        <p:nvPicPr>
          <p:cNvPr id="77827" name="Picture 6" descr="savitch_c06d14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Some Methods Included with Every Enumerated Type (Part 2 of 3)</a:t>
            </a:r>
          </a:p>
        </p:txBody>
      </p:sp>
      <p:pic>
        <p:nvPicPr>
          <p:cNvPr id="78851" name="Picture 3" descr="savitch_c06d14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Some Methods Included with Every Enumerated Type (Part 3 of 3)</a:t>
            </a:r>
          </a:p>
        </p:txBody>
      </p:sp>
      <p:pic>
        <p:nvPicPr>
          <p:cNvPr id="79875" name="Picture 3" descr="savitch_c06d14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values</a:t>
            </a:r>
            <a:r>
              <a:rPr lang="en-US"/>
              <a:t> Method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To get the full potential from an enumerated type, it is often necessary to cycle through all the values of the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Every enumerated type is automatically provided with the static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values()</a:t>
            </a:r>
            <a:r>
              <a:rPr lang="en-US" sz="2400"/>
              <a:t> which provides this 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returns an array whose elements are the values of the enumerated type given in the order in which the elements are listed in the definition of the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base type of the array that is returned is the enumerated type </a:t>
            </a: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0"/>
            <a:ext cx="7543800" cy="114300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Method </a:t>
            </a:r>
            <a:r>
              <a:rPr lang="en-US" b="1">
                <a:latin typeface="Courier New" pitchFamily="49" charset="0"/>
              </a:rPr>
              <a:t>values</a:t>
            </a:r>
            <a:r>
              <a:rPr lang="en-US" b="1"/>
              <a:t> </a:t>
            </a:r>
            <a:r>
              <a:rPr lang="en-US"/>
              <a:t>(Part 1 of 2)</a:t>
            </a:r>
          </a:p>
        </p:txBody>
      </p:sp>
      <p:pic>
        <p:nvPicPr>
          <p:cNvPr id="81923" name="Picture 6" descr="savitch_c06d15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" b="2220"/>
          <a:stretch>
            <a:fillRect/>
          </a:stretch>
        </p:blipFill>
        <p:spPr bwMode="auto">
          <a:xfrm>
            <a:off x="857250" y="1389063"/>
            <a:ext cx="6783388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The Method </a:t>
            </a:r>
            <a:r>
              <a:rPr lang="en-US" b="1">
                <a:latin typeface="Courier New" pitchFamily="49" charset="0"/>
              </a:rPr>
              <a:t>values</a:t>
            </a:r>
            <a:r>
              <a:rPr lang="en-US" b="1"/>
              <a:t> </a:t>
            </a:r>
            <a:r>
              <a:rPr lang="en-US"/>
              <a:t>(Part 2 of 2)</a:t>
            </a:r>
          </a:p>
        </p:txBody>
      </p:sp>
      <p:pic>
        <p:nvPicPr>
          <p:cNvPr id="82947" name="Picture 4" descr="savitch_c06d15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Declaring and Creating an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/>
              <a:t>An array is declared and created in almost the same way that objects are declared and created:</a:t>
            </a:r>
          </a:p>
          <a:p>
            <a:pPr algn="ctr" eaLnBrk="1" hangingPunct="1">
              <a:buFontTx/>
              <a:buNone/>
            </a:pP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BaseType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[]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ArrayName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BaseType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[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];</a:t>
            </a:r>
          </a:p>
          <a:p>
            <a:pPr lvl="1" eaLnBrk="1" hangingPunct="1"/>
            <a:r>
              <a:rPr lang="en-US" sz="2400"/>
              <a:t>The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en-US" sz="2400"/>
              <a:t>may be given as an expression that evaluates to a nonnegative integer, for example,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/>
              <a:t> variable</a:t>
            </a:r>
            <a:endParaRPr lang="en-US" sz="2400">
              <a:solidFill>
                <a:srgbClr val="034CA1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char[] line = new char[80];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reading = new double[count];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Person[] specimen = new Person[100];</a:t>
            </a:r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Programming Tip:  Enumerated Types in </a:t>
            </a:r>
            <a:r>
              <a:rPr lang="en-US" sz="3200" b="1">
                <a:latin typeface="Courier New" pitchFamily="49" charset="0"/>
              </a:rPr>
              <a:t>switch</a:t>
            </a:r>
            <a:r>
              <a:rPr lang="en-US" sz="3200"/>
              <a:t> Statements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Enumerated types can be used to control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000"/>
              <a:t> control expression uses a variable of an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Case labels are the unqualified values of the same enumerated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enumerated type control variable is set by using the static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valueOf</a:t>
            </a:r>
            <a:r>
              <a:rPr lang="en-US" sz="2400"/>
              <a:t> to convert an input string to a value of the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input string must contain all upper case letters, or be converted to all upper case letters using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toUpperCase</a:t>
            </a:r>
            <a:r>
              <a:rPr lang="en-US" sz="2000"/>
              <a:t> method</a:t>
            </a:r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Enumerated Type in a </a:t>
            </a:r>
            <a:r>
              <a:rPr lang="en-US" sz="3200" b="1">
                <a:latin typeface="Courier New" pitchFamily="49" charset="0"/>
              </a:rPr>
              <a:t>switch</a:t>
            </a:r>
            <a:r>
              <a:rPr lang="en-US" sz="3200"/>
              <a:t> Statement (Part 1 of 3)</a:t>
            </a:r>
          </a:p>
        </p:txBody>
      </p:sp>
      <p:pic>
        <p:nvPicPr>
          <p:cNvPr id="84995" name="Picture 6" descr="savitch_c06d16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Enumerated Type in a </a:t>
            </a:r>
            <a:r>
              <a:rPr lang="en-US" sz="3200" b="1">
                <a:latin typeface="Courier New" pitchFamily="49" charset="0"/>
              </a:rPr>
              <a:t>switch</a:t>
            </a:r>
            <a:r>
              <a:rPr lang="en-US" sz="3200"/>
              <a:t> Statement (Part 2 of 3)</a:t>
            </a:r>
          </a:p>
        </p:txBody>
      </p:sp>
      <p:pic>
        <p:nvPicPr>
          <p:cNvPr id="86019" name="Picture 3" descr="savitch_c06d16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Enumerated Type in a </a:t>
            </a:r>
            <a:r>
              <a:rPr lang="en-US" sz="3200" b="1">
                <a:latin typeface="Courier New" pitchFamily="49" charset="0"/>
              </a:rPr>
              <a:t>switch</a:t>
            </a:r>
            <a:r>
              <a:rPr lang="en-US" sz="3200"/>
              <a:t> Statement (Part 3 of 3)</a:t>
            </a:r>
          </a:p>
        </p:txBody>
      </p:sp>
      <p:pic>
        <p:nvPicPr>
          <p:cNvPr id="87043" name="Picture 3" descr="savitch_c06d16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Multidimensional Arrays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It is sometimes useful to have an array with more than one index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Multidimensional arrays are declared and created in basically the same way as one-dimensional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You simply use as many square brackets as there are indices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Each index must be enclosed in its own brackets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double[][]table = new double[100][10];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int[][][] figure = new int[10][20][30];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Person[][] = new Person[10][100];</a:t>
            </a: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Multidimensional Arrays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Multidimensional arrays may have any number of indices, but perhaps the most common number is 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Two-dimensional array can be visualized as a two-dimensional display with the first index giving the row, and the second index giving the column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char[][] a = new char[5][12];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Note that, like a one-dimensional array, each element of a multidimensional array is just a variable of the base type (in this case,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</a:t>
            </a:r>
            <a:r>
              <a:rPr lang="en-US" sz="2400"/>
              <a:t>)</a:t>
            </a: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Multidimensional Arrays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In Java, a two-dimensional array, such as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/>
              <a:t>, is actually an array of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array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contains a reference to a one-dimensional array of size 5 with a base type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Each indexed variable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a[0]</a:t>
            </a:r>
            <a:r>
              <a:rPr lang="en-US" sz="2400" b="1"/>
              <a:t>,</a:t>
            </a:r>
            <a:r>
              <a:rPr lang="en-US" sz="2400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a[1]</a:t>
            </a:r>
            <a:r>
              <a:rPr lang="en-US" sz="2400" b="1"/>
              <a:t>,</a:t>
            </a:r>
            <a:r>
              <a:rPr lang="en-US" sz="2400"/>
              <a:t> etc.) contains a reference to a one-dimensional array of size 12, also with a base type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A three-dimensional array is an array of arrays of arrays, and so forth for higher dimensions</a:t>
            </a:r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/>
              <a:t>Two-Dimensional Array as an Array of Arrays (Part 1 of 2)</a:t>
            </a:r>
          </a:p>
        </p:txBody>
      </p:sp>
      <p:pic>
        <p:nvPicPr>
          <p:cNvPr id="91139" name="Picture 7" descr="savitch_c06d17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" b="1787"/>
          <a:stretch>
            <a:fillRect/>
          </a:stretch>
        </p:blipFill>
        <p:spPr bwMode="auto">
          <a:xfrm>
            <a:off x="857250" y="1365250"/>
            <a:ext cx="6416675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/>
              <a:t>Two-Dimensional Array as an Array of Arrays (Part 2 of 2)</a:t>
            </a:r>
          </a:p>
        </p:txBody>
      </p:sp>
      <p:pic>
        <p:nvPicPr>
          <p:cNvPr id="92163" name="Picture 3" descr="savitch_c06d17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Using the </a:t>
            </a:r>
            <a:r>
              <a:rPr lang="en-US" sz="3200" b="1">
                <a:latin typeface="Courier New" pitchFamily="49" charset="0"/>
              </a:rPr>
              <a:t>length</a:t>
            </a:r>
            <a:r>
              <a:rPr lang="en-US" sz="3200"/>
              <a:t> Instance Variable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char[][] page = new char[30][100];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instance variable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400"/>
              <a:t> does not give the total number of indexed variables in a two-dimensional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Because a two-dimensional array is actually an array of arrays, the instance variable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/>
              <a:t> gives the number of first indices (or "rows") in the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page.length</a:t>
            </a:r>
            <a:r>
              <a:rPr lang="en-US" sz="2000"/>
              <a:t> is equal to 30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the same reason, the number of second indices (or "columns") for a given "row" is given by referencing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/>
              <a:t> for that </a:t>
            </a:r>
            <a:r>
              <a:rPr lang="en-US" sz="2000" i="1"/>
              <a:t>"row" 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page[0].length</a:t>
            </a:r>
            <a:r>
              <a:rPr lang="en-US" sz="2000"/>
              <a:t> is equal to 100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Referring to Arrays and Array 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Each array element can be used just like any other single variable by referring to it using an indexed expression: 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score[0]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array itself (i.e., the entire collection of indexed variables) can be referred to using the array name (without any square brackets): 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score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 array index can be computed when a program is run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may be represented by a variable: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score[index]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may be represented by an expression that evaluates to a suitable integer: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score[next + 1]</a:t>
            </a:r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Using the </a:t>
            </a:r>
            <a:r>
              <a:rPr lang="en-US" sz="3200" b="1">
                <a:latin typeface="Courier New" pitchFamily="49" charset="0"/>
              </a:rPr>
              <a:t>length</a:t>
            </a:r>
            <a:r>
              <a:rPr lang="en-US" sz="3200"/>
              <a:t> Instance Variable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/>
              <a:t>The following program demonstrates how a nested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/>
              <a:t> loop can be used to process a two-dimensional array</a:t>
            </a:r>
          </a:p>
          <a:p>
            <a:pPr lvl="1" eaLnBrk="1" hangingPunct="1"/>
            <a:r>
              <a:rPr lang="en-US" sz="2400"/>
              <a:t>Note how each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400"/>
              <a:t> instance variable is used</a:t>
            </a:r>
          </a:p>
          <a:p>
            <a:pPr lvl="3" eaLnBrk="1" hangingPunct="1">
              <a:buFontTx/>
              <a:buNone/>
            </a:pPr>
            <a:endParaRPr lang="en-US" sz="1800"/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row, column;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(row = 0; row &lt; page.length; row++)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(column = 0; column &lt; page[row].length;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                   column++)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page[row][column] = 'Z';</a:t>
            </a:r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Ragged Arrays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Each row in a two-dimensional array need not have the same number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Different rows can have different numbers of columns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An array that has a different number of elements per row it is called a </a:t>
            </a:r>
            <a:r>
              <a:rPr lang="en-US" i="1"/>
              <a:t>ragged array</a:t>
            </a:r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Ragged Arrays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double[][] a = new double[3][5];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400"/>
              <a:t>The above line is equivalent to the following: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 [][] a; 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 = new double[3][]; //Note below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a[0] = new double[5];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a[1] = new double[5];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a[2] = new double[5];</a:t>
            </a:r>
          </a:p>
          <a:p>
            <a:pPr lvl="1" eaLnBrk="1" hangingPunct="1"/>
            <a:r>
              <a:rPr lang="en-US" sz="2000"/>
              <a:t>Note that the second line makes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000"/>
              <a:t> the name of an array with room for 3 entries, each of which can be an array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doubles</a:t>
            </a:r>
            <a:r>
              <a:rPr lang="en-US" sz="2000"/>
              <a:t> </a:t>
            </a:r>
            <a:r>
              <a:rPr lang="en-US" sz="2000" i="1"/>
              <a:t>that can be of any length</a:t>
            </a:r>
          </a:p>
          <a:p>
            <a:pPr lvl="1" eaLnBrk="1" hangingPunct="1"/>
            <a:r>
              <a:rPr lang="en-US" sz="2000"/>
              <a:t>The next 3 lines each create an array of doubles of size 5</a:t>
            </a:r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Ragged Arrays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 [][] a; 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 = new double[3][];</a:t>
            </a:r>
          </a:p>
          <a:p>
            <a:pPr eaLnBrk="1" hangingPunct="1"/>
            <a:r>
              <a:rPr lang="en-US" sz="2800"/>
              <a:t>Since the above line does not specify the size of 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a[0]</a:t>
            </a:r>
            <a:r>
              <a:rPr lang="en-US" sz="2800" b="1"/>
              <a:t>,</a:t>
            </a:r>
            <a:r>
              <a:rPr lang="en-US" sz="2800"/>
              <a:t>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a[1]</a:t>
            </a:r>
            <a:r>
              <a:rPr lang="en-US" sz="2800" b="1"/>
              <a:t>,</a:t>
            </a:r>
            <a:r>
              <a:rPr lang="en-US" sz="2800"/>
              <a:t> or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a[2],</a:t>
            </a:r>
            <a:r>
              <a:rPr lang="en-US" sz="2800"/>
              <a:t> each could be made a different size instead: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a[0] = new double[5];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a[1] = new double[10];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a[2] = new double[4];</a:t>
            </a:r>
          </a:p>
        </p:txBody>
      </p:sp>
    </p:spTree>
  </p:cSld>
  <p:clrMapOvr>
    <a:masterClrMapping/>
  </p:clrMapOvr>
  <p:transition spd="med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Multidimensional Array Parameters and Returned Values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/>
              <a:t>Methods may have multidimensional array parameters</a:t>
            </a:r>
          </a:p>
          <a:p>
            <a:pPr lvl="1" eaLnBrk="1" hangingPunct="1"/>
            <a:r>
              <a:rPr lang="en-US" sz="2400"/>
              <a:t>They are specified in a way similar to  one-dimensional arrays</a:t>
            </a:r>
          </a:p>
          <a:p>
            <a:pPr lvl="1" eaLnBrk="1" hangingPunct="1"/>
            <a:r>
              <a:rPr lang="en-US" sz="2400"/>
              <a:t>They use the same number of sets of square brackets as they have dimensions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void myMethod(int[][] a)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/>
            <a:r>
              <a:rPr lang="en-US" sz="2400"/>
              <a:t>The parameter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is a two-dimensional array</a:t>
            </a:r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Multidimensional Array Parameters and Returned Values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Methods may have a multidimensional array type as their return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They use the same kind of type specification as for a multidimensional array parameter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public double[][] aMethod()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method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aMethod</a:t>
            </a:r>
            <a:r>
              <a:rPr lang="en-US"/>
              <a:t> returns an array of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 Grade Book Class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As an example of using arrays in a program, a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GradeBook</a:t>
            </a:r>
            <a:r>
              <a:rPr lang="en-US" sz="2800"/>
              <a:t> is used to process quiz scores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Objects of this class have three instance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grade</a:t>
            </a:r>
            <a:r>
              <a:rPr lang="en-US" sz="2400"/>
              <a:t>:  a two-dimensional array that records the grade of each student on each quiz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studentAverage</a:t>
            </a:r>
            <a:r>
              <a:rPr lang="en-US" sz="2400"/>
              <a:t>:  an array used to record the average quiz score for each student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quizAverage</a:t>
            </a:r>
            <a:r>
              <a:rPr lang="en-US" sz="2400"/>
              <a:t>:  an array used to record the average score for each quiz</a:t>
            </a:r>
          </a:p>
        </p:txBody>
      </p:sp>
    </p:spTree>
  </p:cSld>
  <p:clrMapOvr>
    <a:masterClrMapping/>
  </p:clrMapOvr>
  <p:transition spd="med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 Grade Book Class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/>
              <a:t>The score that student 1 received on quiz number 3 is recorded in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grade[0][2]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/>
              <a:t>The average quiz grade for student 2 is recorded in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studentAverage[1]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/>
              <a:t>The average score for quiz 3 is recorded in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quizAverage[2]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/>
              <a:t>Note the relationship between the three arrays</a:t>
            </a:r>
          </a:p>
        </p:txBody>
      </p:sp>
    </p:spTree>
  </p:cSld>
  <p:clrMapOvr>
    <a:masterClrMapping/>
  </p:clrMapOvr>
  <p:transition spd="med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The Two-Dimensional Array </a:t>
            </a:r>
            <a:r>
              <a:rPr lang="en-US" b="1">
                <a:latin typeface="Courier New" pitchFamily="49" charset="0"/>
              </a:rPr>
              <a:t>grade</a:t>
            </a:r>
            <a:endParaRPr lang="en-US">
              <a:latin typeface="Courier New" pitchFamily="49" charset="0"/>
            </a:endParaRPr>
          </a:p>
        </p:txBody>
      </p:sp>
      <p:pic>
        <p:nvPicPr>
          <p:cNvPr id="102403" name="Picture 7" descr="savitch_c06d1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58888"/>
            <a:ext cx="7221538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06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4881563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/>
              <a:t>Using the </a:t>
            </a:r>
            <a:r>
              <a:rPr lang="en-US" sz="3200" b="1">
                <a:latin typeface="Courier New" pitchFamily="49" charset="0"/>
              </a:rPr>
              <a:t>score</a:t>
            </a:r>
            <a:r>
              <a:rPr lang="en-US" sz="3200"/>
              <a:t> Array in a Program</a:t>
            </a:r>
            <a:endParaRPr lang="en-US" sz="3200">
              <a:solidFill>
                <a:srgbClr val="953A1F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/>
              <a:t> loop is ideally suited for performing array manipulations: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(index = 0; index &lt; 5; index++)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 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System.out.println(score[index] +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" differs from max by " + 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(max-score[index]) );</a:t>
            </a: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5999</Words>
  <Application>Microsoft Office PowerPoint</Application>
  <PresentationFormat>On-screen Show (4:3)</PresentationFormat>
  <Paragraphs>650</Paragraphs>
  <Slides>88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Courier New</vt:lpstr>
      <vt:lpstr>Office Theme</vt:lpstr>
      <vt:lpstr>CSC 2310 Object Oriented Programming  &amp; Design  Chapter 6</vt:lpstr>
      <vt:lpstr>Introduction to Arrays</vt:lpstr>
      <vt:lpstr>Creating and Accessing Arrays</vt:lpstr>
      <vt:lpstr>Creating and Accessing Arrays</vt:lpstr>
      <vt:lpstr>Creating and Accessing Arrays</vt:lpstr>
      <vt:lpstr>Creating and Accessing Arrays</vt:lpstr>
      <vt:lpstr>Declaring and Creating an Array</vt:lpstr>
      <vt:lpstr>Referring to Arrays and Array Elements</vt:lpstr>
      <vt:lpstr>Using the score Array in a Program</vt:lpstr>
      <vt:lpstr>Three Ways to Use Square Brackets [] with an Array Name</vt:lpstr>
      <vt:lpstr>The length Instance Variable</vt:lpstr>
      <vt:lpstr>Pitfall:  Array Index Out of Bounds</vt:lpstr>
      <vt:lpstr>Initializing Arrays</vt:lpstr>
      <vt:lpstr>Initializing Arrays</vt:lpstr>
      <vt:lpstr>Pitfall:  An Array of Characters Is Not a String</vt:lpstr>
      <vt:lpstr>Pitfall:  An Array of Characters Is Not a String</vt:lpstr>
      <vt:lpstr>Pitfall:  An Array of Characters Is Not a String</vt:lpstr>
      <vt:lpstr>Arrays and References</vt:lpstr>
      <vt:lpstr>Arrays are Objects</vt:lpstr>
      <vt:lpstr>Arrays Are Objects</vt:lpstr>
      <vt:lpstr>Pitfall:  Arrays with a Class Base Type</vt:lpstr>
      <vt:lpstr>Pitfall:  Arrays with a Class Base Type</vt:lpstr>
      <vt:lpstr>Array Parameters</vt:lpstr>
      <vt:lpstr>Array Parameters</vt:lpstr>
      <vt:lpstr>Array Parameters</vt:lpstr>
      <vt:lpstr>Array Parameters</vt:lpstr>
      <vt:lpstr>Array Parameters</vt:lpstr>
      <vt:lpstr>Pitfall:  Use of = and == with Arrays</vt:lpstr>
      <vt:lpstr>Pitfall:  Use of = and == with Arrays</vt:lpstr>
      <vt:lpstr>Pitfall:  Use of = and == with Arrays</vt:lpstr>
      <vt:lpstr>Pitfall:  Use of = and == with Arrays</vt:lpstr>
      <vt:lpstr>Pitfall:  Use of = and == with Arrays</vt:lpstr>
      <vt:lpstr>Arguments for the Method main</vt:lpstr>
      <vt:lpstr>Arguments for the Method main</vt:lpstr>
      <vt:lpstr>Arguments for the Method main</vt:lpstr>
      <vt:lpstr>Methods That Return an Array</vt:lpstr>
      <vt:lpstr>Partially Filled Arrays</vt:lpstr>
      <vt:lpstr>Partially Filled Arrays</vt:lpstr>
      <vt:lpstr>Accessor Methods Need Not Simply Return Instance Variables</vt:lpstr>
      <vt:lpstr>The "for each" Loop</vt:lpstr>
      <vt:lpstr>The "for each" Loop</vt:lpstr>
      <vt:lpstr>The "For-Each" Loop</vt:lpstr>
      <vt:lpstr>Methods with a Variable Number of Parameters</vt:lpstr>
      <vt:lpstr>Methods with a Variable Number of Parameters</vt:lpstr>
      <vt:lpstr>Method with a Variable Number of Parameters (Part 1 of 2)</vt:lpstr>
      <vt:lpstr>Method with a Variable Number of Parameters (Part 2 of 2)</vt:lpstr>
      <vt:lpstr>Privacy Leaks with Array Instance Variables</vt:lpstr>
      <vt:lpstr>Privacy Leaks with Array Instance Variables</vt:lpstr>
      <vt:lpstr>Privacy Leaks with Array Instance Variables</vt:lpstr>
      <vt:lpstr>Sorting an Array</vt:lpstr>
      <vt:lpstr>Selection Sort (Part 1 of 2)</vt:lpstr>
      <vt:lpstr>Selection Sort (Part 2 of 2)</vt:lpstr>
      <vt:lpstr>SelectionSort Class (Part 1 of 5)</vt:lpstr>
      <vt:lpstr>SelectionSort Class (Part 2 of 5)</vt:lpstr>
      <vt:lpstr>SelectionSort Class (Part 3 of 5)</vt:lpstr>
      <vt:lpstr>SelectionSort Class (Part 4 of 5)</vt:lpstr>
      <vt:lpstr>SelectionSort Class (Part 5 of 5)</vt:lpstr>
      <vt:lpstr>Enumerated Types</vt:lpstr>
      <vt:lpstr>Enumerated Types Example</vt:lpstr>
      <vt:lpstr>Enumerated Types Usage</vt:lpstr>
      <vt:lpstr>Enumerated Types Usage</vt:lpstr>
      <vt:lpstr>Enumerated Types Usage</vt:lpstr>
      <vt:lpstr>An Enumerated Type</vt:lpstr>
      <vt:lpstr>Some Methods Included with Every Enumerated Type (Part 1 of 3)</vt:lpstr>
      <vt:lpstr>Some Methods Included with Every Enumerated Type (Part 2 of 3)</vt:lpstr>
      <vt:lpstr>Some Methods Included with Every Enumerated Type (Part 3 of 3)</vt:lpstr>
      <vt:lpstr>The values Method</vt:lpstr>
      <vt:lpstr>The Method values (Part 1 of 2)</vt:lpstr>
      <vt:lpstr>The Method values (Part 2 of 2)</vt:lpstr>
      <vt:lpstr>Programming Tip:  Enumerated Types in switch Statements</vt:lpstr>
      <vt:lpstr>Enumerated Type in a switch Statement (Part 1 of 3)</vt:lpstr>
      <vt:lpstr>Enumerated Type in a switch Statement (Part 2 of 3)</vt:lpstr>
      <vt:lpstr>Enumerated Type in a switch Statement (Part 3 of 3)</vt:lpstr>
      <vt:lpstr>Multidimensional Arrays</vt:lpstr>
      <vt:lpstr>Multidimensional Arrays</vt:lpstr>
      <vt:lpstr>Multidimensional Arrays</vt:lpstr>
      <vt:lpstr>Two-Dimensional Array as an Array of Arrays (Part 1 of 2)</vt:lpstr>
      <vt:lpstr>Two-Dimensional Array as an Array of Arrays (Part 2 of 2)</vt:lpstr>
      <vt:lpstr>Using the length Instance Variable</vt:lpstr>
      <vt:lpstr>Using the length Instance Variable</vt:lpstr>
      <vt:lpstr>Ragged Arrays</vt:lpstr>
      <vt:lpstr>Ragged Arrays</vt:lpstr>
      <vt:lpstr>Ragged Arrays</vt:lpstr>
      <vt:lpstr>Multidimensional Array Parameters and Returned Values</vt:lpstr>
      <vt:lpstr>Multidimensional Array Parameters and Returned Values</vt:lpstr>
      <vt:lpstr>A Grade Book Class</vt:lpstr>
      <vt:lpstr>A Grade Book Class</vt:lpstr>
      <vt:lpstr>The Two-Dimensional Array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mithu94 mithu94</cp:lastModifiedBy>
  <cp:revision>23</cp:revision>
  <dcterms:created xsi:type="dcterms:W3CDTF">2006-08-16T00:00:00Z</dcterms:created>
  <dcterms:modified xsi:type="dcterms:W3CDTF">2019-09-08T06:13:37Z</dcterms:modified>
</cp:coreProperties>
</file>