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.xml" ContentType="application/vnd.openxmlformats-officedocument.presentationml.tags+xml"/>
  <Override PartName="/ppt/notesSlides/notesSlide19.xml" ContentType="application/vnd.openxmlformats-officedocument.presentationml.notesSlide+xml"/>
  <Override PartName="/ppt/tags/tag2.xml" ContentType="application/vnd.openxmlformats-officedocument.presentationml.tags+xml"/>
  <Override PartName="/ppt/notesSlides/notesSlide20.xml" ContentType="application/vnd.openxmlformats-officedocument.presentationml.notesSlide+xml"/>
  <Override PartName="/ppt/tags/tag3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4.xml" ContentType="application/vnd.openxmlformats-officedocument.presentationml.tags+xml"/>
  <Override PartName="/ppt/notesSlides/notesSlide23.xml" ContentType="application/vnd.openxmlformats-officedocument.presentationml.notesSlide+xml"/>
  <Override PartName="/ppt/tags/tag5.xml" ContentType="application/vnd.openxmlformats-officedocument.presentationml.tags+xml"/>
  <Override PartName="/ppt/notesSlides/notesSlide24.xml" ContentType="application/vnd.openxmlformats-officedocument.presentationml.notesSlide+xml"/>
  <Override PartName="/ppt/tags/tag6.xml" ContentType="application/vnd.openxmlformats-officedocument.presentationml.tags+xml"/>
  <Override PartName="/ppt/notesSlides/notesSlide25.xml" ContentType="application/vnd.openxmlformats-officedocument.presentationml.notesSlide+xml"/>
  <Override PartName="/ppt/tags/tag7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8.xml" ContentType="application/vnd.openxmlformats-officedocument.presentationml.tags+xml"/>
  <Override PartName="/ppt/notesSlides/notesSlide28.xml" ContentType="application/vnd.openxmlformats-officedocument.presentationml.notesSlide+xml"/>
  <Override PartName="/ppt/tags/tag9.xml" ContentType="application/vnd.openxmlformats-officedocument.presentationml.tags+xml"/>
  <Override PartName="/ppt/notesSlides/notesSlide29.xml" ContentType="application/vnd.openxmlformats-officedocument.presentationml.notesSlide+xml"/>
  <Override PartName="/ppt/tags/tag10.xml" ContentType="application/vnd.openxmlformats-officedocument.presentationml.tags+xml"/>
  <Override PartName="/ppt/notesSlides/notesSlide30.xml" ContentType="application/vnd.openxmlformats-officedocument.presentationml.notesSlide+xml"/>
  <Override PartName="/ppt/tags/tag11.xml" ContentType="application/vnd.openxmlformats-officedocument.presentationml.tags+xml"/>
  <Override PartName="/ppt/notesSlides/notesSlide31.xml" ContentType="application/vnd.openxmlformats-officedocument.presentationml.notesSlide+xml"/>
  <Override PartName="/ppt/tags/tag12.xml" ContentType="application/vnd.openxmlformats-officedocument.presentationml.tags+xml"/>
  <Override PartName="/ppt/notesSlides/notesSlide32.xml" ContentType="application/vnd.openxmlformats-officedocument.presentationml.notesSlide+xml"/>
  <Override PartName="/ppt/tags/tag13.xml" ContentType="application/vnd.openxmlformats-officedocument.presentationml.tags+xml"/>
  <Override PartName="/ppt/notesSlides/notesSlide33.xml" ContentType="application/vnd.openxmlformats-officedocument.presentationml.notesSlide+xml"/>
  <Override PartName="/ppt/tags/tag14.xml" ContentType="application/vnd.openxmlformats-officedocument.presentationml.tags+xml"/>
  <Override PartName="/ppt/notesSlides/notesSlide34.xml" ContentType="application/vnd.openxmlformats-officedocument.presentationml.notesSlide+xml"/>
  <Override PartName="/ppt/tags/tag15.xml" ContentType="application/vnd.openxmlformats-officedocument.presentationml.tags+xml"/>
  <Override PartName="/ppt/notesSlides/notesSlide35.xml" ContentType="application/vnd.openxmlformats-officedocument.presentationml.notesSlide+xml"/>
  <Override PartName="/ppt/tags/tag16.xml" ContentType="application/vnd.openxmlformats-officedocument.presentationml.tags+xml"/>
  <Override PartName="/ppt/notesSlides/notesSlide36.xml" ContentType="application/vnd.openxmlformats-officedocument.presentationml.notesSlide+xml"/>
  <Override PartName="/ppt/tags/tag17.xml" ContentType="application/vnd.openxmlformats-officedocument.presentationml.tags+xml"/>
  <Override PartName="/ppt/notesSlides/notesSlide37.xml" ContentType="application/vnd.openxmlformats-officedocument.presentationml.notesSlide+xml"/>
  <Override PartName="/ppt/tags/tag18.xml" ContentType="application/vnd.openxmlformats-officedocument.presentationml.tags+xml"/>
  <Override PartName="/ppt/notesSlides/notesSlide38.xml" ContentType="application/vnd.openxmlformats-officedocument.presentationml.notesSlide+xml"/>
  <Override PartName="/ppt/tags/tag19.xml" ContentType="application/vnd.openxmlformats-officedocument.presentationml.tags+xml"/>
  <Override PartName="/ppt/notesSlides/notesSlide39.xml" ContentType="application/vnd.openxmlformats-officedocument.presentationml.notesSlide+xml"/>
  <Override PartName="/ppt/tags/tag20.xml" ContentType="application/vnd.openxmlformats-officedocument.presentationml.tags+xml"/>
  <Override PartName="/ppt/notesSlides/notesSlide40.xml" ContentType="application/vnd.openxmlformats-officedocument.presentationml.notesSlide+xml"/>
  <Override PartName="/ppt/tags/tag21.xml" ContentType="application/vnd.openxmlformats-officedocument.presentationml.tags+xml"/>
  <Override PartName="/ppt/notesSlides/notesSlide41.xml" ContentType="application/vnd.openxmlformats-officedocument.presentationml.notesSlide+xml"/>
  <Override PartName="/ppt/tags/tag22.xml" ContentType="application/vnd.openxmlformats-officedocument.presentationml.tags+xml"/>
  <Override PartName="/ppt/notesSlides/notesSlide42.xml" ContentType="application/vnd.openxmlformats-officedocument.presentationml.notesSlide+xml"/>
  <Override PartName="/ppt/tags/tag23.xml" ContentType="application/vnd.openxmlformats-officedocument.presentationml.tags+xml"/>
  <Override PartName="/ppt/notesSlides/notesSlide43.xml" ContentType="application/vnd.openxmlformats-officedocument.presentationml.notesSlide+xml"/>
  <Override PartName="/ppt/tags/tag24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tags/tag25.xml" ContentType="application/vnd.openxmlformats-officedocument.presentationml.tags+xml"/>
  <Override PartName="/ppt/notesSlides/notesSlide48.xml" ContentType="application/vnd.openxmlformats-officedocument.presentationml.notesSlide+xml"/>
  <Override PartName="/ppt/tags/tag26.xml" ContentType="application/vnd.openxmlformats-officedocument.presentationml.tags+xml"/>
  <Override PartName="/ppt/notesSlides/notesSlide49.xml" ContentType="application/vnd.openxmlformats-officedocument.presentationml.notesSlide+xml"/>
  <Override PartName="/ppt/tags/tag27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28.xml" ContentType="application/vnd.openxmlformats-officedocument.presentationml.tags+xml"/>
  <Override PartName="/ppt/notesSlides/notesSlide52.xml" ContentType="application/vnd.openxmlformats-officedocument.presentationml.notesSlide+xml"/>
  <Override PartName="/ppt/tags/tag29.xml" ContentType="application/vnd.openxmlformats-officedocument.presentationml.tags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tags/tag30.xml" ContentType="application/vnd.openxmlformats-officedocument.presentationml.tags+xml"/>
  <Override PartName="/ppt/notesSlides/notesSlide65.xml" ContentType="application/vnd.openxmlformats-officedocument.presentationml.notesSlide+xml"/>
  <Override PartName="/ppt/tags/tag31.xml" ContentType="application/vnd.openxmlformats-officedocument.presentationml.tags+xml"/>
  <Override PartName="/ppt/notesSlides/notesSlide66.xml" ContentType="application/vnd.openxmlformats-officedocument.presentationml.notesSlide+xml"/>
  <Override PartName="/ppt/tags/tag32.xml" ContentType="application/vnd.openxmlformats-officedocument.presentationml.tags+xml"/>
  <Override PartName="/ppt/notesSlides/notesSlide67.xml" ContentType="application/vnd.openxmlformats-officedocument.presentationml.notesSlide+xml"/>
  <Override PartName="/ppt/tags/tag33.xml" ContentType="application/vnd.openxmlformats-officedocument.presentationml.tags+xml"/>
  <Override PartName="/ppt/notesSlides/notesSlide68.xml" ContentType="application/vnd.openxmlformats-officedocument.presentationml.notesSlide+xml"/>
  <Override PartName="/ppt/tags/tag34.xml" ContentType="application/vnd.openxmlformats-officedocument.presentationml.tags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tags/tag35.xml" ContentType="application/vnd.openxmlformats-officedocument.presentationml.tags+xml"/>
  <Override PartName="/ppt/notesSlides/notesSlide73.xml" ContentType="application/vnd.openxmlformats-officedocument.presentationml.notesSlide+xml"/>
  <Override PartName="/ppt/tags/tag36.xml" ContentType="application/vnd.openxmlformats-officedocument.presentationml.tags+xml"/>
  <Override PartName="/ppt/notesSlides/notesSlide74.xml" ContentType="application/vnd.openxmlformats-officedocument.presentationml.notesSlide+xml"/>
  <Override PartName="/ppt/tags/tag37.xml" ContentType="application/vnd.openxmlformats-officedocument.presentationml.tags+xml"/>
  <Override PartName="/ppt/notesSlides/notesSlide75.xml" ContentType="application/vnd.openxmlformats-officedocument.presentationml.notesSlide+xml"/>
  <Override PartName="/ppt/tags/tag38.xml" ContentType="application/vnd.openxmlformats-officedocument.presentationml.tags+xml"/>
  <Override PartName="/ppt/notesSlides/notesSlide76.xml" ContentType="application/vnd.openxmlformats-officedocument.presentationml.notesSlide+xml"/>
  <Override PartName="/ppt/tags/tag39.xml" ContentType="application/vnd.openxmlformats-officedocument.presentationml.tags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3"/>
  </p:notesMasterIdLst>
  <p:sldIdLst>
    <p:sldId id="3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  <p:sldId id="345" r:id="rId78"/>
    <p:sldId id="346" r:id="rId79"/>
    <p:sldId id="1406" r:id="rId80"/>
    <p:sldId id="1407" r:id="rId81"/>
    <p:sldId id="1408" r:id="rId8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4390AB0-3E41-40B8-8090-625ACF7D1052}" type="datetimeFigureOut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3BAB509-0705-4A36-8D65-0946D30D0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AE07B8-04F8-4318-8A8B-3AFB493BCA8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58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6AC4B9-7487-4826-9897-E9E9BA7DA68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90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F95B0-4B3E-4EF9-99ED-95FA7BA700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5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8C15B9-8EA4-4183-B555-32748A0E2AB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85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8A6408-9442-4976-ACEF-16CFB1B77F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72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CBEC5A-1CE5-47E7-99F0-DB67380F72F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00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DA85BD-9AEB-4032-9C0A-CC26435A1F0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38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6E9EEA-0C07-4C81-9FB3-BE591EA569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89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5EFF18-30D2-47B0-84F3-5478E11087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60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16F8B9-F76C-4D29-9B46-B497DD3EA3A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94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E55E92-3035-462B-BE54-8E02633F658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82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EA9ABC-11A0-400C-81C6-D9ADBEFC6E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51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6ACD74-DA3E-4A96-B3D5-90A138C5166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13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65BA2B-9551-4A11-9504-DCC06AE2FBC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45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549643-4830-4F55-BCEF-AD85453882C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13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59A38A-E1DE-4BA4-99A2-B3E70D51ABC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387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13F3E5-56A4-4FFA-AAB2-DD92C5385AE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02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96E7B3-706E-481F-9BDD-7703DF26564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245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5EB96F-2AF3-4635-BF07-A1688A2236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43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CD7D24-5F71-4F20-B365-2D08E26788A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602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9F0CD1-2A78-4A69-AACC-C03824F54CB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283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9F834A-4557-44FC-8C29-E80F9B67C8B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45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519C7C-ACD3-43AD-8779-FF8C88D5D33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50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8E87D3-579B-41D0-B7B6-1CD2BD3E0A4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480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01253E-A7E5-42E1-89A0-CEB2F77DAA1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517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162B67-0C49-4699-9F63-16CC5D11CA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15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E344FB-F98C-4AB5-B740-447D19FAE51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486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93AEA1-B2D7-495F-98BD-C6F25574201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367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FDE28F-5EBD-4B34-A267-8801AE00096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638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CBB4C3-9507-471F-82B3-E1FE9A7D95D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288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44B79F-BE1F-41A3-BBCF-0D7345FC48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040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88FFE9-AE20-4959-897B-43F710E0669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763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D6C53A-5C0E-42AC-A141-C9C4D092385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26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528457-9483-445C-B429-42DCF7B25D2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435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CE9633-A1DE-4A78-BBFC-E04DA0BC27E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161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9E9A6F-327C-4228-921D-C76456DB32A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254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791040-5B9F-4C9D-8AAB-D627A49BF13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36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C02D95-E753-4303-8A86-AA932FE5565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265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9C65A3-B3A4-46C5-BD52-807603A84FA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971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9DD826-946E-4862-8A1F-1D6ECAFC97A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73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60B199-CEDF-419E-BD9A-807B4EC324D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00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347E88-6E8C-454D-9664-2027CE1F8AA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98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D500C7-7016-4974-B3C5-724FE058499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557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D48C50-CDBB-466B-978B-6E6DA163BEC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8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52417C-D032-4F8B-8E9C-597F40638CF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600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FBE473-3089-43F4-8021-A7100D4011E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264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EF18B0-FE38-42A0-81ED-44452597500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276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FB96E9-A7BF-4EC3-B029-6082916FF92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814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960F51-C547-44BD-95E6-F2476D6CDEF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01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1C43B4-C8A1-4E44-9F01-D85DF7B70D6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16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EF818C-B786-4B68-8ED5-C63FAF32F25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526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0440F0-8506-4D37-8661-EA987683EE3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987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09FFB0-5B91-4216-9D78-CF9F142BF51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287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8B3A9A-18C2-44B6-B505-7D6C7B5CB04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56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28B2CA-7223-4ED6-9C21-4348407F844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33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BB6153-E108-4ECE-A4B0-E00839A44C3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0096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B8CE6A-6F9B-4701-8B8C-9944D4D462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3209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00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37458E-BC9B-4ED4-8E7E-01C72EF47F6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813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01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2FAFD4-716C-436D-878D-D384E24B11E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752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02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7611B5-FAAB-4393-B513-E1765CD9454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798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3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03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AC7871-AEDA-4D40-9F4C-4677E8C84F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962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04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672A7B-8905-48A4-93D7-03ACEA2EC0D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422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05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130D18-A460-46AD-B0AC-D7A452A9561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7230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6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06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B679AD-E0B7-4E7D-B594-6C5007E4D7A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0495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7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07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C519F1-69F3-4B4D-A6DE-7633999B601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9235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8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08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4F6372-FB76-4683-A183-1FBFD484F2A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0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663AA3-AEC3-489F-9B22-3D0D30B08FC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1944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9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09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80A9FE-1253-442B-A8FE-77069B0918B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2509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0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10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D292AC-F926-454E-BFD5-FD4FE57382C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938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1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11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50F6B-D394-462D-8064-4674957F636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9583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2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12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AE24E0-149A-4C3F-B5C0-60CAF6A5AE6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92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4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14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E14DEC-3823-4F79-BFA8-44DB181767B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275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15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C55A69-B146-4262-990D-18D52C8F775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702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6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16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2F2352-796C-4B9A-B63E-C834CD56553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1984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7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17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1366A3-87F1-454C-8E29-C3169FFB3DD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5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A7B96E-C268-4656-9518-E663B93BE1F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9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677D5F-C154-4A73-ABB8-F1B57555B7A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5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C9C6F-E17E-432C-99CE-7A48FA6E3A4C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70E6DACC-E651-48F1-8057-ECA1C50238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72783-547E-4E3C-B9FE-595006045D68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16E9821F-0D3D-48AD-B4E2-23D854724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3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7C2B5-04BB-4985-BEC9-F61B31449A5A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F22702D1-5DCC-40A0-A72A-99230F6C1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19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46562"/>
            <a:ext cx="8595359" cy="2354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6335712" y="87433"/>
            <a:ext cx="2133599" cy="182879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69311" y="87433"/>
            <a:ext cx="551783" cy="182879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57200" y="1574562"/>
            <a:ext cx="8229600" cy="609600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57200" y="2336562"/>
            <a:ext cx="8229600" cy="762000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57200" y="3327162"/>
            <a:ext cx="8229600" cy="533400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457200" y="4012962"/>
            <a:ext cx="8229600" cy="609600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457200" y="4774962"/>
            <a:ext cx="8229600" cy="457200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457200" y="5460762"/>
            <a:ext cx="8229600" cy="457200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457200" y="6059250"/>
            <a:ext cx="8232128" cy="322262"/>
          </a:xfrm>
        </p:spPr>
        <p:txBody>
          <a:bodyPr/>
          <a:lstStyle>
            <a:lvl1pPr indent="-256032"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0707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83AE8-AF14-432C-808F-D9569166F0F7}" type="datetime1">
              <a:rPr lang="en-US"/>
              <a:pPr>
                <a:defRPr/>
              </a:pPr>
              <a:t>2/5/2020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2C286E17-D44C-4333-8EAC-9AD91FF31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36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17FB7-9723-42D5-869E-B42FBA31B402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71878392-0E5E-4C79-BCBC-A5D449A70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5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AAB0E-3B4B-442F-96A5-02C0956125CA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E09436D8-70B6-4451-AC99-9C8389D51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7C016-E5C3-46C1-BEEC-536FF94F26F5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9716FFDF-7989-4C77-B3A7-79643C611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4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326DB-1147-4BDE-8348-BAAB55826D09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47F03657-7A7F-4A24-AAB1-7435D1A957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9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AD96C-C036-4719-88CD-43BBA517DFC7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D14D6831-335F-4A09-9EE2-C10589267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9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95473-73C8-4ACD-9E8C-8D97944FA882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60F8B9D6-24AB-478F-B813-1131F3107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3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FA725-D6DE-4891-9FC3-113AAE0A6452}" type="datetime1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D2ED5BD3-D1EF-4700-9E6A-25BF3DE91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7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387E4A0-A97D-48B6-99DE-C90F0311A011}" type="datetime1">
              <a:rPr lang="en-US"/>
              <a:pPr>
                <a:defRPr/>
              </a:pPr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2016 Pearson Inc.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A86E012B-350C-4F5A-9716-EBAB95E25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3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3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3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35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3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3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image" Target="../media/image3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3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4" Type="http://schemas.openxmlformats.org/officeDocument/2006/relationships/image" Target="../media/image40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C244-50F9-49F1-97B1-9BD45B46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File I/O</a:t>
            </a:r>
          </a:p>
        </p:txBody>
      </p:sp>
    </p:spTree>
    <p:extLst>
      <p:ext uri="{BB962C8B-B14F-4D97-AF65-F5344CB8AC3E}">
        <p14:creationId xmlns:p14="http://schemas.microsoft.com/office/powerpoint/2010/main" val="2871367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Writing to a Text File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When a text file is opened in this way,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FileNotFoundException</a:t>
            </a:r>
            <a:r>
              <a:rPr lang="en-US" sz="2400"/>
              <a:t> can be thrown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In this context it actually means that the file could not be created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This type of exception can also be thrown when a program attempts to open a file for reading and there is no such file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It is therefore necessary to enclose this code in exception handling blocks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file should be opened inside a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000"/>
              <a:t> block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catch</a:t>
            </a:r>
            <a:r>
              <a:rPr lang="en-US" sz="2000"/>
              <a:t> block should catch and handle the possible exception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variable that refers to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PrintWriter</a:t>
            </a:r>
            <a:r>
              <a:rPr lang="en-US" sz="2000"/>
              <a:t> object should be declared outside the block (and initialized to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null</a:t>
            </a:r>
            <a:r>
              <a:rPr lang="en-US" sz="2000"/>
              <a:t>) so that it is not local to the block</a:t>
            </a: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Writing to a Text File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When a program is finished writing to a file, it should always close the stream connected to that file</a:t>
            </a:r>
          </a:p>
          <a:p>
            <a:pPr lvl="1" eaLnBrk="1" hangingPunct="1">
              <a:buFontTx/>
              <a:buNone/>
            </a:pPr>
            <a:r>
              <a:rPr lang="en-US" sz="2400" b="1" i="1">
                <a:solidFill>
                  <a:srgbClr val="034CA1"/>
                </a:solidFill>
                <a:latin typeface="Courier New" pitchFamily="49" charset="0"/>
              </a:rPr>
              <a:t>outputStreamName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.close();</a:t>
            </a:r>
          </a:p>
          <a:p>
            <a:pPr lvl="1" eaLnBrk="1" hangingPunct="1"/>
            <a:r>
              <a:rPr lang="en-US" sz="2400"/>
              <a:t>This allows the system to release any resources used to connect the stream to the file</a:t>
            </a:r>
          </a:p>
          <a:p>
            <a:pPr lvl="1" eaLnBrk="1" hangingPunct="1"/>
            <a:r>
              <a:rPr lang="en-US" sz="2400"/>
              <a:t>If the program does not close the file before the program ends, Java will close it automatically, but it is safest to close it explicitly</a:t>
            </a: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Writing to a Text File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Output streams connected to files are usually </a:t>
            </a:r>
            <a:r>
              <a:rPr lang="en-US" sz="2800" i="1"/>
              <a:t>buffered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Rather than physically writing to the file as soon as possible, the data is saved in a temporary location (</a:t>
            </a:r>
            <a:r>
              <a:rPr lang="en-US" sz="2400" i="1"/>
              <a:t>buffer</a:t>
            </a:r>
            <a:r>
              <a:rPr lang="en-US" sz="24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When enough data accumulates, or when the method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flush</a:t>
            </a:r>
            <a:r>
              <a:rPr lang="en-US" sz="2400"/>
              <a:t> is invoked, the buffered data is written to the file all at once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This is more efficient, since physical writes to a file can be slow</a:t>
            </a: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Writing to a Text File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The method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close</a:t>
            </a:r>
            <a:r>
              <a:rPr lang="en-US" sz="2800"/>
              <a:t> invokes the method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flush</a:t>
            </a:r>
            <a:r>
              <a:rPr lang="en-US" sz="2800"/>
              <a:t>, thus insuring that all the data is written to the file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If a program relies on Java to close the file, and the program terminates abnormally, then any output that was buffered may not get written to the file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Also, if a program writes to a file and later reopens it to read from the same file, it will have to be closed first anyway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sooner a file is closed after writing to it, the less likely it is that there will be a problem</a:t>
            </a: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File Names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The rules for how file names should be formed depend on a given operating system, not Java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When a file name is given to a java constructor for a stream, it is just a string, not a Java identifier (e.g.,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"fileName.txt"</a:t>
            </a:r>
            <a:r>
              <a:rPr lang="en-US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Any suffix used, such as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.txt</a:t>
            </a:r>
            <a:r>
              <a:rPr lang="en-US"/>
              <a:t> has no special meaning to a Java program</a:t>
            </a: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File Has Two Names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800"/>
              <a:t>Every input file and every output file used by a program has two names: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/>
              <a:t>The real file name used by the operating system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/>
              <a:t>The name of the stream that is connected to the file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/>
              <a:t>The actual file name is used to connect to the stream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/>
              <a:t>The stream name serves as a temporary name for the file, and is the name that is primarily used within the program</a:t>
            </a: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IOException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When performing file I/O there are many situations in which an exception, such as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FileNotFoundException</a:t>
            </a:r>
            <a:r>
              <a:rPr lang="en-US" sz="2400"/>
              <a:t>, may be thrown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Many of these exception classes are subclasses of the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IOException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class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IOException</a:t>
            </a:r>
            <a:r>
              <a:rPr lang="en-US" sz="2000"/>
              <a:t> is the root class for a variety of exception classes having to do with input and/or output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These exception classes are all checked 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Therefore, they must be caught or declared in a throws clause</a:t>
            </a: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Unchecked Exceptions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In contrast, the exception classes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NoSuchElementException</a:t>
            </a:r>
            <a:r>
              <a:rPr lang="en-US"/>
              <a:t>,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InputMismatchException</a:t>
            </a:r>
            <a:r>
              <a:rPr lang="en-US"/>
              <a:t>, and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IllegalStateException</a:t>
            </a:r>
            <a:r>
              <a:rPr lang="en-US"/>
              <a:t> are all unchecked exceptions</a:t>
            </a:r>
          </a:p>
          <a:p>
            <a:pPr lvl="1" eaLnBrk="1" hangingPunct="1"/>
            <a:r>
              <a:rPr lang="en-US"/>
              <a:t>Unchecked exceptions are not required to be caught or declared in a throws clause</a:t>
            </a: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Pitfall:  a </a:t>
            </a:r>
            <a:r>
              <a:rPr lang="en-US" b="1">
                <a:latin typeface="Courier New" pitchFamily="49" charset="0"/>
              </a:rPr>
              <a:t>try</a:t>
            </a:r>
            <a:r>
              <a:rPr lang="en-US"/>
              <a:t> Block is a Block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Since opening a file can result in an exception, it should be placed inside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try</a:t>
            </a:r>
            <a:r>
              <a:rPr lang="en-US" sz="2400"/>
              <a:t> block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If the variable for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PrintWriter</a:t>
            </a:r>
            <a:r>
              <a:rPr lang="en-US" sz="2400"/>
              <a:t> object needs to be used outside that block, then the variable must be declared outside the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Otherwise it would be local to the block, and could not be used elsewhere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it were declared in the block and referenced elsewhere, the compiler will generate a message indicating that it is an undefined identifier</a:t>
            </a: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Appending to a Text File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To create a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PrintWriter</a:t>
            </a:r>
            <a:r>
              <a:rPr lang="en-US" sz="2800"/>
              <a:t> object and connect it to a text file for </a:t>
            </a:r>
            <a:r>
              <a:rPr lang="en-US" sz="2800" i="1"/>
              <a:t>appending</a:t>
            </a:r>
            <a:r>
              <a:rPr lang="en-US" sz="2800"/>
              <a:t>, a second argument, set to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800"/>
              <a:t>, must be used in the constructor for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FileOutputStream</a:t>
            </a:r>
            <a:r>
              <a:rPr lang="en-US" sz="2800"/>
              <a:t> object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outputStreamName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= new PrintWriter(new FileOutputStream(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FileName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, true));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9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After this statement, the methods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print</a:t>
            </a:r>
            <a:r>
              <a:rPr lang="en-US" sz="2400" b="1"/>
              <a:t>,</a:t>
            </a:r>
            <a:r>
              <a:rPr lang="en-US" sz="2400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println</a:t>
            </a:r>
            <a:r>
              <a:rPr lang="en-US" sz="2400"/>
              <a:t> and/or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printf</a:t>
            </a:r>
            <a:r>
              <a:rPr lang="en-US" sz="2400"/>
              <a:t> can be used to write to the file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new text will be written </a:t>
            </a:r>
            <a:r>
              <a:rPr lang="en-US" sz="2400" i="1"/>
              <a:t>after the old text</a:t>
            </a:r>
            <a:r>
              <a:rPr lang="en-US" sz="2400"/>
              <a:t> in the file</a:t>
            </a: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Streams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</a:t>
            </a:r>
            <a:r>
              <a:rPr lang="en-US" i="1"/>
              <a:t>stream </a:t>
            </a:r>
            <a:r>
              <a:rPr lang="en-US"/>
              <a:t>is an object that enables the flow of data between a program and some I/O device or file</a:t>
            </a:r>
          </a:p>
          <a:p>
            <a:pPr lvl="1" eaLnBrk="1" hangingPunct="1"/>
            <a:r>
              <a:rPr lang="en-US"/>
              <a:t>If the data flows into a program, then the stream is called an </a:t>
            </a:r>
            <a:r>
              <a:rPr lang="en-US" i="1"/>
              <a:t>input stream</a:t>
            </a:r>
          </a:p>
          <a:p>
            <a:pPr lvl="1" eaLnBrk="1" hangingPunct="1"/>
            <a:r>
              <a:rPr lang="en-US"/>
              <a:t>If the data flows out of a program, then the stream is called an </a:t>
            </a:r>
            <a:r>
              <a:rPr lang="en-US" i="1"/>
              <a:t>output stream</a:t>
            </a: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Some Methods of the Class </a:t>
            </a:r>
            <a:r>
              <a:rPr lang="en-US" sz="3200" b="1">
                <a:latin typeface="Courier New" pitchFamily="49" charset="0"/>
              </a:rPr>
              <a:t>PrintWriter</a:t>
            </a:r>
            <a:r>
              <a:rPr lang="en-US" sz="3200"/>
              <a:t> (Part 1 of 3)</a:t>
            </a:r>
            <a:endParaRPr lang="en-US" sz="3200">
              <a:latin typeface="Courier New" pitchFamily="49" charset="0"/>
            </a:endParaRPr>
          </a:p>
        </p:txBody>
      </p:sp>
      <p:pic>
        <p:nvPicPr>
          <p:cNvPr id="33795" name="Picture 15" descr="savitch_c10d02_1of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" b="2177"/>
          <a:stretch>
            <a:fillRect/>
          </a:stretch>
        </p:blipFill>
        <p:spPr bwMode="auto">
          <a:xfrm>
            <a:off x="863600" y="1385888"/>
            <a:ext cx="6764338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Some Methods of the Class </a:t>
            </a:r>
            <a:r>
              <a:rPr lang="en-US" sz="3200" b="1">
                <a:latin typeface="Courier New" pitchFamily="49" charset="0"/>
              </a:rPr>
              <a:t>PrintWriter</a:t>
            </a:r>
            <a:r>
              <a:rPr lang="en-US" sz="3200"/>
              <a:t> (Part 2 of 3)</a:t>
            </a:r>
            <a:endParaRPr lang="en-US" sz="3200">
              <a:latin typeface="Courier New" pitchFamily="49" charset="0"/>
            </a:endParaRPr>
          </a:p>
        </p:txBody>
      </p:sp>
      <p:pic>
        <p:nvPicPr>
          <p:cNvPr id="34819" name="Picture 3" descr="savitch_c10d02_2of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308100"/>
            <a:ext cx="7212013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Some Methods of the Class </a:t>
            </a:r>
            <a:r>
              <a:rPr lang="en-US" sz="3200" b="1">
                <a:latin typeface="Courier New" pitchFamily="49" charset="0"/>
              </a:rPr>
              <a:t>PrintWriter</a:t>
            </a:r>
            <a:r>
              <a:rPr lang="en-US" sz="3200"/>
              <a:t> (Part 3 of 3)</a:t>
            </a:r>
            <a:endParaRPr lang="en-US" sz="3200">
              <a:latin typeface="Courier New" pitchFamily="49" charset="0"/>
            </a:endParaRPr>
          </a:p>
        </p:txBody>
      </p:sp>
      <p:pic>
        <p:nvPicPr>
          <p:cNvPr id="35843" name="Picture 3" descr="savitch_c10d02_3of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320800"/>
            <a:ext cx="7221538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Reading From a Text File Using </a:t>
            </a:r>
            <a:r>
              <a:rPr lang="en-US" sz="3200" b="1">
                <a:latin typeface="Courier New" pitchFamily="49" charset="0"/>
              </a:rPr>
              <a:t>Scanner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/>
              <a:t> can be used for reading from the keyboard as well as reading from a text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Simply replace the argument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System.in</a:t>
            </a:r>
            <a:r>
              <a:rPr lang="en-US" sz="2000"/>
              <a:t> (to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000"/>
              <a:t> constructor) with a suitable stream that is connected to the text file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Scanner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StreamObject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=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new Scanner(new FileInputStream(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FileName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Methods of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/>
              <a:t> class for reading input behave the same whether reading from the keyboard or reading from a text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For example,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nextInt</a:t>
            </a:r>
            <a:r>
              <a:rPr lang="en-US" sz="2000" b="1">
                <a:solidFill>
                  <a:srgbClr val="034CA1"/>
                </a:solidFill>
              </a:rPr>
              <a:t> </a:t>
            </a:r>
            <a:r>
              <a:rPr lang="en-US" sz="2000"/>
              <a:t>and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nextLine</a:t>
            </a:r>
            <a:r>
              <a:rPr lang="en-US" sz="2000"/>
              <a:t> methods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Reading Input from a Text File Using </a:t>
            </a:r>
            <a:r>
              <a:rPr lang="en-US" sz="3200" b="1">
                <a:latin typeface="Courier New" pitchFamily="49" charset="0"/>
              </a:rPr>
              <a:t>Scanner</a:t>
            </a:r>
            <a:r>
              <a:rPr lang="en-US" sz="3200" b="1"/>
              <a:t> </a:t>
            </a:r>
            <a:r>
              <a:rPr lang="en-US" sz="3200"/>
              <a:t>(Part 1 of 4)</a:t>
            </a:r>
            <a:endParaRPr lang="en-US" sz="3200">
              <a:latin typeface="Courier New" pitchFamily="49" charset="0"/>
            </a:endParaRPr>
          </a:p>
        </p:txBody>
      </p:sp>
      <p:pic>
        <p:nvPicPr>
          <p:cNvPr id="37891" name="Picture 8" descr="savitch_c10d03_1of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Reading Input from a Text File Using </a:t>
            </a:r>
            <a:r>
              <a:rPr lang="en-US" sz="3200" b="1">
                <a:latin typeface="Courier New" pitchFamily="49" charset="0"/>
              </a:rPr>
              <a:t>Scanner</a:t>
            </a:r>
            <a:r>
              <a:rPr lang="en-US" sz="3200" b="1"/>
              <a:t> </a:t>
            </a:r>
            <a:r>
              <a:rPr lang="en-US" sz="3200"/>
              <a:t>(Part 2 of 4)</a:t>
            </a:r>
            <a:endParaRPr lang="en-US" sz="3200">
              <a:latin typeface="Courier New" pitchFamily="49" charset="0"/>
            </a:endParaRPr>
          </a:p>
        </p:txBody>
      </p:sp>
      <p:pic>
        <p:nvPicPr>
          <p:cNvPr id="38915" name="Picture 3" descr="savitch_c10d03_2of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331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Reading Input from a Text File Using </a:t>
            </a:r>
            <a:r>
              <a:rPr lang="en-US" sz="3200" b="1">
                <a:latin typeface="Courier New" pitchFamily="49" charset="0"/>
              </a:rPr>
              <a:t>Scanner</a:t>
            </a:r>
            <a:r>
              <a:rPr lang="en-US" sz="3200" b="1"/>
              <a:t> </a:t>
            </a:r>
            <a:r>
              <a:rPr lang="en-US" sz="3200"/>
              <a:t>(Part 3 of 4)</a:t>
            </a:r>
            <a:endParaRPr lang="en-US" sz="3200">
              <a:latin typeface="Courier New" pitchFamily="49" charset="0"/>
            </a:endParaRPr>
          </a:p>
        </p:txBody>
      </p:sp>
      <p:pic>
        <p:nvPicPr>
          <p:cNvPr id="39939" name="Picture 3" descr="savitch_c10d03_3of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Reading Input from a Text File Using </a:t>
            </a:r>
            <a:r>
              <a:rPr lang="en-US" sz="3200" b="1">
                <a:latin typeface="Courier New" pitchFamily="49" charset="0"/>
              </a:rPr>
              <a:t>Scanner</a:t>
            </a:r>
            <a:r>
              <a:rPr lang="en-US" sz="3200" b="1"/>
              <a:t> </a:t>
            </a:r>
            <a:r>
              <a:rPr lang="en-US" sz="3200"/>
              <a:t>(Part 4 of 4)</a:t>
            </a:r>
            <a:endParaRPr lang="en-US" sz="3200">
              <a:latin typeface="Courier New" pitchFamily="49" charset="0"/>
            </a:endParaRPr>
          </a:p>
        </p:txBody>
      </p:sp>
      <p:pic>
        <p:nvPicPr>
          <p:cNvPr id="40963" name="Picture 3" descr="savitch_c10d03_4of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Testing for the End of a Text File with </a:t>
            </a:r>
            <a:r>
              <a:rPr lang="en-US" sz="3200" b="1">
                <a:latin typeface="Courier New" pitchFamily="49" charset="0"/>
              </a:rPr>
              <a:t>Scanner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 program that tries to read beyond the end of a file using methods of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800"/>
              <a:t> class will cause an exception to be thrown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However, instead of having to rely on an exception to signal the end of a file,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800"/>
              <a:t> class provides methods such as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hasNextInt</a:t>
            </a:r>
            <a:r>
              <a:rPr lang="en-US" sz="2800"/>
              <a:t> and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hasNextLine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These methods can also be used to check that the next token to be input is a suitable element of the appropriate type</a:t>
            </a: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Checking for the End of a Text File with </a:t>
            </a:r>
            <a:r>
              <a:rPr lang="en-US" sz="3200" b="1">
                <a:latin typeface="Courier New" pitchFamily="49" charset="0"/>
              </a:rPr>
              <a:t>hasNextLine</a:t>
            </a:r>
            <a:r>
              <a:rPr lang="en-US" sz="3200"/>
              <a:t> (Part 1 of 4)</a:t>
            </a:r>
            <a:endParaRPr lang="en-US" sz="3200" b="1">
              <a:latin typeface="Courier New" pitchFamily="49" charset="0"/>
            </a:endParaRPr>
          </a:p>
        </p:txBody>
      </p:sp>
      <p:pic>
        <p:nvPicPr>
          <p:cNvPr id="43011" name="Picture 9" descr="savitch_c10d04_1of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Streams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Input streams can flow from the keyboard or from a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System.in</a:t>
            </a:r>
            <a:r>
              <a:rPr lang="en-US" sz="2400"/>
              <a:t> is an input stream that connects to the keyboard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Scanner keyboard = new Scanner(System.in);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/>
              <a:t>Output streams can flow to a screen or to a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System.out</a:t>
            </a:r>
            <a:r>
              <a:rPr lang="en-US" sz="2400">
                <a:solidFill>
                  <a:srgbClr val="034CA1"/>
                </a:solidFill>
              </a:rPr>
              <a:t> </a:t>
            </a:r>
            <a:r>
              <a:rPr lang="en-US" sz="2400"/>
              <a:t>is an output stream that connects to the screen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System.out.println("Output stream");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Checking for the End of a Text File with </a:t>
            </a:r>
            <a:r>
              <a:rPr lang="en-US" sz="3200" b="1">
                <a:latin typeface="Courier New" pitchFamily="49" charset="0"/>
              </a:rPr>
              <a:t>hasNextLine</a:t>
            </a:r>
            <a:r>
              <a:rPr lang="en-US" sz="3200"/>
              <a:t> (Part 2 of 4)</a:t>
            </a:r>
            <a:endParaRPr lang="en-US" sz="3200" b="1">
              <a:latin typeface="Courier New" pitchFamily="49" charset="0"/>
            </a:endParaRPr>
          </a:p>
        </p:txBody>
      </p:sp>
      <p:pic>
        <p:nvPicPr>
          <p:cNvPr id="44035" name="Picture 3" descr="savitch_c10d04_2of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Checking for the End of a Text File with </a:t>
            </a:r>
            <a:r>
              <a:rPr lang="en-US" sz="3200" b="1">
                <a:latin typeface="Courier New" pitchFamily="49" charset="0"/>
              </a:rPr>
              <a:t>hasNextLine</a:t>
            </a:r>
            <a:r>
              <a:rPr lang="en-US" sz="3200"/>
              <a:t> (Part 3 of 4)</a:t>
            </a:r>
            <a:endParaRPr lang="en-US" sz="3200" b="1">
              <a:latin typeface="Courier New" pitchFamily="49" charset="0"/>
            </a:endParaRPr>
          </a:p>
        </p:txBody>
      </p:sp>
      <p:pic>
        <p:nvPicPr>
          <p:cNvPr id="45059" name="Picture 3" descr="savitch_c10d04_3of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363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Checking for the End of a Text File with </a:t>
            </a:r>
            <a:r>
              <a:rPr lang="en-US" sz="3200" b="1">
                <a:latin typeface="Courier New" pitchFamily="49" charset="0"/>
              </a:rPr>
              <a:t>hasNextLine</a:t>
            </a:r>
            <a:r>
              <a:rPr lang="en-US" sz="3200"/>
              <a:t> (Part 4 of 4)</a:t>
            </a:r>
            <a:endParaRPr lang="en-US" sz="3200" b="1">
              <a:latin typeface="Courier New" pitchFamily="49" charset="0"/>
            </a:endParaRPr>
          </a:p>
        </p:txBody>
      </p:sp>
      <p:pic>
        <p:nvPicPr>
          <p:cNvPr id="46083" name="Picture 3" descr="savitch_c10d04_4of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Checking for the End of a Text File with </a:t>
            </a:r>
            <a:r>
              <a:rPr lang="en-US" sz="3200" b="1">
                <a:latin typeface="Courier New" pitchFamily="49" charset="0"/>
              </a:rPr>
              <a:t>hasNextInt</a:t>
            </a:r>
            <a:r>
              <a:rPr lang="en-US" sz="3200"/>
              <a:t> (Part 1 of 2)</a:t>
            </a:r>
            <a:endParaRPr lang="en-US" sz="3200" b="1">
              <a:latin typeface="Courier New" pitchFamily="49" charset="0"/>
            </a:endParaRPr>
          </a:p>
        </p:txBody>
      </p:sp>
      <p:pic>
        <p:nvPicPr>
          <p:cNvPr id="47107" name="Picture 8" descr="savitch_c10d05_1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447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Checking for the End of a Text File with </a:t>
            </a:r>
            <a:r>
              <a:rPr lang="en-US" sz="3200" b="1">
                <a:latin typeface="Courier New" pitchFamily="49" charset="0"/>
              </a:rPr>
              <a:t>hasNextInt</a:t>
            </a:r>
            <a:r>
              <a:rPr lang="en-US" sz="3200"/>
              <a:t> (Part 2 of 2)</a:t>
            </a:r>
            <a:endParaRPr lang="en-US" sz="3200" b="1">
              <a:latin typeface="Courier New" pitchFamily="49" charset="0"/>
            </a:endParaRPr>
          </a:p>
        </p:txBody>
      </p:sp>
      <p:pic>
        <p:nvPicPr>
          <p:cNvPr id="48131" name="Picture 3" descr="savitch_c10d05_2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Methods in the Class </a:t>
            </a:r>
            <a:r>
              <a:rPr lang="en-US" sz="3200" b="1">
                <a:latin typeface="Courier New" pitchFamily="49" charset="0"/>
              </a:rPr>
              <a:t>Scanner</a:t>
            </a:r>
            <a:br>
              <a:rPr lang="en-US" sz="3200"/>
            </a:br>
            <a:r>
              <a:rPr lang="en-US" sz="3200"/>
              <a:t>(Part 1 of 11)</a:t>
            </a:r>
            <a:endParaRPr lang="en-US" sz="3200" b="1">
              <a:latin typeface="Courier New" pitchFamily="49" charset="0"/>
            </a:endParaRPr>
          </a:p>
        </p:txBody>
      </p:sp>
      <p:pic>
        <p:nvPicPr>
          <p:cNvPr id="49155" name="Picture 8" descr="savitch_c10d06_01of1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Methods in the Class </a:t>
            </a:r>
            <a:r>
              <a:rPr lang="en-US" sz="3200" b="1">
                <a:latin typeface="Courier New" pitchFamily="49" charset="0"/>
              </a:rPr>
              <a:t>Scanner</a:t>
            </a:r>
            <a:br>
              <a:rPr lang="en-US" sz="3200"/>
            </a:br>
            <a:r>
              <a:rPr lang="en-US" sz="3200"/>
              <a:t>(Part 2 of 11)</a:t>
            </a:r>
            <a:endParaRPr lang="en-US" sz="3200" b="1">
              <a:latin typeface="Courier New" pitchFamily="49" charset="0"/>
            </a:endParaRPr>
          </a:p>
        </p:txBody>
      </p:sp>
      <p:pic>
        <p:nvPicPr>
          <p:cNvPr id="50179" name="Picture 3" descr="savitch_c10d06_02of1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Methods in the Class </a:t>
            </a:r>
            <a:r>
              <a:rPr lang="en-US" sz="3200" b="1">
                <a:latin typeface="Courier New" pitchFamily="49" charset="0"/>
              </a:rPr>
              <a:t>Scanner</a:t>
            </a:r>
            <a:br>
              <a:rPr lang="en-US" sz="3200"/>
            </a:br>
            <a:r>
              <a:rPr lang="en-US" sz="3200"/>
              <a:t>(Part 3 of 11)</a:t>
            </a:r>
            <a:endParaRPr lang="en-US" sz="3200" b="1">
              <a:latin typeface="Courier New" pitchFamily="49" charset="0"/>
            </a:endParaRPr>
          </a:p>
        </p:txBody>
      </p:sp>
      <p:pic>
        <p:nvPicPr>
          <p:cNvPr id="51203" name="Picture 3" descr="savitch_c10d06_03of1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Methods in the Class </a:t>
            </a:r>
            <a:r>
              <a:rPr lang="en-US" sz="3200" b="1">
                <a:latin typeface="Courier New" pitchFamily="49" charset="0"/>
              </a:rPr>
              <a:t>Scanner</a:t>
            </a:r>
            <a:br>
              <a:rPr lang="en-US" sz="3200"/>
            </a:br>
            <a:r>
              <a:rPr lang="en-US" sz="3200"/>
              <a:t>(Part 4 of 11)</a:t>
            </a:r>
            <a:endParaRPr lang="en-US" sz="3200" b="1">
              <a:latin typeface="Courier New" pitchFamily="49" charset="0"/>
            </a:endParaRPr>
          </a:p>
        </p:txBody>
      </p:sp>
      <p:pic>
        <p:nvPicPr>
          <p:cNvPr id="52227" name="Picture 3" descr="savitch_c10d06_04of1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409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Methods in the Class </a:t>
            </a:r>
            <a:r>
              <a:rPr lang="en-US" sz="3200" b="1">
                <a:latin typeface="Courier New" pitchFamily="49" charset="0"/>
              </a:rPr>
              <a:t>Scanner</a:t>
            </a:r>
            <a:br>
              <a:rPr lang="en-US" sz="3200"/>
            </a:br>
            <a:r>
              <a:rPr lang="en-US" sz="3200"/>
              <a:t>(Part 5 of 11)</a:t>
            </a:r>
            <a:endParaRPr lang="en-US" sz="3200" b="1">
              <a:latin typeface="Courier New" pitchFamily="49" charset="0"/>
            </a:endParaRPr>
          </a:p>
        </p:txBody>
      </p:sp>
      <p:pic>
        <p:nvPicPr>
          <p:cNvPr id="53251" name="Picture 3" descr="savitch_c10d06_05of1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410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Text Files and Binary Files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Files that are designed to be read by human beings, and that can be read or written with an editor are called </a:t>
            </a:r>
            <a:r>
              <a:rPr lang="en-US" sz="2800" i="1"/>
              <a:t>text files</a:t>
            </a:r>
          </a:p>
          <a:p>
            <a:pPr lvl="1" eaLnBrk="1" hangingPunct="1"/>
            <a:r>
              <a:rPr lang="en-US" sz="2400"/>
              <a:t>Text files can also be called ASCII files because the data they contain uses an ASCII encoding scheme</a:t>
            </a:r>
          </a:p>
          <a:p>
            <a:pPr lvl="1" eaLnBrk="1" hangingPunct="1"/>
            <a:r>
              <a:rPr lang="en-US" sz="2400"/>
              <a:t>An advantage of text files is that the are usually the same on all computers, so that they can move from one computer to another</a:t>
            </a: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Methods in the Class </a:t>
            </a:r>
            <a:r>
              <a:rPr lang="en-US" sz="3200" b="1">
                <a:latin typeface="Courier New" pitchFamily="49" charset="0"/>
              </a:rPr>
              <a:t>Scanner</a:t>
            </a:r>
            <a:br>
              <a:rPr lang="en-US" sz="3200"/>
            </a:br>
            <a:r>
              <a:rPr lang="en-US" sz="3200"/>
              <a:t>(Part 6 of 11)</a:t>
            </a:r>
            <a:endParaRPr lang="en-US" sz="3200" b="1">
              <a:latin typeface="Courier New" pitchFamily="49" charset="0"/>
            </a:endParaRPr>
          </a:p>
        </p:txBody>
      </p:sp>
      <p:pic>
        <p:nvPicPr>
          <p:cNvPr id="54275" name="Picture 3" descr="savitch_c10d06_06of1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Methods in the Class </a:t>
            </a:r>
            <a:r>
              <a:rPr lang="en-US" sz="3200" b="1">
                <a:latin typeface="Courier New" pitchFamily="49" charset="0"/>
              </a:rPr>
              <a:t>Scanner</a:t>
            </a:r>
            <a:br>
              <a:rPr lang="en-US" sz="3200"/>
            </a:br>
            <a:r>
              <a:rPr lang="en-US" sz="3200"/>
              <a:t>(Part 7 of 11)</a:t>
            </a:r>
            <a:endParaRPr lang="en-US" sz="3200" b="1">
              <a:latin typeface="Courier New" pitchFamily="49" charset="0"/>
            </a:endParaRPr>
          </a:p>
        </p:txBody>
      </p:sp>
      <p:pic>
        <p:nvPicPr>
          <p:cNvPr id="55299" name="Picture 3" descr="savitch_c10d06_07of1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Methods in the Class </a:t>
            </a:r>
            <a:r>
              <a:rPr lang="en-US" sz="3200" b="1">
                <a:latin typeface="Courier New" pitchFamily="49" charset="0"/>
              </a:rPr>
              <a:t>Scanner</a:t>
            </a:r>
            <a:br>
              <a:rPr lang="en-US" sz="3200"/>
            </a:br>
            <a:r>
              <a:rPr lang="en-US" sz="3200"/>
              <a:t>(Part 8 of 11)</a:t>
            </a:r>
            <a:endParaRPr lang="en-US" sz="3200" b="1">
              <a:latin typeface="Courier New" pitchFamily="49" charset="0"/>
            </a:endParaRPr>
          </a:p>
        </p:txBody>
      </p:sp>
      <p:pic>
        <p:nvPicPr>
          <p:cNvPr id="56323" name="Picture 3" descr="savitch_c10d06_08of1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Methods in the Class </a:t>
            </a:r>
            <a:r>
              <a:rPr lang="en-US" sz="3200" b="1">
                <a:latin typeface="Courier New" pitchFamily="49" charset="0"/>
              </a:rPr>
              <a:t>Scanner</a:t>
            </a:r>
            <a:br>
              <a:rPr lang="en-US" sz="3200"/>
            </a:br>
            <a:r>
              <a:rPr lang="en-US" sz="3200"/>
              <a:t>(Part 9 of 11)</a:t>
            </a:r>
            <a:endParaRPr lang="en-US" sz="3200" b="1">
              <a:latin typeface="Courier New" pitchFamily="49" charset="0"/>
            </a:endParaRPr>
          </a:p>
        </p:txBody>
      </p:sp>
      <p:pic>
        <p:nvPicPr>
          <p:cNvPr id="57347" name="Picture 3" descr="savitch_c10d06_09of1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42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Methods in the Class </a:t>
            </a:r>
            <a:r>
              <a:rPr lang="en-US" sz="3200" b="1">
                <a:latin typeface="Courier New" pitchFamily="49" charset="0"/>
              </a:rPr>
              <a:t>Scanner</a:t>
            </a:r>
            <a:br>
              <a:rPr lang="en-US" sz="3200"/>
            </a:br>
            <a:r>
              <a:rPr lang="en-US" sz="3200"/>
              <a:t>(Part 10 of 11)</a:t>
            </a:r>
            <a:endParaRPr lang="en-US" sz="3200" b="1">
              <a:latin typeface="Courier New" pitchFamily="49" charset="0"/>
            </a:endParaRPr>
          </a:p>
        </p:txBody>
      </p:sp>
      <p:pic>
        <p:nvPicPr>
          <p:cNvPr id="58371" name="Picture 3" descr="savitch_c10d06_10of1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Methods in the Class </a:t>
            </a:r>
            <a:r>
              <a:rPr lang="en-US" sz="3200" b="1">
                <a:latin typeface="Courier New" pitchFamily="49" charset="0"/>
              </a:rPr>
              <a:t>Scanner</a:t>
            </a:r>
            <a:br>
              <a:rPr lang="en-US" sz="3200"/>
            </a:br>
            <a:r>
              <a:rPr lang="en-US" sz="3200"/>
              <a:t>(Part 11 of 11)</a:t>
            </a:r>
            <a:endParaRPr lang="en-US" sz="3200" b="1">
              <a:latin typeface="Courier New" pitchFamily="49" charset="0"/>
            </a:endParaRPr>
          </a:p>
        </p:txBody>
      </p:sp>
      <p:pic>
        <p:nvPicPr>
          <p:cNvPr id="59395" name="Picture 3" descr="savitch_c10d06_11of1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Reading From a Text File Using </a:t>
            </a:r>
            <a:r>
              <a:rPr lang="en-US" sz="3200" b="1">
                <a:latin typeface="Courier New" pitchFamily="49" charset="0"/>
              </a:rPr>
              <a:t>BufferedReader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BufferedReader</a:t>
            </a:r>
            <a:r>
              <a:rPr lang="en-US" sz="2400"/>
              <a:t> is a stream class that can be used to read from a text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An object of the class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BufferedReader</a:t>
            </a:r>
            <a:r>
              <a:rPr lang="en-US" sz="2000"/>
              <a:t> has the methods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read</a:t>
            </a:r>
            <a:r>
              <a:rPr lang="en-US" sz="2000"/>
              <a:t> and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readLine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/>
              <a:t>A program using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BufferedReader</a:t>
            </a:r>
            <a:r>
              <a:rPr lang="en-US" sz="2400"/>
              <a:t>, like one using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PrintWriter</a:t>
            </a:r>
            <a:r>
              <a:rPr lang="en-US" sz="2400"/>
              <a:t>, will start with a set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import</a:t>
            </a:r>
            <a:r>
              <a:rPr lang="en-US" sz="2400"/>
              <a:t> statements: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import java.io.BufferedReader;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import java.io.FileReader;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import java.io.FileNotFoundException;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import java.io.IOException;</a:t>
            </a:r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Reading From a Text File Using BufferedReader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Like the classes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PrintWriter</a:t>
            </a:r>
            <a:r>
              <a:rPr lang="en-US" sz="2400" b="1">
                <a:solidFill>
                  <a:srgbClr val="034CA1"/>
                </a:solidFill>
              </a:rPr>
              <a:t> </a:t>
            </a:r>
            <a:r>
              <a:rPr lang="en-US" sz="2400"/>
              <a:t>and</a:t>
            </a:r>
            <a:r>
              <a:rPr lang="en-US" sz="2400" b="1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 b="1"/>
              <a:t>,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BufferedReader</a:t>
            </a:r>
            <a:r>
              <a:rPr lang="en-US" sz="2400"/>
              <a:t> has no constructor that takes a file name as its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It needs to use another class,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FileReader</a:t>
            </a:r>
            <a:r>
              <a:rPr lang="en-US" sz="2000"/>
              <a:t>, to convert the file name to an object that can be used as an argument to its (the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BufferedReader</a:t>
            </a:r>
            <a:r>
              <a:rPr lang="en-US" sz="2000"/>
              <a:t>) constructor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 stream of the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BufferedReader</a:t>
            </a:r>
            <a:r>
              <a:rPr lang="en-US" sz="2400"/>
              <a:t> is created and connected to a text file as follows: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BufferedReader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readerObject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readerObject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= new BufferedReader(new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           FileReader(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FileName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));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This opens the file for reading</a:t>
            </a:r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Reading From a Text File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After these statements, the methods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read</a:t>
            </a:r>
            <a:r>
              <a:rPr lang="en-US" sz="2800" b="1"/>
              <a:t> </a:t>
            </a:r>
            <a:r>
              <a:rPr lang="en-US" sz="2800"/>
              <a:t>and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readLIne</a:t>
            </a:r>
            <a:r>
              <a:rPr lang="en-US" sz="2800"/>
              <a:t> can be used to read from the file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readLine</a:t>
            </a:r>
            <a:r>
              <a:rPr lang="en-US" sz="2400"/>
              <a:t> method is the same method used to read from the keyboard, but in this case it would read from a file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read</a:t>
            </a:r>
            <a:r>
              <a:rPr lang="en-US" sz="2400"/>
              <a:t> method reads a single character, and returns a value (of type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400"/>
              <a:t>) that corresponds to the character read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Since the read method does not return the character itself, a type cast must be used: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char next = (char)(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readerObject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.read());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Reading Input from a Text File Using </a:t>
            </a:r>
            <a:r>
              <a:rPr lang="en-US" sz="3200" b="1">
                <a:latin typeface="Courier New" pitchFamily="49" charset="0"/>
              </a:rPr>
              <a:t>BufferedReader</a:t>
            </a:r>
            <a:r>
              <a:rPr lang="en-US" sz="3200"/>
              <a:t> (Part 1 of 3)</a:t>
            </a:r>
            <a:endParaRPr lang="en-US" sz="3200" b="1">
              <a:latin typeface="Courier New" pitchFamily="49" charset="0"/>
            </a:endParaRPr>
          </a:p>
        </p:txBody>
      </p:sp>
      <p:pic>
        <p:nvPicPr>
          <p:cNvPr id="63491" name="Picture 8" descr="savitch_c10d07_1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Text Files and Binary Files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Files that are designed to be read by programs and that consist of a sequence of binary digits are called </a:t>
            </a:r>
            <a:r>
              <a:rPr lang="en-US" sz="2800" i="1"/>
              <a:t>binary files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Binary files are designed to be read on the same type of computer and with the same programming language as the computer that created the file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An advantage of binary files is that they are </a:t>
            </a:r>
            <a:r>
              <a:rPr lang="en-US" sz="2400" i="1"/>
              <a:t>more efficient to process</a:t>
            </a:r>
            <a:r>
              <a:rPr lang="en-US" sz="2400"/>
              <a:t> than text files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Unlike most binary files, Java binary files have the advantage of being platform independent also</a:t>
            </a: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Reading Input from a Text File Using </a:t>
            </a:r>
            <a:r>
              <a:rPr lang="en-US" sz="3200" b="1">
                <a:latin typeface="Courier New" pitchFamily="49" charset="0"/>
              </a:rPr>
              <a:t>BufferedReader</a:t>
            </a:r>
            <a:r>
              <a:rPr lang="en-US" sz="3200"/>
              <a:t> (Part 2 of 3)</a:t>
            </a:r>
            <a:endParaRPr lang="en-US" sz="3200" b="1">
              <a:latin typeface="Courier New" pitchFamily="49" charset="0"/>
            </a:endParaRPr>
          </a:p>
        </p:txBody>
      </p:sp>
      <p:pic>
        <p:nvPicPr>
          <p:cNvPr id="64515" name="Picture 3" descr="savitch_c10d07_2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Reading Input from a Text File Using </a:t>
            </a:r>
            <a:r>
              <a:rPr lang="en-US" sz="3200" b="1">
                <a:latin typeface="Courier New" pitchFamily="49" charset="0"/>
              </a:rPr>
              <a:t>BufferedReader</a:t>
            </a:r>
            <a:r>
              <a:rPr lang="en-US" sz="3200"/>
              <a:t> (Part 3 of 3)</a:t>
            </a:r>
            <a:endParaRPr lang="en-US" sz="3200" b="1">
              <a:latin typeface="Courier New" pitchFamily="49" charset="0"/>
            </a:endParaRPr>
          </a:p>
        </p:txBody>
      </p:sp>
      <p:pic>
        <p:nvPicPr>
          <p:cNvPr id="65539" name="Picture 3" descr="savitch_c10d07_3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Reading From a Text File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/>
            <a:r>
              <a:rPr lang="en-US" sz="2800"/>
              <a:t>A program using a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BufferedReader</a:t>
            </a:r>
            <a:r>
              <a:rPr lang="en-US" sz="2800"/>
              <a:t> object in this way may throw two kinds of exceptions</a:t>
            </a:r>
          </a:p>
          <a:p>
            <a:pPr lvl="1" eaLnBrk="1" hangingPunct="1"/>
            <a:r>
              <a:rPr lang="en-US" sz="2400"/>
              <a:t>An attempt to open the file may throw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FileNotFoundException</a:t>
            </a:r>
            <a:r>
              <a:rPr lang="en-US" sz="2400"/>
              <a:t> (which in this case has the expected meaning)</a:t>
            </a:r>
          </a:p>
          <a:p>
            <a:pPr lvl="1" eaLnBrk="1" hangingPunct="1"/>
            <a:r>
              <a:rPr lang="en-US" sz="2400"/>
              <a:t>An invocation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readLine</a:t>
            </a:r>
            <a:r>
              <a:rPr lang="en-US" sz="2400"/>
              <a:t> may throw an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IOException</a:t>
            </a:r>
          </a:p>
          <a:p>
            <a:pPr lvl="1" eaLnBrk="1" hangingPunct="1"/>
            <a:r>
              <a:rPr lang="en-US" sz="2400"/>
              <a:t>Both of these exceptions should be handled </a:t>
            </a:r>
          </a:p>
        </p:txBody>
      </p:sp>
    </p:spTree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Some Methods of the Class </a:t>
            </a:r>
            <a:r>
              <a:rPr lang="en-US" sz="3200" b="1">
                <a:latin typeface="Courier New" pitchFamily="49" charset="0"/>
              </a:rPr>
              <a:t>BufferedReader</a:t>
            </a:r>
            <a:r>
              <a:rPr lang="en-US" sz="3200"/>
              <a:t> (Part 1 of 2)</a:t>
            </a:r>
            <a:endParaRPr lang="en-US" sz="3200">
              <a:latin typeface="Courier New" pitchFamily="49" charset="0"/>
            </a:endParaRPr>
          </a:p>
        </p:txBody>
      </p:sp>
      <p:pic>
        <p:nvPicPr>
          <p:cNvPr id="67587" name="Picture 9" descr="savitch_c10d08_1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257300"/>
            <a:ext cx="7772400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Some Methods of the Class </a:t>
            </a:r>
            <a:r>
              <a:rPr lang="en-US" sz="3200" b="1">
                <a:latin typeface="Courier New" pitchFamily="49" charset="0"/>
              </a:rPr>
              <a:t>BufferedReader</a:t>
            </a:r>
            <a:r>
              <a:rPr lang="en-US" sz="3200"/>
              <a:t> (Part 2 of 2)</a:t>
            </a:r>
            <a:endParaRPr lang="en-US" sz="3200">
              <a:latin typeface="Courier New" pitchFamily="49" charset="0"/>
            </a:endParaRPr>
          </a:p>
        </p:txBody>
      </p:sp>
      <p:pic>
        <p:nvPicPr>
          <p:cNvPr id="68611" name="Picture 3" descr="savitch_c10d08_2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219200"/>
            <a:ext cx="77724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Reading Numbers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Unlike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/>
              <a:t> class, the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BufferedReader</a:t>
            </a:r>
            <a:r>
              <a:rPr lang="en-US" sz="2400"/>
              <a:t> has no methods to read a number from a text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Instead, a number must be read in as a string, and then converted to a value of the appropriate numeric type using one of the wrapper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To read in a single number on a line by itself, first use the method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readLine</a:t>
            </a:r>
            <a:r>
              <a:rPr lang="en-US" sz="2000"/>
              <a:t>, and then use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Integer.parseInt</a:t>
            </a:r>
            <a:r>
              <a:rPr lang="en-US" sz="2000" b="1"/>
              <a:t>,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Double.parseDouble</a:t>
            </a:r>
            <a:r>
              <a:rPr lang="en-US" sz="2000"/>
              <a:t>, etc. to convert the string into a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there are multiple numbers on a line, 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StringTokenizer</a:t>
            </a:r>
            <a:r>
              <a:rPr lang="en-US" sz="2000"/>
              <a:t> can be used to decompose the string into tokens, and then the tokens can be converted as described above</a:t>
            </a:r>
          </a:p>
        </p:txBody>
      </p:sp>
    </p:spTree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Testing for the End of a Text File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The method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readLine</a:t>
            </a:r>
            <a:r>
              <a:rPr lang="en-US" sz="2800"/>
              <a:t> of the class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BufferedReader</a:t>
            </a:r>
            <a:r>
              <a:rPr lang="en-US" sz="2800"/>
              <a:t> returns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null</a:t>
            </a:r>
            <a:r>
              <a:rPr lang="en-US" sz="2800"/>
              <a:t> when it tries to read beyond the end of a text file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A program can test for the end of the file by testing for the value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null</a:t>
            </a:r>
            <a:r>
              <a:rPr lang="en-US" sz="2400"/>
              <a:t> when using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readLine</a:t>
            </a: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 method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read</a:t>
            </a:r>
            <a:r>
              <a:rPr lang="en-US" sz="2800"/>
              <a:t> of the class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BufferedReader</a:t>
            </a:r>
            <a:r>
              <a:rPr lang="en-US" sz="2800"/>
              <a:t> returns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-1</a:t>
            </a:r>
            <a:r>
              <a:rPr lang="en-US" sz="2800"/>
              <a:t> when it tries to read beyond the end of a text file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A program can test for the end of the file by testing for the value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-1</a:t>
            </a:r>
            <a:r>
              <a:rPr lang="en-US" sz="2400"/>
              <a:t> when using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read</a:t>
            </a:r>
            <a:endParaRPr lang="en-US" sz="2400"/>
          </a:p>
        </p:txBody>
      </p: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Path Names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When a file name is used as an argument to a constructor for opening a file, it is assumed that the file is in the same directory or folder as the one in which the program is run</a:t>
            </a:r>
          </a:p>
          <a:p>
            <a:pPr eaLnBrk="1" hangingPunct="1"/>
            <a:r>
              <a:rPr lang="en-US"/>
              <a:t>If it is not in the same directory, the full or relative path name must be given</a:t>
            </a:r>
          </a:p>
        </p:txBody>
      </p:sp>
    </p:spTree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Path Names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 </a:t>
            </a:r>
            <a:r>
              <a:rPr lang="en-US" i="1"/>
              <a:t>path name</a:t>
            </a:r>
            <a:r>
              <a:rPr lang="en-US"/>
              <a:t> not only gives the name of the file, but also the directory or folder in which the file exists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 </a:t>
            </a:r>
            <a:r>
              <a:rPr lang="en-US" i="1"/>
              <a:t>full path name</a:t>
            </a:r>
            <a:r>
              <a:rPr lang="en-US"/>
              <a:t> gives a complete path name, starting from the root directory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 </a:t>
            </a:r>
            <a:r>
              <a:rPr lang="en-US" i="1"/>
              <a:t>relative path name</a:t>
            </a:r>
            <a:r>
              <a:rPr lang="en-US"/>
              <a:t> gives the path to the file, starting with the directory in which the program is located</a:t>
            </a:r>
          </a:p>
        </p:txBody>
      </p:sp>
    </p:spTree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Path Names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848600" cy="4038600"/>
          </a:xfrm>
        </p:spPr>
        <p:txBody>
          <a:bodyPr/>
          <a:lstStyle/>
          <a:p>
            <a:pPr eaLnBrk="1" hangingPunct="1"/>
            <a:r>
              <a:rPr lang="en-US" sz="2800"/>
              <a:t>The way path names are specified depends on the operating system</a:t>
            </a:r>
          </a:p>
          <a:p>
            <a:pPr lvl="1" eaLnBrk="1" hangingPunct="1"/>
            <a:r>
              <a:rPr lang="en-US" sz="2400"/>
              <a:t>A typical UNIX path name that could be used as a file name argument is</a:t>
            </a: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"/user/sallyz/data/data.txt"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/>
              <a:t>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BufferedReader</a:t>
            </a:r>
            <a:r>
              <a:rPr lang="en-US" sz="2400"/>
              <a:t> input stream connected to this file is created as follows:</a:t>
            </a: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BufferedReader inputStream =</a:t>
            </a: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new BufferedReader(new </a:t>
            </a:r>
          </a:p>
          <a:p>
            <a:pPr lvl="2"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FileReader("/user/sallyz/data/data.txt"));</a:t>
            </a:r>
            <a:endParaRPr lang="en-US" sz="2000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Writing to a Text File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class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PrintWriter</a:t>
            </a:r>
            <a:r>
              <a:rPr lang="en-US"/>
              <a:t> is a stream class that can be used to write to a text file</a:t>
            </a:r>
          </a:p>
          <a:p>
            <a:pPr lvl="1" eaLnBrk="1" hangingPunct="1"/>
            <a:r>
              <a:rPr lang="en-US"/>
              <a:t>An object of the class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PrintWriter</a:t>
            </a:r>
            <a:r>
              <a:rPr lang="en-US"/>
              <a:t> has the methods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print</a:t>
            </a:r>
            <a:r>
              <a:rPr lang="en-US"/>
              <a:t> and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println</a:t>
            </a:r>
            <a:endParaRPr lang="en-US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/>
              <a:t>These are similar to 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System.out</a:t>
            </a:r>
            <a:r>
              <a:rPr lang="en-US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/>
              <a:t>methods of the same names, but are used for text file output, not screen output</a:t>
            </a:r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Path Names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72400" cy="4267200"/>
          </a:xfrm>
        </p:spPr>
        <p:txBody>
          <a:bodyPr/>
          <a:lstStyle/>
          <a:p>
            <a:pPr eaLnBrk="1" hangingPunct="1"/>
            <a:r>
              <a:rPr lang="en-US" sz="2400"/>
              <a:t>The Windows operating system specifies path names in a different way</a:t>
            </a:r>
          </a:p>
          <a:p>
            <a:pPr lvl="1" eaLnBrk="1" hangingPunct="1"/>
            <a:r>
              <a:rPr lang="en-US" sz="2000"/>
              <a:t>A typical Windows path name is the following:</a:t>
            </a:r>
          </a:p>
          <a:p>
            <a:pPr lvl="2" eaLnBrk="1" hangingPunct="1"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C:\dataFiles\goodData\data.txt</a:t>
            </a:r>
            <a:endParaRPr lang="en-US" sz="18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000"/>
              <a:t>A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BufferedReader</a:t>
            </a:r>
            <a:r>
              <a:rPr lang="en-US" sz="2000"/>
              <a:t> input stream connected to this file is created as follows:</a:t>
            </a:r>
          </a:p>
          <a:p>
            <a:pPr lvl="2" eaLnBrk="1" hangingPunct="1"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BufferedReader inputStream = new </a:t>
            </a:r>
          </a:p>
          <a:p>
            <a:pPr lvl="2" eaLnBrk="1" hangingPunct="1"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BufferedReader(new FileReader </a:t>
            </a:r>
          </a:p>
          <a:p>
            <a:pPr lvl="2" eaLnBrk="1" hangingPunct="1">
              <a:buFontTx/>
              <a:buNone/>
            </a:pPr>
            <a:r>
              <a:rPr lang="en-US" sz="1800" b="1">
                <a:solidFill>
                  <a:srgbClr val="034CA1"/>
                </a:solidFill>
                <a:latin typeface="Courier New" pitchFamily="49" charset="0"/>
              </a:rPr>
              <a:t>  ("C:\\dataFiles\\goodData\\data.txt"));</a:t>
            </a:r>
            <a:endParaRPr lang="en-US" sz="1800"/>
          </a:p>
          <a:p>
            <a:pPr lvl="1" eaLnBrk="1" hangingPunct="1"/>
            <a:r>
              <a:rPr lang="en-US" sz="2000"/>
              <a:t>Note that in Windows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\\</a:t>
            </a:r>
            <a:r>
              <a:rPr lang="en-US" sz="2000"/>
              <a:t> must be used in place of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\</a:t>
            </a:r>
            <a:r>
              <a:rPr lang="en-US" sz="2000"/>
              <a:t>, since a single backslash denotes an the beginning of an escape sequence</a:t>
            </a:r>
          </a:p>
        </p:txBody>
      </p:sp>
    </p:spTree>
  </p:cSld>
  <p:clrMapOvr>
    <a:masterClrMapping/>
  </p:clrMapOvr>
  <p:transition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Path Names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A double backslash (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\\</a:t>
            </a:r>
            <a:r>
              <a:rPr lang="en-US" sz="2800"/>
              <a:t>) must be used for a Windows path name enclosed in a quoted string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This problem does not occur with path names read in from the keyboard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Problems with escape characters can be avoided altogether by always using UNIX conventions when writing a path 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A Java program will accept a path name written in either Windows or Unix format regardless of the operating system on which it is run</a:t>
            </a:r>
          </a:p>
        </p:txBody>
      </p:sp>
    </p:spTree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Binary Files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Binary files store data in the same format used by computer memory to store the values of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No conversion needs to be performed when a value is stored or retrieved from a binary file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Java binary files, unlike other binary language files, are portable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A binary file created by a Java program can be moved from one computer to another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These files can then be read by a Java program, but only by a Java program</a:t>
            </a:r>
          </a:p>
        </p:txBody>
      </p:sp>
    </p:spTree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Writing Simple Data to a Binary File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ObjectOutputStream</a:t>
            </a:r>
            <a:r>
              <a:rPr lang="en-US" sz="2400"/>
              <a:t> is a stream class that can be used to write to a binary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An object of this class has  methods to write strings, values of primitive types, and objects to a binary file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 program using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ObjectOutputStream</a:t>
            </a:r>
            <a:r>
              <a:rPr lang="en-US" sz="2400"/>
              <a:t> needs to import several classes from package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java.io</a:t>
            </a:r>
            <a:r>
              <a:rPr lang="en-US" sz="240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import java.io.ObjectOutputStream;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import java.io.FileOutStream;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import java.io.IOException;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Opening a Binary File for Output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An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ObjectOutputStream</a:t>
            </a:r>
            <a:r>
              <a:rPr lang="en-US" sz="2800"/>
              <a:t>  object is created and connected to a binary file as follows: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ObjectOutputStream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outputStreamName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= new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           ObjectOutputStream(new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           FileOutputStream(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FileName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));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constructor for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FileOutputStream</a:t>
            </a:r>
            <a:r>
              <a:rPr lang="en-US" sz="2400"/>
              <a:t> may throw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FileNotFoundException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constructor for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ObjectOutputStream</a:t>
            </a:r>
            <a:r>
              <a:rPr lang="en-US" sz="2400"/>
              <a:t> may throw an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IOException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Each of these must be handled</a:t>
            </a:r>
          </a:p>
        </p:txBody>
      </p:sp>
    </p:spTree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Opening a Binary File for Output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After opening the file,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ObjectOutputStream</a:t>
            </a:r>
            <a:r>
              <a:rPr lang="en-US" sz="2400"/>
              <a:t> methods can be used to write to the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Methods used to output primitive values include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writeInt</a:t>
            </a:r>
            <a:r>
              <a:rPr lang="en-US" sz="2000" b="1"/>
              <a:t>,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writeDouble</a:t>
            </a:r>
            <a:r>
              <a:rPr lang="en-US" sz="2000" b="1"/>
              <a:t>,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writeChar</a:t>
            </a:r>
            <a:r>
              <a:rPr lang="en-US" sz="2000"/>
              <a:t>, and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writeBoolean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i="1"/>
              <a:t>UTF</a:t>
            </a:r>
            <a:r>
              <a:rPr lang="en-US" sz="2400"/>
              <a:t> is an encoding scheme used to encode Unicode characters that favors the ASCII character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method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writeUTF</a:t>
            </a:r>
            <a:r>
              <a:rPr lang="en-US" sz="2000"/>
              <a:t> can be used to output values of type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stream should always be closed after writing</a:t>
            </a:r>
          </a:p>
        </p:txBody>
      </p:sp>
    </p:spTree>
  </p:cSld>
  <p:clrMapOvr>
    <a:masterClrMapping/>
  </p:clrMapOvr>
  <p:transition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Some Methods in the Class </a:t>
            </a:r>
            <a:r>
              <a:rPr lang="en-US" sz="3200" b="1">
                <a:latin typeface="Courier New" pitchFamily="49" charset="0"/>
              </a:rPr>
              <a:t>ObjectOutputStream</a:t>
            </a:r>
            <a:r>
              <a:rPr lang="en-US" sz="3200"/>
              <a:t> (Part 1 of 5)</a:t>
            </a:r>
            <a:endParaRPr lang="en-US" sz="3200">
              <a:latin typeface="Courier New" pitchFamily="49" charset="0"/>
            </a:endParaRPr>
          </a:p>
        </p:txBody>
      </p:sp>
      <p:pic>
        <p:nvPicPr>
          <p:cNvPr id="93187" name="Picture 11" descr="savitch_c10d14_1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Some Methods in the Class </a:t>
            </a:r>
            <a:r>
              <a:rPr lang="en-US" sz="3200" b="1">
                <a:latin typeface="Courier New" pitchFamily="49" charset="0"/>
              </a:rPr>
              <a:t>ObjectOutputStream</a:t>
            </a:r>
            <a:r>
              <a:rPr lang="en-US" sz="3200"/>
              <a:t> (Part 2 of 5)</a:t>
            </a:r>
            <a:endParaRPr lang="en-US" sz="3200">
              <a:latin typeface="Courier New" pitchFamily="49" charset="0"/>
            </a:endParaRPr>
          </a:p>
        </p:txBody>
      </p:sp>
      <p:pic>
        <p:nvPicPr>
          <p:cNvPr id="94211" name="Picture 3" descr="savitch_c10d14_2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Some Methods in the Class </a:t>
            </a:r>
            <a:r>
              <a:rPr lang="en-US" sz="3200" b="1">
                <a:latin typeface="Courier New" pitchFamily="49" charset="0"/>
              </a:rPr>
              <a:t>ObjectOutputStream</a:t>
            </a:r>
            <a:r>
              <a:rPr lang="en-US" sz="3200"/>
              <a:t> (Part 3 of 5)</a:t>
            </a:r>
            <a:endParaRPr lang="en-US" sz="3200">
              <a:latin typeface="Courier New" pitchFamily="49" charset="0"/>
            </a:endParaRPr>
          </a:p>
        </p:txBody>
      </p:sp>
      <p:pic>
        <p:nvPicPr>
          <p:cNvPr id="95235" name="Picture 3" descr="savitch_c10d14_3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Some Methods in the Class </a:t>
            </a:r>
            <a:r>
              <a:rPr lang="en-US" sz="3200" b="1">
                <a:latin typeface="Courier New" pitchFamily="49" charset="0"/>
              </a:rPr>
              <a:t>ObjectOutputStream</a:t>
            </a:r>
            <a:r>
              <a:rPr lang="en-US" sz="3200"/>
              <a:t> (Part 4 of 5)</a:t>
            </a:r>
            <a:endParaRPr lang="en-US" sz="3200">
              <a:latin typeface="Courier New" pitchFamily="49" charset="0"/>
            </a:endParaRPr>
          </a:p>
        </p:txBody>
      </p:sp>
      <p:pic>
        <p:nvPicPr>
          <p:cNvPr id="96259" name="Picture 3" descr="savitch_c10d14_4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Writing to a Text File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All the file I/O classes that follow are in the package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java.io</a:t>
            </a:r>
            <a:r>
              <a:rPr lang="en-US" sz="2400"/>
              <a:t>, so a program that uses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PrintWriter</a:t>
            </a:r>
            <a:r>
              <a:rPr lang="en-US" sz="2400"/>
              <a:t> will start with a set of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import</a:t>
            </a:r>
            <a:r>
              <a:rPr lang="en-US" sz="2400"/>
              <a:t> statements: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import java.io.PrintWriter;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import java.io.FileOutputStream;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import java.io.FileNotFoundException;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PrintWriter</a:t>
            </a:r>
            <a:r>
              <a:rPr lang="en-US" sz="2400"/>
              <a:t> has no constructor that takes a file name as its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It uses another class,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FileOutputStream</a:t>
            </a:r>
            <a:r>
              <a:rPr lang="en-US" sz="2000"/>
              <a:t>, to convert a file name to an object that can be used as the argument to its (the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PrintWriter</a:t>
            </a:r>
            <a:r>
              <a:rPr lang="en-US" sz="2000"/>
              <a:t>) constructor</a:t>
            </a:r>
          </a:p>
        </p:txBody>
      </p:sp>
    </p:spTree>
  </p:cSld>
  <p:clrMapOvr>
    <a:masterClrMapping/>
  </p:clrMapOvr>
  <p:transition spd="med"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Some Methods in the Class </a:t>
            </a:r>
            <a:r>
              <a:rPr lang="en-US" sz="3200" b="1">
                <a:latin typeface="Courier New" pitchFamily="49" charset="0"/>
              </a:rPr>
              <a:t>ObjectOutputStream</a:t>
            </a:r>
            <a:r>
              <a:rPr lang="en-US" sz="3200"/>
              <a:t> (Part 5 of 5)</a:t>
            </a:r>
            <a:endParaRPr lang="en-US" sz="3200">
              <a:latin typeface="Courier New" pitchFamily="49" charset="0"/>
            </a:endParaRPr>
          </a:p>
        </p:txBody>
      </p:sp>
      <p:pic>
        <p:nvPicPr>
          <p:cNvPr id="97283" name="Picture 3" descr="savitch_c10d14_5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Reading Simple Data from a Binary File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class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ObjectInputStream</a:t>
            </a:r>
            <a:r>
              <a:rPr lang="en-US" sz="2400"/>
              <a:t> is a stream class that can be used to read from a binary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An object of this class has  methods to read strings, values of primitive types, and objects from a binary file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 program using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ObjectInputStream</a:t>
            </a:r>
            <a:r>
              <a:rPr lang="en-US" sz="2400"/>
              <a:t> needs to import several classes from package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java.io</a:t>
            </a:r>
            <a:r>
              <a:rPr lang="en-US" sz="240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import java.io.ObjectInputStream;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import java.io.FileInputStream;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import java.io.IOException;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Opening a Binary File for Reading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An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ObjectInputStream</a:t>
            </a:r>
            <a:r>
              <a:rPr lang="en-US" sz="2800"/>
              <a:t>  object is created and connected to a binary file as follows: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ObjectInputStream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inStreamName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= new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            ObjectInputStream(new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            FileInputStream(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FileName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));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constructor for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FileInputStream</a:t>
            </a:r>
            <a:r>
              <a:rPr lang="en-US" sz="2400"/>
              <a:t> may throw a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FileNotFoundException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constructor for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ObjectInputStream</a:t>
            </a:r>
            <a:r>
              <a:rPr lang="en-US" sz="2400"/>
              <a:t> may throw an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IOException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Each of these must be handled</a:t>
            </a:r>
          </a:p>
        </p:txBody>
      </p:sp>
    </p:spTree>
  </p:cSld>
  <p:clrMapOvr>
    <a:masterClrMapping/>
  </p:clrMapOvr>
  <p:transition spd="med"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Opening a Binary File for Reading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After opening the file,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ObjectInputStream</a:t>
            </a:r>
            <a:r>
              <a:rPr lang="en-US" sz="2400" b="1"/>
              <a:t> </a:t>
            </a:r>
            <a:r>
              <a:rPr lang="en-US" sz="2400"/>
              <a:t>methods can be used to read to the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Methods used to input primitive values include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readInt</a:t>
            </a:r>
            <a:r>
              <a:rPr lang="en-US" sz="2000"/>
              <a:t>,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readDouble</a:t>
            </a:r>
            <a:r>
              <a:rPr lang="en-US" sz="2000" b="1"/>
              <a:t>,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readChar</a:t>
            </a:r>
            <a:r>
              <a:rPr lang="en-US" sz="2000"/>
              <a:t>, and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readBoolean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method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readUTF</a:t>
            </a:r>
            <a:r>
              <a:rPr lang="en-US" sz="2000"/>
              <a:t> is used to input values of type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/>
              <a:t>If the file contains multiple types, each item type must be read in exactly the same order it was written to the file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stream should be closed after reading</a:t>
            </a:r>
          </a:p>
        </p:txBody>
      </p:sp>
    </p:spTree>
  </p:cSld>
  <p:clrMapOvr>
    <a:masterClrMapping/>
  </p:clrMapOvr>
  <p:transition spd="med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Some Methods in the Class </a:t>
            </a:r>
            <a:r>
              <a:rPr lang="en-US" sz="2800" b="1">
                <a:latin typeface="Courier New" pitchFamily="49" charset="0"/>
              </a:rPr>
              <a:t>ObjectInputStream</a:t>
            </a:r>
            <a:r>
              <a:rPr lang="en-US" sz="2800"/>
              <a:t> (Part 1 of 5)</a:t>
            </a:r>
            <a:endParaRPr lang="en-US" sz="2800">
              <a:latin typeface="Courier New" pitchFamily="49" charset="0"/>
            </a:endParaRPr>
          </a:p>
        </p:txBody>
      </p:sp>
      <p:pic>
        <p:nvPicPr>
          <p:cNvPr id="101379" name="Picture 9" descr="savitch_c10d15_1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Some Methods in the Class </a:t>
            </a:r>
            <a:r>
              <a:rPr lang="en-US" sz="2800" b="1">
                <a:latin typeface="Courier New" pitchFamily="49" charset="0"/>
              </a:rPr>
              <a:t>ObjectInputStream</a:t>
            </a:r>
            <a:r>
              <a:rPr lang="en-US" sz="2800"/>
              <a:t> (Part 2 of 5)</a:t>
            </a:r>
            <a:endParaRPr lang="en-US" sz="2800">
              <a:latin typeface="Courier New" pitchFamily="49" charset="0"/>
            </a:endParaRPr>
          </a:p>
        </p:txBody>
      </p:sp>
      <p:pic>
        <p:nvPicPr>
          <p:cNvPr id="102403" name="Picture 3" descr="savitch_c10d15_2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32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Some Methods in the Class </a:t>
            </a:r>
            <a:r>
              <a:rPr lang="en-US" sz="2800" b="1">
                <a:latin typeface="Courier New" pitchFamily="49" charset="0"/>
              </a:rPr>
              <a:t>ObjectInputStream</a:t>
            </a:r>
            <a:r>
              <a:rPr lang="en-US" sz="2800"/>
              <a:t> (Part 3 of 5)</a:t>
            </a:r>
            <a:endParaRPr lang="en-US" sz="2800">
              <a:latin typeface="Courier New" pitchFamily="49" charset="0"/>
            </a:endParaRPr>
          </a:p>
        </p:txBody>
      </p:sp>
      <p:pic>
        <p:nvPicPr>
          <p:cNvPr id="103427" name="Picture 3" descr="savitch_c10d15_3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Some Methods in the Class </a:t>
            </a:r>
            <a:r>
              <a:rPr lang="en-US" sz="2800" b="1">
                <a:latin typeface="Courier New" pitchFamily="49" charset="0"/>
              </a:rPr>
              <a:t>ObjectInputStream</a:t>
            </a:r>
            <a:r>
              <a:rPr lang="en-US" sz="2800"/>
              <a:t> (Part 4 of 5)</a:t>
            </a:r>
            <a:endParaRPr lang="en-US" sz="2800">
              <a:latin typeface="Courier New" pitchFamily="49" charset="0"/>
            </a:endParaRPr>
          </a:p>
        </p:txBody>
      </p:sp>
      <p:pic>
        <p:nvPicPr>
          <p:cNvPr id="104451" name="Picture 3" descr="savitch_c10d15_4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Some Methods in the Class </a:t>
            </a:r>
            <a:r>
              <a:rPr lang="en-US" sz="2800" b="1">
                <a:latin typeface="Courier New" pitchFamily="49" charset="0"/>
              </a:rPr>
              <a:t>ObjectInputStream</a:t>
            </a:r>
            <a:r>
              <a:rPr lang="en-US" sz="2800"/>
              <a:t> (Part 5 of 5)</a:t>
            </a:r>
            <a:endParaRPr lang="en-US" sz="2800">
              <a:latin typeface="Courier New" pitchFamily="49" charset="0"/>
            </a:endParaRPr>
          </a:p>
        </p:txBody>
      </p:sp>
      <p:pic>
        <p:nvPicPr>
          <p:cNvPr id="105475" name="Picture 3" descr="savitch_c10d15_5of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I/O of Objects </a:t>
            </a:r>
            <a:r>
              <a:rPr lang="en-US" sz="2000" b="0" dirty="0"/>
              <a:t>(1 of 2)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580323"/>
            <a:ext cx="8229600" cy="2842590"/>
          </a:xfrm>
        </p:spPr>
        <p:txBody>
          <a:bodyPr/>
          <a:lstStyle/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Objects can also be input and output from a binary file</a:t>
            </a:r>
          </a:p>
          <a:p>
            <a:pPr lvl="1" eaLnBrk="1" hangingPunct="1"/>
            <a:r>
              <a:rPr lang="en-US" sz="2200" dirty="0">
                <a:solidFill>
                  <a:schemeClr val="tx1"/>
                </a:solidFill>
              </a:rPr>
              <a:t>Use the </a:t>
            </a:r>
            <a:r>
              <a:rPr lang="en-US" sz="2200" b="1" dirty="0">
                <a:solidFill>
                  <a:schemeClr val="tx1"/>
                </a:solidFill>
              </a:rPr>
              <a:t>writeObject</a:t>
            </a:r>
            <a:r>
              <a:rPr lang="en-US" sz="2200" dirty="0">
                <a:solidFill>
                  <a:schemeClr val="tx1"/>
                </a:solidFill>
              </a:rPr>
              <a:t> method of the class </a:t>
            </a:r>
            <a:r>
              <a:rPr lang="en-US" sz="2200" b="1" dirty="0">
                <a:solidFill>
                  <a:schemeClr val="tx1"/>
                </a:solidFill>
              </a:rPr>
              <a:t>ObjectOutputStream</a:t>
            </a:r>
            <a:r>
              <a:rPr lang="en-US" sz="2200" dirty="0">
                <a:solidFill>
                  <a:schemeClr val="tx1"/>
                </a:solidFill>
              </a:rPr>
              <a:t> to write an object to a binary file</a:t>
            </a:r>
          </a:p>
          <a:p>
            <a:pPr lvl="1" eaLnBrk="1" hangingPunct="1"/>
            <a:r>
              <a:rPr lang="en-US" sz="2200" dirty="0">
                <a:solidFill>
                  <a:schemeClr val="tx1"/>
                </a:solidFill>
              </a:rPr>
              <a:t>Use the </a:t>
            </a:r>
            <a:r>
              <a:rPr lang="en-US" sz="2200" b="1" dirty="0">
                <a:solidFill>
                  <a:schemeClr val="tx1"/>
                </a:solidFill>
              </a:rPr>
              <a:t>readObject</a:t>
            </a:r>
            <a:r>
              <a:rPr lang="en-US" sz="2200" dirty="0">
                <a:solidFill>
                  <a:schemeClr val="tx1"/>
                </a:solidFill>
              </a:rPr>
              <a:t> method of the class </a:t>
            </a:r>
            <a:r>
              <a:rPr lang="en-US" sz="2200" b="1" dirty="0">
                <a:solidFill>
                  <a:schemeClr val="tx1"/>
                </a:solidFill>
              </a:rPr>
              <a:t>ObjectInputStream</a:t>
            </a:r>
            <a:r>
              <a:rPr lang="en-US" sz="2200" dirty="0">
                <a:solidFill>
                  <a:schemeClr val="tx1"/>
                </a:solidFill>
              </a:rPr>
              <a:t> to read an object from a binary file</a:t>
            </a:r>
          </a:p>
          <a:p>
            <a:pPr lvl="1" eaLnBrk="1" hangingPunct="1"/>
            <a:r>
              <a:rPr lang="en-US" sz="2200" dirty="0">
                <a:solidFill>
                  <a:schemeClr val="tx1"/>
                </a:solidFill>
              </a:rPr>
              <a:t>In order to use the value returned by </a:t>
            </a:r>
            <a:r>
              <a:rPr lang="en-US" sz="2200" b="1" dirty="0">
                <a:solidFill>
                  <a:schemeClr val="tx1"/>
                </a:solidFill>
              </a:rPr>
              <a:t>readObject</a:t>
            </a:r>
            <a:r>
              <a:rPr lang="en-US" sz="2200" dirty="0">
                <a:solidFill>
                  <a:schemeClr val="tx1"/>
                </a:solidFill>
              </a:rPr>
              <a:t> as an object of a class, it must be type cast first:</a:t>
            </a:r>
          </a:p>
        </p:txBody>
      </p:sp>
      <p:pic>
        <p:nvPicPr>
          <p:cNvPr id="4" name="Picture 3" descr="Computer code reads, Some Class some Object equals left parenthesis Some Class right parenthesis object Input Stream period read Object left parenthesis right parenthesis semicolon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96" y="4587746"/>
            <a:ext cx="7011008" cy="8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8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Writing to a Text File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 stream of the class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PrintWriter</a:t>
            </a:r>
            <a:r>
              <a:rPr lang="en-US" sz="280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800"/>
              <a:t>is created and connected to a text file for writing as follows:</a:t>
            </a:r>
          </a:p>
          <a:p>
            <a:pPr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PrintWriter 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outputStreamName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outputStreamName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= new PrintWriter(new</a:t>
            </a:r>
          </a:p>
          <a:p>
            <a:pPr eaLnBrk="1" hangingPunct="1"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            FileOutputStream(</a:t>
            </a:r>
            <a:r>
              <a:rPr lang="en-US" sz="2000" b="1" i="1">
                <a:solidFill>
                  <a:srgbClr val="034CA1"/>
                </a:solidFill>
                <a:latin typeface="Courier New" pitchFamily="49" charset="0"/>
              </a:rPr>
              <a:t>FileName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));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000"/>
              <a:t>The class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FileOutputStream</a:t>
            </a:r>
            <a:r>
              <a:rPr lang="en-US" sz="2000"/>
              <a:t> takes a string representing the file name as its argument</a:t>
            </a:r>
          </a:p>
          <a:p>
            <a:pPr lvl="1" eaLnBrk="1" hangingPunct="1"/>
            <a:r>
              <a:rPr lang="en-US" sz="2000"/>
              <a:t>The class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PrintWriter</a:t>
            </a:r>
            <a:r>
              <a:rPr lang="en-US" sz="2000"/>
              <a:t> takes the anonymous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FileOutputStream</a:t>
            </a:r>
            <a:r>
              <a:rPr lang="en-US" sz="2000"/>
              <a:t> object as its argument</a:t>
            </a:r>
          </a:p>
        </p:txBody>
      </p:sp>
    </p:spTree>
  </p:cSld>
  <p:clrMapOvr>
    <a:masterClrMapping/>
  </p:clrMapOvr>
  <p:transition spd="med"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I/O of Objects </a:t>
            </a:r>
            <a:r>
              <a:rPr lang="en-US" sz="2000" b="0" dirty="0"/>
              <a:t>(2 of 2)</a:t>
            </a:r>
            <a:endParaRPr lang="en-US" b="0" dirty="0"/>
          </a:p>
        </p:txBody>
      </p:sp>
      <p:sp>
        <p:nvSpPr>
          <p:cNvPr id="8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580323"/>
            <a:ext cx="8229600" cy="4422912"/>
          </a:xfrm>
        </p:spPr>
        <p:txBody>
          <a:bodyPr/>
          <a:lstStyle/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It is best to store the data of only one class type in any one file</a:t>
            </a:r>
          </a:p>
          <a:p>
            <a:pPr lvl="1" eaLnBrk="1" hangingPunct="1"/>
            <a:r>
              <a:rPr lang="en-US" sz="2200" dirty="0">
                <a:solidFill>
                  <a:schemeClr val="tx1"/>
                </a:solidFill>
              </a:rPr>
              <a:t>Storing objects of multiple class types or objects of one class type mixed with primitives can lead to loss of data</a:t>
            </a:r>
          </a:p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In addition, the class of the object being read or written must implement the </a:t>
            </a:r>
            <a:r>
              <a:rPr lang="en-US" sz="2200" b="1" dirty="0">
                <a:solidFill>
                  <a:schemeClr val="tx1"/>
                </a:solidFill>
              </a:rPr>
              <a:t>Serializable</a:t>
            </a:r>
            <a:r>
              <a:rPr lang="en-US" sz="2200" b="1" i="1" dirty="0">
                <a:solidFill>
                  <a:schemeClr val="tx1"/>
                </a:solidFill>
              </a:rPr>
              <a:t> </a:t>
            </a:r>
            <a:r>
              <a:rPr lang="en-US" sz="2200" b="1" dirty="0">
                <a:solidFill>
                  <a:schemeClr val="tx1"/>
                </a:solidFill>
              </a:rPr>
              <a:t>interface</a:t>
            </a:r>
          </a:p>
          <a:p>
            <a:pPr lvl="1" eaLnBrk="1" hangingPunct="1"/>
            <a:r>
              <a:rPr lang="en-US" sz="2200" dirty="0">
                <a:solidFill>
                  <a:schemeClr val="tx1"/>
                </a:solidFill>
              </a:rPr>
              <a:t>The </a:t>
            </a:r>
            <a:r>
              <a:rPr lang="en-US" sz="2200" b="1" dirty="0">
                <a:solidFill>
                  <a:schemeClr val="tx1"/>
                </a:solidFill>
              </a:rPr>
              <a:t>Serializable</a:t>
            </a:r>
            <a:r>
              <a:rPr lang="en-US" sz="2200" dirty="0">
                <a:solidFill>
                  <a:schemeClr val="tx1"/>
                </a:solidFill>
              </a:rPr>
              <a:t> interface is easy to use and requires no knowledge of interfaces</a:t>
            </a:r>
          </a:p>
          <a:p>
            <a:pPr lvl="1" eaLnBrk="1" hangingPunct="1"/>
            <a:r>
              <a:rPr lang="en-US" sz="2200" dirty="0">
                <a:solidFill>
                  <a:schemeClr val="tx1"/>
                </a:solidFill>
              </a:rPr>
              <a:t>A class that implements the </a:t>
            </a:r>
            <a:r>
              <a:rPr lang="en-US" sz="2200" b="1" dirty="0">
                <a:solidFill>
                  <a:schemeClr val="tx1"/>
                </a:solidFill>
              </a:rPr>
              <a:t>Serializable</a:t>
            </a:r>
            <a:r>
              <a:rPr lang="en-US" sz="2200" dirty="0">
                <a:solidFill>
                  <a:schemeClr val="tx1"/>
                </a:solidFill>
              </a:rPr>
              <a:t> interface is said to be a </a:t>
            </a:r>
            <a:r>
              <a:rPr lang="en-US" sz="2200" b="1" dirty="0">
                <a:solidFill>
                  <a:schemeClr val="tx1"/>
                </a:solidFill>
              </a:rPr>
              <a:t>serializable class</a:t>
            </a:r>
          </a:p>
        </p:txBody>
      </p:sp>
    </p:spTree>
    <p:extLst>
      <p:ext uri="{BB962C8B-B14F-4D97-AF65-F5344CB8AC3E}">
        <p14:creationId xmlns:p14="http://schemas.microsoft.com/office/powerpoint/2010/main" val="29057466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Serializable Interface</a:t>
            </a: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554683"/>
            <a:ext cx="8229600" cy="124815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 order to make a class serializable, simply add </a:t>
            </a:r>
            <a:r>
              <a:rPr lang="en-US" b="1" dirty="0">
                <a:solidFill>
                  <a:schemeClr val="tx1"/>
                </a:solidFill>
              </a:rPr>
              <a:t>implements Serializable</a:t>
            </a:r>
            <a:r>
              <a:rPr lang="en-US" dirty="0">
                <a:solidFill>
                  <a:schemeClr val="tx1"/>
                </a:solidFill>
              </a:rPr>
              <a:t> to the  heading  of the class definition</a:t>
            </a:r>
          </a:p>
        </p:txBody>
      </p:sp>
      <p:pic>
        <p:nvPicPr>
          <p:cNvPr id="9" name="Picture 3" descr="Computer code reads, public class some class implements serializable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83" y="2906081"/>
            <a:ext cx="7315834" cy="53649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57200" y="3545822"/>
            <a:ext cx="8229600" cy="241765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When a serializable class has instance variables of a class type, then all those classes must be serializable also</a:t>
            </a:r>
          </a:p>
          <a:p>
            <a:pPr lvl="1" indent="-283464" eaLnBrk="1" hangingPunct="1"/>
            <a:r>
              <a:rPr lang="en-US" sz="2400" dirty="0">
                <a:solidFill>
                  <a:schemeClr val="tx1"/>
                </a:solidFill>
                <a:latin typeface="+mn-lt"/>
              </a:rPr>
              <a:t>A class is not serializable unless the classes for all instance variables are also serializable for all levels of instance variables within classes</a:t>
            </a:r>
          </a:p>
        </p:txBody>
      </p:sp>
    </p:spTree>
    <p:extLst>
      <p:ext uri="{BB962C8B-B14F-4D97-AF65-F5344CB8AC3E}">
        <p14:creationId xmlns:p14="http://schemas.microsoft.com/office/powerpoint/2010/main" val="354442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Writing to a Text File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This produces an object of the class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PrintWriter</a:t>
            </a:r>
            <a:r>
              <a:rPr lang="en-US" sz="2800"/>
              <a:t> that is connected to the file </a:t>
            </a:r>
            <a:r>
              <a:rPr lang="en-US" sz="2800" b="1" i="1">
                <a:solidFill>
                  <a:srgbClr val="034CA1"/>
                </a:solidFill>
                <a:latin typeface="Courier New" pitchFamily="49" charset="0"/>
              </a:rPr>
              <a:t>FileName</a:t>
            </a:r>
            <a:endParaRPr lang="en-US" sz="2800" i="1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process of connecting a stream to a file is called </a:t>
            </a:r>
            <a:r>
              <a:rPr lang="en-US" sz="2400" i="1"/>
              <a:t>opening the file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If the file already exists, then doing this causes the old contents to be lost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If the file does not exist, then a new, empty file named </a:t>
            </a:r>
            <a:r>
              <a:rPr lang="en-US" sz="2400" b="1" i="1">
                <a:solidFill>
                  <a:srgbClr val="034CA1"/>
                </a:solidFill>
                <a:latin typeface="Courier New" pitchFamily="49" charset="0"/>
              </a:rPr>
              <a:t>FileName</a:t>
            </a:r>
            <a:r>
              <a:rPr lang="en-US" sz="2400"/>
              <a:t> is created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After doing this, the methods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print</a:t>
            </a:r>
            <a:r>
              <a:rPr lang="en-US" sz="2800"/>
              <a:t> and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println</a:t>
            </a:r>
            <a:r>
              <a:rPr lang="en-US" sz="2800"/>
              <a:t> can be used to write to the file</a:t>
            </a:r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3701</Words>
  <Application>Microsoft Office PowerPoint</Application>
  <PresentationFormat>On-screen Show (4:3)</PresentationFormat>
  <Paragraphs>355</Paragraphs>
  <Slides>81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6" baseType="lpstr">
      <vt:lpstr>Arial</vt:lpstr>
      <vt:lpstr>Calibri</vt:lpstr>
      <vt:lpstr>Courier New</vt:lpstr>
      <vt:lpstr>Times New Roman</vt:lpstr>
      <vt:lpstr>Office Theme</vt:lpstr>
      <vt:lpstr>File I/O</vt:lpstr>
      <vt:lpstr>Streams</vt:lpstr>
      <vt:lpstr>Streams</vt:lpstr>
      <vt:lpstr>Text Files and Binary Files</vt:lpstr>
      <vt:lpstr>Text Files and Binary Files</vt:lpstr>
      <vt:lpstr>Writing to a Text File</vt:lpstr>
      <vt:lpstr>Writing to a Text File</vt:lpstr>
      <vt:lpstr>Writing to a Text File</vt:lpstr>
      <vt:lpstr>Writing to a Text File</vt:lpstr>
      <vt:lpstr>Writing to a Text File</vt:lpstr>
      <vt:lpstr>Writing to a Text File</vt:lpstr>
      <vt:lpstr>Writing to a Text File</vt:lpstr>
      <vt:lpstr>Writing to a Text File</vt:lpstr>
      <vt:lpstr>File Names</vt:lpstr>
      <vt:lpstr>A File Has Two Names</vt:lpstr>
      <vt:lpstr>IOException</vt:lpstr>
      <vt:lpstr>Unchecked Exceptions</vt:lpstr>
      <vt:lpstr>Pitfall:  a try Block is a Block</vt:lpstr>
      <vt:lpstr>Appending to a Text File</vt:lpstr>
      <vt:lpstr>Some Methods of the Class PrintWriter (Part 1 of 3)</vt:lpstr>
      <vt:lpstr>Some Methods of the Class PrintWriter (Part 2 of 3)</vt:lpstr>
      <vt:lpstr>Some Methods of the Class PrintWriter (Part 3 of 3)</vt:lpstr>
      <vt:lpstr>Reading From a Text File Using Scanner</vt:lpstr>
      <vt:lpstr>Reading Input from a Text File Using Scanner (Part 1 of 4)</vt:lpstr>
      <vt:lpstr>Reading Input from a Text File Using Scanner (Part 2 of 4)</vt:lpstr>
      <vt:lpstr>Reading Input from a Text File Using Scanner (Part 3 of 4)</vt:lpstr>
      <vt:lpstr>Reading Input from a Text File Using Scanner (Part 4 of 4)</vt:lpstr>
      <vt:lpstr>Testing for the End of a Text File with Scanner</vt:lpstr>
      <vt:lpstr>Checking for the End of a Text File with hasNextLine (Part 1 of 4)</vt:lpstr>
      <vt:lpstr>Checking for the End of a Text File with hasNextLine (Part 2 of 4)</vt:lpstr>
      <vt:lpstr>Checking for the End of a Text File with hasNextLine (Part 3 of 4)</vt:lpstr>
      <vt:lpstr>Checking for the End of a Text File with hasNextLine (Part 4 of 4)</vt:lpstr>
      <vt:lpstr>Checking for the End of a Text File with hasNextInt (Part 1 of 2)</vt:lpstr>
      <vt:lpstr>Checking for the End of a Text File with hasNextInt (Part 2 of 2)</vt:lpstr>
      <vt:lpstr>Methods in the Class Scanner (Part 1 of 11)</vt:lpstr>
      <vt:lpstr>Methods in the Class Scanner (Part 2 of 11)</vt:lpstr>
      <vt:lpstr>Methods in the Class Scanner (Part 3 of 11)</vt:lpstr>
      <vt:lpstr>Methods in the Class Scanner (Part 4 of 11)</vt:lpstr>
      <vt:lpstr>Methods in the Class Scanner (Part 5 of 11)</vt:lpstr>
      <vt:lpstr>Methods in the Class Scanner (Part 6 of 11)</vt:lpstr>
      <vt:lpstr>Methods in the Class Scanner (Part 7 of 11)</vt:lpstr>
      <vt:lpstr>Methods in the Class Scanner (Part 8 of 11)</vt:lpstr>
      <vt:lpstr>Methods in the Class Scanner (Part 9 of 11)</vt:lpstr>
      <vt:lpstr>Methods in the Class Scanner (Part 10 of 11)</vt:lpstr>
      <vt:lpstr>Methods in the Class Scanner (Part 11 of 11)</vt:lpstr>
      <vt:lpstr>Reading From a Text File Using BufferedReader</vt:lpstr>
      <vt:lpstr>Reading From a Text File Using BufferedReader</vt:lpstr>
      <vt:lpstr>Reading From a Text File</vt:lpstr>
      <vt:lpstr>Reading Input from a Text File Using BufferedReader (Part 1 of 3)</vt:lpstr>
      <vt:lpstr>Reading Input from a Text File Using BufferedReader (Part 2 of 3)</vt:lpstr>
      <vt:lpstr>Reading Input from a Text File Using BufferedReader (Part 3 of 3)</vt:lpstr>
      <vt:lpstr>Reading From a Text File</vt:lpstr>
      <vt:lpstr>Some Methods of the Class BufferedReader (Part 1 of 2)</vt:lpstr>
      <vt:lpstr>Some Methods of the Class BufferedReader (Part 2 of 2)</vt:lpstr>
      <vt:lpstr>Reading Numbers</vt:lpstr>
      <vt:lpstr>Testing for the End of a Text File</vt:lpstr>
      <vt:lpstr>Path Names</vt:lpstr>
      <vt:lpstr>Path Names</vt:lpstr>
      <vt:lpstr>Path Names</vt:lpstr>
      <vt:lpstr>Path Names</vt:lpstr>
      <vt:lpstr>Path Names</vt:lpstr>
      <vt:lpstr>Binary Files</vt:lpstr>
      <vt:lpstr>Writing Simple Data to a Binary File</vt:lpstr>
      <vt:lpstr>Opening a Binary File for Output</vt:lpstr>
      <vt:lpstr>Opening a Binary File for Output</vt:lpstr>
      <vt:lpstr>Some Methods in the Class ObjectOutputStream (Part 1 of 5)</vt:lpstr>
      <vt:lpstr>Some Methods in the Class ObjectOutputStream (Part 2 of 5)</vt:lpstr>
      <vt:lpstr>Some Methods in the Class ObjectOutputStream (Part 3 of 5)</vt:lpstr>
      <vt:lpstr>Some Methods in the Class ObjectOutputStream (Part 4 of 5)</vt:lpstr>
      <vt:lpstr>Some Methods in the Class ObjectOutputStream (Part 5 of 5)</vt:lpstr>
      <vt:lpstr>Reading Simple Data from a Binary File</vt:lpstr>
      <vt:lpstr>Opening a Binary File for Reading</vt:lpstr>
      <vt:lpstr>Opening a Binary File for Reading</vt:lpstr>
      <vt:lpstr>Some Methods in the Class ObjectInputStream (Part 1 of 5)</vt:lpstr>
      <vt:lpstr>Some Methods in the Class ObjectInputStream (Part 2 of 5)</vt:lpstr>
      <vt:lpstr>Some Methods in the Class ObjectInputStream (Part 3 of 5)</vt:lpstr>
      <vt:lpstr>Some Methods in the Class ObjectInputStream (Part 4 of 5)</vt:lpstr>
      <vt:lpstr>Some Methods in the Class ObjectInputStream (Part 5 of 5)</vt:lpstr>
      <vt:lpstr>Binary I/O of Objects (1 of 2)</vt:lpstr>
      <vt:lpstr>Binary I/O of Objects (2 of 2)</vt:lpstr>
      <vt:lpstr>The Serializable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shamim shawkat</cp:lastModifiedBy>
  <cp:revision>30</cp:revision>
  <dcterms:created xsi:type="dcterms:W3CDTF">2006-08-16T00:00:00Z</dcterms:created>
  <dcterms:modified xsi:type="dcterms:W3CDTF">2020-02-05T15:58:39Z</dcterms:modified>
</cp:coreProperties>
</file>