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35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91" r:id="rId25"/>
    <p:sldId id="292" r:id="rId26"/>
    <p:sldId id="293" r:id="rId27"/>
    <p:sldId id="294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6" r:id="rId36"/>
    <p:sldId id="307" r:id="rId37"/>
    <p:sldId id="308" r:id="rId38"/>
    <p:sldId id="30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2764CA9-15C4-4CF0-B551-2B3E851E822B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F3ADE8-9C24-4F46-B481-0192BD3B5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5F42F1-AF8B-45DA-B986-9F679CCD7C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B5384F-AEC7-40FA-AF2D-FEF6E57BFA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FFB54C-CCA1-41B9-ABB0-E943595CAD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11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341B98-7D19-4BA0-A971-AA414D0D98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891416-5147-4665-8B47-052EFBB215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5EE01B-A7E7-4A55-9CC6-B0D9D8AFC6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5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AAF7BA-7D81-429F-978A-F1240E2D9B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7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3B7FD-C11D-4798-81BE-D28117425F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59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8AE31B-4DC5-4A6D-A4D7-9ECFC6AD50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5FD3B6-4B21-45EF-B74B-7FC1E4CA94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9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EE2EA-C66E-47BC-AE05-4F76748436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62499C-05A9-49A4-8CB1-C7465A2C7F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41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9ACB2C-234D-40E0-8AE5-6047C805D1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0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A335AF-6928-483B-BDC5-CD47F8813B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5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825FF-C4E1-4B90-8AB3-52A1C68115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7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34E592-0B7B-4A99-96ED-351F2A5C20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5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A4619-2B3A-4049-915C-1CF72309C3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F3600-7898-406C-9B70-96E692670C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9C1B3-A10B-4719-BEF7-258EB8715C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2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5497A4-FA06-4BD7-B511-FE47EBFACE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0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F6A371-C8C9-42DE-860F-8BE51EDF2C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8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B9927-5DD5-4829-8557-466960B28A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446052-7419-4D6B-BC9D-1048D7F2A7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1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36006F-B213-471E-AD28-538FB70FEE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4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FA31E-0F82-4D83-8574-1005F6A804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990D63-E299-422F-900A-D8639C0D3B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8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03E757-491E-4B47-8C8A-5E62DE871D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9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D58F31-1794-46EB-9C72-A81A2C4CEC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21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37AA75-92A2-4D49-BCF8-8D34C23419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54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20C35-B247-4522-8263-B9DF385F23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7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3E4780-C1D2-4A04-8A70-BE81D7D15E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3A0F74-2A18-4A3A-94C5-2A9B2223FA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C883EA-DF3B-405E-8F7C-80F43FA10D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462439-B421-4ACB-BFEB-F5619A276B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7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33C64F-1757-479E-AF4E-EA46A56A24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5F4F2-1E08-4049-8493-7352BBBF89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03C793-6622-43F8-883B-F583E5246E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25588-3950-4893-A0D0-579ACD401EB0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4A7A7EE-78E6-463C-8D4C-0A0A71BBB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D8904-1FDE-4BA9-ABB2-2C8894BFE4CB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52D475C-0C3E-4D5C-8D1B-3FEF1257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1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0A509-B40F-496C-9FCE-B438B1424134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974917C0-3E15-4440-B11B-CC3F2179A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8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77E-D942-4A75-AFF7-C39A62432AD4}" type="datetime1">
              <a:rPr lang="en-US"/>
              <a:pPr>
                <a:defRPr/>
              </a:pPr>
              <a:t>2/6/2020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BC55E57B-A635-43CE-A3E7-2CB0F30F8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4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9096E-24B8-4881-BDA4-2975D64A7C72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ACEC5B8B-E409-4694-83A8-D8F29DDEF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CDD1-9431-4ACE-8386-CAB1F372A60C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63D8A6A-5DDA-4684-988A-4D5BA2152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D336-3FB8-47C2-9C63-BD5437DA9D6B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DAA9431F-6DD4-436B-A47E-E4329E556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25CBC-D815-4394-BFAE-0BBDD187494E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F0E46E79-E8BC-4977-9322-94C4A2E37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567CC-CE32-4ED3-8DB9-1509EBFDD90B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C6A2D4F-4BC1-431B-8B3B-1156AC6A6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A0088-4EC0-4333-A4CC-32D34DDD3932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97BC9E9-D521-4CEC-B968-DBE8D4EC3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ED7D8-8998-4A2C-8FAC-1A405D160774}" type="datetime1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6CFB2361-3E20-48CC-8355-13B57F7B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9B591D-109D-4D1B-98C2-9E7EECCA695F}" type="datetime1">
              <a:rPr lang="en-US"/>
              <a:pPr>
                <a:defRPr/>
              </a:pPr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93508B44-EE93-4796-9712-72BA445A3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52C41B2-9A5A-48DF-B99B-C3BBEA38599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/>
              <a:t>CSC 2310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Object Oriented Programming 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&amp; Design</a:t>
            </a:r>
            <a:br>
              <a:rPr lang="en-US" altLang="en-US" dirty="0">
                <a:solidFill>
                  <a:srgbClr val="0070C0"/>
                </a:solidFill>
              </a:rPr>
            </a:b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Chapter 7</a:t>
            </a:r>
          </a:p>
        </p:txBody>
      </p:sp>
      <p:sp>
        <p:nvSpPr>
          <p:cNvPr id="3075" name="TextBox 1">
            <a:extLst>
              <a:ext uri="{FF2B5EF4-FFF2-40B4-BE49-F238E27FC236}">
                <a16:creationId xmlns:a16="http://schemas.microsoft.com/office/drawing/2014/main" id="{300CE6B7-3E2C-4438-9A25-0C84E936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562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Dr. Shah Alam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Just as it inherits the instance variables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/>
              <a:t>,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800"/>
              <a:t> inherits all of its methods as well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/>
              <a:t> inherits the methods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getName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setName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400"/>
              <a:t> from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Any object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/>
              <a:t> can invoke one of these methods, just like any other method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Class (Subclass)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 derived class, also called a </a:t>
            </a:r>
            <a:r>
              <a:rPr lang="en-US" sz="2800" i="1"/>
              <a:t>subclass</a:t>
            </a:r>
            <a:r>
              <a:rPr lang="en-US" sz="2800"/>
              <a:t>, is defined by starting with another already defined class, called a </a:t>
            </a:r>
            <a:r>
              <a:rPr lang="en-US" sz="2800" i="1"/>
              <a:t>base class</a:t>
            </a:r>
            <a:r>
              <a:rPr lang="en-US" sz="2800"/>
              <a:t> or </a:t>
            </a:r>
            <a:r>
              <a:rPr lang="en-US" sz="2800" i="1"/>
              <a:t>superclass</a:t>
            </a:r>
            <a:r>
              <a:rPr lang="en-US" sz="2800"/>
              <a:t>, and adding (and/or changing) methods, instance variables, and static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derived class inherits all the public methods, all the public and private instance variables, and all the public and private static variables from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derived class can add more instance variables, static variables, and/or methods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Inherited Members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derived class automatically has all the instance variables, all the static variables, and all the public methods of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Members from the base class are said to be </a:t>
            </a:r>
            <a:r>
              <a:rPr lang="en-US" sz="2400" i="1"/>
              <a:t>inherited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Definitions for the inherited variables and methods do not appear in the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code is reused without having to explicitly copy it, unless the creator of the derived class redefines one or more of the base class methods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Parent and Child Classes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base class is often called the </a:t>
            </a:r>
            <a:r>
              <a:rPr lang="en-US" sz="2800" i="1"/>
              <a:t>parent class</a:t>
            </a:r>
          </a:p>
          <a:p>
            <a:pPr lvl="1" eaLnBrk="1" hangingPunct="1"/>
            <a:r>
              <a:rPr lang="en-US" sz="2400"/>
              <a:t>A derived class is then called a </a:t>
            </a:r>
            <a:r>
              <a:rPr lang="en-US" sz="2400" i="1"/>
              <a:t>child class</a:t>
            </a:r>
          </a:p>
          <a:p>
            <a:pPr eaLnBrk="1" hangingPunct="1"/>
            <a:r>
              <a:rPr lang="en-US" sz="2800"/>
              <a:t>These relationships are often extended such that a class that is a parent of a parent . . . of another class is called an </a:t>
            </a:r>
            <a:r>
              <a:rPr lang="en-US" sz="2800" i="1"/>
              <a:t>ancestor class</a:t>
            </a:r>
          </a:p>
          <a:p>
            <a:pPr lvl="1" eaLnBrk="1" hangingPunct="1"/>
            <a:r>
              <a:rPr lang="en-US" sz="2400"/>
              <a:t>If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is an ancestor of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, then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b="1"/>
              <a:t> </a:t>
            </a:r>
            <a:r>
              <a:rPr lang="en-US" sz="2400"/>
              <a:t>can be called a </a:t>
            </a:r>
            <a:r>
              <a:rPr lang="en-US" sz="2400" i="1"/>
              <a:t>descendent</a:t>
            </a:r>
            <a:r>
              <a:rPr lang="en-US" sz="2400"/>
              <a:t> of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Overriding a Method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Although a derived class inherits methods from the base class, it can change or </a:t>
            </a:r>
            <a:r>
              <a:rPr lang="en-US" i="1"/>
              <a:t>override </a:t>
            </a:r>
            <a:r>
              <a:rPr lang="en-US"/>
              <a:t>an inherited method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 order to override a method definition, a new definition of the method is simply placed in the class definition, just like any other method that is added to the derived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Changing the Return Type of an Overridden Method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Ordinarily, the type returned may not be changed when overriding a method </a:t>
            </a:r>
          </a:p>
          <a:p>
            <a:pPr eaLnBrk="1" hangingPunct="1"/>
            <a:r>
              <a:rPr lang="en-US" sz="2800"/>
              <a:t>However, if it is a class type, then the returned type may be changed to that of any descendent class of the returned type</a:t>
            </a:r>
          </a:p>
          <a:p>
            <a:pPr eaLnBrk="1" hangingPunct="1"/>
            <a:r>
              <a:rPr lang="en-US" sz="2800"/>
              <a:t>This is known as a </a:t>
            </a:r>
            <a:r>
              <a:rPr lang="en-US" sz="2800" i="1"/>
              <a:t>covariant return type</a:t>
            </a:r>
          </a:p>
          <a:p>
            <a:pPr lvl="1" eaLnBrk="1" hangingPunct="1"/>
            <a:r>
              <a:rPr lang="en-US" sz="2400" i="1"/>
              <a:t>Covariant return types </a:t>
            </a:r>
            <a:r>
              <a:rPr lang="en-US" sz="2400"/>
              <a:t>are new in Java 5.0; they are not allowed in earlier versions of Java</a:t>
            </a:r>
            <a:endParaRPr lang="en-US" sz="2400" i="1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Covariant Return Type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Given the following base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class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BaseClass</a:t>
            </a: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{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public Employee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getSomeone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(int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someKey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following is allowed in Java 5.0: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class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DerivedClass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extends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BaseClass</a:t>
            </a: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{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public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getSomeone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(int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someKey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Changing the Access Permission of an Overridden Method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access permission of an overridden method can be changed from private in the base class to public (or some other more permissive access) in the derived class</a:t>
            </a:r>
          </a:p>
          <a:p>
            <a:pPr eaLnBrk="1" hangingPunct="1"/>
            <a:r>
              <a:rPr lang="en-US" sz="2800"/>
              <a:t>However, the access permission of an overridden method can not be changed from public in the base class to a more restricted access permission in the derived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Changing the Access Permission of an Overridden Method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Given the following method header in a base case: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private void doSomething()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following method header is valid in a derived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void doSomething()</a:t>
            </a:r>
            <a:endParaRPr lang="en-US" sz="20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However, the opposite is not valid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Given the following method header in a base case: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void doSomething()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following method header is </a:t>
            </a:r>
            <a:r>
              <a:rPr lang="en-US" sz="2400" u="sng"/>
              <a:t>not</a:t>
            </a:r>
            <a:r>
              <a:rPr lang="en-US" sz="2400"/>
              <a:t> valid in a derived class: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private void doSomething()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Overriding Versus Overloading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Do not confuse </a:t>
            </a:r>
            <a:r>
              <a:rPr lang="en-US" sz="2800" i="1"/>
              <a:t>overriding</a:t>
            </a:r>
            <a:r>
              <a:rPr lang="en-US" sz="2800"/>
              <a:t> a method in a derived class with </a:t>
            </a:r>
            <a:r>
              <a:rPr lang="en-US" sz="2800" i="1"/>
              <a:t>overloading</a:t>
            </a:r>
            <a:r>
              <a:rPr lang="en-US" sz="2800"/>
              <a:t> a method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When a method is overridden, the new method definition given in the derived class has the exact same number and types of parameters as in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When a method in a derived class has a different signature from the method in the base class, that is overloading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Note that when the derived class overloads the original method, it still inherits the original method from the base class as well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Inheritance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/>
              <a:t>Inheritance</a:t>
            </a:r>
            <a:r>
              <a:rPr lang="en-US" sz="2800"/>
              <a:t> is one of the main techniques of object-oriented programming (OOP)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Using this technique, a very general form of a class is first defined and compiled, and then more specialized versions of the class are defined by adding instance variables and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specialized classes are said to </a:t>
            </a:r>
            <a:r>
              <a:rPr lang="en-US" sz="2400" i="1"/>
              <a:t>inherit</a:t>
            </a:r>
            <a:r>
              <a:rPr lang="en-US" sz="2400"/>
              <a:t> the methods and instance variables of the general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final</a:t>
            </a:r>
            <a:r>
              <a:rPr lang="en-US"/>
              <a:t> Modifier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If the modifier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/>
              <a:t> is placed before the definition of a </a:t>
            </a:r>
            <a:r>
              <a:rPr lang="en-US" i="1"/>
              <a:t>method</a:t>
            </a:r>
            <a:r>
              <a:rPr lang="en-US"/>
              <a:t>, then that method may not be redefined in a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It the modifier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/>
              <a:t> is placed before the definition of a </a:t>
            </a:r>
            <a:r>
              <a:rPr lang="en-US" i="1"/>
              <a:t>class</a:t>
            </a:r>
            <a:r>
              <a:rPr lang="en-US"/>
              <a:t>, then that class may not be used as a base class to derive other classes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super</a:t>
            </a:r>
            <a:r>
              <a:rPr lang="en-US"/>
              <a:t> Constructor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derived class uses a constructor from the base class to initialize all the data inherited from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order to invoke a constructor from the base class, it uses a special syntax: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derivedClass(int p1, int p2, double p3)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super(p1, p2);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instanceVariable = p3;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the above example,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super(p1, p2);</a:t>
            </a:r>
            <a:r>
              <a:rPr lang="en-US" sz="2000"/>
              <a:t> is a call to the base class constructor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super</a:t>
            </a:r>
            <a:r>
              <a:rPr lang="en-US"/>
              <a:t> Constructor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call to the base class constructor can never use the name of the base class, but uses the keyword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/>
              <a:t> instead</a:t>
            </a:r>
          </a:p>
          <a:p>
            <a:pPr eaLnBrk="1" hangingPunct="1"/>
            <a:r>
              <a:rPr lang="en-US" sz="2800"/>
              <a:t>A call to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/>
              <a:t> must always be the first action taken in a constructor definition</a:t>
            </a:r>
          </a:p>
          <a:p>
            <a:pPr eaLnBrk="1" hangingPunct="1"/>
            <a:r>
              <a:rPr lang="en-US" sz="2800"/>
              <a:t>An instance variable cannot be used as an argument to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super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The Terms "Subclass" and "Superclass"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terms </a:t>
            </a:r>
            <a:r>
              <a:rPr lang="en-US" sz="2800" i="1"/>
              <a:t>subclass</a:t>
            </a:r>
            <a:r>
              <a:rPr lang="en-US" sz="2800"/>
              <a:t> and </a:t>
            </a:r>
            <a:r>
              <a:rPr lang="en-US" sz="2800" i="1"/>
              <a:t>superclass</a:t>
            </a:r>
            <a:r>
              <a:rPr lang="en-US" sz="2800"/>
              <a:t> are sometimes mistakenly reversed</a:t>
            </a:r>
          </a:p>
          <a:p>
            <a:pPr lvl="1" eaLnBrk="1" hangingPunct="1"/>
            <a:r>
              <a:rPr lang="en-US" sz="2400"/>
              <a:t>A superclass or base class is more general and inclusive, but less complex</a:t>
            </a:r>
          </a:p>
          <a:p>
            <a:pPr lvl="1" eaLnBrk="1" hangingPunct="1"/>
            <a:r>
              <a:rPr lang="en-US" sz="2400"/>
              <a:t>A subclass or derived class is more specialized, less inclusive, and more complex</a:t>
            </a:r>
          </a:p>
          <a:p>
            <a:pPr lvl="2" eaLnBrk="1" hangingPunct="1"/>
            <a:r>
              <a:rPr lang="en-US" sz="2000"/>
              <a:t>As more instance variables and methods are added, the number of objects that can satisfy the class definition becomes more restricted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Encapsulation and Inheritance Pitfall: Use of Private Instance Variables from the Base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An instance variable that is private in a base class is not accessible </a:t>
            </a:r>
            <a:r>
              <a:rPr lang="en-US" sz="2400" i="1"/>
              <a:t>by name</a:t>
            </a:r>
            <a:r>
              <a:rPr lang="en-US" sz="2400"/>
              <a:t> in the definition of a method in any other class, not even in a method definition of a derived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For example, an object of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/>
              <a:t> class cannot access the private instance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000"/>
              <a:t> by name, even though it is inherited from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000"/>
              <a:t> base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Instead, a private instance variable of the base class can only be accessed by the public accessor and mutator methods defined in that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An object of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/>
              <a:t> class can use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000"/>
              <a:t>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000"/>
              <a:t> methods to access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hireDate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Encapsulation and Inheritance Pitfall: Use of Private Instance Variables from the Base Class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/>
              <a:t>If private instance variables of a class were accessible in method definitions of a derived class, then anytime someone wanted to access a private instance variable, they would only need to create a derived class, and access it in a method of that class</a:t>
            </a:r>
          </a:p>
          <a:p>
            <a:pPr lvl="1" eaLnBrk="1" hangingPunct="1"/>
            <a:r>
              <a:rPr lang="en-US" sz="2400"/>
              <a:t>This would allow private instance variables to be changed by mistake or in inappropriate ways (for example, by not using the base type's accessor and mutator methods only)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Private Methods Are Effectively Not Inherited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private methods of the base class are like private variables in terms of not being directly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However, a private method is completely unavailable, unless invoked indirectly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is possible only if an object of a derived class invokes a public method of the base class that happens to invoke the private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should not be a problem because private methods should just be used as helping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 method is not just a helping method, then it should be public, not private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Protected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Package</a:t>
            </a:r>
            <a:r>
              <a:rPr lang="en-US"/>
              <a:t> Access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a method or instance variable is modified by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/>
              <a:t> (rather than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/>
              <a:t> 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/>
              <a:t>), then it can be accessed </a:t>
            </a:r>
            <a:r>
              <a:rPr lang="en-US" sz="2400" i="1"/>
              <a:t>by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Inside its own class definition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Inside any class derived from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the definition of any class in the same package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/>
              <a:t> modifier provides very weak protection compared to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/>
              <a:t> modifier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allows direct access to any programmer who defines a suitable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Therefore, instance variables should normally not be marked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protected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 Modifiers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832926" cy="531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A Restriction on Protected Access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If a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/>
              <a:t> is derived from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, and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 has a protected instance variable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800"/>
              <a:t>, but the classes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 and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/>
              <a:t> are in </a:t>
            </a:r>
            <a:r>
              <a:rPr lang="en-US" sz="2800" i="1"/>
              <a:t>different packages</a:t>
            </a:r>
            <a:r>
              <a:rPr lang="en-US" sz="2800"/>
              <a:t>, then the following is true:</a:t>
            </a:r>
          </a:p>
          <a:p>
            <a:pPr lvl="1" eaLnBrk="1" hangingPunct="1"/>
            <a:r>
              <a:rPr lang="en-US" sz="2400"/>
              <a:t>A method in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can access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/>
              <a:t> by name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/>
              <a:t> is inherited from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)</a:t>
            </a:r>
          </a:p>
          <a:p>
            <a:pPr lvl="1" eaLnBrk="1" hangingPunct="1"/>
            <a:r>
              <a:rPr lang="en-US" sz="2400"/>
              <a:t>A method in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can create a local object of itself, which can access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/>
              <a:t> by name (again,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/>
              <a:t> is inherited from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)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Inheritance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Inheritance is the process by which a new class is created from another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new class is called a </a:t>
            </a:r>
            <a:r>
              <a:rPr lang="en-US" sz="2000" i="1"/>
              <a:t>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original class is called the </a:t>
            </a:r>
            <a:r>
              <a:rPr lang="en-US" sz="2000" i="1"/>
              <a:t>base class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A derived class automatically has all the instance variables and methods that the base class has, and it can have additional methods and/or instance variables as well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Inheritance is especially advantageous because it allows code to be </a:t>
            </a:r>
            <a:r>
              <a:rPr lang="en-US" sz="2400" i="1"/>
              <a:t>reused</a:t>
            </a:r>
            <a:r>
              <a:rPr lang="en-US" sz="2400"/>
              <a:t>, without having to copy it into the definitions of the derived classes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A Restriction on Protected Access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However, if a method in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creates an object of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, it can not access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/>
              <a:t> by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class knows about its own inherited variables and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However, it cannot directly access any instance variable or method of an ancestor class </a:t>
            </a:r>
            <a:r>
              <a:rPr lang="en-US" sz="2000" i="1"/>
              <a:t>unless they are public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Therefore,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/>
              <a:t> can access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/>
              <a:t> whenever it is used as an instance variable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/>
              <a:t>, but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/>
              <a:t> cannot access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/>
              <a:t> when it is used as an instance variable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This is true if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 are </a:t>
            </a:r>
            <a:r>
              <a:rPr lang="en-US" sz="2400" i="1"/>
              <a:t>not</a:t>
            </a:r>
            <a:r>
              <a:rPr lang="en-US" sz="2400"/>
              <a:t> in the same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they were in the same package there would be no problem, because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000"/>
              <a:t> access implies package access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Tip:  "Is a" Versus "Has a"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derived class demonstrates an </a:t>
            </a:r>
            <a:r>
              <a:rPr lang="en-US" sz="2800" i="1"/>
              <a:t>"is a"</a:t>
            </a:r>
            <a:r>
              <a:rPr lang="en-US" sz="2800"/>
              <a:t> relationship between it and its base class</a:t>
            </a:r>
          </a:p>
          <a:p>
            <a:pPr lvl="1" eaLnBrk="1" hangingPunct="1"/>
            <a:r>
              <a:rPr lang="en-US" sz="2400"/>
              <a:t>Forming an "is a" relationship is one way to make a more complex class out of a simpler class</a:t>
            </a:r>
          </a:p>
          <a:p>
            <a:pPr lvl="1" eaLnBrk="1" hangingPunct="1"/>
            <a:r>
              <a:rPr lang="en-US" sz="2400"/>
              <a:t>For example,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/>
              <a:t> </a:t>
            </a:r>
            <a:r>
              <a:rPr lang="en-US" sz="2400" b="1" i="1"/>
              <a:t>"is an"</a:t>
            </a:r>
            <a:r>
              <a:rPr lang="en-US" sz="2400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/>
              <a:t> is a more complex class compared to the more general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/>
              <a:t>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Tip:  "Is a" Versus "Has a"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Another way to make a more complex class out of a simpler class is through a </a:t>
            </a:r>
            <a:r>
              <a:rPr lang="en-US" sz="2800" i="1"/>
              <a:t>"has a"</a:t>
            </a:r>
            <a:r>
              <a:rPr lang="en-US" sz="2800"/>
              <a:t> relationship</a:t>
            </a:r>
          </a:p>
          <a:p>
            <a:pPr lvl="1" eaLnBrk="1" hangingPunct="1"/>
            <a:r>
              <a:rPr lang="en-US" sz="2400"/>
              <a:t>This type of relationship, called </a:t>
            </a:r>
            <a:r>
              <a:rPr lang="en-US" sz="2400" i="1"/>
              <a:t>composition</a:t>
            </a:r>
            <a:r>
              <a:rPr lang="en-US" sz="2400"/>
              <a:t>, occurs when a class contains an instance variable of a class type</a:t>
            </a:r>
          </a:p>
          <a:p>
            <a:pPr lvl="1" eaLnBrk="1" hangingPunct="1"/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/>
              <a:t> class contains an instance variable,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/>
              <a:t>,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/>
              <a:t>, so therefore,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/>
              <a:t> </a:t>
            </a:r>
            <a:r>
              <a:rPr lang="en-US" sz="2400" b="1" i="1"/>
              <a:t>"has a"</a:t>
            </a:r>
            <a:r>
              <a:rPr lang="en-US" sz="2400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endParaRPr lang="en-US" sz="2400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Tip:  "Is a" Versus "Has a"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Both kinds of relationships are commonly used to create complex classes, often within the same class</a:t>
            </a:r>
          </a:p>
          <a:p>
            <a:pPr lvl="1" eaLnBrk="1" hangingPunct="1"/>
            <a:r>
              <a:rPr lang="en-US"/>
              <a:t>Since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/>
              <a:t> is a derived class of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/>
              <a:t>, and contains an instance variable of class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/>
              <a:t>, then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/>
              <a:t> </a:t>
            </a:r>
            <a:r>
              <a:rPr lang="en-US" b="1" i="1"/>
              <a:t>"is an"</a:t>
            </a:r>
            <a:r>
              <a:rPr lang="en-US"/>
              <a:t>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/>
              <a:t> and </a:t>
            </a:r>
            <a:r>
              <a:rPr lang="en-US" b="1" i="1"/>
              <a:t>"has a"</a:t>
            </a:r>
            <a:r>
              <a:rPr lang="en-US"/>
              <a:t>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3425CE3-1C1C-4D71-923F-BB9554085973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Tip:  Static Variables Are Inherited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Static variables in a base class are inherited by any of its derived classes</a:t>
            </a:r>
          </a:p>
          <a:p>
            <a:pPr eaLnBrk="1" hangingPunct="1"/>
            <a:r>
              <a:rPr lang="en-US" dirty="0"/>
              <a:t>The modifiers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dirty="0"/>
              <a:t>,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dirty="0"/>
              <a:t>, </a:t>
            </a:r>
            <a:r>
              <a:rPr lang="en-US"/>
              <a:t>and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/>
              <a:t> </a:t>
            </a:r>
            <a:r>
              <a:rPr lang="en-US" dirty="0"/>
              <a:t>have the same meaning for static variables as they do for instance variables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You Cannot Use Multiple </a:t>
            </a:r>
            <a:r>
              <a:rPr lang="en-US" b="1">
                <a:latin typeface="Courier New" pitchFamily="49" charset="0"/>
              </a:rPr>
              <a:t>supers</a:t>
            </a:r>
            <a:endParaRPr lang="en-US">
              <a:latin typeface="Courier New" pitchFamily="49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It is only valid to use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400"/>
              <a:t> to invoke a method from a direct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Repeating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/>
              <a:t> will not invoke a method from some other ancestor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For example, if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/>
              <a:t> class were derived from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Person</a:t>
            </a:r>
            <a:r>
              <a:rPr lang="en-US" sz="2400"/>
              <a:t>, and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b="1"/>
              <a:t> </a:t>
            </a:r>
            <a:r>
              <a:rPr lang="en-US" sz="2400"/>
              <a:t>class were derived form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/>
              <a:t> , it would not be possible to invoke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/>
              <a:t> method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Person</a:t>
            </a:r>
            <a:r>
              <a:rPr lang="en-US" sz="2400"/>
              <a:t> class within a method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/>
              <a:t> 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super.super.toString() // ILLEGAL!</a:t>
            </a:r>
            <a:endParaRPr lang="en-US" sz="200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Class </a:t>
            </a:r>
            <a:r>
              <a:rPr lang="en-US" b="1">
                <a:latin typeface="Courier New" pitchFamily="49" charset="0"/>
              </a:rPr>
              <a:t>Object</a:t>
            </a:r>
            <a:endParaRPr lang="en-US">
              <a:latin typeface="Courier New" pitchFamily="49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In Java, every class is a descendent of the class </a:t>
            </a:r>
            <a:r>
              <a:rPr lang="en-US" sz="2800" b="1" i="1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i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Every class has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>
                <a:solidFill>
                  <a:srgbClr val="034CA1"/>
                </a:solidFill>
              </a:rPr>
              <a:t> </a:t>
            </a:r>
            <a:r>
              <a:rPr lang="en-US" sz="2400"/>
              <a:t>as its ancestor</a:t>
            </a:r>
          </a:p>
          <a:p>
            <a:pPr lvl="1" eaLnBrk="1" hangingPunct="1"/>
            <a:r>
              <a:rPr lang="en-US" sz="2400"/>
              <a:t>Every object of every class is of type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/>
              <a:t>, as well as being of the type of its own class</a:t>
            </a:r>
          </a:p>
          <a:p>
            <a:pPr eaLnBrk="1" hangingPunct="1"/>
            <a:r>
              <a:rPr lang="en-US" sz="2800"/>
              <a:t>If a class is defined that is not explicitly a derived class of another class, it is still automatically a derived class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Class </a:t>
            </a:r>
            <a:r>
              <a:rPr lang="en-US" b="1">
                <a:latin typeface="Courier New" pitchFamily="49" charset="0"/>
              </a:rPr>
              <a:t>Object</a:t>
            </a:r>
            <a:endParaRPr lang="en-US">
              <a:latin typeface="Courier New" pitchFamily="49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/>
              <a:t> is in the package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800"/>
              <a:t> which is always imported automatically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Having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/>
              <a:t> class enables methods to be written with a parameter of type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parameter of type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/>
              <a:t> can be replaced by an object of any class whatsoever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For example, some library methods accept an argument of type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/>
              <a:t> so they can be used with an argument that is an object of any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Class </a:t>
            </a:r>
            <a:r>
              <a:rPr lang="en-US" b="1">
                <a:latin typeface="Courier New" pitchFamily="49" charset="0"/>
              </a:rPr>
              <a:t>Object</a:t>
            </a:r>
            <a:endParaRPr lang="en-US">
              <a:latin typeface="Courier New" pitchFamily="49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/>
              <a:t> has some methods that every Java class inherits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For example,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000"/>
              <a:t>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Every object inherits these methods from some ancestor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Either 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/>
              <a:t> itself, or a class that itself inherited these methods (ultimately) from 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these inherited methods should be overridden with definitions more appropriate to a given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Some Java library classes assume that every class has its own version of such methods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When designing certain classes, there is often a natural hierarchy for grouping them</a:t>
            </a:r>
          </a:p>
          <a:p>
            <a:pPr lvl="1" eaLnBrk="1" hangingPunct="1"/>
            <a:r>
              <a:rPr lang="en-US" sz="2400"/>
              <a:t>In a record-keeping program for the employees of a company, there are hourly employees and salaried employees</a:t>
            </a:r>
          </a:p>
          <a:p>
            <a:pPr lvl="1" eaLnBrk="1" hangingPunct="1"/>
            <a:r>
              <a:rPr lang="en-US" sz="2400"/>
              <a:t>Hourly employees can be divided into full time and part time workers</a:t>
            </a:r>
          </a:p>
          <a:p>
            <a:pPr lvl="1" eaLnBrk="1" hangingPunct="1"/>
            <a:r>
              <a:rPr lang="en-US" sz="2400"/>
              <a:t>Salaried employees can be divided into those on technical staff, and those on the executive staff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All employees share certain characteristics in common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All employees have a name and a hire 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methods for setting and changing names and hire dates would be the same for all employees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Some employees have specialized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Hourly employees are paid an hourly wage, while salaried employees are paid a fixed wage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methods for calculating wages for these two different groups would be different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/>
              <a:t>Within Java, a class called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/>
              <a:t> can be defined that includes all employees</a:t>
            </a:r>
          </a:p>
          <a:p>
            <a:pPr eaLnBrk="1" hangingPunct="1"/>
            <a:r>
              <a:rPr lang="en-US" sz="2800"/>
              <a:t>This class can then be used to define classes for hourly employees and salaried employees</a:t>
            </a:r>
          </a:p>
          <a:p>
            <a:pPr lvl="1" eaLnBrk="1" hangingPunct="1"/>
            <a:r>
              <a:rPr lang="en-US" sz="2400"/>
              <a:t>In turn,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/>
              <a:t> class can be used to define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PartTimeHourlyEmployee</a:t>
            </a:r>
            <a:r>
              <a:rPr lang="en-US" sz="2400"/>
              <a:t> class, and so forth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Class Hierarchy</a:t>
            </a:r>
          </a:p>
        </p:txBody>
      </p:sp>
      <p:grpSp>
        <p:nvGrpSpPr>
          <p:cNvPr id="19459" name="Group 6"/>
          <p:cNvGrpSpPr>
            <a:grpSpLocks/>
          </p:cNvGrpSpPr>
          <p:nvPr/>
        </p:nvGrpSpPr>
        <p:grpSpPr bwMode="auto">
          <a:xfrm>
            <a:off x="685800" y="1447800"/>
            <a:ext cx="8066088" cy="4183063"/>
            <a:chOff x="432" y="1063"/>
            <a:chExt cx="5081" cy="2635"/>
          </a:xfrm>
        </p:grpSpPr>
        <p:pic>
          <p:nvPicPr>
            <p:cNvPr id="19462" name="Picture 5" descr="D7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063"/>
              <a:ext cx="5040" cy="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Picture 4" descr="07_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392"/>
              <a:ext cx="5033" cy="2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Classes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Since an hourly employee is an employee, it is defined as a </a:t>
            </a:r>
            <a:r>
              <a:rPr lang="en-US" sz="2800" i="1"/>
              <a:t>derived </a:t>
            </a:r>
            <a:r>
              <a:rPr lang="en-US" sz="2800"/>
              <a:t>class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i="1"/>
              <a:t>derived class</a:t>
            </a:r>
            <a:r>
              <a:rPr lang="en-US" sz="2400"/>
              <a:t> is defined by adding instance variables and methods to an existing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existing class that the derived class is built upon is called the </a:t>
            </a:r>
            <a:r>
              <a:rPr lang="en-US" sz="2400" i="1"/>
              <a:t>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phrase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extends BaseClass</a:t>
            </a:r>
            <a:r>
              <a:rPr lang="en-US" sz="2400"/>
              <a:t> must be added to the derived class definition: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class HourlyEmployee extends Employee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When a derived class is defined, it is said to inherit the instance variables and methods of the base class that it extends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/>
              <a:t> defines the instance variables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/>
              <a:t>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/>
              <a:t> also has these instance variables, but they are not specified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/>
              <a:t> has additional instance variables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wageRate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hours</a:t>
            </a:r>
            <a:r>
              <a:rPr lang="en-US" sz="2400"/>
              <a:t> that are specified in its class definition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2683</Words>
  <Application>Microsoft Office PowerPoint</Application>
  <PresentationFormat>On-screen Show (4:3)</PresentationFormat>
  <Paragraphs>225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Office Theme</vt:lpstr>
      <vt:lpstr>CSC 2310 Object Oriented Programming  &amp; Design  Chapter 7</vt:lpstr>
      <vt:lpstr>Introduction to Inheritance</vt:lpstr>
      <vt:lpstr>Introduction to Inheritance</vt:lpstr>
      <vt:lpstr>Derived Classes</vt:lpstr>
      <vt:lpstr>Derived Classes</vt:lpstr>
      <vt:lpstr>Derived Classes</vt:lpstr>
      <vt:lpstr>A Class Hierarchy</vt:lpstr>
      <vt:lpstr>Derived Classes</vt:lpstr>
      <vt:lpstr>Derived Classes</vt:lpstr>
      <vt:lpstr>Derived Classes</vt:lpstr>
      <vt:lpstr>Derived Class (Subclass)</vt:lpstr>
      <vt:lpstr>Inherited Members</vt:lpstr>
      <vt:lpstr>Parent and Child Classes</vt:lpstr>
      <vt:lpstr>Overriding a Method Definition</vt:lpstr>
      <vt:lpstr>Changing the Return Type of an Overridden Method</vt:lpstr>
      <vt:lpstr>Covariant Return Type</vt:lpstr>
      <vt:lpstr>Changing the Access Permission of an Overridden Method</vt:lpstr>
      <vt:lpstr>Changing the Access Permission of an Overridden Method</vt:lpstr>
      <vt:lpstr>Pitfall:  Overriding Versus Overloading</vt:lpstr>
      <vt:lpstr>The final Modifier</vt:lpstr>
      <vt:lpstr>The super Constructor</vt:lpstr>
      <vt:lpstr>The super Constructor</vt:lpstr>
      <vt:lpstr>Pitfall: The Terms "Subclass" and "Superclass"</vt:lpstr>
      <vt:lpstr>Encapsulation and Inheritance Pitfall: Use of Private Instance Variables from the Base Class</vt:lpstr>
      <vt:lpstr>Encapsulation and Inheritance Pitfall: Use of Private Instance Variables from the Base Class</vt:lpstr>
      <vt:lpstr>Pitfall:  Private Methods Are Effectively Not Inherited</vt:lpstr>
      <vt:lpstr>Protected and Package Access</vt:lpstr>
      <vt:lpstr>Access Modifiers</vt:lpstr>
      <vt:lpstr>Pitfall:  A Restriction on Protected Access</vt:lpstr>
      <vt:lpstr>Pitfall:  A Restriction on Protected Access</vt:lpstr>
      <vt:lpstr>Tip:  "Is a" Versus "Has a"</vt:lpstr>
      <vt:lpstr>Tip:  "Is a" Versus "Has a"</vt:lpstr>
      <vt:lpstr>Tip:  "Is a" Versus "Has a"</vt:lpstr>
      <vt:lpstr>Tip:  Static Variables Are Inherited</vt:lpstr>
      <vt:lpstr>You Cannot Use Multiple supers</vt:lpstr>
      <vt:lpstr>The Class Object</vt:lpstr>
      <vt:lpstr>The Class Object</vt:lpstr>
      <vt:lpstr>The Class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shamim shawkat</cp:lastModifiedBy>
  <cp:revision>30</cp:revision>
  <dcterms:created xsi:type="dcterms:W3CDTF">2006-08-16T00:00:00Z</dcterms:created>
  <dcterms:modified xsi:type="dcterms:W3CDTF">2020-02-07T05:41:33Z</dcterms:modified>
</cp:coreProperties>
</file>