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1.xml" ContentType="application/vnd.openxmlformats-officedocument.presentationml.tags+xml"/>
  <Override PartName="/ppt/notesSlides/notesSlide47.xml" ContentType="application/vnd.openxmlformats-officedocument.presentationml.notesSlide+xml"/>
  <Override PartName="/ppt/tags/tag22.xml" ContentType="application/vnd.openxmlformats-officedocument.presentationml.tags+xml"/>
  <Override PartName="/ppt/notesSlides/notesSlide48.xml" ContentType="application/vnd.openxmlformats-officedocument.presentationml.notesSlide+xml"/>
  <Override PartName="/ppt/tags/tag23.xml" ContentType="application/vnd.openxmlformats-officedocument.presentationml.tags+xml"/>
  <Override PartName="/ppt/notesSlides/notesSlide49.xml" ContentType="application/vnd.openxmlformats-officedocument.presentationml.notesSlide+xml"/>
  <Override PartName="/ppt/tags/tag24.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25.xml" ContentType="application/vnd.openxmlformats-officedocument.presentationml.tags+xml"/>
  <Override PartName="/ppt/notesSlides/notesSlide52.xml" ContentType="application/vnd.openxmlformats-officedocument.presentationml.notesSlide+xml"/>
  <Override PartName="/ppt/tags/tag26.xml" ContentType="application/vnd.openxmlformats-officedocument.presentationml.tags+xml"/>
  <Override PartName="/ppt/notesSlides/notesSlide53.xml" ContentType="application/vnd.openxmlformats-officedocument.presentationml.notesSlide+xml"/>
  <Override PartName="/ppt/tags/tag27.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9"/>
  </p:notesMasterIdLst>
  <p:sldIdLst>
    <p:sldId id="35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02" r:id="rId38"/>
    <p:sldId id="303" r:id="rId39"/>
    <p:sldId id="304"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74" r:id="rId61"/>
    <p:sldId id="475" r:id="rId62"/>
    <p:sldId id="295" r:id="rId63"/>
    <p:sldId id="296" r:id="rId64"/>
    <p:sldId id="297" r:id="rId65"/>
    <p:sldId id="478" r:id="rId66"/>
    <p:sldId id="479" r:id="rId67"/>
    <p:sldId id="480" r:id="rId68"/>
    <p:sldId id="481" r:id="rId69"/>
    <p:sldId id="482" r:id="rId70"/>
    <p:sldId id="483" r:id="rId71"/>
    <p:sldId id="484" r:id="rId72"/>
    <p:sldId id="485" r:id="rId73"/>
    <p:sldId id="486" r:id="rId74"/>
    <p:sldId id="313" r:id="rId75"/>
    <p:sldId id="314" r:id="rId76"/>
    <p:sldId id="315" r:id="rId77"/>
    <p:sldId id="316" r:id="rId78"/>
    <p:sldId id="317" r:id="rId79"/>
    <p:sldId id="318" r:id="rId80"/>
    <p:sldId id="319" r:id="rId81"/>
    <p:sldId id="320" r:id="rId82"/>
    <p:sldId id="321" r:id="rId83"/>
    <p:sldId id="325" r:id="rId84"/>
    <p:sldId id="326" r:id="rId85"/>
    <p:sldId id="327" r:id="rId86"/>
    <p:sldId id="328" r:id="rId87"/>
    <p:sldId id="487"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29BFA5-AF21-4CD3-8F25-1D950689C7FE}" type="datetimeFigureOut">
              <a:rPr lang="en-US"/>
              <a:pPr>
                <a:defRPr/>
              </a:pPr>
              <a:t>2/10/2020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99575A9-BC28-4839-AC82-77346A289291}" type="slidenum">
              <a:rPr lang="en-US"/>
              <a:pPr>
                <a:defRPr/>
              </a:pPr>
              <a:t>‹#›</a:t>
            </a:fld>
            <a:endParaRPr lang="en-US"/>
          </a:p>
        </p:txBody>
      </p:sp>
    </p:spTree>
    <p:extLst>
      <p:ext uri="{BB962C8B-B14F-4D97-AF65-F5344CB8AC3E}">
        <p14:creationId xmlns:p14="http://schemas.microsoft.com/office/powerpoint/2010/main" val="3750930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19E576-2310-4774-98FD-A333B9841EAD}"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889625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84D22-271C-416C-90B1-7C2F0DEE9B63}"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113195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5B6816-9771-4227-8E0A-91E817851F30}"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2142195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9779CE-4467-4075-9361-ACB48FD729D2}"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4247111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B925-5323-476E-B9A0-D73E62DCB4E8}"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22985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9C5E47-1924-4A18-ADF1-26C263B31E81}"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1588569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17D764-08CA-4E47-8204-739F6941A1A1}"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96626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A5E798-003C-4022-806B-4BBD2CFAC083}"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575710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D35E8-3B5B-4D21-A0CD-D4D78AF74108}"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2895442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C42A40-BD8C-4CC0-9147-44CAB41F4E80}"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272560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7130A2-5A03-44E5-A528-AD1581C452C4}"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190951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CBFBAC-AD0C-4F99-B6A6-49F0FBA9FF01}"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4140047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5FF5A4-7875-4801-9B3D-6DC61239B8ED}"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714528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EEEA-95B7-4B26-A519-9D9730E8F812}"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570549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78D4CD-10F9-42DD-8C1E-F5C37A89751D}"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2854266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A489D7-562D-4EBA-B0FE-1B0F46626349}"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548700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88CBBA-8AB0-4086-8881-5B5D79330CCB}"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2262669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291FC7-09AE-4DB7-A384-F8FF3775664F}"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1825583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0EAD4-15D6-4736-A6AA-51DB24DC305D}"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356435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D82B50-FEF4-4EE9-A3EF-F224803E1598}"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1526235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7E4189-F92F-4A7F-8089-61B55579EB67}"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30546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DB6B7C-DD89-4746-BB5B-9815CC0E000B}"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1349305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FF3863-5422-4330-88EC-FFB3A34177D1}"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933766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99F120-ED89-4276-9A40-2751F511ED25}"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2643352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F8EAD5-9F92-49B9-B1CE-8BB19B855772}" type="slidenum">
              <a:rPr lang="en-US" smtClean="0"/>
              <a:pPr fontAlgn="base">
                <a:spcBef>
                  <a:spcPct val="0"/>
                </a:spcBef>
                <a:spcAft>
                  <a:spcPct val="0"/>
                </a:spcAft>
                <a:defRPr/>
              </a:pPr>
              <a:t>32</a:t>
            </a:fld>
            <a:endParaRPr lang="en-US"/>
          </a:p>
        </p:txBody>
      </p:sp>
    </p:spTree>
    <p:extLst>
      <p:ext uri="{BB962C8B-B14F-4D97-AF65-F5344CB8AC3E}">
        <p14:creationId xmlns:p14="http://schemas.microsoft.com/office/powerpoint/2010/main" val="3354453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CF46D8-D539-4497-8DC5-0DD30BE6775F}"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2281330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A677BE-56FC-4E97-88A1-58837E454930}"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1476722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8F0C7E-0891-4E41-948B-186C492A66C8}"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2409931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821648-5606-4BC5-8DAA-7C5CE873EE6B}"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1753177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EE6608-5A22-4F31-81CF-69F98BE85D06}"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704028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653189-4B65-4A85-8753-37BC0CAF38E1}"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31734881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088DA2-E9F7-4FF9-9CF3-45C73C442700}"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3127793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950C0C-7367-40A3-8FB1-3C3E3D3DE314}" type="slidenum">
              <a:rPr lang="en-US" smtClean="0"/>
              <a:pPr fontAlgn="base">
                <a:spcBef>
                  <a:spcPct val="0"/>
                </a:spcBef>
                <a:spcAft>
                  <a:spcPct val="0"/>
                </a:spcAft>
                <a:defRPr/>
              </a:pPr>
              <a:t>62</a:t>
            </a:fld>
            <a:endParaRPr lang="en-US"/>
          </a:p>
        </p:txBody>
      </p:sp>
    </p:spTree>
    <p:extLst>
      <p:ext uri="{BB962C8B-B14F-4D97-AF65-F5344CB8AC3E}">
        <p14:creationId xmlns:p14="http://schemas.microsoft.com/office/powerpoint/2010/main" val="229092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E71B3B-5D64-4A69-85DA-22B16A1CF8E4}"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148475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70646C-ABC3-49BA-8976-65D47804D05E}" type="slidenum">
              <a:rPr lang="en-US" smtClean="0"/>
              <a:pPr fontAlgn="base">
                <a:spcBef>
                  <a:spcPct val="0"/>
                </a:spcBef>
                <a:spcAft>
                  <a:spcPct val="0"/>
                </a:spcAft>
                <a:defRPr/>
              </a:pPr>
              <a:t>63</a:t>
            </a:fld>
            <a:endParaRPr lang="en-US"/>
          </a:p>
        </p:txBody>
      </p:sp>
    </p:spTree>
    <p:extLst>
      <p:ext uri="{BB962C8B-B14F-4D97-AF65-F5344CB8AC3E}">
        <p14:creationId xmlns:p14="http://schemas.microsoft.com/office/powerpoint/2010/main" val="431247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52B1EB-D02B-4615-8BFA-8C1560537716}" type="slidenum">
              <a:rPr lang="en-US" smtClean="0"/>
              <a:pPr fontAlgn="base">
                <a:spcBef>
                  <a:spcPct val="0"/>
                </a:spcBef>
                <a:spcAft>
                  <a:spcPct val="0"/>
                </a:spcAft>
                <a:defRPr/>
              </a:pPr>
              <a:t>64</a:t>
            </a:fld>
            <a:endParaRPr lang="en-US"/>
          </a:p>
        </p:txBody>
      </p:sp>
    </p:spTree>
    <p:extLst>
      <p:ext uri="{BB962C8B-B14F-4D97-AF65-F5344CB8AC3E}">
        <p14:creationId xmlns:p14="http://schemas.microsoft.com/office/powerpoint/2010/main" val="284108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2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ED5566-FF0C-4161-929F-D6157FBA5EB4}" type="slidenum">
              <a:rPr lang="en-US" smtClean="0"/>
              <a:pPr fontAlgn="base">
                <a:spcBef>
                  <a:spcPct val="0"/>
                </a:spcBef>
                <a:spcAft>
                  <a:spcPct val="0"/>
                </a:spcAft>
                <a:defRPr/>
              </a:pPr>
              <a:t>74</a:t>
            </a:fld>
            <a:endParaRPr lang="en-US"/>
          </a:p>
        </p:txBody>
      </p:sp>
    </p:spTree>
    <p:extLst>
      <p:ext uri="{BB962C8B-B14F-4D97-AF65-F5344CB8AC3E}">
        <p14:creationId xmlns:p14="http://schemas.microsoft.com/office/powerpoint/2010/main" val="792700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E2D09B-B429-4BAB-9656-3D32F58E3016}" type="slidenum">
              <a:rPr lang="en-US" smtClean="0"/>
              <a:pPr fontAlgn="base">
                <a:spcBef>
                  <a:spcPct val="0"/>
                </a:spcBef>
                <a:spcAft>
                  <a:spcPct val="0"/>
                </a:spcAft>
                <a:defRPr/>
              </a:pPr>
              <a:t>75</a:t>
            </a:fld>
            <a:endParaRPr lang="en-US"/>
          </a:p>
        </p:txBody>
      </p:sp>
    </p:spTree>
    <p:extLst>
      <p:ext uri="{BB962C8B-B14F-4D97-AF65-F5344CB8AC3E}">
        <p14:creationId xmlns:p14="http://schemas.microsoft.com/office/powerpoint/2010/main" val="23784297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4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0E4482-8CCE-4FAC-8F02-6686D79711F2}" type="slidenum">
              <a:rPr lang="en-US" smtClean="0"/>
              <a:pPr fontAlgn="base">
                <a:spcBef>
                  <a:spcPct val="0"/>
                </a:spcBef>
                <a:spcAft>
                  <a:spcPct val="0"/>
                </a:spcAft>
                <a:defRPr/>
              </a:pPr>
              <a:t>76</a:t>
            </a:fld>
            <a:endParaRPr lang="en-US"/>
          </a:p>
        </p:txBody>
      </p:sp>
    </p:spTree>
    <p:extLst>
      <p:ext uri="{BB962C8B-B14F-4D97-AF65-F5344CB8AC3E}">
        <p14:creationId xmlns:p14="http://schemas.microsoft.com/office/powerpoint/2010/main" val="1424548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5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730B61-B70B-4A7B-A519-0BF6EFCB5D2E}" type="slidenum">
              <a:rPr lang="en-US" smtClean="0"/>
              <a:pPr fontAlgn="base">
                <a:spcBef>
                  <a:spcPct val="0"/>
                </a:spcBef>
                <a:spcAft>
                  <a:spcPct val="0"/>
                </a:spcAft>
                <a:defRPr/>
              </a:pPr>
              <a:t>77</a:t>
            </a:fld>
            <a:endParaRPr lang="en-US"/>
          </a:p>
        </p:txBody>
      </p:sp>
    </p:spTree>
    <p:extLst>
      <p:ext uri="{BB962C8B-B14F-4D97-AF65-F5344CB8AC3E}">
        <p14:creationId xmlns:p14="http://schemas.microsoft.com/office/powerpoint/2010/main" val="1247736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6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A30E03-8B3C-45BA-8C60-0F86045F1FC8}" type="slidenum">
              <a:rPr lang="en-US" smtClean="0"/>
              <a:pPr fontAlgn="base">
                <a:spcBef>
                  <a:spcPct val="0"/>
                </a:spcBef>
                <a:spcAft>
                  <a:spcPct val="0"/>
                </a:spcAft>
                <a:defRPr/>
              </a:pPr>
              <a:t>78</a:t>
            </a:fld>
            <a:endParaRPr lang="en-US"/>
          </a:p>
        </p:txBody>
      </p:sp>
    </p:spTree>
    <p:extLst>
      <p:ext uri="{BB962C8B-B14F-4D97-AF65-F5344CB8AC3E}">
        <p14:creationId xmlns:p14="http://schemas.microsoft.com/office/powerpoint/2010/main" val="3332867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7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5CB3E9-A6E2-4A8C-953E-18C07605615F}" type="slidenum">
              <a:rPr lang="en-US" smtClean="0"/>
              <a:pPr fontAlgn="base">
                <a:spcBef>
                  <a:spcPct val="0"/>
                </a:spcBef>
                <a:spcAft>
                  <a:spcPct val="0"/>
                </a:spcAft>
                <a:defRPr/>
              </a:pPr>
              <a:t>79</a:t>
            </a:fld>
            <a:endParaRPr lang="en-US"/>
          </a:p>
        </p:txBody>
      </p:sp>
    </p:spTree>
    <p:extLst>
      <p:ext uri="{BB962C8B-B14F-4D97-AF65-F5344CB8AC3E}">
        <p14:creationId xmlns:p14="http://schemas.microsoft.com/office/powerpoint/2010/main" val="18044954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8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C29574-EBAD-4DA7-ACD4-968186145433}" type="slidenum">
              <a:rPr lang="en-US" smtClean="0"/>
              <a:pPr fontAlgn="base">
                <a:spcBef>
                  <a:spcPct val="0"/>
                </a:spcBef>
                <a:spcAft>
                  <a:spcPct val="0"/>
                </a:spcAft>
                <a:defRPr/>
              </a:pPr>
              <a:t>80</a:t>
            </a:fld>
            <a:endParaRPr lang="en-US"/>
          </a:p>
        </p:txBody>
      </p:sp>
    </p:spTree>
    <p:extLst>
      <p:ext uri="{BB962C8B-B14F-4D97-AF65-F5344CB8AC3E}">
        <p14:creationId xmlns:p14="http://schemas.microsoft.com/office/powerpoint/2010/main" val="4035622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9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A1B8EA-944F-4834-B8B9-9869019A18D4}" type="slidenum">
              <a:rPr lang="en-US" smtClean="0"/>
              <a:pPr fontAlgn="base">
                <a:spcBef>
                  <a:spcPct val="0"/>
                </a:spcBef>
                <a:spcAft>
                  <a:spcPct val="0"/>
                </a:spcAft>
                <a:defRPr/>
              </a:pPr>
              <a:t>81</a:t>
            </a:fld>
            <a:endParaRPr lang="en-US"/>
          </a:p>
        </p:txBody>
      </p:sp>
    </p:spTree>
    <p:extLst>
      <p:ext uri="{BB962C8B-B14F-4D97-AF65-F5344CB8AC3E}">
        <p14:creationId xmlns:p14="http://schemas.microsoft.com/office/powerpoint/2010/main" val="87311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A87B17-6C1D-4E8F-83F4-32AE3AEC8DA3}"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17880651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1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798680-8740-4490-BD98-D93E76FFEB89}" type="slidenum">
              <a:rPr lang="en-US" smtClean="0"/>
              <a:pPr fontAlgn="base">
                <a:spcBef>
                  <a:spcPct val="0"/>
                </a:spcBef>
                <a:spcAft>
                  <a:spcPct val="0"/>
                </a:spcAft>
                <a:defRPr/>
              </a:pPr>
              <a:t>82</a:t>
            </a:fld>
            <a:endParaRPr lang="en-US"/>
          </a:p>
        </p:txBody>
      </p:sp>
    </p:spTree>
    <p:extLst>
      <p:ext uri="{BB962C8B-B14F-4D97-AF65-F5344CB8AC3E}">
        <p14:creationId xmlns:p14="http://schemas.microsoft.com/office/powerpoint/2010/main" val="19284390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5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9DDFB9-66B7-4CD5-825A-AD276869268D}" type="slidenum">
              <a:rPr lang="en-US" smtClean="0"/>
              <a:pPr fontAlgn="base">
                <a:spcBef>
                  <a:spcPct val="0"/>
                </a:spcBef>
                <a:spcAft>
                  <a:spcPct val="0"/>
                </a:spcAft>
                <a:defRPr/>
              </a:pPr>
              <a:t>83</a:t>
            </a:fld>
            <a:endParaRPr lang="en-US"/>
          </a:p>
        </p:txBody>
      </p:sp>
    </p:spTree>
    <p:extLst>
      <p:ext uri="{BB962C8B-B14F-4D97-AF65-F5344CB8AC3E}">
        <p14:creationId xmlns:p14="http://schemas.microsoft.com/office/powerpoint/2010/main" val="40926542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45EBC7-2B3A-4658-AF8D-83782E1D991B}" type="slidenum">
              <a:rPr lang="en-US" smtClean="0"/>
              <a:pPr fontAlgn="base">
                <a:spcBef>
                  <a:spcPct val="0"/>
                </a:spcBef>
                <a:spcAft>
                  <a:spcPct val="0"/>
                </a:spcAft>
                <a:defRPr/>
              </a:pPr>
              <a:t>84</a:t>
            </a:fld>
            <a:endParaRPr lang="en-US"/>
          </a:p>
        </p:txBody>
      </p:sp>
    </p:spTree>
    <p:extLst>
      <p:ext uri="{BB962C8B-B14F-4D97-AF65-F5344CB8AC3E}">
        <p14:creationId xmlns:p14="http://schemas.microsoft.com/office/powerpoint/2010/main" val="11371504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7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40767C-3558-4BA6-814A-B06DE287BEA9}" type="slidenum">
              <a:rPr lang="en-US" smtClean="0"/>
              <a:pPr fontAlgn="base">
                <a:spcBef>
                  <a:spcPct val="0"/>
                </a:spcBef>
                <a:spcAft>
                  <a:spcPct val="0"/>
                </a:spcAft>
                <a:defRPr/>
              </a:pPr>
              <a:t>85</a:t>
            </a:fld>
            <a:endParaRPr lang="en-US"/>
          </a:p>
        </p:txBody>
      </p:sp>
    </p:spTree>
    <p:extLst>
      <p:ext uri="{BB962C8B-B14F-4D97-AF65-F5344CB8AC3E}">
        <p14:creationId xmlns:p14="http://schemas.microsoft.com/office/powerpoint/2010/main" val="2649012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78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7FC819-E9C7-4F1F-9800-C9C0CE20D31E}" type="slidenum">
              <a:rPr lang="en-US" smtClean="0"/>
              <a:pPr fontAlgn="base">
                <a:spcBef>
                  <a:spcPct val="0"/>
                </a:spcBef>
                <a:spcAft>
                  <a:spcPct val="0"/>
                </a:spcAft>
                <a:defRPr/>
              </a:pPr>
              <a:t>86</a:t>
            </a:fld>
            <a:endParaRPr lang="en-US"/>
          </a:p>
        </p:txBody>
      </p:sp>
    </p:spTree>
    <p:extLst>
      <p:ext uri="{BB962C8B-B14F-4D97-AF65-F5344CB8AC3E}">
        <p14:creationId xmlns:p14="http://schemas.microsoft.com/office/powerpoint/2010/main" val="362029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F55173-1CF8-438B-9062-69485A585C73}"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18103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237452-4D6D-463C-9C6A-01FEE8710D61}"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223129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949D7C-0589-445E-83B7-C8709292BB8A}"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114388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CE9CD6-EFD2-400B-9F9C-95A474326E0E}"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112026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83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648200" y="6340475"/>
            <a:ext cx="914400" cy="365125"/>
          </a:xfrm>
          <a:prstGeom prst="rect">
            <a:avLst/>
          </a:prstGeom>
        </p:spPr>
        <p:txBody>
          <a:bodyPr/>
          <a:lstStyle>
            <a:lvl1pPr>
              <a:defRPr/>
            </a:lvl1pPr>
          </a:lstStyle>
          <a:p>
            <a:pPr>
              <a:defRPr/>
            </a:pPr>
            <a:fld id="{8C28DC3E-0131-441F-8728-86C00BAC949F}" type="datetime1">
              <a:rPr lang="en-US"/>
              <a:pPr>
                <a:defRPr/>
              </a:pPr>
              <a:t>2/10/2020</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58D6806B-F8B1-493B-BFB7-3BFB67D19B85}" type="slidenum">
              <a:rPr lang="en-US"/>
              <a:pPr>
                <a:defRPr/>
              </a:pPr>
              <a:t>‹#›</a:t>
            </a:fld>
            <a:endParaRPr lang="en-US"/>
          </a:p>
        </p:txBody>
      </p:sp>
    </p:spTree>
    <p:extLst>
      <p:ext uri="{BB962C8B-B14F-4D97-AF65-F5344CB8AC3E}">
        <p14:creationId xmlns:p14="http://schemas.microsoft.com/office/powerpoint/2010/main" val="284052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648200" y="6340475"/>
            <a:ext cx="914400" cy="365125"/>
          </a:xfrm>
          <a:prstGeom prst="rect">
            <a:avLst/>
          </a:prstGeom>
        </p:spPr>
        <p:txBody>
          <a:bodyPr/>
          <a:lstStyle>
            <a:lvl1pPr>
              <a:defRPr/>
            </a:lvl1pPr>
          </a:lstStyle>
          <a:p>
            <a:pPr>
              <a:defRPr/>
            </a:pPr>
            <a:fld id="{1492B73A-2FA4-48C5-8C6B-6BDA77385C84}" type="datetime1">
              <a:rPr lang="en-US"/>
              <a:pPr>
                <a:defRPr/>
              </a:pPr>
              <a:t>2/10/2020</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AE4532CE-97A5-4284-BBBF-362FC001E857}" type="slidenum">
              <a:rPr lang="en-US"/>
              <a:pPr>
                <a:defRPr/>
              </a:pPr>
              <a:t>‹#›</a:t>
            </a:fld>
            <a:endParaRPr lang="en-US"/>
          </a:p>
        </p:txBody>
      </p:sp>
    </p:spTree>
    <p:extLst>
      <p:ext uri="{BB962C8B-B14F-4D97-AF65-F5344CB8AC3E}">
        <p14:creationId xmlns:p14="http://schemas.microsoft.com/office/powerpoint/2010/main" val="245352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48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20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01430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93969" y="6146562"/>
            <a:ext cx="8595359" cy="235462"/>
          </a:xfrm>
        </p:spPr>
        <p:txBody>
          <a:bodyPr/>
          <a:lstStyle/>
          <a:p>
            <a:endParaRPr lang="en-US" dirty="0"/>
          </a:p>
        </p:txBody>
      </p:sp>
      <p:sp>
        <p:nvSpPr>
          <p:cNvPr id="4" name="Date Placeholder 3"/>
          <p:cNvSpPr>
            <a:spLocks noGrp="1"/>
          </p:cNvSpPr>
          <p:nvPr>
            <p:ph type="dt" sz="half" idx="11"/>
          </p:nvPr>
        </p:nvSpPr>
        <p:spPr>
          <a:xfrm>
            <a:off x="6335712" y="87433"/>
            <a:ext cx="2133599" cy="182879"/>
          </a:xfrm>
        </p:spPr>
        <p:txBody>
          <a:bodyPr/>
          <a:lstStyle/>
          <a:p>
            <a:fld id="{A9DF6EFB-3F44-496C-A842-1E0B3D3B975A}" type="datetimeFigureOut">
              <a:rPr lang="en-US" smtClean="0"/>
              <a:pPr/>
              <a:t>2/10/2020</a:t>
            </a:fld>
            <a:endParaRPr lang="en-US" dirty="0"/>
          </a:p>
        </p:txBody>
      </p:sp>
      <p:sp>
        <p:nvSpPr>
          <p:cNvPr id="5" name="Slide Number Placeholder 4"/>
          <p:cNvSpPr>
            <a:spLocks noGrp="1"/>
          </p:cNvSpPr>
          <p:nvPr>
            <p:ph type="sldNum" sz="quarter" idx="12"/>
          </p:nvPr>
        </p:nvSpPr>
        <p:spPr>
          <a:xfrm>
            <a:off x="8469311" y="87433"/>
            <a:ext cx="551783" cy="182879"/>
          </a:xfrm>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574562"/>
            <a:ext cx="8229600" cy="609600"/>
          </a:xfrm>
        </p:spPr>
        <p:txBody>
          <a:bodyPr/>
          <a:lstStyle>
            <a:lvl1pPr indent="-256032">
              <a:defRPr sz="2400">
                <a:latin typeface="+mn-lt"/>
              </a:defRPr>
            </a:lvl1pPr>
          </a:lstStyle>
          <a:p>
            <a:pPr lvl="0"/>
            <a:r>
              <a:rPr lang="en-US" dirty="0"/>
              <a:t>1</a:t>
            </a:r>
          </a:p>
        </p:txBody>
      </p:sp>
      <p:sp>
        <p:nvSpPr>
          <p:cNvPr id="9" name="Content Placeholder 8"/>
          <p:cNvSpPr>
            <a:spLocks noGrp="1"/>
          </p:cNvSpPr>
          <p:nvPr>
            <p:ph sz="quarter" idx="14" hasCustomPrompt="1"/>
          </p:nvPr>
        </p:nvSpPr>
        <p:spPr>
          <a:xfrm>
            <a:off x="457200" y="2336562"/>
            <a:ext cx="8229600" cy="762000"/>
          </a:xfrm>
        </p:spPr>
        <p:txBody>
          <a:bodyPr/>
          <a:lstStyle>
            <a:lvl1pPr indent="-256032">
              <a:defRPr sz="2400">
                <a:latin typeface="+mn-lt"/>
              </a:defRPr>
            </a:lvl1pPr>
          </a:lstStyle>
          <a:p>
            <a:pPr lvl="0"/>
            <a:r>
              <a:rPr lang="en-US" dirty="0"/>
              <a:t>2</a:t>
            </a:r>
          </a:p>
        </p:txBody>
      </p:sp>
      <p:sp>
        <p:nvSpPr>
          <p:cNvPr id="11" name="Content Placeholder 10"/>
          <p:cNvSpPr>
            <a:spLocks noGrp="1"/>
          </p:cNvSpPr>
          <p:nvPr>
            <p:ph sz="quarter" idx="15" hasCustomPrompt="1"/>
          </p:nvPr>
        </p:nvSpPr>
        <p:spPr>
          <a:xfrm>
            <a:off x="457200" y="3327162"/>
            <a:ext cx="8229600" cy="533400"/>
          </a:xfrm>
        </p:spPr>
        <p:txBody>
          <a:bodyPr/>
          <a:lstStyle>
            <a:lvl1pPr indent="-256032">
              <a:defRPr sz="2400">
                <a:latin typeface="+mn-lt"/>
              </a:defRPr>
            </a:lvl1pPr>
          </a:lstStyle>
          <a:p>
            <a:pPr lvl="0"/>
            <a:r>
              <a:rPr lang="en-US" dirty="0"/>
              <a:t>3</a:t>
            </a:r>
          </a:p>
        </p:txBody>
      </p:sp>
      <p:sp>
        <p:nvSpPr>
          <p:cNvPr id="13" name="Content Placeholder 12"/>
          <p:cNvSpPr>
            <a:spLocks noGrp="1"/>
          </p:cNvSpPr>
          <p:nvPr>
            <p:ph sz="quarter" idx="16" hasCustomPrompt="1"/>
          </p:nvPr>
        </p:nvSpPr>
        <p:spPr>
          <a:xfrm>
            <a:off x="457200" y="4012962"/>
            <a:ext cx="8229600" cy="609600"/>
          </a:xfrm>
        </p:spPr>
        <p:txBody>
          <a:bodyPr/>
          <a:lstStyle>
            <a:lvl1pPr indent="-256032">
              <a:defRPr sz="2400">
                <a:latin typeface="+mn-lt"/>
              </a:defRPr>
            </a:lvl1pPr>
          </a:lstStyle>
          <a:p>
            <a:pPr lvl="0"/>
            <a:r>
              <a:rPr lang="en-US" dirty="0"/>
              <a:t>4</a:t>
            </a:r>
          </a:p>
        </p:txBody>
      </p:sp>
      <p:sp>
        <p:nvSpPr>
          <p:cNvPr id="15" name="Content Placeholder 14"/>
          <p:cNvSpPr>
            <a:spLocks noGrp="1"/>
          </p:cNvSpPr>
          <p:nvPr>
            <p:ph sz="quarter" idx="17" hasCustomPrompt="1"/>
          </p:nvPr>
        </p:nvSpPr>
        <p:spPr>
          <a:xfrm>
            <a:off x="457200" y="4774962"/>
            <a:ext cx="8229600" cy="457200"/>
          </a:xfrm>
        </p:spPr>
        <p:txBody>
          <a:bodyPr/>
          <a:lstStyle>
            <a:lvl1pPr indent="-256032">
              <a:defRPr sz="2400">
                <a:latin typeface="+mn-lt"/>
              </a:defRPr>
            </a:lvl1pPr>
          </a:lstStyle>
          <a:p>
            <a:pPr lvl="0"/>
            <a:r>
              <a:rPr lang="en-US" dirty="0"/>
              <a:t>5</a:t>
            </a:r>
          </a:p>
        </p:txBody>
      </p:sp>
      <p:sp>
        <p:nvSpPr>
          <p:cNvPr id="17" name="Content Placeholder 16"/>
          <p:cNvSpPr>
            <a:spLocks noGrp="1"/>
          </p:cNvSpPr>
          <p:nvPr>
            <p:ph sz="quarter" idx="18" hasCustomPrompt="1"/>
          </p:nvPr>
        </p:nvSpPr>
        <p:spPr>
          <a:xfrm>
            <a:off x="457200" y="5460762"/>
            <a:ext cx="8229600" cy="457200"/>
          </a:xfrm>
        </p:spPr>
        <p:txBody>
          <a:bodyPr/>
          <a:lstStyle>
            <a:lvl1pPr indent="-256032">
              <a:defRPr sz="2400">
                <a:latin typeface="+mn-lt"/>
              </a:defRPr>
            </a:lvl1pPr>
          </a:lstStyle>
          <a:p>
            <a:pPr lvl="0"/>
            <a:r>
              <a:rPr lang="en-US" dirty="0"/>
              <a:t>6</a:t>
            </a:r>
          </a:p>
        </p:txBody>
      </p:sp>
      <p:sp>
        <p:nvSpPr>
          <p:cNvPr id="8" name="Content Placeholder 7"/>
          <p:cNvSpPr>
            <a:spLocks noGrp="1"/>
          </p:cNvSpPr>
          <p:nvPr>
            <p:ph sz="quarter" idx="19" hasCustomPrompt="1"/>
          </p:nvPr>
        </p:nvSpPr>
        <p:spPr>
          <a:xfrm>
            <a:off x="457200" y="6059250"/>
            <a:ext cx="8232128" cy="322262"/>
          </a:xfrm>
        </p:spPr>
        <p:txBody>
          <a:bodyPr/>
          <a:lstStyle>
            <a:lvl1pPr indent="-256032">
              <a:defRPr sz="2400">
                <a:latin typeface="+mn-lt"/>
              </a:defRPr>
            </a:lvl1pPr>
          </a:lstStyle>
          <a:p>
            <a:pPr lvl="0"/>
            <a:r>
              <a:rPr lang="en-US" dirty="0"/>
              <a:t>7</a:t>
            </a:r>
          </a:p>
        </p:txBody>
      </p:sp>
    </p:spTree>
    <p:extLst>
      <p:ext uri="{BB962C8B-B14F-4D97-AF65-F5344CB8AC3E}">
        <p14:creationId xmlns:p14="http://schemas.microsoft.com/office/powerpoint/2010/main" val="108402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51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648200" y="6340475"/>
            <a:ext cx="914400" cy="365125"/>
          </a:xfrm>
          <a:prstGeom prst="rect">
            <a:avLst/>
          </a:prstGeom>
        </p:spPr>
        <p:txBody>
          <a:bodyPr/>
          <a:lstStyle>
            <a:lvl1pPr>
              <a:defRPr/>
            </a:lvl1pPr>
          </a:lstStyle>
          <a:p>
            <a:pPr>
              <a:defRPr/>
            </a:pPr>
            <a:fld id="{D7725CEF-87E3-4747-95F6-5D4DAA65E137}" type="datetime1">
              <a:rPr lang="en-US"/>
              <a:pPr>
                <a:defRPr/>
              </a:pPr>
              <a:t>2/10/2020</a:t>
            </a:fld>
            <a:endParaRPr lang="en-US"/>
          </a:p>
        </p:txBody>
      </p:sp>
      <p:sp>
        <p:nvSpPr>
          <p:cNvPr id="5" name="Footer Placeholder 4"/>
          <p:cNvSpPr>
            <a:spLocks noGrp="1"/>
          </p:cNvSpPr>
          <p:nvPr>
            <p:ph type="ftr" sz="quarter" idx="11"/>
          </p:nvPr>
        </p:nvSpPr>
        <p:spPr>
          <a:xfrm>
            <a:off x="457200" y="6356350"/>
            <a:ext cx="4114800" cy="365125"/>
          </a:xfrm>
          <a:prstGeom prst="rect">
            <a:avLst/>
          </a:prstGeom>
        </p:spPr>
        <p:txBody>
          <a:bodyPr/>
          <a:lstStyle>
            <a:lvl1pPr>
              <a:defRPr/>
            </a:lvl1pPr>
          </a:lstStyle>
          <a:p>
            <a:r>
              <a:rPr lang="en-US" dirty="0"/>
              <a:t>Copyright © 2016 Pearson Inc. All rights reserved.</a:t>
            </a:r>
            <a:endParaRPr lang="en-CA"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4B2546CA-D76C-4FEC-8D15-F7132C5FD194}" type="slidenum">
              <a:rPr lang="en-US"/>
              <a:pPr>
                <a:defRPr/>
              </a:pPr>
              <a:t>‹#›</a:t>
            </a:fld>
            <a:endParaRPr lang="en-US"/>
          </a:p>
        </p:txBody>
      </p:sp>
    </p:spTree>
    <p:extLst>
      <p:ext uri="{BB962C8B-B14F-4D97-AF65-F5344CB8AC3E}">
        <p14:creationId xmlns:p14="http://schemas.microsoft.com/office/powerpoint/2010/main" val="305640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648200" y="6340475"/>
            <a:ext cx="914400" cy="365125"/>
          </a:xfrm>
          <a:prstGeom prst="rect">
            <a:avLst/>
          </a:prstGeom>
        </p:spPr>
        <p:txBody>
          <a:bodyPr/>
          <a:lstStyle>
            <a:lvl1pPr>
              <a:defRPr/>
            </a:lvl1pPr>
          </a:lstStyle>
          <a:p>
            <a:pPr>
              <a:defRPr/>
            </a:pPr>
            <a:fld id="{0C71D5C7-CA8D-426D-B51C-6988A785D73B}" type="datetime1">
              <a:rPr lang="en-US"/>
              <a:pPr>
                <a:defRPr/>
              </a:pPr>
              <a:t>2/10/2020</a:t>
            </a:fld>
            <a:endParaRPr lang="en-US"/>
          </a:p>
        </p:txBody>
      </p:sp>
      <p:sp>
        <p:nvSpPr>
          <p:cNvPr id="6" name="Footer Placeholder 5"/>
          <p:cNvSpPr>
            <a:spLocks noGrp="1"/>
          </p:cNvSpPr>
          <p:nvPr>
            <p:ph type="ftr" sz="quarter" idx="11"/>
          </p:nvPr>
        </p:nvSpPr>
        <p:spPr>
          <a:xfrm>
            <a:off x="457200" y="6356350"/>
            <a:ext cx="4114800" cy="365125"/>
          </a:xfrm>
          <a:prstGeom prst="rect">
            <a:avLst/>
          </a:prstGeom>
        </p:spPr>
        <p:txBody>
          <a:bodyPr/>
          <a:lstStyle>
            <a:lvl1pPr>
              <a:defRPr/>
            </a:lvl1pPr>
          </a:lstStyle>
          <a:p>
            <a:r>
              <a:rPr lang="en-US" dirty="0"/>
              <a:t>Copyright © 2016 Pearson Inc. All rights reserved.</a:t>
            </a:r>
            <a:endParaRPr lang="en-CA"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E98E721F-8B17-48D4-8F80-D893DB4E0F4B}" type="slidenum">
              <a:rPr lang="en-US"/>
              <a:pPr>
                <a:defRPr/>
              </a:pPr>
              <a:t>‹#›</a:t>
            </a:fld>
            <a:endParaRPr lang="en-US"/>
          </a:p>
        </p:txBody>
      </p:sp>
    </p:spTree>
    <p:extLst>
      <p:ext uri="{BB962C8B-B14F-4D97-AF65-F5344CB8AC3E}">
        <p14:creationId xmlns:p14="http://schemas.microsoft.com/office/powerpoint/2010/main" val="6785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648200" y="6340475"/>
            <a:ext cx="914400" cy="365125"/>
          </a:xfrm>
          <a:prstGeom prst="rect">
            <a:avLst/>
          </a:prstGeom>
        </p:spPr>
        <p:txBody>
          <a:bodyPr/>
          <a:lstStyle>
            <a:lvl1pPr>
              <a:defRPr/>
            </a:lvl1pPr>
          </a:lstStyle>
          <a:p>
            <a:pPr>
              <a:defRPr/>
            </a:pPr>
            <a:fld id="{35B5F7D8-9808-4F39-84A9-B379C8260C21}" type="datetime1">
              <a:rPr lang="en-US"/>
              <a:pPr>
                <a:defRPr/>
              </a:pPr>
              <a:t>2/10/2020</a:t>
            </a:fld>
            <a:endParaRPr lang="en-US"/>
          </a:p>
        </p:txBody>
      </p:sp>
      <p:sp>
        <p:nvSpPr>
          <p:cNvPr id="8" name="Footer Placeholder 7"/>
          <p:cNvSpPr>
            <a:spLocks noGrp="1"/>
          </p:cNvSpPr>
          <p:nvPr>
            <p:ph type="ftr" sz="quarter" idx="11"/>
          </p:nvPr>
        </p:nvSpPr>
        <p:spPr>
          <a:xfrm>
            <a:off x="457200" y="6356350"/>
            <a:ext cx="4114800" cy="365125"/>
          </a:xfrm>
          <a:prstGeom prst="rect">
            <a:avLst/>
          </a:prstGeom>
        </p:spPr>
        <p:txBody>
          <a:bodyPr/>
          <a:lstStyle>
            <a:lvl1pPr>
              <a:defRPr/>
            </a:lvl1pPr>
          </a:lstStyle>
          <a:p>
            <a:r>
              <a:rPr lang="en-US" dirty="0"/>
              <a:t>Copyright © 2016 Pearson Inc. All rights reserved.</a:t>
            </a:r>
            <a:endParaRPr lang="en-CA"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2B83F28F-0A40-471B-91A3-A63766238B9C}" type="slidenum">
              <a:rPr lang="en-US"/>
              <a:pPr>
                <a:defRPr/>
              </a:pPr>
              <a:t>‹#›</a:t>
            </a:fld>
            <a:endParaRPr lang="en-US"/>
          </a:p>
        </p:txBody>
      </p:sp>
    </p:spTree>
    <p:extLst>
      <p:ext uri="{BB962C8B-B14F-4D97-AF65-F5344CB8AC3E}">
        <p14:creationId xmlns:p14="http://schemas.microsoft.com/office/powerpoint/2010/main" val="413440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648200" y="6340475"/>
            <a:ext cx="914400" cy="365125"/>
          </a:xfrm>
          <a:prstGeom prst="rect">
            <a:avLst/>
          </a:prstGeom>
        </p:spPr>
        <p:txBody>
          <a:bodyPr/>
          <a:lstStyle>
            <a:lvl1pPr>
              <a:defRPr/>
            </a:lvl1pPr>
          </a:lstStyle>
          <a:p>
            <a:pPr>
              <a:defRPr/>
            </a:pPr>
            <a:fld id="{B98331F6-38B5-4026-937D-ED8CC9010338}" type="datetime1">
              <a:rPr lang="en-US"/>
              <a:pPr>
                <a:defRPr/>
              </a:pPr>
              <a:t>2/10/2020</a:t>
            </a:fld>
            <a:endParaRPr lang="en-US"/>
          </a:p>
        </p:txBody>
      </p:sp>
      <p:sp>
        <p:nvSpPr>
          <p:cNvPr id="4" name="Footer Placeholder 3"/>
          <p:cNvSpPr>
            <a:spLocks noGrp="1"/>
          </p:cNvSpPr>
          <p:nvPr>
            <p:ph type="ftr" sz="quarter" idx="11"/>
          </p:nvPr>
        </p:nvSpPr>
        <p:spPr>
          <a:xfrm>
            <a:off x="457200" y="6356350"/>
            <a:ext cx="4114800" cy="365125"/>
          </a:xfrm>
          <a:prstGeom prst="rect">
            <a:avLst/>
          </a:prstGeom>
        </p:spPr>
        <p:txBody>
          <a:bodyPr/>
          <a:lstStyle>
            <a:lvl1pPr>
              <a:defRPr/>
            </a:lvl1pPr>
          </a:lstStyle>
          <a:p>
            <a:r>
              <a:rPr lang="en-US" dirty="0"/>
              <a:t>Copyright © 2016 Pearson Inc. All rights reserved.</a:t>
            </a:r>
            <a:endParaRPr lang="en-CA"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AAF7368E-C93A-4FDD-AD00-E40EC1E38ACE}" type="slidenum">
              <a:rPr lang="en-US"/>
              <a:pPr>
                <a:defRPr/>
              </a:pPr>
              <a:t>‹#›</a:t>
            </a:fld>
            <a:endParaRPr lang="en-US"/>
          </a:p>
        </p:txBody>
      </p:sp>
    </p:spTree>
    <p:extLst>
      <p:ext uri="{BB962C8B-B14F-4D97-AF65-F5344CB8AC3E}">
        <p14:creationId xmlns:p14="http://schemas.microsoft.com/office/powerpoint/2010/main" val="323065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648200" y="6340475"/>
            <a:ext cx="914400" cy="365125"/>
          </a:xfrm>
          <a:prstGeom prst="rect">
            <a:avLst/>
          </a:prstGeom>
        </p:spPr>
        <p:txBody>
          <a:bodyPr/>
          <a:lstStyle>
            <a:lvl1pPr>
              <a:defRPr/>
            </a:lvl1pPr>
          </a:lstStyle>
          <a:p>
            <a:pPr>
              <a:defRPr/>
            </a:pPr>
            <a:fld id="{ABE32A66-62B9-43CA-B974-BFB656BF5857}" type="datetime1">
              <a:rPr lang="en-US"/>
              <a:pPr>
                <a:defRPr/>
              </a:pPr>
              <a:t>2/10/2020</a:t>
            </a:fld>
            <a:endParaRPr lang="en-US"/>
          </a:p>
        </p:txBody>
      </p:sp>
      <p:sp>
        <p:nvSpPr>
          <p:cNvPr id="3" name="Footer Placeholder 2"/>
          <p:cNvSpPr>
            <a:spLocks noGrp="1"/>
          </p:cNvSpPr>
          <p:nvPr>
            <p:ph type="ftr" sz="quarter" idx="11"/>
          </p:nvPr>
        </p:nvSpPr>
        <p:spPr>
          <a:xfrm>
            <a:off x="457200" y="6356350"/>
            <a:ext cx="4114800" cy="365125"/>
          </a:xfrm>
          <a:prstGeom prst="rect">
            <a:avLst/>
          </a:prstGeom>
        </p:spPr>
        <p:txBody>
          <a:bodyPr/>
          <a:lstStyle>
            <a:lvl1pPr>
              <a:defRPr/>
            </a:lvl1pPr>
          </a:lstStyle>
          <a:p>
            <a:r>
              <a:rPr lang="en-US" dirty="0"/>
              <a:t>Copyright © 2016 Pearson Inc. All rights reserved.</a:t>
            </a:r>
            <a:endParaRPr lang="en-CA"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E82CAE3F-4036-4085-8659-7941C962D45C}" type="slidenum">
              <a:rPr lang="en-US"/>
              <a:pPr>
                <a:defRPr/>
              </a:pPr>
              <a:t>‹#›</a:t>
            </a:fld>
            <a:endParaRPr lang="en-US"/>
          </a:p>
        </p:txBody>
      </p:sp>
    </p:spTree>
    <p:extLst>
      <p:ext uri="{BB962C8B-B14F-4D97-AF65-F5344CB8AC3E}">
        <p14:creationId xmlns:p14="http://schemas.microsoft.com/office/powerpoint/2010/main" val="167051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48200" y="6340475"/>
            <a:ext cx="914400" cy="365125"/>
          </a:xfrm>
          <a:prstGeom prst="rect">
            <a:avLst/>
          </a:prstGeom>
        </p:spPr>
        <p:txBody>
          <a:bodyPr/>
          <a:lstStyle>
            <a:lvl1pPr>
              <a:defRPr/>
            </a:lvl1pPr>
          </a:lstStyle>
          <a:p>
            <a:pPr>
              <a:defRPr/>
            </a:pPr>
            <a:fld id="{68AF49A9-2733-4B0B-822A-2B5EDF2CE121}" type="datetime1">
              <a:rPr lang="en-US"/>
              <a:pPr>
                <a:defRPr/>
              </a:pPr>
              <a:t>2/10/2020</a:t>
            </a:fld>
            <a:endParaRPr lang="en-US"/>
          </a:p>
        </p:txBody>
      </p:sp>
      <p:sp>
        <p:nvSpPr>
          <p:cNvPr id="6" name="Footer Placeholder 5"/>
          <p:cNvSpPr>
            <a:spLocks noGrp="1"/>
          </p:cNvSpPr>
          <p:nvPr>
            <p:ph type="ftr" sz="quarter" idx="11"/>
          </p:nvPr>
        </p:nvSpPr>
        <p:spPr>
          <a:xfrm>
            <a:off x="457200" y="6356350"/>
            <a:ext cx="4114800" cy="365125"/>
          </a:xfrm>
          <a:prstGeom prst="rect">
            <a:avLst/>
          </a:prstGeom>
        </p:spPr>
        <p:txBody>
          <a:bodyPr/>
          <a:lstStyle>
            <a:lvl1pPr>
              <a:defRPr/>
            </a:lvl1pPr>
          </a:lstStyle>
          <a:p>
            <a:r>
              <a:rPr lang="en-US" dirty="0"/>
              <a:t>Copyright © 2016 Pearson Inc. All rights reserved.</a:t>
            </a:r>
            <a:endParaRPr lang="en-CA"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9F53C82E-A2A6-4AAC-BE0C-0FEBB0687589}" type="slidenum">
              <a:rPr lang="en-US"/>
              <a:pPr>
                <a:defRPr/>
              </a:pPr>
              <a:t>‹#›</a:t>
            </a:fld>
            <a:endParaRPr lang="en-US"/>
          </a:p>
        </p:txBody>
      </p:sp>
    </p:spTree>
    <p:extLst>
      <p:ext uri="{BB962C8B-B14F-4D97-AF65-F5344CB8AC3E}">
        <p14:creationId xmlns:p14="http://schemas.microsoft.com/office/powerpoint/2010/main" val="144564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48200" y="6340475"/>
            <a:ext cx="914400" cy="365125"/>
          </a:xfrm>
          <a:prstGeom prst="rect">
            <a:avLst/>
          </a:prstGeom>
        </p:spPr>
        <p:txBody>
          <a:bodyPr/>
          <a:lstStyle>
            <a:lvl1pPr>
              <a:defRPr/>
            </a:lvl1pPr>
          </a:lstStyle>
          <a:p>
            <a:pPr>
              <a:defRPr/>
            </a:pPr>
            <a:fld id="{C817F01F-7B40-4A43-90E3-B0AAF2DD4AB2}" type="datetime1">
              <a:rPr lang="en-US"/>
              <a:pPr>
                <a:defRPr/>
              </a:pPr>
              <a:t>2/10/2020</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r>
              <a:rPr lang="en-US"/>
              <a:t>6-</a:t>
            </a:r>
            <a:fld id="{3223151D-BCBD-483E-96E6-1D7DA22FEF8D}" type="slidenum">
              <a:rPr lang="en-US"/>
              <a:pPr>
                <a:defRPr/>
              </a:pPr>
              <a:t>‹#›</a:t>
            </a:fld>
            <a:endParaRPr lang="en-US"/>
          </a:p>
        </p:txBody>
      </p:sp>
    </p:spTree>
    <p:extLst>
      <p:ext uri="{BB962C8B-B14F-4D97-AF65-F5344CB8AC3E}">
        <p14:creationId xmlns:p14="http://schemas.microsoft.com/office/powerpoint/2010/main" val="381839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8.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30.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1.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3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52C41B2-9A5A-48DF-B99B-C3BBEA385999}"/>
              </a:ext>
            </a:extLst>
          </p:cNvPr>
          <p:cNvSpPr>
            <a:spLocks noGrp="1"/>
          </p:cNvSpPr>
          <p:nvPr>
            <p:ph type="ctrTitle" idx="4294967295"/>
          </p:nvPr>
        </p:nvSpPr>
        <p:spPr>
          <a:xfrm>
            <a:off x="685800" y="2130425"/>
            <a:ext cx="7772400" cy="1470025"/>
          </a:xfrm>
          <a:prstGeom prst="rect">
            <a:avLst/>
          </a:prstGeom>
        </p:spPr>
        <p:txBody>
          <a:bodyPr/>
          <a:lstStyle/>
          <a:p>
            <a:pPr eaLnBrk="1" hangingPunct="1"/>
            <a:r>
              <a:rPr lang="en-US" altLang="en-US" dirty="0"/>
              <a:t>CSC 2310</a:t>
            </a:r>
            <a:br>
              <a:rPr lang="en-US" altLang="en-US" dirty="0"/>
            </a:br>
            <a:r>
              <a:rPr lang="en-US" altLang="en-US" dirty="0">
                <a:solidFill>
                  <a:srgbClr val="0070C0"/>
                </a:solidFill>
              </a:rPr>
              <a:t>Object Oriented Programming </a:t>
            </a:r>
            <a:br>
              <a:rPr lang="en-US" altLang="en-US" dirty="0">
                <a:solidFill>
                  <a:srgbClr val="0070C0"/>
                </a:solidFill>
              </a:rPr>
            </a:br>
            <a:r>
              <a:rPr lang="en-US" altLang="en-US" dirty="0">
                <a:solidFill>
                  <a:srgbClr val="0070C0"/>
                </a:solidFill>
              </a:rPr>
              <a:t>&amp; Design</a:t>
            </a:r>
            <a:br>
              <a:rPr lang="en-US" altLang="en-US" dirty="0">
                <a:solidFill>
                  <a:srgbClr val="0070C0"/>
                </a:solidFill>
              </a:rPr>
            </a:br>
            <a:br>
              <a:rPr lang="en-US" altLang="en-US" dirty="0">
                <a:solidFill>
                  <a:srgbClr val="0070C0"/>
                </a:solidFill>
              </a:rPr>
            </a:br>
            <a:r>
              <a:rPr lang="en-US" altLang="en-US" dirty="0">
                <a:solidFill>
                  <a:srgbClr val="0070C0"/>
                </a:solidFill>
              </a:rPr>
              <a:t>Chapter 6</a:t>
            </a:r>
          </a:p>
        </p:txBody>
      </p:sp>
      <p:sp>
        <p:nvSpPr>
          <p:cNvPr id="3075" name="TextBox 1">
            <a:extLst>
              <a:ext uri="{FF2B5EF4-FFF2-40B4-BE49-F238E27FC236}">
                <a16:creationId xmlns:a16="http://schemas.microsoft.com/office/drawing/2014/main" id="{300CE6B7-3E2C-4438-9A25-0C84E936E683}"/>
              </a:ext>
            </a:extLst>
          </p:cNvPr>
          <p:cNvSpPr txBox="1">
            <a:spLocks noChangeArrowheads="1"/>
          </p:cNvSpPr>
          <p:nvPr/>
        </p:nvSpPr>
        <p:spPr bwMode="auto">
          <a:xfrm>
            <a:off x="6400800" y="55626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Dr. Shah Alam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Three Ways to Use Square Brackets </a:t>
            </a:r>
            <a:r>
              <a:rPr lang="en-US" sz="3200" b="1">
                <a:latin typeface="Courier New" pitchFamily="49" charset="0"/>
              </a:rPr>
              <a:t>[]</a:t>
            </a:r>
            <a:r>
              <a:rPr lang="en-US" sz="3200"/>
              <a:t> with an Array Name</a:t>
            </a:r>
          </a:p>
        </p:txBody>
      </p:sp>
      <p:sp>
        <p:nvSpPr>
          <p:cNvPr id="22531"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800"/>
              <a:t>Square brackets can be used to create a type name:</a:t>
            </a:r>
          </a:p>
          <a:p>
            <a:pPr lvl="1" eaLnBrk="1" hangingPunct="1">
              <a:lnSpc>
                <a:spcPct val="80000"/>
              </a:lnSpc>
              <a:buFontTx/>
              <a:buNone/>
            </a:pPr>
            <a:r>
              <a:rPr lang="en-US" sz="2400" b="1">
                <a:solidFill>
                  <a:srgbClr val="034CA1"/>
                </a:solidFill>
                <a:latin typeface="Courier New" pitchFamily="49" charset="0"/>
              </a:rPr>
              <a:t>double[] score;</a:t>
            </a:r>
          </a:p>
          <a:p>
            <a:pPr eaLnBrk="1" hangingPunct="1">
              <a:lnSpc>
                <a:spcPct val="80000"/>
              </a:lnSpc>
            </a:pPr>
            <a:r>
              <a:rPr lang="en-US" sz="2800"/>
              <a:t>Square brackets can be used with an integer value as part of the special syntax Java uses to create a new array:</a:t>
            </a:r>
          </a:p>
          <a:p>
            <a:pPr lvl="1" eaLnBrk="1" hangingPunct="1">
              <a:lnSpc>
                <a:spcPct val="80000"/>
              </a:lnSpc>
              <a:buFontTx/>
              <a:buNone/>
            </a:pPr>
            <a:r>
              <a:rPr lang="en-US" sz="2400" b="1">
                <a:solidFill>
                  <a:srgbClr val="034CA1"/>
                </a:solidFill>
                <a:latin typeface="Courier New" pitchFamily="49" charset="0"/>
              </a:rPr>
              <a:t>score = new double[5];</a:t>
            </a:r>
            <a:endParaRPr lang="en-US" sz="2400">
              <a:solidFill>
                <a:srgbClr val="034CA1"/>
              </a:solidFill>
              <a:latin typeface="Courier New" pitchFamily="49" charset="0"/>
            </a:endParaRPr>
          </a:p>
          <a:p>
            <a:pPr eaLnBrk="1" hangingPunct="1">
              <a:lnSpc>
                <a:spcPct val="80000"/>
              </a:lnSpc>
            </a:pPr>
            <a:r>
              <a:rPr lang="en-US" sz="2800"/>
              <a:t>Square brackets can be used to name an indexed variable of an array:</a:t>
            </a:r>
          </a:p>
          <a:p>
            <a:pPr lvl="1" eaLnBrk="1" hangingPunct="1">
              <a:lnSpc>
                <a:spcPct val="80000"/>
              </a:lnSpc>
              <a:buFontTx/>
              <a:buNone/>
            </a:pPr>
            <a:r>
              <a:rPr lang="en-US" sz="2400" b="1">
                <a:solidFill>
                  <a:srgbClr val="034CA1"/>
                </a:solidFill>
                <a:latin typeface="Courier New" pitchFamily="49" charset="0"/>
              </a:rPr>
              <a:t>max = score[0];</a:t>
            </a:r>
            <a:endParaRPr lang="en-US" sz="2400">
              <a:solidFill>
                <a:srgbClr val="034CA1"/>
              </a:solidFill>
              <a:latin typeface="Courier New" pitchFamily="49" charset="0"/>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The </a:t>
            </a:r>
            <a:r>
              <a:rPr lang="en-US" b="1">
                <a:latin typeface="Courier New" pitchFamily="49" charset="0"/>
              </a:rPr>
              <a:t>length</a:t>
            </a:r>
            <a:r>
              <a:rPr lang="en-US"/>
              <a:t> Instance Variable</a:t>
            </a:r>
          </a:p>
        </p:txBody>
      </p:sp>
      <p:sp>
        <p:nvSpPr>
          <p:cNvPr id="23555" name="Rectangle 3"/>
          <p:cNvSpPr>
            <a:spLocks noGrp="1" noChangeArrowheads="1"/>
          </p:cNvSpPr>
          <p:nvPr>
            <p:ph idx="4294967295"/>
          </p:nvPr>
        </p:nvSpPr>
        <p:spPr>
          <a:xfrm>
            <a:off x="914400" y="1676400"/>
            <a:ext cx="7543800" cy="4191000"/>
          </a:xfrm>
          <a:prstGeom prst="rect">
            <a:avLst/>
          </a:prstGeom>
        </p:spPr>
        <p:txBody>
          <a:bodyPr/>
          <a:lstStyle/>
          <a:p>
            <a:pPr eaLnBrk="1" hangingPunct="1">
              <a:lnSpc>
                <a:spcPct val="90000"/>
              </a:lnSpc>
            </a:pPr>
            <a:r>
              <a:rPr lang="en-US" sz="2400"/>
              <a:t>An array is considered to be an object</a:t>
            </a:r>
          </a:p>
          <a:p>
            <a:pPr eaLnBrk="1" hangingPunct="1">
              <a:lnSpc>
                <a:spcPct val="90000"/>
              </a:lnSpc>
            </a:pPr>
            <a:r>
              <a:rPr lang="en-US" sz="2400"/>
              <a:t>Since other objects can have instance variables, so can arrays</a:t>
            </a:r>
          </a:p>
          <a:p>
            <a:pPr eaLnBrk="1" hangingPunct="1">
              <a:lnSpc>
                <a:spcPct val="90000"/>
              </a:lnSpc>
            </a:pPr>
            <a:r>
              <a:rPr lang="en-US" sz="2400"/>
              <a:t>Every array has exactly one instance variable named </a:t>
            </a:r>
            <a:r>
              <a:rPr lang="en-US" sz="2400" b="1" i="1">
                <a:solidFill>
                  <a:srgbClr val="034CA1"/>
                </a:solidFill>
                <a:latin typeface="Courier New" pitchFamily="49" charset="0"/>
              </a:rPr>
              <a:t>length</a:t>
            </a:r>
            <a:endParaRPr lang="en-US" sz="2400" i="1">
              <a:solidFill>
                <a:srgbClr val="034CA1"/>
              </a:solidFill>
              <a:latin typeface="Courier New" pitchFamily="49" charset="0"/>
            </a:endParaRPr>
          </a:p>
          <a:p>
            <a:pPr lvl="1" eaLnBrk="1" hangingPunct="1">
              <a:lnSpc>
                <a:spcPct val="90000"/>
              </a:lnSpc>
            </a:pPr>
            <a:r>
              <a:rPr lang="en-US" sz="2000"/>
              <a:t>When an array is created, the instance variable </a:t>
            </a:r>
            <a:r>
              <a:rPr lang="en-US" sz="2000" b="1">
                <a:solidFill>
                  <a:srgbClr val="034CA1"/>
                </a:solidFill>
                <a:latin typeface="Courier New" pitchFamily="49" charset="0"/>
              </a:rPr>
              <a:t>length</a:t>
            </a:r>
            <a:r>
              <a:rPr lang="en-US" sz="2000"/>
              <a:t> is automatically set equal to its size</a:t>
            </a:r>
          </a:p>
          <a:p>
            <a:pPr lvl="1" eaLnBrk="1" hangingPunct="1">
              <a:lnSpc>
                <a:spcPct val="90000"/>
              </a:lnSpc>
            </a:pPr>
            <a:r>
              <a:rPr lang="en-US" sz="2000"/>
              <a:t> The value of </a:t>
            </a:r>
            <a:r>
              <a:rPr lang="en-US" sz="2000" b="1">
                <a:solidFill>
                  <a:srgbClr val="034CA1"/>
                </a:solidFill>
                <a:latin typeface="Courier New" pitchFamily="49" charset="0"/>
              </a:rPr>
              <a:t>length</a:t>
            </a:r>
            <a:r>
              <a:rPr lang="en-US" sz="2000"/>
              <a:t> cannot be changed (other than by creating an entirely new array with </a:t>
            </a:r>
            <a:r>
              <a:rPr lang="en-US" sz="2000" b="1">
                <a:solidFill>
                  <a:srgbClr val="034CA1"/>
                </a:solidFill>
                <a:latin typeface="Courier New" pitchFamily="49" charset="0"/>
              </a:rPr>
              <a:t>new</a:t>
            </a:r>
            <a:r>
              <a:rPr lang="en-US" sz="2000"/>
              <a:t>)</a:t>
            </a:r>
          </a:p>
          <a:p>
            <a:pPr lvl="2" eaLnBrk="1" hangingPunct="1">
              <a:lnSpc>
                <a:spcPct val="90000"/>
              </a:lnSpc>
              <a:buFontTx/>
              <a:buNone/>
            </a:pPr>
            <a:r>
              <a:rPr lang="en-US" sz="2000" b="1">
                <a:solidFill>
                  <a:srgbClr val="034CA1"/>
                </a:solidFill>
                <a:latin typeface="Courier New" pitchFamily="49" charset="0"/>
              </a:rPr>
              <a:t>double[] score = new double[5];</a:t>
            </a:r>
          </a:p>
          <a:p>
            <a:pPr lvl="1" eaLnBrk="1" hangingPunct="1">
              <a:lnSpc>
                <a:spcPct val="90000"/>
              </a:lnSpc>
            </a:pPr>
            <a:r>
              <a:rPr lang="en-US" sz="2000"/>
              <a:t>Given </a:t>
            </a:r>
            <a:r>
              <a:rPr lang="en-US" sz="2000" b="1">
                <a:solidFill>
                  <a:srgbClr val="034CA1"/>
                </a:solidFill>
                <a:latin typeface="Courier New" pitchFamily="49" charset="0"/>
              </a:rPr>
              <a:t>score</a:t>
            </a:r>
            <a:r>
              <a:rPr lang="en-US" sz="2000"/>
              <a:t> above, </a:t>
            </a:r>
            <a:r>
              <a:rPr lang="en-US" sz="2000" b="1">
                <a:solidFill>
                  <a:srgbClr val="034CA1"/>
                </a:solidFill>
                <a:latin typeface="Courier New" pitchFamily="49" charset="0"/>
              </a:rPr>
              <a:t>score.length</a:t>
            </a:r>
            <a:r>
              <a:rPr lang="en-US" sz="2000"/>
              <a:t> has a value of 5</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Pitfall:  Array Index Out of Bounds</a:t>
            </a:r>
          </a:p>
        </p:txBody>
      </p:sp>
      <p:sp>
        <p:nvSpPr>
          <p:cNvPr id="24579" name="Rectangle 3"/>
          <p:cNvSpPr>
            <a:spLocks noGrp="1" noChangeArrowheads="1"/>
          </p:cNvSpPr>
          <p:nvPr>
            <p:ph idx="4294967295"/>
          </p:nvPr>
        </p:nvSpPr>
        <p:spPr>
          <a:xfrm>
            <a:off x="914400" y="1676400"/>
            <a:ext cx="7543800" cy="4343400"/>
          </a:xfrm>
          <a:prstGeom prst="rect">
            <a:avLst/>
          </a:prstGeom>
        </p:spPr>
        <p:txBody>
          <a:bodyPr/>
          <a:lstStyle/>
          <a:p>
            <a:pPr eaLnBrk="1" hangingPunct="1">
              <a:lnSpc>
                <a:spcPct val="90000"/>
              </a:lnSpc>
            </a:pPr>
            <a:r>
              <a:rPr lang="en-US" sz="2400"/>
              <a:t>Array indices always start with </a:t>
            </a:r>
            <a:r>
              <a:rPr lang="en-US" sz="2400" b="1">
                <a:solidFill>
                  <a:srgbClr val="034CA1"/>
                </a:solidFill>
                <a:latin typeface="Courier New" pitchFamily="49" charset="0"/>
              </a:rPr>
              <a:t>0</a:t>
            </a:r>
            <a:r>
              <a:rPr lang="en-US" sz="2400"/>
              <a:t>, and always end with the integer that is one less than the size of the array</a:t>
            </a:r>
          </a:p>
          <a:p>
            <a:pPr lvl="1" eaLnBrk="1" hangingPunct="1">
              <a:lnSpc>
                <a:spcPct val="90000"/>
              </a:lnSpc>
            </a:pPr>
            <a:r>
              <a:rPr lang="en-US" sz="2000"/>
              <a:t>The most common programming error made when using arrays is attempting to use a nonexistent array index</a:t>
            </a:r>
          </a:p>
          <a:p>
            <a:pPr eaLnBrk="1" hangingPunct="1">
              <a:lnSpc>
                <a:spcPct val="90000"/>
              </a:lnSpc>
            </a:pPr>
            <a:r>
              <a:rPr lang="en-US" sz="2400"/>
              <a:t>When an index expression evaluates to some value other than those allowed by the array declaration, the index is said to be </a:t>
            </a:r>
            <a:r>
              <a:rPr lang="en-US" sz="2400" i="1"/>
              <a:t>out of bounds</a:t>
            </a:r>
          </a:p>
          <a:p>
            <a:pPr lvl="1" eaLnBrk="1" hangingPunct="1">
              <a:lnSpc>
                <a:spcPct val="90000"/>
              </a:lnSpc>
            </a:pPr>
            <a:r>
              <a:rPr lang="en-US" sz="2000"/>
              <a:t>An out of bounds index will cause a program to terminate with a run-time error message</a:t>
            </a:r>
          </a:p>
          <a:p>
            <a:pPr lvl="1" eaLnBrk="1" hangingPunct="1">
              <a:lnSpc>
                <a:spcPct val="90000"/>
              </a:lnSpc>
            </a:pPr>
            <a:r>
              <a:rPr lang="en-US" sz="2000"/>
              <a:t>Array indices get out of bounds most commonly at the </a:t>
            </a:r>
            <a:r>
              <a:rPr lang="en-US" sz="2000" i="1"/>
              <a:t>first</a:t>
            </a:r>
            <a:r>
              <a:rPr lang="en-US" sz="2000"/>
              <a:t> or </a:t>
            </a:r>
            <a:r>
              <a:rPr lang="en-US" sz="2000" i="1"/>
              <a:t>last</a:t>
            </a:r>
            <a:r>
              <a:rPr lang="en-US" sz="2000"/>
              <a:t> iteration of a loop that processes the array:  Be sure to test for this!</a:t>
            </a: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Initializing Arrays</a:t>
            </a:r>
          </a:p>
        </p:txBody>
      </p:sp>
      <p:sp>
        <p:nvSpPr>
          <p:cNvPr id="25603" name="Rectangle 3"/>
          <p:cNvSpPr>
            <a:spLocks noGrp="1" noChangeArrowheads="1"/>
          </p:cNvSpPr>
          <p:nvPr>
            <p:ph idx="4294967295"/>
          </p:nvPr>
        </p:nvSpPr>
        <p:spPr>
          <a:xfrm>
            <a:off x="457200" y="1600200"/>
            <a:ext cx="8229600" cy="4525963"/>
          </a:xfrm>
          <a:prstGeom prst="rect">
            <a:avLst/>
          </a:prstGeom>
        </p:spPr>
        <p:txBody>
          <a:bodyPr/>
          <a:lstStyle/>
          <a:p>
            <a:pPr eaLnBrk="1" hangingPunct="1"/>
            <a:r>
              <a:rPr lang="en-US" sz="2800"/>
              <a:t>An array can be initialized when it is declared</a:t>
            </a:r>
          </a:p>
          <a:p>
            <a:pPr lvl="1" eaLnBrk="1" hangingPunct="1"/>
            <a:r>
              <a:rPr lang="en-US" sz="2400"/>
              <a:t>Values for the indexed variables are enclosed in braces, and separated by  commas</a:t>
            </a:r>
          </a:p>
          <a:p>
            <a:pPr lvl="1" eaLnBrk="1" hangingPunct="1"/>
            <a:r>
              <a:rPr lang="en-US" sz="2400"/>
              <a:t>The array size is automatically set to the number of values in the braces</a:t>
            </a:r>
          </a:p>
          <a:p>
            <a:pPr lvl="2" eaLnBrk="1" hangingPunct="1">
              <a:buFontTx/>
              <a:buNone/>
            </a:pPr>
            <a:r>
              <a:rPr lang="en-US" sz="2000" b="1">
                <a:solidFill>
                  <a:srgbClr val="034CA1"/>
                </a:solidFill>
                <a:latin typeface="Courier New" pitchFamily="49" charset="0"/>
              </a:rPr>
              <a:t>int[] age = {2, 12, 1};</a:t>
            </a:r>
            <a:endParaRPr lang="en-US" sz="2000">
              <a:solidFill>
                <a:srgbClr val="034CA1"/>
              </a:solidFill>
              <a:latin typeface="Courier New" pitchFamily="49" charset="0"/>
            </a:endParaRPr>
          </a:p>
          <a:p>
            <a:pPr lvl="1" eaLnBrk="1" hangingPunct="1"/>
            <a:r>
              <a:rPr lang="en-US" sz="2400"/>
              <a:t>Given </a:t>
            </a:r>
            <a:r>
              <a:rPr lang="en-US" sz="2400" b="1">
                <a:solidFill>
                  <a:srgbClr val="034CA1"/>
                </a:solidFill>
                <a:latin typeface="Courier New" pitchFamily="49" charset="0"/>
              </a:rPr>
              <a:t>age</a:t>
            </a:r>
            <a:r>
              <a:rPr lang="en-US" sz="2400"/>
              <a:t> above, </a:t>
            </a:r>
            <a:r>
              <a:rPr lang="en-US" sz="2400" b="1">
                <a:solidFill>
                  <a:srgbClr val="034CA1"/>
                </a:solidFill>
                <a:latin typeface="Courier New" pitchFamily="49" charset="0"/>
              </a:rPr>
              <a:t>age.length</a:t>
            </a:r>
            <a:r>
              <a:rPr lang="en-US" sz="2400"/>
              <a:t> has a value of 3</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Initializing Arrays</a:t>
            </a:r>
          </a:p>
        </p:txBody>
      </p:sp>
      <p:sp>
        <p:nvSpPr>
          <p:cNvPr id="26627"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400"/>
              <a:t>Another way of initializing an array is by using a </a:t>
            </a:r>
            <a:r>
              <a:rPr lang="en-US" sz="2400" b="1">
                <a:solidFill>
                  <a:srgbClr val="034CA1"/>
                </a:solidFill>
                <a:latin typeface="Courier New" pitchFamily="49" charset="0"/>
              </a:rPr>
              <a:t>for</a:t>
            </a:r>
            <a:r>
              <a:rPr lang="en-US" sz="2400"/>
              <a:t> loop</a:t>
            </a:r>
          </a:p>
          <a:p>
            <a:pPr lvl="1" eaLnBrk="1" hangingPunct="1">
              <a:lnSpc>
                <a:spcPct val="90000"/>
              </a:lnSpc>
              <a:buFontTx/>
              <a:buNone/>
            </a:pPr>
            <a:r>
              <a:rPr lang="en-US" sz="2000" b="1">
                <a:solidFill>
                  <a:srgbClr val="034CA1"/>
                </a:solidFill>
                <a:latin typeface="Courier New" pitchFamily="49" charset="0"/>
              </a:rPr>
              <a:t>double[] reading = new double[100];</a:t>
            </a:r>
          </a:p>
          <a:p>
            <a:pPr lvl="1" eaLnBrk="1" hangingPunct="1">
              <a:lnSpc>
                <a:spcPct val="90000"/>
              </a:lnSpc>
              <a:buFontTx/>
              <a:buNone/>
            </a:pPr>
            <a:r>
              <a:rPr lang="en-US" sz="2000" b="1">
                <a:solidFill>
                  <a:srgbClr val="034CA1"/>
                </a:solidFill>
                <a:latin typeface="Courier New" pitchFamily="49" charset="0"/>
              </a:rPr>
              <a:t>int index;</a:t>
            </a:r>
          </a:p>
          <a:p>
            <a:pPr lvl="1" eaLnBrk="1" hangingPunct="1">
              <a:lnSpc>
                <a:spcPct val="90000"/>
              </a:lnSpc>
              <a:buFontTx/>
              <a:buNone/>
            </a:pPr>
            <a:r>
              <a:rPr lang="en-US" sz="2000" b="1">
                <a:solidFill>
                  <a:srgbClr val="034CA1"/>
                </a:solidFill>
                <a:latin typeface="Courier New" pitchFamily="49" charset="0"/>
              </a:rPr>
              <a:t>for (index = 0; </a:t>
            </a:r>
          </a:p>
          <a:p>
            <a:pPr lvl="1" eaLnBrk="1" hangingPunct="1">
              <a:lnSpc>
                <a:spcPct val="90000"/>
              </a:lnSpc>
              <a:buFontTx/>
              <a:buNone/>
            </a:pPr>
            <a:r>
              <a:rPr lang="en-US" sz="2000" b="1">
                <a:solidFill>
                  <a:srgbClr val="034CA1"/>
                </a:solidFill>
                <a:latin typeface="Courier New" pitchFamily="49" charset="0"/>
              </a:rPr>
              <a:t>     index &lt; reading.length; index++)</a:t>
            </a:r>
          </a:p>
          <a:p>
            <a:pPr lvl="1" eaLnBrk="1" hangingPunct="1">
              <a:lnSpc>
                <a:spcPct val="90000"/>
              </a:lnSpc>
              <a:buFontTx/>
              <a:buNone/>
            </a:pPr>
            <a:r>
              <a:rPr lang="en-US" sz="2000" b="1">
                <a:solidFill>
                  <a:srgbClr val="034CA1"/>
                </a:solidFill>
                <a:latin typeface="Courier New" pitchFamily="49" charset="0"/>
              </a:rPr>
              <a:t>  reading[index] = 42.0;</a:t>
            </a:r>
          </a:p>
          <a:p>
            <a:pPr eaLnBrk="1" hangingPunct="1">
              <a:lnSpc>
                <a:spcPct val="90000"/>
              </a:lnSpc>
            </a:pPr>
            <a:r>
              <a:rPr lang="en-US" sz="2400"/>
              <a:t>If the elements of an array are not initialized explicitly, they will automatically be initialized to the default value for their base type</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Pitfall:  An Array of Characters Is Not a String</a:t>
            </a:r>
          </a:p>
        </p:txBody>
      </p:sp>
      <p:sp>
        <p:nvSpPr>
          <p:cNvPr id="27651" name="Rectangle 3"/>
          <p:cNvSpPr>
            <a:spLocks noGrp="1" noChangeArrowheads="1"/>
          </p:cNvSpPr>
          <p:nvPr>
            <p:ph idx="4294967295"/>
          </p:nvPr>
        </p:nvSpPr>
        <p:spPr>
          <a:xfrm>
            <a:off x="914400" y="1600200"/>
            <a:ext cx="7543800" cy="4038600"/>
          </a:xfrm>
          <a:prstGeom prst="rect">
            <a:avLst/>
          </a:prstGeom>
        </p:spPr>
        <p:txBody>
          <a:bodyPr/>
          <a:lstStyle/>
          <a:p>
            <a:pPr eaLnBrk="1" hangingPunct="1">
              <a:lnSpc>
                <a:spcPct val="90000"/>
              </a:lnSpc>
            </a:pPr>
            <a:r>
              <a:rPr lang="en-US" sz="2800"/>
              <a:t>An array of characters is conceptually a list of characters, and so is conceptually like a string</a:t>
            </a:r>
          </a:p>
          <a:p>
            <a:pPr eaLnBrk="1" hangingPunct="1">
              <a:lnSpc>
                <a:spcPct val="90000"/>
              </a:lnSpc>
            </a:pPr>
            <a:r>
              <a:rPr lang="en-US" sz="2800"/>
              <a:t>However, an array of characters is not an object of the class </a:t>
            </a:r>
            <a:r>
              <a:rPr lang="en-US" sz="2800" b="1">
                <a:solidFill>
                  <a:srgbClr val="034CA1"/>
                </a:solidFill>
                <a:latin typeface="Courier New" pitchFamily="49" charset="0"/>
              </a:rPr>
              <a:t>String</a:t>
            </a:r>
            <a:endParaRPr lang="en-US" sz="2800">
              <a:solidFill>
                <a:srgbClr val="034CA1"/>
              </a:solidFill>
              <a:latin typeface="Courier New" pitchFamily="49" charset="0"/>
            </a:endParaRPr>
          </a:p>
          <a:p>
            <a:pPr lvl="1" eaLnBrk="1" hangingPunct="1">
              <a:lnSpc>
                <a:spcPct val="90000"/>
              </a:lnSpc>
              <a:buFontTx/>
              <a:buNone/>
            </a:pPr>
            <a:r>
              <a:rPr lang="en-US" sz="2400" b="1">
                <a:solidFill>
                  <a:srgbClr val="034CA1"/>
                </a:solidFill>
                <a:latin typeface="Courier New" pitchFamily="49" charset="0"/>
              </a:rPr>
              <a:t>char[] a = {'A', 'B', 'C'};</a:t>
            </a:r>
          </a:p>
          <a:p>
            <a:pPr lvl="1" eaLnBrk="1" hangingPunct="1">
              <a:lnSpc>
                <a:spcPct val="90000"/>
              </a:lnSpc>
              <a:buFontTx/>
              <a:buNone/>
            </a:pPr>
            <a:r>
              <a:rPr lang="en-US" sz="2400" b="1">
                <a:solidFill>
                  <a:srgbClr val="FF0000"/>
                </a:solidFill>
                <a:latin typeface="Courier New" pitchFamily="49" charset="0"/>
              </a:rPr>
              <a:t>String s = a; //Illegal!</a:t>
            </a:r>
          </a:p>
          <a:p>
            <a:pPr eaLnBrk="1" hangingPunct="1">
              <a:lnSpc>
                <a:spcPct val="90000"/>
              </a:lnSpc>
            </a:pPr>
            <a:r>
              <a:rPr lang="en-US" sz="2800"/>
              <a:t>An array of characters can be converted to an object of type </a:t>
            </a:r>
            <a:r>
              <a:rPr lang="en-US" sz="2800" b="1">
                <a:solidFill>
                  <a:srgbClr val="034CA1"/>
                </a:solidFill>
                <a:latin typeface="Courier New" pitchFamily="49" charset="0"/>
              </a:rPr>
              <a:t>String</a:t>
            </a:r>
            <a:r>
              <a:rPr lang="en-US" sz="2800"/>
              <a:t>, however</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Pitfall:  An Array of Characters Is Not a String</a:t>
            </a:r>
          </a:p>
        </p:txBody>
      </p:sp>
      <p:sp>
        <p:nvSpPr>
          <p:cNvPr id="28675"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800"/>
              <a:t>The class </a:t>
            </a:r>
            <a:r>
              <a:rPr lang="en-US" sz="2800" b="1">
                <a:solidFill>
                  <a:srgbClr val="034CA1"/>
                </a:solidFill>
                <a:latin typeface="Courier New" pitchFamily="49" charset="0"/>
              </a:rPr>
              <a:t>String</a:t>
            </a:r>
            <a:r>
              <a:rPr lang="en-US" sz="2800"/>
              <a:t> has a constructor that has a single parameter of type </a:t>
            </a:r>
            <a:r>
              <a:rPr lang="en-US" sz="2800" b="1">
                <a:solidFill>
                  <a:srgbClr val="034CA1"/>
                </a:solidFill>
                <a:latin typeface="Courier New" pitchFamily="49" charset="0"/>
              </a:rPr>
              <a:t>char[]</a:t>
            </a:r>
            <a:endParaRPr lang="en-US" sz="2800">
              <a:solidFill>
                <a:srgbClr val="034CA1"/>
              </a:solidFill>
              <a:latin typeface="Courier New" pitchFamily="49" charset="0"/>
            </a:endParaRPr>
          </a:p>
          <a:p>
            <a:pPr lvl="1" eaLnBrk="1" hangingPunct="1">
              <a:lnSpc>
                <a:spcPct val="90000"/>
              </a:lnSpc>
              <a:buFontTx/>
              <a:buNone/>
            </a:pPr>
            <a:r>
              <a:rPr lang="en-US" sz="2400" b="1">
                <a:solidFill>
                  <a:srgbClr val="034CA1"/>
                </a:solidFill>
                <a:latin typeface="Courier New" pitchFamily="49" charset="0"/>
              </a:rPr>
              <a:t>String s = new String(a);</a:t>
            </a:r>
            <a:endParaRPr lang="en-US" sz="2400">
              <a:solidFill>
                <a:srgbClr val="034CA1"/>
              </a:solidFill>
              <a:latin typeface="Courier New" pitchFamily="49" charset="0"/>
            </a:endParaRPr>
          </a:p>
          <a:p>
            <a:pPr lvl="1" eaLnBrk="1" hangingPunct="1">
              <a:lnSpc>
                <a:spcPct val="90000"/>
              </a:lnSpc>
            </a:pPr>
            <a:r>
              <a:rPr lang="en-US" sz="2400"/>
              <a:t>The object </a:t>
            </a:r>
            <a:r>
              <a:rPr lang="en-US" sz="2400" b="1">
                <a:solidFill>
                  <a:srgbClr val="034CA1"/>
                </a:solidFill>
                <a:latin typeface="Courier New" pitchFamily="49" charset="0"/>
              </a:rPr>
              <a:t>s</a:t>
            </a:r>
            <a:r>
              <a:rPr lang="en-US" sz="2400"/>
              <a:t> will have the same sequence of characters as the entire array </a:t>
            </a:r>
            <a:r>
              <a:rPr lang="en-US" sz="2400" b="1">
                <a:solidFill>
                  <a:srgbClr val="034CA1"/>
                </a:solidFill>
                <a:latin typeface="Courier New" pitchFamily="49" charset="0"/>
              </a:rPr>
              <a:t>a</a:t>
            </a:r>
            <a:r>
              <a:rPr lang="en-US" sz="2400">
                <a:solidFill>
                  <a:srgbClr val="034CA1"/>
                </a:solidFill>
                <a:latin typeface="Courier New" pitchFamily="49" charset="0"/>
              </a:rPr>
              <a:t> </a:t>
            </a:r>
            <a:r>
              <a:rPr lang="en-US" sz="2400"/>
              <a:t>(</a:t>
            </a:r>
            <a:r>
              <a:rPr lang="en-US" sz="2400" b="1">
                <a:solidFill>
                  <a:srgbClr val="034CA1"/>
                </a:solidFill>
                <a:latin typeface="Courier New" pitchFamily="49" charset="0"/>
              </a:rPr>
              <a:t>"ABC"</a:t>
            </a:r>
            <a:r>
              <a:rPr lang="en-US" sz="2400"/>
              <a:t>)</a:t>
            </a:r>
            <a:r>
              <a:rPr lang="en-US" sz="2400" b="1"/>
              <a:t>,</a:t>
            </a:r>
            <a:r>
              <a:rPr lang="en-US" sz="2400"/>
              <a:t> but is an </a:t>
            </a:r>
            <a:r>
              <a:rPr lang="en-US" sz="2400" i="1"/>
              <a:t>independent</a:t>
            </a:r>
            <a:r>
              <a:rPr lang="en-US" sz="2400"/>
              <a:t> copy</a:t>
            </a:r>
          </a:p>
          <a:p>
            <a:pPr eaLnBrk="1" hangingPunct="1">
              <a:lnSpc>
                <a:spcPct val="90000"/>
              </a:lnSpc>
            </a:pPr>
            <a:r>
              <a:rPr lang="en-US" sz="2800"/>
              <a:t>Another </a:t>
            </a:r>
            <a:r>
              <a:rPr lang="en-US" sz="2800" b="1">
                <a:solidFill>
                  <a:srgbClr val="034CA1"/>
                </a:solidFill>
                <a:latin typeface="Courier New" pitchFamily="49" charset="0"/>
              </a:rPr>
              <a:t>String</a:t>
            </a:r>
            <a:r>
              <a:rPr lang="en-US" sz="2800"/>
              <a:t> constructor uses a subrange of a character array instead</a:t>
            </a:r>
          </a:p>
          <a:p>
            <a:pPr lvl="1" eaLnBrk="1" hangingPunct="1">
              <a:lnSpc>
                <a:spcPct val="90000"/>
              </a:lnSpc>
              <a:buFontTx/>
              <a:buNone/>
            </a:pPr>
            <a:r>
              <a:rPr lang="en-US" sz="2400" b="1">
                <a:solidFill>
                  <a:srgbClr val="034CA1"/>
                </a:solidFill>
                <a:latin typeface="Courier New" pitchFamily="49" charset="0"/>
              </a:rPr>
              <a:t>String s2 = new String(a,0,2);</a:t>
            </a:r>
          </a:p>
          <a:p>
            <a:pPr lvl="1" eaLnBrk="1" hangingPunct="1">
              <a:lnSpc>
                <a:spcPct val="90000"/>
              </a:lnSpc>
            </a:pPr>
            <a:r>
              <a:rPr lang="en-US" sz="2400"/>
              <a:t>Given </a:t>
            </a:r>
            <a:r>
              <a:rPr lang="en-US" sz="2400" b="1">
                <a:solidFill>
                  <a:srgbClr val="034CA1"/>
                </a:solidFill>
                <a:latin typeface="Courier New" pitchFamily="49" charset="0"/>
              </a:rPr>
              <a:t>a</a:t>
            </a:r>
            <a:r>
              <a:rPr lang="en-US" sz="2400"/>
              <a:t> as before, the new string object is </a:t>
            </a:r>
            <a:r>
              <a:rPr lang="en-US" sz="2400" b="1">
                <a:solidFill>
                  <a:srgbClr val="034CA1"/>
                </a:solidFill>
                <a:latin typeface="Courier New" pitchFamily="49" charset="0"/>
              </a:rPr>
              <a:t>"AB"</a:t>
            </a:r>
            <a:endParaRPr lang="en-US" sz="2400">
              <a:solidFill>
                <a:srgbClr val="034CA1"/>
              </a:solidFill>
              <a:latin typeface="Courier New" pitchFamily="49" charset="0"/>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Pitfall:  An Array of Characters Is Not a String</a:t>
            </a:r>
          </a:p>
        </p:txBody>
      </p:sp>
      <p:sp>
        <p:nvSpPr>
          <p:cNvPr id="29699"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a:t>An array of characters does have some things in common with </a:t>
            </a:r>
            <a:r>
              <a:rPr lang="en-US" b="1">
                <a:solidFill>
                  <a:srgbClr val="034CA1"/>
                </a:solidFill>
                <a:latin typeface="Courier New" pitchFamily="49" charset="0"/>
              </a:rPr>
              <a:t>String</a:t>
            </a:r>
            <a:r>
              <a:rPr lang="en-US"/>
              <a:t> objects</a:t>
            </a:r>
            <a:endParaRPr lang="en-US">
              <a:solidFill>
                <a:srgbClr val="034CA1"/>
              </a:solidFill>
              <a:latin typeface="Courier New" pitchFamily="49" charset="0"/>
            </a:endParaRPr>
          </a:p>
          <a:p>
            <a:pPr lvl="1" eaLnBrk="1" hangingPunct="1">
              <a:lnSpc>
                <a:spcPct val="90000"/>
              </a:lnSpc>
            </a:pPr>
            <a:r>
              <a:rPr lang="en-US"/>
              <a:t>For example, an array of characters can be output using </a:t>
            </a:r>
            <a:r>
              <a:rPr lang="en-US" b="1">
                <a:solidFill>
                  <a:srgbClr val="034CA1"/>
                </a:solidFill>
                <a:latin typeface="Courier New" pitchFamily="49" charset="0"/>
              </a:rPr>
              <a:t>println</a:t>
            </a:r>
            <a:endParaRPr lang="en-US">
              <a:solidFill>
                <a:srgbClr val="034CA1"/>
              </a:solidFill>
              <a:latin typeface="Courier New" pitchFamily="49" charset="0"/>
            </a:endParaRPr>
          </a:p>
          <a:p>
            <a:pPr lvl="2" eaLnBrk="1" hangingPunct="1">
              <a:lnSpc>
                <a:spcPct val="90000"/>
              </a:lnSpc>
              <a:buFontTx/>
              <a:buNone/>
            </a:pPr>
            <a:r>
              <a:rPr lang="en-US" b="1">
                <a:solidFill>
                  <a:srgbClr val="034CA1"/>
                </a:solidFill>
                <a:latin typeface="Courier New" pitchFamily="49" charset="0"/>
              </a:rPr>
              <a:t>System.out.println(a);</a:t>
            </a:r>
            <a:endParaRPr lang="en-US">
              <a:solidFill>
                <a:srgbClr val="034CA1"/>
              </a:solidFill>
              <a:latin typeface="Courier New" pitchFamily="49" charset="0"/>
            </a:endParaRPr>
          </a:p>
          <a:p>
            <a:pPr lvl="1" eaLnBrk="1" hangingPunct="1">
              <a:lnSpc>
                <a:spcPct val="90000"/>
              </a:lnSpc>
            </a:pPr>
            <a:r>
              <a:rPr lang="en-US"/>
              <a:t>Given </a:t>
            </a:r>
            <a:r>
              <a:rPr lang="en-US" b="1">
                <a:solidFill>
                  <a:srgbClr val="034CA1"/>
                </a:solidFill>
                <a:latin typeface="Courier New" pitchFamily="49" charset="0"/>
              </a:rPr>
              <a:t>a</a:t>
            </a:r>
            <a:r>
              <a:rPr lang="en-US"/>
              <a:t> as before, this would produce the output</a:t>
            </a:r>
          </a:p>
          <a:p>
            <a:pPr lvl="2" eaLnBrk="1" hangingPunct="1">
              <a:lnSpc>
                <a:spcPct val="90000"/>
              </a:lnSpc>
              <a:buFontTx/>
              <a:buNone/>
            </a:pPr>
            <a:r>
              <a:rPr lang="en-US" b="1">
                <a:solidFill>
                  <a:srgbClr val="034CA1"/>
                </a:solidFill>
                <a:latin typeface="Courier New" pitchFamily="49" charset="0"/>
              </a:rPr>
              <a:t>ABC</a:t>
            </a:r>
            <a:endParaRPr lang="en-US">
              <a:solidFill>
                <a:srgbClr val="034CA1"/>
              </a:solidFill>
              <a:latin typeface="Courier New" pitchFamily="49" charset="0"/>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Arrays and References</a:t>
            </a:r>
          </a:p>
        </p:txBody>
      </p:sp>
      <p:sp>
        <p:nvSpPr>
          <p:cNvPr id="30723" name="Rectangle 3"/>
          <p:cNvSpPr>
            <a:spLocks noGrp="1" noChangeArrowheads="1"/>
          </p:cNvSpPr>
          <p:nvPr>
            <p:ph idx="4294967295"/>
          </p:nvPr>
        </p:nvSpPr>
        <p:spPr>
          <a:xfrm>
            <a:off x="457200" y="1600200"/>
            <a:ext cx="8229600" cy="4525963"/>
          </a:xfrm>
          <a:prstGeom prst="rect">
            <a:avLst/>
          </a:prstGeom>
        </p:spPr>
        <p:txBody>
          <a:bodyPr/>
          <a:lstStyle/>
          <a:p>
            <a:pPr eaLnBrk="1" hangingPunct="1"/>
            <a:r>
              <a:rPr lang="en-US"/>
              <a:t>Like class types, a variable of an array type holds a </a:t>
            </a:r>
            <a:r>
              <a:rPr lang="en-US" i="1"/>
              <a:t>reference</a:t>
            </a:r>
          </a:p>
          <a:p>
            <a:pPr lvl="1" eaLnBrk="1" hangingPunct="1"/>
            <a:r>
              <a:rPr lang="en-US"/>
              <a:t>Arrays are objects</a:t>
            </a:r>
          </a:p>
          <a:p>
            <a:pPr lvl="1" eaLnBrk="1" hangingPunct="1"/>
            <a:r>
              <a:rPr lang="en-US"/>
              <a:t>A variable of an array type holds the address of where the array object is stored in memory</a:t>
            </a:r>
          </a:p>
          <a:p>
            <a:pPr lvl="1" eaLnBrk="1" hangingPunct="1"/>
            <a:r>
              <a:rPr lang="en-US"/>
              <a:t>Array types are (usually) considered to be class types</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Arrays are Objects</a:t>
            </a:r>
          </a:p>
        </p:txBody>
      </p:sp>
      <p:sp>
        <p:nvSpPr>
          <p:cNvPr id="31747"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400"/>
              <a:t>An array can be viewed as a collection of indexed variables</a:t>
            </a:r>
          </a:p>
          <a:p>
            <a:pPr eaLnBrk="1" hangingPunct="1">
              <a:lnSpc>
                <a:spcPct val="90000"/>
              </a:lnSpc>
            </a:pPr>
            <a:r>
              <a:rPr lang="en-US" sz="2400"/>
              <a:t>An array can also be viewed as a single item whose value is a collection of values of a base type</a:t>
            </a:r>
          </a:p>
          <a:p>
            <a:pPr lvl="1" eaLnBrk="1" hangingPunct="1">
              <a:lnSpc>
                <a:spcPct val="90000"/>
              </a:lnSpc>
            </a:pPr>
            <a:r>
              <a:rPr lang="en-US" sz="2000"/>
              <a:t>An array variable names the array as a single item</a:t>
            </a:r>
          </a:p>
          <a:p>
            <a:pPr lvl="2" eaLnBrk="1" hangingPunct="1">
              <a:lnSpc>
                <a:spcPct val="90000"/>
              </a:lnSpc>
              <a:buFontTx/>
              <a:buNone/>
            </a:pPr>
            <a:r>
              <a:rPr lang="en-US" sz="2000" b="1">
                <a:solidFill>
                  <a:srgbClr val="034CA1"/>
                </a:solidFill>
                <a:latin typeface="Courier New" pitchFamily="49" charset="0"/>
              </a:rPr>
              <a:t>double[] a;</a:t>
            </a:r>
            <a:endParaRPr lang="en-US" sz="2000">
              <a:solidFill>
                <a:srgbClr val="034CA1"/>
              </a:solidFill>
              <a:latin typeface="Courier New" pitchFamily="49" charset="0"/>
            </a:endParaRPr>
          </a:p>
          <a:p>
            <a:pPr lvl="1" eaLnBrk="1" hangingPunct="1">
              <a:lnSpc>
                <a:spcPct val="90000"/>
              </a:lnSpc>
            </a:pPr>
            <a:r>
              <a:rPr lang="en-US" sz="2000"/>
              <a:t>A </a:t>
            </a:r>
            <a:r>
              <a:rPr lang="en-US" sz="2000" b="1">
                <a:solidFill>
                  <a:srgbClr val="034CA1"/>
                </a:solidFill>
                <a:latin typeface="Courier New" pitchFamily="49" charset="0"/>
              </a:rPr>
              <a:t>new</a:t>
            </a:r>
            <a:r>
              <a:rPr lang="en-US" sz="2000"/>
              <a:t> expression creates an array object and stores the object in memory</a:t>
            </a:r>
          </a:p>
          <a:p>
            <a:pPr lvl="2" eaLnBrk="1" hangingPunct="1">
              <a:lnSpc>
                <a:spcPct val="90000"/>
              </a:lnSpc>
              <a:buFontTx/>
              <a:buNone/>
            </a:pPr>
            <a:r>
              <a:rPr lang="en-US" sz="2000" b="1">
                <a:solidFill>
                  <a:srgbClr val="034CA1"/>
                </a:solidFill>
                <a:latin typeface="Courier New" pitchFamily="49" charset="0"/>
              </a:rPr>
              <a:t>new</a:t>
            </a:r>
            <a:r>
              <a:rPr lang="en-US" sz="2000">
                <a:solidFill>
                  <a:srgbClr val="034CA1"/>
                </a:solidFill>
                <a:latin typeface="Courier New" pitchFamily="49" charset="0"/>
              </a:rPr>
              <a:t> </a:t>
            </a:r>
            <a:r>
              <a:rPr lang="en-US" sz="2000" b="1">
                <a:solidFill>
                  <a:srgbClr val="034CA1"/>
                </a:solidFill>
                <a:latin typeface="Courier New" pitchFamily="49" charset="0"/>
              </a:rPr>
              <a:t>double[10]</a:t>
            </a:r>
            <a:endParaRPr lang="en-US" sz="2000">
              <a:solidFill>
                <a:srgbClr val="034CA1"/>
              </a:solidFill>
              <a:latin typeface="Courier New" pitchFamily="49" charset="0"/>
            </a:endParaRPr>
          </a:p>
          <a:p>
            <a:pPr lvl="1" eaLnBrk="1" hangingPunct="1">
              <a:lnSpc>
                <a:spcPct val="90000"/>
              </a:lnSpc>
            </a:pPr>
            <a:r>
              <a:rPr lang="en-US" sz="2000"/>
              <a:t>An assignment statement places a reference to the memory address of an array object in the array variable</a:t>
            </a:r>
          </a:p>
          <a:p>
            <a:pPr lvl="2" eaLnBrk="1" hangingPunct="1">
              <a:lnSpc>
                <a:spcPct val="90000"/>
              </a:lnSpc>
              <a:buFontTx/>
              <a:buNone/>
            </a:pPr>
            <a:r>
              <a:rPr lang="en-US" sz="2000" b="1">
                <a:solidFill>
                  <a:srgbClr val="034CA1"/>
                </a:solidFill>
                <a:latin typeface="Courier New" pitchFamily="49" charset="0"/>
              </a:rPr>
              <a:t>a = new double[10];</a:t>
            </a:r>
            <a:endParaRPr lang="en-US" sz="2000">
              <a:solidFill>
                <a:srgbClr val="034CA1"/>
              </a:solidFill>
              <a:latin typeface="Courier New" pitchFamily="49" charset="0"/>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Introduction to Arrays</a:t>
            </a:r>
          </a:p>
        </p:txBody>
      </p:sp>
      <p:sp>
        <p:nvSpPr>
          <p:cNvPr id="14339"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800"/>
              <a:t>An </a:t>
            </a:r>
            <a:r>
              <a:rPr lang="en-US" sz="2800" i="1"/>
              <a:t>array</a:t>
            </a:r>
            <a:r>
              <a:rPr lang="en-US" sz="2800"/>
              <a:t> is a data structure used to process a collection of data that is all of the same type</a:t>
            </a:r>
          </a:p>
          <a:p>
            <a:pPr lvl="1" eaLnBrk="1" hangingPunct="1">
              <a:lnSpc>
                <a:spcPct val="80000"/>
              </a:lnSpc>
            </a:pPr>
            <a:r>
              <a:rPr lang="en-US" sz="2400"/>
              <a:t>An array behaves like a numbered list of variables with a uniform naming mechanism</a:t>
            </a:r>
          </a:p>
          <a:p>
            <a:pPr lvl="1" eaLnBrk="1" hangingPunct="1">
              <a:lnSpc>
                <a:spcPct val="80000"/>
              </a:lnSpc>
            </a:pPr>
            <a:r>
              <a:rPr lang="en-US" sz="2400"/>
              <a:t>It has a part that does not change:  the name of the array</a:t>
            </a:r>
          </a:p>
          <a:p>
            <a:pPr lvl="1" eaLnBrk="1" hangingPunct="1">
              <a:lnSpc>
                <a:spcPct val="80000"/>
              </a:lnSpc>
            </a:pPr>
            <a:r>
              <a:rPr lang="en-US" sz="2400"/>
              <a:t>It has a part that can change:  an integer in square brackets</a:t>
            </a:r>
          </a:p>
          <a:p>
            <a:pPr lvl="1" eaLnBrk="1" hangingPunct="1">
              <a:lnSpc>
                <a:spcPct val="80000"/>
              </a:lnSpc>
            </a:pPr>
            <a:r>
              <a:rPr lang="en-US" sz="2400"/>
              <a:t>For example, given five scores:</a:t>
            </a:r>
          </a:p>
          <a:p>
            <a:pPr algn="ctr" eaLnBrk="1" hangingPunct="1">
              <a:lnSpc>
                <a:spcPct val="80000"/>
              </a:lnSpc>
              <a:buFontTx/>
              <a:buNone/>
            </a:pPr>
            <a:r>
              <a:rPr lang="en-US" sz="2000" b="1">
                <a:solidFill>
                  <a:srgbClr val="034CA1"/>
                </a:solidFill>
                <a:latin typeface="Courier New" pitchFamily="49" charset="0"/>
              </a:rPr>
              <a:t>score[0], score[1], score[2], score[3], score[4]</a:t>
            </a:r>
            <a:endParaRPr lang="en-US" sz="2000">
              <a:solidFill>
                <a:srgbClr val="034CA1"/>
              </a:solidFill>
              <a:latin typeface="Courier New" pitchFamily="49" charset="0"/>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Arrays Are Objects</a:t>
            </a:r>
          </a:p>
        </p:txBody>
      </p:sp>
      <p:sp>
        <p:nvSpPr>
          <p:cNvPr id="32771" name="Rectangle 3"/>
          <p:cNvSpPr>
            <a:spLocks noGrp="1" noChangeArrowheads="1"/>
          </p:cNvSpPr>
          <p:nvPr>
            <p:ph idx="4294967295"/>
          </p:nvPr>
        </p:nvSpPr>
        <p:spPr>
          <a:xfrm>
            <a:off x="914400" y="1676400"/>
            <a:ext cx="7543800" cy="4267200"/>
          </a:xfrm>
          <a:prstGeom prst="rect">
            <a:avLst/>
          </a:prstGeom>
        </p:spPr>
        <p:txBody>
          <a:bodyPr/>
          <a:lstStyle/>
          <a:p>
            <a:pPr eaLnBrk="1" hangingPunct="1">
              <a:lnSpc>
                <a:spcPct val="80000"/>
              </a:lnSpc>
            </a:pPr>
            <a:r>
              <a:rPr lang="en-US" sz="2400"/>
              <a:t>The previous steps can be combined into one statement</a:t>
            </a:r>
          </a:p>
          <a:p>
            <a:pPr lvl="1" eaLnBrk="1" hangingPunct="1">
              <a:lnSpc>
                <a:spcPct val="80000"/>
              </a:lnSpc>
              <a:buFontTx/>
              <a:buNone/>
            </a:pPr>
            <a:r>
              <a:rPr lang="en-US" sz="2000" b="1">
                <a:solidFill>
                  <a:srgbClr val="034CA1"/>
                </a:solidFill>
                <a:latin typeface="Courier New" pitchFamily="49" charset="0"/>
              </a:rPr>
              <a:t>double[] a = new double[10];</a:t>
            </a:r>
          </a:p>
          <a:p>
            <a:pPr eaLnBrk="1" hangingPunct="1">
              <a:lnSpc>
                <a:spcPct val="80000"/>
              </a:lnSpc>
            </a:pPr>
            <a:r>
              <a:rPr lang="en-US" sz="2400"/>
              <a:t>Note that the </a:t>
            </a:r>
            <a:r>
              <a:rPr lang="en-US" sz="2400" b="1">
                <a:solidFill>
                  <a:srgbClr val="034CA1"/>
                </a:solidFill>
                <a:latin typeface="Courier New" pitchFamily="49" charset="0"/>
              </a:rPr>
              <a:t>new</a:t>
            </a:r>
            <a:r>
              <a:rPr lang="en-US" sz="2400"/>
              <a:t> expression that creates an array invokes a constructor that uses a nonstandard syntax</a:t>
            </a:r>
          </a:p>
          <a:p>
            <a:pPr eaLnBrk="1" hangingPunct="1">
              <a:lnSpc>
                <a:spcPct val="80000"/>
              </a:lnSpc>
            </a:pPr>
            <a:r>
              <a:rPr lang="en-US" sz="2400"/>
              <a:t>Not also that as a result of the assignment statement above, </a:t>
            </a:r>
            <a:r>
              <a:rPr lang="en-US" sz="2400" b="1">
                <a:solidFill>
                  <a:srgbClr val="034CA1"/>
                </a:solidFill>
                <a:latin typeface="Courier New" pitchFamily="49" charset="0"/>
              </a:rPr>
              <a:t>a</a:t>
            </a:r>
            <a:r>
              <a:rPr lang="en-US" sz="2400" b="1">
                <a:solidFill>
                  <a:srgbClr val="034CA1"/>
                </a:solidFill>
              </a:rPr>
              <a:t> </a:t>
            </a:r>
            <a:r>
              <a:rPr lang="en-US" sz="2400"/>
              <a:t>contains a single value:  a memory address or </a:t>
            </a:r>
            <a:r>
              <a:rPr lang="en-US" sz="2400" i="1"/>
              <a:t>reference</a:t>
            </a:r>
          </a:p>
          <a:p>
            <a:pPr eaLnBrk="1" hangingPunct="1">
              <a:lnSpc>
                <a:spcPct val="80000"/>
              </a:lnSpc>
            </a:pPr>
            <a:r>
              <a:rPr lang="en-US" sz="2400"/>
              <a:t>Since an array is a reference type, the behavior of arrays with respect to assignment (</a:t>
            </a:r>
            <a:r>
              <a:rPr lang="en-US" sz="2400" b="1">
                <a:solidFill>
                  <a:srgbClr val="034CA1"/>
                </a:solidFill>
                <a:latin typeface="Courier New" pitchFamily="49" charset="0"/>
              </a:rPr>
              <a:t>=</a:t>
            </a:r>
            <a:r>
              <a:rPr lang="en-US" sz="2400"/>
              <a:t>), equality testing (</a:t>
            </a:r>
            <a:r>
              <a:rPr lang="en-US" sz="2400" b="1">
                <a:solidFill>
                  <a:srgbClr val="034CA1"/>
                </a:solidFill>
                <a:latin typeface="Courier New" pitchFamily="49" charset="0"/>
              </a:rPr>
              <a:t>==</a:t>
            </a:r>
            <a:r>
              <a:rPr lang="en-US" sz="2400"/>
              <a:t>), and parameter passing are the same as that described for classes </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Pitfall:  Arrays with a Class Base Type</a:t>
            </a:r>
          </a:p>
        </p:txBody>
      </p:sp>
      <p:sp>
        <p:nvSpPr>
          <p:cNvPr id="33795"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800"/>
              <a:t>The base type of an array can be a class type</a:t>
            </a:r>
          </a:p>
          <a:p>
            <a:pPr lvl="1" eaLnBrk="1" hangingPunct="1">
              <a:lnSpc>
                <a:spcPct val="80000"/>
              </a:lnSpc>
              <a:buFontTx/>
              <a:buNone/>
            </a:pPr>
            <a:r>
              <a:rPr lang="en-US" sz="2400" b="1">
                <a:solidFill>
                  <a:srgbClr val="034CA1"/>
                </a:solidFill>
                <a:latin typeface="Courier New" pitchFamily="49" charset="0"/>
              </a:rPr>
              <a:t>Date[]</a:t>
            </a:r>
            <a:r>
              <a:rPr lang="en-US" sz="2400">
                <a:solidFill>
                  <a:srgbClr val="034CA1"/>
                </a:solidFill>
                <a:latin typeface="Courier New" pitchFamily="49" charset="0"/>
              </a:rPr>
              <a:t> </a:t>
            </a:r>
            <a:r>
              <a:rPr lang="en-US" sz="2400" b="1">
                <a:solidFill>
                  <a:srgbClr val="034CA1"/>
                </a:solidFill>
                <a:latin typeface="Courier New" pitchFamily="49" charset="0"/>
              </a:rPr>
              <a:t>holidayList = new</a:t>
            </a:r>
            <a:r>
              <a:rPr lang="en-US" sz="2400">
                <a:solidFill>
                  <a:srgbClr val="034CA1"/>
                </a:solidFill>
                <a:latin typeface="Courier New" pitchFamily="49" charset="0"/>
              </a:rPr>
              <a:t> </a:t>
            </a:r>
            <a:r>
              <a:rPr lang="en-US" sz="2400" b="1">
                <a:solidFill>
                  <a:srgbClr val="034CA1"/>
                </a:solidFill>
                <a:latin typeface="Courier New" pitchFamily="49" charset="0"/>
              </a:rPr>
              <a:t>Date[20]</a:t>
            </a:r>
            <a:r>
              <a:rPr lang="en-US" sz="2400">
                <a:solidFill>
                  <a:srgbClr val="034CA1"/>
                </a:solidFill>
                <a:latin typeface="Courier New" pitchFamily="49" charset="0"/>
              </a:rPr>
              <a:t>;</a:t>
            </a:r>
          </a:p>
          <a:p>
            <a:pPr eaLnBrk="1" hangingPunct="1">
              <a:lnSpc>
                <a:spcPct val="80000"/>
              </a:lnSpc>
            </a:pPr>
            <a:r>
              <a:rPr lang="en-US" sz="2800"/>
              <a:t>The above example creates 20 indexed variables of type </a:t>
            </a:r>
            <a:r>
              <a:rPr lang="en-US" sz="2800" b="1">
                <a:solidFill>
                  <a:srgbClr val="034CA1"/>
                </a:solidFill>
                <a:latin typeface="Courier New" pitchFamily="49" charset="0"/>
              </a:rPr>
              <a:t>Date</a:t>
            </a:r>
            <a:endParaRPr lang="en-US" sz="2800"/>
          </a:p>
          <a:p>
            <a:pPr lvl="1" eaLnBrk="1" hangingPunct="1">
              <a:lnSpc>
                <a:spcPct val="80000"/>
              </a:lnSpc>
            </a:pPr>
            <a:r>
              <a:rPr lang="en-US" sz="2400"/>
              <a:t>It does not create 20 objects of the class </a:t>
            </a:r>
            <a:r>
              <a:rPr lang="en-US" sz="2400" b="1">
                <a:solidFill>
                  <a:srgbClr val="034CA1"/>
                </a:solidFill>
                <a:latin typeface="Courier New" pitchFamily="49" charset="0"/>
              </a:rPr>
              <a:t>Date</a:t>
            </a:r>
            <a:endParaRPr lang="en-US" sz="2400"/>
          </a:p>
          <a:p>
            <a:pPr lvl="1" eaLnBrk="1" hangingPunct="1">
              <a:lnSpc>
                <a:spcPct val="80000"/>
              </a:lnSpc>
            </a:pPr>
            <a:r>
              <a:rPr lang="en-US" sz="2400"/>
              <a:t>Each of these indexed variables are automatically initialized to </a:t>
            </a:r>
            <a:r>
              <a:rPr lang="en-US" sz="2400" b="1">
                <a:solidFill>
                  <a:srgbClr val="034CA1"/>
                </a:solidFill>
                <a:latin typeface="Courier New" pitchFamily="49" charset="0"/>
              </a:rPr>
              <a:t>null</a:t>
            </a:r>
            <a:endParaRPr lang="en-US" sz="2400">
              <a:solidFill>
                <a:srgbClr val="034CA1"/>
              </a:solidFill>
              <a:latin typeface="Courier New" pitchFamily="49" charset="0"/>
            </a:endParaRPr>
          </a:p>
          <a:p>
            <a:pPr lvl="1" eaLnBrk="1" hangingPunct="1">
              <a:lnSpc>
                <a:spcPct val="80000"/>
              </a:lnSpc>
            </a:pPr>
            <a:r>
              <a:rPr lang="en-US" sz="2400"/>
              <a:t>Any attempt to reference any them at this point would result in a "null pointer exception" error message</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Pitfall:  Arrays with a Class Base Type</a:t>
            </a:r>
          </a:p>
        </p:txBody>
      </p:sp>
      <p:sp>
        <p:nvSpPr>
          <p:cNvPr id="34819"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400"/>
              <a:t>Like any other object, each of the indexed variables requires a separate invocation of a constructor using </a:t>
            </a:r>
            <a:r>
              <a:rPr lang="en-US" sz="2400" b="1">
                <a:solidFill>
                  <a:srgbClr val="034CA1"/>
                </a:solidFill>
                <a:latin typeface="Courier New" pitchFamily="49" charset="0"/>
              </a:rPr>
              <a:t>new</a:t>
            </a:r>
            <a:r>
              <a:rPr lang="en-US" sz="2400"/>
              <a:t> (singly, or perhaps using a </a:t>
            </a:r>
            <a:r>
              <a:rPr lang="en-US" sz="2400" b="1">
                <a:solidFill>
                  <a:srgbClr val="034CA1"/>
                </a:solidFill>
                <a:latin typeface="Courier New" pitchFamily="49" charset="0"/>
              </a:rPr>
              <a:t>for</a:t>
            </a:r>
            <a:r>
              <a:rPr lang="en-US" sz="2400"/>
              <a:t> loop) to create an object to reference</a:t>
            </a:r>
          </a:p>
          <a:p>
            <a:pPr lvl="1" eaLnBrk="1" hangingPunct="1">
              <a:lnSpc>
                <a:spcPct val="80000"/>
              </a:lnSpc>
              <a:buFontTx/>
              <a:buNone/>
            </a:pPr>
            <a:r>
              <a:rPr lang="en-US" sz="2000" b="1">
                <a:solidFill>
                  <a:srgbClr val="034CA1"/>
                </a:solidFill>
                <a:latin typeface="Courier New" pitchFamily="49" charset="0"/>
              </a:rPr>
              <a:t>holidayList[0]</a:t>
            </a:r>
            <a:r>
              <a:rPr lang="en-US" sz="2000">
                <a:solidFill>
                  <a:srgbClr val="034CA1"/>
                </a:solidFill>
                <a:latin typeface="Courier New" pitchFamily="49" charset="0"/>
              </a:rPr>
              <a:t> </a:t>
            </a:r>
            <a:r>
              <a:rPr lang="en-US" sz="2000" b="1">
                <a:solidFill>
                  <a:srgbClr val="034CA1"/>
                </a:solidFill>
                <a:latin typeface="Courier New" pitchFamily="49" charset="0"/>
              </a:rPr>
              <a:t>=</a:t>
            </a:r>
            <a:r>
              <a:rPr lang="en-US" sz="2000">
                <a:solidFill>
                  <a:srgbClr val="034CA1"/>
                </a:solidFill>
                <a:latin typeface="Courier New" pitchFamily="49" charset="0"/>
              </a:rPr>
              <a:t> </a:t>
            </a:r>
            <a:r>
              <a:rPr lang="en-US" sz="2000" b="1">
                <a:solidFill>
                  <a:srgbClr val="034CA1"/>
                </a:solidFill>
                <a:latin typeface="Courier New" pitchFamily="49" charset="0"/>
              </a:rPr>
              <a:t>new</a:t>
            </a:r>
            <a:r>
              <a:rPr lang="en-US" sz="2000">
                <a:solidFill>
                  <a:srgbClr val="034CA1"/>
                </a:solidFill>
                <a:latin typeface="Courier New" pitchFamily="49" charset="0"/>
              </a:rPr>
              <a:t> </a:t>
            </a:r>
            <a:r>
              <a:rPr lang="en-US" sz="2000" b="1">
                <a:solidFill>
                  <a:srgbClr val="034CA1"/>
                </a:solidFill>
                <a:latin typeface="Courier New" pitchFamily="49" charset="0"/>
              </a:rPr>
              <a:t>Date();</a:t>
            </a:r>
          </a:p>
          <a:p>
            <a:pPr lvl="1" eaLnBrk="1" hangingPunct="1">
              <a:lnSpc>
                <a:spcPct val="80000"/>
              </a:lnSpc>
              <a:buFontTx/>
              <a:buNone/>
            </a:pPr>
            <a:r>
              <a:rPr lang="en-US" sz="2000" b="1">
                <a:solidFill>
                  <a:srgbClr val="034CA1"/>
                </a:solidFill>
                <a:latin typeface="Courier New" pitchFamily="49" charset="0"/>
              </a:rPr>
              <a:t>            . . .</a:t>
            </a:r>
          </a:p>
          <a:p>
            <a:pPr lvl="1" eaLnBrk="1" hangingPunct="1">
              <a:lnSpc>
                <a:spcPct val="80000"/>
              </a:lnSpc>
              <a:buFontTx/>
              <a:buNone/>
            </a:pPr>
            <a:r>
              <a:rPr lang="en-US" sz="2000" b="1">
                <a:solidFill>
                  <a:srgbClr val="034CA1"/>
                </a:solidFill>
                <a:latin typeface="Courier New" pitchFamily="49" charset="0"/>
              </a:rPr>
              <a:t>holidayList[19]</a:t>
            </a:r>
            <a:r>
              <a:rPr lang="en-US" sz="2000">
                <a:solidFill>
                  <a:srgbClr val="034CA1"/>
                </a:solidFill>
                <a:latin typeface="Courier New" pitchFamily="49" charset="0"/>
              </a:rPr>
              <a:t> </a:t>
            </a:r>
            <a:r>
              <a:rPr lang="en-US" sz="2000" b="1">
                <a:solidFill>
                  <a:srgbClr val="034CA1"/>
                </a:solidFill>
                <a:latin typeface="Courier New" pitchFamily="49" charset="0"/>
              </a:rPr>
              <a:t>=</a:t>
            </a:r>
            <a:r>
              <a:rPr lang="en-US" sz="2000">
                <a:solidFill>
                  <a:srgbClr val="034CA1"/>
                </a:solidFill>
                <a:latin typeface="Courier New" pitchFamily="49" charset="0"/>
              </a:rPr>
              <a:t> </a:t>
            </a:r>
            <a:r>
              <a:rPr lang="en-US" sz="2000" b="1">
                <a:solidFill>
                  <a:srgbClr val="034CA1"/>
                </a:solidFill>
                <a:latin typeface="Courier New" pitchFamily="49" charset="0"/>
              </a:rPr>
              <a:t>new</a:t>
            </a:r>
            <a:r>
              <a:rPr lang="en-US" sz="2000">
                <a:solidFill>
                  <a:srgbClr val="034CA1"/>
                </a:solidFill>
                <a:latin typeface="Courier New" pitchFamily="49" charset="0"/>
              </a:rPr>
              <a:t> </a:t>
            </a:r>
            <a:r>
              <a:rPr lang="en-US" sz="2000" b="1">
                <a:solidFill>
                  <a:srgbClr val="034CA1"/>
                </a:solidFill>
                <a:latin typeface="Courier New" pitchFamily="49" charset="0"/>
              </a:rPr>
              <a:t>Date();</a:t>
            </a:r>
            <a:endParaRPr lang="en-US" sz="2000">
              <a:solidFill>
                <a:srgbClr val="034CA1"/>
              </a:solidFill>
              <a:latin typeface="Courier New" pitchFamily="49" charset="0"/>
            </a:endParaRPr>
          </a:p>
          <a:p>
            <a:pPr lvl="1" eaLnBrk="1" hangingPunct="1">
              <a:lnSpc>
                <a:spcPct val="80000"/>
              </a:lnSpc>
              <a:buFontTx/>
              <a:buNone/>
            </a:pPr>
            <a:r>
              <a:rPr lang="en-US" sz="2000"/>
              <a:t>                             OR</a:t>
            </a:r>
          </a:p>
          <a:p>
            <a:pPr lvl="1" eaLnBrk="1" hangingPunct="1">
              <a:lnSpc>
                <a:spcPct val="80000"/>
              </a:lnSpc>
              <a:buFontTx/>
              <a:buNone/>
            </a:pPr>
            <a:r>
              <a:rPr lang="en-US" sz="2000" b="1">
                <a:solidFill>
                  <a:srgbClr val="034CA1"/>
                </a:solidFill>
                <a:latin typeface="Courier New" pitchFamily="49" charset="0"/>
              </a:rPr>
              <a:t>for</a:t>
            </a:r>
            <a:r>
              <a:rPr lang="en-US" sz="2000">
                <a:solidFill>
                  <a:srgbClr val="034CA1"/>
                </a:solidFill>
                <a:latin typeface="Courier New" pitchFamily="49" charset="0"/>
              </a:rPr>
              <a:t> </a:t>
            </a:r>
            <a:r>
              <a:rPr lang="en-US" sz="2000" b="1">
                <a:solidFill>
                  <a:srgbClr val="034CA1"/>
                </a:solidFill>
                <a:latin typeface="Courier New" pitchFamily="49" charset="0"/>
              </a:rPr>
              <a:t>(int i = 0; i &lt; holidayList.length; i++)</a:t>
            </a:r>
          </a:p>
          <a:p>
            <a:pPr lvl="1" eaLnBrk="1" hangingPunct="1">
              <a:lnSpc>
                <a:spcPct val="80000"/>
              </a:lnSpc>
              <a:buFontTx/>
              <a:buNone/>
            </a:pPr>
            <a:r>
              <a:rPr lang="en-US" sz="2000" b="1">
                <a:solidFill>
                  <a:srgbClr val="034CA1"/>
                </a:solidFill>
                <a:latin typeface="Courier New" pitchFamily="49" charset="0"/>
              </a:rPr>
              <a:t>  holidayList[i] = new Date();</a:t>
            </a:r>
          </a:p>
          <a:p>
            <a:pPr eaLnBrk="1" hangingPunct="1">
              <a:lnSpc>
                <a:spcPct val="80000"/>
              </a:lnSpc>
            </a:pPr>
            <a:r>
              <a:rPr lang="en-US" sz="2400"/>
              <a:t>Each of the indexed variables can now be referenced since each holds the memory  address of a </a:t>
            </a:r>
            <a:r>
              <a:rPr lang="en-US" sz="2400" b="1">
                <a:solidFill>
                  <a:srgbClr val="034CA1"/>
                </a:solidFill>
                <a:latin typeface="Courier New" pitchFamily="49" charset="0"/>
              </a:rPr>
              <a:t>Date</a:t>
            </a:r>
            <a:r>
              <a:rPr lang="en-US" sz="2400"/>
              <a:t> object</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 Parameters</a:t>
            </a:r>
          </a:p>
        </p:txBody>
      </p:sp>
      <p:sp>
        <p:nvSpPr>
          <p:cNvPr id="35843" name="Rectangle 3"/>
          <p:cNvSpPr>
            <a:spLocks noGrp="1" noChangeArrowheads="1"/>
          </p:cNvSpPr>
          <p:nvPr>
            <p:ph idx="4294967295"/>
          </p:nvPr>
        </p:nvSpPr>
        <p:spPr>
          <a:xfrm>
            <a:off x="457200" y="1600200"/>
            <a:ext cx="8229600" cy="4525963"/>
          </a:xfrm>
          <a:prstGeom prst="rect">
            <a:avLst/>
          </a:prstGeom>
        </p:spPr>
        <p:txBody>
          <a:bodyPr/>
          <a:lstStyle/>
          <a:p>
            <a:pPr eaLnBrk="1" hangingPunct="1"/>
            <a:r>
              <a:rPr lang="en-US"/>
              <a:t>Both array indexed variables and entire arrays can be used as arguments to methods</a:t>
            </a:r>
          </a:p>
          <a:p>
            <a:pPr lvl="1" eaLnBrk="1" hangingPunct="1"/>
            <a:r>
              <a:rPr lang="en-US"/>
              <a:t>An indexed variable can be an argument to a method in exactly the same way that any variable of the array base type can be an argument</a:t>
            </a: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 Parameters</a:t>
            </a:r>
          </a:p>
        </p:txBody>
      </p:sp>
      <p:sp>
        <p:nvSpPr>
          <p:cNvPr id="36867" name="Rectangle 3"/>
          <p:cNvSpPr>
            <a:spLocks noGrp="1" noChangeArrowheads="1"/>
          </p:cNvSpPr>
          <p:nvPr>
            <p:ph idx="4294967295"/>
          </p:nvPr>
        </p:nvSpPr>
        <p:spPr>
          <a:xfrm>
            <a:off x="457200" y="1600200"/>
            <a:ext cx="8229600" cy="4525963"/>
          </a:xfrm>
          <a:prstGeom prst="rect">
            <a:avLst/>
          </a:prstGeom>
        </p:spPr>
        <p:txBody>
          <a:bodyPr/>
          <a:lstStyle/>
          <a:p>
            <a:pPr lvl="1" eaLnBrk="1" hangingPunct="1">
              <a:buFontTx/>
              <a:buNone/>
            </a:pPr>
            <a:r>
              <a:rPr lang="en-US" sz="2000" b="1">
                <a:solidFill>
                  <a:srgbClr val="034CA1"/>
                </a:solidFill>
                <a:latin typeface="Courier New" pitchFamily="49" charset="0"/>
              </a:rPr>
              <a:t>double n = 0.0;</a:t>
            </a:r>
          </a:p>
          <a:p>
            <a:pPr lvl="1" eaLnBrk="1" hangingPunct="1">
              <a:buFontTx/>
              <a:buNone/>
            </a:pPr>
            <a:r>
              <a:rPr lang="en-US" sz="2000" b="1">
                <a:solidFill>
                  <a:srgbClr val="034CA1"/>
                </a:solidFill>
                <a:latin typeface="Courier New" pitchFamily="49" charset="0"/>
              </a:rPr>
              <a:t>double[] a = new double[10];//all elements</a:t>
            </a:r>
          </a:p>
          <a:p>
            <a:pPr lvl="1" eaLnBrk="1" hangingPunct="1">
              <a:buFontTx/>
              <a:buNone/>
            </a:pPr>
            <a:r>
              <a:rPr lang="en-US" sz="2000" b="1">
                <a:solidFill>
                  <a:srgbClr val="034CA1"/>
                </a:solidFill>
                <a:latin typeface="Courier New" pitchFamily="49" charset="0"/>
              </a:rPr>
              <a:t>                 //are initialized to 0.0</a:t>
            </a:r>
          </a:p>
          <a:p>
            <a:pPr lvl="1" eaLnBrk="1" hangingPunct="1">
              <a:buFontTx/>
              <a:buNone/>
            </a:pPr>
            <a:r>
              <a:rPr lang="en-US" sz="2000" b="1">
                <a:solidFill>
                  <a:srgbClr val="034CA1"/>
                </a:solidFill>
                <a:latin typeface="Courier New" pitchFamily="49" charset="0"/>
              </a:rPr>
              <a:t>int i = 3;</a:t>
            </a:r>
          </a:p>
          <a:p>
            <a:pPr eaLnBrk="1" hangingPunct="1"/>
            <a:r>
              <a:rPr lang="en-US" sz="2400"/>
              <a:t>Given </a:t>
            </a:r>
            <a:r>
              <a:rPr lang="en-US" sz="2400" b="1">
                <a:solidFill>
                  <a:srgbClr val="034CA1"/>
                </a:solidFill>
                <a:latin typeface="Courier New" pitchFamily="49" charset="0"/>
              </a:rPr>
              <a:t>myMethod</a:t>
            </a:r>
            <a:r>
              <a:rPr lang="en-US" sz="2400"/>
              <a:t> which takes one argument of type </a:t>
            </a:r>
            <a:r>
              <a:rPr lang="en-US" sz="2400" b="1">
                <a:solidFill>
                  <a:srgbClr val="034CA1"/>
                </a:solidFill>
                <a:latin typeface="Courier New" pitchFamily="49" charset="0"/>
              </a:rPr>
              <a:t>double</a:t>
            </a:r>
            <a:r>
              <a:rPr lang="en-US" sz="2400"/>
              <a:t>, then all of the following are legal:</a:t>
            </a:r>
          </a:p>
          <a:p>
            <a:pPr lvl="1" eaLnBrk="1" hangingPunct="1">
              <a:buFontTx/>
              <a:buNone/>
            </a:pPr>
            <a:r>
              <a:rPr lang="en-US" sz="2000" b="1">
                <a:solidFill>
                  <a:srgbClr val="034CA1"/>
                </a:solidFill>
                <a:latin typeface="Courier New" pitchFamily="49" charset="0"/>
              </a:rPr>
              <a:t>myMethod(n);//n evaluates to 0.0</a:t>
            </a:r>
          </a:p>
          <a:p>
            <a:pPr lvl="1" eaLnBrk="1" hangingPunct="1">
              <a:buFontTx/>
              <a:buNone/>
            </a:pPr>
            <a:r>
              <a:rPr lang="en-US" sz="2000" b="1">
                <a:solidFill>
                  <a:srgbClr val="034CA1"/>
                </a:solidFill>
                <a:latin typeface="Courier New" pitchFamily="49" charset="0"/>
              </a:rPr>
              <a:t>myMethod(a[3]);//a[3] evaluates to 0.0</a:t>
            </a:r>
          </a:p>
          <a:p>
            <a:pPr lvl="1" eaLnBrk="1" hangingPunct="1">
              <a:buFontTx/>
              <a:buNone/>
            </a:pPr>
            <a:r>
              <a:rPr lang="en-US" sz="2000" b="1">
                <a:solidFill>
                  <a:srgbClr val="034CA1"/>
                </a:solidFill>
                <a:latin typeface="Courier New" pitchFamily="49" charset="0"/>
              </a:rPr>
              <a:t>myMethod(a[i]);//i evaluates to 3, </a:t>
            </a:r>
          </a:p>
          <a:p>
            <a:pPr lvl="1" eaLnBrk="1" hangingPunct="1">
              <a:buFontTx/>
              <a:buNone/>
            </a:pPr>
            <a:r>
              <a:rPr lang="en-US" sz="2000" b="1">
                <a:solidFill>
                  <a:srgbClr val="034CA1"/>
                </a:solidFill>
                <a:latin typeface="Courier New" pitchFamily="49" charset="0"/>
              </a:rPr>
              <a:t>               //a[3] evaluates to 0.0</a:t>
            </a: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 Parameters</a:t>
            </a:r>
          </a:p>
        </p:txBody>
      </p:sp>
      <p:sp>
        <p:nvSpPr>
          <p:cNvPr id="37891"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800"/>
              <a:t>An argument to a method may be an entire array</a:t>
            </a:r>
          </a:p>
          <a:p>
            <a:pPr eaLnBrk="1" hangingPunct="1">
              <a:lnSpc>
                <a:spcPct val="80000"/>
              </a:lnSpc>
            </a:pPr>
            <a:r>
              <a:rPr lang="en-US" sz="2800"/>
              <a:t>Array arguments behave like objects of a class</a:t>
            </a:r>
          </a:p>
          <a:p>
            <a:pPr lvl="1" eaLnBrk="1" hangingPunct="1">
              <a:lnSpc>
                <a:spcPct val="80000"/>
              </a:lnSpc>
            </a:pPr>
            <a:r>
              <a:rPr lang="en-US" sz="2400"/>
              <a:t>Therefore, a method can change the values stored in the indexed variables of an array argument </a:t>
            </a:r>
          </a:p>
          <a:p>
            <a:pPr eaLnBrk="1" hangingPunct="1">
              <a:lnSpc>
                <a:spcPct val="80000"/>
              </a:lnSpc>
            </a:pPr>
            <a:r>
              <a:rPr lang="en-US" sz="2800"/>
              <a:t>A method with an array parameter must specify the base type of the array only</a:t>
            </a:r>
          </a:p>
          <a:p>
            <a:pPr lvl="2" eaLnBrk="1" hangingPunct="1">
              <a:lnSpc>
                <a:spcPct val="80000"/>
              </a:lnSpc>
              <a:buFontTx/>
              <a:buNone/>
            </a:pPr>
            <a:r>
              <a:rPr lang="en-US" b="1" i="1">
                <a:solidFill>
                  <a:srgbClr val="034CA1"/>
                </a:solidFill>
                <a:latin typeface="Courier New" pitchFamily="49" charset="0"/>
              </a:rPr>
              <a:t>BaseType[]</a:t>
            </a:r>
          </a:p>
          <a:p>
            <a:pPr lvl="1" eaLnBrk="1" hangingPunct="1">
              <a:lnSpc>
                <a:spcPct val="80000"/>
              </a:lnSpc>
            </a:pPr>
            <a:r>
              <a:rPr lang="en-US" sz="2400"/>
              <a:t>It does not specify the length of the array</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 Parameters</a:t>
            </a:r>
          </a:p>
        </p:txBody>
      </p:sp>
      <p:sp>
        <p:nvSpPr>
          <p:cNvPr id="38915" name="Rectangle 3"/>
          <p:cNvSpPr>
            <a:spLocks noGrp="1" noChangeArrowheads="1"/>
          </p:cNvSpPr>
          <p:nvPr>
            <p:ph idx="4294967295"/>
          </p:nvPr>
        </p:nvSpPr>
        <p:spPr>
          <a:xfrm>
            <a:off x="914400" y="1676400"/>
            <a:ext cx="7620000" cy="4343400"/>
          </a:xfrm>
          <a:prstGeom prst="rect">
            <a:avLst/>
          </a:prstGeom>
        </p:spPr>
        <p:txBody>
          <a:bodyPr/>
          <a:lstStyle/>
          <a:p>
            <a:pPr eaLnBrk="1" hangingPunct="1">
              <a:lnSpc>
                <a:spcPct val="80000"/>
              </a:lnSpc>
            </a:pPr>
            <a:r>
              <a:rPr lang="en-US" sz="2400"/>
              <a:t>The following method, </a:t>
            </a:r>
            <a:r>
              <a:rPr lang="en-US" sz="2400" b="1">
                <a:solidFill>
                  <a:srgbClr val="034CA1"/>
                </a:solidFill>
                <a:latin typeface="Courier New" pitchFamily="49" charset="0"/>
              </a:rPr>
              <a:t>doubleElements</a:t>
            </a:r>
            <a:r>
              <a:rPr lang="en-US" sz="2400"/>
              <a:t>, specifies an array of </a:t>
            </a:r>
            <a:r>
              <a:rPr lang="en-US" sz="2400" b="1">
                <a:solidFill>
                  <a:srgbClr val="034CA1"/>
                </a:solidFill>
                <a:latin typeface="Courier New" pitchFamily="49" charset="0"/>
              </a:rPr>
              <a:t>double</a:t>
            </a:r>
            <a:r>
              <a:rPr lang="en-US" sz="2400"/>
              <a:t> as its single argument:</a:t>
            </a:r>
          </a:p>
          <a:p>
            <a:pPr eaLnBrk="1" hangingPunct="1">
              <a:lnSpc>
                <a:spcPct val="80000"/>
              </a:lnSpc>
              <a:buFontTx/>
              <a:buNone/>
            </a:pPr>
            <a:endParaRPr lang="en-US" sz="800"/>
          </a:p>
          <a:p>
            <a:pPr eaLnBrk="1" hangingPunct="1">
              <a:lnSpc>
                <a:spcPct val="80000"/>
              </a:lnSpc>
              <a:buFontTx/>
              <a:buNone/>
            </a:pPr>
            <a:r>
              <a:rPr lang="en-US" sz="2000" b="1">
                <a:solidFill>
                  <a:srgbClr val="034CA1"/>
                </a:solidFill>
                <a:latin typeface="Courier New" pitchFamily="49" charset="0"/>
              </a:rPr>
              <a:t>public class SampleClass</a:t>
            </a:r>
          </a:p>
          <a:p>
            <a:pPr eaLnBrk="1" hangingPunct="1">
              <a:lnSpc>
                <a:spcPct val="80000"/>
              </a:lnSpc>
              <a:buFontTx/>
              <a:buNone/>
            </a:pPr>
            <a:r>
              <a:rPr lang="en-US" sz="2000" b="1">
                <a:solidFill>
                  <a:srgbClr val="034CA1"/>
                </a:solidFill>
                <a:latin typeface="Courier New" pitchFamily="49" charset="0"/>
              </a:rPr>
              <a:t>{</a:t>
            </a:r>
          </a:p>
          <a:p>
            <a:pPr eaLnBrk="1" hangingPunct="1">
              <a:lnSpc>
                <a:spcPct val="80000"/>
              </a:lnSpc>
              <a:buFontTx/>
              <a:buNone/>
            </a:pPr>
            <a:r>
              <a:rPr lang="en-US" sz="2000" b="1">
                <a:solidFill>
                  <a:srgbClr val="034CA1"/>
                </a:solidFill>
                <a:latin typeface="Courier New" pitchFamily="49" charset="0"/>
              </a:rPr>
              <a:t>  public static void doubleElements(double[] a)</a:t>
            </a:r>
          </a:p>
          <a:p>
            <a:pPr eaLnBrk="1" hangingPunct="1">
              <a:lnSpc>
                <a:spcPct val="80000"/>
              </a:lnSpc>
              <a:buFontTx/>
              <a:buNone/>
            </a:pPr>
            <a:r>
              <a:rPr lang="en-US" sz="2000" b="1">
                <a:solidFill>
                  <a:srgbClr val="034CA1"/>
                </a:solidFill>
                <a:latin typeface="Courier New" pitchFamily="49" charset="0"/>
              </a:rPr>
              <a:t>  {</a:t>
            </a:r>
          </a:p>
          <a:p>
            <a:pPr eaLnBrk="1" hangingPunct="1">
              <a:lnSpc>
                <a:spcPct val="80000"/>
              </a:lnSpc>
              <a:buFontTx/>
              <a:buNone/>
            </a:pPr>
            <a:r>
              <a:rPr lang="en-US" sz="2000" b="1">
                <a:solidFill>
                  <a:srgbClr val="034CA1"/>
                </a:solidFill>
                <a:latin typeface="Courier New" pitchFamily="49" charset="0"/>
              </a:rPr>
              <a:t>    int i;</a:t>
            </a:r>
          </a:p>
          <a:p>
            <a:pPr eaLnBrk="1" hangingPunct="1">
              <a:lnSpc>
                <a:spcPct val="80000"/>
              </a:lnSpc>
              <a:buFontTx/>
              <a:buNone/>
            </a:pPr>
            <a:r>
              <a:rPr lang="en-US" sz="2000" b="1">
                <a:solidFill>
                  <a:srgbClr val="034CA1"/>
                </a:solidFill>
                <a:latin typeface="Courier New" pitchFamily="49" charset="0"/>
              </a:rPr>
              <a:t>    for (i = 0; i &lt; a.length; i++)</a:t>
            </a:r>
          </a:p>
          <a:p>
            <a:pPr eaLnBrk="1" hangingPunct="1">
              <a:lnSpc>
                <a:spcPct val="80000"/>
              </a:lnSpc>
              <a:buFontTx/>
              <a:buNone/>
            </a:pPr>
            <a:r>
              <a:rPr lang="en-US" sz="2000" b="1">
                <a:solidFill>
                  <a:srgbClr val="034CA1"/>
                </a:solidFill>
                <a:latin typeface="Courier New" pitchFamily="49" charset="0"/>
              </a:rPr>
              <a:t>      a[i] = a[i]*2;</a:t>
            </a:r>
          </a:p>
          <a:p>
            <a:pPr eaLnBrk="1" hangingPunct="1">
              <a:lnSpc>
                <a:spcPct val="80000"/>
              </a:lnSpc>
              <a:buFontTx/>
              <a:buNone/>
            </a:pPr>
            <a:r>
              <a:rPr lang="en-US" sz="2000" b="1">
                <a:solidFill>
                  <a:srgbClr val="034CA1"/>
                </a:solidFill>
                <a:latin typeface="Courier New" pitchFamily="49" charset="0"/>
              </a:rPr>
              <a:t>    . . .</a:t>
            </a:r>
          </a:p>
          <a:p>
            <a:pPr eaLnBrk="1" hangingPunct="1">
              <a:lnSpc>
                <a:spcPct val="80000"/>
              </a:lnSpc>
              <a:buFontTx/>
              <a:buNone/>
            </a:pPr>
            <a:r>
              <a:rPr lang="en-US" sz="2000" b="1">
                <a:solidFill>
                  <a:srgbClr val="034CA1"/>
                </a:solidFill>
                <a:latin typeface="Courier New" pitchFamily="49" charset="0"/>
              </a:rPr>
              <a:t>  }</a:t>
            </a:r>
          </a:p>
          <a:p>
            <a:pPr eaLnBrk="1" hangingPunct="1">
              <a:lnSpc>
                <a:spcPct val="80000"/>
              </a:lnSpc>
              <a:buFontTx/>
              <a:buNone/>
            </a:pPr>
            <a:r>
              <a:rPr lang="en-US" sz="2000" b="1">
                <a:solidFill>
                  <a:srgbClr val="034CA1"/>
                </a:solidFill>
                <a:latin typeface="Courier New" pitchFamily="49" charset="0"/>
              </a:rPr>
              <a:t>. . .</a:t>
            </a:r>
          </a:p>
          <a:p>
            <a:pPr eaLnBrk="1" hangingPunct="1">
              <a:lnSpc>
                <a:spcPct val="80000"/>
              </a:lnSpc>
              <a:buFontTx/>
              <a:buNone/>
            </a:pPr>
            <a:r>
              <a:rPr lang="en-US" sz="2000" b="1">
                <a:solidFill>
                  <a:srgbClr val="034CA1"/>
                </a:solidFill>
                <a:latin typeface="Courier New" pitchFamily="49" charset="0"/>
              </a:rPr>
              <a:t>}</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Array Parameters</a:t>
            </a:r>
          </a:p>
        </p:txBody>
      </p:sp>
      <p:sp>
        <p:nvSpPr>
          <p:cNvPr id="39939" name="Rectangle 3"/>
          <p:cNvSpPr>
            <a:spLocks noGrp="1" noChangeArrowheads="1"/>
          </p:cNvSpPr>
          <p:nvPr>
            <p:ph idx="4294967295"/>
          </p:nvPr>
        </p:nvSpPr>
        <p:spPr>
          <a:xfrm>
            <a:off x="914400" y="1676400"/>
            <a:ext cx="7848600" cy="4038600"/>
          </a:xfrm>
          <a:prstGeom prst="rect">
            <a:avLst/>
          </a:prstGeom>
        </p:spPr>
        <p:txBody>
          <a:bodyPr/>
          <a:lstStyle/>
          <a:p>
            <a:pPr eaLnBrk="1" hangingPunct="1">
              <a:lnSpc>
                <a:spcPct val="90000"/>
              </a:lnSpc>
            </a:pPr>
            <a:r>
              <a:rPr lang="en-US" sz="2400"/>
              <a:t>Arrays of double may be defined as follows:</a:t>
            </a:r>
          </a:p>
          <a:p>
            <a:pPr lvl="1" eaLnBrk="1" hangingPunct="1">
              <a:lnSpc>
                <a:spcPct val="90000"/>
              </a:lnSpc>
              <a:buFontTx/>
              <a:buNone/>
            </a:pPr>
            <a:r>
              <a:rPr lang="en-US" sz="2000" b="1">
                <a:solidFill>
                  <a:srgbClr val="034CA1"/>
                </a:solidFill>
                <a:latin typeface="Courier New" pitchFamily="49" charset="0"/>
              </a:rPr>
              <a:t>double[] a = new double[10];</a:t>
            </a:r>
          </a:p>
          <a:p>
            <a:pPr lvl="1" eaLnBrk="1" hangingPunct="1">
              <a:lnSpc>
                <a:spcPct val="90000"/>
              </a:lnSpc>
              <a:buFontTx/>
              <a:buNone/>
            </a:pPr>
            <a:r>
              <a:rPr lang="en-US" sz="2000" b="1">
                <a:solidFill>
                  <a:srgbClr val="034CA1"/>
                </a:solidFill>
                <a:latin typeface="Courier New" pitchFamily="49" charset="0"/>
              </a:rPr>
              <a:t>double[] b = new double[30];</a:t>
            </a:r>
          </a:p>
          <a:p>
            <a:pPr eaLnBrk="1" hangingPunct="1">
              <a:lnSpc>
                <a:spcPct val="90000"/>
              </a:lnSpc>
            </a:pPr>
            <a:r>
              <a:rPr lang="en-US" sz="2400"/>
              <a:t>Given the arrays above, the method </a:t>
            </a:r>
            <a:r>
              <a:rPr lang="en-US" sz="2400" b="1">
                <a:solidFill>
                  <a:srgbClr val="034CA1"/>
                </a:solidFill>
                <a:latin typeface="Courier New" pitchFamily="49" charset="0"/>
              </a:rPr>
              <a:t>doubleElements</a:t>
            </a:r>
            <a:r>
              <a:rPr lang="en-US" sz="2400"/>
              <a:t> from class </a:t>
            </a:r>
            <a:r>
              <a:rPr lang="en-US" sz="2400" b="1">
                <a:solidFill>
                  <a:srgbClr val="034CA1"/>
                </a:solidFill>
                <a:latin typeface="Courier New" pitchFamily="49" charset="0"/>
              </a:rPr>
              <a:t>SampleClass</a:t>
            </a:r>
            <a:r>
              <a:rPr lang="en-US" sz="2400"/>
              <a:t> can be invoked as follows:</a:t>
            </a:r>
          </a:p>
          <a:p>
            <a:pPr lvl="1" eaLnBrk="1" hangingPunct="1">
              <a:lnSpc>
                <a:spcPct val="90000"/>
              </a:lnSpc>
              <a:buFontTx/>
              <a:buNone/>
            </a:pPr>
            <a:r>
              <a:rPr lang="en-US" sz="2000" b="1">
                <a:solidFill>
                  <a:srgbClr val="034CA1"/>
                </a:solidFill>
                <a:latin typeface="Courier New" pitchFamily="49" charset="0"/>
              </a:rPr>
              <a:t>SampleClass.doubleElements(a);</a:t>
            </a:r>
          </a:p>
          <a:p>
            <a:pPr lvl="1" eaLnBrk="1" hangingPunct="1">
              <a:lnSpc>
                <a:spcPct val="90000"/>
              </a:lnSpc>
              <a:buFontTx/>
              <a:buNone/>
            </a:pPr>
            <a:r>
              <a:rPr lang="en-US" sz="2000" b="1">
                <a:solidFill>
                  <a:srgbClr val="034CA1"/>
                </a:solidFill>
                <a:latin typeface="Courier New" pitchFamily="49" charset="0"/>
              </a:rPr>
              <a:t>SampleClass.doubleElements(b);</a:t>
            </a:r>
          </a:p>
          <a:p>
            <a:pPr lvl="1" eaLnBrk="1" hangingPunct="1">
              <a:lnSpc>
                <a:spcPct val="90000"/>
              </a:lnSpc>
            </a:pPr>
            <a:r>
              <a:rPr lang="en-US" sz="2000"/>
              <a:t>Note that no square brackets are used when an entire array is given as an argument</a:t>
            </a:r>
          </a:p>
          <a:p>
            <a:pPr lvl="1" eaLnBrk="1" hangingPunct="1">
              <a:lnSpc>
                <a:spcPct val="90000"/>
              </a:lnSpc>
            </a:pPr>
            <a:r>
              <a:rPr lang="en-US" sz="2000"/>
              <a:t>Note also that a method that specifies an array for a parameter can take an array of any length as an argument</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274638"/>
            <a:ext cx="8229600" cy="1143000"/>
          </a:xfrm>
          <a:prstGeom prst="rect">
            <a:avLst/>
          </a:prstGeom>
        </p:spPr>
        <p:txBody>
          <a:bodyPr rtlCol="0">
            <a:normAutofit fontScale="90000"/>
          </a:bodyPr>
          <a:lstStyle/>
          <a:p>
            <a:pPr eaLnBrk="1" fontAlgn="auto" hangingPunct="1">
              <a:spcAft>
                <a:spcPts val="0"/>
              </a:spcAft>
              <a:defRPr/>
            </a:pPr>
            <a:r>
              <a:rPr lang="en-US"/>
              <a:t>Pitfall:  Use of </a:t>
            </a:r>
            <a:r>
              <a:rPr lang="en-US" b="1">
                <a:latin typeface="Courier New" pitchFamily="49" charset="0"/>
              </a:rPr>
              <a:t>=</a:t>
            </a:r>
            <a:r>
              <a:rPr lang="en-US"/>
              <a:t> and </a:t>
            </a:r>
            <a:r>
              <a:rPr lang="en-US" b="1">
                <a:latin typeface="Courier New" pitchFamily="49" charset="0"/>
              </a:rPr>
              <a:t>==</a:t>
            </a:r>
            <a:r>
              <a:rPr lang="en-US"/>
              <a:t> with Arrays</a:t>
            </a:r>
          </a:p>
        </p:txBody>
      </p:sp>
      <p:sp>
        <p:nvSpPr>
          <p:cNvPr id="40963" name="Rectangle 3"/>
          <p:cNvSpPr>
            <a:spLocks noGrp="1" noChangeArrowheads="1"/>
          </p:cNvSpPr>
          <p:nvPr>
            <p:ph idx="4294967295"/>
          </p:nvPr>
        </p:nvSpPr>
        <p:spPr>
          <a:xfrm>
            <a:off x="914400" y="1676400"/>
            <a:ext cx="7543800" cy="4343400"/>
          </a:xfrm>
          <a:prstGeom prst="rect">
            <a:avLst/>
          </a:prstGeom>
        </p:spPr>
        <p:txBody>
          <a:bodyPr/>
          <a:lstStyle/>
          <a:p>
            <a:pPr eaLnBrk="1" hangingPunct="1">
              <a:lnSpc>
                <a:spcPct val="80000"/>
              </a:lnSpc>
            </a:pPr>
            <a:r>
              <a:rPr lang="en-US" sz="2800"/>
              <a:t>Because an array variable contains the memory address of the array it names, the assignment operator (</a:t>
            </a:r>
            <a:r>
              <a:rPr lang="en-US" sz="2800" b="1">
                <a:solidFill>
                  <a:srgbClr val="034CA1"/>
                </a:solidFill>
                <a:latin typeface="Courier New" pitchFamily="49" charset="0"/>
              </a:rPr>
              <a:t>=</a:t>
            </a:r>
            <a:r>
              <a:rPr lang="en-US" sz="2800"/>
              <a:t>) only copies this memory address</a:t>
            </a:r>
          </a:p>
          <a:p>
            <a:pPr lvl="1" eaLnBrk="1" hangingPunct="1">
              <a:lnSpc>
                <a:spcPct val="80000"/>
              </a:lnSpc>
            </a:pPr>
            <a:r>
              <a:rPr lang="en-US" sz="2400"/>
              <a:t>It does not copy the values of each indexed variable</a:t>
            </a:r>
          </a:p>
          <a:p>
            <a:pPr lvl="1" eaLnBrk="1" hangingPunct="1">
              <a:lnSpc>
                <a:spcPct val="80000"/>
              </a:lnSpc>
            </a:pPr>
            <a:r>
              <a:rPr lang="en-US" sz="2400"/>
              <a:t>Using the assignment operator will make two array variables be different names for the same array</a:t>
            </a:r>
          </a:p>
          <a:p>
            <a:pPr lvl="2" eaLnBrk="1" hangingPunct="1">
              <a:lnSpc>
                <a:spcPct val="80000"/>
              </a:lnSpc>
              <a:buFontTx/>
              <a:buNone/>
            </a:pPr>
            <a:r>
              <a:rPr lang="en-US" sz="2000" b="1">
                <a:solidFill>
                  <a:srgbClr val="034CA1"/>
                </a:solidFill>
                <a:latin typeface="Courier New" pitchFamily="49" charset="0"/>
              </a:rPr>
              <a:t>b = a;</a:t>
            </a:r>
            <a:endParaRPr lang="en-US" sz="2000">
              <a:solidFill>
                <a:srgbClr val="034CA1"/>
              </a:solidFill>
              <a:latin typeface="Courier New" pitchFamily="49" charset="0"/>
            </a:endParaRPr>
          </a:p>
          <a:p>
            <a:pPr lvl="1" eaLnBrk="1" hangingPunct="1">
              <a:lnSpc>
                <a:spcPct val="80000"/>
              </a:lnSpc>
            </a:pPr>
            <a:r>
              <a:rPr lang="en-US" sz="2400"/>
              <a:t>The memory address in </a:t>
            </a:r>
            <a:r>
              <a:rPr lang="en-US" sz="2400" b="1">
                <a:solidFill>
                  <a:srgbClr val="034CA1"/>
                </a:solidFill>
                <a:latin typeface="Courier New" pitchFamily="49" charset="0"/>
              </a:rPr>
              <a:t>a</a:t>
            </a:r>
            <a:r>
              <a:rPr lang="en-US" sz="2400"/>
              <a:t> is now the same as the memory address in </a:t>
            </a:r>
            <a:r>
              <a:rPr lang="en-US" sz="2400" b="1">
                <a:solidFill>
                  <a:srgbClr val="034CA1"/>
                </a:solidFill>
                <a:latin typeface="Courier New" pitchFamily="49" charset="0"/>
              </a:rPr>
              <a:t>b</a:t>
            </a:r>
            <a:r>
              <a:rPr lang="en-US" sz="2400"/>
              <a:t>:  They reference the same array</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274638"/>
            <a:ext cx="8229600" cy="1143000"/>
          </a:xfrm>
          <a:prstGeom prst="rect">
            <a:avLst/>
          </a:prstGeom>
        </p:spPr>
        <p:txBody>
          <a:bodyPr rtlCol="0">
            <a:normAutofit fontScale="90000"/>
          </a:bodyPr>
          <a:lstStyle/>
          <a:p>
            <a:pPr eaLnBrk="1" fontAlgn="auto" hangingPunct="1">
              <a:spcAft>
                <a:spcPts val="0"/>
              </a:spcAft>
              <a:defRPr/>
            </a:pPr>
            <a:r>
              <a:rPr lang="en-US"/>
              <a:t>Pitfall:  Use of </a:t>
            </a:r>
            <a:r>
              <a:rPr lang="en-US" b="1">
                <a:latin typeface="Courier New" pitchFamily="49" charset="0"/>
              </a:rPr>
              <a:t>=</a:t>
            </a:r>
            <a:r>
              <a:rPr lang="en-US"/>
              <a:t> and </a:t>
            </a:r>
            <a:r>
              <a:rPr lang="en-US" b="1">
                <a:latin typeface="Courier New" pitchFamily="49" charset="0"/>
              </a:rPr>
              <a:t>==</a:t>
            </a:r>
            <a:r>
              <a:rPr lang="en-US"/>
              <a:t> with Arrays</a:t>
            </a:r>
          </a:p>
        </p:txBody>
      </p:sp>
      <p:sp>
        <p:nvSpPr>
          <p:cNvPr id="41987" name="Rectangle 3"/>
          <p:cNvSpPr>
            <a:spLocks noGrp="1" noChangeArrowheads="1"/>
          </p:cNvSpPr>
          <p:nvPr>
            <p:ph idx="4294967295"/>
          </p:nvPr>
        </p:nvSpPr>
        <p:spPr>
          <a:xfrm>
            <a:off x="914400" y="1676400"/>
            <a:ext cx="7543800" cy="4343400"/>
          </a:xfrm>
          <a:prstGeom prst="rect">
            <a:avLst/>
          </a:prstGeom>
        </p:spPr>
        <p:txBody>
          <a:bodyPr/>
          <a:lstStyle/>
          <a:p>
            <a:pPr eaLnBrk="1" hangingPunct="1"/>
            <a:r>
              <a:rPr lang="en-US" sz="2800"/>
              <a:t>A </a:t>
            </a:r>
            <a:r>
              <a:rPr lang="en-US" sz="2800" b="1">
                <a:solidFill>
                  <a:srgbClr val="034CA1"/>
                </a:solidFill>
                <a:latin typeface="Courier New" pitchFamily="49" charset="0"/>
              </a:rPr>
              <a:t>for</a:t>
            </a:r>
            <a:r>
              <a:rPr lang="en-US" sz="2800"/>
              <a:t> loop is usually used to make two different arrays have the same values in each indexed position:</a:t>
            </a:r>
          </a:p>
          <a:p>
            <a:pPr lvl="1" eaLnBrk="1" hangingPunct="1">
              <a:buFontTx/>
              <a:buNone/>
            </a:pPr>
            <a:r>
              <a:rPr lang="en-US" sz="2000" b="1">
                <a:solidFill>
                  <a:srgbClr val="034CA1"/>
                </a:solidFill>
                <a:latin typeface="Courier New" pitchFamily="49" charset="0"/>
              </a:rPr>
              <a:t>int i;</a:t>
            </a:r>
          </a:p>
          <a:p>
            <a:pPr lvl="1" eaLnBrk="1" hangingPunct="1">
              <a:buFontTx/>
              <a:buNone/>
            </a:pPr>
            <a:r>
              <a:rPr lang="en-US" sz="2000" b="1">
                <a:solidFill>
                  <a:srgbClr val="034CA1"/>
                </a:solidFill>
                <a:latin typeface="Courier New" pitchFamily="49" charset="0"/>
              </a:rPr>
              <a:t>for (i = 0; </a:t>
            </a:r>
          </a:p>
          <a:p>
            <a:pPr lvl="1" eaLnBrk="1" hangingPunct="1">
              <a:buFontTx/>
              <a:buNone/>
            </a:pPr>
            <a:r>
              <a:rPr lang="en-US" sz="2000" b="1">
                <a:solidFill>
                  <a:srgbClr val="034CA1"/>
                </a:solidFill>
                <a:latin typeface="Courier New" pitchFamily="49" charset="0"/>
              </a:rPr>
              <a:t>     (i &lt; a.length)  &amp;&amp; (i &lt; b.length); i++)</a:t>
            </a:r>
          </a:p>
          <a:p>
            <a:pPr lvl="1" eaLnBrk="1" hangingPunct="1">
              <a:buFontTx/>
              <a:buNone/>
            </a:pPr>
            <a:r>
              <a:rPr lang="en-US" sz="2000" b="1">
                <a:solidFill>
                  <a:srgbClr val="034CA1"/>
                </a:solidFill>
                <a:latin typeface="Courier New" pitchFamily="49" charset="0"/>
              </a:rPr>
              <a:t>  b[i] = a[i];</a:t>
            </a:r>
          </a:p>
          <a:p>
            <a:pPr lvl="1" eaLnBrk="1" hangingPunct="1"/>
            <a:r>
              <a:rPr lang="en-US" sz="2400"/>
              <a:t>Note that the above code will not make </a:t>
            </a:r>
            <a:r>
              <a:rPr lang="en-US" sz="2400" b="1">
                <a:solidFill>
                  <a:srgbClr val="034CA1"/>
                </a:solidFill>
                <a:latin typeface="Courier New" pitchFamily="49" charset="0"/>
              </a:rPr>
              <a:t>b</a:t>
            </a:r>
            <a:r>
              <a:rPr lang="en-US" sz="2400"/>
              <a:t> an exact copy of </a:t>
            </a:r>
            <a:r>
              <a:rPr lang="en-US" sz="2400" b="1">
                <a:solidFill>
                  <a:srgbClr val="034CA1"/>
                </a:solidFill>
                <a:latin typeface="Courier New" pitchFamily="49" charset="0"/>
              </a:rPr>
              <a:t>a</a:t>
            </a:r>
            <a:r>
              <a:rPr lang="en-US" sz="2400"/>
              <a:t>, unless </a:t>
            </a:r>
            <a:r>
              <a:rPr lang="en-US" sz="2400" b="1">
                <a:solidFill>
                  <a:srgbClr val="034CA1"/>
                </a:solidFill>
                <a:latin typeface="Courier New" pitchFamily="49" charset="0"/>
              </a:rPr>
              <a:t>a</a:t>
            </a:r>
            <a:r>
              <a:rPr lang="en-US" sz="2400"/>
              <a:t> and </a:t>
            </a:r>
            <a:r>
              <a:rPr lang="en-US" sz="2400" b="1">
                <a:solidFill>
                  <a:srgbClr val="034CA1"/>
                </a:solidFill>
                <a:latin typeface="Courier New" pitchFamily="49" charset="0"/>
              </a:rPr>
              <a:t>b</a:t>
            </a:r>
            <a:r>
              <a:rPr lang="en-US" sz="2400"/>
              <a:t> have the same length </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Creating and Accessing Arrays</a:t>
            </a:r>
          </a:p>
        </p:txBody>
      </p:sp>
      <p:sp>
        <p:nvSpPr>
          <p:cNvPr id="15363"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400"/>
              <a:t>An array that behaves like this collection of variables, all of type </a:t>
            </a:r>
            <a:r>
              <a:rPr lang="en-US" sz="2400" b="1">
                <a:solidFill>
                  <a:srgbClr val="034CA1"/>
                </a:solidFill>
                <a:latin typeface="Courier New" pitchFamily="49" charset="0"/>
              </a:rPr>
              <a:t>double</a:t>
            </a:r>
            <a:r>
              <a:rPr lang="en-US" sz="2400"/>
              <a:t>, can be created using one statement as follows:</a:t>
            </a:r>
          </a:p>
          <a:p>
            <a:pPr lvl="1" eaLnBrk="1" hangingPunct="1">
              <a:lnSpc>
                <a:spcPct val="90000"/>
              </a:lnSpc>
              <a:buFontTx/>
              <a:buNone/>
            </a:pPr>
            <a:r>
              <a:rPr lang="en-US" sz="2000" b="1">
                <a:solidFill>
                  <a:srgbClr val="034CA1"/>
                </a:solidFill>
                <a:latin typeface="Courier New" pitchFamily="49" charset="0"/>
              </a:rPr>
              <a:t>double[] score = new double[5];</a:t>
            </a:r>
          </a:p>
          <a:p>
            <a:pPr eaLnBrk="1" hangingPunct="1">
              <a:lnSpc>
                <a:spcPct val="90000"/>
              </a:lnSpc>
            </a:pPr>
            <a:r>
              <a:rPr lang="en-US" sz="2400"/>
              <a:t>Or using two statements:</a:t>
            </a:r>
          </a:p>
          <a:p>
            <a:pPr lvl="1" eaLnBrk="1" hangingPunct="1">
              <a:lnSpc>
                <a:spcPct val="90000"/>
              </a:lnSpc>
              <a:buFontTx/>
              <a:buNone/>
            </a:pPr>
            <a:r>
              <a:rPr lang="en-US" sz="2000" b="1">
                <a:solidFill>
                  <a:srgbClr val="034CA1"/>
                </a:solidFill>
                <a:latin typeface="Courier New" pitchFamily="49" charset="0"/>
              </a:rPr>
              <a:t>double[] score;</a:t>
            </a:r>
          </a:p>
          <a:p>
            <a:pPr lvl="1" eaLnBrk="1" hangingPunct="1">
              <a:lnSpc>
                <a:spcPct val="90000"/>
              </a:lnSpc>
              <a:buFontTx/>
              <a:buNone/>
            </a:pPr>
            <a:r>
              <a:rPr lang="en-US" sz="2000" b="1">
                <a:solidFill>
                  <a:srgbClr val="034CA1"/>
                </a:solidFill>
                <a:latin typeface="Courier New" pitchFamily="49" charset="0"/>
              </a:rPr>
              <a:t>score = new double[5];</a:t>
            </a:r>
          </a:p>
          <a:p>
            <a:pPr lvl="1" eaLnBrk="1" hangingPunct="1">
              <a:lnSpc>
                <a:spcPct val="90000"/>
              </a:lnSpc>
            </a:pPr>
            <a:r>
              <a:rPr lang="en-US" sz="2000"/>
              <a:t>The first statement declares the variable </a:t>
            </a:r>
            <a:r>
              <a:rPr lang="en-US" sz="2000" b="1">
                <a:solidFill>
                  <a:srgbClr val="034CA1"/>
                </a:solidFill>
                <a:latin typeface="Courier New" pitchFamily="49" charset="0"/>
              </a:rPr>
              <a:t>score</a:t>
            </a:r>
            <a:r>
              <a:rPr lang="en-US" sz="2000"/>
              <a:t> to be of the array type </a:t>
            </a:r>
            <a:r>
              <a:rPr lang="en-US" sz="2000" b="1">
                <a:solidFill>
                  <a:srgbClr val="034CA1"/>
                </a:solidFill>
                <a:latin typeface="Courier New" pitchFamily="49" charset="0"/>
              </a:rPr>
              <a:t>double[]</a:t>
            </a:r>
            <a:endParaRPr lang="en-US" sz="2000">
              <a:solidFill>
                <a:srgbClr val="034CA1"/>
              </a:solidFill>
              <a:latin typeface="Courier New" pitchFamily="49" charset="0"/>
            </a:endParaRPr>
          </a:p>
          <a:p>
            <a:pPr lvl="1" eaLnBrk="1" hangingPunct="1">
              <a:lnSpc>
                <a:spcPct val="90000"/>
              </a:lnSpc>
            </a:pPr>
            <a:r>
              <a:rPr lang="en-US" sz="2000"/>
              <a:t>The second statement creates an array with five numbered variables of type </a:t>
            </a:r>
            <a:r>
              <a:rPr lang="en-US" sz="2000" b="1">
                <a:solidFill>
                  <a:srgbClr val="034CA1"/>
                </a:solidFill>
                <a:latin typeface="Courier New" pitchFamily="49" charset="0"/>
              </a:rPr>
              <a:t>double</a:t>
            </a:r>
            <a:r>
              <a:rPr lang="en-US" sz="2000"/>
              <a:t> and makes the variable </a:t>
            </a:r>
            <a:r>
              <a:rPr lang="en-US" sz="2000" b="1">
                <a:solidFill>
                  <a:srgbClr val="034CA1"/>
                </a:solidFill>
                <a:latin typeface="Courier New" pitchFamily="49" charset="0"/>
              </a:rPr>
              <a:t>score</a:t>
            </a:r>
            <a:r>
              <a:rPr lang="en-US" sz="2000"/>
              <a:t> a name for the array</a:t>
            </a: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274638"/>
            <a:ext cx="8229600" cy="1143000"/>
          </a:xfrm>
          <a:prstGeom prst="rect">
            <a:avLst/>
          </a:prstGeom>
        </p:spPr>
        <p:txBody>
          <a:bodyPr rtlCol="0">
            <a:normAutofit fontScale="90000"/>
          </a:bodyPr>
          <a:lstStyle/>
          <a:p>
            <a:pPr eaLnBrk="1" fontAlgn="auto" hangingPunct="1">
              <a:spcAft>
                <a:spcPts val="0"/>
              </a:spcAft>
              <a:defRPr/>
            </a:pPr>
            <a:r>
              <a:rPr lang="en-US"/>
              <a:t>Pitfall:  Use of </a:t>
            </a:r>
            <a:r>
              <a:rPr lang="en-US" b="1">
                <a:latin typeface="Courier New" pitchFamily="49" charset="0"/>
              </a:rPr>
              <a:t>=</a:t>
            </a:r>
            <a:r>
              <a:rPr lang="en-US"/>
              <a:t> and </a:t>
            </a:r>
            <a:r>
              <a:rPr lang="en-US" b="1">
                <a:latin typeface="Courier New" pitchFamily="49" charset="0"/>
              </a:rPr>
              <a:t>==</a:t>
            </a:r>
            <a:r>
              <a:rPr lang="en-US"/>
              <a:t> with Arrays</a:t>
            </a:r>
          </a:p>
        </p:txBody>
      </p:sp>
      <p:sp>
        <p:nvSpPr>
          <p:cNvPr id="43011" name="Rectangle 3"/>
          <p:cNvSpPr>
            <a:spLocks noGrp="1" noChangeArrowheads="1"/>
          </p:cNvSpPr>
          <p:nvPr>
            <p:ph idx="4294967295"/>
          </p:nvPr>
        </p:nvSpPr>
        <p:spPr>
          <a:xfrm>
            <a:off x="914400" y="1676400"/>
            <a:ext cx="7543800" cy="4343400"/>
          </a:xfrm>
          <a:prstGeom prst="rect">
            <a:avLst/>
          </a:prstGeom>
        </p:spPr>
        <p:txBody>
          <a:bodyPr/>
          <a:lstStyle/>
          <a:p>
            <a:pPr eaLnBrk="1" hangingPunct="1">
              <a:lnSpc>
                <a:spcPct val="90000"/>
              </a:lnSpc>
            </a:pPr>
            <a:r>
              <a:rPr lang="en-US" sz="2800"/>
              <a:t>For the same reason, the equality operator </a:t>
            </a:r>
            <a:r>
              <a:rPr lang="en-US" sz="2800" b="1">
                <a:solidFill>
                  <a:srgbClr val="034CA1"/>
                </a:solidFill>
              </a:rPr>
              <a:t>(</a:t>
            </a:r>
            <a:r>
              <a:rPr lang="en-US" sz="2800" b="1">
                <a:solidFill>
                  <a:srgbClr val="034CA1"/>
                </a:solidFill>
                <a:latin typeface="Courier New" pitchFamily="49" charset="0"/>
              </a:rPr>
              <a:t>==</a:t>
            </a:r>
            <a:r>
              <a:rPr lang="en-US" sz="2800" b="1">
                <a:solidFill>
                  <a:srgbClr val="034CA1"/>
                </a:solidFill>
              </a:rPr>
              <a:t>)</a:t>
            </a:r>
            <a:r>
              <a:rPr lang="en-US" sz="2800"/>
              <a:t> only tests two arrays to see if they are stored in the same location in the computer's memory</a:t>
            </a:r>
          </a:p>
          <a:p>
            <a:pPr lvl="1" eaLnBrk="1" hangingPunct="1">
              <a:lnSpc>
                <a:spcPct val="90000"/>
              </a:lnSpc>
            </a:pPr>
            <a:r>
              <a:rPr lang="en-US" sz="2400"/>
              <a:t>It does not test two arrays to see if they contain the same values</a:t>
            </a:r>
          </a:p>
          <a:p>
            <a:pPr lvl="2" eaLnBrk="1" hangingPunct="1">
              <a:lnSpc>
                <a:spcPct val="90000"/>
              </a:lnSpc>
              <a:buFontTx/>
              <a:buNone/>
            </a:pPr>
            <a:r>
              <a:rPr lang="en-US" sz="2000" b="1">
                <a:solidFill>
                  <a:srgbClr val="034CA1"/>
                </a:solidFill>
                <a:latin typeface="Courier New" pitchFamily="49" charset="0"/>
              </a:rPr>
              <a:t>(a == b)</a:t>
            </a:r>
            <a:endParaRPr lang="en-US" sz="2000">
              <a:solidFill>
                <a:srgbClr val="034CA1"/>
              </a:solidFill>
              <a:latin typeface="Courier New" pitchFamily="49" charset="0"/>
            </a:endParaRPr>
          </a:p>
          <a:p>
            <a:pPr lvl="1" eaLnBrk="1" hangingPunct="1">
              <a:lnSpc>
                <a:spcPct val="90000"/>
              </a:lnSpc>
            </a:pPr>
            <a:r>
              <a:rPr lang="en-US" sz="2400"/>
              <a:t>The result of the above </a:t>
            </a:r>
            <a:r>
              <a:rPr lang="en-US" sz="2400" b="1">
                <a:solidFill>
                  <a:srgbClr val="034CA1"/>
                </a:solidFill>
                <a:latin typeface="Courier New" pitchFamily="49" charset="0"/>
              </a:rPr>
              <a:t>boolean</a:t>
            </a:r>
            <a:r>
              <a:rPr lang="en-US" sz="2400"/>
              <a:t> expression will be </a:t>
            </a:r>
            <a:r>
              <a:rPr lang="en-US" sz="2400" b="1">
                <a:solidFill>
                  <a:srgbClr val="034CA1"/>
                </a:solidFill>
                <a:latin typeface="Courier New" pitchFamily="49" charset="0"/>
              </a:rPr>
              <a:t>true</a:t>
            </a:r>
            <a:r>
              <a:rPr lang="en-US" sz="2400"/>
              <a:t> if </a:t>
            </a:r>
            <a:r>
              <a:rPr lang="en-US" sz="2400" b="1">
                <a:solidFill>
                  <a:srgbClr val="034CA1"/>
                </a:solidFill>
                <a:latin typeface="Courier New" pitchFamily="49" charset="0"/>
              </a:rPr>
              <a:t>a</a:t>
            </a:r>
            <a:r>
              <a:rPr lang="en-US" sz="2400"/>
              <a:t> and </a:t>
            </a:r>
            <a:r>
              <a:rPr lang="en-US" sz="2400" b="1">
                <a:solidFill>
                  <a:srgbClr val="034CA1"/>
                </a:solidFill>
                <a:latin typeface="Courier New" pitchFamily="49" charset="0"/>
              </a:rPr>
              <a:t>b</a:t>
            </a:r>
            <a:r>
              <a:rPr lang="en-US" sz="2400"/>
              <a:t> share the same memory address (and, therefore, reference the same array), and </a:t>
            </a:r>
            <a:r>
              <a:rPr lang="en-US" sz="2400" b="1">
                <a:solidFill>
                  <a:srgbClr val="034CA1"/>
                </a:solidFill>
                <a:latin typeface="Courier New" pitchFamily="49" charset="0"/>
              </a:rPr>
              <a:t>false</a:t>
            </a:r>
            <a:r>
              <a:rPr lang="en-US" sz="2400"/>
              <a:t> otherwise</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57200" y="274638"/>
            <a:ext cx="8229600" cy="1143000"/>
          </a:xfrm>
          <a:prstGeom prst="rect">
            <a:avLst/>
          </a:prstGeom>
        </p:spPr>
        <p:txBody>
          <a:bodyPr rtlCol="0">
            <a:normAutofit fontScale="90000"/>
          </a:bodyPr>
          <a:lstStyle/>
          <a:p>
            <a:pPr eaLnBrk="1" fontAlgn="auto" hangingPunct="1">
              <a:spcAft>
                <a:spcPts val="0"/>
              </a:spcAft>
              <a:defRPr/>
            </a:pPr>
            <a:r>
              <a:rPr lang="en-US"/>
              <a:t>Pitfall:  Use of </a:t>
            </a:r>
            <a:r>
              <a:rPr lang="en-US" b="1">
                <a:latin typeface="Courier New" pitchFamily="49" charset="0"/>
              </a:rPr>
              <a:t>=</a:t>
            </a:r>
            <a:r>
              <a:rPr lang="en-US"/>
              <a:t> and </a:t>
            </a:r>
            <a:r>
              <a:rPr lang="en-US" b="1">
                <a:latin typeface="Courier New" pitchFamily="49" charset="0"/>
              </a:rPr>
              <a:t>==</a:t>
            </a:r>
            <a:r>
              <a:rPr lang="en-US"/>
              <a:t> with Arrays</a:t>
            </a:r>
          </a:p>
        </p:txBody>
      </p:sp>
      <p:sp>
        <p:nvSpPr>
          <p:cNvPr id="44035" name="Rectangle 3"/>
          <p:cNvSpPr>
            <a:spLocks noGrp="1" noChangeArrowheads="1"/>
          </p:cNvSpPr>
          <p:nvPr>
            <p:ph idx="4294967295"/>
          </p:nvPr>
        </p:nvSpPr>
        <p:spPr>
          <a:xfrm>
            <a:off x="914400" y="1676400"/>
            <a:ext cx="7543800" cy="4343400"/>
          </a:xfrm>
          <a:prstGeom prst="rect">
            <a:avLst/>
          </a:prstGeom>
        </p:spPr>
        <p:txBody>
          <a:bodyPr/>
          <a:lstStyle/>
          <a:p>
            <a:pPr eaLnBrk="1" hangingPunct="1">
              <a:lnSpc>
                <a:spcPct val="90000"/>
              </a:lnSpc>
            </a:pPr>
            <a:r>
              <a:rPr lang="en-US"/>
              <a:t>In the same way that an </a:t>
            </a:r>
            <a:r>
              <a:rPr lang="en-US" b="1">
                <a:solidFill>
                  <a:srgbClr val="034CA1"/>
                </a:solidFill>
                <a:latin typeface="Courier New" pitchFamily="49" charset="0"/>
              </a:rPr>
              <a:t>equals</a:t>
            </a:r>
            <a:r>
              <a:rPr lang="en-US"/>
              <a:t> method can be defined for a class, an  </a:t>
            </a:r>
            <a:r>
              <a:rPr lang="en-US" b="1" i="1">
                <a:solidFill>
                  <a:srgbClr val="034CA1"/>
                </a:solidFill>
                <a:latin typeface="Courier New" pitchFamily="49" charset="0"/>
              </a:rPr>
              <a:t>equalsArray</a:t>
            </a:r>
            <a:r>
              <a:rPr lang="en-US" b="1">
                <a:solidFill>
                  <a:srgbClr val="034CA1"/>
                </a:solidFill>
                <a:latin typeface="Courier New" pitchFamily="49" charset="0"/>
              </a:rPr>
              <a:t> </a:t>
            </a:r>
            <a:r>
              <a:rPr lang="en-US"/>
              <a:t>method can be defined for a type of array</a:t>
            </a:r>
          </a:p>
          <a:p>
            <a:pPr lvl="1" eaLnBrk="1" hangingPunct="1">
              <a:lnSpc>
                <a:spcPct val="90000"/>
              </a:lnSpc>
            </a:pPr>
            <a:r>
              <a:rPr lang="en-US"/>
              <a:t>This is how two arrays must be tested to see if they contain the same elements</a:t>
            </a:r>
          </a:p>
          <a:p>
            <a:pPr lvl="1" eaLnBrk="1" hangingPunct="1">
              <a:lnSpc>
                <a:spcPct val="90000"/>
              </a:lnSpc>
            </a:pPr>
            <a:r>
              <a:rPr lang="en-US"/>
              <a:t>The following method tests two integer arrays to see if they contain the same integer values </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274638"/>
            <a:ext cx="8229600" cy="1143000"/>
          </a:xfrm>
          <a:prstGeom prst="rect">
            <a:avLst/>
          </a:prstGeom>
        </p:spPr>
        <p:txBody>
          <a:bodyPr rtlCol="0">
            <a:normAutofit fontScale="90000"/>
          </a:bodyPr>
          <a:lstStyle/>
          <a:p>
            <a:pPr eaLnBrk="1" fontAlgn="auto" hangingPunct="1">
              <a:spcAft>
                <a:spcPts val="0"/>
              </a:spcAft>
              <a:defRPr/>
            </a:pPr>
            <a:r>
              <a:rPr lang="en-US"/>
              <a:t>Pitfall:  Use of </a:t>
            </a:r>
            <a:r>
              <a:rPr lang="en-US" b="1">
                <a:latin typeface="Courier New" pitchFamily="49" charset="0"/>
              </a:rPr>
              <a:t>=</a:t>
            </a:r>
            <a:r>
              <a:rPr lang="en-US"/>
              <a:t> and </a:t>
            </a:r>
            <a:r>
              <a:rPr lang="en-US" b="1">
                <a:latin typeface="Courier New" pitchFamily="49" charset="0"/>
              </a:rPr>
              <a:t>==</a:t>
            </a:r>
            <a:r>
              <a:rPr lang="en-US"/>
              <a:t> with Arrays</a:t>
            </a:r>
          </a:p>
        </p:txBody>
      </p:sp>
      <p:sp>
        <p:nvSpPr>
          <p:cNvPr id="39939" name="Rectangle 3"/>
          <p:cNvSpPr>
            <a:spLocks noGrp="1" noChangeArrowheads="1"/>
          </p:cNvSpPr>
          <p:nvPr>
            <p:ph idx="4294967295"/>
          </p:nvPr>
        </p:nvSpPr>
        <p:spPr>
          <a:xfrm>
            <a:off x="762000" y="1676400"/>
            <a:ext cx="8077200" cy="4572000"/>
          </a:xfrm>
          <a:prstGeom prst="rect">
            <a:avLst/>
          </a:prstGeom>
        </p:spPr>
        <p:txBody>
          <a:bodyPr rtlCol="0">
            <a:normAutofit lnSpcReduction="10000"/>
          </a:bodyPr>
          <a:lstStyle/>
          <a:p>
            <a:pPr eaLnBrk="1" fontAlgn="auto" hangingPunct="1">
              <a:lnSpc>
                <a:spcPct val="80000"/>
              </a:lnSpc>
              <a:spcAft>
                <a:spcPts val="0"/>
              </a:spcAft>
              <a:buFontTx/>
              <a:buNone/>
              <a:defRPr/>
            </a:pPr>
            <a:r>
              <a:rPr lang="en-US" sz="2000" b="1">
                <a:solidFill>
                  <a:srgbClr val="034CA1"/>
                </a:solidFill>
                <a:latin typeface="Courier New" pitchFamily="49" charset="0"/>
              </a:rPr>
              <a:t>public static boolean equalsArray(int[] a, int[] b)</a:t>
            </a:r>
          </a:p>
          <a:p>
            <a:pPr eaLnBrk="1" fontAlgn="auto" hangingPunct="1">
              <a:lnSpc>
                <a:spcPct val="80000"/>
              </a:lnSpc>
              <a:spcAft>
                <a:spcPts val="0"/>
              </a:spcAft>
              <a:buFontTx/>
              <a:buNone/>
              <a:defRPr/>
            </a:pPr>
            <a:r>
              <a:rPr lang="en-US" sz="2000" b="1">
                <a:solidFill>
                  <a:srgbClr val="034CA1"/>
                </a:solidFill>
                <a:latin typeface="Courier New" pitchFamily="49" charset="0"/>
              </a:rPr>
              <a:t>{</a:t>
            </a:r>
          </a:p>
          <a:p>
            <a:pPr eaLnBrk="1" fontAlgn="auto" hangingPunct="1">
              <a:lnSpc>
                <a:spcPct val="80000"/>
              </a:lnSpc>
              <a:spcAft>
                <a:spcPts val="0"/>
              </a:spcAft>
              <a:buFontTx/>
              <a:buNone/>
              <a:defRPr/>
            </a:pPr>
            <a:r>
              <a:rPr lang="en-US" sz="2000" b="1">
                <a:solidFill>
                  <a:srgbClr val="034CA1"/>
                </a:solidFill>
                <a:latin typeface="Courier New" pitchFamily="49" charset="0"/>
              </a:rPr>
              <a:t>  if (a.length != b.length)  return false;</a:t>
            </a:r>
          </a:p>
          <a:p>
            <a:pPr eaLnBrk="1" fontAlgn="auto" hangingPunct="1">
              <a:lnSpc>
                <a:spcPct val="80000"/>
              </a:lnSpc>
              <a:spcAft>
                <a:spcPts val="0"/>
              </a:spcAft>
              <a:buFontTx/>
              <a:buNone/>
              <a:defRPr/>
            </a:pPr>
            <a:r>
              <a:rPr lang="en-US" sz="2000" b="1">
                <a:solidFill>
                  <a:srgbClr val="034CA1"/>
                </a:solidFill>
                <a:latin typeface="Courier New" pitchFamily="49" charset="0"/>
              </a:rPr>
              <a:t>  else</a:t>
            </a:r>
          </a:p>
          <a:p>
            <a:pPr eaLnBrk="1" fontAlgn="auto" hangingPunct="1">
              <a:lnSpc>
                <a:spcPct val="80000"/>
              </a:lnSpc>
              <a:spcAft>
                <a:spcPts val="0"/>
              </a:spcAft>
              <a:buFontTx/>
              <a:buNone/>
              <a:defRPr/>
            </a:pPr>
            <a:r>
              <a:rPr lang="en-US" sz="2000" b="1">
                <a:solidFill>
                  <a:srgbClr val="034CA1"/>
                </a:solidFill>
                <a:latin typeface="Courier New" pitchFamily="49" charset="0"/>
              </a:rPr>
              <a:t>  {</a:t>
            </a:r>
          </a:p>
          <a:p>
            <a:pPr eaLnBrk="1" fontAlgn="auto" hangingPunct="1">
              <a:lnSpc>
                <a:spcPct val="80000"/>
              </a:lnSpc>
              <a:spcAft>
                <a:spcPts val="0"/>
              </a:spcAft>
              <a:buFontTx/>
              <a:buNone/>
              <a:defRPr/>
            </a:pPr>
            <a:r>
              <a:rPr lang="en-US" sz="2000" b="1">
                <a:solidFill>
                  <a:srgbClr val="034CA1"/>
                </a:solidFill>
                <a:latin typeface="Courier New" pitchFamily="49" charset="0"/>
              </a:rPr>
              <a:t>    int i = 0;</a:t>
            </a:r>
          </a:p>
          <a:p>
            <a:pPr eaLnBrk="1" fontAlgn="auto" hangingPunct="1">
              <a:lnSpc>
                <a:spcPct val="80000"/>
              </a:lnSpc>
              <a:spcAft>
                <a:spcPts val="0"/>
              </a:spcAft>
              <a:buFontTx/>
              <a:buNone/>
              <a:defRPr/>
            </a:pPr>
            <a:r>
              <a:rPr lang="en-US" sz="2000" b="1">
                <a:solidFill>
                  <a:srgbClr val="034CA1"/>
                </a:solidFill>
                <a:latin typeface="Courier New" pitchFamily="49" charset="0"/>
              </a:rPr>
              <a:t>    while (i &lt; a.length)</a:t>
            </a:r>
          </a:p>
          <a:p>
            <a:pPr eaLnBrk="1" fontAlgn="auto" hangingPunct="1">
              <a:lnSpc>
                <a:spcPct val="80000"/>
              </a:lnSpc>
              <a:spcAft>
                <a:spcPts val="0"/>
              </a:spcAft>
              <a:buFontTx/>
              <a:buNone/>
              <a:defRPr/>
            </a:pPr>
            <a:r>
              <a:rPr lang="en-US" sz="2000" b="1">
                <a:solidFill>
                  <a:srgbClr val="034CA1"/>
                </a:solidFill>
                <a:latin typeface="Courier New" pitchFamily="49" charset="0"/>
              </a:rPr>
              <a:t>    {</a:t>
            </a:r>
          </a:p>
          <a:p>
            <a:pPr eaLnBrk="1" fontAlgn="auto" hangingPunct="1">
              <a:lnSpc>
                <a:spcPct val="80000"/>
              </a:lnSpc>
              <a:spcAft>
                <a:spcPts val="0"/>
              </a:spcAft>
              <a:buFontTx/>
              <a:buNone/>
              <a:defRPr/>
            </a:pPr>
            <a:r>
              <a:rPr lang="en-US" sz="2000" b="1">
                <a:solidFill>
                  <a:srgbClr val="034CA1"/>
                </a:solidFill>
                <a:latin typeface="Courier New" pitchFamily="49" charset="0"/>
              </a:rPr>
              <a:t>      if (a[i] != b[i])</a:t>
            </a:r>
          </a:p>
          <a:p>
            <a:pPr eaLnBrk="1" fontAlgn="auto" hangingPunct="1">
              <a:lnSpc>
                <a:spcPct val="80000"/>
              </a:lnSpc>
              <a:spcAft>
                <a:spcPts val="0"/>
              </a:spcAft>
              <a:buFontTx/>
              <a:buNone/>
              <a:defRPr/>
            </a:pPr>
            <a:r>
              <a:rPr lang="en-US" sz="2000" b="1">
                <a:solidFill>
                  <a:srgbClr val="034CA1"/>
                </a:solidFill>
                <a:latin typeface="Courier New" pitchFamily="49" charset="0"/>
              </a:rPr>
              <a:t>        return false;</a:t>
            </a:r>
          </a:p>
          <a:p>
            <a:pPr eaLnBrk="1" fontAlgn="auto" hangingPunct="1">
              <a:lnSpc>
                <a:spcPct val="80000"/>
              </a:lnSpc>
              <a:spcAft>
                <a:spcPts val="0"/>
              </a:spcAft>
              <a:buFontTx/>
              <a:buNone/>
              <a:defRPr/>
            </a:pPr>
            <a:r>
              <a:rPr lang="en-US" sz="2000" b="1">
                <a:solidFill>
                  <a:srgbClr val="034CA1"/>
                </a:solidFill>
                <a:latin typeface="Courier New" pitchFamily="49" charset="0"/>
              </a:rPr>
              <a:t>      i++;</a:t>
            </a:r>
          </a:p>
          <a:p>
            <a:pPr eaLnBrk="1" fontAlgn="auto" hangingPunct="1">
              <a:lnSpc>
                <a:spcPct val="80000"/>
              </a:lnSpc>
              <a:spcAft>
                <a:spcPts val="0"/>
              </a:spcAft>
              <a:buFontTx/>
              <a:buNone/>
              <a:defRPr/>
            </a:pPr>
            <a:r>
              <a:rPr lang="en-US" sz="2000" b="1">
                <a:solidFill>
                  <a:srgbClr val="034CA1"/>
                </a:solidFill>
                <a:latin typeface="Courier New" pitchFamily="49" charset="0"/>
              </a:rPr>
              <a:t>    }</a:t>
            </a:r>
          </a:p>
          <a:p>
            <a:pPr eaLnBrk="1" fontAlgn="auto" hangingPunct="1">
              <a:lnSpc>
                <a:spcPct val="80000"/>
              </a:lnSpc>
              <a:spcAft>
                <a:spcPts val="0"/>
              </a:spcAft>
              <a:buFontTx/>
              <a:buNone/>
              <a:defRPr/>
            </a:pPr>
            <a:r>
              <a:rPr lang="en-US" sz="2000" b="1">
                <a:solidFill>
                  <a:srgbClr val="034CA1"/>
                </a:solidFill>
                <a:latin typeface="Courier New" pitchFamily="49" charset="0"/>
              </a:rPr>
              <a:t>  }</a:t>
            </a:r>
          </a:p>
          <a:p>
            <a:pPr eaLnBrk="1" fontAlgn="auto" hangingPunct="1">
              <a:lnSpc>
                <a:spcPct val="80000"/>
              </a:lnSpc>
              <a:spcAft>
                <a:spcPts val="0"/>
              </a:spcAft>
              <a:buFontTx/>
              <a:buNone/>
              <a:defRPr/>
            </a:pPr>
            <a:r>
              <a:rPr lang="en-US" sz="2000" b="1">
                <a:solidFill>
                  <a:srgbClr val="034CA1"/>
                </a:solidFill>
                <a:latin typeface="Courier New" pitchFamily="49" charset="0"/>
              </a:rPr>
              <a:t>  return true;</a:t>
            </a:r>
          </a:p>
          <a:p>
            <a:pPr eaLnBrk="1" fontAlgn="auto" hangingPunct="1">
              <a:lnSpc>
                <a:spcPct val="80000"/>
              </a:lnSpc>
              <a:spcAft>
                <a:spcPts val="0"/>
              </a:spcAft>
              <a:buFontTx/>
              <a:buNone/>
              <a:defRPr/>
            </a:pPr>
            <a:r>
              <a:rPr lang="en-US" sz="2000" b="1">
                <a:solidFill>
                  <a:srgbClr val="034CA1"/>
                </a:solidFill>
                <a:latin typeface="Courier New" pitchFamily="49" charset="0"/>
              </a:rPr>
              <a:t>}</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Arguments for the Method </a:t>
            </a:r>
            <a:r>
              <a:rPr lang="en-US" b="1">
                <a:latin typeface="Courier New" pitchFamily="49" charset="0"/>
              </a:rPr>
              <a:t>main</a:t>
            </a:r>
            <a:endParaRPr lang="en-US">
              <a:latin typeface="Courier New" pitchFamily="49" charset="0"/>
            </a:endParaRPr>
          </a:p>
        </p:txBody>
      </p:sp>
      <p:sp>
        <p:nvSpPr>
          <p:cNvPr id="46083"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800"/>
              <a:t>The heading for the </a:t>
            </a:r>
            <a:r>
              <a:rPr lang="en-US" sz="2800" b="1">
                <a:solidFill>
                  <a:srgbClr val="034CA1"/>
                </a:solidFill>
                <a:latin typeface="Courier New" pitchFamily="49" charset="0"/>
              </a:rPr>
              <a:t>main</a:t>
            </a:r>
            <a:r>
              <a:rPr lang="en-US" sz="2800"/>
              <a:t> method of a program has a parameter for an array  of </a:t>
            </a:r>
            <a:r>
              <a:rPr lang="en-US" sz="2800" b="1">
                <a:solidFill>
                  <a:srgbClr val="034CA1"/>
                </a:solidFill>
                <a:latin typeface="Courier New" pitchFamily="49" charset="0"/>
              </a:rPr>
              <a:t>String</a:t>
            </a:r>
            <a:endParaRPr lang="en-US" sz="2800">
              <a:solidFill>
                <a:srgbClr val="034CA1"/>
              </a:solidFill>
              <a:latin typeface="Courier New" pitchFamily="49" charset="0"/>
            </a:endParaRPr>
          </a:p>
          <a:p>
            <a:pPr lvl="1" eaLnBrk="1" hangingPunct="1">
              <a:lnSpc>
                <a:spcPct val="90000"/>
              </a:lnSpc>
            </a:pPr>
            <a:r>
              <a:rPr lang="en-US" sz="2400"/>
              <a:t>It is usually called </a:t>
            </a:r>
            <a:r>
              <a:rPr lang="en-US" sz="2400" b="1" i="1">
                <a:solidFill>
                  <a:srgbClr val="034CA1"/>
                </a:solidFill>
                <a:latin typeface="Courier New" pitchFamily="49" charset="0"/>
              </a:rPr>
              <a:t>args</a:t>
            </a:r>
            <a:r>
              <a:rPr lang="en-US" sz="2400"/>
              <a:t> by convention</a:t>
            </a:r>
          </a:p>
          <a:p>
            <a:pPr lvl="2" eaLnBrk="1" hangingPunct="1">
              <a:lnSpc>
                <a:spcPct val="90000"/>
              </a:lnSpc>
              <a:buFontTx/>
              <a:buNone/>
            </a:pPr>
            <a:r>
              <a:rPr lang="en-US" sz="2000" b="1">
                <a:solidFill>
                  <a:srgbClr val="034CA1"/>
                </a:solidFill>
                <a:latin typeface="Courier New" pitchFamily="49" charset="0"/>
              </a:rPr>
              <a:t>public static void main(String[] </a:t>
            </a:r>
            <a:r>
              <a:rPr lang="en-US" sz="2000" b="1" i="1">
                <a:solidFill>
                  <a:srgbClr val="034CA1"/>
                </a:solidFill>
                <a:latin typeface="Courier New" pitchFamily="49" charset="0"/>
              </a:rPr>
              <a:t>args</a:t>
            </a:r>
            <a:r>
              <a:rPr lang="en-US" sz="2000" b="1">
                <a:solidFill>
                  <a:srgbClr val="034CA1"/>
                </a:solidFill>
                <a:latin typeface="Courier New" pitchFamily="49" charset="0"/>
              </a:rPr>
              <a:t>)</a:t>
            </a:r>
            <a:endParaRPr lang="en-US" sz="2000">
              <a:solidFill>
                <a:srgbClr val="034CA1"/>
              </a:solidFill>
              <a:latin typeface="Courier New" pitchFamily="49" charset="0"/>
            </a:endParaRPr>
          </a:p>
          <a:p>
            <a:pPr lvl="1" eaLnBrk="1" hangingPunct="1">
              <a:lnSpc>
                <a:spcPct val="90000"/>
              </a:lnSpc>
            </a:pPr>
            <a:r>
              <a:rPr lang="en-US" sz="2400"/>
              <a:t>Note that since </a:t>
            </a:r>
            <a:r>
              <a:rPr lang="en-US" sz="2400" b="1" i="1">
                <a:solidFill>
                  <a:srgbClr val="034CA1"/>
                </a:solidFill>
                <a:latin typeface="Courier New" pitchFamily="49" charset="0"/>
              </a:rPr>
              <a:t>args</a:t>
            </a:r>
            <a:r>
              <a:rPr lang="en-US" sz="2400"/>
              <a:t> is a parameter, it could be replaced by any other non-keyword identifier</a:t>
            </a:r>
          </a:p>
          <a:p>
            <a:pPr eaLnBrk="1" hangingPunct="1">
              <a:lnSpc>
                <a:spcPct val="90000"/>
              </a:lnSpc>
            </a:pPr>
            <a:r>
              <a:rPr lang="en-US" sz="2800"/>
              <a:t>If a Java program is run without giving an argument to </a:t>
            </a:r>
            <a:r>
              <a:rPr lang="en-US" sz="2800" b="1">
                <a:solidFill>
                  <a:srgbClr val="034CA1"/>
                </a:solidFill>
                <a:latin typeface="Courier New" pitchFamily="49" charset="0"/>
              </a:rPr>
              <a:t>main</a:t>
            </a:r>
            <a:r>
              <a:rPr lang="en-US" sz="2800"/>
              <a:t>, then a default empty array of strings is automatically provided</a:t>
            </a:r>
            <a:endParaRPr lang="en-US" sz="2800">
              <a:solidFill>
                <a:srgbClr val="034CA1"/>
              </a:solidFill>
              <a:latin typeface="Courier New" pitchFamily="49" charset="0"/>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Arguments for the Method </a:t>
            </a:r>
            <a:r>
              <a:rPr lang="en-US" b="1">
                <a:latin typeface="Courier New" pitchFamily="49" charset="0"/>
              </a:rPr>
              <a:t>main</a:t>
            </a:r>
            <a:endParaRPr lang="en-US">
              <a:latin typeface="Courier New" pitchFamily="49" charset="0"/>
            </a:endParaRPr>
          </a:p>
        </p:txBody>
      </p:sp>
      <p:sp>
        <p:nvSpPr>
          <p:cNvPr id="47107"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800"/>
              <a:t>Here is a program that expects three string arguments:</a:t>
            </a:r>
          </a:p>
          <a:p>
            <a:pPr lvl="1" eaLnBrk="1" hangingPunct="1">
              <a:lnSpc>
                <a:spcPct val="80000"/>
              </a:lnSpc>
              <a:buFontTx/>
              <a:buNone/>
            </a:pPr>
            <a:r>
              <a:rPr lang="en-US" sz="2000" b="1">
                <a:solidFill>
                  <a:srgbClr val="034CA1"/>
                </a:solidFill>
                <a:latin typeface="Courier New" pitchFamily="49" charset="0"/>
              </a:rPr>
              <a:t>public class SomeProgram</a:t>
            </a:r>
          </a:p>
          <a:p>
            <a:pPr lvl="1" eaLnBrk="1" hangingPunct="1">
              <a:lnSpc>
                <a:spcPct val="80000"/>
              </a:lnSpc>
              <a:buFontTx/>
              <a:buNone/>
            </a:pPr>
            <a:r>
              <a:rPr lang="en-US" sz="2000" b="1">
                <a:solidFill>
                  <a:srgbClr val="034CA1"/>
                </a:solidFill>
                <a:latin typeface="Courier New" pitchFamily="49" charset="0"/>
              </a:rPr>
              <a:t>{</a:t>
            </a:r>
          </a:p>
          <a:p>
            <a:pPr lvl="1" eaLnBrk="1" hangingPunct="1">
              <a:lnSpc>
                <a:spcPct val="80000"/>
              </a:lnSpc>
              <a:buFontTx/>
              <a:buNone/>
            </a:pPr>
            <a:r>
              <a:rPr lang="en-US" sz="2000" b="1">
                <a:solidFill>
                  <a:srgbClr val="034CA1"/>
                </a:solidFill>
                <a:latin typeface="Courier New" pitchFamily="49" charset="0"/>
              </a:rPr>
              <a:t>  public static void main(String[] args)</a:t>
            </a:r>
          </a:p>
          <a:p>
            <a:pPr lvl="1" eaLnBrk="1" hangingPunct="1">
              <a:lnSpc>
                <a:spcPct val="80000"/>
              </a:lnSpc>
              <a:buFontTx/>
              <a:buNone/>
            </a:pPr>
            <a:r>
              <a:rPr lang="en-US" sz="2000" b="1">
                <a:solidFill>
                  <a:srgbClr val="034CA1"/>
                </a:solidFill>
                <a:latin typeface="Courier New" pitchFamily="49" charset="0"/>
              </a:rPr>
              <a:t>  {</a:t>
            </a:r>
          </a:p>
          <a:p>
            <a:pPr lvl="1" eaLnBrk="1" hangingPunct="1">
              <a:lnSpc>
                <a:spcPct val="80000"/>
              </a:lnSpc>
              <a:buFontTx/>
              <a:buNone/>
            </a:pPr>
            <a:r>
              <a:rPr lang="en-US" sz="2000" b="1">
                <a:solidFill>
                  <a:srgbClr val="034CA1"/>
                </a:solidFill>
                <a:latin typeface="Courier New" pitchFamily="49" charset="0"/>
              </a:rPr>
              <a:t>    System.out.println(args[0] + " " +</a:t>
            </a:r>
          </a:p>
          <a:p>
            <a:pPr lvl="1" eaLnBrk="1" hangingPunct="1">
              <a:lnSpc>
                <a:spcPct val="80000"/>
              </a:lnSpc>
              <a:buFontTx/>
              <a:buNone/>
            </a:pPr>
            <a:r>
              <a:rPr lang="en-US" sz="2000" b="1">
                <a:solidFill>
                  <a:srgbClr val="034CA1"/>
                </a:solidFill>
                <a:latin typeface="Courier New" pitchFamily="49" charset="0"/>
              </a:rPr>
              <a:t>                       args[2] + args[1]);</a:t>
            </a:r>
          </a:p>
          <a:p>
            <a:pPr lvl="1" eaLnBrk="1" hangingPunct="1">
              <a:lnSpc>
                <a:spcPct val="80000"/>
              </a:lnSpc>
              <a:buFontTx/>
              <a:buNone/>
            </a:pPr>
            <a:r>
              <a:rPr lang="en-US" sz="2000" b="1">
                <a:solidFill>
                  <a:srgbClr val="034CA1"/>
                </a:solidFill>
                <a:latin typeface="Courier New" pitchFamily="49" charset="0"/>
              </a:rPr>
              <a:t>  }</a:t>
            </a:r>
          </a:p>
          <a:p>
            <a:pPr lvl="1" eaLnBrk="1" hangingPunct="1">
              <a:lnSpc>
                <a:spcPct val="80000"/>
              </a:lnSpc>
              <a:buFontTx/>
              <a:buNone/>
            </a:pPr>
            <a:r>
              <a:rPr lang="en-US" sz="2000" b="1">
                <a:solidFill>
                  <a:srgbClr val="034CA1"/>
                </a:solidFill>
                <a:latin typeface="Courier New" pitchFamily="49" charset="0"/>
              </a:rPr>
              <a:t>}</a:t>
            </a:r>
          </a:p>
          <a:p>
            <a:pPr eaLnBrk="1" hangingPunct="1">
              <a:lnSpc>
                <a:spcPct val="80000"/>
              </a:lnSpc>
            </a:pPr>
            <a:r>
              <a:rPr lang="en-US" sz="2800"/>
              <a:t>Note that if it needed numbers, it would have to convert them from strings first</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Arguments for the Method </a:t>
            </a:r>
            <a:r>
              <a:rPr lang="en-US" b="1">
                <a:latin typeface="Courier New" pitchFamily="49" charset="0"/>
              </a:rPr>
              <a:t>main</a:t>
            </a:r>
            <a:endParaRPr lang="en-US">
              <a:latin typeface="Courier New" pitchFamily="49" charset="0"/>
            </a:endParaRPr>
          </a:p>
        </p:txBody>
      </p:sp>
      <p:sp>
        <p:nvSpPr>
          <p:cNvPr id="48131"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800"/>
              <a:t>If a program requires that the </a:t>
            </a:r>
            <a:r>
              <a:rPr lang="en-US" sz="2800" b="1">
                <a:solidFill>
                  <a:srgbClr val="034CA1"/>
                </a:solidFill>
                <a:latin typeface="Courier New" pitchFamily="49" charset="0"/>
              </a:rPr>
              <a:t>main</a:t>
            </a:r>
            <a:r>
              <a:rPr lang="en-US" sz="2800"/>
              <a:t> method be provided an array of strings argument, each element must be provided from the command line when the program is run</a:t>
            </a:r>
          </a:p>
          <a:p>
            <a:pPr lvl="1" eaLnBrk="1" hangingPunct="1">
              <a:lnSpc>
                <a:spcPct val="80000"/>
              </a:lnSpc>
              <a:buFontTx/>
              <a:buNone/>
            </a:pPr>
            <a:r>
              <a:rPr lang="en-US" sz="2400" b="1">
                <a:solidFill>
                  <a:srgbClr val="034CA1"/>
                </a:solidFill>
                <a:latin typeface="Courier New" pitchFamily="49" charset="0"/>
              </a:rPr>
              <a:t>java SomeProgram Hi ! there</a:t>
            </a:r>
            <a:r>
              <a:rPr lang="en-US" sz="2400">
                <a:solidFill>
                  <a:srgbClr val="034CA1"/>
                </a:solidFill>
                <a:latin typeface="Courier New" pitchFamily="49" charset="0"/>
              </a:rPr>
              <a:t> </a:t>
            </a:r>
          </a:p>
          <a:p>
            <a:pPr lvl="1" eaLnBrk="1" hangingPunct="1">
              <a:lnSpc>
                <a:spcPct val="80000"/>
              </a:lnSpc>
            </a:pPr>
            <a:r>
              <a:rPr lang="en-US" sz="2400"/>
              <a:t>This will set </a:t>
            </a:r>
            <a:r>
              <a:rPr lang="en-US" sz="2400" b="1">
                <a:solidFill>
                  <a:srgbClr val="034CA1"/>
                </a:solidFill>
                <a:latin typeface="Courier New" pitchFamily="49" charset="0"/>
              </a:rPr>
              <a:t>args[0]</a:t>
            </a:r>
            <a:r>
              <a:rPr lang="en-US" sz="2400"/>
              <a:t> to "Hi", </a:t>
            </a:r>
            <a:r>
              <a:rPr lang="en-US" sz="2400" b="1">
                <a:solidFill>
                  <a:srgbClr val="034CA1"/>
                </a:solidFill>
                <a:latin typeface="Courier New" pitchFamily="49" charset="0"/>
              </a:rPr>
              <a:t>args[1]</a:t>
            </a:r>
            <a:r>
              <a:rPr lang="en-US" sz="2400"/>
              <a:t> to "!", and </a:t>
            </a:r>
            <a:r>
              <a:rPr lang="en-US" sz="2400" b="1">
                <a:solidFill>
                  <a:srgbClr val="034CA1"/>
                </a:solidFill>
                <a:latin typeface="Courier New" pitchFamily="49" charset="0"/>
              </a:rPr>
              <a:t>args[2]</a:t>
            </a:r>
            <a:r>
              <a:rPr lang="en-US" sz="2400"/>
              <a:t> to "there"</a:t>
            </a:r>
          </a:p>
          <a:p>
            <a:pPr lvl="1" eaLnBrk="1" hangingPunct="1">
              <a:lnSpc>
                <a:spcPct val="80000"/>
              </a:lnSpc>
            </a:pPr>
            <a:r>
              <a:rPr lang="en-US" sz="2400"/>
              <a:t>It will also set </a:t>
            </a:r>
            <a:r>
              <a:rPr lang="en-US" sz="2400" b="1">
                <a:solidFill>
                  <a:srgbClr val="034CA1"/>
                </a:solidFill>
                <a:latin typeface="Courier New" pitchFamily="49" charset="0"/>
              </a:rPr>
              <a:t>args.length</a:t>
            </a:r>
            <a:r>
              <a:rPr lang="en-US" sz="2400"/>
              <a:t> to 3</a:t>
            </a:r>
          </a:p>
          <a:p>
            <a:pPr eaLnBrk="1" hangingPunct="1">
              <a:lnSpc>
                <a:spcPct val="80000"/>
              </a:lnSpc>
            </a:pPr>
            <a:r>
              <a:rPr lang="en-US" sz="2800"/>
              <a:t>When </a:t>
            </a:r>
            <a:r>
              <a:rPr lang="en-US" sz="2800" b="1">
                <a:solidFill>
                  <a:srgbClr val="034CA1"/>
                </a:solidFill>
                <a:latin typeface="Courier New" pitchFamily="49" charset="0"/>
              </a:rPr>
              <a:t>SomeProgram</a:t>
            </a:r>
            <a:r>
              <a:rPr lang="en-US" sz="2800"/>
              <a:t> is run as shown, its output will be:</a:t>
            </a:r>
          </a:p>
          <a:p>
            <a:pPr lvl="1" eaLnBrk="1" hangingPunct="1">
              <a:lnSpc>
                <a:spcPct val="80000"/>
              </a:lnSpc>
              <a:buFontTx/>
              <a:buNone/>
            </a:pPr>
            <a:r>
              <a:rPr lang="en-US" sz="2400" b="1">
                <a:solidFill>
                  <a:srgbClr val="034CA1"/>
                </a:solidFill>
                <a:latin typeface="Courier New" pitchFamily="49" charset="0"/>
              </a:rPr>
              <a:t>Hi there!</a:t>
            </a:r>
            <a:endParaRPr lang="en-US" sz="2400">
              <a:solidFill>
                <a:srgbClr val="034CA1"/>
              </a:solidFill>
              <a:latin typeface="Courier New" pitchFamily="49" charset="0"/>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Methods That Return an Array</a:t>
            </a:r>
          </a:p>
        </p:txBody>
      </p:sp>
      <p:sp>
        <p:nvSpPr>
          <p:cNvPr id="49155"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800"/>
              <a:t>In Java, a method may also return an array</a:t>
            </a:r>
          </a:p>
          <a:p>
            <a:pPr lvl="1" eaLnBrk="1" hangingPunct="1">
              <a:lnSpc>
                <a:spcPct val="80000"/>
              </a:lnSpc>
            </a:pPr>
            <a:r>
              <a:rPr lang="en-US" sz="2400"/>
              <a:t>The return type is specified in the same way that an array parameter is specified</a:t>
            </a:r>
          </a:p>
          <a:p>
            <a:pPr lvl="2" eaLnBrk="1" hangingPunct="1">
              <a:lnSpc>
                <a:spcPct val="80000"/>
              </a:lnSpc>
              <a:buFontTx/>
              <a:buNone/>
            </a:pPr>
            <a:r>
              <a:rPr lang="en-US" sz="2000" b="1">
                <a:solidFill>
                  <a:srgbClr val="034CA1"/>
                </a:solidFill>
                <a:latin typeface="Courier New" pitchFamily="49" charset="0"/>
              </a:rPr>
              <a:t>public static </a:t>
            </a:r>
            <a:r>
              <a:rPr lang="en-US" sz="2000" b="1" i="1">
                <a:solidFill>
                  <a:srgbClr val="034CA1"/>
                </a:solidFill>
                <a:latin typeface="Courier New" pitchFamily="49" charset="0"/>
              </a:rPr>
              <a:t>int[]</a:t>
            </a:r>
            <a:r>
              <a:rPr lang="en-US" sz="2000" b="1">
                <a:solidFill>
                  <a:srgbClr val="034CA1"/>
                </a:solidFill>
                <a:latin typeface="Courier New" pitchFamily="49" charset="0"/>
              </a:rPr>
              <a:t> </a:t>
            </a:r>
          </a:p>
          <a:p>
            <a:pPr lvl="2" eaLnBrk="1" hangingPunct="1">
              <a:lnSpc>
                <a:spcPct val="80000"/>
              </a:lnSpc>
              <a:buFontTx/>
              <a:buNone/>
            </a:pPr>
            <a:r>
              <a:rPr lang="en-US" sz="2000" b="1">
                <a:solidFill>
                  <a:srgbClr val="034CA1"/>
                </a:solidFill>
                <a:latin typeface="Courier New" pitchFamily="49" charset="0"/>
              </a:rPr>
              <a:t>    incrementArray(int[] a, int increment)</a:t>
            </a:r>
          </a:p>
          <a:p>
            <a:pPr lvl="2" eaLnBrk="1" hangingPunct="1">
              <a:lnSpc>
                <a:spcPct val="80000"/>
              </a:lnSpc>
              <a:buFontTx/>
              <a:buNone/>
            </a:pPr>
            <a:r>
              <a:rPr lang="en-US" sz="2000" b="1">
                <a:solidFill>
                  <a:srgbClr val="034CA1"/>
                </a:solidFill>
                <a:latin typeface="Courier New" pitchFamily="49" charset="0"/>
              </a:rPr>
              <a:t>{</a:t>
            </a:r>
          </a:p>
          <a:p>
            <a:pPr lvl="2" eaLnBrk="1" hangingPunct="1">
              <a:lnSpc>
                <a:spcPct val="80000"/>
              </a:lnSpc>
              <a:buFontTx/>
              <a:buNone/>
            </a:pPr>
            <a:r>
              <a:rPr lang="en-US" sz="2000" b="1">
                <a:solidFill>
                  <a:srgbClr val="034CA1"/>
                </a:solidFill>
                <a:latin typeface="Courier New" pitchFamily="49" charset="0"/>
              </a:rPr>
              <a:t>  int[] temp = new int[a.length];</a:t>
            </a:r>
          </a:p>
          <a:p>
            <a:pPr lvl="2" eaLnBrk="1" hangingPunct="1">
              <a:lnSpc>
                <a:spcPct val="80000"/>
              </a:lnSpc>
              <a:buFontTx/>
              <a:buNone/>
            </a:pPr>
            <a:r>
              <a:rPr lang="en-US" sz="2000" b="1">
                <a:solidFill>
                  <a:srgbClr val="034CA1"/>
                </a:solidFill>
                <a:latin typeface="Courier New" pitchFamily="49" charset="0"/>
              </a:rPr>
              <a:t>  int i;</a:t>
            </a:r>
          </a:p>
          <a:p>
            <a:pPr lvl="2" eaLnBrk="1" hangingPunct="1">
              <a:lnSpc>
                <a:spcPct val="80000"/>
              </a:lnSpc>
              <a:buFontTx/>
              <a:buNone/>
            </a:pPr>
            <a:r>
              <a:rPr lang="en-US" sz="2000" b="1">
                <a:solidFill>
                  <a:srgbClr val="034CA1"/>
                </a:solidFill>
                <a:latin typeface="Courier New" pitchFamily="49" charset="0"/>
              </a:rPr>
              <a:t>  for (i = 0; i &lt; a.length; i++)</a:t>
            </a:r>
          </a:p>
          <a:p>
            <a:pPr lvl="2" eaLnBrk="1" hangingPunct="1">
              <a:lnSpc>
                <a:spcPct val="80000"/>
              </a:lnSpc>
              <a:buFontTx/>
              <a:buNone/>
            </a:pPr>
            <a:r>
              <a:rPr lang="en-US" sz="2000" b="1">
                <a:solidFill>
                  <a:srgbClr val="034CA1"/>
                </a:solidFill>
                <a:latin typeface="Courier New" pitchFamily="49" charset="0"/>
              </a:rPr>
              <a:t>    temp[i] = a[i] + increment;</a:t>
            </a:r>
          </a:p>
          <a:p>
            <a:pPr lvl="2" eaLnBrk="1" hangingPunct="1">
              <a:lnSpc>
                <a:spcPct val="80000"/>
              </a:lnSpc>
              <a:buFontTx/>
              <a:buNone/>
            </a:pPr>
            <a:r>
              <a:rPr lang="en-US" sz="2000" b="1">
                <a:solidFill>
                  <a:srgbClr val="034CA1"/>
                </a:solidFill>
                <a:latin typeface="Courier New" pitchFamily="49" charset="0"/>
              </a:rPr>
              <a:t>  return temp;</a:t>
            </a:r>
          </a:p>
          <a:p>
            <a:pPr lvl="2" eaLnBrk="1" hangingPunct="1">
              <a:lnSpc>
                <a:spcPct val="80000"/>
              </a:lnSpc>
              <a:buFontTx/>
              <a:buNone/>
            </a:pPr>
            <a:r>
              <a:rPr lang="en-US" sz="2000" b="1">
                <a:solidFill>
                  <a:srgbClr val="034CA1"/>
                </a:solidFill>
                <a:latin typeface="Courier New" pitchFamily="49" charset="0"/>
              </a:rPr>
              <a:t>}</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Privacy Leaks with Array Instance Variables</a:t>
            </a:r>
          </a:p>
        </p:txBody>
      </p:sp>
      <p:sp>
        <p:nvSpPr>
          <p:cNvPr id="60419"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800"/>
              <a:t>If an accessor method does return the contents of an array, special care must be taken</a:t>
            </a:r>
          </a:p>
          <a:p>
            <a:pPr lvl="1" eaLnBrk="1" hangingPunct="1">
              <a:lnSpc>
                <a:spcPct val="90000"/>
              </a:lnSpc>
            </a:pPr>
            <a:r>
              <a:rPr lang="en-US" sz="2400"/>
              <a:t>Just as when an accessor returns a reference to any private object</a:t>
            </a:r>
          </a:p>
          <a:p>
            <a:pPr lvl="1" eaLnBrk="1" hangingPunct="1">
              <a:lnSpc>
                <a:spcPct val="90000"/>
              </a:lnSpc>
              <a:buFontTx/>
              <a:buNone/>
            </a:pPr>
            <a:r>
              <a:rPr lang="en-US" sz="2400" b="1">
                <a:solidFill>
                  <a:srgbClr val="FF0000"/>
                </a:solidFill>
                <a:latin typeface="Courier New" pitchFamily="49" charset="0"/>
              </a:rPr>
              <a:t>public double[] getArray()</a:t>
            </a:r>
          </a:p>
          <a:p>
            <a:pPr lvl="1" eaLnBrk="1" hangingPunct="1">
              <a:lnSpc>
                <a:spcPct val="90000"/>
              </a:lnSpc>
              <a:buFontTx/>
              <a:buNone/>
            </a:pPr>
            <a:r>
              <a:rPr lang="en-US" sz="2400" b="1">
                <a:solidFill>
                  <a:srgbClr val="FF0000"/>
                </a:solidFill>
                <a:latin typeface="Courier New" pitchFamily="49" charset="0"/>
              </a:rPr>
              <a:t>{</a:t>
            </a:r>
          </a:p>
          <a:p>
            <a:pPr lvl="1" eaLnBrk="1" hangingPunct="1">
              <a:lnSpc>
                <a:spcPct val="90000"/>
              </a:lnSpc>
              <a:buFontTx/>
              <a:buNone/>
            </a:pPr>
            <a:r>
              <a:rPr lang="en-US" sz="2400" b="1">
                <a:solidFill>
                  <a:srgbClr val="FF0000"/>
                </a:solidFill>
                <a:latin typeface="Courier New" pitchFamily="49" charset="0"/>
              </a:rPr>
              <a:t>  return anArray;//BAD!</a:t>
            </a:r>
          </a:p>
          <a:p>
            <a:pPr lvl="1" eaLnBrk="1" hangingPunct="1">
              <a:lnSpc>
                <a:spcPct val="90000"/>
              </a:lnSpc>
              <a:buFontTx/>
              <a:buNone/>
            </a:pPr>
            <a:r>
              <a:rPr lang="en-US" sz="2400" b="1">
                <a:solidFill>
                  <a:srgbClr val="FF0000"/>
                </a:solidFill>
                <a:latin typeface="Courier New" pitchFamily="49" charset="0"/>
              </a:rPr>
              <a:t>}</a:t>
            </a:r>
          </a:p>
          <a:p>
            <a:pPr lvl="1" eaLnBrk="1" hangingPunct="1">
              <a:lnSpc>
                <a:spcPct val="90000"/>
              </a:lnSpc>
            </a:pPr>
            <a:r>
              <a:rPr lang="en-US" sz="2400"/>
              <a:t>The example above will result in a </a:t>
            </a:r>
            <a:r>
              <a:rPr lang="en-US" sz="2400" i="1"/>
              <a:t>privacy leak</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Privacy Leaks with Array Instance Variables</a:t>
            </a:r>
          </a:p>
        </p:txBody>
      </p:sp>
      <p:sp>
        <p:nvSpPr>
          <p:cNvPr id="61443" name="Rectangle 3"/>
          <p:cNvSpPr>
            <a:spLocks noGrp="1" noChangeArrowheads="1"/>
          </p:cNvSpPr>
          <p:nvPr>
            <p:ph idx="4294967295"/>
          </p:nvPr>
        </p:nvSpPr>
        <p:spPr>
          <a:xfrm>
            <a:off x="914400" y="1676400"/>
            <a:ext cx="7543800" cy="4191000"/>
          </a:xfrm>
          <a:prstGeom prst="rect">
            <a:avLst/>
          </a:prstGeom>
        </p:spPr>
        <p:txBody>
          <a:bodyPr/>
          <a:lstStyle/>
          <a:p>
            <a:pPr eaLnBrk="1" hangingPunct="1">
              <a:lnSpc>
                <a:spcPct val="80000"/>
              </a:lnSpc>
            </a:pPr>
            <a:r>
              <a:rPr lang="en-US" sz="2400"/>
              <a:t>The previous accessor method would simply return a reference to the array </a:t>
            </a:r>
            <a:r>
              <a:rPr lang="en-US" sz="2400" b="1">
                <a:solidFill>
                  <a:srgbClr val="034CA1"/>
                </a:solidFill>
                <a:latin typeface="Courier New" pitchFamily="49" charset="0"/>
              </a:rPr>
              <a:t>anArray</a:t>
            </a:r>
            <a:r>
              <a:rPr lang="en-US" sz="2400"/>
              <a:t> itself</a:t>
            </a:r>
          </a:p>
          <a:p>
            <a:pPr eaLnBrk="1" hangingPunct="1">
              <a:lnSpc>
                <a:spcPct val="80000"/>
              </a:lnSpc>
            </a:pPr>
            <a:r>
              <a:rPr lang="en-US" sz="2400"/>
              <a:t>Instead, an accessor method should return a reference to a </a:t>
            </a:r>
            <a:r>
              <a:rPr lang="en-US" sz="2400" i="1"/>
              <a:t>deep copy</a:t>
            </a:r>
            <a:r>
              <a:rPr lang="en-US" sz="2400"/>
              <a:t> of the private array object</a:t>
            </a:r>
          </a:p>
          <a:p>
            <a:pPr lvl="1" eaLnBrk="1" hangingPunct="1">
              <a:lnSpc>
                <a:spcPct val="80000"/>
              </a:lnSpc>
            </a:pPr>
            <a:r>
              <a:rPr lang="en-US" sz="2000"/>
              <a:t>Below, both </a:t>
            </a:r>
            <a:r>
              <a:rPr lang="en-US" sz="2000" b="1">
                <a:solidFill>
                  <a:srgbClr val="034CA1"/>
                </a:solidFill>
                <a:latin typeface="Courier New" pitchFamily="49" charset="0"/>
              </a:rPr>
              <a:t>a</a:t>
            </a:r>
            <a:r>
              <a:rPr lang="en-US" sz="2000"/>
              <a:t> and </a:t>
            </a:r>
            <a:r>
              <a:rPr lang="en-US" sz="2000" b="1">
                <a:solidFill>
                  <a:srgbClr val="034CA1"/>
                </a:solidFill>
                <a:latin typeface="Courier New" pitchFamily="49" charset="0"/>
              </a:rPr>
              <a:t>count</a:t>
            </a:r>
            <a:r>
              <a:rPr lang="en-US" sz="2000"/>
              <a:t> are instance variables of the class containing the </a:t>
            </a:r>
            <a:r>
              <a:rPr lang="en-US" sz="2000" b="1">
                <a:solidFill>
                  <a:srgbClr val="034CA1"/>
                </a:solidFill>
                <a:latin typeface="Courier New" pitchFamily="49" charset="0"/>
              </a:rPr>
              <a:t>getArray</a:t>
            </a:r>
            <a:r>
              <a:rPr lang="en-US" sz="2000"/>
              <a:t> method</a:t>
            </a:r>
          </a:p>
          <a:p>
            <a:pPr lvl="1" eaLnBrk="1" hangingPunct="1">
              <a:lnSpc>
                <a:spcPct val="80000"/>
              </a:lnSpc>
            </a:pPr>
            <a:endParaRPr lang="en-US" sz="900"/>
          </a:p>
          <a:p>
            <a:pPr lvl="1" eaLnBrk="1" hangingPunct="1">
              <a:lnSpc>
                <a:spcPct val="80000"/>
              </a:lnSpc>
              <a:buFontTx/>
              <a:buNone/>
            </a:pPr>
            <a:r>
              <a:rPr lang="en-US" sz="2000" b="1">
                <a:solidFill>
                  <a:srgbClr val="034CA1"/>
                </a:solidFill>
                <a:latin typeface="Courier New" pitchFamily="49" charset="0"/>
              </a:rPr>
              <a:t>public double[] getArray()</a:t>
            </a:r>
          </a:p>
          <a:p>
            <a:pPr lvl="1" eaLnBrk="1" hangingPunct="1">
              <a:lnSpc>
                <a:spcPct val="80000"/>
              </a:lnSpc>
              <a:buFontTx/>
              <a:buNone/>
            </a:pPr>
            <a:r>
              <a:rPr lang="en-US" sz="2000" b="1">
                <a:solidFill>
                  <a:srgbClr val="034CA1"/>
                </a:solidFill>
                <a:latin typeface="Courier New" pitchFamily="49" charset="0"/>
              </a:rPr>
              <a:t>{</a:t>
            </a:r>
          </a:p>
          <a:p>
            <a:pPr lvl="1" eaLnBrk="1" hangingPunct="1">
              <a:lnSpc>
                <a:spcPct val="80000"/>
              </a:lnSpc>
              <a:buFontTx/>
              <a:buNone/>
            </a:pPr>
            <a:r>
              <a:rPr lang="en-US" sz="2000" b="1">
                <a:solidFill>
                  <a:srgbClr val="034CA1"/>
                </a:solidFill>
                <a:latin typeface="Courier New" pitchFamily="49" charset="0"/>
              </a:rPr>
              <a:t>  double[] temp = new double[count];</a:t>
            </a:r>
          </a:p>
          <a:p>
            <a:pPr lvl="1" eaLnBrk="1" hangingPunct="1">
              <a:lnSpc>
                <a:spcPct val="80000"/>
              </a:lnSpc>
              <a:buFontTx/>
              <a:buNone/>
            </a:pPr>
            <a:r>
              <a:rPr lang="en-US" sz="2000" b="1">
                <a:solidFill>
                  <a:srgbClr val="034CA1"/>
                </a:solidFill>
                <a:latin typeface="Courier New" pitchFamily="49" charset="0"/>
              </a:rPr>
              <a:t>  for (int i = 0; i &lt; count; i++)</a:t>
            </a:r>
          </a:p>
          <a:p>
            <a:pPr lvl="1" eaLnBrk="1" hangingPunct="1">
              <a:lnSpc>
                <a:spcPct val="80000"/>
              </a:lnSpc>
              <a:buFontTx/>
              <a:buNone/>
            </a:pPr>
            <a:r>
              <a:rPr lang="en-US" sz="2000" b="1">
                <a:solidFill>
                  <a:srgbClr val="034CA1"/>
                </a:solidFill>
                <a:latin typeface="Courier New" pitchFamily="49" charset="0"/>
              </a:rPr>
              <a:t>    temp[i] = a[i];</a:t>
            </a:r>
          </a:p>
          <a:p>
            <a:pPr lvl="1" eaLnBrk="1" hangingPunct="1">
              <a:lnSpc>
                <a:spcPct val="80000"/>
              </a:lnSpc>
              <a:buFontTx/>
              <a:buNone/>
            </a:pPr>
            <a:r>
              <a:rPr lang="en-US" sz="2000" b="1">
                <a:solidFill>
                  <a:srgbClr val="034CA1"/>
                </a:solidFill>
                <a:latin typeface="Courier New" pitchFamily="49" charset="0"/>
              </a:rPr>
              <a:t>  return temp</a:t>
            </a:r>
          </a:p>
          <a:p>
            <a:pPr lvl="1" eaLnBrk="1" hangingPunct="1">
              <a:lnSpc>
                <a:spcPct val="80000"/>
              </a:lnSpc>
              <a:buFontTx/>
              <a:buNone/>
            </a:pPr>
            <a:r>
              <a:rPr lang="en-US" sz="2000" b="1">
                <a:solidFill>
                  <a:srgbClr val="034CA1"/>
                </a:solidFill>
                <a:latin typeface="Courier New" pitchFamily="49" charset="0"/>
              </a:rPr>
              <a:t>}</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Privacy Leaks with Array Instance Variables</a:t>
            </a:r>
          </a:p>
        </p:txBody>
      </p:sp>
      <p:sp>
        <p:nvSpPr>
          <p:cNvPr id="62467"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400"/>
              <a:t>If a private instance variable is an array that has a class as its base type, then copies must be made of each class object in the array when the array is copied:</a:t>
            </a:r>
          </a:p>
          <a:p>
            <a:pPr eaLnBrk="1" hangingPunct="1">
              <a:lnSpc>
                <a:spcPct val="90000"/>
              </a:lnSpc>
              <a:buFontTx/>
              <a:buNone/>
            </a:pPr>
            <a:endParaRPr lang="en-US" sz="800"/>
          </a:p>
          <a:p>
            <a:pPr lvl="1" eaLnBrk="1" hangingPunct="1">
              <a:lnSpc>
                <a:spcPct val="90000"/>
              </a:lnSpc>
              <a:buFontTx/>
              <a:buNone/>
            </a:pPr>
            <a:r>
              <a:rPr lang="en-US" sz="2000" b="1">
                <a:solidFill>
                  <a:srgbClr val="034CA1"/>
                </a:solidFill>
                <a:latin typeface="Courier New" pitchFamily="49" charset="0"/>
              </a:rPr>
              <a:t>public </a:t>
            </a:r>
            <a:r>
              <a:rPr lang="en-US" sz="2000" b="1" i="1">
                <a:solidFill>
                  <a:srgbClr val="034CA1"/>
                </a:solidFill>
                <a:latin typeface="Courier New" pitchFamily="49" charset="0"/>
              </a:rPr>
              <a:t>ClassType[]</a:t>
            </a:r>
            <a:r>
              <a:rPr lang="en-US" sz="2000" b="1">
                <a:solidFill>
                  <a:srgbClr val="034CA1"/>
                </a:solidFill>
                <a:latin typeface="Courier New" pitchFamily="49" charset="0"/>
              </a:rPr>
              <a:t> getArray()</a:t>
            </a:r>
          </a:p>
          <a:p>
            <a:pPr lvl="1" eaLnBrk="1" hangingPunct="1">
              <a:lnSpc>
                <a:spcPct val="90000"/>
              </a:lnSpc>
              <a:buFontTx/>
              <a:buNone/>
            </a:pPr>
            <a:r>
              <a:rPr lang="en-US" sz="2000" b="1">
                <a:solidFill>
                  <a:srgbClr val="034CA1"/>
                </a:solidFill>
                <a:latin typeface="Courier New" pitchFamily="49" charset="0"/>
              </a:rPr>
              <a:t>{</a:t>
            </a:r>
          </a:p>
          <a:p>
            <a:pPr lvl="1" eaLnBrk="1" hangingPunct="1">
              <a:lnSpc>
                <a:spcPct val="90000"/>
              </a:lnSpc>
              <a:buFontTx/>
              <a:buNone/>
            </a:pPr>
            <a:r>
              <a:rPr lang="en-US" sz="2000" b="1">
                <a:solidFill>
                  <a:srgbClr val="034CA1"/>
                </a:solidFill>
                <a:latin typeface="Courier New" pitchFamily="49" charset="0"/>
              </a:rPr>
              <a:t>  </a:t>
            </a:r>
            <a:r>
              <a:rPr lang="en-US" sz="2000" b="1" i="1">
                <a:solidFill>
                  <a:srgbClr val="034CA1"/>
                </a:solidFill>
                <a:latin typeface="Courier New" pitchFamily="49" charset="0"/>
              </a:rPr>
              <a:t>ClassType[]</a:t>
            </a:r>
            <a:r>
              <a:rPr lang="en-US" sz="2000" b="1">
                <a:solidFill>
                  <a:srgbClr val="034CA1"/>
                </a:solidFill>
                <a:latin typeface="Courier New" pitchFamily="49" charset="0"/>
              </a:rPr>
              <a:t> temp = new </a:t>
            </a:r>
            <a:r>
              <a:rPr lang="en-US" sz="2000" b="1" i="1">
                <a:solidFill>
                  <a:srgbClr val="034CA1"/>
                </a:solidFill>
                <a:latin typeface="Courier New" pitchFamily="49" charset="0"/>
              </a:rPr>
              <a:t>ClassType</a:t>
            </a:r>
            <a:r>
              <a:rPr lang="en-US" sz="2000" b="1">
                <a:solidFill>
                  <a:srgbClr val="034CA1"/>
                </a:solidFill>
                <a:latin typeface="Courier New" pitchFamily="49" charset="0"/>
              </a:rPr>
              <a:t>[count];</a:t>
            </a:r>
          </a:p>
          <a:p>
            <a:pPr lvl="1" eaLnBrk="1" hangingPunct="1">
              <a:lnSpc>
                <a:spcPct val="90000"/>
              </a:lnSpc>
              <a:buFontTx/>
              <a:buNone/>
            </a:pPr>
            <a:r>
              <a:rPr lang="en-US" sz="2000" b="1">
                <a:solidFill>
                  <a:srgbClr val="034CA1"/>
                </a:solidFill>
                <a:latin typeface="Courier New" pitchFamily="49" charset="0"/>
              </a:rPr>
              <a:t>  for (int i = 0; i &lt; count; i++)</a:t>
            </a:r>
          </a:p>
          <a:p>
            <a:pPr lvl="1" eaLnBrk="1" hangingPunct="1">
              <a:lnSpc>
                <a:spcPct val="90000"/>
              </a:lnSpc>
              <a:buFontTx/>
              <a:buNone/>
            </a:pPr>
            <a:r>
              <a:rPr lang="en-US" sz="2000" b="1">
                <a:solidFill>
                  <a:srgbClr val="034CA1"/>
                </a:solidFill>
                <a:latin typeface="Courier New" pitchFamily="49" charset="0"/>
              </a:rPr>
              <a:t>    temp[i] = new </a:t>
            </a:r>
            <a:r>
              <a:rPr lang="en-US" sz="2000" b="1" i="1">
                <a:solidFill>
                  <a:srgbClr val="034CA1"/>
                </a:solidFill>
                <a:latin typeface="Courier New" pitchFamily="49" charset="0"/>
              </a:rPr>
              <a:t>ClassType</a:t>
            </a:r>
            <a:r>
              <a:rPr lang="en-US" sz="2000" b="1">
                <a:solidFill>
                  <a:srgbClr val="034CA1"/>
                </a:solidFill>
                <a:latin typeface="Courier New" pitchFamily="49" charset="0"/>
              </a:rPr>
              <a:t>(someArray[i]);</a:t>
            </a:r>
          </a:p>
          <a:p>
            <a:pPr lvl="1" eaLnBrk="1" hangingPunct="1">
              <a:lnSpc>
                <a:spcPct val="90000"/>
              </a:lnSpc>
              <a:buFontTx/>
              <a:buNone/>
            </a:pPr>
            <a:r>
              <a:rPr lang="en-US" sz="2000" b="1">
                <a:solidFill>
                  <a:srgbClr val="034CA1"/>
                </a:solidFill>
                <a:latin typeface="Courier New" pitchFamily="49" charset="0"/>
              </a:rPr>
              <a:t>  return temp;</a:t>
            </a:r>
          </a:p>
          <a:p>
            <a:pPr lvl="1" eaLnBrk="1" hangingPunct="1">
              <a:lnSpc>
                <a:spcPct val="90000"/>
              </a:lnSpc>
              <a:buFontTx/>
              <a:buNone/>
            </a:pPr>
            <a:r>
              <a:rPr lang="en-US" sz="2000" b="1">
                <a:solidFill>
                  <a:srgbClr val="034CA1"/>
                </a:solidFill>
                <a:latin typeface="Courier New" pitchFamily="49" charset="0"/>
              </a:rPr>
              <a:t>}</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Creating and Accessing Arrays</a:t>
            </a:r>
          </a:p>
        </p:txBody>
      </p:sp>
      <p:sp>
        <p:nvSpPr>
          <p:cNvPr id="16387" name="Rectangle 3"/>
          <p:cNvSpPr>
            <a:spLocks noGrp="1" noChangeArrowheads="1"/>
          </p:cNvSpPr>
          <p:nvPr>
            <p:ph idx="4294967295"/>
          </p:nvPr>
        </p:nvSpPr>
        <p:spPr>
          <a:xfrm>
            <a:off x="457200" y="1600200"/>
            <a:ext cx="8229600" cy="4525963"/>
          </a:xfrm>
          <a:prstGeom prst="rect">
            <a:avLst/>
          </a:prstGeom>
        </p:spPr>
        <p:txBody>
          <a:bodyPr/>
          <a:lstStyle/>
          <a:p>
            <a:pPr eaLnBrk="1" hangingPunct="1"/>
            <a:r>
              <a:rPr lang="en-US" sz="2800"/>
              <a:t>The individual variables that together make up the array are called </a:t>
            </a:r>
            <a:r>
              <a:rPr lang="en-US" sz="2800" i="1"/>
              <a:t>indexed variables</a:t>
            </a:r>
          </a:p>
          <a:p>
            <a:pPr lvl="1" eaLnBrk="1" hangingPunct="1"/>
            <a:r>
              <a:rPr lang="en-US" sz="2400"/>
              <a:t>They can also be called </a:t>
            </a:r>
            <a:r>
              <a:rPr lang="en-US" sz="2400" i="1"/>
              <a:t>subscripted variables</a:t>
            </a:r>
            <a:r>
              <a:rPr lang="en-US" sz="2400"/>
              <a:t> or </a:t>
            </a:r>
            <a:r>
              <a:rPr lang="en-US" sz="2400" i="1"/>
              <a:t>elements</a:t>
            </a:r>
            <a:r>
              <a:rPr lang="en-US" sz="2400"/>
              <a:t> of the array</a:t>
            </a:r>
          </a:p>
          <a:p>
            <a:pPr lvl="1" eaLnBrk="1" hangingPunct="1"/>
            <a:r>
              <a:rPr lang="en-US" sz="2400"/>
              <a:t>The number in square brackets is called an </a:t>
            </a:r>
            <a:r>
              <a:rPr lang="en-US" sz="2400" i="1"/>
              <a:t>index</a:t>
            </a:r>
            <a:r>
              <a:rPr lang="en-US" sz="2400"/>
              <a:t> or </a:t>
            </a:r>
            <a:r>
              <a:rPr lang="en-US" sz="2400" i="1"/>
              <a:t>subscript</a:t>
            </a:r>
          </a:p>
          <a:p>
            <a:pPr lvl="1" eaLnBrk="1" hangingPunct="1"/>
            <a:r>
              <a:rPr lang="en-US" sz="2400"/>
              <a:t>In Java, </a:t>
            </a:r>
            <a:r>
              <a:rPr lang="en-US" sz="2400" i="1"/>
              <a:t>indices must be numbered starting with </a:t>
            </a:r>
            <a:r>
              <a:rPr lang="en-US" sz="2400" b="1" i="1">
                <a:solidFill>
                  <a:srgbClr val="034CA1"/>
                </a:solidFill>
                <a:latin typeface="Courier New" pitchFamily="49" charset="0"/>
              </a:rPr>
              <a:t>0</a:t>
            </a:r>
            <a:r>
              <a:rPr lang="en-US" sz="2400" i="1"/>
              <a:t>, and nothing else</a:t>
            </a:r>
          </a:p>
          <a:p>
            <a:pPr eaLnBrk="1" hangingPunct="1">
              <a:buFontTx/>
              <a:buNone/>
            </a:pPr>
            <a:r>
              <a:rPr lang="en-US" sz="2000" b="1">
                <a:solidFill>
                  <a:srgbClr val="034CA1"/>
                </a:solidFill>
                <a:latin typeface="Courier New" pitchFamily="49" charset="0"/>
              </a:rPr>
              <a:t>score[0], score[1], score[2], score[3], score[4]</a:t>
            </a:r>
            <a:endParaRPr lang="en-US" sz="280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The ArrayList Class </a:t>
            </a:r>
            <a:r>
              <a:rPr lang="en-US" sz="2000" b="0" dirty="0"/>
              <a:t>(1 of 3)</a:t>
            </a:r>
          </a:p>
        </p:txBody>
      </p:sp>
      <p:sp>
        <p:nvSpPr>
          <p:cNvPr id="8" name="Content Placeholder 2"/>
          <p:cNvSpPr>
            <a:spLocks noGrp="1"/>
          </p:cNvSpPr>
          <p:nvPr>
            <p:ph type="body" idx="1"/>
          </p:nvPr>
        </p:nvSpPr>
        <p:spPr>
          <a:xfrm>
            <a:off x="457200" y="1620078"/>
            <a:ext cx="8229600" cy="4525963"/>
          </a:xfrm>
        </p:spPr>
        <p:txBody>
          <a:bodyPr/>
          <a:lstStyle/>
          <a:p>
            <a:r>
              <a:rPr lang="en-US" b="1" dirty="0">
                <a:latin typeface="Courier New" panose="02070309020205020404" pitchFamily="49" charset="0"/>
                <a:cs typeface="Courier New" panose="02070309020205020404" pitchFamily="49" charset="0"/>
              </a:rPr>
              <a:t>ArrayList</a:t>
            </a:r>
            <a:r>
              <a:rPr lang="en-US" dirty="0"/>
              <a:t> is a class in the standard Java libraries</a:t>
            </a:r>
          </a:p>
          <a:p>
            <a:pPr lvl="1"/>
            <a:r>
              <a:rPr lang="en-US" dirty="0"/>
              <a:t>Unlike arrays, which have a fixed length once they have been created, an </a:t>
            </a:r>
            <a:r>
              <a:rPr lang="en-US" b="1" dirty="0">
                <a:latin typeface="Courier New" panose="02070309020205020404" pitchFamily="49" charset="0"/>
                <a:cs typeface="Courier New" panose="02070309020205020404" pitchFamily="49" charset="0"/>
              </a:rPr>
              <a:t>ArrayList</a:t>
            </a:r>
            <a:r>
              <a:rPr lang="en-US" dirty="0"/>
              <a:t> is an object that can grow and shrink while your program is running</a:t>
            </a:r>
          </a:p>
          <a:p>
            <a:r>
              <a:rPr lang="en-US" dirty="0"/>
              <a:t>In general, an </a:t>
            </a:r>
            <a:r>
              <a:rPr lang="en-US" b="1" dirty="0">
                <a:latin typeface="Courier New" panose="02070309020205020404" pitchFamily="49" charset="0"/>
                <a:cs typeface="Courier New" panose="02070309020205020404" pitchFamily="49" charset="0"/>
              </a:rPr>
              <a:t>ArrayList</a:t>
            </a:r>
            <a:r>
              <a:rPr lang="en-US" dirty="0"/>
              <a:t> serves the same purpose as an array, except that an </a:t>
            </a:r>
            <a:r>
              <a:rPr lang="en-US" b="1" dirty="0">
                <a:latin typeface="Courier New" panose="02070309020205020404" pitchFamily="49" charset="0"/>
                <a:cs typeface="Courier New" panose="02070309020205020404" pitchFamily="49" charset="0"/>
              </a:rPr>
              <a:t>ArrayList</a:t>
            </a:r>
            <a:r>
              <a:rPr lang="en-US" dirty="0"/>
              <a:t> can change length while the program is running</a:t>
            </a:r>
          </a:p>
        </p:txBody>
      </p:sp>
    </p:spTree>
    <p:extLst>
      <p:ext uri="{BB962C8B-B14F-4D97-AF65-F5344CB8AC3E}">
        <p14:creationId xmlns:p14="http://schemas.microsoft.com/office/powerpoint/2010/main" val="3564787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The ArrayList Class </a:t>
            </a:r>
            <a:r>
              <a:rPr lang="en-US" sz="2000" b="0" dirty="0"/>
              <a:t>(2 of 3)</a:t>
            </a:r>
          </a:p>
        </p:txBody>
      </p:sp>
      <p:sp>
        <p:nvSpPr>
          <p:cNvPr id="8" name="Content Placeholder 2"/>
          <p:cNvSpPr>
            <a:spLocks noGrp="1"/>
          </p:cNvSpPr>
          <p:nvPr>
            <p:ph type="body" idx="1"/>
          </p:nvPr>
        </p:nvSpPr>
        <p:spPr>
          <a:xfrm>
            <a:off x="457200" y="1620078"/>
            <a:ext cx="8229600" cy="4525963"/>
          </a:xfrm>
        </p:spPr>
        <p:txBody>
          <a:bodyPr/>
          <a:lstStyle/>
          <a:p>
            <a:pPr eaLnBrk="1" hangingPunct="1"/>
            <a:r>
              <a:rPr lang="en-US" dirty="0"/>
              <a:t>The class </a:t>
            </a:r>
            <a:r>
              <a:rPr lang="en-US" b="1" dirty="0">
                <a:solidFill>
                  <a:schemeClr val="tx1"/>
                </a:solidFill>
                <a:latin typeface="Courier New" pitchFamily="49" charset="0"/>
              </a:rPr>
              <a:t>ArrayList</a:t>
            </a:r>
            <a:r>
              <a:rPr lang="en-US" dirty="0"/>
              <a:t> is implemented using an array as a private instance variable</a:t>
            </a:r>
          </a:p>
          <a:p>
            <a:pPr lvl="1" eaLnBrk="1" hangingPunct="1"/>
            <a:r>
              <a:rPr lang="en-US" dirty="0"/>
              <a:t>When this hidden array is full, a new larger hidden array is created and the data is transferred to this new array</a:t>
            </a:r>
          </a:p>
        </p:txBody>
      </p:sp>
    </p:spTree>
    <p:extLst>
      <p:ext uri="{BB962C8B-B14F-4D97-AF65-F5344CB8AC3E}">
        <p14:creationId xmlns:p14="http://schemas.microsoft.com/office/powerpoint/2010/main" val="737721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The ArrayList Class </a:t>
            </a:r>
            <a:r>
              <a:rPr lang="en-US" sz="2000" b="0" dirty="0"/>
              <a:t>(3 of 3)</a:t>
            </a:r>
          </a:p>
        </p:txBody>
      </p:sp>
      <p:sp>
        <p:nvSpPr>
          <p:cNvPr id="8" name="Content Placeholder 2"/>
          <p:cNvSpPr>
            <a:spLocks noGrp="1"/>
          </p:cNvSpPr>
          <p:nvPr>
            <p:ph type="body" idx="1"/>
          </p:nvPr>
        </p:nvSpPr>
        <p:spPr>
          <a:xfrm>
            <a:off x="457200" y="1620078"/>
            <a:ext cx="8229600" cy="4525963"/>
          </a:xfrm>
        </p:spPr>
        <p:txBody>
          <a:bodyPr/>
          <a:lstStyle/>
          <a:p>
            <a:r>
              <a:rPr lang="en-US" dirty="0"/>
              <a:t>Why not always use an </a:t>
            </a:r>
            <a:r>
              <a:rPr lang="en-US" b="1" dirty="0">
                <a:latin typeface="Courier New" panose="02070309020205020404" pitchFamily="49" charset="0"/>
                <a:cs typeface="Courier New" panose="02070309020205020404" pitchFamily="49" charset="0"/>
              </a:rPr>
              <a:t>ArrayList</a:t>
            </a:r>
            <a:r>
              <a:rPr lang="en-US" dirty="0"/>
              <a:t> instead of an array?</a:t>
            </a:r>
          </a:p>
          <a:p>
            <a:pPr marL="740664" lvl="1">
              <a:buFont typeface="+mj-lt"/>
              <a:buAutoNum type="arabicPeriod"/>
            </a:pPr>
            <a:r>
              <a:rPr lang="en-US" dirty="0"/>
              <a:t>An </a:t>
            </a:r>
            <a:r>
              <a:rPr lang="en-US" b="1" dirty="0">
                <a:latin typeface="Courier New" panose="02070309020205020404" pitchFamily="49" charset="0"/>
                <a:cs typeface="Courier New" panose="02070309020205020404" pitchFamily="49" charset="0"/>
              </a:rPr>
              <a:t>ArrayList</a:t>
            </a:r>
            <a:r>
              <a:rPr lang="en-US" dirty="0"/>
              <a:t> is less efficient than an array</a:t>
            </a:r>
          </a:p>
          <a:p>
            <a:pPr marL="740664" lvl="1">
              <a:buFont typeface="+mj-lt"/>
              <a:buAutoNum type="arabicPeriod"/>
            </a:pPr>
            <a:r>
              <a:rPr lang="en-US" dirty="0"/>
              <a:t>It does not have the convenient square bracket notation</a:t>
            </a:r>
          </a:p>
          <a:p>
            <a:pPr marL="740664" lvl="1">
              <a:buFont typeface="+mj-lt"/>
              <a:buAutoNum type="arabicPeriod"/>
            </a:pPr>
            <a:r>
              <a:rPr lang="en-US" dirty="0"/>
              <a:t>The base type of an </a:t>
            </a:r>
            <a:r>
              <a:rPr lang="en-US" b="1" dirty="0">
                <a:latin typeface="Courier New" panose="02070309020205020404" pitchFamily="49" charset="0"/>
                <a:cs typeface="Courier New" panose="02070309020205020404" pitchFamily="49" charset="0"/>
              </a:rPr>
              <a:t>ArrayList</a:t>
            </a:r>
            <a:r>
              <a:rPr lang="en-US" dirty="0"/>
              <a:t> must be a class type (or other reference type):  it cannot be a primitive type</a:t>
            </a:r>
          </a:p>
          <a:p>
            <a:pPr lvl="1"/>
            <a:r>
              <a:rPr lang="en-US" dirty="0"/>
              <a:t>This last point is less of a problem now that Java provides automatic boxing and unboxing of primitives</a:t>
            </a:r>
          </a:p>
        </p:txBody>
      </p:sp>
    </p:spTree>
    <p:extLst>
      <p:ext uri="{BB962C8B-B14F-4D97-AF65-F5344CB8AC3E}">
        <p14:creationId xmlns:p14="http://schemas.microsoft.com/office/powerpoint/2010/main" val="3431515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Using the ArrayList Class </a:t>
            </a:r>
            <a:r>
              <a:rPr lang="en-US" sz="2000" b="0" dirty="0"/>
              <a:t>(1 of 4)</a:t>
            </a:r>
          </a:p>
        </p:txBody>
      </p:sp>
      <p:sp>
        <p:nvSpPr>
          <p:cNvPr id="8" name="Content Placeholder 2"/>
          <p:cNvSpPr>
            <a:spLocks noGrp="1"/>
          </p:cNvSpPr>
          <p:nvPr>
            <p:ph type="body" idx="1"/>
          </p:nvPr>
        </p:nvSpPr>
        <p:spPr>
          <a:xfrm>
            <a:off x="457200" y="1620078"/>
            <a:ext cx="8229600" cy="2206487"/>
          </a:xfrm>
        </p:spPr>
        <p:txBody>
          <a:bodyPr/>
          <a:lstStyle/>
          <a:p>
            <a:pPr eaLnBrk="1" hangingPunct="1"/>
            <a:r>
              <a:rPr lang="en-US" dirty="0">
                <a:solidFill>
                  <a:schemeClr val="tx1"/>
                </a:solidFill>
              </a:rPr>
              <a:t>In order to make use of the </a:t>
            </a:r>
            <a:r>
              <a:rPr lang="en-US" b="1" dirty="0">
                <a:solidFill>
                  <a:schemeClr val="tx1"/>
                </a:solidFill>
                <a:latin typeface="Courier New" pitchFamily="49" charset="0"/>
              </a:rPr>
              <a:t>ArrayList</a:t>
            </a:r>
            <a:r>
              <a:rPr lang="en-US" dirty="0">
                <a:solidFill>
                  <a:schemeClr val="tx1"/>
                </a:solidFill>
              </a:rPr>
              <a:t> class, it must first be imported from the package </a:t>
            </a:r>
            <a:r>
              <a:rPr lang="en-US" b="1" dirty="0">
                <a:solidFill>
                  <a:schemeClr val="tx1"/>
                </a:solidFill>
                <a:latin typeface="Courier New" pitchFamily="49" charset="0"/>
              </a:rPr>
              <a:t>java.util</a:t>
            </a:r>
          </a:p>
          <a:p>
            <a:pPr eaLnBrk="1" hangingPunct="1"/>
            <a:r>
              <a:rPr lang="en-US" dirty="0">
                <a:solidFill>
                  <a:schemeClr val="tx1"/>
                </a:solidFill>
              </a:rPr>
              <a:t>An </a:t>
            </a:r>
            <a:r>
              <a:rPr lang="en-US" b="1" dirty="0">
                <a:solidFill>
                  <a:schemeClr val="tx1"/>
                </a:solidFill>
                <a:latin typeface="Courier New" pitchFamily="49" charset="0"/>
              </a:rPr>
              <a:t>ArrayList</a:t>
            </a:r>
            <a:r>
              <a:rPr lang="en-US" dirty="0">
                <a:solidFill>
                  <a:schemeClr val="tx1"/>
                </a:solidFill>
              </a:rPr>
              <a:t> is created and named in the same way as object of any class, except that you specify the base type as follows:</a:t>
            </a:r>
          </a:p>
        </p:txBody>
      </p:sp>
      <p:pic>
        <p:nvPicPr>
          <p:cNvPr id="3" name="Picture 3" descr="Computer code reads, Array list left angle bracket base type right angle bracket a list equals new Array List left angle bracket base type right angle bracket left parenthesis right parenthesis semicolon."/>
          <p:cNvPicPr>
            <a:picLocks noChangeAspect="1"/>
          </p:cNvPicPr>
          <p:nvPr/>
        </p:nvPicPr>
        <p:blipFill>
          <a:blip r:embed="rId2"/>
          <a:stretch>
            <a:fillRect/>
          </a:stretch>
        </p:blipFill>
        <p:spPr>
          <a:xfrm>
            <a:off x="1007716" y="3971591"/>
            <a:ext cx="5657578" cy="1085182"/>
          </a:xfrm>
          <a:prstGeom prst="rect">
            <a:avLst/>
          </a:prstGeom>
        </p:spPr>
      </p:pic>
    </p:spTree>
    <p:extLst>
      <p:ext uri="{BB962C8B-B14F-4D97-AF65-F5344CB8AC3E}">
        <p14:creationId xmlns:p14="http://schemas.microsoft.com/office/powerpoint/2010/main" val="4023798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                                                                  Using the ArrayList Class </a:t>
            </a:r>
            <a:r>
              <a:rPr lang="en-US" sz="2000" b="0" dirty="0"/>
              <a:t>(2 of 4)</a:t>
            </a:r>
            <a:endParaRPr lang="en-US" dirty="0"/>
          </a:p>
        </p:txBody>
      </p:sp>
      <p:sp>
        <p:nvSpPr>
          <p:cNvPr id="9" name="Content Placeholder 2"/>
          <p:cNvSpPr>
            <a:spLocks noGrp="1"/>
          </p:cNvSpPr>
          <p:nvPr>
            <p:ph sz="quarter" idx="14"/>
          </p:nvPr>
        </p:nvSpPr>
        <p:spPr>
          <a:xfrm>
            <a:off x="457200" y="1611006"/>
            <a:ext cx="8229600" cy="1827934"/>
          </a:xfrm>
        </p:spPr>
        <p:txBody>
          <a:bodyPr/>
          <a:lstStyle/>
          <a:p>
            <a:pPr eaLnBrk="1" hangingPunct="1"/>
            <a:r>
              <a:rPr lang="en-US" sz="2200" dirty="0">
                <a:solidFill>
                  <a:schemeClr val="tx1"/>
                </a:solidFill>
              </a:rPr>
              <a:t>An initial capacity can be specified when creating an </a:t>
            </a:r>
            <a:r>
              <a:rPr lang="en-US" sz="2200" b="1" dirty="0">
                <a:solidFill>
                  <a:schemeClr val="tx1"/>
                </a:solidFill>
                <a:latin typeface="Courier New" pitchFamily="49" charset="0"/>
              </a:rPr>
              <a:t>ArrayList</a:t>
            </a:r>
            <a:r>
              <a:rPr lang="en-US" sz="2200" dirty="0">
                <a:solidFill>
                  <a:schemeClr val="tx1"/>
                </a:solidFill>
              </a:rPr>
              <a:t> as well</a:t>
            </a:r>
          </a:p>
          <a:p>
            <a:pPr lvl="1" indent="-283464" eaLnBrk="1" hangingPunct="1"/>
            <a:r>
              <a:rPr lang="en-US" sz="2200" dirty="0">
                <a:solidFill>
                  <a:schemeClr val="tx1"/>
                </a:solidFill>
                <a:latin typeface="+mn-lt"/>
              </a:rPr>
              <a:t>The following code creates an </a:t>
            </a:r>
            <a:r>
              <a:rPr lang="en-US" sz="2200" b="1" dirty="0">
                <a:solidFill>
                  <a:schemeClr val="tx1"/>
                </a:solidFill>
                <a:latin typeface="Courier New" pitchFamily="49" charset="0"/>
              </a:rPr>
              <a:t>ArrayList</a:t>
            </a:r>
            <a:r>
              <a:rPr lang="en-US" sz="2200" dirty="0">
                <a:solidFill>
                  <a:schemeClr val="tx1"/>
                </a:solidFill>
              </a:rPr>
              <a:t> </a:t>
            </a:r>
            <a:r>
              <a:rPr lang="en-US" sz="2200" dirty="0">
                <a:solidFill>
                  <a:schemeClr val="tx1"/>
                </a:solidFill>
                <a:latin typeface="+mn-lt"/>
              </a:rPr>
              <a:t>that stores objects of the base type </a:t>
            </a:r>
            <a:r>
              <a:rPr lang="en-US" sz="2200" b="1" dirty="0">
                <a:solidFill>
                  <a:schemeClr val="tx1"/>
                </a:solidFill>
                <a:latin typeface="Courier New" pitchFamily="49" charset="0"/>
              </a:rPr>
              <a:t>String</a:t>
            </a:r>
            <a:r>
              <a:rPr lang="en-US" sz="2200" dirty="0">
                <a:solidFill>
                  <a:schemeClr val="tx1"/>
                </a:solidFill>
              </a:rPr>
              <a:t> </a:t>
            </a:r>
            <a:r>
              <a:rPr lang="en-US" sz="2200" dirty="0">
                <a:solidFill>
                  <a:schemeClr val="tx1"/>
                </a:solidFill>
                <a:latin typeface="+mn-lt"/>
              </a:rPr>
              <a:t>with an initial capacity of 20 items</a:t>
            </a:r>
          </a:p>
        </p:txBody>
      </p:sp>
      <p:pic>
        <p:nvPicPr>
          <p:cNvPr id="16" name="Picture 3" descr="Computer code reads, Array List left angle bracket string right angle bracket list equals new array list left angle bracket string right angle bracket left parenthesis 20 right parenthesis semicolon."/>
          <p:cNvPicPr>
            <a:picLocks noChangeAspect="1"/>
          </p:cNvPicPr>
          <p:nvPr/>
        </p:nvPicPr>
        <p:blipFill>
          <a:blip r:embed="rId2"/>
          <a:stretch>
            <a:fillRect/>
          </a:stretch>
        </p:blipFill>
        <p:spPr>
          <a:xfrm>
            <a:off x="1245499" y="3468757"/>
            <a:ext cx="4724809" cy="890093"/>
          </a:xfrm>
          <a:prstGeom prst="rect">
            <a:avLst/>
          </a:prstGeom>
        </p:spPr>
      </p:pic>
      <p:sp>
        <p:nvSpPr>
          <p:cNvPr id="11" name="Content Placeholder 4"/>
          <p:cNvSpPr>
            <a:spLocks noGrp="1"/>
          </p:cNvSpPr>
          <p:nvPr>
            <p:ph sz="quarter" idx="16"/>
          </p:nvPr>
        </p:nvSpPr>
        <p:spPr>
          <a:xfrm>
            <a:off x="457200" y="4400587"/>
            <a:ext cx="8229600" cy="1642405"/>
          </a:xfrm>
        </p:spPr>
        <p:txBody>
          <a:bodyPr/>
          <a:lstStyle/>
          <a:p>
            <a:pPr lvl="1" indent="-283464" eaLnBrk="1" hangingPunct="1"/>
            <a:r>
              <a:rPr lang="en-US" sz="2200" dirty="0">
                <a:solidFill>
                  <a:schemeClr val="tx1"/>
                </a:solidFill>
                <a:latin typeface="+mn-lt"/>
              </a:rPr>
              <a:t>Specifying an initial capacity does not limit the size to which an </a:t>
            </a:r>
            <a:r>
              <a:rPr lang="en-US" sz="2200" b="1" dirty="0">
                <a:solidFill>
                  <a:schemeClr val="tx1"/>
                </a:solidFill>
                <a:latin typeface="Courier New" pitchFamily="49" charset="0"/>
              </a:rPr>
              <a:t>ArrayList</a:t>
            </a:r>
            <a:r>
              <a:rPr lang="en-US" sz="2200" dirty="0">
                <a:solidFill>
                  <a:schemeClr val="tx1"/>
                </a:solidFill>
              </a:rPr>
              <a:t> </a:t>
            </a:r>
            <a:r>
              <a:rPr lang="en-US" sz="2200" dirty="0">
                <a:solidFill>
                  <a:schemeClr val="tx1"/>
                </a:solidFill>
                <a:latin typeface="+mn-lt"/>
              </a:rPr>
              <a:t>can eventually grow</a:t>
            </a:r>
          </a:p>
          <a:p>
            <a:pPr eaLnBrk="1" hangingPunct="1"/>
            <a:r>
              <a:rPr lang="en-US" sz="2200" dirty="0">
                <a:solidFill>
                  <a:schemeClr val="tx1"/>
                </a:solidFill>
              </a:rPr>
              <a:t>Note that the base type of an ArrayList is specified as a </a:t>
            </a:r>
            <a:r>
              <a:rPr lang="en-US" sz="2200" b="1" dirty="0">
                <a:solidFill>
                  <a:schemeClr val="tx1"/>
                </a:solidFill>
              </a:rPr>
              <a:t>type parameter</a:t>
            </a:r>
          </a:p>
        </p:txBody>
      </p:sp>
    </p:spTree>
    <p:extLst>
      <p:ext uri="{BB962C8B-B14F-4D97-AF65-F5344CB8AC3E}">
        <p14:creationId xmlns:p14="http://schemas.microsoft.com/office/powerpoint/2010/main" val="1772422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                                                                Using the ArrayList Class </a:t>
            </a:r>
            <a:r>
              <a:rPr lang="en-US" sz="2000" b="0" dirty="0"/>
              <a:t>(3 of 4)</a:t>
            </a:r>
            <a:endParaRPr lang="en-US" dirty="0"/>
          </a:p>
        </p:txBody>
      </p:sp>
      <p:sp>
        <p:nvSpPr>
          <p:cNvPr id="9" name="Content Placeholder 2"/>
          <p:cNvSpPr>
            <a:spLocks noGrp="1"/>
          </p:cNvSpPr>
          <p:nvPr>
            <p:ph sz="quarter" idx="14"/>
          </p:nvPr>
        </p:nvSpPr>
        <p:spPr>
          <a:xfrm>
            <a:off x="457200" y="1611006"/>
            <a:ext cx="8229600" cy="764446"/>
          </a:xfrm>
        </p:spPr>
        <p:txBody>
          <a:bodyPr/>
          <a:lstStyle/>
          <a:p>
            <a:pPr eaLnBrk="1" hangingPunct="1"/>
            <a:r>
              <a:rPr lang="en-US" dirty="0">
                <a:solidFill>
                  <a:schemeClr val="tx1"/>
                </a:solidFill>
              </a:rPr>
              <a:t>The </a:t>
            </a:r>
            <a:r>
              <a:rPr lang="en-US" b="1" dirty="0">
                <a:solidFill>
                  <a:schemeClr val="tx1"/>
                </a:solidFill>
                <a:latin typeface="Courier New" pitchFamily="49" charset="0"/>
              </a:rPr>
              <a:t>add</a:t>
            </a:r>
            <a:r>
              <a:rPr lang="en-US" dirty="0">
                <a:solidFill>
                  <a:schemeClr val="tx1"/>
                </a:solidFill>
              </a:rPr>
              <a:t> method is used to set an element for the first time in an </a:t>
            </a:r>
            <a:r>
              <a:rPr lang="en-US" b="1" dirty="0">
                <a:solidFill>
                  <a:schemeClr val="tx1"/>
                </a:solidFill>
                <a:latin typeface="Courier New" pitchFamily="49" charset="0"/>
              </a:rPr>
              <a:t>ArrayList</a:t>
            </a:r>
            <a:endParaRPr lang="en-US" dirty="0">
              <a:solidFill>
                <a:schemeClr val="tx1"/>
              </a:solidFill>
            </a:endParaRPr>
          </a:p>
        </p:txBody>
      </p:sp>
      <p:pic>
        <p:nvPicPr>
          <p:cNvPr id="3" name="Picture 3" descr="Computer code reads, list period add left parenthesis double quote something double quote right parenthesis semicolon."/>
          <p:cNvPicPr>
            <a:picLocks noChangeAspect="1"/>
          </p:cNvPicPr>
          <p:nvPr/>
        </p:nvPicPr>
        <p:blipFill>
          <a:blip r:embed="rId2"/>
          <a:stretch>
            <a:fillRect/>
          </a:stretch>
        </p:blipFill>
        <p:spPr>
          <a:xfrm>
            <a:off x="1675482" y="2524630"/>
            <a:ext cx="5108891" cy="749873"/>
          </a:xfrm>
          <a:prstGeom prst="rect">
            <a:avLst/>
          </a:prstGeom>
        </p:spPr>
      </p:pic>
      <p:sp>
        <p:nvSpPr>
          <p:cNvPr id="11" name="Content Placeholder 4"/>
          <p:cNvSpPr>
            <a:spLocks noGrp="1"/>
          </p:cNvSpPr>
          <p:nvPr>
            <p:ph sz="quarter" idx="16"/>
          </p:nvPr>
        </p:nvSpPr>
        <p:spPr>
          <a:xfrm>
            <a:off x="457200" y="3423681"/>
            <a:ext cx="8229600" cy="1761674"/>
          </a:xfrm>
        </p:spPr>
        <p:txBody>
          <a:bodyPr/>
          <a:lstStyle/>
          <a:p>
            <a:pPr lvl="1" indent="-283464" eaLnBrk="1" hangingPunct="1"/>
            <a:r>
              <a:rPr lang="en-US" sz="2400" dirty="0">
                <a:solidFill>
                  <a:schemeClr val="tx1"/>
                </a:solidFill>
                <a:latin typeface="+mn-lt"/>
              </a:rPr>
              <a:t>The method name </a:t>
            </a:r>
            <a:r>
              <a:rPr lang="en-US" sz="2400" b="1" dirty="0">
                <a:solidFill>
                  <a:schemeClr val="tx1"/>
                </a:solidFill>
                <a:latin typeface="Courier New" pitchFamily="49" charset="0"/>
              </a:rPr>
              <a:t>add</a:t>
            </a:r>
            <a:r>
              <a:rPr lang="en-US" sz="2400" dirty="0">
                <a:solidFill>
                  <a:schemeClr val="tx1"/>
                </a:solidFill>
              </a:rPr>
              <a:t> </a:t>
            </a:r>
            <a:r>
              <a:rPr lang="en-US" sz="2400" dirty="0">
                <a:solidFill>
                  <a:schemeClr val="tx1"/>
                </a:solidFill>
                <a:latin typeface="+mn-lt"/>
              </a:rPr>
              <a:t>is overloaded</a:t>
            </a:r>
          </a:p>
          <a:p>
            <a:pPr lvl="1" indent="-283464" eaLnBrk="1" hangingPunct="1"/>
            <a:r>
              <a:rPr lang="en-US" sz="2400" dirty="0">
                <a:solidFill>
                  <a:schemeClr val="tx1"/>
                </a:solidFill>
                <a:latin typeface="+mn-lt"/>
              </a:rPr>
              <a:t>There is also a two argument version that allows an item to be added at any currently used index position or at the first unused position</a:t>
            </a:r>
          </a:p>
        </p:txBody>
      </p:sp>
    </p:spTree>
    <p:extLst>
      <p:ext uri="{BB962C8B-B14F-4D97-AF65-F5344CB8AC3E}">
        <p14:creationId xmlns:p14="http://schemas.microsoft.com/office/powerpoint/2010/main" val="3557083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                                                                   Using the ArrayList Class </a:t>
            </a:r>
            <a:r>
              <a:rPr lang="en-US" sz="2000" b="0" dirty="0"/>
              <a:t>(4 of 4)</a:t>
            </a:r>
            <a:endParaRPr lang="en-US" dirty="0"/>
          </a:p>
        </p:txBody>
      </p:sp>
      <p:sp>
        <p:nvSpPr>
          <p:cNvPr id="9" name="Content Placeholder 2"/>
          <p:cNvSpPr>
            <a:spLocks noGrp="1"/>
          </p:cNvSpPr>
          <p:nvPr>
            <p:ph sz="quarter" idx="14"/>
          </p:nvPr>
        </p:nvSpPr>
        <p:spPr>
          <a:xfrm>
            <a:off x="457200" y="1611006"/>
            <a:ext cx="8229600" cy="782014"/>
          </a:xfrm>
        </p:spPr>
        <p:txBody>
          <a:bodyPr/>
          <a:lstStyle/>
          <a:p>
            <a:pPr eaLnBrk="1" hangingPunct="1"/>
            <a:r>
              <a:rPr lang="en-US" dirty="0">
                <a:solidFill>
                  <a:schemeClr val="tx1"/>
                </a:solidFill>
              </a:rPr>
              <a:t>The </a:t>
            </a:r>
            <a:r>
              <a:rPr lang="en-US" b="1" dirty="0">
                <a:solidFill>
                  <a:schemeClr val="tx1"/>
                </a:solidFill>
                <a:latin typeface="Courier New" pitchFamily="49" charset="0"/>
              </a:rPr>
              <a:t>size</a:t>
            </a:r>
            <a:r>
              <a:rPr lang="en-US" dirty="0">
                <a:solidFill>
                  <a:schemeClr val="tx1"/>
                </a:solidFill>
              </a:rPr>
              <a:t> method is used to find out how many indices already have elements in the </a:t>
            </a:r>
            <a:r>
              <a:rPr lang="en-US" b="1" dirty="0">
                <a:solidFill>
                  <a:schemeClr val="tx1"/>
                </a:solidFill>
                <a:latin typeface="Courier New" pitchFamily="49" charset="0"/>
              </a:rPr>
              <a:t>ArrayList</a:t>
            </a:r>
          </a:p>
        </p:txBody>
      </p:sp>
      <p:pic>
        <p:nvPicPr>
          <p:cNvPr id="6" name="Picture 3" descr="Computer code titled, Array List, reads, i n t how Many equals list period size left parenthesis right parenthesis semicolon."/>
          <p:cNvPicPr>
            <a:picLocks noChangeAspect="1"/>
          </p:cNvPicPr>
          <p:nvPr/>
        </p:nvPicPr>
        <p:blipFill>
          <a:blip r:embed="rId2"/>
          <a:stretch>
            <a:fillRect/>
          </a:stretch>
        </p:blipFill>
        <p:spPr>
          <a:xfrm>
            <a:off x="736996" y="2449994"/>
            <a:ext cx="5145470" cy="1152244"/>
          </a:xfrm>
          <a:prstGeom prst="rect">
            <a:avLst/>
          </a:prstGeom>
        </p:spPr>
      </p:pic>
      <p:sp>
        <p:nvSpPr>
          <p:cNvPr id="11" name="Content Placeholder 4"/>
          <p:cNvSpPr>
            <a:spLocks noGrp="1"/>
          </p:cNvSpPr>
          <p:nvPr>
            <p:ph sz="quarter" idx="16"/>
          </p:nvPr>
        </p:nvSpPr>
        <p:spPr>
          <a:xfrm>
            <a:off x="457200" y="3659212"/>
            <a:ext cx="8229600" cy="1188076"/>
          </a:xfrm>
        </p:spPr>
        <p:txBody>
          <a:bodyPr/>
          <a:lstStyle/>
          <a:p>
            <a:pPr eaLnBrk="1" hangingPunct="1"/>
            <a:r>
              <a:rPr lang="en-US" dirty="0">
                <a:solidFill>
                  <a:schemeClr val="tx1"/>
                </a:solidFill>
              </a:rPr>
              <a:t>The </a:t>
            </a:r>
            <a:r>
              <a:rPr lang="en-US" b="1" dirty="0">
                <a:solidFill>
                  <a:schemeClr val="tx1"/>
                </a:solidFill>
                <a:latin typeface="Courier New" pitchFamily="49" charset="0"/>
              </a:rPr>
              <a:t>set</a:t>
            </a:r>
            <a:r>
              <a:rPr lang="en-US" dirty="0">
                <a:solidFill>
                  <a:schemeClr val="tx1"/>
                </a:solidFill>
              </a:rPr>
              <a:t> method is used to replace any existing element, and the </a:t>
            </a:r>
            <a:r>
              <a:rPr lang="en-US" b="1" dirty="0">
                <a:solidFill>
                  <a:schemeClr val="tx1"/>
                </a:solidFill>
                <a:latin typeface="Courier New" pitchFamily="49" charset="0"/>
              </a:rPr>
              <a:t>get</a:t>
            </a:r>
            <a:r>
              <a:rPr lang="en-US" dirty="0">
                <a:solidFill>
                  <a:schemeClr val="tx1"/>
                </a:solidFill>
              </a:rPr>
              <a:t> method is used to access the value of any existing element</a:t>
            </a:r>
          </a:p>
        </p:txBody>
      </p:sp>
      <p:pic>
        <p:nvPicPr>
          <p:cNvPr id="10" name="Picture 5" descr="Computer code has 2 lines. Line 1. list period set left parenthesis index comma double quote something else double quote right parenthesis semicolon. Line 2. String thing equals list period get left parenthesis index right parenthesis semicolon."/>
          <p:cNvPicPr>
            <a:picLocks noChangeAspect="1"/>
          </p:cNvPicPr>
          <p:nvPr/>
        </p:nvPicPr>
        <p:blipFill>
          <a:blip r:embed="rId3"/>
          <a:stretch>
            <a:fillRect/>
          </a:stretch>
        </p:blipFill>
        <p:spPr>
          <a:xfrm>
            <a:off x="736996" y="4895020"/>
            <a:ext cx="6572058" cy="1042506"/>
          </a:xfrm>
          <a:prstGeom prst="rect">
            <a:avLst/>
          </a:prstGeom>
        </p:spPr>
      </p:pic>
    </p:spTree>
    <p:extLst>
      <p:ext uri="{BB962C8B-B14F-4D97-AF65-F5344CB8AC3E}">
        <p14:creationId xmlns:p14="http://schemas.microsoft.com/office/powerpoint/2010/main" val="103542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Tip: Summary of Adding to an ArrayList</a:t>
            </a:r>
            <a:r>
              <a:rPr lang="en-US" sz="3000" dirty="0">
                <a:latin typeface="Times New Roman" panose="02020603050405020304" pitchFamily="18" charset="0"/>
                <a:cs typeface="Times New Roman" panose="02020603050405020304" pitchFamily="18" charset="0"/>
              </a:rPr>
              <a:t> </a:t>
            </a:r>
            <a:br>
              <a:rPr lang="en-US" sz="30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(1 of 3)</a:t>
            </a:r>
          </a:p>
        </p:txBody>
      </p:sp>
      <p:sp>
        <p:nvSpPr>
          <p:cNvPr id="8" name="Content Placeholder 2"/>
          <p:cNvSpPr>
            <a:spLocks noGrp="1"/>
          </p:cNvSpPr>
          <p:nvPr>
            <p:ph type="body" idx="1"/>
          </p:nvPr>
        </p:nvSpPr>
        <p:spPr>
          <a:xfrm>
            <a:off x="457200" y="1610139"/>
            <a:ext cx="8229600" cy="4525963"/>
          </a:xfrm>
        </p:spPr>
        <p:txBody>
          <a:bodyPr/>
          <a:lstStyle/>
          <a:p>
            <a:pPr eaLnBrk="1" hangingPunct="1"/>
            <a:r>
              <a:rPr lang="en-US" dirty="0">
                <a:solidFill>
                  <a:schemeClr val="tx1"/>
                </a:solidFill>
              </a:rPr>
              <a:t>The </a:t>
            </a:r>
            <a:r>
              <a:rPr lang="en-US" b="1" dirty="0">
                <a:solidFill>
                  <a:schemeClr val="tx1"/>
                </a:solidFill>
                <a:latin typeface="Courier New" pitchFamily="49" charset="0"/>
              </a:rPr>
              <a:t>add</a:t>
            </a:r>
            <a:r>
              <a:rPr lang="en-US" dirty="0">
                <a:solidFill>
                  <a:schemeClr val="tx1"/>
                </a:solidFill>
              </a:rPr>
              <a:t> method is usually used to place an element in an </a:t>
            </a:r>
            <a:r>
              <a:rPr lang="en-US" b="1" dirty="0">
                <a:solidFill>
                  <a:schemeClr val="tx1"/>
                </a:solidFill>
                <a:latin typeface="Courier New" pitchFamily="49" charset="0"/>
              </a:rPr>
              <a:t>ArrayList</a:t>
            </a:r>
            <a:r>
              <a:rPr lang="en-US" dirty="0">
                <a:solidFill>
                  <a:schemeClr val="tx1"/>
                </a:solidFill>
              </a:rPr>
              <a:t> position for the first time (at an </a:t>
            </a:r>
            <a:r>
              <a:rPr lang="en-US" b="1" dirty="0">
                <a:solidFill>
                  <a:schemeClr val="tx1"/>
                </a:solidFill>
                <a:latin typeface="Courier New" pitchFamily="49" charset="0"/>
              </a:rPr>
              <a:t>ArrayList</a:t>
            </a:r>
            <a:r>
              <a:rPr lang="en-US" dirty="0">
                <a:solidFill>
                  <a:schemeClr val="tx1"/>
                </a:solidFill>
              </a:rPr>
              <a:t> index)</a:t>
            </a:r>
          </a:p>
          <a:p>
            <a:pPr eaLnBrk="1" hangingPunct="1"/>
            <a:r>
              <a:rPr lang="en-US" dirty="0">
                <a:solidFill>
                  <a:schemeClr val="tx1"/>
                </a:solidFill>
              </a:rPr>
              <a:t>The simplest </a:t>
            </a:r>
            <a:r>
              <a:rPr lang="en-US" b="1" dirty="0">
                <a:solidFill>
                  <a:schemeClr val="tx1"/>
                </a:solidFill>
                <a:latin typeface="Courier New" pitchFamily="49" charset="0"/>
              </a:rPr>
              <a:t>add</a:t>
            </a:r>
            <a:r>
              <a:rPr lang="en-US" dirty="0">
                <a:solidFill>
                  <a:schemeClr val="tx1"/>
                </a:solidFill>
              </a:rPr>
              <a:t> method has a single parameter for the element to be added, and adds an element at the next unused index, in order</a:t>
            </a:r>
          </a:p>
        </p:txBody>
      </p:sp>
    </p:spTree>
    <p:extLst>
      <p:ext uri="{BB962C8B-B14F-4D97-AF65-F5344CB8AC3E}">
        <p14:creationId xmlns:p14="http://schemas.microsoft.com/office/powerpoint/2010/main" val="537624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Tip: Summary of Adding to an ArrayList</a:t>
            </a:r>
            <a:br>
              <a:rPr lang="en-US"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(2 of 3)</a:t>
            </a:r>
          </a:p>
        </p:txBody>
      </p:sp>
      <p:sp>
        <p:nvSpPr>
          <p:cNvPr id="8" name="Content Placeholder 2"/>
          <p:cNvSpPr>
            <a:spLocks noGrp="1"/>
          </p:cNvSpPr>
          <p:nvPr>
            <p:ph type="body" idx="1"/>
          </p:nvPr>
        </p:nvSpPr>
        <p:spPr>
          <a:xfrm>
            <a:off x="457200" y="1590261"/>
            <a:ext cx="8229600" cy="4525963"/>
          </a:xfrm>
        </p:spPr>
        <p:txBody>
          <a:bodyPr/>
          <a:lstStyle/>
          <a:p>
            <a:pPr eaLnBrk="1" hangingPunct="1"/>
            <a:r>
              <a:rPr lang="en-US" dirty="0">
                <a:solidFill>
                  <a:schemeClr val="tx1"/>
                </a:solidFill>
              </a:rPr>
              <a:t>An element can be added at an already occupied list position by using the two-parameter version of </a:t>
            </a:r>
            <a:r>
              <a:rPr lang="en-US" b="1" dirty="0">
                <a:solidFill>
                  <a:schemeClr val="tx1"/>
                </a:solidFill>
                <a:latin typeface="Courier New" pitchFamily="49" charset="0"/>
              </a:rPr>
              <a:t>add</a:t>
            </a:r>
            <a:endParaRPr lang="en-US" dirty="0">
              <a:solidFill>
                <a:schemeClr val="tx1"/>
              </a:solidFill>
            </a:endParaRPr>
          </a:p>
          <a:p>
            <a:pPr eaLnBrk="1" hangingPunct="1"/>
            <a:r>
              <a:rPr lang="en-US" dirty="0">
                <a:solidFill>
                  <a:schemeClr val="tx1"/>
                </a:solidFill>
              </a:rPr>
              <a:t>This causes the new element to be placed at the index specified, and every other member of the </a:t>
            </a:r>
            <a:r>
              <a:rPr lang="en-US" b="1" dirty="0">
                <a:solidFill>
                  <a:schemeClr val="tx1"/>
                </a:solidFill>
                <a:latin typeface="Courier New" pitchFamily="49" charset="0"/>
              </a:rPr>
              <a:t>ArrayList</a:t>
            </a:r>
            <a:r>
              <a:rPr lang="en-US" dirty="0">
                <a:solidFill>
                  <a:schemeClr val="tx1"/>
                </a:solidFill>
              </a:rPr>
              <a:t> to be moved up by one position</a:t>
            </a:r>
          </a:p>
        </p:txBody>
      </p:sp>
    </p:spTree>
    <p:extLst>
      <p:ext uri="{BB962C8B-B14F-4D97-AF65-F5344CB8AC3E}">
        <p14:creationId xmlns:p14="http://schemas.microsoft.com/office/powerpoint/2010/main" val="1044984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Tip: Summary of Adding to an ArrayList</a:t>
            </a:r>
            <a:br>
              <a:rPr lang="en-US" sz="30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(3 of 3)</a:t>
            </a:r>
          </a:p>
        </p:txBody>
      </p:sp>
      <p:sp>
        <p:nvSpPr>
          <p:cNvPr id="8" name="Content Placeholder 2"/>
          <p:cNvSpPr>
            <a:spLocks noGrp="1"/>
          </p:cNvSpPr>
          <p:nvPr>
            <p:ph type="body" idx="1"/>
          </p:nvPr>
        </p:nvSpPr>
        <p:spPr>
          <a:xfrm>
            <a:off x="457200" y="1610139"/>
            <a:ext cx="8229600" cy="4525963"/>
          </a:xfrm>
        </p:spPr>
        <p:txBody>
          <a:bodyPr/>
          <a:lstStyle/>
          <a:p>
            <a:pPr eaLnBrk="1" hangingPunct="1"/>
            <a:r>
              <a:rPr lang="en-US" dirty="0">
                <a:solidFill>
                  <a:schemeClr val="tx1"/>
                </a:solidFill>
              </a:rPr>
              <a:t>The two-argument version of </a:t>
            </a:r>
            <a:r>
              <a:rPr lang="en-US" b="1" dirty="0">
                <a:solidFill>
                  <a:schemeClr val="tx1"/>
                </a:solidFill>
                <a:latin typeface="Courier New" pitchFamily="49" charset="0"/>
              </a:rPr>
              <a:t>add</a:t>
            </a:r>
            <a:r>
              <a:rPr lang="en-US" dirty="0">
                <a:solidFill>
                  <a:schemeClr val="tx1"/>
                </a:solidFill>
              </a:rPr>
              <a:t> can also be used to add an element at the first unused position (if that position is known)</a:t>
            </a:r>
          </a:p>
          <a:p>
            <a:pPr eaLnBrk="1" hangingPunct="1"/>
            <a:r>
              <a:rPr lang="en-US" dirty="0">
                <a:solidFill>
                  <a:schemeClr val="tx1"/>
                </a:solidFill>
              </a:rPr>
              <a:t>Any individual element can be changed using the </a:t>
            </a:r>
            <a:r>
              <a:rPr lang="en-US" b="1" dirty="0">
                <a:solidFill>
                  <a:schemeClr val="tx1"/>
                </a:solidFill>
                <a:latin typeface="Courier New" pitchFamily="49" charset="0"/>
              </a:rPr>
              <a:t>set</a:t>
            </a:r>
            <a:r>
              <a:rPr lang="en-US" dirty="0">
                <a:solidFill>
                  <a:schemeClr val="tx1"/>
                </a:solidFill>
              </a:rPr>
              <a:t> method</a:t>
            </a:r>
          </a:p>
          <a:p>
            <a:pPr lvl="1" eaLnBrk="1" hangingPunct="1"/>
            <a:r>
              <a:rPr lang="en-US" dirty="0">
                <a:solidFill>
                  <a:schemeClr val="tx1"/>
                </a:solidFill>
              </a:rPr>
              <a:t>However, </a:t>
            </a:r>
            <a:r>
              <a:rPr lang="en-US" b="1" dirty="0">
                <a:solidFill>
                  <a:schemeClr val="tx1"/>
                </a:solidFill>
                <a:latin typeface="Courier New" pitchFamily="49" charset="0"/>
              </a:rPr>
              <a:t>set</a:t>
            </a:r>
            <a:r>
              <a:rPr lang="en-US" dirty="0">
                <a:solidFill>
                  <a:schemeClr val="tx1"/>
                </a:solidFill>
              </a:rPr>
              <a:t> can only reset an element at an index that already contains an element</a:t>
            </a:r>
          </a:p>
          <a:p>
            <a:pPr eaLnBrk="1" hangingPunct="1"/>
            <a:r>
              <a:rPr lang="en-US" dirty="0">
                <a:solidFill>
                  <a:schemeClr val="tx1"/>
                </a:solidFill>
              </a:rPr>
              <a:t>In addition, the method </a:t>
            </a:r>
            <a:r>
              <a:rPr lang="en-US" b="1" dirty="0">
                <a:solidFill>
                  <a:schemeClr val="tx1"/>
                </a:solidFill>
                <a:latin typeface="Courier New" pitchFamily="49" charset="0"/>
              </a:rPr>
              <a:t>size</a:t>
            </a:r>
            <a:r>
              <a:rPr lang="en-US" dirty="0">
                <a:solidFill>
                  <a:schemeClr val="tx1"/>
                </a:solidFill>
              </a:rPr>
              <a:t> can be used to determine how many elements are stored in an </a:t>
            </a:r>
            <a:r>
              <a:rPr lang="en-US" b="1" dirty="0">
                <a:solidFill>
                  <a:schemeClr val="tx1"/>
                </a:solidFill>
                <a:latin typeface="Courier New" pitchFamily="49" charset="0"/>
              </a:rPr>
              <a:t>ArrayList</a:t>
            </a:r>
            <a:endParaRPr lang="en-US" dirty="0">
              <a:solidFill>
                <a:schemeClr val="tx1"/>
              </a:solidFill>
            </a:endParaRPr>
          </a:p>
        </p:txBody>
      </p:sp>
    </p:spTree>
    <p:extLst>
      <p:ext uri="{BB962C8B-B14F-4D97-AF65-F5344CB8AC3E}">
        <p14:creationId xmlns:p14="http://schemas.microsoft.com/office/powerpoint/2010/main" val="104936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Creating and Accessing Arrays</a:t>
            </a:r>
          </a:p>
        </p:txBody>
      </p:sp>
      <p:sp>
        <p:nvSpPr>
          <p:cNvPr id="17411"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800"/>
              <a:t>The number of indexed variables in an array is called the </a:t>
            </a:r>
            <a:r>
              <a:rPr lang="en-US" sz="2800" i="1"/>
              <a:t>length</a:t>
            </a:r>
            <a:r>
              <a:rPr lang="en-US" sz="2800"/>
              <a:t> or </a:t>
            </a:r>
            <a:r>
              <a:rPr lang="en-US" sz="2800" i="1"/>
              <a:t>size</a:t>
            </a:r>
            <a:r>
              <a:rPr lang="en-US" sz="2800"/>
              <a:t> of the array</a:t>
            </a:r>
          </a:p>
          <a:p>
            <a:pPr eaLnBrk="1" hangingPunct="1">
              <a:lnSpc>
                <a:spcPct val="90000"/>
              </a:lnSpc>
            </a:pPr>
            <a:r>
              <a:rPr lang="en-US" sz="2800"/>
              <a:t>When an array is created, the length of the array is given in square brackets after the array type </a:t>
            </a:r>
          </a:p>
          <a:p>
            <a:pPr eaLnBrk="1" hangingPunct="1">
              <a:lnSpc>
                <a:spcPct val="90000"/>
              </a:lnSpc>
            </a:pPr>
            <a:r>
              <a:rPr lang="en-US" sz="2800"/>
              <a:t>The indexed variables are then numbered starting with </a:t>
            </a:r>
            <a:r>
              <a:rPr lang="en-US" sz="2800" b="1">
                <a:solidFill>
                  <a:srgbClr val="034CA1"/>
                </a:solidFill>
                <a:latin typeface="Courier New" pitchFamily="49" charset="0"/>
              </a:rPr>
              <a:t>0</a:t>
            </a:r>
            <a:r>
              <a:rPr lang="en-US" sz="2800"/>
              <a:t>, and ending with the integer that is </a:t>
            </a:r>
            <a:r>
              <a:rPr lang="en-US" sz="2800" i="1"/>
              <a:t>one less than the length of the array</a:t>
            </a:r>
          </a:p>
          <a:p>
            <a:pPr eaLnBrk="1" hangingPunct="1">
              <a:lnSpc>
                <a:spcPct val="90000"/>
              </a:lnSpc>
              <a:buFontTx/>
              <a:buNone/>
            </a:pPr>
            <a:r>
              <a:rPr lang="en-US" sz="2000" b="1">
                <a:solidFill>
                  <a:srgbClr val="034CA1"/>
                </a:solidFill>
                <a:latin typeface="Courier New" pitchFamily="49" charset="0"/>
              </a:rPr>
              <a:t>score[0], score[1], score[2], score[3], score[4]</a:t>
            </a:r>
            <a:endParaRPr lang="en-US" sz="2000" i="1"/>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(1 of 12)</a:t>
            </a:r>
          </a:p>
        </p:txBody>
      </p:sp>
      <p:sp>
        <p:nvSpPr>
          <p:cNvPr id="8" name="Content Placeholder 2"/>
          <p:cNvSpPr>
            <a:spLocks noGrp="1"/>
          </p:cNvSpPr>
          <p:nvPr>
            <p:ph type="body" idx="1"/>
          </p:nvPr>
        </p:nvSpPr>
        <p:spPr>
          <a:xfrm>
            <a:off x="457200" y="1590261"/>
            <a:ext cx="8229600" cy="4525963"/>
          </a:xfrm>
        </p:spPr>
        <p:txBody>
          <a:bodyPr/>
          <a:lstStyle/>
          <a:p>
            <a:pPr eaLnBrk="1" hangingPunct="1"/>
            <a:r>
              <a:rPr lang="en-US" dirty="0">
                <a:solidFill>
                  <a:schemeClr val="tx1"/>
                </a:solidFill>
              </a:rPr>
              <a:t>The tools for manipulating arrays consist only of the square brackets and the instance variable </a:t>
            </a:r>
            <a:r>
              <a:rPr lang="en-US" b="1" dirty="0">
                <a:solidFill>
                  <a:schemeClr val="tx1"/>
                </a:solidFill>
                <a:latin typeface="Courier New" pitchFamily="49" charset="0"/>
              </a:rPr>
              <a:t>length</a:t>
            </a:r>
          </a:p>
          <a:p>
            <a:pPr eaLnBrk="1" hangingPunct="1"/>
            <a:r>
              <a:rPr lang="en-US" b="1" dirty="0">
                <a:solidFill>
                  <a:schemeClr val="tx1"/>
                </a:solidFill>
                <a:latin typeface="Courier New" pitchFamily="49" charset="0"/>
              </a:rPr>
              <a:t>ArrayLists</a:t>
            </a:r>
            <a:r>
              <a:rPr lang="en-US" dirty="0">
                <a:solidFill>
                  <a:schemeClr val="tx1"/>
                </a:solidFill>
              </a:rPr>
              <a:t>, however, come with a selection of powerful methods that can do many of the things for which code would have to be written in order to do them using arrays</a:t>
            </a:r>
          </a:p>
        </p:txBody>
      </p:sp>
    </p:spTree>
    <p:extLst>
      <p:ext uri="{BB962C8B-B14F-4D97-AF65-F5344CB8AC3E}">
        <p14:creationId xmlns:p14="http://schemas.microsoft.com/office/powerpoint/2010/main" val="852871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(2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6" name="Picture 3" descr="Title reads, constructors. First computer code reads, public array list left angle bracket base underscore right angle bracket left parenthesis i n t initial capacity right parenthesis. Description below code reads, Creates an empty array list with the specified base underscore type and initial capacity. Second line reads, public array list left angle bracket base underscore type left parenthesis right parenthesis. Description below code reads, Creates an empty array list with the specified base underscore type and an initial capacity of 10."/>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2898" t="15745" r="3240" b="12631"/>
          <a:stretch/>
        </p:blipFill>
        <p:spPr bwMode="auto">
          <a:xfrm>
            <a:off x="924339" y="2355304"/>
            <a:ext cx="7295322" cy="230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48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(3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5" name="Picture 3" descr="Title reads, Array Like Methods. First computer code reads, public Base underscore Type set left parenthesis i n t index comma Base underscore Type new Element right parenthesis. Description below code reads, Sets the element at the specified index to new Element. Returns the element previously at that position comma but the method is often used as if it were a void method. If you draw an analogy between the Array List and an array a comma this statement is analogous to setting a left bracket index right bracket to the value new Element. The index must be a value greater than or equal to 0 and less than the current size of the Array List. Throws an Index Out Of Bounds Exception if the index is not in this range. Second code reads, public Base underscore Type get left parenthesis i n t index right parenthesis. Description below code reads, Returns the element at the specified index. This statement is analogous to returning a left bracket index right bracket for an array a. The index must be a value greater than or equal to 0 and less than the current size of the Array List. Throws Index Out Of Bounds Exception if the index is not in this range. "/>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2771" t="11097" r="4518" b="9005"/>
          <a:stretch/>
        </p:blipFill>
        <p:spPr bwMode="auto">
          <a:xfrm>
            <a:off x="969066" y="2355304"/>
            <a:ext cx="7205869" cy="35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43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(4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6" name="Picture 3" descr="Title reads, Methods to Add Elements. First computer code reads, public Boolean add left parenthesis Base underscore Type new Element right parenthesis. Description below code reads, Adds the specified element to the end of the calling Array List and increases the Array List's size by one. The capacity of the Array List is increased if that is required. Returns true if the add is successful. Left parenthesis The return type is Boolean comma but the method is typically used as if it were a void method period right parenthesis. Second code reads, public void add left parenthesis i n t index comma Base underscore Type new Element right parenthesis. Description below code reads, Inserts new Element as an element in the calling Array List at the specified index. Each element in the Array List with an index greater than or equal to index is shifted upward to have an index that is one greater than the value it had previously. The index must be a value greater than or equal to 0 and less than or equal to the current size of the Array List. Throws Index Out Of Bounds Exception if the index is not in this range. Note that you can use this method to add an element after the last element. The capacity of the Array List is increased if that is required."/>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2771" t="11418" r="3880" b="8867"/>
          <a:stretch/>
        </p:blipFill>
        <p:spPr bwMode="auto">
          <a:xfrm>
            <a:off x="944218" y="2355304"/>
            <a:ext cx="7255565" cy="374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176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(5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5" name="Picture 3" descr="Title reads, methods to remove elements. Computer code reads, public Base underscore Type remove left parenthesis i n t index right parenthesis. Description below the code reads, Deletes and returns the element at the specified index. Each element in the Array List with an index greater than index is decreased to have an index that is one less than the value it had previously. The index must be a value greater than or equal to 0 and less than the current size of the Array List. Throws Index Out Of Bounds Exception if the index is not in this range. Often used as if it were a void method."/>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3026" t="14482" r="4391" b="11762"/>
          <a:stretch/>
        </p:blipFill>
        <p:spPr bwMode="auto">
          <a:xfrm>
            <a:off x="974035" y="2355304"/>
            <a:ext cx="7195931" cy="21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550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(6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6" name="Picture 3" descr="First computer code reads, protected void remove Range left parenthesis i n t from Index comma i n t to Index right parenthesis. Description below code reads, Deletes all the elements with indices i such that from Index less than or equals i less than to Index. Elements with indices greater than or equal to, to Index are decreased appropriately. Second code reads, public Boolean remove left parenthesis Object the Element right parenthesis. Description below code reads, Removes one occurrence of the Element from the calling Array List. If the Element is found in the Array List comma then each element in the Array List with an index greater than the removed element’s index is decreased to have an index that is one less than the value it had previously. Returns true if the Element was found left parenthesis and removed right parenthesis. Returns false if the Element was not found in the calling Array List. Third code reads, public void clear left parenthesis right parenthesis. Description below code reads, removes all elements from the calling array list and sets the array list’s size to zero."/>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2898" t="11082" r="5414" b="9093"/>
          <a:stretch/>
        </p:blipFill>
        <p:spPr bwMode="auto">
          <a:xfrm>
            <a:off x="1008822" y="2355304"/>
            <a:ext cx="7126356" cy="386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992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(7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5" name="Picture 3" descr="Title reads, search methods. First computer code reads, public Boolean contains left parenthesis Object target right parenthesis. Description below code reads, Returns true if the calling Array List contains target semicolon otherwise comma returns false. Uses the method equals of the object target to test for equality with any element in the calling Array List. Second code reads, public i n t index Of left parenthesis Object target right parenthesis. Description below code reads, Returns the index of the first element that is equal to target. Uses the method equals of the object target to test for equality. Returns negative 1 if target is not found. Third code reads, public i n t last Index Of left parentheses object target right parenthesis. Description below code reads, Returns the index of the last element that is equal to target. Uses the method equals of the object target to test for equality. Returns negative 1 if target is not found."/>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3027" t="10428" r="4006" b="8601"/>
          <a:stretch/>
        </p:blipFill>
        <p:spPr bwMode="auto">
          <a:xfrm>
            <a:off x="959126" y="2355304"/>
            <a:ext cx="7225748" cy="393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618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(8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6" name="Picture 3" descr="Title reads, Memory Management left parenthesis Size and Capacity right parenthesis. Computer code reads, public Boolean is empty left parenthesis right parenthesis. Description below code reads, Returns true if the calling Array List is empty left parenthesis that is comma has size 0 right parenthesis semicolon otherwise comma returns false."/>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3283" t="19914" r="5925" b="14514"/>
          <a:stretch/>
        </p:blipFill>
        <p:spPr bwMode="auto">
          <a:xfrm>
            <a:off x="1043609" y="2355304"/>
            <a:ext cx="7056783" cy="134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620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(9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5" name="Picture 3" descr="First computer code reads, public i n t size left parenthesis right parenthesis. Description below code reads, returns the number of elements in the calling array list. Second code reads, public void ensure Capacity left parenthesis i n t new Capacity right parenthesis. Description below code reads, Increases the capacity of the calling Array List comma if necessary comma in order to ensure that the Array List can hold at least new Capacity elements. Using ensure Capacity can sometimes increase efficiency comma but its use is not needed for any other reason. Third code reads, public void trim to size left parenthesis right parenthesis. Description below code reads, Trims the capacity of the calling Array List to the Array List's current size. This method is used to save storage space."/>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3410" t="12290" r="3240" b="9421"/>
          <a:stretch/>
        </p:blipFill>
        <p:spPr bwMode="auto">
          <a:xfrm>
            <a:off x="944217" y="2355304"/>
            <a:ext cx="7255566" cy="341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816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(10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6" name="Picture 3" descr="Title reads, Make a Copy. First computer code reads, public object left bracket right bracket to Array left parentheses right parentheses. Description below code reads, returns an array containing all the elements on the list. Preserves the order of the elements. Second code reads, public Type left bracket right bracket to Array left parentheses type left bracket right bracket a right parentheses. Description below code reads, Returns an array containing all the elements on the list. Preserves the order of the elements. Type can be any class types. If the list will fit in a comma the elements are copied to a and a is returned. Any elements of a not needed for list elements are set to null. If the list will not fit in a comma a new array is created. Left parenthesis As we will discuss in Section 14 period 2 comma the correct Java syntax for this method heading is. Third code reads, public left angle bracket Type right angle bracket Type left bracket right bracket to Array left parenthesis Type left bracket right bracket a right parenthesis. Description below code reads, however comma, at this point we have not yet explained this kind of type parameter syntax period right parenthesis."/>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3154" t="11346" r="3879" b="9439"/>
          <a:stretch/>
        </p:blipFill>
        <p:spPr bwMode="auto">
          <a:xfrm>
            <a:off x="959126" y="2355304"/>
            <a:ext cx="7225748" cy="381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07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Creating and Accessing Arrays</a:t>
            </a:r>
          </a:p>
        </p:txBody>
      </p:sp>
      <p:sp>
        <p:nvSpPr>
          <p:cNvPr id="18435" name="Rectangle 3"/>
          <p:cNvSpPr>
            <a:spLocks noGrp="1" noChangeArrowheads="1"/>
          </p:cNvSpPr>
          <p:nvPr>
            <p:ph idx="4294967295"/>
          </p:nvPr>
        </p:nvSpPr>
        <p:spPr>
          <a:xfrm>
            <a:off x="457200" y="1600200"/>
            <a:ext cx="8229600" cy="4525963"/>
          </a:xfrm>
          <a:prstGeom prst="rect">
            <a:avLst/>
          </a:prstGeom>
        </p:spPr>
        <p:txBody>
          <a:bodyPr/>
          <a:lstStyle/>
          <a:p>
            <a:pPr lvl="1" eaLnBrk="1" hangingPunct="1">
              <a:lnSpc>
                <a:spcPct val="80000"/>
              </a:lnSpc>
              <a:buFontTx/>
              <a:buNone/>
            </a:pPr>
            <a:r>
              <a:rPr lang="en-US" sz="2000" b="1">
                <a:solidFill>
                  <a:srgbClr val="034CA1"/>
                </a:solidFill>
                <a:latin typeface="Courier New" pitchFamily="49" charset="0"/>
              </a:rPr>
              <a:t>double[] score = new double[5];</a:t>
            </a:r>
            <a:endParaRPr lang="en-US" sz="2000" b="1"/>
          </a:p>
          <a:p>
            <a:pPr eaLnBrk="1" hangingPunct="1">
              <a:lnSpc>
                <a:spcPct val="80000"/>
              </a:lnSpc>
            </a:pPr>
            <a:r>
              <a:rPr lang="en-US" sz="2400"/>
              <a:t>A variable may be used in place of the integer (i.e., in place of the integer </a:t>
            </a:r>
            <a:r>
              <a:rPr lang="en-US" sz="2000" b="1" i="1">
                <a:solidFill>
                  <a:srgbClr val="034CA1"/>
                </a:solidFill>
                <a:latin typeface="Courier New" pitchFamily="49" charset="0"/>
              </a:rPr>
              <a:t>5</a:t>
            </a:r>
            <a:r>
              <a:rPr lang="en-US" sz="2000">
                <a:solidFill>
                  <a:srgbClr val="034CA1"/>
                </a:solidFill>
              </a:rPr>
              <a:t> </a:t>
            </a:r>
            <a:r>
              <a:rPr lang="en-US" sz="2000"/>
              <a:t>above</a:t>
            </a:r>
            <a:r>
              <a:rPr lang="en-US" sz="2400"/>
              <a:t>) </a:t>
            </a:r>
          </a:p>
          <a:p>
            <a:pPr lvl="1" eaLnBrk="1" hangingPunct="1">
              <a:lnSpc>
                <a:spcPct val="80000"/>
              </a:lnSpc>
            </a:pPr>
            <a:r>
              <a:rPr lang="en-US" sz="2000"/>
              <a:t>The value of this variable can then be read from the keyboard</a:t>
            </a:r>
          </a:p>
          <a:p>
            <a:pPr lvl="1" eaLnBrk="1" hangingPunct="1">
              <a:lnSpc>
                <a:spcPct val="80000"/>
              </a:lnSpc>
            </a:pPr>
            <a:r>
              <a:rPr lang="en-US" sz="2000"/>
              <a:t>This enables the size of the array to be determined when the program is run</a:t>
            </a:r>
          </a:p>
          <a:p>
            <a:pPr lvl="1" eaLnBrk="1" hangingPunct="1">
              <a:lnSpc>
                <a:spcPct val="80000"/>
              </a:lnSpc>
              <a:buFontTx/>
              <a:buNone/>
            </a:pPr>
            <a:r>
              <a:rPr lang="en-US" sz="2000" b="1">
                <a:solidFill>
                  <a:srgbClr val="034CA1"/>
                </a:solidFill>
                <a:latin typeface="Courier New" pitchFamily="49" charset="0"/>
              </a:rPr>
              <a:t>double[] score = new double[count];</a:t>
            </a:r>
            <a:endParaRPr lang="en-US" sz="2000">
              <a:solidFill>
                <a:srgbClr val="034CA1"/>
              </a:solidFill>
              <a:latin typeface="Courier New" pitchFamily="49" charset="0"/>
            </a:endParaRPr>
          </a:p>
          <a:p>
            <a:pPr eaLnBrk="1" hangingPunct="1">
              <a:lnSpc>
                <a:spcPct val="80000"/>
              </a:lnSpc>
            </a:pPr>
            <a:r>
              <a:rPr lang="en-US" sz="2400"/>
              <a:t>An array can have indexed variables of any type, including any class type</a:t>
            </a:r>
          </a:p>
          <a:p>
            <a:pPr eaLnBrk="1" hangingPunct="1">
              <a:lnSpc>
                <a:spcPct val="80000"/>
              </a:lnSpc>
            </a:pPr>
            <a:r>
              <a:rPr lang="en-US" sz="2400"/>
              <a:t>All of the indexed variables in a single array must be of the same type, called the </a:t>
            </a:r>
            <a:r>
              <a:rPr lang="en-US" sz="2400" i="1"/>
              <a:t>base type </a:t>
            </a:r>
            <a:r>
              <a:rPr lang="en-US" sz="2400"/>
              <a:t>of the array</a:t>
            </a:r>
            <a:endParaRPr lang="en-US" sz="2400" i="1"/>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(11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5" name="Picture 3" descr="Computer code reads, public object clone left parenthesis right parenthesis. Description below code reads, Returns a shallow copy of the calling array list. Warning colon the clone is not an independent copy. Subsequent changes to the clone may affect the calling object and vice versa. Left parenthesis see chapter 5 for a discussion of shallow copy.)"/>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3282" t="18616" r="4390" b="18677"/>
          <a:stretch/>
        </p:blipFill>
        <p:spPr bwMode="auto">
          <a:xfrm>
            <a:off x="983974" y="2355304"/>
            <a:ext cx="7176053" cy="127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035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Methods in the Class ArrayList </a:t>
            </a:r>
            <a:r>
              <a:rPr lang="en-US" sz="2000" b="0" dirty="0">
                <a:latin typeface="Times New Roman" panose="02020603050405020304" pitchFamily="18" charset="0"/>
                <a:cs typeface="Times New Roman" panose="02020603050405020304" pitchFamily="18" charset="0"/>
              </a:rPr>
              <a:t>(12 of 12)</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14.1 </a:t>
            </a:r>
            <a:r>
              <a:rPr lang="en-US" sz="2200" b="1" dirty="0"/>
              <a:t>Some Methods in the Class </a:t>
            </a:r>
            <a:r>
              <a:rPr lang="en-US" sz="2200" b="1" dirty="0">
                <a:latin typeface="Courier New" pitchFamily="49" charset="0"/>
              </a:rPr>
              <a:t>ArrayList</a:t>
            </a:r>
            <a:endParaRPr lang="en-US" sz="2200" dirty="0"/>
          </a:p>
        </p:txBody>
      </p:sp>
      <p:pic>
        <p:nvPicPr>
          <p:cNvPr id="6" name="Picture 3" descr="Title reads, Equality. Computer code reads, public Boolean equals left parenthesis object other right parenthesis. Description below code reads, If other is another Array List left parenthesis of any base type right parenthesis comma then equals returns true if comma and only if comma both Array Lists are of the same size and contain the same list of elements in the same order. Left parenthesis In fact comma if other is any kind of list comma then equals returns true if comma and only if comma both the calling Array List and other are of the same size and contain the same list of elements in the same order. Lists are discussed in Chapter 16. right parenthesis."/>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2642" t="15191" r="4007" b="6684"/>
          <a:stretch/>
        </p:blipFill>
        <p:spPr bwMode="auto">
          <a:xfrm>
            <a:off x="944218" y="2355304"/>
            <a:ext cx="7255565" cy="214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51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The "</a:t>
            </a:r>
            <a:r>
              <a:rPr lang="en-US" b="1">
                <a:latin typeface="Courier New" pitchFamily="49" charset="0"/>
              </a:rPr>
              <a:t>for each</a:t>
            </a:r>
            <a:r>
              <a:rPr lang="en-US"/>
              <a:t>" Loop</a:t>
            </a:r>
          </a:p>
        </p:txBody>
      </p:sp>
      <p:sp>
        <p:nvSpPr>
          <p:cNvPr id="53251" name="Rectangle 3"/>
          <p:cNvSpPr>
            <a:spLocks noGrp="1" noChangeArrowheads="1"/>
          </p:cNvSpPr>
          <p:nvPr>
            <p:ph idx="4294967295"/>
          </p:nvPr>
        </p:nvSpPr>
        <p:spPr>
          <a:xfrm>
            <a:off x="914400" y="1676400"/>
            <a:ext cx="7696200" cy="4419600"/>
          </a:xfrm>
          <a:prstGeom prst="rect">
            <a:avLst/>
          </a:prstGeom>
        </p:spPr>
        <p:txBody>
          <a:bodyPr/>
          <a:lstStyle/>
          <a:p>
            <a:pPr eaLnBrk="1" hangingPunct="1">
              <a:lnSpc>
                <a:spcPct val="80000"/>
              </a:lnSpc>
            </a:pPr>
            <a:r>
              <a:rPr lang="en-US" sz="2400"/>
              <a:t>The standard Java libraries include a number of collection classes</a:t>
            </a:r>
          </a:p>
          <a:p>
            <a:pPr lvl="1" eaLnBrk="1" hangingPunct="1">
              <a:lnSpc>
                <a:spcPct val="80000"/>
              </a:lnSpc>
            </a:pPr>
            <a:r>
              <a:rPr lang="en-US" sz="2000"/>
              <a:t>Classes whose objects store a collection of values</a:t>
            </a:r>
          </a:p>
          <a:p>
            <a:pPr eaLnBrk="1" hangingPunct="1">
              <a:lnSpc>
                <a:spcPct val="80000"/>
              </a:lnSpc>
            </a:pPr>
            <a:r>
              <a:rPr lang="en-US" sz="2400"/>
              <a:t>Ordinary </a:t>
            </a:r>
            <a:r>
              <a:rPr lang="en-US" sz="2400" b="1">
                <a:solidFill>
                  <a:srgbClr val="034CA1"/>
                </a:solidFill>
                <a:latin typeface="Courier New" pitchFamily="49" charset="0"/>
              </a:rPr>
              <a:t>for</a:t>
            </a:r>
            <a:r>
              <a:rPr lang="en-US" sz="2400"/>
              <a:t> loops cannot cycle through the elements in a collection object </a:t>
            </a:r>
          </a:p>
          <a:p>
            <a:pPr lvl="1" eaLnBrk="1" hangingPunct="1">
              <a:lnSpc>
                <a:spcPct val="80000"/>
              </a:lnSpc>
            </a:pPr>
            <a:r>
              <a:rPr lang="en-US" sz="2000"/>
              <a:t>Unlike array elements, collection object elements are not normally associated with indices</a:t>
            </a:r>
          </a:p>
          <a:p>
            <a:pPr eaLnBrk="1" hangingPunct="1">
              <a:lnSpc>
                <a:spcPct val="80000"/>
              </a:lnSpc>
            </a:pPr>
            <a:r>
              <a:rPr lang="en-US" sz="2400"/>
              <a:t>However, there is a new kind of </a:t>
            </a:r>
            <a:r>
              <a:rPr lang="en-US" sz="2400" b="1">
                <a:solidFill>
                  <a:srgbClr val="034CA1"/>
                </a:solidFill>
                <a:latin typeface="Courier New" pitchFamily="49" charset="0"/>
              </a:rPr>
              <a:t>for</a:t>
            </a:r>
            <a:r>
              <a:rPr lang="en-US" sz="2400"/>
              <a:t> loop, first available in Java 5.0, called a </a:t>
            </a:r>
            <a:r>
              <a:rPr lang="en-US" sz="2400" b="1" i="1">
                <a:solidFill>
                  <a:srgbClr val="034CA1"/>
                </a:solidFill>
                <a:latin typeface="Courier New" pitchFamily="49" charset="0"/>
              </a:rPr>
              <a:t>for</a:t>
            </a:r>
            <a:r>
              <a:rPr lang="en-US" sz="2400" i="1"/>
              <a:t>-each loop</a:t>
            </a:r>
            <a:r>
              <a:rPr lang="en-US" sz="2400"/>
              <a:t> or </a:t>
            </a:r>
            <a:r>
              <a:rPr lang="en-US" sz="2400" i="1"/>
              <a:t>enhanced </a:t>
            </a:r>
            <a:r>
              <a:rPr lang="en-US" sz="2400" b="1" i="1">
                <a:solidFill>
                  <a:srgbClr val="034CA1"/>
                </a:solidFill>
                <a:latin typeface="Courier New" pitchFamily="49" charset="0"/>
              </a:rPr>
              <a:t>for</a:t>
            </a:r>
            <a:r>
              <a:rPr lang="en-US" sz="2400" i="1"/>
              <a:t> loop</a:t>
            </a:r>
          </a:p>
          <a:p>
            <a:pPr eaLnBrk="1" hangingPunct="1">
              <a:lnSpc>
                <a:spcPct val="80000"/>
              </a:lnSpc>
            </a:pPr>
            <a:r>
              <a:rPr lang="en-US" sz="2400"/>
              <a:t>This kind of loop can cycle through each element in a collection even though the elements are not indexed</a:t>
            </a:r>
          </a:p>
        </p:txBody>
      </p:sp>
    </p:spTree>
    <p:extLst>
      <p:ext uri="{BB962C8B-B14F-4D97-AF65-F5344CB8AC3E}">
        <p14:creationId xmlns:p14="http://schemas.microsoft.com/office/powerpoint/2010/main" val="3953602198"/>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The "</a:t>
            </a:r>
            <a:r>
              <a:rPr lang="en-US" b="1">
                <a:latin typeface="Courier New" pitchFamily="49" charset="0"/>
              </a:rPr>
              <a:t>for each</a:t>
            </a:r>
            <a:r>
              <a:rPr lang="en-US"/>
              <a:t>" Loop</a:t>
            </a:r>
          </a:p>
        </p:txBody>
      </p:sp>
      <p:sp>
        <p:nvSpPr>
          <p:cNvPr id="54275" name="Rectangle 3"/>
          <p:cNvSpPr>
            <a:spLocks noGrp="1" noChangeArrowheads="1"/>
          </p:cNvSpPr>
          <p:nvPr>
            <p:ph idx="4294967295"/>
          </p:nvPr>
        </p:nvSpPr>
        <p:spPr>
          <a:xfrm>
            <a:off x="914400" y="1676400"/>
            <a:ext cx="7696200" cy="4419600"/>
          </a:xfrm>
          <a:prstGeom prst="rect">
            <a:avLst/>
          </a:prstGeom>
        </p:spPr>
        <p:txBody>
          <a:bodyPr/>
          <a:lstStyle/>
          <a:p>
            <a:pPr eaLnBrk="1" hangingPunct="1">
              <a:lnSpc>
                <a:spcPct val="80000"/>
              </a:lnSpc>
            </a:pPr>
            <a:r>
              <a:rPr lang="en-US" sz="2400"/>
              <a:t>Although an ordinary </a:t>
            </a:r>
            <a:r>
              <a:rPr lang="en-US" sz="2400" b="1">
                <a:solidFill>
                  <a:srgbClr val="034CA1"/>
                </a:solidFill>
                <a:latin typeface="Courier New" pitchFamily="49" charset="0"/>
              </a:rPr>
              <a:t>for</a:t>
            </a:r>
            <a:r>
              <a:rPr lang="en-US" sz="2400"/>
              <a:t> loop cannot cycle through the elements of a collection class, an enhanced </a:t>
            </a:r>
            <a:r>
              <a:rPr lang="en-US" sz="2400" b="1">
                <a:solidFill>
                  <a:srgbClr val="034CA1"/>
                </a:solidFill>
                <a:latin typeface="Courier New" pitchFamily="49" charset="0"/>
              </a:rPr>
              <a:t>for</a:t>
            </a:r>
            <a:r>
              <a:rPr lang="en-US" sz="2400"/>
              <a:t> loop </a:t>
            </a:r>
            <a:r>
              <a:rPr lang="en-US" sz="2400" u="sng"/>
              <a:t>can</a:t>
            </a:r>
            <a:r>
              <a:rPr lang="en-US" sz="2400"/>
              <a:t> cycle through the elements of an array</a:t>
            </a:r>
          </a:p>
          <a:p>
            <a:pPr eaLnBrk="1" hangingPunct="1">
              <a:lnSpc>
                <a:spcPct val="80000"/>
              </a:lnSpc>
            </a:pPr>
            <a:r>
              <a:rPr lang="en-US" sz="2400"/>
              <a:t>The general syntax for a </a:t>
            </a:r>
            <a:r>
              <a:rPr lang="en-US" sz="2400" b="1">
                <a:solidFill>
                  <a:srgbClr val="034CA1"/>
                </a:solidFill>
                <a:latin typeface="Courier New" pitchFamily="49" charset="0"/>
              </a:rPr>
              <a:t>for</a:t>
            </a:r>
            <a:r>
              <a:rPr lang="en-US" sz="2400"/>
              <a:t>-each loop statement used with an array is</a:t>
            </a:r>
          </a:p>
          <a:p>
            <a:pPr lvl="1" eaLnBrk="1" hangingPunct="1">
              <a:lnSpc>
                <a:spcPct val="80000"/>
              </a:lnSpc>
              <a:buFontTx/>
              <a:buNone/>
            </a:pPr>
            <a:r>
              <a:rPr lang="en-US" sz="2000" b="1">
                <a:solidFill>
                  <a:srgbClr val="034CA1"/>
                </a:solidFill>
                <a:latin typeface="Courier New" pitchFamily="49" charset="0"/>
              </a:rPr>
              <a:t>for (</a:t>
            </a:r>
            <a:r>
              <a:rPr lang="en-US" sz="2000" b="1" i="1">
                <a:solidFill>
                  <a:srgbClr val="034CA1"/>
                </a:solidFill>
                <a:latin typeface="Courier New" pitchFamily="49" charset="0"/>
              </a:rPr>
              <a:t>ArrayBaseType VariableName : ArrayName</a:t>
            </a:r>
            <a:r>
              <a:rPr lang="en-US" sz="2000" b="1">
                <a:solidFill>
                  <a:srgbClr val="034CA1"/>
                </a:solidFill>
                <a:latin typeface="Courier New" pitchFamily="49" charset="0"/>
              </a:rPr>
              <a:t>)</a:t>
            </a:r>
          </a:p>
          <a:p>
            <a:pPr lvl="1" eaLnBrk="1" hangingPunct="1">
              <a:lnSpc>
                <a:spcPct val="80000"/>
              </a:lnSpc>
              <a:buFontTx/>
              <a:buNone/>
            </a:pPr>
            <a:r>
              <a:rPr lang="en-US" sz="2000" b="1">
                <a:solidFill>
                  <a:srgbClr val="034CA1"/>
                </a:solidFill>
                <a:latin typeface="Courier New" pitchFamily="49" charset="0"/>
              </a:rPr>
              <a:t>	</a:t>
            </a:r>
            <a:r>
              <a:rPr lang="en-US" sz="2000" b="1" i="1">
                <a:solidFill>
                  <a:srgbClr val="034CA1"/>
                </a:solidFill>
                <a:latin typeface="Courier New" pitchFamily="49" charset="0"/>
              </a:rPr>
              <a:t>Statement</a:t>
            </a:r>
          </a:p>
          <a:p>
            <a:pPr eaLnBrk="1" hangingPunct="1">
              <a:lnSpc>
                <a:spcPct val="80000"/>
              </a:lnSpc>
            </a:pPr>
            <a:r>
              <a:rPr lang="en-US" sz="2400"/>
              <a:t>The above </a:t>
            </a:r>
            <a:r>
              <a:rPr lang="en-US" sz="2400" b="1">
                <a:solidFill>
                  <a:srgbClr val="034CA1"/>
                </a:solidFill>
                <a:latin typeface="Courier New" pitchFamily="49" charset="0"/>
              </a:rPr>
              <a:t>for</a:t>
            </a:r>
            <a:r>
              <a:rPr lang="en-US" sz="2400"/>
              <a:t>-each line should be read as "for each </a:t>
            </a:r>
            <a:r>
              <a:rPr lang="en-US" sz="2400" b="1">
                <a:solidFill>
                  <a:srgbClr val="034CA1"/>
                </a:solidFill>
                <a:latin typeface="Courier New" pitchFamily="49" charset="0"/>
              </a:rPr>
              <a:t>VariableName</a:t>
            </a:r>
            <a:r>
              <a:rPr lang="en-US" sz="2400"/>
              <a:t> in </a:t>
            </a:r>
            <a:r>
              <a:rPr lang="en-US" sz="2400" b="1">
                <a:solidFill>
                  <a:srgbClr val="034CA1"/>
                </a:solidFill>
                <a:latin typeface="Courier New" pitchFamily="49" charset="0"/>
              </a:rPr>
              <a:t>ArrayName</a:t>
            </a:r>
            <a:r>
              <a:rPr lang="en-US" sz="2400"/>
              <a:t> do the following:"</a:t>
            </a:r>
          </a:p>
          <a:p>
            <a:pPr lvl="1" eaLnBrk="1" hangingPunct="1">
              <a:lnSpc>
                <a:spcPct val="80000"/>
              </a:lnSpc>
            </a:pPr>
            <a:r>
              <a:rPr lang="en-US" sz="2000"/>
              <a:t>Note that </a:t>
            </a:r>
            <a:r>
              <a:rPr lang="en-US" sz="2000" b="1">
                <a:solidFill>
                  <a:srgbClr val="034CA1"/>
                </a:solidFill>
                <a:latin typeface="Courier New" pitchFamily="49" charset="0"/>
              </a:rPr>
              <a:t>VariableName</a:t>
            </a:r>
            <a:r>
              <a:rPr lang="en-US" sz="2000"/>
              <a:t> must be declared within the </a:t>
            </a:r>
            <a:r>
              <a:rPr lang="en-US" sz="2000" b="1">
                <a:solidFill>
                  <a:srgbClr val="034CA1"/>
                </a:solidFill>
                <a:latin typeface="Courier New" pitchFamily="49" charset="0"/>
              </a:rPr>
              <a:t>for</a:t>
            </a:r>
            <a:r>
              <a:rPr lang="en-US" sz="2000"/>
              <a:t>-each loop, not before</a:t>
            </a:r>
          </a:p>
          <a:p>
            <a:pPr lvl="1" eaLnBrk="1" hangingPunct="1">
              <a:lnSpc>
                <a:spcPct val="80000"/>
              </a:lnSpc>
            </a:pPr>
            <a:r>
              <a:rPr lang="en-US" sz="2000"/>
              <a:t>Note also that a colon (not a semicolon) is used after </a:t>
            </a:r>
            <a:r>
              <a:rPr lang="en-US" sz="2000" b="1">
                <a:solidFill>
                  <a:srgbClr val="034CA1"/>
                </a:solidFill>
                <a:latin typeface="Courier New" pitchFamily="49" charset="0"/>
              </a:rPr>
              <a:t>VariableName</a:t>
            </a:r>
          </a:p>
        </p:txBody>
      </p:sp>
    </p:spTree>
    <p:extLst>
      <p:ext uri="{BB962C8B-B14F-4D97-AF65-F5344CB8AC3E}">
        <p14:creationId xmlns:p14="http://schemas.microsoft.com/office/powerpoint/2010/main" val="3493012859"/>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The "For-Each" Loop</a:t>
            </a:r>
          </a:p>
        </p:txBody>
      </p:sp>
      <p:sp>
        <p:nvSpPr>
          <p:cNvPr id="55299" name="Rectangle 3"/>
          <p:cNvSpPr>
            <a:spLocks noGrp="1" noChangeArrowheads="1"/>
          </p:cNvSpPr>
          <p:nvPr>
            <p:ph idx="4294967295"/>
          </p:nvPr>
        </p:nvSpPr>
        <p:spPr>
          <a:xfrm>
            <a:off x="914400" y="1676400"/>
            <a:ext cx="7696200" cy="4648200"/>
          </a:xfrm>
          <a:prstGeom prst="rect">
            <a:avLst/>
          </a:prstGeom>
        </p:spPr>
        <p:txBody>
          <a:bodyPr/>
          <a:lstStyle/>
          <a:p>
            <a:pPr eaLnBrk="1" hangingPunct="1">
              <a:lnSpc>
                <a:spcPct val="90000"/>
              </a:lnSpc>
            </a:pPr>
            <a:r>
              <a:rPr lang="en-US" sz="2400"/>
              <a:t>The </a:t>
            </a:r>
            <a:r>
              <a:rPr lang="en-US" sz="2400">
                <a:solidFill>
                  <a:srgbClr val="034CA1"/>
                </a:solidFill>
              </a:rPr>
              <a:t>for</a:t>
            </a:r>
            <a:r>
              <a:rPr lang="en-US" sz="2400"/>
              <a:t>-each loop</a:t>
            </a:r>
            <a:r>
              <a:rPr lang="en-US" sz="2400">
                <a:solidFill>
                  <a:srgbClr val="034CA1"/>
                </a:solidFill>
              </a:rPr>
              <a:t> </a:t>
            </a:r>
            <a:r>
              <a:rPr lang="en-US" sz="2400"/>
              <a:t>can make code cleaner and less error prone</a:t>
            </a:r>
          </a:p>
          <a:p>
            <a:pPr eaLnBrk="1" hangingPunct="1">
              <a:lnSpc>
                <a:spcPct val="90000"/>
              </a:lnSpc>
            </a:pPr>
            <a:r>
              <a:rPr lang="en-US" sz="2400"/>
              <a:t>If the indexed variable in a </a:t>
            </a:r>
            <a:r>
              <a:rPr lang="en-US" sz="2400" b="1">
                <a:solidFill>
                  <a:srgbClr val="034CA1"/>
                </a:solidFill>
                <a:latin typeface="Courier New" pitchFamily="49" charset="0"/>
              </a:rPr>
              <a:t>for</a:t>
            </a:r>
            <a:r>
              <a:rPr lang="en-US" sz="2400"/>
              <a:t> loop is used only as a way to cycle through the elements, then it would be preferable to change it to a </a:t>
            </a:r>
            <a:r>
              <a:rPr lang="en-US" sz="2400">
                <a:solidFill>
                  <a:srgbClr val="034CA1"/>
                </a:solidFill>
              </a:rPr>
              <a:t>for</a:t>
            </a:r>
            <a:r>
              <a:rPr lang="en-US" sz="2400"/>
              <a:t>-each loop</a:t>
            </a:r>
          </a:p>
          <a:p>
            <a:pPr lvl="1" eaLnBrk="1" hangingPunct="1">
              <a:lnSpc>
                <a:spcPct val="90000"/>
              </a:lnSpc>
            </a:pPr>
            <a:r>
              <a:rPr lang="en-US" sz="2000"/>
              <a:t>For example:</a:t>
            </a:r>
          </a:p>
          <a:p>
            <a:pPr lvl="2" eaLnBrk="1" hangingPunct="1">
              <a:lnSpc>
                <a:spcPct val="90000"/>
              </a:lnSpc>
              <a:buFontTx/>
              <a:buNone/>
            </a:pPr>
            <a:r>
              <a:rPr lang="en-US" sz="1800" b="1">
                <a:solidFill>
                  <a:srgbClr val="034CA1"/>
                </a:solidFill>
                <a:latin typeface="Courier New" pitchFamily="49" charset="0"/>
              </a:rPr>
              <a:t>for (int i = 0; i &lt; a.length; i++)</a:t>
            </a:r>
          </a:p>
          <a:p>
            <a:pPr lvl="2" eaLnBrk="1" hangingPunct="1">
              <a:lnSpc>
                <a:spcPct val="90000"/>
              </a:lnSpc>
              <a:buFontTx/>
              <a:buNone/>
            </a:pPr>
            <a:r>
              <a:rPr lang="en-US" sz="1800" b="1">
                <a:solidFill>
                  <a:srgbClr val="034CA1"/>
                </a:solidFill>
                <a:latin typeface="Courier New" pitchFamily="49" charset="0"/>
              </a:rPr>
              <a:t>	a[i] = 0.0;</a:t>
            </a:r>
          </a:p>
          <a:p>
            <a:pPr lvl="1" eaLnBrk="1" hangingPunct="1">
              <a:lnSpc>
                <a:spcPct val="90000"/>
              </a:lnSpc>
            </a:pPr>
            <a:r>
              <a:rPr lang="en-US" sz="2000"/>
              <a:t>Can be changed to:</a:t>
            </a:r>
          </a:p>
          <a:p>
            <a:pPr lvl="2" eaLnBrk="1" hangingPunct="1">
              <a:lnSpc>
                <a:spcPct val="90000"/>
              </a:lnSpc>
              <a:buFontTx/>
              <a:buNone/>
            </a:pPr>
            <a:r>
              <a:rPr lang="en-US" sz="1800" b="1">
                <a:solidFill>
                  <a:srgbClr val="034CA1"/>
                </a:solidFill>
                <a:latin typeface="Courier New" pitchFamily="49" charset="0"/>
              </a:rPr>
              <a:t>for (double element : a)</a:t>
            </a:r>
          </a:p>
          <a:p>
            <a:pPr lvl="2" eaLnBrk="1" hangingPunct="1">
              <a:lnSpc>
                <a:spcPct val="90000"/>
              </a:lnSpc>
              <a:buFontTx/>
              <a:buNone/>
            </a:pPr>
            <a:r>
              <a:rPr lang="en-US" sz="1800" b="1">
                <a:solidFill>
                  <a:srgbClr val="034CA1"/>
                </a:solidFill>
                <a:latin typeface="Courier New" pitchFamily="49" charset="0"/>
              </a:rPr>
              <a:t>	element = 0.0;</a:t>
            </a:r>
          </a:p>
          <a:p>
            <a:pPr eaLnBrk="1" hangingPunct="1">
              <a:lnSpc>
                <a:spcPct val="90000"/>
              </a:lnSpc>
            </a:pPr>
            <a:r>
              <a:rPr lang="en-US" sz="2400"/>
              <a:t>Note that the </a:t>
            </a:r>
            <a:r>
              <a:rPr lang="en-US" sz="2400">
                <a:solidFill>
                  <a:srgbClr val="034CA1"/>
                </a:solidFill>
              </a:rPr>
              <a:t>for</a:t>
            </a:r>
            <a:r>
              <a:rPr lang="en-US" sz="2400"/>
              <a:t>-each syntax is  simpler and quite easy to understand</a:t>
            </a:r>
          </a:p>
        </p:txBody>
      </p:sp>
    </p:spTree>
    <p:extLst>
      <p:ext uri="{BB962C8B-B14F-4D97-AF65-F5344CB8AC3E}">
        <p14:creationId xmlns:p14="http://schemas.microsoft.com/office/powerpoint/2010/main" val="2121162644"/>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The “For Each” Loop </a:t>
            </a:r>
            <a:r>
              <a:rPr lang="en-US" sz="1800" b="0" dirty="0"/>
              <a:t>(2 of 4)</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14.2 </a:t>
            </a:r>
            <a:r>
              <a:rPr lang="en-US" sz="2200" b="1" dirty="0"/>
              <a:t>A for-each Loop Used with an </a:t>
            </a:r>
            <a:r>
              <a:rPr lang="en-US" sz="2200" b="1" dirty="0">
                <a:latin typeface="Courier New" pitchFamily="49" charset="0"/>
              </a:rPr>
              <a:t>ArrayList</a:t>
            </a:r>
            <a:endParaRPr lang="en-US" sz="2200" dirty="0"/>
          </a:p>
        </p:txBody>
      </p:sp>
      <p:pic>
        <p:nvPicPr>
          <p:cNvPr id="5" name="Picture 3" descr="Computer code has 28 lines. The lines read as follows. Line 1. Import java period u t i l period Array List semicolon. Line 1 is highlighted. Line 2. Import java period u t i l period Scanner semicolon. Line 3. Public class Array List Demo. Line 4. Left brace. Line 5, indented once. Public static void main left parenthesis String left bracket right bracket a r g s right parenthesis. Line 6, indented once. Left brace. Line 7, indented twice. Array List left angle bracket String right angle bracket to Do List equals new Array List left angle bracket String right angle bracket left parenthesis 20 right parenthesis semicolon. Line 7 is highlighted. Line 8, indented twice. System period out period print l n left parenthesis. Line 9, indented 4 times. Double quote Enter list entries comma when prompted period double quote right parenthesis semicolon. Line 10, indented twice. Boolean done equals false semicolon. Line 11, indented twice. String next equals null semicolon. Line 12, indented twice. String answer semicolon. Line 13, indented twice. Scanner keyboard equals new Scanner left parenthesis System period in right parenthesis semicolon."/>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t="12592" b="11602"/>
          <a:stretch/>
        </p:blipFill>
        <p:spPr bwMode="auto">
          <a:xfrm>
            <a:off x="685800" y="2355304"/>
            <a:ext cx="7772400" cy="299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744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The “For Each” Loop </a:t>
            </a:r>
            <a:r>
              <a:rPr lang="en-US" sz="1800" b="0" dirty="0"/>
              <a:t>(3 of 4)</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14.2 </a:t>
            </a:r>
            <a:r>
              <a:rPr lang="en-US" sz="2200" b="1" dirty="0"/>
              <a:t>A for-each Loop Used with an </a:t>
            </a:r>
            <a:r>
              <a:rPr lang="en-US" sz="2200" b="1" dirty="0">
                <a:latin typeface="Courier New" pitchFamily="49" charset="0"/>
              </a:rPr>
              <a:t>ArrayList</a:t>
            </a:r>
            <a:endParaRPr lang="en-US" sz="2200" dirty="0"/>
          </a:p>
        </p:txBody>
      </p:sp>
      <p:pic>
        <p:nvPicPr>
          <p:cNvPr id="6" name="Picture 3" descr="Line 14, indented twice. while left parenthesis exclamation point done right parenthesis. Line 15, indented twice. left brace. Line 16, indented 3 times. System period out period print l n left parenthesis double quote Input an entry colon double quote right parenthesis semicolon. Line 17, indented 3 times. next equals keyboard period next Line left parenthesis right parenthesis semicolon. Line 18, indented 3 times. to Do List period add left parenthesis next right parenthesis semicolon. Line 18 is highlighted. Line 19, indented 3 times. System period out period print left parenthesis double quote More items for the list question mark double quote right parenthesis semicolon. Line 20, indented 3 times. answer equals keyboard period next Line left parenthesis right parenthesis semicolon. Line 21, indented 3 times. if left parenthesis exclamation point left parenthesis answer period equals Ignore Case left parenthesis double quote yes double quote right parenthesis right parenthesis right parenthesis. Line 22, indented 4 times. done equals true semicolon. Line 23, indented twice. right brace. Line 24, indented twice. System period out period print l n left parenthesis double quote The list contains colon double quote right parenthesis semicolon. Line 25, indented twice. for left parenthesis String entry colon to Do List right parenthesis. Line 26, indented 3 times. System period out period print l n left parenthesis entry right parenthesis semicolon. Line 27, indented twice. right brace. Line 28, indented once. right brace. Line 29. Blank."/>
          <p:cNvPicPr>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t="9983" b="6598"/>
          <a:stretch/>
        </p:blipFill>
        <p:spPr bwMode="auto">
          <a:xfrm>
            <a:off x="1450181" y="2355304"/>
            <a:ext cx="6243638" cy="373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8119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The “For Each” Loop </a:t>
            </a:r>
            <a:r>
              <a:rPr lang="en-US" sz="1800" b="0" dirty="0"/>
              <a:t>(4 of 4)</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sz="2200" dirty="0"/>
              <a:t>Display 14.2 </a:t>
            </a:r>
            <a:r>
              <a:rPr lang="en-US" sz="2200" b="1" dirty="0"/>
              <a:t>A for-each Loop Used with an </a:t>
            </a:r>
            <a:r>
              <a:rPr lang="en-US" sz="2200" b="1" dirty="0">
                <a:latin typeface="Courier New" pitchFamily="49" charset="0"/>
              </a:rPr>
              <a:t>ArrayList</a:t>
            </a:r>
            <a:endParaRPr lang="en-US" sz="2200" dirty="0"/>
          </a:p>
        </p:txBody>
      </p:sp>
      <p:pic>
        <p:nvPicPr>
          <p:cNvPr id="5" name="Picture 3" descr="Computer code has 14 lines. The lines read as follows. Line 1. Enter list entries comma when prompted. Line 2. Input an entry colon. Line 3. Practice Dancing. Line 4. More items for the list question mark yes. Line 5. Input an entry colon. Line 6. Buy tickets. Line 7. More items for the list question mark yes. Line 8. Input an entry colon. Line 9. Pack clothes. Line 10. More items for the list question mark no. Line 11. The list contains colon. Line 12. Practice Dancing. Line 13. Buy tickets. Line 14. Pack clothes."/>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2898" t="10860" r="3367" b="5039"/>
          <a:stretch/>
        </p:blipFill>
        <p:spPr bwMode="auto">
          <a:xfrm>
            <a:off x="929309" y="2355304"/>
            <a:ext cx="7285383" cy="330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695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Golf Score Program </a:t>
            </a:r>
            <a:r>
              <a:rPr lang="en-US" sz="1800" b="0" dirty="0"/>
              <a:t>(1 of 6)</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dirty="0"/>
              <a:t>Display 14.3 </a:t>
            </a:r>
            <a:r>
              <a:rPr lang="en-US" b="1" dirty="0"/>
              <a:t>Golf Score Program</a:t>
            </a:r>
          </a:p>
        </p:txBody>
      </p:sp>
      <p:pic>
        <p:nvPicPr>
          <p:cNvPr id="6" name="Picture 3" descr="Computer code has 68 lines. The lines read as follows. Line 1. import java period u t i l period Array List semicolon. Line 1 is highlighted. Line 2. import java period u t i l period Scanner semicolon. Line 3. public class Golf Scores. Line 4. left brace. Line 5, indented once. forward slash asterisk asterisk. Line 6, indented once. Shows differences between each of a list of golf scores and their average. Line 7, indented once. asterisk forward slash. Line 8, indented once. public static void main left parenthesis String left bracket right bracket a r g s right parenthesis. Line 9, indented once. left brace. Line 10, indented twice. Array List left angle bracket Double right angle bracket score equals new Array List left angle bracket Double right angle bracket left parenthesis right parenthesis semicolon. Line 10 is highlighted. Line 11, indented twice. System period out period print l n left parenthesis double quote This program reads golf scores and shows double quote right parenthesis semicolon. Line 12, indented twice. System period out period print l n left parenthesis double quote how much each differs from the average period double quote right parenthesis semicolon. Line 13, indented twice. System period out period print l n left parenthesis double quote Enter golf scores colon double quote right parenthesis semicolon. Line 14, indented twice. Fill Array List left parenthesis score right parenthesis semicolon. Line 15, indented twice. Show Difference left parenthesis score right parenthesis semicolon. Text beside lines 15 and 16 reads, Parameters of type array list left angle bracket double right angle bracket left parenthesis right parenthesis are handled just like any other class parameter. Line 16, indented once. right brace."/>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t="11057" b="5567"/>
          <a:stretch/>
        </p:blipFill>
        <p:spPr bwMode="auto">
          <a:xfrm>
            <a:off x="685800" y="2355304"/>
            <a:ext cx="7772400" cy="374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43577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Golf Score Program </a:t>
            </a:r>
            <a:r>
              <a:rPr lang="en-US" sz="1800" b="0" dirty="0"/>
              <a:t>(2 of 6)</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dirty="0"/>
              <a:t>Display 14.3 </a:t>
            </a:r>
            <a:r>
              <a:rPr lang="en-US" b="1" dirty="0"/>
              <a:t>Golf Score Program</a:t>
            </a:r>
          </a:p>
        </p:txBody>
      </p:sp>
      <p:pic>
        <p:nvPicPr>
          <p:cNvPr id="5" name="Picture 3" descr="Line 17, indented once. forward slash asterisk asterisk. Line 18, indented once. Reads values i n t o the array a. Line 19, indented once. asterisk forward slash. Line 20, indented once. public static void fill Array List left parenthesis Array List left angle bracket Double right angle bracket a right parenthesis. Line 20 if highlighted. Line 21, indented once. left brace. Line 22, indented twice. System period out period print ln left parenthesis double quote Enter a list of nonnegative numbers period double quote right parenthesis semicolon. Line 23, indented twice. System period out period print ln left parenthesis double quote Mark the end of the list with a negative number period double quote right parenthesis semicolon. Line 24, indented twice. Scanner keyboard equals new Scanner left parenthesis System period in right parenthesis semicolon."/>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t="14656" b="9774"/>
          <a:stretch/>
        </p:blipFill>
        <p:spPr bwMode="auto">
          <a:xfrm>
            <a:off x="685800" y="2355304"/>
            <a:ext cx="7772400" cy="163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Declaring and Creating an Array</a:t>
            </a:r>
          </a:p>
        </p:txBody>
      </p:sp>
      <p:sp>
        <p:nvSpPr>
          <p:cNvPr id="19459" name="Rectangle 3"/>
          <p:cNvSpPr>
            <a:spLocks noGrp="1" noChangeArrowheads="1"/>
          </p:cNvSpPr>
          <p:nvPr>
            <p:ph idx="4294967295"/>
          </p:nvPr>
        </p:nvSpPr>
        <p:spPr>
          <a:xfrm>
            <a:off x="457200" y="1600200"/>
            <a:ext cx="8229600" cy="4525963"/>
          </a:xfrm>
          <a:prstGeom prst="rect">
            <a:avLst/>
          </a:prstGeom>
        </p:spPr>
        <p:txBody>
          <a:bodyPr/>
          <a:lstStyle/>
          <a:p>
            <a:pPr eaLnBrk="1" hangingPunct="1"/>
            <a:r>
              <a:rPr lang="en-US" sz="2800"/>
              <a:t>An array is declared and created in almost the same way that objects are declared and created:</a:t>
            </a:r>
          </a:p>
          <a:p>
            <a:pPr algn="ctr" eaLnBrk="1" hangingPunct="1">
              <a:buFontTx/>
              <a:buNone/>
            </a:pPr>
            <a:r>
              <a:rPr lang="en-US" sz="2000" b="1" i="1">
                <a:solidFill>
                  <a:srgbClr val="034CA1"/>
                </a:solidFill>
                <a:latin typeface="Courier New" pitchFamily="49" charset="0"/>
              </a:rPr>
              <a:t>BaseType</a:t>
            </a:r>
            <a:r>
              <a:rPr lang="en-US" sz="2000" b="1">
                <a:solidFill>
                  <a:srgbClr val="034CA1"/>
                </a:solidFill>
                <a:latin typeface="Courier New" pitchFamily="49" charset="0"/>
              </a:rPr>
              <a:t>[] </a:t>
            </a:r>
            <a:r>
              <a:rPr lang="en-US" sz="2000" b="1" i="1">
                <a:solidFill>
                  <a:srgbClr val="034CA1"/>
                </a:solidFill>
                <a:latin typeface="Courier New" pitchFamily="49" charset="0"/>
              </a:rPr>
              <a:t>ArrayName</a:t>
            </a:r>
            <a:r>
              <a:rPr lang="en-US" sz="2000" b="1">
                <a:solidFill>
                  <a:srgbClr val="034CA1"/>
                </a:solidFill>
                <a:latin typeface="Courier New" pitchFamily="49" charset="0"/>
              </a:rPr>
              <a:t> = new </a:t>
            </a:r>
            <a:r>
              <a:rPr lang="en-US" sz="2000" b="1" i="1">
                <a:solidFill>
                  <a:srgbClr val="034CA1"/>
                </a:solidFill>
                <a:latin typeface="Courier New" pitchFamily="49" charset="0"/>
              </a:rPr>
              <a:t>BaseType</a:t>
            </a:r>
            <a:r>
              <a:rPr lang="en-US" sz="2000" b="1">
                <a:solidFill>
                  <a:srgbClr val="034CA1"/>
                </a:solidFill>
                <a:latin typeface="Courier New" pitchFamily="49" charset="0"/>
              </a:rPr>
              <a:t>[</a:t>
            </a:r>
            <a:r>
              <a:rPr lang="en-US" sz="2000" b="1" i="1">
                <a:solidFill>
                  <a:srgbClr val="034CA1"/>
                </a:solidFill>
                <a:latin typeface="Courier New" pitchFamily="49" charset="0"/>
              </a:rPr>
              <a:t>size</a:t>
            </a:r>
            <a:r>
              <a:rPr lang="en-US" sz="2000" b="1">
                <a:solidFill>
                  <a:srgbClr val="034CA1"/>
                </a:solidFill>
                <a:latin typeface="Courier New" pitchFamily="49" charset="0"/>
              </a:rPr>
              <a:t>];</a:t>
            </a:r>
          </a:p>
          <a:p>
            <a:pPr lvl="1" eaLnBrk="1" hangingPunct="1"/>
            <a:r>
              <a:rPr lang="en-US" sz="2400"/>
              <a:t>The </a:t>
            </a:r>
            <a:r>
              <a:rPr lang="en-US" sz="2400" b="1" i="1">
                <a:solidFill>
                  <a:srgbClr val="034CA1"/>
                </a:solidFill>
                <a:latin typeface="Courier New" pitchFamily="49" charset="0"/>
              </a:rPr>
              <a:t>size</a:t>
            </a:r>
            <a:r>
              <a:rPr lang="en-US" sz="2400">
                <a:latin typeface="Courier New" pitchFamily="49" charset="0"/>
              </a:rPr>
              <a:t> </a:t>
            </a:r>
            <a:r>
              <a:rPr lang="en-US" sz="2400"/>
              <a:t>may be given as an expression that evaluates to a nonnegative integer, for example, an </a:t>
            </a:r>
            <a:r>
              <a:rPr lang="en-US" sz="2400" b="1">
                <a:solidFill>
                  <a:srgbClr val="034CA1"/>
                </a:solidFill>
                <a:latin typeface="Courier New" pitchFamily="49" charset="0"/>
              </a:rPr>
              <a:t>int</a:t>
            </a:r>
            <a:r>
              <a:rPr lang="en-US" sz="2400"/>
              <a:t> variable</a:t>
            </a:r>
            <a:endParaRPr lang="en-US" sz="2400">
              <a:solidFill>
                <a:srgbClr val="034CA1"/>
              </a:solidFill>
            </a:endParaRPr>
          </a:p>
          <a:p>
            <a:pPr lvl="2" eaLnBrk="1" hangingPunct="1">
              <a:buFontTx/>
              <a:buNone/>
            </a:pPr>
            <a:r>
              <a:rPr lang="en-US" sz="2000" b="1">
                <a:solidFill>
                  <a:srgbClr val="034CA1"/>
                </a:solidFill>
                <a:latin typeface="Courier New" pitchFamily="49" charset="0"/>
              </a:rPr>
              <a:t>char[] line = new char[80];</a:t>
            </a:r>
          </a:p>
          <a:p>
            <a:pPr lvl="2" eaLnBrk="1" hangingPunct="1">
              <a:buFontTx/>
              <a:buNone/>
            </a:pPr>
            <a:r>
              <a:rPr lang="en-US" sz="2000" b="1">
                <a:solidFill>
                  <a:srgbClr val="034CA1"/>
                </a:solidFill>
                <a:latin typeface="Courier New" pitchFamily="49" charset="0"/>
              </a:rPr>
              <a:t>double[] reading = new double[count];</a:t>
            </a:r>
          </a:p>
          <a:p>
            <a:pPr lvl="2" eaLnBrk="1" hangingPunct="1">
              <a:buFontTx/>
              <a:buNone/>
            </a:pPr>
            <a:r>
              <a:rPr lang="en-US" sz="2000" b="1">
                <a:solidFill>
                  <a:srgbClr val="034CA1"/>
                </a:solidFill>
                <a:latin typeface="Courier New" pitchFamily="49" charset="0"/>
              </a:rPr>
              <a:t>Person[] specimen = new Person[100];</a:t>
            </a: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Golf Score Program </a:t>
            </a:r>
            <a:r>
              <a:rPr lang="en-US" sz="1800" b="0" dirty="0"/>
              <a:t>(3 of 6)</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dirty="0"/>
              <a:t>Display 14.3 </a:t>
            </a:r>
            <a:r>
              <a:rPr lang="en-US" b="1" dirty="0"/>
              <a:t>Golf Score Program</a:t>
            </a:r>
          </a:p>
        </p:txBody>
      </p:sp>
      <p:pic>
        <p:nvPicPr>
          <p:cNvPr id="6" name="Picture 3" descr="Line 25, indented twice. double next semicolon. Line 26, indented twice. next equals keyboard period next Double left parenthesis right parenthesis semicolon. Line 27, indented twice. while left parenthesis next right angle bracket equals 0 right parenthesis. Line 28, indented twice. left brace. Line 29, indented 3 times. a period add left parenthesis next right parenthesis semicolon. Line 30 is highlighted and labeled, Because of automatic boxing comma we can treat values of type double as if their type were double. Line 31, indented 3 times. next equals keyboard period next Double left parenthesis right parenthesis semicolon. Line 32, indented twice. right brace. Line 33, indented once. right brace. Line 34, indented once. forward slash asterisk asterisk. Line 35, indented once. Returns the average of numbers in a. Line 36, indented once. asterisk forward slash. Line 37, indented once. public static double compute Average left parenthesis Array List left angle bracket Double right angle bracket a right parenthesis. Line 37 is highlighted. Line 38, indented once. left brace. Line 39, indented twice. double total equals 0 semicolon. Line 40, indented twice. for left parenthesis Double element colon a right parenthesis. Line 41, indented 3 times. total equals total plus element semicolon. Line 40 and 41 are highlighted and labeled, A for dash each loop is the nicest way to cycle through all the elements in an Array List."/>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t="9669" b="8740"/>
          <a:stretch/>
        </p:blipFill>
        <p:spPr bwMode="auto">
          <a:xfrm>
            <a:off x="685800" y="2355304"/>
            <a:ext cx="7772400" cy="343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169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Golf Score Program </a:t>
            </a:r>
            <a:r>
              <a:rPr lang="en-US" sz="1800" b="0" dirty="0"/>
              <a:t>(4 of 6)</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dirty="0"/>
              <a:t>Display 14.3 </a:t>
            </a:r>
            <a:r>
              <a:rPr lang="en-US" b="1" dirty="0"/>
              <a:t>Golf Score Program</a:t>
            </a:r>
          </a:p>
        </p:txBody>
      </p:sp>
      <p:pic>
        <p:nvPicPr>
          <p:cNvPr id="5" name="Picture 3" descr="Line 42, indented twice. i n t number Of Scores equals a period size left parenthesis right parenthesis semicolon. Line 43, indented twice. if left parenthesis number Of Scores right angle bracket 0 right parenthesis. Line 44, indented twice. left brace. Line 45, indented 3 times. return left parenthesis total forward slash number Of Scores right parenthesis semicolon. Line 46, indented twice. right brace. Line 47, indented twice. else. Line 48, indented twice. left brace. Line 49, indented 3 times. System period out period print ln left parenthesis double quote ERROR colon Trying to average 0 numbers period double quote right parenthesis semicolon. Line 50, indented 3 times. System period out period print ln left parenthesis double quote compute Average returns 0 period double quote right parenthesis semicolon. Line 51, indented 3 times. return 0 semicolon. Line 52, indented twice. right brace. Line 53, indented once. right brace."/>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t="11490" b="8075"/>
          <a:stretch/>
        </p:blipFill>
        <p:spPr bwMode="auto">
          <a:xfrm>
            <a:off x="685800" y="2355304"/>
            <a:ext cx="7772400" cy="24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6306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Golf Score Program </a:t>
            </a:r>
            <a:r>
              <a:rPr lang="en-US" sz="1800" b="0" dirty="0"/>
              <a:t>(5 of 6)</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dirty="0"/>
              <a:t>Display 14.3 </a:t>
            </a:r>
            <a:r>
              <a:rPr lang="en-US" b="1" dirty="0"/>
              <a:t>Golf Score Program</a:t>
            </a:r>
          </a:p>
        </p:txBody>
      </p:sp>
      <p:pic>
        <p:nvPicPr>
          <p:cNvPr id="6" name="Picture 3" descr="Line 54, indented once. forward slash asterisk asterisk. Line 55, indented twice. Gives screen output showing how much each of the elements. Line 56, indented twice. in a differ from their average. Line 57, indented once. asterisk forward slash. Line 58, indented once. public static void show Difference left parenthesis Array List left angle bracket Double right angle bracket a right parenthesis. Line 58 is highlighted. Line 59, indented once. left brace. Line 60, indented twice. double average equals compute Average left parenthesis a right parenthesis semicolon. Line 61, indented twice. System period out period print ln left parenthesis double quote Average of the double quote plus a period size left parenthesis right parenthesis. Line 62, indented 5 times. plus double quote scores equals double quote plus average right parenthesis semicolon. Line 63, indented twice. System period out period print l n left parenthesis double quote The scores are colon double quote right parenthesis semicolon. Line 64, indented twice. for left parenthesis Double element colon a right parenthesis. Line 65, indented 3 times. System period out period print l n left parenthesis element plus double quote differs from average by double quote. Line 66, indented 5 times. plus left parenthesis element minus average right parenthesis right parenthesis semicolon. Lines 64 to 66 are highlighted. Line 67, indented once. right brace. Line 68. right brace."/>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t="10472" b="7912"/>
          <a:stretch/>
        </p:blipFill>
        <p:spPr bwMode="auto">
          <a:xfrm>
            <a:off x="685800" y="2355304"/>
            <a:ext cx="7772400" cy="302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2967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t>Golf Score Program </a:t>
            </a:r>
            <a:r>
              <a:rPr lang="en-US" sz="1800" b="0" dirty="0"/>
              <a:t>(6 of 6)</a:t>
            </a:r>
            <a:endParaRPr lang="en-US" sz="2000" b="0" dirty="0"/>
          </a:p>
        </p:txBody>
      </p:sp>
      <p:sp>
        <p:nvSpPr>
          <p:cNvPr id="8" name="Content Placeholder 2"/>
          <p:cNvSpPr>
            <a:spLocks noGrp="1"/>
          </p:cNvSpPr>
          <p:nvPr>
            <p:ph type="body" idx="1"/>
          </p:nvPr>
        </p:nvSpPr>
        <p:spPr>
          <a:xfrm>
            <a:off x="457200" y="1580737"/>
            <a:ext cx="8229600" cy="506480"/>
          </a:xfrm>
        </p:spPr>
        <p:txBody>
          <a:bodyPr/>
          <a:lstStyle/>
          <a:p>
            <a:pPr marL="0" indent="0">
              <a:buNone/>
            </a:pPr>
            <a:r>
              <a:rPr lang="en-US" dirty="0"/>
              <a:t>Display 14.3 </a:t>
            </a:r>
            <a:r>
              <a:rPr lang="en-US" b="1" dirty="0"/>
              <a:t>Golf Score Program </a:t>
            </a:r>
          </a:p>
        </p:txBody>
      </p:sp>
      <p:pic>
        <p:nvPicPr>
          <p:cNvPr id="5" name="Picture 3" descr="Computer code output has 11 lines. The lines read as follows. Line 1. This program reads golf scores and shows. Line 2. how much each differs from the average. Line 3. Enter golf scores colon. Line 4. Enter a list of nonnegative numbers. Line 5. Mark the end of the list with a negative number. Line 6. 69 74 68 negative 1. Line 7. Average of the 3 scores equals 7 0 period 3 3 3 3. Line 8. The scores are colon. Line 9. 6 9 period 0 differs from average by negative 1 period 3 3 3 3 3. Line 10. 7 4 period 0 differs from average by 3 period 66667. Line 11. 68 period 0 differs from average by negative 2 period 3 3 3 3 3."/>
          <p:cNvPicPr preferRelativeResize="0">
            <a:picLocks noChangeAspect="1" noChangeArrowheads="1"/>
          </p:cNvPicPr>
          <p:nvPr>
            <p:custDataLst>
              <p:tags r:id="rId1"/>
            </p:custDataLst>
          </p:nvPr>
        </p:nvPicPr>
        <p:blipFill rotWithShape="1">
          <a:blip r:embed="rId3">
            <a:extLst>
              <a:ext uri="{28A0092B-C50C-407E-A947-70E740481C1C}">
                <a14:useLocalDpi xmlns:a14="http://schemas.microsoft.com/office/drawing/2010/main" val="0"/>
              </a:ext>
            </a:extLst>
          </a:blip>
          <a:srcRect l="3026" t="13978" r="7843" b="4104"/>
          <a:stretch/>
        </p:blipFill>
        <p:spPr bwMode="auto">
          <a:xfrm>
            <a:off x="1108213" y="2355304"/>
            <a:ext cx="6927574" cy="250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55885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Enumerated Types</a:t>
            </a:r>
          </a:p>
        </p:txBody>
      </p:sp>
      <p:sp>
        <p:nvSpPr>
          <p:cNvPr id="71683"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80000"/>
              </a:lnSpc>
            </a:pPr>
            <a:r>
              <a:rPr lang="en-US" sz="2400"/>
              <a:t>Starting with version 5.0, Java permits enumerated types</a:t>
            </a:r>
          </a:p>
          <a:p>
            <a:pPr lvl="1" eaLnBrk="1" hangingPunct="1">
              <a:lnSpc>
                <a:spcPct val="80000"/>
              </a:lnSpc>
            </a:pPr>
            <a:r>
              <a:rPr lang="en-US" sz="2000"/>
              <a:t>An enumerated type is a type in which all the values are given in a (typically) short list</a:t>
            </a:r>
          </a:p>
          <a:p>
            <a:pPr>
              <a:lnSpc>
                <a:spcPct val="80000"/>
              </a:lnSpc>
              <a:spcBef>
                <a:spcPct val="30000"/>
              </a:spcBef>
            </a:pPr>
            <a:r>
              <a:rPr lang="en-US" sz="2400"/>
              <a:t>The definition of an enumerated type is normally placed outside of all methods in the same place that named constants are defined:</a:t>
            </a:r>
          </a:p>
          <a:p>
            <a:pPr lvl="1" eaLnBrk="1" hangingPunct="1">
              <a:lnSpc>
                <a:spcPct val="80000"/>
              </a:lnSpc>
              <a:spcBef>
                <a:spcPct val="30000"/>
              </a:spcBef>
              <a:buFontTx/>
              <a:buNone/>
            </a:pPr>
            <a:r>
              <a:rPr lang="en-US" sz="1800" b="1">
                <a:solidFill>
                  <a:srgbClr val="034CA1"/>
                </a:solidFill>
                <a:latin typeface="Courier New" pitchFamily="49" charset="0"/>
              </a:rPr>
              <a:t>enum TypeName {VALUE_1, VALUE_2, …, VALUE_N};</a:t>
            </a:r>
          </a:p>
          <a:p>
            <a:pPr lvl="1">
              <a:lnSpc>
                <a:spcPct val="80000"/>
              </a:lnSpc>
              <a:spcBef>
                <a:spcPct val="30000"/>
              </a:spcBef>
            </a:pPr>
            <a:r>
              <a:rPr lang="en-US" sz="2000"/>
              <a:t>Note that a value of an enumerated type is a kind of named constant and so, by convention, is spelled with all uppercase letters</a:t>
            </a:r>
          </a:p>
          <a:p>
            <a:pPr lvl="1">
              <a:lnSpc>
                <a:spcPct val="80000"/>
              </a:lnSpc>
              <a:spcBef>
                <a:spcPct val="30000"/>
              </a:spcBef>
            </a:pPr>
            <a:r>
              <a:rPr lang="en-US" sz="2000"/>
              <a:t>As with any other type, variables can be declared of an enumerated type</a:t>
            </a: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Enumerated Types Example</a:t>
            </a:r>
          </a:p>
        </p:txBody>
      </p:sp>
      <p:sp>
        <p:nvSpPr>
          <p:cNvPr id="72707" name="Rectangle 3"/>
          <p:cNvSpPr>
            <a:spLocks noGrp="1" noChangeArrowheads="1"/>
          </p:cNvSpPr>
          <p:nvPr>
            <p:ph idx="4294967295"/>
          </p:nvPr>
        </p:nvSpPr>
        <p:spPr>
          <a:xfrm>
            <a:off x="914400" y="1676400"/>
            <a:ext cx="7848600" cy="4419600"/>
          </a:xfrm>
          <a:prstGeom prst="rect">
            <a:avLst/>
          </a:prstGeom>
        </p:spPr>
        <p:txBody>
          <a:bodyPr/>
          <a:lstStyle/>
          <a:p>
            <a:pPr eaLnBrk="1" hangingPunct="1">
              <a:lnSpc>
                <a:spcPct val="80000"/>
              </a:lnSpc>
            </a:pPr>
            <a:r>
              <a:rPr lang="en-US" sz="2800"/>
              <a:t>Given the following definition of an enumerated type:</a:t>
            </a:r>
          </a:p>
          <a:p>
            <a:pPr lvl="1" eaLnBrk="1" hangingPunct="1">
              <a:lnSpc>
                <a:spcPct val="80000"/>
              </a:lnSpc>
              <a:buFontTx/>
              <a:buNone/>
            </a:pPr>
            <a:r>
              <a:rPr lang="en-US" sz="2400" b="1">
                <a:solidFill>
                  <a:srgbClr val="034CA1"/>
                </a:solidFill>
                <a:latin typeface="Courier New" pitchFamily="49" charset="0"/>
              </a:rPr>
              <a:t>enum WorkDay {MONDAY, TUESDAY, WEDNESDAY, THURSDAY, FRIDAY};</a:t>
            </a:r>
          </a:p>
          <a:p>
            <a:pPr eaLnBrk="1" hangingPunct="1">
              <a:lnSpc>
                <a:spcPct val="80000"/>
              </a:lnSpc>
            </a:pPr>
            <a:r>
              <a:rPr lang="en-US" sz="2800"/>
              <a:t>A variable of this type can be declared as follows:</a:t>
            </a:r>
          </a:p>
          <a:p>
            <a:pPr lvl="1" eaLnBrk="1" hangingPunct="1">
              <a:lnSpc>
                <a:spcPct val="80000"/>
              </a:lnSpc>
              <a:buFontTx/>
              <a:buNone/>
            </a:pPr>
            <a:r>
              <a:rPr lang="en-US" sz="2400" b="1">
                <a:solidFill>
                  <a:srgbClr val="034CA1"/>
                </a:solidFill>
                <a:latin typeface="Courier New" pitchFamily="49" charset="0"/>
              </a:rPr>
              <a:t>WorkDay meetingDay, availableDay;</a:t>
            </a:r>
          </a:p>
          <a:p>
            <a:pPr eaLnBrk="1" hangingPunct="1">
              <a:lnSpc>
                <a:spcPct val="80000"/>
              </a:lnSpc>
            </a:pPr>
            <a:r>
              <a:rPr lang="en-US" sz="2800"/>
              <a:t>The value of a variable of this type can be set to one of the values listed in the definition of the type, or else to the special value </a:t>
            </a:r>
            <a:r>
              <a:rPr lang="en-US" sz="2800" b="1">
                <a:solidFill>
                  <a:srgbClr val="034CA1"/>
                </a:solidFill>
                <a:latin typeface="Courier New" pitchFamily="49" charset="0"/>
              </a:rPr>
              <a:t>null</a:t>
            </a:r>
            <a:r>
              <a:rPr lang="en-US" sz="2800"/>
              <a:t>:</a:t>
            </a:r>
          </a:p>
          <a:p>
            <a:pPr lvl="1" eaLnBrk="1" hangingPunct="1">
              <a:lnSpc>
                <a:spcPct val="80000"/>
              </a:lnSpc>
              <a:buFontTx/>
              <a:buNone/>
            </a:pPr>
            <a:r>
              <a:rPr lang="en-US" sz="2400" b="1">
                <a:solidFill>
                  <a:srgbClr val="034CA1"/>
                </a:solidFill>
                <a:latin typeface="Courier New" pitchFamily="49" charset="0"/>
              </a:rPr>
              <a:t>meetingDay = WorkDay.THURSDAY;</a:t>
            </a:r>
          </a:p>
          <a:p>
            <a:pPr lvl="1" eaLnBrk="1" hangingPunct="1">
              <a:lnSpc>
                <a:spcPct val="80000"/>
              </a:lnSpc>
              <a:buFontTx/>
              <a:buNone/>
            </a:pPr>
            <a:r>
              <a:rPr lang="en-US" sz="2400" b="1">
                <a:solidFill>
                  <a:srgbClr val="034CA1"/>
                </a:solidFill>
                <a:latin typeface="Courier New" pitchFamily="49" charset="0"/>
              </a:rPr>
              <a:t>availableDay = null;</a:t>
            </a:r>
            <a:endParaRPr lang="en-US" sz="2400"/>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Enumerated Types Usage</a:t>
            </a:r>
          </a:p>
        </p:txBody>
      </p:sp>
      <p:sp>
        <p:nvSpPr>
          <p:cNvPr id="73731" name="Rectangle 3"/>
          <p:cNvSpPr>
            <a:spLocks noGrp="1" noChangeArrowheads="1"/>
          </p:cNvSpPr>
          <p:nvPr>
            <p:ph idx="4294967295"/>
          </p:nvPr>
        </p:nvSpPr>
        <p:spPr>
          <a:xfrm>
            <a:off x="914400" y="1676400"/>
            <a:ext cx="7543800" cy="4572000"/>
          </a:xfrm>
          <a:prstGeom prst="rect">
            <a:avLst/>
          </a:prstGeom>
        </p:spPr>
        <p:txBody>
          <a:bodyPr/>
          <a:lstStyle/>
          <a:p>
            <a:pPr eaLnBrk="1" hangingPunct="1">
              <a:lnSpc>
                <a:spcPct val="80000"/>
              </a:lnSpc>
            </a:pPr>
            <a:r>
              <a:rPr lang="en-US" sz="2400"/>
              <a:t>Just like other types, variable of this type can be declared and initialized at the same time:</a:t>
            </a:r>
          </a:p>
          <a:p>
            <a:pPr lvl="1" eaLnBrk="1" hangingPunct="1">
              <a:lnSpc>
                <a:spcPct val="80000"/>
              </a:lnSpc>
              <a:buFontTx/>
              <a:buNone/>
            </a:pPr>
            <a:r>
              <a:rPr lang="en-US" sz="2000" b="1">
                <a:solidFill>
                  <a:srgbClr val="034CA1"/>
                </a:solidFill>
                <a:latin typeface="Courier New" pitchFamily="49" charset="0"/>
              </a:rPr>
              <a:t>WorkDay meetingDay = WorkDay.THURSDAY;</a:t>
            </a:r>
          </a:p>
          <a:p>
            <a:pPr lvl="1" eaLnBrk="1" hangingPunct="1">
              <a:lnSpc>
                <a:spcPct val="80000"/>
              </a:lnSpc>
            </a:pPr>
            <a:r>
              <a:rPr lang="en-US" sz="2000"/>
              <a:t>Note that the value of an enumerated type must be prefaced with the name of the type</a:t>
            </a:r>
          </a:p>
          <a:p>
            <a:pPr eaLnBrk="1" hangingPunct="1">
              <a:lnSpc>
                <a:spcPct val="80000"/>
              </a:lnSpc>
            </a:pPr>
            <a:r>
              <a:rPr lang="en-US" sz="2400"/>
              <a:t>The value of a variable or constant of an enumerated type can be output using </a:t>
            </a:r>
            <a:r>
              <a:rPr lang="en-US" sz="2400" b="1">
                <a:solidFill>
                  <a:srgbClr val="034CA1"/>
                </a:solidFill>
                <a:latin typeface="Courier New" pitchFamily="49" charset="0"/>
              </a:rPr>
              <a:t>println</a:t>
            </a:r>
          </a:p>
          <a:p>
            <a:pPr lvl="1" eaLnBrk="1" hangingPunct="1">
              <a:lnSpc>
                <a:spcPct val="80000"/>
              </a:lnSpc>
            </a:pPr>
            <a:r>
              <a:rPr lang="en-US" sz="2000"/>
              <a:t>The code:</a:t>
            </a:r>
          </a:p>
          <a:p>
            <a:pPr lvl="2" eaLnBrk="1" hangingPunct="1">
              <a:lnSpc>
                <a:spcPct val="80000"/>
              </a:lnSpc>
              <a:buFontTx/>
              <a:buNone/>
            </a:pPr>
            <a:r>
              <a:rPr lang="en-US" sz="1800" b="1">
                <a:solidFill>
                  <a:srgbClr val="034CA1"/>
                </a:solidFill>
                <a:latin typeface="Courier New" pitchFamily="49" charset="0"/>
              </a:rPr>
              <a:t>System.out.println(meetingDay);</a:t>
            </a:r>
          </a:p>
          <a:p>
            <a:pPr lvl="1" eaLnBrk="1" hangingPunct="1">
              <a:lnSpc>
                <a:spcPct val="80000"/>
              </a:lnSpc>
            </a:pPr>
            <a:r>
              <a:rPr lang="en-US" sz="2000"/>
              <a:t>Will produce the following output:</a:t>
            </a:r>
          </a:p>
          <a:p>
            <a:pPr lvl="2" eaLnBrk="1" hangingPunct="1">
              <a:lnSpc>
                <a:spcPct val="80000"/>
              </a:lnSpc>
              <a:buFontTx/>
              <a:buNone/>
            </a:pPr>
            <a:r>
              <a:rPr lang="en-US" sz="1800" b="1">
                <a:solidFill>
                  <a:srgbClr val="034CA1"/>
                </a:solidFill>
                <a:latin typeface="Courier New" pitchFamily="49" charset="0"/>
              </a:rPr>
              <a:t>THURSDAY</a:t>
            </a:r>
          </a:p>
          <a:p>
            <a:pPr lvl="1" eaLnBrk="1" hangingPunct="1">
              <a:lnSpc>
                <a:spcPct val="80000"/>
              </a:lnSpc>
            </a:pPr>
            <a:r>
              <a:rPr lang="en-US" sz="2000"/>
              <a:t>As will the code:</a:t>
            </a:r>
          </a:p>
          <a:p>
            <a:pPr lvl="2" eaLnBrk="1" hangingPunct="1">
              <a:lnSpc>
                <a:spcPct val="80000"/>
              </a:lnSpc>
              <a:buFontTx/>
              <a:buNone/>
            </a:pPr>
            <a:r>
              <a:rPr lang="en-US" sz="1800" b="1">
                <a:solidFill>
                  <a:srgbClr val="034CA1"/>
                </a:solidFill>
                <a:latin typeface="Courier New" pitchFamily="49" charset="0"/>
              </a:rPr>
              <a:t>System.out.println(WorkDay.THURSDAY);</a:t>
            </a:r>
            <a:endParaRPr lang="en-US" sz="1800"/>
          </a:p>
          <a:p>
            <a:pPr lvl="1" eaLnBrk="1" hangingPunct="1">
              <a:lnSpc>
                <a:spcPct val="80000"/>
              </a:lnSpc>
            </a:pPr>
            <a:r>
              <a:rPr lang="en-US" sz="2000"/>
              <a:t>Note that the type name  </a:t>
            </a:r>
            <a:r>
              <a:rPr lang="en-US" sz="2000" b="1">
                <a:solidFill>
                  <a:srgbClr val="034CA1"/>
                </a:solidFill>
                <a:latin typeface="Courier New" pitchFamily="49" charset="0"/>
              </a:rPr>
              <a:t>WorkDay</a:t>
            </a:r>
            <a:r>
              <a:rPr lang="en-US" sz="2000"/>
              <a:t> is not output</a:t>
            </a:r>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Enumerated Types Usage</a:t>
            </a:r>
          </a:p>
        </p:txBody>
      </p:sp>
      <p:sp>
        <p:nvSpPr>
          <p:cNvPr id="74755" name="Rectangle 3"/>
          <p:cNvSpPr>
            <a:spLocks noGrp="1" noChangeArrowheads="1"/>
          </p:cNvSpPr>
          <p:nvPr>
            <p:ph idx="4294967295"/>
          </p:nvPr>
        </p:nvSpPr>
        <p:spPr>
          <a:xfrm>
            <a:off x="914400" y="1676400"/>
            <a:ext cx="7543800" cy="4191000"/>
          </a:xfrm>
          <a:prstGeom prst="rect">
            <a:avLst/>
          </a:prstGeom>
        </p:spPr>
        <p:txBody>
          <a:bodyPr/>
          <a:lstStyle/>
          <a:p>
            <a:pPr eaLnBrk="1" hangingPunct="1">
              <a:lnSpc>
                <a:spcPct val="90000"/>
              </a:lnSpc>
            </a:pPr>
            <a:r>
              <a:rPr lang="en-US" sz="2400"/>
              <a:t>Although they may look like </a:t>
            </a:r>
            <a:r>
              <a:rPr lang="en-US" sz="2400" b="1">
                <a:solidFill>
                  <a:srgbClr val="034CA1"/>
                </a:solidFill>
                <a:latin typeface="Courier New" pitchFamily="49" charset="0"/>
              </a:rPr>
              <a:t>String</a:t>
            </a:r>
            <a:r>
              <a:rPr lang="en-US" sz="2400"/>
              <a:t> values, values of an enumerated type are not </a:t>
            </a:r>
            <a:r>
              <a:rPr lang="en-US" sz="2400" b="1">
                <a:solidFill>
                  <a:srgbClr val="034CA1"/>
                </a:solidFill>
                <a:latin typeface="Courier New" pitchFamily="49" charset="0"/>
              </a:rPr>
              <a:t>String</a:t>
            </a:r>
            <a:r>
              <a:rPr lang="en-US" sz="2400"/>
              <a:t> values</a:t>
            </a:r>
          </a:p>
          <a:p>
            <a:pPr eaLnBrk="1" hangingPunct="1">
              <a:lnSpc>
                <a:spcPct val="90000"/>
              </a:lnSpc>
            </a:pPr>
            <a:r>
              <a:rPr lang="en-US" sz="2400"/>
              <a:t>However, they can be used for tasks which could be done by </a:t>
            </a:r>
            <a:r>
              <a:rPr lang="en-US" sz="2400" b="1">
                <a:solidFill>
                  <a:srgbClr val="034CA1"/>
                </a:solidFill>
                <a:latin typeface="Courier New" pitchFamily="49" charset="0"/>
              </a:rPr>
              <a:t>String</a:t>
            </a:r>
            <a:r>
              <a:rPr lang="en-US" sz="2400"/>
              <a:t> values and, in some cases, work better</a:t>
            </a:r>
          </a:p>
          <a:p>
            <a:pPr lvl="1" eaLnBrk="1" hangingPunct="1">
              <a:lnSpc>
                <a:spcPct val="90000"/>
              </a:lnSpc>
            </a:pPr>
            <a:r>
              <a:rPr lang="en-US" sz="2000"/>
              <a:t>Using a </a:t>
            </a:r>
            <a:r>
              <a:rPr lang="en-US" sz="2000" b="1">
                <a:solidFill>
                  <a:srgbClr val="034CA1"/>
                </a:solidFill>
                <a:latin typeface="Courier New" pitchFamily="49" charset="0"/>
              </a:rPr>
              <a:t>String</a:t>
            </a:r>
            <a:r>
              <a:rPr lang="en-US" sz="2000"/>
              <a:t> variable allows the possibility of setting the variable to a nonsense value</a:t>
            </a:r>
          </a:p>
          <a:p>
            <a:pPr lvl="1" eaLnBrk="1" hangingPunct="1">
              <a:lnSpc>
                <a:spcPct val="90000"/>
              </a:lnSpc>
            </a:pPr>
            <a:r>
              <a:rPr lang="en-US" sz="2000"/>
              <a:t>Using an enumerated type variable constrains the possible values for that variable</a:t>
            </a:r>
          </a:p>
          <a:p>
            <a:pPr lvl="1" eaLnBrk="1" hangingPunct="1">
              <a:lnSpc>
                <a:spcPct val="90000"/>
              </a:lnSpc>
            </a:pPr>
            <a:r>
              <a:rPr lang="en-US" sz="2000"/>
              <a:t>An error message will result if an attempt is made to give an enumerated type variable a value that is not defined for its type  </a:t>
            </a:r>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Enumerated Types Usage</a:t>
            </a:r>
          </a:p>
        </p:txBody>
      </p:sp>
      <p:sp>
        <p:nvSpPr>
          <p:cNvPr id="75779"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800"/>
              <a:t>Two variables or constants of an enumerated type can be compared using the </a:t>
            </a:r>
            <a:r>
              <a:rPr lang="en-US" sz="2800" b="1">
                <a:solidFill>
                  <a:srgbClr val="034CA1"/>
                </a:solidFill>
                <a:latin typeface="Courier New" pitchFamily="49" charset="0"/>
              </a:rPr>
              <a:t>equals</a:t>
            </a:r>
            <a:r>
              <a:rPr lang="en-US" sz="2800"/>
              <a:t> method or the </a:t>
            </a:r>
            <a:r>
              <a:rPr lang="en-US" sz="2800" b="1">
                <a:solidFill>
                  <a:srgbClr val="034CA1"/>
                </a:solidFill>
                <a:latin typeface="Courier New" pitchFamily="49" charset="0"/>
              </a:rPr>
              <a:t>==</a:t>
            </a:r>
            <a:r>
              <a:rPr lang="en-US" sz="2800"/>
              <a:t> operator</a:t>
            </a:r>
          </a:p>
          <a:p>
            <a:pPr eaLnBrk="1" hangingPunct="1">
              <a:lnSpc>
                <a:spcPct val="90000"/>
              </a:lnSpc>
            </a:pPr>
            <a:r>
              <a:rPr lang="en-US" sz="2800"/>
              <a:t>However, the </a:t>
            </a:r>
            <a:r>
              <a:rPr lang="en-US" sz="2800" b="1">
                <a:solidFill>
                  <a:srgbClr val="034CA1"/>
                </a:solidFill>
                <a:latin typeface="Courier New" pitchFamily="49" charset="0"/>
              </a:rPr>
              <a:t>==</a:t>
            </a:r>
            <a:r>
              <a:rPr lang="en-US" sz="2800"/>
              <a:t> operator has a nicer syntax</a:t>
            </a:r>
          </a:p>
          <a:p>
            <a:pPr lvl="1" eaLnBrk="1" hangingPunct="1">
              <a:lnSpc>
                <a:spcPct val="90000"/>
              </a:lnSpc>
              <a:buFontTx/>
              <a:buNone/>
            </a:pPr>
            <a:r>
              <a:rPr lang="en-US" sz="2400" b="1">
                <a:solidFill>
                  <a:srgbClr val="034CA1"/>
                </a:solidFill>
                <a:latin typeface="Courier New" pitchFamily="49" charset="0"/>
              </a:rPr>
              <a:t>if (meetingDay == availableDay)</a:t>
            </a:r>
          </a:p>
          <a:p>
            <a:pPr lvl="1" eaLnBrk="1" hangingPunct="1">
              <a:lnSpc>
                <a:spcPct val="90000"/>
              </a:lnSpc>
              <a:buFontTx/>
              <a:buNone/>
            </a:pPr>
            <a:r>
              <a:rPr lang="en-US" sz="2400" b="1">
                <a:solidFill>
                  <a:srgbClr val="034CA1"/>
                </a:solidFill>
                <a:latin typeface="Courier New" pitchFamily="49" charset="0"/>
              </a:rPr>
              <a:t>	System.out.println("Meeting will be on schedule.");</a:t>
            </a:r>
          </a:p>
          <a:p>
            <a:pPr lvl="1" eaLnBrk="1" hangingPunct="1">
              <a:lnSpc>
                <a:spcPct val="90000"/>
              </a:lnSpc>
              <a:buFontTx/>
              <a:buNone/>
            </a:pPr>
            <a:r>
              <a:rPr lang="en-US" sz="2400" b="1">
                <a:solidFill>
                  <a:srgbClr val="034CA1"/>
                </a:solidFill>
                <a:latin typeface="Courier New" pitchFamily="49" charset="0"/>
              </a:rPr>
              <a:t>if (meetingDay == WorkDay.THURSDAY)</a:t>
            </a:r>
          </a:p>
          <a:p>
            <a:pPr lvl="1" eaLnBrk="1" hangingPunct="1">
              <a:lnSpc>
                <a:spcPct val="90000"/>
              </a:lnSpc>
              <a:buFontTx/>
              <a:buNone/>
            </a:pPr>
            <a:r>
              <a:rPr lang="en-US" sz="2400" b="1">
                <a:solidFill>
                  <a:srgbClr val="034CA1"/>
                </a:solidFill>
                <a:latin typeface="Courier New" pitchFamily="49" charset="0"/>
              </a:rPr>
              <a:t>	System.out.println("Long weekend!);</a:t>
            </a: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a:t>An Enumerated Type</a:t>
            </a:r>
          </a:p>
        </p:txBody>
      </p:sp>
      <p:pic>
        <p:nvPicPr>
          <p:cNvPr id="76803" name="Picture 6" descr="savitch_c06d1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7250" y="1608138"/>
            <a:ext cx="7772400"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Referring to Arrays and Array Elements</a:t>
            </a:r>
          </a:p>
        </p:txBody>
      </p:sp>
      <p:sp>
        <p:nvSpPr>
          <p:cNvPr id="20483"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400"/>
              <a:t>Each array element can be used just like any other single variable by referring to it using an indexed expression:  </a:t>
            </a:r>
            <a:r>
              <a:rPr lang="en-US" sz="2400" b="1">
                <a:solidFill>
                  <a:srgbClr val="034CA1"/>
                </a:solidFill>
                <a:latin typeface="Courier New" pitchFamily="49" charset="0"/>
              </a:rPr>
              <a:t>score[0]</a:t>
            </a:r>
          </a:p>
          <a:p>
            <a:pPr eaLnBrk="1" hangingPunct="1">
              <a:lnSpc>
                <a:spcPct val="90000"/>
              </a:lnSpc>
            </a:pPr>
            <a:r>
              <a:rPr lang="en-US" sz="2400"/>
              <a:t>The array itself (i.e., the entire collection of indexed variables) can be referred to using the array name (without any square brackets):  </a:t>
            </a:r>
            <a:r>
              <a:rPr lang="en-US" sz="2400" b="1">
                <a:solidFill>
                  <a:srgbClr val="034CA1"/>
                </a:solidFill>
                <a:latin typeface="Courier New" pitchFamily="49" charset="0"/>
              </a:rPr>
              <a:t>score</a:t>
            </a:r>
          </a:p>
          <a:p>
            <a:pPr eaLnBrk="1" hangingPunct="1">
              <a:lnSpc>
                <a:spcPct val="90000"/>
              </a:lnSpc>
            </a:pPr>
            <a:r>
              <a:rPr lang="en-US" sz="2400"/>
              <a:t>An array index can be computed when a program is run</a:t>
            </a:r>
          </a:p>
          <a:p>
            <a:pPr lvl="1" eaLnBrk="1" hangingPunct="1">
              <a:lnSpc>
                <a:spcPct val="90000"/>
              </a:lnSpc>
            </a:pPr>
            <a:r>
              <a:rPr lang="en-US" sz="2000"/>
              <a:t>It may be represented by a variable:  </a:t>
            </a:r>
            <a:r>
              <a:rPr lang="en-US" sz="2000" b="1">
                <a:solidFill>
                  <a:srgbClr val="034CA1"/>
                </a:solidFill>
                <a:latin typeface="Courier New" pitchFamily="49" charset="0"/>
              </a:rPr>
              <a:t>score[index]</a:t>
            </a:r>
          </a:p>
          <a:p>
            <a:pPr lvl="1" eaLnBrk="1" hangingPunct="1">
              <a:lnSpc>
                <a:spcPct val="90000"/>
              </a:lnSpc>
            </a:pPr>
            <a:r>
              <a:rPr lang="en-US" sz="2000"/>
              <a:t>It may be represented by an expression that evaluates to a suitable integer:  </a:t>
            </a:r>
            <a:r>
              <a:rPr lang="en-US" sz="2000" b="1">
                <a:solidFill>
                  <a:srgbClr val="034CA1"/>
                </a:solidFill>
                <a:latin typeface="Courier New" pitchFamily="49" charset="0"/>
              </a:rPr>
              <a:t>score[next + 1]</a:t>
            </a:r>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Some Methods Included with Every Enumerated Type (Part 1 of 3)</a:t>
            </a:r>
          </a:p>
        </p:txBody>
      </p:sp>
      <p:pic>
        <p:nvPicPr>
          <p:cNvPr id="77827" name="Picture 6" descr="savitch_c06d14_1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7250" y="1608138"/>
            <a:ext cx="77724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Some Methods Included with Every Enumerated Type (Part 2 of 3)</a:t>
            </a:r>
          </a:p>
        </p:txBody>
      </p:sp>
      <p:pic>
        <p:nvPicPr>
          <p:cNvPr id="78851" name="Picture 3" descr="savitch_c06d14_2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7250" y="1608138"/>
            <a:ext cx="77724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Some Methods Included with Every Enumerated Type (Part 3 of 3)</a:t>
            </a:r>
          </a:p>
        </p:txBody>
      </p:sp>
      <p:pic>
        <p:nvPicPr>
          <p:cNvPr id="79875" name="Picture 3" descr="savitch_c06d14_3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7250" y="1608138"/>
            <a:ext cx="77724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Programming Tip:  Enumerated Types in </a:t>
            </a:r>
            <a:r>
              <a:rPr lang="en-US" sz="3200" b="1">
                <a:latin typeface="Courier New" pitchFamily="49" charset="0"/>
              </a:rPr>
              <a:t>switch</a:t>
            </a:r>
            <a:r>
              <a:rPr lang="en-US" sz="3200"/>
              <a:t> Statements</a:t>
            </a:r>
          </a:p>
        </p:txBody>
      </p:sp>
      <p:sp>
        <p:nvSpPr>
          <p:cNvPr id="83971" name="Rectangle 3"/>
          <p:cNvSpPr>
            <a:spLocks noGrp="1" noChangeArrowheads="1"/>
          </p:cNvSpPr>
          <p:nvPr>
            <p:ph idx="4294967295"/>
          </p:nvPr>
        </p:nvSpPr>
        <p:spPr>
          <a:xfrm>
            <a:off x="457200" y="1600200"/>
            <a:ext cx="8229600" cy="4525963"/>
          </a:xfrm>
          <a:prstGeom prst="rect">
            <a:avLst/>
          </a:prstGeom>
        </p:spPr>
        <p:txBody>
          <a:bodyPr/>
          <a:lstStyle/>
          <a:p>
            <a:pPr eaLnBrk="1" hangingPunct="1">
              <a:lnSpc>
                <a:spcPct val="90000"/>
              </a:lnSpc>
            </a:pPr>
            <a:r>
              <a:rPr lang="en-US" sz="2400"/>
              <a:t>Enumerated types can be used to control a </a:t>
            </a:r>
            <a:r>
              <a:rPr lang="en-US" sz="2400" b="1">
                <a:solidFill>
                  <a:srgbClr val="034CA1"/>
                </a:solidFill>
                <a:latin typeface="Courier New" pitchFamily="49" charset="0"/>
              </a:rPr>
              <a:t>switch</a:t>
            </a:r>
            <a:r>
              <a:rPr lang="en-US" sz="2400"/>
              <a:t> statement</a:t>
            </a:r>
          </a:p>
          <a:p>
            <a:pPr lvl="1" eaLnBrk="1" hangingPunct="1">
              <a:lnSpc>
                <a:spcPct val="90000"/>
              </a:lnSpc>
            </a:pPr>
            <a:r>
              <a:rPr lang="en-US" sz="2000"/>
              <a:t>The </a:t>
            </a:r>
            <a:r>
              <a:rPr lang="en-US" sz="2000" b="1">
                <a:solidFill>
                  <a:srgbClr val="034CA1"/>
                </a:solidFill>
                <a:latin typeface="Courier New" pitchFamily="49" charset="0"/>
              </a:rPr>
              <a:t>switch</a:t>
            </a:r>
            <a:r>
              <a:rPr lang="en-US" sz="2000"/>
              <a:t> control expression uses a variable of an enumerated type</a:t>
            </a:r>
          </a:p>
          <a:p>
            <a:pPr lvl="1" eaLnBrk="1" hangingPunct="1">
              <a:lnSpc>
                <a:spcPct val="90000"/>
              </a:lnSpc>
            </a:pPr>
            <a:r>
              <a:rPr lang="en-US" sz="2000"/>
              <a:t>Case labels are the unqualified values of the same enumerated type</a:t>
            </a:r>
          </a:p>
          <a:p>
            <a:pPr eaLnBrk="1" hangingPunct="1">
              <a:lnSpc>
                <a:spcPct val="90000"/>
              </a:lnSpc>
            </a:pPr>
            <a:r>
              <a:rPr lang="en-US" sz="2400"/>
              <a:t>The enumerated type control variable is set by using the static method </a:t>
            </a:r>
            <a:r>
              <a:rPr lang="en-US" sz="2400" b="1">
                <a:solidFill>
                  <a:srgbClr val="034CA1"/>
                </a:solidFill>
                <a:latin typeface="Courier New" pitchFamily="49" charset="0"/>
              </a:rPr>
              <a:t>valueOf</a:t>
            </a:r>
            <a:r>
              <a:rPr lang="en-US" sz="2400"/>
              <a:t> to convert an input string to a value of the enumerated type</a:t>
            </a:r>
          </a:p>
          <a:p>
            <a:pPr lvl="1" eaLnBrk="1" hangingPunct="1">
              <a:lnSpc>
                <a:spcPct val="90000"/>
              </a:lnSpc>
            </a:pPr>
            <a:r>
              <a:rPr lang="en-US" sz="2000"/>
              <a:t>The input string must contain all upper case letters, or be converted to all upper case letters using the </a:t>
            </a:r>
            <a:r>
              <a:rPr lang="en-US" sz="2000" b="1">
                <a:solidFill>
                  <a:srgbClr val="034CA1"/>
                </a:solidFill>
                <a:latin typeface="Courier New" pitchFamily="49" charset="0"/>
              </a:rPr>
              <a:t>toUpperCase</a:t>
            </a:r>
            <a:r>
              <a:rPr lang="en-US" sz="2000"/>
              <a:t> method</a:t>
            </a:r>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Enumerated Type in a </a:t>
            </a:r>
            <a:r>
              <a:rPr lang="en-US" sz="3200" b="1">
                <a:latin typeface="Courier New" pitchFamily="49" charset="0"/>
              </a:rPr>
              <a:t>switch</a:t>
            </a:r>
            <a:r>
              <a:rPr lang="en-US" sz="3200"/>
              <a:t> Statement (Part 1 of 3)</a:t>
            </a:r>
          </a:p>
        </p:txBody>
      </p:sp>
      <p:pic>
        <p:nvPicPr>
          <p:cNvPr id="84995" name="Picture 6" descr="savitch_c06d16_1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7250" y="1608138"/>
            <a:ext cx="77724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Enumerated Type in a </a:t>
            </a:r>
            <a:r>
              <a:rPr lang="en-US" sz="3200" b="1">
                <a:latin typeface="Courier New" pitchFamily="49" charset="0"/>
              </a:rPr>
              <a:t>switch</a:t>
            </a:r>
            <a:r>
              <a:rPr lang="en-US" sz="3200"/>
              <a:t> Statement (Part 2 of 3)</a:t>
            </a:r>
          </a:p>
        </p:txBody>
      </p:sp>
      <p:pic>
        <p:nvPicPr>
          <p:cNvPr id="86019" name="Picture 3" descr="savitch_c06d16_2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7250" y="1608138"/>
            <a:ext cx="77724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Enumerated Type in a </a:t>
            </a:r>
            <a:r>
              <a:rPr lang="en-US" sz="3200" b="1">
                <a:latin typeface="Courier New" pitchFamily="49" charset="0"/>
              </a:rPr>
              <a:t>switch</a:t>
            </a:r>
            <a:r>
              <a:rPr lang="en-US" sz="3200"/>
              <a:t> Statement (Part 3 of 3)</a:t>
            </a:r>
          </a:p>
        </p:txBody>
      </p:sp>
      <p:pic>
        <p:nvPicPr>
          <p:cNvPr id="87043" name="Picture 3" descr="savitch_c06d16_3of3"/>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7250" y="1608138"/>
            <a:ext cx="77724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6BA663-6329-41F0-976C-28641BCDEC8A}"/>
              </a:ext>
            </a:extLst>
          </p:cNvPr>
          <p:cNvSpPr/>
          <p:nvPr/>
        </p:nvSpPr>
        <p:spPr>
          <a:xfrm>
            <a:off x="304800" y="1219200"/>
            <a:ext cx="8534400" cy="369332"/>
          </a:xfrm>
          <a:prstGeom prst="rect">
            <a:avLst/>
          </a:prstGeom>
        </p:spPr>
        <p:txBody>
          <a:bodyPr wrap="square">
            <a:spAutoFit/>
          </a:bodyPr>
          <a:lstStyle/>
          <a:p>
            <a:r>
              <a:rPr lang="en-US" dirty="0"/>
              <a:t>int rand = </a:t>
            </a:r>
            <a:r>
              <a:rPr lang="en-US" dirty="0" err="1"/>
              <a:t>Random.getRandomNumberGenerator</a:t>
            </a:r>
            <a:r>
              <a:rPr lang="en-US" dirty="0"/>
              <a:t>().</a:t>
            </a:r>
            <a:r>
              <a:rPr lang="en-US" dirty="0" err="1"/>
              <a:t>randomInt</a:t>
            </a:r>
            <a:r>
              <a:rPr lang="en-US" dirty="0"/>
              <a:t>(1, </a:t>
            </a:r>
            <a:r>
              <a:rPr lang="en-US" dirty="0" err="1"/>
              <a:t>numbers.size</a:t>
            </a:r>
            <a:r>
              <a:rPr lang="en-US" dirty="0"/>
              <a:t>());</a:t>
            </a:r>
          </a:p>
        </p:txBody>
      </p:sp>
    </p:spTree>
    <p:extLst>
      <p:ext uri="{BB962C8B-B14F-4D97-AF65-F5344CB8AC3E}">
        <p14:creationId xmlns:p14="http://schemas.microsoft.com/office/powerpoint/2010/main" val="26750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06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733800"/>
            <a:ext cx="4881563" cy="20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en-US" sz="3200"/>
              <a:t>Using the </a:t>
            </a:r>
            <a:r>
              <a:rPr lang="en-US" sz="3200" b="1">
                <a:latin typeface="Courier New" pitchFamily="49" charset="0"/>
              </a:rPr>
              <a:t>score</a:t>
            </a:r>
            <a:r>
              <a:rPr lang="en-US" sz="3200"/>
              <a:t> Array in a Program</a:t>
            </a:r>
            <a:endParaRPr lang="en-US" sz="3200">
              <a:solidFill>
                <a:srgbClr val="953A1F"/>
              </a:solidFill>
            </a:endParaRPr>
          </a:p>
        </p:txBody>
      </p:sp>
      <p:sp>
        <p:nvSpPr>
          <p:cNvPr id="21508" name="Rectangle 3"/>
          <p:cNvSpPr>
            <a:spLocks noGrp="1" noChangeArrowheads="1"/>
          </p:cNvSpPr>
          <p:nvPr>
            <p:ph idx="4294967295"/>
          </p:nvPr>
        </p:nvSpPr>
        <p:spPr>
          <a:xfrm>
            <a:off x="457200" y="1600200"/>
            <a:ext cx="8229600" cy="4525963"/>
          </a:xfrm>
          <a:prstGeom prst="rect">
            <a:avLst/>
          </a:prstGeom>
        </p:spPr>
        <p:txBody>
          <a:bodyPr/>
          <a:lstStyle/>
          <a:p>
            <a:pPr eaLnBrk="1" hangingPunct="1"/>
            <a:r>
              <a:rPr lang="en-US" sz="2800"/>
              <a:t>The </a:t>
            </a:r>
            <a:r>
              <a:rPr lang="en-US" sz="2800" b="1">
                <a:solidFill>
                  <a:srgbClr val="034CA1"/>
                </a:solidFill>
                <a:latin typeface="Courier New" pitchFamily="49" charset="0"/>
              </a:rPr>
              <a:t>for</a:t>
            </a:r>
            <a:r>
              <a:rPr lang="en-US" sz="2800"/>
              <a:t> loop is ideally suited for performing array manipulations:</a:t>
            </a:r>
          </a:p>
          <a:p>
            <a:pPr lvl="1" eaLnBrk="1" hangingPunct="1">
              <a:buFontTx/>
              <a:buNone/>
            </a:pPr>
            <a:r>
              <a:rPr lang="en-US" sz="2000" b="1">
                <a:solidFill>
                  <a:srgbClr val="034CA1"/>
                </a:solidFill>
                <a:latin typeface="Courier New" pitchFamily="49" charset="0"/>
              </a:rPr>
              <a:t>for</a:t>
            </a:r>
            <a:r>
              <a:rPr lang="en-US" sz="2000">
                <a:solidFill>
                  <a:srgbClr val="034CA1"/>
                </a:solidFill>
                <a:latin typeface="Courier New" pitchFamily="49" charset="0"/>
              </a:rPr>
              <a:t> </a:t>
            </a:r>
            <a:r>
              <a:rPr lang="en-US" sz="2000" b="1">
                <a:solidFill>
                  <a:srgbClr val="034CA1"/>
                </a:solidFill>
                <a:latin typeface="Courier New" pitchFamily="49" charset="0"/>
              </a:rPr>
              <a:t>(index = 0; index &lt; 5; index++)</a:t>
            </a:r>
            <a:endParaRPr lang="en-US" sz="2000">
              <a:solidFill>
                <a:srgbClr val="034CA1"/>
              </a:solidFill>
              <a:latin typeface="Courier New" pitchFamily="49" charset="0"/>
            </a:endParaRPr>
          </a:p>
          <a:p>
            <a:pPr eaLnBrk="1" hangingPunct="1">
              <a:buFontTx/>
              <a:buNone/>
            </a:pPr>
            <a:r>
              <a:rPr lang="en-US" sz="2000">
                <a:solidFill>
                  <a:srgbClr val="034CA1"/>
                </a:solidFill>
                <a:latin typeface="Courier New" pitchFamily="49" charset="0"/>
              </a:rPr>
              <a:t>     </a:t>
            </a:r>
            <a:r>
              <a:rPr lang="en-US" sz="2000" b="1">
                <a:solidFill>
                  <a:srgbClr val="034CA1"/>
                </a:solidFill>
                <a:latin typeface="Courier New" pitchFamily="49" charset="0"/>
              </a:rPr>
              <a:t>System.out.println(score[index] +</a:t>
            </a:r>
          </a:p>
          <a:p>
            <a:pPr eaLnBrk="1" hangingPunct="1">
              <a:buFontTx/>
              <a:buNone/>
            </a:pPr>
            <a:r>
              <a:rPr lang="en-US" sz="2000" b="1">
                <a:solidFill>
                  <a:srgbClr val="034CA1"/>
                </a:solidFill>
                <a:latin typeface="Courier New" pitchFamily="49" charset="0"/>
              </a:rPr>
              <a:t>         " differs from max by " + </a:t>
            </a:r>
          </a:p>
          <a:p>
            <a:pPr eaLnBrk="1" hangingPunct="1">
              <a:buFontTx/>
              <a:buNone/>
            </a:pPr>
            <a:r>
              <a:rPr lang="en-US" sz="2000" b="1">
                <a:solidFill>
                  <a:srgbClr val="034CA1"/>
                </a:solidFill>
                <a:latin typeface="Courier New" pitchFamily="49" charset="0"/>
              </a:rPr>
              <a:t>         (max-score[index]) );</a:t>
            </a:r>
          </a:p>
        </p:txBody>
      </p:sp>
    </p:spTree>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5004</Words>
  <Application>Microsoft Office PowerPoint</Application>
  <PresentationFormat>On-screen Show (4:3)</PresentationFormat>
  <Paragraphs>507</Paragraphs>
  <Slides>87</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Calibri</vt:lpstr>
      <vt:lpstr>Courier New</vt:lpstr>
      <vt:lpstr>Noto Sans Symbols</vt:lpstr>
      <vt:lpstr>Times New Roman</vt:lpstr>
      <vt:lpstr>Office Theme</vt:lpstr>
      <vt:lpstr>CSC 2310 Object Oriented Programming  &amp; Design  Chapter 6</vt:lpstr>
      <vt:lpstr>Introduction to Arrays</vt:lpstr>
      <vt:lpstr>Creating and Accessing Arrays</vt:lpstr>
      <vt:lpstr>Creating and Accessing Arrays</vt:lpstr>
      <vt:lpstr>Creating and Accessing Arrays</vt:lpstr>
      <vt:lpstr>Creating and Accessing Arrays</vt:lpstr>
      <vt:lpstr>Declaring and Creating an Array</vt:lpstr>
      <vt:lpstr>Referring to Arrays and Array Elements</vt:lpstr>
      <vt:lpstr>Using the score Array in a Program</vt:lpstr>
      <vt:lpstr>Three Ways to Use Square Brackets [] with an Array Name</vt:lpstr>
      <vt:lpstr>The length Instance Variable</vt:lpstr>
      <vt:lpstr>Pitfall:  Array Index Out of Bounds</vt:lpstr>
      <vt:lpstr>Initializing Arrays</vt:lpstr>
      <vt:lpstr>Initializing Arrays</vt:lpstr>
      <vt:lpstr>Pitfall:  An Array of Characters Is Not a String</vt:lpstr>
      <vt:lpstr>Pitfall:  An Array of Characters Is Not a String</vt:lpstr>
      <vt:lpstr>Pitfall:  An Array of Characters Is Not a String</vt:lpstr>
      <vt:lpstr>Arrays and References</vt:lpstr>
      <vt:lpstr>Arrays are Objects</vt:lpstr>
      <vt:lpstr>Arrays Are Objects</vt:lpstr>
      <vt:lpstr>Pitfall:  Arrays with a Class Base Type</vt:lpstr>
      <vt:lpstr>Pitfall:  Arrays with a Class Base Type</vt:lpstr>
      <vt:lpstr>Array Parameters</vt:lpstr>
      <vt:lpstr>Array Parameters</vt:lpstr>
      <vt:lpstr>Array Parameters</vt:lpstr>
      <vt:lpstr>Array Parameters</vt:lpstr>
      <vt:lpstr>Array Parameters</vt:lpstr>
      <vt:lpstr>Pitfall:  Use of = and == with Arrays</vt:lpstr>
      <vt:lpstr>Pitfall:  Use of = and == with Arrays</vt:lpstr>
      <vt:lpstr>Pitfall:  Use of = and == with Arrays</vt:lpstr>
      <vt:lpstr>Pitfall:  Use of = and == with Arrays</vt:lpstr>
      <vt:lpstr>Pitfall:  Use of = and == with Arrays</vt:lpstr>
      <vt:lpstr>Arguments for the Method main</vt:lpstr>
      <vt:lpstr>Arguments for the Method main</vt:lpstr>
      <vt:lpstr>Arguments for the Method main</vt:lpstr>
      <vt:lpstr>Methods That Return an Array</vt:lpstr>
      <vt:lpstr>Privacy Leaks with Array Instance Variables</vt:lpstr>
      <vt:lpstr>Privacy Leaks with Array Instance Variables</vt:lpstr>
      <vt:lpstr>Privacy Leaks with Array Instance Variables</vt:lpstr>
      <vt:lpstr>The ArrayList Class (1 of 3)</vt:lpstr>
      <vt:lpstr>The ArrayList Class (2 of 3)</vt:lpstr>
      <vt:lpstr>The ArrayList Class (3 of 3)</vt:lpstr>
      <vt:lpstr>Using the ArrayList Class (1 of 4)</vt:lpstr>
      <vt:lpstr>                                                                  Using the ArrayList Class (2 of 4)</vt:lpstr>
      <vt:lpstr>                                                                Using the ArrayList Class (3 of 4)</vt:lpstr>
      <vt:lpstr>                                                                   Using the ArrayList Class (4 of 4)</vt:lpstr>
      <vt:lpstr>Tip: Summary of Adding to an ArrayList  (1 of 3)</vt:lpstr>
      <vt:lpstr>Tip: Summary of Adding to an ArrayList (2 of 3)</vt:lpstr>
      <vt:lpstr>Tip: Summary of Adding to an ArrayList (3 of 3)</vt:lpstr>
      <vt:lpstr>Methods in the Class ArrayList (1 of 12)</vt:lpstr>
      <vt:lpstr>Methods in the Class ArrayList (2 of 12)</vt:lpstr>
      <vt:lpstr>Methods in the Class ArrayList (3 of 12)</vt:lpstr>
      <vt:lpstr>Methods in the Class ArrayList (4 of 12)</vt:lpstr>
      <vt:lpstr>Methods in the Class ArrayList (5 of 12)</vt:lpstr>
      <vt:lpstr>Methods in the Class ArrayList (6 of 12)</vt:lpstr>
      <vt:lpstr>Methods in the Class ArrayList (7 of 12)</vt:lpstr>
      <vt:lpstr>Methods in the Class ArrayList (8 of 12)</vt:lpstr>
      <vt:lpstr>Methods in the Class ArrayList (9 of 12)</vt:lpstr>
      <vt:lpstr>Methods in the Class ArrayList (10 of 12)</vt:lpstr>
      <vt:lpstr>Methods in the Class ArrayList (11 of 12)</vt:lpstr>
      <vt:lpstr>Methods in the Class ArrayList (12 of 12)</vt:lpstr>
      <vt:lpstr>The "for each" Loop</vt:lpstr>
      <vt:lpstr>The "for each" Loop</vt:lpstr>
      <vt:lpstr>The "For-Each" Loop</vt:lpstr>
      <vt:lpstr>The “For Each” Loop (2 of 4)</vt:lpstr>
      <vt:lpstr>The “For Each” Loop (3 of 4)</vt:lpstr>
      <vt:lpstr>The “For Each” Loop (4 of 4)</vt:lpstr>
      <vt:lpstr>Golf Score Program (1 of 6)</vt:lpstr>
      <vt:lpstr>Golf Score Program (2 of 6)</vt:lpstr>
      <vt:lpstr>Golf Score Program (3 of 6)</vt:lpstr>
      <vt:lpstr>Golf Score Program (4 of 6)</vt:lpstr>
      <vt:lpstr>Golf Score Program (5 of 6)</vt:lpstr>
      <vt:lpstr>Golf Score Program (6 of 6)</vt:lpstr>
      <vt:lpstr>Enumerated Types</vt:lpstr>
      <vt:lpstr>Enumerated Types Example</vt:lpstr>
      <vt:lpstr>Enumerated Types Usage</vt:lpstr>
      <vt:lpstr>Enumerated Types Usage</vt:lpstr>
      <vt:lpstr>Enumerated Types Usage</vt:lpstr>
      <vt:lpstr>An Enumerated Type</vt:lpstr>
      <vt:lpstr>Some Methods Included with Every Enumerated Type (Part 1 of 3)</vt:lpstr>
      <vt:lpstr>Some Methods Included with Every Enumerated Type (Part 2 of 3)</vt:lpstr>
      <vt:lpstr>Some Methods Included with Every Enumerated Type (Part 3 of 3)</vt:lpstr>
      <vt:lpstr>Programming Tip:  Enumerated Types in switch Statements</vt:lpstr>
      <vt:lpstr>Enumerated Type in a switch Statement (Part 1 of 3)</vt:lpstr>
      <vt:lpstr>Enumerated Type in a switch Statement (Part 2 of 3)</vt:lpstr>
      <vt:lpstr>Enumerated Type in a switch Statement (Part 3 of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shamim shawkat</cp:lastModifiedBy>
  <cp:revision>26</cp:revision>
  <dcterms:created xsi:type="dcterms:W3CDTF">2006-08-16T00:00:00Z</dcterms:created>
  <dcterms:modified xsi:type="dcterms:W3CDTF">2020-02-10T15:16:56Z</dcterms:modified>
</cp:coreProperties>
</file>