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3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20839"/>
            <a:ext cx="12192000" cy="137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353800" y="6720839"/>
            <a:ext cx="838200" cy="137160"/>
          </a:xfrm>
          <a:custGeom>
            <a:avLst/>
            <a:gdLst/>
            <a:ahLst/>
            <a:cxnLst/>
            <a:rect l="l" t="t" r="r" b="b"/>
            <a:pathLst>
              <a:path w="838200" h="137159">
                <a:moveTo>
                  <a:pt x="838200" y="0"/>
                </a:moveTo>
                <a:lnTo>
                  <a:pt x="0" y="0"/>
                </a:lnTo>
                <a:lnTo>
                  <a:pt x="0" y="137160"/>
                </a:lnTo>
                <a:lnTo>
                  <a:pt x="838200" y="13716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235" y="1478249"/>
            <a:ext cx="1070927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365" y="2700019"/>
            <a:ext cx="11177269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1755" y="6467424"/>
            <a:ext cx="56895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ilonit.com/blog/quality-assurance-software-test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ilonit.com/technologies/react-nati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ilonit.com/blog/10-react-native-libraries-to-use-in-your-next-project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986" y="0"/>
            <a:ext cx="4305300" cy="672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312365"/>
            <a:ext cx="3883609" cy="1179169"/>
          </a:xfrm>
          <a:prstGeom prst="rect">
            <a:avLst/>
          </a:prstGeom>
        </p:spPr>
        <p:txBody>
          <a:bodyPr vert="horz" wrap="square" lIns="0" tIns="314325" rIns="0" bIns="0" rtlCol="0">
            <a:spAutoFit/>
          </a:bodyPr>
          <a:lstStyle/>
          <a:p>
            <a:pPr marL="12700" marR="5080" indent="970915">
              <a:lnSpc>
                <a:spcPct val="70000"/>
              </a:lnSpc>
              <a:spcBef>
                <a:spcPts val="2475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 MEMBERS</a:t>
            </a: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41379" y="6429247"/>
            <a:ext cx="466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664" y="6528003"/>
            <a:ext cx="567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First</a:t>
            </a:r>
            <a:r>
              <a:rPr sz="1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7223" y="6060616"/>
            <a:ext cx="2552700" cy="163195"/>
          </a:xfrm>
          <a:custGeom>
            <a:avLst/>
            <a:gdLst/>
            <a:ahLst/>
            <a:cxnLst/>
            <a:rect l="l" t="t" r="r" b="b"/>
            <a:pathLst>
              <a:path w="2552700" h="163195">
                <a:moveTo>
                  <a:pt x="2552700" y="0"/>
                </a:moveTo>
                <a:lnTo>
                  <a:pt x="0" y="0"/>
                </a:lnTo>
                <a:lnTo>
                  <a:pt x="0" y="163067"/>
                </a:lnTo>
                <a:lnTo>
                  <a:pt x="2552700" y="163067"/>
                </a:lnTo>
                <a:lnTo>
                  <a:pt x="25527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7146" y="6528003"/>
            <a:ext cx="753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Second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9923" y="6557771"/>
            <a:ext cx="2551430" cy="163195"/>
          </a:xfrm>
          <a:custGeom>
            <a:avLst/>
            <a:gdLst/>
            <a:ahLst/>
            <a:cxnLst/>
            <a:rect l="l" t="t" r="r" b="b"/>
            <a:pathLst>
              <a:path w="2551429" h="163195">
                <a:moveTo>
                  <a:pt x="2551176" y="0"/>
                </a:moveTo>
                <a:lnTo>
                  <a:pt x="0" y="0"/>
                </a:lnTo>
                <a:lnTo>
                  <a:pt x="0" y="163067"/>
                </a:lnTo>
                <a:lnTo>
                  <a:pt x="2551176" y="163067"/>
                </a:lnTo>
                <a:lnTo>
                  <a:pt x="25511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14996" y="6528003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Third</a:t>
            </a:r>
            <a:r>
              <a:rPr sz="12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01100" y="6361176"/>
            <a:ext cx="2552700" cy="360045"/>
          </a:xfrm>
          <a:custGeom>
            <a:avLst/>
            <a:gdLst/>
            <a:ahLst/>
            <a:cxnLst/>
            <a:rect l="l" t="t" r="r" b="b"/>
            <a:pathLst>
              <a:path w="2552700" h="360045">
                <a:moveTo>
                  <a:pt x="2552700" y="0"/>
                </a:moveTo>
                <a:lnTo>
                  <a:pt x="0" y="0"/>
                </a:lnTo>
                <a:lnTo>
                  <a:pt x="0" y="359664"/>
                </a:lnTo>
                <a:lnTo>
                  <a:pt x="2552700" y="359664"/>
                </a:lnTo>
                <a:lnTo>
                  <a:pt x="25527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26294" y="6429247"/>
            <a:ext cx="702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06330" y="6271564"/>
            <a:ext cx="142875" cy="92075"/>
          </a:xfrm>
          <a:custGeom>
            <a:avLst/>
            <a:gdLst/>
            <a:ahLst/>
            <a:cxnLst/>
            <a:rect l="l" t="t" r="r" b="b"/>
            <a:pathLst>
              <a:path w="142875" h="92075">
                <a:moveTo>
                  <a:pt x="142875" y="0"/>
                </a:moveTo>
                <a:lnTo>
                  <a:pt x="0" y="0"/>
                </a:lnTo>
                <a:lnTo>
                  <a:pt x="71374" y="91566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18103"/>
              </p:ext>
            </p:extLst>
          </p:nvPr>
        </p:nvGraphicFramePr>
        <p:xfrm>
          <a:off x="4400549" y="358774"/>
          <a:ext cx="7493634" cy="554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/>
                <a:gridCol w="4360545"/>
                <a:gridCol w="2498089"/>
              </a:tblGrid>
              <a:tr h="924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N*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MATRICULES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924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ETOH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KIERA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EKUTY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FE20A035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924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GWANA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JUSLINE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AKAH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FE20A047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924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YUVEN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BRIAN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FE20A125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924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LASSI 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FOKOU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BERICE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JILDO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FE20A054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924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AJONG NTI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MAGCELOUS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FE20A006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" y="167639"/>
            <a:ext cx="11785092" cy="6387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" y="79247"/>
            <a:ext cx="11816080" cy="1449705"/>
          </a:xfrm>
          <a:custGeom>
            <a:avLst/>
            <a:gdLst/>
            <a:ahLst/>
            <a:cxnLst/>
            <a:rect l="l" t="t" r="r" b="b"/>
            <a:pathLst>
              <a:path w="11816080" h="1449705">
                <a:moveTo>
                  <a:pt x="11815572" y="0"/>
                </a:moveTo>
                <a:lnTo>
                  <a:pt x="0" y="0"/>
                </a:lnTo>
                <a:lnTo>
                  <a:pt x="0" y="1449324"/>
                </a:lnTo>
                <a:lnTo>
                  <a:pt x="11815572" y="1449324"/>
                </a:lnTo>
                <a:lnTo>
                  <a:pt x="11815572" y="0"/>
                </a:lnTo>
                <a:close/>
              </a:path>
            </a:pathLst>
          </a:custGeom>
          <a:solidFill>
            <a:srgbClr val="0C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041" y="149098"/>
            <a:ext cx="107340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REVIEW OF MOBILE APPLICATION PROGRAMMING  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211" y="1703019"/>
            <a:ext cx="11011535" cy="2589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17B1D1"/>
              </a:buClr>
              <a:buFont typeface="Wingdings"/>
              <a:buChar char=""/>
              <a:tabLst>
                <a:tab pos="241300" algn="l"/>
                <a:tab pos="9396730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sz="2000" b="1" spc="2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000" b="1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2000" b="1" spc="-1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B1D1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48640" indent="-228600">
              <a:lnSpc>
                <a:spcPts val="2690"/>
              </a:lnSpc>
              <a:spcBef>
                <a:spcPts val="5"/>
              </a:spcBef>
              <a:buClr>
                <a:srgbClr val="17B1D1"/>
              </a:buClr>
              <a:buFont typeface="Wingdings"/>
              <a:buChar char=""/>
              <a:tabLst>
                <a:tab pos="241300" algn="l"/>
                <a:tab pos="3859529" algn="l"/>
                <a:tab pos="4118610" algn="l"/>
              </a:tabLst>
            </a:pPr>
            <a:r>
              <a:rPr sz="2000" b="1" spc="-1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sz="2000" b="1" spc="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2000" b="1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app:</a:t>
            </a:r>
            <a:r>
              <a:rPr lang="en-US"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Kotlin,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Swift, Objective-C,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C++,  and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17B1D1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1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: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HTML5, CSS,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sz="2000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7B1D1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2690"/>
              </a:lnSpc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mobile app :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apps use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APIs.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They’re developed using: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Ionic, 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C, Swift, HTML5,  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9923" y="624840"/>
            <a:ext cx="5840095" cy="5297805"/>
          </a:xfrm>
          <a:custGeom>
            <a:avLst/>
            <a:gdLst/>
            <a:ahLst/>
            <a:cxnLst/>
            <a:rect l="l" t="t" r="r" b="b"/>
            <a:pathLst>
              <a:path w="5840095" h="5297805">
                <a:moveTo>
                  <a:pt x="5839968" y="0"/>
                </a:moveTo>
                <a:lnTo>
                  <a:pt x="0" y="0"/>
                </a:lnTo>
                <a:lnTo>
                  <a:pt x="0" y="5297424"/>
                </a:lnTo>
                <a:lnTo>
                  <a:pt x="5839968" y="5297424"/>
                </a:lnTo>
                <a:lnTo>
                  <a:pt x="5839968" y="0"/>
                </a:lnTo>
                <a:close/>
              </a:path>
            </a:pathLst>
          </a:custGeom>
          <a:solidFill>
            <a:srgbClr val="0C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28917" y="1196162"/>
            <a:ext cx="52495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 APPLICATION  DEVELOPMENT  FRAMEWORK</a:t>
            </a:r>
            <a:endParaRPr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4138" y="6271564"/>
            <a:ext cx="142875" cy="92075"/>
          </a:xfrm>
          <a:custGeom>
            <a:avLst/>
            <a:gdLst/>
            <a:ahLst/>
            <a:cxnLst/>
            <a:rect l="l" t="t" r="r" b="b"/>
            <a:pathLst>
              <a:path w="142875" h="92075">
                <a:moveTo>
                  <a:pt x="142875" y="0"/>
                </a:moveTo>
                <a:lnTo>
                  <a:pt x="0" y="0"/>
                </a:lnTo>
                <a:lnTo>
                  <a:pt x="71500" y="91566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047" y="6557771"/>
            <a:ext cx="2551176" cy="16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7664" y="6528003"/>
            <a:ext cx="567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First</a:t>
            </a:r>
            <a:r>
              <a:rPr sz="1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7223" y="6557771"/>
            <a:ext cx="2552700" cy="163195"/>
          </a:xfrm>
          <a:custGeom>
            <a:avLst/>
            <a:gdLst/>
            <a:ahLst/>
            <a:cxnLst/>
            <a:rect l="l" t="t" r="r" b="b"/>
            <a:pathLst>
              <a:path w="2552700" h="163195">
                <a:moveTo>
                  <a:pt x="2552700" y="0"/>
                </a:moveTo>
                <a:lnTo>
                  <a:pt x="0" y="0"/>
                </a:lnTo>
                <a:lnTo>
                  <a:pt x="0" y="163067"/>
                </a:lnTo>
                <a:lnTo>
                  <a:pt x="2552700" y="163067"/>
                </a:lnTo>
                <a:lnTo>
                  <a:pt x="25527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7146" y="6528003"/>
            <a:ext cx="753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Second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9923" y="6361176"/>
            <a:ext cx="2551430" cy="360045"/>
          </a:xfrm>
          <a:custGeom>
            <a:avLst/>
            <a:gdLst/>
            <a:ahLst/>
            <a:cxnLst/>
            <a:rect l="l" t="t" r="r" b="b"/>
            <a:pathLst>
              <a:path w="2551429" h="360045">
                <a:moveTo>
                  <a:pt x="2551176" y="0"/>
                </a:moveTo>
                <a:lnTo>
                  <a:pt x="0" y="0"/>
                </a:lnTo>
                <a:lnTo>
                  <a:pt x="0" y="359664"/>
                </a:lnTo>
                <a:lnTo>
                  <a:pt x="2551176" y="359664"/>
                </a:lnTo>
                <a:lnTo>
                  <a:pt x="25511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14996" y="6429247"/>
            <a:ext cx="6229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Third</a:t>
            </a:r>
            <a:r>
              <a:rPr sz="1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01100" y="6562343"/>
            <a:ext cx="2552700" cy="158750"/>
          </a:xfrm>
          <a:custGeom>
            <a:avLst/>
            <a:gdLst/>
            <a:ahLst/>
            <a:cxnLst/>
            <a:rect l="l" t="t" r="r" b="b"/>
            <a:pathLst>
              <a:path w="2552700" h="158750">
                <a:moveTo>
                  <a:pt x="2552700" y="0"/>
                </a:moveTo>
                <a:lnTo>
                  <a:pt x="0" y="0"/>
                </a:lnTo>
                <a:lnTo>
                  <a:pt x="0" y="158495"/>
                </a:lnTo>
                <a:lnTo>
                  <a:pt x="2552700" y="158495"/>
                </a:lnTo>
                <a:lnTo>
                  <a:pt x="25527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26294" y="6529527"/>
            <a:ext cx="702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01755" y="6429247"/>
            <a:ext cx="5435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6184391" cy="6557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4236"/>
            <a:ext cx="8479790" cy="1327785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57150" rIns="0" bIns="0" rtlCol="0">
            <a:spAutoFit/>
          </a:bodyPr>
          <a:lstStyle/>
          <a:p>
            <a:pPr marL="1920239">
              <a:lnSpc>
                <a:spcPct val="100000"/>
              </a:lnSpc>
              <a:spcBef>
                <a:spcPts val="450"/>
              </a:spcBef>
            </a:pPr>
            <a:r>
              <a:rPr sz="7200" i="0" spc="-335" dirty="0">
                <a:latin typeface="Trebuchet MS"/>
                <a:cs typeface="Trebuchet MS"/>
              </a:rPr>
              <a:t>2)</a:t>
            </a:r>
            <a:r>
              <a:rPr sz="7200" i="0" spc="-640" dirty="0">
                <a:latin typeface="Trebuchet MS"/>
                <a:cs typeface="Trebuchet MS"/>
              </a:rPr>
              <a:t> </a:t>
            </a:r>
            <a:r>
              <a:rPr sz="7200" i="0" spc="-300" dirty="0">
                <a:latin typeface="Trebuchet MS"/>
                <a:cs typeface="Trebuchet MS"/>
              </a:rPr>
              <a:t>DEFINITION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5089"/>
            <a:ext cx="9554845" cy="261930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104775" indent="-229235">
              <a:lnSpc>
                <a:spcPts val="4750"/>
              </a:lnSpc>
              <a:spcBef>
                <a:spcPts val="705"/>
              </a:spcBef>
              <a:buClr>
                <a:srgbClr val="17B1D1"/>
              </a:buClr>
              <a:buSzPct val="97727"/>
              <a:buFont typeface="Wingdings"/>
              <a:buChar char=""/>
              <a:tabLst>
                <a:tab pos="269875" algn="l"/>
              </a:tabLst>
            </a:pPr>
            <a:r>
              <a:rPr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2800" b="1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</a:t>
            </a:r>
            <a:r>
              <a:rPr sz="2800" b="1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sz="2800" b="1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 </a:t>
            </a:r>
            <a:r>
              <a:rPr sz="2800" b="1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sz="2800" b="1" spc="-2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5080" indent="-229235">
              <a:lnSpc>
                <a:spcPct val="90000"/>
              </a:lnSpc>
              <a:spcBef>
                <a:spcPts val="985"/>
              </a:spcBef>
              <a:buClr>
                <a:srgbClr val="17B1D1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toolset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the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feature- 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20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them such as</a:t>
            </a:r>
            <a:r>
              <a:rPr sz="2000" b="1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59" y="188976"/>
            <a:ext cx="11122660" cy="1188787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80010" rIns="0" bIns="0" rtlCol="0">
            <a:spAutoFit/>
          </a:bodyPr>
          <a:lstStyle/>
          <a:p>
            <a:pPr marL="90805" marR="3197225">
              <a:lnSpc>
                <a:spcPct val="100000"/>
              </a:lnSpc>
              <a:spcBef>
                <a:spcPts val="630"/>
              </a:spcBef>
            </a:pPr>
            <a:r>
              <a:rPr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MOBILE APPLICATION  DEVELOPMENT 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1469136" y="1981200"/>
            <a:ext cx="8947404" cy="3115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8723"/>
            <a:ext cx="6177280" cy="680314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641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34" y="1710817"/>
            <a:ext cx="10684510" cy="319574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Compiles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Intel,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widgets that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(icons,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navigation,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scrolling, among</a:t>
            </a:r>
            <a:r>
              <a:rPr sz="2000" b="1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others);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 motion</a:t>
            </a:r>
            <a:r>
              <a:rPr sz="2000" b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2000" b="1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2000" b="1" spc="-15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QA </a:t>
            </a:r>
            <a:r>
              <a:rPr sz="20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testing</a:t>
            </a:r>
            <a:r>
              <a:rPr sz="2000" b="1" spc="-10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simple</a:t>
            </a:r>
            <a:r>
              <a:rPr sz="20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hot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reload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feature,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immediately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2000" b="1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reload.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6274435" cy="811761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72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70"/>
              </a:spcBef>
            </a:pPr>
            <a:r>
              <a:rPr sz="4800" i="0" spc="-225" dirty="0">
                <a:latin typeface="Trebuchet MS"/>
                <a:cs typeface="Trebuchet MS"/>
              </a:rPr>
              <a:t>2</a:t>
            </a:r>
            <a:r>
              <a:rPr i="0" spc="-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NATIVE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6732" y="1719072"/>
            <a:ext cx="6960108" cy="444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02919"/>
            <a:ext cx="6274435" cy="685444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784045"/>
            <a:ext cx="10932795" cy="106003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490"/>
              </a:spcBef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i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sz="2000" b="1" i="1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 framework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based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JavaScript.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 </a:t>
            </a: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creating both iOS and Android applications,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therefore</a:t>
            </a:r>
            <a:r>
              <a:rPr sz="2000" b="1" i="1" spc="-5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2000" b="1" i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React  </a:t>
            </a:r>
            <a:r>
              <a:rPr sz="20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Native </a:t>
            </a:r>
            <a:r>
              <a:rPr sz="2000" b="1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mobile app </a:t>
            </a:r>
            <a:r>
              <a:rPr sz="2000" b="1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development</a:t>
            </a:r>
            <a:r>
              <a:rPr sz="2000" b="1" i="1" spc="-10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is very popular among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sz="3200" b="1" i="1" spc="-1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34" y="185674"/>
            <a:ext cx="10845165" cy="47859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low-code (provides components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reused);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b="1" i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for achieving enhanced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and impressive app</a:t>
            </a:r>
            <a:r>
              <a:rPr sz="2000" b="1" i="1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sz="2000" b="1" i="1" spc="-10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React </a:t>
            </a:r>
            <a:r>
              <a:rPr sz="20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Native libraries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Boasts </a:t>
            </a: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top-notch</a:t>
            </a:r>
            <a:r>
              <a:rPr sz="2000" b="1" i="1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numerous platform-agnostic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(these include </a:t>
            </a:r>
            <a:r>
              <a:rPr sz="2000" b="1" i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sz="2000" b="1" i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View,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i="1" spc="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Image);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migration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third-party </a:t>
            </a: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2000" b="1" i="1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Well-adapted to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compatibility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various</a:t>
            </a:r>
            <a:r>
              <a:rPr sz="2000" b="1" i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2000" b="1" i="1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sz="2000" b="1" i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sz="2000" b="1" i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17B1D1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learning</a:t>
            </a:r>
            <a:r>
              <a:rPr sz="2000" b="1" i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6274435" cy="680955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647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9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IONIC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7148" y="2037588"/>
            <a:ext cx="6562344" cy="324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39" y="225552"/>
            <a:ext cx="11731752" cy="640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02919"/>
            <a:ext cx="6274435" cy="685444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07365" y="2700019"/>
            <a:ext cx="11177269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95"/>
              </a:spcBef>
            </a:pPr>
            <a:r>
              <a:rPr sz="2000" i="0" spc="39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free;</a:t>
            </a:r>
          </a:p>
          <a:p>
            <a:pPr marL="421640">
              <a:lnSpc>
                <a:spcPct val="100000"/>
              </a:lnSpc>
            </a:pPr>
            <a:r>
              <a:rPr sz="2000" i="0" spc="80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8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JavaScript components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(over 100 for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Angular);</a:t>
            </a:r>
          </a:p>
          <a:p>
            <a:pPr marL="421640">
              <a:lnSpc>
                <a:spcPct val="100000"/>
              </a:lnSpc>
            </a:pPr>
            <a:r>
              <a:rPr sz="2000" i="0" spc="100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10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themes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lazy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loading;</a:t>
            </a:r>
          </a:p>
          <a:p>
            <a:pPr marL="421640">
              <a:lnSpc>
                <a:spcPct val="100000"/>
              </a:lnSpc>
            </a:pPr>
            <a:r>
              <a:rPr sz="2000" i="0" spc="57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(eg., for accessing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or</a:t>
            </a:r>
            <a:r>
              <a:rPr sz="20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Bluetooth);</a:t>
            </a:r>
          </a:p>
          <a:p>
            <a:pPr marL="421640">
              <a:lnSpc>
                <a:spcPct val="100000"/>
              </a:lnSpc>
            </a:pPr>
            <a:r>
              <a:rPr sz="2000" i="0" spc="80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8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Webviews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mobile-optimized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2000" spc="-8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UI;</a:t>
            </a:r>
          </a:p>
          <a:p>
            <a:pPr marL="421640">
              <a:lnSpc>
                <a:spcPct val="100000"/>
              </a:lnSpc>
            </a:pPr>
            <a:r>
              <a:rPr sz="2000" i="0" spc="44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styling;</a:t>
            </a: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sz="2000" i="0" spc="1005" dirty="0">
                <a:solidFill>
                  <a:srgbClr val="17B1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</a:t>
            </a:r>
            <a:r>
              <a:rPr sz="2000" spc="10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compiling, touch-optimized gestures,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pre-rendering;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3275"/>
            <a:ext cx="7696200" cy="602729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700"/>
              </a:lnSpc>
            </a:pPr>
            <a:r>
              <a:rPr i="0" spc="-185" dirty="0">
                <a:latin typeface="Trebuchet MS"/>
                <a:cs typeface="Trebuchet MS"/>
              </a:rPr>
              <a:t>4</a:t>
            </a: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Apache Cordova</a:t>
            </a:r>
          </a:p>
        </p:txBody>
      </p:sp>
      <p:sp>
        <p:nvSpPr>
          <p:cNvPr id="3" name="object 3"/>
          <p:cNvSpPr/>
          <p:nvPr/>
        </p:nvSpPr>
        <p:spPr>
          <a:xfrm>
            <a:off x="2199132" y="2343911"/>
            <a:ext cx="6614159" cy="287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0163"/>
            <a:ext cx="7391400" cy="846386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1066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sz="4800" i="0" dirty="0"/>
              <a:t> FEATURES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8681085" cy="291554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Clr>
                <a:srgbClr val="17B1D1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on: HTML5,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CSS3,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17B1D1"/>
              </a:buClr>
              <a:buFont typeface="Arial"/>
              <a:buChar char="•"/>
              <a:tabLst>
                <a:tab pos="241935" algn="l"/>
              </a:tabLst>
            </a:pP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b="1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17B1D1"/>
              </a:buClr>
              <a:buFont typeface="Arial"/>
              <a:buChar char="•"/>
              <a:tabLst>
                <a:tab pos="241935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0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camera,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GPS,</a:t>
            </a:r>
            <a:r>
              <a:rPr sz="2000" b="1" spc="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17B1D1"/>
              </a:buClr>
              <a:buFont typeface="Arial"/>
              <a:buChar char="•"/>
              <a:tabLst>
                <a:tab pos="241935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(command-line</a:t>
            </a:r>
            <a:r>
              <a:rPr sz="2000" b="1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interface);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17B1D1"/>
              </a:buClr>
              <a:buFont typeface="Arial"/>
              <a:buChar char="•"/>
              <a:tabLst>
                <a:tab pos="241935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2000" b="1" spc="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17B1D1"/>
              </a:buClr>
              <a:buFont typeface="Arial"/>
              <a:buChar char="•"/>
              <a:tabLst>
                <a:tab pos="241935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sz="2000" b="1" spc="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17B1D1"/>
              </a:buClr>
              <a:buFont typeface="Arial"/>
              <a:buChar char="•"/>
              <a:tabLst>
                <a:tab pos="241935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000" b="1" spc="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142" y="457200"/>
            <a:ext cx="11374120" cy="5701665"/>
          </a:xfrm>
          <a:custGeom>
            <a:avLst/>
            <a:gdLst/>
            <a:ahLst/>
            <a:cxnLst/>
            <a:rect l="l" t="t" r="r" b="b"/>
            <a:pathLst>
              <a:path w="11374120" h="5701665">
                <a:moveTo>
                  <a:pt x="11373612" y="0"/>
                </a:moveTo>
                <a:lnTo>
                  <a:pt x="0" y="0"/>
                </a:lnTo>
                <a:lnTo>
                  <a:pt x="0" y="5701284"/>
                </a:lnTo>
                <a:lnTo>
                  <a:pt x="11373612" y="5701284"/>
                </a:lnTo>
                <a:lnTo>
                  <a:pt x="11373612" y="0"/>
                </a:lnTo>
                <a:close/>
              </a:path>
            </a:pathLst>
          </a:custGeom>
          <a:solidFill>
            <a:srgbClr val="0C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142" y="2146808"/>
            <a:ext cx="1085913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0" spc="-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4 : HOW DO WE COLLECT AND  ANALYSE THE REQUIREMENTS FOR A MOBILE  APP TO BE DEVELOPPED ?.</a:t>
            </a:r>
            <a:endParaRPr sz="3600" spc="-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691" y="656844"/>
            <a:ext cx="11239500" cy="944489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81915" rIns="0" bIns="0" rtlCol="0">
            <a:spAutoFit/>
          </a:bodyPr>
          <a:lstStyle/>
          <a:p>
            <a:pPr marL="91440" marR="313055">
              <a:lnSpc>
                <a:spcPct val="100000"/>
              </a:lnSpc>
              <a:spcBef>
                <a:spcPts val="645"/>
              </a:spcBef>
            </a:pPr>
            <a:r>
              <a:rPr sz="2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collect and analyze the requirements for a  mobile app we must follow the steps bellow 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634132"/>
            <a:ext cx="4027804" cy="239745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17B1D1"/>
              </a:buClr>
              <a:buSzPct val="35714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1 ) Strategy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17B1D1"/>
              </a:buClr>
              <a:buSzPct val="35714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2 ) Analysis and</a:t>
            </a:r>
            <a:r>
              <a:rPr sz="20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Planning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17B1D1"/>
              </a:buClr>
              <a:buSzPct val="35714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3) UI/UX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17B1D1"/>
              </a:buClr>
              <a:buSzPct val="35714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4)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17B1D1"/>
              </a:buClr>
              <a:buSzPct val="35714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5)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2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17B1D1"/>
              </a:buClr>
              <a:buSzPct val="35714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6)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Deployment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7847"/>
            <a:ext cx="9652000" cy="2050561"/>
          </a:xfrm>
          <a:prstGeom prst="rect">
            <a:avLst/>
          </a:prstGeom>
          <a:solidFill>
            <a:srgbClr val="0C5868"/>
          </a:solidFill>
        </p:spPr>
        <p:txBody>
          <a:bodyPr vert="horz" wrap="square" lIns="0" tIns="201930" rIns="0" bIns="0" rtlCol="0">
            <a:spAutoFit/>
          </a:bodyPr>
          <a:lstStyle/>
          <a:p>
            <a:pPr marL="91440" marR="666115">
              <a:lnSpc>
                <a:spcPct val="100000"/>
              </a:lnSpc>
              <a:spcBef>
                <a:spcPts val="1590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5 : HOW TO ESTIMATE THE COST  OF A MOBILE DEVELOPMENT APP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2273045"/>
            <a:ext cx="9436100" cy="2436373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0665" marR="5080" indent="-228600">
              <a:lnSpc>
                <a:spcPct val="70000"/>
              </a:lnSpc>
              <a:spcBef>
                <a:spcPts val="1425"/>
              </a:spcBef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estimation </a:t>
            </a:r>
            <a:r>
              <a:rPr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mobile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is 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b="1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3950"/>
              </a:lnSpc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sz="2000" b="1" spc="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4105"/>
              </a:lnSpc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4110"/>
              </a:lnSpc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000" b="1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2000" b="1" spc="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4280"/>
              </a:lnSpc>
              <a:buClr>
                <a:srgbClr val="17B1D1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Team’s</a:t>
            </a:r>
            <a:r>
              <a:rPr sz="2000" b="1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1795" y="0"/>
            <a:ext cx="4680204" cy="672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93547"/>
            <a:ext cx="7286244" cy="636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8476" y="137160"/>
            <a:ext cx="4466844" cy="6417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4507" y="4373879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46" y="0"/>
                </a:lnTo>
              </a:path>
            </a:pathLst>
          </a:custGeom>
          <a:ln w="63494">
            <a:solidFill>
              <a:srgbClr val="17B1D1"/>
            </a:solidFill>
          </a:ln>
        </p:spPr>
        <p:txBody>
          <a:bodyPr wrap="square" lIns="0" tIns="0" rIns="0" bIns="0" rtlCol="0"/>
          <a:lstStyle/>
          <a:p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512050" cy="6720840"/>
          </a:xfrm>
          <a:custGeom>
            <a:avLst/>
            <a:gdLst/>
            <a:ahLst/>
            <a:cxnLst/>
            <a:rect l="l" t="t" r="r" b="b"/>
            <a:pathLst>
              <a:path w="7512050" h="6720840">
                <a:moveTo>
                  <a:pt x="7511796" y="0"/>
                </a:moveTo>
                <a:lnTo>
                  <a:pt x="0" y="0"/>
                </a:lnTo>
                <a:lnTo>
                  <a:pt x="0" y="6720840"/>
                </a:lnTo>
                <a:lnTo>
                  <a:pt x="7511796" y="6720840"/>
                </a:lnTo>
                <a:lnTo>
                  <a:pt x="75117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78065" y="0"/>
            <a:ext cx="2757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78065" y="211134"/>
            <a:ext cx="4596130" cy="1862048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36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649220">
              <a:lnSpc>
                <a:spcPct val="100000"/>
              </a:lnSpc>
              <a:spcBef>
                <a:spcPts val="2880"/>
              </a:spcBef>
            </a:pPr>
            <a:r>
              <a:rPr sz="36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endParaRPr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8065" y="2497963"/>
            <a:ext cx="2350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8065" y="3137738"/>
            <a:ext cx="45961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807" y="4487671"/>
            <a:ext cx="344677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1846"/>
            <a:ext cx="7389875" cy="672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29"/>
            <a:ext cx="4305300" cy="672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49121" y="2764566"/>
            <a:ext cx="34715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32729" y="342472"/>
            <a:ext cx="6791325" cy="775970"/>
            <a:chOff x="4562855" y="373379"/>
            <a:chExt cx="6791325" cy="775970"/>
          </a:xfrm>
        </p:grpSpPr>
        <p:sp>
          <p:nvSpPr>
            <p:cNvPr id="5" name="object 5"/>
            <p:cNvSpPr/>
            <p:nvPr/>
          </p:nvSpPr>
          <p:spPr>
            <a:xfrm>
              <a:off x="4562855" y="373379"/>
              <a:ext cx="6790944" cy="775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797551" y="547115"/>
              <a:ext cx="426720" cy="4267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32729" y="1586056"/>
            <a:ext cx="6791325" cy="775970"/>
            <a:chOff x="4562855" y="1616963"/>
            <a:chExt cx="6791325" cy="775970"/>
          </a:xfrm>
        </p:grpSpPr>
        <p:sp>
          <p:nvSpPr>
            <p:cNvPr id="8" name="object 8"/>
            <p:cNvSpPr/>
            <p:nvPr/>
          </p:nvSpPr>
          <p:spPr>
            <a:xfrm>
              <a:off x="4562855" y="1616963"/>
              <a:ext cx="6790944" cy="7757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797551" y="1790700"/>
              <a:ext cx="426720" cy="4282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22821" y="441278"/>
            <a:ext cx="5490210" cy="1763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DIFFERENTS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MOBILE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ts val="2735"/>
              </a:lnSpc>
              <a:tabLst>
                <a:tab pos="267970" algn="l"/>
                <a:tab pos="3040380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/	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DIFFERENCES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sz="1400" spc="-5" dirty="0" smtClean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1400" spc="-6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CRITERIA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12700" marR="510540">
              <a:lnSpc>
                <a:spcPts val="2590"/>
              </a:lnSpc>
              <a:spcBef>
                <a:spcPts val="172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REVIEW OF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MOBILE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APPLICATION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PROGRAMMING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(CRITERIA).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32729" y="2829641"/>
            <a:ext cx="6791325" cy="1049274"/>
            <a:chOff x="4562855" y="2860548"/>
            <a:chExt cx="6791325" cy="775970"/>
          </a:xfrm>
        </p:grpSpPr>
        <p:sp>
          <p:nvSpPr>
            <p:cNvPr id="12" name="object 12"/>
            <p:cNvSpPr/>
            <p:nvPr/>
          </p:nvSpPr>
          <p:spPr>
            <a:xfrm>
              <a:off x="4562855" y="2860548"/>
              <a:ext cx="6790944" cy="7757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7551" y="3034284"/>
              <a:ext cx="426720" cy="4282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22821" y="2764489"/>
            <a:ext cx="546671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409257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MOBILE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APPLICATION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DEVELOPPMENT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 smtClean="0">
                <a:solidFill>
                  <a:srgbClr val="FFFFFF"/>
                </a:solidFill>
                <a:latin typeface="Carlito"/>
                <a:cs typeface="Carlito"/>
              </a:rPr>
              <a:t>FRAMEWORK</a:t>
            </a:r>
            <a:r>
              <a:rPr lang="en-US" sz="1400" spc="-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 smtClean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7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COMPARAISON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KEYS 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32729" y="4073225"/>
            <a:ext cx="6791325" cy="775970"/>
            <a:chOff x="4562855" y="4104132"/>
            <a:chExt cx="6791325" cy="775970"/>
          </a:xfrm>
        </p:grpSpPr>
        <p:sp>
          <p:nvSpPr>
            <p:cNvPr id="16" name="object 16"/>
            <p:cNvSpPr/>
            <p:nvPr/>
          </p:nvSpPr>
          <p:spPr>
            <a:xfrm>
              <a:off x="4562855" y="4104132"/>
              <a:ext cx="6790944" cy="7757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7551" y="4277868"/>
              <a:ext cx="426720" cy="4282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32729" y="5525641"/>
            <a:ext cx="6791325" cy="775970"/>
            <a:chOff x="4562855" y="5347715"/>
            <a:chExt cx="6791325" cy="775970"/>
          </a:xfrm>
        </p:grpSpPr>
        <p:sp>
          <p:nvSpPr>
            <p:cNvPr id="19" name="object 19"/>
            <p:cNvSpPr/>
            <p:nvPr/>
          </p:nvSpPr>
          <p:spPr>
            <a:xfrm>
              <a:off x="4562855" y="5347715"/>
              <a:ext cx="6790944" cy="7757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797551" y="5521451"/>
              <a:ext cx="426720" cy="4282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22821" y="4008454"/>
            <a:ext cx="5244465" cy="2300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endParaRPr lang="en-US" sz="1400" spc="-10" dirty="0" smtClean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1400" spc="-10" dirty="0" smtClean="0">
                <a:solidFill>
                  <a:srgbClr val="FFFFFF"/>
                </a:solidFill>
                <a:latin typeface="Carlito"/>
                <a:cs typeface="Carlito"/>
              </a:rPr>
              <a:t>HOW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COLLECT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ANALYSE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REQUIREMENTS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MOBILE APP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DEVELOPPED</a:t>
            </a:r>
            <a:r>
              <a:rPr sz="1400" spc="-15" dirty="0" smtClean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lang="en-US" sz="1400" spc="-15" dirty="0" smtClean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85"/>
              </a:spcBef>
            </a:pPr>
            <a:endParaRPr lang="en-US" sz="1400" spc="-1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85"/>
              </a:spcBef>
            </a:pPr>
            <a:endParaRPr lang="en-US" sz="1400" spc="-15" dirty="0" smtClean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85"/>
              </a:spcBef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 marL="12700" marR="860425">
              <a:lnSpc>
                <a:spcPts val="259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HOW 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ESTIMATE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MOBILE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DEVELOPMENT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COST.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23674" y="6330269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3" name="object 23"/>
          <p:cNvSpPr txBox="1"/>
          <p:nvPr/>
        </p:nvSpPr>
        <p:spPr>
          <a:xfrm>
            <a:off x="11511253" y="6398340"/>
            <a:ext cx="466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0059" y="0"/>
            <a:ext cx="4091940" cy="672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5123" y="2809443"/>
            <a:ext cx="29635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703" y="542924"/>
            <a:ext cx="6478270" cy="273440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585"/>
              </a:spcBef>
              <a:buClr>
                <a:srgbClr val="17B1D1"/>
              </a:buClr>
              <a:buSzPct val="97500"/>
              <a:buFont typeface="Wingdings"/>
              <a:buChar char=""/>
              <a:tabLst>
                <a:tab pos="245745" algn="l"/>
                <a:tab pos="3178175" algn="l"/>
                <a:tab pos="3220085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What is a mobile  application?	It is a type of  application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software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designed to run on a mobile  device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Anyone planning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build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 for their  business</a:t>
            </a:r>
            <a:r>
              <a:rPr sz="2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will		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answer  the question: which type of  mobile app do I</a:t>
            </a:r>
            <a:r>
              <a:rPr sz="20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?.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112151"/>
            <a:ext cx="10709275" cy="2494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189230">
              <a:lnSpc>
                <a:spcPct val="140000"/>
              </a:lnSpc>
              <a:spcBef>
                <a:spcPts val="95"/>
              </a:spcBef>
            </a:pPr>
            <a:r>
              <a:rPr sz="20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03 differents types of mobile application namely :  </a:t>
            </a:r>
            <a:r>
              <a:rPr lang="en-US" sz="2000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sz="2000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0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Native mobile application</a:t>
            </a:r>
          </a:p>
          <a:p>
            <a:pPr marL="12700" marR="5633085" indent="92710">
              <a:lnSpc>
                <a:spcPts val="6720"/>
              </a:lnSpc>
              <a:spcBef>
                <a:spcPts val="545"/>
              </a:spcBef>
            </a:pPr>
            <a:r>
              <a:rPr sz="20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Web mobile application  </a:t>
            </a:r>
            <a:r>
              <a:rPr lang="en-US" sz="2000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sz="2000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20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Hybrid mobile application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3245" y="459549"/>
            <a:ext cx="10904220" cy="1221105"/>
            <a:chOff x="838200" y="365759"/>
            <a:chExt cx="10904220" cy="1221105"/>
          </a:xfrm>
        </p:grpSpPr>
        <p:sp>
          <p:nvSpPr>
            <p:cNvPr id="5" name="object 5"/>
            <p:cNvSpPr/>
            <p:nvPr/>
          </p:nvSpPr>
          <p:spPr>
            <a:xfrm>
              <a:off x="838200" y="553211"/>
              <a:ext cx="10904220" cy="1033780"/>
            </a:xfrm>
            <a:custGeom>
              <a:avLst/>
              <a:gdLst/>
              <a:ahLst/>
              <a:cxnLst/>
              <a:rect l="l" t="t" r="r" b="b"/>
              <a:pathLst>
                <a:path w="10904220" h="1033780">
                  <a:moveTo>
                    <a:pt x="10904220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0" y="1033272"/>
                  </a:lnTo>
                  <a:lnTo>
                    <a:pt x="10904220" y="1033272"/>
                  </a:lnTo>
                  <a:lnTo>
                    <a:pt x="10904220" y="594360"/>
                  </a:lnTo>
                  <a:lnTo>
                    <a:pt x="109042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8595" y="365759"/>
              <a:ext cx="10784205" cy="782320"/>
            </a:xfrm>
            <a:custGeom>
              <a:avLst/>
              <a:gdLst/>
              <a:ahLst/>
              <a:cxnLst/>
              <a:rect l="l" t="t" r="r" b="b"/>
              <a:pathLst>
                <a:path w="10784205" h="782319">
                  <a:moveTo>
                    <a:pt x="1078382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0783824" y="781812"/>
                  </a:lnTo>
                  <a:lnTo>
                    <a:pt x="10783824" y="0"/>
                  </a:lnTo>
                  <a:close/>
                </a:path>
              </a:pathLst>
            </a:custGeom>
            <a:solidFill>
              <a:srgbClr val="17B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0" y="553212"/>
            <a:ext cx="10904220" cy="371897"/>
          </a:xfrm>
          <a:prstGeom prst="rect">
            <a:avLst/>
          </a:prstGeom>
          <a:ln w="12701">
            <a:solidFill>
              <a:srgbClr val="52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ts val="2925"/>
              </a:lnSpc>
              <a:tabLst>
                <a:tab pos="858519" algn="l"/>
              </a:tabLst>
            </a:pPr>
            <a:r>
              <a:rPr sz="2800" spc="-5" dirty="0">
                <a:latin typeface="Carlito"/>
                <a:cs typeface="Carlito"/>
              </a:rPr>
              <a:t>1)	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DIFFERENTS TYPES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MOBILE</a:t>
            </a:r>
            <a:r>
              <a:rPr sz="28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41379" y="6429247"/>
            <a:ext cx="466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52525"/>
                </a:solidFill>
                <a:latin typeface="Carlito"/>
                <a:cs typeface="Carlito"/>
              </a:rPr>
              <a:t>PAGE</a:t>
            </a:r>
            <a:r>
              <a:rPr sz="1200" spc="-6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252525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137160"/>
            <a:ext cx="11913108" cy="6521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1335"/>
            <a:ext cx="10003790" cy="1057910"/>
          </a:xfrm>
          <a:custGeom>
            <a:avLst/>
            <a:gdLst/>
            <a:ahLst/>
            <a:cxnLst/>
            <a:rect l="l" t="t" r="r" b="b"/>
            <a:pathLst>
              <a:path w="10003790" h="1057910">
                <a:moveTo>
                  <a:pt x="10003536" y="0"/>
                </a:moveTo>
                <a:lnTo>
                  <a:pt x="0" y="0"/>
                </a:lnTo>
                <a:lnTo>
                  <a:pt x="0" y="1057656"/>
                </a:lnTo>
                <a:lnTo>
                  <a:pt x="10003536" y="1057656"/>
                </a:lnTo>
                <a:lnTo>
                  <a:pt x="10003536" y="0"/>
                </a:lnTo>
                <a:close/>
              </a:path>
            </a:pathLst>
          </a:custGeom>
          <a:solidFill>
            <a:srgbClr val="0C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6710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45" dirty="0"/>
              <a:t>1-2)</a:t>
            </a:r>
            <a:r>
              <a:rPr sz="7200" spc="-640" dirty="0"/>
              <a:t> </a:t>
            </a:r>
            <a:r>
              <a:rPr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DIFFERENCES </a:t>
            </a:r>
          </a:p>
        </p:txBody>
      </p:sp>
      <p:sp>
        <p:nvSpPr>
          <p:cNvPr id="4" name="object 4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41379" y="6429247"/>
            <a:ext cx="466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047" y="6361176"/>
            <a:ext cx="2551176" cy="35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7664" y="6429247"/>
            <a:ext cx="5676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First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7223" y="6562343"/>
            <a:ext cx="2552700" cy="158750"/>
          </a:xfrm>
          <a:custGeom>
            <a:avLst/>
            <a:gdLst/>
            <a:ahLst/>
            <a:cxnLst/>
            <a:rect l="l" t="t" r="r" b="b"/>
            <a:pathLst>
              <a:path w="2552700" h="158750">
                <a:moveTo>
                  <a:pt x="2552700" y="0"/>
                </a:moveTo>
                <a:lnTo>
                  <a:pt x="0" y="0"/>
                </a:lnTo>
                <a:lnTo>
                  <a:pt x="0" y="158495"/>
                </a:lnTo>
                <a:lnTo>
                  <a:pt x="2552700" y="158495"/>
                </a:lnTo>
                <a:lnTo>
                  <a:pt x="25527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146" y="6529527"/>
            <a:ext cx="753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Second</a:t>
            </a: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9923" y="6562343"/>
            <a:ext cx="2551430" cy="158750"/>
          </a:xfrm>
          <a:custGeom>
            <a:avLst/>
            <a:gdLst/>
            <a:ahLst/>
            <a:cxnLst/>
            <a:rect l="l" t="t" r="r" b="b"/>
            <a:pathLst>
              <a:path w="2551429" h="158750">
                <a:moveTo>
                  <a:pt x="2551176" y="0"/>
                </a:moveTo>
                <a:lnTo>
                  <a:pt x="0" y="0"/>
                </a:lnTo>
                <a:lnTo>
                  <a:pt x="0" y="158495"/>
                </a:lnTo>
                <a:lnTo>
                  <a:pt x="2551176" y="158495"/>
                </a:lnTo>
                <a:lnTo>
                  <a:pt x="25511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14996" y="6529527"/>
            <a:ext cx="6229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Third</a:t>
            </a:r>
            <a:r>
              <a:rPr sz="1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Skill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01100" y="6562343"/>
            <a:ext cx="2552700" cy="158750"/>
          </a:xfrm>
          <a:custGeom>
            <a:avLst/>
            <a:gdLst/>
            <a:ahLst/>
            <a:cxnLst/>
            <a:rect l="l" t="t" r="r" b="b"/>
            <a:pathLst>
              <a:path w="2552700" h="158750">
                <a:moveTo>
                  <a:pt x="2552700" y="0"/>
                </a:moveTo>
                <a:lnTo>
                  <a:pt x="0" y="0"/>
                </a:lnTo>
                <a:lnTo>
                  <a:pt x="0" y="158495"/>
                </a:lnTo>
                <a:lnTo>
                  <a:pt x="2552700" y="158495"/>
                </a:lnTo>
                <a:lnTo>
                  <a:pt x="25527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26294" y="6529527"/>
            <a:ext cx="702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728" y="1051478"/>
            <a:ext cx="11913235" cy="5552440"/>
            <a:chOff x="115823" y="1168908"/>
            <a:chExt cx="11913235" cy="5552440"/>
          </a:xfrm>
        </p:grpSpPr>
        <p:sp>
          <p:nvSpPr>
            <p:cNvPr id="15" name="object 15"/>
            <p:cNvSpPr/>
            <p:nvPr/>
          </p:nvSpPr>
          <p:spPr>
            <a:xfrm>
              <a:off x="2349881" y="6271564"/>
              <a:ext cx="142875" cy="92075"/>
            </a:xfrm>
            <a:custGeom>
              <a:avLst/>
              <a:gdLst/>
              <a:ahLst/>
              <a:cxnLst/>
              <a:rect l="l" t="t" r="r" b="b"/>
              <a:pathLst>
                <a:path w="142875" h="92075">
                  <a:moveTo>
                    <a:pt x="142875" y="0"/>
                  </a:moveTo>
                  <a:lnTo>
                    <a:pt x="0" y="0"/>
                  </a:lnTo>
                  <a:lnTo>
                    <a:pt x="71500" y="91566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823" y="1168908"/>
              <a:ext cx="11913108" cy="5551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0" y="6361176"/>
            <a:ext cx="838200" cy="360045"/>
          </a:xfrm>
          <a:custGeom>
            <a:avLst/>
            <a:gdLst/>
            <a:ahLst/>
            <a:cxnLst/>
            <a:rect l="l" t="t" r="r" b="b"/>
            <a:pathLst>
              <a:path w="838200" h="360045">
                <a:moveTo>
                  <a:pt x="838200" y="0"/>
                </a:moveTo>
                <a:lnTo>
                  <a:pt x="0" y="0"/>
                </a:lnTo>
                <a:lnTo>
                  <a:pt x="0" y="359664"/>
                </a:lnTo>
                <a:lnTo>
                  <a:pt x="838200" y="359664"/>
                </a:lnTo>
                <a:lnTo>
                  <a:pt x="8382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547" y="231647"/>
            <a:ext cx="11731752" cy="6272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PAGE</a:t>
            </a:r>
            <a:r>
              <a:rPr spc="-3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713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Carlito</vt:lpstr>
      <vt:lpstr>Symbol</vt:lpstr>
      <vt:lpstr>Tahoma</vt:lpstr>
      <vt:lpstr>Times New Roman</vt:lpstr>
      <vt:lpstr>Trebuchet MS</vt:lpstr>
      <vt:lpstr>Wingdings</vt:lpstr>
      <vt:lpstr>Office Theme</vt:lpstr>
      <vt:lpstr>GROUP  MEMBERS</vt:lpstr>
      <vt:lpstr>PowerPoint Presentation</vt:lpstr>
      <vt:lpstr>INTERNET</vt:lpstr>
      <vt:lpstr>PowerPoint Presentation</vt:lpstr>
      <vt:lpstr>DEFINITION</vt:lpstr>
      <vt:lpstr>There are 03 differents types of mobile application namely :   a) Native mobile application b) Web mobile application   c) Hybrid mobile application</vt:lpstr>
      <vt:lpstr>PowerPoint Presentation</vt:lpstr>
      <vt:lpstr>1-2) DIFFERENCES </vt:lpstr>
      <vt:lpstr>PowerPoint Presentation</vt:lpstr>
      <vt:lpstr>PowerPoint Presentation</vt:lpstr>
      <vt:lpstr>2) REVIEW OF MOBILE APPLICATION PROGRAMMING  LANGUAGE</vt:lpstr>
      <vt:lpstr>PowerPoint Presentation</vt:lpstr>
      <vt:lpstr>2) DEFINITION</vt:lpstr>
      <vt:lpstr>EXAMPLE OF MOBILE APPLICATION  DEVELOPMENT FRAMEWORK</vt:lpstr>
      <vt:lpstr>KEY FEATURES </vt:lpstr>
      <vt:lpstr>2) REACT NATIVE</vt:lpstr>
      <vt:lpstr>KEY FEATURES </vt:lpstr>
      <vt:lpstr>PowerPoint Presentation</vt:lpstr>
      <vt:lpstr>3) IONIC</vt:lpstr>
      <vt:lpstr>KEY FEATURES</vt:lpstr>
      <vt:lpstr>4) Apache Cordova</vt:lpstr>
      <vt:lpstr>KEY FEATURES</vt:lpstr>
      <vt:lpstr>QUESTION 4 : HOW DO WE COLLECT AND  ANALYSE THE REQUIREMENTS FOR A MOBILE  APP TO BE DEVELOPPED ?.</vt:lpstr>
      <vt:lpstr>In order to collect and analyze the requirements for a  mobile app we must follow the steps bellow :</vt:lpstr>
      <vt:lpstr>QUESTION 5 : HOW TO ESTIMATE THE COST  OF A MOBILE DEVELOPMENT APP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                         AND       MOBILE PROGRAMMING</dc:title>
  <dc:creator>Berice Lassi</dc:creator>
  <cp:lastModifiedBy>EKUTY</cp:lastModifiedBy>
  <cp:revision>5</cp:revision>
  <dcterms:created xsi:type="dcterms:W3CDTF">2023-03-31T15:53:36Z</dcterms:created>
  <dcterms:modified xsi:type="dcterms:W3CDTF">2023-03-31T17:12:46Z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2023-03-31T00:00:00Z</vt:filetime>
  </property>
</Properties>
</file>