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2" r:id="rId4"/>
    <p:sldId id="261" r:id="rId5"/>
    <p:sldId id="269" r:id="rId6"/>
    <p:sldId id="275" r:id="rId7"/>
    <p:sldId id="287" r:id="rId8"/>
    <p:sldId id="294" r:id="rId9"/>
    <p:sldId id="288" r:id="rId10"/>
    <p:sldId id="280" r:id="rId11"/>
    <p:sldId id="293" r:id="rId12"/>
    <p:sldId id="289" r:id="rId13"/>
    <p:sldId id="292" r:id="rId14"/>
    <p:sldId id="291" r:id="rId15"/>
    <p:sldId id="281" r:id="rId16"/>
    <p:sldId id="28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5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D45E62-49AA-4A7E-ACEA-69D623E683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58650-DDDB-4A42-8666-0B33357ABE8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462A6F-0BC5-44FF-82D0-D62FAB8E3B6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4/14/2023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38483-18F7-4125-A92F-4BA60E08B17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BB925-CF3A-4916-AC30-DC07EF8E0F4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9FF10E-B0AB-4617-AD31-328F4CD21898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395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F61552-10C5-402A-B07B-B5E5115588C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D2EA5-100A-44B0-9F09-C6073E15CD1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69FCD8-3521-477D-A94D-13EF3A8E21E9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91029D-A79F-4857-88D6-8CAE7F33B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94E241D-B991-4E40-AF6E-F0D80B41376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B5D70-799B-4FDE-A6A3-EA1E46C0D71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98DB0-B74B-4489-9392-F8E0EB67B7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53222C5-4BA3-44A2-A059-496CAFA36F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413B5-E14E-403B-B0DB-09059E0C5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89608-2E38-4F53-BD3C-8354E74F5E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B9664-053D-496E-AB67-7DFC3C5DAEB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4ECB45-35BF-4378-AF08-C1BD80C4A2E7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D45C8-1E11-450E-9F13-ACB192D8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65E96-42BF-4967-81EE-CB2B9D67F3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7E5D-71C6-41FE-B775-26D879EE6D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00C78-2933-4730-AA11-3EE6B61AA3A0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098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D45C8-1E11-450E-9F13-ACB192D8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65E96-42BF-4967-81EE-CB2B9D67F3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7E5D-71C6-41FE-B775-26D879EE6D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00C78-2933-4730-AA11-3EE6B61AA3A0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87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07155-3514-4E62-A4CC-EACE77915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251C1-357A-4992-9619-C481DD47D4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6774-AC8C-4EC1-886F-ECCDB3C8C6B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0C7052-3155-42CA-A07C-9161A3026B21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67125-39EF-4B47-AD2B-86BA687B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59E0B9-843C-4C23-B95E-C3DAD10CD3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10F16-836F-475A-B0FC-5F6500102EE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4EA45C-7C29-499B-BAC2-FBA6642AC7EA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367C1-48D8-4496-8949-97E21864A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8871B-F267-4C1A-951F-50F43FB36A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9B5A1-4FA7-4EEC-8923-B5850EE9A7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7280E9-8F2F-4AC1-BDB7-70BE809747D9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D45C8-1E11-450E-9F13-ACB192D8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65E96-42BF-4967-81EE-CB2B9D67F3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7E5D-71C6-41FE-B775-26D879EE6D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00C78-2933-4730-AA11-3EE6B61AA3A0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D45C8-1E11-450E-9F13-ACB192D8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65E96-42BF-4967-81EE-CB2B9D67F3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7E5D-71C6-41FE-B775-26D879EE6D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00C78-2933-4730-AA11-3EE6B61AA3A0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42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D45C8-1E11-450E-9F13-ACB192D8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65E96-42BF-4967-81EE-CB2B9D67F3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7E5D-71C6-41FE-B775-26D879EE6D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00C78-2933-4730-AA11-3EE6B61AA3A0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1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D45C8-1E11-450E-9F13-ACB192D8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65E96-42BF-4967-81EE-CB2B9D67F3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7E5D-71C6-41FE-B775-26D879EE6D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00C78-2933-4730-AA11-3EE6B61AA3A0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96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4C36B-8AF3-4E36-8A9F-27B14A0A2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AE6C7-5821-4C72-A97D-29B9E73A6B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E36DB-7686-4555-BA78-584711753DF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2BC5C0-2A96-483A-A6F4-B127CD30BCFF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4C36B-8AF3-4E36-8A9F-27B14A0A2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AE6C7-5821-4C72-A97D-29B9E73A6B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E36DB-7686-4555-BA78-584711753DF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2BC5C0-2A96-483A-A6F4-B127CD30BCFF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69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D45C8-1E11-450E-9F13-ACB192D8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65E96-42BF-4967-81EE-CB2B9D67F3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7E5D-71C6-41FE-B775-26D879EE6D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100C78-2933-4730-AA11-3EE6B61AA3A0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0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66749E6-88DB-4C81-9B35-931B864EAC03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9B739-9301-4BA3-8318-F796924B7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1711418"/>
            <a:ext cx="9144000" cy="4021202"/>
          </a:xfrm>
        </p:spPr>
        <p:txBody>
          <a:bodyPr/>
          <a:lstStyle>
            <a:lvl1pPr marL="0" indent="0">
              <a:buNone/>
              <a:defRPr sz="1300">
                <a:solidFill>
                  <a:srgbClr val="FFFFFF"/>
                </a:solidFill>
                <a:latin typeface="Segoe UI Light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Ink 7">
            <a:extLst>
              <a:ext uri="{FF2B5EF4-FFF2-40B4-BE49-F238E27FC236}">
                <a16:creationId xmlns:a16="http://schemas.microsoft.com/office/drawing/2014/main" id="{2BC4EE9A-76A7-4BF7-9D88-AEB8A478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3" y="7305626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nk 8">
            <a:extLst>
              <a:ext uri="{FF2B5EF4-FFF2-40B4-BE49-F238E27FC236}">
                <a16:creationId xmlns:a16="http://schemas.microsoft.com/office/drawing/2014/main" id="{524E2C16-D8BC-4904-9DB6-01A8A2C2D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295" y="1333469"/>
            <a:ext cx="228956" cy="475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CCD8E1-60E3-4FBA-B16E-A4AD2F0FAA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495229"/>
          </a:xfrm>
        </p:spPr>
        <p:txBody>
          <a:bodyPr anchor="t"/>
          <a:lstStyle>
            <a:lvl1pPr>
              <a:defRPr sz="2600">
                <a:solidFill>
                  <a:srgbClr val="408E93"/>
                </a:solidFill>
                <a:latin typeface="Agency FB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Ink 12">
            <a:extLst>
              <a:ext uri="{FF2B5EF4-FFF2-40B4-BE49-F238E27FC236}">
                <a16:creationId xmlns:a16="http://schemas.microsoft.com/office/drawing/2014/main" id="{A654DE76-62F3-4AD9-AE4E-B31C4A608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16" y="4838428"/>
            <a:ext cx="238320" cy="194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18">
            <a:extLst>
              <a:ext uri="{FF2B5EF4-FFF2-40B4-BE49-F238E27FC236}">
                <a16:creationId xmlns:a16="http://schemas.microsoft.com/office/drawing/2014/main" id="{4C45D4DC-3C6F-40D8-9054-7913D4833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921" y="123764"/>
            <a:ext cx="28803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nk 20">
            <a:extLst>
              <a:ext uri="{FF2B5EF4-FFF2-40B4-BE49-F238E27FC236}">
                <a16:creationId xmlns:a16="http://schemas.microsoft.com/office/drawing/2014/main" id="{5236D87D-9C7C-4E4B-AD51-D0C04E835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27" y="7267495"/>
            <a:ext cx="19440" cy="972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15791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2CC-9687-49A6-8793-F8D9395710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66CB2-B00D-47DD-9C5F-9BA70682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D5AABA-C896-45B7-B0ED-C1FF01E5165B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425F4-F66E-42B2-B286-E9818FD13F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0507D-8FDC-4C74-8F87-5AA02CBF14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AC8F65-CEF4-4394-A8BE-4EC3E6D12F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76CEE-A0C5-40FA-99DC-9288E8B916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560D87-D203-457F-B779-4A84C1990DD6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6730F-CEF2-4FE6-8151-080DB7E773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11353-A4CA-46F2-B6B4-246987C004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982029-F7A2-4024-B1F4-0B4CCD3997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2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B214-D680-4B97-89AC-1C0713142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C36B-55FF-43B6-A234-42BD55AEA2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AC6B8-1DAC-4914-9C15-5F08CD2A7E1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0DA9-76D4-4337-8146-7D8975D701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9C7DA7-F753-4B6D-AE13-89D8CFBE4534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798B-6D04-4DC4-8F86-ECE4EF9EF5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1471-F9FD-4A3B-9D24-5379A03B16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8D53EC-6188-46B2-B9A4-72CB75304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491F-D6B8-4A2E-9F2F-8C028BBD7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47232-496E-4D2B-BCBD-CF3C0D8414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B00E-ED8F-4741-88E9-FD951F6570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55F5E-7716-4017-B936-D8FD3180F0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520585-B665-4702-B986-E91BFD732BAE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4569-0E69-4F64-8C17-805B8ED54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FEAB-1FE3-4FA1-8A00-C76C699302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13529C-DE51-4B82-A30B-23968F546D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6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800C-7366-43C6-B449-A19ECD2F33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CD569-ABAE-4009-BA8C-42149D27CAA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998C-264A-46CE-B356-888A7FFC6F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C00974-C642-4994-ABB4-BA4FABF7C532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BDEA-0B1E-4797-8E6D-8D6920189E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AF7A-D32D-474E-8B59-6745413B83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2F744F-25DC-493A-B730-FC0C00812E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07C77-D1E0-4726-836B-6538F30B79E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B036E-A3FA-4220-B002-A99724F0ACF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2D2C-64AE-4EB7-A998-56A1549A2B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F94BA5-FBE5-4076-A0C0-F2C31B86F047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5606-CCA1-4613-BF10-41D8E71EA8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5ADC-8106-43F9-8786-1C44E3BED2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22F31-0EB5-40A9-BDB6-39BC9EF5D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3AD43DA-90EB-41BA-B1AA-F76063259099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nk 7">
            <a:extLst>
              <a:ext uri="{FF2B5EF4-FFF2-40B4-BE49-F238E27FC236}">
                <a16:creationId xmlns:a16="http://schemas.microsoft.com/office/drawing/2014/main" id="{74D16934-1474-469D-AB01-77A67D87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3" y="7305626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nk 8">
            <a:extLst>
              <a:ext uri="{FF2B5EF4-FFF2-40B4-BE49-F238E27FC236}">
                <a16:creationId xmlns:a16="http://schemas.microsoft.com/office/drawing/2014/main" id="{45455BB8-2D35-4668-9292-F5F3183F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295" y="1333469"/>
            <a:ext cx="228956" cy="475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nk 12">
            <a:extLst>
              <a:ext uri="{FF2B5EF4-FFF2-40B4-BE49-F238E27FC236}">
                <a16:creationId xmlns:a16="http://schemas.microsoft.com/office/drawing/2014/main" id="{D7567C49-FF41-4B1A-A00F-8E9990EBC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16" y="4838428"/>
            <a:ext cx="238320" cy="194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nk 18">
            <a:extLst>
              <a:ext uri="{FF2B5EF4-FFF2-40B4-BE49-F238E27FC236}">
                <a16:creationId xmlns:a16="http://schemas.microsoft.com/office/drawing/2014/main" id="{C5B39D94-38FB-4EE5-924F-CD81119DD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921" y="123764"/>
            <a:ext cx="28803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nk 20">
            <a:extLst>
              <a:ext uri="{FF2B5EF4-FFF2-40B4-BE49-F238E27FC236}">
                <a16:creationId xmlns:a16="http://schemas.microsoft.com/office/drawing/2014/main" id="{79FBDFCC-F74A-4C88-A69A-868AFB5FE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27" y="7267495"/>
            <a:ext cx="19440" cy="97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755474A4-7FA1-45B6-A303-2B35CB579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blipFill>
            <a:blip r:embed="rId8">
              <a:alphaModFix/>
            </a:blip>
            <a:stretch>
              <a:fillRect/>
            </a:stretch>
          </a:blipFill>
          <a:ln cap="flat"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BA3EEF-430E-4A52-8E21-0D6191623B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2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718EF29-1AF7-4EDC-9621-3DFC046386C2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nk 7">
            <a:extLst>
              <a:ext uri="{FF2B5EF4-FFF2-40B4-BE49-F238E27FC236}">
                <a16:creationId xmlns:a16="http://schemas.microsoft.com/office/drawing/2014/main" id="{4AED5B1B-8B3B-47CD-97F0-4433EE17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3" y="7305626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nk 8">
            <a:extLst>
              <a:ext uri="{FF2B5EF4-FFF2-40B4-BE49-F238E27FC236}">
                <a16:creationId xmlns:a16="http://schemas.microsoft.com/office/drawing/2014/main" id="{FEE81850-24CD-426F-9D1C-B4CB5B30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295" y="1333469"/>
            <a:ext cx="228956" cy="475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nk 12">
            <a:extLst>
              <a:ext uri="{FF2B5EF4-FFF2-40B4-BE49-F238E27FC236}">
                <a16:creationId xmlns:a16="http://schemas.microsoft.com/office/drawing/2014/main" id="{AC3F234A-ABF7-42B3-BA03-9152660AD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16" y="4838428"/>
            <a:ext cx="238320" cy="194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nk 18">
            <a:extLst>
              <a:ext uri="{FF2B5EF4-FFF2-40B4-BE49-F238E27FC236}">
                <a16:creationId xmlns:a16="http://schemas.microsoft.com/office/drawing/2014/main" id="{AB652650-5CFD-407D-9F25-7F74847F1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921" y="123764"/>
            <a:ext cx="28803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nk 20">
            <a:extLst>
              <a:ext uri="{FF2B5EF4-FFF2-40B4-BE49-F238E27FC236}">
                <a16:creationId xmlns:a16="http://schemas.microsoft.com/office/drawing/2014/main" id="{3EF2ECD3-BAD2-48FF-9570-6C621B900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27" y="7267495"/>
            <a:ext cx="19440" cy="97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29272A0-AE72-4B45-8093-BC47AEC923F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63823" y="2543440"/>
            <a:ext cx="3760735" cy="402120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300">
                <a:solidFill>
                  <a:srgbClr val="FFFFFF"/>
                </a:solidFill>
                <a:latin typeface="Segoe UI Light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Power for the computers and scientific instruments onboard is provided by two 2.45 x 7.56m solar panels. The power generated by the panels is also used to charge six nickel-hydrogen batteries that provide power to the spacecraft for about 25 minutes per orbit while Hubble flies through the Earth’s shadow.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466524-42C3-4B37-B709-18F0350E4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823" y="1921428"/>
            <a:ext cx="9144000" cy="495229"/>
          </a:xfrm>
        </p:spPr>
        <p:txBody>
          <a:bodyPr anchor="t"/>
          <a:lstStyle>
            <a:lvl1pPr>
              <a:defRPr sz="2600">
                <a:solidFill>
                  <a:srgbClr val="408E93"/>
                </a:solidFill>
                <a:latin typeface="Agency FB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SOLAR PANELS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8F778FF-1493-441E-A2A6-D5F5DBC24914}"/>
              </a:ext>
            </a:extLst>
          </p:cNvPr>
          <p:cNvGrpSpPr/>
          <p:nvPr/>
        </p:nvGrpSpPr>
        <p:grpSpPr>
          <a:xfrm>
            <a:off x="1013639" y="2259107"/>
            <a:ext cx="5513868" cy="276221"/>
            <a:chOff x="1013639" y="2259107"/>
            <a:chExt cx="5513868" cy="276221"/>
          </a:xfrm>
        </p:grpSpPr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744B4BE5-CB42-4659-9B8A-A5E5AE09A836}"/>
                </a:ext>
              </a:extLst>
            </p:cNvPr>
            <p:cNvCxnSpPr/>
            <p:nvPr/>
          </p:nvCxnSpPr>
          <p:spPr>
            <a:xfrm>
              <a:off x="1013639" y="2389519"/>
              <a:ext cx="5362572" cy="0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custDash>
                <a:ds d="100000" sp="100000"/>
              </a:custDash>
              <a:miter/>
            </a:ln>
          </p:spPr>
        </p:cxnSp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5887CB7D-00F1-4DDC-A3B5-24E0FB25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51286" y="2259107"/>
              <a:ext cx="276221" cy="276221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537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E30694D-A249-4F69-9CE1-04935E0779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1711418"/>
            <a:ext cx="9144000" cy="4021202"/>
          </a:xfrm>
        </p:spPr>
        <p:txBody>
          <a:bodyPr/>
          <a:lstStyle>
            <a:lvl1pPr marL="0" indent="0">
              <a:buNone/>
              <a:defRPr sz="1300">
                <a:solidFill>
                  <a:srgbClr val="FFFFFF"/>
                </a:solidFill>
                <a:latin typeface="Segoe UI Light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3" name="Ink 7">
            <a:extLst>
              <a:ext uri="{FF2B5EF4-FFF2-40B4-BE49-F238E27FC236}">
                <a16:creationId xmlns:a16="http://schemas.microsoft.com/office/drawing/2014/main" id="{A04D89F8-06DC-4BB4-B6EF-EFD6F9D8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3" y="7305626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nk 8">
            <a:extLst>
              <a:ext uri="{FF2B5EF4-FFF2-40B4-BE49-F238E27FC236}">
                <a16:creationId xmlns:a16="http://schemas.microsoft.com/office/drawing/2014/main" id="{0C5D505C-E36F-4482-BC24-484615F38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295" y="1333469"/>
            <a:ext cx="228956" cy="475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D3C9D2-E28E-41CE-A450-691E7C4497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495229"/>
          </a:xfrm>
        </p:spPr>
        <p:txBody>
          <a:bodyPr anchor="t"/>
          <a:lstStyle>
            <a:lvl1pPr>
              <a:defRPr sz="2600">
                <a:solidFill>
                  <a:srgbClr val="408E93"/>
                </a:solidFill>
                <a:latin typeface="Agency FB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Ink 12">
            <a:extLst>
              <a:ext uri="{FF2B5EF4-FFF2-40B4-BE49-F238E27FC236}">
                <a16:creationId xmlns:a16="http://schemas.microsoft.com/office/drawing/2014/main" id="{A6740678-B7C5-4006-A23E-26BE50C79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16" y="4838428"/>
            <a:ext cx="238320" cy="194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nk 18">
            <a:extLst>
              <a:ext uri="{FF2B5EF4-FFF2-40B4-BE49-F238E27FC236}">
                <a16:creationId xmlns:a16="http://schemas.microsoft.com/office/drawing/2014/main" id="{D9475437-4E5E-44DD-B3D4-F790863E8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921" y="123764"/>
            <a:ext cx="28803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0">
            <a:extLst>
              <a:ext uri="{FF2B5EF4-FFF2-40B4-BE49-F238E27FC236}">
                <a16:creationId xmlns:a16="http://schemas.microsoft.com/office/drawing/2014/main" id="{442D41D8-3CFF-4B99-84B5-E728CA4E5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27" y="7267495"/>
            <a:ext cx="19440" cy="97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908A3B4C-5FB4-4EBC-99DF-4783D476A69E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7590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0AB17E7-1AB0-494B-97B3-537597AC5A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1711418"/>
            <a:ext cx="9144000" cy="4021202"/>
          </a:xfrm>
        </p:spPr>
        <p:txBody>
          <a:bodyPr/>
          <a:lstStyle>
            <a:lvl1pPr marL="0" indent="0">
              <a:buNone/>
              <a:defRPr sz="1300">
                <a:solidFill>
                  <a:srgbClr val="FFFFFF"/>
                </a:solidFill>
                <a:latin typeface="Segoe UI Light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3" name="Ink 7">
            <a:extLst>
              <a:ext uri="{FF2B5EF4-FFF2-40B4-BE49-F238E27FC236}">
                <a16:creationId xmlns:a16="http://schemas.microsoft.com/office/drawing/2014/main" id="{2736E041-7B21-4648-A9DF-B8A87127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3" y="7305626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nk 8">
            <a:extLst>
              <a:ext uri="{FF2B5EF4-FFF2-40B4-BE49-F238E27FC236}">
                <a16:creationId xmlns:a16="http://schemas.microsoft.com/office/drawing/2014/main" id="{9D085BC8-6EED-4D1E-A9A7-CD5555B5A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295" y="1333469"/>
            <a:ext cx="228956" cy="475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06CC79-2521-494B-80CE-83A7D93409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495229"/>
          </a:xfrm>
        </p:spPr>
        <p:txBody>
          <a:bodyPr anchor="t"/>
          <a:lstStyle>
            <a:lvl1pPr>
              <a:defRPr sz="2600">
                <a:solidFill>
                  <a:srgbClr val="408E93"/>
                </a:solidFill>
                <a:latin typeface="Agency FB" pitchFamily="34"/>
                <a:cs typeface="Segoe UI Light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Ink 12">
            <a:extLst>
              <a:ext uri="{FF2B5EF4-FFF2-40B4-BE49-F238E27FC236}">
                <a16:creationId xmlns:a16="http://schemas.microsoft.com/office/drawing/2014/main" id="{355EDD0C-8287-4848-A947-D52E68BB8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16" y="4838428"/>
            <a:ext cx="238320" cy="194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nk 18">
            <a:extLst>
              <a:ext uri="{FF2B5EF4-FFF2-40B4-BE49-F238E27FC236}">
                <a16:creationId xmlns:a16="http://schemas.microsoft.com/office/drawing/2014/main" id="{4E67F4C7-29D9-4031-8ADF-C8ED59D6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921" y="123764"/>
            <a:ext cx="28803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0">
            <a:extLst>
              <a:ext uri="{FF2B5EF4-FFF2-40B4-BE49-F238E27FC236}">
                <a16:creationId xmlns:a16="http://schemas.microsoft.com/office/drawing/2014/main" id="{070F851E-4030-4D37-9C43-2DEB01B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27" y="7267495"/>
            <a:ext cx="19440" cy="97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0153FDE1-4765-4497-8E16-79AAB1D8390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7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3EF6-32D2-40FD-BDCA-6B79788AF2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17B3-47E8-4E28-BBAE-9E5B6FD86FD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972E-E4D3-46E1-8566-E7C5FA38A7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A1F8D-B64F-4929-AD95-2CF05083784C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1BEE-705F-44D4-A905-F97EADD233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22EE-E002-41FA-93B9-1838EA270F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1A5F7C-FF34-4E8A-8BBA-E062E374FE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E5A-79B1-4915-A094-B9CDCDFA5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1EB2-3235-4651-9F61-075FE53AAE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CC53-87C5-474A-B7A1-7273E11CB4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0C5B4A-6E85-4FFB-8A3C-B98A057A80AE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54B-ED42-452C-BCCB-A06A4E508C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6060-EE3A-41C2-8E08-2394332E6A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AE5B8E-45B6-434E-B2D5-BCC23B613E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0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8CD9-FECF-4FD3-BDD4-9CC6988E4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031E-4F13-47FD-B804-B890FA290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6FF1E-AA99-4FCE-9A90-A5B06896E2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014E-2097-40E7-9658-3DDA11341F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015038-718F-47C6-974C-2D9D9E2B060E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801BC-FA9D-40E8-8BC1-42BB3D30F2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C6FD-FF9A-49F8-BF1A-D9490E118C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CD705E-F282-424D-92E1-19E1481BFE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DB66-A625-48A0-AE92-D8D127E6D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F3FD-4398-4216-9E37-8225D8A0A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4ECE6-FC24-489C-BAEA-611A180DA66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C24C0-4E98-4B7D-BB49-37DB3947651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00C5D-CCF7-4233-9ADE-91513AF0A5B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20AB0-C696-44BC-AA1D-5A9F5DE661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B59073-739C-454D-BF4E-C19925DBD5E7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4EC63-53E8-474F-9A07-A672D78BFF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9E013-FF11-45A8-8D4C-3531E1DAB1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AF2B60-747F-4D9F-8ECF-C9554B3B7F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13051-C471-4117-A674-85288D1AC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32879-E07D-4D7F-95EE-A082AB3345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6F6E-A521-4FE3-89F9-0DDB04A8147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7B03058-92EA-4189-B1DA-D29860919A0A}" type="datetime1">
              <a:rPr lang="en-US"/>
              <a:pPr lvl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0410-F07D-4949-B1F2-7B2D1BEAD25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ADB-8781-473D-AFE9-9539A132E6F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23F7B5C-22A7-440D-BBA0-1CE98164684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9FB335D-F601-4E7B-A6FF-C25814CB0B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1739" y="1125379"/>
            <a:ext cx="11440506" cy="5075322"/>
          </a:xfrm>
        </p:spPr>
        <p:txBody>
          <a:bodyPr/>
          <a:lstStyle/>
          <a:p>
            <a:pPr lvl="0"/>
            <a:r>
              <a:rPr lang="en-US" sz="5400" b="1" dirty="0"/>
              <a:t>                   </a:t>
            </a:r>
          </a:p>
          <a:p>
            <a:pPr lvl="0"/>
            <a:r>
              <a:rPr lang="en-US" sz="5400" b="1" dirty="0"/>
              <a:t>     MARKET MANAGEMENT SYSTEM</a:t>
            </a:r>
          </a:p>
        </p:txBody>
      </p:sp>
      <p:sp>
        <p:nvSpPr>
          <p:cNvPr id="3" name="Title 1" hidden="1">
            <a:extLst>
              <a:ext uri="{FF2B5EF4-FFF2-40B4-BE49-F238E27FC236}">
                <a16:creationId xmlns:a16="http://schemas.microsoft.com/office/drawing/2014/main" id="{2A16C12F-961C-44A0-9E02-DD9CB4A50FF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Slide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C7DDF0-7072-4097-9934-13FDF168320D}"/>
              </a:ext>
            </a:extLst>
          </p:cNvPr>
          <p:cNvSpPr txBox="1"/>
          <p:nvPr/>
        </p:nvSpPr>
        <p:spPr>
          <a:xfrm>
            <a:off x="214874" y="216923"/>
            <a:ext cx="11735391" cy="9084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>
                <a:solidFill>
                  <a:srgbClr val="408E93"/>
                </a:solidFill>
                <a:uFillTx/>
                <a:latin typeface="Agency FB" pitchFamily="34"/>
                <a:cs typeface="Segoe UI Light" pitchFamily="34"/>
              </a:rPr>
              <a:t>CEF 440 : INTERNET PROGAMMING AND MOBILE PROGRAMMING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0686820-FBCA-4E51-8410-B1C1955AAF39}"/>
              </a:ext>
            </a:extLst>
          </p:cNvPr>
          <p:cNvSpPr txBox="1"/>
          <p:nvPr/>
        </p:nvSpPr>
        <p:spPr>
          <a:xfrm>
            <a:off x="214874" y="6200701"/>
            <a:ext cx="4120643" cy="4403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Segoe UI Light" pitchFamily="34"/>
                <a:cs typeface="Segoe UI Light" pitchFamily="34"/>
              </a:rPr>
              <a:t>INSTRUCTOR : Dr NKEMENI VALERY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F178C699-9CA6-4839-9FEE-C1F456A44F81}"/>
              </a:ext>
            </a:extLst>
          </p:cNvPr>
          <p:cNvCxnSpPr/>
          <p:nvPr/>
        </p:nvCxnSpPr>
        <p:spPr>
          <a:xfrm>
            <a:off x="214874" y="6641076"/>
            <a:ext cx="5465964" cy="0"/>
          </a:xfrm>
          <a:prstGeom prst="straightConnector1">
            <a:avLst/>
          </a:prstGeom>
          <a:noFill/>
          <a:ln w="6345" cap="flat">
            <a:solidFill>
              <a:srgbClr val="FFFFFF"/>
            </a:solidFill>
            <a:custDash>
              <a:ds d="100000" sp="100000"/>
            </a:custDash>
            <a:miter/>
          </a:ln>
        </p:spPr>
      </p:cxn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18EB86-885A-4C93-BBD2-667B058E28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36030"/>
            <a:ext cx="11303876" cy="5612523"/>
          </a:xfrm>
        </p:spPr>
        <p:txBody>
          <a:bodyPr>
            <a:noAutofit/>
          </a:bodyPr>
          <a:lstStyle/>
          <a:p>
            <a:pPr marL="228600" lvl="0" algn="just"/>
            <a:endParaRPr lang="en-US" sz="2400" b="1" dirty="0">
              <a:solidFill>
                <a:srgbClr val="00B0F0"/>
              </a:solidFill>
              <a:latin typeface="Times New Roman" pitchFamily="18"/>
            </a:endParaRPr>
          </a:p>
          <a:p>
            <a:pPr marL="228600" lvl="0" algn="just"/>
            <a:r>
              <a:rPr lang="en-US" sz="2400" b="1" dirty="0">
                <a:solidFill>
                  <a:srgbClr val="00B0F0"/>
                </a:solidFill>
                <a:latin typeface="Times New Roman" pitchFamily="18"/>
              </a:rPr>
              <a:t>Hardware requirement </a:t>
            </a:r>
          </a:p>
          <a:p>
            <a:pPr marL="228600" lvl="0" algn="just"/>
            <a:endParaRPr lang="fr-FR" sz="2400" b="1" dirty="0">
              <a:solidFill>
                <a:srgbClr val="00B0F0"/>
              </a:solidFill>
              <a:latin typeface="Times New Roman" pitchFamily="18"/>
            </a:endParaRPr>
          </a:p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itchFamily="18"/>
              </a:rPr>
              <a:t>RAM : at least 4 Gb</a:t>
            </a:r>
          </a:p>
          <a:p>
            <a:pPr lvl="0" algn="just"/>
            <a:endParaRPr lang="fr-FR" sz="1800" b="1" dirty="0">
              <a:latin typeface="Times New Roman" pitchFamily="18"/>
            </a:endParaRPr>
          </a:p>
          <a:p>
            <a:pPr marL="685800" lvl="0" indent="-685800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itchFamily="18"/>
              </a:rPr>
              <a:t>Memory : at 15 Gb</a:t>
            </a:r>
            <a:endParaRPr lang="fr-FR" sz="1800" b="1" dirty="0">
              <a:latin typeface="Times New Roman" pitchFamily="18"/>
            </a:endParaRPr>
          </a:p>
          <a:p>
            <a:pPr marL="457200" lvl="0" indent="-457200">
              <a:lnSpc>
                <a:spcPct val="110000"/>
              </a:lnSpc>
              <a:buChar char="•"/>
            </a:pPr>
            <a:endParaRPr 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18EB86-885A-4C93-BBD2-667B058E28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36030"/>
            <a:ext cx="11303876" cy="5612523"/>
          </a:xfrm>
        </p:spPr>
        <p:txBody>
          <a:bodyPr>
            <a:noAutofit/>
          </a:bodyPr>
          <a:lstStyle/>
          <a:p>
            <a:pPr marL="228600" lvl="0" algn="just"/>
            <a:endParaRPr lang="en-US" sz="2400" b="1" dirty="0">
              <a:solidFill>
                <a:schemeClr val="bg1"/>
              </a:solidFill>
              <a:latin typeface="Times New Roman" pitchFamily="18"/>
            </a:endParaRPr>
          </a:p>
          <a:p>
            <a:pPr marL="0" marR="0" algn="just"/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fr-FR" sz="24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languages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/>
            <a:endParaRPr lang="fr-FR" sz="24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Back-end  Technology: Python  </a:t>
            </a:r>
            <a:endParaRPr lang="fr-F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 : MYSQL</a:t>
            </a:r>
            <a:endParaRPr lang="fr-F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noProof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HTML, CSS and JavaScript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5364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B0EDA87-4CD1-4533-A5D7-222327F2E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57939"/>
            <a:ext cx="11303876" cy="6142408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  <a:endParaRPr lang="en-US" sz="24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fr-FR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 Methodology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20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 in Software Quality</a:t>
            </a:r>
            <a:endParaRPr lang="fr-FR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models breaks down the project into multiple, manageable units</a:t>
            </a:r>
            <a:endParaRPr lang="fr-FR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help the development team to quickly respond to changes in customer requirement</a:t>
            </a:r>
            <a:endParaRPr lang="fr-FR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 frequent testing and integration of new features, which is essential for a MMS</a:t>
            </a:r>
            <a:endParaRPr lang="fr-FR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 faster and more efficient development, which is a successful launch of a MMS</a:t>
            </a:r>
            <a:endParaRPr lang="fr-FR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User-Focused Process</a:t>
            </a:r>
            <a:endParaRPr lang="fr-FR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1316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B0EDA87-4CD1-4533-A5D7-222327F2E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57939"/>
            <a:ext cx="11303876" cy="6142408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use cases</a:t>
            </a:r>
            <a:endParaRPr lang="en-US" sz="24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Actors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2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Buyers</a:t>
            </a:r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Sellersprimary</a:t>
            </a:r>
            <a:r>
              <a:rPr lang="fr-FR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( </a:t>
            </a:r>
            <a:r>
              <a:rPr lang="fr-FR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secondary</a:t>
            </a:r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fr-FR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fr-FR" sz="20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Login/</a:t>
            </a:r>
            <a:r>
              <a:rPr lang="fr-F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KYC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8315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B0EDA87-4CD1-4533-A5D7-222327F2E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57939"/>
            <a:ext cx="11303876" cy="6142408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Use cases</a:t>
            </a:r>
            <a:endParaRPr lang="en-US" sz="24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9B254-16D7-48E5-95B2-16CB42AE63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9" y="1084881"/>
            <a:ext cx="11303876" cy="5615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414154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45D3A9E-7611-4C2A-98EC-EA3DDE85D5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9079" y="1107526"/>
            <a:ext cx="11303876" cy="4642948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  <a:latin typeface="Times New Roman" pitchFamily="18"/>
                <a:cs typeface="Times New Roman" pitchFamily="18"/>
              </a:rPr>
              <a:t>Limitations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Purchases and payment:  Integrating a payment system will be good but it was not integrated for the following reasons: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The  buyers can pay for  a product , then on  reaching the market ,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product is out of stocks.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quality is not met as seen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vendor is not available on reaching the market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find out that the vendor is not real or does not  have  a physical store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0"/>
              </a:spcBef>
            </a:pPr>
            <a:endParaRPr lang="en-US" sz="3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F3DADD6F-8B8D-469E-880B-DCD9CD6964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15312" y="536579"/>
            <a:ext cx="12140519" cy="8711103"/>
          </a:xfrm>
        </p:spPr>
        <p:txBody>
          <a:bodyPr wrap="square" anchorCtr="1">
            <a:spAutoFit/>
          </a:bodyPr>
          <a:lstStyle/>
          <a:p>
            <a:pPr lvl="0" algn="ctr"/>
            <a:endParaRPr lang="en-US" sz="9600" b="1" dirty="0"/>
          </a:p>
          <a:p>
            <a:pPr lvl="0" algn="ctr"/>
            <a:r>
              <a:rPr lang="en-US" sz="9600" b="1" dirty="0">
                <a:solidFill>
                  <a:srgbClr val="00B0F0"/>
                </a:solidFill>
              </a:rPr>
              <a:t>THANK YOU</a:t>
            </a:r>
          </a:p>
          <a:p>
            <a:pPr lvl="0" algn="ctr"/>
            <a:endParaRPr lang="en-US" sz="9600" b="1" dirty="0"/>
          </a:p>
          <a:p>
            <a:pPr lvl="0" algn="ctr"/>
            <a:endParaRPr lang="en-US" sz="9600" b="1" dirty="0"/>
          </a:p>
          <a:p>
            <a:pPr lvl="0" algn="ctr"/>
            <a:endParaRPr lang="en-US" sz="9600" b="1" dirty="0"/>
          </a:p>
          <a:p>
            <a:pPr lvl="0" algn="ctr"/>
            <a:endParaRPr lang="en-US" sz="9600" b="1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A17-52AD-4DC0-B0A7-9528AB44EE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2980" y="677917"/>
            <a:ext cx="9144000" cy="1057893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9275C-1290-4A67-8988-42D284FEB0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9189" y="1735810"/>
            <a:ext cx="11256584" cy="4695987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3600" dirty="0"/>
              <a:t>                </a:t>
            </a:r>
          </a:p>
          <a:p>
            <a:pPr lvl="0" algn="ctr">
              <a:lnSpc>
                <a:spcPct val="110000"/>
              </a:lnSpc>
            </a:pPr>
            <a:r>
              <a:rPr lang="en-US" sz="2400" dirty="0"/>
              <a:t>A) </a:t>
            </a:r>
            <a:r>
              <a:rPr lang="en-US" sz="2400" b="1" dirty="0"/>
              <a:t>SYSTEM REQUIREMENTS 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Introduction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Functional requirements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Non-functional requirement</a:t>
            </a:r>
          </a:p>
          <a:p>
            <a:pPr lvl="0">
              <a:lnSpc>
                <a:spcPct val="110000"/>
              </a:lnSpc>
            </a:pPr>
            <a:r>
              <a:rPr lang="en-US" sz="1800" b="1" dirty="0"/>
              <a:t>                                                           </a:t>
            </a:r>
            <a:r>
              <a:rPr lang="en-US" sz="2400" b="1" dirty="0"/>
              <a:t>  B) ANALYSIS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Overall description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Functionalities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Platform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System features</a:t>
            </a:r>
          </a:p>
          <a:p>
            <a:pPr marL="571500" lvl="0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lvl="0">
              <a:lnSpc>
                <a:spcPct val="110000"/>
              </a:lnSpc>
            </a:pPr>
            <a:r>
              <a:rPr lang="en-US" sz="3600" dirty="0"/>
              <a:t>                 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FA94-8E8A-4F76-A6B6-A648B9F485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57342" y="583323"/>
            <a:ext cx="9144000" cy="1099575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FDA9F-215E-4BF9-837C-F575CD0707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3230" y="1813300"/>
            <a:ext cx="10924062" cy="4883362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2800" b="1" dirty="0"/>
              <a:t>Market Management software (MMS) is a mobile application that allows users (buyers and sellers ) to view available product in the market and their respective prices , availability and location. The application also allows sellers to upload their products and theirs respective prices , availability and location.</a:t>
            </a:r>
          </a:p>
        </p:txBody>
      </p:sp>
      <p:pic>
        <p:nvPicPr>
          <p:cNvPr id="4" name="Ink 6" descr="Drawing point">
            <a:extLst>
              <a:ext uri="{FF2B5EF4-FFF2-40B4-BE49-F238E27FC236}">
                <a16:creationId xmlns:a16="http://schemas.microsoft.com/office/drawing/2014/main" id="{7A1E4546-E63B-4D3E-803B-737F8F6D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95" y="7372002"/>
            <a:ext cx="356" cy="97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2CBCC4-B4E5-431A-8F31-9A7816F701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4062" y="1766806"/>
            <a:ext cx="11303876" cy="5091193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2400" b="1" dirty="0"/>
              <a:t>FUNCTIONAL REQUIREMENTS 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Login/registration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Product search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product listing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User dashboard set up</a:t>
            </a:r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Review and rating system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b="1" dirty="0"/>
          </a:p>
          <a:p>
            <a:pPr marL="342900" lvl="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457200" lvl="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442F74-CBE4-4909-BFF8-3531F4D3B9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709446"/>
            <a:ext cx="9144000" cy="731896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b="1" dirty="0"/>
              <a:t>A) SYSTEM </a:t>
            </a:r>
            <a:r>
              <a:rPr lang="en-US" sz="4000" b="1" dirty="0"/>
              <a:t>REQUIREMENTS</a:t>
            </a:r>
            <a:r>
              <a:rPr lang="en-US" sz="4800" b="1" dirty="0"/>
              <a:t> SPECIFICATION</a:t>
            </a:r>
            <a:br>
              <a:rPr lang="en-US" sz="2300" dirty="0"/>
            </a:br>
            <a:endParaRPr lang="en-US" sz="2300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7643AA9-7617-471D-B468-0592AE1EE9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4646" y="557939"/>
            <a:ext cx="11382707" cy="5858358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NON-FUNCTIONAL REQUIREMENTS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Security</a:t>
            </a:r>
            <a:r>
              <a:rPr lang="en-US" sz="1800" b="1" dirty="0"/>
              <a:t> 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Performance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User interface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Support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Reliability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Availability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B0EDA87-4CD1-4533-A5D7-222327F2E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2017989"/>
            <a:ext cx="11303876" cy="4682358"/>
          </a:xfrm>
        </p:spPr>
        <p:txBody>
          <a:bodyPr>
            <a:noAutofit/>
          </a:bodyPr>
          <a:lstStyle/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Overall Description</a:t>
            </a:r>
          </a:p>
          <a:p>
            <a:pPr marL="685800" lvl="0" indent="-6858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685800" lvl="0" indent="-685800">
              <a:lnSpc>
                <a:spcPct val="110000"/>
              </a:lnSpc>
              <a:buChar char="•"/>
            </a:pPr>
            <a:endParaRPr lang="en-US" sz="4400" b="1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E2F4FA4-B1B6-4FDC-A85A-6001219ACF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0024" y="438290"/>
            <a:ext cx="9144000" cy="879570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B) ANALYSIS SPECIFICATION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B0EDA87-4CD1-4533-A5D7-222327F2E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57939"/>
            <a:ext cx="11303876" cy="6142408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unctional Requirement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should be able to create an account with email ,password  ,full  names and user name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fr-F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should be able to browse and search for products based on keywords and  category,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fr-F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should be able to view product details, such as descriptions, images, location, price and reviews.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fr-F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Sellers should be able to add products to their shop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fr-F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Sellers should be able to set their dashboard, profile description and upload a profile picture.</a:t>
            </a:r>
            <a:endParaRPr lang="fr-F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lvl="0">
              <a:lnSpc>
                <a:spcPct val="110000"/>
              </a:lnSpc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5297136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B0EDA87-4CD1-4533-A5D7-222327F2E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57939"/>
            <a:ext cx="11303876" cy="6142408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Non-F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unctional Requirement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Availability: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app should have a goal of 99.9% availability to ensure Users can access anytime.</a:t>
            </a:r>
            <a:endParaRPr lang="fr-F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/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Correctness: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app should accurately display product information.</a:t>
            </a:r>
          </a:p>
          <a:p>
            <a:pPr marL="0" marR="0" algn="just"/>
            <a:endParaRPr lang="fr-F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The app should be continuously integrated so that features, updates, and bug fixes can be deployed rapidly without downtime.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interface should be intuitive and easy to navigate, allowing sellers to list and add products to their store and buyers to browse through without confusion.</a:t>
            </a:r>
            <a:endParaRPr lang="fr-F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lvl="0">
              <a:lnSpc>
                <a:spcPct val="110000"/>
              </a:lnSpc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9866967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B0EDA87-4CD1-4533-A5D7-222327F2E9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605" y="557939"/>
            <a:ext cx="11303876" cy="6142408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Django for backend  / Bootstrap for frontend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IDE: Visual studio code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osting environment: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Local host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 software: ER-Builder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7522696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3D%20PowerPoint%20(Hubble%20Telescope%20model)</Template>
  <TotalTime>447</TotalTime>
  <Words>565</Words>
  <Application>Microsoft Office PowerPoint</Application>
  <PresentationFormat>Widescreen</PresentationFormat>
  <Paragraphs>136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Segoe UI Light</vt:lpstr>
      <vt:lpstr>Times New Roman</vt:lpstr>
      <vt:lpstr>Wingdings</vt:lpstr>
      <vt:lpstr>Office Theme</vt:lpstr>
      <vt:lpstr>Slide 1</vt:lpstr>
      <vt:lpstr>OUTLINE</vt:lpstr>
      <vt:lpstr>INTRODUCTION</vt:lpstr>
      <vt:lpstr>A) SYSTEM REQUIREMENTS SPECIFICATION </vt:lpstr>
      <vt:lpstr>PowerPoint Presentation</vt:lpstr>
      <vt:lpstr>B) ANALYSIS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Berice Lassi</dc:creator>
  <cp:lastModifiedBy>Berice Lassi</cp:lastModifiedBy>
  <cp:revision>17</cp:revision>
  <dcterms:created xsi:type="dcterms:W3CDTF">2023-04-14T02:45:44Z</dcterms:created>
  <dcterms:modified xsi:type="dcterms:W3CDTF">2023-04-14T12:15:53Z</dcterms:modified>
</cp:coreProperties>
</file>