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59" r:id="rId5"/>
    <p:sldId id="266" r:id="rId6"/>
    <p:sldId id="261" r:id="rId7"/>
    <p:sldId id="267" r:id="rId8"/>
    <p:sldId id="260" r:id="rId9"/>
    <p:sldId id="262" r:id="rId10"/>
    <p:sldId id="268" r:id="rId11"/>
    <p:sldId id="263" r:id="rId12"/>
    <p:sldId id="269" r:id="rId13"/>
    <p:sldId id="264" r:id="rId14"/>
    <p:sldId id="27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3" d="100"/>
          <a:sy n="63" d="100"/>
        </p:scale>
        <p:origin x="7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803E26-ED2E-4D8C-AC22-4B8432E885B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298859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803E26-ED2E-4D8C-AC22-4B8432E885B9}"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302656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B4803E26-ED2E-4D8C-AC22-4B8432E885B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85091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B4803E26-ED2E-4D8C-AC22-4B8432E885B9}"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1092656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803E26-ED2E-4D8C-AC22-4B8432E885B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231309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803E26-ED2E-4D8C-AC22-4B8432E885B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125508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803E26-ED2E-4D8C-AC22-4B8432E885B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186753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803E26-ED2E-4D8C-AC22-4B8432E885B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233287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803E26-ED2E-4D8C-AC22-4B8432E885B9}"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65891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803E26-ED2E-4D8C-AC22-4B8432E885B9}"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355001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803E26-ED2E-4D8C-AC22-4B8432E885B9}"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397839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03E26-ED2E-4D8C-AC22-4B8432E885B9}"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416778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803E26-ED2E-4D8C-AC22-4B8432E885B9}"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135923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B4803E26-ED2E-4D8C-AC22-4B8432E885B9}" type="datetimeFigureOut">
              <a:rPr lang="en-US" smtClean="0"/>
              <a:t>4/28/2023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844B319-85BE-4CF1-BD20-F31CA27F3DA9}" type="slidenum">
              <a:rPr lang="en-US" smtClean="0"/>
              <a:t>‹#›</a:t>
            </a:fld>
            <a:endParaRPr lang="en-US"/>
          </a:p>
        </p:txBody>
      </p:sp>
    </p:spTree>
    <p:extLst>
      <p:ext uri="{BB962C8B-B14F-4D97-AF65-F5344CB8AC3E}">
        <p14:creationId xmlns:p14="http://schemas.microsoft.com/office/powerpoint/2010/main" val="1622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4803E26-ED2E-4D8C-AC22-4B8432E885B9}" type="datetimeFigureOut">
              <a:rPr lang="en-US" smtClean="0"/>
              <a:t>4/28/2023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844B319-85BE-4CF1-BD20-F31CA27F3DA9}" type="slidenum">
              <a:rPr lang="en-US" smtClean="0"/>
              <a:t>‹#›</a:t>
            </a:fld>
            <a:endParaRPr lang="en-US"/>
          </a:p>
        </p:txBody>
      </p:sp>
    </p:spTree>
    <p:extLst>
      <p:ext uri="{BB962C8B-B14F-4D97-AF65-F5344CB8AC3E}">
        <p14:creationId xmlns:p14="http://schemas.microsoft.com/office/powerpoint/2010/main" val="416045094"/>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chemeClr val="bg1"/>
                </a:solidFill>
              </a:rPr>
              <a:t>THE DESIGN PHASE OF THE </a:t>
            </a:r>
            <a:r>
              <a:rPr lang="en-US" dirty="0">
                <a:solidFill>
                  <a:schemeClr val="bg1"/>
                </a:solidFill>
              </a:rPr>
              <a:t/>
            </a:r>
            <a:br>
              <a:rPr lang="en-US" dirty="0">
                <a:solidFill>
                  <a:schemeClr val="bg1"/>
                </a:solidFill>
              </a:rPr>
            </a:br>
            <a:r>
              <a:rPr lang="en-US" dirty="0" smtClean="0">
                <a:solidFill>
                  <a:schemeClr val="bg1"/>
                </a:solidFill>
              </a:rPr>
              <a:t>MMS</a:t>
            </a:r>
            <a:endParaRPr lang="en-US" dirty="0">
              <a:solidFill>
                <a:schemeClr val="bg1"/>
              </a:solidFill>
            </a:endParaRPr>
          </a:p>
        </p:txBody>
      </p:sp>
      <p:sp>
        <p:nvSpPr>
          <p:cNvPr id="3" name="Subtitle 2"/>
          <p:cNvSpPr>
            <a:spLocks noGrp="1"/>
          </p:cNvSpPr>
          <p:nvPr>
            <p:ph type="subTitle" idx="1"/>
          </p:nvPr>
        </p:nvSpPr>
        <p:spPr/>
        <p:txBody>
          <a:bodyPr>
            <a:normAutofit lnSpcReduction="10000"/>
          </a:bodyPr>
          <a:lstStyle/>
          <a:p>
            <a:r>
              <a:rPr lang="en-US" b="1" dirty="0" smtClean="0">
                <a:solidFill>
                  <a:schemeClr val="bg1"/>
                </a:solidFill>
              </a:rPr>
              <a:t>Group two,  Instructor :</a:t>
            </a:r>
            <a:r>
              <a:rPr lang="en-US" b="1" dirty="0">
                <a:solidFill>
                  <a:schemeClr val="bg1"/>
                </a:solidFill>
              </a:rPr>
              <a:t>DR NKEMENI VALERY</a:t>
            </a:r>
            <a:endParaRPr lang="en-US" b="1" dirty="0" smtClean="0">
              <a:solidFill>
                <a:schemeClr val="bg1"/>
              </a:solidFill>
            </a:endParaRPr>
          </a:p>
          <a:p>
            <a:endParaRPr lang="en-US" dirty="0"/>
          </a:p>
          <a:p>
            <a:endParaRPr lang="en-US" dirty="0"/>
          </a:p>
        </p:txBody>
      </p:sp>
    </p:spTree>
    <p:extLst>
      <p:ext uri="{BB962C8B-B14F-4D97-AF65-F5344CB8AC3E}">
        <p14:creationId xmlns:p14="http://schemas.microsoft.com/office/powerpoint/2010/main" val="195324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6266" y="2832100"/>
            <a:ext cx="3616587" cy="363696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246880" y="2832100"/>
            <a:ext cx="3261360" cy="3636963"/>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7995921" y="2832100"/>
            <a:ext cx="3078480" cy="3636964"/>
          </a:xfrm>
          <a:prstGeom prst="rect">
            <a:avLst/>
          </a:prstGeom>
        </p:spPr>
      </p:pic>
    </p:spTree>
    <p:extLst>
      <p:ext uri="{BB962C8B-B14F-4D97-AF65-F5344CB8AC3E}">
        <p14:creationId xmlns:p14="http://schemas.microsoft.com/office/powerpoint/2010/main" val="182519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p:txBody>
          <a:bodyPr/>
          <a:lstStyle/>
          <a:p>
            <a:pPr>
              <a:buFont typeface="+mj-lt"/>
              <a:buAutoNum type="alphaUcPeriod"/>
            </a:pPr>
            <a:r>
              <a:rPr lang="en-US" dirty="0" smtClean="0"/>
              <a:t>B. Sequence Diagram</a:t>
            </a:r>
          </a:p>
          <a:p>
            <a:pPr marL="0" indent="0">
              <a:buNone/>
            </a:pPr>
            <a:r>
              <a:rPr lang="en-US" dirty="0"/>
              <a:t>The sequence diagram shows the flow of information of each </a:t>
            </a:r>
            <a:r>
              <a:rPr lang="en-US" dirty="0" smtClean="0"/>
              <a:t>use </a:t>
            </a:r>
            <a:r>
              <a:rPr lang="en-US" dirty="0"/>
              <a:t>case in the </a:t>
            </a:r>
            <a:r>
              <a:rPr lang="en-US" dirty="0" smtClean="0"/>
              <a:t>system</a:t>
            </a:r>
          </a:p>
          <a:p>
            <a:pPr marL="0" indent="0">
              <a:buNone/>
            </a:pPr>
            <a:r>
              <a:rPr lang="en-US" dirty="0" smtClean="0"/>
              <a:t>We list a few of the diagrams in this document, Manage product  and Update profile sequence diagram.</a:t>
            </a:r>
            <a:endParaRPr lang="en-US" dirty="0"/>
          </a:p>
          <a:p>
            <a:pPr marL="0" indent="0">
              <a:buNone/>
            </a:pPr>
            <a:endParaRPr lang="en-US" dirty="0"/>
          </a:p>
        </p:txBody>
      </p:sp>
    </p:spTree>
    <p:extLst>
      <p:ext uri="{BB962C8B-B14F-4D97-AF65-F5344CB8AC3E}">
        <p14:creationId xmlns:p14="http://schemas.microsoft.com/office/powerpoint/2010/main" val="286277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63930" y="2222287"/>
            <a:ext cx="4086860" cy="3535680"/>
          </a:xfrm>
          <a:prstGeom prst="rect">
            <a:avLst/>
          </a:prstGeom>
          <a:blipFill>
            <a:blip r:embed="rId3"/>
            <a:tile tx="0" ty="0" sx="100000" sy="100000" flip="none" algn="tl"/>
          </a:blipFill>
        </p:spPr>
      </p:pic>
      <p:pic>
        <p:nvPicPr>
          <p:cNvPr id="5" name="Content Placeholder 4"/>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a:xfrm>
            <a:off x="6595110" y="2222287"/>
            <a:ext cx="4204351" cy="3636963"/>
          </a:xfrm>
          <a:prstGeom prst="rect">
            <a:avLst/>
          </a:prstGeom>
          <a:blipFill>
            <a:blip r:embed="rId3"/>
            <a:tile tx="0" ty="0" sx="100000" sy="100000" flip="none" algn="tl"/>
          </a:blipFill>
        </p:spPr>
      </p:pic>
    </p:spTree>
    <p:extLst>
      <p:ext uri="{BB962C8B-B14F-4D97-AF65-F5344CB8AC3E}">
        <p14:creationId xmlns:p14="http://schemas.microsoft.com/office/powerpoint/2010/main" val="10008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p:txBody>
          <a:bodyPr/>
          <a:lstStyle/>
          <a:p>
            <a:pPr>
              <a:buFont typeface="+mj-lt"/>
              <a:buAutoNum type="alphaUcPeriod"/>
            </a:pPr>
            <a:r>
              <a:rPr lang="en-US" dirty="0" smtClean="0"/>
              <a:t>C. Flow diagram</a:t>
            </a:r>
          </a:p>
          <a:p>
            <a:pPr marL="0" indent="0">
              <a:buNone/>
            </a:pPr>
            <a:r>
              <a:rPr lang="en-US" dirty="0" smtClean="0"/>
              <a:t>The data flow diagram is a flowchart that shows the flow of data in a system. In our system, the data flow diagram model the product as the data, the users as the seller, customer and admin.</a:t>
            </a:r>
            <a:endParaRPr lang="en-US" dirty="0"/>
          </a:p>
        </p:txBody>
      </p:sp>
    </p:spTree>
    <p:extLst>
      <p:ext uri="{BB962C8B-B14F-4D97-AF65-F5344CB8AC3E}">
        <p14:creationId xmlns:p14="http://schemas.microsoft.com/office/powerpoint/2010/main" val="418320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Content Placeholder 2"/>
          <p:cNvSpPr>
            <a:spLocks noGrp="1"/>
          </p:cNvSpPr>
          <p:nvPr>
            <p:ph idx="1"/>
          </p:nvPr>
        </p:nvSpPr>
        <p:spPr/>
        <p:txBody>
          <a:bodyPr/>
          <a:lstStyle/>
          <a:p>
            <a:pPr marL="0" indent="0">
              <a:buNone/>
            </a:pPr>
            <a:r>
              <a:rPr lang="en-US" dirty="0" smtClean="0"/>
              <a:t>Flow diagram</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484880" y="1879600"/>
            <a:ext cx="4917440" cy="4671097"/>
          </a:xfrm>
          <a:prstGeom prst="rect">
            <a:avLst/>
          </a:prstGeom>
          <a:blipFill>
            <a:blip r:embed="rId3"/>
            <a:tile tx="0" ty="0" sx="100000" sy="100000" flip="none" algn="tl"/>
          </a:blipFill>
        </p:spPr>
      </p:pic>
    </p:spTree>
    <p:extLst>
      <p:ext uri="{BB962C8B-B14F-4D97-AF65-F5344CB8AC3E}">
        <p14:creationId xmlns:p14="http://schemas.microsoft.com/office/powerpoint/2010/main" val="207745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Content Placeholder 2"/>
          <p:cNvSpPr>
            <a:spLocks noGrp="1"/>
          </p:cNvSpPr>
          <p:nvPr>
            <p:ph type="subTitle" idx="1"/>
          </p:nvPr>
        </p:nvSpPr>
        <p:spPr/>
        <p:txBody>
          <a:bodyPr>
            <a:normAutofit/>
          </a:bodyPr>
          <a:lstStyle/>
          <a:p>
            <a:r>
              <a:rPr lang="en-US" dirty="0" smtClean="0"/>
              <a:t>PRESENTED BY GROUP TWO</a:t>
            </a:r>
            <a:endParaRPr lang="en-US" dirty="0"/>
          </a:p>
        </p:txBody>
      </p:sp>
    </p:spTree>
    <p:extLst>
      <p:ext uri="{BB962C8B-B14F-4D97-AF65-F5344CB8AC3E}">
        <p14:creationId xmlns:p14="http://schemas.microsoft.com/office/powerpoint/2010/main" val="200403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DESIGN PHASE</a:t>
            </a:r>
            <a:endParaRPr lang="en-US" dirty="0"/>
          </a:p>
        </p:txBody>
      </p:sp>
      <p:sp>
        <p:nvSpPr>
          <p:cNvPr id="3" name="Content Placeholder 2"/>
          <p:cNvSpPr>
            <a:spLocks noGrp="1"/>
          </p:cNvSpPr>
          <p:nvPr>
            <p:ph idx="1"/>
          </p:nvPr>
        </p:nvSpPr>
        <p:spPr/>
        <p:txBody>
          <a:bodyPr/>
          <a:lstStyle/>
          <a:p>
            <a:pPr marL="0" indent="0">
              <a:buNone/>
            </a:pPr>
            <a:r>
              <a:rPr lang="en-US" dirty="0"/>
              <a:t>The design phase consists of two </a:t>
            </a:r>
            <a:r>
              <a:rPr lang="en-US" dirty="0" smtClean="0"/>
              <a:t>stages:</a:t>
            </a:r>
          </a:p>
          <a:p>
            <a:pPr>
              <a:buFont typeface="Wingdings" panose="05000000000000000000" pitchFamily="2" charset="2"/>
              <a:buChar char="Ø"/>
            </a:pPr>
            <a:r>
              <a:rPr lang="en-US" dirty="0"/>
              <a:t>A</a:t>
            </a:r>
            <a:r>
              <a:rPr lang="en-US" dirty="0" smtClean="0"/>
              <a:t> </a:t>
            </a:r>
            <a:r>
              <a:rPr lang="en-US" dirty="0"/>
              <a:t>preliminary stage where the high-level design or architecture of the interactive system is derived</a:t>
            </a:r>
            <a:r>
              <a:rPr lang="en-US" dirty="0" smtClean="0"/>
              <a:t>:</a:t>
            </a:r>
          </a:p>
          <a:p>
            <a:pPr>
              <a:buFont typeface="Wingdings" panose="05000000000000000000" pitchFamily="2" charset="2"/>
              <a:buChar char="Ø"/>
            </a:pPr>
            <a:r>
              <a:rPr lang="en-US" dirty="0" smtClean="0"/>
              <a:t> </a:t>
            </a:r>
            <a:r>
              <a:rPr lang="en-US" dirty="0"/>
              <a:t>A</a:t>
            </a:r>
            <a:r>
              <a:rPr lang="en-US" dirty="0" smtClean="0"/>
              <a:t> </a:t>
            </a:r>
            <a:r>
              <a:rPr lang="en-US" dirty="0"/>
              <a:t>detailed stage, where the specifics of each interaction are planned</a:t>
            </a:r>
          </a:p>
        </p:txBody>
      </p:sp>
    </p:spTree>
    <p:extLst>
      <p:ext uri="{BB962C8B-B14F-4D97-AF65-F5344CB8AC3E}">
        <p14:creationId xmlns:p14="http://schemas.microsoft.com/office/powerpoint/2010/main" val="193326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fr-FR"/>
              <a:t>Preliminary</a:t>
            </a:r>
            <a:r>
              <a:rPr lang="fr-FR" dirty="0"/>
              <a:t> design </a:t>
            </a:r>
            <a:endParaRPr lang="en-US" dirty="0"/>
          </a:p>
        </p:txBody>
      </p:sp>
      <p:sp>
        <p:nvSpPr>
          <p:cNvPr id="3" name="Content Placeholder 2"/>
          <p:cNvSpPr>
            <a:spLocks noGrp="1"/>
          </p:cNvSpPr>
          <p:nvPr>
            <p:ph idx="1"/>
          </p:nvPr>
        </p:nvSpPr>
        <p:spPr/>
        <p:txBody>
          <a:bodyPr/>
          <a:lstStyle/>
          <a:p>
            <a:pPr marL="0" indent="0">
              <a:buNone/>
            </a:pPr>
            <a:r>
              <a:rPr lang="en-US" dirty="0" smtClean="0"/>
              <a:t>	It </a:t>
            </a:r>
            <a:r>
              <a:rPr lang="en-US" dirty="0"/>
              <a:t>consists of mapping out the high-level concepts such as the user, controls, interface displays, navigation mechanisms, and overall workflow.  Preliminary design can also be called conceptual design, particularly in software engineering, because it is sometimes useful to organize the high level concepts into a conceptual map with their relations. It consist of the use case and class diagrams of the system.</a:t>
            </a:r>
          </a:p>
        </p:txBody>
      </p:sp>
    </p:spTree>
    <p:extLst>
      <p:ext uri="{BB962C8B-B14F-4D97-AF65-F5344CB8AC3E}">
        <p14:creationId xmlns:p14="http://schemas.microsoft.com/office/powerpoint/2010/main" val="131796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phase</a:t>
            </a:r>
            <a:endParaRPr lang="en-US" dirty="0"/>
          </a:p>
        </p:txBody>
      </p:sp>
      <p:sp>
        <p:nvSpPr>
          <p:cNvPr id="3" name="Content Placeholder 2"/>
          <p:cNvSpPr>
            <a:spLocks noGrp="1"/>
          </p:cNvSpPr>
          <p:nvPr>
            <p:ph idx="1"/>
          </p:nvPr>
        </p:nvSpPr>
        <p:spPr/>
        <p:txBody>
          <a:bodyPr/>
          <a:lstStyle/>
          <a:p>
            <a:pPr>
              <a:buFont typeface="+mj-lt"/>
              <a:buAutoNum type="alphaUcPeriod"/>
            </a:pPr>
            <a:r>
              <a:rPr lang="en-US" dirty="0" smtClean="0"/>
              <a:t>Use Case diagram</a:t>
            </a:r>
          </a:p>
          <a:p>
            <a:pPr marL="0" indent="0">
              <a:buNone/>
            </a:pPr>
            <a:r>
              <a:rPr lang="en-US" dirty="0" smtClean="0"/>
              <a:t>Consist of the following</a:t>
            </a:r>
            <a:endParaRPr lang="en-US" dirty="0"/>
          </a:p>
          <a:p>
            <a:pPr>
              <a:buFont typeface="Wingdings" panose="05000000000000000000" pitchFamily="2" charset="2"/>
              <a:buChar char="Ø"/>
            </a:pPr>
            <a:r>
              <a:rPr lang="en-US" dirty="0" smtClean="0"/>
              <a:t>Actors</a:t>
            </a:r>
          </a:p>
          <a:p>
            <a:pPr>
              <a:buFont typeface="Wingdings" panose="05000000000000000000" pitchFamily="2" charset="2"/>
              <a:buChar char="Ø"/>
            </a:pPr>
            <a:r>
              <a:rPr lang="en-US" dirty="0" smtClean="0"/>
              <a:t>Use cases</a:t>
            </a:r>
          </a:p>
          <a:p>
            <a:pPr>
              <a:buFont typeface="Wingdings" panose="05000000000000000000" pitchFamily="2" charset="2"/>
              <a:buChar char="Ø"/>
            </a:pPr>
            <a:r>
              <a:rPr lang="en-US" dirty="0" smtClean="0"/>
              <a:t>Relationship between them</a:t>
            </a:r>
            <a:endParaRPr lang="en-US" dirty="0"/>
          </a:p>
        </p:txBody>
      </p:sp>
    </p:spTree>
    <p:extLst>
      <p:ext uri="{BB962C8B-B14F-4D97-AF65-F5344CB8AC3E}">
        <p14:creationId xmlns:p14="http://schemas.microsoft.com/office/powerpoint/2010/main" val="223373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3520" y="1879600"/>
            <a:ext cx="6929118" cy="4897120"/>
          </a:xfrm>
          <a:prstGeom prst="rect">
            <a:avLst/>
          </a:prstGeom>
          <a:noFill/>
        </p:spPr>
      </p:pic>
    </p:spTree>
    <p:extLst>
      <p:ext uri="{BB962C8B-B14F-4D97-AF65-F5344CB8AC3E}">
        <p14:creationId xmlns:p14="http://schemas.microsoft.com/office/powerpoint/2010/main" val="230184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phase</a:t>
            </a:r>
            <a:endParaRPr lang="en-US" dirty="0"/>
          </a:p>
        </p:txBody>
      </p:sp>
      <p:sp>
        <p:nvSpPr>
          <p:cNvPr id="3" name="Content Placeholder 2"/>
          <p:cNvSpPr>
            <a:spLocks noGrp="1"/>
          </p:cNvSpPr>
          <p:nvPr>
            <p:ph idx="1"/>
          </p:nvPr>
        </p:nvSpPr>
        <p:spPr/>
        <p:txBody>
          <a:bodyPr/>
          <a:lstStyle/>
          <a:p>
            <a:pPr>
              <a:buFont typeface="+mj-lt"/>
              <a:buAutoNum type="alphaUcPeriod"/>
            </a:pPr>
            <a:r>
              <a:rPr lang="en-US" dirty="0" smtClean="0"/>
              <a:t>Class diagram</a:t>
            </a:r>
          </a:p>
          <a:p>
            <a:pPr marL="0" indent="0">
              <a:buNone/>
            </a:pPr>
            <a:r>
              <a:rPr lang="en-US" dirty="0" smtClean="0"/>
              <a:t>Consist of the following</a:t>
            </a:r>
            <a:endParaRPr lang="en-US" dirty="0"/>
          </a:p>
          <a:p>
            <a:pPr>
              <a:buFont typeface="Wingdings" panose="05000000000000000000" pitchFamily="2" charset="2"/>
              <a:buChar char="Ø"/>
            </a:pPr>
            <a:r>
              <a:rPr lang="en-US" dirty="0" smtClean="0"/>
              <a:t>Classes</a:t>
            </a:r>
          </a:p>
          <a:p>
            <a:pPr>
              <a:buFont typeface="Wingdings" panose="05000000000000000000" pitchFamily="2" charset="2"/>
              <a:buChar char="Ø"/>
            </a:pPr>
            <a:r>
              <a:rPr lang="en-US" dirty="0" smtClean="0"/>
              <a:t>Fields(Attributes)</a:t>
            </a:r>
          </a:p>
          <a:p>
            <a:pPr>
              <a:buFont typeface="Wingdings" panose="05000000000000000000" pitchFamily="2" charset="2"/>
              <a:buChar char="Ø"/>
            </a:pPr>
            <a:r>
              <a:rPr lang="en-US" dirty="0" smtClean="0"/>
              <a:t>Methods</a:t>
            </a:r>
            <a:endParaRPr lang="en-US" dirty="0"/>
          </a:p>
        </p:txBody>
      </p:sp>
    </p:spTree>
    <p:extLst>
      <p:ext uri="{BB962C8B-B14F-4D97-AF65-F5344CB8AC3E}">
        <p14:creationId xmlns:p14="http://schemas.microsoft.com/office/powerpoint/2010/main" val="79295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14320" y="2001520"/>
            <a:ext cx="8006080" cy="4765040"/>
          </a:xfrm>
          <a:prstGeom prst="rect">
            <a:avLst/>
          </a:prstGeom>
        </p:spPr>
      </p:pic>
    </p:spTree>
    <p:extLst>
      <p:ext uri="{BB962C8B-B14F-4D97-AF65-F5344CB8AC3E}">
        <p14:creationId xmlns:p14="http://schemas.microsoft.com/office/powerpoint/2010/main" val="38978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p:txBody>
          <a:bodyPr/>
          <a:lstStyle/>
          <a:p>
            <a:pPr marL="0" indent="0">
              <a:buNone/>
            </a:pPr>
            <a:r>
              <a:rPr lang="en-US" dirty="0" smtClean="0"/>
              <a:t>	This </a:t>
            </a:r>
            <a:r>
              <a:rPr lang="en-US" dirty="0"/>
              <a:t>stage entails planning all the operations that take place between user and interactive system to a level where only implementation and technical details remain.  It can be done by creating and refining a step-by-step list for the exchanges between the user and the system. Refinement of architectural components and interrelations to identify modules to be implemented separately. It consist of the sequence and flow diagrams of the system. All this is detailed in the UML (Unified Modelling Language diagrams) below which is modelled using the software Modelio.</a:t>
            </a:r>
            <a:endParaRPr lang="en-US" dirty="0"/>
          </a:p>
        </p:txBody>
      </p:sp>
    </p:spTree>
    <p:extLst>
      <p:ext uri="{BB962C8B-B14F-4D97-AF65-F5344CB8AC3E}">
        <p14:creationId xmlns:p14="http://schemas.microsoft.com/office/powerpoint/2010/main" val="18336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p:txBody>
          <a:bodyPr/>
          <a:lstStyle/>
          <a:p>
            <a:pPr>
              <a:buFont typeface="+mj-lt"/>
              <a:buAutoNum type="alphaUcPeriod"/>
            </a:pPr>
            <a:r>
              <a:rPr lang="en-US" dirty="0" smtClean="0"/>
              <a:t>Activity diagram</a:t>
            </a:r>
          </a:p>
          <a:p>
            <a:pPr>
              <a:buFont typeface="Wingdings" panose="05000000000000000000" pitchFamily="2" charset="2"/>
              <a:buChar char="Ø"/>
            </a:pPr>
            <a:r>
              <a:rPr lang="fr-FR" dirty="0"/>
              <a:t>Activity Diagrams describe: </a:t>
            </a:r>
            <a:endParaRPr lang="en-US" dirty="0"/>
          </a:p>
          <a:p>
            <a:pPr lvl="0">
              <a:buFont typeface="Wingdings" panose="05000000000000000000" pitchFamily="2" charset="2"/>
              <a:buChar char="Ø"/>
            </a:pPr>
            <a:r>
              <a:rPr lang="fr-FR" dirty="0"/>
              <a:t>How activities are coordinated to provide a service </a:t>
            </a:r>
            <a:endParaRPr lang="en-US" dirty="0"/>
          </a:p>
          <a:p>
            <a:pPr lvl="0">
              <a:buFont typeface="Wingdings" panose="05000000000000000000" pitchFamily="2" charset="2"/>
              <a:buChar char="Ø"/>
            </a:pPr>
            <a:r>
              <a:rPr lang="fr-FR" dirty="0"/>
              <a:t>The events needed to achieve some operation </a:t>
            </a:r>
            <a:endParaRPr lang="en-US" dirty="0"/>
          </a:p>
          <a:p>
            <a:pPr lvl="0">
              <a:buFont typeface="Wingdings" panose="05000000000000000000" pitchFamily="2" charset="2"/>
              <a:buChar char="Ø"/>
            </a:pPr>
            <a:r>
              <a:rPr lang="fr-FR" dirty="0"/>
              <a:t>How the events in a single use case relate to one another </a:t>
            </a:r>
            <a:endParaRPr lang="en-US" dirty="0"/>
          </a:p>
          <a:p>
            <a:pPr lvl="0">
              <a:buFont typeface="Wingdings" panose="05000000000000000000" pitchFamily="2" charset="2"/>
              <a:buChar char="Ø"/>
            </a:pPr>
            <a:r>
              <a:rPr lang="fr-FR" dirty="0"/>
              <a:t>How a collection of use cases coordinate to create a workflow for an </a:t>
            </a:r>
            <a:r>
              <a:rPr lang="fr-FR" dirty="0" smtClean="0"/>
              <a:t>organization</a:t>
            </a:r>
            <a:endParaRPr lang="en-US" dirty="0" smtClean="0"/>
          </a:p>
          <a:p>
            <a:pPr marL="0" indent="0">
              <a:buNone/>
            </a:pPr>
            <a:r>
              <a:rPr lang="en-US" dirty="0" smtClean="0"/>
              <a:t>	we have the seller account verification, seller mage product and product search  and product view diagrams</a:t>
            </a:r>
            <a:endParaRPr lang="en-US" dirty="0"/>
          </a:p>
        </p:txBody>
      </p:sp>
    </p:spTree>
    <p:extLst>
      <p:ext uri="{BB962C8B-B14F-4D97-AF65-F5344CB8AC3E}">
        <p14:creationId xmlns:p14="http://schemas.microsoft.com/office/powerpoint/2010/main" val="2474260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TM04033937[[fn=Vapor Trail]]</Template>
  <TotalTime>52</TotalTime>
  <Words>240</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Wingdings</vt:lpstr>
      <vt:lpstr>Wingdings 2</vt:lpstr>
      <vt:lpstr>Quotable</vt:lpstr>
      <vt:lpstr>THE DESIGN PHASE OF THE  MMS</vt:lpstr>
      <vt:lpstr>THE DESIGN PHASE</vt:lpstr>
      <vt:lpstr>Preliminary design </vt:lpstr>
      <vt:lpstr>Preliminary phase</vt:lpstr>
      <vt:lpstr>Use case diagram</vt:lpstr>
      <vt:lpstr>Preliminary phase</vt:lpstr>
      <vt:lpstr>Class diagram</vt:lpstr>
      <vt:lpstr>Detailed Design</vt:lpstr>
      <vt:lpstr>Detailed Design</vt:lpstr>
      <vt:lpstr>Activity diagram</vt:lpstr>
      <vt:lpstr>Detailed Design</vt:lpstr>
      <vt:lpstr>Sequence diagram</vt:lpstr>
      <vt:lpstr>Detailed Design</vt:lpstr>
      <vt:lpstr>Flow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PHASE MMS</dc:title>
  <dc:creator>JUSLINE</dc:creator>
  <cp:lastModifiedBy>JUSLINE</cp:lastModifiedBy>
  <cp:revision>11</cp:revision>
  <dcterms:created xsi:type="dcterms:W3CDTF">2023-04-28T17:32:15Z</dcterms:created>
  <dcterms:modified xsi:type="dcterms:W3CDTF">2023-04-28T18:24:38Z</dcterms:modified>
</cp:coreProperties>
</file>