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85" r:id="rId6"/>
    <p:sldId id="274" r:id="rId7"/>
    <p:sldId id="259" r:id="rId8"/>
    <p:sldId id="273" r:id="rId9"/>
    <p:sldId id="260" r:id="rId10"/>
    <p:sldId id="265" r:id="rId11"/>
    <p:sldId id="266" r:id="rId12"/>
    <p:sldId id="270" r:id="rId13"/>
    <p:sldId id="268" r:id="rId14"/>
    <p:sldId id="275" r:id="rId15"/>
    <p:sldId id="276" r:id="rId16"/>
    <p:sldId id="278" r:id="rId17"/>
    <p:sldId id="277" r:id="rId18"/>
    <p:sldId id="280" r:id="rId19"/>
    <p:sldId id="279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49888" autoAdjust="0"/>
  </p:normalViewPr>
  <p:slideViewPr>
    <p:cSldViewPr snapToGrid="0">
      <p:cViewPr varScale="1">
        <p:scale>
          <a:sx n="59" d="100"/>
          <a:sy n="59" d="100"/>
        </p:scale>
        <p:origin x="25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2B8F3-F68A-4B3E-9C00-14EB8A4076D8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86FB-D215-4BC4-9007-137B11EE25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1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Grundkonzept: Massenkommunikation über eine weltweite geographische Dimension hinaus ermöglichen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unserem Fall. -&gt; primär regional, landesweit / weltweit möglich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-Bildschirmübertragung, Teilen von multimedialen Inhalten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Warum? Unterricht / Vorlesungen in Krisenzeiten ermöglichen, auslagern von Vorlesungssälen und Klassenräumen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Aktuelle Situation: Corona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Schneller / kopfloser Wechsel -&gt; dadurch unvorbereitet, Einsetzen einer „neuen“ Technologie -&gt; führt zu Kinderkrankheiten und Startschwierigkeiten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86FB-D215-4BC4-9007-137B11EE25F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7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Quantensprung, auf dem Gebiet der Softwareentwicklung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(auch wenn ein Quantensprung aus physikalischer Sicht eine kleinstmögliche Zustandsänderung darstellt)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 Gruppen untersucht: Studenten und Dozenten -&gt; stellen Hauptzielgruppe dar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86FB-D215-4BC4-9007-137B11EE25F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60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Herzlich für Aufmerksamkeit bedanken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Fragen gerne im Anschluss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Anmeldung zum Betatest öffnet am Ende der Vorlesung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86FB-D215-4BC4-9007-137B11EE25F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19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84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5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6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7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710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76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4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73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27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6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05664E-C956-42A3-8C0E-B467F34B5E1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2E3A4A-55C7-4C4B-8684-791FBC6BA32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39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31F7-CD3E-46E9-90AE-BD11B5BB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de-DE" b="1" dirty="0"/>
              <a:t>Meetex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CEFE8-C049-4C52-840E-7DB649725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227" y="3703321"/>
            <a:ext cx="7699546" cy="1823905"/>
          </a:xfrm>
        </p:spPr>
        <p:txBody>
          <a:bodyPr>
            <a:normAutofit fontScale="85000" lnSpcReduction="10000"/>
          </a:bodyPr>
          <a:lstStyle/>
          <a:p>
            <a:endParaRPr lang="de-DE" dirty="0"/>
          </a:p>
          <a:p>
            <a:r>
              <a:rPr lang="de-DE" sz="6600" dirty="0"/>
              <a:t>Digitale Vorlesungen 2.0</a:t>
            </a:r>
          </a:p>
        </p:txBody>
      </p:sp>
    </p:spTree>
    <p:extLst>
      <p:ext uri="{BB962C8B-B14F-4D97-AF65-F5344CB8AC3E}">
        <p14:creationId xmlns:p14="http://schemas.microsoft.com/office/powerpoint/2010/main" val="267489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80FC-8B78-4291-BD25-6C9572D0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de-DE" dirty="0"/>
              <a:t>Persona – Cerys Berry</a:t>
            </a:r>
          </a:p>
        </p:txBody>
      </p:sp>
      <p:sp>
        <p:nvSpPr>
          <p:cNvPr id="14" name="object 5"/>
          <p:cNvSpPr/>
          <p:nvPr/>
        </p:nvSpPr>
        <p:spPr>
          <a:xfrm>
            <a:off x="8792306" y="685800"/>
            <a:ext cx="2857226" cy="31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4"/>
          <p:cNvSpPr txBox="1"/>
          <p:nvPr/>
        </p:nvSpPr>
        <p:spPr>
          <a:xfrm>
            <a:off x="1138191" y="1556084"/>
            <a:ext cx="7560332" cy="523254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>
              <a:lnSpc>
                <a:spcPct val="143300"/>
              </a:lnSpc>
              <a:spcBef>
                <a:spcPts val="64"/>
              </a:spcBef>
            </a:pPr>
            <a:r>
              <a:rPr sz="1600" b="1" dirty="0">
                <a:latin typeface="Arial"/>
                <a:cs typeface="Arial"/>
              </a:rPr>
              <a:t>Erfahrungen: </a:t>
            </a:r>
            <a:r>
              <a:rPr sz="1600" spc="-3" dirty="0">
                <a:latin typeface="Arial"/>
                <a:cs typeface="Arial"/>
              </a:rPr>
              <a:t>Sehr positive Erfahrungen </a:t>
            </a:r>
            <a:r>
              <a:rPr sz="1600" dirty="0">
                <a:latin typeface="Arial"/>
                <a:cs typeface="Arial"/>
              </a:rPr>
              <a:t>im </a:t>
            </a:r>
            <a:r>
              <a:rPr sz="1600" spc="-3" dirty="0">
                <a:latin typeface="Arial"/>
                <a:cs typeface="Arial"/>
              </a:rPr>
              <a:t>Umgang </a:t>
            </a:r>
            <a:r>
              <a:rPr sz="1600" dirty="0">
                <a:latin typeface="Arial"/>
                <a:cs typeface="Arial"/>
              </a:rPr>
              <a:t>mit </a:t>
            </a:r>
            <a:r>
              <a:rPr sz="1600" spc="-3" dirty="0">
                <a:latin typeface="Arial"/>
                <a:cs typeface="Arial"/>
              </a:rPr>
              <a:t>Online-Vorlesungssoftware.  </a:t>
            </a:r>
            <a:r>
              <a:rPr sz="1600" dirty="0">
                <a:latin typeface="Arial"/>
                <a:cs typeface="Arial"/>
              </a:rPr>
              <a:t>Allerdings </a:t>
            </a:r>
            <a:r>
              <a:rPr sz="1600" spc="-3" dirty="0">
                <a:latin typeface="Arial"/>
                <a:cs typeface="Arial"/>
              </a:rPr>
              <a:t>E-Mailflut, höheres Arbeitspensum </a:t>
            </a:r>
            <a:r>
              <a:rPr sz="1600" dirty="0">
                <a:latin typeface="Arial"/>
                <a:cs typeface="Arial"/>
              </a:rPr>
              <a:t>als bei </a:t>
            </a:r>
            <a:r>
              <a:rPr sz="1600" spc="-3" dirty="0">
                <a:latin typeface="Arial"/>
                <a:cs typeface="Arial"/>
              </a:rPr>
              <a:t>Präsenzveranstaltungen</a:t>
            </a:r>
            <a:r>
              <a:rPr sz="1600" spc="96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und</a:t>
            </a:r>
            <a:endParaRPr sz="1600" dirty="0">
              <a:latin typeface="Arial"/>
              <a:cs typeface="Arial"/>
            </a:endParaRPr>
          </a:p>
          <a:p>
            <a:pPr marL="8145">
              <a:spcBef>
                <a:spcPts val="407"/>
              </a:spcBef>
            </a:pPr>
            <a:r>
              <a:rPr sz="1600" dirty="0">
                <a:latin typeface="Arial"/>
                <a:cs typeface="Arial"/>
              </a:rPr>
              <a:t>„jeder sitzt in </a:t>
            </a:r>
            <a:r>
              <a:rPr sz="1600" spc="3" dirty="0">
                <a:latin typeface="Arial"/>
                <a:cs typeface="Arial"/>
              </a:rPr>
              <a:t>der </a:t>
            </a:r>
            <a:r>
              <a:rPr sz="1600" spc="-3" dirty="0">
                <a:latin typeface="Arial"/>
                <a:cs typeface="Arial"/>
              </a:rPr>
              <a:t>ersten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Reihe</a:t>
            </a:r>
            <a:r>
              <a:rPr sz="1600" dirty="0">
                <a:latin typeface="Arial"/>
                <a:cs typeface="Arial"/>
              </a:rPr>
              <a:t>“</a:t>
            </a:r>
          </a:p>
          <a:p>
            <a:pPr>
              <a:spcBef>
                <a:spcPts val="26"/>
              </a:spcBef>
            </a:pPr>
            <a:endParaRPr sz="1600" dirty="0">
              <a:latin typeface="Arial"/>
              <a:cs typeface="Arial"/>
            </a:endParaRPr>
          </a:p>
          <a:p>
            <a:pPr marL="8145"/>
            <a:r>
              <a:rPr sz="1600" b="1" dirty="0">
                <a:latin typeface="Arial"/>
                <a:cs typeface="Arial"/>
              </a:rPr>
              <a:t>IT-Erfahrung </a:t>
            </a:r>
            <a:r>
              <a:rPr sz="1600" dirty="0">
                <a:latin typeface="Arial"/>
                <a:cs typeface="Arial"/>
              </a:rPr>
              <a:t>(0 wenig – </a:t>
            </a:r>
            <a:r>
              <a:rPr sz="1600" spc="-3" dirty="0">
                <a:latin typeface="Arial"/>
                <a:cs typeface="Arial"/>
              </a:rPr>
              <a:t>10 </a:t>
            </a:r>
            <a:r>
              <a:rPr sz="1600" dirty="0">
                <a:latin typeface="Arial"/>
                <a:cs typeface="Arial"/>
              </a:rPr>
              <a:t>viel):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5,5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8145"/>
            <a:r>
              <a:rPr sz="1600" b="1" spc="-3" dirty="0">
                <a:latin typeface="Arial"/>
                <a:cs typeface="Arial"/>
              </a:rPr>
              <a:t>Nutzungsdauer</a:t>
            </a:r>
            <a:r>
              <a:rPr sz="1600" spc="-3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Drei Wochen, </a:t>
            </a:r>
            <a:r>
              <a:rPr sz="1600" spc="3" dirty="0">
                <a:latin typeface="Arial"/>
                <a:cs typeface="Arial"/>
              </a:rPr>
              <a:t>nur</a:t>
            </a:r>
            <a:r>
              <a:rPr sz="1600" spc="-3" dirty="0">
                <a:latin typeface="Arial"/>
                <a:cs typeface="Arial"/>
              </a:rPr>
              <a:t> Teilnehmer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600" dirty="0">
              <a:latin typeface="Arial"/>
              <a:cs typeface="Arial"/>
            </a:endParaRPr>
          </a:p>
          <a:p>
            <a:pPr marL="8145"/>
            <a:r>
              <a:rPr sz="1600" b="1" spc="-3" dirty="0">
                <a:latin typeface="Arial"/>
                <a:cs typeface="Arial"/>
              </a:rPr>
              <a:t>Nutzungspensum: </a:t>
            </a:r>
            <a:r>
              <a:rPr sz="1600" dirty="0">
                <a:latin typeface="Arial"/>
                <a:cs typeface="Arial"/>
              </a:rPr>
              <a:t>Fünf </a:t>
            </a:r>
            <a:r>
              <a:rPr sz="1600" spc="-3" dirty="0">
                <a:latin typeface="Arial"/>
                <a:cs typeface="Arial"/>
              </a:rPr>
              <a:t>Vorlesungen </a:t>
            </a:r>
            <a:r>
              <a:rPr sz="1600" dirty="0">
                <a:latin typeface="Arial"/>
                <a:cs typeface="Arial"/>
              </a:rPr>
              <a:t>pro </a:t>
            </a:r>
            <a:r>
              <a:rPr sz="1600" spc="-3" dirty="0">
                <a:latin typeface="Arial"/>
                <a:cs typeface="Arial"/>
              </a:rPr>
              <a:t>Woche </a:t>
            </a:r>
            <a:r>
              <a:rPr sz="1600" dirty="0">
                <a:latin typeface="Arial"/>
                <a:cs typeface="Arial"/>
              </a:rPr>
              <a:t>+ </a:t>
            </a:r>
            <a:r>
              <a:rPr sz="1600" spc="-3" dirty="0">
                <a:latin typeface="Arial"/>
                <a:cs typeface="Arial"/>
              </a:rPr>
              <a:t>Arbeit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3" dirty="0">
                <a:latin typeface="Arial"/>
                <a:cs typeface="Arial"/>
              </a:rPr>
              <a:t>diversen</a:t>
            </a:r>
            <a:r>
              <a:rPr sz="1600" spc="77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Kleingruppen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"/>
              </a:spcBef>
            </a:pPr>
            <a:endParaRPr sz="1600" dirty="0">
              <a:latin typeface="Arial"/>
              <a:cs typeface="Arial"/>
            </a:endParaRPr>
          </a:p>
          <a:p>
            <a:pPr marL="8145" marR="3258">
              <a:lnSpc>
                <a:spcPct val="143300"/>
              </a:lnSpc>
            </a:pPr>
            <a:r>
              <a:rPr sz="1600" b="1" dirty="0">
                <a:latin typeface="Arial"/>
                <a:cs typeface="Arial"/>
              </a:rPr>
              <a:t>Wichtige Features: </a:t>
            </a:r>
            <a:r>
              <a:rPr sz="1600" dirty="0">
                <a:latin typeface="Arial"/>
                <a:cs typeface="Arial"/>
              </a:rPr>
              <a:t>Ton + Video </a:t>
            </a:r>
            <a:r>
              <a:rPr sz="1600" spc="-3" dirty="0">
                <a:latin typeface="Arial"/>
                <a:cs typeface="Arial"/>
              </a:rPr>
              <a:t>Pflicht, Anwesenheitspflicht, Einblendung </a:t>
            </a:r>
            <a:r>
              <a:rPr sz="1600" dirty="0">
                <a:latin typeface="Arial"/>
                <a:cs typeface="Arial"/>
              </a:rPr>
              <a:t>von  Bildern / Bildschirm, </a:t>
            </a:r>
            <a:r>
              <a:rPr sz="1600" spc="-3" dirty="0">
                <a:latin typeface="Arial"/>
                <a:cs typeface="Arial"/>
              </a:rPr>
              <a:t>Gruppenfunktion (innerhalb </a:t>
            </a:r>
            <a:r>
              <a:rPr sz="1600" dirty="0">
                <a:latin typeface="Arial"/>
                <a:cs typeface="Arial"/>
              </a:rPr>
              <a:t>des</a:t>
            </a:r>
            <a:r>
              <a:rPr sz="1600" spc="6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Meetings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"/>
              </a:spcBef>
            </a:pPr>
            <a:endParaRPr sz="1600" dirty="0">
              <a:latin typeface="Arial"/>
              <a:cs typeface="Arial"/>
            </a:endParaRPr>
          </a:p>
          <a:p>
            <a:pPr marL="8145" marR="3258">
              <a:lnSpc>
                <a:spcPct val="143300"/>
              </a:lnSpc>
            </a:pPr>
            <a:r>
              <a:rPr sz="1600" b="1" spc="-3" dirty="0">
                <a:latin typeface="Arial"/>
                <a:cs typeface="Arial"/>
              </a:rPr>
              <a:t>Genutzte </a:t>
            </a:r>
            <a:r>
              <a:rPr sz="1600" b="1" dirty="0">
                <a:latin typeface="Arial"/>
                <a:cs typeface="Arial"/>
              </a:rPr>
              <a:t>Geräte: </a:t>
            </a:r>
            <a:r>
              <a:rPr sz="1600" spc="-3" dirty="0">
                <a:latin typeface="Arial"/>
                <a:cs typeface="Arial"/>
              </a:rPr>
              <a:t>Tablet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3" dirty="0">
                <a:latin typeface="Arial"/>
                <a:cs typeface="Arial"/>
              </a:rPr>
              <a:t>Smartphone </a:t>
            </a:r>
            <a:r>
              <a:rPr sz="1600" dirty="0">
                <a:latin typeface="Arial"/>
                <a:cs typeface="Arial"/>
              </a:rPr>
              <a:t>(iOS), Laptop </a:t>
            </a:r>
            <a:r>
              <a:rPr sz="1600" spc="-3" dirty="0">
                <a:latin typeface="Arial"/>
                <a:cs typeface="Arial"/>
              </a:rPr>
              <a:t>(Windows). Sollte </a:t>
            </a:r>
            <a:r>
              <a:rPr sz="1600" dirty="0">
                <a:latin typeface="Arial"/>
                <a:cs typeface="Arial"/>
              </a:rPr>
              <a:t>auf möglichst  vielen </a:t>
            </a:r>
            <a:r>
              <a:rPr sz="1600" spc="-3" dirty="0">
                <a:latin typeface="Arial"/>
                <a:cs typeface="Arial"/>
              </a:rPr>
              <a:t>Geräten verfügbar</a:t>
            </a:r>
            <a:r>
              <a:rPr sz="1600" spc="1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sein</a:t>
            </a:r>
          </a:p>
          <a:p>
            <a:pPr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8145"/>
            <a:r>
              <a:rPr sz="1600" b="1" spc="-3" dirty="0">
                <a:latin typeface="Arial"/>
                <a:cs typeface="Arial"/>
              </a:rPr>
              <a:t>Genutzte Programme: </a:t>
            </a:r>
            <a:r>
              <a:rPr sz="1600" dirty="0">
                <a:latin typeface="Arial"/>
                <a:cs typeface="Arial"/>
              </a:rPr>
              <a:t>Zoom,</a:t>
            </a:r>
            <a:r>
              <a:rPr sz="1600" spc="-6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Skype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3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80FC-8B78-4291-BD25-6C9572D0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de-DE" dirty="0"/>
              <a:t>Persona – Cerys Berry</a:t>
            </a:r>
          </a:p>
        </p:txBody>
      </p:sp>
      <p:sp>
        <p:nvSpPr>
          <p:cNvPr id="14" name="object 5"/>
          <p:cNvSpPr/>
          <p:nvPr/>
        </p:nvSpPr>
        <p:spPr>
          <a:xfrm>
            <a:off x="8792308" y="685800"/>
            <a:ext cx="2857226" cy="31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2"/>
          <p:cNvSpPr txBox="1"/>
          <p:nvPr/>
        </p:nvSpPr>
        <p:spPr>
          <a:xfrm>
            <a:off x="882321" y="1464569"/>
            <a:ext cx="1428750" cy="50066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3200" spc="-3" dirty="0">
                <a:latin typeface="Arial"/>
                <a:cs typeface="Arial"/>
              </a:rPr>
              <a:t>-</a:t>
            </a:r>
            <a:r>
              <a:rPr sz="3200" b="1" dirty="0">
                <a:latin typeface="Arial"/>
                <a:cs typeface="Arial"/>
              </a:rPr>
              <a:t>Zoo</a:t>
            </a:r>
            <a:r>
              <a:rPr sz="3200" b="1" spc="-3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: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1469499" y="2252226"/>
            <a:ext cx="1499381" cy="3160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000" dirty="0">
                <a:latin typeface="Arial"/>
                <a:cs typeface="Arial"/>
              </a:rPr>
              <a:t>Po</a:t>
            </a:r>
            <a:r>
              <a:rPr sz="2000" spc="6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6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iv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5743172" y="2262236"/>
            <a:ext cx="2363432" cy="3160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000" dirty="0">
                <a:latin typeface="Arial"/>
                <a:cs typeface="Arial"/>
              </a:rPr>
              <a:t>Neg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tiv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1157760" y="2745997"/>
            <a:ext cx="3622241" cy="3160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000" dirty="0">
                <a:latin typeface="Arial"/>
                <a:cs typeface="Arial"/>
              </a:rPr>
              <a:t>-kein Account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3" dirty="0">
                <a:latin typeface="Arial"/>
                <a:cs typeface="Arial"/>
              </a:rPr>
              <a:t>erforderlich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1157760" y="2558555"/>
            <a:ext cx="6786090" cy="51295"/>
          </a:xfrm>
          <a:custGeom>
            <a:avLst/>
            <a:gdLst/>
            <a:ahLst/>
            <a:cxnLst/>
            <a:rect l="l" t="t" r="r" b="b"/>
            <a:pathLst>
              <a:path w="5763895" h="12700">
                <a:moveTo>
                  <a:pt x="5763768" y="0"/>
                </a:moveTo>
                <a:lnTo>
                  <a:pt x="2898648" y="0"/>
                </a:lnTo>
                <a:lnTo>
                  <a:pt x="0" y="0"/>
                </a:lnTo>
                <a:lnTo>
                  <a:pt x="0" y="12192"/>
                </a:lnTo>
                <a:lnTo>
                  <a:pt x="2898648" y="12192"/>
                </a:lnTo>
                <a:lnTo>
                  <a:pt x="5763768" y="12192"/>
                </a:lnTo>
                <a:lnTo>
                  <a:pt x="5763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8"/>
          <p:cNvSpPr txBox="1"/>
          <p:nvPr/>
        </p:nvSpPr>
        <p:spPr>
          <a:xfrm>
            <a:off x="1157760" y="3295821"/>
            <a:ext cx="4585412" cy="339376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000" spc="-3" dirty="0">
                <a:latin typeface="Arial"/>
                <a:cs typeface="Arial"/>
              </a:rPr>
              <a:t>-Abstimmungen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3" dirty="0">
                <a:latin typeface="Arial"/>
                <a:cs typeface="Arial"/>
              </a:rPr>
              <a:t>Umfragen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3" dirty="0">
                <a:latin typeface="Arial"/>
                <a:cs typeface="Arial"/>
              </a:rPr>
              <a:t>möglich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6"/>
              </a:spcBef>
            </a:pPr>
            <a:endParaRPr sz="2000" dirty="0">
              <a:latin typeface="Arial"/>
              <a:cs typeface="Arial"/>
            </a:endParaRPr>
          </a:p>
          <a:p>
            <a:pPr marL="8145"/>
            <a:r>
              <a:rPr sz="2000" dirty="0">
                <a:latin typeface="Arial"/>
                <a:cs typeface="Arial"/>
              </a:rPr>
              <a:t>-stabile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" dirty="0">
                <a:latin typeface="Arial"/>
                <a:cs typeface="Arial"/>
              </a:rPr>
              <a:t>Übertragung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2000" dirty="0">
              <a:latin typeface="Arial"/>
              <a:cs typeface="Arial"/>
            </a:endParaRPr>
          </a:p>
          <a:p>
            <a:pPr marL="8145"/>
            <a:r>
              <a:rPr sz="2000" dirty="0">
                <a:latin typeface="Arial"/>
                <a:cs typeface="Arial"/>
              </a:rPr>
              <a:t>-einfach </a:t>
            </a:r>
            <a:r>
              <a:rPr sz="2000" spc="-6" dirty="0">
                <a:latin typeface="Arial"/>
                <a:cs typeface="Arial"/>
              </a:rPr>
              <a:t>zu</a:t>
            </a:r>
            <a:r>
              <a:rPr sz="2000" spc="3" dirty="0">
                <a:latin typeface="Arial"/>
                <a:cs typeface="Arial"/>
              </a:rPr>
              <a:t> </a:t>
            </a:r>
            <a:r>
              <a:rPr sz="2000" spc="-3" dirty="0">
                <a:latin typeface="Arial"/>
                <a:cs typeface="Arial"/>
              </a:rPr>
              <a:t>bedienen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6"/>
              </a:spcBef>
            </a:pPr>
            <a:endParaRPr sz="2000" dirty="0">
              <a:latin typeface="Arial"/>
              <a:cs typeface="Arial"/>
            </a:endParaRPr>
          </a:p>
          <a:p>
            <a:pPr marL="8145">
              <a:spcBef>
                <a:spcPts val="3"/>
              </a:spcBef>
            </a:pPr>
            <a:r>
              <a:rPr sz="2000" spc="-3" dirty="0">
                <a:latin typeface="Arial"/>
                <a:cs typeface="Arial"/>
              </a:rPr>
              <a:t>-virtueller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3" dirty="0">
                <a:latin typeface="Arial"/>
                <a:cs typeface="Arial"/>
              </a:rPr>
              <a:t>Klassenraum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3"/>
              </a:spcBef>
            </a:pPr>
            <a:endParaRPr sz="2000" dirty="0">
              <a:latin typeface="Arial"/>
              <a:cs typeface="Arial"/>
            </a:endParaRPr>
          </a:p>
          <a:p>
            <a:pPr marL="8145">
              <a:spcBef>
                <a:spcPts val="3"/>
              </a:spcBef>
            </a:pPr>
            <a:r>
              <a:rPr sz="2000" spc="-3" dirty="0">
                <a:latin typeface="Arial"/>
                <a:cs typeface="Arial"/>
              </a:rPr>
              <a:t>-virtuelles Strecken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6"/>
              </a:spcBef>
            </a:pPr>
            <a:endParaRPr sz="2000" dirty="0">
              <a:latin typeface="Arial"/>
              <a:cs typeface="Arial"/>
            </a:endParaRPr>
          </a:p>
          <a:p>
            <a:pPr marL="8145"/>
            <a:r>
              <a:rPr sz="2000" dirty="0">
                <a:latin typeface="Arial"/>
                <a:cs typeface="Arial"/>
              </a:rPr>
              <a:t>-privater / </a:t>
            </a:r>
            <a:r>
              <a:rPr sz="2000" spc="-3" dirty="0">
                <a:latin typeface="Arial"/>
                <a:cs typeface="Arial"/>
              </a:rPr>
              <a:t>öffentlicher</a:t>
            </a:r>
            <a:r>
              <a:rPr sz="2000" spc="-1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86174" y="2707934"/>
            <a:ext cx="39631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pc="-3" dirty="0">
                <a:latin typeface="Arial"/>
                <a:cs typeface="Arial"/>
              </a:rPr>
              <a:t>-Minimieren </a:t>
            </a:r>
            <a:r>
              <a:rPr lang="de-DE" sz="2000" dirty="0">
                <a:latin typeface="Arial"/>
                <a:cs typeface="Arial"/>
              </a:rPr>
              <a:t>in d. </a:t>
            </a:r>
            <a:r>
              <a:rPr lang="de-DE" sz="2000" spc="-3" dirty="0">
                <a:latin typeface="Arial"/>
                <a:cs typeface="Arial"/>
              </a:rPr>
              <a:t>mobilen </a:t>
            </a:r>
          </a:p>
          <a:p>
            <a:r>
              <a:rPr lang="de-DE" sz="2000" dirty="0">
                <a:latin typeface="Arial"/>
                <a:cs typeface="Arial"/>
              </a:rPr>
              <a:t>Version nicht möglich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80FC-8B78-4291-BD25-6C9572D0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de-DE" dirty="0"/>
              <a:t>Persona – Cerys Berry</a:t>
            </a:r>
          </a:p>
        </p:txBody>
      </p:sp>
      <p:sp>
        <p:nvSpPr>
          <p:cNvPr id="14" name="object 5"/>
          <p:cNvSpPr/>
          <p:nvPr/>
        </p:nvSpPr>
        <p:spPr>
          <a:xfrm>
            <a:off x="8792308" y="685800"/>
            <a:ext cx="2857226" cy="31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2"/>
          <p:cNvSpPr txBox="1"/>
          <p:nvPr/>
        </p:nvSpPr>
        <p:spPr>
          <a:xfrm>
            <a:off x="882320" y="1464569"/>
            <a:ext cx="1556079" cy="50066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3200" spc="-3" dirty="0">
                <a:latin typeface="Arial"/>
                <a:cs typeface="Arial"/>
              </a:rPr>
              <a:t>-</a:t>
            </a:r>
            <a:r>
              <a:rPr lang="de-DE" sz="3200" b="1" dirty="0">
                <a:latin typeface="Arial"/>
                <a:cs typeface="Arial"/>
              </a:rPr>
              <a:t>Skype</a:t>
            </a:r>
            <a:r>
              <a:rPr sz="3200" dirty="0">
                <a:latin typeface="Arial"/>
                <a:cs typeface="Arial"/>
              </a:rPr>
              <a:t>: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1469499" y="2252226"/>
            <a:ext cx="1499381" cy="3160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000" dirty="0">
                <a:latin typeface="Arial"/>
                <a:cs typeface="Arial"/>
              </a:rPr>
              <a:t>Po</a:t>
            </a:r>
            <a:r>
              <a:rPr sz="2000" spc="6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6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iv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5743172" y="2262236"/>
            <a:ext cx="2363432" cy="3160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000" dirty="0">
                <a:latin typeface="Arial"/>
                <a:cs typeface="Arial"/>
              </a:rPr>
              <a:t>Neg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tiv</a:t>
            </a:r>
          </a:p>
        </p:txBody>
      </p:sp>
      <p:sp>
        <p:nvSpPr>
          <p:cNvPr id="13" name="object 7"/>
          <p:cNvSpPr/>
          <p:nvPr/>
        </p:nvSpPr>
        <p:spPr>
          <a:xfrm>
            <a:off x="1157760" y="2558555"/>
            <a:ext cx="6786090" cy="51295"/>
          </a:xfrm>
          <a:custGeom>
            <a:avLst/>
            <a:gdLst/>
            <a:ahLst/>
            <a:cxnLst/>
            <a:rect l="l" t="t" r="r" b="b"/>
            <a:pathLst>
              <a:path w="5763895" h="12700">
                <a:moveTo>
                  <a:pt x="5763768" y="0"/>
                </a:moveTo>
                <a:lnTo>
                  <a:pt x="2898648" y="0"/>
                </a:lnTo>
                <a:lnTo>
                  <a:pt x="0" y="0"/>
                </a:lnTo>
                <a:lnTo>
                  <a:pt x="0" y="12192"/>
                </a:lnTo>
                <a:lnTo>
                  <a:pt x="2898648" y="12192"/>
                </a:lnTo>
                <a:lnTo>
                  <a:pt x="5763768" y="12192"/>
                </a:lnTo>
                <a:lnTo>
                  <a:pt x="5763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16"/>
          <p:cNvSpPr txBox="1"/>
          <p:nvPr/>
        </p:nvSpPr>
        <p:spPr>
          <a:xfrm>
            <a:off x="1160585" y="5027642"/>
            <a:ext cx="7631723" cy="93155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000" b="1" spc="-3" dirty="0">
                <a:latin typeface="Arial"/>
                <a:cs typeface="Arial"/>
              </a:rPr>
              <a:t>Verbesserungsvorschläge: </a:t>
            </a:r>
            <a:r>
              <a:rPr sz="2000" dirty="0">
                <a:latin typeface="Arial"/>
                <a:cs typeface="Arial"/>
              </a:rPr>
              <a:t>Mehr </a:t>
            </a:r>
            <a:r>
              <a:rPr sz="2000" spc="-3" dirty="0">
                <a:latin typeface="Arial"/>
                <a:cs typeface="Arial"/>
              </a:rPr>
              <a:t>Emojis</a:t>
            </a:r>
            <a:r>
              <a:rPr sz="2000" spc="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(Zoom)</a:t>
            </a:r>
          </a:p>
          <a:p>
            <a:pPr>
              <a:spcBef>
                <a:spcPts val="26"/>
              </a:spcBef>
            </a:pPr>
            <a:endParaRPr sz="2000" dirty="0">
              <a:latin typeface="Arial"/>
              <a:cs typeface="Arial"/>
            </a:endParaRPr>
          </a:p>
          <a:p>
            <a:pPr marL="8145"/>
            <a:r>
              <a:rPr sz="2000" b="1" dirty="0">
                <a:latin typeface="Arial"/>
                <a:cs typeface="Arial"/>
              </a:rPr>
              <a:t>Maximales </a:t>
            </a:r>
            <a:r>
              <a:rPr sz="2000" b="1" spc="-3" dirty="0">
                <a:latin typeface="Arial"/>
                <a:cs typeface="Arial"/>
              </a:rPr>
              <a:t>Zeitinvestment </a:t>
            </a:r>
            <a:r>
              <a:rPr sz="2000" b="1" dirty="0">
                <a:latin typeface="Arial"/>
                <a:cs typeface="Arial"/>
              </a:rPr>
              <a:t>für Aufsetzen: </a:t>
            </a:r>
            <a:r>
              <a:rPr sz="2000" spc="-3" dirty="0">
                <a:latin typeface="Arial"/>
                <a:cs typeface="Arial"/>
              </a:rPr>
              <a:t>20-30</a:t>
            </a:r>
            <a:r>
              <a:rPr sz="2000" spc="-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Minuten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00465" y="2769463"/>
            <a:ext cx="324338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de-DE" dirty="0">
                <a:latin typeface="Arial"/>
                <a:cs typeface="Arial"/>
              </a:rPr>
              <a:t>-schlechte Bild- /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3" dirty="0">
                <a:latin typeface="Arial"/>
                <a:cs typeface="Arial"/>
              </a:rPr>
              <a:t>Tonqualität</a:t>
            </a:r>
            <a:endParaRPr lang="de-DE" dirty="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lang="de-DE" dirty="0">
              <a:latin typeface="Arial"/>
              <a:cs typeface="Arial"/>
            </a:endParaRPr>
          </a:p>
          <a:p>
            <a:pPr marL="8145" marR="3258" indent="-407">
              <a:lnSpc>
                <a:spcPts val="885"/>
              </a:lnSpc>
              <a:spcBef>
                <a:spcPts val="3"/>
              </a:spcBef>
              <a:tabLst>
                <a:tab pos="509846" algn="l"/>
              </a:tabLst>
            </a:pPr>
            <a:r>
              <a:rPr lang="de-DE" dirty="0">
                <a:latin typeface="Arial"/>
                <a:cs typeface="Arial"/>
              </a:rPr>
              <a:t>-Keine Bildschirmübertragung</a:t>
            </a:r>
          </a:p>
          <a:p>
            <a:pPr marL="8145" marR="3258" indent="-407">
              <a:lnSpc>
                <a:spcPts val="885"/>
              </a:lnSpc>
              <a:spcBef>
                <a:spcPts val="3"/>
              </a:spcBef>
              <a:tabLst>
                <a:tab pos="509846" algn="l"/>
              </a:tabLst>
            </a:pPr>
            <a:endParaRPr lang="de-DE" dirty="0">
              <a:latin typeface="Arial"/>
              <a:cs typeface="Arial"/>
            </a:endParaRPr>
          </a:p>
          <a:p>
            <a:pPr marL="8145" marR="3258" indent="-407">
              <a:lnSpc>
                <a:spcPts val="885"/>
              </a:lnSpc>
              <a:spcBef>
                <a:spcPts val="3"/>
              </a:spcBef>
              <a:tabLst>
                <a:tab pos="509846" algn="l"/>
              </a:tabLst>
            </a:pPr>
            <a:r>
              <a:rPr lang="de-DE" dirty="0">
                <a:latin typeface="Arial"/>
                <a:cs typeface="Arial"/>
              </a:rPr>
              <a:t> </a:t>
            </a:r>
            <a:r>
              <a:rPr lang="de-DE" spc="-6" dirty="0">
                <a:latin typeface="Arial"/>
                <a:cs typeface="Arial"/>
              </a:rPr>
              <a:t>bei Ko</a:t>
            </a:r>
            <a:r>
              <a:rPr lang="de-DE" dirty="0">
                <a:latin typeface="Arial"/>
                <a:cs typeface="Arial"/>
              </a:rPr>
              <a:t>nferenz</a:t>
            </a:r>
          </a:p>
          <a:p>
            <a:pPr marL="8145" marR="3258" indent="-407">
              <a:lnSpc>
                <a:spcPts val="885"/>
              </a:lnSpc>
              <a:spcBef>
                <a:spcPts val="3"/>
              </a:spcBef>
              <a:tabLst>
                <a:tab pos="509846" algn="l"/>
              </a:tabLst>
            </a:pPr>
            <a:endParaRPr lang="de-DE" dirty="0">
              <a:latin typeface="Arial"/>
              <a:cs typeface="Arial"/>
            </a:endParaRPr>
          </a:p>
          <a:p>
            <a:pPr marL="8145" marR="3258" indent="-407">
              <a:lnSpc>
                <a:spcPts val="885"/>
              </a:lnSpc>
              <a:spcBef>
                <a:spcPts val="3"/>
              </a:spcBef>
              <a:tabLst>
                <a:tab pos="509846" algn="l"/>
              </a:tabLst>
            </a:pPr>
            <a:endParaRPr lang="de-DE" dirty="0">
              <a:latin typeface="Arial"/>
              <a:cs typeface="Arial"/>
            </a:endParaRPr>
          </a:p>
          <a:p>
            <a:pPr marL="8145" marR="3258" indent="-407">
              <a:lnSpc>
                <a:spcPts val="885"/>
              </a:lnSpc>
              <a:spcBef>
                <a:spcPts val="3"/>
              </a:spcBef>
              <a:tabLst>
                <a:tab pos="509846" algn="l"/>
              </a:tabLst>
            </a:pPr>
            <a:r>
              <a:rPr lang="de-DE" dirty="0">
                <a:latin typeface="Arial"/>
                <a:cs typeface="Arial"/>
              </a:rPr>
              <a:t>-</a:t>
            </a:r>
            <a:r>
              <a:rPr lang="de-DE" dirty="0" err="1">
                <a:latin typeface="Arial"/>
                <a:cs typeface="Arial"/>
              </a:rPr>
              <a:t>Acco</a:t>
            </a:r>
            <a:r>
              <a:rPr lang="de-DE" spc="10" dirty="0" err="1">
                <a:latin typeface="Arial"/>
                <a:cs typeface="Arial"/>
              </a:rPr>
              <a:t>u</a:t>
            </a:r>
            <a:r>
              <a:rPr lang="de-DE" dirty="0" err="1">
                <a:latin typeface="Arial"/>
                <a:cs typeface="Arial"/>
              </a:rPr>
              <a:t>ntzw</a:t>
            </a:r>
            <a:r>
              <a:rPr lang="de-DE" spc="-6" dirty="0" err="1">
                <a:latin typeface="Arial"/>
                <a:cs typeface="Arial"/>
              </a:rPr>
              <a:t>a</a:t>
            </a:r>
            <a:r>
              <a:rPr lang="de-DE" dirty="0" err="1">
                <a:latin typeface="Arial"/>
                <a:cs typeface="Arial"/>
              </a:rPr>
              <a:t>ng</a:t>
            </a:r>
            <a:endParaRPr lang="de-DE" dirty="0">
              <a:latin typeface="Arial"/>
              <a:cs typeface="Arial"/>
            </a:endParaRPr>
          </a:p>
          <a:p>
            <a:pPr marL="8145" marR="3258" indent="-407">
              <a:lnSpc>
                <a:spcPts val="885"/>
              </a:lnSpc>
              <a:spcBef>
                <a:spcPts val="3"/>
              </a:spcBef>
              <a:tabLst>
                <a:tab pos="509846" algn="l"/>
              </a:tabLst>
            </a:pPr>
            <a:endParaRPr lang="de-DE" dirty="0">
              <a:latin typeface="Arial"/>
              <a:cs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64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80FC-8B78-4291-BD25-6C9572D0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de-DE" dirty="0"/>
              <a:t>Persona – Cerys Berry</a:t>
            </a:r>
          </a:p>
        </p:txBody>
      </p:sp>
      <p:sp>
        <p:nvSpPr>
          <p:cNvPr id="14" name="object 5"/>
          <p:cNvSpPr/>
          <p:nvPr/>
        </p:nvSpPr>
        <p:spPr>
          <a:xfrm>
            <a:off x="8792308" y="685800"/>
            <a:ext cx="2857226" cy="31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Textfeld 3"/>
          <p:cNvSpPr txBox="1"/>
          <p:nvPr/>
        </p:nvSpPr>
        <p:spPr>
          <a:xfrm>
            <a:off x="1371600" y="1768711"/>
            <a:ext cx="71237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200" dirty="0">
                <a:latin typeface="Arial"/>
                <a:cs typeface="Arial"/>
              </a:rPr>
              <a:t>Cerys nutzt Online-Vorlesungssoftware </a:t>
            </a:r>
            <a:r>
              <a:rPr lang="de-DE" sz="2200" spc="-3" dirty="0">
                <a:latin typeface="Arial"/>
                <a:cs typeface="Arial"/>
              </a:rPr>
              <a:t>ausschließlich </a:t>
            </a:r>
            <a:r>
              <a:rPr lang="de-DE" sz="2200" dirty="0">
                <a:latin typeface="Arial"/>
                <a:cs typeface="Arial"/>
              </a:rPr>
              <a:t>als </a:t>
            </a:r>
            <a:r>
              <a:rPr lang="de-DE" sz="2200" spc="-3" dirty="0">
                <a:latin typeface="Arial"/>
                <a:cs typeface="Arial"/>
              </a:rPr>
              <a:t>Anwender und </a:t>
            </a:r>
            <a:r>
              <a:rPr lang="de-DE" sz="2200" dirty="0">
                <a:latin typeface="Arial"/>
                <a:cs typeface="Arial"/>
              </a:rPr>
              <a:t>erst seit  wenigen </a:t>
            </a:r>
            <a:r>
              <a:rPr lang="de-DE" sz="2200" spc="-3" dirty="0">
                <a:latin typeface="Arial"/>
                <a:cs typeface="Arial"/>
              </a:rPr>
              <a:t>Wochen. Hierzu </a:t>
            </a:r>
            <a:r>
              <a:rPr lang="de-DE" sz="2200" dirty="0">
                <a:latin typeface="Arial"/>
                <a:cs typeface="Arial"/>
              </a:rPr>
              <a:t>wählt sie </a:t>
            </a:r>
            <a:r>
              <a:rPr lang="de-DE" sz="2200" spc="-3" dirty="0">
                <a:latin typeface="Arial"/>
                <a:cs typeface="Arial"/>
              </a:rPr>
              <a:t>sich </a:t>
            </a:r>
            <a:r>
              <a:rPr lang="de-DE" sz="2200" dirty="0">
                <a:latin typeface="Arial"/>
                <a:cs typeface="Arial"/>
              </a:rPr>
              <a:t>in die von </a:t>
            </a:r>
            <a:r>
              <a:rPr lang="de-DE" sz="2200" spc="-3" dirty="0">
                <a:latin typeface="Arial"/>
                <a:cs typeface="Arial"/>
              </a:rPr>
              <a:t>ihrer </a:t>
            </a:r>
            <a:r>
              <a:rPr lang="de-DE" sz="2200" dirty="0">
                <a:latin typeface="Arial"/>
                <a:cs typeface="Arial"/>
              </a:rPr>
              <a:t>Hochschule </a:t>
            </a:r>
            <a:r>
              <a:rPr lang="de-DE" sz="2200" spc="-3" dirty="0">
                <a:latin typeface="Arial"/>
                <a:cs typeface="Arial"/>
              </a:rPr>
              <a:t>angebotenen  </a:t>
            </a:r>
            <a:r>
              <a:rPr lang="de-DE" sz="2200" dirty="0">
                <a:latin typeface="Arial"/>
                <a:cs typeface="Arial"/>
              </a:rPr>
              <a:t>Kurse ein. </a:t>
            </a:r>
            <a:r>
              <a:rPr lang="de-DE" sz="2200" spc="-3" dirty="0">
                <a:latin typeface="Arial"/>
                <a:cs typeface="Arial"/>
              </a:rPr>
              <a:t>Wichtig </a:t>
            </a:r>
            <a:r>
              <a:rPr lang="de-DE" sz="2200" dirty="0">
                <a:latin typeface="Arial"/>
                <a:cs typeface="Arial"/>
              </a:rPr>
              <a:t>ist hierbei vor </a:t>
            </a:r>
            <a:r>
              <a:rPr lang="de-DE" sz="2200" spc="-3" dirty="0">
                <a:latin typeface="Arial"/>
                <a:cs typeface="Arial"/>
              </a:rPr>
              <a:t>allem, dass </a:t>
            </a:r>
            <a:r>
              <a:rPr lang="de-DE" sz="2200" dirty="0">
                <a:latin typeface="Arial"/>
                <a:cs typeface="Arial"/>
              </a:rPr>
              <a:t>die Einwahl </a:t>
            </a:r>
            <a:r>
              <a:rPr lang="de-DE" sz="2200" spc="-3" dirty="0">
                <a:latin typeface="Arial"/>
                <a:cs typeface="Arial"/>
              </a:rPr>
              <a:t>zuverlässig </a:t>
            </a:r>
            <a:r>
              <a:rPr lang="de-DE" sz="2200" dirty="0">
                <a:latin typeface="Arial"/>
                <a:cs typeface="Arial"/>
              </a:rPr>
              <a:t>funktioniert </a:t>
            </a:r>
            <a:r>
              <a:rPr lang="de-DE" sz="2200" spc="-3" dirty="0">
                <a:latin typeface="Arial"/>
                <a:cs typeface="Arial"/>
              </a:rPr>
              <a:t>und  </a:t>
            </a:r>
            <a:r>
              <a:rPr lang="de-DE" sz="2200" dirty="0">
                <a:latin typeface="Arial"/>
                <a:cs typeface="Arial"/>
              </a:rPr>
              <a:t>die</a:t>
            </a:r>
            <a:r>
              <a:rPr lang="de-DE" sz="2200" spc="58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Ton-</a:t>
            </a:r>
            <a:r>
              <a:rPr lang="de-DE" sz="2200" spc="48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und</a:t>
            </a:r>
            <a:r>
              <a:rPr lang="de-DE" sz="2200" spc="48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Videoqualität</a:t>
            </a:r>
            <a:r>
              <a:rPr lang="de-DE" sz="2200" spc="61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stimmt.</a:t>
            </a:r>
            <a:r>
              <a:rPr lang="de-DE" sz="2200" spc="45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Für</a:t>
            </a:r>
            <a:r>
              <a:rPr lang="de-DE" sz="2200" spc="48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einige</a:t>
            </a:r>
            <a:r>
              <a:rPr lang="de-DE" sz="2200" spc="48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Anforderungen</a:t>
            </a:r>
            <a:r>
              <a:rPr lang="de-DE" sz="2200" spc="48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ihrer</a:t>
            </a:r>
            <a:r>
              <a:rPr lang="de-DE" sz="2200" spc="35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Hochschule</a:t>
            </a:r>
            <a:r>
              <a:rPr lang="de-DE" sz="2200" spc="45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ist</a:t>
            </a:r>
            <a:r>
              <a:rPr lang="de-DE" sz="2200" spc="45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es erforderlich, dass die Anwesenheit </a:t>
            </a:r>
            <a:r>
              <a:rPr lang="de-DE" sz="2200" spc="-3" dirty="0">
                <a:latin typeface="Arial"/>
                <a:cs typeface="Arial"/>
              </a:rPr>
              <a:t>überprüft </a:t>
            </a:r>
            <a:r>
              <a:rPr lang="de-DE" sz="2200" dirty="0">
                <a:latin typeface="Arial"/>
                <a:cs typeface="Arial"/>
              </a:rPr>
              <a:t>werden </a:t>
            </a:r>
            <a:r>
              <a:rPr lang="de-DE" sz="2200" spc="-3" dirty="0">
                <a:latin typeface="Arial"/>
                <a:cs typeface="Arial"/>
              </a:rPr>
              <a:t>und innerhalb </a:t>
            </a:r>
            <a:r>
              <a:rPr lang="de-DE" sz="2200" dirty="0">
                <a:latin typeface="Arial"/>
                <a:cs typeface="Arial"/>
              </a:rPr>
              <a:t>der </a:t>
            </a:r>
            <a:r>
              <a:rPr lang="de-DE" sz="2200" spc="-3" dirty="0">
                <a:latin typeface="Arial"/>
                <a:cs typeface="Arial"/>
              </a:rPr>
              <a:t>Veranstaltung  Kleingruppen </a:t>
            </a:r>
            <a:r>
              <a:rPr lang="de-DE" sz="2200" dirty="0">
                <a:latin typeface="Arial"/>
                <a:cs typeface="Arial"/>
              </a:rPr>
              <a:t>gebildet werden </a:t>
            </a:r>
            <a:r>
              <a:rPr lang="de-DE" sz="2200" spc="-3" dirty="0">
                <a:latin typeface="Arial"/>
                <a:cs typeface="Arial"/>
              </a:rPr>
              <a:t>können, um </a:t>
            </a:r>
            <a:r>
              <a:rPr lang="de-DE" sz="2200" dirty="0">
                <a:latin typeface="Arial"/>
                <a:cs typeface="Arial"/>
              </a:rPr>
              <a:t>Gruppenarbeit </a:t>
            </a:r>
            <a:r>
              <a:rPr lang="de-DE" sz="2200" spc="-6" dirty="0">
                <a:latin typeface="Arial"/>
                <a:cs typeface="Arial"/>
              </a:rPr>
              <a:t>zu </a:t>
            </a:r>
            <a:r>
              <a:rPr lang="de-DE" sz="2200" spc="-3" dirty="0">
                <a:latin typeface="Arial"/>
                <a:cs typeface="Arial"/>
              </a:rPr>
              <a:t>ermöglichen. </a:t>
            </a:r>
            <a:r>
              <a:rPr lang="de-DE" sz="2200" dirty="0">
                <a:latin typeface="Arial"/>
                <a:cs typeface="Arial"/>
              </a:rPr>
              <a:t>Bevorzugt  nutzt </a:t>
            </a:r>
            <a:r>
              <a:rPr lang="de-DE" sz="2200" spc="-3" dirty="0">
                <a:latin typeface="Arial"/>
                <a:cs typeface="Arial"/>
              </a:rPr>
              <a:t>sie hierfür Zoom, </a:t>
            </a:r>
            <a:r>
              <a:rPr lang="de-DE" sz="2200" dirty="0">
                <a:latin typeface="Arial"/>
                <a:cs typeface="Arial"/>
              </a:rPr>
              <a:t>das alle diese </a:t>
            </a:r>
            <a:r>
              <a:rPr lang="de-DE" sz="2200" spc="-3" dirty="0">
                <a:latin typeface="Arial"/>
                <a:cs typeface="Arial"/>
              </a:rPr>
              <a:t>Aufgaben zufriedenstellend</a:t>
            </a:r>
            <a:r>
              <a:rPr lang="de-DE" sz="2200" spc="29" dirty="0">
                <a:latin typeface="Arial"/>
                <a:cs typeface="Arial"/>
              </a:rPr>
              <a:t> </a:t>
            </a:r>
            <a:r>
              <a:rPr lang="de-DE" sz="2200" spc="-3" dirty="0">
                <a:latin typeface="Arial"/>
                <a:cs typeface="Arial"/>
              </a:rPr>
              <a:t>erfüllt.</a:t>
            </a:r>
            <a:endParaRPr lang="de-DE" sz="2200" dirty="0">
              <a:latin typeface="Arial"/>
              <a:cs typeface="Arial"/>
            </a:endParaRPr>
          </a:p>
          <a:p>
            <a:endParaRPr lang="de-DE" dirty="0">
              <a:latin typeface="Arial"/>
              <a:cs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1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444261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/>
              <a:t>Schwächen</a:t>
            </a:r>
            <a:r>
              <a:rPr lang="en-GB" sz="7200" dirty="0"/>
              <a:t> </a:t>
            </a:r>
            <a:r>
              <a:rPr lang="en-GB" sz="7200" dirty="0" err="1"/>
              <a:t>bestehender</a:t>
            </a:r>
            <a:r>
              <a:rPr lang="en-GB" sz="7200" dirty="0"/>
              <a:t> </a:t>
            </a:r>
            <a:r>
              <a:rPr lang="en-GB" sz="7200" dirty="0" err="1"/>
              <a:t>Systeme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90287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Schwächen bestehender Systeme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Datenschutz bzw. Mangel der Abhörsicherheit</a:t>
            </a:r>
          </a:p>
          <a:p>
            <a:pPr fontAlgn="base"/>
            <a:r>
              <a:rPr lang="de-DE" dirty="0"/>
              <a:t>Mangel der Audioqualität</a:t>
            </a:r>
          </a:p>
          <a:p>
            <a:pPr fontAlgn="base"/>
            <a:r>
              <a:rPr lang="de-DE" dirty="0"/>
              <a:t>Mangel der Videoqualität</a:t>
            </a:r>
          </a:p>
          <a:p>
            <a:pPr fontAlgn="base"/>
            <a:r>
              <a:rPr lang="de-DE" dirty="0"/>
              <a:t>für wenige Betriebssysteme verfügbar</a:t>
            </a:r>
          </a:p>
          <a:p>
            <a:pPr fontAlgn="base"/>
            <a:r>
              <a:rPr lang="de-DE" dirty="0"/>
              <a:t>mühsame Funktionsweise</a:t>
            </a:r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5" y="1428750"/>
            <a:ext cx="10886530" cy="50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444261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/>
              <a:t>Meetex</a:t>
            </a:r>
            <a:r>
              <a:rPr lang="en-GB" sz="7200" dirty="0"/>
              <a:t> </a:t>
            </a:r>
            <a:r>
              <a:rPr lang="en-GB" sz="7200" dirty="0" err="1"/>
              <a:t>Verbesserungen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35218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Meetex</a:t>
            </a:r>
            <a:r>
              <a:rPr lang="de-DE" dirty="0"/>
              <a:t> Verbesserung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Funktionalität integrieren</a:t>
            </a:r>
          </a:p>
          <a:p>
            <a:pPr fontAlgn="base"/>
            <a:r>
              <a:rPr lang="de-DE" dirty="0"/>
              <a:t>Verfügbarkeit von mehreren Geräten</a:t>
            </a:r>
          </a:p>
          <a:p>
            <a:pPr fontAlgn="base"/>
            <a:r>
              <a:rPr lang="de-DE" dirty="0"/>
              <a:t>Serverpark realisieren</a:t>
            </a:r>
          </a:p>
          <a:p>
            <a:pPr fontAlgn="base"/>
            <a:r>
              <a:rPr lang="de-DE" dirty="0"/>
              <a:t>P2P-Lösung (Peer to Peer) als Backup</a:t>
            </a:r>
          </a:p>
          <a:p>
            <a:pPr fontAlgn="base"/>
            <a:r>
              <a:rPr lang="de-DE" dirty="0"/>
              <a:t>Nutzung verschiedener Accounts (Google, Facebook, Instagram…)</a:t>
            </a:r>
          </a:p>
          <a:p>
            <a:pPr fontAlgn="base"/>
            <a:r>
              <a:rPr lang="de-DE" dirty="0"/>
              <a:t>Datensammlung und Datenspeicherung beschränkt (essenziell)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9" y="1715965"/>
            <a:ext cx="11200095" cy="41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2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444261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GB" sz="7200" dirty="0"/>
              <a:t>GUI / Interface / Design</a:t>
            </a:r>
          </a:p>
        </p:txBody>
      </p:sp>
    </p:spTree>
    <p:extLst>
      <p:ext uri="{BB962C8B-B14F-4D97-AF65-F5344CB8AC3E}">
        <p14:creationId xmlns:p14="http://schemas.microsoft.com/office/powerpoint/2010/main" val="26105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/ Interface / Design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85" y="1358411"/>
            <a:ext cx="9405815" cy="5371440"/>
          </a:xfrm>
        </p:spPr>
      </p:pic>
    </p:spTree>
    <p:extLst>
      <p:ext uri="{BB962C8B-B14F-4D97-AF65-F5344CB8AC3E}">
        <p14:creationId xmlns:p14="http://schemas.microsoft.com/office/powerpoint/2010/main" val="256791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575A-F2C6-4878-9840-8324083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FE7E-9D1C-4F68-995C-0D17F8C5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und Konzept</a:t>
            </a:r>
          </a:p>
          <a:p>
            <a:r>
              <a:rPr lang="de-DE" dirty="0"/>
              <a:t>Erfahrungen aus User Research</a:t>
            </a:r>
          </a:p>
          <a:p>
            <a:r>
              <a:rPr lang="de-DE" dirty="0"/>
              <a:t>Schwächen bestehender Systeme</a:t>
            </a:r>
          </a:p>
          <a:p>
            <a:r>
              <a:rPr lang="de-DE" dirty="0"/>
              <a:t>Unsere Verbesserungen</a:t>
            </a:r>
          </a:p>
          <a:p>
            <a:r>
              <a:rPr lang="de-DE" dirty="0"/>
              <a:t>Interface / GUI / Design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42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88" y="1428750"/>
            <a:ext cx="6608024" cy="397803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868188" y="5525477"/>
            <a:ext cx="660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https://www.meme-arsenal.com/memes/e9c32a8e07885fafcec3baab3c176478.jpg</a:t>
            </a:r>
          </a:p>
        </p:txBody>
      </p:sp>
    </p:spTree>
    <p:extLst>
      <p:ext uri="{BB962C8B-B14F-4D97-AF65-F5344CB8AC3E}">
        <p14:creationId xmlns:p14="http://schemas.microsoft.com/office/powerpoint/2010/main" val="31897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444261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GB" sz="124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14319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444261"/>
            <a:ext cx="9601200" cy="1485900"/>
          </a:xfrm>
        </p:spPr>
        <p:txBody>
          <a:bodyPr>
            <a:normAutofit/>
          </a:bodyPr>
          <a:lstStyle/>
          <a:p>
            <a:r>
              <a:rPr lang="en-GB" sz="7200" dirty="0" err="1"/>
              <a:t>Vorstellung</a:t>
            </a:r>
            <a:r>
              <a:rPr lang="en-GB" sz="7200" dirty="0"/>
              <a:t> und </a:t>
            </a:r>
            <a:r>
              <a:rPr lang="en-GB" sz="7200" dirty="0" err="1"/>
              <a:t>Konzept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91839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2703-F883-4899-9364-F44B8DE2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und Konzept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FA61-8131-450C-B735-56AA32DC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Grundsätzlich: (Massen-) Kommunikation unabhängig vom Aufenthaltsort ermöglichen</a:t>
            </a:r>
          </a:p>
          <a:p>
            <a:r>
              <a:rPr lang="de-DE" dirty="0"/>
              <a:t>Teilen / Zeigen von multimedialen Inhalten</a:t>
            </a:r>
          </a:p>
          <a:p>
            <a:endParaRPr lang="de-DE" dirty="0"/>
          </a:p>
          <a:p>
            <a:r>
              <a:rPr lang="de-DE" dirty="0"/>
              <a:t>Unterricht in Krisenzeiten ermöglichen -&gt; Verlagerung der Vorlesungssäle </a:t>
            </a:r>
          </a:p>
          <a:p>
            <a:r>
              <a:rPr lang="de-DE" dirty="0"/>
              <a:t>„Neue“ Technologie in diesem Ausmaß -&gt; bringt Kinderkrankheiten mit sich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87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482E-9371-449C-BB44-CEDE2CD2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3469B-6839-49D9-B91E-22BC0D45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02" y="733434"/>
            <a:ext cx="8767395" cy="5391131"/>
          </a:xfrm>
        </p:spPr>
      </p:pic>
    </p:spTree>
    <p:extLst>
      <p:ext uri="{BB962C8B-B14F-4D97-AF65-F5344CB8AC3E}">
        <p14:creationId xmlns:p14="http://schemas.microsoft.com/office/powerpoint/2010/main" val="40177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933" y="2387907"/>
            <a:ext cx="11187724" cy="1485900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/>
              <a:t>Erfahrungen</a:t>
            </a:r>
            <a:r>
              <a:rPr lang="en-GB" sz="7200" dirty="0"/>
              <a:t> </a:t>
            </a:r>
            <a:r>
              <a:rPr lang="en-GB" sz="7200" dirty="0" err="1"/>
              <a:t>aus</a:t>
            </a:r>
            <a:r>
              <a:rPr lang="en-GB" sz="7200" dirty="0"/>
              <a:t> </a:t>
            </a:r>
            <a:br>
              <a:rPr lang="en-GB" sz="7200" dirty="0"/>
            </a:br>
            <a:r>
              <a:rPr lang="en-GB" sz="7200" dirty="0"/>
              <a:t>User Research</a:t>
            </a:r>
          </a:p>
        </p:txBody>
      </p:sp>
    </p:spTree>
    <p:extLst>
      <p:ext uri="{BB962C8B-B14F-4D97-AF65-F5344CB8AC3E}">
        <p14:creationId xmlns:p14="http://schemas.microsoft.com/office/powerpoint/2010/main" val="392790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A3C-1771-441D-BA78-5BE8D172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aus User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4F51-B2BA-4128-A878-810FE8BB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Kosten und Mühen gescheut</a:t>
            </a:r>
          </a:p>
          <a:p>
            <a:r>
              <a:rPr lang="de-DE" dirty="0"/>
              <a:t>Langfristige, repräsentative Studien</a:t>
            </a:r>
          </a:p>
          <a:p>
            <a:r>
              <a:rPr lang="de-DE" dirty="0"/>
              <a:t>Aktueller Stand der Wissenschaft</a:t>
            </a:r>
          </a:p>
          <a:p>
            <a:r>
              <a:rPr lang="de-DE" dirty="0"/>
              <a:t>Revolutionäre Erkenntnisse</a:t>
            </a:r>
          </a:p>
          <a:p>
            <a:endParaRPr lang="de-DE" dirty="0"/>
          </a:p>
          <a:p>
            <a:r>
              <a:rPr lang="de-DE" dirty="0"/>
              <a:t>Primär zwei Gruppen untersucht: Studenten und Dozenten</a:t>
            </a:r>
          </a:p>
          <a:p>
            <a:r>
              <a:rPr lang="de-DE" dirty="0"/>
              <a:t>Unterschiede zw. den Gruppen, aber Tendenzen u. Überschneidungen</a:t>
            </a:r>
          </a:p>
          <a:p>
            <a:r>
              <a:rPr lang="de-DE" dirty="0"/>
              <a:t>Keine Anwendung ohne Klagen, Schilderungen unterschiedlich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5" y="1712363"/>
            <a:ext cx="10438110" cy="47286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5" y="1529862"/>
            <a:ext cx="10828838" cy="49111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" y="1529862"/>
            <a:ext cx="11019295" cy="49111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46" y="1529862"/>
            <a:ext cx="10266173" cy="51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444261"/>
            <a:ext cx="9601200" cy="1485900"/>
          </a:xfrm>
        </p:spPr>
        <p:txBody>
          <a:bodyPr>
            <a:normAutofit/>
          </a:bodyPr>
          <a:lstStyle/>
          <a:p>
            <a:r>
              <a:rPr lang="en-GB" sz="7200" dirty="0" err="1"/>
              <a:t>Beispiel</a:t>
            </a:r>
            <a:r>
              <a:rPr lang="en-GB" sz="7200" dirty="0"/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86772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80FC-8B78-4291-BD25-6C9572D0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de-DE" dirty="0"/>
              <a:t>Persona – Cerys Berry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478708" y="2286000"/>
            <a:ext cx="6532061" cy="130047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>
              <a:spcBef>
                <a:spcPts val="35"/>
              </a:spcBef>
            </a:pPr>
            <a:r>
              <a:rPr lang="de-DE" sz="2800" b="1" dirty="0">
                <a:latin typeface="Arial"/>
                <a:cs typeface="Arial"/>
              </a:rPr>
              <a:t>Name: </a:t>
            </a:r>
            <a:r>
              <a:rPr lang="de-DE" sz="2800" dirty="0">
                <a:latin typeface="Arial"/>
                <a:cs typeface="Arial"/>
              </a:rPr>
              <a:t>Cerys Berry</a:t>
            </a:r>
            <a:endParaRPr sz="2800" dirty="0">
              <a:latin typeface="Arial"/>
              <a:cs typeface="Arial"/>
            </a:endParaRPr>
          </a:p>
          <a:p>
            <a:pPr marL="8145"/>
            <a:r>
              <a:rPr sz="2800" dirty="0">
                <a:latin typeface="Arial"/>
                <a:cs typeface="Arial"/>
              </a:rPr>
              <a:t>Studentin </a:t>
            </a:r>
            <a:r>
              <a:rPr sz="2800" spc="3" dirty="0">
                <a:latin typeface="Arial"/>
                <a:cs typeface="Arial"/>
              </a:rPr>
              <a:t>der </a:t>
            </a:r>
            <a:r>
              <a:rPr sz="2800" spc="-3" dirty="0">
                <a:latin typeface="Arial"/>
                <a:cs typeface="Arial"/>
              </a:rPr>
              <a:t>Sozialen </a:t>
            </a:r>
            <a:r>
              <a:rPr sz="2800" dirty="0">
                <a:latin typeface="Arial"/>
                <a:cs typeface="Arial"/>
              </a:rPr>
              <a:t>Arbeit an der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-3" dirty="0">
                <a:latin typeface="Arial"/>
                <a:cs typeface="Arial"/>
              </a:rPr>
              <a:t>DHBW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78708" y="3864238"/>
            <a:ext cx="5043633" cy="216266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800" b="1" dirty="0">
                <a:latin typeface="Arial"/>
                <a:cs typeface="Arial"/>
              </a:rPr>
              <a:t>Geschlecht: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spc="-3" dirty="0">
                <a:latin typeface="Arial"/>
                <a:cs typeface="Arial"/>
              </a:rPr>
              <a:t>weiblich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2800" dirty="0">
              <a:latin typeface="Arial"/>
              <a:cs typeface="Arial"/>
            </a:endParaRPr>
          </a:p>
          <a:p>
            <a:pPr marL="8145"/>
            <a:r>
              <a:rPr sz="2800" b="1" dirty="0">
                <a:latin typeface="Arial"/>
                <a:cs typeface="Arial"/>
              </a:rPr>
              <a:t>Alterskohorte:</a:t>
            </a:r>
            <a:r>
              <a:rPr sz="2800" b="1" spc="-51" dirty="0">
                <a:latin typeface="Arial"/>
                <a:cs typeface="Arial"/>
              </a:rPr>
              <a:t> </a:t>
            </a:r>
            <a:r>
              <a:rPr sz="2800" spc="-3" dirty="0">
                <a:latin typeface="Arial"/>
                <a:cs typeface="Arial"/>
              </a:rPr>
              <a:t>26-35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2800" dirty="0">
              <a:latin typeface="Arial"/>
              <a:cs typeface="Arial"/>
            </a:endParaRPr>
          </a:p>
          <a:p>
            <a:pPr marL="8145"/>
            <a:r>
              <a:rPr sz="2800" b="1" spc="-3" dirty="0">
                <a:latin typeface="Arial"/>
                <a:cs typeface="Arial"/>
              </a:rPr>
              <a:t>Wohnort:</a:t>
            </a:r>
            <a:r>
              <a:rPr sz="2800" b="1" spc="-1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Kirchheim</a:t>
            </a:r>
          </a:p>
        </p:txBody>
      </p:sp>
      <p:sp>
        <p:nvSpPr>
          <p:cNvPr id="14" name="object 5"/>
          <p:cNvSpPr/>
          <p:nvPr/>
        </p:nvSpPr>
        <p:spPr>
          <a:xfrm>
            <a:off x="8792308" y="685800"/>
            <a:ext cx="2857226" cy="31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  <p:extLst>
      <p:ext uri="{BB962C8B-B14F-4D97-AF65-F5344CB8AC3E}">
        <p14:creationId xmlns:p14="http://schemas.microsoft.com/office/powerpoint/2010/main" val="12316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618</Words>
  <Application>Microsoft Office PowerPoint</Application>
  <PresentationFormat>Widescreen</PresentationFormat>
  <Paragraphs>121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Crop</vt:lpstr>
      <vt:lpstr>Meetex</vt:lpstr>
      <vt:lpstr>Inhaltsverzeichnis</vt:lpstr>
      <vt:lpstr>Vorstellung und Konzept</vt:lpstr>
      <vt:lpstr>Vorstellung und Konzept</vt:lpstr>
      <vt:lpstr>PowerPoint Presentation</vt:lpstr>
      <vt:lpstr>Erfahrungen aus  User Research</vt:lpstr>
      <vt:lpstr>Erfahrungen aus User Research</vt:lpstr>
      <vt:lpstr>Beispiel Persona</vt:lpstr>
      <vt:lpstr>Persona – Cerys Berry</vt:lpstr>
      <vt:lpstr>Persona – Cerys Berry</vt:lpstr>
      <vt:lpstr>Persona – Cerys Berry</vt:lpstr>
      <vt:lpstr>Persona – Cerys Berry</vt:lpstr>
      <vt:lpstr>Persona – Cerys Berry</vt:lpstr>
      <vt:lpstr>Schwächen bestehender Systeme</vt:lpstr>
      <vt:lpstr>Schwächen bestehender Systeme</vt:lpstr>
      <vt:lpstr>Meetex Verbesserungen</vt:lpstr>
      <vt:lpstr>Meetex Verbesserung</vt:lpstr>
      <vt:lpstr>GUI / Interface / Design</vt:lpstr>
      <vt:lpstr>GUI / Interface / Design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Meetex</dc:title>
  <dc:creator>Christian Duerr</dc:creator>
  <cp:lastModifiedBy>Christian Duerr</cp:lastModifiedBy>
  <cp:revision>28</cp:revision>
  <dcterms:created xsi:type="dcterms:W3CDTF">2020-05-03T08:03:41Z</dcterms:created>
  <dcterms:modified xsi:type="dcterms:W3CDTF">2020-05-06T14:29:47Z</dcterms:modified>
</cp:coreProperties>
</file>