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9144000"/>
  <p:notesSz cx="6797675" cy="99282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2" roundtripDataSignature="AMtx7mj9Pel9bT4+Q0cWmb/LDyhLdb9Y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A1E1730-934C-4006-9810-6488B2D48F98}">
  <a:tblStyle styleId="{1A1E1730-934C-4006-9810-6488B2D48F9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-1587" y="9525"/>
            <a:ext cx="29464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125" spcFirstLastPara="1" rIns="191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1275" y="9525"/>
            <a:ext cx="29464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125" spcFirstLastPara="1" rIns="191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1" type="ftr"/>
          </p:nvPr>
        </p:nvSpPr>
        <p:spPr>
          <a:xfrm>
            <a:off x="-1587" y="9451975"/>
            <a:ext cx="29464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125" spcFirstLastPara="1" rIns="191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2" type="sldNum"/>
          </p:nvPr>
        </p:nvSpPr>
        <p:spPr>
          <a:xfrm>
            <a:off x="3851275" y="9451975"/>
            <a:ext cx="29464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125" spcFirstLastPara="1" rIns="191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1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" name="Google Shape;7;n"/>
          <p:cNvSpPr/>
          <p:nvPr>
            <p:ph idx="3" type="sldImg"/>
          </p:nvPr>
        </p:nvSpPr>
        <p:spPr>
          <a:xfrm>
            <a:off x="1073150" y="860425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50" spcFirstLastPara="1" rIns="92450" wrap="square" tIns="462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/>
        </p:nvSpPr>
        <p:spPr>
          <a:xfrm>
            <a:off x="3851275" y="9451975"/>
            <a:ext cx="29464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125" spcFirstLastPara="1" rIns="191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076325" y="863600"/>
            <a:ext cx="4643437" cy="3482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:notes"/>
          <p:cNvSpPr/>
          <p:nvPr>
            <p:ph idx="2" type="sldImg"/>
          </p:nvPr>
        </p:nvSpPr>
        <p:spPr>
          <a:xfrm>
            <a:off x="1073150" y="860425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1073150" y="860425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1073150" y="860425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:notes"/>
          <p:cNvSpPr/>
          <p:nvPr>
            <p:ph idx="2" type="sldImg"/>
          </p:nvPr>
        </p:nvSpPr>
        <p:spPr>
          <a:xfrm>
            <a:off x="1073150" y="860425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1073150" y="860425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1073150" y="860425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1073150" y="860425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1073150" y="860425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1073150" y="860425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3:notes"/>
          <p:cNvSpPr/>
          <p:nvPr>
            <p:ph idx="2" type="sldImg"/>
          </p:nvPr>
        </p:nvSpPr>
        <p:spPr>
          <a:xfrm>
            <a:off x="1073150" y="860425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073150" y="860425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1073150" y="860425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5:notes"/>
          <p:cNvSpPr/>
          <p:nvPr>
            <p:ph idx="2" type="sldImg"/>
          </p:nvPr>
        </p:nvSpPr>
        <p:spPr>
          <a:xfrm>
            <a:off x="1073150" y="860425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6:notes"/>
          <p:cNvSpPr/>
          <p:nvPr>
            <p:ph idx="2" type="sldImg"/>
          </p:nvPr>
        </p:nvSpPr>
        <p:spPr>
          <a:xfrm>
            <a:off x="1073150" y="860425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7:notes"/>
          <p:cNvSpPr/>
          <p:nvPr>
            <p:ph idx="2" type="sldImg"/>
          </p:nvPr>
        </p:nvSpPr>
        <p:spPr>
          <a:xfrm>
            <a:off x="1073150" y="860425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:notes"/>
          <p:cNvSpPr/>
          <p:nvPr>
            <p:ph idx="2" type="sldImg"/>
          </p:nvPr>
        </p:nvSpPr>
        <p:spPr>
          <a:xfrm>
            <a:off x="1073150" y="860425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9:notes"/>
          <p:cNvSpPr/>
          <p:nvPr>
            <p:ph idx="2" type="sldImg"/>
          </p:nvPr>
        </p:nvSpPr>
        <p:spPr>
          <a:xfrm>
            <a:off x="1073150" y="860425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acbcba3ae_1_28:notes"/>
          <p:cNvSpPr txBox="1"/>
          <p:nvPr>
            <p:ph idx="1" type="body"/>
          </p:nvPr>
        </p:nvSpPr>
        <p:spPr>
          <a:xfrm>
            <a:off x="906462" y="4718050"/>
            <a:ext cx="4983300" cy="4179900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7acbcba3ae_1_28:notes"/>
          <p:cNvSpPr/>
          <p:nvPr>
            <p:ph idx="2" type="sldImg"/>
          </p:nvPr>
        </p:nvSpPr>
        <p:spPr>
          <a:xfrm>
            <a:off x="1073150" y="860425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073150" y="860425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b69d4545f_3_16:notes"/>
          <p:cNvSpPr txBox="1"/>
          <p:nvPr>
            <p:ph idx="1" type="body"/>
          </p:nvPr>
        </p:nvSpPr>
        <p:spPr>
          <a:xfrm>
            <a:off x="906462" y="4718050"/>
            <a:ext cx="4983300" cy="4179900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7b69d4545f_3_16:notes"/>
          <p:cNvSpPr/>
          <p:nvPr>
            <p:ph idx="2" type="sldImg"/>
          </p:nvPr>
        </p:nvSpPr>
        <p:spPr>
          <a:xfrm>
            <a:off x="1073150" y="860425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acbcba3ae_1_36:notes"/>
          <p:cNvSpPr txBox="1"/>
          <p:nvPr>
            <p:ph idx="1" type="body"/>
          </p:nvPr>
        </p:nvSpPr>
        <p:spPr>
          <a:xfrm>
            <a:off x="906462" y="4718050"/>
            <a:ext cx="4983300" cy="4179900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7acbcba3ae_1_36:notes"/>
          <p:cNvSpPr/>
          <p:nvPr>
            <p:ph idx="2" type="sldImg"/>
          </p:nvPr>
        </p:nvSpPr>
        <p:spPr>
          <a:xfrm>
            <a:off x="1073150" y="860425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b69d4545f_3_26:notes"/>
          <p:cNvSpPr txBox="1"/>
          <p:nvPr>
            <p:ph idx="1" type="body"/>
          </p:nvPr>
        </p:nvSpPr>
        <p:spPr>
          <a:xfrm>
            <a:off x="906462" y="4718050"/>
            <a:ext cx="4983300" cy="4179900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7b69d4545f_3_26:notes"/>
          <p:cNvSpPr/>
          <p:nvPr>
            <p:ph idx="2" type="sldImg"/>
          </p:nvPr>
        </p:nvSpPr>
        <p:spPr>
          <a:xfrm>
            <a:off x="1073150" y="860425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b69d4545f_9_0:notes"/>
          <p:cNvSpPr txBox="1"/>
          <p:nvPr>
            <p:ph idx="1" type="body"/>
          </p:nvPr>
        </p:nvSpPr>
        <p:spPr>
          <a:xfrm>
            <a:off x="906462" y="4718050"/>
            <a:ext cx="4983300" cy="4179900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7b69d4545f_9_0:notes"/>
          <p:cNvSpPr/>
          <p:nvPr>
            <p:ph idx="2" type="sldImg"/>
          </p:nvPr>
        </p:nvSpPr>
        <p:spPr>
          <a:xfrm>
            <a:off x="1073150" y="860425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b69d1ef9c_0_0:notes"/>
          <p:cNvSpPr txBox="1"/>
          <p:nvPr>
            <p:ph idx="1" type="body"/>
          </p:nvPr>
        </p:nvSpPr>
        <p:spPr>
          <a:xfrm>
            <a:off x="906462" y="4718050"/>
            <a:ext cx="4983300" cy="4179900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7b69d1ef9c_0_0:notes"/>
          <p:cNvSpPr/>
          <p:nvPr>
            <p:ph idx="2" type="sldImg"/>
          </p:nvPr>
        </p:nvSpPr>
        <p:spPr>
          <a:xfrm>
            <a:off x="1073150" y="860425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" type="body"/>
          </p:nvPr>
        </p:nvSpPr>
        <p:spPr>
          <a:xfrm>
            <a:off x="304800" y="1219200"/>
            <a:ext cx="42291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30"/>
          <p:cNvSpPr txBox="1"/>
          <p:nvPr>
            <p:ph idx="2" type="body"/>
          </p:nvPr>
        </p:nvSpPr>
        <p:spPr>
          <a:xfrm>
            <a:off x="4686300" y="1219200"/>
            <a:ext cx="42291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3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tumche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tumche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tumche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tumche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tumche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tumche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tumche"/>
              <a:buNone/>
              <a:defRPr sz="1400"/>
            </a:lvl9pPr>
          </a:lstStyle>
          <a:p/>
        </p:txBody>
      </p:sp>
      <p:sp>
        <p:nvSpPr>
          <p:cNvPr id="86" name="Google Shape;86;p3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" type="body"/>
          </p:nvPr>
        </p:nvSpPr>
        <p:spPr>
          <a:xfrm>
            <a:off x="304800" y="12192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type="title"/>
          </p:nvPr>
        </p:nvSpPr>
        <p:spPr>
          <a:xfrm rot="5400000">
            <a:off x="4752975" y="2162175"/>
            <a:ext cx="6172200" cy="215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" type="body"/>
          </p:nvPr>
        </p:nvSpPr>
        <p:spPr>
          <a:xfrm rot="5400000">
            <a:off x="371475" y="85725"/>
            <a:ext cx="6172200" cy="6305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" type="body"/>
          </p:nvPr>
        </p:nvSpPr>
        <p:spPr>
          <a:xfrm rot="5400000">
            <a:off x="2057400" y="-533400"/>
            <a:ext cx="5105400" cy="86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otumche"/>
              <a:buNone/>
              <a:defRPr sz="3200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tumche"/>
              <a:buNone/>
              <a:defRPr b="0" i="0" sz="28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tumche"/>
              <a:buNone/>
              <a:defRPr b="0" i="0" sz="24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 b="0" i="0" sz="2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 b="0" i="0" sz="2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 b="0" i="0" sz="2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 b="0" i="0" sz="2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 b="0" i="0" sz="2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 b="0" i="0" sz="2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9pPr>
          </a:lstStyle>
          <a:p/>
        </p:txBody>
      </p:sp>
      <p:sp>
        <p:nvSpPr>
          <p:cNvPr id="47" name="Google Shape;47;p2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tumche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tumche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9pPr>
          </a:lstStyle>
          <a:p/>
        </p:txBody>
      </p:sp>
      <p:sp>
        <p:nvSpPr>
          <p:cNvPr id="48" name="Google Shape;48;p2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54" name="Google Shape;54;p2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tumche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tumche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9pPr>
          </a:lstStyle>
          <a:p/>
        </p:txBody>
      </p:sp>
      <p:sp>
        <p:nvSpPr>
          <p:cNvPr id="55" name="Google Shape;55;p2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8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tumche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tumche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b="1" sz="1600"/>
            </a:lvl9pPr>
          </a:lstStyle>
          <a:p/>
        </p:txBody>
      </p:sp>
      <p:sp>
        <p:nvSpPr>
          <p:cNvPr id="70" name="Google Shape;70;p2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71" name="Google Shape;71;p2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tumche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tumche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b="1" sz="1600"/>
            </a:lvl9pPr>
          </a:lstStyle>
          <a:p/>
        </p:txBody>
      </p:sp>
      <p:sp>
        <p:nvSpPr>
          <p:cNvPr id="72" name="Google Shape;72;p2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73" name="Google Shape;73;p2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grpSp>
        <p:nvGrpSpPr>
          <p:cNvPr id="13" name="Google Shape;13;p20"/>
          <p:cNvGrpSpPr/>
          <p:nvPr/>
        </p:nvGrpSpPr>
        <p:grpSpPr>
          <a:xfrm>
            <a:off x="0" y="895350"/>
            <a:ext cx="9132887" cy="152400"/>
            <a:chOff x="0" y="564"/>
            <a:chExt cx="5753" cy="96"/>
          </a:xfrm>
        </p:grpSpPr>
        <p:sp>
          <p:nvSpPr>
            <p:cNvPr id="14" name="Google Shape;14;p20"/>
            <p:cNvSpPr txBox="1"/>
            <p:nvPr/>
          </p:nvSpPr>
          <p:spPr>
            <a:xfrm>
              <a:off x="0" y="564"/>
              <a:ext cx="5753" cy="47"/>
            </a:xfrm>
            <a:prstGeom prst="rect">
              <a:avLst/>
            </a:prstGeom>
            <a:gradFill>
              <a:gsLst>
                <a:gs pos="0">
                  <a:srgbClr val="BCBCBC"/>
                </a:gs>
                <a:gs pos="50000">
                  <a:srgbClr val="EBEBEB"/>
                </a:gs>
                <a:gs pos="100000">
                  <a:srgbClr val="BCBCB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" name="Google Shape;15;p20"/>
            <p:cNvSpPr txBox="1"/>
            <p:nvPr/>
          </p:nvSpPr>
          <p:spPr>
            <a:xfrm>
              <a:off x="0" y="636"/>
              <a:ext cx="5753" cy="24"/>
            </a:xfrm>
            <a:prstGeom prst="rect">
              <a:avLst/>
            </a:prstGeom>
            <a:gradFill>
              <a:gsLst>
                <a:gs pos="0">
                  <a:srgbClr val="7C7C7C"/>
                </a:gs>
                <a:gs pos="50000">
                  <a:srgbClr val="CECECE"/>
                </a:gs>
                <a:gs pos="100000">
                  <a:srgbClr val="7C7C7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6" name="Google Shape;16;p20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defRPr>
            </a:lvl9pPr>
          </a:lstStyle>
          <a:p/>
        </p:txBody>
      </p:sp>
      <p:sp>
        <p:nvSpPr>
          <p:cNvPr id="17" name="Google Shape;17;p20"/>
          <p:cNvSpPr txBox="1"/>
          <p:nvPr>
            <p:ph idx="1" type="body"/>
          </p:nvPr>
        </p:nvSpPr>
        <p:spPr>
          <a:xfrm>
            <a:off x="304800" y="12192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5pPr>
            <a:lvl6pPr indent="-228600" lvl="5" marL="2743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6pPr>
            <a:lvl7pPr indent="-228600" lvl="6" marL="3200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9pPr>
          </a:lstStyle>
          <a:p/>
        </p:txBody>
      </p:sp>
      <p:sp>
        <p:nvSpPr>
          <p:cNvPr id="18" name="Google Shape;18;p20"/>
          <p:cNvSpPr txBox="1"/>
          <p:nvPr/>
        </p:nvSpPr>
        <p:spPr>
          <a:xfrm>
            <a:off x="234950" y="1149350"/>
            <a:ext cx="8750300" cy="5245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p20"/>
          <p:cNvSpPr txBox="1"/>
          <p:nvPr/>
        </p:nvSpPr>
        <p:spPr>
          <a:xfrm>
            <a:off x="7924800" y="6443662"/>
            <a:ext cx="10668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che"/>
              <a:buNone/>
            </a:pPr>
            <a:r>
              <a:rPr b="0" i="0" lang="en-US" sz="2000" u="none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  <a:t>0 - </a:t>
            </a:r>
            <a:fld id="{00000000-1234-1234-1234-123412341234}" type="slidenum">
              <a:rPr b="0" i="0" lang="en-US" sz="2000" u="none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/>
        </p:nvSpPr>
        <p:spPr>
          <a:xfrm>
            <a:off x="1619250" y="2420937"/>
            <a:ext cx="6048375" cy="64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tumche"/>
              <a:buNone/>
            </a:pPr>
            <a:r>
              <a:rPr b="1" i="0" lang="en-US" sz="3600" u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부동산 계약 서비스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2700337" y="4221162"/>
            <a:ext cx="3527425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최종작성일:19.12.10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팀원:문성현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우믿음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이성준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최재원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기능정의서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시스템 구조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플로우 챠트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인터페이스 설계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API 설계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데이터베이스 설계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블록체인 설계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프로젝트 일정표</a:t>
            </a:r>
            <a:endParaRPr/>
          </a:p>
        </p:txBody>
      </p:sp>
      <p:sp>
        <p:nvSpPr>
          <p:cNvPr id="184" name="Google Shape;184;p11"/>
          <p:cNvSpPr txBox="1"/>
          <p:nvPr>
            <p:ph idx="1" type="body"/>
          </p:nvPr>
        </p:nvSpPr>
        <p:spPr>
          <a:xfrm>
            <a:off x="304800" y="12192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마일스톤</a:t>
            </a:r>
            <a:endParaRPr/>
          </a:p>
        </p:txBody>
      </p:sp>
      <p:graphicFrame>
        <p:nvGraphicFramePr>
          <p:cNvPr id="185" name="Google Shape;185;p11"/>
          <p:cNvGraphicFramePr/>
          <p:nvPr/>
        </p:nvGraphicFramePr>
        <p:xfrm>
          <a:off x="468312" y="184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{1A1E1730-934C-4006-9810-6488B2D48F98}</a:tableStyleId>
              </a:tblPr>
              <a:tblGrid>
                <a:gridCol w="719125"/>
                <a:gridCol w="2736850"/>
                <a:gridCol w="1035050"/>
                <a:gridCol w="928675"/>
                <a:gridCol w="852475"/>
                <a:gridCol w="1082675"/>
                <a:gridCol w="852475"/>
              </a:tblGrid>
              <a:tr h="914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구분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세부업무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1일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2일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3일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4일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5일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프로젝트 기획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프로젝트 요구사항 분석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시스템 설계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46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시스템 구현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4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시스템 단위 테스트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시스템 통합 테스트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개발 완료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프로젝트 관리</a:t>
            </a:r>
            <a:endParaRPr/>
          </a:p>
        </p:txBody>
      </p:sp>
      <p:sp>
        <p:nvSpPr>
          <p:cNvPr id="191" name="Google Shape;191;p12"/>
          <p:cNvSpPr txBox="1"/>
          <p:nvPr>
            <p:ph idx="1" type="body"/>
          </p:nvPr>
        </p:nvSpPr>
        <p:spPr>
          <a:xfrm>
            <a:off x="304800" y="12192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인력구성: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필요한 기자재: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예시</a:t>
            </a:r>
            <a:endParaRPr/>
          </a:p>
        </p:txBody>
      </p:sp>
      <p:sp>
        <p:nvSpPr>
          <p:cNvPr id="197" name="Google Shape;19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프로젝트 개요서</a:t>
            </a:r>
            <a:endParaRPr/>
          </a:p>
        </p:txBody>
      </p:sp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304800" y="1196975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</a:rPr>
              <a:t>프로젝트명: 부동산 중</a:t>
            </a:r>
            <a:r>
              <a:rPr b="1" lang="en-US" sz="2400"/>
              <a:t>개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 서비스</a:t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tumche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</a:rPr>
              <a:t>개발 목표: 현재상황 / 문제점 / 해결책</a:t>
            </a:r>
            <a:endParaRPr b="1"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</a:rPr>
              <a:t>집을 매매하기위해 부동산 거래를 한다.</a:t>
            </a:r>
            <a:endParaRPr b="1"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</a:rPr>
              <a:t>중</a:t>
            </a:r>
            <a:r>
              <a:rPr b="1" lang="en-US" sz="2400"/>
              <a:t>개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수수료가 너무 높다 , 중</a:t>
            </a:r>
            <a:r>
              <a:rPr b="1" lang="en-US" sz="2400"/>
              <a:t>개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인 사기  </a:t>
            </a:r>
            <a:endParaRPr b="1"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</a:rPr>
              <a:t>중개자 없이 수수료를 낮춘 부동산 계약 서비스를 개발 하겠다. </a:t>
            </a:r>
            <a:endParaRPr b="1" sz="24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tumche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</a:rPr>
              <a:t>주요 기능: 1. 부동산 계약 체결</a:t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</a:rPr>
              <a:t> / 2. 매물정보 / 3. 집 정보 / 4. 회원가입 5. 전자지갑</a:t>
            </a:r>
            <a:endParaRPr b="1" i="0" sz="24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lang="en-US" sz="2400"/>
              <a:t>6. 평가시스템 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     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/>
          <p:nvPr>
            <p:ph idx="1" type="body"/>
          </p:nvPr>
        </p:nvSpPr>
        <p:spPr>
          <a:xfrm>
            <a:off x="304800" y="12192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</p:txBody>
      </p:sp>
      <p:sp>
        <p:nvSpPr>
          <p:cNvPr id="203" name="Google Shape;203;p1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204" name="Google Shape;20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" y="1500187"/>
            <a:ext cx="8181975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4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시스템 요구 정의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기능정의서</a:t>
            </a:r>
            <a:endParaRPr/>
          </a:p>
        </p:txBody>
      </p:sp>
      <p:pic>
        <p:nvPicPr>
          <p:cNvPr id="211" name="Google Shape;2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850" y="1125537"/>
            <a:ext cx="7412037" cy="52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/>
          <p:nvPr>
            <p:ph type="title"/>
          </p:nvPr>
        </p:nvSpPr>
        <p:spPr>
          <a:xfrm>
            <a:off x="685800" y="150812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시스템 구조도</a:t>
            </a:r>
            <a:endParaRPr/>
          </a:p>
        </p:txBody>
      </p:sp>
      <p:sp>
        <p:nvSpPr>
          <p:cNvPr id="217" name="Google Shape;217;p16"/>
          <p:cNvSpPr txBox="1"/>
          <p:nvPr>
            <p:ph idx="1" type="body"/>
          </p:nvPr>
        </p:nvSpPr>
        <p:spPr>
          <a:xfrm>
            <a:off x="304800" y="12192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</p:txBody>
      </p:sp>
      <p:pic>
        <p:nvPicPr>
          <p:cNvPr id="218" name="Google Shape;2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037" y="3141662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39925" y="3141662"/>
            <a:ext cx="609600" cy="60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0" name="Google Shape;220;p16"/>
          <p:cNvGrpSpPr/>
          <p:nvPr/>
        </p:nvGrpSpPr>
        <p:grpSpPr>
          <a:xfrm>
            <a:off x="5953125" y="2012950"/>
            <a:ext cx="1643062" cy="3287712"/>
            <a:chOff x="638175" y="2303174"/>
            <a:chExt cx="1643999" cy="3287999"/>
          </a:xfrm>
        </p:grpSpPr>
        <p:pic>
          <p:nvPicPr>
            <p:cNvPr id="221" name="Google Shape;221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8175" y="2303174"/>
              <a:ext cx="1643999" cy="3287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51675" y="3311150"/>
              <a:ext cx="1136899" cy="1803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3" name="Google Shape;223;p16"/>
          <p:cNvSpPr/>
          <p:nvPr/>
        </p:nvSpPr>
        <p:spPr>
          <a:xfrm>
            <a:off x="3536950" y="3416300"/>
            <a:ext cx="2173287" cy="228600"/>
          </a:xfrm>
          <a:prstGeom prst="leftArrow">
            <a:avLst>
              <a:gd fmla="val 1135" name="adj1"/>
              <a:gd fmla="val 50000" name="adj2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16"/>
          <p:cNvSpPr/>
          <p:nvPr/>
        </p:nvSpPr>
        <p:spPr>
          <a:xfrm>
            <a:off x="2943225" y="4046537"/>
            <a:ext cx="2781300" cy="390525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token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API 설계</a:t>
            </a:r>
            <a:endParaRPr/>
          </a:p>
        </p:txBody>
      </p:sp>
      <p:pic>
        <p:nvPicPr>
          <p:cNvPr id="230" name="Google Shape;23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1773237"/>
            <a:ext cx="8301037" cy="31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플로우 챠트</a:t>
            </a:r>
            <a:endParaRPr/>
          </a:p>
        </p:txBody>
      </p:sp>
      <p:pic>
        <p:nvPicPr>
          <p:cNvPr descr="https://mblogthumb-phinf.pstatic.net/20140803_297/onlybest01_1406996396155RYam2_PNG/3.png?type=w2" id="236" name="Google Shape;23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462" y="1470025"/>
            <a:ext cx="5267324" cy="4713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인터페이스 설계</a:t>
            </a:r>
            <a:endParaRPr/>
          </a:p>
        </p:txBody>
      </p:sp>
      <p:pic>
        <p:nvPicPr>
          <p:cNvPr id="242" name="Google Shape;24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800" y="1916112"/>
            <a:ext cx="7518400" cy="3871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acbcba3ae_1_28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프로젝트 개요서</a:t>
            </a:r>
            <a:endParaRPr/>
          </a:p>
        </p:txBody>
      </p:sp>
      <p:sp>
        <p:nvSpPr>
          <p:cNvPr id="107" name="Google Shape;107;g7acbcba3ae_1_28"/>
          <p:cNvSpPr txBox="1"/>
          <p:nvPr>
            <p:ph idx="1" type="body"/>
          </p:nvPr>
        </p:nvSpPr>
        <p:spPr>
          <a:xfrm>
            <a:off x="304800" y="1196975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프로젝트명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: 부동산 중개 서비스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개발 목표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7429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집이나 건물을 구하기 위해 부동산 거래를 하는데 중개인의 사기나 중개수수료가 너무 높아 중개자가 없이 이뤄지는 부동산 계약 서비스를 개발할 계획.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7429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주요 기능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1.부동산 계약 체결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2.매물 정보 ( 건물, 집 정보)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3.회원제 이용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4.전자지갑 ( 계약시 필요한 이더 어카운트와 가스를 위한 지갑)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5.평가시스템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시스템 요구 정의</a:t>
            </a:r>
            <a:endParaRPr/>
          </a:p>
        </p:txBody>
      </p:sp>
      <p:graphicFrame>
        <p:nvGraphicFramePr>
          <p:cNvPr id="113" name="Google Shape;113;p3"/>
          <p:cNvGraphicFramePr/>
          <p:nvPr/>
        </p:nvGraphicFramePr>
        <p:xfrm>
          <a:off x="3048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{1A1E1730-934C-4006-9810-6488B2D48F98}</a:tableStyleId>
              </a:tblPr>
              <a:tblGrid>
                <a:gridCol w="447925"/>
                <a:gridCol w="1057450"/>
                <a:gridCol w="608125"/>
                <a:gridCol w="836000"/>
                <a:gridCol w="2018375"/>
                <a:gridCol w="3737025"/>
              </a:tblGrid>
              <a:tr h="33540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Dotumche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서비스 구분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Dotumche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구현방안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</a:tr>
              <a:tr h="38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유형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요구사항ID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분류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서비스명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요구사항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기능상세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1452850">
                <a:tc row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기능요구사항</a:t>
                      </a:r>
                      <a:endParaRPr sz="19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lang="en-US" sz="1300"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메인화면</a:t>
                      </a:r>
                      <a:endParaRPr sz="1300"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300" u="none">
                        <a:solidFill>
                          <a:srgbClr val="000000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Dotumche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SFR001</a:t>
                      </a:r>
                      <a:endParaRPr sz="13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lang="en-US" sz="1300"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메인화면</a:t>
                      </a:r>
                      <a:endParaRPr sz="15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300" u="none">
                        <a:solidFill>
                          <a:srgbClr val="000000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lang="en-US" sz="1300"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사용자가 선택할 수 있는 최상위 기능들을 보여준다.</a:t>
                      </a:r>
                      <a:endParaRPr sz="1500"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lang="en-US" sz="1300"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버튼입력에 하위 기능들로 이동</a:t>
                      </a:r>
                      <a:endParaRPr sz="1300"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lang="en-US" sz="1300"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1) 매물옵션</a:t>
                      </a:r>
                      <a:endParaRPr sz="1300"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lang="en-US" sz="1300"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2) 찜목록</a:t>
                      </a:r>
                      <a:endParaRPr sz="1300"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lang="en-US" sz="1300"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3) 인기매물</a:t>
                      </a:r>
                      <a:endParaRPr sz="1300"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lang="en-US" sz="1300"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4) 최근매물</a:t>
                      </a:r>
                      <a:endParaRPr sz="1300"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lang="en-US" sz="1300"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5) 로그인</a:t>
                      </a:r>
                      <a:endParaRPr sz="1300"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lang="en-US" sz="1300"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6) 로고버튼</a:t>
                      </a:r>
                      <a:endParaRPr sz="1300"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lang="en-US" sz="1300"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7) 마이페이지</a:t>
                      </a:r>
                      <a:endParaRPr sz="1300"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8E8E8"/>
                    </a:solidFill>
                  </a:tcPr>
                </a:tc>
              </a:tr>
              <a:tr h="5497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Dotumche"/>
                        <a:buNone/>
                      </a:pPr>
                      <a:r>
                        <a:rPr lang="en-US" sz="1500"/>
                        <a:t>매물 분류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SFR002</a:t>
                      </a:r>
                      <a:endParaRPr sz="1900"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옵션 선택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사용자가 원하는 매물의 요구사항들을 선택한다.</a:t>
                      </a:r>
                      <a:endParaRPr sz="1300"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지역, 매물유형, 가격, 전세, 월세 등 쉽게 찾을 수 있게 분류하는 기능</a:t>
                      </a:r>
                      <a:endParaRPr sz="1300"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91425" marB="91425" marR="91425" marL="91425"/>
                </a:tc>
              </a:tr>
              <a:tr h="746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Dotumche"/>
                        <a:buNone/>
                      </a:pPr>
                      <a:r>
                        <a:rPr lang="en-US" sz="1500"/>
                        <a:t>위시리스트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SF003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찜목록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사용자가 관심있는 매물의 리스트를 보여준다.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사용자가 관심 있는 리스트를 보여주는 기능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5497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인기리스트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SFR004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인기매물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인기 있는 리스트를 보여준다.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사용자들간 인기 있는 매물의 리스트를 보여주는 기능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6315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최근리스트</a:t>
                      </a:r>
                      <a:endParaRPr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SFR005</a:t>
                      </a:r>
                      <a:endParaRPr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최근매물</a:t>
                      </a:r>
                      <a:endParaRPr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최근 매물 리스트를 보여준다.</a:t>
                      </a:r>
                      <a:endParaRPr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시간순으로 올라오는 매물 중 최근 매물의 리스트를 보여주는 기능</a:t>
                      </a:r>
                      <a:endParaRPr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b69d4545f_3_16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시스템 요구 정의</a:t>
            </a:r>
            <a:endParaRPr/>
          </a:p>
        </p:txBody>
      </p:sp>
      <p:graphicFrame>
        <p:nvGraphicFramePr>
          <p:cNvPr id="119" name="Google Shape;119;g7b69d4545f_3_16"/>
          <p:cNvGraphicFramePr/>
          <p:nvPr/>
        </p:nvGraphicFramePr>
        <p:xfrm>
          <a:off x="3048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{1A1E1730-934C-4006-9810-6488B2D48F98}</a:tableStyleId>
              </a:tblPr>
              <a:tblGrid>
                <a:gridCol w="447925"/>
                <a:gridCol w="1057450"/>
                <a:gridCol w="608125"/>
                <a:gridCol w="836000"/>
                <a:gridCol w="2018375"/>
                <a:gridCol w="3737025"/>
              </a:tblGrid>
              <a:tr h="39222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Dotumche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서비스 구분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Dotumche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구현방안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</a:tr>
              <a:tr h="53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유형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요구사항ID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분류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서비스명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요구사항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기능상세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842100">
                <a:tc row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기능요구사항</a:t>
                      </a:r>
                      <a:endParaRPr sz="19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사용자 로그인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SFR006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로그인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사용자에게 로그인 기능을 제공한다.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임대인과 임차인 권한 구분, 찜목록 등 사용자별 데이터와 플랫폼 이용을 제공하기 위한 로그인 기능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8E8E8"/>
                    </a:solidFill>
                  </a:tcPr>
                </a:tc>
              </a:tr>
              <a:tr h="7039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메인이동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SFR007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로고버튼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메인페이지 이동 기능 제공한다.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메인페이지로 이동을 제공하는 기능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48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옵션별 매물 리스트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SFR008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매물 리스트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에게 매물 리스트를 보여준다.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사용자가 원하는 옵션에 해당하는 매물 리스트를 제공하는 기능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158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매물 선택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SFR009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매물 선택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선택한 매물의 정보를 보여준다.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사용자가 매물을 선택 했을때 해당 매물을 보여주는 기능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7385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옵션 정보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SFR010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지역 정보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선택한 옵션 중 지역 위치를 보여준다</a:t>
                      </a:r>
                      <a:endParaRPr sz="1300"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사용자가 선택 옵션 중 지역의 데이터만 화면에 보여주는 기능</a:t>
                      </a:r>
                      <a:endParaRPr sz="1300"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acbcba3ae_1_36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시스템 요구 정의</a:t>
            </a:r>
            <a:endParaRPr/>
          </a:p>
        </p:txBody>
      </p:sp>
      <p:graphicFrame>
        <p:nvGraphicFramePr>
          <p:cNvPr id="125" name="Google Shape;125;g7acbcba3ae_1_36"/>
          <p:cNvGraphicFramePr/>
          <p:nvPr/>
        </p:nvGraphicFramePr>
        <p:xfrm>
          <a:off x="294663" y="11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{1A1E1730-934C-4006-9810-6488B2D48F98}</a:tableStyleId>
              </a:tblPr>
              <a:tblGrid>
                <a:gridCol w="396375"/>
                <a:gridCol w="1102850"/>
                <a:gridCol w="705625"/>
                <a:gridCol w="922575"/>
                <a:gridCol w="2120125"/>
                <a:gridCol w="3421725"/>
              </a:tblGrid>
              <a:tr h="37180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Dotumche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서비스 구분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Dotumche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구현방안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</a:tr>
              <a:tr h="473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유형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요구사항ID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분류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서비스명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요구사항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기능상세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776250">
                <a:tc row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기능요구사항</a:t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매물정보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SFR011</a:t>
                      </a:r>
                      <a:endParaRPr/>
                    </a:p>
                  </a:txBody>
                  <a:tcPr marT="45725" marB="45725" marR="91425" marL="9142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매물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정보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25" marL="9142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매물의 정보를 보여준다.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평수, 가격, 세대수, 방갯수, 주소, 거래방식, 난방방식, 옵션, 건물층수, 관리비 등 매물에 대한 자세한 정보를 보여주는 기능</a:t>
                      </a:r>
                      <a:endParaRPr sz="1200"/>
                    </a:p>
                  </a:txBody>
                  <a:tcPr marT="45725" marB="45725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629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매물지도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SFR012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매물위치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매물의 지도상의 위치를 보여준다.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매물의 위치를 지도상의 위치로 보여주는 기능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629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위시리스트 등록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SFR013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찜하기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매물을 찜목록에 추가한다.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사용자가 특정 매물을 찜목록에 추가/제거 하는 기능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629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가계약 시작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SFR014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계약하기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매물에 대한 계약을 시작한다.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임대인과 임차인 사이의 가계약을 제공하는 기능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7726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계약정보</a:t>
                      </a:r>
                      <a:endParaRPr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SFR015</a:t>
                      </a:r>
                      <a:endParaRPr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계약정보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계약하는 사용자와 매물의 정보를 제공한다.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임대인과 임차인의 정보 및 매물 계약에 대한 자세한 정보를 보여주는 기능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0316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보류기간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SFR016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계약기간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계약하는 사용자들간의 계약기간을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계약자들 간의 매물확인 등 계약기간을 제공하는 기능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b69d4545f_3_26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시스템 요구 정의</a:t>
            </a:r>
            <a:endParaRPr/>
          </a:p>
        </p:txBody>
      </p:sp>
      <p:graphicFrame>
        <p:nvGraphicFramePr>
          <p:cNvPr id="131" name="Google Shape;131;g7b69d4545f_3_26"/>
          <p:cNvGraphicFramePr/>
          <p:nvPr/>
        </p:nvGraphicFramePr>
        <p:xfrm>
          <a:off x="294663" y="11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{1A1E1730-934C-4006-9810-6488B2D48F98}</a:tableStyleId>
              </a:tblPr>
              <a:tblGrid>
                <a:gridCol w="394100"/>
                <a:gridCol w="1096500"/>
                <a:gridCol w="701575"/>
                <a:gridCol w="917275"/>
                <a:gridCol w="2107950"/>
                <a:gridCol w="3402100"/>
              </a:tblGrid>
              <a:tr h="33737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Dotumche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서비스 구분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Dotumche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구현방안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</a:tr>
              <a:tr h="43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유형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요구사항ID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분류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서비스명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요구사항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기능상세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770875">
                <a:tc row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기능요구사항</a:t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최종계약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SFR017</a:t>
                      </a:r>
                      <a:endParaRPr sz="1300"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최종계약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가계약을 종료하며 최종계약이 성사된다.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임대인과 임차인 간의 동의로 최종계약이 성사되며 메타마스크를 통해 계약비용을 전송 하는 기능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7708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계약 자동취소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SFR018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가계약취소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가계약이 취소되는 기능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정해진 계약 보류기간이 지나도 계약의 결과가 나오지 않을시 가계약을 취소하는 기능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71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매물계약완료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SFR019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매물계약완료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계약된 매물에 대한 내용을 보여준다.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계약시 제공되었던 정보들을 다시 보여주는 기능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71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위시리스트 매물보기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SFR020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찜매물 상세확인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찜매물에 등록된 매물의 정보를 제공한다.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찜매물에 등록된 매물중 사용자가 선택한 매물의 정보를 자세히 제공하는 기능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701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후기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SFR021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후기보기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매물을 본 사용자의 후기를 제공한다.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실제 매물의 모습을 본 사용자의 후기를 보여주는 기능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9361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후기작성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SFR0222</a:t>
                      </a:r>
                      <a:endParaRPr sz="1300"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후기작성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계약 경험이 있던 임차인 사용자가 리뷰를 작성한다.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해당 매물의 구 임차인들이 후기를 작성할 수 있는 기능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b69d4545f_9_0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시스템 요구 정의</a:t>
            </a:r>
            <a:endParaRPr/>
          </a:p>
        </p:txBody>
      </p:sp>
      <p:graphicFrame>
        <p:nvGraphicFramePr>
          <p:cNvPr id="137" name="Google Shape;137;g7b69d4545f_9_0"/>
          <p:cNvGraphicFramePr/>
          <p:nvPr/>
        </p:nvGraphicFramePr>
        <p:xfrm>
          <a:off x="294663" y="11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{1A1E1730-934C-4006-9810-6488B2D48F98}</a:tableStyleId>
              </a:tblPr>
              <a:tblGrid>
                <a:gridCol w="394100"/>
                <a:gridCol w="1096500"/>
                <a:gridCol w="701575"/>
                <a:gridCol w="917275"/>
                <a:gridCol w="2107950"/>
                <a:gridCol w="3402100"/>
              </a:tblGrid>
              <a:tr h="33737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Dotumche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서비스 구분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Dotumche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구현방안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</a:tr>
              <a:tr h="43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유형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요구사항ID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분류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서비스명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요구사항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기능상세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770875">
                <a:tc row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기능요구사항</a:t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후기삭제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SFR0223</a:t>
                      </a:r>
                      <a:endParaRPr sz="1300"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후기삭제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작성한 사용자로 부터 후기를 삭제한다.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후기를 작성했던 사용자가 후기를 삭제 할 수 있는 기능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7708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마이페이지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SFR024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마이페이지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사용자의 자신만의 정보 및 기록들을 보며 수정 할 수 있다.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사용자가 자신만의 정보 및 계약기록들을 볼 수 있는 기능 및 정보들을 수정 할 수 있는 기능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71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계정 정보 수정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SFR025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개인정보수정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사용자의 개인정보를 수정 한다,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사용자만의 개인정보를 수정 할 수 있다.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71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계약내역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SFR026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계약내역 조회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사용자의 계약내역을 제공 한다.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사용자가 계약하였던 내역들을 볼 수 있는 기능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701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회원탈퇴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SFR027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회원탈퇴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사용자가 회원을 탈퇴한다.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사용자가 본인의 계정을 탈퇴할 수 있는 기능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9361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회원가입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SFR028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회원가입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사용자가 계정을 가입한다.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사용자가 가입을 통해 목적을 구분 할 수 있으며, 매물 이용 및 등록 등 여러 권한을 다르게 얻을 수 있는 기능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b69d1ef9c_0_0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시스템 요구 정의</a:t>
            </a:r>
            <a:endParaRPr/>
          </a:p>
        </p:txBody>
      </p:sp>
      <p:graphicFrame>
        <p:nvGraphicFramePr>
          <p:cNvPr id="143" name="Google Shape;143;g7b69d1ef9c_0_0"/>
          <p:cNvGraphicFramePr/>
          <p:nvPr/>
        </p:nvGraphicFramePr>
        <p:xfrm>
          <a:off x="294663" y="11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{1A1E1730-934C-4006-9810-6488B2D48F98}</a:tableStyleId>
              </a:tblPr>
              <a:tblGrid>
                <a:gridCol w="394100"/>
                <a:gridCol w="1096500"/>
                <a:gridCol w="701575"/>
                <a:gridCol w="917275"/>
                <a:gridCol w="2107950"/>
                <a:gridCol w="3402100"/>
              </a:tblGrid>
              <a:tr h="33737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Dotumche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서비스 구분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Dotumche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구현방안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</a:tr>
              <a:tr h="43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유형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요구사항ID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분류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서비스명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요구사항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기능상세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770875">
                <a:tc row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기능요구사항</a:t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회원수정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SFR029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회원정보수정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사용자가 정보를 수정한다.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사용자가 자신의 정보를 수정할 수 있는 기능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7708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인증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SFR030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이메일인증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사용자가 이메일을 인증한다.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사용자가 이메일을 인증할 수 있는 기능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71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계정찾기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SFR031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비밀번호찾기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사용자가 비밀번호를 찾는다.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사용자가 이메일이나 기타 정보를 통하여 비밀번호를 찾을 수 있는 기능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71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매물등록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SFR032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매물등록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임대인이 매물을 등록한다.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임대인이 임대할 매물을 등록할 수 있는 기능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701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매물삭제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SFR033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매물삭제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임대인이 매물을 삭제한다.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임대인이 올린 매물을 삭제할 수 있는 기능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9361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bllineb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000000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1996-07-08T05:19:00Z</dcterms:created>
  <dc:creator>우수한</dc:creator>
</cp:coreProperties>
</file>