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B8012-B3D5-48A5-8401-D87D07C4822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395438E-0954-489B-9FD8-F4456F3A0A47}">
      <dgm:prSet custT="1"/>
      <dgm:spPr/>
      <dgm:t>
        <a:bodyPr/>
        <a:lstStyle/>
        <a:p>
          <a:r>
            <a:rPr lang="en-US" sz="2400" dirty="0"/>
            <a:t>1. </a:t>
          </a:r>
          <a:r>
            <a:rPr lang="ko-KR" sz="2400" dirty="0"/>
            <a:t>임대인과 임대차인간의 정보 불평등</a:t>
          </a:r>
          <a:r>
            <a:rPr lang="en-US" sz="2400" dirty="0"/>
            <a:t>(</a:t>
          </a:r>
          <a:r>
            <a:rPr lang="ko-KR" sz="2400" dirty="0"/>
            <a:t>임차인 보호</a:t>
          </a:r>
          <a:r>
            <a:rPr lang="en-US" sz="2400" dirty="0"/>
            <a:t>)</a:t>
          </a:r>
        </a:p>
      </dgm:t>
    </dgm:pt>
    <dgm:pt modelId="{E6F9EE49-F713-42C5-A319-9652922B6377}" type="parTrans" cxnId="{D5F5EE0F-BDAD-40D1-A4C8-829B4ACACFD5}">
      <dgm:prSet/>
      <dgm:spPr/>
      <dgm:t>
        <a:bodyPr/>
        <a:lstStyle/>
        <a:p>
          <a:endParaRPr lang="en-US"/>
        </a:p>
      </dgm:t>
    </dgm:pt>
    <dgm:pt modelId="{374FF511-93F8-4639-A1E8-E38F5A11C7D9}" type="sibTrans" cxnId="{D5F5EE0F-BDAD-40D1-A4C8-829B4ACACFD5}">
      <dgm:prSet/>
      <dgm:spPr/>
      <dgm:t>
        <a:bodyPr/>
        <a:lstStyle/>
        <a:p>
          <a:endParaRPr lang="en-US"/>
        </a:p>
      </dgm:t>
    </dgm:pt>
    <dgm:pt modelId="{15FF95FE-694F-4075-8185-B7988A110C80}">
      <dgm:prSet custT="1"/>
      <dgm:spPr/>
      <dgm:t>
        <a:bodyPr/>
        <a:lstStyle/>
        <a:p>
          <a:r>
            <a:rPr lang="en-US" sz="2400" dirty="0"/>
            <a:t>2. </a:t>
          </a:r>
          <a:r>
            <a:rPr lang="ko-KR" sz="2400" dirty="0"/>
            <a:t>임대인과 중개인</a:t>
          </a:r>
          <a:r>
            <a:rPr lang="en-US" sz="2400" dirty="0"/>
            <a:t>, </a:t>
          </a:r>
          <a:r>
            <a:rPr lang="ko-KR" sz="2400" dirty="0" err="1"/>
            <a:t>중개시장간의</a:t>
          </a:r>
          <a:r>
            <a:rPr lang="ko-KR" sz="2400" dirty="0"/>
            <a:t> 정보 불평등</a:t>
          </a:r>
          <a:r>
            <a:rPr lang="en-US" sz="2400" dirty="0"/>
            <a:t>(</a:t>
          </a:r>
          <a:r>
            <a:rPr lang="ko-KR" sz="2400" dirty="0"/>
            <a:t>임대인 보호</a:t>
          </a:r>
          <a:r>
            <a:rPr lang="en-US" sz="2400" dirty="0"/>
            <a:t>)</a:t>
          </a:r>
        </a:p>
      </dgm:t>
    </dgm:pt>
    <dgm:pt modelId="{7E2B1A4A-1715-40AC-8F93-EE3A7524924A}" type="parTrans" cxnId="{FC9C7D81-4AF2-4E52-B97D-EC503416403F}">
      <dgm:prSet/>
      <dgm:spPr/>
      <dgm:t>
        <a:bodyPr/>
        <a:lstStyle/>
        <a:p>
          <a:endParaRPr lang="en-US"/>
        </a:p>
      </dgm:t>
    </dgm:pt>
    <dgm:pt modelId="{56680E01-047B-4E1D-B31A-9CB7B0745F8E}" type="sibTrans" cxnId="{FC9C7D81-4AF2-4E52-B97D-EC503416403F}">
      <dgm:prSet/>
      <dgm:spPr/>
      <dgm:t>
        <a:bodyPr/>
        <a:lstStyle/>
        <a:p>
          <a:endParaRPr lang="en-US"/>
        </a:p>
      </dgm:t>
    </dgm:pt>
    <dgm:pt modelId="{1387C099-C0F3-44F6-8464-98384C4B9FF1}">
      <dgm:prSet custT="1"/>
      <dgm:spPr/>
      <dgm:t>
        <a:bodyPr/>
        <a:lstStyle/>
        <a:p>
          <a:r>
            <a:rPr lang="en-US" sz="2400" dirty="0"/>
            <a:t>3. </a:t>
          </a:r>
          <a:r>
            <a:rPr lang="ko-KR" sz="2400" dirty="0"/>
            <a:t>중개료 상승</a:t>
          </a:r>
          <a:r>
            <a:rPr lang="en-US" altLang="ko-KR" sz="2400" dirty="0"/>
            <a:t> </a:t>
          </a:r>
          <a:r>
            <a:rPr lang="ko-KR" altLang="en-US" sz="2400" dirty="0"/>
            <a:t>문제</a:t>
          </a:r>
          <a:endParaRPr lang="en-US" sz="2400" dirty="0"/>
        </a:p>
      </dgm:t>
    </dgm:pt>
    <dgm:pt modelId="{7E34E2B4-0D76-4D27-9193-EC94ED6566F1}" type="parTrans" cxnId="{8FCEEA07-1D2A-485B-9702-69FD69A59E31}">
      <dgm:prSet/>
      <dgm:spPr/>
      <dgm:t>
        <a:bodyPr/>
        <a:lstStyle/>
        <a:p>
          <a:endParaRPr lang="en-US"/>
        </a:p>
      </dgm:t>
    </dgm:pt>
    <dgm:pt modelId="{EFBE48EB-32A4-4743-AFA6-60424CD8B279}" type="sibTrans" cxnId="{8FCEEA07-1D2A-485B-9702-69FD69A59E31}">
      <dgm:prSet/>
      <dgm:spPr/>
      <dgm:t>
        <a:bodyPr/>
        <a:lstStyle/>
        <a:p>
          <a:endParaRPr lang="en-US"/>
        </a:p>
      </dgm:t>
    </dgm:pt>
    <dgm:pt modelId="{FA56D5B3-D14D-42BC-8425-E2EE92C87FFD}">
      <dgm:prSet custT="1"/>
      <dgm:spPr/>
      <dgm:t>
        <a:bodyPr/>
        <a:lstStyle/>
        <a:p>
          <a:r>
            <a:rPr lang="en-US" sz="2400" dirty="0"/>
            <a:t>4. </a:t>
          </a:r>
          <a:r>
            <a:rPr lang="ko-KR" sz="2400" dirty="0"/>
            <a:t>쇼핑몰 거래와 같이 후기 시스템을 도입해 솔직한 정보 공유 가능</a:t>
          </a:r>
          <a:r>
            <a:rPr lang="en-US" sz="2400" dirty="0"/>
            <a:t>-&gt;</a:t>
          </a:r>
          <a:r>
            <a:rPr lang="ko-KR" sz="2400" dirty="0"/>
            <a:t>부동산 거래 시장 질적 향상</a:t>
          </a:r>
          <a:endParaRPr lang="en-US" sz="2400" dirty="0"/>
        </a:p>
      </dgm:t>
    </dgm:pt>
    <dgm:pt modelId="{AA4AFE5E-FE99-4889-90AF-52BF1BB74129}" type="parTrans" cxnId="{06CE0621-3A10-4DFC-9258-B7B0C05BF4D0}">
      <dgm:prSet/>
      <dgm:spPr/>
      <dgm:t>
        <a:bodyPr/>
        <a:lstStyle/>
        <a:p>
          <a:endParaRPr lang="en-US"/>
        </a:p>
      </dgm:t>
    </dgm:pt>
    <dgm:pt modelId="{505596DA-1188-4132-A4F6-F12B0F3DA9AF}" type="sibTrans" cxnId="{06CE0621-3A10-4DFC-9258-B7B0C05BF4D0}">
      <dgm:prSet/>
      <dgm:spPr/>
      <dgm:t>
        <a:bodyPr/>
        <a:lstStyle/>
        <a:p>
          <a:endParaRPr lang="en-US"/>
        </a:p>
      </dgm:t>
    </dgm:pt>
    <dgm:pt modelId="{1A30272E-6708-4900-911C-12CD69736E61}" type="pres">
      <dgm:prSet presAssocID="{5C7B8012-B3D5-48A5-8401-D87D07C4822C}" presName="linear" presStyleCnt="0">
        <dgm:presLayoutVars>
          <dgm:animLvl val="lvl"/>
          <dgm:resizeHandles val="exact"/>
        </dgm:presLayoutVars>
      </dgm:prSet>
      <dgm:spPr/>
    </dgm:pt>
    <dgm:pt modelId="{46B68CB1-8904-4182-B11A-96333817EBD7}" type="pres">
      <dgm:prSet presAssocID="{E395438E-0954-489B-9FD8-F4456F3A0A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955302-0BB5-4BB2-9047-F8253268C83A}" type="pres">
      <dgm:prSet presAssocID="{374FF511-93F8-4639-A1E8-E38F5A11C7D9}" presName="spacer" presStyleCnt="0"/>
      <dgm:spPr/>
    </dgm:pt>
    <dgm:pt modelId="{510CB07D-879D-4AFD-8B7D-DF699F04B31B}" type="pres">
      <dgm:prSet presAssocID="{15FF95FE-694F-4075-8185-B7988A110C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0ABE73-C0ED-457D-A445-54E1B6F1B039}" type="pres">
      <dgm:prSet presAssocID="{56680E01-047B-4E1D-B31A-9CB7B0745F8E}" presName="spacer" presStyleCnt="0"/>
      <dgm:spPr/>
    </dgm:pt>
    <dgm:pt modelId="{A533F335-3AD9-4441-9B99-A170FBC199DB}" type="pres">
      <dgm:prSet presAssocID="{1387C099-C0F3-44F6-8464-98384C4B9F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BA196D-6A3D-4065-A8E4-1C1BBFFA742A}" type="pres">
      <dgm:prSet presAssocID="{EFBE48EB-32A4-4743-AFA6-60424CD8B279}" presName="spacer" presStyleCnt="0"/>
      <dgm:spPr/>
    </dgm:pt>
    <dgm:pt modelId="{5B534684-0559-470A-8FC2-8B2ACD087AD7}" type="pres">
      <dgm:prSet presAssocID="{FA56D5B3-D14D-42BC-8425-E2EE92C87F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859F53-76FD-49D3-A836-547936762CEB}" type="presOf" srcId="{E395438E-0954-489B-9FD8-F4456F3A0A47}" destId="{46B68CB1-8904-4182-B11A-96333817EBD7}" srcOrd="0" destOrd="0" presId="urn:microsoft.com/office/officeart/2005/8/layout/vList2"/>
    <dgm:cxn modelId="{2A5F9A3E-DFAD-439C-BF82-A2697BDC1F80}" type="presOf" srcId="{5C7B8012-B3D5-48A5-8401-D87D07C4822C}" destId="{1A30272E-6708-4900-911C-12CD69736E61}" srcOrd="0" destOrd="0" presId="urn:microsoft.com/office/officeart/2005/8/layout/vList2"/>
    <dgm:cxn modelId="{9CD61643-E9FA-407D-BBB1-5DBB5854FCFB}" type="presOf" srcId="{FA56D5B3-D14D-42BC-8425-E2EE92C87FFD}" destId="{5B534684-0559-470A-8FC2-8B2ACD087AD7}" srcOrd="0" destOrd="0" presId="urn:microsoft.com/office/officeart/2005/8/layout/vList2"/>
    <dgm:cxn modelId="{D5F5EE0F-BDAD-40D1-A4C8-829B4ACACFD5}" srcId="{5C7B8012-B3D5-48A5-8401-D87D07C4822C}" destId="{E395438E-0954-489B-9FD8-F4456F3A0A47}" srcOrd="0" destOrd="0" parTransId="{E6F9EE49-F713-42C5-A319-9652922B6377}" sibTransId="{374FF511-93F8-4639-A1E8-E38F5A11C7D9}"/>
    <dgm:cxn modelId="{E52B2652-B39E-47CB-9E80-8618387F3892}" type="presOf" srcId="{1387C099-C0F3-44F6-8464-98384C4B9FF1}" destId="{A533F335-3AD9-4441-9B99-A170FBC199DB}" srcOrd="0" destOrd="0" presId="urn:microsoft.com/office/officeart/2005/8/layout/vList2"/>
    <dgm:cxn modelId="{06CE0621-3A10-4DFC-9258-B7B0C05BF4D0}" srcId="{5C7B8012-B3D5-48A5-8401-D87D07C4822C}" destId="{FA56D5B3-D14D-42BC-8425-E2EE92C87FFD}" srcOrd="3" destOrd="0" parTransId="{AA4AFE5E-FE99-4889-90AF-52BF1BB74129}" sibTransId="{505596DA-1188-4132-A4F6-F12B0F3DA9AF}"/>
    <dgm:cxn modelId="{FC9C7D81-4AF2-4E52-B97D-EC503416403F}" srcId="{5C7B8012-B3D5-48A5-8401-D87D07C4822C}" destId="{15FF95FE-694F-4075-8185-B7988A110C80}" srcOrd="1" destOrd="0" parTransId="{7E2B1A4A-1715-40AC-8F93-EE3A7524924A}" sibTransId="{56680E01-047B-4E1D-B31A-9CB7B0745F8E}"/>
    <dgm:cxn modelId="{8FCEEA07-1D2A-485B-9702-69FD69A59E31}" srcId="{5C7B8012-B3D5-48A5-8401-D87D07C4822C}" destId="{1387C099-C0F3-44F6-8464-98384C4B9FF1}" srcOrd="2" destOrd="0" parTransId="{7E34E2B4-0D76-4D27-9193-EC94ED6566F1}" sibTransId="{EFBE48EB-32A4-4743-AFA6-60424CD8B279}"/>
    <dgm:cxn modelId="{E7F48059-931A-4635-8388-83404836277B}" type="presOf" srcId="{15FF95FE-694F-4075-8185-B7988A110C80}" destId="{510CB07D-879D-4AFD-8B7D-DF699F04B31B}" srcOrd="0" destOrd="0" presId="urn:microsoft.com/office/officeart/2005/8/layout/vList2"/>
    <dgm:cxn modelId="{07D950A3-6158-4323-A0D8-C248A52E99BD}" type="presParOf" srcId="{1A30272E-6708-4900-911C-12CD69736E61}" destId="{46B68CB1-8904-4182-B11A-96333817EBD7}" srcOrd="0" destOrd="0" presId="urn:microsoft.com/office/officeart/2005/8/layout/vList2"/>
    <dgm:cxn modelId="{8D311AD6-00F3-4C13-8EBC-930831FFEBB1}" type="presParOf" srcId="{1A30272E-6708-4900-911C-12CD69736E61}" destId="{D7955302-0BB5-4BB2-9047-F8253268C83A}" srcOrd="1" destOrd="0" presId="urn:microsoft.com/office/officeart/2005/8/layout/vList2"/>
    <dgm:cxn modelId="{5CFE08AD-49C3-468F-B201-51AB4221E81B}" type="presParOf" srcId="{1A30272E-6708-4900-911C-12CD69736E61}" destId="{510CB07D-879D-4AFD-8B7D-DF699F04B31B}" srcOrd="2" destOrd="0" presId="urn:microsoft.com/office/officeart/2005/8/layout/vList2"/>
    <dgm:cxn modelId="{479AA1FC-334D-46AD-B26C-22740D855E41}" type="presParOf" srcId="{1A30272E-6708-4900-911C-12CD69736E61}" destId="{EB0ABE73-C0ED-457D-A445-54E1B6F1B039}" srcOrd="3" destOrd="0" presId="urn:microsoft.com/office/officeart/2005/8/layout/vList2"/>
    <dgm:cxn modelId="{D0ADE575-D534-49EE-90FE-A7B7C759C2B8}" type="presParOf" srcId="{1A30272E-6708-4900-911C-12CD69736E61}" destId="{A533F335-3AD9-4441-9B99-A170FBC199DB}" srcOrd="4" destOrd="0" presId="urn:microsoft.com/office/officeart/2005/8/layout/vList2"/>
    <dgm:cxn modelId="{CCEBB555-B4F9-4C90-9E6A-F16DCEBDF06B}" type="presParOf" srcId="{1A30272E-6708-4900-911C-12CD69736E61}" destId="{3DBA196D-6A3D-4065-A8E4-1C1BBFFA742A}" srcOrd="5" destOrd="0" presId="urn:microsoft.com/office/officeart/2005/8/layout/vList2"/>
    <dgm:cxn modelId="{49FFE612-248C-43DF-901E-1172D8957924}" type="presParOf" srcId="{1A30272E-6708-4900-911C-12CD69736E61}" destId="{5B534684-0559-470A-8FC2-8B2ACD087A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68CB1-8904-4182-B11A-96333817EBD7}">
      <dsp:nvSpPr>
        <dsp:cNvPr id="0" name=""/>
        <dsp:cNvSpPr/>
      </dsp:nvSpPr>
      <dsp:spPr>
        <a:xfrm>
          <a:off x="0" y="1651"/>
          <a:ext cx="10515600" cy="10762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ko-KR" sz="2400" kern="1200" dirty="0"/>
            <a:t>임대인과 임대차인간의 정보 불평등</a:t>
          </a:r>
          <a:r>
            <a:rPr lang="en-US" sz="2400" kern="1200" dirty="0"/>
            <a:t>(</a:t>
          </a:r>
          <a:r>
            <a:rPr lang="ko-KR" sz="2400" kern="1200" dirty="0"/>
            <a:t>임차인 보호</a:t>
          </a:r>
          <a:r>
            <a:rPr lang="en-US" sz="2400" kern="1200" dirty="0"/>
            <a:t>)</a:t>
          </a:r>
        </a:p>
      </dsp:txBody>
      <dsp:txXfrm>
        <a:off x="52539" y="54190"/>
        <a:ext cx="10410522" cy="971194"/>
      </dsp:txXfrm>
    </dsp:sp>
    <dsp:sp modelId="{510CB07D-879D-4AFD-8B7D-DF699F04B31B}">
      <dsp:nvSpPr>
        <dsp:cNvPr id="0" name=""/>
        <dsp:cNvSpPr/>
      </dsp:nvSpPr>
      <dsp:spPr>
        <a:xfrm>
          <a:off x="0" y="1092239"/>
          <a:ext cx="10515600" cy="10762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</a:t>
          </a:r>
          <a:r>
            <a:rPr lang="ko-KR" sz="2400" kern="1200" dirty="0"/>
            <a:t>임대인과 중개인</a:t>
          </a:r>
          <a:r>
            <a:rPr lang="en-US" sz="2400" kern="1200" dirty="0"/>
            <a:t>, </a:t>
          </a:r>
          <a:r>
            <a:rPr lang="ko-KR" sz="2400" kern="1200" dirty="0" err="1"/>
            <a:t>중개시장간의</a:t>
          </a:r>
          <a:r>
            <a:rPr lang="ko-KR" sz="2400" kern="1200" dirty="0"/>
            <a:t> 정보 불평등</a:t>
          </a:r>
          <a:r>
            <a:rPr lang="en-US" sz="2400" kern="1200" dirty="0"/>
            <a:t>(</a:t>
          </a:r>
          <a:r>
            <a:rPr lang="ko-KR" sz="2400" kern="1200" dirty="0"/>
            <a:t>임대인 보호</a:t>
          </a:r>
          <a:r>
            <a:rPr lang="en-US" sz="2400" kern="1200" dirty="0"/>
            <a:t>)</a:t>
          </a:r>
        </a:p>
      </dsp:txBody>
      <dsp:txXfrm>
        <a:off x="52539" y="1144778"/>
        <a:ext cx="10410522" cy="971194"/>
      </dsp:txXfrm>
    </dsp:sp>
    <dsp:sp modelId="{A533F335-3AD9-4441-9B99-A170FBC199DB}">
      <dsp:nvSpPr>
        <dsp:cNvPr id="0" name=""/>
        <dsp:cNvSpPr/>
      </dsp:nvSpPr>
      <dsp:spPr>
        <a:xfrm>
          <a:off x="0" y="2182826"/>
          <a:ext cx="10515600" cy="10762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</a:t>
          </a:r>
          <a:r>
            <a:rPr lang="ko-KR" sz="2400" kern="1200" dirty="0"/>
            <a:t>중개료 상승</a:t>
          </a:r>
          <a:r>
            <a:rPr lang="en-US" altLang="ko-KR" sz="2400" kern="1200" dirty="0"/>
            <a:t> </a:t>
          </a:r>
          <a:r>
            <a:rPr lang="ko-KR" altLang="en-US" sz="2400" kern="1200" dirty="0"/>
            <a:t>문제</a:t>
          </a:r>
          <a:endParaRPr lang="en-US" sz="2400" kern="1200" dirty="0"/>
        </a:p>
      </dsp:txBody>
      <dsp:txXfrm>
        <a:off x="52539" y="2235365"/>
        <a:ext cx="10410522" cy="971194"/>
      </dsp:txXfrm>
    </dsp:sp>
    <dsp:sp modelId="{5B534684-0559-470A-8FC2-8B2ACD087AD7}">
      <dsp:nvSpPr>
        <dsp:cNvPr id="0" name=""/>
        <dsp:cNvSpPr/>
      </dsp:nvSpPr>
      <dsp:spPr>
        <a:xfrm>
          <a:off x="0" y="3273414"/>
          <a:ext cx="10515600" cy="10762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</a:t>
          </a:r>
          <a:r>
            <a:rPr lang="ko-KR" sz="2400" kern="1200" dirty="0"/>
            <a:t>쇼핑몰 거래와 같이 후기 시스템을 도입해 솔직한 정보 공유 가능</a:t>
          </a:r>
          <a:r>
            <a:rPr lang="en-US" sz="2400" kern="1200" dirty="0"/>
            <a:t>-&gt;</a:t>
          </a:r>
          <a:r>
            <a:rPr lang="ko-KR" sz="2400" kern="1200" dirty="0"/>
            <a:t>부동산 거래 시장 질적 향상</a:t>
          </a:r>
          <a:endParaRPr lang="en-US" sz="2400" kern="1200" dirty="0"/>
        </a:p>
      </dsp:txBody>
      <dsp:txXfrm>
        <a:off x="52539" y="3325953"/>
        <a:ext cx="10410522" cy="971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9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1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8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9EA7-81A3-4253-AC30-C2FB2545FD82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3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_3817AB7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9039" y="962167"/>
            <a:ext cx="9213920" cy="2466832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탈중앙화 부동산 거래 사이트 </a:t>
            </a:r>
            <a:r>
              <a:rPr lang="en-US" altLang="ko-KR" sz="5400" dirty="0"/>
              <a:t>D-bang(</a:t>
            </a:r>
            <a:r>
              <a:rPr lang="ko-KR" altLang="en-US" sz="5400" dirty="0" err="1"/>
              <a:t>디방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2" y="3807125"/>
            <a:ext cx="7619995" cy="1978316"/>
          </a:xfrm>
        </p:spPr>
        <p:txBody>
          <a:bodyPr>
            <a:normAutofit/>
          </a:bodyPr>
          <a:lstStyle/>
          <a:p>
            <a:r>
              <a:rPr lang="ko-KR" altLang="en-US"/>
              <a:t>이제 중개자 없이 부동산 거래 하세요</a:t>
            </a:r>
            <a:r>
              <a:rPr lang="en-US" altLang="ko-KR"/>
              <a:t>!</a:t>
            </a:r>
            <a:endParaRPr lang="ko-KR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1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47" y="1690688"/>
            <a:ext cx="7952198" cy="4486275"/>
          </a:xfrm>
        </p:spPr>
      </p:pic>
    </p:spTree>
    <p:extLst>
      <p:ext uri="{BB962C8B-B14F-4D97-AF65-F5344CB8AC3E}">
        <p14:creationId xmlns:p14="http://schemas.microsoft.com/office/powerpoint/2010/main" val="9410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01" y="1825625"/>
            <a:ext cx="6805798" cy="4351338"/>
          </a:xfrm>
        </p:spPr>
      </p:pic>
    </p:spTree>
    <p:extLst>
      <p:ext uri="{BB962C8B-B14F-4D97-AF65-F5344CB8AC3E}">
        <p14:creationId xmlns:p14="http://schemas.microsoft.com/office/powerpoint/2010/main" val="7115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233" y="1825625"/>
            <a:ext cx="5499533" cy="4351338"/>
          </a:xfrm>
        </p:spPr>
      </p:pic>
    </p:spTree>
    <p:extLst>
      <p:ext uri="{BB962C8B-B14F-4D97-AF65-F5344CB8AC3E}">
        <p14:creationId xmlns:p14="http://schemas.microsoft.com/office/powerpoint/2010/main" val="120062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61" y="1825625"/>
            <a:ext cx="5483878" cy="4351338"/>
          </a:xfrm>
        </p:spPr>
      </p:pic>
    </p:spTree>
    <p:extLst>
      <p:ext uri="{BB962C8B-B14F-4D97-AF65-F5344CB8AC3E}">
        <p14:creationId xmlns:p14="http://schemas.microsoft.com/office/powerpoint/2010/main" val="213493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071" y="1571946"/>
            <a:ext cx="6739846" cy="4605017"/>
          </a:xfrm>
        </p:spPr>
      </p:pic>
    </p:spTree>
    <p:extLst>
      <p:ext uri="{BB962C8B-B14F-4D97-AF65-F5344CB8AC3E}">
        <p14:creationId xmlns:p14="http://schemas.microsoft.com/office/powerpoint/2010/main" val="156717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8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부동산 거래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임대인 입장 </a:t>
            </a:r>
            <a:r>
              <a:rPr lang="en-US" altLang="ko-KR" dirty="0"/>
              <a:t>: </a:t>
            </a:r>
            <a:r>
              <a:rPr lang="ko-KR" altLang="en-US" dirty="0"/>
              <a:t>임대인이 매물을 부동산에 등록</a:t>
            </a:r>
            <a:r>
              <a:rPr lang="en-US" altLang="ko-KR" dirty="0"/>
              <a:t>-&gt;</a:t>
            </a:r>
            <a:r>
              <a:rPr lang="ko-KR" altLang="en-US" dirty="0"/>
              <a:t>중개인이 매물을 관리</a:t>
            </a:r>
            <a:r>
              <a:rPr lang="en-US" altLang="ko-KR" dirty="0"/>
              <a:t>-&gt;</a:t>
            </a:r>
            <a:r>
              <a:rPr lang="ko-KR" altLang="en-US" dirty="0"/>
              <a:t>임차인이 정해지면 중개인에게 일정 수수료를 지불하고 집을 팜 </a:t>
            </a:r>
            <a:endParaRPr lang="en-US" altLang="ko-KR" dirty="0"/>
          </a:p>
          <a:p>
            <a:r>
              <a:rPr lang="ko-KR" altLang="en-US" dirty="0"/>
              <a:t>임차인 입장 </a:t>
            </a:r>
            <a:r>
              <a:rPr lang="en-US" altLang="ko-KR" dirty="0"/>
              <a:t>: </a:t>
            </a:r>
            <a:r>
              <a:rPr lang="ko-KR" altLang="en-US" dirty="0"/>
              <a:t>매물을 사기 위해 중개인에게 감 </a:t>
            </a:r>
            <a:r>
              <a:rPr lang="en-US" altLang="ko-KR" dirty="0"/>
              <a:t>-&gt; </a:t>
            </a:r>
            <a:r>
              <a:rPr lang="ko-KR" altLang="en-US" dirty="0"/>
              <a:t>매물을 소개받고 제 </a:t>
            </a:r>
            <a:r>
              <a:rPr lang="en-US" altLang="ko-KR" dirty="0"/>
              <a:t>3</a:t>
            </a:r>
            <a:r>
              <a:rPr lang="ko-KR" altLang="en-US" dirty="0"/>
              <a:t>자 중개인의 개입 하에 적당한 매물을 삼</a:t>
            </a:r>
            <a:endParaRPr lang="en-US" altLang="ko-KR" dirty="0"/>
          </a:p>
          <a:p>
            <a:r>
              <a:rPr lang="ko-KR" altLang="en-US" dirty="0"/>
              <a:t>정보시스템 기술 발달로 앱</a:t>
            </a:r>
            <a:r>
              <a:rPr lang="en-US" altLang="ko-KR" dirty="0"/>
              <a:t>(ex. </a:t>
            </a:r>
            <a:r>
              <a:rPr lang="ko-KR" altLang="en-US" dirty="0"/>
              <a:t>직방</a:t>
            </a:r>
            <a:r>
              <a:rPr lang="en-US" altLang="ko-KR" dirty="0"/>
              <a:t>, </a:t>
            </a:r>
            <a:r>
              <a:rPr lang="ko-KR" altLang="en-US" dirty="0"/>
              <a:t>다방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과 인터넷 카페</a:t>
            </a:r>
            <a:r>
              <a:rPr lang="en-US" altLang="ko-KR" dirty="0"/>
              <a:t>, </a:t>
            </a:r>
            <a:r>
              <a:rPr lang="ko-KR" altLang="en-US" dirty="0"/>
              <a:t>등의 형태로 하지만 정보 </a:t>
            </a:r>
            <a:r>
              <a:rPr lang="ko-KR" altLang="en-US" dirty="0" err="1"/>
              <a:t>공유까지만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결제와 거래는 최종적으로 직접 만나서 대부분 중개인의 관리 하에 최종 거래가 이루어짐</a:t>
            </a:r>
          </a:p>
        </p:txBody>
      </p:sp>
    </p:spTree>
    <p:extLst>
      <p:ext uri="{BB962C8B-B14F-4D97-AF65-F5344CB8AC3E}">
        <p14:creationId xmlns:p14="http://schemas.microsoft.com/office/powerpoint/2010/main" val="16379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현행 부동산 거래 계약의 만연한 문제점들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678">
            <a:off x="1765180" y="3303146"/>
            <a:ext cx="4460240" cy="742988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7">
            <a:off x="492760" y="5033920"/>
            <a:ext cx="7005081" cy="975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133">
            <a:off x="7689505" y="1785095"/>
            <a:ext cx="4235668" cy="39435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344">
            <a:off x="493891" y="2191050"/>
            <a:ext cx="8494465" cy="10739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5343">
            <a:off x="3771801" y="4252219"/>
            <a:ext cx="3835597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우리가 지금부터 탈중앙화 부동산 거래</a:t>
            </a:r>
            <a:r>
              <a:rPr lang="en-US" altLang="ko-KR" dirty="0" err="1"/>
              <a:t>dApp</a:t>
            </a:r>
            <a:r>
              <a:rPr lang="ko-KR" altLang="en-US" dirty="0"/>
              <a:t>을 써야 </a:t>
            </a:r>
            <a:r>
              <a:rPr lang="ko-KR" altLang="en-US"/>
              <a:t>하는 이유</a:t>
            </a:r>
          </a:p>
        </p:txBody>
      </p:sp>
      <p:graphicFrame>
        <p:nvGraphicFramePr>
          <p:cNvPr id="22" name="내용 개체 틀 4">
            <a:extLst>
              <a:ext uri="{FF2B5EF4-FFF2-40B4-BE49-F238E27FC236}">
                <a16:creationId xmlns:a16="http://schemas.microsoft.com/office/drawing/2014/main" id="{2C31B970-D32F-40D2-9BF3-43FA36FDF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074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34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D-bang </a:t>
            </a:r>
            <a:r>
              <a:rPr lang="ko-KR" altLang="en-US" sz="5400" dirty="0"/>
              <a:t>주요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0">
              <a:spcBef>
                <a:spcPts val="600"/>
              </a:spcBef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부동산 계약 체결</a:t>
            </a:r>
          </a:p>
          <a:p>
            <a:pPr marL="342900" indent="0">
              <a:spcBef>
                <a:spcPts val="600"/>
              </a:spcBef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매물 정보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건물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집 정보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latin typeface="Arial"/>
              <a:ea typeface="Arial"/>
              <a:cs typeface="Arial"/>
              <a:sym typeface="Arial"/>
            </a:endParaRPr>
          </a:p>
          <a:p>
            <a:pPr marL="342900" indent="0">
              <a:spcBef>
                <a:spcPts val="600"/>
              </a:spcBef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회원제 이용</a:t>
            </a:r>
          </a:p>
          <a:p>
            <a:pPr marL="342900" indent="0">
              <a:spcBef>
                <a:spcPts val="600"/>
              </a:spcBef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전자지갑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계약시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필요한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이더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어카운트와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가스를 위한 지갑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dirty="0">
              <a:latin typeface="Arial"/>
              <a:ea typeface="Arial"/>
              <a:cs typeface="Arial"/>
              <a:sym typeface="Arial"/>
            </a:endParaRPr>
          </a:p>
          <a:p>
            <a:pPr marL="342900" indent="0">
              <a:spcBef>
                <a:spcPts val="600"/>
              </a:spcBef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평가시스템</a:t>
            </a:r>
          </a:p>
          <a:p>
            <a:endParaRPr lang="ko-KR" altLang="en-US" dirty="0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9DC5AE49-8723-40C8-B78A-DB41D562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9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정의서</a:t>
            </a:r>
            <a:r>
              <a:rPr lang="en-US" altLang="ko-KR" dirty="0"/>
              <a:t> - Information Architecture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06568"/>
              </p:ext>
            </p:extLst>
          </p:nvPr>
        </p:nvGraphicFramePr>
        <p:xfrm>
          <a:off x="1008667" y="1583708"/>
          <a:ext cx="10105536" cy="5024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5020">
                  <a:extLst>
                    <a:ext uri="{9D8B030D-6E8A-4147-A177-3AD203B41FA5}">
                      <a16:colId xmlns:a16="http://schemas.microsoft.com/office/drawing/2014/main" val="2395380688"/>
                    </a:ext>
                  </a:extLst>
                </a:gridCol>
                <a:gridCol w="1250169">
                  <a:extLst>
                    <a:ext uri="{9D8B030D-6E8A-4147-A177-3AD203B41FA5}">
                      <a16:colId xmlns:a16="http://schemas.microsoft.com/office/drawing/2014/main" val="1739131109"/>
                    </a:ext>
                  </a:extLst>
                </a:gridCol>
                <a:gridCol w="1175755">
                  <a:extLst>
                    <a:ext uri="{9D8B030D-6E8A-4147-A177-3AD203B41FA5}">
                      <a16:colId xmlns:a16="http://schemas.microsoft.com/office/drawing/2014/main" val="619681865"/>
                    </a:ext>
                  </a:extLst>
                </a:gridCol>
                <a:gridCol w="1994318">
                  <a:extLst>
                    <a:ext uri="{9D8B030D-6E8A-4147-A177-3AD203B41FA5}">
                      <a16:colId xmlns:a16="http://schemas.microsoft.com/office/drawing/2014/main" val="721761437"/>
                    </a:ext>
                  </a:extLst>
                </a:gridCol>
                <a:gridCol w="1994318">
                  <a:extLst>
                    <a:ext uri="{9D8B030D-6E8A-4147-A177-3AD203B41FA5}">
                      <a16:colId xmlns:a16="http://schemas.microsoft.com/office/drawing/2014/main" val="2298403685"/>
                    </a:ext>
                  </a:extLst>
                </a:gridCol>
                <a:gridCol w="1785956">
                  <a:extLst>
                    <a:ext uri="{9D8B030D-6E8A-4147-A177-3AD203B41FA5}">
                      <a16:colId xmlns:a16="http://schemas.microsoft.com/office/drawing/2014/main" val="1980228539"/>
                    </a:ext>
                  </a:extLst>
                </a:gridCol>
              </a:tblGrid>
              <a:tr h="209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1depth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2depth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3depth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Details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comment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778001"/>
                  </a:ext>
                </a:extLst>
              </a:tr>
              <a:tr h="28519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Login 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3896378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비밀번호찾기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비밀번호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87902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38432"/>
                  </a:ext>
                </a:extLst>
              </a:tr>
              <a:tr h="2851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Main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메인페이지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이용가이드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9497829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검색옵션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22488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인기매물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61438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최신매물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162931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로그인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1606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90728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방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83158"/>
                  </a:ext>
                </a:extLst>
              </a:tr>
              <a:tr h="53683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Register 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아이디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u="none" strike="noStrike">
                          <a:effectLst/>
                        </a:rPr>
                        <a:t>Email</a:t>
                      </a:r>
                      <a:r>
                        <a:rPr lang="ko-KR" altLang="en-US" sz="1000" u="none" strike="noStrike">
                          <a:effectLst/>
                        </a:rPr>
                        <a:t>은 회원가입 인증용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추후 추가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2172280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아이디 중복체크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8067851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비밀번호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패스워드 </a:t>
                      </a:r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r>
                        <a:rPr lang="ko-KR" altLang="en-US" sz="1000" u="none" strike="noStrike">
                          <a:effectLst/>
                        </a:rPr>
                        <a:t>자리 이상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9145428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Email / hp </a:t>
                      </a:r>
                      <a:r>
                        <a:rPr lang="ko-KR" altLang="en-US" sz="1000" u="none" strike="noStrike">
                          <a:effectLst/>
                        </a:rPr>
                        <a:t>중복체크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7979113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핸드폰번호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4083092"/>
                  </a:ext>
                </a:extLst>
              </a:tr>
              <a:tr h="2851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661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2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정의서</a:t>
            </a:r>
            <a:r>
              <a:rPr lang="en-US" altLang="ko-KR" dirty="0"/>
              <a:t> - Information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19093"/>
              </p:ext>
            </p:extLst>
          </p:nvPr>
        </p:nvGraphicFramePr>
        <p:xfrm>
          <a:off x="754146" y="1602554"/>
          <a:ext cx="10171259" cy="447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739">
                  <a:extLst>
                    <a:ext uri="{9D8B030D-6E8A-4147-A177-3AD203B41FA5}">
                      <a16:colId xmlns:a16="http://schemas.microsoft.com/office/drawing/2014/main" val="1218741242"/>
                    </a:ext>
                  </a:extLst>
                </a:gridCol>
                <a:gridCol w="1188297">
                  <a:extLst>
                    <a:ext uri="{9D8B030D-6E8A-4147-A177-3AD203B41FA5}">
                      <a16:colId xmlns:a16="http://schemas.microsoft.com/office/drawing/2014/main" val="2002966442"/>
                    </a:ext>
                  </a:extLst>
                </a:gridCol>
                <a:gridCol w="1683422">
                  <a:extLst>
                    <a:ext uri="{9D8B030D-6E8A-4147-A177-3AD203B41FA5}">
                      <a16:colId xmlns:a16="http://schemas.microsoft.com/office/drawing/2014/main" val="2357137318"/>
                    </a:ext>
                  </a:extLst>
                </a:gridCol>
                <a:gridCol w="1895617">
                  <a:extLst>
                    <a:ext uri="{9D8B030D-6E8A-4147-A177-3AD203B41FA5}">
                      <a16:colId xmlns:a16="http://schemas.microsoft.com/office/drawing/2014/main" val="208163010"/>
                    </a:ext>
                  </a:extLst>
                </a:gridCol>
                <a:gridCol w="1895617">
                  <a:extLst>
                    <a:ext uri="{9D8B030D-6E8A-4147-A177-3AD203B41FA5}">
                      <a16:colId xmlns:a16="http://schemas.microsoft.com/office/drawing/2014/main" val="3517170171"/>
                    </a:ext>
                  </a:extLst>
                </a:gridCol>
                <a:gridCol w="1697567">
                  <a:extLst>
                    <a:ext uri="{9D8B030D-6E8A-4147-A177-3AD203B41FA5}">
                      <a16:colId xmlns:a16="http://schemas.microsoft.com/office/drawing/2014/main" val="711792543"/>
                    </a:ext>
                  </a:extLst>
                </a:gridCol>
              </a:tblGrid>
              <a:tr h="29389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searchRoom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매물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방사진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0922705"/>
                  </a:ext>
                </a:extLst>
              </a:tr>
              <a:tr h="29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40826"/>
                  </a:ext>
                </a:extLst>
              </a:tr>
              <a:tr h="29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검색옵션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월세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87734"/>
                  </a:ext>
                </a:extLst>
              </a:tr>
              <a:tr h="29389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Content Detail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매물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찜등록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임대인의 경우 삭제하기 버튼이 표시된다</a:t>
                      </a:r>
                      <a:r>
                        <a:rPr lang="en-US" altLang="ko-KR" sz="1000" u="none" strike="noStrike">
                          <a:effectLst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5219658"/>
                  </a:ext>
                </a:extLst>
              </a:tr>
              <a:tr h="29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계약신청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지도상 위치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46404"/>
                  </a:ext>
                </a:extLst>
              </a:tr>
              <a:tr h="29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마이페이지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78545"/>
                  </a:ext>
                </a:extLst>
              </a:tr>
              <a:tr h="29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삭제하기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23948"/>
                  </a:ext>
                </a:extLst>
              </a:tr>
              <a:tr h="293891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Contract 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계약중</a:t>
                      </a:r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effectLst/>
                        </a:rPr>
                        <a:t>임차인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최종확인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u="none" strike="noStrike">
                          <a:effectLst/>
                        </a:rPr>
                        <a:t>User ,owner </a:t>
                      </a:r>
                      <a:r>
                        <a:rPr lang="ko-KR" altLang="en-US" sz="1000" u="none" strike="noStrike">
                          <a:effectLst/>
                        </a:rPr>
                        <a:t>정보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방정보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계약내용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양측이 최종확인시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최종화면창인 </a:t>
                      </a:r>
                      <a:r>
                        <a:rPr lang="en-US" altLang="ko-KR" sz="1000" u="none" strike="noStrike">
                          <a:effectLst/>
                        </a:rPr>
                        <a:t>result</a:t>
                      </a:r>
                      <a:r>
                        <a:rPr lang="ko-KR" altLang="en-US" sz="1000" u="none" strike="noStrike">
                          <a:effectLst/>
                        </a:rPr>
                        <a:t>로 이동함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확인하면 이더리움 네트워크로 계약내용 저장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3693745"/>
                  </a:ext>
                </a:extLst>
              </a:tr>
              <a:tr h="180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취소하기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87163"/>
                  </a:ext>
                </a:extLst>
              </a:tr>
              <a:tr h="8298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수정하기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4162"/>
                  </a:ext>
                </a:extLst>
              </a:tr>
              <a:tr h="285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계약중</a:t>
                      </a:r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effectLst/>
                        </a:rPr>
                        <a:t>임대인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최종확인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u="none" strike="noStrike">
                          <a:effectLst/>
                        </a:rPr>
                        <a:t>User ,owner </a:t>
                      </a:r>
                      <a:r>
                        <a:rPr lang="ko-KR" altLang="en-US" sz="1000" u="none" strike="noStrike">
                          <a:effectLst/>
                        </a:rPr>
                        <a:t>정보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방정보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계약내용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9350636"/>
                  </a:ext>
                </a:extLst>
              </a:tr>
              <a:tr h="535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취소하기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14394"/>
                  </a:ext>
                </a:extLst>
              </a:tr>
              <a:tr h="293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>
                          <a:effectLst/>
                        </a:rPr>
                        <a:t>수정하기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8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4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정의서</a:t>
            </a:r>
            <a:r>
              <a:rPr lang="en-US" altLang="ko-KR" dirty="0"/>
              <a:t> - Information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962539" y="1774441"/>
          <a:ext cx="8266921" cy="4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7955">
                  <a:extLst>
                    <a:ext uri="{9D8B030D-6E8A-4147-A177-3AD203B41FA5}">
                      <a16:colId xmlns:a16="http://schemas.microsoft.com/office/drawing/2014/main" val="931221604"/>
                    </a:ext>
                  </a:extLst>
                </a:gridCol>
                <a:gridCol w="957823">
                  <a:extLst>
                    <a:ext uri="{9D8B030D-6E8A-4147-A177-3AD203B41FA5}">
                      <a16:colId xmlns:a16="http://schemas.microsoft.com/office/drawing/2014/main" val="2156730171"/>
                    </a:ext>
                  </a:extLst>
                </a:gridCol>
                <a:gridCol w="1356915">
                  <a:extLst>
                    <a:ext uri="{9D8B030D-6E8A-4147-A177-3AD203B41FA5}">
                      <a16:colId xmlns:a16="http://schemas.microsoft.com/office/drawing/2014/main" val="3239319052"/>
                    </a:ext>
                  </a:extLst>
                </a:gridCol>
                <a:gridCol w="1527955">
                  <a:extLst>
                    <a:ext uri="{9D8B030D-6E8A-4147-A177-3AD203B41FA5}">
                      <a16:colId xmlns:a16="http://schemas.microsoft.com/office/drawing/2014/main" val="1868693784"/>
                    </a:ext>
                  </a:extLst>
                </a:gridCol>
                <a:gridCol w="1527955">
                  <a:extLst>
                    <a:ext uri="{9D8B030D-6E8A-4147-A177-3AD203B41FA5}">
                      <a16:colId xmlns:a16="http://schemas.microsoft.com/office/drawing/2014/main" val="3213288484"/>
                    </a:ext>
                  </a:extLst>
                </a:gridCol>
                <a:gridCol w="1368318">
                  <a:extLst>
                    <a:ext uri="{9D8B030D-6E8A-4147-A177-3AD203B41FA5}">
                      <a16:colId xmlns:a16="http://schemas.microsoft.com/office/drawing/2014/main" val="3752783552"/>
                    </a:ext>
                  </a:extLst>
                </a:gridCol>
              </a:tblGrid>
              <a:tr h="15562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contractResult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계약결과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확인하기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계약정보내용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73586514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표시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12487"/>
                  </a:ext>
                </a:extLst>
              </a:tr>
              <a:tr h="410856">
                <a:tc rowSpan="17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My 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찜한목록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목록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클릭시 해당매물로 이동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484274385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삭제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76808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41958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회원정보수정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수정하기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기존 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744418808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새 비밀번호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u="none" strike="noStrike">
                          <a:effectLst/>
                        </a:rPr>
                        <a:t>Id</a:t>
                      </a:r>
                      <a:r>
                        <a:rPr lang="ko-KR" altLang="en-US" sz="1000" u="none" strike="noStrike">
                          <a:effectLst/>
                        </a:rPr>
                        <a:t>는 </a:t>
                      </a:r>
                      <a:r>
                        <a:rPr lang="en-US" altLang="ko-KR" sz="1000" u="none" strike="noStrike">
                          <a:effectLst/>
                        </a:rPr>
                        <a:t>default</a:t>
                      </a:r>
                      <a:r>
                        <a:rPr lang="ko-KR" altLang="en-US" sz="1000" u="none" strike="noStrike">
                          <a:effectLst/>
                        </a:rPr>
                        <a:t>로 표기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670660134"/>
                  </a:ext>
                </a:extLst>
              </a:tr>
              <a:tr h="398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새 비밀번호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패스워드 </a:t>
                      </a:r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r>
                        <a:rPr lang="ko-KR" altLang="en-US" sz="1000" u="none" strike="noStrike">
                          <a:effectLst/>
                        </a:rPr>
                        <a:t>자리 이상 체크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908343359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탈퇴하기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이름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Email /</a:t>
                      </a:r>
                      <a:r>
                        <a:rPr lang="ko-KR" altLang="en-US" sz="1000" u="none" strike="noStrike">
                          <a:effectLst/>
                        </a:rPr>
                        <a:t>핸드폰 체크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816450359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핸드폰번호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528362505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Email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391620293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이전 계약내역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거래번호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이전 거래정보들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980617934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거래내역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33057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가격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63117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나의 계약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메인페이지 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대기중인 매물 리스트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대기중인 매물들과 현재 진행중인 계약 리스트를 보여준다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896319020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계약중인 매물 리스트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97071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68305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>
                          <a:effectLst/>
                        </a:rPr>
                        <a:t>전자지갑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이더리움 지갑주소 등록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768556504"/>
                  </a:ext>
                </a:extLst>
              </a:tr>
              <a:tr h="2116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돌아가기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Eth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 dirty="0" err="1">
                          <a:effectLst/>
                        </a:rPr>
                        <a:t>이더리움</a:t>
                      </a:r>
                      <a:r>
                        <a:rPr lang="ko-KR" altLang="en-US" sz="1000" u="none" strike="noStrike" dirty="0">
                          <a:effectLst/>
                        </a:rPr>
                        <a:t> 지갑주소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1693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62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정의서</a:t>
            </a:r>
            <a:r>
              <a:rPr lang="en-US" altLang="ko-KR" dirty="0"/>
              <a:t> - Information Architecture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235611"/>
              </p:ext>
            </p:extLst>
          </p:nvPr>
        </p:nvGraphicFramePr>
        <p:xfrm>
          <a:off x="838201" y="1762811"/>
          <a:ext cx="10257147" cy="4392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600">
                  <a:extLst>
                    <a:ext uri="{9D8B030D-6E8A-4147-A177-3AD203B41FA5}">
                      <a16:colId xmlns:a16="http://schemas.microsoft.com/office/drawing/2014/main" val="3225926895"/>
                    </a:ext>
                  </a:extLst>
                </a:gridCol>
                <a:gridCol w="1268926">
                  <a:extLst>
                    <a:ext uri="{9D8B030D-6E8A-4147-A177-3AD203B41FA5}">
                      <a16:colId xmlns:a16="http://schemas.microsoft.com/office/drawing/2014/main" val="838974150"/>
                    </a:ext>
                  </a:extLst>
                </a:gridCol>
                <a:gridCol w="1193394">
                  <a:extLst>
                    <a:ext uri="{9D8B030D-6E8A-4147-A177-3AD203B41FA5}">
                      <a16:colId xmlns:a16="http://schemas.microsoft.com/office/drawing/2014/main" val="4264164266"/>
                    </a:ext>
                  </a:extLst>
                </a:gridCol>
                <a:gridCol w="2024238">
                  <a:extLst>
                    <a:ext uri="{9D8B030D-6E8A-4147-A177-3AD203B41FA5}">
                      <a16:colId xmlns:a16="http://schemas.microsoft.com/office/drawing/2014/main" val="3774006724"/>
                    </a:ext>
                  </a:extLst>
                </a:gridCol>
                <a:gridCol w="2024238">
                  <a:extLst>
                    <a:ext uri="{9D8B030D-6E8A-4147-A177-3AD203B41FA5}">
                      <a16:colId xmlns:a16="http://schemas.microsoft.com/office/drawing/2014/main" val="1676161595"/>
                    </a:ext>
                  </a:extLst>
                </a:gridCol>
                <a:gridCol w="1812751">
                  <a:extLst>
                    <a:ext uri="{9D8B030D-6E8A-4147-A177-3AD203B41FA5}">
                      <a16:colId xmlns:a16="http://schemas.microsoft.com/office/drawing/2014/main" val="4010454560"/>
                    </a:ext>
                  </a:extLst>
                </a:gridCol>
              </a:tblGrid>
              <a:tr h="48809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 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매물 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첨부하기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매물 정보 기입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3679574"/>
                  </a:ext>
                </a:extLst>
              </a:tr>
              <a:tr h="488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등록 후 메인페이지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매물 형태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68830"/>
                  </a:ext>
                </a:extLst>
              </a:tr>
              <a:tr h="488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가격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00622"/>
                  </a:ext>
                </a:extLst>
              </a:tr>
              <a:tr h="488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층수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85443"/>
                  </a:ext>
                </a:extLst>
              </a:tr>
              <a:tr h="488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옵션 여부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87691"/>
                  </a:ext>
                </a:extLst>
              </a:tr>
              <a:tr h="488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평수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589808"/>
                  </a:ext>
                </a:extLst>
              </a:tr>
              <a:tr h="4880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u="none" strike="noStrike">
                          <a:effectLst/>
                        </a:rPr>
                        <a:t>방 개수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58234"/>
                  </a:ext>
                </a:extLst>
              </a:tr>
              <a:tr h="488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Delete account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회원탈퇴완료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회원탈퇴 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261549"/>
                  </a:ext>
                </a:extLst>
              </a:tr>
              <a:tr h="4880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Compelte account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회원가입완료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가입완료 확인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59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457</Words>
  <Application>Microsoft Office PowerPoint</Application>
  <PresentationFormat>와이드스크린</PresentationFormat>
  <Paragraphs>213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탈중앙화 부동산 거래 사이트 D-bang(디방)</vt:lpstr>
      <vt:lpstr>현재 부동산 거래 시스템</vt:lpstr>
      <vt:lpstr>현행 부동산 거래 계약의 만연한 문제점들..</vt:lpstr>
      <vt:lpstr>우리가 지금부터 탈중앙화 부동산 거래dApp을 써야 하는 이유</vt:lpstr>
      <vt:lpstr>D-bang 주요 기능</vt:lpstr>
      <vt:lpstr>기능 정의서 - Information Architecture</vt:lpstr>
      <vt:lpstr>기능 정의서 - Information Architecture</vt:lpstr>
      <vt:lpstr>기능 정의서 - Information Architecture</vt:lpstr>
      <vt:lpstr>기능 정의서 - Information Architecture</vt:lpstr>
      <vt:lpstr>Flow chart</vt:lpstr>
      <vt:lpstr>Flow chart</vt:lpstr>
      <vt:lpstr>Flow chart</vt:lpstr>
      <vt:lpstr>Flow chart</vt:lpstr>
      <vt:lpstr>DB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수수료, 임차인, 임대인</dc:title>
  <dc:creator>재원</dc:creator>
  <cp:lastModifiedBy>재원</cp:lastModifiedBy>
  <cp:revision>27</cp:revision>
  <dcterms:created xsi:type="dcterms:W3CDTF">2019-12-26T09:48:20Z</dcterms:created>
  <dcterms:modified xsi:type="dcterms:W3CDTF">2019-12-27T08:03:25Z</dcterms:modified>
</cp:coreProperties>
</file>