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9AA0A6"/>
          </p15:clr>
        </p15:guide>
        <p15:guide id="2" pos="38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ECB48F-9E08-461B-AB97-3653B62BDAC8}">
  <a:tblStyle styleId="{05ECB48F-9E08-461B-AB97-3653B62BDAC8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tcBdr/>
        <a:fill>
          <a:solidFill>
            <a:srgbClr val="DDE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bef6ebcc3_4_2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bef6ebcc3_4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ef6ebcc3_4_3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bef6ebcc3_4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ef6ebcc3_4_3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bef6ebcc3_4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ef6ebcc3_4_3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7bef6ebcc3_4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ef6ebcc3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ef6ebcc3_4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7bef6ebcc3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bef6ebcc3_4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bef6ebcc3_4_4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7bef6ebcc3_4_4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bef6ebcc3_4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7bef6ebcc3_4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ef6ebcc3_4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7bef6ebcc3_4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bef6ebcc3_4_4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7bef6ebcc3_4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ef6ebcc3_4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7bef6ebcc3_4_3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7bef6ebcc3_4_3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bef6ebcc3_4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7bef6ebcc3_4_2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7bef6ebcc3_4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897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ef6ebcc3_4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bef6ebcc3_4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ef6ebcc3_4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bef6ebcc3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ef6ebcc3_4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bef6ebcc3_4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ef6ebcc3_4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7bef6ebcc3_4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ef6ebcc3_4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bef6ebcc3_4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>
  <p:cSld name="제목 슬라이드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>
            <a:spLocks noGrp="1"/>
          </p:cNvSpPr>
          <p:nvPr>
            <p:ph type="pic" idx="2"/>
          </p:nvPr>
        </p:nvSpPr>
        <p:spPr>
          <a:xfrm>
            <a:off x="86715" y="86714"/>
            <a:ext cx="12018600" cy="668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60000" tIns="360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0" y="1768422"/>
            <a:ext cx="6840000" cy="23876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algun Gothic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spcFirstLastPara="1" wrap="square" lIns="432000" tIns="14400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큰 이미지 및 텍스트">
  <p:cSld name="큰 이미지 및 텍스트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84000" y="3517901"/>
            <a:ext cx="6012000" cy="140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88000" tIns="0" rIns="432000" bIns="1440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algun Gothic"/>
              <a:buNone/>
              <a:defRPr sz="4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88000" tIns="144000" rIns="43200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 i="1" u="none" strike="noStrike" cap="none"/>
            </a:lvl1pPr>
            <a:lvl2pPr marL="0" lvl="1" indent="0" algn="ctr" rtl="0">
              <a:spcBef>
                <a:spcPts val="0"/>
              </a:spcBef>
              <a:buNone/>
              <a:defRPr sz="1200" i="1" u="none" strike="noStrike" cap="none"/>
            </a:lvl2pPr>
            <a:lvl3pPr marL="0" lvl="2" indent="0" algn="ctr" rtl="0">
              <a:spcBef>
                <a:spcPts val="0"/>
              </a:spcBef>
              <a:buNone/>
              <a:defRPr sz="1200" i="1" u="none" strike="noStrike" cap="none"/>
            </a:lvl3pPr>
            <a:lvl4pPr marL="0" lvl="3" indent="0" algn="ctr" rtl="0">
              <a:spcBef>
                <a:spcPts val="0"/>
              </a:spcBef>
              <a:buNone/>
              <a:defRPr sz="1200" i="1" u="none" strike="noStrike" cap="none"/>
            </a:lvl4pPr>
            <a:lvl5pPr marL="0" lvl="4" indent="0" algn="ctr" rtl="0">
              <a:spcBef>
                <a:spcPts val="0"/>
              </a:spcBef>
              <a:buNone/>
              <a:defRPr sz="1200" i="1" u="none" strike="noStrike" cap="none"/>
            </a:lvl5pPr>
            <a:lvl6pPr marL="0" lvl="5" indent="0" algn="ctr" rtl="0">
              <a:spcBef>
                <a:spcPts val="0"/>
              </a:spcBef>
              <a:buNone/>
              <a:defRPr sz="1200" i="1" u="none" strike="noStrike" cap="none"/>
            </a:lvl6pPr>
            <a:lvl7pPr marL="0" lvl="6" indent="0" algn="ctr" rtl="0">
              <a:spcBef>
                <a:spcPts val="0"/>
              </a:spcBef>
              <a:buNone/>
              <a:defRPr sz="1200" i="1" u="none" strike="noStrike" cap="none"/>
            </a:lvl7pPr>
            <a:lvl8pPr marL="0" lvl="7" indent="0" algn="ctr" rtl="0">
              <a:spcBef>
                <a:spcPts val="0"/>
              </a:spcBef>
              <a:buNone/>
              <a:defRPr sz="1200" i="1" u="none" strike="noStrike" cap="none"/>
            </a:lvl8pPr>
            <a:lvl9pPr marL="0" lvl="8" indent="0" algn="ctr" rtl="0">
              <a:spcBef>
                <a:spcPts val="0"/>
              </a:spcBef>
              <a:buNone/>
              <a:defRPr sz="1200" i="1" u="none" strike="noStrike" cap="none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5861957" y="661307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3"/>
          <p:cNvSpPr>
            <a:spLocks noGrp="1"/>
          </p:cNvSpPr>
          <p:nvPr>
            <p:ph type="pic" idx="2"/>
          </p:nvPr>
        </p:nvSpPr>
        <p:spPr>
          <a:xfrm>
            <a:off x="84000" y="86714"/>
            <a:ext cx="6009285" cy="34311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3"/>
          </p:nvPr>
        </p:nvSpPr>
        <p:spPr>
          <a:xfrm>
            <a:off x="6464300" y="1152000"/>
            <a:ext cx="53077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큰 번호 옵션 1">
  <p:cSld name="큰 번호 옵션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06843" y="3429050"/>
            <a:ext cx="4522314" cy="27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 rtl="0">
              <a:spcBef>
                <a:spcPts val="0"/>
              </a:spcBef>
              <a:buNone/>
              <a:defRPr sz="1200" b="1" i="1" u="none" strike="noStrike" cap="none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6774740" y="3429000"/>
            <a:ext cx="452240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906463" y="2278063"/>
            <a:ext cx="452278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>
                <a:latin typeface="Rockwell"/>
                <a:ea typeface="Rockwell"/>
                <a:cs typeface="Rockwell"/>
                <a:sym typeface="Rockw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4"/>
          </p:nvPr>
        </p:nvSpPr>
        <p:spPr>
          <a:xfrm>
            <a:off x="6762750" y="2278063"/>
            <a:ext cx="452278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0"/>
              <a:buNone/>
              <a:defRPr sz="8000" b="1" i="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글머리 기호 이미지">
  <p:cSld name="1_글머리 기호 이미지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3050592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345060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7639529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759111" y="2030748"/>
            <a:ext cx="1508700" cy="1508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solidFill>
                <a:srgbClr val="F3F3F3"/>
              </a:solidFill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2726075" y="4688112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020543" y="4688112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3"/>
          </p:nvPr>
        </p:nvSpPr>
        <p:spPr>
          <a:xfrm>
            <a:off x="7315012" y="4683647"/>
            <a:ext cx="2160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"/>
          </p:nvPr>
        </p:nvSpPr>
        <p:spPr>
          <a:xfrm>
            <a:off x="431800" y="3926334"/>
            <a:ext cx="2160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5"/>
          </p:nvPr>
        </p:nvSpPr>
        <p:spPr>
          <a:xfrm>
            <a:off x="2726076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6"/>
          </p:nvPr>
        </p:nvSpPr>
        <p:spPr>
          <a:xfrm>
            <a:off x="5020543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7"/>
          </p:nvPr>
        </p:nvSpPr>
        <p:spPr>
          <a:xfrm>
            <a:off x="7315013" y="3926335"/>
            <a:ext cx="2160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8"/>
          </p:nvPr>
        </p:nvSpPr>
        <p:spPr>
          <a:xfrm>
            <a:off x="432094" y="4683350"/>
            <a:ext cx="21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>
            <a:spLocks noGrp="1"/>
          </p:cNvSpPr>
          <p:nvPr>
            <p:ph type="pic" idx="9"/>
          </p:nvPr>
        </p:nvSpPr>
        <p:spPr>
          <a:xfrm>
            <a:off x="1086454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>
            <a:spLocks noGrp="1"/>
          </p:cNvSpPr>
          <p:nvPr>
            <p:ph type="pic" idx="13"/>
          </p:nvPr>
        </p:nvSpPr>
        <p:spPr>
          <a:xfrm>
            <a:off x="3380176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14"/>
          </p:nvPr>
        </p:nvSpPr>
        <p:spPr>
          <a:xfrm>
            <a:off x="5673898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15"/>
          </p:nvPr>
        </p:nvSpPr>
        <p:spPr>
          <a:xfrm>
            <a:off x="7967620" y="235809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감사합니다!">
  <p:cSld name="감사합니다!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>
            <a:spLocks noGrp="1"/>
          </p:cNvSpPr>
          <p:nvPr>
            <p:ph type="pic" idx="2"/>
          </p:nvPr>
        </p:nvSpPr>
        <p:spPr>
          <a:xfrm>
            <a:off x="86715" y="86714"/>
            <a:ext cx="12018600" cy="668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60000" tIns="36000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None/>
              <a:defRPr sz="11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288000" tIns="0" rIns="2160000" bIns="1440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algun Gothic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spcFirstLastPara="1" wrap="square" lIns="216000" tIns="144000" rIns="57600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6" name="Google Shape;66;p6"/>
          <p:cNvCxnSpPr/>
          <p:nvPr/>
        </p:nvCxnSpPr>
        <p:spPr>
          <a:xfrm>
            <a:off x="7777113" y="2412127"/>
            <a:ext cx="0" cy="11001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2667000" y="4142258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2667000" y="4448040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>
            <a:spLocks noGrp="1"/>
          </p:cNvSpPr>
          <p:nvPr>
            <p:ph type="pic" idx="5"/>
          </p:nvPr>
        </p:nvSpPr>
        <p:spPr>
          <a:xfrm>
            <a:off x="8065008" y="2587752"/>
            <a:ext cx="1344168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6"/>
          </p:nvPr>
        </p:nvSpPr>
        <p:spPr>
          <a:xfrm>
            <a:off x="2667000" y="4753821"/>
            <a:ext cx="4508500" cy="27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>
  <p:cSld name="1_제목만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113395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algun Gothic"/>
              <a:buNone/>
              <a:defRPr sz="32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1533871" y="6185902"/>
            <a:ext cx="73500" cy="735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1892084" y="6561525"/>
            <a:ext cx="100500" cy="1005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771286"/>
            <a:ext cx="12192000" cy="86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"/>
          <p:cNvSpPr/>
          <p:nvPr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"/>
          <p:cNvSpPr/>
          <p:nvPr/>
        </p:nvSpPr>
        <p:spPr>
          <a:xfrm rot="5400000">
            <a:off x="8719643" y="3385643"/>
            <a:ext cx="6858000" cy="86714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1"/>
          <p:cNvSpPr/>
          <p:nvPr/>
        </p:nvSpPr>
        <p:spPr>
          <a:xfrm rot="1361192">
            <a:off x="11394972" y="6053788"/>
            <a:ext cx="634708" cy="634708"/>
          </a:xfrm>
          <a:prstGeom prst="octagon">
            <a:avLst>
              <a:gd name="adj" fmla="val 29289"/>
            </a:avLst>
          </a:prstGeom>
          <a:noFill/>
          <a:ln w="9525" cap="flat" cmpd="sng">
            <a:solidFill>
              <a:srgbClr val="F3F3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1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1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8734570" y="6278857"/>
            <a:ext cx="2510700" cy="184800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D-</a:t>
            </a:r>
            <a:r>
              <a:rPr lang="ko-KR" sz="1200" b="1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an</a:t>
            </a:r>
            <a:r>
              <a:rPr lang="ko-KR" sz="1200" b="1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sz="1200" b="1" i="0" u="none" strike="noStrike" cap="none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(디방)</a:t>
            </a:r>
            <a:endParaRPr sz="12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1342875" y="5990144"/>
            <a:ext cx="260400" cy="2604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image" Target="../media/image31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16.png"/><Relationship Id="rId19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1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8" descr="나무 클로즈업&#10;&#10;높은 신뢰도로 생성된 설명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715" y="86714"/>
            <a:ext cx="12018600" cy="6684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2458050" y="1592575"/>
            <a:ext cx="7275900" cy="3882000"/>
          </a:xfrm>
          <a:prstGeom prst="rect">
            <a:avLst/>
          </a:prstGeom>
          <a:solidFill>
            <a:srgbClr val="000000">
              <a:alpha val="3952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</a:rPr>
              <a:t>D-Bang(디방)</a:t>
            </a:r>
            <a:endParaRPr sz="3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</a:endParaRPr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</a:pPr>
            <a:r>
              <a:rPr lang="ko-KR" sz="3000" b="1">
                <a:solidFill>
                  <a:schemeClr val="lt1"/>
                </a:solidFill>
              </a:rPr>
              <a:t>탈중앙화 부동산 거래 플랫폼   -</a:t>
            </a:r>
            <a:endParaRPr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82" name="Google Shape;182;p16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10</a:t>
            </a:fld>
            <a:endParaRPr i="0"/>
          </a:p>
        </p:txBody>
      </p:sp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그래서 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4" name="Google Shape;184;p16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10</a:t>
            </a:fld>
            <a:endParaRPr i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1750800" y="1859400"/>
            <a:ext cx="86904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중개인이 없는 시스템을 통해 부동산 사기 방지 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750800" y="3471875"/>
            <a:ext cx="86904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천차만별인 중개 수수료 대폭 감소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1750800" y="4995875"/>
            <a:ext cx="86904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후기 시스템 도입으로 거래 질적 향상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94" name="Google Shape;194;p17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11</a:t>
            </a:fld>
            <a:endParaRPr i="0"/>
          </a:p>
        </p:txBody>
      </p:sp>
      <p:sp>
        <p:nvSpPr>
          <p:cNvPr id="195" name="Google Shape;195;p17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스마트 컨트랙트 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17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11</a:t>
            </a:fld>
            <a:endParaRPr i="0"/>
          </a:p>
        </p:txBody>
      </p: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372550" y="1687950"/>
            <a:ext cx="5559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블록체인의 핵심 구성요소 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1247099" y="2885575"/>
            <a:ext cx="9697800" cy="22425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블록체인 기반 애플리케이션을 구성하는 규칙과 프로세스를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작성할 수 있는 자기 실행 코드</a:t>
            </a:r>
            <a:r>
              <a:rPr lang="ko-KR" b="1">
                <a:solidFill>
                  <a:srgbClr val="FFFFFF"/>
                </a:solidFill>
              </a:rPr>
              <a:t>  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205" name="Google Shape;205;p18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12</a:t>
            </a:fld>
            <a:endParaRPr i="0"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66675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디방 스마트 컨트랙트 구현 요소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18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12</a:t>
            </a:fld>
            <a:endParaRPr i="0"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4294967295"/>
          </p:nvPr>
        </p:nvSpPr>
        <p:spPr>
          <a:xfrm>
            <a:off x="791700" y="1928800"/>
            <a:ext cx="10608600" cy="4226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DCDDDE"/>
                </a:solidFill>
                <a:highlight>
                  <a:srgbClr val="36393F"/>
                </a:highlight>
              </a:rPr>
              <a:t>1 계약내용 상태 저장 컨트랙트 함수 </a:t>
            </a: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DCDDDE"/>
                </a:solidFill>
                <a:highlight>
                  <a:srgbClr val="36393F"/>
                </a:highlight>
              </a:rPr>
              <a:t>2. 계약 정보를 보여주는 컨트랙트 함수</a:t>
            </a: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DCDDDE"/>
                </a:solidFill>
                <a:highlight>
                  <a:srgbClr val="36393F"/>
                </a:highlight>
              </a:rPr>
              <a:t>3. 계약 중인지 아닌지 체크하는 함수</a:t>
            </a: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DCDDDE"/>
                </a:solidFill>
                <a:highlight>
                  <a:srgbClr val="36393F"/>
                </a:highlight>
              </a:rPr>
              <a:t>4. 임대인 체크 함수</a:t>
            </a: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DCDDDE"/>
                </a:solidFill>
                <a:highlight>
                  <a:srgbClr val="36393F"/>
                </a:highlight>
              </a:rPr>
              <a:t>5. 임대인의 체크 승인 유무판별과 계약중인지 체크 및 계약상태를 확인하여 이더를 전송하는 컨트랙트 함수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215" name="Google Shape;215;p19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13</a:t>
            </a:fld>
            <a:endParaRPr i="0"/>
          </a:p>
        </p:txBody>
      </p:sp>
      <p:sp>
        <p:nvSpPr>
          <p:cNvPr id="216" name="Google Shape;216;p19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13</a:t>
            </a:fld>
            <a:endParaRPr i="0"/>
          </a:p>
        </p:txBody>
      </p:sp>
      <p:sp>
        <p:nvSpPr>
          <p:cNvPr id="217" name="Google Shape;217;p19"/>
          <p:cNvSpPr txBox="1">
            <a:spLocks noGrp="1"/>
          </p:cNvSpPr>
          <p:nvPr>
            <p:ph type="body" idx="4294967295"/>
          </p:nvPr>
        </p:nvSpPr>
        <p:spPr>
          <a:xfrm>
            <a:off x="2729700" y="1797900"/>
            <a:ext cx="6732600" cy="3285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1. 회원제 기능</a:t>
            </a: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2. 부동산 매물 정보 제공 기능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3. 부동산 계약 체결 기능</a:t>
            </a: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FFFF"/>
                </a:solidFill>
              </a:rPr>
              <a:t>4. 후기 시스템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디방 주요 기능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703" y="1433915"/>
            <a:ext cx="696013" cy="69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978" y="1420071"/>
            <a:ext cx="709858" cy="70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4847" y="504888"/>
            <a:ext cx="467125" cy="4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8204580">
            <a:off x="1087363" y="1009482"/>
            <a:ext cx="472135" cy="4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2806404">
            <a:off x="1829096" y="1009481"/>
            <a:ext cx="472135" cy="4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14056" y="2125419"/>
            <a:ext cx="1252138" cy="101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24555" y="3967873"/>
            <a:ext cx="1080358" cy="87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4555" y="705553"/>
            <a:ext cx="658616" cy="535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53863" y="593488"/>
            <a:ext cx="482780" cy="39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558321" y="1421745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564069" y="3322851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4558321" y="5020251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59295" y="5598270"/>
            <a:ext cx="955229" cy="77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82930" y="5676989"/>
            <a:ext cx="891161" cy="8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286" y="534992"/>
            <a:ext cx="467125" cy="4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25131" y="652077"/>
            <a:ext cx="625390" cy="50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6639159" y="1387000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332472" y="2153377"/>
            <a:ext cx="994512" cy="80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6654778" y="3264244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4491" y="3894073"/>
            <a:ext cx="1080358" cy="877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08070" y="5474180"/>
            <a:ext cx="820441" cy="82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5400000">
            <a:off x="6679001" y="4995665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402712" y="4245998"/>
            <a:ext cx="912516" cy="92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318036" y="2658687"/>
            <a:ext cx="1081870" cy="89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625081" y="1489219"/>
            <a:ext cx="467779" cy="47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5400000">
            <a:off x="9677327" y="2066810"/>
            <a:ext cx="363287" cy="44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919339" y="2816472"/>
            <a:ext cx="662853" cy="54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219350" y="2819207"/>
            <a:ext cx="659538" cy="54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 rot="10800000" flipH="1">
            <a:off x="9023061" y="3070503"/>
            <a:ext cx="131960" cy="13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 rot="10800000" flipH="1">
            <a:off x="10640763" y="3049835"/>
            <a:ext cx="131960" cy="13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-5400000">
            <a:off x="9677327" y="3668539"/>
            <a:ext cx="363287" cy="44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225424" y="3662598"/>
            <a:ext cx="805638" cy="80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09904" y="4586917"/>
            <a:ext cx="790384" cy="790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980468" y="4616107"/>
            <a:ext cx="711684" cy="71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357926" y="5340735"/>
            <a:ext cx="512687" cy="51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>
            <a:spLocks noGrp="1"/>
          </p:cNvSpPr>
          <p:nvPr>
            <p:ph type="ctrTitle" idx="4294967295"/>
          </p:nvPr>
        </p:nvSpPr>
        <p:spPr>
          <a:xfrm>
            <a:off x="0" y="-12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11646" y="2678333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5129" y="2487701"/>
            <a:ext cx="514396" cy="57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8612" y="1901273"/>
            <a:ext cx="912516" cy="92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8349" y="2633051"/>
            <a:ext cx="688676" cy="6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54750" y="2581669"/>
            <a:ext cx="659538" cy="544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372550" y="2589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계약 프로세스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3649921" y="2678333"/>
            <a:ext cx="357179" cy="43952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4258750" y="2621100"/>
            <a:ext cx="1252200" cy="6309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계약하기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875" y="1805069"/>
            <a:ext cx="659538" cy="54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804580">
            <a:off x="5725427" y="3132946"/>
            <a:ext cx="472135" cy="4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2593596">
            <a:off x="5725426" y="2391213"/>
            <a:ext cx="472135" cy="4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07853" y="3115871"/>
            <a:ext cx="709858" cy="70985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/>
          <p:nvPr/>
        </p:nvSpPr>
        <p:spPr>
          <a:xfrm>
            <a:off x="6356750" y="1625200"/>
            <a:ext cx="1942500" cy="2553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title"/>
          </p:nvPr>
        </p:nvSpPr>
        <p:spPr>
          <a:xfrm>
            <a:off x="6571600" y="3721750"/>
            <a:ext cx="1346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임대인 승인 대기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80" name="Google Shape;280;p21"/>
          <p:cNvSpPr txBox="1">
            <a:spLocks noGrp="1"/>
          </p:cNvSpPr>
          <p:nvPr>
            <p:ph type="title"/>
          </p:nvPr>
        </p:nvSpPr>
        <p:spPr>
          <a:xfrm>
            <a:off x="6647800" y="1207150"/>
            <a:ext cx="1346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가계약 상태</a:t>
            </a:r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505296" y="2682095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5054" y="2608139"/>
            <a:ext cx="514396" cy="57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50078" y="2581621"/>
            <a:ext cx="709858" cy="709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9094525" y="3291475"/>
            <a:ext cx="1346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오프라인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매물 확인</a:t>
            </a:r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0078" y="4793296"/>
            <a:ext cx="709858" cy="7098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749325" y="5435050"/>
            <a:ext cx="1346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임대인 승인 완료</a:t>
            </a:r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2280721" y="4932233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1679" y="4858276"/>
            <a:ext cx="514396" cy="57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4466700" y="5435050"/>
            <a:ext cx="13467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임차인이 이더 전송</a:t>
            </a:r>
            <a:endParaRPr sz="1200" b="1">
              <a:solidFill>
                <a:srgbClr val="FFFFFF"/>
              </a:solidFill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5882771" y="4928470"/>
            <a:ext cx="357179" cy="43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39855" y="4713010"/>
            <a:ext cx="1080358" cy="87794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2654302" y="5487450"/>
            <a:ext cx="15330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200" b="1">
                <a:solidFill>
                  <a:srgbClr val="FFFFFF"/>
                </a:solidFill>
              </a:rPr>
              <a:t>임차인이 플랫폼을 통해 임대인이 승인했음을 확인</a:t>
            </a:r>
            <a:endParaRPr sz="1200" b="1">
              <a:solidFill>
                <a:srgbClr val="FFFFFF"/>
              </a:solidFill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6536675" y="4836538"/>
            <a:ext cx="1252200" cy="6309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최종계약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294" name="Google Shape;2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31146" y="4928470"/>
            <a:ext cx="357179" cy="43952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8785050" y="4836550"/>
            <a:ext cx="2616300" cy="6309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계약완료 -&gt; 계약종료</a:t>
            </a:r>
            <a:br>
              <a:rPr lang="ko-KR" sz="1800" b="1">
                <a:solidFill>
                  <a:srgbClr val="FFFFFF"/>
                </a:solidFill>
              </a:rPr>
            </a:br>
            <a:r>
              <a:rPr lang="ko-KR" sz="1800" b="1">
                <a:solidFill>
                  <a:srgbClr val="FFFFFF"/>
                </a:solidFill>
              </a:rPr>
              <a:t>상태 변경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6191525" y="1207150"/>
            <a:ext cx="4588500" cy="314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546500" y="4517300"/>
            <a:ext cx="11101500" cy="173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9963425" y="276964"/>
            <a:ext cx="1623300" cy="43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FFFF"/>
                </a:solidFill>
              </a:rPr>
              <a:t>컨트랙트 기능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2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305" name="Google Shape;305;p22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16</a:t>
            </a:fld>
            <a:endParaRPr i="0"/>
          </a:p>
        </p:txBody>
      </p:sp>
      <p:sp>
        <p:nvSpPr>
          <p:cNvPr id="306" name="Google Shape;306;p22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16</a:t>
            </a:fld>
            <a:endParaRPr i="0"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4294967295"/>
          </p:nvPr>
        </p:nvSpPr>
        <p:spPr>
          <a:xfrm>
            <a:off x="1175400" y="1435950"/>
            <a:ext cx="9841200" cy="32850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개발환경 : Windows 10</a:t>
            </a: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기술스택 : HTML, CSS, JavaScript, Mysql, Node.js, Express</a:t>
            </a:r>
            <a:endParaRPr sz="2400"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개발도구 : Visual Studio Code, MySQL WorkBench, NPM, Remix, Git, GitHub</a:t>
            </a:r>
            <a:endParaRPr sz="2400" b="1"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개발범위 : Web Front-End, Back-End, Smart Contract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개발 환경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700" y="49377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800" y="49377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2150" y="4863638"/>
            <a:ext cx="2824924" cy="1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8400" y="49377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3150" y="4937713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17900" y="4937725"/>
            <a:ext cx="1439998" cy="143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3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321" name="Google Shape;321;p23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17</a:t>
            </a:fld>
            <a:endParaRPr i="0"/>
          </a:p>
        </p:txBody>
      </p:sp>
      <p:sp>
        <p:nvSpPr>
          <p:cNvPr id="322" name="Google Shape;322;p23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17</a:t>
            </a:fld>
            <a:endParaRPr i="0"/>
          </a:p>
        </p:txBody>
      </p:sp>
      <p:sp>
        <p:nvSpPr>
          <p:cNvPr id="323" name="Google Shape;323;p23"/>
          <p:cNvSpPr txBox="1">
            <a:spLocks noGrp="1"/>
          </p:cNvSpPr>
          <p:nvPr>
            <p:ph type="body" idx="4294967295"/>
          </p:nvPr>
        </p:nvSpPr>
        <p:spPr>
          <a:xfrm>
            <a:off x="2530425" y="1403800"/>
            <a:ext cx="7172100" cy="932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Git 과 Github를 통해 프로젝트 소스코드 관리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코드 관리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275" y="2520500"/>
            <a:ext cx="7354519" cy="41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>
            <a:spLocks noGrp="1"/>
          </p:cNvSpPr>
          <p:nvPr>
            <p:ph type="title"/>
          </p:nvPr>
        </p:nvSpPr>
        <p:spPr>
          <a:xfrm>
            <a:off x="7833125" y="2695225"/>
            <a:ext cx="3289800" cy="3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각 역할별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Front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Back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Develop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Docs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Block 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2400" b="1">
                <a:solidFill>
                  <a:srgbClr val="FFFFFF"/>
                </a:solidFill>
              </a:rPr>
              <a:t>브랜치를 나누어 관리 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4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333" name="Google Shape;333;p2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18</a:t>
            </a:fld>
            <a:endParaRPr i="0"/>
          </a:p>
        </p:txBody>
      </p:sp>
      <p:sp>
        <p:nvSpPr>
          <p:cNvPr id="334" name="Google Shape;334;p2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18</a:t>
            </a:fld>
            <a:endParaRPr i="0"/>
          </a:p>
        </p:txBody>
      </p:sp>
      <p:sp>
        <p:nvSpPr>
          <p:cNvPr id="335" name="Google Shape;335;p24"/>
          <p:cNvSpPr txBox="1">
            <a:spLocks noGrp="1"/>
          </p:cNvSpPr>
          <p:nvPr>
            <p:ph type="body" idx="4294967295"/>
          </p:nvPr>
        </p:nvSpPr>
        <p:spPr>
          <a:xfrm>
            <a:off x="2530425" y="1403800"/>
            <a:ext cx="7172100" cy="932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sz="2400" b="1">
                <a:solidFill>
                  <a:srgbClr val="FFFFFF"/>
                </a:solidFill>
              </a:rPr>
              <a:t>Github와 구글 드라이브를 이용한 문서 관리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문서 관리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337" name="Google Shape;3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625" y="2520500"/>
            <a:ext cx="10264826" cy="4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/>
              <a:t>기능 정의서 - Information Architecture</a:t>
            </a:r>
            <a:endParaRPr/>
          </a:p>
        </p:txBody>
      </p:sp>
      <p:sp>
        <p:nvSpPr>
          <p:cNvPr id="343" name="Google Shape;343;p25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graphicFrame>
        <p:nvGraphicFramePr>
          <p:cNvPr id="344" name="Google Shape;344;p25"/>
          <p:cNvGraphicFramePr/>
          <p:nvPr/>
        </p:nvGraphicFramePr>
        <p:xfrm>
          <a:off x="1008667" y="1104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{05ECB48F-9E08-461B-AB97-3653B62BDAC8}</a:tableStyleId>
              </a:tblPr>
              <a:tblGrid>
                <a:gridCol w="190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1depth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2depth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3depth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Details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Description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comment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Login Page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로그인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로그인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아이디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비밀번호찾기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비밀번호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Main Page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메인페이지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이용가이드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검색옵션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인기매물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최신매물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로그인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회원가입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방 등록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685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Register Page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회원가입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가입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아이디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Email은 회원가입 인증용(추후 추가)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비밀번호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아이디 중복체크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비밀번호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패스워드 8자리 이상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Email / hp 중복체크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핸드폰번호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Email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 descr="자연 풍경 그림&#10;&#10;높은 신뢰도로 생성된 설명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675" y="109500"/>
            <a:ext cx="12000600" cy="6661800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pic>
      <p:sp>
        <p:nvSpPr>
          <p:cNvPr id="90" name="Google Shape;90;p9"/>
          <p:cNvSpPr txBox="1">
            <a:spLocks noGrp="1"/>
          </p:cNvSpPr>
          <p:nvPr>
            <p:ph type="ctrTitle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91" name="Google Shape;91;p9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2</a:t>
            </a:fld>
            <a:endParaRPr i="0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3"/>
          </p:nvPr>
        </p:nvSpPr>
        <p:spPr>
          <a:xfrm>
            <a:off x="4140675" y="838800"/>
            <a:ext cx="3951600" cy="5180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2300" b="1">
                <a:solidFill>
                  <a:srgbClr val="FFFFFF"/>
                </a:solidFill>
              </a:rPr>
              <a:t>프로젝트 개요</a:t>
            </a:r>
            <a:endParaRPr sz="23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2300" b="1">
                <a:solidFill>
                  <a:srgbClr val="FFFFFF"/>
                </a:solidFill>
              </a:rPr>
              <a:t>현 부동산 거래 시스템 분석</a:t>
            </a:r>
            <a:endParaRPr sz="23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2300" b="1">
                <a:solidFill>
                  <a:srgbClr val="FFFFFF"/>
                </a:solidFill>
              </a:rPr>
              <a:t>DApp 디방의 차별화</a:t>
            </a:r>
            <a:endParaRPr sz="23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2300" b="1">
                <a:solidFill>
                  <a:srgbClr val="FFFFFF"/>
                </a:solidFill>
              </a:rPr>
              <a:t>스마트 컨트랙트</a:t>
            </a:r>
            <a:endParaRPr sz="2300"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2300" b="1">
                <a:solidFill>
                  <a:srgbClr val="FFFFFF"/>
                </a:solidFill>
              </a:rPr>
              <a:t>주요 기능 정의</a:t>
            </a:r>
            <a:endParaRPr sz="23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/>
              <a:t>기능 정의서 - Information Architecture</a:t>
            </a:r>
            <a:endParaRPr/>
          </a:p>
        </p:txBody>
      </p:sp>
      <p:sp>
        <p:nvSpPr>
          <p:cNvPr id="350" name="Google Shape;350;p26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body" idx="1"/>
          </p:nvPr>
        </p:nvSpPr>
        <p:spPr>
          <a:xfrm>
            <a:off x="906843" y="3429050"/>
            <a:ext cx="4522314" cy="27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graphicFrame>
        <p:nvGraphicFramePr>
          <p:cNvPr id="352" name="Google Shape;352;p26"/>
          <p:cNvGraphicFramePr/>
          <p:nvPr/>
        </p:nvGraphicFramePr>
        <p:xfrm>
          <a:off x="754146" y="16025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{05ECB48F-9E08-461B-AB97-3653B62BDAC8}</a:tableStyleId>
              </a:tblPr>
              <a:tblGrid>
                <a:gridCol w="181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9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searchRoom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매물 검색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방사진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등록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등록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검색옵션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월세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00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Content Detail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매물 정보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찜등록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정보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임대인의 경우 삭제하기 버튼이 표시된다.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계약신청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지도상 위치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마이페이지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후기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삭제하기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0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Contract Page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계약중-임차인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최종확인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User ,owner 정보, 방정보, 계약내용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양측이 최종확인시</a:t>
                      </a:r>
                      <a:br>
                        <a:rPr lang="ko-KR" sz="1000" u="none" strike="noStrike" cap="none"/>
                      </a:br>
                      <a:r>
                        <a:rPr lang="ko-KR" sz="1000" u="none" strike="noStrike" cap="none"/>
                        <a:t>최종화면창인 result로 이동함</a:t>
                      </a:r>
                      <a:br>
                        <a:rPr lang="ko-KR" sz="1000" u="none" strike="noStrike" cap="none"/>
                      </a:br>
                      <a:r>
                        <a:rPr lang="ko-KR" sz="1000" u="none" strike="noStrike" cap="none"/>
                        <a:t>확인하면 이더리움 네트워크로 계약내용 저장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취소하기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98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수정하기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2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계약중-임대인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최종확인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User ,owner 정보, 방정보, 계약내용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59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취소하기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수정하기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/>
              <a:t>기능 정의서 - Information Architecture</a:t>
            </a:r>
            <a:endParaRPr/>
          </a:p>
        </p:txBody>
      </p:sp>
      <p:sp>
        <p:nvSpPr>
          <p:cNvPr id="358" name="Google Shape;358;p27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graphicFrame>
        <p:nvGraphicFramePr>
          <p:cNvPr id="359" name="Google Shape;359;p27"/>
          <p:cNvGraphicFramePr/>
          <p:nvPr/>
        </p:nvGraphicFramePr>
        <p:xfrm>
          <a:off x="1962539" y="17744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{05ECB48F-9E08-461B-AB97-3653B62BDAC8}</a:tableStyleId>
              </a:tblPr>
              <a:tblGrid>
                <a:gridCol w="15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5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contractResult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계약결과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확인하기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계약정보내용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표시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850">
                <a:tc rowSpan="1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My Page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찜한목록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삭제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목록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클릭시 해당매물로 이동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삭제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회원정보수정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수정하기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기존 비밀번호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새 비밀번호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Id는 default로 표기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새 비밀번호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패스워드 8자리 이상 체크 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탈퇴하기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Email /핸드폰 체크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핸드폰번호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Email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이전 계약내역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거래번호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이전 거래정보들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거래내역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가격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나의 계약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메인페이지 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대기중인 매물 리스트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대기중인 매물들과 현재 진행중인 계약 리스트를 보여준다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계약중인 매물 리스트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전자지갑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이더리움 지갑주소 등록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16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돌아가기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Eth account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이더리움 지갑주소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/>
              <a:t>기능 정의서 - Information Architecture</a:t>
            </a:r>
            <a:endParaRPr/>
          </a:p>
        </p:txBody>
      </p:sp>
      <p:sp>
        <p:nvSpPr>
          <p:cNvPr id="365" name="Google Shape;365;p28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1"/>
          </p:nvPr>
        </p:nvSpPr>
        <p:spPr>
          <a:xfrm>
            <a:off x="906843" y="3429050"/>
            <a:ext cx="4522314" cy="276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  <p:graphicFrame>
        <p:nvGraphicFramePr>
          <p:cNvPr id="367" name="Google Shape;367;p28"/>
          <p:cNvGraphicFramePr/>
          <p:nvPr/>
        </p:nvGraphicFramePr>
        <p:xfrm>
          <a:off x="838201" y="17628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{05ECB48F-9E08-461B-AB97-3653B62BDAC8}</a:tableStyleId>
              </a:tblPr>
              <a:tblGrid>
                <a:gridCol w="19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100"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Add Content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매물 등록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첨부하기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주소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매물 정보 기입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등록 후 메인페이지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매물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가격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층수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옵션 여부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평수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방 개수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Delete account Page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회원탈퇴완료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회원탈퇴 확인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Compelte account Page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회원가입완료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가입완료 확인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9" descr="자연 풍경 그림&#10;&#10;높은 신뢰도로 생성된 설명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675" y="109500"/>
            <a:ext cx="12000600" cy="6661800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pic>
      <p:sp>
        <p:nvSpPr>
          <p:cNvPr id="374" name="Google Shape;374;p29"/>
          <p:cNvSpPr txBox="1">
            <a:spLocks noGrp="1"/>
          </p:cNvSpPr>
          <p:nvPr>
            <p:ph type="ctrTitle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375" name="Google Shape;375;p29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23</a:t>
            </a:fld>
            <a:endParaRPr i="0"/>
          </a:p>
        </p:txBody>
      </p:sp>
      <p:sp>
        <p:nvSpPr>
          <p:cNvPr id="376" name="Google Shape;376;p29"/>
          <p:cNvSpPr txBox="1">
            <a:spLocks noGrp="1"/>
          </p:cNvSpPr>
          <p:nvPr>
            <p:ph type="body" idx="3"/>
          </p:nvPr>
        </p:nvSpPr>
        <p:spPr>
          <a:xfrm>
            <a:off x="4140675" y="1143600"/>
            <a:ext cx="3951600" cy="51084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ko-KR" sz="4800" b="1">
                <a:solidFill>
                  <a:srgbClr val="FFFFFF"/>
                </a:solidFill>
              </a:rPr>
              <a:t>Q &amp; A</a:t>
            </a:r>
            <a:endParaRPr sz="4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25" y="86725"/>
            <a:ext cx="12018604" cy="668460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9520"/>
            </a:srgb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99" name="Google Shape;99;p10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3</a:t>
            </a:fld>
            <a:endParaRPr i="0"/>
          </a:p>
        </p:txBody>
      </p:sp>
      <p:sp>
        <p:nvSpPr>
          <p:cNvPr id="100" name="Google Shape;100;p10"/>
          <p:cNvSpPr/>
          <p:nvPr/>
        </p:nvSpPr>
        <p:spPr>
          <a:xfrm>
            <a:off x="1744950" y="1715499"/>
            <a:ext cx="8702100" cy="4652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디방</a:t>
            </a:r>
            <a:r>
              <a:rPr lang="ko-KR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sz="30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D-bang</a:t>
            </a:r>
            <a:r>
              <a:rPr lang="ko-KR" sz="3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endParaRPr sz="3000" b="1" i="0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-"/>
            </a:pPr>
            <a:r>
              <a:rPr lang="ko-KR" sz="24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Decentralized</a:t>
            </a:r>
            <a:r>
              <a:rPr lang="ko-KR" sz="24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+ 방(</a:t>
            </a:r>
            <a:r>
              <a:rPr lang="ko-KR" sz="24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ko-KR" sz="2400" b="1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oom</a:t>
            </a:r>
            <a:r>
              <a:rPr lang="ko-KR" sz="24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  -</a:t>
            </a:r>
            <a:endParaRPr sz="2400" b="1" dirty="0" smtClean="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중개자없이 부동산 거래를 할 수 있는 플랫폼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8822" y="838773"/>
            <a:ext cx="1789650" cy="1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프로젝트 개요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dirty="0" smtClean="0"/>
              <a:t> </a:t>
            </a:r>
            <a:endParaRPr dirty="0"/>
          </a:p>
        </p:txBody>
      </p:sp>
      <p:sp>
        <p:nvSpPr>
          <p:cNvPr id="99" name="Google Shape;99;p10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4</a:t>
            </a:fld>
            <a:endParaRPr i="0"/>
          </a:p>
        </p:txBody>
      </p:sp>
      <p:sp>
        <p:nvSpPr>
          <p:cNvPr id="100" name="Google Shape;100;p10"/>
          <p:cNvSpPr/>
          <p:nvPr/>
        </p:nvSpPr>
        <p:spPr>
          <a:xfrm>
            <a:off x="1744950" y="1543664"/>
            <a:ext cx="8702100" cy="502428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 err="1">
                <a:solidFill>
                  <a:schemeClr val="bg1"/>
                </a:solidFill>
              </a:rPr>
              <a:t>프로젝트명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en-US" altLang="ko-KR" sz="1700" dirty="0" smtClean="0">
                <a:solidFill>
                  <a:schemeClr val="bg1"/>
                </a:solidFill>
              </a:rPr>
              <a:t>- </a:t>
            </a:r>
            <a:r>
              <a:rPr lang="ko-KR" altLang="en-US" sz="1700" dirty="0" smtClean="0">
                <a:solidFill>
                  <a:schemeClr val="bg1"/>
                </a:solidFill>
              </a:rPr>
              <a:t>부동산 </a:t>
            </a:r>
            <a:r>
              <a:rPr lang="ko-KR" altLang="en-US" sz="1700" dirty="0">
                <a:solidFill>
                  <a:schemeClr val="bg1"/>
                </a:solidFill>
              </a:rPr>
              <a:t>중개 서비스</a:t>
            </a:r>
          </a:p>
          <a:p>
            <a:pPr marL="457200" lvl="0">
              <a:lnSpc>
                <a:spcPct val="115000"/>
              </a:lnSpc>
              <a:spcBef>
                <a:spcPts val="600"/>
              </a:spcBef>
            </a:pPr>
            <a:endParaRPr lang="ko-KR" altLang="en-US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 smtClean="0">
                <a:solidFill>
                  <a:schemeClr val="bg1"/>
                </a:solidFill>
              </a:rPr>
              <a:t>개발 목표</a:t>
            </a:r>
            <a:endParaRPr lang="en-US" altLang="ko-KR" sz="1700" b="1" dirty="0" smtClean="0">
              <a:solidFill>
                <a:schemeClr val="bg1"/>
              </a:solidFill>
            </a:endParaRPr>
          </a:p>
          <a:p>
            <a:pPr marL="400050" lvl="0" indent="-285750">
              <a:lnSpc>
                <a:spcPct val="115000"/>
              </a:lnSpc>
              <a:spcBef>
                <a:spcPts val="600"/>
              </a:spcBef>
              <a:buSzPts val="1800"/>
              <a:buFontTx/>
              <a:buChar char="-"/>
            </a:pPr>
            <a:r>
              <a:rPr lang="ko-KR" altLang="en-US" sz="1700" dirty="0" smtClean="0">
                <a:solidFill>
                  <a:schemeClr val="bg1"/>
                </a:solidFill>
              </a:rPr>
              <a:t>집이나 </a:t>
            </a:r>
            <a:r>
              <a:rPr lang="ko-KR" altLang="en-US" sz="1700" dirty="0">
                <a:solidFill>
                  <a:schemeClr val="bg1"/>
                </a:solidFill>
              </a:rPr>
              <a:t>건물을 구하기 위해 부동산 거래를 하는데 중개인의 사기나 중개수수료가 너무 높아 중개자가 없이 이뤄지는 부동산 계약 서비스를 개발할 계획</a:t>
            </a:r>
            <a:r>
              <a:rPr lang="en-US" altLang="ko-KR" sz="1700" dirty="0" smtClean="0">
                <a:solidFill>
                  <a:schemeClr val="bg1"/>
                </a:solidFill>
              </a:rPr>
              <a:t>.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114300" lvl="0">
              <a:lnSpc>
                <a:spcPct val="115000"/>
              </a:lnSpc>
              <a:spcBef>
                <a:spcPts val="600"/>
              </a:spcBef>
              <a:buSzPts val="1800"/>
            </a:pPr>
            <a:r>
              <a:rPr lang="ko-KR" altLang="en-US" sz="1700" b="1" dirty="0">
                <a:solidFill>
                  <a:schemeClr val="bg1"/>
                </a:solidFill>
              </a:rPr>
              <a:t>주요 기능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1.</a:t>
            </a:r>
            <a:r>
              <a:rPr lang="ko-KR" altLang="en-US" sz="1700" dirty="0">
                <a:solidFill>
                  <a:schemeClr val="bg1"/>
                </a:solidFill>
              </a:rPr>
              <a:t>부동산 계약 체결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2.</a:t>
            </a:r>
            <a:r>
              <a:rPr lang="ko-KR" altLang="en-US" sz="1700" dirty="0">
                <a:solidFill>
                  <a:schemeClr val="bg1"/>
                </a:solidFill>
              </a:rPr>
              <a:t>매물 정보 </a:t>
            </a:r>
            <a:r>
              <a:rPr lang="en-US" altLang="ko-KR" sz="1700" dirty="0">
                <a:solidFill>
                  <a:schemeClr val="bg1"/>
                </a:solidFill>
              </a:rPr>
              <a:t>( </a:t>
            </a:r>
            <a:r>
              <a:rPr lang="ko-KR" altLang="en-US" sz="1700" dirty="0">
                <a:solidFill>
                  <a:schemeClr val="bg1"/>
                </a:solidFill>
              </a:rPr>
              <a:t>건물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집 정보</a:t>
            </a:r>
            <a:r>
              <a:rPr lang="en-US" altLang="ko-KR" sz="1700" dirty="0">
                <a:solidFill>
                  <a:schemeClr val="bg1"/>
                </a:solidFill>
              </a:rPr>
              <a:t>)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3.</a:t>
            </a:r>
            <a:r>
              <a:rPr lang="ko-KR" altLang="en-US" sz="1700" dirty="0">
                <a:solidFill>
                  <a:schemeClr val="bg1"/>
                </a:solidFill>
              </a:rPr>
              <a:t>회원제 이용</a:t>
            </a: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4.</a:t>
            </a:r>
            <a:r>
              <a:rPr lang="ko-KR" altLang="en-US" sz="1700" dirty="0">
                <a:solidFill>
                  <a:schemeClr val="bg1"/>
                </a:solidFill>
              </a:rPr>
              <a:t>전자지갑 </a:t>
            </a:r>
            <a:r>
              <a:rPr lang="en-US" altLang="ko-KR" sz="1700" dirty="0">
                <a:solidFill>
                  <a:schemeClr val="bg1"/>
                </a:solidFill>
              </a:rPr>
              <a:t>( </a:t>
            </a:r>
            <a:r>
              <a:rPr lang="ko-KR" altLang="en-US" sz="1700" dirty="0" err="1">
                <a:solidFill>
                  <a:schemeClr val="bg1"/>
                </a:solidFill>
              </a:rPr>
              <a:t>계약시</a:t>
            </a:r>
            <a:r>
              <a:rPr lang="ko-KR" altLang="en-US" sz="1700" dirty="0">
                <a:solidFill>
                  <a:schemeClr val="bg1"/>
                </a:solidFill>
              </a:rPr>
              <a:t> 필요한 </a:t>
            </a:r>
            <a:r>
              <a:rPr lang="ko-KR" altLang="en-US" sz="1700" dirty="0" err="1">
                <a:solidFill>
                  <a:schemeClr val="bg1"/>
                </a:solidFill>
              </a:rPr>
              <a:t>이더</a:t>
            </a:r>
            <a:r>
              <a:rPr lang="ko-KR" altLang="en-US" sz="1700" dirty="0">
                <a:solidFill>
                  <a:schemeClr val="bg1"/>
                </a:solidFill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</a:rPr>
              <a:t>어카운트와</a:t>
            </a:r>
            <a:r>
              <a:rPr lang="ko-KR" altLang="en-US" sz="1700" dirty="0">
                <a:solidFill>
                  <a:schemeClr val="bg1"/>
                </a:solidFill>
              </a:rPr>
              <a:t> 가스를 위한 지갑</a:t>
            </a:r>
            <a:r>
              <a:rPr lang="en-US" altLang="ko-KR" sz="1700" dirty="0">
                <a:solidFill>
                  <a:schemeClr val="bg1"/>
                </a:solidFill>
              </a:rPr>
              <a:t>)</a:t>
            </a: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r>
              <a:rPr lang="en-US" altLang="ko-KR" sz="1700" dirty="0">
                <a:solidFill>
                  <a:schemeClr val="bg1"/>
                </a:solidFill>
              </a:rPr>
              <a:t>5.</a:t>
            </a:r>
            <a:r>
              <a:rPr lang="ko-KR" altLang="en-US" sz="1700" dirty="0" smtClean="0">
                <a:solidFill>
                  <a:schemeClr val="bg1"/>
                </a:solidFill>
              </a:rPr>
              <a:t>평가시스템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endParaRPr lang="en-US" altLang="ko-KR" sz="1700" dirty="0" smtClean="0">
              <a:solidFill>
                <a:schemeClr val="bg1"/>
              </a:solidFill>
            </a:endParaRPr>
          </a:p>
          <a:p>
            <a:pPr marL="342900" lvl="0">
              <a:lnSpc>
                <a:spcPct val="115000"/>
              </a:lnSpc>
              <a:spcBef>
                <a:spcPts val="600"/>
              </a:spcBef>
            </a:pPr>
            <a:endParaRPr lang="ko-KR" altLang="en-US" sz="1700" dirty="0">
              <a:solidFill>
                <a:schemeClr val="bg1"/>
              </a:solidFill>
            </a:endParaRPr>
          </a:p>
          <a:p>
            <a:pPr marL="342900" lvl="0">
              <a:spcBef>
                <a:spcPts val="480"/>
              </a:spcBef>
            </a:pPr>
            <a:endParaRPr lang="ko-KR" altLang="en-US" sz="1700" b="1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8822" y="838773"/>
            <a:ext cx="1789650" cy="1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프로젝트 개요</a:t>
            </a:r>
            <a:endParaRPr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1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09" name="Google Shape;109;p11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5</a:t>
            </a:fld>
            <a:endParaRPr i="0"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현 부동산 시스템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11" name="Google Shape;11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0966" y="1915917"/>
            <a:ext cx="1199434" cy="1288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8150" y="1915913"/>
            <a:ext cx="1223292" cy="13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>
            <a:spLocks noGrp="1"/>
          </p:cNvSpPr>
          <p:nvPr>
            <p:ph type="body" idx="4294967295"/>
          </p:nvPr>
        </p:nvSpPr>
        <p:spPr>
          <a:xfrm>
            <a:off x="2949800" y="1452134"/>
            <a:ext cx="216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 b="1">
                <a:solidFill>
                  <a:srgbClr val="FFFFFF"/>
                </a:solidFill>
              </a:rPr>
              <a:t>임대인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4294967295"/>
          </p:nvPr>
        </p:nvSpPr>
        <p:spPr>
          <a:xfrm>
            <a:off x="2228850" y="3592800"/>
            <a:ext cx="3376200" cy="277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FFFF"/>
                </a:solidFill>
              </a:rPr>
              <a:t>매물을 부동산에 등록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FFFF"/>
                </a:solidFill>
              </a:rPr>
              <a:t>중개인에게 권한을 넘겨줌</a:t>
            </a:r>
            <a:endParaRPr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중개인이 매물을 관리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임차인이 정해지면 집을 팜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중개인에게 수수료를 지급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4294967295"/>
          </p:nvPr>
        </p:nvSpPr>
        <p:spPr>
          <a:xfrm>
            <a:off x="7236588" y="1472460"/>
            <a:ext cx="2160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 b="1">
                <a:solidFill>
                  <a:srgbClr val="FFFFFF"/>
                </a:solidFill>
              </a:rPr>
              <a:t>임차인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4294967295"/>
          </p:nvPr>
        </p:nvSpPr>
        <p:spPr>
          <a:xfrm>
            <a:off x="6857354" y="3592800"/>
            <a:ext cx="3376200" cy="2774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FFFF"/>
                </a:solidFill>
              </a:rPr>
              <a:t>중개인을 만남</a:t>
            </a:r>
            <a:endParaRPr b="1">
              <a:solidFill>
                <a:srgbClr val="FFFFFF"/>
              </a:solidFill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매물을 소개받음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중개인을 통해 매물 계약</a:t>
            </a: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endParaRPr b="1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ko-KR" b="1">
                <a:solidFill>
                  <a:srgbClr val="FFFFFF"/>
                </a:solidFill>
              </a:rPr>
              <a:t>중개인에게 수수료를 지급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23" name="Google Shape;123;p12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6</a:t>
            </a:fld>
            <a:endParaRPr i="0"/>
          </a:p>
        </p:txBody>
      </p: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현 부동산 시스템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4294967295"/>
          </p:nvPr>
        </p:nvSpPr>
        <p:spPr>
          <a:xfrm>
            <a:off x="4964863" y="1526035"/>
            <a:ext cx="2160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 b="1">
                <a:solidFill>
                  <a:srgbClr val="FFFFFF"/>
                </a:solidFill>
              </a:rPr>
              <a:t>중개인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26" name="Google Shape;12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923" y="2184298"/>
            <a:ext cx="2018100" cy="20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1771275" y="4511275"/>
            <a:ext cx="86904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즉, 결제와 거래는 최종적으로 대부분 중개인 관리하에 최종거래가 이루어진다 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34" name="Google Shape;134;p13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7</a:t>
            </a:fld>
            <a:endParaRPr i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중개인 믿을만 한가?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" name="Google Shape;136;p13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7</a:t>
            </a:fld>
            <a:endParaRPr i="0"/>
          </a:p>
        </p:txBody>
      </p:sp>
      <p:pic>
        <p:nvPicPr>
          <p:cNvPr id="137" name="Google Shape;137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 rot="334652">
            <a:off x="1765141" y="3303124"/>
            <a:ext cx="4460216" cy="74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319867">
            <a:off x="7689505" y="1785095"/>
            <a:ext cx="4235668" cy="394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380344">
            <a:off x="493891" y="2191050"/>
            <a:ext cx="8494466" cy="10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384657">
            <a:off x="3771801" y="4252219"/>
            <a:ext cx="3835597" cy="55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15775">
            <a:off x="717963" y="5106587"/>
            <a:ext cx="58959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48" name="Google Shape;148;p1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8</a:t>
            </a:fld>
            <a:endParaRPr i="0"/>
          </a:p>
        </p:txBody>
      </p:sp>
      <p:sp>
        <p:nvSpPr>
          <p:cNvPr id="149" name="Google Shape;149;p14"/>
          <p:cNvSpPr txBox="1">
            <a:spLocks noGrp="1"/>
          </p:cNvSpPr>
          <p:nvPr>
            <p:ph type="title"/>
          </p:nvPr>
        </p:nvSpPr>
        <p:spPr>
          <a:xfrm>
            <a:off x="372550" y="335100"/>
            <a:ext cx="4025700" cy="8841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중개인 믿을만 한가?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0" name="Google Shape;150;p14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8</a:t>
            </a:fld>
            <a:endParaRPr i="0"/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1953" y="3432982"/>
            <a:ext cx="827143" cy="88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6095" y="3653838"/>
            <a:ext cx="1107384" cy="95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3375" y="3300225"/>
            <a:ext cx="1539150" cy="15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4800" y="3610268"/>
            <a:ext cx="1104663" cy="100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77132" y="3400425"/>
            <a:ext cx="809743" cy="73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34213" y="3807895"/>
            <a:ext cx="472135" cy="47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7207588" y="3807895"/>
            <a:ext cx="472135" cy="47213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2657125" y="4612475"/>
            <a:ext cx="17541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집 살게요! 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7600075" y="4635100"/>
            <a:ext cx="17541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집 팔게요! 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34425" y="190775"/>
            <a:ext cx="3202500" cy="3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7002475" y="453750"/>
            <a:ext cx="2218800" cy="17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sz="1800" b="1">
                <a:solidFill>
                  <a:srgbClr val="FFFFFF"/>
                </a:solidFill>
              </a:rPr>
              <a:t>사기쳐서 계약하고 나머지 돈은 내가 가져가야지!  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" y="109500"/>
            <a:ext cx="12000598" cy="6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>
            <a:spLocks noGrp="1"/>
          </p:cNvSpPr>
          <p:nvPr>
            <p:ph type="ctrTitle" idx="4294967295"/>
          </p:nvPr>
        </p:nvSpPr>
        <p:spPr>
          <a:xfrm>
            <a:off x="-12975" y="0"/>
            <a:ext cx="12258900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432000" tIns="0" rIns="432000" bIns="144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168" name="Google Shape;168;p15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9</a:t>
            </a:fld>
            <a:endParaRPr i="0"/>
          </a:p>
        </p:txBody>
      </p:sp>
      <p:sp>
        <p:nvSpPr>
          <p:cNvPr id="169" name="Google Shape;169;p15"/>
          <p:cNvSpPr>
            <a:spLocks noGrp="1"/>
          </p:cNvSpPr>
          <p:nvPr>
            <p:ph type="sldNum" idx="12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i="0"/>
              <a:t>9</a:t>
            </a:fld>
            <a:endParaRPr i="0"/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488" y="138113"/>
            <a:ext cx="6677025" cy="658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5"/>
          <p:cNvCxnSpPr/>
          <p:nvPr/>
        </p:nvCxnSpPr>
        <p:spPr>
          <a:xfrm>
            <a:off x="4522000" y="3171825"/>
            <a:ext cx="4639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5"/>
          <p:cNvCxnSpPr/>
          <p:nvPr/>
        </p:nvCxnSpPr>
        <p:spPr>
          <a:xfrm>
            <a:off x="7275900" y="4117175"/>
            <a:ext cx="2102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5"/>
          <p:cNvCxnSpPr/>
          <p:nvPr/>
        </p:nvCxnSpPr>
        <p:spPr>
          <a:xfrm>
            <a:off x="5692375" y="5019675"/>
            <a:ext cx="3555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5"/>
          <p:cNvCxnSpPr/>
          <p:nvPr/>
        </p:nvCxnSpPr>
        <p:spPr>
          <a:xfrm>
            <a:off x="2801550" y="5311375"/>
            <a:ext cx="916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9462600" y="1762950"/>
            <a:ext cx="2653200" cy="4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algun Gothic"/>
              <a:buNone/>
            </a:pPr>
            <a:r>
              <a:rPr lang="ko-KR" b="1">
                <a:solidFill>
                  <a:srgbClr val="FFFFFF"/>
                </a:solidFill>
              </a:rPr>
              <a:t>사기를 당해도 받을 수 있는 방법이 없다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Great Pitch Decks - Environment">
      <a:dk1>
        <a:srgbClr val="000000"/>
      </a:dk1>
      <a:lt1>
        <a:srgbClr val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704</Words>
  <Application>Microsoft Office PowerPoint</Application>
  <PresentationFormat>와이드스크린</PresentationFormat>
  <Paragraphs>360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Malgun Gothic</vt:lpstr>
      <vt:lpstr>Arial</vt:lpstr>
      <vt:lpstr>Calibri</vt:lpstr>
      <vt:lpstr>Calibri Light</vt:lpstr>
      <vt:lpstr>Rockwell</vt:lpstr>
      <vt:lpstr>Times New Roman</vt:lpstr>
      <vt:lpstr>Office 테마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기능 정의서 - Information Architecture</vt:lpstr>
      <vt:lpstr>기능 정의서 - Information Architecture</vt:lpstr>
      <vt:lpstr>기능 정의서 - Information Architecture</vt:lpstr>
      <vt:lpstr>기능 정의서 - Information Architecture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이 경은</cp:lastModifiedBy>
  <cp:revision>3</cp:revision>
  <dcterms:modified xsi:type="dcterms:W3CDTF">2019-12-30T02:06:02Z</dcterms:modified>
</cp:coreProperties>
</file>