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7" r:id="rId13"/>
    <p:sldId id="1298" r:id="rId14"/>
    <p:sldId id="1296" r:id="rId15"/>
    <p:sldId id="1295" r:id="rId16"/>
    <p:sldId id="1299"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744" autoAdjust="0"/>
  </p:normalViewPr>
  <p:slideViewPr>
    <p:cSldViewPr snapToGrid="0">
      <p:cViewPr>
        <p:scale>
          <a:sx n="74" d="100"/>
          <a:sy n="74" d="100"/>
        </p:scale>
        <p:origin x="576" y="21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948E0-3495-F779-0E83-519C91674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0EB28F-27B1-0EDD-CB19-EE9B23920A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79D264-0452-E38E-EBAE-48DB8EC8F557}"/>
              </a:ext>
            </a:extLst>
          </p:cNvPr>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8124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4D6928F-3F9D-6B09-17B2-B9D73BE35D4C}"/>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426B48E-9E04-16DD-93DC-C8F8FD746D7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7C335EE2-EAB4-6FAE-DFE0-F3617A3FD4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092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14719" y="4161766"/>
            <a:ext cx="2504570" cy="276999"/>
          </a:xfrm>
          <a:prstGeom prst="rect">
            <a:avLst/>
          </a:prstGeom>
          <a:noFill/>
        </p:spPr>
        <p:txBody>
          <a:bodyPr wrap="square" rtlCol="0" anchor="ctr">
            <a:spAutoFit/>
          </a:bodyPr>
          <a:lstStyle/>
          <a:p>
            <a:r>
              <a:rPr lang="en-US" sz="1200" dirty="0">
                <a:solidFill>
                  <a:srgbClr val="161D23"/>
                </a:solidFill>
              </a:rPr>
              <a:t>ETTIKALA BHARGAVI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754924"/>
            <a:ext cx="3199041" cy="276999"/>
          </a:xfrm>
          <a:prstGeom prst="rect">
            <a:avLst/>
          </a:prstGeom>
          <a:noFill/>
        </p:spPr>
        <p:txBody>
          <a:bodyPr wrap="square" rtlCol="0" anchor="ctr">
            <a:spAutoFit/>
          </a:bodyPr>
          <a:lstStyle/>
          <a:p>
            <a:r>
              <a:rPr lang="en-US" sz="1200" dirty="0">
                <a:solidFill>
                  <a:srgbClr val="161D23"/>
                </a:solidFill>
                <a:latin typeface="Arial" panose="020B0604020202020204" pitchFamily="34" charset="0"/>
                <a:cs typeface="Arial" panose="020B0604020202020204" pitchFamily="34" charset="0"/>
              </a:rPr>
              <a:t>INTERNSHIP_173951615267aee8f889303</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456710" cy="276999"/>
          </a:xfrm>
          <a:prstGeom prst="rect">
            <a:avLst/>
          </a:prstGeom>
          <a:noFill/>
        </p:spPr>
        <p:txBody>
          <a:bodyPr wrap="square" rtlCol="0" anchor="ctr">
            <a:spAutoFit/>
          </a:bodyPr>
          <a:lstStyle/>
          <a:p>
            <a:r>
              <a:rPr lang="en-US" sz="1200" dirty="0">
                <a:solidFill>
                  <a:srgbClr val="161D23"/>
                </a:solidFill>
              </a:rPr>
              <a:t>SPHOORTHY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6" name="Picture 5">
            <a:extLst>
              <a:ext uri="{FF2B5EF4-FFF2-40B4-BE49-F238E27FC236}">
                <a16:creationId xmlns:a16="http://schemas.microsoft.com/office/drawing/2014/main" id="{2BA6F2CD-91FA-9507-709D-F81835C7BF56}"/>
              </a:ext>
            </a:extLst>
          </p:cNvPr>
          <p:cNvPicPr>
            <a:picLocks noChangeAspect="1"/>
          </p:cNvPicPr>
          <p:nvPr/>
        </p:nvPicPr>
        <p:blipFill>
          <a:blip r:embed="rId3"/>
          <a:srcRect l="24188" t="5201" r="6494" b="9553"/>
          <a:stretch/>
        </p:blipFill>
        <p:spPr>
          <a:xfrm>
            <a:off x="250167" y="1190445"/>
            <a:ext cx="4632384" cy="3735238"/>
          </a:xfrm>
          <a:prstGeom prst="rect">
            <a:avLst/>
          </a:prstGeom>
        </p:spPr>
      </p:pic>
      <p:pic>
        <p:nvPicPr>
          <p:cNvPr id="8" name="Picture 7">
            <a:extLst>
              <a:ext uri="{FF2B5EF4-FFF2-40B4-BE49-F238E27FC236}">
                <a16:creationId xmlns:a16="http://schemas.microsoft.com/office/drawing/2014/main" id="{460C5EA2-3DE7-B2A3-2142-8BDC888E7CD9}"/>
              </a:ext>
            </a:extLst>
          </p:cNvPr>
          <p:cNvPicPr>
            <a:picLocks noChangeAspect="1"/>
          </p:cNvPicPr>
          <p:nvPr/>
        </p:nvPicPr>
        <p:blipFill>
          <a:blip r:embed="rId4"/>
          <a:srcRect l="23269" t="16657" r="22031" b="14688"/>
          <a:stretch/>
        </p:blipFill>
        <p:spPr>
          <a:xfrm>
            <a:off x="5020574" y="1022237"/>
            <a:ext cx="3969399" cy="3870830"/>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6" name="Picture 5">
            <a:extLst>
              <a:ext uri="{FF2B5EF4-FFF2-40B4-BE49-F238E27FC236}">
                <a16:creationId xmlns:a16="http://schemas.microsoft.com/office/drawing/2014/main" id="{BE3BAF8F-D5E9-343C-5E2F-EC2322F64E82}"/>
              </a:ext>
            </a:extLst>
          </p:cNvPr>
          <p:cNvPicPr>
            <a:picLocks noChangeAspect="1"/>
          </p:cNvPicPr>
          <p:nvPr/>
        </p:nvPicPr>
        <p:blipFill>
          <a:blip r:embed="rId3"/>
          <a:stretch>
            <a:fillRect/>
          </a:stretch>
        </p:blipFill>
        <p:spPr>
          <a:xfrm>
            <a:off x="5629013" y="1293541"/>
            <a:ext cx="3137482" cy="2984844"/>
          </a:xfrm>
          <a:prstGeom prst="rect">
            <a:avLst/>
          </a:prstGeom>
          <a:ln w="12700">
            <a:solidFill>
              <a:schemeClr val="accent3">
                <a:lumMod val="40000"/>
                <a:lumOff val="60000"/>
              </a:schemeClr>
            </a:solidFill>
          </a:ln>
        </p:spPr>
      </p:pic>
      <p:sp>
        <p:nvSpPr>
          <p:cNvPr id="2" name="TextBox 1">
            <a:extLst>
              <a:ext uri="{FF2B5EF4-FFF2-40B4-BE49-F238E27FC236}">
                <a16:creationId xmlns:a16="http://schemas.microsoft.com/office/drawing/2014/main" id="{26B5F805-053F-E178-ADB3-99F615C81E1C}"/>
              </a:ext>
            </a:extLst>
          </p:cNvPr>
          <p:cNvSpPr txBox="1"/>
          <p:nvPr/>
        </p:nvSpPr>
        <p:spPr>
          <a:xfrm>
            <a:off x="143934" y="1166070"/>
            <a:ext cx="5283744" cy="3607206"/>
          </a:xfrm>
          <a:prstGeom prst="rect">
            <a:avLst/>
          </a:prstGeom>
          <a:noFill/>
        </p:spPr>
        <p:txBody>
          <a:bodyPr wrap="square" rtlCol="0">
            <a:spAutoFit/>
          </a:bodyPr>
          <a:lstStyle/>
          <a:p>
            <a:pPr>
              <a:lnSpc>
                <a:spcPct val="150000"/>
              </a:lnSpc>
              <a:buNone/>
            </a:pPr>
            <a:r>
              <a:rPr lang="en-US" dirty="0"/>
              <a:t>This project demonstrates the successful implementation of an e-commerce web application using the MERN stack. It delivers a clean user interface, responsive design, and reliable backend operations, all tailored to enhance the online shopping experience. </a:t>
            </a:r>
          </a:p>
          <a:p>
            <a:pPr>
              <a:lnSpc>
                <a:spcPct val="150000"/>
              </a:lnSpc>
            </a:pPr>
            <a:r>
              <a:rPr lang="en-US" dirty="0"/>
              <a:t>Looking ahead, the platform can be improved by adding features like payment gateway integration, product recommendations, and admin dashboards for inventory control. These additions will enhance both the user experience and business functionality, making the application more competitive and production-ready.</a:t>
            </a:r>
          </a:p>
          <a:p>
            <a:pPr>
              <a:lnSpc>
                <a:spcPct val="150000"/>
              </a:lnSpc>
            </a:pP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CE8C8-4FCC-D0B2-AE5F-F1C7CD73DEB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B71D0AE-D819-4BD2-59A4-0BB77E827033}"/>
              </a:ext>
            </a:extLst>
          </p:cNvPr>
          <p:cNvGrpSpPr/>
          <p:nvPr/>
        </p:nvGrpSpPr>
        <p:grpSpPr>
          <a:xfrm>
            <a:off x="3471620" y="2956470"/>
            <a:ext cx="2200759" cy="813661"/>
            <a:chOff x="3246895" y="3184902"/>
            <a:chExt cx="2200759" cy="813661"/>
          </a:xfrm>
        </p:grpSpPr>
        <p:sp>
          <p:nvSpPr>
            <p:cNvPr id="7" name="Rectangle: Rounded Corners 6">
              <a:extLst>
                <a:ext uri="{FF2B5EF4-FFF2-40B4-BE49-F238E27FC236}">
                  <a16:creationId xmlns:a16="http://schemas.microsoft.com/office/drawing/2014/main" id="{C2109D7A-FA47-42F6-1568-36C470166019}"/>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91495FE0-8DCE-00F0-0F0B-AD9B8F921CC5}"/>
                </a:ext>
              </a:extLst>
            </p:cNvPr>
            <p:cNvPicPr>
              <a:picLocks noChangeAspect="1"/>
            </p:cNvPicPr>
            <p:nvPr/>
          </p:nvPicPr>
          <p:blipFill>
            <a:blip r:embed="rId3"/>
            <a:stretch>
              <a:fillRect/>
            </a:stretch>
          </p:blipFill>
          <p:spPr>
            <a:xfrm>
              <a:off x="3551416" y="3332885"/>
              <a:ext cx="1591717" cy="517694"/>
            </a:xfrm>
            <a:prstGeom prst="rect">
              <a:avLst/>
            </a:prstGeom>
          </p:spPr>
        </p:pic>
      </p:grpSp>
      <p:sp>
        <p:nvSpPr>
          <p:cNvPr id="3" name="TextBox 2">
            <a:extLst>
              <a:ext uri="{FF2B5EF4-FFF2-40B4-BE49-F238E27FC236}">
                <a16:creationId xmlns:a16="http://schemas.microsoft.com/office/drawing/2014/main" id="{9E6B5353-D26D-C6C2-F812-896DF52CE938}"/>
              </a:ext>
            </a:extLst>
          </p:cNvPr>
          <p:cNvSpPr txBox="1"/>
          <p:nvPr/>
        </p:nvSpPr>
        <p:spPr>
          <a:xfrm>
            <a:off x="2687442" y="2187028"/>
            <a:ext cx="3769113" cy="769441"/>
          </a:xfrm>
          <a:prstGeom prst="rect">
            <a:avLst/>
          </a:prstGeom>
          <a:noFill/>
        </p:spPr>
        <p:txBody>
          <a:bodyPr wrap="square" rtlCol="0">
            <a:spAutoFit/>
          </a:bodyPr>
          <a:lstStyle/>
          <a:p>
            <a:pPr algn="ctr"/>
            <a:r>
              <a:rPr lang="en-IN" sz="4400" dirty="0"/>
              <a:t>Any Queries?</a:t>
            </a:r>
          </a:p>
        </p:txBody>
      </p:sp>
    </p:spTree>
    <p:extLst>
      <p:ext uri="{BB962C8B-B14F-4D97-AF65-F5344CB8AC3E}">
        <p14:creationId xmlns:p14="http://schemas.microsoft.com/office/powerpoint/2010/main" val="27572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CUSTOM ECOMMERCE PLATFORM USING MERN TECHNOLOGY</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15906" y="1383585"/>
            <a:ext cx="7739915" cy="3436821"/>
            <a:chOff x="692053" y="1234880"/>
            <a:chExt cx="7739915" cy="3436821"/>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02843"/>
              <a:ext cx="7716893" cy="740920"/>
              <a:chOff x="712031" y="2718879"/>
              <a:chExt cx="7716893" cy="740920"/>
            </a:xfrm>
          </p:grpSpPr>
          <p:sp>
            <p:nvSpPr>
              <p:cNvPr id="20" name="Rectangle 19">
                <a:extLst>
                  <a:ext uri="{FF2B5EF4-FFF2-40B4-BE49-F238E27FC236}">
                    <a16:creationId xmlns:a16="http://schemas.microsoft.com/office/drawing/2014/main" id="{789435FA-EFC7-1B3A-6F80-B45135BCF4A8}"/>
                  </a:ext>
                </a:extLst>
              </p:cNvPr>
              <p:cNvSpPr/>
              <p:nvPr/>
            </p:nvSpPr>
            <p:spPr>
              <a:xfrm>
                <a:off x="1369386" y="2718879"/>
                <a:ext cx="7059538" cy="740920"/>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692053" y="4028234"/>
              <a:ext cx="7736871" cy="643467"/>
              <a:chOff x="692053" y="3590914"/>
              <a:chExt cx="7736871"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69386" y="3590914"/>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692053" y="3590914"/>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BE979519-6842-4598-ED0A-1F618F2BAFAF}"/>
              </a:ext>
            </a:extLst>
          </p:cNvPr>
          <p:cNvSpPr txBox="1"/>
          <p:nvPr/>
        </p:nvSpPr>
        <p:spPr>
          <a:xfrm>
            <a:off x="1479323" y="1464508"/>
            <a:ext cx="6910392" cy="523220"/>
          </a:xfrm>
          <a:prstGeom prst="rect">
            <a:avLst/>
          </a:prstGeom>
          <a:noFill/>
        </p:spPr>
        <p:txBody>
          <a:bodyPr wrap="square">
            <a:spAutoFit/>
          </a:bodyPr>
          <a:lstStyle/>
          <a:p>
            <a:pPr algn="just"/>
            <a:r>
              <a:rPr lang="en-US" dirty="0"/>
              <a:t>This project focuses on building a custom e-commerce platform using the MERN stack (MongoDB, Express.js, React, Node.js).</a:t>
            </a:r>
            <a:endParaRPr lang="en-IN" dirty="0"/>
          </a:p>
        </p:txBody>
      </p:sp>
      <p:sp>
        <p:nvSpPr>
          <p:cNvPr id="8" name="TextBox 7">
            <a:extLst>
              <a:ext uri="{FF2B5EF4-FFF2-40B4-BE49-F238E27FC236}">
                <a16:creationId xmlns:a16="http://schemas.microsoft.com/office/drawing/2014/main" id="{F1B9DF3B-C891-CE2B-36C0-A3E1F723CD9B}"/>
              </a:ext>
            </a:extLst>
          </p:cNvPr>
          <p:cNvSpPr txBox="1"/>
          <p:nvPr/>
        </p:nvSpPr>
        <p:spPr>
          <a:xfrm>
            <a:off x="1393239" y="2272199"/>
            <a:ext cx="7014877" cy="523220"/>
          </a:xfrm>
          <a:prstGeom prst="rect">
            <a:avLst/>
          </a:prstGeom>
          <a:noFill/>
        </p:spPr>
        <p:txBody>
          <a:bodyPr wrap="square">
            <a:spAutoFit/>
          </a:bodyPr>
          <a:lstStyle/>
          <a:p>
            <a:pPr algn="just"/>
            <a:r>
              <a:rPr lang="en-US"/>
              <a:t>It is designed to simplify the online shopping experience by providing a clean interface, fast performance, and secure data handling.</a:t>
            </a:r>
            <a:endParaRPr lang="en-IN" dirty="0"/>
          </a:p>
        </p:txBody>
      </p:sp>
      <p:sp>
        <p:nvSpPr>
          <p:cNvPr id="10" name="TextBox 9">
            <a:extLst>
              <a:ext uri="{FF2B5EF4-FFF2-40B4-BE49-F238E27FC236}">
                <a16:creationId xmlns:a16="http://schemas.microsoft.com/office/drawing/2014/main" id="{CAC93FFB-09C6-ADDC-2BB9-A3F1C5113780}"/>
              </a:ext>
            </a:extLst>
          </p:cNvPr>
          <p:cNvSpPr txBox="1"/>
          <p:nvPr/>
        </p:nvSpPr>
        <p:spPr>
          <a:xfrm>
            <a:off x="1497724" y="3183866"/>
            <a:ext cx="6910392" cy="954107"/>
          </a:xfrm>
          <a:prstGeom prst="rect">
            <a:avLst/>
          </a:prstGeom>
          <a:noFill/>
        </p:spPr>
        <p:txBody>
          <a:bodyPr wrap="square">
            <a:spAutoFit/>
          </a:bodyPr>
          <a:lstStyle/>
          <a:p>
            <a:pPr algn="just"/>
            <a:r>
              <a:rPr lang="en-US" dirty="0"/>
              <a:t>Users can register, explore product catalogs, manage their cart, and place orders with ease .The goal is to deliver a scalable and user-friendly platform tailored to today’s digital shopping habits.</a:t>
            </a:r>
          </a:p>
          <a:p>
            <a:pPr algn="just"/>
            <a:endParaRPr lang="en-IN" dirty="0"/>
          </a:p>
        </p:txBody>
      </p:sp>
      <p:sp>
        <p:nvSpPr>
          <p:cNvPr id="12" name="TextBox 11">
            <a:extLst>
              <a:ext uri="{FF2B5EF4-FFF2-40B4-BE49-F238E27FC236}">
                <a16:creationId xmlns:a16="http://schemas.microsoft.com/office/drawing/2014/main" id="{D62EE88F-8314-7545-7C40-0291FD888E50}"/>
              </a:ext>
            </a:extLst>
          </p:cNvPr>
          <p:cNvSpPr txBox="1"/>
          <p:nvPr/>
        </p:nvSpPr>
        <p:spPr>
          <a:xfrm>
            <a:off x="1467812" y="4237062"/>
            <a:ext cx="6910392" cy="523220"/>
          </a:xfrm>
          <a:prstGeom prst="rect">
            <a:avLst/>
          </a:prstGeom>
          <a:noFill/>
        </p:spPr>
        <p:txBody>
          <a:bodyPr wrap="square">
            <a:spAutoFit/>
          </a:bodyPr>
          <a:lstStyle/>
          <a:p>
            <a:pPr algn="just"/>
            <a:r>
              <a:rPr lang="en-US" dirty="0"/>
              <a:t>The platform is designed to be secure, scalable, and easy to use, making it a suitable solution for modern online shopping needs.</a:t>
            </a: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2513" y="1112522"/>
            <a:ext cx="5415135" cy="3930371"/>
          </a:xfrm>
          <a:prstGeom prst="rect">
            <a:avLst/>
          </a:prstGeom>
          <a:noFill/>
        </p:spPr>
        <p:txBody>
          <a:bodyPr wrap="square" rtlCol="0">
            <a:spAutoFit/>
          </a:bodyPr>
          <a:lstStyle/>
          <a:p>
            <a:pPr>
              <a:lnSpc>
                <a:spcPct val="150000"/>
              </a:lnSpc>
              <a:buNone/>
            </a:pPr>
            <a:r>
              <a:rPr lang="en-US" dirty="0"/>
              <a:t>Many e-commerce platforms today suffer from poor performance, outdated design, and complex navigation. These issues often frustrate users, leading to cart abandonment and reduced customer satisfaction. Inconsistent product updates and weak backend systems also affect the reliability of these platforms.</a:t>
            </a:r>
          </a:p>
          <a:p>
            <a:pPr>
              <a:lnSpc>
                <a:spcPct val="150000"/>
              </a:lnSpc>
            </a:pPr>
            <a:r>
              <a:rPr lang="en-US" dirty="0"/>
              <a:t>To address these challenges, there is a need for a modern, scalable solution that offers a smooth user experience and efficient backend operations. This project aims to build a responsive and secure e-commerce web application using the MERN stack, ensuring fast performance, clean UI, and easy product and user management.</a:t>
            </a:r>
          </a:p>
          <a:p>
            <a:pPr algn="just">
              <a:lnSpc>
                <a:spcPct val="150000"/>
              </a:lnSpc>
            </a:pPr>
            <a:endParaRPr lang="en-US" b="0" i="0" dirty="0">
              <a:solidFill>
                <a:schemeClr val="tx1"/>
              </a:solidFill>
              <a:effectLst/>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pic>
        <p:nvPicPr>
          <p:cNvPr id="10" name="Picture 9">
            <a:extLst>
              <a:ext uri="{FF2B5EF4-FFF2-40B4-BE49-F238E27FC236}">
                <a16:creationId xmlns:a16="http://schemas.microsoft.com/office/drawing/2014/main" id="{0F72B8F4-D1D9-7128-E626-43E944E49A31}"/>
              </a:ext>
            </a:extLst>
          </p:cNvPr>
          <p:cNvPicPr>
            <a:picLocks noChangeAspect="1"/>
          </p:cNvPicPr>
          <p:nvPr/>
        </p:nvPicPr>
        <p:blipFill>
          <a:blip r:embed="rId3"/>
          <a:stretch>
            <a:fillRect/>
          </a:stretch>
        </p:blipFill>
        <p:spPr>
          <a:xfrm>
            <a:off x="5572636" y="1295400"/>
            <a:ext cx="3098923" cy="2871279"/>
          </a:xfrm>
          <a:prstGeom prst="rect">
            <a:avLst/>
          </a:prstGeom>
          <a:ln w="12700">
            <a:solidFill>
              <a:schemeClr val="accent3">
                <a:lumMod val="40000"/>
                <a:lumOff val="60000"/>
              </a:schemeClr>
            </a:solidFill>
          </a:ln>
        </p:spPr>
      </p:pic>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4" name="Picture 3">
            <a:extLst>
              <a:ext uri="{FF2B5EF4-FFF2-40B4-BE49-F238E27FC236}">
                <a16:creationId xmlns:a16="http://schemas.microsoft.com/office/drawing/2014/main" id="{4CBC34FD-7E3D-2210-A1DD-4E3A2E599FEB}"/>
              </a:ext>
            </a:extLst>
          </p:cNvPr>
          <p:cNvPicPr>
            <a:picLocks noChangeAspect="1"/>
          </p:cNvPicPr>
          <p:nvPr/>
        </p:nvPicPr>
        <p:blipFill>
          <a:blip r:embed="rId3"/>
          <a:stretch>
            <a:fillRect/>
          </a:stretch>
        </p:blipFill>
        <p:spPr>
          <a:xfrm>
            <a:off x="5303521" y="1173480"/>
            <a:ext cx="3566160" cy="3049115"/>
          </a:xfrm>
          <a:prstGeom prst="rect">
            <a:avLst/>
          </a:prstGeom>
          <a:ln w="12700">
            <a:solidFill>
              <a:schemeClr val="accent3">
                <a:lumMod val="40000"/>
                <a:lumOff val="60000"/>
              </a:schemeClr>
            </a:solidFill>
          </a:ln>
        </p:spPr>
      </p:pic>
      <p:sp>
        <p:nvSpPr>
          <p:cNvPr id="5" name="TextBox 4">
            <a:extLst>
              <a:ext uri="{FF2B5EF4-FFF2-40B4-BE49-F238E27FC236}">
                <a16:creationId xmlns:a16="http://schemas.microsoft.com/office/drawing/2014/main" id="{4FF5422C-2A22-38E5-63E3-6C617BEA8D46}"/>
              </a:ext>
            </a:extLst>
          </p:cNvPr>
          <p:cNvSpPr txBox="1"/>
          <p:nvPr/>
        </p:nvSpPr>
        <p:spPr>
          <a:xfrm>
            <a:off x="143805" y="1173480"/>
            <a:ext cx="5075895" cy="3284041"/>
          </a:xfrm>
          <a:prstGeom prst="rect">
            <a:avLst/>
          </a:prstGeom>
          <a:noFill/>
        </p:spPr>
        <p:txBody>
          <a:bodyPr wrap="square" rtlCol="0">
            <a:spAutoFit/>
          </a:bodyPr>
          <a:lstStyle/>
          <a:p>
            <a:pPr>
              <a:lnSpc>
                <a:spcPct val="150000"/>
              </a:lnSpc>
              <a:buNone/>
            </a:pPr>
            <a:r>
              <a:rPr lang="en-US" dirty="0"/>
              <a:t>The e-commerce platform is built to:</a:t>
            </a:r>
          </a:p>
          <a:p>
            <a:pPr>
              <a:lnSpc>
                <a:spcPct val="150000"/>
              </a:lnSpc>
              <a:buFont typeface="Arial" panose="020B0604020202020204" pitchFamily="34" charset="0"/>
              <a:buChar char="•"/>
            </a:pPr>
            <a:r>
              <a:rPr lang="en-US" dirty="0"/>
              <a:t> Allow secure user authentication and profile management.</a:t>
            </a:r>
          </a:p>
          <a:p>
            <a:pPr>
              <a:lnSpc>
                <a:spcPct val="150000"/>
              </a:lnSpc>
              <a:buFont typeface="Arial" panose="020B0604020202020204" pitchFamily="34" charset="0"/>
              <a:buChar char="•"/>
            </a:pPr>
            <a:r>
              <a:rPr lang="en-US" dirty="0"/>
              <a:t> Display a dynamic product catalog with categories and images.</a:t>
            </a:r>
          </a:p>
          <a:p>
            <a:pPr>
              <a:lnSpc>
                <a:spcPct val="150000"/>
              </a:lnSpc>
              <a:buFont typeface="Arial" panose="020B0604020202020204" pitchFamily="34" charset="0"/>
              <a:buChar char="•"/>
            </a:pPr>
            <a:r>
              <a:rPr lang="en-US" dirty="0"/>
              <a:t> Enable a smooth shopping cart experience and order placement.</a:t>
            </a:r>
          </a:p>
          <a:p>
            <a:pPr>
              <a:lnSpc>
                <a:spcPct val="150000"/>
              </a:lnSpc>
              <a:buFont typeface="Arial" panose="020B0604020202020204" pitchFamily="34" charset="0"/>
              <a:buChar char="•"/>
            </a:pPr>
            <a:r>
              <a:rPr lang="en-US" dirty="0"/>
              <a:t> Ensure fast, consistent performance across devices. The project integrates frontend and backend components to work seamlessly together.</a:t>
            </a:r>
          </a:p>
          <a:p>
            <a:pPr>
              <a:lnSpc>
                <a:spcPct val="150000"/>
              </a:lnSpc>
            </a:pP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TextBox 3">
            <a:extLst>
              <a:ext uri="{FF2B5EF4-FFF2-40B4-BE49-F238E27FC236}">
                <a16:creationId xmlns:a16="http://schemas.microsoft.com/office/drawing/2014/main" id="{924151B1-8385-6828-C452-6A2226BC97FD}"/>
              </a:ext>
            </a:extLst>
          </p:cNvPr>
          <p:cNvSpPr txBox="1"/>
          <p:nvPr/>
        </p:nvSpPr>
        <p:spPr>
          <a:xfrm>
            <a:off x="259080" y="1158240"/>
            <a:ext cx="8557260" cy="3216265"/>
          </a:xfrm>
          <a:prstGeom prst="rect">
            <a:avLst/>
          </a:prstGeom>
          <a:noFill/>
        </p:spPr>
        <p:txBody>
          <a:bodyPr wrap="square" rtlCol="0">
            <a:spAutoFit/>
          </a:bodyPr>
          <a:lstStyle/>
          <a:p>
            <a:pPr>
              <a:lnSpc>
                <a:spcPct val="150000"/>
              </a:lnSpc>
              <a:buNone/>
            </a:pPr>
            <a:r>
              <a:rPr lang="en-US" dirty="0"/>
              <a:t>We propose building a full-stack e-commerce web application using the MERN stack — MongoDB, Express.js, React, and Node.js. This combination enables efficient development of both the frontend and backend while ensuring high performance and scalability.</a:t>
            </a:r>
          </a:p>
          <a:p>
            <a:pPr>
              <a:lnSpc>
                <a:spcPct val="150000"/>
              </a:lnSpc>
            </a:pPr>
            <a:r>
              <a:rPr lang="en-US" dirty="0"/>
              <a:t>React is used to create a dynamic and responsive user interface, providing smooth navigation and real-time updates. Node.js and Express.js handle the server-side logic, API requests, and user authentication securely. MongoDB, with Mongoose, manages flexible data storage for users, products, and orders. Together, this architecture supports fast loading times, structured data flow, and a clean shopping experience. Additional features like secure login, cart handling, and modular code design ensure the system is maintainable and ready for future upgrades.</a:t>
            </a:r>
          </a:p>
          <a:p>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pic>
        <p:nvPicPr>
          <p:cNvPr id="4" name="Picture 3">
            <a:extLst>
              <a:ext uri="{FF2B5EF4-FFF2-40B4-BE49-F238E27FC236}">
                <a16:creationId xmlns:a16="http://schemas.microsoft.com/office/drawing/2014/main" id="{74980EAB-D400-D32C-8BBD-CD097D192FC3}"/>
              </a:ext>
            </a:extLst>
          </p:cNvPr>
          <p:cNvPicPr>
            <a:picLocks noChangeAspect="1"/>
          </p:cNvPicPr>
          <p:nvPr/>
        </p:nvPicPr>
        <p:blipFill>
          <a:blip r:embed="rId3"/>
          <a:stretch>
            <a:fillRect/>
          </a:stretch>
        </p:blipFill>
        <p:spPr>
          <a:xfrm>
            <a:off x="4714407" y="1022237"/>
            <a:ext cx="4164921" cy="3373142"/>
          </a:xfrm>
          <a:prstGeom prst="rect">
            <a:avLst/>
          </a:prstGeom>
          <a:ln w="12700">
            <a:solidFill>
              <a:schemeClr val="accent3">
                <a:lumMod val="40000"/>
                <a:lumOff val="60000"/>
              </a:schemeClr>
            </a:solidFill>
          </a:ln>
        </p:spPr>
      </p:pic>
      <p:sp>
        <p:nvSpPr>
          <p:cNvPr id="5" name="TextBox 4">
            <a:extLst>
              <a:ext uri="{FF2B5EF4-FFF2-40B4-BE49-F238E27FC236}">
                <a16:creationId xmlns:a16="http://schemas.microsoft.com/office/drawing/2014/main" id="{DDBD2057-91C4-8277-482F-DBDE469261FE}"/>
              </a:ext>
            </a:extLst>
          </p:cNvPr>
          <p:cNvSpPr txBox="1"/>
          <p:nvPr/>
        </p:nvSpPr>
        <p:spPr>
          <a:xfrm>
            <a:off x="264673" y="1116767"/>
            <a:ext cx="4254862" cy="3754874"/>
          </a:xfrm>
          <a:prstGeom prst="rect">
            <a:avLst/>
          </a:prstGeom>
          <a:noFill/>
        </p:spPr>
        <p:txBody>
          <a:bodyPr wrap="square" rtlCol="0">
            <a:spAutoFit/>
          </a:bodyPr>
          <a:lstStyle/>
          <a:p>
            <a:pPr>
              <a:buNone/>
            </a:pPr>
            <a:r>
              <a:rPr lang="en-IN" b="1" dirty="0"/>
              <a:t>Frontend:</a:t>
            </a:r>
            <a:endParaRPr lang="en-IN" dirty="0"/>
          </a:p>
          <a:p>
            <a:pPr>
              <a:buFont typeface="Arial" panose="020B0604020202020204" pitchFamily="34" charset="0"/>
              <a:buChar char="•"/>
            </a:pPr>
            <a:r>
              <a:rPr lang="en-IN" dirty="0"/>
              <a:t>React – For building the UI</a:t>
            </a:r>
          </a:p>
          <a:p>
            <a:pPr>
              <a:buFont typeface="Arial" panose="020B0604020202020204" pitchFamily="34" charset="0"/>
              <a:buChar char="•"/>
            </a:pPr>
            <a:r>
              <a:rPr lang="en-IN" dirty="0"/>
              <a:t>React Router – For navigation</a:t>
            </a:r>
          </a:p>
          <a:p>
            <a:pPr>
              <a:buFont typeface="Arial" panose="020B0604020202020204" pitchFamily="34" charset="0"/>
              <a:buChar char="•"/>
            </a:pPr>
            <a:r>
              <a:rPr lang="en-IN" dirty="0"/>
              <a:t>CSS – For styling</a:t>
            </a:r>
          </a:p>
          <a:p>
            <a:endParaRPr lang="en-IN" dirty="0"/>
          </a:p>
          <a:p>
            <a:pPr>
              <a:buNone/>
            </a:pPr>
            <a:r>
              <a:rPr lang="en-IN" b="1" dirty="0"/>
              <a:t>Backend:</a:t>
            </a:r>
            <a:endParaRPr lang="en-IN" dirty="0"/>
          </a:p>
          <a:p>
            <a:pPr>
              <a:buFont typeface="Arial" panose="020B0604020202020204" pitchFamily="34" charset="0"/>
              <a:buChar char="•"/>
            </a:pPr>
            <a:r>
              <a:rPr lang="en-IN" dirty="0"/>
              <a:t>Node.js – Server runtime</a:t>
            </a:r>
          </a:p>
          <a:p>
            <a:pPr>
              <a:buFont typeface="Arial" panose="020B0604020202020204" pitchFamily="34" charset="0"/>
              <a:buChar char="•"/>
            </a:pPr>
            <a:r>
              <a:rPr lang="en-IN" dirty="0"/>
              <a:t>Express.js – Web framework</a:t>
            </a:r>
          </a:p>
          <a:p>
            <a:pPr>
              <a:buFont typeface="Arial" panose="020B0604020202020204" pitchFamily="34" charset="0"/>
              <a:buChar char="•"/>
            </a:pPr>
            <a:endParaRPr lang="en-IN" dirty="0"/>
          </a:p>
          <a:p>
            <a:pPr>
              <a:buNone/>
            </a:pPr>
            <a:r>
              <a:rPr lang="en-IN" b="1" dirty="0"/>
              <a:t>Database:</a:t>
            </a:r>
            <a:endParaRPr lang="en-IN" dirty="0"/>
          </a:p>
          <a:p>
            <a:pPr>
              <a:buFont typeface="Arial" panose="020B0604020202020204" pitchFamily="34" charset="0"/>
              <a:buChar char="•"/>
            </a:pPr>
            <a:r>
              <a:rPr lang="en-IN" dirty="0"/>
              <a:t>MongoDB – NoSQL storage</a:t>
            </a:r>
          </a:p>
          <a:p>
            <a:pPr>
              <a:buFont typeface="Arial" panose="020B0604020202020204" pitchFamily="34" charset="0"/>
              <a:buChar char="•"/>
            </a:pPr>
            <a:r>
              <a:rPr lang="en-IN" dirty="0"/>
              <a:t>Mongoose – Data modelling tool</a:t>
            </a:r>
          </a:p>
          <a:p>
            <a:endParaRPr lang="en-IN" dirty="0"/>
          </a:p>
          <a:p>
            <a:pPr>
              <a:buNone/>
            </a:pPr>
            <a:r>
              <a:rPr lang="en-IN" b="1" dirty="0"/>
              <a:t>Tools:</a:t>
            </a:r>
            <a:endParaRPr lang="en-IN" dirty="0"/>
          </a:p>
          <a:p>
            <a:pPr>
              <a:buFont typeface="Arial" panose="020B0604020202020204" pitchFamily="34" charset="0"/>
              <a:buChar char="•"/>
            </a:pPr>
            <a:r>
              <a:rPr lang="en-IN" dirty="0"/>
              <a:t>Git/GitHub – Version control</a:t>
            </a:r>
          </a:p>
          <a:p>
            <a:pPr>
              <a:buFont typeface="Arial" panose="020B0604020202020204" pitchFamily="34" charset="0"/>
              <a:buChar char="•"/>
            </a:pPr>
            <a:r>
              <a:rPr lang="en-IN" dirty="0"/>
              <a:t>Postman – API testing</a:t>
            </a:r>
          </a:p>
          <a:p>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16" name="Picture 15">
            <a:extLst>
              <a:ext uri="{FF2B5EF4-FFF2-40B4-BE49-F238E27FC236}">
                <a16:creationId xmlns:a16="http://schemas.microsoft.com/office/drawing/2014/main" id="{A3C0CCCF-DF5E-A553-822A-FA0897655F15}"/>
              </a:ext>
            </a:extLst>
          </p:cNvPr>
          <p:cNvPicPr>
            <a:picLocks noChangeAspect="1"/>
          </p:cNvPicPr>
          <p:nvPr/>
        </p:nvPicPr>
        <p:blipFill>
          <a:blip r:embed="rId3"/>
          <a:srcRect l="20037" t="18119" r="1088" b="11830"/>
          <a:stretch/>
        </p:blipFill>
        <p:spPr>
          <a:xfrm>
            <a:off x="99683" y="1140429"/>
            <a:ext cx="4428068" cy="3526462"/>
          </a:xfrm>
          <a:prstGeom prst="rect">
            <a:avLst/>
          </a:prstGeom>
        </p:spPr>
      </p:pic>
      <p:pic>
        <p:nvPicPr>
          <p:cNvPr id="22" name="Picture 21">
            <a:extLst>
              <a:ext uri="{FF2B5EF4-FFF2-40B4-BE49-F238E27FC236}">
                <a16:creationId xmlns:a16="http://schemas.microsoft.com/office/drawing/2014/main" id="{B87A0A92-FD87-CA8F-319C-0A4D7B4A76FF}"/>
              </a:ext>
            </a:extLst>
          </p:cNvPr>
          <p:cNvPicPr>
            <a:picLocks noChangeAspect="1"/>
          </p:cNvPicPr>
          <p:nvPr/>
        </p:nvPicPr>
        <p:blipFill>
          <a:blip r:embed="rId4"/>
          <a:srcRect r="11871"/>
          <a:stretch/>
        </p:blipFill>
        <p:spPr>
          <a:xfrm>
            <a:off x="4757948" y="1022237"/>
            <a:ext cx="4204898" cy="3868941"/>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D8D22AB-46CE-A5DA-C941-CDF390F53C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CD3AF70-94D3-1B99-E558-064CF045EED4}"/>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a:extLst>
              <a:ext uri="{FF2B5EF4-FFF2-40B4-BE49-F238E27FC236}">
                <a16:creationId xmlns:a16="http://schemas.microsoft.com/office/drawing/2014/main" id="{A6F19FFD-E1DE-2043-B492-0BA9043FC628}"/>
              </a:ext>
            </a:extLst>
          </p:cNvPr>
          <p:cNvPicPr>
            <a:picLocks noChangeAspect="1"/>
          </p:cNvPicPr>
          <p:nvPr/>
        </p:nvPicPr>
        <p:blipFill>
          <a:blip r:embed="rId3"/>
          <a:srcRect t="16646" r="815" b="6028"/>
          <a:stretch/>
        </p:blipFill>
        <p:spPr>
          <a:xfrm>
            <a:off x="143933" y="1388853"/>
            <a:ext cx="4119116" cy="3026372"/>
          </a:xfrm>
          <a:prstGeom prst="rect">
            <a:avLst/>
          </a:prstGeom>
        </p:spPr>
      </p:pic>
      <p:pic>
        <p:nvPicPr>
          <p:cNvPr id="10" name="Picture 9">
            <a:extLst>
              <a:ext uri="{FF2B5EF4-FFF2-40B4-BE49-F238E27FC236}">
                <a16:creationId xmlns:a16="http://schemas.microsoft.com/office/drawing/2014/main" id="{9E2EA45B-0771-207D-A5AC-E950FA4F0EF1}"/>
              </a:ext>
            </a:extLst>
          </p:cNvPr>
          <p:cNvPicPr>
            <a:picLocks noChangeAspect="1"/>
          </p:cNvPicPr>
          <p:nvPr/>
        </p:nvPicPr>
        <p:blipFill>
          <a:blip r:embed="rId4"/>
          <a:srcRect t="37023" r="2122" b="6838"/>
          <a:stretch/>
        </p:blipFill>
        <p:spPr>
          <a:xfrm>
            <a:off x="4263049" y="3424177"/>
            <a:ext cx="4880951" cy="1433004"/>
          </a:xfrm>
          <a:prstGeom prst="rect">
            <a:avLst/>
          </a:prstGeom>
        </p:spPr>
      </p:pic>
      <p:pic>
        <p:nvPicPr>
          <p:cNvPr id="14" name="Picture 13">
            <a:extLst>
              <a:ext uri="{FF2B5EF4-FFF2-40B4-BE49-F238E27FC236}">
                <a16:creationId xmlns:a16="http://schemas.microsoft.com/office/drawing/2014/main" id="{E26F8AC8-A2E3-B5BE-CC97-6C6AA5AA4D53}"/>
              </a:ext>
            </a:extLst>
          </p:cNvPr>
          <p:cNvPicPr>
            <a:picLocks noChangeAspect="1"/>
          </p:cNvPicPr>
          <p:nvPr/>
        </p:nvPicPr>
        <p:blipFill>
          <a:blip r:embed="rId5"/>
          <a:srcRect t="16105" b="13355"/>
          <a:stretch/>
        </p:blipFill>
        <p:spPr>
          <a:xfrm>
            <a:off x="4491643" y="905774"/>
            <a:ext cx="4428069" cy="2335493"/>
          </a:xfrm>
          <a:prstGeom prst="rect">
            <a:avLst/>
          </a:prstGeom>
        </p:spPr>
      </p:pic>
    </p:spTree>
    <p:extLst>
      <p:ext uri="{BB962C8B-B14F-4D97-AF65-F5344CB8AC3E}">
        <p14:creationId xmlns:p14="http://schemas.microsoft.com/office/powerpoint/2010/main" val="37618234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2945</TotalTime>
  <Words>647</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Ettikala Bhargavi</cp:lastModifiedBy>
  <cp:revision>59</cp:revision>
  <dcterms:modified xsi:type="dcterms:W3CDTF">2025-04-08T10:12:27Z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